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2" r:id="rId3"/>
    <p:sldId id="265" r:id="rId4"/>
    <p:sldId id="267" r:id="rId5"/>
    <p:sldId id="272" r:id="rId6"/>
    <p:sldId id="276" r:id="rId7"/>
    <p:sldId id="278" r:id="rId8"/>
    <p:sldId id="284" r:id="rId9"/>
    <p:sldId id="286" r:id="rId10"/>
    <p:sldId id="289" r:id="rId11"/>
    <p:sldId id="290" r:id="rId12"/>
    <p:sldId id="295" r:id="rId13"/>
    <p:sldId id="296" r:id="rId14"/>
    <p:sldId id="298" r:id="rId15"/>
    <p:sldId id="299" r:id="rId16"/>
    <p:sldId id="30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3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666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xdhitrfelfgwexrrhwbl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xdhitrfelfgwexrrhwbl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Created from: https://docs.google.com/presentation/d/1DtEjj78-C0Cb09RnagRuXcyPFL3xQTDAtfVbUAG4Py8/edit?pli=1&amp;slide=id.p#slide=id.p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55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slide_byxfofblhyhtwzgeuypx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slide_byxfofblhyhtwzgeuypx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86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slide_kaivfhnbhkgkrihqkib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slide_kaivfhnbhkgkrihqkib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19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slide_ofhuijpinehrfibejemw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slide_ofhuijpinehrfibejemw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Image from: https://www.damalion.com/%D8%A7%D9%84%D8%A7%D8%B3%D8%AA%D8%AB%D9%85%D8%A7%D8%B1-%D9%81%D9%8A-%D8%B5%D9%86%D8%A7%D8%AF%D9%8A%D9%82-%D8%A7%D9%84%D8%A7%D8%B3%D8%AA%D8%AB%D9%85%D8%A7%D8%B1-%D8%A7%D9%84%D9%85%D8%AA%D8%AF%D8%A7/?lang=ar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745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slide_hngwdqfxdtgsuclgvotz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slide_hngwdqfxdtgsuclgvotz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20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slide_hvitlgscdemnhthuafj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slide_hvitlgscdemnhthuafj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83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slide_bytxtujusggxcfzuhrps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slide_bytxtujusggxcfzuhrps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785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slide_agwfwbhpxiqisdftyzlr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slide_agwfwbhpxiqisdftyzlr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Image from: https://news.microsoft.com/ar-xm/2023/12/05/%D9%88%D8%B2%D8%A7%D8%B1%D8%A9-%D8%A7%D9%84%D8%A7%D8%AA%D8%B5%D8%A7%D9%84%D8%A7%D8%AA-%D8%AA%D9%83%D8%B1%D9%85-%D8%A3%D9%81%D8%B6%D9%84-%D8%A7%D9%84%D8%B4%D8%B1%D9%83%D8%A7%D8%AA-%D8%A7%D9%84%D9%86/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33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slide_ngxlksejhrcvcajsjvmi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slide_ngxlksejhrcvcajsjvmi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Image from: https://www.udemy.com/course/ecg-ozie/Image from: https://www.mdpi.com/2674-1032/4/2/19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13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slide_khjoaswcprtqgcmpjdsz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slide_khjoaswcprtqgcmpjdsz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71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_oomnoseyiuughfjmlpwj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_oomnoseyiuughfjmlpwj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4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_syxxlrufapoqwmzikxoj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_syxxlrufapoqwmzikxoj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6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slide_jfhyzxkvqeunkuwqozd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slide_jfhyzxkvqeunkuwqozd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77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slide_keidnscvxcddegvlfjoy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slide_keidnscvxcddegvlfjoy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23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slide_lokhfpbdofmdegkrkxck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slide_lokhfpbdofmdegkrkxck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Image from: https://intosaijournal.org/ar/journal-entry/eurosai-task-force-discusses-municipal-real-estate-management/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421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slide_osbdzmrbtqavimvxdsvs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slide_osbdzmrbtqavimvxdsvs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2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4400" dirty="0"/>
              <a:t>الهندسة المالية للمؤسسات الريادية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دمج التقنيات الإحصائية المتقدمة والذكاء الاصطناعي</a:t>
            </a:r>
            <a:endParaRPr sz="2400"/>
          </a:p>
        </p:txBody>
      </p:sp>
      <p:sp>
        <p:nvSpPr>
          <p:cNvPr id="264" name="Google Shape;264;p46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يعزز الهندسة المالية للمؤسسات الريادية 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يمكّن من تقديم خدمات مالية شخصية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يحسن إدارة المخاطر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يحسن استراتيجيات الاستثمار</a:t>
            </a:r>
            <a:endParaRPr sz="2800" dirty="0"/>
          </a:p>
          <a:p>
            <a:pPr marL="114300" lvl="0" algn="r" rtl="1">
              <a:spcBef>
                <a:spcPts val="0"/>
              </a:spcBef>
              <a:spcAft>
                <a:spcPts val="0"/>
              </a:spcAft>
              <a:buSzPts val="1800"/>
            </a:pPr>
            <a:endParaRPr lang="ar-DZ" sz="2800" dirty="0" smtClean="0"/>
          </a:p>
          <a:p>
            <a:pPr marL="114300" lvl="0" algn="r" rt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ar" sz="2000" dirty="0" smtClean="0"/>
              <a:t>سؤال </a:t>
            </a:r>
            <a:r>
              <a:rPr lang="ar" sz="2000" dirty="0"/>
              <a:t>للتفكير: كيف يمكن للذكاء الاصطناعي أن يغير مستقبل الهندسة المالية للشركات الناشئة؟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b="1" dirty="0"/>
              <a:t>تحديد التقييم الأولي للشركات الناشئة</a:t>
            </a:r>
            <a:endParaRPr sz="2400" b="1" dirty="0"/>
          </a:p>
        </p:txBody>
      </p:sp>
      <p:sp>
        <p:nvSpPr>
          <p:cNvPr id="270" name="Google Shape;270;p47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فهم العوامل المؤثرة في التقييم الأولي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تقييم حجم السوق المستهدف والنمو المحتمل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تحليل الفريق الإداري والملكية الفكرية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دراسة المنافسة والميزة </a:t>
            </a:r>
            <a:r>
              <a:rPr lang="ar" sz="2800" dirty="0" smtClean="0"/>
              <a:t>التنافسية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/>
        </p:nvSpPr>
        <p:spPr>
          <a:xfrm>
            <a:off x="1151467" y="406400"/>
            <a:ext cx="732649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sz="2400" b="1" dirty="0" smtClean="0"/>
              <a:t>تطبيق و </a:t>
            </a:r>
            <a:r>
              <a:rPr lang="ar" sz="2400" b="1" dirty="0" smtClean="0"/>
              <a:t>مستقبل </a:t>
            </a:r>
            <a:r>
              <a:rPr lang="ar" sz="2400" b="1" dirty="0"/>
              <a:t>الهندسة المالية للمؤسسات الريادية</a:t>
            </a:r>
            <a:endParaRPr sz="2400" b="1" dirty="0"/>
          </a:p>
        </p:txBody>
      </p:sp>
      <p:sp>
        <p:nvSpPr>
          <p:cNvPr id="303" name="Google Shape;303;p52"/>
          <p:cNvSpPr txBox="1"/>
          <p:nvPr/>
        </p:nvSpPr>
        <p:spPr>
          <a:xfrm>
            <a:off x="269875" y="1143000"/>
            <a:ext cx="5945153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زيادة استخدام الذكاء الاصطناعي والتعلم الآلي في التحليل المالي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تطوير نماذج تقييم أكثر دقة للشركات التكنولوجية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ظهور أدوات مالية جديدة مثل العملات المشفرة والتمويل اللامركزي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تكامل أكبر بين التكنولوجيا المالية والهندسة </a:t>
            </a:r>
            <a:r>
              <a:rPr lang="ar" sz="2400" dirty="0" smtClean="0"/>
              <a:t>المالية</a:t>
            </a:r>
            <a:endParaRPr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28" y="891821"/>
            <a:ext cx="2793664" cy="1885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b="1" dirty="0"/>
              <a:t>أفضل الممارسات في الهندسة المالية للمؤسسات الريادية</a:t>
            </a:r>
            <a:endParaRPr sz="2400" b="1" dirty="0"/>
          </a:p>
        </p:txBody>
      </p:sp>
      <p:sp>
        <p:nvSpPr>
          <p:cNvPr id="309" name="Google Shape;309;p53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الاستثمار في التعليم والتدريب المالي المستمر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استخدام التكنولوجيا والبرمجيات المالية المتطورة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بناء فريق مالي قوي أو الاستعانة بخبراء خارجيين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تطوير استراتيجيات مرنة للتكيف مع تغيرات السوق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الحفاظ على الشفافية المالية مع المستثمرين </a:t>
            </a:r>
            <a:r>
              <a:rPr lang="ar" sz="2800" dirty="0" smtClean="0"/>
              <a:t>والشركاء</a:t>
            </a: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b="1" dirty="0"/>
              <a:t>تحديات وفرص الهندسة المالية للشركات الناشئة</a:t>
            </a:r>
            <a:endParaRPr sz="2400" b="1" dirty="0"/>
          </a:p>
        </p:txBody>
      </p:sp>
      <p:sp>
        <p:nvSpPr>
          <p:cNvPr id="321" name="Google Shape;321;p55"/>
          <p:cNvSpPr txBox="1"/>
          <p:nvPr/>
        </p:nvSpPr>
        <p:spPr>
          <a:xfrm>
            <a:off x="269875" y="1143000"/>
            <a:ext cx="7993592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التحدي: تقييم الشركات في مراحلها المبكرة مع بيانات </a:t>
            </a:r>
            <a:r>
              <a:rPr lang="ar" sz="2800" dirty="0" smtClean="0"/>
              <a:t>محدودة</a:t>
            </a:r>
            <a:endParaRPr sz="2800" dirty="0" smtClean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 smtClean="0"/>
              <a:t>الفرصة: استخدام التقنيات الحديثة لتحسين دقة التقييم والتنبؤ التحدي: إدارة السيولة والنمو في بيئة سريعة التغير</a:t>
            </a:r>
            <a:endParaRPr sz="2800" dirty="0" smtClean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 smtClean="0"/>
              <a:t>الفرصة</a:t>
            </a:r>
            <a:r>
              <a:rPr lang="ar" sz="2800" dirty="0"/>
              <a:t>: ابتكار هياكل تمويل مرنة تتكيف مع احتياجات الشركة </a:t>
            </a:r>
            <a:r>
              <a:rPr lang="ar" sz="2800" dirty="0" smtClean="0"/>
              <a:t>المتغيرة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500" dirty="0"/>
              <a:t>الخاتمة والخطوات القادمة</a:t>
            </a:r>
            <a:endParaRPr sz="2500" dirty="0"/>
          </a:p>
        </p:txBody>
      </p:sp>
      <p:sp>
        <p:nvSpPr>
          <p:cNvPr id="327" name="Google Shape;327;p56"/>
          <p:cNvSpPr txBox="1"/>
          <p:nvPr/>
        </p:nvSpPr>
        <p:spPr>
          <a:xfrm>
            <a:off x="269874" y="977900"/>
            <a:ext cx="7496881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3200" dirty="0"/>
              <a:t>الهندسة المالية ضرورية لنجاح المؤسسات الريادية</a:t>
            </a:r>
            <a:endParaRPr sz="32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3200" dirty="0"/>
              <a:t>تتطلب فهمًا عميقًا للأدوات والتقنيات المالية المتقدمة</a:t>
            </a:r>
            <a:endParaRPr sz="32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3200" dirty="0"/>
              <a:t>الاستمرار في التعلم والتكيف مع التطورات الجديدة في المجال</a:t>
            </a:r>
            <a:endParaRPr sz="32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3200" dirty="0"/>
              <a:t>استشارة الخبراء والاستفادة من الموارد </a:t>
            </a:r>
            <a:r>
              <a:rPr lang="ar" sz="3200" dirty="0" smtClean="0"/>
              <a:t>المتاحة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8"/>
          <p:cNvSpPr txBox="1"/>
          <p:nvPr/>
        </p:nvSpPr>
        <p:spPr>
          <a:xfrm>
            <a:off x="1072444" y="413456"/>
            <a:ext cx="740551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3200" dirty="0"/>
              <a:t>الخاتمة: مستقبل الهندسة المالية في عالم الشركات الناشئة</a:t>
            </a:r>
            <a:endParaRPr sz="3200" dirty="0"/>
          </a:p>
        </p:txBody>
      </p:sp>
      <p:sp>
        <p:nvSpPr>
          <p:cNvPr id="339" name="Google Shape;339;p58"/>
          <p:cNvSpPr txBox="1"/>
          <p:nvPr/>
        </p:nvSpPr>
        <p:spPr>
          <a:xfrm>
            <a:off x="1298222" y="1241778"/>
            <a:ext cx="7179733" cy="390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تزايد أهمية الهندسة المالية في نجاح الشركات الناشئة</a:t>
            </a:r>
            <a:endParaRPr sz="28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دور التكنولوجيا في تطوير أدوات وتقنيات مالية جديدة</a:t>
            </a:r>
            <a:endParaRPr sz="28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أهمية التعليم المستمر والتكيف مع الابتكارات المالية</a:t>
            </a:r>
            <a:endParaRPr sz="28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دائرة الإغلاق: شارك أهم درس تعلمته من هذا العرض وكيف ستطبقه في حياتك المهنية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514474" y="153811"/>
            <a:ext cx="604908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b="1" dirty="0"/>
              <a:t>مقدمة في الهندسة المالية للشركات الناشئة</a:t>
            </a:r>
            <a:endParaRPr sz="2400" b="1" dirty="0"/>
          </a:p>
        </p:txBody>
      </p:sp>
      <p:sp>
        <p:nvSpPr>
          <p:cNvPr id="91" name="Google Shape;91;p19"/>
          <p:cNvSpPr txBox="1"/>
          <p:nvPr/>
        </p:nvSpPr>
        <p:spPr>
          <a:xfrm>
            <a:off x="317499" y="1143000"/>
            <a:ext cx="5304368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400" dirty="0"/>
              <a:t>الهندسة المالية هي تطبيق الأدوات والتقنيات المالية المتقدمة لحل المشكلات المالية المعقدة</a:t>
            </a:r>
            <a:endParaRPr sz="24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400" dirty="0"/>
              <a:t>تلعب دورًا حاسمًا في نمو وتطور الشركات الناشئة</a:t>
            </a:r>
            <a:endParaRPr sz="24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400" dirty="0"/>
              <a:t>تساعد في إدارة المخاطر وتحسين الكفاءة المالية وجذب </a:t>
            </a:r>
            <a:r>
              <a:rPr lang="ar" sz="2400" dirty="0" smtClean="0"/>
              <a:t>الاستثمارات</a:t>
            </a:r>
            <a:endParaRPr sz="2400" dirty="0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644" y="1199845"/>
            <a:ext cx="2839156" cy="205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1851378" y="-38100"/>
            <a:ext cx="663539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200" dirty="0"/>
              <a:t>أدوات الهندسة المالية للشركات الناشئة</a:t>
            </a:r>
            <a:endParaRPr sz="3200" dirty="0"/>
          </a:p>
        </p:txBody>
      </p:sp>
      <p:sp>
        <p:nvSpPr>
          <p:cNvPr id="113" name="Google Shape;113;p22"/>
          <p:cNvSpPr txBox="1"/>
          <p:nvPr/>
        </p:nvSpPr>
        <p:spPr>
          <a:xfrm>
            <a:off x="3285067" y="970844"/>
            <a:ext cx="5605033" cy="351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السندات القابلة للتحويل: دين يتحول إلى حقوق ملكية في وقت لاحق </a:t>
            </a:r>
            <a:endParaRPr sz="28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الدين </a:t>
            </a:r>
            <a:r>
              <a:rPr lang="ar" sz="2800" dirty="0" smtClean="0"/>
              <a:t>الاستثماري</a:t>
            </a:r>
            <a:r>
              <a:rPr lang="fr-FR" sz="2800" dirty="0" smtClean="0"/>
              <a:t> </a:t>
            </a:r>
            <a:r>
              <a:rPr lang="ar" sz="2800" dirty="0" smtClean="0"/>
              <a:t>: </a:t>
            </a:r>
            <a:r>
              <a:rPr lang="ar" sz="2800" dirty="0"/>
              <a:t>تمويل بالدين إلى جانب حقوق الملكية لتمديد فترة التشغيل دون تخفيف الملكية </a:t>
            </a:r>
            <a:endParaRPr sz="28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800" dirty="0"/>
              <a:t>تحسين هيكل رأس المال: الموازنة بين الدين وحقوق الملكية لإدارة المخاطر والنمو </a:t>
            </a:r>
            <a:endParaRPr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4" y="857956"/>
            <a:ext cx="2629408" cy="337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 b="1" dirty="0"/>
              <a:t>مصادر التمويل للمؤسسات الريادية</a:t>
            </a:r>
            <a:endParaRPr sz="3600" b="1" dirty="0"/>
          </a:p>
        </p:txBody>
      </p:sp>
      <p:sp>
        <p:nvSpPr>
          <p:cNvPr id="126" name="Google Shape;126;p24"/>
          <p:cNvSpPr txBox="1"/>
          <p:nvPr/>
        </p:nvSpPr>
        <p:spPr>
          <a:xfrm>
            <a:off x="269875" y="1143000"/>
            <a:ext cx="7124347" cy="367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رأس المال </a:t>
            </a:r>
            <a:r>
              <a:rPr lang="ar" sz="2800" dirty="0" smtClean="0"/>
              <a:t>الاستثماري</a:t>
            </a:r>
            <a:r>
              <a:rPr lang="fr-FR" sz="2800" dirty="0" smtClean="0"/>
              <a:t> </a:t>
            </a:r>
            <a:r>
              <a:rPr lang="ar" sz="2800" dirty="0" smtClean="0"/>
              <a:t>: </a:t>
            </a:r>
            <a:r>
              <a:rPr lang="ar" sz="2800" dirty="0"/>
              <a:t>يوفر تمويلًا كبيرًا مع دعم استراتيجي 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الاستثمار الملائكي: يقدم رأس المال في المراحل المبكرة غالبًا مع التوجيه</a:t>
            </a:r>
            <a:endParaRPr sz="2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800" dirty="0"/>
              <a:t>التمويل الجماعي: يجمع استثمارات صغيرة من العديد </a:t>
            </a:r>
            <a:r>
              <a:rPr lang="ar" sz="2800"/>
              <a:t>من </a:t>
            </a:r>
            <a:r>
              <a:rPr lang="ar" sz="2800" smtClean="0"/>
              <a:t>الأفراد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500"/>
              <a:t>استراتيجيات إدارة المخاطر المالية</a:t>
            </a:r>
            <a:endParaRPr sz="2500"/>
          </a:p>
        </p:txBody>
      </p:sp>
      <p:sp>
        <p:nvSpPr>
          <p:cNvPr id="157" name="Google Shape;157;p29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تحليل السيناريوهات: نمذجة النتائج المختلفة وتحديد محركات المخاطر الرئيسية </a:t>
            </a:r>
            <a:endParaRPr lang="fr-FR" sz="2400" dirty="0" smtClean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 smtClean="0"/>
              <a:t>تحليل </a:t>
            </a:r>
            <a:r>
              <a:rPr lang="ar" sz="2400" dirty="0"/>
              <a:t>الحساسية: دراسة تأثير التغيرات في المتغيرات الرئيسية على النتائج </a:t>
            </a:r>
            <a:r>
              <a:rPr lang="ar" sz="2400" dirty="0" smtClean="0"/>
              <a:t>المالية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تحسين متوسط التباين: موازنة المخاطر والعائد في محافظ </a:t>
            </a:r>
            <a:r>
              <a:rPr lang="ar" sz="2400" dirty="0" smtClean="0"/>
              <a:t>الاستثمار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500" b="1" dirty="0"/>
              <a:t>طرق التقييم للشركات الناشئة</a:t>
            </a:r>
            <a:endParaRPr sz="2500" b="1" dirty="0"/>
          </a:p>
        </p:txBody>
      </p:sp>
      <p:sp>
        <p:nvSpPr>
          <p:cNvPr id="183" name="Google Shape;183;p33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النمذجة المالية التقليدية: توقعات الإيرادات والتكاليف والتدفقات النقدية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مؤشرات الأداء الرئيسية </a:t>
            </a:r>
            <a:r>
              <a:rPr lang="ar-DZ" sz="2400" dirty="0" smtClean="0"/>
              <a:t>: </a:t>
            </a:r>
            <a:r>
              <a:rPr lang="ar" sz="2400" dirty="0" smtClean="0"/>
              <a:t>لقياس </a:t>
            </a:r>
            <a:r>
              <a:rPr lang="ar" sz="2400" dirty="0"/>
              <a:t>النمو والأداء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أدوات التقييم المدعومة بالذكاء الاصطناعي: لتحسين الدقة وجاهزية المستثمر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تكامل البيانات في الوقت الفعلي ومعايير الشركات المماثلة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نشاط: قم بتقييم شركة ناشئة افتراضية باستخدام هذه الطرق (بروتوكول العمل الجماعي</a:t>
            </a:r>
            <a:r>
              <a:rPr lang="ar" sz="2400" dirty="0" smtClean="0"/>
              <a:t>)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500"/>
              <a:t>طرق التقييم المالي للشركات الناشئة</a:t>
            </a:r>
            <a:endParaRPr sz="2500"/>
          </a:p>
        </p:txBody>
      </p:sp>
      <p:sp>
        <p:nvSpPr>
          <p:cNvPr id="193" name="Google Shape;193;p35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نموذج التدفقات النقدية المخصومة: تقييم تقليدي معزز بتحليل الخيارات الحقيقية </a:t>
            </a:r>
            <a:endParaRPr lang="ar-DZ" sz="2400" dirty="0" smtClean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 smtClean="0"/>
              <a:t>تقييم </a:t>
            </a:r>
            <a:r>
              <a:rPr lang="ar" sz="2400" dirty="0"/>
              <a:t>الخيارات الحقيقية: يأخذ في الاعتبار المرونة الاستراتيجية مثل التوسع في السوق أو تغيير </a:t>
            </a:r>
            <a:r>
              <a:rPr lang="ar" sz="2400" dirty="0" smtClean="0"/>
              <a:t>المسار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استخدام الذكاء الاصطناعي والتعلم الآلي: تحسين دقة التنبؤ </a:t>
            </a:r>
            <a:r>
              <a:rPr lang="ar" sz="2400" dirty="0" smtClean="0"/>
              <a:t>والتقييم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1175808" y="232833"/>
            <a:ext cx="554108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dirty="0"/>
              <a:t>تطبيق الهندسة المالية في استراتيجية الشركات</a:t>
            </a:r>
            <a:endParaRPr sz="2400" dirty="0"/>
          </a:p>
        </p:txBody>
      </p:sp>
      <p:sp>
        <p:nvSpPr>
          <p:cNvPr id="232" name="Google Shape;232;p41"/>
          <p:cNvSpPr txBox="1"/>
          <p:nvPr/>
        </p:nvSpPr>
        <p:spPr>
          <a:xfrm>
            <a:off x="317499" y="1143000"/>
            <a:ext cx="4359276" cy="275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000" dirty="0"/>
              <a:t>تساعد في توقع المستقبل المالي للشركة </a:t>
            </a:r>
            <a:endParaRPr sz="20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000" dirty="0"/>
              <a:t>تحسين تخصيص الموارد</a:t>
            </a:r>
            <a:endParaRPr sz="20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000" dirty="0"/>
              <a:t>جذب المستثمرين من خلال عرض الإمكانات المالية</a:t>
            </a:r>
            <a:endParaRPr sz="20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000" dirty="0"/>
              <a:t>تتضمن توقعات مفصلة للإيرادات والتكاليف</a:t>
            </a:r>
            <a:endParaRPr sz="20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000" dirty="0"/>
              <a:t>تحليل التدفق النقدي ومؤشرات الأداء الرئيسية</a:t>
            </a:r>
            <a:endParaRPr sz="2000"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2000" dirty="0"/>
              <a:t>غالبًا ما يتم بناؤها باستخدام جداول البيانات أو خدمات متقدمة خارجية</a:t>
            </a:r>
            <a:endParaRPr sz="2000" dirty="0"/>
          </a:p>
        </p:txBody>
      </p:sp>
      <p:pic>
        <p:nvPicPr>
          <p:cNvPr id="233" name="Google Shape;2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0965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b="1" dirty="0"/>
              <a:t>التحديات والاعتبارات الأخلاقية</a:t>
            </a:r>
            <a:endParaRPr sz="2400" b="1" dirty="0"/>
          </a:p>
        </p:txBody>
      </p:sp>
      <p:sp>
        <p:nvSpPr>
          <p:cNvPr id="246" name="Google Shape;246;p43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التعقيد: قد تكون الأدوات المالية المتقدمة صعبة الفهم للمؤسسين غير الماليين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المخاطر: قد تؤدي الهندسة المالية المفرطة إلى زيادة المخاطر المالية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الشفافية: ضرورة الإفصاح الكامل عن المخاطر والالتزامات لجميع أصحاب المصلحة</a:t>
            </a:r>
            <a:endParaRPr sz="24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 sz="2400" dirty="0"/>
              <a:t>الاستدامة: ضمان أن الاستراتيجيات المالية تدعم النمو طويل الأجل وليس المكاسب قصيرة الأجل فقط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674</Words>
  <Application>Microsoft Office PowerPoint</Application>
  <PresentationFormat>Affichage à l'écran (16:9)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56</cp:revision>
  <dcterms:modified xsi:type="dcterms:W3CDTF">2025-10-22T16:17:57Z</dcterms:modified>
</cp:coreProperties>
</file>