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331" r:id="rId3"/>
    <p:sldId id="276" r:id="rId4"/>
    <p:sldId id="319" r:id="rId5"/>
    <p:sldId id="320" r:id="rId6"/>
    <p:sldId id="330" r:id="rId7"/>
    <p:sldId id="269" r:id="rId8"/>
    <p:sldId id="287" r:id="rId9"/>
    <p:sldId id="288" r:id="rId10"/>
    <p:sldId id="289" r:id="rId11"/>
    <p:sldId id="328" r:id="rId12"/>
    <p:sldId id="329" r:id="rId13"/>
    <p:sldId id="278" r:id="rId14"/>
    <p:sldId id="299" r:id="rId15"/>
    <p:sldId id="334" r:id="rId16"/>
    <p:sldId id="274" r:id="rId17"/>
    <p:sldId id="335" r:id="rId18"/>
    <p:sldId id="336" r:id="rId19"/>
    <p:sldId id="321" r:id="rId20"/>
    <p:sldId id="339" r:id="rId21"/>
    <p:sldId id="342" r:id="rId22"/>
    <p:sldId id="327" r:id="rId23"/>
    <p:sldId id="326" r:id="rId24"/>
    <p:sldId id="324" r:id="rId25"/>
    <p:sldId id="323" r:id="rId26"/>
    <p:sldId id="286" r:id="rId27"/>
    <p:sldId id="322" r:id="rId28"/>
    <p:sldId id="343" r:id="rId29"/>
    <p:sldId id="332" r:id="rId30"/>
    <p:sldId id="302" r:id="rId31"/>
    <p:sldId id="271" r:id="rId32"/>
    <p:sldId id="300" r:id="rId33"/>
    <p:sldId id="273" r:id="rId34"/>
    <p:sldId id="310" r:id="rId35"/>
    <p:sldId id="263" r:id="rId36"/>
    <p:sldId id="301" r:id="rId37"/>
    <p:sldId id="312" r:id="rId38"/>
    <p:sldId id="337" r:id="rId39"/>
    <p:sldId id="314" r:id="rId40"/>
    <p:sldId id="315" r:id="rId41"/>
    <p:sldId id="316" r:id="rId42"/>
    <p:sldId id="318" r:id="rId43"/>
    <p:sldId id="258" r:id="rId44"/>
    <p:sldId id="344" r:id="rId45"/>
    <p:sldId id="313" r:id="rId46"/>
    <p:sldId id="264" r:id="rId47"/>
    <p:sldId id="266" r:id="rId48"/>
    <p:sldId id="268" r:id="rId49"/>
    <p:sldId id="333" r:id="rId50"/>
    <p:sldId id="290" r:id="rId51"/>
    <p:sldId id="306" r:id="rId52"/>
    <p:sldId id="303" r:id="rId53"/>
    <p:sldId id="291" r:id="rId54"/>
    <p:sldId id="311" r:id="rId55"/>
    <p:sldId id="304" r:id="rId56"/>
    <p:sldId id="305" r:id="rId57"/>
    <p:sldId id="307" r:id="rId58"/>
    <p:sldId id="308" r:id="rId59"/>
    <p:sldId id="292" r:id="rId60"/>
    <p:sldId id="293" r:id="rId61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336"/>
    <a:srgbClr val="14091D"/>
    <a:srgbClr val="0D0612"/>
    <a:srgbClr val="000E26"/>
    <a:srgbClr val="000714"/>
    <a:srgbClr val="CC00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5265" autoAdjust="0"/>
  </p:normalViewPr>
  <p:slideViewPr>
    <p:cSldViewPr>
      <p:cViewPr varScale="1">
        <p:scale>
          <a:sx n="54" d="100"/>
          <a:sy n="54" d="100"/>
        </p:scale>
        <p:origin x="180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fr-FR"/>
              <a:t>Cliquez pour modifier le style des sous-titres du masque</a:t>
            </a:r>
            <a:endParaRPr lang="en-US"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D3744A2-EB5D-4130-A665-3858E0920D64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137375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D19F84-08A1-4B24-BA53-01E3D8DD427C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56920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E1136F-16AD-4D06-AEBB-98D9D77F5DAE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25821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A47C39-C4C6-4528-AE09-EB49B7A5489C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21628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CCECF66-CC8B-4D2E-8715-7CD4660EE144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914573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38B1B5-48A5-410F-809D-6E47D54E7507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17668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D5270B-139B-4301-BE71-1CC0347B1655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46585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707493-87A6-411F-88C3-928174D9C7D2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0927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4B6724-EBDC-4CCB-9B90-1A5A6888DF98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225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A83187-1E7F-4B4D-B8A0-69A6764CABE0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7091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fr-FR" noProof="0"/>
              <a:t>Cliquez sur l'icône pour ajouter une image</a:t>
            </a:r>
            <a:endParaRPr lang="en-US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fld id="{3EEC4BF3-164C-4502-ACD7-AB5753C8968F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393388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205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  <a:endParaRPr lang="en-US" alt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3F3F3F"/>
                </a:solidFill>
              </a:defRPr>
            </a:lvl1pPr>
          </a:lstStyle>
          <a:p>
            <a:fld id="{A47C665F-EEE9-421A-891A-17160ECE7DCB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3" r:id="rId2"/>
    <p:sldLayoutId id="2147483769" r:id="rId3"/>
    <p:sldLayoutId id="2147483764" r:id="rId4"/>
    <p:sldLayoutId id="2147483765" r:id="rId5"/>
    <p:sldLayoutId id="2147483766" r:id="rId6"/>
    <p:sldLayoutId id="2147483770" r:id="rId7"/>
    <p:sldLayoutId id="2147483771" r:id="rId8"/>
    <p:sldLayoutId id="2147483772" r:id="rId9"/>
    <p:sldLayoutId id="2147483767" r:id="rId10"/>
    <p:sldLayoutId id="214748377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panose="020B0604020202020204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panose="020B0604020202020204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anose="05040102010807070707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ChangeArrowheads="1"/>
          </p:cNvSpPr>
          <p:nvPr/>
        </p:nvSpPr>
        <p:spPr bwMode="auto">
          <a:xfrm>
            <a:off x="428625" y="1988840"/>
            <a:ext cx="852646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fr-FR" altLang="fr-FR" sz="4400">
                <a:latin typeface="Comic Sans MS" panose="030F0702030302020204" pitchFamily="66" charset="0"/>
              </a:rPr>
              <a:t>La </a:t>
            </a:r>
            <a:r>
              <a:rPr lang="fr-FR" altLang="fr-FR" sz="4400" dirty="0">
                <a:solidFill>
                  <a:srgbClr val="FF0000"/>
                </a:solidFill>
                <a:latin typeface="Comic Sans MS" panose="030F0702030302020204" pitchFamily="66" charset="0"/>
              </a:rPr>
              <a:t>C</a:t>
            </a:r>
            <a:r>
              <a:rPr lang="fr-FR" altLang="fr-FR" sz="4400" dirty="0">
                <a:latin typeface="Comic Sans MS" panose="030F0702030302020204" pitchFamily="66" charset="0"/>
              </a:rPr>
              <a:t>hromatographie sur </a:t>
            </a:r>
            <a:r>
              <a:rPr lang="fr-FR" altLang="fr-FR" sz="4400" dirty="0">
                <a:solidFill>
                  <a:srgbClr val="FF0000"/>
                </a:solidFill>
                <a:latin typeface="Comic Sans MS" panose="030F0702030302020204" pitchFamily="66" charset="0"/>
              </a:rPr>
              <a:t>C</a:t>
            </a:r>
            <a:r>
              <a:rPr lang="fr-FR" altLang="fr-FR" sz="4400" dirty="0">
                <a:latin typeface="Comic Sans MS" panose="030F0702030302020204" pitchFamily="66" charset="0"/>
              </a:rPr>
              <a:t>ouche </a:t>
            </a:r>
            <a:r>
              <a:rPr lang="fr-FR" altLang="fr-FR" sz="4400" dirty="0">
                <a:solidFill>
                  <a:srgbClr val="FF0000"/>
                </a:solidFill>
                <a:latin typeface="Comic Sans MS" panose="030F0702030302020204" pitchFamily="66" charset="0"/>
              </a:rPr>
              <a:t>M</a:t>
            </a:r>
            <a:r>
              <a:rPr lang="fr-FR" altLang="fr-FR" sz="4400" dirty="0">
                <a:latin typeface="Comic Sans MS" panose="030F0702030302020204" pitchFamily="66" charset="0"/>
              </a:rPr>
              <a:t>ince </a:t>
            </a:r>
            <a:r>
              <a:rPr lang="fr-FR" altLang="fr-FR" sz="4400" dirty="0">
                <a:solidFill>
                  <a:srgbClr val="FF0000"/>
                </a:solidFill>
                <a:latin typeface="Comic Sans MS" panose="030F0702030302020204" pitchFamily="66" charset="0"/>
              </a:rPr>
              <a:t>(CCM)</a:t>
            </a:r>
            <a:endParaRPr lang="fr-FR" altLang="fr-FR" sz="4400" dirty="0">
              <a:solidFill>
                <a:srgbClr val="FF0000"/>
              </a:solidFill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714625" y="4425950"/>
            <a:ext cx="85264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fr-FR" altLang="fr-FR" sz="3600"/>
              <a:t>Par: GAOUAOUI 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build="p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A3ECDE-D8B6-1A57-C60D-340E1319C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 </a:t>
            </a:r>
            <a:r>
              <a:rPr lang="fr-FR" dirty="0"/>
              <a:t>chromatographie</a:t>
            </a:r>
            <a:r>
              <a:rPr lang="en-US" dirty="0"/>
              <a:t> CCM</a:t>
            </a:r>
            <a:endParaRPr lang="ar-DZ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C96ED40-5FD5-E283-93A1-702E3E83B4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1549"/>
            <a:ext cx="8075240" cy="5083795"/>
          </a:xfrm>
        </p:spPr>
        <p:txBody>
          <a:bodyPr/>
          <a:lstStyle/>
          <a:p>
            <a:pPr marL="119062" indent="0" algn="just">
              <a:spcAft>
                <a:spcPts val="1200"/>
              </a:spcAft>
              <a:buNone/>
            </a:pPr>
            <a:r>
              <a:rPr lang="fr-FR" sz="3600" b="1" dirty="0">
                <a:solidFill>
                  <a:srgbClr val="FF0000"/>
                </a:solidFill>
              </a:rPr>
              <a:t>La séparation</a:t>
            </a:r>
            <a:r>
              <a:rPr lang="fr-FR" sz="3600" dirty="0">
                <a:solidFill>
                  <a:srgbClr val="FF0000"/>
                </a:solidFill>
              </a:rPr>
              <a:t>:</a:t>
            </a:r>
          </a:p>
          <a:p>
            <a:pPr algn="just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fr-FR" sz="3000" dirty="0"/>
              <a:t>Lorsque le mélange de composés est déposé sur la plaque, les molécules interagissent différemment avec </a:t>
            </a:r>
            <a:r>
              <a:rPr lang="fr-FR" sz="3000" b="1" dirty="0"/>
              <a:t>la phase stationnaire. </a:t>
            </a:r>
          </a:p>
          <a:p>
            <a:pPr algn="just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fr-FR" sz="3000" dirty="0"/>
              <a:t>Les molécules qui ont une </a:t>
            </a:r>
            <a:r>
              <a:rPr lang="fr-FR" sz="3000" b="1" dirty="0"/>
              <a:t>forte affinité </a:t>
            </a:r>
            <a:r>
              <a:rPr lang="fr-FR" sz="3000" dirty="0"/>
              <a:t>pour la </a:t>
            </a:r>
            <a:r>
              <a:rPr lang="fr-FR" sz="3000" b="1" dirty="0"/>
              <a:t>phase stationnaire </a:t>
            </a:r>
            <a:r>
              <a:rPr lang="fr-FR" sz="3000" dirty="0"/>
              <a:t>migreront plus lentement. </a:t>
            </a:r>
          </a:p>
          <a:p>
            <a:pPr algn="just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fr-FR" sz="3000" dirty="0"/>
              <a:t>Les molécules qui interagissent plus fortement avec la </a:t>
            </a:r>
            <a:r>
              <a:rPr lang="fr-FR" sz="3000" b="1" dirty="0"/>
              <a:t>phase mobile </a:t>
            </a:r>
            <a:r>
              <a:rPr lang="fr-FR" sz="3000" dirty="0"/>
              <a:t>se déplaceront plus rapidement.</a:t>
            </a:r>
            <a:endParaRPr lang="ar-DZ" sz="3000" dirty="0"/>
          </a:p>
        </p:txBody>
      </p:sp>
    </p:spTree>
    <p:extLst>
      <p:ext uri="{BB962C8B-B14F-4D97-AF65-F5344CB8AC3E}">
        <p14:creationId xmlns:p14="http://schemas.microsoft.com/office/powerpoint/2010/main" val="3550459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4364F39-D884-E8AE-609C-DA061FD2DC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328" y="1700808"/>
            <a:ext cx="8229600" cy="4625975"/>
          </a:xfrm>
        </p:spPr>
        <p:txBody>
          <a:bodyPr/>
          <a:lstStyle/>
          <a:p>
            <a:pPr marL="119062" indent="0" algn="just">
              <a:spcAft>
                <a:spcPts val="2400"/>
              </a:spcAft>
              <a:buNone/>
            </a:pPr>
            <a:r>
              <a:rPr lang="fr-FR" dirty="0">
                <a:solidFill>
                  <a:srgbClr val="FF0000"/>
                </a:solidFill>
              </a:rPr>
              <a:t>La </a:t>
            </a:r>
            <a:r>
              <a:rPr lang="fr-FR" b="1" dirty="0">
                <a:solidFill>
                  <a:srgbClr val="FF0000"/>
                </a:solidFill>
              </a:rPr>
              <a:t>solubilité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/>
              <a:t>d'un composé dans le solvant </a:t>
            </a:r>
            <a:r>
              <a:rPr lang="fr-FR" b="1" dirty="0"/>
              <a:t>(phase mobile) </a:t>
            </a:r>
            <a:r>
              <a:rPr lang="fr-FR" dirty="0"/>
              <a:t>influence directement sa capacité à se déplacer sur la plaque CCM.</a:t>
            </a:r>
          </a:p>
          <a:p>
            <a:pPr algn="just">
              <a:spcAft>
                <a:spcPts val="1800"/>
              </a:spcAft>
            </a:pPr>
            <a:r>
              <a:rPr lang="fr-FR" sz="3200" dirty="0"/>
              <a:t>Si un composé est </a:t>
            </a:r>
            <a:r>
              <a:rPr lang="fr-FR" sz="3200" b="1" dirty="0"/>
              <a:t>très soluble</a:t>
            </a:r>
            <a:r>
              <a:rPr lang="fr-FR" sz="3200" dirty="0"/>
              <a:t> dans la </a:t>
            </a:r>
            <a:r>
              <a:rPr lang="fr-FR" b="1" dirty="0"/>
              <a:t>phase mobile</a:t>
            </a:r>
            <a:r>
              <a:rPr lang="fr-FR" sz="3200" dirty="0"/>
              <a:t>, il va </a:t>
            </a:r>
            <a:r>
              <a:rPr lang="fr-FR" sz="3200" b="1" dirty="0"/>
              <a:t>se déplacer plus facilement </a:t>
            </a:r>
            <a:r>
              <a:rPr lang="fr-FR" sz="3200" dirty="0"/>
              <a:t>avec le solvant, ce qui augmente sa valeur de </a:t>
            </a:r>
            <a:r>
              <a:rPr lang="fr-FR" sz="3200" b="1" dirty="0"/>
              <a:t>Rf</a:t>
            </a:r>
            <a:r>
              <a:rPr lang="fr-FR" sz="3200" dirty="0"/>
              <a:t> (rapport frontal). </a:t>
            </a:r>
          </a:p>
          <a:p>
            <a:pPr marL="119062" indent="0" algn="just">
              <a:spcAft>
                <a:spcPts val="1800"/>
              </a:spcAft>
              <a:buNone/>
            </a:pPr>
            <a:endParaRPr lang="fr-FR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097BFE83-178E-346B-262E-74A510425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lang="en-US" dirty="0"/>
              <a:t>La </a:t>
            </a:r>
            <a:r>
              <a:rPr lang="fr-FR" dirty="0"/>
              <a:t>chromatographie</a:t>
            </a:r>
            <a:r>
              <a:rPr lang="en-US" dirty="0"/>
              <a:t> CCM</a:t>
            </a:r>
            <a:endParaRPr lang="ar-DZ" dirty="0"/>
          </a:p>
        </p:txBody>
      </p:sp>
    </p:spTree>
    <p:extLst>
      <p:ext uri="{BB962C8B-B14F-4D97-AF65-F5344CB8AC3E}">
        <p14:creationId xmlns:p14="http://schemas.microsoft.com/office/powerpoint/2010/main" val="3672738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F00A541-C644-BEC3-D73D-D64911E60B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r-FR" sz="3200" dirty="0"/>
              <a:t>Si un composé est </a:t>
            </a:r>
            <a:r>
              <a:rPr lang="fr-FR" sz="3200" b="1" dirty="0"/>
              <a:t>peu soluble</a:t>
            </a:r>
            <a:r>
              <a:rPr lang="fr-FR" sz="3200" dirty="0"/>
              <a:t> dans la </a:t>
            </a:r>
            <a:r>
              <a:rPr lang="fr-FR" b="1" dirty="0"/>
              <a:t>phase mobile</a:t>
            </a:r>
            <a:r>
              <a:rPr lang="fr-FR" sz="3200" dirty="0"/>
              <a:t>, il se déplacera moins et restera donc plus proche de la ligne de départ, ce qui donnera un </a:t>
            </a:r>
            <a:r>
              <a:rPr lang="fr-FR" sz="3200" b="1" dirty="0"/>
              <a:t>Rf plus faible</a:t>
            </a:r>
            <a:r>
              <a:rPr lang="fr-FR" sz="3200" dirty="0"/>
              <a:t>.</a:t>
            </a:r>
            <a:endParaRPr lang="ar-DZ" sz="3200" dirty="0"/>
          </a:p>
          <a:p>
            <a:endParaRPr lang="ar-DZ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522F4721-DB4B-0C59-6A7A-A295C97FE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lang="en-US" dirty="0"/>
              <a:t>La </a:t>
            </a:r>
            <a:r>
              <a:rPr lang="fr-FR" dirty="0"/>
              <a:t>chromatographie</a:t>
            </a:r>
            <a:r>
              <a:rPr lang="en-US" dirty="0"/>
              <a:t> CCM</a:t>
            </a:r>
            <a:endParaRPr lang="ar-DZ" dirty="0"/>
          </a:p>
        </p:txBody>
      </p:sp>
    </p:spTree>
    <p:extLst>
      <p:ext uri="{BB962C8B-B14F-4D97-AF65-F5344CB8AC3E}">
        <p14:creationId xmlns:p14="http://schemas.microsoft.com/office/powerpoint/2010/main" val="268310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4D1269-6DB5-327E-03A8-136B10809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chromatographie CCM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01B9B0C-453E-41AD-0146-40E33D061CAC}"/>
              </a:ext>
            </a:extLst>
          </p:cNvPr>
          <p:cNvSpPr txBox="1"/>
          <p:nvPr/>
        </p:nvSpPr>
        <p:spPr>
          <a:xfrm>
            <a:off x="457200" y="1700808"/>
            <a:ext cx="8003232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fr-FR" sz="3200" b="1" i="0" dirty="0">
                <a:solidFill>
                  <a:srgbClr val="FF0000"/>
                </a:solidFill>
                <a:effectLst/>
                <a:latin typeface="+mn-lt"/>
              </a:rPr>
              <a:t>Le rapport frontal (R</a:t>
            </a:r>
            <a:r>
              <a:rPr lang="fr-FR" sz="3200" b="1" i="0" baseline="-25000" dirty="0">
                <a:solidFill>
                  <a:srgbClr val="FF0000"/>
                </a:solidFill>
                <a:effectLst/>
                <a:latin typeface="+mn-lt"/>
              </a:rPr>
              <a:t>f</a:t>
            </a:r>
            <a:r>
              <a:rPr lang="fr-FR" sz="3200" b="1" i="0" dirty="0">
                <a:solidFill>
                  <a:srgbClr val="FF0000"/>
                </a:solidFill>
                <a:effectLst/>
                <a:latin typeface="+mn-lt"/>
              </a:rPr>
              <a:t>) </a:t>
            </a:r>
            <a:r>
              <a:rPr lang="fr-FR" sz="3200" b="0" i="0" dirty="0">
                <a:effectLst/>
                <a:latin typeface="+mn-lt"/>
              </a:rPr>
              <a:t>ou </a:t>
            </a:r>
            <a:r>
              <a:rPr lang="fr-FR" sz="3200" b="1" i="0" dirty="0">
                <a:effectLst/>
                <a:latin typeface="+mn-lt"/>
              </a:rPr>
              <a:t>facteur de rétention </a:t>
            </a:r>
            <a:r>
              <a:rPr lang="fr-FR" sz="3200" dirty="0">
                <a:latin typeface="+mn-lt"/>
              </a:rPr>
              <a:t>est défini comme le rapport de la distance parcourue par le composé </a:t>
            </a:r>
            <a:r>
              <a:rPr lang="fr-FR" sz="3200" b="1" dirty="0">
                <a:latin typeface="+mn-lt"/>
              </a:rPr>
              <a:t>(tache) </a:t>
            </a:r>
            <a:r>
              <a:rPr lang="fr-FR" sz="3200" dirty="0">
                <a:latin typeface="+mn-lt"/>
              </a:rPr>
              <a:t>sur la distance parcourue par l’éluant </a:t>
            </a:r>
            <a:r>
              <a:rPr lang="fr-FR" sz="3200" b="1" dirty="0">
                <a:latin typeface="+mn-lt"/>
              </a:rPr>
              <a:t>(Solvant).</a:t>
            </a:r>
          </a:p>
          <a:p>
            <a:pPr algn="just"/>
            <a:endParaRPr lang="ar-DZ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23643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843277-59F7-B3F4-0F4F-06DB34F7B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 rapport frontal (Rf) </a:t>
            </a:r>
            <a:endParaRPr lang="ar-DZ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F31CAAF-878B-214A-6726-8475D3C2D0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12" y="1556792"/>
            <a:ext cx="8639175" cy="529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214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4000"/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367636B-9C74-31A8-BC93-D12501BC6A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3038A51C-DE5C-87DA-A69A-6A0F6E399CE6}"/>
              </a:ext>
            </a:extLst>
          </p:cNvPr>
          <p:cNvSpPr txBox="1"/>
          <p:nvPr/>
        </p:nvSpPr>
        <p:spPr>
          <a:xfrm>
            <a:off x="3384122" y="3044279"/>
            <a:ext cx="2375756" cy="769441"/>
          </a:xfrm>
          <a:prstGeom prst="rect">
            <a:avLst/>
          </a:prstGeom>
          <a:solidFill>
            <a:schemeClr val="bg2">
              <a:alpha val="38000"/>
            </a:schemeClr>
          </a:solidFill>
        </p:spPr>
        <p:txBody>
          <a:bodyPr wrap="square" rtlCol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</a:rPr>
              <a:t>Principe</a:t>
            </a:r>
            <a:endParaRPr kumimoji="0" lang="ar-DZ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787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/>
              <a:t>Principe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4591" y="1628800"/>
            <a:ext cx="8035841" cy="5073752"/>
          </a:xfrm>
        </p:spPr>
        <p:txBody>
          <a:bodyPr/>
          <a:lstStyle/>
          <a:p>
            <a:pPr marL="119062" indent="0" algn="just" eaLnBrk="1" hangingPunct="1">
              <a:buNone/>
            </a:pPr>
            <a:r>
              <a:rPr lang="fr-FR" altLang="fr-FR" b="1" dirty="0"/>
              <a:t>Le principe de la chromatographie CCM </a:t>
            </a:r>
            <a:r>
              <a:rPr lang="fr-FR" altLang="fr-FR" dirty="0"/>
              <a:t>repose sur </a:t>
            </a:r>
            <a:r>
              <a:rPr lang="fr-FR" altLang="fr-FR" dirty="0">
                <a:solidFill>
                  <a:srgbClr val="FF0000"/>
                </a:solidFill>
              </a:rPr>
              <a:t>la </a:t>
            </a:r>
            <a:r>
              <a:rPr lang="fr-FR" altLang="fr-FR" b="1" dirty="0">
                <a:solidFill>
                  <a:srgbClr val="FF0000"/>
                </a:solidFill>
              </a:rPr>
              <a:t>séparation</a:t>
            </a:r>
            <a:r>
              <a:rPr lang="fr-FR" altLang="fr-FR" dirty="0">
                <a:solidFill>
                  <a:srgbClr val="FF0000"/>
                </a:solidFill>
              </a:rPr>
              <a:t> des solutés </a:t>
            </a:r>
            <a:r>
              <a:rPr lang="fr-FR" altLang="fr-FR" dirty="0"/>
              <a:t>en fonction de leurs </a:t>
            </a:r>
            <a:r>
              <a:rPr lang="fr-FR" altLang="fr-FR" b="1" dirty="0"/>
              <a:t>interactions distinctes </a:t>
            </a:r>
            <a:r>
              <a:rPr lang="fr-FR" altLang="fr-FR" dirty="0"/>
              <a:t>avec </a:t>
            </a:r>
            <a:r>
              <a:rPr lang="fr-FR" altLang="fr-FR" b="1" dirty="0">
                <a:solidFill>
                  <a:srgbClr val="FF0000"/>
                </a:solidFill>
              </a:rPr>
              <a:t>la phase stationnaire </a:t>
            </a:r>
            <a:r>
              <a:rPr lang="fr-FR" altLang="fr-FR" b="1" dirty="0"/>
              <a:t>(l'adsorbant solide) </a:t>
            </a:r>
            <a:r>
              <a:rPr lang="fr-FR" altLang="fr-FR" dirty="0"/>
              <a:t>et </a:t>
            </a:r>
            <a:r>
              <a:rPr lang="fr-FR" altLang="fr-FR" b="1" dirty="0">
                <a:solidFill>
                  <a:srgbClr val="FF0000"/>
                </a:solidFill>
              </a:rPr>
              <a:t>la phase mobile </a:t>
            </a:r>
            <a:r>
              <a:rPr lang="fr-FR" altLang="fr-FR" b="1" dirty="0"/>
              <a:t>(l’éluant).</a:t>
            </a:r>
            <a:r>
              <a:rPr lang="fr-FR" altLang="fr-FR" dirty="0"/>
              <a:t> Cette séparation s'effectue principalement par </a:t>
            </a:r>
            <a:r>
              <a:rPr lang="fr-FR" altLang="fr-FR" b="1" dirty="0">
                <a:solidFill>
                  <a:srgbClr val="FF0000"/>
                </a:solidFill>
              </a:rPr>
              <a:t>adsorption.</a:t>
            </a:r>
          </a:p>
          <a:p>
            <a:pPr marL="119062" indent="0" algn="just" eaLnBrk="1" hangingPunct="1">
              <a:buNone/>
            </a:pPr>
            <a:endParaRPr lang="fr-FR" alt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3999946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5CA2BC3-FFBB-98E7-4CE9-DFE1DF8602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4825"/>
            <a:ext cx="8075240" cy="4625975"/>
          </a:xfrm>
        </p:spPr>
        <p:txBody>
          <a:bodyPr/>
          <a:lstStyle/>
          <a:p>
            <a:pPr marL="119062" indent="0" algn="just">
              <a:spcAft>
                <a:spcPts val="1200"/>
              </a:spcAft>
              <a:buNone/>
            </a:pPr>
            <a:r>
              <a:rPr lang="fr-FR" dirty="0"/>
              <a:t>Dans le phénomène </a:t>
            </a:r>
            <a:r>
              <a:rPr lang="fr-FR" b="1" dirty="0"/>
              <a:t>d’adsorption:</a:t>
            </a:r>
          </a:p>
          <a:p>
            <a:pPr algn="just"/>
            <a:r>
              <a:rPr lang="fr-FR" dirty="0"/>
              <a:t>Chaque soluté est retenu à des degrés divers par </a:t>
            </a:r>
            <a:r>
              <a:rPr lang="fr-FR" b="1" dirty="0"/>
              <a:t>la phase stationnaire.</a:t>
            </a:r>
          </a:p>
          <a:p>
            <a:pPr algn="just"/>
            <a:endParaRPr lang="fr-FR" dirty="0"/>
          </a:p>
          <a:p>
            <a:pPr algn="just"/>
            <a:r>
              <a:rPr lang="fr-FR" dirty="0"/>
              <a:t>Cette interaction détermine sa vitesse de déplacement relative dans </a:t>
            </a:r>
            <a:r>
              <a:rPr lang="fr-FR" b="1" dirty="0"/>
              <a:t>la phase mobile.</a:t>
            </a:r>
            <a:endParaRPr lang="ar-DZ" b="1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23560995-4749-1803-F1F2-466637719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pPr eaLnBrk="1" hangingPunct="1">
              <a:defRPr/>
            </a:pPr>
            <a:r>
              <a:rPr lang="fr-FR" dirty="0"/>
              <a:t>Principe</a:t>
            </a:r>
          </a:p>
        </p:txBody>
      </p:sp>
    </p:spTree>
    <p:extLst>
      <p:ext uri="{BB962C8B-B14F-4D97-AF65-F5344CB8AC3E}">
        <p14:creationId xmlns:p14="http://schemas.microsoft.com/office/powerpoint/2010/main" val="3580994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CEB1AEA8-B6B6-5469-77C5-1DB12C5BBA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324" y="1556793"/>
            <a:ext cx="8946180" cy="5145759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74452930-DA34-B1BA-1E18-6C094C7D9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pPr eaLnBrk="1" hangingPunct="1">
              <a:defRPr/>
            </a:pPr>
            <a:r>
              <a:rPr lang="fr-FR" dirty="0"/>
              <a:t>Principe</a:t>
            </a:r>
          </a:p>
        </p:txBody>
      </p:sp>
    </p:spTree>
    <p:extLst>
      <p:ext uri="{BB962C8B-B14F-4D97-AF65-F5344CB8AC3E}">
        <p14:creationId xmlns:p14="http://schemas.microsoft.com/office/powerpoint/2010/main" val="1732495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90AA43D-01BA-AEDB-5E58-045166D345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774825"/>
            <a:ext cx="8064896" cy="4625975"/>
          </a:xfrm>
        </p:spPr>
        <p:txBody>
          <a:bodyPr/>
          <a:lstStyle/>
          <a:p>
            <a:pPr algn="just"/>
            <a:r>
              <a:rPr lang="fr-FR" dirty="0"/>
              <a:t>Le soluté est soumis à une force de rétention par </a:t>
            </a:r>
            <a:r>
              <a:rPr lang="fr-FR" b="1" dirty="0"/>
              <a:t>adsorption (phase stationnaire) </a:t>
            </a:r>
            <a:r>
              <a:rPr lang="fr-FR" dirty="0"/>
              <a:t>et une </a:t>
            </a:r>
            <a:r>
              <a:rPr lang="fr-FR" b="1" dirty="0"/>
              <a:t>force d’entraînement par la phase mobile.</a:t>
            </a:r>
            <a:r>
              <a:rPr lang="fr-FR" dirty="0"/>
              <a:t> </a:t>
            </a:r>
          </a:p>
          <a:p>
            <a:pPr marL="119062" indent="0" algn="just">
              <a:buNone/>
            </a:pPr>
            <a:endParaRPr lang="fr-FR" dirty="0"/>
          </a:p>
          <a:p>
            <a:pPr algn="just"/>
            <a:r>
              <a:rPr lang="fr-FR" dirty="0"/>
              <a:t>L’équilibre qui en résulte aboutit à une </a:t>
            </a:r>
            <a:r>
              <a:rPr lang="fr-FR" b="1" dirty="0"/>
              <a:t>migration différentielle </a:t>
            </a:r>
            <a:r>
              <a:rPr lang="fr-FR" dirty="0"/>
              <a:t>des solutés de l’échantillon à analyser, ce qui permet leur séparation.</a:t>
            </a:r>
          </a:p>
          <a:p>
            <a:endParaRPr lang="ar-DZ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0764E3DD-D048-9EAB-48CC-D58FCB9D7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pPr eaLnBrk="1" hangingPunct="1">
              <a:defRPr/>
            </a:pPr>
            <a:r>
              <a:rPr lang="fr-FR" dirty="0"/>
              <a:t>Principe</a:t>
            </a:r>
          </a:p>
        </p:txBody>
      </p:sp>
    </p:spTree>
    <p:extLst>
      <p:ext uri="{BB962C8B-B14F-4D97-AF65-F5344CB8AC3E}">
        <p14:creationId xmlns:p14="http://schemas.microsoft.com/office/powerpoint/2010/main" val="3575894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17FF562A-28A4-0A88-2EB3-966A713AF486}"/>
              </a:ext>
            </a:extLst>
          </p:cNvPr>
          <p:cNvSpPr txBox="1"/>
          <p:nvPr/>
        </p:nvSpPr>
        <p:spPr>
          <a:xfrm>
            <a:off x="2555776" y="3192791"/>
            <a:ext cx="428447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r-FR" sz="4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Introduction</a:t>
            </a:r>
            <a:endParaRPr lang="ar-DZ" sz="4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305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E2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1A1FB0E-5FB9-7BA1-EF2F-113ACCFE3E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50896F76-3047-203A-0C63-B95EBD83EE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0787" y="52387"/>
            <a:ext cx="4162425" cy="675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9846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C2AD96-3DC1-1DAF-EA0C-64402E8A5B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CE9DC404-60DE-EFE5-FDEA-8D4E25F737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8" y="857250"/>
            <a:ext cx="9071992" cy="51435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320B209C-B9BB-BAA3-3FF5-A3A9E0283C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25" y="857250"/>
            <a:ext cx="8640960" cy="51435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6DAB17E5-FD74-7012-D647-F6B96D33B2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08" y="857250"/>
            <a:ext cx="8999983" cy="514350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9DBB8BBE-B5C9-426B-0450-4BA802B618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08" y="857250"/>
            <a:ext cx="8946267" cy="514350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E89E8BFF-44AE-4B94-6D0C-80CF44792F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725" y="857250"/>
            <a:ext cx="8640959" cy="514350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1F8DE0F6-5221-1B0C-3723-3C4B0C124C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009" y="857250"/>
            <a:ext cx="8694676" cy="5143500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F5650585-0A4E-D13B-E2BC-4987D789915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290" y="855636"/>
            <a:ext cx="8874190" cy="5194960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3D62883B-7C25-B7A8-C174-F0F4A5B8402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292" y="855635"/>
            <a:ext cx="8874187" cy="5174383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64F099C8-D201-689A-7B15-CBDC85C6B17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291" y="867539"/>
            <a:ext cx="8874187" cy="5174383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92342714-087E-8E1C-BEDF-1F5E7CB0BD0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857250"/>
            <a:ext cx="8874187" cy="5184671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E29DAC56-351C-459E-6FA7-09D18E4FA28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857250"/>
            <a:ext cx="8874187" cy="5194960"/>
          </a:xfrm>
          <a:prstGeom prst="rect">
            <a:avLst/>
          </a:prstGeom>
        </p:spPr>
      </p:pic>
      <p:sp>
        <p:nvSpPr>
          <p:cNvPr id="29" name="ZoneTexte 28">
            <a:extLst>
              <a:ext uri="{FF2B5EF4-FFF2-40B4-BE49-F238E27FC236}">
                <a16:creationId xmlns:a16="http://schemas.microsoft.com/office/drawing/2014/main" id="{CF6E3DA0-3A3C-C516-4B49-79E50769EE3C}"/>
              </a:ext>
            </a:extLst>
          </p:cNvPr>
          <p:cNvSpPr txBox="1"/>
          <p:nvPr/>
        </p:nvSpPr>
        <p:spPr>
          <a:xfrm>
            <a:off x="72008" y="0"/>
            <a:ext cx="449999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Exemple (voir l’animation)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</a:t>
            </a:r>
            <a:endParaRPr kumimoji="0" lang="ar-D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868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883B043-8109-82D5-FC21-0F8D0DAB7C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4825"/>
            <a:ext cx="7931224" cy="4625975"/>
          </a:xfrm>
        </p:spPr>
        <p:txBody>
          <a:bodyPr/>
          <a:lstStyle/>
          <a:p>
            <a:pPr algn="just"/>
            <a:r>
              <a:rPr lang="fr-FR" sz="3000" b="1" i="0" dirty="0">
                <a:effectLst/>
                <a:latin typeface="+mj-lt"/>
              </a:rPr>
              <a:t>En chromatographie d’adsorption </a:t>
            </a:r>
            <a:r>
              <a:rPr lang="fr-FR" sz="3000" b="0" i="0" dirty="0">
                <a:effectLst/>
                <a:latin typeface="+mj-lt"/>
              </a:rPr>
              <a:t>la phase stationnaire est plus polaire que la phase mobile. les </a:t>
            </a:r>
            <a:r>
              <a:rPr lang="fr-FR" sz="3000" b="1" i="0" dirty="0">
                <a:effectLst/>
                <a:latin typeface="+mj-lt"/>
              </a:rPr>
              <a:t>solutés peu polaires </a:t>
            </a:r>
            <a:r>
              <a:rPr lang="fr-FR" sz="3000" b="0" i="0" dirty="0">
                <a:effectLst/>
                <a:latin typeface="+mj-lt"/>
              </a:rPr>
              <a:t>sont alors </a:t>
            </a:r>
            <a:r>
              <a:rPr lang="fr-FR" sz="3000" b="1" i="0" dirty="0">
                <a:effectLst/>
                <a:latin typeface="+mj-lt"/>
              </a:rPr>
              <a:t>peu adsorbés</a:t>
            </a:r>
            <a:r>
              <a:rPr lang="fr-FR" sz="3000" b="0" i="0" dirty="0">
                <a:effectLst/>
                <a:latin typeface="+mj-lt"/>
              </a:rPr>
              <a:t> alors que les </a:t>
            </a:r>
            <a:r>
              <a:rPr lang="fr-FR" sz="3000" b="1" i="0" dirty="0">
                <a:effectLst/>
                <a:latin typeface="+mj-lt"/>
              </a:rPr>
              <a:t>solutés polaires </a:t>
            </a:r>
            <a:r>
              <a:rPr lang="fr-FR" sz="3000" b="0" i="0" dirty="0">
                <a:effectLst/>
                <a:latin typeface="+mj-lt"/>
              </a:rPr>
              <a:t>sont </a:t>
            </a:r>
            <a:r>
              <a:rPr lang="fr-FR" sz="3000" b="1" i="0" dirty="0">
                <a:effectLst/>
                <a:latin typeface="+mj-lt"/>
              </a:rPr>
              <a:t>fortement adsorbés.	</a:t>
            </a:r>
            <a:r>
              <a:rPr lang="fr-FR" sz="3000" b="0" i="0" dirty="0">
                <a:effectLst/>
                <a:latin typeface="+mj-lt"/>
              </a:rPr>
              <a:t>					</a:t>
            </a:r>
            <a:endParaRPr lang="fr-FR" sz="3000" dirty="0">
              <a:latin typeface="+mj-lt"/>
            </a:endParaRPr>
          </a:p>
          <a:p>
            <a:pPr algn="just"/>
            <a:r>
              <a:rPr lang="fr-FR" sz="3000" b="0" i="0" dirty="0">
                <a:effectLst/>
                <a:latin typeface="+mj-lt"/>
              </a:rPr>
              <a:t>Par conséquent, les </a:t>
            </a:r>
            <a:r>
              <a:rPr lang="fr-FR" sz="3000" b="1" i="0" dirty="0">
                <a:effectLst/>
                <a:latin typeface="+mj-lt"/>
              </a:rPr>
              <a:t>composés peu polaires </a:t>
            </a:r>
            <a:r>
              <a:rPr lang="fr-FR" sz="3000" b="0" i="0" dirty="0">
                <a:effectLst/>
                <a:latin typeface="+mj-lt"/>
              </a:rPr>
              <a:t>vont alors </a:t>
            </a:r>
            <a:r>
              <a:rPr lang="fr-FR" sz="3000" b="1" i="0" dirty="0">
                <a:effectLst/>
                <a:latin typeface="+mj-lt"/>
              </a:rPr>
              <a:t>migrer</a:t>
            </a:r>
            <a:r>
              <a:rPr lang="fr-FR" sz="3000" b="0" i="0" dirty="0">
                <a:effectLst/>
                <a:latin typeface="+mj-lt"/>
              </a:rPr>
              <a:t> plus </a:t>
            </a:r>
            <a:r>
              <a:rPr lang="fr-FR" sz="3000" b="1" i="0" dirty="0">
                <a:effectLst/>
                <a:latin typeface="+mj-lt"/>
              </a:rPr>
              <a:t>rapidement</a:t>
            </a:r>
            <a:r>
              <a:rPr lang="fr-FR" sz="3000" b="0" i="0" dirty="0">
                <a:effectLst/>
                <a:latin typeface="+mj-lt"/>
              </a:rPr>
              <a:t> que les </a:t>
            </a:r>
            <a:r>
              <a:rPr lang="fr-FR" sz="3000" b="1" i="0" dirty="0">
                <a:effectLst/>
                <a:latin typeface="+mj-lt"/>
              </a:rPr>
              <a:t>composés polaires: </a:t>
            </a:r>
            <a:r>
              <a:rPr lang="fr-FR" sz="3000" b="0" i="0" dirty="0">
                <a:effectLst/>
                <a:latin typeface="+mj-lt"/>
              </a:rPr>
              <a:t>leur rapport frontal sera plus important.  </a:t>
            </a:r>
            <a:endParaRPr lang="ar-DZ" sz="3000" dirty="0">
              <a:latin typeface="+mj-lt"/>
            </a:endParaRP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DD25EBFB-5239-16D0-2FA4-842C870B8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pPr eaLnBrk="1" hangingPunct="1">
              <a:defRPr/>
            </a:pPr>
            <a:r>
              <a:rPr lang="fr-FR" dirty="0"/>
              <a:t>Principe</a:t>
            </a:r>
          </a:p>
        </p:txBody>
      </p:sp>
    </p:spTree>
    <p:extLst>
      <p:ext uri="{BB962C8B-B14F-4D97-AF65-F5344CB8AC3E}">
        <p14:creationId xmlns:p14="http://schemas.microsoft.com/office/powerpoint/2010/main" val="4224005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E215D262-F629-4D5C-45F3-C391A769CF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60" y="1988840"/>
            <a:ext cx="8892480" cy="3314120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6D563D37-A22F-55D0-165E-BEE021AC5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pPr eaLnBrk="1" hangingPunct="1">
              <a:defRPr/>
            </a:pPr>
            <a:r>
              <a:rPr lang="fr-FR" dirty="0"/>
              <a:t>Principe</a:t>
            </a:r>
          </a:p>
        </p:txBody>
      </p:sp>
    </p:spTree>
    <p:extLst>
      <p:ext uri="{BB962C8B-B14F-4D97-AF65-F5344CB8AC3E}">
        <p14:creationId xmlns:p14="http://schemas.microsoft.com/office/powerpoint/2010/main" val="945053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E76B06-A4DC-5139-E15B-2F7E26E80D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338E9DA-3F9B-FEA3-3B41-313C65A862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556792"/>
            <a:ext cx="8064896" cy="4968552"/>
          </a:xfrm>
        </p:spPr>
        <p:txBody>
          <a:bodyPr/>
          <a:lstStyle/>
          <a:p>
            <a:pPr algn="just">
              <a:spcAft>
                <a:spcPts val="1200"/>
              </a:spcAft>
            </a:pPr>
            <a:r>
              <a:rPr lang="fr-FR" sz="3000" b="1" dirty="0"/>
              <a:t>Les adsorbants </a:t>
            </a:r>
            <a:r>
              <a:rPr lang="fr-FR" sz="3000" dirty="0"/>
              <a:t>utilisés en chromatographie CCM peuvent être classés selon leur force d'interaction avec les composés polaires.</a:t>
            </a:r>
          </a:p>
          <a:p>
            <a:pPr algn="just">
              <a:spcAft>
                <a:spcPts val="1200"/>
              </a:spcAft>
            </a:pPr>
            <a:endParaRPr lang="fr-FR" sz="3000" dirty="0"/>
          </a:p>
          <a:p>
            <a:pPr algn="just">
              <a:spcAft>
                <a:spcPts val="1200"/>
              </a:spcAft>
            </a:pPr>
            <a:r>
              <a:rPr lang="fr-FR" sz="3000" b="1" dirty="0"/>
              <a:t>la phase stationnaire </a:t>
            </a:r>
            <a:r>
              <a:rPr lang="fr-FR" sz="3000" dirty="0"/>
              <a:t>est usuellement constituée de </a:t>
            </a:r>
            <a:r>
              <a:rPr lang="fr-FR" sz="3000" b="1" dirty="0"/>
              <a:t>silice</a:t>
            </a:r>
            <a:r>
              <a:rPr lang="fr-FR" sz="3000" dirty="0"/>
              <a:t> (pour les composés organiques), éventuellement </a:t>
            </a:r>
            <a:r>
              <a:rPr lang="fr-FR" sz="3000" b="1" dirty="0"/>
              <a:t>d’alumine</a:t>
            </a:r>
            <a:r>
              <a:rPr lang="fr-FR" sz="3000" dirty="0"/>
              <a:t> (pour les composés très polaires).</a:t>
            </a:r>
            <a:endParaRPr lang="ar-DZ" sz="3000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66B76CA6-6138-53C1-0BC2-0490A8987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pPr eaLnBrk="1" hangingPunct="1">
              <a:defRPr/>
            </a:pPr>
            <a:r>
              <a:rPr lang="fr-FR" dirty="0"/>
              <a:t>Principe</a:t>
            </a:r>
          </a:p>
        </p:txBody>
      </p:sp>
    </p:spTree>
    <p:extLst>
      <p:ext uri="{BB962C8B-B14F-4D97-AF65-F5344CB8AC3E}">
        <p14:creationId xmlns:p14="http://schemas.microsoft.com/office/powerpoint/2010/main" val="2239542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90222BD6-E793-2928-5AB6-5CC153877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916" y="1772816"/>
            <a:ext cx="8092142" cy="4032448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AC5C168A-F54C-F5D7-B97E-537CA6D84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pPr eaLnBrk="1" hangingPunct="1">
              <a:defRPr/>
            </a:pPr>
            <a:r>
              <a:rPr lang="fr-FR" dirty="0"/>
              <a:t>Principe</a:t>
            </a:r>
          </a:p>
        </p:txBody>
      </p:sp>
    </p:spTree>
    <p:extLst>
      <p:ext uri="{BB962C8B-B14F-4D97-AF65-F5344CB8AC3E}">
        <p14:creationId xmlns:p14="http://schemas.microsoft.com/office/powerpoint/2010/main" val="4246869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3055FC2-7ECD-45A3-979A-827F62EA6B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772816"/>
            <a:ext cx="8229600" cy="4625975"/>
          </a:xfrm>
        </p:spPr>
        <p:txBody>
          <a:bodyPr/>
          <a:lstStyle/>
          <a:p>
            <a:pPr algn="just"/>
            <a:r>
              <a:rPr lang="fr-FR" sz="3000" dirty="0"/>
              <a:t>Dans la </a:t>
            </a:r>
            <a:r>
              <a:rPr lang="fr-FR" sz="3000" b="1" dirty="0"/>
              <a:t>chromatographie CCM Le phénomène d’adsorption </a:t>
            </a:r>
            <a:r>
              <a:rPr lang="fr-FR" sz="3000" dirty="0"/>
              <a:t>est prépondérant (mais il y a également partage si le solvant est un mélange) pour les phases stationnaires polaires. </a:t>
            </a:r>
          </a:p>
          <a:p>
            <a:pPr marL="119062" indent="0" algn="just">
              <a:buNone/>
            </a:pPr>
            <a:endParaRPr lang="fr-FR" sz="3000" dirty="0"/>
          </a:p>
          <a:p>
            <a:pPr algn="just"/>
            <a:r>
              <a:rPr lang="fr-FR" sz="3000" b="1" dirty="0"/>
              <a:t>Dans le cas des phases inverses</a:t>
            </a:r>
            <a:r>
              <a:rPr lang="fr-FR" sz="3000" dirty="0"/>
              <a:t>, c'est-à-dire </a:t>
            </a:r>
            <a:r>
              <a:rPr lang="fr-FR" sz="3000" b="1" dirty="0"/>
              <a:t>hydrophobes</a:t>
            </a:r>
            <a:r>
              <a:rPr lang="fr-FR" sz="3000" dirty="0"/>
              <a:t>, c'est le phénomène de chromatographie de partage qui prédomine.</a:t>
            </a:r>
            <a:endParaRPr lang="ar-DZ" sz="3000" dirty="0"/>
          </a:p>
          <a:p>
            <a:endParaRPr lang="ar-DZ" sz="3000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B85636AF-3A86-216B-C1AD-916AB7CF2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pPr eaLnBrk="1" hangingPunct="1">
              <a:defRPr/>
            </a:pPr>
            <a:r>
              <a:rPr lang="fr-FR" dirty="0"/>
              <a:t>Principe</a:t>
            </a:r>
          </a:p>
        </p:txBody>
      </p:sp>
    </p:spTree>
    <p:extLst>
      <p:ext uri="{BB962C8B-B14F-4D97-AF65-F5344CB8AC3E}">
        <p14:creationId xmlns:p14="http://schemas.microsoft.com/office/powerpoint/2010/main" val="4206447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36FAE23-9936-FB69-AD48-247CB12273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628800"/>
            <a:ext cx="8229600" cy="4968552"/>
          </a:xfrm>
        </p:spPr>
        <p:txBody>
          <a:bodyPr/>
          <a:lstStyle/>
          <a:p>
            <a:pPr marL="119062" indent="0" algn="just">
              <a:spcAft>
                <a:spcPts val="1200"/>
              </a:spcAft>
              <a:buNone/>
            </a:pPr>
            <a:r>
              <a:rPr lang="fr-FR" sz="3000" dirty="0"/>
              <a:t>Dans </a:t>
            </a:r>
            <a:r>
              <a:rPr lang="fr-FR" sz="3000" dirty="0">
                <a:solidFill>
                  <a:srgbClr val="002060"/>
                </a:solidFill>
              </a:rPr>
              <a:t>la </a:t>
            </a:r>
            <a:r>
              <a:rPr lang="fr-FR" sz="3000" b="1" dirty="0">
                <a:solidFill>
                  <a:srgbClr val="002060"/>
                </a:solidFill>
              </a:rPr>
              <a:t>chromatographie CCM en phase inverse:</a:t>
            </a:r>
            <a:r>
              <a:rPr lang="fr-FR" sz="3000" dirty="0"/>
              <a:t> </a:t>
            </a:r>
          </a:p>
          <a:p>
            <a:pPr algn="just"/>
            <a:r>
              <a:rPr lang="fr-FR" sz="3000" b="1" dirty="0">
                <a:solidFill>
                  <a:srgbClr val="FF0000"/>
                </a:solidFill>
              </a:rPr>
              <a:t>la phase stationnaire:</a:t>
            </a:r>
            <a:r>
              <a:rPr lang="fr-FR" sz="3000" dirty="0"/>
              <a:t> est constituée d'une </a:t>
            </a:r>
            <a:r>
              <a:rPr lang="fr-FR" sz="3000" b="1" dirty="0"/>
              <a:t>couche mince de silice modifiée</a:t>
            </a:r>
            <a:r>
              <a:rPr lang="fr-FR" sz="3000" dirty="0"/>
              <a:t> avec des </a:t>
            </a:r>
            <a:r>
              <a:rPr lang="fr-FR" sz="3000" b="1" dirty="0"/>
              <a:t>groupes hydrophobes </a:t>
            </a:r>
            <a:r>
              <a:rPr lang="fr-FR" sz="3000" dirty="0"/>
              <a:t>(souvent des chaînes alkyles comme la C18).</a:t>
            </a:r>
          </a:p>
          <a:p>
            <a:pPr algn="just"/>
            <a:endParaRPr lang="fr-FR" sz="3000" dirty="0"/>
          </a:p>
          <a:p>
            <a:pPr algn="just"/>
            <a:r>
              <a:rPr lang="fr-FR" sz="3000" dirty="0"/>
              <a:t> </a:t>
            </a:r>
            <a:r>
              <a:rPr lang="fr-FR" sz="3000" b="1" dirty="0">
                <a:solidFill>
                  <a:srgbClr val="FF0000"/>
                </a:solidFill>
              </a:rPr>
              <a:t>La phase mobile:</a:t>
            </a:r>
            <a:r>
              <a:rPr lang="fr-FR" sz="3000" dirty="0"/>
              <a:t> est généralement </a:t>
            </a:r>
            <a:r>
              <a:rPr lang="fr-FR" sz="3000" b="1" dirty="0"/>
              <a:t>hydrophile</a:t>
            </a:r>
            <a:r>
              <a:rPr lang="fr-FR" sz="3000" dirty="0"/>
              <a:t> (souvent un mélange d'eau et de solvants organiques comme le méthanol ou l'acétonitrile).</a:t>
            </a:r>
            <a:endParaRPr lang="ar-DZ" sz="3000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61E46467-7305-CD7E-A5F0-6656EA996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pPr eaLnBrk="1" hangingPunct="1">
              <a:defRPr/>
            </a:pPr>
            <a:r>
              <a:rPr lang="fr-FR" dirty="0"/>
              <a:t>Principe</a:t>
            </a:r>
          </a:p>
        </p:txBody>
      </p:sp>
    </p:spTree>
    <p:extLst>
      <p:ext uri="{BB962C8B-B14F-4D97-AF65-F5344CB8AC3E}">
        <p14:creationId xmlns:p14="http://schemas.microsoft.com/office/powerpoint/2010/main" val="603993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03958314-F04A-AF0F-4E19-8685C8E0D0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504" y="2086127"/>
            <a:ext cx="9036496" cy="4772000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CB15CDEB-5F13-8CC2-9C62-70A3050FDD70}"/>
              </a:ext>
            </a:extLst>
          </p:cNvPr>
          <p:cNvSpPr txBox="1"/>
          <p:nvPr/>
        </p:nvSpPr>
        <p:spPr>
          <a:xfrm>
            <a:off x="179512" y="1454764"/>
            <a:ext cx="763284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r-FR" sz="3200" b="1" dirty="0">
                <a:solidFill>
                  <a:srgbClr val="FF0000"/>
                </a:solidFill>
              </a:rPr>
              <a:t>Chromatographie CCM en phase inverse:</a:t>
            </a:r>
            <a:endParaRPr lang="ar-DZ" sz="3200" dirty="0">
              <a:solidFill>
                <a:srgbClr val="FF0000"/>
              </a:solidFill>
            </a:endParaRP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B79B9FF3-3EB6-9921-A39F-2C85720B7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55448"/>
            <a:ext cx="8229600" cy="1252728"/>
          </a:xfrm>
        </p:spPr>
        <p:txBody>
          <a:bodyPr/>
          <a:lstStyle/>
          <a:p>
            <a:pPr eaLnBrk="1" hangingPunct="1">
              <a:defRPr/>
            </a:pPr>
            <a:r>
              <a:rPr lang="fr-FR" dirty="0"/>
              <a:t>Principe</a:t>
            </a:r>
          </a:p>
        </p:txBody>
      </p:sp>
    </p:spTree>
    <p:extLst>
      <p:ext uri="{BB962C8B-B14F-4D97-AF65-F5344CB8AC3E}">
        <p14:creationId xmlns:p14="http://schemas.microsoft.com/office/powerpoint/2010/main" val="1201496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8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5470461-DB2C-8DDE-77A1-A80B7B9EC2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6DA1C67D-FF8F-85C4-803E-696F8D776CF3}"/>
              </a:ext>
            </a:extLst>
          </p:cNvPr>
          <p:cNvSpPr txBox="1"/>
          <p:nvPr/>
        </p:nvSpPr>
        <p:spPr>
          <a:xfrm>
            <a:off x="3707904" y="2132856"/>
            <a:ext cx="5040560" cy="830997"/>
          </a:xfrm>
          <a:prstGeom prst="rect">
            <a:avLst/>
          </a:prstGeom>
          <a:solidFill>
            <a:schemeClr val="bg2">
              <a:alpha val="47000"/>
            </a:schemeClr>
          </a:solidFill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Mode opératoire</a:t>
            </a:r>
            <a:endParaRPr kumimoji="0" lang="ar-DZ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326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52728"/>
          </a:xfrm>
        </p:spPr>
        <p:txBody>
          <a:bodyPr/>
          <a:lstStyle/>
          <a:p>
            <a:pPr>
              <a:defRPr/>
            </a:pPr>
            <a:r>
              <a:rPr lang="fr-FR" dirty="0"/>
              <a:t>Introduction: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700808"/>
            <a:ext cx="8229600" cy="4625975"/>
          </a:xfrm>
        </p:spPr>
        <p:txBody>
          <a:bodyPr/>
          <a:lstStyle/>
          <a:p>
            <a:pPr algn="just"/>
            <a:r>
              <a:rPr lang="fr-FR" sz="3000" b="1" dirty="0"/>
              <a:t>La chromatographie sur couche mince (CCM) </a:t>
            </a:r>
            <a:r>
              <a:rPr lang="fr-FR" sz="3000" dirty="0"/>
              <a:t>est une technique analytique largement utilisée pour </a:t>
            </a:r>
            <a:r>
              <a:rPr lang="fr-FR" sz="3000" b="1" dirty="0"/>
              <a:t>séparer</a:t>
            </a:r>
            <a:r>
              <a:rPr lang="fr-FR" sz="3000" dirty="0"/>
              <a:t> et </a:t>
            </a:r>
            <a:r>
              <a:rPr lang="fr-FR" sz="3000" b="1" dirty="0"/>
              <a:t>identifier</a:t>
            </a:r>
            <a:r>
              <a:rPr lang="fr-FR" sz="3000" dirty="0"/>
              <a:t> des composés présents dans un mélange complexe. </a:t>
            </a:r>
          </a:p>
          <a:p>
            <a:pPr algn="just"/>
            <a:endParaRPr lang="fr-FR" sz="3000" dirty="0"/>
          </a:p>
          <a:p>
            <a:pPr algn="just"/>
            <a:r>
              <a:rPr lang="fr-FR" sz="3000" dirty="0"/>
              <a:t>Cette technique est </a:t>
            </a:r>
            <a:r>
              <a:rPr lang="fr-FR" sz="3000" b="1" dirty="0"/>
              <a:t>rapide</a:t>
            </a:r>
            <a:r>
              <a:rPr lang="fr-FR" sz="3000" dirty="0"/>
              <a:t>, </a:t>
            </a:r>
            <a:r>
              <a:rPr lang="fr-FR" sz="3000" b="1" dirty="0"/>
              <a:t>simple</a:t>
            </a:r>
            <a:r>
              <a:rPr lang="fr-FR" sz="3000" dirty="0"/>
              <a:t> à mettre en œuvre et </a:t>
            </a:r>
            <a:r>
              <a:rPr lang="fr-FR" sz="3000" b="1" dirty="0"/>
              <a:t>peu coûteuse</a:t>
            </a:r>
            <a:r>
              <a:rPr lang="fr-FR" sz="3000" dirty="0"/>
              <a:t>, ce qui en fait un outil essentiel pour l’analyse qualitative de produits chimiques. </a:t>
            </a:r>
            <a:endParaRPr lang="fr-FR" altLang="fr-FR" sz="3000" dirty="0"/>
          </a:p>
        </p:txBody>
      </p:sp>
    </p:spTree>
    <p:extLst>
      <p:ext uri="{BB962C8B-B14F-4D97-AF65-F5344CB8AC3E}">
        <p14:creationId xmlns:p14="http://schemas.microsoft.com/office/powerpoint/2010/main" val="297530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90DAC9C-E4B6-20E5-FC12-7EF8C15935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628800"/>
            <a:ext cx="8075240" cy="4625975"/>
          </a:xfrm>
        </p:spPr>
        <p:txBody>
          <a:bodyPr/>
          <a:lstStyle/>
          <a:p>
            <a:pPr algn="just"/>
            <a:r>
              <a:rPr lang="fr-FR" dirty="0"/>
              <a:t>Déposer la plaque CCM sur une feuille de papier propre, la face blanche vers le haut.</a:t>
            </a:r>
          </a:p>
          <a:p>
            <a:pPr algn="just"/>
            <a:endParaRPr lang="fr-FR" dirty="0"/>
          </a:p>
          <a:p>
            <a:pPr algn="just"/>
            <a:r>
              <a:rPr lang="fr-FR" dirty="0"/>
              <a:t>Avec une règle et Créon tracer </a:t>
            </a:r>
            <a:r>
              <a:rPr lang="fr-FR" b="1" dirty="0"/>
              <a:t>à 2 cm </a:t>
            </a:r>
            <a:r>
              <a:rPr lang="fr-FR" dirty="0"/>
              <a:t>du bord inférieur très délicatement et </a:t>
            </a:r>
            <a:r>
              <a:rPr lang="fr-FR" b="1" dirty="0"/>
              <a:t>sans griffer la surface</a:t>
            </a:r>
            <a:r>
              <a:rPr lang="fr-FR" dirty="0"/>
              <a:t>, une ligne en travers de la plaque </a:t>
            </a:r>
            <a:r>
              <a:rPr lang="fr-FR" b="1" dirty="0"/>
              <a:t>(ligne de dépôt).  </a:t>
            </a:r>
          </a:p>
          <a:p>
            <a:endParaRPr lang="fr-FR" dirty="0"/>
          </a:p>
          <a:p>
            <a:endParaRPr lang="ar-DZ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92161" y="116632"/>
            <a:ext cx="8229600" cy="1252538"/>
          </a:xfrm>
        </p:spPr>
        <p:txBody>
          <a:bodyPr/>
          <a:lstStyle/>
          <a:p>
            <a:pPr eaLnBrk="1" hangingPunct="1">
              <a:defRPr/>
            </a:pPr>
            <a:r>
              <a:rPr lang="fr-FR" sz="4800" dirty="0"/>
              <a:t>Mode opératoire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342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149882"/>
            <a:ext cx="8229600" cy="1252728"/>
          </a:xfrm>
        </p:spPr>
        <p:txBody>
          <a:bodyPr/>
          <a:lstStyle/>
          <a:p>
            <a:pPr eaLnBrk="1" hangingPunct="1">
              <a:defRPr/>
            </a:pPr>
            <a:r>
              <a:rPr lang="fr-FR" sz="4400" dirty="0"/>
              <a:t>Mode opératoire</a:t>
            </a: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56CDFE0-FAD2-9429-EB0A-733E8C3741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6296" y="1628800"/>
            <a:ext cx="1907704" cy="489654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C9756376-E637-388E-D0C6-FC0D9CDDAB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60848"/>
            <a:ext cx="6887722" cy="3600400"/>
          </a:xfrm>
          <a:prstGeom prst="rect">
            <a:avLst/>
          </a:prstGeom>
        </p:spPr>
      </p:pic>
      <p:sp>
        <p:nvSpPr>
          <p:cNvPr id="7" name="Flèche : droite 6">
            <a:extLst>
              <a:ext uri="{FF2B5EF4-FFF2-40B4-BE49-F238E27FC236}">
                <a16:creationId xmlns:a16="http://schemas.microsoft.com/office/drawing/2014/main" id="{D50EE172-2001-B500-1CC6-DA45F2703793}"/>
              </a:ext>
            </a:extLst>
          </p:cNvPr>
          <p:cNvSpPr/>
          <p:nvPr/>
        </p:nvSpPr>
        <p:spPr>
          <a:xfrm>
            <a:off x="6599690" y="3822290"/>
            <a:ext cx="576064" cy="36004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532468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3928CC4-F988-0F9D-4EEC-60000B0E1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628800"/>
            <a:ext cx="8229600" cy="4968552"/>
          </a:xfrm>
        </p:spPr>
        <p:txBody>
          <a:bodyPr/>
          <a:lstStyle/>
          <a:p>
            <a:pPr algn="just">
              <a:spcAft>
                <a:spcPts val="1800"/>
              </a:spcAft>
            </a:pPr>
            <a:r>
              <a:rPr lang="fr-FR" sz="3000" dirty="0"/>
              <a:t>L’échantillon est soigneusement déposé à l’aide d’un capillaire sur la ligne de dépôt préalablement tracée sur la plaque (CCM).</a:t>
            </a:r>
          </a:p>
          <a:p>
            <a:pPr algn="just">
              <a:spcAft>
                <a:spcPts val="1800"/>
              </a:spcAft>
            </a:pPr>
            <a:r>
              <a:rPr lang="fr-FR" sz="3000" dirty="0"/>
              <a:t>Veillez à </a:t>
            </a:r>
            <a:r>
              <a:rPr lang="fr-FR" sz="3000" b="1" dirty="0"/>
              <a:t>ne pas griffer le gel de silice </a:t>
            </a:r>
            <a:r>
              <a:rPr lang="fr-FR" sz="3000" dirty="0"/>
              <a:t>avec le capillaire. </a:t>
            </a:r>
          </a:p>
          <a:p>
            <a:pPr algn="just">
              <a:spcAft>
                <a:spcPts val="1800"/>
              </a:spcAft>
            </a:pPr>
            <a:r>
              <a:rPr lang="fr-FR" sz="3000" b="1" dirty="0"/>
              <a:t>rechargez les taches plusieurs</a:t>
            </a:r>
            <a:r>
              <a:rPr lang="fr-FR" sz="3000" dirty="0"/>
              <a:t> fois en extrait jusqu'à ce qu'elles soient </a:t>
            </a:r>
            <a:r>
              <a:rPr lang="fr-FR" sz="3000" b="1" dirty="0"/>
              <a:t>très foncées</a:t>
            </a:r>
            <a:r>
              <a:rPr lang="fr-FR" sz="3000" dirty="0"/>
              <a:t>.</a:t>
            </a:r>
          </a:p>
          <a:p>
            <a:pPr algn="just"/>
            <a:r>
              <a:rPr lang="fr-FR" sz="3000" b="1" dirty="0"/>
              <a:t>accélérez le séchage </a:t>
            </a:r>
            <a:r>
              <a:rPr lang="fr-FR" sz="3000" dirty="0"/>
              <a:t>à l’aide d’un sèche-cheveux.</a:t>
            </a:r>
          </a:p>
          <a:p>
            <a:pPr marL="119062" indent="0" algn="just">
              <a:buNone/>
            </a:pPr>
            <a:endParaRPr lang="fr-FR" sz="3000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B4721941-3B61-3E56-D23E-76DCEFFA5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161" y="116632"/>
            <a:ext cx="8229600" cy="1252538"/>
          </a:xfrm>
        </p:spPr>
        <p:txBody>
          <a:bodyPr/>
          <a:lstStyle/>
          <a:p>
            <a:pPr eaLnBrk="1" hangingPunct="1">
              <a:defRPr/>
            </a:pPr>
            <a:r>
              <a:rPr lang="fr-FR" sz="4800" dirty="0"/>
              <a:t>Mode opératoire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18298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428604"/>
            <a:ext cx="8929718" cy="125272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fr-FR" sz="4000" dirty="0"/>
              <a:t>Mode opératoire</a:t>
            </a:r>
            <a:br>
              <a:rPr lang="fr-FR" sz="4000" dirty="0"/>
            </a:br>
            <a:endParaRPr lang="fr-FR" sz="4000" dirty="0"/>
          </a:p>
        </p:txBody>
      </p:sp>
      <p:pic>
        <p:nvPicPr>
          <p:cNvPr id="1536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8688" y="1500188"/>
            <a:ext cx="5786437" cy="5072062"/>
          </a:xfrm>
          <a:noFill/>
        </p:spPr>
      </p:pic>
    </p:spTree>
    <p:extLst>
      <p:ext uri="{BB962C8B-B14F-4D97-AF65-F5344CB8AC3E}">
        <p14:creationId xmlns:p14="http://schemas.microsoft.com/office/powerpoint/2010/main" val="1426688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EF1C564-ABD8-2CE5-9490-811459077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184576"/>
          </a:xfrm>
        </p:spPr>
        <p:txBody>
          <a:bodyPr/>
          <a:lstStyle/>
          <a:p>
            <a:pPr algn="just"/>
            <a:r>
              <a:rPr lang="fr-FR" sz="3000" dirty="0"/>
              <a:t>Une fois l’échantillon déposé, la plaque est délicatement plongée dans </a:t>
            </a:r>
            <a:r>
              <a:rPr lang="fr-FR" sz="3000" b="1" dirty="0"/>
              <a:t>la cuve d’élution </a:t>
            </a:r>
            <a:r>
              <a:rPr lang="fr-FR" sz="3000" dirty="0"/>
              <a:t>contenant </a:t>
            </a:r>
            <a:r>
              <a:rPr lang="fr-FR" sz="3000" b="1" dirty="0"/>
              <a:t>la phase mobile</a:t>
            </a:r>
            <a:r>
              <a:rPr lang="fr-FR" sz="3000" dirty="0"/>
              <a:t>,</a:t>
            </a:r>
          </a:p>
          <a:p>
            <a:pPr algn="just"/>
            <a:endParaRPr lang="fr-FR" sz="3000" dirty="0"/>
          </a:p>
          <a:p>
            <a:pPr algn="just"/>
            <a:r>
              <a:rPr lang="fr-FR" sz="3000" dirty="0"/>
              <a:t>L’échantillon ne doit pas entrer en contact direct avec le solvant afin d'éviter toute dispersion dans ce dernier.</a:t>
            </a:r>
          </a:p>
          <a:p>
            <a:pPr marL="119062" indent="0" algn="just">
              <a:buNone/>
            </a:pPr>
            <a:r>
              <a:rPr lang="fr-FR" sz="3000" dirty="0"/>
              <a:t> </a:t>
            </a:r>
          </a:p>
          <a:p>
            <a:pPr algn="just"/>
            <a:r>
              <a:rPr lang="fr-FR" sz="3000" dirty="0"/>
              <a:t>La </a:t>
            </a:r>
            <a:r>
              <a:rPr lang="fr-FR" sz="3000" b="1" dirty="0"/>
              <a:t>phase mobile</a:t>
            </a:r>
            <a:r>
              <a:rPr lang="fr-FR" sz="3000" dirty="0"/>
              <a:t> s’élève par </a:t>
            </a:r>
            <a:r>
              <a:rPr lang="fr-FR" sz="3000" b="1" dirty="0"/>
              <a:t>capillarité </a:t>
            </a:r>
            <a:r>
              <a:rPr lang="fr-FR" sz="3000" dirty="0"/>
              <a:t>à travers la phase stationnaire .</a:t>
            </a:r>
          </a:p>
          <a:p>
            <a:pPr algn="just"/>
            <a:endParaRPr lang="fr-FR" dirty="0"/>
          </a:p>
          <a:p>
            <a:endParaRPr lang="ar-DZ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0D2A4319-2311-FE4E-2942-1C6165A2E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161" y="116632"/>
            <a:ext cx="8229600" cy="1252538"/>
          </a:xfrm>
        </p:spPr>
        <p:txBody>
          <a:bodyPr/>
          <a:lstStyle/>
          <a:p>
            <a:pPr eaLnBrk="1" hangingPunct="1">
              <a:defRPr/>
            </a:pPr>
            <a:r>
              <a:rPr lang="fr-FR" sz="4800" dirty="0"/>
              <a:t>Mode opératoire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98092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4800" dirty="0"/>
              <a:t>Mode opératoire</a:t>
            </a:r>
            <a:endParaRPr lang="fr-FR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16387" name="Picture 2" descr="Résultat de recherche d'images pour &quot;préparation chromatographie sur couche mince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643063"/>
            <a:ext cx="7286625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2782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CF710A2-2FA4-8B20-38B1-24805D4087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700808"/>
            <a:ext cx="8229600" cy="4625975"/>
          </a:xfrm>
        </p:spPr>
        <p:txBody>
          <a:bodyPr/>
          <a:lstStyle/>
          <a:p>
            <a:pPr algn="just"/>
            <a:r>
              <a:rPr lang="fr-FR" dirty="0"/>
              <a:t>la phase mobile entraîne les différents </a:t>
            </a:r>
            <a:r>
              <a:rPr lang="fr-FR" b="1" dirty="0"/>
              <a:t>analytes</a:t>
            </a:r>
            <a:r>
              <a:rPr lang="fr-FR" dirty="0"/>
              <a:t>, qui </a:t>
            </a:r>
            <a:r>
              <a:rPr lang="fr-FR" b="1" dirty="0"/>
              <a:t>migrent à des vitesses variables</a:t>
            </a:r>
            <a:r>
              <a:rPr lang="fr-FR" dirty="0"/>
              <a:t>. </a:t>
            </a:r>
          </a:p>
          <a:p>
            <a:pPr marL="119062" indent="0" algn="just">
              <a:buNone/>
            </a:pPr>
            <a:endParaRPr lang="fr-FR" dirty="0"/>
          </a:p>
          <a:p>
            <a:pPr algn="just"/>
            <a:r>
              <a:rPr lang="fr-FR" dirty="0"/>
              <a:t>Chaque </a:t>
            </a:r>
            <a:r>
              <a:rPr lang="fr-FR" b="1" dirty="0"/>
              <a:t>composé </a:t>
            </a:r>
            <a:r>
              <a:rPr lang="fr-FR" dirty="0"/>
              <a:t>migre selon sa propre </a:t>
            </a:r>
            <a:r>
              <a:rPr lang="fr-FR" b="1" dirty="0"/>
              <a:t>affinité </a:t>
            </a:r>
            <a:r>
              <a:rPr lang="fr-FR" dirty="0"/>
              <a:t>pour </a:t>
            </a:r>
            <a:r>
              <a:rPr lang="fr-FR" b="1" dirty="0"/>
              <a:t>l’adsorbant</a:t>
            </a:r>
            <a:r>
              <a:rPr lang="fr-FR" dirty="0"/>
              <a:t> (phase stationnaire) et </a:t>
            </a:r>
            <a:r>
              <a:rPr lang="fr-FR" b="1" dirty="0"/>
              <a:t>l’éluant </a:t>
            </a:r>
            <a:r>
              <a:rPr lang="fr-FR" dirty="0"/>
              <a:t>(phase mobile), ce qui permet la séparation des différents analytes sur la plaque.</a:t>
            </a:r>
          </a:p>
          <a:p>
            <a:endParaRPr lang="ar-DZ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F8314FF5-B61E-4B3D-4BAD-5E03580E3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161" y="116632"/>
            <a:ext cx="8229600" cy="1252538"/>
          </a:xfrm>
        </p:spPr>
        <p:txBody>
          <a:bodyPr/>
          <a:lstStyle/>
          <a:p>
            <a:pPr eaLnBrk="1" hangingPunct="1">
              <a:tabLst>
                <a:tab pos="801688" algn="l"/>
              </a:tabLst>
              <a:defRPr/>
            </a:pPr>
            <a:r>
              <a:rPr lang="fr-FR" sz="4800" dirty="0"/>
              <a:t>Mode opératoire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82788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BA1185-1937-BA55-9C39-CC27333FED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8D8BDA-626C-E3F5-81CC-BB8707921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52728"/>
          </a:xfrm>
        </p:spPr>
        <p:txBody>
          <a:bodyPr/>
          <a:lstStyle/>
          <a:p>
            <a:r>
              <a:rPr lang="fr-FR" sz="4400" dirty="0"/>
              <a:t>Mode opératoire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0942DBA-75AF-B441-F246-C22955301B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1368"/>
            <a:ext cx="8075240" cy="5227992"/>
          </a:xfrm>
        </p:spPr>
        <p:txBody>
          <a:bodyPr/>
          <a:lstStyle/>
          <a:p>
            <a:pPr marL="119062" indent="0" algn="just">
              <a:spcAft>
                <a:spcPts val="1800"/>
              </a:spcAft>
              <a:buNone/>
            </a:pPr>
            <a:r>
              <a:rPr lang="fr-FR" dirty="0"/>
              <a:t>Lorsque la migration atteint 12 à 15 cm, on retire la plaque CCM, on marque </a:t>
            </a:r>
            <a:r>
              <a:rPr lang="fr-FR" b="1" dirty="0"/>
              <a:t>le front du solvant </a:t>
            </a:r>
            <a:r>
              <a:rPr lang="fr-FR" dirty="0"/>
              <a:t>et on procède aux étapes suivantes:</a:t>
            </a:r>
          </a:p>
          <a:p>
            <a:pPr marL="627063" indent="-268288" algn="just">
              <a:spcAft>
                <a:spcPts val="1200"/>
              </a:spcAft>
            </a:pPr>
            <a:r>
              <a:rPr lang="fr-FR" b="1" dirty="0"/>
              <a:t>Séchage de la plaque.</a:t>
            </a:r>
          </a:p>
          <a:p>
            <a:pPr marL="627063" indent="-268288" algn="just">
              <a:spcAft>
                <a:spcPts val="1200"/>
              </a:spcAft>
            </a:pPr>
            <a:r>
              <a:rPr lang="fr-FR" b="1" dirty="0"/>
              <a:t>Révélation des spots.</a:t>
            </a:r>
          </a:p>
          <a:p>
            <a:pPr marL="627063" indent="-268288" algn="just">
              <a:spcAft>
                <a:spcPts val="1200"/>
              </a:spcAft>
            </a:pPr>
            <a:r>
              <a:rPr lang="fr-FR" b="1" dirty="0"/>
              <a:t>Interprétation du chromatogramme.</a:t>
            </a:r>
          </a:p>
          <a:p>
            <a:pPr algn="just">
              <a:spcAft>
                <a:spcPts val="1200"/>
              </a:spcAft>
            </a:pP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36626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CF4B6B4-E847-2656-F29B-4CB1650CD1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80103"/>
            <a:ext cx="7787208" cy="4968551"/>
          </a:xfrm>
        </p:spPr>
        <p:txBody>
          <a:bodyPr/>
          <a:lstStyle/>
          <a:p>
            <a:pPr marL="896938" indent="-808038" algn="just">
              <a:spcAft>
                <a:spcPts val="1800"/>
              </a:spcAft>
              <a:buNone/>
            </a:pPr>
            <a:r>
              <a:rPr lang="fr-FR" b="1" dirty="0"/>
              <a:t>Révélation des spots</a:t>
            </a:r>
          </a:p>
          <a:p>
            <a:pPr marL="538163" indent="0" algn="just">
              <a:spcAft>
                <a:spcPts val="0"/>
              </a:spcAft>
              <a:buNone/>
            </a:pPr>
            <a:r>
              <a:rPr lang="fr-FR" sz="3000" b="1" dirty="0"/>
              <a:t>1. À l’œil nu</a:t>
            </a:r>
            <a:r>
              <a:rPr lang="fr-FR" sz="3000" dirty="0"/>
              <a:t>, si les spots sont colorés.</a:t>
            </a:r>
          </a:p>
          <a:p>
            <a:pPr marL="538163" indent="0" algn="just">
              <a:spcAft>
                <a:spcPts val="0"/>
              </a:spcAft>
              <a:buNone/>
            </a:pPr>
            <a:endParaRPr lang="fr-FR" sz="3000" dirty="0"/>
          </a:p>
          <a:p>
            <a:pPr marL="896938" indent="-358775" algn="just">
              <a:buNone/>
            </a:pPr>
            <a:r>
              <a:rPr lang="fr-FR" sz="3000" dirty="0"/>
              <a:t>2. </a:t>
            </a:r>
            <a:r>
              <a:rPr lang="fr-FR" sz="3000" b="1" dirty="0"/>
              <a:t>Par pulvérisation de réactifs </a:t>
            </a:r>
            <a:r>
              <a:rPr lang="fr-FR" sz="3000" dirty="0"/>
              <a:t>généraux ou spécifiques pour rendre les taches colorées ou fluorescentes </a:t>
            </a:r>
            <a:r>
              <a:rPr lang="fr-FR" sz="3000" b="1" dirty="0"/>
              <a:t>(révélation chimique).</a:t>
            </a:r>
          </a:p>
          <a:p>
            <a:pPr marL="896938" indent="-358775" algn="just">
              <a:buNone/>
            </a:pPr>
            <a:endParaRPr lang="fr-FR" sz="3000" b="1" dirty="0"/>
          </a:p>
          <a:p>
            <a:pPr marL="896938" indent="-358775" algn="just">
              <a:buNone/>
            </a:pPr>
            <a:r>
              <a:rPr lang="fr-FR" sz="3000" dirty="0"/>
              <a:t>3. </a:t>
            </a:r>
            <a:r>
              <a:rPr lang="fr-FR" sz="3000" b="1" dirty="0"/>
              <a:t>Sous la lampe UV (révélation optique).</a:t>
            </a:r>
          </a:p>
          <a:p>
            <a:pPr marL="119062" indent="0">
              <a:buNone/>
            </a:pPr>
            <a:endParaRPr lang="ar-DZ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0C5FAD34-89A7-C473-8731-952005651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52728"/>
          </a:xfrm>
        </p:spPr>
        <p:txBody>
          <a:bodyPr/>
          <a:lstStyle/>
          <a:p>
            <a:r>
              <a:rPr lang="fr-FR" sz="4400" dirty="0"/>
              <a:t>Mode opératoire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63452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E82B69-9470-B822-1D61-B646F0A91B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4825"/>
            <a:ext cx="8147248" cy="4625975"/>
          </a:xfrm>
        </p:spPr>
        <p:txBody>
          <a:bodyPr/>
          <a:lstStyle/>
          <a:p>
            <a:pPr marL="119062" indent="0">
              <a:spcAft>
                <a:spcPts val="600"/>
              </a:spcAft>
              <a:buNone/>
            </a:pPr>
            <a:r>
              <a:rPr lang="fr-FR" b="1" dirty="0">
                <a:solidFill>
                  <a:srgbClr val="FF0000"/>
                </a:solidFill>
              </a:rPr>
              <a:t>Identification des taches (spots):</a:t>
            </a:r>
          </a:p>
          <a:p>
            <a:pPr marL="119062" indent="0" algn="just">
              <a:buNone/>
            </a:pPr>
            <a:r>
              <a:rPr lang="fr-FR" b="1" dirty="0">
                <a:solidFill>
                  <a:srgbClr val="0070C0"/>
                </a:solidFill>
              </a:rPr>
              <a:t>1. Taches distinctes: </a:t>
            </a:r>
            <a:r>
              <a:rPr lang="fr-FR" dirty="0"/>
              <a:t>Chaque </a:t>
            </a:r>
            <a:r>
              <a:rPr lang="fr-FR" b="1" dirty="0"/>
              <a:t>tache</a:t>
            </a:r>
            <a:r>
              <a:rPr lang="fr-FR" dirty="0"/>
              <a:t> correspond à </a:t>
            </a:r>
            <a:r>
              <a:rPr lang="fr-FR" b="1" dirty="0"/>
              <a:t>une espèce chimique séparée</a:t>
            </a:r>
            <a:r>
              <a:rPr lang="fr-FR" dirty="0"/>
              <a:t> du mélange, </a:t>
            </a:r>
            <a:r>
              <a:rPr lang="fr-FR" b="1" dirty="0"/>
              <a:t>migrée </a:t>
            </a:r>
            <a:r>
              <a:rPr lang="fr-FR" dirty="0"/>
              <a:t>à une certaine distance sur la plaque CCM. </a:t>
            </a:r>
            <a:r>
              <a:rPr lang="fr-FR" b="1" dirty="0"/>
              <a:t>Le nombre de taches </a:t>
            </a:r>
            <a:r>
              <a:rPr lang="fr-FR" dirty="0"/>
              <a:t>indique le </a:t>
            </a:r>
            <a:r>
              <a:rPr lang="fr-FR" b="1" dirty="0"/>
              <a:t>nombre de composants</a:t>
            </a:r>
            <a:r>
              <a:rPr lang="fr-FR" dirty="0"/>
              <a:t> présents dans le mélange.</a:t>
            </a:r>
          </a:p>
          <a:p>
            <a:endParaRPr lang="ar-DZ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D4521843-BC41-F5B5-870B-34F537FB2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88640"/>
            <a:ext cx="9131007" cy="1252728"/>
          </a:xfrm>
        </p:spPr>
        <p:txBody>
          <a:bodyPr>
            <a:normAutofit/>
          </a:bodyPr>
          <a:lstStyle/>
          <a:p>
            <a:r>
              <a:rPr lang="fr-FR" sz="4400" dirty="0"/>
              <a:t>Interprétation du chromatogramme</a:t>
            </a:r>
          </a:p>
        </p:txBody>
      </p:sp>
    </p:spTree>
    <p:extLst>
      <p:ext uri="{BB962C8B-B14F-4D97-AF65-F5344CB8AC3E}">
        <p14:creationId xmlns:p14="http://schemas.microsoft.com/office/powerpoint/2010/main" val="2832522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A8C38F-C678-1AFA-2824-66C1150731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B28902-8724-6FE9-5F46-B0927031D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88640"/>
            <a:ext cx="8686800" cy="125272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FR" dirty="0"/>
              <a:t>Applications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A356809-D4A3-DD35-FDFA-EC9320B901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4825"/>
            <a:ext cx="7931224" cy="4318471"/>
          </a:xfrm>
        </p:spPr>
        <p:txBody>
          <a:bodyPr/>
          <a:lstStyle/>
          <a:p>
            <a:pPr marL="119062" indent="0" algn="just">
              <a:spcAft>
                <a:spcPts val="1200"/>
              </a:spcAft>
              <a:buNone/>
            </a:pPr>
            <a:r>
              <a:rPr lang="fr-FR" altLang="fr-FR" b="1" dirty="0"/>
              <a:t>Méthode d’analyse qualitative:</a:t>
            </a:r>
          </a:p>
          <a:p>
            <a:pPr marL="985838" indent="-268288" algn="just">
              <a:spcAft>
                <a:spcPts val="1800"/>
              </a:spcAft>
              <a:buNone/>
            </a:pPr>
            <a:r>
              <a:rPr lang="fr-FR" altLang="fr-FR" b="1" dirty="0"/>
              <a:t>1.</a:t>
            </a:r>
            <a:r>
              <a:rPr lang="fr-FR" altLang="fr-FR" b="1" dirty="0">
                <a:solidFill>
                  <a:srgbClr val="FF0000"/>
                </a:solidFill>
              </a:rPr>
              <a:t>Identification</a:t>
            </a:r>
            <a:r>
              <a:rPr lang="fr-FR" altLang="fr-FR" dirty="0"/>
              <a:t> des composés par comparaison avec un étalon déposé sur la même plaque.</a:t>
            </a:r>
          </a:p>
          <a:p>
            <a:pPr marL="985838" indent="-268288" algn="just">
              <a:spcAft>
                <a:spcPts val="1800"/>
              </a:spcAft>
              <a:buNone/>
            </a:pPr>
            <a:r>
              <a:rPr lang="fr-FR" altLang="fr-FR" dirty="0"/>
              <a:t>2. </a:t>
            </a:r>
            <a:r>
              <a:rPr lang="fr-FR" altLang="fr-FR" b="1" dirty="0">
                <a:solidFill>
                  <a:srgbClr val="FF0000"/>
                </a:solidFill>
              </a:rPr>
              <a:t>Purification </a:t>
            </a:r>
            <a:r>
              <a:rPr lang="fr-FR" altLang="fr-FR" dirty="0"/>
              <a:t>des composés.</a:t>
            </a:r>
          </a:p>
          <a:p>
            <a:pPr marL="985838" indent="-268288" algn="just">
              <a:spcAft>
                <a:spcPts val="1800"/>
              </a:spcAft>
              <a:buNone/>
            </a:pPr>
            <a:r>
              <a:rPr lang="fr-FR" altLang="fr-FR" dirty="0"/>
              <a:t>3. </a:t>
            </a:r>
            <a:r>
              <a:rPr lang="fr-FR" altLang="fr-FR" b="1" dirty="0">
                <a:solidFill>
                  <a:srgbClr val="FF0000"/>
                </a:solidFill>
              </a:rPr>
              <a:t>Contrôle de la pureté </a:t>
            </a:r>
            <a:r>
              <a:rPr lang="fr-FR" altLang="fr-FR" dirty="0"/>
              <a:t>d'un produit.</a:t>
            </a:r>
          </a:p>
        </p:txBody>
      </p:sp>
    </p:spTree>
    <p:extLst>
      <p:ext uri="{BB962C8B-B14F-4D97-AF65-F5344CB8AC3E}">
        <p14:creationId xmlns:p14="http://schemas.microsoft.com/office/powerpoint/2010/main" val="3413938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20C6B7E-1B4B-4ADD-F043-5100B7D378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9062" indent="0" algn="just">
              <a:buNone/>
            </a:pPr>
            <a:r>
              <a:rPr lang="fr-FR" sz="3200" dirty="0">
                <a:solidFill>
                  <a:srgbClr val="0070C0"/>
                </a:solidFill>
              </a:rPr>
              <a:t>2. </a:t>
            </a:r>
            <a:r>
              <a:rPr lang="fr-FR" sz="3200" b="1" dirty="0">
                <a:solidFill>
                  <a:srgbClr val="0070C0"/>
                </a:solidFill>
              </a:rPr>
              <a:t>Taches floues ou étendues: </a:t>
            </a:r>
            <a:r>
              <a:rPr lang="fr-FR" sz="3200" dirty="0"/>
              <a:t>Cela peut indiquer des composés partiellement séparés ou des mélanges complexes où la séparation n'est pas complète.</a:t>
            </a:r>
          </a:p>
          <a:p>
            <a:pPr marL="119062" indent="0" algn="just">
              <a:buNone/>
            </a:pPr>
            <a:endParaRPr lang="fr-FR" sz="3200" dirty="0"/>
          </a:p>
          <a:p>
            <a:pPr marL="119062" indent="0" algn="just">
              <a:buNone/>
            </a:pPr>
            <a:r>
              <a:rPr lang="fr-FR" sz="3200" dirty="0">
                <a:solidFill>
                  <a:srgbClr val="0070C0"/>
                </a:solidFill>
              </a:rPr>
              <a:t>3. </a:t>
            </a:r>
            <a:r>
              <a:rPr lang="fr-FR" sz="3200" b="1" dirty="0">
                <a:solidFill>
                  <a:srgbClr val="0070C0"/>
                </a:solidFill>
              </a:rPr>
              <a:t>Taches simples ou uniques: </a:t>
            </a:r>
            <a:r>
              <a:rPr lang="fr-FR" sz="3200" dirty="0"/>
              <a:t>cela suggère que l'analyte est constitué </a:t>
            </a:r>
            <a:r>
              <a:rPr lang="fr-FR" sz="3200" b="1" dirty="0"/>
              <a:t>d'une seule espèce chimique (corps pur).</a:t>
            </a:r>
            <a:endParaRPr lang="ar-DZ" b="1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64FF2392-18D6-7973-11C6-0DB86D3AD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88640"/>
            <a:ext cx="9131007" cy="1252728"/>
          </a:xfrm>
        </p:spPr>
        <p:txBody>
          <a:bodyPr>
            <a:normAutofit/>
          </a:bodyPr>
          <a:lstStyle/>
          <a:p>
            <a:r>
              <a:rPr lang="fr-FR" sz="4400" dirty="0"/>
              <a:t>Interprétation du chromatogramme</a:t>
            </a:r>
          </a:p>
        </p:txBody>
      </p:sp>
    </p:spTree>
    <p:extLst>
      <p:ext uri="{BB962C8B-B14F-4D97-AF65-F5344CB8AC3E}">
        <p14:creationId xmlns:p14="http://schemas.microsoft.com/office/powerpoint/2010/main" val="165916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990D51C-4B5D-EB70-C637-98700B3C8A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4825"/>
            <a:ext cx="8229600" cy="4625975"/>
          </a:xfrm>
        </p:spPr>
        <p:txBody>
          <a:bodyPr/>
          <a:lstStyle/>
          <a:p>
            <a:pPr marL="119062" indent="0">
              <a:spcAft>
                <a:spcPts val="1200"/>
              </a:spcAft>
              <a:buNone/>
            </a:pPr>
            <a:r>
              <a:rPr lang="fr-FR" b="1" dirty="0"/>
              <a:t>Le facteur de rétention (Rf):</a:t>
            </a:r>
          </a:p>
          <a:p>
            <a:pPr algn="just"/>
            <a:r>
              <a:rPr lang="fr-FR" sz="3000" dirty="0"/>
              <a:t>Le facteur de rétention </a:t>
            </a:r>
            <a:r>
              <a:rPr lang="fr-FR" sz="3000" b="1" dirty="0"/>
              <a:t>(Rf)</a:t>
            </a:r>
            <a:r>
              <a:rPr lang="fr-FR" sz="3000" dirty="0"/>
              <a:t> est un paramètre clé qui quantifie la mobilité d'un composé sur la plaque CCM. </a:t>
            </a:r>
          </a:p>
          <a:p>
            <a:pPr marL="119062" indent="0" algn="just">
              <a:buNone/>
            </a:pPr>
            <a:endParaRPr lang="fr-FR" sz="3000" dirty="0"/>
          </a:p>
          <a:p>
            <a:pPr algn="just"/>
            <a:r>
              <a:rPr lang="fr-FR" sz="3000" dirty="0"/>
              <a:t>Chaque composé a une valeur de </a:t>
            </a:r>
            <a:r>
              <a:rPr lang="fr-FR" sz="3000" b="1" dirty="0"/>
              <a:t>Rf caractéristique </a:t>
            </a:r>
            <a:r>
              <a:rPr lang="fr-FR" sz="3000" dirty="0"/>
              <a:t>dans des conditions spécifiques (solvant, type de plaque, etc.).</a:t>
            </a:r>
            <a:endParaRPr lang="ar-DZ" sz="3000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2D3227F5-978A-2AA9-47CE-D271CA304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88640"/>
            <a:ext cx="9131007" cy="1252728"/>
          </a:xfrm>
        </p:spPr>
        <p:txBody>
          <a:bodyPr>
            <a:normAutofit/>
          </a:bodyPr>
          <a:lstStyle/>
          <a:p>
            <a:r>
              <a:rPr lang="fr-FR" sz="4400" dirty="0"/>
              <a:t>Interprétation du chromatogramme</a:t>
            </a:r>
          </a:p>
        </p:txBody>
      </p:sp>
    </p:spTree>
    <p:extLst>
      <p:ext uri="{BB962C8B-B14F-4D97-AF65-F5344CB8AC3E}">
        <p14:creationId xmlns:p14="http://schemas.microsoft.com/office/powerpoint/2010/main" val="2122150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3845C5A-F271-C34C-26DB-DD69CDCBCA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4825"/>
            <a:ext cx="8003232" cy="4625975"/>
          </a:xfrm>
        </p:spPr>
        <p:txBody>
          <a:bodyPr/>
          <a:lstStyle/>
          <a:p>
            <a:pPr algn="just"/>
            <a:r>
              <a:rPr lang="fr-FR" sz="3000" b="1" dirty="0"/>
              <a:t>Rf élevé :</a:t>
            </a:r>
            <a:r>
              <a:rPr lang="fr-FR" sz="3000" dirty="0"/>
              <a:t> Un composé qui migre loin de la ligne de départ a une </a:t>
            </a:r>
            <a:r>
              <a:rPr lang="fr-FR" sz="3000" b="1" dirty="0"/>
              <a:t>affinité</a:t>
            </a:r>
            <a:r>
              <a:rPr lang="fr-FR" sz="3000" dirty="0"/>
              <a:t> plus faible pour la phase stationnaire et une </a:t>
            </a:r>
            <a:r>
              <a:rPr lang="fr-FR" sz="3000" b="1" dirty="0"/>
              <a:t>solubilité </a:t>
            </a:r>
            <a:r>
              <a:rPr lang="fr-FR" sz="3000" dirty="0"/>
              <a:t>élevée dans le solvant.</a:t>
            </a:r>
          </a:p>
          <a:p>
            <a:pPr marL="119062" indent="0" algn="just">
              <a:buNone/>
            </a:pPr>
            <a:endParaRPr lang="fr-FR" sz="3000" dirty="0"/>
          </a:p>
          <a:p>
            <a:pPr algn="just"/>
            <a:r>
              <a:rPr lang="fr-FR" sz="3000" b="1" dirty="0"/>
              <a:t>Rf faible :</a:t>
            </a:r>
            <a:r>
              <a:rPr lang="fr-FR" sz="3000" dirty="0"/>
              <a:t> Un composé qui reste près de la ligne de départ a une </a:t>
            </a:r>
            <a:r>
              <a:rPr lang="fr-FR" sz="3000" b="1" dirty="0"/>
              <a:t>affinité</a:t>
            </a:r>
            <a:r>
              <a:rPr lang="fr-FR" sz="3000" dirty="0"/>
              <a:t> plus forte pour la phase stationnaire et une faible </a:t>
            </a:r>
            <a:r>
              <a:rPr lang="fr-FR" sz="3000" b="1" dirty="0"/>
              <a:t>solubilité </a:t>
            </a:r>
            <a:r>
              <a:rPr lang="fr-FR" sz="3000" dirty="0"/>
              <a:t>dans le solvant.</a:t>
            </a:r>
          </a:p>
          <a:p>
            <a:endParaRPr lang="ar-DZ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195606D4-B90C-F2DE-6B9C-ADE982396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88640"/>
            <a:ext cx="9131007" cy="1252728"/>
          </a:xfrm>
        </p:spPr>
        <p:txBody>
          <a:bodyPr>
            <a:normAutofit/>
          </a:bodyPr>
          <a:lstStyle/>
          <a:p>
            <a:r>
              <a:rPr lang="fr-FR" sz="4400" dirty="0"/>
              <a:t>Interprétation du chromatogramme</a:t>
            </a:r>
          </a:p>
        </p:txBody>
      </p:sp>
    </p:spTree>
    <p:extLst>
      <p:ext uri="{BB962C8B-B14F-4D97-AF65-F5344CB8AC3E}">
        <p14:creationId xmlns:p14="http://schemas.microsoft.com/office/powerpoint/2010/main" val="2986169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8375330"/>
              </p:ext>
            </p:extLst>
          </p:nvPr>
        </p:nvGraphicFramePr>
        <p:xfrm>
          <a:off x="2514600" y="785192"/>
          <a:ext cx="4067175" cy="477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2" imgW="4067743" imgH="4772691" progId="MSPhotoEd.3">
                  <p:embed/>
                </p:oleObj>
              </mc:Choice>
              <mc:Fallback>
                <p:oleObj name="Photo Editor Photo" r:id="rId2" imgW="4067743" imgH="4772691" progId="MSPhotoEd.3">
                  <p:embed/>
                  <p:pic>
                    <p:nvPicPr>
                      <p:cNvPr id="102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785192"/>
                        <a:ext cx="4067175" cy="477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1" name="AutoShape 5"/>
          <p:cNvSpPr>
            <a:spLocks noChangeArrowheads="1"/>
          </p:cNvSpPr>
          <p:nvPr/>
        </p:nvSpPr>
        <p:spPr bwMode="auto">
          <a:xfrm>
            <a:off x="0" y="4366592"/>
            <a:ext cx="2286000" cy="1219200"/>
          </a:xfrm>
          <a:prstGeom prst="wedgeRectCallout">
            <a:avLst>
              <a:gd name="adj1" fmla="val 106042"/>
              <a:gd name="adj2" fmla="val -96745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fr-FR" altLang="fr-FR" dirty="0">
                <a:latin typeface="Comic Sans MS" panose="030F0702030302020204" pitchFamily="66" charset="0"/>
              </a:rPr>
              <a:t>A et B sont des produits purs</a:t>
            </a:r>
          </a:p>
        </p:txBody>
      </p:sp>
      <p:sp>
        <p:nvSpPr>
          <p:cNvPr id="4102" name="AutoShape 6"/>
          <p:cNvSpPr>
            <a:spLocks noChangeArrowheads="1"/>
          </p:cNvSpPr>
          <p:nvPr/>
        </p:nvSpPr>
        <p:spPr bwMode="auto">
          <a:xfrm>
            <a:off x="6858000" y="4366592"/>
            <a:ext cx="2286000" cy="1219200"/>
          </a:xfrm>
          <a:prstGeom prst="wedgeRectCallout">
            <a:avLst>
              <a:gd name="adj1" fmla="val -106389"/>
              <a:gd name="adj2" fmla="val -9987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fr-FR" altLang="fr-FR" dirty="0">
                <a:latin typeface="Comic Sans MS" panose="030F0702030302020204" pitchFamily="66" charset="0"/>
              </a:rPr>
              <a:t>C et D sont des produits purs</a:t>
            </a:r>
          </a:p>
        </p:txBody>
      </p:sp>
      <p:sp>
        <p:nvSpPr>
          <p:cNvPr id="4103" name="AutoShape 7"/>
          <p:cNvSpPr>
            <a:spLocks noChangeArrowheads="1"/>
          </p:cNvSpPr>
          <p:nvPr/>
        </p:nvSpPr>
        <p:spPr bwMode="auto">
          <a:xfrm>
            <a:off x="2514600" y="5585792"/>
            <a:ext cx="4114800" cy="1371600"/>
          </a:xfrm>
          <a:prstGeom prst="wedgeRectCallout">
            <a:avLst>
              <a:gd name="adj1" fmla="val -926"/>
              <a:gd name="adj2" fmla="val -156944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Char char="•"/>
            </a:pPr>
            <a:r>
              <a:rPr lang="fr-FR" altLang="fr-FR" b="1">
                <a:latin typeface="Comic Sans MS" panose="030F0702030302020204" pitchFamily="66" charset="0"/>
              </a:rPr>
              <a:t>  X</a:t>
            </a:r>
            <a:r>
              <a:rPr lang="fr-FR" altLang="fr-FR">
                <a:latin typeface="Comic Sans MS" panose="030F0702030302020204" pitchFamily="66" charset="0"/>
              </a:rPr>
              <a:t> est un mélange de 3 produits : A, C et D</a:t>
            </a:r>
          </a:p>
          <a:p>
            <a:pPr algn="ctr" eaLnBrk="1" hangingPunct="1">
              <a:buFontTx/>
              <a:buChar char="•"/>
            </a:pPr>
            <a:r>
              <a:rPr lang="fr-FR" altLang="fr-FR">
                <a:latin typeface="Comic Sans MS" panose="030F0702030302020204" pitchFamily="66" charset="0"/>
              </a:rPr>
              <a:t>  </a:t>
            </a:r>
            <a:r>
              <a:rPr lang="fr-FR" altLang="fr-FR" b="1">
                <a:latin typeface="Comic Sans MS" panose="030F0702030302020204" pitchFamily="66" charset="0"/>
              </a:rPr>
              <a:t>X </a:t>
            </a:r>
            <a:r>
              <a:rPr lang="fr-FR" altLang="fr-FR">
                <a:latin typeface="Comic Sans MS" panose="030F0702030302020204" pitchFamily="66" charset="0"/>
              </a:rPr>
              <a:t>ne contient pas de B</a:t>
            </a:r>
          </a:p>
        </p:txBody>
      </p:sp>
      <p:sp>
        <p:nvSpPr>
          <p:cNvPr id="4105" name="AutoShape 9"/>
          <p:cNvSpPr>
            <a:spLocks noChangeArrowheads="1"/>
          </p:cNvSpPr>
          <p:nvPr/>
        </p:nvSpPr>
        <p:spPr bwMode="auto">
          <a:xfrm>
            <a:off x="6934200" y="1242392"/>
            <a:ext cx="2209800" cy="1524000"/>
          </a:xfrm>
          <a:prstGeom prst="wedgeRectCallout">
            <a:avLst>
              <a:gd name="adj1" fmla="val -110991"/>
              <a:gd name="adj2" fmla="val -19894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fr-FR" altLang="fr-FR">
                <a:latin typeface="Comic Sans MS" panose="030F0702030302020204" pitchFamily="66" charset="0"/>
              </a:rPr>
              <a:t>D est le produit le plus soluble dans l’éluant</a:t>
            </a:r>
          </a:p>
        </p:txBody>
      </p:sp>
      <p:sp>
        <p:nvSpPr>
          <p:cNvPr id="4106" name="AutoShape 10"/>
          <p:cNvSpPr>
            <a:spLocks noChangeArrowheads="1"/>
          </p:cNvSpPr>
          <p:nvPr/>
        </p:nvSpPr>
        <p:spPr bwMode="auto">
          <a:xfrm>
            <a:off x="0" y="2232992"/>
            <a:ext cx="2209800" cy="1524000"/>
          </a:xfrm>
          <a:prstGeom prst="wedgeRectCallout">
            <a:avLst>
              <a:gd name="adj1" fmla="val 112282"/>
              <a:gd name="adj2" fmla="val 12606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fr-FR" altLang="fr-FR" dirty="0">
                <a:latin typeface="Comic Sans MS" panose="030F0702030302020204" pitchFamily="66" charset="0"/>
              </a:rPr>
              <a:t>A est le produit le moins soluble dans l’éluant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C74E3A2-A0D8-7AC0-103D-5483C790A5E2}"/>
              </a:ext>
            </a:extLst>
          </p:cNvPr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r-FR" sz="3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Interprétation du chromatogramme:</a:t>
            </a:r>
            <a:endParaRPr lang="ar-DZ" sz="3600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animBg="1"/>
      <p:bldP spid="4102" grpId="0" animBg="1"/>
      <p:bldP spid="4103" grpId="0" animBg="1"/>
      <p:bldP spid="4105" grpId="0" animBg="1"/>
      <p:bldP spid="4106" grpId="0" animBg="1"/>
      <p:bldP spid="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228C4B-EAE5-8928-371B-A2B00FE78E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36D650-2A2C-BD37-9965-CC6D5C706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88640"/>
            <a:ext cx="9131007" cy="1252728"/>
          </a:xfrm>
        </p:spPr>
        <p:txBody>
          <a:bodyPr>
            <a:normAutofit/>
          </a:bodyPr>
          <a:lstStyle/>
          <a:p>
            <a:r>
              <a:rPr lang="fr-FR" sz="4400" dirty="0"/>
              <a:t>Interprétation du chromatogramme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87A4966-7B00-6CE6-B013-C31DCAA475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700808"/>
            <a:ext cx="8280920" cy="4625975"/>
          </a:xfrm>
        </p:spPr>
        <p:txBody>
          <a:bodyPr/>
          <a:lstStyle/>
          <a:p>
            <a:pPr marL="119062" indent="0" algn="just">
              <a:spcAft>
                <a:spcPts val="1800"/>
              </a:spcAft>
              <a:buNone/>
            </a:pPr>
            <a:r>
              <a:rPr lang="fr-FR" b="1" dirty="0">
                <a:solidFill>
                  <a:srgbClr val="FF0000"/>
                </a:solidFill>
              </a:rPr>
              <a:t>La lecture verticale du chromatogramme:</a:t>
            </a:r>
          </a:p>
          <a:p>
            <a:pPr marL="119062" indent="0" algn="just">
              <a:spcAft>
                <a:spcPts val="1800"/>
              </a:spcAft>
              <a:buNone/>
            </a:pPr>
            <a:r>
              <a:rPr lang="fr-FR" dirty="0"/>
              <a:t>permet de déterminer le </a:t>
            </a:r>
            <a:r>
              <a:rPr lang="fr-FR" b="1" dirty="0"/>
              <a:t>nombre de composants </a:t>
            </a:r>
            <a:r>
              <a:rPr lang="fr-FR" dirty="0"/>
              <a:t>présents dans </a:t>
            </a:r>
            <a:r>
              <a:rPr lang="fr-FR" b="1" dirty="0"/>
              <a:t>un échantillon</a:t>
            </a:r>
            <a:r>
              <a:rPr lang="fr-FR" dirty="0"/>
              <a:t>: </a:t>
            </a:r>
          </a:p>
          <a:p>
            <a:pPr marL="806450" indent="-268288" algn="just">
              <a:spcAft>
                <a:spcPts val="1800"/>
              </a:spcAft>
            </a:pPr>
            <a:r>
              <a:rPr lang="fr-FR" sz="3000" dirty="0"/>
              <a:t>Si un composé donne naissance à </a:t>
            </a:r>
            <a:r>
              <a:rPr lang="fr-FR" sz="3000" b="1" dirty="0"/>
              <a:t>une seule tache </a:t>
            </a:r>
            <a:r>
              <a:rPr lang="fr-FR" sz="3000" dirty="0"/>
              <a:t>après élution, il s'agit d'un </a:t>
            </a:r>
            <a:r>
              <a:rPr lang="fr-FR" sz="3000" b="1" dirty="0">
                <a:solidFill>
                  <a:srgbClr val="002060"/>
                </a:solidFill>
              </a:rPr>
              <a:t>corps pur</a:t>
            </a:r>
            <a:r>
              <a:rPr lang="fr-FR" sz="3000" dirty="0"/>
              <a:t>.</a:t>
            </a:r>
          </a:p>
          <a:p>
            <a:pPr marL="806450" indent="-268288" algn="just">
              <a:spcAft>
                <a:spcPts val="1800"/>
              </a:spcAft>
            </a:pPr>
            <a:r>
              <a:rPr lang="fr-FR" sz="3000" dirty="0"/>
              <a:t>Si un composé donne naissance à </a:t>
            </a:r>
            <a:r>
              <a:rPr lang="fr-FR" sz="3000" b="1" dirty="0"/>
              <a:t>plusieurs taches</a:t>
            </a:r>
            <a:r>
              <a:rPr lang="fr-FR" sz="3000" dirty="0"/>
              <a:t> distinctes après élution, il s'agit d'un </a:t>
            </a:r>
            <a:r>
              <a:rPr lang="fr-FR" sz="3000" b="1" dirty="0">
                <a:solidFill>
                  <a:srgbClr val="002060"/>
                </a:solidFill>
              </a:rPr>
              <a:t>mélange</a:t>
            </a:r>
            <a:r>
              <a:rPr lang="fr-FR" sz="3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8332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D60607-1F44-8A7B-9B54-1A04B69033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BE6A90-1E8F-0A38-B2AA-084233449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88640"/>
            <a:ext cx="9131007" cy="1252728"/>
          </a:xfrm>
        </p:spPr>
        <p:txBody>
          <a:bodyPr>
            <a:normAutofit/>
          </a:bodyPr>
          <a:lstStyle/>
          <a:p>
            <a:r>
              <a:rPr lang="fr-FR" sz="4400" dirty="0"/>
              <a:t>Interprétation du chromatogramme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1D8C6B6-538A-DD61-D584-8CD320266B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601164"/>
            <a:ext cx="8352928" cy="5068196"/>
          </a:xfrm>
        </p:spPr>
        <p:txBody>
          <a:bodyPr/>
          <a:lstStyle/>
          <a:p>
            <a:pPr marL="119062" indent="0" algn="just">
              <a:spcAft>
                <a:spcPts val="1800"/>
              </a:spcAft>
              <a:buNone/>
            </a:pPr>
            <a:r>
              <a:rPr lang="fr-FR" b="1" dirty="0">
                <a:solidFill>
                  <a:srgbClr val="FF0000"/>
                </a:solidFill>
              </a:rPr>
              <a:t>La lecture horizontale du chromatogramme:</a:t>
            </a:r>
          </a:p>
          <a:p>
            <a:pPr marL="627063" indent="-268288" algn="just"/>
            <a:r>
              <a:rPr lang="fr-FR" sz="3000" dirty="0"/>
              <a:t>permet de </a:t>
            </a:r>
            <a:r>
              <a:rPr lang="fr-FR" sz="3000" b="1" dirty="0"/>
              <a:t>déterminer</a:t>
            </a:r>
            <a:r>
              <a:rPr lang="fr-FR" sz="3000" dirty="0"/>
              <a:t> les composants d'un mélange en fonction de leurs mobilités. En comparant la valeur de </a:t>
            </a:r>
            <a:r>
              <a:rPr lang="fr-FR" sz="3000" b="1" dirty="0"/>
              <a:t>Rf</a:t>
            </a:r>
            <a:r>
              <a:rPr lang="fr-FR" sz="3000" dirty="0"/>
              <a:t> de chaque tache observée à celle d'un </a:t>
            </a:r>
            <a:r>
              <a:rPr lang="fr-FR" sz="3000" b="1" dirty="0"/>
              <a:t>standard</a:t>
            </a:r>
            <a:r>
              <a:rPr lang="fr-FR" sz="3000" dirty="0"/>
              <a:t> (espèce chimique connue).</a:t>
            </a:r>
          </a:p>
          <a:p>
            <a:pPr marL="627063" indent="-268288" algn="just"/>
            <a:endParaRPr lang="fr-FR" sz="3000" dirty="0"/>
          </a:p>
          <a:p>
            <a:pPr marL="627063" indent="-268288" algn="just"/>
            <a:r>
              <a:rPr lang="fr-FR" sz="3000" dirty="0"/>
              <a:t>Deux taches présentant le </a:t>
            </a:r>
            <a:r>
              <a:rPr lang="fr-FR" sz="3000" b="1" dirty="0"/>
              <a:t>même</a:t>
            </a:r>
            <a:r>
              <a:rPr lang="fr-FR" sz="3000" dirty="0"/>
              <a:t> </a:t>
            </a:r>
            <a:r>
              <a:rPr lang="fr-FR" sz="3000" b="1" dirty="0"/>
              <a:t>rapport frontal (Rf) </a:t>
            </a:r>
            <a:r>
              <a:rPr lang="fr-FR" sz="3000" dirty="0"/>
              <a:t>correspondent à la </a:t>
            </a:r>
            <a:r>
              <a:rPr lang="fr-FR" sz="3000" b="1" dirty="0"/>
              <a:t>même espèce chimique.</a:t>
            </a:r>
          </a:p>
          <a:p>
            <a:pPr marL="119062" indent="0" algn="just">
              <a:buNone/>
            </a:pPr>
            <a:endParaRPr lang="fr-FR" sz="3000" dirty="0"/>
          </a:p>
          <a:p>
            <a:pPr marL="119062" indent="0" algn="just">
              <a:buNone/>
            </a:pPr>
            <a:endParaRPr lang="fr-FR" sz="3000" dirty="0"/>
          </a:p>
          <a:p>
            <a:pPr marL="119062" indent="0" algn="just">
              <a:buNone/>
            </a:pPr>
            <a:endParaRPr lang="fr-FR" sz="3000" b="1" dirty="0"/>
          </a:p>
        </p:txBody>
      </p:sp>
    </p:spTree>
    <p:extLst>
      <p:ext uri="{BB962C8B-B14F-4D97-AF65-F5344CB8AC3E}">
        <p14:creationId xmlns:p14="http://schemas.microsoft.com/office/powerpoint/2010/main" val="2491630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613" y="1643063"/>
            <a:ext cx="3663950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2918" y="152400"/>
            <a:ext cx="8505546" cy="1204912"/>
          </a:xfrm>
        </p:spPr>
        <p:txBody>
          <a:bodyPr>
            <a:no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fr-FR" sz="3600" dirty="0">
                <a:solidFill>
                  <a:srgbClr val="FF0000"/>
                </a:solidFill>
              </a:rPr>
              <a:t>Exemple TP 4: </a:t>
            </a:r>
            <a:r>
              <a:rPr lang="fr-FR" sz="3200" dirty="0">
                <a:solidFill>
                  <a:schemeClr val="accent1">
                    <a:satMod val="150000"/>
                  </a:schemeClr>
                </a:solidFill>
              </a:rPr>
              <a:t>Extraction et séparation des pigments chlorophyllien par chromatographie  CCM</a:t>
            </a:r>
          </a:p>
        </p:txBody>
      </p:sp>
      <p:pic>
        <p:nvPicPr>
          <p:cNvPr id="19460" name="Picture 4" descr="Résultat de recherche d'images pour &quot;chromatographie sur couche mince chlorophylle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2000250"/>
            <a:ext cx="558165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lèche droite 8"/>
          <p:cNvSpPr/>
          <p:nvPr/>
        </p:nvSpPr>
        <p:spPr>
          <a:xfrm>
            <a:off x="4214813" y="3286125"/>
            <a:ext cx="1357312" cy="285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1500188"/>
            <a:ext cx="3071812" cy="507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2" descr="Résultat de recherche d'images pour &quot;chromatographie sur couche mince chlorophylle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589088"/>
            <a:ext cx="6072188" cy="495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10CBE23E-AFA2-E529-8294-8ECF79900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918" y="152400"/>
            <a:ext cx="8505546" cy="1204912"/>
          </a:xfrm>
        </p:spPr>
        <p:txBody>
          <a:bodyPr>
            <a:no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fr-FR" sz="3600" dirty="0">
                <a:solidFill>
                  <a:srgbClr val="FF0000"/>
                </a:solidFill>
              </a:rPr>
              <a:t>Exemple TP 4: </a:t>
            </a:r>
            <a:r>
              <a:rPr lang="fr-FR" sz="3200" dirty="0">
                <a:solidFill>
                  <a:schemeClr val="accent1">
                    <a:satMod val="150000"/>
                  </a:schemeClr>
                </a:solidFill>
              </a:rPr>
              <a:t>Extraction et séparation des pigments chlorophyllien par chromatographie  CCM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5720" y="71414"/>
            <a:ext cx="8229600" cy="12509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>
                <a:solidFill>
                  <a:schemeClr val="accent1">
                    <a:satMod val="150000"/>
                  </a:schemeClr>
                </a:solidFill>
              </a:rPr>
              <a:t>Calcule du rapport frontal (</a:t>
            </a:r>
            <a:r>
              <a:rPr lang="fr-FR" dirty="0" err="1">
                <a:solidFill>
                  <a:schemeClr val="accent1">
                    <a:satMod val="150000"/>
                  </a:schemeClr>
                </a:solidFill>
              </a:rPr>
              <a:t>Rf</a:t>
            </a:r>
            <a:r>
              <a:rPr lang="fr-FR" dirty="0">
                <a:solidFill>
                  <a:schemeClr val="accent1">
                    <a:satMod val="150000"/>
                  </a:schemeClr>
                </a:solidFill>
              </a:rPr>
              <a:t>)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0BB22A9-2970-0829-58E2-82C4E9271D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8959" y="1633561"/>
            <a:ext cx="3477766" cy="5224439"/>
          </a:xfrm>
          <a:prstGeom prst="rect">
            <a:avLst/>
          </a:prstGeom>
        </p:spPr>
      </p:pic>
      <p:sp>
        <p:nvSpPr>
          <p:cNvPr id="23556" name="ZoneTexte 3"/>
          <p:cNvSpPr txBox="1">
            <a:spLocks noChangeArrowheads="1"/>
          </p:cNvSpPr>
          <p:nvPr/>
        </p:nvSpPr>
        <p:spPr bwMode="auto">
          <a:xfrm>
            <a:off x="139620" y="2276872"/>
            <a:ext cx="6215062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pt-BR" altLang="fr-FR" sz="2600" b="1" dirty="0">
                <a:solidFill>
                  <a:srgbClr val="0070C0"/>
                </a:solidFill>
              </a:rPr>
              <a:t>On mesure:</a:t>
            </a:r>
          </a:p>
          <a:p>
            <a:pPr eaLnBrk="1" hangingPunct="1"/>
            <a:r>
              <a:rPr lang="pt-BR" altLang="fr-FR" sz="2600" b="1" dirty="0"/>
              <a:t> H (</a:t>
            </a:r>
            <a:r>
              <a:rPr lang="fr-FR" altLang="fr-FR" sz="2600" b="1" dirty="0"/>
              <a:t>la distance parcourue par le Solvant) </a:t>
            </a:r>
          </a:p>
          <a:p>
            <a:pPr eaLnBrk="1" hangingPunct="1"/>
            <a:r>
              <a:rPr lang="fr-FR" altLang="fr-FR" sz="2600" dirty="0"/>
              <a:t> H =</a:t>
            </a:r>
            <a:r>
              <a:rPr lang="pt-BR" altLang="fr-FR" sz="2600" dirty="0"/>
              <a:t>10,4 cm</a:t>
            </a:r>
          </a:p>
          <a:p>
            <a:pPr eaLnBrk="1" hangingPunct="1"/>
            <a:r>
              <a:rPr lang="fr-FR" sz="2800" dirty="0"/>
              <a:t> h (la distance parcourue par la tache)</a:t>
            </a:r>
          </a:p>
          <a:p>
            <a:pPr eaLnBrk="1" hangingPunct="1"/>
            <a:r>
              <a:rPr lang="pt-BR" altLang="fr-FR" sz="2600" dirty="0">
                <a:solidFill>
                  <a:srgbClr val="FF0000"/>
                </a:solidFill>
              </a:rPr>
              <a:t>hC =10,1 cm</a:t>
            </a:r>
          </a:p>
          <a:p>
            <a:pPr eaLnBrk="1" hangingPunct="1"/>
            <a:r>
              <a:rPr lang="pt-BR" altLang="fr-FR" sz="2600" dirty="0">
                <a:solidFill>
                  <a:srgbClr val="FF0000"/>
                </a:solidFill>
              </a:rPr>
              <a:t> hcha = 9,4 cm</a:t>
            </a:r>
          </a:p>
          <a:p>
            <a:pPr eaLnBrk="1" hangingPunct="1"/>
            <a:r>
              <a:rPr lang="pt-BR" altLang="fr-FR" sz="2600" dirty="0">
                <a:solidFill>
                  <a:srgbClr val="FF0000"/>
                </a:solidFill>
              </a:rPr>
              <a:t> hchb = 7,0 cm </a:t>
            </a:r>
          </a:p>
          <a:p>
            <a:pPr eaLnBrk="1" hangingPunct="1"/>
            <a:r>
              <a:rPr lang="pt-BR" altLang="fr-FR" sz="2600" b="1" dirty="0"/>
              <a:t>Rapports frontaux </a:t>
            </a:r>
          </a:p>
          <a:p>
            <a:pPr eaLnBrk="1" hangingPunct="1"/>
            <a:r>
              <a:rPr lang="pt-BR" altLang="fr-FR" sz="2600" dirty="0"/>
              <a:t>Rf (carotène) = hC/H =10,1/10,4 =0,97</a:t>
            </a:r>
          </a:p>
          <a:p>
            <a:pPr eaLnBrk="1" hangingPunct="1"/>
            <a:r>
              <a:rPr lang="pt-BR" altLang="fr-FR" sz="2600" dirty="0"/>
              <a:t> Rf (chla) = hcha/H = 9,4/10,4 =  0,90</a:t>
            </a:r>
          </a:p>
          <a:p>
            <a:pPr eaLnBrk="1" hangingPunct="1"/>
            <a:r>
              <a:rPr lang="pt-BR" altLang="fr-FR" sz="2600" dirty="0"/>
              <a:t>Rf(chlb) = hchb/H = 7,0/10,4  = 0,67</a:t>
            </a:r>
            <a:endParaRPr lang="fr-FR" altLang="fr-FR" sz="2600" dirty="0"/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158130" y="1456328"/>
            <a:ext cx="6215062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sz="2600" b="1" dirty="0"/>
              <a:t>L’identification des taches se fait par comparaison des valeurs de Rf.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3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35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35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35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355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556" grpId="0" build="p"/>
      <p:bldP spid="5125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5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F07A429-1B4F-7C0D-2CE0-BFCAEE6FE0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7C6F2F65-9B3F-FABB-67D9-EDFC938043D8}"/>
              </a:ext>
            </a:extLst>
          </p:cNvPr>
          <p:cNvSpPr txBox="1"/>
          <p:nvPr/>
        </p:nvSpPr>
        <p:spPr>
          <a:xfrm>
            <a:off x="2267744" y="2780928"/>
            <a:ext cx="4056621" cy="830997"/>
          </a:xfrm>
          <a:prstGeom prst="rect">
            <a:avLst/>
          </a:prstGeom>
          <a:solidFill>
            <a:schemeClr val="bg2">
              <a:alpha val="68000"/>
            </a:schemeClr>
          </a:solidFill>
        </p:spPr>
        <p:txBody>
          <a:bodyPr wrap="square" rtlCol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La révélation</a:t>
            </a:r>
            <a:endParaRPr kumimoji="0" lang="ar-DZ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769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D979C1-8D6C-0FD0-831E-2B3EB55BFF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85845D-F1D2-E2CA-79C7-93267ADB5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88640"/>
            <a:ext cx="8686800" cy="125272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FR" dirty="0"/>
              <a:t>Applications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E7A8D83-55A2-C911-2395-101C386394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4825"/>
            <a:ext cx="8075240" cy="4318471"/>
          </a:xfrm>
        </p:spPr>
        <p:txBody>
          <a:bodyPr/>
          <a:lstStyle/>
          <a:p>
            <a:pPr marL="119062" indent="0" algn="just">
              <a:spcAft>
                <a:spcPts val="1200"/>
              </a:spcAft>
              <a:buNone/>
            </a:pPr>
            <a:r>
              <a:rPr lang="fr-FR" altLang="fr-FR" b="1" dirty="0"/>
              <a:t>Méthode d’analyse quantitative (mois utilisé):</a:t>
            </a:r>
          </a:p>
          <a:p>
            <a:pPr marL="985838" indent="-268288" algn="just">
              <a:spcAft>
                <a:spcPts val="1200"/>
              </a:spcAft>
              <a:buNone/>
            </a:pPr>
            <a:r>
              <a:rPr lang="fr-FR" altLang="fr-FR" b="1" dirty="0"/>
              <a:t>1.</a:t>
            </a:r>
            <a:r>
              <a:rPr lang="fr-FR" altLang="fr-FR" dirty="0"/>
              <a:t>Mesure de </a:t>
            </a:r>
            <a:r>
              <a:rPr lang="fr-FR" altLang="fr-FR" b="1" dirty="0"/>
              <a:t>la densité </a:t>
            </a:r>
            <a:r>
              <a:rPr lang="fr-FR" altLang="fr-FR" dirty="0"/>
              <a:t>des spots.</a:t>
            </a:r>
          </a:p>
          <a:p>
            <a:pPr marL="985838" indent="-268288" algn="just">
              <a:spcAft>
                <a:spcPts val="1200"/>
              </a:spcAft>
              <a:buNone/>
            </a:pPr>
            <a:r>
              <a:rPr lang="fr-FR" altLang="fr-FR" dirty="0"/>
              <a:t>2.Mesure </a:t>
            </a:r>
            <a:r>
              <a:rPr lang="fr-FR" altLang="fr-FR" b="1" dirty="0"/>
              <a:t>des dimensions </a:t>
            </a:r>
            <a:r>
              <a:rPr lang="fr-FR" altLang="fr-FR" dirty="0"/>
              <a:t>des spots.</a:t>
            </a:r>
          </a:p>
        </p:txBody>
      </p:sp>
    </p:spTree>
    <p:extLst>
      <p:ext uri="{BB962C8B-B14F-4D97-AF65-F5344CB8AC3E}">
        <p14:creationId xmlns:p14="http://schemas.microsoft.com/office/powerpoint/2010/main" val="344413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FDE4B1-E219-3D6C-9D0B-79988171A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révélation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4B91B69-2492-5E6C-CD29-EE38260CD0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700808"/>
            <a:ext cx="8075240" cy="4625975"/>
          </a:xfrm>
        </p:spPr>
        <p:txBody>
          <a:bodyPr/>
          <a:lstStyle/>
          <a:p>
            <a:pPr marL="119062" indent="0" algn="just">
              <a:buNone/>
            </a:pPr>
            <a:r>
              <a:rPr lang="fr-FR" b="1" dirty="0"/>
              <a:t>Souvent, </a:t>
            </a:r>
            <a:r>
              <a:rPr lang="fr-FR" dirty="0"/>
              <a:t>les composés séparés par chromatographie (CCM) ne sont pas directement </a:t>
            </a:r>
            <a:r>
              <a:rPr lang="fr-FR" b="1" dirty="0"/>
              <a:t>visibles à l'œil nu</a:t>
            </a:r>
            <a:r>
              <a:rPr lang="fr-FR" dirty="0"/>
              <a:t>. </a:t>
            </a:r>
          </a:p>
          <a:p>
            <a:pPr marL="119062" indent="0" algn="just">
              <a:buNone/>
            </a:pPr>
            <a:endParaRPr lang="fr-FR" b="1" dirty="0">
              <a:solidFill>
                <a:srgbClr val="FF0000"/>
              </a:solidFill>
            </a:endParaRPr>
          </a:p>
          <a:p>
            <a:pPr marL="119062" indent="0" algn="just">
              <a:buNone/>
            </a:pPr>
            <a:r>
              <a:rPr lang="fr-FR" b="1" dirty="0">
                <a:solidFill>
                  <a:srgbClr val="FF0000"/>
                </a:solidFill>
              </a:rPr>
              <a:t>La révélation </a:t>
            </a:r>
            <a:r>
              <a:rPr lang="fr-FR" dirty="0"/>
              <a:t>permet donc de rendre ces substances </a:t>
            </a:r>
            <a:r>
              <a:rPr lang="fr-FR" b="1" dirty="0"/>
              <a:t>visible </a:t>
            </a:r>
            <a:r>
              <a:rPr lang="fr-FR" dirty="0"/>
              <a:t>et de faciliter leur identification et quantification. </a:t>
            </a:r>
            <a:endParaRPr lang="fr-FR" i="0" dirty="0">
              <a:solidFill>
                <a:srgbClr val="444444"/>
              </a:solidFill>
              <a:effectLst/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29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F0CDEA-BCBB-170E-D48E-DED6AD1DDF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57A3A33-3086-3E00-6668-8867E4149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4825"/>
            <a:ext cx="8075240" cy="4625975"/>
          </a:xfrm>
        </p:spPr>
        <p:txBody>
          <a:bodyPr/>
          <a:lstStyle/>
          <a:p>
            <a:pPr marL="119062" indent="0">
              <a:spcAft>
                <a:spcPts val="600"/>
              </a:spcAft>
              <a:buNone/>
            </a:pPr>
            <a:r>
              <a:rPr lang="fr-FR" b="1" dirty="0"/>
              <a:t>Définition:</a:t>
            </a:r>
          </a:p>
          <a:p>
            <a:pPr marL="119062" indent="0" algn="just">
              <a:buNone/>
            </a:pPr>
            <a:r>
              <a:rPr lang="fr-FR" b="1" dirty="0">
                <a:solidFill>
                  <a:srgbClr val="FF0000"/>
                </a:solidFill>
              </a:rPr>
              <a:t>La révélation en chromatographie (CCM): </a:t>
            </a:r>
            <a:r>
              <a:rPr lang="fr-FR" dirty="0"/>
              <a:t>est l'ensemble des étapes permettant de visualiser les analytes séparés </a:t>
            </a:r>
            <a:r>
              <a:rPr lang="fr-FR" b="1" dirty="0"/>
              <a:t>après leur migration</a:t>
            </a:r>
            <a:r>
              <a:rPr lang="fr-FR" dirty="0"/>
              <a:t> le long de la phase </a:t>
            </a:r>
            <a:r>
              <a:rPr lang="fr-FR" b="1" dirty="0"/>
              <a:t>stationnaire.</a:t>
            </a:r>
            <a:endParaRPr lang="fr-FR" b="1" i="0" dirty="0">
              <a:solidFill>
                <a:srgbClr val="444444"/>
              </a:solidFill>
              <a:effectLst/>
              <a:latin typeface="Open Sans" panose="020B0606030504020204" pitchFamily="34" charset="0"/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87638714-08F3-25F5-5563-D4913FEFD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lang="fr-FR" dirty="0"/>
              <a:t>La révélation </a:t>
            </a:r>
          </a:p>
        </p:txBody>
      </p:sp>
    </p:spTree>
    <p:extLst>
      <p:ext uri="{BB962C8B-B14F-4D97-AF65-F5344CB8AC3E}">
        <p14:creationId xmlns:p14="http://schemas.microsoft.com/office/powerpoint/2010/main" val="911976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4FF6EB3-30C6-0C7D-226B-8FD6EBC98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4825"/>
            <a:ext cx="8003232" cy="4625975"/>
          </a:xfrm>
        </p:spPr>
        <p:txBody>
          <a:bodyPr/>
          <a:lstStyle/>
          <a:p>
            <a:pPr marL="119062" indent="0" algn="just">
              <a:buNone/>
            </a:pPr>
            <a:r>
              <a:rPr lang="fr-FR" b="0" i="0" dirty="0">
                <a:effectLst/>
              </a:rPr>
              <a:t>Il existe deux techniques différentes de révélation en chromatographie (CCM) suivant la nature des espèces chimiques déposées:</a:t>
            </a:r>
          </a:p>
          <a:p>
            <a:pPr marL="119062" indent="0" algn="just">
              <a:buNone/>
            </a:pPr>
            <a:endParaRPr lang="fr-FR" b="0" i="0" dirty="0">
              <a:effectLst/>
            </a:endParaRPr>
          </a:p>
          <a:p>
            <a:pPr algn="just">
              <a:lnSpc>
                <a:spcPct val="150000"/>
              </a:lnSpc>
            </a:pPr>
            <a:r>
              <a:rPr lang="fr-FR" b="1" i="0" dirty="0">
                <a:effectLst/>
              </a:rPr>
              <a:t>Méthode chimique </a:t>
            </a:r>
          </a:p>
          <a:p>
            <a:pPr algn="just">
              <a:lnSpc>
                <a:spcPct val="150000"/>
              </a:lnSpc>
            </a:pPr>
            <a:r>
              <a:rPr lang="fr-FR" b="1" i="0" dirty="0">
                <a:effectLst/>
              </a:rPr>
              <a:t>Méthode optique.</a:t>
            </a:r>
            <a:endParaRPr lang="ar-DZ" b="1" dirty="0"/>
          </a:p>
          <a:p>
            <a:endParaRPr lang="ar-DZ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A507378C-4F83-13E7-3A94-D326B43ED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lang="fr-FR" dirty="0"/>
              <a:t>La révélation </a:t>
            </a:r>
          </a:p>
        </p:txBody>
      </p:sp>
    </p:spTree>
    <p:extLst>
      <p:ext uri="{BB962C8B-B14F-4D97-AF65-F5344CB8AC3E}">
        <p14:creationId xmlns:p14="http://schemas.microsoft.com/office/powerpoint/2010/main" val="2448570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4DE1105-520E-708E-56E0-CB9B8443A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935" y="1563624"/>
            <a:ext cx="8246865" cy="5033728"/>
          </a:xfrm>
        </p:spPr>
        <p:txBody>
          <a:bodyPr/>
          <a:lstStyle/>
          <a:p>
            <a:pPr marL="119062" indent="0">
              <a:spcAft>
                <a:spcPts val="600"/>
              </a:spcAft>
              <a:buNone/>
            </a:pPr>
            <a:r>
              <a:rPr lang="fr-FR" b="1" dirty="0">
                <a:solidFill>
                  <a:srgbClr val="FF0000"/>
                </a:solidFill>
              </a:rPr>
              <a:t>La méthode chimique:</a:t>
            </a:r>
          </a:p>
          <a:p>
            <a:pPr marL="119062" indent="0" algn="just">
              <a:buNone/>
            </a:pPr>
            <a:r>
              <a:rPr lang="fr-FR" dirty="0"/>
              <a:t>Elle consiste à faire réagir les </a:t>
            </a:r>
            <a:r>
              <a:rPr lang="fr-FR" b="1" dirty="0"/>
              <a:t>analytes</a:t>
            </a:r>
            <a:r>
              <a:rPr lang="fr-FR" dirty="0"/>
              <a:t> déposés sur la plaque CCM avec </a:t>
            </a:r>
            <a:r>
              <a:rPr lang="fr-FR" b="1" dirty="0">
                <a:solidFill>
                  <a:srgbClr val="0070C0"/>
                </a:solidFill>
              </a:rPr>
              <a:t>un réactif chimique</a:t>
            </a:r>
            <a:r>
              <a:rPr lang="fr-FR" dirty="0"/>
              <a:t>, permettant ainsi de colorer les taches et de rendre visibles les composés séparés.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6A9FBA68-1F32-68A1-2B1A-937CD3EEC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lang="fr-FR" dirty="0"/>
              <a:t>La révélation </a:t>
            </a:r>
          </a:p>
        </p:txBody>
      </p:sp>
    </p:spTree>
    <p:extLst>
      <p:ext uri="{BB962C8B-B14F-4D97-AF65-F5344CB8AC3E}">
        <p14:creationId xmlns:p14="http://schemas.microsoft.com/office/powerpoint/2010/main" val="1052939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FA11BE6-088F-E18D-C151-490E426059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25975"/>
          </a:xfrm>
        </p:spPr>
        <p:txBody>
          <a:bodyPr/>
          <a:lstStyle/>
          <a:p>
            <a:pPr marL="119062" indent="0" algn="just">
              <a:spcAft>
                <a:spcPts val="600"/>
              </a:spcAft>
              <a:buNone/>
            </a:pPr>
            <a:r>
              <a:rPr lang="fr-FR" sz="3200" b="1" dirty="0">
                <a:solidFill>
                  <a:srgbClr val="FF0000"/>
                </a:solidFill>
              </a:rPr>
              <a:t>Exemple:</a:t>
            </a:r>
            <a:r>
              <a:rPr lang="fr-FR" sz="3200" dirty="0"/>
              <a:t> </a:t>
            </a:r>
          </a:p>
          <a:p>
            <a:pPr algn="just"/>
            <a:r>
              <a:rPr lang="fr-FR" sz="3200" dirty="0"/>
              <a:t>La </a:t>
            </a:r>
            <a:r>
              <a:rPr lang="fr-FR" sz="3200" b="1" dirty="0"/>
              <a:t>ninhydrine</a:t>
            </a:r>
            <a:r>
              <a:rPr lang="fr-FR" sz="3200" dirty="0"/>
              <a:t> pour révéler les acides aminés,</a:t>
            </a:r>
          </a:p>
          <a:p>
            <a:pPr algn="just"/>
            <a:r>
              <a:rPr lang="fr-FR" sz="3200" b="1" dirty="0"/>
              <a:t>Le permanganate de potassium </a:t>
            </a:r>
            <a:r>
              <a:rPr lang="fr-FR" sz="3200" dirty="0"/>
              <a:t>pour révéler  les </a:t>
            </a:r>
            <a:r>
              <a:rPr lang="fr-FR" dirty="0"/>
              <a:t>sucres.</a:t>
            </a:r>
            <a:endParaRPr lang="fr-FR" sz="3200" dirty="0"/>
          </a:p>
          <a:p>
            <a:pPr algn="just"/>
            <a:r>
              <a:rPr lang="fr-FR" sz="3200" b="1" dirty="0"/>
              <a:t>L’iode (sous forme de vapeur): </a:t>
            </a:r>
            <a:r>
              <a:rPr lang="fr-FR" sz="3200" dirty="0"/>
              <a:t>Pour révéler les composés organiques (les hydrocarbures ou les lipides.</a:t>
            </a:r>
            <a:endParaRPr lang="ar-DZ" sz="3200" b="1" dirty="0"/>
          </a:p>
          <a:p>
            <a:endParaRPr lang="ar-DZ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C6928935-3080-5A01-CDF4-E205B8E98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lang="fr-FR" dirty="0"/>
              <a:t>La révélation </a:t>
            </a:r>
          </a:p>
        </p:txBody>
      </p:sp>
    </p:spTree>
    <p:extLst>
      <p:ext uri="{BB962C8B-B14F-4D97-AF65-F5344CB8AC3E}">
        <p14:creationId xmlns:p14="http://schemas.microsoft.com/office/powerpoint/2010/main" val="410662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494BE93B-F9A8-8A9C-0402-3458C639F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49427"/>
            <a:ext cx="8229600" cy="1252728"/>
          </a:xfrm>
        </p:spPr>
        <p:txBody>
          <a:bodyPr/>
          <a:lstStyle/>
          <a:p>
            <a:r>
              <a:rPr lang="fr-FR" dirty="0"/>
              <a:t>La révélation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70AC57A5-A36E-47AD-D2A5-36EC5A528CB3}"/>
              </a:ext>
            </a:extLst>
          </p:cNvPr>
          <p:cNvSpPr txBox="1"/>
          <p:nvPr/>
        </p:nvSpPr>
        <p:spPr>
          <a:xfrm>
            <a:off x="237828" y="2996952"/>
            <a:ext cx="3888432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r-FR" sz="2800" b="1" dirty="0">
                <a:latin typeface="+mn-lt"/>
              </a:rPr>
              <a:t>Révélation des Sucres à l'aide de permanganate de potassium</a:t>
            </a:r>
            <a:endParaRPr lang="ar-DZ" sz="2800" b="1" dirty="0">
              <a:latin typeface="+mn-lt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26861FC-B878-5242-746B-1FB2A51773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136" y="1656201"/>
            <a:ext cx="2956847" cy="5052372"/>
          </a:xfrm>
          <a:prstGeom prst="rect">
            <a:avLst/>
          </a:prstGeom>
        </p:spPr>
      </p:pic>
      <p:sp>
        <p:nvSpPr>
          <p:cNvPr id="7" name="Flèche : droite 6">
            <a:extLst>
              <a:ext uri="{FF2B5EF4-FFF2-40B4-BE49-F238E27FC236}">
                <a16:creationId xmlns:a16="http://schemas.microsoft.com/office/drawing/2014/main" id="{ACC019A7-A139-BD5E-E530-5D815FD619AA}"/>
              </a:ext>
            </a:extLst>
          </p:cNvPr>
          <p:cNvSpPr/>
          <p:nvPr/>
        </p:nvSpPr>
        <p:spPr>
          <a:xfrm>
            <a:off x="4366320" y="3356992"/>
            <a:ext cx="925760" cy="50405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1349998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7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AA9E9799-3369-3120-1F54-0DABA5E09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49427"/>
            <a:ext cx="8229600" cy="1252728"/>
          </a:xfrm>
        </p:spPr>
        <p:txBody>
          <a:bodyPr/>
          <a:lstStyle/>
          <a:p>
            <a:r>
              <a:rPr lang="fr-FR" dirty="0"/>
              <a:t>La révélation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A2867D4D-9F87-CB88-5423-34E8B38370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721" y="1628800"/>
            <a:ext cx="8867775" cy="50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796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5A137F4-B5B6-2335-E384-C96843045A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25975"/>
          </a:xfrm>
        </p:spPr>
        <p:txBody>
          <a:bodyPr/>
          <a:lstStyle/>
          <a:p>
            <a:pPr marL="119062" indent="0">
              <a:spcAft>
                <a:spcPts val="600"/>
              </a:spcAft>
              <a:buNone/>
            </a:pPr>
            <a:r>
              <a:rPr lang="fr-FR" b="1" dirty="0">
                <a:solidFill>
                  <a:srgbClr val="FF0000"/>
                </a:solidFill>
              </a:rPr>
              <a:t>La méthode optique: </a:t>
            </a:r>
          </a:p>
          <a:p>
            <a:pPr marL="119062" indent="0" algn="just">
              <a:buNone/>
            </a:pPr>
            <a:r>
              <a:rPr lang="fr-FR" sz="3000" dirty="0"/>
              <a:t>Elle repose sur l'utilisation de la lumière pour rendre visibles les analytes séparés sur la plaque CCM. Cette méthode inclut principalement </a:t>
            </a:r>
            <a:r>
              <a:rPr lang="fr-FR" sz="3000" b="1" dirty="0">
                <a:solidFill>
                  <a:srgbClr val="00B050"/>
                </a:solidFill>
              </a:rPr>
              <a:t>l'exposition aux rayons UV .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EF0FE1FC-A158-25EF-DF49-20E21B680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lang="fr-FR" dirty="0"/>
              <a:t>La révélation </a:t>
            </a:r>
          </a:p>
        </p:txBody>
      </p:sp>
    </p:spTree>
    <p:extLst>
      <p:ext uri="{BB962C8B-B14F-4D97-AF65-F5344CB8AC3E}">
        <p14:creationId xmlns:p14="http://schemas.microsoft.com/office/powerpoint/2010/main" val="23099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65D7AB8-C5A7-316A-820D-9D8324BD01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628800"/>
            <a:ext cx="8229600" cy="4625975"/>
          </a:xfrm>
        </p:spPr>
        <p:txBody>
          <a:bodyPr/>
          <a:lstStyle/>
          <a:p>
            <a:pPr algn="just"/>
            <a:r>
              <a:rPr lang="fr-FR" sz="3000" b="1" dirty="0">
                <a:solidFill>
                  <a:srgbClr val="00B050"/>
                </a:solidFill>
              </a:rPr>
              <a:t>Exposition aux UV: </a:t>
            </a:r>
            <a:r>
              <a:rPr lang="fr-FR" sz="3000" dirty="0"/>
              <a:t>Certains analytes, comme les composés aromatiques ou les hydrocarbures, absorbent ou émettent de la fluorescence sous lumière UV.</a:t>
            </a:r>
          </a:p>
          <a:p>
            <a:pPr algn="just"/>
            <a:endParaRPr lang="fr-FR" sz="3000" dirty="0"/>
          </a:p>
          <a:p>
            <a:pPr algn="just"/>
            <a:r>
              <a:rPr lang="fr-FR" sz="3000" dirty="0"/>
              <a:t> En exposant la plaque à une </a:t>
            </a:r>
            <a:r>
              <a:rPr lang="fr-FR" sz="3000" b="1" dirty="0"/>
              <a:t>lampe UV (</a:t>
            </a:r>
            <a:r>
              <a:rPr lang="fr-FR" sz="3000" dirty="0"/>
              <a:t>souvent</a:t>
            </a:r>
            <a:r>
              <a:rPr lang="fr-FR" sz="3000" b="1" dirty="0"/>
              <a:t> à 254 nm ou 365 nm)</a:t>
            </a:r>
            <a:r>
              <a:rPr lang="fr-FR" sz="3000" dirty="0"/>
              <a:t>, on peut observer les composés sous forme de </a:t>
            </a:r>
            <a:r>
              <a:rPr lang="fr-FR" sz="3000" b="1" dirty="0"/>
              <a:t>taches sombres </a:t>
            </a:r>
            <a:r>
              <a:rPr lang="fr-FR" sz="3000" dirty="0"/>
              <a:t>(pour les absorbants UV) ou </a:t>
            </a:r>
            <a:r>
              <a:rPr lang="fr-FR" sz="3000" b="1" dirty="0"/>
              <a:t>lumineuses</a:t>
            </a:r>
            <a:r>
              <a:rPr lang="fr-FR" sz="3000" dirty="0"/>
              <a:t> (pour les fluorescents).</a:t>
            </a:r>
            <a:endParaRPr lang="ar-DZ" sz="3000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1BDFF378-BC02-E6A5-50F8-83FE21DF7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52728"/>
          </a:xfrm>
        </p:spPr>
        <p:txBody>
          <a:bodyPr/>
          <a:lstStyle/>
          <a:p>
            <a:r>
              <a:rPr lang="fr-FR" dirty="0"/>
              <a:t>La révélation </a:t>
            </a:r>
          </a:p>
        </p:txBody>
      </p:sp>
    </p:spTree>
    <p:extLst>
      <p:ext uri="{BB962C8B-B14F-4D97-AF65-F5344CB8AC3E}">
        <p14:creationId xmlns:p14="http://schemas.microsoft.com/office/powerpoint/2010/main" val="1678698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807D42D-CBEE-32A9-D5AC-E866F967B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974" y="1556792"/>
            <a:ext cx="8075240" cy="4824536"/>
          </a:xfrm>
        </p:spPr>
        <p:txBody>
          <a:bodyPr/>
          <a:lstStyle/>
          <a:p>
            <a:pPr marL="119062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fr-FR" sz="3000" b="1" i="0" dirty="0">
                <a:effectLst/>
                <a:latin typeface="+mj-lt"/>
              </a:rPr>
              <a:t>Pour la méthode optique:</a:t>
            </a:r>
          </a:p>
          <a:p>
            <a:pPr algn="just"/>
            <a:r>
              <a:rPr lang="fr-FR" sz="3000" b="0" i="0" dirty="0">
                <a:effectLst/>
                <a:latin typeface="+mj-lt"/>
              </a:rPr>
              <a:t>Il faut utiliser un support sensible aux rayons ultraviolets.</a:t>
            </a:r>
            <a:r>
              <a:rPr lang="fr-FR" sz="3000" dirty="0">
                <a:latin typeface="+mj-lt"/>
              </a:rPr>
              <a:t> </a:t>
            </a:r>
          </a:p>
          <a:p>
            <a:pPr algn="just"/>
            <a:endParaRPr lang="fr-FR" sz="3000" b="0" i="0" dirty="0">
              <a:effectLst/>
              <a:latin typeface="+mj-lt"/>
            </a:endParaRPr>
          </a:p>
          <a:p>
            <a:pPr algn="just"/>
            <a:r>
              <a:rPr lang="fr-FR" sz="3000" b="0" i="0" dirty="0">
                <a:effectLst/>
                <a:latin typeface="+mj-lt"/>
              </a:rPr>
              <a:t>La lumière ultraviolette est invisible mais lorsque le support est éclairé, il émet une lumière verte.</a:t>
            </a:r>
          </a:p>
          <a:p>
            <a:pPr marL="119062" indent="0" algn="just">
              <a:buNone/>
            </a:pPr>
            <a:endParaRPr lang="fr-FR" sz="3000" b="0" i="0" dirty="0">
              <a:effectLst/>
              <a:latin typeface="+mj-lt"/>
            </a:endParaRPr>
          </a:p>
          <a:p>
            <a:pPr algn="just"/>
            <a:r>
              <a:rPr lang="fr-FR" sz="3000" b="0" i="0" dirty="0">
                <a:effectLst/>
                <a:latin typeface="+mj-lt"/>
              </a:rPr>
              <a:t> Les taches, qui absorbent le rayonnement ultraviolet, apparaissent en noir sur le support.</a:t>
            </a:r>
            <a:endParaRPr lang="ar-DZ" sz="3000" dirty="0">
              <a:latin typeface="+mj-lt"/>
            </a:endParaRP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40759A5E-A037-6F8E-B4D6-CBD89CB7F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lang="fr-FR" dirty="0"/>
              <a:t>La révélation </a:t>
            </a:r>
          </a:p>
        </p:txBody>
      </p:sp>
    </p:spTree>
    <p:extLst>
      <p:ext uri="{BB962C8B-B14F-4D97-AF65-F5344CB8AC3E}">
        <p14:creationId xmlns:p14="http://schemas.microsoft.com/office/powerpoint/2010/main" val="311553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8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D40F87D6-7B88-DF32-E585-631A644F930F}"/>
              </a:ext>
            </a:extLst>
          </p:cNvPr>
          <p:cNvSpPr txBox="1"/>
          <p:nvPr/>
        </p:nvSpPr>
        <p:spPr>
          <a:xfrm>
            <a:off x="35496" y="3105834"/>
            <a:ext cx="9071992" cy="646331"/>
          </a:xfrm>
          <a:prstGeom prst="rect">
            <a:avLst/>
          </a:prstGeom>
          <a:solidFill>
            <a:schemeClr val="bg2">
              <a:alpha val="38000"/>
            </a:schemeClr>
          </a:solidFill>
        </p:spPr>
        <p:txBody>
          <a:bodyPr wrap="square" rtlCol="1">
            <a:spAutoFit/>
          </a:bodyPr>
          <a:lstStyle/>
          <a:p>
            <a:r>
              <a:rPr lang="fr-FR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Qu'est-ce que la chromatographie CCM ?</a:t>
            </a:r>
            <a:endParaRPr lang="ar-DZ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D2453A0-9648-0044-6533-1C7994091C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8176"/>
            <a:ext cx="9144000" cy="5449824"/>
          </a:xfrm>
          <a:prstGeom prst="rect">
            <a:avLst/>
          </a:prstGeom>
        </p:spPr>
      </p:pic>
      <p:sp>
        <p:nvSpPr>
          <p:cNvPr id="4" name="Titre 1">
            <a:extLst>
              <a:ext uri="{FF2B5EF4-FFF2-40B4-BE49-F238E27FC236}">
                <a16:creationId xmlns:a16="http://schemas.microsoft.com/office/drawing/2014/main" id="{0C9454EA-E41C-AF2E-7DF2-46425349B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55638"/>
            <a:ext cx="8229600" cy="1252538"/>
          </a:xfrm>
        </p:spPr>
        <p:txBody>
          <a:bodyPr/>
          <a:lstStyle/>
          <a:p>
            <a:r>
              <a:rPr lang="fr-FR" dirty="0"/>
              <a:t>La révélation </a:t>
            </a:r>
          </a:p>
        </p:txBody>
      </p:sp>
    </p:spTree>
    <p:extLst>
      <p:ext uri="{BB962C8B-B14F-4D97-AF65-F5344CB8AC3E}">
        <p14:creationId xmlns:p14="http://schemas.microsoft.com/office/powerpoint/2010/main" val="2460749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>
                <a:solidFill>
                  <a:schemeClr val="accent1">
                    <a:satMod val="150000"/>
                  </a:schemeClr>
                </a:solidFill>
              </a:rPr>
              <a:t>La chromatographie CCM</a:t>
            </a:r>
          </a:p>
        </p:txBody>
      </p:sp>
      <p:sp>
        <p:nvSpPr>
          <p:cNvPr id="1024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72816"/>
            <a:ext cx="8003232" cy="4625975"/>
          </a:xfrm>
        </p:spPr>
        <p:txBody>
          <a:bodyPr/>
          <a:lstStyle/>
          <a:p>
            <a:pPr marL="119062" indent="0" algn="just" eaLnBrk="1" hangingPunct="1">
              <a:buNone/>
            </a:pPr>
            <a:r>
              <a:rPr lang="fr-FR" b="1" dirty="0"/>
              <a:t>Définition:</a:t>
            </a:r>
          </a:p>
          <a:p>
            <a:pPr marL="119062" indent="0" algn="just" eaLnBrk="1" hangingPunct="1">
              <a:buNone/>
            </a:pPr>
            <a:r>
              <a:rPr lang="fr-FR" dirty="0"/>
              <a:t>La </a:t>
            </a:r>
            <a:r>
              <a:rPr lang="fr-FR" b="1" dirty="0">
                <a:solidFill>
                  <a:srgbClr val="FF0000"/>
                </a:solidFill>
              </a:rPr>
              <a:t>C</a:t>
            </a:r>
            <a:r>
              <a:rPr lang="fr-FR" b="1" dirty="0"/>
              <a:t>hromatographie sur </a:t>
            </a:r>
            <a:r>
              <a:rPr lang="fr-FR" b="1" dirty="0">
                <a:solidFill>
                  <a:srgbClr val="FF0000"/>
                </a:solidFill>
              </a:rPr>
              <a:t>C</a:t>
            </a:r>
            <a:r>
              <a:rPr lang="fr-FR" b="1" dirty="0"/>
              <a:t>ouche </a:t>
            </a:r>
            <a:r>
              <a:rPr lang="fr-FR" b="1" dirty="0">
                <a:solidFill>
                  <a:srgbClr val="FF0000"/>
                </a:solidFill>
              </a:rPr>
              <a:t>M</a:t>
            </a:r>
            <a:r>
              <a:rPr lang="fr-FR" b="1" dirty="0"/>
              <a:t>ince </a:t>
            </a:r>
            <a:r>
              <a:rPr lang="fr-FR" b="1" dirty="0">
                <a:solidFill>
                  <a:srgbClr val="FF0000"/>
                </a:solidFill>
              </a:rPr>
              <a:t>(CCM) </a:t>
            </a:r>
            <a:r>
              <a:rPr lang="fr-FR" dirty="0"/>
              <a:t>est une technique chromatographique qui permet de </a:t>
            </a:r>
            <a:r>
              <a:rPr lang="fr-FR" b="1" dirty="0"/>
              <a:t>séparer</a:t>
            </a:r>
            <a:r>
              <a:rPr lang="fr-FR" dirty="0"/>
              <a:t> les constituants d'un mélange en fonction de leurs </a:t>
            </a:r>
            <a:r>
              <a:rPr lang="fr-FR" b="1" dirty="0">
                <a:solidFill>
                  <a:srgbClr val="FF0000"/>
                </a:solidFill>
              </a:rPr>
              <a:t>affinités </a:t>
            </a:r>
            <a:r>
              <a:rPr lang="fr-FR" dirty="0"/>
              <a:t>respectives pour deux </a:t>
            </a:r>
            <a:r>
              <a:rPr lang="fr-FR" b="1" dirty="0"/>
              <a:t>phases non miscibles </a:t>
            </a:r>
            <a:r>
              <a:rPr lang="fr-FR" dirty="0"/>
              <a:t>: </a:t>
            </a:r>
            <a:r>
              <a:rPr lang="fr-FR" b="1" dirty="0">
                <a:solidFill>
                  <a:srgbClr val="FF0000"/>
                </a:solidFill>
              </a:rPr>
              <a:t>la phase stationnaire et la phase mobile.</a:t>
            </a:r>
            <a:endParaRPr lang="fr-FR" altLang="fr-FR" b="1" dirty="0">
              <a:solidFill>
                <a:srgbClr val="FF0000"/>
              </a:solidFill>
            </a:endParaRPr>
          </a:p>
          <a:p>
            <a:pPr algn="just" eaLnBrk="1" hangingPunct="1"/>
            <a:endParaRPr lang="fr-FR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24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54584F-A5D3-8F7A-BB64-FC9815FF2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 </a:t>
            </a:r>
            <a:r>
              <a:rPr lang="en-US" dirty="0" err="1"/>
              <a:t>chromatographie</a:t>
            </a:r>
            <a:r>
              <a:rPr lang="en-US" dirty="0"/>
              <a:t> CCM</a:t>
            </a:r>
            <a:endParaRPr lang="ar-DZ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C2F4F7A-490D-269A-BF1F-58742869E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700808"/>
            <a:ext cx="8229600" cy="4625975"/>
          </a:xfrm>
        </p:spPr>
        <p:txBody>
          <a:bodyPr/>
          <a:lstStyle/>
          <a:p>
            <a:pPr algn="just"/>
            <a:r>
              <a:rPr lang="fr-FR" sz="3000" b="1" dirty="0">
                <a:solidFill>
                  <a:srgbClr val="FF0000"/>
                </a:solidFill>
                <a:latin typeface="+mj-lt"/>
              </a:rPr>
              <a:t>La phase stationnaire: </a:t>
            </a:r>
            <a:r>
              <a:rPr lang="fr-FR" sz="3000" dirty="0">
                <a:latin typeface="+mj-lt"/>
              </a:rPr>
              <a:t>est une fine couche de matériau </a:t>
            </a:r>
            <a:r>
              <a:rPr lang="fr-FR" sz="3000" b="1" dirty="0">
                <a:latin typeface="+mj-lt"/>
              </a:rPr>
              <a:t>adsorbant </a:t>
            </a:r>
            <a:r>
              <a:rPr lang="fr-FR" sz="3000" dirty="0">
                <a:latin typeface="+mj-lt"/>
              </a:rPr>
              <a:t>(</a:t>
            </a:r>
            <a:r>
              <a:rPr lang="fr-FR" sz="3000" b="1" dirty="0">
                <a:latin typeface="+mj-lt"/>
              </a:rPr>
              <a:t>silice, cellulose, alumine </a:t>
            </a:r>
            <a:r>
              <a:rPr lang="fr-FR" sz="3000" b="1" dirty="0" err="1">
                <a:latin typeface="+mj-lt"/>
              </a:rPr>
              <a:t>etc</a:t>
            </a:r>
            <a:r>
              <a:rPr lang="fr-FR" sz="3000" dirty="0">
                <a:latin typeface="+mj-lt"/>
              </a:rPr>
              <a:t>) fixée sur un </a:t>
            </a:r>
            <a:r>
              <a:rPr lang="fr-FR" sz="3000" b="1" dirty="0">
                <a:latin typeface="+mj-lt"/>
              </a:rPr>
              <a:t>support solide </a:t>
            </a:r>
            <a:r>
              <a:rPr lang="fr-FR" sz="3000" dirty="0">
                <a:latin typeface="+mj-lt"/>
              </a:rPr>
              <a:t>(plaque en verre, en plastique ou en métal permettant la coupe). Cette couche est appelée </a:t>
            </a:r>
            <a:r>
              <a:rPr lang="fr-FR" sz="3000" b="1" dirty="0">
                <a:solidFill>
                  <a:srgbClr val="FF0000"/>
                </a:solidFill>
                <a:latin typeface="+mj-lt"/>
              </a:rPr>
              <a:t>"couche mince"</a:t>
            </a:r>
            <a:r>
              <a:rPr lang="fr-FR" sz="3000" dirty="0">
                <a:latin typeface="+mj-lt"/>
              </a:rPr>
              <a:t>,</a:t>
            </a:r>
            <a:r>
              <a:rPr lang="fr-FR" sz="30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fr-FR" sz="3000" dirty="0">
                <a:latin typeface="+mj-lt"/>
              </a:rPr>
              <a:t>d'où le nom de la technique.</a:t>
            </a:r>
          </a:p>
          <a:p>
            <a:pPr algn="just"/>
            <a:endParaRPr lang="fr-FR" sz="3000" dirty="0">
              <a:latin typeface="+mj-lt"/>
            </a:endParaRPr>
          </a:p>
          <a:p>
            <a:pPr algn="just"/>
            <a:r>
              <a:rPr lang="fr-FR" sz="3000" b="1" dirty="0">
                <a:latin typeface="+mj-lt"/>
              </a:rPr>
              <a:t>La phase stationnaire </a:t>
            </a:r>
            <a:r>
              <a:rPr lang="fr-FR" sz="3000" dirty="0">
                <a:latin typeface="+mj-lt"/>
              </a:rPr>
              <a:t>est </a:t>
            </a:r>
            <a:r>
              <a:rPr lang="fr-FR" sz="3000" b="1" dirty="0">
                <a:latin typeface="+mj-lt"/>
              </a:rPr>
              <a:t>adhérée</a:t>
            </a:r>
            <a:r>
              <a:rPr lang="fr-FR" sz="3000" dirty="0">
                <a:latin typeface="+mj-lt"/>
              </a:rPr>
              <a:t> sur le support grâce à un </a:t>
            </a:r>
            <a:r>
              <a:rPr lang="fr-FR" sz="3000" b="1" dirty="0">
                <a:latin typeface="+mj-lt"/>
              </a:rPr>
              <a:t>liant </a:t>
            </a:r>
            <a:r>
              <a:rPr lang="fr-FR" sz="3000" dirty="0">
                <a:latin typeface="+mj-lt"/>
              </a:rPr>
              <a:t>organique ou minéral.</a:t>
            </a:r>
          </a:p>
        </p:txBody>
      </p:sp>
    </p:spTree>
    <p:extLst>
      <p:ext uri="{BB962C8B-B14F-4D97-AF65-F5344CB8AC3E}">
        <p14:creationId xmlns:p14="http://schemas.microsoft.com/office/powerpoint/2010/main" val="2967537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A6DF1B-909B-5775-A9FD-F3C68415D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accent1">
                    <a:satMod val="150000"/>
                  </a:schemeClr>
                </a:solidFill>
              </a:rPr>
              <a:t>La chromatographie CCM</a:t>
            </a:r>
            <a:endParaRPr lang="ar-DZ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EED3F0E-8695-9610-D145-CDB9A724CE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4825"/>
            <a:ext cx="8229600" cy="4625975"/>
          </a:xfrm>
        </p:spPr>
        <p:txBody>
          <a:bodyPr/>
          <a:lstStyle/>
          <a:p>
            <a:pPr algn="just"/>
            <a:r>
              <a:rPr lang="fr-FR" sz="3200" b="1" dirty="0">
                <a:solidFill>
                  <a:srgbClr val="FF0000"/>
                </a:solidFill>
              </a:rPr>
              <a:t>La phase mobile</a:t>
            </a:r>
            <a:r>
              <a:rPr lang="fr-FR" sz="3200" dirty="0"/>
              <a:t> </a:t>
            </a:r>
            <a:r>
              <a:rPr lang="fr-FR" sz="3200" b="1" dirty="0">
                <a:solidFill>
                  <a:srgbClr val="FF0000"/>
                </a:solidFill>
              </a:rPr>
              <a:t>(éluant) : </a:t>
            </a:r>
            <a:r>
              <a:rPr lang="fr-FR" sz="3200" dirty="0"/>
              <a:t>est un solvant ou un mélange de solvants qui se déplace à travers </a:t>
            </a:r>
            <a:r>
              <a:rPr lang="fr-FR" sz="3200" b="1" dirty="0"/>
              <a:t>la phase stationnaire</a:t>
            </a:r>
            <a:r>
              <a:rPr lang="fr-FR" sz="3200" dirty="0"/>
              <a:t>.</a:t>
            </a:r>
          </a:p>
          <a:p>
            <a:pPr algn="just"/>
            <a:endParaRPr lang="fr-FR" dirty="0"/>
          </a:p>
          <a:p>
            <a:pPr algn="just"/>
            <a:r>
              <a:rPr lang="fr-FR" sz="3200" dirty="0"/>
              <a:t> </a:t>
            </a:r>
            <a:r>
              <a:rPr lang="fr-FR" sz="3200" b="1" dirty="0">
                <a:solidFill>
                  <a:srgbClr val="FF0000"/>
                </a:solidFill>
              </a:rPr>
              <a:t>La mobilité </a:t>
            </a:r>
            <a:r>
              <a:rPr lang="fr-FR" sz="3200" dirty="0"/>
              <a:t>des composés dépend de leur interaction avec les deux phases.</a:t>
            </a:r>
            <a:endParaRPr lang="ar-DZ" sz="3200" dirty="0"/>
          </a:p>
          <a:p>
            <a:endParaRPr lang="ar-DZ" dirty="0"/>
          </a:p>
        </p:txBody>
      </p:sp>
    </p:spTree>
    <p:extLst>
      <p:ext uri="{BB962C8B-B14F-4D97-AF65-F5344CB8AC3E}">
        <p14:creationId xmlns:p14="http://schemas.microsoft.com/office/powerpoint/2010/main" val="4198943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3649</TotalTime>
  <Words>1999</Words>
  <Application>Microsoft Office PowerPoint</Application>
  <PresentationFormat>Affichage à l'écran (4:3)</PresentationFormat>
  <Paragraphs>198</Paragraphs>
  <Slides>60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60</vt:i4>
      </vt:variant>
    </vt:vector>
  </HeadingPairs>
  <TitlesOfParts>
    <vt:vector size="70" baseType="lpstr">
      <vt:lpstr>Arial</vt:lpstr>
      <vt:lpstr>Comic Sans MS</vt:lpstr>
      <vt:lpstr>Corbel</vt:lpstr>
      <vt:lpstr>Open Sans</vt:lpstr>
      <vt:lpstr>Times New Roman</vt:lpstr>
      <vt:lpstr>Wingdings</vt:lpstr>
      <vt:lpstr>Wingdings 2</vt:lpstr>
      <vt:lpstr>Wingdings 3</vt:lpstr>
      <vt:lpstr>Module</vt:lpstr>
      <vt:lpstr>Photo Editor Photo</vt:lpstr>
      <vt:lpstr>Présentation PowerPoint</vt:lpstr>
      <vt:lpstr>Présentation PowerPoint</vt:lpstr>
      <vt:lpstr>Introduction:</vt:lpstr>
      <vt:lpstr>Applications</vt:lpstr>
      <vt:lpstr>Applications</vt:lpstr>
      <vt:lpstr>Présentation PowerPoint</vt:lpstr>
      <vt:lpstr>La chromatographie CCM</vt:lpstr>
      <vt:lpstr>La chromatographie CCM</vt:lpstr>
      <vt:lpstr>La chromatographie CCM</vt:lpstr>
      <vt:lpstr>La chromatographie CCM</vt:lpstr>
      <vt:lpstr>La chromatographie CCM</vt:lpstr>
      <vt:lpstr>La chromatographie CCM</vt:lpstr>
      <vt:lpstr>La chromatographie CCM</vt:lpstr>
      <vt:lpstr>Le rapport frontal (Rf) </vt:lpstr>
      <vt:lpstr>Présentation PowerPoint</vt:lpstr>
      <vt:lpstr>Principe</vt:lpstr>
      <vt:lpstr>Principe</vt:lpstr>
      <vt:lpstr>Principe</vt:lpstr>
      <vt:lpstr>Principe</vt:lpstr>
      <vt:lpstr>Présentation PowerPoint</vt:lpstr>
      <vt:lpstr>Présentation PowerPoint</vt:lpstr>
      <vt:lpstr>Principe</vt:lpstr>
      <vt:lpstr>Principe</vt:lpstr>
      <vt:lpstr>Principe</vt:lpstr>
      <vt:lpstr>Principe</vt:lpstr>
      <vt:lpstr>Principe</vt:lpstr>
      <vt:lpstr>Principe</vt:lpstr>
      <vt:lpstr>Principe</vt:lpstr>
      <vt:lpstr>Présentation PowerPoint</vt:lpstr>
      <vt:lpstr>Mode opératoire</vt:lpstr>
      <vt:lpstr>Mode opératoire</vt:lpstr>
      <vt:lpstr>Mode opératoire</vt:lpstr>
      <vt:lpstr>Mode opératoire </vt:lpstr>
      <vt:lpstr>Mode opératoire</vt:lpstr>
      <vt:lpstr>Mode opératoire</vt:lpstr>
      <vt:lpstr>Mode opératoire</vt:lpstr>
      <vt:lpstr>Mode opératoire</vt:lpstr>
      <vt:lpstr>Mode opératoire</vt:lpstr>
      <vt:lpstr>Interprétation du chromatogramme</vt:lpstr>
      <vt:lpstr>Interprétation du chromatogramme</vt:lpstr>
      <vt:lpstr>Interprétation du chromatogramme</vt:lpstr>
      <vt:lpstr>Interprétation du chromatogramme</vt:lpstr>
      <vt:lpstr>Présentation PowerPoint</vt:lpstr>
      <vt:lpstr>Interprétation du chromatogramme</vt:lpstr>
      <vt:lpstr>Interprétation du chromatogramme</vt:lpstr>
      <vt:lpstr>Exemple TP 4: Extraction et séparation des pigments chlorophyllien par chromatographie  CCM</vt:lpstr>
      <vt:lpstr>Exemple TP 4: Extraction et séparation des pigments chlorophyllien par chromatographie  CCM</vt:lpstr>
      <vt:lpstr>Calcule du rapport frontal (Rf)</vt:lpstr>
      <vt:lpstr>Présentation PowerPoint</vt:lpstr>
      <vt:lpstr>La révélation </vt:lpstr>
      <vt:lpstr>La révélation </vt:lpstr>
      <vt:lpstr>La révélation </vt:lpstr>
      <vt:lpstr>La révélation </vt:lpstr>
      <vt:lpstr>La révélation </vt:lpstr>
      <vt:lpstr>La révélation</vt:lpstr>
      <vt:lpstr>La révélation</vt:lpstr>
      <vt:lpstr>La révélation </vt:lpstr>
      <vt:lpstr>La révélation </vt:lpstr>
      <vt:lpstr>La révélation </vt:lpstr>
      <vt:lpstr>La révélation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Principe de la  Chromatographie sur Couche Mince</dc:title>
  <dc:creator>C.LUCBERT</dc:creator>
  <cp:lastModifiedBy>Amir Zeroual</cp:lastModifiedBy>
  <cp:revision>48</cp:revision>
  <dcterms:created xsi:type="dcterms:W3CDTF">2002-06-24T16:43:58Z</dcterms:created>
  <dcterms:modified xsi:type="dcterms:W3CDTF">2024-11-14T17:13:55Z</dcterms:modified>
</cp:coreProperties>
</file>