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311" r:id="rId3"/>
    <p:sldId id="282" r:id="rId4"/>
    <p:sldId id="257" r:id="rId5"/>
    <p:sldId id="312" r:id="rId6"/>
    <p:sldId id="313" r:id="rId7"/>
    <p:sldId id="314" r:id="rId8"/>
    <p:sldId id="259" r:id="rId9"/>
    <p:sldId id="281" r:id="rId10"/>
    <p:sldId id="293" r:id="rId11"/>
    <p:sldId id="284" r:id="rId12"/>
    <p:sldId id="294" r:id="rId13"/>
    <p:sldId id="295" r:id="rId14"/>
    <p:sldId id="261" r:id="rId15"/>
    <p:sldId id="297" r:id="rId16"/>
    <p:sldId id="262" r:id="rId17"/>
    <p:sldId id="315" r:id="rId18"/>
    <p:sldId id="263" r:id="rId19"/>
    <p:sldId id="298" r:id="rId20"/>
    <p:sldId id="296" r:id="rId21"/>
    <p:sldId id="286" r:id="rId22"/>
    <p:sldId id="264" r:id="rId23"/>
    <p:sldId id="316" r:id="rId24"/>
    <p:sldId id="265" r:id="rId25"/>
    <p:sldId id="299" r:id="rId26"/>
    <p:sldId id="300" r:id="rId27"/>
    <p:sldId id="301" r:id="rId28"/>
    <p:sldId id="266" r:id="rId29"/>
    <p:sldId id="302" r:id="rId30"/>
    <p:sldId id="267" r:id="rId31"/>
    <p:sldId id="268" r:id="rId32"/>
    <p:sldId id="303" r:id="rId33"/>
    <p:sldId id="305" r:id="rId34"/>
    <p:sldId id="269" r:id="rId35"/>
    <p:sldId id="307" r:id="rId36"/>
    <p:sldId id="308" r:id="rId37"/>
    <p:sldId id="270" r:id="rId38"/>
    <p:sldId id="287" r:id="rId39"/>
    <p:sldId id="271" r:id="rId40"/>
    <p:sldId id="309" r:id="rId41"/>
    <p:sldId id="277" r:id="rId42"/>
    <p:sldId id="292" r:id="rId43"/>
    <p:sldId id="272" r:id="rId44"/>
    <p:sldId id="289" r:id="rId45"/>
    <p:sldId id="273" r:id="rId46"/>
    <p:sldId id="290" r:id="rId47"/>
    <p:sldId id="274" r:id="rId48"/>
    <p:sldId id="275" r:id="rId49"/>
    <p:sldId id="317" r:id="rId50"/>
    <p:sldId id="318" r:id="rId51"/>
    <p:sldId id="319" r:id="rId52"/>
    <p:sldId id="320" r:id="rId53"/>
    <p:sldId id="321" r:id="rId54"/>
    <p:sldId id="322" r:id="rId55"/>
    <p:sldId id="323" r:id="rId56"/>
    <p:sldId id="324" r:id="rId57"/>
    <p:sldId id="325" r:id="rId58"/>
    <p:sldId id="399" r:id="rId59"/>
    <p:sldId id="400" r:id="rId60"/>
    <p:sldId id="394"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4" r:id="rId79"/>
    <p:sldId id="345" r:id="rId80"/>
    <p:sldId id="346" r:id="rId81"/>
    <p:sldId id="347" r:id="rId82"/>
    <p:sldId id="348" r:id="rId83"/>
    <p:sldId id="349" r:id="rId84"/>
    <p:sldId id="350" r:id="rId85"/>
    <p:sldId id="351" r:id="rId86"/>
    <p:sldId id="352" r:id="rId87"/>
    <p:sldId id="353" r:id="rId88"/>
    <p:sldId id="354" r:id="rId89"/>
    <p:sldId id="356" r:id="rId90"/>
    <p:sldId id="357" r:id="rId91"/>
    <p:sldId id="358" r:id="rId92"/>
    <p:sldId id="359" r:id="rId93"/>
    <p:sldId id="360" r:id="rId94"/>
    <p:sldId id="361" r:id="rId95"/>
    <p:sldId id="365" r:id="rId96"/>
    <p:sldId id="366"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97" r:id="rId110"/>
    <p:sldId id="380" r:id="rId111"/>
    <p:sldId id="381" r:id="rId112"/>
    <p:sldId id="382" r:id="rId113"/>
    <p:sldId id="383" r:id="rId114"/>
    <p:sldId id="384" r:id="rId115"/>
    <p:sldId id="395" r:id="rId116"/>
    <p:sldId id="396" r:id="rId117"/>
    <p:sldId id="385" r:id="rId118"/>
    <p:sldId id="386" r:id="rId119"/>
    <p:sldId id="387" r:id="rId120"/>
    <p:sldId id="388" r:id="rId121"/>
    <p:sldId id="389" r:id="rId122"/>
    <p:sldId id="390" r:id="rId123"/>
    <p:sldId id="391" r:id="rId124"/>
    <p:sldId id="392" r:id="rId125"/>
    <p:sldId id="398" r:id="rId126"/>
    <p:sldId id="393" r:id="rId12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8" autoAdjust="0"/>
  </p:normalViewPr>
  <p:slideViewPr>
    <p:cSldViewPr>
      <p:cViewPr>
        <p:scale>
          <a:sx n="75" d="100"/>
          <a:sy n="75" d="100"/>
        </p:scale>
        <p:origin x="1014" y="3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 Id="rId4" Type="http://schemas.openxmlformats.org/officeDocument/2006/relationships/image" Target="../media/image8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10" Type="http://schemas.openxmlformats.org/officeDocument/2006/relationships/image" Target="../media/image104.wmf"/><Relationship Id="rId4" Type="http://schemas.openxmlformats.org/officeDocument/2006/relationships/image" Target="../media/image98.emf"/><Relationship Id="rId9" Type="http://schemas.openxmlformats.org/officeDocument/2006/relationships/image" Target="../media/image10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 Id="rId9" Type="http://schemas.openxmlformats.org/officeDocument/2006/relationships/image" Target="../media/image114.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3.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image" Target="../media/image134.wmf"/><Relationship Id="rId18" Type="http://schemas.openxmlformats.org/officeDocument/2006/relationships/image" Target="../media/image139.wmf"/><Relationship Id="rId3" Type="http://schemas.openxmlformats.org/officeDocument/2006/relationships/image" Target="../media/image126.wmf"/><Relationship Id="rId7" Type="http://schemas.openxmlformats.org/officeDocument/2006/relationships/image" Target="../media/image123.emf"/><Relationship Id="rId12" Type="http://schemas.openxmlformats.org/officeDocument/2006/relationships/image" Target="../media/image133.wmf"/><Relationship Id="rId17" Type="http://schemas.openxmlformats.org/officeDocument/2006/relationships/image" Target="../media/image138.wmf"/><Relationship Id="rId2" Type="http://schemas.openxmlformats.org/officeDocument/2006/relationships/image" Target="../media/image125.wmf"/><Relationship Id="rId16" Type="http://schemas.openxmlformats.org/officeDocument/2006/relationships/image" Target="../media/image137.wmf"/><Relationship Id="rId20" Type="http://schemas.openxmlformats.org/officeDocument/2006/relationships/image" Target="../media/image141.wmf"/><Relationship Id="rId1" Type="http://schemas.openxmlformats.org/officeDocument/2006/relationships/image" Target="../media/image124.wmf"/><Relationship Id="rId6" Type="http://schemas.openxmlformats.org/officeDocument/2006/relationships/image" Target="../media/image122.emf"/><Relationship Id="rId11" Type="http://schemas.openxmlformats.org/officeDocument/2006/relationships/image" Target="../media/image132.wmf"/><Relationship Id="rId5" Type="http://schemas.openxmlformats.org/officeDocument/2006/relationships/image" Target="../media/image128.wmf"/><Relationship Id="rId15" Type="http://schemas.openxmlformats.org/officeDocument/2006/relationships/image" Target="../media/image136.wmf"/><Relationship Id="rId10" Type="http://schemas.openxmlformats.org/officeDocument/2006/relationships/image" Target="../media/image131.wmf"/><Relationship Id="rId19" Type="http://schemas.openxmlformats.org/officeDocument/2006/relationships/image" Target="../media/image140.emf"/><Relationship Id="rId4" Type="http://schemas.openxmlformats.org/officeDocument/2006/relationships/image" Target="../media/image127.wmf"/><Relationship Id="rId9" Type="http://schemas.openxmlformats.org/officeDocument/2006/relationships/image" Target="../media/image130.wmf"/><Relationship Id="rId14"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5" Type="http://schemas.openxmlformats.org/officeDocument/2006/relationships/image" Target="../media/image83.emf"/><Relationship Id="rId4" Type="http://schemas.openxmlformats.org/officeDocument/2006/relationships/image" Target="../media/image8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3A393DE-30ED-4468-89EE-0BC54175D478}" type="datetimeFigureOut">
              <a:rPr lang="fr-FR" smtClean="0"/>
              <a:pPr/>
              <a:t>13/01/2026</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91AED66-1734-4552-A3B2-2D3872E4251F}" type="slidenum">
              <a:rPr lang="fr-FR" smtClean="0"/>
              <a:pPr/>
              <a:t>‹N°›</a:t>
            </a:fld>
            <a:endParaRPr lang="fr-FR"/>
          </a:p>
        </p:txBody>
      </p:sp>
    </p:spTree>
    <p:extLst>
      <p:ext uri="{BB962C8B-B14F-4D97-AF65-F5344CB8AC3E}">
        <p14:creationId xmlns:p14="http://schemas.microsoft.com/office/powerpoint/2010/main" val="97044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a:t>
            </a:fld>
            <a:endParaRPr lang="fr-FR"/>
          </a:p>
        </p:txBody>
      </p:sp>
    </p:spTree>
    <p:extLst>
      <p:ext uri="{BB962C8B-B14F-4D97-AF65-F5344CB8AC3E}">
        <p14:creationId xmlns:p14="http://schemas.microsoft.com/office/powerpoint/2010/main" val="288950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a:t>
            </a:fld>
            <a:endParaRPr lang="fr-FR"/>
          </a:p>
        </p:txBody>
      </p:sp>
    </p:spTree>
    <p:extLst>
      <p:ext uri="{BB962C8B-B14F-4D97-AF65-F5344CB8AC3E}">
        <p14:creationId xmlns:p14="http://schemas.microsoft.com/office/powerpoint/2010/main" val="16301519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r>
              <a:rPr lang="fr-FR" sz="1200" b="1" dirty="0" smtClean="0"/>
              <a:t>Ombres</a:t>
            </a:r>
            <a:endParaRPr lang="fr-FR" sz="1200" dirty="0" smtClean="0"/>
          </a:p>
          <a:p>
            <a:r>
              <a:rPr lang="fr-FR" sz="1200" dirty="0" smtClean="0"/>
              <a:t>Types d'ombres (ombra, </a:t>
            </a:r>
            <a:r>
              <a:rPr lang="fr-FR" sz="1200" dirty="0" err="1" smtClean="0"/>
              <a:t>penumbra</a:t>
            </a:r>
            <a:r>
              <a:rPr lang="fr-FR" sz="1200" dirty="0" smtClean="0"/>
              <a:t>, </a:t>
            </a:r>
            <a:r>
              <a:rPr lang="fr-FR" sz="1200" dirty="0" err="1" smtClean="0"/>
              <a:t>antumbra</a:t>
            </a:r>
            <a:r>
              <a:rPr lang="fr-FR" sz="1200" dirty="0" smtClean="0"/>
              <a:t>)</a:t>
            </a:r>
          </a:p>
          <a:p>
            <a:r>
              <a:rPr lang="fr-FR" sz="1200" dirty="0" smtClean="0"/>
              <a:t>Techniques de génération d'ombres (cartes d'ombres, ombres en temps réel)</a:t>
            </a:r>
          </a:p>
          <a:p>
            <a:r>
              <a:rPr lang="fr-FR" sz="1200" dirty="0" smtClean="0"/>
              <a:t>Ombres douces vs ombres dures</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113</a:t>
            </a:fld>
            <a:endParaRPr lang="fr-FR"/>
          </a:p>
        </p:txBody>
      </p:sp>
    </p:spTree>
    <p:extLst>
      <p:ext uri="{BB962C8B-B14F-4D97-AF65-F5344CB8AC3E}">
        <p14:creationId xmlns:p14="http://schemas.microsoft.com/office/powerpoint/2010/main" val="33214407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Les ombres</a:t>
            </a:r>
            <a:endParaRPr lang="fr-FR" sz="1200" dirty="0" smtClean="0"/>
          </a:p>
          <a:p>
            <a:r>
              <a:rPr lang="fr-FR" sz="2800" dirty="0" smtClean="0"/>
              <a:t>Algorithmes existants:</a:t>
            </a:r>
          </a:p>
          <a:p>
            <a:pPr lvl="1">
              <a:buFont typeface="Wingdings" pitchFamily="2" charset="2"/>
              <a:buChar char="q"/>
            </a:pPr>
            <a:r>
              <a:rPr lang="fr-FR" sz="2700" b="1" spc="-40" dirty="0" smtClean="0"/>
              <a:t> Shadow </a:t>
            </a:r>
            <a:r>
              <a:rPr lang="fr-FR" sz="2700" b="1" spc="-40" dirty="0" err="1" smtClean="0"/>
              <a:t>Maps</a:t>
            </a:r>
            <a:endParaRPr lang="fr-FR" sz="2700" b="1" spc="-40" dirty="0" smtClean="0"/>
          </a:p>
          <a:p>
            <a:pPr lvl="1">
              <a:buFont typeface="Wingdings" pitchFamily="2" charset="2"/>
              <a:buChar char="q"/>
            </a:pPr>
            <a:r>
              <a:rPr lang="fr-FR" sz="2700" b="1" spc="-40" dirty="0" smtClean="0"/>
              <a:t> </a:t>
            </a:r>
            <a:r>
              <a:rPr lang="fr-FR" sz="2700" b="1" dirty="0" smtClean="0"/>
              <a:t>Shadow Volumes</a:t>
            </a:r>
          </a:p>
          <a:p>
            <a:pPr lvl="2">
              <a:buNone/>
            </a:pPr>
            <a:endParaRPr lang="fr-FR" dirty="0" smtClean="0"/>
          </a:p>
          <a:p>
            <a:pPr lvl="3">
              <a:buFont typeface="Wingdings" pitchFamily="2" charset="2"/>
              <a:buChar char="Ø"/>
            </a:pPr>
            <a:r>
              <a:rPr lang="fr-FR" sz="2400" b="1" dirty="0" smtClean="0"/>
              <a:t> Ombres dures</a:t>
            </a:r>
          </a:p>
          <a:p>
            <a:pPr lvl="1">
              <a:buFont typeface="Wingdings" pitchFamily="2" charset="2"/>
              <a:buChar char="Ø"/>
            </a:pPr>
            <a:endParaRPr lang="fr-FR" b="1" dirty="0" smtClean="0"/>
          </a:p>
          <a:p>
            <a:pPr lvl="1">
              <a:buFont typeface="Wingdings" pitchFamily="2" charset="2"/>
              <a:buChar char="Ø"/>
            </a:pPr>
            <a:endParaRPr lang="fr-FR" b="1" dirty="0" smtClean="0"/>
          </a:p>
          <a:p>
            <a:pPr lvl="1">
              <a:buFont typeface="Wingdings" pitchFamily="2" charset="2"/>
              <a:buChar char="Ø"/>
            </a:pPr>
            <a:endParaRPr lang="fr-FR" b="1" dirty="0" smtClean="0"/>
          </a:p>
          <a:p>
            <a:pPr lvl="3">
              <a:buFont typeface="Wingdings" pitchFamily="2" charset="2"/>
              <a:buChar char="Ø"/>
            </a:pPr>
            <a:r>
              <a:rPr lang="fr-FR" sz="2400" b="1" dirty="0" smtClean="0"/>
              <a:t> Ombres douces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114</a:t>
            </a:fld>
            <a:endParaRPr lang="fr-FR"/>
          </a:p>
        </p:txBody>
      </p:sp>
    </p:spTree>
    <p:extLst>
      <p:ext uri="{BB962C8B-B14F-4D97-AF65-F5344CB8AC3E}">
        <p14:creationId xmlns:p14="http://schemas.microsoft.com/office/powerpoint/2010/main" val="3587471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Les ombres : </a:t>
            </a:r>
            <a:r>
              <a:rPr lang="fr-FR" sz="1200" b="1" dirty="0" smtClean="0">
                <a:effectLst>
                  <a:outerShdw blurRad="38100" dist="38100" dir="2700000" algn="tl">
                    <a:srgbClr val="000000">
                      <a:alpha val="43137"/>
                    </a:srgbClr>
                  </a:outerShdw>
                </a:effectLst>
              </a:rPr>
              <a:t>Ombre Dure</a:t>
            </a:r>
            <a:endParaRPr lang="fr-FR" sz="1200" dirty="0" smtClean="0"/>
          </a:p>
          <a:p>
            <a:r>
              <a:rPr lang="fr-FR" dirty="0" smtClean="0"/>
              <a:t>2 zones :</a:t>
            </a:r>
          </a:p>
          <a:p>
            <a:pPr lvl="1"/>
            <a:r>
              <a:rPr lang="fr-FR" b="1" dirty="0" smtClean="0"/>
              <a:t>Ombre  </a:t>
            </a:r>
            <a:r>
              <a:rPr lang="fr-FR" dirty="0" smtClean="0"/>
              <a:t> : la source est totalement cachée    </a:t>
            </a:r>
          </a:p>
          <a:p>
            <a:pPr lvl="1"/>
            <a:r>
              <a:rPr lang="fr-FR" b="1" dirty="0" smtClean="0"/>
              <a:t>Eclairée</a:t>
            </a:r>
            <a:r>
              <a:rPr lang="fr-FR" dirty="0" smtClean="0"/>
              <a:t> : la source est totalement visible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2400" kern="0" spc="-40" dirty="0" smtClean="0">
                <a:ea typeface="ヒラギノ角ゴ ProN W3" pitchFamily="-32" charset="-128"/>
                <a:sym typeface="Calibri" pitchFamily="34" charset="0"/>
              </a:rPr>
              <a:t>Le calcul d’une ombre dure revient, pour chaque pixel, à résoudre un problème simple de visibilité (0/1).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0" dirty="0" smtClean="0">
                <a:solidFill>
                  <a:schemeClr val="accent1">
                    <a:lumMod val="50000"/>
                  </a:schemeClr>
                </a:solidFill>
                <a:effectLst>
                  <a:outerShdw blurRad="38100" dist="38100" dir="2700000" algn="tl">
                    <a:srgbClr val="000000">
                      <a:alpha val="43137"/>
                    </a:srgbClr>
                  </a:outerShdw>
                </a:effectLst>
              </a:rPr>
              <a:t>Problème de visibilité simple </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115</a:t>
            </a:fld>
            <a:endParaRPr lang="fr-FR"/>
          </a:p>
        </p:txBody>
      </p:sp>
    </p:spTree>
    <p:extLst>
      <p:ext uri="{BB962C8B-B14F-4D97-AF65-F5344CB8AC3E}">
        <p14:creationId xmlns:p14="http://schemas.microsoft.com/office/powerpoint/2010/main" val="33162206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Les ombres : </a:t>
            </a:r>
            <a:r>
              <a:rPr lang="fr-FR" sz="1200" b="1" dirty="0" smtClean="0">
                <a:effectLst>
                  <a:outerShdw blurRad="38100" dist="38100" dir="2700000" algn="tl">
                    <a:srgbClr val="000000">
                      <a:alpha val="43137"/>
                    </a:srgbClr>
                  </a:outerShdw>
                </a:effectLst>
              </a:rPr>
              <a:t>Ombre douce</a:t>
            </a:r>
            <a:endParaRPr lang="fr-FR" sz="1200" dirty="0" smtClean="0"/>
          </a:p>
          <a:p>
            <a:r>
              <a:rPr lang="fr-FR" dirty="0" smtClean="0"/>
              <a:t>3 zones :</a:t>
            </a:r>
          </a:p>
          <a:p>
            <a:pPr lvl="1"/>
            <a:r>
              <a:rPr lang="fr-FR" b="1" dirty="0" smtClean="0"/>
              <a:t>Ombre</a:t>
            </a:r>
            <a:r>
              <a:rPr lang="fr-FR" dirty="0" smtClean="0"/>
              <a:t> </a:t>
            </a:r>
          </a:p>
          <a:p>
            <a:pPr lvl="1"/>
            <a:r>
              <a:rPr lang="fr-FR" b="1" dirty="0" smtClean="0"/>
              <a:t>Pénombre</a:t>
            </a:r>
            <a:r>
              <a:rPr lang="fr-FR" dirty="0" smtClean="0"/>
              <a:t> : la source est partiellement cachée</a:t>
            </a:r>
          </a:p>
          <a:p>
            <a:pPr lvl="1"/>
            <a:r>
              <a:rPr lang="fr-FR" b="1" dirty="0" smtClean="0"/>
              <a:t>Eclairée</a:t>
            </a:r>
            <a:r>
              <a:rPr lang="fr-FR"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2400" kern="0" spc="-40" dirty="0" smtClean="0">
                <a:ea typeface="ヒラギノ角ゴ ProN W3" pitchFamily="-32" charset="-128"/>
                <a:sym typeface="Calibri" pitchFamily="34" charset="0"/>
              </a:rPr>
              <a:t>Le calcul d’u</a:t>
            </a:r>
            <a:r>
              <a:rPr lang="fr-FR" sz="2400" spc="-40" dirty="0" smtClean="0">
                <a:ea typeface="ヒラギノ角ゴ ProN W3" pitchFamily="-32" charset="-128"/>
                <a:sym typeface="Calibri" pitchFamily="34" charset="0"/>
              </a:rPr>
              <a:t>ne ombre douce revient pour chaque pixel, de trouver la proportion que la source lumineuse soit visible.</a:t>
            </a:r>
          </a:p>
          <a:p>
            <a:pPr lvl="0" eaLnBrk="0" hangingPunct="0">
              <a:spcBef>
                <a:spcPct val="0"/>
              </a:spcBef>
              <a:buClrTx/>
              <a:buSzTx/>
              <a:defRPr/>
            </a:pPr>
            <a:r>
              <a:rPr lang="fr-FR" sz="1200" b="1" kern="0" dirty="0" smtClean="0">
                <a:solidFill>
                  <a:schemeClr val="accent1">
                    <a:lumMod val="50000"/>
                  </a:schemeClr>
                </a:solidFill>
                <a:effectLst>
                  <a:outerShdw blurRad="38100" dist="38100" dir="2700000" algn="tl">
                    <a:srgbClr val="000000">
                      <a:alpha val="43137"/>
                    </a:srgbClr>
                  </a:outerShdw>
                </a:effectLst>
              </a:rPr>
              <a:t>Il s’agit donc d’un problème de visibilité, beaucoup plus complexe.</a:t>
            </a:r>
            <a:endParaRPr lang="fr-FR" sz="1200" b="1" kern="0" dirty="0">
              <a:solidFill>
                <a:schemeClr val="accent1">
                  <a:lumMod val="50000"/>
                </a:schemeClr>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116</a:t>
            </a:fld>
            <a:endParaRPr lang="fr-FR"/>
          </a:p>
        </p:txBody>
      </p:sp>
    </p:spTree>
    <p:extLst>
      <p:ext uri="{BB962C8B-B14F-4D97-AF65-F5344CB8AC3E}">
        <p14:creationId xmlns:p14="http://schemas.microsoft.com/office/powerpoint/2010/main" val="12661631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La transparence </a:t>
            </a:r>
            <a:endParaRPr lang="fr-FR" sz="1200" dirty="0" smtClean="0"/>
          </a:p>
          <a:p>
            <a:pPr algn="just"/>
            <a:r>
              <a:rPr lang="fr-FR" sz="1200" dirty="0" smtClean="0"/>
              <a:t>La transparence dans le contexte de l'illumination globale concerne principalement la manière dont la lumière interagit avec des objets transparents ou semi-transparents. Cette interaction peut inclure des phénomènes tels que la réfraction de la lumière, la transmission de la lumière à travers le matériau transparent, et les effets visuels résultant de cette interaction.</a:t>
            </a:r>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117</a:t>
            </a:fld>
            <a:endParaRPr lang="fr-FR"/>
          </a:p>
        </p:txBody>
      </p:sp>
    </p:spTree>
    <p:extLst>
      <p:ext uri="{BB962C8B-B14F-4D97-AF65-F5344CB8AC3E}">
        <p14:creationId xmlns:p14="http://schemas.microsoft.com/office/powerpoint/2010/main" val="29408056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La radiosité</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radiosité est une technique de simulation d'illumination globale utilisée dans la modélisation 3D et les graphismes informatiques pour rendre compte des interactions complexes de la lumière entre les surfaces d'une scène. </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118</a:t>
            </a:fld>
            <a:endParaRPr lang="fr-FR"/>
          </a:p>
        </p:txBody>
      </p:sp>
    </p:spTree>
    <p:extLst>
      <p:ext uri="{BB962C8B-B14F-4D97-AF65-F5344CB8AC3E}">
        <p14:creationId xmlns:p14="http://schemas.microsoft.com/office/powerpoint/2010/main" val="24182594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119</a:t>
            </a:fld>
            <a:endParaRPr lang="fr-FR"/>
          </a:p>
        </p:txBody>
      </p:sp>
    </p:spTree>
    <p:extLst>
      <p:ext uri="{BB962C8B-B14F-4D97-AF65-F5344CB8AC3E}">
        <p14:creationId xmlns:p14="http://schemas.microsoft.com/office/powerpoint/2010/main" val="36863167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120</a:t>
            </a:fld>
            <a:endParaRPr lang="fr-FR"/>
          </a:p>
        </p:txBody>
      </p:sp>
    </p:spTree>
    <p:extLst>
      <p:ext uri="{BB962C8B-B14F-4D97-AF65-F5344CB8AC3E}">
        <p14:creationId xmlns:p14="http://schemas.microsoft.com/office/powerpoint/2010/main" val="1063700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121</a:t>
            </a:fld>
            <a:endParaRPr lang="fr-FR"/>
          </a:p>
        </p:txBody>
      </p:sp>
    </p:spTree>
    <p:extLst>
      <p:ext uri="{BB962C8B-B14F-4D97-AF65-F5344CB8AC3E}">
        <p14:creationId xmlns:p14="http://schemas.microsoft.com/office/powerpoint/2010/main" val="247823610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122</a:t>
            </a:fld>
            <a:endParaRPr lang="fr-FR"/>
          </a:p>
        </p:txBody>
      </p:sp>
    </p:spTree>
    <p:extLst>
      <p:ext uri="{BB962C8B-B14F-4D97-AF65-F5344CB8AC3E}">
        <p14:creationId xmlns:p14="http://schemas.microsoft.com/office/powerpoint/2010/main" val="215292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a:t>
            </a:fld>
            <a:endParaRPr lang="fr-FR"/>
          </a:p>
        </p:txBody>
      </p:sp>
    </p:spTree>
    <p:extLst>
      <p:ext uri="{BB962C8B-B14F-4D97-AF65-F5344CB8AC3E}">
        <p14:creationId xmlns:p14="http://schemas.microsoft.com/office/powerpoint/2010/main" val="1477808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123</a:t>
            </a:fld>
            <a:endParaRPr lang="fr-FR"/>
          </a:p>
        </p:txBody>
      </p:sp>
    </p:spTree>
    <p:extLst>
      <p:ext uri="{BB962C8B-B14F-4D97-AF65-F5344CB8AC3E}">
        <p14:creationId xmlns:p14="http://schemas.microsoft.com/office/powerpoint/2010/main" val="7855431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124</a:t>
            </a:fld>
            <a:endParaRPr lang="fr-FR"/>
          </a:p>
        </p:txBody>
      </p:sp>
    </p:spTree>
    <p:extLst>
      <p:ext uri="{BB962C8B-B14F-4D97-AF65-F5344CB8AC3E}">
        <p14:creationId xmlns:p14="http://schemas.microsoft.com/office/powerpoint/2010/main" val="3855849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125</a:t>
            </a:fld>
            <a:endParaRPr lang="fr-FR"/>
          </a:p>
        </p:txBody>
      </p:sp>
    </p:spTree>
    <p:extLst>
      <p:ext uri="{BB962C8B-B14F-4D97-AF65-F5344CB8AC3E}">
        <p14:creationId xmlns:p14="http://schemas.microsoft.com/office/powerpoint/2010/main" val="2770013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126</a:t>
            </a:fld>
            <a:endParaRPr lang="fr-FR"/>
          </a:p>
        </p:txBody>
      </p:sp>
    </p:spTree>
    <p:extLst>
      <p:ext uri="{BB962C8B-B14F-4D97-AF65-F5344CB8AC3E}">
        <p14:creationId xmlns:p14="http://schemas.microsoft.com/office/powerpoint/2010/main" val="249673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13</a:t>
            </a:fld>
            <a:endParaRPr lang="fr-FR"/>
          </a:p>
        </p:txBody>
      </p:sp>
    </p:spTree>
    <p:extLst>
      <p:ext uri="{BB962C8B-B14F-4D97-AF65-F5344CB8AC3E}">
        <p14:creationId xmlns:p14="http://schemas.microsoft.com/office/powerpoint/2010/main" val="78535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14</a:t>
            </a:fld>
            <a:endParaRPr lang="fr-FR"/>
          </a:p>
        </p:txBody>
      </p:sp>
    </p:spTree>
    <p:extLst>
      <p:ext uri="{BB962C8B-B14F-4D97-AF65-F5344CB8AC3E}">
        <p14:creationId xmlns:p14="http://schemas.microsoft.com/office/powerpoint/2010/main" val="426707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17</a:t>
            </a:fld>
            <a:endParaRPr lang="fr-FR"/>
          </a:p>
        </p:txBody>
      </p:sp>
    </p:spTree>
    <p:extLst>
      <p:ext uri="{BB962C8B-B14F-4D97-AF65-F5344CB8AC3E}">
        <p14:creationId xmlns:p14="http://schemas.microsoft.com/office/powerpoint/2010/main" val="324478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18</a:t>
            </a:fld>
            <a:endParaRPr lang="fr-FR"/>
          </a:p>
        </p:txBody>
      </p:sp>
    </p:spTree>
    <p:extLst>
      <p:ext uri="{BB962C8B-B14F-4D97-AF65-F5344CB8AC3E}">
        <p14:creationId xmlns:p14="http://schemas.microsoft.com/office/powerpoint/2010/main" val="10534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BBF8B29-C626-487F-868F-29813AAC2133}" type="slidenum">
              <a:rPr lang="fr-CA" smtClean="0">
                <a:latin typeface="Times New Roman" pitchFamily="18" charset="0"/>
                <a:ea typeface="MS PGothic" pitchFamily="34" charset="-128"/>
              </a:rPr>
              <a:pPr/>
              <a:t>19</a:t>
            </a:fld>
            <a:endParaRPr lang="fr-CA" smtClean="0">
              <a:latin typeface="Times New Roman" pitchFamily="18" charset="0"/>
              <a:ea typeface="MS PGothic"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fr-FR" dirty="0" smtClean="0">
              <a:latin typeface="Times New Roman" pitchFamily="18" charset="0"/>
            </a:endParaRPr>
          </a:p>
        </p:txBody>
      </p:sp>
    </p:spTree>
    <p:extLst>
      <p:ext uri="{BB962C8B-B14F-4D97-AF65-F5344CB8AC3E}">
        <p14:creationId xmlns:p14="http://schemas.microsoft.com/office/powerpoint/2010/main" val="249760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BBF8B29-C626-487F-868F-29813AAC2133}" type="slidenum">
              <a:rPr lang="fr-CA" smtClean="0">
                <a:latin typeface="Times New Roman" pitchFamily="18" charset="0"/>
                <a:ea typeface="MS PGothic" pitchFamily="34" charset="-128"/>
              </a:rPr>
              <a:pPr/>
              <a:t>20</a:t>
            </a:fld>
            <a:endParaRPr lang="fr-CA" smtClean="0">
              <a:latin typeface="Times New Roman" pitchFamily="18" charset="0"/>
              <a:ea typeface="MS PGothic"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fr-FR" smtClean="0">
              <a:latin typeface="Times New Roman" pitchFamily="18" charset="0"/>
            </a:endParaRPr>
          </a:p>
        </p:txBody>
      </p:sp>
    </p:spTree>
    <p:extLst>
      <p:ext uri="{BB962C8B-B14F-4D97-AF65-F5344CB8AC3E}">
        <p14:creationId xmlns:p14="http://schemas.microsoft.com/office/powerpoint/2010/main" val="187790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D1D69DB-70D8-4B88-8011-7746EDED68BB}" type="slidenum">
              <a:rPr lang="fr-CA" smtClean="0">
                <a:latin typeface="Times New Roman" pitchFamily="18" charset="0"/>
                <a:ea typeface="MS PGothic" pitchFamily="34" charset="-128"/>
              </a:rPr>
              <a:pPr/>
              <a:t>21</a:t>
            </a:fld>
            <a:endParaRPr lang="fr-CA" smtClean="0">
              <a:latin typeface="Times New Roman" pitchFamily="18" charset="0"/>
              <a:ea typeface="MS PGothic"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fr-CA" dirty="0" smtClean="0">
              <a:latin typeface="Times New Roman" pitchFamily="18" charset="0"/>
            </a:endParaRPr>
          </a:p>
        </p:txBody>
      </p:sp>
    </p:spTree>
    <p:extLst>
      <p:ext uri="{BB962C8B-B14F-4D97-AF65-F5344CB8AC3E}">
        <p14:creationId xmlns:p14="http://schemas.microsoft.com/office/powerpoint/2010/main" val="16485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22</a:t>
            </a:fld>
            <a:endParaRPr lang="fr-FR"/>
          </a:p>
        </p:txBody>
      </p:sp>
    </p:spTree>
    <p:extLst>
      <p:ext uri="{BB962C8B-B14F-4D97-AF65-F5344CB8AC3E}">
        <p14:creationId xmlns:p14="http://schemas.microsoft.com/office/powerpoint/2010/main" val="35784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C5F441A-5987-423A-9A34-D27E157FC629}" type="slidenum">
              <a:rPr lang="fr-CA" smtClean="0">
                <a:latin typeface="Times New Roman" pitchFamily="18" charset="0"/>
                <a:ea typeface="MS PGothic" pitchFamily="34" charset="-128"/>
              </a:rPr>
              <a:pPr/>
              <a:t>2</a:t>
            </a:fld>
            <a:endParaRPr lang="fr-CA" smtClean="0">
              <a:latin typeface="Times New Roman" pitchFamily="18" charset="0"/>
              <a:ea typeface="MS PGothic"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r-CA" dirty="0" smtClean="0">
              <a:latin typeface="Times New Roman" pitchFamily="18" charset="0"/>
            </a:endParaRPr>
          </a:p>
        </p:txBody>
      </p:sp>
    </p:spTree>
    <p:extLst>
      <p:ext uri="{BB962C8B-B14F-4D97-AF65-F5344CB8AC3E}">
        <p14:creationId xmlns:p14="http://schemas.microsoft.com/office/powerpoint/2010/main" val="220487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24</a:t>
            </a:fld>
            <a:endParaRPr lang="fr-FR"/>
          </a:p>
        </p:txBody>
      </p:sp>
    </p:spTree>
    <p:extLst>
      <p:ext uri="{BB962C8B-B14F-4D97-AF65-F5344CB8AC3E}">
        <p14:creationId xmlns:p14="http://schemas.microsoft.com/office/powerpoint/2010/main" val="96038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28</a:t>
            </a:fld>
            <a:endParaRPr lang="fr-FR"/>
          </a:p>
        </p:txBody>
      </p:sp>
    </p:spTree>
    <p:extLst>
      <p:ext uri="{BB962C8B-B14F-4D97-AF65-F5344CB8AC3E}">
        <p14:creationId xmlns:p14="http://schemas.microsoft.com/office/powerpoint/2010/main" val="3944456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29</a:t>
            </a:fld>
            <a:endParaRPr lang="fr-FR"/>
          </a:p>
        </p:txBody>
      </p:sp>
    </p:spTree>
    <p:extLst>
      <p:ext uri="{BB962C8B-B14F-4D97-AF65-F5344CB8AC3E}">
        <p14:creationId xmlns:p14="http://schemas.microsoft.com/office/powerpoint/2010/main" val="237335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dirty="0" smtClean="0">
                <a:solidFill>
                  <a:srgbClr val="FF3300"/>
                </a:solidFill>
              </a:rPr>
              <a:t>la </a:t>
            </a:r>
            <a:r>
              <a:rPr lang="fr-CA" sz="1200" b="1" dirty="0" smtClean="0">
                <a:solidFill>
                  <a:srgbClr val="0000FF"/>
                </a:solidFill>
              </a:rPr>
              <a:t>lumière</a:t>
            </a:r>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30</a:t>
            </a:fld>
            <a:endParaRPr lang="fr-FR"/>
          </a:p>
        </p:txBody>
      </p:sp>
    </p:spTree>
    <p:extLst>
      <p:ext uri="{BB962C8B-B14F-4D97-AF65-F5344CB8AC3E}">
        <p14:creationId xmlns:p14="http://schemas.microsoft.com/office/powerpoint/2010/main" val="281022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400" dirty="0" smtClean="0"/>
              <a:t>Le modèle spéculaire de </a:t>
            </a:r>
            <a:r>
              <a:rPr lang="fr-FR" sz="1400" dirty="0" err="1" smtClean="0"/>
              <a:t>Phong</a:t>
            </a:r>
            <a:r>
              <a:rPr lang="fr-FR" sz="1400" dirty="0" smtClean="0"/>
              <a:t> fait décroître l'intensité de cette réflexion selon cos n  entre les vecteurs R et V</a:t>
            </a:r>
          </a:p>
          <a:p>
            <a:pPr marL="286385" indent="-273685">
              <a:lnSpc>
                <a:spcPct val="100000"/>
              </a:lnSpc>
              <a:buClr>
                <a:srgbClr val="D34817"/>
              </a:buClr>
              <a:buSzPct val="85000"/>
              <a:buFont typeface="Wingdings 2"/>
              <a:buChar char=""/>
              <a:tabLst>
                <a:tab pos="286385" algn="l"/>
                <a:tab pos="287020" algn="l"/>
                <a:tab pos="667385" algn="l"/>
                <a:tab pos="1497965" algn="l"/>
                <a:tab pos="2558415" algn="l"/>
                <a:tab pos="2927985" algn="l"/>
                <a:tab pos="3582670" algn="l"/>
                <a:tab pos="4015740" algn="l"/>
                <a:tab pos="4858385" algn="l"/>
                <a:tab pos="5812790" algn="l"/>
                <a:tab pos="6141720" algn="l"/>
                <a:tab pos="6658609" algn="l"/>
                <a:tab pos="7507605" algn="l"/>
              </a:tabLst>
            </a:pPr>
            <a:endParaRPr lang="fr-FR" sz="1200" dirty="0" smtClean="0">
              <a:latin typeface="Perpetua"/>
              <a:cs typeface="Perpetua"/>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1" dirty="0" smtClean="0">
                <a:latin typeface="Perpetua"/>
                <a:cs typeface="Perpetua"/>
              </a:rPr>
              <a:t>n</a:t>
            </a:r>
            <a:r>
              <a:rPr lang="fr-FR" sz="1200" dirty="0" smtClean="0">
                <a:latin typeface="Perpetua"/>
                <a:cs typeface="Perpetua"/>
              </a:rPr>
              <a:t> </a:t>
            </a:r>
            <a:r>
              <a:rPr lang="fr-FR" sz="1200" spc="-5" dirty="0" smtClean="0">
                <a:latin typeface="Perpetua"/>
                <a:cs typeface="Perpetua"/>
              </a:rPr>
              <a:t>contrôle </a:t>
            </a:r>
            <a:r>
              <a:rPr lang="fr-FR" sz="1200" dirty="0" smtClean="0">
                <a:latin typeface="Perpetua"/>
                <a:cs typeface="Perpetua"/>
              </a:rPr>
              <a:t>la brillance de la </a:t>
            </a:r>
            <a:r>
              <a:rPr lang="fr-FR" sz="1200" spc="-5" dirty="0" smtClean="0">
                <a:latin typeface="Perpetua"/>
                <a:cs typeface="Perpetua"/>
              </a:rPr>
              <a:t>surface (plus </a:t>
            </a:r>
            <a:r>
              <a:rPr lang="fr-FR" sz="1200" dirty="0" smtClean="0">
                <a:latin typeface="Perpetua"/>
                <a:cs typeface="Perpetua"/>
              </a:rPr>
              <a:t>n est petit, </a:t>
            </a:r>
            <a:r>
              <a:rPr lang="fr-FR" sz="1200" spc="-5" dirty="0" smtClean="0">
                <a:latin typeface="Perpetua"/>
                <a:cs typeface="Perpetua"/>
              </a:rPr>
              <a:t>moins </a:t>
            </a:r>
            <a:r>
              <a:rPr lang="fr-FR" sz="1200" dirty="0" smtClean="0">
                <a:latin typeface="Perpetua"/>
                <a:cs typeface="Perpetua"/>
              </a:rPr>
              <a:t>la </a:t>
            </a:r>
            <a:r>
              <a:rPr lang="fr-FR" sz="1200" spc="-5" dirty="0" smtClean="0">
                <a:latin typeface="Perpetua"/>
                <a:cs typeface="Perpetua"/>
              </a:rPr>
              <a:t>surface </a:t>
            </a:r>
            <a:r>
              <a:rPr lang="fr-FR" sz="1200" dirty="0" smtClean="0">
                <a:latin typeface="Perpetua"/>
                <a:cs typeface="Perpetua"/>
              </a:rPr>
              <a:t>n’a</a:t>
            </a:r>
            <a:r>
              <a:rPr lang="fr-FR" sz="1200" spc="-85" dirty="0" smtClean="0">
                <a:latin typeface="Perpetua"/>
                <a:cs typeface="Perpetua"/>
              </a:rPr>
              <a:t> </a:t>
            </a:r>
            <a:r>
              <a:rPr lang="fr-FR" sz="1200" spc="-5" dirty="0" smtClean="0">
                <a:latin typeface="Perpetua"/>
                <a:cs typeface="Perpetua"/>
              </a:rPr>
              <a:t>d’éclat)</a:t>
            </a:r>
            <a:endParaRPr lang="fr-FR" sz="1200" dirty="0" smtClean="0">
              <a:latin typeface="Perpetu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31</a:t>
            </a:fld>
            <a:endParaRPr lang="fr-FR"/>
          </a:p>
        </p:txBody>
      </p:sp>
    </p:spTree>
    <p:extLst>
      <p:ext uri="{BB962C8B-B14F-4D97-AF65-F5344CB8AC3E}">
        <p14:creationId xmlns:p14="http://schemas.microsoft.com/office/powerpoint/2010/main" val="1642520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37</a:t>
            </a:fld>
            <a:endParaRPr lang="fr-FR"/>
          </a:p>
        </p:txBody>
      </p:sp>
    </p:spTree>
    <p:extLst>
      <p:ext uri="{BB962C8B-B14F-4D97-AF65-F5344CB8AC3E}">
        <p14:creationId xmlns:p14="http://schemas.microsoft.com/office/powerpoint/2010/main" val="2415853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38</a:t>
            </a:fld>
            <a:endParaRPr lang="fr-FR"/>
          </a:p>
        </p:txBody>
      </p:sp>
    </p:spTree>
    <p:extLst>
      <p:ext uri="{BB962C8B-B14F-4D97-AF65-F5344CB8AC3E}">
        <p14:creationId xmlns:p14="http://schemas.microsoft.com/office/powerpoint/2010/main" val="143903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39</a:t>
            </a:fld>
            <a:endParaRPr lang="fr-FR"/>
          </a:p>
        </p:txBody>
      </p:sp>
    </p:spTree>
    <p:extLst>
      <p:ext uri="{BB962C8B-B14F-4D97-AF65-F5344CB8AC3E}">
        <p14:creationId xmlns:p14="http://schemas.microsoft.com/office/powerpoint/2010/main" val="35732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40</a:t>
            </a:fld>
            <a:endParaRPr lang="fr-FR"/>
          </a:p>
        </p:txBody>
      </p:sp>
    </p:spTree>
    <p:extLst>
      <p:ext uri="{BB962C8B-B14F-4D97-AF65-F5344CB8AC3E}">
        <p14:creationId xmlns:p14="http://schemas.microsoft.com/office/powerpoint/2010/main" val="296257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41</a:t>
            </a:fld>
            <a:endParaRPr lang="fr-FR"/>
          </a:p>
        </p:txBody>
      </p:sp>
    </p:spTree>
    <p:extLst>
      <p:ext uri="{BB962C8B-B14F-4D97-AF65-F5344CB8AC3E}">
        <p14:creationId xmlns:p14="http://schemas.microsoft.com/office/powerpoint/2010/main" val="243435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C5F441A-5987-423A-9A34-D27E157FC629}" type="slidenum">
              <a:rPr lang="fr-CA" smtClean="0">
                <a:latin typeface="Times New Roman" pitchFamily="18" charset="0"/>
                <a:ea typeface="MS PGothic" pitchFamily="34" charset="-128"/>
              </a:rPr>
              <a:pPr/>
              <a:t>3</a:t>
            </a:fld>
            <a:endParaRPr lang="fr-CA" smtClean="0">
              <a:latin typeface="Times New Roman" pitchFamily="18" charset="0"/>
              <a:ea typeface="MS PGothic"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r-CA" dirty="0" smtClean="0">
              <a:latin typeface="Times New Roman" pitchFamily="18" charset="0"/>
            </a:endParaRPr>
          </a:p>
        </p:txBody>
      </p:sp>
    </p:spTree>
    <p:extLst>
      <p:ext uri="{BB962C8B-B14F-4D97-AF65-F5344CB8AC3E}">
        <p14:creationId xmlns:p14="http://schemas.microsoft.com/office/powerpoint/2010/main" val="1388786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42</a:t>
            </a:fld>
            <a:endParaRPr lang="fr-FR"/>
          </a:p>
        </p:txBody>
      </p:sp>
    </p:spTree>
    <p:extLst>
      <p:ext uri="{BB962C8B-B14F-4D97-AF65-F5344CB8AC3E}">
        <p14:creationId xmlns:p14="http://schemas.microsoft.com/office/powerpoint/2010/main" val="1618794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43</a:t>
            </a:fld>
            <a:endParaRPr lang="fr-FR"/>
          </a:p>
        </p:txBody>
      </p:sp>
    </p:spTree>
    <p:extLst>
      <p:ext uri="{BB962C8B-B14F-4D97-AF65-F5344CB8AC3E}">
        <p14:creationId xmlns:p14="http://schemas.microsoft.com/office/powerpoint/2010/main" val="13538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44</a:t>
            </a:fld>
            <a:endParaRPr lang="fr-FR"/>
          </a:p>
        </p:txBody>
      </p:sp>
    </p:spTree>
    <p:extLst>
      <p:ext uri="{BB962C8B-B14F-4D97-AF65-F5344CB8AC3E}">
        <p14:creationId xmlns:p14="http://schemas.microsoft.com/office/powerpoint/2010/main" val="399544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45</a:t>
            </a:fld>
            <a:endParaRPr lang="fr-FR"/>
          </a:p>
        </p:txBody>
      </p:sp>
    </p:spTree>
    <p:extLst>
      <p:ext uri="{BB962C8B-B14F-4D97-AF65-F5344CB8AC3E}">
        <p14:creationId xmlns:p14="http://schemas.microsoft.com/office/powerpoint/2010/main" val="1132338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46</a:t>
            </a:fld>
            <a:endParaRPr lang="fr-FR"/>
          </a:p>
        </p:txBody>
      </p:sp>
    </p:spTree>
    <p:extLst>
      <p:ext uri="{BB962C8B-B14F-4D97-AF65-F5344CB8AC3E}">
        <p14:creationId xmlns:p14="http://schemas.microsoft.com/office/powerpoint/2010/main" val="3232583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47</a:t>
            </a:fld>
            <a:endParaRPr lang="fr-FR"/>
          </a:p>
        </p:txBody>
      </p:sp>
    </p:spTree>
    <p:extLst>
      <p:ext uri="{BB962C8B-B14F-4D97-AF65-F5344CB8AC3E}">
        <p14:creationId xmlns:p14="http://schemas.microsoft.com/office/powerpoint/2010/main" val="232436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48</a:t>
            </a:fld>
            <a:endParaRPr lang="fr-FR"/>
          </a:p>
        </p:txBody>
      </p:sp>
    </p:spTree>
    <p:extLst>
      <p:ext uri="{BB962C8B-B14F-4D97-AF65-F5344CB8AC3E}">
        <p14:creationId xmlns:p14="http://schemas.microsoft.com/office/powerpoint/2010/main" val="176068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49</a:t>
            </a:fld>
            <a:endParaRPr lang="fr-FR"/>
          </a:p>
        </p:txBody>
      </p:sp>
    </p:spTree>
    <p:extLst>
      <p:ext uri="{BB962C8B-B14F-4D97-AF65-F5344CB8AC3E}">
        <p14:creationId xmlns:p14="http://schemas.microsoft.com/office/powerpoint/2010/main" val="767047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p:spPr>
        <p:txBody>
          <a:bodyPr/>
          <a:lstStyle/>
          <a:p>
            <a:pPr>
              <a:buFont typeface="Times New Roman" pitchFamily="18" charset="0"/>
              <a:buNone/>
            </a:pPr>
            <a:fld id="{22AB3FCC-D7E7-469E-8BC9-F48BAB0FBC56}" type="slidenum">
              <a:rPr lang="en-GB" smtClean="0">
                <a:latin typeface="Times New Roman" pitchFamily="18" charset="0"/>
                <a:ea typeface="DejaVu Sans"/>
                <a:cs typeface="DejaVu Sans"/>
              </a:rPr>
              <a:pPr>
                <a:buFont typeface="Times New Roman" pitchFamily="18" charset="0"/>
                <a:buNone/>
              </a:pPr>
              <a:t>50</a:t>
            </a:fld>
            <a:endParaRPr lang="en-GB" smtClean="0">
              <a:latin typeface="Times New Roman" pitchFamily="18" charset="0"/>
              <a:ea typeface="DejaVu Sans"/>
              <a:cs typeface="DejaVu Sans"/>
            </a:endParaRPr>
          </a:p>
        </p:txBody>
      </p:sp>
      <p:sp>
        <p:nvSpPr>
          <p:cNvPr id="115715"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15716" name="Rectangle 2"/>
          <p:cNvSpPr>
            <a:spLocks noGrp="1" noChangeArrowheads="1"/>
          </p:cNvSpPr>
          <p:nvPr>
            <p:ph type="body"/>
          </p:nvPr>
        </p:nvSpPr>
        <p:spPr>
          <a:xfrm>
            <a:off x="1219753" y="3257785"/>
            <a:ext cx="6704494" cy="3085397"/>
          </a:xfrm>
          <a:noFill/>
          <a:ln/>
        </p:spPr>
        <p:txBody>
          <a:bodyPr wrap="none" anchor="ctr">
            <a:normAutofit/>
          </a:bodyPr>
          <a:lstStyle/>
          <a:p>
            <a:endParaRPr lang="fr-FR" dirty="0" smtClean="0">
              <a:latin typeface="Times New Roman" pitchFamily="18" charset="0"/>
            </a:endParaRPr>
          </a:p>
        </p:txBody>
      </p:sp>
    </p:spTree>
    <p:extLst>
      <p:ext uri="{BB962C8B-B14F-4D97-AF65-F5344CB8AC3E}">
        <p14:creationId xmlns:p14="http://schemas.microsoft.com/office/powerpoint/2010/main" val="51390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51</a:t>
            </a:fld>
            <a:endParaRPr lang="fr-FR"/>
          </a:p>
        </p:txBody>
      </p:sp>
    </p:spTree>
    <p:extLst>
      <p:ext uri="{BB962C8B-B14F-4D97-AF65-F5344CB8AC3E}">
        <p14:creationId xmlns:p14="http://schemas.microsoft.com/office/powerpoint/2010/main" val="289878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4</a:t>
            </a:fld>
            <a:endParaRPr lang="fr-FR"/>
          </a:p>
        </p:txBody>
      </p:sp>
    </p:spTree>
    <p:extLst>
      <p:ext uri="{BB962C8B-B14F-4D97-AF65-F5344CB8AC3E}">
        <p14:creationId xmlns:p14="http://schemas.microsoft.com/office/powerpoint/2010/main" val="2978192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52</a:t>
            </a:fld>
            <a:endParaRPr lang="fr-FR"/>
          </a:p>
        </p:txBody>
      </p:sp>
    </p:spTree>
    <p:extLst>
      <p:ext uri="{BB962C8B-B14F-4D97-AF65-F5344CB8AC3E}">
        <p14:creationId xmlns:p14="http://schemas.microsoft.com/office/powerpoint/2010/main" val="1731823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53</a:t>
            </a:fld>
            <a:endParaRPr lang="fr-FR"/>
          </a:p>
        </p:txBody>
      </p:sp>
    </p:spTree>
    <p:extLst>
      <p:ext uri="{BB962C8B-B14F-4D97-AF65-F5344CB8AC3E}">
        <p14:creationId xmlns:p14="http://schemas.microsoft.com/office/powerpoint/2010/main" val="3411621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54</a:t>
            </a:fld>
            <a:endParaRPr lang="fr-FR"/>
          </a:p>
        </p:txBody>
      </p:sp>
    </p:spTree>
    <p:extLst>
      <p:ext uri="{BB962C8B-B14F-4D97-AF65-F5344CB8AC3E}">
        <p14:creationId xmlns:p14="http://schemas.microsoft.com/office/powerpoint/2010/main" val="100366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55</a:t>
            </a:fld>
            <a:endParaRPr lang="fr-FR"/>
          </a:p>
        </p:txBody>
      </p:sp>
    </p:spTree>
    <p:extLst>
      <p:ext uri="{BB962C8B-B14F-4D97-AF65-F5344CB8AC3E}">
        <p14:creationId xmlns:p14="http://schemas.microsoft.com/office/powerpoint/2010/main" val="3572066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56</a:t>
            </a:fld>
            <a:endParaRPr lang="fr-FR"/>
          </a:p>
        </p:txBody>
      </p:sp>
    </p:spTree>
    <p:extLst>
      <p:ext uri="{BB962C8B-B14F-4D97-AF65-F5344CB8AC3E}">
        <p14:creationId xmlns:p14="http://schemas.microsoft.com/office/powerpoint/2010/main" val="2416125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57</a:t>
            </a:fld>
            <a:endParaRPr lang="fr-FR"/>
          </a:p>
        </p:txBody>
      </p:sp>
    </p:spTree>
    <p:extLst>
      <p:ext uri="{BB962C8B-B14F-4D97-AF65-F5344CB8AC3E}">
        <p14:creationId xmlns:p14="http://schemas.microsoft.com/office/powerpoint/2010/main" val="50079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58</a:t>
            </a:fld>
            <a:endParaRPr lang="fr-FR"/>
          </a:p>
        </p:txBody>
      </p:sp>
    </p:spTree>
    <p:extLst>
      <p:ext uri="{BB962C8B-B14F-4D97-AF65-F5344CB8AC3E}">
        <p14:creationId xmlns:p14="http://schemas.microsoft.com/office/powerpoint/2010/main" val="4013281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59</a:t>
            </a:fld>
            <a:endParaRPr lang="fr-FR"/>
          </a:p>
        </p:txBody>
      </p:sp>
    </p:spTree>
    <p:extLst>
      <p:ext uri="{BB962C8B-B14F-4D97-AF65-F5344CB8AC3E}">
        <p14:creationId xmlns:p14="http://schemas.microsoft.com/office/powerpoint/2010/main" val="1583189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60</a:t>
            </a:fld>
            <a:endParaRPr lang="fr-FR"/>
          </a:p>
        </p:txBody>
      </p:sp>
    </p:spTree>
    <p:extLst>
      <p:ext uri="{BB962C8B-B14F-4D97-AF65-F5344CB8AC3E}">
        <p14:creationId xmlns:p14="http://schemas.microsoft.com/office/powerpoint/2010/main" val="2816064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61</a:t>
            </a:fld>
            <a:endParaRPr lang="fr-FR"/>
          </a:p>
        </p:txBody>
      </p:sp>
    </p:spTree>
    <p:extLst>
      <p:ext uri="{BB962C8B-B14F-4D97-AF65-F5344CB8AC3E}">
        <p14:creationId xmlns:p14="http://schemas.microsoft.com/office/powerpoint/2010/main" val="103320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5</a:t>
            </a:fld>
            <a:endParaRPr lang="fr-FR"/>
          </a:p>
        </p:txBody>
      </p:sp>
    </p:spTree>
    <p:extLst>
      <p:ext uri="{BB962C8B-B14F-4D97-AF65-F5344CB8AC3E}">
        <p14:creationId xmlns:p14="http://schemas.microsoft.com/office/powerpoint/2010/main" val="640445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62</a:t>
            </a:fld>
            <a:endParaRPr lang="fr-FR"/>
          </a:p>
        </p:txBody>
      </p:sp>
    </p:spTree>
    <p:extLst>
      <p:ext uri="{BB962C8B-B14F-4D97-AF65-F5344CB8AC3E}">
        <p14:creationId xmlns:p14="http://schemas.microsoft.com/office/powerpoint/2010/main" val="1880230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p:spPr>
        <p:txBody>
          <a:bodyPr/>
          <a:lstStyle/>
          <a:p>
            <a:pPr>
              <a:buFont typeface="Times New Roman" pitchFamily="18" charset="0"/>
              <a:buNone/>
            </a:pPr>
            <a:fld id="{A13580CE-21A0-4E79-8A60-8C4EE433C8A6}" type="slidenum">
              <a:rPr lang="en-GB" smtClean="0">
                <a:latin typeface="Times New Roman" pitchFamily="18" charset="0"/>
                <a:ea typeface="DejaVu Sans"/>
                <a:cs typeface="DejaVu Sans"/>
              </a:rPr>
              <a:pPr>
                <a:buFont typeface="Times New Roman" pitchFamily="18" charset="0"/>
                <a:buNone/>
              </a:pPr>
              <a:t>63</a:t>
            </a:fld>
            <a:endParaRPr lang="en-GB" smtClean="0">
              <a:latin typeface="Times New Roman" pitchFamily="18" charset="0"/>
              <a:ea typeface="DejaVu Sans"/>
              <a:cs typeface="DejaVu Sans"/>
            </a:endParaRPr>
          </a:p>
        </p:txBody>
      </p:sp>
      <p:sp>
        <p:nvSpPr>
          <p:cNvPr id="116739"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16740"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50243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p:spPr>
        <p:txBody>
          <a:bodyPr/>
          <a:lstStyle/>
          <a:p>
            <a:pPr>
              <a:buFont typeface="Times New Roman" pitchFamily="18" charset="0"/>
              <a:buNone/>
            </a:pPr>
            <a:fld id="{F3BDA973-5AA8-4355-A053-A04FC69134EB}" type="slidenum">
              <a:rPr lang="en-GB" smtClean="0">
                <a:latin typeface="Times New Roman" pitchFamily="18" charset="0"/>
                <a:ea typeface="DejaVu Sans"/>
                <a:cs typeface="DejaVu Sans"/>
              </a:rPr>
              <a:pPr>
                <a:buFont typeface="Times New Roman" pitchFamily="18" charset="0"/>
                <a:buNone/>
              </a:pPr>
              <a:t>64</a:t>
            </a:fld>
            <a:endParaRPr lang="en-GB" smtClean="0">
              <a:latin typeface="Times New Roman" pitchFamily="18" charset="0"/>
              <a:ea typeface="DejaVu Sans"/>
              <a:cs typeface="DejaVu Sans"/>
            </a:endParaRPr>
          </a:p>
        </p:txBody>
      </p:sp>
      <p:sp>
        <p:nvSpPr>
          <p:cNvPr id="117763"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17764"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1276034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p:spPr>
        <p:txBody>
          <a:bodyPr/>
          <a:lstStyle/>
          <a:p>
            <a:pPr>
              <a:buFont typeface="Times New Roman" pitchFamily="18" charset="0"/>
              <a:buNone/>
            </a:pPr>
            <a:fld id="{789F91B1-C422-43C9-9258-084359D55782}" type="slidenum">
              <a:rPr lang="en-GB" smtClean="0">
                <a:latin typeface="Times New Roman" pitchFamily="18" charset="0"/>
                <a:ea typeface="DejaVu Sans"/>
                <a:cs typeface="DejaVu Sans"/>
              </a:rPr>
              <a:pPr>
                <a:buFont typeface="Times New Roman" pitchFamily="18" charset="0"/>
                <a:buNone/>
              </a:pPr>
              <a:t>65</a:t>
            </a:fld>
            <a:endParaRPr lang="en-GB" smtClean="0">
              <a:latin typeface="Times New Roman" pitchFamily="18" charset="0"/>
              <a:ea typeface="DejaVu Sans"/>
              <a:cs typeface="DejaVu Sans"/>
            </a:endParaRPr>
          </a:p>
        </p:txBody>
      </p:sp>
      <p:sp>
        <p:nvSpPr>
          <p:cNvPr id="118787"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18788"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2046691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p:spPr>
        <p:txBody>
          <a:bodyPr/>
          <a:lstStyle/>
          <a:p>
            <a:pPr>
              <a:buFont typeface="Times New Roman" pitchFamily="18" charset="0"/>
              <a:buNone/>
            </a:pPr>
            <a:fld id="{704F00A4-B2D2-44E3-9D27-D2FFCA22B5F4}" type="slidenum">
              <a:rPr lang="en-GB" smtClean="0">
                <a:latin typeface="Times New Roman" pitchFamily="18" charset="0"/>
                <a:ea typeface="DejaVu Sans"/>
                <a:cs typeface="DejaVu Sans"/>
              </a:rPr>
              <a:pPr>
                <a:buFont typeface="Times New Roman" pitchFamily="18" charset="0"/>
                <a:buNone/>
              </a:pPr>
              <a:t>66</a:t>
            </a:fld>
            <a:endParaRPr lang="en-GB" smtClean="0">
              <a:latin typeface="Times New Roman" pitchFamily="18" charset="0"/>
              <a:ea typeface="DejaVu Sans"/>
              <a:cs typeface="DejaVu Sans"/>
            </a:endParaRPr>
          </a:p>
        </p:txBody>
      </p:sp>
      <p:sp>
        <p:nvSpPr>
          <p:cNvPr id="119811"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19812"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25552280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p:spPr>
        <p:txBody>
          <a:bodyPr/>
          <a:lstStyle/>
          <a:p>
            <a:pPr>
              <a:buFont typeface="Times New Roman" pitchFamily="18" charset="0"/>
              <a:buNone/>
            </a:pPr>
            <a:fld id="{C6539917-EA99-46C1-970F-0B7C3D11579E}" type="slidenum">
              <a:rPr lang="en-GB" smtClean="0">
                <a:latin typeface="Times New Roman" pitchFamily="18" charset="0"/>
                <a:ea typeface="DejaVu Sans"/>
                <a:cs typeface="DejaVu Sans"/>
              </a:rPr>
              <a:pPr>
                <a:buFont typeface="Times New Roman" pitchFamily="18" charset="0"/>
                <a:buNone/>
              </a:pPr>
              <a:t>67</a:t>
            </a:fld>
            <a:endParaRPr lang="en-GB" smtClean="0">
              <a:latin typeface="Times New Roman" pitchFamily="18" charset="0"/>
              <a:ea typeface="DejaVu Sans"/>
              <a:cs typeface="DejaVu Sans"/>
            </a:endParaRPr>
          </a:p>
        </p:txBody>
      </p:sp>
      <p:sp>
        <p:nvSpPr>
          <p:cNvPr id="120835"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0836"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3510276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p:nvPr>
        </p:nvSpPr>
        <p:spPr>
          <a:noFill/>
        </p:spPr>
        <p:txBody>
          <a:bodyPr/>
          <a:lstStyle/>
          <a:p>
            <a:pPr>
              <a:buFont typeface="Times New Roman" pitchFamily="18" charset="0"/>
              <a:buNone/>
            </a:pPr>
            <a:fld id="{C7B0AE14-4770-4635-B1D6-2E2F2312AF30}" type="slidenum">
              <a:rPr lang="en-GB" smtClean="0">
                <a:latin typeface="Times New Roman" pitchFamily="18" charset="0"/>
                <a:ea typeface="DejaVu Sans"/>
                <a:cs typeface="DejaVu Sans"/>
              </a:rPr>
              <a:pPr>
                <a:buFont typeface="Times New Roman" pitchFamily="18" charset="0"/>
                <a:buNone/>
              </a:pPr>
              <a:t>68</a:t>
            </a:fld>
            <a:endParaRPr lang="en-GB" smtClean="0">
              <a:latin typeface="Times New Roman" pitchFamily="18" charset="0"/>
              <a:ea typeface="DejaVu Sans"/>
              <a:cs typeface="DejaVu Sans"/>
            </a:endParaRPr>
          </a:p>
        </p:txBody>
      </p:sp>
      <p:sp>
        <p:nvSpPr>
          <p:cNvPr id="121859"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1860"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710882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p:spPr>
        <p:txBody>
          <a:bodyPr/>
          <a:lstStyle/>
          <a:p>
            <a:pPr>
              <a:buFont typeface="Times New Roman" pitchFamily="18" charset="0"/>
              <a:buNone/>
            </a:pPr>
            <a:fld id="{959D5287-D158-4995-B7D2-687FFEE6A514}" type="slidenum">
              <a:rPr lang="en-GB" smtClean="0">
                <a:latin typeface="Times New Roman" pitchFamily="18" charset="0"/>
                <a:ea typeface="DejaVu Sans"/>
                <a:cs typeface="DejaVu Sans"/>
              </a:rPr>
              <a:pPr>
                <a:buFont typeface="Times New Roman" pitchFamily="18" charset="0"/>
                <a:buNone/>
              </a:pPr>
              <a:t>69</a:t>
            </a:fld>
            <a:endParaRPr lang="en-GB" smtClean="0">
              <a:latin typeface="Times New Roman" pitchFamily="18" charset="0"/>
              <a:ea typeface="DejaVu Sans"/>
              <a:cs typeface="DejaVu Sans"/>
            </a:endParaRPr>
          </a:p>
        </p:txBody>
      </p:sp>
      <p:sp>
        <p:nvSpPr>
          <p:cNvPr id="122883"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2884"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3686722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p:spPr>
        <p:txBody>
          <a:bodyPr/>
          <a:lstStyle/>
          <a:p>
            <a:pPr>
              <a:buFont typeface="Times New Roman" pitchFamily="18" charset="0"/>
              <a:buNone/>
            </a:pPr>
            <a:fld id="{7AEABE48-A771-4197-9C28-E63022BAE793}" type="slidenum">
              <a:rPr lang="en-GB" smtClean="0">
                <a:latin typeface="Times New Roman" pitchFamily="18" charset="0"/>
                <a:ea typeface="DejaVu Sans"/>
                <a:cs typeface="DejaVu Sans"/>
              </a:rPr>
              <a:pPr>
                <a:buFont typeface="Times New Roman" pitchFamily="18" charset="0"/>
                <a:buNone/>
              </a:pPr>
              <a:t>70</a:t>
            </a:fld>
            <a:endParaRPr lang="en-GB" smtClean="0">
              <a:latin typeface="Times New Roman" pitchFamily="18" charset="0"/>
              <a:ea typeface="DejaVu Sans"/>
              <a:cs typeface="DejaVu Sans"/>
            </a:endParaRPr>
          </a:p>
        </p:txBody>
      </p:sp>
      <p:sp>
        <p:nvSpPr>
          <p:cNvPr id="123907"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3908"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2404031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p:spPr>
        <p:txBody>
          <a:bodyPr/>
          <a:lstStyle/>
          <a:p>
            <a:pPr>
              <a:buFont typeface="Times New Roman" pitchFamily="18" charset="0"/>
              <a:buNone/>
            </a:pPr>
            <a:fld id="{538A8B48-F34E-4FFE-832F-04B9D0ED5ACE}" type="slidenum">
              <a:rPr lang="en-GB" smtClean="0">
                <a:latin typeface="Times New Roman" pitchFamily="18" charset="0"/>
                <a:ea typeface="DejaVu Sans"/>
                <a:cs typeface="DejaVu Sans"/>
              </a:rPr>
              <a:pPr>
                <a:buFont typeface="Times New Roman" pitchFamily="18" charset="0"/>
                <a:buNone/>
              </a:pPr>
              <a:t>71</a:t>
            </a:fld>
            <a:endParaRPr lang="en-GB" smtClean="0">
              <a:latin typeface="Times New Roman" pitchFamily="18" charset="0"/>
              <a:ea typeface="DejaVu Sans"/>
              <a:cs typeface="DejaVu Sans"/>
            </a:endParaRPr>
          </a:p>
        </p:txBody>
      </p:sp>
      <p:sp>
        <p:nvSpPr>
          <p:cNvPr id="124931"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4932" name="Rectangle 2"/>
          <p:cNvSpPr>
            <a:spLocks noGrp="1" noChangeArrowheads="1"/>
          </p:cNvSpPr>
          <p:nvPr>
            <p:ph type="body"/>
          </p:nvPr>
        </p:nvSpPr>
        <p:spPr>
          <a:xfrm>
            <a:off x="1219753" y="3257785"/>
            <a:ext cx="6704494" cy="3085397"/>
          </a:xfrm>
          <a:noFill/>
          <a:ln/>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323829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6</a:t>
            </a:fld>
            <a:endParaRPr lang="fr-FR"/>
          </a:p>
        </p:txBody>
      </p:sp>
    </p:spTree>
    <p:extLst>
      <p:ext uri="{BB962C8B-B14F-4D97-AF65-F5344CB8AC3E}">
        <p14:creationId xmlns:p14="http://schemas.microsoft.com/office/powerpoint/2010/main" val="2722749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72</a:t>
            </a:fld>
            <a:endParaRPr lang="fr-FR"/>
          </a:p>
        </p:txBody>
      </p:sp>
    </p:spTree>
    <p:extLst>
      <p:ext uri="{BB962C8B-B14F-4D97-AF65-F5344CB8AC3E}">
        <p14:creationId xmlns:p14="http://schemas.microsoft.com/office/powerpoint/2010/main" val="1528452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73</a:t>
            </a:fld>
            <a:endParaRPr lang="fr-FR"/>
          </a:p>
        </p:txBody>
      </p:sp>
    </p:spTree>
    <p:extLst>
      <p:ext uri="{BB962C8B-B14F-4D97-AF65-F5344CB8AC3E}">
        <p14:creationId xmlns:p14="http://schemas.microsoft.com/office/powerpoint/2010/main" val="9452442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74</a:t>
            </a:fld>
            <a:endParaRPr lang="fr-FR"/>
          </a:p>
        </p:txBody>
      </p:sp>
    </p:spTree>
    <p:extLst>
      <p:ext uri="{BB962C8B-B14F-4D97-AF65-F5344CB8AC3E}">
        <p14:creationId xmlns:p14="http://schemas.microsoft.com/office/powerpoint/2010/main" val="1985195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outerShdw blurRad="38100" dist="38100" dir="2700000" algn="tl">
                    <a:srgbClr val="000000">
                      <a:alpha val="43137"/>
                    </a:srgbClr>
                  </a:outerShdw>
                </a:effectLst>
                <a:latin typeface="+mn-lt"/>
                <a:ea typeface="+mn-ea"/>
                <a:cs typeface="+mn-cs"/>
              </a:rPr>
              <a:t>Inconvénients du lancer de rayons </a:t>
            </a:r>
          </a:p>
          <a:p>
            <a:pPr algn="just" eaLnBrk="1" hangingPunct="1">
              <a:lnSpc>
                <a:spcPct val="80000"/>
              </a:lnSpc>
            </a:pPr>
            <a:r>
              <a:rPr lang="fr-FR" sz="3200" b="1" dirty="0" smtClean="0">
                <a:effectLst>
                  <a:outerShdw blurRad="38100" dist="38100" dir="2700000" algn="tl">
                    <a:srgbClr val="000000">
                      <a:alpha val="43137"/>
                    </a:srgbClr>
                  </a:outerShdw>
                </a:effectLst>
              </a:rPr>
              <a:t>Problèmes de calcul d'illumination </a:t>
            </a:r>
          </a:p>
          <a:p>
            <a:pPr lvl="1" algn="just" eaLnBrk="1" hangingPunct="1">
              <a:lnSpc>
                <a:spcPct val="80000"/>
              </a:lnSpc>
            </a:pPr>
            <a:r>
              <a:rPr lang="fr-FR" sz="2400" dirty="0" smtClean="0"/>
              <a:t>Le lancer de rayons ne peut pas restituer un effet tel que la propagation de la lumière à l'intérieur d'une loupe (obtention d’une concentration ou d’une atténuation énergétique en certaines zones) car il ne modélise que très imparfaitement les transferts d'énergie.</a:t>
            </a:r>
          </a:p>
          <a:p>
            <a:pPr lvl="1" algn="just" eaLnBrk="1" hangingPunct="1">
              <a:lnSpc>
                <a:spcPct val="80000"/>
              </a:lnSpc>
            </a:pPr>
            <a:r>
              <a:rPr lang="fr-FR" sz="2400" dirty="0" smtClean="0"/>
              <a:t>On ne peut pas restituer la diffusion de la lumière dans les matériaux (en particulier l’air)</a:t>
            </a:r>
          </a:p>
          <a:p>
            <a:pPr lvl="2" algn="just" eaLnBrk="1" hangingPunct="1">
              <a:lnSpc>
                <a:spcPct val="80000"/>
              </a:lnSpc>
              <a:buFont typeface="Wingdings" pitchFamily="2" charset="2"/>
              <a:buChar char="Ø"/>
            </a:pPr>
            <a:r>
              <a:rPr lang="fr-FR" sz="2400" dirty="0" smtClean="0"/>
              <a:t>le non réalisme de certaines ombres.</a:t>
            </a:r>
          </a:p>
          <a:p>
            <a:pPr lvl="1" algn="just" eaLnBrk="1" hangingPunct="1">
              <a:lnSpc>
                <a:spcPct val="80000"/>
              </a:lnSpc>
            </a:pPr>
            <a:r>
              <a:rPr lang="fr-FR" sz="2400" dirty="0" smtClean="0"/>
              <a:t>L’illumination est "moyennement" locale c’est à dire qu’elle provient toujours quasiment directement d’une source de lumière répertoriée comme telle, tandis que dans la réalité toutes les surfaces et tous les milieux sont récepteurs et émetteurs de lumière</a:t>
            </a:r>
          </a:p>
          <a:p>
            <a:pPr lvl="1" algn="just" eaLnBrk="1" hangingPunct="1">
              <a:lnSpc>
                <a:spcPct val="80000"/>
              </a:lnSpc>
            </a:pPr>
            <a:endParaRPr lang="fr-FR" sz="2400" dirty="0" smtClean="0"/>
          </a:p>
          <a:p>
            <a:pPr lvl="1" algn="just" eaLnBrk="1" hangingPunct="1">
              <a:lnSpc>
                <a:spcPct val="80000"/>
              </a:lnSpc>
            </a:pPr>
            <a:r>
              <a:rPr lang="fr-FR" sz="2400" dirty="0" smtClean="0"/>
              <a:t>Ce problème est partiellement résolu en attribuant une composante de lumière ambiante à chacun des éléments de la scène</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75</a:t>
            </a:fld>
            <a:endParaRPr lang="fr-FR"/>
          </a:p>
        </p:txBody>
      </p:sp>
    </p:spTree>
    <p:extLst>
      <p:ext uri="{BB962C8B-B14F-4D97-AF65-F5344CB8AC3E}">
        <p14:creationId xmlns:p14="http://schemas.microsoft.com/office/powerpoint/2010/main" val="2948976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76</a:t>
            </a:fld>
            <a:endParaRPr lang="fr-FR"/>
          </a:p>
        </p:txBody>
      </p:sp>
    </p:spTree>
    <p:extLst>
      <p:ext uri="{BB962C8B-B14F-4D97-AF65-F5344CB8AC3E}">
        <p14:creationId xmlns:p14="http://schemas.microsoft.com/office/powerpoint/2010/main" val="31581703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Temps de calcul important</a:t>
            </a:r>
          </a:p>
          <a:p>
            <a:r>
              <a:rPr lang="fr-FR" dirty="0" smtClean="0"/>
              <a:t>Intersections</a:t>
            </a:r>
          </a:p>
          <a:p>
            <a:r>
              <a:rPr lang="fr-FR" dirty="0" smtClean="0"/>
              <a:t>Nombre de rayons</a:t>
            </a:r>
          </a:p>
          <a:p>
            <a:endParaRPr lang="fr-FR" dirty="0" smtClean="0"/>
          </a:p>
          <a:p>
            <a:r>
              <a:rPr lang="fr-FR" dirty="0" smtClean="0"/>
              <a:t>Illumination calculée dans l’espace image</a:t>
            </a:r>
          </a:p>
          <a:p>
            <a:r>
              <a:rPr lang="fr-FR" dirty="0" smtClean="0"/>
              <a:t>Stockage au niveau du pixel</a:t>
            </a:r>
          </a:p>
          <a:p>
            <a:r>
              <a:rPr lang="fr-FR" dirty="0" smtClean="0"/>
              <a:t>Recalculée pour chaque image</a:t>
            </a: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77</a:t>
            </a:fld>
            <a:endParaRPr lang="fr-FR"/>
          </a:p>
        </p:txBody>
      </p:sp>
    </p:spTree>
    <p:extLst>
      <p:ext uri="{BB962C8B-B14F-4D97-AF65-F5344CB8AC3E}">
        <p14:creationId xmlns:p14="http://schemas.microsoft.com/office/powerpoint/2010/main" val="72130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algn="just" eaLnBrk="1" hangingPunct="1"/>
            <a:r>
              <a:rPr lang="fr-FR" sz="2800" dirty="0" smtClean="0"/>
              <a:t>Les optimisations classiques mises en œuvre autour de l'algorithme du lancer de rayons portent sur l'amélioration de trois facteurs clés:</a:t>
            </a:r>
          </a:p>
          <a:p>
            <a:pPr lvl="1" algn="just" eaLnBrk="1" hangingPunct="1">
              <a:spcBef>
                <a:spcPts val="600"/>
              </a:spcBef>
              <a:spcAft>
                <a:spcPts val="600"/>
              </a:spcAft>
            </a:pPr>
            <a:r>
              <a:rPr lang="fr-FR" sz="2200" dirty="0" smtClean="0"/>
              <a:t>le calcul des intersections </a:t>
            </a:r>
            <a:r>
              <a:rPr lang="fr-FR" sz="2200" dirty="0" smtClean="0">
                <a:sym typeface="Wingdings" pitchFamily="2" charset="2"/>
              </a:rPr>
              <a:t> </a:t>
            </a:r>
            <a:r>
              <a:rPr lang="fr-FR" sz="2200" dirty="0" smtClean="0"/>
              <a:t>amélioration des tests d'intersection,</a:t>
            </a:r>
          </a:p>
          <a:p>
            <a:pPr lvl="1" algn="just" eaLnBrk="1" hangingPunct="1">
              <a:spcBef>
                <a:spcPts val="600"/>
              </a:spcBef>
              <a:spcAft>
                <a:spcPts val="600"/>
              </a:spcAft>
            </a:pPr>
            <a:r>
              <a:rPr lang="fr-FR" sz="2200" dirty="0" smtClean="0"/>
              <a:t>le nombre de calculs d'intersection </a:t>
            </a:r>
            <a:r>
              <a:rPr lang="fr-FR" sz="2200" dirty="0" smtClean="0">
                <a:sym typeface="Wingdings" pitchFamily="2" charset="2"/>
              </a:rPr>
              <a:t></a:t>
            </a:r>
            <a:r>
              <a:rPr lang="fr-FR" sz="2200" dirty="0" smtClean="0"/>
              <a:t> diminution de ce nombre,</a:t>
            </a:r>
          </a:p>
          <a:p>
            <a:pPr lvl="1" algn="just" eaLnBrk="1" hangingPunct="1">
              <a:spcBef>
                <a:spcPts val="600"/>
              </a:spcBef>
              <a:spcAft>
                <a:spcPts val="600"/>
              </a:spcAft>
            </a:pPr>
            <a:r>
              <a:rPr lang="fr-FR" sz="2200" dirty="0" smtClean="0"/>
              <a:t>le nombre de rayons tracés </a:t>
            </a:r>
            <a:r>
              <a:rPr lang="fr-FR" sz="2200" dirty="0" smtClean="0">
                <a:sym typeface="Wingdings" pitchFamily="2" charset="2"/>
              </a:rPr>
              <a:t></a:t>
            </a:r>
            <a:r>
              <a:rPr lang="fr-FR" sz="2200" dirty="0" smtClean="0"/>
              <a:t> diminution du nombre de rayons primaires et diminution du nombre rayons secondaires.</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78</a:t>
            </a:fld>
            <a:endParaRPr lang="fr-FR"/>
          </a:p>
        </p:txBody>
      </p:sp>
    </p:spTree>
    <p:extLst>
      <p:ext uri="{BB962C8B-B14F-4D97-AF65-F5344CB8AC3E}">
        <p14:creationId xmlns:p14="http://schemas.microsoft.com/office/powerpoint/2010/main" val="3420971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79</a:t>
            </a:fld>
            <a:endParaRPr lang="fr-FR"/>
          </a:p>
        </p:txBody>
      </p:sp>
    </p:spTree>
    <p:extLst>
      <p:ext uri="{BB962C8B-B14F-4D97-AF65-F5344CB8AC3E}">
        <p14:creationId xmlns:p14="http://schemas.microsoft.com/office/powerpoint/2010/main" val="1566641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Volumes englobant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latin typeface="+mn-lt"/>
                <a:ea typeface="+mn-ea"/>
                <a:cs typeface="+mn-cs"/>
              </a:rPr>
              <a:t>Construction de la hiérarchie :</a:t>
            </a:r>
          </a:p>
          <a:p>
            <a:pPr marL="457200" marR="0" lvl="1"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Text" lastClr="000000"/>
                </a:solidFill>
                <a:effectLst/>
                <a:uLnTx/>
                <a:uFillTx/>
                <a:latin typeface="+mn-lt"/>
                <a:ea typeface="+mn-ea"/>
                <a:cs typeface="+mn-cs"/>
              </a:rPr>
              <a:t>En général, construction montante</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80</a:t>
            </a:fld>
            <a:endParaRPr lang="fr-FR"/>
          </a:p>
        </p:txBody>
      </p:sp>
    </p:spTree>
    <p:extLst>
      <p:ext uri="{BB962C8B-B14F-4D97-AF65-F5344CB8AC3E}">
        <p14:creationId xmlns:p14="http://schemas.microsoft.com/office/powerpoint/2010/main" val="475326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Utilisation de la hiérarchie :</a:t>
            </a:r>
          </a:p>
          <a:p>
            <a:pPr lvl="1"/>
            <a:r>
              <a:rPr lang="fr-FR" dirty="0" smtClean="0"/>
              <a:t>En général, en profondeur d’abord</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81</a:t>
            </a:fld>
            <a:endParaRPr lang="fr-FR"/>
          </a:p>
        </p:txBody>
      </p:sp>
    </p:spTree>
    <p:extLst>
      <p:ext uri="{BB962C8B-B14F-4D97-AF65-F5344CB8AC3E}">
        <p14:creationId xmlns:p14="http://schemas.microsoft.com/office/powerpoint/2010/main" val="265059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a:t>
            </a:fld>
            <a:endParaRPr lang="fr-FR"/>
          </a:p>
        </p:txBody>
      </p:sp>
    </p:spTree>
    <p:extLst>
      <p:ext uri="{BB962C8B-B14F-4D97-AF65-F5344CB8AC3E}">
        <p14:creationId xmlns:p14="http://schemas.microsoft.com/office/powerpoint/2010/main" val="28549147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82</a:t>
            </a:fld>
            <a:endParaRPr lang="fr-FR"/>
          </a:p>
        </p:txBody>
      </p:sp>
    </p:spTree>
    <p:extLst>
      <p:ext uri="{BB962C8B-B14F-4D97-AF65-F5344CB8AC3E}">
        <p14:creationId xmlns:p14="http://schemas.microsoft.com/office/powerpoint/2010/main" val="2711282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L'acquisition de connaissances sur la position des objets à l'intérieur de la scène peut éviter la réalisation obligatoire d'une recherche systématique d'intersection.</a:t>
            </a:r>
          </a:p>
          <a:p>
            <a:r>
              <a:rPr lang="fr-FR" dirty="0" smtClean="0"/>
              <a:t>Objectif :</a:t>
            </a:r>
          </a:p>
          <a:p>
            <a:r>
              <a:rPr lang="fr-FR" dirty="0" smtClean="0"/>
              <a:t>Diminuer le nombre de calcul d’intersections rayon-objet</a:t>
            </a:r>
          </a:p>
          <a:p>
            <a:r>
              <a:rPr lang="fr-FR" dirty="0" smtClean="0"/>
              <a:t>Accélérer la détection de non-intersection</a:t>
            </a:r>
          </a:p>
          <a:p>
            <a:r>
              <a:rPr lang="fr-FR" dirty="0" smtClean="0"/>
              <a:t>Accélérer la détection d ’une intersection</a:t>
            </a:r>
          </a:p>
          <a:p>
            <a:endParaRPr lang="fr-FR" dirty="0" smtClean="0"/>
          </a:p>
          <a:p>
            <a:r>
              <a:rPr lang="fr-FR" dirty="0" smtClean="0"/>
              <a:t>Principe :</a:t>
            </a:r>
          </a:p>
          <a:p>
            <a:r>
              <a:rPr lang="fr-FR" dirty="0" smtClean="0"/>
              <a:t>Construction d’une grille fixe ou adaptative</a:t>
            </a:r>
          </a:p>
          <a:p>
            <a:r>
              <a:rPr lang="fr-FR" dirty="0" smtClean="0"/>
              <a:t>Découpage de l’espace de la scène en sous espace</a:t>
            </a:r>
          </a:p>
          <a:p>
            <a:r>
              <a:rPr lang="fr-FR" dirty="0" smtClean="0"/>
              <a:t>Pour chaque sous espace (région) on connaît l’ensemble des objet qu’il y contenu.</a:t>
            </a:r>
          </a:p>
          <a:p>
            <a:r>
              <a:rPr lang="fr-FR" dirty="0" smtClean="0"/>
              <a:t>Parcours incrémental de la grille</a:t>
            </a: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83</a:t>
            </a:fld>
            <a:endParaRPr lang="fr-FR"/>
          </a:p>
        </p:txBody>
      </p:sp>
    </p:spTree>
    <p:extLst>
      <p:ext uri="{BB962C8B-B14F-4D97-AF65-F5344CB8AC3E}">
        <p14:creationId xmlns:p14="http://schemas.microsoft.com/office/powerpoint/2010/main" val="2350811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800" b="1" dirty="0" smtClean="0"/>
              <a:t>Principe</a:t>
            </a:r>
            <a:r>
              <a:rPr lang="fr-FR" sz="2800" dirty="0" smtClean="0"/>
              <a:t> :</a:t>
            </a:r>
          </a:p>
          <a:p>
            <a:pPr lvl="1"/>
            <a:r>
              <a:rPr lang="fr-FR" sz="2000" dirty="0" smtClean="0"/>
              <a:t>L’espace est subdivisé en une grille de N</a:t>
            </a:r>
            <a:r>
              <a:rPr lang="fr-FR" sz="2000" baseline="30000" dirty="0" smtClean="0"/>
              <a:t>3</a:t>
            </a:r>
          </a:p>
          <a:p>
            <a:pPr lvl="1"/>
            <a:r>
              <a:rPr lang="fr-FR" sz="2000" dirty="0" smtClean="0"/>
              <a:t>Les rayons sont considérés comme des droites discrètes de N</a:t>
            </a:r>
            <a:r>
              <a:rPr lang="fr-FR" sz="2000" baseline="30000" dirty="0" smtClean="0"/>
              <a:t>3</a:t>
            </a:r>
            <a:endParaRPr lang="fr-FR" sz="2000" dirty="0" smtClean="0"/>
          </a:p>
          <a:p>
            <a:pPr lvl="1"/>
            <a:r>
              <a:rPr lang="fr-FR" sz="2000" dirty="0" smtClean="0"/>
              <a:t>Utilisation d’algorithmes de tracé de droites discrètes pour le suivi du rayon</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84</a:t>
            </a:fld>
            <a:endParaRPr lang="fr-FR"/>
          </a:p>
        </p:txBody>
      </p:sp>
    </p:spTree>
    <p:extLst>
      <p:ext uri="{BB962C8B-B14F-4D97-AF65-F5344CB8AC3E}">
        <p14:creationId xmlns:p14="http://schemas.microsoft.com/office/powerpoint/2010/main" val="35399961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Découpage de la scène en </a:t>
            </a:r>
            <a:r>
              <a:rPr lang="fr-FR" dirty="0" err="1" smtClean="0"/>
              <a:t>voxels</a:t>
            </a:r>
            <a:endParaRPr lang="fr-FR" dirty="0" smtClean="0"/>
          </a:p>
          <a:p>
            <a:r>
              <a:rPr lang="fr-FR" dirty="0" smtClean="0"/>
              <a:t>Liste d’objets contenus associée à chaque </a:t>
            </a:r>
            <a:r>
              <a:rPr lang="fr-FR" dirty="0" err="1" smtClean="0"/>
              <a:t>voxel</a:t>
            </a: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85</a:t>
            </a:fld>
            <a:endParaRPr lang="fr-FR"/>
          </a:p>
        </p:txBody>
      </p:sp>
    </p:spTree>
    <p:extLst>
      <p:ext uri="{BB962C8B-B14F-4D97-AF65-F5344CB8AC3E}">
        <p14:creationId xmlns:p14="http://schemas.microsoft.com/office/powerpoint/2010/main" val="1706948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Propagation du rayon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Passage au </a:t>
            </a:r>
            <a:r>
              <a:rPr lang="fr-FR" dirty="0" err="1" smtClean="0">
                <a:solidFill>
                  <a:schemeClr val="tx1"/>
                </a:solidFill>
              </a:rPr>
              <a:t>voxel</a:t>
            </a:r>
            <a:r>
              <a:rPr lang="fr-FR" dirty="0" smtClean="0">
                <a:solidFill>
                  <a:schemeClr val="tx1"/>
                </a:solidFill>
              </a:rPr>
              <a:t> suivant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Intersection dans le </a:t>
            </a:r>
            <a:r>
              <a:rPr lang="fr-FR" dirty="0" err="1" smtClean="0">
                <a:solidFill>
                  <a:schemeClr val="tx1"/>
                </a:solidFill>
              </a:rPr>
              <a:t>voxel</a:t>
            </a:r>
            <a:endParaRPr lang="fr-FR"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Détermination du </a:t>
            </a:r>
            <a:r>
              <a:rPr lang="fr-FR" dirty="0" err="1" smtClean="0">
                <a:solidFill>
                  <a:schemeClr val="tx1"/>
                </a:solidFill>
              </a:rPr>
              <a:t>voxel</a:t>
            </a:r>
            <a:r>
              <a:rPr lang="fr-FR" dirty="0" smtClean="0">
                <a:solidFill>
                  <a:schemeClr val="tx1"/>
                </a:solidFill>
              </a:rPr>
              <a:t> initial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Dès qu’une intersection est trouvée, arrêt de la propagation</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86</a:t>
            </a:fld>
            <a:endParaRPr lang="fr-FR"/>
          </a:p>
        </p:txBody>
      </p:sp>
    </p:spTree>
    <p:extLst>
      <p:ext uri="{BB962C8B-B14F-4D97-AF65-F5344CB8AC3E}">
        <p14:creationId xmlns:p14="http://schemas.microsoft.com/office/powerpoint/2010/main" val="3064737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62500" lnSpcReduction="20000"/>
          </a:bodyPr>
          <a:lstStyle/>
          <a:p>
            <a:r>
              <a:rPr lang="fr-FR" dirty="0" smtClean="0"/>
              <a:t>Un ASIC est une puce électronique </a:t>
            </a:r>
            <a:r>
              <a:rPr lang="fr-FR" b="1" dirty="0" smtClean="0"/>
              <a:t>conçue pour une tâche très précise</a:t>
            </a:r>
            <a:r>
              <a:rPr lang="fr-FR" dirty="0" smtClean="0"/>
              <a:t>, contrairement à un processeur généraliste (CPU) qui peut exécuter toutes sortes de programmes</a:t>
            </a:r>
            <a:r>
              <a:rPr lang="fr-FR" dirty="0" smtClean="0"/>
              <a:t>.</a:t>
            </a:r>
          </a:p>
          <a:p>
            <a:r>
              <a:rPr lang="fr-FR" sz="3200" dirty="0" smtClean="0"/>
              <a:t>Avantages :</a:t>
            </a:r>
          </a:p>
          <a:p>
            <a:pPr marL="800100" lvl="1" indent="-342900">
              <a:spcBef>
                <a:spcPts val="1200"/>
              </a:spcBef>
              <a:spcAft>
                <a:spcPts val="600"/>
              </a:spcAft>
              <a:buFont typeface="Arial" panose="020B0604020202020204" pitchFamily="34" charset="0"/>
              <a:buChar char="•"/>
            </a:pPr>
            <a:r>
              <a:rPr lang="fr-FR" sz="2400" dirty="0" smtClean="0"/>
              <a:t>Construction facile de la grille</a:t>
            </a:r>
            <a:endParaRPr lang="fr-FR" sz="2400" baseline="30000" dirty="0" smtClean="0"/>
          </a:p>
          <a:p>
            <a:pPr marL="800100" lvl="1" indent="-342900">
              <a:spcBef>
                <a:spcPts val="1200"/>
              </a:spcBef>
              <a:spcAft>
                <a:spcPts val="600"/>
              </a:spcAft>
              <a:buFont typeface="Arial" panose="020B0604020202020204" pitchFamily="34" charset="0"/>
              <a:buChar char="•"/>
            </a:pPr>
            <a:r>
              <a:rPr lang="fr-FR" sz="2400" dirty="0" smtClean="0"/>
              <a:t>Utilisation de calculs entiers pour la propagation des rayons =&gt; ASIC (Application-</a:t>
            </a:r>
            <a:r>
              <a:rPr lang="fr-FR" sz="2400" dirty="0" err="1" smtClean="0"/>
              <a:t>Specific</a:t>
            </a:r>
            <a:r>
              <a:rPr lang="fr-FR" sz="2400" dirty="0" smtClean="0"/>
              <a:t> </a:t>
            </a:r>
            <a:r>
              <a:rPr lang="fr-FR" sz="2400" dirty="0" err="1" smtClean="0"/>
              <a:t>Integrated</a:t>
            </a:r>
            <a:r>
              <a:rPr lang="fr-FR" sz="2400" dirty="0" smtClean="0"/>
              <a:t> Circuit)?</a:t>
            </a:r>
          </a:p>
          <a:p>
            <a:pPr marL="800100" lvl="1" indent="-342900" algn="just" eaLnBrk="1" hangingPunct="1">
              <a:lnSpc>
                <a:spcPct val="90000"/>
              </a:lnSpc>
              <a:spcBef>
                <a:spcPts val="1200"/>
              </a:spcBef>
              <a:spcAft>
                <a:spcPts val="600"/>
              </a:spcAft>
              <a:buFont typeface="Arial" panose="020B0604020202020204" pitchFamily="34" charset="0"/>
              <a:buChar char="•"/>
            </a:pPr>
            <a:r>
              <a:rPr lang="fr-FR" sz="2400" dirty="0" smtClean="0"/>
              <a:t>Les intersections ne soient testées qu’avec les objets situés à proximité du trajet du rayon. </a:t>
            </a:r>
          </a:p>
          <a:p>
            <a:pPr marL="800100" lvl="1" indent="-342900" algn="just" eaLnBrk="1" hangingPunct="1">
              <a:lnSpc>
                <a:spcPct val="90000"/>
              </a:lnSpc>
              <a:spcBef>
                <a:spcPts val="1200"/>
              </a:spcBef>
              <a:spcAft>
                <a:spcPts val="600"/>
              </a:spcAft>
              <a:buFont typeface="Arial" panose="020B0604020202020204" pitchFamily="34" charset="0"/>
              <a:buChar char="•"/>
            </a:pPr>
            <a:r>
              <a:rPr lang="fr-FR" sz="2400" dirty="0" smtClean="0"/>
              <a:t>la recherche d’une intersection est arrêter dès la première région contenant une intersection </a:t>
            </a:r>
          </a:p>
          <a:p>
            <a:pPr marL="800100" lvl="1" indent="-342900" algn="just" eaLnBrk="1" hangingPunct="1">
              <a:lnSpc>
                <a:spcPct val="90000"/>
              </a:lnSpc>
              <a:spcBef>
                <a:spcPts val="1200"/>
              </a:spcBef>
              <a:spcAft>
                <a:spcPts val="600"/>
              </a:spcAft>
              <a:buFont typeface="Arial" panose="020B0604020202020204" pitchFamily="34" charset="0"/>
              <a:buChar char="•"/>
            </a:pPr>
            <a:r>
              <a:rPr lang="fr-FR" sz="2400" dirty="0" smtClean="0"/>
              <a:t>Effectuer un lancer de rayons en temps constant, presque indépendamment de la complexité de la scène </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87</a:t>
            </a:fld>
            <a:endParaRPr lang="fr-FR"/>
          </a:p>
        </p:txBody>
      </p:sp>
    </p:spTree>
    <p:extLst>
      <p:ext uri="{BB962C8B-B14F-4D97-AF65-F5344CB8AC3E}">
        <p14:creationId xmlns:p14="http://schemas.microsoft.com/office/powerpoint/2010/main" val="1425694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eaLnBrk="1" hangingPunct="1">
              <a:lnSpc>
                <a:spcPct val="90000"/>
              </a:lnSpc>
              <a:spcBef>
                <a:spcPts val="1200"/>
              </a:spcBef>
              <a:spcAft>
                <a:spcPts val="600"/>
              </a:spcAft>
            </a:pPr>
            <a:r>
              <a:rPr lang="fr-FR" sz="3200" dirty="0" smtClean="0"/>
              <a:t>Inconvénient :</a:t>
            </a:r>
          </a:p>
          <a:p>
            <a:pPr marL="800100" lvl="1" indent="-342900" algn="just" eaLnBrk="1" hangingPunct="1">
              <a:lnSpc>
                <a:spcPct val="90000"/>
              </a:lnSpc>
              <a:spcBef>
                <a:spcPts val="1200"/>
              </a:spcBef>
              <a:spcAft>
                <a:spcPts val="600"/>
              </a:spcAft>
              <a:buFont typeface="Arial" panose="020B0604020202020204" pitchFamily="34" charset="0"/>
              <a:buChar char="•"/>
            </a:pPr>
            <a:r>
              <a:rPr lang="fr-FR" sz="2000" dirty="0" smtClean="0"/>
              <a:t>Difficulté de l’implémentation par rapport  la méthode de volume englobant.</a:t>
            </a:r>
          </a:p>
          <a:p>
            <a:pPr marL="800100" lvl="1" indent="-342900">
              <a:spcBef>
                <a:spcPts val="1200"/>
              </a:spcBef>
              <a:spcAft>
                <a:spcPts val="600"/>
              </a:spcAft>
              <a:buFont typeface="Arial" panose="020B0604020202020204" pitchFamily="34" charset="0"/>
              <a:buChar char="•"/>
            </a:pPr>
            <a:r>
              <a:rPr lang="fr-FR" sz="2000" dirty="0" smtClean="0"/>
              <a:t>Répartition hétérogène des objets dans les </a:t>
            </a:r>
            <a:r>
              <a:rPr lang="fr-FR" sz="2000" dirty="0" err="1" smtClean="0"/>
              <a:t>voxels</a:t>
            </a:r>
            <a:endParaRPr lang="fr-FR" sz="2000" dirty="0" smtClean="0"/>
          </a:p>
          <a:p>
            <a:pPr marL="800100" lvl="1" indent="-342900">
              <a:spcBef>
                <a:spcPts val="1200"/>
              </a:spcBef>
              <a:spcAft>
                <a:spcPts val="600"/>
              </a:spcAft>
              <a:buFont typeface="Arial" panose="020B0604020202020204" pitchFamily="34" charset="0"/>
              <a:buChar char="•"/>
            </a:pPr>
            <a:r>
              <a:rPr lang="fr-FR" sz="2000" dirty="0" smtClean="0"/>
              <a:t>Coût de stockage important</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88</a:t>
            </a:fld>
            <a:endParaRPr lang="fr-FR"/>
          </a:p>
        </p:txBody>
      </p:sp>
    </p:spTree>
    <p:extLst>
      <p:ext uri="{BB962C8B-B14F-4D97-AF65-F5344CB8AC3E}">
        <p14:creationId xmlns:p14="http://schemas.microsoft.com/office/powerpoint/2010/main" val="31073962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indent="-457200" algn="just" eaLnBrk="1" hangingPunct="1">
              <a:buFont typeface="Arial" panose="020B0604020202020204" pitchFamily="34" charset="0"/>
              <a:buChar char="•"/>
            </a:pPr>
            <a:r>
              <a:rPr lang="fr-FR" sz="1200" dirty="0" smtClean="0"/>
              <a:t>Une solution simple pour diminuer le nombre de rayons primaires consiste à effectuer préalablement au lancer de rayon une projection des objets de la scène sur l'écran de visualisation. </a:t>
            </a:r>
          </a:p>
          <a:p>
            <a:pPr marL="457200" indent="-457200" algn="just" eaLnBrk="1" hangingPunct="1">
              <a:buFont typeface="Arial" panose="020B0604020202020204" pitchFamily="34" charset="0"/>
              <a:buChar char="•"/>
            </a:pPr>
            <a:r>
              <a:rPr lang="fr-FR" sz="1200" dirty="0" smtClean="0"/>
              <a:t>On connaîtra ainsi quels sont les pixels en lesquels aucun objet n'apparaît.</a:t>
            </a:r>
          </a:p>
          <a:p>
            <a:pPr marL="457200" indent="-457200" algn="just" eaLnBrk="1" hangingPunct="1">
              <a:buFont typeface="Arial" panose="020B0604020202020204" pitchFamily="34" charset="0"/>
              <a:buChar char="•"/>
            </a:pPr>
            <a:r>
              <a:rPr lang="fr-FR" sz="1200" dirty="0" smtClean="0"/>
              <a:t>Le problème de la diminution du nombre de rayons secondaires est complexe. </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89</a:t>
            </a:fld>
            <a:endParaRPr lang="fr-FR"/>
          </a:p>
        </p:txBody>
      </p:sp>
    </p:spTree>
    <p:extLst>
      <p:ext uri="{BB962C8B-B14F-4D97-AF65-F5344CB8AC3E}">
        <p14:creationId xmlns:p14="http://schemas.microsoft.com/office/powerpoint/2010/main" val="21139828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Objectif :</a:t>
            </a:r>
          </a:p>
          <a:p>
            <a:pPr lvl="1"/>
            <a:r>
              <a:rPr lang="fr-FR" dirty="0" smtClean="0"/>
              <a:t>Diminuer le coût de propagation d ’un rayon dans un espace discret.</a:t>
            </a:r>
          </a:p>
          <a:p>
            <a:pPr lvl="2"/>
            <a:endParaRPr lang="fr-FR" dirty="0" smtClean="0"/>
          </a:p>
          <a:p>
            <a:r>
              <a:rPr lang="fr-FR" dirty="0" smtClean="0"/>
              <a:t>Principe :</a:t>
            </a:r>
          </a:p>
          <a:p>
            <a:pPr lvl="1"/>
            <a:r>
              <a:rPr lang="fr-FR" dirty="0" smtClean="0"/>
              <a:t>Subdivision irrégulière de la scène.</a:t>
            </a:r>
          </a:p>
          <a:p>
            <a:pPr lvl="1"/>
            <a:r>
              <a:rPr lang="fr-FR" dirty="0" smtClean="0"/>
              <a:t>Construction descendante des </a:t>
            </a:r>
            <a:r>
              <a:rPr lang="fr-FR" dirty="0" err="1" smtClean="0"/>
              <a:t>voxels</a:t>
            </a:r>
            <a:r>
              <a:rPr lang="fr-FR" dirty="0" smtClean="0"/>
              <a:t>.</a:t>
            </a:r>
          </a:p>
          <a:p>
            <a:pPr lvl="1"/>
            <a:r>
              <a:rPr lang="fr-FR" dirty="0" smtClean="0"/>
              <a:t>Organisation en arbre octal indexé</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90</a:t>
            </a:fld>
            <a:endParaRPr lang="fr-FR"/>
          </a:p>
        </p:txBody>
      </p:sp>
    </p:spTree>
    <p:extLst>
      <p:ext uri="{BB962C8B-B14F-4D97-AF65-F5344CB8AC3E}">
        <p14:creationId xmlns:p14="http://schemas.microsoft.com/office/powerpoint/2010/main" val="2881278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91</a:t>
            </a:fld>
            <a:endParaRPr lang="fr-FR"/>
          </a:p>
        </p:txBody>
      </p:sp>
    </p:spTree>
    <p:extLst>
      <p:ext uri="{BB962C8B-B14F-4D97-AF65-F5344CB8AC3E}">
        <p14:creationId xmlns:p14="http://schemas.microsoft.com/office/powerpoint/2010/main" val="145823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a:t>
            </a:fld>
            <a:endParaRPr lang="fr-FR"/>
          </a:p>
        </p:txBody>
      </p:sp>
    </p:spTree>
    <p:extLst>
      <p:ext uri="{BB962C8B-B14F-4D97-AF65-F5344CB8AC3E}">
        <p14:creationId xmlns:p14="http://schemas.microsoft.com/office/powerpoint/2010/main" val="36477288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92</a:t>
            </a:fld>
            <a:endParaRPr lang="fr-FR"/>
          </a:p>
        </p:txBody>
      </p:sp>
    </p:spTree>
    <p:extLst>
      <p:ext uri="{BB962C8B-B14F-4D97-AF65-F5344CB8AC3E}">
        <p14:creationId xmlns:p14="http://schemas.microsoft.com/office/powerpoint/2010/main" val="25350664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93</a:t>
            </a:fld>
            <a:endParaRPr lang="fr-FR"/>
          </a:p>
        </p:txBody>
      </p:sp>
    </p:spTree>
    <p:extLst>
      <p:ext uri="{BB962C8B-B14F-4D97-AF65-F5344CB8AC3E}">
        <p14:creationId xmlns:p14="http://schemas.microsoft.com/office/powerpoint/2010/main" val="14119097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err="1" smtClean="0">
                <a:solidFill>
                  <a:schemeClr val="tx1"/>
                </a:solidFill>
                <a:effectLst>
                  <a:outerShdw blurRad="38100" dist="38100" dir="2700000" algn="tl">
                    <a:srgbClr val="000000">
                      <a:alpha val="43137"/>
                    </a:srgbClr>
                  </a:outerShdw>
                </a:effectLst>
              </a:rPr>
              <a:t>Octree</a:t>
            </a:r>
            <a:endParaRPr lang="fr-FR" sz="1200" b="1" dirty="0" smtClean="0">
              <a:solidFill>
                <a:schemeClr val="tx1"/>
              </a:solidFill>
              <a:effectLst>
                <a:outerShdw blurRad="38100" dist="38100" dir="2700000" algn="tl">
                  <a:srgbClr val="000000">
                    <a:alpha val="43137"/>
                  </a:srgbClr>
                </a:outerShdw>
              </a:effectLst>
            </a:endParaRPr>
          </a:p>
          <a:p>
            <a:r>
              <a:rPr lang="fr-FR" sz="2800" dirty="0" smtClean="0"/>
              <a:t>Avantages :</a:t>
            </a:r>
          </a:p>
          <a:p>
            <a:pPr lvl="1"/>
            <a:r>
              <a:rPr lang="fr-FR" sz="2000" dirty="0" smtClean="0"/>
              <a:t>Meilleure adaptation de la subdivision à la scène.</a:t>
            </a:r>
          </a:p>
          <a:p>
            <a:pPr lvl="1"/>
            <a:r>
              <a:rPr lang="fr-FR" sz="2000" dirty="0" smtClean="0"/>
              <a:t>Détermination efficace de la suite de </a:t>
            </a:r>
            <a:r>
              <a:rPr lang="fr-FR" sz="2000" dirty="0" err="1" smtClean="0"/>
              <a:t>voxels</a:t>
            </a:r>
            <a:r>
              <a:rPr lang="fr-FR" sz="2000" dirty="0" smtClean="0"/>
              <a:t>.</a:t>
            </a:r>
          </a:p>
          <a:p>
            <a:pPr lvl="2"/>
            <a:endParaRPr lang="fr-FR" sz="2000" dirty="0" smtClean="0"/>
          </a:p>
          <a:p>
            <a:r>
              <a:rPr lang="fr-FR" sz="2800" dirty="0" smtClean="0"/>
              <a:t>Inconvénient :</a:t>
            </a:r>
          </a:p>
          <a:p>
            <a:pPr lvl="1"/>
            <a:r>
              <a:rPr lang="fr-FR" sz="2000" dirty="0" smtClean="0"/>
              <a:t>Efficacité inversement proportionnelle à la profondeur.</a:t>
            </a:r>
          </a:p>
          <a:p>
            <a:pPr lvl="1"/>
            <a:r>
              <a:rPr lang="fr-FR" sz="2000" dirty="0" smtClean="0"/>
              <a:t>Temps d’initialisation.</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94</a:t>
            </a:fld>
            <a:endParaRPr lang="fr-FR"/>
          </a:p>
        </p:txBody>
      </p:sp>
    </p:spTree>
    <p:extLst>
      <p:ext uri="{BB962C8B-B14F-4D97-AF65-F5344CB8AC3E}">
        <p14:creationId xmlns:p14="http://schemas.microsoft.com/office/powerpoint/2010/main" val="33282554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p:spPr>
        <p:txBody>
          <a:bodyPr/>
          <a:lstStyle/>
          <a:p>
            <a:pPr>
              <a:buFont typeface="Times New Roman" pitchFamily="18" charset="0"/>
              <a:buNone/>
            </a:pPr>
            <a:fld id="{2EA01DAC-AD7A-48DE-970F-871FD2F7FF8F}" type="slidenum">
              <a:rPr lang="en-GB" smtClean="0">
                <a:latin typeface="Times New Roman" pitchFamily="18" charset="0"/>
                <a:ea typeface="DejaVu Sans"/>
                <a:cs typeface="DejaVu Sans"/>
              </a:rPr>
              <a:pPr>
                <a:buFont typeface="Times New Roman" pitchFamily="18" charset="0"/>
                <a:buNone/>
              </a:pPr>
              <a:t>95</a:t>
            </a:fld>
            <a:endParaRPr lang="en-GB" smtClean="0">
              <a:latin typeface="Times New Roman" pitchFamily="18" charset="0"/>
              <a:ea typeface="DejaVu Sans"/>
              <a:cs typeface="DejaVu Sans"/>
            </a:endParaRPr>
          </a:p>
        </p:txBody>
      </p:sp>
      <p:sp>
        <p:nvSpPr>
          <p:cNvPr id="129027"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29028" name="Rectangle 2"/>
          <p:cNvSpPr>
            <a:spLocks noGrp="1" noChangeArrowheads="1"/>
          </p:cNvSpPr>
          <p:nvPr>
            <p:ph type="body"/>
          </p:nvPr>
        </p:nvSpPr>
        <p:spPr>
          <a:xfrm>
            <a:off x="1219753" y="3257785"/>
            <a:ext cx="6704494" cy="3085397"/>
          </a:xfrm>
          <a:noFill/>
          <a:ln/>
        </p:spPr>
        <p:txBody>
          <a:bodyPr wrap="none" anchor="ctr"/>
          <a:lstStyle/>
          <a:p>
            <a:endParaRPr lang="fr-FR" smtClean="0">
              <a:latin typeface="Times New Roman" pitchFamily="18" charset="0"/>
            </a:endParaRPr>
          </a:p>
        </p:txBody>
      </p:sp>
    </p:spTree>
    <p:extLst>
      <p:ext uri="{BB962C8B-B14F-4D97-AF65-F5344CB8AC3E}">
        <p14:creationId xmlns:p14="http://schemas.microsoft.com/office/powerpoint/2010/main" val="24268710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a:noFill/>
        </p:spPr>
        <p:txBody>
          <a:bodyPr/>
          <a:lstStyle/>
          <a:p>
            <a:pPr>
              <a:buFont typeface="Times New Roman" pitchFamily="18" charset="0"/>
              <a:buNone/>
            </a:pPr>
            <a:fld id="{A997CFA2-372D-4160-B495-314BFF398D43}" type="slidenum">
              <a:rPr lang="en-GB" smtClean="0">
                <a:latin typeface="Times New Roman" pitchFamily="18" charset="0"/>
                <a:ea typeface="DejaVu Sans"/>
                <a:cs typeface="DejaVu Sans"/>
              </a:rPr>
              <a:pPr>
                <a:buFont typeface="Times New Roman" pitchFamily="18" charset="0"/>
                <a:buNone/>
              </a:pPr>
              <a:t>96</a:t>
            </a:fld>
            <a:endParaRPr lang="en-GB" smtClean="0">
              <a:latin typeface="Times New Roman" pitchFamily="18" charset="0"/>
              <a:ea typeface="DejaVu Sans"/>
              <a:cs typeface="DejaVu Sans"/>
            </a:endParaRPr>
          </a:p>
        </p:txBody>
      </p:sp>
      <p:sp>
        <p:nvSpPr>
          <p:cNvPr id="130051"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30052" name="Rectangle 2"/>
          <p:cNvSpPr>
            <a:spLocks noGrp="1" noChangeArrowheads="1"/>
          </p:cNvSpPr>
          <p:nvPr>
            <p:ph type="body"/>
          </p:nvPr>
        </p:nvSpPr>
        <p:spPr>
          <a:xfrm>
            <a:off x="1219753" y="3257785"/>
            <a:ext cx="6704494" cy="3085397"/>
          </a:xfrm>
          <a:noFill/>
          <a:ln/>
        </p:spPr>
        <p:txBody>
          <a:bodyPr wrap="none" anchor="ctr"/>
          <a:lstStyle/>
          <a:p>
            <a:endParaRPr lang="fr-FR" smtClean="0">
              <a:latin typeface="Times New Roman" pitchFamily="18" charset="0"/>
            </a:endParaRPr>
          </a:p>
        </p:txBody>
      </p:sp>
    </p:spTree>
    <p:extLst>
      <p:ext uri="{BB962C8B-B14F-4D97-AF65-F5344CB8AC3E}">
        <p14:creationId xmlns:p14="http://schemas.microsoft.com/office/powerpoint/2010/main" val="3233535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p:spPr>
        <p:txBody>
          <a:bodyPr/>
          <a:lstStyle/>
          <a:p>
            <a:pPr>
              <a:buFont typeface="Times New Roman" pitchFamily="18" charset="0"/>
              <a:buNone/>
            </a:pPr>
            <a:fld id="{71BFDB8A-4895-4A81-BCCC-1FF83A22463B}" type="slidenum">
              <a:rPr lang="en-GB" smtClean="0">
                <a:latin typeface="Times New Roman" pitchFamily="18" charset="0"/>
                <a:ea typeface="DejaVu Sans"/>
                <a:cs typeface="DejaVu Sans"/>
              </a:rPr>
              <a:pPr>
                <a:buFont typeface="Times New Roman" pitchFamily="18" charset="0"/>
                <a:buNone/>
              </a:pPr>
              <a:t>97</a:t>
            </a:fld>
            <a:endParaRPr lang="en-GB" smtClean="0">
              <a:latin typeface="Times New Roman" pitchFamily="18" charset="0"/>
              <a:ea typeface="DejaVu Sans"/>
              <a:cs typeface="DejaVu Sans"/>
            </a:endParaRPr>
          </a:p>
        </p:txBody>
      </p:sp>
      <p:sp>
        <p:nvSpPr>
          <p:cNvPr id="132099" name="Text Box 1"/>
          <p:cNvSpPr txBox="1">
            <a:spLocks noChangeArrowheads="1"/>
          </p:cNvSpPr>
          <p:nvPr/>
        </p:nvSpPr>
        <p:spPr bwMode="auto">
          <a:xfrm>
            <a:off x="1539213" y="514820"/>
            <a:ext cx="6065575" cy="2571750"/>
          </a:xfrm>
          <a:prstGeom prst="rect">
            <a:avLst/>
          </a:prstGeom>
          <a:solidFill>
            <a:srgbClr val="FFFFFF"/>
          </a:solidFill>
          <a:ln w="9525">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ea typeface="DejaVu Sans"/>
              <a:cs typeface="DejaVu Sans"/>
            </a:endParaRPr>
          </a:p>
        </p:txBody>
      </p:sp>
      <p:sp>
        <p:nvSpPr>
          <p:cNvPr id="132100" name="Rectangle 2"/>
          <p:cNvSpPr>
            <a:spLocks noGrp="1" noChangeArrowheads="1"/>
          </p:cNvSpPr>
          <p:nvPr>
            <p:ph type="body"/>
          </p:nvPr>
        </p:nvSpPr>
        <p:spPr>
          <a:xfrm>
            <a:off x="1219753" y="3257785"/>
            <a:ext cx="6704494" cy="3085397"/>
          </a:xfrm>
          <a:noFill/>
          <a:ln/>
        </p:spPr>
        <p:txBody>
          <a:bodyPr wrap="none" anchor="ctr"/>
          <a:lstStyle/>
          <a:p>
            <a:endParaRPr lang="fr-FR" smtClean="0">
              <a:latin typeface="Times New Roman" pitchFamily="18" charset="0"/>
            </a:endParaRPr>
          </a:p>
        </p:txBody>
      </p:sp>
    </p:spTree>
    <p:extLst>
      <p:ext uri="{BB962C8B-B14F-4D97-AF65-F5344CB8AC3E}">
        <p14:creationId xmlns:p14="http://schemas.microsoft.com/office/powerpoint/2010/main" val="42093518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r>
              <a:rPr lang="fr-FR" sz="1200" dirty="0" smtClean="0"/>
              <a:t>Les algorithmes d'</a:t>
            </a:r>
            <a:r>
              <a:rPr lang="fr-FR" sz="1200" b="1" dirty="0" smtClean="0"/>
              <a:t>illumination globale</a:t>
            </a:r>
            <a:r>
              <a:rPr lang="fr-FR" sz="1200" dirty="0" smtClean="0"/>
              <a:t> (dit souvent GI pour </a:t>
            </a:r>
            <a:r>
              <a:rPr lang="fr-FR" sz="1200" i="1" dirty="0" smtClean="0"/>
              <a:t>Global Illumination</a:t>
            </a:r>
            <a:r>
              <a:rPr lang="fr-FR" sz="1200" dirty="0" smtClean="0"/>
              <a:t>) – utilisés en synthèse d’image 3D – sont ceux qui, en déterminant la lumière tombant sur une surface, tiennent compte non seulement de la lumière qui a pris un chemin partant directement d'une source de lumineuse (illumination directe), mais également la lumière ayant subi la réflexion d'autres surfaces dans la scène à 3 dimensions (illumination indirecte). </a:t>
            </a:r>
            <a:endParaRPr lang="fr-FR" sz="1050" dirty="0" smtClean="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98</a:t>
            </a:fld>
            <a:endParaRPr lang="fr-FR"/>
          </a:p>
        </p:txBody>
      </p:sp>
    </p:spTree>
    <p:extLst>
      <p:ext uri="{BB962C8B-B14F-4D97-AF65-F5344CB8AC3E}">
        <p14:creationId xmlns:p14="http://schemas.microsoft.com/office/powerpoint/2010/main" val="577965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r>
              <a:rPr lang="fr-FR" b="1" dirty="0" smtClean="0"/>
              <a:t>Fonction de distribution de réflectance bidirectionnelle</a:t>
            </a:r>
            <a:r>
              <a:rPr lang="fr-FR" dirty="0" smtClean="0"/>
              <a:t> (en anglais : </a:t>
            </a:r>
            <a:r>
              <a:rPr lang="fr-FR" i="1" dirty="0" err="1" smtClean="0"/>
              <a:t>Bidirectional</a:t>
            </a:r>
            <a:r>
              <a:rPr lang="fr-FR" i="1" dirty="0" smtClean="0"/>
              <a:t> </a:t>
            </a:r>
            <a:r>
              <a:rPr lang="fr-FR" i="1" dirty="0" err="1" smtClean="0"/>
              <a:t>Reflectance</a:t>
            </a:r>
            <a:r>
              <a:rPr lang="fr-FR" i="1" dirty="0" smtClean="0"/>
              <a:t> Distribution </a:t>
            </a:r>
            <a:r>
              <a:rPr lang="fr-FR" i="1" dirty="0" err="1" smtClean="0"/>
              <a:t>function</a:t>
            </a:r>
            <a:r>
              <a:rPr lang="fr-FR" dirty="0" err="1" smtClean="0"/>
              <a:t>,BRDF</a:t>
            </a:r>
            <a:r>
              <a:rPr lang="fr-FR" dirty="0" smtClean="0"/>
              <a:t> ).</a:t>
            </a:r>
          </a:p>
          <a:p>
            <a:endParaRPr lang="fr-FR" dirty="0" smtClean="0"/>
          </a:p>
          <a:p>
            <a:r>
              <a:rPr lang="fr-FR" dirty="0" smtClean="0"/>
              <a:t>La BRDF décrit comment la lumière incidente est dispersée à un point de surface sur un hémisphère qui est orienté par rapport à sa normale. L’intensité de la réflexion varie selon la position de la source lumineuse et l’angle suivant lequel la surface est observée .</a:t>
            </a:r>
            <a:r>
              <a:rPr lang="fr-FR" sz="1400" dirty="0" smtClean="0"/>
              <a:t/>
            </a:r>
            <a:br>
              <a:rPr lang="fr-FR" sz="1400" dirty="0" smtClean="0"/>
            </a:br>
            <a:r>
              <a:rPr lang="fr-FR" sz="1400" dirty="0" smtClean="0"/>
              <a:t> </a:t>
            </a:r>
            <a:br>
              <a:rPr lang="fr-FR" sz="1400" dirty="0" smtClean="0"/>
            </a:br>
            <a:endParaRPr lang="fr-FR" sz="1100" dirty="0" smtClean="0"/>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99</a:t>
            </a:fld>
            <a:endParaRPr lang="fr-FR"/>
          </a:p>
        </p:txBody>
      </p:sp>
    </p:spTree>
    <p:extLst>
      <p:ext uri="{BB962C8B-B14F-4D97-AF65-F5344CB8AC3E}">
        <p14:creationId xmlns:p14="http://schemas.microsoft.com/office/powerpoint/2010/main" val="10984755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La BRDF</a:t>
            </a: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pPr lvl="0"/>
            <a:r>
              <a:rPr lang="fr-FR" sz="1200" dirty="0" smtClean="0">
                <a:latin typeface="Perpetua"/>
                <a:cs typeface="Perpetua"/>
              </a:rPr>
              <a:t>La BRDF est une propriété locale importante car elle influe sur l’éclairage global de la scène provenant des </a:t>
            </a:r>
            <a:r>
              <a:rPr lang="fr-FR" sz="1200" dirty="0" err="1" smtClean="0">
                <a:latin typeface="Perpetua"/>
                <a:cs typeface="Perpetua"/>
              </a:rPr>
              <a:t>interréflexions</a:t>
            </a:r>
            <a:r>
              <a:rPr lang="fr-FR" sz="1200" dirty="0" smtClean="0">
                <a:latin typeface="Perpetua"/>
                <a:cs typeface="Perpetua"/>
              </a:rPr>
              <a:t> entre les objets. Elle est définie comme le rapport entre la luminance réfléchie dans une direction donnée et l’éclairement provenant d’une direction incidente. Son unité est l’inverse du stéradian sr</a:t>
            </a:r>
            <a:r>
              <a:rPr lang="fr-FR" sz="1200" baseline="30000" dirty="0" smtClean="0">
                <a:latin typeface="Perpetua"/>
                <a:cs typeface="Perpetua"/>
              </a:rPr>
              <a:t>-1</a:t>
            </a:r>
            <a:r>
              <a:rPr lang="fr-FR" sz="1200" dirty="0" smtClean="0">
                <a:latin typeface="Perpetua"/>
                <a:cs typeface="Perpetua"/>
              </a:rPr>
              <a:t> </a:t>
            </a:r>
            <a:endParaRPr lang="fr-FR" sz="1200" kern="0" dirty="0" smtClean="0">
              <a:latin typeface="Perpetu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100</a:t>
            </a:fld>
            <a:endParaRPr lang="fr-FR"/>
          </a:p>
        </p:txBody>
      </p:sp>
    </p:spTree>
    <p:extLst>
      <p:ext uri="{BB962C8B-B14F-4D97-AF65-F5344CB8AC3E}">
        <p14:creationId xmlns:p14="http://schemas.microsoft.com/office/powerpoint/2010/main" val="24317046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lvl="0" algn="just">
              <a:defRPr/>
            </a:pPr>
            <a:r>
              <a:rPr lang="fr-FR" sz="1400" b="1" dirty="0" smtClean="0"/>
              <a:t>L’équation du rendu</a:t>
            </a:r>
            <a:r>
              <a:rPr lang="fr-FR" sz="1400" dirty="0" smtClean="0"/>
              <a:t> </a:t>
            </a:r>
          </a:p>
          <a:p>
            <a:pPr lvl="0" algn="just">
              <a:defRPr/>
            </a:pPr>
            <a:r>
              <a:rPr lang="fr-FR" sz="800" dirty="0" smtClean="0"/>
              <a:t/>
            </a:r>
            <a:br>
              <a:rPr lang="fr-FR" sz="800" dirty="0" smtClean="0"/>
            </a:br>
            <a:r>
              <a:rPr lang="fr-FR" dirty="0" smtClean="0"/>
              <a:t>Du point de vue mathématique, la synthèse d'image </a:t>
            </a:r>
            <a:r>
              <a:rPr lang="fr-FR" dirty="0" err="1" smtClean="0"/>
              <a:t>photoréaliste</a:t>
            </a:r>
            <a:r>
              <a:rPr lang="fr-FR" dirty="0" smtClean="0"/>
              <a:t> est équivalente à la solution de l'équation du rendu. En 1986, </a:t>
            </a:r>
            <a:r>
              <a:rPr lang="fr-FR" dirty="0" err="1" smtClean="0"/>
              <a:t>Kajiya</a:t>
            </a:r>
            <a:r>
              <a:rPr lang="fr-FR" dirty="0" smtClean="0"/>
              <a:t> a formulé la première modélisation mathématique qui rassemble les interactions lumineuses liées à l’éclairage global dans la scène sous la forme de l’équation du rendu. </a:t>
            </a:r>
          </a:p>
          <a:p>
            <a:pPr lvl="0" algn="just">
              <a:defRPr/>
            </a:pPr>
            <a:r>
              <a:rPr lang="fr-FR" sz="800" dirty="0" smtClean="0"/>
              <a:t> </a:t>
            </a:r>
            <a:r>
              <a:rPr lang="fr-FR" dirty="0" smtClean="0"/>
              <a:t/>
            </a:r>
            <a:br>
              <a:rPr lang="fr-FR" dirty="0" smtClean="0"/>
            </a:br>
            <a:r>
              <a:rPr lang="fr-FR" dirty="0" smtClean="0"/>
              <a:t>Cette équation est devenue la base du calcul de l’illumination globale unifiant tous les algorithmes de rendu. En effet, elle permet de retrouver toutes les composantes de la luminance y compris celles considérées dans les algorithmes du rendu réaliste proposés auparavant (le tracé de chemin et la radiosité). </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101</a:t>
            </a:fld>
            <a:endParaRPr lang="fr-FR"/>
          </a:p>
        </p:txBody>
      </p:sp>
    </p:spTree>
    <p:extLst>
      <p:ext uri="{BB962C8B-B14F-4D97-AF65-F5344CB8AC3E}">
        <p14:creationId xmlns:p14="http://schemas.microsoft.com/office/powerpoint/2010/main" val="26716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a:t>
            </a:fld>
            <a:endParaRPr lang="fr-FR"/>
          </a:p>
        </p:txBody>
      </p:sp>
    </p:spTree>
    <p:extLst>
      <p:ext uri="{BB962C8B-B14F-4D97-AF65-F5344CB8AC3E}">
        <p14:creationId xmlns:p14="http://schemas.microsoft.com/office/powerpoint/2010/main" val="31053030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Équation du rendu</a:t>
            </a:r>
            <a:r>
              <a:rPr lang="fr-FR" sz="1200" dirty="0" smtClean="0"/>
              <a:t> </a:t>
            </a:r>
            <a:br>
              <a:rPr lang="fr-FR" sz="1200" dirty="0" smtClean="0"/>
            </a:b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102</a:t>
            </a:fld>
            <a:endParaRPr lang="fr-FR"/>
          </a:p>
        </p:txBody>
      </p:sp>
    </p:spTree>
    <p:extLst>
      <p:ext uri="{BB962C8B-B14F-4D97-AF65-F5344CB8AC3E}">
        <p14:creationId xmlns:p14="http://schemas.microsoft.com/office/powerpoint/2010/main" val="2364183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r>
              <a:rPr kumimoji="0" lang="fr-FR" sz="1200" b="0" i="0" u="none" strike="noStrike" kern="0" cap="none" spc="0" normalizeH="0" baseline="0" noProof="0" dirty="0" smtClean="0">
                <a:ln>
                  <a:noFill/>
                </a:ln>
                <a:solidFill>
                  <a:schemeClr val="tx1"/>
                </a:solidFill>
                <a:effectLst/>
                <a:uLnTx/>
                <a:uFillTx/>
                <a:latin typeface="Perpetua"/>
                <a:ea typeface="+mn-ea"/>
                <a:cs typeface="Perpetua"/>
              </a:rPr>
              <a:t> </a:t>
            </a:r>
            <a:br>
              <a:rPr kumimoji="0" lang="fr-FR" sz="12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103</a:t>
            </a:fld>
            <a:endParaRPr lang="fr-FR"/>
          </a:p>
        </p:txBody>
      </p:sp>
    </p:spTree>
    <p:extLst>
      <p:ext uri="{BB962C8B-B14F-4D97-AF65-F5344CB8AC3E}">
        <p14:creationId xmlns:p14="http://schemas.microsoft.com/office/powerpoint/2010/main" val="41088001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r>
              <a:rPr kumimoji="0" lang="fr-FR" sz="1200" b="0" i="0" u="none" strike="noStrike" kern="0" cap="none" spc="0" normalizeH="0" baseline="0" noProof="0" dirty="0" smtClean="0">
                <a:ln>
                  <a:noFill/>
                </a:ln>
                <a:solidFill>
                  <a:schemeClr val="tx1"/>
                </a:solidFill>
                <a:effectLst/>
                <a:uLnTx/>
                <a:uFillTx/>
                <a:latin typeface="Perpetua"/>
                <a:ea typeface="+mn-ea"/>
                <a:cs typeface="Perpetua"/>
              </a:rPr>
              <a:t> </a:t>
            </a:r>
            <a:br>
              <a:rPr kumimoji="0" lang="fr-FR" sz="12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104</a:t>
            </a:fld>
            <a:endParaRPr lang="fr-FR"/>
          </a:p>
        </p:txBody>
      </p:sp>
    </p:spTree>
    <p:extLst>
      <p:ext uri="{BB962C8B-B14F-4D97-AF65-F5344CB8AC3E}">
        <p14:creationId xmlns:p14="http://schemas.microsoft.com/office/powerpoint/2010/main" val="7407982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r>
              <a:rPr kumimoji="0" lang="fr-FR" sz="1200" b="0" i="0" u="none" strike="noStrike" kern="0" cap="none" spc="0" normalizeH="0" baseline="0" noProof="0" dirty="0" smtClean="0">
                <a:ln>
                  <a:noFill/>
                </a:ln>
                <a:solidFill>
                  <a:schemeClr val="tx1"/>
                </a:solidFill>
                <a:effectLst/>
                <a:uLnTx/>
                <a:uFillTx/>
                <a:latin typeface="Perpetua"/>
                <a:ea typeface="+mn-ea"/>
                <a:cs typeface="Perpetua"/>
              </a:rPr>
              <a:t> </a:t>
            </a:r>
            <a:br>
              <a:rPr kumimoji="0" lang="fr-FR" sz="12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105</a:t>
            </a:fld>
            <a:endParaRPr lang="fr-FR"/>
          </a:p>
        </p:txBody>
      </p:sp>
    </p:spTree>
    <p:extLst>
      <p:ext uri="{BB962C8B-B14F-4D97-AF65-F5344CB8AC3E}">
        <p14:creationId xmlns:p14="http://schemas.microsoft.com/office/powerpoint/2010/main" val="10276213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r>
              <a:rPr kumimoji="0" lang="fr-FR" sz="1200" b="0" i="0" u="none" strike="noStrike" kern="0" cap="none" spc="0" normalizeH="0" baseline="0" noProof="0" dirty="0" smtClean="0">
                <a:ln>
                  <a:noFill/>
                </a:ln>
                <a:solidFill>
                  <a:schemeClr val="tx1"/>
                </a:solidFill>
                <a:effectLst/>
                <a:uLnTx/>
                <a:uFillTx/>
                <a:latin typeface="Perpetua"/>
                <a:ea typeface="+mn-ea"/>
                <a:cs typeface="Perpetua"/>
              </a:rPr>
              <a:t> </a:t>
            </a:r>
            <a:br>
              <a:rPr kumimoji="0" lang="fr-FR" sz="12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r>
              <a:rPr lang="fr-FR" dirty="0" smtClean="0"/>
              <a:t>Prise en compte de l'inclinaison de la surface par rapport à la source</a:t>
            </a: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106</a:t>
            </a:fld>
            <a:endParaRPr lang="fr-FR"/>
          </a:p>
        </p:txBody>
      </p:sp>
    </p:spTree>
    <p:extLst>
      <p:ext uri="{BB962C8B-B14F-4D97-AF65-F5344CB8AC3E}">
        <p14:creationId xmlns:p14="http://schemas.microsoft.com/office/powerpoint/2010/main" val="24200045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p>
          <a:p>
            <a:pPr marL="0" marR="0" lvl="0" indent="0" defTabSz="914400" eaLnBrk="1" fontAlgn="auto" latinLnBrk="0" hangingPunct="1">
              <a:lnSpc>
                <a:spcPct val="100000"/>
              </a:lnSpc>
              <a:spcBef>
                <a:spcPts val="0"/>
              </a:spcBef>
              <a:spcAft>
                <a:spcPts val="0"/>
              </a:spcAft>
              <a:buClrTx/>
              <a:buSzTx/>
              <a:buFontTx/>
              <a:buNone/>
              <a:tabLst/>
              <a:defRPr/>
            </a:pPr>
            <a:r>
              <a:rPr lang="fr-FR" sz="1200" b="1" kern="0" dirty="0" smtClean="0">
                <a:latin typeface="Perpetua"/>
                <a:cs typeface="Perpetua"/>
              </a:rPr>
              <a:t>BRDF</a:t>
            </a:r>
            <a:r>
              <a:rPr kumimoji="0" lang="fr-FR" sz="1200" b="0" i="0" u="none" strike="noStrike" kern="0" cap="none" spc="0" normalizeH="0" baseline="0" noProof="0" dirty="0" smtClean="0">
                <a:ln>
                  <a:noFill/>
                </a:ln>
                <a:solidFill>
                  <a:schemeClr val="tx1"/>
                </a:solidFill>
                <a:effectLst/>
                <a:uLnTx/>
                <a:uFillTx/>
                <a:latin typeface="Perpetua"/>
                <a:ea typeface="+mn-ea"/>
                <a:cs typeface="Perpetua"/>
              </a:rPr>
              <a:t> </a:t>
            </a:r>
            <a:br>
              <a:rPr kumimoji="0" lang="fr-FR" sz="12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1200" b="0" i="0" u="none" strike="noStrike" kern="0" cap="none" spc="0" normalizeH="0" baseline="0" noProof="0" dirty="0" smtClean="0">
              <a:ln>
                <a:noFill/>
              </a:ln>
              <a:solidFill>
                <a:schemeClr val="tx1"/>
              </a:solidFill>
              <a:effectLst/>
              <a:uLnTx/>
              <a:uFillTx/>
              <a:latin typeface="Perpetua"/>
              <a:ea typeface="+mn-ea"/>
              <a:cs typeface="Perpetua"/>
            </a:endParaRP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107</a:t>
            </a:fld>
            <a:endParaRPr lang="fr-FR"/>
          </a:p>
        </p:txBody>
      </p:sp>
    </p:spTree>
    <p:extLst>
      <p:ext uri="{BB962C8B-B14F-4D97-AF65-F5344CB8AC3E}">
        <p14:creationId xmlns:p14="http://schemas.microsoft.com/office/powerpoint/2010/main" val="11038012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p>
          <a:p>
            <a:r>
              <a:rPr lang="en-US" dirty="0" smtClean="0"/>
              <a:t>L(x, ω) = Light emitted by point x in the direction ω, </a:t>
            </a:r>
          </a:p>
          <a:p>
            <a:r>
              <a:rPr lang="en-US" dirty="0" smtClean="0"/>
              <a:t>Le(x, ω) = Self-light emitted by the object (if a source)</a:t>
            </a:r>
          </a:p>
          <a:p>
            <a:r>
              <a:rPr lang="en-US" dirty="0" smtClean="0"/>
              <a:t> L(x, ώ) = Light arriving at point x from the direction ώ</a:t>
            </a: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108</a:t>
            </a:fld>
            <a:endParaRPr lang="fr-FR"/>
          </a:p>
        </p:txBody>
      </p:sp>
    </p:spTree>
    <p:extLst>
      <p:ext uri="{BB962C8B-B14F-4D97-AF65-F5344CB8AC3E}">
        <p14:creationId xmlns:p14="http://schemas.microsoft.com/office/powerpoint/2010/main" val="28842727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outerShdw blurRad="38100" dist="38100" dir="2700000" algn="tl">
                    <a:srgbClr val="000000">
                      <a:alpha val="43137"/>
                    </a:srgbClr>
                  </a:outerShdw>
                </a:effectLst>
              </a:rPr>
              <a:t>Illumination Globale </a:t>
            </a:r>
            <a:r>
              <a:rPr lang="fr-FR" sz="1200" b="1" kern="0" dirty="0" smtClean="0">
                <a:solidFill>
                  <a:schemeClr val="tx1">
                    <a:lumMod val="85000"/>
                    <a:lumOff val="15000"/>
                  </a:schemeClr>
                </a:solidFill>
                <a:latin typeface="Calibri Bold (En-têtes)"/>
                <a:ea typeface="ヒラギノ角ゴ ProN W6"/>
                <a:cs typeface="+mn-cs"/>
              </a:rPr>
              <a:t>L’équation de rendu</a:t>
            </a:r>
          </a:p>
          <a:p>
            <a:endParaRPr lang="fr-FR" b="1" dirty="0" smtClean="0"/>
          </a:p>
          <a:p>
            <a:r>
              <a:rPr lang="fr-FR" b="1" dirty="0" smtClean="0"/>
              <a:t>-&gt; </a:t>
            </a:r>
            <a:r>
              <a:rPr lang="fr-FR" dirty="0" smtClean="0"/>
              <a:t>Nous allons vous présenté maintenant la définition formelle de l’illumination globale:</a:t>
            </a:r>
          </a:p>
          <a:p>
            <a:r>
              <a:rPr lang="fr-FR" b="1" dirty="0" smtClean="0"/>
              <a:t>-&gt; </a:t>
            </a:r>
            <a:r>
              <a:rPr lang="fr-FR" dirty="0" smtClean="0"/>
              <a:t>En </a:t>
            </a:r>
            <a:r>
              <a:rPr lang="fr-FR" dirty="0"/>
              <a:t>1986, Kajiya </a:t>
            </a:r>
            <a:r>
              <a:rPr lang="fr-FR" sz="900" kern="1200" baseline="0" dirty="0" smtClean="0">
                <a:solidFill>
                  <a:schemeClr val="tx1"/>
                </a:solidFill>
                <a:latin typeface="Arial" charset="0"/>
                <a:ea typeface="+mn-ea"/>
                <a:cs typeface="+mn-cs"/>
              </a:rPr>
              <a:t>a formulé la première </a:t>
            </a:r>
            <a:r>
              <a:rPr lang="fr-FR" sz="900" b="1" kern="1200" baseline="0" dirty="0" smtClean="0">
                <a:solidFill>
                  <a:schemeClr val="tx1"/>
                </a:solidFill>
                <a:latin typeface="Arial" charset="0"/>
                <a:ea typeface="+mn-ea"/>
                <a:cs typeface="+mn-cs"/>
              </a:rPr>
              <a:t>modélisation mathématique </a:t>
            </a:r>
            <a:r>
              <a:rPr lang="fr-FR" sz="900" kern="1200" baseline="0" dirty="0" smtClean="0">
                <a:solidFill>
                  <a:schemeClr val="tx1"/>
                </a:solidFill>
                <a:latin typeface="Arial" charset="0"/>
                <a:ea typeface="+mn-ea"/>
                <a:cs typeface="+mn-cs"/>
              </a:rPr>
              <a:t>qui rassemble les interactions lumineuses liées à l’éclairage global dans la scène sous la forme de l’équation du rendu.</a:t>
            </a:r>
            <a:endParaRPr lang="fr-FR" dirty="0" smtClean="0"/>
          </a:p>
          <a:p>
            <a:r>
              <a:rPr lang="fr-FR" b="1" dirty="0" smtClean="0"/>
              <a:t>Oméga</a:t>
            </a:r>
          </a:p>
          <a:p>
            <a:pPr marL="0" marR="0" indent="0" algn="l" defTabSz="914400" rtl="0" eaLnBrk="0" fontAlgn="base" latinLnBrk="0" hangingPunct="0">
              <a:lnSpc>
                <a:spcPct val="100000"/>
              </a:lnSpc>
              <a:spcBef>
                <a:spcPct val="0"/>
              </a:spcBef>
              <a:spcAft>
                <a:spcPct val="0"/>
              </a:spcAft>
              <a:buClrTx/>
              <a:buSzTx/>
              <a:buFontTx/>
              <a:buNone/>
              <a:tabLst/>
              <a:defRPr/>
            </a:pPr>
            <a:r>
              <a:rPr lang="fr-FR" b="1" dirty="0" smtClean="0"/>
              <a:t>-&gt; La résolution de cette équation  </a:t>
            </a:r>
            <a:r>
              <a:rPr lang="fr-FR" dirty="0" smtClean="0"/>
              <a:t>est très </a:t>
            </a:r>
            <a:r>
              <a:rPr lang="fr-FR" dirty="0"/>
              <a:t>compliqués et nécessitent beaucoup de temps de calcul et pas pratique pour un rendu en temps réel</a:t>
            </a:r>
            <a:r>
              <a:rPr lang="fr-FR" dirty="0" smtClean="0"/>
              <a:t>.</a:t>
            </a:r>
          </a:p>
          <a:p>
            <a:r>
              <a:rPr lang="fr-FR" b="1" dirty="0" smtClean="0"/>
              <a:t>-&gt; Plusieurs</a:t>
            </a:r>
            <a:r>
              <a:rPr lang="fr-FR" baseline="0" dirty="0" smtClean="0"/>
              <a:t> approximations sont proposées dans la littérature pour résoudre cette intégrale </a:t>
            </a:r>
            <a:endParaRPr lang="fr-FR" dirty="0"/>
          </a:p>
          <a:p>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Calibri "/>
                <a:cs typeface="Times New Roman" pitchFamily="18" charset="0"/>
              </a:rPr>
              <a:t>Luminance totale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Calibri "/>
                <a:cs typeface="Times New Roman" pitchFamily="18" charset="0"/>
              </a:rPr>
              <a:t>Luminance émise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Calibri "/>
                <a:cs typeface="Times New Roman" pitchFamily="18" charset="0"/>
              </a:rPr>
              <a:t>Luminance incidente</a:t>
            </a:r>
          </a:p>
          <a:p>
            <a:endParaRPr lang="en-US" noProof="0" dirty="0"/>
          </a:p>
          <a:p>
            <a:endParaRPr lang="en-US" noProof="0" dirty="0"/>
          </a:p>
          <a:p>
            <a:endParaRPr lang="en-US" noProof="0" dirty="0"/>
          </a:p>
          <a:p>
            <a:endParaRPr lang="en-US" noProof="0" dirty="0"/>
          </a:p>
        </p:txBody>
      </p:sp>
      <p:sp>
        <p:nvSpPr>
          <p:cNvPr id="4" name="Espace réservé du numéro de diapositive 3"/>
          <p:cNvSpPr>
            <a:spLocks noGrp="1"/>
          </p:cNvSpPr>
          <p:nvPr>
            <p:ph type="sldNum" sz="quarter" idx="10"/>
          </p:nvPr>
        </p:nvSpPr>
        <p:spPr/>
        <p:txBody>
          <a:bodyPr/>
          <a:lstStyle/>
          <a:p>
            <a:pPr>
              <a:defRPr/>
            </a:pPr>
            <a:fld id="{F7DDD3E5-FDD9-405D-B7A8-2634958D9725}" type="slidenum">
              <a:rPr lang="en-US" smtClean="0"/>
              <a:pPr>
                <a:defRPr/>
              </a:pPr>
              <a:t>109</a:t>
            </a:fld>
            <a:endParaRPr lang="en-US"/>
          </a:p>
        </p:txBody>
      </p:sp>
    </p:spTree>
    <p:extLst>
      <p:ext uri="{BB962C8B-B14F-4D97-AF65-F5344CB8AC3E}">
        <p14:creationId xmlns:p14="http://schemas.microsoft.com/office/powerpoint/2010/main" val="41417610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Perpetua"/>
                <a:ea typeface="+mn-ea"/>
                <a:cs typeface="Perpetua"/>
              </a:rPr>
              <a:t>Équation du rendu</a:t>
            </a:r>
          </a:p>
          <a:p>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110</a:t>
            </a:fld>
            <a:endParaRPr lang="fr-FR"/>
          </a:p>
        </p:txBody>
      </p:sp>
    </p:spTree>
    <p:extLst>
      <p:ext uri="{BB962C8B-B14F-4D97-AF65-F5344CB8AC3E}">
        <p14:creationId xmlns:p14="http://schemas.microsoft.com/office/powerpoint/2010/main" val="6055608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tx1"/>
                </a:solidFill>
                <a:effectLst>
                  <a:outerShdw blurRad="38100" dist="38100" dir="2700000" algn="tl">
                    <a:srgbClr val="000000">
                      <a:alpha val="43137"/>
                    </a:srgbClr>
                  </a:outerShdw>
                </a:effectLst>
              </a:rPr>
              <a:t>Illumination Globale</a:t>
            </a:r>
          </a:p>
          <a:p>
            <a:pPr lvl="0"/>
            <a:r>
              <a:rPr lang="fr-FR" sz="1200" b="1" kern="0" dirty="0" smtClean="0">
                <a:latin typeface="Perpetua"/>
                <a:cs typeface="Perpetua"/>
              </a:rPr>
              <a:t>Équation du rendu simplifiée</a:t>
            </a:r>
          </a:p>
          <a:p>
            <a:pPr lvl="0"/>
            <a:r>
              <a:rPr lang="fr-FR" sz="1200" b="1" kern="0" dirty="0" smtClean="0">
                <a:latin typeface="Perpetua"/>
                <a:cs typeface="Perpetua"/>
              </a:rPr>
              <a:t>Comparaison</a:t>
            </a:r>
            <a:br>
              <a:rPr lang="fr-FR" sz="1200" b="1" kern="0" dirty="0" smtClean="0">
                <a:latin typeface="Perpetua"/>
                <a:cs typeface="Perpetua"/>
              </a:rPr>
            </a:br>
            <a:endParaRPr lang="fr-FR" dirty="0"/>
          </a:p>
        </p:txBody>
      </p:sp>
      <p:sp>
        <p:nvSpPr>
          <p:cNvPr id="4" name="Espace réservé du numéro de diapositive 3"/>
          <p:cNvSpPr>
            <a:spLocks noGrp="1"/>
          </p:cNvSpPr>
          <p:nvPr>
            <p:ph type="sldNum" sz="quarter" idx="10"/>
          </p:nvPr>
        </p:nvSpPr>
        <p:spPr/>
        <p:txBody>
          <a:bodyPr/>
          <a:lstStyle/>
          <a:p>
            <a:fld id="{F91AED66-1734-4552-A3B2-2D3872E4251F}" type="slidenum">
              <a:rPr lang="fr-FR" smtClean="0"/>
              <a:pPr/>
              <a:t>112</a:t>
            </a:fld>
            <a:endParaRPr lang="fr-FR"/>
          </a:p>
        </p:txBody>
      </p:sp>
    </p:spTree>
    <p:extLst>
      <p:ext uri="{BB962C8B-B14F-4D97-AF65-F5344CB8AC3E}">
        <p14:creationId xmlns:p14="http://schemas.microsoft.com/office/powerpoint/2010/main" val="315455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696464"/>
                </a:solidFill>
                <a:latin typeface="Franklin Gothic Book"/>
                <a:cs typeface="Franklin Gothic Boo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Perpetua"/>
                <a:cs typeface="Perpetu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 y="65531"/>
            <a:ext cx="9020556" cy="669950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696464"/>
                </a:solidFill>
                <a:latin typeface="Franklin Gothic Book"/>
                <a:cs typeface="Franklin Gothic Boo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696464"/>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A35D907C-8070-4AFF-9E95-1C6D65A97F52}"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84250" y="533400"/>
            <a:ext cx="71755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844550" y="1676400"/>
            <a:ext cx="3651250" cy="464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676400"/>
            <a:ext cx="3651250" cy="4648200"/>
          </a:xfrm>
        </p:spPr>
        <p:txBody>
          <a:bodyPr/>
          <a:lstStyle/>
          <a:p>
            <a:pPr lvl="0"/>
            <a:endParaRPr lang="fr-FR" noProof="0"/>
          </a:p>
        </p:txBody>
      </p:sp>
    </p:spTree>
  </p:cSld>
  <p:clrMapOvr>
    <a:masterClrMapping/>
  </p:clrMapOvr>
  <p:transition spd="med">
    <p:sndAc>
      <p:stSnd>
        <p:snd r:embed="rId1" name="Appareil photo"/>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60" y="65531"/>
            <a:ext cx="9020810" cy="3362325"/>
          </a:xfrm>
          <a:custGeom>
            <a:avLst/>
            <a:gdLst/>
            <a:ahLst/>
            <a:cxnLst/>
            <a:rect l="l" t="t" r="r" b="b"/>
            <a:pathLst>
              <a:path w="9020810" h="3362325">
                <a:moveTo>
                  <a:pt x="8686800" y="0"/>
                </a:moveTo>
                <a:lnTo>
                  <a:pt x="316992" y="0"/>
                </a:lnTo>
                <a:lnTo>
                  <a:pt x="300228" y="1524"/>
                </a:lnTo>
                <a:lnTo>
                  <a:pt x="249936" y="10668"/>
                </a:lnTo>
                <a:lnTo>
                  <a:pt x="204215" y="25907"/>
                </a:lnTo>
                <a:lnTo>
                  <a:pt x="161544" y="48768"/>
                </a:lnTo>
                <a:lnTo>
                  <a:pt x="121920" y="76200"/>
                </a:lnTo>
                <a:lnTo>
                  <a:pt x="76200" y="121920"/>
                </a:lnTo>
                <a:lnTo>
                  <a:pt x="57911" y="147827"/>
                </a:lnTo>
                <a:lnTo>
                  <a:pt x="48768" y="160020"/>
                </a:lnTo>
                <a:lnTo>
                  <a:pt x="41147" y="175260"/>
                </a:lnTo>
                <a:lnTo>
                  <a:pt x="33528" y="188975"/>
                </a:lnTo>
                <a:lnTo>
                  <a:pt x="15240" y="234696"/>
                </a:lnTo>
                <a:lnTo>
                  <a:pt x="10667" y="249936"/>
                </a:lnTo>
                <a:lnTo>
                  <a:pt x="4572" y="283464"/>
                </a:lnTo>
                <a:lnTo>
                  <a:pt x="0" y="333756"/>
                </a:lnTo>
                <a:lnTo>
                  <a:pt x="0" y="3361944"/>
                </a:lnTo>
                <a:lnTo>
                  <a:pt x="7620" y="3361944"/>
                </a:lnTo>
                <a:lnTo>
                  <a:pt x="7620" y="316992"/>
                </a:lnTo>
                <a:lnTo>
                  <a:pt x="10667" y="283464"/>
                </a:lnTo>
                <a:lnTo>
                  <a:pt x="13716" y="268224"/>
                </a:lnTo>
                <a:lnTo>
                  <a:pt x="16764" y="251460"/>
                </a:lnTo>
                <a:lnTo>
                  <a:pt x="21336" y="236220"/>
                </a:lnTo>
                <a:lnTo>
                  <a:pt x="27432" y="220979"/>
                </a:lnTo>
                <a:lnTo>
                  <a:pt x="32004" y="205740"/>
                </a:lnTo>
                <a:lnTo>
                  <a:pt x="39624" y="192024"/>
                </a:lnTo>
                <a:lnTo>
                  <a:pt x="45720" y="178307"/>
                </a:lnTo>
                <a:lnTo>
                  <a:pt x="54863" y="164592"/>
                </a:lnTo>
                <a:lnTo>
                  <a:pt x="62484" y="150875"/>
                </a:lnTo>
                <a:lnTo>
                  <a:pt x="71628" y="137160"/>
                </a:lnTo>
                <a:lnTo>
                  <a:pt x="82296" y="124968"/>
                </a:lnTo>
                <a:lnTo>
                  <a:pt x="91440" y="114300"/>
                </a:lnTo>
                <a:lnTo>
                  <a:pt x="126492" y="80772"/>
                </a:lnTo>
                <a:lnTo>
                  <a:pt x="164592" y="53340"/>
                </a:lnTo>
                <a:lnTo>
                  <a:pt x="207264" y="32003"/>
                </a:lnTo>
                <a:lnTo>
                  <a:pt x="220979" y="25907"/>
                </a:lnTo>
                <a:lnTo>
                  <a:pt x="251460" y="16764"/>
                </a:lnTo>
                <a:lnTo>
                  <a:pt x="268224" y="13716"/>
                </a:lnTo>
                <a:lnTo>
                  <a:pt x="283464" y="10668"/>
                </a:lnTo>
                <a:lnTo>
                  <a:pt x="300228" y="7620"/>
                </a:lnTo>
                <a:lnTo>
                  <a:pt x="316992" y="7620"/>
                </a:lnTo>
                <a:lnTo>
                  <a:pt x="333755" y="6096"/>
                </a:lnTo>
                <a:lnTo>
                  <a:pt x="8746236" y="6096"/>
                </a:lnTo>
                <a:lnTo>
                  <a:pt x="8738616" y="4572"/>
                </a:lnTo>
                <a:lnTo>
                  <a:pt x="8721852" y="1524"/>
                </a:lnTo>
                <a:lnTo>
                  <a:pt x="8703564" y="1524"/>
                </a:lnTo>
                <a:lnTo>
                  <a:pt x="8686800" y="0"/>
                </a:lnTo>
                <a:close/>
              </a:path>
              <a:path w="9020810" h="3362325">
                <a:moveTo>
                  <a:pt x="8746236" y="6096"/>
                </a:moveTo>
                <a:lnTo>
                  <a:pt x="8686800" y="6096"/>
                </a:lnTo>
                <a:lnTo>
                  <a:pt x="8703564" y="7620"/>
                </a:lnTo>
                <a:lnTo>
                  <a:pt x="8720328" y="7620"/>
                </a:lnTo>
                <a:lnTo>
                  <a:pt x="8753856" y="13716"/>
                </a:lnTo>
                <a:lnTo>
                  <a:pt x="8769096" y="16764"/>
                </a:lnTo>
                <a:lnTo>
                  <a:pt x="8799576" y="25907"/>
                </a:lnTo>
                <a:lnTo>
                  <a:pt x="8814816" y="32003"/>
                </a:lnTo>
                <a:lnTo>
                  <a:pt x="8828532" y="39624"/>
                </a:lnTo>
                <a:lnTo>
                  <a:pt x="8843772" y="45720"/>
                </a:lnTo>
                <a:lnTo>
                  <a:pt x="8855964" y="53340"/>
                </a:lnTo>
                <a:lnTo>
                  <a:pt x="8883396" y="71627"/>
                </a:lnTo>
                <a:lnTo>
                  <a:pt x="8895588" y="80772"/>
                </a:lnTo>
                <a:lnTo>
                  <a:pt x="8906256" y="91440"/>
                </a:lnTo>
                <a:lnTo>
                  <a:pt x="8918448" y="102107"/>
                </a:lnTo>
                <a:lnTo>
                  <a:pt x="8929116" y="114300"/>
                </a:lnTo>
                <a:lnTo>
                  <a:pt x="8939784" y="124968"/>
                </a:lnTo>
                <a:lnTo>
                  <a:pt x="8948928" y="138684"/>
                </a:lnTo>
                <a:lnTo>
                  <a:pt x="8982456" y="192024"/>
                </a:lnTo>
                <a:lnTo>
                  <a:pt x="9003792" y="251460"/>
                </a:lnTo>
                <a:lnTo>
                  <a:pt x="9006840" y="268224"/>
                </a:lnTo>
                <a:lnTo>
                  <a:pt x="9009888" y="283464"/>
                </a:lnTo>
                <a:lnTo>
                  <a:pt x="9012936" y="300228"/>
                </a:lnTo>
                <a:lnTo>
                  <a:pt x="9012936" y="316992"/>
                </a:lnTo>
                <a:lnTo>
                  <a:pt x="9014460" y="333756"/>
                </a:lnTo>
                <a:lnTo>
                  <a:pt x="9014460" y="3361944"/>
                </a:lnTo>
                <a:lnTo>
                  <a:pt x="9020556" y="3361944"/>
                </a:lnTo>
                <a:lnTo>
                  <a:pt x="9020556" y="315468"/>
                </a:lnTo>
                <a:lnTo>
                  <a:pt x="9019032" y="298704"/>
                </a:lnTo>
                <a:lnTo>
                  <a:pt x="9015984" y="281940"/>
                </a:lnTo>
                <a:lnTo>
                  <a:pt x="9012936" y="266700"/>
                </a:lnTo>
                <a:lnTo>
                  <a:pt x="9009888" y="249936"/>
                </a:lnTo>
                <a:lnTo>
                  <a:pt x="9000744" y="219455"/>
                </a:lnTo>
                <a:lnTo>
                  <a:pt x="8994648" y="204216"/>
                </a:lnTo>
                <a:lnTo>
                  <a:pt x="8987028" y="188975"/>
                </a:lnTo>
                <a:lnTo>
                  <a:pt x="8979408" y="175260"/>
                </a:lnTo>
                <a:lnTo>
                  <a:pt x="8971788" y="160020"/>
                </a:lnTo>
                <a:lnTo>
                  <a:pt x="8962644" y="147827"/>
                </a:lnTo>
                <a:lnTo>
                  <a:pt x="8953500" y="134112"/>
                </a:lnTo>
                <a:lnTo>
                  <a:pt x="8944356" y="121920"/>
                </a:lnTo>
                <a:lnTo>
                  <a:pt x="8923020" y="97536"/>
                </a:lnTo>
                <a:lnTo>
                  <a:pt x="8898636" y="76200"/>
                </a:lnTo>
                <a:lnTo>
                  <a:pt x="8886444" y="67055"/>
                </a:lnTo>
                <a:lnTo>
                  <a:pt x="8872728" y="57912"/>
                </a:lnTo>
                <a:lnTo>
                  <a:pt x="8860536" y="48768"/>
                </a:lnTo>
                <a:lnTo>
                  <a:pt x="8845296" y="41148"/>
                </a:lnTo>
                <a:lnTo>
                  <a:pt x="8831580" y="33527"/>
                </a:lnTo>
                <a:lnTo>
                  <a:pt x="8816340" y="25907"/>
                </a:lnTo>
                <a:lnTo>
                  <a:pt x="8801100" y="19812"/>
                </a:lnTo>
                <a:lnTo>
                  <a:pt x="8770620" y="10668"/>
                </a:lnTo>
                <a:lnTo>
                  <a:pt x="8753856" y="7620"/>
                </a:lnTo>
                <a:lnTo>
                  <a:pt x="8746236" y="6096"/>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839470" y="213575"/>
            <a:ext cx="7465059" cy="1097280"/>
          </a:xfrm>
          <a:prstGeom prst="rect">
            <a:avLst/>
          </a:prstGeom>
        </p:spPr>
        <p:txBody>
          <a:bodyPr wrap="square" lIns="0" tIns="0" rIns="0" bIns="0">
            <a:spAutoFit/>
          </a:bodyPr>
          <a:lstStyle>
            <a:lvl1pPr>
              <a:defRPr sz="4000" b="0" i="0">
                <a:solidFill>
                  <a:srgbClr val="696464"/>
                </a:solidFill>
                <a:latin typeface="Franklin Gothic Book"/>
                <a:cs typeface="Franklin Gothic Book"/>
              </a:defRPr>
            </a:lvl1pPr>
          </a:lstStyle>
          <a:p>
            <a:endParaRPr/>
          </a:p>
        </p:txBody>
      </p:sp>
      <p:sp>
        <p:nvSpPr>
          <p:cNvPr id="3" name="Holder 3"/>
          <p:cNvSpPr>
            <a:spLocks noGrp="1"/>
          </p:cNvSpPr>
          <p:nvPr>
            <p:ph type="body" idx="1"/>
          </p:nvPr>
        </p:nvSpPr>
        <p:spPr>
          <a:xfrm>
            <a:off x="691479" y="1601698"/>
            <a:ext cx="7903845" cy="2644140"/>
          </a:xfrm>
          <a:prstGeom prst="rect">
            <a:avLst/>
          </a:prstGeom>
        </p:spPr>
        <p:txBody>
          <a:bodyPr wrap="square" lIns="0" tIns="0" rIns="0" bIns="0">
            <a:spAutoFit/>
          </a:bodyPr>
          <a:lstStyle>
            <a:lvl1pPr>
              <a:defRPr sz="2400" b="0" i="0">
                <a:solidFill>
                  <a:schemeClr val="tx1"/>
                </a:solidFill>
                <a:latin typeface="Perpetua"/>
                <a:cs typeface="Perpetu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1/13/2026</a:t>
            </a:fld>
            <a:endParaRPr lang="en-US"/>
          </a:p>
        </p:txBody>
      </p:sp>
      <p:sp>
        <p:nvSpPr>
          <p:cNvPr id="6" name="Holder 6"/>
          <p:cNvSpPr>
            <a:spLocks noGrp="1"/>
          </p:cNvSpPr>
          <p:nvPr>
            <p:ph type="sldNum" sz="quarter" idx="7"/>
          </p:nvPr>
        </p:nvSpPr>
        <p:spPr>
          <a:xfrm>
            <a:off x="244379" y="6346125"/>
            <a:ext cx="260350" cy="203834"/>
          </a:xfrm>
          <a:prstGeom prst="rect">
            <a:avLst/>
          </a:prstGeom>
        </p:spPr>
        <p:txBody>
          <a:bodyPr wrap="square" lIns="0" tIns="0" rIns="0" bIns="0">
            <a:spAutoFit/>
          </a:bodyPr>
          <a:lstStyle>
            <a:lvl1pPr>
              <a:defRPr sz="1400" b="0" i="0">
                <a:solidFill>
                  <a:schemeClr val="bg1"/>
                </a:solidFill>
                <a:latin typeface="Franklin Gothic Book"/>
                <a:cs typeface="Franklin Gothic Book"/>
              </a:defRPr>
            </a:lvl1pPr>
          </a:lstStyle>
          <a:p>
            <a:pPr marL="76835">
              <a:lnSpc>
                <a:spcPts val="1525"/>
              </a:lnSpc>
            </a:pPr>
            <a:fld id="{81D60167-4931-47E6-BA6A-407CBD079E47}" type="slidenum">
              <a:rPr dirty="0"/>
              <a:pPr marL="76835">
                <a:lnSpc>
                  <a:spcPts val="1525"/>
                </a:lnSpc>
              </a:pPr>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58.png"/></Relationships>
</file>

<file path=ppt/slides/_rels/slide10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57.png"/></Relationships>
</file>

<file path=ppt/slides/_rels/slide10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61.png"/></Relationships>
</file>

<file path=ppt/slides/_rels/slide10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63.png"/></Relationships>
</file>

<file path=ppt/slides/_rels/slide10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67.png"/></Relationships>
</file>

<file path=ppt/slides/_rels/slide109.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jpeg"/><Relationship Id="rId4" Type="http://schemas.openxmlformats.org/officeDocument/2006/relationships/image" Target="../media/image16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74.png"/></Relationships>
</file>

<file path=ppt/slides/_rels/slide11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178.jpeg"/></Relationships>
</file>

<file path=ppt/slides/_rels/slide115.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03.xml"/><Relationship Id="rId1" Type="http://schemas.openxmlformats.org/officeDocument/2006/relationships/slideLayout" Target="../slideLayouts/slideLayout5.xml"/><Relationship Id="rId4" Type="http://schemas.openxmlformats.org/officeDocument/2006/relationships/image" Target="../media/image181.png"/></Relationships>
</file>

<file path=ppt/slides/_rels/slide11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183.png"/></Relationships>
</file>

<file path=ppt/slides/_rels/slide11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5.wmf"/><Relationship Id="rId3" Type="http://schemas.openxmlformats.org/officeDocument/2006/relationships/notesSlide" Target="../notesSlides/notesSlide20.xml"/><Relationship Id="rId7" Type="http://schemas.openxmlformats.org/officeDocument/2006/relationships/image" Target="../media/image27.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8.wmf"/><Relationship Id="rId1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4.bin"/><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66.wmf"/><Relationship Id="rId18" Type="http://schemas.openxmlformats.org/officeDocument/2006/relationships/image" Target="../media/image68.wmf"/><Relationship Id="rId3" Type="http://schemas.openxmlformats.org/officeDocument/2006/relationships/notesSlide" Target="../notesSlides/notesSlide29.xml"/><Relationship Id="rId7" Type="http://schemas.openxmlformats.org/officeDocument/2006/relationships/image" Target="../media/image63.wmf"/><Relationship Id="rId12" Type="http://schemas.openxmlformats.org/officeDocument/2006/relationships/oleObject" Target="../embeddings/oleObject19.bin"/><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69.png"/><Relationship Id="rId1" Type="http://schemas.openxmlformats.org/officeDocument/2006/relationships/vmlDrawing" Target="../drawings/vmlDrawing8.vml"/><Relationship Id="rId6" Type="http://schemas.openxmlformats.org/officeDocument/2006/relationships/oleObject" Target="../embeddings/oleObject16.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64.wmf"/><Relationship Id="rId1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83.emf"/><Relationship Id="rId3" Type="http://schemas.openxmlformats.org/officeDocument/2006/relationships/notesSlide" Target="../notesSlides/notesSlide44.xml"/><Relationship Id="rId7" Type="http://schemas.openxmlformats.org/officeDocument/2006/relationships/image" Target="../media/image80.emf"/><Relationship Id="rId12"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82.emf"/><Relationship Id="rId5" Type="http://schemas.openxmlformats.org/officeDocument/2006/relationships/image" Target="../media/image79.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81.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51.xml"/><Relationship Id="rId7" Type="http://schemas.openxmlformats.org/officeDocument/2006/relationships/image" Target="../media/image86.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88.emf"/><Relationship Id="rId5" Type="http://schemas.openxmlformats.org/officeDocument/2006/relationships/image" Target="../media/image85.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87.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89.wmf"/><Relationship Id="rId4"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90.wmf"/><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54.xml"/><Relationship Id="rId7" Type="http://schemas.openxmlformats.org/officeDocument/2006/relationships/image" Target="../media/image92.e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94.wmf"/><Relationship Id="rId5" Type="http://schemas.openxmlformats.org/officeDocument/2006/relationships/image" Target="../media/image91.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93.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99.wmf"/><Relationship Id="rId18" Type="http://schemas.openxmlformats.org/officeDocument/2006/relationships/oleObject" Target="../embeddings/oleObject44.bin"/><Relationship Id="rId3" Type="http://schemas.openxmlformats.org/officeDocument/2006/relationships/notesSlide" Target="../notesSlides/notesSlide56.xml"/><Relationship Id="rId21" Type="http://schemas.openxmlformats.org/officeDocument/2006/relationships/image" Target="../media/image103.wmf"/><Relationship Id="rId7" Type="http://schemas.openxmlformats.org/officeDocument/2006/relationships/image" Target="../media/image96.wmf"/><Relationship Id="rId12" Type="http://schemas.openxmlformats.org/officeDocument/2006/relationships/oleObject" Target="../embeddings/oleObject41.bin"/><Relationship Id="rId17" Type="http://schemas.openxmlformats.org/officeDocument/2006/relationships/image" Target="../media/image101.wmf"/><Relationship Id="rId2" Type="http://schemas.openxmlformats.org/officeDocument/2006/relationships/slideLayout" Target="../slideLayouts/slideLayout1.xml"/><Relationship Id="rId16" Type="http://schemas.openxmlformats.org/officeDocument/2006/relationships/oleObject" Target="../embeddings/oleObject43.bin"/><Relationship Id="rId20" Type="http://schemas.openxmlformats.org/officeDocument/2006/relationships/oleObject" Target="../embeddings/oleObject45.bin"/><Relationship Id="rId1" Type="http://schemas.openxmlformats.org/officeDocument/2006/relationships/vmlDrawing" Target="../drawings/vmlDrawing14.vml"/><Relationship Id="rId6" Type="http://schemas.openxmlformats.org/officeDocument/2006/relationships/oleObject" Target="../embeddings/oleObject38.bin"/><Relationship Id="rId11" Type="http://schemas.openxmlformats.org/officeDocument/2006/relationships/image" Target="../media/image98.emf"/><Relationship Id="rId24" Type="http://schemas.openxmlformats.org/officeDocument/2006/relationships/image" Target="../media/image105.emf"/><Relationship Id="rId5" Type="http://schemas.openxmlformats.org/officeDocument/2006/relationships/image" Target="../media/image95.wmf"/><Relationship Id="rId15" Type="http://schemas.openxmlformats.org/officeDocument/2006/relationships/image" Target="../media/image100.wmf"/><Relationship Id="rId23" Type="http://schemas.openxmlformats.org/officeDocument/2006/relationships/image" Target="../media/image104.wmf"/><Relationship Id="rId10" Type="http://schemas.openxmlformats.org/officeDocument/2006/relationships/oleObject" Target="../embeddings/oleObject40.bin"/><Relationship Id="rId19" Type="http://schemas.openxmlformats.org/officeDocument/2006/relationships/image" Target="../media/image102.wmf"/><Relationship Id="rId4" Type="http://schemas.openxmlformats.org/officeDocument/2006/relationships/oleObject" Target="../embeddings/oleObject37.bin"/><Relationship Id="rId9" Type="http://schemas.openxmlformats.org/officeDocument/2006/relationships/image" Target="../media/image97.wmf"/><Relationship Id="rId14" Type="http://schemas.openxmlformats.org/officeDocument/2006/relationships/oleObject" Target="../embeddings/oleObject42.bin"/><Relationship Id="rId22" Type="http://schemas.openxmlformats.org/officeDocument/2006/relationships/oleObject" Target="../embeddings/oleObject46.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110.wmf"/><Relationship Id="rId18" Type="http://schemas.openxmlformats.org/officeDocument/2006/relationships/oleObject" Target="../embeddings/oleObject54.bin"/><Relationship Id="rId3" Type="http://schemas.openxmlformats.org/officeDocument/2006/relationships/notesSlide" Target="../notesSlides/notesSlide57.xml"/><Relationship Id="rId21" Type="http://schemas.openxmlformats.org/officeDocument/2006/relationships/image" Target="../media/image114.wmf"/><Relationship Id="rId7" Type="http://schemas.openxmlformats.org/officeDocument/2006/relationships/image" Target="../media/image107.wmf"/><Relationship Id="rId12" Type="http://schemas.openxmlformats.org/officeDocument/2006/relationships/oleObject" Target="../embeddings/oleObject51.bin"/><Relationship Id="rId17" Type="http://schemas.openxmlformats.org/officeDocument/2006/relationships/image" Target="../media/image112.wmf"/><Relationship Id="rId2" Type="http://schemas.openxmlformats.org/officeDocument/2006/relationships/slideLayout" Target="../slideLayouts/slideLayout1.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5.vml"/><Relationship Id="rId6" Type="http://schemas.openxmlformats.org/officeDocument/2006/relationships/oleObject" Target="../embeddings/oleObject48.bin"/><Relationship Id="rId11" Type="http://schemas.openxmlformats.org/officeDocument/2006/relationships/image" Target="../media/image109.wmf"/><Relationship Id="rId5" Type="http://schemas.openxmlformats.org/officeDocument/2006/relationships/image" Target="../media/image106.wmf"/><Relationship Id="rId15" Type="http://schemas.openxmlformats.org/officeDocument/2006/relationships/image" Target="../media/image111.wmf"/><Relationship Id="rId10" Type="http://schemas.openxmlformats.org/officeDocument/2006/relationships/oleObject" Target="../embeddings/oleObject50.bin"/><Relationship Id="rId19" Type="http://schemas.openxmlformats.org/officeDocument/2006/relationships/image" Target="../media/image113.wmf"/><Relationship Id="rId4" Type="http://schemas.openxmlformats.org/officeDocument/2006/relationships/oleObject" Target="../embeddings/oleObject47.bin"/><Relationship Id="rId9" Type="http://schemas.openxmlformats.org/officeDocument/2006/relationships/image" Target="../media/image108.wmf"/><Relationship Id="rId14" Type="http://schemas.openxmlformats.org/officeDocument/2006/relationships/oleObject" Target="../embeddings/oleObject5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119.wmf"/><Relationship Id="rId18" Type="http://schemas.openxmlformats.org/officeDocument/2006/relationships/oleObject" Target="../embeddings/oleObject63.bin"/><Relationship Id="rId3" Type="http://schemas.openxmlformats.org/officeDocument/2006/relationships/notesSlide" Target="../notesSlides/notesSlide58.xml"/><Relationship Id="rId21" Type="http://schemas.openxmlformats.org/officeDocument/2006/relationships/image" Target="../media/image123.emf"/><Relationship Id="rId7" Type="http://schemas.openxmlformats.org/officeDocument/2006/relationships/image" Target="../media/image116.wmf"/><Relationship Id="rId12" Type="http://schemas.openxmlformats.org/officeDocument/2006/relationships/oleObject" Target="../embeddings/oleObject60.bin"/><Relationship Id="rId17" Type="http://schemas.openxmlformats.org/officeDocument/2006/relationships/image" Target="../media/image121.wmf"/><Relationship Id="rId2" Type="http://schemas.openxmlformats.org/officeDocument/2006/relationships/slideLayout" Target="../slideLayouts/slideLayout1.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vmlDrawing" Target="../drawings/vmlDrawing16.vml"/><Relationship Id="rId6" Type="http://schemas.openxmlformats.org/officeDocument/2006/relationships/oleObject" Target="../embeddings/oleObject57.bin"/><Relationship Id="rId11" Type="http://schemas.openxmlformats.org/officeDocument/2006/relationships/image" Target="../media/image118.wmf"/><Relationship Id="rId5" Type="http://schemas.openxmlformats.org/officeDocument/2006/relationships/image" Target="../media/image115.wmf"/><Relationship Id="rId15" Type="http://schemas.openxmlformats.org/officeDocument/2006/relationships/image" Target="../media/image120.wmf"/><Relationship Id="rId10" Type="http://schemas.openxmlformats.org/officeDocument/2006/relationships/oleObject" Target="../embeddings/oleObject59.bin"/><Relationship Id="rId19" Type="http://schemas.openxmlformats.org/officeDocument/2006/relationships/image" Target="../media/image122.emf"/><Relationship Id="rId4" Type="http://schemas.openxmlformats.org/officeDocument/2006/relationships/oleObject" Target="../embeddings/oleObject56.bin"/><Relationship Id="rId9" Type="http://schemas.openxmlformats.org/officeDocument/2006/relationships/image" Target="../media/image117.wmf"/><Relationship Id="rId14" Type="http://schemas.openxmlformats.org/officeDocument/2006/relationships/oleObject" Target="../embeddings/oleObject61.bin"/></Relationships>
</file>

<file path=ppt/slides/_rels/slide71.xml.rels><?xml version="1.0" encoding="UTF-8" standalone="yes"?>
<Relationships xmlns="http://schemas.openxmlformats.org/package/2006/relationships"><Relationship Id="rId13" Type="http://schemas.openxmlformats.org/officeDocument/2006/relationships/image" Target="../media/image128.wmf"/><Relationship Id="rId18" Type="http://schemas.openxmlformats.org/officeDocument/2006/relationships/oleObject" Target="../embeddings/oleObject72.bin"/><Relationship Id="rId26" Type="http://schemas.openxmlformats.org/officeDocument/2006/relationships/oleObject" Target="../embeddings/oleObject76.bin"/><Relationship Id="rId39" Type="http://schemas.openxmlformats.org/officeDocument/2006/relationships/image" Target="../media/image139.wmf"/><Relationship Id="rId21" Type="http://schemas.openxmlformats.org/officeDocument/2006/relationships/image" Target="../media/image130.wmf"/><Relationship Id="rId34" Type="http://schemas.openxmlformats.org/officeDocument/2006/relationships/oleObject" Target="../embeddings/oleObject80.bin"/><Relationship Id="rId42" Type="http://schemas.openxmlformats.org/officeDocument/2006/relationships/oleObject" Target="../embeddings/oleObject84.bin"/><Relationship Id="rId7" Type="http://schemas.openxmlformats.org/officeDocument/2006/relationships/image" Target="../media/image125.wmf"/><Relationship Id="rId2" Type="http://schemas.openxmlformats.org/officeDocument/2006/relationships/slideLayout" Target="../slideLayouts/slideLayout1.xml"/><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134.wmf"/><Relationship Id="rId41" Type="http://schemas.openxmlformats.org/officeDocument/2006/relationships/image" Target="../media/image140.emf"/><Relationship Id="rId1" Type="http://schemas.openxmlformats.org/officeDocument/2006/relationships/vmlDrawing" Target="../drawings/vmlDrawing17.vml"/><Relationship Id="rId6" Type="http://schemas.openxmlformats.org/officeDocument/2006/relationships/oleObject" Target="../embeddings/oleObject66.bin"/><Relationship Id="rId11" Type="http://schemas.openxmlformats.org/officeDocument/2006/relationships/image" Target="../media/image127.wmf"/><Relationship Id="rId24" Type="http://schemas.openxmlformats.org/officeDocument/2006/relationships/oleObject" Target="../embeddings/oleObject75.bin"/><Relationship Id="rId32" Type="http://schemas.openxmlformats.org/officeDocument/2006/relationships/oleObject" Target="../embeddings/oleObject79.bin"/><Relationship Id="rId37" Type="http://schemas.openxmlformats.org/officeDocument/2006/relationships/image" Target="../media/image138.wmf"/><Relationship Id="rId40" Type="http://schemas.openxmlformats.org/officeDocument/2006/relationships/oleObject" Target="../embeddings/oleObject83.bin"/><Relationship Id="rId5" Type="http://schemas.openxmlformats.org/officeDocument/2006/relationships/image" Target="../media/image124.wmf"/><Relationship Id="rId15" Type="http://schemas.openxmlformats.org/officeDocument/2006/relationships/image" Target="../media/image122.emf"/><Relationship Id="rId23" Type="http://schemas.openxmlformats.org/officeDocument/2006/relationships/image" Target="../media/image131.wmf"/><Relationship Id="rId28" Type="http://schemas.openxmlformats.org/officeDocument/2006/relationships/oleObject" Target="../embeddings/oleObject77.bin"/><Relationship Id="rId36" Type="http://schemas.openxmlformats.org/officeDocument/2006/relationships/oleObject" Target="../embeddings/oleObject81.bin"/><Relationship Id="rId10" Type="http://schemas.openxmlformats.org/officeDocument/2006/relationships/oleObject" Target="../embeddings/oleObject68.bin"/><Relationship Id="rId19" Type="http://schemas.openxmlformats.org/officeDocument/2006/relationships/image" Target="../media/image129.emf"/><Relationship Id="rId31" Type="http://schemas.openxmlformats.org/officeDocument/2006/relationships/image" Target="../media/image135.wmf"/><Relationship Id="rId4" Type="http://schemas.openxmlformats.org/officeDocument/2006/relationships/oleObject" Target="../embeddings/oleObject65.bin"/><Relationship Id="rId9" Type="http://schemas.openxmlformats.org/officeDocument/2006/relationships/image" Target="../media/image126.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133.wmf"/><Relationship Id="rId30" Type="http://schemas.openxmlformats.org/officeDocument/2006/relationships/oleObject" Target="../embeddings/oleObject78.bin"/><Relationship Id="rId35" Type="http://schemas.openxmlformats.org/officeDocument/2006/relationships/image" Target="../media/image137.wmf"/><Relationship Id="rId43" Type="http://schemas.openxmlformats.org/officeDocument/2006/relationships/image" Target="../media/image141.wmf"/><Relationship Id="rId8" Type="http://schemas.openxmlformats.org/officeDocument/2006/relationships/oleObject" Target="../embeddings/oleObject67.bin"/><Relationship Id="rId3" Type="http://schemas.openxmlformats.org/officeDocument/2006/relationships/notesSlide" Target="../notesSlides/notesSlide59.xml"/><Relationship Id="rId12" Type="http://schemas.openxmlformats.org/officeDocument/2006/relationships/oleObject" Target="../embeddings/oleObject69.bin"/><Relationship Id="rId17" Type="http://schemas.openxmlformats.org/officeDocument/2006/relationships/image" Target="../media/image123.emf"/><Relationship Id="rId25" Type="http://schemas.openxmlformats.org/officeDocument/2006/relationships/image" Target="../media/image132.wmf"/><Relationship Id="rId33" Type="http://schemas.openxmlformats.org/officeDocument/2006/relationships/image" Target="../media/image136.wmf"/><Relationship Id="rId38" Type="http://schemas.openxmlformats.org/officeDocument/2006/relationships/oleObject" Target="../embeddings/oleObject82.bin"/></Relationships>
</file>

<file path=ppt/slides/_rels/slide7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8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145.png"/></Relationships>
</file>

<file path=ppt/slides/_rels/slide8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4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148.png"/><Relationship Id="rId4" Type="http://schemas.openxmlformats.org/officeDocument/2006/relationships/image" Target="../media/image14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50.jpeg"/></Relationships>
</file>

<file path=ppt/slides/_rels/slide96.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9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4289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0"/>
            <a:ext cx="9144000" cy="3427729"/>
          </a:xfrm>
          <a:custGeom>
            <a:avLst/>
            <a:gdLst/>
            <a:ahLst/>
            <a:cxnLst/>
            <a:rect l="l" t="t" r="r" b="b"/>
            <a:pathLst>
              <a:path w="9144000" h="3427729">
                <a:moveTo>
                  <a:pt x="0" y="3427476"/>
                </a:moveTo>
                <a:lnTo>
                  <a:pt x="9144000" y="3427476"/>
                </a:lnTo>
                <a:lnTo>
                  <a:pt x="9144000" y="0"/>
                </a:lnTo>
                <a:lnTo>
                  <a:pt x="0" y="0"/>
                </a:lnTo>
                <a:lnTo>
                  <a:pt x="0" y="3427476"/>
                </a:lnTo>
                <a:close/>
              </a:path>
            </a:pathLst>
          </a:custGeom>
          <a:solidFill>
            <a:srgbClr val="FFFFFF"/>
          </a:solidFill>
        </p:spPr>
        <p:txBody>
          <a:bodyPr wrap="square" lIns="0" tIns="0" rIns="0" bIns="0" rtlCol="0"/>
          <a:lstStyle/>
          <a:p>
            <a:endParaRPr/>
          </a:p>
        </p:txBody>
      </p:sp>
      <p:sp>
        <p:nvSpPr>
          <p:cNvPr id="4" name="object 4"/>
          <p:cNvSpPr/>
          <p:nvPr/>
        </p:nvSpPr>
        <p:spPr>
          <a:xfrm>
            <a:off x="64007" y="64007"/>
            <a:ext cx="9019032" cy="33649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2484" y="65531"/>
            <a:ext cx="9020810" cy="3362325"/>
          </a:xfrm>
          <a:custGeom>
            <a:avLst/>
            <a:gdLst/>
            <a:ahLst/>
            <a:cxnLst/>
            <a:rect l="l" t="t" r="r" b="b"/>
            <a:pathLst>
              <a:path w="9020810" h="3362325">
                <a:moveTo>
                  <a:pt x="8686800" y="0"/>
                </a:moveTo>
                <a:lnTo>
                  <a:pt x="315468" y="0"/>
                </a:lnTo>
                <a:lnTo>
                  <a:pt x="298704" y="1524"/>
                </a:lnTo>
                <a:lnTo>
                  <a:pt x="281940" y="4572"/>
                </a:lnTo>
                <a:lnTo>
                  <a:pt x="266700" y="7620"/>
                </a:lnTo>
                <a:lnTo>
                  <a:pt x="249936" y="10668"/>
                </a:lnTo>
                <a:lnTo>
                  <a:pt x="219456" y="19812"/>
                </a:lnTo>
                <a:lnTo>
                  <a:pt x="204215" y="25907"/>
                </a:lnTo>
                <a:lnTo>
                  <a:pt x="188976" y="33527"/>
                </a:lnTo>
                <a:lnTo>
                  <a:pt x="175260" y="41148"/>
                </a:lnTo>
                <a:lnTo>
                  <a:pt x="160020" y="48768"/>
                </a:lnTo>
                <a:lnTo>
                  <a:pt x="147827" y="57912"/>
                </a:lnTo>
                <a:lnTo>
                  <a:pt x="134112" y="67055"/>
                </a:lnTo>
                <a:lnTo>
                  <a:pt x="121920" y="76200"/>
                </a:lnTo>
                <a:lnTo>
                  <a:pt x="97536" y="97536"/>
                </a:lnTo>
                <a:lnTo>
                  <a:pt x="76200" y="121920"/>
                </a:lnTo>
                <a:lnTo>
                  <a:pt x="67055" y="134112"/>
                </a:lnTo>
                <a:lnTo>
                  <a:pt x="57912" y="147827"/>
                </a:lnTo>
                <a:lnTo>
                  <a:pt x="48768" y="160020"/>
                </a:lnTo>
                <a:lnTo>
                  <a:pt x="41148" y="175260"/>
                </a:lnTo>
                <a:lnTo>
                  <a:pt x="33528" y="188975"/>
                </a:lnTo>
                <a:lnTo>
                  <a:pt x="25908" y="204216"/>
                </a:lnTo>
                <a:lnTo>
                  <a:pt x="19812" y="219455"/>
                </a:lnTo>
                <a:lnTo>
                  <a:pt x="10667" y="249936"/>
                </a:lnTo>
                <a:lnTo>
                  <a:pt x="4572" y="283464"/>
                </a:lnTo>
                <a:lnTo>
                  <a:pt x="1524" y="298704"/>
                </a:lnTo>
                <a:lnTo>
                  <a:pt x="1524" y="316992"/>
                </a:lnTo>
                <a:lnTo>
                  <a:pt x="0" y="333756"/>
                </a:lnTo>
                <a:lnTo>
                  <a:pt x="0" y="3361944"/>
                </a:lnTo>
                <a:lnTo>
                  <a:pt x="6096" y="3361944"/>
                </a:lnTo>
                <a:lnTo>
                  <a:pt x="6096" y="333756"/>
                </a:lnTo>
                <a:lnTo>
                  <a:pt x="10667" y="283464"/>
                </a:lnTo>
                <a:lnTo>
                  <a:pt x="25908" y="220979"/>
                </a:lnTo>
                <a:lnTo>
                  <a:pt x="39623" y="192024"/>
                </a:lnTo>
                <a:lnTo>
                  <a:pt x="45719" y="176784"/>
                </a:lnTo>
                <a:lnTo>
                  <a:pt x="53339" y="164592"/>
                </a:lnTo>
                <a:lnTo>
                  <a:pt x="71628" y="137160"/>
                </a:lnTo>
                <a:lnTo>
                  <a:pt x="80772" y="124968"/>
                </a:lnTo>
                <a:lnTo>
                  <a:pt x="91439" y="114300"/>
                </a:lnTo>
                <a:lnTo>
                  <a:pt x="102108" y="102107"/>
                </a:lnTo>
                <a:lnTo>
                  <a:pt x="114300" y="91440"/>
                </a:lnTo>
                <a:lnTo>
                  <a:pt x="124968" y="80772"/>
                </a:lnTo>
                <a:lnTo>
                  <a:pt x="138684" y="71627"/>
                </a:lnTo>
                <a:lnTo>
                  <a:pt x="192024" y="38100"/>
                </a:lnTo>
                <a:lnTo>
                  <a:pt x="251459" y="16764"/>
                </a:lnTo>
                <a:lnTo>
                  <a:pt x="268223" y="13716"/>
                </a:lnTo>
                <a:lnTo>
                  <a:pt x="283464" y="10668"/>
                </a:lnTo>
                <a:lnTo>
                  <a:pt x="300228" y="7620"/>
                </a:lnTo>
                <a:lnTo>
                  <a:pt x="316992" y="7620"/>
                </a:lnTo>
                <a:lnTo>
                  <a:pt x="333756" y="6096"/>
                </a:lnTo>
                <a:lnTo>
                  <a:pt x="8745474" y="6096"/>
                </a:lnTo>
                <a:lnTo>
                  <a:pt x="8720328" y="1524"/>
                </a:lnTo>
                <a:lnTo>
                  <a:pt x="8703564" y="1524"/>
                </a:lnTo>
                <a:lnTo>
                  <a:pt x="8686800" y="0"/>
                </a:lnTo>
                <a:close/>
              </a:path>
              <a:path w="9020810" h="3362325">
                <a:moveTo>
                  <a:pt x="8745474" y="6096"/>
                </a:moveTo>
                <a:lnTo>
                  <a:pt x="8686800" y="6096"/>
                </a:lnTo>
                <a:lnTo>
                  <a:pt x="8703564" y="7620"/>
                </a:lnTo>
                <a:lnTo>
                  <a:pt x="8720328" y="7620"/>
                </a:lnTo>
                <a:lnTo>
                  <a:pt x="8737092" y="10668"/>
                </a:lnTo>
                <a:lnTo>
                  <a:pt x="8752332" y="13716"/>
                </a:lnTo>
                <a:lnTo>
                  <a:pt x="8769096" y="16764"/>
                </a:lnTo>
                <a:lnTo>
                  <a:pt x="8799576" y="25907"/>
                </a:lnTo>
                <a:lnTo>
                  <a:pt x="8855964" y="53340"/>
                </a:lnTo>
                <a:lnTo>
                  <a:pt x="8895588" y="80772"/>
                </a:lnTo>
                <a:lnTo>
                  <a:pt x="8906256" y="91440"/>
                </a:lnTo>
                <a:lnTo>
                  <a:pt x="8918448" y="102107"/>
                </a:lnTo>
                <a:lnTo>
                  <a:pt x="8929116" y="114300"/>
                </a:lnTo>
                <a:lnTo>
                  <a:pt x="8939784" y="124968"/>
                </a:lnTo>
                <a:lnTo>
                  <a:pt x="8948928" y="138684"/>
                </a:lnTo>
                <a:lnTo>
                  <a:pt x="8958072" y="150875"/>
                </a:lnTo>
                <a:lnTo>
                  <a:pt x="8967216" y="164592"/>
                </a:lnTo>
                <a:lnTo>
                  <a:pt x="8974836" y="178307"/>
                </a:lnTo>
                <a:lnTo>
                  <a:pt x="8980932" y="192024"/>
                </a:lnTo>
                <a:lnTo>
                  <a:pt x="8988552" y="205740"/>
                </a:lnTo>
                <a:lnTo>
                  <a:pt x="8994648" y="220979"/>
                </a:lnTo>
                <a:lnTo>
                  <a:pt x="9003792" y="251460"/>
                </a:lnTo>
                <a:lnTo>
                  <a:pt x="9006840" y="268224"/>
                </a:lnTo>
                <a:lnTo>
                  <a:pt x="9009888" y="283464"/>
                </a:lnTo>
                <a:lnTo>
                  <a:pt x="9014460" y="333756"/>
                </a:lnTo>
                <a:lnTo>
                  <a:pt x="9014460" y="3361944"/>
                </a:lnTo>
                <a:lnTo>
                  <a:pt x="9020556" y="3361944"/>
                </a:lnTo>
                <a:lnTo>
                  <a:pt x="9020556" y="333756"/>
                </a:lnTo>
                <a:lnTo>
                  <a:pt x="9019159" y="316992"/>
                </a:lnTo>
                <a:lnTo>
                  <a:pt x="9019032" y="298704"/>
                </a:lnTo>
                <a:lnTo>
                  <a:pt x="9015984" y="281940"/>
                </a:lnTo>
                <a:lnTo>
                  <a:pt x="9012936" y="266700"/>
                </a:lnTo>
                <a:lnTo>
                  <a:pt x="9009888" y="249936"/>
                </a:lnTo>
                <a:lnTo>
                  <a:pt x="9005316" y="234696"/>
                </a:lnTo>
                <a:lnTo>
                  <a:pt x="8999220" y="219455"/>
                </a:lnTo>
                <a:lnTo>
                  <a:pt x="8994648" y="204216"/>
                </a:lnTo>
                <a:lnTo>
                  <a:pt x="8979408" y="173736"/>
                </a:lnTo>
                <a:lnTo>
                  <a:pt x="8971788" y="160020"/>
                </a:lnTo>
                <a:lnTo>
                  <a:pt x="8962644" y="147827"/>
                </a:lnTo>
                <a:lnTo>
                  <a:pt x="8953500" y="134112"/>
                </a:lnTo>
                <a:lnTo>
                  <a:pt x="8944356" y="121920"/>
                </a:lnTo>
                <a:lnTo>
                  <a:pt x="8923020" y="97536"/>
                </a:lnTo>
                <a:lnTo>
                  <a:pt x="8898636" y="76200"/>
                </a:lnTo>
                <a:lnTo>
                  <a:pt x="8886444" y="67055"/>
                </a:lnTo>
                <a:lnTo>
                  <a:pt x="8872728" y="56388"/>
                </a:lnTo>
                <a:lnTo>
                  <a:pt x="8831580" y="33527"/>
                </a:lnTo>
                <a:lnTo>
                  <a:pt x="8816340" y="25907"/>
                </a:lnTo>
                <a:lnTo>
                  <a:pt x="8801100" y="19812"/>
                </a:lnTo>
                <a:lnTo>
                  <a:pt x="8770620" y="10668"/>
                </a:lnTo>
                <a:lnTo>
                  <a:pt x="8745474" y="6096"/>
                </a:lnTo>
                <a:close/>
              </a:path>
            </a:pathLst>
          </a:custGeom>
          <a:solidFill>
            <a:srgbClr val="000000"/>
          </a:solidFill>
        </p:spPr>
        <p:txBody>
          <a:bodyPr wrap="square" lIns="0" tIns="0" rIns="0" bIns="0" rtlCol="0"/>
          <a:lstStyle/>
          <a:p>
            <a:endParaRPr/>
          </a:p>
        </p:txBody>
      </p:sp>
      <p:sp>
        <p:nvSpPr>
          <p:cNvPr id="6" name="object 6"/>
          <p:cNvSpPr/>
          <p:nvPr/>
        </p:nvSpPr>
        <p:spPr>
          <a:xfrm>
            <a:off x="64007" y="1516379"/>
            <a:ext cx="9020810" cy="1460500"/>
          </a:xfrm>
          <a:custGeom>
            <a:avLst/>
            <a:gdLst/>
            <a:ahLst/>
            <a:cxnLst/>
            <a:rect l="l" t="t" r="r" b="b"/>
            <a:pathLst>
              <a:path w="9020810" h="1460500">
                <a:moveTo>
                  <a:pt x="0" y="1459991"/>
                </a:moveTo>
                <a:lnTo>
                  <a:pt x="9020556" y="1459991"/>
                </a:lnTo>
                <a:lnTo>
                  <a:pt x="9020556" y="0"/>
                </a:lnTo>
                <a:lnTo>
                  <a:pt x="0" y="0"/>
                </a:lnTo>
                <a:lnTo>
                  <a:pt x="0" y="1459991"/>
                </a:lnTo>
                <a:close/>
              </a:path>
            </a:pathLst>
          </a:custGeom>
          <a:solidFill>
            <a:srgbClr val="D34817"/>
          </a:solidFill>
        </p:spPr>
        <p:txBody>
          <a:bodyPr wrap="square" lIns="0" tIns="0" rIns="0" bIns="0" rtlCol="0"/>
          <a:lstStyle/>
          <a:p>
            <a:endParaRPr/>
          </a:p>
        </p:txBody>
      </p:sp>
      <p:sp>
        <p:nvSpPr>
          <p:cNvPr id="7" name="object 7"/>
          <p:cNvSpPr/>
          <p:nvPr/>
        </p:nvSpPr>
        <p:spPr>
          <a:xfrm>
            <a:off x="64007" y="1395983"/>
            <a:ext cx="9020810" cy="120650"/>
          </a:xfrm>
          <a:custGeom>
            <a:avLst/>
            <a:gdLst/>
            <a:ahLst/>
            <a:cxnLst/>
            <a:rect l="l" t="t" r="r" b="b"/>
            <a:pathLst>
              <a:path w="9020810" h="120650">
                <a:moveTo>
                  <a:pt x="0" y="120396"/>
                </a:moveTo>
                <a:lnTo>
                  <a:pt x="9020556" y="120396"/>
                </a:lnTo>
                <a:lnTo>
                  <a:pt x="9020556" y="0"/>
                </a:lnTo>
                <a:lnTo>
                  <a:pt x="0" y="0"/>
                </a:lnTo>
                <a:lnTo>
                  <a:pt x="0" y="120396"/>
                </a:lnTo>
                <a:close/>
              </a:path>
            </a:pathLst>
          </a:custGeom>
          <a:solidFill>
            <a:srgbClr val="E6B1AB"/>
          </a:solidFill>
        </p:spPr>
        <p:txBody>
          <a:bodyPr wrap="square" lIns="0" tIns="0" rIns="0" bIns="0" rtlCol="0"/>
          <a:lstStyle/>
          <a:p>
            <a:endParaRPr/>
          </a:p>
        </p:txBody>
      </p:sp>
      <p:sp>
        <p:nvSpPr>
          <p:cNvPr id="8" name="object 8"/>
          <p:cNvSpPr/>
          <p:nvPr/>
        </p:nvSpPr>
        <p:spPr>
          <a:xfrm>
            <a:off x="64007" y="2976371"/>
            <a:ext cx="9020810" cy="109855"/>
          </a:xfrm>
          <a:custGeom>
            <a:avLst/>
            <a:gdLst/>
            <a:ahLst/>
            <a:cxnLst/>
            <a:rect l="l" t="t" r="r" b="b"/>
            <a:pathLst>
              <a:path w="9020810" h="109855">
                <a:moveTo>
                  <a:pt x="0" y="109727"/>
                </a:moveTo>
                <a:lnTo>
                  <a:pt x="9020556" y="109727"/>
                </a:lnTo>
                <a:lnTo>
                  <a:pt x="9020556" y="0"/>
                </a:lnTo>
                <a:lnTo>
                  <a:pt x="0" y="0"/>
                </a:lnTo>
                <a:lnTo>
                  <a:pt x="0" y="109727"/>
                </a:lnTo>
                <a:close/>
              </a:path>
            </a:pathLst>
          </a:custGeom>
          <a:solidFill>
            <a:srgbClr val="918485"/>
          </a:solidFill>
        </p:spPr>
        <p:txBody>
          <a:bodyPr wrap="square" lIns="0" tIns="0" rIns="0" bIns="0" rtlCol="0"/>
          <a:lstStyle/>
          <a:p>
            <a:endParaRPr/>
          </a:p>
        </p:txBody>
      </p:sp>
      <p:sp>
        <p:nvSpPr>
          <p:cNvPr id="9" name="object 9"/>
          <p:cNvSpPr txBox="1">
            <a:spLocks noGrp="1"/>
          </p:cNvSpPr>
          <p:nvPr>
            <p:ph type="title"/>
          </p:nvPr>
        </p:nvSpPr>
        <p:spPr>
          <a:xfrm>
            <a:off x="1812899" y="1929447"/>
            <a:ext cx="5630545" cy="557530"/>
          </a:xfrm>
          <a:prstGeom prst="rect">
            <a:avLst/>
          </a:prstGeom>
        </p:spPr>
        <p:txBody>
          <a:bodyPr vert="horz" wrap="square" lIns="0" tIns="0" rIns="0" bIns="0" rtlCol="0">
            <a:spAutoFit/>
          </a:bodyPr>
          <a:lstStyle/>
          <a:p>
            <a:pPr marL="12700">
              <a:lnSpc>
                <a:spcPct val="100000"/>
              </a:lnSpc>
            </a:pPr>
            <a:r>
              <a:rPr lang="en-US" sz="3600" dirty="0">
                <a:solidFill>
                  <a:srgbClr val="FFFFFF"/>
                </a:solidFill>
              </a:rPr>
              <a:t>Realistic rendering</a:t>
            </a:r>
          </a:p>
        </p:txBody>
      </p:sp>
      <p:sp>
        <p:nvSpPr>
          <p:cNvPr id="10" name="object 10"/>
          <p:cNvSpPr/>
          <p:nvPr/>
        </p:nvSpPr>
        <p:spPr>
          <a:xfrm>
            <a:off x="0" y="3422903"/>
            <a:ext cx="9144000" cy="34290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12" name="object 12"/>
          <p:cNvSpPr/>
          <p:nvPr/>
        </p:nvSpPr>
        <p:spPr>
          <a:xfrm>
            <a:off x="64007" y="3422903"/>
            <a:ext cx="9019032" cy="334365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484" y="3427475"/>
            <a:ext cx="9020810" cy="3337560"/>
          </a:xfrm>
          <a:custGeom>
            <a:avLst/>
            <a:gdLst/>
            <a:ahLst/>
            <a:cxnLst/>
            <a:rect l="l" t="t" r="r" b="b"/>
            <a:pathLst>
              <a:path w="9020810" h="3337559">
                <a:moveTo>
                  <a:pt x="6096" y="0"/>
                </a:moveTo>
                <a:lnTo>
                  <a:pt x="0" y="0"/>
                </a:lnTo>
                <a:lnTo>
                  <a:pt x="0" y="3003804"/>
                </a:lnTo>
                <a:lnTo>
                  <a:pt x="1524" y="3020567"/>
                </a:lnTo>
                <a:lnTo>
                  <a:pt x="1524" y="3037332"/>
                </a:lnTo>
                <a:lnTo>
                  <a:pt x="10667" y="3087624"/>
                </a:lnTo>
                <a:lnTo>
                  <a:pt x="15240" y="3102864"/>
                </a:lnTo>
                <a:lnTo>
                  <a:pt x="21335" y="3118104"/>
                </a:lnTo>
                <a:lnTo>
                  <a:pt x="25908" y="3133344"/>
                </a:lnTo>
                <a:lnTo>
                  <a:pt x="48768" y="3176016"/>
                </a:lnTo>
                <a:lnTo>
                  <a:pt x="76200" y="3215640"/>
                </a:lnTo>
                <a:lnTo>
                  <a:pt x="121920" y="3261360"/>
                </a:lnTo>
                <a:lnTo>
                  <a:pt x="161544" y="3288791"/>
                </a:lnTo>
                <a:lnTo>
                  <a:pt x="234695" y="3322319"/>
                </a:lnTo>
                <a:lnTo>
                  <a:pt x="283464" y="3332988"/>
                </a:lnTo>
                <a:lnTo>
                  <a:pt x="333756" y="3337560"/>
                </a:lnTo>
                <a:lnTo>
                  <a:pt x="8686800" y="3337560"/>
                </a:lnTo>
                <a:lnTo>
                  <a:pt x="8738616" y="3332988"/>
                </a:lnTo>
                <a:lnTo>
                  <a:pt x="8753856" y="3329940"/>
                </a:lnTo>
                <a:lnTo>
                  <a:pt x="316992" y="3329940"/>
                </a:lnTo>
                <a:lnTo>
                  <a:pt x="283464" y="3326891"/>
                </a:lnTo>
                <a:lnTo>
                  <a:pt x="268223" y="3323843"/>
                </a:lnTo>
                <a:lnTo>
                  <a:pt x="251459" y="3320796"/>
                </a:lnTo>
                <a:lnTo>
                  <a:pt x="236220" y="3316224"/>
                </a:lnTo>
                <a:lnTo>
                  <a:pt x="220979" y="3310128"/>
                </a:lnTo>
                <a:lnTo>
                  <a:pt x="205740" y="3305555"/>
                </a:lnTo>
                <a:lnTo>
                  <a:pt x="150876" y="3275076"/>
                </a:lnTo>
                <a:lnTo>
                  <a:pt x="137160" y="3265931"/>
                </a:lnTo>
                <a:lnTo>
                  <a:pt x="124968" y="3255264"/>
                </a:lnTo>
                <a:lnTo>
                  <a:pt x="114300" y="3246120"/>
                </a:lnTo>
                <a:lnTo>
                  <a:pt x="80772" y="3211067"/>
                </a:lnTo>
                <a:lnTo>
                  <a:pt x="53339" y="3172967"/>
                </a:lnTo>
                <a:lnTo>
                  <a:pt x="39623" y="3145535"/>
                </a:lnTo>
                <a:lnTo>
                  <a:pt x="32004" y="3130296"/>
                </a:lnTo>
                <a:lnTo>
                  <a:pt x="25908" y="3116579"/>
                </a:lnTo>
                <a:lnTo>
                  <a:pt x="16764" y="3086100"/>
                </a:lnTo>
                <a:lnTo>
                  <a:pt x="13716" y="3069335"/>
                </a:lnTo>
                <a:lnTo>
                  <a:pt x="10667" y="3054096"/>
                </a:lnTo>
                <a:lnTo>
                  <a:pt x="6096" y="3003804"/>
                </a:lnTo>
                <a:lnTo>
                  <a:pt x="6096" y="0"/>
                </a:lnTo>
                <a:close/>
              </a:path>
              <a:path w="9020810" h="3337559">
                <a:moveTo>
                  <a:pt x="9020556" y="0"/>
                </a:moveTo>
                <a:lnTo>
                  <a:pt x="9014460" y="0"/>
                </a:lnTo>
                <a:lnTo>
                  <a:pt x="9014460" y="3003804"/>
                </a:lnTo>
                <a:lnTo>
                  <a:pt x="9009888" y="3054096"/>
                </a:lnTo>
                <a:lnTo>
                  <a:pt x="9006840" y="3069335"/>
                </a:lnTo>
                <a:lnTo>
                  <a:pt x="9003792" y="3086100"/>
                </a:lnTo>
                <a:lnTo>
                  <a:pt x="8994648" y="3116579"/>
                </a:lnTo>
                <a:lnTo>
                  <a:pt x="8988552" y="3131820"/>
                </a:lnTo>
                <a:lnTo>
                  <a:pt x="8980932" y="3145535"/>
                </a:lnTo>
                <a:lnTo>
                  <a:pt x="8974836" y="3159252"/>
                </a:lnTo>
                <a:lnTo>
                  <a:pt x="8939784" y="3211067"/>
                </a:lnTo>
                <a:lnTo>
                  <a:pt x="8906256" y="3246120"/>
                </a:lnTo>
                <a:lnTo>
                  <a:pt x="8869680" y="3275076"/>
                </a:lnTo>
                <a:lnTo>
                  <a:pt x="8855964" y="3282696"/>
                </a:lnTo>
                <a:lnTo>
                  <a:pt x="8842248" y="3291840"/>
                </a:lnTo>
                <a:lnTo>
                  <a:pt x="8828532" y="3297936"/>
                </a:lnTo>
                <a:lnTo>
                  <a:pt x="8814816" y="3305555"/>
                </a:lnTo>
                <a:lnTo>
                  <a:pt x="8799576" y="3310128"/>
                </a:lnTo>
                <a:lnTo>
                  <a:pt x="8784336" y="3316224"/>
                </a:lnTo>
                <a:lnTo>
                  <a:pt x="8769096" y="3320796"/>
                </a:lnTo>
                <a:lnTo>
                  <a:pt x="8752332" y="3323843"/>
                </a:lnTo>
                <a:lnTo>
                  <a:pt x="8737092" y="3326891"/>
                </a:lnTo>
                <a:lnTo>
                  <a:pt x="8703564" y="3329940"/>
                </a:lnTo>
                <a:lnTo>
                  <a:pt x="8753856" y="3329940"/>
                </a:lnTo>
                <a:lnTo>
                  <a:pt x="8770620" y="3326891"/>
                </a:lnTo>
                <a:lnTo>
                  <a:pt x="8785860" y="3322319"/>
                </a:lnTo>
                <a:lnTo>
                  <a:pt x="8831580" y="3304031"/>
                </a:lnTo>
                <a:lnTo>
                  <a:pt x="8845296" y="3296412"/>
                </a:lnTo>
                <a:lnTo>
                  <a:pt x="8860536" y="3288791"/>
                </a:lnTo>
                <a:lnTo>
                  <a:pt x="8872728" y="3279648"/>
                </a:lnTo>
                <a:lnTo>
                  <a:pt x="8886444" y="3270504"/>
                </a:lnTo>
                <a:lnTo>
                  <a:pt x="8898636" y="3261360"/>
                </a:lnTo>
                <a:lnTo>
                  <a:pt x="8944356" y="3215640"/>
                </a:lnTo>
                <a:lnTo>
                  <a:pt x="8971788" y="3176016"/>
                </a:lnTo>
                <a:lnTo>
                  <a:pt x="8994648" y="3133344"/>
                </a:lnTo>
                <a:lnTo>
                  <a:pt x="9009888" y="3087624"/>
                </a:lnTo>
                <a:lnTo>
                  <a:pt x="9019032" y="3037332"/>
                </a:lnTo>
                <a:lnTo>
                  <a:pt x="9019032" y="3020567"/>
                </a:lnTo>
                <a:lnTo>
                  <a:pt x="9020556" y="3003804"/>
                </a:lnTo>
                <a:lnTo>
                  <a:pt x="9020556" y="0"/>
                </a:lnTo>
                <a:close/>
              </a:path>
            </a:pathLst>
          </a:custGeom>
          <a:solidFill>
            <a:srgbClr val="000000"/>
          </a:solidFill>
        </p:spPr>
        <p:txBody>
          <a:bodyPr wrap="square" lIns="0" tIns="0" rIns="0" bIns="0" rtlCol="0"/>
          <a:lstStyle/>
          <a:p>
            <a:endParaRPr/>
          </a:p>
        </p:txBody>
      </p:sp>
      <p:sp>
        <p:nvSpPr>
          <p:cNvPr id="14" name="object 14"/>
          <p:cNvSpPr txBox="1"/>
          <p:nvPr/>
        </p:nvSpPr>
        <p:spPr>
          <a:xfrm>
            <a:off x="1066800" y="3368862"/>
            <a:ext cx="7239000" cy="2136226"/>
          </a:xfrm>
          <a:prstGeom prst="rect">
            <a:avLst/>
          </a:prstGeom>
        </p:spPr>
        <p:txBody>
          <a:bodyPr vert="horz" wrap="square" lIns="0" tIns="0" rIns="0" bIns="0" rtlCol="0">
            <a:spAutoFit/>
          </a:bodyPr>
          <a:lstStyle/>
          <a:p>
            <a:pPr marL="12700" marR="5080" algn="ctr">
              <a:lnSpc>
                <a:spcPct val="117400"/>
              </a:lnSpc>
            </a:pPr>
            <a:r>
              <a:rPr lang="en-US" sz="2400" b="1" dirty="0">
                <a:solidFill>
                  <a:srgbClr val="696464"/>
                </a:solidFill>
                <a:latin typeface="Perpetua"/>
                <a:cs typeface="Perpetua"/>
              </a:rPr>
              <a:t>Master's course – M1 (Option: IVA) Mohamed </a:t>
            </a:r>
            <a:r>
              <a:rPr lang="en-US" sz="2400" b="1" dirty="0" err="1">
                <a:solidFill>
                  <a:srgbClr val="696464"/>
                </a:solidFill>
                <a:latin typeface="Perpetua"/>
                <a:cs typeface="Perpetua"/>
              </a:rPr>
              <a:t>Khider</a:t>
            </a:r>
            <a:r>
              <a:rPr lang="en-US" sz="2400" b="1" dirty="0">
                <a:solidFill>
                  <a:srgbClr val="696464"/>
                </a:solidFill>
                <a:latin typeface="Perpetua"/>
                <a:cs typeface="Perpetua"/>
              </a:rPr>
              <a:t> University </a:t>
            </a:r>
            <a:r>
              <a:rPr lang="en-US" sz="2400" b="1" dirty="0" err="1">
                <a:solidFill>
                  <a:srgbClr val="696464"/>
                </a:solidFill>
                <a:latin typeface="Perpetua"/>
                <a:cs typeface="Perpetua"/>
              </a:rPr>
              <a:t>Biskra</a:t>
            </a:r>
            <a:r>
              <a:rPr lang="en-US" sz="2400" b="1" dirty="0">
                <a:solidFill>
                  <a:srgbClr val="696464"/>
                </a:solidFill>
                <a:latin typeface="Perpetua"/>
                <a:cs typeface="Perpetua"/>
              </a:rPr>
              <a:t> </a:t>
            </a:r>
            <a:endParaRPr lang="fr-FR" sz="2400" b="1" dirty="0" smtClean="0">
              <a:solidFill>
                <a:srgbClr val="696464"/>
              </a:solidFill>
              <a:latin typeface="Perpetua"/>
              <a:cs typeface="Perpetua"/>
            </a:endParaRPr>
          </a:p>
          <a:p>
            <a:pPr marL="12700" marR="5080" algn="ctr">
              <a:lnSpc>
                <a:spcPct val="117400"/>
              </a:lnSpc>
            </a:pPr>
            <a:r>
              <a:rPr sz="2400" b="1" spc="-5" dirty="0" smtClean="0">
                <a:solidFill>
                  <a:srgbClr val="696464"/>
                </a:solidFill>
                <a:latin typeface="Perpetua"/>
                <a:cs typeface="Perpetua"/>
              </a:rPr>
              <a:t>M1  </a:t>
            </a:r>
            <a:endParaRPr lang="fr-FR" sz="2400" b="1" spc="-5" dirty="0" smtClean="0">
              <a:solidFill>
                <a:srgbClr val="696464"/>
              </a:solidFill>
              <a:latin typeface="Perpetua"/>
              <a:cs typeface="Perpetua"/>
            </a:endParaRPr>
          </a:p>
          <a:p>
            <a:pPr marL="12700" marR="5080" algn="ctr">
              <a:lnSpc>
                <a:spcPct val="117400"/>
              </a:lnSpc>
            </a:pPr>
            <a:r>
              <a:rPr sz="2400" b="1" spc="-10" dirty="0" smtClean="0">
                <a:solidFill>
                  <a:srgbClr val="696464"/>
                </a:solidFill>
                <a:latin typeface="Perpetua"/>
                <a:cs typeface="Perpetua"/>
              </a:rPr>
              <a:t>20</a:t>
            </a:r>
            <a:r>
              <a:rPr lang="fr-FR" sz="2400" b="1" spc="-10" dirty="0" smtClean="0">
                <a:solidFill>
                  <a:srgbClr val="696464"/>
                </a:solidFill>
                <a:latin typeface="Perpetua"/>
                <a:cs typeface="Perpetua"/>
              </a:rPr>
              <a:t>25–</a:t>
            </a:r>
            <a:r>
              <a:rPr sz="2400" b="1" spc="-10" dirty="0" smtClean="0">
                <a:solidFill>
                  <a:srgbClr val="696464"/>
                </a:solidFill>
                <a:latin typeface="Perpetua"/>
                <a:cs typeface="Perpetua"/>
              </a:rPr>
              <a:t> </a:t>
            </a:r>
            <a:r>
              <a:rPr lang="fr-FR" sz="2400" b="1" spc="-10" dirty="0" smtClean="0">
                <a:solidFill>
                  <a:srgbClr val="696464"/>
                </a:solidFill>
                <a:latin typeface="Perpetua"/>
                <a:cs typeface="Perpetua"/>
              </a:rPr>
              <a:t>2026</a:t>
            </a:r>
          </a:p>
          <a:p>
            <a:pPr algn="ctr">
              <a:spcBef>
                <a:spcPts val="325"/>
              </a:spcBef>
            </a:pPr>
            <a:r>
              <a:rPr lang="es-ES" sz="2400" b="1" spc="-10" dirty="0" err="1" smtClean="0">
                <a:solidFill>
                  <a:srgbClr val="696464"/>
                </a:solidFill>
                <a:latin typeface="Perpetua"/>
                <a:cs typeface="Perpetua"/>
              </a:rPr>
              <a:t>Dr</a:t>
            </a:r>
            <a:r>
              <a:rPr lang="es-ES" sz="2400" b="1" spc="-10" dirty="0" smtClean="0">
                <a:solidFill>
                  <a:srgbClr val="696464"/>
                </a:solidFill>
                <a:latin typeface="Perpetua"/>
                <a:cs typeface="Perpetua"/>
              </a:rPr>
              <a:t>: </a:t>
            </a:r>
            <a:r>
              <a:rPr lang="es-ES" sz="2400" b="1" spc="-10" dirty="0" err="1" smtClean="0">
                <a:solidFill>
                  <a:srgbClr val="696464"/>
                </a:solidFill>
                <a:latin typeface="Perpetua"/>
                <a:cs typeface="Perpetua"/>
              </a:rPr>
              <a:t>Zerari</a:t>
            </a:r>
            <a:r>
              <a:rPr lang="es-ES" sz="2400" b="1" spc="-10" dirty="0" smtClean="0">
                <a:solidFill>
                  <a:srgbClr val="696464"/>
                </a:solidFill>
                <a:latin typeface="Perpetua"/>
                <a:cs typeface="Perpetua"/>
              </a:rPr>
              <a:t> </a:t>
            </a:r>
            <a:r>
              <a:rPr lang="es-ES" sz="2400" b="1" spc="-10" dirty="0" err="1" smtClean="0">
                <a:solidFill>
                  <a:srgbClr val="696464"/>
                </a:solidFill>
                <a:latin typeface="Perpetua"/>
                <a:cs typeface="Perpetua"/>
              </a:rPr>
              <a:t>Abd</a:t>
            </a:r>
            <a:r>
              <a:rPr lang="es-ES" sz="2400" b="1" spc="-10" dirty="0" smtClean="0">
                <a:solidFill>
                  <a:srgbClr val="696464"/>
                </a:solidFill>
                <a:latin typeface="Perpetua"/>
                <a:cs typeface="Perpetua"/>
              </a:rPr>
              <a:t> El </a:t>
            </a:r>
            <a:r>
              <a:rPr lang="es-ES" sz="2400" b="1" spc="-10" dirty="0" err="1" smtClean="0">
                <a:solidFill>
                  <a:srgbClr val="696464"/>
                </a:solidFill>
                <a:latin typeface="Perpetua"/>
                <a:cs typeface="Perpetua"/>
              </a:rPr>
              <a:t>Mouméne</a:t>
            </a:r>
            <a:endParaRPr lang="es-ES" sz="1900" b="1" spc="-10" dirty="0" smtClean="0">
              <a:solidFill>
                <a:srgbClr val="696464"/>
              </a:solidFill>
              <a:latin typeface="Perpetua"/>
              <a:cs typeface="Perpetua"/>
            </a:endParaRPr>
          </a:p>
        </p:txBody>
      </p:sp>
      <p:sp>
        <p:nvSpPr>
          <p:cNvPr id="17" name="object 1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8" name="object 16"/>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1</a:t>
            </a:fld>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64007" y="3427475"/>
            <a:ext cx="9014460" cy="3335020"/>
          </a:xfrm>
          <a:custGeom>
            <a:avLst/>
            <a:gdLst/>
            <a:ahLst/>
            <a:cxnLst/>
            <a:rect l="l" t="t" r="r" b="b"/>
            <a:pathLst>
              <a:path w="9014460" h="3335020">
                <a:moveTo>
                  <a:pt x="9014460" y="0"/>
                </a:moveTo>
                <a:lnTo>
                  <a:pt x="0" y="0"/>
                </a:lnTo>
                <a:lnTo>
                  <a:pt x="0" y="3005328"/>
                </a:lnTo>
                <a:lnTo>
                  <a:pt x="3580" y="3053871"/>
                </a:lnTo>
                <a:lnTo>
                  <a:pt x="13982" y="3100237"/>
                </a:lnTo>
                <a:lnTo>
                  <a:pt x="30698" y="3143910"/>
                </a:lnTo>
                <a:lnTo>
                  <a:pt x="53219" y="3184374"/>
                </a:lnTo>
                <a:lnTo>
                  <a:pt x="81037" y="3221115"/>
                </a:lnTo>
                <a:lnTo>
                  <a:pt x="113643" y="3253617"/>
                </a:lnTo>
                <a:lnTo>
                  <a:pt x="150530" y="3281365"/>
                </a:lnTo>
                <a:lnTo>
                  <a:pt x="191188" y="3303844"/>
                </a:lnTo>
                <a:lnTo>
                  <a:pt x="235109" y="3320538"/>
                </a:lnTo>
                <a:lnTo>
                  <a:pt x="281785" y="3330932"/>
                </a:lnTo>
                <a:lnTo>
                  <a:pt x="330708" y="3334512"/>
                </a:lnTo>
                <a:lnTo>
                  <a:pt x="8683752" y="3334512"/>
                </a:lnTo>
                <a:lnTo>
                  <a:pt x="8732674" y="3330932"/>
                </a:lnTo>
                <a:lnTo>
                  <a:pt x="8779350" y="3320538"/>
                </a:lnTo>
                <a:lnTo>
                  <a:pt x="8823271" y="3303844"/>
                </a:lnTo>
                <a:lnTo>
                  <a:pt x="8863929" y="3281365"/>
                </a:lnTo>
                <a:lnTo>
                  <a:pt x="8900816" y="3253617"/>
                </a:lnTo>
                <a:lnTo>
                  <a:pt x="8933422" y="3221115"/>
                </a:lnTo>
                <a:lnTo>
                  <a:pt x="8961240" y="3184374"/>
                </a:lnTo>
                <a:lnTo>
                  <a:pt x="8983761" y="3143910"/>
                </a:lnTo>
                <a:lnTo>
                  <a:pt x="9000477" y="3100237"/>
                </a:lnTo>
                <a:lnTo>
                  <a:pt x="9010879" y="3053871"/>
                </a:lnTo>
                <a:lnTo>
                  <a:pt x="9014460" y="3005328"/>
                </a:lnTo>
                <a:lnTo>
                  <a:pt x="9014460" y="0"/>
                </a:lnTo>
                <a:close/>
              </a:path>
            </a:pathLst>
          </a:custGeom>
          <a:solidFill>
            <a:srgbClr val="FFFFFF"/>
          </a:solidFill>
        </p:spPr>
        <p:txBody>
          <a:bodyPr wrap="square" lIns="0" tIns="0" rIns="0" bIns="0" rtlCol="0"/>
          <a:lstStyle/>
          <a:p>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992982" y="1416418"/>
            <a:ext cx="6247130" cy="4809009"/>
          </a:xfrm>
          <a:prstGeom prst="rect">
            <a:avLst/>
          </a:prstGeom>
        </p:spPr>
        <p:txBody>
          <a:bodyPr vert="horz" wrap="square" lIns="0" tIns="0" rIns="0" bIns="0" rtlCol="0">
            <a:spAutoFit/>
          </a:bodyPr>
          <a:lstStyle/>
          <a:p>
            <a:pPr marL="12700" algn="just"/>
            <a:r>
              <a:rPr lang="en-US" sz="2600" spc="-5" dirty="0">
                <a:latin typeface="Perpetua"/>
                <a:cs typeface="Perpetua"/>
              </a:rPr>
              <a:t>The variation of intensity depends directly on the nature of the light sources</a:t>
            </a:r>
            <a:r>
              <a:rPr lang="en-US" sz="2600" spc="-5" dirty="0" smtClean="0">
                <a:latin typeface="Perpetua"/>
                <a:cs typeface="Perpetua"/>
              </a:rPr>
              <a:t>:</a:t>
            </a:r>
            <a:r>
              <a:rPr lang="fr-FR" sz="2600" spc="-5" dirty="0" smtClean="0">
                <a:latin typeface="Perpetua"/>
                <a:cs typeface="Perpetua"/>
              </a:rPr>
              <a:t> </a:t>
            </a:r>
          </a:p>
          <a:p>
            <a:pPr marL="12700">
              <a:lnSpc>
                <a:spcPct val="100000"/>
              </a:lnSpc>
            </a:pPr>
            <a:r>
              <a:rPr lang="en-US" sz="2600" dirty="0">
                <a:latin typeface="Perpetua"/>
                <a:cs typeface="Perpetua"/>
              </a:rPr>
              <a:t>The different types of light sources </a:t>
            </a:r>
            <a:r>
              <a:rPr lang="en-US" sz="2600" dirty="0" smtClean="0">
                <a:latin typeface="Perpetua"/>
                <a:cs typeface="Perpetua"/>
              </a:rPr>
              <a:t>are</a:t>
            </a:r>
            <a:r>
              <a:rPr sz="2600" spc="-5" dirty="0" smtClean="0">
                <a:latin typeface="Perpetua"/>
                <a:cs typeface="Perpetua"/>
              </a:rPr>
              <a:t>:</a:t>
            </a:r>
            <a:endParaRPr sz="2600" dirty="0">
              <a:latin typeface="Perpetua"/>
              <a:cs typeface="Perpetua"/>
            </a:endParaRPr>
          </a:p>
          <a:p>
            <a:pPr marL="332740" indent="-320040">
              <a:lnSpc>
                <a:spcPct val="100000"/>
              </a:lnSpc>
              <a:spcBef>
                <a:spcPts val="285"/>
              </a:spcBef>
              <a:buClr>
                <a:srgbClr val="D34817"/>
              </a:buClr>
              <a:buSzPct val="84615"/>
              <a:buFont typeface="Wingdings"/>
              <a:buChar char=""/>
              <a:tabLst>
                <a:tab pos="333375" algn="l"/>
              </a:tabLst>
            </a:pPr>
            <a:r>
              <a:rPr lang="en-US" sz="2600" spc="-5" dirty="0">
                <a:latin typeface="Perpetua"/>
                <a:cs typeface="Perpetua"/>
              </a:rPr>
              <a:t>ambient lighting</a:t>
            </a:r>
            <a:endParaRPr sz="2600" dirty="0">
              <a:latin typeface="Perpetua"/>
              <a:cs typeface="Perpetua"/>
            </a:endParaRPr>
          </a:p>
          <a:p>
            <a:pPr marL="652780" lvl="1" indent="-274320">
              <a:spcBef>
                <a:spcPts val="125"/>
              </a:spcBef>
              <a:buClr>
                <a:srgbClr val="9B2D1F"/>
              </a:buClr>
              <a:buSzPct val="83333"/>
              <a:buFont typeface="Wingdings 2"/>
              <a:buChar char=""/>
              <a:tabLst>
                <a:tab pos="653415" algn="l"/>
              </a:tabLst>
            </a:pPr>
            <a:r>
              <a:rPr lang="fr-FR" sz="2600" spc="-5" dirty="0" smtClean="0">
                <a:latin typeface="Perpetua"/>
                <a:cs typeface="Perpetua"/>
              </a:rPr>
              <a:t>Uniform </a:t>
            </a:r>
            <a:r>
              <a:rPr lang="fr-FR" sz="2600" spc="-5" dirty="0" err="1">
                <a:latin typeface="Perpetua"/>
                <a:cs typeface="Perpetua"/>
              </a:rPr>
              <a:t>lighting</a:t>
            </a:r>
            <a:endParaRPr lang="en-US" sz="2600" spc="-5" dirty="0">
              <a:latin typeface="Perpetua"/>
              <a:cs typeface="Perpetua"/>
            </a:endParaRPr>
          </a:p>
          <a:p>
            <a:pPr marL="332740" indent="-320040">
              <a:lnSpc>
                <a:spcPct val="100000"/>
              </a:lnSpc>
              <a:spcBef>
                <a:spcPts val="265"/>
              </a:spcBef>
              <a:buClr>
                <a:srgbClr val="D34817"/>
              </a:buClr>
              <a:buSzPct val="84615"/>
              <a:buFont typeface="Wingdings"/>
              <a:buChar char=""/>
              <a:tabLst>
                <a:tab pos="333375" algn="l"/>
              </a:tabLst>
            </a:pPr>
            <a:r>
              <a:rPr lang="en-US" sz="2600" spc="-5" dirty="0" smtClean="0">
                <a:latin typeface="Perpetua"/>
                <a:cs typeface="Perpetua"/>
              </a:rPr>
              <a:t>Directional </a:t>
            </a:r>
            <a:r>
              <a:rPr lang="en-US" sz="2600" spc="-5" dirty="0">
                <a:latin typeface="Perpetua"/>
                <a:cs typeface="Perpetua"/>
              </a:rPr>
              <a:t>light</a:t>
            </a:r>
            <a:endParaRPr sz="2600" dirty="0" smtClean="0">
              <a:latin typeface="Perpetua"/>
              <a:cs typeface="Perpetua"/>
            </a:endParaRPr>
          </a:p>
          <a:p>
            <a:pPr marL="652780" lvl="1" indent="-274320">
              <a:lnSpc>
                <a:spcPct val="100000"/>
              </a:lnSpc>
              <a:spcBef>
                <a:spcPts val="140"/>
              </a:spcBef>
              <a:buClr>
                <a:srgbClr val="9B2D1F"/>
              </a:buClr>
              <a:buSzPct val="85416"/>
              <a:buFont typeface="Wingdings 2"/>
              <a:buChar char=""/>
              <a:tabLst>
                <a:tab pos="653415" algn="l"/>
              </a:tabLst>
            </a:pPr>
            <a:r>
              <a:rPr lang="en-US" sz="2400" dirty="0">
                <a:latin typeface="Perpetua"/>
                <a:cs typeface="Perpetua"/>
              </a:rPr>
              <a:t>source assumed to be at infinity</a:t>
            </a:r>
            <a:endParaRPr sz="2400" dirty="0" smtClean="0">
              <a:latin typeface="Perpetua"/>
              <a:cs typeface="Perpetua"/>
            </a:endParaRPr>
          </a:p>
          <a:p>
            <a:pPr marL="652780" lvl="1" indent="-274320">
              <a:lnSpc>
                <a:spcPct val="100000"/>
              </a:lnSpc>
              <a:spcBef>
                <a:spcPts val="105"/>
              </a:spcBef>
              <a:buClr>
                <a:srgbClr val="9B2D1F"/>
              </a:buClr>
              <a:buSzPct val="83333"/>
              <a:buFont typeface="Wingdings 2"/>
              <a:buChar char=""/>
              <a:tabLst>
                <a:tab pos="653415" algn="l"/>
              </a:tabLst>
            </a:pPr>
            <a:r>
              <a:rPr lang="en-US" sz="2400" dirty="0">
                <a:latin typeface="Perpetua"/>
                <a:cs typeface="Perpetua"/>
              </a:rPr>
              <a:t>intensity independent of distance</a:t>
            </a:r>
            <a:endParaRPr sz="2400" dirty="0">
              <a:latin typeface="Perpetua"/>
              <a:cs typeface="Perpetua"/>
            </a:endParaRPr>
          </a:p>
          <a:p>
            <a:pPr marL="332740" indent="-320040">
              <a:lnSpc>
                <a:spcPct val="100000"/>
              </a:lnSpc>
              <a:spcBef>
                <a:spcPts val="265"/>
              </a:spcBef>
              <a:buClr>
                <a:srgbClr val="D34817"/>
              </a:buClr>
              <a:buSzPct val="84615"/>
              <a:buFont typeface="Wingdings"/>
              <a:buChar char=""/>
              <a:tabLst>
                <a:tab pos="333375" algn="l"/>
              </a:tabLst>
            </a:pPr>
            <a:r>
              <a:rPr lang="en-US" sz="2600" spc="-5" dirty="0">
                <a:latin typeface="Perpetua"/>
                <a:cs typeface="Perpetua"/>
              </a:rPr>
              <a:t>Point light</a:t>
            </a:r>
            <a:endParaRPr sz="2600" dirty="0">
              <a:latin typeface="Perpetua"/>
              <a:cs typeface="Perpetua"/>
            </a:endParaRPr>
          </a:p>
          <a:p>
            <a:pPr marL="652780" lvl="1" indent="-274320">
              <a:lnSpc>
                <a:spcPct val="100000"/>
              </a:lnSpc>
              <a:spcBef>
                <a:spcPts val="105"/>
              </a:spcBef>
              <a:buClr>
                <a:srgbClr val="9B2D1F"/>
              </a:buClr>
              <a:buSzPct val="85416"/>
              <a:buFont typeface="Wingdings 2"/>
              <a:buChar char=""/>
              <a:tabLst>
                <a:tab pos="653415" algn="l"/>
              </a:tabLst>
            </a:pPr>
            <a:r>
              <a:rPr lang="en-US" sz="2400" dirty="0" smtClean="0">
                <a:latin typeface="Perpetua"/>
                <a:cs typeface="Perpetua"/>
              </a:rPr>
              <a:t>placed </a:t>
            </a:r>
            <a:r>
              <a:rPr lang="en-US" sz="2400" dirty="0">
                <a:latin typeface="Perpetua"/>
                <a:cs typeface="Perpetua"/>
              </a:rPr>
              <a:t>at a precise point</a:t>
            </a:r>
          </a:p>
          <a:p>
            <a:pPr marL="652780" lvl="1" indent="-274320">
              <a:lnSpc>
                <a:spcPct val="100000"/>
              </a:lnSpc>
              <a:spcBef>
                <a:spcPts val="105"/>
              </a:spcBef>
              <a:buClr>
                <a:srgbClr val="9B2D1F"/>
              </a:buClr>
              <a:buSzPct val="85416"/>
              <a:buFont typeface="Wingdings 2"/>
              <a:buChar char=""/>
              <a:tabLst>
                <a:tab pos="653415" algn="l"/>
              </a:tabLst>
            </a:pPr>
            <a:r>
              <a:rPr lang="en-US" sz="2400" dirty="0">
                <a:latin typeface="Perpetua"/>
                <a:cs typeface="Perpetua"/>
              </a:rPr>
              <a:t>intensity dependent on distance</a:t>
            </a:r>
          </a:p>
          <a:p>
            <a:pPr marL="652780" lvl="1" indent="-274320">
              <a:lnSpc>
                <a:spcPct val="100000"/>
              </a:lnSpc>
              <a:spcBef>
                <a:spcPts val="105"/>
              </a:spcBef>
              <a:buClr>
                <a:srgbClr val="9B2D1F"/>
              </a:buClr>
              <a:buSzPct val="85416"/>
              <a:buFont typeface="Wingdings 2"/>
              <a:buChar char=""/>
              <a:tabLst>
                <a:tab pos="653415" algn="l"/>
              </a:tabLst>
            </a:pPr>
            <a:r>
              <a:rPr lang="en-US" sz="2400" dirty="0">
                <a:latin typeface="Perpetua"/>
                <a:cs typeface="Perpetua"/>
              </a:rPr>
              <a:t>direction depends on the point considered</a:t>
            </a:r>
            <a:endParaRPr sz="2400" dirty="0">
              <a:latin typeface="Perpetua"/>
              <a:cs typeface="Perpetua"/>
            </a:endParaRPr>
          </a:p>
        </p:txBody>
      </p:sp>
      <p:sp>
        <p:nvSpPr>
          <p:cNvPr id="9" name="object 9"/>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10"/>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10</a:t>
            </a:fld>
            <a:endParaRPr sz="1200" dirty="0"/>
          </a:p>
        </p:txBody>
      </p:sp>
      <p:sp>
        <p:nvSpPr>
          <p:cNvPr id="11" name="Rectangle 10"/>
          <p:cNvSpPr/>
          <p:nvPr/>
        </p:nvSpPr>
        <p:spPr>
          <a:xfrm>
            <a:off x="609600" y="164068"/>
            <a:ext cx="2771593" cy="646331"/>
          </a:xfrm>
          <a:prstGeom prst="rect">
            <a:avLst/>
          </a:prstGeom>
        </p:spPr>
        <p:txBody>
          <a:bodyPr wrap="none">
            <a:spAutoFit/>
          </a:bodyPr>
          <a:lstStyle/>
          <a:p>
            <a:r>
              <a:rPr lang="fr-FR" sz="3600" b="1" spc="-5" dirty="0">
                <a:effectLst>
                  <a:outerShdw blurRad="38100" dist="38100" dir="2700000" algn="tl">
                    <a:srgbClr val="000000">
                      <a:alpha val="43137"/>
                    </a:srgbClr>
                  </a:outerShdw>
                </a:effectLst>
                <a:latin typeface="Perpetua"/>
                <a:cs typeface="Perpetua"/>
              </a:rPr>
              <a:t>Light sources</a:t>
            </a: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100</a:t>
            </a:fld>
            <a:endParaRPr dirty="0"/>
          </a:p>
        </p:txBody>
      </p:sp>
      <p:sp>
        <p:nvSpPr>
          <p:cNvPr id="6" name="Rectangle 3"/>
          <p:cNvSpPr txBox="1">
            <a:spLocks noChangeArrowheads="1"/>
          </p:cNvSpPr>
          <p:nvPr/>
        </p:nvSpPr>
        <p:spPr>
          <a:xfrm>
            <a:off x="439738" y="735449"/>
            <a:ext cx="8382000" cy="3262432"/>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chemeClr val="tx1"/>
                </a:solidFill>
                <a:effectLst/>
                <a:uLnTx/>
                <a:uFillTx/>
                <a:latin typeface="Perpetua"/>
                <a:ea typeface="+mn-ea"/>
                <a:cs typeface="Perpetua"/>
              </a:rPr>
              <a:t>La BRDF</a:t>
            </a:r>
            <a:endParaRPr kumimoji="0" lang="fr-FR" sz="2400" b="0" i="0" u="none" strike="noStrike" kern="0" cap="none" spc="0" normalizeH="0" baseline="0" noProof="0" dirty="0" smtClean="0">
              <a:ln>
                <a:noFill/>
              </a:ln>
              <a:solidFill>
                <a:schemeClr val="tx1"/>
              </a:solidFill>
              <a:effectLst/>
              <a:uLnTx/>
              <a:uFillTx/>
              <a:latin typeface="Perpetua"/>
              <a:ea typeface="+mn-e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schemeClr val="tx1"/>
              </a:solidFill>
              <a:effectLst/>
              <a:uLnTx/>
              <a:uFillTx/>
              <a:latin typeface="Perpetua"/>
              <a:ea typeface="+mn-ea"/>
              <a:cs typeface="Perpetua"/>
            </a:endParaRPr>
          </a:p>
          <a:p>
            <a:pPr lvl="0"/>
            <a:r>
              <a:rPr lang="en-US" sz="2400" dirty="0">
                <a:latin typeface="Perpetua"/>
                <a:cs typeface="Perpetua"/>
              </a:rPr>
              <a:t>BRDF is an important local property because it influences the overall illumination of the scene resulting from </a:t>
            </a:r>
            <a:r>
              <a:rPr lang="en-US" sz="2400" dirty="0" err="1">
                <a:latin typeface="Perpetua"/>
                <a:cs typeface="Perpetua"/>
              </a:rPr>
              <a:t>interreflections</a:t>
            </a:r>
            <a:r>
              <a:rPr lang="en-US" sz="2400" dirty="0">
                <a:latin typeface="Perpetua"/>
                <a:cs typeface="Perpetua"/>
              </a:rPr>
              <a:t> between objects. It is defined as the ratio of the luminance reflected in a given direction to the </a:t>
            </a:r>
            <a:r>
              <a:rPr lang="en-US" sz="2400" dirty="0" err="1">
                <a:latin typeface="Perpetua"/>
                <a:cs typeface="Perpetua"/>
              </a:rPr>
              <a:t>illuminance</a:t>
            </a:r>
            <a:r>
              <a:rPr lang="en-US" sz="2400" dirty="0">
                <a:latin typeface="Perpetua"/>
                <a:cs typeface="Perpetua"/>
              </a:rPr>
              <a:t> from an incident direction. Its unit is the inverse of the </a:t>
            </a:r>
            <a:r>
              <a:rPr lang="en-US" sz="2400" dirty="0" err="1">
                <a:latin typeface="Perpetua"/>
                <a:cs typeface="Perpetua"/>
              </a:rPr>
              <a:t>steradian</a:t>
            </a:r>
            <a:r>
              <a:rPr lang="en-US" sz="2400" dirty="0">
                <a:latin typeface="Perpetua"/>
                <a:cs typeface="Perpetua"/>
              </a:rPr>
              <a:t> (</a:t>
            </a:r>
            <a:r>
              <a:rPr lang="en-US" sz="2400" dirty="0" smtClean="0">
                <a:latin typeface="Perpetua"/>
                <a:cs typeface="Perpetua"/>
              </a:rPr>
              <a:t>sr</a:t>
            </a:r>
            <a:r>
              <a:rPr lang="en-US" sz="2400" baseline="30000" dirty="0" smtClean="0">
                <a:latin typeface="Perpetua"/>
                <a:cs typeface="Perpetua"/>
              </a:rPr>
              <a:t>-1</a:t>
            </a:r>
            <a:r>
              <a:rPr lang="en-US" sz="2400" dirty="0" smtClean="0">
                <a:latin typeface="Perpetua"/>
                <a:cs typeface="Perpetua"/>
              </a:rPr>
              <a:t>).</a:t>
            </a:r>
            <a:endParaRPr kumimoji="0" lang="fr-FR" sz="2400" b="0" i="0" u="none" strike="noStrike" kern="0" cap="none" spc="0" normalizeH="0" baseline="0" noProof="0" dirty="0" smtClean="0">
              <a:ln>
                <a:noFill/>
              </a:ln>
              <a:solidFill>
                <a:schemeClr val="tx1"/>
              </a:solidFill>
              <a:effectLst/>
              <a:uLnTx/>
              <a:uFillTx/>
              <a:latin typeface="Perpetua"/>
              <a:ea typeface="+mn-e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solidFill>
                <a:schemeClr val="tx1"/>
              </a:solidFill>
              <a:effectLst/>
              <a:uLnTx/>
              <a:uFillTx/>
              <a:latin typeface="Perpetua"/>
              <a:ea typeface="+mn-e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chemeClr val="tx1"/>
              </a:solidFill>
              <a:effectLst/>
              <a:uLnTx/>
              <a:uFillTx/>
              <a:latin typeface="Perpetua"/>
              <a:ea typeface="+mn-ea"/>
              <a:cs typeface="Perpetua"/>
            </a:endParaRPr>
          </a:p>
        </p:txBody>
      </p:sp>
      <p:pic>
        <p:nvPicPr>
          <p:cNvPr id="2" name="Image 1"/>
          <p:cNvPicPr>
            <a:picLocks noChangeAspect="1"/>
          </p:cNvPicPr>
          <p:nvPr/>
        </p:nvPicPr>
        <p:blipFill>
          <a:blip r:embed="rId3"/>
          <a:stretch>
            <a:fillRect/>
          </a:stretch>
        </p:blipFill>
        <p:spPr>
          <a:xfrm>
            <a:off x="1162050" y="3733800"/>
            <a:ext cx="6819900" cy="1752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a:t>
            </a:r>
            <a:r>
              <a:rPr lang="fr-FR" sz="3600" b="1" dirty="0" smtClean="0">
                <a:solidFill>
                  <a:schemeClr val="tx1"/>
                </a:solidFill>
                <a:effectLst>
                  <a:outerShdw blurRad="38100" dist="38100" dir="2700000" algn="tl">
                    <a:srgbClr val="000000">
                      <a:alpha val="43137"/>
                    </a:srgbClr>
                  </a:outerShdw>
                </a:effectLst>
              </a:rPr>
              <a:t>illumination</a:t>
            </a:r>
          </a:p>
        </p:txBody>
      </p:sp>
      <p:sp>
        <p:nvSpPr>
          <p:cNvPr id="148483" name="Rectangle 3"/>
          <p:cNvSpPr>
            <a:spLocks noGrp="1" noChangeArrowheads="1"/>
          </p:cNvSpPr>
          <p:nvPr>
            <p:ph type="body" idx="4294967295"/>
          </p:nvPr>
        </p:nvSpPr>
        <p:spPr>
          <a:xfrm>
            <a:off x="304800" y="762000"/>
            <a:ext cx="8382000" cy="6155531"/>
          </a:xfrm>
          <a:prstGeom prst="rect">
            <a:avLst/>
          </a:prstGeom>
        </p:spPr>
        <p:txBody>
          <a:bodyPr/>
          <a:lstStyle/>
          <a:p>
            <a:pPr lvl="0">
              <a:defRPr/>
            </a:pPr>
            <a:r>
              <a:rPr lang="fr-FR" sz="2800" b="1" dirty="0" err="1"/>
              <a:t>Rendering</a:t>
            </a:r>
            <a:r>
              <a:rPr lang="fr-FR" sz="2800" b="1" dirty="0"/>
              <a:t> </a:t>
            </a:r>
            <a:r>
              <a:rPr lang="fr-FR" sz="2800" b="1" dirty="0" err="1"/>
              <a:t>equation</a:t>
            </a:r>
            <a:endParaRPr lang="fr-FR" sz="2800" dirty="0"/>
          </a:p>
          <a:p>
            <a:pPr algn="just">
              <a:lnSpc>
                <a:spcPct val="150000"/>
              </a:lnSpc>
              <a:defRPr/>
            </a:pPr>
            <a:r>
              <a:rPr lang="en-US" dirty="0"/>
              <a:t>From a mathematical perspective, photorealistic image synthesis is equivalent to solving the rendering equation. In 1986, </a:t>
            </a:r>
            <a:r>
              <a:rPr lang="en-US" dirty="0" err="1"/>
              <a:t>Kajiya</a:t>
            </a:r>
            <a:r>
              <a:rPr lang="en-US" dirty="0"/>
              <a:t> formulated the first mathematical model that brings together the light interactions related to global illumination in the scene in the form of the rendering equation.</a:t>
            </a:r>
            <a:r>
              <a:rPr lang="fr-FR" dirty="0"/>
              <a:t> </a:t>
            </a:r>
            <a:endParaRPr lang="fr-FR" dirty="0" smtClean="0"/>
          </a:p>
          <a:p>
            <a:pPr algn="just">
              <a:lnSpc>
                <a:spcPct val="150000"/>
              </a:lnSpc>
              <a:defRPr/>
            </a:pPr>
            <a:endParaRPr lang="fr-FR" dirty="0"/>
          </a:p>
          <a:p>
            <a:pPr lvl="0" algn="just">
              <a:lnSpc>
                <a:spcPct val="150000"/>
              </a:lnSpc>
              <a:defRPr/>
            </a:pPr>
            <a:r>
              <a:rPr lang="en-US" dirty="0"/>
              <a:t>This equation has become the basis for calculating global illumination, unifying all rendering algorithms. Indeed, it allows for the recovery of all luminance components, including those considered in previously proposed realistic rendering algorithms (path tracing and </a:t>
            </a:r>
            <a:r>
              <a:rPr lang="en-US" dirty="0" err="1"/>
              <a:t>radiosity</a:t>
            </a:r>
            <a:r>
              <a:rPr lang="en-US" dirty="0" smtClean="0"/>
              <a:t>).</a:t>
            </a:r>
          </a:p>
          <a:p>
            <a:pPr lvl="0" algn="just">
              <a:defRPr/>
            </a:pPr>
            <a:r>
              <a:rPr lang="fr-FR" dirty="0" smtClean="0"/>
              <a:t/>
            </a:r>
            <a:br>
              <a:rPr lang="fr-FR" dirty="0" smtClean="0"/>
            </a:br>
            <a:endParaRPr lang="fr-FR"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101</a:t>
            </a:fld>
            <a:endParaRPr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304800" y="838200"/>
            <a:ext cx="8382000" cy="738664"/>
          </a:xfrm>
          <a:prstGeom prst="rect">
            <a:avLst/>
          </a:prstGeom>
        </p:spPr>
        <p:txBody>
          <a:bodyPr/>
          <a:lstStyle/>
          <a:p>
            <a:pPr lvl="0">
              <a:defRPr/>
            </a:pPr>
            <a:r>
              <a:rPr lang="fr-FR" sz="2800" b="1" dirty="0" err="1"/>
              <a:t>Rendering</a:t>
            </a:r>
            <a:r>
              <a:rPr lang="fr-FR" sz="2800" b="1" dirty="0"/>
              <a:t> </a:t>
            </a:r>
            <a:r>
              <a:rPr lang="fr-FR" sz="2800" b="1" dirty="0" err="1"/>
              <a:t>equation</a:t>
            </a:r>
            <a:endParaRPr lang="fr-FR" sz="2800" dirty="0"/>
          </a:p>
          <a:p>
            <a:pPr lvl="2"/>
            <a:endParaRPr lang="fr-FR" sz="2000" dirty="0" smtClean="0"/>
          </a:p>
        </p:txBody>
      </p:sp>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102</a:t>
            </a:fld>
            <a:endParaRPr dirty="0"/>
          </a:p>
        </p:txBody>
      </p:sp>
      <p:pic>
        <p:nvPicPr>
          <p:cNvPr id="2" name="Image 1"/>
          <p:cNvPicPr>
            <a:picLocks noChangeAspect="1"/>
          </p:cNvPicPr>
          <p:nvPr/>
        </p:nvPicPr>
        <p:blipFill>
          <a:blip r:embed="rId3"/>
          <a:stretch>
            <a:fillRect/>
          </a:stretch>
        </p:blipFill>
        <p:spPr>
          <a:xfrm>
            <a:off x="3505200" y="2982313"/>
            <a:ext cx="2962275" cy="2076450"/>
          </a:xfrm>
          <a:prstGeom prst="rect">
            <a:avLst/>
          </a:prstGeom>
        </p:spPr>
      </p:pic>
      <p:pic>
        <p:nvPicPr>
          <p:cNvPr id="3" name="Image 2"/>
          <p:cNvPicPr>
            <a:picLocks noChangeAspect="1"/>
          </p:cNvPicPr>
          <p:nvPr/>
        </p:nvPicPr>
        <p:blipFill>
          <a:blip r:embed="rId4"/>
          <a:stretch>
            <a:fillRect/>
          </a:stretch>
        </p:blipFill>
        <p:spPr>
          <a:xfrm>
            <a:off x="401589" y="1537216"/>
            <a:ext cx="1209675" cy="495300"/>
          </a:xfrm>
          <a:prstGeom prst="rect">
            <a:avLst/>
          </a:prstGeom>
        </p:spPr>
      </p:pic>
      <p:sp>
        <p:nvSpPr>
          <p:cNvPr id="9" name="Rectangle 8"/>
          <p:cNvSpPr/>
          <p:nvPr/>
        </p:nvSpPr>
        <p:spPr>
          <a:xfrm>
            <a:off x="426989" y="2240247"/>
            <a:ext cx="7010400" cy="589072"/>
          </a:xfrm>
          <a:prstGeom prst="rect">
            <a:avLst/>
          </a:prstGeom>
        </p:spPr>
        <p:txBody>
          <a:bodyPr wrap="square">
            <a:spAutoFit/>
          </a:bodyPr>
          <a:lstStyle/>
          <a:p>
            <a:pPr>
              <a:lnSpc>
                <a:spcPct val="150000"/>
              </a:lnSpc>
            </a:pPr>
            <a:r>
              <a:rPr lang="en-US" sz="2400" i="1" dirty="0"/>
              <a:t>L(x, ω) </a:t>
            </a:r>
            <a:r>
              <a:rPr lang="en-US" sz="2400" dirty="0"/>
              <a:t>= Light emitted by point x in the direction </a:t>
            </a:r>
            <a:r>
              <a:rPr lang="en-US" sz="2400" i="1" dirty="0"/>
              <a:t>ω</a:t>
            </a:r>
            <a:r>
              <a:rPr lang="en-US" sz="2400" dirty="0"/>
              <a:t>, </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304800" y="838200"/>
            <a:ext cx="8382000" cy="738664"/>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a:latin typeface="Perpetua"/>
                <a:cs typeface="Perpetua"/>
              </a:rPr>
              <a:t>equation</a:t>
            </a:r>
            <a:endParaRPr lang="fr-FR" sz="2800" kern="0" dirty="0">
              <a:latin typeface="Perpetu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103</a:t>
            </a:fld>
            <a:endParaRPr dirty="0"/>
          </a:p>
        </p:txBody>
      </p:sp>
      <p:sp>
        <p:nvSpPr>
          <p:cNvPr id="7" name="Rectangle 6"/>
          <p:cNvSpPr/>
          <p:nvPr/>
        </p:nvSpPr>
        <p:spPr>
          <a:xfrm>
            <a:off x="426989" y="2240247"/>
            <a:ext cx="7010400" cy="1200329"/>
          </a:xfrm>
          <a:prstGeom prst="rect">
            <a:avLst/>
          </a:prstGeom>
        </p:spPr>
        <p:txBody>
          <a:bodyPr wrap="square">
            <a:spAutoFit/>
          </a:bodyPr>
          <a:lstStyle/>
          <a:p>
            <a:pPr>
              <a:lnSpc>
                <a:spcPct val="150000"/>
              </a:lnSpc>
            </a:pPr>
            <a:r>
              <a:rPr lang="en-US" sz="2400" i="1" dirty="0"/>
              <a:t>L(x, ω) </a:t>
            </a:r>
            <a:r>
              <a:rPr lang="en-US" sz="2400" dirty="0"/>
              <a:t>= Light emitted by point x in the direction </a:t>
            </a:r>
            <a:r>
              <a:rPr lang="en-US" sz="2400" i="1" dirty="0"/>
              <a:t>ω</a:t>
            </a:r>
            <a:r>
              <a:rPr lang="en-US" sz="2400" dirty="0"/>
              <a:t>, </a:t>
            </a:r>
            <a:endParaRPr lang="en-US" sz="2400" dirty="0" smtClean="0"/>
          </a:p>
          <a:p>
            <a:pPr>
              <a:lnSpc>
                <a:spcPct val="150000"/>
              </a:lnSpc>
            </a:pPr>
            <a:r>
              <a:rPr lang="en-US" sz="2400" i="1" dirty="0" smtClean="0"/>
              <a:t>L</a:t>
            </a:r>
            <a:r>
              <a:rPr lang="en-US" sz="2400" i="1" baseline="-25000" dirty="0" smtClean="0"/>
              <a:t>e</a:t>
            </a:r>
            <a:r>
              <a:rPr lang="en-US" sz="2400" i="1" dirty="0" smtClean="0"/>
              <a:t>(x</a:t>
            </a:r>
            <a:r>
              <a:rPr lang="en-US" sz="2400" i="1" dirty="0"/>
              <a:t>, ω) </a:t>
            </a:r>
            <a:r>
              <a:rPr lang="en-US" sz="2400" dirty="0"/>
              <a:t>= Self-light emitted by the object (if a source) </a:t>
            </a:r>
            <a:endParaRPr lang="en-US" sz="2400" dirty="0" smtClean="0"/>
          </a:p>
        </p:txBody>
      </p:sp>
      <p:pic>
        <p:nvPicPr>
          <p:cNvPr id="2" name="Image 1"/>
          <p:cNvPicPr>
            <a:picLocks noChangeAspect="1"/>
          </p:cNvPicPr>
          <p:nvPr/>
        </p:nvPicPr>
        <p:blipFill>
          <a:blip r:embed="rId3"/>
          <a:stretch>
            <a:fillRect/>
          </a:stretch>
        </p:blipFill>
        <p:spPr>
          <a:xfrm>
            <a:off x="414289" y="1486932"/>
            <a:ext cx="2238375" cy="685800"/>
          </a:xfrm>
          <a:prstGeom prst="rect">
            <a:avLst/>
          </a:prstGeom>
        </p:spPr>
      </p:pic>
      <p:pic>
        <p:nvPicPr>
          <p:cNvPr id="3" name="Image 2"/>
          <p:cNvPicPr>
            <a:picLocks noChangeAspect="1"/>
          </p:cNvPicPr>
          <p:nvPr/>
        </p:nvPicPr>
        <p:blipFill>
          <a:blip r:embed="rId4"/>
          <a:stretch>
            <a:fillRect/>
          </a:stretch>
        </p:blipFill>
        <p:spPr>
          <a:xfrm>
            <a:off x="4953000" y="4335024"/>
            <a:ext cx="2962275" cy="20764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738664"/>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a:latin typeface="Perpetua"/>
                <a:cs typeface="Perpetua"/>
              </a:rPr>
              <a:t>equation</a:t>
            </a:r>
            <a:endParaRPr lang="fr-FR" sz="2800" kern="0" dirty="0">
              <a:latin typeface="Perpetu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104</a:t>
            </a:fld>
            <a:endParaRPr dirty="0"/>
          </a:p>
        </p:txBody>
      </p:sp>
      <p:sp>
        <p:nvSpPr>
          <p:cNvPr id="10" name="Rectangle 9"/>
          <p:cNvSpPr/>
          <p:nvPr/>
        </p:nvSpPr>
        <p:spPr>
          <a:xfrm>
            <a:off x="727075" y="2422611"/>
            <a:ext cx="7010400" cy="1754326"/>
          </a:xfrm>
          <a:prstGeom prst="rect">
            <a:avLst/>
          </a:prstGeom>
        </p:spPr>
        <p:txBody>
          <a:bodyPr wrap="square">
            <a:spAutoFit/>
          </a:bodyPr>
          <a:lstStyle/>
          <a:p>
            <a:pPr>
              <a:lnSpc>
                <a:spcPct val="150000"/>
              </a:lnSpc>
            </a:pPr>
            <a:r>
              <a:rPr lang="en-US" sz="2400" i="1" dirty="0"/>
              <a:t>L(x, ω) </a:t>
            </a:r>
            <a:r>
              <a:rPr lang="en-US" sz="2400" dirty="0"/>
              <a:t>= Light emitted by point x in the direction </a:t>
            </a:r>
            <a:r>
              <a:rPr lang="en-US" sz="2400" i="1" dirty="0"/>
              <a:t>ω</a:t>
            </a:r>
            <a:r>
              <a:rPr lang="en-US" sz="2400" dirty="0"/>
              <a:t>, </a:t>
            </a:r>
            <a:endParaRPr lang="en-US" sz="2400" dirty="0" smtClean="0"/>
          </a:p>
          <a:p>
            <a:pPr>
              <a:lnSpc>
                <a:spcPct val="150000"/>
              </a:lnSpc>
            </a:pPr>
            <a:r>
              <a:rPr lang="en-US" sz="2400" i="1" dirty="0" smtClean="0"/>
              <a:t>L</a:t>
            </a:r>
            <a:r>
              <a:rPr lang="en-US" sz="2400" i="1" baseline="-25000" dirty="0" smtClean="0"/>
              <a:t>e</a:t>
            </a:r>
            <a:r>
              <a:rPr lang="en-US" sz="2400" i="1" dirty="0" smtClean="0"/>
              <a:t>(x</a:t>
            </a:r>
            <a:r>
              <a:rPr lang="en-US" sz="2400" i="1" dirty="0"/>
              <a:t>, ω) </a:t>
            </a:r>
            <a:r>
              <a:rPr lang="en-US" sz="2400" dirty="0"/>
              <a:t>= Self-light emitted by the object (if a source) </a:t>
            </a:r>
            <a:endParaRPr lang="en-US" sz="2400" dirty="0" smtClean="0"/>
          </a:p>
          <a:p>
            <a:pPr>
              <a:lnSpc>
                <a:spcPct val="150000"/>
              </a:lnSpc>
            </a:pPr>
            <a:r>
              <a:rPr lang="en-US" sz="2400" i="1" dirty="0" smtClean="0"/>
              <a:t>L(x</a:t>
            </a:r>
            <a:r>
              <a:rPr lang="en-US" sz="2400" i="1" dirty="0"/>
              <a:t>, ώ) </a:t>
            </a:r>
            <a:r>
              <a:rPr lang="en-US" sz="2400" dirty="0"/>
              <a:t>= Light arriving at point x from the direction </a:t>
            </a:r>
            <a:r>
              <a:rPr lang="en-US" sz="2400" i="1" dirty="0"/>
              <a:t>ώ</a:t>
            </a:r>
            <a:endParaRPr lang="en-US" sz="2400" b="1" i="1" dirty="0">
              <a:latin typeface="Perpetua" panose="02020502060401020303" pitchFamily="18" charset="0"/>
            </a:endParaRPr>
          </a:p>
        </p:txBody>
      </p:sp>
      <p:pic>
        <p:nvPicPr>
          <p:cNvPr id="2" name="Image 1"/>
          <p:cNvPicPr>
            <a:picLocks noChangeAspect="1"/>
          </p:cNvPicPr>
          <p:nvPr/>
        </p:nvPicPr>
        <p:blipFill>
          <a:blip r:embed="rId3"/>
          <a:stretch>
            <a:fillRect/>
          </a:stretch>
        </p:blipFill>
        <p:spPr>
          <a:xfrm>
            <a:off x="673100" y="1618409"/>
            <a:ext cx="7038975" cy="733425"/>
          </a:xfrm>
          <a:prstGeom prst="rect">
            <a:avLst/>
          </a:prstGeom>
        </p:spPr>
      </p:pic>
      <p:pic>
        <p:nvPicPr>
          <p:cNvPr id="3" name="Image 2"/>
          <p:cNvPicPr>
            <a:picLocks noChangeAspect="1"/>
          </p:cNvPicPr>
          <p:nvPr/>
        </p:nvPicPr>
        <p:blipFill>
          <a:blip r:embed="rId4"/>
          <a:stretch>
            <a:fillRect/>
          </a:stretch>
        </p:blipFill>
        <p:spPr>
          <a:xfrm>
            <a:off x="5362575" y="4437125"/>
            <a:ext cx="3057525" cy="17716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430887"/>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smtClean="0">
                <a:latin typeface="Perpetua"/>
                <a:cs typeface="Perpetua"/>
              </a:rPr>
              <a:t>equation</a:t>
            </a:r>
            <a:endParaRPr lang="fr-FR" sz="2800" kern="0" dirty="0">
              <a:latin typeface="Perpetua"/>
              <a:cs typeface="Perpetua"/>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105</a:t>
            </a:fld>
            <a:endParaRPr dirty="0"/>
          </a:p>
        </p:txBody>
      </p:sp>
      <p:sp>
        <p:nvSpPr>
          <p:cNvPr id="10" name="Rectangle 9"/>
          <p:cNvSpPr/>
          <p:nvPr/>
        </p:nvSpPr>
        <p:spPr>
          <a:xfrm>
            <a:off x="838200" y="2514600"/>
            <a:ext cx="7010400" cy="1754326"/>
          </a:xfrm>
          <a:prstGeom prst="rect">
            <a:avLst/>
          </a:prstGeom>
        </p:spPr>
        <p:txBody>
          <a:bodyPr wrap="square">
            <a:spAutoFit/>
          </a:bodyPr>
          <a:lstStyle/>
          <a:p>
            <a:pPr>
              <a:lnSpc>
                <a:spcPct val="150000"/>
              </a:lnSpc>
            </a:pPr>
            <a:r>
              <a:rPr lang="en-US" sz="2400" i="1" dirty="0"/>
              <a:t>L(x, ω) </a:t>
            </a:r>
            <a:r>
              <a:rPr lang="en-US" sz="2400" dirty="0"/>
              <a:t>= Light emitted by point x in the direction </a:t>
            </a:r>
            <a:r>
              <a:rPr lang="en-US" sz="2400" i="1" dirty="0"/>
              <a:t>ω</a:t>
            </a:r>
            <a:r>
              <a:rPr lang="en-US" sz="2400" dirty="0"/>
              <a:t>, </a:t>
            </a:r>
            <a:endParaRPr lang="en-US" sz="2400" dirty="0" smtClean="0"/>
          </a:p>
          <a:p>
            <a:pPr>
              <a:lnSpc>
                <a:spcPct val="150000"/>
              </a:lnSpc>
            </a:pPr>
            <a:r>
              <a:rPr lang="en-US" sz="2400" i="1" dirty="0" smtClean="0"/>
              <a:t>L</a:t>
            </a:r>
            <a:r>
              <a:rPr lang="en-US" sz="2400" i="1" baseline="-25000" dirty="0" smtClean="0"/>
              <a:t>e</a:t>
            </a:r>
            <a:r>
              <a:rPr lang="en-US" sz="2400" i="1" dirty="0" smtClean="0"/>
              <a:t>(x</a:t>
            </a:r>
            <a:r>
              <a:rPr lang="en-US" sz="2400" i="1" dirty="0"/>
              <a:t>, ω) </a:t>
            </a:r>
            <a:r>
              <a:rPr lang="en-US" sz="2400" dirty="0"/>
              <a:t>= Self-light emitted by the object (if a source) </a:t>
            </a:r>
            <a:endParaRPr lang="en-US" sz="2400" dirty="0" smtClean="0"/>
          </a:p>
          <a:p>
            <a:pPr>
              <a:lnSpc>
                <a:spcPct val="150000"/>
              </a:lnSpc>
            </a:pPr>
            <a:r>
              <a:rPr lang="en-US" sz="2400" i="1" dirty="0" smtClean="0"/>
              <a:t>L(x</a:t>
            </a:r>
            <a:r>
              <a:rPr lang="en-US" sz="2400" i="1" dirty="0"/>
              <a:t>, ώ) </a:t>
            </a:r>
            <a:r>
              <a:rPr lang="en-US" sz="2400" dirty="0"/>
              <a:t>= Light arriving at point x from the direction </a:t>
            </a:r>
            <a:r>
              <a:rPr lang="en-US" sz="2400" i="1" dirty="0"/>
              <a:t>ώ</a:t>
            </a:r>
            <a:endParaRPr lang="en-US" sz="2400" b="1" i="1" dirty="0">
              <a:latin typeface="Perpetua" panose="02020502060401020303" pitchFamily="18" charset="0"/>
            </a:endParaRPr>
          </a:p>
        </p:txBody>
      </p:sp>
      <p:pic>
        <p:nvPicPr>
          <p:cNvPr id="2" name="Image 1"/>
          <p:cNvPicPr>
            <a:picLocks noChangeAspect="1"/>
          </p:cNvPicPr>
          <p:nvPr/>
        </p:nvPicPr>
        <p:blipFill>
          <a:blip r:embed="rId3"/>
          <a:stretch>
            <a:fillRect/>
          </a:stretch>
        </p:blipFill>
        <p:spPr>
          <a:xfrm>
            <a:off x="966787" y="1718485"/>
            <a:ext cx="7058025" cy="628650"/>
          </a:xfrm>
          <a:prstGeom prst="rect">
            <a:avLst/>
          </a:prstGeom>
        </p:spPr>
      </p:pic>
      <p:pic>
        <p:nvPicPr>
          <p:cNvPr id="3" name="Image 2"/>
          <p:cNvPicPr>
            <a:picLocks noChangeAspect="1"/>
          </p:cNvPicPr>
          <p:nvPr/>
        </p:nvPicPr>
        <p:blipFill>
          <a:blip r:embed="rId4"/>
          <a:stretch>
            <a:fillRect/>
          </a:stretch>
        </p:blipFill>
        <p:spPr>
          <a:xfrm>
            <a:off x="838200" y="4265674"/>
            <a:ext cx="7054286" cy="2135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430887"/>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smtClean="0">
                <a:latin typeface="Perpetua"/>
                <a:cs typeface="Perpetua"/>
              </a:rPr>
              <a:t>equation</a:t>
            </a:r>
            <a:endParaRPr lang="fr-FR" sz="2800" kern="0" dirty="0">
              <a:latin typeface="Perpetua"/>
              <a:cs typeface="Perpetua"/>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106</a:t>
            </a:fld>
            <a:endParaRPr dirty="0"/>
          </a:p>
        </p:txBody>
      </p:sp>
      <p:pic>
        <p:nvPicPr>
          <p:cNvPr id="2" name="Image 1"/>
          <p:cNvPicPr>
            <a:picLocks noChangeAspect="1"/>
          </p:cNvPicPr>
          <p:nvPr/>
        </p:nvPicPr>
        <p:blipFill>
          <a:blip r:embed="rId3"/>
          <a:stretch>
            <a:fillRect/>
          </a:stretch>
        </p:blipFill>
        <p:spPr>
          <a:xfrm>
            <a:off x="1143000" y="1659824"/>
            <a:ext cx="7448550" cy="4686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1600438"/>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a:latin typeface="Perpetua"/>
                <a:cs typeface="Perpetua"/>
              </a:rPr>
              <a:t>equation</a:t>
            </a:r>
            <a:r>
              <a:rPr lang="fr-FR" sz="2800" kern="0" dirty="0">
                <a:latin typeface="Perpetua"/>
                <a:cs typeface="Perpetua"/>
              </a:rPr>
              <a:t/>
            </a:r>
            <a:br>
              <a:rPr lang="fr-FR" sz="2800" kern="0" dirty="0">
                <a:latin typeface="Perpetua"/>
                <a:cs typeface="Perpetua"/>
              </a:rPr>
            </a:br>
            <a:r>
              <a:rPr lang="fr-FR" sz="2800" b="1" kern="0" dirty="0" smtClean="0">
                <a:latin typeface="Perpetua"/>
                <a:cs typeface="Perpetua"/>
              </a:rPr>
              <a:t>BRDF</a:t>
            </a: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t>
            </a: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r>
            <a:br>
              <a:rPr kumimoji="0" lang="fr-FR" sz="28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2800" b="0" i="0" u="none" strike="noStrike" kern="0" cap="none" spc="0" normalizeH="0" baseline="0" noProof="0" dirty="0" smtClean="0">
              <a:ln>
                <a:noFill/>
              </a:ln>
              <a:solidFill>
                <a:schemeClr val="tx1"/>
              </a:solidFill>
              <a:effectLst/>
              <a:uLnTx/>
              <a:uFillTx/>
              <a:latin typeface="Perpetua"/>
              <a:ea typeface="+mn-e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107</a:t>
            </a:fld>
            <a:endParaRPr dirty="0"/>
          </a:p>
        </p:txBody>
      </p:sp>
      <p:pic>
        <p:nvPicPr>
          <p:cNvPr id="2" name="Image 1"/>
          <p:cNvPicPr>
            <a:picLocks noChangeAspect="1"/>
          </p:cNvPicPr>
          <p:nvPr/>
        </p:nvPicPr>
        <p:blipFill>
          <a:blip r:embed="rId3"/>
          <a:stretch>
            <a:fillRect/>
          </a:stretch>
        </p:blipFill>
        <p:spPr>
          <a:xfrm>
            <a:off x="1143000" y="1909825"/>
            <a:ext cx="6972300" cy="45148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1169551"/>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smtClean="0">
                <a:latin typeface="Perpetua"/>
                <a:cs typeface="Perpetua"/>
              </a:rPr>
              <a:t>equation</a:t>
            </a: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r>
            <a:br>
              <a:rPr kumimoji="0" lang="fr-FR" sz="28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2800" b="0" i="0" u="none" strike="noStrike" kern="0" cap="none" spc="0" normalizeH="0" baseline="0" noProof="0" dirty="0" smtClean="0">
              <a:ln>
                <a:noFill/>
              </a:ln>
              <a:solidFill>
                <a:schemeClr val="tx1"/>
              </a:solidFill>
              <a:effectLst/>
              <a:uLnTx/>
              <a:uFillTx/>
              <a:latin typeface="Perpetua"/>
              <a:ea typeface="+mn-e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108</a:t>
            </a:fld>
            <a:endParaRPr dirty="0"/>
          </a:p>
        </p:txBody>
      </p:sp>
      <p:sp>
        <p:nvSpPr>
          <p:cNvPr id="10" name="Rectangle 9"/>
          <p:cNvSpPr/>
          <p:nvPr/>
        </p:nvSpPr>
        <p:spPr>
          <a:xfrm>
            <a:off x="603504" y="2289422"/>
            <a:ext cx="7010400" cy="1754326"/>
          </a:xfrm>
          <a:prstGeom prst="rect">
            <a:avLst/>
          </a:prstGeom>
        </p:spPr>
        <p:txBody>
          <a:bodyPr wrap="square">
            <a:spAutoFit/>
          </a:bodyPr>
          <a:lstStyle/>
          <a:p>
            <a:pPr>
              <a:lnSpc>
                <a:spcPct val="150000"/>
              </a:lnSpc>
            </a:pPr>
            <a:r>
              <a:rPr lang="en-US" sz="2400" i="1" dirty="0"/>
              <a:t>L(x, ω) </a:t>
            </a:r>
            <a:r>
              <a:rPr lang="en-US" sz="2400" dirty="0"/>
              <a:t>= Light emitted by point x in the direction </a:t>
            </a:r>
            <a:r>
              <a:rPr lang="en-US" sz="2400" i="1" dirty="0"/>
              <a:t>ω</a:t>
            </a:r>
            <a:r>
              <a:rPr lang="en-US" sz="2400" dirty="0"/>
              <a:t>, </a:t>
            </a:r>
            <a:endParaRPr lang="en-US" sz="2400" dirty="0" smtClean="0"/>
          </a:p>
          <a:p>
            <a:pPr>
              <a:lnSpc>
                <a:spcPct val="150000"/>
              </a:lnSpc>
            </a:pPr>
            <a:r>
              <a:rPr lang="en-US" sz="2400" i="1" dirty="0" smtClean="0"/>
              <a:t>L</a:t>
            </a:r>
            <a:r>
              <a:rPr lang="en-US" sz="2400" i="1" baseline="-25000" dirty="0" smtClean="0"/>
              <a:t>e</a:t>
            </a:r>
            <a:r>
              <a:rPr lang="en-US" sz="2400" i="1" dirty="0" smtClean="0"/>
              <a:t>(x</a:t>
            </a:r>
            <a:r>
              <a:rPr lang="en-US" sz="2400" i="1" dirty="0"/>
              <a:t>, ω) </a:t>
            </a:r>
            <a:r>
              <a:rPr lang="en-US" sz="2400" dirty="0"/>
              <a:t>= Self-light emitted by the object (if a source) </a:t>
            </a:r>
            <a:endParaRPr lang="en-US" sz="2400" dirty="0" smtClean="0"/>
          </a:p>
          <a:p>
            <a:pPr>
              <a:lnSpc>
                <a:spcPct val="150000"/>
              </a:lnSpc>
            </a:pPr>
            <a:r>
              <a:rPr lang="en-US" sz="2400" i="1" dirty="0" smtClean="0"/>
              <a:t>L(x</a:t>
            </a:r>
            <a:r>
              <a:rPr lang="en-US" sz="2400" i="1" dirty="0"/>
              <a:t>, ώ) </a:t>
            </a:r>
            <a:r>
              <a:rPr lang="en-US" sz="2400" dirty="0"/>
              <a:t>= Light arriving at point x from the direction </a:t>
            </a:r>
            <a:r>
              <a:rPr lang="en-US" sz="2400" i="1" dirty="0"/>
              <a:t>ώ</a:t>
            </a:r>
            <a:endParaRPr lang="en-US" sz="2400" b="1" i="1" dirty="0">
              <a:latin typeface="Perpetua" panose="02020502060401020303" pitchFamily="18" charset="0"/>
            </a:endParaRPr>
          </a:p>
        </p:txBody>
      </p:sp>
      <p:pic>
        <p:nvPicPr>
          <p:cNvPr id="2" name="Image 1"/>
          <p:cNvPicPr>
            <a:picLocks noChangeAspect="1"/>
          </p:cNvPicPr>
          <p:nvPr/>
        </p:nvPicPr>
        <p:blipFill>
          <a:blip r:embed="rId3"/>
          <a:stretch>
            <a:fillRect/>
          </a:stretch>
        </p:blipFill>
        <p:spPr>
          <a:xfrm>
            <a:off x="685800" y="1371023"/>
            <a:ext cx="7143750" cy="781050"/>
          </a:xfrm>
          <a:prstGeom prst="rect">
            <a:avLst/>
          </a:prstGeom>
        </p:spPr>
      </p:pic>
      <p:pic>
        <p:nvPicPr>
          <p:cNvPr id="3" name="Image 2"/>
          <p:cNvPicPr>
            <a:picLocks noChangeAspect="1"/>
          </p:cNvPicPr>
          <p:nvPr/>
        </p:nvPicPr>
        <p:blipFill>
          <a:blip r:embed="rId4"/>
          <a:stretch>
            <a:fillRect/>
          </a:stretch>
        </p:blipFill>
        <p:spPr>
          <a:xfrm>
            <a:off x="388889" y="4181097"/>
            <a:ext cx="6305550" cy="1924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54"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62156" name="Rectangle 1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26"/>
          <p:cNvSpPr/>
          <p:nvPr/>
        </p:nvSpPr>
        <p:spPr>
          <a:xfrm>
            <a:off x="87892" y="3058182"/>
            <a:ext cx="2242054" cy="707886"/>
          </a:xfrm>
          <a:prstGeom prst="rect">
            <a:avLst/>
          </a:prstGeom>
        </p:spPr>
        <p:txBody>
          <a:bodyPr wrap="square">
            <a:spAutoFit/>
          </a:bodyPr>
          <a:lstStyle/>
          <a:p>
            <a:r>
              <a:rPr lang="fr-FR" sz="2000" b="1" dirty="0" smtClean="0">
                <a:latin typeface="Calibri "/>
                <a:cs typeface="Times New Roman" pitchFamily="18" charset="0"/>
              </a:rPr>
              <a:t>Total</a:t>
            </a:r>
          </a:p>
          <a:p>
            <a:r>
              <a:rPr lang="fr-FR" sz="2000" b="1" dirty="0" smtClean="0">
                <a:latin typeface="Calibri "/>
                <a:cs typeface="Times New Roman" pitchFamily="18" charset="0"/>
              </a:rPr>
              <a:t> </a:t>
            </a:r>
            <a:r>
              <a:rPr lang="fr-FR" sz="2000" b="1" dirty="0">
                <a:latin typeface="Calibri "/>
                <a:cs typeface="Times New Roman" pitchFamily="18" charset="0"/>
              </a:rPr>
              <a:t>Luminance</a:t>
            </a:r>
            <a:endParaRPr lang="fr-FR" sz="2000" b="1" dirty="0">
              <a:latin typeface="Calibri "/>
              <a:cs typeface="Times New Roman" pitchFamily="18" charset="0"/>
            </a:endParaRPr>
          </a:p>
        </p:txBody>
      </p:sp>
      <p:pic>
        <p:nvPicPr>
          <p:cNvPr id="18" name="Image 17"/>
          <p:cNvPicPr/>
          <p:nvPr/>
        </p:nvPicPr>
        <p:blipFill>
          <a:blip r:embed="rId3" cstate="print"/>
          <a:srcRect/>
          <a:stretch>
            <a:fillRect/>
          </a:stretch>
        </p:blipFill>
        <p:spPr bwMode="auto">
          <a:xfrm>
            <a:off x="1604576" y="3837321"/>
            <a:ext cx="750431" cy="387769"/>
          </a:xfrm>
          <a:prstGeom prst="rect">
            <a:avLst/>
          </a:prstGeom>
          <a:noFill/>
          <a:ln w="9525">
            <a:noFill/>
            <a:miter lim="800000"/>
            <a:headEnd/>
            <a:tailEnd/>
          </a:ln>
        </p:spPr>
      </p:pic>
      <p:pic>
        <p:nvPicPr>
          <p:cNvPr id="21" name="Image 20"/>
          <p:cNvPicPr/>
          <p:nvPr/>
        </p:nvPicPr>
        <p:blipFill>
          <a:blip r:embed="rId4" cstate="print"/>
          <a:srcRect/>
          <a:stretch>
            <a:fillRect/>
          </a:stretch>
        </p:blipFill>
        <p:spPr bwMode="auto">
          <a:xfrm>
            <a:off x="4901714" y="3320296"/>
            <a:ext cx="593485" cy="517025"/>
          </a:xfrm>
          <a:prstGeom prst="rect">
            <a:avLst/>
          </a:prstGeom>
          <a:noFill/>
          <a:ln w="9525">
            <a:noFill/>
            <a:miter lim="800000"/>
            <a:headEnd/>
            <a:tailEnd/>
          </a:ln>
        </p:spPr>
      </p:pic>
      <p:pic>
        <p:nvPicPr>
          <p:cNvPr id="24" name="Image 23" descr="HemiSphére2.jpg"/>
          <p:cNvPicPr>
            <a:picLocks noChangeAspect="1"/>
          </p:cNvPicPr>
          <p:nvPr/>
        </p:nvPicPr>
        <p:blipFill>
          <a:blip r:embed="rId5" cstate="print"/>
          <a:stretch>
            <a:fillRect/>
          </a:stretch>
        </p:blipFill>
        <p:spPr>
          <a:xfrm>
            <a:off x="2198060" y="4095834"/>
            <a:ext cx="4022509" cy="2476439"/>
          </a:xfrm>
          <a:prstGeom prst="rect">
            <a:avLst/>
          </a:prstGeom>
        </p:spPr>
      </p:pic>
      <p:sp>
        <p:nvSpPr>
          <p:cNvPr id="33" name="Titre 27"/>
          <p:cNvSpPr txBox="1">
            <a:spLocks/>
          </p:cNvSpPr>
          <p:nvPr/>
        </p:nvSpPr>
        <p:spPr bwMode="auto">
          <a:xfrm>
            <a:off x="4044458" y="5880180"/>
            <a:ext cx="593485" cy="606892"/>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fr-FR"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x</a:t>
            </a:r>
          </a:p>
        </p:txBody>
      </p:sp>
      <p:cxnSp>
        <p:nvCxnSpPr>
          <p:cNvPr id="35" name="Connecteur droit avec flèche 34"/>
          <p:cNvCxnSpPr/>
          <p:nvPr/>
        </p:nvCxnSpPr>
        <p:spPr bwMode="auto">
          <a:xfrm rot="5400000" flipH="1" flipV="1">
            <a:off x="3175189" y="4903669"/>
            <a:ext cx="2132727" cy="1466"/>
          </a:xfrm>
          <a:prstGeom prst="straightConnector1">
            <a:avLst/>
          </a:prstGeom>
          <a:ln w="5715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bwMode="auto">
          <a:xfrm rot="5400000" flipH="1" flipV="1">
            <a:off x="3668521" y="4604970"/>
            <a:ext cx="1938843" cy="791313"/>
          </a:xfrm>
          <a:prstGeom prst="straightConnector1">
            <a:avLst/>
          </a:prstGeom>
          <a:ln w="762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bwMode="auto">
          <a:xfrm rot="10800000">
            <a:off x="2329947" y="4354346"/>
            <a:ext cx="1910874" cy="161570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itre 27"/>
          <p:cNvSpPr txBox="1">
            <a:spLocks/>
          </p:cNvSpPr>
          <p:nvPr/>
        </p:nvSpPr>
        <p:spPr bwMode="auto">
          <a:xfrm>
            <a:off x="2395889" y="3876709"/>
            <a:ext cx="593485" cy="606892"/>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l-GR"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ω</a:t>
            </a:r>
            <a:r>
              <a:rPr kumimoji="0" lang="fr-FR" sz="3600" b="1" i="0" u="none" strike="noStrike" kern="0" cap="none" spc="0" normalizeH="0" baseline="-2500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0</a:t>
            </a:r>
          </a:p>
        </p:txBody>
      </p:sp>
      <p:cxnSp>
        <p:nvCxnSpPr>
          <p:cNvPr id="42" name="Connecteur droit avec flèche 41"/>
          <p:cNvCxnSpPr/>
          <p:nvPr/>
        </p:nvCxnSpPr>
        <p:spPr bwMode="auto">
          <a:xfrm rot="5400000" flipH="1" flipV="1">
            <a:off x="4486592" y="4848094"/>
            <a:ext cx="764300" cy="593485"/>
          </a:xfrm>
          <a:prstGeom prst="straightConnector1">
            <a:avLst/>
          </a:prstGeom>
          <a:ln w="381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bwMode="auto">
          <a:xfrm flipV="1">
            <a:off x="4712677" y="5517652"/>
            <a:ext cx="914407" cy="405719"/>
          </a:xfrm>
          <a:prstGeom prst="straightConnector1">
            <a:avLst/>
          </a:prstGeom>
          <a:ln w="381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bwMode="auto">
          <a:xfrm rot="16200000" flipV="1">
            <a:off x="3455508" y="5002665"/>
            <a:ext cx="914128" cy="263770"/>
          </a:xfrm>
          <a:prstGeom prst="straightConnector1">
            <a:avLst/>
          </a:prstGeom>
          <a:ln w="381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bwMode="auto">
          <a:xfrm rot="10800000">
            <a:off x="2989374" y="5129883"/>
            <a:ext cx="857256" cy="646281"/>
          </a:xfrm>
          <a:prstGeom prst="straightConnector1">
            <a:avLst/>
          </a:prstGeom>
          <a:ln w="381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bwMode="auto">
          <a:xfrm rot="10800000">
            <a:off x="2725603" y="5711535"/>
            <a:ext cx="997933" cy="202500"/>
          </a:xfrm>
          <a:prstGeom prst="straightConnector1">
            <a:avLst/>
          </a:prstGeom>
          <a:ln w="38100">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bwMode="auto">
          <a:xfrm flipV="1">
            <a:off x="4242286" y="4354346"/>
            <a:ext cx="1978283" cy="1615703"/>
          </a:xfrm>
          <a:prstGeom prst="straightConnector1">
            <a:avLst/>
          </a:prstGeom>
          <a:ln w="571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Titre 27"/>
          <p:cNvSpPr txBox="1">
            <a:spLocks/>
          </p:cNvSpPr>
          <p:nvPr/>
        </p:nvSpPr>
        <p:spPr bwMode="auto">
          <a:xfrm>
            <a:off x="6154626" y="3828705"/>
            <a:ext cx="593485" cy="784153"/>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l-GR" sz="36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ω</a:t>
            </a:r>
            <a:r>
              <a:rPr kumimoji="0" lang="fr-FR" sz="3600" b="1" i="0" u="none" strike="noStrike" kern="0" cap="none" spc="0" normalizeH="0" baseline="-25000" noProof="0" dirty="0">
                <a:ln>
                  <a:noFill/>
                </a:ln>
                <a:solidFill>
                  <a:srgbClr val="7030A0"/>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i</a:t>
            </a:r>
          </a:p>
        </p:txBody>
      </p:sp>
      <p:grpSp>
        <p:nvGrpSpPr>
          <p:cNvPr id="2" name="Groupe 62"/>
          <p:cNvGrpSpPr/>
          <p:nvPr/>
        </p:nvGrpSpPr>
        <p:grpSpPr>
          <a:xfrm>
            <a:off x="4044458" y="3182424"/>
            <a:ext cx="593485" cy="848781"/>
            <a:chOff x="2881298" y="1714488"/>
            <a:chExt cx="642942" cy="938218"/>
          </a:xfrm>
        </p:grpSpPr>
        <p:sp>
          <p:nvSpPr>
            <p:cNvPr id="60" name="Titre 27"/>
            <p:cNvSpPr txBox="1">
              <a:spLocks/>
            </p:cNvSpPr>
            <p:nvPr/>
          </p:nvSpPr>
          <p:spPr bwMode="auto">
            <a:xfrm>
              <a:off x="2881298" y="1785926"/>
              <a:ext cx="642942" cy="866780"/>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fr-FR" sz="36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rPr>
                <a:t>N</a:t>
              </a:r>
              <a:endParaRPr kumimoji="0" lang="fr-FR" sz="3600" b="1" i="0" u="none" strike="noStrike" kern="0" cap="none" spc="0" normalizeH="0" baseline="-2500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endParaRPr>
            </a:p>
          </p:txBody>
        </p:sp>
        <p:sp>
          <p:nvSpPr>
            <p:cNvPr id="61" name="Titre 27"/>
            <p:cNvSpPr txBox="1">
              <a:spLocks/>
            </p:cNvSpPr>
            <p:nvPr/>
          </p:nvSpPr>
          <p:spPr bwMode="auto">
            <a:xfrm>
              <a:off x="2881298" y="1714488"/>
              <a:ext cx="642942" cy="438152"/>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fr-FR" sz="24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sym typeface="Symbol"/>
                </a:rPr>
                <a:t></a:t>
              </a:r>
              <a:endParaRPr kumimoji="0" lang="fr-FR" sz="2400" b="1" i="0" u="none" strike="noStrike" kern="0" cap="none" spc="0" normalizeH="0" baseline="-2500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sym typeface="Calibri Bold" pitchFamily="-32" charset="0"/>
              </a:endParaRPr>
            </a:p>
          </p:txBody>
        </p:sp>
      </p:grpSp>
      <p:sp>
        <p:nvSpPr>
          <p:cNvPr id="70" name="Ellipse 69"/>
          <p:cNvSpPr/>
          <p:nvPr/>
        </p:nvSpPr>
        <p:spPr bwMode="auto">
          <a:xfrm rot="18514722">
            <a:off x="3172223" y="5101074"/>
            <a:ext cx="840165" cy="519351"/>
          </a:xfrm>
          <a:prstGeom prst="ellipse">
            <a:avLst/>
          </a:prstGeom>
          <a:noFill/>
          <a:ln w="38100" algn="ctr">
            <a:solidFill>
              <a:srgbClr val="F57441"/>
            </a:solidFill>
            <a:prstDash val="dash"/>
            <a:miter lim="800000"/>
            <a:headEnd/>
            <a:tailEnd/>
          </a:ln>
          <a:effectLst/>
        </p:spPr>
        <p:txBody>
          <a:bodyPr rtlCol="0" anchor="ctr">
            <a:spAutoFit/>
          </a:bodyPr>
          <a:lstStyle/>
          <a:p>
            <a:pPr algn="ctr"/>
            <a:endParaRPr lang="fr-FR"/>
          </a:p>
        </p:txBody>
      </p:sp>
      <p:sp>
        <p:nvSpPr>
          <p:cNvPr id="346117"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46119" name="Rectangle 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46121" name="Rectangle 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46123" name="Rectangle 1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46127" name="Rectangle 1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8" name="Accolade ouvrante 27"/>
          <p:cNvSpPr/>
          <p:nvPr/>
        </p:nvSpPr>
        <p:spPr bwMode="auto">
          <a:xfrm rot="16200000">
            <a:off x="863346" y="2376510"/>
            <a:ext cx="477864" cy="566904"/>
          </a:xfrm>
          <a:prstGeom prst="leftBrace">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50800" tIns="50800" rIns="50800" bIns="50800" numCol="1" rtlCol="0" anchor="t" anchorCtr="0" compatLnSpc="1">
            <a:prstTxWarp prst="textNoShape">
              <a:avLst/>
            </a:prstTxWarp>
            <a:spAutoFit/>
          </a:bodyPr>
          <a:lstStyle/>
          <a:p>
            <a:pPr marL="0" marR="0" indent="0" algn="l" defTabSz="914400" rtl="0" eaLnBrk="1" fontAlgn="base" latinLnBrk="0" hangingPunct="1">
              <a:lnSpc>
                <a:spcPct val="80000"/>
              </a:lnSpc>
              <a:spcBef>
                <a:spcPts val="3200"/>
              </a:spcBef>
              <a:spcAft>
                <a:spcPct val="0"/>
              </a:spcAft>
              <a:buClr>
                <a:schemeClr val="accent1"/>
              </a:buClr>
              <a:buSzPct val="85000"/>
              <a:buFont typeface="Wingdings 2" pitchFamily="18" charset="2"/>
              <a:buNone/>
              <a:tabLst/>
            </a:pPr>
            <a:endParaRPr kumimoji="0" lang="fr-FR" sz="3600" b="0" i="0" u="none" strike="noStrike" cap="none" normalizeH="0" baseline="0">
              <a:ln>
                <a:noFill/>
              </a:ln>
              <a:solidFill>
                <a:schemeClr val="tx1"/>
              </a:solidFill>
              <a:effectLst/>
              <a:latin typeface="Calibri" pitchFamily="34" charset="0"/>
              <a:ea typeface="ヒラギノ角ゴ ProN W6" pitchFamily="-32" charset="-128"/>
              <a:sym typeface="Calibri Bold" pitchFamily="-32" charset="0"/>
            </a:endParaRPr>
          </a:p>
        </p:txBody>
      </p:sp>
      <p:sp>
        <p:nvSpPr>
          <p:cNvPr id="29" name="Accolade ouvrante 28"/>
          <p:cNvSpPr/>
          <p:nvPr/>
        </p:nvSpPr>
        <p:spPr bwMode="auto">
          <a:xfrm rot="16200000">
            <a:off x="2761736" y="2456155"/>
            <a:ext cx="477864" cy="566904"/>
          </a:xfrm>
          <a:prstGeom prst="leftBrace">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50800" tIns="50800" rIns="50800" bIns="50800" numCol="1" rtlCol="0" anchor="t" anchorCtr="0" compatLnSpc="1">
            <a:prstTxWarp prst="textNoShape">
              <a:avLst/>
            </a:prstTxWarp>
            <a:spAutoFit/>
          </a:bodyPr>
          <a:lstStyle/>
          <a:p>
            <a:pPr marL="0" marR="0" indent="0" algn="l" defTabSz="914400" rtl="0" eaLnBrk="1" fontAlgn="base" latinLnBrk="0" hangingPunct="1">
              <a:lnSpc>
                <a:spcPct val="80000"/>
              </a:lnSpc>
              <a:spcBef>
                <a:spcPts val="3200"/>
              </a:spcBef>
              <a:spcAft>
                <a:spcPct val="0"/>
              </a:spcAft>
              <a:buClr>
                <a:schemeClr val="accent1"/>
              </a:buClr>
              <a:buSzPct val="85000"/>
              <a:buFont typeface="Wingdings 2" pitchFamily="18" charset="2"/>
              <a:buNone/>
              <a:tabLst/>
            </a:pPr>
            <a:endParaRPr kumimoji="0" lang="fr-FR" sz="3600" b="0" i="0" u="none" strike="noStrike" cap="none" normalizeH="0" baseline="0">
              <a:ln>
                <a:noFill/>
              </a:ln>
              <a:solidFill>
                <a:schemeClr val="tx1"/>
              </a:solidFill>
              <a:effectLst/>
              <a:latin typeface="Calibri" pitchFamily="34" charset="0"/>
              <a:ea typeface="ヒラギノ角ゴ ProN W6" pitchFamily="-32" charset="-128"/>
              <a:sym typeface="Calibri Bold" pitchFamily="-32" charset="0"/>
            </a:endParaRPr>
          </a:p>
        </p:txBody>
      </p:sp>
      <p:sp>
        <p:nvSpPr>
          <p:cNvPr id="30" name="Accolade ouvrante 29"/>
          <p:cNvSpPr/>
          <p:nvPr/>
        </p:nvSpPr>
        <p:spPr bwMode="auto">
          <a:xfrm rot="16200000">
            <a:off x="6073208" y="2535800"/>
            <a:ext cx="477864" cy="566904"/>
          </a:xfrm>
          <a:prstGeom prst="leftBrace">
            <a:avLst/>
          </a:prstGeom>
          <a:solidFill>
            <a:schemeClr val="bg1"/>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50800" tIns="50800" rIns="50800" bIns="50800" numCol="1" rtlCol="0" anchor="t" anchorCtr="0" compatLnSpc="1">
            <a:prstTxWarp prst="textNoShape">
              <a:avLst/>
            </a:prstTxWarp>
            <a:spAutoFit/>
          </a:bodyPr>
          <a:lstStyle/>
          <a:p>
            <a:pPr marL="0" marR="0" indent="0" algn="l" defTabSz="914400" rtl="0" eaLnBrk="1" fontAlgn="base" latinLnBrk="0" hangingPunct="1">
              <a:lnSpc>
                <a:spcPct val="80000"/>
              </a:lnSpc>
              <a:spcBef>
                <a:spcPts val="3200"/>
              </a:spcBef>
              <a:spcAft>
                <a:spcPct val="0"/>
              </a:spcAft>
              <a:buClr>
                <a:schemeClr val="accent1"/>
              </a:buClr>
              <a:buSzPct val="85000"/>
              <a:buFont typeface="Wingdings 2" pitchFamily="18" charset="2"/>
              <a:buNone/>
              <a:tabLst/>
            </a:pPr>
            <a:endParaRPr kumimoji="0" lang="fr-FR" sz="3600" b="0" i="0" u="none" strike="noStrike" cap="none" normalizeH="0" baseline="0">
              <a:ln>
                <a:noFill/>
              </a:ln>
              <a:solidFill>
                <a:schemeClr val="tx1"/>
              </a:solidFill>
              <a:effectLst/>
              <a:latin typeface="Calibri" pitchFamily="34" charset="0"/>
              <a:ea typeface="ヒラギノ角ゴ ProN W6" pitchFamily="-32" charset="-128"/>
              <a:sym typeface="Calibri Bold" pitchFamily="-32" charset="0"/>
            </a:endParaRPr>
          </a:p>
        </p:txBody>
      </p:sp>
      <p:sp>
        <p:nvSpPr>
          <p:cNvPr id="51" name="Rectangle 50"/>
          <p:cNvSpPr/>
          <p:nvPr/>
        </p:nvSpPr>
        <p:spPr>
          <a:xfrm>
            <a:off x="285720" y="1495798"/>
            <a:ext cx="2743572" cy="369332"/>
          </a:xfrm>
          <a:prstGeom prst="rect">
            <a:avLst/>
          </a:prstGeom>
        </p:spPr>
        <p:txBody>
          <a:bodyPr wrap="none">
            <a:spAutoFit/>
          </a:bodyPr>
          <a:lstStyle/>
          <a:p>
            <a:r>
              <a:rPr lang="en-US" dirty="0">
                <a:effectLst>
                  <a:outerShdw blurRad="38100" dist="38100" dir="2700000" algn="tl">
                    <a:srgbClr val="000000">
                      <a:alpha val="43137"/>
                    </a:srgbClr>
                  </a:outerShdw>
                </a:effectLst>
              </a:rPr>
              <a:t>Proposed by </a:t>
            </a:r>
            <a:r>
              <a:rPr lang="en-US" dirty="0" err="1">
                <a:effectLst>
                  <a:outerShdw blurRad="38100" dist="38100" dir="2700000" algn="tl">
                    <a:srgbClr val="000000">
                      <a:alpha val="43137"/>
                    </a:srgbClr>
                  </a:outerShdw>
                </a:effectLst>
              </a:rPr>
              <a:t>kajiya</a:t>
            </a:r>
            <a:r>
              <a:rPr lang="en-US" dirty="0">
                <a:effectLst>
                  <a:outerShdw blurRad="38100" dist="38100" dir="2700000" algn="tl">
                    <a:srgbClr val="000000">
                      <a:alpha val="43137"/>
                    </a:srgbClr>
                  </a:outerShdw>
                </a:effectLst>
              </a:rPr>
              <a:t> in 1986:</a:t>
            </a:r>
            <a:endParaRPr lang="fr-FR" dirty="0">
              <a:effectLst>
                <a:outerShdw blurRad="38100" dist="38100" dir="2700000" algn="tl">
                  <a:srgbClr val="000000">
                    <a:alpha val="43137"/>
                  </a:srgbClr>
                </a:outerShdw>
              </a:effectLst>
            </a:endParaRPr>
          </a:p>
        </p:txBody>
      </p:sp>
      <p:sp>
        <p:nvSpPr>
          <p:cNvPr id="43" name="Rectangle 42"/>
          <p:cNvSpPr/>
          <p:nvPr/>
        </p:nvSpPr>
        <p:spPr>
          <a:xfrm>
            <a:off x="2329946" y="1967977"/>
            <a:ext cx="1784854" cy="523220"/>
          </a:xfrm>
          <a:prstGeom prst="rect">
            <a:avLst/>
          </a:prstGeom>
        </p:spPr>
        <p:txBody>
          <a:bodyPr wrap="square">
            <a:spAutoFit/>
          </a:bodyPr>
          <a:lstStyle/>
          <a:p>
            <a:r>
              <a:rPr lang="fr-FR" sz="2800" b="1" i="1" kern="0" dirty="0">
                <a:solidFill>
                  <a:srgbClr val="FFC000"/>
                </a:solidFill>
                <a:effectLst>
                  <a:outerShdw blurRad="38100" dist="38100" dir="2700000" algn="tl">
                    <a:srgbClr val="000000">
                      <a:alpha val="43137"/>
                    </a:srgbClr>
                  </a:outerShdw>
                </a:effectLst>
              </a:rPr>
              <a:t>L</a:t>
            </a:r>
            <a:r>
              <a:rPr lang="fr-FR" sz="2800" b="1" i="1" kern="0" baseline="-25000" dirty="0">
                <a:solidFill>
                  <a:srgbClr val="FFC000"/>
                </a:solidFill>
                <a:effectLst>
                  <a:outerShdw blurRad="38100" dist="38100" dir="2700000" algn="tl">
                    <a:srgbClr val="000000">
                      <a:alpha val="43137"/>
                    </a:srgbClr>
                  </a:outerShdw>
                </a:effectLst>
              </a:rPr>
              <a:t>e</a:t>
            </a:r>
            <a:r>
              <a:rPr lang="fr-FR" sz="2800" b="1" i="1" kern="0" dirty="0">
                <a:solidFill>
                  <a:srgbClr val="FFC000"/>
                </a:solidFill>
                <a:effectLst>
                  <a:outerShdw blurRad="38100" dist="38100" dir="2700000" algn="tl">
                    <a:srgbClr val="000000">
                      <a:alpha val="43137"/>
                    </a:srgbClr>
                  </a:outerShdw>
                </a:effectLst>
              </a:rPr>
              <a:t>(x</a:t>
            </a:r>
            <a:r>
              <a:rPr lang="fr-FR" sz="2800" b="1" i="1" kern="0" dirty="0">
                <a:solidFill>
                  <a:srgbClr val="FFC000"/>
                </a:solidFill>
                <a:effectLst>
                  <a:outerShdw blurRad="38100" dist="38100" dir="2700000" algn="tl">
                    <a:srgbClr val="000000">
                      <a:alpha val="43137"/>
                    </a:srgbClr>
                  </a:outerShdw>
                </a:effectLst>
                <a:sym typeface="Symbol"/>
              </a:rPr>
              <a:t> </a:t>
            </a:r>
            <a:r>
              <a:rPr lang="el-GR" sz="2800" b="1" i="1" kern="0" dirty="0">
                <a:solidFill>
                  <a:srgbClr val="FFC000"/>
                </a:solidFill>
                <a:effectLst>
                  <a:outerShdw blurRad="38100" dist="38100" dir="2700000" algn="tl">
                    <a:srgbClr val="000000">
                      <a:alpha val="43137"/>
                    </a:srgbClr>
                  </a:outerShdw>
                </a:effectLst>
              </a:rPr>
              <a:t>ω</a:t>
            </a:r>
            <a:r>
              <a:rPr lang="fr-FR" sz="2800" b="1" i="1" kern="0" baseline="-25000" dirty="0">
                <a:solidFill>
                  <a:srgbClr val="FFC000"/>
                </a:solidFill>
                <a:effectLst>
                  <a:outerShdw blurRad="38100" dist="38100" dir="2700000" algn="tl">
                    <a:srgbClr val="000000">
                      <a:alpha val="43137"/>
                    </a:srgbClr>
                  </a:outerShdw>
                </a:effectLst>
              </a:rPr>
              <a:t>0</a:t>
            </a:r>
            <a:r>
              <a:rPr lang="fr-FR" sz="2800" b="1" i="1" kern="0" dirty="0">
                <a:solidFill>
                  <a:srgbClr val="FFC000"/>
                </a:solidFill>
                <a:effectLst>
                  <a:outerShdw blurRad="38100" dist="38100" dir="2700000" algn="tl">
                    <a:srgbClr val="000000">
                      <a:alpha val="43137"/>
                    </a:srgbClr>
                  </a:outerShdw>
                </a:effectLst>
              </a:rPr>
              <a:t>)</a:t>
            </a:r>
            <a:endParaRPr lang="fr-FR" sz="2800" b="1" i="1" kern="0" dirty="0">
              <a:effectLst>
                <a:outerShdw blurRad="38100" dist="38100" dir="2700000" algn="tl">
                  <a:srgbClr val="000000">
                    <a:alpha val="43137"/>
                  </a:srgbClr>
                </a:outerShdw>
              </a:effectLst>
            </a:endParaRPr>
          </a:p>
        </p:txBody>
      </p:sp>
      <p:sp>
        <p:nvSpPr>
          <p:cNvPr id="52" name="Rectangle 51"/>
          <p:cNvSpPr/>
          <p:nvPr/>
        </p:nvSpPr>
        <p:spPr>
          <a:xfrm>
            <a:off x="3714744" y="1967978"/>
            <a:ext cx="659428" cy="523220"/>
          </a:xfrm>
          <a:prstGeom prst="rect">
            <a:avLst/>
          </a:prstGeom>
        </p:spPr>
        <p:txBody>
          <a:bodyPr wrap="square">
            <a:spAutoFit/>
          </a:bodyPr>
          <a:lstStyle/>
          <a:p>
            <a:r>
              <a:rPr lang="fr-FR" sz="2800" b="1" i="1" kern="0" dirty="0">
                <a:solidFill>
                  <a:srgbClr val="FFC000"/>
                </a:solidFill>
                <a:effectLst>
                  <a:outerShdw blurRad="38100" dist="38100" dir="2700000" algn="tl">
                    <a:srgbClr val="000000">
                      <a:alpha val="43137"/>
                    </a:srgbClr>
                  </a:outerShdw>
                </a:effectLst>
              </a:rPr>
              <a:t> </a:t>
            </a:r>
            <a:r>
              <a:rPr lang="fr-FR" sz="2800" b="1" i="1" kern="0" dirty="0">
                <a:effectLst>
                  <a:outerShdw blurRad="38100" dist="38100" dir="2700000" algn="tl">
                    <a:srgbClr val="000000">
                      <a:alpha val="43137"/>
                    </a:srgbClr>
                  </a:outerShdw>
                </a:effectLst>
              </a:rPr>
              <a:t>+ </a:t>
            </a:r>
          </a:p>
        </p:txBody>
      </p:sp>
      <p:sp>
        <p:nvSpPr>
          <p:cNvPr id="55" name="Rectangle 54"/>
          <p:cNvSpPr/>
          <p:nvPr/>
        </p:nvSpPr>
        <p:spPr>
          <a:xfrm>
            <a:off x="5824912" y="1959563"/>
            <a:ext cx="1795088" cy="523220"/>
          </a:xfrm>
          <a:prstGeom prst="rect">
            <a:avLst/>
          </a:prstGeom>
        </p:spPr>
        <p:txBody>
          <a:bodyPr wrap="square">
            <a:spAutoFit/>
          </a:bodyPr>
          <a:lstStyle/>
          <a:p>
            <a:r>
              <a:rPr lang="fr-FR" sz="2800" b="1" i="1" kern="0" dirty="0">
                <a:solidFill>
                  <a:srgbClr val="7030A0"/>
                </a:solidFill>
                <a:effectLst>
                  <a:outerShdw blurRad="38100" dist="38100" dir="2700000" algn="tl">
                    <a:srgbClr val="000000">
                      <a:alpha val="43137"/>
                    </a:srgbClr>
                  </a:outerShdw>
                </a:effectLst>
              </a:rPr>
              <a:t>L</a:t>
            </a:r>
            <a:r>
              <a:rPr lang="fr-FR" sz="2800" b="1" i="1" kern="0" baseline="-25000" dirty="0">
                <a:solidFill>
                  <a:srgbClr val="7030A0"/>
                </a:solidFill>
                <a:effectLst>
                  <a:outerShdw blurRad="38100" dist="38100" dir="2700000" algn="tl">
                    <a:srgbClr val="000000">
                      <a:alpha val="43137"/>
                    </a:srgbClr>
                  </a:outerShdw>
                </a:effectLst>
              </a:rPr>
              <a:t>i </a:t>
            </a:r>
            <a:r>
              <a:rPr lang="fr-FR" sz="2800" b="1" i="1" kern="0" dirty="0">
                <a:solidFill>
                  <a:srgbClr val="7030A0"/>
                </a:solidFill>
                <a:effectLst>
                  <a:outerShdw blurRad="38100" dist="38100" dir="2700000" algn="tl">
                    <a:srgbClr val="000000">
                      <a:alpha val="43137"/>
                    </a:srgbClr>
                  </a:outerShdw>
                </a:effectLst>
              </a:rPr>
              <a:t>(x← </a:t>
            </a:r>
            <a:r>
              <a:rPr lang="el-GR" sz="2800" b="1" i="1" kern="0" dirty="0">
                <a:solidFill>
                  <a:srgbClr val="7030A0"/>
                </a:solidFill>
                <a:effectLst>
                  <a:outerShdw blurRad="38100" dist="38100" dir="2700000" algn="tl">
                    <a:srgbClr val="000000">
                      <a:alpha val="43137"/>
                    </a:srgbClr>
                  </a:outerShdw>
                </a:effectLst>
              </a:rPr>
              <a:t>ω</a:t>
            </a:r>
            <a:r>
              <a:rPr lang="fr-FR" sz="2800" b="1" i="1" kern="0" baseline="-25000" dirty="0">
                <a:solidFill>
                  <a:srgbClr val="7030A0"/>
                </a:solidFill>
                <a:effectLst>
                  <a:outerShdw blurRad="38100" dist="38100" dir="2700000" algn="tl">
                    <a:srgbClr val="000000">
                      <a:alpha val="43137"/>
                    </a:srgbClr>
                  </a:outerShdw>
                </a:effectLst>
              </a:rPr>
              <a:t>i</a:t>
            </a:r>
            <a:r>
              <a:rPr lang="fr-FR" sz="2800" b="1" i="1" kern="0" dirty="0">
                <a:solidFill>
                  <a:srgbClr val="7030A0"/>
                </a:solidFill>
                <a:effectLst>
                  <a:outerShdw blurRad="38100" dist="38100" dir="2700000" algn="tl">
                    <a:srgbClr val="000000">
                      <a:alpha val="43137"/>
                    </a:srgbClr>
                  </a:outerShdw>
                </a:effectLst>
              </a:rPr>
              <a:t>)</a:t>
            </a:r>
            <a:endParaRPr lang="fr-FR" sz="2800" b="1" i="1" kern="0" dirty="0">
              <a:effectLst>
                <a:outerShdw blurRad="38100" dist="38100" dir="2700000" algn="tl">
                  <a:srgbClr val="000000">
                    <a:alpha val="43137"/>
                  </a:srgbClr>
                </a:outerShdw>
              </a:effectLst>
            </a:endParaRPr>
          </a:p>
        </p:txBody>
      </p:sp>
      <p:sp>
        <p:nvSpPr>
          <p:cNvPr id="57" name="Rectangle 56"/>
          <p:cNvSpPr/>
          <p:nvPr/>
        </p:nvSpPr>
        <p:spPr>
          <a:xfrm>
            <a:off x="7143768" y="1967978"/>
            <a:ext cx="1466832" cy="523220"/>
          </a:xfrm>
          <a:prstGeom prst="rect">
            <a:avLst/>
          </a:prstGeom>
        </p:spPr>
        <p:txBody>
          <a:bodyPr wrap="square">
            <a:spAutoFit/>
          </a:bodyPr>
          <a:lstStyle/>
          <a:p>
            <a:r>
              <a:rPr lang="fr-FR" sz="2800" b="1" i="1" kern="0" dirty="0">
                <a:solidFill>
                  <a:srgbClr val="FFC000"/>
                </a:solidFill>
                <a:effectLst>
                  <a:outerShdw blurRad="38100" dist="38100" dir="2700000" algn="tl">
                    <a:srgbClr val="000000">
                      <a:alpha val="43137"/>
                    </a:srgbClr>
                  </a:outerShdw>
                </a:effectLst>
              </a:rPr>
              <a:t> </a:t>
            </a:r>
            <a:r>
              <a:rPr lang="fr-FR" sz="2800" b="1" i="1" kern="0" dirty="0">
                <a:solidFill>
                  <a:schemeClr val="accent1">
                    <a:lumMod val="75000"/>
                  </a:schemeClr>
                </a:solidFill>
                <a:effectLst>
                  <a:outerShdw blurRad="38100" dist="38100" dir="2700000" algn="tl">
                    <a:srgbClr val="000000">
                      <a:alpha val="43137"/>
                    </a:srgbClr>
                  </a:outerShdw>
                </a:effectLst>
              </a:rPr>
              <a:t>cos(</a:t>
            </a:r>
            <a:r>
              <a:rPr lang="el-GR" sz="2800" b="1" i="1" kern="0" dirty="0">
                <a:solidFill>
                  <a:schemeClr val="accent1">
                    <a:lumMod val="75000"/>
                  </a:schemeClr>
                </a:solidFill>
                <a:effectLst>
                  <a:outerShdw blurRad="38100" dist="38100" dir="2700000" algn="tl">
                    <a:srgbClr val="000000">
                      <a:alpha val="43137"/>
                    </a:srgbClr>
                  </a:outerShdw>
                </a:effectLst>
                <a:latin typeface="Bookman Old Style" pitchFamily="18" charset="0"/>
              </a:rPr>
              <a:t>θ</a:t>
            </a:r>
            <a:r>
              <a:rPr lang="fr-FR" sz="2800" b="1" i="1" kern="0" baseline="-25000" dirty="0">
                <a:solidFill>
                  <a:schemeClr val="accent1">
                    <a:lumMod val="75000"/>
                  </a:schemeClr>
                </a:solidFill>
                <a:effectLst>
                  <a:outerShdw blurRad="38100" dist="38100" dir="2700000" algn="tl">
                    <a:srgbClr val="000000">
                      <a:alpha val="43137"/>
                    </a:srgbClr>
                  </a:outerShdw>
                </a:effectLst>
              </a:rPr>
              <a:t>i</a:t>
            </a:r>
            <a:r>
              <a:rPr lang="fr-FR" sz="2800" b="1" i="1" kern="0" dirty="0">
                <a:solidFill>
                  <a:schemeClr val="accent1">
                    <a:lumMod val="75000"/>
                  </a:schemeClr>
                </a:solidFill>
                <a:effectLst>
                  <a:outerShdw blurRad="38100" dist="38100" dir="2700000" algn="tl">
                    <a:srgbClr val="000000">
                      <a:alpha val="43137"/>
                    </a:srgbClr>
                  </a:outerShdw>
                </a:effectLst>
              </a:rPr>
              <a:t>)</a:t>
            </a:r>
            <a:r>
              <a:rPr lang="fr-FR" sz="2800" b="1" i="1" kern="0" dirty="0">
                <a:solidFill>
                  <a:srgbClr val="FFC000"/>
                </a:solidFill>
                <a:effectLst>
                  <a:outerShdw blurRad="38100" dist="38100" dir="2700000" algn="tl">
                    <a:srgbClr val="000000">
                      <a:alpha val="43137"/>
                    </a:srgbClr>
                  </a:outerShdw>
                </a:effectLst>
              </a:rPr>
              <a:t> </a:t>
            </a:r>
            <a:r>
              <a:rPr lang="fr-FR" sz="2800" b="1" i="1" kern="0" dirty="0">
                <a:effectLst>
                  <a:outerShdw blurRad="38100" dist="38100" dir="2700000" algn="tl">
                    <a:srgbClr val="000000">
                      <a:alpha val="43137"/>
                    </a:srgbClr>
                  </a:outerShdw>
                </a:effectLst>
              </a:rPr>
              <a:t>     </a:t>
            </a:r>
          </a:p>
        </p:txBody>
      </p:sp>
      <p:sp>
        <p:nvSpPr>
          <p:cNvPr id="59" name="Rectangle 58"/>
          <p:cNvSpPr/>
          <p:nvPr/>
        </p:nvSpPr>
        <p:spPr>
          <a:xfrm>
            <a:off x="8141701" y="1967978"/>
            <a:ext cx="848465" cy="523220"/>
          </a:xfrm>
          <a:prstGeom prst="rect">
            <a:avLst/>
          </a:prstGeom>
        </p:spPr>
        <p:txBody>
          <a:bodyPr wrap="square">
            <a:spAutoFit/>
          </a:bodyPr>
          <a:lstStyle/>
          <a:p>
            <a:r>
              <a:rPr lang="fr-FR" sz="2800" b="1" i="1" kern="0" dirty="0">
                <a:solidFill>
                  <a:srgbClr val="FFC000"/>
                </a:solidFill>
                <a:effectLst>
                  <a:outerShdw blurRad="38100" dist="38100" dir="2700000" algn="tl">
                    <a:srgbClr val="000000">
                      <a:alpha val="43137"/>
                    </a:srgbClr>
                  </a:outerShdw>
                </a:effectLst>
              </a:rPr>
              <a:t> </a:t>
            </a:r>
            <a:r>
              <a:rPr lang="fr-FR" sz="2800" b="1" i="1" kern="0" dirty="0">
                <a:solidFill>
                  <a:srgbClr val="0070C0"/>
                </a:solidFill>
                <a:effectLst>
                  <a:outerShdw blurRad="38100" dist="38100" dir="2700000" algn="tl">
                    <a:srgbClr val="000000">
                      <a:alpha val="43137"/>
                    </a:srgbClr>
                  </a:outerShdw>
                </a:effectLst>
              </a:rPr>
              <a:t>d</a:t>
            </a:r>
            <a:r>
              <a:rPr lang="el-GR" sz="2800" b="1" i="1" kern="0" dirty="0">
                <a:solidFill>
                  <a:srgbClr val="0070C0"/>
                </a:solidFill>
                <a:effectLst>
                  <a:outerShdw blurRad="38100" dist="38100" dir="2700000" algn="tl">
                    <a:srgbClr val="000000">
                      <a:alpha val="43137"/>
                    </a:srgbClr>
                  </a:outerShdw>
                </a:effectLst>
              </a:rPr>
              <a:t>ω</a:t>
            </a:r>
            <a:r>
              <a:rPr lang="fr-FR" sz="2800" b="1" i="1" kern="0" baseline="-25000" dirty="0">
                <a:solidFill>
                  <a:srgbClr val="0070C0"/>
                </a:solidFill>
                <a:effectLst>
                  <a:outerShdw blurRad="38100" dist="38100" dir="2700000" algn="tl">
                    <a:srgbClr val="000000">
                      <a:alpha val="43137"/>
                    </a:srgbClr>
                  </a:outerShdw>
                </a:effectLst>
              </a:rPr>
              <a:t>i</a:t>
            </a:r>
            <a:r>
              <a:rPr lang="fr-FR" sz="2800" b="1" i="1" kern="0" dirty="0">
                <a:effectLst>
                  <a:outerShdw blurRad="38100" dist="38100" dir="2700000" algn="tl">
                    <a:srgbClr val="000000">
                      <a:alpha val="43137"/>
                    </a:srgbClr>
                  </a:outerShdw>
                </a:effectLst>
              </a:rPr>
              <a:t>     </a:t>
            </a:r>
          </a:p>
        </p:txBody>
      </p:sp>
      <p:sp>
        <p:nvSpPr>
          <p:cNvPr id="67" name="Rectangle 66"/>
          <p:cNvSpPr/>
          <p:nvPr/>
        </p:nvSpPr>
        <p:spPr>
          <a:xfrm>
            <a:off x="360454" y="1975365"/>
            <a:ext cx="8704446" cy="523220"/>
          </a:xfrm>
          <a:prstGeom prst="rect">
            <a:avLst/>
          </a:prstGeom>
        </p:spPr>
        <p:txBody>
          <a:bodyPr wrap="square">
            <a:spAutoFit/>
          </a:bodyPr>
          <a:lstStyle/>
          <a:p>
            <a:r>
              <a:rPr lang="fr-FR" sz="2800" b="1" i="1" dirty="0">
                <a:solidFill>
                  <a:srgbClr val="FF0000"/>
                </a:solidFill>
                <a:latin typeface="Times New Roman" pitchFamily="18" charset="0"/>
                <a:cs typeface="Times New Roman" pitchFamily="18" charset="0"/>
              </a:rPr>
              <a:t>L</a:t>
            </a:r>
            <a:r>
              <a:rPr lang="fr-FR" sz="2800" b="1" i="1" baseline="-25000" dirty="0">
                <a:solidFill>
                  <a:srgbClr val="FF0000"/>
                </a:solidFill>
                <a:latin typeface="Times New Roman" pitchFamily="18" charset="0"/>
                <a:cs typeface="Times New Roman" pitchFamily="18" charset="0"/>
              </a:rPr>
              <a:t>0</a:t>
            </a:r>
            <a:r>
              <a:rPr lang="fr-FR" sz="2800" b="1" i="1" dirty="0">
                <a:solidFill>
                  <a:srgbClr val="FF0000"/>
                </a:solidFill>
                <a:latin typeface="Times New Roman" pitchFamily="18" charset="0"/>
                <a:cs typeface="Times New Roman" pitchFamily="18" charset="0"/>
              </a:rPr>
              <a:t> (x→</a:t>
            </a:r>
            <a:r>
              <a:rPr lang="el-GR" sz="2800" b="1" kern="0" dirty="0">
                <a:solidFill>
                  <a:srgbClr val="FF0000"/>
                </a:solidFill>
                <a:effectLst>
                  <a:outerShdw blurRad="38100" dist="38100" dir="2700000" algn="tl">
                    <a:srgbClr val="000000">
                      <a:alpha val="43137"/>
                    </a:srgbClr>
                  </a:outerShdw>
                </a:effectLst>
              </a:rPr>
              <a:t> ω</a:t>
            </a:r>
            <a:r>
              <a:rPr lang="fr-FR" sz="2800" b="1" kern="0" baseline="-25000" dirty="0">
                <a:solidFill>
                  <a:srgbClr val="FF0000"/>
                </a:solidFill>
                <a:effectLst>
                  <a:outerShdw blurRad="38100" dist="38100" dir="2700000" algn="tl">
                    <a:srgbClr val="000000">
                      <a:alpha val="43137"/>
                    </a:srgbClr>
                  </a:outerShdw>
                </a:effectLst>
              </a:rPr>
              <a:t>0</a:t>
            </a:r>
            <a:r>
              <a:rPr lang="fr-FR" sz="2800" b="1" i="1" dirty="0">
                <a:solidFill>
                  <a:srgbClr val="FF0000"/>
                </a:solidFill>
                <a:latin typeface="Times New Roman" pitchFamily="18" charset="0"/>
                <a:cs typeface="Times New Roman" pitchFamily="18" charset="0"/>
              </a:rPr>
              <a:t>)</a:t>
            </a:r>
            <a:r>
              <a:rPr lang="fr-FR" sz="2800" b="1" i="1" dirty="0">
                <a:latin typeface="Times New Roman" pitchFamily="18" charset="0"/>
                <a:cs typeface="Times New Roman" pitchFamily="18" charset="0"/>
              </a:rPr>
              <a:t> =</a:t>
            </a:r>
            <a:endParaRPr lang="fr-FR" sz="2800" b="1" i="1" kern="0" dirty="0">
              <a:effectLst>
                <a:outerShdw blurRad="38100" dist="38100" dir="2700000" algn="tl">
                  <a:srgbClr val="000000">
                    <a:alpha val="43137"/>
                  </a:srgbClr>
                </a:outerShdw>
              </a:effectLst>
            </a:endParaRPr>
          </a:p>
        </p:txBody>
      </p:sp>
      <p:pic>
        <p:nvPicPr>
          <p:cNvPr id="6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04176" y="1500175"/>
            <a:ext cx="607287" cy="1537857"/>
          </a:xfrm>
          <a:prstGeom prst="rect">
            <a:avLst/>
          </a:prstGeom>
          <a:noFill/>
        </p:spPr>
      </p:pic>
      <p:pic>
        <p:nvPicPr>
          <p:cNvPr id="71"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605" y="1938393"/>
            <a:ext cx="1619431" cy="601088"/>
          </a:xfrm>
          <a:prstGeom prst="rect">
            <a:avLst/>
          </a:prstGeom>
          <a:noFill/>
        </p:spPr>
      </p:pic>
      <p:sp>
        <p:nvSpPr>
          <p:cNvPr id="72" name="Rectangle 71"/>
          <p:cNvSpPr/>
          <p:nvPr/>
        </p:nvSpPr>
        <p:spPr>
          <a:xfrm>
            <a:off x="2132118" y="3058183"/>
            <a:ext cx="2176111" cy="707886"/>
          </a:xfrm>
          <a:prstGeom prst="rect">
            <a:avLst/>
          </a:prstGeom>
        </p:spPr>
        <p:txBody>
          <a:bodyPr wrap="square">
            <a:spAutoFit/>
          </a:bodyPr>
          <a:lstStyle/>
          <a:p>
            <a:r>
              <a:rPr lang="fr-FR" sz="2000" b="1" dirty="0">
                <a:latin typeface="Calibri "/>
                <a:cs typeface="Times New Roman" pitchFamily="18" charset="0"/>
              </a:rPr>
              <a:t>Luminance </a:t>
            </a:r>
            <a:r>
              <a:rPr lang="fr-FR" sz="2000" b="1" dirty="0" err="1">
                <a:latin typeface="Calibri "/>
                <a:cs typeface="Times New Roman" pitchFamily="18" charset="0"/>
              </a:rPr>
              <a:t>emitted</a:t>
            </a:r>
            <a:endParaRPr lang="fr-FR" sz="2000" b="1" dirty="0">
              <a:latin typeface="Calibri "/>
              <a:cs typeface="Times New Roman" pitchFamily="18" charset="0"/>
            </a:endParaRPr>
          </a:p>
        </p:txBody>
      </p:sp>
      <p:sp>
        <p:nvSpPr>
          <p:cNvPr id="73" name="Rectangle 72"/>
          <p:cNvSpPr/>
          <p:nvPr/>
        </p:nvSpPr>
        <p:spPr>
          <a:xfrm>
            <a:off x="5099542" y="3058183"/>
            <a:ext cx="3099310" cy="400110"/>
          </a:xfrm>
          <a:prstGeom prst="rect">
            <a:avLst/>
          </a:prstGeom>
        </p:spPr>
        <p:txBody>
          <a:bodyPr wrap="square">
            <a:spAutoFit/>
          </a:bodyPr>
          <a:lstStyle/>
          <a:p>
            <a:r>
              <a:rPr lang="fr-FR" sz="2000" b="1" dirty="0">
                <a:latin typeface="Calibri "/>
                <a:cs typeface="Times New Roman" pitchFamily="18" charset="0"/>
              </a:rPr>
              <a:t>Incident luminance</a:t>
            </a:r>
            <a:endParaRPr lang="fr-FR" sz="2000" b="1" dirty="0">
              <a:latin typeface="Calibri "/>
              <a:cs typeface="Times New Roman" pitchFamily="18" charset="0"/>
            </a:endParaRPr>
          </a:p>
        </p:txBody>
      </p:sp>
      <p:sp>
        <p:nvSpPr>
          <p:cNvPr id="63" name="Titre 1"/>
          <p:cNvSpPr txBox="1">
            <a:spLocks/>
          </p:cNvSpPr>
          <p:nvPr/>
        </p:nvSpPr>
        <p:spPr>
          <a:xfrm>
            <a:off x="-43994" y="1000108"/>
            <a:ext cx="5851250" cy="576000"/>
          </a:xfrm>
          <a:prstGeom prst="rect">
            <a:avLst/>
          </a:prstGeom>
          <a:noFill/>
          <a:ln w="9525">
            <a:noFill/>
            <a:miter lim="800000"/>
            <a:headEnd/>
            <a:tailEnd/>
          </a:ln>
        </p:spPr>
        <p:txBody>
          <a:bodyPr vert="horz" lIns="91440" tIns="45720" rIns="91440" bIns="45720" rtlCol="0" anchor="ctr">
            <a:no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smtClean="0">
                <a:latin typeface="Perpetua"/>
                <a:cs typeface="Perpetua"/>
              </a:rPr>
              <a:t>equation</a:t>
            </a:r>
            <a:endParaRPr lang="fr-FR" sz="2800" kern="0" dirty="0">
              <a:latin typeface="Perpetua"/>
              <a:cs typeface="Perpetua"/>
            </a:endParaRPr>
          </a:p>
        </p:txBody>
      </p:sp>
      <p:sp>
        <p:nvSpPr>
          <p:cNvPr id="64"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6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109</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10" presetClass="entr" presetSubtype="0" fill="hold" nodeType="with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fade">
                                      <p:cBhvr>
                                        <p:cTn id="104" dur="500"/>
                                        <p:tgtEl>
                                          <p:spTgt spid="2"/>
                                        </p:tgtEl>
                                      </p:cBhvr>
                                    </p:animEffect>
                                  </p:childTnLst>
                                </p:cTn>
                              </p:par>
                              <p:par>
                                <p:cTn id="105" presetID="10"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41" grpId="0"/>
      <p:bldP spid="58" grpId="0"/>
      <p:bldP spid="70" grpId="0" animBg="1"/>
      <p:bldP spid="28" grpId="0" animBg="1"/>
      <p:bldP spid="29" grpId="0" animBg="1"/>
      <p:bldP spid="30" grpId="0" animBg="1"/>
      <p:bldP spid="43" grpId="0"/>
      <p:bldP spid="52" grpId="0"/>
      <p:bldP spid="55" grpId="0"/>
      <p:bldP spid="57" grpId="0"/>
      <p:bldP spid="59" grpId="0"/>
      <p:bldP spid="67"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2"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3"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11</a:t>
            </a:fld>
            <a:endParaRPr sz="1200" dirty="0"/>
          </a:p>
        </p:txBody>
      </p:sp>
      <p:sp>
        <p:nvSpPr>
          <p:cNvPr id="44" name="object 6"/>
          <p:cNvSpPr txBox="1"/>
          <p:nvPr/>
        </p:nvSpPr>
        <p:spPr>
          <a:xfrm>
            <a:off x="533400" y="1143000"/>
            <a:ext cx="7905115" cy="4628960"/>
          </a:xfrm>
          <a:prstGeom prst="rect">
            <a:avLst/>
          </a:prstGeom>
        </p:spPr>
        <p:txBody>
          <a:bodyPr vert="horz" wrap="square" lIns="0" tIns="0" rIns="0" bIns="0" rtlCol="0">
            <a:spAutoFit/>
          </a:bodyPr>
          <a:lstStyle/>
          <a:p>
            <a:pPr algn="just">
              <a:lnSpc>
                <a:spcPct val="90000"/>
              </a:lnSpc>
              <a:buFontTx/>
              <a:buChar char="•"/>
            </a:pPr>
            <a:r>
              <a:rPr lang="en-US" sz="2600" dirty="0"/>
              <a:t>It is a light that illuminates the entire scene uniformly; characterized only by its </a:t>
            </a:r>
            <a:r>
              <a:rPr lang="en-US" sz="2600" dirty="0" smtClean="0"/>
              <a:t>intensity</a:t>
            </a:r>
            <a:r>
              <a:rPr lang="fr-FR" sz="2600" dirty="0" smtClean="0"/>
              <a:t>.</a:t>
            </a:r>
            <a:endParaRPr lang="fr-CA" sz="2600" dirty="0" smtClean="0"/>
          </a:p>
          <a:p>
            <a:pPr algn="just">
              <a:lnSpc>
                <a:spcPct val="90000"/>
              </a:lnSpc>
              <a:buFontTx/>
              <a:buChar char="•"/>
            </a:pPr>
            <a:r>
              <a:rPr lang="en-US" sz="2600" dirty="0"/>
              <a:t>Without </a:t>
            </a:r>
            <a:r>
              <a:rPr lang="en-US" sz="2600" dirty="0" err="1"/>
              <a:t>interreflection</a:t>
            </a:r>
            <a:r>
              <a:rPr lang="en-US" sz="2600" dirty="0"/>
              <a:t> of light, everything  in shadow is </a:t>
            </a:r>
            <a:r>
              <a:rPr lang="en-US" sz="2600" b="1" dirty="0">
                <a:solidFill>
                  <a:srgbClr val="FF3300"/>
                </a:solidFill>
              </a:rPr>
              <a:t>black </a:t>
            </a:r>
            <a:r>
              <a:rPr lang="en-US" sz="2600" dirty="0"/>
              <a:t>(e.g. moon</a:t>
            </a:r>
            <a:r>
              <a:rPr lang="en-US" sz="2600" dirty="0" smtClean="0"/>
              <a:t>) </a:t>
            </a:r>
            <a:r>
              <a:rPr lang="fr-CA" sz="2600" dirty="0" smtClean="0"/>
              <a:t> </a:t>
            </a:r>
          </a:p>
          <a:p>
            <a:pPr algn="just">
              <a:lnSpc>
                <a:spcPct val="90000"/>
              </a:lnSpc>
              <a:buFontTx/>
              <a:buChar char="•"/>
            </a:pPr>
            <a:r>
              <a:rPr lang="en-US" sz="2600" dirty="0" smtClean="0"/>
              <a:t>The </a:t>
            </a:r>
            <a:r>
              <a:rPr lang="en-US" sz="2600" dirty="0"/>
              <a:t>contribution of </a:t>
            </a:r>
            <a:r>
              <a:rPr lang="en-US" sz="2600" b="1" dirty="0" err="1">
                <a:solidFill>
                  <a:srgbClr val="FF3300"/>
                </a:solidFill>
              </a:rPr>
              <a:t>interreflection</a:t>
            </a:r>
            <a:r>
              <a:rPr lang="en-US" sz="2600" b="1" dirty="0">
                <a:solidFill>
                  <a:srgbClr val="FF3300"/>
                </a:solidFill>
              </a:rPr>
              <a:t> </a:t>
            </a:r>
            <a:r>
              <a:rPr lang="en-US" sz="2600" dirty="0"/>
              <a:t>between surfaces is an extremely complex phenomenon</a:t>
            </a:r>
            <a:endParaRPr lang="fr-CA" sz="2600" dirty="0" smtClean="0"/>
          </a:p>
          <a:p>
            <a:pPr algn="just">
              <a:lnSpc>
                <a:spcPct val="90000"/>
              </a:lnSpc>
              <a:buFontTx/>
              <a:buChar char="•"/>
            </a:pPr>
            <a:r>
              <a:rPr lang="en-US" sz="2600" dirty="0" smtClean="0"/>
              <a:t>We </a:t>
            </a:r>
            <a:r>
              <a:rPr lang="en-US" sz="2600" b="1" dirty="0">
                <a:solidFill>
                  <a:srgbClr val="FF3300"/>
                </a:solidFill>
              </a:rPr>
              <a:t>simplify global illumination </a:t>
            </a:r>
            <a:r>
              <a:rPr lang="en-US" sz="2600" dirty="0"/>
              <a:t>by speaking of an ambient light that is everywhere the same, for any direction</a:t>
            </a:r>
            <a:endParaRPr lang="fr-CA" sz="2600" dirty="0" smtClean="0"/>
          </a:p>
          <a:p>
            <a:pPr algn="just">
              <a:lnSpc>
                <a:spcPct val="90000"/>
              </a:lnSpc>
              <a:buFontTx/>
              <a:buChar char="•"/>
            </a:pPr>
            <a:r>
              <a:rPr lang="en-US" sz="2600" dirty="0" smtClean="0"/>
              <a:t>Any </a:t>
            </a:r>
            <a:r>
              <a:rPr lang="en-US" sz="2600" dirty="0"/>
              <a:t>surface illuminated only by ambient light has a </a:t>
            </a:r>
            <a:r>
              <a:rPr lang="en-US" sz="2600" b="1" dirty="0">
                <a:solidFill>
                  <a:srgbClr val="FF3300"/>
                </a:solidFill>
              </a:rPr>
              <a:t>uniform illumination</a:t>
            </a:r>
            <a:r>
              <a:rPr lang="en-US" sz="2600" dirty="0"/>
              <a:t>. This surface therefore appears </a:t>
            </a:r>
            <a:r>
              <a:rPr lang="en-US" sz="2600" b="1" dirty="0">
                <a:solidFill>
                  <a:srgbClr val="0000FF"/>
                </a:solidFill>
              </a:rPr>
              <a:t>without depth</a:t>
            </a:r>
            <a:r>
              <a:rPr lang="en-US" sz="2600" dirty="0" smtClean="0"/>
              <a:t>.</a:t>
            </a:r>
            <a:endParaRPr lang="fr-CA" sz="2600" dirty="0" smtClean="0"/>
          </a:p>
          <a:p>
            <a:pPr marL="355600" marR="5080" indent="-342900" algn="just">
              <a:lnSpc>
                <a:spcPct val="80000"/>
              </a:lnSpc>
              <a:tabLst>
                <a:tab pos="356235" algn="l"/>
              </a:tabLst>
            </a:pPr>
            <a:endParaRPr sz="2500" dirty="0">
              <a:latin typeface="Perpetua"/>
              <a:cs typeface="Perpetua"/>
            </a:endParaRPr>
          </a:p>
        </p:txBody>
      </p:sp>
      <p:sp>
        <p:nvSpPr>
          <p:cNvPr id="46" name="Rectangle 45"/>
          <p:cNvSpPr/>
          <p:nvPr/>
        </p:nvSpPr>
        <p:spPr>
          <a:xfrm>
            <a:off x="533400" y="228600"/>
            <a:ext cx="3023264" cy="707886"/>
          </a:xfrm>
          <a:prstGeom prst="rect">
            <a:avLst/>
          </a:prstGeom>
        </p:spPr>
        <p:txBody>
          <a:bodyPr wrap="none">
            <a:spAutoFit/>
          </a:bodyPr>
          <a:lstStyle/>
          <a:p>
            <a:r>
              <a:rPr lang="fr-CA" sz="4000" b="1" spc="-5" dirty="0" err="1">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Ambient</a:t>
            </a:r>
            <a:r>
              <a:rPr lang="fr-CA"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 light</a:t>
            </a:r>
          </a:p>
        </p:txBody>
      </p:sp>
      <p:grpSp>
        <p:nvGrpSpPr>
          <p:cNvPr id="7" name="Group 23"/>
          <p:cNvGrpSpPr>
            <a:grpSpLocks/>
          </p:cNvGrpSpPr>
          <p:nvPr/>
        </p:nvGrpSpPr>
        <p:grpSpPr bwMode="auto">
          <a:xfrm>
            <a:off x="7086600" y="5105400"/>
            <a:ext cx="1447800" cy="1441450"/>
            <a:chOff x="2200" y="3343"/>
            <a:chExt cx="576" cy="668"/>
          </a:xfrm>
        </p:grpSpPr>
        <p:grpSp>
          <p:nvGrpSpPr>
            <p:cNvPr id="9" name="Group 5"/>
            <p:cNvGrpSpPr>
              <a:grpSpLocks/>
            </p:cNvGrpSpPr>
            <p:nvPr/>
          </p:nvGrpSpPr>
          <p:grpSpPr bwMode="auto">
            <a:xfrm>
              <a:off x="2200" y="3343"/>
              <a:ext cx="432" cy="432"/>
              <a:chOff x="1826" y="2469"/>
              <a:chExt cx="1080" cy="1080"/>
            </a:xfrm>
          </p:grpSpPr>
          <p:sp>
            <p:nvSpPr>
              <p:cNvPr id="11" name="AutoShape 6"/>
              <p:cNvSpPr>
                <a:spLocks noChangeArrowheads="1"/>
              </p:cNvSpPr>
              <p:nvPr/>
            </p:nvSpPr>
            <p:spPr bwMode="auto">
              <a:xfrm>
                <a:off x="1826" y="2469"/>
                <a:ext cx="1080" cy="1080"/>
              </a:xfrm>
              <a:prstGeom prst="sun">
                <a:avLst>
                  <a:gd name="adj" fmla="val 25000"/>
                </a:avLst>
              </a:prstGeom>
              <a:noFill/>
              <a:ln w="127">
                <a:solidFill>
                  <a:srgbClr val="FFCC99"/>
                </a:solidFill>
                <a:miter lim="800000"/>
                <a:headEnd/>
                <a:tailEnd/>
              </a:ln>
            </p:spPr>
            <p:txBody>
              <a:bodyPr/>
              <a:lstStyle/>
              <a:p>
                <a:endParaRPr lang="fr-FR"/>
              </a:p>
            </p:txBody>
          </p:sp>
          <p:grpSp>
            <p:nvGrpSpPr>
              <p:cNvPr id="12" name="Group 7"/>
              <p:cNvGrpSpPr>
                <a:grpSpLocks/>
              </p:cNvGrpSpPr>
              <p:nvPr/>
            </p:nvGrpSpPr>
            <p:grpSpPr bwMode="auto">
              <a:xfrm>
                <a:off x="1826" y="2503"/>
                <a:ext cx="1080" cy="900"/>
                <a:chOff x="3086" y="2520"/>
                <a:chExt cx="1080" cy="900"/>
              </a:xfrm>
            </p:grpSpPr>
            <p:sp>
              <p:nvSpPr>
                <p:cNvPr id="13" name="Line 8"/>
                <p:cNvSpPr>
                  <a:spLocks noChangeShapeType="1"/>
                </p:cNvSpPr>
                <p:nvPr/>
              </p:nvSpPr>
              <p:spPr bwMode="auto">
                <a:xfrm flipV="1">
                  <a:off x="3086" y="2700"/>
                  <a:ext cx="360" cy="360"/>
                </a:xfrm>
                <a:prstGeom prst="line">
                  <a:avLst/>
                </a:prstGeom>
                <a:noFill/>
                <a:ln w="9525">
                  <a:solidFill>
                    <a:srgbClr val="FF0000"/>
                  </a:solidFill>
                  <a:round/>
                  <a:headEnd/>
                  <a:tailEnd type="triangle" w="med" len="med"/>
                </a:ln>
              </p:spPr>
              <p:txBody>
                <a:bodyPr/>
                <a:lstStyle/>
                <a:p>
                  <a:endParaRPr lang="fr-FR"/>
                </a:p>
              </p:txBody>
            </p:sp>
            <p:sp>
              <p:nvSpPr>
                <p:cNvPr id="14" name="Line 9"/>
                <p:cNvSpPr>
                  <a:spLocks noChangeShapeType="1"/>
                </p:cNvSpPr>
                <p:nvPr/>
              </p:nvSpPr>
              <p:spPr bwMode="auto">
                <a:xfrm rot="5400000" flipV="1">
                  <a:off x="3717" y="2609"/>
                  <a:ext cx="360" cy="181"/>
                </a:xfrm>
                <a:prstGeom prst="line">
                  <a:avLst/>
                </a:prstGeom>
                <a:noFill/>
                <a:ln w="9525">
                  <a:solidFill>
                    <a:srgbClr val="FF0000"/>
                  </a:solidFill>
                  <a:round/>
                  <a:headEnd/>
                  <a:tailEnd type="triangle" w="med" len="med"/>
                </a:ln>
              </p:spPr>
              <p:txBody>
                <a:bodyPr/>
                <a:lstStyle/>
                <a:p>
                  <a:endParaRPr lang="fr-FR"/>
                </a:p>
              </p:txBody>
            </p:sp>
            <p:sp>
              <p:nvSpPr>
                <p:cNvPr id="15" name="Line 10"/>
                <p:cNvSpPr>
                  <a:spLocks noChangeShapeType="1"/>
                </p:cNvSpPr>
                <p:nvPr/>
              </p:nvSpPr>
              <p:spPr bwMode="auto">
                <a:xfrm flipH="1" flipV="1">
                  <a:off x="3446" y="3060"/>
                  <a:ext cx="360" cy="1"/>
                </a:xfrm>
                <a:prstGeom prst="line">
                  <a:avLst/>
                </a:prstGeom>
                <a:noFill/>
                <a:ln w="9525">
                  <a:solidFill>
                    <a:srgbClr val="FF0000"/>
                  </a:solidFill>
                  <a:round/>
                  <a:headEnd/>
                  <a:tailEnd type="triangle" w="med" len="med"/>
                </a:ln>
              </p:spPr>
              <p:txBody>
                <a:bodyPr/>
                <a:lstStyle/>
                <a:p>
                  <a:endParaRPr lang="fr-FR"/>
                </a:p>
              </p:txBody>
            </p:sp>
            <p:sp>
              <p:nvSpPr>
                <p:cNvPr id="16" name="Line 11"/>
                <p:cNvSpPr>
                  <a:spLocks noChangeShapeType="1"/>
                </p:cNvSpPr>
                <p:nvPr/>
              </p:nvSpPr>
              <p:spPr bwMode="auto">
                <a:xfrm flipV="1">
                  <a:off x="3806" y="3060"/>
                  <a:ext cx="360" cy="180"/>
                </a:xfrm>
                <a:prstGeom prst="line">
                  <a:avLst/>
                </a:prstGeom>
                <a:noFill/>
                <a:ln w="9525">
                  <a:solidFill>
                    <a:srgbClr val="FF0000"/>
                  </a:solidFill>
                  <a:round/>
                  <a:headEnd/>
                  <a:tailEnd type="triangle" w="med" len="med"/>
                </a:ln>
              </p:spPr>
              <p:txBody>
                <a:bodyPr/>
                <a:lstStyle/>
                <a:p>
                  <a:endParaRPr lang="fr-FR"/>
                </a:p>
              </p:txBody>
            </p:sp>
            <p:sp>
              <p:nvSpPr>
                <p:cNvPr id="17" name="Line 12"/>
                <p:cNvSpPr>
                  <a:spLocks noChangeShapeType="1"/>
                </p:cNvSpPr>
                <p:nvPr/>
              </p:nvSpPr>
              <p:spPr bwMode="auto">
                <a:xfrm rot="5400000" flipV="1">
                  <a:off x="3176" y="3150"/>
                  <a:ext cx="360" cy="180"/>
                </a:xfrm>
                <a:prstGeom prst="line">
                  <a:avLst/>
                </a:prstGeom>
                <a:noFill/>
                <a:ln w="9525">
                  <a:solidFill>
                    <a:srgbClr val="FF0000"/>
                  </a:solidFill>
                  <a:round/>
                  <a:headEnd/>
                  <a:tailEnd type="triangle" w="med" len="med"/>
                </a:ln>
              </p:spPr>
              <p:txBody>
                <a:bodyPr/>
                <a:lstStyle/>
                <a:p>
                  <a:endParaRPr lang="fr-FR"/>
                </a:p>
              </p:txBody>
            </p:sp>
            <p:sp>
              <p:nvSpPr>
                <p:cNvPr id="18" name="Line 13"/>
                <p:cNvSpPr>
                  <a:spLocks noChangeShapeType="1"/>
                </p:cNvSpPr>
                <p:nvPr/>
              </p:nvSpPr>
              <p:spPr bwMode="auto">
                <a:xfrm rot="5400000" flipV="1">
                  <a:off x="3447" y="2699"/>
                  <a:ext cx="360" cy="2"/>
                </a:xfrm>
                <a:prstGeom prst="line">
                  <a:avLst/>
                </a:prstGeom>
                <a:noFill/>
                <a:ln w="9525">
                  <a:solidFill>
                    <a:srgbClr val="FF0000"/>
                  </a:solidFill>
                  <a:round/>
                  <a:headEnd/>
                  <a:tailEnd type="triangle" w="med" len="med"/>
                </a:ln>
              </p:spPr>
              <p:txBody>
                <a:bodyPr/>
                <a:lstStyle/>
                <a:p>
                  <a:endParaRPr lang="fr-FR"/>
                </a:p>
              </p:txBody>
            </p:sp>
          </p:grpSp>
        </p:grpSp>
        <p:sp>
          <p:nvSpPr>
            <p:cNvPr id="10" name="Text Box 14"/>
            <p:cNvSpPr txBox="1">
              <a:spLocks noChangeArrowheads="1"/>
            </p:cNvSpPr>
            <p:nvPr/>
          </p:nvSpPr>
          <p:spPr bwMode="auto">
            <a:xfrm>
              <a:off x="2272" y="3795"/>
              <a:ext cx="504" cy="216"/>
            </a:xfrm>
            <a:prstGeom prst="rect">
              <a:avLst/>
            </a:prstGeom>
            <a:solidFill>
              <a:srgbClr val="FFFFFF"/>
            </a:solidFill>
            <a:ln w="9525">
              <a:noFill/>
              <a:miter lim="800000"/>
              <a:headEnd/>
              <a:tailEnd/>
            </a:ln>
          </p:spPr>
          <p:txBody>
            <a:bodyPr lIns="0" tIns="0" rIns="0" bIns="0"/>
            <a:lstStyle/>
            <a:p>
              <a:pPr algn="ctr"/>
              <a:r>
                <a:rPr lang="fr-FR" sz="1400" b="1" dirty="0" err="1"/>
                <a:t>Ambient</a:t>
              </a:r>
              <a:r>
                <a:rPr lang="fr-FR" sz="1400" b="1" dirty="0"/>
                <a:t> light</a:t>
              </a:r>
              <a:endParaRPr lang="fr-FR" sz="2000" b="1"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1169551"/>
          </a:xfrm>
          <a:prstGeom prst="rect">
            <a:avLst/>
          </a:prstGeom>
        </p:spPr>
        <p:txBody>
          <a:bodyPr wrap="square" lIns="0" tIns="0" rIns="0" bIns="0">
            <a:spAutoFit/>
          </a:bodyPr>
          <a:lstStyle/>
          <a:p>
            <a:pPr lvl="0">
              <a:defRPr/>
            </a:pPr>
            <a:r>
              <a:rPr lang="fr-FR" sz="2800" b="1" kern="0" dirty="0" err="1">
                <a:latin typeface="Perpetua"/>
                <a:cs typeface="Perpetua"/>
              </a:rPr>
              <a:t>Rendering</a:t>
            </a:r>
            <a:r>
              <a:rPr lang="fr-FR" sz="2800" b="1" kern="0" dirty="0">
                <a:latin typeface="Perpetua"/>
                <a:cs typeface="Perpetua"/>
              </a:rPr>
              <a:t> </a:t>
            </a:r>
            <a:r>
              <a:rPr lang="fr-FR" sz="2800" b="1" kern="0" dirty="0" err="1">
                <a:latin typeface="Perpetua"/>
                <a:cs typeface="Perpetua"/>
              </a:rPr>
              <a:t>equation</a:t>
            </a: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r>
            <a:br>
              <a:rPr kumimoji="0" lang="fr-FR" sz="28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2800" b="0" i="0" u="none" strike="noStrike" kern="0" cap="none" spc="0" normalizeH="0" baseline="0" noProof="0" dirty="0" smtClean="0">
              <a:ln>
                <a:noFill/>
              </a:ln>
              <a:solidFill>
                <a:schemeClr val="tx1"/>
              </a:solidFill>
              <a:effectLst/>
              <a:uLnTx/>
              <a:uFillTx/>
              <a:latin typeface="Perpetua"/>
              <a:ea typeface="+mn-e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110</a:t>
            </a:fld>
            <a:endParaRPr dirty="0"/>
          </a:p>
        </p:txBody>
      </p:sp>
      <p:sp>
        <p:nvSpPr>
          <p:cNvPr id="10" name="Rectangle 9"/>
          <p:cNvSpPr/>
          <p:nvPr/>
        </p:nvSpPr>
        <p:spPr>
          <a:xfrm>
            <a:off x="700087" y="2667000"/>
            <a:ext cx="5319713" cy="2308324"/>
          </a:xfrm>
          <a:prstGeom prst="rect">
            <a:avLst/>
          </a:prstGeom>
        </p:spPr>
        <p:txBody>
          <a:bodyPr wrap="square">
            <a:spAutoFit/>
          </a:bodyPr>
          <a:lstStyle/>
          <a:p>
            <a:pPr>
              <a:lnSpc>
                <a:spcPct val="150000"/>
              </a:lnSpc>
            </a:pPr>
            <a:r>
              <a:rPr lang="en-US" sz="2400" b="1" dirty="0">
                <a:latin typeface="Perpetua" panose="02020502060401020303" pitchFamily="18" charset="0"/>
              </a:rPr>
              <a:t>Recursive </a:t>
            </a:r>
            <a:r>
              <a:rPr lang="en-US" sz="2400" b="1" dirty="0" smtClean="0">
                <a:latin typeface="Perpetua" panose="02020502060401020303" pitchFamily="18" charset="0"/>
              </a:rPr>
              <a:t>equation</a:t>
            </a:r>
          </a:p>
          <a:p>
            <a:pPr marL="342900" indent="-342900">
              <a:lnSpc>
                <a:spcPct val="150000"/>
              </a:lnSpc>
              <a:buFont typeface="Arial" panose="020B0604020202020204" pitchFamily="34" charset="0"/>
              <a:buChar char="•"/>
            </a:pPr>
            <a:r>
              <a:rPr lang="en-US" sz="2400" dirty="0" smtClean="0">
                <a:latin typeface="Perpetua" panose="02020502060401020303" pitchFamily="18" charset="0"/>
              </a:rPr>
              <a:t> </a:t>
            </a:r>
            <a:r>
              <a:rPr lang="en-US" sz="2400" dirty="0">
                <a:latin typeface="Perpetua" panose="02020502060401020303" pitchFamily="18" charset="0"/>
              </a:rPr>
              <a:t>very expensive to </a:t>
            </a:r>
            <a:r>
              <a:rPr lang="en-US" sz="2400" dirty="0" smtClean="0">
                <a:latin typeface="Perpetua" panose="02020502060401020303" pitchFamily="18" charset="0"/>
              </a:rPr>
              <a:t>evaluate</a:t>
            </a:r>
          </a:p>
          <a:p>
            <a:pPr marL="342900" indent="-342900">
              <a:lnSpc>
                <a:spcPct val="150000"/>
              </a:lnSpc>
              <a:buFont typeface="Arial" panose="020B0604020202020204" pitchFamily="34" charset="0"/>
              <a:buChar char="•"/>
            </a:pPr>
            <a:r>
              <a:rPr lang="en-US" sz="2400" dirty="0" smtClean="0">
                <a:latin typeface="Perpetua" panose="02020502060401020303" pitchFamily="18" charset="0"/>
              </a:rPr>
              <a:t> </a:t>
            </a:r>
            <a:r>
              <a:rPr lang="en-US" sz="2400" dirty="0">
                <a:latin typeface="Perpetua" panose="02020502060401020303" pitchFamily="18" charset="0"/>
              </a:rPr>
              <a:t>Advanced Image Synthesis. </a:t>
            </a:r>
            <a:endParaRPr lang="en-US" sz="2400" dirty="0" smtClean="0">
              <a:latin typeface="Perpetua" panose="02020502060401020303" pitchFamily="18" charset="0"/>
            </a:endParaRPr>
          </a:p>
          <a:p>
            <a:pPr>
              <a:lnSpc>
                <a:spcPct val="150000"/>
              </a:lnSpc>
            </a:pPr>
            <a:r>
              <a:rPr lang="en-US" sz="2400" b="1" dirty="0" smtClean="0">
                <a:latin typeface="Perpetua" panose="02020502060401020303" pitchFamily="18" charset="0"/>
              </a:rPr>
              <a:t>Approximation</a:t>
            </a:r>
            <a:r>
              <a:rPr lang="en-US" sz="2400" b="1" dirty="0">
                <a:latin typeface="Perpetua" panose="02020502060401020303" pitchFamily="18" charset="0"/>
              </a:rPr>
              <a:t>: local illumination</a:t>
            </a:r>
            <a:r>
              <a:rPr lang="en-US" sz="2400" b="1" dirty="0" smtClean="0">
                <a:latin typeface="Perpetua" panose="02020502060401020303" pitchFamily="18" charset="0"/>
              </a:rPr>
              <a:t>.</a:t>
            </a:r>
          </a:p>
        </p:txBody>
      </p:sp>
      <p:pic>
        <p:nvPicPr>
          <p:cNvPr id="11" name="Image 10"/>
          <p:cNvPicPr>
            <a:picLocks noChangeAspect="1"/>
          </p:cNvPicPr>
          <p:nvPr/>
        </p:nvPicPr>
        <p:blipFill>
          <a:blip r:embed="rId3"/>
          <a:stretch>
            <a:fillRect/>
          </a:stretch>
        </p:blipFill>
        <p:spPr>
          <a:xfrm>
            <a:off x="6172200" y="3886200"/>
            <a:ext cx="2419350" cy="1962150"/>
          </a:xfrm>
          <a:prstGeom prst="rect">
            <a:avLst/>
          </a:prstGeom>
        </p:spPr>
      </p:pic>
      <p:pic>
        <p:nvPicPr>
          <p:cNvPr id="2" name="Image 1"/>
          <p:cNvPicPr>
            <a:picLocks noChangeAspect="1"/>
          </p:cNvPicPr>
          <p:nvPr/>
        </p:nvPicPr>
        <p:blipFill>
          <a:blip r:embed="rId4"/>
          <a:stretch>
            <a:fillRect/>
          </a:stretch>
        </p:blipFill>
        <p:spPr>
          <a:xfrm>
            <a:off x="866775" y="1422975"/>
            <a:ext cx="7258050" cy="9048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0"/>
            <a:ext cx="8382000" cy="1600438"/>
          </a:xfrm>
          <a:prstGeom prst="rect">
            <a:avLst/>
          </a:prstGeom>
        </p:spPr>
        <p:txBody>
          <a:bodyPr wrap="square" lIns="0" tIns="0" rIns="0" bIns="0">
            <a:spAutoFit/>
          </a:bodyPr>
          <a:lstStyle/>
          <a:p>
            <a:pPr lvl="0"/>
            <a:r>
              <a:rPr lang="fr-FR" sz="2800" b="1" kern="0" dirty="0" err="1">
                <a:latin typeface="Perpetua"/>
                <a:cs typeface="Perpetua"/>
              </a:rPr>
              <a:t>Simplified</a:t>
            </a:r>
            <a:r>
              <a:rPr lang="fr-FR" sz="2800" b="1" kern="0" dirty="0">
                <a:latin typeface="Perpetua"/>
                <a:cs typeface="Perpetua"/>
              </a:rPr>
              <a:t> </a:t>
            </a:r>
            <a:r>
              <a:rPr lang="fr-FR" sz="2800" b="1" kern="0" dirty="0" err="1">
                <a:latin typeface="Perpetua"/>
                <a:cs typeface="Perpetua"/>
              </a:rPr>
              <a:t>rendering</a:t>
            </a:r>
            <a:r>
              <a:rPr lang="fr-FR" sz="2800" b="1" kern="0" dirty="0">
                <a:latin typeface="Perpetua"/>
                <a:cs typeface="Perpetua"/>
              </a:rPr>
              <a:t> </a:t>
            </a:r>
            <a:r>
              <a:rPr lang="fr-FR" sz="2800" b="1" kern="0" dirty="0" err="1">
                <a:latin typeface="Perpetua"/>
                <a:cs typeface="Perpetua"/>
              </a:rPr>
              <a:t>equation</a:t>
            </a:r>
            <a:endParaRPr lang="fr-FR" sz="2800" b="1" kern="0" dirty="0" smtClean="0">
              <a:latin typeface="Perpetu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r>
            <a:br>
              <a:rPr kumimoji="0" lang="fr-FR" sz="28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2800" b="0" i="0" u="none" strike="noStrike" kern="0" cap="none" spc="0" normalizeH="0" baseline="0" noProof="0" dirty="0" smtClean="0">
              <a:ln>
                <a:noFill/>
              </a:ln>
              <a:solidFill>
                <a:schemeClr val="tx1"/>
              </a:solidFill>
              <a:effectLst/>
              <a:uLnTx/>
              <a:uFillTx/>
              <a:latin typeface="Perpetua"/>
              <a:ea typeface="+mn-e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111</a:t>
            </a:fld>
            <a:endParaRPr dirty="0"/>
          </a:p>
        </p:txBody>
      </p:sp>
      <p:sp>
        <p:nvSpPr>
          <p:cNvPr id="2" name="Rectangle 1"/>
          <p:cNvSpPr/>
          <p:nvPr/>
        </p:nvSpPr>
        <p:spPr>
          <a:xfrm>
            <a:off x="700087" y="2667000"/>
            <a:ext cx="5319713" cy="3416320"/>
          </a:xfrm>
          <a:prstGeom prst="rect">
            <a:avLst/>
          </a:prstGeom>
        </p:spPr>
        <p:txBody>
          <a:bodyPr wrap="square">
            <a:spAutoFit/>
          </a:bodyPr>
          <a:lstStyle/>
          <a:p>
            <a:pPr>
              <a:lnSpc>
                <a:spcPct val="150000"/>
              </a:lnSpc>
            </a:pPr>
            <a:r>
              <a:rPr lang="en-US" sz="2400" b="1" dirty="0">
                <a:latin typeface="Perpetua" panose="02020502060401020303" pitchFamily="18" charset="0"/>
              </a:rPr>
              <a:t>Recursive </a:t>
            </a:r>
            <a:r>
              <a:rPr lang="en-US" sz="2400" b="1" dirty="0" smtClean="0">
                <a:latin typeface="Perpetua" panose="02020502060401020303" pitchFamily="18" charset="0"/>
              </a:rPr>
              <a:t>equation</a:t>
            </a:r>
          </a:p>
          <a:p>
            <a:pPr marL="342900" indent="-342900">
              <a:lnSpc>
                <a:spcPct val="150000"/>
              </a:lnSpc>
              <a:buFont typeface="Arial" panose="020B0604020202020204" pitchFamily="34" charset="0"/>
              <a:buChar char="•"/>
            </a:pPr>
            <a:r>
              <a:rPr lang="en-US" sz="2400" dirty="0" smtClean="0">
                <a:latin typeface="Perpetua" panose="02020502060401020303" pitchFamily="18" charset="0"/>
              </a:rPr>
              <a:t> </a:t>
            </a:r>
            <a:r>
              <a:rPr lang="en-US" sz="2400" dirty="0">
                <a:latin typeface="Perpetua" panose="02020502060401020303" pitchFamily="18" charset="0"/>
              </a:rPr>
              <a:t>very expensive to </a:t>
            </a:r>
            <a:r>
              <a:rPr lang="en-US" sz="2400" dirty="0" smtClean="0">
                <a:latin typeface="Perpetua" panose="02020502060401020303" pitchFamily="18" charset="0"/>
              </a:rPr>
              <a:t>evaluate</a:t>
            </a:r>
          </a:p>
          <a:p>
            <a:pPr marL="342900" indent="-342900">
              <a:lnSpc>
                <a:spcPct val="150000"/>
              </a:lnSpc>
              <a:buFont typeface="Arial" panose="020B0604020202020204" pitchFamily="34" charset="0"/>
              <a:buChar char="•"/>
            </a:pPr>
            <a:r>
              <a:rPr lang="en-US" sz="2400" dirty="0" smtClean="0">
                <a:latin typeface="Perpetua" panose="02020502060401020303" pitchFamily="18" charset="0"/>
              </a:rPr>
              <a:t> </a:t>
            </a:r>
            <a:r>
              <a:rPr lang="en-US" sz="2400" dirty="0">
                <a:latin typeface="Perpetua" panose="02020502060401020303" pitchFamily="18" charset="0"/>
              </a:rPr>
              <a:t>Advanced Image Synthesis. </a:t>
            </a:r>
            <a:endParaRPr lang="en-US" sz="2400" dirty="0" smtClean="0">
              <a:latin typeface="Perpetua" panose="02020502060401020303" pitchFamily="18" charset="0"/>
            </a:endParaRPr>
          </a:p>
          <a:p>
            <a:pPr>
              <a:lnSpc>
                <a:spcPct val="150000"/>
              </a:lnSpc>
            </a:pPr>
            <a:r>
              <a:rPr lang="en-US" sz="2400" b="1" dirty="0" smtClean="0">
                <a:latin typeface="Perpetua" panose="02020502060401020303" pitchFamily="18" charset="0"/>
              </a:rPr>
              <a:t>Approximation</a:t>
            </a:r>
            <a:r>
              <a:rPr lang="en-US" sz="2400" b="1" dirty="0">
                <a:latin typeface="Perpetua" panose="02020502060401020303" pitchFamily="18" charset="0"/>
              </a:rPr>
              <a:t>: local illumination</a:t>
            </a:r>
            <a:r>
              <a:rPr lang="en-US" sz="2400" b="1" dirty="0" smtClean="0">
                <a:latin typeface="Perpetua" panose="02020502060401020303" pitchFamily="18" charset="0"/>
              </a:rPr>
              <a:t>.</a:t>
            </a:r>
          </a:p>
          <a:p>
            <a:pPr marL="342900" indent="-342900">
              <a:lnSpc>
                <a:spcPct val="150000"/>
              </a:lnSpc>
              <a:buFont typeface="Arial" panose="020B0604020202020204" pitchFamily="34" charset="0"/>
              <a:buChar char="•"/>
            </a:pPr>
            <a:r>
              <a:rPr lang="en-US" sz="2400" dirty="0" smtClean="0">
                <a:latin typeface="Perpetua" panose="02020502060401020303" pitchFamily="18" charset="0"/>
              </a:rPr>
              <a:t> </a:t>
            </a:r>
            <a:r>
              <a:rPr lang="en-US" sz="2400" dirty="0">
                <a:latin typeface="Perpetua" panose="02020502060401020303" pitchFamily="18" charset="0"/>
              </a:rPr>
              <a:t>No surface emission</a:t>
            </a:r>
            <a:r>
              <a:rPr lang="en-US" sz="2400" dirty="0" smtClean="0">
                <a:latin typeface="Perpetua" panose="02020502060401020303" pitchFamily="18" charset="0"/>
              </a:rPr>
              <a:t>.</a:t>
            </a:r>
          </a:p>
          <a:p>
            <a:pPr marL="342900" indent="-342900">
              <a:lnSpc>
                <a:spcPct val="150000"/>
              </a:lnSpc>
              <a:buFont typeface="Arial" panose="020B0604020202020204" pitchFamily="34" charset="0"/>
              <a:buChar char="•"/>
            </a:pPr>
            <a:r>
              <a:rPr lang="en-US" sz="2400" dirty="0">
                <a:latin typeface="Perpetua" panose="02020502060401020303" pitchFamily="18" charset="0"/>
              </a:rPr>
              <a:t>Finite set of discrete sources V</a:t>
            </a:r>
            <a:r>
              <a:rPr lang="en-US" sz="2400" baseline="-25000" dirty="0">
                <a:latin typeface="Perpetua" panose="02020502060401020303" pitchFamily="18" charset="0"/>
              </a:rPr>
              <a:t>l</a:t>
            </a:r>
          </a:p>
        </p:txBody>
      </p:sp>
      <p:pic>
        <p:nvPicPr>
          <p:cNvPr id="3" name="Image 2"/>
          <p:cNvPicPr>
            <a:picLocks noChangeAspect="1"/>
          </p:cNvPicPr>
          <p:nvPr/>
        </p:nvPicPr>
        <p:blipFill>
          <a:blip r:embed="rId2"/>
          <a:stretch>
            <a:fillRect/>
          </a:stretch>
        </p:blipFill>
        <p:spPr>
          <a:xfrm>
            <a:off x="1143000" y="1676400"/>
            <a:ext cx="5991225" cy="857250"/>
          </a:xfrm>
          <a:prstGeom prst="rect">
            <a:avLst/>
          </a:prstGeom>
        </p:spPr>
      </p:pic>
      <p:pic>
        <p:nvPicPr>
          <p:cNvPr id="4" name="Image 3"/>
          <p:cNvPicPr>
            <a:picLocks noChangeAspect="1"/>
          </p:cNvPicPr>
          <p:nvPr/>
        </p:nvPicPr>
        <p:blipFill>
          <a:blip r:embed="rId3"/>
          <a:stretch>
            <a:fillRect/>
          </a:stretch>
        </p:blipFill>
        <p:spPr>
          <a:xfrm>
            <a:off x="6172200" y="3886200"/>
            <a:ext cx="2419350" cy="1962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304800" y="838201"/>
            <a:ext cx="8382000" cy="2893100"/>
          </a:xfrm>
          <a:prstGeom prst="rect">
            <a:avLst/>
          </a:prstGeom>
        </p:spPr>
        <p:txBody>
          <a:bodyPr wrap="square" lIns="0" tIns="0" rIns="0" bIns="0">
            <a:spAutoFit/>
          </a:bodyPr>
          <a:lstStyle/>
          <a:p>
            <a:pPr lvl="0"/>
            <a:r>
              <a:rPr lang="fr-FR" sz="2800" b="1" kern="0" dirty="0" err="1">
                <a:latin typeface="Perpetua"/>
                <a:cs typeface="Perpetua"/>
              </a:rPr>
              <a:t>Simplified</a:t>
            </a:r>
            <a:r>
              <a:rPr lang="fr-FR" sz="2800" b="1" kern="0" dirty="0">
                <a:latin typeface="Perpetua"/>
                <a:cs typeface="Perpetua"/>
              </a:rPr>
              <a:t> </a:t>
            </a:r>
            <a:r>
              <a:rPr lang="fr-FR" sz="2800" b="1" kern="0" dirty="0" err="1">
                <a:latin typeface="Perpetua"/>
                <a:cs typeface="Perpetua"/>
              </a:rPr>
              <a:t>rendering</a:t>
            </a:r>
            <a:r>
              <a:rPr lang="fr-FR" sz="2800" b="1" kern="0" dirty="0">
                <a:latin typeface="Perpetua"/>
                <a:cs typeface="Perpetua"/>
              </a:rPr>
              <a:t> </a:t>
            </a:r>
            <a:r>
              <a:rPr lang="fr-FR" sz="2800" b="1" kern="0" dirty="0" err="1" smtClean="0">
                <a:latin typeface="Perpetua"/>
                <a:cs typeface="Perpetua"/>
              </a:rPr>
              <a:t>equation</a:t>
            </a:r>
            <a:endParaRPr lang="fr-FR" sz="2800" b="1" kern="0" dirty="0" smtClean="0">
              <a:latin typeface="Perpetua"/>
              <a:cs typeface="Perpetua"/>
            </a:endParaRPr>
          </a:p>
          <a:p>
            <a:pPr lvl="0"/>
            <a:r>
              <a:rPr lang="fr-FR" sz="2800" b="1" kern="0" dirty="0" err="1" smtClean="0">
                <a:latin typeface="Perpetua"/>
                <a:cs typeface="Perpetua"/>
              </a:rPr>
              <a:t>Comparison</a:t>
            </a:r>
            <a:r>
              <a:rPr lang="fr-FR" sz="2800" dirty="0" smtClean="0"/>
              <a:t/>
            </a:r>
            <a:br>
              <a:rPr lang="fr-FR" sz="2800" dirty="0" smtClean="0"/>
            </a:br>
            <a:r>
              <a:rPr lang="fr-FR" sz="2800" b="1" kern="0" dirty="0" smtClean="0">
                <a:latin typeface="Perpetua"/>
                <a:cs typeface="Perpetua"/>
              </a:rPr>
              <a:t> </a:t>
            </a:r>
            <a:br>
              <a:rPr lang="fr-FR" sz="2800" b="1" kern="0" dirty="0" smtClean="0">
                <a:latin typeface="Perpetua"/>
                <a:cs typeface="Perpetua"/>
              </a:rPr>
            </a:br>
            <a:endParaRPr lang="fr-FR" sz="2800" b="1" kern="0" dirty="0" smtClean="0">
              <a:latin typeface="Perpetua"/>
              <a:cs typeface="Perpetu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smtClean="0">
                <a:ln>
                  <a:noFill/>
                </a:ln>
                <a:solidFill>
                  <a:schemeClr val="tx1"/>
                </a:solidFill>
                <a:effectLst/>
                <a:uLnTx/>
                <a:uFillTx/>
                <a:latin typeface="Perpetua"/>
                <a:ea typeface="+mn-ea"/>
                <a:cs typeface="Perpetua"/>
              </a:rPr>
              <a:t/>
            </a:r>
            <a:br>
              <a:rPr kumimoji="0" lang="fr-FR" sz="2800" b="0" i="0" u="none" strike="noStrike" kern="0" cap="none" spc="0" normalizeH="0" baseline="0" noProof="0" dirty="0" smtClean="0">
                <a:ln>
                  <a:noFill/>
                </a:ln>
                <a:solidFill>
                  <a:schemeClr val="tx1"/>
                </a:solidFill>
                <a:effectLst/>
                <a:uLnTx/>
                <a:uFillTx/>
                <a:latin typeface="Perpetua"/>
                <a:ea typeface="+mn-ea"/>
                <a:cs typeface="Perpetua"/>
              </a:rPr>
            </a:br>
            <a:endParaRPr kumimoji="0" lang="fr-FR" sz="2800" b="0" i="0" u="none" strike="noStrike" kern="0" cap="none" spc="0" normalizeH="0" baseline="0" noProof="0" dirty="0" smtClean="0">
              <a:ln>
                <a:noFill/>
              </a:ln>
              <a:solidFill>
                <a:schemeClr val="tx1"/>
              </a:solidFill>
              <a:effectLst/>
              <a:uLnTx/>
              <a:uFillTx/>
              <a:latin typeface="Perpetua"/>
              <a:ea typeface="+mn-ea"/>
              <a:cs typeface="Perpetua"/>
            </a:endParaRPr>
          </a:p>
          <a:p>
            <a:pPr marL="914400" marR="0" lvl="2"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112</a:t>
            </a:fld>
            <a:endParaRPr dirty="0"/>
          </a:p>
        </p:txBody>
      </p:sp>
      <p:pic>
        <p:nvPicPr>
          <p:cNvPr id="2" name="Image 1"/>
          <p:cNvPicPr>
            <a:picLocks noChangeAspect="1"/>
          </p:cNvPicPr>
          <p:nvPr/>
        </p:nvPicPr>
        <p:blipFill>
          <a:blip r:embed="rId3"/>
          <a:stretch>
            <a:fillRect/>
          </a:stretch>
        </p:blipFill>
        <p:spPr>
          <a:xfrm>
            <a:off x="413004" y="2053033"/>
            <a:ext cx="8391525" cy="41529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2839239"/>
          </a:xfrm>
          <a:prstGeom prst="rect">
            <a:avLst/>
          </a:prstGeom>
        </p:spPr>
        <p:txBody>
          <a:bodyPr/>
          <a:lstStyle/>
          <a:p>
            <a:endParaRPr lang="fr-FR" sz="2000" dirty="0" smtClean="0"/>
          </a:p>
          <a:p>
            <a:pPr>
              <a:lnSpc>
                <a:spcPct val="150000"/>
              </a:lnSpc>
            </a:pPr>
            <a:r>
              <a:rPr lang="fr-FR" sz="2800" dirty="0"/>
              <a:t>Types of </a:t>
            </a:r>
            <a:r>
              <a:rPr lang="fr-FR" sz="2800" dirty="0" err="1"/>
              <a:t>shadows</a:t>
            </a:r>
            <a:r>
              <a:rPr lang="fr-FR" sz="2800" dirty="0"/>
              <a:t> (</a:t>
            </a:r>
            <a:r>
              <a:rPr lang="fr-FR" sz="2800" dirty="0" err="1"/>
              <a:t>umbra</a:t>
            </a:r>
            <a:r>
              <a:rPr lang="fr-FR" sz="2800" dirty="0"/>
              <a:t>, </a:t>
            </a:r>
            <a:r>
              <a:rPr lang="fr-FR" sz="2800" dirty="0" err="1"/>
              <a:t>penumbra</a:t>
            </a:r>
            <a:r>
              <a:rPr lang="fr-FR" sz="2800" dirty="0"/>
              <a:t>, </a:t>
            </a:r>
            <a:r>
              <a:rPr lang="fr-FR" sz="2800" dirty="0" err="1"/>
              <a:t>antumbra</a:t>
            </a:r>
            <a:r>
              <a:rPr lang="fr-FR" sz="2800" dirty="0" smtClean="0"/>
              <a:t>)</a:t>
            </a:r>
          </a:p>
          <a:p>
            <a:pPr>
              <a:lnSpc>
                <a:spcPct val="150000"/>
              </a:lnSpc>
            </a:pPr>
            <a:r>
              <a:rPr lang="fr-FR" sz="2800" dirty="0" smtClean="0"/>
              <a:t>Shadow </a:t>
            </a:r>
            <a:r>
              <a:rPr lang="fr-FR" sz="2800" dirty="0" err="1"/>
              <a:t>generation</a:t>
            </a:r>
            <a:r>
              <a:rPr lang="fr-FR" sz="2800" dirty="0"/>
              <a:t> techniques (</a:t>
            </a:r>
            <a:r>
              <a:rPr lang="fr-FR" sz="2800" dirty="0" err="1"/>
              <a:t>shadow</a:t>
            </a:r>
            <a:r>
              <a:rPr lang="fr-FR" sz="2800" dirty="0"/>
              <a:t> </a:t>
            </a:r>
            <a:r>
              <a:rPr lang="fr-FR" sz="2800" dirty="0" err="1"/>
              <a:t>maps</a:t>
            </a:r>
            <a:r>
              <a:rPr lang="fr-FR" sz="2800" dirty="0"/>
              <a:t>, real-time </a:t>
            </a:r>
            <a:r>
              <a:rPr lang="fr-FR" sz="2800" dirty="0" err="1"/>
              <a:t>shadows</a:t>
            </a:r>
            <a:r>
              <a:rPr lang="fr-FR" sz="2800" dirty="0" smtClean="0"/>
              <a:t>)</a:t>
            </a:r>
          </a:p>
          <a:p>
            <a:pPr>
              <a:lnSpc>
                <a:spcPct val="150000"/>
              </a:lnSpc>
            </a:pPr>
            <a:r>
              <a:rPr lang="fr-FR" sz="2800" dirty="0" smtClean="0"/>
              <a:t>Soft </a:t>
            </a:r>
            <a:r>
              <a:rPr lang="fr-FR" sz="2800" dirty="0" err="1"/>
              <a:t>shadows</a:t>
            </a:r>
            <a:r>
              <a:rPr lang="fr-FR" sz="2800" dirty="0"/>
              <a:t> vs. hard </a:t>
            </a:r>
            <a:r>
              <a:rPr lang="fr-FR" sz="2800" dirty="0" err="1"/>
              <a:t>shadows</a:t>
            </a:r>
            <a:endParaRPr lang="fr-FR" sz="28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113</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304800" y="1258193"/>
            <a:ext cx="8382000" cy="3847207"/>
          </a:xfrm>
          <a:prstGeom prst="rect">
            <a:avLst/>
          </a:prstGeom>
        </p:spPr>
        <p:txBody>
          <a:bodyPr/>
          <a:lstStyle/>
          <a:p>
            <a:r>
              <a:rPr lang="fr-FR" sz="2800" dirty="0" err="1"/>
              <a:t>Existing</a:t>
            </a:r>
            <a:r>
              <a:rPr lang="fr-FR" sz="2800" dirty="0"/>
              <a:t> </a:t>
            </a:r>
            <a:r>
              <a:rPr lang="fr-FR" sz="2800" dirty="0" err="1"/>
              <a:t>algorithms</a:t>
            </a:r>
            <a:r>
              <a:rPr lang="fr-FR" sz="2800" dirty="0"/>
              <a:t>:</a:t>
            </a:r>
            <a:endParaRPr lang="fr-FR" sz="2800" dirty="0" smtClean="0"/>
          </a:p>
          <a:p>
            <a:pPr lvl="1">
              <a:buFont typeface="Wingdings" pitchFamily="2" charset="2"/>
              <a:buChar char="q"/>
            </a:pPr>
            <a:r>
              <a:rPr lang="fr-FR" sz="2700" b="1" spc="-40" dirty="0" smtClean="0"/>
              <a:t> </a:t>
            </a:r>
            <a:r>
              <a:rPr lang="fr-FR" sz="2700" b="1" spc="-40" dirty="0" err="1" smtClean="0"/>
              <a:t>Shadow</a:t>
            </a:r>
            <a:r>
              <a:rPr lang="fr-FR" sz="2700" b="1" spc="-40" dirty="0" smtClean="0"/>
              <a:t> </a:t>
            </a:r>
            <a:r>
              <a:rPr lang="fr-FR" sz="2700" b="1" spc="-40" dirty="0" err="1" smtClean="0"/>
              <a:t>Maps</a:t>
            </a:r>
            <a:endParaRPr lang="fr-FR" sz="2700" b="1" spc="-40" dirty="0" smtClean="0"/>
          </a:p>
          <a:p>
            <a:pPr lvl="1">
              <a:buFont typeface="Wingdings" pitchFamily="2" charset="2"/>
              <a:buChar char="q"/>
            </a:pPr>
            <a:r>
              <a:rPr lang="fr-FR" sz="2700" b="1" spc="-40" dirty="0" smtClean="0"/>
              <a:t> </a:t>
            </a:r>
            <a:r>
              <a:rPr lang="fr-FR" sz="2700" b="1" dirty="0" err="1" smtClean="0"/>
              <a:t>Shadow</a:t>
            </a:r>
            <a:r>
              <a:rPr lang="fr-FR" sz="2700" b="1" dirty="0" smtClean="0"/>
              <a:t> Volumes</a:t>
            </a:r>
          </a:p>
          <a:p>
            <a:pPr lvl="2">
              <a:buNone/>
            </a:pPr>
            <a:endParaRPr lang="fr-FR" dirty="0" smtClean="0"/>
          </a:p>
          <a:p>
            <a:pPr lvl="3">
              <a:buFont typeface="Wingdings" pitchFamily="2" charset="2"/>
              <a:buChar char="Ø"/>
            </a:pPr>
            <a:r>
              <a:rPr lang="fr-FR" sz="2400" b="1" dirty="0" smtClean="0"/>
              <a:t> </a:t>
            </a:r>
            <a:r>
              <a:rPr lang="fr-FR" sz="2400" b="1" dirty="0" smtClean="0"/>
              <a:t>Hard </a:t>
            </a:r>
            <a:r>
              <a:rPr lang="fr-FR" sz="2400" b="1" dirty="0" err="1" smtClean="0"/>
              <a:t>shadows</a:t>
            </a:r>
            <a:endParaRPr lang="fr-FR" sz="2400" b="1" dirty="0" smtClean="0"/>
          </a:p>
          <a:p>
            <a:pPr lvl="1">
              <a:buFont typeface="Wingdings" pitchFamily="2" charset="2"/>
              <a:buChar char="Ø"/>
            </a:pPr>
            <a:endParaRPr lang="fr-FR" b="1" dirty="0" smtClean="0"/>
          </a:p>
          <a:p>
            <a:pPr lvl="1">
              <a:buFont typeface="Wingdings" pitchFamily="2" charset="2"/>
              <a:buChar char="Ø"/>
            </a:pPr>
            <a:endParaRPr lang="fr-FR" b="1" dirty="0" smtClean="0"/>
          </a:p>
          <a:p>
            <a:pPr lvl="1">
              <a:buFont typeface="Wingdings" pitchFamily="2" charset="2"/>
              <a:buChar char="Ø"/>
            </a:pPr>
            <a:endParaRPr lang="fr-FR" b="1" dirty="0" smtClean="0"/>
          </a:p>
          <a:p>
            <a:pPr lvl="3">
              <a:buFont typeface="Wingdings" pitchFamily="2" charset="2"/>
              <a:buChar char="Ø"/>
            </a:pPr>
            <a:r>
              <a:rPr lang="fr-FR" sz="2400" b="1" dirty="0" smtClean="0"/>
              <a:t> </a:t>
            </a:r>
            <a:r>
              <a:rPr lang="fr-FR" sz="2400" b="1" dirty="0" smtClean="0"/>
              <a:t>soft </a:t>
            </a:r>
            <a:r>
              <a:rPr lang="fr-FR" sz="2400" b="1" dirty="0" err="1" smtClean="0"/>
              <a:t>shadows</a:t>
            </a:r>
            <a:endParaRPr lang="fr-FR" dirty="0" smtClean="0"/>
          </a:p>
          <a:p>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114</a:t>
            </a:fld>
            <a:endParaRPr dirty="0"/>
          </a:p>
        </p:txBody>
      </p:sp>
      <p:sp>
        <p:nvSpPr>
          <p:cNvPr id="8" name="Rectangle 7"/>
          <p:cNvSpPr/>
          <p:nvPr/>
        </p:nvSpPr>
        <p:spPr>
          <a:xfrm>
            <a:off x="609600" y="833735"/>
            <a:ext cx="1328312" cy="461665"/>
          </a:xfrm>
          <a:prstGeom prst="rect">
            <a:avLst/>
          </a:prstGeom>
        </p:spPr>
        <p:txBody>
          <a:bodyPr wrap="none">
            <a:spAutoFit/>
          </a:bodyPr>
          <a:lstStyle/>
          <a:p>
            <a:r>
              <a:rPr lang="fr-FR" sz="2400" b="1" dirty="0" err="1" smtClean="0"/>
              <a:t>Shadows</a:t>
            </a:r>
            <a:endParaRPr lang="fr-FR" sz="2400" dirty="0" smtClean="0"/>
          </a:p>
        </p:txBody>
      </p:sp>
      <p:pic>
        <p:nvPicPr>
          <p:cNvPr id="9" name="Picture 2"/>
          <p:cNvPicPr>
            <a:picLocks noChangeAspect="1" noChangeArrowheads="1"/>
          </p:cNvPicPr>
          <p:nvPr/>
        </p:nvPicPr>
        <p:blipFill>
          <a:blip r:embed="rId3"/>
          <a:srcRect/>
          <a:stretch>
            <a:fillRect/>
          </a:stretch>
        </p:blipFill>
        <p:spPr bwMode="auto">
          <a:xfrm>
            <a:off x="4685985" y="2405050"/>
            <a:ext cx="3267411" cy="1785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 name="Picture 3"/>
          <p:cNvPicPr>
            <a:picLocks noChangeAspect="1" noChangeArrowheads="1"/>
          </p:cNvPicPr>
          <p:nvPr/>
        </p:nvPicPr>
        <p:blipFill>
          <a:blip r:embed="rId4"/>
          <a:srcRect/>
          <a:stretch>
            <a:fillRect/>
          </a:stretch>
        </p:blipFill>
        <p:spPr bwMode="auto">
          <a:xfrm>
            <a:off x="4681536" y="4724400"/>
            <a:ext cx="3271860" cy="178838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8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848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8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4294967295"/>
          </p:nvPr>
        </p:nvSpPr>
        <p:spPr>
          <a:xfrm>
            <a:off x="533400" y="1145738"/>
            <a:ext cx="7848600" cy="1292662"/>
          </a:xfrm>
        </p:spPr>
        <p:txBody>
          <a:bodyPr/>
          <a:lstStyle/>
          <a:p>
            <a:r>
              <a:rPr lang="fr-FR" dirty="0" smtClean="0"/>
              <a:t>2 </a:t>
            </a:r>
            <a:r>
              <a:rPr lang="fr-FR" dirty="0"/>
              <a:t>zones :</a:t>
            </a:r>
          </a:p>
          <a:p>
            <a:pPr lvl="1"/>
            <a:r>
              <a:rPr lang="fr-FR" b="1" dirty="0"/>
              <a:t>Shadow</a:t>
            </a:r>
            <a:r>
              <a:rPr lang="fr-FR" dirty="0"/>
              <a:t> : </a:t>
            </a:r>
            <a:r>
              <a:rPr lang="en-US" dirty="0"/>
              <a:t>The source is completely hidden.</a:t>
            </a:r>
            <a:r>
              <a:rPr lang="fr-FR" dirty="0" smtClean="0"/>
              <a:t> </a:t>
            </a:r>
            <a:endParaRPr lang="fr-FR" dirty="0"/>
          </a:p>
          <a:p>
            <a:pPr lvl="1"/>
            <a:r>
              <a:rPr lang="fr-FR" b="1" dirty="0" err="1"/>
              <a:t>Illuminated</a:t>
            </a:r>
            <a:r>
              <a:rPr lang="fr-FR" b="1" dirty="0"/>
              <a:t> </a:t>
            </a:r>
            <a:r>
              <a:rPr lang="fr-FR" dirty="0" smtClean="0"/>
              <a:t>: </a:t>
            </a:r>
            <a:r>
              <a:rPr lang="en-US" dirty="0"/>
              <a:t>The source is completely visible.</a:t>
            </a:r>
            <a:endParaRPr lang="fr-FR" dirty="0"/>
          </a:p>
          <a:p>
            <a:endParaRPr lang="fr-FR" dirty="0"/>
          </a:p>
        </p:txBody>
      </p:sp>
      <p:sp>
        <p:nvSpPr>
          <p:cNvPr id="12" name="Rectangle 2"/>
          <p:cNvSpPr txBox="1">
            <a:spLocks noChangeArrowheads="1"/>
          </p:cNvSpPr>
          <p:nvPr/>
        </p:nvSpPr>
        <p:spPr bwMode="auto">
          <a:xfrm>
            <a:off x="1604576" y="3357562"/>
            <a:ext cx="5934849" cy="785818"/>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lvl="0" eaLnBrk="0" hangingPunct="0">
              <a:spcBef>
                <a:spcPct val="0"/>
              </a:spcBef>
              <a:buClrTx/>
              <a:buSzTx/>
              <a:defRPr/>
            </a:pPr>
            <a:r>
              <a:rPr lang="fr-FR" sz="3200" b="1" kern="0" dirty="0">
                <a:solidFill>
                  <a:schemeClr val="accent1">
                    <a:lumMod val="50000"/>
                  </a:schemeClr>
                </a:solidFill>
                <a:effectLst>
                  <a:outerShdw blurRad="38100" dist="38100" dir="2700000" algn="tl">
                    <a:srgbClr val="000000">
                      <a:alpha val="43137"/>
                    </a:srgbClr>
                  </a:outerShdw>
                </a:effectLst>
              </a:rPr>
              <a:t>Simple </a:t>
            </a:r>
            <a:r>
              <a:rPr lang="fr-FR" sz="3200" b="1" kern="0" dirty="0" err="1">
                <a:solidFill>
                  <a:schemeClr val="accent1">
                    <a:lumMod val="50000"/>
                  </a:schemeClr>
                </a:solidFill>
                <a:effectLst>
                  <a:outerShdw blurRad="38100" dist="38100" dir="2700000" algn="tl">
                    <a:srgbClr val="000000">
                      <a:alpha val="43137"/>
                    </a:srgbClr>
                  </a:outerShdw>
                </a:effectLst>
              </a:rPr>
              <a:t>visibility</a:t>
            </a:r>
            <a:r>
              <a:rPr lang="fr-FR" sz="3200" b="1" kern="0" dirty="0">
                <a:solidFill>
                  <a:schemeClr val="accent1">
                    <a:lumMod val="50000"/>
                  </a:schemeClr>
                </a:solidFill>
                <a:effectLst>
                  <a:outerShdw blurRad="38100" dist="38100" dir="2700000" algn="tl">
                    <a:srgbClr val="000000">
                      <a:alpha val="43137"/>
                    </a:srgbClr>
                  </a:outerShdw>
                </a:effectLst>
              </a:rPr>
              <a:t> </a:t>
            </a:r>
            <a:r>
              <a:rPr lang="fr-FR" sz="3200" b="1" kern="0" dirty="0" err="1">
                <a:solidFill>
                  <a:schemeClr val="accent1">
                    <a:lumMod val="50000"/>
                  </a:schemeClr>
                </a:solidFill>
                <a:effectLst>
                  <a:outerShdw blurRad="38100" dist="38100" dir="2700000" algn="tl">
                    <a:srgbClr val="000000">
                      <a:alpha val="43137"/>
                    </a:srgbClr>
                  </a:outerShdw>
                </a:effectLst>
              </a:rPr>
              <a:t>problem</a:t>
            </a:r>
            <a:endParaRPr lang="fr-FR" sz="3200" b="1" kern="0" dirty="0">
              <a:solidFill>
                <a:schemeClr val="accent1">
                  <a:lumMod val="50000"/>
                </a:schemeClr>
              </a:solidFill>
              <a:effectLst>
                <a:outerShdw blurRad="38100" dist="38100" dir="2700000" algn="tl">
                  <a:srgbClr val="000000">
                    <a:alpha val="43137"/>
                  </a:srgbClr>
                </a:outerShdw>
              </a:effectLst>
            </a:endParaRPr>
          </a:p>
        </p:txBody>
      </p:sp>
      <p:pic>
        <p:nvPicPr>
          <p:cNvPr id="67585" name="Picture 1"/>
          <p:cNvPicPr>
            <a:picLocks noChangeAspect="1" noChangeArrowheads="1"/>
          </p:cNvPicPr>
          <p:nvPr/>
        </p:nvPicPr>
        <p:blipFill>
          <a:blip r:embed="rId3"/>
          <a:srcRect/>
          <a:stretch>
            <a:fillRect/>
          </a:stretch>
        </p:blipFill>
        <p:spPr bwMode="auto">
          <a:xfrm>
            <a:off x="1340805" y="4000505"/>
            <a:ext cx="5868906" cy="2588359"/>
          </a:xfrm>
          <a:prstGeom prst="rect">
            <a:avLst/>
          </a:prstGeom>
          <a:noFill/>
          <a:ln w="9525">
            <a:noFill/>
            <a:miter lim="800000"/>
            <a:headEnd/>
            <a:tailEnd/>
          </a:ln>
          <a:effectLst/>
        </p:spPr>
      </p:pic>
      <p:sp>
        <p:nvSpPr>
          <p:cNvPr id="10" name="Flèche droite 9"/>
          <p:cNvSpPr/>
          <p:nvPr/>
        </p:nvSpPr>
        <p:spPr bwMode="auto">
          <a:xfrm>
            <a:off x="87892" y="3286124"/>
            <a:ext cx="1318855" cy="733663"/>
          </a:xfrm>
          <a:prstGeom prst="rightArrow">
            <a:avLst/>
          </a:prstGeom>
          <a:ln>
            <a:headEnd/>
            <a:tailEnd/>
          </a:ln>
        </p:spPr>
        <p:style>
          <a:lnRef idx="0">
            <a:schemeClr val="accent6"/>
          </a:lnRef>
          <a:fillRef idx="3">
            <a:schemeClr val="accent6"/>
          </a:fillRef>
          <a:effectRef idx="3">
            <a:schemeClr val="accent6"/>
          </a:effectRef>
          <a:fontRef idx="minor">
            <a:schemeClr val="lt1"/>
          </a:fontRef>
        </p:style>
        <p:txBody>
          <a:bodyPr rtlCol="0" anchor="ctr">
            <a:spAutoFit/>
          </a:bodyPr>
          <a:lstStyle/>
          <a:p>
            <a:pPr algn="ctr"/>
            <a:endParaRPr lang="fr-FR"/>
          </a:p>
        </p:txBody>
      </p:sp>
      <p:sp>
        <p:nvSpPr>
          <p:cNvPr id="14" name="Rectangle 13"/>
          <p:cNvSpPr/>
          <p:nvPr/>
        </p:nvSpPr>
        <p:spPr>
          <a:xfrm>
            <a:off x="21949" y="2214554"/>
            <a:ext cx="8902274" cy="1143070"/>
          </a:xfrm>
          <a:prstGeom prst="rect">
            <a:avLst/>
          </a:prstGeom>
        </p:spPr>
        <p:txBody>
          <a:bodyPr wrap="square">
            <a:spAutoFit/>
          </a:bodyPr>
          <a:lstStyle/>
          <a:p>
            <a:pPr marL="679450" lvl="1" indent="-366713" algn="just" eaLnBrk="0" hangingPunct="0">
              <a:lnSpc>
                <a:spcPct val="150000"/>
              </a:lnSpc>
              <a:spcBef>
                <a:spcPts val="1000"/>
              </a:spcBef>
              <a:buClr>
                <a:srgbClr val="BFD630"/>
              </a:buClr>
              <a:buSzPct val="100000"/>
              <a:buFont typeface="Wingdings 2" pitchFamily="18" charset="2"/>
              <a:buChar char="¡"/>
              <a:defRPr/>
            </a:pPr>
            <a:r>
              <a:rPr lang="en-US" sz="2400" kern="0" spc="-40" dirty="0">
                <a:ea typeface="ヒラギノ角ゴ ProN W3" pitchFamily="-32" charset="-128"/>
                <a:sym typeface="Calibri" pitchFamily="34" charset="0"/>
              </a:rPr>
              <a:t>Calculating a hard shadow amounts, for each pixel, to solving a simple visibility problem (0/1).</a:t>
            </a:r>
            <a:endParaRPr lang="fr-FR" sz="2400" kern="0" spc="-40" dirty="0" smtClean="0">
              <a:ea typeface="ヒラギノ角ゴ ProN W3" pitchFamily="-32" charset="-128"/>
              <a:sym typeface="Calibri" pitchFamily="34" charset="0"/>
            </a:endParaRPr>
          </a:p>
        </p:txBody>
      </p:sp>
      <p:sp>
        <p:nvSpPr>
          <p:cNvPr id="19" name="Rectangle 2"/>
          <p:cNvSpPr txBox="1">
            <a:spLocks noChangeArrowheads="1"/>
          </p:cNvSpPr>
          <p:nvPr/>
        </p:nvSpPr>
        <p:spPr>
          <a:xfrm>
            <a:off x="685800" y="76200"/>
            <a:ext cx="7772400" cy="553998"/>
          </a:xfrm>
          <a:prstGeom prst="rect">
            <a:avLst/>
          </a:prstGeom>
        </p:spPr>
        <p:txBody>
          <a:bodyPr/>
          <a:lstStyle/>
          <a:p>
            <a:pPr lvl="0">
              <a:defRPr/>
            </a:pPr>
            <a:r>
              <a:rPr lang="fr-FR" sz="3600" b="1" dirty="0">
                <a:effectLst>
                  <a:outerShdw blurRad="38100" dist="38100" dir="2700000" algn="tl">
                    <a:srgbClr val="000000">
                      <a:alpha val="43137"/>
                    </a:srgbClr>
                  </a:outerShdw>
                </a:effectLst>
              </a:rPr>
              <a:t>Global illumination</a:t>
            </a:r>
            <a:endParaRPr kumimoji="0" lang="fr-FR"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20" name="Rectangle 19"/>
          <p:cNvSpPr/>
          <p:nvPr/>
        </p:nvSpPr>
        <p:spPr>
          <a:xfrm>
            <a:off x="457200" y="609600"/>
            <a:ext cx="3189848" cy="461665"/>
          </a:xfrm>
          <a:prstGeom prst="rect">
            <a:avLst/>
          </a:prstGeom>
        </p:spPr>
        <p:txBody>
          <a:bodyPr wrap="none">
            <a:spAutoFit/>
          </a:bodyPr>
          <a:lstStyle/>
          <a:p>
            <a:r>
              <a:rPr lang="fr-FR" sz="2400" b="1" dirty="0" err="1"/>
              <a:t>Shadows</a:t>
            </a:r>
            <a:r>
              <a:rPr lang="fr-FR" sz="2400" b="1" dirty="0"/>
              <a:t>: Hard Shadow</a:t>
            </a:r>
            <a:endParaRPr lang="fr-FR" sz="2400" dirty="0" smtClean="0"/>
          </a:p>
        </p:txBody>
      </p:sp>
      <p:sp>
        <p:nvSpPr>
          <p:cNvPr id="21" name="Rectangle 20"/>
          <p:cNvSpPr/>
          <p:nvPr/>
        </p:nvSpPr>
        <p:spPr bwMode="auto">
          <a:xfrm>
            <a:off x="5486400" y="3000372"/>
            <a:ext cx="1692000" cy="252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50800" tIns="50800" rIns="50800" bIns="50800" numCol="1" rtlCol="0" anchor="t" anchorCtr="0" compatLnSpc="1">
            <a:prstTxWarp prst="textNoShape">
              <a:avLst/>
            </a:prstTxWarp>
            <a:spAutoFit/>
          </a:bodyPr>
          <a:lstStyle/>
          <a:p>
            <a:pPr marL="0" marR="0" indent="0" algn="l" defTabSz="914400" rtl="0" eaLnBrk="1" fontAlgn="base" latinLnBrk="0" hangingPunct="1">
              <a:lnSpc>
                <a:spcPct val="80000"/>
              </a:lnSpc>
              <a:spcBef>
                <a:spcPts val="3200"/>
              </a:spcBef>
              <a:spcAft>
                <a:spcPct val="0"/>
              </a:spcAft>
              <a:buClr>
                <a:schemeClr val="accent1"/>
              </a:buClr>
              <a:buSzPct val="85000"/>
              <a:buFont typeface="Wingdings 2" pitchFamily="18" charset="2"/>
              <a:buNone/>
              <a:tabLst/>
            </a:pPr>
            <a:endParaRPr kumimoji="0" lang="fr-FR" sz="3600" b="0" i="0" u="none" strike="noStrike" cap="none" normalizeH="0" baseline="0" smtClean="0">
              <a:ln>
                <a:noFill/>
              </a:ln>
              <a:solidFill>
                <a:schemeClr val="tx1"/>
              </a:solidFill>
              <a:effectLst/>
              <a:latin typeface="Calibri" pitchFamily="34" charset="0"/>
              <a:ea typeface="ヒラギノ角ゴ ProN W6" pitchFamily="-32" charset="-128"/>
              <a:sym typeface="Calibri Bold" pitchFamily="-32" charset="0"/>
            </a:endParaRPr>
          </a:p>
        </p:txBody>
      </p:sp>
      <p:sp>
        <p:nvSpPr>
          <p:cNvPr id="22" name="Rectangle 21"/>
          <p:cNvSpPr/>
          <p:nvPr/>
        </p:nvSpPr>
        <p:spPr bwMode="auto">
          <a:xfrm>
            <a:off x="7179882" y="3000372"/>
            <a:ext cx="1692000" cy="2520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50800" tIns="50800" rIns="50800" bIns="50800" numCol="1" rtlCol="0" anchor="t" anchorCtr="0" compatLnSpc="1">
            <a:prstTxWarp prst="textNoShape">
              <a:avLst/>
            </a:prstTxWarp>
            <a:spAutoFit/>
          </a:bodyPr>
          <a:lstStyle/>
          <a:p>
            <a:pPr marL="0" marR="0" indent="0" algn="l" defTabSz="914400" rtl="0" eaLnBrk="1" fontAlgn="base" latinLnBrk="0" hangingPunct="1">
              <a:lnSpc>
                <a:spcPct val="80000"/>
              </a:lnSpc>
              <a:spcBef>
                <a:spcPts val="3200"/>
              </a:spcBef>
              <a:spcAft>
                <a:spcPct val="0"/>
              </a:spcAft>
              <a:buClr>
                <a:schemeClr val="accent1"/>
              </a:buClr>
              <a:buSzPct val="85000"/>
              <a:buFont typeface="Wingdings 2" pitchFamily="18" charset="2"/>
              <a:buNone/>
              <a:tabLst/>
            </a:pPr>
            <a:endParaRPr kumimoji="0" lang="fr-FR" sz="3600" b="0" i="0" u="none" strike="noStrike" cap="none" normalizeH="0" baseline="0" smtClean="0">
              <a:ln>
                <a:noFill/>
              </a:ln>
              <a:solidFill>
                <a:schemeClr val="tx1"/>
              </a:solidFill>
              <a:effectLst/>
              <a:latin typeface="Calibri" pitchFamily="34" charset="0"/>
              <a:ea typeface="ヒラギノ角ゴ ProN W6" pitchFamily="-32" charset="-128"/>
              <a:sym typeface="Calibri Bold" pitchFamily="-32" charset="0"/>
            </a:endParaRPr>
          </a:p>
        </p:txBody>
      </p:sp>
      <p:sp>
        <p:nvSpPr>
          <p:cNvPr id="23"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24"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115</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4294967295"/>
          </p:nvPr>
        </p:nvSpPr>
        <p:spPr>
          <a:xfrm>
            <a:off x="533400" y="1090610"/>
            <a:ext cx="8686800" cy="1200329"/>
          </a:xfrm>
        </p:spPr>
        <p:txBody>
          <a:bodyPr/>
          <a:lstStyle/>
          <a:p>
            <a:r>
              <a:rPr lang="fr-FR" dirty="0" smtClean="0"/>
              <a:t>3 zones :</a:t>
            </a:r>
          </a:p>
          <a:p>
            <a:pPr lvl="1"/>
            <a:r>
              <a:rPr lang="fr-FR" b="1" dirty="0"/>
              <a:t>Shadow</a:t>
            </a:r>
            <a:r>
              <a:rPr lang="fr-FR" dirty="0" smtClean="0"/>
              <a:t> </a:t>
            </a:r>
            <a:endParaRPr lang="fr-FR" dirty="0"/>
          </a:p>
          <a:p>
            <a:pPr lvl="1"/>
            <a:r>
              <a:rPr lang="fr-FR" b="1" dirty="0" err="1"/>
              <a:t>Penumbra</a:t>
            </a:r>
            <a:r>
              <a:rPr lang="fr-FR" dirty="0"/>
              <a:t> </a:t>
            </a:r>
            <a:r>
              <a:rPr lang="fr-FR" dirty="0" smtClean="0"/>
              <a:t>: </a:t>
            </a:r>
            <a:r>
              <a:rPr lang="en-US" dirty="0"/>
              <a:t>the source is partially hidden</a:t>
            </a:r>
            <a:endParaRPr lang="fr-FR" dirty="0"/>
          </a:p>
          <a:p>
            <a:pPr lvl="1"/>
            <a:r>
              <a:rPr lang="fr-FR" b="1" dirty="0" err="1" smtClean="0"/>
              <a:t>Illuminated</a:t>
            </a:r>
            <a:endParaRPr lang="fr-FR" dirty="0"/>
          </a:p>
        </p:txBody>
      </p:sp>
      <p:pic>
        <p:nvPicPr>
          <p:cNvPr id="335876" name="Picture 4" descr="softshadowvol_alg"/>
          <p:cNvPicPr>
            <a:picLocks noChangeAspect="1" noChangeArrowheads="1"/>
          </p:cNvPicPr>
          <p:nvPr/>
        </p:nvPicPr>
        <p:blipFill>
          <a:blip r:embed="rId3" cstate="print"/>
          <a:srcRect/>
          <a:stretch>
            <a:fillRect/>
          </a:stretch>
        </p:blipFill>
        <p:spPr bwMode="auto">
          <a:xfrm>
            <a:off x="4348189" y="4071943"/>
            <a:ext cx="4839805" cy="2694217"/>
          </a:xfrm>
          <a:prstGeom prst="rect">
            <a:avLst/>
          </a:prstGeom>
          <a:noFill/>
          <a:ln w="9525">
            <a:noFill/>
            <a:miter lim="800000"/>
            <a:headEnd/>
            <a:tailEnd/>
          </a:ln>
        </p:spPr>
      </p:pic>
      <p:sp>
        <p:nvSpPr>
          <p:cNvPr id="9" name="Flèche droite 8"/>
          <p:cNvSpPr/>
          <p:nvPr/>
        </p:nvSpPr>
        <p:spPr bwMode="auto">
          <a:xfrm>
            <a:off x="219777" y="4286256"/>
            <a:ext cx="857256" cy="733663"/>
          </a:xfrm>
          <a:prstGeom prst="rightArrow">
            <a:avLst/>
          </a:prstGeom>
          <a:ln>
            <a:headEnd/>
            <a:tailEnd/>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endParaRPr lang="fr-FR"/>
          </a:p>
        </p:txBody>
      </p:sp>
      <p:sp>
        <p:nvSpPr>
          <p:cNvPr id="12" name="Rectangle 2"/>
          <p:cNvSpPr txBox="1">
            <a:spLocks noChangeArrowheads="1"/>
          </p:cNvSpPr>
          <p:nvPr/>
        </p:nvSpPr>
        <p:spPr bwMode="auto">
          <a:xfrm>
            <a:off x="1208919" y="4138626"/>
            <a:ext cx="4615994" cy="1219200"/>
          </a:xfrm>
          <a:prstGeom prst="rect">
            <a:avLst/>
          </a:prstGeom>
          <a:noFill/>
          <a:ln w="12700">
            <a:noFill/>
            <a:miter lim="800000"/>
            <a:headEnd/>
            <a:tailEnd/>
          </a:ln>
        </p:spPr>
        <p:txBody>
          <a:bodyPr vert="horz" wrap="square" lIns="37419" tIns="37419" rIns="37419" bIns="37419" numCol="1" anchor="ctr" anchorCtr="0" compatLnSpc="1">
            <a:prstTxWarp prst="textNoShape">
              <a:avLst/>
            </a:prstTxWarp>
          </a:bodyPr>
          <a:lstStyle/>
          <a:p>
            <a:pPr lvl="0" eaLnBrk="0" hangingPunct="0">
              <a:spcBef>
                <a:spcPct val="0"/>
              </a:spcBef>
              <a:buClrTx/>
              <a:buSzTx/>
              <a:defRPr/>
            </a:pPr>
            <a:r>
              <a:rPr lang="en-US" sz="2400" b="1" kern="0" dirty="0">
                <a:solidFill>
                  <a:schemeClr val="accent1">
                    <a:lumMod val="50000"/>
                  </a:schemeClr>
                </a:solidFill>
                <a:effectLst>
                  <a:outerShdw blurRad="38100" dist="38100" dir="2700000" algn="tl">
                    <a:srgbClr val="000000">
                      <a:alpha val="43137"/>
                    </a:srgbClr>
                  </a:outerShdw>
                </a:effectLst>
              </a:rPr>
              <a:t>This is therefore a visibility problem, a much more complex one</a:t>
            </a:r>
            <a:r>
              <a:rPr lang="en-US" sz="2400" b="1" kern="0" dirty="0" smtClean="0">
                <a:solidFill>
                  <a:schemeClr val="accent1">
                    <a:lumMod val="50000"/>
                  </a:schemeClr>
                </a:solidFill>
                <a:effectLst>
                  <a:outerShdw blurRad="38100" dist="38100" dir="2700000" algn="tl">
                    <a:srgbClr val="000000">
                      <a:alpha val="43137"/>
                    </a:srgbClr>
                  </a:outerShdw>
                </a:effectLst>
              </a:rPr>
              <a:t>.</a:t>
            </a:r>
            <a:endParaRPr lang="fr-FR" sz="2400" b="1" kern="0" dirty="0">
              <a:solidFill>
                <a:schemeClr val="accent1">
                  <a:lumMod val="50000"/>
                </a:schemeClr>
              </a:solidFill>
              <a:effectLst>
                <a:outerShdw blurRad="38100" dist="38100" dir="2700000" algn="tl">
                  <a:srgbClr val="000000">
                    <a:alpha val="43137"/>
                  </a:srgbClr>
                </a:outerShdw>
              </a:effectLst>
            </a:endParaRPr>
          </a:p>
        </p:txBody>
      </p:sp>
      <p:pic>
        <p:nvPicPr>
          <p:cNvPr id="64513" name="Picture 1"/>
          <p:cNvPicPr>
            <a:picLocks noChangeAspect="1" noChangeArrowheads="1"/>
          </p:cNvPicPr>
          <p:nvPr/>
        </p:nvPicPr>
        <p:blipFill>
          <a:blip r:embed="rId4"/>
          <a:srcRect/>
          <a:stretch>
            <a:fillRect/>
          </a:stretch>
        </p:blipFill>
        <p:spPr bwMode="auto">
          <a:xfrm>
            <a:off x="7077826" y="1142984"/>
            <a:ext cx="1484739" cy="1928826"/>
          </a:xfrm>
          <a:prstGeom prst="rect">
            <a:avLst/>
          </a:prstGeom>
          <a:noFill/>
          <a:ln w="9525">
            <a:noFill/>
            <a:miter lim="800000"/>
            <a:headEnd/>
            <a:tailEnd/>
          </a:ln>
          <a:effectLst/>
        </p:spPr>
      </p:pic>
      <p:sp>
        <p:nvSpPr>
          <p:cNvPr id="14" name="Rectangle 13"/>
          <p:cNvSpPr/>
          <p:nvPr/>
        </p:nvSpPr>
        <p:spPr>
          <a:xfrm>
            <a:off x="21949" y="2819400"/>
            <a:ext cx="8374732" cy="830997"/>
          </a:xfrm>
          <a:prstGeom prst="rect">
            <a:avLst/>
          </a:prstGeom>
        </p:spPr>
        <p:txBody>
          <a:bodyPr wrap="square">
            <a:spAutoFit/>
          </a:bodyPr>
          <a:lstStyle/>
          <a:p>
            <a:pPr marL="679450" lvl="1" indent="-366713" algn="just" eaLnBrk="0" hangingPunct="0">
              <a:spcBef>
                <a:spcPts val="1000"/>
              </a:spcBef>
              <a:buClr>
                <a:srgbClr val="BFD630"/>
              </a:buClr>
              <a:buSzPct val="100000"/>
              <a:buFont typeface="Wingdings 2" pitchFamily="18" charset="2"/>
              <a:buChar char="¡"/>
              <a:defRPr/>
            </a:pPr>
            <a:r>
              <a:rPr lang="en-US" sz="2400" kern="0" spc="-40" dirty="0">
                <a:ea typeface="ヒラギノ角ゴ ProN W3" pitchFamily="-32" charset="-128"/>
                <a:sym typeface="Calibri" pitchFamily="34" charset="0"/>
              </a:rPr>
              <a:t>Calculating a soft shadow involves finding, for each pixel, the proportion of the light source that is visible.</a:t>
            </a:r>
            <a:endParaRPr lang="fr-FR" sz="2400" spc="-40" dirty="0" smtClean="0">
              <a:ea typeface="ヒラギノ角ゴ ProN W3" pitchFamily="-32" charset="-128"/>
              <a:sym typeface="Calibri" pitchFamily="34" charset="0"/>
            </a:endParaRPr>
          </a:p>
        </p:txBody>
      </p:sp>
      <p:sp>
        <p:nvSpPr>
          <p:cNvPr id="15" name="Rectangle 6"/>
          <p:cNvSpPr>
            <a:spLocks noChangeArrowheads="1"/>
          </p:cNvSpPr>
          <p:nvPr/>
        </p:nvSpPr>
        <p:spPr bwMode="auto">
          <a:xfrm>
            <a:off x="2725602" y="3733800"/>
            <a:ext cx="3190154" cy="369332"/>
          </a:xfrm>
          <a:prstGeom prst="rect">
            <a:avLst/>
          </a:prstGeom>
          <a:gradFill rotWithShape="1">
            <a:gsLst>
              <a:gs pos="0">
                <a:schemeClr val="bg1"/>
              </a:gs>
              <a:gs pos="100000">
                <a:schemeClr val="bg1">
                  <a:gamma/>
                  <a:shade val="0"/>
                  <a:invGamma/>
                </a:schemeClr>
              </a:gs>
            </a:gsLst>
            <a:lin ang="0" scaled="1"/>
          </a:gradFill>
          <a:ln w="9525" algn="ctr">
            <a:solidFill>
              <a:schemeClr val="accent1">
                <a:lumMod val="50000"/>
              </a:schemeClr>
            </a:solidFill>
            <a:miter lim="800000"/>
            <a:headEnd/>
            <a:tailEnd/>
          </a:ln>
          <a:effectLst/>
        </p:spPr>
        <p:txBody>
          <a:bodyPr wrap="square" anchor="ctr">
            <a:spAutoFit/>
          </a:bodyPr>
          <a:lstStyle/>
          <a:p>
            <a:endParaRPr lang="en-US"/>
          </a:p>
        </p:txBody>
      </p:sp>
      <p:sp>
        <p:nvSpPr>
          <p:cNvPr id="16" name="Rectangle 2"/>
          <p:cNvSpPr txBox="1">
            <a:spLocks noChangeArrowheads="1"/>
          </p:cNvSpPr>
          <p:nvPr/>
        </p:nvSpPr>
        <p:spPr>
          <a:xfrm>
            <a:off x="685800" y="76200"/>
            <a:ext cx="7772400" cy="553998"/>
          </a:xfrm>
          <a:prstGeom prst="rect">
            <a:avLst/>
          </a:prstGeom>
        </p:spPr>
        <p:txBody>
          <a:bodyPr/>
          <a:lstStyle/>
          <a:p>
            <a:pPr lvl="0">
              <a:defRPr/>
            </a:pPr>
            <a:r>
              <a:rPr lang="fr-FR" sz="3600" b="1" dirty="0">
                <a:effectLst>
                  <a:outerShdw blurRad="38100" dist="38100" dir="2700000" algn="tl">
                    <a:srgbClr val="000000">
                      <a:alpha val="43137"/>
                    </a:srgbClr>
                  </a:outerShdw>
                </a:effectLst>
              </a:rPr>
              <a:t>Global illumination</a:t>
            </a:r>
            <a:endParaRPr kumimoji="0" lang="fr-FR"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7" name="Rectangle 16"/>
          <p:cNvSpPr/>
          <p:nvPr/>
        </p:nvSpPr>
        <p:spPr>
          <a:xfrm>
            <a:off x="457200" y="609600"/>
            <a:ext cx="3089435" cy="461665"/>
          </a:xfrm>
          <a:prstGeom prst="rect">
            <a:avLst/>
          </a:prstGeom>
        </p:spPr>
        <p:txBody>
          <a:bodyPr wrap="none">
            <a:spAutoFit/>
          </a:bodyPr>
          <a:lstStyle/>
          <a:p>
            <a:r>
              <a:rPr lang="fr-FR" sz="2400" b="1" dirty="0" err="1"/>
              <a:t>Shadows</a:t>
            </a:r>
            <a:r>
              <a:rPr lang="fr-FR" sz="2400" b="1" dirty="0"/>
              <a:t>: Soft Shadow</a:t>
            </a:r>
            <a:endParaRPr lang="fr-FR" sz="2400" dirty="0" smtClean="0"/>
          </a:p>
        </p:txBody>
      </p:sp>
      <p:sp>
        <p:nvSpPr>
          <p:cNvPr id="1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9"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116</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2154436"/>
          </a:xfrm>
          <a:prstGeom prst="rect">
            <a:avLst/>
          </a:prstGeom>
        </p:spPr>
        <p:txBody>
          <a:bodyPr/>
          <a:lstStyle/>
          <a:p>
            <a:pPr algn="just"/>
            <a:r>
              <a:rPr lang="en-US" sz="2800" dirty="0"/>
              <a:t>Transparency in the context of global illumination primarily concerns how light interacts with transparent or semi-transparent objects. This interaction can include phenomena such as light refraction, light transmission through transparent materials, and the resulting visual effects.</a:t>
            </a:r>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117</a:t>
            </a:fld>
            <a:endParaRPr dirty="0"/>
          </a:p>
        </p:txBody>
      </p:sp>
      <p:sp>
        <p:nvSpPr>
          <p:cNvPr id="8" name="Rectangle 7"/>
          <p:cNvSpPr/>
          <p:nvPr/>
        </p:nvSpPr>
        <p:spPr>
          <a:xfrm>
            <a:off x="609600" y="833735"/>
            <a:ext cx="1881925" cy="461665"/>
          </a:xfrm>
          <a:prstGeom prst="rect">
            <a:avLst/>
          </a:prstGeom>
        </p:spPr>
        <p:txBody>
          <a:bodyPr wrap="none">
            <a:spAutoFit/>
          </a:bodyPr>
          <a:lstStyle/>
          <a:p>
            <a:r>
              <a:rPr lang="fr-FR" sz="2400" b="1" dirty="0" err="1"/>
              <a:t>Transparency</a:t>
            </a:r>
            <a:endParaRPr lang="fr-FR" sz="2400" dirty="0" smtClean="0"/>
          </a:p>
        </p:txBody>
      </p:sp>
      <p:pic>
        <p:nvPicPr>
          <p:cNvPr id="229380" name="Picture 4"/>
          <p:cNvPicPr>
            <a:picLocks noChangeAspect="1" noChangeArrowheads="1"/>
          </p:cNvPicPr>
          <p:nvPr/>
        </p:nvPicPr>
        <p:blipFill>
          <a:blip r:embed="rId3"/>
          <a:srcRect/>
          <a:stretch>
            <a:fillRect/>
          </a:stretch>
        </p:blipFill>
        <p:spPr bwMode="auto">
          <a:xfrm>
            <a:off x="1219200" y="4190999"/>
            <a:ext cx="2438400" cy="2529677"/>
          </a:xfrm>
          <a:prstGeom prst="rect">
            <a:avLst/>
          </a:prstGeom>
          <a:noFill/>
          <a:ln w="9525">
            <a:noFill/>
            <a:miter lim="800000"/>
            <a:headEnd/>
            <a:tailEnd/>
          </a:ln>
          <a:effectLst/>
        </p:spPr>
      </p:pic>
      <p:pic>
        <p:nvPicPr>
          <p:cNvPr id="229381" name="Picture 5"/>
          <p:cNvPicPr>
            <a:picLocks noChangeAspect="1" noChangeArrowheads="1"/>
          </p:cNvPicPr>
          <p:nvPr/>
        </p:nvPicPr>
        <p:blipFill>
          <a:blip r:embed="rId4"/>
          <a:srcRect/>
          <a:stretch>
            <a:fillRect/>
          </a:stretch>
        </p:blipFill>
        <p:spPr bwMode="auto">
          <a:xfrm>
            <a:off x="4114800" y="4191000"/>
            <a:ext cx="2590800" cy="2590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1600438"/>
          </a:xfrm>
          <a:prstGeom prst="rect">
            <a:avLst/>
          </a:prstGeom>
        </p:spPr>
        <p:txBody>
          <a:bodyPr/>
          <a:lstStyle/>
          <a:p>
            <a:pPr algn="just"/>
            <a:r>
              <a:rPr lang="en-US" sz="2800" dirty="0" err="1"/>
              <a:t>Radiosity</a:t>
            </a:r>
            <a:r>
              <a:rPr lang="en-US" sz="2800" dirty="0"/>
              <a:t> is a global illumination simulation technique used in 3D modeling and computer graphics to account for the complex interactions of light between the surfaces of a scene.</a:t>
            </a:r>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118</a:t>
            </a:fld>
            <a:endParaRPr dirty="0"/>
          </a:p>
        </p:txBody>
      </p:sp>
      <p:sp>
        <p:nvSpPr>
          <p:cNvPr id="8" name="Rectangle 7"/>
          <p:cNvSpPr/>
          <p:nvPr/>
        </p:nvSpPr>
        <p:spPr>
          <a:xfrm>
            <a:off x="609600" y="833735"/>
            <a:ext cx="1367682" cy="461665"/>
          </a:xfrm>
          <a:prstGeom prst="rect">
            <a:avLst/>
          </a:prstGeom>
        </p:spPr>
        <p:txBody>
          <a:bodyPr wrap="none">
            <a:spAutoFit/>
          </a:bodyPr>
          <a:lstStyle/>
          <a:p>
            <a:r>
              <a:rPr lang="fr-FR" sz="2400" b="1" dirty="0" err="1"/>
              <a:t>Radiosity</a:t>
            </a:r>
            <a:endParaRPr lang="fr-FR" sz="2400" b="1" dirty="0" smtClean="0"/>
          </a:p>
        </p:txBody>
      </p:sp>
      <p:pic>
        <p:nvPicPr>
          <p:cNvPr id="228353" name="Picture 1"/>
          <p:cNvPicPr>
            <a:picLocks noChangeAspect="1" noChangeArrowheads="1"/>
          </p:cNvPicPr>
          <p:nvPr/>
        </p:nvPicPr>
        <p:blipFill>
          <a:blip r:embed="rId3"/>
          <a:srcRect/>
          <a:stretch>
            <a:fillRect/>
          </a:stretch>
        </p:blipFill>
        <p:spPr bwMode="auto">
          <a:xfrm>
            <a:off x="1524000" y="3199738"/>
            <a:ext cx="6601936" cy="36582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4801314"/>
          </a:xfrm>
          <a:prstGeom prst="rect">
            <a:avLst/>
          </a:prstGeom>
        </p:spPr>
        <p:txBody>
          <a:bodyPr/>
          <a:lstStyle/>
          <a:p>
            <a:r>
              <a:rPr lang="fr-FR" b="1" dirty="0"/>
              <a:t>Basic </a:t>
            </a:r>
            <a:r>
              <a:rPr lang="fr-FR" b="1" dirty="0" err="1"/>
              <a:t>Principle</a:t>
            </a:r>
            <a:r>
              <a:rPr lang="fr-FR" b="1" dirty="0"/>
              <a:t>:</a:t>
            </a:r>
            <a:endParaRPr lang="fr-FR" b="1" dirty="0" smtClean="0"/>
          </a:p>
          <a:p>
            <a:pPr>
              <a:buFont typeface="Arial" pitchFamily="34" charset="0"/>
              <a:buChar char="•"/>
            </a:pPr>
            <a:r>
              <a:rPr lang="en-US" dirty="0" err="1" smtClean="0"/>
              <a:t>Radisity</a:t>
            </a:r>
            <a:r>
              <a:rPr lang="en-US" dirty="0" smtClean="0"/>
              <a:t> </a:t>
            </a:r>
            <a:r>
              <a:rPr lang="en-US" dirty="0"/>
              <a:t>models how light is exchanged between surfaces in a scene, taking into account diffuse reflection</a:t>
            </a:r>
            <a:r>
              <a:rPr lang="en-US" dirty="0" smtClean="0"/>
              <a:t>.</a:t>
            </a:r>
          </a:p>
          <a:p>
            <a:pPr>
              <a:buFont typeface="Arial" pitchFamily="34" charset="0"/>
              <a:buChar char="•"/>
            </a:pPr>
            <a:r>
              <a:rPr lang="en-US" dirty="0" smtClean="0"/>
              <a:t>It </a:t>
            </a:r>
            <a:r>
              <a:rPr lang="en-US" dirty="0"/>
              <a:t>is based on the principle of conservation of energy, where the light energy incident on a surface is distributed between reflection, absorption, and transmission.</a:t>
            </a:r>
            <a:endParaRPr lang="fr-FR" dirty="0" smtClean="0"/>
          </a:p>
          <a:p>
            <a:r>
              <a:rPr lang="fr-FR" b="1" dirty="0" err="1" smtClean="0"/>
              <a:t>Radisity</a:t>
            </a:r>
            <a:r>
              <a:rPr lang="fr-FR" b="1" dirty="0" smtClean="0"/>
              <a:t> </a:t>
            </a:r>
            <a:r>
              <a:rPr lang="fr-FR" b="1" dirty="0"/>
              <a:t>Equation:</a:t>
            </a:r>
            <a:endParaRPr lang="fr-FR" dirty="0" smtClean="0"/>
          </a:p>
          <a:p>
            <a:pPr>
              <a:buFont typeface="Arial" pitchFamily="34" charset="0"/>
              <a:buChar char="•"/>
            </a:pPr>
            <a:r>
              <a:rPr lang="en-US" dirty="0" smtClean="0"/>
              <a:t>The </a:t>
            </a:r>
            <a:r>
              <a:rPr lang="en-US" dirty="0" err="1"/>
              <a:t>radiosity</a:t>
            </a:r>
            <a:r>
              <a:rPr lang="en-US" dirty="0"/>
              <a:t> equation expresses the energy balance for each surface in a scene as a function of incident light, diffuse reflection, absorption, and transmission</a:t>
            </a:r>
            <a:r>
              <a:rPr lang="en-US" dirty="0" smtClean="0"/>
              <a:t>.</a:t>
            </a:r>
          </a:p>
          <a:p>
            <a:pPr>
              <a:buFont typeface="Arial" pitchFamily="34" charset="0"/>
              <a:buChar char="•"/>
            </a:pPr>
            <a:r>
              <a:rPr lang="en-US" dirty="0" smtClean="0"/>
              <a:t>The </a:t>
            </a:r>
            <a:r>
              <a:rPr lang="en-US" dirty="0"/>
              <a:t>equation is generally solved iteratively to converge to a stable solution.</a:t>
            </a:r>
            <a:endParaRPr lang="fr-FR" dirty="0"/>
          </a:p>
          <a:p>
            <a:pPr>
              <a:buFont typeface="Arial" pitchFamily="34" charset="0"/>
              <a:buChar char="•"/>
            </a:pPr>
            <a:endParaRPr lang="fr-FR"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119</a:t>
            </a:fld>
            <a:endParaRPr dirty="0"/>
          </a:p>
        </p:txBody>
      </p:sp>
      <p:sp>
        <p:nvSpPr>
          <p:cNvPr id="8" name="Rectangle 7"/>
          <p:cNvSpPr/>
          <p:nvPr/>
        </p:nvSpPr>
        <p:spPr>
          <a:xfrm>
            <a:off x="609600" y="833735"/>
            <a:ext cx="1563248" cy="523220"/>
          </a:xfrm>
          <a:prstGeom prst="rect">
            <a:avLst/>
          </a:prstGeom>
        </p:spPr>
        <p:txBody>
          <a:bodyPr wrap="none">
            <a:spAutoFit/>
          </a:bodyPr>
          <a:lstStyle/>
          <a:p>
            <a:r>
              <a:rPr lang="fr-FR" sz="2800" b="1" dirty="0" err="1"/>
              <a:t>Radiosity</a:t>
            </a:r>
            <a:endParaRPr lang="fr-FR" sz="28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2"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3"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12</a:t>
            </a:fld>
            <a:endParaRPr sz="1200" dirty="0"/>
          </a:p>
        </p:txBody>
      </p:sp>
      <p:sp>
        <p:nvSpPr>
          <p:cNvPr id="44" name="object 6"/>
          <p:cNvSpPr txBox="1"/>
          <p:nvPr/>
        </p:nvSpPr>
        <p:spPr>
          <a:xfrm>
            <a:off x="533400" y="1143000"/>
            <a:ext cx="7905115" cy="1561966"/>
          </a:xfrm>
          <a:prstGeom prst="rect">
            <a:avLst/>
          </a:prstGeom>
        </p:spPr>
        <p:txBody>
          <a:bodyPr vert="horz" wrap="square" lIns="0" tIns="0" rIns="0" bIns="0" rtlCol="0">
            <a:spAutoFit/>
          </a:bodyPr>
          <a:lstStyle/>
          <a:p>
            <a:pPr algn="just">
              <a:lnSpc>
                <a:spcPct val="90000"/>
              </a:lnSpc>
              <a:buFontTx/>
              <a:buChar char="•"/>
            </a:pPr>
            <a:r>
              <a:rPr lang="fr-FR" sz="2800" dirty="0" smtClean="0"/>
              <a:t> </a:t>
            </a:r>
            <a:r>
              <a:rPr lang="en-US" sz="2800" dirty="0"/>
              <a:t>The source of light assumed to be infinite, it illuminates the scene with rays parallel to a given direction; it is therefore characterized by their intensity and direction</a:t>
            </a:r>
            <a:endParaRPr sz="2500" dirty="0">
              <a:latin typeface="Perpetua"/>
              <a:cs typeface="Perpetua"/>
            </a:endParaRPr>
          </a:p>
        </p:txBody>
      </p:sp>
      <p:sp>
        <p:nvSpPr>
          <p:cNvPr id="46" name="Rectangle 45"/>
          <p:cNvSpPr/>
          <p:nvPr/>
        </p:nvSpPr>
        <p:spPr>
          <a:xfrm>
            <a:off x="533400" y="228600"/>
            <a:ext cx="3698769" cy="707886"/>
          </a:xfrm>
          <a:prstGeom prst="rect">
            <a:avLst/>
          </a:prstGeom>
        </p:spPr>
        <p:txBody>
          <a:bodyPr wrap="none">
            <a:spAutoFit/>
          </a:bodyPr>
          <a:lstStyle/>
          <a:p>
            <a:r>
              <a:rPr lang="fr-CA" sz="4000" b="1" spc="-5" dirty="0" err="1">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Directional</a:t>
            </a:r>
            <a:r>
              <a:rPr lang="fr-CA"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 Light</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grpSp>
        <p:nvGrpSpPr>
          <p:cNvPr id="19" name="Group 24"/>
          <p:cNvGrpSpPr>
            <a:grpSpLocks/>
          </p:cNvGrpSpPr>
          <p:nvPr/>
        </p:nvGrpSpPr>
        <p:grpSpPr bwMode="auto">
          <a:xfrm>
            <a:off x="5715000" y="4114800"/>
            <a:ext cx="1100138" cy="1135063"/>
            <a:chOff x="3606" y="3294"/>
            <a:chExt cx="693" cy="715"/>
          </a:xfrm>
        </p:grpSpPr>
        <p:sp>
          <p:nvSpPr>
            <p:cNvPr id="20" name="Text Box 15"/>
            <p:cNvSpPr txBox="1">
              <a:spLocks noChangeArrowheads="1"/>
            </p:cNvSpPr>
            <p:nvPr/>
          </p:nvSpPr>
          <p:spPr bwMode="auto">
            <a:xfrm>
              <a:off x="3651" y="3793"/>
              <a:ext cx="648" cy="216"/>
            </a:xfrm>
            <a:prstGeom prst="rect">
              <a:avLst/>
            </a:prstGeom>
            <a:solidFill>
              <a:srgbClr val="FFFFFF"/>
            </a:solidFill>
            <a:ln w="9525">
              <a:noFill/>
              <a:miter lim="800000"/>
              <a:headEnd/>
              <a:tailEnd/>
            </a:ln>
          </p:spPr>
          <p:txBody>
            <a:bodyPr lIns="0" tIns="0" rIns="0" bIns="0"/>
            <a:lstStyle/>
            <a:p>
              <a:pPr algn="ctr"/>
              <a:r>
                <a:rPr lang="fr-FR" sz="1200" dirty="0" err="1"/>
                <a:t>Directional</a:t>
              </a:r>
              <a:r>
                <a:rPr lang="fr-FR" sz="1200" dirty="0"/>
                <a:t> source</a:t>
              </a:r>
            </a:p>
          </p:txBody>
        </p:sp>
        <p:grpSp>
          <p:nvGrpSpPr>
            <p:cNvPr id="21" name="Group 16"/>
            <p:cNvGrpSpPr>
              <a:grpSpLocks/>
            </p:cNvGrpSpPr>
            <p:nvPr/>
          </p:nvGrpSpPr>
          <p:grpSpPr bwMode="auto">
            <a:xfrm>
              <a:off x="3604" y="3294"/>
              <a:ext cx="539" cy="508"/>
              <a:chOff x="3891" y="2306"/>
              <a:chExt cx="1348" cy="1270"/>
            </a:xfrm>
          </p:grpSpPr>
          <p:grpSp>
            <p:nvGrpSpPr>
              <p:cNvPr id="22" name="Group 17"/>
              <p:cNvGrpSpPr>
                <a:grpSpLocks/>
              </p:cNvGrpSpPr>
              <p:nvPr/>
            </p:nvGrpSpPr>
            <p:grpSpPr bwMode="auto">
              <a:xfrm>
                <a:off x="4166" y="2520"/>
                <a:ext cx="1073" cy="1056"/>
                <a:chOff x="5365" y="2408"/>
                <a:chExt cx="1073" cy="1056"/>
              </a:xfrm>
            </p:grpSpPr>
            <p:sp>
              <p:nvSpPr>
                <p:cNvPr id="24" name="Line 18"/>
                <p:cNvSpPr>
                  <a:spLocks noChangeShapeType="1"/>
                </p:cNvSpPr>
                <p:nvPr/>
              </p:nvSpPr>
              <p:spPr bwMode="auto">
                <a:xfrm rot="5400000" flipV="1">
                  <a:off x="5477" y="2632"/>
                  <a:ext cx="720" cy="720"/>
                </a:xfrm>
                <a:prstGeom prst="line">
                  <a:avLst/>
                </a:prstGeom>
                <a:noFill/>
                <a:ln w="9525">
                  <a:solidFill>
                    <a:srgbClr val="FF0000"/>
                  </a:solidFill>
                  <a:round/>
                  <a:headEnd/>
                  <a:tailEnd type="triangle" w="med" len="med"/>
                </a:ln>
              </p:spPr>
              <p:txBody>
                <a:bodyPr/>
                <a:lstStyle/>
                <a:p>
                  <a:endParaRPr lang="fr-FR"/>
                </a:p>
              </p:txBody>
            </p:sp>
            <p:sp>
              <p:nvSpPr>
                <p:cNvPr id="25" name="Line 19"/>
                <p:cNvSpPr>
                  <a:spLocks noChangeShapeType="1"/>
                </p:cNvSpPr>
                <p:nvPr/>
              </p:nvSpPr>
              <p:spPr bwMode="auto">
                <a:xfrm rot="5400000" flipV="1">
                  <a:off x="5606" y="2520"/>
                  <a:ext cx="720" cy="719"/>
                </a:xfrm>
                <a:prstGeom prst="line">
                  <a:avLst/>
                </a:prstGeom>
                <a:noFill/>
                <a:ln w="9525">
                  <a:solidFill>
                    <a:srgbClr val="FF0000"/>
                  </a:solidFill>
                  <a:round/>
                  <a:headEnd/>
                  <a:tailEnd type="triangle" w="med" len="med"/>
                </a:ln>
              </p:spPr>
              <p:txBody>
                <a:bodyPr/>
                <a:lstStyle/>
                <a:p>
                  <a:endParaRPr lang="fr-FR"/>
                </a:p>
              </p:txBody>
            </p:sp>
            <p:sp>
              <p:nvSpPr>
                <p:cNvPr id="26" name="Line 20"/>
                <p:cNvSpPr>
                  <a:spLocks noChangeShapeType="1"/>
                </p:cNvSpPr>
                <p:nvPr/>
              </p:nvSpPr>
              <p:spPr bwMode="auto">
                <a:xfrm rot="5400000" flipV="1">
                  <a:off x="5365" y="2744"/>
                  <a:ext cx="720" cy="720"/>
                </a:xfrm>
                <a:prstGeom prst="line">
                  <a:avLst/>
                </a:prstGeom>
                <a:noFill/>
                <a:ln w="9525">
                  <a:solidFill>
                    <a:srgbClr val="FF0000"/>
                  </a:solidFill>
                  <a:round/>
                  <a:headEnd/>
                  <a:tailEnd type="triangle" w="med" len="med"/>
                </a:ln>
              </p:spPr>
              <p:txBody>
                <a:bodyPr/>
                <a:lstStyle/>
                <a:p>
                  <a:endParaRPr lang="fr-FR"/>
                </a:p>
              </p:txBody>
            </p:sp>
            <p:sp>
              <p:nvSpPr>
                <p:cNvPr id="27" name="Line 21"/>
                <p:cNvSpPr>
                  <a:spLocks noChangeShapeType="1"/>
                </p:cNvSpPr>
                <p:nvPr/>
              </p:nvSpPr>
              <p:spPr bwMode="auto">
                <a:xfrm rot="5400000" flipV="1">
                  <a:off x="5718" y="2408"/>
                  <a:ext cx="720" cy="720"/>
                </a:xfrm>
                <a:prstGeom prst="line">
                  <a:avLst/>
                </a:prstGeom>
                <a:noFill/>
                <a:ln w="9525">
                  <a:solidFill>
                    <a:srgbClr val="FF0000"/>
                  </a:solidFill>
                  <a:round/>
                  <a:headEnd/>
                  <a:tailEnd type="triangle" w="med" len="med"/>
                </a:ln>
              </p:spPr>
              <p:txBody>
                <a:bodyPr/>
                <a:lstStyle/>
                <a:p>
                  <a:endParaRPr lang="fr-FR"/>
                </a:p>
              </p:txBody>
            </p:sp>
          </p:grpSp>
          <p:sp>
            <p:nvSpPr>
              <p:cNvPr id="23" name="AutoShape 22"/>
              <p:cNvSpPr>
                <a:spLocks noChangeArrowheads="1"/>
              </p:cNvSpPr>
              <p:nvPr/>
            </p:nvSpPr>
            <p:spPr bwMode="auto">
              <a:xfrm rot="-2431970">
                <a:off x="3891" y="2306"/>
                <a:ext cx="540" cy="360"/>
              </a:xfrm>
              <a:prstGeom prst="sun">
                <a:avLst>
                  <a:gd name="adj" fmla="val 25000"/>
                </a:avLst>
              </a:prstGeom>
              <a:solidFill>
                <a:srgbClr val="FFFFFF"/>
              </a:solidFill>
              <a:ln w="9525">
                <a:solidFill>
                  <a:srgbClr val="FF6600"/>
                </a:solidFill>
                <a:miter lim="800000"/>
                <a:headEnd/>
                <a:tailEnd/>
              </a:ln>
            </p:spPr>
            <p:txBody>
              <a:bodyPr/>
              <a:lstStyle/>
              <a:p>
                <a:endParaRPr lang="fr-FR"/>
              </a:p>
            </p:txBody>
          </p:sp>
        </p:grpSp>
      </p:grpSp>
      <p:sp>
        <p:nvSpPr>
          <p:cNvPr id="28" name="object 7"/>
          <p:cNvSpPr/>
          <p:nvPr/>
        </p:nvSpPr>
        <p:spPr>
          <a:xfrm>
            <a:off x="1600200" y="3733800"/>
            <a:ext cx="2496312" cy="15941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0-#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4370427"/>
          </a:xfrm>
          <a:prstGeom prst="rect">
            <a:avLst/>
          </a:prstGeom>
        </p:spPr>
        <p:txBody>
          <a:bodyPr/>
          <a:lstStyle/>
          <a:p>
            <a:r>
              <a:rPr lang="fr-FR" b="1" dirty="0" err="1"/>
              <a:t>Bidirectional</a:t>
            </a:r>
            <a:r>
              <a:rPr lang="fr-FR" b="1" dirty="0"/>
              <a:t> </a:t>
            </a:r>
            <a:r>
              <a:rPr lang="fr-FR" b="1" dirty="0" err="1"/>
              <a:t>Energy</a:t>
            </a:r>
            <a:r>
              <a:rPr lang="fr-FR" b="1" dirty="0"/>
              <a:t> Exchanges (</a:t>
            </a:r>
            <a:r>
              <a:rPr lang="fr-FR" b="1" dirty="0" err="1"/>
              <a:t>BRDFs</a:t>
            </a:r>
            <a:r>
              <a:rPr lang="fr-FR" b="1" dirty="0" smtClean="0"/>
              <a:t>):</a:t>
            </a:r>
            <a:endParaRPr lang="fr-FR" dirty="0" smtClean="0"/>
          </a:p>
          <a:p>
            <a:pPr algn="just">
              <a:buFont typeface="Arial" pitchFamily="34" charset="0"/>
              <a:buChar char="•"/>
            </a:pPr>
            <a:r>
              <a:rPr lang="en-US" dirty="0" err="1"/>
              <a:t>Radiosity</a:t>
            </a:r>
            <a:r>
              <a:rPr lang="en-US" dirty="0"/>
              <a:t> uses BRDFs to model how light is scattered by a surface in different directions</a:t>
            </a:r>
            <a:r>
              <a:rPr lang="en-US" dirty="0" smtClean="0"/>
              <a:t>.</a:t>
            </a:r>
          </a:p>
          <a:p>
            <a:pPr algn="just">
              <a:buFont typeface="Arial" pitchFamily="34" charset="0"/>
              <a:buChar char="•"/>
            </a:pPr>
            <a:r>
              <a:rPr lang="en-US" dirty="0" smtClean="0"/>
              <a:t>These </a:t>
            </a:r>
            <a:r>
              <a:rPr lang="en-US" dirty="0"/>
              <a:t>functions describe how incident light is distributed when diffusely reflected.</a:t>
            </a:r>
            <a:endParaRPr lang="fr-FR" dirty="0" smtClean="0"/>
          </a:p>
          <a:p>
            <a:pPr algn="just"/>
            <a:r>
              <a:rPr lang="fr-FR" b="1" dirty="0"/>
              <a:t>Surface Subdivisions:</a:t>
            </a:r>
            <a:endParaRPr lang="fr-FR" dirty="0" smtClean="0"/>
          </a:p>
          <a:p>
            <a:pPr algn="just">
              <a:buFont typeface="Arial" pitchFamily="34" charset="0"/>
              <a:buChar char="•"/>
            </a:pPr>
            <a:r>
              <a:rPr lang="en-US" dirty="0" smtClean="0"/>
              <a:t>To </a:t>
            </a:r>
            <a:r>
              <a:rPr lang="en-US" dirty="0"/>
              <a:t>obtain accurate results, the surface of objects in the scene is often subdivided into small elements, called patches, for which </a:t>
            </a:r>
            <a:r>
              <a:rPr lang="en-US" dirty="0" err="1"/>
              <a:t>radiosity</a:t>
            </a:r>
            <a:r>
              <a:rPr lang="en-US" dirty="0"/>
              <a:t> calculations are performed</a:t>
            </a:r>
            <a:r>
              <a:rPr lang="en-US" dirty="0" smtClean="0"/>
              <a:t>.</a:t>
            </a:r>
          </a:p>
          <a:p>
            <a:pPr algn="just">
              <a:buFont typeface="Arial" pitchFamily="34" charset="0"/>
              <a:buChar char="•"/>
            </a:pPr>
            <a:r>
              <a:rPr lang="en-US" dirty="0" smtClean="0"/>
              <a:t>The </a:t>
            </a:r>
            <a:r>
              <a:rPr lang="en-US" dirty="0"/>
              <a:t>greater the number of patches, the more accurate the simulation will be, but this also increases the complexity of the calculations.</a:t>
            </a:r>
            <a:endParaRPr lang="fr-FR"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120</a:t>
            </a:fld>
            <a:endParaRPr dirty="0"/>
          </a:p>
        </p:txBody>
      </p:sp>
      <p:sp>
        <p:nvSpPr>
          <p:cNvPr id="8" name="Rectangle 7"/>
          <p:cNvSpPr/>
          <p:nvPr/>
        </p:nvSpPr>
        <p:spPr>
          <a:xfrm>
            <a:off x="609600" y="833735"/>
            <a:ext cx="1563248" cy="523220"/>
          </a:xfrm>
          <a:prstGeom prst="rect">
            <a:avLst/>
          </a:prstGeom>
        </p:spPr>
        <p:txBody>
          <a:bodyPr wrap="none">
            <a:spAutoFit/>
          </a:bodyPr>
          <a:lstStyle/>
          <a:p>
            <a:r>
              <a:rPr lang="fr-FR" sz="2800" b="1" dirty="0" err="1"/>
              <a:t>Radiosity</a:t>
            </a:r>
            <a:endParaRPr lang="fr-FR" sz="2800" b="1" dirty="0"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2893100"/>
          </a:xfrm>
          <a:prstGeom prst="rect">
            <a:avLst/>
          </a:prstGeom>
        </p:spPr>
        <p:txBody>
          <a:bodyPr/>
          <a:lstStyle/>
          <a:p>
            <a:pPr>
              <a:lnSpc>
                <a:spcPct val="150000"/>
              </a:lnSpc>
            </a:pPr>
            <a:r>
              <a:rPr lang="en-US" sz="2800" b="1" dirty="0" smtClean="0"/>
              <a:t>Difference </a:t>
            </a:r>
            <a:r>
              <a:rPr lang="en-US" sz="2800" b="1" dirty="0"/>
              <a:t>with Ray Tracing</a:t>
            </a:r>
            <a:r>
              <a:rPr lang="en-US" sz="2800" b="1" dirty="0" smtClean="0"/>
              <a:t>:</a:t>
            </a:r>
          </a:p>
          <a:p>
            <a:pPr>
              <a:lnSpc>
                <a:spcPct val="150000"/>
              </a:lnSpc>
            </a:pPr>
            <a:r>
              <a:rPr lang="en-US" sz="2800" dirty="0" smtClean="0"/>
              <a:t>Unlike </a:t>
            </a:r>
            <a:r>
              <a:rPr lang="en-US" sz="2800" dirty="0"/>
              <a:t>ray tracing, which follows light rays across the scene, </a:t>
            </a:r>
            <a:r>
              <a:rPr lang="en-US" sz="2800" dirty="0" err="1"/>
              <a:t>radiosity</a:t>
            </a:r>
            <a:r>
              <a:rPr lang="en-US" sz="2800" dirty="0"/>
              <a:t> does not explicitly follow the rays. Instead, it focuses on the distribution of light energy between diffusing surfaces.</a:t>
            </a:r>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121</a:t>
            </a:fld>
            <a:endParaRPr dirty="0"/>
          </a:p>
        </p:txBody>
      </p:sp>
      <p:sp>
        <p:nvSpPr>
          <p:cNvPr id="8" name="Rectangle 7"/>
          <p:cNvSpPr/>
          <p:nvPr/>
        </p:nvSpPr>
        <p:spPr>
          <a:xfrm>
            <a:off x="609600" y="833735"/>
            <a:ext cx="1563248" cy="523220"/>
          </a:xfrm>
          <a:prstGeom prst="rect">
            <a:avLst/>
          </a:prstGeom>
        </p:spPr>
        <p:txBody>
          <a:bodyPr wrap="none">
            <a:spAutoFit/>
          </a:bodyPr>
          <a:lstStyle/>
          <a:p>
            <a:r>
              <a:rPr lang="fr-FR" sz="2800" b="1" dirty="0" err="1"/>
              <a:t>Radiosity</a:t>
            </a:r>
            <a:endParaRPr lang="fr-FR" sz="2400" b="1" dirty="0"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5170646"/>
          </a:xfrm>
          <a:prstGeom prst="rect">
            <a:avLst/>
          </a:prstGeom>
        </p:spPr>
        <p:txBody>
          <a:bodyPr/>
          <a:lstStyle/>
          <a:p>
            <a:pPr algn="just">
              <a:lnSpc>
                <a:spcPct val="150000"/>
              </a:lnSpc>
            </a:pPr>
            <a:r>
              <a:rPr lang="en-US" b="1" dirty="0" smtClean="0"/>
              <a:t>Applications:</a:t>
            </a:r>
          </a:p>
          <a:p>
            <a:pPr algn="just">
              <a:lnSpc>
                <a:spcPct val="150000"/>
              </a:lnSpc>
            </a:pPr>
            <a:r>
              <a:rPr lang="en-US" dirty="0" err="1" smtClean="0"/>
              <a:t>Radisity</a:t>
            </a:r>
            <a:r>
              <a:rPr lang="en-US" dirty="0" smtClean="0"/>
              <a:t> </a:t>
            </a:r>
            <a:r>
              <a:rPr lang="en-US" dirty="0"/>
              <a:t>is commonly used in fields such as architectural modeling, video game design, animation, and virtual reality to create realistic renderings of ambient light in complex environments</a:t>
            </a:r>
            <a:r>
              <a:rPr lang="en-US" dirty="0" smtClean="0"/>
              <a:t>.</a:t>
            </a:r>
          </a:p>
          <a:p>
            <a:pPr algn="just">
              <a:lnSpc>
                <a:spcPct val="150000"/>
              </a:lnSpc>
            </a:pPr>
            <a:r>
              <a:rPr lang="en-US" b="1" dirty="0" smtClean="0"/>
              <a:t>Limitations:</a:t>
            </a:r>
          </a:p>
          <a:p>
            <a:pPr algn="just">
              <a:lnSpc>
                <a:spcPct val="150000"/>
              </a:lnSpc>
            </a:pPr>
            <a:r>
              <a:rPr lang="en-US" dirty="0" err="1" smtClean="0"/>
              <a:t>Radisity</a:t>
            </a:r>
            <a:r>
              <a:rPr lang="en-US" dirty="0" smtClean="0"/>
              <a:t> </a:t>
            </a:r>
            <a:r>
              <a:rPr lang="en-US" dirty="0"/>
              <a:t>can encounter difficulties in scenes containing special materials, point light sources, or specular effects, for which other techniques such as ray tracing may be more suitable.</a:t>
            </a:r>
            <a:endParaRPr lang="fr-FR" dirty="0" smtClean="0"/>
          </a:p>
          <a:p>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122</a:t>
            </a:fld>
            <a:endParaRPr dirty="0"/>
          </a:p>
        </p:txBody>
      </p:sp>
      <p:sp>
        <p:nvSpPr>
          <p:cNvPr id="8" name="Rectangle 7"/>
          <p:cNvSpPr/>
          <p:nvPr/>
        </p:nvSpPr>
        <p:spPr>
          <a:xfrm>
            <a:off x="609600" y="833735"/>
            <a:ext cx="1563248" cy="523220"/>
          </a:xfrm>
          <a:prstGeom prst="rect">
            <a:avLst/>
          </a:prstGeom>
        </p:spPr>
        <p:txBody>
          <a:bodyPr wrap="none">
            <a:spAutoFit/>
          </a:bodyPr>
          <a:lstStyle/>
          <a:p>
            <a:r>
              <a:rPr lang="fr-FR" sz="2800" b="1" dirty="0" err="1"/>
              <a:t>Radiosity</a:t>
            </a:r>
            <a:endParaRPr lang="fr-FR" sz="2800" b="1" dirty="0"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3877985"/>
          </a:xfrm>
          <a:prstGeom prst="rect">
            <a:avLst/>
          </a:prstGeom>
        </p:spPr>
        <p:txBody>
          <a:bodyPr/>
          <a:lstStyle/>
          <a:p>
            <a:pPr>
              <a:lnSpc>
                <a:spcPct val="150000"/>
              </a:lnSpc>
            </a:pPr>
            <a:r>
              <a:rPr lang="en-US" sz="2800" dirty="0"/>
              <a:t>Stochastic methods for global illumination are approaches that use random or probabilistic elements to simulate the interaction of light with the surfaces of a scene. These methods aim to produce visually realistic results while optimizing computational resources. Here are some of the stochastic methods commonly used for global illumination:</a:t>
            </a:r>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123</a:t>
            </a:fld>
            <a:endParaRPr dirty="0"/>
          </a:p>
        </p:txBody>
      </p:sp>
      <p:sp>
        <p:nvSpPr>
          <p:cNvPr id="8" name="Rectangle 7"/>
          <p:cNvSpPr/>
          <p:nvPr/>
        </p:nvSpPr>
        <p:spPr>
          <a:xfrm>
            <a:off x="609600" y="833735"/>
            <a:ext cx="2675156" cy="461665"/>
          </a:xfrm>
          <a:prstGeom prst="rect">
            <a:avLst/>
          </a:prstGeom>
        </p:spPr>
        <p:txBody>
          <a:bodyPr wrap="none">
            <a:spAutoFit/>
          </a:bodyPr>
          <a:lstStyle/>
          <a:p>
            <a:r>
              <a:rPr lang="fr-FR" sz="2400" b="1" dirty="0" err="1"/>
              <a:t>Stochastic</a:t>
            </a:r>
            <a:r>
              <a:rPr lang="fr-FR" sz="2400" b="1" dirty="0"/>
              <a:t> </a:t>
            </a:r>
            <a:r>
              <a:rPr lang="fr-FR" sz="2400" b="1" dirty="0" err="1"/>
              <a:t>methods</a:t>
            </a:r>
            <a:endParaRPr lang="fr-FR" sz="2400" b="1" dirty="0"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5539978"/>
          </a:xfrm>
          <a:prstGeom prst="rect">
            <a:avLst/>
          </a:prstGeom>
        </p:spPr>
        <p:txBody>
          <a:bodyPr/>
          <a:lstStyle/>
          <a:p>
            <a:r>
              <a:rPr lang="fr-FR" b="1" dirty="0" smtClean="0"/>
              <a:t>1. </a:t>
            </a:r>
            <a:r>
              <a:rPr lang="fr-FR" b="1" dirty="0"/>
              <a:t>Monte Carlo </a:t>
            </a:r>
            <a:r>
              <a:rPr lang="fr-FR" b="1" dirty="0" err="1"/>
              <a:t>Method</a:t>
            </a:r>
            <a:r>
              <a:rPr lang="fr-FR" b="1" dirty="0"/>
              <a:t>:</a:t>
            </a:r>
            <a:endParaRPr lang="fr-FR" dirty="0" smtClean="0"/>
          </a:p>
          <a:p>
            <a:pPr algn="just">
              <a:buFont typeface="Arial" pitchFamily="34" charset="0"/>
              <a:buChar char="•"/>
            </a:pPr>
            <a:r>
              <a:rPr lang="en-US" dirty="0"/>
              <a:t>Monte Carlo methods are widely used in global illumination simulation. They rely on the random generation of light rays to estimate the contribution of light to each pixel in the image</a:t>
            </a:r>
            <a:r>
              <a:rPr lang="en-US" dirty="0" smtClean="0"/>
              <a:t>.</a:t>
            </a:r>
          </a:p>
          <a:p>
            <a:pPr algn="just">
              <a:buFont typeface="Arial" pitchFamily="34" charset="0"/>
              <a:buChar char="•"/>
            </a:pPr>
            <a:r>
              <a:rPr lang="en-US" dirty="0" smtClean="0"/>
              <a:t>Random </a:t>
            </a:r>
            <a:r>
              <a:rPr lang="en-US" dirty="0"/>
              <a:t>sampling is used to calculate complex integrals, such as the global irradiance integral</a:t>
            </a:r>
            <a:r>
              <a:rPr lang="fr-FR" dirty="0" smtClean="0"/>
              <a:t>.</a:t>
            </a:r>
            <a:endParaRPr lang="fr-FR" dirty="0" smtClean="0"/>
          </a:p>
          <a:p>
            <a:pPr algn="just"/>
            <a:r>
              <a:rPr lang="fr-FR" b="1" dirty="0" smtClean="0"/>
              <a:t>2</a:t>
            </a:r>
            <a:r>
              <a:rPr lang="fr-FR" b="1" dirty="0" smtClean="0"/>
              <a:t>. </a:t>
            </a:r>
            <a:r>
              <a:rPr lang="fr-FR" b="1" dirty="0" err="1"/>
              <a:t>Random</a:t>
            </a:r>
            <a:r>
              <a:rPr lang="fr-FR" b="1" dirty="0"/>
              <a:t> </a:t>
            </a:r>
            <a:r>
              <a:rPr lang="fr-FR" b="1" dirty="0" err="1"/>
              <a:t>Directional</a:t>
            </a:r>
            <a:r>
              <a:rPr lang="fr-FR" b="1" dirty="0"/>
              <a:t> </a:t>
            </a:r>
            <a:r>
              <a:rPr lang="fr-FR" b="1" dirty="0" err="1"/>
              <a:t>Selection</a:t>
            </a:r>
            <a:r>
              <a:rPr lang="fr-FR" b="1" dirty="0"/>
              <a:t>:</a:t>
            </a:r>
            <a:endParaRPr lang="fr-FR" dirty="0" smtClean="0"/>
          </a:p>
          <a:p>
            <a:pPr algn="just">
              <a:buFont typeface="Arial" pitchFamily="34" charset="0"/>
              <a:buChar char="•"/>
            </a:pPr>
            <a:r>
              <a:rPr lang="en-US" dirty="0" smtClean="0"/>
              <a:t>Rather </a:t>
            </a:r>
            <a:r>
              <a:rPr lang="en-US" dirty="0"/>
              <a:t>than calculating the illumination for all possible directions, stochastic sampling is used to select the directions of light rays to be evaluated</a:t>
            </a:r>
            <a:r>
              <a:rPr lang="en-US" dirty="0" smtClean="0"/>
              <a:t>.</a:t>
            </a:r>
          </a:p>
          <a:p>
            <a:pPr algn="just">
              <a:buFont typeface="Arial" pitchFamily="34" charset="0"/>
              <a:buChar char="•"/>
            </a:pPr>
            <a:r>
              <a:rPr lang="en-US" dirty="0" smtClean="0"/>
              <a:t>This </a:t>
            </a:r>
            <a:r>
              <a:rPr lang="en-US" dirty="0"/>
              <a:t>reduces the number of calculations required while maintaining acceptable results.</a:t>
            </a:r>
            <a:endParaRPr lang="fr-FR" dirty="0" smtClean="0"/>
          </a:p>
          <a:p>
            <a:pPr algn="just"/>
            <a:endParaRPr lang="fr-FR" dirty="0" smtClean="0"/>
          </a:p>
          <a:p>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124</a:t>
            </a:fld>
            <a:endParaRPr dirty="0"/>
          </a:p>
        </p:txBody>
      </p:sp>
      <p:sp>
        <p:nvSpPr>
          <p:cNvPr id="9" name="Rectangle 8"/>
          <p:cNvSpPr/>
          <p:nvPr/>
        </p:nvSpPr>
        <p:spPr>
          <a:xfrm>
            <a:off x="609600" y="833735"/>
            <a:ext cx="2675156" cy="461665"/>
          </a:xfrm>
          <a:prstGeom prst="rect">
            <a:avLst/>
          </a:prstGeom>
        </p:spPr>
        <p:txBody>
          <a:bodyPr wrap="none">
            <a:spAutoFit/>
          </a:bodyPr>
          <a:lstStyle/>
          <a:p>
            <a:r>
              <a:rPr lang="fr-FR" sz="2400" b="1" dirty="0" err="1"/>
              <a:t>Stochastic</a:t>
            </a:r>
            <a:r>
              <a:rPr lang="fr-FR" sz="2400" b="1" dirty="0"/>
              <a:t> </a:t>
            </a:r>
            <a:r>
              <a:rPr lang="fr-FR" sz="2400" b="1" dirty="0" err="1"/>
              <a:t>methods</a:t>
            </a:r>
            <a:endParaRPr lang="fr-FR" sz="2400" b="1" dirty="0"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p>
        </p:txBody>
      </p:sp>
      <p:sp>
        <p:nvSpPr>
          <p:cNvPr id="148483" name="Rectangle 3"/>
          <p:cNvSpPr>
            <a:spLocks noGrp="1" noChangeArrowheads="1"/>
          </p:cNvSpPr>
          <p:nvPr>
            <p:ph type="body" idx="4294967295"/>
          </p:nvPr>
        </p:nvSpPr>
        <p:spPr>
          <a:xfrm>
            <a:off x="439738" y="1485543"/>
            <a:ext cx="8382000" cy="4431983"/>
          </a:xfrm>
          <a:prstGeom prst="rect">
            <a:avLst/>
          </a:prstGeom>
        </p:spPr>
        <p:txBody>
          <a:bodyPr/>
          <a:lstStyle/>
          <a:p>
            <a:pPr algn="just"/>
            <a:r>
              <a:rPr lang="en-US" b="1" dirty="0" smtClean="0"/>
              <a:t>3</a:t>
            </a:r>
            <a:r>
              <a:rPr lang="en-US" b="1" dirty="0"/>
              <a:t>. Random Ray Trajectories</a:t>
            </a:r>
            <a:r>
              <a:rPr lang="en-US" b="1" dirty="0" smtClean="0"/>
              <a:t>:</a:t>
            </a:r>
          </a:p>
          <a:p>
            <a:pPr algn="just"/>
            <a:r>
              <a:rPr lang="en-US" dirty="0" smtClean="0"/>
              <a:t>Random </a:t>
            </a:r>
            <a:r>
              <a:rPr lang="en-US" dirty="0"/>
              <a:t>path tracing methods, such as path tracing, use random paths of light rays to simulate complex interactions, including specular reflection and refraction</a:t>
            </a:r>
            <a:r>
              <a:rPr lang="en-US" dirty="0" smtClean="0"/>
              <a:t>.</a:t>
            </a:r>
          </a:p>
          <a:p>
            <a:pPr algn="just"/>
            <a:endParaRPr lang="en-US" dirty="0" smtClean="0"/>
          </a:p>
          <a:p>
            <a:pPr algn="just"/>
            <a:r>
              <a:rPr lang="en-US" b="1" dirty="0" smtClean="0"/>
              <a:t>4</a:t>
            </a:r>
            <a:r>
              <a:rPr lang="en-US" b="1" dirty="0"/>
              <a:t>. Importance Sampling</a:t>
            </a:r>
            <a:r>
              <a:rPr lang="en-US" b="1" dirty="0" smtClean="0"/>
              <a:t>:</a:t>
            </a:r>
          </a:p>
          <a:p>
            <a:pPr algn="just"/>
            <a:r>
              <a:rPr lang="en-US" dirty="0" smtClean="0"/>
              <a:t>Importance </a:t>
            </a:r>
            <a:r>
              <a:rPr lang="en-US" dirty="0"/>
              <a:t>sampling involves giving more weight to light directions that contribute more to the final illumination. Important light directions are sampled more frequently, allowing for more efficient use of computing resources.</a:t>
            </a:r>
            <a:endParaRPr lang="fr-FR" dirty="0" smtClean="0"/>
          </a:p>
          <a:p>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125</a:t>
            </a:fld>
            <a:endParaRPr dirty="0"/>
          </a:p>
        </p:txBody>
      </p:sp>
      <p:sp>
        <p:nvSpPr>
          <p:cNvPr id="8" name="Rectangle 7"/>
          <p:cNvSpPr/>
          <p:nvPr/>
        </p:nvSpPr>
        <p:spPr>
          <a:xfrm>
            <a:off x="609600" y="833735"/>
            <a:ext cx="2675156" cy="461665"/>
          </a:xfrm>
          <a:prstGeom prst="rect">
            <a:avLst/>
          </a:prstGeom>
        </p:spPr>
        <p:txBody>
          <a:bodyPr wrap="none">
            <a:spAutoFit/>
          </a:bodyPr>
          <a:lstStyle/>
          <a:p>
            <a:r>
              <a:rPr lang="fr-FR" sz="2400" b="1" dirty="0" err="1"/>
              <a:t>Stochastic</a:t>
            </a:r>
            <a:r>
              <a:rPr lang="fr-FR" sz="2400" b="1" dirty="0"/>
              <a:t> </a:t>
            </a:r>
            <a:r>
              <a:rPr lang="fr-FR" sz="2400" b="1" dirty="0" err="1"/>
              <a:t>methods</a:t>
            </a:r>
            <a:endParaRPr lang="fr-FR" sz="2400" b="1"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p>
        </p:txBody>
      </p:sp>
      <p:sp>
        <p:nvSpPr>
          <p:cNvPr id="148483" name="Rectangle 3"/>
          <p:cNvSpPr>
            <a:spLocks noGrp="1" noChangeArrowheads="1"/>
          </p:cNvSpPr>
          <p:nvPr>
            <p:ph type="body" idx="4294967295"/>
          </p:nvPr>
        </p:nvSpPr>
        <p:spPr>
          <a:xfrm>
            <a:off x="439738" y="1485543"/>
            <a:ext cx="8382000" cy="4801314"/>
          </a:xfrm>
          <a:prstGeom prst="rect">
            <a:avLst/>
          </a:prstGeom>
        </p:spPr>
        <p:txBody>
          <a:bodyPr/>
          <a:lstStyle/>
          <a:p>
            <a:pPr algn="just"/>
            <a:r>
              <a:rPr lang="fr-FR" b="1" dirty="0" smtClean="0"/>
              <a:t>5. </a:t>
            </a:r>
            <a:r>
              <a:rPr lang="fr-FR" b="1" dirty="0" err="1"/>
              <a:t>Metropolis</a:t>
            </a:r>
            <a:r>
              <a:rPr lang="fr-FR" b="1" dirty="0"/>
              <a:t> </a:t>
            </a:r>
            <a:r>
              <a:rPr lang="fr-FR" b="1" dirty="0" err="1"/>
              <a:t>Path</a:t>
            </a:r>
            <a:r>
              <a:rPr lang="fr-FR" b="1" dirty="0"/>
              <a:t> </a:t>
            </a:r>
            <a:r>
              <a:rPr lang="fr-FR" b="1" dirty="0" err="1"/>
              <a:t>Following</a:t>
            </a:r>
            <a:r>
              <a:rPr lang="fr-FR" b="1" dirty="0"/>
              <a:t> Techniques:</a:t>
            </a:r>
            <a:endParaRPr lang="fr-FR" dirty="0" smtClean="0"/>
          </a:p>
          <a:p>
            <a:pPr algn="just"/>
            <a:r>
              <a:rPr lang="en-US" dirty="0"/>
              <a:t>These techniques improve sampling by dynamically adjusting ray tracing directions based on previous results.</a:t>
            </a:r>
          </a:p>
          <a:p>
            <a:pPr algn="just"/>
            <a:r>
              <a:rPr lang="en-US" dirty="0"/>
              <a:t>Metropolis path following aims to efficiently explore the space of possible </a:t>
            </a:r>
            <a:r>
              <a:rPr lang="en-US" dirty="0" smtClean="0"/>
              <a:t>solutions</a:t>
            </a:r>
            <a:r>
              <a:rPr lang="fr-FR" dirty="0" smtClean="0"/>
              <a:t>.</a:t>
            </a:r>
          </a:p>
          <a:p>
            <a:pPr algn="just"/>
            <a:r>
              <a:rPr lang="fr-FR" b="1" dirty="0" smtClean="0"/>
              <a:t>6. Photon </a:t>
            </a:r>
            <a:r>
              <a:rPr lang="fr-FR" b="1" dirty="0" err="1" smtClean="0"/>
              <a:t>Mapping</a:t>
            </a:r>
            <a:r>
              <a:rPr lang="fr-FR" b="1" dirty="0" smtClean="0"/>
              <a:t> :</a:t>
            </a:r>
            <a:endParaRPr lang="fr-FR" dirty="0" smtClean="0"/>
          </a:p>
          <a:p>
            <a:pPr algn="just"/>
            <a:r>
              <a:rPr lang="en-US" dirty="0"/>
              <a:t>Photon mapping is a hybrid method that uses ray tracing and photon path mapping techniques to simulate global illumination.</a:t>
            </a:r>
          </a:p>
          <a:p>
            <a:pPr algn="just"/>
            <a:r>
              <a:rPr lang="en-US" dirty="0"/>
              <a:t>Light photons are emitted into the scene, recording information about their path. This information is then used to calculate the lighting in the image pixels.</a:t>
            </a:r>
            <a:endParaRPr lang="fr-FR" dirty="0" smtClean="0"/>
          </a:p>
          <a:p>
            <a:endParaRPr lang="fr-FR" sz="2800" dirty="0" smtClean="0"/>
          </a:p>
          <a:p>
            <a:pPr lvl="2"/>
            <a:endParaRPr lang="fr-FR" sz="20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168179" y="6346124"/>
            <a:ext cx="441421" cy="192360"/>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126</a:t>
            </a:fld>
            <a:endParaRPr dirty="0"/>
          </a:p>
        </p:txBody>
      </p:sp>
      <p:sp>
        <p:nvSpPr>
          <p:cNvPr id="8" name="Rectangle 7"/>
          <p:cNvSpPr/>
          <p:nvPr/>
        </p:nvSpPr>
        <p:spPr>
          <a:xfrm>
            <a:off x="609600" y="833735"/>
            <a:ext cx="2675156" cy="461665"/>
          </a:xfrm>
          <a:prstGeom prst="rect">
            <a:avLst/>
          </a:prstGeom>
        </p:spPr>
        <p:txBody>
          <a:bodyPr wrap="none">
            <a:spAutoFit/>
          </a:bodyPr>
          <a:lstStyle/>
          <a:p>
            <a:r>
              <a:rPr lang="fr-FR" sz="2400" b="1" dirty="0" err="1"/>
              <a:t>Stochastic</a:t>
            </a:r>
            <a:r>
              <a:rPr lang="fr-FR" sz="2400" b="1" dirty="0"/>
              <a:t> </a:t>
            </a:r>
            <a:r>
              <a:rPr lang="fr-FR" sz="2400" b="1" dirty="0" err="1"/>
              <a:t>methods</a:t>
            </a:r>
            <a:endParaRPr lang="fr-FR" sz="24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2"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3"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13</a:t>
            </a:fld>
            <a:endParaRPr sz="1200" dirty="0"/>
          </a:p>
        </p:txBody>
      </p:sp>
      <p:sp>
        <p:nvSpPr>
          <p:cNvPr id="44" name="object 6"/>
          <p:cNvSpPr txBox="1"/>
          <p:nvPr/>
        </p:nvSpPr>
        <p:spPr>
          <a:xfrm>
            <a:off x="533400" y="1143000"/>
            <a:ext cx="7905115" cy="2326791"/>
          </a:xfrm>
          <a:prstGeom prst="rect">
            <a:avLst/>
          </a:prstGeom>
        </p:spPr>
        <p:txBody>
          <a:bodyPr vert="horz" wrap="square" lIns="0" tIns="0" rIns="0" bIns="0" rtlCol="0">
            <a:spAutoFit/>
          </a:bodyPr>
          <a:lstStyle/>
          <a:p>
            <a:pPr algn="just">
              <a:lnSpc>
                <a:spcPct val="90000"/>
              </a:lnSpc>
              <a:buFontTx/>
              <a:buChar char="•"/>
            </a:pPr>
            <a:r>
              <a:rPr lang="en-US" sz="2800" dirty="0"/>
              <a:t>Point: it is a source of light, supposedly placed at a specific point and which radiates light radially; it is therefore characterized by its intensity and position</a:t>
            </a:r>
            <a:r>
              <a:rPr lang="en-US" sz="2800" dirty="0" smtClean="0"/>
              <a:t>.</a:t>
            </a:r>
            <a:endParaRPr lang="fr-FR" sz="2800" dirty="0" smtClean="0"/>
          </a:p>
          <a:p>
            <a:pPr algn="just">
              <a:lnSpc>
                <a:spcPct val="90000"/>
              </a:lnSpc>
              <a:buFontTx/>
              <a:buChar char="•"/>
            </a:pPr>
            <a:r>
              <a:rPr lang="en-US" sz="2800" dirty="0"/>
              <a:t>Projectors or spots: these are sources of light characterized by their position, direction and a concentration factor</a:t>
            </a:r>
            <a:r>
              <a:rPr lang="en-US" sz="2800" dirty="0" smtClean="0"/>
              <a:t>.</a:t>
            </a:r>
            <a:endParaRPr lang="fr-FR" sz="2800" dirty="0" smtClean="0"/>
          </a:p>
        </p:txBody>
      </p:sp>
      <p:sp>
        <p:nvSpPr>
          <p:cNvPr id="46" name="Rectangle 45"/>
          <p:cNvSpPr/>
          <p:nvPr/>
        </p:nvSpPr>
        <p:spPr>
          <a:xfrm>
            <a:off x="533400" y="228600"/>
            <a:ext cx="4768550" cy="707886"/>
          </a:xfrm>
          <a:prstGeom prst="rect">
            <a:avLst/>
          </a:prstGeom>
        </p:spPr>
        <p:txBody>
          <a:bodyPr wrap="none">
            <a:spAutoFit/>
          </a:bodyPr>
          <a:lstStyle/>
          <a:p>
            <a:r>
              <a:rPr lang="fr-CA"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Point Light and Spots</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pic>
        <p:nvPicPr>
          <p:cNvPr id="64514" name="Picture 2"/>
          <p:cNvPicPr>
            <a:picLocks noChangeAspect="1" noChangeArrowheads="1"/>
          </p:cNvPicPr>
          <p:nvPr/>
        </p:nvPicPr>
        <p:blipFill>
          <a:blip r:embed="rId3"/>
          <a:srcRect/>
          <a:stretch>
            <a:fillRect/>
          </a:stretch>
        </p:blipFill>
        <p:spPr bwMode="auto">
          <a:xfrm>
            <a:off x="1219200" y="4495800"/>
            <a:ext cx="4591050" cy="1571625"/>
          </a:xfrm>
          <a:prstGeom prst="rect">
            <a:avLst/>
          </a:prstGeom>
          <a:noFill/>
          <a:ln w="9525">
            <a:noFill/>
            <a:miter lim="800000"/>
            <a:headEnd/>
            <a:tailEnd/>
          </a:ln>
          <a:effectLst/>
        </p:spPr>
      </p:pic>
      <p:sp>
        <p:nvSpPr>
          <p:cNvPr id="70" name="object 8"/>
          <p:cNvSpPr/>
          <p:nvPr/>
        </p:nvSpPr>
        <p:spPr>
          <a:xfrm>
            <a:off x="6647689" y="4572000"/>
            <a:ext cx="1429511" cy="159105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26207" y="3113531"/>
            <a:ext cx="441959" cy="314325"/>
          </a:xfrm>
          <a:custGeom>
            <a:avLst/>
            <a:gdLst/>
            <a:ahLst/>
            <a:cxnLst/>
            <a:rect l="l" t="t" r="r" b="b"/>
            <a:pathLst>
              <a:path w="441960" h="314325">
                <a:moveTo>
                  <a:pt x="6096" y="0"/>
                </a:moveTo>
                <a:lnTo>
                  <a:pt x="0" y="7620"/>
                </a:lnTo>
                <a:lnTo>
                  <a:pt x="424984" y="313944"/>
                </a:lnTo>
                <a:lnTo>
                  <a:pt x="441651" y="313944"/>
                </a:lnTo>
                <a:lnTo>
                  <a:pt x="6096" y="0"/>
                </a:lnTo>
                <a:close/>
              </a:path>
            </a:pathLst>
          </a:custGeom>
          <a:solidFill>
            <a:srgbClr val="000000"/>
          </a:solidFill>
        </p:spPr>
        <p:txBody>
          <a:bodyPr wrap="square" lIns="0" tIns="0" rIns="0" bIns="0" rtlCol="0"/>
          <a:lstStyle/>
          <a:p>
            <a:endParaRPr/>
          </a:p>
        </p:txBody>
      </p:sp>
      <p:sp>
        <p:nvSpPr>
          <p:cNvPr id="4" name="object 4"/>
          <p:cNvSpPr/>
          <p:nvPr/>
        </p:nvSpPr>
        <p:spPr>
          <a:xfrm>
            <a:off x="4149852" y="3194303"/>
            <a:ext cx="76200" cy="215265"/>
          </a:xfrm>
          <a:custGeom>
            <a:avLst/>
            <a:gdLst/>
            <a:ahLst/>
            <a:cxnLst/>
            <a:rect l="l" t="t" r="r" b="b"/>
            <a:pathLst>
              <a:path w="76200" h="215264">
                <a:moveTo>
                  <a:pt x="44196" y="176784"/>
                </a:moveTo>
                <a:lnTo>
                  <a:pt x="33527" y="176784"/>
                </a:lnTo>
                <a:lnTo>
                  <a:pt x="33527" y="214884"/>
                </a:lnTo>
                <a:lnTo>
                  <a:pt x="44196" y="214884"/>
                </a:lnTo>
                <a:lnTo>
                  <a:pt x="44196" y="176784"/>
                </a:lnTo>
                <a:close/>
              </a:path>
              <a:path w="76200" h="215264">
                <a:moveTo>
                  <a:pt x="44196" y="109727"/>
                </a:moveTo>
                <a:lnTo>
                  <a:pt x="33527" y="109727"/>
                </a:lnTo>
                <a:lnTo>
                  <a:pt x="33527" y="147827"/>
                </a:lnTo>
                <a:lnTo>
                  <a:pt x="44196" y="147827"/>
                </a:lnTo>
                <a:lnTo>
                  <a:pt x="44196" y="109727"/>
                </a:lnTo>
                <a:close/>
              </a:path>
              <a:path w="76200" h="215264">
                <a:moveTo>
                  <a:pt x="44196" y="62484"/>
                </a:moveTo>
                <a:lnTo>
                  <a:pt x="33527" y="62484"/>
                </a:lnTo>
                <a:lnTo>
                  <a:pt x="33527" y="82296"/>
                </a:lnTo>
                <a:lnTo>
                  <a:pt x="44196" y="82296"/>
                </a:lnTo>
                <a:lnTo>
                  <a:pt x="44196" y="62484"/>
                </a:lnTo>
                <a:close/>
              </a:path>
              <a:path w="76200" h="215264">
                <a:moveTo>
                  <a:pt x="38100" y="0"/>
                </a:moveTo>
                <a:lnTo>
                  <a:pt x="0" y="76200"/>
                </a:lnTo>
                <a:lnTo>
                  <a:pt x="33527" y="76200"/>
                </a:lnTo>
                <a:lnTo>
                  <a:pt x="33527" y="62484"/>
                </a:lnTo>
                <a:lnTo>
                  <a:pt x="69342" y="62484"/>
                </a:lnTo>
                <a:lnTo>
                  <a:pt x="38100" y="0"/>
                </a:lnTo>
                <a:close/>
              </a:path>
              <a:path w="76200" h="215264">
                <a:moveTo>
                  <a:pt x="69342" y="62484"/>
                </a:moveTo>
                <a:lnTo>
                  <a:pt x="44196" y="62484"/>
                </a:lnTo>
                <a:lnTo>
                  <a:pt x="44196" y="76200"/>
                </a:lnTo>
                <a:lnTo>
                  <a:pt x="76200" y="76200"/>
                </a:lnTo>
                <a:lnTo>
                  <a:pt x="69342" y="62484"/>
                </a:lnTo>
                <a:close/>
              </a:path>
            </a:pathLst>
          </a:custGeom>
          <a:solidFill>
            <a:srgbClr val="000000"/>
          </a:solidFill>
        </p:spPr>
        <p:txBody>
          <a:bodyPr wrap="square" lIns="0" tIns="0" rIns="0" bIns="0" rtlCol="0"/>
          <a:lstStyle/>
          <a:p>
            <a:endParaRPr/>
          </a:p>
        </p:txBody>
      </p:sp>
      <p:sp>
        <p:nvSpPr>
          <p:cNvPr id="5" name="object 5"/>
          <p:cNvSpPr/>
          <p:nvPr/>
        </p:nvSpPr>
        <p:spPr>
          <a:xfrm>
            <a:off x="5517919" y="3118103"/>
            <a:ext cx="430530" cy="309880"/>
          </a:xfrm>
          <a:custGeom>
            <a:avLst/>
            <a:gdLst/>
            <a:ahLst/>
            <a:cxnLst/>
            <a:rect l="l" t="t" r="r" b="b"/>
            <a:pathLst>
              <a:path w="430529" h="309879">
                <a:moveTo>
                  <a:pt x="364994" y="41166"/>
                </a:moveTo>
                <a:lnTo>
                  <a:pt x="0" y="309372"/>
                </a:lnTo>
                <a:lnTo>
                  <a:pt x="16139" y="309372"/>
                </a:lnTo>
                <a:lnTo>
                  <a:pt x="370748" y="49030"/>
                </a:lnTo>
                <a:lnTo>
                  <a:pt x="364994" y="41166"/>
                </a:lnTo>
                <a:close/>
              </a:path>
              <a:path w="430529" h="309879">
                <a:moveTo>
                  <a:pt x="412818" y="33527"/>
                </a:moveTo>
                <a:lnTo>
                  <a:pt x="375389" y="33527"/>
                </a:lnTo>
                <a:lnTo>
                  <a:pt x="381485" y="41148"/>
                </a:lnTo>
                <a:lnTo>
                  <a:pt x="370748" y="49030"/>
                </a:lnTo>
                <a:lnTo>
                  <a:pt x="390629" y="76200"/>
                </a:lnTo>
                <a:lnTo>
                  <a:pt x="412818" y="33527"/>
                </a:lnTo>
                <a:close/>
              </a:path>
              <a:path w="430529" h="309879">
                <a:moveTo>
                  <a:pt x="375389" y="33527"/>
                </a:moveTo>
                <a:lnTo>
                  <a:pt x="364994" y="41166"/>
                </a:lnTo>
                <a:lnTo>
                  <a:pt x="370748" y="49030"/>
                </a:lnTo>
                <a:lnTo>
                  <a:pt x="381485" y="41148"/>
                </a:lnTo>
                <a:lnTo>
                  <a:pt x="375389" y="33527"/>
                </a:lnTo>
                <a:close/>
              </a:path>
              <a:path w="430529" h="309879">
                <a:moveTo>
                  <a:pt x="430253" y="0"/>
                </a:moveTo>
                <a:lnTo>
                  <a:pt x="344909" y="13715"/>
                </a:lnTo>
                <a:lnTo>
                  <a:pt x="364994" y="41166"/>
                </a:lnTo>
                <a:lnTo>
                  <a:pt x="375389" y="33527"/>
                </a:lnTo>
                <a:lnTo>
                  <a:pt x="412818" y="33527"/>
                </a:lnTo>
                <a:lnTo>
                  <a:pt x="430253" y="0"/>
                </a:lnTo>
                <a:close/>
              </a:path>
            </a:pathLst>
          </a:custGeom>
          <a:solidFill>
            <a:srgbClr val="000000"/>
          </a:solidFill>
        </p:spPr>
        <p:txBody>
          <a:bodyPr wrap="square" lIns="0" tIns="0" rIns="0" bIns="0" rtlCol="0"/>
          <a:lstStyle/>
          <a:p>
            <a:endParaRPr/>
          </a:p>
        </p:txBody>
      </p:sp>
      <p:sp>
        <p:nvSpPr>
          <p:cNvPr id="6" name="object 6"/>
          <p:cNvSpPr txBox="1"/>
          <p:nvPr/>
        </p:nvSpPr>
        <p:spPr>
          <a:xfrm>
            <a:off x="618114" y="1660740"/>
            <a:ext cx="7905115" cy="1420902"/>
          </a:xfrm>
          <a:prstGeom prst="rect">
            <a:avLst/>
          </a:prstGeom>
        </p:spPr>
        <p:txBody>
          <a:bodyPr vert="horz" wrap="square" lIns="0" tIns="0" rIns="0" bIns="0" rtlCol="0">
            <a:spAutoFit/>
          </a:bodyPr>
          <a:lstStyle/>
          <a:p>
            <a:pPr marL="355600" marR="5080" indent="-342900" algn="just">
              <a:lnSpc>
                <a:spcPct val="80000"/>
              </a:lnSpc>
              <a:buFont typeface="Arial"/>
              <a:buChar char="•"/>
              <a:tabLst>
                <a:tab pos="356235" algn="l"/>
              </a:tabLst>
            </a:pPr>
            <a:r>
              <a:rPr lang="en-US" sz="2500" spc="-5" dirty="0">
                <a:latin typeface="Perpetua"/>
                <a:cs typeface="Perpetua"/>
              </a:rPr>
              <a:t>A reflection model describes the interaction between light and a surface based on the properties of the surface material as well as the nature of the light and its incidence.</a:t>
            </a:r>
          </a:p>
          <a:p>
            <a:pPr marL="1237615">
              <a:lnSpc>
                <a:spcPct val="100000"/>
              </a:lnSpc>
              <a:spcBef>
                <a:spcPts val="2155"/>
              </a:spcBef>
            </a:pPr>
            <a:r>
              <a:rPr lang="en-US" sz="1400" dirty="0" smtClean="0">
                <a:latin typeface="Tw Cen MT"/>
                <a:cs typeface="Tw Cen MT"/>
              </a:rPr>
              <a:t>incident </a:t>
            </a:r>
            <a:r>
              <a:rPr lang="en-US" sz="1400" dirty="0">
                <a:latin typeface="Tw Cen MT"/>
                <a:cs typeface="Tw Cen MT"/>
              </a:rPr>
              <a:t>light</a:t>
            </a:r>
          </a:p>
        </p:txBody>
      </p:sp>
      <p:sp>
        <p:nvSpPr>
          <p:cNvPr id="7" name="object 7"/>
          <p:cNvSpPr txBox="1"/>
          <p:nvPr/>
        </p:nvSpPr>
        <p:spPr>
          <a:xfrm>
            <a:off x="3833939" y="2999714"/>
            <a:ext cx="601345" cy="215444"/>
          </a:xfrm>
          <a:prstGeom prst="rect">
            <a:avLst/>
          </a:prstGeom>
        </p:spPr>
        <p:txBody>
          <a:bodyPr vert="horz" wrap="square" lIns="0" tIns="0" rIns="0" bIns="0" rtlCol="0">
            <a:spAutoFit/>
          </a:bodyPr>
          <a:lstStyle/>
          <a:p>
            <a:pPr marL="12700">
              <a:lnSpc>
                <a:spcPct val="100000"/>
              </a:lnSpc>
            </a:pPr>
            <a:r>
              <a:rPr sz="1400" dirty="0" smtClean="0">
                <a:latin typeface="Tw Cen MT"/>
                <a:cs typeface="Tw Cen MT"/>
              </a:rPr>
              <a:t>no</a:t>
            </a:r>
            <a:r>
              <a:rPr sz="1400" spc="25" dirty="0" smtClean="0">
                <a:latin typeface="Tw Cen MT"/>
                <a:cs typeface="Tw Cen MT"/>
              </a:rPr>
              <a:t>r</a:t>
            </a:r>
            <a:r>
              <a:rPr sz="1400" dirty="0" smtClean="0">
                <a:latin typeface="Tw Cen MT"/>
                <a:cs typeface="Tw Cen MT"/>
              </a:rPr>
              <a:t>mal</a:t>
            </a:r>
            <a:endParaRPr sz="1400" dirty="0">
              <a:latin typeface="Tw Cen MT"/>
              <a:cs typeface="Tw Cen MT"/>
            </a:endParaRPr>
          </a:p>
        </p:txBody>
      </p:sp>
      <p:sp>
        <p:nvSpPr>
          <p:cNvPr id="8" name="object 8"/>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9" name="object 9"/>
          <p:cNvSpPr/>
          <p:nvPr/>
        </p:nvSpPr>
        <p:spPr>
          <a:xfrm>
            <a:off x="2851192" y="3427475"/>
            <a:ext cx="634365" cy="449580"/>
          </a:xfrm>
          <a:custGeom>
            <a:avLst/>
            <a:gdLst/>
            <a:ahLst/>
            <a:cxnLst/>
            <a:rect l="l" t="t" r="r" b="b"/>
            <a:pathLst>
              <a:path w="634364" h="449579">
                <a:moveTo>
                  <a:pt x="569022" y="410144"/>
                </a:moveTo>
                <a:lnTo>
                  <a:pt x="550375" y="435863"/>
                </a:lnTo>
                <a:lnTo>
                  <a:pt x="634195" y="449579"/>
                </a:lnTo>
                <a:lnTo>
                  <a:pt x="617214" y="417575"/>
                </a:lnTo>
                <a:lnTo>
                  <a:pt x="579331" y="417575"/>
                </a:lnTo>
                <a:lnTo>
                  <a:pt x="569022" y="410144"/>
                </a:lnTo>
                <a:close/>
              </a:path>
              <a:path w="634364" h="449579">
                <a:moveTo>
                  <a:pt x="574742" y="402254"/>
                </a:moveTo>
                <a:lnTo>
                  <a:pt x="569022" y="410144"/>
                </a:lnTo>
                <a:lnTo>
                  <a:pt x="579331" y="417575"/>
                </a:lnTo>
                <a:lnTo>
                  <a:pt x="585427" y="409956"/>
                </a:lnTo>
                <a:lnTo>
                  <a:pt x="574742" y="402254"/>
                </a:lnTo>
                <a:close/>
              </a:path>
              <a:path w="634364" h="449579">
                <a:moveTo>
                  <a:pt x="594571" y="374903"/>
                </a:moveTo>
                <a:lnTo>
                  <a:pt x="574742" y="402254"/>
                </a:lnTo>
                <a:lnTo>
                  <a:pt x="585427" y="409956"/>
                </a:lnTo>
                <a:lnTo>
                  <a:pt x="579331" y="417575"/>
                </a:lnTo>
                <a:lnTo>
                  <a:pt x="617214" y="417575"/>
                </a:lnTo>
                <a:lnTo>
                  <a:pt x="594571" y="374903"/>
                </a:lnTo>
                <a:close/>
              </a:path>
              <a:path w="634364" h="449579">
                <a:moveTo>
                  <a:pt x="16667" y="0"/>
                </a:moveTo>
                <a:lnTo>
                  <a:pt x="0" y="0"/>
                </a:lnTo>
                <a:lnTo>
                  <a:pt x="569022" y="410144"/>
                </a:lnTo>
                <a:lnTo>
                  <a:pt x="574742" y="402254"/>
                </a:lnTo>
                <a:lnTo>
                  <a:pt x="16667" y="0"/>
                </a:lnTo>
                <a:close/>
              </a:path>
            </a:pathLst>
          </a:custGeom>
          <a:solidFill>
            <a:srgbClr val="000000"/>
          </a:solidFill>
        </p:spPr>
        <p:txBody>
          <a:bodyPr wrap="square" lIns="0" tIns="0" rIns="0" bIns="0" rtlCol="0"/>
          <a:lstStyle/>
          <a:p>
            <a:endParaRPr/>
          </a:p>
        </p:txBody>
      </p:sp>
      <p:sp>
        <p:nvSpPr>
          <p:cNvPr id="10" name="object 10"/>
          <p:cNvSpPr/>
          <p:nvPr/>
        </p:nvSpPr>
        <p:spPr>
          <a:xfrm>
            <a:off x="4183379" y="4389881"/>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1" name="object 11"/>
          <p:cNvSpPr/>
          <p:nvPr/>
        </p:nvSpPr>
        <p:spPr>
          <a:xfrm>
            <a:off x="4183379" y="4324349"/>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2" name="object 12"/>
          <p:cNvSpPr/>
          <p:nvPr/>
        </p:nvSpPr>
        <p:spPr>
          <a:xfrm>
            <a:off x="4183379" y="4257293"/>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3" name="object 13"/>
          <p:cNvSpPr/>
          <p:nvPr/>
        </p:nvSpPr>
        <p:spPr>
          <a:xfrm>
            <a:off x="4183379" y="4190237"/>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4" name="object 14"/>
          <p:cNvSpPr/>
          <p:nvPr/>
        </p:nvSpPr>
        <p:spPr>
          <a:xfrm>
            <a:off x="4183379" y="4123181"/>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5" name="object 15"/>
          <p:cNvSpPr/>
          <p:nvPr/>
        </p:nvSpPr>
        <p:spPr>
          <a:xfrm>
            <a:off x="4183379" y="4057649"/>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6" name="object 16"/>
          <p:cNvSpPr/>
          <p:nvPr/>
        </p:nvSpPr>
        <p:spPr>
          <a:xfrm>
            <a:off x="4183379" y="3990593"/>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7" name="object 17"/>
          <p:cNvSpPr/>
          <p:nvPr/>
        </p:nvSpPr>
        <p:spPr>
          <a:xfrm>
            <a:off x="4183379" y="3923537"/>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8" name="object 18"/>
          <p:cNvSpPr/>
          <p:nvPr/>
        </p:nvSpPr>
        <p:spPr>
          <a:xfrm>
            <a:off x="4183379" y="3856481"/>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19" name="object 19"/>
          <p:cNvSpPr/>
          <p:nvPr/>
        </p:nvSpPr>
        <p:spPr>
          <a:xfrm>
            <a:off x="4183379" y="3790949"/>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0" name="object 20"/>
          <p:cNvSpPr/>
          <p:nvPr/>
        </p:nvSpPr>
        <p:spPr>
          <a:xfrm>
            <a:off x="4183379" y="3723893"/>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1" name="object 21"/>
          <p:cNvSpPr/>
          <p:nvPr/>
        </p:nvSpPr>
        <p:spPr>
          <a:xfrm>
            <a:off x="4183379" y="3656837"/>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2" name="object 22"/>
          <p:cNvSpPr/>
          <p:nvPr/>
        </p:nvSpPr>
        <p:spPr>
          <a:xfrm>
            <a:off x="4183379" y="3589781"/>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3" name="object 23"/>
          <p:cNvSpPr/>
          <p:nvPr/>
        </p:nvSpPr>
        <p:spPr>
          <a:xfrm>
            <a:off x="4183379" y="3524249"/>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4" name="object 24"/>
          <p:cNvSpPr/>
          <p:nvPr/>
        </p:nvSpPr>
        <p:spPr>
          <a:xfrm>
            <a:off x="4183379" y="3457193"/>
            <a:ext cx="10795" cy="0"/>
          </a:xfrm>
          <a:custGeom>
            <a:avLst/>
            <a:gdLst/>
            <a:ahLst/>
            <a:cxnLst/>
            <a:rect l="l" t="t" r="r" b="b"/>
            <a:pathLst>
              <a:path w="10795">
                <a:moveTo>
                  <a:pt x="0" y="0"/>
                </a:moveTo>
                <a:lnTo>
                  <a:pt x="10668" y="0"/>
                </a:lnTo>
              </a:path>
            </a:pathLst>
          </a:custGeom>
          <a:ln w="38100">
            <a:solidFill>
              <a:srgbClr val="000000"/>
            </a:solidFill>
          </a:ln>
        </p:spPr>
        <p:txBody>
          <a:bodyPr wrap="square" lIns="0" tIns="0" rIns="0" bIns="0" rtlCol="0"/>
          <a:lstStyle/>
          <a:p>
            <a:endParaRPr/>
          </a:p>
        </p:txBody>
      </p:sp>
      <p:sp>
        <p:nvSpPr>
          <p:cNvPr id="25" name="object 25"/>
          <p:cNvSpPr/>
          <p:nvPr/>
        </p:nvSpPr>
        <p:spPr>
          <a:xfrm>
            <a:off x="4186428" y="3427475"/>
            <a:ext cx="1348105" cy="986155"/>
          </a:xfrm>
          <a:custGeom>
            <a:avLst/>
            <a:gdLst/>
            <a:ahLst/>
            <a:cxnLst/>
            <a:rect l="l" t="t" r="r" b="b"/>
            <a:pathLst>
              <a:path w="1348104" h="986154">
                <a:moveTo>
                  <a:pt x="1347630" y="0"/>
                </a:moveTo>
                <a:lnTo>
                  <a:pt x="1331490" y="0"/>
                </a:lnTo>
                <a:lnTo>
                  <a:pt x="0" y="978407"/>
                </a:lnTo>
                <a:lnTo>
                  <a:pt x="4572" y="986027"/>
                </a:lnTo>
                <a:lnTo>
                  <a:pt x="1347630" y="0"/>
                </a:lnTo>
                <a:close/>
              </a:path>
            </a:pathLst>
          </a:custGeom>
          <a:solidFill>
            <a:srgbClr val="000000"/>
          </a:solidFill>
        </p:spPr>
        <p:txBody>
          <a:bodyPr wrap="square" lIns="0" tIns="0" rIns="0" bIns="0" rtlCol="0"/>
          <a:lstStyle/>
          <a:p>
            <a:endParaRPr/>
          </a:p>
        </p:txBody>
      </p:sp>
      <p:sp>
        <p:nvSpPr>
          <p:cNvPr id="26" name="object 26"/>
          <p:cNvSpPr/>
          <p:nvPr/>
        </p:nvSpPr>
        <p:spPr>
          <a:xfrm>
            <a:off x="3482340" y="3874007"/>
            <a:ext cx="708660" cy="539750"/>
          </a:xfrm>
          <a:custGeom>
            <a:avLst/>
            <a:gdLst/>
            <a:ahLst/>
            <a:cxnLst/>
            <a:rect l="l" t="t" r="r" b="b"/>
            <a:pathLst>
              <a:path w="708660" h="539750">
                <a:moveTo>
                  <a:pt x="6096" y="0"/>
                </a:moveTo>
                <a:lnTo>
                  <a:pt x="0" y="7620"/>
                </a:lnTo>
                <a:lnTo>
                  <a:pt x="704088" y="539496"/>
                </a:lnTo>
                <a:lnTo>
                  <a:pt x="708660" y="531876"/>
                </a:lnTo>
                <a:lnTo>
                  <a:pt x="6096" y="0"/>
                </a:lnTo>
                <a:close/>
              </a:path>
            </a:pathLst>
          </a:custGeom>
          <a:solidFill>
            <a:srgbClr val="000000"/>
          </a:solidFill>
        </p:spPr>
        <p:txBody>
          <a:bodyPr wrap="square" lIns="0" tIns="0" rIns="0" bIns="0" rtlCol="0"/>
          <a:lstStyle/>
          <a:p>
            <a:endParaRPr/>
          </a:p>
        </p:txBody>
      </p:sp>
      <p:sp>
        <p:nvSpPr>
          <p:cNvPr id="27" name="object 27"/>
          <p:cNvSpPr/>
          <p:nvPr/>
        </p:nvSpPr>
        <p:spPr>
          <a:xfrm>
            <a:off x="4187952" y="4241291"/>
            <a:ext cx="563880" cy="172720"/>
          </a:xfrm>
          <a:custGeom>
            <a:avLst/>
            <a:gdLst/>
            <a:ahLst/>
            <a:cxnLst/>
            <a:rect l="l" t="t" r="r" b="b"/>
            <a:pathLst>
              <a:path w="563879" h="172720">
                <a:moveTo>
                  <a:pt x="488813" y="32321"/>
                </a:moveTo>
                <a:lnTo>
                  <a:pt x="0" y="163068"/>
                </a:lnTo>
                <a:lnTo>
                  <a:pt x="1524" y="172212"/>
                </a:lnTo>
                <a:lnTo>
                  <a:pt x="491326" y="41598"/>
                </a:lnTo>
                <a:lnTo>
                  <a:pt x="488813" y="32321"/>
                </a:lnTo>
                <a:close/>
              </a:path>
              <a:path w="563879" h="172720">
                <a:moveTo>
                  <a:pt x="550040" y="28956"/>
                </a:moveTo>
                <a:lnTo>
                  <a:pt x="501396" y="28956"/>
                </a:lnTo>
                <a:lnTo>
                  <a:pt x="504444" y="38100"/>
                </a:lnTo>
                <a:lnTo>
                  <a:pt x="491326" y="41598"/>
                </a:lnTo>
                <a:lnTo>
                  <a:pt x="499872" y="73151"/>
                </a:lnTo>
                <a:lnTo>
                  <a:pt x="550040" y="28956"/>
                </a:lnTo>
                <a:close/>
              </a:path>
              <a:path w="563879" h="172720">
                <a:moveTo>
                  <a:pt x="501396" y="28956"/>
                </a:moveTo>
                <a:lnTo>
                  <a:pt x="488813" y="32321"/>
                </a:lnTo>
                <a:lnTo>
                  <a:pt x="491326" y="41598"/>
                </a:lnTo>
                <a:lnTo>
                  <a:pt x="504444" y="38100"/>
                </a:lnTo>
                <a:lnTo>
                  <a:pt x="501396" y="28956"/>
                </a:lnTo>
                <a:close/>
              </a:path>
              <a:path w="563879" h="172720">
                <a:moveTo>
                  <a:pt x="480060" y="0"/>
                </a:moveTo>
                <a:lnTo>
                  <a:pt x="488813" y="32321"/>
                </a:lnTo>
                <a:lnTo>
                  <a:pt x="501396" y="28956"/>
                </a:lnTo>
                <a:lnTo>
                  <a:pt x="550040" y="28956"/>
                </a:lnTo>
                <a:lnTo>
                  <a:pt x="563880" y="16763"/>
                </a:lnTo>
                <a:lnTo>
                  <a:pt x="480060" y="0"/>
                </a:lnTo>
                <a:close/>
              </a:path>
            </a:pathLst>
          </a:custGeom>
          <a:solidFill>
            <a:srgbClr val="FF0000"/>
          </a:solidFill>
        </p:spPr>
        <p:txBody>
          <a:bodyPr wrap="square" lIns="0" tIns="0" rIns="0" bIns="0" rtlCol="0"/>
          <a:lstStyle/>
          <a:p>
            <a:endParaRPr/>
          </a:p>
        </p:txBody>
      </p:sp>
      <p:sp>
        <p:nvSpPr>
          <p:cNvPr id="28" name="object 28"/>
          <p:cNvSpPr/>
          <p:nvPr/>
        </p:nvSpPr>
        <p:spPr>
          <a:xfrm>
            <a:off x="4184903" y="3953255"/>
            <a:ext cx="218440" cy="459105"/>
          </a:xfrm>
          <a:custGeom>
            <a:avLst/>
            <a:gdLst/>
            <a:ahLst/>
            <a:cxnLst/>
            <a:rect l="l" t="t" r="r" b="b"/>
            <a:pathLst>
              <a:path w="218439" h="459104">
                <a:moveTo>
                  <a:pt x="179181" y="67653"/>
                </a:moveTo>
                <a:lnTo>
                  <a:pt x="0" y="454152"/>
                </a:lnTo>
                <a:lnTo>
                  <a:pt x="7620" y="458724"/>
                </a:lnTo>
                <a:lnTo>
                  <a:pt x="186653" y="71064"/>
                </a:lnTo>
                <a:lnTo>
                  <a:pt x="179181" y="67653"/>
                </a:lnTo>
                <a:close/>
              </a:path>
              <a:path w="218439" h="459104">
                <a:moveTo>
                  <a:pt x="216897" y="56387"/>
                </a:moveTo>
                <a:lnTo>
                  <a:pt x="184404" y="56387"/>
                </a:lnTo>
                <a:lnTo>
                  <a:pt x="192024" y="59436"/>
                </a:lnTo>
                <a:lnTo>
                  <a:pt x="186653" y="71064"/>
                </a:lnTo>
                <a:lnTo>
                  <a:pt x="217932" y="85343"/>
                </a:lnTo>
                <a:lnTo>
                  <a:pt x="216897" y="56387"/>
                </a:lnTo>
                <a:close/>
              </a:path>
              <a:path w="218439" h="459104">
                <a:moveTo>
                  <a:pt x="184404" y="56387"/>
                </a:moveTo>
                <a:lnTo>
                  <a:pt x="179181" y="67653"/>
                </a:lnTo>
                <a:lnTo>
                  <a:pt x="186653" y="71064"/>
                </a:lnTo>
                <a:lnTo>
                  <a:pt x="192024" y="59436"/>
                </a:lnTo>
                <a:lnTo>
                  <a:pt x="184404" y="56387"/>
                </a:lnTo>
                <a:close/>
              </a:path>
              <a:path w="218439" h="459104">
                <a:moveTo>
                  <a:pt x="214884" y="0"/>
                </a:moveTo>
                <a:lnTo>
                  <a:pt x="147828" y="53340"/>
                </a:lnTo>
                <a:lnTo>
                  <a:pt x="179181" y="67653"/>
                </a:lnTo>
                <a:lnTo>
                  <a:pt x="184404" y="56387"/>
                </a:lnTo>
                <a:lnTo>
                  <a:pt x="216897" y="56387"/>
                </a:lnTo>
                <a:lnTo>
                  <a:pt x="214884" y="0"/>
                </a:lnTo>
                <a:close/>
              </a:path>
            </a:pathLst>
          </a:custGeom>
          <a:solidFill>
            <a:srgbClr val="FF0000"/>
          </a:solidFill>
        </p:spPr>
        <p:txBody>
          <a:bodyPr wrap="square" lIns="0" tIns="0" rIns="0" bIns="0" rtlCol="0"/>
          <a:lstStyle/>
          <a:p>
            <a:endParaRPr/>
          </a:p>
        </p:txBody>
      </p:sp>
      <p:sp>
        <p:nvSpPr>
          <p:cNvPr id="29" name="object 29"/>
          <p:cNvSpPr/>
          <p:nvPr/>
        </p:nvSpPr>
        <p:spPr>
          <a:xfrm>
            <a:off x="3974591" y="3953255"/>
            <a:ext cx="218440" cy="459105"/>
          </a:xfrm>
          <a:custGeom>
            <a:avLst/>
            <a:gdLst/>
            <a:ahLst/>
            <a:cxnLst/>
            <a:rect l="l" t="t" r="r" b="b"/>
            <a:pathLst>
              <a:path w="218439" h="459104">
                <a:moveTo>
                  <a:pt x="38750" y="67653"/>
                </a:moveTo>
                <a:lnTo>
                  <a:pt x="31278" y="71064"/>
                </a:lnTo>
                <a:lnTo>
                  <a:pt x="210312" y="458724"/>
                </a:lnTo>
                <a:lnTo>
                  <a:pt x="217932" y="454152"/>
                </a:lnTo>
                <a:lnTo>
                  <a:pt x="38750" y="67653"/>
                </a:lnTo>
                <a:close/>
              </a:path>
              <a:path w="218439" h="459104">
                <a:moveTo>
                  <a:pt x="3048" y="0"/>
                </a:moveTo>
                <a:lnTo>
                  <a:pt x="0" y="85343"/>
                </a:lnTo>
                <a:lnTo>
                  <a:pt x="31278" y="71064"/>
                </a:lnTo>
                <a:lnTo>
                  <a:pt x="25908" y="59436"/>
                </a:lnTo>
                <a:lnTo>
                  <a:pt x="33528" y="56387"/>
                </a:lnTo>
                <a:lnTo>
                  <a:pt x="63427" y="56387"/>
                </a:lnTo>
                <a:lnTo>
                  <a:pt x="70104" y="53340"/>
                </a:lnTo>
                <a:lnTo>
                  <a:pt x="3048" y="0"/>
                </a:lnTo>
                <a:close/>
              </a:path>
              <a:path w="218439" h="459104">
                <a:moveTo>
                  <a:pt x="33528" y="56387"/>
                </a:moveTo>
                <a:lnTo>
                  <a:pt x="25908" y="59436"/>
                </a:lnTo>
                <a:lnTo>
                  <a:pt x="31278" y="71064"/>
                </a:lnTo>
                <a:lnTo>
                  <a:pt x="38750" y="67653"/>
                </a:lnTo>
                <a:lnTo>
                  <a:pt x="33528" y="56387"/>
                </a:lnTo>
                <a:close/>
              </a:path>
              <a:path w="218439" h="459104">
                <a:moveTo>
                  <a:pt x="63427" y="56387"/>
                </a:moveTo>
                <a:lnTo>
                  <a:pt x="33528" y="56387"/>
                </a:lnTo>
                <a:lnTo>
                  <a:pt x="38750" y="67653"/>
                </a:lnTo>
                <a:lnTo>
                  <a:pt x="63427" y="56387"/>
                </a:lnTo>
                <a:close/>
              </a:path>
            </a:pathLst>
          </a:custGeom>
          <a:solidFill>
            <a:srgbClr val="FF0000"/>
          </a:solidFill>
        </p:spPr>
        <p:txBody>
          <a:bodyPr wrap="square" lIns="0" tIns="0" rIns="0" bIns="0" rtlCol="0"/>
          <a:lstStyle/>
          <a:p>
            <a:endParaRPr/>
          </a:p>
        </p:txBody>
      </p:sp>
      <p:sp>
        <p:nvSpPr>
          <p:cNvPr id="30" name="object 30"/>
          <p:cNvSpPr/>
          <p:nvPr/>
        </p:nvSpPr>
        <p:spPr>
          <a:xfrm>
            <a:off x="3695700" y="4244339"/>
            <a:ext cx="494030" cy="169545"/>
          </a:xfrm>
          <a:custGeom>
            <a:avLst/>
            <a:gdLst/>
            <a:ahLst/>
            <a:cxnLst/>
            <a:rect l="l" t="t" r="r" b="b"/>
            <a:pathLst>
              <a:path w="494029" h="169545">
                <a:moveTo>
                  <a:pt x="75328" y="31380"/>
                </a:moveTo>
                <a:lnTo>
                  <a:pt x="72398" y="40561"/>
                </a:lnTo>
                <a:lnTo>
                  <a:pt x="490727" y="169163"/>
                </a:lnTo>
                <a:lnTo>
                  <a:pt x="493775" y="160019"/>
                </a:lnTo>
                <a:lnTo>
                  <a:pt x="75328" y="31380"/>
                </a:lnTo>
                <a:close/>
              </a:path>
              <a:path w="494029" h="169545">
                <a:moveTo>
                  <a:pt x="85344" y="0"/>
                </a:moveTo>
                <a:lnTo>
                  <a:pt x="0" y="13715"/>
                </a:lnTo>
                <a:lnTo>
                  <a:pt x="62484" y="71627"/>
                </a:lnTo>
                <a:lnTo>
                  <a:pt x="72398" y="40561"/>
                </a:lnTo>
                <a:lnTo>
                  <a:pt x="59436" y="36575"/>
                </a:lnTo>
                <a:lnTo>
                  <a:pt x="62484" y="27431"/>
                </a:lnTo>
                <a:lnTo>
                  <a:pt x="76589" y="27431"/>
                </a:lnTo>
                <a:lnTo>
                  <a:pt x="85344" y="0"/>
                </a:lnTo>
                <a:close/>
              </a:path>
              <a:path w="494029" h="169545">
                <a:moveTo>
                  <a:pt x="62484" y="27431"/>
                </a:moveTo>
                <a:lnTo>
                  <a:pt x="59436" y="36575"/>
                </a:lnTo>
                <a:lnTo>
                  <a:pt x="72398" y="40561"/>
                </a:lnTo>
                <a:lnTo>
                  <a:pt x="75328" y="31380"/>
                </a:lnTo>
                <a:lnTo>
                  <a:pt x="62484" y="27431"/>
                </a:lnTo>
                <a:close/>
              </a:path>
              <a:path w="494029" h="169545">
                <a:moveTo>
                  <a:pt x="76589" y="27431"/>
                </a:moveTo>
                <a:lnTo>
                  <a:pt x="62484" y="27431"/>
                </a:lnTo>
                <a:lnTo>
                  <a:pt x="75328" y="31380"/>
                </a:lnTo>
                <a:lnTo>
                  <a:pt x="76589" y="27431"/>
                </a:lnTo>
                <a:close/>
              </a:path>
            </a:pathLst>
          </a:custGeom>
          <a:solidFill>
            <a:srgbClr val="FF0000"/>
          </a:solidFill>
        </p:spPr>
        <p:txBody>
          <a:bodyPr wrap="square" lIns="0" tIns="0" rIns="0" bIns="0" rtlCol="0"/>
          <a:lstStyle/>
          <a:p>
            <a:endParaRPr/>
          </a:p>
        </p:txBody>
      </p:sp>
      <p:sp>
        <p:nvSpPr>
          <p:cNvPr id="31" name="object 31"/>
          <p:cNvSpPr/>
          <p:nvPr/>
        </p:nvSpPr>
        <p:spPr>
          <a:xfrm>
            <a:off x="4184903" y="4407407"/>
            <a:ext cx="215265" cy="382905"/>
          </a:xfrm>
          <a:custGeom>
            <a:avLst/>
            <a:gdLst/>
            <a:ahLst/>
            <a:cxnLst/>
            <a:rect l="l" t="t" r="r" b="b"/>
            <a:pathLst>
              <a:path w="215264" h="382904">
                <a:moveTo>
                  <a:pt x="173488" y="317732"/>
                </a:moveTo>
                <a:lnTo>
                  <a:pt x="144780" y="333756"/>
                </a:lnTo>
                <a:lnTo>
                  <a:pt x="214884" y="382524"/>
                </a:lnTo>
                <a:lnTo>
                  <a:pt x="212026" y="329184"/>
                </a:lnTo>
                <a:lnTo>
                  <a:pt x="179832" y="329184"/>
                </a:lnTo>
                <a:lnTo>
                  <a:pt x="173488" y="317732"/>
                </a:lnTo>
                <a:close/>
              </a:path>
              <a:path w="215264" h="382904">
                <a:moveTo>
                  <a:pt x="181243" y="313404"/>
                </a:moveTo>
                <a:lnTo>
                  <a:pt x="173488" y="317732"/>
                </a:lnTo>
                <a:lnTo>
                  <a:pt x="179832" y="329184"/>
                </a:lnTo>
                <a:lnTo>
                  <a:pt x="187451" y="324612"/>
                </a:lnTo>
                <a:lnTo>
                  <a:pt x="181243" y="313404"/>
                </a:lnTo>
                <a:close/>
              </a:path>
              <a:path w="215264" h="382904">
                <a:moveTo>
                  <a:pt x="210312" y="297180"/>
                </a:moveTo>
                <a:lnTo>
                  <a:pt x="181243" y="313404"/>
                </a:lnTo>
                <a:lnTo>
                  <a:pt x="187451" y="324612"/>
                </a:lnTo>
                <a:lnTo>
                  <a:pt x="179832" y="329184"/>
                </a:lnTo>
                <a:lnTo>
                  <a:pt x="212026" y="329184"/>
                </a:lnTo>
                <a:lnTo>
                  <a:pt x="210312" y="297180"/>
                </a:lnTo>
                <a:close/>
              </a:path>
              <a:path w="215264" h="382904">
                <a:moveTo>
                  <a:pt x="7620" y="0"/>
                </a:moveTo>
                <a:lnTo>
                  <a:pt x="0" y="4572"/>
                </a:lnTo>
                <a:lnTo>
                  <a:pt x="173488" y="317732"/>
                </a:lnTo>
                <a:lnTo>
                  <a:pt x="181243" y="313404"/>
                </a:lnTo>
                <a:lnTo>
                  <a:pt x="7620" y="0"/>
                </a:lnTo>
                <a:close/>
              </a:path>
            </a:pathLst>
          </a:custGeom>
          <a:solidFill>
            <a:srgbClr val="000000"/>
          </a:solidFill>
        </p:spPr>
        <p:txBody>
          <a:bodyPr wrap="square" lIns="0" tIns="0" rIns="0" bIns="0" rtlCol="0"/>
          <a:lstStyle/>
          <a:p>
            <a:endParaRPr/>
          </a:p>
        </p:txBody>
      </p:sp>
      <p:sp>
        <p:nvSpPr>
          <p:cNvPr id="32" name="object 32"/>
          <p:cNvSpPr/>
          <p:nvPr/>
        </p:nvSpPr>
        <p:spPr>
          <a:xfrm>
            <a:off x="4395215" y="4786883"/>
            <a:ext cx="360045" cy="760730"/>
          </a:xfrm>
          <a:custGeom>
            <a:avLst/>
            <a:gdLst/>
            <a:ahLst/>
            <a:cxnLst/>
            <a:rect l="l" t="t" r="r" b="b"/>
            <a:pathLst>
              <a:path w="360045" h="760729">
                <a:moveTo>
                  <a:pt x="9144" y="0"/>
                </a:moveTo>
                <a:lnTo>
                  <a:pt x="0" y="4572"/>
                </a:lnTo>
                <a:lnTo>
                  <a:pt x="350520" y="760476"/>
                </a:lnTo>
                <a:lnTo>
                  <a:pt x="359663" y="755904"/>
                </a:lnTo>
                <a:lnTo>
                  <a:pt x="9144" y="0"/>
                </a:lnTo>
                <a:close/>
              </a:path>
            </a:pathLst>
          </a:custGeom>
          <a:solidFill>
            <a:srgbClr val="000000"/>
          </a:solidFill>
        </p:spPr>
        <p:txBody>
          <a:bodyPr wrap="square" lIns="0" tIns="0" rIns="0" bIns="0" rtlCol="0"/>
          <a:lstStyle/>
          <a:p>
            <a:endParaRPr/>
          </a:p>
        </p:txBody>
      </p:sp>
      <p:sp>
        <p:nvSpPr>
          <p:cNvPr id="33" name="object 33"/>
          <p:cNvSpPr txBox="1"/>
          <p:nvPr/>
        </p:nvSpPr>
        <p:spPr>
          <a:xfrm>
            <a:off x="5763234" y="3408222"/>
            <a:ext cx="1417955" cy="215444"/>
          </a:xfrm>
          <a:prstGeom prst="rect">
            <a:avLst/>
          </a:prstGeom>
        </p:spPr>
        <p:txBody>
          <a:bodyPr vert="horz" wrap="square" lIns="0" tIns="0" rIns="0" bIns="0" rtlCol="0">
            <a:spAutoFit/>
          </a:bodyPr>
          <a:lstStyle/>
          <a:p>
            <a:pPr marL="12700">
              <a:lnSpc>
                <a:spcPct val="100000"/>
              </a:lnSpc>
            </a:pPr>
            <a:r>
              <a:rPr lang="en-US" sz="1400" spc="-5" dirty="0">
                <a:latin typeface="Tw Cen MT"/>
                <a:cs typeface="Tw Cen MT"/>
              </a:rPr>
              <a:t>specular reflection</a:t>
            </a:r>
          </a:p>
        </p:txBody>
      </p:sp>
      <p:sp>
        <p:nvSpPr>
          <p:cNvPr id="34" name="object 34"/>
          <p:cNvSpPr txBox="1"/>
          <p:nvPr/>
        </p:nvSpPr>
        <p:spPr>
          <a:xfrm>
            <a:off x="3579317" y="3761803"/>
            <a:ext cx="1210945" cy="215444"/>
          </a:xfrm>
          <a:prstGeom prst="rect">
            <a:avLst/>
          </a:prstGeom>
        </p:spPr>
        <p:txBody>
          <a:bodyPr vert="horz" wrap="square" lIns="0" tIns="0" rIns="0" bIns="0" rtlCol="0">
            <a:spAutoFit/>
          </a:bodyPr>
          <a:lstStyle/>
          <a:p>
            <a:pPr marL="12700">
              <a:lnSpc>
                <a:spcPct val="100000"/>
              </a:lnSpc>
            </a:pPr>
            <a:r>
              <a:rPr lang="en-US" sz="1400" dirty="0">
                <a:solidFill>
                  <a:srgbClr val="FF0000"/>
                </a:solidFill>
                <a:latin typeface="Tw Cen MT"/>
                <a:cs typeface="Tw Cen MT"/>
              </a:rPr>
              <a:t>Diffuse reflection</a:t>
            </a:r>
          </a:p>
        </p:txBody>
      </p:sp>
      <p:sp>
        <p:nvSpPr>
          <p:cNvPr id="35" name="object 35"/>
          <p:cNvSpPr txBox="1"/>
          <p:nvPr/>
        </p:nvSpPr>
        <p:spPr>
          <a:xfrm>
            <a:off x="4952466" y="5070944"/>
            <a:ext cx="1247775" cy="215444"/>
          </a:xfrm>
          <a:prstGeom prst="rect">
            <a:avLst/>
          </a:prstGeom>
        </p:spPr>
        <p:txBody>
          <a:bodyPr vert="horz" wrap="square" lIns="0" tIns="0" rIns="0" bIns="0" rtlCol="0">
            <a:spAutoFit/>
          </a:bodyPr>
          <a:lstStyle/>
          <a:p>
            <a:pPr marL="12700">
              <a:lnSpc>
                <a:spcPct val="100000"/>
              </a:lnSpc>
            </a:pPr>
            <a:r>
              <a:rPr lang="en-US" sz="1400" dirty="0">
                <a:latin typeface="Tw Cen MT"/>
                <a:cs typeface="Tw Cen MT"/>
              </a:rPr>
              <a:t>refracted light</a:t>
            </a:r>
          </a:p>
        </p:txBody>
      </p:sp>
      <p:sp>
        <p:nvSpPr>
          <p:cNvPr id="36" name="object 36"/>
          <p:cNvSpPr/>
          <p:nvPr/>
        </p:nvSpPr>
        <p:spPr>
          <a:xfrm>
            <a:off x="952500" y="4409693"/>
            <a:ext cx="7002780" cy="0"/>
          </a:xfrm>
          <a:custGeom>
            <a:avLst/>
            <a:gdLst/>
            <a:ahLst/>
            <a:cxnLst/>
            <a:rect l="l" t="t" r="r" b="b"/>
            <a:pathLst>
              <a:path w="7002780">
                <a:moveTo>
                  <a:pt x="0" y="0"/>
                </a:moveTo>
                <a:lnTo>
                  <a:pt x="7002780" y="0"/>
                </a:lnTo>
              </a:path>
            </a:pathLst>
          </a:custGeom>
          <a:ln w="38100">
            <a:solidFill>
              <a:srgbClr val="000000"/>
            </a:solidFill>
          </a:ln>
        </p:spPr>
        <p:txBody>
          <a:bodyPr wrap="square" lIns="0" tIns="0" rIns="0" bIns="0" rtlCol="0"/>
          <a:lstStyle/>
          <a:p>
            <a:endParaRPr/>
          </a:p>
        </p:txBody>
      </p:sp>
      <p:sp>
        <p:nvSpPr>
          <p:cNvPr id="37" name="object 37"/>
          <p:cNvSpPr/>
          <p:nvPr/>
        </p:nvSpPr>
        <p:spPr>
          <a:xfrm>
            <a:off x="1318260" y="3726179"/>
            <a:ext cx="114300" cy="683260"/>
          </a:xfrm>
          <a:custGeom>
            <a:avLst/>
            <a:gdLst/>
            <a:ahLst/>
            <a:cxnLst/>
            <a:rect l="l" t="t" r="r" b="b"/>
            <a:pathLst>
              <a:path w="114300" h="683260">
                <a:moveTo>
                  <a:pt x="76200" y="94487"/>
                </a:moveTo>
                <a:lnTo>
                  <a:pt x="38100" y="94487"/>
                </a:lnTo>
                <a:lnTo>
                  <a:pt x="38100" y="682752"/>
                </a:lnTo>
                <a:lnTo>
                  <a:pt x="76200" y="682752"/>
                </a:lnTo>
                <a:lnTo>
                  <a:pt x="76200" y="94487"/>
                </a:lnTo>
                <a:close/>
              </a:path>
              <a:path w="114300" h="683260">
                <a:moveTo>
                  <a:pt x="57912" y="0"/>
                </a:moveTo>
                <a:lnTo>
                  <a:pt x="0" y="114300"/>
                </a:lnTo>
                <a:lnTo>
                  <a:pt x="38100" y="114300"/>
                </a:lnTo>
                <a:lnTo>
                  <a:pt x="38100" y="94487"/>
                </a:lnTo>
                <a:lnTo>
                  <a:pt x="104526" y="94487"/>
                </a:lnTo>
                <a:lnTo>
                  <a:pt x="57912" y="0"/>
                </a:lnTo>
                <a:close/>
              </a:path>
              <a:path w="114300" h="683260">
                <a:moveTo>
                  <a:pt x="104526" y="94487"/>
                </a:moveTo>
                <a:lnTo>
                  <a:pt x="76200" y="94487"/>
                </a:lnTo>
                <a:lnTo>
                  <a:pt x="76200" y="114300"/>
                </a:lnTo>
                <a:lnTo>
                  <a:pt x="114300" y="114300"/>
                </a:lnTo>
                <a:lnTo>
                  <a:pt x="104526" y="94487"/>
                </a:lnTo>
                <a:close/>
              </a:path>
            </a:pathLst>
          </a:custGeom>
          <a:solidFill>
            <a:srgbClr val="000000"/>
          </a:solidFill>
        </p:spPr>
        <p:txBody>
          <a:bodyPr wrap="square" lIns="0" tIns="0" rIns="0" bIns="0" rtlCol="0"/>
          <a:lstStyle/>
          <a:p>
            <a:endParaRPr/>
          </a:p>
        </p:txBody>
      </p:sp>
      <p:sp>
        <p:nvSpPr>
          <p:cNvPr id="38" name="object 38"/>
          <p:cNvSpPr/>
          <p:nvPr/>
        </p:nvSpPr>
        <p:spPr>
          <a:xfrm>
            <a:off x="1318260" y="4408931"/>
            <a:ext cx="114300" cy="684530"/>
          </a:xfrm>
          <a:custGeom>
            <a:avLst/>
            <a:gdLst/>
            <a:ahLst/>
            <a:cxnLst/>
            <a:rect l="l" t="t" r="r" b="b"/>
            <a:pathLst>
              <a:path w="114300" h="684529">
                <a:moveTo>
                  <a:pt x="38100" y="569976"/>
                </a:moveTo>
                <a:lnTo>
                  <a:pt x="0" y="569976"/>
                </a:lnTo>
                <a:lnTo>
                  <a:pt x="57912" y="684276"/>
                </a:lnTo>
                <a:lnTo>
                  <a:pt x="104526" y="589788"/>
                </a:lnTo>
                <a:lnTo>
                  <a:pt x="38100" y="589788"/>
                </a:lnTo>
                <a:lnTo>
                  <a:pt x="38100" y="569976"/>
                </a:lnTo>
                <a:close/>
              </a:path>
              <a:path w="114300" h="684529">
                <a:moveTo>
                  <a:pt x="76200" y="0"/>
                </a:moveTo>
                <a:lnTo>
                  <a:pt x="38100" y="0"/>
                </a:lnTo>
                <a:lnTo>
                  <a:pt x="38100" y="589788"/>
                </a:lnTo>
                <a:lnTo>
                  <a:pt x="76200" y="589788"/>
                </a:lnTo>
                <a:lnTo>
                  <a:pt x="76200" y="0"/>
                </a:lnTo>
                <a:close/>
              </a:path>
              <a:path w="114300" h="684529">
                <a:moveTo>
                  <a:pt x="114300" y="569976"/>
                </a:moveTo>
                <a:lnTo>
                  <a:pt x="76200" y="569976"/>
                </a:lnTo>
                <a:lnTo>
                  <a:pt x="76200" y="589788"/>
                </a:lnTo>
                <a:lnTo>
                  <a:pt x="104526" y="589788"/>
                </a:lnTo>
                <a:lnTo>
                  <a:pt x="114300" y="569976"/>
                </a:lnTo>
                <a:close/>
              </a:path>
            </a:pathLst>
          </a:custGeom>
          <a:solidFill>
            <a:srgbClr val="000000"/>
          </a:solidFill>
        </p:spPr>
        <p:txBody>
          <a:bodyPr wrap="square" lIns="0" tIns="0" rIns="0" bIns="0" rtlCol="0"/>
          <a:lstStyle/>
          <a:p>
            <a:endParaRPr/>
          </a:p>
        </p:txBody>
      </p:sp>
      <p:sp>
        <p:nvSpPr>
          <p:cNvPr id="39" name="object 39"/>
          <p:cNvSpPr txBox="1"/>
          <p:nvPr/>
        </p:nvSpPr>
        <p:spPr>
          <a:xfrm>
            <a:off x="1070877" y="3306157"/>
            <a:ext cx="757923" cy="435247"/>
          </a:xfrm>
          <a:prstGeom prst="rect">
            <a:avLst/>
          </a:prstGeom>
        </p:spPr>
        <p:txBody>
          <a:bodyPr vert="horz" wrap="square" lIns="0" tIns="0" rIns="0" bIns="0" rtlCol="0">
            <a:spAutoFit/>
          </a:bodyPr>
          <a:lstStyle/>
          <a:p>
            <a:pPr marL="12700" marR="5080">
              <a:lnSpc>
                <a:spcPct val="100699"/>
              </a:lnSpc>
            </a:pPr>
            <a:r>
              <a:rPr lang="en-US" sz="1400" dirty="0">
                <a:latin typeface="Tw Cen MT"/>
                <a:cs typeface="Tw Cen MT"/>
              </a:rPr>
              <a:t>reflected light</a:t>
            </a:r>
          </a:p>
        </p:txBody>
      </p:sp>
      <p:sp>
        <p:nvSpPr>
          <p:cNvPr id="40" name="object 40"/>
          <p:cNvSpPr txBox="1"/>
          <p:nvPr/>
        </p:nvSpPr>
        <p:spPr>
          <a:xfrm>
            <a:off x="1067846" y="5055603"/>
            <a:ext cx="760954" cy="442595"/>
          </a:xfrm>
          <a:prstGeom prst="rect">
            <a:avLst/>
          </a:prstGeom>
        </p:spPr>
        <p:txBody>
          <a:bodyPr vert="horz" wrap="square" lIns="0" tIns="0" rIns="0" bIns="0" rtlCol="0">
            <a:spAutoFit/>
          </a:bodyPr>
          <a:lstStyle/>
          <a:p>
            <a:pPr marL="12700" marR="5080">
              <a:lnSpc>
                <a:spcPct val="100000"/>
              </a:lnSpc>
            </a:pPr>
            <a:r>
              <a:rPr lang="en-US" sz="1400" dirty="0">
                <a:latin typeface="Tw Cen MT"/>
                <a:cs typeface="Tw Cen MT"/>
              </a:rPr>
              <a:t>transmitted light</a:t>
            </a:r>
          </a:p>
        </p:txBody>
      </p:sp>
      <p:sp>
        <p:nvSpPr>
          <p:cNvPr id="41" name="object 41"/>
          <p:cNvSpPr txBox="1"/>
          <p:nvPr/>
        </p:nvSpPr>
        <p:spPr>
          <a:xfrm>
            <a:off x="2238260" y="5948752"/>
            <a:ext cx="4157345" cy="215444"/>
          </a:xfrm>
          <a:prstGeom prst="rect">
            <a:avLst/>
          </a:prstGeom>
        </p:spPr>
        <p:txBody>
          <a:bodyPr vert="horz" wrap="square" lIns="0" tIns="0" rIns="0" bIns="0" rtlCol="0">
            <a:spAutoFit/>
          </a:bodyPr>
          <a:lstStyle/>
          <a:p>
            <a:pPr marL="12700">
              <a:lnSpc>
                <a:spcPct val="100000"/>
              </a:lnSpc>
            </a:pPr>
            <a:r>
              <a:rPr lang="en-US" sz="1400" dirty="0">
                <a:latin typeface="Tw Cen MT"/>
                <a:cs typeface="Tw Cen MT"/>
              </a:rPr>
              <a:t>Part of the luminous flux is absorbed by the material.</a:t>
            </a:r>
          </a:p>
        </p:txBody>
      </p:sp>
      <p:sp>
        <p:nvSpPr>
          <p:cNvPr id="42"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3"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14</a:t>
            </a:fld>
            <a:endParaRPr sz="1200" dirty="0"/>
          </a:p>
        </p:txBody>
      </p:sp>
      <p:sp>
        <p:nvSpPr>
          <p:cNvPr id="44" name="AutoShape 13"/>
          <p:cNvSpPr>
            <a:spLocks noChangeArrowheads="1"/>
          </p:cNvSpPr>
          <p:nvPr/>
        </p:nvSpPr>
        <p:spPr bwMode="auto">
          <a:xfrm>
            <a:off x="2438400" y="3048000"/>
            <a:ext cx="228600" cy="228600"/>
          </a:xfrm>
          <a:prstGeom prst="star5">
            <a:avLst/>
          </a:prstGeom>
          <a:solidFill>
            <a:srgbClr val="FFFF00"/>
          </a:solidFill>
          <a:ln w="12700">
            <a:solidFill>
              <a:schemeClr val="tx1"/>
            </a:solidFill>
            <a:miter lim="800000"/>
            <a:headEnd/>
            <a:tailEnd/>
          </a:ln>
          <a:effectLst/>
        </p:spPr>
        <p:txBody>
          <a:bodyPr/>
          <a:lstStyle/>
          <a:p>
            <a:endParaRPr lang="fr-FR">
              <a:solidFill>
                <a:srgbClr val="FFFF00"/>
              </a:solidFill>
            </a:endParaRPr>
          </a:p>
        </p:txBody>
      </p:sp>
      <p:sp>
        <p:nvSpPr>
          <p:cNvPr id="45" name="Rectangle 44"/>
          <p:cNvSpPr/>
          <p:nvPr/>
        </p:nvSpPr>
        <p:spPr>
          <a:xfrm>
            <a:off x="533400" y="228600"/>
            <a:ext cx="3795526" cy="707886"/>
          </a:xfrm>
          <a:prstGeom prst="rect">
            <a:avLst/>
          </a:prstGeom>
        </p:spPr>
        <p:txBody>
          <a:bodyPr wrap="none">
            <a:spAutoFit/>
          </a:bodyPr>
          <a:lstStyle/>
          <a:p>
            <a:r>
              <a:rPr lang="en-US" sz="4000" b="1" spc="-5" dirty="0">
                <a:solidFill>
                  <a:schemeClr val="tx1">
                    <a:lumMod val="85000"/>
                    <a:lumOff val="15000"/>
                  </a:schemeClr>
                </a:solidFill>
                <a:effectLst>
                  <a:outerShdw blurRad="38100" dist="38100" dir="2700000" algn="tl">
                    <a:srgbClr val="000000">
                      <a:alpha val="43137"/>
                    </a:srgbClr>
                  </a:outerShdw>
                </a:effectLst>
              </a:rPr>
              <a:t>Reflection model</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18114" y="1476851"/>
            <a:ext cx="7905115" cy="1723549"/>
          </a:xfrm>
          <a:prstGeom prst="rect">
            <a:avLst/>
          </a:prstGeom>
        </p:spPr>
        <p:txBody>
          <a:bodyPr vert="horz" wrap="square" lIns="0" tIns="0" rIns="0" bIns="0" rtlCol="0">
            <a:spAutoFit/>
          </a:bodyPr>
          <a:lstStyle/>
          <a:p>
            <a:pPr marL="0" lvl="1" algn="just"/>
            <a:r>
              <a:rPr lang="fr-FR" sz="2800" b="1" dirty="0"/>
              <a:t>Local </a:t>
            </a:r>
            <a:r>
              <a:rPr lang="fr-FR" sz="2800" b="1" dirty="0" err="1"/>
              <a:t>reflection</a:t>
            </a:r>
            <a:r>
              <a:rPr lang="fr-FR" sz="2800" b="1" dirty="0"/>
              <a:t> model </a:t>
            </a:r>
            <a:endParaRPr lang="fr-FR" sz="2800" b="1" dirty="0" smtClean="0"/>
          </a:p>
          <a:p>
            <a:pPr lvl="1">
              <a:buFont typeface="Arial" pitchFamily="34" charset="0"/>
              <a:buChar char="•"/>
            </a:pPr>
            <a:r>
              <a:rPr lang="fr-FR" sz="2400" dirty="0" smtClean="0"/>
              <a:t> </a:t>
            </a:r>
            <a:r>
              <a:rPr lang="en-US" sz="2800" dirty="0"/>
              <a:t>ambient</a:t>
            </a:r>
            <a:endParaRPr lang="fr-FR" sz="2800" dirty="0" smtClean="0"/>
          </a:p>
          <a:p>
            <a:pPr lvl="1">
              <a:buFont typeface="Arial" pitchFamily="34" charset="0"/>
              <a:buChar char="•"/>
            </a:pPr>
            <a:r>
              <a:rPr lang="fr-FR" sz="2800" dirty="0" smtClean="0"/>
              <a:t> </a:t>
            </a:r>
            <a:r>
              <a:rPr lang="en-US" sz="2800" dirty="0"/>
              <a:t>diffuse</a:t>
            </a:r>
            <a:endParaRPr lang="fr-FR" sz="2800" dirty="0" smtClean="0"/>
          </a:p>
          <a:p>
            <a:pPr lvl="1">
              <a:buFont typeface="Arial" pitchFamily="34" charset="0"/>
              <a:buChar char="•"/>
            </a:pPr>
            <a:r>
              <a:rPr lang="fr-FR" sz="2800" dirty="0" smtClean="0"/>
              <a:t> </a:t>
            </a:r>
            <a:r>
              <a:rPr lang="en-US" sz="2800" dirty="0" smtClean="0"/>
              <a:t>specular</a:t>
            </a:r>
            <a:endParaRPr lang="fr-FR" sz="2800" dirty="0" smtClean="0"/>
          </a:p>
        </p:txBody>
      </p:sp>
      <p:sp>
        <p:nvSpPr>
          <p:cNvPr id="8" name="object 8"/>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2"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3"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15</a:t>
            </a:fld>
            <a:endParaRPr sz="1200" dirty="0"/>
          </a:p>
        </p:txBody>
      </p:sp>
      <p:pic>
        <p:nvPicPr>
          <p:cNvPr id="66562" name="Picture 2"/>
          <p:cNvPicPr>
            <a:picLocks noChangeAspect="1" noChangeArrowheads="1"/>
          </p:cNvPicPr>
          <p:nvPr/>
        </p:nvPicPr>
        <p:blipFill>
          <a:blip r:embed="rId2"/>
          <a:srcRect/>
          <a:stretch>
            <a:fillRect/>
          </a:stretch>
        </p:blipFill>
        <p:spPr bwMode="auto">
          <a:xfrm>
            <a:off x="457200" y="3581400"/>
            <a:ext cx="8280000" cy="2304292"/>
          </a:xfrm>
          <a:prstGeom prst="rect">
            <a:avLst/>
          </a:prstGeom>
          <a:noFill/>
          <a:ln w="9525">
            <a:noFill/>
            <a:miter lim="800000"/>
            <a:headEnd/>
            <a:tailEnd/>
          </a:ln>
          <a:effectLst/>
        </p:spPr>
      </p:pic>
      <p:sp>
        <p:nvSpPr>
          <p:cNvPr id="9" name="Rectangle 8"/>
          <p:cNvSpPr/>
          <p:nvPr/>
        </p:nvSpPr>
        <p:spPr>
          <a:xfrm>
            <a:off x="533400" y="228600"/>
            <a:ext cx="3795526" cy="707886"/>
          </a:xfrm>
          <a:prstGeom prst="rect">
            <a:avLst/>
          </a:prstGeom>
        </p:spPr>
        <p:txBody>
          <a:bodyPr wrap="none">
            <a:spAutoFit/>
          </a:bodyPr>
          <a:lstStyle/>
          <a:p>
            <a:r>
              <a:rPr lang="en-US" sz="4000" b="1" spc="-5" dirty="0">
                <a:solidFill>
                  <a:schemeClr val="tx1">
                    <a:lumMod val="85000"/>
                    <a:lumOff val="15000"/>
                  </a:schemeClr>
                </a:solidFill>
                <a:effectLst>
                  <a:outerShdw blurRad="38100" dist="38100" dir="2700000" algn="tl">
                    <a:srgbClr val="000000">
                      <a:alpha val="43137"/>
                    </a:srgbClr>
                  </a:outerShdw>
                </a:effectLst>
              </a:rPr>
              <a:t>Reflection model</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 y="65531"/>
            <a:ext cx="9020556" cy="6699504"/>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16</a:t>
            </a:fld>
            <a:endParaRPr sz="1200" dirty="0"/>
          </a:p>
        </p:txBody>
      </p:sp>
      <p:sp>
        <p:nvSpPr>
          <p:cNvPr id="4" name="object 4"/>
          <p:cNvSpPr txBox="1"/>
          <p:nvPr/>
        </p:nvSpPr>
        <p:spPr>
          <a:xfrm>
            <a:off x="618114" y="1546504"/>
            <a:ext cx="6398260" cy="2616101"/>
          </a:xfrm>
          <a:prstGeom prst="rect">
            <a:avLst/>
          </a:prstGeom>
        </p:spPr>
        <p:txBody>
          <a:bodyPr vert="horz" wrap="square" lIns="0" tIns="0" rIns="0" bIns="0" rtlCol="0">
            <a:spAutoFit/>
          </a:bodyPr>
          <a:lstStyle/>
          <a:p>
            <a:pPr marL="355600" indent="-342900">
              <a:lnSpc>
                <a:spcPts val="2735"/>
              </a:lnSpc>
              <a:buFont typeface="Arial"/>
              <a:buChar char="•"/>
              <a:tabLst>
                <a:tab pos="355600" algn="l"/>
                <a:tab pos="356235" algn="l"/>
              </a:tabLst>
            </a:pPr>
            <a:r>
              <a:rPr lang="en-US" sz="2500" spc="-5" dirty="0">
                <a:latin typeface="Perpetua"/>
                <a:cs typeface="Perpetua"/>
              </a:rPr>
              <a:t>Light source</a:t>
            </a:r>
            <a:endParaRPr sz="2500" dirty="0" smtClean="0">
              <a:latin typeface="Perpetua"/>
              <a:cs typeface="Perpetua"/>
            </a:endParaRPr>
          </a:p>
          <a:p>
            <a:pPr marL="756285" lvl="1" indent="-286385">
              <a:lnSpc>
                <a:spcPts val="2110"/>
              </a:lnSpc>
              <a:buFont typeface="Arial"/>
              <a:buChar char="–"/>
              <a:tabLst>
                <a:tab pos="756285" algn="l"/>
                <a:tab pos="756920" algn="l"/>
              </a:tabLst>
            </a:pPr>
            <a:r>
              <a:rPr lang="en-US" sz="2200" spc="-5" dirty="0">
                <a:latin typeface="Perpetua"/>
                <a:cs typeface="Perpetua"/>
              </a:rPr>
              <a:t>light color</a:t>
            </a:r>
            <a:endParaRPr sz="2200" dirty="0" smtClean="0">
              <a:latin typeface="Perpetua"/>
              <a:cs typeface="Perpetua"/>
            </a:endParaRPr>
          </a:p>
          <a:p>
            <a:pPr marL="756285" lvl="1" indent="-286385">
              <a:lnSpc>
                <a:spcPts val="2110"/>
              </a:lnSpc>
              <a:buFont typeface="Arial"/>
              <a:buChar char="–"/>
              <a:tabLst>
                <a:tab pos="756285" algn="l"/>
                <a:tab pos="756920" algn="l"/>
              </a:tabLst>
            </a:pPr>
            <a:r>
              <a:rPr lang="en-US" sz="2200" spc="-10" dirty="0">
                <a:latin typeface="Perpetua"/>
                <a:cs typeface="Perpetua"/>
              </a:rPr>
              <a:t>ambient, point, directional, spot</a:t>
            </a:r>
          </a:p>
          <a:p>
            <a:pPr marL="756285" lvl="1" indent="-286385">
              <a:lnSpc>
                <a:spcPts val="2110"/>
              </a:lnSpc>
              <a:buFont typeface="Arial"/>
              <a:buChar char="–"/>
              <a:tabLst>
                <a:tab pos="756285" algn="l"/>
                <a:tab pos="756920" algn="l"/>
              </a:tabLst>
            </a:pPr>
            <a:r>
              <a:rPr lang="en-US" sz="2200" spc="-10" dirty="0">
                <a:latin typeface="Perpetua"/>
                <a:cs typeface="Perpetua"/>
              </a:rPr>
              <a:t>intensity, attenuation factor</a:t>
            </a:r>
            <a:endParaRPr sz="2200" dirty="0" smtClean="0">
              <a:latin typeface="Perpetua"/>
              <a:cs typeface="Perpetua"/>
            </a:endParaRPr>
          </a:p>
          <a:p>
            <a:pPr marL="355600" indent="-342900">
              <a:lnSpc>
                <a:spcPts val="2735"/>
              </a:lnSpc>
              <a:spcBef>
                <a:spcPts val="1800"/>
              </a:spcBef>
              <a:buFont typeface="Arial"/>
              <a:buChar char="•"/>
              <a:tabLst>
                <a:tab pos="355600" algn="l"/>
                <a:tab pos="356235" algn="l"/>
              </a:tabLst>
            </a:pPr>
            <a:r>
              <a:rPr lang="en-US" sz="2500" dirty="0">
                <a:latin typeface="Perpetua"/>
                <a:cs typeface="Perpetua"/>
              </a:rPr>
              <a:t>Object materials</a:t>
            </a:r>
            <a:endParaRPr sz="2500" dirty="0" smtClean="0">
              <a:latin typeface="Perpetua"/>
              <a:cs typeface="Perpetua"/>
            </a:endParaRPr>
          </a:p>
          <a:p>
            <a:pPr marL="756285" lvl="1" indent="-286385">
              <a:lnSpc>
                <a:spcPts val="2115"/>
              </a:lnSpc>
              <a:buFont typeface="Arial"/>
              <a:buChar char="–"/>
              <a:tabLst>
                <a:tab pos="756285" algn="l"/>
                <a:tab pos="756920" algn="l"/>
              </a:tabLst>
            </a:pPr>
            <a:r>
              <a:rPr lang="en-US" sz="2200" spc="-5" dirty="0">
                <a:latin typeface="Perpetua"/>
                <a:cs typeface="Perpetua"/>
              </a:rPr>
              <a:t>self-color (ambient, diffuse and specular), emissive color.</a:t>
            </a:r>
          </a:p>
          <a:p>
            <a:pPr marL="756285" lvl="1" indent="-286385">
              <a:lnSpc>
                <a:spcPts val="2115"/>
              </a:lnSpc>
              <a:buFont typeface="Arial"/>
              <a:buChar char="–"/>
              <a:tabLst>
                <a:tab pos="756285" algn="l"/>
                <a:tab pos="756920" algn="l"/>
              </a:tabLst>
            </a:pPr>
            <a:r>
              <a:rPr lang="en-US" sz="2200" spc="-5" dirty="0" err="1">
                <a:latin typeface="Perpetua"/>
                <a:cs typeface="Perpetua"/>
              </a:rPr>
              <a:t>lambertian</a:t>
            </a:r>
            <a:r>
              <a:rPr lang="en-US" sz="2200" spc="-5" dirty="0">
                <a:latin typeface="Perpetua"/>
                <a:cs typeface="Perpetua"/>
              </a:rPr>
              <a:t> surface, specular, mixed</a:t>
            </a:r>
            <a:endParaRPr sz="2200" dirty="0">
              <a:latin typeface="Perpetua"/>
              <a:cs typeface="Perpetua"/>
            </a:endParaRPr>
          </a:p>
        </p:txBody>
      </p:sp>
      <p:sp>
        <p:nvSpPr>
          <p:cNvPr id="5" name="object 5"/>
          <p:cNvSpPr txBox="1"/>
          <p:nvPr/>
        </p:nvSpPr>
        <p:spPr>
          <a:xfrm>
            <a:off x="1075536" y="5420392"/>
            <a:ext cx="1590675" cy="640080"/>
          </a:xfrm>
          <a:prstGeom prst="rect">
            <a:avLst/>
          </a:prstGeom>
        </p:spPr>
        <p:txBody>
          <a:bodyPr vert="horz" wrap="square" lIns="0" tIns="0" rIns="0" bIns="0" rtlCol="0">
            <a:spAutoFit/>
          </a:bodyPr>
          <a:lstStyle/>
          <a:p>
            <a:pPr marL="299085" indent="-286385">
              <a:lnSpc>
                <a:spcPts val="2375"/>
              </a:lnSpc>
              <a:buFont typeface="Arial"/>
              <a:buChar char="–"/>
              <a:tabLst>
                <a:tab pos="298450" algn="l"/>
                <a:tab pos="299720" algn="l"/>
              </a:tabLst>
            </a:pPr>
            <a:r>
              <a:rPr lang="en-US" sz="2200" spc="-5" dirty="0">
                <a:latin typeface="Perpetua"/>
                <a:cs typeface="Perpetua"/>
              </a:rPr>
              <a:t>transparency</a:t>
            </a:r>
            <a:endParaRPr sz="2200" dirty="0" smtClean="0">
              <a:latin typeface="Perpetua"/>
              <a:cs typeface="Perpetua"/>
            </a:endParaRPr>
          </a:p>
          <a:p>
            <a:pPr marL="299085" indent="-286385">
              <a:lnSpc>
                <a:spcPts val="2375"/>
              </a:lnSpc>
              <a:buFont typeface="Arial"/>
              <a:buChar char="–"/>
              <a:tabLst>
                <a:tab pos="298450" algn="l"/>
                <a:tab pos="299720" algn="l"/>
              </a:tabLst>
            </a:pPr>
            <a:r>
              <a:rPr sz="2200" spc="-10" dirty="0" smtClean="0">
                <a:latin typeface="Perpetua"/>
                <a:cs typeface="Perpetua"/>
              </a:rPr>
              <a:t>textures</a:t>
            </a:r>
            <a:endParaRPr sz="2200" dirty="0">
              <a:latin typeface="Perpetua"/>
              <a:cs typeface="Perpetua"/>
            </a:endParaRPr>
          </a:p>
        </p:txBody>
      </p:sp>
      <p:sp>
        <p:nvSpPr>
          <p:cNvPr id="6" name="object 6"/>
          <p:cNvSpPr txBox="1"/>
          <p:nvPr/>
        </p:nvSpPr>
        <p:spPr>
          <a:xfrm>
            <a:off x="1805355" y="4919535"/>
            <a:ext cx="134366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lam</a:t>
            </a:r>
            <a:r>
              <a:rPr sz="1800" spc="-20" dirty="0">
                <a:latin typeface="Arial"/>
                <a:cs typeface="Arial"/>
              </a:rPr>
              <a:t>b</a:t>
            </a:r>
            <a:r>
              <a:rPr sz="1800" spc="-5" dirty="0">
                <a:latin typeface="Arial"/>
                <a:cs typeface="Arial"/>
              </a:rPr>
              <a:t>ertie</a:t>
            </a:r>
            <a:r>
              <a:rPr sz="1800" spc="-20" dirty="0">
                <a:latin typeface="Arial"/>
                <a:cs typeface="Arial"/>
              </a:rPr>
              <a:t>n</a:t>
            </a:r>
            <a:r>
              <a:rPr sz="1800" spc="-5" dirty="0">
                <a:latin typeface="Arial"/>
                <a:cs typeface="Arial"/>
              </a:rPr>
              <a:t>ne</a:t>
            </a:r>
            <a:endParaRPr sz="1800">
              <a:latin typeface="Arial"/>
              <a:cs typeface="Arial"/>
            </a:endParaRPr>
          </a:p>
        </p:txBody>
      </p:sp>
      <p:sp>
        <p:nvSpPr>
          <p:cNvPr id="7" name="object 7"/>
          <p:cNvSpPr txBox="1"/>
          <p:nvPr/>
        </p:nvSpPr>
        <p:spPr>
          <a:xfrm>
            <a:off x="3847668" y="5047615"/>
            <a:ext cx="1040130" cy="286385"/>
          </a:xfrm>
          <a:prstGeom prst="rect">
            <a:avLst/>
          </a:prstGeom>
        </p:spPr>
        <p:txBody>
          <a:bodyPr vert="horz" wrap="square" lIns="0" tIns="0" rIns="0" bIns="0" rtlCol="0">
            <a:spAutoFit/>
          </a:bodyPr>
          <a:lstStyle/>
          <a:p>
            <a:pPr marL="12700">
              <a:lnSpc>
                <a:spcPct val="100000"/>
              </a:lnSpc>
            </a:pPr>
            <a:r>
              <a:rPr lang="en-US" spc="-5" dirty="0">
                <a:latin typeface="Arial"/>
                <a:cs typeface="Arial"/>
              </a:rPr>
              <a:t>specular</a:t>
            </a:r>
            <a:endParaRPr sz="1800" dirty="0">
              <a:latin typeface="Arial"/>
              <a:cs typeface="Arial"/>
            </a:endParaRPr>
          </a:p>
        </p:txBody>
      </p:sp>
      <p:sp>
        <p:nvSpPr>
          <p:cNvPr id="8" name="object 8"/>
          <p:cNvSpPr txBox="1"/>
          <p:nvPr/>
        </p:nvSpPr>
        <p:spPr>
          <a:xfrm>
            <a:off x="5266359" y="5048885"/>
            <a:ext cx="2098675" cy="285115"/>
          </a:xfrm>
          <a:prstGeom prst="rect">
            <a:avLst/>
          </a:prstGeom>
        </p:spPr>
        <p:txBody>
          <a:bodyPr vert="horz" wrap="square" lIns="0" tIns="0" rIns="0" bIns="0" rtlCol="0">
            <a:spAutoFit/>
          </a:bodyPr>
          <a:lstStyle/>
          <a:p>
            <a:pPr marL="12700">
              <a:lnSpc>
                <a:spcPct val="100000"/>
              </a:lnSpc>
            </a:pPr>
            <a:r>
              <a:rPr lang="en-US" spc="-10" dirty="0">
                <a:latin typeface="Arial"/>
                <a:cs typeface="Arial"/>
              </a:rPr>
              <a:t>directional diffuse</a:t>
            </a:r>
          </a:p>
        </p:txBody>
      </p:sp>
      <p:sp>
        <p:nvSpPr>
          <p:cNvPr id="10" name="Rectangle 9"/>
          <p:cNvSpPr/>
          <p:nvPr/>
        </p:nvSpPr>
        <p:spPr>
          <a:xfrm>
            <a:off x="533400" y="228600"/>
            <a:ext cx="5850641" cy="707886"/>
          </a:xfrm>
          <a:prstGeom prst="rect">
            <a:avLst/>
          </a:prstGeom>
        </p:spPr>
        <p:txBody>
          <a:bodyPr wrap="none">
            <a:spAutoFit/>
          </a:bodyPr>
          <a:lstStyle/>
          <a:p>
            <a:r>
              <a:rPr lang="en-US" sz="4000" b="1" spc="-10" dirty="0">
                <a:solidFill>
                  <a:schemeClr val="tx1">
                    <a:lumMod val="85000"/>
                    <a:lumOff val="15000"/>
                  </a:schemeClr>
                </a:solidFill>
                <a:effectLst>
                  <a:outerShdw blurRad="38100" dist="38100" dir="2700000" algn="tl">
                    <a:srgbClr val="000000">
                      <a:alpha val="43137"/>
                    </a:srgbClr>
                  </a:outerShdw>
                </a:effectLst>
              </a:rPr>
              <a:t>Light and Material Settings</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533400"/>
            <a:ext cx="8153400" cy="5293757"/>
          </a:xfrm>
          <a:prstGeom prst="rect">
            <a:avLst/>
          </a:prstGeom>
          <a:noFill/>
          <a:ln w="9525">
            <a:noFill/>
            <a:miter lim="800000"/>
            <a:headEnd/>
            <a:tailEnd/>
          </a:ln>
          <a:effectLst/>
        </p:spPr>
        <p:txBody>
          <a:bodyPr>
            <a:spAutoFit/>
          </a:bodyPr>
          <a:lstStyle/>
          <a:p>
            <a:pPr algn="just">
              <a:spcBef>
                <a:spcPct val="50000"/>
              </a:spcBef>
            </a:pPr>
            <a:endParaRPr lang="fr-FR" b="1" dirty="0">
              <a:latin typeface="Arial" charset="0"/>
            </a:endParaRPr>
          </a:p>
          <a:p>
            <a:pPr algn="just">
              <a:spcBef>
                <a:spcPct val="50000"/>
              </a:spcBef>
            </a:pPr>
            <a:r>
              <a:rPr lang="en-US" sz="2000" dirty="0">
                <a:latin typeface="Arial" charset="0"/>
              </a:rPr>
              <a:t>In the following, we will talk about the "intensity" of light, noted </a:t>
            </a:r>
            <a:r>
              <a:rPr lang="fr-FR" sz="2000" b="1" dirty="0">
                <a:solidFill>
                  <a:srgbClr val="FF0000"/>
                </a:solidFill>
                <a:effectLst>
                  <a:outerShdw blurRad="38100" dist="38100" dir="2700000" algn="tl">
                    <a:srgbClr val="000000">
                      <a:alpha val="43137"/>
                    </a:srgbClr>
                  </a:outerShdw>
                </a:effectLst>
                <a:latin typeface="Perpetua"/>
                <a:cs typeface="Perpetua"/>
              </a:rPr>
              <a:t>I</a:t>
            </a:r>
            <a:r>
              <a:rPr lang="en-US" sz="2000" dirty="0" smtClean="0">
                <a:latin typeface="Arial" charset="0"/>
              </a:rPr>
              <a:t>.</a:t>
            </a:r>
            <a:endParaRPr lang="fr-FR" sz="2000" dirty="0">
              <a:latin typeface="Arial" charset="0"/>
            </a:endParaRPr>
          </a:p>
          <a:p>
            <a:pPr algn="just">
              <a:spcBef>
                <a:spcPct val="50000"/>
              </a:spcBef>
            </a:pPr>
            <a:endParaRPr lang="fr-FR" sz="2000" dirty="0">
              <a:latin typeface="Arial" charset="0"/>
            </a:endParaRPr>
          </a:p>
          <a:p>
            <a:pPr marL="854075" lvl="1" indent="-396875" algn="just">
              <a:spcBef>
                <a:spcPct val="50000"/>
              </a:spcBef>
              <a:buFont typeface="Wingdings" pitchFamily="2" charset="2"/>
              <a:buChar char="à"/>
            </a:pPr>
            <a:r>
              <a:rPr lang="fr-FR" sz="2000" b="1" dirty="0" smtClean="0">
                <a:solidFill>
                  <a:srgbClr val="FF0000"/>
                </a:solidFill>
                <a:effectLst>
                  <a:outerShdw blurRad="38100" dist="38100" dir="2700000" algn="tl">
                    <a:srgbClr val="000000">
                      <a:alpha val="43137"/>
                    </a:srgbClr>
                  </a:outerShdw>
                </a:effectLst>
                <a:latin typeface="Perpetua"/>
                <a:cs typeface="Perpetua"/>
              </a:rPr>
              <a:t>I</a:t>
            </a:r>
            <a:r>
              <a:rPr lang="fr-FR" sz="2000" dirty="0" smtClean="0">
                <a:latin typeface="Arial" charset="0"/>
                <a:sym typeface="Wingdings" pitchFamily="2" charset="2"/>
              </a:rPr>
              <a:t> </a:t>
            </a:r>
            <a:r>
              <a:rPr lang="fr-FR" sz="2000" dirty="0">
                <a:latin typeface="Arial" charset="0"/>
                <a:sym typeface="Wingdings" pitchFamily="2" charset="2"/>
              </a:rPr>
              <a:t>=  gray </a:t>
            </a:r>
            <a:r>
              <a:rPr lang="fr-FR" sz="2000" dirty="0" err="1">
                <a:latin typeface="Arial" charset="0"/>
                <a:sym typeface="Wingdings" pitchFamily="2" charset="2"/>
              </a:rPr>
              <a:t>levels</a:t>
            </a:r>
            <a:r>
              <a:rPr lang="fr-FR" sz="2000" dirty="0">
                <a:latin typeface="Arial" charset="0"/>
                <a:sym typeface="Wingdings" pitchFamily="2" charset="2"/>
              </a:rPr>
              <a:t>.</a:t>
            </a:r>
          </a:p>
          <a:p>
            <a:pPr marL="854075" lvl="1" indent="-396875" algn="just">
              <a:spcBef>
                <a:spcPct val="50000"/>
              </a:spcBef>
              <a:buFont typeface="Wingdings" pitchFamily="2" charset="2"/>
              <a:buChar char="à"/>
            </a:pPr>
            <a:r>
              <a:rPr lang="en-US" sz="2000" dirty="0">
                <a:latin typeface="Arial" charset="0"/>
              </a:rPr>
              <a:t>To obtain a color, we will calculate an intensity value for R,G,B</a:t>
            </a:r>
            <a:r>
              <a:rPr lang="en-US" sz="2000" dirty="0" smtClean="0">
                <a:latin typeface="Arial" charset="0"/>
              </a:rPr>
              <a:t>.</a:t>
            </a:r>
            <a:endParaRPr lang="fr-FR" sz="2000" dirty="0" smtClean="0">
              <a:latin typeface="Arial" charset="0"/>
            </a:endParaRPr>
          </a:p>
          <a:p>
            <a:pPr marL="854075" lvl="1" indent="-396875" algn="just">
              <a:spcBef>
                <a:spcPct val="50000"/>
              </a:spcBef>
            </a:pPr>
            <a:endParaRPr lang="fr-FR" sz="2000" dirty="0" smtClean="0">
              <a:latin typeface="Arial" charset="0"/>
            </a:endParaRPr>
          </a:p>
          <a:p>
            <a:pPr algn="just">
              <a:spcBef>
                <a:spcPct val="50000"/>
              </a:spcBef>
              <a:buFont typeface="Wingdings" pitchFamily="2" charset="2"/>
              <a:buChar char="à"/>
            </a:pPr>
            <a:r>
              <a:rPr lang="en-US" sz="2000" dirty="0">
                <a:latin typeface="Arial" charset="0"/>
              </a:rPr>
              <a:t>We can calculate the 3 constituent elements of the color of an object, resulting from the light reflected on its </a:t>
            </a:r>
            <a:r>
              <a:rPr lang="en-US" sz="2000" dirty="0" smtClean="0">
                <a:latin typeface="Arial" charset="0"/>
              </a:rPr>
              <a:t>surface</a:t>
            </a:r>
            <a:r>
              <a:rPr lang="fr-FR" sz="2000" dirty="0" smtClean="0">
                <a:latin typeface="Arial" charset="0"/>
              </a:rPr>
              <a:t>:</a:t>
            </a:r>
          </a:p>
          <a:p>
            <a:pPr algn="just">
              <a:spcBef>
                <a:spcPct val="50000"/>
              </a:spcBef>
              <a:buFont typeface="Wingdings" pitchFamily="2" charset="2"/>
              <a:buChar char="à"/>
            </a:pPr>
            <a:endParaRPr lang="fr-FR" sz="2000" dirty="0" smtClean="0">
              <a:latin typeface="Arial" charset="0"/>
            </a:endParaRPr>
          </a:p>
          <a:p>
            <a:pPr lvl="1" algn="just">
              <a:spcBef>
                <a:spcPct val="50000"/>
              </a:spcBef>
              <a:buFontTx/>
              <a:buChar char="•"/>
            </a:pPr>
            <a:r>
              <a:rPr lang="fr-FR" sz="2000" dirty="0" smtClean="0">
                <a:latin typeface="Arial" charset="0"/>
              </a:rPr>
              <a:t> </a:t>
            </a:r>
            <a:r>
              <a:rPr lang="fr-FR" sz="2000" dirty="0" err="1">
                <a:latin typeface="Arial" charset="0"/>
              </a:rPr>
              <a:t>Ambient</a:t>
            </a:r>
            <a:r>
              <a:rPr lang="fr-FR" sz="2000" dirty="0">
                <a:latin typeface="Arial" charset="0"/>
              </a:rPr>
              <a:t> </a:t>
            </a:r>
            <a:r>
              <a:rPr lang="fr-FR" sz="2000" dirty="0" err="1">
                <a:latin typeface="Arial" charset="0"/>
              </a:rPr>
              <a:t>reflection</a:t>
            </a:r>
            <a:endParaRPr lang="fr-FR" sz="2000" dirty="0">
              <a:latin typeface="Arial" charset="0"/>
            </a:endParaRPr>
          </a:p>
          <a:p>
            <a:pPr lvl="1" algn="just">
              <a:spcBef>
                <a:spcPct val="50000"/>
              </a:spcBef>
              <a:buFontTx/>
              <a:buChar char="•"/>
            </a:pPr>
            <a:r>
              <a:rPr lang="fr-FR" sz="2000" dirty="0">
                <a:latin typeface="Arial" charset="0"/>
              </a:rPr>
              <a:t>Diffuse </a:t>
            </a:r>
            <a:r>
              <a:rPr lang="fr-FR" sz="2000" dirty="0" err="1">
                <a:latin typeface="Arial" charset="0"/>
              </a:rPr>
              <a:t>reflection</a:t>
            </a:r>
            <a:endParaRPr lang="fr-FR" sz="2000" dirty="0">
              <a:latin typeface="Arial" charset="0"/>
            </a:endParaRPr>
          </a:p>
          <a:p>
            <a:pPr lvl="1" algn="just">
              <a:spcBef>
                <a:spcPct val="50000"/>
              </a:spcBef>
              <a:buFontTx/>
              <a:buChar char="•"/>
            </a:pPr>
            <a:r>
              <a:rPr lang="fr-FR" sz="2000" dirty="0" err="1">
                <a:latin typeface="Arial" charset="0"/>
              </a:rPr>
              <a:t>Specular</a:t>
            </a:r>
            <a:r>
              <a:rPr lang="fr-FR" sz="2000" dirty="0">
                <a:latin typeface="Arial" charset="0"/>
              </a:rPr>
              <a:t> </a:t>
            </a:r>
            <a:r>
              <a:rPr lang="fr-FR" sz="2000" dirty="0" err="1">
                <a:latin typeface="Arial" charset="0"/>
              </a:rPr>
              <a:t>reflection</a:t>
            </a:r>
            <a:endParaRPr lang="fr-FR" sz="2000" dirty="0">
              <a:latin typeface="Arial" charset="0"/>
            </a:endParaRPr>
          </a:p>
        </p:txBody>
      </p:sp>
      <p:sp>
        <p:nvSpPr>
          <p:cNvPr id="3"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 name="object 6"/>
          <p:cNvSpPr txBox="1">
            <a:spLocks noGrp="1"/>
          </p:cNvSpPr>
          <p:nvPr>
            <p:ph type="sldNum" sz="quarter" idx="4294967295"/>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17</a:t>
            </a:fld>
            <a:endParaRPr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381000" y="1456054"/>
            <a:ext cx="8305800" cy="4810548"/>
          </a:xfrm>
          <a:prstGeom prst="rect">
            <a:avLst/>
          </a:prstGeom>
        </p:spPr>
        <p:txBody>
          <a:bodyPr vert="horz" wrap="square" lIns="0" tIns="0" rIns="0" bIns="0" rtlCol="0">
            <a:spAutoFit/>
          </a:bodyPr>
          <a:lstStyle/>
          <a:p>
            <a:pPr marL="332105" marR="48260" indent="-319405" algn="just">
              <a:lnSpc>
                <a:spcPct val="90000"/>
              </a:lnSpc>
              <a:buClr>
                <a:srgbClr val="D34817"/>
              </a:buClr>
              <a:buSzPct val="84615"/>
              <a:buFont typeface="Wingdings"/>
              <a:buChar char=""/>
              <a:tabLst>
                <a:tab pos="332740" algn="l"/>
              </a:tabLst>
            </a:pPr>
            <a:r>
              <a:rPr lang="en-US" sz="2600" dirty="0">
                <a:latin typeface="Perpetua"/>
                <a:cs typeface="Perpetua"/>
              </a:rPr>
              <a:t>A lighting model </a:t>
            </a:r>
            <a:r>
              <a:rPr lang="en-US" sz="2600" dirty="0" smtClean="0">
                <a:latin typeface="Perpetua"/>
                <a:cs typeface="Perpetua"/>
              </a:rPr>
              <a:t>(illumination</a:t>
            </a:r>
            <a:r>
              <a:rPr lang="en-US" sz="2600" dirty="0">
                <a:latin typeface="Perpetua"/>
                <a:cs typeface="Perpetua"/>
              </a:rPr>
              <a:t>) is any method that simulates the effects of light on objects in the scene. This model is expressed using equations whose variables are associated with the point of the </a:t>
            </a:r>
            <a:r>
              <a:rPr lang="en-US" sz="2600" dirty="0" smtClean="0">
                <a:latin typeface="Perpetua"/>
                <a:cs typeface="Perpetua"/>
              </a:rPr>
              <a:t>object</a:t>
            </a:r>
            <a:r>
              <a:rPr sz="2600" dirty="0" smtClean="0">
                <a:latin typeface="Perpetua"/>
                <a:cs typeface="Perpetua"/>
              </a:rPr>
              <a:t>.</a:t>
            </a:r>
            <a:endParaRPr sz="2600" dirty="0">
              <a:latin typeface="Perpetua"/>
              <a:cs typeface="Perpetua"/>
            </a:endParaRPr>
          </a:p>
          <a:p>
            <a:pPr marL="332105" indent="-319405" algn="just">
              <a:lnSpc>
                <a:spcPct val="100000"/>
              </a:lnSpc>
              <a:spcBef>
                <a:spcPts val="285"/>
              </a:spcBef>
              <a:buClr>
                <a:srgbClr val="D34817"/>
              </a:buClr>
              <a:buSzPct val="84615"/>
              <a:buFont typeface="Wingdings"/>
              <a:buChar char=""/>
              <a:tabLst>
                <a:tab pos="332740" algn="l"/>
              </a:tabLst>
            </a:pPr>
            <a:r>
              <a:rPr lang="en-US" sz="2600" dirty="0">
                <a:latin typeface="Perpetua"/>
                <a:cs typeface="Perpetua"/>
              </a:rPr>
              <a:t>Case of ambient light</a:t>
            </a:r>
            <a:r>
              <a:rPr sz="2600" dirty="0" smtClean="0">
                <a:latin typeface="Perpetua"/>
                <a:cs typeface="Perpetua"/>
              </a:rPr>
              <a:t>:</a:t>
            </a:r>
            <a:endParaRPr sz="2600" dirty="0">
              <a:latin typeface="Perpetua"/>
              <a:cs typeface="Perpetua"/>
            </a:endParaRPr>
          </a:p>
          <a:p>
            <a:pPr marL="377825" algn="just">
              <a:spcBef>
                <a:spcPts val="125"/>
              </a:spcBef>
            </a:pPr>
            <a:r>
              <a:rPr lang="en-US" sz="2400" dirty="0">
                <a:latin typeface="Perpetua"/>
                <a:cs typeface="Perpetua"/>
              </a:rPr>
              <a:t>Let an ambient source be determined by its </a:t>
            </a:r>
            <a:r>
              <a:rPr lang="en-US" sz="2400" dirty="0" err="1">
                <a:latin typeface="Perpetua"/>
                <a:cs typeface="Perpetua"/>
              </a:rPr>
              <a:t>intensity</a:t>
            </a:r>
            <a:r>
              <a:rPr sz="2400" b="1" dirty="0" err="1" smtClean="0">
                <a:solidFill>
                  <a:srgbClr val="FF0000"/>
                </a:solidFill>
                <a:effectLst>
                  <a:outerShdw blurRad="38100" dist="38100" dir="2700000" algn="tl">
                    <a:srgbClr val="000000">
                      <a:alpha val="43137"/>
                    </a:srgbClr>
                  </a:outerShdw>
                </a:effectLst>
                <a:latin typeface="Perpetua"/>
                <a:cs typeface="Perpetua"/>
              </a:rPr>
              <a:t>I</a:t>
            </a:r>
            <a:r>
              <a:rPr sz="2400" b="1" spc="-5" baseline="-25000" dirty="0" err="1" smtClean="0">
                <a:solidFill>
                  <a:srgbClr val="FF0000"/>
                </a:solidFill>
                <a:effectLst>
                  <a:outerShdw blurRad="38100" dist="38100" dir="2700000" algn="tl">
                    <a:srgbClr val="000000">
                      <a:alpha val="43137"/>
                    </a:srgbClr>
                  </a:outerShdw>
                </a:effectLst>
                <a:latin typeface="Perpetua"/>
                <a:cs typeface="Perpetua"/>
              </a:rPr>
              <a:t>a</a:t>
            </a:r>
            <a:r>
              <a:rPr lang="fr-FR" sz="2400" b="1" spc="-5" baseline="-25000" dirty="0" smtClean="0">
                <a:solidFill>
                  <a:srgbClr val="FF0000"/>
                </a:solidFill>
                <a:effectLst>
                  <a:outerShdw blurRad="38100" dist="38100" dir="2700000" algn="tl">
                    <a:srgbClr val="000000">
                      <a:alpha val="43137"/>
                    </a:srgbClr>
                  </a:outerShdw>
                </a:effectLst>
                <a:latin typeface="Perpetua"/>
                <a:cs typeface="Perpetua"/>
              </a:rPr>
              <a:t> </a:t>
            </a:r>
            <a:r>
              <a:rPr lang="fr-FR" sz="2400" b="1" spc="-5" dirty="0" smtClean="0">
                <a:solidFill>
                  <a:srgbClr val="FF0000"/>
                </a:solidFill>
                <a:effectLst>
                  <a:outerShdw blurRad="38100" dist="38100" dir="2700000" algn="tl">
                    <a:srgbClr val="000000">
                      <a:alpha val="43137"/>
                    </a:srgbClr>
                  </a:outerShdw>
                </a:effectLst>
                <a:latin typeface="Perpetua"/>
                <a:cs typeface="Perpetua"/>
              </a:rPr>
              <a:t>: </a:t>
            </a:r>
            <a:r>
              <a:rPr lang="fr-FR" sz="2400" b="1" spc="-5" dirty="0" smtClean="0">
                <a:effectLst>
                  <a:outerShdw blurRad="38100" dist="38100" dir="2700000" algn="tl">
                    <a:srgbClr val="000000">
                      <a:alpha val="43137"/>
                    </a:srgbClr>
                  </a:outerShdw>
                </a:effectLst>
                <a:latin typeface="Perpetua"/>
                <a:cs typeface="Perpetua"/>
              </a:rPr>
              <a:t>i</a:t>
            </a:r>
            <a:r>
              <a:rPr lang="en-US" sz="2400" b="1" spc="-5" dirty="0" err="1" smtClean="0">
                <a:effectLst>
                  <a:outerShdw blurRad="38100" dist="38100" dir="2700000" algn="tl">
                    <a:srgbClr val="000000">
                      <a:alpha val="43137"/>
                    </a:srgbClr>
                  </a:outerShdw>
                </a:effectLst>
                <a:latin typeface="Perpetua"/>
                <a:cs typeface="Perpetua"/>
              </a:rPr>
              <a:t>ntensity</a:t>
            </a:r>
            <a:r>
              <a:rPr lang="en-US" sz="2400" b="1" spc="-5" dirty="0" smtClean="0">
                <a:effectLst>
                  <a:outerShdw blurRad="38100" dist="38100" dir="2700000" algn="tl">
                    <a:srgbClr val="000000">
                      <a:alpha val="43137"/>
                    </a:srgbClr>
                  </a:outerShdw>
                </a:effectLst>
                <a:latin typeface="Perpetua"/>
                <a:cs typeface="Perpetua"/>
              </a:rPr>
              <a:t> </a:t>
            </a:r>
            <a:r>
              <a:rPr lang="en-US" sz="2400" b="1" spc="-5" dirty="0">
                <a:effectLst>
                  <a:outerShdw blurRad="38100" dist="38100" dir="2700000" algn="tl">
                    <a:srgbClr val="000000">
                      <a:alpha val="43137"/>
                    </a:srgbClr>
                  </a:outerShdw>
                </a:effectLst>
                <a:latin typeface="Perpetua"/>
                <a:cs typeface="Perpetua"/>
              </a:rPr>
              <a:t>of ambient light at a given point </a:t>
            </a:r>
            <a:r>
              <a:rPr lang="fr-FR" sz="2400" b="1" spc="-5" dirty="0">
                <a:solidFill>
                  <a:srgbClr val="FF0000"/>
                </a:solidFill>
                <a:effectLst>
                  <a:outerShdw blurRad="38100" dist="38100" dir="2700000" algn="tl">
                    <a:srgbClr val="000000">
                      <a:alpha val="43137"/>
                    </a:srgbClr>
                  </a:outerShdw>
                </a:effectLst>
                <a:latin typeface="Perpetua"/>
                <a:cs typeface="Perpetua"/>
              </a:rPr>
              <a:t> (</a:t>
            </a:r>
            <a:r>
              <a:rPr lang="fr-FR" sz="2400" b="1" spc="-5" dirty="0" err="1">
                <a:solidFill>
                  <a:srgbClr val="FF0000"/>
                </a:solidFill>
                <a:effectLst>
                  <a:outerShdw blurRad="38100" dist="38100" dir="2700000" algn="tl">
                    <a:srgbClr val="000000">
                      <a:alpha val="43137"/>
                    </a:srgbClr>
                  </a:outerShdw>
                </a:effectLst>
                <a:latin typeface="Perpetua"/>
                <a:cs typeface="Perpetua"/>
              </a:rPr>
              <a:t>scene</a:t>
            </a:r>
            <a:r>
              <a:rPr lang="fr-FR" sz="2400" b="1" spc="-5" dirty="0">
                <a:solidFill>
                  <a:srgbClr val="FF0000"/>
                </a:solidFill>
                <a:effectLst>
                  <a:outerShdw blurRad="38100" dist="38100" dir="2700000" algn="tl">
                    <a:srgbClr val="000000">
                      <a:alpha val="43137"/>
                    </a:srgbClr>
                  </a:outerShdw>
                </a:effectLst>
                <a:latin typeface="Perpetua"/>
                <a:cs typeface="Perpetua"/>
              </a:rPr>
              <a:t> </a:t>
            </a:r>
            <a:r>
              <a:rPr lang="fr-FR" sz="2400" b="1" spc="-5" dirty="0" err="1">
                <a:solidFill>
                  <a:srgbClr val="FF0000"/>
                </a:solidFill>
                <a:effectLst>
                  <a:outerShdw blurRad="38100" dist="38100" dir="2700000" algn="tl">
                    <a:srgbClr val="000000">
                      <a:alpha val="43137"/>
                    </a:srgbClr>
                  </a:outerShdw>
                </a:effectLst>
                <a:latin typeface="Perpetua"/>
                <a:cs typeface="Perpetua"/>
              </a:rPr>
              <a:t>property</a:t>
            </a:r>
            <a:r>
              <a:rPr lang="fr-FR" sz="2400" b="1" spc="-5" dirty="0">
                <a:solidFill>
                  <a:srgbClr val="FF0000"/>
                </a:solidFill>
                <a:effectLst>
                  <a:outerShdw blurRad="38100" dist="38100" dir="2700000" algn="tl">
                    <a:srgbClr val="000000">
                      <a:alpha val="43137"/>
                    </a:srgbClr>
                  </a:outerShdw>
                </a:effectLst>
                <a:latin typeface="Perpetua"/>
                <a:cs typeface="Perpetua"/>
              </a:rPr>
              <a:t>)</a:t>
            </a:r>
            <a:endParaRPr lang="fr-FR" sz="2400" b="1" spc="-5" dirty="0" smtClean="0">
              <a:solidFill>
                <a:srgbClr val="FF0000"/>
              </a:solidFill>
              <a:effectLst>
                <a:outerShdw blurRad="38100" dist="38100" dir="2700000" algn="tl">
                  <a:srgbClr val="000000">
                    <a:alpha val="43137"/>
                  </a:srgbClr>
                </a:outerShdw>
              </a:effectLst>
              <a:latin typeface="Perpetua"/>
              <a:cs typeface="Perpetua"/>
            </a:endParaRPr>
          </a:p>
          <a:p>
            <a:pPr marL="377825" algn="just">
              <a:spcBef>
                <a:spcPts val="125"/>
              </a:spcBef>
            </a:pPr>
            <a:endParaRPr sz="2400" b="1" spc="-5" baseline="-25000" dirty="0">
              <a:solidFill>
                <a:srgbClr val="FF0000"/>
              </a:solidFill>
              <a:effectLst>
                <a:outerShdw blurRad="38100" dist="38100" dir="2700000" algn="tl">
                  <a:srgbClr val="000000">
                    <a:alpha val="43137"/>
                  </a:srgbClr>
                </a:outerShdw>
              </a:effectLst>
              <a:latin typeface="Perpetua"/>
              <a:cs typeface="Perpetua"/>
            </a:endParaRPr>
          </a:p>
          <a:p>
            <a:pPr marL="652145" marR="5080" indent="-274320" algn="just">
              <a:lnSpc>
                <a:spcPts val="2590"/>
              </a:lnSpc>
              <a:spcBef>
                <a:spcPts val="434"/>
              </a:spcBef>
            </a:pPr>
            <a:r>
              <a:rPr lang="en-US" sz="2400" dirty="0">
                <a:latin typeface="Perpetua"/>
                <a:cs typeface="Perpetua"/>
              </a:rPr>
              <a:t>Let </a:t>
            </a:r>
            <a:r>
              <a:rPr sz="2400" b="1" spc="-5" dirty="0" err="1" smtClean="0">
                <a:solidFill>
                  <a:srgbClr val="FF0000"/>
                </a:solidFill>
                <a:effectLst>
                  <a:outerShdw blurRad="38100" dist="38100" dir="2700000" algn="tl">
                    <a:srgbClr val="000000">
                      <a:alpha val="43137"/>
                    </a:srgbClr>
                  </a:outerShdw>
                </a:effectLst>
                <a:latin typeface="Perpetua"/>
                <a:cs typeface="Perpetua"/>
              </a:rPr>
              <a:t>k</a:t>
            </a:r>
            <a:r>
              <a:rPr sz="2400" b="1" spc="-5" baseline="-25000" dirty="0" err="1" smtClean="0">
                <a:solidFill>
                  <a:srgbClr val="FF0000"/>
                </a:solidFill>
                <a:effectLst>
                  <a:outerShdw blurRad="38100" dist="38100" dir="2700000" algn="tl">
                    <a:srgbClr val="000000">
                      <a:alpha val="43137"/>
                    </a:srgbClr>
                  </a:outerShdw>
                </a:effectLst>
                <a:latin typeface="Perpetua"/>
                <a:cs typeface="Perpetua"/>
              </a:rPr>
              <a:t>a</a:t>
            </a:r>
            <a:r>
              <a:rPr sz="2400" spc="-5" dirty="0" smtClean="0">
                <a:latin typeface="Perpetua"/>
                <a:cs typeface="Perpetua"/>
              </a:rPr>
              <a:t> </a:t>
            </a:r>
            <a:r>
              <a:rPr lang="en-US" sz="2400" spc="-5" dirty="0">
                <a:latin typeface="Perpetua"/>
                <a:cs typeface="Perpetua"/>
              </a:rPr>
              <a:t> be the ambient reflection constant of ambient light </a:t>
            </a:r>
            <a:r>
              <a:rPr lang="en-US" sz="2400" b="1" spc="-5" dirty="0">
                <a:solidFill>
                  <a:srgbClr val="FF0000"/>
                </a:solidFill>
                <a:effectLst>
                  <a:outerShdw blurRad="38100" dist="38100" dir="2700000" algn="tl">
                    <a:srgbClr val="000000">
                      <a:alpha val="43137"/>
                    </a:srgbClr>
                  </a:outerShdw>
                </a:effectLst>
                <a:latin typeface="Perpetua"/>
                <a:cs typeface="Perpetua"/>
              </a:rPr>
              <a:t>(dependent on the object)</a:t>
            </a:r>
            <a:r>
              <a:rPr sz="2400" dirty="0" smtClean="0">
                <a:latin typeface="Perpetua"/>
                <a:cs typeface="Perpetua"/>
              </a:rPr>
              <a:t>, </a:t>
            </a:r>
            <a:r>
              <a:rPr sz="2400" dirty="0">
                <a:latin typeface="Perpetua"/>
                <a:cs typeface="Perpetua"/>
              </a:rPr>
              <a:t>0≤ </a:t>
            </a:r>
            <a:r>
              <a:rPr sz="2400" spc="-5" dirty="0">
                <a:latin typeface="Perpetua"/>
                <a:cs typeface="Perpetua"/>
              </a:rPr>
              <a:t>ka</a:t>
            </a:r>
            <a:r>
              <a:rPr sz="2400" spc="-235" dirty="0">
                <a:latin typeface="Perpetua"/>
                <a:cs typeface="Perpetua"/>
              </a:rPr>
              <a:t> </a:t>
            </a:r>
            <a:r>
              <a:rPr sz="2400" dirty="0">
                <a:latin typeface="Perpetua"/>
                <a:cs typeface="Perpetua"/>
              </a:rPr>
              <a:t>≤1.</a:t>
            </a:r>
          </a:p>
          <a:p>
            <a:pPr marL="377825" algn="just">
              <a:spcBef>
                <a:spcPts val="80"/>
              </a:spcBef>
            </a:pPr>
            <a:r>
              <a:rPr lang="en-US" sz="2400" dirty="0">
                <a:latin typeface="Perpetua"/>
                <a:cs typeface="Perpetua"/>
              </a:rPr>
              <a:t>The intensity of the reflected ambient </a:t>
            </a:r>
            <a:r>
              <a:rPr lang="en-US" sz="2400" dirty="0" smtClean="0">
                <a:latin typeface="Perpetua"/>
                <a:cs typeface="Perpetua"/>
              </a:rPr>
              <a:t>light </a:t>
            </a:r>
            <a:r>
              <a:rPr sz="2400" b="1" dirty="0" smtClean="0">
                <a:solidFill>
                  <a:srgbClr val="FF0000"/>
                </a:solidFill>
                <a:effectLst>
                  <a:outerShdw blurRad="38100" dist="38100" dir="2700000" algn="tl">
                    <a:srgbClr val="000000">
                      <a:alpha val="43137"/>
                    </a:srgbClr>
                  </a:outerShdw>
                </a:effectLst>
                <a:latin typeface="Perpetua"/>
                <a:cs typeface="Perpetua"/>
              </a:rPr>
              <a:t>I </a:t>
            </a:r>
            <a:r>
              <a:rPr lang="en-US" sz="2400" dirty="0">
                <a:latin typeface="Perpetua"/>
                <a:cs typeface="Perpetua"/>
              </a:rPr>
              <a:t> of the pixel is equal to</a:t>
            </a:r>
            <a:r>
              <a:rPr sz="2400" spc="-5" dirty="0" smtClean="0">
                <a:latin typeface="Perpetua"/>
                <a:cs typeface="Perpetua"/>
              </a:rPr>
              <a:t> </a:t>
            </a:r>
            <a:r>
              <a:rPr sz="2400" dirty="0" smtClean="0">
                <a:latin typeface="Perpetua"/>
                <a:cs typeface="Perpetua"/>
              </a:rPr>
              <a:t>:</a:t>
            </a:r>
            <a:r>
              <a:rPr lang="fr-FR" sz="2400" dirty="0" smtClean="0">
                <a:latin typeface="Perpetua"/>
                <a:cs typeface="Perpetua"/>
              </a:rPr>
              <a:t> </a:t>
            </a:r>
          </a:p>
          <a:p>
            <a:pPr marL="377825" algn="just">
              <a:spcBef>
                <a:spcPts val="80"/>
              </a:spcBef>
            </a:pPr>
            <a:r>
              <a:rPr sz="2400" dirty="0" smtClean="0">
                <a:latin typeface="Perpetua"/>
                <a:cs typeface="Perpetua"/>
              </a:rPr>
              <a:t> </a:t>
            </a:r>
            <a:r>
              <a:rPr sz="2400" b="1" dirty="0">
                <a:solidFill>
                  <a:srgbClr val="FF0000"/>
                </a:solidFill>
                <a:effectLst>
                  <a:outerShdw blurRad="38100" dist="38100" dir="2700000" algn="tl">
                    <a:srgbClr val="000000">
                      <a:alpha val="43137"/>
                    </a:srgbClr>
                  </a:outerShdw>
                </a:effectLst>
                <a:latin typeface="Perpetua"/>
                <a:cs typeface="Perpetua"/>
              </a:rPr>
              <a:t>I</a:t>
            </a:r>
            <a:r>
              <a:rPr sz="2400" b="1" dirty="0">
                <a:latin typeface="Perpetua"/>
                <a:cs typeface="Perpetua"/>
              </a:rPr>
              <a:t> </a:t>
            </a:r>
            <a:r>
              <a:rPr sz="2400" dirty="0" smtClean="0">
                <a:latin typeface="Perpetua"/>
                <a:cs typeface="Perpetua"/>
              </a:rPr>
              <a:t>= </a:t>
            </a:r>
            <a:r>
              <a:rPr sz="2400" b="1" dirty="0" err="1" smtClean="0">
                <a:solidFill>
                  <a:srgbClr val="FF0000"/>
                </a:solidFill>
                <a:effectLst>
                  <a:outerShdw blurRad="38100" dist="38100" dir="2700000" algn="tl">
                    <a:srgbClr val="000000">
                      <a:alpha val="43137"/>
                    </a:srgbClr>
                  </a:outerShdw>
                </a:effectLst>
                <a:latin typeface="Perpetua"/>
                <a:cs typeface="Perpetua"/>
              </a:rPr>
              <a:t>I</a:t>
            </a:r>
            <a:r>
              <a:rPr sz="2400" b="1" spc="-5" baseline="-25000" dirty="0" err="1" smtClean="0">
                <a:solidFill>
                  <a:srgbClr val="FF0000"/>
                </a:solidFill>
                <a:effectLst>
                  <a:outerShdw blurRad="38100" dist="38100" dir="2700000" algn="tl">
                    <a:srgbClr val="000000">
                      <a:alpha val="43137"/>
                    </a:srgbClr>
                  </a:outerShdw>
                </a:effectLst>
                <a:latin typeface="Perpetua"/>
                <a:cs typeface="Perpetua"/>
              </a:rPr>
              <a:t>a</a:t>
            </a:r>
            <a:r>
              <a:rPr sz="2400" dirty="0" smtClean="0">
                <a:latin typeface="Perpetua"/>
                <a:cs typeface="Perpetua"/>
              </a:rPr>
              <a:t> </a:t>
            </a:r>
            <a:r>
              <a:rPr sz="2400" dirty="0">
                <a:latin typeface="Perpetua"/>
                <a:cs typeface="Perpetua"/>
              </a:rPr>
              <a:t>.</a:t>
            </a:r>
            <a:r>
              <a:rPr sz="2400" spc="-335" dirty="0">
                <a:latin typeface="Perpetua"/>
                <a:cs typeface="Perpetua"/>
              </a:rPr>
              <a:t> </a:t>
            </a:r>
            <a:r>
              <a:rPr sz="2400" b="1" spc="-5" dirty="0">
                <a:solidFill>
                  <a:srgbClr val="FF0000"/>
                </a:solidFill>
                <a:effectLst>
                  <a:outerShdw blurRad="38100" dist="38100" dir="2700000" algn="tl">
                    <a:srgbClr val="000000">
                      <a:alpha val="43137"/>
                    </a:srgbClr>
                  </a:outerShdw>
                </a:effectLst>
                <a:latin typeface="Perpetua"/>
                <a:cs typeface="Perpetua"/>
              </a:rPr>
              <a:t>k</a:t>
            </a:r>
            <a:r>
              <a:rPr sz="2400" b="1" spc="-5" baseline="-25000" dirty="0">
                <a:solidFill>
                  <a:srgbClr val="FF0000"/>
                </a:solidFill>
                <a:effectLst>
                  <a:outerShdw blurRad="38100" dist="38100" dir="2700000" algn="tl">
                    <a:srgbClr val="000000">
                      <a:alpha val="43137"/>
                    </a:srgbClr>
                  </a:outerShdw>
                </a:effectLst>
                <a:latin typeface="Perpetua"/>
                <a:cs typeface="Perpetua"/>
              </a:rPr>
              <a:t>a</a:t>
            </a:r>
          </a:p>
          <a:p>
            <a:pPr marL="332105" algn="just">
              <a:lnSpc>
                <a:spcPct val="100000"/>
              </a:lnSpc>
              <a:spcBef>
                <a:spcPts val="265"/>
              </a:spcBef>
            </a:pPr>
            <a:r>
              <a:rPr lang="en-US" sz="2600" spc="-5" dirty="0">
                <a:latin typeface="Perpetua"/>
                <a:cs typeface="Perpetua"/>
              </a:rPr>
              <a:t>(note: no indication of the volume of the object)</a:t>
            </a: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18</a:t>
            </a:fld>
            <a:endParaRPr sz="1200" dirty="0"/>
          </a:p>
        </p:txBody>
      </p:sp>
      <p:sp>
        <p:nvSpPr>
          <p:cNvPr id="7" name="Rectangle 6"/>
          <p:cNvSpPr/>
          <p:nvPr/>
        </p:nvSpPr>
        <p:spPr>
          <a:xfrm>
            <a:off x="533400" y="228600"/>
            <a:ext cx="4162806" cy="707886"/>
          </a:xfrm>
          <a:prstGeom prst="rect">
            <a:avLst/>
          </a:prstGeom>
        </p:spPr>
        <p:txBody>
          <a:bodyPr wrap="none">
            <a:spAutoFit/>
          </a:bodyPr>
          <a:lstStyle/>
          <a:p>
            <a:r>
              <a:rPr lang="en-US" sz="4000" b="1" spc="-10" dirty="0">
                <a:solidFill>
                  <a:schemeClr val="tx1">
                    <a:lumMod val="85000"/>
                    <a:lumOff val="15000"/>
                  </a:schemeClr>
                </a:solidFill>
                <a:effectLst>
                  <a:outerShdw blurRad="38100" dist="38100" dir="2700000" algn="tl">
                    <a:srgbClr val="000000">
                      <a:alpha val="43137"/>
                    </a:srgbClr>
                  </a:outerShdw>
                </a:effectLst>
              </a:rPr>
              <a:t>Ambient reflection</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30314"/>
            <a:ext cx="4134145" cy="707886"/>
          </a:xfrm>
          <a:prstGeom prst="rect">
            <a:avLst/>
          </a:prstGeom>
        </p:spPr>
        <p:txBody>
          <a:bodyPr wrap="none">
            <a:spAutoFit/>
          </a:bodyPr>
          <a:lstStyle/>
          <a:p>
            <a:r>
              <a:rPr lang="fr-CA" sz="4000" b="1" spc="-5" dirty="0" err="1">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Ambient</a:t>
            </a:r>
            <a:r>
              <a:rPr lang="fr-CA"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 </a:t>
            </a:r>
            <a:r>
              <a:rPr lang="fr-CA" sz="4000" b="1" spc="-5" dirty="0" err="1">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rPr>
              <a:t>reflection</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
        <p:nvSpPr>
          <p:cNvPr id="14"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5"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19</a:t>
            </a:fld>
            <a:endParaRPr sz="1200" dirty="0"/>
          </a:p>
        </p:txBody>
      </p:sp>
      <p:pic>
        <p:nvPicPr>
          <p:cNvPr id="65543" name="Picture 7"/>
          <p:cNvPicPr>
            <a:picLocks noChangeAspect="1" noChangeArrowheads="1"/>
          </p:cNvPicPr>
          <p:nvPr/>
        </p:nvPicPr>
        <p:blipFill>
          <a:blip r:embed="rId4"/>
          <a:srcRect/>
          <a:stretch>
            <a:fillRect/>
          </a:stretch>
        </p:blipFill>
        <p:spPr bwMode="auto">
          <a:xfrm>
            <a:off x="457200" y="1066800"/>
            <a:ext cx="8460000" cy="1702811"/>
          </a:xfrm>
          <a:prstGeom prst="rect">
            <a:avLst/>
          </a:prstGeom>
          <a:noFill/>
          <a:ln w="9525">
            <a:noFill/>
            <a:miter lim="800000"/>
            <a:headEnd/>
            <a:tailEnd/>
          </a:ln>
          <a:effectLst/>
        </p:spPr>
      </p:pic>
      <p:graphicFrame>
        <p:nvGraphicFramePr>
          <p:cNvPr id="65544" name="Object 8"/>
          <p:cNvGraphicFramePr>
            <a:graphicFrameLocks noChangeAspect="1"/>
          </p:cNvGraphicFramePr>
          <p:nvPr>
            <p:extLst>
              <p:ext uri="{D42A27DB-BD31-4B8C-83A1-F6EECF244321}">
                <p14:modId xmlns:p14="http://schemas.microsoft.com/office/powerpoint/2010/main" val="3560719817"/>
              </p:ext>
            </p:extLst>
          </p:nvPr>
        </p:nvGraphicFramePr>
        <p:xfrm>
          <a:off x="3155950" y="2743200"/>
          <a:ext cx="2430463" cy="558800"/>
        </p:xfrm>
        <a:graphic>
          <a:graphicData uri="http://schemas.openxmlformats.org/presentationml/2006/ole">
            <mc:AlternateContent xmlns:mc="http://schemas.openxmlformats.org/markup-compatibility/2006">
              <mc:Choice xmlns:v="urn:schemas-microsoft-com:vml" Requires="v">
                <p:oleObj spid="_x0000_s67846" name="Équation" r:id="rId5" imgW="1002960" imgH="228600" progId="Equation.3">
                  <p:embed/>
                </p:oleObj>
              </mc:Choice>
              <mc:Fallback>
                <p:oleObj name="Équation" r:id="rId5" imgW="1002960" imgH="228600" progId="Equation.3">
                  <p:embed/>
                  <p:pic>
                    <p:nvPicPr>
                      <p:cNvPr id="0" name="Picture 5"/>
                      <p:cNvPicPr>
                        <a:picLocks noChangeAspect="1" noChangeArrowheads="1"/>
                      </p:cNvPicPr>
                      <p:nvPr/>
                    </p:nvPicPr>
                    <p:blipFill>
                      <a:blip r:embed="rId6"/>
                      <a:srcRect/>
                      <a:stretch>
                        <a:fillRect/>
                      </a:stretch>
                    </p:blipFill>
                    <p:spPr bwMode="auto">
                      <a:xfrm>
                        <a:off x="3155950" y="2743200"/>
                        <a:ext cx="243046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609600" y="3353812"/>
            <a:ext cx="7696200" cy="3416320"/>
          </a:xfrm>
          <a:prstGeom prst="rect">
            <a:avLst/>
          </a:prstGeom>
        </p:spPr>
        <p:txBody>
          <a:bodyPr wrap="square">
            <a:spAutoFit/>
          </a:bodyPr>
          <a:lstStyle/>
          <a:p>
            <a:pPr algn="just">
              <a:buFont typeface="Wingdings" pitchFamily="2" charset="2"/>
              <a:buChar char="q"/>
            </a:pPr>
            <a:r>
              <a:rPr lang="en-US" sz="2400" dirty="0" smtClean="0"/>
              <a:t>We </a:t>
            </a:r>
            <a:r>
              <a:rPr lang="en-US" sz="2400" dirty="0"/>
              <a:t>don't see the "</a:t>
            </a:r>
            <a:r>
              <a:rPr lang="en-US" sz="2400" dirty="0" smtClean="0"/>
              <a:t>3D“</a:t>
            </a:r>
          </a:p>
          <a:p>
            <a:pPr algn="just">
              <a:buFont typeface="Wingdings" pitchFamily="2" charset="2"/>
              <a:buChar char="q"/>
            </a:pPr>
            <a:r>
              <a:rPr lang="en-US" sz="2400" dirty="0" smtClean="0"/>
              <a:t> </a:t>
            </a:r>
            <a:r>
              <a:rPr lang="en-US" sz="2400" dirty="0"/>
              <a:t>Simple modeling of the inter-reflection between all the surfaces of a </a:t>
            </a:r>
            <a:r>
              <a:rPr lang="en-US" sz="2400" dirty="0" smtClean="0"/>
              <a:t>scene</a:t>
            </a:r>
          </a:p>
          <a:p>
            <a:pPr algn="just">
              <a:buFont typeface="Wingdings" pitchFamily="2" charset="2"/>
              <a:buChar char="q"/>
            </a:pPr>
            <a:r>
              <a:rPr lang="en-US" sz="2400" dirty="0" smtClean="0"/>
              <a:t> </a:t>
            </a:r>
            <a:r>
              <a:rPr lang="en-US" sz="2400" dirty="0"/>
              <a:t>⟹avoids that an object in the shadow is completely black. </a:t>
            </a:r>
            <a:endParaRPr lang="en-US" sz="2400" dirty="0" smtClean="0"/>
          </a:p>
          <a:p>
            <a:pPr algn="just">
              <a:buFont typeface="Wingdings" pitchFamily="2" charset="2"/>
              <a:buChar char="q"/>
            </a:pPr>
            <a:r>
              <a:rPr lang="en-US" sz="2400" dirty="0" smtClean="0"/>
              <a:t>No </a:t>
            </a:r>
            <a:r>
              <a:rPr lang="en-US" sz="2400" dirty="0"/>
              <a:t>physical sense </a:t>
            </a:r>
            <a:r>
              <a:rPr lang="en-US" sz="2400" dirty="0" smtClean="0"/>
              <a:t>possible</a:t>
            </a:r>
          </a:p>
          <a:p>
            <a:pPr algn="just">
              <a:buFont typeface="Wingdings" pitchFamily="2" charset="2"/>
              <a:buChar char="q"/>
            </a:pPr>
            <a:r>
              <a:rPr lang="en-US" sz="2400" dirty="0" smtClean="0"/>
              <a:t> </a:t>
            </a:r>
            <a:r>
              <a:rPr lang="en-US" sz="2400" dirty="0"/>
              <a:t>The shape of the objects is </a:t>
            </a:r>
            <a:r>
              <a:rPr lang="en-US" sz="2400" dirty="0" smtClean="0"/>
              <a:t>invisible</a:t>
            </a:r>
          </a:p>
          <a:p>
            <a:pPr algn="just">
              <a:buFont typeface="Wingdings" pitchFamily="2" charset="2"/>
              <a:buChar char="q"/>
            </a:pPr>
            <a:r>
              <a:rPr lang="en-US" sz="2400" dirty="0" smtClean="0"/>
              <a:t> </a:t>
            </a:r>
            <a:r>
              <a:rPr lang="en-US" sz="2400" dirty="0"/>
              <a:t>But nevertheless very useful to hide the defects of the other models</a:t>
            </a:r>
            <a:endParaRPr lang="fr-F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2768065" cy="707886"/>
          </a:xfrm>
          <a:prstGeom prst="rect">
            <a:avLst/>
          </a:prstGeom>
        </p:spPr>
        <p:txBody>
          <a:bodyPr wrap="none">
            <a:spAutoFit/>
          </a:bodyPr>
          <a:lstStyle/>
          <a:p>
            <a:r>
              <a:rPr lang="fr-FR" sz="4000" b="1" kern="0"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Problematic</a:t>
            </a:r>
            <a:endParaRPr lang="fr-FR" sz="4000" dirty="0"/>
          </a:p>
        </p:txBody>
      </p:sp>
      <p:sp>
        <p:nvSpPr>
          <p:cNvPr id="7"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8" name="object 1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16"/>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2</a:t>
            </a:fld>
            <a:endParaRPr dirty="0"/>
          </a:p>
        </p:txBody>
      </p:sp>
      <p:sp>
        <p:nvSpPr>
          <p:cNvPr id="10" name="Text Box 2"/>
          <p:cNvSpPr txBox="1">
            <a:spLocks noChangeArrowheads="1"/>
          </p:cNvSpPr>
          <p:nvPr/>
        </p:nvSpPr>
        <p:spPr bwMode="auto">
          <a:xfrm>
            <a:off x="381000" y="533400"/>
            <a:ext cx="8153400" cy="5678478"/>
          </a:xfrm>
          <a:prstGeom prst="rect">
            <a:avLst/>
          </a:prstGeom>
          <a:noFill/>
          <a:ln w="9525">
            <a:noFill/>
            <a:miter lim="800000"/>
            <a:headEnd/>
            <a:tailEnd/>
          </a:ln>
          <a:effectLst/>
        </p:spPr>
        <p:txBody>
          <a:bodyPr wrap="square">
            <a:spAutoFit/>
          </a:bodyPr>
          <a:lstStyle/>
          <a:p>
            <a:pPr algn="just">
              <a:spcBef>
                <a:spcPct val="50000"/>
              </a:spcBef>
            </a:pPr>
            <a:endParaRPr lang="fr-FR" sz="1200" dirty="0">
              <a:latin typeface="Arial" charset="0"/>
            </a:endParaRPr>
          </a:p>
          <a:p>
            <a:pPr algn="just">
              <a:spcBef>
                <a:spcPct val="50000"/>
              </a:spcBef>
            </a:pPr>
            <a:endParaRPr lang="fr-FR" dirty="0" smtClean="0">
              <a:latin typeface="Arial" charset="0"/>
            </a:endParaRPr>
          </a:p>
          <a:p>
            <a:pPr algn="just">
              <a:spcBef>
                <a:spcPct val="50000"/>
              </a:spcBef>
            </a:pPr>
            <a:r>
              <a:rPr lang="en-US" sz="2400" dirty="0">
                <a:latin typeface="Arial" charset="0"/>
              </a:rPr>
              <a:t>Displaying a 3D object using only its color does not give a realistic result</a:t>
            </a:r>
            <a:r>
              <a:rPr lang="en-US" sz="2400" dirty="0" smtClean="0">
                <a:latin typeface="Arial" charset="0"/>
              </a:rPr>
              <a:t>.</a:t>
            </a:r>
            <a:endParaRPr lang="fr-FR" sz="2400" dirty="0" smtClean="0">
              <a:latin typeface="Arial" charset="0"/>
            </a:endParaRPr>
          </a:p>
          <a:p>
            <a:pPr algn="just">
              <a:spcBef>
                <a:spcPct val="50000"/>
              </a:spcBef>
            </a:pPr>
            <a:endParaRPr lang="fr-FR" dirty="0">
              <a:latin typeface="Arial" charset="0"/>
            </a:endParaRPr>
          </a:p>
          <a:p>
            <a:pPr algn="just">
              <a:spcBef>
                <a:spcPct val="50000"/>
              </a:spcBef>
            </a:pPr>
            <a:endParaRPr lang="fr-FR" b="1" dirty="0">
              <a:latin typeface="Arial" charset="0"/>
            </a:endParaRPr>
          </a:p>
          <a:p>
            <a:pPr algn="just">
              <a:spcBef>
                <a:spcPct val="50000"/>
              </a:spcBef>
            </a:pPr>
            <a:endParaRPr lang="fr-FR" b="1" dirty="0">
              <a:latin typeface="Arial" charset="0"/>
            </a:endParaRPr>
          </a:p>
          <a:p>
            <a:pPr algn="just">
              <a:spcBef>
                <a:spcPct val="50000"/>
              </a:spcBef>
            </a:pPr>
            <a:endParaRPr lang="fr-FR" sz="3200" b="1" dirty="0">
              <a:latin typeface="Arial" charset="0"/>
            </a:endParaRPr>
          </a:p>
          <a:p>
            <a:pPr algn="just">
              <a:spcBef>
                <a:spcPct val="50000"/>
              </a:spcBef>
            </a:pPr>
            <a:endParaRPr lang="fr-FR" sz="3200" b="1" dirty="0">
              <a:latin typeface="Arial" charset="0"/>
            </a:endParaRPr>
          </a:p>
          <a:p>
            <a:pPr algn="just">
              <a:spcBef>
                <a:spcPct val="50000"/>
              </a:spcBef>
            </a:pPr>
            <a:endParaRPr lang="fr-FR" dirty="0" smtClean="0">
              <a:latin typeface="Arial" charset="0"/>
              <a:sym typeface="Wingdings" pitchFamily="2" charset="2"/>
            </a:endParaRPr>
          </a:p>
          <a:p>
            <a:pPr algn="just">
              <a:spcBef>
                <a:spcPct val="50000"/>
              </a:spcBef>
            </a:pPr>
            <a:r>
              <a:rPr lang="fr-FR" sz="2400" dirty="0" smtClean="0">
                <a:latin typeface="Arial" charset="0"/>
                <a:sym typeface="Wingdings" pitchFamily="2" charset="2"/>
              </a:rPr>
              <a:t> </a:t>
            </a:r>
            <a:r>
              <a:rPr lang="en-US" sz="2400" dirty="0">
                <a:latin typeface="Arial" charset="0"/>
                <a:sym typeface="Wingdings" pitchFamily="2" charset="2"/>
              </a:rPr>
              <a:t>The interactions of light with the surfaces of objects (“shading”) must be taken into account.</a:t>
            </a:r>
            <a:endParaRPr lang="fr-FR" sz="2400" dirty="0">
              <a:latin typeface="Arial" charset="0"/>
            </a:endParaRPr>
          </a:p>
        </p:txBody>
      </p:sp>
      <p:pic>
        <p:nvPicPr>
          <p:cNvPr id="11" name="Picture 3" descr="sphere_1"/>
          <p:cNvPicPr>
            <a:picLocks noChangeAspect="1" noChangeArrowheads="1"/>
          </p:cNvPicPr>
          <p:nvPr/>
        </p:nvPicPr>
        <p:blipFill>
          <a:blip r:embed="rId3"/>
          <a:srcRect/>
          <a:stretch>
            <a:fillRect/>
          </a:stretch>
        </p:blipFill>
        <p:spPr bwMode="auto">
          <a:xfrm>
            <a:off x="685800" y="2362200"/>
            <a:ext cx="2057400" cy="2057400"/>
          </a:xfrm>
          <a:prstGeom prst="rect">
            <a:avLst/>
          </a:prstGeom>
          <a:noFill/>
        </p:spPr>
      </p:pic>
      <p:pic>
        <p:nvPicPr>
          <p:cNvPr id="12" name="Picture 4" descr="sphere_2"/>
          <p:cNvPicPr>
            <a:picLocks noChangeAspect="1" noChangeArrowheads="1"/>
          </p:cNvPicPr>
          <p:nvPr/>
        </p:nvPicPr>
        <p:blipFill>
          <a:blip r:embed="rId4"/>
          <a:srcRect/>
          <a:stretch>
            <a:fillRect/>
          </a:stretch>
        </p:blipFill>
        <p:spPr bwMode="auto">
          <a:xfrm>
            <a:off x="3886200" y="2362200"/>
            <a:ext cx="2057400" cy="2057400"/>
          </a:xfrm>
          <a:prstGeom prst="rect">
            <a:avLst/>
          </a:prstGeom>
          <a:noFill/>
        </p:spPr>
      </p:pic>
      <p:sp>
        <p:nvSpPr>
          <p:cNvPr id="13" name="Text Box 6"/>
          <p:cNvSpPr txBox="1">
            <a:spLocks noChangeArrowheads="1"/>
          </p:cNvSpPr>
          <p:nvPr/>
        </p:nvSpPr>
        <p:spPr bwMode="auto">
          <a:xfrm>
            <a:off x="3886200" y="4419600"/>
            <a:ext cx="2057400" cy="396875"/>
          </a:xfrm>
          <a:prstGeom prst="rect">
            <a:avLst/>
          </a:prstGeom>
          <a:noFill/>
          <a:ln w="9525">
            <a:noFill/>
            <a:miter lim="800000"/>
            <a:headEnd/>
            <a:tailEnd/>
          </a:ln>
          <a:effectLst/>
        </p:spPr>
        <p:txBody>
          <a:bodyPr>
            <a:spAutoFit/>
          </a:bodyPr>
          <a:lstStyle/>
          <a:p>
            <a:pPr algn="ctr">
              <a:spcBef>
                <a:spcPct val="50000"/>
              </a:spcBef>
            </a:pPr>
            <a:r>
              <a:rPr lang="fr-FR" sz="2000" i="1" dirty="0"/>
              <a:t>Single </a:t>
            </a:r>
            <a:r>
              <a:rPr lang="fr-FR" sz="2000" i="1" dirty="0" err="1"/>
              <a:t>color</a:t>
            </a:r>
            <a:endParaRPr lang="fr-FR" sz="2000" i="1" dirty="0"/>
          </a:p>
        </p:txBody>
      </p:sp>
      <p:pic>
        <p:nvPicPr>
          <p:cNvPr id="14" name="Picture 7" descr="sphere_3"/>
          <p:cNvPicPr>
            <a:picLocks noChangeAspect="1" noChangeArrowheads="1"/>
          </p:cNvPicPr>
          <p:nvPr/>
        </p:nvPicPr>
        <p:blipFill>
          <a:blip r:embed="rId5"/>
          <a:srcRect/>
          <a:stretch>
            <a:fillRect/>
          </a:stretch>
        </p:blipFill>
        <p:spPr bwMode="auto">
          <a:xfrm>
            <a:off x="6019800" y="2362200"/>
            <a:ext cx="2057400" cy="2057400"/>
          </a:xfrm>
          <a:prstGeom prst="rect">
            <a:avLst/>
          </a:prstGeom>
          <a:noFill/>
        </p:spPr>
      </p:pic>
      <p:sp>
        <p:nvSpPr>
          <p:cNvPr id="15" name="AutoShape 8"/>
          <p:cNvSpPr>
            <a:spLocks noChangeArrowheads="1"/>
          </p:cNvSpPr>
          <p:nvPr/>
        </p:nvSpPr>
        <p:spPr bwMode="auto">
          <a:xfrm>
            <a:off x="2743200" y="3124200"/>
            <a:ext cx="1066800" cy="533400"/>
          </a:xfrm>
          <a:prstGeom prst="rightArrow">
            <a:avLst>
              <a:gd name="adj1" fmla="val 50000"/>
              <a:gd name="adj2" fmla="val 50000"/>
            </a:avLst>
          </a:prstGeom>
          <a:gradFill rotWithShape="0">
            <a:gsLst>
              <a:gs pos="0">
                <a:srgbClr val="FFFFFF"/>
              </a:gs>
              <a:gs pos="100000">
                <a:srgbClr val="0066FF"/>
              </a:gs>
            </a:gsLst>
            <a:lin ang="0" scaled="1"/>
          </a:gradFill>
          <a:ln w="9525">
            <a:noFill/>
            <a:miter lim="800000"/>
            <a:headEnd/>
            <a:tailEnd/>
          </a:ln>
          <a:effectLst/>
        </p:spPr>
        <p:txBody>
          <a:bodyPr wrap="none" anchor="ctr"/>
          <a:lstStyle/>
          <a:p>
            <a:endParaRPr lang="fr-FR"/>
          </a:p>
        </p:txBody>
      </p:sp>
      <p:sp>
        <p:nvSpPr>
          <p:cNvPr id="16" name="Text Box 9"/>
          <p:cNvSpPr txBox="1">
            <a:spLocks noChangeArrowheads="1"/>
          </p:cNvSpPr>
          <p:nvPr/>
        </p:nvSpPr>
        <p:spPr bwMode="auto">
          <a:xfrm>
            <a:off x="2590800" y="2667000"/>
            <a:ext cx="1219200" cy="396875"/>
          </a:xfrm>
          <a:prstGeom prst="rect">
            <a:avLst/>
          </a:prstGeom>
          <a:noFill/>
          <a:ln w="9525">
            <a:noFill/>
            <a:miter lim="800000"/>
            <a:headEnd/>
            <a:tailEnd/>
          </a:ln>
          <a:effectLst/>
        </p:spPr>
        <p:txBody>
          <a:bodyPr>
            <a:spAutoFit/>
          </a:bodyPr>
          <a:lstStyle/>
          <a:p>
            <a:pPr algn="ctr">
              <a:spcBef>
                <a:spcPct val="50000"/>
              </a:spcBef>
            </a:pPr>
            <a:r>
              <a:rPr lang="fr-FR" sz="2000" i="1" dirty="0"/>
              <a:t>Display</a:t>
            </a:r>
          </a:p>
        </p:txBody>
      </p:sp>
      <p:sp>
        <p:nvSpPr>
          <p:cNvPr id="17" name="Text Box 10"/>
          <p:cNvSpPr txBox="1">
            <a:spLocks noChangeArrowheads="1"/>
          </p:cNvSpPr>
          <p:nvPr/>
        </p:nvSpPr>
        <p:spPr bwMode="auto">
          <a:xfrm>
            <a:off x="6019800" y="4495800"/>
            <a:ext cx="2057400" cy="701675"/>
          </a:xfrm>
          <a:prstGeom prst="rect">
            <a:avLst/>
          </a:prstGeom>
          <a:noFill/>
          <a:ln w="9525">
            <a:noFill/>
            <a:miter lim="800000"/>
            <a:headEnd/>
            <a:tailEnd/>
          </a:ln>
          <a:effectLst/>
        </p:spPr>
        <p:txBody>
          <a:bodyPr>
            <a:spAutoFit/>
          </a:bodyPr>
          <a:lstStyle/>
          <a:p>
            <a:pPr algn="ctr">
              <a:spcBef>
                <a:spcPct val="50000"/>
              </a:spcBef>
            </a:pPr>
            <a:r>
              <a:rPr lang="fr-FR" sz="2000" i="1" dirty="0" err="1"/>
              <a:t>Taking</a:t>
            </a:r>
            <a:r>
              <a:rPr lang="fr-FR" sz="2000" i="1" dirty="0"/>
              <a:t> light </a:t>
            </a:r>
            <a:r>
              <a:rPr lang="fr-FR" sz="2000" i="1" dirty="0" err="1"/>
              <a:t>into</a:t>
            </a:r>
            <a:r>
              <a:rPr lang="fr-FR" sz="2000" i="1" dirty="0"/>
              <a:t> </a:t>
            </a:r>
            <a:r>
              <a:rPr lang="fr-FR" sz="2000" i="1" dirty="0" err="1"/>
              <a:t>account</a:t>
            </a:r>
            <a:endParaRPr lang="fr-FR" sz="2000" i="1" dirty="0"/>
          </a:p>
        </p:txBody>
      </p:sp>
      <p:sp>
        <p:nvSpPr>
          <p:cNvPr id="18" name="Text Box 5"/>
          <p:cNvSpPr txBox="1">
            <a:spLocks noChangeArrowheads="1"/>
          </p:cNvSpPr>
          <p:nvPr/>
        </p:nvSpPr>
        <p:spPr bwMode="auto">
          <a:xfrm>
            <a:off x="685800" y="4479925"/>
            <a:ext cx="2133600" cy="396875"/>
          </a:xfrm>
          <a:prstGeom prst="rect">
            <a:avLst/>
          </a:prstGeom>
          <a:noFill/>
          <a:ln w="9525">
            <a:noFill/>
            <a:miter lim="800000"/>
            <a:headEnd/>
            <a:tailEnd/>
          </a:ln>
          <a:effectLst/>
        </p:spPr>
        <p:txBody>
          <a:bodyPr>
            <a:spAutoFit/>
          </a:bodyPr>
          <a:lstStyle/>
          <a:p>
            <a:pPr algn="ctr">
              <a:spcBef>
                <a:spcPct val="50000"/>
              </a:spcBef>
            </a:pPr>
            <a:r>
              <a:rPr lang="fr-FR" sz="2000" i="1" dirty="0"/>
              <a:t>Object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shutbug63"/>
          <p:cNvPicPr>
            <a:picLocks noChangeAspect="1" noChangeArrowheads="1"/>
          </p:cNvPicPr>
          <p:nvPr/>
        </p:nvPicPr>
        <p:blipFill>
          <a:blip r:embed="rId3"/>
          <a:srcRect/>
          <a:stretch>
            <a:fillRect/>
          </a:stretch>
        </p:blipFill>
        <p:spPr bwMode="auto">
          <a:xfrm>
            <a:off x="609600" y="990600"/>
            <a:ext cx="8229600" cy="5486400"/>
          </a:xfrm>
          <a:prstGeom prst="rect">
            <a:avLst/>
          </a:prstGeom>
          <a:noFill/>
          <a:ln w="9525">
            <a:noFill/>
            <a:miter lim="800000"/>
            <a:headEnd/>
            <a:tailEnd/>
          </a:ln>
        </p:spPr>
      </p:pic>
      <p:sp>
        <p:nvSpPr>
          <p:cNvPr id="8" name="Rectangle 7"/>
          <p:cNvSpPr/>
          <p:nvPr/>
        </p:nvSpPr>
        <p:spPr>
          <a:xfrm>
            <a:off x="533400" y="130314"/>
            <a:ext cx="4174348" cy="707886"/>
          </a:xfrm>
          <a:prstGeom prst="rect">
            <a:avLst/>
          </a:prstGeom>
        </p:spPr>
        <p:txBody>
          <a:bodyPr wrap="none">
            <a:spAutoFit/>
          </a:bodyPr>
          <a:lstStyle/>
          <a:p>
            <a:r>
              <a:rPr lang="fr-FR" sz="4000" b="1" spc="-5" dirty="0" err="1">
                <a:solidFill>
                  <a:schemeClr val="tx1">
                    <a:lumMod val="85000"/>
                    <a:lumOff val="15000"/>
                  </a:schemeClr>
                </a:solidFill>
              </a:rPr>
              <a:t>Ambient</a:t>
            </a:r>
            <a:r>
              <a:rPr lang="fr-FR" sz="4000" b="1" spc="-5" dirty="0">
                <a:solidFill>
                  <a:schemeClr val="tx1">
                    <a:lumMod val="85000"/>
                    <a:lumOff val="15000"/>
                  </a:schemeClr>
                </a:solidFill>
              </a:rPr>
              <a:t> </a:t>
            </a:r>
            <a:r>
              <a:rPr lang="fr-FR" sz="4000" b="1" spc="-5" dirty="0" err="1">
                <a:solidFill>
                  <a:schemeClr val="tx1">
                    <a:lumMod val="85000"/>
                    <a:lumOff val="15000"/>
                  </a:schemeClr>
                </a:solidFill>
              </a:rPr>
              <a:t>reflection</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ea typeface="+mj-ea"/>
              <a:cs typeface="Franklin Gothic Book"/>
            </a:endParaRPr>
          </a:p>
        </p:txBody>
      </p:sp>
      <p:sp>
        <p:nvSpPr>
          <p:cNvPr id="14" name="object 42"/>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5" name="object 43"/>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20</a:t>
            </a:fld>
            <a:endParaRPr sz="1200" dirty="0"/>
          </a:p>
        </p:txBody>
      </p:sp>
      <p:pic>
        <p:nvPicPr>
          <p:cNvPr id="65545" name="Picture 9"/>
          <p:cNvPicPr>
            <a:picLocks noChangeAspect="1" noChangeArrowheads="1"/>
          </p:cNvPicPr>
          <p:nvPr/>
        </p:nvPicPr>
        <p:blipFill>
          <a:blip r:embed="rId4"/>
          <a:srcRect/>
          <a:stretch>
            <a:fillRect/>
          </a:stretch>
        </p:blipFill>
        <p:spPr bwMode="auto">
          <a:xfrm rot="16200000" flipH="1" flipV="1">
            <a:off x="1866899" y="-342900"/>
            <a:ext cx="5638800" cy="81534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fade">
                                      <p:cBhvr>
                                        <p:cTn id="12"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17464" t="2721" r="11887"/>
          <a:stretch>
            <a:fillRect/>
          </a:stretch>
        </p:blipFill>
        <p:spPr bwMode="auto">
          <a:xfrm>
            <a:off x="7191375" y="3317875"/>
            <a:ext cx="1782763" cy="3457575"/>
          </a:xfrm>
          <a:prstGeom prst="rect">
            <a:avLst/>
          </a:prstGeom>
          <a:noFill/>
          <a:ln w="9525">
            <a:noFill/>
            <a:miter lim="800000"/>
            <a:headEnd/>
            <a:tailEnd/>
          </a:ln>
          <a:effectLst/>
        </p:spPr>
      </p:pic>
      <p:grpSp>
        <p:nvGrpSpPr>
          <p:cNvPr id="2" name="Group 1"/>
          <p:cNvGrpSpPr>
            <a:grpSpLocks/>
          </p:cNvGrpSpPr>
          <p:nvPr/>
        </p:nvGrpSpPr>
        <p:grpSpPr bwMode="auto">
          <a:xfrm>
            <a:off x="727075" y="5083175"/>
            <a:ext cx="6289675" cy="1739900"/>
            <a:chOff x="603503" y="4968449"/>
            <a:chExt cx="6289125" cy="1740558"/>
          </a:xfrm>
        </p:grpSpPr>
        <p:pic>
          <p:nvPicPr>
            <p:cNvPr id="18439" name="Picture 2" descr="maths8.png (1200×400)"/>
            <p:cNvPicPr>
              <a:picLocks noChangeAspect="1" noChangeArrowheads="1"/>
            </p:cNvPicPr>
            <p:nvPr/>
          </p:nvPicPr>
          <p:blipFill>
            <a:blip r:embed="rId4"/>
            <a:srcRect r="64627"/>
            <a:stretch>
              <a:fillRect/>
            </a:stretch>
          </p:blipFill>
          <p:spPr bwMode="auto">
            <a:xfrm>
              <a:off x="603503" y="4968449"/>
              <a:ext cx="1847089" cy="1740558"/>
            </a:xfrm>
            <a:prstGeom prst="rect">
              <a:avLst/>
            </a:prstGeom>
            <a:noFill/>
            <a:ln w="9525">
              <a:noFill/>
              <a:miter lim="800000"/>
              <a:headEnd/>
              <a:tailEnd/>
            </a:ln>
          </p:spPr>
        </p:pic>
        <p:pic>
          <p:nvPicPr>
            <p:cNvPr id="18440" name="Picture 5" descr="lambert2.jpg (500×500)"/>
            <p:cNvPicPr>
              <a:picLocks noChangeAspect="1" noChangeArrowheads="1"/>
            </p:cNvPicPr>
            <p:nvPr/>
          </p:nvPicPr>
          <p:blipFill>
            <a:blip r:embed="rId5" cstate="print"/>
            <a:srcRect/>
            <a:stretch>
              <a:fillRect/>
            </a:stretch>
          </p:blipFill>
          <p:spPr bwMode="auto">
            <a:xfrm>
              <a:off x="2879620" y="4968449"/>
              <a:ext cx="1740558" cy="1740558"/>
            </a:xfrm>
            <a:prstGeom prst="rect">
              <a:avLst/>
            </a:prstGeom>
            <a:noFill/>
            <a:ln w="9525">
              <a:noFill/>
              <a:miter lim="800000"/>
              <a:headEnd/>
              <a:tailEnd/>
            </a:ln>
          </p:spPr>
        </p:pic>
        <p:pic>
          <p:nvPicPr>
            <p:cNvPr id="18441" name="Picture 9" descr="gray-diffuse.jpg (700×438)"/>
            <p:cNvPicPr>
              <a:picLocks noChangeAspect="1" noChangeArrowheads="1"/>
            </p:cNvPicPr>
            <p:nvPr/>
          </p:nvPicPr>
          <p:blipFill>
            <a:blip r:embed="rId6"/>
            <a:srcRect l="4704" t="18353" r="50000" b="14940"/>
            <a:stretch>
              <a:fillRect/>
            </a:stretch>
          </p:blipFill>
          <p:spPr bwMode="auto">
            <a:xfrm>
              <a:off x="5003776" y="4968449"/>
              <a:ext cx="1888852" cy="1740558"/>
            </a:xfrm>
            <a:prstGeom prst="rect">
              <a:avLst/>
            </a:prstGeom>
            <a:noFill/>
            <a:ln w="9525">
              <a:noFill/>
              <a:miter lim="800000"/>
              <a:headEnd/>
              <a:tailEnd/>
            </a:ln>
          </p:spPr>
        </p:pic>
      </p:grpSp>
      <p:sp>
        <p:nvSpPr>
          <p:cNvPr id="3" name="Rectangle 2"/>
          <p:cNvSpPr/>
          <p:nvPr/>
        </p:nvSpPr>
        <p:spPr>
          <a:xfrm>
            <a:off x="381000" y="1532013"/>
            <a:ext cx="6508750" cy="3268587"/>
          </a:xfrm>
          <a:prstGeom prst="rect">
            <a:avLst/>
          </a:prstGeom>
        </p:spPr>
        <p:txBody>
          <a:bodyPr>
            <a:spAutoFit/>
          </a:bodyPr>
          <a:lstStyle/>
          <a:p>
            <a:pPr marL="342900" indent="-342900" algn="just">
              <a:spcBef>
                <a:spcPct val="20000"/>
              </a:spcBef>
              <a:buFontTx/>
              <a:buChar char="•"/>
              <a:defRPr/>
            </a:pPr>
            <a:r>
              <a:rPr lang="en-US" sz="2400" dirty="0"/>
              <a:t>Normally, the intensity of each point on a surface varies depending on its distance and </a:t>
            </a:r>
            <a:r>
              <a:rPr lang="en-US" sz="2400" b="1" dirty="0">
                <a:solidFill>
                  <a:srgbClr val="FF3300"/>
                </a:solidFill>
              </a:rPr>
              <a:t>orientation relative to the light</a:t>
            </a:r>
            <a:endParaRPr lang="fr-CA" sz="2400" b="1" dirty="0">
              <a:solidFill>
                <a:srgbClr val="FF3300"/>
              </a:solidFill>
            </a:endParaRPr>
          </a:p>
          <a:p>
            <a:pPr marL="342900" indent="-342900" algn="just">
              <a:spcBef>
                <a:spcPct val="20000"/>
              </a:spcBef>
              <a:buFontTx/>
              <a:buChar char="•"/>
              <a:defRPr/>
            </a:pPr>
            <a:r>
              <a:rPr lang="en-US" sz="2400" dirty="0"/>
              <a:t>Diffuse reflection is equal in intensity </a:t>
            </a:r>
            <a:r>
              <a:rPr lang="en-US" sz="2400" b="1" dirty="0">
                <a:solidFill>
                  <a:srgbClr val="FF3300"/>
                </a:solidFill>
              </a:rPr>
              <a:t>in all directions</a:t>
            </a:r>
            <a:endParaRPr lang="fr-CA" sz="2400" b="1" dirty="0">
              <a:solidFill>
                <a:srgbClr val="FF3300"/>
              </a:solidFill>
            </a:endParaRPr>
          </a:p>
          <a:p>
            <a:pPr marL="342900" indent="-342900" algn="just">
              <a:spcBef>
                <a:spcPct val="20000"/>
              </a:spcBef>
              <a:buFontTx/>
              <a:buChar char="•"/>
              <a:defRPr/>
            </a:pPr>
            <a:r>
              <a:rPr lang="en-US" sz="2400" dirty="0"/>
              <a:t>Corresponds intuitively to what we perceive as 3D shape</a:t>
            </a:r>
          </a:p>
          <a:p>
            <a:pPr marL="342900" indent="-342900" algn="just">
              <a:spcBef>
                <a:spcPct val="20000"/>
              </a:spcBef>
              <a:buFontTx/>
              <a:buChar char="•"/>
              <a:defRPr/>
            </a:pPr>
            <a:r>
              <a:rPr lang="en-US" sz="2400" dirty="0"/>
              <a:t>Ex: matte paint, paper, sanded wood</a:t>
            </a:r>
            <a:endParaRPr lang="fr-CA" sz="2400" dirty="0"/>
          </a:p>
        </p:txBody>
      </p:sp>
      <p:sp>
        <p:nvSpPr>
          <p:cNvPr id="11" name="Rectangle 10"/>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50154" y="920036"/>
            <a:ext cx="7884246" cy="1826141"/>
          </a:xfrm>
          <a:prstGeom prst="rect">
            <a:avLst/>
          </a:prstGeom>
        </p:spPr>
        <p:txBody>
          <a:bodyPr vert="horz" wrap="square" lIns="0" tIns="0" rIns="0" bIns="0" rtlCol="0">
            <a:spAutoFit/>
          </a:bodyPr>
          <a:lstStyle/>
          <a:p>
            <a:pPr marL="12700">
              <a:lnSpc>
                <a:spcPct val="100000"/>
              </a:lnSpc>
            </a:pPr>
            <a:r>
              <a:rPr lang="en-US" sz="2000" b="1" dirty="0">
                <a:latin typeface="Perpetua"/>
                <a:cs typeface="Perpetua"/>
              </a:rPr>
              <a:t>Diffuse </a:t>
            </a:r>
            <a:r>
              <a:rPr lang="en-US" sz="2000" b="1" dirty="0" smtClean="0">
                <a:latin typeface="Perpetua"/>
                <a:cs typeface="Perpetua"/>
              </a:rPr>
              <a:t>reflection:</a:t>
            </a:r>
            <a:endParaRPr lang="fr-FR" sz="2000" b="1" dirty="0" smtClean="0">
              <a:latin typeface="Perpetua"/>
              <a:cs typeface="Perpetua"/>
            </a:endParaRPr>
          </a:p>
          <a:p>
            <a:pPr marL="12700">
              <a:buFont typeface="Arial" pitchFamily="34" charset="0"/>
              <a:buChar char="•"/>
            </a:pPr>
            <a:r>
              <a:rPr lang="en-US" sz="2000" dirty="0">
                <a:latin typeface="Perpetua"/>
                <a:cs typeface="Perpetua"/>
              </a:rPr>
              <a:t>Independent of the point of view.</a:t>
            </a:r>
          </a:p>
          <a:p>
            <a:pPr marL="12700">
              <a:buFont typeface="Arial" pitchFamily="34" charset="0"/>
              <a:buChar char="•"/>
            </a:pPr>
            <a:r>
              <a:rPr lang="en-US" sz="2000" dirty="0">
                <a:latin typeface="Perpetua"/>
                <a:cs typeface="Perpetua"/>
              </a:rPr>
              <a:t>The light from the source is reflected by the object in all directions</a:t>
            </a:r>
            <a:r>
              <a:rPr lang="en-US" sz="2000" dirty="0" smtClean="0">
                <a:latin typeface="Perpetua"/>
                <a:cs typeface="Perpetua"/>
              </a:rPr>
              <a:t>.</a:t>
            </a:r>
            <a:endParaRPr sz="2000" dirty="0" smtClean="0">
              <a:latin typeface="Perpetua"/>
              <a:cs typeface="Perpetua"/>
            </a:endParaRPr>
          </a:p>
          <a:p>
            <a:pPr marL="12700">
              <a:lnSpc>
                <a:spcPct val="100000"/>
              </a:lnSpc>
              <a:spcBef>
                <a:spcPts val="170"/>
              </a:spcBef>
            </a:pPr>
            <a:r>
              <a:rPr sz="2000" b="1" dirty="0" smtClean="0">
                <a:latin typeface="Perpetua"/>
                <a:cs typeface="Perpetua"/>
              </a:rPr>
              <a:t>1</a:t>
            </a:r>
            <a:r>
              <a:rPr sz="2000" b="1" dirty="0">
                <a:latin typeface="Perpetua"/>
                <a:cs typeface="Perpetua"/>
              </a:rPr>
              <a:t>. </a:t>
            </a:r>
            <a:r>
              <a:rPr sz="2000" b="1" dirty="0" err="1" smtClean="0">
                <a:latin typeface="Perpetua"/>
                <a:cs typeface="Perpetua"/>
              </a:rPr>
              <a:t>Lambertienne</a:t>
            </a:r>
            <a:r>
              <a:rPr lang="fr-FR" sz="2000" b="1" dirty="0" smtClean="0">
                <a:latin typeface="Perpetua"/>
                <a:cs typeface="Perpetua"/>
              </a:rPr>
              <a:t> </a:t>
            </a:r>
            <a:r>
              <a:rPr lang="en-US" sz="2000" b="1" dirty="0">
                <a:latin typeface="Perpetua"/>
                <a:cs typeface="Perpetua"/>
              </a:rPr>
              <a:t>reflection</a:t>
            </a:r>
            <a:r>
              <a:rPr lang="fr-FR" sz="2000" b="1" dirty="0" smtClean="0">
                <a:latin typeface="Perpetua"/>
                <a:cs typeface="Perpetua"/>
              </a:rPr>
              <a:t>(</a:t>
            </a:r>
            <a:r>
              <a:rPr lang="fr-FR" sz="2000" b="1" dirty="0" smtClean="0">
                <a:solidFill>
                  <a:srgbClr val="FF0000"/>
                </a:solidFill>
                <a:effectLst>
                  <a:outerShdw blurRad="38100" dist="38100" dir="2700000" algn="tl">
                    <a:srgbClr val="000000">
                      <a:alpha val="43137"/>
                    </a:srgbClr>
                  </a:outerShdw>
                </a:effectLst>
              </a:rPr>
              <a:t>BRDF uniforme</a:t>
            </a:r>
            <a:r>
              <a:rPr lang="fr-FR" sz="2000" b="1" dirty="0" smtClean="0">
                <a:latin typeface="Perpetua"/>
                <a:cs typeface="Perpetua"/>
              </a:rPr>
              <a:t>)</a:t>
            </a:r>
            <a:r>
              <a:rPr sz="2000" b="1" dirty="0" smtClean="0">
                <a:latin typeface="Perpetua"/>
                <a:cs typeface="Perpetua"/>
              </a:rPr>
              <a:t>.</a:t>
            </a:r>
            <a:endParaRPr sz="2000" dirty="0">
              <a:latin typeface="Perpetua"/>
              <a:cs typeface="Perpetua"/>
            </a:endParaRPr>
          </a:p>
          <a:p>
            <a:pPr marL="332740" marR="5080" indent="-320040" algn="just">
              <a:lnSpc>
                <a:spcPct val="80000"/>
              </a:lnSpc>
              <a:spcBef>
                <a:spcPts val="600"/>
              </a:spcBef>
              <a:buClr>
                <a:srgbClr val="D34817"/>
              </a:buClr>
              <a:buSzPct val="83333"/>
              <a:buFont typeface="Wingdings"/>
              <a:buChar char=""/>
              <a:tabLst>
                <a:tab pos="333375" algn="l"/>
              </a:tabLst>
            </a:pPr>
            <a:r>
              <a:rPr lang="en-US" sz="2000" dirty="0">
                <a:latin typeface="Perpetua"/>
                <a:cs typeface="Perpetua"/>
              </a:rPr>
              <a:t>Let a light source of </a:t>
            </a:r>
            <a:r>
              <a:rPr lang="en-US" sz="2000" dirty="0" err="1">
                <a:latin typeface="Perpetua"/>
                <a:cs typeface="Perpetua"/>
              </a:rPr>
              <a:t>intensity</a:t>
            </a:r>
            <a:r>
              <a:rPr sz="2000" i="1" dirty="0" err="1" smtClean="0">
                <a:solidFill>
                  <a:srgbClr val="FF0000"/>
                </a:solidFill>
                <a:effectLst>
                  <a:outerShdw blurRad="38100" dist="38100" dir="2700000" algn="tl">
                    <a:srgbClr val="000000">
                      <a:alpha val="43137"/>
                    </a:srgbClr>
                  </a:outerShdw>
                </a:effectLst>
                <a:latin typeface="Perpetua"/>
                <a:cs typeface="Perpetua"/>
              </a:rPr>
              <a:t>I</a:t>
            </a:r>
            <a:r>
              <a:rPr lang="fr-FR" sz="2000" b="1" i="1" baseline="-25000" dirty="0" smtClean="0">
                <a:solidFill>
                  <a:srgbClr val="FF0000"/>
                </a:solidFill>
                <a:effectLst>
                  <a:outerShdw blurRad="38100" dist="38100" dir="2700000" algn="tl">
                    <a:srgbClr val="000000">
                      <a:alpha val="43137"/>
                    </a:srgbClr>
                  </a:outerShdw>
                </a:effectLst>
                <a:latin typeface="Perpetua"/>
                <a:cs typeface="Perpetua"/>
              </a:rPr>
              <a:t>d</a:t>
            </a:r>
            <a:r>
              <a:rPr sz="2000" b="1" dirty="0" smtClean="0">
                <a:latin typeface="Perpetua"/>
                <a:cs typeface="Perpetua"/>
              </a:rPr>
              <a:t> </a:t>
            </a:r>
            <a:r>
              <a:rPr lang="fr-FR" sz="2000" dirty="0" smtClean="0">
                <a:latin typeface="Perpetua"/>
                <a:cs typeface="Perpetua"/>
              </a:rPr>
              <a:t>and let  </a:t>
            </a:r>
            <a:r>
              <a:rPr lang="fr-FR" sz="2000" b="1" dirty="0" err="1" smtClean="0">
                <a:solidFill>
                  <a:srgbClr val="FF0000"/>
                </a:solidFill>
                <a:effectLst>
                  <a:outerShdw blurRad="38100" dist="38100" dir="2700000" algn="tl">
                    <a:srgbClr val="000000">
                      <a:alpha val="43137"/>
                    </a:srgbClr>
                  </a:outerShdw>
                </a:effectLst>
                <a:latin typeface="Perpetua"/>
                <a:cs typeface="Perpetua"/>
              </a:rPr>
              <a:t>k</a:t>
            </a:r>
            <a:r>
              <a:rPr lang="fr-FR" sz="2000" b="1" baseline="-25000" dirty="0" err="1" smtClean="0">
                <a:solidFill>
                  <a:srgbClr val="FF0000"/>
                </a:solidFill>
                <a:effectLst>
                  <a:outerShdw blurRad="38100" dist="38100" dir="2700000" algn="tl">
                    <a:srgbClr val="000000">
                      <a:alpha val="43137"/>
                    </a:srgbClr>
                  </a:outerShdw>
                </a:effectLst>
                <a:latin typeface="Perpetua"/>
                <a:cs typeface="Perpetua"/>
              </a:rPr>
              <a:t>d</a:t>
            </a:r>
            <a:r>
              <a:rPr lang="fr-FR" sz="2000" b="1" baseline="-25000" dirty="0" smtClean="0">
                <a:effectLst>
                  <a:outerShdw blurRad="38100" dist="38100" dir="2700000" algn="tl">
                    <a:srgbClr val="000000">
                      <a:alpha val="43137"/>
                    </a:srgbClr>
                  </a:outerShdw>
                </a:effectLst>
                <a:latin typeface="Perpetua"/>
                <a:cs typeface="Perpetua"/>
              </a:rPr>
              <a:t> </a:t>
            </a:r>
            <a:r>
              <a:rPr lang="fr-FR" sz="2000" dirty="0" smtClean="0">
                <a:effectLst>
                  <a:outerShdw blurRad="38100" dist="38100" dir="2700000" algn="tl">
                    <a:srgbClr val="000000">
                      <a:alpha val="43137"/>
                    </a:srgbClr>
                  </a:outerShdw>
                </a:effectLst>
                <a:latin typeface="Perpetua"/>
                <a:cs typeface="Perpetua"/>
              </a:rPr>
              <a:t> </a:t>
            </a:r>
            <a:r>
              <a:rPr lang="en-US" sz="2000" spc="-5" dirty="0">
                <a:latin typeface="Perpetua"/>
                <a:cs typeface="Perpetua"/>
              </a:rPr>
              <a:t>be the diffuse reflection constant of the object material</a:t>
            </a:r>
            <a:r>
              <a:rPr sz="2000" dirty="0" smtClean="0">
                <a:latin typeface="Perpetua"/>
                <a:cs typeface="Perpetua"/>
              </a:rPr>
              <a:t>  </a:t>
            </a:r>
            <a:r>
              <a:rPr sz="2000" dirty="0">
                <a:latin typeface="Perpetua"/>
                <a:cs typeface="Perpetua"/>
              </a:rPr>
              <a:t>0≤ k</a:t>
            </a:r>
            <a:r>
              <a:rPr sz="2000" baseline="-25000" dirty="0">
                <a:latin typeface="Perpetua"/>
                <a:cs typeface="Perpetua"/>
              </a:rPr>
              <a:t>d</a:t>
            </a:r>
            <a:r>
              <a:rPr sz="2000" spc="-125" dirty="0">
                <a:latin typeface="Perpetua"/>
                <a:cs typeface="Perpetua"/>
              </a:rPr>
              <a:t> </a:t>
            </a:r>
            <a:r>
              <a:rPr sz="2000" spc="-5" dirty="0">
                <a:latin typeface="Perpetua"/>
                <a:cs typeface="Perpetua"/>
              </a:rPr>
              <a:t>≤1.</a:t>
            </a:r>
            <a:endParaRPr sz="2000" dirty="0">
              <a:latin typeface="Perpetua"/>
              <a:cs typeface="Perpetua"/>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650154" y="2944505"/>
            <a:ext cx="7997190" cy="1246495"/>
          </a:xfrm>
          <a:prstGeom prst="rect">
            <a:avLst/>
          </a:prstGeom>
        </p:spPr>
        <p:txBody>
          <a:bodyPr vert="horz" wrap="square" lIns="0" tIns="0" rIns="0" bIns="0" rtlCol="0">
            <a:spAutoFit/>
          </a:bodyPr>
          <a:lstStyle/>
          <a:p>
            <a:pPr marL="332740" marR="5080" indent="-320040" algn="just">
              <a:lnSpc>
                <a:spcPct val="80000"/>
              </a:lnSpc>
              <a:buClr>
                <a:srgbClr val="D34817"/>
              </a:buClr>
              <a:buSzPct val="83333"/>
              <a:buFont typeface="Wingdings"/>
              <a:buChar char=""/>
              <a:tabLst>
                <a:tab pos="333375" algn="l"/>
              </a:tabLst>
            </a:pPr>
            <a:r>
              <a:rPr lang="en-US" sz="2000" dirty="0">
                <a:latin typeface="Perpetua"/>
                <a:cs typeface="Perpetua"/>
              </a:rPr>
              <a:t>The diffuse reflection model is governed by Lambert's law: the intensity of the reflected light increases as the direction of the source becomes collinear with the surface normal at the point considered. The intensity is therefore proportional to the cosine of the angle that the normal makes with the direction of the incident light source</a:t>
            </a:r>
            <a:r>
              <a:rPr lang="en-US" sz="2000" dirty="0" smtClean="0">
                <a:latin typeface="Perpetua"/>
                <a:cs typeface="Perpetua"/>
              </a:rPr>
              <a:t>.</a:t>
            </a:r>
            <a:endParaRPr lang="en-US" sz="2000" dirty="0">
              <a:latin typeface="Perpetua"/>
              <a:cs typeface="Perpetua"/>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22</a:t>
            </a:fld>
            <a:endParaRPr sz="1200" dirty="0"/>
          </a:p>
        </p:txBody>
      </p:sp>
      <p:sp>
        <p:nvSpPr>
          <p:cNvPr id="10" name="Rectangle 9"/>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sp>
        <p:nvSpPr>
          <p:cNvPr id="11" name="Rectangle 18"/>
          <p:cNvSpPr>
            <a:spLocks noChangeArrowheads="1"/>
          </p:cNvSpPr>
          <p:nvPr/>
        </p:nvSpPr>
        <p:spPr bwMode="auto">
          <a:xfrm>
            <a:off x="2133600" y="6096000"/>
            <a:ext cx="4724400" cy="381000"/>
          </a:xfrm>
          <a:prstGeom prst="rect">
            <a:avLst/>
          </a:prstGeom>
          <a:solidFill>
            <a:srgbClr val="33CC33"/>
          </a:solidFill>
          <a:ln w="9525">
            <a:noFill/>
            <a:miter lim="800000"/>
            <a:headEnd/>
            <a:tailEnd/>
          </a:ln>
          <a:effectLst/>
        </p:spPr>
        <p:txBody>
          <a:bodyPr wrap="none" anchor="ctr"/>
          <a:lstStyle/>
          <a:p>
            <a:endParaRPr lang="fr-FR"/>
          </a:p>
        </p:txBody>
      </p:sp>
      <p:sp>
        <p:nvSpPr>
          <p:cNvPr id="12" name="Line 3"/>
          <p:cNvSpPr>
            <a:spLocks noChangeShapeType="1"/>
          </p:cNvSpPr>
          <p:nvPr/>
        </p:nvSpPr>
        <p:spPr bwMode="auto">
          <a:xfrm>
            <a:off x="2133600" y="6096000"/>
            <a:ext cx="4724400" cy="0"/>
          </a:xfrm>
          <a:prstGeom prst="line">
            <a:avLst/>
          </a:prstGeom>
          <a:noFill/>
          <a:ln w="50800">
            <a:solidFill>
              <a:schemeClr val="tx1"/>
            </a:solidFill>
            <a:round/>
            <a:headEnd/>
            <a:tailEnd/>
          </a:ln>
          <a:effectLst/>
        </p:spPr>
        <p:txBody>
          <a:bodyPr/>
          <a:lstStyle/>
          <a:p>
            <a:endParaRPr lang="fr-FR"/>
          </a:p>
        </p:txBody>
      </p:sp>
      <p:sp>
        <p:nvSpPr>
          <p:cNvPr id="13" name="Line 4"/>
          <p:cNvSpPr>
            <a:spLocks noChangeShapeType="1"/>
          </p:cNvSpPr>
          <p:nvPr/>
        </p:nvSpPr>
        <p:spPr bwMode="auto">
          <a:xfrm flipV="1">
            <a:off x="4495800" y="4495800"/>
            <a:ext cx="0" cy="1600200"/>
          </a:xfrm>
          <a:prstGeom prst="line">
            <a:avLst/>
          </a:prstGeom>
          <a:noFill/>
          <a:ln w="50800">
            <a:solidFill>
              <a:srgbClr val="FE9B03"/>
            </a:solidFill>
            <a:round/>
            <a:headEnd/>
            <a:tailEnd type="triangle" w="med" len="med"/>
          </a:ln>
          <a:effectLst/>
        </p:spPr>
        <p:txBody>
          <a:bodyPr/>
          <a:lstStyle/>
          <a:p>
            <a:endParaRPr lang="fr-FR"/>
          </a:p>
        </p:txBody>
      </p:sp>
      <p:sp>
        <p:nvSpPr>
          <p:cNvPr id="14" name="Line 5"/>
          <p:cNvSpPr>
            <a:spLocks noChangeShapeType="1"/>
          </p:cNvSpPr>
          <p:nvPr/>
        </p:nvSpPr>
        <p:spPr bwMode="auto">
          <a:xfrm>
            <a:off x="2895600" y="4419600"/>
            <a:ext cx="1600200" cy="1676400"/>
          </a:xfrm>
          <a:prstGeom prst="line">
            <a:avLst/>
          </a:prstGeom>
          <a:noFill/>
          <a:ln w="25400">
            <a:solidFill>
              <a:srgbClr val="FE9B03"/>
            </a:solidFill>
            <a:round/>
            <a:headEnd/>
            <a:tailEnd/>
          </a:ln>
          <a:effectLst/>
        </p:spPr>
        <p:txBody>
          <a:bodyPr/>
          <a:lstStyle/>
          <a:p>
            <a:endParaRPr lang="fr-FR"/>
          </a:p>
        </p:txBody>
      </p:sp>
      <p:sp>
        <p:nvSpPr>
          <p:cNvPr id="15" name="AutoShape 6"/>
          <p:cNvSpPr>
            <a:spLocks noChangeArrowheads="1"/>
          </p:cNvSpPr>
          <p:nvPr/>
        </p:nvSpPr>
        <p:spPr bwMode="auto">
          <a:xfrm>
            <a:off x="2743200" y="4267200"/>
            <a:ext cx="228600" cy="228600"/>
          </a:xfrm>
          <a:prstGeom prst="star5">
            <a:avLst/>
          </a:prstGeom>
          <a:solidFill>
            <a:srgbClr val="FFFF00"/>
          </a:solidFill>
          <a:ln w="12700">
            <a:solidFill>
              <a:schemeClr val="tx1"/>
            </a:solidFill>
            <a:miter lim="800000"/>
            <a:headEnd/>
            <a:tailEnd/>
          </a:ln>
          <a:effectLst/>
        </p:spPr>
        <p:txBody>
          <a:bodyPr/>
          <a:lstStyle/>
          <a:p>
            <a:endParaRPr lang="fr-FR">
              <a:solidFill>
                <a:srgbClr val="FFFF00"/>
              </a:solidFill>
            </a:endParaRPr>
          </a:p>
        </p:txBody>
      </p:sp>
      <p:sp>
        <p:nvSpPr>
          <p:cNvPr id="16" name="Rectangle 7"/>
          <p:cNvSpPr>
            <a:spLocks noChangeArrowheads="1"/>
          </p:cNvSpPr>
          <p:nvPr/>
        </p:nvSpPr>
        <p:spPr bwMode="auto">
          <a:xfrm>
            <a:off x="2424113" y="4329113"/>
            <a:ext cx="384175" cy="454025"/>
          </a:xfrm>
          <a:prstGeom prst="rect">
            <a:avLst/>
          </a:prstGeom>
          <a:noFill/>
          <a:ln w="12700">
            <a:noFill/>
            <a:miter lim="800000"/>
            <a:headEnd/>
            <a:tailEnd/>
          </a:ln>
          <a:effectLst/>
        </p:spPr>
        <p:txBody>
          <a:bodyPr wrap="none" lIns="90488" tIns="44450" rIns="90488" bIns="44450">
            <a:spAutoFit/>
          </a:bodyPr>
          <a:lstStyle/>
          <a:p>
            <a:pPr eaLnBrk="0" hangingPunct="0"/>
            <a:r>
              <a:rPr lang="en-GB">
                <a:latin typeface="Palatino" pitchFamily="18" charset="0"/>
              </a:rPr>
              <a:t>P</a:t>
            </a:r>
          </a:p>
        </p:txBody>
      </p:sp>
      <p:sp>
        <p:nvSpPr>
          <p:cNvPr id="17" name="Rectangle 8"/>
          <p:cNvSpPr>
            <a:spLocks noChangeArrowheads="1"/>
          </p:cNvSpPr>
          <p:nvPr/>
        </p:nvSpPr>
        <p:spPr bwMode="auto">
          <a:xfrm>
            <a:off x="4114800" y="4953000"/>
            <a:ext cx="392113" cy="576263"/>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r>
              <a:rPr lang="en-GB" sz="3200">
                <a:solidFill>
                  <a:srgbClr val="FE9B03"/>
                </a:solidFill>
                <a:latin typeface="Symbol" pitchFamily="18" charset="2"/>
              </a:rPr>
              <a:t>q</a:t>
            </a:r>
          </a:p>
        </p:txBody>
      </p:sp>
      <p:sp>
        <p:nvSpPr>
          <p:cNvPr id="18" name="Arc 9"/>
          <p:cNvSpPr>
            <a:spLocks/>
          </p:cNvSpPr>
          <p:nvPr/>
        </p:nvSpPr>
        <p:spPr bwMode="auto">
          <a:xfrm rot="16560000">
            <a:off x="4156075" y="5410200"/>
            <a:ext cx="354013" cy="334963"/>
          </a:xfrm>
          <a:custGeom>
            <a:avLst/>
            <a:gdLst>
              <a:gd name="G0" fmla="+- 96 0 0"/>
              <a:gd name="G1" fmla="+- 21600 0 0"/>
              <a:gd name="G2" fmla="+- 21600 0 0"/>
              <a:gd name="T0" fmla="*/ 0 w 21695"/>
              <a:gd name="T1" fmla="*/ 1 h 21600"/>
              <a:gd name="T2" fmla="*/ 21695 w 21695"/>
              <a:gd name="T3" fmla="*/ 21498 h 21600"/>
              <a:gd name="T4" fmla="*/ 96 w 21695"/>
              <a:gd name="T5" fmla="*/ 21600 h 21600"/>
            </a:gdLst>
            <a:ahLst/>
            <a:cxnLst>
              <a:cxn ang="0">
                <a:pos x="T0" y="T1"/>
              </a:cxn>
              <a:cxn ang="0">
                <a:pos x="T2" y="T3"/>
              </a:cxn>
              <a:cxn ang="0">
                <a:pos x="T4" y="T5"/>
              </a:cxn>
            </a:cxnLst>
            <a:rect l="0" t="0" r="r" b="b"/>
            <a:pathLst>
              <a:path w="21695" h="21600" fill="none" extrusionOk="0">
                <a:moveTo>
                  <a:pt x="-1" y="0"/>
                </a:moveTo>
                <a:cubicBezTo>
                  <a:pt x="31" y="0"/>
                  <a:pt x="63" y="-1"/>
                  <a:pt x="96" y="0"/>
                </a:cubicBezTo>
                <a:cubicBezTo>
                  <a:pt x="11985" y="0"/>
                  <a:pt x="21639" y="9608"/>
                  <a:pt x="21695" y="21497"/>
                </a:cubicBezTo>
              </a:path>
              <a:path w="21695" h="21600" stroke="0" extrusionOk="0">
                <a:moveTo>
                  <a:pt x="-1" y="0"/>
                </a:moveTo>
                <a:cubicBezTo>
                  <a:pt x="31" y="0"/>
                  <a:pt x="63" y="-1"/>
                  <a:pt x="96" y="0"/>
                </a:cubicBezTo>
                <a:cubicBezTo>
                  <a:pt x="11985" y="0"/>
                  <a:pt x="21639" y="9608"/>
                  <a:pt x="21695" y="21497"/>
                </a:cubicBezTo>
                <a:lnTo>
                  <a:pt x="96" y="21600"/>
                </a:lnTo>
                <a:close/>
              </a:path>
            </a:pathLst>
          </a:custGeom>
          <a:noFill/>
          <a:ln w="12700" cap="rnd">
            <a:solidFill>
              <a:srgbClr val="FE9B03"/>
            </a:solidFill>
            <a:round/>
            <a:headEnd/>
            <a:tailEnd/>
          </a:ln>
          <a:effectLst/>
        </p:spPr>
        <p:txBody>
          <a:bodyPr/>
          <a:lstStyle/>
          <a:p>
            <a:endParaRPr lang="fr-FR"/>
          </a:p>
        </p:txBody>
      </p:sp>
      <p:sp>
        <p:nvSpPr>
          <p:cNvPr id="19" name="Line 10"/>
          <p:cNvSpPr>
            <a:spLocks noChangeShapeType="1"/>
          </p:cNvSpPr>
          <p:nvPr/>
        </p:nvSpPr>
        <p:spPr bwMode="auto">
          <a:xfrm flipV="1">
            <a:off x="4495800" y="5867400"/>
            <a:ext cx="990600" cy="228600"/>
          </a:xfrm>
          <a:prstGeom prst="line">
            <a:avLst/>
          </a:prstGeom>
          <a:noFill/>
          <a:ln w="25400">
            <a:solidFill>
              <a:schemeClr val="tx1"/>
            </a:solidFill>
            <a:round/>
            <a:headEnd/>
            <a:tailEnd type="triangle" w="med" len="med"/>
          </a:ln>
          <a:effectLst/>
        </p:spPr>
        <p:txBody>
          <a:bodyPr/>
          <a:lstStyle/>
          <a:p>
            <a:endParaRPr lang="fr-FR"/>
          </a:p>
        </p:txBody>
      </p:sp>
      <p:sp>
        <p:nvSpPr>
          <p:cNvPr id="20" name="Line 11"/>
          <p:cNvSpPr>
            <a:spLocks noChangeShapeType="1"/>
          </p:cNvSpPr>
          <p:nvPr/>
        </p:nvSpPr>
        <p:spPr bwMode="auto">
          <a:xfrm flipV="1">
            <a:off x="4495800" y="5562600"/>
            <a:ext cx="838200" cy="533400"/>
          </a:xfrm>
          <a:prstGeom prst="line">
            <a:avLst/>
          </a:prstGeom>
          <a:noFill/>
          <a:ln w="25400">
            <a:solidFill>
              <a:schemeClr val="tx1"/>
            </a:solidFill>
            <a:round/>
            <a:headEnd/>
            <a:tailEnd type="triangle" w="med" len="med"/>
          </a:ln>
          <a:effectLst/>
        </p:spPr>
        <p:txBody>
          <a:bodyPr/>
          <a:lstStyle/>
          <a:p>
            <a:endParaRPr lang="fr-FR"/>
          </a:p>
        </p:txBody>
      </p:sp>
      <p:sp>
        <p:nvSpPr>
          <p:cNvPr id="21" name="Line 12"/>
          <p:cNvSpPr>
            <a:spLocks noChangeShapeType="1"/>
          </p:cNvSpPr>
          <p:nvPr/>
        </p:nvSpPr>
        <p:spPr bwMode="auto">
          <a:xfrm flipV="1">
            <a:off x="4495800" y="5334000"/>
            <a:ext cx="609600" cy="762000"/>
          </a:xfrm>
          <a:prstGeom prst="line">
            <a:avLst/>
          </a:prstGeom>
          <a:noFill/>
          <a:ln w="25400">
            <a:solidFill>
              <a:schemeClr val="tx1"/>
            </a:solidFill>
            <a:round/>
            <a:headEnd/>
            <a:tailEnd type="triangle" w="med" len="med"/>
          </a:ln>
          <a:effectLst/>
        </p:spPr>
        <p:txBody>
          <a:bodyPr/>
          <a:lstStyle/>
          <a:p>
            <a:endParaRPr lang="fr-FR"/>
          </a:p>
        </p:txBody>
      </p:sp>
      <p:sp>
        <p:nvSpPr>
          <p:cNvPr id="22" name="Line 13"/>
          <p:cNvSpPr>
            <a:spLocks noChangeShapeType="1"/>
          </p:cNvSpPr>
          <p:nvPr/>
        </p:nvSpPr>
        <p:spPr bwMode="auto">
          <a:xfrm flipV="1">
            <a:off x="4495800" y="5181600"/>
            <a:ext cx="304800" cy="914400"/>
          </a:xfrm>
          <a:prstGeom prst="line">
            <a:avLst/>
          </a:prstGeom>
          <a:noFill/>
          <a:ln w="25400">
            <a:solidFill>
              <a:schemeClr val="tx1"/>
            </a:solidFill>
            <a:round/>
            <a:headEnd/>
            <a:tailEnd type="triangle" w="med" len="med"/>
          </a:ln>
          <a:effectLst/>
        </p:spPr>
        <p:txBody>
          <a:bodyPr/>
          <a:lstStyle/>
          <a:p>
            <a:endParaRPr lang="fr-FR"/>
          </a:p>
        </p:txBody>
      </p:sp>
      <p:sp>
        <p:nvSpPr>
          <p:cNvPr id="23" name="Line 14"/>
          <p:cNvSpPr>
            <a:spLocks noChangeShapeType="1"/>
          </p:cNvSpPr>
          <p:nvPr/>
        </p:nvSpPr>
        <p:spPr bwMode="auto">
          <a:xfrm flipH="1" flipV="1">
            <a:off x="3505200" y="5867400"/>
            <a:ext cx="990600" cy="228600"/>
          </a:xfrm>
          <a:prstGeom prst="line">
            <a:avLst/>
          </a:prstGeom>
          <a:noFill/>
          <a:ln w="25400">
            <a:solidFill>
              <a:schemeClr val="tx1"/>
            </a:solidFill>
            <a:round/>
            <a:headEnd/>
            <a:tailEnd type="triangle" w="med" len="med"/>
          </a:ln>
          <a:effectLst/>
        </p:spPr>
        <p:txBody>
          <a:bodyPr/>
          <a:lstStyle/>
          <a:p>
            <a:endParaRPr lang="fr-FR"/>
          </a:p>
        </p:txBody>
      </p:sp>
      <p:sp>
        <p:nvSpPr>
          <p:cNvPr id="24" name="Line 15"/>
          <p:cNvSpPr>
            <a:spLocks noChangeShapeType="1"/>
          </p:cNvSpPr>
          <p:nvPr/>
        </p:nvSpPr>
        <p:spPr bwMode="auto">
          <a:xfrm flipH="1" flipV="1">
            <a:off x="3657600" y="5562600"/>
            <a:ext cx="838200" cy="533400"/>
          </a:xfrm>
          <a:prstGeom prst="line">
            <a:avLst/>
          </a:prstGeom>
          <a:noFill/>
          <a:ln w="25400">
            <a:solidFill>
              <a:schemeClr val="tx1"/>
            </a:solidFill>
            <a:round/>
            <a:headEnd/>
            <a:tailEnd type="triangle" w="med" len="med"/>
          </a:ln>
          <a:effectLst/>
        </p:spPr>
        <p:txBody>
          <a:bodyPr/>
          <a:lstStyle/>
          <a:p>
            <a:endParaRPr lang="fr-FR"/>
          </a:p>
        </p:txBody>
      </p:sp>
      <p:sp>
        <p:nvSpPr>
          <p:cNvPr id="25" name="Line 16"/>
          <p:cNvSpPr>
            <a:spLocks noChangeShapeType="1"/>
          </p:cNvSpPr>
          <p:nvPr/>
        </p:nvSpPr>
        <p:spPr bwMode="auto">
          <a:xfrm flipH="1" flipV="1">
            <a:off x="3962400" y="5257800"/>
            <a:ext cx="533400" cy="838200"/>
          </a:xfrm>
          <a:prstGeom prst="line">
            <a:avLst/>
          </a:prstGeom>
          <a:noFill/>
          <a:ln w="25400">
            <a:solidFill>
              <a:schemeClr val="tx1"/>
            </a:solidFill>
            <a:round/>
            <a:headEnd/>
            <a:tailEnd type="triangle" w="med" len="med"/>
          </a:ln>
          <a:effectLst/>
        </p:spPr>
        <p:txBody>
          <a:bodyPr/>
          <a:lstStyle/>
          <a:p>
            <a:endParaRPr lang="fr-FR"/>
          </a:p>
        </p:txBody>
      </p:sp>
      <p:graphicFrame>
        <p:nvGraphicFramePr>
          <p:cNvPr id="26" name="Object 17"/>
          <p:cNvGraphicFramePr>
            <a:graphicFrameLocks noChangeAspect="1"/>
          </p:cNvGraphicFramePr>
          <p:nvPr/>
        </p:nvGraphicFramePr>
        <p:xfrm>
          <a:off x="4572000" y="4267200"/>
          <a:ext cx="403225" cy="488950"/>
        </p:xfrm>
        <a:graphic>
          <a:graphicData uri="http://schemas.openxmlformats.org/presentationml/2006/ole">
            <mc:AlternateContent xmlns:mc="http://schemas.openxmlformats.org/markup-compatibility/2006">
              <mc:Choice xmlns:v="urn:schemas-microsoft-com:vml" Requires="v">
                <p:oleObj spid="_x0000_s97538" name="Equation" r:id="rId4" imgW="177480" imgH="215640" progId="Equation.3">
                  <p:embed/>
                </p:oleObj>
              </mc:Choice>
              <mc:Fallback>
                <p:oleObj name="Equation" r:id="rId4" imgW="177480" imgH="215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67200"/>
                        <a:ext cx="4032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Rectangle 19"/>
          <p:cNvSpPr>
            <a:spLocks noChangeArrowheads="1"/>
          </p:cNvSpPr>
          <p:nvPr/>
        </p:nvSpPr>
        <p:spPr bwMode="auto">
          <a:xfrm>
            <a:off x="2133600" y="6096000"/>
            <a:ext cx="4724400" cy="381000"/>
          </a:xfrm>
          <a:prstGeom prst="rect">
            <a:avLst/>
          </a:prstGeom>
          <a:solidFill>
            <a:srgbClr val="33CC33"/>
          </a:solidFill>
          <a:ln w="9525">
            <a:noFill/>
            <a:miter lim="800000"/>
            <a:headEnd/>
            <a:tailEnd/>
          </a:ln>
          <a:effectLst/>
        </p:spPr>
        <p:txBody>
          <a:bodyPr wrap="none" anchor="ctr"/>
          <a:lstStyle/>
          <a:p>
            <a:endParaRPr lang="fr-FR"/>
          </a:p>
        </p:txBody>
      </p:sp>
      <p:sp>
        <p:nvSpPr>
          <p:cNvPr id="8194" name="Text Box 2"/>
          <p:cNvSpPr txBox="1">
            <a:spLocks noChangeArrowheads="1"/>
          </p:cNvSpPr>
          <p:nvPr/>
        </p:nvSpPr>
        <p:spPr bwMode="auto">
          <a:xfrm>
            <a:off x="381000" y="1185862"/>
            <a:ext cx="8458200" cy="2819233"/>
          </a:xfrm>
          <a:prstGeom prst="rect">
            <a:avLst/>
          </a:prstGeom>
          <a:noFill/>
          <a:ln w="9525">
            <a:noFill/>
            <a:miter lim="800000"/>
            <a:headEnd/>
            <a:tailEnd/>
          </a:ln>
          <a:effectLst/>
        </p:spPr>
        <p:txBody>
          <a:bodyPr wrap="square">
            <a:spAutoFit/>
          </a:bodyPr>
          <a:lstStyle/>
          <a:p>
            <a:pPr algn="just">
              <a:spcBef>
                <a:spcPct val="50000"/>
              </a:spcBef>
            </a:pPr>
            <a:r>
              <a:rPr lang="fr-FR" b="1" dirty="0" err="1">
                <a:latin typeface="Arial" charset="0"/>
              </a:rPr>
              <a:t>Lambert's</a:t>
            </a:r>
            <a:r>
              <a:rPr lang="fr-FR" b="1" dirty="0">
                <a:latin typeface="Arial" charset="0"/>
              </a:rPr>
              <a:t> </a:t>
            </a:r>
            <a:r>
              <a:rPr lang="fr-FR" b="1" dirty="0" err="1">
                <a:latin typeface="Arial" charset="0"/>
              </a:rPr>
              <a:t>law</a:t>
            </a:r>
            <a:r>
              <a:rPr lang="fr-FR" b="1" dirty="0" smtClean="0">
                <a:latin typeface="Arial" charset="0"/>
              </a:rPr>
              <a:t>:</a:t>
            </a:r>
            <a:endParaRPr lang="fr-FR" sz="1600" dirty="0">
              <a:latin typeface="Arial" charset="0"/>
            </a:endParaRPr>
          </a:p>
          <a:p>
            <a:pPr lvl="1" eaLnBrk="0" hangingPunct="0">
              <a:spcBef>
                <a:spcPct val="20000"/>
              </a:spcBef>
            </a:pPr>
            <a:endParaRPr lang="fr-FR" dirty="0" smtClean="0"/>
          </a:p>
          <a:p>
            <a:pPr lvl="1" eaLnBrk="0" hangingPunct="0">
              <a:spcBef>
                <a:spcPct val="20000"/>
              </a:spcBef>
            </a:pPr>
            <a:r>
              <a:rPr lang="fr-FR" dirty="0" smtClean="0"/>
              <a:t> </a:t>
            </a:r>
            <a:endParaRPr lang="fr-FR" dirty="0"/>
          </a:p>
          <a:p>
            <a:pPr lvl="1" eaLnBrk="0" hangingPunct="0">
              <a:spcBef>
                <a:spcPct val="20000"/>
              </a:spcBef>
            </a:pPr>
            <a:r>
              <a:rPr lang="fr-FR" sz="2000" dirty="0" smtClean="0">
                <a:effectLst>
                  <a:outerShdw blurRad="38100" dist="38100" dir="2700000" algn="tl">
                    <a:srgbClr val="000000">
                      <a:alpha val="43137"/>
                    </a:srgbClr>
                  </a:outerShdw>
                </a:effectLst>
                <a:latin typeface="Times New Roman" pitchFamily="18" charset="0"/>
                <a:cs typeface="Times New Roman" pitchFamily="18" charset="0"/>
              </a:rPr>
              <a:t>I</a:t>
            </a:r>
            <a:r>
              <a:rPr lang="fr-FR" sz="2000" dirty="0" smtClean="0"/>
              <a:t> </a:t>
            </a:r>
            <a:r>
              <a:rPr lang="fr-FR" sz="2000" dirty="0"/>
              <a:t>	: </a:t>
            </a:r>
            <a:r>
              <a:rPr lang="en-US" sz="2000" dirty="0" smtClean="0"/>
              <a:t>intensity of diffuse reflected light</a:t>
            </a:r>
            <a:endParaRPr lang="fr-FR" sz="2000" dirty="0"/>
          </a:p>
          <a:p>
            <a:pPr lvl="1" eaLnBrk="0" hangingPunct="0">
              <a:spcBef>
                <a:spcPct val="20000"/>
              </a:spcBef>
            </a:pPr>
            <a:r>
              <a:rPr lang="fr-FR" sz="2000" dirty="0" smtClean="0">
                <a:effectLst>
                  <a:outerShdw blurRad="38100" dist="38100" dir="2700000" algn="tl">
                    <a:srgbClr val="000000">
                      <a:alpha val="43137"/>
                    </a:srgbClr>
                  </a:outerShdw>
                </a:effectLst>
                <a:latin typeface="Times New Roman" pitchFamily="18" charset="0"/>
                <a:cs typeface="Times New Roman" pitchFamily="18" charset="0"/>
              </a:rPr>
              <a:t>I</a:t>
            </a:r>
            <a:r>
              <a:rPr lang="fr-FR" sz="2000" baseline="-25000" dirty="0" smtClean="0">
                <a:effectLst>
                  <a:outerShdw blurRad="38100" dist="38100" dir="2700000" algn="tl">
                    <a:srgbClr val="000000">
                      <a:alpha val="43137"/>
                    </a:srgbClr>
                  </a:outerShdw>
                </a:effectLst>
              </a:rPr>
              <a:t>d</a:t>
            </a:r>
            <a:r>
              <a:rPr lang="fr-FR" sz="2000" dirty="0" smtClean="0">
                <a:effectLst>
                  <a:outerShdw blurRad="38100" dist="38100" dir="2700000" algn="tl">
                    <a:srgbClr val="000000">
                      <a:alpha val="43137"/>
                    </a:srgbClr>
                  </a:outerShdw>
                </a:effectLst>
              </a:rPr>
              <a:t> </a:t>
            </a:r>
            <a:r>
              <a:rPr lang="fr-FR" sz="2000" dirty="0"/>
              <a:t>	: </a:t>
            </a:r>
            <a:r>
              <a:rPr lang="en-US" sz="2000" dirty="0"/>
              <a:t>intensity of diffuse light</a:t>
            </a:r>
            <a:endParaRPr lang="fr-FR" sz="2000" dirty="0"/>
          </a:p>
          <a:p>
            <a:pPr lvl="1" eaLnBrk="0" hangingPunct="0">
              <a:spcBef>
                <a:spcPct val="20000"/>
              </a:spcBef>
            </a:pPr>
            <a:r>
              <a:rPr lang="fr-FR" sz="2000" dirty="0" err="1">
                <a:effectLst>
                  <a:outerShdw blurRad="38100" dist="38100" dir="2700000" algn="tl">
                    <a:srgbClr val="000000">
                      <a:alpha val="43137"/>
                    </a:srgbClr>
                  </a:outerShdw>
                </a:effectLst>
              </a:rPr>
              <a:t>K</a:t>
            </a:r>
            <a:r>
              <a:rPr lang="fr-FR" sz="2000" baseline="-25000" dirty="0" err="1">
                <a:effectLst>
                  <a:outerShdw blurRad="38100" dist="38100" dir="2700000" algn="tl">
                    <a:srgbClr val="000000">
                      <a:alpha val="43137"/>
                    </a:srgbClr>
                  </a:outerShdw>
                </a:effectLst>
              </a:rPr>
              <a:t>d</a:t>
            </a:r>
            <a:r>
              <a:rPr lang="fr-FR" sz="2000" baseline="-25000" dirty="0"/>
              <a:t>	</a:t>
            </a:r>
            <a:r>
              <a:rPr lang="fr-FR" sz="2000" dirty="0"/>
              <a:t>: </a:t>
            </a:r>
            <a:r>
              <a:rPr lang="en-US" sz="2000" dirty="0"/>
              <a:t>diffuse reflection coefficient of the material </a:t>
            </a:r>
            <a:r>
              <a:rPr lang="fr-FR" sz="2000" dirty="0" smtClean="0"/>
              <a:t>(</a:t>
            </a:r>
            <a:r>
              <a:rPr lang="fr-FR" sz="2000" i="1" dirty="0" err="1" smtClean="0">
                <a:latin typeface="Tw Cen MT"/>
                <a:cs typeface="Tw Cen MT"/>
              </a:rPr>
              <a:t>k</a:t>
            </a:r>
            <a:r>
              <a:rPr lang="fr-FR" sz="2000" i="1" baseline="-25000" dirty="0" err="1" smtClean="0">
                <a:latin typeface="Tw Cen MT"/>
                <a:cs typeface="Tw Cen MT"/>
              </a:rPr>
              <a:t>d</a:t>
            </a:r>
            <a:r>
              <a:rPr lang="fr-FR" sz="2000" i="1" dirty="0" smtClean="0">
                <a:latin typeface="Tw Cen MT"/>
                <a:cs typeface="Tw Cen MT"/>
              </a:rPr>
              <a:t> </a:t>
            </a:r>
            <a:r>
              <a:rPr lang="en-US" sz="2000" i="1" dirty="0">
                <a:latin typeface="Tw Cen MT"/>
                <a:cs typeface="Tw Cen MT"/>
              </a:rPr>
              <a:t>varies from one material to another</a:t>
            </a:r>
            <a:r>
              <a:rPr lang="fr-FR" sz="2000" dirty="0" smtClean="0"/>
              <a:t>)</a:t>
            </a:r>
            <a:endParaRPr lang="fr-FR" sz="2000" dirty="0"/>
          </a:p>
          <a:p>
            <a:pPr lvl="1" eaLnBrk="0" hangingPunct="0">
              <a:spcBef>
                <a:spcPct val="20000"/>
              </a:spcBef>
            </a:pPr>
            <a:r>
              <a:rPr lang="fr-FR" sz="2000" dirty="0"/>
              <a:t> </a:t>
            </a:r>
            <a:r>
              <a:rPr lang="fr-FR" sz="2000" dirty="0">
                <a:effectLst>
                  <a:outerShdw blurRad="38100" dist="38100" dir="2700000" algn="tl">
                    <a:srgbClr val="000000">
                      <a:alpha val="43137"/>
                    </a:srgbClr>
                  </a:outerShdw>
                </a:effectLst>
                <a:latin typeface="Symbol" pitchFamily="18" charset="2"/>
              </a:rPr>
              <a:t>q</a:t>
            </a:r>
            <a:r>
              <a:rPr lang="fr-FR" sz="2000" dirty="0">
                <a:effectLst>
                  <a:outerShdw blurRad="38100" dist="38100" dir="2700000" algn="tl">
                    <a:srgbClr val="000000">
                      <a:alpha val="43137"/>
                    </a:srgbClr>
                  </a:outerShdw>
                </a:effectLst>
              </a:rPr>
              <a:t> </a:t>
            </a:r>
            <a:r>
              <a:rPr lang="fr-FR" sz="2000" dirty="0"/>
              <a:t>	: </a:t>
            </a:r>
            <a:r>
              <a:rPr lang="en-US" sz="2000" dirty="0"/>
              <a:t>angle between the light source and the normal</a:t>
            </a:r>
            <a:endParaRPr lang="fr-FR" dirty="0"/>
          </a:p>
        </p:txBody>
      </p:sp>
      <p:sp>
        <p:nvSpPr>
          <p:cNvPr id="8195" name="Line 3"/>
          <p:cNvSpPr>
            <a:spLocks noChangeShapeType="1"/>
          </p:cNvSpPr>
          <p:nvPr/>
        </p:nvSpPr>
        <p:spPr bwMode="auto">
          <a:xfrm>
            <a:off x="2133600" y="6096000"/>
            <a:ext cx="4724400" cy="0"/>
          </a:xfrm>
          <a:prstGeom prst="line">
            <a:avLst/>
          </a:prstGeom>
          <a:noFill/>
          <a:ln w="50800">
            <a:solidFill>
              <a:schemeClr val="tx1"/>
            </a:solidFill>
            <a:round/>
            <a:headEnd/>
            <a:tailEnd/>
          </a:ln>
          <a:effectLst/>
        </p:spPr>
        <p:txBody>
          <a:bodyPr/>
          <a:lstStyle/>
          <a:p>
            <a:endParaRPr lang="fr-FR"/>
          </a:p>
        </p:txBody>
      </p:sp>
      <p:sp>
        <p:nvSpPr>
          <p:cNvPr id="8196" name="Line 4"/>
          <p:cNvSpPr>
            <a:spLocks noChangeShapeType="1"/>
          </p:cNvSpPr>
          <p:nvPr/>
        </p:nvSpPr>
        <p:spPr bwMode="auto">
          <a:xfrm flipV="1">
            <a:off x="4495800" y="4495800"/>
            <a:ext cx="0" cy="1600200"/>
          </a:xfrm>
          <a:prstGeom prst="line">
            <a:avLst/>
          </a:prstGeom>
          <a:noFill/>
          <a:ln w="50800">
            <a:solidFill>
              <a:srgbClr val="FE9B03"/>
            </a:solidFill>
            <a:round/>
            <a:headEnd/>
            <a:tailEnd type="triangle" w="med" len="med"/>
          </a:ln>
          <a:effectLst/>
        </p:spPr>
        <p:txBody>
          <a:bodyPr/>
          <a:lstStyle/>
          <a:p>
            <a:endParaRPr lang="fr-FR"/>
          </a:p>
        </p:txBody>
      </p:sp>
      <p:sp>
        <p:nvSpPr>
          <p:cNvPr id="8197" name="Line 5"/>
          <p:cNvSpPr>
            <a:spLocks noChangeShapeType="1"/>
          </p:cNvSpPr>
          <p:nvPr/>
        </p:nvSpPr>
        <p:spPr bwMode="auto">
          <a:xfrm>
            <a:off x="2895600" y="4419600"/>
            <a:ext cx="1600200" cy="1676400"/>
          </a:xfrm>
          <a:prstGeom prst="line">
            <a:avLst/>
          </a:prstGeom>
          <a:noFill/>
          <a:ln w="25400">
            <a:solidFill>
              <a:srgbClr val="FE9B03"/>
            </a:solidFill>
            <a:round/>
            <a:headEnd/>
            <a:tailEnd/>
          </a:ln>
          <a:effectLst/>
        </p:spPr>
        <p:txBody>
          <a:bodyPr/>
          <a:lstStyle/>
          <a:p>
            <a:endParaRPr lang="fr-FR"/>
          </a:p>
        </p:txBody>
      </p:sp>
      <p:sp>
        <p:nvSpPr>
          <p:cNvPr id="8198" name="AutoShape 6"/>
          <p:cNvSpPr>
            <a:spLocks noChangeArrowheads="1"/>
          </p:cNvSpPr>
          <p:nvPr/>
        </p:nvSpPr>
        <p:spPr bwMode="auto">
          <a:xfrm>
            <a:off x="2743200" y="4267200"/>
            <a:ext cx="228600" cy="228600"/>
          </a:xfrm>
          <a:prstGeom prst="star5">
            <a:avLst/>
          </a:prstGeom>
          <a:solidFill>
            <a:srgbClr val="FFFF00"/>
          </a:solidFill>
          <a:ln w="12700">
            <a:solidFill>
              <a:schemeClr val="tx1"/>
            </a:solidFill>
            <a:miter lim="800000"/>
            <a:headEnd/>
            <a:tailEnd/>
          </a:ln>
          <a:effectLst/>
        </p:spPr>
        <p:txBody>
          <a:bodyPr/>
          <a:lstStyle/>
          <a:p>
            <a:endParaRPr lang="fr-FR">
              <a:solidFill>
                <a:srgbClr val="FFFF00"/>
              </a:solidFill>
            </a:endParaRPr>
          </a:p>
        </p:txBody>
      </p:sp>
      <p:sp>
        <p:nvSpPr>
          <p:cNvPr id="8199" name="Rectangle 7"/>
          <p:cNvSpPr>
            <a:spLocks noChangeArrowheads="1"/>
          </p:cNvSpPr>
          <p:nvPr/>
        </p:nvSpPr>
        <p:spPr bwMode="auto">
          <a:xfrm>
            <a:off x="2424113" y="4329113"/>
            <a:ext cx="384175" cy="454025"/>
          </a:xfrm>
          <a:prstGeom prst="rect">
            <a:avLst/>
          </a:prstGeom>
          <a:noFill/>
          <a:ln w="12700">
            <a:noFill/>
            <a:miter lim="800000"/>
            <a:headEnd/>
            <a:tailEnd/>
          </a:ln>
          <a:effectLst/>
        </p:spPr>
        <p:txBody>
          <a:bodyPr wrap="none" lIns="90488" tIns="44450" rIns="90488" bIns="44450">
            <a:spAutoFit/>
          </a:bodyPr>
          <a:lstStyle/>
          <a:p>
            <a:pPr eaLnBrk="0" hangingPunct="0"/>
            <a:r>
              <a:rPr lang="en-GB">
                <a:latin typeface="Palatino" pitchFamily="18" charset="0"/>
              </a:rPr>
              <a:t>P</a:t>
            </a:r>
          </a:p>
        </p:txBody>
      </p:sp>
      <p:sp>
        <p:nvSpPr>
          <p:cNvPr id="8200" name="Rectangle 8"/>
          <p:cNvSpPr>
            <a:spLocks noChangeArrowheads="1"/>
          </p:cNvSpPr>
          <p:nvPr/>
        </p:nvSpPr>
        <p:spPr bwMode="auto">
          <a:xfrm>
            <a:off x="4114800" y="4953000"/>
            <a:ext cx="392113" cy="576263"/>
          </a:xfrm>
          <a:prstGeom prst="rect">
            <a:avLst/>
          </a:prstGeom>
          <a:noFill/>
          <a:ln w="12700">
            <a:noFill/>
            <a:miter lim="800000"/>
            <a:headEnd/>
            <a:tailEnd/>
          </a:ln>
          <a:effectLst/>
        </p:spPr>
        <p:txBody>
          <a:bodyPr wrap="none" lIns="90488" tIns="44450" rIns="90488" bIns="44450">
            <a:spAutoFit/>
          </a:bodyPr>
          <a:lstStyle/>
          <a:p>
            <a:pPr eaLnBrk="0" hangingPunct="0">
              <a:spcBef>
                <a:spcPct val="20000"/>
              </a:spcBef>
            </a:pPr>
            <a:r>
              <a:rPr lang="en-GB" sz="3200">
                <a:solidFill>
                  <a:srgbClr val="FE9B03"/>
                </a:solidFill>
                <a:latin typeface="Symbol" pitchFamily="18" charset="2"/>
              </a:rPr>
              <a:t>q</a:t>
            </a:r>
          </a:p>
        </p:txBody>
      </p:sp>
      <p:sp>
        <p:nvSpPr>
          <p:cNvPr id="8201" name="Arc 9"/>
          <p:cNvSpPr>
            <a:spLocks/>
          </p:cNvSpPr>
          <p:nvPr/>
        </p:nvSpPr>
        <p:spPr bwMode="auto">
          <a:xfrm rot="16560000">
            <a:off x="4156075" y="5410200"/>
            <a:ext cx="354013" cy="334963"/>
          </a:xfrm>
          <a:custGeom>
            <a:avLst/>
            <a:gdLst>
              <a:gd name="G0" fmla="+- 96 0 0"/>
              <a:gd name="G1" fmla="+- 21600 0 0"/>
              <a:gd name="G2" fmla="+- 21600 0 0"/>
              <a:gd name="T0" fmla="*/ 0 w 21695"/>
              <a:gd name="T1" fmla="*/ 1 h 21600"/>
              <a:gd name="T2" fmla="*/ 21695 w 21695"/>
              <a:gd name="T3" fmla="*/ 21498 h 21600"/>
              <a:gd name="T4" fmla="*/ 96 w 21695"/>
              <a:gd name="T5" fmla="*/ 21600 h 21600"/>
            </a:gdLst>
            <a:ahLst/>
            <a:cxnLst>
              <a:cxn ang="0">
                <a:pos x="T0" y="T1"/>
              </a:cxn>
              <a:cxn ang="0">
                <a:pos x="T2" y="T3"/>
              </a:cxn>
              <a:cxn ang="0">
                <a:pos x="T4" y="T5"/>
              </a:cxn>
            </a:cxnLst>
            <a:rect l="0" t="0" r="r" b="b"/>
            <a:pathLst>
              <a:path w="21695" h="21600" fill="none" extrusionOk="0">
                <a:moveTo>
                  <a:pt x="-1" y="0"/>
                </a:moveTo>
                <a:cubicBezTo>
                  <a:pt x="31" y="0"/>
                  <a:pt x="63" y="-1"/>
                  <a:pt x="96" y="0"/>
                </a:cubicBezTo>
                <a:cubicBezTo>
                  <a:pt x="11985" y="0"/>
                  <a:pt x="21639" y="9608"/>
                  <a:pt x="21695" y="21497"/>
                </a:cubicBezTo>
              </a:path>
              <a:path w="21695" h="21600" stroke="0" extrusionOk="0">
                <a:moveTo>
                  <a:pt x="-1" y="0"/>
                </a:moveTo>
                <a:cubicBezTo>
                  <a:pt x="31" y="0"/>
                  <a:pt x="63" y="-1"/>
                  <a:pt x="96" y="0"/>
                </a:cubicBezTo>
                <a:cubicBezTo>
                  <a:pt x="11985" y="0"/>
                  <a:pt x="21639" y="9608"/>
                  <a:pt x="21695" y="21497"/>
                </a:cubicBezTo>
                <a:lnTo>
                  <a:pt x="96" y="21600"/>
                </a:lnTo>
                <a:close/>
              </a:path>
            </a:pathLst>
          </a:custGeom>
          <a:noFill/>
          <a:ln w="12700" cap="rnd">
            <a:solidFill>
              <a:srgbClr val="FE9B03"/>
            </a:solidFill>
            <a:round/>
            <a:headEnd/>
            <a:tailEnd/>
          </a:ln>
          <a:effectLst/>
        </p:spPr>
        <p:txBody>
          <a:bodyPr/>
          <a:lstStyle/>
          <a:p>
            <a:endParaRPr lang="fr-FR"/>
          </a:p>
        </p:txBody>
      </p:sp>
      <p:sp>
        <p:nvSpPr>
          <p:cNvPr id="8202" name="Line 10"/>
          <p:cNvSpPr>
            <a:spLocks noChangeShapeType="1"/>
          </p:cNvSpPr>
          <p:nvPr/>
        </p:nvSpPr>
        <p:spPr bwMode="auto">
          <a:xfrm flipV="1">
            <a:off x="4495800" y="5867400"/>
            <a:ext cx="990600" cy="228600"/>
          </a:xfrm>
          <a:prstGeom prst="line">
            <a:avLst/>
          </a:prstGeom>
          <a:noFill/>
          <a:ln w="25400">
            <a:solidFill>
              <a:schemeClr val="tx1"/>
            </a:solidFill>
            <a:round/>
            <a:headEnd/>
            <a:tailEnd type="triangle" w="med" len="med"/>
          </a:ln>
          <a:effectLst/>
        </p:spPr>
        <p:txBody>
          <a:bodyPr/>
          <a:lstStyle/>
          <a:p>
            <a:endParaRPr lang="fr-FR"/>
          </a:p>
        </p:txBody>
      </p:sp>
      <p:sp>
        <p:nvSpPr>
          <p:cNvPr id="8203" name="Line 11"/>
          <p:cNvSpPr>
            <a:spLocks noChangeShapeType="1"/>
          </p:cNvSpPr>
          <p:nvPr/>
        </p:nvSpPr>
        <p:spPr bwMode="auto">
          <a:xfrm flipV="1">
            <a:off x="4495800" y="5562600"/>
            <a:ext cx="838200" cy="533400"/>
          </a:xfrm>
          <a:prstGeom prst="line">
            <a:avLst/>
          </a:prstGeom>
          <a:noFill/>
          <a:ln w="25400">
            <a:solidFill>
              <a:schemeClr val="tx1"/>
            </a:solidFill>
            <a:round/>
            <a:headEnd/>
            <a:tailEnd type="triangle" w="med" len="med"/>
          </a:ln>
          <a:effectLst/>
        </p:spPr>
        <p:txBody>
          <a:bodyPr/>
          <a:lstStyle/>
          <a:p>
            <a:endParaRPr lang="fr-FR"/>
          </a:p>
        </p:txBody>
      </p:sp>
      <p:sp>
        <p:nvSpPr>
          <p:cNvPr id="8204" name="Line 12"/>
          <p:cNvSpPr>
            <a:spLocks noChangeShapeType="1"/>
          </p:cNvSpPr>
          <p:nvPr/>
        </p:nvSpPr>
        <p:spPr bwMode="auto">
          <a:xfrm flipV="1">
            <a:off x="4495800" y="5334000"/>
            <a:ext cx="609600" cy="762000"/>
          </a:xfrm>
          <a:prstGeom prst="line">
            <a:avLst/>
          </a:prstGeom>
          <a:noFill/>
          <a:ln w="25400">
            <a:solidFill>
              <a:schemeClr val="tx1"/>
            </a:solidFill>
            <a:round/>
            <a:headEnd/>
            <a:tailEnd type="triangle" w="med" len="med"/>
          </a:ln>
          <a:effectLst/>
        </p:spPr>
        <p:txBody>
          <a:bodyPr/>
          <a:lstStyle/>
          <a:p>
            <a:endParaRPr lang="fr-FR"/>
          </a:p>
        </p:txBody>
      </p:sp>
      <p:sp>
        <p:nvSpPr>
          <p:cNvPr id="8205" name="Line 13"/>
          <p:cNvSpPr>
            <a:spLocks noChangeShapeType="1"/>
          </p:cNvSpPr>
          <p:nvPr/>
        </p:nvSpPr>
        <p:spPr bwMode="auto">
          <a:xfrm flipV="1">
            <a:off x="4495800" y="5181600"/>
            <a:ext cx="304800" cy="914400"/>
          </a:xfrm>
          <a:prstGeom prst="line">
            <a:avLst/>
          </a:prstGeom>
          <a:noFill/>
          <a:ln w="25400">
            <a:solidFill>
              <a:schemeClr val="tx1"/>
            </a:solidFill>
            <a:round/>
            <a:headEnd/>
            <a:tailEnd type="triangle" w="med" len="med"/>
          </a:ln>
          <a:effectLst/>
        </p:spPr>
        <p:txBody>
          <a:bodyPr/>
          <a:lstStyle/>
          <a:p>
            <a:endParaRPr lang="fr-FR"/>
          </a:p>
        </p:txBody>
      </p:sp>
      <p:sp>
        <p:nvSpPr>
          <p:cNvPr id="8206" name="Line 14"/>
          <p:cNvSpPr>
            <a:spLocks noChangeShapeType="1"/>
          </p:cNvSpPr>
          <p:nvPr/>
        </p:nvSpPr>
        <p:spPr bwMode="auto">
          <a:xfrm flipH="1" flipV="1">
            <a:off x="3505200" y="5867400"/>
            <a:ext cx="990600" cy="228600"/>
          </a:xfrm>
          <a:prstGeom prst="line">
            <a:avLst/>
          </a:prstGeom>
          <a:noFill/>
          <a:ln w="25400">
            <a:solidFill>
              <a:schemeClr val="tx1"/>
            </a:solidFill>
            <a:round/>
            <a:headEnd/>
            <a:tailEnd type="triangle" w="med" len="med"/>
          </a:ln>
          <a:effectLst/>
        </p:spPr>
        <p:txBody>
          <a:bodyPr/>
          <a:lstStyle/>
          <a:p>
            <a:endParaRPr lang="fr-FR"/>
          </a:p>
        </p:txBody>
      </p:sp>
      <p:sp>
        <p:nvSpPr>
          <p:cNvPr id="8207" name="Line 15"/>
          <p:cNvSpPr>
            <a:spLocks noChangeShapeType="1"/>
          </p:cNvSpPr>
          <p:nvPr/>
        </p:nvSpPr>
        <p:spPr bwMode="auto">
          <a:xfrm flipH="1" flipV="1">
            <a:off x="3657600" y="5562600"/>
            <a:ext cx="838200" cy="533400"/>
          </a:xfrm>
          <a:prstGeom prst="line">
            <a:avLst/>
          </a:prstGeom>
          <a:noFill/>
          <a:ln w="25400">
            <a:solidFill>
              <a:schemeClr val="tx1"/>
            </a:solidFill>
            <a:round/>
            <a:headEnd/>
            <a:tailEnd type="triangle" w="med" len="med"/>
          </a:ln>
          <a:effectLst/>
        </p:spPr>
        <p:txBody>
          <a:bodyPr/>
          <a:lstStyle/>
          <a:p>
            <a:endParaRPr lang="fr-FR"/>
          </a:p>
        </p:txBody>
      </p:sp>
      <p:sp>
        <p:nvSpPr>
          <p:cNvPr id="8208" name="Line 16"/>
          <p:cNvSpPr>
            <a:spLocks noChangeShapeType="1"/>
          </p:cNvSpPr>
          <p:nvPr/>
        </p:nvSpPr>
        <p:spPr bwMode="auto">
          <a:xfrm flipH="1" flipV="1">
            <a:off x="3962400" y="5257800"/>
            <a:ext cx="533400" cy="838200"/>
          </a:xfrm>
          <a:prstGeom prst="line">
            <a:avLst/>
          </a:prstGeom>
          <a:noFill/>
          <a:ln w="25400">
            <a:solidFill>
              <a:schemeClr val="tx1"/>
            </a:solidFill>
            <a:round/>
            <a:headEnd/>
            <a:tailEnd type="triangle" w="med" len="med"/>
          </a:ln>
          <a:effectLst/>
        </p:spPr>
        <p:txBody>
          <a:bodyPr/>
          <a:lstStyle/>
          <a:p>
            <a:endParaRPr lang="fr-FR"/>
          </a:p>
        </p:txBody>
      </p:sp>
      <p:graphicFrame>
        <p:nvGraphicFramePr>
          <p:cNvPr id="168960" name="Object 2048"/>
          <p:cNvGraphicFramePr>
            <a:graphicFrameLocks noChangeAspect="1"/>
          </p:cNvGraphicFramePr>
          <p:nvPr/>
        </p:nvGraphicFramePr>
        <p:xfrm>
          <a:off x="4572000" y="4267200"/>
          <a:ext cx="403225" cy="488950"/>
        </p:xfrm>
        <a:graphic>
          <a:graphicData uri="http://schemas.openxmlformats.org/presentationml/2006/ole">
            <mc:AlternateContent xmlns:mc="http://schemas.openxmlformats.org/markup-compatibility/2006">
              <mc:Choice xmlns:v="urn:schemas-microsoft-com:vml" Requires="v">
                <p:oleObj spid="_x0000_s120324" name="Equation" r:id="rId3" imgW="177480" imgH="215640" progId="Equation.3">
                  <p:embed/>
                </p:oleObj>
              </mc:Choice>
              <mc:Fallback>
                <p:oleObj name="Equation" r:id="rId3" imgW="17748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67200"/>
                        <a:ext cx="4032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graphicFrame>
        <p:nvGraphicFramePr>
          <p:cNvPr id="119811" name="Object 3"/>
          <p:cNvGraphicFramePr>
            <a:graphicFrameLocks noChangeAspect="1"/>
          </p:cNvGraphicFramePr>
          <p:nvPr/>
        </p:nvGraphicFramePr>
        <p:xfrm>
          <a:off x="658813" y="1752600"/>
          <a:ext cx="2465387" cy="547687"/>
        </p:xfrm>
        <a:graphic>
          <a:graphicData uri="http://schemas.openxmlformats.org/presentationml/2006/ole">
            <mc:AlternateContent xmlns:mc="http://schemas.openxmlformats.org/markup-compatibility/2006">
              <mc:Choice xmlns:v="urn:schemas-microsoft-com:vml" Requires="v">
                <p:oleObj spid="_x0000_s120325" name="Équation" r:id="rId5" imgW="1028520" imgH="228600" progId="Equation.3">
                  <p:embed/>
                </p:oleObj>
              </mc:Choice>
              <mc:Fallback>
                <p:oleObj name="Équation" r:id="rId5" imgW="10285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3" y="1752600"/>
                        <a:ext cx="246538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9" name="object 9"/>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24</a:t>
            </a:fld>
            <a:endParaRPr dirty="0"/>
          </a:p>
        </p:txBody>
      </p:sp>
      <p:sp>
        <p:nvSpPr>
          <p:cNvPr id="13" name="Rectangle 12"/>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grpSp>
        <p:nvGrpSpPr>
          <p:cNvPr id="16" name="Groupe 15"/>
          <p:cNvGrpSpPr/>
          <p:nvPr/>
        </p:nvGrpSpPr>
        <p:grpSpPr>
          <a:xfrm>
            <a:off x="304800" y="2133600"/>
            <a:ext cx="7848600" cy="914400"/>
            <a:chOff x="838200" y="5257800"/>
            <a:chExt cx="7848600" cy="914400"/>
          </a:xfrm>
        </p:grpSpPr>
        <p:sp>
          <p:nvSpPr>
            <p:cNvPr id="19" name="Rectangle à coins arrondis 18"/>
            <p:cNvSpPr/>
            <p:nvPr/>
          </p:nvSpPr>
          <p:spPr>
            <a:xfrm>
              <a:off x="838200" y="5257800"/>
              <a:ext cx="7848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aphicFrame>
          <p:nvGraphicFramePr>
            <p:cNvPr id="11" name="Object 10"/>
            <p:cNvGraphicFramePr>
              <a:graphicFrameLocks noChangeAspect="1"/>
            </p:cNvGraphicFramePr>
            <p:nvPr/>
          </p:nvGraphicFramePr>
          <p:xfrm>
            <a:off x="990600" y="5486400"/>
            <a:ext cx="1905000" cy="506541"/>
          </p:xfrm>
          <a:graphic>
            <a:graphicData uri="http://schemas.openxmlformats.org/presentationml/2006/ole">
              <mc:AlternateContent xmlns:mc="http://schemas.openxmlformats.org/markup-compatibility/2006">
                <mc:Choice xmlns:v="urn:schemas-microsoft-com:vml" Requires="v">
                  <p:oleObj spid="_x0000_s175625" name="Équation" r:id="rId4" imgW="901440" imgH="241200" progId="Equation.3">
                    <p:embed/>
                  </p:oleObj>
                </mc:Choice>
                <mc:Fallback>
                  <p:oleObj name="Équation" r:id="rId4" imgW="901440" imgH="2412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86400"/>
                          <a:ext cx="1905000" cy="506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3048000" y="5486400"/>
              <a:ext cx="4578626" cy="461665"/>
            </a:xfrm>
            <a:prstGeom prst="rect">
              <a:avLst/>
            </a:prstGeom>
          </p:spPr>
          <p:txBody>
            <a:bodyPr wrap="none">
              <a:spAutoFit/>
            </a:bodyPr>
            <a:lstStyle/>
            <a:p>
              <a:r>
                <a:rPr lang="en-US" sz="2400" dirty="0" smtClean="0"/>
                <a:t>o</a:t>
              </a:r>
              <a:r>
                <a:rPr lang="fr-CA" sz="2400" dirty="0"/>
                <a:t>ù      et       are </a:t>
              </a:r>
              <a:r>
                <a:rPr lang="fr-CA" sz="2400" dirty="0" err="1"/>
                <a:t>normalized</a:t>
              </a:r>
              <a:r>
                <a:rPr lang="fr-CA" sz="2400" dirty="0"/>
                <a:t> </a:t>
              </a:r>
              <a:r>
                <a:rPr lang="fr-CA" sz="2400" dirty="0" err="1" smtClean="0"/>
                <a:t>vectors</a:t>
              </a:r>
              <a:r>
                <a:rPr lang="fr-CA" sz="2400" dirty="0" smtClean="0"/>
                <a:t>.</a:t>
              </a:r>
              <a:endParaRPr lang="fr-FR" sz="2400" dirty="0"/>
            </a:p>
          </p:txBody>
        </p:sp>
        <p:graphicFrame>
          <p:nvGraphicFramePr>
            <p:cNvPr id="17" name="Object 11"/>
            <p:cNvGraphicFramePr>
              <a:graphicFrameLocks noChangeAspect="1"/>
            </p:cNvGraphicFramePr>
            <p:nvPr/>
          </p:nvGraphicFramePr>
          <p:xfrm>
            <a:off x="3446462" y="5392056"/>
            <a:ext cx="406400" cy="493713"/>
          </p:xfrm>
          <a:graphic>
            <a:graphicData uri="http://schemas.openxmlformats.org/presentationml/2006/ole">
              <mc:AlternateContent xmlns:mc="http://schemas.openxmlformats.org/markup-compatibility/2006">
                <mc:Choice xmlns:v="urn:schemas-microsoft-com:vml" Requires="v">
                  <p:oleObj spid="_x0000_s175626" name="Équation" r:id="rId6" imgW="177480" imgH="215640" progId="Equation.3">
                    <p:embed/>
                  </p:oleObj>
                </mc:Choice>
                <mc:Fallback>
                  <p:oleObj name="Équation" r:id="rId6" imgW="177480" imgH="215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462" y="5392056"/>
                          <a:ext cx="406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nvGraphicFramePr>
          <p:xfrm>
            <a:off x="4173537" y="5409518"/>
            <a:ext cx="322263" cy="465138"/>
          </p:xfrm>
          <a:graphic>
            <a:graphicData uri="http://schemas.openxmlformats.org/presentationml/2006/ole">
              <mc:AlternateContent xmlns:mc="http://schemas.openxmlformats.org/markup-compatibility/2006">
                <mc:Choice xmlns:v="urn:schemas-microsoft-com:vml" Requires="v">
                  <p:oleObj spid="_x0000_s175627" name="Equation" r:id="rId8" imgW="139639" imgH="203112" progId="Equation.3">
                    <p:embed/>
                  </p:oleObj>
                </mc:Choice>
                <mc:Fallback>
                  <p:oleObj name="Equation" r:id="rId8" imgW="139639" imgH="203112"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537" y="5409518"/>
                          <a:ext cx="322263"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3558" name="Object 6"/>
          <p:cNvGraphicFramePr>
            <a:graphicFrameLocks noChangeAspect="1"/>
          </p:cNvGraphicFramePr>
          <p:nvPr/>
        </p:nvGraphicFramePr>
        <p:xfrm>
          <a:off x="476250" y="1447800"/>
          <a:ext cx="2647950" cy="608012"/>
        </p:xfrm>
        <a:graphic>
          <a:graphicData uri="http://schemas.openxmlformats.org/presentationml/2006/ole">
            <mc:AlternateContent xmlns:mc="http://schemas.openxmlformats.org/markup-compatibility/2006">
              <mc:Choice xmlns:v="urn:schemas-microsoft-com:vml" Requires="v">
                <p:oleObj spid="_x0000_s175628" name="Équation" r:id="rId10" imgW="1104840" imgH="253800" progId="Equation.3">
                  <p:embed/>
                </p:oleObj>
              </mc:Choice>
              <mc:Fallback>
                <p:oleObj name="Équation" r:id="rId10" imgW="1104840" imgH="2538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0" y="1447800"/>
                        <a:ext cx="264795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457200" y="838200"/>
          <a:ext cx="2465388" cy="547687"/>
        </p:xfrm>
        <a:graphic>
          <a:graphicData uri="http://schemas.openxmlformats.org/presentationml/2006/ole">
            <mc:AlternateContent xmlns:mc="http://schemas.openxmlformats.org/markup-compatibility/2006">
              <mc:Choice xmlns:v="urn:schemas-microsoft-com:vml" Requires="v">
                <p:oleObj spid="_x0000_s175629" name="Équation" r:id="rId12" imgW="1028520" imgH="228600" progId="Equation.3">
                  <p:embed/>
                </p:oleObj>
              </mc:Choice>
              <mc:Fallback>
                <p:oleObj name="Équation" r:id="rId12" imgW="1028520" imgH="2286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838200"/>
                        <a:ext cx="2465388"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p:cNvSpPr/>
          <p:nvPr/>
        </p:nvSpPr>
        <p:spPr>
          <a:xfrm>
            <a:off x="228600" y="3124200"/>
            <a:ext cx="5499100" cy="3268587"/>
          </a:xfrm>
          <a:prstGeom prst="rect">
            <a:avLst/>
          </a:prstGeom>
        </p:spPr>
        <p:txBody>
          <a:bodyPr wrap="square">
            <a:spAutoFit/>
          </a:bodyPr>
          <a:lstStyle/>
          <a:p>
            <a:pPr algn="just">
              <a:spcBef>
                <a:spcPct val="50000"/>
              </a:spcBef>
            </a:pPr>
            <a:r>
              <a:rPr lang="fr-FR" b="1" u="sng" dirty="0" smtClean="0">
                <a:latin typeface="Arial" charset="0"/>
              </a:rPr>
              <a:t>Notes :</a:t>
            </a:r>
          </a:p>
          <a:p>
            <a:pPr algn="just">
              <a:spcBef>
                <a:spcPct val="50000"/>
              </a:spcBef>
            </a:pPr>
            <a:r>
              <a:rPr lang="fr-FR" sz="2800" dirty="0" smtClean="0"/>
              <a:t>		</a:t>
            </a:r>
          </a:p>
          <a:p>
            <a:pPr lvl="1" eaLnBrk="0" hangingPunct="0">
              <a:spcBef>
                <a:spcPct val="20000"/>
              </a:spcBef>
            </a:pPr>
            <a:r>
              <a:rPr lang="fr-FR" dirty="0" smtClean="0"/>
              <a:t> </a:t>
            </a:r>
          </a:p>
          <a:p>
            <a:pPr lvl="1" eaLnBrk="0" hangingPunct="0">
              <a:spcBef>
                <a:spcPct val="20000"/>
              </a:spcBef>
              <a:buFontTx/>
              <a:buChar char="•"/>
            </a:pPr>
            <a:r>
              <a:rPr lang="fr-FR" dirty="0" smtClean="0">
                <a:latin typeface="Arial" charset="0"/>
              </a:rPr>
              <a:t> </a:t>
            </a:r>
            <a:r>
              <a:rPr lang="en-US" dirty="0">
                <a:latin typeface="Arial" charset="0"/>
              </a:rPr>
              <a:t>The diffuse intensity is maximum for</a:t>
            </a:r>
            <a:r>
              <a:rPr lang="fr-FR" dirty="0" smtClean="0">
                <a:latin typeface="Arial" charset="0"/>
              </a:rPr>
              <a:t> </a:t>
            </a:r>
            <a:r>
              <a:rPr lang="fr-FR" dirty="0" smtClean="0">
                <a:sym typeface="Symbol" pitchFamily="18" charset="2"/>
              </a:rPr>
              <a:t> = 0</a:t>
            </a:r>
            <a:r>
              <a:rPr lang="fr-FR" dirty="0" smtClean="0">
                <a:latin typeface="Arial" charset="0"/>
                <a:sym typeface="Symbol" pitchFamily="18" charset="2"/>
              </a:rPr>
              <a:t> </a:t>
            </a:r>
            <a:r>
              <a:rPr lang="en-US" dirty="0">
                <a:latin typeface="Arial" charset="0"/>
                <a:sym typeface="Symbol" pitchFamily="18" charset="2"/>
              </a:rPr>
              <a:t>light source vertical to the surface)</a:t>
            </a:r>
            <a:endParaRPr lang="fr-FR" dirty="0" smtClean="0">
              <a:latin typeface="Arial" charset="0"/>
              <a:sym typeface="Symbol" pitchFamily="18" charset="2"/>
            </a:endParaRPr>
          </a:p>
          <a:p>
            <a:pPr lvl="1" eaLnBrk="0" hangingPunct="0">
              <a:spcBef>
                <a:spcPct val="20000"/>
              </a:spcBef>
              <a:buFontTx/>
              <a:buChar char="•"/>
            </a:pPr>
            <a:endParaRPr lang="fr-FR" sz="1000" dirty="0" smtClean="0">
              <a:latin typeface="Arial" charset="0"/>
              <a:sym typeface="Symbol" pitchFamily="18" charset="2"/>
            </a:endParaRPr>
          </a:p>
          <a:p>
            <a:pPr lvl="1" eaLnBrk="0" hangingPunct="0">
              <a:spcBef>
                <a:spcPct val="20000"/>
              </a:spcBef>
              <a:buFontTx/>
              <a:buChar char="•"/>
            </a:pPr>
            <a:r>
              <a:rPr lang="fr-FR" dirty="0" smtClean="0">
                <a:latin typeface="Arial" charset="0"/>
                <a:sym typeface="Symbol" pitchFamily="18" charset="2"/>
              </a:rPr>
              <a:t> </a:t>
            </a:r>
            <a:r>
              <a:rPr lang="en-US" dirty="0">
                <a:latin typeface="Arial" charset="0"/>
                <a:sym typeface="Symbol" pitchFamily="18" charset="2"/>
              </a:rPr>
              <a:t>It is zero for grazing lighting </a:t>
            </a:r>
            <a:r>
              <a:rPr lang="fr-FR" dirty="0" smtClean="0">
                <a:latin typeface="Arial" charset="0"/>
                <a:sym typeface="Symbol" pitchFamily="18" charset="2"/>
              </a:rPr>
              <a:t>(</a:t>
            </a:r>
            <a:r>
              <a:rPr lang="fr-FR" dirty="0" smtClean="0">
                <a:sym typeface="Symbol" pitchFamily="18" charset="2"/>
              </a:rPr>
              <a:t>=90°</a:t>
            </a:r>
            <a:r>
              <a:rPr lang="fr-FR" dirty="0" smtClean="0">
                <a:latin typeface="Arial" charset="0"/>
                <a:sym typeface="Symbol" pitchFamily="18" charset="2"/>
              </a:rPr>
              <a:t>)</a:t>
            </a:r>
          </a:p>
          <a:p>
            <a:pPr lvl="1" eaLnBrk="0" hangingPunct="0">
              <a:spcBef>
                <a:spcPct val="20000"/>
              </a:spcBef>
              <a:buFontTx/>
              <a:buChar char="•"/>
            </a:pPr>
            <a:endParaRPr lang="fr-FR" sz="1000" dirty="0" smtClean="0">
              <a:latin typeface="Arial" charset="0"/>
              <a:sym typeface="Symbol" pitchFamily="18" charset="2"/>
            </a:endParaRPr>
          </a:p>
          <a:p>
            <a:pPr lvl="1" eaLnBrk="0" hangingPunct="0">
              <a:spcBef>
                <a:spcPct val="20000"/>
              </a:spcBef>
              <a:buFontTx/>
              <a:buChar char="•"/>
            </a:pPr>
            <a:r>
              <a:rPr lang="fr-FR" dirty="0" smtClean="0">
                <a:latin typeface="Arial" charset="0"/>
                <a:sym typeface="Symbol" pitchFamily="18" charset="2"/>
              </a:rPr>
              <a:t> If </a:t>
            </a:r>
            <a:r>
              <a:rPr lang="fr-FR" dirty="0" smtClean="0">
                <a:sym typeface="Symbol" pitchFamily="18" charset="2"/>
              </a:rPr>
              <a:t> &gt; 90°</a:t>
            </a:r>
            <a:r>
              <a:rPr lang="fr-FR" dirty="0" smtClean="0">
                <a:latin typeface="Arial" charset="0"/>
                <a:sym typeface="Symbol" pitchFamily="18" charset="2"/>
              </a:rPr>
              <a:t> </a:t>
            </a:r>
            <a:r>
              <a:rPr lang="en-US" dirty="0">
                <a:latin typeface="Arial" charset="0"/>
                <a:sym typeface="Symbol" pitchFamily="18" charset="2"/>
              </a:rPr>
              <a:t> then the point is not visible by the light source.</a:t>
            </a:r>
            <a:endParaRPr lang="fr-FR" dirty="0">
              <a:latin typeface="Arial" charset="0"/>
            </a:endParaRPr>
          </a:p>
        </p:txBody>
      </p:sp>
      <p:grpSp>
        <p:nvGrpSpPr>
          <p:cNvPr id="22" name="Groupe 21"/>
          <p:cNvGrpSpPr/>
          <p:nvPr/>
        </p:nvGrpSpPr>
        <p:grpSpPr>
          <a:xfrm>
            <a:off x="6019800" y="4684713"/>
            <a:ext cx="3048000" cy="1766887"/>
            <a:chOff x="2590800" y="4684713"/>
            <a:chExt cx="3048000" cy="1766887"/>
          </a:xfrm>
        </p:grpSpPr>
        <p:sp>
          <p:nvSpPr>
            <p:cNvPr id="23" name="Freeform 28"/>
            <p:cNvSpPr>
              <a:spLocks/>
            </p:cNvSpPr>
            <p:nvPr/>
          </p:nvSpPr>
          <p:spPr bwMode="auto">
            <a:xfrm>
              <a:off x="3657600" y="5486400"/>
              <a:ext cx="1981200" cy="965200"/>
            </a:xfrm>
            <a:custGeom>
              <a:avLst/>
              <a:gdLst/>
              <a:ahLst/>
              <a:cxnLst>
                <a:cxn ang="0">
                  <a:pos x="0" y="608"/>
                </a:cxn>
                <a:cxn ang="0">
                  <a:pos x="48" y="320"/>
                </a:cxn>
                <a:cxn ang="0">
                  <a:pos x="288" y="80"/>
                </a:cxn>
                <a:cxn ang="0">
                  <a:pos x="720" y="32"/>
                </a:cxn>
                <a:cxn ang="0">
                  <a:pos x="1104" y="272"/>
                </a:cxn>
                <a:cxn ang="0">
                  <a:pos x="1248" y="608"/>
                </a:cxn>
              </a:cxnLst>
              <a:rect l="0" t="0" r="r" b="b"/>
              <a:pathLst>
                <a:path w="1248" h="608">
                  <a:moveTo>
                    <a:pt x="0" y="608"/>
                  </a:moveTo>
                  <a:cubicBezTo>
                    <a:pt x="0" y="508"/>
                    <a:pt x="0" y="408"/>
                    <a:pt x="48" y="320"/>
                  </a:cubicBezTo>
                  <a:cubicBezTo>
                    <a:pt x="96" y="232"/>
                    <a:pt x="176" y="128"/>
                    <a:pt x="288" y="80"/>
                  </a:cubicBezTo>
                  <a:cubicBezTo>
                    <a:pt x="400" y="32"/>
                    <a:pt x="584" y="0"/>
                    <a:pt x="720" y="32"/>
                  </a:cubicBezTo>
                  <a:cubicBezTo>
                    <a:pt x="856" y="64"/>
                    <a:pt x="1016" y="176"/>
                    <a:pt x="1104" y="272"/>
                  </a:cubicBezTo>
                  <a:cubicBezTo>
                    <a:pt x="1192" y="368"/>
                    <a:pt x="1220" y="488"/>
                    <a:pt x="1248" y="608"/>
                  </a:cubicBezTo>
                </a:path>
              </a:pathLst>
            </a:custGeom>
            <a:solidFill>
              <a:srgbClr val="33CC33"/>
            </a:solidFill>
            <a:ln w="9525">
              <a:solidFill>
                <a:schemeClr val="tx1"/>
              </a:solidFill>
              <a:round/>
              <a:headEnd/>
              <a:tailEnd/>
            </a:ln>
            <a:effectLst/>
          </p:spPr>
          <p:txBody>
            <a:bodyPr/>
            <a:lstStyle/>
            <a:p>
              <a:endParaRPr lang="fr-FR"/>
            </a:p>
          </p:txBody>
        </p:sp>
        <p:sp>
          <p:nvSpPr>
            <p:cNvPr id="24" name="Line 21"/>
            <p:cNvSpPr>
              <a:spLocks noChangeShapeType="1"/>
            </p:cNvSpPr>
            <p:nvPr/>
          </p:nvSpPr>
          <p:spPr bwMode="auto">
            <a:xfrm flipV="1">
              <a:off x="4559300" y="4684713"/>
              <a:ext cx="0" cy="838200"/>
            </a:xfrm>
            <a:prstGeom prst="line">
              <a:avLst/>
            </a:prstGeom>
            <a:noFill/>
            <a:ln w="38100">
              <a:solidFill>
                <a:schemeClr val="tx1"/>
              </a:solidFill>
              <a:round/>
              <a:headEnd/>
              <a:tailEnd type="triangle" w="med" len="med"/>
            </a:ln>
            <a:effectLst/>
          </p:spPr>
          <p:txBody>
            <a:bodyPr/>
            <a:lstStyle/>
            <a:p>
              <a:endParaRPr lang="fr-FR"/>
            </a:p>
          </p:txBody>
        </p:sp>
        <p:sp>
          <p:nvSpPr>
            <p:cNvPr id="25" name="Line 22"/>
            <p:cNvSpPr>
              <a:spLocks noChangeShapeType="1"/>
            </p:cNvSpPr>
            <p:nvPr/>
          </p:nvSpPr>
          <p:spPr bwMode="auto">
            <a:xfrm flipH="1">
              <a:off x="3263900" y="5522913"/>
              <a:ext cx="1295400" cy="609600"/>
            </a:xfrm>
            <a:prstGeom prst="line">
              <a:avLst/>
            </a:prstGeom>
            <a:noFill/>
            <a:ln w="28575">
              <a:solidFill>
                <a:schemeClr val="tx1"/>
              </a:solidFill>
              <a:prstDash val="dash"/>
              <a:round/>
              <a:headEnd/>
              <a:tailEnd type="triangle" w="med" len="med"/>
            </a:ln>
            <a:effectLst/>
          </p:spPr>
          <p:txBody>
            <a:bodyPr/>
            <a:lstStyle/>
            <a:p>
              <a:endParaRPr lang="fr-FR"/>
            </a:p>
          </p:txBody>
        </p:sp>
        <p:sp>
          <p:nvSpPr>
            <p:cNvPr id="26" name="Line 23"/>
            <p:cNvSpPr>
              <a:spLocks noChangeShapeType="1"/>
            </p:cNvSpPr>
            <p:nvPr/>
          </p:nvSpPr>
          <p:spPr bwMode="auto">
            <a:xfrm flipH="1">
              <a:off x="3111500" y="5522913"/>
              <a:ext cx="1447800" cy="0"/>
            </a:xfrm>
            <a:prstGeom prst="line">
              <a:avLst/>
            </a:prstGeom>
            <a:noFill/>
            <a:ln w="28575">
              <a:solidFill>
                <a:schemeClr val="tx1"/>
              </a:solidFill>
              <a:round/>
              <a:headEnd/>
              <a:tailEnd type="triangle" w="med" len="med"/>
            </a:ln>
            <a:effectLst/>
          </p:spPr>
          <p:txBody>
            <a:bodyPr/>
            <a:lstStyle/>
            <a:p>
              <a:endParaRPr lang="fr-FR"/>
            </a:p>
          </p:txBody>
        </p:sp>
        <p:sp>
          <p:nvSpPr>
            <p:cNvPr id="27" name="Text Box 29"/>
            <p:cNvSpPr txBox="1">
              <a:spLocks noChangeArrowheads="1"/>
            </p:cNvSpPr>
            <p:nvPr/>
          </p:nvSpPr>
          <p:spPr bwMode="auto">
            <a:xfrm>
              <a:off x="4648200" y="4800600"/>
              <a:ext cx="762000" cy="457200"/>
            </a:xfrm>
            <a:prstGeom prst="rect">
              <a:avLst/>
            </a:prstGeom>
            <a:noFill/>
            <a:ln w="9525">
              <a:noFill/>
              <a:miter lim="800000"/>
              <a:headEnd/>
              <a:tailEnd/>
            </a:ln>
            <a:effectLst/>
          </p:spPr>
          <p:txBody>
            <a:bodyPr>
              <a:spAutoFit/>
            </a:bodyPr>
            <a:lstStyle/>
            <a:p>
              <a:pPr>
                <a:spcBef>
                  <a:spcPct val="50000"/>
                </a:spcBef>
              </a:pPr>
              <a:r>
                <a:rPr lang="fr-FR"/>
                <a:t>N</a:t>
              </a:r>
            </a:p>
          </p:txBody>
        </p:sp>
        <p:sp>
          <p:nvSpPr>
            <p:cNvPr id="28" name="AutoShape 30"/>
            <p:cNvSpPr>
              <a:spLocks noChangeArrowheads="1"/>
            </p:cNvSpPr>
            <p:nvPr/>
          </p:nvSpPr>
          <p:spPr bwMode="auto">
            <a:xfrm>
              <a:off x="2590800" y="5410200"/>
              <a:ext cx="228600" cy="228600"/>
            </a:xfrm>
            <a:prstGeom prst="star5">
              <a:avLst/>
            </a:prstGeom>
            <a:solidFill>
              <a:srgbClr val="FFFF00"/>
            </a:solidFill>
            <a:ln w="12700">
              <a:solidFill>
                <a:schemeClr val="tx1"/>
              </a:solidFill>
              <a:miter lim="800000"/>
              <a:headEnd/>
              <a:tailEnd/>
            </a:ln>
            <a:effectLst/>
          </p:spPr>
          <p:txBody>
            <a:bodyPr/>
            <a:lstStyle/>
            <a:p>
              <a:endParaRPr lang="fr-FR">
                <a:solidFill>
                  <a:srgbClr val="FFFF00"/>
                </a:solidFill>
              </a:endParaRPr>
            </a:p>
          </p:txBody>
        </p:sp>
        <p:sp>
          <p:nvSpPr>
            <p:cNvPr id="29" name="AutoShape 31"/>
            <p:cNvSpPr>
              <a:spLocks noChangeArrowheads="1"/>
            </p:cNvSpPr>
            <p:nvPr/>
          </p:nvSpPr>
          <p:spPr bwMode="auto">
            <a:xfrm>
              <a:off x="2743200" y="6172200"/>
              <a:ext cx="228600" cy="228600"/>
            </a:xfrm>
            <a:prstGeom prst="star5">
              <a:avLst/>
            </a:prstGeom>
            <a:solidFill>
              <a:srgbClr val="FFFF00"/>
            </a:solidFill>
            <a:ln w="12700">
              <a:solidFill>
                <a:schemeClr val="tx1"/>
              </a:solidFill>
              <a:miter lim="800000"/>
              <a:headEnd/>
              <a:tailEnd/>
            </a:ln>
            <a:effectLst/>
          </p:spPr>
          <p:txBody>
            <a:bodyPr/>
            <a:lstStyle/>
            <a:p>
              <a:endParaRPr lang="fr-FR">
                <a:solidFill>
                  <a:srgbClr val="FFFF00"/>
                </a:solidFill>
              </a:endParaRPr>
            </a:p>
          </p:txBody>
        </p:sp>
        <p:sp>
          <p:nvSpPr>
            <p:cNvPr id="30" name="Line 33"/>
            <p:cNvSpPr>
              <a:spLocks noChangeShapeType="1"/>
            </p:cNvSpPr>
            <p:nvPr/>
          </p:nvSpPr>
          <p:spPr bwMode="auto">
            <a:xfrm flipH="1">
              <a:off x="4419600" y="5410200"/>
              <a:ext cx="152400" cy="0"/>
            </a:xfrm>
            <a:prstGeom prst="line">
              <a:avLst/>
            </a:prstGeom>
            <a:noFill/>
            <a:ln w="9525">
              <a:solidFill>
                <a:schemeClr val="tx1"/>
              </a:solidFill>
              <a:round/>
              <a:headEnd/>
              <a:tailEnd/>
            </a:ln>
            <a:effectLst/>
          </p:spPr>
          <p:txBody>
            <a:bodyPr/>
            <a:lstStyle/>
            <a:p>
              <a:endParaRPr lang="fr-FR"/>
            </a:p>
          </p:txBody>
        </p:sp>
        <p:sp>
          <p:nvSpPr>
            <p:cNvPr id="31" name="Line 34"/>
            <p:cNvSpPr>
              <a:spLocks noChangeShapeType="1"/>
            </p:cNvSpPr>
            <p:nvPr/>
          </p:nvSpPr>
          <p:spPr bwMode="auto">
            <a:xfrm flipV="1">
              <a:off x="4419600" y="5410200"/>
              <a:ext cx="0" cy="109538"/>
            </a:xfrm>
            <a:prstGeom prst="line">
              <a:avLst/>
            </a:prstGeom>
            <a:noFill/>
            <a:ln w="9525">
              <a:solidFill>
                <a:schemeClr val="tx1"/>
              </a:solidFill>
              <a:round/>
              <a:headEnd/>
              <a:tailEnd/>
            </a:ln>
            <a:effectLst/>
          </p:spPr>
          <p:txBody>
            <a:bodyPr/>
            <a:lstStyle/>
            <a:p>
              <a:endParaRPr lang="fr-FR"/>
            </a:p>
          </p:txBody>
        </p:sp>
      </p:grpSp>
      <p:graphicFrame>
        <p:nvGraphicFramePr>
          <p:cNvPr id="23560" name="Object 8"/>
          <p:cNvGraphicFramePr>
            <a:graphicFrameLocks noChangeAspect="1"/>
          </p:cNvGraphicFramePr>
          <p:nvPr/>
        </p:nvGraphicFramePr>
        <p:xfrm>
          <a:off x="1447800" y="3657600"/>
          <a:ext cx="2465388" cy="547688"/>
        </p:xfrm>
        <a:graphic>
          <a:graphicData uri="http://schemas.openxmlformats.org/presentationml/2006/ole">
            <mc:AlternateContent xmlns:mc="http://schemas.openxmlformats.org/markup-compatibility/2006">
              <mc:Choice xmlns:v="urn:schemas-microsoft-com:vml" Requires="v">
                <p:oleObj spid="_x0000_s175630" name="Équation" r:id="rId14" imgW="1028520" imgH="228600" progId="Equation.3">
                  <p:embed/>
                </p:oleObj>
              </mc:Choice>
              <mc:Fallback>
                <p:oleObj name="Équation" r:id="rId14" imgW="1028520" imgH="2286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3657600"/>
                        <a:ext cx="24653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9" name="object 9"/>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25</a:t>
            </a:fld>
            <a:endParaRPr dirty="0"/>
          </a:p>
        </p:txBody>
      </p:sp>
      <p:sp>
        <p:nvSpPr>
          <p:cNvPr id="13" name="Rectangle 12"/>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pic>
        <p:nvPicPr>
          <p:cNvPr id="102406" name="Picture 6"/>
          <p:cNvPicPr>
            <a:picLocks noChangeAspect="1" noChangeArrowheads="1"/>
          </p:cNvPicPr>
          <p:nvPr/>
        </p:nvPicPr>
        <p:blipFill>
          <a:blip r:embed="rId3"/>
          <a:srcRect/>
          <a:stretch>
            <a:fillRect/>
          </a:stretch>
        </p:blipFill>
        <p:spPr bwMode="auto">
          <a:xfrm>
            <a:off x="685800" y="990600"/>
            <a:ext cx="8131320" cy="5181600"/>
          </a:xfrm>
          <a:prstGeom prst="rect">
            <a:avLst/>
          </a:prstGeom>
          <a:noFill/>
          <a:ln w="9525">
            <a:noFill/>
            <a:miter lim="800000"/>
            <a:headEnd/>
            <a:tailEnd/>
          </a:ln>
          <a:effectLst/>
        </p:spPr>
      </p:pic>
      <p:graphicFrame>
        <p:nvGraphicFramePr>
          <p:cNvPr id="102407" name="Object 7"/>
          <p:cNvGraphicFramePr>
            <a:graphicFrameLocks noChangeAspect="1"/>
          </p:cNvGraphicFramePr>
          <p:nvPr>
            <p:extLst>
              <p:ext uri="{D42A27DB-BD31-4B8C-83A1-F6EECF244321}">
                <p14:modId xmlns:p14="http://schemas.microsoft.com/office/powerpoint/2010/main" val="1807995260"/>
              </p:ext>
            </p:extLst>
          </p:nvPr>
        </p:nvGraphicFramePr>
        <p:xfrm>
          <a:off x="3140075" y="2870200"/>
          <a:ext cx="2463800" cy="558800"/>
        </p:xfrm>
        <a:graphic>
          <a:graphicData uri="http://schemas.openxmlformats.org/presentationml/2006/ole">
            <mc:AlternateContent xmlns:mc="http://schemas.openxmlformats.org/markup-compatibility/2006">
              <mc:Choice xmlns:v="urn:schemas-microsoft-com:vml" Requires="v">
                <p:oleObj spid="_x0000_s102664" name="Équation" r:id="rId4" imgW="1015920" imgH="228600" progId="Equation.3">
                  <p:embed/>
                </p:oleObj>
              </mc:Choice>
              <mc:Fallback>
                <p:oleObj name="Équation" r:id="rId4" imgW="1015920" imgH="228600" progId="Equation.3">
                  <p:embed/>
                  <p:pic>
                    <p:nvPicPr>
                      <p:cNvPr id="0" name="Picture 7"/>
                      <p:cNvPicPr>
                        <a:picLocks noChangeAspect="1" noChangeArrowheads="1"/>
                      </p:cNvPicPr>
                      <p:nvPr/>
                    </p:nvPicPr>
                    <p:blipFill>
                      <a:blip r:embed="rId5"/>
                      <a:srcRect/>
                      <a:stretch>
                        <a:fillRect/>
                      </a:stretch>
                    </p:blipFill>
                    <p:spPr bwMode="auto">
                      <a:xfrm>
                        <a:off x="3140075" y="2870200"/>
                        <a:ext cx="2463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9" name="object 9"/>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26</a:t>
            </a:fld>
            <a:endParaRPr dirty="0"/>
          </a:p>
        </p:txBody>
      </p:sp>
      <p:sp>
        <p:nvSpPr>
          <p:cNvPr id="13" name="Rectangle 12"/>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pic>
        <p:nvPicPr>
          <p:cNvPr id="103427" name="Picture 3"/>
          <p:cNvPicPr>
            <a:picLocks noChangeAspect="1" noChangeArrowheads="1"/>
          </p:cNvPicPr>
          <p:nvPr/>
        </p:nvPicPr>
        <p:blipFill>
          <a:blip r:embed="rId3"/>
          <a:srcRect/>
          <a:stretch>
            <a:fillRect/>
          </a:stretch>
        </p:blipFill>
        <p:spPr bwMode="auto">
          <a:xfrm>
            <a:off x="700387" y="1295400"/>
            <a:ext cx="8367413" cy="5410200"/>
          </a:xfrm>
          <a:prstGeom prst="rect">
            <a:avLst/>
          </a:prstGeom>
          <a:noFill/>
          <a:ln w="9525">
            <a:noFill/>
            <a:miter lim="800000"/>
            <a:headEnd/>
            <a:tailEnd/>
          </a:ln>
          <a:effectLst/>
        </p:spPr>
      </p:pic>
      <p:graphicFrame>
        <p:nvGraphicFramePr>
          <p:cNvPr id="103428" name="Object 4"/>
          <p:cNvGraphicFramePr>
            <a:graphicFrameLocks noChangeAspect="1"/>
          </p:cNvGraphicFramePr>
          <p:nvPr/>
        </p:nvGraphicFramePr>
        <p:xfrm>
          <a:off x="181275" y="1676400"/>
          <a:ext cx="492125" cy="457200"/>
        </p:xfrm>
        <a:graphic>
          <a:graphicData uri="http://schemas.openxmlformats.org/presentationml/2006/ole">
            <mc:AlternateContent xmlns:mc="http://schemas.openxmlformats.org/markup-compatibility/2006">
              <mc:Choice xmlns:v="urn:schemas-microsoft-com:vml" Requires="v">
                <p:oleObj spid="_x0000_s103942" name="Équation" r:id="rId4" imgW="203040" imgH="228600" progId="Equation.3">
                  <p:embed/>
                </p:oleObj>
              </mc:Choice>
              <mc:Fallback>
                <p:oleObj name="Équation" r:id="rId4" imgW="20304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75" y="1676400"/>
                        <a:ext cx="4921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748871" y="849868"/>
            <a:ext cx="2453236" cy="461665"/>
          </a:xfrm>
          <a:prstGeom prst="rect">
            <a:avLst/>
          </a:prstGeom>
        </p:spPr>
        <p:txBody>
          <a:bodyPr wrap="none">
            <a:spAutoFit/>
          </a:bodyPr>
          <a:lstStyle/>
          <a:p>
            <a:r>
              <a:rPr lang="fr-FR" sz="2400" b="1" dirty="0">
                <a:effectLst>
                  <a:outerShdw blurRad="38100" dist="38100" dir="2700000" algn="tl">
                    <a:srgbClr val="000000">
                      <a:alpha val="43137"/>
                    </a:srgbClr>
                  </a:outerShdw>
                </a:effectLst>
              </a:rPr>
              <a:t>Diffuse + </a:t>
            </a:r>
            <a:r>
              <a:rPr lang="fr-FR" sz="2400" b="1" dirty="0" err="1">
                <a:effectLst>
                  <a:outerShdw blurRad="38100" dist="38100" dir="2700000" algn="tl">
                    <a:srgbClr val="000000">
                      <a:alpha val="43137"/>
                    </a:srgbClr>
                  </a:outerShdw>
                </a:effectLst>
              </a:rPr>
              <a:t>ambient</a:t>
            </a:r>
            <a:endParaRPr lang="fr-FR" sz="2400" b="1" dirty="0">
              <a:effectLst>
                <a:outerShdw blurRad="38100" dist="38100" dir="2700000" algn="tl">
                  <a:srgbClr val="000000">
                    <a:alpha val="43137"/>
                  </a:srgbClr>
                </a:outerShdw>
              </a:effectLst>
            </a:endParaRPr>
          </a:p>
        </p:txBody>
      </p:sp>
      <p:graphicFrame>
        <p:nvGraphicFramePr>
          <p:cNvPr id="103429" name="Object 5"/>
          <p:cNvGraphicFramePr>
            <a:graphicFrameLocks noChangeAspect="1"/>
          </p:cNvGraphicFramePr>
          <p:nvPr/>
        </p:nvGraphicFramePr>
        <p:xfrm>
          <a:off x="8088313" y="6400800"/>
          <a:ext cx="522287" cy="457200"/>
        </p:xfrm>
        <a:graphic>
          <a:graphicData uri="http://schemas.openxmlformats.org/presentationml/2006/ole">
            <mc:AlternateContent xmlns:mc="http://schemas.openxmlformats.org/markup-compatibility/2006">
              <mc:Choice xmlns:v="urn:schemas-microsoft-com:vml" Requires="v">
                <p:oleObj spid="_x0000_s103943" name="Équation" r:id="rId6" imgW="215640" imgH="228600" progId="Equation.3">
                  <p:embed/>
                </p:oleObj>
              </mc:Choice>
              <mc:Fallback>
                <p:oleObj name="Équation" r:id="rId6" imgW="215640" imgH="2286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313" y="6400800"/>
                        <a:ext cx="5222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9" name="object 9"/>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27</a:t>
            </a:fld>
            <a:endParaRPr dirty="0"/>
          </a:p>
        </p:txBody>
      </p:sp>
      <p:sp>
        <p:nvSpPr>
          <p:cNvPr id="13" name="Rectangle 12"/>
          <p:cNvSpPr/>
          <p:nvPr/>
        </p:nvSpPr>
        <p:spPr>
          <a:xfrm>
            <a:off x="533400" y="152400"/>
            <a:ext cx="3838936" cy="707886"/>
          </a:xfrm>
          <a:prstGeom prst="rect">
            <a:avLst/>
          </a:prstGeom>
        </p:spPr>
        <p:txBody>
          <a:bodyPr wrap="none">
            <a:spAutoFit/>
          </a:bodyPr>
          <a:lstStyle/>
          <a:p>
            <a:r>
              <a:rPr lang="fr-FR" sz="4000" b="1" spc="-10" dirty="0">
                <a:solidFill>
                  <a:schemeClr val="tx1">
                    <a:lumMod val="85000"/>
                    <a:lumOff val="15000"/>
                  </a:schemeClr>
                </a:solidFill>
                <a:effectLst>
                  <a:outerShdw blurRad="38100" dist="38100" dir="2700000" algn="tl">
                    <a:srgbClr val="000000">
                      <a:alpha val="43137"/>
                    </a:srgbClr>
                  </a:outerShdw>
                </a:effectLst>
              </a:rPr>
              <a:t>Diffuse </a:t>
            </a:r>
            <a:r>
              <a:rPr lang="fr-FR" sz="40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pic>
        <p:nvPicPr>
          <p:cNvPr id="104452" name="Picture 4"/>
          <p:cNvPicPr>
            <a:picLocks noChangeAspect="1" noChangeArrowheads="1"/>
          </p:cNvPicPr>
          <p:nvPr/>
        </p:nvPicPr>
        <p:blipFill>
          <a:blip r:embed="rId2"/>
          <a:srcRect/>
          <a:stretch>
            <a:fillRect/>
          </a:stretch>
        </p:blipFill>
        <p:spPr bwMode="auto">
          <a:xfrm rot="5400000">
            <a:off x="1748100" y="80700"/>
            <a:ext cx="5724000" cy="7696200"/>
          </a:xfrm>
          <a:prstGeom prst="rect">
            <a:avLst/>
          </a:prstGeom>
          <a:noFill/>
          <a:ln w="9525">
            <a:noFill/>
            <a:miter lim="800000"/>
            <a:headEnd/>
            <a:tailEnd/>
          </a:ln>
          <a:effectLst/>
        </p:spPr>
      </p:pic>
      <p:sp>
        <p:nvSpPr>
          <p:cNvPr id="12" name="Rectangle 11"/>
          <p:cNvSpPr/>
          <p:nvPr/>
        </p:nvSpPr>
        <p:spPr>
          <a:xfrm>
            <a:off x="892182" y="1143000"/>
            <a:ext cx="2665473" cy="461665"/>
          </a:xfrm>
          <a:prstGeom prst="rect">
            <a:avLst/>
          </a:prstGeom>
        </p:spPr>
        <p:txBody>
          <a:bodyPr wrap="none">
            <a:spAutoFit/>
          </a:bodyPr>
          <a:lstStyle/>
          <a:p>
            <a:r>
              <a:rPr lang="fr-FR" sz="2400" b="1" dirty="0" smtClean="0">
                <a:solidFill>
                  <a:schemeClr val="bg1"/>
                </a:solidFill>
                <a:effectLst>
                  <a:outerShdw blurRad="38100" dist="38100" dir="2700000" algn="tl">
                    <a:srgbClr val="000000">
                      <a:alpha val="43137"/>
                    </a:srgbClr>
                  </a:outerShdw>
                </a:effectLst>
              </a:rPr>
              <a:t>Exemple (ambiant )</a:t>
            </a:r>
            <a:endParaRPr lang="fr-FR" sz="2400" dirty="0">
              <a:solidFill>
                <a:schemeClr val="bg1"/>
              </a:solidFill>
              <a:effectLst>
                <a:outerShdw blurRad="38100" dist="38100" dir="2700000" algn="tl">
                  <a:srgbClr val="000000">
                    <a:alpha val="43137"/>
                  </a:srgbClr>
                </a:outerShdw>
              </a:effectLst>
            </a:endParaRPr>
          </a:p>
        </p:txBody>
      </p:sp>
      <p:pic>
        <p:nvPicPr>
          <p:cNvPr id="104453" name="Picture 5"/>
          <p:cNvPicPr>
            <a:picLocks noChangeAspect="1" noChangeArrowheads="1"/>
          </p:cNvPicPr>
          <p:nvPr/>
        </p:nvPicPr>
        <p:blipFill>
          <a:blip r:embed="rId3"/>
          <a:srcRect/>
          <a:stretch>
            <a:fillRect/>
          </a:stretch>
        </p:blipFill>
        <p:spPr bwMode="auto">
          <a:xfrm rot="5400000">
            <a:off x="1803400" y="25400"/>
            <a:ext cx="5689600" cy="7772400"/>
          </a:xfrm>
          <a:prstGeom prst="rect">
            <a:avLst/>
          </a:prstGeom>
          <a:noFill/>
          <a:ln w="9525">
            <a:noFill/>
            <a:miter lim="800000"/>
            <a:headEnd/>
            <a:tailEnd/>
          </a:ln>
          <a:effectLst/>
        </p:spPr>
      </p:pic>
      <p:sp>
        <p:nvSpPr>
          <p:cNvPr id="15" name="Rectangle 14"/>
          <p:cNvSpPr/>
          <p:nvPr/>
        </p:nvSpPr>
        <p:spPr>
          <a:xfrm>
            <a:off x="1143000" y="1143000"/>
            <a:ext cx="2075440" cy="400110"/>
          </a:xfrm>
          <a:prstGeom prst="rect">
            <a:avLst/>
          </a:prstGeom>
        </p:spPr>
        <p:txBody>
          <a:bodyPr wrap="none">
            <a:spAutoFit/>
          </a:bodyPr>
          <a:lstStyle/>
          <a:p>
            <a:r>
              <a:rPr lang="fr-FR" sz="2000" b="1" dirty="0" smtClean="0">
                <a:solidFill>
                  <a:schemeClr val="tx1">
                    <a:lumMod val="95000"/>
                    <a:lumOff val="5000"/>
                  </a:schemeClr>
                </a:solidFill>
                <a:effectLst>
                  <a:outerShdw blurRad="38100" dist="38100" dir="2700000" algn="tl">
                    <a:srgbClr val="000000">
                      <a:alpha val="43137"/>
                    </a:srgbClr>
                  </a:outerShdw>
                </a:effectLst>
              </a:rPr>
              <a:t>Diffuse </a:t>
            </a:r>
            <a:r>
              <a:rPr lang="fr-FR" sz="2000" b="1" dirty="0">
                <a:solidFill>
                  <a:schemeClr val="tx1">
                    <a:lumMod val="95000"/>
                    <a:lumOff val="5000"/>
                  </a:schemeClr>
                </a:solidFill>
                <a:effectLst>
                  <a:outerShdw blurRad="38100" dist="38100" dir="2700000" algn="tl">
                    <a:srgbClr val="000000">
                      <a:alpha val="43137"/>
                    </a:srgbClr>
                  </a:outerShdw>
                </a:effectLst>
              </a:rPr>
              <a:t>+ </a:t>
            </a:r>
            <a:r>
              <a:rPr lang="fr-FR" sz="2000" b="1" dirty="0" err="1">
                <a:solidFill>
                  <a:schemeClr val="tx1">
                    <a:lumMod val="95000"/>
                    <a:lumOff val="5000"/>
                  </a:schemeClr>
                </a:solidFill>
                <a:effectLst>
                  <a:outerShdw blurRad="38100" dist="38100" dir="2700000" algn="tl">
                    <a:srgbClr val="000000">
                      <a:alpha val="43137"/>
                    </a:srgbClr>
                  </a:outerShdw>
                </a:effectLst>
              </a:rPr>
              <a:t>ambient</a:t>
            </a:r>
            <a:endParaRPr lang="fr-FR" sz="2000" b="1" dirty="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4452"/>
                                        </p:tgtEl>
                                        <p:attrNameLst>
                                          <p:attrName>style.visibility</p:attrName>
                                        </p:attrNameLst>
                                      </p:cBhvr>
                                      <p:to>
                                        <p:strVal val="visible"/>
                                      </p:to>
                                    </p:set>
                                    <p:animEffect transition="in" filter="fade">
                                      <p:cBhvr>
                                        <p:cTn id="10" dur="2000"/>
                                        <p:tgtEl>
                                          <p:spTgt spid="1044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4453"/>
                                        </p:tgtEl>
                                        <p:attrNameLst>
                                          <p:attrName>style.visibility</p:attrName>
                                        </p:attrNameLst>
                                      </p:cBhvr>
                                      <p:to>
                                        <p:strVal val="visible"/>
                                      </p:to>
                                    </p:set>
                                    <p:animEffect transition="in" filter="fade">
                                      <p:cBhvr>
                                        <p:cTn id="18"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64007" y="3427475"/>
            <a:ext cx="9014460" cy="3335020"/>
          </a:xfrm>
          <a:custGeom>
            <a:avLst/>
            <a:gdLst/>
            <a:ahLst/>
            <a:cxnLst/>
            <a:rect l="l" t="t" r="r" b="b"/>
            <a:pathLst>
              <a:path w="9014460" h="3335020">
                <a:moveTo>
                  <a:pt x="9014460" y="0"/>
                </a:moveTo>
                <a:lnTo>
                  <a:pt x="0" y="0"/>
                </a:lnTo>
                <a:lnTo>
                  <a:pt x="0" y="3005328"/>
                </a:lnTo>
                <a:lnTo>
                  <a:pt x="3580" y="3053871"/>
                </a:lnTo>
                <a:lnTo>
                  <a:pt x="13982" y="3100237"/>
                </a:lnTo>
                <a:lnTo>
                  <a:pt x="30698" y="3143910"/>
                </a:lnTo>
                <a:lnTo>
                  <a:pt x="53219" y="3184374"/>
                </a:lnTo>
                <a:lnTo>
                  <a:pt x="81037" y="3221115"/>
                </a:lnTo>
                <a:lnTo>
                  <a:pt x="113643" y="3253617"/>
                </a:lnTo>
                <a:lnTo>
                  <a:pt x="150530" y="3281365"/>
                </a:lnTo>
                <a:lnTo>
                  <a:pt x="191188" y="3303844"/>
                </a:lnTo>
                <a:lnTo>
                  <a:pt x="235109" y="3320538"/>
                </a:lnTo>
                <a:lnTo>
                  <a:pt x="281785" y="3330932"/>
                </a:lnTo>
                <a:lnTo>
                  <a:pt x="330708" y="3334512"/>
                </a:lnTo>
                <a:lnTo>
                  <a:pt x="8683752" y="3334512"/>
                </a:lnTo>
                <a:lnTo>
                  <a:pt x="8732674" y="3330932"/>
                </a:lnTo>
                <a:lnTo>
                  <a:pt x="8779350" y="3320538"/>
                </a:lnTo>
                <a:lnTo>
                  <a:pt x="8823271" y="3303844"/>
                </a:lnTo>
                <a:lnTo>
                  <a:pt x="8863929" y="3281365"/>
                </a:lnTo>
                <a:lnTo>
                  <a:pt x="8900816" y="3253617"/>
                </a:lnTo>
                <a:lnTo>
                  <a:pt x="8933422" y="3221115"/>
                </a:lnTo>
                <a:lnTo>
                  <a:pt x="8961240" y="3184374"/>
                </a:lnTo>
                <a:lnTo>
                  <a:pt x="8983761" y="3143910"/>
                </a:lnTo>
                <a:lnTo>
                  <a:pt x="9000477" y="3100237"/>
                </a:lnTo>
                <a:lnTo>
                  <a:pt x="9010879" y="3053871"/>
                </a:lnTo>
                <a:lnTo>
                  <a:pt x="9014460" y="3005328"/>
                </a:lnTo>
                <a:lnTo>
                  <a:pt x="9014460" y="0"/>
                </a:lnTo>
                <a:close/>
              </a:path>
            </a:pathLst>
          </a:custGeom>
          <a:solidFill>
            <a:srgbClr val="FFFFFF"/>
          </a:solidFill>
        </p:spPr>
        <p:txBody>
          <a:bodyPr wrap="square" lIns="0" tIns="0" rIns="0" bIns="0" rtlCol="0"/>
          <a:lstStyle/>
          <a:p>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993152" y="1445310"/>
            <a:ext cx="7616190" cy="3354765"/>
          </a:xfrm>
          <a:prstGeom prst="rect">
            <a:avLst/>
          </a:prstGeom>
        </p:spPr>
        <p:txBody>
          <a:bodyPr vert="horz" wrap="square" lIns="0" tIns="0" rIns="0" bIns="0" rtlCol="0">
            <a:spAutoFit/>
          </a:bodyPr>
          <a:lstStyle/>
          <a:p>
            <a:pPr marL="332105" marR="5080" indent="-319405" algn="just">
              <a:lnSpc>
                <a:spcPct val="100000"/>
              </a:lnSpc>
              <a:spcBef>
                <a:spcPts val="600"/>
              </a:spcBef>
              <a:buClr>
                <a:srgbClr val="D34817"/>
              </a:buClr>
              <a:buSzPct val="84615"/>
              <a:buFont typeface="Wingdings"/>
              <a:buChar char=""/>
              <a:tabLst>
                <a:tab pos="332740" algn="l"/>
              </a:tabLst>
            </a:pPr>
            <a:r>
              <a:rPr lang="en-US" sz="2600" dirty="0" smtClean="0">
                <a:latin typeface="Perpetua"/>
                <a:cs typeface="Perpetua"/>
              </a:rPr>
              <a:t>The </a:t>
            </a:r>
            <a:r>
              <a:rPr lang="en-US" sz="2600" dirty="0">
                <a:latin typeface="Perpetua"/>
                <a:cs typeface="Perpetua"/>
              </a:rPr>
              <a:t>specular component allows to take into account the position of the observer. It intervenes in an important way in the case of reflective surfaces.</a:t>
            </a:r>
          </a:p>
          <a:p>
            <a:pPr marL="332105" marR="5080" indent="-319405" algn="just">
              <a:lnSpc>
                <a:spcPct val="100000"/>
              </a:lnSpc>
              <a:spcBef>
                <a:spcPts val="600"/>
              </a:spcBef>
              <a:buClr>
                <a:srgbClr val="D34817"/>
              </a:buClr>
              <a:buSzPct val="84615"/>
              <a:buFont typeface="Wingdings"/>
              <a:buChar char=""/>
              <a:tabLst>
                <a:tab pos="332740" algn="l"/>
              </a:tabLst>
            </a:pPr>
            <a:r>
              <a:rPr lang="en-US" sz="2600" dirty="0">
                <a:latin typeface="Perpetua"/>
                <a:cs typeface="Perpetua"/>
              </a:rPr>
              <a:t>The specular reflection appears in the form of a region of high intensity (highlight)</a:t>
            </a:r>
          </a:p>
          <a:p>
            <a:pPr marL="332105" marR="5080" indent="-319405" algn="just">
              <a:lnSpc>
                <a:spcPct val="100000"/>
              </a:lnSpc>
              <a:spcBef>
                <a:spcPts val="600"/>
              </a:spcBef>
              <a:buClr>
                <a:srgbClr val="D34817"/>
              </a:buClr>
              <a:buSzPct val="84615"/>
              <a:buFont typeface="Wingdings"/>
              <a:buChar char=""/>
              <a:tabLst>
                <a:tab pos="332740" algn="l"/>
              </a:tabLst>
            </a:pPr>
            <a:r>
              <a:rPr lang="en-US" sz="2600" dirty="0">
                <a:latin typeface="Perpetua"/>
                <a:cs typeface="Perpetua"/>
              </a:rPr>
              <a:t>Metallic, shiny surfaces are generally imperfectly reflective: in this case, the quantity of light depends on the distribution in space of the reflected light.</a:t>
            </a:r>
            <a:endParaRPr sz="2600" dirty="0">
              <a:latin typeface="Perpetua"/>
              <a:cs typeface="Perpetua"/>
            </a:endParaRPr>
          </a:p>
        </p:txBody>
      </p:sp>
      <p:sp>
        <p:nvSpPr>
          <p:cNvPr id="7" name="object 7"/>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28</a:t>
            </a:fld>
            <a:endParaRPr dirty="0"/>
          </a:p>
        </p:txBody>
      </p:sp>
      <p:sp>
        <p:nvSpPr>
          <p:cNvPr id="10" name="Rectangle 9"/>
          <p:cNvSpPr/>
          <p:nvPr/>
        </p:nvSpPr>
        <p:spPr>
          <a:xfrm>
            <a:off x="304800" y="381000"/>
            <a:ext cx="3755259" cy="646331"/>
          </a:xfrm>
          <a:prstGeom prst="rect">
            <a:avLst/>
          </a:prstGeom>
        </p:spPr>
        <p:txBody>
          <a:bodyPr wrap="none">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52400" y="1136809"/>
            <a:ext cx="5867400" cy="2215991"/>
          </a:xfrm>
          <a:prstGeom prst="rect">
            <a:avLst/>
          </a:prstGeom>
        </p:spPr>
        <p:txBody>
          <a:bodyPr vert="horz" wrap="square" lIns="0" tIns="0" rIns="0" bIns="0" rtlCol="0">
            <a:spAutoFit/>
          </a:bodyPr>
          <a:lstStyle/>
          <a:p>
            <a:pPr marL="332105" marR="6985" indent="-319405" algn="just">
              <a:lnSpc>
                <a:spcPct val="100000"/>
              </a:lnSpc>
              <a:buClr>
                <a:srgbClr val="D34817"/>
              </a:buClr>
              <a:buSzPct val="84615"/>
              <a:buFont typeface="Wingdings" pitchFamily="2" charset="2"/>
              <a:buChar char="Ø"/>
              <a:tabLst>
                <a:tab pos="332740" algn="l"/>
              </a:tabLst>
            </a:pPr>
            <a:r>
              <a:rPr lang="en-US" sz="2400" dirty="0">
                <a:latin typeface="Perpetua"/>
                <a:cs typeface="Perpetua"/>
              </a:rPr>
              <a:t>Vector normal to the surface</a:t>
            </a:r>
            <a:r>
              <a:rPr lang="fr-FR" sz="2400" dirty="0" smtClean="0">
                <a:latin typeface="Perpetua"/>
                <a:cs typeface="Perpetua"/>
              </a:rPr>
              <a:t>: N</a:t>
            </a:r>
          </a:p>
          <a:p>
            <a:pPr marL="332105" marR="6985" indent="-319405" algn="just">
              <a:buClr>
                <a:srgbClr val="D34817"/>
              </a:buClr>
              <a:buSzPct val="84615"/>
              <a:buFont typeface="Wingdings" pitchFamily="2" charset="2"/>
              <a:buChar char="Ø"/>
              <a:tabLst>
                <a:tab pos="332740" algn="l"/>
              </a:tabLst>
            </a:pPr>
            <a:r>
              <a:rPr lang="en-US" sz="2400" dirty="0">
                <a:latin typeface="Perpetua"/>
                <a:cs typeface="Perpetua"/>
              </a:rPr>
              <a:t>Intensity of the light </a:t>
            </a:r>
            <a:r>
              <a:rPr lang="en-US" sz="2400" dirty="0" smtClean="0">
                <a:latin typeface="Perpetua"/>
                <a:cs typeface="Perpetua"/>
              </a:rPr>
              <a:t>source</a:t>
            </a:r>
            <a:r>
              <a:rPr lang="fr-FR" sz="2400" dirty="0" smtClean="0">
                <a:latin typeface="Perpetua"/>
                <a:cs typeface="Perpetua"/>
              </a:rPr>
              <a:t>: L</a:t>
            </a:r>
          </a:p>
          <a:p>
            <a:pPr marL="332105" marR="6985" indent="-319405" algn="just">
              <a:buClr>
                <a:srgbClr val="D34817"/>
              </a:buClr>
              <a:buSzPct val="84615"/>
              <a:buFont typeface="Wingdings" pitchFamily="2" charset="2"/>
              <a:buChar char="Ø"/>
              <a:tabLst>
                <a:tab pos="332740" algn="l"/>
              </a:tabLst>
            </a:pPr>
            <a:r>
              <a:rPr lang="en-US" sz="2400" dirty="0">
                <a:latin typeface="Perpetua"/>
                <a:cs typeface="Perpetua"/>
              </a:rPr>
              <a:t>Direction of maximum specular reflection</a:t>
            </a:r>
            <a:r>
              <a:rPr lang="fr-FR" sz="2400" dirty="0" smtClean="0">
                <a:latin typeface="Perpetua"/>
                <a:cs typeface="Perpetua"/>
              </a:rPr>
              <a:t>: </a:t>
            </a:r>
            <a:r>
              <a:rPr lang="fr-FR" sz="2400" b="1" i="1" dirty="0" smtClean="0">
                <a:effectLst>
                  <a:outerShdw blurRad="38100" dist="38100" dir="2700000" algn="tl">
                    <a:srgbClr val="000000">
                      <a:alpha val="43137"/>
                    </a:srgbClr>
                  </a:outerShdw>
                </a:effectLst>
                <a:latin typeface="Perpetua"/>
                <a:cs typeface="Perpetua"/>
              </a:rPr>
              <a:t>R</a:t>
            </a:r>
          </a:p>
          <a:p>
            <a:pPr marL="789305" marR="6985" lvl="1" indent="-319405" algn="just">
              <a:buClr>
                <a:srgbClr val="D34817"/>
              </a:buClr>
              <a:buSzPct val="84615"/>
              <a:buFont typeface="Wingdings" pitchFamily="2" charset="2"/>
              <a:buChar char="Ø"/>
              <a:tabLst>
                <a:tab pos="332740" algn="l"/>
              </a:tabLst>
            </a:pPr>
            <a:endParaRPr lang="fr-FR" sz="2400" dirty="0" smtClean="0">
              <a:latin typeface="Perpetua"/>
              <a:cs typeface="Perpetua"/>
            </a:endParaRPr>
          </a:p>
          <a:p>
            <a:pPr marL="332105" marR="6985" indent="-319405" algn="just">
              <a:buClr>
                <a:srgbClr val="D34817"/>
              </a:buClr>
              <a:buSzPct val="84615"/>
              <a:buFont typeface="Wingdings" pitchFamily="2" charset="2"/>
              <a:buChar char="Ø"/>
              <a:tabLst>
                <a:tab pos="332740" algn="l"/>
              </a:tabLst>
            </a:pPr>
            <a:endParaRPr lang="fr-FR" sz="2400" dirty="0" smtClean="0">
              <a:latin typeface="Perpetua"/>
              <a:cs typeface="Perpetua"/>
            </a:endParaRPr>
          </a:p>
          <a:p>
            <a:pPr marL="332105" marR="6985" indent="-319405" algn="just">
              <a:buClr>
                <a:srgbClr val="D34817"/>
              </a:buClr>
              <a:buSzPct val="84615"/>
              <a:buFont typeface="Wingdings" pitchFamily="2" charset="2"/>
              <a:buChar char="Ø"/>
              <a:tabLst>
                <a:tab pos="332740" algn="l"/>
              </a:tabLst>
            </a:pPr>
            <a:r>
              <a:rPr lang="en-US" sz="2400" dirty="0">
                <a:latin typeface="Perpetua"/>
                <a:cs typeface="Perpetua"/>
              </a:rPr>
              <a:t>Direction in which the observer is located</a:t>
            </a:r>
            <a:r>
              <a:rPr lang="fr-FR" sz="2400" dirty="0" smtClean="0">
                <a:latin typeface="Perpetua"/>
                <a:cs typeface="Perpetua"/>
              </a:rPr>
              <a:t>: </a:t>
            </a:r>
            <a:r>
              <a:rPr lang="fr-FR" sz="2400" b="1" i="1" dirty="0" smtClean="0">
                <a:effectLst>
                  <a:outerShdw blurRad="38100" dist="38100" dir="2700000" algn="tl">
                    <a:srgbClr val="000000">
                      <a:alpha val="43137"/>
                    </a:srgbClr>
                  </a:outerShdw>
                </a:effectLst>
                <a:latin typeface="Perpetua"/>
                <a:cs typeface="Perpetua"/>
              </a:rPr>
              <a:t>V</a:t>
            </a:r>
            <a:endParaRPr sz="2600" b="1" i="1" dirty="0">
              <a:effectLst>
                <a:outerShdw blurRad="38100" dist="38100" dir="2700000" algn="tl">
                  <a:srgbClr val="000000">
                    <a:alpha val="43137"/>
                  </a:srgbClr>
                </a:outerShdw>
              </a:effectLst>
              <a:latin typeface="Perpetua"/>
              <a:cs typeface="Perpetua"/>
            </a:endParaRPr>
          </a:p>
        </p:txBody>
      </p:sp>
      <p:sp>
        <p:nvSpPr>
          <p:cNvPr id="9" name="object 6"/>
          <p:cNvSpPr txBox="1"/>
          <p:nvPr/>
        </p:nvSpPr>
        <p:spPr>
          <a:xfrm>
            <a:off x="5257800" y="3409890"/>
            <a:ext cx="3200400" cy="400110"/>
          </a:xfrm>
          <a:prstGeom prst="rect">
            <a:avLst/>
          </a:prstGeom>
        </p:spPr>
        <p:txBody>
          <a:bodyPr vert="horz" wrap="square" lIns="0" tIns="0" rIns="0" bIns="0" rtlCol="0">
            <a:spAutoFit/>
          </a:bodyPr>
          <a:lstStyle/>
          <a:p>
            <a:pPr marL="332105" marR="6985" indent="-319405" algn="just">
              <a:lnSpc>
                <a:spcPct val="100000"/>
              </a:lnSpc>
              <a:buClr>
                <a:srgbClr val="D34817"/>
              </a:buClr>
              <a:buSzPct val="84615"/>
              <a:buFont typeface="Wingdings" pitchFamily="2" charset="2"/>
              <a:buChar char="Ø"/>
              <a:tabLst>
                <a:tab pos="332740" algn="l"/>
              </a:tabLst>
            </a:pPr>
            <a:r>
              <a:rPr lang="fr-FR" sz="2600" dirty="0" err="1">
                <a:latin typeface="Perpetua"/>
                <a:cs typeface="Perpetua"/>
              </a:rPr>
              <a:t>Phong</a:t>
            </a:r>
            <a:r>
              <a:rPr lang="fr-FR" sz="2600" dirty="0">
                <a:latin typeface="Perpetua"/>
                <a:cs typeface="Perpetua"/>
              </a:rPr>
              <a:t> model</a:t>
            </a:r>
          </a:p>
        </p:txBody>
      </p:sp>
      <p:pic>
        <p:nvPicPr>
          <p:cNvPr id="105474" name="Picture 2"/>
          <p:cNvPicPr>
            <a:picLocks noChangeAspect="1" noChangeArrowheads="1"/>
          </p:cNvPicPr>
          <p:nvPr/>
        </p:nvPicPr>
        <p:blipFill>
          <a:blip r:embed="rId3"/>
          <a:srcRect/>
          <a:stretch>
            <a:fillRect/>
          </a:stretch>
        </p:blipFill>
        <p:spPr bwMode="auto">
          <a:xfrm>
            <a:off x="533400" y="3786816"/>
            <a:ext cx="7776000" cy="3071184"/>
          </a:xfrm>
          <a:prstGeom prst="rect">
            <a:avLst/>
          </a:prstGeom>
          <a:noFill/>
          <a:ln w="9525">
            <a:noFill/>
            <a:miter lim="800000"/>
            <a:headEnd/>
            <a:tailEnd/>
          </a:ln>
          <a:effectLst/>
        </p:spPr>
      </p:pic>
      <p:sp>
        <p:nvSpPr>
          <p:cNvPr id="11" name="Sourire 10"/>
          <p:cNvSpPr/>
          <p:nvPr/>
        </p:nvSpPr>
        <p:spPr>
          <a:xfrm>
            <a:off x="7772400" y="4191000"/>
            <a:ext cx="304800" cy="304800"/>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object 7"/>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5" name="object 8"/>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29</a:t>
            </a:fld>
            <a:endParaRPr dirty="0"/>
          </a:p>
        </p:txBody>
      </p:sp>
      <p:sp>
        <p:nvSpPr>
          <p:cNvPr id="10" name="Rectangle 9"/>
          <p:cNvSpPr/>
          <p:nvPr/>
        </p:nvSpPr>
        <p:spPr>
          <a:xfrm>
            <a:off x="1066800" y="2203609"/>
            <a:ext cx="3533468" cy="707886"/>
          </a:xfrm>
          <a:prstGeom prst="rect">
            <a:avLst/>
          </a:prstGeom>
        </p:spPr>
        <p:txBody>
          <a:bodyPr wrap="none">
            <a:spAutoFit/>
          </a:bodyPr>
          <a:lstStyle/>
          <a:p>
            <a:r>
              <a:rPr lang="pt-BR" sz="2000" b="1" i="1" dirty="0" smtClean="0">
                <a:latin typeface="Times New Roman" pitchFamily="18" charset="0"/>
                <a:cs typeface="Times New Roman" pitchFamily="18" charset="0"/>
              </a:rPr>
              <a:t>cos </a:t>
            </a:r>
            <a:r>
              <a:rPr lang="el-GR" sz="2000" b="1" i="1" dirty="0" smtClean="0">
                <a:latin typeface="Times New Roman" pitchFamily="18" charset="0"/>
                <a:cs typeface="Times New Roman" pitchFamily="18" charset="0"/>
              </a:rPr>
              <a:t>α = &lt; </a:t>
            </a:r>
            <a:r>
              <a:rPr lang="pt-BR" sz="2000" b="1" i="1" dirty="0" smtClean="0">
                <a:latin typeface="Times New Roman" pitchFamily="18" charset="0"/>
                <a:cs typeface="Times New Roman" pitchFamily="18" charset="0"/>
              </a:rPr>
              <a:t>V • R &gt;</a:t>
            </a:r>
          </a:p>
          <a:p>
            <a:r>
              <a:rPr lang="pt-BR" sz="2000" b="1" i="1" dirty="0" smtClean="0">
                <a:latin typeface="Times New Roman" pitchFamily="18" charset="0"/>
                <a:cs typeface="Times New Roman" pitchFamily="18" charset="0"/>
              </a:rPr>
              <a:t>R = 2cos</a:t>
            </a:r>
            <a:r>
              <a:rPr lang="el-GR" sz="2000" b="1" i="1" dirty="0" smtClean="0">
                <a:latin typeface="Times New Roman" pitchFamily="18" charset="0"/>
                <a:cs typeface="Times New Roman" pitchFamily="18" charset="0"/>
              </a:rPr>
              <a:t>θ</a:t>
            </a:r>
            <a:r>
              <a:rPr lang="pt-BR" sz="2000" b="1" i="1" dirty="0" smtClean="0">
                <a:latin typeface="Times New Roman" pitchFamily="18" charset="0"/>
                <a:cs typeface="Times New Roman" pitchFamily="18" charset="0"/>
              </a:rPr>
              <a:t> N-L = 2(N • L) N - L</a:t>
            </a:r>
            <a:endParaRPr lang="fr-FR" sz="2000" b="1" dirty="0">
              <a:latin typeface="Times New Roman" pitchFamily="18" charset="0"/>
              <a:cs typeface="Times New Roman" pitchFamily="18" charset="0"/>
            </a:endParaRPr>
          </a:p>
        </p:txBody>
      </p:sp>
      <p:sp>
        <p:nvSpPr>
          <p:cNvPr id="12" name="Rectangle 11"/>
          <p:cNvSpPr/>
          <p:nvPr/>
        </p:nvSpPr>
        <p:spPr>
          <a:xfrm>
            <a:off x="304800" y="381000"/>
            <a:ext cx="3755259" cy="646331"/>
          </a:xfrm>
          <a:prstGeom prst="rect">
            <a:avLst/>
          </a:prstGeom>
        </p:spPr>
        <p:txBody>
          <a:bodyPr wrap="none">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381000" y="1219200"/>
            <a:ext cx="8382000" cy="4062651"/>
          </a:xfrm>
          <a:prstGeom prst="rect">
            <a:avLst/>
          </a:prstGeom>
        </p:spPr>
        <p:txBody>
          <a:bodyPr/>
          <a:lstStyle/>
          <a:p>
            <a:pPr algn="just">
              <a:buFontTx/>
              <a:buChar char="•"/>
            </a:pPr>
            <a:r>
              <a:rPr lang="en-US" dirty="0"/>
              <a:t>So far we have been mainly interested in the "geometric" aspects of image formation.</a:t>
            </a:r>
            <a:endParaRPr lang="fr-CA" sz="2400" dirty="0" smtClean="0"/>
          </a:p>
          <a:p>
            <a:pPr algn="just">
              <a:buFontTx/>
              <a:buChar char="•"/>
            </a:pPr>
            <a:r>
              <a:rPr lang="en-US" dirty="0"/>
              <a:t>Producing realistic images requires giving an impression of volume and relief to the objects displayed</a:t>
            </a:r>
            <a:r>
              <a:rPr lang="en-US" dirty="0" smtClean="0"/>
              <a:t>.</a:t>
            </a:r>
            <a:endParaRPr lang="fr-FR" dirty="0" smtClean="0"/>
          </a:p>
          <a:p>
            <a:pPr algn="just">
              <a:buFontTx/>
              <a:buChar char="•"/>
            </a:pPr>
            <a:r>
              <a:rPr lang="en-US" dirty="0"/>
              <a:t>It is therefore necessary to distribute the color intensity on the surface in a way that each point can have a different </a:t>
            </a:r>
            <a:r>
              <a:rPr lang="en-US" dirty="0" smtClean="0"/>
              <a:t>intensity.</a:t>
            </a:r>
            <a:endParaRPr lang="fr-FR" dirty="0" smtClean="0"/>
          </a:p>
          <a:p>
            <a:pPr algn="just">
              <a:buFontTx/>
              <a:buChar char="•"/>
            </a:pPr>
            <a:r>
              <a:rPr lang="en-US" dirty="0"/>
              <a:t>But once the visible 3D points are known, we must answer the following </a:t>
            </a:r>
            <a:r>
              <a:rPr lang="en-US" dirty="0" smtClean="0"/>
              <a:t>question</a:t>
            </a:r>
            <a:r>
              <a:rPr lang="fr-CA" sz="2400" dirty="0" smtClean="0"/>
              <a:t>:</a:t>
            </a:r>
          </a:p>
          <a:p>
            <a:pPr algn="just"/>
            <a:r>
              <a:rPr lang="fr-CA" sz="2400" dirty="0" smtClean="0"/>
              <a:t>	« </a:t>
            </a:r>
            <a:r>
              <a:rPr lang="en-US" b="1" dirty="0">
                <a:solidFill>
                  <a:srgbClr val="FF0000"/>
                </a:solidFill>
              </a:rPr>
              <a:t>What color should these points be displayed if the scene contains light sources</a:t>
            </a:r>
            <a:r>
              <a:rPr lang="en-US" b="1" dirty="0" smtClean="0">
                <a:solidFill>
                  <a:srgbClr val="FF0000"/>
                </a:solidFill>
              </a:rPr>
              <a:t>?</a:t>
            </a:r>
            <a:r>
              <a:rPr lang="fr-CA" sz="2400" dirty="0" smtClean="0">
                <a:solidFill>
                  <a:srgbClr val="FF3300"/>
                </a:solidFill>
              </a:rPr>
              <a:t> </a:t>
            </a:r>
            <a:r>
              <a:rPr lang="fr-CA" sz="2400" dirty="0" smtClean="0"/>
              <a:t>»</a:t>
            </a:r>
          </a:p>
          <a:p>
            <a:pPr algn="just">
              <a:buFontTx/>
              <a:buChar char="•"/>
            </a:pPr>
            <a:r>
              <a:rPr lang="en-US" dirty="0"/>
              <a:t>This color is the result of the </a:t>
            </a:r>
            <a:r>
              <a:rPr lang="en-US" b="1" dirty="0">
                <a:solidFill>
                  <a:srgbClr val="FF0000"/>
                </a:solidFill>
              </a:rPr>
              <a:t>interaction of light </a:t>
            </a:r>
            <a:r>
              <a:rPr lang="en-US" dirty="0"/>
              <a:t>with the </a:t>
            </a:r>
            <a:r>
              <a:rPr lang="en-US" dirty="0" smtClean="0"/>
              <a:t>scene</a:t>
            </a:r>
            <a:r>
              <a:rPr lang="fr-CA" sz="2400" dirty="0" smtClean="0"/>
              <a:t>.</a:t>
            </a:r>
          </a:p>
        </p:txBody>
      </p:sp>
      <p:sp>
        <p:nvSpPr>
          <p:cNvPr id="6" name="Rectangle 5"/>
          <p:cNvSpPr/>
          <p:nvPr/>
        </p:nvSpPr>
        <p:spPr>
          <a:xfrm>
            <a:off x="457200" y="152400"/>
            <a:ext cx="2794676" cy="707886"/>
          </a:xfrm>
          <a:prstGeom prst="rect">
            <a:avLst/>
          </a:prstGeom>
        </p:spPr>
        <p:txBody>
          <a:bodyPr wrap="none">
            <a:spAutoFit/>
          </a:bodyPr>
          <a:lstStyle/>
          <a:p>
            <a:r>
              <a:rPr lang="fr-FR" sz="4000" b="1" kern="0" spc="-5" dirty="0"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Introduction</a:t>
            </a:r>
            <a:endParaRPr lang="fr-FR" sz="4000" dirty="0"/>
          </a:p>
        </p:txBody>
      </p:sp>
      <p:sp>
        <p:nvSpPr>
          <p:cNvPr id="7"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8" name="object 1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16"/>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3</a:t>
            </a:fld>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956" y="82296"/>
            <a:ext cx="9020556" cy="6699504"/>
          </a:xfrm>
          <a:prstGeom prst="rect">
            <a:avLst/>
          </a:prstGeom>
          <a:blipFill>
            <a:blip r:embed="rId4"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9470" y="213575"/>
            <a:ext cx="7465059" cy="613737"/>
          </a:xfrm>
          <a:prstGeom prst="rect">
            <a:avLst/>
          </a:prstGeom>
        </p:spPr>
        <p:txBody>
          <a:bodyPr vert="horz" wrap="square" lIns="0" tIns="59161" rIns="0" bIns="0" rtlCol="0">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30</a:t>
            </a:fld>
            <a:endParaRPr dirty="0"/>
          </a:p>
        </p:txBody>
      </p:sp>
      <p:sp>
        <p:nvSpPr>
          <p:cNvPr id="4" name="object 4"/>
          <p:cNvSpPr txBox="1"/>
          <p:nvPr/>
        </p:nvSpPr>
        <p:spPr>
          <a:xfrm>
            <a:off x="595320" y="1371600"/>
            <a:ext cx="7259320" cy="1623521"/>
          </a:xfrm>
          <a:prstGeom prst="rect">
            <a:avLst/>
          </a:prstGeom>
        </p:spPr>
        <p:txBody>
          <a:bodyPr vert="horz" wrap="square" lIns="0" tIns="0" rIns="0" bIns="0" rtlCol="0">
            <a:spAutoFit/>
          </a:bodyPr>
          <a:lstStyle/>
          <a:p>
            <a:pPr marL="264160" marR="5080" indent="-251460">
              <a:lnSpc>
                <a:spcPct val="100000"/>
              </a:lnSpc>
              <a:buChar char="•"/>
              <a:tabLst>
                <a:tab pos="263525" algn="l"/>
                <a:tab pos="264160" algn="l"/>
              </a:tabLst>
            </a:pPr>
            <a:r>
              <a:rPr lang="en-US" sz="2000" dirty="0">
                <a:latin typeface="Times New Roman"/>
                <a:cs typeface="Times New Roman"/>
              </a:rPr>
              <a:t>The </a:t>
            </a:r>
            <a:r>
              <a:rPr lang="en-US" sz="2000" dirty="0" err="1">
                <a:latin typeface="Times New Roman"/>
                <a:cs typeface="Times New Roman"/>
              </a:rPr>
              <a:t>Phong</a:t>
            </a:r>
            <a:r>
              <a:rPr lang="en-US" sz="2000" dirty="0">
                <a:latin typeface="Times New Roman"/>
                <a:cs typeface="Times New Roman"/>
              </a:rPr>
              <a:t> illumination model allows to calculate the amount of specular reflected light going towards the observer as a function of the material.</a:t>
            </a:r>
          </a:p>
          <a:p>
            <a:pPr marL="264160" marR="5080" indent="-251460">
              <a:lnSpc>
                <a:spcPct val="100000"/>
              </a:lnSpc>
              <a:buChar char="•"/>
              <a:tabLst>
                <a:tab pos="263525" algn="l"/>
                <a:tab pos="264160" algn="l"/>
              </a:tabLst>
            </a:pPr>
            <a:endParaRPr sz="2000" dirty="0" smtClean="0">
              <a:latin typeface="Times New Roman"/>
              <a:cs typeface="Times New Roman"/>
            </a:endParaRPr>
          </a:p>
          <a:p>
            <a:pPr>
              <a:lnSpc>
                <a:spcPct val="100000"/>
              </a:lnSpc>
              <a:spcBef>
                <a:spcPts val="30"/>
              </a:spcBef>
            </a:pPr>
            <a:endParaRPr sz="2550" dirty="0">
              <a:latin typeface="Times New Roman"/>
              <a:cs typeface="Times New Roman"/>
            </a:endParaRPr>
          </a:p>
        </p:txBody>
      </p:sp>
      <p:sp>
        <p:nvSpPr>
          <p:cNvPr id="5" name="object 5"/>
          <p:cNvSpPr txBox="1"/>
          <p:nvPr/>
        </p:nvSpPr>
        <p:spPr>
          <a:xfrm>
            <a:off x="436977" y="3200400"/>
            <a:ext cx="776605" cy="1038225"/>
          </a:xfrm>
          <a:prstGeom prst="rect">
            <a:avLst/>
          </a:prstGeom>
        </p:spPr>
        <p:txBody>
          <a:bodyPr vert="horz" wrap="square" lIns="0" tIns="0" rIns="0" bIns="0" rtlCol="0">
            <a:spAutoFit/>
          </a:bodyPr>
          <a:lstStyle/>
          <a:p>
            <a:pPr algn="ctr">
              <a:lnSpc>
                <a:spcPts val="2840"/>
              </a:lnSpc>
            </a:pPr>
            <a:r>
              <a:rPr sz="2450" spc="50">
                <a:latin typeface="Times New Roman"/>
                <a:cs typeface="Times New Roman"/>
              </a:rPr>
              <a:t>cos</a:t>
            </a:r>
            <a:r>
              <a:rPr sz="2100" i="1" spc="75" baseline="43650">
                <a:latin typeface="Times New Roman"/>
                <a:cs typeface="Times New Roman"/>
              </a:rPr>
              <a:t>n</a:t>
            </a:r>
            <a:r>
              <a:rPr sz="2100" i="1" spc="-262" baseline="43650">
                <a:latin typeface="Times New Roman"/>
                <a:cs typeface="Times New Roman"/>
              </a:rPr>
              <a:t> </a:t>
            </a:r>
            <a:r>
              <a:rPr lang="fr-FR" sz="2600" i="1" spc="-75" dirty="0" smtClean="0">
                <a:latin typeface="Symbol"/>
                <a:cs typeface="Symbol"/>
                <a:sym typeface="Symbol"/>
              </a:rPr>
              <a:t></a:t>
            </a:r>
            <a:endParaRPr sz="2600">
              <a:latin typeface="Symbol"/>
              <a:cs typeface="Symbol"/>
            </a:endParaRPr>
          </a:p>
          <a:p>
            <a:pPr marL="104775" algn="ctr">
              <a:lnSpc>
                <a:spcPts val="2480"/>
              </a:lnSpc>
            </a:pPr>
            <a:r>
              <a:rPr sz="2500" i="1" spc="60" dirty="0">
                <a:latin typeface="Times New Roman"/>
                <a:cs typeface="Times New Roman"/>
              </a:rPr>
              <a:t>k</a:t>
            </a:r>
            <a:r>
              <a:rPr sz="2175" i="1" spc="89" baseline="-22988" dirty="0">
                <a:latin typeface="Times New Roman"/>
                <a:cs typeface="Times New Roman"/>
              </a:rPr>
              <a:t>s</a:t>
            </a:r>
            <a:endParaRPr sz="2175" baseline="-22988">
              <a:latin typeface="Times New Roman"/>
              <a:cs typeface="Times New Roman"/>
            </a:endParaRPr>
          </a:p>
          <a:p>
            <a:pPr marL="39370" algn="ctr">
              <a:lnSpc>
                <a:spcPts val="2760"/>
              </a:lnSpc>
            </a:pPr>
            <a:r>
              <a:rPr sz="2500" i="1" spc="5" dirty="0">
                <a:latin typeface="Times New Roman"/>
                <a:cs typeface="Times New Roman"/>
              </a:rPr>
              <a:t>n</a:t>
            </a:r>
            <a:endParaRPr sz="2500">
              <a:latin typeface="Times New Roman"/>
              <a:cs typeface="Times New Roman"/>
            </a:endParaRPr>
          </a:p>
        </p:txBody>
      </p:sp>
      <p:sp>
        <p:nvSpPr>
          <p:cNvPr id="6" name="object 6"/>
          <p:cNvSpPr txBox="1"/>
          <p:nvPr/>
        </p:nvSpPr>
        <p:spPr>
          <a:xfrm>
            <a:off x="1441208" y="3962400"/>
            <a:ext cx="3206992" cy="246221"/>
          </a:xfrm>
          <a:prstGeom prst="rect">
            <a:avLst/>
          </a:prstGeom>
        </p:spPr>
        <p:txBody>
          <a:bodyPr vert="horz" wrap="square" lIns="0" tIns="0" rIns="0" bIns="0" rtlCol="0">
            <a:spAutoFit/>
          </a:bodyPr>
          <a:lstStyle/>
          <a:p>
            <a:pPr marL="12700">
              <a:lnSpc>
                <a:spcPct val="100000"/>
              </a:lnSpc>
            </a:pPr>
            <a:r>
              <a:rPr lang="en-US" sz="1600" spc="-5" dirty="0" smtClean="0">
                <a:latin typeface="Arial"/>
                <a:cs typeface="Arial"/>
              </a:rPr>
              <a:t>: </a:t>
            </a:r>
            <a:r>
              <a:rPr lang="en-US" sz="1600" spc="-5" dirty="0">
                <a:latin typeface="Arial"/>
                <a:cs typeface="Arial"/>
              </a:rPr>
              <a:t>Brightness of the object</a:t>
            </a:r>
            <a:endParaRPr sz="1600" dirty="0">
              <a:latin typeface="Arial"/>
              <a:cs typeface="Arial"/>
            </a:endParaRPr>
          </a:p>
        </p:txBody>
      </p:sp>
      <p:sp>
        <p:nvSpPr>
          <p:cNvPr id="7" name="object 7"/>
          <p:cNvSpPr txBox="1"/>
          <p:nvPr/>
        </p:nvSpPr>
        <p:spPr>
          <a:xfrm>
            <a:off x="4790947" y="4969827"/>
            <a:ext cx="370205" cy="193040"/>
          </a:xfrm>
          <a:prstGeom prst="rect">
            <a:avLst/>
          </a:prstGeom>
        </p:spPr>
        <p:txBody>
          <a:bodyPr vert="horz" wrap="square" lIns="0" tIns="0" rIns="0" bIns="0" rtlCol="0">
            <a:spAutoFit/>
          </a:bodyPr>
          <a:lstStyle/>
          <a:p>
            <a:pPr marL="12700">
              <a:lnSpc>
                <a:spcPct val="100000"/>
              </a:lnSpc>
              <a:tabLst>
                <a:tab pos="277495" algn="l"/>
              </a:tabLst>
            </a:pPr>
            <a:r>
              <a:rPr sz="1200" dirty="0">
                <a:latin typeface="Symbol"/>
                <a:cs typeface="Symbol"/>
              </a:rPr>
              <a:t></a:t>
            </a:r>
            <a:r>
              <a:rPr sz="1200" dirty="0">
                <a:latin typeface="Times New Roman"/>
                <a:cs typeface="Times New Roman"/>
              </a:rPr>
              <a:t>	</a:t>
            </a:r>
            <a:r>
              <a:rPr sz="1200" dirty="0">
                <a:latin typeface="Symbol"/>
                <a:cs typeface="Symbol"/>
              </a:rPr>
              <a:t></a:t>
            </a:r>
            <a:endParaRPr sz="1200">
              <a:latin typeface="Symbol"/>
              <a:cs typeface="Symbol"/>
            </a:endParaRPr>
          </a:p>
        </p:txBody>
      </p:sp>
      <p:sp>
        <p:nvSpPr>
          <p:cNvPr id="8" name="object 8"/>
          <p:cNvSpPr txBox="1"/>
          <p:nvPr/>
        </p:nvSpPr>
        <p:spPr>
          <a:xfrm>
            <a:off x="5370067" y="5102415"/>
            <a:ext cx="105410" cy="184666"/>
          </a:xfrm>
          <a:prstGeom prst="rect">
            <a:avLst/>
          </a:prstGeom>
        </p:spPr>
        <p:txBody>
          <a:bodyPr vert="horz" wrap="square" lIns="0" tIns="0" rIns="0" bIns="0" rtlCol="0">
            <a:spAutoFit/>
          </a:bodyPr>
          <a:lstStyle/>
          <a:p>
            <a:pPr marL="12700">
              <a:lnSpc>
                <a:spcPct val="100000"/>
              </a:lnSpc>
            </a:pPr>
            <a:r>
              <a:rPr lang="fr-FR" sz="1200" dirty="0" smtClean="0">
                <a:latin typeface="Symbol"/>
                <a:cs typeface="Symbol"/>
                <a:sym typeface="Symbol"/>
              </a:rPr>
              <a:t></a:t>
            </a:r>
            <a:endParaRPr sz="1200">
              <a:latin typeface="Symbol"/>
              <a:cs typeface="Symbol"/>
            </a:endParaRPr>
          </a:p>
        </p:txBody>
      </p:sp>
      <p:sp>
        <p:nvSpPr>
          <p:cNvPr id="9" name="object 9"/>
          <p:cNvSpPr txBox="1"/>
          <p:nvPr/>
        </p:nvSpPr>
        <p:spPr>
          <a:xfrm>
            <a:off x="4368800" y="4515675"/>
            <a:ext cx="84455" cy="198120"/>
          </a:xfrm>
          <a:prstGeom prst="rect">
            <a:avLst/>
          </a:prstGeom>
        </p:spPr>
        <p:txBody>
          <a:bodyPr vert="horz" wrap="square" lIns="0" tIns="0" rIns="0" bIns="0" rtlCol="0">
            <a:spAutoFit/>
          </a:bodyPr>
          <a:lstStyle/>
          <a:p>
            <a:pPr marL="12700">
              <a:lnSpc>
                <a:spcPct val="100000"/>
              </a:lnSpc>
            </a:pPr>
            <a:r>
              <a:rPr sz="1200" dirty="0">
                <a:latin typeface="Tw Cen MT"/>
                <a:cs typeface="Tw Cen MT"/>
              </a:rPr>
              <a:t>L</a:t>
            </a:r>
            <a:endParaRPr sz="1200">
              <a:latin typeface="Tw Cen MT"/>
              <a:cs typeface="Tw Cen MT"/>
            </a:endParaRPr>
          </a:p>
        </p:txBody>
      </p:sp>
      <p:sp>
        <p:nvSpPr>
          <p:cNvPr id="10" name="object 10"/>
          <p:cNvSpPr txBox="1"/>
          <p:nvPr/>
        </p:nvSpPr>
        <p:spPr>
          <a:xfrm>
            <a:off x="1456410" y="3293745"/>
            <a:ext cx="5630545" cy="582211"/>
          </a:xfrm>
          <a:prstGeom prst="rect">
            <a:avLst/>
          </a:prstGeom>
        </p:spPr>
        <p:txBody>
          <a:bodyPr vert="horz" wrap="square" lIns="0" tIns="0" rIns="0" bIns="0" rtlCol="0">
            <a:spAutoFit/>
          </a:bodyPr>
          <a:lstStyle/>
          <a:p>
            <a:pPr marL="12700">
              <a:lnSpc>
                <a:spcPct val="100000"/>
              </a:lnSpc>
            </a:pPr>
            <a:r>
              <a:rPr lang="en-US" sz="1600" spc="-5" dirty="0">
                <a:latin typeface="Arial"/>
                <a:cs typeface="Arial"/>
              </a:rPr>
              <a:t>Angle between the reflected light ray R and the </a:t>
            </a:r>
            <a:r>
              <a:rPr lang="en-US" sz="1600" spc="-5" dirty="0" smtClean="0">
                <a:latin typeface="Arial"/>
                <a:cs typeface="Arial"/>
              </a:rPr>
              <a:t>observer </a:t>
            </a:r>
            <a:r>
              <a:rPr sz="1600" spc="-5" dirty="0" smtClean="0">
                <a:latin typeface="Arial"/>
                <a:cs typeface="Arial"/>
              </a:rPr>
              <a:t>V</a:t>
            </a:r>
            <a:endParaRPr sz="1600" dirty="0">
              <a:latin typeface="Arial"/>
              <a:cs typeface="Arial"/>
            </a:endParaRPr>
          </a:p>
          <a:p>
            <a:pPr marL="12700">
              <a:spcBef>
                <a:spcPts val="695"/>
              </a:spcBef>
            </a:pPr>
            <a:r>
              <a:rPr sz="1600" spc="-5" dirty="0">
                <a:latin typeface="Arial"/>
                <a:cs typeface="Arial"/>
              </a:rPr>
              <a:t>: </a:t>
            </a:r>
            <a:r>
              <a:rPr lang="en-US" sz="1600" spc="-5" dirty="0">
                <a:latin typeface="Arial"/>
                <a:cs typeface="Arial"/>
              </a:rPr>
              <a:t>specular reflection coefficient of the object</a:t>
            </a:r>
            <a:endParaRPr sz="1600" dirty="0">
              <a:latin typeface="Arial"/>
              <a:cs typeface="Arial"/>
            </a:endParaRPr>
          </a:p>
        </p:txBody>
      </p:sp>
      <p:sp>
        <p:nvSpPr>
          <p:cNvPr id="11" name="object 11"/>
          <p:cNvSpPr txBox="1"/>
          <p:nvPr/>
        </p:nvSpPr>
        <p:spPr>
          <a:xfrm>
            <a:off x="5519420" y="4567490"/>
            <a:ext cx="101600" cy="198120"/>
          </a:xfrm>
          <a:prstGeom prst="rect">
            <a:avLst/>
          </a:prstGeom>
        </p:spPr>
        <p:txBody>
          <a:bodyPr vert="horz" wrap="square" lIns="0" tIns="0" rIns="0" bIns="0" rtlCol="0">
            <a:spAutoFit/>
          </a:bodyPr>
          <a:lstStyle/>
          <a:p>
            <a:pPr marL="12700">
              <a:lnSpc>
                <a:spcPct val="100000"/>
              </a:lnSpc>
            </a:pPr>
            <a:r>
              <a:rPr sz="1200" dirty="0">
                <a:latin typeface="Tw Cen MT"/>
                <a:cs typeface="Tw Cen MT"/>
              </a:rPr>
              <a:t>R</a:t>
            </a:r>
            <a:endParaRPr sz="1200">
              <a:latin typeface="Tw Cen MT"/>
              <a:cs typeface="Tw Cen MT"/>
            </a:endParaRPr>
          </a:p>
        </p:txBody>
      </p:sp>
      <p:sp>
        <p:nvSpPr>
          <p:cNvPr id="12" name="object 12"/>
          <p:cNvSpPr txBox="1"/>
          <p:nvPr/>
        </p:nvSpPr>
        <p:spPr>
          <a:xfrm>
            <a:off x="5748020" y="5181600"/>
            <a:ext cx="117475" cy="198120"/>
          </a:xfrm>
          <a:prstGeom prst="rect">
            <a:avLst/>
          </a:prstGeom>
        </p:spPr>
        <p:txBody>
          <a:bodyPr vert="horz" wrap="square" lIns="0" tIns="0" rIns="0" bIns="0" rtlCol="0">
            <a:spAutoFit/>
          </a:bodyPr>
          <a:lstStyle/>
          <a:p>
            <a:pPr marL="12700">
              <a:lnSpc>
                <a:spcPct val="100000"/>
              </a:lnSpc>
            </a:pPr>
            <a:r>
              <a:rPr sz="1200" dirty="0">
                <a:latin typeface="Tw Cen MT"/>
                <a:cs typeface="Tw Cen MT"/>
              </a:rPr>
              <a:t>V</a:t>
            </a:r>
            <a:endParaRPr sz="1200">
              <a:latin typeface="Tw Cen MT"/>
              <a:cs typeface="Tw Cen MT"/>
            </a:endParaRPr>
          </a:p>
        </p:txBody>
      </p:sp>
      <p:graphicFrame>
        <p:nvGraphicFramePr>
          <p:cNvPr id="1026" name="Object 2"/>
          <p:cNvGraphicFramePr>
            <a:graphicFrameLocks noChangeAspect="1"/>
          </p:cNvGraphicFramePr>
          <p:nvPr/>
        </p:nvGraphicFramePr>
        <p:xfrm>
          <a:off x="1270000" y="2362200"/>
          <a:ext cx="5780088" cy="808038"/>
        </p:xfrm>
        <a:graphic>
          <a:graphicData uri="http://schemas.openxmlformats.org/presentationml/2006/ole">
            <mc:AlternateContent xmlns:mc="http://schemas.openxmlformats.org/markup-compatibility/2006">
              <mc:Choice xmlns:v="urn:schemas-microsoft-com:vml" Requires="v">
                <p:oleObj spid="_x0000_s1283" name="Équation" r:id="rId5" imgW="1892160" imgH="266400" progId="Equation.3">
                  <p:embed/>
                </p:oleObj>
              </mc:Choice>
              <mc:Fallback>
                <p:oleObj name="Équation" r:id="rId5" imgW="1892160" imgH="266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2362200"/>
                        <a:ext cx="5780088"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152400" y="4343400"/>
            <a:ext cx="4572000" cy="1631216"/>
          </a:xfrm>
          <a:prstGeom prst="rect">
            <a:avLst/>
          </a:prstGeom>
        </p:spPr>
        <p:txBody>
          <a:bodyPr>
            <a:spAutoFit/>
          </a:bodyPr>
          <a:lstStyle/>
          <a:p>
            <a:pPr>
              <a:buFontTx/>
              <a:buChar char="•"/>
            </a:pPr>
            <a:r>
              <a:rPr lang="fr-CA" sz="2000" dirty="0" err="1"/>
              <a:t>Specular</a:t>
            </a:r>
            <a:r>
              <a:rPr lang="fr-CA" sz="2000" dirty="0"/>
              <a:t> </a:t>
            </a:r>
            <a:r>
              <a:rPr lang="fr-CA" sz="2000" dirty="0" err="1"/>
              <a:t>reflection</a:t>
            </a:r>
            <a:endParaRPr lang="fr-CA" sz="2000" dirty="0" smtClean="0"/>
          </a:p>
          <a:p>
            <a:r>
              <a:rPr lang="en-US" sz="2000" b="1" dirty="0" smtClean="0">
                <a:solidFill>
                  <a:srgbClr val="FF3300"/>
                </a:solidFill>
              </a:rPr>
              <a:t>depends </a:t>
            </a:r>
            <a:r>
              <a:rPr lang="en-US" sz="2000" b="1" dirty="0">
                <a:solidFill>
                  <a:srgbClr val="FF3300"/>
                </a:solidFill>
              </a:rPr>
              <a:t>on the orientation</a:t>
            </a:r>
          </a:p>
          <a:p>
            <a:r>
              <a:rPr lang="en-US" sz="2000" b="1" dirty="0">
                <a:solidFill>
                  <a:srgbClr val="FF3300"/>
                </a:solidFill>
              </a:rPr>
              <a:t>of </a:t>
            </a:r>
            <a:r>
              <a:rPr lang="en-US" sz="2000" b="1" dirty="0">
                <a:solidFill>
                  <a:srgbClr val="0000FF"/>
                </a:solidFill>
              </a:rPr>
              <a:t>the surface </a:t>
            </a:r>
            <a:r>
              <a:rPr lang="en-US" sz="2000" b="1" dirty="0">
                <a:solidFill>
                  <a:srgbClr val="FF3300"/>
                </a:solidFill>
              </a:rPr>
              <a:t>as well as the</a:t>
            </a:r>
          </a:p>
          <a:p>
            <a:r>
              <a:rPr lang="en-US" sz="2000" b="1" dirty="0">
                <a:solidFill>
                  <a:srgbClr val="FF3300"/>
                </a:solidFill>
              </a:rPr>
              <a:t>position of </a:t>
            </a:r>
            <a:r>
              <a:rPr lang="en-US" sz="2000" b="1" dirty="0">
                <a:solidFill>
                  <a:srgbClr val="0000FF"/>
                </a:solidFill>
              </a:rPr>
              <a:t>the observer</a:t>
            </a:r>
          </a:p>
          <a:p>
            <a:r>
              <a:rPr lang="en-US" sz="2000" b="1" dirty="0">
                <a:solidFill>
                  <a:srgbClr val="FF3300"/>
                </a:solidFill>
              </a:rPr>
              <a:t>and the </a:t>
            </a:r>
            <a:r>
              <a:rPr lang="en-US" sz="2000" b="1" dirty="0">
                <a:solidFill>
                  <a:srgbClr val="0000FF"/>
                </a:solidFill>
              </a:rPr>
              <a:t>light</a:t>
            </a:r>
            <a:endParaRPr lang="fr-FR" sz="2000" b="1" dirty="0">
              <a:solidFill>
                <a:srgbClr val="0000FF"/>
              </a:solidFill>
            </a:endParaRPr>
          </a:p>
        </p:txBody>
      </p:sp>
      <p:sp>
        <p:nvSpPr>
          <p:cNvPr id="16" name="object 9"/>
          <p:cNvSpPr txBox="1"/>
          <p:nvPr/>
        </p:nvSpPr>
        <p:spPr>
          <a:xfrm>
            <a:off x="4876800" y="4373880"/>
            <a:ext cx="84455" cy="184666"/>
          </a:xfrm>
          <a:prstGeom prst="rect">
            <a:avLst/>
          </a:prstGeom>
        </p:spPr>
        <p:txBody>
          <a:bodyPr vert="horz" wrap="square" lIns="0" tIns="0" rIns="0" bIns="0" rtlCol="0">
            <a:spAutoFit/>
          </a:bodyPr>
          <a:lstStyle/>
          <a:p>
            <a:pPr marL="12700">
              <a:lnSpc>
                <a:spcPct val="100000"/>
              </a:lnSpc>
            </a:pPr>
            <a:r>
              <a:rPr lang="fr-FR" sz="1200" dirty="0" smtClean="0">
                <a:latin typeface="Tw Cen MT"/>
                <a:cs typeface="Tw Cen MT"/>
              </a:rPr>
              <a:t>N</a:t>
            </a:r>
            <a:endParaRPr sz="1200">
              <a:latin typeface="Tw Cen MT"/>
              <a:cs typeface="Tw Cen M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70" y="213575"/>
            <a:ext cx="7465059" cy="613737"/>
          </a:xfrm>
          <a:prstGeom prst="rect">
            <a:avLst/>
          </a:prstGeom>
        </p:spPr>
        <p:txBody>
          <a:bodyPr vert="horz" wrap="square" lIns="0" tIns="59161" rIns="0" bIns="0" rtlCol="0">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
        <p:nvSpPr>
          <p:cNvPr id="3" name="object 3"/>
          <p:cNvSpPr txBox="1"/>
          <p:nvPr/>
        </p:nvSpPr>
        <p:spPr>
          <a:xfrm>
            <a:off x="691492" y="2294102"/>
            <a:ext cx="7994015" cy="307777"/>
          </a:xfrm>
          <a:prstGeom prst="rect">
            <a:avLst/>
          </a:prstGeom>
        </p:spPr>
        <p:txBody>
          <a:bodyPr vert="horz" wrap="square" lIns="0" tIns="0" rIns="0" bIns="0" rtlCol="0">
            <a:spAutoFit/>
          </a:bodyPr>
          <a:lstStyle/>
          <a:p>
            <a:pPr marL="286385" indent="-273685">
              <a:lnSpc>
                <a:spcPct val="100000"/>
              </a:lnSpc>
              <a:buClr>
                <a:srgbClr val="D34817"/>
              </a:buClr>
              <a:buSzPct val="85000"/>
              <a:buFont typeface="Wingdings 2"/>
              <a:buChar char=""/>
              <a:tabLst>
                <a:tab pos="286385" algn="l"/>
                <a:tab pos="287020" algn="l"/>
                <a:tab pos="667385" algn="l"/>
                <a:tab pos="1497965" algn="l"/>
                <a:tab pos="2558415" algn="l"/>
                <a:tab pos="2927985" algn="l"/>
                <a:tab pos="3582670" algn="l"/>
                <a:tab pos="4015740" algn="l"/>
                <a:tab pos="4858385" algn="l"/>
                <a:tab pos="5812790" algn="l"/>
                <a:tab pos="6141720" algn="l"/>
                <a:tab pos="6658609" algn="l"/>
                <a:tab pos="7507605" algn="l"/>
              </a:tabLst>
            </a:pPr>
            <a:r>
              <a:rPr lang="en-US" sz="2000" dirty="0">
                <a:latin typeface="Perpetua"/>
                <a:cs typeface="Perpetua"/>
              </a:rPr>
              <a:t>The </a:t>
            </a:r>
            <a:r>
              <a:rPr lang="en-US" sz="2000" dirty="0" err="1">
                <a:latin typeface="Perpetua"/>
                <a:cs typeface="Perpetua"/>
              </a:rPr>
              <a:t>Phong</a:t>
            </a:r>
            <a:r>
              <a:rPr lang="en-US" sz="2000" dirty="0">
                <a:latin typeface="Perpetua"/>
                <a:cs typeface="Perpetua"/>
              </a:rPr>
              <a:t> specular model decreases the intensity of this reflection according to</a:t>
            </a:r>
          </a:p>
        </p:txBody>
      </p:sp>
      <p:sp>
        <p:nvSpPr>
          <p:cNvPr id="4" name="object 4"/>
          <p:cNvSpPr txBox="1"/>
          <p:nvPr/>
        </p:nvSpPr>
        <p:spPr>
          <a:xfrm>
            <a:off x="691492" y="1447800"/>
            <a:ext cx="7995284" cy="757259"/>
          </a:xfrm>
          <a:prstGeom prst="rect">
            <a:avLst/>
          </a:prstGeom>
        </p:spPr>
        <p:txBody>
          <a:bodyPr vert="horz" wrap="square" lIns="0" tIns="0" rIns="0" bIns="0" rtlCol="0">
            <a:spAutoFit/>
          </a:bodyPr>
          <a:lstStyle/>
          <a:p>
            <a:pPr marL="286385" marR="5080" indent="-273685" algn="just">
              <a:lnSpc>
                <a:spcPct val="72900"/>
              </a:lnSpc>
              <a:buClr>
                <a:srgbClr val="D34817"/>
              </a:buClr>
              <a:buSzPct val="85000"/>
              <a:buFont typeface="Wingdings 2"/>
              <a:buChar char=""/>
              <a:tabLst>
                <a:tab pos="286385" algn="l"/>
                <a:tab pos="287020" algn="l"/>
              </a:tabLst>
            </a:pPr>
            <a:endParaRPr lang="en-US" sz="2000" dirty="0">
              <a:latin typeface="Perpetua"/>
              <a:cs typeface="Perpetua"/>
            </a:endParaRPr>
          </a:p>
          <a:p>
            <a:pPr marL="286385" marR="5080" indent="-273685" algn="just">
              <a:lnSpc>
                <a:spcPct val="72900"/>
              </a:lnSpc>
              <a:buClr>
                <a:srgbClr val="D34817"/>
              </a:buClr>
              <a:buSzPct val="85000"/>
              <a:buFont typeface="Wingdings 2"/>
              <a:buChar char=""/>
              <a:tabLst>
                <a:tab pos="286385" algn="l"/>
                <a:tab pos="287020" algn="l"/>
              </a:tabLst>
            </a:pPr>
            <a:r>
              <a:rPr lang="en-US" sz="2000" dirty="0">
                <a:latin typeface="Perpetua"/>
                <a:cs typeface="Perpetua"/>
              </a:rPr>
              <a:t>The mirror is an example of a perfectly reflecting surface: in this case to see the reflected ray R, it is </a:t>
            </a:r>
            <a:r>
              <a:rPr lang="en-US" sz="2000" dirty="0" smtClean="0">
                <a:latin typeface="Perpetua"/>
                <a:cs typeface="Perpetua"/>
              </a:rPr>
              <a:t>necessary </a:t>
            </a:r>
            <a:r>
              <a:rPr lang="fr-FR" sz="3975" i="1" spc="-7" baseline="5241" dirty="0" smtClean="0">
                <a:latin typeface="Symbol"/>
                <a:cs typeface="Symbol"/>
                <a:sym typeface="Symbol"/>
              </a:rPr>
              <a:t></a:t>
            </a:r>
            <a:r>
              <a:rPr sz="3975" i="1" spc="-555" baseline="5241" dirty="0" smtClean="0">
                <a:latin typeface="Times New Roman"/>
                <a:cs typeface="Times New Roman"/>
              </a:rPr>
              <a:t> </a:t>
            </a:r>
            <a:r>
              <a:rPr sz="2000" spc="-5" dirty="0">
                <a:latin typeface="Perpetua"/>
                <a:cs typeface="Perpetua"/>
              </a:rPr>
              <a:t>=0</a:t>
            </a:r>
            <a:endParaRPr sz="2000" dirty="0">
              <a:latin typeface="Perpetua"/>
              <a:cs typeface="Perpetua"/>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205336" y="2667000"/>
            <a:ext cx="8131809" cy="2377574"/>
          </a:xfrm>
          <a:prstGeom prst="rect">
            <a:avLst/>
          </a:prstGeom>
        </p:spPr>
        <p:txBody>
          <a:bodyPr vert="horz" wrap="square" lIns="0" tIns="0" rIns="0" bIns="0" rtlCol="0">
            <a:spAutoFit/>
          </a:bodyPr>
          <a:lstStyle/>
          <a:p>
            <a:pPr marL="12700">
              <a:lnSpc>
                <a:spcPct val="100000"/>
              </a:lnSpc>
            </a:pPr>
            <a:r>
              <a:rPr sz="3375" spc="44" baseline="-3703" dirty="0" err="1">
                <a:latin typeface="Times New Roman"/>
                <a:cs typeface="Times New Roman"/>
              </a:rPr>
              <a:t>cos</a:t>
            </a:r>
            <a:r>
              <a:rPr sz="1950" i="1" spc="44" baseline="36324" dirty="0" err="1">
                <a:latin typeface="Times New Roman"/>
                <a:cs typeface="Times New Roman"/>
              </a:rPr>
              <a:t>n</a:t>
            </a:r>
            <a:r>
              <a:rPr sz="1950" i="1" spc="44" baseline="36324" dirty="0">
                <a:latin typeface="Times New Roman"/>
                <a:cs typeface="Times New Roman"/>
              </a:rPr>
              <a:t> </a:t>
            </a:r>
            <a:r>
              <a:rPr lang="fr-FR" sz="3525" i="1" spc="-75" baseline="-3546" dirty="0" smtClean="0">
                <a:latin typeface="Symbol"/>
                <a:cs typeface="Symbol"/>
                <a:sym typeface="Symbol"/>
              </a:rPr>
              <a:t></a:t>
            </a:r>
            <a:r>
              <a:rPr sz="3525" i="1" spc="-75" baseline="-3546" dirty="0" smtClean="0">
                <a:latin typeface="Times New Roman"/>
                <a:cs typeface="Times New Roman"/>
              </a:rPr>
              <a:t> </a:t>
            </a:r>
            <a:r>
              <a:rPr lang="en-US" sz="2000" spc="-5" dirty="0">
                <a:latin typeface="Perpetua"/>
                <a:cs typeface="Perpetua"/>
              </a:rPr>
              <a:t>between </a:t>
            </a:r>
            <a:r>
              <a:rPr lang="en-US" sz="2000" spc="-5" dirty="0" smtClean="0">
                <a:latin typeface="Perpetua"/>
                <a:cs typeface="Perpetua"/>
              </a:rPr>
              <a:t>vectors </a:t>
            </a:r>
            <a:r>
              <a:rPr sz="2000" dirty="0" smtClean="0">
                <a:latin typeface="Perpetua"/>
                <a:cs typeface="Perpetua"/>
              </a:rPr>
              <a:t>R </a:t>
            </a:r>
            <a:r>
              <a:rPr sz="2000" dirty="0">
                <a:latin typeface="Perpetua"/>
                <a:cs typeface="Perpetua"/>
              </a:rPr>
              <a:t>et</a:t>
            </a:r>
            <a:r>
              <a:rPr sz="2000" spc="-375" dirty="0">
                <a:latin typeface="Perpetua"/>
                <a:cs typeface="Perpetua"/>
              </a:rPr>
              <a:t> </a:t>
            </a:r>
            <a:r>
              <a:rPr sz="2000" dirty="0">
                <a:latin typeface="Perpetua"/>
                <a:cs typeface="Perpetua"/>
              </a:rPr>
              <a:t>V</a:t>
            </a:r>
          </a:p>
          <a:p>
            <a:pPr marL="772795" indent="-274320">
              <a:lnSpc>
                <a:spcPct val="100000"/>
              </a:lnSpc>
              <a:spcBef>
                <a:spcPts val="530"/>
              </a:spcBef>
              <a:buClr>
                <a:srgbClr val="D34817"/>
              </a:buClr>
              <a:buSzPct val="85000"/>
              <a:buFont typeface="Wingdings 2"/>
              <a:buChar char=""/>
              <a:tabLst>
                <a:tab pos="772795" algn="l"/>
                <a:tab pos="773430" algn="l"/>
              </a:tabLst>
            </a:pPr>
            <a:r>
              <a:rPr sz="2000" b="1" i="1" dirty="0">
                <a:latin typeface="Perpetua"/>
                <a:cs typeface="Perpetua"/>
              </a:rPr>
              <a:t>n</a:t>
            </a:r>
            <a:r>
              <a:rPr sz="2000" dirty="0">
                <a:latin typeface="Perpetua"/>
                <a:cs typeface="Perpetua"/>
              </a:rPr>
              <a:t> </a:t>
            </a:r>
            <a:r>
              <a:rPr lang="en-US" sz="2000" spc="-5" dirty="0">
                <a:latin typeface="Perpetua"/>
                <a:cs typeface="Perpetua"/>
              </a:rPr>
              <a:t>controls the surface gloss (the smaller n, the less shiny the surface is)</a:t>
            </a:r>
            <a:endParaRPr sz="2000" dirty="0" smtClean="0">
              <a:latin typeface="Times New Roman"/>
              <a:cs typeface="Times New Roman"/>
            </a:endParaRPr>
          </a:p>
          <a:p>
            <a:pPr>
              <a:lnSpc>
                <a:spcPct val="100000"/>
              </a:lnSpc>
              <a:spcBef>
                <a:spcPts val="55"/>
              </a:spcBef>
            </a:pPr>
            <a:endParaRPr sz="1600" dirty="0">
              <a:latin typeface="Times New Roman"/>
              <a:cs typeface="Times New Roman"/>
            </a:endParaRPr>
          </a:p>
          <a:p>
            <a:pPr marL="457200">
              <a:lnSpc>
                <a:spcPct val="100000"/>
              </a:lnSpc>
            </a:pPr>
            <a:r>
              <a:rPr lang="en-US" dirty="0">
                <a:latin typeface="Tw Cen MT"/>
                <a:cs typeface="Tw Cen MT"/>
              </a:rPr>
              <a:t>Choice of </a:t>
            </a:r>
            <a:r>
              <a:rPr lang="en-US" b="1" dirty="0">
                <a:effectLst>
                  <a:outerShdw blurRad="38100" dist="38100" dir="2700000" algn="tl">
                    <a:srgbClr val="000000">
                      <a:alpha val="43137"/>
                    </a:srgbClr>
                  </a:outerShdw>
                </a:effectLst>
                <a:latin typeface="Tw Cen MT"/>
                <a:cs typeface="Tw Cen MT"/>
              </a:rPr>
              <a:t>n</a:t>
            </a:r>
            <a:r>
              <a:rPr lang="en-US" dirty="0">
                <a:latin typeface="Tw Cen MT"/>
                <a:cs typeface="Tw Cen MT"/>
              </a:rPr>
              <a:t>:</a:t>
            </a:r>
          </a:p>
          <a:p>
            <a:pPr marL="457200">
              <a:lnSpc>
                <a:spcPct val="100000"/>
              </a:lnSpc>
            </a:pPr>
            <a:r>
              <a:rPr lang="en-US" b="1" dirty="0">
                <a:effectLst>
                  <a:outerShdw blurRad="38100" dist="38100" dir="2700000" algn="tl">
                    <a:srgbClr val="000000">
                      <a:alpha val="43137"/>
                    </a:srgbClr>
                  </a:outerShdw>
                </a:effectLst>
                <a:latin typeface="Tw Cen MT"/>
                <a:cs typeface="Tw Cen MT"/>
              </a:rPr>
              <a:t>n</a:t>
            </a:r>
            <a:r>
              <a:rPr lang="en-US" dirty="0">
                <a:latin typeface="Tw Cen MT"/>
                <a:cs typeface="Tw Cen MT"/>
              </a:rPr>
              <a:t> is large for metallic </a:t>
            </a:r>
            <a:r>
              <a:rPr lang="en-US" dirty="0" smtClean="0">
                <a:latin typeface="Tw Cen MT"/>
                <a:cs typeface="Tw Cen MT"/>
              </a:rPr>
              <a:t>and shiny</a:t>
            </a:r>
          </a:p>
          <a:p>
            <a:pPr marL="457200">
              <a:lnSpc>
                <a:spcPct val="100000"/>
              </a:lnSpc>
            </a:pPr>
            <a:r>
              <a:rPr lang="en-US" dirty="0" smtClean="0">
                <a:latin typeface="Tw Cen MT"/>
                <a:cs typeface="Tw Cen MT"/>
              </a:rPr>
              <a:t> surfaces </a:t>
            </a:r>
            <a:r>
              <a:rPr lang="en-US" b="1" dirty="0" smtClean="0">
                <a:effectLst>
                  <a:outerShdw blurRad="38100" dist="38100" dir="2700000" algn="tl">
                    <a:srgbClr val="000000">
                      <a:alpha val="43137"/>
                    </a:srgbClr>
                  </a:outerShdw>
                </a:effectLst>
                <a:latin typeface="Tw Cen MT"/>
                <a:cs typeface="Tw Cen MT"/>
              </a:rPr>
              <a:t>n</a:t>
            </a:r>
            <a:r>
              <a:rPr lang="en-US" dirty="0" smtClean="0">
                <a:latin typeface="Tw Cen MT"/>
                <a:cs typeface="Tw Cen MT"/>
              </a:rPr>
              <a:t> </a:t>
            </a:r>
            <a:r>
              <a:rPr lang="en-US" dirty="0">
                <a:latin typeface="Tw Cen MT"/>
                <a:cs typeface="Tw Cen MT"/>
              </a:rPr>
              <a:t>is small in the </a:t>
            </a:r>
            <a:r>
              <a:rPr lang="en-US" dirty="0" smtClean="0">
                <a:latin typeface="Tw Cen MT"/>
                <a:cs typeface="Tw Cen MT"/>
              </a:rPr>
              <a:t>case</a:t>
            </a:r>
          </a:p>
          <a:p>
            <a:pPr marL="457200">
              <a:lnSpc>
                <a:spcPct val="100000"/>
              </a:lnSpc>
            </a:pPr>
            <a:r>
              <a:rPr lang="en-US" dirty="0" smtClean="0">
                <a:latin typeface="Tw Cen MT"/>
                <a:cs typeface="Tw Cen MT"/>
              </a:rPr>
              <a:t> </a:t>
            </a:r>
            <a:r>
              <a:rPr lang="en-US" dirty="0">
                <a:latin typeface="Tw Cen MT"/>
                <a:cs typeface="Tw Cen MT"/>
              </a:rPr>
              <a:t>of non-metallic surfaces </a:t>
            </a:r>
            <a:endParaRPr lang="en-US" dirty="0" smtClean="0">
              <a:latin typeface="Tw Cen MT"/>
              <a:cs typeface="Tw Cen MT"/>
            </a:endParaRPr>
          </a:p>
          <a:p>
            <a:pPr marL="457200">
              <a:lnSpc>
                <a:spcPct val="100000"/>
              </a:lnSpc>
            </a:pPr>
            <a:r>
              <a:rPr lang="en-US" dirty="0" smtClean="0">
                <a:latin typeface="Tw Cen MT"/>
                <a:cs typeface="Tw Cen MT"/>
              </a:rPr>
              <a:t>(</a:t>
            </a:r>
            <a:r>
              <a:rPr lang="en-US" dirty="0">
                <a:latin typeface="Tw Cen MT"/>
                <a:cs typeface="Tw Cen MT"/>
              </a:rPr>
              <a:t>paper, plastic, etc.)</a:t>
            </a:r>
            <a:endParaRPr sz="1800" dirty="0">
              <a:latin typeface="Tw Cen MT"/>
              <a:cs typeface="Tw Cen MT"/>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31</a:t>
            </a:fld>
            <a:endParaRPr dirty="0"/>
          </a:p>
        </p:txBody>
      </p:sp>
      <p:grpSp>
        <p:nvGrpSpPr>
          <p:cNvPr id="79" name="Groupe 78"/>
          <p:cNvGrpSpPr/>
          <p:nvPr/>
        </p:nvGrpSpPr>
        <p:grpSpPr>
          <a:xfrm>
            <a:off x="3886200" y="3596774"/>
            <a:ext cx="5029200" cy="2895600"/>
            <a:chOff x="4038600" y="3657600"/>
            <a:chExt cx="5029200" cy="2895600"/>
          </a:xfrm>
        </p:grpSpPr>
        <p:pic>
          <p:nvPicPr>
            <p:cNvPr id="57" name="Picture 3" descr="n0001"/>
            <p:cNvPicPr>
              <a:picLocks noChangeAspect="1" noChangeArrowheads="1"/>
            </p:cNvPicPr>
            <p:nvPr/>
          </p:nvPicPr>
          <p:blipFill>
            <a:blip r:embed="rId3"/>
            <a:srcRect/>
            <a:stretch>
              <a:fillRect/>
            </a:stretch>
          </p:blipFill>
          <p:spPr bwMode="auto">
            <a:xfrm>
              <a:off x="4038600" y="3657600"/>
              <a:ext cx="1257824" cy="1061632"/>
            </a:xfrm>
            <a:prstGeom prst="rect">
              <a:avLst/>
            </a:prstGeom>
            <a:noFill/>
            <a:ln w="9525">
              <a:noFill/>
              <a:miter lim="800000"/>
              <a:headEnd/>
              <a:tailEnd/>
            </a:ln>
          </p:spPr>
        </p:pic>
        <p:pic>
          <p:nvPicPr>
            <p:cNvPr id="58" name="Picture 4" descr="n0002"/>
            <p:cNvPicPr>
              <a:picLocks noChangeAspect="1" noChangeArrowheads="1"/>
            </p:cNvPicPr>
            <p:nvPr/>
          </p:nvPicPr>
          <p:blipFill>
            <a:blip r:embed="rId4"/>
            <a:srcRect/>
            <a:stretch>
              <a:fillRect/>
            </a:stretch>
          </p:blipFill>
          <p:spPr bwMode="auto">
            <a:xfrm>
              <a:off x="5297473" y="3657600"/>
              <a:ext cx="1257824" cy="1061632"/>
            </a:xfrm>
            <a:prstGeom prst="rect">
              <a:avLst/>
            </a:prstGeom>
            <a:noFill/>
            <a:ln w="9525">
              <a:noFill/>
              <a:miter lim="800000"/>
              <a:headEnd/>
              <a:tailEnd/>
            </a:ln>
          </p:spPr>
        </p:pic>
        <p:pic>
          <p:nvPicPr>
            <p:cNvPr id="59" name="Picture 5" descr="n0004"/>
            <p:cNvPicPr>
              <a:picLocks noChangeAspect="1" noChangeArrowheads="1"/>
            </p:cNvPicPr>
            <p:nvPr/>
          </p:nvPicPr>
          <p:blipFill>
            <a:blip r:embed="rId5"/>
            <a:srcRect/>
            <a:stretch>
              <a:fillRect/>
            </a:stretch>
          </p:blipFill>
          <p:spPr bwMode="auto">
            <a:xfrm>
              <a:off x="6550055" y="3657600"/>
              <a:ext cx="1257824" cy="1061632"/>
            </a:xfrm>
            <a:prstGeom prst="rect">
              <a:avLst/>
            </a:prstGeom>
            <a:noFill/>
            <a:ln w="9525">
              <a:noFill/>
              <a:miter lim="800000"/>
              <a:headEnd/>
              <a:tailEnd/>
            </a:ln>
          </p:spPr>
        </p:pic>
        <p:pic>
          <p:nvPicPr>
            <p:cNvPr id="60" name="Picture 6" descr="n0008"/>
            <p:cNvPicPr>
              <a:picLocks noChangeAspect="1" noChangeArrowheads="1"/>
            </p:cNvPicPr>
            <p:nvPr/>
          </p:nvPicPr>
          <p:blipFill>
            <a:blip r:embed="rId6"/>
            <a:srcRect/>
            <a:stretch>
              <a:fillRect/>
            </a:stretch>
          </p:blipFill>
          <p:spPr bwMode="auto">
            <a:xfrm>
              <a:off x="7809976" y="3657600"/>
              <a:ext cx="1257824" cy="1061632"/>
            </a:xfrm>
            <a:prstGeom prst="rect">
              <a:avLst/>
            </a:prstGeom>
            <a:noFill/>
            <a:ln w="9525">
              <a:noFill/>
              <a:miter lim="800000"/>
              <a:headEnd/>
              <a:tailEnd/>
            </a:ln>
          </p:spPr>
        </p:pic>
        <p:pic>
          <p:nvPicPr>
            <p:cNvPr id="61" name="Picture 7" descr="n0016"/>
            <p:cNvPicPr>
              <a:picLocks noChangeAspect="1" noChangeArrowheads="1"/>
            </p:cNvPicPr>
            <p:nvPr/>
          </p:nvPicPr>
          <p:blipFill>
            <a:blip r:embed="rId7"/>
            <a:srcRect/>
            <a:stretch>
              <a:fillRect/>
            </a:stretch>
          </p:blipFill>
          <p:spPr bwMode="auto">
            <a:xfrm>
              <a:off x="4038600" y="4559102"/>
              <a:ext cx="1257824" cy="1061632"/>
            </a:xfrm>
            <a:prstGeom prst="rect">
              <a:avLst/>
            </a:prstGeom>
            <a:noFill/>
            <a:ln w="9525">
              <a:noFill/>
              <a:miter lim="800000"/>
              <a:headEnd/>
              <a:tailEnd/>
            </a:ln>
          </p:spPr>
        </p:pic>
        <p:pic>
          <p:nvPicPr>
            <p:cNvPr id="62" name="Picture 8" descr="n0032"/>
            <p:cNvPicPr>
              <a:picLocks noChangeAspect="1" noChangeArrowheads="1"/>
            </p:cNvPicPr>
            <p:nvPr/>
          </p:nvPicPr>
          <p:blipFill>
            <a:blip r:embed="rId8"/>
            <a:srcRect/>
            <a:stretch>
              <a:fillRect/>
            </a:stretch>
          </p:blipFill>
          <p:spPr bwMode="auto">
            <a:xfrm>
              <a:off x="5296424" y="4559102"/>
              <a:ext cx="1257824" cy="1061632"/>
            </a:xfrm>
            <a:prstGeom prst="rect">
              <a:avLst/>
            </a:prstGeom>
            <a:noFill/>
            <a:ln w="9525">
              <a:noFill/>
              <a:miter lim="800000"/>
              <a:headEnd/>
              <a:tailEnd/>
            </a:ln>
          </p:spPr>
        </p:pic>
        <p:pic>
          <p:nvPicPr>
            <p:cNvPr id="63" name="Picture 9" descr="n0064"/>
            <p:cNvPicPr>
              <a:picLocks noChangeAspect="1" noChangeArrowheads="1"/>
            </p:cNvPicPr>
            <p:nvPr/>
          </p:nvPicPr>
          <p:blipFill>
            <a:blip r:embed="rId9"/>
            <a:srcRect/>
            <a:stretch>
              <a:fillRect/>
            </a:stretch>
          </p:blipFill>
          <p:spPr bwMode="auto">
            <a:xfrm>
              <a:off x="6553200" y="4559102"/>
              <a:ext cx="1257824" cy="1061632"/>
            </a:xfrm>
            <a:prstGeom prst="rect">
              <a:avLst/>
            </a:prstGeom>
            <a:noFill/>
            <a:ln w="9525">
              <a:noFill/>
              <a:miter lim="800000"/>
              <a:headEnd/>
              <a:tailEnd/>
            </a:ln>
          </p:spPr>
        </p:pic>
        <p:pic>
          <p:nvPicPr>
            <p:cNvPr id="64" name="Picture 10" descr="n0128"/>
            <p:cNvPicPr>
              <a:picLocks noChangeAspect="1" noChangeArrowheads="1"/>
            </p:cNvPicPr>
            <p:nvPr/>
          </p:nvPicPr>
          <p:blipFill>
            <a:blip r:embed="rId10"/>
            <a:srcRect/>
            <a:stretch>
              <a:fillRect/>
            </a:stretch>
          </p:blipFill>
          <p:spPr bwMode="auto">
            <a:xfrm>
              <a:off x="7809976" y="4559102"/>
              <a:ext cx="1257824" cy="1061632"/>
            </a:xfrm>
            <a:prstGeom prst="rect">
              <a:avLst/>
            </a:prstGeom>
            <a:noFill/>
            <a:ln w="9525">
              <a:noFill/>
              <a:miter lim="800000"/>
              <a:headEnd/>
              <a:tailEnd/>
            </a:ln>
          </p:spPr>
        </p:pic>
        <p:pic>
          <p:nvPicPr>
            <p:cNvPr id="65" name="Picture 11" descr="n0256"/>
            <p:cNvPicPr>
              <a:picLocks noChangeAspect="1" noChangeArrowheads="1"/>
            </p:cNvPicPr>
            <p:nvPr/>
          </p:nvPicPr>
          <p:blipFill>
            <a:blip r:embed="rId11"/>
            <a:srcRect/>
            <a:stretch>
              <a:fillRect/>
            </a:stretch>
          </p:blipFill>
          <p:spPr bwMode="auto">
            <a:xfrm>
              <a:off x="4050130" y="5477413"/>
              <a:ext cx="1257824" cy="1061632"/>
            </a:xfrm>
            <a:prstGeom prst="rect">
              <a:avLst/>
            </a:prstGeom>
            <a:noFill/>
            <a:ln w="9525">
              <a:noFill/>
              <a:miter lim="800000"/>
              <a:headEnd/>
              <a:tailEnd/>
            </a:ln>
          </p:spPr>
        </p:pic>
        <p:pic>
          <p:nvPicPr>
            <p:cNvPr id="66" name="Picture 12" descr="n0512"/>
            <p:cNvPicPr>
              <a:picLocks noChangeAspect="1" noChangeArrowheads="1"/>
            </p:cNvPicPr>
            <p:nvPr/>
          </p:nvPicPr>
          <p:blipFill>
            <a:blip r:embed="rId12"/>
            <a:srcRect/>
            <a:stretch>
              <a:fillRect/>
            </a:stretch>
          </p:blipFill>
          <p:spPr bwMode="auto">
            <a:xfrm>
              <a:off x="5295376" y="5465913"/>
              <a:ext cx="1257824" cy="1061632"/>
            </a:xfrm>
            <a:prstGeom prst="rect">
              <a:avLst/>
            </a:prstGeom>
            <a:noFill/>
            <a:ln w="9525">
              <a:noFill/>
              <a:miter lim="800000"/>
              <a:headEnd/>
              <a:tailEnd/>
            </a:ln>
          </p:spPr>
        </p:pic>
        <p:pic>
          <p:nvPicPr>
            <p:cNvPr id="67" name="Picture 13" descr="n1024"/>
            <p:cNvPicPr>
              <a:picLocks noChangeAspect="1" noChangeArrowheads="1"/>
            </p:cNvPicPr>
            <p:nvPr/>
          </p:nvPicPr>
          <p:blipFill>
            <a:blip r:embed="rId13"/>
            <a:srcRect/>
            <a:stretch>
              <a:fillRect/>
            </a:stretch>
          </p:blipFill>
          <p:spPr bwMode="auto">
            <a:xfrm>
              <a:off x="6545863" y="5463258"/>
              <a:ext cx="1257824" cy="1061632"/>
            </a:xfrm>
            <a:prstGeom prst="rect">
              <a:avLst/>
            </a:prstGeom>
            <a:noFill/>
            <a:ln w="9525">
              <a:noFill/>
              <a:miter lim="800000"/>
              <a:headEnd/>
              <a:tailEnd/>
            </a:ln>
          </p:spPr>
        </p:pic>
        <p:sp>
          <p:nvSpPr>
            <p:cNvPr id="68" name="Text Box 14"/>
            <p:cNvSpPr txBox="1">
              <a:spLocks noChangeArrowheads="1"/>
            </p:cNvSpPr>
            <p:nvPr/>
          </p:nvSpPr>
          <p:spPr bwMode="auto">
            <a:xfrm>
              <a:off x="4519718" y="4464233"/>
              <a:ext cx="331227" cy="187555"/>
            </a:xfrm>
            <a:prstGeom prst="rect">
              <a:avLst/>
            </a:prstGeom>
            <a:noFill/>
            <a:ln w="9525">
              <a:noFill/>
              <a:miter lim="800000"/>
              <a:headEnd/>
              <a:tailEnd/>
            </a:ln>
          </p:spPr>
          <p:txBody>
            <a:bodyPr wrap="none">
              <a:spAutoFit/>
            </a:bodyPr>
            <a:lstStyle/>
            <a:p>
              <a:r>
                <a:rPr lang="en-US" sz="1600" dirty="0"/>
                <a:t>n=1</a:t>
              </a:r>
            </a:p>
          </p:txBody>
        </p:sp>
        <p:sp>
          <p:nvSpPr>
            <p:cNvPr id="69" name="Text Box 15"/>
            <p:cNvSpPr txBox="1">
              <a:spLocks noChangeArrowheads="1"/>
            </p:cNvSpPr>
            <p:nvPr/>
          </p:nvSpPr>
          <p:spPr bwMode="auto">
            <a:xfrm>
              <a:off x="5751337" y="4471311"/>
              <a:ext cx="331227" cy="187555"/>
            </a:xfrm>
            <a:prstGeom prst="rect">
              <a:avLst/>
            </a:prstGeom>
            <a:noFill/>
            <a:ln w="9525">
              <a:noFill/>
              <a:miter lim="800000"/>
              <a:headEnd/>
              <a:tailEnd/>
            </a:ln>
          </p:spPr>
          <p:txBody>
            <a:bodyPr wrap="none">
              <a:spAutoFit/>
            </a:bodyPr>
            <a:lstStyle/>
            <a:p>
              <a:r>
                <a:rPr lang="en-US" sz="1600"/>
                <a:t>n=2</a:t>
              </a:r>
            </a:p>
          </p:txBody>
        </p:sp>
        <p:sp>
          <p:nvSpPr>
            <p:cNvPr id="70" name="Text Box 16"/>
            <p:cNvSpPr txBox="1">
              <a:spLocks noChangeArrowheads="1"/>
            </p:cNvSpPr>
            <p:nvPr/>
          </p:nvSpPr>
          <p:spPr bwMode="auto">
            <a:xfrm>
              <a:off x="7022788" y="4473965"/>
              <a:ext cx="331227" cy="187555"/>
            </a:xfrm>
            <a:prstGeom prst="rect">
              <a:avLst/>
            </a:prstGeom>
            <a:noFill/>
            <a:ln w="9525">
              <a:noFill/>
              <a:miter lim="800000"/>
              <a:headEnd/>
              <a:tailEnd/>
            </a:ln>
          </p:spPr>
          <p:txBody>
            <a:bodyPr wrap="none">
              <a:spAutoFit/>
            </a:bodyPr>
            <a:lstStyle/>
            <a:p>
              <a:r>
                <a:rPr lang="en-US" sz="1600"/>
                <a:t>n=4</a:t>
              </a:r>
            </a:p>
          </p:txBody>
        </p:sp>
        <p:sp>
          <p:nvSpPr>
            <p:cNvPr id="71" name="Text Box 17"/>
            <p:cNvSpPr txBox="1">
              <a:spLocks noChangeArrowheads="1"/>
            </p:cNvSpPr>
            <p:nvPr/>
          </p:nvSpPr>
          <p:spPr bwMode="auto">
            <a:xfrm>
              <a:off x="4474646" y="5379432"/>
              <a:ext cx="398311" cy="187555"/>
            </a:xfrm>
            <a:prstGeom prst="rect">
              <a:avLst/>
            </a:prstGeom>
            <a:noFill/>
            <a:ln w="9525">
              <a:noFill/>
              <a:miter lim="800000"/>
              <a:headEnd/>
              <a:tailEnd/>
            </a:ln>
          </p:spPr>
          <p:txBody>
            <a:bodyPr wrap="none">
              <a:spAutoFit/>
            </a:bodyPr>
            <a:lstStyle/>
            <a:p>
              <a:r>
                <a:rPr lang="en-US" sz="1600" dirty="0"/>
                <a:t>n=16</a:t>
              </a:r>
            </a:p>
          </p:txBody>
        </p:sp>
        <p:sp>
          <p:nvSpPr>
            <p:cNvPr id="72" name="Text Box 18"/>
            <p:cNvSpPr txBox="1">
              <a:spLocks noChangeArrowheads="1"/>
            </p:cNvSpPr>
            <p:nvPr/>
          </p:nvSpPr>
          <p:spPr bwMode="auto">
            <a:xfrm>
              <a:off x="8285853" y="4462464"/>
              <a:ext cx="331227" cy="187555"/>
            </a:xfrm>
            <a:prstGeom prst="rect">
              <a:avLst/>
            </a:prstGeom>
            <a:noFill/>
            <a:ln w="9525">
              <a:noFill/>
              <a:miter lim="800000"/>
              <a:headEnd/>
              <a:tailEnd/>
            </a:ln>
          </p:spPr>
          <p:txBody>
            <a:bodyPr wrap="none">
              <a:spAutoFit/>
            </a:bodyPr>
            <a:lstStyle/>
            <a:p>
              <a:r>
                <a:rPr lang="en-US" sz="1600"/>
                <a:t>n=8</a:t>
              </a:r>
            </a:p>
          </p:txBody>
        </p:sp>
        <p:sp>
          <p:nvSpPr>
            <p:cNvPr id="73" name="Text Box 19"/>
            <p:cNvSpPr txBox="1">
              <a:spLocks noChangeArrowheads="1"/>
            </p:cNvSpPr>
            <p:nvPr/>
          </p:nvSpPr>
          <p:spPr bwMode="auto">
            <a:xfrm>
              <a:off x="5724084" y="5375894"/>
              <a:ext cx="398311" cy="187555"/>
            </a:xfrm>
            <a:prstGeom prst="rect">
              <a:avLst/>
            </a:prstGeom>
            <a:noFill/>
            <a:ln w="9525">
              <a:noFill/>
              <a:miter lim="800000"/>
              <a:headEnd/>
              <a:tailEnd/>
            </a:ln>
          </p:spPr>
          <p:txBody>
            <a:bodyPr wrap="none">
              <a:spAutoFit/>
            </a:bodyPr>
            <a:lstStyle/>
            <a:p>
              <a:r>
                <a:rPr lang="en-US" sz="1600"/>
                <a:t>n=32</a:t>
              </a:r>
            </a:p>
          </p:txBody>
        </p:sp>
        <p:sp>
          <p:nvSpPr>
            <p:cNvPr id="74" name="Text Box 20"/>
            <p:cNvSpPr txBox="1">
              <a:spLocks noChangeArrowheads="1"/>
            </p:cNvSpPr>
            <p:nvPr/>
          </p:nvSpPr>
          <p:spPr bwMode="auto">
            <a:xfrm>
              <a:off x="6984005" y="5373240"/>
              <a:ext cx="398311" cy="187555"/>
            </a:xfrm>
            <a:prstGeom prst="rect">
              <a:avLst/>
            </a:prstGeom>
            <a:noFill/>
            <a:ln w="9525">
              <a:noFill/>
              <a:miter lim="800000"/>
              <a:headEnd/>
              <a:tailEnd/>
            </a:ln>
          </p:spPr>
          <p:txBody>
            <a:bodyPr wrap="none">
              <a:spAutoFit/>
            </a:bodyPr>
            <a:lstStyle/>
            <a:p>
              <a:r>
                <a:rPr lang="en-US" sz="1600"/>
                <a:t>n=64</a:t>
              </a:r>
            </a:p>
          </p:txBody>
        </p:sp>
        <p:sp>
          <p:nvSpPr>
            <p:cNvPr id="75" name="Text Box 21"/>
            <p:cNvSpPr txBox="1">
              <a:spLocks noChangeArrowheads="1"/>
            </p:cNvSpPr>
            <p:nvPr/>
          </p:nvSpPr>
          <p:spPr bwMode="auto">
            <a:xfrm>
              <a:off x="8210383" y="5375894"/>
              <a:ext cx="465395" cy="187555"/>
            </a:xfrm>
            <a:prstGeom prst="rect">
              <a:avLst/>
            </a:prstGeom>
            <a:noFill/>
            <a:ln w="9525">
              <a:noFill/>
              <a:miter lim="800000"/>
              <a:headEnd/>
              <a:tailEnd/>
            </a:ln>
          </p:spPr>
          <p:txBody>
            <a:bodyPr wrap="none">
              <a:spAutoFit/>
            </a:bodyPr>
            <a:lstStyle/>
            <a:p>
              <a:r>
                <a:rPr lang="en-US" sz="1600"/>
                <a:t>n=128</a:t>
              </a:r>
            </a:p>
          </p:txBody>
        </p:sp>
        <p:sp>
          <p:nvSpPr>
            <p:cNvPr id="76" name="Text Box 22"/>
            <p:cNvSpPr txBox="1">
              <a:spLocks noChangeArrowheads="1"/>
            </p:cNvSpPr>
            <p:nvPr/>
          </p:nvSpPr>
          <p:spPr bwMode="auto">
            <a:xfrm>
              <a:off x="4437959" y="6365645"/>
              <a:ext cx="465395" cy="187555"/>
            </a:xfrm>
            <a:prstGeom prst="rect">
              <a:avLst/>
            </a:prstGeom>
            <a:noFill/>
            <a:ln w="9525">
              <a:noFill/>
              <a:miter lim="800000"/>
              <a:headEnd/>
              <a:tailEnd/>
            </a:ln>
          </p:spPr>
          <p:txBody>
            <a:bodyPr wrap="none">
              <a:spAutoFit/>
            </a:bodyPr>
            <a:lstStyle/>
            <a:p>
              <a:r>
                <a:rPr lang="en-US" sz="1600"/>
                <a:t>n=256</a:t>
              </a:r>
            </a:p>
          </p:txBody>
        </p:sp>
        <p:sp>
          <p:nvSpPr>
            <p:cNvPr id="77" name="Text Box 23"/>
            <p:cNvSpPr txBox="1">
              <a:spLocks noChangeArrowheads="1"/>
            </p:cNvSpPr>
            <p:nvPr/>
          </p:nvSpPr>
          <p:spPr bwMode="auto">
            <a:xfrm>
              <a:off x="5699976" y="6342643"/>
              <a:ext cx="465395" cy="187555"/>
            </a:xfrm>
            <a:prstGeom prst="rect">
              <a:avLst/>
            </a:prstGeom>
            <a:noFill/>
            <a:ln w="9525">
              <a:noFill/>
              <a:miter lim="800000"/>
              <a:headEnd/>
              <a:tailEnd/>
            </a:ln>
          </p:spPr>
          <p:txBody>
            <a:bodyPr wrap="none">
              <a:spAutoFit/>
            </a:bodyPr>
            <a:lstStyle/>
            <a:p>
              <a:r>
                <a:rPr lang="en-US" sz="1600"/>
                <a:t>n=512</a:t>
              </a:r>
            </a:p>
          </p:txBody>
        </p:sp>
        <p:sp>
          <p:nvSpPr>
            <p:cNvPr id="78" name="Text Box 24"/>
            <p:cNvSpPr txBox="1">
              <a:spLocks noChangeArrowheads="1"/>
            </p:cNvSpPr>
            <p:nvPr/>
          </p:nvSpPr>
          <p:spPr bwMode="auto">
            <a:xfrm>
              <a:off x="6926355" y="6345297"/>
              <a:ext cx="532479" cy="187555"/>
            </a:xfrm>
            <a:prstGeom prst="rect">
              <a:avLst/>
            </a:prstGeom>
            <a:noFill/>
            <a:ln w="9525">
              <a:noFill/>
              <a:miter lim="800000"/>
              <a:headEnd/>
              <a:tailEnd/>
            </a:ln>
          </p:spPr>
          <p:txBody>
            <a:bodyPr wrap="none">
              <a:spAutoFit/>
            </a:bodyPr>
            <a:lstStyle/>
            <a:p>
              <a:r>
                <a:rPr lang="en-US" sz="1600"/>
                <a:t>n=1024</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70" y="213575"/>
            <a:ext cx="7465059" cy="613737"/>
          </a:xfrm>
          <a:prstGeom prst="rect">
            <a:avLst/>
          </a:prstGeom>
        </p:spPr>
        <p:txBody>
          <a:bodyPr vert="horz" wrap="square" lIns="0" tIns="59161" rIns="0" bIns="0" rtlCol="0">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32</a:t>
            </a:fld>
            <a:endParaRPr dirty="0"/>
          </a:p>
        </p:txBody>
      </p:sp>
      <p:pic>
        <p:nvPicPr>
          <p:cNvPr id="112642" name="Picture 2"/>
          <p:cNvPicPr>
            <a:picLocks noChangeAspect="1" noChangeArrowheads="1"/>
          </p:cNvPicPr>
          <p:nvPr/>
        </p:nvPicPr>
        <p:blipFill>
          <a:blip r:embed="rId2"/>
          <a:srcRect/>
          <a:stretch>
            <a:fillRect/>
          </a:stretch>
        </p:blipFill>
        <p:spPr bwMode="auto">
          <a:xfrm>
            <a:off x="1409700" y="766751"/>
            <a:ext cx="7164000" cy="6031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70" y="213575"/>
            <a:ext cx="7465059" cy="613737"/>
          </a:xfrm>
          <a:prstGeom prst="rect">
            <a:avLst/>
          </a:prstGeom>
        </p:spPr>
        <p:txBody>
          <a:bodyPr vert="horz" wrap="square" lIns="0" tIns="59161" rIns="0" bIns="0" rtlCol="0">
            <a:spAutoFit/>
          </a:bodyPr>
          <a:lstStyle/>
          <a:p>
            <a:r>
              <a:rPr lang="fr-FR" sz="3600" b="1" spc="-10" dirty="0" err="1">
                <a:solidFill>
                  <a:schemeClr val="tx1">
                    <a:lumMod val="85000"/>
                    <a:lumOff val="15000"/>
                  </a:schemeClr>
                </a:solidFill>
                <a:effectLst>
                  <a:outerShdw blurRad="38100" dist="38100" dir="2700000" algn="tl">
                    <a:srgbClr val="000000">
                      <a:alpha val="43137"/>
                    </a:srgbClr>
                  </a:outerShdw>
                </a:effectLst>
              </a:rPr>
              <a:t>Specular</a:t>
            </a:r>
            <a:r>
              <a:rPr lang="fr-FR" sz="3600" b="1" spc="-10" dirty="0">
                <a:solidFill>
                  <a:schemeClr val="tx1">
                    <a:lumMod val="85000"/>
                    <a:lumOff val="15000"/>
                  </a:schemeClr>
                </a:solidFill>
                <a:effectLst>
                  <a:outerShdw blurRad="38100" dist="38100" dir="2700000" algn="tl">
                    <a:srgbClr val="000000">
                      <a:alpha val="43137"/>
                    </a:srgbClr>
                  </a:outerShdw>
                </a:effectLst>
              </a:rPr>
              <a:t> </a:t>
            </a:r>
            <a:r>
              <a:rPr lang="fr-FR" sz="3600" b="1" spc="-10" dirty="0" err="1">
                <a:solidFill>
                  <a:schemeClr val="tx1">
                    <a:lumMod val="85000"/>
                    <a:lumOff val="15000"/>
                  </a:schemeClr>
                </a:solidFill>
                <a:effectLst>
                  <a:outerShdw blurRad="38100" dist="38100" dir="2700000" algn="tl">
                    <a:srgbClr val="000000">
                      <a:alpha val="43137"/>
                    </a:srgbClr>
                  </a:outerShdw>
                </a:effectLst>
              </a:rPr>
              <a:t>reflection</a:t>
            </a:r>
            <a:endParaRPr lang="fr-FR" sz="3600" b="1" spc="-10" dirty="0">
              <a:solidFill>
                <a:schemeClr val="tx1">
                  <a:lumMod val="85000"/>
                  <a:lumOff val="15000"/>
                </a:schemeClr>
              </a:solidFill>
              <a:effectLst>
                <a:outerShdw blurRad="38100" dist="38100" dir="2700000" algn="tl">
                  <a:srgbClr val="000000">
                    <a:alpha val="43137"/>
                  </a:srgbClr>
                </a:outerShdw>
              </a:effectLst>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33</a:t>
            </a:fld>
            <a:endParaRPr dirty="0"/>
          </a:p>
        </p:txBody>
      </p:sp>
      <p:pic>
        <p:nvPicPr>
          <p:cNvPr id="114690" name="Picture 2"/>
          <p:cNvPicPr>
            <a:picLocks noChangeAspect="1" noChangeArrowheads="1"/>
          </p:cNvPicPr>
          <p:nvPr/>
        </p:nvPicPr>
        <p:blipFill>
          <a:blip r:embed="rId2">
            <a:lum bright="-20000" contrast="40000"/>
          </a:blip>
          <a:srcRect/>
          <a:stretch>
            <a:fillRect/>
          </a:stretch>
        </p:blipFill>
        <p:spPr bwMode="auto">
          <a:xfrm>
            <a:off x="533400" y="922680"/>
            <a:ext cx="8280000" cy="5249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5457" rIns="0" bIns="0" rtlCol="0">
            <a:spAutoFit/>
          </a:bodyPr>
          <a:lstStyle/>
          <a:p>
            <a:pPr marL="166370">
              <a:lnSpc>
                <a:spcPct val="100000"/>
              </a:lnSpc>
            </a:pPr>
            <a:r>
              <a:rPr lang="en-US" b="1" spc="-5" dirty="0" err="1">
                <a:solidFill>
                  <a:schemeClr val="tx1">
                    <a:lumMod val="85000"/>
                    <a:lumOff val="15000"/>
                  </a:schemeClr>
                </a:solidFill>
                <a:effectLst>
                  <a:outerShdw blurRad="38100" dist="38100" dir="2700000" algn="tl">
                    <a:srgbClr val="000000">
                      <a:alpha val="43137"/>
                    </a:srgbClr>
                  </a:outerShdw>
                </a:effectLst>
              </a:rPr>
              <a:t>Phong</a:t>
            </a:r>
            <a:r>
              <a:rPr lang="en-US" b="1" spc="-5" dirty="0">
                <a:solidFill>
                  <a:schemeClr val="tx1">
                    <a:lumMod val="85000"/>
                    <a:lumOff val="15000"/>
                  </a:schemeClr>
                </a:solidFill>
                <a:effectLst>
                  <a:outerShdw blurRad="38100" dist="38100" dir="2700000" algn="tl">
                    <a:srgbClr val="000000">
                      <a:alpha val="43137"/>
                    </a:srgbClr>
                  </a:outerShdw>
                </a:effectLst>
              </a:rPr>
              <a:t> illumination model</a:t>
            </a:r>
          </a:p>
        </p:txBody>
      </p:sp>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p:nvPr/>
        </p:nvSpPr>
        <p:spPr>
          <a:xfrm>
            <a:off x="853439" y="2084831"/>
            <a:ext cx="7787640" cy="24140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34</a:t>
            </a:fld>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35</a:t>
            </a:fld>
            <a:endParaRPr dirty="0"/>
          </a:p>
        </p:txBody>
      </p:sp>
      <p:sp>
        <p:nvSpPr>
          <p:cNvPr id="8" name="object 2"/>
          <p:cNvSpPr txBox="1">
            <a:spLocks/>
          </p:cNvSpPr>
          <p:nvPr/>
        </p:nvSpPr>
        <p:spPr>
          <a:xfrm>
            <a:off x="839470" y="213575"/>
            <a:ext cx="7465059" cy="613737"/>
          </a:xfrm>
          <a:prstGeom prst="rect">
            <a:avLst/>
          </a:prstGeom>
        </p:spPr>
        <p:txBody>
          <a:bodyPr vert="horz" wrap="square" lIns="0" tIns="59161" rIns="0" bIns="0" rtlCol="0">
            <a:spAutoFit/>
          </a:bodyPr>
          <a:lstStyle/>
          <a:p>
            <a:pPr marL="166370" marR="5080" lvl="0" indent="-635">
              <a:lnSpc>
                <a:spcPct val="100299"/>
              </a:lnSpc>
            </a:pPr>
            <a:r>
              <a:rPr lang="fr-FR" sz="3600" b="1" spc="-5" dirty="0" err="1">
                <a:solidFill>
                  <a:schemeClr val="tx1">
                    <a:lumMod val="85000"/>
                    <a:lumOff val="15000"/>
                  </a:schemeClr>
                </a:solidFill>
                <a:effectLst>
                  <a:outerShdw blurRad="38100" dist="38100" dir="2700000" algn="tl">
                    <a:srgbClr val="000000">
                      <a:alpha val="43137"/>
                    </a:srgbClr>
                  </a:outerShdw>
                </a:effectLst>
              </a:rPr>
              <a:t>Phong</a:t>
            </a:r>
            <a:r>
              <a:rPr lang="fr-FR" sz="3600" b="1" spc="-5" dirty="0">
                <a:solidFill>
                  <a:schemeClr val="tx1">
                    <a:lumMod val="85000"/>
                    <a:lumOff val="15000"/>
                  </a:schemeClr>
                </a:solidFill>
                <a:effectLst>
                  <a:outerShdw blurRad="38100" dist="38100" dir="2700000" algn="tl">
                    <a:srgbClr val="000000">
                      <a:alpha val="43137"/>
                    </a:srgbClr>
                  </a:outerShdw>
                </a:effectLst>
              </a:rPr>
              <a:t> illumination model</a:t>
            </a:r>
          </a:p>
        </p:txBody>
      </p:sp>
      <p:pic>
        <p:nvPicPr>
          <p:cNvPr id="116738" name="Picture 2"/>
          <p:cNvPicPr>
            <a:picLocks noChangeAspect="1" noChangeArrowheads="1"/>
          </p:cNvPicPr>
          <p:nvPr/>
        </p:nvPicPr>
        <p:blipFill>
          <a:blip r:embed="rId2"/>
          <a:srcRect/>
          <a:stretch>
            <a:fillRect/>
          </a:stretch>
        </p:blipFill>
        <p:spPr bwMode="auto">
          <a:xfrm>
            <a:off x="914400" y="990600"/>
            <a:ext cx="7620000" cy="5715000"/>
          </a:xfrm>
          <a:prstGeom prst="rect">
            <a:avLst/>
          </a:prstGeom>
          <a:noFill/>
          <a:ln w="9525">
            <a:noFill/>
            <a:miter lim="800000"/>
            <a:headEnd/>
            <a:tailEnd/>
          </a:ln>
          <a:effectLst/>
        </p:spPr>
      </p:pic>
      <p:sp>
        <p:nvSpPr>
          <p:cNvPr id="11" name="Rectangle 10"/>
          <p:cNvSpPr/>
          <p:nvPr/>
        </p:nvSpPr>
        <p:spPr>
          <a:xfrm>
            <a:off x="1005383" y="1066800"/>
            <a:ext cx="3612849" cy="461665"/>
          </a:xfrm>
          <a:prstGeom prst="rect">
            <a:avLst/>
          </a:prstGeom>
        </p:spPr>
        <p:txBody>
          <a:bodyPr wrap="none">
            <a:spAutoFit/>
          </a:bodyPr>
          <a:lstStyle/>
          <a:p>
            <a:r>
              <a:rPr lang="fr-FR" sz="2400" b="1" dirty="0" smtClean="0"/>
              <a:t>Exemple (ambiant + diffus)</a:t>
            </a:r>
            <a:endParaRPr lang="fr-FR" sz="2400" b="1" dirty="0"/>
          </a:p>
        </p:txBody>
      </p:sp>
      <p:pic>
        <p:nvPicPr>
          <p:cNvPr id="116739" name="Picture 3"/>
          <p:cNvPicPr>
            <a:picLocks noChangeAspect="1" noChangeArrowheads="1"/>
          </p:cNvPicPr>
          <p:nvPr/>
        </p:nvPicPr>
        <p:blipFill>
          <a:blip r:embed="rId3"/>
          <a:srcRect/>
          <a:stretch>
            <a:fillRect/>
          </a:stretch>
        </p:blipFill>
        <p:spPr bwMode="auto">
          <a:xfrm>
            <a:off x="914400" y="990600"/>
            <a:ext cx="7620000" cy="5710955"/>
          </a:xfrm>
          <a:prstGeom prst="rect">
            <a:avLst/>
          </a:prstGeom>
          <a:noFill/>
          <a:ln w="9525">
            <a:noFill/>
            <a:miter lim="800000"/>
            <a:headEnd/>
            <a:tailEnd/>
          </a:ln>
          <a:effectLst/>
        </p:spPr>
      </p:pic>
      <p:sp>
        <p:nvSpPr>
          <p:cNvPr id="14" name="Rectangle 13"/>
          <p:cNvSpPr/>
          <p:nvPr/>
        </p:nvSpPr>
        <p:spPr>
          <a:xfrm>
            <a:off x="914400" y="1066800"/>
            <a:ext cx="5205977" cy="461665"/>
          </a:xfrm>
          <a:prstGeom prst="rect">
            <a:avLst/>
          </a:prstGeom>
        </p:spPr>
        <p:txBody>
          <a:bodyPr wrap="none">
            <a:spAutoFit/>
          </a:bodyPr>
          <a:lstStyle/>
          <a:p>
            <a:r>
              <a:rPr lang="fr-FR" sz="2400" b="1" dirty="0" err="1"/>
              <a:t>Example</a:t>
            </a:r>
            <a:r>
              <a:rPr lang="fr-FR" sz="2400" b="1" dirty="0"/>
              <a:t> (</a:t>
            </a:r>
            <a:r>
              <a:rPr lang="fr-FR" sz="2400" b="1" dirty="0" err="1"/>
              <a:t>ambient</a:t>
            </a:r>
            <a:r>
              <a:rPr lang="fr-FR" sz="2400" b="1" dirty="0"/>
              <a:t> + diffuse + </a:t>
            </a:r>
            <a:r>
              <a:rPr lang="fr-FR" sz="2400" b="1" dirty="0" err="1"/>
              <a:t>specular</a:t>
            </a:r>
            <a:r>
              <a:rPr lang="fr-FR" sz="24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500"/>
                                        <p:tgtEl>
                                          <p:spTgt spid="1167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16739"/>
                                        </p:tgtEl>
                                        <p:attrNameLst>
                                          <p:attrName>style.visibility</p:attrName>
                                        </p:attrNameLst>
                                      </p:cBhvr>
                                      <p:to>
                                        <p:strVal val="visible"/>
                                      </p:to>
                                    </p:set>
                                    <p:animEffect transition="in" filter="fade">
                                      <p:cBhvr>
                                        <p:cTn id="18" dur="5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36</a:t>
            </a:fld>
            <a:endParaRPr dirty="0"/>
          </a:p>
        </p:txBody>
      </p:sp>
      <p:sp>
        <p:nvSpPr>
          <p:cNvPr id="8" name="object 2"/>
          <p:cNvSpPr txBox="1">
            <a:spLocks/>
          </p:cNvSpPr>
          <p:nvPr/>
        </p:nvSpPr>
        <p:spPr>
          <a:xfrm>
            <a:off x="839470" y="213575"/>
            <a:ext cx="7465059" cy="613737"/>
          </a:xfrm>
          <a:prstGeom prst="rect">
            <a:avLst/>
          </a:prstGeom>
        </p:spPr>
        <p:txBody>
          <a:bodyPr vert="horz" wrap="square" lIns="0" tIns="59161" rIns="0" bIns="0" rtlCol="0">
            <a:spAutoFit/>
          </a:bodyPr>
          <a:lstStyle/>
          <a:p>
            <a:pPr marL="166370" marR="5080" lvl="0" indent="-635">
              <a:lnSpc>
                <a:spcPct val="100299"/>
              </a:lnSpc>
            </a:pPr>
            <a:r>
              <a:rPr lang="fr-FR" sz="3600" b="1" spc="-5" dirty="0" err="1">
                <a:solidFill>
                  <a:schemeClr val="tx1">
                    <a:lumMod val="85000"/>
                    <a:lumOff val="15000"/>
                  </a:schemeClr>
                </a:solidFill>
                <a:effectLst>
                  <a:outerShdw blurRad="38100" dist="38100" dir="2700000" algn="tl">
                    <a:srgbClr val="000000">
                      <a:alpha val="43137"/>
                    </a:srgbClr>
                  </a:outerShdw>
                </a:effectLst>
              </a:rPr>
              <a:t>Phong</a:t>
            </a:r>
            <a:r>
              <a:rPr lang="fr-FR" sz="3600" b="1" spc="-5" dirty="0">
                <a:solidFill>
                  <a:schemeClr val="tx1">
                    <a:lumMod val="85000"/>
                    <a:lumOff val="15000"/>
                  </a:schemeClr>
                </a:solidFill>
                <a:effectLst>
                  <a:outerShdw blurRad="38100" dist="38100" dir="2700000" algn="tl">
                    <a:srgbClr val="000000">
                      <a:alpha val="43137"/>
                    </a:srgbClr>
                  </a:outerShdw>
                </a:effectLst>
              </a:rPr>
              <a:t> illumination model</a:t>
            </a:r>
          </a:p>
        </p:txBody>
      </p:sp>
      <p:pic>
        <p:nvPicPr>
          <p:cNvPr id="117762" name="Picture 2"/>
          <p:cNvPicPr>
            <a:picLocks noChangeAspect="1" noChangeArrowheads="1"/>
          </p:cNvPicPr>
          <p:nvPr/>
        </p:nvPicPr>
        <p:blipFill>
          <a:blip r:embed="rId2"/>
          <a:srcRect/>
          <a:stretch>
            <a:fillRect/>
          </a:stretch>
        </p:blipFill>
        <p:spPr bwMode="auto">
          <a:xfrm>
            <a:off x="882770" y="914400"/>
            <a:ext cx="7575430" cy="58674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990600" y="907599"/>
            <a:ext cx="7648575" cy="5950401"/>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762000" y="914400"/>
            <a:ext cx="8333139" cy="594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fade">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Effect transition="in" filter="fade">
                                      <p:cBhvr>
                                        <p:cTn id="12" dur="500"/>
                                        <p:tgtEl>
                                          <p:spTgt spid="1177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764"/>
                                        </p:tgtEl>
                                        <p:attrNameLst>
                                          <p:attrName>style.visibility</p:attrName>
                                        </p:attrNameLst>
                                      </p:cBhvr>
                                      <p:to>
                                        <p:strVal val="visible"/>
                                      </p:to>
                                    </p:set>
                                    <p:animEffect transition="in" filter="fade">
                                      <p:cBhvr>
                                        <p:cTn id="1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70" y="213575"/>
            <a:ext cx="7465059" cy="553998"/>
          </a:xfrm>
          <a:prstGeom prst="rect">
            <a:avLst/>
          </a:prstGeom>
        </p:spPr>
        <p:txBody>
          <a:bodyPr vert="horz" wrap="square" lIns="0" tIns="0" rIns="0" bIns="0" rtlCol="0">
            <a:spAutoFit/>
          </a:bodyPr>
          <a:lstStyle/>
          <a:p>
            <a:pPr marL="166370" marR="5080">
              <a:lnSpc>
                <a:spcPct val="100000"/>
              </a:lnSpc>
            </a:pPr>
            <a:r>
              <a:rPr lang="fr-FR" sz="3600" b="1" dirty="0" err="1" smtClean="0">
                <a:solidFill>
                  <a:schemeClr val="tx1">
                    <a:lumMod val="85000"/>
                    <a:lumOff val="15000"/>
                  </a:schemeClr>
                </a:solidFill>
                <a:effectLst>
                  <a:outerShdw blurRad="38100" dist="38100" dir="2700000" algn="tl">
                    <a:srgbClr val="000000">
                      <a:alpha val="43137"/>
                    </a:srgbClr>
                  </a:outerShdw>
                </a:effectLst>
              </a:rPr>
              <a:t>Shading</a:t>
            </a:r>
            <a:endParaRPr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993152" y="1425511"/>
            <a:ext cx="7374890" cy="4949047"/>
          </a:xfrm>
          <a:prstGeom prst="rect">
            <a:avLst/>
          </a:prstGeom>
        </p:spPr>
        <p:txBody>
          <a:bodyPr vert="horz" wrap="square" lIns="0" tIns="0" rIns="0" bIns="0" rtlCol="0">
            <a:spAutoFit/>
          </a:bodyPr>
          <a:lstStyle/>
          <a:p>
            <a:pPr marL="287020" marR="10160" indent="-274320" algn="just">
              <a:lnSpc>
                <a:spcPct val="120000"/>
              </a:lnSpc>
              <a:buClr>
                <a:srgbClr val="D34817"/>
              </a:buClr>
              <a:buSzPct val="84615"/>
              <a:buFont typeface="Wingdings 2"/>
              <a:buChar char=""/>
              <a:tabLst>
                <a:tab pos="287020" algn="l"/>
              </a:tabLst>
            </a:pPr>
            <a:r>
              <a:rPr lang="en-US" sz="2600" dirty="0">
                <a:latin typeface="Perpetua"/>
                <a:cs typeface="Perpetua"/>
              </a:rPr>
              <a:t>It is possible to calculate the illumination at each point in a scene, but this operation can be very computationally expensive</a:t>
            </a:r>
            <a:r>
              <a:rPr lang="en-US" sz="2600" dirty="0" smtClean="0">
                <a:latin typeface="Perpetua"/>
                <a:cs typeface="Perpetua"/>
              </a:rPr>
              <a:t>.</a:t>
            </a:r>
            <a:endParaRPr lang="fr-FR" sz="2600" dirty="0" smtClean="0">
              <a:latin typeface="Perpetua"/>
              <a:cs typeface="Perpetua"/>
            </a:endParaRPr>
          </a:p>
          <a:p>
            <a:pPr marL="287020" marR="10160" indent="-274320" algn="just">
              <a:lnSpc>
                <a:spcPct val="120000"/>
              </a:lnSpc>
              <a:buClr>
                <a:srgbClr val="D34817"/>
              </a:buClr>
              <a:buSzPct val="84615"/>
              <a:buFont typeface="Wingdings 2"/>
              <a:buChar char=""/>
              <a:tabLst>
                <a:tab pos="287020" algn="l"/>
              </a:tabLst>
            </a:pPr>
            <a:r>
              <a:rPr lang="en-US" sz="2600" dirty="0">
                <a:latin typeface="Perpetua"/>
                <a:cs typeface="Perpetua"/>
              </a:rPr>
              <a:t>It is possible to </a:t>
            </a:r>
            <a:r>
              <a:rPr lang="en-US" sz="2600" b="1" dirty="0">
                <a:solidFill>
                  <a:srgbClr val="FF3300"/>
                </a:solidFill>
                <a:latin typeface="Perpetua" pitchFamily="18" charset="0"/>
              </a:rPr>
              <a:t>reduce the cost </a:t>
            </a:r>
            <a:r>
              <a:rPr lang="en-US" sz="2600" dirty="0">
                <a:latin typeface="Perpetua"/>
                <a:cs typeface="Perpetua"/>
              </a:rPr>
              <a:t>by approximating the illumination on each polygon of the </a:t>
            </a:r>
            <a:r>
              <a:rPr lang="en-US" sz="2600" dirty="0" smtClean="0">
                <a:latin typeface="Perpetua"/>
                <a:cs typeface="Perpetua"/>
              </a:rPr>
              <a:t>scene</a:t>
            </a:r>
            <a:endParaRPr lang="fr-FR" sz="2600" dirty="0" smtClean="0">
              <a:latin typeface="Perpetua"/>
              <a:cs typeface="Perpetua"/>
            </a:endParaRPr>
          </a:p>
          <a:p>
            <a:pPr marL="287020" marR="10160" indent="-274320" algn="just">
              <a:lnSpc>
                <a:spcPct val="120000"/>
              </a:lnSpc>
              <a:buClr>
                <a:srgbClr val="D34817"/>
              </a:buClr>
              <a:buSzPct val="84615"/>
              <a:buFont typeface="Wingdings 2"/>
              <a:buChar char=""/>
              <a:tabLst>
                <a:tab pos="287020" algn="l"/>
              </a:tabLst>
            </a:pPr>
            <a:r>
              <a:rPr lang="en-US" sz="2600" dirty="0">
                <a:latin typeface="Perpetua"/>
                <a:cs typeface="Perpetua"/>
              </a:rPr>
              <a:t>These approximations </a:t>
            </a:r>
            <a:r>
              <a:rPr lang="en-US" sz="2600" b="1" dirty="0">
                <a:solidFill>
                  <a:srgbClr val="FF3300"/>
                </a:solidFill>
                <a:latin typeface="Perpetua" pitchFamily="18" charset="0"/>
              </a:rPr>
              <a:t>interpolate</a:t>
            </a:r>
            <a:r>
              <a:rPr lang="en-US" sz="2600" dirty="0">
                <a:latin typeface="Perpetua"/>
                <a:cs typeface="Perpetua"/>
              </a:rPr>
              <a:t> the illumination during the projection onto the </a:t>
            </a:r>
            <a:r>
              <a:rPr lang="en-US" sz="2600" dirty="0" smtClean="0">
                <a:latin typeface="Perpetua"/>
                <a:cs typeface="Perpetua"/>
              </a:rPr>
              <a:t>window</a:t>
            </a:r>
            <a:endParaRPr lang="fr-FR" sz="2600" dirty="0" smtClean="0">
              <a:latin typeface="Perpetua"/>
              <a:cs typeface="Perpetua"/>
            </a:endParaRPr>
          </a:p>
          <a:p>
            <a:pPr marL="287020" marR="10160" indent="-274320" algn="just">
              <a:lnSpc>
                <a:spcPct val="120000"/>
              </a:lnSpc>
              <a:buClr>
                <a:srgbClr val="D34817"/>
              </a:buClr>
              <a:buSzPct val="84615"/>
              <a:buFont typeface="Wingdings 2"/>
              <a:buChar char=""/>
              <a:tabLst>
                <a:tab pos="287020" algn="l"/>
              </a:tabLst>
            </a:pPr>
            <a:r>
              <a:rPr lang="fr-FR" sz="2600" dirty="0" err="1">
                <a:latin typeface="Perpetua"/>
                <a:cs typeface="Perpetua"/>
              </a:rPr>
              <a:t>Some</a:t>
            </a:r>
            <a:r>
              <a:rPr lang="fr-FR" sz="2600" dirty="0">
                <a:latin typeface="Perpetua"/>
                <a:cs typeface="Perpetua"/>
              </a:rPr>
              <a:t> types of </a:t>
            </a:r>
            <a:r>
              <a:rPr lang="fr-FR" sz="2600" dirty="0" err="1" smtClean="0">
                <a:latin typeface="Perpetua"/>
                <a:cs typeface="Perpetua"/>
              </a:rPr>
              <a:t>shading</a:t>
            </a:r>
            <a:r>
              <a:rPr lang="fr-FR" sz="2600" dirty="0" smtClean="0">
                <a:latin typeface="Perpetua"/>
                <a:cs typeface="Perpetua"/>
              </a:rPr>
              <a:t>: </a:t>
            </a:r>
          </a:p>
          <a:p>
            <a:pPr lvl="1">
              <a:buFont typeface="Arial" pitchFamily="34" charset="0"/>
              <a:buChar char="•"/>
            </a:pPr>
            <a:r>
              <a:rPr lang="fr-CA" sz="2400" dirty="0" smtClean="0"/>
              <a:t>  Flat</a:t>
            </a:r>
          </a:p>
          <a:p>
            <a:pPr lvl="1">
              <a:buFont typeface="Arial" pitchFamily="34" charset="0"/>
              <a:buChar char="•"/>
            </a:pPr>
            <a:r>
              <a:rPr lang="fr-CA" sz="2400" dirty="0" smtClean="0"/>
              <a:t>  Gouraud</a:t>
            </a:r>
          </a:p>
          <a:p>
            <a:pPr lvl="1">
              <a:buFont typeface="Arial" pitchFamily="34" charset="0"/>
              <a:buChar char="•"/>
            </a:pPr>
            <a:r>
              <a:rPr lang="fr-CA" sz="2400" dirty="0" smtClean="0"/>
              <a:t>  Phong</a:t>
            </a:r>
            <a:endParaRPr lang="fr-FR" sz="2600" dirty="0" smtClean="0">
              <a:latin typeface="Perpetua"/>
              <a:cs typeface="Perpetua"/>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37</a:t>
            </a:fld>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6370" marR="5080">
              <a:lnSpc>
                <a:spcPct val="100000"/>
              </a:lnSpc>
            </a:pPr>
            <a:r>
              <a:rPr lang="en-US" sz="3600" b="1" dirty="0">
                <a:solidFill>
                  <a:schemeClr val="tx1">
                    <a:lumMod val="85000"/>
                    <a:lumOff val="15000"/>
                  </a:schemeClr>
                </a:solidFill>
                <a:effectLst>
                  <a:outerShdw blurRad="38100" dist="38100" dir="2700000" algn="tl">
                    <a:srgbClr val="000000">
                      <a:alpha val="43137"/>
                    </a:srgbClr>
                  </a:outerShdw>
                </a:effectLst>
              </a:rPr>
              <a:t>Shading methods for polygonal surfaces</a:t>
            </a:r>
          </a:p>
        </p:txBody>
      </p:sp>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993152" y="1425511"/>
            <a:ext cx="7374890" cy="1977464"/>
          </a:xfrm>
          <a:prstGeom prst="rect">
            <a:avLst/>
          </a:prstGeom>
        </p:spPr>
        <p:txBody>
          <a:bodyPr vert="horz" wrap="square" lIns="0" tIns="0" rIns="0" bIns="0" rtlCol="0">
            <a:spAutoFit/>
          </a:bodyPr>
          <a:lstStyle/>
          <a:p>
            <a:pPr marL="287020" marR="10160" indent="-274320" algn="just">
              <a:lnSpc>
                <a:spcPct val="120000"/>
              </a:lnSpc>
              <a:buClr>
                <a:srgbClr val="D34817"/>
              </a:buClr>
              <a:buSzPct val="84615"/>
              <a:buFont typeface="Wingdings 2"/>
              <a:buChar char=""/>
              <a:tabLst>
                <a:tab pos="287020" algn="l"/>
              </a:tabLst>
            </a:pPr>
            <a:r>
              <a:rPr lang="en-US" sz="2600" dirty="0">
                <a:latin typeface="Perpetua"/>
                <a:cs typeface="Perpetua"/>
              </a:rPr>
              <a:t>Given a local lighting model, how do we "render" the polygons of the scene globally</a:t>
            </a:r>
            <a:r>
              <a:rPr lang="en-US" sz="2600" dirty="0" smtClean="0">
                <a:latin typeface="Perpetua"/>
                <a:cs typeface="Perpetua"/>
              </a:rPr>
              <a:t>?</a:t>
            </a:r>
            <a:endParaRPr sz="2600" dirty="0" smtClean="0">
              <a:latin typeface="Perpetua"/>
              <a:cs typeface="Perpetua"/>
            </a:endParaRPr>
          </a:p>
          <a:p>
            <a:pPr marL="287020" marR="5080" indent="-274320" algn="just">
              <a:lnSpc>
                <a:spcPct val="120000"/>
              </a:lnSpc>
              <a:spcBef>
                <a:spcPts val="600"/>
              </a:spcBef>
              <a:buClr>
                <a:srgbClr val="D34817"/>
              </a:buClr>
              <a:buSzPct val="84615"/>
              <a:buFont typeface="Wingdings 2"/>
              <a:buChar char=""/>
              <a:tabLst>
                <a:tab pos="287020" algn="l"/>
              </a:tabLst>
            </a:pPr>
            <a:r>
              <a:rPr lang="en-US" sz="2600" dirty="0">
                <a:latin typeface="Perpetua"/>
                <a:cs typeface="Perpetua"/>
              </a:rPr>
              <a:t>Rendering algorithms almost always work with polygon meshes... it's much simpler and faster</a:t>
            </a:r>
            <a:r>
              <a:rPr lang="en-US" sz="2600" dirty="0" smtClean="0">
                <a:latin typeface="Perpetua"/>
                <a:cs typeface="Perpetua"/>
              </a:rPr>
              <a:t>!</a:t>
            </a:r>
            <a:endParaRPr lang="en-US" sz="2600" dirty="0">
              <a:latin typeface="Perpetua"/>
              <a:cs typeface="Perpetua"/>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38</a:t>
            </a:fld>
            <a:endParaRPr dirty="0"/>
          </a:p>
        </p:txBody>
      </p:sp>
      <p:pic>
        <p:nvPicPr>
          <p:cNvPr id="8" name="Picture 5" descr="PolygMesh"/>
          <p:cNvPicPr>
            <a:picLocks noChangeAspect="1" noChangeArrowheads="1"/>
          </p:cNvPicPr>
          <p:nvPr/>
        </p:nvPicPr>
        <p:blipFill>
          <a:blip r:embed="rId3"/>
          <a:srcRect/>
          <a:stretch>
            <a:fillRect/>
          </a:stretch>
        </p:blipFill>
        <p:spPr bwMode="auto">
          <a:xfrm>
            <a:off x="4495800" y="3733800"/>
            <a:ext cx="3810000" cy="2857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119370" y="3959848"/>
            <a:ext cx="3962400" cy="2971800"/>
          </a:xfrm>
          <a:prstGeom prst="rect">
            <a:avLst/>
          </a:prstGeom>
          <a:blipFill>
            <a:blip r:embed="rId3" cstate="print"/>
            <a:stretch>
              <a:fillRect/>
            </a:stretch>
          </a:blipFill>
        </p:spPr>
        <p:txBody>
          <a:bodyPr wrap="square" lIns="0" tIns="0" rIns="0" bIns="0" rtlCol="0"/>
          <a:lstStyle/>
          <a:p>
            <a:endParaRP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66370" marR="5080">
              <a:lnSpc>
                <a:spcPct val="100000"/>
              </a:lnSpc>
            </a:pPr>
            <a:r>
              <a:rPr lang="en-US" sz="3600" b="1" spc="-15" dirty="0">
                <a:solidFill>
                  <a:schemeClr val="tx1">
                    <a:lumMod val="85000"/>
                    <a:lumOff val="15000"/>
                  </a:schemeClr>
                </a:solidFill>
                <a:effectLst>
                  <a:outerShdw blurRad="38100" dist="38100" dir="2700000" algn="tl">
                    <a:srgbClr val="000000">
                      <a:alpha val="43137"/>
                    </a:srgbClr>
                  </a:outerShdw>
                </a:effectLst>
              </a:rPr>
              <a:t>Faceted rendering (flat shading): constant shading</a:t>
            </a:r>
          </a:p>
        </p:txBody>
      </p:sp>
      <p:sp>
        <p:nvSpPr>
          <p:cNvPr id="3" name="object 3"/>
          <p:cNvSpPr txBox="1"/>
          <p:nvPr/>
        </p:nvSpPr>
        <p:spPr>
          <a:xfrm>
            <a:off x="381000" y="1447800"/>
            <a:ext cx="7826375" cy="3154710"/>
          </a:xfrm>
          <a:prstGeom prst="rect">
            <a:avLst/>
          </a:prstGeom>
        </p:spPr>
        <p:txBody>
          <a:bodyPr vert="horz" wrap="square" lIns="0" tIns="0" rIns="0" bIns="0" rtlCol="0">
            <a:spAutoFit/>
          </a:bodyPr>
          <a:lstStyle/>
          <a:p>
            <a:pPr marL="286385" indent="-273685" algn="just">
              <a:lnSpc>
                <a:spcPct val="100000"/>
              </a:lnSpc>
              <a:spcBef>
                <a:spcPts val="600"/>
              </a:spcBef>
              <a:buClr>
                <a:srgbClr val="D34817"/>
              </a:buClr>
              <a:buSzPct val="83333"/>
              <a:buFont typeface="Wingdings 2"/>
              <a:buChar char=""/>
              <a:tabLst>
                <a:tab pos="287020" algn="l"/>
              </a:tabLst>
            </a:pPr>
            <a:r>
              <a:rPr lang="en-US" sz="2000" dirty="0">
                <a:latin typeface="Perpetua"/>
                <a:cs typeface="Perpetua"/>
              </a:rPr>
              <a:t>This is the simplest algorithm because there is no interpolation between faces. All points on a face have the same normal</a:t>
            </a:r>
            <a:r>
              <a:rPr lang="en-US" sz="2000" dirty="0" smtClean="0">
                <a:latin typeface="Perpetua"/>
                <a:cs typeface="Perpetua"/>
              </a:rPr>
              <a:t>.</a:t>
            </a:r>
            <a:endParaRPr lang="fr-FR" sz="2000" dirty="0" smtClean="0">
              <a:latin typeface="Perpetua"/>
              <a:cs typeface="Perpetua"/>
            </a:endParaRPr>
          </a:p>
          <a:p>
            <a:pPr marL="286385" indent="-273685" algn="just">
              <a:lnSpc>
                <a:spcPct val="100000"/>
              </a:lnSpc>
              <a:spcBef>
                <a:spcPts val="600"/>
              </a:spcBef>
              <a:buClr>
                <a:srgbClr val="D34817"/>
              </a:buClr>
              <a:buSzPct val="83333"/>
              <a:buFont typeface="Wingdings 2"/>
              <a:buChar char=""/>
              <a:tabLst>
                <a:tab pos="287020" algn="l"/>
              </a:tabLst>
            </a:pPr>
            <a:r>
              <a:rPr lang="en-US" sz="2000" dirty="0">
                <a:latin typeface="Perpetua"/>
                <a:cs typeface="Perpetua"/>
              </a:rPr>
              <a:t>The points are rendered using the </a:t>
            </a:r>
            <a:r>
              <a:rPr lang="en-US" sz="2000" dirty="0" err="1">
                <a:latin typeface="Perpetua"/>
                <a:cs typeface="Perpetua"/>
              </a:rPr>
              <a:t>Lambertian</a:t>
            </a:r>
            <a:r>
              <a:rPr lang="en-US" sz="2000" dirty="0">
                <a:latin typeface="Perpetua"/>
                <a:cs typeface="Perpetua"/>
              </a:rPr>
              <a:t> illumination model, for example</a:t>
            </a:r>
            <a:r>
              <a:rPr lang="en-US" sz="2000" dirty="0" smtClean="0">
                <a:latin typeface="Perpetua"/>
                <a:cs typeface="Perpetua"/>
              </a:rPr>
              <a:t>.</a:t>
            </a:r>
            <a:endParaRPr lang="fr-FR" sz="2000" dirty="0" smtClean="0">
              <a:latin typeface="Perpetua"/>
              <a:cs typeface="Perpetua"/>
            </a:endParaRPr>
          </a:p>
          <a:p>
            <a:pPr marL="286385" indent="-273685" algn="just">
              <a:lnSpc>
                <a:spcPct val="100000"/>
              </a:lnSpc>
              <a:spcBef>
                <a:spcPts val="600"/>
              </a:spcBef>
              <a:buClr>
                <a:srgbClr val="D34817"/>
              </a:buClr>
              <a:buSzPct val="83333"/>
              <a:buFont typeface="Wingdings 2"/>
              <a:buChar char=""/>
              <a:tabLst>
                <a:tab pos="287020" algn="l"/>
              </a:tabLst>
            </a:pPr>
            <a:r>
              <a:rPr lang="en-US" sz="2000" dirty="0">
                <a:latin typeface="Perpetua"/>
                <a:cs typeface="Perpetua"/>
              </a:rPr>
              <a:t>The edges between faces are visible everywhere (discontinuity of </a:t>
            </a:r>
            <a:r>
              <a:rPr lang="en-US" sz="2000" dirty="0" err="1">
                <a:latin typeface="Perpetua"/>
                <a:cs typeface="Perpetua"/>
              </a:rPr>
              <a:t>normals</a:t>
            </a:r>
            <a:r>
              <a:rPr lang="en-US" sz="2000" dirty="0" smtClean="0">
                <a:latin typeface="Perpetua"/>
                <a:cs typeface="Perpetua"/>
              </a:rPr>
              <a:t>).</a:t>
            </a:r>
            <a:endParaRPr lang="fr-FR" sz="2000" dirty="0" smtClean="0">
              <a:latin typeface="Perpetua"/>
              <a:cs typeface="Perpetua"/>
            </a:endParaRPr>
          </a:p>
          <a:p>
            <a:pPr marL="286385" indent="-273685" algn="just">
              <a:lnSpc>
                <a:spcPct val="100000"/>
              </a:lnSpc>
              <a:buClr>
                <a:srgbClr val="D34817"/>
              </a:buClr>
              <a:buSzPct val="85416"/>
              <a:buFont typeface="Wingdings 2"/>
              <a:buChar char=""/>
              <a:tabLst>
                <a:tab pos="287020" algn="l"/>
              </a:tabLst>
            </a:pPr>
            <a:r>
              <a:rPr lang="fr-FR" sz="2000" spc="-5" dirty="0" err="1">
                <a:latin typeface="Perpetua"/>
                <a:cs typeface="Perpetua"/>
              </a:rPr>
              <a:t>polygons</a:t>
            </a:r>
            <a:r>
              <a:rPr lang="fr-FR" sz="2000" spc="-5" dirty="0">
                <a:latin typeface="Perpetua"/>
                <a:cs typeface="Perpetua"/>
              </a:rPr>
              <a:t> or polygonal </a:t>
            </a:r>
            <a:r>
              <a:rPr lang="fr-FR" sz="2000" spc="-5" dirty="0" err="1">
                <a:latin typeface="Perpetua"/>
                <a:cs typeface="Perpetua"/>
              </a:rPr>
              <a:t>mesh</a:t>
            </a:r>
            <a:r>
              <a:rPr lang="fr-FR" sz="2000" spc="-5" dirty="0" smtClean="0">
                <a:latin typeface="Perpetua"/>
                <a:cs typeface="Perpetua"/>
              </a:rPr>
              <a:t>:</a:t>
            </a:r>
            <a:endParaRPr lang="fr-FR" sz="2000" dirty="0" smtClean="0">
              <a:latin typeface="Perpetua"/>
              <a:cs typeface="Perpetua"/>
            </a:endParaRPr>
          </a:p>
          <a:p>
            <a:pPr marL="286385" marR="5080" indent="-273685" algn="just">
              <a:spcBef>
                <a:spcPts val="600"/>
              </a:spcBef>
              <a:buClr>
                <a:srgbClr val="D34817"/>
              </a:buClr>
              <a:buSzPct val="85416"/>
              <a:buFont typeface="Wingdings 2"/>
              <a:buChar char=""/>
              <a:tabLst>
                <a:tab pos="287020" algn="l"/>
              </a:tabLst>
            </a:pPr>
            <a:r>
              <a:rPr lang="en-US" sz="2000" dirty="0">
                <a:latin typeface="Perpetua"/>
                <a:cs typeface="Perpetua"/>
              </a:rPr>
              <a:t>Calculate a single illumination value for the face. Uniform color across the entire face</a:t>
            </a:r>
            <a:r>
              <a:rPr lang="en-US" sz="2000" dirty="0" smtClean="0">
                <a:latin typeface="Perpetua"/>
                <a:cs typeface="Perpetua"/>
              </a:rPr>
              <a:t>.</a:t>
            </a:r>
            <a:endParaRPr lang="fr-FR" sz="2000" dirty="0" smtClean="0">
              <a:latin typeface="Perpetua"/>
              <a:cs typeface="Perpetua"/>
            </a:endParaRPr>
          </a:p>
          <a:p>
            <a:pPr marL="286385" marR="5080" indent="-273685" algn="just">
              <a:spcBef>
                <a:spcPts val="600"/>
              </a:spcBef>
              <a:buClr>
                <a:srgbClr val="D34817"/>
              </a:buClr>
              <a:buSzPct val="85416"/>
              <a:buFont typeface="Wingdings 2"/>
              <a:buChar char=""/>
              <a:tabLst>
                <a:tab pos="287020" algn="l"/>
              </a:tabLst>
            </a:pPr>
            <a:r>
              <a:rPr lang="en-US" sz="2000" dirty="0">
                <a:latin typeface="Perpetua"/>
                <a:cs typeface="Perpetua"/>
              </a:rPr>
              <a:t>Here the normal used will be the normal to the face and not to the</a:t>
            </a:r>
          </a:p>
          <a:p>
            <a:pPr marL="12700" marR="5080" algn="just">
              <a:spcBef>
                <a:spcPts val="600"/>
              </a:spcBef>
              <a:buClr>
                <a:srgbClr val="D34817"/>
              </a:buClr>
              <a:buSzPct val="85416"/>
              <a:tabLst>
                <a:tab pos="287020" algn="l"/>
              </a:tabLst>
            </a:pPr>
            <a:r>
              <a:rPr lang="en-US" sz="2000" dirty="0" smtClean="0">
                <a:latin typeface="Perpetua"/>
                <a:cs typeface="Perpetua"/>
              </a:rPr>
              <a:t>	vertex </a:t>
            </a:r>
            <a:r>
              <a:rPr lang="en-US" sz="2000" dirty="0">
                <a:latin typeface="Perpetua"/>
                <a:cs typeface="Perpetua"/>
              </a:rPr>
              <a:t>as in the </a:t>
            </a:r>
            <a:r>
              <a:rPr lang="en-US" sz="2000" dirty="0" err="1">
                <a:latin typeface="Perpetua"/>
                <a:cs typeface="Perpetua"/>
              </a:rPr>
              <a:t>Gouraud</a:t>
            </a:r>
            <a:r>
              <a:rPr lang="en-US" sz="2000" dirty="0">
                <a:latin typeface="Perpetua"/>
                <a:cs typeface="Perpetua"/>
              </a:rPr>
              <a:t> or </a:t>
            </a:r>
            <a:r>
              <a:rPr lang="en-US" sz="2000" dirty="0" err="1">
                <a:latin typeface="Perpetua"/>
                <a:cs typeface="Perpetua"/>
              </a:rPr>
              <a:t>Phong</a:t>
            </a:r>
            <a:r>
              <a:rPr lang="en-US" sz="2000" dirty="0">
                <a:latin typeface="Perpetua"/>
                <a:cs typeface="Perpetua"/>
              </a:rPr>
              <a:t> type </a:t>
            </a:r>
            <a:r>
              <a:rPr lang="en-US" sz="2000" dirty="0" smtClean="0">
                <a:latin typeface="Perpetua"/>
                <a:cs typeface="Perpetua"/>
              </a:rPr>
              <a:t>smoothing</a:t>
            </a:r>
            <a:r>
              <a:rPr lang="fr-FR" sz="2000" dirty="0" smtClean="0">
                <a:latin typeface="Perpetua"/>
                <a:cs typeface="Perpetua"/>
              </a:rPr>
              <a:t>. </a:t>
            </a:r>
          </a:p>
        </p:txBody>
      </p:sp>
      <p:sp>
        <p:nvSpPr>
          <p:cNvPr id="4" name="object 4"/>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39</a:t>
            </a:fld>
            <a:endParaRPr dirty="0"/>
          </a:p>
        </p:txBody>
      </p:sp>
      <p:pic>
        <p:nvPicPr>
          <p:cNvPr id="107521" name="Picture 1"/>
          <p:cNvPicPr>
            <a:picLocks noChangeAspect="1" noChangeArrowheads="1"/>
          </p:cNvPicPr>
          <p:nvPr/>
        </p:nvPicPr>
        <p:blipFill>
          <a:blip r:embed="rId4"/>
          <a:srcRect/>
          <a:stretch>
            <a:fillRect/>
          </a:stretch>
        </p:blipFill>
        <p:spPr bwMode="auto">
          <a:xfrm>
            <a:off x="2571750" y="4876800"/>
            <a:ext cx="1847850" cy="163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685800" y="1461134"/>
            <a:ext cx="8001000" cy="4431983"/>
          </a:xfrm>
          <a:prstGeom prst="rect">
            <a:avLst/>
          </a:prstGeom>
        </p:spPr>
        <p:txBody>
          <a:bodyPr vert="horz" wrap="square" lIns="0" tIns="0" rIns="0" bIns="0" rtlCol="0">
            <a:spAutoFit/>
          </a:bodyPr>
          <a:lstStyle/>
          <a:p>
            <a:pPr marL="332105" marR="602615" indent="-319405" algn="just">
              <a:lnSpc>
                <a:spcPts val="2810"/>
              </a:lnSpc>
              <a:buClr>
                <a:srgbClr val="D34817"/>
              </a:buClr>
              <a:buSzPct val="84615"/>
              <a:buFont typeface="Wingdings"/>
              <a:buChar char=""/>
              <a:tabLst>
                <a:tab pos="332740" algn="l"/>
              </a:tabLst>
            </a:pPr>
            <a:r>
              <a:rPr lang="en-US" sz="2600" dirty="0">
                <a:latin typeface="Times New Roman" pitchFamily="18" charset="0"/>
                <a:cs typeface="Times New Roman" pitchFamily="18" charset="0"/>
              </a:rPr>
              <a:t>Definition of the illumination and shading model: a first step in realistic rendering</a:t>
            </a:r>
            <a:r>
              <a:rPr lang="en-US" sz="2600" dirty="0" smtClean="0">
                <a:latin typeface="Times New Roman" pitchFamily="18" charset="0"/>
                <a:cs typeface="Times New Roman" pitchFamily="18" charset="0"/>
              </a:rPr>
              <a:t>.</a:t>
            </a:r>
            <a:endParaRPr sz="2600" dirty="0">
              <a:latin typeface="Times New Roman" pitchFamily="18" charset="0"/>
              <a:cs typeface="Times New Roman" pitchFamily="18" charset="0"/>
            </a:endParaRPr>
          </a:p>
          <a:p>
            <a:pPr marL="332105" marR="5080" indent="-319405" algn="just">
              <a:lnSpc>
                <a:spcPts val="2810"/>
              </a:lnSpc>
              <a:spcBef>
                <a:spcPts val="595"/>
              </a:spcBef>
              <a:buClr>
                <a:srgbClr val="D34817"/>
              </a:buClr>
              <a:buSzPct val="84615"/>
              <a:buFont typeface="Wingdings"/>
              <a:buChar char=""/>
              <a:tabLst>
                <a:tab pos="332740" algn="l"/>
              </a:tabLst>
            </a:pPr>
            <a:r>
              <a:rPr lang="en-US" sz="2600" spc="5" dirty="0">
                <a:latin typeface="Times New Roman" pitchFamily="18" charset="0"/>
                <a:cs typeface="Times New Roman" pitchFamily="18" charset="0"/>
              </a:rPr>
              <a:t>Description of some models governing the interactions between a light source (or several) and the objects in the scene.</a:t>
            </a:r>
            <a:endParaRPr sz="2600" dirty="0">
              <a:latin typeface="Times New Roman" pitchFamily="18" charset="0"/>
              <a:cs typeface="Times New Roman" pitchFamily="18" charset="0"/>
            </a:endParaRPr>
          </a:p>
          <a:p>
            <a:pPr marL="332105" marR="425450" indent="-319405" algn="just">
              <a:lnSpc>
                <a:spcPts val="2810"/>
              </a:lnSpc>
              <a:spcBef>
                <a:spcPts val="600"/>
              </a:spcBef>
              <a:buClr>
                <a:srgbClr val="D34817"/>
              </a:buClr>
              <a:buSzPct val="84615"/>
              <a:buFont typeface="Wingdings"/>
              <a:buChar char=""/>
              <a:tabLst>
                <a:tab pos="332740" algn="l"/>
              </a:tabLst>
            </a:pPr>
            <a:r>
              <a:rPr lang="en-US" sz="2600" dirty="0">
                <a:latin typeface="Times New Roman" pitchFamily="18" charset="0"/>
                <a:cs typeface="Times New Roman" pitchFamily="18" charset="0"/>
              </a:rPr>
              <a:t>The objective is to determine the color or intensity of a given pixel according </a:t>
            </a:r>
            <a:r>
              <a:rPr lang="en-US" sz="2600" dirty="0" smtClean="0">
                <a:latin typeface="Times New Roman" pitchFamily="18" charset="0"/>
                <a:cs typeface="Times New Roman" pitchFamily="18" charset="0"/>
              </a:rPr>
              <a:t>to</a:t>
            </a:r>
            <a:r>
              <a:rPr sz="2600" dirty="0" smtClean="0">
                <a:latin typeface="Times New Roman" pitchFamily="18" charset="0"/>
                <a:cs typeface="Times New Roman" pitchFamily="18" charset="0"/>
              </a:rPr>
              <a:t>:</a:t>
            </a:r>
          </a:p>
          <a:p>
            <a:pPr marL="553720" lvl="1" indent="-175260" algn="just">
              <a:lnSpc>
                <a:spcPct val="100000"/>
              </a:lnSpc>
              <a:spcBef>
                <a:spcPts val="85"/>
              </a:spcBef>
              <a:buChar char="•"/>
              <a:tabLst>
                <a:tab pos="553720" algn="l"/>
              </a:tabLst>
            </a:pPr>
            <a:r>
              <a:rPr lang="en-US" sz="2400" spc="-5" dirty="0">
                <a:latin typeface="Times New Roman" pitchFamily="18" charset="0"/>
                <a:cs typeface="Times New Roman" pitchFamily="18" charset="0"/>
              </a:rPr>
              <a:t>The distribution and properties of light sources</a:t>
            </a:r>
            <a:endParaRPr sz="2400" dirty="0">
              <a:latin typeface="Times New Roman" pitchFamily="18" charset="0"/>
              <a:cs typeface="Times New Roman" pitchFamily="18" charset="0"/>
            </a:endParaRPr>
          </a:p>
          <a:p>
            <a:pPr marL="553720" lvl="1" indent="-175260" algn="just">
              <a:lnSpc>
                <a:spcPct val="100000"/>
              </a:lnSpc>
              <a:spcBef>
                <a:spcPts val="105"/>
              </a:spcBef>
              <a:buChar char="•"/>
              <a:tabLst>
                <a:tab pos="553720" algn="l"/>
              </a:tabLst>
            </a:pPr>
            <a:r>
              <a:rPr lang="en-US" sz="2400" spc="-5" dirty="0">
                <a:latin typeface="Times New Roman" pitchFamily="18" charset="0"/>
                <a:cs typeface="Times New Roman" pitchFamily="18" charset="0"/>
              </a:rPr>
              <a:t>The intrinsic properties of objects:</a:t>
            </a:r>
            <a:endParaRPr sz="2400" dirty="0">
              <a:latin typeface="Times New Roman" pitchFamily="18" charset="0"/>
              <a:cs typeface="Times New Roman" pitchFamily="18" charset="0"/>
            </a:endParaRPr>
          </a:p>
          <a:p>
            <a:pPr marL="789940" lvl="2" indent="-183515" algn="just">
              <a:lnSpc>
                <a:spcPct val="100000"/>
              </a:lnSpc>
              <a:spcBef>
                <a:spcPts val="204"/>
              </a:spcBef>
              <a:buChar char="–"/>
              <a:tabLst>
                <a:tab pos="789940" algn="l"/>
              </a:tabLst>
            </a:pPr>
            <a:r>
              <a:rPr lang="en-US" sz="2000" spc="-5" dirty="0">
                <a:latin typeface="Times New Roman" pitchFamily="18" charset="0"/>
                <a:cs typeface="Times New Roman" pitchFamily="18" charset="0"/>
              </a:rPr>
              <a:t>point in space</a:t>
            </a:r>
            <a:endParaRPr sz="2000" dirty="0">
              <a:latin typeface="Times New Roman" pitchFamily="18" charset="0"/>
              <a:cs typeface="Times New Roman" pitchFamily="18" charset="0"/>
            </a:endParaRPr>
          </a:p>
          <a:p>
            <a:pPr marL="789940" lvl="2" indent="-183515" algn="just">
              <a:lnSpc>
                <a:spcPct val="100000"/>
              </a:lnSpc>
              <a:spcBef>
                <a:spcPts val="155"/>
              </a:spcBef>
              <a:buChar char="–"/>
              <a:tabLst>
                <a:tab pos="789940" algn="l"/>
              </a:tabLst>
            </a:pPr>
            <a:r>
              <a:rPr lang="en-US" sz="2000" dirty="0">
                <a:latin typeface="Times New Roman" pitchFamily="18" charset="0"/>
                <a:cs typeface="Times New Roman" pitchFamily="18" charset="0"/>
              </a:rPr>
              <a:t>orientation of the point (surface)</a:t>
            </a:r>
            <a:endParaRPr sz="2000" dirty="0">
              <a:latin typeface="Times New Roman" pitchFamily="18" charset="0"/>
              <a:cs typeface="Times New Roman" pitchFamily="18" charset="0"/>
            </a:endParaRPr>
          </a:p>
          <a:p>
            <a:pPr marL="789940" lvl="2" indent="-183515" algn="just">
              <a:lnSpc>
                <a:spcPct val="100000"/>
              </a:lnSpc>
              <a:spcBef>
                <a:spcPts val="165"/>
              </a:spcBef>
              <a:buChar char="–"/>
              <a:tabLst>
                <a:tab pos="789940" algn="l"/>
              </a:tabLst>
            </a:pPr>
            <a:r>
              <a:rPr lang="en-US" sz="2000" dirty="0">
                <a:latin typeface="Times New Roman" pitchFamily="18" charset="0"/>
                <a:cs typeface="Times New Roman" pitchFamily="18" charset="0"/>
              </a:rPr>
              <a:t>characteristics of the </a:t>
            </a:r>
            <a:r>
              <a:rPr lang="en-US" sz="2000" dirty="0" smtClean="0">
                <a:latin typeface="Times New Roman" pitchFamily="18" charset="0"/>
                <a:cs typeface="Times New Roman" pitchFamily="18" charset="0"/>
              </a:rPr>
              <a:t>matter</a:t>
            </a:r>
            <a:endParaRPr lang="en-US" sz="2000" dirty="0">
              <a:latin typeface="Times New Roman" pitchFamily="18" charset="0"/>
              <a:cs typeface="Times New Roman" pitchFamily="18" charset="0"/>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4</a:t>
            </a:fld>
            <a:endParaRPr dirty="0"/>
          </a:p>
        </p:txBody>
      </p:sp>
      <p:sp>
        <p:nvSpPr>
          <p:cNvPr id="8" name="Rectangle 7"/>
          <p:cNvSpPr/>
          <p:nvPr/>
        </p:nvSpPr>
        <p:spPr>
          <a:xfrm>
            <a:off x="457200" y="152400"/>
            <a:ext cx="2794676" cy="707886"/>
          </a:xfrm>
          <a:prstGeom prst="rect">
            <a:avLst/>
          </a:prstGeom>
        </p:spPr>
        <p:txBody>
          <a:bodyPr wrap="none">
            <a:spAutoFit/>
          </a:bodyPr>
          <a:lstStyle/>
          <a:p>
            <a:r>
              <a:rPr lang="fr-FR" sz="4000" b="1" kern="0" spc="-5" dirty="0"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Introduction</a:t>
            </a:r>
            <a:endParaRPr lang="fr-FR"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6370" marR="5080">
              <a:lnSpc>
                <a:spcPct val="100000"/>
              </a:lnSpc>
            </a:pPr>
            <a:r>
              <a:rPr lang="en-US" sz="3600" b="1" spc="-15" dirty="0">
                <a:solidFill>
                  <a:schemeClr val="tx1">
                    <a:lumMod val="85000"/>
                    <a:lumOff val="15000"/>
                  </a:schemeClr>
                </a:solidFill>
                <a:effectLst>
                  <a:outerShdw blurRad="38100" dist="38100" dir="2700000" algn="tl">
                    <a:srgbClr val="000000">
                      <a:alpha val="43137"/>
                    </a:srgbClr>
                  </a:outerShdw>
                </a:effectLst>
              </a:rPr>
              <a:t>Faceted rendering (flat shading): constant shading</a:t>
            </a:r>
          </a:p>
        </p:txBody>
      </p:sp>
      <p:sp>
        <p:nvSpPr>
          <p:cNvPr id="3" name="object 3"/>
          <p:cNvSpPr txBox="1"/>
          <p:nvPr/>
        </p:nvSpPr>
        <p:spPr>
          <a:xfrm>
            <a:off x="381000" y="1447800"/>
            <a:ext cx="7826375" cy="1107996"/>
          </a:xfrm>
          <a:prstGeom prst="rect">
            <a:avLst/>
          </a:prstGeom>
        </p:spPr>
        <p:txBody>
          <a:bodyPr vert="horz" wrap="square" lIns="0" tIns="0" rIns="0" bIns="0" rtlCol="0">
            <a:spAutoFit/>
          </a:bodyPr>
          <a:lstStyle/>
          <a:p>
            <a:r>
              <a:rPr lang="fr-FR" sz="2400" b="1" dirty="0" err="1">
                <a:latin typeface="Perpetua" pitchFamily="18" charset="0"/>
              </a:rPr>
              <a:t>Problem</a:t>
            </a:r>
            <a:r>
              <a:rPr lang="fr-FR" sz="2400" b="1" dirty="0">
                <a:latin typeface="Perpetua" pitchFamily="18" charset="0"/>
              </a:rPr>
              <a:t>: </a:t>
            </a:r>
            <a:r>
              <a:rPr lang="fr-FR" sz="2400" b="1" dirty="0" err="1">
                <a:latin typeface="Perpetua" pitchFamily="18" charset="0"/>
              </a:rPr>
              <a:t>discontinuities</a:t>
            </a:r>
            <a:r>
              <a:rPr lang="fr-FR" sz="2400" b="1" dirty="0">
                <a:latin typeface="Perpetua" pitchFamily="18" charset="0"/>
              </a:rPr>
              <a:t> </a:t>
            </a:r>
            <a:r>
              <a:rPr lang="fr-FR" sz="2400" b="1" dirty="0" err="1">
                <a:latin typeface="Perpetua" pitchFamily="18" charset="0"/>
              </a:rPr>
              <a:t>between</a:t>
            </a:r>
            <a:r>
              <a:rPr lang="fr-FR" sz="2400" b="1" dirty="0">
                <a:latin typeface="Perpetua" pitchFamily="18" charset="0"/>
              </a:rPr>
              <a:t> </a:t>
            </a:r>
            <a:r>
              <a:rPr lang="fr-FR" sz="2400" b="1" dirty="0" smtClean="0">
                <a:latin typeface="Perpetua" pitchFamily="18" charset="0"/>
              </a:rPr>
              <a:t>faces</a:t>
            </a:r>
          </a:p>
          <a:p>
            <a:r>
              <a:rPr lang="en-US" sz="2400" dirty="0">
                <a:latin typeface="Perpetua" pitchFamily="18" charset="0"/>
              </a:rPr>
              <a:t>The eye perceives them very </a:t>
            </a:r>
            <a:r>
              <a:rPr lang="en-US" sz="2400" dirty="0" smtClean="0">
                <a:latin typeface="Perpetua" pitchFamily="18" charset="0"/>
              </a:rPr>
              <a:t>well</a:t>
            </a:r>
            <a:endParaRPr lang="fr-FR" sz="2400" dirty="0" smtClean="0">
              <a:latin typeface="Perpetua" pitchFamily="18" charset="0"/>
            </a:endParaRPr>
          </a:p>
          <a:p>
            <a:r>
              <a:rPr lang="fr-FR" sz="2400" dirty="0">
                <a:latin typeface="Perpetua" pitchFamily="18" charset="0"/>
              </a:rPr>
              <a:t>⟹</a:t>
            </a:r>
            <a:r>
              <a:rPr lang="fr-FR" sz="2400" dirty="0" err="1">
                <a:latin typeface="Perpetua" pitchFamily="18" charset="0"/>
              </a:rPr>
              <a:t>effect</a:t>
            </a:r>
            <a:r>
              <a:rPr lang="fr-FR" sz="2400" dirty="0">
                <a:latin typeface="Perpetua" pitchFamily="18" charset="0"/>
              </a:rPr>
              <a:t> of </a:t>
            </a:r>
            <a:r>
              <a:rPr lang="fr-FR" sz="2400" b="1" dirty="0" smtClean="0">
                <a:latin typeface="Perpetua" pitchFamily="18" charset="0"/>
              </a:rPr>
              <a:t>« Mach </a:t>
            </a:r>
            <a:r>
              <a:rPr lang="fr-FR" sz="2400" b="1" dirty="0" err="1" smtClean="0">
                <a:latin typeface="Perpetua" pitchFamily="18" charset="0"/>
              </a:rPr>
              <a:t>Banding</a:t>
            </a:r>
            <a:r>
              <a:rPr lang="fr-FR" sz="2400" b="1" dirty="0" smtClean="0">
                <a:latin typeface="Perpetua" pitchFamily="18" charset="0"/>
              </a:rPr>
              <a:t> »</a:t>
            </a:r>
          </a:p>
        </p:txBody>
      </p:sp>
      <p:sp>
        <p:nvSpPr>
          <p:cNvPr id="4" name="object 4"/>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40</a:t>
            </a:fld>
            <a:endParaRPr dirty="0"/>
          </a:p>
        </p:txBody>
      </p:sp>
      <p:pic>
        <p:nvPicPr>
          <p:cNvPr id="117763" name="Picture 3"/>
          <p:cNvPicPr>
            <a:picLocks noChangeAspect="1" noChangeArrowheads="1"/>
          </p:cNvPicPr>
          <p:nvPr/>
        </p:nvPicPr>
        <p:blipFill>
          <a:blip r:embed="rId3"/>
          <a:srcRect/>
          <a:stretch>
            <a:fillRect/>
          </a:stretch>
        </p:blipFill>
        <p:spPr bwMode="auto">
          <a:xfrm>
            <a:off x="2057400" y="2819400"/>
            <a:ext cx="5943600" cy="3890644"/>
          </a:xfrm>
          <a:prstGeom prst="rect">
            <a:avLst/>
          </a:prstGeom>
          <a:noFill/>
          <a:ln w="9525">
            <a:noFill/>
            <a:miter lim="800000"/>
            <a:headEnd/>
            <a:tailEnd/>
          </a:ln>
          <a:effectLst/>
        </p:spPr>
      </p:pic>
      <p:sp>
        <p:nvSpPr>
          <p:cNvPr id="12" name="Rectangle 11"/>
          <p:cNvSpPr/>
          <p:nvPr/>
        </p:nvSpPr>
        <p:spPr>
          <a:xfrm>
            <a:off x="304800" y="3810000"/>
            <a:ext cx="1664238" cy="369332"/>
          </a:xfrm>
          <a:prstGeom prst="rect">
            <a:avLst/>
          </a:prstGeom>
        </p:spPr>
        <p:txBody>
          <a:bodyPr wrap="none">
            <a:spAutoFit/>
          </a:bodyPr>
          <a:lstStyle/>
          <a:p>
            <a:r>
              <a:rPr lang="fr-FR" b="1" dirty="0" smtClean="0">
                <a:latin typeface="Perpetua" pitchFamily="18" charset="0"/>
              </a:rPr>
              <a:t>Mach </a:t>
            </a:r>
            <a:r>
              <a:rPr lang="fr-FR" b="1" dirty="0" err="1" smtClean="0">
                <a:latin typeface="Perpetua" pitchFamily="18" charset="0"/>
              </a:rPr>
              <a:t>Banding</a:t>
            </a:r>
            <a:r>
              <a:rPr lang="fr-FR" b="1" dirty="0" smtClean="0">
                <a:latin typeface="Perpetua" pitchFamily="18" charset="0"/>
              </a:rPr>
              <a:t> </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5" name="object 6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41</a:t>
            </a:fld>
            <a:endParaRPr dirty="0"/>
          </a:p>
        </p:txBody>
      </p:sp>
      <p:sp>
        <p:nvSpPr>
          <p:cNvPr id="67" name="Rectangle 66"/>
          <p:cNvSpPr/>
          <p:nvPr/>
        </p:nvSpPr>
        <p:spPr>
          <a:xfrm>
            <a:off x="381000" y="990600"/>
            <a:ext cx="8001000" cy="1569660"/>
          </a:xfrm>
          <a:prstGeom prst="rect">
            <a:avLst/>
          </a:prstGeom>
        </p:spPr>
        <p:txBody>
          <a:bodyPr wrap="square">
            <a:spAutoFit/>
          </a:bodyPr>
          <a:lstStyle/>
          <a:p>
            <a:pPr marL="286385" marR="5080" indent="-273685" algn="just">
              <a:buClr>
                <a:srgbClr val="D34817"/>
              </a:buClr>
              <a:buSzPct val="85416"/>
              <a:buFont typeface="Wingdings 2"/>
              <a:buChar char=""/>
              <a:tabLst>
                <a:tab pos="287020" algn="l"/>
              </a:tabLst>
            </a:pPr>
            <a:r>
              <a:rPr lang="en-US" sz="2400" spc="-5" dirty="0">
                <a:latin typeface="Perpetua"/>
                <a:cs typeface="Perpetua"/>
              </a:rPr>
              <a:t>This algorithm improves rendering by interpolating between faces belonging to the same group (smoothing group</a:t>
            </a:r>
            <a:r>
              <a:rPr lang="en-US" sz="2400" spc="-5" dirty="0" smtClean="0">
                <a:latin typeface="Perpetua"/>
                <a:cs typeface="Perpetua"/>
              </a:rPr>
              <a:t>).</a:t>
            </a:r>
            <a:endParaRPr lang="fr-FR" altLang="en-US" sz="2400" spc="-5" dirty="0" smtClean="0">
              <a:latin typeface="Perpetua"/>
              <a:cs typeface="Perpetua"/>
            </a:endParaRPr>
          </a:p>
          <a:p>
            <a:pPr marL="286385" marR="5080" indent="-273685" algn="just">
              <a:buClr>
                <a:srgbClr val="D34817"/>
              </a:buClr>
              <a:buSzPct val="85416"/>
              <a:buFont typeface="Wingdings 2"/>
              <a:buChar char=""/>
              <a:tabLst>
                <a:tab pos="287020" algn="l"/>
              </a:tabLst>
            </a:pPr>
            <a:r>
              <a:rPr lang="en-US" sz="2400" spc="-5" dirty="0">
                <a:latin typeface="Perpetua"/>
                <a:cs typeface="Perpetua"/>
              </a:rPr>
              <a:t>We </a:t>
            </a:r>
            <a:r>
              <a:rPr lang="en-US" sz="2400" spc="-5" dirty="0" smtClean="0">
                <a:latin typeface="Perpetua"/>
                <a:cs typeface="Perpetua"/>
              </a:rPr>
              <a:t>attribute</a:t>
            </a:r>
            <a:r>
              <a:rPr lang="en-US" sz="2400" spc="-5" dirty="0">
                <a:latin typeface="Perpetua"/>
                <a:cs typeface="Perpetua"/>
              </a:rPr>
              <a:t> to each vertex a “normal” which is the average of the </a:t>
            </a:r>
            <a:r>
              <a:rPr lang="en-US" sz="2400" spc="-5" dirty="0" err="1">
                <a:latin typeface="Perpetua"/>
                <a:cs typeface="Perpetua"/>
              </a:rPr>
              <a:t>normals</a:t>
            </a:r>
            <a:r>
              <a:rPr lang="en-US" sz="2400" spc="-5" dirty="0">
                <a:latin typeface="Perpetua"/>
                <a:cs typeface="Perpetua"/>
              </a:rPr>
              <a:t> of the faces terminating at the vertex..</a:t>
            </a:r>
          </a:p>
        </p:txBody>
      </p:sp>
      <p:grpSp>
        <p:nvGrpSpPr>
          <p:cNvPr id="68" name="Group 28"/>
          <p:cNvGrpSpPr>
            <a:grpSpLocks/>
          </p:cNvGrpSpPr>
          <p:nvPr/>
        </p:nvGrpSpPr>
        <p:grpSpPr bwMode="auto">
          <a:xfrm>
            <a:off x="1606550" y="2667000"/>
            <a:ext cx="6507163" cy="3841750"/>
            <a:chOff x="1012" y="1558"/>
            <a:chExt cx="4099" cy="2420"/>
          </a:xfrm>
        </p:grpSpPr>
        <p:sp>
          <p:nvSpPr>
            <p:cNvPr id="69" name="Line 5"/>
            <p:cNvSpPr>
              <a:spLocks noChangeShapeType="1"/>
            </p:cNvSpPr>
            <p:nvPr/>
          </p:nvSpPr>
          <p:spPr bwMode="auto">
            <a:xfrm flipV="1">
              <a:off x="1012" y="2326"/>
              <a:ext cx="709" cy="19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0" name="Line 6"/>
            <p:cNvSpPr>
              <a:spLocks noChangeShapeType="1"/>
            </p:cNvSpPr>
            <p:nvPr/>
          </p:nvSpPr>
          <p:spPr bwMode="auto">
            <a:xfrm>
              <a:off x="1721" y="2326"/>
              <a:ext cx="266" cy="528"/>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1" name="Line 7"/>
            <p:cNvSpPr>
              <a:spLocks noChangeShapeType="1"/>
            </p:cNvSpPr>
            <p:nvPr/>
          </p:nvSpPr>
          <p:spPr bwMode="auto">
            <a:xfrm>
              <a:off x="1012" y="2518"/>
              <a:ext cx="354" cy="528"/>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2" name="Line 8"/>
            <p:cNvSpPr>
              <a:spLocks noChangeShapeType="1"/>
            </p:cNvSpPr>
            <p:nvPr/>
          </p:nvSpPr>
          <p:spPr bwMode="auto">
            <a:xfrm flipV="1">
              <a:off x="1366" y="2854"/>
              <a:ext cx="621" cy="19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3" name="Line 9"/>
            <p:cNvSpPr>
              <a:spLocks noChangeShapeType="1"/>
            </p:cNvSpPr>
            <p:nvPr/>
          </p:nvSpPr>
          <p:spPr bwMode="auto">
            <a:xfrm flipH="1">
              <a:off x="1942" y="2854"/>
              <a:ext cx="45" cy="67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4" name="Line 10"/>
            <p:cNvSpPr>
              <a:spLocks noChangeShapeType="1"/>
            </p:cNvSpPr>
            <p:nvPr/>
          </p:nvSpPr>
          <p:spPr bwMode="auto">
            <a:xfrm>
              <a:off x="1366" y="3046"/>
              <a:ext cx="0" cy="67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5" name="Line 11"/>
            <p:cNvSpPr>
              <a:spLocks noChangeShapeType="1"/>
            </p:cNvSpPr>
            <p:nvPr/>
          </p:nvSpPr>
          <p:spPr bwMode="auto">
            <a:xfrm flipV="1">
              <a:off x="1366" y="3526"/>
              <a:ext cx="576" cy="19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6" name="Line 12"/>
            <p:cNvSpPr>
              <a:spLocks noChangeShapeType="1"/>
            </p:cNvSpPr>
            <p:nvPr/>
          </p:nvSpPr>
          <p:spPr bwMode="auto">
            <a:xfrm>
              <a:off x="1987" y="2854"/>
              <a:ext cx="842" cy="192"/>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7" name="Line 13"/>
            <p:cNvSpPr>
              <a:spLocks noChangeShapeType="1"/>
            </p:cNvSpPr>
            <p:nvPr/>
          </p:nvSpPr>
          <p:spPr bwMode="auto">
            <a:xfrm>
              <a:off x="1942" y="3526"/>
              <a:ext cx="842" cy="48"/>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8" name="Line 14"/>
            <p:cNvSpPr>
              <a:spLocks noChangeShapeType="1"/>
            </p:cNvSpPr>
            <p:nvPr/>
          </p:nvSpPr>
          <p:spPr bwMode="auto">
            <a:xfrm flipH="1">
              <a:off x="2784" y="3046"/>
              <a:ext cx="45" cy="528"/>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79" name="Line 15"/>
            <p:cNvSpPr>
              <a:spLocks noChangeShapeType="1"/>
            </p:cNvSpPr>
            <p:nvPr/>
          </p:nvSpPr>
          <p:spPr bwMode="auto">
            <a:xfrm>
              <a:off x="1721" y="2326"/>
              <a:ext cx="975" cy="240"/>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80" name="Line 16"/>
            <p:cNvSpPr>
              <a:spLocks noChangeShapeType="1"/>
            </p:cNvSpPr>
            <p:nvPr/>
          </p:nvSpPr>
          <p:spPr bwMode="auto">
            <a:xfrm flipH="1" flipV="1">
              <a:off x="2696" y="2566"/>
              <a:ext cx="133" cy="480"/>
            </a:xfrm>
            <a:prstGeom prst="line">
              <a:avLst/>
            </a:prstGeom>
            <a:noFill/>
            <a:ln w="9525">
              <a:solidFill>
                <a:schemeClr val="tx1"/>
              </a:solidFill>
              <a:round/>
              <a:headEnd/>
              <a:tailEnd/>
            </a:ln>
            <a:effectLst/>
          </p:spPr>
          <p:txBody>
            <a:bodyPr lIns="90000" tIns="46800" rIns="90000" bIns="46800" anchor="ctr">
              <a:spAutoFit/>
            </a:bodyPr>
            <a:lstStyle/>
            <a:p>
              <a:endParaRPr lang="en-US"/>
            </a:p>
          </p:txBody>
        </p:sp>
        <p:sp>
          <p:nvSpPr>
            <p:cNvPr id="81" name="Line 17"/>
            <p:cNvSpPr>
              <a:spLocks noChangeShapeType="1"/>
            </p:cNvSpPr>
            <p:nvPr/>
          </p:nvSpPr>
          <p:spPr bwMode="auto">
            <a:xfrm flipV="1">
              <a:off x="1987" y="1942"/>
              <a:ext cx="266" cy="912"/>
            </a:xfrm>
            <a:prstGeom prst="line">
              <a:avLst/>
            </a:prstGeom>
            <a:noFill/>
            <a:ln w="28575">
              <a:solidFill>
                <a:schemeClr val="tx1"/>
              </a:solidFill>
              <a:prstDash val="dash"/>
              <a:round/>
              <a:headEnd/>
              <a:tailEnd type="triangle" w="med" len="med"/>
            </a:ln>
            <a:effectLst/>
          </p:spPr>
          <p:txBody>
            <a:bodyPr lIns="90000" tIns="46800" rIns="90000" bIns="46800" anchor="ctr">
              <a:spAutoFit/>
            </a:bodyPr>
            <a:lstStyle/>
            <a:p>
              <a:endParaRPr lang="en-US"/>
            </a:p>
          </p:txBody>
        </p:sp>
        <p:sp>
          <p:nvSpPr>
            <p:cNvPr id="82" name="Line 18"/>
            <p:cNvSpPr>
              <a:spLocks noChangeShapeType="1"/>
            </p:cNvSpPr>
            <p:nvPr/>
          </p:nvSpPr>
          <p:spPr bwMode="auto">
            <a:xfrm flipV="1">
              <a:off x="1499" y="1894"/>
              <a:ext cx="0" cy="768"/>
            </a:xfrm>
            <a:prstGeom prst="line">
              <a:avLst/>
            </a:prstGeom>
            <a:noFill/>
            <a:ln w="9525">
              <a:solidFill>
                <a:schemeClr val="tx1"/>
              </a:solidFill>
              <a:prstDash val="dash"/>
              <a:round/>
              <a:headEnd/>
              <a:tailEnd type="triangle" w="med" len="med"/>
            </a:ln>
            <a:effectLst/>
          </p:spPr>
          <p:txBody>
            <a:bodyPr lIns="90000" tIns="46800" rIns="90000" bIns="46800" anchor="ctr">
              <a:spAutoFit/>
            </a:bodyPr>
            <a:lstStyle/>
            <a:p>
              <a:endParaRPr lang="en-US"/>
            </a:p>
          </p:txBody>
        </p:sp>
        <p:sp>
          <p:nvSpPr>
            <p:cNvPr id="83" name="Line 19"/>
            <p:cNvSpPr>
              <a:spLocks noChangeShapeType="1"/>
            </p:cNvSpPr>
            <p:nvPr/>
          </p:nvSpPr>
          <p:spPr bwMode="auto">
            <a:xfrm flipV="1">
              <a:off x="2341" y="1798"/>
              <a:ext cx="355" cy="864"/>
            </a:xfrm>
            <a:prstGeom prst="line">
              <a:avLst/>
            </a:prstGeom>
            <a:noFill/>
            <a:ln w="9525">
              <a:solidFill>
                <a:schemeClr val="tx1"/>
              </a:solidFill>
              <a:prstDash val="dash"/>
              <a:round/>
              <a:headEnd/>
              <a:tailEnd type="triangle" w="med" len="med"/>
            </a:ln>
            <a:effectLst/>
          </p:spPr>
          <p:txBody>
            <a:bodyPr lIns="90000" tIns="46800" rIns="90000" bIns="46800" anchor="ctr">
              <a:spAutoFit/>
            </a:bodyPr>
            <a:lstStyle/>
            <a:p>
              <a:endParaRPr lang="en-US"/>
            </a:p>
          </p:txBody>
        </p:sp>
        <p:sp>
          <p:nvSpPr>
            <p:cNvPr id="84" name="Line 20"/>
            <p:cNvSpPr>
              <a:spLocks noChangeShapeType="1"/>
            </p:cNvSpPr>
            <p:nvPr/>
          </p:nvSpPr>
          <p:spPr bwMode="auto">
            <a:xfrm>
              <a:off x="2385" y="3238"/>
              <a:ext cx="798" cy="144"/>
            </a:xfrm>
            <a:prstGeom prst="line">
              <a:avLst/>
            </a:prstGeom>
            <a:noFill/>
            <a:ln w="9525">
              <a:solidFill>
                <a:schemeClr val="tx1"/>
              </a:solidFill>
              <a:prstDash val="dash"/>
              <a:round/>
              <a:headEnd/>
              <a:tailEnd type="triangle" w="med" len="med"/>
            </a:ln>
            <a:effectLst/>
          </p:spPr>
          <p:txBody>
            <a:bodyPr lIns="90000" tIns="46800" rIns="90000" bIns="46800" anchor="ctr">
              <a:spAutoFit/>
            </a:bodyPr>
            <a:lstStyle/>
            <a:p>
              <a:endParaRPr lang="en-US"/>
            </a:p>
          </p:txBody>
        </p:sp>
        <p:sp>
          <p:nvSpPr>
            <p:cNvPr id="85" name="Line 21"/>
            <p:cNvSpPr>
              <a:spLocks noChangeShapeType="1"/>
            </p:cNvSpPr>
            <p:nvPr/>
          </p:nvSpPr>
          <p:spPr bwMode="auto">
            <a:xfrm>
              <a:off x="1677" y="3238"/>
              <a:ext cx="354" cy="480"/>
            </a:xfrm>
            <a:prstGeom prst="line">
              <a:avLst/>
            </a:prstGeom>
            <a:noFill/>
            <a:ln w="9525">
              <a:solidFill>
                <a:schemeClr val="tx1"/>
              </a:solidFill>
              <a:prstDash val="dash"/>
              <a:round/>
              <a:headEnd/>
              <a:tailEnd type="triangle" w="med" len="med"/>
            </a:ln>
            <a:effectLst/>
          </p:spPr>
          <p:txBody>
            <a:bodyPr lIns="90000" tIns="46800" rIns="90000" bIns="46800" anchor="ctr">
              <a:spAutoFit/>
            </a:bodyPr>
            <a:lstStyle/>
            <a:p>
              <a:endParaRPr lang="en-US"/>
            </a:p>
          </p:txBody>
        </p:sp>
        <p:graphicFrame>
          <p:nvGraphicFramePr>
            <p:cNvPr id="86" name="Object 22"/>
            <p:cNvGraphicFramePr>
              <a:graphicFrameLocks noChangeAspect="1"/>
            </p:cNvGraphicFramePr>
            <p:nvPr/>
          </p:nvGraphicFramePr>
          <p:xfrm>
            <a:off x="1405" y="1654"/>
            <a:ext cx="169" cy="240"/>
          </p:xfrm>
          <a:graphic>
            <a:graphicData uri="http://schemas.openxmlformats.org/presentationml/2006/ole">
              <mc:AlternateContent xmlns:mc="http://schemas.openxmlformats.org/markup-compatibility/2006">
                <mc:Choice xmlns:v="urn:schemas-microsoft-com:vml" Requires="v">
                  <p:oleObj spid="_x0000_s173833" name="Equation" r:id="rId4" imgW="152280" imgH="215640" progId="Equation.3">
                    <p:embed/>
                  </p:oleObj>
                </mc:Choice>
                <mc:Fallback>
                  <p:oleObj name="Equation" r:id="rId4" imgW="15228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 y="1654"/>
                          <a:ext cx="169"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23"/>
            <p:cNvGraphicFramePr>
              <a:graphicFrameLocks noChangeAspect="1"/>
            </p:cNvGraphicFramePr>
            <p:nvPr/>
          </p:nvGraphicFramePr>
          <p:xfrm>
            <a:off x="2024" y="3718"/>
            <a:ext cx="198" cy="260"/>
          </p:xfrm>
          <a:graphic>
            <a:graphicData uri="http://schemas.openxmlformats.org/presentationml/2006/ole">
              <mc:AlternateContent xmlns:mc="http://schemas.openxmlformats.org/markup-compatibility/2006">
                <mc:Choice xmlns:v="urn:schemas-microsoft-com:vml" Requires="v">
                  <p:oleObj spid="_x0000_s173834" name="Equation" r:id="rId6" imgW="164880" imgH="215640" progId="Equation.3">
                    <p:embed/>
                  </p:oleObj>
                </mc:Choice>
                <mc:Fallback>
                  <p:oleObj name="Equation" r:id="rId6" imgW="16488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 y="3718"/>
                          <a:ext cx="198"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24"/>
            <p:cNvGraphicFramePr>
              <a:graphicFrameLocks noChangeAspect="1"/>
            </p:cNvGraphicFramePr>
            <p:nvPr/>
          </p:nvGraphicFramePr>
          <p:xfrm>
            <a:off x="2732" y="1558"/>
            <a:ext cx="190" cy="265"/>
          </p:xfrm>
          <a:graphic>
            <a:graphicData uri="http://schemas.openxmlformats.org/presentationml/2006/ole">
              <mc:AlternateContent xmlns:mc="http://schemas.openxmlformats.org/markup-compatibility/2006">
                <mc:Choice xmlns:v="urn:schemas-microsoft-com:vml" Requires="v">
                  <p:oleObj spid="_x0000_s173835" name="Equation" r:id="rId8" imgW="164880" imgH="228600" progId="Equation.3">
                    <p:embed/>
                  </p:oleObj>
                </mc:Choice>
                <mc:Fallback>
                  <p:oleObj name="Equation" r:id="rId8" imgW="1648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 y="1558"/>
                          <a:ext cx="190" cy="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25"/>
            <p:cNvGraphicFramePr>
              <a:graphicFrameLocks noChangeAspect="1"/>
            </p:cNvGraphicFramePr>
            <p:nvPr/>
          </p:nvGraphicFramePr>
          <p:xfrm>
            <a:off x="3235" y="3286"/>
            <a:ext cx="198" cy="260"/>
          </p:xfrm>
          <a:graphic>
            <a:graphicData uri="http://schemas.openxmlformats.org/presentationml/2006/ole">
              <mc:AlternateContent xmlns:mc="http://schemas.openxmlformats.org/markup-compatibility/2006">
                <mc:Choice xmlns:v="urn:schemas-microsoft-com:vml" Requires="v">
                  <p:oleObj spid="_x0000_s173836" name="Equation" r:id="rId10" imgW="164880" imgH="215640" progId="Equation.3">
                    <p:embed/>
                  </p:oleObj>
                </mc:Choice>
                <mc:Fallback>
                  <p:oleObj name="Equation" r:id="rId10" imgW="164880" imgH="215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 y="3286"/>
                          <a:ext cx="198"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Object 26"/>
            <p:cNvGraphicFramePr>
              <a:graphicFrameLocks noChangeAspect="1"/>
            </p:cNvGraphicFramePr>
            <p:nvPr/>
          </p:nvGraphicFramePr>
          <p:xfrm>
            <a:off x="2158" y="1702"/>
            <a:ext cx="167" cy="196"/>
          </p:xfrm>
          <a:graphic>
            <a:graphicData uri="http://schemas.openxmlformats.org/presentationml/2006/ole">
              <mc:AlternateContent xmlns:mc="http://schemas.openxmlformats.org/markup-compatibility/2006">
                <mc:Choice xmlns:v="urn:schemas-microsoft-com:vml" Requires="v">
                  <p:oleObj spid="_x0000_s173837" name="Equation" r:id="rId12" imgW="139680" imgH="164880" progId="Equation.3">
                    <p:embed/>
                  </p:oleObj>
                </mc:Choice>
                <mc:Fallback>
                  <p:oleObj name="Equation" r:id="rId12" imgW="139680" imgH="1648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8" y="1702"/>
                          <a:ext cx="167"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 name="Object 27"/>
            <p:cNvGraphicFramePr>
              <a:graphicFrameLocks noChangeAspect="1"/>
            </p:cNvGraphicFramePr>
            <p:nvPr/>
          </p:nvGraphicFramePr>
          <p:xfrm>
            <a:off x="3029" y="2566"/>
            <a:ext cx="2082" cy="347"/>
          </p:xfrm>
          <a:graphic>
            <a:graphicData uri="http://schemas.openxmlformats.org/presentationml/2006/ole">
              <mc:AlternateContent xmlns:mc="http://schemas.openxmlformats.org/markup-compatibility/2006">
                <mc:Choice xmlns:v="urn:schemas-microsoft-com:vml" Requires="v">
                  <p:oleObj spid="_x0000_s173838" name="Équation" r:id="rId14" imgW="1371600" imgH="228600" progId="Equation.3">
                    <p:embed/>
                  </p:oleObj>
                </mc:Choice>
                <mc:Fallback>
                  <p:oleObj name="Équation" r:id="rId14" imgW="137160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29" y="2566"/>
                          <a:ext cx="2082" cy="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92" name="Picture 4" descr="normalCalculation"/>
          <p:cNvPicPr>
            <a:picLocks noChangeAspect="1" noChangeArrowheads="1"/>
          </p:cNvPicPr>
          <p:nvPr/>
        </p:nvPicPr>
        <p:blipFill>
          <a:blip r:embed="rId16"/>
          <a:srcRect/>
          <a:stretch>
            <a:fillRect/>
          </a:stretch>
        </p:blipFill>
        <p:spPr bwMode="auto">
          <a:xfrm>
            <a:off x="6191250" y="5153025"/>
            <a:ext cx="2419350" cy="1476375"/>
          </a:xfrm>
          <a:prstGeom prst="rect">
            <a:avLst/>
          </a:prstGeom>
          <a:noFill/>
          <a:ln w="9525">
            <a:noFill/>
            <a:miter lim="800000"/>
            <a:headEnd/>
            <a:tailEnd/>
          </a:ln>
        </p:spPr>
      </p:pic>
      <p:graphicFrame>
        <p:nvGraphicFramePr>
          <p:cNvPr id="3080" name="Object 2"/>
          <p:cNvGraphicFramePr>
            <a:graphicFrameLocks noChangeAspect="1"/>
          </p:cNvGraphicFramePr>
          <p:nvPr/>
        </p:nvGraphicFramePr>
        <p:xfrm>
          <a:off x="5791200" y="2819400"/>
          <a:ext cx="1576388" cy="1141412"/>
        </p:xfrm>
        <a:graphic>
          <a:graphicData uri="http://schemas.openxmlformats.org/presentationml/2006/ole">
            <mc:AlternateContent xmlns:mc="http://schemas.openxmlformats.org/markup-compatibility/2006">
              <mc:Choice xmlns:v="urn:schemas-microsoft-com:vml" Requires="v">
                <p:oleObj spid="_x0000_s173839" name="Équation" r:id="rId17" imgW="736600" imgH="533400" progId="Equation.3">
                  <p:embed/>
                </p:oleObj>
              </mc:Choice>
              <mc:Fallback>
                <p:oleObj name="Équation" r:id="rId17" imgW="736600" imgH="533400" progId="Equation.3">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819400"/>
                        <a:ext cx="1576388"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re 3"/>
          <p:cNvSpPr>
            <a:spLocks noGrp="1"/>
          </p:cNvSpPr>
          <p:nvPr>
            <p:ph type="title"/>
          </p:nvPr>
        </p:nvSpPr>
        <p:spPr>
          <a:xfrm>
            <a:off x="839470" y="213575"/>
            <a:ext cx="7465059" cy="615553"/>
          </a:xfrm>
        </p:spPr>
        <p:txBody>
          <a:bodyPr/>
          <a:lstStyle/>
          <a:p>
            <a:r>
              <a:rPr lang="fr-FR" b="1" spc="5" dirty="0" err="1">
                <a:solidFill>
                  <a:schemeClr val="tx1">
                    <a:lumMod val="85000"/>
                    <a:lumOff val="15000"/>
                  </a:schemeClr>
                </a:solidFill>
                <a:effectLst>
                  <a:outerShdw blurRad="38100" dist="38100" dir="2700000" algn="tl">
                    <a:srgbClr val="000000">
                      <a:alpha val="43137"/>
                    </a:srgbClr>
                  </a:outerShdw>
                </a:effectLst>
              </a:rPr>
              <a:t>Gouraud's</a:t>
            </a:r>
            <a:r>
              <a:rPr lang="fr-FR" b="1" spc="5" dirty="0">
                <a:solidFill>
                  <a:schemeClr val="tx1">
                    <a:lumMod val="85000"/>
                    <a:lumOff val="15000"/>
                  </a:schemeClr>
                </a:solidFill>
                <a:effectLst>
                  <a:outerShdw blurRad="38100" dist="38100" dir="2700000" algn="tl">
                    <a:srgbClr val="000000">
                      <a:alpha val="43137"/>
                    </a:srgbClr>
                  </a:outerShdw>
                </a:effectLst>
              </a:rPr>
              <a:t> </a:t>
            </a:r>
            <a:r>
              <a:rPr lang="fr-FR" b="1" spc="5" dirty="0" err="1" smtClean="0">
                <a:solidFill>
                  <a:schemeClr val="tx1">
                    <a:lumMod val="85000"/>
                    <a:lumOff val="15000"/>
                  </a:schemeClr>
                </a:solidFill>
                <a:effectLst>
                  <a:outerShdw blurRad="38100" dist="38100" dir="2700000" algn="tl">
                    <a:srgbClr val="000000">
                      <a:alpha val="43137"/>
                    </a:srgbClr>
                  </a:outerShdw>
                </a:effectLst>
              </a:rPr>
              <a:t>method</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895350"/>
            <a:ext cx="8458200" cy="2228302"/>
          </a:xfrm>
          <a:prstGeom prst="rect">
            <a:avLst/>
          </a:prstGeom>
          <a:noFill/>
          <a:ln w="9525">
            <a:noFill/>
            <a:miter lim="800000"/>
            <a:headEnd/>
            <a:tailEnd/>
          </a:ln>
          <a:effectLst/>
        </p:spPr>
        <p:txBody>
          <a:bodyPr>
            <a:spAutoFit/>
          </a:bodyPr>
          <a:lstStyle/>
          <a:p>
            <a:pPr algn="just" eaLnBrk="0" hangingPunct="0">
              <a:spcBef>
                <a:spcPct val="20000"/>
              </a:spcBef>
            </a:pPr>
            <a:r>
              <a:rPr lang="en-US" sz="2800" dirty="0">
                <a:latin typeface="Arial" charset="0"/>
                <a:sym typeface="Wingdings" pitchFamily="2" charset="2"/>
              </a:rPr>
              <a:t>When we have a normal for each vertex of a </a:t>
            </a:r>
            <a:r>
              <a:rPr lang="en-US" sz="2800" dirty="0" smtClean="0">
                <a:latin typeface="Arial" charset="0"/>
                <a:sym typeface="Wingdings" pitchFamily="2" charset="2"/>
              </a:rPr>
              <a:t>polygon</a:t>
            </a:r>
            <a:r>
              <a:rPr lang="fr-FR" sz="2800" dirty="0" smtClean="0">
                <a:latin typeface="Arial" charset="0"/>
                <a:sym typeface="Wingdings" pitchFamily="2" charset="2"/>
              </a:rPr>
              <a:t>:</a:t>
            </a:r>
          </a:p>
          <a:p>
            <a:pPr marL="854075" lvl="1" indent="-285750" algn="just" eaLnBrk="0" hangingPunct="0">
              <a:spcBef>
                <a:spcPct val="20000"/>
              </a:spcBef>
              <a:buFontTx/>
              <a:buChar char="•"/>
            </a:pPr>
            <a:r>
              <a:rPr lang="en-US" dirty="0">
                <a:latin typeface="Arial" charset="0"/>
                <a:sym typeface="Wingdings" pitchFamily="2" charset="2"/>
              </a:rPr>
              <a:t>Calculate a color for each vertex (using an illumination model</a:t>
            </a:r>
            <a:r>
              <a:rPr lang="en-US" dirty="0" smtClean="0">
                <a:latin typeface="Arial" charset="0"/>
                <a:sym typeface="Wingdings" pitchFamily="2" charset="2"/>
              </a:rPr>
              <a:t>)</a:t>
            </a:r>
            <a:endParaRPr lang="fr-FR" dirty="0" smtClean="0">
              <a:latin typeface="Arial" charset="0"/>
              <a:sym typeface="Wingdings" pitchFamily="2" charset="2"/>
            </a:endParaRPr>
          </a:p>
          <a:p>
            <a:pPr marL="854075" lvl="1" indent="-285750" algn="just" eaLnBrk="0" hangingPunct="0">
              <a:spcBef>
                <a:spcPct val="20000"/>
              </a:spcBef>
              <a:buFontTx/>
              <a:buChar char="•"/>
            </a:pPr>
            <a:r>
              <a:rPr lang="en-US" dirty="0">
                <a:latin typeface="Arial" charset="0"/>
                <a:sym typeface="Wingdings" pitchFamily="2" charset="2"/>
              </a:rPr>
              <a:t>Interpolate the colors between two vertices along an edge</a:t>
            </a:r>
            <a:r>
              <a:rPr lang="en-US" dirty="0" smtClean="0">
                <a:latin typeface="Arial" charset="0"/>
                <a:sym typeface="Wingdings" pitchFamily="2" charset="2"/>
              </a:rPr>
              <a:t>.</a:t>
            </a:r>
            <a:endParaRPr lang="fr-FR" dirty="0" smtClean="0">
              <a:latin typeface="Arial" charset="0"/>
              <a:sym typeface="Wingdings" pitchFamily="2" charset="2"/>
            </a:endParaRPr>
          </a:p>
          <a:p>
            <a:pPr marL="854075" lvl="1" indent="-285750" algn="just" eaLnBrk="0" hangingPunct="0">
              <a:spcBef>
                <a:spcPct val="20000"/>
              </a:spcBef>
              <a:buFontTx/>
              <a:buChar char="•"/>
            </a:pPr>
            <a:r>
              <a:rPr lang="en-US" dirty="0">
                <a:latin typeface="Arial" charset="0"/>
                <a:sym typeface="Wingdings" pitchFamily="2" charset="2"/>
              </a:rPr>
              <a:t>On a fill line ("</a:t>
            </a:r>
            <a:r>
              <a:rPr lang="en-US" dirty="0" err="1">
                <a:latin typeface="Arial" charset="0"/>
                <a:sym typeface="Wingdings" pitchFamily="2" charset="2"/>
              </a:rPr>
              <a:t>scanline</a:t>
            </a:r>
            <a:r>
              <a:rPr lang="en-US" dirty="0">
                <a:latin typeface="Arial" charset="0"/>
                <a:sym typeface="Wingdings" pitchFamily="2" charset="2"/>
              </a:rPr>
              <a:t>") of the polygon, interpolate the colors between 2 edges</a:t>
            </a:r>
            <a:r>
              <a:rPr lang="en-US" dirty="0" smtClean="0">
                <a:latin typeface="Arial" charset="0"/>
                <a:sym typeface="Wingdings" pitchFamily="2" charset="2"/>
              </a:rPr>
              <a:t>.</a:t>
            </a:r>
            <a:endParaRPr lang="en-US" dirty="0">
              <a:latin typeface="Arial" charset="0"/>
              <a:sym typeface="Wingdings" pitchFamily="2" charset="2"/>
            </a:endParaRPr>
          </a:p>
        </p:txBody>
      </p:sp>
      <p:sp>
        <p:nvSpPr>
          <p:cNvPr id="26647" name="Freeform 23"/>
          <p:cNvSpPr>
            <a:spLocks/>
          </p:cNvSpPr>
          <p:nvPr/>
        </p:nvSpPr>
        <p:spPr bwMode="auto">
          <a:xfrm>
            <a:off x="2590800" y="4038600"/>
            <a:ext cx="3735388" cy="2287588"/>
          </a:xfrm>
          <a:custGeom>
            <a:avLst/>
            <a:gdLst/>
            <a:ahLst/>
            <a:cxnLst>
              <a:cxn ang="0">
                <a:pos x="912" y="0"/>
              </a:cxn>
              <a:cxn ang="0">
                <a:pos x="0" y="816"/>
              </a:cxn>
              <a:cxn ang="0">
                <a:pos x="2352" y="1440"/>
              </a:cxn>
              <a:cxn ang="0">
                <a:pos x="912" y="0"/>
              </a:cxn>
            </a:cxnLst>
            <a:rect l="0" t="0" r="r" b="b"/>
            <a:pathLst>
              <a:path w="2353" h="1441">
                <a:moveTo>
                  <a:pt x="912" y="0"/>
                </a:moveTo>
                <a:lnTo>
                  <a:pt x="0" y="816"/>
                </a:lnTo>
                <a:lnTo>
                  <a:pt x="2352" y="1440"/>
                </a:lnTo>
                <a:lnTo>
                  <a:pt x="912" y="0"/>
                </a:lnTo>
              </a:path>
            </a:pathLst>
          </a:custGeom>
          <a:solidFill>
            <a:srgbClr val="FFFF00"/>
          </a:solidFill>
          <a:ln w="50800" cap="rnd" cmpd="sng">
            <a:solidFill>
              <a:schemeClr val="tx1"/>
            </a:solidFill>
            <a:prstDash val="solid"/>
            <a:round/>
            <a:headEnd type="none" w="med" len="med"/>
            <a:tailEnd type="none" w="med" len="med"/>
          </a:ln>
          <a:effectLst/>
        </p:spPr>
        <p:txBody>
          <a:bodyPr/>
          <a:lstStyle/>
          <a:p>
            <a:endParaRPr lang="en-US"/>
          </a:p>
        </p:txBody>
      </p:sp>
      <p:sp>
        <p:nvSpPr>
          <p:cNvPr id="26648" name="Rectangle 24"/>
          <p:cNvSpPr>
            <a:spLocks noChangeArrowheads="1"/>
          </p:cNvSpPr>
          <p:nvPr/>
        </p:nvSpPr>
        <p:spPr bwMode="auto">
          <a:xfrm>
            <a:off x="3871913" y="3567113"/>
            <a:ext cx="384175" cy="454025"/>
          </a:xfrm>
          <a:prstGeom prst="rect">
            <a:avLst/>
          </a:prstGeom>
          <a:noFill/>
          <a:ln w="12700">
            <a:noFill/>
            <a:miter lim="800000"/>
            <a:headEnd/>
            <a:tailEnd/>
          </a:ln>
          <a:effectLst/>
        </p:spPr>
        <p:txBody>
          <a:bodyPr wrap="none" lIns="90488" tIns="44450" rIns="90488" bIns="44450">
            <a:spAutoFit/>
          </a:bodyPr>
          <a:lstStyle/>
          <a:p>
            <a:pPr eaLnBrk="0" hangingPunct="0"/>
            <a:r>
              <a:rPr lang="en-GB"/>
              <a:t>I</a:t>
            </a:r>
            <a:r>
              <a:rPr lang="en-GB" baseline="-25000"/>
              <a:t>1</a:t>
            </a:r>
          </a:p>
        </p:txBody>
      </p:sp>
      <p:sp>
        <p:nvSpPr>
          <p:cNvPr id="26649" name="Rectangle 25"/>
          <p:cNvSpPr>
            <a:spLocks noChangeArrowheads="1"/>
          </p:cNvSpPr>
          <p:nvPr/>
        </p:nvSpPr>
        <p:spPr bwMode="auto">
          <a:xfrm>
            <a:off x="2043113" y="5167313"/>
            <a:ext cx="384175" cy="454025"/>
          </a:xfrm>
          <a:prstGeom prst="rect">
            <a:avLst/>
          </a:prstGeom>
          <a:noFill/>
          <a:ln w="12700">
            <a:noFill/>
            <a:miter lim="800000"/>
            <a:headEnd/>
            <a:tailEnd/>
          </a:ln>
          <a:effectLst/>
        </p:spPr>
        <p:txBody>
          <a:bodyPr wrap="none" lIns="90488" tIns="44450" rIns="90488" bIns="44450">
            <a:spAutoFit/>
          </a:bodyPr>
          <a:lstStyle/>
          <a:p>
            <a:pPr eaLnBrk="0" hangingPunct="0"/>
            <a:r>
              <a:rPr lang="en-GB"/>
              <a:t>I</a:t>
            </a:r>
            <a:r>
              <a:rPr lang="en-GB" baseline="-25000"/>
              <a:t>2</a:t>
            </a:r>
          </a:p>
        </p:txBody>
      </p:sp>
      <p:sp>
        <p:nvSpPr>
          <p:cNvPr id="26650" name="Rectangle 26"/>
          <p:cNvSpPr>
            <a:spLocks noChangeArrowheads="1"/>
          </p:cNvSpPr>
          <p:nvPr/>
        </p:nvSpPr>
        <p:spPr bwMode="auto">
          <a:xfrm>
            <a:off x="6386513" y="6081713"/>
            <a:ext cx="384175" cy="454025"/>
          </a:xfrm>
          <a:prstGeom prst="rect">
            <a:avLst/>
          </a:prstGeom>
          <a:noFill/>
          <a:ln w="12700">
            <a:noFill/>
            <a:miter lim="800000"/>
            <a:headEnd/>
            <a:tailEnd/>
          </a:ln>
          <a:effectLst/>
        </p:spPr>
        <p:txBody>
          <a:bodyPr wrap="none" lIns="90488" tIns="44450" rIns="90488" bIns="44450">
            <a:spAutoFit/>
          </a:bodyPr>
          <a:lstStyle/>
          <a:p>
            <a:pPr eaLnBrk="0" hangingPunct="0"/>
            <a:r>
              <a:rPr lang="en-GB"/>
              <a:t>I</a:t>
            </a:r>
            <a:r>
              <a:rPr lang="en-GB" baseline="-25000"/>
              <a:t>3</a:t>
            </a:r>
          </a:p>
        </p:txBody>
      </p:sp>
      <p:sp>
        <p:nvSpPr>
          <p:cNvPr id="26651" name="Line 27"/>
          <p:cNvSpPr>
            <a:spLocks noChangeShapeType="1"/>
          </p:cNvSpPr>
          <p:nvPr/>
        </p:nvSpPr>
        <p:spPr bwMode="auto">
          <a:xfrm>
            <a:off x="1752600" y="4724400"/>
            <a:ext cx="5867400" cy="0"/>
          </a:xfrm>
          <a:prstGeom prst="line">
            <a:avLst/>
          </a:prstGeom>
          <a:noFill/>
          <a:ln w="25400">
            <a:solidFill>
              <a:srgbClr val="FE9B03"/>
            </a:solidFill>
            <a:round/>
            <a:headEnd/>
            <a:tailEnd/>
          </a:ln>
          <a:effectLst/>
        </p:spPr>
        <p:txBody>
          <a:bodyPr/>
          <a:lstStyle/>
          <a:p>
            <a:endParaRPr lang="en-US"/>
          </a:p>
        </p:txBody>
      </p:sp>
      <p:sp>
        <p:nvSpPr>
          <p:cNvPr id="26652" name="Oval 28"/>
          <p:cNvSpPr>
            <a:spLocks noChangeArrowheads="1"/>
          </p:cNvSpPr>
          <p:nvPr/>
        </p:nvSpPr>
        <p:spPr bwMode="auto">
          <a:xfrm>
            <a:off x="3200400" y="4648200"/>
            <a:ext cx="152400" cy="152400"/>
          </a:xfrm>
          <a:prstGeom prst="ellipse">
            <a:avLst/>
          </a:prstGeom>
          <a:solidFill>
            <a:srgbClr val="FE9B03"/>
          </a:solidFill>
          <a:ln w="12700">
            <a:noFill/>
            <a:round/>
            <a:headEnd/>
            <a:tailEnd/>
          </a:ln>
          <a:effectLst/>
        </p:spPr>
        <p:txBody>
          <a:bodyPr/>
          <a:lstStyle/>
          <a:p>
            <a:endParaRPr lang="en-US"/>
          </a:p>
        </p:txBody>
      </p:sp>
      <p:sp>
        <p:nvSpPr>
          <p:cNvPr id="26653" name="Oval 29"/>
          <p:cNvSpPr>
            <a:spLocks noChangeArrowheads="1"/>
          </p:cNvSpPr>
          <p:nvPr/>
        </p:nvSpPr>
        <p:spPr bwMode="auto">
          <a:xfrm>
            <a:off x="4648200" y="4648200"/>
            <a:ext cx="152400" cy="152400"/>
          </a:xfrm>
          <a:prstGeom prst="ellipse">
            <a:avLst/>
          </a:prstGeom>
          <a:solidFill>
            <a:srgbClr val="FE9B03"/>
          </a:solidFill>
          <a:ln w="12700">
            <a:noFill/>
            <a:round/>
            <a:headEnd/>
            <a:tailEnd/>
          </a:ln>
          <a:effectLst/>
        </p:spPr>
        <p:txBody>
          <a:bodyPr/>
          <a:lstStyle/>
          <a:p>
            <a:endParaRPr lang="en-US"/>
          </a:p>
        </p:txBody>
      </p:sp>
      <p:sp>
        <p:nvSpPr>
          <p:cNvPr id="11" name="object 6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2" name="object 66"/>
          <p:cNvSpPr txBox="1">
            <a:spLocks noGrp="1"/>
          </p:cNvSpPr>
          <p:nvPr>
            <p:ph type="sldNum" sz="quarter" idx="4294967295"/>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42</a:t>
            </a:fld>
            <a:endParaRPr dirty="0"/>
          </a:p>
        </p:txBody>
      </p:sp>
      <p:sp>
        <p:nvSpPr>
          <p:cNvPr id="13" name="Rectangle 12"/>
          <p:cNvSpPr/>
          <p:nvPr/>
        </p:nvSpPr>
        <p:spPr>
          <a:xfrm>
            <a:off x="457200" y="228600"/>
            <a:ext cx="3495765" cy="584775"/>
          </a:xfrm>
          <a:prstGeom prst="rect">
            <a:avLst/>
          </a:prstGeom>
        </p:spPr>
        <p:txBody>
          <a:bodyPr wrap="none">
            <a:spAutoFit/>
          </a:bodyPr>
          <a:lstStyle/>
          <a:p>
            <a:r>
              <a:rPr lang="fr-FR" sz="3200" b="1"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Gouraud's</a:t>
            </a:r>
            <a:r>
              <a:rPr lang="fr-FR" sz="32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 </a:t>
            </a:r>
            <a:r>
              <a:rPr lang="fr-FR" sz="3200" b="1" spc="5" dirty="0" err="1"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method</a:t>
            </a:r>
            <a:endParaRPr lang="fr-FR" sz="32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691479" y="914400"/>
            <a:ext cx="7995920" cy="2000548"/>
          </a:xfrm>
          <a:prstGeom prst="rect">
            <a:avLst/>
          </a:prstGeom>
        </p:spPr>
        <p:txBody>
          <a:bodyPr vert="horz" wrap="square" lIns="0" tIns="0" rIns="0" bIns="0" rtlCol="0">
            <a:spAutoFit/>
          </a:bodyPr>
          <a:lstStyle/>
          <a:p>
            <a:pPr marL="286385" marR="5080" indent="-273685" algn="just">
              <a:lnSpc>
                <a:spcPct val="100000"/>
              </a:lnSpc>
              <a:buClr>
                <a:srgbClr val="D34817"/>
              </a:buClr>
              <a:buSzPct val="85416"/>
              <a:buFont typeface="Wingdings 2"/>
              <a:buChar char=""/>
              <a:tabLst>
                <a:tab pos="287020" algn="l"/>
              </a:tabLst>
            </a:pPr>
            <a:r>
              <a:rPr lang="en-US" sz="2400" spc="-5" dirty="0">
                <a:latin typeface="Perpetua"/>
                <a:cs typeface="Perpetua"/>
              </a:rPr>
              <a:t>Polygons or polygonal mesh: definition by vertices based on the interpolation of intensities between </a:t>
            </a:r>
            <a:r>
              <a:rPr lang="en-US" sz="2400" spc="-5" dirty="0" smtClean="0">
                <a:latin typeface="Perpetua"/>
                <a:cs typeface="Perpetua"/>
              </a:rPr>
              <a:t>vertices</a:t>
            </a:r>
            <a:endParaRPr sz="2400" dirty="0" smtClean="0">
              <a:latin typeface="Perpetua"/>
              <a:cs typeface="Perpetua"/>
            </a:endParaRPr>
          </a:p>
          <a:p>
            <a:pPr marL="286385" marR="5715" indent="-273685" algn="just">
              <a:lnSpc>
                <a:spcPct val="100000"/>
              </a:lnSpc>
              <a:spcBef>
                <a:spcPts val="600"/>
              </a:spcBef>
              <a:buClr>
                <a:srgbClr val="D34817"/>
              </a:buClr>
              <a:buSzPct val="83333"/>
              <a:buFont typeface="Wingdings 2"/>
              <a:buChar char=""/>
              <a:tabLst>
                <a:tab pos="287020" algn="l"/>
              </a:tabLst>
            </a:pPr>
            <a:r>
              <a:rPr lang="en-US" sz="2400" dirty="0">
                <a:latin typeface="Perpetua"/>
                <a:cs typeface="Perpetua"/>
              </a:rPr>
              <a:t>Calculation of an intensity for each vertex (smoothing: average of the </a:t>
            </a:r>
            <a:r>
              <a:rPr lang="en-US" sz="2400" dirty="0" err="1">
                <a:latin typeface="Perpetua"/>
                <a:cs typeface="Perpetua"/>
              </a:rPr>
              <a:t>normals</a:t>
            </a:r>
            <a:r>
              <a:rPr lang="en-US" sz="2400" dirty="0" smtClean="0">
                <a:latin typeface="Perpetua"/>
                <a:cs typeface="Perpetua"/>
              </a:rPr>
              <a:t>)</a:t>
            </a:r>
            <a:endParaRPr sz="2400" dirty="0" smtClean="0">
              <a:latin typeface="Perpetua"/>
              <a:cs typeface="Perpetua"/>
            </a:endParaRPr>
          </a:p>
          <a:p>
            <a:pPr marL="286385" indent="-273685" algn="just">
              <a:lnSpc>
                <a:spcPct val="100000"/>
              </a:lnSpc>
              <a:spcBef>
                <a:spcPts val="600"/>
              </a:spcBef>
              <a:buClr>
                <a:srgbClr val="D34817"/>
              </a:buClr>
              <a:buSzPct val="85416"/>
              <a:buFont typeface="Wingdings 2"/>
              <a:buChar char=""/>
              <a:tabLst>
                <a:tab pos="287020" algn="l"/>
              </a:tabLst>
            </a:pPr>
            <a:r>
              <a:rPr lang="en-US" sz="2400" dirty="0">
                <a:latin typeface="Perpetua"/>
                <a:cs typeface="Perpetua"/>
              </a:rPr>
              <a:t>Intensity between 2 vertices= linear interpolation of </a:t>
            </a:r>
            <a:r>
              <a:rPr lang="en-US" sz="2400" dirty="0" smtClean="0">
                <a:latin typeface="Perpetua"/>
                <a:cs typeface="Perpetua"/>
              </a:rPr>
              <a:t>intensities</a:t>
            </a:r>
            <a:endParaRPr lang="en-US" sz="2400" dirty="0">
              <a:latin typeface="Perpetua"/>
              <a:cs typeface="Perpetua"/>
            </a:endParaRPr>
          </a:p>
        </p:txBody>
      </p:sp>
      <p:sp>
        <p:nvSpPr>
          <p:cNvPr id="5" name="object 5"/>
          <p:cNvSpPr/>
          <p:nvPr/>
        </p:nvSpPr>
        <p:spPr>
          <a:xfrm>
            <a:off x="5106923" y="4651540"/>
            <a:ext cx="3375660" cy="0"/>
          </a:xfrm>
          <a:custGeom>
            <a:avLst/>
            <a:gdLst/>
            <a:ahLst/>
            <a:cxnLst/>
            <a:rect l="l" t="t" r="r" b="b"/>
            <a:pathLst>
              <a:path w="3375659">
                <a:moveTo>
                  <a:pt x="0" y="0"/>
                </a:moveTo>
                <a:lnTo>
                  <a:pt x="3375659" y="0"/>
                </a:lnTo>
              </a:path>
            </a:pathLst>
          </a:custGeom>
          <a:ln w="9835">
            <a:solidFill>
              <a:srgbClr val="000000"/>
            </a:solidFill>
          </a:ln>
        </p:spPr>
        <p:txBody>
          <a:bodyPr wrap="square" lIns="0" tIns="0" rIns="0" bIns="0" rtlCol="0"/>
          <a:lstStyle/>
          <a:p>
            <a:endParaRPr/>
          </a:p>
        </p:txBody>
      </p:sp>
      <p:sp>
        <p:nvSpPr>
          <p:cNvPr id="6" name="object 6"/>
          <p:cNvSpPr txBox="1"/>
          <p:nvPr/>
        </p:nvSpPr>
        <p:spPr>
          <a:xfrm>
            <a:off x="4759071" y="4635462"/>
            <a:ext cx="86360" cy="173355"/>
          </a:xfrm>
          <a:prstGeom prst="rect">
            <a:avLst/>
          </a:prstGeom>
        </p:spPr>
        <p:txBody>
          <a:bodyPr vert="horz" wrap="square" lIns="0" tIns="0" rIns="0" bIns="0" rtlCol="0">
            <a:spAutoFit/>
          </a:bodyPr>
          <a:lstStyle/>
          <a:p>
            <a:pPr marL="12700">
              <a:lnSpc>
                <a:spcPct val="100000"/>
              </a:lnSpc>
            </a:pPr>
            <a:r>
              <a:rPr sz="1050" i="1" spc="10" dirty="0">
                <a:latin typeface="Times New Roman"/>
                <a:cs typeface="Times New Roman"/>
              </a:rPr>
              <a:t>y</a:t>
            </a:r>
            <a:endParaRPr sz="1050">
              <a:latin typeface="Times New Roman"/>
              <a:cs typeface="Times New Roman"/>
            </a:endParaRPr>
          </a:p>
        </p:txBody>
      </p:sp>
      <p:sp>
        <p:nvSpPr>
          <p:cNvPr id="7" name="object 7"/>
          <p:cNvSpPr txBox="1"/>
          <p:nvPr/>
        </p:nvSpPr>
        <p:spPr>
          <a:xfrm>
            <a:off x="6109373" y="4658995"/>
            <a:ext cx="1348105" cy="294005"/>
          </a:xfrm>
          <a:prstGeom prst="rect">
            <a:avLst/>
          </a:prstGeom>
        </p:spPr>
        <p:txBody>
          <a:bodyPr vert="horz" wrap="square" lIns="0" tIns="0" rIns="0" bIns="0" rtlCol="0">
            <a:spAutoFit/>
          </a:bodyPr>
          <a:lstStyle/>
          <a:p>
            <a:pPr marL="12700">
              <a:lnSpc>
                <a:spcPct val="100000"/>
              </a:lnSpc>
            </a:pPr>
            <a:r>
              <a:rPr sz="1850" i="1" spc="-5" dirty="0">
                <a:latin typeface="Times New Roman"/>
                <a:cs typeface="Times New Roman"/>
              </a:rPr>
              <a:t>Y </a:t>
            </a:r>
            <a:r>
              <a:rPr sz="1850" spc="25" dirty="0">
                <a:latin typeface="Times New Roman"/>
                <a:cs typeface="Times New Roman"/>
              </a:rPr>
              <a:t>max</a:t>
            </a:r>
            <a:r>
              <a:rPr sz="1850" spc="25" dirty="0">
                <a:latin typeface="Symbol"/>
                <a:cs typeface="Symbol"/>
              </a:rPr>
              <a:t></a:t>
            </a:r>
            <a:r>
              <a:rPr sz="1850" spc="25" dirty="0">
                <a:latin typeface="Times New Roman"/>
                <a:cs typeface="Times New Roman"/>
              </a:rPr>
              <a:t> </a:t>
            </a:r>
            <a:r>
              <a:rPr sz="1850" i="1" spc="-5" dirty="0">
                <a:latin typeface="Times New Roman"/>
                <a:cs typeface="Times New Roman"/>
              </a:rPr>
              <a:t>Y</a:t>
            </a:r>
            <a:r>
              <a:rPr sz="1850" i="1" spc="-300" dirty="0">
                <a:latin typeface="Times New Roman"/>
                <a:cs typeface="Times New Roman"/>
              </a:rPr>
              <a:t> </a:t>
            </a:r>
            <a:r>
              <a:rPr sz="1850" spc="-10" dirty="0">
                <a:latin typeface="Times New Roman"/>
                <a:cs typeface="Times New Roman"/>
              </a:rPr>
              <a:t>min</a:t>
            </a:r>
            <a:endParaRPr sz="1850">
              <a:latin typeface="Times New Roman"/>
              <a:cs typeface="Times New Roman"/>
            </a:endParaRPr>
          </a:p>
        </p:txBody>
      </p:sp>
      <p:sp>
        <p:nvSpPr>
          <p:cNvPr id="8" name="object 8"/>
          <p:cNvSpPr txBox="1"/>
          <p:nvPr/>
        </p:nvSpPr>
        <p:spPr>
          <a:xfrm>
            <a:off x="4903787" y="4250513"/>
            <a:ext cx="3550920" cy="515620"/>
          </a:xfrm>
          <a:prstGeom prst="rect">
            <a:avLst/>
          </a:prstGeom>
        </p:spPr>
        <p:txBody>
          <a:bodyPr vert="horz" wrap="square" lIns="0" tIns="0" rIns="0" bIns="0" rtlCol="0">
            <a:spAutoFit/>
          </a:bodyPr>
          <a:lstStyle/>
          <a:p>
            <a:pPr marR="111125" algn="ctr">
              <a:lnSpc>
                <a:spcPts val="2005"/>
              </a:lnSpc>
              <a:tabLst>
                <a:tab pos="1621155" algn="l"/>
              </a:tabLst>
            </a:pPr>
            <a:r>
              <a:rPr sz="2450" spc="-175" dirty="0">
                <a:latin typeface="Symbol"/>
                <a:cs typeface="Symbol"/>
              </a:rPr>
              <a:t></a:t>
            </a:r>
            <a:r>
              <a:rPr sz="1850" i="1" spc="-175" dirty="0">
                <a:latin typeface="Times New Roman"/>
                <a:cs typeface="Times New Roman"/>
              </a:rPr>
              <a:t>Y  </a:t>
            </a:r>
            <a:r>
              <a:rPr sz="1850" dirty="0">
                <a:latin typeface="Symbol"/>
                <a:cs typeface="Symbol"/>
              </a:rPr>
              <a:t></a:t>
            </a:r>
            <a:r>
              <a:rPr sz="1850" dirty="0">
                <a:latin typeface="Times New Roman"/>
                <a:cs typeface="Times New Roman"/>
              </a:rPr>
              <a:t> </a:t>
            </a:r>
            <a:r>
              <a:rPr sz="1850" i="1" spc="-5" dirty="0">
                <a:latin typeface="Times New Roman"/>
                <a:cs typeface="Times New Roman"/>
              </a:rPr>
              <a:t>Y</a:t>
            </a:r>
            <a:r>
              <a:rPr sz="1850" i="1" spc="-254" dirty="0">
                <a:latin typeface="Times New Roman"/>
                <a:cs typeface="Times New Roman"/>
              </a:rPr>
              <a:t> </a:t>
            </a:r>
            <a:r>
              <a:rPr sz="1850" spc="-10" dirty="0">
                <a:latin typeface="Times New Roman"/>
                <a:cs typeface="Times New Roman"/>
              </a:rPr>
              <a:t>min</a:t>
            </a:r>
            <a:r>
              <a:rPr sz="1850" spc="-285" dirty="0">
                <a:latin typeface="Times New Roman"/>
                <a:cs typeface="Times New Roman"/>
              </a:rPr>
              <a:t> </a:t>
            </a:r>
            <a:r>
              <a:rPr sz="2450" spc="-180" dirty="0">
                <a:latin typeface="Symbol"/>
                <a:cs typeface="Symbol"/>
              </a:rPr>
              <a:t></a:t>
            </a:r>
            <a:r>
              <a:rPr sz="1850" i="1" spc="-180" dirty="0">
                <a:latin typeface="Times New Roman"/>
                <a:cs typeface="Times New Roman"/>
              </a:rPr>
              <a:t>C	</a:t>
            </a:r>
            <a:r>
              <a:rPr sz="1850" dirty="0">
                <a:latin typeface="Symbol"/>
                <a:cs typeface="Symbol"/>
              </a:rPr>
              <a:t></a:t>
            </a:r>
            <a:r>
              <a:rPr sz="1850" spc="-170" dirty="0">
                <a:latin typeface="Times New Roman"/>
                <a:cs typeface="Times New Roman"/>
              </a:rPr>
              <a:t> </a:t>
            </a:r>
            <a:r>
              <a:rPr sz="2450" spc="-175" dirty="0">
                <a:latin typeface="Symbol"/>
                <a:cs typeface="Symbol"/>
              </a:rPr>
              <a:t></a:t>
            </a:r>
            <a:r>
              <a:rPr sz="1850" i="1" spc="-175" dirty="0">
                <a:latin typeface="Times New Roman"/>
                <a:cs typeface="Times New Roman"/>
              </a:rPr>
              <a:t>Y</a:t>
            </a:r>
            <a:r>
              <a:rPr sz="1850" i="1" dirty="0">
                <a:latin typeface="Times New Roman"/>
                <a:cs typeface="Times New Roman"/>
              </a:rPr>
              <a:t> </a:t>
            </a:r>
            <a:r>
              <a:rPr sz="1850" spc="25" dirty="0">
                <a:latin typeface="Times New Roman"/>
                <a:cs typeface="Times New Roman"/>
              </a:rPr>
              <a:t>max</a:t>
            </a:r>
            <a:r>
              <a:rPr sz="1850" spc="25" dirty="0">
                <a:latin typeface="Symbol"/>
                <a:cs typeface="Symbol"/>
              </a:rPr>
              <a:t></a:t>
            </a:r>
            <a:r>
              <a:rPr sz="1850" spc="-270" dirty="0">
                <a:latin typeface="Times New Roman"/>
                <a:cs typeface="Times New Roman"/>
              </a:rPr>
              <a:t> </a:t>
            </a:r>
            <a:r>
              <a:rPr sz="1850" i="1" spc="-5" dirty="0">
                <a:latin typeface="Times New Roman"/>
                <a:cs typeface="Times New Roman"/>
              </a:rPr>
              <a:t>Y</a:t>
            </a:r>
            <a:r>
              <a:rPr sz="1850" i="1" spc="-170" dirty="0">
                <a:latin typeface="Times New Roman"/>
                <a:cs typeface="Times New Roman"/>
              </a:rPr>
              <a:t> </a:t>
            </a:r>
            <a:r>
              <a:rPr sz="2450" spc="-185" dirty="0">
                <a:latin typeface="Symbol"/>
                <a:cs typeface="Symbol"/>
              </a:rPr>
              <a:t></a:t>
            </a:r>
            <a:r>
              <a:rPr sz="1850" i="1" spc="-185" dirty="0">
                <a:latin typeface="Times New Roman"/>
                <a:cs typeface="Times New Roman"/>
              </a:rPr>
              <a:t>C</a:t>
            </a:r>
            <a:endParaRPr sz="1850">
              <a:latin typeface="Times New Roman"/>
              <a:cs typeface="Times New Roman"/>
            </a:endParaRPr>
          </a:p>
          <a:p>
            <a:pPr algn="ctr">
              <a:lnSpc>
                <a:spcPts val="1285"/>
              </a:lnSpc>
              <a:tabLst>
                <a:tab pos="1407795" algn="l"/>
                <a:tab pos="3201670" algn="l"/>
              </a:tabLst>
            </a:pPr>
            <a:r>
              <a:rPr sz="2775" spc="-7" baseline="-21021" dirty="0">
                <a:latin typeface="Symbol"/>
                <a:cs typeface="Symbol"/>
              </a:rPr>
              <a:t></a:t>
            </a:r>
            <a:r>
              <a:rPr sz="2775" spc="-7" baseline="-21021" dirty="0">
                <a:latin typeface="Times New Roman"/>
                <a:cs typeface="Times New Roman"/>
              </a:rPr>
              <a:t>	</a:t>
            </a:r>
            <a:r>
              <a:rPr sz="1050" i="1" spc="15" dirty="0">
                <a:latin typeface="Times New Roman"/>
                <a:cs typeface="Times New Roman"/>
              </a:rPr>
              <a:t>Y</a:t>
            </a:r>
            <a:r>
              <a:rPr sz="1050" i="1" spc="-15" dirty="0">
                <a:latin typeface="Times New Roman"/>
                <a:cs typeface="Times New Roman"/>
              </a:rPr>
              <a:t> </a:t>
            </a:r>
            <a:r>
              <a:rPr sz="1050" spc="15" dirty="0">
                <a:latin typeface="Times New Roman"/>
                <a:cs typeface="Times New Roman"/>
              </a:rPr>
              <a:t>max	</a:t>
            </a:r>
            <a:r>
              <a:rPr sz="1050" i="1" spc="15" dirty="0">
                <a:latin typeface="Times New Roman"/>
                <a:cs typeface="Times New Roman"/>
              </a:rPr>
              <a:t>Y</a:t>
            </a:r>
            <a:r>
              <a:rPr sz="1050" i="1" spc="-100" dirty="0">
                <a:latin typeface="Times New Roman"/>
                <a:cs typeface="Times New Roman"/>
              </a:rPr>
              <a:t> </a:t>
            </a:r>
            <a:r>
              <a:rPr sz="1050" spc="15" dirty="0">
                <a:latin typeface="Times New Roman"/>
                <a:cs typeface="Times New Roman"/>
              </a:rPr>
              <a:t>min</a:t>
            </a:r>
            <a:endParaRPr sz="1050">
              <a:latin typeface="Times New Roman"/>
              <a:cs typeface="Times New Roman"/>
            </a:endParaRPr>
          </a:p>
        </p:txBody>
      </p:sp>
      <p:sp>
        <p:nvSpPr>
          <p:cNvPr id="9" name="object 9"/>
          <p:cNvSpPr txBox="1"/>
          <p:nvPr/>
        </p:nvSpPr>
        <p:spPr>
          <a:xfrm>
            <a:off x="4567046" y="4476064"/>
            <a:ext cx="194945" cy="294005"/>
          </a:xfrm>
          <a:prstGeom prst="rect">
            <a:avLst/>
          </a:prstGeom>
        </p:spPr>
        <p:txBody>
          <a:bodyPr vert="horz" wrap="square" lIns="0" tIns="0" rIns="0" bIns="0" rtlCol="0">
            <a:spAutoFit/>
          </a:bodyPr>
          <a:lstStyle/>
          <a:p>
            <a:pPr marL="12700">
              <a:lnSpc>
                <a:spcPct val="100000"/>
              </a:lnSpc>
            </a:pPr>
            <a:r>
              <a:rPr sz="1850" b="1" spc="-5" dirty="0">
                <a:latin typeface="Times New Roman"/>
                <a:cs typeface="Times New Roman"/>
              </a:rPr>
              <a:t>C</a:t>
            </a:r>
            <a:endParaRPr sz="1850">
              <a:latin typeface="Times New Roman"/>
              <a:cs typeface="Times New Roman"/>
            </a:endParaRPr>
          </a:p>
        </p:txBody>
      </p:sp>
      <p:sp>
        <p:nvSpPr>
          <p:cNvPr id="10" name="object 10"/>
          <p:cNvSpPr/>
          <p:nvPr/>
        </p:nvSpPr>
        <p:spPr>
          <a:xfrm>
            <a:off x="2811779" y="4113301"/>
            <a:ext cx="1324356" cy="6705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336292" y="3281197"/>
            <a:ext cx="2014855" cy="1641475"/>
          </a:xfrm>
          <a:custGeom>
            <a:avLst/>
            <a:gdLst/>
            <a:ahLst/>
            <a:cxnLst/>
            <a:rect l="l" t="t" r="r" b="b"/>
            <a:pathLst>
              <a:path w="2014854" h="1641475">
                <a:moveTo>
                  <a:pt x="899159" y="0"/>
                </a:moveTo>
                <a:lnTo>
                  <a:pt x="894588" y="0"/>
                </a:lnTo>
                <a:lnTo>
                  <a:pt x="890015" y="1523"/>
                </a:lnTo>
                <a:lnTo>
                  <a:pt x="886968" y="3047"/>
                </a:lnTo>
                <a:lnTo>
                  <a:pt x="885444" y="7619"/>
                </a:lnTo>
                <a:lnTo>
                  <a:pt x="1524" y="1621535"/>
                </a:lnTo>
                <a:lnTo>
                  <a:pt x="0" y="1626107"/>
                </a:lnTo>
                <a:lnTo>
                  <a:pt x="0" y="1630679"/>
                </a:lnTo>
                <a:lnTo>
                  <a:pt x="6095" y="1639823"/>
                </a:lnTo>
                <a:lnTo>
                  <a:pt x="12191" y="1641347"/>
                </a:lnTo>
                <a:lnTo>
                  <a:pt x="16763" y="1639823"/>
                </a:lnTo>
                <a:lnTo>
                  <a:pt x="36787" y="1633727"/>
                </a:lnTo>
                <a:lnTo>
                  <a:pt x="24383" y="1633727"/>
                </a:lnTo>
                <a:lnTo>
                  <a:pt x="9143" y="1615439"/>
                </a:lnTo>
                <a:lnTo>
                  <a:pt x="39449" y="1606220"/>
                </a:lnTo>
                <a:lnTo>
                  <a:pt x="900580" y="33913"/>
                </a:lnTo>
                <a:lnTo>
                  <a:pt x="888491" y="22859"/>
                </a:lnTo>
                <a:lnTo>
                  <a:pt x="908303" y="19811"/>
                </a:lnTo>
                <a:lnTo>
                  <a:pt x="921971" y="19811"/>
                </a:lnTo>
                <a:lnTo>
                  <a:pt x="905256" y="4571"/>
                </a:lnTo>
                <a:lnTo>
                  <a:pt x="902207" y="1523"/>
                </a:lnTo>
                <a:lnTo>
                  <a:pt x="899159" y="0"/>
                </a:lnTo>
                <a:close/>
              </a:path>
              <a:path w="2014854" h="1641475">
                <a:moveTo>
                  <a:pt x="39449" y="1606220"/>
                </a:moveTo>
                <a:lnTo>
                  <a:pt x="9143" y="1615439"/>
                </a:lnTo>
                <a:lnTo>
                  <a:pt x="24383" y="1633727"/>
                </a:lnTo>
                <a:lnTo>
                  <a:pt x="39449" y="1606220"/>
                </a:lnTo>
                <a:close/>
              </a:path>
              <a:path w="2014854" h="1641475">
                <a:moveTo>
                  <a:pt x="1975880" y="1017129"/>
                </a:moveTo>
                <a:lnTo>
                  <a:pt x="39449" y="1606220"/>
                </a:lnTo>
                <a:lnTo>
                  <a:pt x="24383" y="1633727"/>
                </a:lnTo>
                <a:lnTo>
                  <a:pt x="36787" y="1633727"/>
                </a:lnTo>
                <a:lnTo>
                  <a:pt x="2004059" y="1034795"/>
                </a:lnTo>
                <a:lnTo>
                  <a:pt x="2008632" y="1033271"/>
                </a:lnTo>
                <a:lnTo>
                  <a:pt x="2009647" y="1031747"/>
                </a:lnTo>
                <a:lnTo>
                  <a:pt x="1991868" y="1031747"/>
                </a:lnTo>
                <a:lnTo>
                  <a:pt x="1975880" y="1017129"/>
                </a:lnTo>
                <a:close/>
              </a:path>
              <a:path w="2014854" h="1641475">
                <a:moveTo>
                  <a:pt x="1997963" y="1010411"/>
                </a:moveTo>
                <a:lnTo>
                  <a:pt x="1975880" y="1017129"/>
                </a:lnTo>
                <a:lnTo>
                  <a:pt x="1991868" y="1031747"/>
                </a:lnTo>
                <a:lnTo>
                  <a:pt x="1997963" y="1010411"/>
                </a:lnTo>
                <a:close/>
              </a:path>
              <a:path w="2014854" h="1641475">
                <a:moveTo>
                  <a:pt x="2008484" y="1010411"/>
                </a:moveTo>
                <a:lnTo>
                  <a:pt x="1997963" y="1010411"/>
                </a:lnTo>
                <a:lnTo>
                  <a:pt x="1991868" y="1031747"/>
                </a:lnTo>
                <a:lnTo>
                  <a:pt x="2009647" y="1031747"/>
                </a:lnTo>
                <a:lnTo>
                  <a:pt x="2011680" y="1028699"/>
                </a:lnTo>
                <a:lnTo>
                  <a:pt x="2013204" y="1024127"/>
                </a:lnTo>
                <a:lnTo>
                  <a:pt x="2014728" y="1021079"/>
                </a:lnTo>
                <a:lnTo>
                  <a:pt x="2013204" y="1014983"/>
                </a:lnTo>
                <a:lnTo>
                  <a:pt x="2010156" y="1011935"/>
                </a:lnTo>
                <a:lnTo>
                  <a:pt x="2008484" y="1010411"/>
                </a:lnTo>
                <a:close/>
              </a:path>
              <a:path w="2014854" h="1641475">
                <a:moveTo>
                  <a:pt x="921971" y="19811"/>
                </a:moveTo>
                <a:lnTo>
                  <a:pt x="908303" y="19811"/>
                </a:lnTo>
                <a:lnTo>
                  <a:pt x="900580" y="33913"/>
                </a:lnTo>
                <a:lnTo>
                  <a:pt x="1975880" y="1017129"/>
                </a:lnTo>
                <a:lnTo>
                  <a:pt x="1997963" y="1010411"/>
                </a:lnTo>
                <a:lnTo>
                  <a:pt x="2008484" y="1010411"/>
                </a:lnTo>
                <a:lnTo>
                  <a:pt x="921971" y="19811"/>
                </a:lnTo>
                <a:close/>
              </a:path>
              <a:path w="2014854" h="1641475">
                <a:moveTo>
                  <a:pt x="908303" y="19811"/>
                </a:moveTo>
                <a:lnTo>
                  <a:pt x="888491" y="22859"/>
                </a:lnTo>
                <a:lnTo>
                  <a:pt x="900580" y="33913"/>
                </a:lnTo>
                <a:lnTo>
                  <a:pt x="908303" y="19811"/>
                </a:lnTo>
                <a:close/>
              </a:path>
            </a:pathLst>
          </a:custGeom>
          <a:solidFill>
            <a:srgbClr val="000000"/>
          </a:solidFill>
        </p:spPr>
        <p:txBody>
          <a:bodyPr wrap="square" lIns="0" tIns="0" rIns="0" bIns="0" rtlCol="0"/>
          <a:lstStyle/>
          <a:p>
            <a:endParaRPr/>
          </a:p>
        </p:txBody>
      </p:sp>
      <p:sp>
        <p:nvSpPr>
          <p:cNvPr id="12" name="object 12"/>
          <p:cNvSpPr/>
          <p:nvPr/>
        </p:nvSpPr>
        <p:spPr>
          <a:xfrm>
            <a:off x="2365248" y="3302533"/>
            <a:ext cx="838200" cy="160629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30879" y="3247669"/>
            <a:ext cx="1097280" cy="109118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389632" y="4268749"/>
            <a:ext cx="1917192" cy="67970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163823" y="3244621"/>
            <a:ext cx="147955" cy="134620"/>
          </a:xfrm>
          <a:custGeom>
            <a:avLst/>
            <a:gdLst/>
            <a:ahLst/>
            <a:cxnLst/>
            <a:rect l="l" t="t" r="r" b="b"/>
            <a:pathLst>
              <a:path w="147954" h="134620">
                <a:moveTo>
                  <a:pt x="73151" y="0"/>
                </a:moveTo>
                <a:lnTo>
                  <a:pt x="45005" y="5119"/>
                </a:lnTo>
                <a:lnTo>
                  <a:pt x="21717" y="19240"/>
                </a:lnTo>
                <a:lnTo>
                  <a:pt x="5857" y="40505"/>
                </a:lnTo>
                <a:lnTo>
                  <a:pt x="0" y="67055"/>
                </a:lnTo>
                <a:lnTo>
                  <a:pt x="5857" y="92963"/>
                </a:lnTo>
                <a:lnTo>
                  <a:pt x="21716" y="114299"/>
                </a:lnTo>
                <a:lnTo>
                  <a:pt x="45005" y="128777"/>
                </a:lnTo>
                <a:lnTo>
                  <a:pt x="73151" y="134111"/>
                </a:lnTo>
                <a:lnTo>
                  <a:pt x="102179" y="128777"/>
                </a:lnTo>
                <a:lnTo>
                  <a:pt x="125920" y="114299"/>
                </a:lnTo>
                <a:lnTo>
                  <a:pt x="141946" y="92963"/>
                </a:lnTo>
                <a:lnTo>
                  <a:pt x="147827" y="67055"/>
                </a:lnTo>
                <a:lnTo>
                  <a:pt x="141946" y="40505"/>
                </a:lnTo>
                <a:lnTo>
                  <a:pt x="125920" y="19240"/>
                </a:lnTo>
                <a:lnTo>
                  <a:pt x="102179" y="5119"/>
                </a:lnTo>
                <a:lnTo>
                  <a:pt x="73151" y="0"/>
                </a:lnTo>
                <a:close/>
              </a:path>
            </a:pathLst>
          </a:custGeom>
          <a:solidFill>
            <a:srgbClr val="0000FF"/>
          </a:solidFill>
        </p:spPr>
        <p:txBody>
          <a:bodyPr wrap="square" lIns="0" tIns="0" rIns="0" bIns="0" rtlCol="0"/>
          <a:lstStyle/>
          <a:p>
            <a:endParaRPr/>
          </a:p>
        </p:txBody>
      </p:sp>
      <p:sp>
        <p:nvSpPr>
          <p:cNvPr id="16" name="object 16"/>
          <p:cNvSpPr/>
          <p:nvPr/>
        </p:nvSpPr>
        <p:spPr>
          <a:xfrm>
            <a:off x="2278379" y="4860061"/>
            <a:ext cx="147955" cy="135890"/>
          </a:xfrm>
          <a:custGeom>
            <a:avLst/>
            <a:gdLst/>
            <a:ahLst/>
            <a:cxnLst/>
            <a:rect l="l" t="t" r="r" b="b"/>
            <a:pathLst>
              <a:path w="147955" h="135889">
                <a:moveTo>
                  <a:pt x="74675" y="0"/>
                </a:moveTo>
                <a:lnTo>
                  <a:pt x="45648" y="5357"/>
                </a:lnTo>
                <a:lnTo>
                  <a:pt x="21907" y="20002"/>
                </a:lnTo>
                <a:lnTo>
                  <a:pt x="5881" y="41790"/>
                </a:lnTo>
                <a:lnTo>
                  <a:pt x="0" y="68580"/>
                </a:lnTo>
                <a:lnTo>
                  <a:pt x="5881" y="94488"/>
                </a:lnTo>
                <a:lnTo>
                  <a:pt x="21907" y="115824"/>
                </a:lnTo>
                <a:lnTo>
                  <a:pt x="45648" y="130302"/>
                </a:lnTo>
                <a:lnTo>
                  <a:pt x="74675" y="135636"/>
                </a:lnTo>
                <a:lnTo>
                  <a:pt x="102822" y="130302"/>
                </a:lnTo>
                <a:lnTo>
                  <a:pt x="126110" y="115824"/>
                </a:lnTo>
                <a:lnTo>
                  <a:pt x="141970" y="94488"/>
                </a:lnTo>
                <a:lnTo>
                  <a:pt x="147827" y="68580"/>
                </a:lnTo>
                <a:lnTo>
                  <a:pt x="141970" y="41790"/>
                </a:lnTo>
                <a:lnTo>
                  <a:pt x="126111" y="20002"/>
                </a:lnTo>
                <a:lnTo>
                  <a:pt x="102822" y="5357"/>
                </a:lnTo>
                <a:lnTo>
                  <a:pt x="74675" y="0"/>
                </a:lnTo>
                <a:close/>
              </a:path>
            </a:pathLst>
          </a:custGeom>
          <a:solidFill>
            <a:srgbClr val="FF0000"/>
          </a:solidFill>
        </p:spPr>
        <p:txBody>
          <a:bodyPr wrap="square" lIns="0" tIns="0" rIns="0" bIns="0" rtlCol="0"/>
          <a:lstStyle/>
          <a:p>
            <a:endParaRPr/>
          </a:p>
        </p:txBody>
      </p:sp>
      <p:sp>
        <p:nvSpPr>
          <p:cNvPr id="17" name="object 17"/>
          <p:cNvSpPr/>
          <p:nvPr/>
        </p:nvSpPr>
        <p:spPr>
          <a:xfrm>
            <a:off x="4270247" y="4255033"/>
            <a:ext cx="146685" cy="134620"/>
          </a:xfrm>
          <a:custGeom>
            <a:avLst/>
            <a:gdLst/>
            <a:ahLst/>
            <a:cxnLst/>
            <a:rect l="l" t="t" r="r" b="b"/>
            <a:pathLst>
              <a:path w="146685" h="134620">
                <a:moveTo>
                  <a:pt x="73151" y="0"/>
                </a:moveTo>
                <a:lnTo>
                  <a:pt x="44362" y="5119"/>
                </a:lnTo>
                <a:lnTo>
                  <a:pt x="21145" y="19240"/>
                </a:lnTo>
                <a:lnTo>
                  <a:pt x="5643" y="40505"/>
                </a:lnTo>
                <a:lnTo>
                  <a:pt x="0" y="67056"/>
                </a:lnTo>
                <a:lnTo>
                  <a:pt x="5643" y="92964"/>
                </a:lnTo>
                <a:lnTo>
                  <a:pt x="21145" y="114300"/>
                </a:lnTo>
                <a:lnTo>
                  <a:pt x="44362" y="128778"/>
                </a:lnTo>
                <a:lnTo>
                  <a:pt x="73151" y="134112"/>
                </a:lnTo>
                <a:lnTo>
                  <a:pt x="101941" y="128777"/>
                </a:lnTo>
                <a:lnTo>
                  <a:pt x="125158" y="114300"/>
                </a:lnTo>
                <a:lnTo>
                  <a:pt x="140660" y="92964"/>
                </a:lnTo>
                <a:lnTo>
                  <a:pt x="146303" y="67056"/>
                </a:lnTo>
                <a:lnTo>
                  <a:pt x="140660" y="40505"/>
                </a:lnTo>
                <a:lnTo>
                  <a:pt x="125158" y="19240"/>
                </a:lnTo>
                <a:lnTo>
                  <a:pt x="101941" y="5119"/>
                </a:lnTo>
                <a:lnTo>
                  <a:pt x="73151" y="0"/>
                </a:lnTo>
                <a:close/>
              </a:path>
            </a:pathLst>
          </a:custGeom>
          <a:solidFill>
            <a:srgbClr val="FFFF00"/>
          </a:solidFill>
        </p:spPr>
        <p:txBody>
          <a:bodyPr wrap="square" lIns="0" tIns="0" rIns="0" bIns="0" rtlCol="0"/>
          <a:lstStyle/>
          <a:p>
            <a:endParaRPr/>
          </a:p>
        </p:txBody>
      </p:sp>
      <p:sp>
        <p:nvSpPr>
          <p:cNvPr id="18" name="object 18"/>
          <p:cNvSpPr/>
          <p:nvPr/>
        </p:nvSpPr>
        <p:spPr>
          <a:xfrm>
            <a:off x="1917192" y="5140477"/>
            <a:ext cx="818515" cy="76200"/>
          </a:xfrm>
          <a:custGeom>
            <a:avLst/>
            <a:gdLst/>
            <a:ahLst/>
            <a:cxnLst/>
            <a:rect l="l" t="t" r="r" b="b"/>
            <a:pathLst>
              <a:path w="818514" h="76200">
                <a:moveTo>
                  <a:pt x="742188" y="0"/>
                </a:moveTo>
                <a:lnTo>
                  <a:pt x="742188" y="76199"/>
                </a:lnTo>
                <a:lnTo>
                  <a:pt x="809244" y="42671"/>
                </a:lnTo>
                <a:lnTo>
                  <a:pt x="754380" y="42671"/>
                </a:lnTo>
                <a:lnTo>
                  <a:pt x="754380" y="32003"/>
                </a:lnTo>
                <a:lnTo>
                  <a:pt x="806196" y="32003"/>
                </a:lnTo>
                <a:lnTo>
                  <a:pt x="742188" y="0"/>
                </a:lnTo>
                <a:close/>
              </a:path>
              <a:path w="818514" h="76200">
                <a:moveTo>
                  <a:pt x="742188" y="32003"/>
                </a:moveTo>
                <a:lnTo>
                  <a:pt x="0" y="32003"/>
                </a:lnTo>
                <a:lnTo>
                  <a:pt x="0" y="42671"/>
                </a:lnTo>
                <a:lnTo>
                  <a:pt x="742188" y="42671"/>
                </a:lnTo>
                <a:lnTo>
                  <a:pt x="742188" y="32003"/>
                </a:lnTo>
                <a:close/>
              </a:path>
              <a:path w="818514" h="76200">
                <a:moveTo>
                  <a:pt x="806196" y="32003"/>
                </a:moveTo>
                <a:lnTo>
                  <a:pt x="754380" y="32003"/>
                </a:lnTo>
                <a:lnTo>
                  <a:pt x="754380" y="42671"/>
                </a:lnTo>
                <a:lnTo>
                  <a:pt x="809244" y="42671"/>
                </a:lnTo>
                <a:lnTo>
                  <a:pt x="818388" y="38099"/>
                </a:lnTo>
                <a:lnTo>
                  <a:pt x="806196" y="32003"/>
                </a:lnTo>
                <a:close/>
              </a:path>
            </a:pathLst>
          </a:custGeom>
          <a:solidFill>
            <a:srgbClr val="000000"/>
          </a:solidFill>
        </p:spPr>
        <p:txBody>
          <a:bodyPr wrap="square" lIns="0" tIns="0" rIns="0" bIns="0" rtlCol="0"/>
          <a:lstStyle/>
          <a:p>
            <a:endParaRPr/>
          </a:p>
        </p:txBody>
      </p:sp>
      <p:sp>
        <p:nvSpPr>
          <p:cNvPr id="19" name="object 19"/>
          <p:cNvSpPr/>
          <p:nvPr/>
        </p:nvSpPr>
        <p:spPr>
          <a:xfrm>
            <a:off x="1879092" y="4306849"/>
            <a:ext cx="76200" cy="871855"/>
          </a:xfrm>
          <a:custGeom>
            <a:avLst/>
            <a:gdLst/>
            <a:ahLst/>
            <a:cxnLst/>
            <a:rect l="l" t="t" r="r" b="b"/>
            <a:pathLst>
              <a:path w="76200" h="871854">
                <a:moveTo>
                  <a:pt x="44195" y="62483"/>
                </a:moveTo>
                <a:lnTo>
                  <a:pt x="33527" y="62483"/>
                </a:lnTo>
                <a:lnTo>
                  <a:pt x="33527" y="871727"/>
                </a:lnTo>
                <a:lnTo>
                  <a:pt x="44195" y="871727"/>
                </a:lnTo>
                <a:lnTo>
                  <a:pt x="44195" y="62483"/>
                </a:lnTo>
                <a:close/>
              </a:path>
              <a:path w="76200" h="871854">
                <a:moveTo>
                  <a:pt x="38100" y="0"/>
                </a:moveTo>
                <a:lnTo>
                  <a:pt x="0" y="76199"/>
                </a:lnTo>
                <a:lnTo>
                  <a:pt x="33527" y="76199"/>
                </a:lnTo>
                <a:lnTo>
                  <a:pt x="33527" y="62483"/>
                </a:lnTo>
                <a:lnTo>
                  <a:pt x="69342" y="62483"/>
                </a:lnTo>
                <a:lnTo>
                  <a:pt x="38100" y="0"/>
                </a:lnTo>
                <a:close/>
              </a:path>
              <a:path w="76200" h="871854">
                <a:moveTo>
                  <a:pt x="69342" y="62483"/>
                </a:moveTo>
                <a:lnTo>
                  <a:pt x="44195" y="62483"/>
                </a:lnTo>
                <a:lnTo>
                  <a:pt x="44195" y="76199"/>
                </a:lnTo>
                <a:lnTo>
                  <a:pt x="76200" y="76199"/>
                </a:lnTo>
                <a:lnTo>
                  <a:pt x="69342" y="62483"/>
                </a:lnTo>
                <a:close/>
              </a:path>
            </a:pathLst>
          </a:custGeom>
          <a:solidFill>
            <a:srgbClr val="000000"/>
          </a:solidFill>
        </p:spPr>
        <p:txBody>
          <a:bodyPr wrap="square" lIns="0" tIns="0" rIns="0" bIns="0" rtlCol="0"/>
          <a:lstStyle/>
          <a:p>
            <a:endParaRPr/>
          </a:p>
        </p:txBody>
      </p:sp>
      <p:sp>
        <p:nvSpPr>
          <p:cNvPr id="20" name="object 20"/>
          <p:cNvSpPr txBox="1"/>
          <p:nvPr/>
        </p:nvSpPr>
        <p:spPr>
          <a:xfrm>
            <a:off x="1745957" y="4159517"/>
            <a:ext cx="103505" cy="229235"/>
          </a:xfrm>
          <a:prstGeom prst="rect">
            <a:avLst/>
          </a:prstGeom>
        </p:spPr>
        <p:txBody>
          <a:bodyPr vert="horz" wrap="square" lIns="0" tIns="0" rIns="0" bIns="0" rtlCol="0">
            <a:spAutoFit/>
          </a:bodyPr>
          <a:lstStyle/>
          <a:p>
            <a:pPr marL="12700">
              <a:lnSpc>
                <a:spcPct val="100000"/>
              </a:lnSpc>
            </a:pPr>
            <a:r>
              <a:rPr sz="1400" i="1" dirty="0">
                <a:latin typeface="Tw Cen MT"/>
                <a:cs typeface="Tw Cen MT"/>
              </a:rPr>
              <a:t>y</a:t>
            </a:r>
            <a:endParaRPr sz="1400">
              <a:latin typeface="Tw Cen MT"/>
              <a:cs typeface="Tw Cen MT"/>
            </a:endParaRPr>
          </a:p>
        </p:txBody>
      </p:sp>
      <p:sp>
        <p:nvSpPr>
          <p:cNvPr id="21" name="object 21"/>
          <p:cNvSpPr/>
          <p:nvPr/>
        </p:nvSpPr>
        <p:spPr>
          <a:xfrm>
            <a:off x="1449324" y="4908829"/>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22" name="object 22"/>
          <p:cNvSpPr/>
          <p:nvPr/>
        </p:nvSpPr>
        <p:spPr>
          <a:xfrm>
            <a:off x="1537716" y="4908829"/>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23" name="object 23"/>
          <p:cNvSpPr/>
          <p:nvPr/>
        </p:nvSpPr>
        <p:spPr>
          <a:xfrm>
            <a:off x="1627632" y="4908829"/>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24" name="object 24"/>
          <p:cNvSpPr/>
          <p:nvPr/>
        </p:nvSpPr>
        <p:spPr>
          <a:xfrm>
            <a:off x="1716023" y="4908829"/>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25" name="object 25"/>
          <p:cNvSpPr/>
          <p:nvPr/>
        </p:nvSpPr>
        <p:spPr>
          <a:xfrm>
            <a:off x="1804416" y="4908829"/>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26" name="object 26"/>
          <p:cNvSpPr/>
          <p:nvPr/>
        </p:nvSpPr>
        <p:spPr>
          <a:xfrm>
            <a:off x="1894332" y="4908829"/>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27" name="object 27"/>
          <p:cNvSpPr/>
          <p:nvPr/>
        </p:nvSpPr>
        <p:spPr>
          <a:xfrm>
            <a:off x="1982723" y="4908829"/>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28" name="object 28"/>
          <p:cNvSpPr/>
          <p:nvPr/>
        </p:nvSpPr>
        <p:spPr>
          <a:xfrm>
            <a:off x="2071116" y="4908829"/>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29" name="object 29"/>
          <p:cNvSpPr/>
          <p:nvPr/>
        </p:nvSpPr>
        <p:spPr>
          <a:xfrm>
            <a:off x="2161032" y="4908829"/>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30" name="object 30"/>
          <p:cNvSpPr/>
          <p:nvPr/>
        </p:nvSpPr>
        <p:spPr>
          <a:xfrm>
            <a:off x="1520952" y="3265957"/>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31" name="object 31"/>
          <p:cNvSpPr/>
          <p:nvPr/>
        </p:nvSpPr>
        <p:spPr>
          <a:xfrm>
            <a:off x="16108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32" name="object 32"/>
          <p:cNvSpPr/>
          <p:nvPr/>
        </p:nvSpPr>
        <p:spPr>
          <a:xfrm>
            <a:off x="1699260" y="3265957"/>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33" name="object 33"/>
          <p:cNvSpPr/>
          <p:nvPr/>
        </p:nvSpPr>
        <p:spPr>
          <a:xfrm>
            <a:off x="1787651" y="3265957"/>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34" name="object 34"/>
          <p:cNvSpPr/>
          <p:nvPr/>
        </p:nvSpPr>
        <p:spPr>
          <a:xfrm>
            <a:off x="18775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35" name="object 35"/>
          <p:cNvSpPr/>
          <p:nvPr/>
        </p:nvSpPr>
        <p:spPr>
          <a:xfrm>
            <a:off x="1965960" y="3265957"/>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36" name="object 36"/>
          <p:cNvSpPr/>
          <p:nvPr/>
        </p:nvSpPr>
        <p:spPr>
          <a:xfrm>
            <a:off x="2054351" y="3265957"/>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37" name="object 37"/>
          <p:cNvSpPr/>
          <p:nvPr/>
        </p:nvSpPr>
        <p:spPr>
          <a:xfrm>
            <a:off x="21442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38" name="object 38"/>
          <p:cNvSpPr/>
          <p:nvPr/>
        </p:nvSpPr>
        <p:spPr>
          <a:xfrm>
            <a:off x="2232660" y="3265957"/>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39" name="object 39"/>
          <p:cNvSpPr/>
          <p:nvPr/>
        </p:nvSpPr>
        <p:spPr>
          <a:xfrm>
            <a:off x="2321051" y="3265957"/>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40" name="object 40"/>
          <p:cNvSpPr/>
          <p:nvPr/>
        </p:nvSpPr>
        <p:spPr>
          <a:xfrm>
            <a:off x="24109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41" name="object 41"/>
          <p:cNvSpPr/>
          <p:nvPr/>
        </p:nvSpPr>
        <p:spPr>
          <a:xfrm>
            <a:off x="2499360" y="3265957"/>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42" name="object 42"/>
          <p:cNvSpPr/>
          <p:nvPr/>
        </p:nvSpPr>
        <p:spPr>
          <a:xfrm>
            <a:off x="2587751" y="3265957"/>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43" name="object 43"/>
          <p:cNvSpPr/>
          <p:nvPr/>
        </p:nvSpPr>
        <p:spPr>
          <a:xfrm>
            <a:off x="26776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44" name="object 44"/>
          <p:cNvSpPr/>
          <p:nvPr/>
        </p:nvSpPr>
        <p:spPr>
          <a:xfrm>
            <a:off x="2766060" y="3265957"/>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45" name="object 45"/>
          <p:cNvSpPr/>
          <p:nvPr/>
        </p:nvSpPr>
        <p:spPr>
          <a:xfrm>
            <a:off x="2854451" y="3265957"/>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46" name="object 46"/>
          <p:cNvSpPr/>
          <p:nvPr/>
        </p:nvSpPr>
        <p:spPr>
          <a:xfrm>
            <a:off x="2944367" y="3265957"/>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47" name="object 47"/>
          <p:cNvSpPr/>
          <p:nvPr/>
        </p:nvSpPr>
        <p:spPr>
          <a:xfrm>
            <a:off x="3032760" y="3265957"/>
            <a:ext cx="41275" cy="0"/>
          </a:xfrm>
          <a:custGeom>
            <a:avLst/>
            <a:gdLst/>
            <a:ahLst/>
            <a:cxnLst/>
            <a:rect l="l" t="t" r="r" b="b"/>
            <a:pathLst>
              <a:path w="41275">
                <a:moveTo>
                  <a:pt x="0" y="0"/>
                </a:moveTo>
                <a:lnTo>
                  <a:pt x="41147" y="0"/>
                </a:lnTo>
              </a:path>
            </a:pathLst>
          </a:custGeom>
          <a:ln w="12192">
            <a:solidFill>
              <a:srgbClr val="000000"/>
            </a:solidFill>
          </a:ln>
        </p:spPr>
        <p:txBody>
          <a:bodyPr wrap="square" lIns="0" tIns="0" rIns="0" bIns="0" rtlCol="0"/>
          <a:lstStyle/>
          <a:p>
            <a:endParaRPr/>
          </a:p>
        </p:txBody>
      </p:sp>
      <p:sp>
        <p:nvSpPr>
          <p:cNvPr id="48" name="object 48"/>
          <p:cNvSpPr txBox="1"/>
          <p:nvPr/>
        </p:nvSpPr>
        <p:spPr>
          <a:xfrm>
            <a:off x="936752" y="4812881"/>
            <a:ext cx="1932939" cy="476250"/>
          </a:xfrm>
          <a:prstGeom prst="rect">
            <a:avLst/>
          </a:prstGeom>
        </p:spPr>
        <p:txBody>
          <a:bodyPr vert="horz" wrap="square" lIns="0" tIns="0" rIns="0" bIns="0" rtlCol="0">
            <a:spAutoFit/>
          </a:bodyPr>
          <a:lstStyle/>
          <a:p>
            <a:pPr marL="12700">
              <a:lnSpc>
                <a:spcPct val="100000"/>
              </a:lnSpc>
            </a:pPr>
            <a:r>
              <a:rPr sz="1200" i="1" dirty="0">
                <a:latin typeface="Tw Cen MT"/>
                <a:cs typeface="Tw Cen MT"/>
              </a:rPr>
              <a:t>Ymin</a:t>
            </a:r>
            <a:endParaRPr sz="1200">
              <a:latin typeface="Tw Cen MT"/>
              <a:cs typeface="Tw Cen MT"/>
            </a:endParaRPr>
          </a:p>
          <a:p>
            <a:pPr marR="5080" algn="r">
              <a:lnSpc>
                <a:spcPct val="100000"/>
              </a:lnSpc>
              <a:spcBef>
                <a:spcPts val="505"/>
              </a:spcBef>
            </a:pPr>
            <a:r>
              <a:rPr sz="1400" i="1" dirty="0">
                <a:latin typeface="Tw Cen MT"/>
                <a:cs typeface="Tw Cen MT"/>
              </a:rPr>
              <a:t>x</a:t>
            </a:r>
            <a:endParaRPr sz="1400">
              <a:latin typeface="Tw Cen MT"/>
              <a:cs typeface="Tw Cen MT"/>
            </a:endParaRPr>
          </a:p>
        </p:txBody>
      </p:sp>
      <p:sp>
        <p:nvSpPr>
          <p:cNvPr id="49" name="object 49"/>
          <p:cNvSpPr txBox="1"/>
          <p:nvPr/>
        </p:nvSpPr>
        <p:spPr>
          <a:xfrm>
            <a:off x="985519" y="3124200"/>
            <a:ext cx="7094855" cy="876300"/>
          </a:xfrm>
          <a:prstGeom prst="rect">
            <a:avLst/>
          </a:prstGeom>
        </p:spPr>
        <p:txBody>
          <a:bodyPr vert="horz" wrap="square" lIns="0" tIns="0" rIns="0" bIns="0" rtlCol="0">
            <a:spAutoFit/>
          </a:bodyPr>
          <a:lstStyle/>
          <a:p>
            <a:pPr marL="12700">
              <a:lnSpc>
                <a:spcPct val="100000"/>
              </a:lnSpc>
            </a:pPr>
            <a:r>
              <a:rPr sz="1200" i="1" dirty="0">
                <a:latin typeface="Tw Cen MT"/>
                <a:cs typeface="Tw Cen MT"/>
              </a:rPr>
              <a:t>Ymax</a:t>
            </a:r>
            <a:endParaRPr sz="1200">
              <a:latin typeface="Tw Cen MT"/>
              <a:cs typeface="Tw Cen MT"/>
            </a:endParaRPr>
          </a:p>
          <a:p>
            <a:pPr>
              <a:lnSpc>
                <a:spcPct val="100000"/>
              </a:lnSpc>
            </a:pPr>
            <a:endParaRPr sz="1200">
              <a:latin typeface="Times New Roman"/>
              <a:cs typeface="Times New Roman"/>
            </a:endParaRPr>
          </a:p>
          <a:p>
            <a:pPr>
              <a:lnSpc>
                <a:spcPct val="100000"/>
              </a:lnSpc>
              <a:spcBef>
                <a:spcPts val="20"/>
              </a:spcBef>
            </a:pPr>
            <a:endParaRPr sz="1250">
              <a:latin typeface="Times New Roman"/>
              <a:cs typeface="Times New Roman"/>
            </a:endParaRPr>
          </a:p>
          <a:p>
            <a:pPr marL="3594100">
              <a:lnSpc>
                <a:spcPct val="100000"/>
              </a:lnSpc>
            </a:pPr>
            <a:r>
              <a:rPr sz="1850" b="1" spc="10" dirty="0">
                <a:latin typeface="Times New Roman"/>
                <a:cs typeface="Times New Roman"/>
              </a:rPr>
              <a:t>C</a:t>
            </a:r>
            <a:r>
              <a:rPr sz="1575" i="1" spc="15" baseline="-23809" dirty="0">
                <a:latin typeface="Times New Roman"/>
                <a:cs typeface="Times New Roman"/>
              </a:rPr>
              <a:t>Ymin</a:t>
            </a:r>
            <a:r>
              <a:rPr sz="1575" i="1" spc="-247" baseline="-23809" dirty="0">
                <a:latin typeface="Times New Roman"/>
                <a:cs typeface="Times New Roman"/>
              </a:rPr>
              <a:t> </a:t>
            </a:r>
            <a:r>
              <a:rPr sz="1850" dirty="0">
                <a:latin typeface="Times New Roman"/>
                <a:cs typeface="Times New Roman"/>
              </a:rPr>
              <a:t>,</a:t>
            </a:r>
            <a:r>
              <a:rPr sz="1850" spc="-285" dirty="0">
                <a:latin typeface="Times New Roman"/>
                <a:cs typeface="Times New Roman"/>
              </a:rPr>
              <a:t> </a:t>
            </a:r>
            <a:r>
              <a:rPr sz="1850" b="1" spc="15" dirty="0">
                <a:latin typeface="Times New Roman"/>
                <a:cs typeface="Times New Roman"/>
              </a:rPr>
              <a:t>C</a:t>
            </a:r>
            <a:r>
              <a:rPr sz="1575" i="1" spc="22" baseline="-23809" dirty="0">
                <a:latin typeface="Times New Roman"/>
                <a:cs typeface="Times New Roman"/>
              </a:rPr>
              <a:t>Ymax</a:t>
            </a:r>
            <a:r>
              <a:rPr sz="1575" i="1" spc="135" baseline="-23809" dirty="0">
                <a:latin typeface="Times New Roman"/>
                <a:cs typeface="Times New Roman"/>
              </a:rPr>
              <a:t> </a:t>
            </a:r>
            <a:r>
              <a:rPr sz="1850" dirty="0">
                <a:latin typeface="Symbol"/>
                <a:cs typeface="Symbol"/>
              </a:rPr>
              <a:t></a:t>
            </a:r>
            <a:r>
              <a:rPr sz="1850" spc="-85" dirty="0">
                <a:latin typeface="Times New Roman"/>
                <a:cs typeface="Times New Roman"/>
              </a:rPr>
              <a:t> </a:t>
            </a:r>
            <a:r>
              <a:rPr sz="1850" dirty="0">
                <a:latin typeface="Times New Roman"/>
                <a:cs typeface="Times New Roman"/>
              </a:rPr>
              <a:t>shading</a:t>
            </a:r>
            <a:r>
              <a:rPr sz="1850" spc="-155" dirty="0">
                <a:latin typeface="Times New Roman"/>
                <a:cs typeface="Times New Roman"/>
              </a:rPr>
              <a:t> </a:t>
            </a:r>
            <a:r>
              <a:rPr sz="1850" dirty="0">
                <a:latin typeface="Times New Roman"/>
                <a:cs typeface="Times New Roman"/>
              </a:rPr>
              <a:t>at</a:t>
            </a:r>
            <a:r>
              <a:rPr sz="1850" spc="-155" dirty="0">
                <a:latin typeface="Times New Roman"/>
                <a:cs typeface="Times New Roman"/>
              </a:rPr>
              <a:t> </a:t>
            </a:r>
            <a:r>
              <a:rPr sz="1850" spc="-10" dirty="0">
                <a:latin typeface="Times New Roman"/>
                <a:cs typeface="Times New Roman"/>
              </a:rPr>
              <a:t>Ymin,</a:t>
            </a:r>
            <a:r>
              <a:rPr sz="1850" spc="-70" dirty="0">
                <a:latin typeface="Times New Roman"/>
                <a:cs typeface="Times New Roman"/>
              </a:rPr>
              <a:t> </a:t>
            </a:r>
            <a:r>
              <a:rPr sz="1850" spc="-10" dirty="0">
                <a:latin typeface="Times New Roman"/>
                <a:cs typeface="Times New Roman"/>
              </a:rPr>
              <a:t>Ymax</a:t>
            </a:r>
            <a:endParaRPr sz="1850">
              <a:latin typeface="Times New Roman"/>
              <a:cs typeface="Times New Roman"/>
            </a:endParaRPr>
          </a:p>
        </p:txBody>
      </p:sp>
      <p:sp>
        <p:nvSpPr>
          <p:cNvPr id="50" name="object 50"/>
          <p:cNvSpPr/>
          <p:nvPr/>
        </p:nvSpPr>
        <p:spPr>
          <a:xfrm>
            <a:off x="1498091" y="4122445"/>
            <a:ext cx="52069" cy="0"/>
          </a:xfrm>
          <a:custGeom>
            <a:avLst/>
            <a:gdLst/>
            <a:ahLst/>
            <a:cxnLst/>
            <a:rect l="l" t="t" r="r" b="b"/>
            <a:pathLst>
              <a:path w="52069">
                <a:moveTo>
                  <a:pt x="0" y="0"/>
                </a:moveTo>
                <a:lnTo>
                  <a:pt x="51816" y="0"/>
                </a:lnTo>
              </a:path>
            </a:pathLst>
          </a:custGeom>
          <a:ln w="12192">
            <a:solidFill>
              <a:srgbClr val="000000"/>
            </a:solidFill>
          </a:ln>
        </p:spPr>
        <p:txBody>
          <a:bodyPr wrap="square" lIns="0" tIns="0" rIns="0" bIns="0" rtlCol="0"/>
          <a:lstStyle/>
          <a:p>
            <a:endParaRPr/>
          </a:p>
        </p:txBody>
      </p:sp>
      <p:sp>
        <p:nvSpPr>
          <p:cNvPr id="51" name="object 51"/>
          <p:cNvSpPr/>
          <p:nvPr/>
        </p:nvSpPr>
        <p:spPr>
          <a:xfrm>
            <a:off x="1588008" y="4122445"/>
            <a:ext cx="50800" cy="0"/>
          </a:xfrm>
          <a:custGeom>
            <a:avLst/>
            <a:gdLst/>
            <a:ahLst/>
            <a:cxnLst/>
            <a:rect l="l" t="t" r="r" b="b"/>
            <a:pathLst>
              <a:path w="50800">
                <a:moveTo>
                  <a:pt x="0" y="0"/>
                </a:moveTo>
                <a:lnTo>
                  <a:pt x="50291" y="0"/>
                </a:lnTo>
              </a:path>
            </a:pathLst>
          </a:custGeom>
          <a:ln w="12192">
            <a:solidFill>
              <a:srgbClr val="000000"/>
            </a:solidFill>
          </a:ln>
        </p:spPr>
        <p:txBody>
          <a:bodyPr wrap="square" lIns="0" tIns="0" rIns="0" bIns="0" rtlCol="0"/>
          <a:lstStyle/>
          <a:p>
            <a:endParaRPr/>
          </a:p>
        </p:txBody>
      </p:sp>
      <p:sp>
        <p:nvSpPr>
          <p:cNvPr id="52" name="object 52"/>
          <p:cNvSpPr/>
          <p:nvPr/>
        </p:nvSpPr>
        <p:spPr>
          <a:xfrm>
            <a:off x="1676400"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53" name="object 53"/>
          <p:cNvSpPr/>
          <p:nvPr/>
        </p:nvSpPr>
        <p:spPr>
          <a:xfrm>
            <a:off x="1764792" y="4122445"/>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54" name="object 54"/>
          <p:cNvSpPr/>
          <p:nvPr/>
        </p:nvSpPr>
        <p:spPr>
          <a:xfrm>
            <a:off x="1854707"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55" name="object 55"/>
          <p:cNvSpPr/>
          <p:nvPr/>
        </p:nvSpPr>
        <p:spPr>
          <a:xfrm>
            <a:off x="1943100"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56" name="object 56"/>
          <p:cNvSpPr/>
          <p:nvPr/>
        </p:nvSpPr>
        <p:spPr>
          <a:xfrm>
            <a:off x="2031492" y="4122445"/>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57" name="object 57"/>
          <p:cNvSpPr/>
          <p:nvPr/>
        </p:nvSpPr>
        <p:spPr>
          <a:xfrm>
            <a:off x="2121407"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58" name="object 58"/>
          <p:cNvSpPr/>
          <p:nvPr/>
        </p:nvSpPr>
        <p:spPr>
          <a:xfrm>
            <a:off x="2209800"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59" name="object 59"/>
          <p:cNvSpPr/>
          <p:nvPr/>
        </p:nvSpPr>
        <p:spPr>
          <a:xfrm>
            <a:off x="2298192" y="4122445"/>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60" name="object 60"/>
          <p:cNvSpPr/>
          <p:nvPr/>
        </p:nvSpPr>
        <p:spPr>
          <a:xfrm>
            <a:off x="2388107"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61" name="object 61"/>
          <p:cNvSpPr/>
          <p:nvPr/>
        </p:nvSpPr>
        <p:spPr>
          <a:xfrm>
            <a:off x="2476500" y="4122445"/>
            <a:ext cx="50800" cy="0"/>
          </a:xfrm>
          <a:custGeom>
            <a:avLst/>
            <a:gdLst/>
            <a:ahLst/>
            <a:cxnLst/>
            <a:rect l="l" t="t" r="r" b="b"/>
            <a:pathLst>
              <a:path w="50800">
                <a:moveTo>
                  <a:pt x="0" y="0"/>
                </a:moveTo>
                <a:lnTo>
                  <a:pt x="50292" y="0"/>
                </a:lnTo>
              </a:path>
            </a:pathLst>
          </a:custGeom>
          <a:ln w="12192">
            <a:solidFill>
              <a:srgbClr val="000000"/>
            </a:solidFill>
          </a:ln>
        </p:spPr>
        <p:txBody>
          <a:bodyPr wrap="square" lIns="0" tIns="0" rIns="0" bIns="0" rtlCol="0"/>
          <a:lstStyle/>
          <a:p>
            <a:endParaRPr/>
          </a:p>
        </p:txBody>
      </p:sp>
      <p:sp>
        <p:nvSpPr>
          <p:cNvPr id="62" name="object 62"/>
          <p:cNvSpPr/>
          <p:nvPr/>
        </p:nvSpPr>
        <p:spPr>
          <a:xfrm>
            <a:off x="2564892" y="4122445"/>
            <a:ext cx="52069" cy="0"/>
          </a:xfrm>
          <a:custGeom>
            <a:avLst/>
            <a:gdLst/>
            <a:ahLst/>
            <a:cxnLst/>
            <a:rect l="l" t="t" r="r" b="b"/>
            <a:pathLst>
              <a:path w="52069">
                <a:moveTo>
                  <a:pt x="0" y="0"/>
                </a:moveTo>
                <a:lnTo>
                  <a:pt x="51815" y="0"/>
                </a:lnTo>
              </a:path>
            </a:pathLst>
          </a:custGeom>
          <a:ln w="12192">
            <a:solidFill>
              <a:srgbClr val="000000"/>
            </a:solidFill>
          </a:ln>
        </p:spPr>
        <p:txBody>
          <a:bodyPr wrap="square" lIns="0" tIns="0" rIns="0" bIns="0" rtlCol="0"/>
          <a:lstStyle/>
          <a:p>
            <a:endParaRPr/>
          </a:p>
        </p:txBody>
      </p:sp>
      <p:sp>
        <p:nvSpPr>
          <p:cNvPr id="63" name="object 63"/>
          <p:cNvSpPr/>
          <p:nvPr/>
        </p:nvSpPr>
        <p:spPr>
          <a:xfrm>
            <a:off x="2654807" y="4122445"/>
            <a:ext cx="43180" cy="0"/>
          </a:xfrm>
          <a:custGeom>
            <a:avLst/>
            <a:gdLst/>
            <a:ahLst/>
            <a:cxnLst/>
            <a:rect l="l" t="t" r="r" b="b"/>
            <a:pathLst>
              <a:path w="43180">
                <a:moveTo>
                  <a:pt x="0" y="0"/>
                </a:moveTo>
                <a:lnTo>
                  <a:pt x="42672" y="0"/>
                </a:lnTo>
              </a:path>
            </a:pathLst>
          </a:custGeom>
          <a:ln w="12192">
            <a:solidFill>
              <a:srgbClr val="000000"/>
            </a:solidFill>
          </a:ln>
        </p:spPr>
        <p:txBody>
          <a:bodyPr wrap="square" lIns="0" tIns="0" rIns="0" bIns="0" rtlCol="0"/>
          <a:lstStyle/>
          <a:p>
            <a:endParaRPr/>
          </a:p>
        </p:txBody>
      </p:sp>
      <p:sp>
        <p:nvSpPr>
          <p:cNvPr id="64" name="object 64"/>
          <p:cNvSpPr txBox="1"/>
          <p:nvPr/>
        </p:nvSpPr>
        <p:spPr>
          <a:xfrm>
            <a:off x="1102867" y="4026497"/>
            <a:ext cx="109855" cy="198120"/>
          </a:xfrm>
          <a:prstGeom prst="rect">
            <a:avLst/>
          </a:prstGeom>
        </p:spPr>
        <p:txBody>
          <a:bodyPr vert="horz" wrap="square" lIns="0" tIns="0" rIns="0" bIns="0" rtlCol="0">
            <a:spAutoFit/>
          </a:bodyPr>
          <a:lstStyle/>
          <a:p>
            <a:pPr marL="12700">
              <a:lnSpc>
                <a:spcPct val="100000"/>
              </a:lnSpc>
            </a:pPr>
            <a:r>
              <a:rPr sz="1200" i="1" dirty="0">
                <a:latin typeface="Tw Cen MT"/>
                <a:cs typeface="Tw Cen MT"/>
              </a:rPr>
              <a:t>Y</a:t>
            </a:r>
            <a:endParaRPr sz="1200">
              <a:latin typeface="Tw Cen MT"/>
              <a:cs typeface="Tw Cen MT"/>
            </a:endParaRPr>
          </a:p>
        </p:txBody>
      </p:sp>
      <p:sp>
        <p:nvSpPr>
          <p:cNvPr id="65" name="object 6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43</a:t>
            </a:fld>
            <a:endParaRPr dirty="0"/>
          </a:p>
        </p:txBody>
      </p:sp>
      <p:sp>
        <p:nvSpPr>
          <p:cNvPr id="67" name="Rectangle 66"/>
          <p:cNvSpPr/>
          <p:nvPr/>
        </p:nvSpPr>
        <p:spPr>
          <a:xfrm>
            <a:off x="762000" y="228600"/>
            <a:ext cx="4317592" cy="707886"/>
          </a:xfrm>
          <a:prstGeom prst="rect">
            <a:avLst/>
          </a:prstGeom>
        </p:spPr>
        <p:txBody>
          <a:bodyPr wrap="none">
            <a:spAutoFit/>
          </a:bodyPr>
          <a:lstStyle/>
          <a:p>
            <a:r>
              <a:rPr lang="fr-FR" sz="4000" b="1"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Gouraud's</a:t>
            </a:r>
            <a:r>
              <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 </a:t>
            </a:r>
            <a:r>
              <a:rPr lang="fr-FR" sz="4000" b="1" spc="5" dirty="0" err="1"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method</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endParaRPr>
          </a:p>
        </p:txBody>
      </p:sp>
      <p:sp>
        <p:nvSpPr>
          <p:cNvPr id="69" name="Rectangle 39"/>
          <p:cNvSpPr>
            <a:spLocks noChangeArrowheads="1"/>
          </p:cNvSpPr>
          <p:nvPr/>
        </p:nvSpPr>
        <p:spPr bwMode="auto">
          <a:xfrm>
            <a:off x="539750" y="5411788"/>
            <a:ext cx="8210550" cy="1217612"/>
          </a:xfrm>
          <a:prstGeom prst="rect">
            <a:avLst/>
          </a:prstGeom>
          <a:noFill/>
          <a:ln w="12700">
            <a:noFill/>
            <a:miter lim="800000"/>
            <a:headEnd/>
            <a:tailEnd/>
          </a:ln>
          <a:effectLst/>
        </p:spPr>
        <p:txBody>
          <a:bodyPr lIns="80832" tIns="39624" rIns="80832" bIns="39624"/>
          <a:lstStyle/>
          <a:p>
            <a:pPr marL="286385" indent="-273685" algn="just">
              <a:spcBef>
                <a:spcPts val="600"/>
              </a:spcBef>
              <a:buClr>
                <a:srgbClr val="D34817"/>
              </a:buClr>
              <a:buSzPct val="85416"/>
              <a:buFont typeface="Wingdings 2"/>
              <a:buChar char=""/>
              <a:tabLst>
                <a:tab pos="287020" algn="l"/>
              </a:tabLst>
            </a:pPr>
            <a:r>
              <a:rPr lang="en-US" altLang="en-US" sz="2400" dirty="0">
                <a:latin typeface="Perpetua"/>
                <a:cs typeface="Perpetua"/>
              </a:rPr>
              <a:t>Faster than calculating the illumination for each pixel</a:t>
            </a:r>
            <a:r>
              <a:rPr lang="en-US" altLang="en-US" sz="2400" dirty="0" smtClean="0">
                <a:latin typeface="Perpetua"/>
                <a:cs typeface="Perpetua"/>
              </a:rPr>
              <a:t>.</a:t>
            </a:r>
            <a:endParaRPr lang="fr-FR" altLang="en-US" sz="2400" dirty="0" smtClean="0">
              <a:latin typeface="Perpetua"/>
              <a:cs typeface="Perpetua"/>
            </a:endParaRPr>
          </a:p>
          <a:p>
            <a:pPr marL="286385" indent="-273685" algn="just">
              <a:spcBef>
                <a:spcPts val="600"/>
              </a:spcBef>
              <a:buClr>
                <a:srgbClr val="D34817"/>
              </a:buClr>
              <a:buSzPct val="85416"/>
              <a:buFont typeface="Wingdings 2"/>
              <a:buChar char=""/>
              <a:tabLst>
                <a:tab pos="287020" algn="l"/>
              </a:tabLst>
            </a:pPr>
            <a:r>
              <a:rPr lang="en-US" sz="2400" dirty="0">
                <a:latin typeface="Perpetua"/>
                <a:cs typeface="Perpetua"/>
              </a:rPr>
              <a:t>The specular rendering is not of very good quality; indeed, a specular reflection must appear at a vertex to be rendered</a:t>
            </a:r>
            <a:r>
              <a:rPr lang="en-US" sz="2400" dirty="0" smtClean="0">
                <a:latin typeface="Perpetua"/>
                <a:cs typeface="Perpetua"/>
              </a:rPr>
              <a:t>.</a:t>
            </a:r>
            <a:endParaRPr lang="fr-FR" altLang="en-US" sz="2400" dirty="0" smtClean="0">
              <a:latin typeface="Perpetua"/>
              <a:cs typeface="Perpetua"/>
            </a:endParaRPr>
          </a:p>
          <a:p>
            <a:pPr marL="250825" indent="-250825" algn="l" defTabSz="801688">
              <a:lnSpc>
                <a:spcPct val="80000"/>
              </a:lnSpc>
              <a:spcBef>
                <a:spcPct val="30000"/>
              </a:spcBef>
              <a:buSzPct val="100000"/>
              <a:buFontTx/>
              <a:buChar char="•"/>
            </a:pPr>
            <a:endParaRPr lang="en-US" altLang="en-US" sz="2000" b="0" dirty="0">
              <a:solidFill>
                <a:schemeClr val="tx1"/>
              </a:solidFill>
              <a:latin typeface="Times"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691479" y="1377077"/>
            <a:ext cx="7995920" cy="3077766"/>
          </a:xfrm>
          <a:prstGeom prst="rect">
            <a:avLst/>
          </a:prstGeom>
        </p:spPr>
        <p:txBody>
          <a:bodyPr vert="horz" wrap="square" lIns="0" tIns="0" rIns="0" bIns="0" rtlCol="0">
            <a:spAutoFit/>
          </a:bodyPr>
          <a:lstStyle/>
          <a:p>
            <a:pPr marL="286385" marR="5080" indent="-273685" algn="just">
              <a:lnSpc>
                <a:spcPct val="100000"/>
              </a:lnSpc>
              <a:buClr>
                <a:srgbClr val="D34817"/>
              </a:buClr>
              <a:buSzPct val="85416"/>
              <a:tabLst>
                <a:tab pos="287020" algn="l"/>
              </a:tabLst>
            </a:pPr>
            <a:r>
              <a:rPr lang="fr-FR" sz="3200" b="1" spc="-5" dirty="0" err="1">
                <a:effectLst>
                  <a:outerShdw blurRad="38100" dist="38100" dir="2700000" algn="tl">
                    <a:srgbClr val="000000">
                      <a:alpha val="43137"/>
                    </a:srgbClr>
                  </a:outerShdw>
                </a:effectLst>
                <a:latin typeface="Perpetua"/>
                <a:cs typeface="Perpetua"/>
              </a:rPr>
              <a:t>Summary</a:t>
            </a:r>
            <a:endParaRPr lang="fr-FR" sz="3200" b="1" spc="-5" dirty="0" smtClean="0">
              <a:effectLst>
                <a:outerShdw blurRad="38100" dist="38100" dir="2700000" algn="tl">
                  <a:srgbClr val="000000">
                    <a:alpha val="43137"/>
                  </a:srgbClr>
                </a:outerShdw>
              </a:effectLst>
              <a:latin typeface="Perpetua"/>
              <a:cs typeface="Perpetua"/>
            </a:endParaRPr>
          </a:p>
          <a:p>
            <a:pPr marL="286385" marR="5080" indent="-273685" algn="just">
              <a:lnSpc>
                <a:spcPct val="100000"/>
              </a:lnSpc>
              <a:buClr>
                <a:srgbClr val="D34817"/>
              </a:buClr>
              <a:buSzPct val="85416"/>
              <a:buFont typeface="Wingdings 2"/>
              <a:buChar char=""/>
              <a:tabLst>
                <a:tab pos="287020" algn="l"/>
              </a:tabLst>
            </a:pPr>
            <a:r>
              <a:rPr lang="en-US" sz="3600" b="1" spc="-5" dirty="0">
                <a:effectLst>
                  <a:outerShdw blurRad="38100" dist="38100" dir="2700000" algn="tl">
                    <a:srgbClr val="000000">
                      <a:alpha val="43137"/>
                    </a:srgbClr>
                  </a:outerShdw>
                </a:effectLst>
                <a:latin typeface="Perpetua"/>
                <a:cs typeface="Perpetua"/>
              </a:rPr>
              <a:t>Interpolation </a:t>
            </a:r>
            <a:r>
              <a:rPr lang="en-US" sz="3600" spc="-5" dirty="0">
                <a:latin typeface="Perpetua"/>
                <a:cs typeface="Perpetua"/>
              </a:rPr>
              <a:t>of intensity values ​​calculated </a:t>
            </a:r>
            <a:r>
              <a:rPr lang="en-US" sz="3600" b="1" spc="-5" dirty="0">
                <a:solidFill>
                  <a:srgbClr val="FF0000"/>
                </a:solidFill>
                <a:effectLst>
                  <a:outerShdw blurRad="38100" dist="38100" dir="2700000" algn="tl">
                    <a:srgbClr val="000000">
                      <a:alpha val="43137"/>
                    </a:srgbClr>
                  </a:outerShdw>
                </a:effectLst>
                <a:latin typeface="Perpetua"/>
                <a:cs typeface="Perpetua"/>
              </a:rPr>
              <a:t>at the vertices </a:t>
            </a:r>
            <a:r>
              <a:rPr lang="en-US" sz="3600" spc="-5" dirty="0">
                <a:latin typeface="Perpetua"/>
                <a:cs typeface="Perpetua"/>
              </a:rPr>
              <a:t>of the </a:t>
            </a:r>
            <a:r>
              <a:rPr lang="en-US" sz="3600" spc="-5" dirty="0" smtClean="0">
                <a:latin typeface="Perpetua"/>
                <a:cs typeface="Perpetua"/>
              </a:rPr>
              <a:t>face</a:t>
            </a:r>
            <a:r>
              <a:rPr lang="fr-FR" sz="3600" spc="-5" dirty="0" smtClean="0">
                <a:latin typeface="Perpetua"/>
                <a:cs typeface="Perpetua"/>
              </a:rPr>
              <a:t>:</a:t>
            </a:r>
          </a:p>
          <a:p>
            <a:pPr marL="743585" marR="5080" lvl="1" indent="-273685" algn="just">
              <a:buClr>
                <a:srgbClr val="D34817"/>
              </a:buClr>
              <a:buSzPct val="85416"/>
              <a:tabLst>
                <a:tab pos="287020" algn="l"/>
              </a:tabLst>
            </a:pPr>
            <a:r>
              <a:rPr lang="en-US" sz="3200" spc="-5" dirty="0">
                <a:latin typeface="Perpetua"/>
                <a:cs typeface="Perpetua"/>
              </a:rPr>
              <a:t>1. Calculation of vertex </a:t>
            </a:r>
            <a:r>
              <a:rPr lang="en-US" sz="3200" spc="-5" dirty="0" err="1">
                <a:latin typeface="Perpetua"/>
                <a:cs typeface="Perpetua"/>
              </a:rPr>
              <a:t>normals</a:t>
            </a:r>
            <a:endParaRPr lang="en-US" sz="3200" spc="-5" dirty="0">
              <a:latin typeface="Perpetua"/>
              <a:cs typeface="Perpetua"/>
            </a:endParaRPr>
          </a:p>
          <a:p>
            <a:pPr marL="743585" marR="5080" lvl="1" indent="-273685" algn="just">
              <a:buClr>
                <a:srgbClr val="D34817"/>
              </a:buClr>
              <a:buSzPct val="85416"/>
              <a:tabLst>
                <a:tab pos="287020" algn="l"/>
              </a:tabLst>
            </a:pPr>
            <a:r>
              <a:rPr lang="en-US" sz="3200" spc="-5" dirty="0">
                <a:latin typeface="Perpetua"/>
                <a:cs typeface="Perpetua"/>
              </a:rPr>
              <a:t>2. Calculation of vertex intensities</a:t>
            </a:r>
          </a:p>
          <a:p>
            <a:pPr marL="743585" marR="5080" lvl="1" indent="-273685" algn="just">
              <a:buClr>
                <a:srgbClr val="D34817"/>
              </a:buClr>
              <a:buSzPct val="85416"/>
              <a:tabLst>
                <a:tab pos="287020" algn="l"/>
              </a:tabLst>
            </a:pPr>
            <a:r>
              <a:rPr lang="en-US" sz="3200" spc="-5" dirty="0">
                <a:latin typeface="Perpetua"/>
                <a:cs typeface="Perpetua"/>
              </a:rPr>
              <a:t>3. Interpolation of intensities during </a:t>
            </a:r>
            <a:r>
              <a:rPr lang="en-US" sz="3200" spc="-5" dirty="0" err="1">
                <a:latin typeface="Perpetua"/>
                <a:cs typeface="Perpetua"/>
              </a:rPr>
              <a:t>rasterizatio</a:t>
            </a:r>
            <a:r>
              <a:rPr lang="fr-FR" sz="3200" spc="-5" dirty="0">
                <a:latin typeface="Perpetua"/>
                <a:cs typeface="Perpetua"/>
              </a:rPr>
              <a:t>n</a:t>
            </a:r>
            <a:endParaRPr sz="3200" spc="-5" dirty="0">
              <a:latin typeface="Perpetua"/>
              <a:cs typeface="Perpetua"/>
            </a:endParaRPr>
          </a:p>
        </p:txBody>
      </p:sp>
      <p:sp>
        <p:nvSpPr>
          <p:cNvPr id="65" name="object 6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44</a:t>
            </a:fld>
            <a:endParaRPr dirty="0"/>
          </a:p>
        </p:txBody>
      </p:sp>
      <p:sp>
        <p:nvSpPr>
          <p:cNvPr id="67" name="Rectangle 66"/>
          <p:cNvSpPr/>
          <p:nvPr/>
        </p:nvSpPr>
        <p:spPr>
          <a:xfrm>
            <a:off x="762000" y="228600"/>
            <a:ext cx="4317592" cy="707886"/>
          </a:xfrm>
          <a:prstGeom prst="rect">
            <a:avLst/>
          </a:prstGeom>
        </p:spPr>
        <p:txBody>
          <a:bodyPr wrap="none">
            <a:spAutoFit/>
          </a:bodyPr>
          <a:lstStyle/>
          <a:p>
            <a:r>
              <a:rPr lang="fr-FR" sz="4000" b="1"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Gouraud's</a:t>
            </a:r>
            <a:r>
              <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 </a:t>
            </a:r>
            <a:r>
              <a:rPr lang="fr-FR" sz="4000" b="1" spc="5" dirty="0" err="1"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method</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050" descr="phong"/>
          <p:cNvPicPr>
            <a:picLocks noChangeAspect="1" noChangeArrowheads="1"/>
          </p:cNvPicPr>
          <p:nvPr/>
        </p:nvPicPr>
        <p:blipFill>
          <a:blip r:embed="rId3"/>
          <a:srcRect/>
          <a:stretch>
            <a:fillRect/>
          </a:stretch>
        </p:blipFill>
        <p:spPr bwMode="auto">
          <a:xfrm>
            <a:off x="762000" y="4192182"/>
            <a:ext cx="3281362" cy="2665818"/>
          </a:xfrm>
          <a:prstGeom prst="rect">
            <a:avLst/>
          </a:prstGeom>
          <a:noFill/>
        </p:spPr>
      </p:pic>
      <p:pic>
        <p:nvPicPr>
          <p:cNvPr id="4098" name="Picture 2"/>
          <p:cNvPicPr>
            <a:picLocks noChangeAspect="1" noChangeArrowheads="1"/>
          </p:cNvPicPr>
          <p:nvPr/>
        </p:nvPicPr>
        <p:blipFill>
          <a:blip r:embed="rId4"/>
          <a:srcRect/>
          <a:stretch>
            <a:fillRect/>
          </a:stretch>
        </p:blipFill>
        <p:spPr bwMode="auto">
          <a:xfrm>
            <a:off x="4419600" y="4095750"/>
            <a:ext cx="4362450" cy="2609850"/>
          </a:xfrm>
          <a:prstGeom prst="rect">
            <a:avLst/>
          </a:prstGeom>
          <a:noFill/>
          <a:ln w="9525">
            <a:noFill/>
            <a:miter lim="800000"/>
            <a:headEnd/>
            <a:tailEnd/>
          </a:ln>
          <a:effectLst/>
        </p:spPr>
      </p:pic>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21" name="object 21"/>
          <p:cNvSpPr txBox="1">
            <a:spLocks noGrp="1"/>
          </p:cNvSpPr>
          <p:nvPr>
            <p:ph type="body" idx="1"/>
          </p:nvPr>
        </p:nvSpPr>
        <p:spPr>
          <a:xfrm>
            <a:off x="457200" y="990600"/>
            <a:ext cx="7903845" cy="3985706"/>
          </a:xfrm>
          <a:prstGeom prst="rect">
            <a:avLst/>
          </a:prstGeom>
        </p:spPr>
        <p:txBody>
          <a:bodyPr vert="horz" wrap="square" lIns="0" tIns="0" rIns="0" bIns="0" rtlCol="0">
            <a:spAutoFit/>
          </a:bodyPr>
          <a:lstStyle/>
          <a:p>
            <a:pPr marL="286385" marR="5080" indent="-273685" algn="just">
              <a:lnSpc>
                <a:spcPct val="100000"/>
              </a:lnSpc>
              <a:buClr>
                <a:srgbClr val="D34817"/>
              </a:buClr>
              <a:buSzPct val="85416"/>
              <a:buFont typeface="Wingdings 2"/>
              <a:buChar char=""/>
              <a:tabLst>
                <a:tab pos="287020" algn="l"/>
              </a:tabLst>
            </a:pPr>
            <a:r>
              <a:rPr lang="en-US" sz="2000" spc="-5" dirty="0"/>
              <a:t>Polygons or polygonal mesh: defined by vertices based on the interpolation of </a:t>
            </a:r>
            <a:r>
              <a:rPr lang="en-US" sz="2000" spc="-5" dirty="0" err="1"/>
              <a:t>normals</a:t>
            </a:r>
            <a:r>
              <a:rPr lang="en-US" sz="2000" spc="-5" dirty="0"/>
              <a:t> between vertices</a:t>
            </a:r>
          </a:p>
          <a:p>
            <a:pPr marL="286385" indent="-273685" algn="just">
              <a:lnSpc>
                <a:spcPct val="100000"/>
              </a:lnSpc>
              <a:spcBef>
                <a:spcPts val="600"/>
              </a:spcBef>
              <a:buClr>
                <a:srgbClr val="D34817"/>
              </a:buClr>
              <a:buSzPct val="83333"/>
              <a:buFont typeface="Wingdings 2"/>
              <a:buChar char=""/>
              <a:tabLst>
                <a:tab pos="287020" algn="l"/>
              </a:tabLst>
            </a:pPr>
            <a:r>
              <a:rPr lang="en-US" sz="2000" dirty="0"/>
              <a:t>Calculating a mean normal for each vertex (smoothing)</a:t>
            </a:r>
          </a:p>
          <a:p>
            <a:pPr marL="286385" marR="88900" indent="-273685" algn="just">
              <a:lnSpc>
                <a:spcPct val="100000"/>
              </a:lnSpc>
              <a:spcBef>
                <a:spcPts val="600"/>
              </a:spcBef>
              <a:buClr>
                <a:srgbClr val="D34817"/>
              </a:buClr>
              <a:buSzPct val="83333"/>
              <a:buFont typeface="Wingdings 2"/>
              <a:buChar char=""/>
              <a:tabLst>
                <a:tab pos="287020" algn="l"/>
              </a:tabLst>
            </a:pPr>
            <a:r>
              <a:rPr lang="en-US" sz="2000" smtClean="0"/>
              <a:t>Intensity </a:t>
            </a:r>
            <a:r>
              <a:rPr lang="en-US" sz="2000" dirty="0"/>
              <a:t>between 2 vertices = linear interpolation of the </a:t>
            </a:r>
            <a:r>
              <a:rPr lang="en-US" sz="2000" dirty="0" err="1"/>
              <a:t>normals</a:t>
            </a:r>
            <a:r>
              <a:rPr lang="en-US" sz="2000" dirty="0"/>
              <a:t> then calculation of the intensity</a:t>
            </a:r>
          </a:p>
          <a:p>
            <a:pPr marL="286385" marR="88900" indent="-273685" algn="just">
              <a:spcBef>
                <a:spcPts val="600"/>
              </a:spcBef>
              <a:buClr>
                <a:srgbClr val="D34817"/>
              </a:buClr>
              <a:buSzPct val="83333"/>
              <a:buFont typeface="Wingdings 2"/>
              <a:buChar char=""/>
              <a:tabLst>
                <a:tab pos="287020" algn="l"/>
              </a:tabLst>
            </a:pPr>
            <a:r>
              <a:rPr lang="en-US" sz="2000" dirty="0"/>
              <a:t>Interpolating </a:t>
            </a:r>
            <a:r>
              <a:rPr lang="en-US" sz="2000" dirty="0" err="1"/>
              <a:t>normals</a:t>
            </a:r>
            <a:r>
              <a:rPr lang="en-US" sz="2000" dirty="0"/>
              <a:t> rather than </a:t>
            </a:r>
            <a:r>
              <a:rPr lang="en-US" sz="2000" dirty="0" smtClean="0"/>
              <a:t>colors</a:t>
            </a:r>
            <a:endParaRPr lang="fr-FR" sz="2000" dirty="0" smtClean="0"/>
          </a:p>
          <a:p>
            <a:pPr marL="286385" marR="88900" indent="-273685" algn="just">
              <a:spcBef>
                <a:spcPts val="600"/>
              </a:spcBef>
              <a:buClr>
                <a:srgbClr val="D34817"/>
              </a:buClr>
              <a:buSzPct val="83333"/>
              <a:buFont typeface="Wingdings 2"/>
              <a:buChar char=""/>
              <a:tabLst>
                <a:tab pos="287020" algn="l"/>
              </a:tabLst>
            </a:pPr>
            <a:r>
              <a:rPr lang="en-US" sz="2000" dirty="0"/>
              <a:t>Identical interpolation method</a:t>
            </a:r>
          </a:p>
          <a:p>
            <a:pPr marL="286385" marR="88900" indent="-273685" algn="just">
              <a:spcBef>
                <a:spcPts val="600"/>
              </a:spcBef>
              <a:buClr>
                <a:srgbClr val="D34817"/>
              </a:buClr>
              <a:buSzPct val="83333"/>
              <a:buFont typeface="Wingdings 2"/>
              <a:buChar char=""/>
              <a:tabLst>
                <a:tab pos="287020" algn="l"/>
              </a:tabLst>
            </a:pPr>
            <a:r>
              <a:rPr lang="en-US" sz="2000" dirty="0"/>
              <a:t>The reflected intensity is calculated only after interpolating the </a:t>
            </a:r>
            <a:r>
              <a:rPr lang="en-US" sz="2000" dirty="0" err="1"/>
              <a:t>normals</a:t>
            </a:r>
            <a:r>
              <a:rPr lang="en-US" sz="2000" dirty="0"/>
              <a:t>.</a:t>
            </a:r>
          </a:p>
          <a:p>
            <a:pPr marL="286385" marR="88900" indent="-273685" algn="just">
              <a:spcBef>
                <a:spcPts val="600"/>
              </a:spcBef>
              <a:buClr>
                <a:srgbClr val="D34817"/>
              </a:buClr>
              <a:buSzPct val="83333"/>
              <a:buFont typeface="Wingdings 2"/>
              <a:buChar char=""/>
              <a:tabLst>
                <a:tab pos="287020" algn="l"/>
              </a:tabLst>
            </a:pPr>
            <a:r>
              <a:rPr lang="en-US" sz="2000" dirty="0"/>
              <a:t>The specular rendering is of much better quality than with the </a:t>
            </a:r>
            <a:r>
              <a:rPr lang="en-US" sz="2000" dirty="0" err="1"/>
              <a:t>Gouraud</a:t>
            </a:r>
            <a:r>
              <a:rPr lang="en-US" sz="2000" dirty="0"/>
              <a:t> algorithm.</a:t>
            </a:r>
            <a:endParaRPr lang="fr-FR" sz="2000" dirty="0" smtClean="0"/>
          </a:p>
          <a:p>
            <a:pPr marL="286385" marR="88900" indent="-273685" algn="just">
              <a:lnSpc>
                <a:spcPct val="100000"/>
              </a:lnSpc>
              <a:spcBef>
                <a:spcPts val="600"/>
              </a:spcBef>
              <a:buClr>
                <a:srgbClr val="D34817"/>
              </a:buClr>
              <a:buSzPct val="83333"/>
              <a:buFont typeface="Wingdings 2"/>
              <a:buChar char=""/>
              <a:tabLst>
                <a:tab pos="287020" algn="l"/>
              </a:tabLst>
            </a:pPr>
            <a:endParaRPr dirty="0"/>
          </a:p>
        </p:txBody>
      </p:sp>
      <p:sp>
        <p:nvSpPr>
          <p:cNvPr id="30" name="object 30"/>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45</a:t>
            </a:fld>
            <a:endParaRPr dirty="0"/>
          </a:p>
        </p:txBody>
      </p:sp>
      <p:sp>
        <p:nvSpPr>
          <p:cNvPr id="32" name="Rectangle 31"/>
          <p:cNvSpPr/>
          <p:nvPr/>
        </p:nvSpPr>
        <p:spPr>
          <a:xfrm>
            <a:off x="838200" y="228600"/>
            <a:ext cx="3806555" cy="707886"/>
          </a:xfrm>
          <a:prstGeom prst="rect">
            <a:avLst/>
          </a:prstGeom>
        </p:spPr>
        <p:txBody>
          <a:bodyPr wrap="none">
            <a:spAutoFit/>
          </a:bodyPr>
          <a:lstStyle/>
          <a:p>
            <a:r>
              <a:rPr lang="fr-FR" sz="4000" b="1"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Phong's</a:t>
            </a:r>
            <a:r>
              <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 </a:t>
            </a:r>
            <a:r>
              <a:rPr lang="fr-FR" sz="4000" b="1" spc="5" dirty="0" err="1"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method</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691479" y="1318498"/>
            <a:ext cx="7995920" cy="3077766"/>
          </a:xfrm>
          <a:prstGeom prst="rect">
            <a:avLst/>
          </a:prstGeom>
        </p:spPr>
        <p:txBody>
          <a:bodyPr vert="horz" wrap="square" lIns="0" tIns="0" rIns="0" bIns="0" rtlCol="0">
            <a:spAutoFit/>
          </a:bodyPr>
          <a:lstStyle/>
          <a:p>
            <a:pPr marL="286385" marR="5080" indent="-273685" algn="just">
              <a:buClr>
                <a:srgbClr val="D34817"/>
              </a:buClr>
              <a:buSzPct val="85416"/>
              <a:buFont typeface="Wingdings 2"/>
              <a:buChar char=""/>
              <a:tabLst>
                <a:tab pos="287020" algn="l"/>
              </a:tabLst>
            </a:pPr>
            <a:r>
              <a:rPr lang="en-US" sz="3600" b="1" dirty="0">
                <a:solidFill>
                  <a:srgbClr val="FF3300"/>
                </a:solidFill>
                <a:effectLst>
                  <a:outerShdw blurRad="38100" dist="38100" dir="2700000" algn="tl">
                    <a:srgbClr val="000000">
                      <a:alpha val="43137"/>
                    </a:srgbClr>
                  </a:outerShdw>
                </a:effectLst>
                <a:latin typeface="Perpetua" pitchFamily="18" charset="0"/>
              </a:rPr>
              <a:t>Interpolation of </a:t>
            </a:r>
            <a:r>
              <a:rPr lang="en-US" sz="3600" b="1" dirty="0" err="1">
                <a:solidFill>
                  <a:srgbClr val="FF3300"/>
                </a:solidFill>
                <a:effectLst>
                  <a:outerShdw blurRad="38100" dist="38100" dir="2700000" algn="tl">
                    <a:srgbClr val="000000">
                      <a:alpha val="43137"/>
                    </a:srgbClr>
                  </a:outerShdw>
                </a:effectLst>
                <a:latin typeface="Perpetua" pitchFamily="18" charset="0"/>
              </a:rPr>
              <a:t>normals</a:t>
            </a:r>
            <a:r>
              <a:rPr lang="en-US" sz="3600" b="1" dirty="0">
                <a:solidFill>
                  <a:srgbClr val="FF3300"/>
                </a:solidFill>
                <a:effectLst>
                  <a:outerShdw blurRad="38100" dist="38100" dir="2700000" algn="tl">
                    <a:srgbClr val="000000">
                      <a:alpha val="43137"/>
                    </a:srgbClr>
                  </a:outerShdw>
                </a:effectLst>
                <a:latin typeface="Perpetua" pitchFamily="18" charset="0"/>
              </a:rPr>
              <a:t> </a:t>
            </a:r>
            <a:r>
              <a:rPr lang="en-US" sz="3600" dirty="0">
                <a:latin typeface="Perpetua" pitchFamily="18" charset="0"/>
              </a:rPr>
              <a:t>calculated</a:t>
            </a:r>
            <a:r>
              <a:rPr lang="en-US" sz="3600" b="1" dirty="0">
                <a:solidFill>
                  <a:srgbClr val="FF3300"/>
                </a:solidFill>
                <a:effectLst>
                  <a:outerShdw blurRad="38100" dist="38100" dir="2700000" algn="tl">
                    <a:srgbClr val="000000">
                      <a:alpha val="43137"/>
                    </a:srgbClr>
                  </a:outerShdw>
                </a:effectLst>
                <a:latin typeface="Perpetua" pitchFamily="18" charset="0"/>
              </a:rPr>
              <a:t> at the vertices </a:t>
            </a:r>
            <a:r>
              <a:rPr lang="en-US" sz="3600" dirty="0">
                <a:latin typeface="Perpetua" pitchFamily="18" charset="0"/>
              </a:rPr>
              <a:t>of the face</a:t>
            </a:r>
            <a:r>
              <a:rPr lang="fr-FR" sz="3600" spc="-5" dirty="0" smtClean="0">
                <a:latin typeface="Perpetua"/>
                <a:cs typeface="Perpetua"/>
              </a:rPr>
              <a:t>:</a:t>
            </a:r>
          </a:p>
          <a:p>
            <a:pPr marL="743585" marR="5080" lvl="1" indent="-273685" algn="just">
              <a:buClr>
                <a:srgbClr val="D34817"/>
              </a:buClr>
              <a:buSzPct val="85416"/>
              <a:tabLst>
                <a:tab pos="287020" algn="l"/>
              </a:tabLst>
            </a:pPr>
            <a:r>
              <a:rPr lang="en-US" sz="3200" spc="-5" dirty="0">
                <a:latin typeface="Perpetua"/>
                <a:cs typeface="Perpetua"/>
              </a:rPr>
              <a:t>1. Calculation of vertex </a:t>
            </a:r>
            <a:r>
              <a:rPr lang="en-US" sz="3200" spc="-5" dirty="0" err="1">
                <a:latin typeface="Perpetua"/>
                <a:cs typeface="Perpetua"/>
              </a:rPr>
              <a:t>normals</a:t>
            </a:r>
            <a:endParaRPr lang="en-US" sz="3200" spc="-5" dirty="0">
              <a:latin typeface="Perpetua"/>
              <a:cs typeface="Perpetua"/>
            </a:endParaRPr>
          </a:p>
          <a:p>
            <a:pPr marL="743585" marR="5080" lvl="1" indent="-273685" algn="just">
              <a:buClr>
                <a:srgbClr val="D34817"/>
              </a:buClr>
              <a:buSzPct val="85416"/>
              <a:tabLst>
                <a:tab pos="287020" algn="l"/>
              </a:tabLst>
            </a:pPr>
            <a:r>
              <a:rPr lang="en-US" sz="3200" spc="-5" dirty="0">
                <a:latin typeface="Perpetua"/>
                <a:cs typeface="Perpetua"/>
              </a:rPr>
              <a:t>2. Interpolation of </a:t>
            </a:r>
            <a:r>
              <a:rPr lang="en-US" sz="3200" spc="-5" dirty="0" err="1">
                <a:latin typeface="Perpetua"/>
                <a:cs typeface="Perpetua"/>
              </a:rPr>
              <a:t>normals</a:t>
            </a:r>
            <a:r>
              <a:rPr lang="en-US" sz="3200" spc="-5" dirty="0">
                <a:latin typeface="Perpetua"/>
                <a:cs typeface="Perpetua"/>
              </a:rPr>
              <a:t> during </a:t>
            </a:r>
            <a:r>
              <a:rPr lang="en-US" sz="3200" spc="-5" dirty="0" err="1">
                <a:latin typeface="Perpetua"/>
                <a:cs typeface="Perpetua"/>
              </a:rPr>
              <a:t>rasterization</a:t>
            </a:r>
            <a:endParaRPr lang="en-US" sz="3200" spc="-5" dirty="0">
              <a:latin typeface="Perpetua"/>
              <a:cs typeface="Perpetua"/>
            </a:endParaRPr>
          </a:p>
          <a:p>
            <a:pPr marL="743585" marR="5080" lvl="1" indent="-273685" algn="just">
              <a:buClr>
                <a:srgbClr val="D34817"/>
              </a:buClr>
              <a:buSzPct val="85416"/>
              <a:tabLst>
                <a:tab pos="287020" algn="l"/>
              </a:tabLst>
            </a:pPr>
            <a:r>
              <a:rPr lang="en-US" sz="3200" spc="-5" dirty="0">
                <a:latin typeface="Perpetua"/>
                <a:cs typeface="Perpetua"/>
              </a:rPr>
              <a:t>3. Normalization of </a:t>
            </a:r>
            <a:r>
              <a:rPr lang="en-US" sz="3200" spc="-5" dirty="0" err="1">
                <a:latin typeface="Perpetua"/>
                <a:cs typeface="Perpetua"/>
              </a:rPr>
              <a:t>normals</a:t>
            </a:r>
            <a:endParaRPr lang="en-US" sz="3200" spc="-5" dirty="0">
              <a:latin typeface="Perpetua"/>
              <a:cs typeface="Perpetua"/>
            </a:endParaRPr>
          </a:p>
          <a:p>
            <a:pPr marL="743585" marR="5080" lvl="1" indent="-273685" algn="just">
              <a:buClr>
                <a:srgbClr val="D34817"/>
              </a:buClr>
              <a:buSzPct val="85416"/>
              <a:tabLst>
                <a:tab pos="287020" algn="l"/>
              </a:tabLst>
            </a:pPr>
            <a:r>
              <a:rPr lang="en-US" sz="3200" spc="-5" dirty="0">
                <a:latin typeface="Perpetua"/>
                <a:cs typeface="Perpetua"/>
              </a:rPr>
              <a:t>4. Calculation of intensities per fragment</a:t>
            </a:r>
            <a:endParaRPr sz="2800" dirty="0">
              <a:latin typeface="Perpetua"/>
              <a:cs typeface="Perpetua"/>
            </a:endParaRPr>
          </a:p>
        </p:txBody>
      </p:sp>
      <p:sp>
        <p:nvSpPr>
          <p:cNvPr id="65" name="object 6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6" name="object 6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46</a:t>
            </a:fld>
            <a:endParaRPr dirty="0"/>
          </a:p>
        </p:txBody>
      </p:sp>
      <p:sp>
        <p:nvSpPr>
          <p:cNvPr id="67" name="Rectangle 66"/>
          <p:cNvSpPr/>
          <p:nvPr/>
        </p:nvSpPr>
        <p:spPr>
          <a:xfrm>
            <a:off x="762000" y="228600"/>
            <a:ext cx="3806555" cy="707886"/>
          </a:xfrm>
          <a:prstGeom prst="rect">
            <a:avLst/>
          </a:prstGeom>
        </p:spPr>
        <p:txBody>
          <a:bodyPr wrap="none">
            <a:spAutoFit/>
          </a:bodyPr>
          <a:lstStyle/>
          <a:p>
            <a:r>
              <a:rPr lang="fr-FR" sz="4000" b="1" spc="5"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Phong's</a:t>
            </a:r>
            <a:r>
              <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 </a:t>
            </a:r>
            <a:r>
              <a:rPr lang="fr-FR" sz="4000" b="1" spc="5" dirty="0" err="1" smtClean="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method</a:t>
            </a:r>
            <a:endParaRPr lang="fr-FR" sz="4000" b="1" spc="5" dirty="0">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533400" y="838200"/>
            <a:ext cx="8077200" cy="5818131"/>
          </a:xfrm>
          <a:prstGeom prst="rect">
            <a:avLst/>
          </a:prstGeom>
        </p:spPr>
        <p:txBody>
          <a:bodyPr vert="horz" wrap="square" lIns="0" tIns="0" rIns="0" bIns="0" rtlCol="0">
            <a:spAutoFit/>
          </a:bodyPr>
          <a:lstStyle/>
          <a:p>
            <a:pPr marL="332740" marR="2528570" indent="-320040" algn="just">
              <a:lnSpc>
                <a:spcPct val="102099"/>
              </a:lnSpc>
              <a:buClr>
                <a:srgbClr val="D34817"/>
              </a:buClr>
              <a:buSzPct val="68421"/>
              <a:buFont typeface="Wingdings 2"/>
              <a:buChar char=""/>
              <a:tabLst>
                <a:tab pos="287020" algn="l"/>
              </a:tabLst>
            </a:pPr>
            <a:r>
              <a:rPr lang="fr-FR" sz="2200" b="1" spc="-5" dirty="0" err="1">
                <a:solidFill>
                  <a:schemeClr val="tx2"/>
                </a:solidFill>
                <a:latin typeface="Times New Roman" pitchFamily="18" charset="0"/>
                <a:cs typeface="Times New Roman" pitchFamily="18" charset="0"/>
              </a:rPr>
              <a:t>Faceted</a:t>
            </a:r>
            <a:r>
              <a:rPr lang="fr-FR" sz="2200" b="1" spc="-5" dirty="0">
                <a:solidFill>
                  <a:schemeClr val="tx2"/>
                </a:solidFill>
                <a:latin typeface="Times New Roman" pitchFamily="18" charset="0"/>
                <a:cs typeface="Times New Roman" pitchFamily="18" charset="0"/>
              </a:rPr>
              <a:t> </a:t>
            </a:r>
            <a:r>
              <a:rPr lang="fr-FR" sz="2200" b="1" spc="-5" dirty="0" err="1">
                <a:solidFill>
                  <a:schemeClr val="tx2"/>
                </a:solidFill>
                <a:latin typeface="Times New Roman" pitchFamily="18" charset="0"/>
                <a:cs typeface="Times New Roman" pitchFamily="18" charset="0"/>
              </a:rPr>
              <a:t>rendering</a:t>
            </a:r>
            <a:r>
              <a:rPr lang="fr-FR" sz="2200" b="1" spc="-5" dirty="0">
                <a:solidFill>
                  <a:schemeClr val="tx2"/>
                </a:solidFill>
                <a:latin typeface="Times New Roman" pitchFamily="18" charset="0"/>
                <a:cs typeface="Times New Roman" pitchFamily="18" charset="0"/>
              </a:rPr>
              <a:t> (no </a:t>
            </a:r>
            <a:r>
              <a:rPr lang="fr-FR" sz="2200" b="1" spc="-5" dirty="0" smtClean="0">
                <a:solidFill>
                  <a:schemeClr val="tx2"/>
                </a:solidFill>
                <a:latin typeface="Times New Roman" pitchFamily="18" charset="0"/>
                <a:cs typeface="Times New Roman" pitchFamily="18" charset="0"/>
              </a:rPr>
              <a:t>interpolation</a:t>
            </a:r>
            <a:r>
              <a:rPr sz="2200" b="1" dirty="0" smtClean="0">
                <a:solidFill>
                  <a:schemeClr val="tx2"/>
                </a:solidFill>
                <a:latin typeface="Times New Roman" pitchFamily="18" charset="0"/>
                <a:cs typeface="Times New Roman" pitchFamily="18" charset="0"/>
              </a:rPr>
              <a:t>)  </a:t>
            </a:r>
            <a:endParaRPr lang="fr-FR" sz="2200" b="1" dirty="0" smtClean="0">
              <a:solidFill>
                <a:schemeClr val="tx2"/>
              </a:solidFill>
              <a:latin typeface="Times New Roman" pitchFamily="18" charset="0"/>
              <a:cs typeface="Times New Roman" pitchFamily="18" charset="0"/>
            </a:endParaRP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Constant color for each polygon</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smtClean="0">
                <a:latin typeface="Perpetua"/>
                <a:cs typeface="Perpetua"/>
              </a:rPr>
              <a:t>Inexpensive</a:t>
            </a:r>
            <a:endParaRPr lang="fr-FR" sz="2200" dirty="0" smtClean="0">
              <a:latin typeface="Perpetua"/>
              <a:cs typeface="Perpetua"/>
            </a:endParaRPr>
          </a:p>
          <a:p>
            <a:pPr marL="332740" marR="2528570" indent="-320040" algn="just">
              <a:lnSpc>
                <a:spcPct val="102099"/>
              </a:lnSpc>
              <a:spcBef>
                <a:spcPts val="110"/>
              </a:spcBef>
              <a:buClr>
                <a:srgbClr val="D34817"/>
              </a:buClr>
              <a:buSzPct val="68421"/>
              <a:buFont typeface="Wingdings 2"/>
              <a:buChar char=""/>
              <a:tabLst>
                <a:tab pos="287020" algn="l"/>
              </a:tabLst>
            </a:pPr>
            <a:r>
              <a:rPr lang="fr-FR" sz="2200" b="1" spc="-5" dirty="0">
                <a:solidFill>
                  <a:schemeClr val="tx2"/>
                </a:solidFill>
                <a:latin typeface="Times New Roman" pitchFamily="18" charset="0"/>
                <a:cs typeface="Times New Roman" pitchFamily="18" charset="0"/>
              </a:rPr>
              <a:t>Gouraud (</a:t>
            </a:r>
            <a:r>
              <a:rPr lang="fr-FR" sz="2200" b="1" spc="-5" dirty="0" err="1">
                <a:solidFill>
                  <a:schemeClr val="tx2"/>
                </a:solidFill>
                <a:latin typeface="Times New Roman" pitchFamily="18" charset="0"/>
                <a:cs typeface="Times New Roman" pitchFamily="18" charset="0"/>
              </a:rPr>
              <a:t>color</a:t>
            </a:r>
            <a:r>
              <a:rPr lang="fr-FR" sz="2200" b="1" spc="-5" dirty="0">
                <a:solidFill>
                  <a:schemeClr val="tx2"/>
                </a:solidFill>
                <a:latin typeface="Times New Roman" pitchFamily="18" charset="0"/>
                <a:cs typeface="Times New Roman" pitchFamily="18" charset="0"/>
              </a:rPr>
              <a:t> </a:t>
            </a:r>
            <a:r>
              <a:rPr lang="fr-FR" sz="2200" b="1" spc="-5" dirty="0" smtClean="0">
                <a:solidFill>
                  <a:schemeClr val="tx2"/>
                </a:solidFill>
                <a:latin typeface="Times New Roman" pitchFamily="18" charset="0"/>
                <a:cs typeface="Times New Roman" pitchFamily="18" charset="0"/>
              </a:rPr>
              <a:t>interpolation</a:t>
            </a:r>
            <a:r>
              <a:rPr sz="2200" b="1" spc="-5" dirty="0" smtClean="0">
                <a:solidFill>
                  <a:schemeClr val="tx2"/>
                </a:solidFill>
                <a:latin typeface="Times New Roman" pitchFamily="18" charset="0"/>
                <a:cs typeface="Times New Roman" pitchFamily="18" charset="0"/>
              </a:rPr>
              <a:t>)  </a:t>
            </a:r>
            <a:endParaRPr lang="fr-FR" sz="2200" b="1" spc="-5" dirty="0">
              <a:solidFill>
                <a:schemeClr val="tx2"/>
              </a:solidFill>
              <a:latin typeface="Times New Roman" pitchFamily="18" charset="0"/>
              <a:cs typeface="Times New Roman" pitchFamily="18" charset="0"/>
            </a:endParaRP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Rendering for each vertex</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Linear interpolation of colors on the polygon</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Cost: 3 integers summed for each pixel</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Problem with specular objects</a:t>
            </a:r>
            <a:endParaRPr lang="fr-FR" sz="2200" dirty="0" smtClean="0">
              <a:latin typeface="Perpetua"/>
              <a:cs typeface="Perpetua"/>
            </a:endParaRPr>
          </a:p>
          <a:p>
            <a:pPr marL="332740" marR="2528570" indent="-320040" algn="just">
              <a:lnSpc>
                <a:spcPct val="102099"/>
              </a:lnSpc>
              <a:spcBef>
                <a:spcPts val="110"/>
              </a:spcBef>
              <a:buClr>
                <a:srgbClr val="D34817"/>
              </a:buClr>
              <a:buSzPct val="68421"/>
              <a:buFont typeface="Wingdings 2"/>
              <a:buChar char=""/>
              <a:tabLst>
                <a:tab pos="287020" algn="l"/>
              </a:tabLst>
            </a:pPr>
            <a:r>
              <a:rPr lang="fr-FR" sz="2200" b="1" spc="-5" dirty="0" err="1">
                <a:solidFill>
                  <a:schemeClr val="tx2"/>
                </a:solidFill>
                <a:latin typeface="Times New Roman" pitchFamily="18" charset="0"/>
                <a:cs typeface="Times New Roman" pitchFamily="18" charset="0"/>
              </a:rPr>
              <a:t>Phong</a:t>
            </a:r>
            <a:r>
              <a:rPr lang="fr-FR" sz="2200" b="1" spc="-5" dirty="0">
                <a:solidFill>
                  <a:schemeClr val="tx2"/>
                </a:solidFill>
                <a:latin typeface="Times New Roman" pitchFamily="18" charset="0"/>
                <a:cs typeface="Times New Roman" pitchFamily="18" charset="0"/>
              </a:rPr>
              <a:t> (normal </a:t>
            </a:r>
            <a:r>
              <a:rPr lang="fr-FR" sz="2200" b="1" spc="-5" dirty="0" smtClean="0">
                <a:solidFill>
                  <a:schemeClr val="tx2"/>
                </a:solidFill>
                <a:latin typeface="Times New Roman" pitchFamily="18" charset="0"/>
                <a:cs typeface="Times New Roman" pitchFamily="18" charset="0"/>
              </a:rPr>
              <a:t>interpolation</a:t>
            </a:r>
            <a:r>
              <a:rPr sz="2200" b="1" spc="-5" dirty="0" smtClean="0">
                <a:solidFill>
                  <a:schemeClr val="tx2"/>
                </a:solidFill>
                <a:latin typeface="Times New Roman" pitchFamily="18" charset="0"/>
                <a:cs typeface="Times New Roman" pitchFamily="18" charset="0"/>
              </a:rPr>
              <a:t>)  </a:t>
            </a:r>
            <a:endParaRPr lang="fr-FR" sz="2200" b="1" spc="-5" dirty="0">
              <a:solidFill>
                <a:schemeClr val="tx2"/>
              </a:solidFill>
              <a:latin typeface="Times New Roman" pitchFamily="18" charset="0"/>
              <a:cs typeface="Times New Roman" pitchFamily="18" charset="0"/>
            </a:endParaRP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Calculation of vertex </a:t>
            </a:r>
            <a:r>
              <a:rPr lang="en-US" sz="2200" dirty="0" err="1">
                <a:latin typeface="Perpetua"/>
                <a:cs typeface="Perpetua"/>
              </a:rPr>
              <a:t>normals</a:t>
            </a:r>
            <a:endParaRPr lang="en-US" sz="2200" dirty="0">
              <a:latin typeface="Perpetua"/>
              <a:cs typeface="Perpetua"/>
            </a:endParaRP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Linear interpolation of </a:t>
            </a:r>
            <a:r>
              <a:rPr lang="en-US" sz="2200" dirty="0" err="1">
                <a:latin typeface="Perpetua"/>
                <a:cs typeface="Perpetua"/>
              </a:rPr>
              <a:t>normals</a:t>
            </a:r>
            <a:r>
              <a:rPr lang="en-US" sz="2200" dirty="0">
                <a:latin typeface="Perpetua"/>
                <a:cs typeface="Perpetua"/>
              </a:rPr>
              <a:t> on the polygon</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Use of interpolated </a:t>
            </a:r>
            <a:r>
              <a:rPr lang="en-US" sz="2200" dirty="0" err="1">
                <a:latin typeface="Perpetua"/>
                <a:cs typeface="Perpetua"/>
              </a:rPr>
              <a:t>normals</a:t>
            </a:r>
            <a:r>
              <a:rPr lang="en-US" sz="2200" dirty="0">
                <a:latin typeface="Perpetua"/>
                <a:cs typeface="Perpetua"/>
              </a:rPr>
              <a:t> to render each pixel (expensive!) Cost: 10 to 100 real number operations for each pixel</a:t>
            </a:r>
          </a:p>
          <a:p>
            <a:pPr marL="743585" marR="88900" lvl="2" indent="-273685" algn="just">
              <a:lnSpc>
                <a:spcPct val="102099"/>
              </a:lnSpc>
              <a:spcBef>
                <a:spcPts val="600"/>
              </a:spcBef>
              <a:buClr>
                <a:srgbClr val="D34817"/>
              </a:buClr>
              <a:buSzPct val="83333"/>
              <a:buFont typeface="Wingdings 2"/>
              <a:buChar char=""/>
              <a:tabLst>
                <a:tab pos="287020" algn="l"/>
              </a:tabLst>
            </a:pPr>
            <a:r>
              <a:rPr lang="en-US" sz="2200" dirty="0">
                <a:latin typeface="Perpetua"/>
                <a:cs typeface="Perpetua"/>
              </a:rPr>
              <a:t>Solves the problem with specular </a:t>
            </a:r>
            <a:r>
              <a:rPr lang="en-US" sz="2200" dirty="0" smtClean="0">
                <a:latin typeface="Perpetua"/>
                <a:cs typeface="Perpetua"/>
              </a:rPr>
              <a:t>objects</a:t>
            </a:r>
            <a:r>
              <a:rPr lang="fr-FR" sz="2200" dirty="0" smtClean="0">
                <a:latin typeface="Perpetua"/>
                <a:cs typeface="Perpetua"/>
              </a:rPr>
              <a:t>.</a:t>
            </a:r>
            <a:endParaRPr lang="fr-FR" sz="2200" dirty="0">
              <a:latin typeface="Perpetua"/>
              <a:cs typeface="Perpetua"/>
            </a:endParaRPr>
          </a:p>
        </p:txBody>
      </p:sp>
      <p:sp>
        <p:nvSpPr>
          <p:cNvPr id="5"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47</a:t>
            </a:fld>
            <a:endParaRPr dirty="0"/>
          </a:p>
        </p:txBody>
      </p:sp>
      <p:sp>
        <p:nvSpPr>
          <p:cNvPr id="7" name="Rectangle 6"/>
          <p:cNvSpPr/>
          <p:nvPr/>
        </p:nvSpPr>
        <p:spPr>
          <a:xfrm>
            <a:off x="381000" y="76200"/>
            <a:ext cx="5266185" cy="707886"/>
          </a:xfrm>
          <a:prstGeom prst="rect">
            <a:avLst/>
          </a:prstGeom>
        </p:spPr>
        <p:txBody>
          <a:bodyPr wrap="none">
            <a:spAutoFit/>
          </a:bodyPr>
          <a:lstStyle/>
          <a:p>
            <a:r>
              <a:rPr lang="fr-FR" sz="4000" b="1" spc="-10" dirty="0" err="1">
                <a:solidFill>
                  <a:schemeClr val="tx1">
                    <a:lumMod val="85000"/>
                    <a:lumOff val="15000"/>
                  </a:schemeClr>
                </a:solidFill>
                <a:effectLst>
                  <a:outerShdw blurRad="38100" dist="38100" dir="2700000" algn="tl">
                    <a:srgbClr val="000000">
                      <a:alpha val="43137"/>
                    </a:srgbClr>
                  </a:outerShdw>
                </a:effectLst>
              </a:rPr>
              <a:t>Comparison</a:t>
            </a:r>
            <a:r>
              <a:rPr lang="fr-FR" sz="4000" b="1" spc="-10" dirty="0">
                <a:solidFill>
                  <a:schemeClr val="tx1">
                    <a:lumMod val="85000"/>
                    <a:lumOff val="15000"/>
                  </a:schemeClr>
                </a:solidFill>
                <a:effectLst>
                  <a:outerShdw blurRad="38100" dist="38100" dir="2700000" algn="tl">
                    <a:srgbClr val="000000">
                      <a:alpha val="43137"/>
                    </a:srgbClr>
                  </a:outerShdw>
                </a:effectLst>
              </a:rPr>
              <a:t> of </a:t>
            </a:r>
            <a:r>
              <a:rPr lang="fr-FR" sz="4000" b="1" spc="-10" dirty="0" err="1">
                <a:solidFill>
                  <a:schemeClr val="tx1">
                    <a:lumMod val="85000"/>
                    <a:lumOff val="15000"/>
                  </a:schemeClr>
                </a:solidFill>
                <a:effectLst>
                  <a:outerShdw blurRad="38100" dist="38100" dir="2700000" algn="tl">
                    <a:srgbClr val="000000">
                      <a:alpha val="43137"/>
                    </a:srgbClr>
                  </a:outerShdw>
                </a:effectLst>
              </a:rPr>
              <a:t>methods</a:t>
            </a:r>
            <a:endParaRPr lang="fr-FR" sz="4000" b="1" spc="-10" dirty="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5457" rIns="0" bIns="0" rtlCol="0">
            <a:spAutoFit/>
          </a:bodyPr>
          <a:lstStyle/>
          <a:p>
            <a:pPr marL="166370">
              <a:lnSpc>
                <a:spcPct val="100000"/>
              </a:lnSpc>
            </a:pPr>
            <a:r>
              <a:rPr lang="fr-FR" b="1" spc="-10" dirty="0" err="1">
                <a:solidFill>
                  <a:schemeClr val="tx1"/>
                </a:solidFill>
                <a:effectLst>
                  <a:outerShdw blurRad="38100" dist="38100" dir="2700000" algn="tl">
                    <a:srgbClr val="000000">
                      <a:alpha val="43137"/>
                    </a:srgbClr>
                  </a:outerShdw>
                </a:effectLst>
              </a:rPr>
              <a:t>Comparison</a:t>
            </a:r>
            <a:r>
              <a:rPr lang="fr-FR" b="1" spc="-10" dirty="0">
                <a:solidFill>
                  <a:schemeClr val="tx1"/>
                </a:solidFill>
                <a:effectLst>
                  <a:outerShdw blurRad="38100" dist="38100" dir="2700000" algn="tl">
                    <a:srgbClr val="000000">
                      <a:alpha val="43137"/>
                    </a:srgbClr>
                  </a:outerShdw>
                </a:effectLst>
              </a:rPr>
              <a:t> of </a:t>
            </a:r>
            <a:r>
              <a:rPr lang="fr-FR" b="1" spc="-10" dirty="0" err="1">
                <a:solidFill>
                  <a:schemeClr val="tx1"/>
                </a:solidFill>
                <a:effectLst>
                  <a:outerShdw blurRad="38100" dist="38100" dir="2700000" algn="tl">
                    <a:srgbClr val="000000">
                      <a:alpha val="43137"/>
                    </a:srgbClr>
                  </a:outerShdw>
                </a:effectLst>
              </a:rPr>
              <a:t>methods</a:t>
            </a:r>
            <a:endParaRPr lang="fr-FR" b="1" spc="-10" dirty="0">
              <a:solidFill>
                <a:schemeClr val="tx1"/>
              </a:solidFill>
              <a:effectLst>
                <a:outerShdw blurRad="38100" dist="38100" dir="2700000" algn="tl">
                  <a:srgbClr val="000000">
                    <a:alpha val="43137"/>
                  </a:srgbClr>
                </a:outerShdw>
              </a:effectLst>
            </a:endParaRPr>
          </a:p>
        </p:txBody>
      </p:sp>
      <p:sp>
        <p:nvSpPr>
          <p:cNvPr id="3" name="object 3"/>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4" name="object 4"/>
          <p:cNvSpPr txBox="1"/>
          <p:nvPr/>
        </p:nvSpPr>
        <p:spPr>
          <a:xfrm>
            <a:off x="1523390" y="5905970"/>
            <a:ext cx="2515210" cy="446276"/>
          </a:xfrm>
          <a:prstGeom prst="rect">
            <a:avLst/>
          </a:prstGeom>
        </p:spPr>
        <p:txBody>
          <a:bodyPr vert="horz" wrap="square" lIns="0" tIns="0" rIns="0" bIns="0" rtlCol="0">
            <a:spAutoFit/>
          </a:bodyPr>
          <a:lstStyle/>
          <a:p>
            <a:pPr marL="12700">
              <a:lnSpc>
                <a:spcPct val="100000"/>
              </a:lnSpc>
            </a:pPr>
            <a:r>
              <a:rPr lang="fr-FR" sz="2900" dirty="0" err="1">
                <a:latin typeface="Perpetua"/>
                <a:cs typeface="Perpetua"/>
              </a:rPr>
              <a:t>Faceted</a:t>
            </a:r>
            <a:r>
              <a:rPr lang="fr-FR" sz="2900" dirty="0">
                <a:latin typeface="Perpetua"/>
                <a:cs typeface="Perpetua"/>
              </a:rPr>
              <a:t> </a:t>
            </a:r>
            <a:r>
              <a:rPr lang="fr-FR" sz="2900" dirty="0" err="1">
                <a:latin typeface="Perpetua"/>
                <a:cs typeface="Perpetua"/>
              </a:rPr>
              <a:t>rendering</a:t>
            </a:r>
            <a:endParaRPr lang="fr-FR" sz="2900" dirty="0">
              <a:latin typeface="Perpetua"/>
              <a:cs typeface="Perpetua"/>
            </a:endParaRPr>
          </a:p>
        </p:txBody>
      </p:sp>
      <p:sp>
        <p:nvSpPr>
          <p:cNvPr id="5" name="object 5"/>
          <p:cNvSpPr txBox="1"/>
          <p:nvPr/>
        </p:nvSpPr>
        <p:spPr>
          <a:xfrm>
            <a:off x="4359516" y="5905970"/>
            <a:ext cx="1204595" cy="486409"/>
          </a:xfrm>
          <a:prstGeom prst="rect">
            <a:avLst/>
          </a:prstGeom>
        </p:spPr>
        <p:txBody>
          <a:bodyPr vert="horz" wrap="square" lIns="0" tIns="0" rIns="0" bIns="0" rtlCol="0">
            <a:spAutoFit/>
          </a:bodyPr>
          <a:lstStyle/>
          <a:p>
            <a:pPr marL="12700">
              <a:lnSpc>
                <a:spcPct val="100000"/>
              </a:lnSpc>
            </a:pPr>
            <a:r>
              <a:rPr sz="2900" dirty="0">
                <a:latin typeface="Perpetua"/>
                <a:cs typeface="Perpetua"/>
              </a:rPr>
              <a:t>Gouraud</a:t>
            </a:r>
            <a:endParaRPr sz="2900">
              <a:latin typeface="Perpetua"/>
              <a:cs typeface="Perpetua"/>
            </a:endParaRPr>
          </a:p>
        </p:txBody>
      </p:sp>
      <p:sp>
        <p:nvSpPr>
          <p:cNvPr id="6" name="object 6"/>
          <p:cNvSpPr txBox="1"/>
          <p:nvPr/>
        </p:nvSpPr>
        <p:spPr>
          <a:xfrm>
            <a:off x="6607403" y="5905970"/>
            <a:ext cx="862965" cy="486409"/>
          </a:xfrm>
          <a:prstGeom prst="rect">
            <a:avLst/>
          </a:prstGeom>
        </p:spPr>
        <p:txBody>
          <a:bodyPr vert="horz" wrap="square" lIns="0" tIns="0" rIns="0" bIns="0" rtlCol="0">
            <a:spAutoFit/>
          </a:bodyPr>
          <a:lstStyle/>
          <a:p>
            <a:pPr marL="12700">
              <a:lnSpc>
                <a:spcPct val="100000"/>
              </a:lnSpc>
            </a:pPr>
            <a:r>
              <a:rPr sz="2900" dirty="0">
                <a:latin typeface="Perpetua"/>
                <a:cs typeface="Perpetua"/>
              </a:rPr>
              <a:t>Phong</a:t>
            </a:r>
            <a:endParaRPr sz="2900">
              <a:latin typeface="Perpetua"/>
              <a:cs typeface="Perpetua"/>
            </a:endParaRPr>
          </a:p>
        </p:txBody>
      </p:sp>
      <p:sp>
        <p:nvSpPr>
          <p:cNvPr id="7" name="object 7"/>
          <p:cNvSpPr/>
          <p:nvPr/>
        </p:nvSpPr>
        <p:spPr>
          <a:xfrm>
            <a:off x="1182624" y="1594103"/>
            <a:ext cx="6748272" cy="421843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48</a:t>
            </a:fld>
            <a:endParaRP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685800" y="1295400"/>
            <a:ext cx="7958138" cy="4764381"/>
          </a:xfrm>
          <a:prstGeom prst="rect">
            <a:avLst/>
          </a:prstGeom>
        </p:spPr>
        <p:txBody>
          <a:bodyPr/>
          <a:lstStyle/>
          <a:p>
            <a:pPr algn="just" eaLnBrk="1" hangingPunct="1">
              <a:lnSpc>
                <a:spcPct val="120000"/>
              </a:lnSpc>
            </a:pPr>
            <a:r>
              <a:rPr lang="en-US" sz="2000" dirty="0">
                <a:latin typeface="Times New Roman" panose="02020603050405020304" pitchFamily="18" charset="0"/>
                <a:cs typeface="Times New Roman" panose="02020603050405020304" pitchFamily="18" charset="0"/>
              </a:rPr>
              <a:t>Objects are not illuminated solely by light emitted directly from light sources.</a:t>
            </a:r>
          </a:p>
          <a:p>
            <a:pPr algn="just" eaLnBrk="1" hangingPunct="1">
              <a:lnSpc>
                <a:spcPct val="120000"/>
              </a:lnSpc>
            </a:pPr>
            <a:endParaRPr lang="en-US" sz="1000" dirty="0">
              <a:latin typeface="Times New Roman" panose="02020603050405020304" pitchFamily="18" charset="0"/>
              <a:cs typeface="Times New Roman" panose="02020603050405020304" pitchFamily="18" charset="0"/>
            </a:endParaRPr>
          </a:p>
          <a:p>
            <a:pPr algn="just" eaLnBrk="1" hangingPunct="1">
              <a:lnSpc>
                <a:spcPct val="120000"/>
              </a:lnSpc>
            </a:pPr>
            <a:r>
              <a:rPr lang="en-US" sz="2000" dirty="0">
                <a:latin typeface="Times New Roman" panose="02020603050405020304" pitchFamily="18" charset="0"/>
                <a:cs typeface="Times New Roman" panose="02020603050405020304" pitchFamily="18" charset="0"/>
              </a:rPr>
              <a:t>They are also illuminated by light that reaches the object after reflection and transmission through surfaces.</a:t>
            </a:r>
            <a:endParaRPr lang="fr-FR" sz="2000" dirty="0" smtClean="0">
              <a:latin typeface="Times New Roman" panose="02020603050405020304" pitchFamily="18" charset="0"/>
              <a:cs typeface="Times New Roman" panose="02020603050405020304" pitchFamily="18" charset="0"/>
            </a:endParaRPr>
          </a:p>
          <a:p>
            <a:pPr algn="just" eaLnBrk="1" hangingPunct="1">
              <a:lnSpc>
                <a:spcPct val="120000"/>
              </a:lnSpc>
            </a:pPr>
            <a:r>
              <a:rPr lang="fr-FR" sz="2000" dirty="0" smtClean="0">
                <a:latin typeface="Times New Roman" panose="02020603050405020304" pitchFamily="18" charset="0"/>
                <a:cs typeface="Times New Roman" panose="02020603050405020304" pitchFamily="18" charset="0"/>
              </a:rPr>
              <a:t>Ray </a:t>
            </a:r>
            <a:r>
              <a:rPr lang="fr-FR" sz="2000" dirty="0" err="1" smtClean="0">
                <a:latin typeface="Times New Roman" panose="02020603050405020304" pitchFamily="18" charset="0"/>
                <a:cs typeface="Times New Roman" panose="02020603050405020304" pitchFamily="18" charset="0"/>
              </a:rPr>
              <a:t>Tracing</a:t>
            </a:r>
            <a:r>
              <a:rPr lang="fr-FR" sz="2000" dirty="0" smtClean="0">
                <a:latin typeface="Times New Roman" panose="02020603050405020304" pitchFamily="18" charset="0"/>
                <a:cs typeface="Times New Roman" panose="02020603050405020304" pitchFamily="18" charset="0"/>
              </a:rPr>
              <a:t> :</a:t>
            </a:r>
          </a:p>
          <a:p>
            <a:pPr lvl="1" algn="just" eaLnBrk="1" hangingPunct="1">
              <a:lnSpc>
                <a:spcPct val="120000"/>
              </a:lnSpc>
            </a:pPr>
            <a:r>
              <a:rPr lang="en-US" dirty="0">
                <a:latin typeface="Times New Roman" panose="02020603050405020304" pitchFamily="18" charset="0"/>
                <a:cs typeface="Times New Roman" panose="02020603050405020304" pitchFamily="18" charset="0"/>
              </a:rPr>
              <a:t>It is a computer-based image calculation method that allows for the consideration of most optical </a:t>
            </a:r>
            <a:r>
              <a:rPr lang="en-US" dirty="0" smtClean="0">
                <a:latin typeface="Times New Roman" panose="02020603050405020304" pitchFamily="18" charset="0"/>
                <a:cs typeface="Times New Roman" panose="02020603050405020304" pitchFamily="18" charset="0"/>
              </a:rPr>
              <a:t>phenomena</a:t>
            </a:r>
            <a:r>
              <a:rPr lang="fr-FR" dirty="0" smtClean="0">
                <a:latin typeface="Times New Roman" panose="02020603050405020304" pitchFamily="18" charset="0"/>
                <a:cs typeface="Times New Roman" panose="02020603050405020304" pitchFamily="18" charset="0"/>
              </a:rPr>
              <a:t>:</a:t>
            </a:r>
          </a:p>
          <a:p>
            <a:pPr lvl="2" algn="just" eaLnBrk="1" hangingPunct="1">
              <a:lnSpc>
                <a:spcPct val="120000"/>
              </a:lnSpc>
            </a:pPr>
            <a:r>
              <a:rPr lang="en-US" dirty="0">
                <a:latin typeface="Times New Roman" panose="02020603050405020304" pitchFamily="18" charset="0"/>
                <a:cs typeface="Times New Roman" panose="02020603050405020304" pitchFamily="18" charset="0"/>
              </a:rPr>
              <a:t>Self-shading, cast shadows, specular reflections, refraction of rays through certain materials such as glass or crystal.</a:t>
            </a:r>
            <a:endParaRPr lang="fr-FR" dirty="0" smtClean="0">
              <a:latin typeface="Times New Roman" panose="02020603050405020304" pitchFamily="18" charset="0"/>
              <a:cs typeface="Times New Roman" panose="02020603050405020304" pitchFamily="18" charset="0"/>
            </a:endParaRPr>
          </a:p>
          <a:p>
            <a:pPr lvl="1" algn="just" eaLnBrk="1" hangingPunct="1">
              <a:lnSpc>
                <a:spcPct val="120000"/>
              </a:lnSpc>
            </a:pPr>
            <a:r>
              <a:rPr lang="en-US" dirty="0">
                <a:latin typeface="Times New Roman" panose="02020603050405020304" pitchFamily="18" charset="0"/>
                <a:cs typeface="Times New Roman" panose="02020603050405020304" pitchFamily="18" charset="0"/>
              </a:rPr>
              <a:t>The images thus obtained are often described as photorealistic because they simulate reality quite well</a:t>
            </a:r>
            <a:r>
              <a:rPr lang="en-US" dirty="0" smtClean="0">
                <a:latin typeface="Times New Roman" panose="02020603050405020304" pitchFamily="18" charset="0"/>
                <a:cs typeface="Times New Roman" panose="02020603050405020304" pitchFamily="18" charset="0"/>
              </a:rPr>
              <a:t>.</a:t>
            </a:r>
            <a:endParaRPr lang="fr-FR" dirty="0" smtClean="0">
              <a:latin typeface="Times New Roman" panose="02020603050405020304" pitchFamily="18" charset="0"/>
              <a:cs typeface="Times New Roman" panose="02020603050405020304" pitchFamily="18" charset="0"/>
            </a:endParaRPr>
          </a:p>
          <a:p>
            <a:pPr lvl="1" algn="just" eaLnBrk="1" hangingPunct="1">
              <a:lnSpc>
                <a:spcPct val="120000"/>
              </a:lnSpc>
            </a:pPr>
            <a:r>
              <a:rPr lang="en-US" dirty="0">
                <a:latin typeface="Times New Roman" panose="02020603050405020304" pitchFamily="18" charset="0"/>
                <a:cs typeface="Times New Roman" panose="02020603050405020304" pitchFamily="18" charset="0"/>
              </a:rPr>
              <a:t>This is one of the most advanced techniques for accurate </a:t>
            </a:r>
            <a:r>
              <a:rPr lang="en-US">
                <a:latin typeface="Times New Roman" panose="02020603050405020304" pitchFamily="18" charset="0"/>
                <a:cs typeface="Times New Roman" panose="02020603050405020304" pitchFamily="18" charset="0"/>
              </a:rPr>
              <a:t>rendering</a:t>
            </a:r>
            <a:r>
              <a:rPr lang="en-US"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lgn="just" eaLnBrk="1" hangingPunct="1">
              <a:lnSpc>
                <a:spcPct val="120000"/>
              </a:lnSpc>
            </a:pPr>
            <a:r>
              <a:rPr lang="en-US" dirty="0">
                <a:latin typeface="Times New Roman" panose="02020603050405020304" pitchFamily="18" charset="0"/>
                <a:cs typeface="Times New Roman" panose="02020603050405020304" pitchFamily="18" charset="0"/>
              </a:rPr>
              <a:t>It allows for resolution within image space and the elimination of hidden areas simultaneously.</a:t>
            </a:r>
            <a:endParaRPr lang="fr-FR" sz="2400" dirty="0" smtClean="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7500"/>
          </a:bodyPr>
          <a:lstStyle/>
          <a:p>
            <a:pPr defTabSz="914400" fontAlgn="auto">
              <a:spcAft>
                <a:spcPts val="0"/>
              </a:spcAft>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ea"/>
                <a:cs typeface="+mj-cs"/>
              </a:rPr>
              <a:t>Ray tracing/Ray casting</a:t>
            </a:r>
            <a:r>
              <a:rPr lang="ar-SA" sz="3200" b="1" dirty="0" smtClean="0">
                <a:solidFill>
                  <a:schemeClr val="bg2">
                    <a:lumMod val="10000"/>
                  </a:schemeClr>
                </a:solidFill>
                <a:effectLst>
                  <a:outerShdw blurRad="38100" dist="38100" dir="2700000" algn="tl">
                    <a:srgbClr val="000000">
                      <a:alpha val="43137"/>
                    </a:srgbClr>
                  </a:outerShdw>
                </a:effectLst>
                <a:latin typeface="+mj-lt"/>
                <a:ea typeface="+mj-ea"/>
                <a:cs typeface="Times New Roman" pitchFamily="18" charset="0"/>
              </a:rPr>
              <a:t>‏</a:t>
            </a:r>
            <a:endPar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49</a:t>
            </a:fld>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4" name="Rectangle 10"/>
          <p:cNvSpPr>
            <a:spLocks noChangeArrowheads="1"/>
          </p:cNvSpPr>
          <p:nvPr/>
        </p:nvSpPr>
        <p:spPr bwMode="auto">
          <a:xfrm>
            <a:off x="2133600" y="3048000"/>
            <a:ext cx="5029200" cy="1143000"/>
          </a:xfrm>
          <a:prstGeom prst="rect">
            <a:avLst/>
          </a:prstGeom>
          <a:gradFill rotWithShape="0">
            <a:gsLst>
              <a:gs pos="0">
                <a:srgbClr val="FFA245"/>
              </a:gs>
              <a:gs pos="50000">
                <a:srgbClr val="FFFFAB"/>
              </a:gs>
              <a:gs pos="100000">
                <a:srgbClr val="FFA245"/>
              </a:gs>
            </a:gsLst>
            <a:lin ang="5400000" scaled="1"/>
          </a:gradFill>
          <a:ln w="9525">
            <a:solidFill>
              <a:schemeClr val="tx1"/>
            </a:solidFill>
            <a:miter lim="800000"/>
            <a:headEnd/>
            <a:tailEnd/>
          </a:ln>
          <a:effectLst/>
        </p:spPr>
        <p:txBody>
          <a:bodyPr wrap="none" anchor="ctr"/>
          <a:lstStyle/>
          <a:p>
            <a:endParaRPr lang="fr-FR"/>
          </a:p>
        </p:txBody>
      </p:sp>
      <p:sp>
        <p:nvSpPr>
          <p:cNvPr id="98306" name="Text Box 2"/>
          <p:cNvSpPr txBox="1">
            <a:spLocks noChangeArrowheads="1"/>
          </p:cNvSpPr>
          <p:nvPr/>
        </p:nvSpPr>
        <p:spPr bwMode="auto">
          <a:xfrm>
            <a:off x="381000" y="533400"/>
            <a:ext cx="8153400" cy="1415772"/>
          </a:xfrm>
          <a:prstGeom prst="rect">
            <a:avLst/>
          </a:prstGeom>
          <a:noFill/>
          <a:ln w="9525">
            <a:noFill/>
            <a:miter lim="800000"/>
            <a:headEnd/>
            <a:tailEnd/>
          </a:ln>
          <a:effectLst/>
        </p:spPr>
        <p:txBody>
          <a:bodyPr>
            <a:spAutoFit/>
          </a:bodyPr>
          <a:lstStyle/>
          <a:p>
            <a:pPr algn="just">
              <a:spcBef>
                <a:spcPct val="50000"/>
              </a:spcBef>
            </a:pPr>
            <a:r>
              <a:rPr lang="fr-FR" sz="3200" b="1" u="sng" dirty="0" err="1">
                <a:latin typeface="Arial" charset="0"/>
              </a:rPr>
              <a:t>Graphics</a:t>
            </a:r>
            <a:r>
              <a:rPr lang="fr-FR" sz="3200" b="1" u="sng" dirty="0">
                <a:latin typeface="Arial" charset="0"/>
              </a:rPr>
              <a:t> pipeline</a:t>
            </a:r>
          </a:p>
          <a:p>
            <a:pPr algn="just"/>
            <a:endParaRPr lang="fr-FR" dirty="0">
              <a:latin typeface="Arial" charset="0"/>
            </a:endParaRPr>
          </a:p>
          <a:p>
            <a:pPr algn="just"/>
            <a:r>
              <a:rPr lang="fr-FR" dirty="0">
                <a:latin typeface="Arial" charset="0"/>
              </a:rPr>
              <a:t>= </a:t>
            </a:r>
            <a:r>
              <a:rPr lang="en-US" dirty="0">
                <a:latin typeface="Arial" charset="0"/>
              </a:rPr>
              <a:t>sequence of treatments applied to a geometric object (or a set of objects) in order to obtain the rendering, in the form of a 2D image.</a:t>
            </a:r>
            <a:endParaRPr lang="fr-FR" dirty="0">
              <a:latin typeface="Arial" charset="0"/>
            </a:endParaRPr>
          </a:p>
        </p:txBody>
      </p:sp>
      <p:sp>
        <p:nvSpPr>
          <p:cNvPr id="98307" name="Text Box 3"/>
          <p:cNvSpPr txBox="1">
            <a:spLocks noChangeArrowheads="1"/>
          </p:cNvSpPr>
          <p:nvPr/>
        </p:nvSpPr>
        <p:spPr bwMode="auto">
          <a:xfrm>
            <a:off x="76200" y="3124200"/>
            <a:ext cx="1676400" cy="10064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3D </a:t>
            </a:r>
            <a:r>
              <a:rPr lang="fr-FR" sz="2000" i="1" dirty="0" err="1">
                <a:latin typeface="Arial" charset="0"/>
              </a:rPr>
              <a:t>geometric</a:t>
            </a:r>
            <a:r>
              <a:rPr lang="fr-FR" sz="2000" i="1" dirty="0">
                <a:latin typeface="Arial" charset="0"/>
              </a:rPr>
              <a:t> </a:t>
            </a:r>
            <a:r>
              <a:rPr lang="fr-FR" sz="2000" i="1" dirty="0" err="1">
                <a:latin typeface="Arial" charset="0"/>
              </a:rPr>
              <a:t>object</a:t>
            </a:r>
            <a:endParaRPr lang="fr-FR" sz="2000" i="1" dirty="0">
              <a:latin typeface="Arial" charset="0"/>
            </a:endParaRPr>
          </a:p>
        </p:txBody>
      </p:sp>
      <p:sp>
        <p:nvSpPr>
          <p:cNvPr id="98308" name="Text Box 4"/>
          <p:cNvSpPr txBox="1">
            <a:spLocks noChangeArrowheads="1"/>
          </p:cNvSpPr>
          <p:nvPr/>
        </p:nvSpPr>
        <p:spPr bwMode="auto">
          <a:xfrm>
            <a:off x="2438400" y="3276600"/>
            <a:ext cx="1905000" cy="720725"/>
          </a:xfrm>
          <a:prstGeom prst="rect">
            <a:avLst/>
          </a:prstGeom>
          <a:solidFill>
            <a:srgbClr val="DDDDDD"/>
          </a:solidFill>
          <a:ln w="19050">
            <a:solidFill>
              <a:schemeClr val="tx1"/>
            </a:solidFill>
            <a:miter lim="800000"/>
            <a:headEnd/>
            <a:tailEnd/>
          </a:ln>
          <a:effectLst/>
        </p:spPr>
        <p:txBody>
          <a:bodyPr>
            <a:spAutoFit/>
          </a:bodyPr>
          <a:lstStyle/>
          <a:p>
            <a:pPr algn="ctr">
              <a:spcBef>
                <a:spcPct val="50000"/>
              </a:spcBef>
            </a:pPr>
            <a:r>
              <a:rPr lang="fr-FR" sz="2000" dirty="0" err="1">
                <a:latin typeface="Arial" charset="0"/>
              </a:rPr>
              <a:t>Geometric</a:t>
            </a:r>
            <a:r>
              <a:rPr lang="fr-FR" sz="2000" dirty="0">
                <a:latin typeface="Arial" charset="0"/>
              </a:rPr>
              <a:t> pipeline</a:t>
            </a:r>
          </a:p>
        </p:txBody>
      </p:sp>
      <p:sp>
        <p:nvSpPr>
          <p:cNvPr id="98309" name="Text Box 5"/>
          <p:cNvSpPr txBox="1">
            <a:spLocks noChangeArrowheads="1"/>
          </p:cNvSpPr>
          <p:nvPr/>
        </p:nvSpPr>
        <p:spPr bwMode="auto">
          <a:xfrm>
            <a:off x="5029200" y="3276600"/>
            <a:ext cx="1905000" cy="720725"/>
          </a:xfrm>
          <a:prstGeom prst="rect">
            <a:avLst/>
          </a:prstGeom>
          <a:solidFill>
            <a:srgbClr val="DDDDDD"/>
          </a:solidFill>
          <a:ln w="19050">
            <a:solidFill>
              <a:schemeClr val="tx1"/>
            </a:solidFill>
            <a:miter lim="800000"/>
            <a:headEnd/>
            <a:tailEnd/>
          </a:ln>
          <a:effectLst/>
        </p:spPr>
        <p:txBody>
          <a:bodyPr>
            <a:spAutoFit/>
          </a:bodyPr>
          <a:lstStyle/>
          <a:p>
            <a:pPr algn="ctr">
              <a:spcBef>
                <a:spcPct val="50000"/>
              </a:spcBef>
            </a:pPr>
            <a:r>
              <a:rPr lang="fr-FR" sz="2000" dirty="0" err="1">
                <a:latin typeface="Arial" charset="0"/>
              </a:rPr>
              <a:t>Rasterization</a:t>
            </a:r>
            <a:r>
              <a:rPr lang="fr-FR" sz="2000" dirty="0">
                <a:latin typeface="Arial" charset="0"/>
              </a:rPr>
              <a:t> pipeline</a:t>
            </a:r>
          </a:p>
        </p:txBody>
      </p:sp>
      <p:sp>
        <p:nvSpPr>
          <p:cNvPr id="98310" name="Text Box 6"/>
          <p:cNvSpPr txBox="1">
            <a:spLocks noChangeArrowheads="1"/>
          </p:cNvSpPr>
          <p:nvPr/>
        </p:nvSpPr>
        <p:spPr bwMode="auto">
          <a:xfrm>
            <a:off x="7543800" y="3429000"/>
            <a:ext cx="1524000" cy="3968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2D image</a:t>
            </a:r>
          </a:p>
        </p:txBody>
      </p:sp>
      <p:sp>
        <p:nvSpPr>
          <p:cNvPr id="98311" name="AutoShape 7"/>
          <p:cNvSpPr>
            <a:spLocks noChangeArrowheads="1"/>
          </p:cNvSpPr>
          <p:nvPr/>
        </p:nvSpPr>
        <p:spPr bwMode="auto">
          <a:xfrm>
            <a:off x="1752600" y="34290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98312" name="AutoShape 8"/>
          <p:cNvSpPr>
            <a:spLocks noChangeArrowheads="1"/>
          </p:cNvSpPr>
          <p:nvPr/>
        </p:nvSpPr>
        <p:spPr bwMode="auto">
          <a:xfrm>
            <a:off x="4343400" y="34290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98313" name="AutoShape 9"/>
          <p:cNvSpPr>
            <a:spLocks noChangeArrowheads="1"/>
          </p:cNvSpPr>
          <p:nvPr/>
        </p:nvSpPr>
        <p:spPr bwMode="auto">
          <a:xfrm>
            <a:off x="6934200" y="34290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11"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2" name="object 6"/>
          <p:cNvSpPr txBox="1">
            <a:spLocks noGrp="1"/>
          </p:cNvSpPr>
          <p:nvPr>
            <p:ph type="sldNum" sz="quarter" idx="4294967295"/>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5</a:t>
            </a:fld>
            <a:endParaRPr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Grp="1" noChangeArrowheads="1"/>
          </p:cNvSpPr>
          <p:nvPr>
            <p:ph sz="quarter" idx="4294967295"/>
          </p:nvPr>
        </p:nvSpPr>
        <p:spPr>
          <a:xfrm>
            <a:off x="685800" y="1371600"/>
            <a:ext cx="7772400" cy="3640997"/>
          </a:xfrm>
          <a:prstGeom prst="rect">
            <a:avLst/>
          </a:prstGeom>
        </p:spPr>
        <p:txBody>
          <a:bodyPr/>
          <a:lstStyle/>
          <a:p>
            <a:pPr marL="341313" indent="-341313" algn="just" eaLnBrk="1" hangingPunct="1">
              <a:lnSpc>
                <a:spcPct val="90000"/>
              </a:lnSpc>
              <a:spcBef>
                <a:spcPts val="600"/>
              </a:spcBef>
              <a:buFont typeface="Times New Roman" pitchFamily="18"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Generally</a:t>
            </a:r>
            <a:r>
              <a:rPr lang="en-US" dirty="0"/>
              <a:t>, previous image-space techniques project objects onto a window. This requires </a:t>
            </a:r>
            <a:r>
              <a:rPr lang="en-US" dirty="0">
                <a:solidFill>
                  <a:srgbClr val="FF0000"/>
                </a:solidFill>
              </a:rPr>
              <a:t>projecting</a:t>
            </a:r>
            <a:r>
              <a:rPr lang="en-US" dirty="0"/>
              <a:t> all </a:t>
            </a:r>
            <a:r>
              <a:rPr lang="en-US" b="1" i="1" dirty="0">
                <a:solidFill>
                  <a:srgbClr val="FF0000"/>
                </a:solidFill>
                <a:effectLst>
                  <a:outerShdw blurRad="38100" dist="38100" dir="2700000" algn="tl">
                    <a:srgbClr val="000000">
                      <a:alpha val="43137"/>
                    </a:srgbClr>
                  </a:outerShdw>
                </a:effectLst>
              </a:rPr>
              <a:t>n</a:t>
            </a:r>
            <a:r>
              <a:rPr lang="en-US" dirty="0"/>
              <a:t> objects: O(</a:t>
            </a:r>
            <a:r>
              <a:rPr lang="en-US" b="1" dirty="0">
                <a:solidFill>
                  <a:srgbClr val="FF0000"/>
                </a:solidFill>
                <a:effectLst>
                  <a:outerShdw blurRad="38100" dist="38100" dir="2700000" algn="tl">
                    <a:srgbClr val="000000">
                      <a:alpha val="43137"/>
                    </a:srgbClr>
                  </a:outerShdw>
                </a:effectLst>
              </a:rPr>
              <a:t>n</a:t>
            </a:r>
            <a:r>
              <a:rPr lang="en-US" dirty="0">
                <a:solidFill>
                  <a:srgbClr val="FF0000"/>
                </a:solidFill>
              </a:rPr>
              <a:t> </a:t>
            </a:r>
            <a:r>
              <a:rPr lang="en-US" b="1" i="1" dirty="0">
                <a:solidFill>
                  <a:srgbClr val="FF0000"/>
                </a:solidFill>
                <a:effectLst>
                  <a:outerShdw blurRad="38100" dist="38100" dir="2700000" algn="tl">
                    <a:srgbClr val="000000">
                      <a:alpha val="43137"/>
                    </a:srgbClr>
                  </a:outerShdw>
                </a:effectLst>
              </a:rPr>
              <a:t>p</a:t>
            </a:r>
            <a:r>
              <a:rPr lang="en-US" dirty="0"/>
              <a:t>) (p = number of pixels).</a:t>
            </a:r>
            <a:endParaRPr lang="fr-FR" sz="2400" i="1" dirty="0" smtClean="0"/>
          </a:p>
          <a:p>
            <a:pPr marL="341313" indent="-341313" algn="just" eaLnBrk="1" hangingPunct="1">
              <a:lnSpc>
                <a:spcPct val="90000"/>
              </a:lnSpc>
              <a:spcBef>
                <a:spcPts val="600"/>
              </a:spcBef>
              <a:buFont typeface="Times New Roman" pitchFamily="18"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Ray casting </a:t>
            </a:r>
            <a:r>
              <a:rPr lang="en-US" dirty="0" smtClean="0"/>
              <a:t>(to </a:t>
            </a:r>
            <a:r>
              <a:rPr lang="en-US" dirty="0"/>
              <a:t>focus solely on visibility) involves casting</a:t>
            </a:r>
            <a:endParaRPr lang="fr-FR" sz="2400" dirty="0" smtClean="0"/>
          </a:p>
          <a:p>
            <a:pPr marL="890588" lvl="2" indent="-341313" algn="just" eaLnBrk="1" hangingPunct="1">
              <a:lnSpc>
                <a:spcPct val="90000"/>
              </a:lnSpc>
              <a:spcBef>
                <a:spcPts val="600"/>
              </a:spcBef>
              <a:buFont typeface="Courier New" pitchFamily="49" charset="0"/>
              <a:buChar char="o"/>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t>	</a:t>
            </a:r>
            <a:r>
              <a:rPr lang="en-US" dirty="0"/>
              <a:t>a ray through the window</a:t>
            </a:r>
          </a:p>
          <a:p>
            <a:pPr marL="890588" lvl="2" indent="-341313" algn="just" eaLnBrk="1" hangingPunct="1">
              <a:lnSpc>
                <a:spcPct val="90000"/>
              </a:lnSpc>
              <a:spcBef>
                <a:spcPts val="600"/>
              </a:spcBef>
              <a:buFont typeface="Courier New" pitchFamily="49" charset="0"/>
              <a:buChar char="o"/>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to identify the first surface</a:t>
            </a:r>
          </a:p>
          <a:p>
            <a:pPr marL="890588" lvl="2" indent="-341313" algn="just" eaLnBrk="1" hangingPunct="1">
              <a:lnSpc>
                <a:spcPct val="90000"/>
              </a:lnSpc>
              <a:spcBef>
                <a:spcPts val="600"/>
              </a:spcBef>
              <a:buFont typeface="Courier New" pitchFamily="49" charset="0"/>
              <a:buChar char="o"/>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between the window and the 3D scene</a:t>
            </a:r>
            <a:r>
              <a:rPr lang="en-US" dirty="0" smtClean="0"/>
              <a:t>:</a:t>
            </a:r>
            <a:endParaRPr lang="fr-FR" sz="2200" dirty="0" smtClean="0"/>
          </a:p>
          <a:p>
            <a:pPr marL="890588" lvl="2" indent="-341313" algn="just" eaLnBrk="1" hangingPunct="1">
              <a:lnSpc>
                <a:spcPct val="90000"/>
              </a:lnSpc>
              <a:spcBef>
                <a:spcPts val="600"/>
              </a:spcBef>
              <a:buFont typeface="Courier New" pitchFamily="49" charset="0"/>
              <a:buChar char="o"/>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smtClean="0"/>
              <a:t> </a:t>
            </a:r>
            <a:r>
              <a:rPr lang="pt-BR" sz="2200" i="1" dirty="0"/>
              <a:t>O(n res) </a:t>
            </a:r>
            <a:r>
              <a:rPr lang="pt-BR" sz="2200" dirty="0"/>
              <a:t>for res pixels </a:t>
            </a:r>
            <a:r>
              <a:rPr lang="pt-BR" sz="2200" i="1" dirty="0"/>
              <a:t>(</a:t>
            </a:r>
            <a:r>
              <a:rPr lang="pt-BR" sz="2200" dirty="0"/>
              <a:t>resolution</a:t>
            </a:r>
            <a:r>
              <a:rPr lang="pt-BR" sz="2200" i="1" dirty="0" smtClean="0"/>
              <a:t>)</a:t>
            </a:r>
            <a:endParaRPr lang="fr-FR" sz="2200" dirty="0" smtClean="0"/>
          </a:p>
          <a:p>
            <a:pPr marL="341313" indent="-341313" algn="just" eaLnBrk="1" hangingPunct="1">
              <a:lnSpc>
                <a:spcPct val="90000"/>
              </a:lnSpc>
              <a:spcBef>
                <a:spcPts val="600"/>
              </a:spcBef>
              <a:buFont typeface="Times New Roman" pitchFamily="18"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This process is pixel by pixel rather than </a:t>
            </a:r>
            <a:endParaRPr lang="en-US" dirty="0" smtClean="0"/>
          </a:p>
          <a:p>
            <a:pPr algn="just"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	object </a:t>
            </a:r>
            <a:r>
              <a:rPr lang="en-US" dirty="0"/>
              <a:t>by </a:t>
            </a:r>
            <a:r>
              <a:rPr lang="en-US" dirty="0" smtClean="0"/>
              <a:t>object</a:t>
            </a:r>
            <a:endParaRPr lang="fr-FR" sz="2400" dirty="0" smtClean="0"/>
          </a:p>
        </p:txBody>
      </p:sp>
      <p:pic>
        <p:nvPicPr>
          <p:cNvPr id="51204" name="Picture 3"/>
          <p:cNvPicPr>
            <a:picLocks noChangeAspect="1" noChangeArrowheads="1"/>
          </p:cNvPicPr>
          <p:nvPr/>
        </p:nvPicPr>
        <p:blipFill>
          <a:blip r:embed="rId3"/>
          <a:srcRect/>
          <a:stretch>
            <a:fillRect/>
          </a:stretch>
        </p:blipFill>
        <p:spPr bwMode="auto">
          <a:xfrm>
            <a:off x="5791200" y="3381375"/>
            <a:ext cx="2860675" cy="2860675"/>
          </a:xfrm>
          <a:prstGeom prst="rect">
            <a:avLst/>
          </a:prstGeom>
          <a:noFill/>
          <a:ln w="9525">
            <a:noFill/>
            <a:round/>
            <a:headEnd/>
            <a:tailEnd/>
          </a:ln>
        </p:spPr>
      </p:pic>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50</a:t>
            </a:fld>
            <a:endParaRPr dirty="0"/>
          </a:p>
        </p:txBody>
      </p:sp>
      <p:sp>
        <p:nvSpPr>
          <p:cNvPr id="9"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75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tracing/Ray casting</a:t>
            </a:r>
            <a:r>
              <a:rPr lang="ar-SA" sz="3200" b="1" dirty="0">
                <a:solidFill>
                  <a:schemeClr val="bg2">
                    <a:lumMod val="10000"/>
                  </a:schemeClr>
                </a:solidFill>
                <a:effectLst>
                  <a:outerShdw blurRad="38100" dist="38100" dir="2700000" algn="tl">
                    <a:srgbClr val="000000">
                      <a:alpha val="43137"/>
                    </a:srgbClr>
                  </a:outerShdw>
                </a:effectLst>
                <a:cs typeface="Times New Roman" pitchFamily="18" charset="0"/>
              </a:rPr>
              <a:t>‏</a:t>
            </a:r>
            <a:endParaRPr lang="en-GB" sz="3200" b="1" dirty="0">
              <a:solidFill>
                <a:schemeClr val="bg2">
                  <a:lumMod val="1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827088" y="2133600"/>
            <a:ext cx="7958137" cy="2232025"/>
          </a:xfrm>
          <a:prstGeom prst="rect">
            <a:avLst/>
          </a:prstGeom>
        </p:spPr>
        <p:txBody>
          <a:bodyPr/>
          <a:lstStyle/>
          <a:p>
            <a:pPr eaLnBrk="1" hangingPunct="1"/>
            <a:endParaRPr lang="fr-FR" smtClean="0"/>
          </a:p>
          <a:p>
            <a:pPr eaLnBrk="1" hangingPunct="1"/>
            <a:endParaRPr lang="fr-FR" smtClean="0"/>
          </a:p>
          <a:p>
            <a:pPr eaLnBrk="1" hangingPunct="1"/>
            <a:endParaRPr lang="fr-FR" smtClean="0"/>
          </a:p>
        </p:txBody>
      </p:sp>
      <p:sp>
        <p:nvSpPr>
          <p:cNvPr id="52227" name="Rectangle 4"/>
          <p:cNvSpPr>
            <a:spLocks noChangeArrowheads="1"/>
          </p:cNvSpPr>
          <p:nvPr/>
        </p:nvSpPr>
        <p:spPr bwMode="auto">
          <a:xfrm>
            <a:off x="684213" y="2205038"/>
            <a:ext cx="7991475" cy="457200"/>
          </a:xfrm>
          <a:prstGeom prst="rect">
            <a:avLst/>
          </a:prstGeom>
          <a:noFill/>
          <a:ln w="9525">
            <a:noFill/>
            <a:miter lim="800000"/>
            <a:headEnd/>
            <a:tailEnd/>
          </a:ln>
        </p:spPr>
        <p:txBody>
          <a:bodyPr>
            <a:spAutoFit/>
          </a:bodyPr>
          <a:lstStyle/>
          <a:p>
            <a:endParaRPr lang="fr-FR"/>
          </a:p>
        </p:txBody>
      </p:sp>
      <p:sp>
        <p:nvSpPr>
          <p:cNvPr id="52228" name="Rectangle 5"/>
          <p:cNvSpPr>
            <a:spLocks noChangeArrowheads="1"/>
          </p:cNvSpPr>
          <p:nvPr/>
        </p:nvSpPr>
        <p:spPr bwMode="auto">
          <a:xfrm>
            <a:off x="900113" y="1989138"/>
            <a:ext cx="5256212" cy="3816429"/>
          </a:xfrm>
          <a:prstGeom prst="rect">
            <a:avLst/>
          </a:prstGeom>
          <a:noFill/>
          <a:ln w="9525">
            <a:noFill/>
            <a:miter lim="800000"/>
            <a:headEnd/>
            <a:tailEnd/>
          </a:ln>
        </p:spPr>
        <p:txBody>
          <a:bodyPr>
            <a:spAutoFit/>
          </a:bodyPr>
          <a:lstStyle/>
          <a:p>
            <a:pPr marL="361950" indent="-361950">
              <a:spcBef>
                <a:spcPct val="50000"/>
              </a:spcBef>
            </a:pPr>
            <a:endParaRPr lang="fr-FR" sz="2200" b="1" i="1" dirty="0"/>
          </a:p>
          <a:p>
            <a:pPr marL="361950" indent="-361950" algn="just">
              <a:buFont typeface="Wingdings" pitchFamily="2" charset="2"/>
              <a:buChar char="§"/>
            </a:pPr>
            <a:r>
              <a:rPr lang="en-US" sz="2200" dirty="0"/>
              <a:t>Light travels from light sources and, after various refractions and reflections, reaches the observer</a:t>
            </a:r>
            <a:r>
              <a:rPr lang="en-US" sz="2200" dirty="0" smtClean="0"/>
              <a:t>.</a:t>
            </a:r>
            <a:endParaRPr lang="fr-FR" sz="2200" dirty="0">
              <a:solidFill>
                <a:schemeClr val="tx1"/>
              </a:solidFill>
            </a:endParaRPr>
          </a:p>
          <a:p>
            <a:pPr marL="361950" indent="-361950" algn="just">
              <a:buFont typeface="Wingdings" pitchFamily="2" charset="2"/>
              <a:buChar char="§"/>
            </a:pPr>
            <a:r>
              <a:rPr lang="en-US" sz="2200" dirty="0"/>
              <a:t>Among the rays emanating from a light source, many never reach the observer (A</a:t>
            </a:r>
            <a:r>
              <a:rPr lang="en-US" sz="2200" dirty="0" smtClean="0"/>
              <a:t>)</a:t>
            </a:r>
            <a:r>
              <a:rPr lang="fr-FR" sz="2200" dirty="0" smtClean="0">
                <a:solidFill>
                  <a:schemeClr val="tx1"/>
                </a:solidFill>
              </a:rPr>
              <a:t>.</a:t>
            </a:r>
            <a:endParaRPr lang="fr-FR" sz="2200" dirty="0">
              <a:solidFill>
                <a:schemeClr val="tx1"/>
              </a:solidFill>
            </a:endParaRPr>
          </a:p>
          <a:p>
            <a:pPr marL="361950" indent="-361950" algn="just">
              <a:buFont typeface="Wingdings" pitchFamily="2" charset="2"/>
              <a:buChar char="§"/>
            </a:pPr>
            <a:endParaRPr lang="fr-FR" sz="2200" dirty="0">
              <a:solidFill>
                <a:schemeClr val="tx1"/>
              </a:solidFill>
            </a:endParaRPr>
          </a:p>
          <a:p>
            <a:pPr marL="361950" indent="-361950">
              <a:buFont typeface="Wingdings" pitchFamily="2" charset="2"/>
              <a:buChar char="v"/>
            </a:pPr>
            <a:r>
              <a:rPr lang="en-US" sz="2200" dirty="0"/>
              <a:t>It is impossible to follow all the light </a:t>
            </a:r>
            <a:r>
              <a:rPr lang="en-US" sz="2200" dirty="0" smtClean="0"/>
              <a:t>rays</a:t>
            </a:r>
            <a:r>
              <a:rPr lang="fr-FR" sz="2200" dirty="0" smtClean="0">
                <a:solidFill>
                  <a:schemeClr val="tx1"/>
                </a:solidFill>
              </a:rPr>
              <a:t>.</a:t>
            </a:r>
            <a:endParaRPr lang="fr-FR" sz="2200" dirty="0">
              <a:solidFill>
                <a:schemeClr val="tx1"/>
              </a:solidFill>
            </a:endParaRPr>
          </a:p>
          <a:p>
            <a:pPr marL="361950" indent="-361950">
              <a:buFont typeface="Wingdings" pitchFamily="2" charset="2"/>
              <a:buChar char="v"/>
            </a:pPr>
            <a:endParaRPr lang="fr-FR" sz="2200" dirty="0">
              <a:solidFill>
                <a:schemeClr val="tx1"/>
              </a:solidFill>
            </a:endParaRPr>
          </a:p>
          <a:p>
            <a:pPr marL="361950" indent="-361950">
              <a:buFont typeface="Wingdings" pitchFamily="2" charset="2"/>
              <a:buChar char="Ø"/>
            </a:pPr>
            <a:r>
              <a:rPr lang="en-US" sz="2200" dirty="0"/>
              <a:t>Reverse path of light rays</a:t>
            </a:r>
            <a:r>
              <a:rPr lang="fr-FR" sz="2200" dirty="0" smtClean="0">
                <a:solidFill>
                  <a:schemeClr val="tx1"/>
                </a:solidFill>
              </a:rPr>
              <a:t>.</a:t>
            </a:r>
            <a:endParaRPr lang="fr-FR" sz="2200" dirty="0">
              <a:solidFill>
                <a:schemeClr val="tx1"/>
              </a:solidFill>
            </a:endParaRPr>
          </a:p>
        </p:txBody>
      </p:sp>
      <p:grpSp>
        <p:nvGrpSpPr>
          <p:cNvPr id="2" name="Group 6"/>
          <p:cNvGrpSpPr>
            <a:grpSpLocks/>
          </p:cNvGrpSpPr>
          <p:nvPr/>
        </p:nvGrpSpPr>
        <p:grpSpPr bwMode="auto">
          <a:xfrm>
            <a:off x="6372225" y="2420938"/>
            <a:ext cx="2160588" cy="3213100"/>
            <a:chOff x="2835" y="754"/>
            <a:chExt cx="2676" cy="2887"/>
          </a:xfrm>
        </p:grpSpPr>
        <p:sp>
          <p:nvSpPr>
            <p:cNvPr id="52236" name="Line 7"/>
            <p:cNvSpPr>
              <a:spLocks noChangeShapeType="1"/>
            </p:cNvSpPr>
            <p:nvPr/>
          </p:nvSpPr>
          <p:spPr bwMode="auto">
            <a:xfrm flipH="1" flipV="1">
              <a:off x="3184" y="1156"/>
              <a:ext cx="2047" cy="638"/>
            </a:xfrm>
            <a:prstGeom prst="line">
              <a:avLst/>
            </a:prstGeom>
            <a:noFill/>
            <a:ln w="12699">
              <a:solidFill>
                <a:srgbClr val="000000"/>
              </a:solidFill>
              <a:prstDash val="dash"/>
              <a:round/>
              <a:headEnd type="none" w="sm" len="sm"/>
              <a:tailEnd type="none" w="sm" len="sm"/>
            </a:ln>
          </p:spPr>
          <p:txBody>
            <a:bodyPr wrap="none" anchor="ctr"/>
            <a:lstStyle/>
            <a:p>
              <a:endParaRPr lang="fr-FR"/>
            </a:p>
          </p:txBody>
        </p:sp>
        <p:sp>
          <p:nvSpPr>
            <p:cNvPr id="52237" name="Freeform 8"/>
            <p:cNvSpPr>
              <a:spLocks/>
            </p:cNvSpPr>
            <p:nvPr/>
          </p:nvSpPr>
          <p:spPr bwMode="auto">
            <a:xfrm>
              <a:off x="3681" y="2748"/>
              <a:ext cx="857" cy="562"/>
            </a:xfrm>
            <a:custGeom>
              <a:avLst/>
              <a:gdLst>
                <a:gd name="T0" fmla="*/ 0 w 1111"/>
                <a:gd name="T1" fmla="*/ 0 h 728"/>
                <a:gd name="T2" fmla="*/ 108 w 1111"/>
                <a:gd name="T3" fmla="*/ 20 h 728"/>
                <a:gd name="T4" fmla="*/ 108 w 1111"/>
                <a:gd name="T5" fmla="*/ 71 h 728"/>
                <a:gd name="T6" fmla="*/ 0 w 1111"/>
                <a:gd name="T7" fmla="*/ 52 h 728"/>
                <a:gd name="T8" fmla="*/ 0 w 1111"/>
                <a:gd name="T9" fmla="*/ 0 h 728"/>
                <a:gd name="T10" fmla="*/ 0 60000 65536"/>
                <a:gd name="T11" fmla="*/ 0 60000 65536"/>
                <a:gd name="T12" fmla="*/ 0 60000 65536"/>
                <a:gd name="T13" fmla="*/ 0 60000 65536"/>
                <a:gd name="T14" fmla="*/ 0 60000 65536"/>
                <a:gd name="T15" fmla="*/ 0 w 1111"/>
                <a:gd name="T16" fmla="*/ 0 h 728"/>
                <a:gd name="T17" fmla="*/ 1111 w 1111"/>
                <a:gd name="T18" fmla="*/ 728 h 728"/>
              </a:gdLst>
              <a:ahLst/>
              <a:cxnLst>
                <a:cxn ang="T10">
                  <a:pos x="T0" y="T1"/>
                </a:cxn>
                <a:cxn ang="T11">
                  <a:pos x="T2" y="T3"/>
                </a:cxn>
                <a:cxn ang="T12">
                  <a:pos x="T4" y="T5"/>
                </a:cxn>
                <a:cxn ang="T13">
                  <a:pos x="T6" y="T7"/>
                </a:cxn>
                <a:cxn ang="T14">
                  <a:pos x="T8" y="T9"/>
                </a:cxn>
              </a:cxnLst>
              <a:rect l="T15" t="T16" r="T17" b="T18"/>
              <a:pathLst>
                <a:path w="1111" h="728">
                  <a:moveTo>
                    <a:pt x="0" y="0"/>
                  </a:moveTo>
                  <a:lnTo>
                    <a:pt x="1110" y="209"/>
                  </a:lnTo>
                  <a:lnTo>
                    <a:pt x="1110" y="727"/>
                  </a:lnTo>
                  <a:lnTo>
                    <a:pt x="0" y="536"/>
                  </a:lnTo>
                  <a:lnTo>
                    <a:pt x="0" y="0"/>
                  </a:lnTo>
                </a:path>
              </a:pathLst>
            </a:custGeom>
            <a:solidFill>
              <a:schemeClr val="bg1">
                <a:alpha val="50195"/>
              </a:schemeClr>
            </a:solidFill>
            <a:ln w="12700" cap="rnd">
              <a:solidFill>
                <a:schemeClr val="bg1"/>
              </a:solidFill>
              <a:round/>
              <a:headEnd/>
              <a:tailEnd/>
            </a:ln>
          </p:spPr>
          <p:txBody>
            <a:bodyPr/>
            <a:lstStyle/>
            <a:p>
              <a:endParaRPr lang="fr-FR"/>
            </a:p>
          </p:txBody>
        </p:sp>
        <p:sp>
          <p:nvSpPr>
            <p:cNvPr id="52238" name="Freeform 9"/>
            <p:cNvSpPr>
              <a:spLocks/>
            </p:cNvSpPr>
            <p:nvPr/>
          </p:nvSpPr>
          <p:spPr bwMode="auto">
            <a:xfrm>
              <a:off x="3940" y="2919"/>
              <a:ext cx="97" cy="88"/>
            </a:xfrm>
            <a:custGeom>
              <a:avLst/>
              <a:gdLst>
                <a:gd name="T0" fmla="*/ 0 w 126"/>
                <a:gd name="T1" fmla="*/ 0 h 114"/>
                <a:gd name="T2" fmla="*/ 12 w 126"/>
                <a:gd name="T3" fmla="*/ 3 h 114"/>
                <a:gd name="T4" fmla="*/ 12 w 126"/>
                <a:gd name="T5" fmla="*/ 12 h 114"/>
                <a:gd name="T6" fmla="*/ 0 w 126"/>
                <a:gd name="T7" fmla="*/ 8 h 114"/>
                <a:gd name="T8" fmla="*/ 0 w 126"/>
                <a:gd name="T9" fmla="*/ 0 h 114"/>
                <a:gd name="T10" fmla="*/ 0 60000 65536"/>
                <a:gd name="T11" fmla="*/ 0 60000 65536"/>
                <a:gd name="T12" fmla="*/ 0 60000 65536"/>
                <a:gd name="T13" fmla="*/ 0 60000 65536"/>
                <a:gd name="T14" fmla="*/ 0 60000 65536"/>
                <a:gd name="T15" fmla="*/ 0 w 126"/>
                <a:gd name="T16" fmla="*/ 0 h 114"/>
                <a:gd name="T17" fmla="*/ 126 w 126"/>
                <a:gd name="T18" fmla="*/ 114 h 114"/>
              </a:gdLst>
              <a:ahLst/>
              <a:cxnLst>
                <a:cxn ang="T10">
                  <a:pos x="T0" y="T1"/>
                </a:cxn>
                <a:cxn ang="T11">
                  <a:pos x="T2" y="T3"/>
                </a:cxn>
                <a:cxn ang="T12">
                  <a:pos x="T4" y="T5"/>
                </a:cxn>
                <a:cxn ang="T13">
                  <a:pos x="T6" y="T7"/>
                </a:cxn>
                <a:cxn ang="T14">
                  <a:pos x="T8" y="T9"/>
                </a:cxn>
              </a:cxnLst>
              <a:rect l="T15" t="T16" r="T17" b="T18"/>
              <a:pathLst>
                <a:path w="126" h="114">
                  <a:moveTo>
                    <a:pt x="0" y="0"/>
                  </a:moveTo>
                  <a:lnTo>
                    <a:pt x="125" y="32"/>
                  </a:lnTo>
                  <a:lnTo>
                    <a:pt x="125" y="113"/>
                  </a:lnTo>
                  <a:lnTo>
                    <a:pt x="0" y="83"/>
                  </a:lnTo>
                  <a:lnTo>
                    <a:pt x="0" y="0"/>
                  </a:lnTo>
                </a:path>
              </a:pathLst>
            </a:custGeom>
            <a:solidFill>
              <a:srgbClr val="FF0000"/>
            </a:solidFill>
            <a:ln w="12699" cap="rnd">
              <a:solidFill>
                <a:schemeClr val="tx1"/>
              </a:solidFill>
              <a:round/>
              <a:headEnd/>
              <a:tailEnd/>
            </a:ln>
          </p:spPr>
          <p:txBody>
            <a:bodyPr/>
            <a:lstStyle/>
            <a:p>
              <a:endParaRPr lang="fr-FR"/>
            </a:p>
          </p:txBody>
        </p:sp>
        <p:sp>
          <p:nvSpPr>
            <p:cNvPr id="52239" name="Rectangle 10"/>
            <p:cNvSpPr>
              <a:spLocks noChangeArrowheads="1"/>
            </p:cNvSpPr>
            <p:nvPr/>
          </p:nvSpPr>
          <p:spPr bwMode="auto">
            <a:xfrm>
              <a:off x="4005" y="2949"/>
              <a:ext cx="826" cy="330"/>
            </a:xfrm>
            <a:prstGeom prst="rect">
              <a:avLst/>
            </a:prstGeom>
            <a:noFill/>
            <a:ln w="9525">
              <a:noFill/>
              <a:miter lim="800000"/>
              <a:headEnd/>
              <a:tailEnd/>
            </a:ln>
          </p:spPr>
          <p:txBody>
            <a:bodyPr wrap="none" lIns="92075" tIns="46038" rIns="92075" bIns="46038">
              <a:spAutoFit/>
            </a:bodyPr>
            <a:lstStyle/>
            <a:p>
              <a:pPr eaLnBrk="0" hangingPunct="0"/>
              <a:r>
                <a:rPr lang="fr-FR" sz="1800" b="1">
                  <a:solidFill>
                    <a:schemeClr val="tx1"/>
                  </a:solidFill>
                </a:rPr>
                <a:t>Pixel</a:t>
              </a:r>
            </a:p>
          </p:txBody>
        </p:sp>
        <p:sp>
          <p:nvSpPr>
            <p:cNvPr id="52240" name="Line 11"/>
            <p:cNvSpPr>
              <a:spLocks noChangeShapeType="1"/>
            </p:cNvSpPr>
            <p:nvPr/>
          </p:nvSpPr>
          <p:spPr bwMode="auto">
            <a:xfrm flipH="1" flipV="1">
              <a:off x="3180" y="1156"/>
              <a:ext cx="338" cy="961"/>
            </a:xfrm>
            <a:prstGeom prst="line">
              <a:avLst/>
            </a:prstGeom>
            <a:noFill/>
            <a:ln w="12699">
              <a:solidFill>
                <a:srgbClr val="000000"/>
              </a:solidFill>
              <a:prstDash val="dash"/>
              <a:round/>
              <a:headEnd type="none" w="sm" len="sm"/>
              <a:tailEnd type="none" w="sm" len="sm"/>
            </a:ln>
          </p:spPr>
          <p:txBody>
            <a:bodyPr wrap="none" anchor="ctr"/>
            <a:lstStyle/>
            <a:p>
              <a:endParaRPr lang="fr-FR"/>
            </a:p>
          </p:txBody>
        </p:sp>
        <p:sp>
          <p:nvSpPr>
            <p:cNvPr id="52241" name="Freeform 12"/>
            <p:cNvSpPr>
              <a:spLocks/>
            </p:cNvSpPr>
            <p:nvPr/>
          </p:nvSpPr>
          <p:spPr bwMode="auto">
            <a:xfrm>
              <a:off x="4346" y="2026"/>
              <a:ext cx="434" cy="474"/>
            </a:xfrm>
            <a:custGeom>
              <a:avLst/>
              <a:gdLst>
                <a:gd name="T0" fmla="*/ 0 w 562"/>
                <a:gd name="T1" fmla="*/ 0 h 614"/>
                <a:gd name="T2" fmla="*/ 55 w 562"/>
                <a:gd name="T3" fmla="*/ 17 h 614"/>
                <a:gd name="T4" fmla="*/ 55 w 562"/>
                <a:gd name="T5" fmla="*/ 59 h 614"/>
                <a:gd name="T6" fmla="*/ 0 w 562"/>
                <a:gd name="T7" fmla="*/ 44 h 614"/>
                <a:gd name="T8" fmla="*/ 0 w 562"/>
                <a:gd name="T9" fmla="*/ 0 h 614"/>
                <a:gd name="T10" fmla="*/ 0 60000 65536"/>
                <a:gd name="T11" fmla="*/ 0 60000 65536"/>
                <a:gd name="T12" fmla="*/ 0 60000 65536"/>
                <a:gd name="T13" fmla="*/ 0 60000 65536"/>
                <a:gd name="T14" fmla="*/ 0 60000 65536"/>
                <a:gd name="T15" fmla="*/ 0 w 562"/>
                <a:gd name="T16" fmla="*/ 0 h 614"/>
                <a:gd name="T17" fmla="*/ 562 w 562"/>
                <a:gd name="T18" fmla="*/ 614 h 614"/>
              </a:gdLst>
              <a:ahLst/>
              <a:cxnLst>
                <a:cxn ang="T10">
                  <a:pos x="T0" y="T1"/>
                </a:cxn>
                <a:cxn ang="T11">
                  <a:pos x="T2" y="T3"/>
                </a:cxn>
                <a:cxn ang="T12">
                  <a:pos x="T4" y="T5"/>
                </a:cxn>
                <a:cxn ang="T13">
                  <a:pos x="T6" y="T7"/>
                </a:cxn>
                <a:cxn ang="T14">
                  <a:pos x="T8" y="T9"/>
                </a:cxn>
              </a:cxnLst>
              <a:rect l="T15" t="T16" r="T17" b="T18"/>
              <a:pathLst>
                <a:path w="562" h="614">
                  <a:moveTo>
                    <a:pt x="0" y="0"/>
                  </a:moveTo>
                  <a:lnTo>
                    <a:pt x="561" y="176"/>
                  </a:lnTo>
                  <a:lnTo>
                    <a:pt x="561" y="613"/>
                  </a:lnTo>
                  <a:lnTo>
                    <a:pt x="0" y="451"/>
                  </a:lnTo>
                  <a:lnTo>
                    <a:pt x="0" y="0"/>
                  </a:lnTo>
                </a:path>
              </a:pathLst>
            </a:custGeom>
            <a:solidFill>
              <a:srgbClr val="FF66CC"/>
            </a:solidFill>
            <a:ln w="9525">
              <a:miter lim="800000"/>
              <a:headEnd/>
              <a:tailEnd/>
            </a:ln>
            <a:scene3d>
              <a:camera prst="legacyObliqueTopRight"/>
              <a:lightRig rig="legacyFlat2" dir="t"/>
            </a:scene3d>
            <a:sp3d extrusionH="608000" prstMaterial="legacyPlastic">
              <a:bevelT w="13500" h="13500" prst="angle"/>
              <a:bevelB w="13500" h="13500" prst="angle"/>
              <a:extrusionClr>
                <a:srgbClr val="FF66CC"/>
              </a:extrusionClr>
            </a:sp3d>
          </p:spPr>
          <p:txBody>
            <a:bodyPr>
              <a:flatTx/>
            </a:bodyPr>
            <a:lstStyle/>
            <a:p>
              <a:endParaRPr lang="fr-FR"/>
            </a:p>
          </p:txBody>
        </p:sp>
        <p:sp>
          <p:nvSpPr>
            <p:cNvPr id="52242" name="Line 13"/>
            <p:cNvSpPr>
              <a:spLocks noChangeShapeType="1"/>
            </p:cNvSpPr>
            <p:nvPr/>
          </p:nvSpPr>
          <p:spPr bwMode="auto">
            <a:xfrm flipV="1">
              <a:off x="3545" y="2308"/>
              <a:ext cx="993" cy="1120"/>
            </a:xfrm>
            <a:prstGeom prst="line">
              <a:avLst/>
            </a:prstGeom>
            <a:noFill/>
            <a:ln w="12699">
              <a:solidFill>
                <a:srgbClr val="000000"/>
              </a:solidFill>
              <a:round/>
              <a:headEnd type="none" w="sm" len="sm"/>
              <a:tailEnd type="none" w="sm" len="sm"/>
            </a:ln>
          </p:spPr>
          <p:txBody>
            <a:bodyPr wrap="none" anchor="ctr"/>
            <a:lstStyle/>
            <a:p>
              <a:endParaRPr lang="fr-FR"/>
            </a:p>
          </p:txBody>
        </p:sp>
        <p:sp>
          <p:nvSpPr>
            <p:cNvPr id="52243" name="Line 14"/>
            <p:cNvSpPr>
              <a:spLocks noChangeShapeType="1"/>
            </p:cNvSpPr>
            <p:nvPr/>
          </p:nvSpPr>
          <p:spPr bwMode="auto">
            <a:xfrm flipH="1" flipV="1">
              <a:off x="3518" y="2117"/>
              <a:ext cx="1019" cy="189"/>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52244" name="Line 15"/>
            <p:cNvSpPr>
              <a:spLocks noChangeShapeType="1"/>
            </p:cNvSpPr>
            <p:nvPr/>
          </p:nvSpPr>
          <p:spPr bwMode="auto">
            <a:xfrm>
              <a:off x="3180" y="1149"/>
              <a:ext cx="1357" cy="1153"/>
            </a:xfrm>
            <a:prstGeom prst="line">
              <a:avLst/>
            </a:prstGeom>
            <a:noFill/>
            <a:ln w="12699">
              <a:solidFill>
                <a:srgbClr val="000000"/>
              </a:solidFill>
              <a:prstDash val="dash"/>
              <a:round/>
              <a:headEnd type="none" w="sm" len="sm"/>
              <a:tailEnd type="none" w="sm" len="sm"/>
            </a:ln>
          </p:spPr>
          <p:txBody>
            <a:bodyPr wrap="none" anchor="ctr"/>
            <a:lstStyle/>
            <a:p>
              <a:endParaRPr lang="fr-FR"/>
            </a:p>
          </p:txBody>
        </p:sp>
        <p:sp>
          <p:nvSpPr>
            <p:cNvPr id="52245" name="Line 16"/>
            <p:cNvSpPr>
              <a:spLocks noChangeShapeType="1"/>
            </p:cNvSpPr>
            <p:nvPr/>
          </p:nvSpPr>
          <p:spPr bwMode="auto">
            <a:xfrm flipV="1">
              <a:off x="4542" y="2021"/>
              <a:ext cx="183" cy="282"/>
            </a:xfrm>
            <a:prstGeom prst="line">
              <a:avLst/>
            </a:prstGeom>
            <a:noFill/>
            <a:ln w="12699">
              <a:solidFill>
                <a:schemeClr val="bg1"/>
              </a:solidFill>
              <a:round/>
              <a:headEnd type="none" w="sm" len="sm"/>
              <a:tailEnd type="none" w="sm" len="sm"/>
            </a:ln>
          </p:spPr>
          <p:txBody>
            <a:bodyPr wrap="none" anchor="ctr"/>
            <a:lstStyle/>
            <a:p>
              <a:endParaRPr lang="fr-FR"/>
            </a:p>
          </p:txBody>
        </p:sp>
        <p:sp>
          <p:nvSpPr>
            <p:cNvPr id="52246" name="Oval 17"/>
            <p:cNvSpPr>
              <a:spLocks noChangeArrowheads="1"/>
            </p:cNvSpPr>
            <p:nvPr/>
          </p:nvSpPr>
          <p:spPr bwMode="auto">
            <a:xfrm>
              <a:off x="5104" y="1651"/>
              <a:ext cx="247" cy="324"/>
            </a:xfrm>
            <a:prstGeom prst="ellipse">
              <a:avLst/>
            </a:prstGeom>
            <a:solidFill>
              <a:srgbClr val="0066FF"/>
            </a:solidFill>
            <a:ln w="9525">
              <a:round/>
              <a:headEnd/>
              <a:tailEnd/>
            </a:ln>
            <a:scene3d>
              <a:camera prst="legacyObliqueTopRight"/>
              <a:lightRig rig="legacyFlat2" dir="t"/>
            </a:scene3d>
            <a:sp3d extrusionH="887400" prstMaterial="legacyMetal">
              <a:bevelT w="13500" h="13500" prst="angle"/>
              <a:bevelB w="13500" h="13500" prst="angle"/>
              <a:extrusionClr>
                <a:srgbClr val="0066FF"/>
              </a:extrusionClr>
            </a:sp3d>
          </p:spPr>
          <p:txBody>
            <a:bodyPr wrap="none" anchor="ctr">
              <a:flatTx/>
            </a:bodyPr>
            <a:lstStyle/>
            <a:p>
              <a:endParaRPr lang="fr-FR"/>
            </a:p>
          </p:txBody>
        </p:sp>
        <p:sp>
          <p:nvSpPr>
            <p:cNvPr id="52247" name="Line 18"/>
            <p:cNvSpPr>
              <a:spLocks noChangeShapeType="1"/>
            </p:cNvSpPr>
            <p:nvPr/>
          </p:nvSpPr>
          <p:spPr bwMode="auto">
            <a:xfrm flipV="1">
              <a:off x="4734" y="1787"/>
              <a:ext cx="497" cy="222"/>
            </a:xfrm>
            <a:prstGeom prst="line">
              <a:avLst/>
            </a:prstGeom>
            <a:noFill/>
            <a:ln w="12699">
              <a:solidFill>
                <a:schemeClr val="bg1"/>
              </a:solidFill>
              <a:round/>
              <a:headEnd type="none" w="sm" len="sm"/>
              <a:tailEnd type="none" w="sm" len="sm"/>
            </a:ln>
          </p:spPr>
          <p:txBody>
            <a:bodyPr wrap="none" anchor="ctr"/>
            <a:lstStyle/>
            <a:p>
              <a:endParaRPr lang="fr-FR"/>
            </a:p>
          </p:txBody>
        </p:sp>
        <p:sp>
          <p:nvSpPr>
            <p:cNvPr id="52248" name="Line 19"/>
            <p:cNvSpPr>
              <a:spLocks noChangeShapeType="1"/>
            </p:cNvSpPr>
            <p:nvPr/>
          </p:nvSpPr>
          <p:spPr bwMode="auto">
            <a:xfrm>
              <a:off x="3892" y="1382"/>
              <a:ext cx="99" cy="28"/>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49" name="Line 20"/>
            <p:cNvSpPr>
              <a:spLocks noChangeShapeType="1"/>
            </p:cNvSpPr>
            <p:nvPr/>
          </p:nvSpPr>
          <p:spPr bwMode="auto">
            <a:xfrm>
              <a:off x="3583" y="1488"/>
              <a:ext cx="51" cy="47"/>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50" name="Line 21"/>
            <p:cNvSpPr>
              <a:spLocks noChangeShapeType="1"/>
            </p:cNvSpPr>
            <p:nvPr/>
          </p:nvSpPr>
          <p:spPr bwMode="auto">
            <a:xfrm>
              <a:off x="3332" y="1595"/>
              <a:ext cx="22" cy="62"/>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51" name="Line 22"/>
            <p:cNvSpPr>
              <a:spLocks noChangeShapeType="1"/>
            </p:cNvSpPr>
            <p:nvPr/>
          </p:nvSpPr>
          <p:spPr bwMode="auto">
            <a:xfrm flipH="1">
              <a:off x="4932" y="1874"/>
              <a:ext cx="80" cy="40"/>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52" name="Line 23"/>
            <p:cNvSpPr>
              <a:spLocks noChangeShapeType="1"/>
            </p:cNvSpPr>
            <p:nvPr/>
          </p:nvSpPr>
          <p:spPr bwMode="auto">
            <a:xfrm>
              <a:off x="3814" y="2169"/>
              <a:ext cx="126" cy="26"/>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53" name="Oval 24"/>
            <p:cNvSpPr>
              <a:spLocks noChangeArrowheads="1"/>
            </p:cNvSpPr>
            <p:nvPr/>
          </p:nvSpPr>
          <p:spPr bwMode="auto">
            <a:xfrm>
              <a:off x="5206" y="1778"/>
              <a:ext cx="35" cy="26"/>
            </a:xfrm>
            <a:prstGeom prst="ellipse">
              <a:avLst/>
            </a:prstGeom>
            <a:solidFill>
              <a:schemeClr val="tx2"/>
            </a:solidFill>
            <a:ln w="12699">
              <a:solidFill>
                <a:schemeClr val="tx1"/>
              </a:solidFill>
              <a:round/>
              <a:headEnd/>
              <a:tailEnd/>
            </a:ln>
          </p:spPr>
          <p:txBody>
            <a:bodyPr wrap="none" anchor="ctr"/>
            <a:lstStyle/>
            <a:p>
              <a:endParaRPr lang="fr-FR"/>
            </a:p>
          </p:txBody>
        </p:sp>
        <p:sp>
          <p:nvSpPr>
            <p:cNvPr id="52254" name="Oval 25"/>
            <p:cNvSpPr>
              <a:spLocks noChangeArrowheads="1"/>
            </p:cNvSpPr>
            <p:nvPr/>
          </p:nvSpPr>
          <p:spPr bwMode="auto">
            <a:xfrm>
              <a:off x="4521" y="2288"/>
              <a:ext cx="36" cy="26"/>
            </a:xfrm>
            <a:prstGeom prst="ellipse">
              <a:avLst/>
            </a:prstGeom>
            <a:solidFill>
              <a:schemeClr val="tx2"/>
            </a:solidFill>
            <a:ln w="12699">
              <a:solidFill>
                <a:schemeClr val="tx1"/>
              </a:solidFill>
              <a:round/>
              <a:headEnd/>
              <a:tailEnd/>
            </a:ln>
          </p:spPr>
          <p:txBody>
            <a:bodyPr wrap="none" anchor="ctr"/>
            <a:lstStyle/>
            <a:p>
              <a:endParaRPr lang="fr-FR"/>
            </a:p>
          </p:txBody>
        </p:sp>
        <p:sp>
          <p:nvSpPr>
            <p:cNvPr id="52255" name="Oval 26"/>
            <p:cNvSpPr>
              <a:spLocks noChangeArrowheads="1"/>
            </p:cNvSpPr>
            <p:nvPr/>
          </p:nvSpPr>
          <p:spPr bwMode="auto">
            <a:xfrm>
              <a:off x="4716" y="2003"/>
              <a:ext cx="37" cy="26"/>
            </a:xfrm>
            <a:prstGeom prst="ellipse">
              <a:avLst/>
            </a:prstGeom>
            <a:solidFill>
              <a:schemeClr val="tx2"/>
            </a:solidFill>
            <a:ln w="12699">
              <a:solidFill>
                <a:schemeClr val="tx1"/>
              </a:solidFill>
              <a:round/>
              <a:headEnd/>
              <a:tailEnd/>
            </a:ln>
          </p:spPr>
          <p:txBody>
            <a:bodyPr wrap="none" anchor="ctr"/>
            <a:lstStyle/>
            <a:p>
              <a:endParaRPr lang="fr-FR"/>
            </a:p>
          </p:txBody>
        </p:sp>
        <p:grpSp>
          <p:nvGrpSpPr>
            <p:cNvPr id="3" name="Group 27"/>
            <p:cNvGrpSpPr>
              <a:grpSpLocks/>
            </p:cNvGrpSpPr>
            <p:nvPr/>
          </p:nvGrpSpPr>
          <p:grpSpPr bwMode="auto">
            <a:xfrm>
              <a:off x="3372" y="3454"/>
              <a:ext cx="187" cy="187"/>
              <a:chOff x="805" y="4038"/>
              <a:chExt cx="243" cy="242"/>
            </a:xfrm>
          </p:grpSpPr>
          <p:sp>
            <p:nvSpPr>
              <p:cNvPr id="52273" name="Oval 28"/>
              <p:cNvSpPr>
                <a:spLocks noChangeArrowheads="1"/>
              </p:cNvSpPr>
              <p:nvPr/>
            </p:nvSpPr>
            <p:spPr bwMode="auto">
              <a:xfrm rot="2160000">
                <a:off x="808" y="4080"/>
                <a:ext cx="240" cy="56"/>
              </a:xfrm>
              <a:prstGeom prst="ellipse">
                <a:avLst/>
              </a:prstGeom>
              <a:solidFill>
                <a:srgbClr val="3399FF"/>
              </a:solidFill>
              <a:ln w="12699">
                <a:solidFill>
                  <a:schemeClr val="tx1"/>
                </a:solidFill>
                <a:round/>
                <a:headEnd/>
                <a:tailEnd/>
              </a:ln>
            </p:spPr>
            <p:txBody>
              <a:bodyPr wrap="none" anchor="ctr"/>
              <a:lstStyle/>
              <a:p>
                <a:endParaRPr lang="fr-FR"/>
              </a:p>
            </p:txBody>
          </p:sp>
          <p:sp>
            <p:nvSpPr>
              <p:cNvPr id="52274" name="Freeform 29"/>
              <p:cNvSpPr>
                <a:spLocks/>
              </p:cNvSpPr>
              <p:nvPr/>
            </p:nvSpPr>
            <p:spPr bwMode="auto">
              <a:xfrm>
                <a:off x="810" y="4038"/>
                <a:ext cx="31" cy="229"/>
              </a:xfrm>
              <a:custGeom>
                <a:avLst/>
                <a:gdLst>
                  <a:gd name="T0" fmla="*/ 15 w 31"/>
                  <a:gd name="T1" fmla="*/ 0 h 229"/>
                  <a:gd name="T2" fmla="*/ 15 w 31"/>
                  <a:gd name="T3" fmla="*/ 12 h 229"/>
                  <a:gd name="T4" fmla="*/ 15 w 31"/>
                  <a:gd name="T5" fmla="*/ 21 h 229"/>
                  <a:gd name="T6" fmla="*/ 15 w 31"/>
                  <a:gd name="T7" fmla="*/ 30 h 229"/>
                  <a:gd name="T8" fmla="*/ 18 w 31"/>
                  <a:gd name="T9" fmla="*/ 39 h 229"/>
                  <a:gd name="T10" fmla="*/ 18 w 31"/>
                  <a:gd name="T11" fmla="*/ 48 h 229"/>
                  <a:gd name="T12" fmla="*/ 22 w 31"/>
                  <a:gd name="T13" fmla="*/ 57 h 229"/>
                  <a:gd name="T14" fmla="*/ 22 w 31"/>
                  <a:gd name="T15" fmla="*/ 66 h 229"/>
                  <a:gd name="T16" fmla="*/ 22 w 31"/>
                  <a:gd name="T17" fmla="*/ 78 h 229"/>
                  <a:gd name="T18" fmla="*/ 22 w 31"/>
                  <a:gd name="T19" fmla="*/ 87 h 229"/>
                  <a:gd name="T20" fmla="*/ 26 w 31"/>
                  <a:gd name="T21" fmla="*/ 96 h 229"/>
                  <a:gd name="T22" fmla="*/ 26 w 31"/>
                  <a:gd name="T23" fmla="*/ 105 h 229"/>
                  <a:gd name="T24" fmla="*/ 26 w 31"/>
                  <a:gd name="T25" fmla="*/ 114 h 229"/>
                  <a:gd name="T26" fmla="*/ 30 w 31"/>
                  <a:gd name="T27" fmla="*/ 123 h 229"/>
                  <a:gd name="T28" fmla="*/ 30 w 31"/>
                  <a:gd name="T29" fmla="*/ 132 h 229"/>
                  <a:gd name="T30" fmla="*/ 30 w 31"/>
                  <a:gd name="T31" fmla="*/ 141 h 229"/>
                  <a:gd name="T32" fmla="*/ 26 w 31"/>
                  <a:gd name="T33" fmla="*/ 150 h 229"/>
                  <a:gd name="T34" fmla="*/ 26 w 31"/>
                  <a:gd name="T35" fmla="*/ 159 h 229"/>
                  <a:gd name="T36" fmla="*/ 26 w 31"/>
                  <a:gd name="T37" fmla="*/ 168 h 229"/>
                  <a:gd name="T38" fmla="*/ 22 w 31"/>
                  <a:gd name="T39" fmla="*/ 177 h 229"/>
                  <a:gd name="T40" fmla="*/ 22 w 31"/>
                  <a:gd name="T41" fmla="*/ 186 h 229"/>
                  <a:gd name="T42" fmla="*/ 15 w 31"/>
                  <a:gd name="T43" fmla="*/ 195 h 229"/>
                  <a:gd name="T44" fmla="*/ 11 w 31"/>
                  <a:gd name="T45" fmla="*/ 204 h 229"/>
                  <a:gd name="T46" fmla="*/ 11 w 31"/>
                  <a:gd name="T47" fmla="*/ 213 h 229"/>
                  <a:gd name="T48" fmla="*/ 3 w 31"/>
                  <a:gd name="T49" fmla="*/ 222 h 229"/>
                  <a:gd name="T50" fmla="*/ 0 w 31"/>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229"/>
                  <a:gd name="T80" fmla="*/ 31 w 31"/>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229">
                    <a:moveTo>
                      <a:pt x="15" y="0"/>
                    </a:moveTo>
                    <a:lnTo>
                      <a:pt x="15" y="12"/>
                    </a:lnTo>
                    <a:lnTo>
                      <a:pt x="15" y="21"/>
                    </a:lnTo>
                    <a:lnTo>
                      <a:pt x="15" y="30"/>
                    </a:lnTo>
                    <a:lnTo>
                      <a:pt x="18" y="39"/>
                    </a:lnTo>
                    <a:lnTo>
                      <a:pt x="18" y="48"/>
                    </a:lnTo>
                    <a:lnTo>
                      <a:pt x="22" y="57"/>
                    </a:lnTo>
                    <a:lnTo>
                      <a:pt x="22" y="66"/>
                    </a:lnTo>
                    <a:lnTo>
                      <a:pt x="22" y="78"/>
                    </a:lnTo>
                    <a:lnTo>
                      <a:pt x="22" y="87"/>
                    </a:lnTo>
                    <a:lnTo>
                      <a:pt x="26" y="96"/>
                    </a:lnTo>
                    <a:lnTo>
                      <a:pt x="26" y="105"/>
                    </a:lnTo>
                    <a:lnTo>
                      <a:pt x="26" y="114"/>
                    </a:lnTo>
                    <a:lnTo>
                      <a:pt x="30" y="123"/>
                    </a:lnTo>
                    <a:lnTo>
                      <a:pt x="30" y="132"/>
                    </a:lnTo>
                    <a:lnTo>
                      <a:pt x="30" y="141"/>
                    </a:lnTo>
                    <a:lnTo>
                      <a:pt x="26" y="150"/>
                    </a:lnTo>
                    <a:lnTo>
                      <a:pt x="26" y="159"/>
                    </a:lnTo>
                    <a:lnTo>
                      <a:pt x="26" y="168"/>
                    </a:lnTo>
                    <a:lnTo>
                      <a:pt x="22" y="177"/>
                    </a:lnTo>
                    <a:lnTo>
                      <a:pt x="22" y="186"/>
                    </a:lnTo>
                    <a:lnTo>
                      <a:pt x="15" y="195"/>
                    </a:lnTo>
                    <a:lnTo>
                      <a:pt x="11" y="204"/>
                    </a:lnTo>
                    <a:lnTo>
                      <a:pt x="11" y="213"/>
                    </a:lnTo>
                    <a:lnTo>
                      <a:pt x="3" y="222"/>
                    </a:lnTo>
                    <a:lnTo>
                      <a:pt x="0" y="228"/>
                    </a:lnTo>
                  </a:path>
                </a:pathLst>
              </a:custGeom>
              <a:noFill/>
              <a:ln w="12699" cap="rnd">
                <a:solidFill>
                  <a:schemeClr val="tx1"/>
                </a:solidFill>
                <a:round/>
                <a:headEnd type="none" w="sm" len="sm"/>
                <a:tailEnd type="none" w="sm" len="sm"/>
              </a:ln>
            </p:spPr>
            <p:txBody>
              <a:bodyPr/>
              <a:lstStyle/>
              <a:p>
                <a:endParaRPr lang="fr-FR"/>
              </a:p>
            </p:txBody>
          </p:sp>
          <p:sp>
            <p:nvSpPr>
              <p:cNvPr id="52275" name="Freeform 30"/>
              <p:cNvSpPr>
                <a:spLocks/>
              </p:cNvSpPr>
              <p:nvPr/>
            </p:nvSpPr>
            <p:spPr bwMode="auto">
              <a:xfrm>
                <a:off x="805" y="4145"/>
                <a:ext cx="240" cy="135"/>
              </a:xfrm>
              <a:custGeom>
                <a:avLst/>
                <a:gdLst>
                  <a:gd name="T0" fmla="*/ 239 w 240"/>
                  <a:gd name="T1" fmla="*/ 0 h 135"/>
                  <a:gd name="T2" fmla="*/ 226 w 240"/>
                  <a:gd name="T3" fmla="*/ 6 h 135"/>
                  <a:gd name="T4" fmla="*/ 216 w 240"/>
                  <a:gd name="T5" fmla="*/ 12 h 135"/>
                  <a:gd name="T6" fmla="*/ 206 w 240"/>
                  <a:gd name="T7" fmla="*/ 17 h 135"/>
                  <a:gd name="T8" fmla="*/ 194 w 240"/>
                  <a:gd name="T9" fmla="*/ 19 h 135"/>
                  <a:gd name="T10" fmla="*/ 184 w 240"/>
                  <a:gd name="T11" fmla="*/ 24 h 135"/>
                  <a:gd name="T12" fmla="*/ 172 w 240"/>
                  <a:gd name="T13" fmla="*/ 26 h 135"/>
                  <a:gd name="T14" fmla="*/ 163 w 240"/>
                  <a:gd name="T15" fmla="*/ 31 h 135"/>
                  <a:gd name="T16" fmla="*/ 150 w 240"/>
                  <a:gd name="T17" fmla="*/ 38 h 135"/>
                  <a:gd name="T18" fmla="*/ 141 w 240"/>
                  <a:gd name="T19" fmla="*/ 42 h 135"/>
                  <a:gd name="T20" fmla="*/ 128 w 240"/>
                  <a:gd name="T21" fmla="*/ 45 h 135"/>
                  <a:gd name="T22" fmla="*/ 118 w 240"/>
                  <a:gd name="T23" fmla="*/ 50 h 135"/>
                  <a:gd name="T24" fmla="*/ 109 w 240"/>
                  <a:gd name="T25" fmla="*/ 55 h 135"/>
                  <a:gd name="T26" fmla="*/ 97 w 240"/>
                  <a:gd name="T27" fmla="*/ 57 h 135"/>
                  <a:gd name="T28" fmla="*/ 88 w 240"/>
                  <a:gd name="T29" fmla="*/ 62 h 135"/>
                  <a:gd name="T30" fmla="*/ 76 w 240"/>
                  <a:gd name="T31" fmla="*/ 67 h 135"/>
                  <a:gd name="T32" fmla="*/ 70 w 240"/>
                  <a:gd name="T33" fmla="*/ 74 h 135"/>
                  <a:gd name="T34" fmla="*/ 59 w 240"/>
                  <a:gd name="T35" fmla="*/ 79 h 135"/>
                  <a:gd name="T36" fmla="*/ 50 w 240"/>
                  <a:gd name="T37" fmla="*/ 84 h 135"/>
                  <a:gd name="T38" fmla="*/ 42 w 240"/>
                  <a:gd name="T39" fmla="*/ 91 h 135"/>
                  <a:gd name="T40" fmla="*/ 33 w 240"/>
                  <a:gd name="T41" fmla="*/ 96 h 135"/>
                  <a:gd name="T42" fmla="*/ 27 w 240"/>
                  <a:gd name="T43" fmla="*/ 106 h 135"/>
                  <a:gd name="T44" fmla="*/ 19 w 240"/>
                  <a:gd name="T45" fmla="*/ 113 h 135"/>
                  <a:gd name="T46" fmla="*/ 10 w 240"/>
                  <a:gd name="T47" fmla="*/ 119 h 135"/>
                  <a:gd name="T48" fmla="*/ 5 w 240"/>
                  <a:gd name="T49" fmla="*/ 129 h 135"/>
                  <a:gd name="T50" fmla="*/ 0 w 240"/>
                  <a:gd name="T51" fmla="*/ 134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135"/>
                  <a:gd name="T80" fmla="*/ 240 w 240"/>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135">
                    <a:moveTo>
                      <a:pt x="239" y="0"/>
                    </a:moveTo>
                    <a:lnTo>
                      <a:pt x="226" y="6"/>
                    </a:lnTo>
                    <a:lnTo>
                      <a:pt x="216" y="12"/>
                    </a:lnTo>
                    <a:lnTo>
                      <a:pt x="206" y="17"/>
                    </a:lnTo>
                    <a:lnTo>
                      <a:pt x="194" y="19"/>
                    </a:lnTo>
                    <a:lnTo>
                      <a:pt x="184" y="24"/>
                    </a:lnTo>
                    <a:lnTo>
                      <a:pt x="172" y="26"/>
                    </a:lnTo>
                    <a:lnTo>
                      <a:pt x="163" y="31"/>
                    </a:lnTo>
                    <a:lnTo>
                      <a:pt x="150" y="38"/>
                    </a:lnTo>
                    <a:lnTo>
                      <a:pt x="141" y="42"/>
                    </a:lnTo>
                    <a:lnTo>
                      <a:pt x="128" y="45"/>
                    </a:lnTo>
                    <a:lnTo>
                      <a:pt x="118" y="50"/>
                    </a:lnTo>
                    <a:lnTo>
                      <a:pt x="109" y="55"/>
                    </a:lnTo>
                    <a:lnTo>
                      <a:pt x="97" y="57"/>
                    </a:lnTo>
                    <a:lnTo>
                      <a:pt x="88" y="62"/>
                    </a:lnTo>
                    <a:lnTo>
                      <a:pt x="76" y="67"/>
                    </a:lnTo>
                    <a:lnTo>
                      <a:pt x="70" y="74"/>
                    </a:lnTo>
                    <a:lnTo>
                      <a:pt x="59" y="79"/>
                    </a:lnTo>
                    <a:lnTo>
                      <a:pt x="50" y="84"/>
                    </a:lnTo>
                    <a:lnTo>
                      <a:pt x="42" y="91"/>
                    </a:lnTo>
                    <a:lnTo>
                      <a:pt x="33" y="96"/>
                    </a:lnTo>
                    <a:lnTo>
                      <a:pt x="27" y="106"/>
                    </a:lnTo>
                    <a:lnTo>
                      <a:pt x="19" y="113"/>
                    </a:lnTo>
                    <a:lnTo>
                      <a:pt x="10" y="119"/>
                    </a:lnTo>
                    <a:lnTo>
                      <a:pt x="5" y="129"/>
                    </a:lnTo>
                    <a:lnTo>
                      <a:pt x="0" y="134"/>
                    </a:lnTo>
                  </a:path>
                </a:pathLst>
              </a:custGeom>
              <a:noFill/>
              <a:ln w="12699" cap="rnd">
                <a:solidFill>
                  <a:schemeClr val="tx1"/>
                </a:solidFill>
                <a:round/>
                <a:headEnd type="none" w="sm" len="sm"/>
                <a:tailEnd type="none" w="sm" len="sm"/>
              </a:ln>
            </p:spPr>
            <p:txBody>
              <a:bodyPr/>
              <a:lstStyle/>
              <a:p>
                <a:endParaRPr lang="fr-FR"/>
              </a:p>
            </p:txBody>
          </p:sp>
        </p:grpSp>
        <p:sp>
          <p:nvSpPr>
            <p:cNvPr id="52257" name="Line 31"/>
            <p:cNvSpPr>
              <a:spLocks noChangeShapeType="1"/>
            </p:cNvSpPr>
            <p:nvPr/>
          </p:nvSpPr>
          <p:spPr bwMode="auto">
            <a:xfrm rot="5291891">
              <a:off x="4182" y="2657"/>
              <a:ext cx="48" cy="48"/>
            </a:xfrm>
            <a:prstGeom prst="line">
              <a:avLst/>
            </a:prstGeom>
            <a:noFill/>
            <a:ln w="12699">
              <a:solidFill>
                <a:srgbClr val="FFFF00"/>
              </a:solidFill>
              <a:round/>
              <a:headEnd type="none" w="sm" len="sm"/>
              <a:tailEnd type="stealth" w="med" len="lg"/>
            </a:ln>
          </p:spPr>
          <p:txBody>
            <a:bodyPr wrap="none" anchor="ctr"/>
            <a:lstStyle/>
            <a:p>
              <a:endParaRPr lang="fr-FR"/>
            </a:p>
          </p:txBody>
        </p:sp>
        <p:sp>
          <p:nvSpPr>
            <p:cNvPr id="52258" name="Oval 32"/>
            <p:cNvSpPr>
              <a:spLocks noChangeArrowheads="1"/>
            </p:cNvSpPr>
            <p:nvPr/>
          </p:nvSpPr>
          <p:spPr bwMode="auto">
            <a:xfrm rot="21389405" flipH="1">
              <a:off x="2835" y="1982"/>
              <a:ext cx="715" cy="495"/>
            </a:xfrm>
            <a:prstGeom prst="ellipse">
              <a:avLst/>
            </a:prstGeom>
            <a:solidFill>
              <a:srgbClr val="FFFF00"/>
            </a:solidFill>
            <a:ln w="9525">
              <a:round/>
              <a:headEnd/>
              <a:tailEnd/>
            </a:ln>
            <a:scene3d>
              <a:camera prst="legacyObliqueTopLeft"/>
              <a:lightRig rig="legacyFlat2" dir="t"/>
            </a:scene3d>
            <a:sp3d extrusionH="430200" prstMaterial="legacyMatte">
              <a:bevelT w="13500" h="13500" prst="angle"/>
              <a:bevelB w="13500" h="13500" prst="angle"/>
              <a:extrusionClr>
                <a:srgbClr val="FFFF00"/>
              </a:extrusionClr>
            </a:sp3d>
          </p:spPr>
          <p:txBody>
            <a:bodyPr wrap="none" anchor="ctr">
              <a:flatTx/>
            </a:bodyPr>
            <a:lstStyle/>
            <a:p>
              <a:endParaRPr lang="fr-FR"/>
            </a:p>
          </p:txBody>
        </p:sp>
        <p:sp>
          <p:nvSpPr>
            <p:cNvPr id="52259" name="Line 33"/>
            <p:cNvSpPr>
              <a:spLocks noChangeShapeType="1"/>
            </p:cNvSpPr>
            <p:nvPr/>
          </p:nvSpPr>
          <p:spPr bwMode="auto">
            <a:xfrm>
              <a:off x="3969" y="1071"/>
              <a:ext cx="1270" cy="681"/>
            </a:xfrm>
            <a:prstGeom prst="line">
              <a:avLst/>
            </a:prstGeom>
            <a:noFill/>
            <a:ln w="9525">
              <a:solidFill>
                <a:srgbClr val="FF3300"/>
              </a:solidFill>
              <a:prstDash val="lgDash"/>
              <a:round/>
              <a:headEnd/>
              <a:tailEnd type="triangle" w="med" len="med"/>
            </a:ln>
          </p:spPr>
          <p:txBody>
            <a:bodyPr/>
            <a:lstStyle/>
            <a:p>
              <a:endParaRPr lang="fr-FR"/>
            </a:p>
          </p:txBody>
        </p:sp>
        <p:sp>
          <p:nvSpPr>
            <p:cNvPr id="52260" name="Line 34"/>
            <p:cNvSpPr>
              <a:spLocks noChangeShapeType="1"/>
            </p:cNvSpPr>
            <p:nvPr/>
          </p:nvSpPr>
          <p:spPr bwMode="auto">
            <a:xfrm>
              <a:off x="5239" y="1797"/>
              <a:ext cx="272" cy="1043"/>
            </a:xfrm>
            <a:prstGeom prst="line">
              <a:avLst/>
            </a:prstGeom>
            <a:noFill/>
            <a:ln w="9525">
              <a:solidFill>
                <a:srgbClr val="FF3300"/>
              </a:solidFill>
              <a:prstDash val="lgDashDot"/>
              <a:round/>
              <a:headEnd/>
              <a:tailEnd type="triangle" w="med" len="med"/>
            </a:ln>
          </p:spPr>
          <p:txBody>
            <a:bodyPr/>
            <a:lstStyle/>
            <a:p>
              <a:endParaRPr lang="fr-FR"/>
            </a:p>
          </p:txBody>
        </p:sp>
        <p:grpSp>
          <p:nvGrpSpPr>
            <p:cNvPr id="4" name="Group 35"/>
            <p:cNvGrpSpPr>
              <a:grpSpLocks/>
            </p:cNvGrpSpPr>
            <p:nvPr/>
          </p:nvGrpSpPr>
          <p:grpSpPr bwMode="auto">
            <a:xfrm>
              <a:off x="2971" y="845"/>
              <a:ext cx="357" cy="350"/>
              <a:chOff x="486" y="993"/>
              <a:chExt cx="144" cy="117"/>
            </a:xfrm>
          </p:grpSpPr>
          <p:sp>
            <p:nvSpPr>
              <p:cNvPr id="52268" name="Line 36"/>
              <p:cNvSpPr>
                <a:spLocks noChangeShapeType="1"/>
              </p:cNvSpPr>
              <p:nvPr/>
            </p:nvSpPr>
            <p:spPr bwMode="auto">
              <a:xfrm>
                <a:off x="505" y="1011"/>
                <a:ext cx="121" cy="81"/>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69" name="Line 37"/>
              <p:cNvSpPr>
                <a:spLocks noChangeShapeType="1"/>
              </p:cNvSpPr>
              <p:nvPr/>
            </p:nvSpPr>
            <p:spPr bwMode="auto">
              <a:xfrm flipH="1">
                <a:off x="552" y="993"/>
                <a:ext cx="4" cy="117"/>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70" name="Oval 38"/>
              <p:cNvSpPr>
                <a:spLocks noChangeArrowheads="1"/>
              </p:cNvSpPr>
              <p:nvPr/>
            </p:nvSpPr>
            <p:spPr bwMode="auto">
              <a:xfrm>
                <a:off x="516" y="1021"/>
                <a:ext cx="79" cy="67"/>
              </a:xfrm>
              <a:prstGeom prst="ellipse">
                <a:avLst/>
              </a:prstGeom>
              <a:solidFill>
                <a:srgbClr val="FF9933"/>
              </a:solidFill>
              <a:ln w="12699">
                <a:solidFill>
                  <a:srgbClr val="FF9933"/>
                </a:solidFill>
                <a:round/>
                <a:headEnd/>
                <a:tailEnd/>
              </a:ln>
            </p:spPr>
            <p:txBody>
              <a:bodyPr wrap="none" anchor="ctr"/>
              <a:lstStyle/>
              <a:p>
                <a:endParaRPr lang="fr-FR"/>
              </a:p>
            </p:txBody>
          </p:sp>
          <p:sp>
            <p:nvSpPr>
              <p:cNvPr id="52271" name="Line 39"/>
              <p:cNvSpPr>
                <a:spLocks noChangeShapeType="1"/>
              </p:cNvSpPr>
              <p:nvPr/>
            </p:nvSpPr>
            <p:spPr bwMode="auto">
              <a:xfrm>
                <a:off x="486" y="1056"/>
                <a:ext cx="144" cy="0"/>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72" name="Line 40"/>
              <p:cNvSpPr>
                <a:spLocks noChangeShapeType="1"/>
              </p:cNvSpPr>
              <p:nvPr/>
            </p:nvSpPr>
            <p:spPr bwMode="auto">
              <a:xfrm flipV="1">
                <a:off x="509" y="1014"/>
                <a:ext cx="101" cy="81"/>
              </a:xfrm>
              <a:prstGeom prst="line">
                <a:avLst/>
              </a:prstGeom>
              <a:noFill/>
              <a:ln w="12699">
                <a:solidFill>
                  <a:srgbClr val="FF9933"/>
                </a:solidFill>
                <a:round/>
                <a:headEnd type="none" w="sm" len="sm"/>
                <a:tailEnd type="none" w="sm" len="sm"/>
              </a:ln>
            </p:spPr>
            <p:txBody>
              <a:bodyPr wrap="none" anchor="ctr"/>
              <a:lstStyle/>
              <a:p>
                <a:endParaRPr lang="fr-FR"/>
              </a:p>
            </p:txBody>
          </p:sp>
        </p:grpSp>
        <p:grpSp>
          <p:nvGrpSpPr>
            <p:cNvPr id="5" name="Group 41"/>
            <p:cNvGrpSpPr>
              <a:grpSpLocks/>
            </p:cNvGrpSpPr>
            <p:nvPr/>
          </p:nvGrpSpPr>
          <p:grpSpPr bwMode="auto">
            <a:xfrm>
              <a:off x="3742" y="754"/>
              <a:ext cx="357" cy="350"/>
              <a:chOff x="486" y="993"/>
              <a:chExt cx="144" cy="117"/>
            </a:xfrm>
          </p:grpSpPr>
          <p:sp>
            <p:nvSpPr>
              <p:cNvPr id="52263" name="Line 42"/>
              <p:cNvSpPr>
                <a:spLocks noChangeShapeType="1"/>
              </p:cNvSpPr>
              <p:nvPr/>
            </p:nvSpPr>
            <p:spPr bwMode="auto">
              <a:xfrm>
                <a:off x="505" y="1011"/>
                <a:ext cx="121" cy="81"/>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64" name="Line 43"/>
              <p:cNvSpPr>
                <a:spLocks noChangeShapeType="1"/>
              </p:cNvSpPr>
              <p:nvPr/>
            </p:nvSpPr>
            <p:spPr bwMode="auto">
              <a:xfrm flipH="1">
                <a:off x="552" y="993"/>
                <a:ext cx="4" cy="117"/>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65" name="Oval 44"/>
              <p:cNvSpPr>
                <a:spLocks noChangeArrowheads="1"/>
              </p:cNvSpPr>
              <p:nvPr/>
            </p:nvSpPr>
            <p:spPr bwMode="auto">
              <a:xfrm>
                <a:off x="516" y="1021"/>
                <a:ext cx="79" cy="67"/>
              </a:xfrm>
              <a:prstGeom prst="ellipse">
                <a:avLst/>
              </a:prstGeom>
              <a:solidFill>
                <a:srgbClr val="FF9933"/>
              </a:solidFill>
              <a:ln w="12699">
                <a:solidFill>
                  <a:srgbClr val="FF9933"/>
                </a:solidFill>
                <a:round/>
                <a:headEnd/>
                <a:tailEnd/>
              </a:ln>
            </p:spPr>
            <p:txBody>
              <a:bodyPr wrap="none" anchor="ctr"/>
              <a:lstStyle/>
              <a:p>
                <a:endParaRPr lang="fr-FR"/>
              </a:p>
            </p:txBody>
          </p:sp>
          <p:sp>
            <p:nvSpPr>
              <p:cNvPr id="52266" name="Line 45"/>
              <p:cNvSpPr>
                <a:spLocks noChangeShapeType="1"/>
              </p:cNvSpPr>
              <p:nvPr/>
            </p:nvSpPr>
            <p:spPr bwMode="auto">
              <a:xfrm>
                <a:off x="486" y="1056"/>
                <a:ext cx="144" cy="0"/>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2267" name="Line 46"/>
              <p:cNvSpPr>
                <a:spLocks noChangeShapeType="1"/>
              </p:cNvSpPr>
              <p:nvPr/>
            </p:nvSpPr>
            <p:spPr bwMode="auto">
              <a:xfrm flipV="1">
                <a:off x="509" y="1014"/>
                <a:ext cx="101" cy="81"/>
              </a:xfrm>
              <a:prstGeom prst="line">
                <a:avLst/>
              </a:prstGeom>
              <a:noFill/>
              <a:ln w="12699">
                <a:solidFill>
                  <a:srgbClr val="FF9933"/>
                </a:solidFill>
                <a:round/>
                <a:headEnd type="none" w="sm" len="sm"/>
                <a:tailEnd type="none" w="sm" len="sm"/>
              </a:ln>
            </p:spPr>
            <p:txBody>
              <a:bodyPr wrap="none" anchor="ctr"/>
              <a:lstStyle/>
              <a:p>
                <a:endParaRPr lang="fr-FR"/>
              </a:p>
            </p:txBody>
          </p:sp>
        </p:grpSp>
      </p:grpSp>
      <p:sp>
        <p:nvSpPr>
          <p:cNvPr id="52230" name="Text Box 47"/>
          <p:cNvSpPr txBox="1">
            <a:spLocks noChangeArrowheads="1"/>
          </p:cNvSpPr>
          <p:nvPr/>
        </p:nvSpPr>
        <p:spPr bwMode="auto">
          <a:xfrm>
            <a:off x="6948488" y="5876925"/>
            <a:ext cx="1476375" cy="366713"/>
          </a:xfrm>
          <a:prstGeom prst="rect">
            <a:avLst/>
          </a:prstGeom>
          <a:noFill/>
          <a:ln w="9525">
            <a:noFill/>
            <a:miter lim="800000"/>
            <a:headEnd/>
            <a:tailEnd/>
          </a:ln>
        </p:spPr>
        <p:txBody>
          <a:bodyPr>
            <a:spAutoFit/>
          </a:bodyPr>
          <a:lstStyle/>
          <a:p>
            <a:pPr algn="r" rtl="1">
              <a:spcBef>
                <a:spcPct val="50000"/>
              </a:spcBef>
            </a:pPr>
            <a:r>
              <a:rPr lang="fr-FR" sz="1800" b="1">
                <a:solidFill>
                  <a:schemeClr val="tx1"/>
                </a:solidFill>
              </a:rPr>
              <a:t>Plan image</a:t>
            </a:r>
          </a:p>
        </p:txBody>
      </p:sp>
      <p:sp>
        <p:nvSpPr>
          <p:cNvPr id="78896" name="Text Box 48"/>
          <p:cNvSpPr txBox="1">
            <a:spLocks noChangeArrowheads="1"/>
          </p:cNvSpPr>
          <p:nvPr/>
        </p:nvSpPr>
        <p:spPr bwMode="auto">
          <a:xfrm>
            <a:off x="8459788" y="4724400"/>
            <a:ext cx="457200" cy="457200"/>
          </a:xfrm>
          <a:prstGeom prst="rect">
            <a:avLst/>
          </a:prstGeom>
          <a:noFill/>
          <a:ln w="9525">
            <a:noFill/>
            <a:miter lim="800000"/>
            <a:headEnd/>
            <a:tailEnd/>
          </a:ln>
        </p:spPr>
        <p:txBody>
          <a:bodyPr>
            <a:spAutoFit/>
          </a:bodyPr>
          <a:lstStyle/>
          <a:p>
            <a:pPr algn="r" rtl="1" eaLnBrk="0" hangingPunct="0">
              <a:spcBef>
                <a:spcPct val="50000"/>
              </a:spcBef>
            </a:pPr>
            <a:r>
              <a:rPr lang="fr-FR">
                <a:solidFill>
                  <a:schemeClr val="tx1"/>
                </a:solidFill>
                <a:latin typeface="Arial" pitchFamily="34" charset="0"/>
              </a:rPr>
              <a:t>A</a:t>
            </a:r>
          </a:p>
        </p:txBody>
      </p:sp>
      <p:sp>
        <p:nvSpPr>
          <p:cNvPr id="50"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chemeClr val="bg2">
                    <a:lumMod val="10000"/>
                  </a:schemeClr>
                </a:solidFill>
                <a:effectLst>
                  <a:outerShdw blurRad="38100" dist="38100" dir="2700000" algn="tl">
                    <a:srgbClr val="000000">
                      <a:alpha val="43137"/>
                    </a:srgbClr>
                  </a:outerShdw>
                </a:effectLst>
              </a:rPr>
              <a:t>Ray tracing </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smtClean="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err="1">
                <a:solidFill>
                  <a:schemeClr val="tx1">
                    <a:lumMod val="85000"/>
                    <a:lumOff val="15000"/>
                  </a:schemeClr>
                </a:solidFill>
                <a:effectLst>
                  <a:outerShdw blurRad="38100" dist="38100" dir="2700000" algn="tl">
                    <a:srgbClr val="000000">
                      <a:alpha val="43137"/>
                    </a:srgbClr>
                  </a:outerShdw>
                </a:effectLst>
              </a:rPr>
              <a:t>Geometric</a:t>
            </a:r>
            <a:r>
              <a:rPr lang="fr-FR" sz="3200" b="1" dirty="0">
                <a:solidFill>
                  <a:schemeClr val="tx1">
                    <a:lumMod val="85000"/>
                    <a:lumOff val="15000"/>
                  </a:schemeClr>
                </a:solidFill>
                <a:effectLst>
                  <a:outerShdw blurRad="38100" dist="38100" dir="2700000" algn="tl">
                    <a:srgbClr val="000000">
                      <a:alpha val="43137"/>
                    </a:srgbClr>
                  </a:outerShdw>
                </a:effectLst>
              </a:rPr>
              <a:t> </a:t>
            </a:r>
            <a:r>
              <a:rPr lang="fr-FR" sz="3200" b="1" dirty="0" err="1" smtClean="0">
                <a:solidFill>
                  <a:schemeClr val="tx1">
                    <a:lumMod val="85000"/>
                    <a:lumOff val="15000"/>
                  </a:schemeClr>
                </a:solidFill>
                <a:effectLst>
                  <a:outerShdw blurRad="38100" dist="38100" dir="2700000" algn="tl">
                    <a:srgbClr val="000000">
                      <a:alpha val="43137"/>
                    </a:srgbClr>
                  </a:outerShdw>
                </a:effectLst>
              </a:rPr>
              <a:t>principle</a:t>
            </a:r>
            <a:r>
              <a:rPr lang="ar-SA" sz="3200" b="1" i="1" dirty="0" smtClean="0">
                <a:solidFill>
                  <a:schemeClr val="bg2">
                    <a:lumMod val="10000"/>
                  </a:schemeClr>
                </a:solidFill>
                <a:effectLst>
                  <a:outerShdw blurRad="38100" dist="38100" dir="2700000" algn="tl">
                    <a:srgbClr val="000000">
                      <a:alpha val="43137"/>
                    </a:srgbClr>
                  </a:outerShdw>
                </a:effectLst>
                <a:latin typeface="+mj-lt"/>
                <a:ea typeface="+mj-ea"/>
                <a:cs typeface="Times New Roman" pitchFamily="18" charset="0"/>
              </a:rPr>
              <a:t>‏</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51" name="Freeform 8"/>
          <p:cNvSpPr>
            <a:spLocks/>
          </p:cNvSpPr>
          <p:nvPr/>
        </p:nvSpPr>
        <p:spPr bwMode="auto">
          <a:xfrm>
            <a:off x="6640513" y="4495800"/>
            <a:ext cx="1360487" cy="892175"/>
          </a:xfrm>
          <a:custGeom>
            <a:avLst/>
            <a:gdLst/>
            <a:ahLst/>
            <a:cxnLst>
              <a:cxn ang="0">
                <a:pos x="0" y="0"/>
              </a:cxn>
              <a:cxn ang="0">
                <a:pos x="1110" y="209"/>
              </a:cxn>
              <a:cxn ang="0">
                <a:pos x="1110" y="727"/>
              </a:cxn>
              <a:cxn ang="0">
                <a:pos x="0" y="536"/>
              </a:cxn>
              <a:cxn ang="0">
                <a:pos x="0" y="0"/>
              </a:cxn>
            </a:cxnLst>
            <a:rect l="0" t="0" r="r" b="b"/>
            <a:pathLst>
              <a:path w="1111" h="728">
                <a:moveTo>
                  <a:pt x="0" y="0"/>
                </a:moveTo>
                <a:lnTo>
                  <a:pt x="1110" y="209"/>
                </a:lnTo>
                <a:lnTo>
                  <a:pt x="1110" y="727"/>
                </a:lnTo>
                <a:lnTo>
                  <a:pt x="0" y="536"/>
                </a:lnTo>
                <a:lnTo>
                  <a:pt x="0" y="0"/>
                </a:ln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fr-FR"/>
          </a:p>
        </p:txBody>
      </p:sp>
      <p:sp>
        <p:nvSpPr>
          <p:cNvPr id="52"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3"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51</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78896"/>
                                        </p:tgtEl>
                                        <p:attrNameLst>
                                          <p:attrName>style.visibility</p:attrName>
                                        </p:attrNameLst>
                                      </p:cBhvr>
                                      <p:to>
                                        <p:strVal val="visible"/>
                                      </p:to>
                                    </p:set>
                                    <p:animEffect transition="in" filter="fade">
                                      <p:cBhvr>
                                        <p:cTn id="15" dur="100"/>
                                        <p:tgtEl>
                                          <p:spTgt spid="78896"/>
                                        </p:tgtEl>
                                      </p:cBhvr>
                                    </p:animEffect>
                                    <p:anim calcmode="lin" valueType="num">
                                      <p:cBhvr>
                                        <p:cTn id="16" dur="400" fill="hold"/>
                                        <p:tgtEl>
                                          <p:spTgt spid="78896"/>
                                        </p:tgtEl>
                                        <p:attrNameLst>
                                          <p:attrName>ppt_x</p:attrName>
                                        </p:attrNameLst>
                                      </p:cBhvr>
                                      <p:tavLst>
                                        <p:tav tm="0">
                                          <p:val>
                                            <p:strVal val="#ppt_x"/>
                                          </p:val>
                                        </p:tav>
                                        <p:tav tm="100000">
                                          <p:val>
                                            <p:strVal val="#ppt_x"/>
                                          </p:val>
                                        </p:tav>
                                      </p:tavLst>
                                    </p:anim>
                                    <p:anim calcmode="lin" valueType="num">
                                      <p:cBhvr>
                                        <p:cTn id="17" dur="400" fill="hold"/>
                                        <p:tgtEl>
                                          <p:spTgt spid="7889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889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889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sz="half" idx="1"/>
          </p:nvPr>
        </p:nvSpPr>
        <p:spPr>
          <a:xfrm>
            <a:off x="844550" y="1963738"/>
            <a:ext cx="3651250" cy="430887"/>
          </a:xfrm>
        </p:spPr>
        <p:txBody>
          <a:bodyPr/>
          <a:lstStyle/>
          <a:p>
            <a:r>
              <a:rPr lang="fr-FR" sz="2800" dirty="0"/>
              <a:t>Ray </a:t>
            </a:r>
            <a:r>
              <a:rPr lang="fr-FR" sz="2800" dirty="0" err="1"/>
              <a:t>tree</a:t>
            </a:r>
            <a:endParaRPr lang="fr-FR" sz="2800" dirty="0"/>
          </a:p>
        </p:txBody>
      </p:sp>
      <p:sp>
        <p:nvSpPr>
          <p:cNvPr id="53251" name="Oval 6"/>
          <p:cNvSpPr>
            <a:spLocks noChangeArrowheads="1"/>
          </p:cNvSpPr>
          <p:nvPr/>
        </p:nvSpPr>
        <p:spPr bwMode="auto">
          <a:xfrm>
            <a:off x="4800600" y="3652838"/>
            <a:ext cx="946150" cy="692150"/>
          </a:xfrm>
          <a:prstGeom prst="ellipse">
            <a:avLst/>
          </a:prstGeom>
          <a:solidFill>
            <a:srgbClr val="FFFF00"/>
          </a:solidFill>
          <a:ln w="9525">
            <a:round/>
            <a:headEnd/>
            <a:tailEnd/>
          </a:ln>
          <a:scene3d>
            <a:camera prst="legacyObliqueTopLeft"/>
            <a:lightRig rig="legacyFlat2" dir="t"/>
          </a:scene3d>
          <a:sp3d extrusionH="430200" prstMaterial="legacyMatte">
            <a:bevelT w="13500" h="13500" prst="angle"/>
            <a:bevelB w="13500" h="13500" prst="angle"/>
            <a:extrusionClr>
              <a:srgbClr val="FFFF00"/>
            </a:extrusionClr>
          </a:sp3d>
        </p:spPr>
        <p:txBody>
          <a:bodyPr wrap="none" anchor="ctr">
            <a:flatTx/>
          </a:bodyPr>
          <a:lstStyle/>
          <a:p>
            <a:endParaRPr lang="fr-FR"/>
          </a:p>
        </p:txBody>
      </p:sp>
      <p:sp>
        <p:nvSpPr>
          <p:cNvPr id="15367" name="Freeform 7"/>
          <p:cNvSpPr>
            <a:spLocks/>
          </p:cNvSpPr>
          <p:nvPr/>
        </p:nvSpPr>
        <p:spPr bwMode="auto">
          <a:xfrm>
            <a:off x="5843588" y="4738688"/>
            <a:ext cx="1360487" cy="892175"/>
          </a:xfrm>
          <a:custGeom>
            <a:avLst/>
            <a:gdLst/>
            <a:ahLst/>
            <a:cxnLst>
              <a:cxn ang="0">
                <a:pos x="0" y="0"/>
              </a:cxn>
              <a:cxn ang="0">
                <a:pos x="1110" y="209"/>
              </a:cxn>
              <a:cxn ang="0">
                <a:pos x="1110" y="727"/>
              </a:cxn>
              <a:cxn ang="0">
                <a:pos x="0" y="536"/>
              </a:cxn>
              <a:cxn ang="0">
                <a:pos x="0" y="0"/>
              </a:cxn>
            </a:cxnLst>
            <a:rect l="0" t="0" r="r" b="b"/>
            <a:pathLst>
              <a:path w="1111" h="728">
                <a:moveTo>
                  <a:pt x="0" y="0"/>
                </a:moveTo>
                <a:lnTo>
                  <a:pt x="1110" y="209"/>
                </a:lnTo>
                <a:lnTo>
                  <a:pt x="1110" y="727"/>
                </a:lnTo>
                <a:lnTo>
                  <a:pt x="0" y="536"/>
                </a:lnTo>
                <a:lnTo>
                  <a:pt x="0" y="0"/>
                </a:ln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fr-FR"/>
          </a:p>
        </p:txBody>
      </p:sp>
      <p:sp>
        <p:nvSpPr>
          <p:cNvPr id="53253" name="Freeform 8"/>
          <p:cNvSpPr>
            <a:spLocks/>
          </p:cNvSpPr>
          <p:nvPr/>
        </p:nvSpPr>
        <p:spPr bwMode="auto">
          <a:xfrm>
            <a:off x="6254750" y="5010150"/>
            <a:ext cx="153988" cy="139700"/>
          </a:xfrm>
          <a:custGeom>
            <a:avLst/>
            <a:gdLst>
              <a:gd name="T0" fmla="*/ 0 w 126"/>
              <a:gd name="T1" fmla="*/ 0 h 114"/>
              <a:gd name="T2" fmla="*/ 2147483647 w 126"/>
              <a:gd name="T3" fmla="*/ 2147483647 h 114"/>
              <a:gd name="T4" fmla="*/ 2147483647 w 126"/>
              <a:gd name="T5" fmla="*/ 2147483647 h 114"/>
              <a:gd name="T6" fmla="*/ 0 w 126"/>
              <a:gd name="T7" fmla="*/ 2147483647 h 114"/>
              <a:gd name="T8" fmla="*/ 0 w 126"/>
              <a:gd name="T9" fmla="*/ 0 h 114"/>
              <a:gd name="T10" fmla="*/ 0 60000 65536"/>
              <a:gd name="T11" fmla="*/ 0 60000 65536"/>
              <a:gd name="T12" fmla="*/ 0 60000 65536"/>
              <a:gd name="T13" fmla="*/ 0 60000 65536"/>
              <a:gd name="T14" fmla="*/ 0 60000 65536"/>
              <a:gd name="T15" fmla="*/ 0 w 126"/>
              <a:gd name="T16" fmla="*/ 0 h 114"/>
              <a:gd name="T17" fmla="*/ 126 w 126"/>
              <a:gd name="T18" fmla="*/ 114 h 114"/>
            </a:gdLst>
            <a:ahLst/>
            <a:cxnLst>
              <a:cxn ang="T10">
                <a:pos x="T0" y="T1"/>
              </a:cxn>
              <a:cxn ang="T11">
                <a:pos x="T2" y="T3"/>
              </a:cxn>
              <a:cxn ang="T12">
                <a:pos x="T4" y="T5"/>
              </a:cxn>
              <a:cxn ang="T13">
                <a:pos x="T6" y="T7"/>
              </a:cxn>
              <a:cxn ang="T14">
                <a:pos x="T8" y="T9"/>
              </a:cxn>
            </a:cxnLst>
            <a:rect l="T15" t="T16" r="T17" b="T18"/>
            <a:pathLst>
              <a:path w="126" h="114">
                <a:moveTo>
                  <a:pt x="0" y="0"/>
                </a:moveTo>
                <a:lnTo>
                  <a:pt x="125" y="32"/>
                </a:lnTo>
                <a:lnTo>
                  <a:pt x="125" y="113"/>
                </a:lnTo>
                <a:lnTo>
                  <a:pt x="0" y="83"/>
                </a:lnTo>
                <a:lnTo>
                  <a:pt x="0" y="0"/>
                </a:lnTo>
              </a:path>
            </a:pathLst>
          </a:custGeom>
          <a:solidFill>
            <a:srgbClr val="FF33CC"/>
          </a:solidFill>
          <a:ln w="12699" cap="rnd">
            <a:solidFill>
              <a:schemeClr val="tx1"/>
            </a:solidFill>
            <a:round/>
            <a:headEnd/>
            <a:tailEnd/>
          </a:ln>
        </p:spPr>
        <p:txBody>
          <a:bodyPr/>
          <a:lstStyle/>
          <a:p>
            <a:endParaRPr lang="fr-FR"/>
          </a:p>
        </p:txBody>
      </p:sp>
      <p:sp>
        <p:nvSpPr>
          <p:cNvPr id="53254" name="Rectangle 9"/>
          <p:cNvSpPr>
            <a:spLocks noChangeArrowheads="1"/>
          </p:cNvSpPr>
          <p:nvPr/>
        </p:nvSpPr>
        <p:spPr bwMode="auto">
          <a:xfrm>
            <a:off x="6357938" y="5056188"/>
            <a:ext cx="666750" cy="366712"/>
          </a:xfrm>
          <a:prstGeom prst="rect">
            <a:avLst/>
          </a:prstGeom>
          <a:noFill/>
          <a:ln w="9525">
            <a:noFill/>
            <a:miter lim="800000"/>
            <a:headEnd/>
            <a:tailEnd/>
          </a:ln>
        </p:spPr>
        <p:txBody>
          <a:bodyPr wrap="none" lIns="92075" tIns="46038" rIns="92075" bIns="46038">
            <a:spAutoFit/>
          </a:bodyPr>
          <a:lstStyle/>
          <a:p>
            <a:r>
              <a:rPr lang="fr-FR" sz="1800" b="1">
                <a:solidFill>
                  <a:schemeClr val="tx1"/>
                </a:solidFill>
              </a:rPr>
              <a:t>Pixel</a:t>
            </a:r>
          </a:p>
        </p:txBody>
      </p:sp>
      <p:sp>
        <p:nvSpPr>
          <p:cNvPr id="53255" name="Freeform 11"/>
          <p:cNvSpPr>
            <a:spLocks/>
          </p:cNvSpPr>
          <p:nvPr/>
        </p:nvSpPr>
        <p:spPr bwMode="auto">
          <a:xfrm>
            <a:off x="6899275" y="3592513"/>
            <a:ext cx="688975" cy="752475"/>
          </a:xfrm>
          <a:custGeom>
            <a:avLst/>
            <a:gdLst>
              <a:gd name="T0" fmla="*/ 0 w 562"/>
              <a:gd name="T1" fmla="*/ 0 h 614"/>
              <a:gd name="T2" fmla="*/ 2147483647 w 562"/>
              <a:gd name="T3" fmla="*/ 2147483647 h 614"/>
              <a:gd name="T4" fmla="*/ 2147483647 w 562"/>
              <a:gd name="T5" fmla="*/ 2147483647 h 614"/>
              <a:gd name="T6" fmla="*/ 0 w 562"/>
              <a:gd name="T7" fmla="*/ 2147483647 h 614"/>
              <a:gd name="T8" fmla="*/ 0 w 562"/>
              <a:gd name="T9" fmla="*/ 0 h 614"/>
              <a:gd name="T10" fmla="*/ 0 60000 65536"/>
              <a:gd name="T11" fmla="*/ 0 60000 65536"/>
              <a:gd name="T12" fmla="*/ 0 60000 65536"/>
              <a:gd name="T13" fmla="*/ 0 60000 65536"/>
              <a:gd name="T14" fmla="*/ 0 60000 65536"/>
              <a:gd name="T15" fmla="*/ 0 w 562"/>
              <a:gd name="T16" fmla="*/ 0 h 614"/>
              <a:gd name="T17" fmla="*/ 562 w 562"/>
              <a:gd name="T18" fmla="*/ 614 h 614"/>
            </a:gdLst>
            <a:ahLst/>
            <a:cxnLst>
              <a:cxn ang="T10">
                <a:pos x="T0" y="T1"/>
              </a:cxn>
              <a:cxn ang="T11">
                <a:pos x="T2" y="T3"/>
              </a:cxn>
              <a:cxn ang="T12">
                <a:pos x="T4" y="T5"/>
              </a:cxn>
              <a:cxn ang="T13">
                <a:pos x="T6" y="T7"/>
              </a:cxn>
              <a:cxn ang="T14">
                <a:pos x="T8" y="T9"/>
              </a:cxn>
            </a:cxnLst>
            <a:rect l="T15" t="T16" r="T17" b="T18"/>
            <a:pathLst>
              <a:path w="562" h="614">
                <a:moveTo>
                  <a:pt x="0" y="0"/>
                </a:moveTo>
                <a:lnTo>
                  <a:pt x="561" y="176"/>
                </a:lnTo>
                <a:lnTo>
                  <a:pt x="561" y="613"/>
                </a:lnTo>
                <a:lnTo>
                  <a:pt x="0" y="451"/>
                </a:lnTo>
                <a:lnTo>
                  <a:pt x="0" y="0"/>
                </a:lnTo>
              </a:path>
            </a:pathLst>
          </a:custGeom>
          <a:solidFill>
            <a:srgbClr val="FF66CC"/>
          </a:solidFill>
          <a:ln w="9525">
            <a:miter lim="800000"/>
            <a:headEnd/>
            <a:tailEnd/>
          </a:ln>
          <a:scene3d>
            <a:camera prst="legacyObliqueTopRight"/>
            <a:lightRig rig="legacyFlat2" dir="t"/>
          </a:scene3d>
          <a:sp3d extrusionH="608000" prstMaterial="legacyPlastic">
            <a:bevelT w="13500" h="13500" prst="angle"/>
            <a:bevelB w="13500" h="13500" prst="angle"/>
            <a:extrusionClr>
              <a:srgbClr val="FF66CC"/>
            </a:extrusionClr>
          </a:sp3d>
        </p:spPr>
        <p:txBody>
          <a:bodyPr>
            <a:flatTx/>
          </a:bodyPr>
          <a:lstStyle/>
          <a:p>
            <a:endParaRPr lang="fr-FR"/>
          </a:p>
        </p:txBody>
      </p:sp>
      <p:sp>
        <p:nvSpPr>
          <p:cNvPr id="53256" name="Oval 16"/>
          <p:cNvSpPr>
            <a:spLocks noChangeArrowheads="1"/>
          </p:cNvSpPr>
          <p:nvPr/>
        </p:nvSpPr>
        <p:spPr bwMode="auto">
          <a:xfrm>
            <a:off x="8102600" y="2997200"/>
            <a:ext cx="392113" cy="514350"/>
          </a:xfrm>
          <a:prstGeom prst="ellipse">
            <a:avLst/>
          </a:prstGeom>
          <a:solidFill>
            <a:srgbClr val="3399FF"/>
          </a:solidFill>
          <a:ln w="9525">
            <a:round/>
            <a:headEnd/>
            <a:tailEnd/>
          </a:ln>
          <a:scene3d>
            <a:camera prst="legacyObliqueTopRight"/>
            <a:lightRig rig="legacyFlat2" dir="t"/>
          </a:scene3d>
          <a:sp3d extrusionH="887400" prstMaterial="legacyMetal">
            <a:bevelT w="13500" h="13500" prst="angle"/>
            <a:bevelB w="13500" h="13500" prst="angle"/>
            <a:extrusionClr>
              <a:srgbClr val="3399FF"/>
            </a:extrusionClr>
          </a:sp3d>
        </p:spPr>
        <p:txBody>
          <a:bodyPr wrap="none" anchor="ctr">
            <a:flatTx/>
          </a:bodyPr>
          <a:lstStyle/>
          <a:p>
            <a:endParaRPr lang="fr-FR"/>
          </a:p>
        </p:txBody>
      </p:sp>
      <p:sp>
        <p:nvSpPr>
          <p:cNvPr id="53257" name="Oval 23"/>
          <p:cNvSpPr>
            <a:spLocks noChangeArrowheads="1"/>
          </p:cNvSpPr>
          <p:nvPr/>
        </p:nvSpPr>
        <p:spPr bwMode="auto">
          <a:xfrm>
            <a:off x="8264525" y="3198813"/>
            <a:ext cx="55563" cy="41275"/>
          </a:xfrm>
          <a:prstGeom prst="ellipse">
            <a:avLst/>
          </a:prstGeom>
          <a:solidFill>
            <a:schemeClr val="tx2"/>
          </a:solidFill>
          <a:ln w="12699">
            <a:solidFill>
              <a:schemeClr val="tx1"/>
            </a:solidFill>
            <a:round/>
            <a:headEnd/>
            <a:tailEnd/>
          </a:ln>
        </p:spPr>
        <p:txBody>
          <a:bodyPr wrap="none" anchor="ctr"/>
          <a:lstStyle/>
          <a:p>
            <a:endParaRPr lang="fr-FR"/>
          </a:p>
        </p:txBody>
      </p:sp>
      <p:sp>
        <p:nvSpPr>
          <p:cNvPr id="53258" name="Oval 24"/>
          <p:cNvSpPr>
            <a:spLocks noChangeArrowheads="1"/>
          </p:cNvSpPr>
          <p:nvPr/>
        </p:nvSpPr>
        <p:spPr bwMode="auto">
          <a:xfrm>
            <a:off x="7177088" y="4008438"/>
            <a:ext cx="57150" cy="41275"/>
          </a:xfrm>
          <a:prstGeom prst="ellipse">
            <a:avLst/>
          </a:prstGeom>
          <a:solidFill>
            <a:schemeClr val="tx2"/>
          </a:solidFill>
          <a:ln w="12699">
            <a:solidFill>
              <a:schemeClr val="tx1"/>
            </a:solidFill>
            <a:round/>
            <a:headEnd/>
            <a:tailEnd/>
          </a:ln>
        </p:spPr>
        <p:txBody>
          <a:bodyPr wrap="none" anchor="ctr"/>
          <a:lstStyle/>
          <a:p>
            <a:endParaRPr lang="fr-FR"/>
          </a:p>
        </p:txBody>
      </p:sp>
      <p:sp>
        <p:nvSpPr>
          <p:cNvPr id="53259" name="Oval 25"/>
          <p:cNvSpPr>
            <a:spLocks noChangeArrowheads="1"/>
          </p:cNvSpPr>
          <p:nvPr/>
        </p:nvSpPr>
        <p:spPr bwMode="auto">
          <a:xfrm>
            <a:off x="7486650" y="3556000"/>
            <a:ext cx="58738" cy="41275"/>
          </a:xfrm>
          <a:prstGeom prst="ellipse">
            <a:avLst/>
          </a:prstGeom>
          <a:solidFill>
            <a:schemeClr val="tx2"/>
          </a:solidFill>
          <a:ln w="12699">
            <a:solidFill>
              <a:schemeClr val="tx1"/>
            </a:solidFill>
            <a:round/>
            <a:headEnd/>
            <a:tailEnd/>
          </a:ln>
        </p:spPr>
        <p:txBody>
          <a:bodyPr wrap="none" anchor="ctr"/>
          <a:lstStyle/>
          <a:p>
            <a:endParaRPr lang="fr-FR"/>
          </a:p>
        </p:txBody>
      </p:sp>
      <p:grpSp>
        <p:nvGrpSpPr>
          <p:cNvPr id="2" name="Group 26"/>
          <p:cNvGrpSpPr>
            <a:grpSpLocks/>
          </p:cNvGrpSpPr>
          <p:nvPr/>
        </p:nvGrpSpPr>
        <p:grpSpPr bwMode="auto">
          <a:xfrm>
            <a:off x="4962525" y="2128838"/>
            <a:ext cx="176213" cy="142875"/>
            <a:chOff x="486" y="993"/>
            <a:chExt cx="144" cy="117"/>
          </a:xfrm>
        </p:grpSpPr>
        <p:sp>
          <p:nvSpPr>
            <p:cNvPr id="53312" name="Line 27"/>
            <p:cNvSpPr>
              <a:spLocks noChangeShapeType="1"/>
            </p:cNvSpPr>
            <p:nvPr/>
          </p:nvSpPr>
          <p:spPr bwMode="auto">
            <a:xfrm>
              <a:off x="505" y="1011"/>
              <a:ext cx="121" cy="81"/>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3313" name="Line 28"/>
            <p:cNvSpPr>
              <a:spLocks noChangeShapeType="1"/>
            </p:cNvSpPr>
            <p:nvPr/>
          </p:nvSpPr>
          <p:spPr bwMode="auto">
            <a:xfrm flipH="1">
              <a:off x="552" y="993"/>
              <a:ext cx="4" cy="117"/>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3314" name="Oval 29"/>
            <p:cNvSpPr>
              <a:spLocks noChangeArrowheads="1"/>
            </p:cNvSpPr>
            <p:nvPr/>
          </p:nvSpPr>
          <p:spPr bwMode="auto">
            <a:xfrm>
              <a:off x="516" y="1021"/>
              <a:ext cx="79" cy="67"/>
            </a:xfrm>
            <a:prstGeom prst="ellipse">
              <a:avLst/>
            </a:prstGeom>
            <a:solidFill>
              <a:srgbClr val="FF9933"/>
            </a:solidFill>
            <a:ln w="12699">
              <a:solidFill>
                <a:srgbClr val="FF9933"/>
              </a:solidFill>
              <a:round/>
              <a:headEnd/>
              <a:tailEnd/>
            </a:ln>
          </p:spPr>
          <p:txBody>
            <a:bodyPr wrap="none" anchor="ctr"/>
            <a:lstStyle/>
            <a:p>
              <a:endParaRPr lang="fr-FR"/>
            </a:p>
          </p:txBody>
        </p:sp>
        <p:sp>
          <p:nvSpPr>
            <p:cNvPr id="53315" name="Line 30"/>
            <p:cNvSpPr>
              <a:spLocks noChangeShapeType="1"/>
            </p:cNvSpPr>
            <p:nvPr/>
          </p:nvSpPr>
          <p:spPr bwMode="auto">
            <a:xfrm>
              <a:off x="486" y="1056"/>
              <a:ext cx="144" cy="0"/>
            </a:xfrm>
            <a:prstGeom prst="line">
              <a:avLst/>
            </a:prstGeom>
            <a:noFill/>
            <a:ln w="12699">
              <a:solidFill>
                <a:srgbClr val="FF9933"/>
              </a:solidFill>
              <a:round/>
              <a:headEnd type="none" w="sm" len="sm"/>
              <a:tailEnd type="none" w="sm" len="sm"/>
            </a:ln>
          </p:spPr>
          <p:txBody>
            <a:bodyPr wrap="none" anchor="ctr"/>
            <a:lstStyle/>
            <a:p>
              <a:endParaRPr lang="fr-FR"/>
            </a:p>
          </p:txBody>
        </p:sp>
        <p:sp>
          <p:nvSpPr>
            <p:cNvPr id="53316" name="Line 31"/>
            <p:cNvSpPr>
              <a:spLocks noChangeShapeType="1"/>
            </p:cNvSpPr>
            <p:nvPr/>
          </p:nvSpPr>
          <p:spPr bwMode="auto">
            <a:xfrm flipV="1">
              <a:off x="509" y="1014"/>
              <a:ext cx="101" cy="81"/>
            </a:xfrm>
            <a:prstGeom prst="line">
              <a:avLst/>
            </a:prstGeom>
            <a:noFill/>
            <a:ln w="12699">
              <a:solidFill>
                <a:srgbClr val="FF9933"/>
              </a:solidFill>
              <a:round/>
              <a:headEnd type="none" w="sm" len="sm"/>
              <a:tailEnd type="none" w="sm" len="sm"/>
            </a:ln>
          </p:spPr>
          <p:txBody>
            <a:bodyPr wrap="none" anchor="ctr"/>
            <a:lstStyle/>
            <a:p>
              <a:endParaRPr lang="fr-FR"/>
            </a:p>
          </p:txBody>
        </p:sp>
      </p:grpSp>
      <p:sp>
        <p:nvSpPr>
          <p:cNvPr id="53261" name="Rectangle 32"/>
          <p:cNvSpPr>
            <a:spLocks noChangeArrowheads="1"/>
          </p:cNvSpPr>
          <p:nvPr/>
        </p:nvSpPr>
        <p:spPr bwMode="auto">
          <a:xfrm>
            <a:off x="7354888" y="5046663"/>
            <a:ext cx="1239827" cy="369974"/>
          </a:xfrm>
          <a:prstGeom prst="rect">
            <a:avLst/>
          </a:prstGeom>
          <a:noFill/>
          <a:ln w="9525">
            <a:noFill/>
            <a:miter lim="800000"/>
            <a:headEnd/>
            <a:tailEnd/>
          </a:ln>
        </p:spPr>
        <p:txBody>
          <a:bodyPr wrap="none" lIns="92075" tIns="46038" rIns="92075" bIns="46038">
            <a:spAutoFit/>
          </a:bodyPr>
          <a:lstStyle/>
          <a:p>
            <a:r>
              <a:rPr lang="fr-FR" b="1" dirty="0"/>
              <a:t>Image plan</a:t>
            </a:r>
          </a:p>
        </p:txBody>
      </p:sp>
      <p:grpSp>
        <p:nvGrpSpPr>
          <p:cNvPr id="3" name="Group 33"/>
          <p:cNvGrpSpPr>
            <a:grpSpLocks/>
          </p:cNvGrpSpPr>
          <p:nvPr/>
        </p:nvGrpSpPr>
        <p:grpSpPr bwMode="auto">
          <a:xfrm>
            <a:off x="5353050" y="5859463"/>
            <a:ext cx="296863" cy="296862"/>
            <a:chOff x="805" y="4038"/>
            <a:chExt cx="243" cy="242"/>
          </a:xfrm>
        </p:grpSpPr>
        <p:sp>
          <p:nvSpPr>
            <p:cNvPr id="53309" name="Oval 34"/>
            <p:cNvSpPr>
              <a:spLocks noChangeArrowheads="1"/>
            </p:cNvSpPr>
            <p:nvPr/>
          </p:nvSpPr>
          <p:spPr bwMode="auto">
            <a:xfrm rot="2160000">
              <a:off x="808" y="4080"/>
              <a:ext cx="240" cy="56"/>
            </a:xfrm>
            <a:prstGeom prst="ellipse">
              <a:avLst/>
            </a:prstGeom>
            <a:solidFill>
              <a:srgbClr val="3399FF"/>
            </a:solidFill>
            <a:ln w="12699">
              <a:solidFill>
                <a:schemeClr val="tx1"/>
              </a:solidFill>
              <a:round/>
              <a:headEnd/>
              <a:tailEnd/>
            </a:ln>
          </p:spPr>
          <p:txBody>
            <a:bodyPr wrap="none" anchor="ctr"/>
            <a:lstStyle/>
            <a:p>
              <a:endParaRPr lang="fr-FR"/>
            </a:p>
          </p:txBody>
        </p:sp>
        <p:sp>
          <p:nvSpPr>
            <p:cNvPr id="53310" name="Freeform 35"/>
            <p:cNvSpPr>
              <a:spLocks/>
            </p:cNvSpPr>
            <p:nvPr/>
          </p:nvSpPr>
          <p:spPr bwMode="auto">
            <a:xfrm>
              <a:off x="810" y="4038"/>
              <a:ext cx="31" cy="229"/>
            </a:xfrm>
            <a:custGeom>
              <a:avLst/>
              <a:gdLst>
                <a:gd name="T0" fmla="*/ 15 w 31"/>
                <a:gd name="T1" fmla="*/ 0 h 229"/>
                <a:gd name="T2" fmla="*/ 15 w 31"/>
                <a:gd name="T3" fmla="*/ 12 h 229"/>
                <a:gd name="T4" fmla="*/ 15 w 31"/>
                <a:gd name="T5" fmla="*/ 21 h 229"/>
                <a:gd name="T6" fmla="*/ 15 w 31"/>
                <a:gd name="T7" fmla="*/ 30 h 229"/>
                <a:gd name="T8" fmla="*/ 18 w 31"/>
                <a:gd name="T9" fmla="*/ 39 h 229"/>
                <a:gd name="T10" fmla="*/ 18 w 31"/>
                <a:gd name="T11" fmla="*/ 48 h 229"/>
                <a:gd name="T12" fmla="*/ 22 w 31"/>
                <a:gd name="T13" fmla="*/ 57 h 229"/>
                <a:gd name="T14" fmla="*/ 22 w 31"/>
                <a:gd name="T15" fmla="*/ 66 h 229"/>
                <a:gd name="T16" fmla="*/ 22 w 31"/>
                <a:gd name="T17" fmla="*/ 78 h 229"/>
                <a:gd name="T18" fmla="*/ 22 w 31"/>
                <a:gd name="T19" fmla="*/ 87 h 229"/>
                <a:gd name="T20" fmla="*/ 26 w 31"/>
                <a:gd name="T21" fmla="*/ 96 h 229"/>
                <a:gd name="T22" fmla="*/ 26 w 31"/>
                <a:gd name="T23" fmla="*/ 105 h 229"/>
                <a:gd name="T24" fmla="*/ 26 w 31"/>
                <a:gd name="T25" fmla="*/ 114 h 229"/>
                <a:gd name="T26" fmla="*/ 30 w 31"/>
                <a:gd name="T27" fmla="*/ 123 h 229"/>
                <a:gd name="T28" fmla="*/ 30 w 31"/>
                <a:gd name="T29" fmla="*/ 132 h 229"/>
                <a:gd name="T30" fmla="*/ 30 w 31"/>
                <a:gd name="T31" fmla="*/ 141 h 229"/>
                <a:gd name="T32" fmla="*/ 26 w 31"/>
                <a:gd name="T33" fmla="*/ 150 h 229"/>
                <a:gd name="T34" fmla="*/ 26 w 31"/>
                <a:gd name="T35" fmla="*/ 159 h 229"/>
                <a:gd name="T36" fmla="*/ 26 w 31"/>
                <a:gd name="T37" fmla="*/ 168 h 229"/>
                <a:gd name="T38" fmla="*/ 22 w 31"/>
                <a:gd name="T39" fmla="*/ 177 h 229"/>
                <a:gd name="T40" fmla="*/ 22 w 31"/>
                <a:gd name="T41" fmla="*/ 186 h 229"/>
                <a:gd name="T42" fmla="*/ 15 w 31"/>
                <a:gd name="T43" fmla="*/ 195 h 229"/>
                <a:gd name="T44" fmla="*/ 11 w 31"/>
                <a:gd name="T45" fmla="*/ 204 h 229"/>
                <a:gd name="T46" fmla="*/ 11 w 31"/>
                <a:gd name="T47" fmla="*/ 213 h 229"/>
                <a:gd name="T48" fmla="*/ 3 w 31"/>
                <a:gd name="T49" fmla="*/ 222 h 229"/>
                <a:gd name="T50" fmla="*/ 0 w 31"/>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229"/>
                <a:gd name="T80" fmla="*/ 31 w 31"/>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229">
                  <a:moveTo>
                    <a:pt x="15" y="0"/>
                  </a:moveTo>
                  <a:lnTo>
                    <a:pt x="15" y="12"/>
                  </a:lnTo>
                  <a:lnTo>
                    <a:pt x="15" y="21"/>
                  </a:lnTo>
                  <a:lnTo>
                    <a:pt x="15" y="30"/>
                  </a:lnTo>
                  <a:lnTo>
                    <a:pt x="18" y="39"/>
                  </a:lnTo>
                  <a:lnTo>
                    <a:pt x="18" y="48"/>
                  </a:lnTo>
                  <a:lnTo>
                    <a:pt x="22" y="57"/>
                  </a:lnTo>
                  <a:lnTo>
                    <a:pt x="22" y="66"/>
                  </a:lnTo>
                  <a:lnTo>
                    <a:pt x="22" y="78"/>
                  </a:lnTo>
                  <a:lnTo>
                    <a:pt x="22" y="87"/>
                  </a:lnTo>
                  <a:lnTo>
                    <a:pt x="26" y="96"/>
                  </a:lnTo>
                  <a:lnTo>
                    <a:pt x="26" y="105"/>
                  </a:lnTo>
                  <a:lnTo>
                    <a:pt x="26" y="114"/>
                  </a:lnTo>
                  <a:lnTo>
                    <a:pt x="30" y="123"/>
                  </a:lnTo>
                  <a:lnTo>
                    <a:pt x="30" y="132"/>
                  </a:lnTo>
                  <a:lnTo>
                    <a:pt x="30" y="141"/>
                  </a:lnTo>
                  <a:lnTo>
                    <a:pt x="26" y="150"/>
                  </a:lnTo>
                  <a:lnTo>
                    <a:pt x="26" y="159"/>
                  </a:lnTo>
                  <a:lnTo>
                    <a:pt x="26" y="168"/>
                  </a:lnTo>
                  <a:lnTo>
                    <a:pt x="22" y="177"/>
                  </a:lnTo>
                  <a:lnTo>
                    <a:pt x="22" y="186"/>
                  </a:lnTo>
                  <a:lnTo>
                    <a:pt x="15" y="195"/>
                  </a:lnTo>
                  <a:lnTo>
                    <a:pt x="11" y="204"/>
                  </a:lnTo>
                  <a:lnTo>
                    <a:pt x="11" y="213"/>
                  </a:lnTo>
                  <a:lnTo>
                    <a:pt x="3" y="222"/>
                  </a:lnTo>
                  <a:lnTo>
                    <a:pt x="0" y="228"/>
                  </a:lnTo>
                </a:path>
              </a:pathLst>
            </a:custGeom>
            <a:noFill/>
            <a:ln w="12699" cap="rnd">
              <a:solidFill>
                <a:schemeClr val="tx1"/>
              </a:solidFill>
              <a:round/>
              <a:headEnd type="none" w="sm" len="sm"/>
              <a:tailEnd type="none" w="sm" len="sm"/>
            </a:ln>
          </p:spPr>
          <p:txBody>
            <a:bodyPr/>
            <a:lstStyle/>
            <a:p>
              <a:endParaRPr lang="fr-FR"/>
            </a:p>
          </p:txBody>
        </p:sp>
        <p:sp>
          <p:nvSpPr>
            <p:cNvPr id="53311" name="Freeform 36"/>
            <p:cNvSpPr>
              <a:spLocks/>
            </p:cNvSpPr>
            <p:nvPr/>
          </p:nvSpPr>
          <p:spPr bwMode="auto">
            <a:xfrm>
              <a:off x="805" y="4145"/>
              <a:ext cx="240" cy="135"/>
            </a:xfrm>
            <a:custGeom>
              <a:avLst/>
              <a:gdLst>
                <a:gd name="T0" fmla="*/ 239 w 240"/>
                <a:gd name="T1" fmla="*/ 0 h 135"/>
                <a:gd name="T2" fmla="*/ 226 w 240"/>
                <a:gd name="T3" fmla="*/ 6 h 135"/>
                <a:gd name="T4" fmla="*/ 216 w 240"/>
                <a:gd name="T5" fmla="*/ 12 h 135"/>
                <a:gd name="T6" fmla="*/ 206 w 240"/>
                <a:gd name="T7" fmla="*/ 17 h 135"/>
                <a:gd name="T8" fmla="*/ 194 w 240"/>
                <a:gd name="T9" fmla="*/ 19 h 135"/>
                <a:gd name="T10" fmla="*/ 184 w 240"/>
                <a:gd name="T11" fmla="*/ 24 h 135"/>
                <a:gd name="T12" fmla="*/ 172 w 240"/>
                <a:gd name="T13" fmla="*/ 26 h 135"/>
                <a:gd name="T14" fmla="*/ 163 w 240"/>
                <a:gd name="T15" fmla="*/ 31 h 135"/>
                <a:gd name="T16" fmla="*/ 150 w 240"/>
                <a:gd name="T17" fmla="*/ 38 h 135"/>
                <a:gd name="T18" fmla="*/ 141 w 240"/>
                <a:gd name="T19" fmla="*/ 42 h 135"/>
                <a:gd name="T20" fmla="*/ 128 w 240"/>
                <a:gd name="T21" fmla="*/ 45 h 135"/>
                <a:gd name="T22" fmla="*/ 118 w 240"/>
                <a:gd name="T23" fmla="*/ 50 h 135"/>
                <a:gd name="T24" fmla="*/ 109 w 240"/>
                <a:gd name="T25" fmla="*/ 55 h 135"/>
                <a:gd name="T26" fmla="*/ 97 w 240"/>
                <a:gd name="T27" fmla="*/ 57 h 135"/>
                <a:gd name="T28" fmla="*/ 88 w 240"/>
                <a:gd name="T29" fmla="*/ 62 h 135"/>
                <a:gd name="T30" fmla="*/ 76 w 240"/>
                <a:gd name="T31" fmla="*/ 67 h 135"/>
                <a:gd name="T32" fmla="*/ 70 w 240"/>
                <a:gd name="T33" fmla="*/ 74 h 135"/>
                <a:gd name="T34" fmla="*/ 59 w 240"/>
                <a:gd name="T35" fmla="*/ 79 h 135"/>
                <a:gd name="T36" fmla="*/ 50 w 240"/>
                <a:gd name="T37" fmla="*/ 84 h 135"/>
                <a:gd name="T38" fmla="*/ 42 w 240"/>
                <a:gd name="T39" fmla="*/ 91 h 135"/>
                <a:gd name="T40" fmla="*/ 33 w 240"/>
                <a:gd name="T41" fmla="*/ 96 h 135"/>
                <a:gd name="T42" fmla="*/ 27 w 240"/>
                <a:gd name="T43" fmla="*/ 106 h 135"/>
                <a:gd name="T44" fmla="*/ 19 w 240"/>
                <a:gd name="T45" fmla="*/ 113 h 135"/>
                <a:gd name="T46" fmla="*/ 10 w 240"/>
                <a:gd name="T47" fmla="*/ 119 h 135"/>
                <a:gd name="T48" fmla="*/ 5 w 240"/>
                <a:gd name="T49" fmla="*/ 129 h 135"/>
                <a:gd name="T50" fmla="*/ 0 w 240"/>
                <a:gd name="T51" fmla="*/ 134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135"/>
                <a:gd name="T80" fmla="*/ 240 w 240"/>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135">
                  <a:moveTo>
                    <a:pt x="239" y="0"/>
                  </a:moveTo>
                  <a:lnTo>
                    <a:pt x="226" y="6"/>
                  </a:lnTo>
                  <a:lnTo>
                    <a:pt x="216" y="12"/>
                  </a:lnTo>
                  <a:lnTo>
                    <a:pt x="206" y="17"/>
                  </a:lnTo>
                  <a:lnTo>
                    <a:pt x="194" y="19"/>
                  </a:lnTo>
                  <a:lnTo>
                    <a:pt x="184" y="24"/>
                  </a:lnTo>
                  <a:lnTo>
                    <a:pt x="172" y="26"/>
                  </a:lnTo>
                  <a:lnTo>
                    <a:pt x="163" y="31"/>
                  </a:lnTo>
                  <a:lnTo>
                    <a:pt x="150" y="38"/>
                  </a:lnTo>
                  <a:lnTo>
                    <a:pt x="141" y="42"/>
                  </a:lnTo>
                  <a:lnTo>
                    <a:pt x="128" y="45"/>
                  </a:lnTo>
                  <a:lnTo>
                    <a:pt x="118" y="50"/>
                  </a:lnTo>
                  <a:lnTo>
                    <a:pt x="109" y="55"/>
                  </a:lnTo>
                  <a:lnTo>
                    <a:pt x="97" y="57"/>
                  </a:lnTo>
                  <a:lnTo>
                    <a:pt x="88" y="62"/>
                  </a:lnTo>
                  <a:lnTo>
                    <a:pt x="76" y="67"/>
                  </a:lnTo>
                  <a:lnTo>
                    <a:pt x="70" y="74"/>
                  </a:lnTo>
                  <a:lnTo>
                    <a:pt x="59" y="79"/>
                  </a:lnTo>
                  <a:lnTo>
                    <a:pt x="50" y="84"/>
                  </a:lnTo>
                  <a:lnTo>
                    <a:pt x="42" y="91"/>
                  </a:lnTo>
                  <a:lnTo>
                    <a:pt x="33" y="96"/>
                  </a:lnTo>
                  <a:lnTo>
                    <a:pt x="27" y="106"/>
                  </a:lnTo>
                  <a:lnTo>
                    <a:pt x="19" y="113"/>
                  </a:lnTo>
                  <a:lnTo>
                    <a:pt x="10" y="119"/>
                  </a:lnTo>
                  <a:lnTo>
                    <a:pt x="5" y="129"/>
                  </a:lnTo>
                  <a:lnTo>
                    <a:pt x="0" y="134"/>
                  </a:lnTo>
                </a:path>
              </a:pathLst>
            </a:custGeom>
            <a:noFill/>
            <a:ln w="12699" cap="rnd">
              <a:solidFill>
                <a:schemeClr val="tx1"/>
              </a:solidFill>
              <a:round/>
              <a:headEnd type="none" w="sm" len="sm"/>
              <a:tailEnd type="none" w="sm" len="sm"/>
            </a:ln>
          </p:spPr>
          <p:txBody>
            <a:bodyPr/>
            <a:lstStyle/>
            <a:p>
              <a:endParaRPr lang="fr-FR"/>
            </a:p>
          </p:txBody>
        </p:sp>
      </p:grpSp>
      <p:sp>
        <p:nvSpPr>
          <p:cNvPr id="53263" name="Text Box 41"/>
          <p:cNvSpPr txBox="1">
            <a:spLocks noChangeArrowheads="1"/>
          </p:cNvSpPr>
          <p:nvPr/>
        </p:nvSpPr>
        <p:spPr bwMode="auto">
          <a:xfrm>
            <a:off x="1843088" y="2571750"/>
            <a:ext cx="822325" cy="469900"/>
          </a:xfrm>
          <a:prstGeom prst="rect">
            <a:avLst/>
          </a:prstGeom>
          <a:noFill/>
          <a:ln w="12700">
            <a:solidFill>
              <a:srgbClr val="FF9900"/>
            </a:solidFill>
            <a:miter lim="800000"/>
            <a:headEnd type="none" w="sm" len="sm"/>
            <a:tailEnd type="none" w="sm" len="sm"/>
          </a:ln>
        </p:spPr>
        <p:txBody>
          <a:bodyPr wrap="none">
            <a:spAutoFit/>
          </a:bodyPr>
          <a:lstStyle/>
          <a:p>
            <a:r>
              <a:rPr lang="fr-FR" dirty="0">
                <a:solidFill>
                  <a:schemeClr val="tx1"/>
                </a:solidFill>
              </a:rPr>
              <a:t>Pixel</a:t>
            </a:r>
          </a:p>
        </p:txBody>
      </p:sp>
      <p:grpSp>
        <p:nvGrpSpPr>
          <p:cNvPr id="4" name="Group 66"/>
          <p:cNvGrpSpPr>
            <a:grpSpLocks/>
          </p:cNvGrpSpPr>
          <p:nvPr/>
        </p:nvGrpSpPr>
        <p:grpSpPr bwMode="auto">
          <a:xfrm>
            <a:off x="1849438" y="3043238"/>
            <a:ext cx="5354637" cy="2774950"/>
            <a:chOff x="1165" y="1680"/>
            <a:chExt cx="3373" cy="1748"/>
          </a:xfrm>
        </p:grpSpPr>
        <p:sp>
          <p:nvSpPr>
            <p:cNvPr id="53305" name="Line 12"/>
            <p:cNvSpPr>
              <a:spLocks noChangeShapeType="1"/>
            </p:cNvSpPr>
            <p:nvPr/>
          </p:nvSpPr>
          <p:spPr bwMode="auto">
            <a:xfrm flipV="1">
              <a:off x="3545" y="2308"/>
              <a:ext cx="993" cy="1120"/>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306" name="Line 37"/>
            <p:cNvSpPr>
              <a:spLocks noChangeShapeType="1"/>
            </p:cNvSpPr>
            <p:nvPr/>
          </p:nvSpPr>
          <p:spPr bwMode="auto">
            <a:xfrm rot="-5508109">
              <a:off x="4182" y="2657"/>
              <a:ext cx="48" cy="48"/>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307" name="Text Box 43"/>
            <p:cNvSpPr txBox="1">
              <a:spLocks noChangeArrowheads="1"/>
            </p:cNvSpPr>
            <p:nvPr/>
          </p:nvSpPr>
          <p:spPr bwMode="auto">
            <a:xfrm>
              <a:off x="1165" y="1974"/>
              <a:ext cx="367" cy="233"/>
            </a:xfrm>
            <a:prstGeom prst="rect">
              <a:avLst/>
            </a:prstGeom>
            <a:noFill/>
            <a:ln w="12700">
              <a:solidFill>
                <a:srgbClr val="FF9900"/>
              </a:solidFill>
              <a:miter lim="800000"/>
              <a:headEnd type="none" w="sm" len="sm"/>
              <a:tailEnd type="none" w="sm" len="sm"/>
            </a:ln>
          </p:spPr>
          <p:txBody>
            <a:bodyPr wrap="none">
              <a:spAutoFit/>
            </a:bodyPr>
            <a:lstStyle/>
            <a:p>
              <a:r>
                <a:rPr lang="fr-FR" dirty="0" err="1"/>
                <a:t>Pink</a:t>
              </a:r>
              <a:endParaRPr lang="fr-FR" dirty="0">
                <a:solidFill>
                  <a:schemeClr val="tx1"/>
                </a:solidFill>
              </a:endParaRPr>
            </a:p>
          </p:txBody>
        </p:sp>
        <p:sp>
          <p:nvSpPr>
            <p:cNvPr id="53308" name="Line 53"/>
            <p:cNvSpPr>
              <a:spLocks noChangeShapeType="1"/>
            </p:cNvSpPr>
            <p:nvPr/>
          </p:nvSpPr>
          <p:spPr bwMode="auto">
            <a:xfrm>
              <a:off x="1418" y="1680"/>
              <a:ext cx="0" cy="263"/>
            </a:xfrm>
            <a:prstGeom prst="line">
              <a:avLst/>
            </a:prstGeom>
            <a:noFill/>
            <a:ln w="12700">
              <a:solidFill>
                <a:schemeClr val="tx1"/>
              </a:solidFill>
              <a:round/>
              <a:headEnd type="none" w="sm" len="sm"/>
              <a:tailEnd type="triangle" w="med" len="lg"/>
            </a:ln>
          </p:spPr>
          <p:txBody>
            <a:bodyPr wrap="none" anchor="ctr"/>
            <a:lstStyle/>
            <a:p>
              <a:endParaRPr lang="fr-FR"/>
            </a:p>
          </p:txBody>
        </p:sp>
      </p:grpSp>
      <p:grpSp>
        <p:nvGrpSpPr>
          <p:cNvPr id="5" name="Group 67"/>
          <p:cNvGrpSpPr>
            <a:grpSpLocks/>
          </p:cNvGrpSpPr>
          <p:nvPr/>
        </p:nvGrpSpPr>
        <p:grpSpPr bwMode="auto">
          <a:xfrm>
            <a:off x="379413" y="2200275"/>
            <a:ext cx="7121525" cy="2646363"/>
            <a:chOff x="239" y="1149"/>
            <a:chExt cx="4486" cy="1667"/>
          </a:xfrm>
        </p:grpSpPr>
        <p:sp>
          <p:nvSpPr>
            <p:cNvPr id="53291" name="Line 13"/>
            <p:cNvSpPr>
              <a:spLocks noChangeShapeType="1"/>
            </p:cNvSpPr>
            <p:nvPr/>
          </p:nvSpPr>
          <p:spPr bwMode="auto">
            <a:xfrm flipH="1" flipV="1">
              <a:off x="3518" y="2117"/>
              <a:ext cx="1019" cy="189"/>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292" name="Line 14"/>
            <p:cNvSpPr>
              <a:spLocks noChangeShapeType="1"/>
            </p:cNvSpPr>
            <p:nvPr/>
          </p:nvSpPr>
          <p:spPr bwMode="auto">
            <a:xfrm>
              <a:off x="3180" y="1149"/>
              <a:ext cx="1357" cy="1153"/>
            </a:xfrm>
            <a:prstGeom prst="line">
              <a:avLst/>
            </a:prstGeom>
            <a:noFill/>
            <a:ln w="12699">
              <a:solidFill>
                <a:srgbClr val="CC0000"/>
              </a:solidFill>
              <a:prstDash val="dash"/>
              <a:round/>
              <a:headEnd type="none" w="sm" len="sm"/>
              <a:tailEnd type="none" w="sm" len="sm"/>
            </a:ln>
          </p:spPr>
          <p:txBody>
            <a:bodyPr wrap="none" anchor="ctr"/>
            <a:lstStyle/>
            <a:p>
              <a:endParaRPr lang="fr-FR"/>
            </a:p>
          </p:txBody>
        </p:sp>
        <p:sp>
          <p:nvSpPr>
            <p:cNvPr id="53293" name="Line 15"/>
            <p:cNvSpPr>
              <a:spLocks noChangeShapeType="1"/>
            </p:cNvSpPr>
            <p:nvPr/>
          </p:nvSpPr>
          <p:spPr bwMode="auto">
            <a:xfrm flipV="1">
              <a:off x="4542" y="2021"/>
              <a:ext cx="183" cy="28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294" name="Line 19"/>
            <p:cNvSpPr>
              <a:spLocks noChangeShapeType="1"/>
            </p:cNvSpPr>
            <p:nvPr/>
          </p:nvSpPr>
          <p:spPr bwMode="auto">
            <a:xfrm rot="10587856">
              <a:off x="3583" y="1488"/>
              <a:ext cx="51" cy="47"/>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95" name="Line 22"/>
            <p:cNvSpPr>
              <a:spLocks noChangeShapeType="1"/>
            </p:cNvSpPr>
            <p:nvPr/>
          </p:nvSpPr>
          <p:spPr bwMode="auto">
            <a:xfrm rot="10800000">
              <a:off x="3814" y="2169"/>
              <a:ext cx="126" cy="26"/>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96" name="Line 39"/>
            <p:cNvSpPr>
              <a:spLocks noChangeShapeType="1"/>
            </p:cNvSpPr>
            <p:nvPr/>
          </p:nvSpPr>
          <p:spPr bwMode="auto">
            <a:xfrm rot="8895125" flipH="1">
              <a:off x="4582" y="2162"/>
              <a:ext cx="80" cy="40"/>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97" name="Text Box 44"/>
            <p:cNvSpPr txBox="1">
              <a:spLocks noChangeArrowheads="1"/>
            </p:cNvSpPr>
            <p:nvPr/>
          </p:nvSpPr>
          <p:spPr bwMode="auto">
            <a:xfrm>
              <a:off x="1200" y="2583"/>
              <a:ext cx="601" cy="233"/>
            </a:xfrm>
            <a:prstGeom prst="rect">
              <a:avLst/>
            </a:prstGeom>
            <a:noFill/>
            <a:ln w="12700">
              <a:solidFill>
                <a:srgbClr val="FF9900"/>
              </a:solidFill>
              <a:miter lim="800000"/>
              <a:headEnd type="none" w="sm" len="sm"/>
              <a:tailEnd type="none" w="sm" len="sm"/>
            </a:ln>
          </p:spPr>
          <p:txBody>
            <a:bodyPr wrap="none">
              <a:spAutoFit/>
            </a:bodyPr>
            <a:lstStyle/>
            <a:p>
              <a:r>
                <a:rPr lang="fr-FR" dirty="0"/>
                <a:t>YELLOW</a:t>
              </a:r>
              <a:endParaRPr lang="fr-FR" dirty="0">
                <a:solidFill>
                  <a:schemeClr val="tx1"/>
                </a:solidFill>
              </a:endParaRPr>
            </a:p>
          </p:txBody>
        </p:sp>
        <p:sp>
          <p:nvSpPr>
            <p:cNvPr id="53298" name="Text Box 45"/>
            <p:cNvSpPr txBox="1">
              <a:spLocks noChangeArrowheads="1"/>
            </p:cNvSpPr>
            <p:nvPr/>
          </p:nvSpPr>
          <p:spPr bwMode="auto">
            <a:xfrm>
              <a:off x="2076" y="2582"/>
              <a:ext cx="367" cy="233"/>
            </a:xfrm>
            <a:prstGeom prst="rect">
              <a:avLst/>
            </a:prstGeom>
            <a:noFill/>
            <a:ln w="12700">
              <a:solidFill>
                <a:srgbClr val="FF9900"/>
              </a:solidFill>
              <a:miter lim="800000"/>
              <a:headEnd type="none" w="sm" len="sm"/>
              <a:tailEnd type="none" w="sm" len="sm"/>
            </a:ln>
          </p:spPr>
          <p:txBody>
            <a:bodyPr wrap="none">
              <a:spAutoFit/>
            </a:bodyPr>
            <a:lstStyle/>
            <a:p>
              <a:r>
                <a:rPr lang="fr-FR" dirty="0" err="1"/>
                <a:t>Pink</a:t>
              </a:r>
              <a:endParaRPr lang="fr-FR" dirty="0">
                <a:solidFill>
                  <a:schemeClr val="tx1"/>
                </a:solidFill>
              </a:endParaRPr>
            </a:p>
          </p:txBody>
        </p:sp>
        <p:sp>
          <p:nvSpPr>
            <p:cNvPr id="53299" name="Text Box 46"/>
            <p:cNvSpPr txBox="1">
              <a:spLocks noChangeArrowheads="1"/>
            </p:cNvSpPr>
            <p:nvPr/>
          </p:nvSpPr>
          <p:spPr bwMode="auto">
            <a:xfrm>
              <a:off x="239" y="2583"/>
              <a:ext cx="404" cy="233"/>
            </a:xfrm>
            <a:prstGeom prst="rect">
              <a:avLst/>
            </a:prstGeom>
            <a:noFill/>
            <a:ln w="12700">
              <a:solidFill>
                <a:srgbClr val="FF9900"/>
              </a:solidFill>
              <a:miter lim="800000"/>
              <a:headEnd type="none" w="sm" len="sm"/>
              <a:tailEnd type="none" w="sm" len="sm"/>
            </a:ln>
          </p:spPr>
          <p:txBody>
            <a:bodyPr wrap="none">
              <a:spAutoFit/>
            </a:bodyPr>
            <a:lstStyle/>
            <a:p>
              <a:r>
                <a:rPr lang="fr-FR" dirty="0"/>
                <a:t>Light</a:t>
              </a:r>
              <a:endParaRPr lang="fr-FR" dirty="0">
                <a:solidFill>
                  <a:schemeClr val="tx1"/>
                </a:solidFill>
              </a:endParaRPr>
            </a:p>
          </p:txBody>
        </p:sp>
        <p:sp>
          <p:nvSpPr>
            <p:cNvPr id="53300" name="Line 54"/>
            <p:cNvSpPr>
              <a:spLocks noChangeShapeType="1"/>
            </p:cNvSpPr>
            <p:nvPr/>
          </p:nvSpPr>
          <p:spPr bwMode="auto">
            <a:xfrm>
              <a:off x="1418" y="2280"/>
              <a:ext cx="1" cy="10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301" name="Line 55"/>
            <p:cNvSpPr>
              <a:spLocks noChangeShapeType="1"/>
            </p:cNvSpPr>
            <p:nvPr/>
          </p:nvSpPr>
          <p:spPr bwMode="auto">
            <a:xfrm>
              <a:off x="702" y="2388"/>
              <a:ext cx="1596" cy="0"/>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302" name="Line 56"/>
            <p:cNvSpPr>
              <a:spLocks noChangeShapeType="1"/>
            </p:cNvSpPr>
            <p:nvPr/>
          </p:nvSpPr>
          <p:spPr bwMode="auto">
            <a:xfrm>
              <a:off x="699" y="2388"/>
              <a:ext cx="0" cy="189"/>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53303" name="Line 58"/>
            <p:cNvSpPr>
              <a:spLocks noChangeShapeType="1"/>
            </p:cNvSpPr>
            <p:nvPr/>
          </p:nvSpPr>
          <p:spPr bwMode="auto">
            <a:xfrm>
              <a:off x="1419" y="2391"/>
              <a:ext cx="0" cy="192"/>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53304" name="Line 59"/>
            <p:cNvSpPr>
              <a:spLocks noChangeShapeType="1"/>
            </p:cNvSpPr>
            <p:nvPr/>
          </p:nvSpPr>
          <p:spPr bwMode="auto">
            <a:xfrm>
              <a:off x="2299" y="2385"/>
              <a:ext cx="0" cy="192"/>
            </a:xfrm>
            <a:prstGeom prst="line">
              <a:avLst/>
            </a:prstGeom>
            <a:noFill/>
            <a:ln w="12700">
              <a:solidFill>
                <a:schemeClr val="tx1"/>
              </a:solidFill>
              <a:round/>
              <a:headEnd type="none" w="sm" len="sm"/>
              <a:tailEnd type="triangle" w="med" len="lg"/>
            </a:ln>
          </p:spPr>
          <p:txBody>
            <a:bodyPr wrap="none" anchor="ctr"/>
            <a:lstStyle/>
            <a:p>
              <a:endParaRPr lang="fr-FR"/>
            </a:p>
          </p:txBody>
        </p:sp>
      </p:grpSp>
      <p:grpSp>
        <p:nvGrpSpPr>
          <p:cNvPr id="6" name="Group 68"/>
          <p:cNvGrpSpPr>
            <a:grpSpLocks/>
          </p:cNvGrpSpPr>
          <p:nvPr/>
        </p:nvGrpSpPr>
        <p:grpSpPr bwMode="auto">
          <a:xfrm>
            <a:off x="1103313" y="2211388"/>
            <a:ext cx="4481512" cy="3609975"/>
            <a:chOff x="695" y="1156"/>
            <a:chExt cx="2823" cy="2274"/>
          </a:xfrm>
        </p:grpSpPr>
        <p:sp>
          <p:nvSpPr>
            <p:cNvPr id="53287" name="Line 10"/>
            <p:cNvSpPr>
              <a:spLocks noChangeShapeType="1"/>
            </p:cNvSpPr>
            <p:nvPr/>
          </p:nvSpPr>
          <p:spPr bwMode="auto">
            <a:xfrm flipH="1" flipV="1">
              <a:off x="3180" y="1156"/>
              <a:ext cx="338" cy="961"/>
            </a:xfrm>
            <a:prstGeom prst="line">
              <a:avLst/>
            </a:prstGeom>
            <a:noFill/>
            <a:ln w="12699">
              <a:solidFill>
                <a:srgbClr val="CC0000"/>
              </a:solidFill>
              <a:prstDash val="dash"/>
              <a:round/>
              <a:headEnd type="none" w="sm" len="sm"/>
              <a:tailEnd type="none" w="sm" len="sm"/>
            </a:ln>
          </p:spPr>
          <p:txBody>
            <a:bodyPr wrap="none" anchor="ctr"/>
            <a:lstStyle/>
            <a:p>
              <a:endParaRPr lang="fr-FR"/>
            </a:p>
          </p:txBody>
        </p:sp>
        <p:sp>
          <p:nvSpPr>
            <p:cNvPr id="53288" name="Line 20"/>
            <p:cNvSpPr>
              <a:spLocks noChangeShapeType="1"/>
            </p:cNvSpPr>
            <p:nvPr/>
          </p:nvSpPr>
          <p:spPr bwMode="auto">
            <a:xfrm rot="-10700522">
              <a:off x="3332" y="1595"/>
              <a:ext cx="22" cy="62"/>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89" name="Text Box 51"/>
            <p:cNvSpPr txBox="1">
              <a:spLocks noChangeArrowheads="1"/>
            </p:cNvSpPr>
            <p:nvPr/>
          </p:nvSpPr>
          <p:spPr bwMode="auto">
            <a:xfrm>
              <a:off x="695" y="3197"/>
              <a:ext cx="404" cy="233"/>
            </a:xfrm>
            <a:prstGeom prst="rect">
              <a:avLst/>
            </a:prstGeom>
            <a:noFill/>
            <a:ln w="12700">
              <a:solidFill>
                <a:srgbClr val="FF9900"/>
              </a:solidFill>
              <a:miter lim="800000"/>
              <a:headEnd type="none" w="sm" len="sm"/>
              <a:tailEnd type="none" w="sm" len="sm"/>
            </a:ln>
          </p:spPr>
          <p:txBody>
            <a:bodyPr wrap="none">
              <a:spAutoFit/>
            </a:bodyPr>
            <a:lstStyle/>
            <a:p>
              <a:r>
                <a:rPr lang="fr-FR" dirty="0"/>
                <a:t>Light</a:t>
              </a:r>
              <a:endParaRPr lang="fr-FR" dirty="0">
                <a:solidFill>
                  <a:schemeClr val="tx1"/>
                </a:solidFill>
              </a:endParaRPr>
            </a:p>
          </p:txBody>
        </p:sp>
        <p:sp>
          <p:nvSpPr>
            <p:cNvPr id="53290" name="Line 60"/>
            <p:cNvSpPr>
              <a:spLocks noChangeShapeType="1"/>
            </p:cNvSpPr>
            <p:nvPr/>
          </p:nvSpPr>
          <p:spPr bwMode="auto">
            <a:xfrm>
              <a:off x="1279" y="2884"/>
              <a:ext cx="1" cy="304"/>
            </a:xfrm>
            <a:prstGeom prst="line">
              <a:avLst/>
            </a:prstGeom>
            <a:noFill/>
            <a:ln w="12700">
              <a:solidFill>
                <a:schemeClr val="tx1"/>
              </a:solidFill>
              <a:round/>
              <a:headEnd type="none" w="sm" len="sm"/>
              <a:tailEnd type="triangle" w="med" len="lg"/>
            </a:ln>
          </p:spPr>
          <p:txBody>
            <a:bodyPr wrap="none" anchor="ctr"/>
            <a:lstStyle/>
            <a:p>
              <a:endParaRPr lang="fr-FR"/>
            </a:p>
          </p:txBody>
        </p:sp>
      </p:grpSp>
      <p:grpSp>
        <p:nvGrpSpPr>
          <p:cNvPr id="7" name="Group 69"/>
          <p:cNvGrpSpPr>
            <a:grpSpLocks/>
          </p:cNvGrpSpPr>
          <p:nvPr/>
        </p:nvGrpSpPr>
        <p:grpSpPr bwMode="auto">
          <a:xfrm>
            <a:off x="2655888" y="2220913"/>
            <a:ext cx="5648325" cy="3589338"/>
            <a:chOff x="1673" y="1162"/>
            <a:chExt cx="3558" cy="2261"/>
          </a:xfrm>
        </p:grpSpPr>
        <p:sp>
          <p:nvSpPr>
            <p:cNvPr id="53277" name="Line 17"/>
            <p:cNvSpPr>
              <a:spLocks noChangeShapeType="1"/>
            </p:cNvSpPr>
            <p:nvPr/>
          </p:nvSpPr>
          <p:spPr bwMode="auto">
            <a:xfrm flipV="1">
              <a:off x="4734" y="1787"/>
              <a:ext cx="497" cy="22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53278" name="Line 21"/>
            <p:cNvSpPr>
              <a:spLocks noChangeShapeType="1"/>
            </p:cNvSpPr>
            <p:nvPr/>
          </p:nvSpPr>
          <p:spPr bwMode="auto">
            <a:xfrm rot="10869440" flipH="1">
              <a:off x="4957" y="1874"/>
              <a:ext cx="80" cy="40"/>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79" name="Line 47"/>
            <p:cNvSpPr>
              <a:spLocks noChangeShapeType="1"/>
            </p:cNvSpPr>
            <p:nvPr/>
          </p:nvSpPr>
          <p:spPr bwMode="auto">
            <a:xfrm>
              <a:off x="3208" y="1162"/>
              <a:ext cx="1530" cy="846"/>
            </a:xfrm>
            <a:prstGeom prst="line">
              <a:avLst/>
            </a:prstGeom>
            <a:noFill/>
            <a:ln w="12699">
              <a:solidFill>
                <a:srgbClr val="CC0000"/>
              </a:solidFill>
              <a:prstDash val="dash"/>
              <a:round/>
              <a:headEnd type="none" w="sm" len="sm"/>
              <a:tailEnd type="none" w="sm" len="sm"/>
            </a:ln>
          </p:spPr>
          <p:txBody>
            <a:bodyPr wrap="none" anchor="ctr"/>
            <a:lstStyle/>
            <a:p>
              <a:endParaRPr lang="fr-FR"/>
            </a:p>
          </p:txBody>
        </p:sp>
        <p:sp>
          <p:nvSpPr>
            <p:cNvPr id="53280" name="Line 48"/>
            <p:cNvSpPr>
              <a:spLocks noChangeShapeType="1"/>
            </p:cNvSpPr>
            <p:nvPr/>
          </p:nvSpPr>
          <p:spPr bwMode="auto">
            <a:xfrm rot="9853759">
              <a:off x="3736" y="1444"/>
              <a:ext cx="51" cy="47"/>
            </a:xfrm>
            <a:prstGeom prst="line">
              <a:avLst/>
            </a:prstGeom>
            <a:noFill/>
            <a:ln w="12699">
              <a:solidFill>
                <a:schemeClr val="tx1"/>
              </a:solidFill>
              <a:round/>
              <a:headEnd type="none" w="sm" len="sm"/>
              <a:tailEnd type="stealth" w="med" len="lg"/>
            </a:ln>
          </p:spPr>
          <p:txBody>
            <a:bodyPr wrap="none" anchor="ctr"/>
            <a:lstStyle/>
            <a:p>
              <a:endParaRPr lang="fr-FR"/>
            </a:p>
          </p:txBody>
        </p:sp>
        <p:sp>
          <p:nvSpPr>
            <p:cNvPr id="53281" name="Text Box 49"/>
            <p:cNvSpPr txBox="1">
              <a:spLocks noChangeArrowheads="1"/>
            </p:cNvSpPr>
            <p:nvPr/>
          </p:nvSpPr>
          <p:spPr bwMode="auto">
            <a:xfrm>
              <a:off x="2705" y="3190"/>
              <a:ext cx="378" cy="233"/>
            </a:xfrm>
            <a:prstGeom prst="rect">
              <a:avLst/>
            </a:prstGeom>
            <a:noFill/>
            <a:ln w="12700">
              <a:solidFill>
                <a:srgbClr val="FF9900"/>
              </a:solidFill>
              <a:miter lim="800000"/>
              <a:headEnd type="none" w="sm" len="sm"/>
              <a:tailEnd type="none" w="sm" len="sm"/>
            </a:ln>
          </p:spPr>
          <p:txBody>
            <a:bodyPr wrap="none">
              <a:spAutoFit/>
            </a:bodyPr>
            <a:lstStyle/>
            <a:p>
              <a:r>
                <a:rPr lang="fr-FR" dirty="0"/>
                <a:t>Blue</a:t>
              </a:r>
              <a:endParaRPr lang="fr-FR" dirty="0">
                <a:solidFill>
                  <a:schemeClr val="tx1"/>
                </a:solidFill>
              </a:endParaRPr>
            </a:p>
          </p:txBody>
        </p:sp>
        <p:sp>
          <p:nvSpPr>
            <p:cNvPr id="53282" name="Text Box 50"/>
            <p:cNvSpPr txBox="1">
              <a:spLocks noChangeArrowheads="1"/>
            </p:cNvSpPr>
            <p:nvPr/>
          </p:nvSpPr>
          <p:spPr bwMode="auto">
            <a:xfrm>
              <a:off x="1673" y="3190"/>
              <a:ext cx="404" cy="233"/>
            </a:xfrm>
            <a:prstGeom prst="rect">
              <a:avLst/>
            </a:prstGeom>
            <a:noFill/>
            <a:ln w="12700">
              <a:solidFill>
                <a:srgbClr val="FF9900"/>
              </a:solidFill>
              <a:miter lim="800000"/>
              <a:headEnd type="none" w="sm" len="sm"/>
              <a:tailEnd type="none" w="sm" len="sm"/>
            </a:ln>
          </p:spPr>
          <p:txBody>
            <a:bodyPr wrap="none">
              <a:spAutoFit/>
            </a:bodyPr>
            <a:lstStyle/>
            <a:p>
              <a:r>
                <a:rPr lang="fr-FR" dirty="0"/>
                <a:t>Light</a:t>
              </a:r>
              <a:endParaRPr lang="fr-FR" dirty="0">
                <a:solidFill>
                  <a:schemeClr val="tx1"/>
                </a:solidFill>
              </a:endParaRPr>
            </a:p>
          </p:txBody>
        </p:sp>
        <p:sp>
          <p:nvSpPr>
            <p:cNvPr id="53283" name="Line 61"/>
            <p:cNvSpPr>
              <a:spLocks noChangeShapeType="1"/>
            </p:cNvSpPr>
            <p:nvPr/>
          </p:nvSpPr>
          <p:spPr bwMode="auto">
            <a:xfrm>
              <a:off x="2355" y="2880"/>
              <a:ext cx="0" cy="90"/>
            </a:xfrm>
            <a:prstGeom prst="line">
              <a:avLst/>
            </a:prstGeom>
            <a:noFill/>
            <a:ln w="12700">
              <a:solidFill>
                <a:schemeClr val="tx1"/>
              </a:solidFill>
              <a:round/>
              <a:headEnd type="none" w="sm" len="sm"/>
              <a:tailEnd type="none" w="med" len="lg"/>
            </a:ln>
          </p:spPr>
          <p:txBody>
            <a:bodyPr wrap="none" anchor="ctr"/>
            <a:lstStyle/>
            <a:p>
              <a:endParaRPr lang="fr-FR"/>
            </a:p>
          </p:txBody>
        </p:sp>
        <p:sp>
          <p:nvSpPr>
            <p:cNvPr id="53284" name="Line 62"/>
            <p:cNvSpPr>
              <a:spLocks noChangeShapeType="1"/>
            </p:cNvSpPr>
            <p:nvPr/>
          </p:nvSpPr>
          <p:spPr bwMode="auto">
            <a:xfrm>
              <a:off x="2017" y="2969"/>
              <a:ext cx="863" cy="0"/>
            </a:xfrm>
            <a:prstGeom prst="line">
              <a:avLst/>
            </a:prstGeom>
            <a:noFill/>
            <a:ln w="12700">
              <a:solidFill>
                <a:schemeClr val="tx1"/>
              </a:solidFill>
              <a:round/>
              <a:headEnd type="none" w="sm" len="sm"/>
              <a:tailEnd type="none" w="med" len="lg"/>
            </a:ln>
          </p:spPr>
          <p:txBody>
            <a:bodyPr wrap="none" anchor="ctr"/>
            <a:lstStyle/>
            <a:p>
              <a:endParaRPr lang="fr-FR"/>
            </a:p>
          </p:txBody>
        </p:sp>
        <p:sp>
          <p:nvSpPr>
            <p:cNvPr id="53285" name="Line 63"/>
            <p:cNvSpPr>
              <a:spLocks noChangeShapeType="1"/>
            </p:cNvSpPr>
            <p:nvPr/>
          </p:nvSpPr>
          <p:spPr bwMode="auto">
            <a:xfrm>
              <a:off x="2020" y="2967"/>
              <a:ext cx="0" cy="225"/>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53286" name="Line 64"/>
            <p:cNvSpPr>
              <a:spLocks noChangeShapeType="1"/>
            </p:cNvSpPr>
            <p:nvPr/>
          </p:nvSpPr>
          <p:spPr bwMode="auto">
            <a:xfrm>
              <a:off x="2880" y="2965"/>
              <a:ext cx="0" cy="227"/>
            </a:xfrm>
            <a:prstGeom prst="line">
              <a:avLst/>
            </a:prstGeom>
            <a:noFill/>
            <a:ln w="12700">
              <a:solidFill>
                <a:schemeClr val="tx1"/>
              </a:solidFill>
              <a:round/>
              <a:headEnd type="none" w="sm" len="sm"/>
              <a:tailEnd type="triangle" w="med" len="lg"/>
            </a:ln>
          </p:spPr>
          <p:txBody>
            <a:bodyPr wrap="none" anchor="ctr"/>
            <a:lstStyle/>
            <a:p>
              <a:endParaRPr lang="fr-FR"/>
            </a:p>
          </p:txBody>
        </p:sp>
      </p:grpSp>
      <p:grpSp>
        <p:nvGrpSpPr>
          <p:cNvPr id="8" name="Group 70"/>
          <p:cNvGrpSpPr>
            <a:grpSpLocks/>
          </p:cNvGrpSpPr>
          <p:nvPr/>
        </p:nvGrpSpPr>
        <p:grpSpPr bwMode="auto">
          <a:xfrm>
            <a:off x="4160838" y="2211388"/>
            <a:ext cx="4143375" cy="4546600"/>
            <a:chOff x="2621" y="1156"/>
            <a:chExt cx="2610" cy="2864"/>
          </a:xfrm>
        </p:grpSpPr>
        <p:sp>
          <p:nvSpPr>
            <p:cNvPr id="53273" name="Text Box 52"/>
            <p:cNvSpPr txBox="1">
              <a:spLocks noChangeArrowheads="1"/>
            </p:cNvSpPr>
            <p:nvPr/>
          </p:nvSpPr>
          <p:spPr bwMode="auto">
            <a:xfrm>
              <a:off x="2621" y="3787"/>
              <a:ext cx="404" cy="233"/>
            </a:xfrm>
            <a:prstGeom prst="rect">
              <a:avLst/>
            </a:prstGeom>
            <a:noFill/>
            <a:ln w="12700">
              <a:solidFill>
                <a:srgbClr val="FF9900"/>
              </a:solidFill>
              <a:miter lim="800000"/>
              <a:headEnd type="none" w="sm" len="sm"/>
              <a:tailEnd type="none" w="sm" len="sm"/>
            </a:ln>
          </p:spPr>
          <p:txBody>
            <a:bodyPr wrap="none">
              <a:spAutoFit/>
            </a:bodyPr>
            <a:lstStyle/>
            <a:p>
              <a:r>
                <a:rPr lang="fr-FR" dirty="0"/>
                <a:t>Light</a:t>
              </a:r>
              <a:endParaRPr lang="fr-FR" dirty="0">
                <a:solidFill>
                  <a:schemeClr val="tx1"/>
                </a:solidFill>
              </a:endParaRPr>
            </a:p>
          </p:txBody>
        </p:sp>
        <p:sp>
          <p:nvSpPr>
            <p:cNvPr id="53274" name="Line 65"/>
            <p:cNvSpPr>
              <a:spLocks noChangeShapeType="1"/>
            </p:cNvSpPr>
            <p:nvPr/>
          </p:nvSpPr>
          <p:spPr bwMode="auto">
            <a:xfrm>
              <a:off x="2984" y="3491"/>
              <a:ext cx="0" cy="301"/>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53275" name="Line 5"/>
            <p:cNvSpPr>
              <a:spLocks noChangeShapeType="1"/>
            </p:cNvSpPr>
            <p:nvPr/>
          </p:nvSpPr>
          <p:spPr bwMode="auto">
            <a:xfrm flipH="1" flipV="1">
              <a:off x="3184" y="1156"/>
              <a:ext cx="2047" cy="638"/>
            </a:xfrm>
            <a:prstGeom prst="line">
              <a:avLst/>
            </a:prstGeom>
            <a:noFill/>
            <a:ln w="12699">
              <a:solidFill>
                <a:srgbClr val="CC0000"/>
              </a:solidFill>
              <a:prstDash val="dash"/>
              <a:round/>
              <a:headEnd type="none" w="sm" len="sm"/>
              <a:tailEnd type="none" w="sm" len="sm"/>
            </a:ln>
          </p:spPr>
          <p:txBody>
            <a:bodyPr wrap="none" anchor="ctr"/>
            <a:lstStyle/>
            <a:p>
              <a:endParaRPr lang="fr-FR"/>
            </a:p>
          </p:txBody>
        </p:sp>
        <p:sp>
          <p:nvSpPr>
            <p:cNvPr id="53276" name="Line 18"/>
            <p:cNvSpPr>
              <a:spLocks noChangeShapeType="1"/>
            </p:cNvSpPr>
            <p:nvPr/>
          </p:nvSpPr>
          <p:spPr bwMode="auto">
            <a:xfrm rot="-10653528">
              <a:off x="3892" y="1381"/>
              <a:ext cx="68" cy="20"/>
            </a:xfrm>
            <a:prstGeom prst="line">
              <a:avLst/>
            </a:prstGeom>
            <a:noFill/>
            <a:ln w="12699">
              <a:solidFill>
                <a:schemeClr val="tx1"/>
              </a:solidFill>
              <a:round/>
              <a:headEnd type="none" w="sm" len="sm"/>
              <a:tailEnd type="stealth" w="med" len="lg"/>
            </a:ln>
          </p:spPr>
          <p:txBody>
            <a:bodyPr wrap="none" anchor="ctr"/>
            <a:lstStyle/>
            <a:p>
              <a:endParaRPr lang="fr-FR"/>
            </a:p>
          </p:txBody>
        </p:sp>
      </p:grpSp>
      <p:sp>
        <p:nvSpPr>
          <p:cNvPr id="68" name="Rectangle 2"/>
          <p:cNvSpPr txBox="1">
            <a:spLocks noChangeArrowheads="1"/>
          </p:cNvSpPr>
          <p:nvPr/>
        </p:nvSpPr>
        <p:spPr bwMode="auto">
          <a:xfrm>
            <a:off x="609600" y="762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chemeClr val="bg2">
                    <a:lumMod val="10000"/>
                  </a:schemeClr>
                </a:solidFill>
                <a:effectLst>
                  <a:outerShdw blurRad="38100" dist="38100" dir="2700000" algn="tl">
                    <a:srgbClr val="000000">
                      <a:alpha val="43137"/>
                    </a:srgbClr>
                  </a:outerShdw>
                </a:effectLst>
              </a:rPr>
              <a:t>Ray tracing </a:t>
            </a:r>
            <a:r>
              <a:rPr lang="en-GB" sz="3200" b="1" dirty="0" smtClean="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smtClean="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err="1">
                <a:solidFill>
                  <a:schemeClr val="tx1">
                    <a:lumMod val="85000"/>
                    <a:lumOff val="15000"/>
                  </a:schemeClr>
                </a:solidFill>
                <a:effectLst>
                  <a:outerShdw blurRad="38100" dist="38100" dir="2700000" algn="tl">
                    <a:srgbClr val="000000">
                      <a:alpha val="43137"/>
                    </a:srgbClr>
                  </a:outerShdw>
                </a:effectLst>
              </a:rPr>
              <a:t>Lighting</a:t>
            </a:r>
            <a:r>
              <a:rPr lang="fr-FR" sz="3200" b="1" dirty="0">
                <a:solidFill>
                  <a:schemeClr val="tx1">
                    <a:lumMod val="85000"/>
                    <a:lumOff val="15000"/>
                  </a:schemeClr>
                </a:solidFill>
                <a:effectLst>
                  <a:outerShdw blurRad="38100" dist="38100" dir="2700000" algn="tl">
                    <a:srgbClr val="000000">
                      <a:alpha val="43137"/>
                    </a:srgbClr>
                  </a:outerShdw>
                </a:effectLst>
              </a:rPr>
              <a:t> </a:t>
            </a:r>
            <a:r>
              <a:rPr lang="fr-FR" sz="3200" b="1" dirty="0" smtClean="0">
                <a:solidFill>
                  <a:schemeClr val="tx1">
                    <a:lumMod val="85000"/>
                    <a:lumOff val="15000"/>
                  </a:schemeClr>
                </a:solidFill>
                <a:effectLst>
                  <a:outerShdw blurRad="38100" dist="38100" dir="2700000" algn="tl">
                    <a:srgbClr val="000000">
                      <a:alpha val="43137"/>
                    </a:srgbClr>
                  </a:outerShdw>
                </a:effectLst>
              </a:rPr>
              <a:t>model</a:t>
            </a:r>
            <a:endParaRPr lang="fr-FR"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70" name="Rectangle 3"/>
          <p:cNvSpPr txBox="1">
            <a:spLocks noChangeArrowheads="1"/>
          </p:cNvSpPr>
          <p:nvPr/>
        </p:nvSpPr>
        <p:spPr bwMode="auto">
          <a:xfrm>
            <a:off x="228600" y="914400"/>
            <a:ext cx="8710613" cy="1127125"/>
          </a:xfrm>
          <a:prstGeom prst="rect">
            <a:avLst/>
          </a:prstGeom>
          <a:noFill/>
          <a:ln w="9525">
            <a:noFill/>
            <a:miter lim="800000"/>
            <a:headEnd/>
            <a:tailEnd/>
          </a:ln>
        </p:spPr>
        <p:txBody>
          <a:bodyPr/>
          <a:lstStyle/>
          <a:p>
            <a:pPr marL="273050" indent="-273050" algn="just">
              <a:lnSpc>
                <a:spcPct val="90000"/>
              </a:lnSpc>
              <a:spcBef>
                <a:spcPts val="575"/>
              </a:spcBef>
              <a:buClr>
                <a:schemeClr val="accent1"/>
              </a:buClr>
              <a:buSzPct val="85000"/>
              <a:buFont typeface="Wingdings 2" pitchFamily="18" charset="2"/>
              <a:buChar char=""/>
              <a:defRPr/>
            </a:pPr>
            <a:r>
              <a:rPr lang="en-US" b="1" dirty="0"/>
              <a:t>It is a technique that consists of tracing the path of light in </a:t>
            </a:r>
            <a:r>
              <a:rPr lang="en-US" b="1" dirty="0" smtClean="0"/>
              <a:t>reverse, </a:t>
            </a:r>
            <a:r>
              <a:rPr lang="en-US" b="1" dirty="0"/>
              <a:t>from the observer to the light sources</a:t>
            </a:r>
            <a:r>
              <a:rPr lang="fr-FR" sz="1800" b="1" dirty="0" smtClean="0">
                <a:solidFill>
                  <a:schemeClr val="tx1"/>
                </a:solidFill>
                <a:latin typeface="+mn-lt"/>
                <a:cs typeface="+mn-cs"/>
              </a:rPr>
              <a:t>, </a:t>
            </a:r>
            <a:endParaRPr lang="fr-FR" sz="1800" b="1" dirty="0">
              <a:solidFill>
                <a:schemeClr val="tx1"/>
              </a:solidFill>
              <a:latin typeface="+mn-lt"/>
              <a:cs typeface="+mn-cs"/>
            </a:endParaRPr>
          </a:p>
          <a:p>
            <a:pPr marL="273050" indent="-273050" algn="just">
              <a:lnSpc>
                <a:spcPct val="90000"/>
              </a:lnSpc>
              <a:spcBef>
                <a:spcPts val="575"/>
              </a:spcBef>
              <a:buClr>
                <a:schemeClr val="accent1"/>
              </a:buClr>
              <a:buSzPct val="85000"/>
              <a:buFont typeface="Wingdings 2" pitchFamily="18" charset="2"/>
              <a:buChar char=""/>
              <a:defRPr/>
            </a:pPr>
            <a:r>
              <a:rPr lang="en-US" b="1" dirty="0"/>
              <a:t>by </a:t>
            </a:r>
            <a:r>
              <a:rPr lang="en-US" b="1" dirty="0" smtClean="0"/>
              <a:t>integrating properties </a:t>
            </a:r>
            <a:r>
              <a:rPr lang="en-US" b="1" dirty="0"/>
              <a:t>of transparency and </a:t>
            </a:r>
            <a:r>
              <a:rPr lang="en-US" b="1" dirty="0" smtClean="0"/>
              <a:t>reflection</a:t>
            </a:r>
            <a:r>
              <a:rPr lang="fr-FR" sz="1800" b="1" dirty="0" smtClean="0">
                <a:solidFill>
                  <a:schemeClr val="tx1"/>
                </a:solidFill>
                <a:latin typeface="+mn-lt"/>
                <a:cs typeface="+mn-cs"/>
              </a:rPr>
              <a:t>. </a:t>
            </a:r>
            <a:endParaRPr lang="fr-FR" sz="1800" b="1" dirty="0">
              <a:solidFill>
                <a:schemeClr val="tx1"/>
              </a:solidFill>
              <a:latin typeface="+mn-lt"/>
              <a:cs typeface="+mn-cs"/>
            </a:endParaRPr>
          </a:p>
        </p:txBody>
      </p:sp>
      <p:sp>
        <p:nvSpPr>
          <p:cNvPr id="69"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1" name="object 9"/>
          <p:cNvSpPr txBox="1">
            <a:spLocks/>
          </p:cNvSpPr>
          <p:nvPr/>
        </p:nvSpPr>
        <p:spPr>
          <a:xfrm>
            <a:off x="244379" y="6346125"/>
            <a:ext cx="260350" cy="203834"/>
          </a:xfrm>
          <a:prstGeom prst="rect">
            <a:avLst/>
          </a:prstGeom>
        </p:spPr>
        <p:txBody>
          <a:bodyPr vert="horz" wrap="square" lIns="0" tIns="0" rIns="0" bIns="0" rtlCol="0">
            <a:spAutoFit/>
          </a:bodyPr>
          <a:lstStyle/>
          <a:p>
            <a:pPr marL="25400" marR="0" lvl="0" indent="0" algn="l" defTabSz="914400" rtl="0" eaLnBrk="1" fontAlgn="auto" latinLnBrk="0" hangingPunct="1">
              <a:lnSpc>
                <a:spcPts val="1515"/>
              </a:lnSpc>
              <a:spcBef>
                <a:spcPts val="0"/>
              </a:spcBef>
              <a:spcAft>
                <a:spcPts val="0"/>
              </a:spcAft>
              <a:buClrTx/>
              <a:buSzTx/>
              <a:buFontTx/>
              <a:buNone/>
              <a:tabLst/>
              <a:defRPr/>
            </a:pPr>
            <a:fld id="{81D60167-4931-47E6-BA6A-407CBD079E47}" type="slidenum">
              <a:rPr kumimoji="0" lang="fr-FR" sz="1800" b="0" i="0" u="none" strike="noStrike" kern="1200" cap="none" spc="0" normalizeH="0" baseline="0" noProof="0" smtClean="0">
                <a:ln>
                  <a:noFill/>
                </a:ln>
                <a:solidFill>
                  <a:schemeClr val="tx1"/>
                </a:solidFill>
                <a:effectLst/>
                <a:uLnTx/>
                <a:uFillTx/>
                <a:latin typeface="+mn-lt"/>
                <a:ea typeface="+mn-ea"/>
                <a:cs typeface="+mn-cs"/>
              </a:rPr>
              <a:pPr marL="25400" marR="0" lvl="0" indent="0" algn="l" defTabSz="914400" rtl="0" eaLnBrk="1" fontAlgn="auto" latinLnBrk="0" hangingPunct="1">
                <a:lnSpc>
                  <a:spcPts val="1515"/>
                </a:lnSpc>
                <a:spcBef>
                  <a:spcPts val="0"/>
                </a:spcBef>
                <a:spcAft>
                  <a:spcPts val="0"/>
                </a:spcAft>
                <a:buClrTx/>
                <a:buSzTx/>
                <a:buFontTx/>
                <a:buNone/>
                <a:tabLst/>
                <a:defRPr/>
              </a:pPr>
              <a:t>52</a:t>
            </a:fld>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ndAc>
      <p:stSnd>
        <p:snd r:embed="rId3" name="Appareil photo"/>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827088" y="2214563"/>
            <a:ext cx="4537075" cy="3200876"/>
          </a:xfrm>
          <a:prstGeom prst="rect">
            <a:avLst/>
          </a:prstGeom>
        </p:spPr>
        <p:txBody>
          <a:bodyPr/>
          <a:lstStyle/>
          <a:p>
            <a:pPr algn="just" eaLnBrk="1" hangingPunct="1">
              <a:lnSpc>
                <a:spcPct val="80000"/>
              </a:lnSpc>
            </a:pPr>
            <a:r>
              <a:rPr lang="fr-FR" sz="2000" b="1" dirty="0" err="1"/>
              <a:t>Primary</a:t>
            </a:r>
            <a:r>
              <a:rPr lang="fr-FR" sz="2000" b="1" dirty="0"/>
              <a:t> rays (A):</a:t>
            </a:r>
            <a:endParaRPr lang="fr-FR" sz="2000" b="1" dirty="0" smtClean="0"/>
          </a:p>
          <a:p>
            <a:pPr lvl="1" algn="just" eaLnBrk="1" hangingPunct="1">
              <a:lnSpc>
                <a:spcPct val="80000"/>
              </a:lnSpc>
            </a:pPr>
            <a:r>
              <a:rPr lang="en-US" b="1" i="1" dirty="0"/>
              <a:t>originating directly from the observer</a:t>
            </a:r>
            <a:r>
              <a:rPr lang="fr-FR" sz="1800" b="1" i="1" dirty="0" smtClean="0"/>
              <a:t>.</a:t>
            </a:r>
          </a:p>
          <a:p>
            <a:pPr lvl="1" algn="just" eaLnBrk="1" hangingPunct="1">
              <a:lnSpc>
                <a:spcPct val="80000"/>
              </a:lnSpc>
            </a:pPr>
            <a:endParaRPr lang="fr-FR" sz="1800" b="1" i="1" dirty="0" smtClean="0"/>
          </a:p>
          <a:p>
            <a:pPr algn="just" eaLnBrk="1" hangingPunct="1">
              <a:lnSpc>
                <a:spcPct val="80000"/>
              </a:lnSpc>
            </a:pPr>
            <a:r>
              <a:rPr lang="fr-FR" sz="2000" b="1" dirty="0"/>
              <a:t>Illumination </a:t>
            </a:r>
            <a:r>
              <a:rPr lang="fr-FR" sz="2000" b="1" dirty="0" smtClean="0"/>
              <a:t>rays (</a:t>
            </a:r>
            <a:r>
              <a:rPr lang="fr-FR" sz="2000" b="1" dirty="0"/>
              <a:t>B</a:t>
            </a:r>
            <a:r>
              <a:rPr lang="fr-FR" sz="2000" b="1" dirty="0" smtClean="0"/>
              <a:t>) :</a:t>
            </a:r>
            <a:endParaRPr lang="fr-FR" sz="2000" b="1" i="1" dirty="0" smtClean="0"/>
          </a:p>
          <a:p>
            <a:pPr lvl="1" algn="just" eaLnBrk="1" hangingPunct="1">
              <a:lnSpc>
                <a:spcPct val="80000"/>
              </a:lnSpc>
            </a:pPr>
            <a:r>
              <a:rPr lang="en-US" b="1" i="1" dirty="0"/>
              <a:t>transmit light directly from a light source to the surface of an </a:t>
            </a:r>
            <a:r>
              <a:rPr lang="en-US" b="1" i="1" dirty="0" smtClean="0"/>
              <a:t>object</a:t>
            </a:r>
            <a:r>
              <a:rPr lang="fr-FR" sz="1800" b="1" i="1" dirty="0" smtClean="0"/>
              <a:t>. </a:t>
            </a:r>
          </a:p>
          <a:p>
            <a:pPr lvl="1" algn="just" eaLnBrk="1" hangingPunct="1">
              <a:lnSpc>
                <a:spcPct val="80000"/>
              </a:lnSpc>
            </a:pPr>
            <a:endParaRPr lang="fr-FR" sz="1800" b="1" i="1" dirty="0" smtClean="0"/>
          </a:p>
          <a:p>
            <a:pPr algn="just" eaLnBrk="1" hangingPunct="1">
              <a:lnSpc>
                <a:spcPct val="80000"/>
              </a:lnSpc>
            </a:pPr>
            <a:r>
              <a:rPr lang="fr-FR" sz="2000" b="1" dirty="0" err="1"/>
              <a:t>Reflected</a:t>
            </a:r>
            <a:r>
              <a:rPr lang="fr-FR" sz="2000" b="1" dirty="0"/>
              <a:t> rays( </a:t>
            </a:r>
            <a:r>
              <a:rPr lang="fr-FR" sz="2000" b="1" dirty="0" smtClean="0"/>
              <a:t>C) :</a:t>
            </a:r>
          </a:p>
          <a:p>
            <a:pPr lvl="1" algn="just" eaLnBrk="1" hangingPunct="1">
              <a:lnSpc>
                <a:spcPct val="80000"/>
              </a:lnSpc>
            </a:pPr>
            <a:r>
              <a:rPr lang="en-US" b="1" i="1" dirty="0"/>
              <a:t>transmit light reflected by an </a:t>
            </a:r>
            <a:r>
              <a:rPr lang="en-US" b="1" i="1" dirty="0" smtClean="0"/>
              <a:t>object</a:t>
            </a:r>
            <a:r>
              <a:rPr lang="fr-FR" sz="1800" b="1" i="1" dirty="0" smtClean="0"/>
              <a:t>.</a:t>
            </a:r>
          </a:p>
          <a:p>
            <a:pPr lvl="1" algn="just" eaLnBrk="1" hangingPunct="1">
              <a:lnSpc>
                <a:spcPct val="80000"/>
              </a:lnSpc>
            </a:pPr>
            <a:endParaRPr lang="fr-FR" sz="1800" b="1" i="1" dirty="0" smtClean="0"/>
          </a:p>
          <a:p>
            <a:pPr algn="just" eaLnBrk="1" hangingPunct="1">
              <a:lnSpc>
                <a:spcPct val="80000"/>
              </a:lnSpc>
            </a:pPr>
            <a:r>
              <a:rPr lang="fr-FR" sz="2000" b="1" dirty="0" err="1"/>
              <a:t>Transparency</a:t>
            </a:r>
            <a:r>
              <a:rPr lang="fr-FR" sz="2000" b="1" dirty="0"/>
              <a:t> rays(D</a:t>
            </a:r>
            <a:r>
              <a:rPr lang="fr-FR" sz="2000" b="1" dirty="0" smtClean="0"/>
              <a:t>) :</a:t>
            </a:r>
          </a:p>
          <a:p>
            <a:pPr lvl="1" algn="just" eaLnBrk="1" hangingPunct="1">
              <a:lnSpc>
                <a:spcPct val="80000"/>
              </a:lnSpc>
            </a:pPr>
            <a:r>
              <a:rPr lang="en-US" b="1" i="1" dirty="0"/>
              <a:t>transmit rays refracted through a transparent or partially transparent </a:t>
            </a:r>
            <a:r>
              <a:rPr lang="en-US" b="1" i="1" dirty="0" smtClean="0"/>
              <a:t>object</a:t>
            </a:r>
            <a:r>
              <a:rPr lang="fr-FR" sz="1800" b="1" i="1" dirty="0" smtClean="0"/>
              <a:t>.</a:t>
            </a:r>
            <a:endParaRPr lang="fr-FR" sz="1800" dirty="0" smtClean="0"/>
          </a:p>
        </p:txBody>
      </p:sp>
      <p:sp>
        <p:nvSpPr>
          <p:cNvPr id="43"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 </a:t>
            </a:r>
            <a: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a:solidFill>
                  <a:schemeClr val="tx1">
                    <a:lumMod val="85000"/>
                    <a:lumOff val="15000"/>
                  </a:schemeClr>
                </a:solidFill>
                <a:effectLst>
                  <a:outerShdw blurRad="38100" dist="38100" dir="2700000" algn="tl">
                    <a:srgbClr val="000000">
                      <a:alpha val="43137"/>
                    </a:srgbClr>
                  </a:outerShdw>
                </a:effectLst>
              </a:rPr>
              <a:t>Les classes des rayons  lumineux</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53</a:t>
            </a:fld>
            <a:endParaRPr dirty="0"/>
          </a:p>
        </p:txBody>
      </p:sp>
      <p:pic>
        <p:nvPicPr>
          <p:cNvPr id="2" name="Image 1"/>
          <p:cNvPicPr>
            <a:picLocks noChangeAspect="1"/>
          </p:cNvPicPr>
          <p:nvPr/>
        </p:nvPicPr>
        <p:blipFill>
          <a:blip r:embed="rId3"/>
          <a:stretch>
            <a:fillRect/>
          </a:stretch>
        </p:blipFill>
        <p:spPr>
          <a:xfrm>
            <a:off x="5486400" y="2133600"/>
            <a:ext cx="3486150" cy="38862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669925" y="3768725"/>
            <a:ext cx="5381625" cy="1550988"/>
            <a:chOff x="422" y="2374"/>
            <a:chExt cx="3390" cy="977"/>
          </a:xfrm>
        </p:grpSpPr>
        <p:grpSp>
          <p:nvGrpSpPr>
            <p:cNvPr id="3" name="Group 87"/>
            <p:cNvGrpSpPr>
              <a:grpSpLocks/>
            </p:cNvGrpSpPr>
            <p:nvPr/>
          </p:nvGrpSpPr>
          <p:grpSpPr bwMode="auto">
            <a:xfrm>
              <a:off x="2609" y="2374"/>
              <a:ext cx="1203" cy="977"/>
              <a:chOff x="2609" y="2374"/>
              <a:chExt cx="1203" cy="977"/>
            </a:xfrm>
          </p:grpSpPr>
          <p:sp>
            <p:nvSpPr>
              <p:cNvPr id="55325" name="Line 86"/>
              <p:cNvSpPr>
                <a:spLocks noChangeShapeType="1"/>
              </p:cNvSpPr>
              <p:nvPr/>
            </p:nvSpPr>
            <p:spPr bwMode="auto">
              <a:xfrm>
                <a:off x="3071" y="2725"/>
                <a:ext cx="614" cy="480"/>
              </a:xfrm>
              <a:prstGeom prst="line">
                <a:avLst/>
              </a:prstGeom>
              <a:noFill/>
              <a:ln w="19050">
                <a:solidFill>
                  <a:schemeClr val="tx2"/>
                </a:solidFill>
                <a:prstDash val="sysDot"/>
                <a:round/>
                <a:headEnd type="none" w="sm" len="sm"/>
                <a:tailEnd type="none" w="sm" len="sm"/>
              </a:ln>
            </p:spPr>
            <p:txBody>
              <a:bodyPr wrap="none" anchor="ctr"/>
              <a:lstStyle/>
              <a:p>
                <a:endParaRPr lang="fr-FR"/>
              </a:p>
            </p:txBody>
          </p:sp>
          <p:grpSp>
            <p:nvGrpSpPr>
              <p:cNvPr id="4" name="Group 82"/>
              <p:cNvGrpSpPr>
                <a:grpSpLocks/>
              </p:cNvGrpSpPr>
              <p:nvPr/>
            </p:nvGrpSpPr>
            <p:grpSpPr bwMode="auto">
              <a:xfrm>
                <a:off x="2609" y="2374"/>
                <a:ext cx="1203" cy="977"/>
                <a:chOff x="1536" y="2402"/>
                <a:chExt cx="1203" cy="977"/>
              </a:xfrm>
            </p:grpSpPr>
            <p:sp>
              <p:nvSpPr>
                <p:cNvPr id="55327" name="Line 61"/>
                <p:cNvSpPr>
                  <a:spLocks noChangeShapeType="1"/>
                </p:cNvSpPr>
                <p:nvPr/>
              </p:nvSpPr>
              <p:spPr bwMode="auto">
                <a:xfrm flipH="1" flipV="1">
                  <a:off x="1536" y="2402"/>
                  <a:ext cx="462" cy="349"/>
                </a:xfrm>
                <a:prstGeom prst="line">
                  <a:avLst/>
                </a:prstGeom>
                <a:noFill/>
                <a:ln w="57150">
                  <a:solidFill>
                    <a:srgbClr val="FFCC00"/>
                  </a:solidFill>
                  <a:round/>
                  <a:headEnd/>
                  <a:tailEnd type="triangle" w="med" len="med"/>
                </a:ln>
              </p:spPr>
              <p:txBody>
                <a:bodyPr wrap="none" anchor="ctr"/>
                <a:lstStyle/>
                <a:p>
                  <a:endParaRPr lang="fr-FR"/>
                </a:p>
              </p:txBody>
            </p:sp>
            <p:sp>
              <p:nvSpPr>
                <p:cNvPr id="55328" name="Oval 62"/>
                <p:cNvSpPr>
                  <a:spLocks noChangeArrowheads="1"/>
                </p:cNvSpPr>
                <p:nvPr/>
              </p:nvSpPr>
              <p:spPr bwMode="auto">
                <a:xfrm>
                  <a:off x="2576" y="3231"/>
                  <a:ext cx="163" cy="148"/>
                </a:xfrm>
                <a:prstGeom prst="ellipse">
                  <a:avLst/>
                </a:prstGeom>
                <a:solidFill>
                  <a:srgbClr val="FF9933"/>
                </a:solidFill>
                <a:ln w="9525">
                  <a:round/>
                  <a:headEnd/>
                  <a:tailEnd/>
                </a:ln>
                <a:scene3d>
                  <a:camera prst="legacyPerspectiveFront">
                    <a:rot lat="1500000" lon="1500000" rev="0"/>
                  </a:camera>
                  <a:lightRig rig="legacyFlat4" dir="b"/>
                </a:scene3d>
                <a:sp3d extrusionH="163500" prstMaterial="legacyMetal">
                  <a:bevelT w="13500" h="13500" prst="angle"/>
                  <a:bevelB w="13500" h="13500" prst="angle"/>
                  <a:extrusionClr>
                    <a:srgbClr val="FF9933"/>
                  </a:extrusionClr>
                </a:sp3d>
              </p:spPr>
              <p:txBody>
                <a:bodyPr wrap="none" anchor="ctr">
                  <a:flatTx/>
                </a:bodyPr>
                <a:lstStyle/>
                <a:p>
                  <a:endParaRPr lang="fr-FR"/>
                </a:p>
              </p:txBody>
            </p:sp>
          </p:grpSp>
        </p:grpSp>
        <p:sp>
          <p:nvSpPr>
            <p:cNvPr id="55324" name="Text Box 83"/>
            <p:cNvSpPr txBox="1">
              <a:spLocks noChangeArrowheads="1"/>
            </p:cNvSpPr>
            <p:nvPr/>
          </p:nvSpPr>
          <p:spPr bwMode="auto">
            <a:xfrm>
              <a:off x="422" y="2546"/>
              <a:ext cx="373" cy="288"/>
            </a:xfrm>
            <a:prstGeom prst="rect">
              <a:avLst/>
            </a:prstGeom>
            <a:noFill/>
            <a:ln w="12699">
              <a:noFill/>
              <a:miter lim="800000"/>
              <a:headEnd type="none" w="sm" len="sm"/>
              <a:tailEnd type="none" w="sm" len="sm"/>
            </a:ln>
          </p:spPr>
          <p:txBody>
            <a:bodyPr>
              <a:spAutoFit/>
            </a:bodyPr>
            <a:lstStyle/>
            <a:p>
              <a:r>
                <a:rPr lang="fr-FR">
                  <a:solidFill>
                    <a:schemeClr val="tx1"/>
                  </a:solidFill>
                </a:rPr>
                <a:t>I</a:t>
              </a:r>
              <a:r>
                <a:rPr lang="fr-FR" baseline="-25000">
                  <a:solidFill>
                    <a:schemeClr val="tx1"/>
                  </a:solidFill>
                </a:rPr>
                <a:t>R</a:t>
              </a:r>
              <a:r>
                <a:rPr lang="fr-FR">
                  <a:solidFill>
                    <a:schemeClr val="tx1"/>
                  </a:solidFill>
                </a:rPr>
                <a:t>=</a:t>
              </a:r>
            </a:p>
          </p:txBody>
        </p:sp>
      </p:grpSp>
      <p:grpSp>
        <p:nvGrpSpPr>
          <p:cNvPr id="5" name="Group 92"/>
          <p:cNvGrpSpPr>
            <a:grpSpLocks/>
          </p:cNvGrpSpPr>
          <p:nvPr/>
        </p:nvGrpSpPr>
        <p:grpSpPr bwMode="auto">
          <a:xfrm>
            <a:off x="1997075" y="4046538"/>
            <a:ext cx="5946775" cy="1001712"/>
            <a:chOff x="1258" y="2549"/>
            <a:chExt cx="3746" cy="631"/>
          </a:xfrm>
        </p:grpSpPr>
        <p:grpSp>
          <p:nvGrpSpPr>
            <p:cNvPr id="6" name="Group 81"/>
            <p:cNvGrpSpPr>
              <a:grpSpLocks/>
            </p:cNvGrpSpPr>
            <p:nvPr/>
          </p:nvGrpSpPr>
          <p:grpSpPr bwMode="auto">
            <a:xfrm>
              <a:off x="3365" y="2603"/>
              <a:ext cx="1639" cy="577"/>
              <a:chOff x="2292" y="2631"/>
              <a:chExt cx="1639" cy="577"/>
            </a:xfrm>
          </p:grpSpPr>
          <p:sp>
            <p:nvSpPr>
              <p:cNvPr id="55320" name="Line 72"/>
              <p:cNvSpPr>
                <a:spLocks noChangeShapeType="1"/>
              </p:cNvSpPr>
              <p:nvPr/>
            </p:nvSpPr>
            <p:spPr bwMode="auto">
              <a:xfrm flipH="1">
                <a:off x="2805" y="2733"/>
                <a:ext cx="963" cy="475"/>
              </a:xfrm>
              <a:prstGeom prst="line">
                <a:avLst/>
              </a:prstGeom>
              <a:noFill/>
              <a:ln w="19050">
                <a:solidFill>
                  <a:srgbClr val="00FF00"/>
                </a:solidFill>
                <a:round/>
                <a:headEnd/>
                <a:tailEnd type="triangle" w="med" len="med"/>
              </a:ln>
            </p:spPr>
            <p:txBody>
              <a:bodyPr wrap="none" anchor="ctr"/>
              <a:lstStyle/>
              <a:p>
                <a:endParaRPr lang="fr-FR"/>
              </a:p>
            </p:txBody>
          </p:sp>
          <p:sp>
            <p:nvSpPr>
              <p:cNvPr id="55321" name="Line 73"/>
              <p:cNvSpPr>
                <a:spLocks noChangeShapeType="1"/>
              </p:cNvSpPr>
              <p:nvPr/>
            </p:nvSpPr>
            <p:spPr bwMode="auto">
              <a:xfrm flipH="1" flipV="1">
                <a:off x="2292" y="2917"/>
                <a:ext cx="334" cy="266"/>
              </a:xfrm>
              <a:prstGeom prst="line">
                <a:avLst/>
              </a:prstGeom>
              <a:noFill/>
              <a:ln w="19050">
                <a:solidFill>
                  <a:srgbClr val="00AC00"/>
                </a:solidFill>
                <a:round/>
                <a:headEnd/>
                <a:tailEnd type="triangle" w="med" len="med"/>
              </a:ln>
            </p:spPr>
            <p:txBody>
              <a:bodyPr wrap="none" anchor="ctr"/>
              <a:lstStyle/>
              <a:p>
                <a:endParaRPr lang="fr-FR"/>
              </a:p>
            </p:txBody>
          </p:sp>
          <p:sp>
            <p:nvSpPr>
              <p:cNvPr id="55322" name="Oval 74"/>
              <p:cNvSpPr>
                <a:spLocks noChangeArrowheads="1"/>
              </p:cNvSpPr>
              <p:nvPr/>
            </p:nvSpPr>
            <p:spPr bwMode="auto">
              <a:xfrm>
                <a:off x="3768" y="2631"/>
                <a:ext cx="163" cy="148"/>
              </a:xfrm>
              <a:prstGeom prst="ellipse">
                <a:avLst/>
              </a:prstGeom>
              <a:solidFill>
                <a:srgbClr val="00FF00"/>
              </a:solidFill>
              <a:ln w="9525">
                <a:round/>
                <a:headEnd/>
                <a:tailEnd/>
              </a:ln>
              <a:scene3d>
                <a:camera prst="legacyPerspectiveFront">
                  <a:rot lat="1500000" lon="1500000" rev="0"/>
                </a:camera>
                <a:lightRig rig="legacyFlat4" dir="b"/>
              </a:scene3d>
              <a:sp3d extrusionH="163500" prstMaterial="legacyMetal">
                <a:bevelT w="13500" h="13500" prst="angle"/>
                <a:bevelB w="13500" h="13500" prst="angle"/>
                <a:extrusionClr>
                  <a:srgbClr val="00FF00"/>
                </a:extrusionClr>
              </a:sp3d>
            </p:spPr>
            <p:txBody>
              <a:bodyPr wrap="none" anchor="ctr">
                <a:flatTx/>
              </a:bodyPr>
              <a:lstStyle/>
              <a:p>
                <a:endParaRPr lang="fr-FR"/>
              </a:p>
            </p:txBody>
          </p:sp>
        </p:grpSp>
        <p:sp>
          <p:nvSpPr>
            <p:cNvPr id="55319" name="Text Box 85"/>
            <p:cNvSpPr txBox="1">
              <a:spLocks noChangeArrowheads="1"/>
            </p:cNvSpPr>
            <p:nvPr/>
          </p:nvSpPr>
          <p:spPr bwMode="auto">
            <a:xfrm>
              <a:off x="1258" y="2549"/>
              <a:ext cx="658" cy="288"/>
            </a:xfrm>
            <a:prstGeom prst="rect">
              <a:avLst/>
            </a:prstGeom>
            <a:noFill/>
            <a:ln w="12699">
              <a:noFill/>
              <a:miter lim="800000"/>
              <a:headEnd type="none" w="sm" len="sm"/>
              <a:tailEnd type="none" w="sm" len="sm"/>
            </a:ln>
          </p:spPr>
          <p:txBody>
            <a:bodyPr>
              <a:spAutoFit/>
            </a:bodyPr>
            <a:lstStyle/>
            <a:p>
              <a:r>
                <a:rPr lang="fr-FR" dirty="0" err="1">
                  <a:solidFill>
                    <a:schemeClr val="tx1"/>
                  </a:solidFill>
                </a:rPr>
                <a:t>k</a:t>
              </a:r>
              <a:r>
                <a:rPr lang="fr-FR" baseline="-25000" dirty="0" err="1">
                  <a:solidFill>
                    <a:schemeClr val="tx1"/>
                  </a:solidFill>
                </a:rPr>
                <a:t>s</a:t>
              </a:r>
              <a:r>
                <a:rPr lang="fr-FR" dirty="0" err="1">
                  <a:solidFill>
                    <a:schemeClr val="tx1"/>
                  </a:solidFill>
                </a:rPr>
                <a:t>I</a:t>
              </a:r>
              <a:r>
                <a:rPr lang="fr-FR" baseline="-25000" dirty="0" err="1">
                  <a:solidFill>
                    <a:schemeClr val="tx1"/>
                  </a:solidFill>
                </a:rPr>
                <a:t>Refl</a:t>
              </a:r>
              <a:r>
                <a:rPr lang="fr-FR" dirty="0">
                  <a:solidFill>
                    <a:schemeClr val="tx1"/>
                  </a:solidFill>
                </a:rPr>
                <a:t>+</a:t>
              </a:r>
            </a:p>
          </p:txBody>
        </p:sp>
      </p:grpSp>
      <p:grpSp>
        <p:nvGrpSpPr>
          <p:cNvPr id="7" name="Group 93"/>
          <p:cNvGrpSpPr>
            <a:grpSpLocks/>
          </p:cNvGrpSpPr>
          <p:nvPr/>
        </p:nvGrpSpPr>
        <p:grpSpPr bwMode="auto">
          <a:xfrm>
            <a:off x="2949575" y="4043363"/>
            <a:ext cx="3744913" cy="2244725"/>
            <a:chOff x="1858" y="2547"/>
            <a:chExt cx="2359" cy="1414"/>
          </a:xfrm>
        </p:grpSpPr>
        <p:grpSp>
          <p:nvGrpSpPr>
            <p:cNvPr id="8" name="Group 80"/>
            <p:cNvGrpSpPr>
              <a:grpSpLocks/>
            </p:cNvGrpSpPr>
            <p:nvPr/>
          </p:nvGrpSpPr>
          <p:grpSpPr bwMode="auto">
            <a:xfrm>
              <a:off x="3333" y="2927"/>
              <a:ext cx="884" cy="1034"/>
              <a:chOff x="2260" y="2955"/>
              <a:chExt cx="884" cy="1034"/>
            </a:xfrm>
          </p:grpSpPr>
          <p:sp>
            <p:nvSpPr>
              <p:cNvPr id="55315" name="Line 76"/>
              <p:cNvSpPr>
                <a:spLocks noChangeShapeType="1"/>
              </p:cNvSpPr>
              <p:nvPr/>
            </p:nvSpPr>
            <p:spPr bwMode="auto">
              <a:xfrm rot="4429347" flipH="1">
                <a:off x="2617" y="3510"/>
                <a:ext cx="521" cy="148"/>
              </a:xfrm>
              <a:prstGeom prst="line">
                <a:avLst/>
              </a:prstGeom>
              <a:noFill/>
              <a:ln w="19050">
                <a:solidFill>
                  <a:srgbClr val="FF00FF"/>
                </a:solidFill>
                <a:round/>
                <a:headEnd/>
                <a:tailEnd type="triangle" w="med" len="med"/>
              </a:ln>
            </p:spPr>
            <p:txBody>
              <a:bodyPr wrap="none" anchor="ctr"/>
              <a:lstStyle/>
              <a:p>
                <a:endParaRPr lang="fr-FR"/>
              </a:p>
            </p:txBody>
          </p:sp>
          <p:sp>
            <p:nvSpPr>
              <p:cNvPr id="55316" name="Line 77"/>
              <p:cNvSpPr>
                <a:spLocks noChangeShapeType="1"/>
              </p:cNvSpPr>
              <p:nvPr/>
            </p:nvSpPr>
            <p:spPr bwMode="auto">
              <a:xfrm flipH="1" flipV="1">
                <a:off x="2260" y="2955"/>
                <a:ext cx="334" cy="266"/>
              </a:xfrm>
              <a:prstGeom prst="line">
                <a:avLst/>
              </a:prstGeom>
              <a:noFill/>
              <a:ln w="19050">
                <a:solidFill>
                  <a:srgbClr val="FF00FF"/>
                </a:solidFill>
                <a:round/>
                <a:headEnd/>
                <a:tailEnd type="triangle" w="med" len="med"/>
              </a:ln>
            </p:spPr>
            <p:txBody>
              <a:bodyPr wrap="none" anchor="ctr"/>
              <a:lstStyle/>
              <a:p>
                <a:endParaRPr lang="fr-FR"/>
              </a:p>
            </p:txBody>
          </p:sp>
          <p:sp>
            <p:nvSpPr>
              <p:cNvPr id="55317" name="Oval 78"/>
              <p:cNvSpPr>
                <a:spLocks noChangeArrowheads="1"/>
              </p:cNvSpPr>
              <p:nvPr/>
            </p:nvSpPr>
            <p:spPr bwMode="auto">
              <a:xfrm>
                <a:off x="2981" y="3841"/>
                <a:ext cx="163" cy="148"/>
              </a:xfrm>
              <a:prstGeom prst="ellipse">
                <a:avLst/>
              </a:prstGeom>
              <a:solidFill>
                <a:srgbClr val="FF00FF"/>
              </a:solidFill>
              <a:ln w="9525">
                <a:round/>
                <a:headEnd/>
                <a:tailEnd/>
              </a:ln>
              <a:scene3d>
                <a:camera prst="legacyPerspectiveFront">
                  <a:rot lat="1500000" lon="1500000" rev="0"/>
                </a:camera>
                <a:lightRig rig="legacyFlat4" dir="b"/>
              </a:scene3d>
              <a:sp3d extrusionH="163500" prstMaterial="legacyMetal">
                <a:bevelT w="13500" h="13500" prst="angle"/>
                <a:bevelB w="13500" h="13500" prst="angle"/>
                <a:extrusionClr>
                  <a:srgbClr val="FF00FF"/>
                </a:extrusionClr>
              </a:sp3d>
            </p:spPr>
            <p:txBody>
              <a:bodyPr wrap="none" anchor="ctr">
                <a:flatTx/>
              </a:bodyPr>
              <a:lstStyle/>
              <a:p>
                <a:endParaRPr lang="fr-FR"/>
              </a:p>
            </p:txBody>
          </p:sp>
        </p:grpSp>
        <p:sp>
          <p:nvSpPr>
            <p:cNvPr id="55314" name="Text Box 88"/>
            <p:cNvSpPr txBox="1">
              <a:spLocks noChangeArrowheads="1"/>
            </p:cNvSpPr>
            <p:nvPr/>
          </p:nvSpPr>
          <p:spPr bwMode="auto">
            <a:xfrm>
              <a:off x="1858" y="2547"/>
              <a:ext cx="658" cy="288"/>
            </a:xfrm>
            <a:prstGeom prst="rect">
              <a:avLst/>
            </a:prstGeom>
            <a:noFill/>
            <a:ln w="12699">
              <a:noFill/>
              <a:miter lim="800000"/>
              <a:headEnd type="none" w="sm" len="sm"/>
              <a:tailEnd type="none" w="sm" len="sm"/>
            </a:ln>
          </p:spPr>
          <p:txBody>
            <a:bodyPr>
              <a:spAutoFit/>
            </a:bodyPr>
            <a:lstStyle/>
            <a:p>
              <a:r>
                <a:rPr lang="fr-FR" dirty="0" err="1">
                  <a:solidFill>
                    <a:schemeClr val="tx1"/>
                  </a:solidFill>
                </a:rPr>
                <a:t>k</a:t>
              </a:r>
              <a:r>
                <a:rPr lang="fr-FR" baseline="-25000" dirty="0" err="1">
                  <a:solidFill>
                    <a:schemeClr val="tx1"/>
                  </a:solidFill>
                </a:rPr>
                <a:t>t</a:t>
              </a:r>
              <a:r>
                <a:rPr lang="fr-FR" dirty="0" err="1">
                  <a:solidFill>
                    <a:schemeClr val="tx1"/>
                  </a:solidFill>
                </a:rPr>
                <a:t>I</a:t>
              </a:r>
              <a:r>
                <a:rPr lang="fr-FR" baseline="-25000" dirty="0" err="1">
                  <a:solidFill>
                    <a:schemeClr val="tx1"/>
                  </a:solidFill>
                </a:rPr>
                <a:t>Trans</a:t>
              </a:r>
              <a:endParaRPr lang="fr-FR" dirty="0">
                <a:solidFill>
                  <a:schemeClr val="tx1"/>
                </a:solidFill>
              </a:endParaRPr>
            </a:p>
          </p:txBody>
        </p:sp>
      </p:grpSp>
      <p:grpSp>
        <p:nvGrpSpPr>
          <p:cNvPr id="9" name="Group 101"/>
          <p:cNvGrpSpPr>
            <a:grpSpLocks/>
          </p:cNvGrpSpPr>
          <p:nvPr/>
        </p:nvGrpSpPr>
        <p:grpSpPr bwMode="auto">
          <a:xfrm>
            <a:off x="1166813" y="2876550"/>
            <a:ext cx="6832600" cy="2254250"/>
            <a:chOff x="735" y="1812"/>
            <a:chExt cx="4304" cy="1420"/>
          </a:xfrm>
        </p:grpSpPr>
        <p:sp>
          <p:nvSpPr>
            <p:cNvPr id="55307" name="Line 56"/>
            <p:cNvSpPr>
              <a:spLocks noChangeShapeType="1"/>
            </p:cNvSpPr>
            <p:nvPr/>
          </p:nvSpPr>
          <p:spPr bwMode="auto">
            <a:xfrm flipH="1" flipV="1">
              <a:off x="3111" y="2825"/>
              <a:ext cx="533" cy="407"/>
            </a:xfrm>
            <a:prstGeom prst="line">
              <a:avLst/>
            </a:prstGeom>
            <a:noFill/>
            <a:ln w="19050">
              <a:solidFill>
                <a:schemeClr val="tx2"/>
              </a:solidFill>
              <a:round/>
              <a:headEnd/>
              <a:tailEnd type="triangle" w="med" len="med"/>
            </a:ln>
          </p:spPr>
          <p:txBody>
            <a:bodyPr wrap="none" anchor="ctr"/>
            <a:lstStyle/>
            <a:p>
              <a:endParaRPr lang="fr-FR"/>
            </a:p>
          </p:txBody>
        </p:sp>
        <p:sp>
          <p:nvSpPr>
            <p:cNvPr id="55308" name="Line 67"/>
            <p:cNvSpPr>
              <a:spLocks noChangeShapeType="1"/>
            </p:cNvSpPr>
            <p:nvPr/>
          </p:nvSpPr>
          <p:spPr bwMode="auto">
            <a:xfrm flipH="1">
              <a:off x="3803" y="2238"/>
              <a:ext cx="304" cy="905"/>
            </a:xfrm>
            <a:prstGeom prst="line">
              <a:avLst/>
            </a:prstGeom>
            <a:noFill/>
            <a:ln w="19050">
              <a:solidFill>
                <a:schemeClr val="tx2"/>
              </a:solidFill>
              <a:round/>
              <a:headEnd/>
              <a:tailEnd type="triangle" w="med" len="med"/>
            </a:ln>
          </p:spPr>
          <p:txBody>
            <a:bodyPr wrap="none" anchor="ctr"/>
            <a:lstStyle/>
            <a:p>
              <a:endParaRPr lang="fr-FR"/>
            </a:p>
          </p:txBody>
        </p:sp>
        <p:sp>
          <p:nvSpPr>
            <p:cNvPr id="55309" name="Text Box 84"/>
            <p:cNvSpPr txBox="1">
              <a:spLocks noChangeArrowheads="1"/>
            </p:cNvSpPr>
            <p:nvPr/>
          </p:nvSpPr>
          <p:spPr bwMode="auto">
            <a:xfrm>
              <a:off x="735" y="2544"/>
              <a:ext cx="580" cy="288"/>
            </a:xfrm>
            <a:prstGeom prst="rect">
              <a:avLst/>
            </a:prstGeom>
            <a:noFill/>
            <a:ln w="12699">
              <a:noFill/>
              <a:miter lim="800000"/>
              <a:headEnd type="none" w="sm" len="sm"/>
              <a:tailEnd type="none" w="sm" len="sm"/>
            </a:ln>
          </p:spPr>
          <p:txBody>
            <a:bodyPr>
              <a:spAutoFit/>
            </a:bodyPr>
            <a:lstStyle/>
            <a:p>
              <a:r>
                <a:rPr lang="fr-FR">
                  <a:solidFill>
                    <a:schemeClr val="tx1"/>
                  </a:solidFill>
                </a:rPr>
                <a:t>I</a:t>
              </a:r>
              <a:r>
                <a:rPr lang="fr-FR" baseline="-25000">
                  <a:solidFill>
                    <a:schemeClr val="tx1"/>
                  </a:solidFill>
                </a:rPr>
                <a:t>Local</a:t>
              </a:r>
              <a:r>
                <a:rPr lang="fr-FR">
                  <a:solidFill>
                    <a:schemeClr val="tx1"/>
                  </a:solidFill>
                </a:rPr>
                <a:t>+</a:t>
              </a:r>
            </a:p>
          </p:txBody>
        </p:sp>
        <p:sp>
          <p:nvSpPr>
            <p:cNvPr id="55310" name="AutoShape 96"/>
            <p:cNvSpPr>
              <a:spLocks noChangeArrowheads="1"/>
            </p:cNvSpPr>
            <p:nvPr/>
          </p:nvSpPr>
          <p:spPr bwMode="auto">
            <a:xfrm rot="-389155">
              <a:off x="4009" y="2019"/>
              <a:ext cx="250" cy="250"/>
            </a:xfrm>
            <a:prstGeom prst="star16">
              <a:avLst>
                <a:gd name="adj" fmla="val 6083"/>
              </a:avLst>
            </a:prstGeom>
            <a:solidFill>
              <a:schemeClr val="tx2"/>
            </a:solidFill>
            <a:ln w="9525">
              <a:miter lim="800000"/>
              <a:headEnd/>
              <a:tailEnd/>
            </a:ln>
            <a:scene3d>
              <a:camera prst="legacyPerspectiveTop">
                <a:rot lat="0" lon="1500000" rev="0"/>
              </a:camera>
              <a:lightRig rig="legacyFlat4" dir="b"/>
            </a:scene3d>
            <a:sp3d prstMaterial="legacyMetal">
              <a:bevelT w="13500" h="13500" prst="angle"/>
              <a:bevelB w="13500" h="13500" prst="angle"/>
              <a:extrusionClr>
                <a:schemeClr val="tx2"/>
              </a:extrusionClr>
            </a:sp3d>
          </p:spPr>
          <p:txBody>
            <a:bodyPr wrap="none" anchor="ctr">
              <a:flatTx/>
            </a:bodyPr>
            <a:lstStyle/>
            <a:p>
              <a:endParaRPr lang="fr-FR"/>
            </a:p>
          </p:txBody>
        </p:sp>
        <p:sp>
          <p:nvSpPr>
            <p:cNvPr id="55311" name="AutoShape 97"/>
            <p:cNvSpPr>
              <a:spLocks noChangeArrowheads="1"/>
            </p:cNvSpPr>
            <p:nvPr/>
          </p:nvSpPr>
          <p:spPr bwMode="auto">
            <a:xfrm rot="-389155">
              <a:off x="4789" y="1812"/>
              <a:ext cx="250" cy="250"/>
            </a:xfrm>
            <a:prstGeom prst="star16">
              <a:avLst>
                <a:gd name="adj" fmla="val 6083"/>
              </a:avLst>
            </a:prstGeom>
            <a:solidFill>
              <a:schemeClr val="tx2"/>
            </a:solidFill>
            <a:ln w="9525">
              <a:miter lim="800000"/>
              <a:headEnd/>
              <a:tailEnd/>
            </a:ln>
            <a:scene3d>
              <a:camera prst="legacyPerspectiveTop">
                <a:rot lat="0" lon="1500000" rev="0"/>
              </a:camera>
              <a:lightRig rig="legacyFlat4" dir="b"/>
            </a:scene3d>
            <a:sp3d prstMaterial="legacyMetal">
              <a:bevelT w="13500" h="13500" prst="angle"/>
              <a:bevelB w="13500" h="13500" prst="angle"/>
              <a:extrusionClr>
                <a:schemeClr val="tx2"/>
              </a:extrusionClr>
            </a:sp3d>
          </p:spPr>
          <p:txBody>
            <a:bodyPr wrap="none" anchor="ctr">
              <a:flatTx/>
            </a:bodyPr>
            <a:lstStyle/>
            <a:p>
              <a:endParaRPr lang="fr-FR"/>
            </a:p>
          </p:txBody>
        </p:sp>
        <p:sp>
          <p:nvSpPr>
            <p:cNvPr id="55312" name="Line 98"/>
            <p:cNvSpPr>
              <a:spLocks noChangeShapeType="1"/>
            </p:cNvSpPr>
            <p:nvPr/>
          </p:nvSpPr>
          <p:spPr bwMode="auto">
            <a:xfrm flipH="1">
              <a:off x="3842" y="2031"/>
              <a:ext cx="1003" cy="1102"/>
            </a:xfrm>
            <a:prstGeom prst="line">
              <a:avLst/>
            </a:prstGeom>
            <a:noFill/>
            <a:ln w="19050">
              <a:solidFill>
                <a:schemeClr val="tx2"/>
              </a:solidFill>
              <a:round/>
              <a:headEnd/>
              <a:tailEnd type="triangle" w="med" len="med"/>
            </a:ln>
          </p:spPr>
          <p:txBody>
            <a:bodyPr wrap="none" anchor="ctr"/>
            <a:lstStyle/>
            <a:p>
              <a:endParaRPr lang="fr-FR"/>
            </a:p>
          </p:txBody>
        </p:sp>
      </p:grpSp>
      <p:sp>
        <p:nvSpPr>
          <p:cNvPr id="9316" name="Rectangle 100"/>
          <p:cNvSpPr>
            <a:spLocks noChangeArrowheads="1"/>
          </p:cNvSpPr>
          <p:nvPr/>
        </p:nvSpPr>
        <p:spPr bwMode="auto">
          <a:xfrm>
            <a:off x="844550" y="1676400"/>
            <a:ext cx="7454900" cy="1447292"/>
          </a:xfrm>
          <a:prstGeom prst="rect">
            <a:avLst/>
          </a:prstGeom>
          <a:noFill/>
          <a:ln w="9525">
            <a:noFill/>
            <a:miter lim="800000"/>
            <a:headEnd/>
            <a:tailEnd/>
          </a:ln>
          <a:effectLst/>
        </p:spPr>
        <p:txBody>
          <a:bodyPr lIns="92075" tIns="46038" rIns="92075" bIns="46038"/>
          <a:lstStyle/>
          <a:p>
            <a:pPr>
              <a:defRPr/>
            </a:pPr>
            <a:r>
              <a:rPr lang="en-US" sz="2600" b="1" dirty="0" smtClean="0"/>
              <a:t>Light intensity on a ray</a:t>
            </a:r>
          </a:p>
          <a:p>
            <a:pPr lvl="1">
              <a:defRPr/>
            </a:pPr>
            <a:r>
              <a:rPr lang="fr-FR" dirty="0"/>
              <a:t>Local model </a:t>
            </a:r>
            <a:endParaRPr lang="fr-FR" dirty="0" smtClean="0"/>
          </a:p>
          <a:p>
            <a:pPr lvl="1">
              <a:defRPr/>
            </a:pPr>
            <a:r>
              <a:rPr lang="fr-FR" dirty="0" err="1" smtClean="0"/>
              <a:t>Specular</a:t>
            </a:r>
            <a:r>
              <a:rPr lang="fr-FR" dirty="0" smtClean="0"/>
              <a:t> </a:t>
            </a:r>
            <a:r>
              <a:rPr lang="fr-FR" dirty="0" err="1"/>
              <a:t>reflections</a:t>
            </a:r>
            <a:endParaRPr lang="en-US" dirty="0"/>
          </a:p>
          <a:p>
            <a:pPr>
              <a:defRPr/>
            </a:pPr>
            <a:endParaRPr lang="en-US" sz="2600" b="1" dirty="0" smtClean="0"/>
          </a:p>
          <a:p>
            <a:pPr>
              <a:defRPr/>
            </a:pPr>
            <a:endParaRPr lang="fr-FR" sz="2600" b="1" dirty="0"/>
          </a:p>
        </p:txBody>
      </p:sp>
      <p:sp>
        <p:nvSpPr>
          <p:cNvPr id="31"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 </a:t>
            </a:r>
            <a: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a:solidFill>
                  <a:schemeClr val="tx1">
                    <a:lumMod val="85000"/>
                    <a:lumOff val="15000"/>
                  </a:schemeClr>
                </a:solidFill>
                <a:effectLst>
                  <a:outerShdw blurRad="38100" dist="38100" dir="2700000" algn="tl">
                    <a:srgbClr val="000000">
                      <a:alpha val="43137"/>
                    </a:srgbClr>
                  </a:outerShdw>
                </a:effectLst>
              </a:rPr>
              <a:t>Modèle d’éclairage</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33"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3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54</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857250" y="1676400"/>
            <a:ext cx="7454900" cy="369332"/>
          </a:xfrm>
          <a:prstGeom prst="rect">
            <a:avLst/>
          </a:prstGeom>
        </p:spPr>
        <p:txBody>
          <a:bodyPr/>
          <a:lstStyle/>
          <a:p>
            <a:r>
              <a:rPr lang="fr-FR" dirty="0"/>
              <a:t>Local Model:</a:t>
            </a:r>
          </a:p>
        </p:txBody>
      </p:sp>
      <p:sp>
        <p:nvSpPr>
          <p:cNvPr id="56323" name="Rectangle 6"/>
          <p:cNvSpPr>
            <a:spLocks noChangeArrowheads="1"/>
          </p:cNvSpPr>
          <p:nvPr/>
        </p:nvSpPr>
        <p:spPr bwMode="auto">
          <a:xfrm>
            <a:off x="857250" y="2413000"/>
            <a:ext cx="7454900" cy="558800"/>
          </a:xfrm>
          <a:prstGeom prst="rect">
            <a:avLst/>
          </a:prstGeom>
          <a:noFill/>
          <a:ln w="9525">
            <a:noFill/>
            <a:miter lim="800000"/>
            <a:headEnd/>
            <a:tailEnd/>
          </a:ln>
        </p:spPr>
        <p:txBody>
          <a:bodyPr lIns="92075" tIns="46038" rIns="92075" bIns="46038"/>
          <a:lstStyle/>
          <a:p>
            <a:pPr lvl="1"/>
            <a:r>
              <a:rPr lang="fr-FR" dirty="0" err="1"/>
              <a:t>Calculating</a:t>
            </a:r>
            <a:r>
              <a:rPr lang="fr-FR" dirty="0"/>
              <a:t> </a:t>
            </a:r>
            <a:r>
              <a:rPr lang="fr-FR" dirty="0" err="1"/>
              <a:t>cast</a:t>
            </a:r>
            <a:r>
              <a:rPr lang="fr-FR" dirty="0"/>
              <a:t> </a:t>
            </a:r>
            <a:r>
              <a:rPr lang="fr-FR" dirty="0" err="1"/>
              <a:t>shadows</a:t>
            </a:r>
            <a:endParaRPr lang="fr-FR" dirty="0"/>
          </a:p>
        </p:txBody>
      </p:sp>
      <p:grpSp>
        <p:nvGrpSpPr>
          <p:cNvPr id="2" name="Group 76"/>
          <p:cNvGrpSpPr>
            <a:grpSpLocks/>
          </p:cNvGrpSpPr>
          <p:nvPr/>
        </p:nvGrpSpPr>
        <p:grpSpPr bwMode="auto">
          <a:xfrm>
            <a:off x="1724025" y="3446465"/>
            <a:ext cx="2578101" cy="1801813"/>
            <a:chOff x="1086" y="2171"/>
            <a:chExt cx="1624" cy="1135"/>
          </a:xfrm>
        </p:grpSpPr>
        <p:grpSp>
          <p:nvGrpSpPr>
            <p:cNvPr id="3" name="Group 43"/>
            <p:cNvGrpSpPr>
              <a:grpSpLocks/>
            </p:cNvGrpSpPr>
            <p:nvPr/>
          </p:nvGrpSpPr>
          <p:grpSpPr bwMode="auto">
            <a:xfrm>
              <a:off x="1700" y="2360"/>
              <a:ext cx="98" cy="73"/>
              <a:chOff x="1585" y="1988"/>
              <a:chExt cx="153" cy="115"/>
            </a:xfrm>
          </p:grpSpPr>
          <p:sp>
            <p:nvSpPr>
              <p:cNvPr id="56349" name="Freeform 44"/>
              <p:cNvSpPr>
                <a:spLocks/>
              </p:cNvSpPr>
              <p:nvPr/>
            </p:nvSpPr>
            <p:spPr bwMode="auto">
              <a:xfrm>
                <a:off x="1585" y="1988"/>
                <a:ext cx="108" cy="91"/>
              </a:xfrm>
              <a:custGeom>
                <a:avLst/>
                <a:gdLst>
                  <a:gd name="T0" fmla="*/ 0 w 108"/>
                  <a:gd name="T1" fmla="*/ 0 h 91"/>
                  <a:gd name="T2" fmla="*/ 107 w 108"/>
                  <a:gd name="T3" fmla="*/ 40 h 91"/>
                  <a:gd name="T4" fmla="*/ 91 w 108"/>
                  <a:gd name="T5" fmla="*/ 65 h 91"/>
                  <a:gd name="T6" fmla="*/ 76 w 108"/>
                  <a:gd name="T7" fmla="*/ 90 h 91"/>
                  <a:gd name="T8" fmla="*/ 0 w 108"/>
                  <a:gd name="T9" fmla="*/ 0 h 91"/>
                  <a:gd name="T10" fmla="*/ 0 60000 65536"/>
                  <a:gd name="T11" fmla="*/ 0 60000 65536"/>
                  <a:gd name="T12" fmla="*/ 0 60000 65536"/>
                  <a:gd name="T13" fmla="*/ 0 60000 65536"/>
                  <a:gd name="T14" fmla="*/ 0 60000 65536"/>
                  <a:gd name="T15" fmla="*/ 0 w 108"/>
                  <a:gd name="T16" fmla="*/ 0 h 91"/>
                  <a:gd name="T17" fmla="*/ 108 w 108"/>
                  <a:gd name="T18" fmla="*/ 91 h 91"/>
                </a:gdLst>
                <a:ahLst/>
                <a:cxnLst>
                  <a:cxn ang="T10">
                    <a:pos x="T0" y="T1"/>
                  </a:cxn>
                  <a:cxn ang="T11">
                    <a:pos x="T2" y="T3"/>
                  </a:cxn>
                  <a:cxn ang="T12">
                    <a:pos x="T4" y="T5"/>
                  </a:cxn>
                  <a:cxn ang="T13">
                    <a:pos x="T6" y="T7"/>
                  </a:cxn>
                  <a:cxn ang="T14">
                    <a:pos x="T8" y="T9"/>
                  </a:cxn>
                </a:cxnLst>
                <a:rect l="T15" t="T16" r="T17" b="T18"/>
                <a:pathLst>
                  <a:path w="108" h="91">
                    <a:moveTo>
                      <a:pt x="0" y="0"/>
                    </a:moveTo>
                    <a:lnTo>
                      <a:pt x="107" y="40"/>
                    </a:lnTo>
                    <a:lnTo>
                      <a:pt x="91" y="65"/>
                    </a:lnTo>
                    <a:lnTo>
                      <a:pt x="76" y="90"/>
                    </a:lnTo>
                    <a:lnTo>
                      <a:pt x="0" y="0"/>
                    </a:lnTo>
                  </a:path>
                </a:pathLst>
              </a:custGeom>
              <a:solidFill>
                <a:srgbClr val="000000"/>
              </a:solidFill>
              <a:ln w="9525" cap="rnd">
                <a:noFill/>
                <a:round/>
                <a:headEnd/>
                <a:tailEnd/>
              </a:ln>
            </p:spPr>
            <p:txBody>
              <a:bodyPr/>
              <a:lstStyle/>
              <a:p>
                <a:endParaRPr lang="fr-FR"/>
              </a:p>
            </p:txBody>
          </p:sp>
          <p:sp>
            <p:nvSpPr>
              <p:cNvPr id="56350" name="Line 45"/>
              <p:cNvSpPr>
                <a:spLocks noChangeShapeType="1"/>
              </p:cNvSpPr>
              <p:nvPr/>
            </p:nvSpPr>
            <p:spPr bwMode="auto">
              <a:xfrm flipH="1" flipV="1">
                <a:off x="1677" y="2053"/>
                <a:ext cx="61" cy="50"/>
              </a:xfrm>
              <a:prstGeom prst="line">
                <a:avLst/>
              </a:prstGeom>
              <a:noFill/>
              <a:ln w="12699">
                <a:solidFill>
                  <a:srgbClr val="000000"/>
                </a:solidFill>
                <a:round/>
                <a:headEnd type="none" w="sm" len="sm"/>
                <a:tailEnd type="none" w="sm" len="sm"/>
              </a:ln>
            </p:spPr>
            <p:txBody>
              <a:bodyPr wrap="none" anchor="ctr"/>
              <a:lstStyle/>
              <a:p>
                <a:endParaRPr lang="fr-FR"/>
              </a:p>
            </p:txBody>
          </p:sp>
        </p:grpSp>
        <p:sp>
          <p:nvSpPr>
            <p:cNvPr id="56342" name="Freeform 56"/>
            <p:cNvSpPr>
              <a:spLocks/>
            </p:cNvSpPr>
            <p:nvPr/>
          </p:nvSpPr>
          <p:spPr bwMode="auto">
            <a:xfrm>
              <a:off x="2020" y="2547"/>
              <a:ext cx="170" cy="286"/>
            </a:xfrm>
            <a:custGeom>
              <a:avLst/>
              <a:gdLst>
                <a:gd name="T0" fmla="*/ 1 w 267"/>
                <a:gd name="T1" fmla="*/ 0 h 449"/>
                <a:gd name="T2" fmla="*/ 0 w 267"/>
                <a:gd name="T3" fmla="*/ 1 h 449"/>
                <a:gd name="T4" fmla="*/ 1 w 267"/>
                <a:gd name="T5" fmla="*/ 2 h 449"/>
                <a:gd name="T6" fmla="*/ 1 w 267"/>
                <a:gd name="T7" fmla="*/ 1 h 449"/>
                <a:gd name="T8" fmla="*/ 1 w 267"/>
                <a:gd name="T9" fmla="*/ 0 h 449"/>
                <a:gd name="T10" fmla="*/ 0 60000 65536"/>
                <a:gd name="T11" fmla="*/ 0 60000 65536"/>
                <a:gd name="T12" fmla="*/ 0 60000 65536"/>
                <a:gd name="T13" fmla="*/ 0 60000 65536"/>
                <a:gd name="T14" fmla="*/ 0 60000 65536"/>
                <a:gd name="T15" fmla="*/ 0 w 267"/>
                <a:gd name="T16" fmla="*/ 0 h 449"/>
                <a:gd name="T17" fmla="*/ 267 w 267"/>
                <a:gd name="T18" fmla="*/ 449 h 449"/>
              </a:gdLst>
              <a:ahLst/>
              <a:cxnLst>
                <a:cxn ang="T10">
                  <a:pos x="T0" y="T1"/>
                </a:cxn>
                <a:cxn ang="T11">
                  <a:pos x="T2" y="T3"/>
                </a:cxn>
                <a:cxn ang="T12">
                  <a:pos x="T4" y="T5"/>
                </a:cxn>
                <a:cxn ang="T13">
                  <a:pos x="T6" y="T7"/>
                </a:cxn>
                <a:cxn ang="T14">
                  <a:pos x="T8" y="T9"/>
                </a:cxn>
              </a:cxnLst>
              <a:rect l="T15" t="T16" r="T17" b="T18"/>
              <a:pathLst>
                <a:path w="267" h="449">
                  <a:moveTo>
                    <a:pt x="205" y="0"/>
                  </a:moveTo>
                  <a:lnTo>
                    <a:pt x="0" y="196"/>
                  </a:lnTo>
                  <a:lnTo>
                    <a:pt x="60" y="448"/>
                  </a:lnTo>
                  <a:lnTo>
                    <a:pt x="266" y="253"/>
                  </a:lnTo>
                  <a:lnTo>
                    <a:pt x="205" y="0"/>
                  </a:lnTo>
                </a:path>
              </a:pathLst>
            </a:custGeom>
            <a:solidFill>
              <a:srgbClr val="FF99CC"/>
            </a:solidFill>
            <a:ln w="12699" cap="rnd">
              <a:solidFill>
                <a:srgbClr val="FF99CC"/>
              </a:solidFill>
              <a:round/>
              <a:headEnd/>
              <a:tailEnd/>
            </a:ln>
          </p:spPr>
          <p:txBody>
            <a:bodyPr/>
            <a:lstStyle/>
            <a:p>
              <a:endParaRPr lang="fr-FR"/>
            </a:p>
          </p:txBody>
        </p:sp>
        <p:sp>
          <p:nvSpPr>
            <p:cNvPr id="56343" name="Freeform 57"/>
            <p:cNvSpPr>
              <a:spLocks/>
            </p:cNvSpPr>
            <p:nvPr/>
          </p:nvSpPr>
          <p:spPr bwMode="auto">
            <a:xfrm>
              <a:off x="2151" y="2547"/>
              <a:ext cx="131" cy="270"/>
            </a:xfrm>
            <a:custGeom>
              <a:avLst/>
              <a:gdLst>
                <a:gd name="T0" fmla="*/ 0 w 205"/>
                <a:gd name="T1" fmla="*/ 0 h 424"/>
                <a:gd name="T2" fmla="*/ 1 w 205"/>
                <a:gd name="T3" fmla="*/ 1 h 424"/>
                <a:gd name="T4" fmla="*/ 1 w 205"/>
                <a:gd name="T5" fmla="*/ 2 h 424"/>
                <a:gd name="T6" fmla="*/ 1 w 205"/>
                <a:gd name="T7" fmla="*/ 1 h 424"/>
                <a:gd name="T8" fmla="*/ 0 w 205"/>
                <a:gd name="T9" fmla="*/ 0 h 424"/>
                <a:gd name="T10" fmla="*/ 0 60000 65536"/>
                <a:gd name="T11" fmla="*/ 0 60000 65536"/>
                <a:gd name="T12" fmla="*/ 0 60000 65536"/>
                <a:gd name="T13" fmla="*/ 0 60000 65536"/>
                <a:gd name="T14" fmla="*/ 0 60000 65536"/>
                <a:gd name="T15" fmla="*/ 0 w 205"/>
                <a:gd name="T16" fmla="*/ 0 h 424"/>
                <a:gd name="T17" fmla="*/ 205 w 205"/>
                <a:gd name="T18" fmla="*/ 424 h 424"/>
              </a:gdLst>
              <a:ahLst/>
              <a:cxnLst>
                <a:cxn ang="T10">
                  <a:pos x="T0" y="T1"/>
                </a:cxn>
                <a:cxn ang="T11">
                  <a:pos x="T2" y="T3"/>
                </a:cxn>
                <a:cxn ang="T12">
                  <a:pos x="T4" y="T5"/>
                </a:cxn>
                <a:cxn ang="T13">
                  <a:pos x="T6" y="T7"/>
                </a:cxn>
                <a:cxn ang="T14">
                  <a:pos x="T8" y="T9"/>
                </a:cxn>
              </a:cxnLst>
              <a:rect l="T15" t="T16" r="T17" b="T18"/>
              <a:pathLst>
                <a:path w="205" h="424">
                  <a:moveTo>
                    <a:pt x="0" y="0"/>
                  </a:moveTo>
                  <a:lnTo>
                    <a:pt x="166" y="203"/>
                  </a:lnTo>
                  <a:lnTo>
                    <a:pt x="204" y="423"/>
                  </a:lnTo>
                  <a:lnTo>
                    <a:pt x="60" y="252"/>
                  </a:lnTo>
                  <a:lnTo>
                    <a:pt x="0" y="0"/>
                  </a:lnTo>
                </a:path>
              </a:pathLst>
            </a:custGeom>
            <a:solidFill>
              <a:srgbClr val="990066"/>
            </a:solidFill>
            <a:ln w="12699" cap="rnd">
              <a:solidFill>
                <a:srgbClr val="990066"/>
              </a:solidFill>
              <a:round/>
              <a:headEnd/>
              <a:tailEnd/>
            </a:ln>
          </p:spPr>
          <p:txBody>
            <a:bodyPr/>
            <a:lstStyle/>
            <a:p>
              <a:endParaRPr lang="fr-FR"/>
            </a:p>
          </p:txBody>
        </p:sp>
        <p:sp>
          <p:nvSpPr>
            <p:cNvPr id="56344" name="Freeform 58"/>
            <p:cNvSpPr>
              <a:spLocks/>
            </p:cNvSpPr>
            <p:nvPr/>
          </p:nvSpPr>
          <p:spPr bwMode="auto">
            <a:xfrm>
              <a:off x="2059" y="2708"/>
              <a:ext cx="219" cy="229"/>
            </a:xfrm>
            <a:custGeom>
              <a:avLst/>
              <a:gdLst>
                <a:gd name="T0" fmla="*/ 2 w 343"/>
                <a:gd name="T1" fmla="*/ 1 h 359"/>
                <a:gd name="T2" fmla="*/ 1 w 343"/>
                <a:gd name="T3" fmla="*/ 2 h 359"/>
                <a:gd name="T4" fmla="*/ 0 w 343"/>
                <a:gd name="T5" fmla="*/ 1 h 359"/>
                <a:gd name="T6" fmla="*/ 1 w 343"/>
                <a:gd name="T7" fmla="*/ 0 h 359"/>
                <a:gd name="T8" fmla="*/ 2 w 343"/>
                <a:gd name="T9" fmla="*/ 1 h 359"/>
                <a:gd name="T10" fmla="*/ 0 60000 65536"/>
                <a:gd name="T11" fmla="*/ 0 60000 65536"/>
                <a:gd name="T12" fmla="*/ 0 60000 65536"/>
                <a:gd name="T13" fmla="*/ 0 60000 65536"/>
                <a:gd name="T14" fmla="*/ 0 60000 65536"/>
                <a:gd name="T15" fmla="*/ 0 w 343"/>
                <a:gd name="T16" fmla="*/ 0 h 359"/>
                <a:gd name="T17" fmla="*/ 343 w 343"/>
                <a:gd name="T18" fmla="*/ 359 h 359"/>
              </a:gdLst>
              <a:ahLst/>
              <a:cxnLst>
                <a:cxn ang="T10">
                  <a:pos x="T0" y="T1"/>
                </a:cxn>
                <a:cxn ang="T11">
                  <a:pos x="T2" y="T3"/>
                </a:cxn>
                <a:cxn ang="T12">
                  <a:pos x="T4" y="T5"/>
                </a:cxn>
                <a:cxn ang="T13">
                  <a:pos x="T6" y="T7"/>
                </a:cxn>
                <a:cxn ang="T14">
                  <a:pos x="T8" y="T9"/>
                </a:cxn>
              </a:cxnLst>
              <a:rect l="T15" t="T16" r="T17" b="T18"/>
              <a:pathLst>
                <a:path w="343" h="359">
                  <a:moveTo>
                    <a:pt x="342" y="162"/>
                  </a:moveTo>
                  <a:lnTo>
                    <a:pt x="137" y="358"/>
                  </a:lnTo>
                  <a:lnTo>
                    <a:pt x="0" y="194"/>
                  </a:lnTo>
                  <a:lnTo>
                    <a:pt x="204" y="0"/>
                  </a:lnTo>
                  <a:lnTo>
                    <a:pt x="342" y="162"/>
                  </a:lnTo>
                </a:path>
              </a:pathLst>
            </a:custGeom>
            <a:solidFill>
              <a:srgbClr val="CC0066"/>
            </a:solidFill>
            <a:ln w="12699" cap="rnd">
              <a:solidFill>
                <a:srgbClr val="CC0066"/>
              </a:solidFill>
              <a:round/>
              <a:headEnd/>
              <a:tailEnd/>
            </a:ln>
          </p:spPr>
          <p:txBody>
            <a:bodyPr/>
            <a:lstStyle/>
            <a:p>
              <a:endParaRPr lang="fr-FR"/>
            </a:p>
          </p:txBody>
        </p:sp>
        <p:sp>
          <p:nvSpPr>
            <p:cNvPr id="56345" name="Line 59"/>
            <p:cNvSpPr>
              <a:spLocks noChangeShapeType="1"/>
            </p:cNvSpPr>
            <p:nvPr/>
          </p:nvSpPr>
          <p:spPr bwMode="auto">
            <a:xfrm flipV="1">
              <a:off x="1086" y="2692"/>
              <a:ext cx="1026" cy="301"/>
            </a:xfrm>
            <a:prstGeom prst="line">
              <a:avLst/>
            </a:prstGeom>
            <a:noFill/>
            <a:ln w="25399">
              <a:solidFill>
                <a:srgbClr val="FF0000"/>
              </a:solidFill>
              <a:round/>
              <a:headEnd type="none" w="sm" len="sm"/>
              <a:tailEnd type="none" w="sm" len="sm"/>
            </a:ln>
          </p:spPr>
          <p:txBody>
            <a:bodyPr wrap="none" anchor="ctr"/>
            <a:lstStyle/>
            <a:p>
              <a:endParaRPr lang="fr-FR"/>
            </a:p>
          </p:txBody>
        </p:sp>
        <p:sp>
          <p:nvSpPr>
            <p:cNvPr id="56346" name="Line 66"/>
            <p:cNvSpPr>
              <a:spLocks noChangeShapeType="1"/>
            </p:cNvSpPr>
            <p:nvPr/>
          </p:nvSpPr>
          <p:spPr bwMode="auto">
            <a:xfrm flipH="1" flipV="1">
              <a:off x="1628" y="2299"/>
              <a:ext cx="479" cy="389"/>
            </a:xfrm>
            <a:prstGeom prst="line">
              <a:avLst/>
            </a:prstGeom>
            <a:noFill/>
            <a:ln w="25399">
              <a:solidFill>
                <a:schemeClr val="accent2"/>
              </a:solidFill>
              <a:round/>
              <a:headEnd type="none" w="sm" len="sm"/>
              <a:tailEnd type="none" w="sm" len="sm"/>
            </a:ln>
          </p:spPr>
          <p:txBody>
            <a:bodyPr wrap="none" anchor="ctr"/>
            <a:lstStyle/>
            <a:p>
              <a:endParaRPr lang="fr-FR"/>
            </a:p>
          </p:txBody>
        </p:sp>
        <p:sp>
          <p:nvSpPr>
            <p:cNvPr id="56347" name="Rectangle 67"/>
            <p:cNvSpPr>
              <a:spLocks noChangeArrowheads="1"/>
            </p:cNvSpPr>
            <p:nvPr/>
          </p:nvSpPr>
          <p:spPr bwMode="auto">
            <a:xfrm>
              <a:off x="1440" y="3054"/>
              <a:ext cx="1270" cy="252"/>
            </a:xfrm>
            <a:prstGeom prst="rect">
              <a:avLst/>
            </a:prstGeom>
            <a:noFill/>
            <a:ln w="9525">
              <a:noFill/>
              <a:miter lim="800000"/>
              <a:headEnd/>
              <a:tailEnd/>
            </a:ln>
          </p:spPr>
          <p:txBody>
            <a:bodyPr wrap="none" lIns="92075" tIns="46038" rIns="92075" bIns="46038">
              <a:spAutoFit/>
            </a:bodyPr>
            <a:lstStyle/>
            <a:p>
              <a:pPr defTabSz="762000"/>
              <a:r>
                <a:rPr lang="fr-FR" sz="2000" b="1" dirty="0" err="1"/>
                <a:t>illuminated</a:t>
              </a:r>
              <a:r>
                <a:rPr lang="fr-FR" sz="2000" b="1" dirty="0"/>
                <a:t> point</a:t>
              </a:r>
            </a:p>
          </p:txBody>
        </p:sp>
        <p:sp>
          <p:nvSpPr>
            <p:cNvPr id="56348" name="AutoShape 68"/>
            <p:cNvSpPr>
              <a:spLocks noChangeArrowheads="1"/>
            </p:cNvSpPr>
            <p:nvPr/>
          </p:nvSpPr>
          <p:spPr bwMode="auto">
            <a:xfrm rot="-389155">
              <a:off x="1509" y="2171"/>
              <a:ext cx="159" cy="160"/>
            </a:xfrm>
            <a:prstGeom prst="star16">
              <a:avLst>
                <a:gd name="adj" fmla="val 6083"/>
              </a:avLst>
            </a:prstGeom>
            <a:solidFill>
              <a:schemeClr val="tx2"/>
            </a:solidFill>
            <a:ln w="9525">
              <a:miter lim="800000"/>
              <a:headEnd/>
              <a:tailEnd/>
            </a:ln>
            <a:scene3d>
              <a:camera prst="legacyPerspectiveTop">
                <a:rot lat="0" lon="1500000" rev="0"/>
              </a:camera>
              <a:lightRig rig="legacyFlat4" dir="b"/>
            </a:scene3d>
            <a:sp3d prstMaterial="legacyMetal">
              <a:bevelT w="13500" h="13500" prst="angle"/>
              <a:bevelB w="13500" h="13500" prst="angle"/>
              <a:extrusionClr>
                <a:schemeClr val="tx2"/>
              </a:extrusionClr>
            </a:sp3d>
          </p:spPr>
          <p:txBody>
            <a:bodyPr wrap="none" anchor="ctr">
              <a:flatTx/>
            </a:bodyPr>
            <a:lstStyle/>
            <a:p>
              <a:endParaRPr lang="fr-FR"/>
            </a:p>
          </p:txBody>
        </p:sp>
      </p:grpSp>
      <p:grpSp>
        <p:nvGrpSpPr>
          <p:cNvPr id="4" name="Group 78"/>
          <p:cNvGrpSpPr>
            <a:grpSpLocks/>
          </p:cNvGrpSpPr>
          <p:nvPr/>
        </p:nvGrpSpPr>
        <p:grpSpPr bwMode="auto">
          <a:xfrm>
            <a:off x="4427537" y="3422650"/>
            <a:ext cx="2419349" cy="1827213"/>
            <a:chOff x="2789" y="2156"/>
            <a:chExt cx="1524" cy="1151"/>
          </a:xfrm>
        </p:grpSpPr>
        <p:sp>
          <p:nvSpPr>
            <p:cNvPr id="56329" name="Freeform 16"/>
            <p:cNvSpPr>
              <a:spLocks/>
            </p:cNvSpPr>
            <p:nvPr/>
          </p:nvSpPr>
          <p:spPr bwMode="auto">
            <a:xfrm>
              <a:off x="3730" y="2484"/>
              <a:ext cx="167" cy="257"/>
            </a:xfrm>
            <a:custGeom>
              <a:avLst/>
              <a:gdLst>
                <a:gd name="T0" fmla="*/ 1 w 261"/>
                <a:gd name="T1" fmla="*/ 0 h 403"/>
                <a:gd name="T2" fmla="*/ 0 w 261"/>
                <a:gd name="T3" fmla="*/ 1 h 403"/>
                <a:gd name="T4" fmla="*/ 1 w 261"/>
                <a:gd name="T5" fmla="*/ 2 h 403"/>
                <a:gd name="T6" fmla="*/ 1 w 261"/>
                <a:gd name="T7" fmla="*/ 1 h 403"/>
                <a:gd name="T8" fmla="*/ 1 w 261"/>
                <a:gd name="T9" fmla="*/ 0 h 403"/>
                <a:gd name="T10" fmla="*/ 0 60000 65536"/>
                <a:gd name="T11" fmla="*/ 0 60000 65536"/>
                <a:gd name="T12" fmla="*/ 0 60000 65536"/>
                <a:gd name="T13" fmla="*/ 0 60000 65536"/>
                <a:gd name="T14" fmla="*/ 0 60000 65536"/>
                <a:gd name="T15" fmla="*/ 0 w 261"/>
                <a:gd name="T16" fmla="*/ 0 h 403"/>
                <a:gd name="T17" fmla="*/ 261 w 261"/>
                <a:gd name="T18" fmla="*/ 403 h 403"/>
              </a:gdLst>
              <a:ahLst/>
              <a:cxnLst>
                <a:cxn ang="T10">
                  <a:pos x="T0" y="T1"/>
                </a:cxn>
                <a:cxn ang="T11">
                  <a:pos x="T2" y="T3"/>
                </a:cxn>
                <a:cxn ang="T12">
                  <a:pos x="T4" y="T5"/>
                </a:cxn>
                <a:cxn ang="T13">
                  <a:pos x="T6" y="T7"/>
                </a:cxn>
                <a:cxn ang="T14">
                  <a:pos x="T8" y="T9"/>
                </a:cxn>
              </a:cxnLst>
              <a:rect l="T15" t="T16" r="T17" b="T18"/>
              <a:pathLst>
                <a:path w="261" h="403">
                  <a:moveTo>
                    <a:pt x="206" y="0"/>
                  </a:moveTo>
                  <a:lnTo>
                    <a:pt x="0" y="174"/>
                  </a:lnTo>
                  <a:lnTo>
                    <a:pt x="60" y="402"/>
                  </a:lnTo>
                  <a:lnTo>
                    <a:pt x="260" y="225"/>
                  </a:lnTo>
                  <a:lnTo>
                    <a:pt x="206" y="0"/>
                  </a:lnTo>
                </a:path>
              </a:pathLst>
            </a:custGeom>
            <a:solidFill>
              <a:srgbClr val="FF99CC"/>
            </a:solidFill>
            <a:ln w="12699" cap="rnd">
              <a:solidFill>
                <a:srgbClr val="FF99CC"/>
              </a:solidFill>
              <a:round/>
              <a:headEnd/>
              <a:tailEnd/>
            </a:ln>
          </p:spPr>
          <p:txBody>
            <a:bodyPr/>
            <a:lstStyle/>
            <a:p>
              <a:endParaRPr lang="fr-FR"/>
            </a:p>
          </p:txBody>
        </p:sp>
        <p:sp>
          <p:nvSpPr>
            <p:cNvPr id="56330" name="Freeform 17"/>
            <p:cNvSpPr>
              <a:spLocks/>
            </p:cNvSpPr>
            <p:nvPr/>
          </p:nvSpPr>
          <p:spPr bwMode="auto">
            <a:xfrm>
              <a:off x="3862" y="2484"/>
              <a:ext cx="128" cy="238"/>
            </a:xfrm>
            <a:custGeom>
              <a:avLst/>
              <a:gdLst>
                <a:gd name="T0" fmla="*/ 0 w 200"/>
                <a:gd name="T1" fmla="*/ 0 h 373"/>
                <a:gd name="T2" fmla="*/ 1 w 200"/>
                <a:gd name="T3" fmla="*/ 1 h 373"/>
                <a:gd name="T4" fmla="*/ 1 w 200"/>
                <a:gd name="T5" fmla="*/ 2 h 373"/>
                <a:gd name="T6" fmla="*/ 1 w 200"/>
                <a:gd name="T7" fmla="*/ 1 h 373"/>
                <a:gd name="T8" fmla="*/ 0 w 200"/>
                <a:gd name="T9" fmla="*/ 0 h 373"/>
                <a:gd name="T10" fmla="*/ 0 60000 65536"/>
                <a:gd name="T11" fmla="*/ 0 60000 65536"/>
                <a:gd name="T12" fmla="*/ 0 60000 65536"/>
                <a:gd name="T13" fmla="*/ 0 60000 65536"/>
                <a:gd name="T14" fmla="*/ 0 60000 65536"/>
                <a:gd name="T15" fmla="*/ 0 w 200"/>
                <a:gd name="T16" fmla="*/ 0 h 373"/>
                <a:gd name="T17" fmla="*/ 200 w 200"/>
                <a:gd name="T18" fmla="*/ 373 h 373"/>
              </a:gdLst>
              <a:ahLst/>
              <a:cxnLst>
                <a:cxn ang="T10">
                  <a:pos x="T0" y="T1"/>
                </a:cxn>
                <a:cxn ang="T11">
                  <a:pos x="T2" y="T3"/>
                </a:cxn>
                <a:cxn ang="T12">
                  <a:pos x="T4" y="T5"/>
                </a:cxn>
                <a:cxn ang="T13">
                  <a:pos x="T6" y="T7"/>
                </a:cxn>
                <a:cxn ang="T14">
                  <a:pos x="T8" y="T9"/>
                </a:cxn>
              </a:cxnLst>
              <a:rect l="T15" t="T16" r="T17" b="T18"/>
              <a:pathLst>
                <a:path w="200" h="373">
                  <a:moveTo>
                    <a:pt x="0" y="0"/>
                  </a:moveTo>
                  <a:lnTo>
                    <a:pt x="168" y="174"/>
                  </a:lnTo>
                  <a:lnTo>
                    <a:pt x="199" y="372"/>
                  </a:lnTo>
                  <a:lnTo>
                    <a:pt x="53" y="225"/>
                  </a:lnTo>
                  <a:lnTo>
                    <a:pt x="0" y="0"/>
                  </a:lnTo>
                </a:path>
              </a:pathLst>
            </a:custGeom>
            <a:solidFill>
              <a:srgbClr val="990066"/>
            </a:solidFill>
            <a:ln w="12699" cap="rnd">
              <a:solidFill>
                <a:srgbClr val="990066"/>
              </a:solidFill>
              <a:round/>
              <a:headEnd/>
              <a:tailEnd/>
            </a:ln>
          </p:spPr>
          <p:txBody>
            <a:bodyPr/>
            <a:lstStyle/>
            <a:p>
              <a:endParaRPr lang="fr-FR"/>
            </a:p>
          </p:txBody>
        </p:sp>
        <p:sp>
          <p:nvSpPr>
            <p:cNvPr id="56331" name="Freeform 18"/>
            <p:cNvSpPr>
              <a:spLocks/>
            </p:cNvSpPr>
            <p:nvPr/>
          </p:nvSpPr>
          <p:spPr bwMode="auto">
            <a:xfrm>
              <a:off x="3769" y="2628"/>
              <a:ext cx="216" cy="206"/>
            </a:xfrm>
            <a:custGeom>
              <a:avLst/>
              <a:gdLst>
                <a:gd name="T0" fmla="*/ 2 w 338"/>
                <a:gd name="T1" fmla="*/ 1 h 322"/>
                <a:gd name="T2" fmla="*/ 1 w 338"/>
                <a:gd name="T3" fmla="*/ 2 h 322"/>
                <a:gd name="T4" fmla="*/ 0 w 338"/>
                <a:gd name="T5" fmla="*/ 1 h 322"/>
                <a:gd name="T6" fmla="*/ 1 w 338"/>
                <a:gd name="T7" fmla="*/ 0 h 322"/>
                <a:gd name="T8" fmla="*/ 2 w 338"/>
                <a:gd name="T9" fmla="*/ 1 h 322"/>
                <a:gd name="T10" fmla="*/ 0 60000 65536"/>
                <a:gd name="T11" fmla="*/ 0 60000 65536"/>
                <a:gd name="T12" fmla="*/ 0 60000 65536"/>
                <a:gd name="T13" fmla="*/ 0 60000 65536"/>
                <a:gd name="T14" fmla="*/ 0 60000 65536"/>
                <a:gd name="T15" fmla="*/ 0 w 338"/>
                <a:gd name="T16" fmla="*/ 0 h 322"/>
                <a:gd name="T17" fmla="*/ 338 w 338"/>
                <a:gd name="T18" fmla="*/ 322 h 322"/>
              </a:gdLst>
              <a:ahLst/>
              <a:cxnLst>
                <a:cxn ang="T10">
                  <a:pos x="T0" y="T1"/>
                </a:cxn>
                <a:cxn ang="T11">
                  <a:pos x="T2" y="T3"/>
                </a:cxn>
                <a:cxn ang="T12">
                  <a:pos x="T4" y="T5"/>
                </a:cxn>
                <a:cxn ang="T13">
                  <a:pos x="T6" y="T7"/>
                </a:cxn>
                <a:cxn ang="T14">
                  <a:pos x="T8" y="T9"/>
                </a:cxn>
              </a:cxnLst>
              <a:rect l="T15" t="T16" r="T17" b="T18"/>
              <a:pathLst>
                <a:path w="338" h="322">
                  <a:moveTo>
                    <a:pt x="337" y="146"/>
                  </a:moveTo>
                  <a:lnTo>
                    <a:pt x="138" y="321"/>
                  </a:lnTo>
                  <a:lnTo>
                    <a:pt x="0" y="175"/>
                  </a:lnTo>
                  <a:lnTo>
                    <a:pt x="198" y="0"/>
                  </a:lnTo>
                  <a:lnTo>
                    <a:pt x="337" y="146"/>
                  </a:lnTo>
                </a:path>
              </a:pathLst>
            </a:custGeom>
            <a:solidFill>
              <a:srgbClr val="CC0066"/>
            </a:solidFill>
            <a:ln w="12699" cap="rnd">
              <a:solidFill>
                <a:srgbClr val="CC0066"/>
              </a:solidFill>
              <a:round/>
              <a:headEnd/>
              <a:tailEnd/>
            </a:ln>
          </p:spPr>
          <p:txBody>
            <a:bodyPr/>
            <a:lstStyle/>
            <a:p>
              <a:endParaRPr lang="fr-FR"/>
            </a:p>
          </p:txBody>
        </p:sp>
        <p:sp>
          <p:nvSpPr>
            <p:cNvPr id="56332" name="Line 19"/>
            <p:cNvSpPr>
              <a:spLocks noChangeShapeType="1"/>
            </p:cNvSpPr>
            <p:nvPr/>
          </p:nvSpPr>
          <p:spPr bwMode="auto">
            <a:xfrm flipV="1">
              <a:off x="2789" y="2615"/>
              <a:ext cx="1034" cy="269"/>
            </a:xfrm>
            <a:prstGeom prst="line">
              <a:avLst/>
            </a:prstGeom>
            <a:noFill/>
            <a:ln w="25399">
              <a:solidFill>
                <a:srgbClr val="FF0000"/>
              </a:solidFill>
              <a:round/>
              <a:headEnd type="none" w="sm" len="sm"/>
              <a:tailEnd type="none" w="sm" len="sm"/>
            </a:ln>
          </p:spPr>
          <p:txBody>
            <a:bodyPr wrap="none" anchor="ctr"/>
            <a:lstStyle/>
            <a:p>
              <a:endParaRPr lang="fr-FR"/>
            </a:p>
          </p:txBody>
        </p:sp>
        <p:sp>
          <p:nvSpPr>
            <p:cNvPr id="56333" name="Line 35"/>
            <p:cNvSpPr>
              <a:spLocks noChangeShapeType="1"/>
            </p:cNvSpPr>
            <p:nvPr/>
          </p:nvSpPr>
          <p:spPr bwMode="auto">
            <a:xfrm flipH="1" flipV="1">
              <a:off x="3564" y="2433"/>
              <a:ext cx="264" cy="186"/>
            </a:xfrm>
            <a:prstGeom prst="line">
              <a:avLst/>
            </a:prstGeom>
            <a:noFill/>
            <a:ln w="25399">
              <a:solidFill>
                <a:schemeClr val="accent2"/>
              </a:solidFill>
              <a:round/>
              <a:headEnd type="none" w="sm" len="sm"/>
              <a:tailEnd type="none" w="sm" len="sm"/>
            </a:ln>
          </p:spPr>
          <p:txBody>
            <a:bodyPr wrap="none" anchor="ctr"/>
            <a:lstStyle/>
            <a:p>
              <a:endParaRPr lang="fr-FR"/>
            </a:p>
          </p:txBody>
        </p:sp>
        <p:sp>
          <p:nvSpPr>
            <p:cNvPr id="56334" name="Oval 40" descr="25%"/>
            <p:cNvSpPr>
              <a:spLocks noChangeArrowheads="1"/>
            </p:cNvSpPr>
            <p:nvPr/>
          </p:nvSpPr>
          <p:spPr bwMode="auto">
            <a:xfrm>
              <a:off x="3562" y="2431"/>
              <a:ext cx="19" cy="18"/>
            </a:xfrm>
            <a:prstGeom prst="ellipse">
              <a:avLst/>
            </a:prstGeom>
            <a:pattFill prst="pct25">
              <a:fgClr>
                <a:srgbClr val="FFFFFF"/>
              </a:fgClr>
              <a:bgClr>
                <a:srgbClr val="000000"/>
              </a:bgClr>
            </a:pattFill>
            <a:ln w="12699">
              <a:solidFill>
                <a:srgbClr val="000000"/>
              </a:solidFill>
              <a:round/>
              <a:headEnd/>
              <a:tailEnd/>
            </a:ln>
          </p:spPr>
          <p:txBody>
            <a:bodyPr wrap="none" anchor="ctr"/>
            <a:lstStyle/>
            <a:p>
              <a:endParaRPr lang="fr-FR"/>
            </a:p>
          </p:txBody>
        </p:sp>
        <p:sp>
          <p:nvSpPr>
            <p:cNvPr id="56335" name="Rectangle 41"/>
            <p:cNvSpPr>
              <a:spLocks noChangeArrowheads="1"/>
            </p:cNvSpPr>
            <p:nvPr/>
          </p:nvSpPr>
          <p:spPr bwMode="auto">
            <a:xfrm>
              <a:off x="2861" y="3055"/>
              <a:ext cx="1452" cy="252"/>
            </a:xfrm>
            <a:prstGeom prst="rect">
              <a:avLst/>
            </a:prstGeom>
            <a:noFill/>
            <a:ln w="9525">
              <a:noFill/>
              <a:miter lim="800000"/>
              <a:headEnd/>
              <a:tailEnd/>
            </a:ln>
          </p:spPr>
          <p:txBody>
            <a:bodyPr wrap="none" lIns="92075" tIns="46038" rIns="92075" bIns="46038">
              <a:spAutoFit/>
            </a:bodyPr>
            <a:lstStyle/>
            <a:p>
              <a:pPr defTabSz="762000"/>
              <a:r>
                <a:rPr lang="fr-FR" sz="2000" b="1" dirty="0"/>
                <a:t>Point in the </a:t>
              </a:r>
              <a:r>
                <a:rPr lang="fr-FR" sz="2000" b="1" dirty="0" err="1"/>
                <a:t>shadow</a:t>
              </a:r>
              <a:endParaRPr lang="fr-FR" sz="2000" b="1" dirty="0"/>
            </a:p>
          </p:txBody>
        </p:sp>
        <p:sp>
          <p:nvSpPr>
            <p:cNvPr id="56336" name="AutoShape 69"/>
            <p:cNvSpPr>
              <a:spLocks noChangeArrowheads="1"/>
            </p:cNvSpPr>
            <p:nvPr/>
          </p:nvSpPr>
          <p:spPr bwMode="auto">
            <a:xfrm rot="-389155">
              <a:off x="3224" y="2156"/>
              <a:ext cx="159" cy="159"/>
            </a:xfrm>
            <a:prstGeom prst="star16">
              <a:avLst>
                <a:gd name="adj" fmla="val 6083"/>
              </a:avLst>
            </a:prstGeom>
            <a:solidFill>
              <a:schemeClr val="tx2"/>
            </a:solidFill>
            <a:ln w="9525">
              <a:miter lim="800000"/>
              <a:headEnd/>
              <a:tailEnd/>
            </a:ln>
            <a:scene3d>
              <a:camera prst="legacyPerspectiveTop">
                <a:rot lat="0" lon="1500000" rev="0"/>
              </a:camera>
              <a:lightRig rig="legacyFlat4" dir="b"/>
            </a:scene3d>
            <a:sp3d prstMaterial="legacyMetal">
              <a:bevelT w="13500" h="13500" prst="angle"/>
              <a:bevelB w="13500" h="13500" prst="angle"/>
              <a:extrusionClr>
                <a:schemeClr val="tx2"/>
              </a:extrusionClr>
            </a:sp3d>
          </p:spPr>
          <p:txBody>
            <a:bodyPr wrap="none" anchor="ctr">
              <a:flatTx/>
            </a:bodyPr>
            <a:lstStyle/>
            <a:p>
              <a:endParaRPr lang="fr-FR"/>
            </a:p>
          </p:txBody>
        </p:sp>
        <p:sp>
          <p:nvSpPr>
            <p:cNvPr id="56337" name="Oval 70"/>
            <p:cNvSpPr>
              <a:spLocks noChangeArrowheads="1"/>
            </p:cNvSpPr>
            <p:nvPr/>
          </p:nvSpPr>
          <p:spPr bwMode="auto">
            <a:xfrm>
              <a:off x="3414" y="2388"/>
              <a:ext cx="128" cy="123"/>
            </a:xfrm>
            <a:prstGeom prst="ellipse">
              <a:avLst/>
            </a:prstGeom>
            <a:solidFill>
              <a:schemeClr val="accent1"/>
            </a:solidFill>
            <a:ln w="9525">
              <a:round/>
              <a:headEnd/>
              <a:tailEnd/>
            </a:ln>
            <a:scene3d>
              <a:camera prst="legacyPerspectiveFront">
                <a:rot lat="1500000" lon="1500000" rev="0"/>
              </a:camera>
              <a:lightRig rig="legacyFlat2" dir="t"/>
            </a:scene3d>
            <a:sp3d extrusionH="887400" prstMaterial="legacyPlastic">
              <a:bevelT w="13500" h="13500" prst="angle"/>
              <a:bevelB w="13500" h="13500" prst="angle"/>
              <a:extrusionClr>
                <a:schemeClr val="tx2"/>
              </a:extrusionClr>
            </a:sp3d>
          </p:spPr>
          <p:txBody>
            <a:bodyPr wrap="none" anchor="ctr">
              <a:flatTx/>
            </a:bodyPr>
            <a:lstStyle/>
            <a:p>
              <a:endParaRPr lang="fr-FR"/>
            </a:p>
          </p:txBody>
        </p:sp>
        <p:grpSp>
          <p:nvGrpSpPr>
            <p:cNvPr id="5" name="Group 37"/>
            <p:cNvGrpSpPr>
              <a:grpSpLocks/>
            </p:cNvGrpSpPr>
            <p:nvPr/>
          </p:nvGrpSpPr>
          <p:grpSpPr bwMode="auto">
            <a:xfrm>
              <a:off x="3344" y="2275"/>
              <a:ext cx="134" cy="90"/>
              <a:chOff x="4162" y="1854"/>
              <a:chExt cx="153" cy="102"/>
            </a:xfrm>
          </p:grpSpPr>
          <p:sp>
            <p:nvSpPr>
              <p:cNvPr id="56339" name="Freeform 38"/>
              <p:cNvSpPr>
                <a:spLocks/>
              </p:cNvSpPr>
              <p:nvPr/>
            </p:nvSpPr>
            <p:spPr bwMode="auto">
              <a:xfrm>
                <a:off x="4162" y="1854"/>
                <a:ext cx="100" cy="81"/>
              </a:xfrm>
              <a:custGeom>
                <a:avLst/>
                <a:gdLst>
                  <a:gd name="T0" fmla="*/ 0 w 100"/>
                  <a:gd name="T1" fmla="*/ 0 h 81"/>
                  <a:gd name="T2" fmla="*/ 99 w 100"/>
                  <a:gd name="T3" fmla="*/ 36 h 81"/>
                  <a:gd name="T4" fmla="*/ 83 w 100"/>
                  <a:gd name="T5" fmla="*/ 58 h 81"/>
                  <a:gd name="T6" fmla="*/ 68 w 100"/>
                  <a:gd name="T7" fmla="*/ 80 h 81"/>
                  <a:gd name="T8" fmla="*/ 0 w 100"/>
                  <a:gd name="T9" fmla="*/ 0 h 81"/>
                  <a:gd name="T10" fmla="*/ 0 60000 65536"/>
                  <a:gd name="T11" fmla="*/ 0 60000 65536"/>
                  <a:gd name="T12" fmla="*/ 0 60000 65536"/>
                  <a:gd name="T13" fmla="*/ 0 60000 65536"/>
                  <a:gd name="T14" fmla="*/ 0 60000 65536"/>
                  <a:gd name="T15" fmla="*/ 0 w 100"/>
                  <a:gd name="T16" fmla="*/ 0 h 81"/>
                  <a:gd name="T17" fmla="*/ 100 w 100"/>
                  <a:gd name="T18" fmla="*/ 81 h 81"/>
                </a:gdLst>
                <a:ahLst/>
                <a:cxnLst>
                  <a:cxn ang="T10">
                    <a:pos x="T0" y="T1"/>
                  </a:cxn>
                  <a:cxn ang="T11">
                    <a:pos x="T2" y="T3"/>
                  </a:cxn>
                  <a:cxn ang="T12">
                    <a:pos x="T4" y="T5"/>
                  </a:cxn>
                  <a:cxn ang="T13">
                    <a:pos x="T6" y="T7"/>
                  </a:cxn>
                  <a:cxn ang="T14">
                    <a:pos x="T8" y="T9"/>
                  </a:cxn>
                </a:cxnLst>
                <a:rect l="T15" t="T16" r="T17" b="T18"/>
                <a:pathLst>
                  <a:path w="100" h="81">
                    <a:moveTo>
                      <a:pt x="0" y="0"/>
                    </a:moveTo>
                    <a:lnTo>
                      <a:pt x="99" y="36"/>
                    </a:lnTo>
                    <a:lnTo>
                      <a:pt x="83" y="58"/>
                    </a:lnTo>
                    <a:lnTo>
                      <a:pt x="68" y="80"/>
                    </a:lnTo>
                    <a:lnTo>
                      <a:pt x="0" y="0"/>
                    </a:lnTo>
                  </a:path>
                </a:pathLst>
              </a:custGeom>
              <a:solidFill>
                <a:srgbClr val="000000"/>
              </a:solidFill>
              <a:ln w="25400" cap="rnd">
                <a:solidFill>
                  <a:schemeClr val="accent2"/>
                </a:solidFill>
                <a:prstDash val="sysDot"/>
                <a:round/>
                <a:headEnd/>
                <a:tailEnd/>
              </a:ln>
            </p:spPr>
            <p:txBody>
              <a:bodyPr/>
              <a:lstStyle/>
              <a:p>
                <a:endParaRPr lang="fr-FR"/>
              </a:p>
            </p:txBody>
          </p:sp>
          <p:sp>
            <p:nvSpPr>
              <p:cNvPr id="56340" name="Line 39"/>
              <p:cNvSpPr>
                <a:spLocks noChangeShapeType="1"/>
              </p:cNvSpPr>
              <p:nvPr/>
            </p:nvSpPr>
            <p:spPr bwMode="auto">
              <a:xfrm flipH="1" flipV="1">
                <a:off x="4246" y="1913"/>
                <a:ext cx="69" cy="43"/>
              </a:xfrm>
              <a:prstGeom prst="line">
                <a:avLst/>
              </a:prstGeom>
              <a:noFill/>
              <a:ln w="25400" cap="rnd">
                <a:solidFill>
                  <a:schemeClr val="accent2"/>
                </a:solidFill>
                <a:prstDash val="sysDot"/>
                <a:round/>
                <a:headEnd type="none" w="sm" len="sm"/>
                <a:tailEnd type="none" w="sm" len="sm"/>
              </a:ln>
            </p:spPr>
            <p:txBody>
              <a:bodyPr wrap="none" anchor="ctr"/>
              <a:lstStyle/>
              <a:p>
                <a:endParaRPr lang="fr-FR"/>
              </a:p>
            </p:txBody>
          </p:sp>
        </p:grpSp>
      </p:grpSp>
      <p:sp>
        <p:nvSpPr>
          <p:cNvPr id="30"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 </a:t>
            </a:r>
            <a: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a:solidFill>
                  <a:schemeClr val="tx1">
                    <a:lumMod val="85000"/>
                    <a:lumOff val="15000"/>
                  </a:schemeClr>
                </a:solidFill>
                <a:effectLst>
                  <a:outerShdw blurRad="38100" dist="38100" dir="2700000" algn="tl">
                    <a:srgbClr val="000000">
                      <a:alpha val="43137"/>
                    </a:srgbClr>
                  </a:outerShdw>
                </a:effectLst>
              </a:rPr>
              <a:t>Modèle d’éclairage</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31"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33"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55</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
          <p:cNvSpPr>
            <a:spLocks noGrp="1" noChangeArrowheads="1"/>
          </p:cNvSpPr>
          <p:nvPr>
            <p:ph type="body" idx="4294967295"/>
          </p:nvPr>
        </p:nvSpPr>
        <p:spPr>
          <a:xfrm>
            <a:off x="857250" y="1676400"/>
            <a:ext cx="7454900" cy="369332"/>
          </a:xfrm>
          <a:prstGeom prst="rect">
            <a:avLst/>
          </a:prstGeom>
        </p:spPr>
        <p:txBody>
          <a:bodyPr/>
          <a:lstStyle/>
          <a:p>
            <a:r>
              <a:rPr lang="fr-FR" dirty="0"/>
              <a:t>Local Model:</a:t>
            </a:r>
          </a:p>
        </p:txBody>
      </p:sp>
      <p:sp>
        <p:nvSpPr>
          <p:cNvPr id="3080" name="Rectangle 4"/>
          <p:cNvSpPr>
            <a:spLocks noChangeArrowheads="1"/>
          </p:cNvSpPr>
          <p:nvPr/>
        </p:nvSpPr>
        <p:spPr bwMode="auto">
          <a:xfrm>
            <a:off x="844550" y="2311400"/>
            <a:ext cx="7454900" cy="558800"/>
          </a:xfrm>
          <a:prstGeom prst="rect">
            <a:avLst/>
          </a:prstGeom>
          <a:noFill/>
          <a:ln w="9525">
            <a:noFill/>
            <a:miter lim="800000"/>
            <a:headEnd/>
            <a:tailEnd/>
          </a:ln>
        </p:spPr>
        <p:txBody>
          <a:bodyPr lIns="92075" tIns="46038" rIns="92075" bIns="46038"/>
          <a:lstStyle/>
          <a:p>
            <a:pPr lvl="1"/>
            <a:r>
              <a:rPr lang="fr-FR" dirty="0" err="1"/>
              <a:t>Phong</a:t>
            </a:r>
            <a:r>
              <a:rPr lang="fr-FR" dirty="0"/>
              <a:t> Model</a:t>
            </a:r>
          </a:p>
        </p:txBody>
      </p:sp>
      <p:graphicFrame>
        <p:nvGraphicFramePr>
          <p:cNvPr id="3074" name="Object 2"/>
          <p:cNvGraphicFramePr>
            <a:graphicFrameLocks noChangeAspect="1"/>
          </p:cNvGraphicFramePr>
          <p:nvPr/>
        </p:nvGraphicFramePr>
        <p:xfrm>
          <a:off x="1911350" y="2851150"/>
          <a:ext cx="5318125" cy="798513"/>
        </p:xfrm>
        <a:graphic>
          <a:graphicData uri="http://schemas.openxmlformats.org/presentationml/2006/ole">
            <mc:AlternateContent xmlns:mc="http://schemas.openxmlformats.org/markup-compatibility/2006">
              <mc:Choice xmlns:v="urn:schemas-microsoft-com:vml" Requires="v">
                <p:oleObj spid="_x0000_s176391" name="Équation" r:id="rId4" imgW="2273040" imgH="342720" progId="Equation.3">
                  <p:embed/>
                </p:oleObj>
              </mc:Choice>
              <mc:Fallback>
                <p:oleObj name="Équation" r:id="rId4" imgW="2273040" imgH="3427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50" y="2851150"/>
                        <a:ext cx="531812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7"/>
          <p:cNvGrpSpPr>
            <a:grpSpLocks/>
          </p:cNvGrpSpPr>
          <p:nvPr/>
        </p:nvGrpSpPr>
        <p:grpSpPr bwMode="auto">
          <a:xfrm>
            <a:off x="2641600" y="3835400"/>
            <a:ext cx="3756025" cy="2679700"/>
            <a:chOff x="1664" y="2416"/>
            <a:chExt cx="2366" cy="1688"/>
          </a:xfrm>
        </p:grpSpPr>
        <p:sp>
          <p:nvSpPr>
            <p:cNvPr id="3085" name="Oval 45"/>
            <p:cNvSpPr>
              <a:spLocks noChangeArrowheads="1"/>
            </p:cNvSpPr>
            <p:nvPr/>
          </p:nvSpPr>
          <p:spPr bwMode="auto">
            <a:xfrm>
              <a:off x="2256" y="3464"/>
              <a:ext cx="640" cy="640"/>
            </a:xfrm>
            <a:prstGeom prst="ellipse">
              <a:avLst/>
            </a:prstGeom>
            <a:noFill/>
            <a:ln w="12700">
              <a:solidFill>
                <a:schemeClr val="accent1"/>
              </a:solidFill>
              <a:round/>
              <a:headEnd type="none" w="sm" len="sm"/>
              <a:tailEnd type="none" w="med" len="lg"/>
            </a:ln>
            <a:scene3d>
              <a:camera prst="legacyPerspectiveFront">
                <a:rot lat="1500000" lon="1500000" rev="0"/>
              </a:camera>
              <a:lightRig rig="legacyHarsh2" dir="t"/>
            </a:scene3d>
            <a:sp3d extrusionH="887400" prstMaterial="legacyPlastic">
              <a:bevelT w="13500" h="13500" prst="angle"/>
              <a:bevelB w="13500" h="13500" prst="angle"/>
              <a:extrusionClr>
                <a:schemeClr val="accent1"/>
              </a:extrusionClr>
            </a:sp3d>
          </p:spPr>
          <p:txBody>
            <a:bodyPr wrap="none" anchor="ctr">
              <a:flatTx/>
            </a:bodyPr>
            <a:lstStyle/>
            <a:p>
              <a:endParaRPr lang="fr-FR"/>
            </a:p>
          </p:txBody>
        </p:sp>
        <p:sp>
          <p:nvSpPr>
            <p:cNvPr id="3086" name="AutoShape 36"/>
            <p:cNvSpPr>
              <a:spLocks noChangeArrowheads="1"/>
            </p:cNvSpPr>
            <p:nvPr/>
          </p:nvSpPr>
          <p:spPr bwMode="auto">
            <a:xfrm rot="-389155">
              <a:off x="1664" y="2516"/>
              <a:ext cx="159" cy="159"/>
            </a:xfrm>
            <a:prstGeom prst="star16">
              <a:avLst>
                <a:gd name="adj" fmla="val 6083"/>
              </a:avLst>
            </a:prstGeom>
            <a:solidFill>
              <a:schemeClr val="tx2"/>
            </a:solidFill>
            <a:ln w="9525">
              <a:miter lim="800000"/>
              <a:headEnd/>
              <a:tailEnd/>
            </a:ln>
            <a:scene3d>
              <a:camera prst="legacyPerspectiveTop">
                <a:rot lat="0" lon="1500000" rev="0"/>
              </a:camera>
              <a:lightRig rig="legacyFlat2" dir="b"/>
            </a:scene3d>
            <a:sp3d prstMaterial="legacyMatte">
              <a:bevelT w="13500" h="13500" prst="angle"/>
              <a:bevelB w="13500" h="13500" prst="angle"/>
              <a:extrusionClr>
                <a:schemeClr val="tx2"/>
              </a:extrusionClr>
            </a:sp3d>
          </p:spPr>
          <p:txBody>
            <a:bodyPr wrap="none" anchor="ctr">
              <a:flatTx/>
            </a:bodyPr>
            <a:lstStyle/>
            <a:p>
              <a:endParaRPr lang="fr-FR"/>
            </a:p>
          </p:txBody>
        </p:sp>
        <p:sp>
          <p:nvSpPr>
            <p:cNvPr id="3087" name="Line 37"/>
            <p:cNvSpPr>
              <a:spLocks noChangeShapeType="1"/>
            </p:cNvSpPr>
            <p:nvPr/>
          </p:nvSpPr>
          <p:spPr bwMode="auto">
            <a:xfrm flipV="1">
              <a:off x="2769" y="2416"/>
              <a:ext cx="232" cy="1032"/>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3088" name="Line 38"/>
            <p:cNvSpPr>
              <a:spLocks noChangeShapeType="1"/>
            </p:cNvSpPr>
            <p:nvPr/>
          </p:nvSpPr>
          <p:spPr bwMode="auto">
            <a:xfrm>
              <a:off x="2768" y="3448"/>
              <a:ext cx="1208" cy="96"/>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3089" name="Line 39"/>
            <p:cNvSpPr>
              <a:spLocks noChangeShapeType="1"/>
            </p:cNvSpPr>
            <p:nvPr/>
          </p:nvSpPr>
          <p:spPr bwMode="auto">
            <a:xfrm flipH="1" flipV="1">
              <a:off x="1808" y="2665"/>
              <a:ext cx="960" cy="784"/>
            </a:xfrm>
            <a:prstGeom prst="line">
              <a:avLst/>
            </a:prstGeom>
            <a:noFill/>
            <a:ln w="12700">
              <a:solidFill>
                <a:schemeClr val="tx1"/>
              </a:solidFill>
              <a:round/>
              <a:headEnd type="none" w="sm" len="sm"/>
              <a:tailEnd type="triangle" w="med" len="lg"/>
            </a:ln>
          </p:spPr>
          <p:txBody>
            <a:bodyPr wrap="none" anchor="ctr"/>
            <a:lstStyle/>
            <a:p>
              <a:endParaRPr lang="fr-FR"/>
            </a:p>
          </p:txBody>
        </p:sp>
        <p:sp>
          <p:nvSpPr>
            <p:cNvPr id="3090" name="Line 40"/>
            <p:cNvSpPr>
              <a:spLocks noChangeShapeType="1"/>
            </p:cNvSpPr>
            <p:nvPr/>
          </p:nvSpPr>
          <p:spPr bwMode="auto">
            <a:xfrm flipV="1">
              <a:off x="2771" y="3162"/>
              <a:ext cx="1180" cy="286"/>
            </a:xfrm>
            <a:prstGeom prst="line">
              <a:avLst/>
            </a:prstGeom>
            <a:noFill/>
            <a:ln w="12700">
              <a:solidFill>
                <a:schemeClr val="tx1"/>
              </a:solidFill>
              <a:round/>
              <a:headEnd type="none" w="sm" len="sm"/>
              <a:tailEnd type="triangle" w="med" len="lg"/>
            </a:ln>
          </p:spPr>
          <p:txBody>
            <a:bodyPr wrap="none" anchor="ctr"/>
            <a:lstStyle/>
            <a:p>
              <a:endParaRPr lang="fr-FR"/>
            </a:p>
          </p:txBody>
        </p:sp>
        <p:graphicFrame>
          <p:nvGraphicFramePr>
            <p:cNvPr id="3075" name="Object 3"/>
            <p:cNvGraphicFramePr>
              <a:graphicFrameLocks noChangeAspect="1"/>
            </p:cNvGraphicFramePr>
            <p:nvPr/>
          </p:nvGraphicFramePr>
          <p:xfrm>
            <a:off x="2992" y="2420"/>
            <a:ext cx="264" cy="375"/>
          </p:xfrm>
          <a:graphic>
            <a:graphicData uri="http://schemas.openxmlformats.org/presentationml/2006/ole">
              <mc:AlternateContent xmlns:mc="http://schemas.openxmlformats.org/markup-compatibility/2006">
                <mc:Choice xmlns:v="urn:schemas-microsoft-com:vml" Requires="v">
                  <p:oleObj spid="_x0000_s176392" name="Équation" r:id="rId6" imgW="152280" imgH="215640" progId="Equation.3">
                    <p:embed/>
                  </p:oleObj>
                </mc:Choice>
                <mc:Fallback>
                  <p:oleObj name="Équation" r:id="rId6" imgW="152280" imgH="215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 y="2420"/>
                          <a:ext cx="264" cy="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2094" y="2535"/>
            <a:ext cx="220" cy="353"/>
          </p:xfrm>
          <a:graphic>
            <a:graphicData uri="http://schemas.openxmlformats.org/presentationml/2006/ole">
              <mc:AlternateContent xmlns:mc="http://schemas.openxmlformats.org/markup-compatibility/2006">
                <mc:Choice xmlns:v="urn:schemas-microsoft-com:vml" Requires="v">
                  <p:oleObj spid="_x0000_s176393" name="Équation" r:id="rId8" imgW="126720" imgH="203040" progId="Equation.3">
                    <p:embed/>
                  </p:oleObj>
                </mc:Choice>
                <mc:Fallback>
                  <p:oleObj name="Équation" r:id="rId8" imgW="12672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4" y="2535"/>
                          <a:ext cx="220" cy="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3426" y="2831"/>
            <a:ext cx="244" cy="353"/>
          </p:xfrm>
          <a:graphic>
            <a:graphicData uri="http://schemas.openxmlformats.org/presentationml/2006/ole">
              <mc:AlternateContent xmlns:mc="http://schemas.openxmlformats.org/markup-compatibility/2006">
                <mc:Choice xmlns:v="urn:schemas-microsoft-com:vml" Requires="v">
                  <p:oleObj spid="_x0000_s176394" name="Équation" r:id="rId10" imgW="139680" imgH="203040" progId="Equation.3">
                    <p:embed/>
                  </p:oleObj>
                </mc:Choice>
                <mc:Fallback>
                  <p:oleObj name="Équation" r:id="rId10" imgW="13968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6" y="2831"/>
                          <a:ext cx="244" cy="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3785" y="3580"/>
            <a:ext cx="245" cy="375"/>
          </p:xfrm>
          <a:graphic>
            <a:graphicData uri="http://schemas.openxmlformats.org/presentationml/2006/ole">
              <mc:AlternateContent xmlns:mc="http://schemas.openxmlformats.org/markup-compatibility/2006">
                <mc:Choice xmlns:v="urn:schemas-microsoft-com:vml" Requires="v">
                  <p:oleObj spid="_x0000_s176395" name="Équation" r:id="rId12" imgW="139680" imgH="215640" progId="Equation.3">
                    <p:embed/>
                  </p:oleObj>
                </mc:Choice>
                <mc:Fallback>
                  <p:oleObj name="Équation" r:id="rId12" imgW="139680" imgH="2156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85" y="3580"/>
                          <a:ext cx="245" cy="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 </a:t>
            </a:r>
            <a: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a:solidFill>
                  <a:schemeClr val="tx1">
                    <a:lumMod val="85000"/>
                    <a:lumOff val="15000"/>
                  </a:schemeClr>
                </a:solidFill>
                <a:effectLst>
                  <a:outerShdw blurRad="38100" dist="38100" dir="2700000" algn="tl">
                    <a:srgbClr val="000000">
                      <a:alpha val="43137"/>
                    </a:srgbClr>
                  </a:outerShdw>
                </a:effectLst>
              </a:rPr>
              <a:t>Modèle d’éclairage</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19"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21"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56</a:t>
            </a:fld>
            <a:endParaRPr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809625" y="1219200"/>
            <a:ext cx="7958138" cy="4116512"/>
          </a:xfrm>
          <a:prstGeom prst="rect">
            <a:avLst/>
          </a:prstGeom>
        </p:spPr>
        <p:txBody>
          <a:bodyPr/>
          <a:lstStyle/>
          <a:p>
            <a:pPr algn="just">
              <a:buClr>
                <a:srgbClr val="FF6600"/>
              </a:buClr>
            </a:pPr>
            <a:r>
              <a:rPr lang="fr-FR" sz="2000" b="1" dirty="0" smtClean="0"/>
              <a:t>1. </a:t>
            </a:r>
            <a:r>
              <a:rPr lang="fr-FR" sz="2000" b="1" dirty="0" err="1"/>
              <a:t>Scene</a:t>
            </a:r>
            <a:r>
              <a:rPr lang="fr-FR" sz="2000" b="1" dirty="0"/>
              <a:t> </a:t>
            </a:r>
            <a:r>
              <a:rPr lang="fr-FR" sz="2000" b="1" dirty="0" err="1"/>
              <a:t>Definition</a:t>
            </a:r>
            <a:r>
              <a:rPr lang="fr-FR" sz="2000" b="1" dirty="0"/>
              <a:t>:</a:t>
            </a:r>
          </a:p>
          <a:p>
            <a:pPr algn="just">
              <a:buClr>
                <a:srgbClr val="FF6600"/>
              </a:buClr>
            </a:pPr>
            <a:endParaRPr lang="fr-FR" sz="800" dirty="0"/>
          </a:p>
          <a:p>
            <a:pPr algn="just">
              <a:buClr>
                <a:srgbClr val="FF6600"/>
              </a:buClr>
            </a:pPr>
            <a:r>
              <a:rPr lang="en-US" sz="2000" dirty="0"/>
              <a:t>The scene consists of 3D geometries (objects), a camera, light sources, and an environment. Each object possesses optical properties (reflection, transparency, refractive index, etc.).</a:t>
            </a:r>
            <a:endParaRPr lang="fr-FR" sz="2000" dirty="0"/>
          </a:p>
          <a:p>
            <a:pPr algn="just">
              <a:buClr>
                <a:srgbClr val="FF6600"/>
              </a:buClr>
            </a:pPr>
            <a:endParaRPr lang="fr-FR" sz="1100" dirty="0"/>
          </a:p>
          <a:p>
            <a:pPr algn="just">
              <a:buClr>
                <a:srgbClr val="FF6600"/>
              </a:buClr>
            </a:pPr>
            <a:r>
              <a:rPr lang="fr-FR" sz="2000" b="1" dirty="0" smtClean="0"/>
              <a:t>2. </a:t>
            </a:r>
            <a:r>
              <a:rPr lang="fr-FR" sz="2000" b="1" dirty="0"/>
              <a:t>Ray </a:t>
            </a:r>
            <a:r>
              <a:rPr lang="fr-FR" sz="2000" b="1" dirty="0" err="1"/>
              <a:t>Generation</a:t>
            </a:r>
            <a:r>
              <a:rPr lang="fr-FR" sz="2000" b="1" dirty="0"/>
              <a:t>:</a:t>
            </a:r>
          </a:p>
          <a:p>
            <a:pPr algn="just">
              <a:buClr>
                <a:srgbClr val="FF6600"/>
              </a:buClr>
            </a:pPr>
            <a:endParaRPr lang="fr-FR" sz="900" dirty="0"/>
          </a:p>
          <a:p>
            <a:pPr algn="just">
              <a:buClr>
                <a:srgbClr val="FF6600"/>
              </a:buClr>
            </a:pPr>
            <a:r>
              <a:rPr lang="en-US" sz="2000" dirty="0"/>
              <a:t>For each pixel of the image to be rendered, a ray is emitted from the eye (or the camera) through an imaginary plane called the projection plane (the virtual screen).</a:t>
            </a:r>
            <a:endParaRPr lang="fr-FR" sz="2000" dirty="0"/>
          </a:p>
          <a:p>
            <a:pPr algn="just">
              <a:buClr>
                <a:srgbClr val="FF6600"/>
              </a:buClr>
            </a:pPr>
            <a:endParaRPr lang="fr-FR" sz="1050" dirty="0"/>
          </a:p>
          <a:p>
            <a:pPr algn="just">
              <a:buClr>
                <a:srgbClr val="FF6600"/>
              </a:buClr>
            </a:pPr>
            <a:r>
              <a:rPr lang="fr-FR" sz="2000" b="1" dirty="0" smtClean="0"/>
              <a:t>3. </a:t>
            </a:r>
            <a:r>
              <a:rPr lang="fr-FR" sz="2000" b="1" dirty="0"/>
              <a:t>Ray-Object Intersection:</a:t>
            </a:r>
          </a:p>
          <a:p>
            <a:pPr algn="just">
              <a:buClr>
                <a:srgbClr val="FF6600"/>
              </a:buClr>
            </a:pPr>
            <a:endParaRPr lang="fr-FR" sz="900" dirty="0"/>
          </a:p>
          <a:p>
            <a:pPr algn="just">
              <a:buClr>
                <a:srgbClr val="FF6600"/>
              </a:buClr>
            </a:pPr>
            <a:r>
              <a:rPr lang="en-US" sz="2000" dirty="0"/>
              <a:t>Each ray is tested to determine if it intersects one or more objects in the scene. This involves solving geometric equations for each type of object (sphere, plane, triangle, etc.).</a:t>
            </a:r>
          </a:p>
        </p:txBody>
      </p:sp>
      <p:sp>
        <p:nvSpPr>
          <p:cNvPr id="4"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75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chemeClr val="bg2">
                    <a:lumMod val="10000"/>
                  </a:schemeClr>
                </a:solidFill>
                <a:effectLst>
                  <a:outerShdw blurRad="38100" dist="38100" dir="2700000" algn="tl">
                    <a:srgbClr val="000000">
                      <a:alpha val="43137"/>
                    </a:srgbClr>
                  </a:outerShdw>
                </a:effectLst>
              </a:rPr>
              <a:t>Main steps of the ray tracing algorithm</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57</a:t>
            </a:fld>
            <a:endParaRP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75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chemeClr val="bg2">
                    <a:lumMod val="10000"/>
                  </a:schemeClr>
                </a:solidFill>
                <a:effectLst>
                  <a:outerShdw blurRad="38100" dist="38100" dir="2700000" algn="tl">
                    <a:srgbClr val="000000">
                      <a:alpha val="43137"/>
                    </a:srgbClr>
                  </a:outerShdw>
                </a:effectLst>
              </a:rPr>
              <a:t>Main steps of the ray tracing algorithm</a:t>
            </a: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58</a:t>
            </a:fld>
            <a:endParaRPr dirty="0"/>
          </a:p>
        </p:txBody>
      </p:sp>
      <p:sp>
        <p:nvSpPr>
          <p:cNvPr id="7" name="Rectangle 3"/>
          <p:cNvSpPr txBox="1">
            <a:spLocks noChangeArrowheads="1"/>
          </p:cNvSpPr>
          <p:nvPr/>
        </p:nvSpPr>
        <p:spPr>
          <a:xfrm>
            <a:off x="809625" y="1219200"/>
            <a:ext cx="7958138" cy="4478149"/>
          </a:xfrm>
          <a:prstGeom prst="rect">
            <a:avLst/>
          </a:prstGeom>
        </p:spPr>
        <p:txBody>
          <a:bodyPr wrap="square" lIns="0" tIns="0" rIns="0" bIns="0">
            <a:spAutoFit/>
          </a:bodyPr>
          <a:lstStyle>
            <a:lvl1pPr marL="0">
              <a:defRPr sz="2400" b="0" i="0">
                <a:solidFill>
                  <a:schemeClr val="tx1"/>
                </a:solidFill>
                <a:latin typeface="Perpetua"/>
                <a:ea typeface="+mn-ea"/>
                <a:cs typeface="Perpetu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buClr>
                <a:srgbClr val="FF6600"/>
              </a:buClr>
            </a:pPr>
            <a:r>
              <a:rPr lang="fr-FR" sz="2000" b="1" kern="0" dirty="0" smtClean="0"/>
              <a:t>4. </a:t>
            </a:r>
            <a:r>
              <a:rPr lang="fr-FR" sz="2000" b="1" kern="0" dirty="0"/>
              <a:t>Local Illumination </a:t>
            </a:r>
            <a:r>
              <a:rPr lang="fr-FR" sz="2000" b="1" kern="0" dirty="0" err="1"/>
              <a:t>Calculation</a:t>
            </a:r>
            <a:r>
              <a:rPr lang="fr-FR" sz="2000" b="1" kern="0" dirty="0"/>
              <a:t>:</a:t>
            </a:r>
            <a:endParaRPr lang="fr-FR" sz="2000" b="1" kern="0" dirty="0" smtClean="0"/>
          </a:p>
          <a:p>
            <a:pPr algn="just">
              <a:buClr>
                <a:srgbClr val="FF6600"/>
              </a:buClr>
            </a:pPr>
            <a:endParaRPr lang="fr-FR" sz="1100" kern="0" dirty="0" smtClean="0"/>
          </a:p>
          <a:p>
            <a:pPr algn="just">
              <a:buClr>
                <a:srgbClr val="FF6600"/>
              </a:buClr>
            </a:pPr>
            <a:r>
              <a:rPr lang="en-US" sz="2000" dirty="0"/>
              <a:t>If a ray strikes an object, the algorithm determines the color of the intersection point, taking into account light sources, cast shadows, object textures, and material properties (diffusion, specular reflection, etc.).</a:t>
            </a:r>
            <a:endParaRPr lang="fr-FR" sz="2000" kern="0" dirty="0" smtClean="0"/>
          </a:p>
          <a:p>
            <a:pPr algn="just">
              <a:buClr>
                <a:srgbClr val="FF6600"/>
              </a:buClr>
            </a:pPr>
            <a:endParaRPr lang="fr-FR" sz="2000" kern="0" dirty="0" smtClean="0"/>
          </a:p>
          <a:p>
            <a:pPr algn="just">
              <a:buClr>
                <a:srgbClr val="FF6600"/>
              </a:buClr>
            </a:pPr>
            <a:r>
              <a:rPr lang="fr-FR" sz="2000" b="1" kern="0" dirty="0" smtClean="0"/>
              <a:t>5</a:t>
            </a:r>
            <a:r>
              <a:rPr lang="fr-FR" sz="2000" b="1" kern="0" dirty="0"/>
              <a:t>. </a:t>
            </a:r>
            <a:r>
              <a:rPr lang="fr-FR" sz="2000" b="1" kern="0" dirty="0" err="1"/>
              <a:t>Tracing</a:t>
            </a:r>
            <a:r>
              <a:rPr lang="fr-FR" sz="2000" b="1" kern="0" dirty="0"/>
              <a:t> </a:t>
            </a:r>
            <a:r>
              <a:rPr lang="fr-FR" sz="2000" b="1" kern="0" dirty="0" err="1"/>
              <a:t>Secondary</a:t>
            </a:r>
            <a:r>
              <a:rPr lang="fr-FR" sz="2000" b="1" kern="0" dirty="0"/>
              <a:t> Rays:</a:t>
            </a:r>
            <a:endParaRPr lang="fr-FR" sz="2000" b="1" kern="0" dirty="0" smtClean="0"/>
          </a:p>
          <a:p>
            <a:pPr algn="just">
              <a:buClr>
                <a:srgbClr val="FF6600"/>
              </a:buClr>
            </a:pPr>
            <a:endParaRPr lang="fr-FR" sz="1100" kern="0" dirty="0" smtClean="0"/>
          </a:p>
          <a:p>
            <a:pPr marL="342900" indent="-342900" algn="just">
              <a:buClr>
                <a:srgbClr val="FF6600"/>
              </a:buClr>
              <a:buFont typeface="Arial" panose="020B0604020202020204" pitchFamily="34" charset="0"/>
              <a:buChar char="•"/>
            </a:pPr>
            <a:r>
              <a:rPr lang="en-US" sz="2000" kern="0" dirty="0"/>
              <a:t>If the object is reflective or transparent, secondary rays are </a:t>
            </a:r>
            <a:r>
              <a:rPr lang="en-US" sz="2000" kern="0" dirty="0" smtClean="0"/>
              <a:t>generated</a:t>
            </a:r>
            <a:r>
              <a:rPr lang="fr-FR" sz="2000" kern="0" dirty="0" smtClean="0">
                <a:latin typeface="Perpetua" panose="02020502060401020303" pitchFamily="18" charset="0"/>
              </a:rPr>
              <a:t>:</a:t>
            </a:r>
            <a:endParaRPr lang="fr-FR" sz="2000" kern="0" dirty="0">
              <a:latin typeface="Perpetua" panose="02020502060401020303" pitchFamily="18" charset="0"/>
            </a:endParaRPr>
          </a:p>
          <a:p>
            <a:pPr marL="742950" lvl="1" indent="-285750" algn="just">
              <a:buClr>
                <a:srgbClr val="FF6600"/>
              </a:buClr>
              <a:buFont typeface="Wingdings" panose="05000000000000000000" pitchFamily="2" charset="2"/>
              <a:buChar char="ü"/>
            </a:pPr>
            <a:r>
              <a:rPr lang="fr-FR" sz="2000" kern="0" dirty="0" smtClean="0">
                <a:latin typeface="Perpetua" panose="02020502060401020303" pitchFamily="18" charset="0"/>
              </a:rPr>
              <a:t>    </a:t>
            </a:r>
            <a:r>
              <a:rPr lang="en-US" sz="2000" kern="0" dirty="0">
                <a:latin typeface="Perpetua" panose="02020502060401020303" pitchFamily="18" charset="0"/>
              </a:rPr>
              <a:t>Reflection: A reflected ray is traced in the direction determined by the law of reflection</a:t>
            </a:r>
            <a:r>
              <a:rPr lang="fr-FR" sz="2000" kern="0" dirty="0" smtClean="0">
                <a:latin typeface="Perpetua" panose="02020502060401020303" pitchFamily="18" charset="0"/>
              </a:rPr>
              <a:t>.</a:t>
            </a:r>
            <a:endParaRPr lang="fr-FR" sz="2000" kern="0" dirty="0">
              <a:latin typeface="Perpetua" panose="02020502060401020303" pitchFamily="18" charset="0"/>
            </a:endParaRPr>
          </a:p>
          <a:p>
            <a:pPr marL="742950" lvl="1" indent="-285750" algn="just">
              <a:buClr>
                <a:srgbClr val="FF6600"/>
              </a:buClr>
              <a:buFont typeface="Wingdings" panose="05000000000000000000" pitchFamily="2" charset="2"/>
              <a:buChar char="ü"/>
            </a:pPr>
            <a:r>
              <a:rPr lang="fr-FR" sz="2000" kern="0" dirty="0">
                <a:latin typeface="Perpetua" panose="02020502060401020303" pitchFamily="18" charset="0"/>
              </a:rPr>
              <a:t>    </a:t>
            </a:r>
            <a:r>
              <a:rPr lang="en-US" sz="2000" kern="0" dirty="0">
                <a:latin typeface="Perpetua" panose="02020502060401020303" pitchFamily="18" charset="0"/>
              </a:rPr>
              <a:t>Refraction: If the object is transparent, a refracted ray is traced according to Snell's law</a:t>
            </a:r>
            <a:r>
              <a:rPr lang="fr-FR" sz="2000" kern="0" dirty="0" smtClean="0">
                <a:latin typeface="Perpetua" panose="02020502060401020303" pitchFamily="18" charset="0"/>
              </a:rPr>
              <a:t>.</a:t>
            </a:r>
            <a:endParaRPr lang="fr-FR" sz="2000" kern="0" dirty="0">
              <a:latin typeface="Perpetua" panose="02020502060401020303" pitchFamily="18" charset="0"/>
            </a:endParaRPr>
          </a:p>
          <a:p>
            <a:pPr marL="342900" indent="-342900" algn="just">
              <a:buClr>
                <a:srgbClr val="FF6600"/>
              </a:buClr>
              <a:buFont typeface="Arial" panose="020B0604020202020204" pitchFamily="34" charset="0"/>
              <a:buChar char="•"/>
            </a:pPr>
            <a:r>
              <a:rPr lang="en-US" sz="2000" kern="0" dirty="0"/>
              <a:t>These secondary rays are then tested for intersections, and their contributions are added to the pixel color</a:t>
            </a:r>
            <a:r>
              <a:rPr lang="en-US" sz="2000" kern="0" dirty="0" smtClean="0"/>
              <a:t>.</a:t>
            </a:r>
            <a:endParaRPr lang="fr-FR" sz="2000" kern="0" dirty="0" smtClean="0"/>
          </a:p>
          <a:p>
            <a:pPr algn="just">
              <a:buClr>
                <a:srgbClr val="FF6600"/>
              </a:buClr>
            </a:pPr>
            <a:endParaRPr lang="fr-FR" sz="900" kern="0" dirty="0" smtClean="0"/>
          </a:p>
        </p:txBody>
      </p:sp>
    </p:spTree>
    <p:extLst>
      <p:ext uri="{BB962C8B-B14F-4D97-AF65-F5344CB8AC3E}">
        <p14:creationId xmlns:p14="http://schemas.microsoft.com/office/powerpoint/2010/main" val="3217619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75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chemeClr val="bg2">
                    <a:lumMod val="10000"/>
                  </a:schemeClr>
                </a:solidFill>
                <a:effectLst>
                  <a:outerShdw blurRad="38100" dist="38100" dir="2700000" algn="tl">
                    <a:srgbClr val="000000">
                      <a:alpha val="43137"/>
                    </a:srgbClr>
                  </a:outerShdw>
                </a:effectLst>
              </a:rPr>
              <a:t>Main steps of the ray tracing algorithm</a:t>
            </a:r>
            <a:endParaRPr lang="en-GB" sz="3200" b="1" i="1" dirty="0">
              <a:solidFill>
                <a:schemeClr val="bg2">
                  <a:lumMod val="10000"/>
                </a:schemeClr>
              </a:solidFill>
              <a:effectLst>
                <a:outerShdw blurRad="38100" dist="38100" dir="2700000" algn="tl">
                  <a:srgbClr val="000000">
                    <a:alpha val="43137"/>
                  </a:srgbClr>
                </a:outerShdw>
              </a:effectLst>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59</a:t>
            </a:fld>
            <a:endParaRPr dirty="0"/>
          </a:p>
        </p:txBody>
      </p:sp>
      <p:sp>
        <p:nvSpPr>
          <p:cNvPr id="7" name="Rectangle 3"/>
          <p:cNvSpPr txBox="1">
            <a:spLocks noChangeArrowheads="1"/>
          </p:cNvSpPr>
          <p:nvPr/>
        </p:nvSpPr>
        <p:spPr>
          <a:xfrm>
            <a:off x="809625" y="1364665"/>
            <a:ext cx="7958138" cy="2769989"/>
          </a:xfrm>
          <a:prstGeom prst="rect">
            <a:avLst/>
          </a:prstGeom>
        </p:spPr>
        <p:txBody>
          <a:bodyPr wrap="square" lIns="0" tIns="0" rIns="0" bIns="0">
            <a:spAutoFit/>
          </a:bodyPr>
          <a:lstStyle>
            <a:lvl1pPr marL="0">
              <a:defRPr sz="2400" b="0" i="0">
                <a:solidFill>
                  <a:schemeClr val="tx1"/>
                </a:solidFill>
                <a:latin typeface="Perpetua"/>
                <a:ea typeface="+mn-ea"/>
                <a:cs typeface="Perpetu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buClr>
                <a:srgbClr val="FF6600"/>
              </a:buClr>
            </a:pPr>
            <a:r>
              <a:rPr lang="fr-FR" sz="2000" b="1" kern="0" dirty="0" smtClean="0"/>
              <a:t>6</a:t>
            </a:r>
            <a:r>
              <a:rPr lang="fr-FR" sz="2000" b="1" kern="0" dirty="0"/>
              <a:t>. </a:t>
            </a:r>
            <a:r>
              <a:rPr lang="fr-FR" sz="2000" b="1" kern="0" dirty="0" err="1"/>
              <a:t>Recursion</a:t>
            </a:r>
            <a:r>
              <a:rPr lang="fr-FR" sz="2000" b="1" kern="0" dirty="0"/>
              <a:t>:</a:t>
            </a:r>
            <a:endParaRPr lang="fr-FR" sz="2000" b="1" kern="0" dirty="0" smtClean="0"/>
          </a:p>
          <a:p>
            <a:pPr algn="just">
              <a:buClr>
                <a:srgbClr val="FF6600"/>
              </a:buClr>
            </a:pPr>
            <a:endParaRPr lang="fr-FR" sz="2000" kern="0" dirty="0" smtClean="0"/>
          </a:p>
          <a:p>
            <a:pPr algn="just">
              <a:buClr>
                <a:srgbClr val="FF6600"/>
              </a:buClr>
            </a:pPr>
            <a:r>
              <a:rPr lang="en-US" sz="2000" dirty="0"/>
              <a:t>The process repeats for reflected and refracted rays until a defined recursion depth (or a minimum light energy threshold) is reached.</a:t>
            </a:r>
            <a:endParaRPr lang="fr-FR" sz="2000" dirty="0" smtClean="0"/>
          </a:p>
          <a:p>
            <a:pPr algn="just">
              <a:buClr>
                <a:srgbClr val="FF6600"/>
              </a:buClr>
            </a:pPr>
            <a:endParaRPr lang="fr-FR" sz="2000" b="1" kern="0" dirty="0" smtClean="0"/>
          </a:p>
          <a:p>
            <a:pPr algn="just">
              <a:buClr>
                <a:srgbClr val="FF6600"/>
              </a:buClr>
            </a:pPr>
            <a:r>
              <a:rPr lang="fr-FR" sz="2000" b="1" kern="0" dirty="0" smtClean="0"/>
              <a:t>7</a:t>
            </a:r>
            <a:r>
              <a:rPr lang="fr-FR" sz="2000" b="1" kern="0" dirty="0"/>
              <a:t>. </a:t>
            </a:r>
            <a:r>
              <a:rPr lang="fr-FR" sz="2000" b="1" kern="0" dirty="0" err="1"/>
              <a:t>Combining</a:t>
            </a:r>
            <a:r>
              <a:rPr lang="fr-FR" sz="2000" b="1" kern="0" dirty="0"/>
              <a:t> </a:t>
            </a:r>
            <a:r>
              <a:rPr lang="fr-FR" sz="2000" b="1" kern="0" dirty="0" err="1"/>
              <a:t>Results</a:t>
            </a:r>
            <a:r>
              <a:rPr lang="fr-FR" sz="2000" b="1" kern="0" dirty="0"/>
              <a:t>:</a:t>
            </a:r>
          </a:p>
          <a:p>
            <a:pPr algn="just">
              <a:buClr>
                <a:srgbClr val="FF6600"/>
              </a:buClr>
            </a:pPr>
            <a:endParaRPr lang="fr-FR" sz="2000" kern="0" dirty="0"/>
          </a:p>
          <a:p>
            <a:pPr algn="just">
              <a:buClr>
                <a:srgbClr val="FF6600"/>
              </a:buClr>
            </a:pPr>
            <a:r>
              <a:rPr lang="en-US" sz="2000" kern="0" dirty="0"/>
              <a:t>The final color of each pixel is calculated by combining the contributions of the primary and secondary rays, while respecting the laws of light interaction.</a:t>
            </a:r>
          </a:p>
        </p:txBody>
      </p:sp>
    </p:spTree>
    <p:extLst>
      <p:ext uri="{BB962C8B-B14F-4D97-AF65-F5344CB8AC3E}">
        <p14:creationId xmlns:p14="http://schemas.microsoft.com/office/powerpoint/2010/main" val="106402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21" name="Rectangle 1061"/>
          <p:cNvSpPr>
            <a:spLocks noChangeArrowheads="1"/>
          </p:cNvSpPr>
          <p:nvPr/>
        </p:nvSpPr>
        <p:spPr bwMode="auto">
          <a:xfrm>
            <a:off x="2057400" y="2133600"/>
            <a:ext cx="5029200" cy="1143000"/>
          </a:xfrm>
          <a:prstGeom prst="rect">
            <a:avLst/>
          </a:prstGeom>
          <a:gradFill rotWithShape="0">
            <a:gsLst>
              <a:gs pos="0">
                <a:srgbClr val="FFA245"/>
              </a:gs>
              <a:gs pos="50000">
                <a:srgbClr val="FFFFAB"/>
              </a:gs>
              <a:gs pos="100000">
                <a:srgbClr val="FFA245"/>
              </a:gs>
            </a:gsLst>
            <a:lin ang="5400000" scaled="1"/>
          </a:gradFill>
          <a:ln w="9525">
            <a:solidFill>
              <a:schemeClr val="tx1"/>
            </a:solidFill>
            <a:miter lim="800000"/>
            <a:headEnd/>
            <a:tailEnd/>
          </a:ln>
          <a:effectLst/>
        </p:spPr>
        <p:txBody>
          <a:bodyPr wrap="none" anchor="ctr"/>
          <a:lstStyle/>
          <a:p>
            <a:endParaRPr lang="fr-FR"/>
          </a:p>
        </p:txBody>
      </p:sp>
      <p:sp>
        <p:nvSpPr>
          <p:cNvPr id="144412" name="Rectangle 1052"/>
          <p:cNvSpPr>
            <a:spLocks noChangeArrowheads="1"/>
          </p:cNvSpPr>
          <p:nvPr/>
        </p:nvSpPr>
        <p:spPr bwMode="auto">
          <a:xfrm>
            <a:off x="61913" y="3657600"/>
            <a:ext cx="8993187" cy="2667000"/>
          </a:xfrm>
          <a:prstGeom prst="rect">
            <a:avLst/>
          </a:prstGeom>
          <a:solidFill>
            <a:srgbClr val="FFFF00"/>
          </a:solidFill>
          <a:ln w="19050">
            <a:solidFill>
              <a:schemeClr val="tx1"/>
            </a:solidFill>
            <a:miter lim="800000"/>
            <a:headEnd/>
            <a:tailEnd/>
          </a:ln>
          <a:effectLst/>
        </p:spPr>
        <p:txBody>
          <a:bodyPr wrap="none" anchor="ctr"/>
          <a:lstStyle/>
          <a:p>
            <a:endParaRPr lang="fr-FR"/>
          </a:p>
        </p:txBody>
      </p:sp>
      <p:sp>
        <p:nvSpPr>
          <p:cNvPr id="144386" name="Text Box 1026"/>
          <p:cNvSpPr txBox="1">
            <a:spLocks noChangeArrowheads="1"/>
          </p:cNvSpPr>
          <p:nvPr/>
        </p:nvSpPr>
        <p:spPr bwMode="auto">
          <a:xfrm>
            <a:off x="0" y="2209800"/>
            <a:ext cx="1676400" cy="10064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3D </a:t>
            </a:r>
            <a:r>
              <a:rPr lang="fr-FR" sz="2000" i="1" dirty="0" err="1">
                <a:latin typeface="Arial" charset="0"/>
              </a:rPr>
              <a:t>geometric</a:t>
            </a:r>
            <a:r>
              <a:rPr lang="fr-FR" sz="2000" i="1" dirty="0">
                <a:latin typeface="Arial" charset="0"/>
              </a:rPr>
              <a:t> </a:t>
            </a:r>
            <a:r>
              <a:rPr lang="fr-FR" sz="2000" i="1" dirty="0" err="1">
                <a:latin typeface="Arial" charset="0"/>
              </a:rPr>
              <a:t>object</a:t>
            </a:r>
            <a:endParaRPr lang="fr-FR" sz="2000" i="1" dirty="0">
              <a:latin typeface="Arial" charset="0"/>
            </a:endParaRPr>
          </a:p>
        </p:txBody>
      </p:sp>
      <p:sp>
        <p:nvSpPr>
          <p:cNvPr id="144387" name="Text Box 1027"/>
          <p:cNvSpPr txBox="1">
            <a:spLocks noChangeArrowheads="1"/>
          </p:cNvSpPr>
          <p:nvPr/>
        </p:nvSpPr>
        <p:spPr bwMode="auto">
          <a:xfrm>
            <a:off x="2362200" y="2362200"/>
            <a:ext cx="1905000" cy="720725"/>
          </a:xfrm>
          <a:prstGeom prst="rect">
            <a:avLst/>
          </a:prstGeom>
          <a:solidFill>
            <a:srgbClr val="FFFF00"/>
          </a:solidFill>
          <a:ln w="19050">
            <a:solidFill>
              <a:schemeClr val="tx1"/>
            </a:solidFill>
            <a:miter lim="800000"/>
            <a:headEnd/>
            <a:tailEnd/>
          </a:ln>
          <a:effectLst/>
        </p:spPr>
        <p:txBody>
          <a:bodyPr>
            <a:spAutoFit/>
          </a:bodyPr>
          <a:lstStyle/>
          <a:p>
            <a:pPr algn="ctr">
              <a:spcBef>
                <a:spcPct val="50000"/>
              </a:spcBef>
            </a:pPr>
            <a:r>
              <a:rPr lang="fr-FR" sz="2000" dirty="0" err="1">
                <a:latin typeface="Arial" charset="0"/>
              </a:rPr>
              <a:t>Geometric</a:t>
            </a:r>
            <a:r>
              <a:rPr lang="fr-FR" sz="2000" dirty="0">
                <a:latin typeface="Arial" charset="0"/>
              </a:rPr>
              <a:t> pipeline</a:t>
            </a:r>
          </a:p>
        </p:txBody>
      </p:sp>
      <p:sp>
        <p:nvSpPr>
          <p:cNvPr id="144388" name="Text Box 1028"/>
          <p:cNvSpPr txBox="1">
            <a:spLocks noChangeArrowheads="1"/>
          </p:cNvSpPr>
          <p:nvPr/>
        </p:nvSpPr>
        <p:spPr bwMode="auto">
          <a:xfrm>
            <a:off x="4953000" y="2362200"/>
            <a:ext cx="1905000" cy="720725"/>
          </a:xfrm>
          <a:prstGeom prst="rect">
            <a:avLst/>
          </a:prstGeom>
          <a:solidFill>
            <a:srgbClr val="DDDDDD"/>
          </a:solidFill>
          <a:ln w="19050">
            <a:solidFill>
              <a:schemeClr val="tx1"/>
            </a:solidFill>
            <a:miter lim="800000"/>
            <a:headEnd/>
            <a:tailEnd/>
          </a:ln>
          <a:effectLst/>
        </p:spPr>
        <p:txBody>
          <a:bodyPr>
            <a:spAutoFit/>
          </a:bodyPr>
          <a:lstStyle/>
          <a:p>
            <a:pPr algn="ctr">
              <a:spcBef>
                <a:spcPct val="50000"/>
              </a:spcBef>
            </a:pPr>
            <a:r>
              <a:rPr lang="fr-FR" sz="2000" dirty="0" err="1">
                <a:latin typeface="Arial" charset="0"/>
              </a:rPr>
              <a:t>Rasterization</a:t>
            </a:r>
            <a:r>
              <a:rPr lang="fr-FR" sz="2000" dirty="0">
                <a:latin typeface="Arial" charset="0"/>
              </a:rPr>
              <a:t> pipeline</a:t>
            </a:r>
          </a:p>
        </p:txBody>
      </p:sp>
      <p:sp>
        <p:nvSpPr>
          <p:cNvPr id="144389" name="Text Box 1029"/>
          <p:cNvSpPr txBox="1">
            <a:spLocks noChangeArrowheads="1"/>
          </p:cNvSpPr>
          <p:nvPr/>
        </p:nvSpPr>
        <p:spPr bwMode="auto">
          <a:xfrm>
            <a:off x="7467600" y="2514600"/>
            <a:ext cx="1524000" cy="3968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2D image</a:t>
            </a:r>
          </a:p>
        </p:txBody>
      </p:sp>
      <p:sp>
        <p:nvSpPr>
          <p:cNvPr id="144390" name="AutoShape 1030"/>
          <p:cNvSpPr>
            <a:spLocks noChangeArrowheads="1"/>
          </p:cNvSpPr>
          <p:nvPr/>
        </p:nvSpPr>
        <p:spPr bwMode="auto">
          <a:xfrm>
            <a:off x="16764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144391" name="AutoShape 1031"/>
          <p:cNvSpPr>
            <a:spLocks noChangeArrowheads="1"/>
          </p:cNvSpPr>
          <p:nvPr/>
        </p:nvSpPr>
        <p:spPr bwMode="auto">
          <a:xfrm>
            <a:off x="42672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144392" name="AutoShape 1032"/>
          <p:cNvSpPr>
            <a:spLocks noChangeArrowheads="1"/>
          </p:cNvSpPr>
          <p:nvPr/>
        </p:nvSpPr>
        <p:spPr bwMode="auto">
          <a:xfrm>
            <a:off x="68580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144393" name="Text Box 1033"/>
          <p:cNvSpPr txBox="1">
            <a:spLocks noChangeArrowheads="1"/>
          </p:cNvSpPr>
          <p:nvPr/>
        </p:nvSpPr>
        <p:spPr bwMode="auto">
          <a:xfrm>
            <a:off x="457200" y="609600"/>
            <a:ext cx="4343400" cy="369332"/>
          </a:xfrm>
          <a:prstGeom prst="rect">
            <a:avLst/>
          </a:prstGeom>
          <a:noFill/>
          <a:ln w="9525">
            <a:noFill/>
            <a:miter lim="800000"/>
            <a:headEnd/>
            <a:tailEnd/>
          </a:ln>
          <a:effectLst/>
        </p:spPr>
        <p:txBody>
          <a:bodyPr>
            <a:spAutoFit/>
          </a:bodyPr>
          <a:lstStyle/>
          <a:p>
            <a:pPr>
              <a:spcBef>
                <a:spcPct val="50000"/>
              </a:spcBef>
            </a:pPr>
            <a:r>
              <a:rPr lang="fr-FR" b="1" u="sng" dirty="0" err="1">
                <a:latin typeface="Arial" charset="0"/>
              </a:rPr>
              <a:t>Graphics</a:t>
            </a:r>
            <a:r>
              <a:rPr lang="fr-FR" b="1" u="sng" dirty="0">
                <a:latin typeface="Arial" charset="0"/>
              </a:rPr>
              <a:t> pipeline</a:t>
            </a:r>
          </a:p>
        </p:txBody>
      </p:sp>
      <p:grpSp>
        <p:nvGrpSpPr>
          <p:cNvPr id="2" name="Group 1034"/>
          <p:cNvGrpSpPr>
            <a:grpSpLocks/>
          </p:cNvGrpSpPr>
          <p:nvPr/>
        </p:nvGrpSpPr>
        <p:grpSpPr bwMode="auto">
          <a:xfrm>
            <a:off x="152400" y="3810000"/>
            <a:ext cx="8763000" cy="838200"/>
            <a:chOff x="96" y="2256"/>
            <a:chExt cx="5568" cy="576"/>
          </a:xfrm>
        </p:grpSpPr>
        <p:sp>
          <p:nvSpPr>
            <p:cNvPr id="144395" name="Rectangle 1035"/>
            <p:cNvSpPr>
              <a:spLocks noChangeArrowheads="1"/>
            </p:cNvSpPr>
            <p:nvPr/>
          </p:nvSpPr>
          <p:spPr bwMode="auto">
            <a:xfrm>
              <a:off x="96" y="2256"/>
              <a:ext cx="960" cy="576"/>
            </a:xfrm>
            <a:prstGeom prst="rect">
              <a:avLst/>
            </a:prstGeom>
            <a:solidFill>
              <a:srgbClr val="DDDDDD"/>
            </a:solidFill>
            <a:ln w="25400">
              <a:solidFill>
                <a:schemeClr val="tx1"/>
              </a:solidFill>
              <a:miter lim="800000"/>
              <a:headEnd/>
              <a:tailEnd/>
            </a:ln>
            <a:effectLst/>
          </p:spPr>
          <p:txBody>
            <a:bodyPr wrap="none" anchor="ctr"/>
            <a:lstStyle/>
            <a:p>
              <a:endParaRPr lang="fr-FR"/>
            </a:p>
          </p:txBody>
        </p:sp>
        <p:sp>
          <p:nvSpPr>
            <p:cNvPr id="144396" name="Rectangle 1036"/>
            <p:cNvSpPr>
              <a:spLocks noChangeArrowheads="1"/>
            </p:cNvSpPr>
            <p:nvPr/>
          </p:nvSpPr>
          <p:spPr bwMode="auto">
            <a:xfrm>
              <a:off x="2400" y="2256"/>
              <a:ext cx="960" cy="576"/>
            </a:xfrm>
            <a:prstGeom prst="rect">
              <a:avLst/>
            </a:prstGeom>
            <a:solidFill>
              <a:srgbClr val="DDDDDD"/>
            </a:solidFill>
            <a:ln w="25400">
              <a:solidFill>
                <a:schemeClr val="tx1"/>
              </a:solidFill>
              <a:miter lim="800000"/>
              <a:headEnd/>
              <a:tailEnd/>
            </a:ln>
            <a:effectLst/>
          </p:spPr>
          <p:txBody>
            <a:bodyPr wrap="none" anchor="ctr"/>
            <a:lstStyle/>
            <a:p>
              <a:endParaRPr lang="fr-FR"/>
            </a:p>
          </p:txBody>
        </p:sp>
        <p:sp>
          <p:nvSpPr>
            <p:cNvPr id="144397" name="Rectangle 1037"/>
            <p:cNvSpPr>
              <a:spLocks noChangeArrowheads="1"/>
            </p:cNvSpPr>
            <p:nvPr/>
          </p:nvSpPr>
          <p:spPr bwMode="auto">
            <a:xfrm>
              <a:off x="1248" y="2256"/>
              <a:ext cx="960" cy="576"/>
            </a:xfrm>
            <a:prstGeom prst="rect">
              <a:avLst/>
            </a:prstGeom>
            <a:solidFill>
              <a:srgbClr val="DDDDDD"/>
            </a:solidFill>
            <a:ln w="25400">
              <a:solidFill>
                <a:schemeClr val="tx1"/>
              </a:solidFill>
              <a:miter lim="800000"/>
              <a:headEnd/>
              <a:tailEnd/>
            </a:ln>
            <a:effectLst/>
          </p:spPr>
          <p:txBody>
            <a:bodyPr wrap="none" anchor="ctr"/>
            <a:lstStyle/>
            <a:p>
              <a:endParaRPr lang="fr-FR"/>
            </a:p>
          </p:txBody>
        </p:sp>
        <p:sp>
          <p:nvSpPr>
            <p:cNvPr id="144398" name="Rectangle 1038"/>
            <p:cNvSpPr>
              <a:spLocks noChangeArrowheads="1"/>
            </p:cNvSpPr>
            <p:nvPr/>
          </p:nvSpPr>
          <p:spPr bwMode="auto">
            <a:xfrm>
              <a:off x="3552" y="2256"/>
              <a:ext cx="960" cy="576"/>
            </a:xfrm>
            <a:prstGeom prst="rect">
              <a:avLst/>
            </a:prstGeom>
            <a:solidFill>
              <a:srgbClr val="DDDDDD"/>
            </a:solidFill>
            <a:ln w="25400">
              <a:solidFill>
                <a:schemeClr val="tx1"/>
              </a:solidFill>
              <a:miter lim="800000"/>
              <a:headEnd/>
              <a:tailEnd/>
            </a:ln>
            <a:effectLst/>
          </p:spPr>
          <p:txBody>
            <a:bodyPr wrap="none" anchor="ctr"/>
            <a:lstStyle/>
            <a:p>
              <a:endParaRPr lang="fr-FR"/>
            </a:p>
          </p:txBody>
        </p:sp>
        <p:sp>
          <p:nvSpPr>
            <p:cNvPr id="144399" name="Rectangle 1039"/>
            <p:cNvSpPr>
              <a:spLocks noChangeArrowheads="1"/>
            </p:cNvSpPr>
            <p:nvPr/>
          </p:nvSpPr>
          <p:spPr bwMode="auto">
            <a:xfrm>
              <a:off x="4704" y="2256"/>
              <a:ext cx="960" cy="576"/>
            </a:xfrm>
            <a:prstGeom prst="rect">
              <a:avLst/>
            </a:prstGeom>
            <a:solidFill>
              <a:srgbClr val="DDDDDD"/>
            </a:solidFill>
            <a:ln w="25400">
              <a:solidFill>
                <a:schemeClr val="tx1"/>
              </a:solidFill>
              <a:miter lim="800000"/>
              <a:headEnd/>
              <a:tailEnd/>
            </a:ln>
            <a:effectLst/>
          </p:spPr>
          <p:txBody>
            <a:bodyPr wrap="none" anchor="ctr"/>
            <a:lstStyle/>
            <a:p>
              <a:endParaRPr lang="fr-FR"/>
            </a:p>
          </p:txBody>
        </p:sp>
        <p:sp>
          <p:nvSpPr>
            <p:cNvPr id="144400" name="Line 1040"/>
            <p:cNvSpPr>
              <a:spLocks noChangeShapeType="1"/>
            </p:cNvSpPr>
            <p:nvPr/>
          </p:nvSpPr>
          <p:spPr bwMode="auto">
            <a:xfrm>
              <a:off x="1056" y="2544"/>
              <a:ext cx="192" cy="0"/>
            </a:xfrm>
            <a:prstGeom prst="line">
              <a:avLst/>
            </a:prstGeom>
            <a:noFill/>
            <a:ln w="25400">
              <a:solidFill>
                <a:schemeClr val="tx1"/>
              </a:solidFill>
              <a:round/>
              <a:headEnd/>
              <a:tailEnd type="triangle" w="med" len="med"/>
            </a:ln>
            <a:effectLst/>
          </p:spPr>
          <p:txBody>
            <a:bodyPr wrap="none"/>
            <a:lstStyle/>
            <a:p>
              <a:endParaRPr lang="fr-FR"/>
            </a:p>
          </p:txBody>
        </p:sp>
        <p:sp>
          <p:nvSpPr>
            <p:cNvPr id="144401" name="Line 1041"/>
            <p:cNvSpPr>
              <a:spLocks noChangeShapeType="1"/>
            </p:cNvSpPr>
            <p:nvPr/>
          </p:nvSpPr>
          <p:spPr bwMode="auto">
            <a:xfrm>
              <a:off x="2208" y="2544"/>
              <a:ext cx="192" cy="0"/>
            </a:xfrm>
            <a:prstGeom prst="line">
              <a:avLst/>
            </a:prstGeom>
            <a:noFill/>
            <a:ln w="25400">
              <a:solidFill>
                <a:schemeClr val="tx1"/>
              </a:solidFill>
              <a:round/>
              <a:headEnd/>
              <a:tailEnd type="triangle" w="med" len="med"/>
            </a:ln>
            <a:effectLst/>
          </p:spPr>
          <p:txBody>
            <a:bodyPr wrap="none"/>
            <a:lstStyle/>
            <a:p>
              <a:endParaRPr lang="fr-FR"/>
            </a:p>
          </p:txBody>
        </p:sp>
        <p:sp>
          <p:nvSpPr>
            <p:cNvPr id="144402" name="Line 1042"/>
            <p:cNvSpPr>
              <a:spLocks noChangeShapeType="1"/>
            </p:cNvSpPr>
            <p:nvPr/>
          </p:nvSpPr>
          <p:spPr bwMode="auto">
            <a:xfrm>
              <a:off x="3360" y="2544"/>
              <a:ext cx="192" cy="0"/>
            </a:xfrm>
            <a:prstGeom prst="line">
              <a:avLst/>
            </a:prstGeom>
            <a:noFill/>
            <a:ln w="25400">
              <a:solidFill>
                <a:schemeClr val="tx1"/>
              </a:solidFill>
              <a:round/>
              <a:headEnd/>
              <a:tailEnd type="triangle" w="med" len="med"/>
            </a:ln>
            <a:effectLst/>
          </p:spPr>
          <p:txBody>
            <a:bodyPr wrap="none"/>
            <a:lstStyle/>
            <a:p>
              <a:endParaRPr lang="fr-FR"/>
            </a:p>
          </p:txBody>
        </p:sp>
        <p:sp>
          <p:nvSpPr>
            <p:cNvPr id="144403" name="Line 1043"/>
            <p:cNvSpPr>
              <a:spLocks noChangeShapeType="1"/>
            </p:cNvSpPr>
            <p:nvPr/>
          </p:nvSpPr>
          <p:spPr bwMode="auto">
            <a:xfrm>
              <a:off x="4512" y="2544"/>
              <a:ext cx="192" cy="0"/>
            </a:xfrm>
            <a:prstGeom prst="line">
              <a:avLst/>
            </a:prstGeom>
            <a:noFill/>
            <a:ln w="25400">
              <a:solidFill>
                <a:schemeClr val="tx1"/>
              </a:solidFill>
              <a:round/>
              <a:headEnd/>
              <a:tailEnd type="triangle" w="med" len="med"/>
            </a:ln>
            <a:effectLst/>
          </p:spPr>
          <p:txBody>
            <a:bodyPr wrap="none"/>
            <a:lstStyle/>
            <a:p>
              <a:endParaRPr lang="fr-FR"/>
            </a:p>
          </p:txBody>
        </p:sp>
      </p:grpSp>
      <p:sp>
        <p:nvSpPr>
          <p:cNvPr id="144404" name="Text Box 1044"/>
          <p:cNvSpPr txBox="1">
            <a:spLocks noChangeArrowheads="1"/>
          </p:cNvSpPr>
          <p:nvPr/>
        </p:nvSpPr>
        <p:spPr bwMode="auto">
          <a:xfrm>
            <a:off x="184150" y="3890963"/>
            <a:ext cx="1495425" cy="581025"/>
          </a:xfrm>
          <a:prstGeom prst="rect">
            <a:avLst/>
          </a:prstGeom>
          <a:noFill/>
          <a:ln w="25400">
            <a:noFill/>
            <a:miter lim="800000"/>
            <a:headEnd/>
            <a:tailEnd/>
          </a:ln>
          <a:effectLst/>
        </p:spPr>
        <p:txBody>
          <a:bodyPr wrap="none">
            <a:spAutoFit/>
          </a:bodyPr>
          <a:lstStyle/>
          <a:p>
            <a:pPr algn="ctr"/>
            <a:r>
              <a:rPr lang="fr-FR" sz="1600" b="1" dirty="0">
                <a:latin typeface="Arial" charset="0"/>
              </a:rPr>
              <a:t>Model &amp; </a:t>
            </a:r>
            <a:r>
              <a:rPr lang="fr-FR" sz="1600" b="1" dirty="0" err="1">
                <a:latin typeface="Arial" charset="0"/>
              </a:rPr>
              <a:t>View</a:t>
            </a:r>
            <a:endParaRPr lang="fr-FR" sz="1600" b="1" dirty="0">
              <a:latin typeface="Arial" charset="0"/>
            </a:endParaRPr>
          </a:p>
          <a:p>
            <a:pPr algn="ctr"/>
            <a:r>
              <a:rPr lang="fr-FR" sz="1600" b="1" dirty="0" err="1">
                <a:latin typeface="Arial" charset="0"/>
              </a:rPr>
              <a:t>Transform</a:t>
            </a:r>
            <a:endParaRPr lang="fr-FR" sz="1600" b="1" dirty="0">
              <a:latin typeface="Arial" charset="0"/>
            </a:endParaRPr>
          </a:p>
        </p:txBody>
      </p:sp>
      <p:sp>
        <p:nvSpPr>
          <p:cNvPr id="144405" name="Text Box 1045"/>
          <p:cNvSpPr txBox="1">
            <a:spLocks noChangeArrowheads="1"/>
          </p:cNvSpPr>
          <p:nvPr/>
        </p:nvSpPr>
        <p:spPr bwMode="auto">
          <a:xfrm>
            <a:off x="2076450" y="3886200"/>
            <a:ext cx="1244600" cy="581025"/>
          </a:xfrm>
          <a:prstGeom prst="rect">
            <a:avLst/>
          </a:prstGeom>
          <a:noFill/>
          <a:ln w="25400">
            <a:noFill/>
            <a:miter lim="800000"/>
            <a:headEnd/>
            <a:tailEnd/>
          </a:ln>
          <a:effectLst/>
        </p:spPr>
        <p:txBody>
          <a:bodyPr wrap="none">
            <a:spAutoFit/>
          </a:bodyPr>
          <a:lstStyle/>
          <a:p>
            <a:pPr algn="ctr"/>
            <a:r>
              <a:rPr lang="fr-FR" sz="1600" b="1">
                <a:latin typeface="Tahoma" pitchFamily="34" charset="0"/>
              </a:rPr>
              <a:t>Lighting &amp;</a:t>
            </a:r>
          </a:p>
          <a:p>
            <a:pPr algn="ctr"/>
            <a:r>
              <a:rPr lang="fr-FR" sz="1600" b="1">
                <a:latin typeface="Tahoma" pitchFamily="34" charset="0"/>
              </a:rPr>
              <a:t>Shading</a:t>
            </a:r>
          </a:p>
        </p:txBody>
      </p:sp>
      <p:sp>
        <p:nvSpPr>
          <p:cNvPr id="144406" name="Text Box 1046"/>
          <p:cNvSpPr txBox="1">
            <a:spLocks noChangeArrowheads="1"/>
          </p:cNvSpPr>
          <p:nvPr/>
        </p:nvSpPr>
        <p:spPr bwMode="auto">
          <a:xfrm>
            <a:off x="3962400" y="3962400"/>
            <a:ext cx="1235075" cy="336550"/>
          </a:xfrm>
          <a:prstGeom prst="rect">
            <a:avLst/>
          </a:prstGeom>
          <a:noFill/>
          <a:ln w="25400">
            <a:noFill/>
            <a:miter lim="800000"/>
            <a:headEnd/>
            <a:tailEnd/>
          </a:ln>
          <a:effectLst/>
        </p:spPr>
        <p:txBody>
          <a:bodyPr wrap="none">
            <a:spAutoFit/>
          </a:bodyPr>
          <a:lstStyle/>
          <a:p>
            <a:pPr algn="ctr"/>
            <a:r>
              <a:rPr lang="fr-FR" sz="1600" b="1">
                <a:latin typeface="Tahoma" pitchFamily="34" charset="0"/>
              </a:rPr>
              <a:t>Projection</a:t>
            </a:r>
          </a:p>
        </p:txBody>
      </p:sp>
      <p:sp>
        <p:nvSpPr>
          <p:cNvPr id="144407" name="Text Box 1047"/>
          <p:cNvSpPr txBox="1">
            <a:spLocks noChangeArrowheads="1"/>
          </p:cNvSpPr>
          <p:nvPr/>
        </p:nvSpPr>
        <p:spPr bwMode="auto">
          <a:xfrm>
            <a:off x="5791200" y="3962400"/>
            <a:ext cx="1020763" cy="336550"/>
          </a:xfrm>
          <a:prstGeom prst="rect">
            <a:avLst/>
          </a:prstGeom>
          <a:noFill/>
          <a:ln w="25400">
            <a:noFill/>
            <a:miter lim="800000"/>
            <a:headEnd/>
            <a:tailEnd/>
          </a:ln>
          <a:effectLst/>
        </p:spPr>
        <p:txBody>
          <a:bodyPr wrap="none">
            <a:spAutoFit/>
          </a:bodyPr>
          <a:lstStyle/>
          <a:p>
            <a:pPr algn="ctr"/>
            <a:r>
              <a:rPr lang="fr-FR" sz="1600" b="1">
                <a:latin typeface="Tahoma" pitchFamily="34" charset="0"/>
              </a:rPr>
              <a:t>Clipping</a:t>
            </a:r>
          </a:p>
        </p:txBody>
      </p:sp>
      <p:sp>
        <p:nvSpPr>
          <p:cNvPr id="144408" name="Text Box 1048"/>
          <p:cNvSpPr txBox="1">
            <a:spLocks noChangeArrowheads="1"/>
          </p:cNvSpPr>
          <p:nvPr/>
        </p:nvSpPr>
        <p:spPr bwMode="auto">
          <a:xfrm>
            <a:off x="7489825" y="3886200"/>
            <a:ext cx="1239838" cy="581025"/>
          </a:xfrm>
          <a:prstGeom prst="rect">
            <a:avLst/>
          </a:prstGeom>
          <a:noFill/>
          <a:ln w="25400">
            <a:noFill/>
            <a:miter lim="800000"/>
            <a:headEnd/>
            <a:tailEnd/>
          </a:ln>
          <a:effectLst/>
        </p:spPr>
        <p:txBody>
          <a:bodyPr wrap="none">
            <a:spAutoFit/>
          </a:bodyPr>
          <a:lstStyle/>
          <a:p>
            <a:pPr algn="ctr"/>
            <a:r>
              <a:rPr lang="fr-FR" sz="1600" b="1">
                <a:latin typeface="Tahoma" pitchFamily="34" charset="0"/>
              </a:rPr>
              <a:t>Viewport</a:t>
            </a:r>
          </a:p>
          <a:p>
            <a:pPr algn="ctr"/>
            <a:r>
              <a:rPr lang="fr-FR" sz="1600" b="1">
                <a:latin typeface="Tahoma" pitchFamily="34" charset="0"/>
              </a:rPr>
              <a:t>Transform</a:t>
            </a:r>
          </a:p>
        </p:txBody>
      </p:sp>
      <p:sp>
        <p:nvSpPr>
          <p:cNvPr id="144409" name="Text Box 1049"/>
          <p:cNvSpPr txBox="1">
            <a:spLocks noChangeArrowheads="1"/>
          </p:cNvSpPr>
          <p:nvPr/>
        </p:nvSpPr>
        <p:spPr bwMode="auto">
          <a:xfrm>
            <a:off x="11113" y="4876800"/>
            <a:ext cx="9144000" cy="1314450"/>
          </a:xfrm>
          <a:prstGeom prst="rect">
            <a:avLst/>
          </a:prstGeom>
          <a:noFill/>
          <a:ln w="25400">
            <a:noFill/>
            <a:miter lim="800000"/>
            <a:headEnd/>
            <a:tailEnd/>
          </a:ln>
          <a:effectLst/>
        </p:spPr>
        <p:txBody>
          <a:bodyPr>
            <a:spAutoFit/>
          </a:bodyPr>
          <a:lstStyle/>
          <a:p>
            <a:r>
              <a:rPr lang="fr-FR" sz="1600" dirty="0" err="1">
                <a:latin typeface="Arial" charset="0"/>
              </a:rPr>
              <a:t>from</a:t>
            </a:r>
            <a:r>
              <a:rPr lang="fr-FR" sz="1600" dirty="0">
                <a:latin typeface="Arial" charset="0"/>
              </a:rPr>
              <a:t> Model </a:t>
            </a:r>
            <a:r>
              <a:rPr lang="fr-FR" sz="1600" dirty="0" err="1">
                <a:latin typeface="Arial" charset="0"/>
              </a:rPr>
              <a:t>Space</a:t>
            </a:r>
            <a:r>
              <a:rPr lang="fr-FR" sz="1600" dirty="0">
                <a:latin typeface="Arial" charset="0"/>
              </a:rPr>
              <a:t>	</a:t>
            </a:r>
            <a:r>
              <a:rPr lang="fr-FR" sz="1600" dirty="0" err="1">
                <a:latin typeface="Arial" charset="0"/>
              </a:rPr>
              <a:t>lighting</a:t>
            </a:r>
            <a:r>
              <a:rPr lang="fr-FR" sz="1600" dirty="0">
                <a:latin typeface="Arial" charset="0"/>
              </a:rPr>
              <a:t>	 	3D </a:t>
            </a:r>
            <a:r>
              <a:rPr lang="fr-FR" sz="1600" dirty="0">
                <a:latin typeface="Arial" charset="0"/>
                <a:sym typeface="Wingdings" pitchFamily="2" charset="2"/>
              </a:rPr>
              <a:t></a:t>
            </a:r>
            <a:r>
              <a:rPr lang="fr-FR" sz="1600" dirty="0">
                <a:latin typeface="Arial" charset="0"/>
              </a:rPr>
              <a:t> 2D		(</a:t>
            </a:r>
            <a:r>
              <a:rPr lang="fr-FR" sz="1600" dirty="0" err="1">
                <a:latin typeface="Arial" charset="0"/>
              </a:rPr>
              <a:t>objects</a:t>
            </a:r>
            <a:r>
              <a:rPr lang="fr-FR" sz="1600" dirty="0">
                <a:latin typeface="Arial" charset="0"/>
              </a:rPr>
              <a:t> </a:t>
            </a:r>
            <a:r>
              <a:rPr lang="fr-FR" sz="1600" dirty="0" err="1">
                <a:latin typeface="Arial" charset="0"/>
              </a:rPr>
              <a:t>outside</a:t>
            </a:r>
            <a:r>
              <a:rPr lang="fr-FR" sz="1600" dirty="0">
                <a:latin typeface="Arial" charset="0"/>
              </a:rPr>
              <a:t>	</a:t>
            </a:r>
            <a:r>
              <a:rPr lang="fr-FR" sz="1600" dirty="0" err="1">
                <a:latin typeface="Arial" charset="0"/>
              </a:rPr>
              <a:t>adjust</a:t>
            </a:r>
            <a:r>
              <a:rPr lang="fr-FR" sz="1600" dirty="0">
                <a:latin typeface="Arial" charset="0"/>
              </a:rPr>
              <a:t> </a:t>
            </a:r>
            <a:r>
              <a:rPr lang="fr-FR" sz="1600" dirty="0" err="1">
                <a:latin typeface="Arial" charset="0"/>
              </a:rPr>
              <a:t>field</a:t>
            </a:r>
            <a:r>
              <a:rPr lang="fr-FR" sz="1600" dirty="0">
                <a:latin typeface="Arial" charset="0"/>
              </a:rPr>
              <a:t> </a:t>
            </a:r>
          </a:p>
          <a:p>
            <a:r>
              <a:rPr lang="fr-FR" sz="1600" dirty="0">
                <a:latin typeface="Arial" charset="0"/>
                <a:sym typeface="Wingdings" pitchFamily="2" charset="2"/>
              </a:rPr>
              <a:t></a:t>
            </a:r>
            <a:r>
              <a:rPr lang="fr-FR" sz="1600" dirty="0">
                <a:latin typeface="Arial" charset="0"/>
              </a:rPr>
              <a:t> World </a:t>
            </a:r>
            <a:r>
              <a:rPr lang="fr-FR" sz="1600" dirty="0" err="1">
                <a:latin typeface="Arial" charset="0"/>
              </a:rPr>
              <a:t>Space</a:t>
            </a:r>
            <a:r>
              <a:rPr lang="fr-FR" sz="1600" dirty="0">
                <a:latin typeface="Arial" charset="0"/>
              </a:rPr>
              <a:t>	« </a:t>
            </a:r>
            <a:r>
              <a:rPr lang="fr-FR" sz="1600" dirty="0" err="1">
                <a:latin typeface="Arial" charset="0"/>
              </a:rPr>
              <a:t>realistic</a:t>
            </a:r>
            <a:r>
              <a:rPr lang="fr-FR" sz="1600" dirty="0">
                <a:latin typeface="Arial" charset="0"/>
              </a:rPr>
              <a:t> »	(</a:t>
            </a:r>
            <a:r>
              <a:rPr lang="fr-FR" sz="1600" dirty="0" err="1">
                <a:latin typeface="Arial" charset="0"/>
              </a:rPr>
              <a:t>orthographic</a:t>
            </a:r>
            <a:r>
              <a:rPr lang="fr-FR" sz="1600" dirty="0">
                <a:latin typeface="Arial" charset="0"/>
              </a:rPr>
              <a:t> 	the </a:t>
            </a:r>
            <a:r>
              <a:rPr lang="fr-FR" sz="1600" dirty="0" err="1">
                <a:latin typeface="Arial" charset="0"/>
              </a:rPr>
              <a:t>field</a:t>
            </a:r>
            <a:r>
              <a:rPr lang="fr-FR" sz="1600" dirty="0">
                <a:latin typeface="Arial" charset="0"/>
              </a:rPr>
              <a:t> of </a:t>
            </a:r>
            <a:r>
              <a:rPr lang="fr-FR" sz="1600" dirty="0" err="1">
                <a:latin typeface="Arial" charset="0"/>
              </a:rPr>
              <a:t>view</a:t>
            </a:r>
            <a:r>
              <a:rPr lang="fr-FR" sz="1600" dirty="0">
                <a:latin typeface="Arial" charset="0"/>
              </a:rPr>
              <a:t>	of </a:t>
            </a:r>
            <a:r>
              <a:rPr lang="fr-FR" sz="1600" dirty="0" err="1">
                <a:latin typeface="Arial" charset="0"/>
              </a:rPr>
              <a:t>view</a:t>
            </a:r>
            <a:r>
              <a:rPr lang="fr-FR" sz="1600" dirty="0">
                <a:latin typeface="Arial" charset="0"/>
              </a:rPr>
              <a:t> to</a:t>
            </a:r>
          </a:p>
          <a:p>
            <a:r>
              <a:rPr lang="fr-FR" sz="1600" dirty="0">
                <a:latin typeface="Arial" charset="0"/>
                <a:sym typeface="Wingdings" pitchFamily="2" charset="2"/>
              </a:rPr>
              <a:t></a:t>
            </a:r>
            <a:r>
              <a:rPr lang="fr-FR" sz="1600" dirty="0">
                <a:latin typeface="Arial" charset="0"/>
              </a:rPr>
              <a:t> </a:t>
            </a:r>
            <a:r>
              <a:rPr lang="fr-FR" sz="1600" dirty="0" err="1">
                <a:latin typeface="Arial" charset="0"/>
              </a:rPr>
              <a:t>Eye</a:t>
            </a:r>
            <a:r>
              <a:rPr lang="fr-FR" sz="1600" dirty="0">
                <a:latin typeface="Arial" charset="0"/>
              </a:rPr>
              <a:t> </a:t>
            </a:r>
            <a:r>
              <a:rPr lang="fr-FR" sz="1600" dirty="0" err="1">
                <a:latin typeface="Arial" charset="0"/>
              </a:rPr>
              <a:t>Space</a:t>
            </a:r>
            <a:r>
              <a:rPr lang="fr-FR" sz="1600" dirty="0">
                <a:latin typeface="Arial" charset="0"/>
              </a:rPr>
              <a:t> 	</a:t>
            </a:r>
            <a:r>
              <a:rPr lang="fr-FR" sz="1600" dirty="0" err="1">
                <a:latin typeface="Arial" charset="0"/>
              </a:rPr>
              <a:t>with</a:t>
            </a:r>
            <a:r>
              <a:rPr lang="fr-FR" sz="1600" dirty="0">
                <a:latin typeface="Arial" charset="0"/>
              </a:rPr>
              <a:t> the </a:t>
            </a:r>
            <a:r>
              <a:rPr lang="fr-FR" sz="1600" dirty="0" err="1">
                <a:latin typeface="Arial" charset="0"/>
              </a:rPr>
              <a:t>Phong</a:t>
            </a:r>
            <a:r>
              <a:rPr lang="fr-FR" sz="1600" dirty="0">
                <a:latin typeface="Arial" charset="0"/>
              </a:rPr>
              <a:t>	</a:t>
            </a:r>
            <a:r>
              <a:rPr lang="en-US" sz="1600" dirty="0">
                <a:latin typeface="Arial" charset="0"/>
              </a:rPr>
              <a:t>projection </a:t>
            </a:r>
            <a:r>
              <a:rPr lang="fr-FR" sz="1600" dirty="0">
                <a:latin typeface="Arial" charset="0"/>
              </a:rPr>
              <a:t>	are </a:t>
            </a:r>
            <a:r>
              <a:rPr lang="fr-FR" sz="1600" dirty="0" err="1" smtClean="0">
                <a:latin typeface="Arial" charset="0"/>
              </a:rPr>
              <a:t>removed</a:t>
            </a:r>
            <a:r>
              <a:rPr lang="fr-FR" sz="1600" dirty="0" smtClean="0">
                <a:latin typeface="Arial" charset="0"/>
              </a:rPr>
              <a:t>)</a:t>
            </a:r>
            <a:r>
              <a:rPr lang="fr-FR" sz="1600" dirty="0">
                <a:latin typeface="Arial" charset="0"/>
              </a:rPr>
              <a:t>	</a:t>
            </a:r>
            <a:r>
              <a:rPr lang="fr-FR" sz="1600" dirty="0" err="1">
                <a:latin typeface="Arial" charset="0"/>
              </a:rPr>
              <a:t>window</a:t>
            </a:r>
            <a:r>
              <a:rPr lang="fr-FR" sz="1600" dirty="0">
                <a:latin typeface="Arial" charset="0"/>
              </a:rPr>
              <a:t> size</a:t>
            </a:r>
            <a:endParaRPr lang="fr-FR" sz="1600" dirty="0" smtClean="0">
              <a:latin typeface="Arial" charset="0"/>
            </a:endParaRPr>
          </a:p>
          <a:p>
            <a:r>
              <a:rPr lang="fr-FR" sz="1600" dirty="0" smtClean="0">
                <a:latin typeface="Arial" charset="0"/>
              </a:rPr>
              <a:t>(</a:t>
            </a:r>
            <a:r>
              <a:rPr lang="fr-FR" sz="1600" dirty="0" err="1" smtClean="0">
                <a:latin typeface="Arial" charset="0"/>
              </a:rPr>
              <a:t>Muliplications</a:t>
            </a:r>
            <a:r>
              <a:rPr lang="fr-FR" sz="1600" dirty="0" smtClean="0">
                <a:latin typeface="Arial" charset="0"/>
              </a:rPr>
              <a:t>	</a:t>
            </a:r>
            <a:r>
              <a:rPr lang="fr-FR" sz="1600" b="1" dirty="0" smtClean="0">
                <a:latin typeface="Arial" charset="0"/>
              </a:rPr>
              <a:t>model	</a:t>
            </a:r>
            <a:r>
              <a:rPr lang="fr-FR" sz="1600" dirty="0" smtClean="0">
                <a:latin typeface="Arial" charset="0"/>
              </a:rPr>
              <a:t>	or perspective)	 </a:t>
            </a:r>
          </a:p>
          <a:p>
            <a:r>
              <a:rPr lang="fr-FR" sz="1600" dirty="0" smtClean="0">
                <a:latin typeface="Arial" charset="0"/>
              </a:rPr>
              <a:t>matrices 4x4)</a:t>
            </a:r>
            <a:endParaRPr lang="fr-FR" sz="1600" dirty="0">
              <a:latin typeface="Arial" charset="0"/>
            </a:endParaRPr>
          </a:p>
        </p:txBody>
      </p:sp>
      <p:sp>
        <p:nvSpPr>
          <p:cNvPr id="144414" name="AutoShape 1054"/>
          <p:cNvSpPr>
            <a:spLocks noChangeArrowheads="1"/>
          </p:cNvSpPr>
          <p:nvPr/>
        </p:nvSpPr>
        <p:spPr bwMode="auto">
          <a:xfrm>
            <a:off x="3124200" y="3048000"/>
            <a:ext cx="457200" cy="609600"/>
          </a:xfrm>
          <a:prstGeom prst="upArrow">
            <a:avLst>
              <a:gd name="adj1" fmla="val 50000"/>
              <a:gd name="adj2" fmla="val 33333"/>
            </a:avLst>
          </a:prstGeom>
          <a:solidFill>
            <a:srgbClr val="FFFF00"/>
          </a:solidFill>
          <a:ln w="19050">
            <a:solidFill>
              <a:schemeClr val="tx1"/>
            </a:solidFill>
            <a:miter lim="800000"/>
            <a:headEnd/>
            <a:tailEnd/>
          </a:ln>
          <a:effectLst/>
        </p:spPr>
        <p:txBody>
          <a:bodyPr wrap="none" anchor="ctr"/>
          <a:lstStyle/>
          <a:p>
            <a:endParaRPr lang="fr-FR"/>
          </a:p>
        </p:txBody>
      </p:sp>
      <p:sp>
        <p:nvSpPr>
          <p:cNvPr id="144416" name="Rectangle 1056"/>
          <p:cNvSpPr>
            <a:spLocks noChangeArrowheads="1"/>
          </p:cNvSpPr>
          <p:nvPr/>
        </p:nvSpPr>
        <p:spPr bwMode="auto">
          <a:xfrm>
            <a:off x="3243263" y="3609975"/>
            <a:ext cx="219075" cy="88900"/>
          </a:xfrm>
          <a:prstGeom prst="rect">
            <a:avLst/>
          </a:prstGeom>
          <a:solidFill>
            <a:srgbClr val="FFFF00"/>
          </a:solidFill>
          <a:ln w="9525">
            <a:noFill/>
            <a:miter lim="800000"/>
            <a:headEnd/>
            <a:tailEnd/>
          </a:ln>
          <a:effectLst/>
        </p:spPr>
        <p:txBody>
          <a:bodyPr wrap="none" anchor="ctr"/>
          <a:lstStyle/>
          <a:p>
            <a:endParaRPr lang="fr-FR"/>
          </a:p>
        </p:txBody>
      </p:sp>
      <p:sp>
        <p:nvSpPr>
          <p:cNvPr id="144418" name="Text Box 1058"/>
          <p:cNvSpPr txBox="1">
            <a:spLocks noChangeArrowheads="1"/>
          </p:cNvSpPr>
          <p:nvPr/>
        </p:nvSpPr>
        <p:spPr bwMode="auto">
          <a:xfrm>
            <a:off x="4932363" y="1341438"/>
            <a:ext cx="1871662" cy="825500"/>
          </a:xfrm>
          <a:prstGeom prst="rect">
            <a:avLst/>
          </a:prstGeom>
          <a:noFill/>
          <a:ln w="9525">
            <a:noFill/>
            <a:miter lim="800000"/>
            <a:headEnd/>
            <a:tailEnd/>
          </a:ln>
          <a:effectLst/>
        </p:spPr>
        <p:txBody>
          <a:bodyPr>
            <a:spAutoFit/>
          </a:bodyPr>
          <a:lstStyle/>
          <a:p>
            <a:pPr algn="ctr">
              <a:spcBef>
                <a:spcPct val="50000"/>
              </a:spcBef>
            </a:pPr>
            <a:r>
              <a:rPr lang="en-US" sz="1600" i="1" dirty="0"/>
              <a:t>Processing applied to each displayed </a:t>
            </a:r>
            <a:r>
              <a:rPr lang="en-US" sz="1600" b="1" i="1" dirty="0"/>
              <a:t>2D pixel</a:t>
            </a:r>
          </a:p>
        </p:txBody>
      </p:sp>
      <p:sp>
        <p:nvSpPr>
          <p:cNvPr id="144419" name="Text Box 1059"/>
          <p:cNvSpPr txBox="1">
            <a:spLocks noChangeArrowheads="1"/>
          </p:cNvSpPr>
          <p:nvPr/>
        </p:nvSpPr>
        <p:spPr bwMode="auto">
          <a:xfrm>
            <a:off x="2268538" y="1341438"/>
            <a:ext cx="2074862" cy="830997"/>
          </a:xfrm>
          <a:prstGeom prst="rect">
            <a:avLst/>
          </a:prstGeom>
          <a:noFill/>
          <a:ln w="9525">
            <a:noFill/>
            <a:miter lim="800000"/>
            <a:headEnd/>
            <a:tailEnd/>
          </a:ln>
          <a:effectLst/>
        </p:spPr>
        <p:txBody>
          <a:bodyPr wrap="square">
            <a:spAutoFit/>
          </a:bodyPr>
          <a:lstStyle/>
          <a:p>
            <a:pPr algn="ctr">
              <a:spcBef>
                <a:spcPct val="50000"/>
              </a:spcBef>
            </a:pPr>
            <a:r>
              <a:rPr lang="en-US" sz="1600" i="1" dirty="0"/>
              <a:t>Processing applied to each </a:t>
            </a:r>
            <a:r>
              <a:rPr lang="en-US" sz="1600" b="1" i="1" dirty="0"/>
              <a:t>3D vertex </a:t>
            </a:r>
            <a:r>
              <a:rPr lang="en-US" sz="1600" i="1" dirty="0"/>
              <a:t>of the provided triangles</a:t>
            </a:r>
          </a:p>
        </p:txBody>
      </p:sp>
      <p:sp>
        <p:nvSpPr>
          <p:cNvPr id="32"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33" name="object 6"/>
          <p:cNvSpPr txBox="1">
            <a:spLocks noGrp="1"/>
          </p:cNvSpPr>
          <p:nvPr>
            <p:ph type="sldNum" sz="quarter" idx="4294967295"/>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6</a:t>
            </a:fld>
            <a:endParaRPr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809625" y="1219200"/>
            <a:ext cx="7958138" cy="5109091"/>
          </a:xfrm>
          <a:prstGeom prst="rect">
            <a:avLst/>
          </a:prstGeom>
        </p:spPr>
        <p:txBody>
          <a:bodyPr/>
          <a:lstStyle/>
          <a:p>
            <a:pPr algn="just" eaLnBrk="1" hangingPunct="1">
              <a:buFont typeface="Wingdings" pitchFamily="2" charset="2"/>
              <a:buNone/>
            </a:pPr>
            <a:r>
              <a:rPr lang="fr-FR" b="1" dirty="0" err="1" smtClean="0"/>
              <a:t>Color</a:t>
            </a:r>
            <a:r>
              <a:rPr lang="fr-FR" b="1" dirty="0" smtClean="0"/>
              <a:t> </a:t>
            </a:r>
            <a:r>
              <a:rPr lang="fr-FR" b="1" dirty="0">
                <a:solidFill>
                  <a:schemeClr val="accent1"/>
                </a:solidFill>
              </a:rPr>
              <a:t>LR</a:t>
            </a:r>
            <a:r>
              <a:rPr lang="fr-FR" b="1" dirty="0"/>
              <a:t>(</a:t>
            </a:r>
            <a:r>
              <a:rPr lang="fr-FR" b="1" dirty="0" err="1"/>
              <a:t>origin</a:t>
            </a:r>
            <a:r>
              <a:rPr lang="fr-FR" b="1" dirty="0"/>
              <a:t>, direction, </a:t>
            </a:r>
            <a:r>
              <a:rPr lang="fr-FR" b="1" dirty="0" err="1"/>
              <a:t>depth</a:t>
            </a:r>
            <a:r>
              <a:rPr lang="fr-FR" b="1" dirty="0"/>
              <a:t>)</a:t>
            </a:r>
            <a:endParaRPr lang="fr-FR" sz="2400" b="1" dirty="0" smtClean="0"/>
          </a:p>
          <a:p>
            <a:pPr algn="just" eaLnBrk="1" hangingPunct="1">
              <a:buFont typeface="Wingdings" pitchFamily="2" charset="2"/>
              <a:buNone/>
            </a:pPr>
            <a:r>
              <a:rPr lang="en-US" b="1" dirty="0">
                <a:solidFill>
                  <a:schemeClr val="tx2"/>
                </a:solidFill>
              </a:rPr>
              <a:t>// origin and direction are vectors in R3</a:t>
            </a:r>
            <a:endParaRPr lang="fr-FR" sz="2400" b="1" baseline="30000" dirty="0" smtClean="0">
              <a:solidFill>
                <a:srgbClr val="002060"/>
              </a:solidFill>
            </a:endParaRPr>
          </a:p>
          <a:p>
            <a:pPr algn="just" eaLnBrk="1" hangingPunct="1">
              <a:buFont typeface="Wingdings" pitchFamily="2" charset="2"/>
              <a:buNone/>
            </a:pPr>
            <a:r>
              <a:rPr lang="fr-FR" b="1" dirty="0" smtClean="0">
                <a:solidFill>
                  <a:schemeClr val="accent2"/>
                </a:solidFill>
              </a:rPr>
              <a:t>    If</a:t>
            </a:r>
            <a:r>
              <a:rPr lang="fr-FR" b="1" dirty="0" smtClean="0"/>
              <a:t> </a:t>
            </a:r>
            <a:r>
              <a:rPr lang="fr-FR" b="1" dirty="0" err="1"/>
              <a:t>depth</a:t>
            </a:r>
            <a:r>
              <a:rPr lang="fr-FR" b="1" dirty="0"/>
              <a:t> &gt; </a:t>
            </a:r>
            <a:r>
              <a:rPr lang="fr-FR" b="1" dirty="0" err="1"/>
              <a:t>Max_Depth</a:t>
            </a:r>
            <a:r>
              <a:rPr lang="fr-FR" b="1" dirty="0"/>
              <a:t> </a:t>
            </a:r>
            <a:r>
              <a:rPr lang="fr-FR" b="1" dirty="0" err="1">
                <a:solidFill>
                  <a:schemeClr val="accent2"/>
                </a:solidFill>
              </a:rPr>
              <a:t>Then</a:t>
            </a:r>
            <a:endParaRPr lang="fr-FR" b="1" dirty="0">
              <a:solidFill>
                <a:schemeClr val="accent2"/>
              </a:solidFill>
            </a:endParaRPr>
          </a:p>
          <a:p>
            <a:pPr algn="just" eaLnBrk="1" hangingPunct="1">
              <a:buFont typeface="Wingdings" pitchFamily="2" charset="2"/>
              <a:buNone/>
            </a:pPr>
            <a:r>
              <a:rPr lang="fr-FR" sz="2400" b="1" dirty="0" smtClean="0"/>
              <a:t>        </a:t>
            </a:r>
            <a:r>
              <a:rPr lang="en-US" b="1" dirty="0"/>
              <a:t>color = Black; </a:t>
            </a:r>
            <a:r>
              <a:rPr lang="en-US" b="1" dirty="0">
                <a:solidFill>
                  <a:schemeClr val="tx2"/>
                </a:solidFill>
              </a:rPr>
              <a:t>// debatable choice, but what to put?</a:t>
            </a:r>
            <a:endParaRPr lang="fr-FR" b="1" dirty="0">
              <a:solidFill>
                <a:schemeClr val="tx2"/>
              </a:solidFill>
            </a:endParaRPr>
          </a:p>
          <a:p>
            <a:pPr algn="just" eaLnBrk="1" hangingPunct="1">
              <a:buFont typeface="Wingdings" pitchFamily="2" charset="2"/>
              <a:buNone/>
            </a:pPr>
            <a:r>
              <a:rPr lang="fr-FR" sz="2400" b="1" dirty="0" smtClean="0"/>
              <a:t>    </a:t>
            </a:r>
            <a:r>
              <a:rPr lang="fr-FR" b="1" dirty="0" err="1" smtClean="0">
                <a:solidFill>
                  <a:schemeClr val="accent2"/>
                </a:solidFill>
              </a:rPr>
              <a:t>Else</a:t>
            </a:r>
            <a:r>
              <a:rPr lang="fr-FR" sz="2400" b="1" dirty="0" smtClean="0"/>
              <a:t> </a:t>
            </a:r>
          </a:p>
          <a:p>
            <a:pPr algn="just" eaLnBrk="1" hangingPunct="1">
              <a:buFont typeface="Wingdings" pitchFamily="2" charset="2"/>
              <a:buNone/>
            </a:pPr>
            <a:r>
              <a:rPr lang="fr-FR" sz="2400" b="1" dirty="0" smtClean="0">
                <a:solidFill>
                  <a:srgbClr val="002060"/>
                </a:solidFill>
              </a:rPr>
              <a:t>         //</a:t>
            </a:r>
            <a:r>
              <a:rPr lang="en-US" b="1" dirty="0">
                <a:solidFill>
                  <a:srgbClr val="002060"/>
                </a:solidFill>
              </a:rPr>
              <a:t>Calculation and sorting of intersections</a:t>
            </a:r>
            <a:endParaRPr lang="fr-FR" sz="2400" b="1" dirty="0" smtClean="0">
              <a:solidFill>
                <a:srgbClr val="002060"/>
              </a:solidFill>
            </a:endParaRPr>
          </a:p>
          <a:p>
            <a:pPr algn="just" eaLnBrk="1" hangingPunct="1">
              <a:buFont typeface="Wingdings" pitchFamily="2" charset="2"/>
              <a:buNone/>
            </a:pPr>
            <a:r>
              <a:rPr lang="fr-FR" sz="2400" b="1" dirty="0" smtClean="0"/>
              <a:t>         </a:t>
            </a:r>
            <a:r>
              <a:rPr lang="fr-FR" sz="2400" b="1" dirty="0" smtClean="0">
                <a:solidFill>
                  <a:schemeClr val="accent2"/>
                </a:solidFill>
              </a:rPr>
              <a:t>If </a:t>
            </a:r>
            <a:r>
              <a:rPr lang="fr-FR" b="1" dirty="0"/>
              <a:t>intersection </a:t>
            </a:r>
            <a:r>
              <a:rPr lang="fr-FR" b="1" dirty="0" err="1" smtClean="0">
                <a:solidFill>
                  <a:schemeClr val="accent2"/>
                </a:solidFill>
              </a:rPr>
              <a:t>Then</a:t>
            </a:r>
            <a:endParaRPr lang="fr-FR" sz="2400" b="1" dirty="0" smtClean="0"/>
          </a:p>
          <a:p>
            <a:pPr lvl="1" algn="just" eaLnBrk="1" hangingPunct="1">
              <a:buFont typeface="Wingdings" pitchFamily="2" charset="2"/>
              <a:buNone/>
            </a:pPr>
            <a:r>
              <a:rPr lang="fr-FR" sz="2000" b="1" dirty="0" smtClean="0"/>
              <a:t>	</a:t>
            </a:r>
            <a:r>
              <a:rPr lang="fr-FR" sz="2000" b="1" dirty="0" err="1"/>
              <a:t>Calculation</a:t>
            </a:r>
            <a:r>
              <a:rPr lang="fr-FR" sz="2000" b="1" dirty="0"/>
              <a:t> </a:t>
            </a:r>
            <a:r>
              <a:rPr lang="fr-FR" sz="2000" b="1" dirty="0" smtClean="0"/>
              <a:t>of the </a:t>
            </a:r>
            <a:r>
              <a:rPr lang="fr-FR" sz="2000" b="1" dirty="0" err="1" smtClean="0"/>
              <a:t>I</a:t>
            </a:r>
            <a:r>
              <a:rPr lang="fr-FR" sz="2000" b="1" baseline="-25000" dirty="0" err="1" smtClean="0"/>
              <a:t>local</a:t>
            </a:r>
            <a:r>
              <a:rPr lang="fr-FR" sz="2000" b="1" baseline="-25000" dirty="0" smtClean="0"/>
              <a:t> </a:t>
            </a:r>
            <a:r>
              <a:rPr lang="fr-FR" sz="2000" b="1" dirty="0" smtClean="0"/>
              <a:t> (</a:t>
            </a:r>
            <a:r>
              <a:rPr lang="fr-FR" sz="2000" b="1" dirty="0" err="1" smtClean="0"/>
              <a:t>C_locale</a:t>
            </a:r>
            <a:r>
              <a:rPr lang="fr-FR" sz="2000" b="1" dirty="0" smtClean="0"/>
              <a:t>);</a:t>
            </a:r>
          </a:p>
          <a:p>
            <a:pPr lvl="1" algn="just" eaLnBrk="1" hangingPunct="1">
              <a:buFont typeface="Wingdings" pitchFamily="2" charset="2"/>
              <a:buNone/>
            </a:pPr>
            <a:r>
              <a:rPr lang="fr-FR" sz="2000" b="1" dirty="0" smtClean="0"/>
              <a:t>	</a:t>
            </a:r>
            <a:r>
              <a:rPr lang="en-US" sz="2000" b="1" dirty="0"/>
              <a:t>Calculation of the reflected ray </a:t>
            </a:r>
            <a:r>
              <a:rPr lang="fr-FR" sz="2000" b="1" dirty="0"/>
              <a:t>(</a:t>
            </a:r>
            <a:r>
              <a:rPr lang="fr-FR" sz="2000" b="1" dirty="0" err="1"/>
              <a:t>D_Reflected</a:t>
            </a:r>
            <a:r>
              <a:rPr lang="fr-FR" sz="2000" b="1" dirty="0"/>
              <a:t>);</a:t>
            </a:r>
            <a:endParaRPr lang="fr-FR" sz="2000" b="1" dirty="0" smtClean="0"/>
          </a:p>
          <a:p>
            <a:pPr lvl="1" algn="just" eaLnBrk="1" hangingPunct="1">
              <a:buFont typeface="Wingdings" pitchFamily="2" charset="2"/>
              <a:buNone/>
            </a:pPr>
            <a:r>
              <a:rPr lang="fr-FR" sz="2000" b="1" dirty="0" smtClean="0"/>
              <a:t>	</a:t>
            </a:r>
            <a:r>
              <a:rPr lang="en-US" sz="2000" b="1" dirty="0"/>
              <a:t>Calculation of the refracted ray </a:t>
            </a:r>
            <a:r>
              <a:rPr lang="fr-FR" sz="2000" b="1" dirty="0"/>
              <a:t>(</a:t>
            </a:r>
            <a:r>
              <a:rPr lang="fr-FR" sz="2000" b="1" dirty="0" err="1"/>
              <a:t>D_Refracted</a:t>
            </a:r>
            <a:r>
              <a:rPr lang="fr-FR" sz="2000" b="1" dirty="0"/>
              <a:t>);</a:t>
            </a:r>
            <a:endParaRPr lang="fr-FR" sz="2000" b="1" dirty="0" smtClean="0"/>
          </a:p>
          <a:p>
            <a:pPr lvl="1" algn="just" eaLnBrk="1" hangingPunct="1">
              <a:buFont typeface="Wingdings" pitchFamily="2" charset="2"/>
              <a:buNone/>
            </a:pPr>
            <a:r>
              <a:rPr lang="fr-FR" sz="2000" b="1" dirty="0" smtClean="0"/>
              <a:t>	</a:t>
            </a:r>
            <a:r>
              <a:rPr lang="fr-FR" sz="2000" b="1" dirty="0" err="1"/>
              <a:t>C_Reflected</a:t>
            </a:r>
            <a:r>
              <a:rPr lang="fr-FR" sz="2000" b="1" dirty="0"/>
              <a:t> </a:t>
            </a:r>
            <a:r>
              <a:rPr lang="fr-FR" sz="2000" b="1" dirty="0" smtClean="0"/>
              <a:t>= </a:t>
            </a:r>
            <a:r>
              <a:rPr lang="fr-FR" sz="2000" b="1" dirty="0" smtClean="0">
                <a:solidFill>
                  <a:schemeClr val="accent1"/>
                </a:solidFill>
              </a:rPr>
              <a:t>LR</a:t>
            </a:r>
            <a:r>
              <a:rPr lang="fr-FR" sz="2000" b="1" dirty="0" smtClean="0"/>
              <a:t>(Pt-inter, </a:t>
            </a:r>
            <a:r>
              <a:rPr lang="fr-FR" sz="2000" b="1" dirty="0"/>
              <a:t>D-</a:t>
            </a:r>
            <a:r>
              <a:rPr lang="fr-FR" sz="2000" b="1" dirty="0" err="1"/>
              <a:t>Reflected</a:t>
            </a:r>
            <a:r>
              <a:rPr lang="fr-FR" sz="2000" b="1" dirty="0"/>
              <a:t>, </a:t>
            </a:r>
            <a:r>
              <a:rPr lang="fr-FR" sz="2000" b="1" dirty="0" err="1"/>
              <a:t>depth</a:t>
            </a:r>
            <a:r>
              <a:rPr lang="fr-FR" sz="2000" b="1" dirty="0"/>
              <a:t> +1</a:t>
            </a:r>
            <a:r>
              <a:rPr lang="fr-FR" sz="2000" b="1" dirty="0" smtClean="0"/>
              <a:t>);</a:t>
            </a:r>
          </a:p>
          <a:p>
            <a:pPr lvl="1" algn="just" eaLnBrk="1" hangingPunct="1">
              <a:buFont typeface="Wingdings" pitchFamily="2" charset="2"/>
              <a:buNone/>
            </a:pPr>
            <a:r>
              <a:rPr lang="fr-FR" sz="2000" b="1" dirty="0" smtClean="0"/>
              <a:t>	C_ </a:t>
            </a:r>
            <a:r>
              <a:rPr lang="fr-FR" sz="2000" b="1" dirty="0" err="1"/>
              <a:t>Refracted</a:t>
            </a:r>
            <a:r>
              <a:rPr lang="fr-FR" sz="2000" b="1" dirty="0"/>
              <a:t> </a:t>
            </a:r>
            <a:r>
              <a:rPr lang="fr-FR" sz="2000" b="1" dirty="0" smtClean="0"/>
              <a:t>= </a:t>
            </a:r>
            <a:r>
              <a:rPr lang="fr-FR" sz="2000" b="1" dirty="0" smtClean="0">
                <a:solidFill>
                  <a:schemeClr val="accent1"/>
                </a:solidFill>
              </a:rPr>
              <a:t>LR</a:t>
            </a:r>
            <a:r>
              <a:rPr lang="fr-FR" sz="2000" b="1" dirty="0" smtClean="0"/>
              <a:t>(Pt-inter, </a:t>
            </a:r>
            <a:r>
              <a:rPr lang="fr-FR" sz="2000" b="1" dirty="0"/>
              <a:t>D-</a:t>
            </a:r>
            <a:r>
              <a:rPr lang="fr-FR" sz="2000" b="1" dirty="0" err="1"/>
              <a:t>Refracted</a:t>
            </a:r>
            <a:r>
              <a:rPr lang="fr-FR" sz="2000" b="1" dirty="0"/>
              <a:t>, </a:t>
            </a:r>
            <a:r>
              <a:rPr lang="fr-FR" sz="2000" b="1" dirty="0" err="1"/>
              <a:t>depth</a:t>
            </a:r>
            <a:r>
              <a:rPr lang="fr-FR" sz="2000" b="1" dirty="0"/>
              <a:t> +1</a:t>
            </a:r>
            <a:r>
              <a:rPr lang="fr-FR" sz="2000" b="1" dirty="0" smtClean="0"/>
              <a:t>);</a:t>
            </a:r>
          </a:p>
          <a:p>
            <a:pPr lvl="1" algn="just" eaLnBrk="1" hangingPunct="1">
              <a:buFont typeface="Wingdings" pitchFamily="2" charset="2"/>
              <a:buNone/>
            </a:pPr>
            <a:r>
              <a:rPr lang="fr-FR" sz="2000" b="1" dirty="0" smtClean="0"/>
              <a:t>	</a:t>
            </a:r>
            <a:r>
              <a:rPr lang="en-US" sz="2000" b="1" dirty="0"/>
              <a:t>color = Sum of the 3 color </a:t>
            </a:r>
            <a:r>
              <a:rPr lang="en-US" sz="2000" b="1" dirty="0" smtClean="0"/>
              <a:t>components</a:t>
            </a:r>
            <a:r>
              <a:rPr lang="fr-FR" sz="2000" b="1" dirty="0" smtClean="0"/>
              <a:t>;</a:t>
            </a:r>
          </a:p>
          <a:p>
            <a:pPr algn="just" eaLnBrk="1" hangingPunct="1">
              <a:buFont typeface="Wingdings" pitchFamily="2" charset="2"/>
              <a:buNone/>
            </a:pPr>
            <a:r>
              <a:rPr lang="fr-FR" sz="2400" b="1" dirty="0" smtClean="0"/>
              <a:t>         </a:t>
            </a:r>
            <a:r>
              <a:rPr lang="fr-FR" sz="2400" b="1" dirty="0" err="1" smtClean="0">
                <a:solidFill>
                  <a:schemeClr val="accent2"/>
                </a:solidFill>
              </a:rPr>
              <a:t>Else</a:t>
            </a:r>
            <a:endParaRPr lang="fr-FR" sz="2400" b="1" dirty="0" smtClean="0"/>
          </a:p>
          <a:p>
            <a:pPr lvl="1" algn="just" eaLnBrk="1" hangingPunct="1">
              <a:buFont typeface="Wingdings" pitchFamily="2" charset="2"/>
              <a:buNone/>
            </a:pPr>
            <a:r>
              <a:rPr lang="fr-FR" sz="2000" b="1" dirty="0"/>
              <a:t>	</a:t>
            </a:r>
            <a:r>
              <a:rPr lang="fr-FR" sz="2000" b="1" dirty="0" err="1"/>
              <a:t>color</a:t>
            </a:r>
            <a:r>
              <a:rPr lang="fr-FR" sz="2000" b="1" dirty="0"/>
              <a:t> = background </a:t>
            </a:r>
            <a:r>
              <a:rPr lang="fr-FR" sz="2000" b="1" dirty="0" err="1"/>
              <a:t>color</a:t>
            </a:r>
            <a:r>
              <a:rPr lang="fr-FR" sz="2000" b="1" dirty="0" smtClean="0"/>
              <a:t>;</a:t>
            </a:r>
            <a:endParaRPr lang="fr-FR" sz="2000" b="1" dirty="0"/>
          </a:p>
        </p:txBody>
      </p:sp>
      <p:sp>
        <p:nvSpPr>
          <p:cNvPr id="4" name="Rectangle 2"/>
          <p:cNvSpPr txBox="1">
            <a:spLocks noChangeArrowheads="1"/>
          </p:cNvSpPr>
          <p:nvPr/>
        </p:nvSpPr>
        <p:spPr bwMode="auto">
          <a:xfrm>
            <a:off x="609600" y="304800"/>
            <a:ext cx="7772400" cy="914400"/>
          </a:xfrm>
          <a:prstGeom prst="rect">
            <a:avLst/>
          </a:prstGeom>
          <a:noFill/>
          <a:ln w="9525">
            <a:noFill/>
            <a:miter lim="800000"/>
            <a:headEnd/>
            <a:tailEnd/>
          </a:ln>
        </p:spPr>
        <p:txBody>
          <a:bodyPr bIns="91440" anchor="ctr">
            <a:normAutofit fontScale="90000" lnSpcReduction="20000"/>
          </a:bodyPr>
          <a:lstStyle/>
          <a:p>
            <a:pPr defTabSz="9144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Lancer de </a:t>
            </a:r>
            <a:r>
              <a:rPr lang="en-GB" sz="3200" b="1" dirty="0" err="1">
                <a:solidFill>
                  <a:schemeClr val="bg2">
                    <a:lumMod val="10000"/>
                  </a:schemeClr>
                </a:solidFill>
                <a:effectLst>
                  <a:outerShdw blurRad="38100" dist="38100" dir="2700000" algn="tl">
                    <a:srgbClr val="000000">
                      <a:alpha val="43137"/>
                    </a:srgbClr>
                  </a:outerShdw>
                </a:effectLst>
              </a:rPr>
              <a:t>rayons</a:t>
            </a:r>
            <a:r>
              <a:rPr lang="en-GB" sz="3200" b="1" dirty="0">
                <a:solidFill>
                  <a:schemeClr val="bg2">
                    <a:lumMod val="10000"/>
                  </a:schemeClr>
                </a:solidFill>
                <a:effectLst>
                  <a:outerShdw blurRad="38100" dist="38100" dir="2700000" algn="tl">
                    <a:srgbClr val="000000">
                      <a:alpha val="43137"/>
                    </a:srgbClr>
                  </a:outerShdw>
                </a:effectLst>
              </a:rPr>
              <a:t> </a:t>
            </a:r>
            <a: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t/>
            </a:r>
            <a:br>
              <a:rPr lang="en-GB" sz="3200" b="1" dirty="0">
                <a:solidFill>
                  <a:schemeClr val="bg2">
                    <a:lumMod val="10000"/>
                  </a:schemeClr>
                </a:solidFill>
                <a:effectLst>
                  <a:outerShdw blurRad="38100" dist="38100" dir="2700000" algn="tl">
                    <a:srgbClr val="000000">
                      <a:alpha val="43137"/>
                    </a:srgbClr>
                  </a:outerShdw>
                </a:effectLst>
                <a:latin typeface="+mj-lt"/>
                <a:ea typeface="+mj-ea"/>
                <a:cs typeface="+mj-cs"/>
              </a:rPr>
            </a:br>
            <a:r>
              <a:rPr lang="fr-FR" sz="3200" b="1" dirty="0">
                <a:solidFill>
                  <a:schemeClr val="tx1">
                    <a:lumMod val="85000"/>
                    <a:lumOff val="15000"/>
                  </a:schemeClr>
                </a:solidFill>
                <a:effectLst>
                  <a:outerShdw blurRad="38100" dist="38100" dir="2700000" algn="tl">
                    <a:srgbClr val="000000">
                      <a:alpha val="43137"/>
                    </a:srgbClr>
                  </a:outerShdw>
                </a:effectLst>
              </a:rPr>
              <a:t> Algorithme </a:t>
            </a:r>
            <a:endParaRPr lang="en-GB" sz="3200" b="1" i="1" dirty="0">
              <a:solidFill>
                <a:schemeClr val="bg2">
                  <a:lumMod val="10000"/>
                </a:schemeClr>
              </a:solidFill>
              <a:effectLst>
                <a:outerShdw blurRad="38100" dist="38100" dir="2700000" algn="tl">
                  <a:srgbClr val="000000">
                    <a:alpha val="43137"/>
                  </a:srgbClr>
                </a:outerShdw>
              </a:effectLst>
              <a:latin typeface="+mj-lt"/>
              <a:ea typeface="+mj-ea"/>
              <a:cs typeface="+mj-cs"/>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60</a:t>
            </a:fld>
            <a:endParaRP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553998"/>
          </a:xfrm>
        </p:spPr>
        <p:txBody>
          <a:bodyPr/>
          <a:lstStyle/>
          <a:p>
            <a:pPr eaLnBrk="1" hangingPunct="1">
              <a:defRPr/>
            </a:pPr>
            <a:r>
              <a:rPr lang="fr-FR" sz="3600" b="1" dirty="0" err="1">
                <a:solidFill>
                  <a:schemeClr val="bg2">
                    <a:lumMod val="10000"/>
                  </a:schemeClr>
                </a:solidFill>
                <a:effectLst>
                  <a:outerShdw blurRad="38100" dist="38100" dir="2700000" algn="tl">
                    <a:srgbClr val="000000">
                      <a:alpha val="43137"/>
                    </a:srgbClr>
                  </a:outerShdw>
                </a:effectLst>
                <a:latin typeface="Times New Roman" pitchFamily="18" charset="0"/>
                <a:ea typeface="+mn-ea"/>
                <a:cs typeface="Arial" pitchFamily="34" charset="0"/>
              </a:rPr>
              <a:t>Result</a:t>
            </a:r>
            <a:endParaRPr lang="fr-FR" sz="3600" b="1" dirty="0" smtClean="0">
              <a:solidFill>
                <a:schemeClr val="bg2">
                  <a:lumMod val="10000"/>
                </a:schemeClr>
              </a:solidFill>
              <a:effectLst>
                <a:outerShdw blurRad="38100" dist="38100" dir="2700000" algn="tl">
                  <a:srgbClr val="000000">
                    <a:alpha val="43137"/>
                  </a:srgbClr>
                </a:outerShdw>
              </a:effectLst>
              <a:latin typeface="Times New Roman" pitchFamily="18" charset="0"/>
              <a:ea typeface="+mn-ea"/>
              <a:cs typeface="Arial" pitchFamily="34" charset="0"/>
            </a:endParaRPr>
          </a:p>
        </p:txBody>
      </p:sp>
      <p:pic>
        <p:nvPicPr>
          <p:cNvPr id="58371" name="Picture 4"/>
          <p:cNvPicPr>
            <a:picLocks noGrp="1" noChangeArrowheads="1"/>
          </p:cNvPicPr>
          <p:nvPr>
            <p:ph type="body" idx="4294967295"/>
          </p:nvPr>
        </p:nvPicPr>
        <p:blipFill>
          <a:blip r:embed="rId3"/>
          <a:srcRect/>
          <a:stretch>
            <a:fillRect/>
          </a:stretch>
        </p:blipFill>
        <p:spPr>
          <a:xfrm>
            <a:off x="1066800" y="1905000"/>
            <a:ext cx="7086600" cy="4191000"/>
          </a:xfrm>
          <a:prstGeom prst="rect">
            <a:avLst/>
          </a:prstGeom>
        </p:spPr>
      </p:pic>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61</a:t>
            </a:fld>
            <a:endParaRPr dirty="0"/>
          </a:p>
        </p:txBody>
      </p:sp>
      <p:sp>
        <p:nvSpPr>
          <p:cNvPr id="2" name="Rectangle 1"/>
          <p:cNvSpPr/>
          <p:nvPr/>
        </p:nvSpPr>
        <p:spPr>
          <a:xfrm>
            <a:off x="1447800" y="6252709"/>
            <a:ext cx="2195281" cy="369332"/>
          </a:xfrm>
          <a:prstGeom prst="rect">
            <a:avLst/>
          </a:prstGeom>
        </p:spPr>
        <p:txBody>
          <a:bodyPr wrap="none">
            <a:spAutoFit/>
          </a:bodyPr>
          <a:lstStyle/>
          <a:p>
            <a:r>
              <a:rPr lang="fr-FR" dirty="0"/>
              <a:t>1968 by Arthur Appel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8100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Intersection radius - surface</a:t>
            </a:r>
          </a:p>
        </p:txBody>
      </p:sp>
      <p:sp>
        <p:nvSpPr>
          <p:cNvPr id="59395" name="Rectangle 3"/>
          <p:cNvSpPr>
            <a:spLocks noGrp="1" noChangeArrowheads="1"/>
          </p:cNvSpPr>
          <p:nvPr>
            <p:ph type="body" idx="4294967295"/>
          </p:nvPr>
        </p:nvSpPr>
        <p:spPr>
          <a:xfrm>
            <a:off x="827088" y="2214563"/>
            <a:ext cx="7940675" cy="3113160"/>
          </a:xfrm>
          <a:prstGeom prst="rect">
            <a:avLst/>
          </a:prstGeom>
        </p:spPr>
        <p:txBody>
          <a:bodyPr/>
          <a:lstStyle/>
          <a:p>
            <a:pPr algn="just" eaLnBrk="1" hangingPunct="1">
              <a:lnSpc>
                <a:spcPct val="90000"/>
              </a:lnSpc>
            </a:pPr>
            <a:r>
              <a:rPr lang="en-US" sz="2800" dirty="0"/>
              <a:t>At the heart of ray-casting calculations lies the task of determining the intersection of a ray with an object.</a:t>
            </a:r>
          </a:p>
          <a:p>
            <a:pPr algn="just" eaLnBrk="1" hangingPunct="1">
              <a:lnSpc>
                <a:spcPct val="90000"/>
              </a:lnSpc>
            </a:pPr>
            <a:r>
              <a:rPr lang="en-US" sz="2800" dirty="0"/>
              <a:t>The ray-surface intersection problem depends on the complexity of the object.</a:t>
            </a:r>
          </a:p>
          <a:p>
            <a:pPr algn="just" eaLnBrk="1" hangingPunct="1">
              <a:lnSpc>
                <a:spcPct val="90000"/>
              </a:lnSpc>
            </a:pPr>
            <a:r>
              <a:rPr lang="en-US" sz="2800" dirty="0"/>
              <a:t>Using an analytical method to find the intersection of a ray with a surface involves analyzing the equations of the surface and the ray, and trying to find a common solution (or several) if one exists.</a:t>
            </a:r>
            <a:endParaRPr lang="fr-FR" sz="2800" dirty="0" smtClean="0"/>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62</a:t>
            </a:fld>
            <a:endParaRP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609600"/>
          </a:xfrm>
        </p:spPr>
        <p:txBody>
          <a:bodyPr anchor="ctr">
            <a:normAutofit/>
          </a:bodyPr>
          <a:lstStyle/>
          <a:p>
            <a:pPr eaLnBrk="1" fontAlgn="auto" hangingPunct="1">
              <a:spcAft>
                <a:spcPts val="0"/>
              </a:spcAft>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solidFill>
                  <a:schemeClr val="bg2">
                    <a:lumMod val="10000"/>
                  </a:schemeClr>
                </a:solidFill>
                <a:effectLst>
                  <a:outerShdw blurRad="38100" dist="38100" dir="2700000" algn="tl">
                    <a:srgbClr val="000000">
                      <a:alpha val="43137"/>
                    </a:srgbClr>
                  </a:outerShdw>
                </a:effectLst>
              </a:rPr>
              <a:t>Ray tracing - The ray</a:t>
            </a:r>
          </a:p>
        </p:txBody>
      </p:sp>
      <p:sp>
        <p:nvSpPr>
          <p:cNvPr id="4103" name="Rectangle 1"/>
          <p:cNvSpPr>
            <a:spLocks noGrp="1" noChangeArrowheads="1"/>
          </p:cNvSpPr>
          <p:nvPr>
            <p:ph sz="quarter" idx="4294967295"/>
          </p:nvPr>
        </p:nvSpPr>
        <p:spPr>
          <a:xfrm>
            <a:off x="685800" y="1371600"/>
            <a:ext cx="7772400" cy="2513509"/>
          </a:xfrm>
          <a:prstGeom prst="rect">
            <a:avLst/>
          </a:prstGeom>
        </p:spPr>
        <p:txBody>
          <a:bodyPr/>
          <a:lstStyle/>
          <a:p>
            <a:pPr marL="341313" indent="-341313" eaLnBrk="1" hangingPunct="1">
              <a:spcBef>
                <a:spcPts val="700"/>
              </a:spcBef>
              <a:buFont typeface="Times New Roman" pitchFamily="18"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A radius is defined by</a:t>
            </a:r>
            <a:endParaRPr lang="en-GB" sz="2800" dirty="0" smtClean="0"/>
          </a:p>
          <a:p>
            <a:pPr marL="741363" lvl="1" indent="-284163" eaLnBrk="1" hangingPunct="1">
              <a:spcBef>
                <a:spcPts val="700"/>
              </a:spcBef>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an origin</a:t>
            </a:r>
            <a:endParaRPr lang="en-GB" sz="2800" dirty="0" smtClean="0"/>
          </a:p>
          <a:p>
            <a:pPr marL="741363" lvl="1" indent="-284163" eaLnBrk="1" hangingPunct="1">
              <a:spcBef>
                <a:spcPts val="700"/>
              </a:spcBef>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fr-FR" sz="2800" dirty="0"/>
              <a:t>a direction</a:t>
            </a:r>
            <a:endParaRPr lang="en-GB" sz="2800" dirty="0" smtClean="0"/>
          </a:p>
          <a:p>
            <a:pPr marL="741363" lvl="1" indent="-284163" eaLnBrk="1" hangingPunct="1">
              <a:spcBef>
                <a:spcPts val="700"/>
              </a:spcBef>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defined by a point on the window</a:t>
            </a:r>
            <a:endParaRPr lang="en-GB" sz="2800" dirty="0" smtClean="0"/>
          </a:p>
          <a:p>
            <a:pPr marL="341313" indent="-341313">
              <a:spcBef>
                <a:spcPts val="700"/>
              </a:spcBef>
              <a:buFont typeface="Times New Roman" pitchFamily="18" charset="0"/>
              <a:buChar char="•"/>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In parametric form, a radius is expressed </a:t>
            </a:r>
            <a:r>
              <a:rPr lang="en-US" sz="2800" dirty="0" smtClean="0"/>
              <a:t>as</a:t>
            </a:r>
            <a:r>
              <a:rPr lang="en-GB" sz="2800" dirty="0"/>
              <a:t>:</a:t>
            </a:r>
            <a:endParaRPr lang="en-US" sz="2800" dirty="0"/>
          </a:p>
        </p:txBody>
      </p:sp>
      <p:graphicFrame>
        <p:nvGraphicFramePr>
          <p:cNvPr id="4098" name="Object 3"/>
          <p:cNvGraphicFramePr>
            <a:graphicFrameLocks noChangeAspect="1"/>
          </p:cNvGraphicFramePr>
          <p:nvPr/>
        </p:nvGraphicFramePr>
        <p:xfrm>
          <a:off x="2565400" y="4233863"/>
          <a:ext cx="4000500" cy="2000250"/>
        </p:xfrm>
        <a:graphic>
          <a:graphicData uri="http://schemas.openxmlformats.org/presentationml/2006/ole">
            <mc:AlternateContent xmlns:mc="http://schemas.openxmlformats.org/markup-compatibility/2006">
              <mc:Choice xmlns:v="urn:schemas-microsoft-com:vml" Requires="v">
                <p:oleObj spid="_x0000_s181254" r:id="rId4" imgW="1828440" imgH="914040" progId="Equation.3">
                  <p:embed/>
                </p:oleObj>
              </mc:Choice>
              <mc:Fallback>
                <p:oleObj r:id="rId4" imgW="1828440" imgH="914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400" y="4233863"/>
                        <a:ext cx="4000500" cy="2000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3035300" y="1900238"/>
          <a:ext cx="1539875" cy="523875"/>
        </p:xfrm>
        <a:graphic>
          <a:graphicData uri="http://schemas.openxmlformats.org/presentationml/2006/ole">
            <mc:AlternateContent xmlns:mc="http://schemas.openxmlformats.org/markup-compatibility/2006">
              <mc:Choice xmlns:v="urn:schemas-microsoft-com:vml" Requires="v">
                <p:oleObj spid="_x0000_s181255" r:id="rId6" imgW="672840" imgH="228600" progId="Equation.3">
                  <p:embed/>
                </p:oleObj>
              </mc:Choice>
              <mc:Fallback>
                <p:oleObj r:id="rId6" imgW="67284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1900238"/>
                        <a:ext cx="1539875" cy="523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4100" name="Object 5"/>
          <p:cNvGraphicFramePr>
            <a:graphicFrameLocks noChangeAspect="1"/>
          </p:cNvGraphicFramePr>
          <p:nvPr/>
        </p:nvGraphicFramePr>
        <p:xfrm>
          <a:off x="3249613" y="2457450"/>
          <a:ext cx="1717675" cy="461963"/>
        </p:xfrm>
        <a:graphic>
          <a:graphicData uri="http://schemas.openxmlformats.org/presentationml/2006/ole">
            <mc:AlternateContent xmlns:mc="http://schemas.openxmlformats.org/markup-compatibility/2006">
              <mc:Choice xmlns:v="urn:schemas-microsoft-com:vml" Requires="v">
                <p:oleObj spid="_x0000_s181256" r:id="rId8" imgW="749160" imgH="203040" progId="Equation.3">
                  <p:embed/>
                </p:oleObj>
              </mc:Choice>
              <mc:Fallback>
                <p:oleObj r:id="rId8" imgW="749160" imgH="2030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613" y="2457450"/>
                        <a:ext cx="1717675" cy="461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4101" name="Object 6"/>
          <p:cNvGraphicFramePr>
            <a:graphicFrameLocks noChangeAspect="1"/>
          </p:cNvGraphicFramePr>
          <p:nvPr/>
        </p:nvGraphicFramePr>
        <p:xfrm>
          <a:off x="6149975" y="2933700"/>
          <a:ext cx="1452563" cy="490538"/>
        </p:xfrm>
        <a:graphic>
          <a:graphicData uri="http://schemas.openxmlformats.org/presentationml/2006/ole">
            <mc:AlternateContent xmlns:mc="http://schemas.openxmlformats.org/markup-compatibility/2006">
              <mc:Choice xmlns:v="urn:schemas-microsoft-com:vml" Requires="v">
                <p:oleObj spid="_x0000_s181257" r:id="rId10" imgW="634320" imgH="215640" progId="Equation.3">
                  <p:embed/>
                </p:oleObj>
              </mc:Choice>
              <mc:Fallback>
                <p:oleObj r:id="rId10" imgW="634320" imgH="2156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9975" y="2933700"/>
                        <a:ext cx="1452563" cy="4905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4104" name="Freeform 7"/>
          <p:cNvSpPr>
            <a:spLocks noChangeArrowheads="1"/>
          </p:cNvSpPr>
          <p:nvPr/>
        </p:nvSpPr>
        <p:spPr bwMode="auto">
          <a:xfrm>
            <a:off x="6791325" y="828675"/>
            <a:ext cx="973138" cy="1368425"/>
          </a:xfrm>
          <a:custGeom>
            <a:avLst/>
            <a:gdLst>
              <a:gd name="T0" fmla="*/ 0 w 613"/>
              <a:gd name="T1" fmla="*/ 0 h 862"/>
              <a:gd name="T2" fmla="*/ 0 w 613"/>
              <a:gd name="T3" fmla="*/ 2147483647 h 862"/>
              <a:gd name="T4" fmla="*/ 2147483647 w 613"/>
              <a:gd name="T5" fmla="*/ 2147483647 h 862"/>
              <a:gd name="T6" fmla="*/ 2147483647 w 613"/>
              <a:gd name="T7" fmla="*/ 2147483647 h 862"/>
              <a:gd name="T8" fmla="*/ 0 w 613"/>
              <a:gd name="T9" fmla="*/ 0 h 862"/>
              <a:gd name="T10" fmla="*/ 0 60000 65536"/>
              <a:gd name="T11" fmla="*/ 0 60000 65536"/>
              <a:gd name="T12" fmla="*/ 0 60000 65536"/>
              <a:gd name="T13" fmla="*/ 0 60000 65536"/>
              <a:gd name="T14" fmla="*/ 0 60000 65536"/>
              <a:gd name="T15" fmla="*/ 0 w 613"/>
              <a:gd name="T16" fmla="*/ 0 h 862"/>
              <a:gd name="T17" fmla="*/ 613 w 613"/>
              <a:gd name="T18" fmla="*/ 862 h 862"/>
            </a:gdLst>
            <a:ahLst/>
            <a:cxnLst>
              <a:cxn ang="T10">
                <a:pos x="T0" y="T1"/>
              </a:cxn>
              <a:cxn ang="T11">
                <a:pos x="T2" y="T3"/>
              </a:cxn>
              <a:cxn ang="T12">
                <a:pos x="T4" y="T5"/>
              </a:cxn>
              <a:cxn ang="T13">
                <a:pos x="T6" y="T7"/>
              </a:cxn>
              <a:cxn ang="T14">
                <a:pos x="T8" y="T9"/>
              </a:cxn>
            </a:cxnLst>
            <a:rect l="T15" t="T16" r="T17" b="T18"/>
            <a:pathLst>
              <a:path w="613" h="862">
                <a:moveTo>
                  <a:pt x="0" y="0"/>
                </a:moveTo>
                <a:lnTo>
                  <a:pt x="0" y="556"/>
                </a:lnTo>
                <a:lnTo>
                  <a:pt x="613" y="862"/>
                </a:lnTo>
                <a:lnTo>
                  <a:pt x="613" y="236"/>
                </a:lnTo>
                <a:lnTo>
                  <a:pt x="0" y="0"/>
                </a:lnTo>
                <a:close/>
              </a:path>
            </a:pathLst>
          </a:custGeom>
          <a:noFill/>
          <a:ln w="9360">
            <a:solidFill>
              <a:srgbClr val="000000"/>
            </a:solidFill>
            <a:round/>
            <a:headEnd/>
            <a:tailEnd/>
          </a:ln>
        </p:spPr>
        <p:txBody>
          <a:bodyPr wrap="none" anchor="ctr"/>
          <a:lstStyle/>
          <a:p>
            <a:endParaRPr lang="fr-FR"/>
          </a:p>
        </p:txBody>
      </p:sp>
      <p:sp>
        <p:nvSpPr>
          <p:cNvPr id="4105" name="Line 8"/>
          <p:cNvSpPr>
            <a:spLocks noChangeShapeType="1"/>
          </p:cNvSpPr>
          <p:nvPr/>
        </p:nvSpPr>
        <p:spPr bwMode="auto">
          <a:xfrm>
            <a:off x="6791325" y="1722438"/>
            <a:ext cx="971550" cy="474662"/>
          </a:xfrm>
          <a:prstGeom prst="line">
            <a:avLst/>
          </a:prstGeom>
          <a:noFill/>
          <a:ln w="19080">
            <a:solidFill>
              <a:srgbClr val="000000"/>
            </a:solidFill>
            <a:miter lim="800000"/>
            <a:headEnd/>
            <a:tailEnd type="triangle" w="med" len="med"/>
          </a:ln>
        </p:spPr>
        <p:txBody>
          <a:bodyPr/>
          <a:lstStyle/>
          <a:p>
            <a:endParaRPr lang="fr-FR"/>
          </a:p>
        </p:txBody>
      </p:sp>
      <p:sp>
        <p:nvSpPr>
          <p:cNvPr id="4106" name="Line 9"/>
          <p:cNvSpPr>
            <a:spLocks noChangeShapeType="1"/>
          </p:cNvSpPr>
          <p:nvPr/>
        </p:nvSpPr>
        <p:spPr bwMode="auto">
          <a:xfrm flipV="1">
            <a:off x="6780213" y="815975"/>
            <a:ext cx="1587" cy="885825"/>
          </a:xfrm>
          <a:prstGeom prst="line">
            <a:avLst/>
          </a:prstGeom>
          <a:noFill/>
          <a:ln w="19080">
            <a:solidFill>
              <a:srgbClr val="000000"/>
            </a:solidFill>
            <a:miter lim="800000"/>
            <a:headEnd/>
            <a:tailEnd type="triangle" w="med" len="med"/>
          </a:ln>
        </p:spPr>
        <p:txBody>
          <a:bodyPr/>
          <a:lstStyle/>
          <a:p>
            <a:endParaRPr lang="fr-FR"/>
          </a:p>
        </p:txBody>
      </p:sp>
      <p:sp>
        <p:nvSpPr>
          <p:cNvPr id="4107" name="Line 10"/>
          <p:cNvSpPr>
            <a:spLocks noChangeShapeType="1"/>
          </p:cNvSpPr>
          <p:nvPr/>
        </p:nvSpPr>
        <p:spPr bwMode="auto">
          <a:xfrm flipV="1">
            <a:off x="6472238" y="1709738"/>
            <a:ext cx="319087" cy="644525"/>
          </a:xfrm>
          <a:prstGeom prst="line">
            <a:avLst/>
          </a:prstGeom>
          <a:noFill/>
          <a:ln w="9360">
            <a:solidFill>
              <a:srgbClr val="000000"/>
            </a:solidFill>
            <a:miter lim="800000"/>
            <a:headEnd/>
            <a:tailEnd type="triangle" w="med" len="med"/>
          </a:ln>
        </p:spPr>
        <p:txBody>
          <a:bodyPr/>
          <a:lstStyle/>
          <a:p>
            <a:endParaRPr lang="fr-FR"/>
          </a:p>
        </p:txBody>
      </p:sp>
      <p:sp>
        <p:nvSpPr>
          <p:cNvPr id="4108" name="Oval 11"/>
          <p:cNvSpPr>
            <a:spLocks noChangeArrowheads="1"/>
          </p:cNvSpPr>
          <p:nvPr/>
        </p:nvSpPr>
        <p:spPr bwMode="auto">
          <a:xfrm>
            <a:off x="7177088" y="1520825"/>
            <a:ext cx="111125" cy="122238"/>
          </a:xfrm>
          <a:prstGeom prst="ellipse">
            <a:avLst/>
          </a:prstGeom>
          <a:solidFill>
            <a:srgbClr val="00CC99"/>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4109" name="Line 12"/>
          <p:cNvSpPr>
            <a:spLocks noChangeShapeType="1"/>
          </p:cNvSpPr>
          <p:nvPr/>
        </p:nvSpPr>
        <p:spPr bwMode="auto">
          <a:xfrm>
            <a:off x="7223125" y="1579563"/>
            <a:ext cx="1588" cy="352425"/>
          </a:xfrm>
          <a:prstGeom prst="line">
            <a:avLst/>
          </a:prstGeom>
          <a:noFill/>
          <a:ln w="9360">
            <a:solidFill>
              <a:srgbClr val="000000"/>
            </a:solidFill>
            <a:prstDash val="dash"/>
            <a:miter lim="800000"/>
            <a:headEnd/>
            <a:tailEnd/>
          </a:ln>
        </p:spPr>
        <p:txBody>
          <a:bodyPr/>
          <a:lstStyle/>
          <a:p>
            <a:endParaRPr lang="fr-FR"/>
          </a:p>
        </p:txBody>
      </p:sp>
      <p:sp>
        <p:nvSpPr>
          <p:cNvPr id="4110" name="Line 13"/>
          <p:cNvSpPr>
            <a:spLocks noChangeShapeType="1"/>
          </p:cNvSpPr>
          <p:nvPr/>
        </p:nvSpPr>
        <p:spPr bwMode="auto">
          <a:xfrm flipH="1" flipV="1">
            <a:off x="6789738" y="1379538"/>
            <a:ext cx="434975" cy="201612"/>
          </a:xfrm>
          <a:prstGeom prst="line">
            <a:avLst/>
          </a:prstGeom>
          <a:noFill/>
          <a:ln w="9360">
            <a:solidFill>
              <a:srgbClr val="000000"/>
            </a:solidFill>
            <a:prstDash val="dash"/>
            <a:miter lim="800000"/>
            <a:headEnd/>
            <a:tailEnd/>
          </a:ln>
        </p:spPr>
        <p:txBody>
          <a:bodyPr/>
          <a:lstStyle/>
          <a:p>
            <a:endParaRPr lang="fr-FR"/>
          </a:p>
        </p:txBody>
      </p:sp>
      <p:sp>
        <p:nvSpPr>
          <p:cNvPr id="4111" name="Line 14"/>
          <p:cNvSpPr>
            <a:spLocks noChangeShapeType="1"/>
          </p:cNvSpPr>
          <p:nvPr/>
        </p:nvSpPr>
        <p:spPr bwMode="auto">
          <a:xfrm flipV="1">
            <a:off x="6780213" y="1577975"/>
            <a:ext cx="442912" cy="146050"/>
          </a:xfrm>
          <a:prstGeom prst="line">
            <a:avLst/>
          </a:prstGeom>
          <a:noFill/>
          <a:ln w="9360">
            <a:solidFill>
              <a:srgbClr val="000000"/>
            </a:solidFill>
            <a:prstDash val="dash"/>
            <a:miter lim="800000"/>
            <a:headEnd/>
            <a:tailEnd type="triangle" w="med" len="med"/>
          </a:ln>
        </p:spPr>
        <p:txBody>
          <a:bodyPr/>
          <a:lstStyle/>
          <a:p>
            <a:endParaRPr lang="fr-FR"/>
          </a:p>
        </p:txBody>
      </p:sp>
      <p:sp>
        <p:nvSpPr>
          <p:cNvPr id="4112" name="Line 15"/>
          <p:cNvSpPr>
            <a:spLocks noChangeShapeType="1"/>
          </p:cNvSpPr>
          <p:nvPr/>
        </p:nvSpPr>
        <p:spPr bwMode="auto">
          <a:xfrm flipV="1">
            <a:off x="6472238" y="1577975"/>
            <a:ext cx="750887" cy="776288"/>
          </a:xfrm>
          <a:prstGeom prst="line">
            <a:avLst/>
          </a:prstGeom>
          <a:noFill/>
          <a:ln w="9360">
            <a:solidFill>
              <a:srgbClr val="000000"/>
            </a:solidFill>
            <a:miter lim="800000"/>
            <a:headEnd/>
            <a:tailEnd type="triangle" w="med" len="med"/>
          </a:ln>
        </p:spPr>
        <p:txBody>
          <a:bodyPr/>
          <a:lstStyle/>
          <a:p>
            <a:endParaRPr lang="fr-FR"/>
          </a:p>
        </p:txBody>
      </p:sp>
      <p:sp>
        <p:nvSpPr>
          <p:cNvPr id="4113" name="Oval 16"/>
          <p:cNvSpPr>
            <a:spLocks noChangeArrowheads="1"/>
          </p:cNvSpPr>
          <p:nvPr/>
        </p:nvSpPr>
        <p:spPr bwMode="auto">
          <a:xfrm>
            <a:off x="6416675" y="2297113"/>
            <a:ext cx="111125" cy="122237"/>
          </a:xfrm>
          <a:prstGeom prst="ellipse">
            <a:avLst/>
          </a:prstGeom>
          <a:solidFill>
            <a:srgbClr val="00CC99"/>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20"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21"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63</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a:xfrm>
            <a:off x="685800" y="304800"/>
            <a:ext cx="7772400" cy="609600"/>
          </a:xfrm>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2">
                    <a:lumMod val="10000"/>
                  </a:schemeClr>
                </a:solidFill>
                <a:effectLst>
                  <a:outerShdw blurRad="38100" dist="38100" dir="2700000" algn="tl">
                    <a:srgbClr val="000000">
                      <a:alpha val="43137"/>
                    </a:srgbClr>
                  </a:outerShdw>
                </a:effectLst>
              </a:rPr>
              <a:t>Ray tracing - Intersection with a plane</a:t>
            </a:r>
          </a:p>
        </p:txBody>
      </p:sp>
      <p:sp>
        <p:nvSpPr>
          <p:cNvPr id="5124" name="Rectangle 2"/>
          <p:cNvSpPr>
            <a:spLocks noGrp="1" noChangeArrowheads="1"/>
          </p:cNvSpPr>
          <p:nvPr>
            <p:ph sz="quarter" idx="4294967295"/>
          </p:nvPr>
        </p:nvSpPr>
        <p:spPr>
          <a:xfrm>
            <a:off x="685800" y="1371600"/>
            <a:ext cx="7772400" cy="4062651"/>
          </a:xfrm>
          <a:prstGeom prst="rect">
            <a:avLst/>
          </a:prstGeom>
        </p:spPr>
        <p:txBody>
          <a:bodyPr/>
          <a:lstStyle/>
          <a:p>
            <a:pPr rtl="0"/>
            <a:r>
              <a:rPr lang="en-US" dirty="0"/>
              <a:t>The intersection of a ray with a plane (A,B,C,D) consists of expressing the plane in terms of the parametric form of the </a:t>
            </a:r>
            <a:r>
              <a:rPr lang="en-US" dirty="0" smtClean="0"/>
              <a:t>ray</a:t>
            </a: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eaLnBrk="1" hangingPunct="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For intersection with a polygon, it will be necessary to determine if the point of intersection is inside the polygon.</a:t>
            </a:r>
            <a:endParaRPr lang="en-GB" dirty="0" smtClean="0"/>
          </a:p>
        </p:txBody>
      </p:sp>
      <p:graphicFrame>
        <p:nvGraphicFramePr>
          <p:cNvPr id="5122" name="Object 3"/>
          <p:cNvGraphicFramePr>
            <a:graphicFrameLocks noChangeAspect="1"/>
          </p:cNvGraphicFramePr>
          <p:nvPr/>
        </p:nvGraphicFramePr>
        <p:xfrm>
          <a:off x="1719263" y="2590800"/>
          <a:ext cx="6148387" cy="1884363"/>
        </p:xfrm>
        <a:graphic>
          <a:graphicData uri="http://schemas.openxmlformats.org/presentationml/2006/ole">
            <mc:AlternateContent xmlns:mc="http://schemas.openxmlformats.org/markup-compatibility/2006">
              <mc:Choice xmlns:v="urn:schemas-microsoft-com:vml" Requires="v">
                <p:oleObj spid="_x0000_s161027" name="Équation" r:id="rId4" imgW="2857320" imgH="876240" progId="Equation.3">
                  <p:embed/>
                </p:oleObj>
              </mc:Choice>
              <mc:Fallback>
                <p:oleObj name="Équation" r:id="rId4" imgW="2857320" imgH="8762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2590800"/>
                        <a:ext cx="6148387" cy="1884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64</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a:xfrm>
            <a:off x="685800" y="152400"/>
            <a:ext cx="7981950" cy="609600"/>
          </a:xfrm>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bg2">
                    <a:lumMod val="10000"/>
                  </a:schemeClr>
                </a:solidFill>
                <a:effectLst>
                  <a:outerShdw blurRad="38100" dist="38100" dir="2700000" algn="tl">
                    <a:srgbClr val="000000">
                      <a:alpha val="43137"/>
                    </a:srgbClr>
                  </a:outerShdw>
                </a:effectLst>
              </a:rPr>
              <a:t>Ray tracing - Intersection with a sphere</a:t>
            </a:r>
          </a:p>
        </p:txBody>
      </p:sp>
      <p:sp>
        <p:nvSpPr>
          <p:cNvPr id="6148" name="Rectangle 2"/>
          <p:cNvSpPr>
            <a:spLocks noGrp="1" noChangeArrowheads="1"/>
          </p:cNvSpPr>
          <p:nvPr>
            <p:ph sz="quarter" idx="4294967295"/>
          </p:nvPr>
        </p:nvSpPr>
        <p:spPr>
          <a:xfrm>
            <a:off x="685800" y="1371600"/>
            <a:ext cx="7772400" cy="369332"/>
          </a:xfrm>
          <a:prstGeom prst="rect">
            <a:avLst/>
          </a:prstGeom>
        </p:spPr>
        <p:txBody>
          <a:bodyPr/>
          <a:lstStyle/>
          <a:p>
            <a:pPr eaLnBrk="1" hangingPunct="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Similarly, for the intersection of a ray with a sphere</a:t>
            </a:r>
          </a:p>
        </p:txBody>
      </p:sp>
      <p:graphicFrame>
        <p:nvGraphicFramePr>
          <p:cNvPr id="6146" name="Object 3"/>
          <p:cNvGraphicFramePr>
            <a:graphicFrameLocks noChangeAspect="1"/>
          </p:cNvGraphicFramePr>
          <p:nvPr/>
        </p:nvGraphicFramePr>
        <p:xfrm>
          <a:off x="644525" y="2417763"/>
          <a:ext cx="8255000" cy="2393950"/>
        </p:xfrm>
        <a:graphic>
          <a:graphicData uri="http://schemas.openxmlformats.org/presentationml/2006/ole">
            <mc:AlternateContent xmlns:mc="http://schemas.openxmlformats.org/markup-compatibility/2006">
              <mc:Choice xmlns:v="urn:schemas-microsoft-com:vml" Requires="v">
                <p:oleObj spid="_x0000_s162051" name="Équation" r:id="rId4" imgW="4114800" imgH="1193760" progId="Equation.3">
                  <p:embed/>
                </p:oleObj>
              </mc:Choice>
              <mc:Fallback>
                <p:oleObj name="Équation" r:id="rId4" imgW="4114800" imgH="11937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25" y="2417763"/>
                        <a:ext cx="8255000" cy="2393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2" name="Group 4"/>
          <p:cNvGrpSpPr>
            <a:grpSpLocks/>
          </p:cNvGrpSpPr>
          <p:nvPr/>
        </p:nvGrpSpPr>
        <p:grpSpPr bwMode="auto">
          <a:xfrm>
            <a:off x="706438" y="4743450"/>
            <a:ext cx="2157412" cy="1562100"/>
            <a:chOff x="445" y="2988"/>
            <a:chExt cx="1359" cy="984"/>
          </a:xfrm>
        </p:grpSpPr>
        <p:sp>
          <p:nvSpPr>
            <p:cNvPr id="6153" name="Oval 5"/>
            <p:cNvSpPr>
              <a:spLocks noChangeArrowheads="1"/>
            </p:cNvSpPr>
            <p:nvPr/>
          </p:nvSpPr>
          <p:spPr bwMode="auto">
            <a:xfrm>
              <a:off x="712" y="3132"/>
              <a:ext cx="826" cy="841"/>
            </a:xfrm>
            <a:prstGeom prst="ellipse">
              <a:avLst/>
            </a:prstGeom>
            <a:noFill/>
            <a:ln w="284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6154" name="Line 6"/>
            <p:cNvSpPr>
              <a:spLocks noChangeShapeType="1"/>
            </p:cNvSpPr>
            <p:nvPr/>
          </p:nvSpPr>
          <p:spPr bwMode="auto">
            <a:xfrm>
              <a:off x="445" y="2988"/>
              <a:ext cx="1360" cy="1"/>
            </a:xfrm>
            <a:prstGeom prst="line">
              <a:avLst/>
            </a:prstGeom>
            <a:noFill/>
            <a:ln w="28440">
              <a:solidFill>
                <a:srgbClr val="000000"/>
              </a:solidFill>
              <a:miter lim="800000"/>
              <a:headEnd/>
              <a:tailEnd/>
            </a:ln>
          </p:spPr>
          <p:txBody>
            <a:bodyPr/>
            <a:lstStyle/>
            <a:p>
              <a:endParaRPr lang="fr-FR"/>
            </a:p>
          </p:txBody>
        </p:sp>
        <p:sp>
          <p:nvSpPr>
            <p:cNvPr id="6155" name="Line 7"/>
            <p:cNvSpPr>
              <a:spLocks noChangeShapeType="1"/>
            </p:cNvSpPr>
            <p:nvPr/>
          </p:nvSpPr>
          <p:spPr bwMode="auto">
            <a:xfrm>
              <a:off x="445" y="3132"/>
              <a:ext cx="1360" cy="1"/>
            </a:xfrm>
            <a:prstGeom prst="line">
              <a:avLst/>
            </a:prstGeom>
            <a:noFill/>
            <a:ln w="28440">
              <a:solidFill>
                <a:srgbClr val="000000"/>
              </a:solidFill>
              <a:miter lim="800000"/>
              <a:headEnd/>
              <a:tailEnd/>
            </a:ln>
          </p:spPr>
          <p:txBody>
            <a:bodyPr/>
            <a:lstStyle/>
            <a:p>
              <a:endParaRPr lang="fr-FR"/>
            </a:p>
          </p:txBody>
        </p:sp>
        <p:sp>
          <p:nvSpPr>
            <p:cNvPr id="6156" name="Line 8"/>
            <p:cNvSpPr>
              <a:spLocks noChangeShapeType="1"/>
            </p:cNvSpPr>
            <p:nvPr/>
          </p:nvSpPr>
          <p:spPr bwMode="auto">
            <a:xfrm>
              <a:off x="445" y="3434"/>
              <a:ext cx="1360" cy="1"/>
            </a:xfrm>
            <a:prstGeom prst="line">
              <a:avLst/>
            </a:prstGeom>
            <a:noFill/>
            <a:ln w="28440">
              <a:solidFill>
                <a:srgbClr val="000000"/>
              </a:solidFill>
              <a:miter lim="800000"/>
              <a:headEnd/>
              <a:tailEnd/>
            </a:ln>
          </p:spPr>
          <p:txBody>
            <a:bodyPr/>
            <a:lstStyle/>
            <a:p>
              <a:endParaRPr lang="fr-FR"/>
            </a:p>
          </p:txBody>
        </p:sp>
        <p:sp>
          <p:nvSpPr>
            <p:cNvPr id="6157" name="Oval 9"/>
            <p:cNvSpPr>
              <a:spLocks noChangeArrowheads="1"/>
            </p:cNvSpPr>
            <p:nvPr/>
          </p:nvSpPr>
          <p:spPr bwMode="auto">
            <a:xfrm>
              <a:off x="694" y="3408"/>
              <a:ext cx="66" cy="71"/>
            </a:xfrm>
            <a:prstGeom prst="ellipse">
              <a:avLst/>
            </a:prstGeom>
            <a:solidFill>
              <a:srgbClr val="80808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6158" name="Oval 10"/>
            <p:cNvSpPr>
              <a:spLocks noChangeArrowheads="1"/>
            </p:cNvSpPr>
            <p:nvPr/>
          </p:nvSpPr>
          <p:spPr bwMode="auto">
            <a:xfrm>
              <a:off x="1082" y="3091"/>
              <a:ext cx="66" cy="71"/>
            </a:xfrm>
            <a:prstGeom prst="ellipse">
              <a:avLst/>
            </a:prstGeom>
            <a:solidFill>
              <a:srgbClr val="80808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6159" name="Oval 11"/>
            <p:cNvSpPr>
              <a:spLocks noChangeArrowheads="1"/>
            </p:cNvSpPr>
            <p:nvPr/>
          </p:nvSpPr>
          <p:spPr bwMode="auto">
            <a:xfrm>
              <a:off x="1492" y="3397"/>
              <a:ext cx="66" cy="71"/>
            </a:xfrm>
            <a:prstGeom prst="ellipse">
              <a:avLst/>
            </a:prstGeom>
            <a:solidFill>
              <a:srgbClr val="80808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pSp>
      <p:sp>
        <p:nvSpPr>
          <p:cNvPr id="6150" name="Text Box 12"/>
          <p:cNvSpPr txBox="1">
            <a:spLocks noChangeArrowheads="1"/>
          </p:cNvSpPr>
          <p:nvPr/>
        </p:nvSpPr>
        <p:spPr bwMode="auto">
          <a:xfrm>
            <a:off x="2693988" y="5689600"/>
            <a:ext cx="3967602" cy="525401"/>
          </a:xfrm>
          <a:prstGeom prst="rect">
            <a:avLst/>
          </a:prstGeom>
          <a:noFill/>
          <a:ln w="9525">
            <a:noFill/>
            <a:round/>
            <a:headEnd/>
            <a:tailEnd/>
          </a:ln>
        </p:spPr>
        <p:txBody>
          <a:bodyPr wrap="none" lIns="90000" tIns="46800" rIns="90000" bIns="46800">
            <a:spAutoFit/>
          </a:bodyPr>
          <a:lstStyle/>
          <a:p>
            <a:r>
              <a:rPr lang="en-US" sz="2800" dirty="0"/>
              <a:t>0, 1 or 2 real intersections</a:t>
            </a:r>
          </a:p>
        </p:txBody>
      </p:sp>
      <p:sp>
        <p:nvSpPr>
          <p:cNvPr id="1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7"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65</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1"/>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1"/>
                </a:solidFill>
                <a:effectLst>
                  <a:outerShdw blurRad="38100" dist="38100" dir="2700000" algn="tl">
                    <a:srgbClr val="000000">
                      <a:alpha val="43137"/>
                    </a:srgbClr>
                  </a:outerShdw>
                </a:effectLst>
              </a:rPr>
              <a:t>Ray tracing - Pixel visibility</a:t>
            </a:r>
          </a:p>
        </p:txBody>
      </p:sp>
      <p:sp>
        <p:nvSpPr>
          <p:cNvPr id="7175" name="AutoShape 3"/>
          <p:cNvSpPr>
            <a:spLocks noChangeArrowheads="1"/>
          </p:cNvSpPr>
          <p:nvPr/>
        </p:nvSpPr>
        <p:spPr bwMode="auto">
          <a:xfrm>
            <a:off x="7121525" y="3775075"/>
            <a:ext cx="917575" cy="977900"/>
          </a:xfrm>
          <a:prstGeom prst="cube">
            <a:avLst>
              <a:gd name="adj" fmla="val 25000"/>
            </a:avLst>
          </a:prstGeom>
          <a:solidFill>
            <a:srgbClr val="00CC99"/>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7176" name="Line 4"/>
          <p:cNvSpPr>
            <a:spLocks noChangeShapeType="1"/>
          </p:cNvSpPr>
          <p:nvPr/>
        </p:nvSpPr>
        <p:spPr bwMode="auto">
          <a:xfrm>
            <a:off x="1127125" y="3827463"/>
            <a:ext cx="6230938" cy="514350"/>
          </a:xfrm>
          <a:prstGeom prst="line">
            <a:avLst/>
          </a:prstGeom>
          <a:noFill/>
          <a:ln w="38160">
            <a:solidFill>
              <a:srgbClr val="000000"/>
            </a:solidFill>
            <a:miter lim="800000"/>
            <a:headEnd/>
            <a:tailEnd/>
          </a:ln>
        </p:spPr>
        <p:txBody>
          <a:bodyPr/>
          <a:lstStyle/>
          <a:p>
            <a:endParaRPr lang="fr-FR"/>
          </a:p>
        </p:txBody>
      </p:sp>
      <p:sp>
        <p:nvSpPr>
          <p:cNvPr id="7177" name="Line 5"/>
          <p:cNvSpPr>
            <a:spLocks noChangeShapeType="1"/>
          </p:cNvSpPr>
          <p:nvPr/>
        </p:nvSpPr>
        <p:spPr bwMode="auto">
          <a:xfrm>
            <a:off x="1782763" y="3028950"/>
            <a:ext cx="1587" cy="1619250"/>
          </a:xfrm>
          <a:prstGeom prst="line">
            <a:avLst/>
          </a:prstGeom>
          <a:noFill/>
          <a:ln w="76200">
            <a:solidFill>
              <a:srgbClr val="0070C0"/>
            </a:solidFill>
            <a:miter lim="800000"/>
            <a:headEnd/>
            <a:tailEnd/>
          </a:ln>
        </p:spPr>
        <p:txBody>
          <a:bodyPr/>
          <a:lstStyle/>
          <a:p>
            <a:endParaRPr lang="fr-FR"/>
          </a:p>
        </p:txBody>
      </p:sp>
      <p:sp>
        <p:nvSpPr>
          <p:cNvPr id="7178" name="AutoShape 6"/>
          <p:cNvSpPr>
            <a:spLocks noChangeArrowheads="1"/>
          </p:cNvSpPr>
          <p:nvPr/>
        </p:nvSpPr>
        <p:spPr bwMode="auto">
          <a:xfrm>
            <a:off x="4483100" y="3478213"/>
            <a:ext cx="409575" cy="1179512"/>
          </a:xfrm>
          <a:prstGeom prst="can">
            <a:avLst>
              <a:gd name="adj" fmla="val 71996"/>
            </a:avLst>
          </a:prstGeom>
          <a:solidFill>
            <a:srgbClr val="CCCCFF"/>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7179" name="AutoShape 7"/>
          <p:cNvSpPr>
            <a:spLocks noChangeArrowheads="1"/>
          </p:cNvSpPr>
          <p:nvPr/>
        </p:nvSpPr>
        <p:spPr bwMode="auto">
          <a:xfrm>
            <a:off x="3181350" y="4279900"/>
            <a:ext cx="542925" cy="13366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2B2B2"/>
          </a:solidFill>
          <a:ln w="3240">
            <a:solidFill>
              <a:srgbClr val="000000"/>
            </a:solidFill>
            <a:miter lim="800000"/>
            <a:headEnd/>
            <a:tailEnd/>
          </a:ln>
        </p:spPr>
        <p:txBody>
          <a:bodyPr wrap="none" anchor="ctr"/>
          <a:lstStyle/>
          <a:p>
            <a:endParaRPr lang="fr-FR"/>
          </a:p>
        </p:txBody>
      </p:sp>
      <p:sp>
        <p:nvSpPr>
          <p:cNvPr id="7180" name="Oval 8"/>
          <p:cNvSpPr>
            <a:spLocks noChangeArrowheads="1"/>
          </p:cNvSpPr>
          <p:nvPr/>
        </p:nvSpPr>
        <p:spPr bwMode="auto">
          <a:xfrm>
            <a:off x="4411663" y="4027488"/>
            <a:ext cx="114300" cy="130175"/>
          </a:xfrm>
          <a:prstGeom prst="ellipse">
            <a:avLst/>
          </a:prstGeom>
          <a:solidFill>
            <a:srgbClr val="00000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7181" name="Oval 9"/>
          <p:cNvSpPr>
            <a:spLocks noChangeArrowheads="1"/>
          </p:cNvSpPr>
          <p:nvPr/>
        </p:nvSpPr>
        <p:spPr bwMode="auto">
          <a:xfrm>
            <a:off x="4835525" y="4065588"/>
            <a:ext cx="114300" cy="130175"/>
          </a:xfrm>
          <a:prstGeom prst="ellipse">
            <a:avLst/>
          </a:prstGeom>
          <a:solidFill>
            <a:srgbClr val="00000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7182" name="Oval 10"/>
          <p:cNvSpPr>
            <a:spLocks noChangeArrowheads="1"/>
          </p:cNvSpPr>
          <p:nvPr/>
        </p:nvSpPr>
        <p:spPr bwMode="auto">
          <a:xfrm>
            <a:off x="7294563" y="4279900"/>
            <a:ext cx="114300" cy="130175"/>
          </a:xfrm>
          <a:prstGeom prst="ellipse">
            <a:avLst/>
          </a:prstGeom>
          <a:solidFill>
            <a:srgbClr val="00000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aphicFrame>
        <p:nvGraphicFramePr>
          <p:cNvPr id="7170" name="Object 11"/>
          <p:cNvGraphicFramePr>
            <a:graphicFrameLocks noChangeAspect="1"/>
          </p:cNvGraphicFramePr>
          <p:nvPr/>
        </p:nvGraphicFramePr>
        <p:xfrm>
          <a:off x="4087813" y="3451225"/>
          <a:ext cx="327025" cy="558800"/>
        </p:xfrm>
        <a:graphic>
          <a:graphicData uri="http://schemas.openxmlformats.org/presentationml/2006/ole">
            <mc:AlternateContent xmlns:mc="http://schemas.openxmlformats.org/markup-compatibility/2006">
              <mc:Choice xmlns:v="urn:schemas-microsoft-com:vml" Requires="v">
                <p:oleObj spid="_x0000_s182278" r:id="rId4" imgW="126720" imgH="215640" progId="Equation.3">
                  <p:embed/>
                </p:oleObj>
              </mc:Choice>
              <mc:Fallback>
                <p:oleObj r:id="rId4" imgW="126720" imgH="21564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3451225"/>
                        <a:ext cx="327025" cy="558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7171" name="Object 12"/>
          <p:cNvGraphicFramePr>
            <a:graphicFrameLocks noChangeAspect="1"/>
          </p:cNvGraphicFramePr>
          <p:nvPr/>
        </p:nvGraphicFramePr>
        <p:xfrm>
          <a:off x="4929188" y="3595688"/>
          <a:ext cx="365125" cy="558800"/>
        </p:xfrm>
        <a:graphic>
          <a:graphicData uri="http://schemas.openxmlformats.org/presentationml/2006/ole">
            <mc:AlternateContent xmlns:mc="http://schemas.openxmlformats.org/markup-compatibility/2006">
              <mc:Choice xmlns:v="urn:schemas-microsoft-com:vml" Requires="v">
                <p:oleObj spid="_x0000_s182279" r:id="rId6" imgW="139680" imgH="215640" progId="Equation.3">
                  <p:embed/>
                </p:oleObj>
              </mc:Choice>
              <mc:Fallback>
                <p:oleObj r:id="rId6" imgW="139680" imgH="2156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3595688"/>
                        <a:ext cx="365125" cy="558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7172" name="Object 13"/>
          <p:cNvGraphicFramePr>
            <a:graphicFrameLocks noChangeAspect="1"/>
          </p:cNvGraphicFramePr>
          <p:nvPr/>
        </p:nvGraphicFramePr>
        <p:xfrm>
          <a:off x="7380288" y="4229100"/>
          <a:ext cx="327025" cy="595313"/>
        </p:xfrm>
        <a:graphic>
          <a:graphicData uri="http://schemas.openxmlformats.org/presentationml/2006/ole">
            <mc:AlternateContent xmlns:mc="http://schemas.openxmlformats.org/markup-compatibility/2006">
              <mc:Choice xmlns:v="urn:schemas-microsoft-com:vml" Requires="v">
                <p:oleObj spid="_x0000_s182280" r:id="rId8" imgW="127080" imgH="228600" progId="Equation.3">
                  <p:embed/>
                </p:oleObj>
              </mc:Choice>
              <mc:Fallback>
                <p:oleObj r:id="rId8" imgW="127080" imgH="2286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4229100"/>
                        <a:ext cx="327025" cy="595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7173" name="Object 14"/>
          <p:cNvGraphicFramePr>
            <a:graphicFrameLocks noChangeAspect="1"/>
          </p:cNvGraphicFramePr>
          <p:nvPr/>
        </p:nvGraphicFramePr>
        <p:xfrm>
          <a:off x="4830763" y="5189538"/>
          <a:ext cx="2057400" cy="554037"/>
        </p:xfrm>
        <a:graphic>
          <a:graphicData uri="http://schemas.openxmlformats.org/presentationml/2006/ole">
            <mc:AlternateContent xmlns:mc="http://schemas.openxmlformats.org/markup-compatibility/2006">
              <mc:Choice xmlns:v="urn:schemas-microsoft-com:vml" Requires="v">
                <p:oleObj spid="_x0000_s182281" name="Équation" r:id="rId10" imgW="850680" imgH="228600" progId="Equation.3">
                  <p:embed/>
                </p:oleObj>
              </mc:Choice>
              <mc:Fallback>
                <p:oleObj name="Équation" r:id="rId10" imgW="850680" imgH="2286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0763" y="5189538"/>
                        <a:ext cx="2057400" cy="5540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7185" name="Text Box 12"/>
          <p:cNvSpPr txBox="1">
            <a:spLocks noChangeArrowheads="1"/>
          </p:cNvSpPr>
          <p:nvPr/>
        </p:nvSpPr>
        <p:spPr bwMode="auto">
          <a:xfrm>
            <a:off x="428625" y="2827338"/>
            <a:ext cx="1164463" cy="525401"/>
          </a:xfrm>
          <a:prstGeom prst="rect">
            <a:avLst/>
          </a:prstGeom>
          <a:noFill/>
          <a:ln w="9525">
            <a:noFill/>
            <a:round/>
            <a:headEnd/>
            <a:tailEnd/>
          </a:ln>
        </p:spPr>
        <p:txBody>
          <a:bodyPr wrap="none" lIns="90000" tIns="46800" rIns="90000" bIns="46800">
            <a:spAutoFit/>
          </a:bodyPr>
          <a:lstStyle/>
          <a:p>
            <a:pP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err="1"/>
              <a:t>Screen</a:t>
            </a:r>
            <a:endParaRPr lang="fr-FR" sz="2800" dirty="0">
              <a:solidFill>
                <a:srgbClr val="000000"/>
              </a:solidFill>
            </a:endParaRPr>
          </a:p>
        </p:txBody>
      </p:sp>
      <p:sp>
        <p:nvSpPr>
          <p:cNvPr id="1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9"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66</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1"/>
                </a:solidFill>
                <a:effectLst>
                  <a:outerShdw blurRad="38100" dist="38100" dir="2700000" algn="tl">
                    <a:srgbClr val="000000">
                      <a:alpha val="43137"/>
                    </a:srgbClr>
                  </a:outerShdw>
                </a:effectLst>
              </a:rPr>
              <a:t>Recursive ray tracing</a:t>
            </a:r>
          </a:p>
        </p:txBody>
      </p:sp>
      <p:sp>
        <p:nvSpPr>
          <p:cNvPr id="60419" name="Rectangle 2"/>
          <p:cNvSpPr>
            <a:spLocks noGrp="1" noChangeArrowheads="1"/>
          </p:cNvSpPr>
          <p:nvPr>
            <p:ph sz="quarter" idx="4294967295"/>
          </p:nvPr>
        </p:nvSpPr>
        <p:spPr>
          <a:xfrm>
            <a:off x="685800" y="1694492"/>
            <a:ext cx="7772400" cy="3487108"/>
          </a:xfrm>
          <a:prstGeom prst="rect">
            <a:avLst/>
          </a:prstGeom>
        </p:spPr>
        <p:txBody>
          <a:bodyPr/>
          <a:lstStyle/>
          <a:p>
            <a:pPr algn="just"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 first ray identifies visibility from the eye.</a:t>
            </a:r>
          </a:p>
          <a:p>
            <a:pPr algn="just"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From the point of intersection, other rays can also be drawn to determine the contributions of reflection and transmission/refraction</a:t>
            </a:r>
            <a:r>
              <a:rPr lang="en-US" dirty="0" smtClean="0"/>
              <a:t>.</a:t>
            </a:r>
          </a:p>
          <a:p>
            <a:pPr algn="just"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fr-FR" sz="2400" dirty="0" smtClean="0"/>
          </a:p>
          <a:p>
            <a:pPr algn="just" eaLnBrk="1" hangingPunct="1">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We must ensure that we do not re-intersect the object at the new starting point (acne surface)</a:t>
            </a:r>
          </a:p>
          <a:p>
            <a:pPr lvl="1" algn="just">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add an epsilon distance to the radius (find the correct value relative to the objects and the scene)</a:t>
            </a:r>
          </a:p>
          <a:p>
            <a:pPr lvl="1" algn="just">
              <a:lnSpc>
                <a:spcPct val="90000"/>
              </a:lnSpc>
              <a:spcBef>
                <a:spcPts val="60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do not intersect the surface itself (more limited: convex surface and test against the normal)</a:t>
            </a:r>
            <a:endParaRPr lang="fr-FR" sz="2000" dirty="0" smtClean="0">
              <a:ea typeface="MS PGothic" pitchFamily="34" charset="-128"/>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7"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67</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Freeform 1"/>
          <p:cNvSpPr>
            <a:spLocks noChangeArrowheads="1"/>
          </p:cNvSpPr>
          <p:nvPr/>
        </p:nvSpPr>
        <p:spPr bwMode="auto">
          <a:xfrm>
            <a:off x="6388100" y="1677988"/>
            <a:ext cx="1039813" cy="1039812"/>
          </a:xfrm>
          <a:custGeom>
            <a:avLst/>
            <a:gdLst>
              <a:gd name="T0" fmla="*/ 0 w 655"/>
              <a:gd name="T1" fmla="*/ 2147483647 h 655"/>
              <a:gd name="T2" fmla="*/ 2147483647 w 655"/>
              <a:gd name="T3" fmla="*/ 2147483647 h 655"/>
              <a:gd name="T4" fmla="*/ 2147483647 w 655"/>
              <a:gd name="T5" fmla="*/ 2147483647 h 655"/>
              <a:gd name="T6" fmla="*/ 2147483647 w 655"/>
              <a:gd name="T7" fmla="*/ 0 h 655"/>
              <a:gd name="T8" fmla="*/ 0 w 655"/>
              <a:gd name="T9" fmla="*/ 2147483647 h 655"/>
              <a:gd name="T10" fmla="*/ 0 60000 65536"/>
              <a:gd name="T11" fmla="*/ 0 60000 65536"/>
              <a:gd name="T12" fmla="*/ 0 60000 65536"/>
              <a:gd name="T13" fmla="*/ 0 60000 65536"/>
              <a:gd name="T14" fmla="*/ 0 60000 65536"/>
              <a:gd name="T15" fmla="*/ 0 w 655"/>
              <a:gd name="T16" fmla="*/ 0 h 655"/>
              <a:gd name="T17" fmla="*/ 655 w 655"/>
              <a:gd name="T18" fmla="*/ 655 h 655"/>
            </a:gdLst>
            <a:ahLst/>
            <a:cxnLst>
              <a:cxn ang="T10">
                <a:pos x="T0" y="T1"/>
              </a:cxn>
              <a:cxn ang="T11">
                <a:pos x="T2" y="T3"/>
              </a:cxn>
              <a:cxn ang="T12">
                <a:pos x="T4" y="T5"/>
              </a:cxn>
              <a:cxn ang="T13">
                <a:pos x="T6" y="T7"/>
              </a:cxn>
              <a:cxn ang="T14">
                <a:pos x="T8" y="T9"/>
              </a:cxn>
            </a:cxnLst>
            <a:rect l="T15" t="T16" r="T17" b="T18"/>
            <a:pathLst>
              <a:path w="655" h="655">
                <a:moveTo>
                  <a:pt x="0" y="88"/>
                </a:moveTo>
                <a:lnTo>
                  <a:pt x="567" y="655"/>
                </a:lnTo>
                <a:lnTo>
                  <a:pt x="655" y="550"/>
                </a:lnTo>
                <a:lnTo>
                  <a:pt x="93" y="0"/>
                </a:lnTo>
                <a:lnTo>
                  <a:pt x="0" y="88"/>
                </a:lnTo>
                <a:close/>
              </a:path>
            </a:pathLst>
          </a:custGeom>
          <a:solidFill>
            <a:srgbClr val="B2B2B2"/>
          </a:solidFill>
          <a:ln w="9360">
            <a:solidFill>
              <a:srgbClr val="000000"/>
            </a:solidFill>
            <a:round/>
            <a:headEnd/>
            <a:tailEnd/>
          </a:ln>
        </p:spPr>
        <p:txBody>
          <a:bodyPr wrap="none" anchor="ctr"/>
          <a:lstStyle/>
          <a:p>
            <a:endParaRPr lang="fr-FR"/>
          </a:p>
        </p:txBody>
      </p:sp>
      <p:sp>
        <p:nvSpPr>
          <p:cNvPr id="9229" name="Rectangle 2"/>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1"/>
                </a:solidFill>
                <a:effectLst>
                  <a:outerShdw blurRad="38100" dist="38100" dir="2700000" algn="tl">
                    <a:srgbClr val="000000">
                      <a:alpha val="43137"/>
                    </a:srgbClr>
                  </a:outerShdw>
                </a:effectLst>
              </a:rPr>
              <a:t>Recursive ray tracing</a:t>
            </a:r>
          </a:p>
        </p:txBody>
      </p:sp>
      <p:sp>
        <p:nvSpPr>
          <p:cNvPr id="8206" name="Rectangle 3"/>
          <p:cNvSpPr>
            <a:spLocks noGrp="1" noChangeArrowheads="1"/>
          </p:cNvSpPr>
          <p:nvPr>
            <p:ph sz="quarter" idx="4294967295"/>
          </p:nvPr>
        </p:nvSpPr>
        <p:spPr>
          <a:xfrm>
            <a:off x="685800" y="1371600"/>
            <a:ext cx="7772400" cy="4724400"/>
          </a:xfrm>
          <a:prstGeom prst="rect">
            <a:avLst/>
          </a:prstGeom>
        </p:spPr>
        <p:txBody>
          <a:bodyPr/>
          <a:lstStyle/>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p:txBody>
      </p:sp>
      <p:sp>
        <p:nvSpPr>
          <p:cNvPr id="8207" name="Oval 4"/>
          <p:cNvSpPr>
            <a:spLocks noChangeArrowheads="1"/>
          </p:cNvSpPr>
          <p:nvPr/>
        </p:nvSpPr>
        <p:spPr bwMode="auto">
          <a:xfrm>
            <a:off x="4500563" y="3486150"/>
            <a:ext cx="2359025" cy="2463800"/>
          </a:xfrm>
          <a:prstGeom prst="ellipse">
            <a:avLst/>
          </a:prstGeom>
          <a:noFill/>
          <a:ln w="284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8208" name="Oval 5"/>
          <p:cNvSpPr>
            <a:spLocks noChangeArrowheads="1"/>
          </p:cNvSpPr>
          <p:nvPr/>
        </p:nvSpPr>
        <p:spPr bwMode="auto">
          <a:xfrm>
            <a:off x="4376738" y="1712913"/>
            <a:ext cx="585787" cy="611187"/>
          </a:xfrm>
          <a:prstGeom prst="ellipse">
            <a:avLst/>
          </a:prstGeom>
          <a:solidFill>
            <a:srgbClr val="B2B2B2"/>
          </a:solidFill>
          <a:ln w="32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8209" name="Line 6"/>
          <p:cNvSpPr>
            <a:spLocks noChangeShapeType="1"/>
          </p:cNvSpPr>
          <p:nvPr/>
        </p:nvSpPr>
        <p:spPr bwMode="auto">
          <a:xfrm flipH="1">
            <a:off x="1709738" y="2508250"/>
            <a:ext cx="239712" cy="1309688"/>
          </a:xfrm>
          <a:prstGeom prst="line">
            <a:avLst/>
          </a:prstGeom>
          <a:noFill/>
          <a:ln w="57240">
            <a:solidFill>
              <a:srgbClr val="0033CC"/>
            </a:solidFill>
            <a:miter lim="800000"/>
            <a:headEnd/>
            <a:tailEnd/>
          </a:ln>
        </p:spPr>
        <p:txBody>
          <a:bodyPr/>
          <a:lstStyle/>
          <a:p>
            <a:endParaRPr lang="fr-FR"/>
          </a:p>
        </p:txBody>
      </p:sp>
      <p:grpSp>
        <p:nvGrpSpPr>
          <p:cNvPr id="2" name="Group 7"/>
          <p:cNvGrpSpPr>
            <a:grpSpLocks/>
          </p:cNvGrpSpPr>
          <p:nvPr/>
        </p:nvGrpSpPr>
        <p:grpSpPr bwMode="auto">
          <a:xfrm>
            <a:off x="3171825" y="1990725"/>
            <a:ext cx="3459163" cy="103188"/>
            <a:chOff x="1998" y="1254"/>
            <a:chExt cx="2179" cy="65"/>
          </a:xfrm>
        </p:grpSpPr>
        <p:sp>
          <p:nvSpPr>
            <p:cNvPr id="8233" name="Line 8"/>
            <p:cNvSpPr>
              <a:spLocks noChangeShapeType="1"/>
            </p:cNvSpPr>
            <p:nvPr/>
          </p:nvSpPr>
          <p:spPr bwMode="auto">
            <a:xfrm flipH="1" flipV="1">
              <a:off x="1997" y="1259"/>
              <a:ext cx="1125" cy="30"/>
            </a:xfrm>
            <a:prstGeom prst="line">
              <a:avLst/>
            </a:prstGeom>
            <a:noFill/>
            <a:ln w="28440">
              <a:solidFill>
                <a:srgbClr val="000000"/>
              </a:solidFill>
              <a:prstDash val="dash"/>
              <a:miter lim="800000"/>
              <a:headEnd/>
              <a:tailEnd/>
            </a:ln>
          </p:spPr>
          <p:txBody>
            <a:bodyPr/>
            <a:lstStyle/>
            <a:p>
              <a:endParaRPr lang="fr-FR"/>
            </a:p>
          </p:txBody>
        </p:sp>
        <p:sp>
          <p:nvSpPr>
            <p:cNvPr id="8234" name="Line 9"/>
            <p:cNvSpPr>
              <a:spLocks noChangeShapeType="1"/>
            </p:cNvSpPr>
            <p:nvPr/>
          </p:nvSpPr>
          <p:spPr bwMode="auto">
            <a:xfrm>
              <a:off x="3126" y="1288"/>
              <a:ext cx="1052" cy="22"/>
            </a:xfrm>
            <a:prstGeom prst="line">
              <a:avLst/>
            </a:prstGeom>
            <a:noFill/>
            <a:ln w="28440">
              <a:solidFill>
                <a:srgbClr val="000000"/>
              </a:solidFill>
              <a:miter lim="800000"/>
              <a:headEnd/>
              <a:tailEnd/>
            </a:ln>
          </p:spPr>
          <p:txBody>
            <a:bodyPr/>
            <a:lstStyle/>
            <a:p>
              <a:endParaRPr lang="fr-FR"/>
            </a:p>
          </p:txBody>
        </p:sp>
        <p:sp>
          <p:nvSpPr>
            <p:cNvPr id="8235" name="Oval 10"/>
            <p:cNvSpPr>
              <a:spLocks noChangeArrowheads="1"/>
            </p:cNvSpPr>
            <p:nvPr/>
          </p:nvSpPr>
          <p:spPr bwMode="auto">
            <a:xfrm>
              <a:off x="3082" y="1254"/>
              <a:ext cx="66" cy="66"/>
            </a:xfrm>
            <a:prstGeom prst="ellipse">
              <a:avLst/>
            </a:prstGeom>
            <a:solidFill>
              <a:srgbClr val="000000"/>
            </a:solidFill>
            <a:ln w="32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pSp>
      <p:sp>
        <p:nvSpPr>
          <p:cNvPr id="8211" name="Line 11"/>
          <p:cNvSpPr>
            <a:spLocks noChangeShapeType="1"/>
          </p:cNvSpPr>
          <p:nvPr/>
        </p:nvSpPr>
        <p:spPr bwMode="auto">
          <a:xfrm>
            <a:off x="1257300" y="3005138"/>
            <a:ext cx="3897313" cy="604837"/>
          </a:xfrm>
          <a:prstGeom prst="line">
            <a:avLst/>
          </a:prstGeom>
          <a:noFill/>
          <a:ln w="28440">
            <a:solidFill>
              <a:srgbClr val="000000"/>
            </a:solidFill>
            <a:miter lim="800000"/>
            <a:headEnd/>
            <a:tailEnd/>
          </a:ln>
        </p:spPr>
        <p:txBody>
          <a:bodyPr/>
          <a:lstStyle/>
          <a:p>
            <a:endParaRPr lang="fr-FR"/>
          </a:p>
        </p:txBody>
      </p:sp>
      <p:grpSp>
        <p:nvGrpSpPr>
          <p:cNvPr id="3" name="Group 12"/>
          <p:cNvGrpSpPr>
            <a:grpSpLocks/>
          </p:cNvGrpSpPr>
          <p:nvPr/>
        </p:nvGrpSpPr>
        <p:grpSpPr bwMode="auto">
          <a:xfrm>
            <a:off x="4937125" y="2835275"/>
            <a:ext cx="441325" cy="815975"/>
            <a:chOff x="3110" y="1786"/>
            <a:chExt cx="278" cy="514"/>
          </a:xfrm>
        </p:grpSpPr>
        <p:sp>
          <p:nvSpPr>
            <p:cNvPr id="8231" name="Line 13"/>
            <p:cNvSpPr>
              <a:spLocks noChangeShapeType="1"/>
            </p:cNvSpPr>
            <p:nvPr/>
          </p:nvSpPr>
          <p:spPr bwMode="auto">
            <a:xfrm flipH="1" flipV="1">
              <a:off x="3109" y="2002"/>
              <a:ext cx="139" cy="272"/>
            </a:xfrm>
            <a:prstGeom prst="line">
              <a:avLst/>
            </a:prstGeom>
            <a:noFill/>
            <a:ln w="28440">
              <a:solidFill>
                <a:srgbClr val="000000"/>
              </a:solidFill>
              <a:miter lim="800000"/>
              <a:headEnd/>
              <a:tailEnd type="triangle" w="med" len="med"/>
            </a:ln>
          </p:spPr>
          <p:txBody>
            <a:bodyPr/>
            <a:lstStyle/>
            <a:p>
              <a:endParaRPr lang="fr-FR"/>
            </a:p>
          </p:txBody>
        </p:sp>
        <p:sp>
          <p:nvSpPr>
            <p:cNvPr id="8232" name="Oval 14"/>
            <p:cNvSpPr>
              <a:spLocks noChangeArrowheads="1"/>
            </p:cNvSpPr>
            <p:nvPr/>
          </p:nvSpPr>
          <p:spPr bwMode="auto">
            <a:xfrm>
              <a:off x="3209" y="2235"/>
              <a:ext cx="66" cy="66"/>
            </a:xfrm>
            <a:prstGeom prst="ellipse">
              <a:avLst/>
            </a:prstGeom>
            <a:solidFill>
              <a:srgbClr val="000000"/>
            </a:solidFill>
            <a:ln w="32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aphicFrame>
          <p:nvGraphicFramePr>
            <p:cNvPr id="8203" name="Object 15"/>
            <p:cNvGraphicFramePr>
              <a:graphicFrameLocks noChangeAspect="1"/>
            </p:cNvGraphicFramePr>
            <p:nvPr/>
          </p:nvGraphicFramePr>
          <p:xfrm>
            <a:off x="3138" y="1786"/>
            <a:ext cx="251" cy="299"/>
          </p:xfrm>
          <a:graphic>
            <a:graphicData uri="http://schemas.openxmlformats.org/presentationml/2006/ole">
              <mc:AlternateContent xmlns:mc="http://schemas.openxmlformats.org/markup-compatibility/2006">
                <mc:Choice xmlns:v="urn:schemas-microsoft-com:vml" Requires="v">
                  <p:oleObj spid="_x0000_s177676" name="Équation" r:id="rId4" imgW="203040" imgH="241200" progId="Equation.3">
                    <p:embed/>
                  </p:oleObj>
                </mc:Choice>
                <mc:Fallback>
                  <p:oleObj name="Équation" r:id="rId4" imgW="203040" imgH="24120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 y="1786"/>
                          <a:ext cx="251" cy="2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4" name="Group 16"/>
          <p:cNvGrpSpPr>
            <a:grpSpLocks/>
          </p:cNvGrpSpPr>
          <p:nvPr/>
        </p:nvGrpSpPr>
        <p:grpSpPr bwMode="auto">
          <a:xfrm>
            <a:off x="5154613" y="2022475"/>
            <a:ext cx="1522412" cy="1584325"/>
            <a:chOff x="3247" y="1274"/>
            <a:chExt cx="959" cy="998"/>
          </a:xfrm>
        </p:grpSpPr>
        <p:sp>
          <p:nvSpPr>
            <p:cNvPr id="8229" name="Line 17"/>
            <p:cNvSpPr>
              <a:spLocks noChangeShapeType="1"/>
            </p:cNvSpPr>
            <p:nvPr/>
          </p:nvSpPr>
          <p:spPr bwMode="auto">
            <a:xfrm flipV="1">
              <a:off x="3247" y="1309"/>
              <a:ext cx="931" cy="965"/>
            </a:xfrm>
            <a:prstGeom prst="line">
              <a:avLst/>
            </a:prstGeom>
            <a:noFill/>
            <a:ln w="28440">
              <a:solidFill>
                <a:srgbClr val="000000"/>
              </a:solidFill>
              <a:miter lim="800000"/>
              <a:headEnd/>
              <a:tailEnd/>
            </a:ln>
          </p:spPr>
          <p:txBody>
            <a:bodyPr/>
            <a:lstStyle/>
            <a:p>
              <a:endParaRPr lang="fr-FR"/>
            </a:p>
          </p:txBody>
        </p:sp>
        <p:sp>
          <p:nvSpPr>
            <p:cNvPr id="8230" name="Oval 18"/>
            <p:cNvSpPr>
              <a:spLocks noChangeArrowheads="1"/>
            </p:cNvSpPr>
            <p:nvPr/>
          </p:nvSpPr>
          <p:spPr bwMode="auto">
            <a:xfrm>
              <a:off x="4141" y="1274"/>
              <a:ext cx="66" cy="66"/>
            </a:xfrm>
            <a:prstGeom prst="ellipse">
              <a:avLst/>
            </a:prstGeom>
            <a:solidFill>
              <a:srgbClr val="000000"/>
            </a:solidFill>
            <a:ln w="32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aphicFrame>
          <p:nvGraphicFramePr>
            <p:cNvPr id="8202" name="Object 19"/>
            <p:cNvGraphicFramePr>
              <a:graphicFrameLocks noChangeAspect="1"/>
            </p:cNvGraphicFramePr>
            <p:nvPr/>
          </p:nvGraphicFramePr>
          <p:xfrm>
            <a:off x="3718" y="1734"/>
            <a:ext cx="219" cy="299"/>
          </p:xfrm>
          <a:graphic>
            <a:graphicData uri="http://schemas.openxmlformats.org/presentationml/2006/ole">
              <mc:AlternateContent xmlns:mc="http://schemas.openxmlformats.org/markup-compatibility/2006">
                <mc:Choice xmlns:v="urn:schemas-microsoft-com:vml" Requires="v">
                  <p:oleObj spid="_x0000_s177677" name="Équation" r:id="rId6" imgW="177480" imgH="241200" progId="Equation.3">
                    <p:embed/>
                  </p:oleObj>
                </mc:Choice>
                <mc:Fallback>
                  <p:oleObj name="Équation" r:id="rId6" imgW="177480" imgH="24120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8" y="1734"/>
                          <a:ext cx="219" cy="2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5" name="Group 20"/>
          <p:cNvGrpSpPr>
            <a:grpSpLocks/>
          </p:cNvGrpSpPr>
          <p:nvPr/>
        </p:nvGrpSpPr>
        <p:grpSpPr bwMode="auto">
          <a:xfrm>
            <a:off x="3144838" y="2044700"/>
            <a:ext cx="2000250" cy="1554163"/>
            <a:chOff x="1981" y="1288"/>
            <a:chExt cx="1260" cy="979"/>
          </a:xfrm>
        </p:grpSpPr>
        <p:sp>
          <p:nvSpPr>
            <p:cNvPr id="8228" name="Line 21"/>
            <p:cNvSpPr>
              <a:spLocks noChangeShapeType="1"/>
            </p:cNvSpPr>
            <p:nvPr/>
          </p:nvSpPr>
          <p:spPr bwMode="auto">
            <a:xfrm flipH="1" flipV="1">
              <a:off x="1980" y="1287"/>
              <a:ext cx="1263" cy="982"/>
            </a:xfrm>
            <a:prstGeom prst="line">
              <a:avLst/>
            </a:prstGeom>
            <a:noFill/>
            <a:ln w="28440">
              <a:solidFill>
                <a:srgbClr val="000000"/>
              </a:solidFill>
              <a:miter lim="800000"/>
              <a:headEnd/>
              <a:tailEnd/>
            </a:ln>
          </p:spPr>
          <p:txBody>
            <a:bodyPr/>
            <a:lstStyle/>
            <a:p>
              <a:endParaRPr lang="fr-FR"/>
            </a:p>
          </p:txBody>
        </p:sp>
        <p:graphicFrame>
          <p:nvGraphicFramePr>
            <p:cNvPr id="8201" name="Object 22"/>
            <p:cNvGraphicFramePr>
              <a:graphicFrameLocks noChangeAspect="1"/>
            </p:cNvGraphicFramePr>
            <p:nvPr/>
          </p:nvGraphicFramePr>
          <p:xfrm>
            <a:off x="2648" y="1555"/>
            <a:ext cx="203" cy="299"/>
          </p:xfrm>
          <a:graphic>
            <a:graphicData uri="http://schemas.openxmlformats.org/presentationml/2006/ole">
              <mc:AlternateContent xmlns:mc="http://schemas.openxmlformats.org/markup-compatibility/2006">
                <mc:Choice xmlns:v="urn:schemas-microsoft-com:vml" Requires="v">
                  <p:oleObj spid="_x0000_s177678" name="Équation" r:id="rId8" imgW="164880" imgH="241200" progId="Equation.3">
                    <p:embed/>
                  </p:oleObj>
                </mc:Choice>
                <mc:Fallback>
                  <p:oleObj name="Équation" r:id="rId8" imgW="164880" imgH="2412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8" y="1555"/>
                          <a:ext cx="203" cy="2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aphicFrame>
        <p:nvGraphicFramePr>
          <p:cNvPr id="8194" name="Object 23"/>
          <p:cNvGraphicFramePr>
            <a:graphicFrameLocks noChangeAspect="1"/>
          </p:cNvGraphicFramePr>
          <p:nvPr/>
        </p:nvGraphicFramePr>
        <p:xfrm>
          <a:off x="2708275" y="1604963"/>
          <a:ext cx="276225" cy="323850"/>
        </p:xfrm>
        <a:graphic>
          <a:graphicData uri="http://schemas.openxmlformats.org/presentationml/2006/ole">
            <mc:AlternateContent xmlns:mc="http://schemas.openxmlformats.org/markup-compatibility/2006">
              <mc:Choice xmlns:v="urn:schemas-microsoft-com:vml" Requires="v">
                <p:oleObj spid="_x0000_s177679" r:id="rId10" imgW="139680" imgH="164880" progId="Equation.3">
                  <p:embed/>
                </p:oleObj>
              </mc:Choice>
              <mc:Fallback>
                <p:oleObj r:id="rId10" imgW="139680" imgH="16488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1604963"/>
                        <a:ext cx="276225" cy="323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195" name="Object 24"/>
          <p:cNvGraphicFramePr>
            <a:graphicFrameLocks noChangeAspect="1"/>
          </p:cNvGraphicFramePr>
          <p:nvPr/>
        </p:nvGraphicFramePr>
        <p:xfrm>
          <a:off x="5470525" y="1608138"/>
          <a:ext cx="347663" cy="474662"/>
        </p:xfrm>
        <a:graphic>
          <a:graphicData uri="http://schemas.openxmlformats.org/presentationml/2006/ole">
            <mc:AlternateContent xmlns:mc="http://schemas.openxmlformats.org/markup-compatibility/2006">
              <mc:Choice xmlns:v="urn:schemas-microsoft-com:vml" Requires="v">
                <p:oleObj spid="_x0000_s177680" name="Équation" r:id="rId12" imgW="177480" imgH="241200" progId="Equation.3">
                  <p:embed/>
                </p:oleObj>
              </mc:Choice>
              <mc:Fallback>
                <p:oleObj name="Équation" r:id="rId12" imgW="177480" imgH="241200" progId="Equation.3">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0525" y="1608138"/>
                        <a:ext cx="347663" cy="474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6" name="Group 25"/>
          <p:cNvGrpSpPr>
            <a:grpSpLocks/>
          </p:cNvGrpSpPr>
          <p:nvPr/>
        </p:nvGrpSpPr>
        <p:grpSpPr bwMode="auto">
          <a:xfrm>
            <a:off x="5146675" y="3560763"/>
            <a:ext cx="1530350" cy="1919287"/>
            <a:chOff x="3242" y="2243"/>
            <a:chExt cx="964" cy="1209"/>
          </a:xfrm>
        </p:grpSpPr>
        <p:sp>
          <p:nvSpPr>
            <p:cNvPr id="8225" name="Line 26"/>
            <p:cNvSpPr>
              <a:spLocks noChangeShapeType="1"/>
            </p:cNvSpPr>
            <p:nvPr/>
          </p:nvSpPr>
          <p:spPr bwMode="auto">
            <a:xfrm>
              <a:off x="3242" y="2268"/>
              <a:ext cx="930" cy="1134"/>
            </a:xfrm>
            <a:prstGeom prst="line">
              <a:avLst/>
            </a:prstGeom>
            <a:noFill/>
            <a:ln w="28440">
              <a:solidFill>
                <a:srgbClr val="000000"/>
              </a:solidFill>
              <a:miter lim="800000"/>
              <a:headEnd/>
              <a:tailEnd/>
            </a:ln>
          </p:spPr>
          <p:txBody>
            <a:bodyPr/>
            <a:lstStyle/>
            <a:p>
              <a:endParaRPr lang="fr-FR"/>
            </a:p>
          </p:txBody>
        </p:sp>
        <p:sp>
          <p:nvSpPr>
            <p:cNvPr id="8226" name="Line 27"/>
            <p:cNvSpPr>
              <a:spLocks noChangeShapeType="1"/>
            </p:cNvSpPr>
            <p:nvPr/>
          </p:nvSpPr>
          <p:spPr bwMode="auto">
            <a:xfrm flipH="1" flipV="1">
              <a:off x="3868" y="3213"/>
              <a:ext cx="311" cy="195"/>
            </a:xfrm>
            <a:prstGeom prst="line">
              <a:avLst/>
            </a:prstGeom>
            <a:noFill/>
            <a:ln w="28440">
              <a:solidFill>
                <a:srgbClr val="000000"/>
              </a:solidFill>
              <a:miter lim="800000"/>
              <a:headEnd/>
              <a:tailEnd type="triangle" w="med" len="med"/>
            </a:ln>
          </p:spPr>
          <p:txBody>
            <a:bodyPr/>
            <a:lstStyle/>
            <a:p>
              <a:endParaRPr lang="fr-FR"/>
            </a:p>
          </p:txBody>
        </p:sp>
        <p:sp>
          <p:nvSpPr>
            <p:cNvPr id="8227" name="Oval 28"/>
            <p:cNvSpPr>
              <a:spLocks noChangeArrowheads="1"/>
            </p:cNvSpPr>
            <p:nvPr/>
          </p:nvSpPr>
          <p:spPr bwMode="auto">
            <a:xfrm>
              <a:off x="4141" y="3387"/>
              <a:ext cx="66" cy="66"/>
            </a:xfrm>
            <a:prstGeom prst="ellipse">
              <a:avLst/>
            </a:prstGeom>
            <a:solidFill>
              <a:srgbClr val="000000"/>
            </a:solidFill>
            <a:ln w="324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graphicFrame>
          <p:nvGraphicFramePr>
            <p:cNvPr id="8199" name="Object 29"/>
            <p:cNvGraphicFramePr>
              <a:graphicFrameLocks noChangeAspect="1"/>
            </p:cNvGraphicFramePr>
            <p:nvPr/>
          </p:nvGraphicFramePr>
          <p:xfrm>
            <a:off x="3426" y="2243"/>
            <a:ext cx="188" cy="299"/>
          </p:xfrm>
          <a:graphic>
            <a:graphicData uri="http://schemas.openxmlformats.org/presentationml/2006/ole">
              <mc:AlternateContent xmlns:mc="http://schemas.openxmlformats.org/markup-compatibility/2006">
                <mc:Choice xmlns:v="urn:schemas-microsoft-com:vml" Requires="v">
                  <p:oleObj spid="_x0000_s177681" name="Équation" r:id="rId14" imgW="152280" imgH="241200" progId="Equation.3">
                    <p:embed/>
                  </p:oleObj>
                </mc:Choice>
                <mc:Fallback>
                  <p:oleObj name="Équation" r:id="rId14" imgW="152280" imgH="241200" progId="Equation.3">
                    <p:embed/>
                    <p:pic>
                      <p:nvPicPr>
                        <p:cNvPr id="0"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6" y="2243"/>
                          <a:ext cx="188" cy="2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0" name="Object 30"/>
            <p:cNvGraphicFramePr>
              <a:graphicFrameLocks noChangeAspect="1"/>
            </p:cNvGraphicFramePr>
            <p:nvPr/>
          </p:nvGraphicFramePr>
          <p:xfrm>
            <a:off x="3630" y="3009"/>
            <a:ext cx="251" cy="314"/>
          </p:xfrm>
          <a:graphic>
            <a:graphicData uri="http://schemas.openxmlformats.org/presentationml/2006/ole">
              <mc:AlternateContent xmlns:mc="http://schemas.openxmlformats.org/markup-compatibility/2006">
                <mc:Choice xmlns:v="urn:schemas-microsoft-com:vml" Requires="v">
                  <p:oleObj spid="_x0000_s177682" name="Équation" r:id="rId16" imgW="203040" imgH="253800" progId="Equation.3">
                    <p:embed/>
                  </p:oleObj>
                </mc:Choice>
                <mc:Fallback>
                  <p:oleObj name="Équation" r:id="rId16" imgW="203040" imgH="253800" progId="Equation.3">
                    <p:embed/>
                    <p:pic>
                      <p:nvPicPr>
                        <p:cNvPr id="0"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30" y="3009"/>
                          <a:ext cx="251" cy="31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7" name="Group 31"/>
          <p:cNvGrpSpPr>
            <a:grpSpLocks/>
          </p:cNvGrpSpPr>
          <p:nvPr/>
        </p:nvGrpSpPr>
        <p:grpSpPr bwMode="auto">
          <a:xfrm>
            <a:off x="3127375" y="2062163"/>
            <a:ext cx="3511550" cy="3363912"/>
            <a:chOff x="1970" y="1299"/>
            <a:chExt cx="2212" cy="2119"/>
          </a:xfrm>
        </p:grpSpPr>
        <p:sp>
          <p:nvSpPr>
            <p:cNvPr id="8224" name="Line 32"/>
            <p:cNvSpPr>
              <a:spLocks noChangeShapeType="1"/>
            </p:cNvSpPr>
            <p:nvPr/>
          </p:nvSpPr>
          <p:spPr bwMode="auto">
            <a:xfrm flipH="1" flipV="1">
              <a:off x="1969" y="1298"/>
              <a:ext cx="2215" cy="2122"/>
            </a:xfrm>
            <a:prstGeom prst="line">
              <a:avLst/>
            </a:prstGeom>
            <a:noFill/>
            <a:ln w="28440">
              <a:solidFill>
                <a:srgbClr val="000000"/>
              </a:solidFill>
              <a:miter lim="800000"/>
              <a:headEnd/>
              <a:tailEnd/>
            </a:ln>
          </p:spPr>
          <p:txBody>
            <a:bodyPr/>
            <a:lstStyle/>
            <a:p>
              <a:endParaRPr lang="fr-FR"/>
            </a:p>
          </p:txBody>
        </p:sp>
        <p:graphicFrame>
          <p:nvGraphicFramePr>
            <p:cNvPr id="8198" name="Object 33"/>
            <p:cNvGraphicFramePr>
              <a:graphicFrameLocks noChangeAspect="1"/>
            </p:cNvGraphicFramePr>
            <p:nvPr/>
          </p:nvGraphicFramePr>
          <p:xfrm>
            <a:off x="3176" y="2568"/>
            <a:ext cx="219" cy="315"/>
          </p:xfrm>
          <a:graphic>
            <a:graphicData uri="http://schemas.openxmlformats.org/presentationml/2006/ole">
              <mc:AlternateContent xmlns:mc="http://schemas.openxmlformats.org/markup-compatibility/2006">
                <mc:Choice xmlns:v="urn:schemas-microsoft-com:vml" Requires="v">
                  <p:oleObj spid="_x0000_s177683" name="Équation" r:id="rId18" imgW="177480" imgH="253800" progId="Equation.3">
                    <p:embed/>
                  </p:oleObj>
                </mc:Choice>
                <mc:Fallback>
                  <p:oleObj name="Équation" r:id="rId18" imgW="177480" imgH="25380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76" y="2568"/>
                          <a:ext cx="219" cy="31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grpSp>
        <p:nvGrpSpPr>
          <p:cNvPr id="8" name="Group 34"/>
          <p:cNvGrpSpPr>
            <a:grpSpLocks/>
          </p:cNvGrpSpPr>
          <p:nvPr/>
        </p:nvGrpSpPr>
        <p:grpSpPr bwMode="auto">
          <a:xfrm>
            <a:off x="4518025" y="4972050"/>
            <a:ext cx="2986088" cy="1143000"/>
            <a:chOff x="2846" y="3132"/>
            <a:chExt cx="1881" cy="720"/>
          </a:xfrm>
        </p:grpSpPr>
        <p:sp>
          <p:nvSpPr>
            <p:cNvPr id="8222" name="Line 35"/>
            <p:cNvSpPr>
              <a:spLocks noChangeShapeType="1"/>
            </p:cNvSpPr>
            <p:nvPr/>
          </p:nvSpPr>
          <p:spPr bwMode="auto">
            <a:xfrm flipH="1" flipV="1">
              <a:off x="2845" y="3131"/>
              <a:ext cx="1334" cy="283"/>
            </a:xfrm>
            <a:prstGeom prst="line">
              <a:avLst/>
            </a:prstGeom>
            <a:noFill/>
            <a:ln w="28440">
              <a:solidFill>
                <a:srgbClr val="000000"/>
              </a:solidFill>
              <a:miter lim="800000"/>
              <a:headEnd/>
              <a:tailEnd/>
            </a:ln>
          </p:spPr>
          <p:txBody>
            <a:bodyPr/>
            <a:lstStyle/>
            <a:p>
              <a:endParaRPr lang="fr-FR"/>
            </a:p>
          </p:txBody>
        </p:sp>
        <p:sp>
          <p:nvSpPr>
            <p:cNvPr id="8223" name="Line 36"/>
            <p:cNvSpPr>
              <a:spLocks noChangeShapeType="1"/>
            </p:cNvSpPr>
            <p:nvPr/>
          </p:nvSpPr>
          <p:spPr bwMode="auto">
            <a:xfrm>
              <a:off x="4178" y="3418"/>
              <a:ext cx="550" cy="435"/>
            </a:xfrm>
            <a:prstGeom prst="line">
              <a:avLst/>
            </a:prstGeom>
            <a:noFill/>
            <a:ln w="28440">
              <a:solidFill>
                <a:srgbClr val="000000"/>
              </a:solidFill>
              <a:miter lim="800000"/>
              <a:headEnd/>
              <a:tailEnd/>
            </a:ln>
          </p:spPr>
          <p:txBody>
            <a:bodyPr/>
            <a:lstStyle/>
            <a:p>
              <a:endParaRPr lang="fr-FR"/>
            </a:p>
          </p:txBody>
        </p:sp>
        <p:graphicFrame>
          <p:nvGraphicFramePr>
            <p:cNvPr id="8196" name="Object 37"/>
            <p:cNvGraphicFramePr>
              <a:graphicFrameLocks noChangeAspect="1"/>
            </p:cNvGraphicFramePr>
            <p:nvPr/>
          </p:nvGraphicFramePr>
          <p:xfrm>
            <a:off x="3265" y="3237"/>
            <a:ext cx="237" cy="315"/>
          </p:xfrm>
          <a:graphic>
            <a:graphicData uri="http://schemas.openxmlformats.org/presentationml/2006/ole">
              <mc:AlternateContent xmlns:mc="http://schemas.openxmlformats.org/markup-compatibility/2006">
                <mc:Choice xmlns:v="urn:schemas-microsoft-com:vml" Requires="v">
                  <p:oleObj spid="_x0000_s177684" name="Équation" r:id="rId20" imgW="190440" imgH="253800" progId="Equation.3">
                    <p:embed/>
                  </p:oleObj>
                </mc:Choice>
                <mc:Fallback>
                  <p:oleObj name="Équation" r:id="rId20" imgW="190440" imgH="253800" progId="Equation.3">
                    <p:embed/>
                    <p:pic>
                      <p:nvPicPr>
                        <p:cNvPr id="0" name="Object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65" y="3237"/>
                          <a:ext cx="237" cy="31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197" name="Object 38"/>
            <p:cNvGraphicFramePr>
              <a:graphicFrameLocks noChangeAspect="1"/>
            </p:cNvGraphicFramePr>
            <p:nvPr/>
          </p:nvGraphicFramePr>
          <p:xfrm>
            <a:off x="4342" y="3311"/>
            <a:ext cx="188" cy="315"/>
          </p:xfrm>
          <a:graphic>
            <a:graphicData uri="http://schemas.openxmlformats.org/presentationml/2006/ole">
              <mc:AlternateContent xmlns:mc="http://schemas.openxmlformats.org/markup-compatibility/2006">
                <mc:Choice xmlns:v="urn:schemas-microsoft-com:vml" Requires="v">
                  <p:oleObj spid="_x0000_s177685" name="Équation" r:id="rId22" imgW="152280" imgH="253800" progId="Equation.3">
                    <p:embed/>
                  </p:oleObj>
                </mc:Choice>
                <mc:Fallback>
                  <p:oleObj name="Équation" r:id="rId22" imgW="152280" imgH="253800" progId="Equation.3">
                    <p:embed/>
                    <p:pic>
                      <p:nvPicPr>
                        <p:cNvPr id="0"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2" y="3311"/>
                          <a:ext cx="188" cy="31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pic>
        <p:nvPicPr>
          <p:cNvPr id="8218" name="Picture 39"/>
          <p:cNvPicPr>
            <a:picLocks noChangeAspect="1" noChangeArrowheads="1"/>
          </p:cNvPicPr>
          <p:nvPr/>
        </p:nvPicPr>
        <p:blipFill>
          <a:blip r:embed="rId24"/>
          <a:srcRect/>
          <a:stretch>
            <a:fillRect/>
          </a:stretch>
        </p:blipFill>
        <p:spPr bwMode="auto">
          <a:xfrm>
            <a:off x="2938463" y="1801813"/>
            <a:ext cx="284162" cy="512762"/>
          </a:xfrm>
          <a:prstGeom prst="rect">
            <a:avLst/>
          </a:prstGeom>
          <a:noFill/>
          <a:ln w="9525">
            <a:noFill/>
            <a:round/>
            <a:headEnd/>
            <a:tailEnd/>
          </a:ln>
        </p:spPr>
      </p:pic>
      <p:sp>
        <p:nvSpPr>
          <p:cNvPr id="8219" name="Oval 40"/>
          <p:cNvSpPr>
            <a:spLocks noChangeArrowheads="1"/>
          </p:cNvSpPr>
          <p:nvPr/>
        </p:nvSpPr>
        <p:spPr bwMode="auto">
          <a:xfrm>
            <a:off x="1793875" y="3048000"/>
            <a:ext cx="112713" cy="114300"/>
          </a:xfrm>
          <a:prstGeom prst="ellipse">
            <a:avLst/>
          </a:prstGeom>
          <a:solidFill>
            <a:srgbClr val="000000"/>
          </a:solidFill>
          <a:ln w="93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4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68</a:t>
            </a:fld>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1"/>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tx1"/>
                </a:solidFill>
                <a:effectLst>
                  <a:outerShdw blurRad="38100" dist="38100" dir="2700000" algn="tl">
                    <a:srgbClr val="000000">
                      <a:alpha val="43137"/>
                    </a:srgbClr>
                  </a:outerShdw>
                </a:effectLst>
              </a:rPr>
              <a:t>Ray tracing: types of rays</a:t>
            </a:r>
          </a:p>
        </p:txBody>
      </p:sp>
      <p:sp>
        <p:nvSpPr>
          <p:cNvPr id="9227" name="Rectangle 2"/>
          <p:cNvSpPr>
            <a:spLocks noGrp="1" noChangeArrowheads="1"/>
          </p:cNvSpPr>
          <p:nvPr>
            <p:ph sz="quarter" idx="4294967295"/>
          </p:nvPr>
        </p:nvSpPr>
        <p:spPr>
          <a:xfrm>
            <a:off x="685800" y="1371600"/>
            <a:ext cx="7772400" cy="1477328"/>
          </a:xfrm>
          <a:prstGeom prst="rect">
            <a:avLst/>
          </a:prstGeom>
        </p:spPr>
        <p:txBody>
          <a:bodyPr/>
          <a:lstStyle/>
          <a:p>
            <a:pPr eaLnBrk="1" hangingPunct="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Shadow rays:</a:t>
            </a:r>
            <a:endParaRPr lang="en-GB" dirty="0"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err="1"/>
              <a:t>at</a:t>
            </a:r>
            <a:r>
              <a:rPr lang="fr-FR" dirty="0"/>
              <a:t> </a:t>
            </a:r>
            <a:r>
              <a:rPr lang="fr-FR" dirty="0" err="1"/>
              <a:t>step</a:t>
            </a:r>
            <a:r>
              <a:rPr lang="fr-FR" dirty="0"/>
              <a:t> </a:t>
            </a:r>
            <a:r>
              <a:rPr lang="fr-FR" dirty="0" smtClean="0"/>
              <a:t>i</a:t>
            </a:r>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p>
          <a:p>
            <a:pPr rtl="0"/>
            <a:r>
              <a:rPr lang="fr-FR" dirty="0" err="1"/>
              <a:t>Reflected</a:t>
            </a:r>
            <a:r>
              <a:rPr lang="fr-FR" dirty="0"/>
              <a:t> rays:</a:t>
            </a:r>
          </a:p>
        </p:txBody>
      </p:sp>
      <p:graphicFrame>
        <p:nvGraphicFramePr>
          <p:cNvPr id="9218" name="Object 3"/>
          <p:cNvGraphicFramePr>
            <a:graphicFrameLocks noChangeAspect="1"/>
          </p:cNvGraphicFramePr>
          <p:nvPr>
            <p:extLst>
              <p:ext uri="{D42A27DB-BD31-4B8C-83A1-F6EECF244321}">
                <p14:modId xmlns:p14="http://schemas.microsoft.com/office/powerpoint/2010/main" val="1861892280"/>
              </p:ext>
            </p:extLst>
          </p:nvPr>
        </p:nvGraphicFramePr>
        <p:xfrm>
          <a:off x="4370388" y="1390650"/>
          <a:ext cx="2163762" cy="1093788"/>
        </p:xfrm>
        <a:graphic>
          <a:graphicData uri="http://schemas.openxmlformats.org/presentationml/2006/ole">
            <mc:AlternateContent xmlns:mc="http://schemas.openxmlformats.org/markup-compatibility/2006">
              <mc:Choice xmlns:v="urn:schemas-microsoft-com:vml" Requires="v">
                <p:oleObj spid="_x0000_s180322" name="Équation" r:id="rId4" imgW="876240" imgH="444240" progId="Equation.3">
                  <p:embed/>
                </p:oleObj>
              </mc:Choice>
              <mc:Fallback>
                <p:oleObj name="Équation" r:id="rId4" imgW="876240" imgH="444240" progId="Equation.3">
                  <p:embed/>
                  <p:pic>
                    <p:nvPicPr>
                      <p:cNvPr id="0" name="Object 3"/>
                      <p:cNvPicPr>
                        <a:picLocks noChangeAspect="1" noChangeArrowheads="1"/>
                      </p:cNvPicPr>
                      <p:nvPr/>
                    </p:nvPicPr>
                    <p:blipFill>
                      <a:blip r:embed="rId5"/>
                      <a:srcRect/>
                      <a:stretch>
                        <a:fillRect/>
                      </a:stretch>
                    </p:blipFill>
                    <p:spPr bwMode="auto">
                      <a:xfrm>
                        <a:off x="4370388" y="1390650"/>
                        <a:ext cx="2163762" cy="10937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19" name="Object 4"/>
          <p:cNvGraphicFramePr>
            <a:graphicFrameLocks noChangeAspect="1"/>
          </p:cNvGraphicFramePr>
          <p:nvPr/>
        </p:nvGraphicFramePr>
        <p:xfrm>
          <a:off x="4416425" y="2978150"/>
          <a:ext cx="3538538" cy="615950"/>
        </p:xfrm>
        <a:graphic>
          <a:graphicData uri="http://schemas.openxmlformats.org/presentationml/2006/ole">
            <mc:AlternateContent xmlns:mc="http://schemas.openxmlformats.org/markup-compatibility/2006">
              <mc:Choice xmlns:v="urn:schemas-microsoft-com:vml" Requires="v">
                <p:oleObj spid="_x0000_s180323" name="Équation" r:id="rId6" imgW="1447560" imgH="253800" progId="Equation.3">
                  <p:embed/>
                </p:oleObj>
              </mc:Choice>
              <mc:Fallback>
                <p:oleObj name="Équation" r:id="rId6" imgW="1447560" imgH="253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425" y="2978150"/>
                        <a:ext cx="3538538" cy="615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2" name="Group 5"/>
          <p:cNvGrpSpPr>
            <a:grpSpLocks/>
          </p:cNvGrpSpPr>
          <p:nvPr/>
        </p:nvGrpSpPr>
        <p:grpSpPr bwMode="auto">
          <a:xfrm>
            <a:off x="990600" y="4259263"/>
            <a:ext cx="2851150" cy="1466850"/>
            <a:chOff x="624" y="2683"/>
            <a:chExt cx="1796" cy="924"/>
          </a:xfrm>
        </p:grpSpPr>
        <p:sp>
          <p:nvSpPr>
            <p:cNvPr id="9239" name="Line 6"/>
            <p:cNvSpPr>
              <a:spLocks noChangeShapeType="1"/>
            </p:cNvSpPr>
            <p:nvPr/>
          </p:nvSpPr>
          <p:spPr bwMode="auto">
            <a:xfrm>
              <a:off x="914" y="3608"/>
              <a:ext cx="1310" cy="1"/>
            </a:xfrm>
            <a:prstGeom prst="line">
              <a:avLst/>
            </a:prstGeom>
            <a:noFill/>
            <a:ln w="38160">
              <a:solidFill>
                <a:srgbClr val="808080"/>
              </a:solidFill>
              <a:miter lim="800000"/>
              <a:headEnd/>
              <a:tailEnd/>
            </a:ln>
          </p:spPr>
          <p:txBody>
            <a:bodyPr/>
            <a:lstStyle/>
            <a:p>
              <a:endParaRPr lang="fr-FR"/>
            </a:p>
          </p:txBody>
        </p:sp>
        <p:sp>
          <p:nvSpPr>
            <p:cNvPr id="9240" name="Line 7"/>
            <p:cNvSpPr>
              <a:spLocks noChangeShapeType="1"/>
            </p:cNvSpPr>
            <p:nvPr/>
          </p:nvSpPr>
          <p:spPr bwMode="auto">
            <a:xfrm flipV="1">
              <a:off x="1552" y="2985"/>
              <a:ext cx="1" cy="624"/>
            </a:xfrm>
            <a:prstGeom prst="line">
              <a:avLst/>
            </a:prstGeom>
            <a:noFill/>
            <a:ln w="28440">
              <a:solidFill>
                <a:srgbClr val="000000"/>
              </a:solidFill>
              <a:miter lim="800000"/>
              <a:headEnd/>
              <a:tailEnd type="triangle" w="med" len="med"/>
            </a:ln>
          </p:spPr>
          <p:txBody>
            <a:bodyPr/>
            <a:lstStyle/>
            <a:p>
              <a:endParaRPr lang="fr-FR"/>
            </a:p>
          </p:txBody>
        </p:sp>
        <p:sp>
          <p:nvSpPr>
            <p:cNvPr id="9241" name="Line 8"/>
            <p:cNvSpPr>
              <a:spLocks noChangeShapeType="1"/>
            </p:cNvSpPr>
            <p:nvPr/>
          </p:nvSpPr>
          <p:spPr bwMode="auto">
            <a:xfrm flipH="1" flipV="1">
              <a:off x="918" y="3227"/>
              <a:ext cx="635" cy="382"/>
            </a:xfrm>
            <a:prstGeom prst="line">
              <a:avLst/>
            </a:prstGeom>
            <a:noFill/>
            <a:ln w="28440">
              <a:solidFill>
                <a:srgbClr val="000000"/>
              </a:solidFill>
              <a:miter lim="800000"/>
              <a:headEnd/>
              <a:tailEnd type="triangle" w="med" len="med"/>
            </a:ln>
          </p:spPr>
          <p:txBody>
            <a:bodyPr/>
            <a:lstStyle/>
            <a:p>
              <a:endParaRPr lang="fr-FR"/>
            </a:p>
          </p:txBody>
        </p:sp>
        <p:sp>
          <p:nvSpPr>
            <p:cNvPr id="9242" name="Line 9"/>
            <p:cNvSpPr>
              <a:spLocks noChangeShapeType="1"/>
            </p:cNvSpPr>
            <p:nvPr/>
          </p:nvSpPr>
          <p:spPr bwMode="auto">
            <a:xfrm flipV="1">
              <a:off x="1560" y="3224"/>
              <a:ext cx="633" cy="382"/>
            </a:xfrm>
            <a:prstGeom prst="line">
              <a:avLst/>
            </a:prstGeom>
            <a:noFill/>
            <a:ln w="28440">
              <a:solidFill>
                <a:srgbClr val="000000"/>
              </a:solidFill>
              <a:miter lim="800000"/>
              <a:headEnd/>
              <a:tailEnd type="triangle" w="med" len="med"/>
            </a:ln>
          </p:spPr>
          <p:txBody>
            <a:bodyPr/>
            <a:lstStyle/>
            <a:p>
              <a:endParaRPr lang="fr-FR"/>
            </a:p>
          </p:txBody>
        </p:sp>
        <p:graphicFrame>
          <p:nvGraphicFramePr>
            <p:cNvPr id="9223" name="Object 10"/>
            <p:cNvGraphicFramePr>
              <a:graphicFrameLocks noChangeAspect="1"/>
            </p:cNvGraphicFramePr>
            <p:nvPr/>
          </p:nvGraphicFramePr>
          <p:xfrm>
            <a:off x="1592" y="2683"/>
            <a:ext cx="233" cy="308"/>
          </p:xfrm>
          <a:graphic>
            <a:graphicData uri="http://schemas.openxmlformats.org/presentationml/2006/ole">
              <mc:AlternateContent xmlns:mc="http://schemas.openxmlformats.org/markup-compatibility/2006">
                <mc:Choice xmlns:v="urn:schemas-microsoft-com:vml" Requires="v">
                  <p:oleObj spid="_x0000_s180324" name="Équation" r:id="rId8" imgW="190440" imgH="253800" progId="Equation.3">
                    <p:embed/>
                  </p:oleObj>
                </mc:Choice>
                <mc:Fallback>
                  <p:oleObj name="Équation" r:id="rId8" imgW="190440" imgH="253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2" y="2683"/>
                          <a:ext cx="233" cy="30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4" name="Object 11"/>
            <p:cNvGraphicFramePr>
              <a:graphicFrameLocks noChangeAspect="1"/>
            </p:cNvGraphicFramePr>
            <p:nvPr>
              <p:extLst>
                <p:ext uri="{D42A27DB-BD31-4B8C-83A1-F6EECF244321}">
                  <p14:modId xmlns:p14="http://schemas.microsoft.com/office/powerpoint/2010/main" val="3655882230"/>
                </p:ext>
              </p:extLst>
            </p:nvPr>
          </p:nvGraphicFramePr>
          <p:xfrm>
            <a:off x="2221" y="3153"/>
            <a:ext cx="200" cy="308"/>
          </p:xfrm>
          <a:graphic>
            <a:graphicData uri="http://schemas.openxmlformats.org/presentationml/2006/ole">
              <mc:AlternateContent xmlns:mc="http://schemas.openxmlformats.org/markup-compatibility/2006">
                <mc:Choice xmlns:v="urn:schemas-microsoft-com:vml" Requires="v">
                  <p:oleObj spid="_x0000_s180325" name="Équation" r:id="rId10" imgW="164880" imgH="253800" progId="Equation.3">
                    <p:embed/>
                  </p:oleObj>
                </mc:Choice>
                <mc:Fallback>
                  <p:oleObj name="Équation" r:id="rId10" imgW="164880" imgH="253800" progId="Equation.3">
                    <p:embed/>
                    <p:pic>
                      <p:nvPicPr>
                        <p:cNvPr id="0" name="Object 11"/>
                        <p:cNvPicPr>
                          <a:picLocks noChangeAspect="1" noChangeArrowheads="1"/>
                        </p:cNvPicPr>
                        <p:nvPr/>
                      </p:nvPicPr>
                      <p:blipFill>
                        <a:blip r:embed="rId11"/>
                        <a:srcRect/>
                        <a:stretch>
                          <a:fillRect/>
                        </a:stretch>
                      </p:blipFill>
                      <p:spPr bwMode="auto">
                        <a:xfrm>
                          <a:off x="2221" y="3153"/>
                          <a:ext cx="200" cy="30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5" name="Object 12"/>
            <p:cNvGraphicFramePr>
              <a:graphicFrameLocks noChangeAspect="1"/>
            </p:cNvGraphicFramePr>
            <p:nvPr/>
          </p:nvGraphicFramePr>
          <p:xfrm>
            <a:off x="624" y="3117"/>
            <a:ext cx="294" cy="308"/>
          </p:xfrm>
          <a:graphic>
            <a:graphicData uri="http://schemas.openxmlformats.org/presentationml/2006/ole">
              <mc:AlternateContent xmlns:mc="http://schemas.openxmlformats.org/markup-compatibility/2006">
                <mc:Choice xmlns:v="urn:schemas-microsoft-com:vml" Requires="v">
                  <p:oleObj spid="_x0000_s180326" name="Équation" r:id="rId12" imgW="241200" imgH="253800" progId="Equation.3">
                    <p:embed/>
                  </p:oleObj>
                </mc:Choice>
                <mc:Fallback>
                  <p:oleObj name="Équation" r:id="rId12" imgW="241200" imgH="2538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 y="3117"/>
                          <a:ext cx="294" cy="30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9243" name="Text Box 13"/>
            <p:cNvSpPr txBox="1">
              <a:spLocks noChangeArrowheads="1"/>
            </p:cNvSpPr>
            <p:nvPr/>
          </p:nvSpPr>
          <p:spPr bwMode="auto">
            <a:xfrm>
              <a:off x="1323" y="3208"/>
              <a:ext cx="214" cy="290"/>
            </a:xfrm>
            <a:prstGeom prst="rect">
              <a:avLst/>
            </a:prstGeom>
            <a:noFill/>
            <a:ln w="9525">
              <a:noFill/>
              <a:round/>
              <a:headEnd/>
              <a:tailEnd/>
            </a:ln>
          </p:spPr>
          <p:txBody>
            <a:bodyPr wrap="none" lIns="90000" tIns="46800" rIns="90000" bIns="46800">
              <a:spAutoFit/>
            </a:bodyPr>
            <a:lstStyle/>
            <a:p>
              <a:pPr eaLnBrk="0" hangingPunct="0">
                <a:buClr>
                  <a:srgbClr val="000000"/>
                </a:buClr>
                <a:buSzPct val="100000"/>
                <a:buFont typeface="Symbol"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pitchFamily="18" charset="2"/>
                </a:rPr>
                <a:t></a:t>
              </a:r>
            </a:p>
          </p:txBody>
        </p:sp>
        <p:sp>
          <p:nvSpPr>
            <p:cNvPr id="9244" name="Text Box 14"/>
            <p:cNvSpPr txBox="1">
              <a:spLocks noChangeArrowheads="1"/>
            </p:cNvSpPr>
            <p:nvPr/>
          </p:nvSpPr>
          <p:spPr bwMode="auto">
            <a:xfrm>
              <a:off x="1574" y="3206"/>
              <a:ext cx="214" cy="290"/>
            </a:xfrm>
            <a:prstGeom prst="rect">
              <a:avLst/>
            </a:prstGeom>
            <a:noFill/>
            <a:ln w="9525">
              <a:noFill/>
              <a:round/>
              <a:headEnd/>
              <a:tailEnd/>
            </a:ln>
          </p:spPr>
          <p:txBody>
            <a:bodyPr wrap="none" lIns="90000" tIns="46800" rIns="90000" bIns="46800">
              <a:spAutoFit/>
            </a:bodyPr>
            <a:lstStyle/>
            <a:p>
              <a:pPr eaLnBrk="0" hangingPunct="0">
                <a:buClr>
                  <a:srgbClr val="000000"/>
                </a:buClr>
                <a:buSzPct val="100000"/>
                <a:buFont typeface="Symbol"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Symbol" pitchFamily="18" charset="2"/>
                </a:rPr>
                <a:t></a:t>
              </a:r>
            </a:p>
          </p:txBody>
        </p:sp>
      </p:grpSp>
      <p:sp>
        <p:nvSpPr>
          <p:cNvPr id="9229" name="Line 15"/>
          <p:cNvSpPr>
            <a:spLocks noChangeShapeType="1"/>
          </p:cNvSpPr>
          <p:nvPr/>
        </p:nvSpPr>
        <p:spPr bwMode="auto">
          <a:xfrm>
            <a:off x="5108575" y="5727700"/>
            <a:ext cx="2079625" cy="1588"/>
          </a:xfrm>
          <a:prstGeom prst="line">
            <a:avLst/>
          </a:prstGeom>
          <a:noFill/>
          <a:ln w="38160">
            <a:solidFill>
              <a:srgbClr val="808080"/>
            </a:solidFill>
            <a:miter lim="800000"/>
            <a:headEnd/>
            <a:tailEnd/>
          </a:ln>
        </p:spPr>
        <p:txBody>
          <a:bodyPr/>
          <a:lstStyle/>
          <a:p>
            <a:endParaRPr lang="fr-FR"/>
          </a:p>
        </p:txBody>
      </p:sp>
      <p:sp>
        <p:nvSpPr>
          <p:cNvPr id="9230" name="Line 16"/>
          <p:cNvSpPr>
            <a:spLocks noChangeShapeType="1"/>
          </p:cNvSpPr>
          <p:nvPr/>
        </p:nvSpPr>
        <p:spPr bwMode="auto">
          <a:xfrm flipV="1">
            <a:off x="6121400" y="4738688"/>
            <a:ext cx="1588" cy="990600"/>
          </a:xfrm>
          <a:prstGeom prst="line">
            <a:avLst/>
          </a:prstGeom>
          <a:noFill/>
          <a:ln w="28440">
            <a:solidFill>
              <a:srgbClr val="B2B2B2"/>
            </a:solidFill>
            <a:miter lim="800000"/>
            <a:headEnd/>
            <a:tailEnd type="triangle" w="med" len="med"/>
          </a:ln>
        </p:spPr>
        <p:txBody>
          <a:bodyPr/>
          <a:lstStyle/>
          <a:p>
            <a:endParaRPr lang="fr-FR"/>
          </a:p>
        </p:txBody>
      </p:sp>
      <p:sp>
        <p:nvSpPr>
          <p:cNvPr id="9231" name="Line 17"/>
          <p:cNvSpPr>
            <a:spLocks noChangeShapeType="1"/>
          </p:cNvSpPr>
          <p:nvPr/>
        </p:nvSpPr>
        <p:spPr bwMode="auto">
          <a:xfrm flipH="1" flipV="1">
            <a:off x="5114925" y="5122863"/>
            <a:ext cx="1008063" cy="606425"/>
          </a:xfrm>
          <a:prstGeom prst="line">
            <a:avLst/>
          </a:prstGeom>
          <a:noFill/>
          <a:ln w="28440">
            <a:solidFill>
              <a:srgbClr val="000000"/>
            </a:solidFill>
            <a:miter lim="800000"/>
            <a:headEnd/>
            <a:tailEnd type="triangle" w="med" len="med"/>
          </a:ln>
        </p:spPr>
        <p:txBody>
          <a:bodyPr/>
          <a:lstStyle/>
          <a:p>
            <a:endParaRPr lang="fr-FR"/>
          </a:p>
        </p:txBody>
      </p:sp>
      <p:sp>
        <p:nvSpPr>
          <p:cNvPr id="33810" name="Line 18"/>
          <p:cNvSpPr>
            <a:spLocks noChangeShapeType="1"/>
          </p:cNvSpPr>
          <p:nvPr/>
        </p:nvSpPr>
        <p:spPr bwMode="auto">
          <a:xfrm flipV="1">
            <a:off x="6134100" y="5118100"/>
            <a:ext cx="1004888" cy="606425"/>
          </a:xfrm>
          <a:prstGeom prst="line">
            <a:avLst/>
          </a:prstGeom>
          <a:noFill/>
          <a:ln w="28440">
            <a:solidFill>
              <a:srgbClr val="000000"/>
            </a:solidFill>
            <a:miter lim="800000"/>
            <a:headEnd/>
            <a:tailEnd type="triangle" w="med" len="med"/>
          </a:ln>
        </p:spPr>
        <p:txBody>
          <a:bodyPr/>
          <a:lstStyle/>
          <a:p>
            <a:endParaRPr lang="fr-FR"/>
          </a:p>
        </p:txBody>
      </p:sp>
      <p:graphicFrame>
        <p:nvGraphicFramePr>
          <p:cNvPr id="9220" name="Object 19"/>
          <p:cNvGraphicFramePr>
            <a:graphicFrameLocks noChangeAspect="1"/>
          </p:cNvGraphicFramePr>
          <p:nvPr/>
        </p:nvGraphicFramePr>
        <p:xfrm>
          <a:off x="6184900" y="4721225"/>
          <a:ext cx="369888" cy="488950"/>
        </p:xfrm>
        <a:graphic>
          <a:graphicData uri="http://schemas.openxmlformats.org/presentationml/2006/ole">
            <mc:AlternateContent xmlns:mc="http://schemas.openxmlformats.org/markup-compatibility/2006">
              <mc:Choice xmlns:v="urn:schemas-microsoft-com:vml" Requires="v">
                <p:oleObj spid="_x0000_s180327" name="Équation" r:id="rId14" imgW="190440" imgH="253800" progId="Equation.3">
                  <p:embed/>
                </p:oleObj>
              </mc:Choice>
              <mc:Fallback>
                <p:oleObj name="Équation" r:id="rId14" imgW="190440" imgH="25380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4900" y="4721225"/>
                        <a:ext cx="369888" cy="488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3812" name="Object 20"/>
          <p:cNvGraphicFramePr>
            <a:graphicFrameLocks noChangeAspect="1"/>
          </p:cNvGraphicFramePr>
          <p:nvPr/>
        </p:nvGraphicFramePr>
        <p:xfrm>
          <a:off x="7183438" y="5005388"/>
          <a:ext cx="317500" cy="488950"/>
        </p:xfrm>
        <a:graphic>
          <a:graphicData uri="http://schemas.openxmlformats.org/presentationml/2006/ole">
            <mc:AlternateContent xmlns:mc="http://schemas.openxmlformats.org/markup-compatibility/2006">
              <mc:Choice xmlns:v="urn:schemas-microsoft-com:vml" Requires="v">
                <p:oleObj spid="_x0000_s180328" name="Équation" r:id="rId16" imgW="164880" imgH="253800" progId="Equation.3">
                  <p:embed/>
                </p:oleObj>
              </mc:Choice>
              <mc:Fallback>
                <p:oleObj name="Équation" r:id="rId16" imgW="164880" imgH="25380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83438" y="5005388"/>
                        <a:ext cx="317500" cy="488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2" name="Object 21"/>
          <p:cNvGraphicFramePr>
            <a:graphicFrameLocks noChangeAspect="1"/>
          </p:cNvGraphicFramePr>
          <p:nvPr/>
        </p:nvGraphicFramePr>
        <p:xfrm>
          <a:off x="4648200" y="4948238"/>
          <a:ext cx="466725" cy="488950"/>
        </p:xfrm>
        <a:graphic>
          <a:graphicData uri="http://schemas.openxmlformats.org/presentationml/2006/ole">
            <mc:AlternateContent xmlns:mc="http://schemas.openxmlformats.org/markup-compatibility/2006">
              <mc:Choice xmlns:v="urn:schemas-microsoft-com:vml" Requires="v">
                <p:oleObj spid="_x0000_s180329" name="Équation" r:id="rId18" imgW="241200" imgH="253800" progId="Equation.3">
                  <p:embed/>
                </p:oleObj>
              </mc:Choice>
              <mc:Fallback>
                <p:oleObj name="Équation" r:id="rId18" imgW="241200" imgH="253800" progId="Equation.3">
                  <p:embed/>
                  <p:pic>
                    <p:nvPicPr>
                      <p:cNvPr id="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4948238"/>
                        <a:ext cx="466725" cy="488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3814" name="Line 22"/>
          <p:cNvSpPr>
            <a:spLocks noChangeShapeType="1"/>
          </p:cNvSpPr>
          <p:nvPr/>
        </p:nvSpPr>
        <p:spPr bwMode="auto">
          <a:xfrm>
            <a:off x="5111750" y="5121275"/>
            <a:ext cx="996950" cy="1588"/>
          </a:xfrm>
          <a:prstGeom prst="line">
            <a:avLst/>
          </a:prstGeom>
          <a:noFill/>
          <a:ln w="28440">
            <a:solidFill>
              <a:srgbClr val="000000"/>
            </a:solidFill>
            <a:prstDash val="dash"/>
            <a:miter lim="800000"/>
            <a:headEnd/>
            <a:tailEnd/>
          </a:ln>
        </p:spPr>
        <p:txBody>
          <a:bodyPr/>
          <a:lstStyle/>
          <a:p>
            <a:endParaRPr lang="fr-FR"/>
          </a:p>
        </p:txBody>
      </p:sp>
      <p:sp>
        <p:nvSpPr>
          <p:cNvPr id="33815" name="Line 23"/>
          <p:cNvSpPr>
            <a:spLocks noChangeShapeType="1"/>
          </p:cNvSpPr>
          <p:nvPr/>
        </p:nvSpPr>
        <p:spPr bwMode="auto">
          <a:xfrm flipV="1">
            <a:off x="6116638" y="5119688"/>
            <a:ext cx="1587" cy="596900"/>
          </a:xfrm>
          <a:prstGeom prst="line">
            <a:avLst/>
          </a:prstGeom>
          <a:noFill/>
          <a:ln w="19080">
            <a:solidFill>
              <a:srgbClr val="000000"/>
            </a:solidFill>
            <a:miter lim="800000"/>
            <a:headEnd/>
            <a:tailEnd type="triangle" w="med" len="med"/>
          </a:ln>
        </p:spPr>
        <p:txBody>
          <a:bodyPr/>
          <a:lstStyle/>
          <a:p>
            <a:endParaRPr lang="fr-FR"/>
          </a:p>
        </p:txBody>
      </p:sp>
      <p:sp>
        <p:nvSpPr>
          <p:cNvPr id="33816" name="Line 24"/>
          <p:cNvSpPr>
            <a:spLocks noChangeShapeType="1"/>
          </p:cNvSpPr>
          <p:nvPr/>
        </p:nvSpPr>
        <p:spPr bwMode="auto">
          <a:xfrm flipV="1">
            <a:off x="6119813" y="4502150"/>
            <a:ext cx="1587" cy="596900"/>
          </a:xfrm>
          <a:prstGeom prst="line">
            <a:avLst/>
          </a:prstGeom>
          <a:noFill/>
          <a:ln w="19080">
            <a:solidFill>
              <a:srgbClr val="000000"/>
            </a:solidFill>
            <a:miter lim="800000"/>
            <a:headEnd/>
            <a:tailEnd type="triangle" w="med" len="med"/>
          </a:ln>
        </p:spPr>
        <p:txBody>
          <a:bodyPr/>
          <a:lstStyle/>
          <a:p>
            <a:endParaRPr lang="fr-FR"/>
          </a:p>
        </p:txBody>
      </p:sp>
      <p:sp>
        <p:nvSpPr>
          <p:cNvPr id="33817" name="Line 25"/>
          <p:cNvSpPr>
            <a:spLocks noChangeShapeType="1"/>
          </p:cNvSpPr>
          <p:nvPr/>
        </p:nvSpPr>
        <p:spPr bwMode="auto">
          <a:xfrm>
            <a:off x="6126163" y="4506913"/>
            <a:ext cx="1012825" cy="628650"/>
          </a:xfrm>
          <a:prstGeom prst="line">
            <a:avLst/>
          </a:prstGeom>
          <a:noFill/>
          <a:ln w="19080">
            <a:solidFill>
              <a:srgbClr val="000000"/>
            </a:solidFill>
            <a:miter lim="800000"/>
            <a:headEnd/>
            <a:tailEnd type="triangle" w="med" len="med"/>
          </a:ln>
        </p:spPr>
        <p:txBody>
          <a:bodyPr/>
          <a:lstStyle/>
          <a:p>
            <a:endParaRPr lang="fr-FR"/>
          </a:p>
        </p:txBody>
      </p:sp>
      <p:sp>
        <p:nvSpPr>
          <p:cNvPr id="29"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30"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69</a:t>
            </a:fld>
            <a:endParaRPr dirty="0"/>
          </a:p>
        </p:txBody>
      </p:sp>
      <p:sp>
        <p:nvSpPr>
          <p:cNvPr id="3" name="Rectangle 2"/>
          <p:cNvSpPr/>
          <p:nvPr/>
        </p:nvSpPr>
        <p:spPr>
          <a:xfrm>
            <a:off x="762000" y="3575256"/>
            <a:ext cx="4800600" cy="400110"/>
          </a:xfrm>
          <a:prstGeom prst="rect">
            <a:avLst/>
          </a:prstGeom>
        </p:spPr>
        <p:txBody>
          <a:bodyPr wrap="square">
            <a:spAutoFit/>
          </a:bodyPr>
          <a:lstStyle/>
          <a:p>
            <a:r>
              <a:rPr lang="fr-FR" sz="2000" dirty="0" smtClean="0">
                <a:latin typeface="Perpetua" panose="02020502060401020303" pitchFamily="18" charset="0"/>
              </a:rPr>
              <a:t>​ </a:t>
            </a:r>
            <a:r>
              <a:rPr lang="fr-FR" sz="2000" dirty="0">
                <a:latin typeface="Perpetua" panose="02020502060401020303" pitchFamily="18" charset="0"/>
              </a:rPr>
              <a:t>: </a:t>
            </a:r>
            <a:r>
              <a:rPr lang="en-US" sz="2000" b="1" dirty="0">
                <a:latin typeface="Perpetua" panose="02020502060401020303" pitchFamily="18" charset="0"/>
              </a:rPr>
              <a:t>incident ray arriving at </a:t>
            </a:r>
            <a:r>
              <a:rPr lang="en-US" sz="2000" b="1" dirty="0" smtClean="0">
                <a:latin typeface="Perpetua" panose="02020502060401020303" pitchFamily="18" charset="0"/>
              </a:rPr>
              <a:t>point </a:t>
            </a:r>
            <a:r>
              <a:rPr lang="fr-FR" sz="2000" b="1" i="1" dirty="0" smtClean="0">
                <a:latin typeface="Perpetua" panose="02020502060401020303" pitchFamily="18" charset="0"/>
              </a:rPr>
              <a:t>P</a:t>
            </a:r>
            <a:r>
              <a:rPr lang="fr-FR" sz="2000" b="1" i="1" baseline="-25000" dirty="0" smtClean="0">
                <a:latin typeface="Perpetua" panose="02020502060401020303" pitchFamily="18" charset="0"/>
              </a:rPr>
              <a:t>i</a:t>
            </a:r>
            <a:endParaRPr lang="fr-FR" sz="2000" i="1" baseline="-25000" dirty="0">
              <a:latin typeface="Perpetua" panose="02020502060401020303" pitchFamily="18" charset="0"/>
            </a:endParaRPr>
          </a:p>
        </p:txBody>
      </p:sp>
      <p:graphicFrame>
        <p:nvGraphicFramePr>
          <p:cNvPr id="31" name="Object 4"/>
          <p:cNvGraphicFramePr>
            <a:graphicFrameLocks noChangeAspect="1"/>
          </p:cNvGraphicFramePr>
          <p:nvPr>
            <p:extLst>
              <p:ext uri="{D42A27DB-BD31-4B8C-83A1-F6EECF244321}">
                <p14:modId xmlns:p14="http://schemas.microsoft.com/office/powerpoint/2010/main" val="805111760"/>
              </p:ext>
            </p:extLst>
          </p:nvPr>
        </p:nvGraphicFramePr>
        <p:xfrm>
          <a:off x="344487" y="3494975"/>
          <a:ext cx="682625" cy="467425"/>
        </p:xfrm>
        <a:graphic>
          <a:graphicData uri="http://schemas.openxmlformats.org/presentationml/2006/ole">
            <mc:AlternateContent xmlns:mc="http://schemas.openxmlformats.org/markup-compatibility/2006">
              <mc:Choice xmlns:v="urn:schemas-microsoft-com:vml" Requires="v">
                <p:oleObj spid="_x0000_s180330" name="Équation" r:id="rId20" imgW="279360" imgH="279360" progId="Equation.3">
                  <p:embed/>
                </p:oleObj>
              </mc:Choice>
              <mc:Fallback>
                <p:oleObj name="Équation" r:id="rId20" imgW="279360" imgH="279360" progId="Equation.3">
                  <p:embed/>
                  <p:pic>
                    <p:nvPicPr>
                      <p:cNvPr id="0" name=""/>
                      <p:cNvPicPr>
                        <a:picLocks noChangeAspect="1" noChangeArrowheads="1"/>
                      </p:cNvPicPr>
                      <p:nvPr/>
                    </p:nvPicPr>
                    <p:blipFill>
                      <a:blip r:embed="rId21"/>
                      <a:srcRect/>
                      <a:stretch>
                        <a:fillRect/>
                      </a:stretch>
                    </p:blipFill>
                    <p:spPr bwMode="auto">
                      <a:xfrm>
                        <a:off x="344487" y="3494975"/>
                        <a:ext cx="682625" cy="467425"/>
                      </a:xfrm>
                      <a:prstGeom prst="rect">
                        <a:avLst/>
                      </a:prstGeom>
                      <a:noFill/>
                      <a:extLst/>
                    </p:spPr>
                  </p:pic>
                </p:oleObj>
              </mc:Fallback>
            </mc:AlternateContent>
          </a:graphicData>
        </a:graphic>
      </p:graphicFrame>
      <p:sp>
        <p:nvSpPr>
          <p:cNvPr id="5" name="Rectangle 4"/>
          <p:cNvSpPr/>
          <p:nvPr/>
        </p:nvSpPr>
        <p:spPr>
          <a:xfrm>
            <a:off x="2286508" y="5918962"/>
            <a:ext cx="360996" cy="369332"/>
          </a:xfrm>
          <a:prstGeom prst="rect">
            <a:avLst/>
          </a:prstGeom>
        </p:spPr>
        <p:txBody>
          <a:bodyPr wrap="none">
            <a:spAutoFit/>
          </a:bodyPr>
          <a:lstStyle/>
          <a:p>
            <a:r>
              <a:rPr lang="fr-FR" b="1" i="1" dirty="0">
                <a:latin typeface="Perpetua" panose="02020502060401020303" pitchFamily="18" charset="0"/>
              </a:rPr>
              <a:t>P</a:t>
            </a:r>
            <a:r>
              <a:rPr lang="fr-FR" b="1" i="1" baseline="-25000" dirty="0">
                <a:latin typeface="Perpetua" panose="02020502060401020303" pitchFamily="18" charset="0"/>
              </a:rPr>
              <a:t>i</a:t>
            </a:r>
            <a:endParaRPr lang="fr-FR" i="1" baseline="-25000" dirty="0">
              <a:latin typeface="Perpetua" panose="02020502060401020303"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33814"/>
                                        </p:tgtEl>
                                        <p:attrNameLst>
                                          <p:attrName>style.visibility</p:attrName>
                                        </p:attrNameLst>
                                      </p:cBhvr>
                                      <p:to>
                                        <p:strVal val="visible"/>
                                      </p:to>
                                    </p:set>
                                  </p:childTnLst>
                                </p:cTn>
                              </p:par>
                            </p:childTnLst>
                          </p:cTn>
                        </p:par>
                        <p:par>
                          <p:cTn id="7" fill="hold">
                            <p:stCondLst>
                              <p:cond delay="0"/>
                            </p:stCondLst>
                            <p:childTnLst>
                              <p:par>
                                <p:cTn id="8" presetID="1" presetClass="entr" fill="hold" grpId="0" nodeType="afterEffect">
                                  <p:stCondLst>
                                    <p:cond delay="0"/>
                                  </p:stCondLst>
                                  <p:childTnLst>
                                    <p:set>
                                      <p:cBhvr additive="repl">
                                        <p:cTn id="9" dur="1" fill="hold">
                                          <p:stCondLst>
                                            <p:cond delay="0"/>
                                          </p:stCondLst>
                                        </p:cTn>
                                        <p:tgtEl>
                                          <p:spTgt spid="338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fill="hold" grpId="0" nodeType="clickEffect">
                                  <p:stCondLst>
                                    <p:cond delay="0"/>
                                  </p:stCondLst>
                                  <p:childTnLst>
                                    <p:set>
                                      <p:cBhvr additive="repl">
                                        <p:cTn id="13" dur="1" fill="hold">
                                          <p:stCondLst>
                                            <p:cond delay="0"/>
                                          </p:stCondLst>
                                        </p:cTn>
                                        <p:tgtEl>
                                          <p:spTgt spid="338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grpId="0" nodeType="clickEffect">
                                  <p:stCondLst>
                                    <p:cond delay="0"/>
                                  </p:stCondLst>
                                  <p:childTnLst>
                                    <p:set>
                                      <p:cBhvr additive="repl">
                                        <p:cTn id="17" dur="1" fill="hold">
                                          <p:stCondLst>
                                            <p:cond delay="0"/>
                                          </p:stCondLst>
                                        </p:cTn>
                                        <p:tgtEl>
                                          <p:spTgt spid="338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fill="hold" grpId="0" nodeType="clickEffect">
                                  <p:stCondLst>
                                    <p:cond delay="0"/>
                                  </p:stCondLst>
                                  <p:childTnLst>
                                    <p:set>
                                      <p:cBhvr additive="repl">
                                        <p:cTn id="21" dur="1" fill="hold">
                                          <p:stCondLst>
                                            <p:cond delay="0"/>
                                          </p:stCondLst>
                                        </p:cTn>
                                        <p:tgtEl>
                                          <p:spTgt spid="33810"/>
                                        </p:tgtEl>
                                        <p:attrNameLst>
                                          <p:attrName>style.visibility</p:attrName>
                                        </p:attrNameLst>
                                      </p:cBhvr>
                                      <p:to>
                                        <p:strVal val="visible"/>
                                      </p:to>
                                    </p:set>
                                  </p:childTnLst>
                                </p:cTn>
                              </p:par>
                            </p:childTnLst>
                          </p:cTn>
                        </p:par>
                        <p:par>
                          <p:cTn id="22" fill="hold">
                            <p:stCondLst>
                              <p:cond delay="0"/>
                            </p:stCondLst>
                            <p:childTnLst>
                              <p:par>
                                <p:cTn id="23" presetID="1" presetClass="entr" fill="hold" nodeType="afterEffect">
                                  <p:stCondLst>
                                    <p:cond delay="0"/>
                                  </p:stCondLst>
                                  <p:childTnLst>
                                    <p:set>
                                      <p:cBhvr additive="repl">
                                        <p:cTn id="24" dur="1" fill="hold">
                                          <p:stCondLst>
                                            <p:cond delay="0"/>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P spid="33814" grpId="0" animBg="1"/>
      <p:bldP spid="33815" grpId="0" animBg="1"/>
      <p:bldP spid="33816" grpId="0" animBg="1"/>
      <p:bldP spid="338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7" name="Rectangle 11"/>
          <p:cNvSpPr>
            <a:spLocks noChangeArrowheads="1"/>
          </p:cNvSpPr>
          <p:nvPr/>
        </p:nvSpPr>
        <p:spPr bwMode="auto">
          <a:xfrm>
            <a:off x="2895600" y="3657600"/>
            <a:ext cx="4724400" cy="2209800"/>
          </a:xfrm>
          <a:prstGeom prst="rect">
            <a:avLst/>
          </a:prstGeom>
          <a:solidFill>
            <a:srgbClr val="FFFF00"/>
          </a:solidFill>
          <a:ln w="19050">
            <a:solidFill>
              <a:schemeClr val="tx1"/>
            </a:solidFill>
            <a:miter lim="800000"/>
            <a:headEnd/>
            <a:tailEnd/>
          </a:ln>
          <a:effectLst/>
        </p:spPr>
        <p:txBody>
          <a:bodyPr wrap="none" anchor="ctr"/>
          <a:lstStyle/>
          <a:p>
            <a:endParaRPr lang="fr-FR"/>
          </a:p>
        </p:txBody>
      </p:sp>
      <p:sp>
        <p:nvSpPr>
          <p:cNvPr id="147465" name="Text Box 9"/>
          <p:cNvSpPr txBox="1">
            <a:spLocks noChangeArrowheads="1"/>
          </p:cNvSpPr>
          <p:nvPr/>
        </p:nvSpPr>
        <p:spPr bwMode="auto">
          <a:xfrm>
            <a:off x="457200" y="609600"/>
            <a:ext cx="4343400" cy="369332"/>
          </a:xfrm>
          <a:prstGeom prst="rect">
            <a:avLst/>
          </a:prstGeom>
          <a:noFill/>
          <a:ln w="9525">
            <a:noFill/>
            <a:miter lim="800000"/>
            <a:headEnd/>
            <a:tailEnd/>
          </a:ln>
          <a:effectLst/>
        </p:spPr>
        <p:txBody>
          <a:bodyPr>
            <a:spAutoFit/>
          </a:bodyPr>
          <a:lstStyle/>
          <a:p>
            <a:pPr>
              <a:spcBef>
                <a:spcPct val="50000"/>
              </a:spcBef>
            </a:pPr>
            <a:r>
              <a:rPr lang="fr-FR" b="1" u="sng" dirty="0" err="1">
                <a:latin typeface="Arial" charset="0"/>
              </a:rPr>
              <a:t>Graphics</a:t>
            </a:r>
            <a:r>
              <a:rPr lang="fr-FR" b="1" u="sng" dirty="0">
                <a:latin typeface="Arial" charset="0"/>
              </a:rPr>
              <a:t> pipeline</a:t>
            </a:r>
          </a:p>
        </p:txBody>
      </p:sp>
      <p:sp>
        <p:nvSpPr>
          <p:cNvPr id="147466" name="Text Box 10"/>
          <p:cNvSpPr txBox="1">
            <a:spLocks noChangeArrowheads="1"/>
          </p:cNvSpPr>
          <p:nvPr/>
        </p:nvSpPr>
        <p:spPr bwMode="auto">
          <a:xfrm>
            <a:off x="3048000" y="3733800"/>
            <a:ext cx="4495800" cy="2017713"/>
          </a:xfrm>
          <a:prstGeom prst="rect">
            <a:avLst/>
          </a:prstGeom>
          <a:noFill/>
          <a:ln w="25400">
            <a:noFill/>
            <a:miter lim="800000"/>
            <a:headEnd/>
            <a:tailEnd/>
          </a:ln>
          <a:effectLst/>
        </p:spPr>
        <p:txBody>
          <a:bodyPr>
            <a:spAutoFit/>
          </a:bodyPr>
          <a:lstStyle/>
          <a:p>
            <a:pPr>
              <a:spcBef>
                <a:spcPct val="50000"/>
              </a:spcBef>
              <a:buFontTx/>
              <a:buChar char="-"/>
            </a:pPr>
            <a:r>
              <a:rPr lang="en-US" dirty="0">
                <a:latin typeface="Arial" charset="0"/>
              </a:rPr>
              <a:t>put the right colors to the pixels</a:t>
            </a:r>
          </a:p>
          <a:p>
            <a:pPr>
              <a:spcBef>
                <a:spcPct val="50000"/>
              </a:spcBef>
              <a:buFontTx/>
              <a:buChar char="-"/>
            </a:pPr>
            <a:r>
              <a:rPr lang="en-US" dirty="0">
                <a:latin typeface="Arial" charset="0"/>
              </a:rPr>
              <a:t>use of textures, filtering, blending</a:t>
            </a:r>
          </a:p>
          <a:p>
            <a:pPr>
              <a:spcBef>
                <a:spcPct val="50000"/>
              </a:spcBef>
              <a:buFontTx/>
              <a:buChar char="-"/>
            </a:pPr>
            <a:r>
              <a:rPr lang="en-US" dirty="0">
                <a:latin typeface="Arial" charset="0"/>
              </a:rPr>
              <a:t>Z-buffering</a:t>
            </a:r>
          </a:p>
          <a:p>
            <a:pPr>
              <a:spcBef>
                <a:spcPct val="50000"/>
              </a:spcBef>
              <a:buFontTx/>
              <a:buChar char="-"/>
            </a:pPr>
            <a:r>
              <a:rPr lang="en-US" dirty="0">
                <a:latin typeface="Arial" charset="0"/>
              </a:rPr>
              <a:t>fog</a:t>
            </a:r>
          </a:p>
          <a:p>
            <a:pPr>
              <a:spcBef>
                <a:spcPct val="50000"/>
              </a:spcBef>
              <a:buFontTx/>
              <a:buChar char="-"/>
            </a:pPr>
            <a:r>
              <a:rPr lang="en-US" dirty="0">
                <a:latin typeface="Arial" charset="0"/>
              </a:rPr>
              <a:t>double-buffering</a:t>
            </a:r>
            <a:endParaRPr lang="fr-FR" sz="1800" dirty="0">
              <a:latin typeface="Arial" charset="0"/>
            </a:endParaRPr>
          </a:p>
        </p:txBody>
      </p:sp>
      <p:sp>
        <p:nvSpPr>
          <p:cNvPr id="147468" name="AutoShape 12"/>
          <p:cNvSpPr>
            <a:spLocks noChangeArrowheads="1"/>
          </p:cNvSpPr>
          <p:nvPr/>
        </p:nvSpPr>
        <p:spPr bwMode="auto">
          <a:xfrm>
            <a:off x="5638800" y="3048000"/>
            <a:ext cx="457200" cy="609600"/>
          </a:xfrm>
          <a:prstGeom prst="upArrow">
            <a:avLst>
              <a:gd name="adj1" fmla="val 50000"/>
              <a:gd name="adj2" fmla="val 33333"/>
            </a:avLst>
          </a:prstGeom>
          <a:solidFill>
            <a:srgbClr val="FFFF00"/>
          </a:solidFill>
          <a:ln w="19050">
            <a:solidFill>
              <a:schemeClr val="tx1"/>
            </a:solidFill>
            <a:miter lim="800000"/>
            <a:headEnd/>
            <a:tailEnd/>
          </a:ln>
          <a:effectLst/>
        </p:spPr>
        <p:txBody>
          <a:bodyPr wrap="none" anchor="ctr"/>
          <a:lstStyle/>
          <a:p>
            <a:endParaRPr lang="fr-FR"/>
          </a:p>
        </p:txBody>
      </p:sp>
      <p:sp>
        <p:nvSpPr>
          <p:cNvPr id="147469" name="Rectangle 13"/>
          <p:cNvSpPr>
            <a:spLocks noChangeArrowheads="1"/>
          </p:cNvSpPr>
          <p:nvPr/>
        </p:nvSpPr>
        <p:spPr bwMode="auto">
          <a:xfrm>
            <a:off x="5762625" y="3609975"/>
            <a:ext cx="209550" cy="88900"/>
          </a:xfrm>
          <a:prstGeom prst="rect">
            <a:avLst/>
          </a:prstGeom>
          <a:solidFill>
            <a:srgbClr val="FFFF00"/>
          </a:solidFill>
          <a:ln w="9525">
            <a:noFill/>
            <a:miter lim="800000"/>
            <a:headEnd/>
            <a:tailEnd/>
          </a:ln>
          <a:effectLst/>
        </p:spPr>
        <p:txBody>
          <a:bodyPr wrap="none" anchor="ctr"/>
          <a:lstStyle/>
          <a:p>
            <a:endParaRPr lang="fr-FR"/>
          </a:p>
        </p:txBody>
      </p:sp>
      <p:sp>
        <p:nvSpPr>
          <p:cNvPr id="17" name="object 5"/>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8" name="object 6"/>
          <p:cNvSpPr txBox="1">
            <a:spLocks noGrp="1"/>
          </p:cNvSpPr>
          <p:nvPr>
            <p:ph type="sldNum" sz="quarter" idx="4294967295"/>
          </p:nvPr>
        </p:nvSpPr>
        <p:spPr>
          <a:xfrm>
            <a:off x="244379" y="6346125"/>
            <a:ext cx="260350" cy="179601"/>
          </a:xfrm>
          <a:prstGeom prst="rect">
            <a:avLst/>
          </a:prstGeom>
        </p:spPr>
        <p:txBody>
          <a:bodyPr vert="horz" wrap="square" lIns="0" tIns="0" rIns="0" bIns="0" rtlCol="0">
            <a:spAutoFit/>
          </a:bodyPr>
          <a:lstStyle/>
          <a:p>
            <a:pPr marL="76835">
              <a:lnSpc>
                <a:spcPts val="1525"/>
              </a:lnSpc>
            </a:pPr>
            <a:fld id="{81D60167-4931-47E6-BA6A-407CBD079E47}" type="slidenum">
              <a:rPr sz="1200" dirty="0"/>
              <a:pPr marL="76835">
                <a:lnSpc>
                  <a:spcPts val="1525"/>
                </a:lnSpc>
              </a:pPr>
              <a:t>7</a:t>
            </a:fld>
            <a:endParaRPr sz="1200" dirty="0"/>
          </a:p>
        </p:txBody>
      </p:sp>
      <p:sp>
        <p:nvSpPr>
          <p:cNvPr id="19" name="Text Box 1026"/>
          <p:cNvSpPr txBox="1">
            <a:spLocks noChangeArrowheads="1"/>
          </p:cNvSpPr>
          <p:nvPr/>
        </p:nvSpPr>
        <p:spPr bwMode="auto">
          <a:xfrm>
            <a:off x="0" y="2209800"/>
            <a:ext cx="1676400" cy="10064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3D </a:t>
            </a:r>
            <a:r>
              <a:rPr lang="fr-FR" sz="2000" i="1" dirty="0" err="1">
                <a:latin typeface="Arial" charset="0"/>
              </a:rPr>
              <a:t>geometric</a:t>
            </a:r>
            <a:r>
              <a:rPr lang="fr-FR" sz="2000" i="1" dirty="0">
                <a:latin typeface="Arial" charset="0"/>
              </a:rPr>
              <a:t> </a:t>
            </a:r>
            <a:r>
              <a:rPr lang="fr-FR" sz="2000" i="1" dirty="0" err="1">
                <a:latin typeface="Arial" charset="0"/>
              </a:rPr>
              <a:t>object</a:t>
            </a:r>
            <a:endParaRPr lang="fr-FR" sz="2000" i="1" dirty="0">
              <a:latin typeface="Arial" charset="0"/>
            </a:endParaRPr>
          </a:p>
        </p:txBody>
      </p:sp>
      <p:sp>
        <p:nvSpPr>
          <p:cNvPr id="20" name="Text Box 1027"/>
          <p:cNvSpPr txBox="1">
            <a:spLocks noChangeArrowheads="1"/>
          </p:cNvSpPr>
          <p:nvPr/>
        </p:nvSpPr>
        <p:spPr bwMode="auto">
          <a:xfrm>
            <a:off x="2362200" y="2362200"/>
            <a:ext cx="1905000" cy="720725"/>
          </a:xfrm>
          <a:prstGeom prst="rect">
            <a:avLst/>
          </a:prstGeom>
          <a:solidFill>
            <a:srgbClr val="DDDDDD"/>
          </a:solidFill>
          <a:ln w="19050">
            <a:solidFill>
              <a:schemeClr val="tx1"/>
            </a:solidFill>
            <a:miter lim="800000"/>
            <a:headEnd/>
            <a:tailEnd/>
          </a:ln>
          <a:effectLst/>
        </p:spPr>
        <p:txBody>
          <a:bodyPr>
            <a:spAutoFit/>
          </a:bodyPr>
          <a:lstStyle>
            <a:defPPr>
              <a:defRPr lang="fr-FR"/>
            </a:defPPr>
            <a:lvl1pPr algn="ctr">
              <a:spcBef>
                <a:spcPct val="50000"/>
              </a:spcBef>
              <a:defRPr sz="2000">
                <a:latin typeface="Arial" charset="0"/>
              </a:defRPr>
            </a:lvl1pPr>
          </a:lstStyle>
          <a:p>
            <a:r>
              <a:rPr lang="fr-FR" dirty="0" err="1"/>
              <a:t>Geometric</a:t>
            </a:r>
            <a:r>
              <a:rPr lang="fr-FR" dirty="0"/>
              <a:t> pipeline</a:t>
            </a:r>
          </a:p>
        </p:txBody>
      </p:sp>
      <p:sp>
        <p:nvSpPr>
          <p:cNvPr id="21" name="Text Box 1028"/>
          <p:cNvSpPr txBox="1">
            <a:spLocks noChangeArrowheads="1"/>
          </p:cNvSpPr>
          <p:nvPr/>
        </p:nvSpPr>
        <p:spPr bwMode="auto">
          <a:xfrm>
            <a:off x="4953000" y="2362200"/>
            <a:ext cx="1905000" cy="720725"/>
          </a:xfrm>
          <a:prstGeom prst="rect">
            <a:avLst/>
          </a:prstGeom>
          <a:solidFill>
            <a:srgbClr val="FFFF00"/>
          </a:solidFill>
          <a:ln w="19050">
            <a:solidFill>
              <a:schemeClr val="tx1"/>
            </a:solidFill>
            <a:miter lim="800000"/>
            <a:headEnd/>
            <a:tailEnd/>
          </a:ln>
          <a:effectLst/>
        </p:spPr>
        <p:txBody>
          <a:bodyPr>
            <a:spAutoFit/>
          </a:bodyPr>
          <a:lstStyle>
            <a:defPPr>
              <a:defRPr lang="fr-FR"/>
            </a:defPPr>
            <a:lvl1pPr algn="ctr">
              <a:spcBef>
                <a:spcPct val="50000"/>
              </a:spcBef>
              <a:defRPr sz="2000">
                <a:latin typeface="Arial" charset="0"/>
              </a:defRPr>
            </a:lvl1pPr>
          </a:lstStyle>
          <a:p>
            <a:r>
              <a:rPr lang="fr-FR" dirty="0" err="1"/>
              <a:t>Rasterization</a:t>
            </a:r>
            <a:r>
              <a:rPr lang="fr-FR" dirty="0"/>
              <a:t> pipeline</a:t>
            </a:r>
          </a:p>
        </p:txBody>
      </p:sp>
      <p:sp>
        <p:nvSpPr>
          <p:cNvPr id="22" name="Text Box 1029"/>
          <p:cNvSpPr txBox="1">
            <a:spLocks noChangeArrowheads="1"/>
          </p:cNvSpPr>
          <p:nvPr/>
        </p:nvSpPr>
        <p:spPr bwMode="auto">
          <a:xfrm>
            <a:off x="7467600" y="2514600"/>
            <a:ext cx="1524000" cy="396875"/>
          </a:xfrm>
          <a:prstGeom prst="rect">
            <a:avLst/>
          </a:prstGeom>
          <a:noFill/>
          <a:ln w="9525">
            <a:noFill/>
            <a:miter lim="800000"/>
            <a:headEnd/>
            <a:tailEnd/>
          </a:ln>
          <a:effectLst/>
        </p:spPr>
        <p:txBody>
          <a:bodyPr>
            <a:spAutoFit/>
          </a:bodyPr>
          <a:lstStyle/>
          <a:p>
            <a:pPr algn="ctr">
              <a:spcBef>
                <a:spcPct val="50000"/>
              </a:spcBef>
            </a:pPr>
            <a:r>
              <a:rPr lang="fr-FR" sz="2000" i="1" dirty="0">
                <a:latin typeface="Arial" charset="0"/>
              </a:rPr>
              <a:t>2D image</a:t>
            </a:r>
          </a:p>
        </p:txBody>
      </p:sp>
      <p:sp>
        <p:nvSpPr>
          <p:cNvPr id="23" name="AutoShape 1030"/>
          <p:cNvSpPr>
            <a:spLocks noChangeArrowheads="1"/>
          </p:cNvSpPr>
          <p:nvPr/>
        </p:nvSpPr>
        <p:spPr bwMode="auto">
          <a:xfrm>
            <a:off x="16764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24" name="AutoShape 1031"/>
          <p:cNvSpPr>
            <a:spLocks noChangeArrowheads="1"/>
          </p:cNvSpPr>
          <p:nvPr/>
        </p:nvSpPr>
        <p:spPr bwMode="auto">
          <a:xfrm>
            <a:off x="42672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25" name="AutoShape 1032"/>
          <p:cNvSpPr>
            <a:spLocks noChangeArrowheads="1"/>
          </p:cNvSpPr>
          <p:nvPr/>
        </p:nvSpPr>
        <p:spPr bwMode="auto">
          <a:xfrm>
            <a:off x="6858000" y="2514600"/>
            <a:ext cx="685800" cy="457200"/>
          </a:xfrm>
          <a:prstGeom prst="rightArrow">
            <a:avLst>
              <a:gd name="adj1" fmla="val 50000"/>
              <a:gd name="adj2" fmla="val 37500"/>
            </a:avLst>
          </a:prstGeom>
          <a:solidFill>
            <a:srgbClr val="0066FF"/>
          </a:solidFill>
          <a:ln w="9525">
            <a:solidFill>
              <a:schemeClr val="tx1"/>
            </a:solidFill>
            <a:miter lim="800000"/>
            <a:headEnd/>
            <a:tailEnd/>
          </a:ln>
          <a:effectLst/>
        </p:spPr>
        <p:txBody>
          <a:bodyPr wrap="none" anchor="ctr"/>
          <a:lstStyle/>
          <a:p>
            <a:endParaRPr lang="fr-FR"/>
          </a:p>
        </p:txBody>
      </p:sp>
      <p:sp>
        <p:nvSpPr>
          <p:cNvPr id="26" name="Text Box 1058"/>
          <p:cNvSpPr txBox="1">
            <a:spLocks noChangeArrowheads="1"/>
          </p:cNvSpPr>
          <p:nvPr/>
        </p:nvSpPr>
        <p:spPr bwMode="auto">
          <a:xfrm>
            <a:off x="4932363" y="1341438"/>
            <a:ext cx="1871662" cy="825500"/>
          </a:xfrm>
          <a:prstGeom prst="rect">
            <a:avLst/>
          </a:prstGeom>
          <a:noFill/>
          <a:ln w="9525">
            <a:noFill/>
            <a:miter lim="800000"/>
            <a:headEnd/>
            <a:tailEnd/>
          </a:ln>
          <a:effectLst/>
        </p:spPr>
        <p:txBody>
          <a:bodyPr>
            <a:spAutoFit/>
          </a:bodyPr>
          <a:lstStyle/>
          <a:p>
            <a:pPr algn="ctr">
              <a:spcBef>
                <a:spcPct val="50000"/>
              </a:spcBef>
            </a:pPr>
            <a:r>
              <a:rPr lang="en-US" sz="1600" i="1" dirty="0"/>
              <a:t>Processing applied to each displayed </a:t>
            </a:r>
            <a:r>
              <a:rPr lang="en-US" sz="1600" b="1" i="1" dirty="0"/>
              <a:t>2D pixel</a:t>
            </a:r>
          </a:p>
        </p:txBody>
      </p:sp>
      <p:sp>
        <p:nvSpPr>
          <p:cNvPr id="27" name="Text Box 1059"/>
          <p:cNvSpPr txBox="1">
            <a:spLocks noChangeArrowheads="1"/>
          </p:cNvSpPr>
          <p:nvPr/>
        </p:nvSpPr>
        <p:spPr bwMode="auto">
          <a:xfrm>
            <a:off x="2268538" y="1341438"/>
            <a:ext cx="2074862" cy="830997"/>
          </a:xfrm>
          <a:prstGeom prst="rect">
            <a:avLst/>
          </a:prstGeom>
          <a:noFill/>
          <a:ln w="9525">
            <a:noFill/>
            <a:miter lim="800000"/>
            <a:headEnd/>
            <a:tailEnd/>
          </a:ln>
          <a:effectLst/>
        </p:spPr>
        <p:txBody>
          <a:bodyPr wrap="square">
            <a:spAutoFit/>
          </a:bodyPr>
          <a:lstStyle/>
          <a:p>
            <a:pPr algn="ctr">
              <a:spcBef>
                <a:spcPct val="50000"/>
              </a:spcBef>
            </a:pPr>
            <a:r>
              <a:rPr lang="en-US" sz="1600" i="1" dirty="0"/>
              <a:t>Processing applied to each </a:t>
            </a:r>
            <a:r>
              <a:rPr lang="en-US" sz="1600" b="1" i="1" dirty="0"/>
              <a:t>3D vertex </a:t>
            </a:r>
            <a:r>
              <a:rPr lang="en-US" sz="1600" i="1" dirty="0"/>
              <a:t>of the provided triangles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1"/>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chemeClr val="tx1"/>
                </a:solidFill>
                <a:effectLst>
                  <a:outerShdw blurRad="38100" dist="38100" dir="2700000" algn="tl">
                    <a:srgbClr val="000000">
                      <a:alpha val="43137"/>
                    </a:srgbClr>
                  </a:outerShdw>
                </a:effectLst>
              </a:rPr>
              <a:t>Ray tracing: types of rays</a:t>
            </a:r>
            <a:endParaRPr lang="fr-FR" b="1" dirty="0" smtClean="0">
              <a:solidFill>
                <a:schemeClr val="tx1"/>
              </a:solidFill>
              <a:effectLst>
                <a:outerShdw blurRad="38100" dist="38100" dir="2700000" algn="tl">
                  <a:srgbClr val="000000">
                    <a:alpha val="43137"/>
                  </a:srgbClr>
                </a:outerShdw>
              </a:effectLst>
            </a:endParaRPr>
          </a:p>
        </p:txBody>
      </p:sp>
      <p:sp>
        <p:nvSpPr>
          <p:cNvPr id="10252" name="Rectangle 2"/>
          <p:cNvSpPr>
            <a:spLocks noGrp="1" noChangeArrowheads="1"/>
          </p:cNvSpPr>
          <p:nvPr>
            <p:ph sz="quarter" idx="4294967295"/>
          </p:nvPr>
        </p:nvSpPr>
        <p:spPr>
          <a:xfrm>
            <a:off x="685800" y="1371600"/>
            <a:ext cx="7772400" cy="738664"/>
          </a:xfrm>
          <a:prstGeom prst="rect">
            <a:avLst/>
          </a:prstGeom>
        </p:spPr>
        <p:txBody>
          <a:bodyPr/>
          <a:lstStyle/>
          <a:p>
            <a:pPr eaLnBrk="1" hangingPunct="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Transmitted/refracted rays:</a:t>
            </a:r>
          </a:p>
          <a:p>
            <a:pPr eaLnBrk="1" hangingPunct="1">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a:t>
            </a:r>
            <a:r>
              <a:rPr lang="en-GB" dirty="0"/>
              <a:t>Snell's law)</a:t>
            </a:r>
            <a:endParaRPr lang="en-GB" dirty="0" smtClean="0"/>
          </a:p>
        </p:txBody>
      </p:sp>
      <p:graphicFrame>
        <p:nvGraphicFramePr>
          <p:cNvPr id="10242" name="Object 3"/>
          <p:cNvGraphicFramePr>
            <a:graphicFrameLocks noChangeAspect="1"/>
          </p:cNvGraphicFramePr>
          <p:nvPr>
            <p:extLst>
              <p:ext uri="{D42A27DB-BD31-4B8C-83A1-F6EECF244321}">
                <p14:modId xmlns:p14="http://schemas.microsoft.com/office/powerpoint/2010/main" val="2792409871"/>
              </p:ext>
            </p:extLst>
          </p:nvPr>
        </p:nvGraphicFramePr>
        <p:xfrm>
          <a:off x="5624513" y="1439863"/>
          <a:ext cx="1630362" cy="971550"/>
        </p:xfrm>
        <a:graphic>
          <a:graphicData uri="http://schemas.openxmlformats.org/presentationml/2006/ole">
            <mc:AlternateContent xmlns:mc="http://schemas.openxmlformats.org/markup-compatibility/2006">
              <mc:Choice xmlns:v="urn:schemas-microsoft-com:vml" Requires="v">
                <p:oleObj spid="_x0000_s179467" name="Équation" r:id="rId4" imgW="723600" imgH="431640" progId="Equation.3">
                  <p:embed/>
                </p:oleObj>
              </mc:Choice>
              <mc:Fallback>
                <p:oleObj name="Équation" r:id="rId4" imgW="723600" imgH="431640" progId="Equation.3">
                  <p:embed/>
                  <p:pic>
                    <p:nvPicPr>
                      <p:cNvPr id="0" name="Object 3"/>
                      <p:cNvPicPr>
                        <a:picLocks noChangeAspect="1" noChangeArrowheads="1"/>
                      </p:cNvPicPr>
                      <p:nvPr/>
                    </p:nvPicPr>
                    <p:blipFill>
                      <a:blip r:embed="rId5"/>
                      <a:srcRect/>
                      <a:stretch>
                        <a:fillRect/>
                      </a:stretch>
                    </p:blipFill>
                    <p:spPr bwMode="auto">
                      <a:xfrm>
                        <a:off x="5624513" y="1439863"/>
                        <a:ext cx="1630362" cy="971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3" name="Line 4"/>
          <p:cNvSpPr>
            <a:spLocks noChangeShapeType="1"/>
          </p:cNvSpPr>
          <p:nvPr/>
        </p:nvSpPr>
        <p:spPr bwMode="auto">
          <a:xfrm>
            <a:off x="4502150" y="2690813"/>
            <a:ext cx="1588" cy="3565525"/>
          </a:xfrm>
          <a:prstGeom prst="line">
            <a:avLst/>
          </a:prstGeom>
          <a:noFill/>
          <a:ln w="38160">
            <a:solidFill>
              <a:srgbClr val="808080"/>
            </a:solidFill>
            <a:miter lim="800000"/>
            <a:headEnd/>
            <a:tailEnd/>
          </a:ln>
        </p:spPr>
        <p:txBody>
          <a:bodyPr/>
          <a:lstStyle/>
          <a:p>
            <a:endParaRPr lang="fr-FR"/>
          </a:p>
        </p:txBody>
      </p:sp>
      <p:sp>
        <p:nvSpPr>
          <p:cNvPr id="10254" name="Line 5"/>
          <p:cNvSpPr>
            <a:spLocks noChangeShapeType="1"/>
          </p:cNvSpPr>
          <p:nvPr/>
        </p:nvSpPr>
        <p:spPr bwMode="auto">
          <a:xfrm flipH="1">
            <a:off x="2524125" y="4456113"/>
            <a:ext cx="1970088" cy="1587"/>
          </a:xfrm>
          <a:prstGeom prst="line">
            <a:avLst/>
          </a:prstGeom>
          <a:noFill/>
          <a:ln w="28440">
            <a:solidFill>
              <a:srgbClr val="000000"/>
            </a:solidFill>
            <a:miter lim="800000"/>
            <a:headEnd/>
            <a:tailEnd type="triangle" w="med" len="med"/>
          </a:ln>
        </p:spPr>
        <p:txBody>
          <a:bodyPr/>
          <a:lstStyle/>
          <a:p>
            <a:endParaRPr lang="fr-FR"/>
          </a:p>
        </p:txBody>
      </p:sp>
      <p:sp>
        <p:nvSpPr>
          <p:cNvPr id="10255" name="Line 6"/>
          <p:cNvSpPr>
            <a:spLocks noChangeShapeType="1"/>
          </p:cNvSpPr>
          <p:nvPr/>
        </p:nvSpPr>
        <p:spPr bwMode="auto">
          <a:xfrm flipH="1" flipV="1">
            <a:off x="3162300" y="3529013"/>
            <a:ext cx="1331913" cy="928687"/>
          </a:xfrm>
          <a:prstGeom prst="line">
            <a:avLst/>
          </a:prstGeom>
          <a:noFill/>
          <a:ln w="28440">
            <a:solidFill>
              <a:srgbClr val="000000"/>
            </a:solidFill>
            <a:miter lim="800000"/>
            <a:headEnd/>
            <a:tailEnd type="triangle" w="med" len="med"/>
          </a:ln>
        </p:spPr>
        <p:txBody>
          <a:bodyPr/>
          <a:lstStyle/>
          <a:p>
            <a:endParaRPr lang="fr-FR"/>
          </a:p>
        </p:txBody>
      </p:sp>
      <p:sp>
        <p:nvSpPr>
          <p:cNvPr id="10256" name="Line 7"/>
          <p:cNvSpPr>
            <a:spLocks noChangeShapeType="1"/>
          </p:cNvSpPr>
          <p:nvPr/>
        </p:nvSpPr>
        <p:spPr bwMode="auto">
          <a:xfrm>
            <a:off x="4492625" y="4456113"/>
            <a:ext cx="1695450" cy="506412"/>
          </a:xfrm>
          <a:prstGeom prst="line">
            <a:avLst/>
          </a:prstGeom>
          <a:noFill/>
          <a:ln w="28440">
            <a:solidFill>
              <a:srgbClr val="000000"/>
            </a:solidFill>
            <a:miter lim="800000"/>
            <a:headEnd/>
            <a:tailEnd type="triangle" w="med" len="med"/>
          </a:ln>
        </p:spPr>
        <p:txBody>
          <a:bodyPr/>
          <a:lstStyle/>
          <a:p>
            <a:endParaRPr lang="fr-FR"/>
          </a:p>
        </p:txBody>
      </p:sp>
      <p:sp>
        <p:nvSpPr>
          <p:cNvPr id="10257" name="Line 8"/>
          <p:cNvSpPr>
            <a:spLocks noChangeShapeType="1"/>
          </p:cNvSpPr>
          <p:nvPr/>
        </p:nvSpPr>
        <p:spPr bwMode="auto">
          <a:xfrm flipH="1">
            <a:off x="4511675" y="4459288"/>
            <a:ext cx="1970088" cy="1587"/>
          </a:xfrm>
          <a:prstGeom prst="line">
            <a:avLst/>
          </a:prstGeom>
          <a:noFill/>
          <a:ln w="28440">
            <a:solidFill>
              <a:srgbClr val="000000"/>
            </a:solidFill>
            <a:prstDash val="dash"/>
            <a:miter lim="800000"/>
            <a:headEnd type="triangle" w="med" len="med"/>
            <a:tailEnd/>
          </a:ln>
        </p:spPr>
        <p:txBody>
          <a:bodyPr/>
          <a:lstStyle/>
          <a:p>
            <a:endParaRPr lang="fr-FR"/>
          </a:p>
        </p:txBody>
      </p:sp>
      <p:graphicFrame>
        <p:nvGraphicFramePr>
          <p:cNvPr id="10243" name="Object 9"/>
          <p:cNvGraphicFramePr>
            <a:graphicFrameLocks noChangeAspect="1"/>
          </p:cNvGraphicFramePr>
          <p:nvPr/>
        </p:nvGraphicFramePr>
        <p:xfrm>
          <a:off x="3508375" y="5553075"/>
          <a:ext cx="474663" cy="674688"/>
        </p:xfrm>
        <a:graphic>
          <a:graphicData uri="http://schemas.openxmlformats.org/presentationml/2006/ole">
            <mc:AlternateContent xmlns:mc="http://schemas.openxmlformats.org/markup-compatibility/2006">
              <mc:Choice xmlns:v="urn:schemas-microsoft-com:vml" Requires="v">
                <p:oleObj spid="_x0000_s179468" name="Équation" r:id="rId6" imgW="152280" imgH="215640" progId="Equation.3">
                  <p:embed/>
                </p:oleObj>
              </mc:Choice>
              <mc:Fallback>
                <p:oleObj name="Équation" r:id="rId6" imgW="152280" imgH="2156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75" y="5553075"/>
                        <a:ext cx="474663" cy="6746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4" name="Object 10"/>
          <p:cNvGraphicFramePr>
            <a:graphicFrameLocks noChangeAspect="1"/>
          </p:cNvGraphicFramePr>
          <p:nvPr/>
        </p:nvGraphicFramePr>
        <p:xfrm>
          <a:off x="5159375" y="5553075"/>
          <a:ext cx="554038" cy="674688"/>
        </p:xfrm>
        <a:graphic>
          <a:graphicData uri="http://schemas.openxmlformats.org/presentationml/2006/ole">
            <mc:AlternateContent xmlns:mc="http://schemas.openxmlformats.org/markup-compatibility/2006">
              <mc:Choice xmlns:v="urn:schemas-microsoft-com:vml" Requires="v">
                <p:oleObj spid="_x0000_s179469" name="Équation" r:id="rId8" imgW="177480" imgH="215640" progId="Equation.3">
                  <p:embed/>
                </p:oleObj>
              </mc:Choice>
              <mc:Fallback>
                <p:oleObj name="Équation" r:id="rId8" imgW="177480" imgH="2156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9375" y="5553075"/>
                        <a:ext cx="554038" cy="6746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5" name="Object 11"/>
          <p:cNvGraphicFramePr>
            <a:graphicFrameLocks noChangeAspect="1"/>
          </p:cNvGraphicFramePr>
          <p:nvPr/>
        </p:nvGraphicFramePr>
        <p:xfrm>
          <a:off x="1928813" y="4160838"/>
          <a:ext cx="463550" cy="612775"/>
        </p:xfrm>
        <a:graphic>
          <a:graphicData uri="http://schemas.openxmlformats.org/presentationml/2006/ole">
            <mc:AlternateContent xmlns:mc="http://schemas.openxmlformats.org/markup-compatibility/2006">
              <mc:Choice xmlns:v="urn:schemas-microsoft-com:vml" Requires="v">
                <p:oleObj spid="_x0000_s179470" name="Équation" r:id="rId10" imgW="190440" imgH="253800" progId="Equation.3">
                  <p:embed/>
                </p:oleObj>
              </mc:Choice>
              <mc:Fallback>
                <p:oleObj name="Équation" r:id="rId10" imgW="190440" imgH="2538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4160838"/>
                        <a:ext cx="463550" cy="612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6" name="Object 12"/>
          <p:cNvGraphicFramePr>
            <a:graphicFrameLocks noChangeAspect="1"/>
          </p:cNvGraphicFramePr>
          <p:nvPr/>
        </p:nvGraphicFramePr>
        <p:xfrm>
          <a:off x="6664325" y="4165600"/>
          <a:ext cx="738188" cy="612775"/>
        </p:xfrm>
        <a:graphic>
          <a:graphicData uri="http://schemas.openxmlformats.org/presentationml/2006/ole">
            <mc:AlternateContent xmlns:mc="http://schemas.openxmlformats.org/markup-compatibility/2006">
              <mc:Choice xmlns:v="urn:schemas-microsoft-com:vml" Requires="v">
                <p:oleObj spid="_x0000_s179471" name="Équation" r:id="rId12" imgW="304560" imgH="253800" progId="Equation.3">
                  <p:embed/>
                </p:oleObj>
              </mc:Choice>
              <mc:Fallback>
                <p:oleObj name="Équation" r:id="rId12" imgW="304560" imgH="2538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4325" y="4165600"/>
                        <a:ext cx="738188" cy="612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7" name="Object 13"/>
          <p:cNvGraphicFramePr>
            <a:graphicFrameLocks noChangeAspect="1"/>
          </p:cNvGraphicFramePr>
          <p:nvPr/>
        </p:nvGraphicFramePr>
        <p:xfrm>
          <a:off x="6269038" y="4775200"/>
          <a:ext cx="339725" cy="612775"/>
        </p:xfrm>
        <a:graphic>
          <a:graphicData uri="http://schemas.openxmlformats.org/presentationml/2006/ole">
            <mc:AlternateContent xmlns:mc="http://schemas.openxmlformats.org/markup-compatibility/2006">
              <mc:Choice xmlns:v="urn:schemas-microsoft-com:vml" Requires="v">
                <p:oleObj spid="_x0000_s179472" name="Équation" r:id="rId14" imgW="139680" imgH="253800" progId="Equation.3">
                  <p:embed/>
                </p:oleObj>
              </mc:Choice>
              <mc:Fallback>
                <p:oleObj name="Équation" r:id="rId14" imgW="139680" imgH="253800"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9038" y="4775200"/>
                        <a:ext cx="339725" cy="612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8" name="Object 14"/>
          <p:cNvGraphicFramePr>
            <a:graphicFrameLocks noChangeAspect="1"/>
          </p:cNvGraphicFramePr>
          <p:nvPr/>
        </p:nvGraphicFramePr>
        <p:xfrm>
          <a:off x="2608263" y="3125788"/>
          <a:ext cx="582612" cy="612775"/>
        </p:xfrm>
        <a:graphic>
          <a:graphicData uri="http://schemas.openxmlformats.org/presentationml/2006/ole">
            <mc:AlternateContent xmlns:mc="http://schemas.openxmlformats.org/markup-compatibility/2006">
              <mc:Choice xmlns:v="urn:schemas-microsoft-com:vml" Requires="v">
                <p:oleObj spid="_x0000_s179473" name="Équation" r:id="rId16" imgW="241200" imgH="253800" progId="Equation.3">
                  <p:embed/>
                </p:oleObj>
              </mc:Choice>
              <mc:Fallback>
                <p:oleObj name="Équation" r:id="rId16" imgW="241200" imgH="253800"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08263" y="3125788"/>
                        <a:ext cx="582612" cy="612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9" name="Object 15"/>
          <p:cNvGraphicFramePr>
            <a:graphicFrameLocks noChangeAspect="1"/>
          </p:cNvGraphicFramePr>
          <p:nvPr/>
        </p:nvGraphicFramePr>
        <p:xfrm>
          <a:off x="3525838" y="3994150"/>
          <a:ext cx="325437" cy="461963"/>
        </p:xfrm>
        <a:graphic>
          <a:graphicData uri="http://schemas.openxmlformats.org/presentationml/2006/ole">
            <mc:AlternateContent xmlns:mc="http://schemas.openxmlformats.org/markup-compatibility/2006">
              <mc:Choice xmlns:v="urn:schemas-microsoft-com:vml" Requires="v">
                <p:oleObj spid="_x0000_s179474" r:id="rId18" imgW="152280" imgH="215640" progId="Equation.3">
                  <p:embed/>
                </p:oleObj>
              </mc:Choice>
              <mc:Fallback>
                <p:oleObj r:id="rId18" imgW="152280" imgH="215640" progId="Equation.3">
                  <p:embed/>
                  <p:pic>
                    <p:nvPicPr>
                      <p:cNvPr id="0"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25838" y="3994150"/>
                        <a:ext cx="325437" cy="461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50" name="Object 16"/>
          <p:cNvGraphicFramePr>
            <a:graphicFrameLocks noChangeAspect="1"/>
          </p:cNvGraphicFramePr>
          <p:nvPr/>
        </p:nvGraphicFramePr>
        <p:xfrm>
          <a:off x="5746750" y="4443413"/>
          <a:ext cx="352425" cy="461962"/>
        </p:xfrm>
        <a:graphic>
          <a:graphicData uri="http://schemas.openxmlformats.org/presentationml/2006/ole">
            <mc:AlternateContent xmlns:mc="http://schemas.openxmlformats.org/markup-compatibility/2006">
              <mc:Choice xmlns:v="urn:schemas-microsoft-com:vml" Requires="v">
                <p:oleObj spid="_x0000_s179475" r:id="rId20" imgW="164880" imgH="215640" progId="Equation.3">
                  <p:embed/>
                </p:oleObj>
              </mc:Choice>
              <mc:Fallback>
                <p:oleObj r:id="rId20" imgW="164880" imgH="215640" progId="Equation.3">
                  <p:embed/>
                  <p:pic>
                    <p:nvPicPr>
                      <p:cNvPr id="0"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46750" y="4443413"/>
                        <a:ext cx="352425" cy="461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21"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70</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Rectangle 1"/>
          <p:cNvSpPr>
            <a:spLocks noGrp="1" noChangeArrowheads="1"/>
          </p:cNvSpPr>
          <p:nvPr>
            <p:ph type="title"/>
          </p:nvPr>
        </p:nvSpPr>
        <p:spPr>
          <a:xfrm>
            <a:off x="685800" y="228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tx1"/>
                </a:solidFill>
                <a:effectLst>
                  <a:outerShdw blurRad="38100" dist="38100" dir="2700000" algn="tl">
                    <a:srgbClr val="000000">
                      <a:alpha val="43137"/>
                    </a:srgbClr>
                  </a:outerShdw>
                </a:effectLst>
              </a:rPr>
              <a:t>Ray </a:t>
            </a:r>
            <a:r>
              <a:rPr lang="fr-FR" b="1" dirty="0" err="1">
                <a:solidFill>
                  <a:schemeClr val="tx1"/>
                </a:solidFill>
                <a:effectLst>
                  <a:outerShdw blurRad="38100" dist="38100" dir="2700000" algn="tl">
                    <a:srgbClr val="000000">
                      <a:alpha val="43137"/>
                    </a:srgbClr>
                  </a:outerShdw>
                </a:effectLst>
              </a:rPr>
              <a:t>tracing</a:t>
            </a:r>
            <a:r>
              <a:rPr lang="fr-FR" b="1" dirty="0">
                <a:solidFill>
                  <a:schemeClr val="tx1"/>
                </a:solidFill>
                <a:effectLst>
                  <a:outerShdw blurRad="38100" dist="38100" dir="2700000" algn="tl">
                    <a:srgbClr val="000000">
                      <a:alpha val="43137"/>
                    </a:srgbClr>
                  </a:outerShdw>
                </a:effectLst>
              </a:rPr>
              <a:t>: </a:t>
            </a:r>
            <a:r>
              <a:rPr lang="fr-FR" b="1" dirty="0" err="1">
                <a:solidFill>
                  <a:schemeClr val="tx1"/>
                </a:solidFill>
                <a:effectLst>
                  <a:outerShdw blurRad="38100" dist="38100" dir="2700000" algn="tl">
                    <a:srgbClr val="000000">
                      <a:alpha val="43137"/>
                    </a:srgbClr>
                  </a:outerShdw>
                </a:effectLst>
              </a:rPr>
              <a:t>refraction</a:t>
            </a:r>
            <a:endParaRPr lang="fr-FR" b="1" dirty="0" smtClean="0">
              <a:solidFill>
                <a:schemeClr val="tx1"/>
              </a:solidFill>
              <a:effectLst>
                <a:outerShdw blurRad="38100" dist="38100" dir="2700000" algn="tl">
                  <a:srgbClr val="000000">
                    <a:alpha val="43137"/>
                  </a:srgbClr>
                </a:outerShdw>
              </a:effectLst>
            </a:endParaRPr>
          </a:p>
        </p:txBody>
      </p:sp>
      <p:sp>
        <p:nvSpPr>
          <p:cNvPr id="11287" name="Rectangle 2"/>
          <p:cNvSpPr>
            <a:spLocks noGrp="1" noChangeArrowheads="1"/>
          </p:cNvSpPr>
          <p:nvPr>
            <p:ph sz="quarter" idx="4294967295"/>
          </p:nvPr>
        </p:nvSpPr>
        <p:spPr>
          <a:xfrm>
            <a:off x="685800" y="1371600"/>
            <a:ext cx="7772400" cy="4724400"/>
          </a:xfrm>
          <a:prstGeom prst="rect">
            <a:avLst/>
          </a:prstGeom>
        </p:spPr>
        <p:txBody>
          <a:bodyPr/>
          <a:lstStyle/>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a:p>
            <a:pPr eaLnBrk="1" hangingPunct="1">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p>
        </p:txBody>
      </p:sp>
      <p:graphicFrame>
        <p:nvGraphicFramePr>
          <p:cNvPr id="35843" name="Object 3"/>
          <p:cNvGraphicFramePr>
            <a:graphicFrameLocks noChangeAspect="1"/>
          </p:cNvGraphicFramePr>
          <p:nvPr/>
        </p:nvGraphicFramePr>
        <p:xfrm>
          <a:off x="758825" y="1231900"/>
          <a:ext cx="3001963" cy="514350"/>
        </p:xfrm>
        <a:graphic>
          <a:graphicData uri="http://schemas.openxmlformats.org/presentationml/2006/ole">
            <mc:AlternateContent xmlns:mc="http://schemas.openxmlformats.org/markup-compatibility/2006">
              <mc:Choice xmlns:v="urn:schemas-microsoft-com:vml" Requires="v">
                <p:oleObj spid="_x0000_s183318" name="Équation" r:id="rId4" imgW="1473120" imgH="253800" progId="Equation.3">
                  <p:embed/>
                </p:oleObj>
              </mc:Choice>
              <mc:Fallback>
                <p:oleObj name="Équation" r:id="rId4" imgW="1473120" imgH="253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231900"/>
                        <a:ext cx="3001963" cy="5143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758825" y="2317750"/>
          <a:ext cx="4205288" cy="831850"/>
        </p:xfrm>
        <a:graphic>
          <a:graphicData uri="http://schemas.openxmlformats.org/presentationml/2006/ole">
            <mc:AlternateContent xmlns:mc="http://schemas.openxmlformats.org/markup-compatibility/2006">
              <mc:Choice xmlns:v="urn:schemas-microsoft-com:vml" Requires="v">
                <p:oleObj spid="_x0000_s183319" name="Équation" r:id="rId6" imgW="2311200" imgH="457200" progId="Equation.3">
                  <p:embed/>
                </p:oleObj>
              </mc:Choice>
              <mc:Fallback>
                <p:oleObj name="Équation" r:id="rId6" imgW="2311200" imgH="457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 y="2317750"/>
                        <a:ext cx="4205288" cy="831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45" name="Object 5"/>
          <p:cNvGraphicFramePr>
            <a:graphicFrameLocks noChangeAspect="1"/>
          </p:cNvGraphicFramePr>
          <p:nvPr/>
        </p:nvGraphicFramePr>
        <p:xfrm>
          <a:off x="742950" y="4794250"/>
          <a:ext cx="4449763" cy="585788"/>
        </p:xfrm>
        <a:graphic>
          <a:graphicData uri="http://schemas.openxmlformats.org/presentationml/2006/ole">
            <mc:AlternateContent xmlns:mc="http://schemas.openxmlformats.org/markup-compatibility/2006">
              <mc:Choice xmlns:v="urn:schemas-microsoft-com:vml" Requires="v">
                <p:oleObj spid="_x0000_s183320" name="Équation" r:id="rId8" imgW="1930320" imgH="253800" progId="Equation.3">
                  <p:embed/>
                </p:oleObj>
              </mc:Choice>
              <mc:Fallback>
                <p:oleObj name="Équation" r:id="rId8" imgW="1930320" imgH="253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 y="4794250"/>
                        <a:ext cx="4449763" cy="5857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46" name="Object 6"/>
          <p:cNvGraphicFramePr>
            <a:graphicFrameLocks noChangeAspect="1"/>
          </p:cNvGraphicFramePr>
          <p:nvPr/>
        </p:nvGraphicFramePr>
        <p:xfrm>
          <a:off x="760413" y="3354388"/>
          <a:ext cx="4310062" cy="877887"/>
        </p:xfrm>
        <a:graphic>
          <a:graphicData uri="http://schemas.openxmlformats.org/presentationml/2006/ole">
            <mc:AlternateContent xmlns:mc="http://schemas.openxmlformats.org/markup-compatibility/2006">
              <mc:Choice xmlns:v="urn:schemas-microsoft-com:vml" Requires="v">
                <p:oleObj spid="_x0000_s183321" name="Équation" r:id="rId10" imgW="2120760" imgH="431640" progId="Equation.3">
                  <p:embed/>
                </p:oleObj>
              </mc:Choice>
              <mc:Fallback>
                <p:oleObj name="Équation" r:id="rId10" imgW="2120760" imgH="4316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3" y="3354388"/>
                        <a:ext cx="4310062" cy="8778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47" name="Object 7"/>
          <p:cNvGraphicFramePr>
            <a:graphicFrameLocks noChangeAspect="1"/>
          </p:cNvGraphicFramePr>
          <p:nvPr/>
        </p:nvGraphicFramePr>
        <p:xfrm>
          <a:off x="3236913" y="5545138"/>
          <a:ext cx="4398962" cy="406400"/>
        </p:xfrm>
        <a:graphic>
          <a:graphicData uri="http://schemas.openxmlformats.org/presentationml/2006/ole">
            <mc:AlternateContent xmlns:mc="http://schemas.openxmlformats.org/markup-compatibility/2006">
              <mc:Choice xmlns:v="urn:schemas-microsoft-com:vml" Requires="v">
                <p:oleObj spid="_x0000_s183322" name="Équation" r:id="rId12" imgW="3022560" imgH="279360" progId="Equation.3">
                  <p:embed/>
                </p:oleObj>
              </mc:Choice>
              <mc:Fallback>
                <p:oleObj name="Équation" r:id="rId12" imgW="3022560" imgH="27936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6913" y="5545138"/>
                        <a:ext cx="4398962" cy="406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5848" name="Rectangle 8"/>
          <p:cNvSpPr>
            <a:spLocks noChangeArrowheads="1"/>
          </p:cNvSpPr>
          <p:nvPr/>
        </p:nvSpPr>
        <p:spPr bwMode="auto">
          <a:xfrm>
            <a:off x="1303338" y="1276350"/>
            <a:ext cx="350837" cy="419100"/>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35849" name="Rectangle 9"/>
          <p:cNvSpPr>
            <a:spLocks noChangeArrowheads="1"/>
          </p:cNvSpPr>
          <p:nvPr/>
        </p:nvSpPr>
        <p:spPr bwMode="auto">
          <a:xfrm>
            <a:off x="3068638" y="2533650"/>
            <a:ext cx="655637" cy="376238"/>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35850" name="Rectangle 10"/>
          <p:cNvSpPr>
            <a:spLocks noChangeArrowheads="1"/>
          </p:cNvSpPr>
          <p:nvPr/>
        </p:nvSpPr>
        <p:spPr bwMode="auto">
          <a:xfrm>
            <a:off x="1749425" y="2770188"/>
            <a:ext cx="795338" cy="366712"/>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35851" name="Rectangle 11"/>
          <p:cNvSpPr>
            <a:spLocks noChangeArrowheads="1"/>
          </p:cNvSpPr>
          <p:nvPr/>
        </p:nvSpPr>
        <p:spPr bwMode="auto">
          <a:xfrm>
            <a:off x="1371600" y="3425825"/>
            <a:ext cx="403225" cy="820738"/>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35852" name="Rectangle 12"/>
          <p:cNvSpPr>
            <a:spLocks noChangeArrowheads="1"/>
          </p:cNvSpPr>
          <p:nvPr/>
        </p:nvSpPr>
        <p:spPr bwMode="auto">
          <a:xfrm>
            <a:off x="2120900" y="4832350"/>
            <a:ext cx="838200" cy="542925"/>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35853" name="Rectangle 13"/>
          <p:cNvSpPr>
            <a:spLocks noChangeArrowheads="1"/>
          </p:cNvSpPr>
          <p:nvPr/>
        </p:nvSpPr>
        <p:spPr bwMode="auto">
          <a:xfrm>
            <a:off x="3179763" y="4845050"/>
            <a:ext cx="838200" cy="542925"/>
          </a:xfrm>
          <a:prstGeom prst="rect">
            <a:avLst/>
          </a:prstGeom>
          <a:solidFill>
            <a:srgbClr val="B2B2B2">
              <a:alpha val="50195"/>
            </a:srgbClr>
          </a:solidFill>
          <a:ln w="9360">
            <a:solidFill>
              <a:srgbClr val="B2B2B2"/>
            </a:solidFill>
            <a:miter lim="800000"/>
            <a:headEnd/>
            <a:tailEnd/>
          </a:ln>
        </p:spPr>
        <p:txBody>
          <a:bodyPr wrap="none" anchor="ctr"/>
          <a:lstStyle/>
          <a:p>
            <a:pPr eaLnBrk="0" hangingPunct="0">
              <a:lnSpc>
                <a:spcPct val="93000"/>
              </a:lnSpc>
              <a:buClr>
                <a:srgbClr val="000000"/>
              </a:buClr>
              <a:buSzPct val="100000"/>
              <a:buFont typeface="Times New Roman" pitchFamily="18" charset="0"/>
              <a:buNone/>
            </a:pPr>
            <a:endParaRPr lang="fr-FR"/>
          </a:p>
        </p:txBody>
      </p:sp>
      <p:sp>
        <p:nvSpPr>
          <p:cNvPr id="11294" name="Line 14"/>
          <p:cNvSpPr>
            <a:spLocks noChangeShapeType="1"/>
          </p:cNvSpPr>
          <p:nvPr/>
        </p:nvSpPr>
        <p:spPr bwMode="auto">
          <a:xfrm>
            <a:off x="5680075" y="2960688"/>
            <a:ext cx="2176463" cy="1587"/>
          </a:xfrm>
          <a:prstGeom prst="line">
            <a:avLst/>
          </a:prstGeom>
          <a:noFill/>
          <a:ln w="28440">
            <a:solidFill>
              <a:srgbClr val="000000"/>
            </a:solidFill>
            <a:miter lim="800000"/>
            <a:headEnd/>
            <a:tailEnd/>
          </a:ln>
        </p:spPr>
        <p:txBody>
          <a:bodyPr/>
          <a:lstStyle/>
          <a:p>
            <a:endParaRPr lang="fr-FR"/>
          </a:p>
        </p:txBody>
      </p:sp>
      <p:sp>
        <p:nvSpPr>
          <p:cNvPr id="11295" name="Line 15"/>
          <p:cNvSpPr>
            <a:spLocks noChangeShapeType="1"/>
          </p:cNvSpPr>
          <p:nvPr/>
        </p:nvSpPr>
        <p:spPr bwMode="auto">
          <a:xfrm>
            <a:off x="6781800" y="1169988"/>
            <a:ext cx="1588" cy="3670300"/>
          </a:xfrm>
          <a:prstGeom prst="line">
            <a:avLst/>
          </a:prstGeom>
          <a:noFill/>
          <a:ln w="28440">
            <a:solidFill>
              <a:srgbClr val="000000"/>
            </a:solidFill>
            <a:miter lim="800000"/>
            <a:headEnd type="triangle" w="med" len="med"/>
            <a:tailEnd type="triangle" w="med" len="med"/>
          </a:ln>
        </p:spPr>
        <p:txBody>
          <a:bodyPr/>
          <a:lstStyle/>
          <a:p>
            <a:endParaRPr lang="fr-FR"/>
          </a:p>
        </p:txBody>
      </p:sp>
      <p:sp>
        <p:nvSpPr>
          <p:cNvPr id="11296" name="Line 16"/>
          <p:cNvSpPr>
            <a:spLocks noChangeShapeType="1"/>
          </p:cNvSpPr>
          <p:nvPr/>
        </p:nvSpPr>
        <p:spPr bwMode="auto">
          <a:xfrm flipH="1" flipV="1">
            <a:off x="5695950" y="1692275"/>
            <a:ext cx="1087438" cy="1270000"/>
          </a:xfrm>
          <a:prstGeom prst="line">
            <a:avLst/>
          </a:prstGeom>
          <a:noFill/>
          <a:ln w="28440">
            <a:solidFill>
              <a:srgbClr val="000000"/>
            </a:solidFill>
            <a:miter lim="800000"/>
            <a:headEnd/>
            <a:tailEnd type="triangle" w="med" len="med"/>
          </a:ln>
        </p:spPr>
        <p:txBody>
          <a:bodyPr/>
          <a:lstStyle/>
          <a:p>
            <a:endParaRPr lang="fr-FR"/>
          </a:p>
        </p:txBody>
      </p:sp>
      <p:sp>
        <p:nvSpPr>
          <p:cNvPr id="11297" name="Line 17"/>
          <p:cNvSpPr>
            <a:spLocks noChangeShapeType="1"/>
          </p:cNvSpPr>
          <p:nvPr/>
        </p:nvSpPr>
        <p:spPr bwMode="auto">
          <a:xfrm>
            <a:off x="6781800" y="2960688"/>
            <a:ext cx="838200" cy="1416050"/>
          </a:xfrm>
          <a:prstGeom prst="line">
            <a:avLst/>
          </a:prstGeom>
          <a:noFill/>
          <a:ln w="28440">
            <a:solidFill>
              <a:srgbClr val="000000"/>
            </a:solidFill>
            <a:miter lim="800000"/>
            <a:headEnd/>
            <a:tailEnd type="triangle" w="med" len="med"/>
          </a:ln>
        </p:spPr>
        <p:txBody>
          <a:bodyPr/>
          <a:lstStyle/>
          <a:p>
            <a:endParaRPr lang="fr-FR"/>
          </a:p>
        </p:txBody>
      </p:sp>
      <p:graphicFrame>
        <p:nvGraphicFramePr>
          <p:cNvPr id="11271" name="Object 18"/>
          <p:cNvGraphicFramePr>
            <a:graphicFrameLocks noChangeAspect="1"/>
          </p:cNvGraphicFramePr>
          <p:nvPr/>
        </p:nvGraphicFramePr>
        <p:xfrm>
          <a:off x="6480175" y="2290763"/>
          <a:ext cx="269875" cy="382587"/>
        </p:xfrm>
        <a:graphic>
          <a:graphicData uri="http://schemas.openxmlformats.org/presentationml/2006/ole">
            <mc:AlternateContent xmlns:mc="http://schemas.openxmlformats.org/markup-compatibility/2006">
              <mc:Choice xmlns:v="urn:schemas-microsoft-com:vml" Requires="v">
                <p:oleObj spid="_x0000_s183323" r:id="rId14" imgW="152280" imgH="215640" progId="Equation.3">
                  <p:embed/>
                </p:oleObj>
              </mc:Choice>
              <mc:Fallback>
                <p:oleObj r:id="rId14" imgW="152280" imgH="2156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0175" y="2290763"/>
                        <a:ext cx="269875" cy="382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2" name="Object 19"/>
          <p:cNvGraphicFramePr>
            <a:graphicFrameLocks noChangeAspect="1"/>
          </p:cNvGraphicFramePr>
          <p:nvPr/>
        </p:nvGraphicFramePr>
        <p:xfrm>
          <a:off x="6875463" y="3621088"/>
          <a:ext cx="292100" cy="382587"/>
        </p:xfrm>
        <a:graphic>
          <a:graphicData uri="http://schemas.openxmlformats.org/presentationml/2006/ole">
            <mc:AlternateContent xmlns:mc="http://schemas.openxmlformats.org/markup-compatibility/2006">
              <mc:Choice xmlns:v="urn:schemas-microsoft-com:vml" Requires="v">
                <p:oleObj spid="_x0000_s183324" r:id="rId16" imgW="164880" imgH="215640" progId="Equation.3">
                  <p:embed/>
                </p:oleObj>
              </mc:Choice>
              <mc:Fallback>
                <p:oleObj r:id="rId16" imgW="164880" imgH="215640" progId="Equation.3">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75463" y="3621088"/>
                        <a:ext cx="292100" cy="382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3" name="Object 20"/>
          <p:cNvGraphicFramePr>
            <a:graphicFrameLocks noChangeAspect="1"/>
          </p:cNvGraphicFramePr>
          <p:nvPr/>
        </p:nvGraphicFramePr>
        <p:xfrm>
          <a:off x="6000750" y="1338263"/>
          <a:ext cx="608013" cy="368300"/>
        </p:xfrm>
        <a:graphic>
          <a:graphicData uri="http://schemas.openxmlformats.org/presentationml/2006/ole">
            <mc:AlternateContent xmlns:mc="http://schemas.openxmlformats.org/markup-compatibility/2006">
              <mc:Choice xmlns:v="urn:schemas-microsoft-com:vml" Requires="v">
                <p:oleObj spid="_x0000_s183325" r:id="rId18" imgW="355320" imgH="215640" progId="Equation.3">
                  <p:embed/>
                </p:oleObj>
              </mc:Choice>
              <mc:Fallback>
                <p:oleObj r:id="rId18" imgW="355320" imgH="215640" progId="Equation.3">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00750" y="1338263"/>
                        <a:ext cx="60801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4" name="Object 21"/>
          <p:cNvGraphicFramePr>
            <a:graphicFrameLocks noChangeAspect="1"/>
          </p:cNvGraphicFramePr>
          <p:nvPr/>
        </p:nvGraphicFramePr>
        <p:xfrm>
          <a:off x="6819900" y="4376738"/>
          <a:ext cx="831850" cy="365125"/>
        </p:xfrm>
        <a:graphic>
          <a:graphicData uri="http://schemas.openxmlformats.org/presentationml/2006/ole">
            <mc:AlternateContent xmlns:mc="http://schemas.openxmlformats.org/markup-compatibility/2006">
              <mc:Choice xmlns:v="urn:schemas-microsoft-com:vml" Requires="v">
                <p:oleObj spid="_x0000_s183326" name="Équation" r:id="rId20" imgW="545760" imgH="241200" progId="Equation.3">
                  <p:embed/>
                </p:oleObj>
              </mc:Choice>
              <mc:Fallback>
                <p:oleObj name="Équation" r:id="rId20" imgW="545760" imgH="241200" progId="Equation.3">
                  <p:embed/>
                  <p:pic>
                    <p:nvPicPr>
                      <p:cNvPr id="0"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19900" y="4376738"/>
                        <a:ext cx="831850" cy="365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5" name="Object 22"/>
          <p:cNvGraphicFramePr>
            <a:graphicFrameLocks noChangeAspect="1"/>
          </p:cNvGraphicFramePr>
          <p:nvPr/>
        </p:nvGraphicFramePr>
        <p:xfrm>
          <a:off x="5291138" y="1501775"/>
          <a:ext cx="493712" cy="519113"/>
        </p:xfrm>
        <a:graphic>
          <a:graphicData uri="http://schemas.openxmlformats.org/presentationml/2006/ole">
            <mc:AlternateContent xmlns:mc="http://schemas.openxmlformats.org/markup-compatibility/2006">
              <mc:Choice xmlns:v="urn:schemas-microsoft-com:vml" Requires="v">
                <p:oleObj spid="_x0000_s183327" name="Équation" r:id="rId22" imgW="241200" imgH="253800" progId="Equation.3">
                  <p:embed/>
                </p:oleObj>
              </mc:Choice>
              <mc:Fallback>
                <p:oleObj name="Équation" r:id="rId22" imgW="241200" imgH="253800" progId="Equation.3">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91138" y="1501775"/>
                        <a:ext cx="493712" cy="5191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6" name="Object 23"/>
          <p:cNvGraphicFramePr>
            <a:graphicFrameLocks noChangeAspect="1"/>
          </p:cNvGraphicFramePr>
          <p:nvPr/>
        </p:nvGraphicFramePr>
        <p:xfrm>
          <a:off x="6783388" y="1949450"/>
          <a:ext cx="935037" cy="420688"/>
        </p:xfrm>
        <a:graphic>
          <a:graphicData uri="http://schemas.openxmlformats.org/presentationml/2006/ole">
            <mc:AlternateContent xmlns:mc="http://schemas.openxmlformats.org/markup-compatibility/2006">
              <mc:Choice xmlns:v="urn:schemas-microsoft-com:vml" Requires="v">
                <p:oleObj spid="_x0000_s183328" name="Équation" r:id="rId24" imgW="558720" imgH="253800" progId="Equation.3">
                  <p:embed/>
                </p:oleObj>
              </mc:Choice>
              <mc:Fallback>
                <p:oleObj name="Équation" r:id="rId24" imgW="558720" imgH="253800" progId="Equation.3">
                  <p:embed/>
                  <p:pic>
                    <p:nvPicPr>
                      <p:cNvPr id="0"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3388" y="1949450"/>
                        <a:ext cx="935037" cy="4206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64" name="Object 24"/>
          <p:cNvGraphicFramePr>
            <a:graphicFrameLocks noChangeAspect="1"/>
          </p:cNvGraphicFramePr>
          <p:nvPr/>
        </p:nvGraphicFramePr>
        <p:xfrm>
          <a:off x="6821488" y="2406650"/>
          <a:ext cx="1092200" cy="590550"/>
        </p:xfrm>
        <a:graphic>
          <a:graphicData uri="http://schemas.openxmlformats.org/presentationml/2006/ole">
            <mc:AlternateContent xmlns:mc="http://schemas.openxmlformats.org/markup-compatibility/2006">
              <mc:Choice xmlns:v="urn:schemas-microsoft-com:vml" Requires="v">
                <p:oleObj spid="_x0000_s183329" name="Équation" r:id="rId26" imgW="888840" imgH="482400" progId="Equation.3">
                  <p:embed/>
                </p:oleObj>
              </mc:Choice>
              <mc:Fallback>
                <p:oleObj name="Équation" r:id="rId26" imgW="888840" imgH="482400" progId="Equation.3">
                  <p:embed/>
                  <p:pic>
                    <p:nvPicPr>
                      <p:cNvPr id="0" name="Object 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21488" y="2406650"/>
                        <a:ext cx="1092200" cy="590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8" name="Object 25"/>
          <p:cNvGraphicFramePr>
            <a:graphicFrameLocks noChangeAspect="1"/>
          </p:cNvGraphicFramePr>
          <p:nvPr/>
        </p:nvGraphicFramePr>
        <p:xfrm>
          <a:off x="5651500" y="3463925"/>
          <a:ext cx="1149350" cy="422275"/>
        </p:xfrm>
        <a:graphic>
          <a:graphicData uri="http://schemas.openxmlformats.org/presentationml/2006/ole">
            <mc:AlternateContent xmlns:mc="http://schemas.openxmlformats.org/markup-compatibility/2006">
              <mc:Choice xmlns:v="urn:schemas-microsoft-com:vml" Requires="v">
                <p:oleObj spid="_x0000_s183330" name="Équation" r:id="rId28" imgW="685800" imgH="253800" progId="Equation.3">
                  <p:embed/>
                </p:oleObj>
              </mc:Choice>
              <mc:Fallback>
                <p:oleObj name="Équation" r:id="rId28" imgW="685800" imgH="253800" progId="Equation.3">
                  <p:embed/>
                  <p:pic>
                    <p:nvPicPr>
                      <p:cNvPr id="0" name="Object 2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51500" y="3463925"/>
                        <a:ext cx="1149350" cy="422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79" name="Object 26"/>
          <p:cNvGraphicFramePr>
            <a:graphicFrameLocks noChangeAspect="1"/>
          </p:cNvGraphicFramePr>
          <p:nvPr/>
        </p:nvGraphicFramePr>
        <p:xfrm>
          <a:off x="6415088" y="842963"/>
          <a:ext cx="346075" cy="457200"/>
        </p:xfrm>
        <a:graphic>
          <a:graphicData uri="http://schemas.openxmlformats.org/presentationml/2006/ole">
            <mc:AlternateContent xmlns:mc="http://schemas.openxmlformats.org/markup-compatibility/2006">
              <mc:Choice xmlns:v="urn:schemas-microsoft-com:vml" Requires="v">
                <p:oleObj spid="_x0000_s183331" name="Équation" r:id="rId30" imgW="190440" imgH="253800" progId="Equation.3">
                  <p:embed/>
                </p:oleObj>
              </mc:Choice>
              <mc:Fallback>
                <p:oleObj name="Équation" r:id="rId30" imgW="190440" imgH="253800" progId="Equation.3">
                  <p:embed/>
                  <p:pic>
                    <p:nvPicPr>
                      <p:cNvPr id="0"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15088" y="842963"/>
                        <a:ext cx="346075" cy="457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80" name="Object 27"/>
          <p:cNvGraphicFramePr>
            <a:graphicFrameLocks noChangeAspect="1"/>
          </p:cNvGraphicFramePr>
          <p:nvPr/>
        </p:nvGraphicFramePr>
        <p:xfrm>
          <a:off x="6235700" y="4613275"/>
          <a:ext cx="550863" cy="457200"/>
        </p:xfrm>
        <a:graphic>
          <a:graphicData uri="http://schemas.openxmlformats.org/presentationml/2006/ole">
            <mc:AlternateContent xmlns:mc="http://schemas.openxmlformats.org/markup-compatibility/2006">
              <mc:Choice xmlns:v="urn:schemas-microsoft-com:vml" Requires="v">
                <p:oleObj spid="_x0000_s183332" name="Équation" r:id="rId32" imgW="304560" imgH="253800" progId="Equation.3">
                  <p:embed/>
                </p:oleObj>
              </mc:Choice>
              <mc:Fallback>
                <p:oleObj name="Équation" r:id="rId32" imgW="304560" imgH="253800" progId="Equation.3">
                  <p:embed/>
                  <p:pic>
                    <p:nvPicPr>
                      <p:cNvPr id="0" name="Object 2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35700" y="4613275"/>
                        <a:ext cx="550863" cy="457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281" name="Object 28"/>
          <p:cNvGraphicFramePr>
            <a:graphicFrameLocks noChangeAspect="1"/>
          </p:cNvGraphicFramePr>
          <p:nvPr/>
        </p:nvGraphicFramePr>
        <p:xfrm>
          <a:off x="7626350" y="3984625"/>
          <a:ext cx="254000" cy="457200"/>
        </p:xfrm>
        <a:graphic>
          <a:graphicData uri="http://schemas.openxmlformats.org/presentationml/2006/ole">
            <mc:AlternateContent xmlns:mc="http://schemas.openxmlformats.org/markup-compatibility/2006">
              <mc:Choice xmlns:v="urn:schemas-microsoft-com:vml" Requires="v">
                <p:oleObj spid="_x0000_s183333" name="Équation" r:id="rId34" imgW="139680" imgH="253800" progId="Equation.3">
                  <p:embed/>
                </p:oleObj>
              </mc:Choice>
              <mc:Fallback>
                <p:oleObj name="Équation" r:id="rId34" imgW="139680" imgH="253800" progId="Equation.3">
                  <p:embed/>
                  <p:pic>
                    <p:nvPicPr>
                      <p:cNvPr id="0" name="Object 2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626350" y="3984625"/>
                        <a:ext cx="254000" cy="457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69" name="Object 29"/>
          <p:cNvGraphicFramePr>
            <a:graphicFrameLocks noChangeAspect="1"/>
          </p:cNvGraphicFramePr>
          <p:nvPr/>
        </p:nvGraphicFramePr>
        <p:xfrm>
          <a:off x="1724025" y="1717675"/>
          <a:ext cx="1698625" cy="576263"/>
        </p:xfrm>
        <a:graphic>
          <a:graphicData uri="http://schemas.openxmlformats.org/presentationml/2006/ole">
            <mc:AlternateContent xmlns:mc="http://schemas.openxmlformats.org/markup-compatibility/2006">
              <mc:Choice xmlns:v="urn:schemas-microsoft-com:vml" Requires="v">
                <p:oleObj spid="_x0000_s183334" name="Équation" r:id="rId36" imgW="1346040" imgH="457200" progId="Equation.3">
                  <p:embed/>
                </p:oleObj>
              </mc:Choice>
              <mc:Fallback>
                <p:oleObj name="Équation" r:id="rId36" imgW="1346040" imgH="457200" progId="Equation.3">
                  <p:embed/>
                  <p:pic>
                    <p:nvPicPr>
                      <p:cNvPr id="0" name="Object 2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24025" y="1717675"/>
                        <a:ext cx="1698625"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98" name="Line 30"/>
          <p:cNvSpPr>
            <a:spLocks noChangeShapeType="1"/>
          </p:cNvSpPr>
          <p:nvPr/>
        </p:nvSpPr>
        <p:spPr bwMode="auto">
          <a:xfrm>
            <a:off x="5689600" y="1703388"/>
            <a:ext cx="1092200" cy="1587"/>
          </a:xfrm>
          <a:prstGeom prst="line">
            <a:avLst/>
          </a:prstGeom>
          <a:noFill/>
          <a:ln w="9360">
            <a:solidFill>
              <a:srgbClr val="000000"/>
            </a:solidFill>
            <a:prstDash val="dash"/>
            <a:miter lim="800000"/>
            <a:headEnd/>
            <a:tailEnd/>
          </a:ln>
        </p:spPr>
        <p:txBody>
          <a:bodyPr/>
          <a:lstStyle/>
          <a:p>
            <a:endParaRPr lang="fr-FR"/>
          </a:p>
        </p:txBody>
      </p:sp>
      <p:sp>
        <p:nvSpPr>
          <p:cNvPr id="11299" name="Line 31"/>
          <p:cNvSpPr>
            <a:spLocks noChangeShapeType="1"/>
          </p:cNvSpPr>
          <p:nvPr/>
        </p:nvSpPr>
        <p:spPr bwMode="auto">
          <a:xfrm flipH="1">
            <a:off x="6772275" y="4368800"/>
            <a:ext cx="850900" cy="1588"/>
          </a:xfrm>
          <a:prstGeom prst="line">
            <a:avLst/>
          </a:prstGeom>
          <a:noFill/>
          <a:ln w="9360">
            <a:solidFill>
              <a:srgbClr val="000000"/>
            </a:solidFill>
            <a:prstDash val="dash"/>
            <a:miter lim="800000"/>
            <a:headEnd type="triangle" w="med" len="med"/>
            <a:tailEnd/>
          </a:ln>
        </p:spPr>
        <p:txBody>
          <a:bodyPr/>
          <a:lstStyle/>
          <a:p>
            <a:endParaRPr lang="fr-FR"/>
          </a:p>
        </p:txBody>
      </p:sp>
      <p:sp>
        <p:nvSpPr>
          <p:cNvPr id="35872" name="Line 32"/>
          <p:cNvSpPr>
            <a:spLocks noChangeShapeType="1"/>
          </p:cNvSpPr>
          <p:nvPr/>
        </p:nvSpPr>
        <p:spPr bwMode="auto">
          <a:xfrm>
            <a:off x="6794500" y="1708150"/>
            <a:ext cx="1084263" cy="1266825"/>
          </a:xfrm>
          <a:prstGeom prst="line">
            <a:avLst/>
          </a:prstGeom>
          <a:noFill/>
          <a:ln w="9360">
            <a:solidFill>
              <a:srgbClr val="000000"/>
            </a:solidFill>
            <a:prstDash val="dash"/>
            <a:miter lim="800000"/>
            <a:headEnd/>
            <a:tailEnd type="triangle" w="med" len="med"/>
          </a:ln>
        </p:spPr>
        <p:txBody>
          <a:bodyPr/>
          <a:lstStyle/>
          <a:p>
            <a:endParaRPr lang="fr-FR"/>
          </a:p>
        </p:txBody>
      </p:sp>
      <p:graphicFrame>
        <p:nvGraphicFramePr>
          <p:cNvPr id="35873" name="Object 33"/>
          <p:cNvGraphicFramePr>
            <a:graphicFrameLocks noChangeAspect="1"/>
          </p:cNvGraphicFramePr>
          <p:nvPr/>
        </p:nvGraphicFramePr>
        <p:xfrm>
          <a:off x="849313" y="6092825"/>
          <a:ext cx="6924675" cy="661988"/>
        </p:xfrm>
        <a:graphic>
          <a:graphicData uri="http://schemas.openxmlformats.org/presentationml/2006/ole">
            <mc:AlternateContent xmlns:mc="http://schemas.openxmlformats.org/markup-compatibility/2006">
              <mc:Choice xmlns:v="urn:schemas-microsoft-com:vml" Requires="v">
                <p:oleObj spid="_x0000_s183335" name="Équation" r:id="rId38" imgW="3060360" imgH="291960" progId="Equation.3">
                  <p:embed/>
                </p:oleObj>
              </mc:Choice>
              <mc:Fallback>
                <p:oleObj name="Équation" r:id="rId38" imgW="3060360" imgH="291960" progId="Equation.3">
                  <p:embed/>
                  <p:pic>
                    <p:nvPicPr>
                      <p:cNvPr id="0" name="Object 3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49313" y="6092825"/>
                        <a:ext cx="6924675" cy="6619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5874" name="Object 34"/>
          <p:cNvGraphicFramePr>
            <a:graphicFrameLocks noChangeAspect="1"/>
          </p:cNvGraphicFramePr>
          <p:nvPr/>
        </p:nvGraphicFramePr>
        <p:xfrm>
          <a:off x="1766888" y="4156075"/>
          <a:ext cx="968375" cy="520700"/>
        </p:xfrm>
        <a:graphic>
          <a:graphicData uri="http://schemas.openxmlformats.org/presentationml/2006/ole">
            <mc:AlternateContent xmlns:mc="http://schemas.openxmlformats.org/markup-compatibility/2006">
              <mc:Choice xmlns:v="urn:schemas-microsoft-com:vml" Requires="v">
                <p:oleObj spid="_x0000_s183336" r:id="rId40" imgW="469800" imgH="253800" progId="Equation.3">
                  <p:embed/>
                </p:oleObj>
              </mc:Choice>
              <mc:Fallback>
                <p:oleObj r:id="rId40" imgW="469800" imgH="253800" progId="Equation.3">
                  <p:embed/>
                  <p:pic>
                    <p:nvPicPr>
                      <p:cNvPr id="0" name="Object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66888" y="4156075"/>
                        <a:ext cx="968375" cy="520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5875" name="Line 35"/>
          <p:cNvSpPr>
            <a:spLocks noChangeShapeType="1"/>
          </p:cNvSpPr>
          <p:nvPr/>
        </p:nvSpPr>
        <p:spPr bwMode="auto">
          <a:xfrm>
            <a:off x="6808788" y="2962275"/>
            <a:ext cx="1757362" cy="1588"/>
          </a:xfrm>
          <a:prstGeom prst="line">
            <a:avLst/>
          </a:prstGeom>
          <a:noFill/>
          <a:ln w="28440">
            <a:solidFill>
              <a:srgbClr val="000000"/>
            </a:solidFill>
            <a:miter lim="800000"/>
            <a:headEnd/>
            <a:tailEnd type="triangle" w="med" len="med"/>
          </a:ln>
        </p:spPr>
        <p:txBody>
          <a:bodyPr/>
          <a:lstStyle/>
          <a:p>
            <a:endParaRPr lang="fr-FR"/>
          </a:p>
        </p:txBody>
      </p:sp>
      <p:graphicFrame>
        <p:nvGraphicFramePr>
          <p:cNvPr id="11285" name="Object 36"/>
          <p:cNvGraphicFramePr>
            <a:graphicFrameLocks noChangeAspect="1"/>
          </p:cNvGraphicFramePr>
          <p:nvPr/>
        </p:nvGraphicFramePr>
        <p:xfrm>
          <a:off x="8588375" y="2749550"/>
          <a:ext cx="366713" cy="365125"/>
        </p:xfrm>
        <a:graphic>
          <a:graphicData uri="http://schemas.openxmlformats.org/presentationml/2006/ole">
            <mc:AlternateContent xmlns:mc="http://schemas.openxmlformats.org/markup-compatibility/2006">
              <mc:Choice xmlns:v="urn:schemas-microsoft-com:vml" Requires="v">
                <p:oleObj spid="_x0000_s183337" name="Équation" r:id="rId42" imgW="203040" imgH="203040" progId="Equation.3">
                  <p:embed/>
                </p:oleObj>
              </mc:Choice>
              <mc:Fallback>
                <p:oleObj name="Équation" r:id="rId42" imgW="203040" imgH="203040" progId="Equation.3">
                  <p:embed/>
                  <p:pic>
                    <p:nvPicPr>
                      <p:cNvPr id="0" name="Object 3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88375" y="2749550"/>
                        <a:ext cx="366713" cy="365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5877" name="Line 37"/>
          <p:cNvSpPr>
            <a:spLocks noChangeShapeType="1"/>
          </p:cNvSpPr>
          <p:nvPr/>
        </p:nvSpPr>
        <p:spPr bwMode="auto">
          <a:xfrm>
            <a:off x="6781800" y="2962275"/>
            <a:ext cx="1074738" cy="1588"/>
          </a:xfrm>
          <a:prstGeom prst="line">
            <a:avLst/>
          </a:prstGeom>
          <a:noFill/>
          <a:ln w="38160">
            <a:solidFill>
              <a:srgbClr val="B2B2B2"/>
            </a:solidFill>
            <a:miter lim="800000"/>
            <a:headEnd/>
            <a:tailEnd/>
          </a:ln>
        </p:spPr>
        <p:txBody>
          <a:bodyPr/>
          <a:lstStyle/>
          <a:p>
            <a:endParaRPr lang="fr-FR"/>
          </a:p>
        </p:txBody>
      </p:sp>
      <p:sp>
        <p:nvSpPr>
          <p:cNvPr id="11303" name="Line 38"/>
          <p:cNvSpPr>
            <a:spLocks noChangeShapeType="1"/>
          </p:cNvSpPr>
          <p:nvPr/>
        </p:nvSpPr>
        <p:spPr bwMode="auto">
          <a:xfrm flipV="1">
            <a:off x="6781800" y="1711325"/>
            <a:ext cx="1588" cy="1252538"/>
          </a:xfrm>
          <a:prstGeom prst="line">
            <a:avLst/>
          </a:prstGeom>
          <a:noFill/>
          <a:ln w="9360">
            <a:solidFill>
              <a:srgbClr val="000000"/>
            </a:solidFill>
            <a:miter lim="800000"/>
            <a:headEnd/>
            <a:tailEnd type="triangle" w="med" len="med"/>
          </a:ln>
        </p:spPr>
        <p:txBody>
          <a:bodyPr/>
          <a:lstStyle/>
          <a:p>
            <a:endParaRPr lang="fr-FR"/>
          </a:p>
        </p:txBody>
      </p:sp>
      <p:sp>
        <p:nvSpPr>
          <p:cNvPr id="11304" name="Line 39"/>
          <p:cNvSpPr>
            <a:spLocks noChangeShapeType="1"/>
          </p:cNvSpPr>
          <p:nvPr/>
        </p:nvSpPr>
        <p:spPr bwMode="auto">
          <a:xfrm>
            <a:off x="6781800" y="2962275"/>
            <a:ext cx="1588" cy="1406525"/>
          </a:xfrm>
          <a:prstGeom prst="line">
            <a:avLst/>
          </a:prstGeom>
          <a:noFill/>
          <a:ln w="9360">
            <a:solidFill>
              <a:srgbClr val="000000"/>
            </a:solidFill>
            <a:miter lim="800000"/>
            <a:headEnd/>
            <a:tailEnd type="triangle" w="med" len="med"/>
          </a:ln>
        </p:spPr>
        <p:txBody>
          <a:bodyPr/>
          <a:lstStyle/>
          <a:p>
            <a:endParaRPr lang="fr-FR"/>
          </a:p>
        </p:txBody>
      </p:sp>
      <p:sp>
        <p:nvSpPr>
          <p:cNvPr id="43"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4"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71</a:t>
            </a:fld>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childTnLst>
                                    <p:set>
                                      <p:cBhvr additive="repl">
                                        <p:cTn id="10" dur="1" fill="hold">
                                          <p:stCondLst>
                                            <p:cond delay="0"/>
                                          </p:stCondLst>
                                        </p:cTn>
                                        <p:tgtEl>
                                          <p:spTgt spid="35848"/>
                                        </p:tgtEl>
                                        <p:attrNameLst>
                                          <p:attrName>style.visibility</p:attrName>
                                        </p:attrNameLst>
                                      </p:cBhvr>
                                      <p:to>
                                        <p:strVal val="visible"/>
                                      </p:to>
                                    </p:set>
                                    <p:animEffect transition="in" filter="dissolve">
                                      <p:cBhvr additive="repl">
                                        <p:cTn id="11" dur="500"/>
                                        <p:tgtEl>
                                          <p:spTgt spid="35848"/>
                                        </p:tgtEl>
                                      </p:cBhvr>
                                    </p:animEffect>
                                  </p:childTnLst>
                                </p:cTn>
                              </p:par>
                            </p:childTnLst>
                          </p:cTn>
                        </p:par>
                        <p:par>
                          <p:cTn id="12" fill="hold">
                            <p:stCondLst>
                              <p:cond delay="0"/>
                            </p:stCondLst>
                            <p:childTnLst>
                              <p:par>
                                <p:cTn id="13" presetID="1" presetClass="entr" fill="hold" grpId="0" nodeType="afterEffect">
                                  <p:stCondLst>
                                    <p:cond delay="0"/>
                                  </p:stCondLst>
                                  <p:childTnLst>
                                    <p:set>
                                      <p:cBhvr additive="repl">
                                        <p:cTn id="14" dur="1" fill="hold">
                                          <p:stCondLst>
                                            <p:cond delay="0"/>
                                          </p:stCondLst>
                                        </p:cTn>
                                        <p:tgtEl>
                                          <p:spTgt spid="35872"/>
                                        </p:tgtEl>
                                        <p:attrNameLst>
                                          <p:attrName>style.visibility</p:attrName>
                                        </p:attrNameLst>
                                      </p:cBhvr>
                                      <p:to>
                                        <p:strVal val="visible"/>
                                      </p:to>
                                    </p:set>
                                  </p:childTnLst>
                                </p:cTn>
                              </p:par>
                            </p:childTnLst>
                          </p:cTn>
                        </p:par>
                        <p:par>
                          <p:cTn id="15" fill="hold">
                            <p:stCondLst>
                              <p:cond delay="0"/>
                            </p:stCondLst>
                            <p:childTnLst>
                              <p:par>
                                <p:cTn id="16" presetID="1" presetClass="entr" fill="hold" grpId="0" nodeType="afterEffect">
                                  <p:stCondLst>
                                    <p:cond delay="0"/>
                                  </p:stCondLst>
                                  <p:childTnLst>
                                    <p:set>
                                      <p:cBhvr additive="repl">
                                        <p:cTn id="17" dur="1" fill="hold">
                                          <p:stCondLst>
                                            <p:cond delay="0"/>
                                          </p:stCondLst>
                                        </p:cTn>
                                        <p:tgtEl>
                                          <p:spTgt spid="35877"/>
                                        </p:tgtEl>
                                        <p:attrNameLst>
                                          <p:attrName>style.visibility</p:attrName>
                                        </p:attrNameLst>
                                      </p:cBhvr>
                                      <p:to>
                                        <p:strVal val="visible"/>
                                      </p:to>
                                    </p:set>
                                  </p:childTnLst>
                                </p:cTn>
                              </p:par>
                            </p:childTnLst>
                          </p:cTn>
                        </p:par>
                        <p:par>
                          <p:cTn id="18" fill="hold">
                            <p:stCondLst>
                              <p:cond delay="0"/>
                            </p:stCondLst>
                            <p:childTnLst>
                              <p:par>
                                <p:cTn id="19" presetID="1" presetClass="entr" fill="hold" nodeType="afterEffect">
                                  <p:stCondLst>
                                    <p:cond delay="0"/>
                                  </p:stCondLst>
                                  <p:childTnLst>
                                    <p:set>
                                      <p:cBhvr additive="repl">
                                        <p:cTn id="20" dur="1" fill="hold">
                                          <p:stCondLst>
                                            <p:cond delay="0"/>
                                          </p:stCondLst>
                                        </p:cTn>
                                        <p:tgtEl>
                                          <p:spTgt spid="358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35869"/>
                                        </p:tgtEl>
                                        <p:attrNameLst>
                                          <p:attrName>style.visibility</p:attrName>
                                        </p:attrNameLst>
                                      </p:cBhvr>
                                      <p:to>
                                        <p:strVal val="visible"/>
                                      </p:to>
                                    </p:set>
                                  </p:childTnLst>
                                </p:cTn>
                              </p:par>
                            </p:childTnLst>
                          </p:cTn>
                        </p:par>
                        <p:par>
                          <p:cTn id="25" fill="hold">
                            <p:stCondLst>
                              <p:cond delay="0"/>
                            </p:stCondLst>
                            <p:childTnLst>
                              <p:par>
                                <p:cTn id="26" presetID="1" presetClass="entr" fill="hold" grpId="0" nodeType="afterEffect">
                                  <p:stCondLst>
                                    <p:cond delay="0"/>
                                  </p:stCondLst>
                                  <p:childTnLst>
                                    <p:set>
                                      <p:cBhvr additive="repl">
                                        <p:cTn id="27" dur="1" fill="hold">
                                          <p:stCondLst>
                                            <p:cond delay="0"/>
                                          </p:stCondLst>
                                        </p:cTn>
                                        <p:tgtEl>
                                          <p:spTgt spid="3587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fill="hold" nodeType="clickEffect">
                                  <p:stCondLst>
                                    <p:cond delay="0"/>
                                  </p:stCondLst>
                                  <p:childTnLst>
                                    <p:set>
                                      <p:cBhvr additive="repl">
                                        <p:cTn id="31" dur="1" fill="hold">
                                          <p:stCondLst>
                                            <p:cond delay="0"/>
                                          </p:stCondLst>
                                        </p:cTn>
                                        <p:tgtEl>
                                          <p:spTgt spid="358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fill="hold" grpId="0" nodeType="clickEffect">
                                  <p:stCondLst>
                                    <p:cond delay="0"/>
                                  </p:stCondLst>
                                  <p:childTnLst>
                                    <p:set>
                                      <p:cBhvr additive="repl">
                                        <p:cTn id="35" dur="1" fill="hold">
                                          <p:stCondLst>
                                            <p:cond delay="0"/>
                                          </p:stCondLst>
                                        </p:cTn>
                                        <p:tgtEl>
                                          <p:spTgt spid="35849"/>
                                        </p:tgtEl>
                                        <p:attrNameLst>
                                          <p:attrName>style.visibility</p:attrName>
                                        </p:attrNameLst>
                                      </p:cBhvr>
                                      <p:to>
                                        <p:strVal val="visible"/>
                                      </p:to>
                                    </p:set>
                                    <p:animEffect transition="in" filter="dissolve">
                                      <p:cBhvr additive="repl">
                                        <p:cTn id="36" dur="500"/>
                                        <p:tgtEl>
                                          <p:spTgt spid="35849"/>
                                        </p:tgtEl>
                                      </p:cBhvr>
                                    </p:animEffect>
                                  </p:childTnLst>
                                </p:cTn>
                              </p:par>
                            </p:childTnLst>
                          </p:cTn>
                        </p:par>
                        <p:par>
                          <p:cTn id="37" fill="hold">
                            <p:stCondLst>
                              <p:cond delay="0"/>
                            </p:stCondLst>
                            <p:childTnLst>
                              <p:par>
                                <p:cTn id="38" presetID="9" presetClass="entr" fill="hold" grpId="0" nodeType="afterEffect">
                                  <p:stCondLst>
                                    <p:cond delay="0"/>
                                  </p:stCondLst>
                                  <p:childTnLst>
                                    <p:set>
                                      <p:cBhvr additive="repl">
                                        <p:cTn id="39" dur="1" fill="hold">
                                          <p:stCondLst>
                                            <p:cond delay="0"/>
                                          </p:stCondLst>
                                        </p:cTn>
                                        <p:tgtEl>
                                          <p:spTgt spid="35850"/>
                                        </p:tgtEl>
                                        <p:attrNameLst>
                                          <p:attrName>style.visibility</p:attrName>
                                        </p:attrNameLst>
                                      </p:cBhvr>
                                      <p:to>
                                        <p:strVal val="visible"/>
                                      </p:to>
                                    </p:set>
                                    <p:animEffect transition="in" filter="dissolve">
                                      <p:cBhvr additive="repl">
                                        <p:cTn id="40" dur="500"/>
                                        <p:tgtEl>
                                          <p:spTgt spid="3585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additive="repl">
                                        <p:cTn id="44" dur="1" fill="hold">
                                          <p:stCondLst>
                                            <p:cond delay="0"/>
                                          </p:stCondLst>
                                        </p:cTn>
                                        <p:tgtEl>
                                          <p:spTgt spid="358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fill="hold" grpId="0" nodeType="clickEffect">
                                  <p:stCondLst>
                                    <p:cond delay="0"/>
                                  </p:stCondLst>
                                  <p:childTnLst>
                                    <p:set>
                                      <p:cBhvr additive="repl">
                                        <p:cTn id="48" dur="1" fill="hold">
                                          <p:stCondLst>
                                            <p:cond delay="0"/>
                                          </p:stCondLst>
                                        </p:cTn>
                                        <p:tgtEl>
                                          <p:spTgt spid="35851"/>
                                        </p:tgtEl>
                                        <p:attrNameLst>
                                          <p:attrName>style.visibility</p:attrName>
                                        </p:attrNameLst>
                                      </p:cBhvr>
                                      <p:to>
                                        <p:strVal val="visible"/>
                                      </p:to>
                                    </p:set>
                                    <p:animEffect transition="in" filter="dissolve">
                                      <p:cBhvr additive="repl">
                                        <p:cTn id="49" dur="500"/>
                                        <p:tgtEl>
                                          <p:spTgt spid="35851"/>
                                        </p:tgtEl>
                                      </p:cBhvr>
                                    </p:animEffect>
                                  </p:childTnLst>
                                </p:cTn>
                              </p:par>
                            </p:childTnLst>
                          </p:cTn>
                        </p:par>
                        <p:par>
                          <p:cTn id="50" fill="hold">
                            <p:stCondLst>
                              <p:cond delay="0"/>
                            </p:stCondLst>
                            <p:childTnLst>
                              <p:par>
                                <p:cTn id="51" presetID="1" presetClass="entr" fill="hold" nodeType="afterEffect">
                                  <p:stCondLst>
                                    <p:cond delay="0"/>
                                  </p:stCondLst>
                                  <p:childTnLst>
                                    <p:set>
                                      <p:cBhvr additive="repl">
                                        <p:cTn id="52" dur="1" fill="hold">
                                          <p:stCondLst>
                                            <p:cond delay="0"/>
                                          </p:stCondLst>
                                        </p:cTn>
                                        <p:tgtEl>
                                          <p:spTgt spid="358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additive="repl">
                                        <p:cTn id="56" dur="1" fill="hold">
                                          <p:stCondLst>
                                            <p:cond delay="0"/>
                                          </p:stCondLst>
                                        </p:cTn>
                                        <p:tgtEl>
                                          <p:spTgt spid="358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fill="hold" grpId="0" nodeType="clickEffect">
                                  <p:stCondLst>
                                    <p:cond delay="0"/>
                                  </p:stCondLst>
                                  <p:childTnLst>
                                    <p:set>
                                      <p:cBhvr additive="repl">
                                        <p:cTn id="60" dur="1" fill="hold">
                                          <p:stCondLst>
                                            <p:cond delay="0"/>
                                          </p:stCondLst>
                                        </p:cTn>
                                        <p:tgtEl>
                                          <p:spTgt spid="35852"/>
                                        </p:tgtEl>
                                        <p:attrNameLst>
                                          <p:attrName>style.visibility</p:attrName>
                                        </p:attrNameLst>
                                      </p:cBhvr>
                                      <p:to>
                                        <p:strVal val="visible"/>
                                      </p:to>
                                    </p:set>
                                    <p:animEffect transition="in" filter="dissolve">
                                      <p:cBhvr additive="repl">
                                        <p:cTn id="61" dur="500"/>
                                        <p:tgtEl>
                                          <p:spTgt spid="35852"/>
                                        </p:tgtEl>
                                      </p:cBhvr>
                                    </p:animEffect>
                                  </p:childTnLst>
                                </p:cTn>
                              </p:par>
                            </p:childTnLst>
                          </p:cTn>
                        </p:par>
                        <p:par>
                          <p:cTn id="62" fill="hold">
                            <p:stCondLst>
                              <p:cond delay="0"/>
                            </p:stCondLst>
                            <p:childTnLst>
                              <p:par>
                                <p:cTn id="63" presetID="9" presetClass="entr" fill="hold" grpId="0" nodeType="afterEffect">
                                  <p:stCondLst>
                                    <p:cond delay="0"/>
                                  </p:stCondLst>
                                  <p:childTnLst>
                                    <p:set>
                                      <p:cBhvr additive="repl">
                                        <p:cTn id="64" dur="1" fill="hold">
                                          <p:stCondLst>
                                            <p:cond delay="0"/>
                                          </p:stCondLst>
                                        </p:cTn>
                                        <p:tgtEl>
                                          <p:spTgt spid="35853"/>
                                        </p:tgtEl>
                                        <p:attrNameLst>
                                          <p:attrName>style.visibility</p:attrName>
                                        </p:attrNameLst>
                                      </p:cBhvr>
                                      <p:to>
                                        <p:strVal val="visible"/>
                                      </p:to>
                                    </p:set>
                                    <p:animEffect transition="in" filter="dissolve">
                                      <p:cBhvr additive="repl">
                                        <p:cTn id="65" dur="500"/>
                                        <p:tgtEl>
                                          <p:spTgt spid="35853"/>
                                        </p:tgtEl>
                                      </p:cBhvr>
                                    </p:animEffect>
                                  </p:childTnLst>
                                </p:cTn>
                              </p:par>
                            </p:childTnLst>
                          </p:cTn>
                        </p:par>
                        <p:par>
                          <p:cTn id="66" fill="hold">
                            <p:stCondLst>
                              <p:cond delay="0"/>
                            </p:stCondLst>
                            <p:childTnLst>
                              <p:par>
                                <p:cTn id="67" presetID="1" presetClass="entr" fill="hold" nodeType="afterEffect">
                                  <p:stCondLst>
                                    <p:cond delay="0"/>
                                  </p:stCondLst>
                                  <p:childTnLst>
                                    <p:set>
                                      <p:cBhvr additive="repl">
                                        <p:cTn id="68" dur="1" fill="hold">
                                          <p:stCondLst>
                                            <p:cond delay="0"/>
                                          </p:stCondLst>
                                        </p:cTn>
                                        <p:tgtEl>
                                          <p:spTgt spid="358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additive="repl">
                                        <p:cTn id="72" dur="1" fill="hold">
                                          <p:stCondLst>
                                            <p:cond delay="0"/>
                                          </p:stCondLst>
                                        </p:cTn>
                                        <p:tgtEl>
                                          <p:spTgt spid="35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nimBg="1"/>
      <p:bldP spid="35849" grpId="0" animBg="1"/>
      <p:bldP spid="35850" grpId="0" animBg="1"/>
      <p:bldP spid="35851" grpId="0" animBg="1"/>
      <p:bldP spid="35852" grpId="0" animBg="1"/>
      <p:bldP spid="35853" grpId="0" animBg="1"/>
      <p:bldP spid="35872" grpId="0" animBg="1"/>
      <p:bldP spid="35875" grpId="0" animBg="1"/>
      <p:bldP spid="3587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a:xfrm>
            <a:off x="914400" y="1447800"/>
            <a:ext cx="7772400" cy="2469587"/>
          </a:xfrm>
          <a:prstGeom prst="rect">
            <a:avLst/>
          </a:prstGeom>
        </p:spPr>
        <p:txBody>
          <a:bodyPr/>
          <a:lstStyle/>
          <a:p>
            <a:pPr algn="just" eaLnBrk="1" hangingPunct="1">
              <a:lnSpc>
                <a:spcPct val="80000"/>
              </a:lnSpc>
            </a:pPr>
            <a:r>
              <a:rPr lang="fr-FR" sz="3200" b="1" dirty="0" err="1">
                <a:effectLst>
                  <a:outerShdw blurRad="38100" dist="38100" dir="2700000" algn="tl">
                    <a:srgbClr val="000000">
                      <a:alpha val="43137"/>
                    </a:srgbClr>
                  </a:outerShdw>
                </a:effectLst>
              </a:rPr>
              <a:t>Realism</a:t>
            </a:r>
            <a:endParaRPr lang="fr-FR" sz="2800" b="1" dirty="0" smtClean="0">
              <a:effectLst>
                <a:outerShdw blurRad="38100" dist="38100" dir="2700000" algn="tl">
                  <a:srgbClr val="000000">
                    <a:alpha val="43137"/>
                  </a:srgbClr>
                </a:outerShdw>
              </a:effectLst>
            </a:endParaRPr>
          </a:p>
          <a:p>
            <a:pPr marL="800100" lvl="1" indent="-342900" algn="just" eaLnBrk="1" hangingPunct="1">
              <a:lnSpc>
                <a:spcPct val="80000"/>
              </a:lnSpc>
              <a:buFont typeface="Arial" panose="020B0604020202020204" pitchFamily="34" charset="0"/>
              <a:buChar char="•"/>
            </a:pPr>
            <a:r>
              <a:rPr lang="en-US" sz="2400" dirty="0" smtClean="0"/>
              <a:t>Effects </a:t>
            </a:r>
            <a:r>
              <a:rPr lang="en-US" sz="2400" dirty="0"/>
              <a:t>such as reflections and transparencies are inherently reproduced. </a:t>
            </a:r>
            <a:endParaRPr lang="en-US" sz="2400" dirty="0" smtClean="0"/>
          </a:p>
          <a:p>
            <a:pPr marL="800100" lvl="1" indent="-342900" algn="just" eaLnBrk="1" hangingPunct="1">
              <a:lnSpc>
                <a:spcPct val="80000"/>
              </a:lnSpc>
              <a:buFont typeface="Arial" panose="020B0604020202020204" pitchFamily="34" charset="0"/>
              <a:buChar char="•"/>
            </a:pPr>
            <a:r>
              <a:rPr lang="en-US" sz="2400" dirty="0" smtClean="0"/>
              <a:t>No </a:t>
            </a:r>
            <a:r>
              <a:rPr lang="en-US" sz="2400" dirty="0"/>
              <a:t>other algorithm can model these effects so effectively</a:t>
            </a:r>
            <a:r>
              <a:rPr lang="en-US" sz="2400" dirty="0" smtClean="0"/>
              <a:t>.</a:t>
            </a:r>
          </a:p>
          <a:p>
            <a:pPr marL="800100" lvl="1" indent="-342900" algn="just" eaLnBrk="1" hangingPunct="1">
              <a:lnSpc>
                <a:spcPct val="80000"/>
              </a:lnSpc>
              <a:buFont typeface="Arial" panose="020B0604020202020204" pitchFamily="34" charset="0"/>
              <a:buChar char="•"/>
            </a:pPr>
            <a:r>
              <a:rPr lang="en-US" sz="2400" dirty="0" smtClean="0"/>
              <a:t>Hidden </a:t>
            </a:r>
            <a:r>
              <a:rPr lang="en-US" sz="2400" dirty="0"/>
              <a:t>areas are inherently </a:t>
            </a:r>
            <a:r>
              <a:rPr lang="en-US" sz="2400" dirty="0" err="1"/>
              <a:t>eliminated.At</a:t>
            </a:r>
            <a:r>
              <a:rPr lang="en-US" sz="2400" dirty="0"/>
              <a:t> level 1 of the recursion, a Z-buffer (ray casting) is used</a:t>
            </a:r>
            <a:r>
              <a:rPr lang="en-US" sz="2400" dirty="0" smtClean="0"/>
              <a:t>.</a:t>
            </a:r>
          </a:p>
          <a:p>
            <a:pPr marL="800100" lvl="1" indent="-342900" algn="just" eaLnBrk="1" hangingPunct="1">
              <a:lnSpc>
                <a:spcPct val="80000"/>
              </a:lnSpc>
              <a:buFont typeface="Arial" panose="020B0604020202020204" pitchFamily="34" charset="0"/>
              <a:buChar char="•"/>
            </a:pPr>
            <a:r>
              <a:rPr lang="en-US" sz="2400" dirty="0" smtClean="0"/>
              <a:t>Drop </a:t>
            </a:r>
            <a:r>
              <a:rPr lang="en-US" sz="2400" dirty="0"/>
              <a:t>shadows are also inherent to the model.</a:t>
            </a:r>
            <a:endParaRPr lang="fr-FR" sz="2400" dirty="0" smtClean="0"/>
          </a:p>
        </p:txBody>
      </p:sp>
      <p:pic>
        <p:nvPicPr>
          <p:cNvPr id="61443" name="Picture 4" descr="Image2"/>
          <p:cNvPicPr>
            <a:picLocks noChangeAspect="1" noChangeArrowheads="1"/>
          </p:cNvPicPr>
          <p:nvPr/>
        </p:nvPicPr>
        <p:blipFill>
          <a:blip r:embed="rId3"/>
          <a:srcRect/>
          <a:stretch>
            <a:fillRect/>
          </a:stretch>
        </p:blipFill>
        <p:spPr bwMode="auto">
          <a:xfrm>
            <a:off x="4067174" y="4538752"/>
            <a:ext cx="3476625" cy="2114461"/>
          </a:xfrm>
          <a:prstGeom prst="rect">
            <a:avLst/>
          </a:prstGeom>
          <a:noFill/>
          <a:ln w="9525">
            <a:noFill/>
            <a:miter lim="800000"/>
            <a:headEnd/>
            <a:tailEnd/>
          </a:ln>
        </p:spPr>
      </p:pic>
      <p:sp>
        <p:nvSpPr>
          <p:cNvPr id="5" name="Rectangle 1"/>
          <p:cNvSpPr txBox="1">
            <a:spLocks noChangeArrowheads="1"/>
          </p:cNvSpPr>
          <p:nvPr/>
        </p:nvSpPr>
        <p:spPr bwMode="auto">
          <a:xfrm>
            <a:off x="685800" y="6096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latin typeface="+mj-lt"/>
                <a:ea typeface="+mj-ea"/>
                <a:cs typeface="+mj-cs"/>
              </a:rPr>
              <a:t>Advantages</a:t>
            </a:r>
            <a:r>
              <a:rPr lang="fr-FR" sz="4000" b="1" dirty="0">
                <a:effectLst>
                  <a:outerShdw blurRad="38100" dist="38100" dir="2700000" algn="tl">
                    <a:srgbClr val="000000">
                      <a:alpha val="43137"/>
                    </a:srgbClr>
                  </a:outerShdw>
                </a:effectLst>
                <a:latin typeface="+mj-lt"/>
                <a:ea typeface="+mj-ea"/>
                <a:cs typeface="+mj-cs"/>
              </a:rPr>
              <a:t> of ray </a:t>
            </a:r>
            <a:r>
              <a:rPr lang="fr-FR" sz="4000" b="1" dirty="0" err="1">
                <a:effectLst>
                  <a:outerShdw blurRad="38100" dist="38100" dir="2700000" algn="tl">
                    <a:srgbClr val="000000">
                      <a:alpha val="43137"/>
                    </a:srgbClr>
                  </a:outerShdw>
                </a:effectLst>
                <a:latin typeface="+mj-lt"/>
                <a:ea typeface="+mj-ea"/>
                <a:cs typeface="+mj-cs"/>
              </a:rPr>
              <a:t>tracing</a:t>
            </a:r>
            <a:endParaRPr lang="fr-FR" sz="4000" b="1" dirty="0">
              <a:solidFill>
                <a:schemeClr val="tx1"/>
              </a:solidFill>
              <a:effectLst>
                <a:outerShdw blurRad="38100" dist="38100" dir="2700000" algn="tl">
                  <a:srgbClr val="000000">
                    <a:alpha val="43137"/>
                  </a:srgbClr>
                </a:outerShdw>
              </a:effectLst>
              <a:latin typeface="+mj-lt"/>
              <a:ea typeface="+mj-ea"/>
              <a:cs typeface="+mj-cs"/>
            </a:endParaRPr>
          </a:p>
        </p:txBody>
      </p:sp>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72</a:t>
            </a:fld>
            <a:endParaRP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914400" y="1447800"/>
            <a:ext cx="7772400" cy="3053144"/>
          </a:xfrm>
          <a:prstGeom prst="rect">
            <a:avLst/>
          </a:prstGeom>
        </p:spPr>
        <p:txBody>
          <a:bodyPr/>
          <a:lstStyle/>
          <a:p>
            <a:pPr algn="just" eaLnBrk="1" hangingPunct="1">
              <a:lnSpc>
                <a:spcPct val="80000"/>
              </a:lnSpc>
            </a:pPr>
            <a:r>
              <a:rPr lang="fr-FR" sz="3200" b="1" dirty="0">
                <a:effectLst>
                  <a:outerShdw blurRad="38100" dist="38100" dir="2700000" algn="tl">
                    <a:srgbClr val="000000">
                      <a:alpha val="43137"/>
                    </a:srgbClr>
                  </a:outerShdw>
                </a:effectLst>
              </a:rPr>
              <a:t>Advanced Basic </a:t>
            </a:r>
            <a:r>
              <a:rPr lang="fr-FR" sz="3200" b="1" dirty="0" err="1">
                <a:effectLst>
                  <a:outerShdw blurRad="38100" dist="38100" dir="2700000" algn="tl">
                    <a:srgbClr val="000000">
                      <a:alpha val="43137"/>
                    </a:srgbClr>
                  </a:outerShdw>
                </a:effectLst>
              </a:rPr>
              <a:t>Objects</a:t>
            </a:r>
            <a:endParaRPr lang="fr-FR" sz="3200" b="1" dirty="0" smtClean="0">
              <a:effectLst>
                <a:outerShdw blurRad="38100" dist="38100" dir="2700000" algn="tl">
                  <a:srgbClr val="000000">
                    <a:alpha val="43137"/>
                  </a:srgbClr>
                </a:outerShdw>
              </a:effectLst>
            </a:endParaRPr>
          </a:p>
          <a:p>
            <a:pPr marL="800100" lvl="1" indent="-342900" algn="just">
              <a:lnSpc>
                <a:spcPct val="80000"/>
              </a:lnSpc>
              <a:buFont typeface="Arial" panose="020B0604020202020204" pitchFamily="34" charset="0"/>
              <a:buChar char="•"/>
            </a:pPr>
            <a:r>
              <a:rPr lang="en-US" sz="2400" dirty="0" smtClean="0"/>
              <a:t>No </a:t>
            </a:r>
            <a:r>
              <a:rPr lang="en-US" sz="2400" dirty="0"/>
              <a:t>scene decomposition into facets or elementary </a:t>
            </a:r>
            <a:r>
              <a:rPr lang="en-US" sz="2400" dirty="0" err="1"/>
              <a:t>surfaces.Smooth</a:t>
            </a:r>
            <a:r>
              <a:rPr lang="en-US" sz="2400" dirty="0"/>
              <a:t> objects appear truly smooth</a:t>
            </a:r>
            <a:r>
              <a:rPr lang="en-US" sz="2400" dirty="0" smtClean="0"/>
              <a:t>.</a:t>
            </a:r>
          </a:p>
          <a:p>
            <a:pPr marL="800100" lvl="1" indent="-342900" algn="just">
              <a:lnSpc>
                <a:spcPct val="80000"/>
              </a:lnSpc>
              <a:buFont typeface="Arial" panose="020B0604020202020204" pitchFamily="34" charset="0"/>
              <a:buChar char="•"/>
            </a:pPr>
            <a:r>
              <a:rPr lang="en-US" sz="2400" dirty="0" smtClean="0"/>
              <a:t>The </a:t>
            </a:r>
            <a:r>
              <a:rPr lang="en-US" sz="2400" dirty="0"/>
              <a:t>basic operations used are object-ray intersection tests</a:t>
            </a:r>
            <a:r>
              <a:rPr lang="en-US" sz="2400" dirty="0" smtClean="0"/>
              <a:t>.</a:t>
            </a:r>
          </a:p>
          <a:p>
            <a:pPr marL="800100" lvl="1" indent="-342900" algn="just">
              <a:lnSpc>
                <a:spcPct val="80000"/>
              </a:lnSpc>
              <a:buFont typeface="Arial" panose="020B0604020202020204" pitchFamily="34" charset="0"/>
              <a:buChar char="•"/>
            </a:pPr>
            <a:r>
              <a:rPr lang="en-US" sz="2400" dirty="0" smtClean="0"/>
              <a:t>Traditionally</a:t>
            </a:r>
            <a:r>
              <a:rPr lang="en-US" sz="2400" dirty="0"/>
              <a:t>, objects modeling a scene displayed using ray tracing are spheres, rectangular parallelepipeds, cones, etc. (affected by rotations, translations, zooms, and affinities</a:t>
            </a:r>
            <a:r>
              <a:rPr lang="en-US" sz="2400" dirty="0" smtClean="0"/>
              <a:t>).</a:t>
            </a:r>
          </a:p>
          <a:p>
            <a:pPr marL="800100" lvl="1" indent="-342900" algn="just">
              <a:lnSpc>
                <a:spcPct val="80000"/>
              </a:lnSpc>
              <a:buFont typeface="Arial" panose="020B0604020202020204" pitchFamily="34" charset="0"/>
              <a:buChar char="•"/>
            </a:pPr>
            <a:r>
              <a:rPr lang="en-US" sz="2400" dirty="0" smtClean="0"/>
              <a:t>Facets </a:t>
            </a:r>
            <a:r>
              <a:rPr lang="en-US" sz="2400" dirty="0"/>
              <a:t>can also be used.</a:t>
            </a:r>
            <a:endParaRPr lang="fr-FR" sz="2400" dirty="0"/>
          </a:p>
        </p:txBody>
      </p:sp>
      <p:sp>
        <p:nvSpPr>
          <p:cNvPr id="5" name="Rectangle 1"/>
          <p:cNvSpPr txBox="1">
            <a:spLocks noChangeArrowheads="1"/>
          </p:cNvSpPr>
          <p:nvPr/>
        </p:nvSpPr>
        <p:spPr bwMode="auto">
          <a:xfrm>
            <a:off x="685800" y="6096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rPr>
              <a:t>Advantages</a:t>
            </a:r>
            <a:r>
              <a:rPr lang="fr-FR" sz="4000" b="1" dirty="0">
                <a:effectLst>
                  <a:outerShdw blurRad="38100" dist="38100" dir="2700000" algn="tl">
                    <a:srgbClr val="000000">
                      <a:alpha val="43137"/>
                    </a:srgbClr>
                  </a:outerShdw>
                </a:effectLst>
              </a:rPr>
              <a:t> of ray </a:t>
            </a:r>
            <a:r>
              <a:rPr lang="fr-FR" sz="4000" b="1" dirty="0" err="1">
                <a:effectLst>
                  <a:outerShdw blurRad="38100" dist="38100" dir="2700000" algn="tl">
                    <a:srgbClr val="000000">
                      <a:alpha val="43137"/>
                    </a:srgbClr>
                  </a:outerShdw>
                </a:effectLst>
              </a:rPr>
              <a:t>tracing</a:t>
            </a:r>
            <a:endParaRPr lang="fr-FR" sz="4000" b="1" dirty="0">
              <a:effectLst>
                <a:outerShdw blurRad="38100" dist="38100" dir="2700000" algn="tl">
                  <a:srgbClr val="000000">
                    <a:alpha val="43137"/>
                  </a:srgbClr>
                </a:outerShdw>
              </a:effectLst>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73</a:t>
            </a:fld>
            <a:endParaRP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809625" y="914400"/>
            <a:ext cx="7958138" cy="4478149"/>
          </a:xfrm>
          <a:prstGeom prst="rect">
            <a:avLst/>
          </a:prstGeom>
        </p:spPr>
        <p:txBody>
          <a:bodyPr/>
          <a:lstStyle/>
          <a:p>
            <a:pPr eaLnBrk="1" hangingPunct="1">
              <a:lnSpc>
                <a:spcPct val="80000"/>
              </a:lnSpc>
            </a:pPr>
            <a:r>
              <a:rPr lang="fr-FR" sz="3200" b="1" dirty="0" err="1">
                <a:effectLst>
                  <a:outerShdw blurRad="38100" dist="38100" dir="2700000" algn="tl">
                    <a:srgbClr val="000000">
                      <a:alpha val="43137"/>
                    </a:srgbClr>
                  </a:outerShdw>
                </a:effectLst>
              </a:rPr>
              <a:t>Recursion</a:t>
            </a:r>
            <a:endParaRPr lang="fr-FR" sz="3200" b="1" dirty="0" smtClean="0">
              <a:effectLst>
                <a:outerShdw blurRad="38100" dist="38100" dir="2700000" algn="tl">
                  <a:srgbClr val="000000">
                    <a:alpha val="43137"/>
                  </a:srgbClr>
                </a:outerShdw>
              </a:effectLst>
            </a:endParaRPr>
          </a:p>
          <a:p>
            <a:pPr marL="914400" lvl="1" indent="-457200" algn="just" eaLnBrk="1" hangingPunct="1">
              <a:lnSpc>
                <a:spcPct val="80000"/>
              </a:lnSpc>
              <a:spcBef>
                <a:spcPts val="600"/>
              </a:spcBef>
              <a:spcAft>
                <a:spcPts val="600"/>
              </a:spcAft>
              <a:buFont typeface="Arial" panose="020B0604020202020204" pitchFamily="34" charset="0"/>
              <a:buChar char="•"/>
            </a:pPr>
            <a:r>
              <a:rPr lang="en-US" sz="2400" dirty="0"/>
              <a:t>Each time a ray intercepts an object, two rays are potentially </a:t>
            </a:r>
            <a:r>
              <a:rPr lang="en-US" sz="2400" dirty="0" smtClean="0"/>
              <a:t>launched</a:t>
            </a:r>
            <a:r>
              <a:rPr lang="fr-FR" sz="2400" dirty="0" smtClean="0"/>
              <a:t>: </a:t>
            </a:r>
          </a:p>
          <a:p>
            <a:pPr marL="1257300" lvl="2" indent="-342900" algn="just" eaLnBrk="1" hangingPunct="1">
              <a:lnSpc>
                <a:spcPct val="80000"/>
              </a:lnSpc>
              <a:spcBef>
                <a:spcPts val="600"/>
              </a:spcBef>
              <a:spcAft>
                <a:spcPts val="600"/>
              </a:spcAft>
              <a:buFont typeface="Arial" panose="020B0604020202020204" pitchFamily="34" charset="0"/>
              <a:buChar char="•"/>
            </a:pPr>
            <a:r>
              <a:rPr lang="en-US" sz="2400" dirty="0"/>
              <a:t>One ray for transparency management and one ray for specular reflection management.</a:t>
            </a:r>
            <a:r>
              <a:rPr lang="fr-FR" sz="2400" dirty="0" smtClean="0"/>
              <a:t>.</a:t>
            </a:r>
          </a:p>
          <a:p>
            <a:pPr lvl="1" algn="just" eaLnBrk="1" hangingPunct="1">
              <a:lnSpc>
                <a:spcPct val="80000"/>
              </a:lnSpc>
              <a:spcBef>
                <a:spcPts val="600"/>
              </a:spcBef>
              <a:spcAft>
                <a:spcPts val="600"/>
              </a:spcAft>
              <a:buFont typeface="Wingdings" pitchFamily="2" charset="2"/>
              <a:buChar char="Ø"/>
            </a:pPr>
            <a:r>
              <a:rPr lang="en-US" sz="2400" dirty="0"/>
              <a:t>This can lead to an exponential increase in the total number of rays drawn within the scene because, if n is the recursion depth level, there are at most approximately 2</a:t>
            </a:r>
            <a:r>
              <a:rPr lang="en-US" sz="2400" baseline="30000" dirty="0"/>
              <a:t>n</a:t>
            </a:r>
            <a:r>
              <a:rPr lang="en-US" sz="2400" dirty="0"/>
              <a:t> rays drawn for each pixel</a:t>
            </a:r>
            <a:r>
              <a:rPr lang="fr-FR" sz="2400" dirty="0" smtClean="0"/>
              <a:t>.</a:t>
            </a:r>
          </a:p>
          <a:p>
            <a:pPr marL="914400" lvl="1" indent="-457200" algn="just" eaLnBrk="1" hangingPunct="1">
              <a:lnSpc>
                <a:spcPct val="80000"/>
              </a:lnSpc>
              <a:spcBef>
                <a:spcPts val="600"/>
              </a:spcBef>
              <a:spcAft>
                <a:spcPts val="600"/>
              </a:spcAft>
              <a:buFont typeface="Arial" panose="020B0604020202020204" pitchFamily="34" charset="0"/>
              <a:buChar char="•"/>
            </a:pPr>
            <a:r>
              <a:rPr lang="en-US" sz="2400" dirty="0"/>
              <a:t>To achieve a certain level of realism, the recursion level must be pushed quite far (at least 8, usually 10 to 12 or even 14), and therefore computation times can be very long (several hours for complex scenes).</a:t>
            </a:r>
            <a:endParaRPr lang="fr-FR" sz="2400" dirty="0" smtClean="0"/>
          </a:p>
        </p:txBody>
      </p:sp>
      <p:sp>
        <p:nvSpPr>
          <p:cNvPr id="4" name="Rectangle 1"/>
          <p:cNvSpPr txBox="1">
            <a:spLocks noChangeArrowheads="1"/>
          </p:cNvSpPr>
          <p:nvPr/>
        </p:nvSpPr>
        <p:spPr bwMode="auto">
          <a:xfrm>
            <a:off x="685800" y="1524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latin typeface="+mj-lt"/>
                <a:ea typeface="+mj-ea"/>
                <a:cs typeface="+mj-cs"/>
              </a:rPr>
              <a:t>Disadvantages</a:t>
            </a:r>
            <a:r>
              <a:rPr lang="fr-FR" sz="4000" b="1" dirty="0">
                <a:effectLst>
                  <a:outerShdw blurRad="38100" dist="38100" dir="2700000" algn="tl">
                    <a:srgbClr val="000000">
                      <a:alpha val="43137"/>
                    </a:srgbClr>
                  </a:outerShdw>
                </a:effectLst>
                <a:latin typeface="+mj-lt"/>
                <a:ea typeface="+mj-ea"/>
                <a:cs typeface="+mj-cs"/>
              </a:rPr>
              <a:t> of ray </a:t>
            </a:r>
            <a:r>
              <a:rPr lang="fr-FR" sz="4000" b="1" dirty="0" err="1">
                <a:effectLst>
                  <a:outerShdw blurRad="38100" dist="38100" dir="2700000" algn="tl">
                    <a:srgbClr val="000000">
                      <a:alpha val="43137"/>
                    </a:srgbClr>
                  </a:outerShdw>
                </a:effectLst>
                <a:latin typeface="+mj-lt"/>
                <a:ea typeface="+mj-ea"/>
                <a:cs typeface="+mj-cs"/>
              </a:rPr>
              <a:t>tracing</a:t>
            </a:r>
            <a:endParaRPr lang="fr-FR" sz="4000" b="1" dirty="0">
              <a:solidFill>
                <a:schemeClr val="tx1"/>
              </a:solidFill>
              <a:effectLst>
                <a:outerShdw blurRad="38100" dist="38100" dir="2700000" algn="tl">
                  <a:srgbClr val="000000">
                    <a:alpha val="43137"/>
                  </a:srgbClr>
                </a:outerShdw>
              </a:effectLst>
              <a:latin typeface="+mj-lt"/>
              <a:ea typeface="+mj-ea"/>
              <a:cs typeface="+mj-cs"/>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74</a:t>
            </a:fld>
            <a:endParaRP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809625" y="838200"/>
            <a:ext cx="7958138" cy="4922566"/>
          </a:xfrm>
          <a:prstGeom prst="rect">
            <a:avLst/>
          </a:prstGeom>
        </p:spPr>
        <p:txBody>
          <a:bodyPr/>
          <a:lstStyle/>
          <a:p>
            <a:pPr algn="just" eaLnBrk="1" hangingPunct="1">
              <a:lnSpc>
                <a:spcPct val="80000"/>
              </a:lnSpc>
            </a:pPr>
            <a:r>
              <a:rPr lang="fr-FR" sz="3200" b="1" dirty="0" err="1">
                <a:effectLst>
                  <a:outerShdw blurRad="38100" dist="38100" dir="2700000" algn="tl">
                    <a:srgbClr val="000000">
                      <a:alpha val="43137"/>
                    </a:srgbClr>
                  </a:outerShdw>
                </a:effectLst>
              </a:rPr>
              <a:t>Problems</a:t>
            </a:r>
            <a:r>
              <a:rPr lang="fr-FR" sz="3200" b="1" dirty="0">
                <a:effectLst>
                  <a:outerShdw blurRad="38100" dist="38100" dir="2700000" algn="tl">
                    <a:srgbClr val="000000">
                      <a:alpha val="43137"/>
                    </a:srgbClr>
                  </a:outerShdw>
                </a:effectLst>
              </a:rPr>
              <a:t> </a:t>
            </a:r>
            <a:r>
              <a:rPr lang="fr-FR" sz="3200" b="1" dirty="0" err="1">
                <a:effectLst>
                  <a:outerShdw blurRad="38100" dist="38100" dir="2700000" algn="tl">
                    <a:srgbClr val="000000">
                      <a:alpha val="43137"/>
                    </a:srgbClr>
                  </a:outerShdw>
                </a:effectLst>
              </a:rPr>
              <a:t>with</a:t>
            </a:r>
            <a:r>
              <a:rPr lang="fr-FR" sz="3200" b="1" dirty="0">
                <a:effectLst>
                  <a:outerShdw blurRad="38100" dist="38100" dir="2700000" algn="tl">
                    <a:srgbClr val="000000">
                      <a:alpha val="43137"/>
                    </a:srgbClr>
                  </a:outerShdw>
                </a:effectLst>
              </a:rPr>
              <a:t> illumination </a:t>
            </a:r>
            <a:r>
              <a:rPr lang="fr-FR" sz="3200" b="1" dirty="0" err="1">
                <a:effectLst>
                  <a:outerShdw blurRad="38100" dist="38100" dir="2700000" algn="tl">
                    <a:srgbClr val="000000">
                      <a:alpha val="43137"/>
                    </a:srgbClr>
                  </a:outerShdw>
                </a:effectLst>
              </a:rPr>
              <a:t>calculation</a:t>
            </a:r>
            <a:endParaRPr lang="fr-FR" sz="3200" b="1" dirty="0" smtClean="0">
              <a:effectLst>
                <a:outerShdw blurRad="38100" dist="38100" dir="2700000" algn="tl">
                  <a:srgbClr val="000000">
                    <a:alpha val="43137"/>
                  </a:srgbClr>
                </a:outerShdw>
              </a:effectLst>
            </a:endParaRPr>
          </a:p>
          <a:p>
            <a:pPr marL="800100" lvl="1" indent="-342900" algn="just" eaLnBrk="1" hangingPunct="1">
              <a:lnSpc>
                <a:spcPct val="80000"/>
              </a:lnSpc>
              <a:spcBef>
                <a:spcPts val="600"/>
              </a:spcBef>
              <a:buFont typeface="Arial" panose="020B0604020202020204" pitchFamily="34" charset="0"/>
              <a:buChar char="•"/>
            </a:pPr>
            <a:r>
              <a:rPr lang="en-US" sz="2400" dirty="0"/>
              <a:t>Ray tracing cannot reproduce an effect such as the propagation of light inside a magnifying glass (achieving concentration or energy attenuation in certain areas) because it only very imperfectly models energy transfers.</a:t>
            </a:r>
          </a:p>
          <a:p>
            <a:pPr marL="800100" lvl="1" indent="-342900" algn="just" eaLnBrk="1" hangingPunct="1">
              <a:lnSpc>
                <a:spcPct val="80000"/>
              </a:lnSpc>
              <a:spcBef>
                <a:spcPts val="600"/>
              </a:spcBef>
              <a:buFont typeface="Arial" panose="020B0604020202020204" pitchFamily="34" charset="0"/>
              <a:buChar char="•"/>
            </a:pPr>
            <a:r>
              <a:rPr lang="en-US" sz="2400" dirty="0"/>
              <a:t>It cannot reproduce the diffusion of light in materials (especially air or other contributing media such as fog, dust, and atmosphere).</a:t>
            </a:r>
          </a:p>
          <a:p>
            <a:pPr marL="800100" lvl="1" indent="-342900" algn="just" eaLnBrk="1" hangingPunct="1">
              <a:lnSpc>
                <a:spcPct val="80000"/>
              </a:lnSpc>
              <a:spcBef>
                <a:spcPts val="600"/>
              </a:spcBef>
              <a:buFont typeface="Arial" panose="020B0604020202020204" pitchFamily="34" charset="0"/>
              <a:buChar char="•"/>
            </a:pPr>
            <a:r>
              <a:rPr lang="en-US" sz="2400" dirty="0"/>
              <a:t>The unrealistic nature of some shadows is also a problem. </a:t>
            </a:r>
            <a:endParaRPr lang="en-US" sz="2400" dirty="0" smtClean="0"/>
          </a:p>
          <a:p>
            <a:pPr marL="800100" lvl="1" indent="-342900" algn="just" eaLnBrk="1" hangingPunct="1">
              <a:lnSpc>
                <a:spcPct val="80000"/>
              </a:lnSpc>
              <a:spcBef>
                <a:spcPts val="600"/>
              </a:spcBef>
              <a:buFont typeface="Arial" panose="020B0604020202020204" pitchFamily="34" charset="0"/>
              <a:buChar char="•"/>
            </a:pPr>
            <a:r>
              <a:rPr lang="en-US" sz="2400" dirty="0" smtClean="0"/>
              <a:t>Illumination </a:t>
            </a:r>
            <a:r>
              <a:rPr lang="en-US" sz="2400" dirty="0"/>
              <a:t>is only moderately localized, meaning it almost always comes directly from a designated light source, whereas in reality, all surfaces and media both receive and emit light.</a:t>
            </a:r>
          </a:p>
          <a:p>
            <a:pPr marL="800100" lvl="1" indent="-342900" algn="just" eaLnBrk="1" hangingPunct="1">
              <a:lnSpc>
                <a:spcPct val="80000"/>
              </a:lnSpc>
              <a:spcBef>
                <a:spcPts val="600"/>
              </a:spcBef>
              <a:buFont typeface="Arial" panose="020B0604020202020204" pitchFamily="34" charset="0"/>
              <a:buChar char="•"/>
            </a:pPr>
            <a:r>
              <a:rPr lang="en-US" sz="2400" dirty="0"/>
              <a:t>This problem is partially solved by assigning an ambient light component to each element of the scene.</a:t>
            </a:r>
            <a:endParaRPr lang="fr-FR" sz="2400" dirty="0"/>
          </a:p>
        </p:txBody>
      </p:sp>
      <p:sp>
        <p:nvSpPr>
          <p:cNvPr id="7" name="Rectangle 1"/>
          <p:cNvSpPr txBox="1">
            <a:spLocks noChangeArrowheads="1"/>
          </p:cNvSpPr>
          <p:nvPr/>
        </p:nvSpPr>
        <p:spPr bwMode="auto">
          <a:xfrm>
            <a:off x="685800" y="1524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rPr>
              <a:t>Disadvantages</a:t>
            </a:r>
            <a:r>
              <a:rPr lang="fr-FR" sz="4000" b="1" dirty="0">
                <a:effectLst>
                  <a:outerShdw blurRad="38100" dist="38100" dir="2700000" algn="tl">
                    <a:srgbClr val="000000">
                      <a:alpha val="43137"/>
                    </a:srgbClr>
                  </a:outerShdw>
                </a:effectLst>
              </a:rPr>
              <a:t> of ray </a:t>
            </a:r>
            <a:r>
              <a:rPr lang="fr-FR" sz="4000" b="1" dirty="0" err="1">
                <a:effectLst>
                  <a:outerShdw blurRad="38100" dist="38100" dir="2700000" algn="tl">
                    <a:srgbClr val="000000">
                      <a:alpha val="43137"/>
                    </a:srgbClr>
                  </a:outerShdw>
                </a:effectLst>
              </a:rPr>
              <a:t>tracing</a:t>
            </a:r>
            <a:endParaRPr lang="fr-FR" sz="4000" b="1" dirty="0">
              <a:effectLst>
                <a:outerShdw blurRad="38100" dist="38100" dir="2700000" algn="tl">
                  <a:srgbClr val="000000">
                    <a:alpha val="43137"/>
                  </a:srgbClr>
                </a:outerShdw>
              </a:effectLst>
            </a:endParaRPr>
          </a:p>
        </p:txBody>
      </p:sp>
      <p:sp>
        <p:nvSpPr>
          <p:cNvPr id="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75</a:t>
            </a:fld>
            <a:endParaRP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914400" y="1447800"/>
            <a:ext cx="7772400" cy="369332"/>
          </a:xfrm>
          <a:prstGeom prst="rect">
            <a:avLst/>
          </a:prstGeom>
        </p:spPr>
        <p:txBody>
          <a:bodyPr/>
          <a:lstStyle/>
          <a:p>
            <a:r>
              <a:rPr lang="en-US" dirty="0"/>
              <a:t>Aliasing and disappearance of small objects</a:t>
            </a:r>
            <a:endParaRPr lang="fr-FR" dirty="0" smtClean="0"/>
          </a:p>
        </p:txBody>
      </p:sp>
      <p:grpSp>
        <p:nvGrpSpPr>
          <p:cNvPr id="2" name="Group 4"/>
          <p:cNvGrpSpPr>
            <a:grpSpLocks/>
          </p:cNvGrpSpPr>
          <p:nvPr/>
        </p:nvGrpSpPr>
        <p:grpSpPr bwMode="auto">
          <a:xfrm>
            <a:off x="508000" y="2211387"/>
            <a:ext cx="4064000" cy="2763838"/>
            <a:chOff x="-20" y="874"/>
            <a:chExt cx="2854" cy="1941"/>
          </a:xfrm>
        </p:grpSpPr>
        <p:sp>
          <p:nvSpPr>
            <p:cNvPr id="65568" name="Freeform 5"/>
            <p:cNvSpPr>
              <a:spLocks/>
            </p:cNvSpPr>
            <p:nvPr/>
          </p:nvSpPr>
          <p:spPr bwMode="auto">
            <a:xfrm>
              <a:off x="1956" y="1470"/>
              <a:ext cx="343" cy="211"/>
            </a:xfrm>
            <a:custGeom>
              <a:avLst/>
              <a:gdLst>
                <a:gd name="T0" fmla="*/ 138 w 343"/>
                <a:gd name="T1" fmla="*/ 0 h 211"/>
                <a:gd name="T2" fmla="*/ 0 w 343"/>
                <a:gd name="T3" fmla="*/ 90 h 211"/>
                <a:gd name="T4" fmla="*/ 342 w 343"/>
                <a:gd name="T5" fmla="*/ 210 h 211"/>
                <a:gd name="T6" fmla="*/ 138 w 343"/>
                <a:gd name="T7" fmla="*/ 0 h 211"/>
                <a:gd name="T8" fmla="*/ 0 60000 65536"/>
                <a:gd name="T9" fmla="*/ 0 60000 65536"/>
                <a:gd name="T10" fmla="*/ 0 60000 65536"/>
                <a:gd name="T11" fmla="*/ 0 60000 65536"/>
                <a:gd name="T12" fmla="*/ 0 w 343"/>
                <a:gd name="T13" fmla="*/ 0 h 211"/>
                <a:gd name="T14" fmla="*/ 343 w 343"/>
                <a:gd name="T15" fmla="*/ 211 h 211"/>
              </a:gdLst>
              <a:ahLst/>
              <a:cxnLst>
                <a:cxn ang="T8">
                  <a:pos x="T0" y="T1"/>
                </a:cxn>
                <a:cxn ang="T9">
                  <a:pos x="T2" y="T3"/>
                </a:cxn>
                <a:cxn ang="T10">
                  <a:pos x="T4" y="T5"/>
                </a:cxn>
                <a:cxn ang="T11">
                  <a:pos x="T6" y="T7"/>
                </a:cxn>
              </a:cxnLst>
              <a:rect l="T12" t="T13" r="T14" b="T15"/>
              <a:pathLst>
                <a:path w="343" h="211">
                  <a:moveTo>
                    <a:pt x="138" y="0"/>
                  </a:moveTo>
                  <a:lnTo>
                    <a:pt x="0" y="90"/>
                  </a:lnTo>
                  <a:lnTo>
                    <a:pt x="342" y="210"/>
                  </a:lnTo>
                  <a:lnTo>
                    <a:pt x="138" y="0"/>
                  </a:lnTo>
                </a:path>
              </a:pathLst>
            </a:custGeom>
            <a:solidFill>
              <a:schemeClr val="accent1"/>
            </a:solidFill>
            <a:ln w="12699" cap="rnd">
              <a:solidFill>
                <a:schemeClr val="tx1"/>
              </a:solidFill>
              <a:round/>
              <a:headEnd/>
              <a:tailEnd/>
            </a:ln>
          </p:spPr>
          <p:txBody>
            <a:bodyPr/>
            <a:lstStyle/>
            <a:p>
              <a:endParaRPr lang="fr-FR"/>
            </a:p>
          </p:txBody>
        </p:sp>
        <p:sp>
          <p:nvSpPr>
            <p:cNvPr id="65569" name="Freeform 6"/>
            <p:cNvSpPr>
              <a:spLocks/>
            </p:cNvSpPr>
            <p:nvPr/>
          </p:nvSpPr>
          <p:spPr bwMode="auto">
            <a:xfrm>
              <a:off x="2154" y="1152"/>
              <a:ext cx="385" cy="277"/>
            </a:xfrm>
            <a:custGeom>
              <a:avLst/>
              <a:gdLst>
                <a:gd name="T0" fmla="*/ 0 w 385"/>
                <a:gd name="T1" fmla="*/ 102 h 277"/>
                <a:gd name="T2" fmla="*/ 168 w 385"/>
                <a:gd name="T3" fmla="*/ 0 h 277"/>
                <a:gd name="T4" fmla="*/ 384 w 385"/>
                <a:gd name="T5" fmla="*/ 90 h 277"/>
                <a:gd name="T6" fmla="*/ 18 w 385"/>
                <a:gd name="T7" fmla="*/ 276 h 277"/>
                <a:gd name="T8" fmla="*/ 0 w 385"/>
                <a:gd name="T9" fmla="*/ 102 h 277"/>
                <a:gd name="T10" fmla="*/ 0 60000 65536"/>
                <a:gd name="T11" fmla="*/ 0 60000 65536"/>
                <a:gd name="T12" fmla="*/ 0 60000 65536"/>
                <a:gd name="T13" fmla="*/ 0 60000 65536"/>
                <a:gd name="T14" fmla="*/ 0 60000 65536"/>
                <a:gd name="T15" fmla="*/ 0 w 385"/>
                <a:gd name="T16" fmla="*/ 0 h 277"/>
                <a:gd name="T17" fmla="*/ 385 w 385"/>
                <a:gd name="T18" fmla="*/ 277 h 277"/>
              </a:gdLst>
              <a:ahLst/>
              <a:cxnLst>
                <a:cxn ang="T10">
                  <a:pos x="T0" y="T1"/>
                </a:cxn>
                <a:cxn ang="T11">
                  <a:pos x="T2" y="T3"/>
                </a:cxn>
                <a:cxn ang="T12">
                  <a:pos x="T4" y="T5"/>
                </a:cxn>
                <a:cxn ang="T13">
                  <a:pos x="T6" y="T7"/>
                </a:cxn>
                <a:cxn ang="T14">
                  <a:pos x="T8" y="T9"/>
                </a:cxn>
              </a:cxnLst>
              <a:rect l="T15" t="T16" r="T17" b="T18"/>
              <a:pathLst>
                <a:path w="385" h="277">
                  <a:moveTo>
                    <a:pt x="0" y="102"/>
                  </a:moveTo>
                  <a:lnTo>
                    <a:pt x="168" y="0"/>
                  </a:lnTo>
                  <a:lnTo>
                    <a:pt x="384" y="90"/>
                  </a:lnTo>
                  <a:lnTo>
                    <a:pt x="18" y="276"/>
                  </a:lnTo>
                  <a:lnTo>
                    <a:pt x="0" y="102"/>
                  </a:lnTo>
                </a:path>
              </a:pathLst>
            </a:custGeom>
            <a:solidFill>
              <a:srgbClr val="0099CC"/>
            </a:solidFill>
            <a:ln w="12699" cap="rnd">
              <a:solidFill>
                <a:schemeClr val="tx1"/>
              </a:solidFill>
              <a:round/>
              <a:headEnd/>
              <a:tailEnd/>
            </a:ln>
          </p:spPr>
          <p:txBody>
            <a:bodyPr/>
            <a:lstStyle/>
            <a:p>
              <a:endParaRPr lang="fr-FR"/>
            </a:p>
          </p:txBody>
        </p:sp>
        <p:sp>
          <p:nvSpPr>
            <p:cNvPr id="65570" name="Oval 7"/>
            <p:cNvSpPr>
              <a:spLocks noChangeArrowheads="1"/>
            </p:cNvSpPr>
            <p:nvPr/>
          </p:nvSpPr>
          <p:spPr bwMode="auto">
            <a:xfrm>
              <a:off x="2032" y="874"/>
              <a:ext cx="226" cy="190"/>
            </a:xfrm>
            <a:prstGeom prst="ellipse">
              <a:avLst/>
            </a:prstGeom>
            <a:solidFill>
              <a:srgbClr val="FF66CC"/>
            </a:solidFill>
            <a:ln w="12699">
              <a:solidFill>
                <a:schemeClr val="tx1"/>
              </a:solidFill>
              <a:round/>
              <a:headEnd/>
              <a:tailEnd/>
            </a:ln>
          </p:spPr>
          <p:txBody>
            <a:bodyPr wrap="none" anchor="ctr"/>
            <a:lstStyle/>
            <a:p>
              <a:endParaRPr lang="fr-FR"/>
            </a:p>
          </p:txBody>
        </p:sp>
        <p:sp>
          <p:nvSpPr>
            <p:cNvPr id="65571" name="Rectangle 8"/>
            <p:cNvSpPr>
              <a:spLocks noChangeArrowheads="1"/>
            </p:cNvSpPr>
            <p:nvPr/>
          </p:nvSpPr>
          <p:spPr bwMode="auto">
            <a:xfrm>
              <a:off x="2578" y="1600"/>
              <a:ext cx="256" cy="190"/>
            </a:xfrm>
            <a:prstGeom prst="rect">
              <a:avLst/>
            </a:prstGeom>
            <a:solidFill>
              <a:srgbClr val="FFCC00"/>
            </a:solidFill>
            <a:ln w="12699">
              <a:solidFill>
                <a:schemeClr val="tx1"/>
              </a:solidFill>
              <a:miter lim="800000"/>
              <a:headEnd/>
              <a:tailEnd/>
            </a:ln>
          </p:spPr>
          <p:txBody>
            <a:bodyPr wrap="none" anchor="ctr"/>
            <a:lstStyle/>
            <a:p>
              <a:endParaRPr lang="fr-FR"/>
            </a:p>
          </p:txBody>
        </p:sp>
        <p:sp>
          <p:nvSpPr>
            <p:cNvPr id="65572" name="Line 9"/>
            <p:cNvSpPr>
              <a:spLocks noChangeShapeType="1"/>
            </p:cNvSpPr>
            <p:nvPr/>
          </p:nvSpPr>
          <p:spPr bwMode="auto">
            <a:xfrm flipV="1">
              <a:off x="288" y="1674"/>
              <a:ext cx="2400" cy="888"/>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73" name="Line 10"/>
            <p:cNvSpPr>
              <a:spLocks noChangeShapeType="1"/>
            </p:cNvSpPr>
            <p:nvPr/>
          </p:nvSpPr>
          <p:spPr bwMode="auto">
            <a:xfrm flipV="1">
              <a:off x="288" y="1266"/>
              <a:ext cx="2082" cy="130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74" name="Line 11"/>
            <p:cNvSpPr>
              <a:spLocks noChangeShapeType="1"/>
            </p:cNvSpPr>
            <p:nvPr/>
          </p:nvSpPr>
          <p:spPr bwMode="auto">
            <a:xfrm flipV="1">
              <a:off x="300" y="1524"/>
              <a:ext cx="1800" cy="1038"/>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75" name="Line 12"/>
            <p:cNvSpPr>
              <a:spLocks noChangeShapeType="1"/>
            </p:cNvSpPr>
            <p:nvPr/>
          </p:nvSpPr>
          <p:spPr bwMode="auto">
            <a:xfrm flipV="1">
              <a:off x="312" y="954"/>
              <a:ext cx="1818" cy="160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76" name="AutoShape 13"/>
            <p:cNvSpPr>
              <a:spLocks noChangeArrowheads="1"/>
            </p:cNvSpPr>
            <p:nvPr/>
          </p:nvSpPr>
          <p:spPr bwMode="auto">
            <a:xfrm rot="5400000">
              <a:off x="1189" y="1785"/>
              <a:ext cx="366" cy="220"/>
            </a:xfrm>
            <a:prstGeom prst="parallelogram">
              <a:avLst>
                <a:gd name="adj" fmla="val 41583"/>
              </a:avLst>
            </a:prstGeom>
            <a:solidFill>
              <a:srgbClr val="0099CC"/>
            </a:solidFill>
            <a:ln w="12699">
              <a:solidFill>
                <a:schemeClr val="tx1"/>
              </a:solidFill>
              <a:miter lim="800000"/>
              <a:headEnd/>
              <a:tailEnd/>
            </a:ln>
          </p:spPr>
          <p:txBody>
            <a:bodyPr wrap="none" anchor="ctr"/>
            <a:lstStyle/>
            <a:p>
              <a:endParaRPr lang="fr-FR"/>
            </a:p>
          </p:txBody>
        </p:sp>
        <p:sp>
          <p:nvSpPr>
            <p:cNvPr id="65577" name="AutoShape 14"/>
            <p:cNvSpPr>
              <a:spLocks noChangeArrowheads="1"/>
            </p:cNvSpPr>
            <p:nvPr/>
          </p:nvSpPr>
          <p:spPr bwMode="auto">
            <a:xfrm rot="5400000">
              <a:off x="1190" y="2062"/>
              <a:ext cx="366" cy="218"/>
            </a:xfrm>
            <a:prstGeom prst="parallelogram">
              <a:avLst>
                <a:gd name="adj" fmla="val 41965"/>
              </a:avLst>
            </a:prstGeom>
            <a:solidFill>
              <a:srgbClr val="FFCC00"/>
            </a:solidFill>
            <a:ln w="12699">
              <a:solidFill>
                <a:schemeClr val="tx1"/>
              </a:solidFill>
              <a:miter lim="800000"/>
              <a:headEnd/>
              <a:tailEnd/>
            </a:ln>
          </p:spPr>
          <p:txBody>
            <a:bodyPr wrap="none" anchor="ctr"/>
            <a:lstStyle/>
            <a:p>
              <a:endParaRPr lang="fr-FR"/>
            </a:p>
          </p:txBody>
        </p:sp>
        <p:sp>
          <p:nvSpPr>
            <p:cNvPr id="65578" name="AutoShape 15"/>
            <p:cNvSpPr>
              <a:spLocks noChangeArrowheads="1"/>
            </p:cNvSpPr>
            <p:nvPr/>
          </p:nvSpPr>
          <p:spPr bwMode="auto">
            <a:xfrm rot="5400000">
              <a:off x="966" y="1965"/>
              <a:ext cx="366" cy="220"/>
            </a:xfrm>
            <a:prstGeom prst="parallelogram">
              <a:avLst>
                <a:gd name="adj" fmla="val 41583"/>
              </a:avLst>
            </a:prstGeom>
            <a:solidFill>
              <a:schemeClr val="accent1"/>
            </a:solidFill>
            <a:ln w="12699">
              <a:solidFill>
                <a:schemeClr val="tx1"/>
              </a:solidFill>
              <a:miter lim="800000"/>
              <a:headEnd/>
              <a:tailEnd/>
            </a:ln>
          </p:spPr>
          <p:txBody>
            <a:bodyPr wrap="none" anchor="ctr"/>
            <a:lstStyle/>
            <a:p>
              <a:endParaRPr lang="fr-FR"/>
            </a:p>
          </p:txBody>
        </p:sp>
        <p:sp>
          <p:nvSpPr>
            <p:cNvPr id="65579" name="AutoShape 16"/>
            <p:cNvSpPr>
              <a:spLocks noChangeArrowheads="1"/>
            </p:cNvSpPr>
            <p:nvPr/>
          </p:nvSpPr>
          <p:spPr bwMode="auto">
            <a:xfrm rot="5400000">
              <a:off x="962" y="1689"/>
              <a:ext cx="366" cy="220"/>
            </a:xfrm>
            <a:prstGeom prst="parallelogram">
              <a:avLst>
                <a:gd name="adj" fmla="val 41583"/>
              </a:avLst>
            </a:prstGeom>
            <a:solidFill>
              <a:srgbClr val="FF66CC"/>
            </a:solidFill>
            <a:ln w="12699">
              <a:solidFill>
                <a:schemeClr val="tx1"/>
              </a:solidFill>
              <a:miter lim="800000"/>
              <a:headEnd/>
              <a:tailEnd/>
            </a:ln>
          </p:spPr>
          <p:txBody>
            <a:bodyPr wrap="none" anchor="ctr"/>
            <a:lstStyle/>
            <a:p>
              <a:endParaRPr lang="fr-FR"/>
            </a:p>
          </p:txBody>
        </p:sp>
        <p:sp>
          <p:nvSpPr>
            <p:cNvPr id="65580" name="Line 17"/>
            <p:cNvSpPr>
              <a:spLocks noChangeShapeType="1"/>
            </p:cNvSpPr>
            <p:nvPr/>
          </p:nvSpPr>
          <p:spPr bwMode="auto">
            <a:xfrm flipV="1">
              <a:off x="312" y="1818"/>
              <a:ext cx="834" cy="738"/>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81" name="Line 18"/>
            <p:cNvSpPr>
              <a:spLocks noChangeShapeType="1"/>
            </p:cNvSpPr>
            <p:nvPr/>
          </p:nvSpPr>
          <p:spPr bwMode="auto">
            <a:xfrm flipV="1">
              <a:off x="294" y="1896"/>
              <a:ext cx="1068" cy="666"/>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82" name="Line 19"/>
            <p:cNvSpPr>
              <a:spLocks noChangeShapeType="1"/>
            </p:cNvSpPr>
            <p:nvPr/>
          </p:nvSpPr>
          <p:spPr bwMode="auto">
            <a:xfrm flipV="1">
              <a:off x="294" y="2070"/>
              <a:ext cx="864" cy="49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83" name="Line 20"/>
            <p:cNvSpPr>
              <a:spLocks noChangeShapeType="1"/>
            </p:cNvSpPr>
            <p:nvPr/>
          </p:nvSpPr>
          <p:spPr bwMode="auto">
            <a:xfrm flipV="1">
              <a:off x="294" y="2160"/>
              <a:ext cx="1080" cy="402"/>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65584" name="Freeform 21"/>
            <p:cNvSpPr>
              <a:spLocks/>
            </p:cNvSpPr>
            <p:nvPr/>
          </p:nvSpPr>
          <p:spPr bwMode="auto">
            <a:xfrm>
              <a:off x="1620" y="1290"/>
              <a:ext cx="391" cy="343"/>
            </a:xfrm>
            <a:custGeom>
              <a:avLst/>
              <a:gdLst>
                <a:gd name="T0" fmla="*/ 264 w 391"/>
                <a:gd name="T1" fmla="*/ 0 h 343"/>
                <a:gd name="T2" fmla="*/ 390 w 391"/>
                <a:gd name="T3" fmla="*/ 24 h 343"/>
                <a:gd name="T4" fmla="*/ 0 w 391"/>
                <a:gd name="T5" fmla="*/ 342 h 343"/>
                <a:gd name="T6" fmla="*/ 264 w 391"/>
                <a:gd name="T7" fmla="*/ 0 h 343"/>
                <a:gd name="T8" fmla="*/ 0 60000 65536"/>
                <a:gd name="T9" fmla="*/ 0 60000 65536"/>
                <a:gd name="T10" fmla="*/ 0 60000 65536"/>
                <a:gd name="T11" fmla="*/ 0 60000 65536"/>
                <a:gd name="T12" fmla="*/ 0 w 391"/>
                <a:gd name="T13" fmla="*/ 0 h 343"/>
                <a:gd name="T14" fmla="*/ 391 w 391"/>
                <a:gd name="T15" fmla="*/ 343 h 343"/>
              </a:gdLst>
              <a:ahLst/>
              <a:cxnLst>
                <a:cxn ang="T8">
                  <a:pos x="T0" y="T1"/>
                </a:cxn>
                <a:cxn ang="T9">
                  <a:pos x="T2" y="T3"/>
                </a:cxn>
                <a:cxn ang="T10">
                  <a:pos x="T4" y="T5"/>
                </a:cxn>
                <a:cxn ang="T11">
                  <a:pos x="T6" y="T7"/>
                </a:cxn>
              </a:cxnLst>
              <a:rect l="T12" t="T13" r="T14" b="T15"/>
              <a:pathLst>
                <a:path w="391" h="343">
                  <a:moveTo>
                    <a:pt x="264" y="0"/>
                  </a:moveTo>
                  <a:lnTo>
                    <a:pt x="390" y="24"/>
                  </a:lnTo>
                  <a:lnTo>
                    <a:pt x="0" y="342"/>
                  </a:lnTo>
                  <a:lnTo>
                    <a:pt x="264" y="0"/>
                  </a:lnTo>
                </a:path>
              </a:pathLst>
            </a:custGeom>
            <a:solidFill>
              <a:srgbClr val="CC0000"/>
            </a:solidFill>
            <a:ln w="12699" cap="rnd">
              <a:solidFill>
                <a:schemeClr val="tx1"/>
              </a:solidFill>
              <a:round/>
              <a:headEnd/>
              <a:tailEnd/>
            </a:ln>
          </p:spPr>
          <p:txBody>
            <a:bodyPr/>
            <a:lstStyle/>
            <a:p>
              <a:endParaRPr lang="fr-FR"/>
            </a:p>
          </p:txBody>
        </p:sp>
        <p:grpSp>
          <p:nvGrpSpPr>
            <p:cNvPr id="3" name="Group 22"/>
            <p:cNvGrpSpPr>
              <a:grpSpLocks/>
            </p:cNvGrpSpPr>
            <p:nvPr/>
          </p:nvGrpSpPr>
          <p:grpSpPr bwMode="auto">
            <a:xfrm>
              <a:off x="-20" y="2618"/>
              <a:ext cx="255" cy="197"/>
              <a:chOff x="-20" y="2618"/>
              <a:chExt cx="255" cy="197"/>
            </a:xfrm>
          </p:grpSpPr>
          <p:sp>
            <p:nvSpPr>
              <p:cNvPr id="65586" name="Arc 23"/>
              <p:cNvSpPr>
                <a:spLocks/>
              </p:cNvSpPr>
              <p:nvPr/>
            </p:nvSpPr>
            <p:spPr bwMode="auto">
              <a:xfrm rot="-6960000">
                <a:off x="78" y="2658"/>
                <a:ext cx="106" cy="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87" name="Arc 24"/>
              <p:cNvSpPr>
                <a:spLocks/>
              </p:cNvSpPr>
              <p:nvPr/>
            </p:nvSpPr>
            <p:spPr bwMode="auto">
              <a:xfrm rot="-6960000">
                <a:off x="32" y="2566"/>
                <a:ext cx="106" cy="210"/>
              </a:xfrm>
              <a:custGeom>
                <a:avLst/>
                <a:gdLst>
                  <a:gd name="T0" fmla="*/ 0 w 21600"/>
                  <a:gd name="T1" fmla="*/ 0 h 21704"/>
                  <a:gd name="T2" fmla="*/ 0 w 21600"/>
                  <a:gd name="T3" fmla="*/ 0 h 21704"/>
                  <a:gd name="T4" fmla="*/ 0 w 21600"/>
                  <a:gd name="T5" fmla="*/ 0 h 21704"/>
                  <a:gd name="T6" fmla="*/ 0 60000 65536"/>
                  <a:gd name="T7" fmla="*/ 0 60000 65536"/>
                  <a:gd name="T8" fmla="*/ 0 60000 65536"/>
                  <a:gd name="T9" fmla="*/ 0 w 21600"/>
                  <a:gd name="T10" fmla="*/ 0 h 21704"/>
                  <a:gd name="T11" fmla="*/ 21600 w 21600"/>
                  <a:gd name="T12" fmla="*/ 21704 h 21704"/>
                </a:gdLst>
                <a:ahLst/>
                <a:cxnLst>
                  <a:cxn ang="T6">
                    <a:pos x="T0" y="T1"/>
                  </a:cxn>
                  <a:cxn ang="T7">
                    <a:pos x="T2" y="T3"/>
                  </a:cxn>
                  <a:cxn ang="T8">
                    <a:pos x="T4" y="T5"/>
                  </a:cxn>
                </a:cxnLst>
                <a:rect l="T9" t="T10" r="T11" b="T12"/>
                <a:pathLst>
                  <a:path w="21600" h="21704" fill="none" extrusionOk="0">
                    <a:moveTo>
                      <a:pt x="21600" y="21704"/>
                    </a:moveTo>
                    <a:cubicBezTo>
                      <a:pt x="9670" y="21704"/>
                      <a:pt x="0" y="12033"/>
                      <a:pt x="0" y="104"/>
                    </a:cubicBezTo>
                    <a:cubicBezTo>
                      <a:pt x="-1" y="69"/>
                      <a:pt x="0" y="34"/>
                      <a:pt x="0" y="0"/>
                    </a:cubicBezTo>
                  </a:path>
                  <a:path w="21600" h="21704" stroke="0" extrusionOk="0">
                    <a:moveTo>
                      <a:pt x="21600" y="21704"/>
                    </a:moveTo>
                    <a:cubicBezTo>
                      <a:pt x="9670" y="21704"/>
                      <a:pt x="0" y="12033"/>
                      <a:pt x="0" y="104"/>
                    </a:cubicBezTo>
                    <a:cubicBezTo>
                      <a:pt x="-1" y="69"/>
                      <a:pt x="0" y="34"/>
                      <a:pt x="0" y="0"/>
                    </a:cubicBezTo>
                    <a:lnTo>
                      <a:pt x="21600" y="104"/>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88" name="Arc 25"/>
              <p:cNvSpPr>
                <a:spLocks/>
              </p:cNvSpPr>
              <p:nvPr/>
            </p:nvSpPr>
            <p:spPr bwMode="auto">
              <a:xfrm rot="1380000">
                <a:off x="139" y="2637"/>
                <a:ext cx="85" cy="76"/>
              </a:xfrm>
              <a:custGeom>
                <a:avLst/>
                <a:gdLst>
                  <a:gd name="T0" fmla="*/ 0 w 21857"/>
                  <a:gd name="T1" fmla="*/ 0 h 21600"/>
                  <a:gd name="T2" fmla="*/ 0 w 21857"/>
                  <a:gd name="T3" fmla="*/ 0 h 21600"/>
                  <a:gd name="T4" fmla="*/ 0 w 21857"/>
                  <a:gd name="T5" fmla="*/ 0 h 21600"/>
                  <a:gd name="T6" fmla="*/ 0 60000 65536"/>
                  <a:gd name="T7" fmla="*/ 0 60000 65536"/>
                  <a:gd name="T8" fmla="*/ 0 60000 65536"/>
                  <a:gd name="T9" fmla="*/ 0 w 21857"/>
                  <a:gd name="T10" fmla="*/ 0 h 21600"/>
                  <a:gd name="T11" fmla="*/ 21857 w 21857"/>
                  <a:gd name="T12" fmla="*/ 21600 h 21600"/>
                </a:gdLst>
                <a:ahLst/>
                <a:cxnLst>
                  <a:cxn ang="T6">
                    <a:pos x="T0" y="T1"/>
                  </a:cxn>
                  <a:cxn ang="T7">
                    <a:pos x="T2" y="T3"/>
                  </a:cxn>
                  <a:cxn ang="T8">
                    <a:pos x="T4" y="T5"/>
                  </a:cxn>
                </a:cxnLst>
                <a:rect l="T9" t="T10" r="T11" b="T12"/>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89" name="Oval 26"/>
              <p:cNvSpPr>
                <a:spLocks noChangeArrowheads="1"/>
              </p:cNvSpPr>
              <p:nvPr/>
            </p:nvSpPr>
            <p:spPr bwMode="auto">
              <a:xfrm rot="-6960000">
                <a:off x="163" y="2665"/>
                <a:ext cx="44" cy="11"/>
              </a:xfrm>
              <a:prstGeom prst="ellipse">
                <a:avLst/>
              </a:prstGeom>
              <a:solidFill>
                <a:schemeClr val="accent2"/>
              </a:solidFill>
              <a:ln w="12699">
                <a:solidFill>
                  <a:schemeClr val="accent2"/>
                </a:solidFill>
                <a:round/>
                <a:headEnd/>
                <a:tailEnd/>
              </a:ln>
            </p:spPr>
            <p:txBody>
              <a:bodyPr wrap="none" anchor="ctr"/>
              <a:lstStyle/>
              <a:p>
                <a:endParaRPr lang="fr-FR"/>
              </a:p>
            </p:txBody>
          </p:sp>
        </p:grpSp>
      </p:grpSp>
      <p:grpSp>
        <p:nvGrpSpPr>
          <p:cNvPr id="4" name="Group 27"/>
          <p:cNvGrpSpPr>
            <a:grpSpLocks/>
          </p:cNvGrpSpPr>
          <p:nvPr/>
        </p:nvGrpSpPr>
        <p:grpSpPr bwMode="auto">
          <a:xfrm>
            <a:off x="4572000" y="2209800"/>
            <a:ext cx="4260850" cy="2752725"/>
            <a:chOff x="2068" y="1738"/>
            <a:chExt cx="3190" cy="2061"/>
          </a:xfrm>
        </p:grpSpPr>
        <p:sp>
          <p:nvSpPr>
            <p:cNvPr id="65544" name="Oval 28"/>
            <p:cNvSpPr>
              <a:spLocks noChangeArrowheads="1"/>
            </p:cNvSpPr>
            <p:nvPr/>
          </p:nvSpPr>
          <p:spPr bwMode="auto">
            <a:xfrm>
              <a:off x="3316" y="1738"/>
              <a:ext cx="1030" cy="310"/>
            </a:xfrm>
            <a:prstGeom prst="ellipse">
              <a:avLst/>
            </a:prstGeom>
            <a:solidFill>
              <a:srgbClr val="FF6699"/>
            </a:solidFill>
            <a:ln w="12699">
              <a:solidFill>
                <a:schemeClr val="tx1"/>
              </a:solidFill>
              <a:round/>
              <a:headEnd/>
              <a:tailEnd/>
            </a:ln>
          </p:spPr>
          <p:txBody>
            <a:bodyPr wrap="none" anchor="ctr"/>
            <a:lstStyle/>
            <a:p>
              <a:endParaRPr lang="fr-FR"/>
            </a:p>
          </p:txBody>
        </p:sp>
        <p:sp>
          <p:nvSpPr>
            <p:cNvPr id="65545" name="Line 29"/>
            <p:cNvSpPr>
              <a:spLocks noChangeShapeType="1"/>
            </p:cNvSpPr>
            <p:nvPr/>
          </p:nvSpPr>
          <p:spPr bwMode="auto">
            <a:xfrm flipV="1">
              <a:off x="2982" y="1884"/>
              <a:ext cx="1140" cy="1122"/>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46" name="Freeform 30"/>
            <p:cNvSpPr>
              <a:spLocks/>
            </p:cNvSpPr>
            <p:nvPr/>
          </p:nvSpPr>
          <p:spPr bwMode="auto">
            <a:xfrm>
              <a:off x="4050" y="2436"/>
              <a:ext cx="343" cy="211"/>
            </a:xfrm>
            <a:custGeom>
              <a:avLst/>
              <a:gdLst>
                <a:gd name="T0" fmla="*/ 138 w 343"/>
                <a:gd name="T1" fmla="*/ 0 h 211"/>
                <a:gd name="T2" fmla="*/ 0 w 343"/>
                <a:gd name="T3" fmla="*/ 90 h 211"/>
                <a:gd name="T4" fmla="*/ 342 w 343"/>
                <a:gd name="T5" fmla="*/ 210 h 211"/>
                <a:gd name="T6" fmla="*/ 138 w 343"/>
                <a:gd name="T7" fmla="*/ 0 h 211"/>
                <a:gd name="T8" fmla="*/ 0 60000 65536"/>
                <a:gd name="T9" fmla="*/ 0 60000 65536"/>
                <a:gd name="T10" fmla="*/ 0 60000 65536"/>
                <a:gd name="T11" fmla="*/ 0 60000 65536"/>
                <a:gd name="T12" fmla="*/ 0 w 343"/>
                <a:gd name="T13" fmla="*/ 0 h 211"/>
                <a:gd name="T14" fmla="*/ 343 w 343"/>
                <a:gd name="T15" fmla="*/ 211 h 211"/>
              </a:gdLst>
              <a:ahLst/>
              <a:cxnLst>
                <a:cxn ang="T8">
                  <a:pos x="T0" y="T1"/>
                </a:cxn>
                <a:cxn ang="T9">
                  <a:pos x="T2" y="T3"/>
                </a:cxn>
                <a:cxn ang="T10">
                  <a:pos x="T4" y="T5"/>
                </a:cxn>
                <a:cxn ang="T11">
                  <a:pos x="T6" y="T7"/>
                </a:cxn>
              </a:cxnLst>
              <a:rect l="T12" t="T13" r="T14" b="T15"/>
              <a:pathLst>
                <a:path w="343" h="211">
                  <a:moveTo>
                    <a:pt x="138" y="0"/>
                  </a:moveTo>
                  <a:lnTo>
                    <a:pt x="0" y="90"/>
                  </a:lnTo>
                  <a:lnTo>
                    <a:pt x="342" y="210"/>
                  </a:lnTo>
                  <a:lnTo>
                    <a:pt x="138" y="0"/>
                  </a:lnTo>
                </a:path>
              </a:pathLst>
            </a:custGeom>
            <a:solidFill>
              <a:schemeClr val="accent1"/>
            </a:solidFill>
            <a:ln w="12699" cap="rnd">
              <a:solidFill>
                <a:schemeClr val="tx1"/>
              </a:solidFill>
              <a:round/>
              <a:headEnd/>
              <a:tailEnd/>
            </a:ln>
          </p:spPr>
          <p:txBody>
            <a:bodyPr/>
            <a:lstStyle/>
            <a:p>
              <a:endParaRPr lang="fr-FR"/>
            </a:p>
          </p:txBody>
        </p:sp>
        <p:sp>
          <p:nvSpPr>
            <p:cNvPr id="65547" name="Freeform 31"/>
            <p:cNvSpPr>
              <a:spLocks/>
            </p:cNvSpPr>
            <p:nvPr/>
          </p:nvSpPr>
          <p:spPr bwMode="auto">
            <a:xfrm>
              <a:off x="4242" y="2136"/>
              <a:ext cx="385" cy="277"/>
            </a:xfrm>
            <a:custGeom>
              <a:avLst/>
              <a:gdLst>
                <a:gd name="T0" fmla="*/ 0 w 385"/>
                <a:gd name="T1" fmla="*/ 102 h 277"/>
                <a:gd name="T2" fmla="*/ 168 w 385"/>
                <a:gd name="T3" fmla="*/ 0 h 277"/>
                <a:gd name="T4" fmla="*/ 384 w 385"/>
                <a:gd name="T5" fmla="*/ 90 h 277"/>
                <a:gd name="T6" fmla="*/ 18 w 385"/>
                <a:gd name="T7" fmla="*/ 276 h 277"/>
                <a:gd name="T8" fmla="*/ 0 w 385"/>
                <a:gd name="T9" fmla="*/ 102 h 277"/>
                <a:gd name="T10" fmla="*/ 0 60000 65536"/>
                <a:gd name="T11" fmla="*/ 0 60000 65536"/>
                <a:gd name="T12" fmla="*/ 0 60000 65536"/>
                <a:gd name="T13" fmla="*/ 0 60000 65536"/>
                <a:gd name="T14" fmla="*/ 0 60000 65536"/>
                <a:gd name="T15" fmla="*/ 0 w 385"/>
                <a:gd name="T16" fmla="*/ 0 h 277"/>
                <a:gd name="T17" fmla="*/ 385 w 385"/>
                <a:gd name="T18" fmla="*/ 277 h 277"/>
              </a:gdLst>
              <a:ahLst/>
              <a:cxnLst>
                <a:cxn ang="T10">
                  <a:pos x="T0" y="T1"/>
                </a:cxn>
                <a:cxn ang="T11">
                  <a:pos x="T2" y="T3"/>
                </a:cxn>
                <a:cxn ang="T12">
                  <a:pos x="T4" y="T5"/>
                </a:cxn>
                <a:cxn ang="T13">
                  <a:pos x="T6" y="T7"/>
                </a:cxn>
                <a:cxn ang="T14">
                  <a:pos x="T8" y="T9"/>
                </a:cxn>
              </a:cxnLst>
              <a:rect l="T15" t="T16" r="T17" b="T18"/>
              <a:pathLst>
                <a:path w="385" h="277">
                  <a:moveTo>
                    <a:pt x="0" y="102"/>
                  </a:moveTo>
                  <a:lnTo>
                    <a:pt x="168" y="0"/>
                  </a:lnTo>
                  <a:lnTo>
                    <a:pt x="384" y="90"/>
                  </a:lnTo>
                  <a:lnTo>
                    <a:pt x="18" y="276"/>
                  </a:lnTo>
                  <a:lnTo>
                    <a:pt x="0" y="102"/>
                  </a:lnTo>
                </a:path>
              </a:pathLst>
            </a:custGeom>
            <a:solidFill>
              <a:srgbClr val="0099CC"/>
            </a:solidFill>
            <a:ln w="12699" cap="rnd">
              <a:solidFill>
                <a:schemeClr val="tx1"/>
              </a:solidFill>
              <a:round/>
              <a:headEnd/>
              <a:tailEnd/>
            </a:ln>
          </p:spPr>
          <p:txBody>
            <a:bodyPr/>
            <a:lstStyle/>
            <a:p>
              <a:endParaRPr lang="fr-FR"/>
            </a:p>
          </p:txBody>
        </p:sp>
        <p:sp>
          <p:nvSpPr>
            <p:cNvPr id="65548" name="Rectangle 32"/>
            <p:cNvSpPr>
              <a:spLocks noChangeArrowheads="1"/>
            </p:cNvSpPr>
            <p:nvPr/>
          </p:nvSpPr>
          <p:spPr bwMode="auto">
            <a:xfrm>
              <a:off x="4666" y="2488"/>
              <a:ext cx="592" cy="730"/>
            </a:xfrm>
            <a:prstGeom prst="rect">
              <a:avLst/>
            </a:prstGeom>
            <a:solidFill>
              <a:srgbClr val="FFCC00"/>
            </a:solidFill>
            <a:ln w="12699">
              <a:solidFill>
                <a:schemeClr val="tx1"/>
              </a:solidFill>
              <a:miter lim="800000"/>
              <a:headEnd/>
              <a:tailEnd/>
            </a:ln>
          </p:spPr>
          <p:txBody>
            <a:bodyPr wrap="none" anchor="ctr"/>
            <a:lstStyle/>
            <a:p>
              <a:endParaRPr lang="fr-FR"/>
            </a:p>
          </p:txBody>
        </p:sp>
        <p:sp>
          <p:nvSpPr>
            <p:cNvPr id="65549" name="Line 33"/>
            <p:cNvSpPr>
              <a:spLocks noChangeShapeType="1"/>
            </p:cNvSpPr>
            <p:nvPr/>
          </p:nvSpPr>
          <p:spPr bwMode="auto">
            <a:xfrm flipV="1">
              <a:off x="2376" y="2820"/>
              <a:ext cx="2412" cy="726"/>
            </a:xfrm>
            <a:prstGeom prst="line">
              <a:avLst/>
            </a:prstGeom>
            <a:noFill/>
            <a:ln w="12699">
              <a:solidFill>
                <a:srgbClr val="CC6600"/>
              </a:solidFill>
              <a:round/>
              <a:headEnd type="none" w="sm" len="sm"/>
              <a:tailEnd type="none" w="sm" len="sm"/>
            </a:ln>
          </p:spPr>
          <p:txBody>
            <a:bodyPr wrap="none" anchor="ctr"/>
            <a:lstStyle/>
            <a:p>
              <a:endParaRPr lang="fr-FR"/>
            </a:p>
          </p:txBody>
        </p:sp>
        <p:sp>
          <p:nvSpPr>
            <p:cNvPr id="65550" name="Line 34"/>
            <p:cNvSpPr>
              <a:spLocks noChangeShapeType="1"/>
            </p:cNvSpPr>
            <p:nvPr/>
          </p:nvSpPr>
          <p:spPr bwMode="auto">
            <a:xfrm flipV="1">
              <a:off x="2388" y="2484"/>
              <a:ext cx="1794" cy="1062"/>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51" name="Line 35"/>
            <p:cNvSpPr>
              <a:spLocks noChangeShapeType="1"/>
            </p:cNvSpPr>
            <p:nvPr/>
          </p:nvSpPr>
          <p:spPr bwMode="auto">
            <a:xfrm flipV="1">
              <a:off x="2400" y="1758"/>
              <a:ext cx="1356" cy="1782"/>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52" name="AutoShape 36"/>
            <p:cNvSpPr>
              <a:spLocks noChangeArrowheads="1"/>
            </p:cNvSpPr>
            <p:nvPr/>
          </p:nvSpPr>
          <p:spPr bwMode="auto">
            <a:xfrm rot="5400000">
              <a:off x="3277" y="2769"/>
              <a:ext cx="366" cy="220"/>
            </a:xfrm>
            <a:prstGeom prst="parallelogram">
              <a:avLst>
                <a:gd name="adj" fmla="val 41583"/>
              </a:avLst>
            </a:prstGeom>
            <a:solidFill>
              <a:srgbClr val="FFCC99"/>
            </a:solidFill>
            <a:ln w="12699">
              <a:solidFill>
                <a:schemeClr val="tx1"/>
              </a:solidFill>
              <a:miter lim="800000"/>
              <a:headEnd/>
              <a:tailEnd/>
            </a:ln>
          </p:spPr>
          <p:txBody>
            <a:bodyPr wrap="none" anchor="ctr"/>
            <a:lstStyle/>
            <a:p>
              <a:endParaRPr lang="fr-FR"/>
            </a:p>
          </p:txBody>
        </p:sp>
        <p:sp>
          <p:nvSpPr>
            <p:cNvPr id="65553" name="AutoShape 37"/>
            <p:cNvSpPr>
              <a:spLocks noChangeArrowheads="1"/>
            </p:cNvSpPr>
            <p:nvPr/>
          </p:nvSpPr>
          <p:spPr bwMode="auto">
            <a:xfrm rot="5400000">
              <a:off x="3278" y="3046"/>
              <a:ext cx="366" cy="218"/>
            </a:xfrm>
            <a:prstGeom prst="parallelogram">
              <a:avLst>
                <a:gd name="adj" fmla="val 41965"/>
              </a:avLst>
            </a:prstGeom>
            <a:solidFill>
              <a:srgbClr val="FFCC66"/>
            </a:solidFill>
            <a:ln w="12699">
              <a:solidFill>
                <a:schemeClr val="tx1"/>
              </a:solidFill>
              <a:miter lim="800000"/>
              <a:headEnd/>
              <a:tailEnd/>
            </a:ln>
          </p:spPr>
          <p:txBody>
            <a:bodyPr wrap="none" anchor="ctr"/>
            <a:lstStyle/>
            <a:p>
              <a:endParaRPr lang="fr-FR"/>
            </a:p>
          </p:txBody>
        </p:sp>
        <p:sp>
          <p:nvSpPr>
            <p:cNvPr id="65554" name="AutoShape 38"/>
            <p:cNvSpPr>
              <a:spLocks noChangeArrowheads="1"/>
            </p:cNvSpPr>
            <p:nvPr/>
          </p:nvSpPr>
          <p:spPr bwMode="auto">
            <a:xfrm rot="5400000">
              <a:off x="3054" y="2949"/>
              <a:ext cx="366" cy="220"/>
            </a:xfrm>
            <a:prstGeom prst="parallelogram">
              <a:avLst>
                <a:gd name="adj" fmla="val 41583"/>
              </a:avLst>
            </a:prstGeom>
            <a:solidFill>
              <a:srgbClr val="99FF66"/>
            </a:solidFill>
            <a:ln w="12699">
              <a:solidFill>
                <a:schemeClr val="tx1"/>
              </a:solidFill>
              <a:miter lim="800000"/>
              <a:headEnd/>
              <a:tailEnd/>
            </a:ln>
          </p:spPr>
          <p:txBody>
            <a:bodyPr wrap="none" anchor="ctr"/>
            <a:lstStyle/>
            <a:p>
              <a:endParaRPr lang="fr-FR"/>
            </a:p>
          </p:txBody>
        </p:sp>
        <p:sp>
          <p:nvSpPr>
            <p:cNvPr id="65555" name="AutoShape 39"/>
            <p:cNvSpPr>
              <a:spLocks noChangeArrowheads="1"/>
            </p:cNvSpPr>
            <p:nvPr/>
          </p:nvSpPr>
          <p:spPr bwMode="auto">
            <a:xfrm rot="5400000">
              <a:off x="3050" y="2673"/>
              <a:ext cx="366" cy="220"/>
            </a:xfrm>
            <a:prstGeom prst="parallelogram">
              <a:avLst>
                <a:gd name="adj" fmla="val 41583"/>
              </a:avLst>
            </a:prstGeom>
            <a:solidFill>
              <a:srgbClr val="FF9999"/>
            </a:solidFill>
            <a:ln w="12699">
              <a:solidFill>
                <a:schemeClr val="tx1"/>
              </a:solidFill>
              <a:miter lim="800000"/>
              <a:headEnd/>
              <a:tailEnd/>
            </a:ln>
          </p:spPr>
          <p:txBody>
            <a:bodyPr wrap="none" anchor="ctr"/>
            <a:lstStyle/>
            <a:p>
              <a:endParaRPr lang="fr-FR"/>
            </a:p>
          </p:txBody>
        </p:sp>
        <p:sp>
          <p:nvSpPr>
            <p:cNvPr id="65556" name="Line 40"/>
            <p:cNvSpPr>
              <a:spLocks noChangeShapeType="1"/>
            </p:cNvSpPr>
            <p:nvPr/>
          </p:nvSpPr>
          <p:spPr bwMode="auto">
            <a:xfrm flipV="1">
              <a:off x="2382" y="2880"/>
              <a:ext cx="732" cy="666"/>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57" name="Line 41"/>
            <p:cNvSpPr>
              <a:spLocks noChangeShapeType="1"/>
            </p:cNvSpPr>
            <p:nvPr/>
          </p:nvSpPr>
          <p:spPr bwMode="auto">
            <a:xfrm flipV="1">
              <a:off x="2382" y="2976"/>
              <a:ext cx="972" cy="570"/>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58" name="Line 42"/>
            <p:cNvSpPr>
              <a:spLocks noChangeShapeType="1"/>
            </p:cNvSpPr>
            <p:nvPr/>
          </p:nvSpPr>
          <p:spPr bwMode="auto">
            <a:xfrm flipV="1">
              <a:off x="2382" y="3090"/>
              <a:ext cx="2754" cy="456"/>
            </a:xfrm>
            <a:prstGeom prst="line">
              <a:avLst/>
            </a:prstGeom>
            <a:noFill/>
            <a:ln w="12699">
              <a:solidFill>
                <a:srgbClr val="CC6600"/>
              </a:solidFill>
              <a:round/>
              <a:headEnd type="none" w="sm" len="sm"/>
              <a:tailEnd type="none" w="sm" len="sm"/>
            </a:ln>
          </p:spPr>
          <p:txBody>
            <a:bodyPr wrap="none" anchor="ctr"/>
            <a:lstStyle/>
            <a:p>
              <a:endParaRPr lang="fr-FR"/>
            </a:p>
          </p:txBody>
        </p:sp>
        <p:sp>
          <p:nvSpPr>
            <p:cNvPr id="65559" name="Freeform 43"/>
            <p:cNvSpPr>
              <a:spLocks/>
            </p:cNvSpPr>
            <p:nvPr/>
          </p:nvSpPr>
          <p:spPr bwMode="auto">
            <a:xfrm>
              <a:off x="3708" y="2274"/>
              <a:ext cx="391" cy="343"/>
            </a:xfrm>
            <a:custGeom>
              <a:avLst/>
              <a:gdLst>
                <a:gd name="T0" fmla="*/ 264 w 391"/>
                <a:gd name="T1" fmla="*/ 0 h 343"/>
                <a:gd name="T2" fmla="*/ 390 w 391"/>
                <a:gd name="T3" fmla="*/ 24 h 343"/>
                <a:gd name="T4" fmla="*/ 0 w 391"/>
                <a:gd name="T5" fmla="*/ 342 h 343"/>
                <a:gd name="T6" fmla="*/ 264 w 391"/>
                <a:gd name="T7" fmla="*/ 0 h 343"/>
                <a:gd name="T8" fmla="*/ 0 60000 65536"/>
                <a:gd name="T9" fmla="*/ 0 60000 65536"/>
                <a:gd name="T10" fmla="*/ 0 60000 65536"/>
                <a:gd name="T11" fmla="*/ 0 60000 65536"/>
                <a:gd name="T12" fmla="*/ 0 w 391"/>
                <a:gd name="T13" fmla="*/ 0 h 343"/>
                <a:gd name="T14" fmla="*/ 391 w 391"/>
                <a:gd name="T15" fmla="*/ 343 h 343"/>
              </a:gdLst>
              <a:ahLst/>
              <a:cxnLst>
                <a:cxn ang="T8">
                  <a:pos x="T0" y="T1"/>
                </a:cxn>
                <a:cxn ang="T9">
                  <a:pos x="T2" y="T3"/>
                </a:cxn>
                <a:cxn ang="T10">
                  <a:pos x="T4" y="T5"/>
                </a:cxn>
                <a:cxn ang="T11">
                  <a:pos x="T6" y="T7"/>
                </a:cxn>
              </a:cxnLst>
              <a:rect l="T12" t="T13" r="T14" b="T15"/>
              <a:pathLst>
                <a:path w="391" h="343">
                  <a:moveTo>
                    <a:pt x="264" y="0"/>
                  </a:moveTo>
                  <a:lnTo>
                    <a:pt x="390" y="24"/>
                  </a:lnTo>
                  <a:lnTo>
                    <a:pt x="0" y="342"/>
                  </a:lnTo>
                  <a:lnTo>
                    <a:pt x="264" y="0"/>
                  </a:lnTo>
                </a:path>
              </a:pathLst>
            </a:custGeom>
            <a:solidFill>
              <a:srgbClr val="CC0000"/>
            </a:solidFill>
            <a:ln w="12699" cap="rnd">
              <a:solidFill>
                <a:schemeClr val="tx1"/>
              </a:solidFill>
              <a:round/>
              <a:headEnd/>
              <a:tailEnd/>
            </a:ln>
          </p:spPr>
          <p:txBody>
            <a:bodyPr/>
            <a:lstStyle/>
            <a:p>
              <a:endParaRPr lang="fr-FR"/>
            </a:p>
          </p:txBody>
        </p:sp>
        <p:grpSp>
          <p:nvGrpSpPr>
            <p:cNvPr id="5" name="Group 44"/>
            <p:cNvGrpSpPr>
              <a:grpSpLocks/>
            </p:cNvGrpSpPr>
            <p:nvPr/>
          </p:nvGrpSpPr>
          <p:grpSpPr bwMode="auto">
            <a:xfrm>
              <a:off x="2068" y="3602"/>
              <a:ext cx="255" cy="197"/>
              <a:chOff x="2068" y="3602"/>
              <a:chExt cx="255" cy="197"/>
            </a:xfrm>
          </p:grpSpPr>
          <p:sp>
            <p:nvSpPr>
              <p:cNvPr id="65564" name="Arc 45"/>
              <p:cNvSpPr>
                <a:spLocks/>
              </p:cNvSpPr>
              <p:nvPr/>
            </p:nvSpPr>
            <p:spPr bwMode="auto">
              <a:xfrm rot="-6960000">
                <a:off x="2166" y="3642"/>
                <a:ext cx="106" cy="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65" name="Arc 46"/>
              <p:cNvSpPr>
                <a:spLocks/>
              </p:cNvSpPr>
              <p:nvPr/>
            </p:nvSpPr>
            <p:spPr bwMode="auto">
              <a:xfrm rot="-6960000">
                <a:off x="2120" y="3550"/>
                <a:ext cx="106" cy="210"/>
              </a:xfrm>
              <a:custGeom>
                <a:avLst/>
                <a:gdLst>
                  <a:gd name="T0" fmla="*/ 0 w 21600"/>
                  <a:gd name="T1" fmla="*/ 0 h 21704"/>
                  <a:gd name="T2" fmla="*/ 0 w 21600"/>
                  <a:gd name="T3" fmla="*/ 0 h 21704"/>
                  <a:gd name="T4" fmla="*/ 0 w 21600"/>
                  <a:gd name="T5" fmla="*/ 0 h 21704"/>
                  <a:gd name="T6" fmla="*/ 0 60000 65536"/>
                  <a:gd name="T7" fmla="*/ 0 60000 65536"/>
                  <a:gd name="T8" fmla="*/ 0 60000 65536"/>
                  <a:gd name="T9" fmla="*/ 0 w 21600"/>
                  <a:gd name="T10" fmla="*/ 0 h 21704"/>
                  <a:gd name="T11" fmla="*/ 21600 w 21600"/>
                  <a:gd name="T12" fmla="*/ 21704 h 21704"/>
                </a:gdLst>
                <a:ahLst/>
                <a:cxnLst>
                  <a:cxn ang="T6">
                    <a:pos x="T0" y="T1"/>
                  </a:cxn>
                  <a:cxn ang="T7">
                    <a:pos x="T2" y="T3"/>
                  </a:cxn>
                  <a:cxn ang="T8">
                    <a:pos x="T4" y="T5"/>
                  </a:cxn>
                </a:cxnLst>
                <a:rect l="T9" t="T10" r="T11" b="T12"/>
                <a:pathLst>
                  <a:path w="21600" h="21704" fill="none" extrusionOk="0">
                    <a:moveTo>
                      <a:pt x="21600" y="21704"/>
                    </a:moveTo>
                    <a:cubicBezTo>
                      <a:pt x="9670" y="21704"/>
                      <a:pt x="0" y="12033"/>
                      <a:pt x="0" y="104"/>
                    </a:cubicBezTo>
                    <a:cubicBezTo>
                      <a:pt x="-1" y="69"/>
                      <a:pt x="0" y="34"/>
                      <a:pt x="0" y="0"/>
                    </a:cubicBezTo>
                  </a:path>
                  <a:path w="21600" h="21704" stroke="0" extrusionOk="0">
                    <a:moveTo>
                      <a:pt x="21600" y="21704"/>
                    </a:moveTo>
                    <a:cubicBezTo>
                      <a:pt x="9670" y="21704"/>
                      <a:pt x="0" y="12033"/>
                      <a:pt x="0" y="104"/>
                    </a:cubicBezTo>
                    <a:cubicBezTo>
                      <a:pt x="-1" y="69"/>
                      <a:pt x="0" y="34"/>
                      <a:pt x="0" y="0"/>
                    </a:cubicBezTo>
                    <a:lnTo>
                      <a:pt x="21600" y="104"/>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66" name="Arc 47"/>
              <p:cNvSpPr>
                <a:spLocks/>
              </p:cNvSpPr>
              <p:nvPr/>
            </p:nvSpPr>
            <p:spPr bwMode="auto">
              <a:xfrm rot="1380000">
                <a:off x="2227" y="3621"/>
                <a:ext cx="85" cy="76"/>
              </a:xfrm>
              <a:custGeom>
                <a:avLst/>
                <a:gdLst>
                  <a:gd name="T0" fmla="*/ 0 w 21857"/>
                  <a:gd name="T1" fmla="*/ 0 h 21600"/>
                  <a:gd name="T2" fmla="*/ 0 w 21857"/>
                  <a:gd name="T3" fmla="*/ 0 h 21600"/>
                  <a:gd name="T4" fmla="*/ 0 w 21857"/>
                  <a:gd name="T5" fmla="*/ 0 h 21600"/>
                  <a:gd name="T6" fmla="*/ 0 60000 65536"/>
                  <a:gd name="T7" fmla="*/ 0 60000 65536"/>
                  <a:gd name="T8" fmla="*/ 0 60000 65536"/>
                  <a:gd name="T9" fmla="*/ 0 w 21857"/>
                  <a:gd name="T10" fmla="*/ 0 h 21600"/>
                  <a:gd name="T11" fmla="*/ 21857 w 21857"/>
                  <a:gd name="T12" fmla="*/ 21600 h 21600"/>
                </a:gdLst>
                <a:ahLst/>
                <a:cxnLst>
                  <a:cxn ang="T6">
                    <a:pos x="T0" y="T1"/>
                  </a:cxn>
                  <a:cxn ang="T7">
                    <a:pos x="T2" y="T3"/>
                  </a:cxn>
                  <a:cxn ang="T8">
                    <a:pos x="T4" y="T5"/>
                  </a:cxn>
                </a:cxnLst>
                <a:rect l="T9" t="T10" r="T11" b="T12"/>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close/>
                  </a:path>
                </a:pathLst>
              </a:custGeom>
              <a:noFill/>
              <a:ln w="12699" cap="rnd">
                <a:solidFill>
                  <a:schemeClr val="tx1"/>
                </a:solidFill>
                <a:round/>
                <a:headEnd type="none" w="sm" len="sm"/>
                <a:tailEnd type="none" w="sm" len="sm"/>
              </a:ln>
            </p:spPr>
            <p:txBody>
              <a:bodyPr wrap="none" anchor="ctr"/>
              <a:lstStyle/>
              <a:p>
                <a:endParaRPr lang="fr-FR"/>
              </a:p>
            </p:txBody>
          </p:sp>
          <p:sp>
            <p:nvSpPr>
              <p:cNvPr id="65567" name="Oval 48"/>
              <p:cNvSpPr>
                <a:spLocks noChangeArrowheads="1"/>
              </p:cNvSpPr>
              <p:nvPr/>
            </p:nvSpPr>
            <p:spPr bwMode="auto">
              <a:xfrm rot="-6960000">
                <a:off x="2251" y="3649"/>
                <a:ext cx="44" cy="11"/>
              </a:xfrm>
              <a:prstGeom prst="ellipse">
                <a:avLst/>
              </a:prstGeom>
              <a:solidFill>
                <a:schemeClr val="accent2"/>
              </a:solidFill>
              <a:ln w="12699">
                <a:solidFill>
                  <a:schemeClr val="accent2"/>
                </a:solidFill>
                <a:round/>
                <a:headEnd/>
                <a:tailEnd/>
              </a:ln>
            </p:spPr>
            <p:txBody>
              <a:bodyPr wrap="none" anchor="ctr"/>
              <a:lstStyle/>
              <a:p>
                <a:endParaRPr lang="fr-FR"/>
              </a:p>
            </p:txBody>
          </p:sp>
        </p:grpSp>
        <p:sp>
          <p:nvSpPr>
            <p:cNvPr id="65561" name="Line 49"/>
            <p:cNvSpPr>
              <a:spLocks noChangeShapeType="1"/>
            </p:cNvSpPr>
            <p:nvPr/>
          </p:nvSpPr>
          <p:spPr bwMode="auto">
            <a:xfrm flipV="1">
              <a:off x="2382" y="1878"/>
              <a:ext cx="1896" cy="1668"/>
            </a:xfrm>
            <a:prstGeom prst="line">
              <a:avLst/>
            </a:prstGeom>
            <a:noFill/>
            <a:ln w="12699">
              <a:solidFill>
                <a:srgbClr val="CC0000"/>
              </a:solidFill>
              <a:round/>
              <a:headEnd type="none" w="sm" len="sm"/>
              <a:tailEnd type="none" w="sm" len="sm"/>
            </a:ln>
          </p:spPr>
          <p:txBody>
            <a:bodyPr wrap="none" anchor="ctr"/>
            <a:lstStyle/>
            <a:p>
              <a:endParaRPr lang="fr-FR"/>
            </a:p>
          </p:txBody>
        </p:sp>
        <p:sp>
          <p:nvSpPr>
            <p:cNvPr id="65562" name="Line 50"/>
            <p:cNvSpPr>
              <a:spLocks noChangeShapeType="1"/>
            </p:cNvSpPr>
            <p:nvPr/>
          </p:nvSpPr>
          <p:spPr bwMode="auto">
            <a:xfrm flipV="1">
              <a:off x="2382" y="2610"/>
              <a:ext cx="2340" cy="930"/>
            </a:xfrm>
            <a:prstGeom prst="line">
              <a:avLst/>
            </a:prstGeom>
            <a:noFill/>
            <a:ln w="12699">
              <a:solidFill>
                <a:srgbClr val="CC6600"/>
              </a:solidFill>
              <a:round/>
              <a:headEnd type="none" w="sm" len="sm"/>
              <a:tailEnd type="none" w="sm" len="sm"/>
            </a:ln>
          </p:spPr>
          <p:txBody>
            <a:bodyPr wrap="none" anchor="ctr"/>
            <a:lstStyle/>
            <a:p>
              <a:endParaRPr lang="fr-FR"/>
            </a:p>
          </p:txBody>
        </p:sp>
        <p:sp>
          <p:nvSpPr>
            <p:cNvPr id="65563" name="Line 51"/>
            <p:cNvSpPr>
              <a:spLocks noChangeShapeType="1"/>
            </p:cNvSpPr>
            <p:nvPr/>
          </p:nvSpPr>
          <p:spPr bwMode="auto">
            <a:xfrm flipV="1">
              <a:off x="2376" y="2250"/>
              <a:ext cx="2082" cy="1302"/>
            </a:xfrm>
            <a:prstGeom prst="line">
              <a:avLst/>
            </a:prstGeom>
            <a:noFill/>
            <a:ln w="12699">
              <a:solidFill>
                <a:schemeClr val="accent2"/>
              </a:solidFill>
              <a:round/>
              <a:headEnd type="none" w="sm" len="sm"/>
              <a:tailEnd type="none" w="sm" len="sm"/>
            </a:ln>
          </p:spPr>
          <p:txBody>
            <a:bodyPr wrap="none" anchor="ctr"/>
            <a:lstStyle/>
            <a:p>
              <a:endParaRPr lang="fr-FR"/>
            </a:p>
          </p:txBody>
        </p:sp>
      </p:grpSp>
      <p:sp>
        <p:nvSpPr>
          <p:cNvPr id="52" name="Rectangle 1"/>
          <p:cNvSpPr txBox="1">
            <a:spLocks noChangeArrowheads="1"/>
          </p:cNvSpPr>
          <p:nvPr/>
        </p:nvSpPr>
        <p:spPr bwMode="auto">
          <a:xfrm>
            <a:off x="685800" y="6096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rPr>
              <a:t>Disadvantages</a:t>
            </a:r>
            <a:r>
              <a:rPr lang="fr-FR" sz="4000" b="1" dirty="0">
                <a:effectLst>
                  <a:outerShdw blurRad="38100" dist="38100" dir="2700000" algn="tl">
                    <a:srgbClr val="000000">
                      <a:alpha val="43137"/>
                    </a:srgbClr>
                  </a:outerShdw>
                </a:effectLst>
              </a:rPr>
              <a:t> of ray </a:t>
            </a:r>
            <a:r>
              <a:rPr lang="fr-FR" sz="4000" b="1" dirty="0" err="1">
                <a:effectLst>
                  <a:outerShdw blurRad="38100" dist="38100" dir="2700000" algn="tl">
                    <a:srgbClr val="000000">
                      <a:alpha val="43137"/>
                    </a:srgbClr>
                  </a:outerShdw>
                </a:effectLst>
              </a:rPr>
              <a:t>tracing</a:t>
            </a:r>
            <a:endParaRPr lang="fr-FR" sz="4000" b="1" dirty="0">
              <a:effectLst>
                <a:outerShdw blurRad="38100" dist="38100" dir="2700000" algn="tl">
                  <a:srgbClr val="000000">
                    <a:alpha val="43137"/>
                  </a:srgbClr>
                </a:outerShdw>
              </a:effectLst>
            </a:endParaRPr>
          </a:p>
        </p:txBody>
      </p:sp>
      <p:sp>
        <p:nvSpPr>
          <p:cNvPr id="5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6"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76</a:t>
            </a:fld>
            <a:endParaRP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914" y="4800600"/>
            <a:ext cx="2390775" cy="1914525"/>
          </a:xfrm>
          <a:prstGeom prst="rect">
            <a:avLst/>
          </a:prstGeo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914400" y="1447800"/>
            <a:ext cx="7772400" cy="3323987"/>
          </a:xfrm>
          <a:prstGeom prst="rect">
            <a:avLst/>
          </a:prstGeom>
        </p:spPr>
        <p:txBody>
          <a:bodyPr/>
          <a:lstStyle/>
          <a:p>
            <a:pPr>
              <a:lnSpc>
                <a:spcPct val="150000"/>
              </a:lnSpc>
            </a:pPr>
            <a:r>
              <a:rPr lang="en-US" sz="2600" dirty="0" smtClean="0"/>
              <a:t>Significant </a:t>
            </a:r>
            <a:r>
              <a:rPr lang="en-US" sz="2600" dirty="0"/>
              <a:t>computation </a:t>
            </a:r>
            <a:r>
              <a:rPr lang="en-US" sz="2600" dirty="0" smtClean="0"/>
              <a:t>time</a:t>
            </a:r>
          </a:p>
          <a:p>
            <a:pPr lvl="1">
              <a:lnSpc>
                <a:spcPct val="150000"/>
              </a:lnSpc>
            </a:pPr>
            <a:r>
              <a:rPr lang="en-US" sz="2000" dirty="0" smtClean="0"/>
              <a:t>Intersections</a:t>
            </a:r>
          </a:p>
          <a:p>
            <a:pPr lvl="1">
              <a:lnSpc>
                <a:spcPct val="150000"/>
              </a:lnSpc>
            </a:pPr>
            <a:r>
              <a:rPr lang="en-US" sz="2000" dirty="0" smtClean="0"/>
              <a:t>Number </a:t>
            </a:r>
            <a:r>
              <a:rPr lang="en-US" sz="2000" dirty="0"/>
              <a:t>of </a:t>
            </a:r>
            <a:r>
              <a:rPr lang="en-US" sz="2000" dirty="0" smtClean="0"/>
              <a:t>rays</a:t>
            </a:r>
          </a:p>
          <a:p>
            <a:pPr>
              <a:lnSpc>
                <a:spcPct val="150000"/>
              </a:lnSpc>
            </a:pPr>
            <a:r>
              <a:rPr lang="en-US" sz="2600" dirty="0" smtClean="0"/>
              <a:t>Illumination </a:t>
            </a:r>
            <a:r>
              <a:rPr lang="en-US" sz="2600" dirty="0"/>
              <a:t>calculated in image </a:t>
            </a:r>
            <a:r>
              <a:rPr lang="en-US" sz="2600" dirty="0" smtClean="0"/>
              <a:t>space</a:t>
            </a:r>
          </a:p>
          <a:p>
            <a:pPr marL="457200" indent="-457200">
              <a:lnSpc>
                <a:spcPct val="150000"/>
              </a:lnSpc>
              <a:buFont typeface="Arial" panose="020B0604020202020204" pitchFamily="34" charset="0"/>
              <a:buChar char="•"/>
            </a:pPr>
            <a:r>
              <a:rPr lang="en-US" sz="2600" dirty="0" smtClean="0"/>
              <a:t>Storage </a:t>
            </a:r>
            <a:r>
              <a:rPr lang="en-US" sz="2600" dirty="0"/>
              <a:t>at the pixel </a:t>
            </a:r>
            <a:r>
              <a:rPr lang="en-US" sz="2600" dirty="0" smtClean="0"/>
              <a:t>level</a:t>
            </a:r>
          </a:p>
          <a:p>
            <a:pPr marL="457200" indent="-457200">
              <a:lnSpc>
                <a:spcPct val="150000"/>
              </a:lnSpc>
              <a:buFont typeface="Arial" panose="020B0604020202020204" pitchFamily="34" charset="0"/>
              <a:buChar char="•"/>
            </a:pPr>
            <a:r>
              <a:rPr lang="en-US" sz="2600" dirty="0" smtClean="0"/>
              <a:t>Recalculated </a:t>
            </a:r>
            <a:r>
              <a:rPr lang="en-US" sz="2600" dirty="0"/>
              <a:t>for each image</a:t>
            </a:r>
            <a:endParaRPr lang="fr-FR" sz="2600" dirty="0" smtClean="0"/>
          </a:p>
        </p:txBody>
      </p:sp>
      <p:sp>
        <p:nvSpPr>
          <p:cNvPr id="6" name="Rectangle 1"/>
          <p:cNvSpPr txBox="1">
            <a:spLocks noChangeArrowheads="1"/>
          </p:cNvSpPr>
          <p:nvPr/>
        </p:nvSpPr>
        <p:spPr bwMode="auto">
          <a:xfrm>
            <a:off x="685800" y="609600"/>
            <a:ext cx="7772400" cy="609600"/>
          </a:xfrm>
          <a:prstGeom prst="rect">
            <a:avLst/>
          </a:prstGeom>
          <a:noFill/>
          <a:ln w="9525">
            <a:noFill/>
            <a:miter lim="800000"/>
            <a:headEnd/>
            <a:tailEnd/>
          </a:ln>
        </p:spPr>
        <p:txBody>
          <a:bodyPr bIns="91440" anchor="b">
            <a:normAutofit fontScale="90000" lnSpcReduction="2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4000" b="1" dirty="0" err="1">
                <a:effectLst>
                  <a:outerShdw blurRad="38100" dist="38100" dir="2700000" algn="tl">
                    <a:srgbClr val="000000">
                      <a:alpha val="43137"/>
                    </a:srgbClr>
                  </a:outerShdw>
                </a:effectLst>
              </a:rPr>
              <a:t>Disadvantages</a:t>
            </a:r>
            <a:r>
              <a:rPr lang="fr-FR" sz="4000" b="1" dirty="0">
                <a:effectLst>
                  <a:outerShdw blurRad="38100" dist="38100" dir="2700000" algn="tl">
                    <a:srgbClr val="000000">
                      <a:alpha val="43137"/>
                    </a:srgbClr>
                  </a:outerShdw>
                </a:effectLst>
              </a:rPr>
              <a:t> of ray </a:t>
            </a:r>
            <a:r>
              <a:rPr lang="fr-FR" sz="4000" b="1" dirty="0" err="1">
                <a:effectLst>
                  <a:outerShdw blurRad="38100" dist="38100" dir="2700000" algn="tl">
                    <a:srgbClr val="000000">
                      <a:alpha val="43137"/>
                    </a:srgbClr>
                  </a:outerShdw>
                </a:effectLst>
              </a:rPr>
              <a:t>tracing</a:t>
            </a:r>
            <a:endParaRPr lang="fr-FR" sz="4000" b="1" dirty="0">
              <a:effectLst>
                <a:outerShdw blurRad="38100" dist="38100" dir="2700000" algn="tl">
                  <a:srgbClr val="000000">
                    <a:alpha val="43137"/>
                  </a:srgbClr>
                </a:outerShdw>
              </a:effectLst>
            </a:endParaRPr>
          </a:p>
        </p:txBody>
      </p:sp>
      <p:sp>
        <p:nvSpPr>
          <p:cNvPr id="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77</a:t>
            </a:fld>
            <a:endParaRPr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684213" y="2214563"/>
            <a:ext cx="8083550" cy="3277820"/>
          </a:xfrm>
          <a:prstGeom prst="rect">
            <a:avLst/>
          </a:prstGeom>
        </p:spPr>
        <p:txBody>
          <a:bodyPr/>
          <a:lstStyle/>
          <a:p>
            <a:pPr algn="just" eaLnBrk="1" hangingPunct="1"/>
            <a:r>
              <a:rPr lang="en-US" sz="2800" dirty="0"/>
              <a:t>The classic optimizations implemented around the ray tracing algorithm focus on improving three key factors:</a:t>
            </a:r>
            <a:endParaRPr lang="fr-FR" sz="2800" dirty="0" smtClean="0"/>
          </a:p>
          <a:p>
            <a:pPr lvl="1" algn="just" eaLnBrk="1" hangingPunct="1">
              <a:spcBef>
                <a:spcPts val="600"/>
              </a:spcBef>
              <a:spcAft>
                <a:spcPts val="600"/>
              </a:spcAft>
            </a:pPr>
            <a:r>
              <a:rPr lang="fr-FR" sz="2200" dirty="0"/>
              <a:t>the </a:t>
            </a:r>
            <a:r>
              <a:rPr lang="fr-FR" sz="2200" dirty="0" err="1"/>
              <a:t>calculation</a:t>
            </a:r>
            <a:r>
              <a:rPr lang="fr-FR" sz="2200" dirty="0"/>
              <a:t> of intersections</a:t>
            </a:r>
            <a:r>
              <a:rPr lang="fr-FR" sz="2200" dirty="0" smtClean="0">
                <a:sym typeface="Wingdings" pitchFamily="2" charset="2"/>
              </a:rPr>
              <a:t> </a:t>
            </a:r>
            <a:r>
              <a:rPr lang="fr-FR" sz="2200" dirty="0" err="1"/>
              <a:t>improvement</a:t>
            </a:r>
            <a:r>
              <a:rPr lang="fr-FR" sz="2200" dirty="0"/>
              <a:t> of intersection tests,</a:t>
            </a:r>
            <a:endParaRPr lang="fr-FR" sz="2200" dirty="0" smtClean="0"/>
          </a:p>
          <a:p>
            <a:pPr lvl="1" algn="just" eaLnBrk="1" hangingPunct="1">
              <a:spcBef>
                <a:spcPts val="600"/>
              </a:spcBef>
              <a:spcAft>
                <a:spcPts val="600"/>
              </a:spcAft>
            </a:pPr>
            <a:r>
              <a:rPr lang="en-US" sz="2200" dirty="0"/>
              <a:t>the number of intersection calculations</a:t>
            </a:r>
            <a:r>
              <a:rPr lang="fr-FR" sz="2200" dirty="0" smtClean="0">
                <a:sym typeface="Wingdings" pitchFamily="2" charset="2"/>
              </a:rPr>
              <a:t></a:t>
            </a:r>
            <a:r>
              <a:rPr lang="fr-FR" sz="2200" dirty="0"/>
              <a:t> </a:t>
            </a:r>
            <a:r>
              <a:rPr lang="fr-FR" sz="2200" dirty="0" err="1"/>
              <a:t>reduction</a:t>
            </a:r>
            <a:r>
              <a:rPr lang="fr-FR" sz="2200" dirty="0"/>
              <a:t> of </a:t>
            </a:r>
            <a:r>
              <a:rPr lang="fr-FR" sz="2200" dirty="0" err="1"/>
              <a:t>this</a:t>
            </a:r>
            <a:r>
              <a:rPr lang="fr-FR" sz="2200" dirty="0"/>
              <a:t> </a:t>
            </a:r>
            <a:r>
              <a:rPr lang="fr-FR" sz="2200" dirty="0" err="1"/>
              <a:t>number</a:t>
            </a:r>
            <a:r>
              <a:rPr lang="fr-FR" sz="2200" dirty="0"/>
              <a:t>,</a:t>
            </a:r>
            <a:endParaRPr lang="fr-FR" sz="2200" dirty="0" smtClean="0"/>
          </a:p>
          <a:p>
            <a:pPr lvl="1" algn="just" eaLnBrk="1" hangingPunct="1">
              <a:spcBef>
                <a:spcPts val="600"/>
              </a:spcBef>
              <a:spcAft>
                <a:spcPts val="600"/>
              </a:spcAft>
            </a:pPr>
            <a:r>
              <a:rPr lang="en-US" sz="2200" dirty="0"/>
              <a:t>the number of rays traced</a:t>
            </a:r>
            <a:r>
              <a:rPr lang="fr-FR" sz="2200" dirty="0" smtClean="0">
                <a:sym typeface="Wingdings" pitchFamily="2" charset="2"/>
              </a:rPr>
              <a:t></a:t>
            </a:r>
            <a:r>
              <a:rPr lang="fr-FR" sz="2200" dirty="0" smtClean="0"/>
              <a:t> </a:t>
            </a:r>
            <a:r>
              <a:rPr lang="en-US" sz="2200" dirty="0"/>
              <a:t>reduction of the number of primary rays and reduction of the number of secondary </a:t>
            </a:r>
            <a:r>
              <a:rPr lang="en-US" sz="2200" dirty="0" smtClean="0"/>
              <a:t>rays</a:t>
            </a:r>
            <a:r>
              <a:rPr lang="fr-FR" sz="2200" dirty="0" smtClean="0"/>
              <a:t>.</a:t>
            </a:r>
            <a:endParaRPr lang="fr-FR" sz="2200" dirty="0"/>
          </a:p>
        </p:txBody>
      </p:sp>
      <p:sp>
        <p:nvSpPr>
          <p:cNvPr id="5" name="Rectangle 1"/>
          <p:cNvSpPr>
            <a:spLocks noGrp="1" noChangeArrowheads="1"/>
          </p:cNvSpPr>
          <p:nvPr>
            <p:ph type="title"/>
          </p:nvPr>
        </p:nvSpPr>
        <p:spPr>
          <a:xfrm>
            <a:off x="685800" y="609600"/>
            <a:ext cx="7772400" cy="609600"/>
          </a:xfrm>
        </p:spPr>
        <p:txBody>
          <a:bodyPr>
            <a:normAutofit/>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chemeClr val="tx1"/>
                </a:solidFill>
                <a:effectLst>
                  <a:outerShdw blurRad="38100" dist="38100" dir="2700000" algn="tl">
                    <a:srgbClr val="000000">
                      <a:alpha val="43137"/>
                    </a:srgbClr>
                  </a:outerShdw>
                </a:effectLst>
              </a:rPr>
              <a:t>Ray-</a:t>
            </a:r>
            <a:r>
              <a:rPr lang="fr-FR" b="1" dirty="0" err="1">
                <a:solidFill>
                  <a:schemeClr val="tx1"/>
                </a:solidFill>
                <a:effectLst>
                  <a:outerShdw blurRad="38100" dist="38100" dir="2700000" algn="tl">
                    <a:srgbClr val="000000">
                      <a:alpha val="43137"/>
                    </a:srgbClr>
                  </a:outerShdw>
                </a:effectLst>
              </a:rPr>
              <a:t>tracing</a:t>
            </a:r>
            <a:r>
              <a:rPr lang="fr-FR" b="1" dirty="0">
                <a:solidFill>
                  <a:schemeClr val="tx1"/>
                </a:solidFill>
                <a:effectLst>
                  <a:outerShdw blurRad="38100" dist="38100" dir="2700000" algn="tl">
                    <a:srgbClr val="000000">
                      <a:alpha val="43137"/>
                    </a:srgbClr>
                  </a:outerShdw>
                </a:effectLst>
              </a:rPr>
              <a:t> </a:t>
            </a:r>
            <a:r>
              <a:rPr lang="fr-FR" b="1" dirty="0" err="1">
                <a:solidFill>
                  <a:schemeClr val="tx1"/>
                </a:solidFill>
                <a:effectLst>
                  <a:outerShdw blurRad="38100" dist="38100" dir="2700000" algn="tl">
                    <a:srgbClr val="000000">
                      <a:alpha val="43137"/>
                    </a:srgbClr>
                  </a:outerShdw>
                </a:effectLst>
              </a:rPr>
              <a:t>accelerations</a:t>
            </a:r>
            <a:endParaRPr lang="fr-FR" b="1" dirty="0" smtClean="0">
              <a:solidFill>
                <a:schemeClr val="tx1"/>
              </a:solidFill>
              <a:effectLst>
                <a:outerShdw blurRad="38100" dist="38100" dir="2700000" algn="tl">
                  <a:srgbClr val="000000">
                    <a:alpha val="43137"/>
                  </a:srgbClr>
                </a:outerShdw>
              </a:effectLst>
            </a:endParaRPr>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78</a:t>
            </a:fld>
            <a:endParaRP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0" y="76200"/>
            <a:ext cx="7772400" cy="553998"/>
          </a:xfrm>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b="1" dirty="0" err="1">
                <a:solidFill>
                  <a:schemeClr val="tx1"/>
                </a:solidFill>
                <a:effectLst>
                  <a:outerShdw blurRad="38100" dist="38100" dir="2700000" algn="tl">
                    <a:srgbClr val="000000">
                      <a:alpha val="43137"/>
                    </a:srgbClr>
                  </a:outerShdw>
                </a:effectLst>
              </a:rPr>
              <a:t>Calculating</a:t>
            </a:r>
            <a:r>
              <a:rPr lang="fr-FR" sz="3600" b="1" dirty="0">
                <a:solidFill>
                  <a:schemeClr val="tx1"/>
                </a:solidFill>
                <a:effectLst>
                  <a:outerShdw blurRad="38100" dist="38100" dir="2700000" algn="tl">
                    <a:srgbClr val="000000">
                      <a:alpha val="43137"/>
                    </a:srgbClr>
                  </a:outerShdw>
                </a:effectLst>
              </a:rPr>
              <a:t> intersections</a:t>
            </a:r>
            <a:endParaRPr lang="fr-FR" sz="3600" b="1" dirty="0" smtClean="0">
              <a:solidFill>
                <a:schemeClr val="tx1"/>
              </a:solidFill>
              <a:effectLst>
                <a:outerShdw blurRad="38100" dist="38100" dir="2700000" algn="tl">
                  <a:srgbClr val="000000">
                    <a:alpha val="43137"/>
                  </a:srgbClr>
                </a:outerShdw>
              </a:effectLst>
            </a:endParaRPr>
          </a:p>
        </p:txBody>
      </p:sp>
      <p:sp>
        <p:nvSpPr>
          <p:cNvPr id="69635" name="Rectangle 3"/>
          <p:cNvSpPr>
            <a:spLocks noGrp="1" noChangeArrowheads="1"/>
          </p:cNvSpPr>
          <p:nvPr>
            <p:ph type="body" idx="4294967295"/>
          </p:nvPr>
        </p:nvSpPr>
        <p:spPr>
          <a:xfrm>
            <a:off x="271463" y="1295400"/>
            <a:ext cx="8643937" cy="4628960"/>
          </a:xfrm>
          <a:prstGeom prst="rect">
            <a:avLst/>
          </a:prstGeom>
        </p:spPr>
        <p:txBody>
          <a:bodyPr/>
          <a:lstStyle/>
          <a:p>
            <a:pPr algn="just" eaLnBrk="1" hangingPunct="1">
              <a:lnSpc>
                <a:spcPct val="80000"/>
              </a:lnSpc>
            </a:pPr>
            <a:r>
              <a:rPr lang="en-US" sz="2800" dirty="0"/>
              <a:t>The intersection test is the fundamental operation of any ray-tracing algorithm</a:t>
            </a:r>
            <a:r>
              <a:rPr lang="en-US" sz="2800" dirty="0" smtClean="0"/>
              <a:t>.</a:t>
            </a:r>
          </a:p>
          <a:p>
            <a:pPr algn="just" eaLnBrk="1" hangingPunct="1">
              <a:lnSpc>
                <a:spcPct val="80000"/>
              </a:lnSpc>
            </a:pPr>
            <a:r>
              <a:rPr lang="en-US" sz="2800" dirty="0" smtClean="0"/>
              <a:t>Optimizing </a:t>
            </a:r>
            <a:r>
              <a:rPr lang="en-US" sz="2800" dirty="0"/>
              <a:t>it for the different objects involved can save time.</a:t>
            </a:r>
            <a:endParaRPr lang="fr-FR" sz="2800" dirty="0" smtClean="0"/>
          </a:p>
          <a:p>
            <a:pPr algn="just" eaLnBrk="1" hangingPunct="1">
              <a:lnSpc>
                <a:spcPct val="80000"/>
              </a:lnSpc>
            </a:pPr>
            <a:r>
              <a:rPr lang="fr-FR" sz="2800" i="1" dirty="0" smtClean="0"/>
              <a:t>Les volumes </a:t>
            </a:r>
            <a:r>
              <a:rPr lang="fr-FR" sz="2800" i="1" dirty="0" err="1" smtClean="0"/>
              <a:t>englobants</a:t>
            </a:r>
            <a:endParaRPr lang="fr-FR" sz="2800" i="1" dirty="0" smtClean="0"/>
          </a:p>
          <a:p>
            <a:pPr lvl="1" algn="just" eaLnBrk="1" hangingPunct="1">
              <a:lnSpc>
                <a:spcPct val="80000"/>
              </a:lnSpc>
            </a:pPr>
            <a:r>
              <a:rPr lang="fr-FR" sz="2000" dirty="0"/>
              <a:t>Objective:</a:t>
            </a:r>
            <a:endParaRPr lang="fr-FR" sz="2000" dirty="0" smtClean="0"/>
          </a:p>
          <a:p>
            <a:pPr lvl="2" algn="just" eaLnBrk="1" hangingPunct="1">
              <a:lnSpc>
                <a:spcPct val="80000"/>
              </a:lnSpc>
            </a:pPr>
            <a:r>
              <a:rPr lang="fr-FR" sz="2000" dirty="0" smtClean="0"/>
              <a:t>Accélérer </a:t>
            </a:r>
            <a:r>
              <a:rPr lang="fr-FR" sz="2000" dirty="0" smtClean="0"/>
              <a:t>la </a:t>
            </a:r>
            <a:r>
              <a:rPr lang="fr-FR" sz="2000" dirty="0" smtClean="0"/>
              <a:t>de non-intersection</a:t>
            </a:r>
          </a:p>
          <a:p>
            <a:pPr lvl="2" algn="just" eaLnBrk="1" hangingPunct="1">
              <a:lnSpc>
                <a:spcPct val="80000"/>
              </a:lnSpc>
            </a:pPr>
            <a:r>
              <a:rPr lang="en-US" sz="2000" dirty="0"/>
              <a:t>Reduce the number of ray-object </a:t>
            </a:r>
            <a:r>
              <a:rPr lang="en-US" sz="2000" dirty="0" smtClean="0"/>
              <a:t>intersections</a:t>
            </a:r>
          </a:p>
          <a:p>
            <a:pPr lvl="2" algn="just" eaLnBrk="1" hangingPunct="1">
              <a:lnSpc>
                <a:spcPct val="80000"/>
              </a:lnSpc>
            </a:pPr>
            <a:r>
              <a:rPr lang="en-US" sz="2000" dirty="0" smtClean="0"/>
              <a:t>Accelerate </a:t>
            </a:r>
            <a:r>
              <a:rPr lang="en-US" sz="2000" dirty="0"/>
              <a:t>non-intersection detection</a:t>
            </a:r>
            <a:endParaRPr lang="fr-FR" sz="2000" dirty="0" smtClean="0"/>
          </a:p>
          <a:p>
            <a:pPr lvl="2" algn="just" eaLnBrk="1" hangingPunct="1">
              <a:lnSpc>
                <a:spcPct val="80000"/>
              </a:lnSpc>
            </a:pPr>
            <a:endParaRPr lang="fr-FR" sz="2000" dirty="0" smtClean="0"/>
          </a:p>
          <a:p>
            <a:pPr lvl="1" algn="just" eaLnBrk="1" hangingPunct="1">
              <a:lnSpc>
                <a:spcPct val="80000"/>
              </a:lnSpc>
            </a:pPr>
            <a:r>
              <a:rPr lang="fr-FR" sz="2000" dirty="0" err="1"/>
              <a:t>Principle</a:t>
            </a:r>
            <a:r>
              <a:rPr lang="fr-FR" sz="2000" dirty="0"/>
              <a:t>:</a:t>
            </a:r>
            <a:endParaRPr lang="fr-FR" sz="2000" dirty="0" smtClean="0"/>
          </a:p>
          <a:p>
            <a:pPr lvl="2" algn="just" eaLnBrk="1" hangingPunct="1">
              <a:lnSpc>
                <a:spcPct val="80000"/>
              </a:lnSpc>
            </a:pPr>
            <a:r>
              <a:rPr lang="en-US" sz="2000" dirty="0"/>
              <a:t>Define a bounding volume around the object</a:t>
            </a:r>
            <a:r>
              <a:rPr lang="en-US" sz="2000" dirty="0" smtClean="0"/>
              <a:t>.</a:t>
            </a:r>
          </a:p>
          <a:p>
            <a:pPr lvl="2" algn="just" eaLnBrk="1" hangingPunct="1">
              <a:lnSpc>
                <a:spcPct val="80000"/>
              </a:lnSpc>
            </a:pPr>
            <a:r>
              <a:rPr lang="en-US" sz="2000" dirty="0" smtClean="0"/>
              <a:t>When </a:t>
            </a:r>
            <a:r>
              <a:rPr lang="en-US" sz="2000" dirty="0"/>
              <a:t>a ray is cast, calculate the intersection between the bounding volume and the ray</a:t>
            </a:r>
            <a:r>
              <a:rPr lang="en-US" sz="2000" dirty="0" smtClean="0"/>
              <a:t>.</a:t>
            </a:r>
          </a:p>
          <a:p>
            <a:pPr lvl="2" algn="just" eaLnBrk="1" hangingPunct="1">
              <a:lnSpc>
                <a:spcPct val="80000"/>
              </a:lnSpc>
            </a:pPr>
            <a:r>
              <a:rPr lang="en-US" sz="2000" dirty="0" smtClean="0"/>
              <a:t>If </a:t>
            </a:r>
            <a:r>
              <a:rPr lang="en-US" sz="2000" dirty="0"/>
              <a:t>there is an intersection, calculate the ray-object </a:t>
            </a:r>
            <a:r>
              <a:rPr lang="en-US" sz="2000" dirty="0" err="1"/>
              <a:t>intersection.Constructing</a:t>
            </a:r>
            <a:r>
              <a:rPr lang="en-US" sz="2000" dirty="0"/>
              <a:t> a hierarchy of bounding </a:t>
            </a:r>
            <a:r>
              <a:rPr lang="en-US" sz="2000" dirty="0" smtClean="0"/>
              <a:t>boxes</a:t>
            </a:r>
          </a:p>
          <a:p>
            <a:pPr lvl="2" algn="just" eaLnBrk="1" hangingPunct="1">
              <a:lnSpc>
                <a:spcPct val="80000"/>
              </a:lnSpc>
            </a:pPr>
            <a:r>
              <a:rPr lang="en-US" sz="2000" dirty="0" smtClean="0"/>
              <a:t>Traversing </a:t>
            </a:r>
            <a:r>
              <a:rPr lang="en-US" sz="2000" dirty="0"/>
              <a:t>the tree to calculate intersections</a:t>
            </a:r>
            <a:endParaRPr lang="fr-FR" sz="2000" dirty="0" smtClean="0"/>
          </a:p>
          <a:p>
            <a:pPr algn="just" eaLnBrk="1" hangingPunct="1">
              <a:lnSpc>
                <a:spcPct val="80000"/>
              </a:lnSpc>
            </a:pPr>
            <a:endParaRPr lang="fr-FR" sz="2400" dirty="0" smtClean="0"/>
          </a:p>
        </p:txBody>
      </p:sp>
      <p:pic>
        <p:nvPicPr>
          <p:cNvPr id="69636" name="Picture 4" descr="Sans titre"/>
          <p:cNvPicPr>
            <a:picLocks noChangeAspect="1" noChangeArrowheads="1"/>
          </p:cNvPicPr>
          <p:nvPr/>
        </p:nvPicPr>
        <p:blipFill>
          <a:blip r:embed="rId3"/>
          <a:srcRect/>
          <a:stretch>
            <a:fillRect/>
          </a:stretch>
        </p:blipFill>
        <p:spPr bwMode="auto">
          <a:xfrm>
            <a:off x="6934200" y="2743200"/>
            <a:ext cx="1873250" cy="1546225"/>
          </a:xfrm>
          <a:prstGeom prst="rect">
            <a:avLst/>
          </a:prstGeom>
          <a:noFill/>
          <a:ln w="9525">
            <a:noFill/>
            <a:miter lim="800000"/>
            <a:headEnd/>
            <a:tailEnd/>
          </a:ln>
        </p:spPr>
      </p:pic>
      <p:sp>
        <p:nvSpPr>
          <p:cNvPr id="5"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79</a:t>
            </a:fld>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64007" y="3427475"/>
            <a:ext cx="9014460" cy="3335020"/>
          </a:xfrm>
          <a:custGeom>
            <a:avLst/>
            <a:gdLst/>
            <a:ahLst/>
            <a:cxnLst/>
            <a:rect l="l" t="t" r="r" b="b"/>
            <a:pathLst>
              <a:path w="9014460" h="3335020">
                <a:moveTo>
                  <a:pt x="9014460" y="0"/>
                </a:moveTo>
                <a:lnTo>
                  <a:pt x="0" y="0"/>
                </a:lnTo>
                <a:lnTo>
                  <a:pt x="0" y="3005328"/>
                </a:lnTo>
                <a:lnTo>
                  <a:pt x="3580" y="3053871"/>
                </a:lnTo>
                <a:lnTo>
                  <a:pt x="13982" y="3100237"/>
                </a:lnTo>
                <a:lnTo>
                  <a:pt x="30698" y="3143910"/>
                </a:lnTo>
                <a:lnTo>
                  <a:pt x="53219" y="3184374"/>
                </a:lnTo>
                <a:lnTo>
                  <a:pt x="81037" y="3221115"/>
                </a:lnTo>
                <a:lnTo>
                  <a:pt x="113643" y="3253617"/>
                </a:lnTo>
                <a:lnTo>
                  <a:pt x="150530" y="3281365"/>
                </a:lnTo>
                <a:lnTo>
                  <a:pt x="191188" y="3303844"/>
                </a:lnTo>
                <a:lnTo>
                  <a:pt x="235109" y="3320538"/>
                </a:lnTo>
                <a:lnTo>
                  <a:pt x="281785" y="3330932"/>
                </a:lnTo>
                <a:lnTo>
                  <a:pt x="330708" y="3334512"/>
                </a:lnTo>
                <a:lnTo>
                  <a:pt x="8683752" y="3334512"/>
                </a:lnTo>
                <a:lnTo>
                  <a:pt x="8732674" y="3330932"/>
                </a:lnTo>
                <a:lnTo>
                  <a:pt x="8779350" y="3320538"/>
                </a:lnTo>
                <a:lnTo>
                  <a:pt x="8823271" y="3303844"/>
                </a:lnTo>
                <a:lnTo>
                  <a:pt x="8863929" y="3281365"/>
                </a:lnTo>
                <a:lnTo>
                  <a:pt x="8900816" y="3253617"/>
                </a:lnTo>
                <a:lnTo>
                  <a:pt x="8933422" y="3221115"/>
                </a:lnTo>
                <a:lnTo>
                  <a:pt x="8961240" y="3184374"/>
                </a:lnTo>
                <a:lnTo>
                  <a:pt x="8983761" y="3143910"/>
                </a:lnTo>
                <a:lnTo>
                  <a:pt x="9000477" y="3100237"/>
                </a:lnTo>
                <a:lnTo>
                  <a:pt x="9010879" y="3053871"/>
                </a:lnTo>
                <a:lnTo>
                  <a:pt x="9014460" y="3005328"/>
                </a:lnTo>
                <a:lnTo>
                  <a:pt x="9014460" y="0"/>
                </a:lnTo>
                <a:close/>
              </a:path>
            </a:pathLst>
          </a:custGeom>
          <a:solidFill>
            <a:srgbClr val="FFFFFF"/>
          </a:solidFill>
        </p:spPr>
        <p:txBody>
          <a:bodyPr wrap="square" lIns="0" tIns="0" rIns="0" bIns="0" rtlCol="0"/>
          <a:lstStyle/>
          <a:p>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762000" y="914400"/>
            <a:ext cx="7613015" cy="4771563"/>
          </a:xfrm>
          <a:prstGeom prst="rect">
            <a:avLst/>
          </a:prstGeom>
        </p:spPr>
        <p:txBody>
          <a:bodyPr vert="horz" wrap="square" lIns="0" tIns="0" rIns="0" bIns="0" rtlCol="0">
            <a:spAutoFit/>
          </a:bodyPr>
          <a:lstStyle/>
          <a:p>
            <a:pPr marL="332105" indent="-319405" algn="just">
              <a:lnSpc>
                <a:spcPts val="2605"/>
              </a:lnSpc>
              <a:buClr>
                <a:srgbClr val="D34817"/>
              </a:buClr>
              <a:buSzPct val="84090"/>
              <a:buFont typeface="Wingdings"/>
              <a:buChar char=""/>
              <a:tabLst>
                <a:tab pos="332740" algn="l"/>
              </a:tabLst>
            </a:pPr>
            <a:r>
              <a:rPr lang="en-US" sz="2400" b="1" spc="5" dirty="0">
                <a:latin typeface="Perpetua" panose="02020502060401020303" pitchFamily="18" charset="0"/>
                <a:cs typeface="Perpetua"/>
              </a:rPr>
              <a:t>Lighting</a:t>
            </a:r>
            <a:r>
              <a:rPr lang="en-US" sz="2400" b="1" spc="-5" dirty="0" smtClean="0">
                <a:latin typeface="Perpetua" panose="02020502060401020303" pitchFamily="18" charset="0"/>
                <a:cs typeface="Perpetua"/>
              </a:rPr>
              <a:t>(Illumination)</a:t>
            </a:r>
            <a:endParaRPr lang="en-US" sz="2400" b="1" dirty="0" smtClean="0">
              <a:latin typeface="Perpetua" panose="02020502060401020303" pitchFamily="18" charset="0"/>
              <a:cs typeface="Perpetua"/>
            </a:endParaRPr>
          </a:p>
          <a:p>
            <a:pPr marL="522605" lvl="1" indent="-144780" algn="just">
              <a:lnSpc>
                <a:spcPts val="2365"/>
              </a:lnSpc>
              <a:buChar char="•"/>
              <a:tabLst>
                <a:tab pos="523240" algn="l"/>
              </a:tabLst>
            </a:pPr>
            <a:r>
              <a:rPr lang="en-US" sz="2400" spc="5" dirty="0" smtClean="0">
                <a:latin typeface="Perpetua" panose="02020502060401020303" pitchFamily="18" charset="0"/>
                <a:cs typeface="Perpetua"/>
              </a:rPr>
              <a:t>Transport Of Light In The Scene</a:t>
            </a:r>
            <a:endParaRPr lang="en-US" sz="2400" dirty="0" smtClean="0">
              <a:latin typeface="Perpetua" panose="02020502060401020303" pitchFamily="18" charset="0"/>
              <a:cs typeface="Perpetua"/>
            </a:endParaRPr>
          </a:p>
          <a:p>
            <a:pPr marL="332105" indent="-319405" algn="just">
              <a:lnSpc>
                <a:spcPts val="2610"/>
              </a:lnSpc>
              <a:spcBef>
                <a:spcPts val="65"/>
              </a:spcBef>
              <a:buClr>
                <a:srgbClr val="D34817"/>
              </a:buClr>
              <a:buSzPct val="84090"/>
              <a:buFont typeface="Wingdings"/>
              <a:buChar char=""/>
              <a:tabLst>
                <a:tab pos="332740" algn="l"/>
              </a:tabLst>
            </a:pPr>
            <a:r>
              <a:rPr lang="en-US" sz="2400" b="1" spc="-5" dirty="0" smtClean="0">
                <a:latin typeface="Perpetua" panose="02020502060401020303" pitchFamily="18" charset="0"/>
                <a:cs typeface="Perpetua"/>
              </a:rPr>
              <a:t>Shading</a:t>
            </a:r>
            <a:endParaRPr lang="en-US" sz="2400" b="1" dirty="0" smtClean="0">
              <a:latin typeface="Perpetua" panose="02020502060401020303" pitchFamily="18" charset="0"/>
              <a:cs typeface="Perpetua"/>
            </a:endParaRPr>
          </a:p>
          <a:p>
            <a:pPr marL="652145" marR="5080" indent="-274320" algn="just">
              <a:lnSpc>
                <a:spcPts val="1920"/>
              </a:lnSpc>
              <a:spcBef>
                <a:spcPts val="430"/>
              </a:spcBef>
              <a:buClr>
                <a:srgbClr val="9B2D1F"/>
              </a:buClr>
              <a:buSzPct val="85000"/>
              <a:buFont typeface="Wingdings 2"/>
              <a:buChar char=""/>
              <a:tabLst>
                <a:tab pos="652780" algn="l"/>
                <a:tab pos="1664335" algn="l"/>
                <a:tab pos="2043430" algn="l"/>
                <a:tab pos="2825750" algn="l"/>
                <a:tab pos="3178810" algn="l"/>
                <a:tab pos="4528185" algn="l"/>
                <a:tab pos="4884420" algn="l"/>
                <a:tab pos="5317490" algn="l"/>
                <a:tab pos="6014085" algn="l"/>
                <a:tab pos="6644640" algn="l"/>
                <a:tab pos="7421880" algn="l"/>
              </a:tabLst>
            </a:pPr>
            <a:r>
              <a:rPr lang="en-US" sz="2400" dirty="0" smtClean="0">
                <a:latin typeface="Perpetua" panose="02020502060401020303" pitchFamily="18" charset="0"/>
                <a:cs typeface="Perpetua"/>
              </a:rPr>
              <a:t>Considers The Illumination Values ​​At Points On A Surface And Interpolates These Values ​​Based On The Shading Model:</a:t>
            </a:r>
          </a:p>
          <a:p>
            <a:pPr marL="652145" indent="-274320" algn="just">
              <a:lnSpc>
                <a:spcPts val="2330"/>
              </a:lnSpc>
              <a:buClr>
                <a:srgbClr val="9B2D1F"/>
              </a:buClr>
              <a:buSzPct val="85000"/>
              <a:tabLst>
                <a:tab pos="652780" algn="l"/>
              </a:tabLst>
            </a:pPr>
            <a:r>
              <a:rPr lang="en-US" sz="2400" b="1" spc="-5" dirty="0" smtClean="0">
                <a:latin typeface="Perpetua" panose="02020502060401020303" pitchFamily="18" charset="0"/>
                <a:cs typeface="Perpetua"/>
              </a:rPr>
              <a:t>	</a:t>
            </a:r>
            <a:r>
              <a:rPr lang="en-US" sz="2400" b="1" spc="-5" dirty="0" smtClean="0">
                <a:solidFill>
                  <a:srgbClr val="FF0000"/>
                </a:solidFill>
                <a:effectLst>
                  <a:outerShdw blurRad="38100" dist="38100" dir="2700000" algn="tl">
                    <a:srgbClr val="000000">
                      <a:alpha val="43137"/>
                    </a:srgbClr>
                  </a:outerShdw>
                </a:effectLst>
                <a:latin typeface="Perpetua" panose="02020502060401020303" pitchFamily="18" charset="0"/>
                <a:cs typeface="Perpetua"/>
              </a:rPr>
              <a:t>Flat</a:t>
            </a:r>
            <a:r>
              <a:rPr lang="en-US" sz="2400" b="1" spc="-5" dirty="0" smtClean="0">
                <a:latin typeface="Perpetua" panose="02020502060401020303" pitchFamily="18" charset="0"/>
                <a:cs typeface="Perpetua"/>
              </a:rPr>
              <a:t>, </a:t>
            </a:r>
            <a:r>
              <a:rPr lang="en-US" sz="2400" b="1" spc="-5" dirty="0" err="1" smtClean="0">
                <a:solidFill>
                  <a:srgbClr val="FF0000"/>
                </a:solidFill>
                <a:effectLst>
                  <a:outerShdw blurRad="38100" dist="38100" dir="2700000" algn="tl">
                    <a:srgbClr val="000000">
                      <a:alpha val="43137"/>
                    </a:srgbClr>
                  </a:outerShdw>
                </a:effectLst>
                <a:latin typeface="Perpetua" panose="02020502060401020303" pitchFamily="18" charset="0"/>
                <a:cs typeface="Perpetua"/>
              </a:rPr>
              <a:t>Gouraud</a:t>
            </a:r>
            <a:r>
              <a:rPr lang="en-US" sz="2400" b="1" spc="-5" dirty="0" smtClean="0">
                <a:latin typeface="Perpetua" panose="02020502060401020303" pitchFamily="18" charset="0"/>
                <a:cs typeface="Perpetua"/>
              </a:rPr>
              <a:t>, </a:t>
            </a:r>
            <a:r>
              <a:rPr lang="en-US" sz="2400" b="1" spc="-5" dirty="0" err="1" smtClean="0">
                <a:solidFill>
                  <a:srgbClr val="FF0000"/>
                </a:solidFill>
                <a:effectLst>
                  <a:outerShdw blurRad="38100" dist="38100" dir="2700000" algn="tl">
                    <a:srgbClr val="000000">
                      <a:alpha val="43137"/>
                    </a:srgbClr>
                  </a:outerShdw>
                </a:effectLst>
                <a:latin typeface="Perpetua" panose="02020502060401020303" pitchFamily="18" charset="0"/>
                <a:cs typeface="Perpetua"/>
              </a:rPr>
              <a:t>Phong</a:t>
            </a:r>
            <a:endParaRPr lang="en-US" sz="2400" b="1" spc="-5" dirty="0" smtClean="0">
              <a:solidFill>
                <a:srgbClr val="FF0000"/>
              </a:solidFill>
              <a:effectLst>
                <a:outerShdw blurRad="38100" dist="38100" dir="2700000" algn="tl">
                  <a:srgbClr val="000000">
                    <a:alpha val="43137"/>
                  </a:srgbClr>
                </a:outerShdw>
              </a:effectLst>
              <a:latin typeface="Perpetua" panose="02020502060401020303" pitchFamily="18" charset="0"/>
              <a:cs typeface="Perpetua"/>
            </a:endParaRPr>
          </a:p>
          <a:p>
            <a:pPr marL="332105" indent="-319405" algn="just">
              <a:lnSpc>
                <a:spcPts val="2610"/>
              </a:lnSpc>
              <a:spcBef>
                <a:spcPts val="50"/>
              </a:spcBef>
              <a:buClr>
                <a:srgbClr val="D34817"/>
              </a:buClr>
              <a:buSzPct val="84090"/>
              <a:buFont typeface="Wingdings"/>
              <a:buChar char=""/>
              <a:tabLst>
                <a:tab pos="332740" algn="l"/>
              </a:tabLst>
            </a:pPr>
            <a:r>
              <a:rPr lang="en-US" sz="2400" b="1" spc="-5" dirty="0" smtClean="0">
                <a:latin typeface="Perpetua" panose="02020502060401020303" pitchFamily="18" charset="0"/>
                <a:cs typeface="Perpetua"/>
              </a:rPr>
              <a:t>Local Illumination</a:t>
            </a:r>
            <a:endParaRPr lang="en-US" sz="2400" b="1" dirty="0" smtClean="0">
              <a:latin typeface="Perpetua" panose="02020502060401020303" pitchFamily="18" charset="0"/>
              <a:cs typeface="Perpetua"/>
            </a:endParaRPr>
          </a:p>
          <a:p>
            <a:pPr marL="652145" marR="352425" lvl="1" indent="-274320" algn="just">
              <a:lnSpc>
                <a:spcPts val="1920"/>
              </a:lnSpc>
              <a:spcBef>
                <a:spcPts val="420"/>
              </a:spcBef>
              <a:buClr>
                <a:srgbClr val="9B2D1F"/>
              </a:buClr>
              <a:buSzPct val="85000"/>
              <a:buFont typeface="Wingdings 2"/>
              <a:buChar char=""/>
              <a:tabLst>
                <a:tab pos="652780" algn="l"/>
              </a:tabLst>
            </a:pPr>
            <a:r>
              <a:rPr lang="en-US" sz="2400" dirty="0" smtClean="0">
                <a:latin typeface="Perpetua" panose="02020502060401020303" pitchFamily="18" charset="0"/>
              </a:rPr>
              <a:t>Only Considers Source-object Interactions. Only Direct Lighting Is Taken Into Consideration,</a:t>
            </a:r>
          </a:p>
          <a:p>
            <a:pPr marL="652145" marR="352425" lvl="1" indent="-274320" algn="just">
              <a:lnSpc>
                <a:spcPts val="1920"/>
              </a:lnSpc>
              <a:spcBef>
                <a:spcPts val="420"/>
              </a:spcBef>
              <a:buClr>
                <a:srgbClr val="9B2D1F"/>
              </a:buClr>
              <a:buSzPct val="85000"/>
              <a:buFont typeface="Wingdings 2"/>
              <a:buChar char=""/>
              <a:tabLst>
                <a:tab pos="652780" algn="l"/>
              </a:tabLst>
            </a:pPr>
            <a:r>
              <a:rPr lang="en-US" sz="2400" dirty="0" smtClean="0">
                <a:latin typeface="Perpetua" panose="02020502060401020303" pitchFamily="18" charset="0"/>
              </a:rPr>
              <a:t> Allows To Explain Simple Effects (Shadow, Half-light, Full Light)</a:t>
            </a:r>
          </a:p>
          <a:p>
            <a:pPr marL="652145" marR="352425" lvl="1" indent="-274320" algn="just">
              <a:lnSpc>
                <a:spcPts val="1920"/>
              </a:lnSpc>
              <a:spcBef>
                <a:spcPts val="420"/>
              </a:spcBef>
              <a:buClr>
                <a:srgbClr val="9B2D1F"/>
              </a:buClr>
              <a:buSzPct val="85000"/>
              <a:buFont typeface="Wingdings 2"/>
              <a:buChar char=""/>
              <a:tabLst>
                <a:tab pos="652780" algn="l"/>
              </a:tabLst>
            </a:pPr>
            <a:r>
              <a:rPr lang="en-US" sz="2400" dirty="0" smtClean="0">
                <a:latin typeface="Perpetua" panose="02020502060401020303" pitchFamily="18" charset="0"/>
              </a:rPr>
              <a:t> The Effects Of Indirect Lighting Are </a:t>
            </a:r>
            <a:r>
              <a:rPr lang="en-US" sz="2400" b="1" spc="-5" dirty="0" smtClean="0">
                <a:solidFill>
                  <a:srgbClr val="FF0000"/>
                </a:solidFill>
                <a:effectLst>
                  <a:outerShdw blurRad="38100" dist="38100" dir="2700000" algn="tl">
                    <a:srgbClr val="000000">
                      <a:alpha val="43137"/>
                    </a:srgbClr>
                  </a:outerShdw>
                </a:effectLst>
                <a:latin typeface="Perpetua" panose="02020502060401020303" pitchFamily="18" charset="0"/>
                <a:cs typeface="Perpetua"/>
              </a:rPr>
              <a:t>Simulated</a:t>
            </a:r>
            <a:r>
              <a:rPr lang="en-US" sz="2400" dirty="0" smtClean="0">
                <a:latin typeface="Perpetua" panose="02020502060401020303" pitchFamily="18" charset="0"/>
              </a:rPr>
              <a:t> (Often In A Fairly </a:t>
            </a:r>
            <a:r>
              <a:rPr lang="en-US" sz="2400" b="1" spc="-5" dirty="0" smtClean="0">
                <a:solidFill>
                  <a:srgbClr val="FF0000"/>
                </a:solidFill>
                <a:effectLst>
                  <a:outerShdw blurRad="38100" dist="38100" dir="2700000" algn="tl">
                    <a:srgbClr val="000000">
                      <a:alpha val="43137"/>
                    </a:srgbClr>
                  </a:outerShdw>
                </a:effectLst>
                <a:latin typeface="Perpetua" panose="02020502060401020303" pitchFamily="18" charset="0"/>
                <a:cs typeface="Perpetua"/>
              </a:rPr>
              <a:t>Approximate</a:t>
            </a:r>
            <a:r>
              <a:rPr lang="en-US" sz="2400" dirty="0" smtClean="0">
                <a:latin typeface="Perpetua" panose="02020502060401020303" pitchFamily="18" charset="0"/>
              </a:rPr>
              <a:t> Manner).</a:t>
            </a:r>
            <a:endParaRPr lang="en-US" sz="2400" dirty="0" smtClean="0">
              <a:latin typeface="Perpetua" panose="02020502060401020303" pitchFamily="18" charset="0"/>
              <a:cs typeface="Perpetua"/>
            </a:endParaRPr>
          </a:p>
          <a:p>
            <a:pPr marL="332105" indent="-319405" algn="just">
              <a:lnSpc>
                <a:spcPts val="2610"/>
              </a:lnSpc>
              <a:spcBef>
                <a:spcPts val="65"/>
              </a:spcBef>
              <a:buClr>
                <a:srgbClr val="D34817"/>
              </a:buClr>
              <a:buSzPct val="84090"/>
              <a:buFont typeface="Wingdings"/>
              <a:buChar char=""/>
              <a:tabLst>
                <a:tab pos="332740" algn="l"/>
              </a:tabLst>
            </a:pPr>
            <a:r>
              <a:rPr lang="en-US" sz="2400" b="1" spc="-5" dirty="0" smtClean="0">
                <a:latin typeface="Perpetua" panose="02020502060401020303" pitchFamily="18" charset="0"/>
                <a:cs typeface="Perpetua"/>
              </a:rPr>
              <a:t>Global Illumination</a:t>
            </a:r>
            <a:endParaRPr lang="en-US" sz="2400" b="1" dirty="0" smtClean="0">
              <a:latin typeface="Perpetua" panose="02020502060401020303" pitchFamily="18" charset="0"/>
              <a:cs typeface="Perpetua"/>
            </a:endParaRPr>
          </a:p>
          <a:p>
            <a:pPr marL="652145" marR="317500" lvl="1" indent="-274320" algn="just">
              <a:lnSpc>
                <a:spcPct val="80000"/>
              </a:lnSpc>
              <a:spcBef>
                <a:spcPts val="445"/>
              </a:spcBef>
              <a:buClr>
                <a:srgbClr val="9B2D1F"/>
              </a:buClr>
              <a:buSzPct val="85000"/>
              <a:buFont typeface="Wingdings 2"/>
              <a:buChar char=""/>
              <a:tabLst>
                <a:tab pos="652780" algn="l"/>
              </a:tabLst>
            </a:pPr>
            <a:r>
              <a:rPr lang="en-US" sz="2400" spc="-5" dirty="0" smtClean="0">
                <a:latin typeface="Perpetua" panose="02020502060401020303" pitchFamily="18" charset="0"/>
                <a:cs typeface="Perpetua"/>
              </a:rPr>
              <a:t>Considers Source-object Interactions As Well As Object-object Interactions (Reflected Light Between Surfaces)</a:t>
            </a:r>
            <a:endParaRPr lang="en-US" sz="2400" dirty="0">
              <a:latin typeface="Perpetua" panose="02020502060401020303" pitchFamily="18" charset="0"/>
              <a:cs typeface="Perpetua"/>
            </a:endParaRPr>
          </a:p>
        </p:txBody>
      </p:sp>
      <p:sp>
        <p:nvSpPr>
          <p:cNvPr id="7" name="object 7"/>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8</a:t>
            </a:fld>
            <a:endParaRPr dirty="0"/>
          </a:p>
        </p:txBody>
      </p:sp>
      <p:sp>
        <p:nvSpPr>
          <p:cNvPr id="9" name="Rectangle 8"/>
          <p:cNvSpPr/>
          <p:nvPr/>
        </p:nvSpPr>
        <p:spPr>
          <a:xfrm>
            <a:off x="457200" y="152400"/>
            <a:ext cx="2518446" cy="707886"/>
          </a:xfrm>
          <a:prstGeom prst="rect">
            <a:avLst/>
          </a:prstGeom>
        </p:spPr>
        <p:txBody>
          <a:bodyPr wrap="none">
            <a:spAutoFit/>
          </a:bodyPr>
          <a:lstStyle/>
          <a:p>
            <a:r>
              <a:rPr lang="fr-FR" sz="4000" b="1" dirty="0" err="1">
                <a:solidFill>
                  <a:schemeClr val="tx1">
                    <a:lumMod val="85000"/>
                    <a:lumOff val="15000"/>
                  </a:schemeClr>
                </a:solidFill>
                <a:effectLst>
                  <a:outerShdw blurRad="38100" dist="38100" dir="2700000" algn="tl">
                    <a:srgbClr val="000000">
                      <a:alpha val="43137"/>
                    </a:srgbClr>
                  </a:outerShdw>
                </a:effectLst>
                <a:latin typeface="Franklin Gothic Book"/>
                <a:cs typeface="Franklin Gothic Book"/>
              </a:rPr>
              <a:t>Definitions</a:t>
            </a:r>
            <a:endParaRPr lang="fr-FR" sz="4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04800"/>
            <a:ext cx="7772400" cy="553998"/>
          </a:xfrm>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b="1" dirty="0" err="1">
                <a:solidFill>
                  <a:schemeClr val="tx1"/>
                </a:solidFill>
                <a:effectLst>
                  <a:outerShdw blurRad="38100" dist="38100" dir="2700000" algn="tl">
                    <a:srgbClr val="000000">
                      <a:alpha val="43137"/>
                    </a:srgbClr>
                  </a:outerShdw>
                </a:effectLst>
              </a:rPr>
              <a:t>Encompassing</a:t>
            </a:r>
            <a:r>
              <a:rPr lang="fr-FR" sz="3600" b="1" dirty="0">
                <a:solidFill>
                  <a:schemeClr val="tx1"/>
                </a:solidFill>
                <a:effectLst>
                  <a:outerShdw blurRad="38100" dist="38100" dir="2700000" algn="tl">
                    <a:srgbClr val="000000">
                      <a:alpha val="43137"/>
                    </a:srgbClr>
                  </a:outerShdw>
                </a:effectLst>
              </a:rPr>
              <a:t> volumes</a:t>
            </a:r>
            <a:endParaRPr lang="fr-FR" sz="3600" b="1" dirty="0" smtClean="0">
              <a:solidFill>
                <a:schemeClr val="tx1"/>
              </a:solidFill>
              <a:effectLst>
                <a:outerShdw blurRad="38100" dist="38100" dir="2700000" algn="tl">
                  <a:srgbClr val="000000">
                    <a:alpha val="43137"/>
                  </a:srgbClr>
                </a:outerShdw>
              </a:effectLst>
            </a:endParaRPr>
          </a:p>
        </p:txBody>
      </p:sp>
      <p:sp>
        <p:nvSpPr>
          <p:cNvPr id="47"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48"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80</a:t>
            </a:fld>
            <a:endParaRPr dirty="0"/>
          </a:p>
        </p:txBody>
      </p:sp>
      <p:grpSp>
        <p:nvGrpSpPr>
          <p:cNvPr id="49" name="Group 61"/>
          <p:cNvGrpSpPr>
            <a:grpSpLocks/>
          </p:cNvGrpSpPr>
          <p:nvPr/>
        </p:nvGrpSpPr>
        <p:grpSpPr bwMode="auto">
          <a:xfrm>
            <a:off x="777875" y="5381625"/>
            <a:ext cx="5199063" cy="1150938"/>
            <a:chOff x="490" y="3390"/>
            <a:chExt cx="3275" cy="725"/>
          </a:xfrm>
        </p:grpSpPr>
        <p:grpSp>
          <p:nvGrpSpPr>
            <p:cNvPr id="50" name="Group 26"/>
            <p:cNvGrpSpPr>
              <a:grpSpLocks/>
            </p:cNvGrpSpPr>
            <p:nvPr/>
          </p:nvGrpSpPr>
          <p:grpSpPr bwMode="auto">
            <a:xfrm>
              <a:off x="490" y="3486"/>
              <a:ext cx="1431" cy="629"/>
              <a:chOff x="677" y="3381"/>
              <a:chExt cx="1431" cy="629"/>
            </a:xfrm>
          </p:grpSpPr>
          <p:grpSp>
            <p:nvGrpSpPr>
              <p:cNvPr id="52" name="Group 16"/>
              <p:cNvGrpSpPr>
                <a:grpSpLocks/>
              </p:cNvGrpSpPr>
              <p:nvPr/>
            </p:nvGrpSpPr>
            <p:grpSpPr bwMode="auto">
              <a:xfrm rot="-2635760">
                <a:off x="677" y="3381"/>
                <a:ext cx="615" cy="615"/>
                <a:chOff x="675" y="3383"/>
                <a:chExt cx="615" cy="615"/>
              </a:xfrm>
            </p:grpSpPr>
            <p:sp>
              <p:nvSpPr>
                <p:cNvPr id="60" name="Oval 10"/>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61" name="Oval 11"/>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62" name="Oval 12"/>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63" name="Oval 13"/>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64" name="Oval 14"/>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65" name="Oval 15"/>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grpSp>
            <p:nvGrpSpPr>
              <p:cNvPr id="53" name="Group 19"/>
              <p:cNvGrpSpPr>
                <a:grpSpLocks/>
              </p:cNvGrpSpPr>
              <p:nvPr/>
            </p:nvGrpSpPr>
            <p:grpSpPr bwMode="auto">
              <a:xfrm rot="-2635760">
                <a:off x="1493" y="3395"/>
                <a:ext cx="615" cy="615"/>
                <a:chOff x="675" y="3383"/>
                <a:chExt cx="615" cy="615"/>
              </a:xfrm>
            </p:grpSpPr>
            <p:sp>
              <p:nvSpPr>
                <p:cNvPr id="54" name="Oval 20"/>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55" name="Oval 21"/>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56" name="Oval 22"/>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57" name="Oval 23"/>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58" name="Oval 24"/>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59" name="Oval 25"/>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grpSp>
        <p:sp>
          <p:nvSpPr>
            <p:cNvPr id="51" name="Text Box 47"/>
            <p:cNvSpPr txBox="1">
              <a:spLocks noChangeArrowheads="1"/>
            </p:cNvSpPr>
            <p:nvPr/>
          </p:nvSpPr>
          <p:spPr bwMode="auto">
            <a:xfrm>
              <a:off x="2880" y="339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smtClean="0"/>
                <a:t>Cylinders</a:t>
              </a:r>
              <a:endParaRPr lang="fr-FR" dirty="0">
                <a:solidFill>
                  <a:schemeClr val="tx1"/>
                </a:solidFill>
              </a:endParaRPr>
            </a:p>
          </p:txBody>
        </p:sp>
      </p:grpSp>
      <p:sp>
        <p:nvSpPr>
          <p:cNvPr id="66" name="Rectangle 3"/>
          <p:cNvSpPr txBox="1">
            <a:spLocks noChangeArrowheads="1"/>
          </p:cNvSpPr>
          <p:nvPr/>
        </p:nvSpPr>
        <p:spPr>
          <a:xfrm>
            <a:off x="500063" y="1625600"/>
            <a:ext cx="8240712" cy="4648200"/>
          </a:xfrm>
          <a:prstGeom prst="rect">
            <a:avLst/>
          </a:prstGeom>
        </p:spPr>
        <p:txBody>
          <a:bodyPr/>
          <a:lstStyle/>
          <a:p>
            <a:pPr lvl="0">
              <a:defRPr/>
            </a:pPr>
            <a:r>
              <a:rPr lang="fr-FR" kern="0" dirty="0">
                <a:solidFill>
                  <a:sysClr val="windowText" lastClr="000000"/>
                </a:solidFill>
              </a:rPr>
              <a:t>Building the </a:t>
            </a:r>
            <a:r>
              <a:rPr lang="fr-FR" kern="0" dirty="0" err="1">
                <a:solidFill>
                  <a:sysClr val="windowText" lastClr="000000"/>
                </a:solidFill>
              </a:rPr>
              <a:t>hierarchy</a:t>
            </a:r>
            <a:r>
              <a:rPr lang="fr-FR" kern="0" dirty="0">
                <a:solidFill>
                  <a:sysClr val="windowText" lastClr="000000"/>
                </a:solidFill>
              </a:rPr>
              <a:t>:</a:t>
            </a:r>
            <a:endParaRPr kumimoji="0" lang="fr-FR" sz="1800" b="0" i="0" u="none" strike="noStrike" kern="0" cap="none" spc="0" normalizeH="0" baseline="0" noProof="0" dirty="0" smtClean="0">
              <a:ln>
                <a:noFill/>
              </a:ln>
              <a:solidFill>
                <a:sysClr val="windowText" lastClr="000000"/>
              </a:solidFill>
              <a:effectLst/>
              <a:uLnTx/>
              <a:uFillTx/>
              <a:latin typeface="+mn-lt"/>
              <a:ea typeface="+mn-ea"/>
              <a:cs typeface="+mn-cs"/>
            </a:endParaRPr>
          </a:p>
          <a:p>
            <a:pPr lvl="1">
              <a:defRPr/>
            </a:pPr>
            <a:r>
              <a:rPr lang="fr-FR" kern="0" dirty="0" err="1">
                <a:solidFill>
                  <a:sysClr val="windowText" lastClr="000000"/>
                </a:solidFill>
              </a:rPr>
              <a:t>Generally</a:t>
            </a:r>
            <a:r>
              <a:rPr lang="fr-FR" kern="0" dirty="0">
                <a:solidFill>
                  <a:sysClr val="windowText" lastClr="000000"/>
                </a:solidFill>
              </a:rPr>
              <a:t>, a </a:t>
            </a:r>
            <a:r>
              <a:rPr lang="fr-FR" kern="0" dirty="0" err="1">
                <a:solidFill>
                  <a:sysClr val="windowText" lastClr="000000"/>
                </a:solidFill>
              </a:rPr>
              <a:t>bottom</a:t>
            </a:r>
            <a:r>
              <a:rPr lang="fr-FR" kern="0" dirty="0">
                <a:solidFill>
                  <a:sysClr val="windowText" lastClr="000000"/>
                </a:solidFill>
              </a:rPr>
              <a:t>-up structure</a:t>
            </a:r>
            <a:endParaRPr kumimoji="0" lang="fr-FR" sz="1800" b="0" i="0" u="none" strike="noStrike" kern="0" cap="none" spc="0" normalizeH="0" baseline="0" noProof="0" dirty="0" smtClean="0">
              <a:ln>
                <a:noFill/>
              </a:ln>
              <a:solidFill>
                <a:sysClr val="windowText" lastClr="000000"/>
              </a:solidFill>
              <a:effectLst/>
              <a:uLnTx/>
              <a:uFillTx/>
              <a:latin typeface="+mn-lt"/>
              <a:ea typeface="+mn-ea"/>
              <a:cs typeface="+mn-cs"/>
            </a:endParaRPr>
          </a:p>
        </p:txBody>
      </p:sp>
      <p:grpSp>
        <p:nvGrpSpPr>
          <p:cNvPr id="67" name="Group 66"/>
          <p:cNvGrpSpPr>
            <a:grpSpLocks/>
          </p:cNvGrpSpPr>
          <p:nvPr/>
        </p:nvGrpSpPr>
        <p:grpSpPr bwMode="auto">
          <a:xfrm>
            <a:off x="2430463" y="4168775"/>
            <a:ext cx="6097587" cy="1404938"/>
            <a:chOff x="1531" y="2626"/>
            <a:chExt cx="3841" cy="885"/>
          </a:xfrm>
        </p:grpSpPr>
        <p:pic>
          <p:nvPicPr>
            <p:cNvPr id="68" name="Picture 27" descr="D:\PAULIN\Enseignement\DEA\Cours99\Dea\Cours 99\robot.gif"/>
            <p:cNvPicPr>
              <a:picLocks noChangeAspect="1" noChangeArrowheads="1"/>
            </p:cNvPicPr>
            <p:nvPr/>
          </p:nvPicPr>
          <p:blipFill>
            <a:blip r:embed="rId3"/>
            <a:srcRect/>
            <a:stretch>
              <a:fillRect/>
            </a:stretch>
          </p:blipFill>
          <p:spPr bwMode="auto">
            <a:xfrm>
              <a:off x="1531" y="2776"/>
              <a:ext cx="882" cy="702"/>
            </a:xfrm>
            <a:prstGeom prst="rect">
              <a:avLst/>
            </a:prstGeom>
            <a:noFill/>
            <a:ln w="9525">
              <a:noFill/>
              <a:miter lim="800000"/>
              <a:headEnd/>
              <a:tailEnd/>
            </a:ln>
          </p:spPr>
        </p:pic>
        <p:sp>
          <p:nvSpPr>
            <p:cNvPr id="69" name="Rectangle 37"/>
            <p:cNvSpPr>
              <a:spLocks noChangeArrowheads="1"/>
            </p:cNvSpPr>
            <p:nvPr/>
          </p:nvSpPr>
          <p:spPr bwMode="auto">
            <a:xfrm>
              <a:off x="1622" y="2836"/>
              <a:ext cx="518" cy="675"/>
            </a:xfrm>
            <a:prstGeom prst="rect">
              <a:avLst/>
            </a:prstGeom>
            <a:solidFill>
              <a:schemeClr val="accent1"/>
            </a:solidFill>
            <a:ln w="9525">
              <a:miter lim="800000"/>
              <a:headEnd/>
              <a:tailEnd/>
            </a:ln>
            <a:scene3d>
              <a:camera prst="legacyObliqueTopRight"/>
              <a:lightRig rig="legacyFlat3" dir="b"/>
            </a:scene3d>
            <a:sp3d extrusionH="887400" prstMaterial="legacyWireframe">
              <a:bevelT w="13500" h="13500" prst="angle"/>
              <a:bevelB w="13500" h="13500" prst="angle"/>
              <a:extrusionClr>
                <a:schemeClr val="accent1"/>
              </a:extrusionClr>
            </a:sp3d>
          </p:spPr>
          <p:txBody>
            <a:bodyPr wrap="none" anchor="ctr">
              <a:flatTx/>
            </a:bodyPr>
            <a:lstStyle/>
            <a:p>
              <a:endParaRPr lang="fr-FR"/>
            </a:p>
          </p:txBody>
        </p:sp>
        <p:sp>
          <p:nvSpPr>
            <p:cNvPr id="70" name="Text Box 51"/>
            <p:cNvSpPr txBox="1">
              <a:spLocks noChangeArrowheads="1"/>
            </p:cNvSpPr>
            <p:nvPr/>
          </p:nvSpPr>
          <p:spPr bwMode="auto">
            <a:xfrm>
              <a:off x="4487" y="2626"/>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RobotD</a:t>
              </a:r>
            </a:p>
          </p:txBody>
        </p:sp>
      </p:grpSp>
      <p:grpSp>
        <p:nvGrpSpPr>
          <p:cNvPr id="71" name="Group 67"/>
          <p:cNvGrpSpPr>
            <a:grpSpLocks/>
          </p:cNvGrpSpPr>
          <p:nvPr/>
        </p:nvGrpSpPr>
        <p:grpSpPr bwMode="auto">
          <a:xfrm>
            <a:off x="1905000" y="3378204"/>
            <a:ext cx="6894513" cy="439738"/>
            <a:chOff x="1200" y="2128"/>
            <a:chExt cx="4343" cy="277"/>
          </a:xfrm>
        </p:grpSpPr>
        <p:sp>
          <p:nvSpPr>
            <p:cNvPr id="72" name="AutoShape 32"/>
            <p:cNvSpPr>
              <a:spLocks noChangeArrowheads="1"/>
            </p:cNvSpPr>
            <p:nvPr/>
          </p:nvSpPr>
          <p:spPr bwMode="auto">
            <a:xfrm>
              <a:off x="1290" y="2160"/>
              <a:ext cx="187" cy="195"/>
            </a:xfrm>
            <a:prstGeom prst="irregularSeal1">
              <a:avLst/>
            </a:prstGeom>
            <a:solidFill>
              <a:schemeClr val="tx2"/>
            </a:solidFill>
            <a:ln w="9525">
              <a:miter lim="800000"/>
              <a:headEnd/>
              <a:tailEnd/>
            </a:ln>
            <a:scene3d>
              <a:camera prst="legacyObliqueTopRight"/>
              <a:lightRig rig="legacyFlat3" dir="r"/>
            </a:scene3d>
            <a:sp3d extrusionH="100000" prstMaterial="legacyMatte">
              <a:bevelT w="13500" h="13500" prst="angle"/>
              <a:bevelB w="13500" h="13500" prst="angle"/>
              <a:extrusionClr>
                <a:schemeClr val="tx2"/>
              </a:extrusionClr>
            </a:sp3d>
          </p:spPr>
          <p:txBody>
            <a:bodyPr wrap="none" anchor="ctr">
              <a:flatTx/>
            </a:bodyPr>
            <a:lstStyle/>
            <a:p>
              <a:endParaRPr lang="fr-FR"/>
            </a:p>
          </p:txBody>
        </p:sp>
        <p:sp>
          <p:nvSpPr>
            <p:cNvPr id="73" name="Rectangle 38"/>
            <p:cNvSpPr>
              <a:spLocks noChangeArrowheads="1"/>
            </p:cNvSpPr>
            <p:nvPr/>
          </p:nvSpPr>
          <p:spPr bwMode="auto">
            <a:xfrm>
              <a:off x="1200" y="2128"/>
              <a:ext cx="293" cy="277"/>
            </a:xfrm>
            <a:prstGeom prst="rect">
              <a:avLst/>
            </a:prstGeom>
            <a:solidFill>
              <a:schemeClr val="accent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fr-FR"/>
            </a:p>
          </p:txBody>
        </p:sp>
        <p:sp>
          <p:nvSpPr>
            <p:cNvPr id="74" name="Text Box 52"/>
            <p:cNvSpPr txBox="1">
              <a:spLocks noChangeArrowheads="1"/>
            </p:cNvSpPr>
            <p:nvPr/>
          </p:nvSpPr>
          <p:spPr bwMode="auto">
            <a:xfrm>
              <a:off x="4658" y="216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a:t>Light</a:t>
              </a:r>
              <a:endParaRPr lang="fr-FR" dirty="0">
                <a:solidFill>
                  <a:schemeClr val="tx1"/>
                </a:solidFill>
              </a:endParaRPr>
            </a:p>
          </p:txBody>
        </p:sp>
      </p:grpSp>
      <p:grpSp>
        <p:nvGrpSpPr>
          <p:cNvPr id="75" name="Group 68"/>
          <p:cNvGrpSpPr>
            <a:grpSpLocks/>
          </p:cNvGrpSpPr>
          <p:nvPr/>
        </p:nvGrpSpPr>
        <p:grpSpPr bwMode="auto">
          <a:xfrm>
            <a:off x="344488" y="3429000"/>
            <a:ext cx="5632450" cy="2825750"/>
            <a:chOff x="217" y="2160"/>
            <a:chExt cx="3548" cy="1780"/>
          </a:xfrm>
        </p:grpSpPr>
        <p:sp>
          <p:nvSpPr>
            <p:cNvPr id="76" name="Rectangle 35"/>
            <p:cNvSpPr>
              <a:spLocks noChangeArrowheads="1"/>
            </p:cNvSpPr>
            <p:nvPr/>
          </p:nvSpPr>
          <p:spPr bwMode="auto">
            <a:xfrm>
              <a:off x="217" y="3753"/>
              <a:ext cx="1801" cy="187"/>
            </a:xfrm>
            <a:prstGeom prst="rect">
              <a:avLst/>
            </a:prstGeom>
            <a:solidFill>
              <a:schemeClr val="accent1"/>
            </a:solidFill>
            <a:ln w="9525">
              <a:miter lim="800000"/>
              <a:headEnd/>
              <a:tailEnd/>
            </a:ln>
            <a:scene3d>
              <a:camera prst="legacyObliqueTopRight"/>
              <a:lightRig rig="legacyFlat3" dir="b"/>
            </a:scene3d>
            <a:sp3d extrusionH="2513000" prstMaterial="legacyWireframe">
              <a:bevelT w="13500" h="13500" prst="angle"/>
              <a:bevelB w="13500" h="13500" prst="angle"/>
              <a:extrusionClr>
                <a:schemeClr val="accent1"/>
              </a:extrusionClr>
            </a:sp3d>
          </p:spPr>
          <p:txBody>
            <a:bodyPr wrap="none" anchor="ctr">
              <a:flatTx/>
            </a:bodyPr>
            <a:lstStyle/>
            <a:p>
              <a:endParaRPr lang="fr-FR"/>
            </a:p>
          </p:txBody>
        </p:sp>
        <p:sp>
          <p:nvSpPr>
            <p:cNvPr id="77" name="Text Box 48"/>
            <p:cNvSpPr txBox="1">
              <a:spLocks noChangeArrowheads="1"/>
            </p:cNvSpPr>
            <p:nvPr/>
          </p:nvSpPr>
          <p:spPr bwMode="auto">
            <a:xfrm>
              <a:off x="2880" y="216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a:t>Cylinder</a:t>
              </a:r>
              <a:r>
                <a:rPr lang="fr-FR" dirty="0"/>
                <a:t> Box</a:t>
              </a:r>
              <a:endParaRPr lang="fr-FR" dirty="0">
                <a:solidFill>
                  <a:schemeClr val="tx1"/>
                </a:solidFill>
              </a:endParaRPr>
            </a:p>
          </p:txBody>
        </p:sp>
        <p:sp>
          <p:nvSpPr>
            <p:cNvPr id="78" name="Line 55"/>
            <p:cNvSpPr>
              <a:spLocks noChangeShapeType="1"/>
            </p:cNvSpPr>
            <p:nvPr/>
          </p:nvSpPr>
          <p:spPr bwMode="auto">
            <a:xfrm flipV="1">
              <a:off x="3285" y="2468"/>
              <a:ext cx="0" cy="922"/>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nvGrpSpPr>
          <p:cNvPr id="79" name="Group 65"/>
          <p:cNvGrpSpPr>
            <a:grpSpLocks/>
          </p:cNvGrpSpPr>
          <p:nvPr/>
        </p:nvGrpSpPr>
        <p:grpSpPr bwMode="auto">
          <a:xfrm>
            <a:off x="547688" y="4646613"/>
            <a:ext cx="7099300" cy="1203325"/>
            <a:chOff x="345" y="2927"/>
            <a:chExt cx="4472" cy="758"/>
          </a:xfrm>
        </p:grpSpPr>
        <p:pic>
          <p:nvPicPr>
            <p:cNvPr id="80" name="Picture 18" descr="D:\PAULIN\Enseignement\DEA\Cours99\Dea\Cours 99\R2D2.gif"/>
            <p:cNvPicPr>
              <a:picLocks noChangeAspect="1" noChangeArrowheads="1"/>
            </p:cNvPicPr>
            <p:nvPr/>
          </p:nvPicPr>
          <p:blipFill>
            <a:blip r:embed="rId4"/>
            <a:srcRect/>
            <a:stretch>
              <a:fillRect/>
            </a:stretch>
          </p:blipFill>
          <p:spPr bwMode="auto">
            <a:xfrm>
              <a:off x="345" y="2927"/>
              <a:ext cx="930" cy="702"/>
            </a:xfrm>
            <a:prstGeom prst="rect">
              <a:avLst/>
            </a:prstGeom>
            <a:noFill/>
            <a:ln w="9525">
              <a:noFill/>
              <a:miter lim="800000"/>
              <a:headEnd/>
              <a:tailEnd/>
            </a:ln>
          </p:spPr>
        </p:pic>
        <p:sp>
          <p:nvSpPr>
            <p:cNvPr id="81" name="Text Box 53"/>
            <p:cNvSpPr txBox="1">
              <a:spLocks noChangeArrowheads="1"/>
            </p:cNvSpPr>
            <p:nvPr/>
          </p:nvSpPr>
          <p:spPr bwMode="auto">
            <a:xfrm>
              <a:off x="3932" y="3389"/>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D2R2</a:t>
              </a:r>
            </a:p>
          </p:txBody>
        </p:sp>
      </p:grpSp>
      <p:grpSp>
        <p:nvGrpSpPr>
          <p:cNvPr id="82" name="Group 72"/>
          <p:cNvGrpSpPr>
            <a:grpSpLocks/>
          </p:cNvGrpSpPr>
          <p:nvPr/>
        </p:nvGrpSpPr>
        <p:grpSpPr bwMode="auto">
          <a:xfrm>
            <a:off x="746125" y="4167188"/>
            <a:ext cx="6235700" cy="1549400"/>
            <a:chOff x="470" y="2625"/>
            <a:chExt cx="3928" cy="976"/>
          </a:xfrm>
        </p:grpSpPr>
        <p:sp>
          <p:nvSpPr>
            <p:cNvPr id="83" name="Text Box 50"/>
            <p:cNvSpPr txBox="1">
              <a:spLocks noChangeArrowheads="1"/>
            </p:cNvSpPr>
            <p:nvPr/>
          </p:nvSpPr>
          <p:spPr bwMode="auto">
            <a:xfrm>
              <a:off x="3513" y="2625"/>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RobotG</a:t>
              </a:r>
            </a:p>
          </p:txBody>
        </p:sp>
        <p:sp>
          <p:nvSpPr>
            <p:cNvPr id="84" name="Rectangle 36"/>
            <p:cNvSpPr>
              <a:spLocks noChangeArrowheads="1"/>
            </p:cNvSpPr>
            <p:nvPr/>
          </p:nvSpPr>
          <p:spPr bwMode="auto">
            <a:xfrm>
              <a:off x="470" y="2926"/>
              <a:ext cx="518" cy="675"/>
            </a:xfrm>
            <a:prstGeom prst="rect">
              <a:avLst/>
            </a:prstGeom>
            <a:solidFill>
              <a:schemeClr val="accent1"/>
            </a:solidFill>
            <a:ln w="9525">
              <a:miter lim="800000"/>
              <a:headEnd/>
              <a:tailEnd/>
            </a:ln>
            <a:scene3d>
              <a:camera prst="legacyObliqueTopRight"/>
              <a:lightRig rig="legacyFlat3" dir="b"/>
            </a:scene3d>
            <a:sp3d extrusionH="887400" prstMaterial="legacyWireframe">
              <a:bevelT w="13500" h="13500" prst="angle"/>
              <a:bevelB w="13500" h="13500" prst="angle"/>
              <a:extrusionClr>
                <a:schemeClr val="accent1"/>
              </a:extrusionClr>
            </a:sp3d>
          </p:spPr>
          <p:txBody>
            <a:bodyPr wrap="none" anchor="ctr">
              <a:flatTx/>
            </a:bodyPr>
            <a:lstStyle/>
            <a:p>
              <a:endParaRPr lang="fr-FR"/>
            </a:p>
          </p:txBody>
        </p:sp>
        <p:sp>
          <p:nvSpPr>
            <p:cNvPr id="85" name="Line 56"/>
            <p:cNvSpPr>
              <a:spLocks noChangeShapeType="1"/>
            </p:cNvSpPr>
            <p:nvPr/>
          </p:nvSpPr>
          <p:spPr bwMode="auto">
            <a:xfrm flipH="1" flipV="1">
              <a:off x="3975" y="2918"/>
              <a:ext cx="375" cy="465"/>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nvGrpSpPr>
          <p:cNvPr id="86" name="Group 71"/>
          <p:cNvGrpSpPr>
            <a:grpSpLocks/>
          </p:cNvGrpSpPr>
          <p:nvPr/>
        </p:nvGrpSpPr>
        <p:grpSpPr bwMode="auto">
          <a:xfrm>
            <a:off x="322263" y="2690813"/>
            <a:ext cx="7773987" cy="3749675"/>
            <a:chOff x="203" y="1695"/>
            <a:chExt cx="4897" cy="2362"/>
          </a:xfrm>
        </p:grpSpPr>
        <p:sp>
          <p:nvSpPr>
            <p:cNvPr id="87" name="Rectangle 39"/>
            <p:cNvSpPr>
              <a:spLocks noChangeArrowheads="1"/>
            </p:cNvSpPr>
            <p:nvPr/>
          </p:nvSpPr>
          <p:spPr bwMode="auto">
            <a:xfrm>
              <a:off x="203" y="2452"/>
              <a:ext cx="1905" cy="1605"/>
            </a:xfrm>
            <a:prstGeom prst="rect">
              <a:avLst/>
            </a:prstGeom>
            <a:solidFill>
              <a:schemeClr val="accent1"/>
            </a:solidFill>
            <a:ln w="9525">
              <a:miter lim="800000"/>
              <a:headEnd/>
              <a:tailEnd/>
            </a:ln>
            <a:scene3d>
              <a:camera prst="legacyObliqueTopRight"/>
              <a:lightRig rig="legacyFlat3" dir="b"/>
            </a:scene3d>
            <a:sp3d extrusionH="3275000" prstMaterial="legacyWireframe">
              <a:bevelT w="13500" h="13500" prst="angle"/>
              <a:bevelB w="13500" h="13500" prst="angle"/>
              <a:extrusionClr>
                <a:schemeClr val="accent1"/>
              </a:extrusionClr>
            </a:sp3d>
          </p:spPr>
          <p:txBody>
            <a:bodyPr wrap="none" anchor="ctr">
              <a:flatTx/>
            </a:bodyPr>
            <a:lstStyle/>
            <a:p>
              <a:endParaRPr lang="fr-FR"/>
            </a:p>
          </p:txBody>
        </p:sp>
        <p:sp>
          <p:nvSpPr>
            <p:cNvPr id="88" name="Text Box 49"/>
            <p:cNvSpPr txBox="1">
              <a:spLocks noChangeArrowheads="1"/>
            </p:cNvSpPr>
            <p:nvPr/>
          </p:nvSpPr>
          <p:spPr bwMode="auto">
            <a:xfrm>
              <a:off x="3821" y="1695"/>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a:t>Scene</a:t>
              </a:r>
              <a:endParaRPr lang="fr-FR" dirty="0">
                <a:solidFill>
                  <a:schemeClr val="tx1"/>
                </a:solidFill>
              </a:endParaRPr>
            </a:p>
          </p:txBody>
        </p:sp>
        <p:sp>
          <p:nvSpPr>
            <p:cNvPr id="89" name="Line 57"/>
            <p:cNvSpPr>
              <a:spLocks noChangeShapeType="1"/>
            </p:cNvSpPr>
            <p:nvPr/>
          </p:nvSpPr>
          <p:spPr bwMode="auto">
            <a:xfrm flipV="1">
              <a:off x="3300" y="1995"/>
              <a:ext cx="923" cy="165"/>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90" name="Line 58"/>
            <p:cNvSpPr>
              <a:spLocks noChangeShapeType="1"/>
            </p:cNvSpPr>
            <p:nvPr/>
          </p:nvSpPr>
          <p:spPr bwMode="auto">
            <a:xfrm flipV="1">
              <a:off x="3975" y="2003"/>
              <a:ext cx="240" cy="63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91" name="Line 59"/>
            <p:cNvSpPr>
              <a:spLocks noChangeShapeType="1"/>
            </p:cNvSpPr>
            <p:nvPr/>
          </p:nvSpPr>
          <p:spPr bwMode="auto">
            <a:xfrm flipH="1" flipV="1">
              <a:off x="4208" y="1995"/>
              <a:ext cx="630" cy="63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92" name="Line 60"/>
            <p:cNvSpPr>
              <a:spLocks noChangeShapeType="1"/>
            </p:cNvSpPr>
            <p:nvPr/>
          </p:nvSpPr>
          <p:spPr bwMode="auto">
            <a:xfrm flipH="1" flipV="1">
              <a:off x="4215" y="1995"/>
              <a:ext cx="885" cy="165"/>
            </a:xfrm>
            <a:prstGeom prst="line">
              <a:avLst/>
            </a:prstGeom>
            <a:noFill/>
            <a:ln w="12699">
              <a:solidFill>
                <a:schemeClr val="tx1"/>
              </a:solidFill>
              <a:round/>
              <a:headEnd type="none" w="sm" len="sm"/>
              <a:tailEnd type="triangle" w="med" len="me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9" name="Rectangle 19"/>
          <p:cNvSpPr>
            <a:spLocks noGrp="1" noChangeArrowheads="1"/>
          </p:cNvSpPr>
          <p:nvPr>
            <p:ph type="title"/>
          </p:nvPr>
        </p:nvSpPr>
        <p:spPr>
          <a:xfrm>
            <a:off x="228600" y="152400"/>
            <a:ext cx="7772400" cy="553998"/>
          </a:xfrm>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b="1" dirty="0" err="1">
                <a:solidFill>
                  <a:schemeClr val="tx1"/>
                </a:solidFill>
                <a:effectLst>
                  <a:outerShdw blurRad="38100" dist="38100" dir="2700000" algn="tl">
                    <a:srgbClr val="000000">
                      <a:alpha val="43137"/>
                    </a:srgbClr>
                  </a:outerShdw>
                </a:effectLst>
              </a:rPr>
              <a:t>Encompassing</a:t>
            </a:r>
            <a:r>
              <a:rPr lang="fr-FR" sz="3600" b="1" dirty="0">
                <a:solidFill>
                  <a:schemeClr val="tx1"/>
                </a:solidFill>
                <a:effectLst>
                  <a:outerShdw blurRad="38100" dist="38100" dir="2700000" algn="tl">
                    <a:srgbClr val="000000">
                      <a:alpha val="43137"/>
                    </a:srgbClr>
                  </a:outerShdw>
                </a:effectLst>
              </a:rPr>
              <a:t> volumes</a:t>
            </a:r>
            <a:endParaRPr lang="fr-FR" sz="3600" b="1" dirty="0" smtClean="0">
              <a:solidFill>
                <a:schemeClr val="tx1"/>
              </a:solidFill>
              <a:effectLst>
                <a:outerShdw blurRad="38100" dist="38100" dir="2700000" algn="tl">
                  <a:srgbClr val="000000">
                    <a:alpha val="43137"/>
                  </a:srgbClr>
                </a:outerShdw>
              </a:effectLst>
            </a:endParaRPr>
          </a:p>
        </p:txBody>
      </p:sp>
      <p:sp>
        <p:nvSpPr>
          <p:cNvPr id="71683" name="Rectangle 20"/>
          <p:cNvSpPr>
            <a:spLocks noGrp="1" noChangeArrowheads="1"/>
          </p:cNvSpPr>
          <p:nvPr>
            <p:ph type="body" idx="4294967295"/>
          </p:nvPr>
        </p:nvSpPr>
        <p:spPr>
          <a:xfrm>
            <a:off x="304800" y="1676400"/>
            <a:ext cx="8240712" cy="646331"/>
          </a:xfrm>
          <a:prstGeom prst="rect">
            <a:avLst/>
          </a:prstGeom>
        </p:spPr>
        <p:txBody>
          <a:bodyPr/>
          <a:lstStyle/>
          <a:p>
            <a:r>
              <a:rPr lang="fr-FR" dirty="0" err="1"/>
              <a:t>Using</a:t>
            </a:r>
            <a:r>
              <a:rPr lang="fr-FR" dirty="0"/>
              <a:t> the </a:t>
            </a:r>
            <a:r>
              <a:rPr lang="fr-FR" dirty="0" err="1" smtClean="0"/>
              <a:t>hierarchy</a:t>
            </a:r>
            <a:r>
              <a:rPr lang="fr-FR" dirty="0" smtClean="0"/>
              <a:t>:</a:t>
            </a:r>
            <a:endParaRPr lang="fr-FR" dirty="0" smtClean="0"/>
          </a:p>
          <a:p>
            <a:pPr lvl="1"/>
            <a:r>
              <a:rPr lang="fr-FR" dirty="0" err="1"/>
              <a:t>Generally</a:t>
            </a:r>
            <a:r>
              <a:rPr lang="fr-FR" dirty="0"/>
              <a:t>, in </a:t>
            </a:r>
            <a:r>
              <a:rPr lang="fr-FR" dirty="0" err="1"/>
              <a:t>depth</a:t>
            </a:r>
            <a:r>
              <a:rPr lang="fr-FR" dirty="0"/>
              <a:t> first</a:t>
            </a:r>
            <a:endParaRPr lang="fr-FR" dirty="0" smtClean="0"/>
          </a:p>
        </p:txBody>
      </p:sp>
      <p:grpSp>
        <p:nvGrpSpPr>
          <p:cNvPr id="2" name="Group 47"/>
          <p:cNvGrpSpPr>
            <a:grpSpLocks/>
          </p:cNvGrpSpPr>
          <p:nvPr/>
        </p:nvGrpSpPr>
        <p:grpSpPr bwMode="auto">
          <a:xfrm>
            <a:off x="322263" y="2690813"/>
            <a:ext cx="8477250" cy="3844925"/>
            <a:chOff x="203" y="1695"/>
            <a:chExt cx="5340" cy="2422"/>
          </a:xfrm>
        </p:grpSpPr>
        <p:grpSp>
          <p:nvGrpSpPr>
            <p:cNvPr id="3" name="Group 2"/>
            <p:cNvGrpSpPr>
              <a:grpSpLocks/>
            </p:cNvGrpSpPr>
            <p:nvPr/>
          </p:nvGrpSpPr>
          <p:grpSpPr bwMode="auto">
            <a:xfrm>
              <a:off x="488" y="3390"/>
              <a:ext cx="3277" cy="727"/>
              <a:chOff x="488" y="3390"/>
              <a:chExt cx="3277" cy="727"/>
            </a:xfrm>
          </p:grpSpPr>
          <p:grpSp>
            <p:nvGrpSpPr>
              <p:cNvPr id="4" name="Group 3"/>
              <p:cNvGrpSpPr>
                <a:grpSpLocks/>
              </p:cNvGrpSpPr>
              <p:nvPr/>
            </p:nvGrpSpPr>
            <p:grpSpPr bwMode="auto">
              <a:xfrm>
                <a:off x="488" y="3488"/>
                <a:ext cx="1431" cy="629"/>
                <a:chOff x="675" y="3383"/>
                <a:chExt cx="1431" cy="629"/>
              </a:xfrm>
            </p:grpSpPr>
            <p:grpSp>
              <p:nvGrpSpPr>
                <p:cNvPr id="5" name="Group 4"/>
                <p:cNvGrpSpPr>
                  <a:grpSpLocks/>
                </p:cNvGrpSpPr>
                <p:nvPr/>
              </p:nvGrpSpPr>
              <p:grpSpPr bwMode="auto">
                <a:xfrm rot="-2635760">
                  <a:off x="675" y="3383"/>
                  <a:ext cx="615" cy="615"/>
                  <a:chOff x="675" y="3383"/>
                  <a:chExt cx="615" cy="615"/>
                </a:xfrm>
              </p:grpSpPr>
              <p:sp>
                <p:nvSpPr>
                  <p:cNvPr id="71729" name="Oval 5"/>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30" name="Oval 6"/>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31" name="Oval 7"/>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32" name="Oval 8"/>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33" name="Oval 9"/>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34" name="Oval 10"/>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grpSp>
              <p:nvGrpSpPr>
                <p:cNvPr id="6" name="Group 11"/>
                <p:cNvGrpSpPr>
                  <a:grpSpLocks/>
                </p:cNvGrpSpPr>
                <p:nvPr/>
              </p:nvGrpSpPr>
              <p:grpSpPr bwMode="auto">
                <a:xfrm rot="-2635760">
                  <a:off x="1491" y="3397"/>
                  <a:ext cx="615" cy="615"/>
                  <a:chOff x="675" y="3383"/>
                  <a:chExt cx="615" cy="615"/>
                </a:xfrm>
              </p:grpSpPr>
              <p:sp>
                <p:nvSpPr>
                  <p:cNvPr id="71723" name="Oval 12"/>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24" name="Oval 13"/>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25" name="Oval 14"/>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26" name="Oval 15"/>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27" name="Oval 16"/>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1728" name="Oval 17"/>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grpSp>
          <p:sp>
            <p:nvSpPr>
              <p:cNvPr id="71720" name="Text Box 18"/>
              <p:cNvSpPr txBox="1">
                <a:spLocks noChangeArrowheads="1"/>
              </p:cNvSpPr>
              <p:nvPr/>
            </p:nvSpPr>
            <p:spPr bwMode="auto">
              <a:xfrm>
                <a:off x="2880" y="339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smtClean="0"/>
                  <a:t>Cylinders</a:t>
                </a:r>
                <a:endParaRPr lang="fr-FR" dirty="0">
                  <a:solidFill>
                    <a:schemeClr val="tx1"/>
                  </a:solidFill>
                </a:endParaRPr>
              </a:p>
            </p:txBody>
          </p:sp>
        </p:grpSp>
        <p:grpSp>
          <p:nvGrpSpPr>
            <p:cNvPr id="7" name="Group 21"/>
            <p:cNvGrpSpPr>
              <a:grpSpLocks/>
            </p:cNvGrpSpPr>
            <p:nvPr/>
          </p:nvGrpSpPr>
          <p:grpSpPr bwMode="auto">
            <a:xfrm>
              <a:off x="1531" y="2626"/>
              <a:ext cx="3841" cy="885"/>
              <a:chOff x="1531" y="2626"/>
              <a:chExt cx="3841" cy="885"/>
            </a:xfrm>
          </p:grpSpPr>
          <p:pic>
            <p:nvPicPr>
              <p:cNvPr id="71716" name="Picture 22" descr="D:\PAULIN\Enseignement\DEA\Cours99\Dea\Cours 99\robot.gif"/>
              <p:cNvPicPr>
                <a:picLocks noChangeAspect="1" noChangeArrowheads="1"/>
              </p:cNvPicPr>
              <p:nvPr/>
            </p:nvPicPr>
            <p:blipFill>
              <a:blip r:embed="rId3"/>
              <a:srcRect/>
              <a:stretch>
                <a:fillRect/>
              </a:stretch>
            </p:blipFill>
            <p:spPr bwMode="auto">
              <a:xfrm>
                <a:off x="1531" y="2776"/>
                <a:ext cx="882" cy="702"/>
              </a:xfrm>
              <a:prstGeom prst="rect">
                <a:avLst/>
              </a:prstGeom>
              <a:noFill/>
              <a:ln w="9525">
                <a:noFill/>
                <a:miter lim="800000"/>
                <a:headEnd/>
                <a:tailEnd/>
              </a:ln>
            </p:spPr>
          </p:pic>
          <p:sp>
            <p:nvSpPr>
              <p:cNvPr id="71717" name="Rectangle 23"/>
              <p:cNvSpPr>
                <a:spLocks noChangeArrowheads="1"/>
              </p:cNvSpPr>
              <p:nvPr/>
            </p:nvSpPr>
            <p:spPr bwMode="auto">
              <a:xfrm>
                <a:off x="1622" y="2836"/>
                <a:ext cx="518" cy="675"/>
              </a:xfrm>
              <a:prstGeom prst="rect">
                <a:avLst/>
              </a:prstGeom>
              <a:solidFill>
                <a:schemeClr val="accent1"/>
              </a:solidFill>
              <a:ln w="9525">
                <a:miter lim="800000"/>
                <a:headEnd/>
                <a:tailEnd/>
              </a:ln>
              <a:scene3d>
                <a:camera prst="legacyObliqueTopRight"/>
                <a:lightRig rig="legacyFlat3" dir="b"/>
              </a:scene3d>
              <a:sp3d extrusionH="887400" prstMaterial="legacyWireframe">
                <a:bevelT w="13500" h="13500" prst="angle"/>
                <a:bevelB w="13500" h="13500" prst="angle"/>
                <a:extrusionClr>
                  <a:schemeClr val="accent1"/>
                </a:extrusionClr>
              </a:sp3d>
            </p:spPr>
            <p:txBody>
              <a:bodyPr wrap="none" anchor="ctr">
                <a:flatTx/>
              </a:bodyPr>
              <a:lstStyle/>
              <a:p>
                <a:endParaRPr lang="fr-FR"/>
              </a:p>
            </p:txBody>
          </p:sp>
          <p:sp>
            <p:nvSpPr>
              <p:cNvPr id="71718" name="Text Box 24"/>
              <p:cNvSpPr txBox="1">
                <a:spLocks noChangeArrowheads="1"/>
              </p:cNvSpPr>
              <p:nvPr/>
            </p:nvSpPr>
            <p:spPr bwMode="auto">
              <a:xfrm>
                <a:off x="4487" y="2626"/>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RobotD</a:t>
                </a:r>
              </a:p>
            </p:txBody>
          </p:sp>
        </p:grpSp>
        <p:grpSp>
          <p:nvGrpSpPr>
            <p:cNvPr id="8" name="Group 25"/>
            <p:cNvGrpSpPr>
              <a:grpSpLocks/>
            </p:cNvGrpSpPr>
            <p:nvPr/>
          </p:nvGrpSpPr>
          <p:grpSpPr bwMode="auto">
            <a:xfrm>
              <a:off x="1200" y="2128"/>
              <a:ext cx="4343" cy="277"/>
              <a:chOff x="1200" y="2128"/>
              <a:chExt cx="4343" cy="277"/>
            </a:xfrm>
          </p:grpSpPr>
          <p:sp>
            <p:nvSpPr>
              <p:cNvPr id="71713" name="AutoShape 26"/>
              <p:cNvSpPr>
                <a:spLocks noChangeArrowheads="1"/>
              </p:cNvSpPr>
              <p:nvPr/>
            </p:nvSpPr>
            <p:spPr bwMode="auto">
              <a:xfrm>
                <a:off x="1290" y="2160"/>
                <a:ext cx="187" cy="195"/>
              </a:xfrm>
              <a:prstGeom prst="irregularSeal1">
                <a:avLst/>
              </a:prstGeom>
              <a:solidFill>
                <a:schemeClr val="tx2"/>
              </a:solidFill>
              <a:ln w="9525">
                <a:miter lim="800000"/>
                <a:headEnd/>
                <a:tailEnd/>
              </a:ln>
              <a:scene3d>
                <a:camera prst="legacyObliqueTopRight"/>
                <a:lightRig rig="legacyFlat3" dir="r"/>
              </a:scene3d>
              <a:sp3d extrusionH="100000" prstMaterial="legacyMatte">
                <a:bevelT w="13500" h="13500" prst="angle"/>
                <a:bevelB w="13500" h="13500" prst="angle"/>
                <a:extrusionClr>
                  <a:schemeClr val="tx2"/>
                </a:extrusionClr>
              </a:sp3d>
            </p:spPr>
            <p:txBody>
              <a:bodyPr wrap="none" anchor="ctr">
                <a:flatTx/>
              </a:bodyPr>
              <a:lstStyle/>
              <a:p>
                <a:endParaRPr lang="fr-FR"/>
              </a:p>
            </p:txBody>
          </p:sp>
          <p:sp>
            <p:nvSpPr>
              <p:cNvPr id="71714" name="Rectangle 27"/>
              <p:cNvSpPr>
                <a:spLocks noChangeArrowheads="1"/>
              </p:cNvSpPr>
              <p:nvPr/>
            </p:nvSpPr>
            <p:spPr bwMode="auto">
              <a:xfrm>
                <a:off x="1200" y="2128"/>
                <a:ext cx="293" cy="277"/>
              </a:xfrm>
              <a:prstGeom prst="rect">
                <a:avLst/>
              </a:prstGeom>
              <a:solidFill>
                <a:schemeClr val="accent1"/>
              </a:solidFill>
              <a:ln w="9525">
                <a:miter lim="800000"/>
                <a:headEnd/>
                <a:tailEnd/>
              </a:ln>
              <a:scene3d>
                <a:camera prst="legacyObliqueTopRight"/>
                <a:lightRig rig="legacyFlat3" dir="b"/>
              </a:scene3d>
              <a:sp3d extrusionH="430200" prstMaterial="legacyWireframe">
                <a:bevelT w="13500" h="13500" prst="angle"/>
                <a:bevelB w="13500" h="13500" prst="angle"/>
                <a:extrusionClr>
                  <a:schemeClr val="accent1"/>
                </a:extrusionClr>
              </a:sp3d>
            </p:spPr>
            <p:txBody>
              <a:bodyPr wrap="none" anchor="ctr">
                <a:flatTx/>
              </a:bodyPr>
              <a:lstStyle/>
              <a:p>
                <a:endParaRPr lang="fr-FR"/>
              </a:p>
            </p:txBody>
          </p:sp>
          <p:sp>
            <p:nvSpPr>
              <p:cNvPr id="71715" name="Text Box 28"/>
              <p:cNvSpPr txBox="1">
                <a:spLocks noChangeArrowheads="1"/>
              </p:cNvSpPr>
              <p:nvPr/>
            </p:nvSpPr>
            <p:spPr bwMode="auto">
              <a:xfrm>
                <a:off x="4658" y="216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a:t>Light</a:t>
                </a:r>
                <a:endParaRPr lang="fr-FR" dirty="0">
                  <a:solidFill>
                    <a:schemeClr val="tx1"/>
                  </a:solidFill>
                </a:endParaRPr>
              </a:p>
            </p:txBody>
          </p:sp>
        </p:grpSp>
        <p:grpSp>
          <p:nvGrpSpPr>
            <p:cNvPr id="9" name="Group 29"/>
            <p:cNvGrpSpPr>
              <a:grpSpLocks/>
            </p:cNvGrpSpPr>
            <p:nvPr/>
          </p:nvGrpSpPr>
          <p:grpSpPr bwMode="auto">
            <a:xfrm>
              <a:off x="217" y="2160"/>
              <a:ext cx="3548" cy="1780"/>
              <a:chOff x="217" y="2160"/>
              <a:chExt cx="3548" cy="1780"/>
            </a:xfrm>
          </p:grpSpPr>
          <p:sp>
            <p:nvSpPr>
              <p:cNvPr id="71710" name="Rectangle 30"/>
              <p:cNvSpPr>
                <a:spLocks noChangeArrowheads="1"/>
              </p:cNvSpPr>
              <p:nvPr/>
            </p:nvSpPr>
            <p:spPr bwMode="auto">
              <a:xfrm>
                <a:off x="217" y="3753"/>
                <a:ext cx="1801" cy="187"/>
              </a:xfrm>
              <a:prstGeom prst="rect">
                <a:avLst/>
              </a:prstGeom>
              <a:solidFill>
                <a:schemeClr val="accent1"/>
              </a:solidFill>
              <a:ln w="9525">
                <a:miter lim="800000"/>
                <a:headEnd/>
                <a:tailEnd/>
              </a:ln>
              <a:scene3d>
                <a:camera prst="legacyObliqueTopRight"/>
                <a:lightRig rig="legacyFlat3" dir="b"/>
              </a:scene3d>
              <a:sp3d extrusionH="2513000" prstMaterial="legacyWireframe">
                <a:bevelT w="13500" h="13500" prst="angle"/>
                <a:bevelB w="13500" h="13500" prst="angle"/>
                <a:extrusionClr>
                  <a:schemeClr val="accent1"/>
                </a:extrusionClr>
              </a:sp3d>
            </p:spPr>
            <p:txBody>
              <a:bodyPr wrap="none" anchor="ctr">
                <a:flatTx/>
              </a:bodyPr>
              <a:lstStyle/>
              <a:p>
                <a:endParaRPr lang="fr-FR"/>
              </a:p>
            </p:txBody>
          </p:sp>
          <p:sp>
            <p:nvSpPr>
              <p:cNvPr id="71711" name="Text Box 31"/>
              <p:cNvSpPr txBox="1">
                <a:spLocks noChangeArrowheads="1"/>
              </p:cNvSpPr>
              <p:nvPr/>
            </p:nvSpPr>
            <p:spPr bwMode="auto">
              <a:xfrm>
                <a:off x="2880" y="2160"/>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a:t>Cylinder</a:t>
                </a:r>
                <a:r>
                  <a:rPr lang="fr-FR" dirty="0"/>
                  <a:t> Box</a:t>
                </a:r>
                <a:endParaRPr lang="fr-FR" dirty="0"/>
              </a:p>
            </p:txBody>
          </p:sp>
          <p:sp>
            <p:nvSpPr>
              <p:cNvPr id="71712" name="Line 32"/>
              <p:cNvSpPr>
                <a:spLocks noChangeShapeType="1"/>
              </p:cNvSpPr>
              <p:nvPr/>
            </p:nvSpPr>
            <p:spPr bwMode="auto">
              <a:xfrm flipV="1">
                <a:off x="3285" y="2468"/>
                <a:ext cx="0" cy="922"/>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nvGrpSpPr>
            <p:cNvPr id="10" name="Group 33"/>
            <p:cNvGrpSpPr>
              <a:grpSpLocks/>
            </p:cNvGrpSpPr>
            <p:nvPr/>
          </p:nvGrpSpPr>
          <p:grpSpPr bwMode="auto">
            <a:xfrm>
              <a:off x="345" y="2927"/>
              <a:ext cx="4472" cy="758"/>
              <a:chOff x="345" y="2927"/>
              <a:chExt cx="4472" cy="758"/>
            </a:xfrm>
          </p:grpSpPr>
          <p:pic>
            <p:nvPicPr>
              <p:cNvPr id="71708" name="Picture 34" descr="D:\PAULIN\Enseignement\DEA\Cours99\Dea\Cours 99\R2D2.gif"/>
              <p:cNvPicPr>
                <a:picLocks noChangeAspect="1" noChangeArrowheads="1"/>
              </p:cNvPicPr>
              <p:nvPr/>
            </p:nvPicPr>
            <p:blipFill>
              <a:blip r:embed="rId4"/>
              <a:srcRect/>
              <a:stretch>
                <a:fillRect/>
              </a:stretch>
            </p:blipFill>
            <p:spPr bwMode="auto">
              <a:xfrm>
                <a:off x="345" y="2927"/>
                <a:ext cx="930" cy="702"/>
              </a:xfrm>
              <a:prstGeom prst="rect">
                <a:avLst/>
              </a:prstGeom>
              <a:noFill/>
              <a:ln w="9525">
                <a:noFill/>
                <a:miter lim="800000"/>
                <a:headEnd/>
                <a:tailEnd/>
              </a:ln>
            </p:spPr>
          </p:pic>
          <p:sp>
            <p:nvSpPr>
              <p:cNvPr id="71709" name="Text Box 35"/>
              <p:cNvSpPr txBox="1">
                <a:spLocks noChangeArrowheads="1"/>
              </p:cNvSpPr>
              <p:nvPr/>
            </p:nvSpPr>
            <p:spPr bwMode="auto">
              <a:xfrm>
                <a:off x="3932" y="3389"/>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D2R2</a:t>
                </a:r>
              </a:p>
            </p:txBody>
          </p:sp>
        </p:grpSp>
        <p:grpSp>
          <p:nvGrpSpPr>
            <p:cNvPr id="11" name="Group 36"/>
            <p:cNvGrpSpPr>
              <a:grpSpLocks/>
            </p:cNvGrpSpPr>
            <p:nvPr/>
          </p:nvGrpSpPr>
          <p:grpSpPr bwMode="auto">
            <a:xfrm>
              <a:off x="470" y="2625"/>
              <a:ext cx="3928" cy="976"/>
              <a:chOff x="470" y="2625"/>
              <a:chExt cx="3928" cy="976"/>
            </a:xfrm>
          </p:grpSpPr>
          <p:sp>
            <p:nvSpPr>
              <p:cNvPr id="71705" name="Text Box 37"/>
              <p:cNvSpPr txBox="1">
                <a:spLocks noChangeArrowheads="1"/>
              </p:cNvSpPr>
              <p:nvPr/>
            </p:nvSpPr>
            <p:spPr bwMode="auto">
              <a:xfrm>
                <a:off x="3513" y="2625"/>
                <a:ext cx="885" cy="296"/>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a:solidFill>
                      <a:schemeClr val="tx1"/>
                    </a:solidFill>
                  </a:rPr>
                  <a:t>RobotG</a:t>
                </a:r>
              </a:p>
            </p:txBody>
          </p:sp>
          <p:sp>
            <p:nvSpPr>
              <p:cNvPr id="71706" name="Rectangle 38"/>
              <p:cNvSpPr>
                <a:spLocks noChangeArrowheads="1"/>
              </p:cNvSpPr>
              <p:nvPr/>
            </p:nvSpPr>
            <p:spPr bwMode="auto">
              <a:xfrm>
                <a:off x="470" y="2926"/>
                <a:ext cx="518" cy="675"/>
              </a:xfrm>
              <a:prstGeom prst="rect">
                <a:avLst/>
              </a:prstGeom>
              <a:solidFill>
                <a:schemeClr val="accent1"/>
              </a:solidFill>
              <a:ln w="9525">
                <a:miter lim="800000"/>
                <a:headEnd/>
                <a:tailEnd/>
              </a:ln>
              <a:scene3d>
                <a:camera prst="legacyObliqueTopRight"/>
                <a:lightRig rig="legacyFlat3" dir="b"/>
              </a:scene3d>
              <a:sp3d extrusionH="887400" prstMaterial="legacyWireframe">
                <a:bevelT w="13500" h="13500" prst="angle"/>
                <a:bevelB w="13500" h="13500" prst="angle"/>
                <a:extrusionClr>
                  <a:schemeClr val="accent1"/>
                </a:extrusionClr>
              </a:sp3d>
            </p:spPr>
            <p:txBody>
              <a:bodyPr wrap="none" anchor="ctr">
                <a:flatTx/>
              </a:bodyPr>
              <a:lstStyle/>
              <a:p>
                <a:endParaRPr lang="fr-FR"/>
              </a:p>
            </p:txBody>
          </p:sp>
          <p:sp>
            <p:nvSpPr>
              <p:cNvPr id="71707" name="Line 39"/>
              <p:cNvSpPr>
                <a:spLocks noChangeShapeType="1"/>
              </p:cNvSpPr>
              <p:nvPr/>
            </p:nvSpPr>
            <p:spPr bwMode="auto">
              <a:xfrm flipH="1" flipV="1">
                <a:off x="3975" y="2918"/>
                <a:ext cx="375" cy="465"/>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nvGrpSpPr>
            <p:cNvPr id="12" name="Group 40"/>
            <p:cNvGrpSpPr>
              <a:grpSpLocks/>
            </p:cNvGrpSpPr>
            <p:nvPr/>
          </p:nvGrpSpPr>
          <p:grpSpPr bwMode="auto">
            <a:xfrm>
              <a:off x="203" y="1695"/>
              <a:ext cx="4897" cy="2362"/>
              <a:chOff x="203" y="1695"/>
              <a:chExt cx="4897" cy="2362"/>
            </a:xfrm>
          </p:grpSpPr>
          <p:sp>
            <p:nvSpPr>
              <p:cNvPr id="71699" name="Rectangle 41"/>
              <p:cNvSpPr>
                <a:spLocks noChangeArrowheads="1"/>
              </p:cNvSpPr>
              <p:nvPr/>
            </p:nvSpPr>
            <p:spPr bwMode="auto">
              <a:xfrm>
                <a:off x="203" y="2452"/>
                <a:ext cx="1905" cy="1605"/>
              </a:xfrm>
              <a:prstGeom prst="rect">
                <a:avLst/>
              </a:prstGeom>
              <a:solidFill>
                <a:schemeClr val="accent1"/>
              </a:solidFill>
              <a:ln w="9525">
                <a:miter lim="800000"/>
                <a:headEnd/>
                <a:tailEnd/>
              </a:ln>
              <a:scene3d>
                <a:camera prst="legacyObliqueTopRight"/>
                <a:lightRig rig="legacyFlat3" dir="b"/>
              </a:scene3d>
              <a:sp3d extrusionH="3275000" prstMaterial="legacyWireframe">
                <a:bevelT w="13500" h="13500" prst="angle"/>
                <a:bevelB w="13500" h="13500" prst="angle"/>
                <a:extrusionClr>
                  <a:schemeClr val="accent1"/>
                </a:extrusionClr>
              </a:sp3d>
            </p:spPr>
            <p:txBody>
              <a:bodyPr wrap="none" anchor="ctr">
                <a:flatTx/>
              </a:bodyPr>
              <a:lstStyle/>
              <a:p>
                <a:endParaRPr lang="fr-FR"/>
              </a:p>
            </p:txBody>
          </p:sp>
          <p:sp>
            <p:nvSpPr>
              <p:cNvPr id="71700" name="Text Box 42"/>
              <p:cNvSpPr txBox="1">
                <a:spLocks noChangeArrowheads="1"/>
              </p:cNvSpPr>
              <p:nvPr/>
            </p:nvSpPr>
            <p:spPr bwMode="auto">
              <a:xfrm>
                <a:off x="3821" y="1695"/>
                <a:ext cx="885" cy="233"/>
              </a:xfrm>
              <a:prstGeom prst="rect">
                <a:avLst/>
              </a:prstGeom>
              <a:noFill/>
              <a:ln w="12699">
                <a:solidFill>
                  <a:schemeClr val="tx1"/>
                </a:solidFill>
                <a:miter lim="800000"/>
                <a:headEnd type="none" w="sm" len="sm"/>
                <a:tailEnd type="none" w="sm" len="sm"/>
              </a:ln>
            </p:spPr>
            <p:txBody>
              <a:bodyPr>
                <a:spAutoFit/>
              </a:bodyPr>
              <a:lstStyle/>
              <a:p>
                <a:pPr>
                  <a:spcBef>
                    <a:spcPct val="50000"/>
                  </a:spcBef>
                </a:pPr>
                <a:r>
                  <a:rPr lang="fr-FR" dirty="0" err="1"/>
                  <a:t>Scene</a:t>
                </a:r>
                <a:endParaRPr lang="fr-FR" dirty="0">
                  <a:solidFill>
                    <a:schemeClr val="tx1"/>
                  </a:solidFill>
                </a:endParaRPr>
              </a:p>
            </p:txBody>
          </p:sp>
          <p:sp>
            <p:nvSpPr>
              <p:cNvPr id="71701" name="Line 43"/>
              <p:cNvSpPr>
                <a:spLocks noChangeShapeType="1"/>
              </p:cNvSpPr>
              <p:nvPr/>
            </p:nvSpPr>
            <p:spPr bwMode="auto">
              <a:xfrm flipV="1">
                <a:off x="3300" y="1995"/>
                <a:ext cx="923" cy="165"/>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71702" name="Line 44"/>
              <p:cNvSpPr>
                <a:spLocks noChangeShapeType="1"/>
              </p:cNvSpPr>
              <p:nvPr/>
            </p:nvSpPr>
            <p:spPr bwMode="auto">
              <a:xfrm flipV="1">
                <a:off x="3975" y="2003"/>
                <a:ext cx="240" cy="63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71703" name="Line 45"/>
              <p:cNvSpPr>
                <a:spLocks noChangeShapeType="1"/>
              </p:cNvSpPr>
              <p:nvPr/>
            </p:nvSpPr>
            <p:spPr bwMode="auto">
              <a:xfrm flipH="1" flipV="1">
                <a:off x="4208" y="1995"/>
                <a:ext cx="630" cy="63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71704" name="Line 46"/>
              <p:cNvSpPr>
                <a:spLocks noChangeShapeType="1"/>
              </p:cNvSpPr>
              <p:nvPr/>
            </p:nvSpPr>
            <p:spPr bwMode="auto">
              <a:xfrm flipH="1" flipV="1">
                <a:off x="4215" y="1995"/>
                <a:ext cx="885" cy="165"/>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sp>
        <p:nvSpPr>
          <p:cNvPr id="107568" name="Line 48"/>
          <p:cNvSpPr>
            <a:spLocks noChangeShapeType="1"/>
          </p:cNvSpPr>
          <p:nvPr/>
        </p:nvSpPr>
        <p:spPr bwMode="auto">
          <a:xfrm>
            <a:off x="452438" y="4119563"/>
            <a:ext cx="2857500" cy="846137"/>
          </a:xfrm>
          <a:prstGeom prst="line">
            <a:avLst/>
          </a:prstGeom>
          <a:noFill/>
          <a:ln w="19050">
            <a:solidFill>
              <a:schemeClr val="tx2"/>
            </a:solidFill>
            <a:round/>
            <a:headEnd type="none" w="sm" len="sm"/>
            <a:tailEnd type="arrow" w="med" len="med"/>
          </a:ln>
        </p:spPr>
        <p:txBody>
          <a:bodyPr wrap="none" anchor="ctr"/>
          <a:lstStyle/>
          <a:p>
            <a:endParaRPr lang="fr-FR"/>
          </a:p>
        </p:txBody>
      </p:sp>
      <p:sp>
        <p:nvSpPr>
          <p:cNvPr id="107569" name="Oval 49"/>
          <p:cNvSpPr>
            <a:spLocks noChangeArrowheads="1"/>
          </p:cNvSpPr>
          <p:nvPr/>
        </p:nvSpPr>
        <p:spPr bwMode="auto">
          <a:xfrm>
            <a:off x="8418513" y="4548188"/>
            <a:ext cx="74612" cy="74612"/>
          </a:xfrm>
          <a:prstGeom prst="ellipse">
            <a:avLst/>
          </a:prstGeom>
          <a:solidFill>
            <a:schemeClr val="tx2"/>
          </a:solidFill>
          <a:ln w="12699">
            <a:solidFill>
              <a:schemeClr val="tx2"/>
            </a:solidFill>
            <a:round/>
            <a:headEnd type="none" w="sm" len="sm"/>
            <a:tailEnd type="none" w="sm" len="sm"/>
          </a:ln>
        </p:spPr>
        <p:txBody>
          <a:bodyPr wrap="none" anchor="ctr"/>
          <a:lstStyle/>
          <a:p>
            <a:endParaRPr lang="fr-FR"/>
          </a:p>
        </p:txBody>
      </p:sp>
      <p:sp>
        <p:nvSpPr>
          <p:cNvPr id="107570" name="Oval 50"/>
          <p:cNvSpPr>
            <a:spLocks noChangeArrowheads="1"/>
          </p:cNvSpPr>
          <p:nvPr/>
        </p:nvSpPr>
        <p:spPr bwMode="auto">
          <a:xfrm>
            <a:off x="7319963" y="3001963"/>
            <a:ext cx="74612" cy="74612"/>
          </a:xfrm>
          <a:prstGeom prst="ellipse">
            <a:avLst/>
          </a:prstGeom>
          <a:noFill/>
          <a:ln w="12699">
            <a:solidFill>
              <a:schemeClr val="tx2"/>
            </a:solidFill>
            <a:round/>
            <a:headEnd type="none" w="sm" len="sm"/>
            <a:tailEnd type="none" w="sm" len="sm"/>
          </a:ln>
        </p:spPr>
        <p:txBody>
          <a:bodyPr wrap="none" anchor="ctr"/>
          <a:lstStyle/>
          <a:p>
            <a:endParaRPr lang="fr-FR"/>
          </a:p>
        </p:txBody>
      </p:sp>
      <p:sp>
        <p:nvSpPr>
          <p:cNvPr id="107571" name="Oval 51"/>
          <p:cNvSpPr>
            <a:spLocks noChangeArrowheads="1"/>
          </p:cNvSpPr>
          <p:nvPr/>
        </p:nvSpPr>
        <p:spPr bwMode="auto">
          <a:xfrm>
            <a:off x="5876925" y="3797300"/>
            <a:ext cx="74613" cy="74613"/>
          </a:xfrm>
          <a:prstGeom prst="ellipse">
            <a:avLst/>
          </a:prstGeom>
          <a:noFill/>
          <a:ln w="12699">
            <a:solidFill>
              <a:schemeClr val="tx2"/>
            </a:solidFill>
            <a:round/>
            <a:headEnd type="none" w="sm" len="sm"/>
            <a:tailEnd type="none" w="sm" len="sm"/>
          </a:ln>
        </p:spPr>
        <p:txBody>
          <a:bodyPr wrap="none" anchor="ctr"/>
          <a:lstStyle/>
          <a:p>
            <a:endParaRPr lang="fr-FR"/>
          </a:p>
        </p:txBody>
      </p:sp>
      <p:sp>
        <p:nvSpPr>
          <p:cNvPr id="107575" name="Oval 55"/>
          <p:cNvSpPr>
            <a:spLocks noChangeArrowheads="1"/>
          </p:cNvSpPr>
          <p:nvPr/>
        </p:nvSpPr>
        <p:spPr bwMode="auto">
          <a:xfrm>
            <a:off x="6840538" y="4511675"/>
            <a:ext cx="74612" cy="74613"/>
          </a:xfrm>
          <a:prstGeom prst="ellipse">
            <a:avLst/>
          </a:prstGeom>
          <a:noFill/>
          <a:ln w="12699">
            <a:solidFill>
              <a:schemeClr val="tx2"/>
            </a:solidFill>
            <a:round/>
            <a:headEnd type="none" w="sm" len="sm"/>
            <a:tailEnd type="none" w="sm" len="sm"/>
          </a:ln>
        </p:spPr>
        <p:txBody>
          <a:bodyPr wrap="none" anchor="ctr"/>
          <a:lstStyle/>
          <a:p>
            <a:endParaRPr lang="fr-FR"/>
          </a:p>
        </p:txBody>
      </p:sp>
      <p:sp>
        <p:nvSpPr>
          <p:cNvPr id="107576" name="Oval 56"/>
          <p:cNvSpPr>
            <a:spLocks noChangeArrowheads="1"/>
          </p:cNvSpPr>
          <p:nvPr/>
        </p:nvSpPr>
        <p:spPr bwMode="auto">
          <a:xfrm>
            <a:off x="8648700" y="3746500"/>
            <a:ext cx="74613" cy="74613"/>
          </a:xfrm>
          <a:prstGeom prst="ellipse">
            <a:avLst/>
          </a:prstGeom>
          <a:noFill/>
          <a:ln w="12699">
            <a:solidFill>
              <a:schemeClr val="tx2"/>
            </a:solidFill>
            <a:round/>
            <a:headEnd type="none" w="sm" len="sm"/>
            <a:tailEnd type="none" w="sm" len="sm"/>
          </a:ln>
        </p:spPr>
        <p:txBody>
          <a:bodyPr wrap="none" anchor="ctr"/>
          <a:lstStyle/>
          <a:p>
            <a:endParaRPr lang="fr-FR"/>
          </a:p>
        </p:txBody>
      </p:sp>
      <p:sp>
        <p:nvSpPr>
          <p:cNvPr id="107577" name="Rectangle 57"/>
          <p:cNvSpPr>
            <a:spLocks noChangeArrowheads="1"/>
          </p:cNvSpPr>
          <p:nvPr/>
        </p:nvSpPr>
        <p:spPr bwMode="auto">
          <a:xfrm>
            <a:off x="7096125" y="4143375"/>
            <a:ext cx="1465263" cy="523875"/>
          </a:xfrm>
          <a:prstGeom prst="rect">
            <a:avLst/>
          </a:prstGeom>
          <a:noFill/>
          <a:ln w="28575">
            <a:solidFill>
              <a:schemeClr val="accent1"/>
            </a:solidFill>
            <a:miter lim="800000"/>
            <a:headEnd type="none" w="sm" len="sm"/>
            <a:tailEnd type="none" w="sm" len="sm"/>
          </a:ln>
        </p:spPr>
        <p:txBody>
          <a:bodyPr wrap="none" anchor="ctr"/>
          <a:lstStyle/>
          <a:p>
            <a:endParaRPr lang="fr-FR"/>
          </a:p>
        </p:txBody>
      </p:sp>
      <p:sp>
        <p:nvSpPr>
          <p:cNvPr id="55"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6"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81</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68"/>
                                        </p:tgtEl>
                                        <p:attrNameLst>
                                          <p:attrName>style.visibility</p:attrName>
                                        </p:attrNameLst>
                                      </p:cBhvr>
                                      <p:to>
                                        <p:strVal val="visible"/>
                                      </p:to>
                                    </p:set>
                                    <p:anim calcmode="lin" valueType="num">
                                      <p:cBhvr additive="base">
                                        <p:cTn id="7" dur="500" fill="hold"/>
                                        <p:tgtEl>
                                          <p:spTgt spid="107568"/>
                                        </p:tgtEl>
                                        <p:attrNameLst>
                                          <p:attrName>ppt_x</p:attrName>
                                        </p:attrNameLst>
                                      </p:cBhvr>
                                      <p:tavLst>
                                        <p:tav tm="0">
                                          <p:val>
                                            <p:strVal val="0-#ppt_w/2"/>
                                          </p:val>
                                        </p:tav>
                                        <p:tav tm="100000">
                                          <p:val>
                                            <p:strVal val="#ppt_x"/>
                                          </p:val>
                                        </p:tav>
                                      </p:tavLst>
                                    </p:anim>
                                    <p:anim calcmode="lin" valueType="num">
                                      <p:cBhvr additive="base">
                                        <p:cTn id="8" dur="500" fill="hold"/>
                                        <p:tgtEl>
                                          <p:spTgt spid="1075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70"/>
                                        </p:tgtEl>
                                        <p:attrNameLst>
                                          <p:attrName>style.visibility</p:attrName>
                                        </p:attrNameLst>
                                      </p:cBhvr>
                                      <p:to>
                                        <p:strVal val="visible"/>
                                      </p:to>
                                    </p:set>
                                    <p:anim calcmode="lin" valueType="num">
                                      <p:cBhvr additive="base">
                                        <p:cTn id="13" dur="500" fill="hold"/>
                                        <p:tgtEl>
                                          <p:spTgt spid="107570"/>
                                        </p:tgtEl>
                                        <p:attrNameLst>
                                          <p:attrName>ppt_x</p:attrName>
                                        </p:attrNameLst>
                                      </p:cBhvr>
                                      <p:tavLst>
                                        <p:tav tm="0">
                                          <p:val>
                                            <p:strVal val="0-#ppt_w/2"/>
                                          </p:val>
                                        </p:tav>
                                        <p:tav tm="100000">
                                          <p:val>
                                            <p:strVal val="#ppt_x"/>
                                          </p:val>
                                        </p:tav>
                                      </p:tavLst>
                                    </p:anim>
                                    <p:anim calcmode="lin" valueType="num">
                                      <p:cBhvr additive="base">
                                        <p:cTn id="14" dur="500" fill="hold"/>
                                        <p:tgtEl>
                                          <p:spTgt spid="10757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757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71"/>
                                        </p:tgtEl>
                                        <p:attrNameLst>
                                          <p:attrName>style.visibility</p:attrName>
                                        </p:attrNameLst>
                                      </p:cBhvr>
                                      <p:to>
                                        <p:strVal val="visible"/>
                                      </p:to>
                                    </p:set>
                                    <p:anim calcmode="lin" valueType="num">
                                      <p:cBhvr additive="base">
                                        <p:cTn id="19" dur="500" fill="hold"/>
                                        <p:tgtEl>
                                          <p:spTgt spid="107571"/>
                                        </p:tgtEl>
                                        <p:attrNameLst>
                                          <p:attrName>ppt_x</p:attrName>
                                        </p:attrNameLst>
                                      </p:cBhvr>
                                      <p:tavLst>
                                        <p:tav tm="0">
                                          <p:val>
                                            <p:strVal val="0-#ppt_w/2"/>
                                          </p:val>
                                        </p:tav>
                                        <p:tav tm="100000">
                                          <p:val>
                                            <p:strVal val="#ppt_x"/>
                                          </p:val>
                                        </p:tav>
                                      </p:tavLst>
                                    </p:anim>
                                    <p:anim calcmode="lin" valueType="num">
                                      <p:cBhvr additive="base">
                                        <p:cTn id="20" dur="500" fill="hold"/>
                                        <p:tgtEl>
                                          <p:spTgt spid="10757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757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75"/>
                                        </p:tgtEl>
                                        <p:attrNameLst>
                                          <p:attrName>style.visibility</p:attrName>
                                        </p:attrNameLst>
                                      </p:cBhvr>
                                      <p:to>
                                        <p:strVal val="visible"/>
                                      </p:to>
                                    </p:set>
                                    <p:anim calcmode="lin" valueType="num">
                                      <p:cBhvr additive="base">
                                        <p:cTn id="25" dur="500" fill="hold"/>
                                        <p:tgtEl>
                                          <p:spTgt spid="107575"/>
                                        </p:tgtEl>
                                        <p:attrNameLst>
                                          <p:attrName>ppt_x</p:attrName>
                                        </p:attrNameLst>
                                      </p:cBhvr>
                                      <p:tavLst>
                                        <p:tav tm="0">
                                          <p:val>
                                            <p:strVal val="0-#ppt_w/2"/>
                                          </p:val>
                                        </p:tav>
                                        <p:tav tm="100000">
                                          <p:val>
                                            <p:strVal val="#ppt_x"/>
                                          </p:val>
                                        </p:tav>
                                      </p:tavLst>
                                    </p:anim>
                                    <p:anim calcmode="lin" valueType="num">
                                      <p:cBhvr additive="base">
                                        <p:cTn id="26" dur="500" fill="hold"/>
                                        <p:tgtEl>
                                          <p:spTgt spid="1075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757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7569"/>
                                        </p:tgtEl>
                                        <p:attrNameLst>
                                          <p:attrName>style.visibility</p:attrName>
                                        </p:attrNameLst>
                                      </p:cBhvr>
                                      <p:to>
                                        <p:strVal val="visible"/>
                                      </p:to>
                                    </p:set>
                                    <p:anim calcmode="lin" valueType="num">
                                      <p:cBhvr additive="base">
                                        <p:cTn id="31" dur="500" fill="hold"/>
                                        <p:tgtEl>
                                          <p:spTgt spid="107569"/>
                                        </p:tgtEl>
                                        <p:attrNameLst>
                                          <p:attrName>ppt_x</p:attrName>
                                        </p:attrNameLst>
                                      </p:cBhvr>
                                      <p:tavLst>
                                        <p:tav tm="0">
                                          <p:val>
                                            <p:strVal val="0-#ppt_w/2"/>
                                          </p:val>
                                        </p:tav>
                                        <p:tav tm="100000">
                                          <p:val>
                                            <p:strVal val="#ppt_x"/>
                                          </p:val>
                                        </p:tav>
                                      </p:tavLst>
                                    </p:anim>
                                    <p:anim calcmode="lin" valueType="num">
                                      <p:cBhvr additive="base">
                                        <p:cTn id="32" dur="500" fill="hold"/>
                                        <p:tgtEl>
                                          <p:spTgt spid="1075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7576"/>
                                        </p:tgtEl>
                                        <p:attrNameLst>
                                          <p:attrName>style.visibility</p:attrName>
                                        </p:attrNameLst>
                                      </p:cBhvr>
                                      <p:to>
                                        <p:strVal val="visible"/>
                                      </p:to>
                                    </p:set>
                                    <p:anim calcmode="lin" valueType="num">
                                      <p:cBhvr additive="base">
                                        <p:cTn id="37" dur="500" fill="hold"/>
                                        <p:tgtEl>
                                          <p:spTgt spid="107576"/>
                                        </p:tgtEl>
                                        <p:attrNameLst>
                                          <p:attrName>ppt_x</p:attrName>
                                        </p:attrNameLst>
                                      </p:cBhvr>
                                      <p:tavLst>
                                        <p:tav tm="0">
                                          <p:val>
                                            <p:strVal val="0-#ppt_w/2"/>
                                          </p:val>
                                        </p:tav>
                                        <p:tav tm="100000">
                                          <p:val>
                                            <p:strVal val="#ppt_x"/>
                                          </p:val>
                                        </p:tav>
                                      </p:tavLst>
                                    </p:anim>
                                    <p:anim calcmode="lin" valueType="num">
                                      <p:cBhvr additive="base">
                                        <p:cTn id="38" dur="500" fill="hold"/>
                                        <p:tgtEl>
                                          <p:spTgt spid="10757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757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7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68" grpId="0" animBg="1"/>
      <p:bldP spid="107569" grpId="0" animBg="1"/>
      <p:bldP spid="107570" grpId="0" animBg="1"/>
      <p:bldP spid="107571" grpId="0" animBg="1"/>
      <p:bldP spid="107575" grpId="0" animBg="1"/>
      <p:bldP spid="107576" grpId="0" animBg="1"/>
      <p:bldP spid="10757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09600" y="160020"/>
            <a:ext cx="7772400" cy="553998"/>
          </a:xfrm>
        </p:spPr>
        <p:txBody>
          <a:bodyPr/>
          <a:lstStyle/>
          <a:p>
            <a:pPr>
              <a:defRPr/>
            </a:pPr>
            <a:r>
              <a:rPr lang="fr-FR" sz="3600" b="1" dirty="0" err="1">
                <a:solidFill>
                  <a:schemeClr val="tx1"/>
                </a:solidFill>
                <a:effectLst>
                  <a:outerShdw blurRad="38100" dist="38100" dir="2700000" algn="tl">
                    <a:srgbClr val="000000">
                      <a:alpha val="43137"/>
                    </a:srgbClr>
                  </a:outerShdw>
                </a:effectLst>
              </a:rPr>
              <a:t>Encompassing</a:t>
            </a:r>
            <a:r>
              <a:rPr lang="fr-FR" sz="3600" b="1" dirty="0">
                <a:solidFill>
                  <a:schemeClr val="tx1"/>
                </a:solidFill>
                <a:effectLst>
                  <a:outerShdw blurRad="38100" dist="38100" dir="2700000" algn="tl">
                    <a:srgbClr val="000000">
                      <a:alpha val="43137"/>
                    </a:srgbClr>
                  </a:outerShdw>
                </a:effectLst>
              </a:rPr>
              <a:t> volumes</a:t>
            </a:r>
            <a:endParaRPr lang="fr-FR" sz="3600" b="1" dirty="0" smtClean="0">
              <a:solidFill>
                <a:schemeClr val="tx1"/>
              </a:solidFill>
              <a:effectLst>
                <a:outerShdw blurRad="38100" dist="38100" dir="2700000" algn="tl">
                  <a:srgbClr val="000000">
                    <a:alpha val="43137"/>
                  </a:srgbClr>
                </a:outerShdw>
              </a:effectLst>
            </a:endParaRPr>
          </a:p>
        </p:txBody>
      </p:sp>
      <p:sp>
        <p:nvSpPr>
          <p:cNvPr id="108547" name="Rectangle 3"/>
          <p:cNvSpPr>
            <a:spLocks noGrp="1" noChangeArrowheads="1"/>
          </p:cNvSpPr>
          <p:nvPr>
            <p:ph type="body" idx="4294967295"/>
          </p:nvPr>
        </p:nvSpPr>
        <p:spPr>
          <a:xfrm>
            <a:off x="609600" y="1752600"/>
            <a:ext cx="8240712" cy="3570208"/>
          </a:xfrm>
          <a:prstGeom prst="rect">
            <a:avLst/>
          </a:prstGeom>
        </p:spPr>
        <p:txBody>
          <a:bodyPr/>
          <a:lstStyle/>
          <a:p>
            <a:r>
              <a:rPr lang="fr-FR" sz="3200" dirty="0" err="1">
                <a:latin typeface="+mn-lt"/>
              </a:rPr>
              <a:t>Advantages</a:t>
            </a:r>
            <a:r>
              <a:rPr lang="fr-FR" sz="3200" dirty="0">
                <a:latin typeface="+mn-lt"/>
              </a:rPr>
              <a:t>:</a:t>
            </a:r>
            <a:endParaRPr lang="fr-FR" sz="3200" dirty="0" smtClean="0">
              <a:latin typeface="+mn-lt"/>
            </a:endParaRPr>
          </a:p>
          <a:p>
            <a:pPr lvl="1"/>
            <a:r>
              <a:rPr lang="fr-FR" sz="2400" dirty="0" err="1" smtClean="0"/>
              <a:t>Ease</a:t>
            </a:r>
            <a:r>
              <a:rPr lang="fr-FR" sz="2400" dirty="0" smtClean="0"/>
              <a:t> </a:t>
            </a:r>
            <a:r>
              <a:rPr lang="fr-FR" sz="2400" dirty="0"/>
              <a:t>of </a:t>
            </a:r>
            <a:r>
              <a:rPr lang="fr-FR" sz="2400" dirty="0" err="1" smtClean="0"/>
              <a:t>implementation</a:t>
            </a:r>
            <a:endParaRPr lang="fr-FR" sz="2400" dirty="0" smtClean="0"/>
          </a:p>
          <a:p>
            <a:pPr lvl="1"/>
            <a:r>
              <a:rPr lang="fr-FR" sz="2400" dirty="0" smtClean="0"/>
              <a:t>Good </a:t>
            </a:r>
            <a:r>
              <a:rPr lang="fr-FR" sz="2400" dirty="0" err="1"/>
              <a:t>efficiency</a:t>
            </a:r>
            <a:endParaRPr lang="fr-FR" sz="2400" dirty="0" smtClean="0"/>
          </a:p>
          <a:p>
            <a:pPr lvl="3"/>
            <a:endParaRPr lang="fr-FR" sz="2400" dirty="0" smtClean="0"/>
          </a:p>
          <a:p>
            <a:r>
              <a:rPr lang="fr-FR" sz="3200" dirty="0" err="1">
                <a:latin typeface="+mn-lt"/>
              </a:rPr>
              <a:t>Disadvantages</a:t>
            </a:r>
            <a:r>
              <a:rPr lang="fr-FR" sz="3200" dirty="0">
                <a:latin typeface="+mn-lt"/>
              </a:rPr>
              <a:t>:</a:t>
            </a:r>
            <a:endParaRPr lang="fr-FR" sz="3200" dirty="0" smtClean="0">
              <a:latin typeface="+mn-lt"/>
            </a:endParaRPr>
          </a:p>
          <a:p>
            <a:pPr lvl="1"/>
            <a:r>
              <a:rPr lang="en-US" sz="2400" dirty="0"/>
              <a:t>Accuracy of bounding </a:t>
            </a:r>
            <a:r>
              <a:rPr lang="en-US" sz="2400" dirty="0" smtClean="0"/>
              <a:t>volumes</a:t>
            </a:r>
          </a:p>
          <a:p>
            <a:pPr lvl="1"/>
            <a:r>
              <a:rPr lang="en-US" sz="2400" dirty="0" smtClean="0"/>
              <a:t>Difficulty </a:t>
            </a:r>
            <a:r>
              <a:rPr lang="en-US" sz="2400" dirty="0"/>
              <a:t>in constructing efficient hierarchies (BVH, KD-tree, etc.), especially with a closed scene (a scene entirely surrounded by surfaces)</a:t>
            </a:r>
            <a:endParaRPr lang="fr-FR" sz="24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82</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8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0"/>
            <a:ext cx="7772400" cy="553998"/>
          </a:xfrm>
        </p:spPr>
        <p:txBody>
          <a:bodyPr/>
          <a:lstStyle/>
          <a:p>
            <a:pPr eaLnBrk="1" hangingPunct="1">
              <a:defRPr/>
            </a:pPr>
            <a:r>
              <a:rPr lang="en-US" sz="3600" b="1" dirty="0">
                <a:solidFill>
                  <a:schemeClr val="tx1"/>
                </a:solidFill>
                <a:effectLst>
                  <a:outerShdw blurRad="38100" dist="38100" dir="2700000" algn="tl">
                    <a:srgbClr val="000000">
                      <a:alpha val="43137"/>
                    </a:srgbClr>
                  </a:outerShdw>
                </a:effectLst>
              </a:rPr>
              <a:t>The number of intersection calculations</a:t>
            </a:r>
            <a:endParaRPr lang="fr-FR" sz="3600" b="1" dirty="0" smtClean="0">
              <a:solidFill>
                <a:schemeClr val="tx1"/>
              </a:solidFill>
              <a:effectLst>
                <a:outerShdw blurRad="38100" dist="38100" dir="2700000" algn="tl">
                  <a:srgbClr val="000000">
                    <a:alpha val="43137"/>
                  </a:srgbClr>
                </a:outerShdw>
              </a:effectLst>
            </a:endParaRPr>
          </a:p>
        </p:txBody>
      </p:sp>
      <p:sp>
        <p:nvSpPr>
          <p:cNvPr id="73731" name="Rectangle 3"/>
          <p:cNvSpPr>
            <a:spLocks noGrp="1" noChangeArrowheads="1"/>
          </p:cNvSpPr>
          <p:nvPr>
            <p:ph type="body" idx="4294967295"/>
          </p:nvPr>
        </p:nvSpPr>
        <p:spPr>
          <a:xfrm>
            <a:off x="228600" y="1219200"/>
            <a:ext cx="7772400" cy="3520964"/>
          </a:xfrm>
          <a:prstGeom prst="rect">
            <a:avLst/>
          </a:prstGeom>
        </p:spPr>
        <p:txBody>
          <a:bodyPr/>
          <a:lstStyle/>
          <a:p>
            <a:pPr algn="just" eaLnBrk="1" hangingPunct="1">
              <a:lnSpc>
                <a:spcPct val="80000"/>
              </a:lnSpc>
            </a:pPr>
            <a:r>
              <a:rPr lang="en-US" sz="2800" dirty="0"/>
              <a:t>Acquiring knowledge about the position of objects within the scene can eliminate the need for a systematic search for intersections.</a:t>
            </a:r>
            <a:r>
              <a:rPr lang="fr-FR" sz="2800" dirty="0" smtClean="0"/>
              <a:t>.</a:t>
            </a:r>
            <a:endParaRPr lang="fr-FR" sz="2800" dirty="0" smtClean="0"/>
          </a:p>
          <a:p>
            <a:pPr algn="just" eaLnBrk="1" hangingPunct="1">
              <a:lnSpc>
                <a:spcPct val="80000"/>
              </a:lnSpc>
            </a:pPr>
            <a:r>
              <a:rPr lang="fr-FR" sz="2800" dirty="0"/>
              <a:t>Objective:</a:t>
            </a:r>
            <a:endParaRPr lang="fr-FR" sz="2800" dirty="0" smtClean="0"/>
          </a:p>
          <a:p>
            <a:pPr lvl="1" algn="just" eaLnBrk="1" hangingPunct="1">
              <a:lnSpc>
                <a:spcPct val="80000"/>
              </a:lnSpc>
            </a:pPr>
            <a:r>
              <a:rPr lang="en-US" dirty="0" smtClean="0"/>
              <a:t>Reduce </a:t>
            </a:r>
            <a:r>
              <a:rPr lang="en-US" dirty="0"/>
              <a:t>the number of radius-object intersection </a:t>
            </a:r>
            <a:r>
              <a:rPr lang="en-US" dirty="0" smtClean="0"/>
              <a:t>calculations</a:t>
            </a:r>
          </a:p>
          <a:p>
            <a:pPr lvl="1" algn="just" eaLnBrk="1" hangingPunct="1">
              <a:lnSpc>
                <a:spcPct val="80000"/>
              </a:lnSpc>
            </a:pPr>
            <a:r>
              <a:rPr lang="en-US" dirty="0" smtClean="0"/>
              <a:t>Accelerate </a:t>
            </a:r>
            <a:r>
              <a:rPr lang="en-US" dirty="0"/>
              <a:t>the detection of </a:t>
            </a:r>
            <a:r>
              <a:rPr lang="en-US" dirty="0" smtClean="0"/>
              <a:t>non-intersections</a:t>
            </a:r>
          </a:p>
          <a:p>
            <a:pPr lvl="1" algn="just" eaLnBrk="1" hangingPunct="1">
              <a:lnSpc>
                <a:spcPct val="80000"/>
              </a:lnSpc>
            </a:pPr>
            <a:r>
              <a:rPr lang="en-US" dirty="0" smtClean="0"/>
              <a:t>Accelerate </a:t>
            </a:r>
            <a:r>
              <a:rPr lang="en-US" dirty="0"/>
              <a:t>the detection of intersections</a:t>
            </a:r>
            <a:endParaRPr lang="fr-FR" dirty="0" smtClean="0"/>
          </a:p>
          <a:p>
            <a:pPr lvl="1" algn="just" eaLnBrk="1" hangingPunct="1">
              <a:lnSpc>
                <a:spcPct val="80000"/>
              </a:lnSpc>
            </a:pPr>
            <a:endParaRPr lang="fr-FR" dirty="0" smtClean="0"/>
          </a:p>
          <a:p>
            <a:pPr algn="just" eaLnBrk="1" hangingPunct="1">
              <a:lnSpc>
                <a:spcPct val="80000"/>
              </a:lnSpc>
            </a:pPr>
            <a:r>
              <a:rPr lang="fr-FR" sz="2800" dirty="0" err="1"/>
              <a:t>Principle</a:t>
            </a:r>
            <a:r>
              <a:rPr lang="fr-FR" sz="2800" dirty="0"/>
              <a:t>:</a:t>
            </a:r>
            <a:endParaRPr lang="fr-FR" sz="2800" dirty="0" smtClean="0"/>
          </a:p>
          <a:p>
            <a:pPr lvl="1" algn="just" eaLnBrk="1" hangingPunct="1">
              <a:lnSpc>
                <a:spcPct val="80000"/>
              </a:lnSpc>
            </a:pPr>
            <a:r>
              <a:rPr lang="en-US" dirty="0"/>
              <a:t>Construction of a fixed or adaptive grid</a:t>
            </a:r>
            <a:endParaRPr lang="fr-FR" dirty="0" smtClean="0"/>
          </a:p>
          <a:p>
            <a:pPr lvl="2" algn="just" eaLnBrk="1" hangingPunct="1">
              <a:lnSpc>
                <a:spcPct val="80000"/>
              </a:lnSpc>
            </a:pPr>
            <a:r>
              <a:rPr lang="en-US" dirty="0"/>
              <a:t>Division of the scene space into </a:t>
            </a:r>
            <a:r>
              <a:rPr lang="en-US" dirty="0" err="1"/>
              <a:t>subspacesFor</a:t>
            </a:r>
            <a:r>
              <a:rPr lang="en-US" dirty="0"/>
              <a:t> each subspace (region), the set of objects it contains is </a:t>
            </a:r>
            <a:r>
              <a:rPr lang="en-US" dirty="0" smtClean="0"/>
              <a:t>known</a:t>
            </a:r>
            <a:r>
              <a:rPr lang="fr-FR" dirty="0" smtClean="0"/>
              <a:t>.</a:t>
            </a:r>
            <a:endParaRPr lang="fr-FR" dirty="0" smtClean="0"/>
          </a:p>
          <a:p>
            <a:pPr lvl="1" algn="just" eaLnBrk="1" hangingPunct="1">
              <a:lnSpc>
                <a:spcPct val="80000"/>
              </a:lnSpc>
            </a:pPr>
            <a:r>
              <a:rPr lang="en-US" dirty="0"/>
              <a:t>Incremental traversal of the grid</a:t>
            </a:r>
            <a:endParaRPr lang="fr-FR" sz="2000" dirty="0" smtClean="0"/>
          </a:p>
        </p:txBody>
      </p:sp>
      <p:pic>
        <p:nvPicPr>
          <p:cNvPr id="73732" name="Picture 6" descr="Sans titre"/>
          <p:cNvPicPr>
            <a:picLocks noChangeAspect="1" noChangeArrowheads="1"/>
          </p:cNvPicPr>
          <p:nvPr/>
        </p:nvPicPr>
        <p:blipFill>
          <a:blip r:embed="rId3"/>
          <a:srcRect/>
          <a:stretch>
            <a:fillRect/>
          </a:stretch>
        </p:blipFill>
        <p:spPr bwMode="auto">
          <a:xfrm>
            <a:off x="6907934" y="4821238"/>
            <a:ext cx="1654175" cy="1655762"/>
          </a:xfrm>
          <a:prstGeom prst="rect">
            <a:avLst/>
          </a:prstGeom>
          <a:noFill/>
          <a:ln w="9525">
            <a:noFill/>
            <a:miter lim="800000"/>
            <a:headEnd/>
            <a:tailEnd/>
          </a:ln>
        </p:spPr>
      </p:pic>
      <p:sp>
        <p:nvSpPr>
          <p:cNvPr id="5"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83</a:t>
            </a:fld>
            <a:endParaRP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22860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Regular subdivision</a:t>
            </a:r>
            <a:endParaRPr lang="fr-FR" sz="3600" b="1" dirty="0" smtClean="0">
              <a:solidFill>
                <a:schemeClr val="tx1"/>
              </a:solidFill>
              <a:effectLst>
                <a:outerShdw blurRad="38100" dist="38100" dir="2700000" algn="tl">
                  <a:srgbClr val="000000">
                    <a:alpha val="43137"/>
                  </a:srgbClr>
                </a:outerShdw>
              </a:effectLst>
            </a:endParaRPr>
          </a:p>
        </p:txBody>
      </p:sp>
      <p:sp>
        <p:nvSpPr>
          <p:cNvPr id="111619" name="Rectangle 3"/>
          <p:cNvSpPr>
            <a:spLocks noGrp="1" noChangeArrowheads="1"/>
          </p:cNvSpPr>
          <p:nvPr>
            <p:ph type="body" idx="4294967295"/>
          </p:nvPr>
        </p:nvSpPr>
        <p:spPr>
          <a:xfrm>
            <a:off x="762000" y="1295400"/>
            <a:ext cx="7772400" cy="1983620"/>
          </a:xfrm>
          <a:prstGeom prst="rect">
            <a:avLst/>
          </a:prstGeom>
        </p:spPr>
        <p:txBody>
          <a:bodyPr/>
          <a:lstStyle/>
          <a:p>
            <a:pPr>
              <a:lnSpc>
                <a:spcPct val="150000"/>
              </a:lnSpc>
            </a:pPr>
            <a:r>
              <a:rPr lang="fr-FR" sz="2800" b="1" dirty="0" err="1"/>
              <a:t>Principle</a:t>
            </a:r>
            <a:r>
              <a:rPr lang="fr-FR" sz="2800" dirty="0" smtClean="0"/>
              <a:t>:</a:t>
            </a:r>
            <a:endParaRPr lang="fr-FR" sz="2800" dirty="0" smtClean="0"/>
          </a:p>
          <a:p>
            <a:pPr lvl="1">
              <a:lnSpc>
                <a:spcPct val="150000"/>
              </a:lnSpc>
            </a:pPr>
            <a:r>
              <a:rPr lang="en-US" sz="2000" dirty="0" smtClean="0"/>
              <a:t>Space is subdivided into an </a:t>
            </a:r>
            <a:r>
              <a:rPr lang="fr-FR" sz="2000" dirty="0" smtClean="0"/>
              <a:t>N</a:t>
            </a:r>
            <a:r>
              <a:rPr lang="fr-FR" sz="2000" baseline="30000" dirty="0" smtClean="0"/>
              <a:t>3 </a:t>
            </a:r>
            <a:r>
              <a:rPr lang="en-US" sz="2000" dirty="0" smtClean="0"/>
              <a:t> grid.</a:t>
            </a:r>
          </a:p>
          <a:p>
            <a:pPr lvl="1">
              <a:lnSpc>
                <a:spcPct val="150000"/>
              </a:lnSpc>
            </a:pPr>
            <a:r>
              <a:rPr lang="en-US" sz="2000" dirty="0" smtClean="0"/>
              <a:t>Rays </a:t>
            </a:r>
            <a:r>
              <a:rPr lang="en-US" sz="2000" dirty="0"/>
              <a:t>are considered as discrete </a:t>
            </a:r>
            <a:r>
              <a:rPr lang="fr-FR" sz="2000" dirty="0" smtClean="0"/>
              <a:t>N</a:t>
            </a:r>
            <a:r>
              <a:rPr lang="fr-FR" sz="2000" baseline="30000" dirty="0" smtClean="0"/>
              <a:t>3 </a:t>
            </a:r>
            <a:r>
              <a:rPr lang="en-US" sz="2000" dirty="0" smtClean="0"/>
              <a:t>lines.</a:t>
            </a:r>
          </a:p>
          <a:p>
            <a:pPr lvl="1">
              <a:lnSpc>
                <a:spcPct val="150000"/>
              </a:lnSpc>
            </a:pPr>
            <a:r>
              <a:rPr lang="en-US" sz="2000" dirty="0" smtClean="0"/>
              <a:t>Discrete </a:t>
            </a:r>
            <a:r>
              <a:rPr lang="en-US" sz="2000" dirty="0"/>
              <a:t>line plotting algorithms are used to track the ray.</a:t>
            </a:r>
            <a:endParaRPr lang="fr-FR" sz="20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84</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7"/>
          <p:cNvGrpSpPr>
            <a:grpSpLocks/>
          </p:cNvGrpSpPr>
          <p:nvPr/>
        </p:nvGrpSpPr>
        <p:grpSpPr bwMode="auto">
          <a:xfrm>
            <a:off x="547688" y="3429000"/>
            <a:ext cx="3282950" cy="3106738"/>
            <a:chOff x="345" y="2160"/>
            <a:chExt cx="2068" cy="1957"/>
          </a:xfrm>
        </p:grpSpPr>
        <p:grpSp>
          <p:nvGrpSpPr>
            <p:cNvPr id="3" name="Group 8"/>
            <p:cNvGrpSpPr>
              <a:grpSpLocks/>
            </p:cNvGrpSpPr>
            <p:nvPr/>
          </p:nvGrpSpPr>
          <p:grpSpPr bwMode="auto">
            <a:xfrm rot="-2635760">
              <a:off x="488" y="3488"/>
              <a:ext cx="615" cy="615"/>
              <a:chOff x="675" y="3383"/>
              <a:chExt cx="615" cy="615"/>
            </a:xfrm>
          </p:grpSpPr>
          <p:sp>
            <p:nvSpPr>
              <p:cNvPr id="75883" name="Oval 9"/>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4" name="Oval 10"/>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5" name="Oval 11"/>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6" name="Oval 12"/>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7" name="Oval 13"/>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8" name="Oval 14"/>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sp>
          <p:nvSpPr>
            <p:cNvPr id="75873" name="AutoShape 28"/>
            <p:cNvSpPr>
              <a:spLocks noChangeArrowheads="1"/>
            </p:cNvSpPr>
            <p:nvPr/>
          </p:nvSpPr>
          <p:spPr bwMode="auto">
            <a:xfrm>
              <a:off x="1290" y="2160"/>
              <a:ext cx="187" cy="195"/>
            </a:xfrm>
            <a:prstGeom prst="irregularSeal1">
              <a:avLst/>
            </a:prstGeom>
            <a:solidFill>
              <a:schemeClr val="tx2"/>
            </a:solidFill>
            <a:ln w="9525">
              <a:miter lim="800000"/>
              <a:headEnd/>
              <a:tailEnd/>
            </a:ln>
            <a:scene3d>
              <a:camera prst="legacyObliqueTopRight"/>
              <a:lightRig rig="legacyFlat3" dir="r"/>
            </a:scene3d>
            <a:sp3d extrusionH="100000" prstMaterial="legacyMatte">
              <a:bevelT w="13500" h="13500" prst="angle"/>
              <a:bevelB w="13500" h="13500" prst="angle"/>
              <a:extrusionClr>
                <a:schemeClr val="tx2"/>
              </a:extrusionClr>
            </a:sp3d>
          </p:spPr>
          <p:txBody>
            <a:bodyPr wrap="none" anchor="ctr">
              <a:flatTx/>
            </a:bodyPr>
            <a:lstStyle/>
            <a:p>
              <a:endParaRPr lang="fr-FR"/>
            </a:p>
          </p:txBody>
        </p:sp>
        <p:pic>
          <p:nvPicPr>
            <p:cNvPr id="75874" name="Picture 36" descr="D:\PAULIN\Enseignement\DEA\Cours99\Dea\Cours 99\R2D2.gif"/>
            <p:cNvPicPr>
              <a:picLocks noChangeAspect="1" noChangeArrowheads="1"/>
            </p:cNvPicPr>
            <p:nvPr/>
          </p:nvPicPr>
          <p:blipFill>
            <a:blip r:embed="rId3"/>
            <a:srcRect/>
            <a:stretch>
              <a:fillRect/>
            </a:stretch>
          </p:blipFill>
          <p:spPr bwMode="auto">
            <a:xfrm>
              <a:off x="345" y="2927"/>
              <a:ext cx="930" cy="702"/>
            </a:xfrm>
            <a:prstGeom prst="rect">
              <a:avLst/>
            </a:prstGeom>
            <a:noFill/>
            <a:ln w="9525">
              <a:noFill/>
              <a:miter lim="800000"/>
              <a:headEnd/>
              <a:tailEnd/>
            </a:ln>
          </p:spPr>
        </p:pic>
        <p:grpSp>
          <p:nvGrpSpPr>
            <p:cNvPr id="4" name="Group 138"/>
            <p:cNvGrpSpPr>
              <a:grpSpLocks/>
            </p:cNvGrpSpPr>
            <p:nvPr/>
          </p:nvGrpSpPr>
          <p:grpSpPr bwMode="auto">
            <a:xfrm rot="-2635760">
              <a:off x="1304" y="3502"/>
              <a:ext cx="615" cy="615"/>
              <a:chOff x="675" y="3383"/>
              <a:chExt cx="615" cy="615"/>
            </a:xfrm>
          </p:grpSpPr>
          <p:sp>
            <p:nvSpPr>
              <p:cNvPr id="75877" name="Oval 139"/>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78" name="Oval 140"/>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79" name="Oval 141"/>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0" name="Oval 142"/>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1" name="Oval 143"/>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5882" name="Oval 144"/>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pic>
          <p:nvPicPr>
            <p:cNvPr id="75876" name="Picture 24" descr="D:\PAULIN\Enseignement\DEA\Cours99\Dea\Cours 99\robot.gif"/>
            <p:cNvPicPr>
              <a:picLocks noChangeAspect="1" noChangeArrowheads="1"/>
            </p:cNvPicPr>
            <p:nvPr/>
          </p:nvPicPr>
          <p:blipFill>
            <a:blip r:embed="rId4"/>
            <a:srcRect/>
            <a:stretch>
              <a:fillRect/>
            </a:stretch>
          </p:blipFill>
          <p:spPr bwMode="auto">
            <a:xfrm>
              <a:off x="1531" y="2776"/>
              <a:ext cx="882" cy="702"/>
            </a:xfrm>
            <a:prstGeom prst="rect">
              <a:avLst/>
            </a:prstGeom>
            <a:noFill/>
            <a:ln w="9525">
              <a:noFill/>
              <a:miter lim="800000"/>
              <a:headEnd/>
              <a:tailEnd/>
            </a:ln>
          </p:spPr>
        </p:pic>
      </p:grpSp>
      <p:grpSp>
        <p:nvGrpSpPr>
          <p:cNvPr id="5" name="Group 465"/>
          <p:cNvGrpSpPr>
            <a:grpSpLocks/>
          </p:cNvGrpSpPr>
          <p:nvPr/>
        </p:nvGrpSpPr>
        <p:grpSpPr bwMode="auto">
          <a:xfrm>
            <a:off x="554038" y="3402013"/>
            <a:ext cx="2762250" cy="2763837"/>
            <a:chOff x="343" y="2152"/>
            <a:chExt cx="1740" cy="1741"/>
          </a:xfrm>
        </p:grpSpPr>
        <p:grpSp>
          <p:nvGrpSpPr>
            <p:cNvPr id="6" name="Group 466"/>
            <p:cNvGrpSpPr>
              <a:grpSpLocks/>
            </p:cNvGrpSpPr>
            <p:nvPr/>
          </p:nvGrpSpPr>
          <p:grpSpPr bwMode="auto">
            <a:xfrm>
              <a:off x="345" y="3456"/>
              <a:ext cx="1738" cy="437"/>
              <a:chOff x="345" y="3456"/>
              <a:chExt cx="1738" cy="437"/>
            </a:xfrm>
          </p:grpSpPr>
          <p:sp>
            <p:nvSpPr>
              <p:cNvPr id="75868" name="Rectangle 46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9" name="Rectangle 46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70" name="Rectangle 46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71" name="Rectangle 47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7" name="Group 471"/>
            <p:cNvGrpSpPr>
              <a:grpSpLocks/>
            </p:cNvGrpSpPr>
            <p:nvPr/>
          </p:nvGrpSpPr>
          <p:grpSpPr bwMode="auto">
            <a:xfrm>
              <a:off x="343" y="3020"/>
              <a:ext cx="1738" cy="437"/>
              <a:chOff x="345" y="3456"/>
              <a:chExt cx="1738" cy="437"/>
            </a:xfrm>
          </p:grpSpPr>
          <p:sp>
            <p:nvSpPr>
              <p:cNvPr id="75864" name="Rectangle 47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5" name="Rectangle 47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6" name="Rectangle 47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7" name="Rectangle 47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8" name="Group 476"/>
            <p:cNvGrpSpPr>
              <a:grpSpLocks/>
            </p:cNvGrpSpPr>
            <p:nvPr/>
          </p:nvGrpSpPr>
          <p:grpSpPr bwMode="auto">
            <a:xfrm>
              <a:off x="344" y="2585"/>
              <a:ext cx="1738" cy="437"/>
              <a:chOff x="345" y="3456"/>
              <a:chExt cx="1738" cy="437"/>
            </a:xfrm>
          </p:grpSpPr>
          <p:sp>
            <p:nvSpPr>
              <p:cNvPr id="75860" name="Rectangle 47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1" name="Rectangle 47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2" name="Rectangle 47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63" name="Rectangle 48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9" name="Group 481"/>
            <p:cNvGrpSpPr>
              <a:grpSpLocks/>
            </p:cNvGrpSpPr>
            <p:nvPr/>
          </p:nvGrpSpPr>
          <p:grpSpPr bwMode="auto">
            <a:xfrm>
              <a:off x="344" y="2152"/>
              <a:ext cx="1738" cy="437"/>
              <a:chOff x="345" y="3456"/>
              <a:chExt cx="1738" cy="437"/>
            </a:xfrm>
          </p:grpSpPr>
          <p:sp>
            <p:nvSpPr>
              <p:cNvPr id="75856" name="Rectangle 48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57" name="Rectangle 48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58" name="Rectangle 48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59" name="Rectangle 48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nvGrpSpPr>
          <p:cNvPr id="10" name="Group 552"/>
          <p:cNvGrpSpPr>
            <a:grpSpLocks/>
          </p:cNvGrpSpPr>
          <p:nvPr/>
        </p:nvGrpSpPr>
        <p:grpSpPr bwMode="auto">
          <a:xfrm>
            <a:off x="715963" y="2916238"/>
            <a:ext cx="3086100" cy="3087687"/>
            <a:chOff x="414" y="1822"/>
            <a:chExt cx="1944" cy="1945"/>
          </a:xfrm>
        </p:grpSpPr>
        <p:grpSp>
          <p:nvGrpSpPr>
            <p:cNvPr id="11" name="Group 488"/>
            <p:cNvGrpSpPr>
              <a:grpSpLocks/>
            </p:cNvGrpSpPr>
            <p:nvPr/>
          </p:nvGrpSpPr>
          <p:grpSpPr bwMode="auto">
            <a:xfrm>
              <a:off x="516" y="1822"/>
              <a:ext cx="1842" cy="1843"/>
              <a:chOff x="343" y="2050"/>
              <a:chExt cx="1842" cy="1843"/>
            </a:xfrm>
          </p:grpSpPr>
          <p:grpSp>
            <p:nvGrpSpPr>
              <p:cNvPr id="12" name="Group 489"/>
              <p:cNvGrpSpPr>
                <a:grpSpLocks/>
              </p:cNvGrpSpPr>
              <p:nvPr/>
            </p:nvGrpSpPr>
            <p:grpSpPr bwMode="auto">
              <a:xfrm>
                <a:off x="343" y="2152"/>
                <a:ext cx="1740" cy="1741"/>
                <a:chOff x="343" y="2152"/>
                <a:chExt cx="1740" cy="1741"/>
              </a:xfrm>
            </p:grpSpPr>
            <p:grpSp>
              <p:nvGrpSpPr>
                <p:cNvPr id="13" name="Group 490"/>
                <p:cNvGrpSpPr>
                  <a:grpSpLocks/>
                </p:cNvGrpSpPr>
                <p:nvPr/>
              </p:nvGrpSpPr>
              <p:grpSpPr bwMode="auto">
                <a:xfrm>
                  <a:off x="345" y="3456"/>
                  <a:ext cx="1738" cy="437"/>
                  <a:chOff x="345" y="3456"/>
                  <a:chExt cx="1738" cy="437"/>
                </a:xfrm>
              </p:grpSpPr>
              <p:sp>
                <p:nvSpPr>
                  <p:cNvPr id="75848" name="Rectangle 491"/>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9" name="Rectangle 492"/>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50" name="Rectangle 493"/>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51" name="Rectangle 494"/>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4" name="Group 495"/>
                <p:cNvGrpSpPr>
                  <a:grpSpLocks/>
                </p:cNvGrpSpPr>
                <p:nvPr/>
              </p:nvGrpSpPr>
              <p:grpSpPr bwMode="auto">
                <a:xfrm>
                  <a:off x="343" y="3020"/>
                  <a:ext cx="1738" cy="437"/>
                  <a:chOff x="345" y="3456"/>
                  <a:chExt cx="1738" cy="437"/>
                </a:xfrm>
              </p:grpSpPr>
              <p:sp>
                <p:nvSpPr>
                  <p:cNvPr id="75844" name="Rectangle 496"/>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5" name="Rectangle 497"/>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6" name="Rectangle 498"/>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7" name="Rectangle 499"/>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5" name="Group 500"/>
                <p:cNvGrpSpPr>
                  <a:grpSpLocks/>
                </p:cNvGrpSpPr>
                <p:nvPr/>
              </p:nvGrpSpPr>
              <p:grpSpPr bwMode="auto">
                <a:xfrm>
                  <a:off x="344" y="2585"/>
                  <a:ext cx="1738" cy="437"/>
                  <a:chOff x="345" y="3456"/>
                  <a:chExt cx="1738" cy="437"/>
                </a:xfrm>
              </p:grpSpPr>
              <p:sp>
                <p:nvSpPr>
                  <p:cNvPr id="75840" name="Rectangle 501"/>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1" name="Rectangle 502"/>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2" name="Rectangle 503"/>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43" name="Rectangle 504"/>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6" name="Group 505"/>
                <p:cNvGrpSpPr>
                  <a:grpSpLocks/>
                </p:cNvGrpSpPr>
                <p:nvPr/>
              </p:nvGrpSpPr>
              <p:grpSpPr bwMode="auto">
                <a:xfrm>
                  <a:off x="344" y="2152"/>
                  <a:ext cx="1738" cy="437"/>
                  <a:chOff x="345" y="3456"/>
                  <a:chExt cx="1738" cy="437"/>
                </a:xfrm>
              </p:grpSpPr>
              <p:sp>
                <p:nvSpPr>
                  <p:cNvPr id="75836" name="Rectangle 506"/>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37" name="Rectangle 507"/>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38" name="Rectangle 508"/>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39" name="Rectangle 509"/>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nvGrpSpPr>
              <p:cNvPr id="17" name="Group 510"/>
              <p:cNvGrpSpPr>
                <a:grpSpLocks/>
              </p:cNvGrpSpPr>
              <p:nvPr/>
            </p:nvGrpSpPr>
            <p:grpSpPr bwMode="auto">
              <a:xfrm>
                <a:off x="445" y="2050"/>
                <a:ext cx="1740" cy="1741"/>
                <a:chOff x="343" y="2152"/>
                <a:chExt cx="1740" cy="1741"/>
              </a:xfrm>
            </p:grpSpPr>
            <p:grpSp>
              <p:nvGrpSpPr>
                <p:cNvPr id="18" name="Group 511"/>
                <p:cNvGrpSpPr>
                  <a:grpSpLocks/>
                </p:cNvGrpSpPr>
                <p:nvPr/>
              </p:nvGrpSpPr>
              <p:grpSpPr bwMode="auto">
                <a:xfrm>
                  <a:off x="345" y="3456"/>
                  <a:ext cx="1738" cy="437"/>
                  <a:chOff x="345" y="3456"/>
                  <a:chExt cx="1738" cy="437"/>
                </a:xfrm>
              </p:grpSpPr>
              <p:sp>
                <p:nvSpPr>
                  <p:cNvPr id="75828" name="Rectangle 51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9" name="Rectangle 51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30" name="Rectangle 51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31" name="Rectangle 51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9" name="Group 516"/>
                <p:cNvGrpSpPr>
                  <a:grpSpLocks/>
                </p:cNvGrpSpPr>
                <p:nvPr/>
              </p:nvGrpSpPr>
              <p:grpSpPr bwMode="auto">
                <a:xfrm>
                  <a:off x="343" y="3020"/>
                  <a:ext cx="1738" cy="437"/>
                  <a:chOff x="345" y="3456"/>
                  <a:chExt cx="1738" cy="437"/>
                </a:xfrm>
              </p:grpSpPr>
              <p:sp>
                <p:nvSpPr>
                  <p:cNvPr id="75824" name="Rectangle 51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5" name="Rectangle 51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6" name="Rectangle 51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7" name="Rectangle 52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0" name="Group 521"/>
                <p:cNvGrpSpPr>
                  <a:grpSpLocks/>
                </p:cNvGrpSpPr>
                <p:nvPr/>
              </p:nvGrpSpPr>
              <p:grpSpPr bwMode="auto">
                <a:xfrm>
                  <a:off x="344" y="2585"/>
                  <a:ext cx="1738" cy="437"/>
                  <a:chOff x="345" y="3456"/>
                  <a:chExt cx="1738" cy="437"/>
                </a:xfrm>
              </p:grpSpPr>
              <p:sp>
                <p:nvSpPr>
                  <p:cNvPr id="75820" name="Rectangle 52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1" name="Rectangle 52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2" name="Rectangle 52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23" name="Rectangle 52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1" name="Group 526"/>
                <p:cNvGrpSpPr>
                  <a:grpSpLocks/>
                </p:cNvGrpSpPr>
                <p:nvPr/>
              </p:nvGrpSpPr>
              <p:grpSpPr bwMode="auto">
                <a:xfrm>
                  <a:off x="344" y="2152"/>
                  <a:ext cx="1738" cy="437"/>
                  <a:chOff x="345" y="3456"/>
                  <a:chExt cx="1738" cy="437"/>
                </a:xfrm>
              </p:grpSpPr>
              <p:sp>
                <p:nvSpPr>
                  <p:cNvPr id="75816" name="Rectangle 52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17" name="Rectangle 52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18" name="Rectangle 52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19" name="Rectangle 53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grpSp>
          <p:nvGrpSpPr>
            <p:cNvPr id="22" name="Group 531"/>
            <p:cNvGrpSpPr>
              <a:grpSpLocks/>
            </p:cNvGrpSpPr>
            <p:nvPr/>
          </p:nvGrpSpPr>
          <p:grpSpPr bwMode="auto">
            <a:xfrm>
              <a:off x="414" y="2026"/>
              <a:ext cx="1740" cy="1741"/>
              <a:chOff x="343" y="2152"/>
              <a:chExt cx="1740" cy="1741"/>
            </a:xfrm>
          </p:grpSpPr>
          <p:grpSp>
            <p:nvGrpSpPr>
              <p:cNvPr id="23" name="Group 532"/>
              <p:cNvGrpSpPr>
                <a:grpSpLocks/>
              </p:cNvGrpSpPr>
              <p:nvPr/>
            </p:nvGrpSpPr>
            <p:grpSpPr bwMode="auto">
              <a:xfrm>
                <a:off x="345" y="3456"/>
                <a:ext cx="1738" cy="437"/>
                <a:chOff x="345" y="3456"/>
                <a:chExt cx="1738" cy="437"/>
              </a:xfrm>
            </p:grpSpPr>
            <p:sp>
              <p:nvSpPr>
                <p:cNvPr id="75806" name="Rectangle 533"/>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7" name="Rectangle 534"/>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8" name="Rectangle 535"/>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9" name="Rectangle 536"/>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4" name="Group 537"/>
              <p:cNvGrpSpPr>
                <a:grpSpLocks/>
              </p:cNvGrpSpPr>
              <p:nvPr/>
            </p:nvGrpSpPr>
            <p:grpSpPr bwMode="auto">
              <a:xfrm>
                <a:off x="343" y="3020"/>
                <a:ext cx="1738" cy="437"/>
                <a:chOff x="345" y="3456"/>
                <a:chExt cx="1738" cy="437"/>
              </a:xfrm>
            </p:grpSpPr>
            <p:sp>
              <p:nvSpPr>
                <p:cNvPr id="75802" name="Rectangle 538"/>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3" name="Rectangle 539"/>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4" name="Rectangle 540"/>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5" name="Rectangle 541"/>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5" name="Group 542"/>
              <p:cNvGrpSpPr>
                <a:grpSpLocks/>
              </p:cNvGrpSpPr>
              <p:nvPr/>
            </p:nvGrpSpPr>
            <p:grpSpPr bwMode="auto">
              <a:xfrm>
                <a:off x="344" y="2585"/>
                <a:ext cx="1738" cy="437"/>
                <a:chOff x="345" y="3456"/>
                <a:chExt cx="1738" cy="437"/>
              </a:xfrm>
            </p:grpSpPr>
            <p:sp>
              <p:nvSpPr>
                <p:cNvPr id="75798" name="Rectangle 543"/>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799" name="Rectangle 544"/>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0" name="Rectangle 545"/>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801" name="Rectangle 546"/>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6" name="Group 547"/>
              <p:cNvGrpSpPr>
                <a:grpSpLocks/>
              </p:cNvGrpSpPr>
              <p:nvPr/>
            </p:nvGrpSpPr>
            <p:grpSpPr bwMode="auto">
              <a:xfrm>
                <a:off x="344" y="2152"/>
                <a:ext cx="1738" cy="437"/>
                <a:chOff x="345" y="3456"/>
                <a:chExt cx="1738" cy="437"/>
              </a:xfrm>
            </p:grpSpPr>
            <p:sp>
              <p:nvSpPr>
                <p:cNvPr id="75794" name="Rectangle 548"/>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795" name="Rectangle 549"/>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796" name="Rectangle 550"/>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5797" name="Rectangle 551"/>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sp>
        <p:nvSpPr>
          <p:cNvPr id="111150" name="Rectangle 558"/>
          <p:cNvSpPr>
            <a:spLocks noGrp="1" noChangeArrowheads="1"/>
          </p:cNvSpPr>
          <p:nvPr>
            <p:ph type="title"/>
          </p:nvPr>
        </p:nvSpPr>
        <p:spPr>
          <a:xfrm>
            <a:off x="685800" y="30480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Regular subdivision</a:t>
            </a:r>
            <a:endParaRPr lang="fr-FR" sz="3600" b="1" dirty="0" smtClean="0">
              <a:solidFill>
                <a:schemeClr val="tx1"/>
              </a:solidFill>
              <a:effectLst>
                <a:outerShdw blurRad="38100" dist="38100" dir="2700000" algn="tl">
                  <a:srgbClr val="000000">
                    <a:alpha val="43137"/>
                  </a:srgbClr>
                </a:outerShdw>
              </a:effectLst>
            </a:endParaRPr>
          </a:p>
        </p:txBody>
      </p:sp>
      <p:sp>
        <p:nvSpPr>
          <p:cNvPr id="75782" name="Rectangle 559"/>
          <p:cNvSpPr>
            <a:spLocks noGrp="1" noChangeArrowheads="1"/>
          </p:cNvSpPr>
          <p:nvPr>
            <p:ph type="body" idx="4294967295"/>
          </p:nvPr>
        </p:nvSpPr>
        <p:spPr>
          <a:xfrm>
            <a:off x="844550" y="1676400"/>
            <a:ext cx="7454900" cy="369332"/>
          </a:xfrm>
          <a:prstGeom prst="rect">
            <a:avLst/>
          </a:prstGeom>
        </p:spPr>
        <p:txBody>
          <a:bodyPr/>
          <a:lstStyle/>
          <a:p>
            <a:r>
              <a:rPr lang="fr-FR" dirty="0" err="1"/>
              <a:t>Scene</a:t>
            </a:r>
            <a:r>
              <a:rPr lang="fr-FR" dirty="0"/>
              <a:t> segmentation </a:t>
            </a:r>
            <a:r>
              <a:rPr lang="fr-FR" dirty="0" err="1"/>
              <a:t>into</a:t>
            </a:r>
            <a:r>
              <a:rPr lang="fr-FR" dirty="0"/>
              <a:t> </a:t>
            </a:r>
            <a:r>
              <a:rPr lang="fr-FR" dirty="0" err="1"/>
              <a:t>voxels</a:t>
            </a:r>
            <a:endParaRPr lang="fr-FR" dirty="0" smtClean="0"/>
          </a:p>
        </p:txBody>
      </p:sp>
      <p:grpSp>
        <p:nvGrpSpPr>
          <p:cNvPr id="27" name="Group 561"/>
          <p:cNvGrpSpPr>
            <a:grpSpLocks/>
          </p:cNvGrpSpPr>
          <p:nvPr/>
        </p:nvGrpSpPr>
        <p:grpSpPr bwMode="auto">
          <a:xfrm>
            <a:off x="989013" y="3490913"/>
            <a:ext cx="7902575" cy="2930525"/>
            <a:chOff x="623" y="2199"/>
            <a:chExt cx="4978" cy="1846"/>
          </a:xfrm>
        </p:grpSpPr>
        <p:grpSp>
          <p:nvGrpSpPr>
            <p:cNvPr id="28" name="Group 557"/>
            <p:cNvGrpSpPr>
              <a:grpSpLocks/>
            </p:cNvGrpSpPr>
            <p:nvPr/>
          </p:nvGrpSpPr>
          <p:grpSpPr bwMode="auto">
            <a:xfrm>
              <a:off x="623" y="3165"/>
              <a:ext cx="4120" cy="880"/>
              <a:chOff x="623" y="3165"/>
              <a:chExt cx="4120" cy="880"/>
            </a:xfrm>
          </p:grpSpPr>
          <p:sp>
            <p:nvSpPr>
              <p:cNvPr id="75786" name="Freeform 554"/>
              <p:cNvSpPr>
                <a:spLocks/>
              </p:cNvSpPr>
              <p:nvPr/>
            </p:nvSpPr>
            <p:spPr bwMode="auto">
              <a:xfrm>
                <a:off x="623" y="3615"/>
                <a:ext cx="3022" cy="430"/>
              </a:xfrm>
              <a:custGeom>
                <a:avLst/>
                <a:gdLst>
                  <a:gd name="T0" fmla="*/ 0 w 3022"/>
                  <a:gd name="T1" fmla="*/ 0 h 430"/>
                  <a:gd name="T2" fmla="*/ 870 w 3022"/>
                  <a:gd name="T3" fmla="*/ 405 h 430"/>
                  <a:gd name="T4" fmla="*/ 3022 w 3022"/>
                  <a:gd name="T5" fmla="*/ 150 h 430"/>
                  <a:gd name="T6" fmla="*/ 0 60000 65536"/>
                  <a:gd name="T7" fmla="*/ 0 60000 65536"/>
                  <a:gd name="T8" fmla="*/ 0 60000 65536"/>
                  <a:gd name="T9" fmla="*/ 0 w 3022"/>
                  <a:gd name="T10" fmla="*/ 0 h 430"/>
                  <a:gd name="T11" fmla="*/ 3022 w 3022"/>
                  <a:gd name="T12" fmla="*/ 430 h 430"/>
                </a:gdLst>
                <a:ahLst/>
                <a:cxnLst>
                  <a:cxn ang="T6">
                    <a:pos x="T0" y="T1"/>
                  </a:cxn>
                  <a:cxn ang="T7">
                    <a:pos x="T2" y="T3"/>
                  </a:cxn>
                  <a:cxn ang="T8">
                    <a:pos x="T4" y="T5"/>
                  </a:cxn>
                </a:cxnLst>
                <a:rect l="T9" t="T10" r="T11" b="T12"/>
                <a:pathLst>
                  <a:path w="3022" h="430">
                    <a:moveTo>
                      <a:pt x="0" y="0"/>
                    </a:moveTo>
                    <a:cubicBezTo>
                      <a:pt x="183" y="190"/>
                      <a:pt x="366" y="380"/>
                      <a:pt x="870" y="405"/>
                    </a:cubicBezTo>
                    <a:cubicBezTo>
                      <a:pt x="1374" y="430"/>
                      <a:pt x="2198" y="290"/>
                      <a:pt x="3022" y="150"/>
                    </a:cubicBezTo>
                  </a:path>
                </a:pathLst>
              </a:custGeom>
              <a:noFill/>
              <a:ln w="12699">
                <a:solidFill>
                  <a:schemeClr val="tx2"/>
                </a:solidFill>
                <a:round/>
                <a:headEnd type="none" w="sm" len="sm"/>
                <a:tailEnd type="triangle" w="med" len="med"/>
              </a:ln>
            </p:spPr>
            <p:txBody>
              <a:bodyPr wrap="none" anchor="ctr"/>
              <a:lstStyle/>
              <a:p>
                <a:endParaRPr lang="fr-FR"/>
              </a:p>
            </p:txBody>
          </p:sp>
          <p:pic>
            <p:nvPicPr>
              <p:cNvPr id="75787" name="Picture 556" descr="D:\PAULIN\Enseignement\DEA\Cours99\Dea\Cours 99\voxel.gif"/>
              <p:cNvPicPr>
                <a:picLocks noChangeAspect="1" noChangeArrowheads="1"/>
              </p:cNvPicPr>
              <p:nvPr/>
            </p:nvPicPr>
            <p:blipFill>
              <a:blip r:embed="rId5"/>
              <a:srcRect/>
              <a:stretch>
                <a:fillRect/>
              </a:stretch>
            </p:blipFill>
            <p:spPr bwMode="auto">
              <a:xfrm>
                <a:off x="3699" y="3165"/>
                <a:ext cx="1044" cy="840"/>
              </a:xfrm>
              <a:prstGeom prst="rect">
                <a:avLst/>
              </a:prstGeom>
              <a:noFill/>
              <a:ln w="9525">
                <a:noFill/>
                <a:miter lim="800000"/>
                <a:headEnd/>
                <a:tailEnd/>
              </a:ln>
            </p:spPr>
          </p:pic>
        </p:grpSp>
        <p:sp>
          <p:nvSpPr>
            <p:cNvPr id="75785" name="Rectangle 560"/>
            <p:cNvSpPr>
              <a:spLocks noChangeArrowheads="1"/>
            </p:cNvSpPr>
            <p:nvPr/>
          </p:nvSpPr>
          <p:spPr bwMode="auto">
            <a:xfrm>
              <a:off x="2870" y="2199"/>
              <a:ext cx="2731" cy="566"/>
            </a:xfrm>
            <a:prstGeom prst="rect">
              <a:avLst/>
            </a:prstGeom>
            <a:noFill/>
            <a:ln w="9525">
              <a:noFill/>
              <a:miter lim="800000"/>
              <a:headEnd/>
              <a:tailEnd/>
            </a:ln>
          </p:spPr>
          <p:txBody>
            <a:bodyPr lIns="92075" tIns="46038" rIns="92075" bIns="46038"/>
            <a:lstStyle/>
            <a:p>
              <a:r>
                <a:rPr lang="en-US" dirty="0"/>
                <a:t>List of contained objects associated with each voxel</a:t>
              </a:r>
              <a:endParaRPr lang="fr-FR" dirty="0"/>
            </a:p>
          </p:txBody>
        </p:sp>
      </p:grpSp>
      <p:sp>
        <p:nvSpPr>
          <p:cNvPr id="113"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14"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85</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7688" y="3429000"/>
            <a:ext cx="3282950" cy="3106738"/>
            <a:chOff x="345" y="2160"/>
            <a:chExt cx="2068" cy="1957"/>
          </a:xfrm>
        </p:grpSpPr>
        <p:grpSp>
          <p:nvGrpSpPr>
            <p:cNvPr id="3" name="Group 3"/>
            <p:cNvGrpSpPr>
              <a:grpSpLocks/>
            </p:cNvGrpSpPr>
            <p:nvPr/>
          </p:nvGrpSpPr>
          <p:grpSpPr bwMode="auto">
            <a:xfrm rot="-2635760">
              <a:off x="488" y="3488"/>
              <a:ext cx="615" cy="615"/>
              <a:chOff x="675" y="3383"/>
              <a:chExt cx="615" cy="615"/>
            </a:xfrm>
          </p:grpSpPr>
          <p:sp>
            <p:nvSpPr>
              <p:cNvPr id="76915" name="Oval 4"/>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6" name="Oval 5"/>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7" name="Oval 6"/>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8" name="Oval 7"/>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9" name="Oval 8"/>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20" name="Oval 9"/>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sp>
          <p:nvSpPr>
            <p:cNvPr id="76905" name="AutoShape 10"/>
            <p:cNvSpPr>
              <a:spLocks noChangeArrowheads="1"/>
            </p:cNvSpPr>
            <p:nvPr/>
          </p:nvSpPr>
          <p:spPr bwMode="auto">
            <a:xfrm>
              <a:off x="1290" y="2160"/>
              <a:ext cx="187" cy="195"/>
            </a:xfrm>
            <a:prstGeom prst="irregularSeal1">
              <a:avLst/>
            </a:prstGeom>
            <a:solidFill>
              <a:schemeClr val="tx2"/>
            </a:solidFill>
            <a:ln w="9525">
              <a:miter lim="800000"/>
              <a:headEnd/>
              <a:tailEnd/>
            </a:ln>
            <a:scene3d>
              <a:camera prst="legacyObliqueTopRight"/>
              <a:lightRig rig="legacyFlat3" dir="r"/>
            </a:scene3d>
            <a:sp3d extrusionH="100000" prstMaterial="legacyMatte">
              <a:bevelT w="13500" h="13500" prst="angle"/>
              <a:bevelB w="13500" h="13500" prst="angle"/>
              <a:extrusionClr>
                <a:schemeClr val="tx2"/>
              </a:extrusionClr>
            </a:sp3d>
          </p:spPr>
          <p:txBody>
            <a:bodyPr wrap="none" anchor="ctr">
              <a:flatTx/>
            </a:bodyPr>
            <a:lstStyle/>
            <a:p>
              <a:endParaRPr lang="fr-FR"/>
            </a:p>
          </p:txBody>
        </p:sp>
        <p:pic>
          <p:nvPicPr>
            <p:cNvPr id="76906" name="Picture 11" descr="D:\PAULIN\Enseignement\DEA\Cours99\Dea\Cours 99\R2D2.gif"/>
            <p:cNvPicPr>
              <a:picLocks noChangeAspect="1" noChangeArrowheads="1"/>
            </p:cNvPicPr>
            <p:nvPr/>
          </p:nvPicPr>
          <p:blipFill>
            <a:blip r:embed="rId3"/>
            <a:srcRect/>
            <a:stretch>
              <a:fillRect/>
            </a:stretch>
          </p:blipFill>
          <p:spPr bwMode="auto">
            <a:xfrm>
              <a:off x="345" y="2927"/>
              <a:ext cx="930" cy="702"/>
            </a:xfrm>
            <a:prstGeom prst="rect">
              <a:avLst/>
            </a:prstGeom>
            <a:noFill/>
            <a:ln w="9525">
              <a:noFill/>
              <a:miter lim="800000"/>
              <a:headEnd/>
              <a:tailEnd/>
            </a:ln>
          </p:spPr>
        </p:pic>
        <p:grpSp>
          <p:nvGrpSpPr>
            <p:cNvPr id="4" name="Group 12"/>
            <p:cNvGrpSpPr>
              <a:grpSpLocks/>
            </p:cNvGrpSpPr>
            <p:nvPr/>
          </p:nvGrpSpPr>
          <p:grpSpPr bwMode="auto">
            <a:xfrm rot="-2635760">
              <a:off x="1304" y="3502"/>
              <a:ext cx="615" cy="615"/>
              <a:chOff x="675" y="3383"/>
              <a:chExt cx="615" cy="615"/>
            </a:xfrm>
          </p:grpSpPr>
          <p:sp>
            <p:nvSpPr>
              <p:cNvPr id="76909" name="Oval 13"/>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0" name="Oval 14"/>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1" name="Oval 15"/>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2" name="Oval 16"/>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3" name="Oval 17"/>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76914" name="Oval 18"/>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pic>
          <p:nvPicPr>
            <p:cNvPr id="76908" name="Picture 19" descr="D:\PAULIN\Enseignement\DEA\Cours99\Dea\Cours 99\robot.gif"/>
            <p:cNvPicPr>
              <a:picLocks noChangeAspect="1" noChangeArrowheads="1"/>
            </p:cNvPicPr>
            <p:nvPr/>
          </p:nvPicPr>
          <p:blipFill>
            <a:blip r:embed="rId4"/>
            <a:srcRect/>
            <a:stretch>
              <a:fillRect/>
            </a:stretch>
          </p:blipFill>
          <p:spPr bwMode="auto">
            <a:xfrm>
              <a:off x="1531" y="2776"/>
              <a:ext cx="882" cy="702"/>
            </a:xfrm>
            <a:prstGeom prst="rect">
              <a:avLst/>
            </a:prstGeom>
            <a:noFill/>
            <a:ln w="9525">
              <a:noFill/>
              <a:miter lim="800000"/>
              <a:headEnd/>
              <a:tailEnd/>
            </a:ln>
          </p:spPr>
        </p:pic>
      </p:grpSp>
      <p:sp>
        <p:nvSpPr>
          <p:cNvPr id="112746" name="Rectangle 106"/>
          <p:cNvSpPr>
            <a:spLocks noGrp="1" noChangeArrowheads="1"/>
          </p:cNvSpPr>
          <p:nvPr>
            <p:ph type="title"/>
          </p:nvPr>
        </p:nvSpPr>
        <p:spPr>
          <a:xfrm>
            <a:off x="685800" y="15240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Regular subdivision</a:t>
            </a:r>
            <a:endParaRPr lang="fr-FR" sz="3600" b="1" dirty="0" smtClean="0">
              <a:solidFill>
                <a:schemeClr val="tx1"/>
              </a:solidFill>
              <a:effectLst>
                <a:outerShdw blurRad="38100" dist="38100" dir="2700000" algn="tl">
                  <a:srgbClr val="000000">
                    <a:alpha val="43137"/>
                  </a:srgbClr>
                </a:outerShdw>
              </a:effectLst>
            </a:endParaRPr>
          </a:p>
        </p:txBody>
      </p:sp>
      <p:sp>
        <p:nvSpPr>
          <p:cNvPr id="76804" name="Rectangle 107"/>
          <p:cNvSpPr>
            <a:spLocks noGrp="1" noChangeArrowheads="1"/>
          </p:cNvSpPr>
          <p:nvPr>
            <p:ph type="body" idx="4294967295"/>
          </p:nvPr>
        </p:nvSpPr>
        <p:spPr>
          <a:xfrm>
            <a:off x="844550" y="1676400"/>
            <a:ext cx="7454900" cy="369332"/>
          </a:xfrm>
          <a:prstGeom prst="rect">
            <a:avLst/>
          </a:prstGeom>
        </p:spPr>
        <p:txBody>
          <a:bodyPr/>
          <a:lstStyle/>
          <a:p>
            <a:r>
              <a:rPr lang="fr-FR" dirty="0"/>
              <a:t>Ray propagation</a:t>
            </a:r>
            <a:endParaRPr lang="fr-FR" dirty="0" smtClean="0"/>
          </a:p>
        </p:txBody>
      </p:sp>
      <p:grpSp>
        <p:nvGrpSpPr>
          <p:cNvPr id="5" name="Group 118"/>
          <p:cNvGrpSpPr>
            <a:grpSpLocks/>
          </p:cNvGrpSpPr>
          <p:nvPr/>
        </p:nvGrpSpPr>
        <p:grpSpPr bwMode="auto">
          <a:xfrm>
            <a:off x="557213" y="2971800"/>
            <a:ext cx="6864350" cy="1123950"/>
            <a:chOff x="351" y="1872"/>
            <a:chExt cx="4324" cy="708"/>
          </a:xfrm>
        </p:grpSpPr>
        <p:sp>
          <p:nvSpPr>
            <p:cNvPr id="76902" name="Text Box 115"/>
            <p:cNvSpPr txBox="1">
              <a:spLocks noChangeArrowheads="1"/>
            </p:cNvSpPr>
            <p:nvPr/>
          </p:nvSpPr>
          <p:spPr bwMode="auto">
            <a:xfrm>
              <a:off x="2880" y="1872"/>
              <a:ext cx="1795" cy="233"/>
            </a:xfrm>
            <a:prstGeom prst="rect">
              <a:avLst/>
            </a:prstGeom>
            <a:noFill/>
            <a:ln w="12699">
              <a:noFill/>
              <a:miter lim="800000"/>
              <a:headEnd type="none" w="sm" len="sm"/>
              <a:tailEnd type="none" w="sm" len="sm"/>
            </a:ln>
          </p:spPr>
          <p:txBody>
            <a:bodyPr wrap="none">
              <a:spAutoFit/>
            </a:bodyPr>
            <a:lstStyle/>
            <a:p>
              <a:r>
                <a:rPr lang="fr-FR" dirty="0"/>
                <a:t>Intersection </a:t>
              </a:r>
              <a:r>
                <a:rPr lang="fr-FR" dirty="0" err="1"/>
                <a:t>within</a:t>
              </a:r>
              <a:r>
                <a:rPr lang="fr-FR" dirty="0"/>
                <a:t> the </a:t>
              </a:r>
              <a:r>
                <a:rPr lang="fr-FR" dirty="0" err="1"/>
                <a:t>voxel</a:t>
              </a:r>
              <a:endParaRPr lang="fr-FR" dirty="0">
                <a:solidFill>
                  <a:schemeClr val="tx1"/>
                </a:solidFill>
              </a:endParaRPr>
            </a:p>
          </p:txBody>
        </p:sp>
        <p:sp>
          <p:nvSpPr>
            <p:cNvPr id="76903" name="Rectangle 117"/>
            <p:cNvSpPr>
              <a:spLocks noChangeArrowheads="1"/>
            </p:cNvSpPr>
            <p:nvPr/>
          </p:nvSpPr>
          <p:spPr bwMode="auto">
            <a:xfrm>
              <a:off x="351" y="2148"/>
              <a:ext cx="435" cy="432"/>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grpSp>
      <p:grpSp>
        <p:nvGrpSpPr>
          <p:cNvPr id="6" name="Group 119"/>
          <p:cNvGrpSpPr>
            <a:grpSpLocks/>
          </p:cNvGrpSpPr>
          <p:nvPr/>
        </p:nvGrpSpPr>
        <p:grpSpPr bwMode="auto">
          <a:xfrm>
            <a:off x="557213" y="2667000"/>
            <a:ext cx="7318375" cy="1441450"/>
            <a:chOff x="351" y="1672"/>
            <a:chExt cx="4610" cy="908"/>
          </a:xfrm>
        </p:grpSpPr>
        <p:sp>
          <p:nvSpPr>
            <p:cNvPr id="76900" name="Text Box 120"/>
            <p:cNvSpPr txBox="1">
              <a:spLocks noChangeArrowheads="1"/>
            </p:cNvSpPr>
            <p:nvPr/>
          </p:nvSpPr>
          <p:spPr bwMode="auto">
            <a:xfrm>
              <a:off x="2880" y="1672"/>
              <a:ext cx="2081" cy="288"/>
            </a:xfrm>
            <a:prstGeom prst="rect">
              <a:avLst/>
            </a:prstGeom>
            <a:noFill/>
            <a:ln w="12699">
              <a:noFill/>
              <a:miter lim="800000"/>
              <a:headEnd type="none" w="sm" len="sm"/>
              <a:tailEnd type="none" w="sm" len="sm"/>
            </a:ln>
          </p:spPr>
          <p:txBody>
            <a:bodyPr wrap="none">
              <a:spAutoFit/>
            </a:bodyPr>
            <a:lstStyle/>
            <a:p>
              <a:r>
                <a:rPr lang="fr-FR" dirty="0">
                  <a:solidFill>
                    <a:schemeClr val="tx1"/>
                  </a:solidFill>
                </a:rPr>
                <a:t>Intersection dans le </a:t>
              </a:r>
              <a:r>
                <a:rPr lang="fr-FR" dirty="0" err="1">
                  <a:solidFill>
                    <a:schemeClr val="tx1"/>
                  </a:solidFill>
                </a:rPr>
                <a:t>voxel</a:t>
              </a:r>
              <a:endParaRPr lang="fr-FR" dirty="0">
                <a:solidFill>
                  <a:schemeClr val="tx1"/>
                </a:solidFill>
              </a:endParaRPr>
            </a:p>
          </p:txBody>
        </p:sp>
        <p:sp>
          <p:nvSpPr>
            <p:cNvPr id="76901" name="Rectangle 121"/>
            <p:cNvSpPr>
              <a:spLocks noChangeArrowheads="1"/>
            </p:cNvSpPr>
            <p:nvPr/>
          </p:nvSpPr>
          <p:spPr bwMode="auto">
            <a:xfrm>
              <a:off x="351" y="2148"/>
              <a:ext cx="435" cy="432"/>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grpSp>
      <p:sp>
        <p:nvSpPr>
          <p:cNvPr id="112767" name="Rectangle 127"/>
          <p:cNvSpPr>
            <a:spLocks noChangeArrowheads="1"/>
          </p:cNvSpPr>
          <p:nvPr/>
        </p:nvSpPr>
        <p:spPr bwMode="auto">
          <a:xfrm>
            <a:off x="1384300" y="3930650"/>
            <a:ext cx="690563" cy="6858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grpSp>
        <p:nvGrpSpPr>
          <p:cNvPr id="7" name="Group 126"/>
          <p:cNvGrpSpPr>
            <a:grpSpLocks/>
          </p:cNvGrpSpPr>
          <p:nvPr/>
        </p:nvGrpSpPr>
        <p:grpSpPr bwMode="auto">
          <a:xfrm>
            <a:off x="1387475" y="2209800"/>
            <a:ext cx="5905500" cy="1717675"/>
            <a:chOff x="874" y="1392"/>
            <a:chExt cx="3720" cy="1082"/>
          </a:xfrm>
        </p:grpSpPr>
        <p:sp>
          <p:nvSpPr>
            <p:cNvPr id="76898" name="Text Box 123"/>
            <p:cNvSpPr txBox="1">
              <a:spLocks noChangeArrowheads="1"/>
            </p:cNvSpPr>
            <p:nvPr/>
          </p:nvSpPr>
          <p:spPr bwMode="auto">
            <a:xfrm>
              <a:off x="2880" y="1392"/>
              <a:ext cx="1714" cy="233"/>
            </a:xfrm>
            <a:prstGeom prst="rect">
              <a:avLst/>
            </a:prstGeom>
            <a:noFill/>
            <a:ln w="12699">
              <a:noFill/>
              <a:miter lim="800000"/>
              <a:headEnd type="none" w="sm" len="sm"/>
              <a:tailEnd type="none" w="sm" len="sm"/>
            </a:ln>
          </p:spPr>
          <p:txBody>
            <a:bodyPr wrap="none">
              <a:spAutoFit/>
            </a:bodyPr>
            <a:lstStyle/>
            <a:p>
              <a:r>
                <a:rPr lang="en-US" dirty="0"/>
                <a:t>Transition to the next voxel</a:t>
              </a:r>
              <a:endParaRPr lang="fr-FR" dirty="0">
                <a:solidFill>
                  <a:schemeClr val="tx1"/>
                </a:solidFill>
              </a:endParaRPr>
            </a:p>
          </p:txBody>
        </p:sp>
        <p:sp>
          <p:nvSpPr>
            <p:cNvPr id="76899" name="Rectangle 124"/>
            <p:cNvSpPr>
              <a:spLocks noChangeArrowheads="1"/>
            </p:cNvSpPr>
            <p:nvPr/>
          </p:nvSpPr>
          <p:spPr bwMode="auto">
            <a:xfrm>
              <a:off x="874" y="2042"/>
              <a:ext cx="435" cy="432"/>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grpSp>
      <p:sp>
        <p:nvSpPr>
          <p:cNvPr id="112768" name="Rectangle 128"/>
          <p:cNvSpPr>
            <a:spLocks noChangeArrowheads="1"/>
          </p:cNvSpPr>
          <p:nvPr/>
        </p:nvSpPr>
        <p:spPr bwMode="auto">
          <a:xfrm>
            <a:off x="2073275" y="3930650"/>
            <a:ext cx="690563" cy="6858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grpSp>
        <p:nvGrpSpPr>
          <p:cNvPr id="8" name="Group 85"/>
          <p:cNvGrpSpPr>
            <a:grpSpLocks/>
          </p:cNvGrpSpPr>
          <p:nvPr/>
        </p:nvGrpSpPr>
        <p:grpSpPr bwMode="auto">
          <a:xfrm>
            <a:off x="715963" y="3240088"/>
            <a:ext cx="2762250" cy="2763837"/>
            <a:chOff x="343" y="2152"/>
            <a:chExt cx="1740" cy="1741"/>
          </a:xfrm>
        </p:grpSpPr>
        <p:grpSp>
          <p:nvGrpSpPr>
            <p:cNvPr id="9" name="Group 86"/>
            <p:cNvGrpSpPr>
              <a:grpSpLocks/>
            </p:cNvGrpSpPr>
            <p:nvPr/>
          </p:nvGrpSpPr>
          <p:grpSpPr bwMode="auto">
            <a:xfrm>
              <a:off x="345" y="3456"/>
              <a:ext cx="1738" cy="437"/>
              <a:chOff x="345" y="3456"/>
              <a:chExt cx="1738" cy="437"/>
            </a:xfrm>
          </p:grpSpPr>
          <p:sp>
            <p:nvSpPr>
              <p:cNvPr id="76894" name="Rectangle 8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5" name="Rectangle 8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6" name="Rectangle 8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7" name="Rectangle 9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0" name="Group 91"/>
            <p:cNvGrpSpPr>
              <a:grpSpLocks/>
            </p:cNvGrpSpPr>
            <p:nvPr/>
          </p:nvGrpSpPr>
          <p:grpSpPr bwMode="auto">
            <a:xfrm>
              <a:off x="343" y="3020"/>
              <a:ext cx="1738" cy="437"/>
              <a:chOff x="345" y="3456"/>
              <a:chExt cx="1738" cy="437"/>
            </a:xfrm>
          </p:grpSpPr>
          <p:sp>
            <p:nvSpPr>
              <p:cNvPr id="76890" name="Rectangle 9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1" name="Rectangle 9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2" name="Rectangle 9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93" name="Rectangle 9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1" name="Group 96"/>
            <p:cNvGrpSpPr>
              <a:grpSpLocks/>
            </p:cNvGrpSpPr>
            <p:nvPr/>
          </p:nvGrpSpPr>
          <p:grpSpPr bwMode="auto">
            <a:xfrm>
              <a:off x="344" y="2585"/>
              <a:ext cx="1738" cy="437"/>
              <a:chOff x="345" y="3456"/>
              <a:chExt cx="1738" cy="437"/>
            </a:xfrm>
          </p:grpSpPr>
          <p:sp>
            <p:nvSpPr>
              <p:cNvPr id="76886" name="Rectangle 9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7" name="Rectangle 9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8" name="Rectangle 9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9" name="Rectangle 10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2" name="Group 101"/>
            <p:cNvGrpSpPr>
              <a:grpSpLocks/>
            </p:cNvGrpSpPr>
            <p:nvPr/>
          </p:nvGrpSpPr>
          <p:grpSpPr bwMode="auto">
            <a:xfrm>
              <a:off x="344" y="2152"/>
              <a:ext cx="1738" cy="437"/>
              <a:chOff x="345" y="3456"/>
              <a:chExt cx="1738" cy="437"/>
            </a:xfrm>
          </p:grpSpPr>
          <p:sp>
            <p:nvSpPr>
              <p:cNvPr id="76882" name="Rectangle 10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3" name="Rectangle 10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4" name="Rectangle 10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85" name="Rectangle 10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nvGrpSpPr>
          <p:cNvPr id="13" name="Group 21"/>
          <p:cNvGrpSpPr>
            <a:grpSpLocks/>
          </p:cNvGrpSpPr>
          <p:nvPr/>
        </p:nvGrpSpPr>
        <p:grpSpPr bwMode="auto">
          <a:xfrm>
            <a:off x="557213" y="5472113"/>
            <a:ext cx="2759075" cy="693737"/>
            <a:chOff x="345" y="3456"/>
            <a:chExt cx="1738" cy="437"/>
          </a:xfrm>
        </p:grpSpPr>
        <p:sp>
          <p:nvSpPr>
            <p:cNvPr id="76874" name="Rectangle 2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5" name="Rectangle 2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6" name="Rectangle 2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7" name="Rectangle 2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4" name="Group 26"/>
          <p:cNvGrpSpPr>
            <a:grpSpLocks/>
          </p:cNvGrpSpPr>
          <p:nvPr/>
        </p:nvGrpSpPr>
        <p:grpSpPr bwMode="auto">
          <a:xfrm>
            <a:off x="554038" y="4779963"/>
            <a:ext cx="2759075" cy="693737"/>
            <a:chOff x="345" y="3456"/>
            <a:chExt cx="1738" cy="437"/>
          </a:xfrm>
        </p:grpSpPr>
        <p:sp>
          <p:nvSpPr>
            <p:cNvPr id="76870" name="Rectangle 2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1" name="Rectangle 2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2" name="Rectangle 2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73" name="Rectangle 3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5" name="Group 31"/>
          <p:cNvGrpSpPr>
            <a:grpSpLocks/>
          </p:cNvGrpSpPr>
          <p:nvPr/>
        </p:nvGrpSpPr>
        <p:grpSpPr bwMode="auto">
          <a:xfrm>
            <a:off x="555625" y="4089400"/>
            <a:ext cx="2759075" cy="693738"/>
            <a:chOff x="345" y="3456"/>
            <a:chExt cx="1738" cy="437"/>
          </a:xfrm>
        </p:grpSpPr>
        <p:sp>
          <p:nvSpPr>
            <p:cNvPr id="76866" name="Rectangle 32"/>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7" name="Rectangle 33"/>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8" name="Rectangle 34"/>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9" name="Rectangle 35"/>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6" name="Group 36"/>
          <p:cNvGrpSpPr>
            <a:grpSpLocks/>
          </p:cNvGrpSpPr>
          <p:nvPr/>
        </p:nvGrpSpPr>
        <p:grpSpPr bwMode="auto">
          <a:xfrm>
            <a:off x="555625" y="3402013"/>
            <a:ext cx="2759075" cy="693737"/>
            <a:chOff x="345" y="3456"/>
            <a:chExt cx="1738" cy="437"/>
          </a:xfrm>
        </p:grpSpPr>
        <p:sp>
          <p:nvSpPr>
            <p:cNvPr id="76862" name="Rectangle 37"/>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3" name="Rectangle 38"/>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4" name="Rectangle 39"/>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65" name="Rectangle 40"/>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7" name="Group 132"/>
          <p:cNvGrpSpPr>
            <a:grpSpLocks/>
          </p:cNvGrpSpPr>
          <p:nvPr/>
        </p:nvGrpSpPr>
        <p:grpSpPr bwMode="auto">
          <a:xfrm>
            <a:off x="2941638" y="4089400"/>
            <a:ext cx="5826125" cy="903288"/>
            <a:chOff x="1853" y="2576"/>
            <a:chExt cx="3670" cy="569"/>
          </a:xfrm>
        </p:grpSpPr>
        <p:sp>
          <p:nvSpPr>
            <p:cNvPr id="76860" name="Rectangle 129"/>
            <p:cNvSpPr>
              <a:spLocks noChangeArrowheads="1"/>
            </p:cNvSpPr>
            <p:nvPr/>
          </p:nvSpPr>
          <p:spPr bwMode="auto">
            <a:xfrm>
              <a:off x="1853" y="2721"/>
              <a:ext cx="427" cy="424"/>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endParaRPr lang="fr-FR"/>
            </a:p>
          </p:txBody>
        </p:sp>
        <p:sp>
          <p:nvSpPr>
            <p:cNvPr id="76861" name="Text Box 131"/>
            <p:cNvSpPr txBox="1">
              <a:spLocks noChangeArrowheads="1"/>
            </p:cNvSpPr>
            <p:nvPr/>
          </p:nvSpPr>
          <p:spPr bwMode="auto">
            <a:xfrm>
              <a:off x="2822" y="2576"/>
              <a:ext cx="2701" cy="407"/>
            </a:xfrm>
            <a:prstGeom prst="rect">
              <a:avLst/>
            </a:prstGeom>
            <a:noFill/>
            <a:ln w="12699">
              <a:noFill/>
              <a:miter lim="800000"/>
              <a:headEnd type="none" w="sm" len="sm"/>
              <a:tailEnd type="none" w="sm" len="sm"/>
            </a:ln>
          </p:spPr>
          <p:txBody>
            <a:bodyPr>
              <a:spAutoFit/>
            </a:bodyPr>
            <a:lstStyle/>
            <a:p>
              <a:r>
                <a:rPr lang="en-US" dirty="0"/>
                <a:t>As soon as an intersection is found, propagation stops</a:t>
              </a:r>
              <a:endParaRPr lang="fr-FR" dirty="0">
                <a:solidFill>
                  <a:schemeClr val="tx1"/>
                </a:solidFill>
              </a:endParaRPr>
            </a:p>
          </p:txBody>
        </p:sp>
      </p:grpSp>
      <p:grpSp>
        <p:nvGrpSpPr>
          <p:cNvPr id="18" name="Group 42"/>
          <p:cNvGrpSpPr>
            <a:grpSpLocks/>
          </p:cNvGrpSpPr>
          <p:nvPr/>
        </p:nvGrpSpPr>
        <p:grpSpPr bwMode="auto">
          <a:xfrm>
            <a:off x="877888" y="2916238"/>
            <a:ext cx="2924175" cy="2925762"/>
            <a:chOff x="343" y="2050"/>
            <a:chExt cx="1842" cy="1843"/>
          </a:xfrm>
        </p:grpSpPr>
        <p:grpSp>
          <p:nvGrpSpPr>
            <p:cNvPr id="19" name="Group 43"/>
            <p:cNvGrpSpPr>
              <a:grpSpLocks/>
            </p:cNvGrpSpPr>
            <p:nvPr/>
          </p:nvGrpSpPr>
          <p:grpSpPr bwMode="auto">
            <a:xfrm>
              <a:off x="343" y="2152"/>
              <a:ext cx="1740" cy="1741"/>
              <a:chOff x="343" y="2152"/>
              <a:chExt cx="1740" cy="1741"/>
            </a:xfrm>
          </p:grpSpPr>
          <p:grpSp>
            <p:nvGrpSpPr>
              <p:cNvPr id="20" name="Group 44"/>
              <p:cNvGrpSpPr>
                <a:grpSpLocks/>
              </p:cNvGrpSpPr>
              <p:nvPr/>
            </p:nvGrpSpPr>
            <p:grpSpPr bwMode="auto">
              <a:xfrm>
                <a:off x="345" y="3456"/>
                <a:ext cx="1738" cy="437"/>
                <a:chOff x="345" y="3456"/>
                <a:chExt cx="1738" cy="437"/>
              </a:xfrm>
            </p:grpSpPr>
            <p:sp>
              <p:nvSpPr>
                <p:cNvPr id="76856" name="Rectangle 45"/>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7" name="Rectangle 46"/>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8" name="Rectangle 47"/>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9" name="Rectangle 48"/>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1" name="Group 49"/>
              <p:cNvGrpSpPr>
                <a:grpSpLocks/>
              </p:cNvGrpSpPr>
              <p:nvPr/>
            </p:nvGrpSpPr>
            <p:grpSpPr bwMode="auto">
              <a:xfrm>
                <a:off x="343" y="3020"/>
                <a:ext cx="1738" cy="437"/>
                <a:chOff x="345" y="3456"/>
                <a:chExt cx="1738" cy="437"/>
              </a:xfrm>
            </p:grpSpPr>
            <p:sp>
              <p:nvSpPr>
                <p:cNvPr id="76852" name="Rectangle 50"/>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3" name="Rectangle 51"/>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4" name="Rectangle 52"/>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5" name="Rectangle 53"/>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2" name="Group 54"/>
              <p:cNvGrpSpPr>
                <a:grpSpLocks/>
              </p:cNvGrpSpPr>
              <p:nvPr/>
            </p:nvGrpSpPr>
            <p:grpSpPr bwMode="auto">
              <a:xfrm>
                <a:off x="344" y="2585"/>
                <a:ext cx="1738" cy="437"/>
                <a:chOff x="345" y="3456"/>
                <a:chExt cx="1738" cy="437"/>
              </a:xfrm>
            </p:grpSpPr>
            <p:sp>
              <p:nvSpPr>
                <p:cNvPr id="76848" name="Rectangle 55"/>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49" name="Rectangle 56"/>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0" name="Rectangle 57"/>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51" name="Rectangle 58"/>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3" name="Group 59"/>
              <p:cNvGrpSpPr>
                <a:grpSpLocks/>
              </p:cNvGrpSpPr>
              <p:nvPr/>
            </p:nvGrpSpPr>
            <p:grpSpPr bwMode="auto">
              <a:xfrm>
                <a:off x="344" y="2152"/>
                <a:ext cx="1738" cy="437"/>
                <a:chOff x="345" y="3456"/>
                <a:chExt cx="1738" cy="437"/>
              </a:xfrm>
            </p:grpSpPr>
            <p:sp>
              <p:nvSpPr>
                <p:cNvPr id="76844" name="Rectangle 60"/>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45" name="Rectangle 61"/>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46" name="Rectangle 62"/>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47" name="Rectangle 63"/>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nvGrpSpPr>
            <p:cNvPr id="24" name="Group 64"/>
            <p:cNvGrpSpPr>
              <a:grpSpLocks/>
            </p:cNvGrpSpPr>
            <p:nvPr/>
          </p:nvGrpSpPr>
          <p:grpSpPr bwMode="auto">
            <a:xfrm>
              <a:off x="445" y="2050"/>
              <a:ext cx="1740" cy="1741"/>
              <a:chOff x="343" y="2152"/>
              <a:chExt cx="1740" cy="1741"/>
            </a:xfrm>
          </p:grpSpPr>
          <p:grpSp>
            <p:nvGrpSpPr>
              <p:cNvPr id="25" name="Group 65"/>
              <p:cNvGrpSpPr>
                <a:grpSpLocks/>
              </p:cNvGrpSpPr>
              <p:nvPr/>
            </p:nvGrpSpPr>
            <p:grpSpPr bwMode="auto">
              <a:xfrm>
                <a:off x="345" y="3456"/>
                <a:ext cx="1738" cy="437"/>
                <a:chOff x="345" y="3456"/>
                <a:chExt cx="1738" cy="437"/>
              </a:xfrm>
            </p:grpSpPr>
            <p:sp>
              <p:nvSpPr>
                <p:cNvPr id="76836" name="Rectangle 66"/>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7" name="Rectangle 67"/>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8" name="Rectangle 68"/>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9" name="Rectangle 69"/>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6" name="Group 70"/>
              <p:cNvGrpSpPr>
                <a:grpSpLocks/>
              </p:cNvGrpSpPr>
              <p:nvPr/>
            </p:nvGrpSpPr>
            <p:grpSpPr bwMode="auto">
              <a:xfrm>
                <a:off x="343" y="3020"/>
                <a:ext cx="1738" cy="437"/>
                <a:chOff x="345" y="3456"/>
                <a:chExt cx="1738" cy="437"/>
              </a:xfrm>
            </p:grpSpPr>
            <p:sp>
              <p:nvSpPr>
                <p:cNvPr id="76832" name="Rectangle 71"/>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3" name="Rectangle 72"/>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4" name="Rectangle 73"/>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5" name="Rectangle 74"/>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7" name="Group 75"/>
              <p:cNvGrpSpPr>
                <a:grpSpLocks/>
              </p:cNvGrpSpPr>
              <p:nvPr/>
            </p:nvGrpSpPr>
            <p:grpSpPr bwMode="auto">
              <a:xfrm>
                <a:off x="344" y="2585"/>
                <a:ext cx="1738" cy="437"/>
                <a:chOff x="345" y="3456"/>
                <a:chExt cx="1738" cy="437"/>
              </a:xfrm>
            </p:grpSpPr>
            <p:sp>
              <p:nvSpPr>
                <p:cNvPr id="76828" name="Rectangle 76"/>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29" name="Rectangle 77"/>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0" name="Rectangle 78"/>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31" name="Rectangle 79"/>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28" name="Group 80"/>
              <p:cNvGrpSpPr>
                <a:grpSpLocks/>
              </p:cNvGrpSpPr>
              <p:nvPr/>
            </p:nvGrpSpPr>
            <p:grpSpPr bwMode="auto">
              <a:xfrm>
                <a:off x="344" y="2152"/>
                <a:ext cx="1738" cy="437"/>
                <a:chOff x="345" y="3456"/>
                <a:chExt cx="1738" cy="437"/>
              </a:xfrm>
            </p:grpSpPr>
            <p:sp>
              <p:nvSpPr>
                <p:cNvPr id="76824" name="Rectangle 81"/>
                <p:cNvSpPr>
                  <a:spLocks noChangeArrowheads="1"/>
                </p:cNvSpPr>
                <p:nvPr/>
              </p:nvSpPr>
              <p:spPr bwMode="auto">
                <a:xfrm>
                  <a:off x="345"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25" name="Rectangle 82"/>
                <p:cNvSpPr>
                  <a:spLocks noChangeArrowheads="1"/>
                </p:cNvSpPr>
                <p:nvPr/>
              </p:nvSpPr>
              <p:spPr bwMode="auto">
                <a:xfrm>
                  <a:off x="780" y="3458"/>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26" name="Rectangle 83"/>
                <p:cNvSpPr>
                  <a:spLocks noChangeArrowheads="1"/>
                </p:cNvSpPr>
                <p:nvPr/>
              </p:nvSpPr>
              <p:spPr bwMode="auto">
                <a:xfrm>
                  <a:off x="1213"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sp>
              <p:nvSpPr>
                <p:cNvPr id="76827" name="Rectangle 84"/>
                <p:cNvSpPr>
                  <a:spLocks noChangeArrowheads="1"/>
                </p:cNvSpPr>
                <p:nvPr/>
              </p:nvSpPr>
              <p:spPr bwMode="auto">
                <a:xfrm>
                  <a:off x="1648" y="3456"/>
                  <a:ext cx="435" cy="435"/>
                </a:xfrm>
                <a:prstGeom prst="rect">
                  <a:avLst/>
                </a:prstGeom>
                <a:noFill/>
                <a:ln w="12699">
                  <a:solidFill>
                    <a:schemeClr val="tx1"/>
                  </a:solidFill>
                  <a:miter lim="800000"/>
                  <a:headEnd type="none" w="sm" len="sm"/>
                  <a:tailEnd type="none" w="sm" len="sm"/>
                </a:ln>
                <a:scene3d>
                  <a:camera prst="legacyObliqueTopRight"/>
                  <a:lightRig rig="legacyFlat3" dir="b"/>
                </a:scene3d>
                <a:sp3d extrusionH="430200" prstMaterial="legacyWireframe">
                  <a:bevelT w="13500" h="13500" prst="angle"/>
                  <a:bevelB w="13500" h="13500" prst="angle"/>
                  <a:extrusionClr>
                    <a:schemeClr val="tx1"/>
                  </a:extrusionClr>
                </a:sp3d>
              </p:spPr>
              <p:txBody>
                <a:bodyPr wrap="none" anchor="ctr">
                  <a:flatTx/>
                </a:bodyPr>
                <a:lstStyle/>
                <a:p>
                  <a:endParaRPr lang="fr-FR"/>
                </a:p>
              </p:txBody>
            </p:sp>
          </p:grpSp>
        </p:grpSp>
      </p:grpSp>
      <p:sp>
        <p:nvSpPr>
          <p:cNvPr id="76817" name="Line 113"/>
          <p:cNvSpPr>
            <a:spLocks noChangeShapeType="1"/>
          </p:cNvSpPr>
          <p:nvPr/>
        </p:nvSpPr>
        <p:spPr bwMode="auto">
          <a:xfrm>
            <a:off x="774700" y="3857625"/>
            <a:ext cx="2511425" cy="989013"/>
          </a:xfrm>
          <a:prstGeom prst="line">
            <a:avLst/>
          </a:prstGeom>
          <a:noFill/>
          <a:ln w="28575">
            <a:solidFill>
              <a:schemeClr val="tx2"/>
            </a:solidFill>
            <a:round/>
            <a:headEnd type="none" w="sm" len="sm"/>
            <a:tailEnd type="arrow" w="med" len="med"/>
          </a:ln>
        </p:spPr>
        <p:txBody>
          <a:bodyPr wrap="none" anchor="ctr"/>
          <a:lstStyle/>
          <a:p>
            <a:endParaRPr lang="fr-FR"/>
          </a:p>
        </p:txBody>
      </p:sp>
      <p:sp>
        <p:nvSpPr>
          <p:cNvPr id="121"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22"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86</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767"/>
                                        </p:tgtEl>
                                        <p:attrNameLst>
                                          <p:attrName>style.visibility</p:attrName>
                                        </p:attrNameLst>
                                      </p:cBhvr>
                                      <p:to>
                                        <p:strVal val="visible"/>
                                      </p:to>
                                    </p:set>
                                  </p:childTnLst>
                                  <p:subTnLst>
                                    <p:set>
                                      <p:cBhvr override="childStyle">
                                        <p:cTn dur="1" fill="hold" display="0" masterRel="nextClick" afterEffect="1"/>
                                        <p:tgtEl>
                                          <p:spTgt spid="11276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768"/>
                                        </p:tgtEl>
                                        <p:attrNameLst>
                                          <p:attrName>style.visibility</p:attrName>
                                        </p:attrNameLst>
                                      </p:cBhvr>
                                      <p:to>
                                        <p:strVal val="visible"/>
                                      </p:to>
                                    </p:set>
                                  </p:childTnLst>
                                  <p:subTnLst>
                                    <p:set>
                                      <p:cBhvr override="childStyle">
                                        <p:cTn dur="1" fill="hold" display="0" masterRel="nextClick" afterEffect="1"/>
                                        <p:tgtEl>
                                          <p:spTgt spid="11276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7" grpId="0" animBg="1"/>
      <p:bldP spid="11276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7620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Regular subdivision</a:t>
            </a:r>
            <a:endParaRPr lang="fr-FR" sz="3600" b="1" dirty="0" smtClean="0">
              <a:solidFill>
                <a:schemeClr val="tx1"/>
              </a:solidFill>
              <a:effectLst>
                <a:outerShdw blurRad="38100" dist="38100" dir="2700000" algn="tl">
                  <a:srgbClr val="000000">
                    <a:alpha val="43137"/>
                  </a:srgbClr>
                </a:outerShdw>
              </a:effectLst>
            </a:endParaRPr>
          </a:p>
        </p:txBody>
      </p:sp>
      <p:sp>
        <p:nvSpPr>
          <p:cNvPr id="113667" name="Rectangle 3"/>
          <p:cNvSpPr>
            <a:spLocks noGrp="1" noChangeArrowheads="1"/>
          </p:cNvSpPr>
          <p:nvPr>
            <p:ph type="body" idx="4294967295"/>
          </p:nvPr>
        </p:nvSpPr>
        <p:spPr>
          <a:xfrm>
            <a:off x="533400" y="1524000"/>
            <a:ext cx="7772400" cy="4672048"/>
          </a:xfrm>
          <a:prstGeom prst="rect">
            <a:avLst/>
          </a:prstGeom>
        </p:spPr>
        <p:txBody>
          <a:bodyPr/>
          <a:lstStyle/>
          <a:p>
            <a:r>
              <a:rPr lang="fr-FR" sz="3200" dirty="0" err="1"/>
              <a:t>Advantages</a:t>
            </a:r>
            <a:r>
              <a:rPr lang="fr-FR" sz="3200" dirty="0"/>
              <a:t>:</a:t>
            </a:r>
            <a:endParaRPr lang="fr-FR" sz="3200" dirty="0" smtClean="0"/>
          </a:p>
          <a:p>
            <a:pPr marL="800100" lvl="1" indent="-342900">
              <a:spcBef>
                <a:spcPts val="1200"/>
              </a:spcBef>
              <a:spcAft>
                <a:spcPts val="600"/>
              </a:spcAft>
              <a:buFont typeface="Arial" panose="020B0604020202020204" pitchFamily="34" charset="0"/>
              <a:buChar char="•"/>
            </a:pPr>
            <a:r>
              <a:rPr lang="fr-FR" sz="2400" dirty="0" err="1"/>
              <a:t>Easy</a:t>
            </a:r>
            <a:r>
              <a:rPr lang="fr-FR" sz="2400" dirty="0"/>
              <a:t> </a:t>
            </a:r>
            <a:r>
              <a:rPr lang="fr-FR" sz="2400" dirty="0" err="1"/>
              <a:t>grid</a:t>
            </a:r>
            <a:r>
              <a:rPr lang="fr-FR" sz="2400" dirty="0"/>
              <a:t> construction</a:t>
            </a:r>
            <a:endParaRPr lang="fr-FR" sz="2400" baseline="30000" dirty="0" smtClean="0"/>
          </a:p>
          <a:p>
            <a:pPr marL="800100" lvl="1" indent="-342900">
              <a:spcBef>
                <a:spcPts val="1200"/>
              </a:spcBef>
              <a:spcAft>
                <a:spcPts val="600"/>
              </a:spcAft>
              <a:buFont typeface="Arial" panose="020B0604020202020204" pitchFamily="34" charset="0"/>
              <a:buChar char="•"/>
            </a:pPr>
            <a:r>
              <a:rPr lang="en-US" sz="2400" dirty="0"/>
              <a:t>Use of integer calculations for ray propagation =&gt; ASIC (Application-Specific Integrated Circuit)?</a:t>
            </a:r>
            <a:endParaRPr lang="fr-FR" sz="2400" dirty="0" smtClean="0"/>
          </a:p>
          <a:p>
            <a:pPr marL="800100" lvl="1" indent="-342900" algn="just" eaLnBrk="1" hangingPunct="1">
              <a:lnSpc>
                <a:spcPct val="90000"/>
              </a:lnSpc>
              <a:spcBef>
                <a:spcPts val="1200"/>
              </a:spcBef>
              <a:spcAft>
                <a:spcPts val="600"/>
              </a:spcAft>
              <a:buFont typeface="Arial" panose="020B0604020202020204" pitchFamily="34" charset="0"/>
              <a:buChar char="•"/>
            </a:pPr>
            <a:r>
              <a:rPr lang="en-US" sz="2400" dirty="0"/>
              <a:t>Intersections are only tested with objects located near the ray path</a:t>
            </a:r>
            <a:r>
              <a:rPr lang="en-US" sz="2400" dirty="0" smtClean="0"/>
              <a:t>.</a:t>
            </a:r>
          </a:p>
          <a:p>
            <a:pPr marL="800100" lvl="1" indent="-342900" algn="just" eaLnBrk="1" hangingPunct="1">
              <a:lnSpc>
                <a:spcPct val="90000"/>
              </a:lnSpc>
              <a:spcBef>
                <a:spcPts val="1200"/>
              </a:spcBef>
              <a:spcAft>
                <a:spcPts val="600"/>
              </a:spcAft>
              <a:buFont typeface="Arial" panose="020B0604020202020204" pitchFamily="34" charset="0"/>
              <a:buChar char="•"/>
            </a:pPr>
            <a:r>
              <a:rPr lang="en-US" sz="2400" dirty="0" smtClean="0"/>
              <a:t>Intersection </a:t>
            </a:r>
            <a:r>
              <a:rPr lang="en-US" sz="2400" dirty="0"/>
              <a:t>searching stops as soon as the first region containing an intersection is reached</a:t>
            </a:r>
            <a:r>
              <a:rPr lang="en-US" sz="2400" dirty="0" smtClean="0"/>
              <a:t>.</a:t>
            </a:r>
          </a:p>
          <a:p>
            <a:pPr marL="800100" lvl="1" indent="-342900" algn="just" eaLnBrk="1" hangingPunct="1">
              <a:lnSpc>
                <a:spcPct val="90000"/>
              </a:lnSpc>
              <a:spcBef>
                <a:spcPts val="1200"/>
              </a:spcBef>
              <a:spcAft>
                <a:spcPts val="600"/>
              </a:spcAft>
              <a:buFont typeface="Arial" panose="020B0604020202020204" pitchFamily="34" charset="0"/>
              <a:buChar char="•"/>
            </a:pPr>
            <a:r>
              <a:rPr lang="en-US" sz="2400" dirty="0" smtClean="0"/>
              <a:t>Perform </a:t>
            </a:r>
            <a:r>
              <a:rPr lang="en-US" sz="2400" dirty="0"/>
              <a:t>ray tracing in constant time, almost independent of scene complexity.</a:t>
            </a:r>
            <a:endParaRPr lang="fr-FR" sz="2400" dirty="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87</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3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3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36220"/>
            <a:ext cx="7772400" cy="553998"/>
          </a:xfrm>
        </p:spPr>
        <p:txBody>
          <a:bodyPr/>
          <a:lstStyle/>
          <a:p>
            <a:pPr eaLnBrk="1" hangingPunct="1">
              <a:defRPr/>
            </a:pPr>
            <a:r>
              <a:rPr lang="fr-FR" sz="3600" b="1" dirty="0">
                <a:solidFill>
                  <a:schemeClr val="tx1"/>
                </a:solidFill>
                <a:effectLst>
                  <a:outerShdw blurRad="38100" dist="38100" dir="2700000" algn="tl">
                    <a:srgbClr val="000000">
                      <a:alpha val="43137"/>
                    </a:srgbClr>
                  </a:outerShdw>
                </a:effectLst>
              </a:rPr>
              <a:t>Regular subdivision</a:t>
            </a:r>
            <a:endParaRPr lang="fr-FR" sz="3600" b="1" dirty="0" smtClean="0">
              <a:solidFill>
                <a:schemeClr val="tx1"/>
              </a:solidFill>
              <a:effectLst>
                <a:outerShdw blurRad="38100" dist="38100" dir="2700000" algn="tl">
                  <a:srgbClr val="000000">
                    <a:alpha val="43137"/>
                  </a:srgbClr>
                </a:outerShdw>
              </a:effectLst>
            </a:endParaRPr>
          </a:p>
        </p:txBody>
      </p:sp>
      <p:sp>
        <p:nvSpPr>
          <p:cNvPr id="78851" name="Rectangle 3"/>
          <p:cNvSpPr>
            <a:spLocks noGrp="1" noChangeArrowheads="1"/>
          </p:cNvSpPr>
          <p:nvPr>
            <p:ph type="body" idx="4294967295"/>
          </p:nvPr>
        </p:nvSpPr>
        <p:spPr>
          <a:xfrm>
            <a:off x="457200" y="1981200"/>
            <a:ext cx="7958138" cy="2997744"/>
          </a:xfrm>
          <a:prstGeom prst="rect">
            <a:avLst/>
          </a:prstGeom>
        </p:spPr>
        <p:txBody>
          <a:bodyPr/>
          <a:lstStyle/>
          <a:p>
            <a:pPr algn="just" eaLnBrk="1" hangingPunct="1">
              <a:lnSpc>
                <a:spcPct val="90000"/>
              </a:lnSpc>
              <a:spcBef>
                <a:spcPts val="1200"/>
              </a:spcBef>
              <a:spcAft>
                <a:spcPts val="600"/>
              </a:spcAft>
            </a:pPr>
            <a:r>
              <a:rPr lang="fr-FR" sz="3200" dirty="0" err="1"/>
              <a:t>Disadvantage</a:t>
            </a:r>
            <a:r>
              <a:rPr lang="fr-FR" sz="3200" dirty="0"/>
              <a:t>:</a:t>
            </a:r>
            <a:endParaRPr lang="fr-FR" sz="3200" dirty="0" smtClean="0"/>
          </a:p>
          <a:p>
            <a:pPr marL="800100" lvl="1" indent="-342900">
              <a:spcBef>
                <a:spcPts val="1200"/>
              </a:spcBef>
              <a:spcAft>
                <a:spcPts val="600"/>
              </a:spcAft>
              <a:buFont typeface="Arial" panose="020B0604020202020204" pitchFamily="34" charset="0"/>
              <a:buChar char="•"/>
            </a:pPr>
            <a:r>
              <a:rPr lang="en-US" sz="2000" dirty="0" smtClean="0"/>
              <a:t>Difficulty </a:t>
            </a:r>
            <a:r>
              <a:rPr lang="en-US" sz="2000" dirty="0"/>
              <a:t>of implementation compared to the bounding volume method</a:t>
            </a:r>
            <a:r>
              <a:rPr lang="en-US" sz="2000" dirty="0" smtClean="0"/>
              <a:t>.</a:t>
            </a:r>
          </a:p>
          <a:p>
            <a:pPr marL="800100" lvl="1" indent="-342900">
              <a:spcBef>
                <a:spcPts val="1200"/>
              </a:spcBef>
              <a:spcAft>
                <a:spcPts val="600"/>
              </a:spcAft>
              <a:buFont typeface="Arial" panose="020B0604020202020204" pitchFamily="34" charset="0"/>
              <a:buChar char="•"/>
            </a:pPr>
            <a:r>
              <a:rPr lang="en-US" sz="2000" dirty="0" smtClean="0"/>
              <a:t>Heterogeneous </a:t>
            </a:r>
            <a:r>
              <a:rPr lang="en-US" sz="2000" dirty="0"/>
              <a:t>distribution of objects across voxels</a:t>
            </a:r>
            <a:r>
              <a:rPr lang="en-US" sz="2000" dirty="0" smtClean="0"/>
              <a:t>.</a:t>
            </a:r>
          </a:p>
          <a:p>
            <a:pPr marL="800100" lvl="1" indent="-342900">
              <a:spcBef>
                <a:spcPts val="1200"/>
              </a:spcBef>
              <a:spcAft>
                <a:spcPts val="600"/>
              </a:spcAft>
              <a:buFont typeface="Arial" panose="020B0604020202020204" pitchFamily="34" charset="0"/>
              <a:buChar char="•"/>
            </a:pPr>
            <a:r>
              <a:rPr lang="en-US" sz="2000" dirty="0" smtClean="0"/>
              <a:t>High </a:t>
            </a:r>
            <a:r>
              <a:rPr lang="en-US" sz="2000" dirty="0"/>
              <a:t>storage cost.</a:t>
            </a:r>
            <a:endParaRPr lang="fr-FR" sz="2000" dirty="0"/>
          </a:p>
          <a:p>
            <a:pPr lvl="1" algn="just" eaLnBrk="1" hangingPunct="1">
              <a:lnSpc>
                <a:spcPct val="90000"/>
              </a:lnSpc>
            </a:pPr>
            <a:endParaRPr lang="fr-FR" sz="2000" dirty="0" smtClean="0"/>
          </a:p>
          <a:p>
            <a:pPr lvl="1" algn="just" eaLnBrk="1" hangingPunct="1">
              <a:lnSpc>
                <a:spcPct val="90000"/>
              </a:lnSpc>
            </a:pPr>
            <a:endParaRPr lang="fr-FR" sz="20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88</a:t>
            </a:fld>
            <a:endParaRP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76200"/>
            <a:ext cx="7772400" cy="553998"/>
          </a:xfrm>
        </p:spPr>
        <p:txBody>
          <a:bodyPr/>
          <a:lstStyle/>
          <a:p>
            <a:pPr eaLnBrk="1" hangingPunct="1">
              <a:defRPr/>
            </a:pPr>
            <a:r>
              <a:rPr lang="en-US" sz="3600" b="1" dirty="0">
                <a:solidFill>
                  <a:schemeClr val="tx1"/>
                </a:solidFill>
                <a:effectLst>
                  <a:outerShdw blurRad="38100" dist="38100" dir="2700000" algn="tl">
                    <a:srgbClr val="000000">
                      <a:alpha val="43137"/>
                    </a:srgbClr>
                  </a:outerShdw>
                </a:effectLst>
              </a:rPr>
              <a:t>The number of rays traced</a:t>
            </a:r>
            <a:endParaRPr lang="fr-FR" sz="3600" b="1" dirty="0" smtClean="0">
              <a:solidFill>
                <a:schemeClr val="tx1"/>
              </a:solidFill>
              <a:effectLst>
                <a:outerShdw blurRad="38100" dist="38100" dir="2700000" algn="tl">
                  <a:srgbClr val="000000">
                    <a:alpha val="43137"/>
                  </a:srgbClr>
                </a:outerShdw>
              </a:effectLst>
            </a:endParaRPr>
          </a:p>
        </p:txBody>
      </p:sp>
      <p:sp>
        <p:nvSpPr>
          <p:cNvPr id="80899" name="Rectangle 3"/>
          <p:cNvSpPr>
            <a:spLocks noGrp="1" noChangeArrowheads="1"/>
          </p:cNvSpPr>
          <p:nvPr>
            <p:ph type="body" idx="4294967295"/>
          </p:nvPr>
        </p:nvSpPr>
        <p:spPr>
          <a:xfrm>
            <a:off x="914400" y="1447800"/>
            <a:ext cx="7772400" cy="3824124"/>
          </a:xfrm>
          <a:prstGeom prst="rect">
            <a:avLst/>
          </a:prstGeom>
        </p:spPr>
        <p:txBody>
          <a:bodyPr/>
          <a:lstStyle/>
          <a:p>
            <a:pPr marL="457200" indent="-457200" algn="just" eaLnBrk="1" hangingPunct="1">
              <a:lnSpc>
                <a:spcPct val="150000"/>
              </a:lnSpc>
              <a:buFont typeface="Arial" panose="020B0604020202020204" pitchFamily="34" charset="0"/>
              <a:buChar char="•"/>
            </a:pPr>
            <a:r>
              <a:rPr lang="en-US" sz="2800" dirty="0" smtClean="0"/>
              <a:t>A </a:t>
            </a:r>
            <a:r>
              <a:rPr lang="en-US" sz="2800" dirty="0"/>
              <a:t>simple solution for reducing the number of primary rays is to project the scene objects onto the display screen before ray tracing</a:t>
            </a:r>
            <a:r>
              <a:rPr lang="en-US" sz="2800" dirty="0" smtClean="0"/>
              <a:t>.</a:t>
            </a:r>
          </a:p>
          <a:p>
            <a:pPr marL="457200" indent="-457200" algn="just" eaLnBrk="1" hangingPunct="1">
              <a:lnSpc>
                <a:spcPct val="150000"/>
              </a:lnSpc>
              <a:buFont typeface="Arial" panose="020B0604020202020204" pitchFamily="34" charset="0"/>
              <a:buChar char="•"/>
            </a:pPr>
            <a:r>
              <a:rPr lang="en-US" sz="2800" dirty="0" smtClean="0"/>
              <a:t>This </a:t>
            </a:r>
            <a:r>
              <a:rPr lang="en-US" sz="2800" dirty="0"/>
              <a:t>will reveal which pixels contain no objects</a:t>
            </a:r>
            <a:r>
              <a:rPr lang="en-US" sz="2800" dirty="0" smtClean="0"/>
              <a:t>.</a:t>
            </a:r>
          </a:p>
          <a:p>
            <a:pPr marL="457200" indent="-457200" algn="just" eaLnBrk="1" hangingPunct="1">
              <a:lnSpc>
                <a:spcPct val="150000"/>
              </a:lnSpc>
              <a:buFont typeface="Arial" panose="020B0604020202020204" pitchFamily="34" charset="0"/>
              <a:buChar char="•"/>
            </a:pPr>
            <a:r>
              <a:rPr lang="en-US" sz="2800" dirty="0" smtClean="0"/>
              <a:t>The </a:t>
            </a:r>
            <a:r>
              <a:rPr lang="en-US" sz="2800" dirty="0"/>
              <a:t>problem of reducing the number of secondary rays is complex.</a:t>
            </a:r>
            <a:endParaRPr lang="fr-FR" sz="28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89</a:t>
            </a:fld>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427475"/>
            <a:ext cx="9144000" cy="3426460"/>
          </a:xfrm>
          <a:custGeom>
            <a:avLst/>
            <a:gdLst/>
            <a:ahLst/>
            <a:cxnLst/>
            <a:rect l="l" t="t" r="r" b="b"/>
            <a:pathLst>
              <a:path w="9144000" h="3426459">
                <a:moveTo>
                  <a:pt x="0" y="3425952"/>
                </a:moveTo>
                <a:lnTo>
                  <a:pt x="9144000" y="3425952"/>
                </a:lnTo>
                <a:lnTo>
                  <a:pt x="9144000" y="0"/>
                </a:lnTo>
                <a:lnTo>
                  <a:pt x="0" y="0"/>
                </a:lnTo>
                <a:lnTo>
                  <a:pt x="0" y="3425952"/>
                </a:lnTo>
                <a:close/>
              </a:path>
            </a:pathLst>
          </a:custGeom>
          <a:solidFill>
            <a:srgbClr val="FFFFFF"/>
          </a:solidFill>
        </p:spPr>
        <p:txBody>
          <a:bodyPr wrap="square" lIns="0" tIns="0" rIns="0" bIns="0" rtlCol="0"/>
          <a:lstStyle/>
          <a:p>
            <a:endParaRPr/>
          </a:p>
        </p:txBody>
      </p:sp>
      <p:sp>
        <p:nvSpPr>
          <p:cNvPr id="4" name="object 4"/>
          <p:cNvSpPr/>
          <p:nvPr/>
        </p:nvSpPr>
        <p:spPr>
          <a:xfrm>
            <a:off x="64007" y="3446780"/>
            <a:ext cx="9014460" cy="3335020"/>
          </a:xfrm>
          <a:custGeom>
            <a:avLst/>
            <a:gdLst/>
            <a:ahLst/>
            <a:cxnLst/>
            <a:rect l="l" t="t" r="r" b="b"/>
            <a:pathLst>
              <a:path w="9014460" h="3335020">
                <a:moveTo>
                  <a:pt x="9014460" y="0"/>
                </a:moveTo>
                <a:lnTo>
                  <a:pt x="0" y="0"/>
                </a:lnTo>
                <a:lnTo>
                  <a:pt x="0" y="3005328"/>
                </a:lnTo>
                <a:lnTo>
                  <a:pt x="3580" y="3053871"/>
                </a:lnTo>
                <a:lnTo>
                  <a:pt x="13982" y="3100237"/>
                </a:lnTo>
                <a:lnTo>
                  <a:pt x="30698" y="3143910"/>
                </a:lnTo>
                <a:lnTo>
                  <a:pt x="53219" y="3184374"/>
                </a:lnTo>
                <a:lnTo>
                  <a:pt x="81037" y="3221115"/>
                </a:lnTo>
                <a:lnTo>
                  <a:pt x="113643" y="3253617"/>
                </a:lnTo>
                <a:lnTo>
                  <a:pt x="150530" y="3281365"/>
                </a:lnTo>
                <a:lnTo>
                  <a:pt x="191188" y="3303844"/>
                </a:lnTo>
                <a:lnTo>
                  <a:pt x="235109" y="3320538"/>
                </a:lnTo>
                <a:lnTo>
                  <a:pt x="281785" y="3330932"/>
                </a:lnTo>
                <a:lnTo>
                  <a:pt x="330708" y="3334512"/>
                </a:lnTo>
                <a:lnTo>
                  <a:pt x="8683752" y="3334512"/>
                </a:lnTo>
                <a:lnTo>
                  <a:pt x="8732674" y="3330932"/>
                </a:lnTo>
                <a:lnTo>
                  <a:pt x="8779350" y="3320538"/>
                </a:lnTo>
                <a:lnTo>
                  <a:pt x="8823271" y="3303844"/>
                </a:lnTo>
                <a:lnTo>
                  <a:pt x="8863929" y="3281365"/>
                </a:lnTo>
                <a:lnTo>
                  <a:pt x="8900816" y="3253617"/>
                </a:lnTo>
                <a:lnTo>
                  <a:pt x="8933422" y="3221115"/>
                </a:lnTo>
                <a:lnTo>
                  <a:pt x="8961240" y="3184374"/>
                </a:lnTo>
                <a:lnTo>
                  <a:pt x="8983761" y="3143910"/>
                </a:lnTo>
                <a:lnTo>
                  <a:pt x="9000477" y="3100237"/>
                </a:lnTo>
                <a:lnTo>
                  <a:pt x="9010879" y="3053871"/>
                </a:lnTo>
                <a:lnTo>
                  <a:pt x="9014460" y="3005328"/>
                </a:lnTo>
                <a:lnTo>
                  <a:pt x="9014460" y="0"/>
                </a:lnTo>
                <a:close/>
              </a:path>
            </a:pathLst>
          </a:custGeom>
          <a:solidFill>
            <a:srgbClr val="FFFFFF"/>
          </a:solidFill>
        </p:spPr>
        <p:txBody>
          <a:bodyPr wrap="square" lIns="0" tIns="0" rIns="0" bIns="0" rtlCol="0"/>
          <a:lstStyle/>
          <a:p>
            <a:pPr marL="332105" indent="-319405">
              <a:lnSpc>
                <a:spcPts val="2610"/>
              </a:lnSpc>
              <a:spcBef>
                <a:spcPts val="50"/>
              </a:spcBef>
              <a:buClr>
                <a:srgbClr val="D34817"/>
              </a:buClr>
              <a:buSzPct val="84090"/>
              <a:tabLst>
                <a:tab pos="332740" algn="l"/>
              </a:tabLst>
            </a:pPr>
            <a:endParaRPr lang="fr-FR" spc="-5" dirty="0" smtClean="0">
              <a:latin typeface="Perpetua"/>
              <a:cs typeface="Perpetua"/>
            </a:endParaRPr>
          </a:p>
        </p:txBody>
      </p:sp>
      <p:sp>
        <p:nvSpPr>
          <p:cNvPr id="5" name="object 5"/>
          <p:cNvSpPr/>
          <p:nvPr/>
        </p:nvSpPr>
        <p:spPr>
          <a:xfrm>
            <a:off x="60960" y="3427475"/>
            <a:ext cx="9020810" cy="3337560"/>
          </a:xfrm>
          <a:custGeom>
            <a:avLst/>
            <a:gdLst/>
            <a:ahLst/>
            <a:cxnLst/>
            <a:rect l="l" t="t" r="r" b="b"/>
            <a:pathLst>
              <a:path w="9020810" h="3337559">
                <a:moveTo>
                  <a:pt x="7620" y="0"/>
                </a:moveTo>
                <a:lnTo>
                  <a:pt x="0" y="0"/>
                </a:lnTo>
                <a:lnTo>
                  <a:pt x="0" y="3005328"/>
                </a:lnTo>
                <a:lnTo>
                  <a:pt x="4572" y="3055620"/>
                </a:lnTo>
                <a:lnTo>
                  <a:pt x="15240" y="3104388"/>
                </a:lnTo>
                <a:lnTo>
                  <a:pt x="33528" y="3150108"/>
                </a:lnTo>
                <a:lnTo>
                  <a:pt x="67056" y="3204972"/>
                </a:lnTo>
                <a:lnTo>
                  <a:pt x="109728" y="3252216"/>
                </a:lnTo>
                <a:lnTo>
                  <a:pt x="121920" y="3261360"/>
                </a:lnTo>
                <a:lnTo>
                  <a:pt x="134111" y="3272028"/>
                </a:lnTo>
                <a:lnTo>
                  <a:pt x="161544" y="3290316"/>
                </a:lnTo>
                <a:lnTo>
                  <a:pt x="188976" y="3305555"/>
                </a:lnTo>
                <a:lnTo>
                  <a:pt x="234696" y="3323843"/>
                </a:lnTo>
                <a:lnTo>
                  <a:pt x="249936" y="3326891"/>
                </a:lnTo>
                <a:lnTo>
                  <a:pt x="266700" y="3331464"/>
                </a:lnTo>
                <a:lnTo>
                  <a:pt x="283464" y="3334512"/>
                </a:lnTo>
                <a:lnTo>
                  <a:pt x="316992" y="3337560"/>
                </a:lnTo>
                <a:lnTo>
                  <a:pt x="8705088" y="3337560"/>
                </a:lnTo>
                <a:lnTo>
                  <a:pt x="8738616" y="3334512"/>
                </a:lnTo>
                <a:lnTo>
                  <a:pt x="8753856" y="3331464"/>
                </a:lnTo>
                <a:lnTo>
                  <a:pt x="316992" y="3331464"/>
                </a:lnTo>
                <a:lnTo>
                  <a:pt x="283464" y="3328416"/>
                </a:lnTo>
                <a:lnTo>
                  <a:pt x="268224" y="3325367"/>
                </a:lnTo>
                <a:lnTo>
                  <a:pt x="251460" y="3320796"/>
                </a:lnTo>
                <a:lnTo>
                  <a:pt x="236219" y="3317748"/>
                </a:lnTo>
                <a:lnTo>
                  <a:pt x="192024" y="3299460"/>
                </a:lnTo>
                <a:lnTo>
                  <a:pt x="150876" y="3276600"/>
                </a:lnTo>
                <a:lnTo>
                  <a:pt x="102107" y="3235452"/>
                </a:lnTo>
                <a:lnTo>
                  <a:pt x="62484" y="3188208"/>
                </a:lnTo>
                <a:lnTo>
                  <a:pt x="54863" y="3174491"/>
                </a:lnTo>
                <a:lnTo>
                  <a:pt x="45720" y="3160776"/>
                </a:lnTo>
                <a:lnTo>
                  <a:pt x="39624" y="3147060"/>
                </a:lnTo>
                <a:lnTo>
                  <a:pt x="32004" y="3131820"/>
                </a:lnTo>
                <a:lnTo>
                  <a:pt x="27432" y="3116579"/>
                </a:lnTo>
                <a:lnTo>
                  <a:pt x="13716" y="3070860"/>
                </a:lnTo>
                <a:lnTo>
                  <a:pt x="7620" y="3022091"/>
                </a:lnTo>
                <a:lnTo>
                  <a:pt x="7620" y="0"/>
                </a:lnTo>
                <a:close/>
              </a:path>
              <a:path w="9020810" h="3337559">
                <a:moveTo>
                  <a:pt x="9020556" y="0"/>
                </a:moveTo>
                <a:lnTo>
                  <a:pt x="9014460" y="0"/>
                </a:lnTo>
                <a:lnTo>
                  <a:pt x="9014460" y="3005328"/>
                </a:lnTo>
                <a:lnTo>
                  <a:pt x="9012936" y="3022091"/>
                </a:lnTo>
                <a:lnTo>
                  <a:pt x="9012936" y="3038856"/>
                </a:lnTo>
                <a:lnTo>
                  <a:pt x="9009888" y="3055620"/>
                </a:lnTo>
                <a:lnTo>
                  <a:pt x="9003792" y="3086100"/>
                </a:lnTo>
                <a:lnTo>
                  <a:pt x="8999220" y="3102864"/>
                </a:lnTo>
                <a:lnTo>
                  <a:pt x="8994648" y="3118104"/>
                </a:lnTo>
                <a:lnTo>
                  <a:pt x="8988552" y="3131820"/>
                </a:lnTo>
                <a:lnTo>
                  <a:pt x="8982456" y="3147060"/>
                </a:lnTo>
                <a:lnTo>
                  <a:pt x="8958072" y="3188208"/>
                </a:lnTo>
                <a:lnTo>
                  <a:pt x="8929116" y="3224784"/>
                </a:lnTo>
                <a:lnTo>
                  <a:pt x="8895588" y="3256788"/>
                </a:lnTo>
                <a:lnTo>
                  <a:pt x="8828532" y="3299460"/>
                </a:lnTo>
                <a:lnTo>
                  <a:pt x="8784336" y="3317748"/>
                </a:lnTo>
                <a:lnTo>
                  <a:pt x="8769096" y="3320796"/>
                </a:lnTo>
                <a:lnTo>
                  <a:pt x="8752332" y="3325367"/>
                </a:lnTo>
                <a:lnTo>
                  <a:pt x="8737092" y="3328416"/>
                </a:lnTo>
                <a:lnTo>
                  <a:pt x="8703564" y="3331464"/>
                </a:lnTo>
                <a:lnTo>
                  <a:pt x="8753856" y="3331464"/>
                </a:lnTo>
                <a:lnTo>
                  <a:pt x="8770620" y="3326891"/>
                </a:lnTo>
                <a:lnTo>
                  <a:pt x="8785860" y="3323843"/>
                </a:lnTo>
                <a:lnTo>
                  <a:pt x="8831580" y="3305555"/>
                </a:lnTo>
                <a:lnTo>
                  <a:pt x="8874252" y="3281172"/>
                </a:lnTo>
                <a:lnTo>
                  <a:pt x="8898636" y="3261360"/>
                </a:lnTo>
                <a:lnTo>
                  <a:pt x="8910828" y="3252216"/>
                </a:lnTo>
                <a:lnTo>
                  <a:pt x="8933688" y="3229356"/>
                </a:lnTo>
                <a:lnTo>
                  <a:pt x="8944356" y="3217164"/>
                </a:lnTo>
                <a:lnTo>
                  <a:pt x="8953500" y="3203447"/>
                </a:lnTo>
                <a:lnTo>
                  <a:pt x="8964168" y="3191256"/>
                </a:lnTo>
                <a:lnTo>
                  <a:pt x="8971788" y="3177540"/>
                </a:lnTo>
                <a:lnTo>
                  <a:pt x="8980932" y="3163824"/>
                </a:lnTo>
                <a:lnTo>
                  <a:pt x="8987028" y="3150108"/>
                </a:lnTo>
                <a:lnTo>
                  <a:pt x="9005316" y="3104388"/>
                </a:lnTo>
                <a:lnTo>
                  <a:pt x="9019032" y="3038856"/>
                </a:lnTo>
                <a:lnTo>
                  <a:pt x="9020556" y="3022091"/>
                </a:lnTo>
                <a:lnTo>
                  <a:pt x="9020556" y="0"/>
                </a:lnTo>
                <a:close/>
              </a:path>
            </a:pathLst>
          </a:custGeom>
          <a:solidFill>
            <a:srgbClr val="000000"/>
          </a:solidFill>
        </p:spPr>
        <p:txBody>
          <a:bodyPr wrap="square" lIns="0" tIns="0" rIns="0" bIns="0" rtlCol="0"/>
          <a:lstStyle/>
          <a:p>
            <a:endParaRPr/>
          </a:p>
        </p:txBody>
      </p:sp>
      <p:sp>
        <p:nvSpPr>
          <p:cNvPr id="6" name="object 6"/>
          <p:cNvSpPr txBox="1"/>
          <p:nvPr/>
        </p:nvSpPr>
        <p:spPr>
          <a:xfrm>
            <a:off x="914400" y="6400800"/>
            <a:ext cx="3505200" cy="334707"/>
          </a:xfrm>
          <a:prstGeom prst="rect">
            <a:avLst/>
          </a:prstGeom>
        </p:spPr>
        <p:txBody>
          <a:bodyPr vert="horz" wrap="square" lIns="0" tIns="0" rIns="0" bIns="0" rtlCol="0">
            <a:spAutoFit/>
          </a:bodyPr>
          <a:lstStyle/>
          <a:p>
            <a:pPr marL="332105" indent="-319405">
              <a:lnSpc>
                <a:spcPts val="2610"/>
              </a:lnSpc>
              <a:spcBef>
                <a:spcPts val="50"/>
              </a:spcBef>
              <a:buClr>
                <a:srgbClr val="D34817"/>
              </a:buClr>
              <a:buSzPct val="84090"/>
              <a:buFont typeface="Wingdings"/>
              <a:buChar char=""/>
              <a:tabLst>
                <a:tab pos="332740" algn="l"/>
              </a:tabLst>
            </a:pPr>
            <a:r>
              <a:rPr lang="en-US" sz="2200" b="1" spc="-5" dirty="0">
                <a:latin typeface="Perpetua"/>
                <a:cs typeface="Perpetua"/>
              </a:rPr>
              <a:t>Local illumination</a:t>
            </a:r>
          </a:p>
        </p:txBody>
      </p:sp>
      <p:sp>
        <p:nvSpPr>
          <p:cNvPr id="7" name="object 7"/>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76835">
              <a:lnSpc>
                <a:spcPts val="1525"/>
              </a:lnSpc>
            </a:pPr>
            <a:fld id="{81D60167-4931-47E6-BA6A-407CBD079E47}" type="slidenum">
              <a:rPr dirty="0"/>
              <a:pPr marL="76835">
                <a:lnSpc>
                  <a:spcPts val="1525"/>
                </a:lnSpc>
              </a:pPr>
              <a:t>9</a:t>
            </a:fld>
            <a:endParaRPr dirty="0"/>
          </a:p>
        </p:txBody>
      </p:sp>
      <p:pic>
        <p:nvPicPr>
          <p:cNvPr id="31748" name="Picture 4" descr="http://www.pixelsham.com/wp-content/uploads/2016/01/directvsindirect.png"/>
          <p:cNvPicPr>
            <a:picLocks noChangeAspect="1" noChangeArrowheads="1"/>
          </p:cNvPicPr>
          <p:nvPr/>
        </p:nvPicPr>
        <p:blipFill>
          <a:blip r:embed="rId3"/>
          <a:srcRect/>
          <a:stretch>
            <a:fillRect/>
          </a:stretch>
        </p:blipFill>
        <p:spPr bwMode="auto">
          <a:xfrm>
            <a:off x="761355" y="914400"/>
            <a:ext cx="8077845" cy="3025988"/>
          </a:xfrm>
          <a:prstGeom prst="rect">
            <a:avLst/>
          </a:prstGeom>
          <a:noFill/>
        </p:spPr>
      </p:pic>
      <p:sp>
        <p:nvSpPr>
          <p:cNvPr id="11" name="Rectangle 10"/>
          <p:cNvSpPr/>
          <p:nvPr/>
        </p:nvSpPr>
        <p:spPr>
          <a:xfrm>
            <a:off x="609600" y="164068"/>
            <a:ext cx="8226932" cy="707886"/>
          </a:xfrm>
          <a:prstGeom prst="rect">
            <a:avLst/>
          </a:prstGeom>
        </p:spPr>
        <p:txBody>
          <a:bodyPr wrap="none">
            <a:spAutoFit/>
          </a:bodyPr>
          <a:lstStyle/>
          <a:p>
            <a:r>
              <a:rPr lang="fr-FR" sz="3600" b="1" spc="-5" dirty="0">
                <a:effectLst>
                  <a:outerShdw blurRad="38100" dist="38100" dir="2700000" algn="tl">
                    <a:srgbClr val="000000">
                      <a:alpha val="43137"/>
                    </a:srgbClr>
                  </a:outerShdw>
                </a:effectLst>
                <a:latin typeface="Perpetua"/>
                <a:cs typeface="Perpetua"/>
              </a:rPr>
              <a:t>Local Illumination &amp; global </a:t>
            </a:r>
            <a:r>
              <a:rPr lang="fr-FR" sz="3600" b="1" spc="-5" dirty="0" smtClean="0">
                <a:effectLst>
                  <a:outerShdw blurRad="38100" dist="38100" dir="2700000" algn="tl">
                    <a:srgbClr val="000000">
                      <a:alpha val="43137"/>
                    </a:srgbClr>
                  </a:outerShdw>
                </a:effectLst>
                <a:latin typeface="Perpetua"/>
                <a:cs typeface="Perpetua"/>
              </a:rPr>
              <a:t>illumination</a:t>
            </a:r>
            <a:r>
              <a:rPr lang="fr-FR" sz="4000" spc="-5" dirty="0" smtClean="0">
                <a:latin typeface="Perpetua"/>
                <a:cs typeface="Perpetua"/>
              </a:rPr>
              <a:t> </a:t>
            </a:r>
            <a:endParaRPr lang="fr-FR" dirty="0"/>
          </a:p>
        </p:txBody>
      </p:sp>
      <p:pic>
        <p:nvPicPr>
          <p:cNvPr id="13" name="Picture 2" descr="http://hd-prg.com/Data/Research/Thumbnails/RV-GlobalIllum/Thumb_DirectIllum.jpg"/>
          <p:cNvPicPr>
            <a:picLocks noChangeAspect="1" noChangeArrowheads="1"/>
          </p:cNvPicPr>
          <p:nvPr/>
        </p:nvPicPr>
        <p:blipFill>
          <a:blip r:embed="rId4" cstate="print"/>
          <a:srcRect/>
          <a:stretch>
            <a:fillRect/>
          </a:stretch>
        </p:blipFill>
        <p:spPr bwMode="auto">
          <a:xfrm>
            <a:off x="894232" y="3958208"/>
            <a:ext cx="3830168" cy="2372814"/>
          </a:xfrm>
          <a:prstGeom prst="rect">
            <a:avLst/>
          </a:prstGeom>
          <a:noFill/>
        </p:spPr>
      </p:pic>
      <p:pic>
        <p:nvPicPr>
          <p:cNvPr id="14" name="Picture 4" descr="http://hd-prg.com/Data/Research/Thumbnails/RV-GlobalIllum/Thumb_RV-GlobalIllum.jpg"/>
          <p:cNvPicPr>
            <a:picLocks noChangeAspect="1" noChangeArrowheads="1"/>
          </p:cNvPicPr>
          <p:nvPr/>
        </p:nvPicPr>
        <p:blipFill>
          <a:blip r:embed="rId5" cstate="print"/>
          <a:srcRect/>
          <a:stretch>
            <a:fillRect/>
          </a:stretch>
        </p:blipFill>
        <p:spPr bwMode="auto">
          <a:xfrm>
            <a:off x="4947875" y="3947652"/>
            <a:ext cx="3815125" cy="2363495"/>
          </a:xfrm>
          <a:prstGeom prst="rect">
            <a:avLst/>
          </a:prstGeom>
          <a:noFill/>
        </p:spPr>
      </p:pic>
      <p:sp>
        <p:nvSpPr>
          <p:cNvPr id="15" name="object 6"/>
          <p:cNvSpPr txBox="1"/>
          <p:nvPr/>
        </p:nvSpPr>
        <p:spPr>
          <a:xfrm>
            <a:off x="4953000" y="6447093"/>
            <a:ext cx="3505200" cy="342401"/>
          </a:xfrm>
          <a:prstGeom prst="rect">
            <a:avLst/>
          </a:prstGeom>
        </p:spPr>
        <p:txBody>
          <a:bodyPr vert="horz" wrap="square" lIns="0" tIns="0" rIns="0" bIns="0" rtlCol="0">
            <a:spAutoFit/>
          </a:bodyPr>
          <a:lstStyle/>
          <a:p>
            <a:pPr marL="332105" indent="-319405">
              <a:lnSpc>
                <a:spcPts val="2610"/>
              </a:lnSpc>
              <a:spcBef>
                <a:spcPts val="65"/>
              </a:spcBef>
              <a:buClr>
                <a:srgbClr val="D34817"/>
              </a:buClr>
              <a:buSzPct val="84090"/>
              <a:buFont typeface="Wingdings"/>
              <a:buChar char=""/>
              <a:tabLst>
                <a:tab pos="332740" algn="l"/>
              </a:tabLst>
            </a:pPr>
            <a:r>
              <a:rPr lang="en-US" sz="2400" dirty="0"/>
              <a:t>global illumination</a:t>
            </a:r>
            <a:endParaRPr sz="2200" b="1" dirty="0">
              <a:latin typeface="Perpetua"/>
              <a:cs typeface="Perpetu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32481" y="152400"/>
            <a:ext cx="7772400" cy="1440180"/>
          </a:xfrm>
        </p:spPr>
        <p:txBody>
          <a:bodyPr/>
          <a:lstStyle/>
          <a:p>
            <a:pPr>
              <a:defRPr/>
            </a:pPr>
            <a:r>
              <a:rPr lang="fr-FR" sz="3600" b="1" dirty="0" err="1" smtClean="0">
                <a:solidFill>
                  <a:schemeClr val="tx1"/>
                </a:solidFill>
                <a:effectLst>
                  <a:outerShdw blurRad="38100" dist="38100" dir="2700000" algn="tl">
                    <a:srgbClr val="000000">
                      <a:alpha val="43137"/>
                    </a:srgbClr>
                  </a:outerShdw>
                </a:effectLst>
              </a:rPr>
              <a:t>Octree</a:t>
            </a:r>
            <a:endParaRPr lang="fr-FR" sz="3600" b="1" dirty="0" smtClean="0">
              <a:solidFill>
                <a:schemeClr val="tx1"/>
              </a:solidFill>
              <a:effectLst>
                <a:outerShdw blurRad="38100" dist="38100" dir="2700000" algn="tl">
                  <a:srgbClr val="000000">
                    <a:alpha val="43137"/>
                  </a:srgbClr>
                </a:outerShdw>
              </a:effectLst>
            </a:endParaRPr>
          </a:p>
        </p:txBody>
      </p:sp>
      <p:sp>
        <p:nvSpPr>
          <p:cNvPr id="114691" name="Rectangle 3"/>
          <p:cNvSpPr>
            <a:spLocks noGrp="1" noChangeArrowheads="1"/>
          </p:cNvSpPr>
          <p:nvPr>
            <p:ph type="body" idx="4294967295"/>
          </p:nvPr>
        </p:nvSpPr>
        <p:spPr>
          <a:xfrm>
            <a:off x="914400" y="1447800"/>
            <a:ext cx="7772400" cy="3142527"/>
          </a:xfrm>
          <a:prstGeom prst="rect">
            <a:avLst/>
          </a:prstGeom>
        </p:spPr>
        <p:txBody>
          <a:bodyPr/>
          <a:lstStyle/>
          <a:p>
            <a:pPr>
              <a:lnSpc>
                <a:spcPct val="150000"/>
              </a:lnSpc>
            </a:pPr>
            <a:r>
              <a:rPr lang="fr-FR" dirty="0"/>
              <a:t>Objective:</a:t>
            </a:r>
            <a:endParaRPr lang="fr-FR" dirty="0" smtClean="0"/>
          </a:p>
          <a:p>
            <a:pPr lvl="1">
              <a:lnSpc>
                <a:spcPct val="150000"/>
              </a:lnSpc>
            </a:pPr>
            <a:r>
              <a:rPr lang="en-US" dirty="0"/>
              <a:t>To reduce the propagation cost of a ray in a discrete </a:t>
            </a:r>
            <a:r>
              <a:rPr lang="en-US" dirty="0" smtClean="0"/>
              <a:t>space</a:t>
            </a:r>
            <a:r>
              <a:rPr lang="fr-FR" dirty="0" smtClean="0"/>
              <a:t>.</a:t>
            </a:r>
          </a:p>
          <a:p>
            <a:pPr lvl="2">
              <a:lnSpc>
                <a:spcPct val="150000"/>
              </a:lnSpc>
            </a:pPr>
            <a:endParaRPr lang="fr-FR" dirty="0" smtClean="0"/>
          </a:p>
          <a:p>
            <a:pPr>
              <a:lnSpc>
                <a:spcPct val="150000"/>
              </a:lnSpc>
            </a:pPr>
            <a:r>
              <a:rPr lang="fr-FR" dirty="0" err="1" smtClean="0"/>
              <a:t>Principle</a:t>
            </a:r>
            <a:r>
              <a:rPr lang="fr-FR" dirty="0" smtClean="0"/>
              <a:t>:</a:t>
            </a:r>
            <a:endParaRPr lang="fr-FR" dirty="0" smtClean="0"/>
          </a:p>
          <a:p>
            <a:pPr lvl="1">
              <a:lnSpc>
                <a:spcPct val="150000"/>
              </a:lnSpc>
            </a:pPr>
            <a:r>
              <a:rPr lang="en-US" dirty="0" smtClean="0"/>
              <a:t>Irregular </a:t>
            </a:r>
            <a:r>
              <a:rPr lang="en-US" dirty="0"/>
              <a:t>subdivision of the scene</a:t>
            </a:r>
            <a:r>
              <a:rPr lang="en-US" dirty="0" smtClean="0"/>
              <a:t>.</a:t>
            </a:r>
          </a:p>
          <a:p>
            <a:pPr lvl="1">
              <a:lnSpc>
                <a:spcPct val="150000"/>
              </a:lnSpc>
            </a:pPr>
            <a:r>
              <a:rPr lang="en-US" dirty="0" smtClean="0"/>
              <a:t>Top-down </a:t>
            </a:r>
            <a:r>
              <a:rPr lang="en-US" dirty="0"/>
              <a:t>voxel construction</a:t>
            </a:r>
            <a:r>
              <a:rPr lang="en-US" dirty="0" smtClean="0"/>
              <a:t>.</a:t>
            </a:r>
          </a:p>
          <a:p>
            <a:pPr lvl="1">
              <a:lnSpc>
                <a:spcPct val="150000"/>
              </a:lnSpc>
            </a:pPr>
            <a:r>
              <a:rPr lang="en-US" dirty="0" smtClean="0"/>
              <a:t>Indexed </a:t>
            </a:r>
            <a:r>
              <a:rPr lang="en-US" dirty="0"/>
              <a:t>octal tree organization.</a:t>
            </a:r>
            <a:endParaRPr lang="fr-FR"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90</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46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46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46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46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4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7688" y="3429000"/>
            <a:ext cx="3282950" cy="3106738"/>
            <a:chOff x="345" y="2160"/>
            <a:chExt cx="2068" cy="1957"/>
          </a:xfrm>
        </p:grpSpPr>
        <p:grpSp>
          <p:nvGrpSpPr>
            <p:cNvPr id="3" name="Group 3"/>
            <p:cNvGrpSpPr>
              <a:grpSpLocks/>
            </p:cNvGrpSpPr>
            <p:nvPr/>
          </p:nvGrpSpPr>
          <p:grpSpPr bwMode="auto">
            <a:xfrm rot="-2635760">
              <a:off x="488" y="3488"/>
              <a:ext cx="615" cy="615"/>
              <a:chOff x="675" y="3383"/>
              <a:chExt cx="615" cy="615"/>
            </a:xfrm>
          </p:grpSpPr>
          <p:sp>
            <p:nvSpPr>
              <p:cNvPr id="82996" name="Oval 4"/>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7" name="Oval 5"/>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8" name="Oval 6"/>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9" name="Oval 7"/>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3000" name="Oval 8"/>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3001" name="Oval 9"/>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sp>
          <p:nvSpPr>
            <p:cNvPr id="82986" name="AutoShape 10"/>
            <p:cNvSpPr>
              <a:spLocks noChangeArrowheads="1"/>
            </p:cNvSpPr>
            <p:nvPr/>
          </p:nvSpPr>
          <p:spPr bwMode="auto">
            <a:xfrm>
              <a:off x="1290" y="2160"/>
              <a:ext cx="187" cy="195"/>
            </a:xfrm>
            <a:prstGeom prst="irregularSeal1">
              <a:avLst/>
            </a:prstGeom>
            <a:solidFill>
              <a:schemeClr val="tx2"/>
            </a:solidFill>
            <a:ln w="9525">
              <a:miter lim="800000"/>
              <a:headEnd/>
              <a:tailEnd/>
            </a:ln>
            <a:scene3d>
              <a:camera prst="legacyObliqueTopRight"/>
              <a:lightRig rig="legacyFlat3" dir="r"/>
            </a:scene3d>
            <a:sp3d extrusionH="100000" prstMaterial="legacyMatte">
              <a:bevelT w="13500" h="13500" prst="angle"/>
              <a:bevelB w="13500" h="13500" prst="angle"/>
              <a:extrusionClr>
                <a:schemeClr val="tx2"/>
              </a:extrusionClr>
            </a:sp3d>
          </p:spPr>
          <p:txBody>
            <a:bodyPr wrap="none" anchor="ctr">
              <a:flatTx/>
            </a:bodyPr>
            <a:lstStyle/>
            <a:p>
              <a:endParaRPr lang="fr-FR"/>
            </a:p>
          </p:txBody>
        </p:sp>
        <p:pic>
          <p:nvPicPr>
            <p:cNvPr id="82987" name="Picture 11" descr="D:\PAULIN\Enseignement\DEA\Cours99\Dea\Cours 99\R2D2.gif"/>
            <p:cNvPicPr>
              <a:picLocks noChangeAspect="1" noChangeArrowheads="1"/>
            </p:cNvPicPr>
            <p:nvPr/>
          </p:nvPicPr>
          <p:blipFill>
            <a:blip r:embed="rId3"/>
            <a:srcRect/>
            <a:stretch>
              <a:fillRect/>
            </a:stretch>
          </p:blipFill>
          <p:spPr bwMode="auto">
            <a:xfrm>
              <a:off x="345" y="2927"/>
              <a:ext cx="930" cy="702"/>
            </a:xfrm>
            <a:prstGeom prst="rect">
              <a:avLst/>
            </a:prstGeom>
            <a:noFill/>
            <a:ln w="9525">
              <a:noFill/>
              <a:miter lim="800000"/>
              <a:headEnd/>
              <a:tailEnd/>
            </a:ln>
          </p:spPr>
        </p:pic>
        <p:grpSp>
          <p:nvGrpSpPr>
            <p:cNvPr id="4" name="Group 12"/>
            <p:cNvGrpSpPr>
              <a:grpSpLocks/>
            </p:cNvGrpSpPr>
            <p:nvPr/>
          </p:nvGrpSpPr>
          <p:grpSpPr bwMode="auto">
            <a:xfrm rot="-2635760">
              <a:off x="1304" y="3502"/>
              <a:ext cx="615" cy="615"/>
              <a:chOff x="675" y="3383"/>
              <a:chExt cx="615" cy="615"/>
            </a:xfrm>
          </p:grpSpPr>
          <p:sp>
            <p:nvSpPr>
              <p:cNvPr id="82990" name="Oval 13"/>
              <p:cNvSpPr>
                <a:spLocks noChangeArrowheads="1"/>
              </p:cNvSpPr>
              <p:nvPr/>
            </p:nvSpPr>
            <p:spPr bwMode="auto">
              <a:xfrm>
                <a:off x="675" y="338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1" name="Oval 14"/>
              <p:cNvSpPr>
                <a:spLocks noChangeArrowheads="1"/>
              </p:cNvSpPr>
              <p:nvPr/>
            </p:nvSpPr>
            <p:spPr bwMode="auto">
              <a:xfrm>
                <a:off x="771" y="3479"/>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2" name="Oval 15"/>
              <p:cNvSpPr>
                <a:spLocks noChangeArrowheads="1"/>
              </p:cNvSpPr>
              <p:nvPr/>
            </p:nvSpPr>
            <p:spPr bwMode="auto">
              <a:xfrm>
                <a:off x="867" y="3575"/>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3" name="Oval 16"/>
              <p:cNvSpPr>
                <a:spLocks noChangeArrowheads="1"/>
              </p:cNvSpPr>
              <p:nvPr/>
            </p:nvSpPr>
            <p:spPr bwMode="auto">
              <a:xfrm>
                <a:off x="963" y="3671"/>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4" name="Oval 17"/>
              <p:cNvSpPr>
                <a:spLocks noChangeArrowheads="1"/>
              </p:cNvSpPr>
              <p:nvPr/>
            </p:nvSpPr>
            <p:spPr bwMode="auto">
              <a:xfrm>
                <a:off x="1059" y="3767"/>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sp>
            <p:nvSpPr>
              <p:cNvPr id="82995" name="Oval 18"/>
              <p:cNvSpPr>
                <a:spLocks noChangeArrowheads="1"/>
              </p:cNvSpPr>
              <p:nvPr/>
            </p:nvSpPr>
            <p:spPr bwMode="auto">
              <a:xfrm>
                <a:off x="1155" y="3863"/>
                <a:ext cx="135" cy="135"/>
              </a:xfrm>
              <a:prstGeom prst="ellipse">
                <a:avLst/>
              </a:prstGeom>
              <a:solidFill>
                <a:schemeClr val="accent1"/>
              </a:solidFill>
              <a:ln w="9525">
                <a:round/>
                <a:headEnd/>
                <a:tailEnd/>
              </a:ln>
              <a:scene3d>
                <a:camera prst="legacyObliqueTopRight"/>
                <a:lightRig rig="legacyNormal4" dir="b"/>
              </a:scene3d>
              <a:sp3d extrusionH="1801800" prstMaterial="legacyPlastic">
                <a:bevelT w="13500" h="13500" prst="angle"/>
                <a:bevelB w="13500" h="13500" prst="angle"/>
                <a:extrusionClr>
                  <a:schemeClr val="accent1"/>
                </a:extrusionClr>
              </a:sp3d>
            </p:spPr>
            <p:txBody>
              <a:bodyPr wrap="none" anchor="ctr">
                <a:flatTx/>
              </a:bodyPr>
              <a:lstStyle/>
              <a:p>
                <a:endParaRPr lang="fr-FR"/>
              </a:p>
            </p:txBody>
          </p:sp>
        </p:grpSp>
        <p:pic>
          <p:nvPicPr>
            <p:cNvPr id="82989" name="Picture 19" descr="D:\PAULIN\Enseignement\DEA\Cours99\Dea\Cours 99\robot.gif"/>
            <p:cNvPicPr>
              <a:picLocks noChangeAspect="1" noChangeArrowheads="1"/>
            </p:cNvPicPr>
            <p:nvPr/>
          </p:nvPicPr>
          <p:blipFill>
            <a:blip r:embed="rId4"/>
            <a:srcRect/>
            <a:stretch>
              <a:fillRect/>
            </a:stretch>
          </p:blipFill>
          <p:spPr bwMode="auto">
            <a:xfrm>
              <a:off x="1531" y="2776"/>
              <a:ext cx="882" cy="702"/>
            </a:xfrm>
            <a:prstGeom prst="rect">
              <a:avLst/>
            </a:prstGeom>
            <a:noFill/>
            <a:ln w="9525">
              <a:noFill/>
              <a:miter lim="800000"/>
              <a:headEnd/>
              <a:tailEnd/>
            </a:ln>
          </p:spPr>
        </p:pic>
      </p:grpSp>
      <p:sp>
        <p:nvSpPr>
          <p:cNvPr id="133226" name="Rectangle 106"/>
          <p:cNvSpPr>
            <a:spLocks noGrp="1" noChangeArrowheads="1"/>
          </p:cNvSpPr>
          <p:nvPr>
            <p:ph type="title"/>
          </p:nvPr>
        </p:nvSpPr>
        <p:spPr>
          <a:xfrm>
            <a:off x="685800" y="381000"/>
            <a:ext cx="7772400" cy="1440180"/>
          </a:xfrm>
        </p:spPr>
        <p:txBody>
          <a:bodyPr/>
          <a:lstStyle/>
          <a:p>
            <a:pPr>
              <a:defRPr/>
            </a:pPr>
            <a:r>
              <a:rPr lang="fr-FR" sz="3600" b="1" dirty="0" err="1" smtClean="0">
                <a:solidFill>
                  <a:schemeClr val="tx1"/>
                </a:solidFill>
                <a:effectLst>
                  <a:outerShdw blurRad="38100" dist="38100" dir="2700000" algn="tl">
                    <a:srgbClr val="000000">
                      <a:alpha val="43137"/>
                    </a:srgbClr>
                  </a:outerShdw>
                </a:effectLst>
              </a:rPr>
              <a:t>Octree</a:t>
            </a:r>
            <a:endParaRPr lang="fr-FR" sz="3600" b="1" dirty="0" smtClean="0">
              <a:solidFill>
                <a:schemeClr val="tx1"/>
              </a:solidFill>
              <a:effectLst>
                <a:outerShdw blurRad="38100" dist="38100" dir="2700000" algn="tl">
                  <a:srgbClr val="000000">
                    <a:alpha val="43137"/>
                  </a:srgbClr>
                </a:outerShdw>
              </a:effectLst>
            </a:endParaRPr>
          </a:p>
        </p:txBody>
      </p:sp>
      <p:sp>
        <p:nvSpPr>
          <p:cNvPr id="82948" name="Rectangle 107"/>
          <p:cNvSpPr>
            <a:spLocks noGrp="1" noChangeArrowheads="1"/>
          </p:cNvSpPr>
          <p:nvPr>
            <p:ph type="body" idx="4294967295"/>
          </p:nvPr>
        </p:nvSpPr>
        <p:spPr>
          <a:xfrm>
            <a:off x="844550" y="1676400"/>
            <a:ext cx="7454900" cy="369332"/>
          </a:xfrm>
          <a:prstGeom prst="rect">
            <a:avLst/>
          </a:prstGeom>
        </p:spPr>
        <p:txBody>
          <a:bodyPr/>
          <a:lstStyle/>
          <a:p>
            <a:r>
              <a:rPr lang="fr-FR" dirty="0"/>
              <a:t>Top-down construction</a:t>
            </a:r>
            <a:endParaRPr lang="fr-FR" dirty="0" smtClean="0"/>
          </a:p>
        </p:txBody>
      </p:sp>
      <p:grpSp>
        <p:nvGrpSpPr>
          <p:cNvPr id="5" name="Group 116"/>
          <p:cNvGrpSpPr>
            <a:grpSpLocks/>
          </p:cNvGrpSpPr>
          <p:nvPr/>
        </p:nvGrpSpPr>
        <p:grpSpPr bwMode="auto">
          <a:xfrm>
            <a:off x="369888" y="1966913"/>
            <a:ext cx="6911975" cy="4213226"/>
            <a:chOff x="233" y="1239"/>
            <a:chExt cx="4354" cy="2654"/>
          </a:xfrm>
        </p:grpSpPr>
        <p:sp>
          <p:nvSpPr>
            <p:cNvPr id="82983" name="Rectangle 113"/>
            <p:cNvSpPr>
              <a:spLocks noChangeArrowheads="1"/>
            </p:cNvSpPr>
            <p:nvPr/>
          </p:nvSpPr>
          <p:spPr bwMode="auto">
            <a:xfrm>
              <a:off x="233" y="2160"/>
              <a:ext cx="1747" cy="1733"/>
            </a:xfrm>
            <a:prstGeom prst="rect">
              <a:avLst/>
            </a:prstGeom>
            <a:noFill/>
            <a:ln w="12699">
              <a:solidFill>
                <a:schemeClr val="tx1"/>
              </a:solidFill>
              <a:miter lim="800000"/>
              <a:headEnd type="none" w="sm" len="sm"/>
              <a:tailEnd type="none" w="sm" len="sm"/>
            </a:ln>
            <a:scene3d>
              <a:camera prst="legacyObliqueTopRight"/>
              <a:lightRig rig="legacyFlat3" dir="b"/>
            </a:scene3d>
            <a:sp3d extrusionH="2513000" prstMaterial="legacyWireframe">
              <a:bevelT w="13500" h="13500" prst="angle"/>
              <a:bevelB w="13500" h="13500" prst="angle"/>
              <a:extrusionClr>
                <a:schemeClr val="tx1"/>
              </a:extrusionClr>
            </a:sp3d>
          </p:spPr>
          <p:txBody>
            <a:bodyPr wrap="none" anchor="ctr">
              <a:flatTx/>
            </a:bodyPr>
            <a:lstStyle/>
            <a:p>
              <a:endParaRPr lang="fr-FR"/>
            </a:p>
          </p:txBody>
        </p:sp>
        <p:sp>
          <p:nvSpPr>
            <p:cNvPr id="82984" name="Text Box 115"/>
            <p:cNvSpPr txBox="1">
              <a:spLocks noChangeArrowheads="1"/>
            </p:cNvSpPr>
            <p:nvPr/>
          </p:nvSpPr>
          <p:spPr bwMode="auto">
            <a:xfrm>
              <a:off x="2862" y="1239"/>
              <a:ext cx="1725" cy="233"/>
            </a:xfrm>
            <a:prstGeom prst="rect">
              <a:avLst/>
            </a:prstGeom>
            <a:noFill/>
            <a:ln w="12699">
              <a:noFill/>
              <a:miter lim="800000"/>
              <a:headEnd type="none" w="sm" len="sm"/>
              <a:tailEnd type="none" w="sm" len="sm"/>
            </a:ln>
          </p:spPr>
          <p:txBody>
            <a:bodyPr wrap="none">
              <a:spAutoFit/>
            </a:bodyPr>
            <a:lstStyle/>
            <a:p>
              <a:r>
                <a:rPr lang="fr-FR" dirty="0" err="1"/>
                <a:t>Initialization</a:t>
              </a:r>
              <a:r>
                <a:rPr lang="fr-FR" dirty="0"/>
                <a:t>: </a:t>
              </a:r>
              <a:r>
                <a:rPr lang="fr-FR" dirty="0" err="1"/>
                <a:t>Bounding</a:t>
              </a:r>
              <a:r>
                <a:rPr lang="fr-FR" dirty="0"/>
                <a:t> Box</a:t>
              </a:r>
              <a:endParaRPr lang="fr-FR" dirty="0">
                <a:solidFill>
                  <a:schemeClr val="tx1"/>
                </a:solidFill>
              </a:endParaRPr>
            </a:p>
          </p:txBody>
        </p:sp>
      </p:grpSp>
      <p:grpSp>
        <p:nvGrpSpPr>
          <p:cNvPr id="6" name="Group 118"/>
          <p:cNvGrpSpPr>
            <a:grpSpLocks/>
          </p:cNvGrpSpPr>
          <p:nvPr/>
        </p:nvGrpSpPr>
        <p:grpSpPr bwMode="auto">
          <a:xfrm>
            <a:off x="369888" y="2484438"/>
            <a:ext cx="6688138" cy="3695701"/>
            <a:chOff x="233" y="1565"/>
            <a:chExt cx="4213" cy="2328"/>
          </a:xfrm>
        </p:grpSpPr>
        <p:sp>
          <p:nvSpPr>
            <p:cNvPr id="82981" name="Rectangle 119"/>
            <p:cNvSpPr>
              <a:spLocks noChangeArrowheads="1"/>
            </p:cNvSpPr>
            <p:nvPr/>
          </p:nvSpPr>
          <p:spPr bwMode="auto">
            <a:xfrm>
              <a:off x="233" y="2160"/>
              <a:ext cx="1747" cy="1733"/>
            </a:xfrm>
            <a:prstGeom prst="rect">
              <a:avLst/>
            </a:prstGeom>
            <a:noFill/>
            <a:ln w="12699">
              <a:solidFill>
                <a:schemeClr val="tx1"/>
              </a:solidFill>
              <a:miter lim="800000"/>
              <a:headEnd type="none" w="sm" len="sm"/>
              <a:tailEnd type="none" w="sm" len="sm"/>
            </a:ln>
            <a:scene3d>
              <a:camera prst="legacyObliqueTopRight"/>
              <a:lightRig rig="legacyFlat3" dir="b"/>
            </a:scene3d>
            <a:sp3d extrusionH="2513000" prstMaterial="legacyWireframe">
              <a:bevelT w="13500" h="13500" prst="angle"/>
              <a:bevelB w="13500" h="13500" prst="angle"/>
              <a:extrusionClr>
                <a:schemeClr val="tx1"/>
              </a:extrusionClr>
            </a:sp3d>
          </p:spPr>
          <p:txBody>
            <a:bodyPr wrap="none" anchor="ctr">
              <a:flatTx/>
            </a:bodyPr>
            <a:lstStyle/>
            <a:p>
              <a:endParaRPr lang="fr-FR"/>
            </a:p>
          </p:txBody>
        </p:sp>
        <p:sp>
          <p:nvSpPr>
            <p:cNvPr id="82982" name="Text Box 120"/>
            <p:cNvSpPr txBox="1">
              <a:spLocks noChangeArrowheads="1"/>
            </p:cNvSpPr>
            <p:nvPr/>
          </p:nvSpPr>
          <p:spPr bwMode="auto">
            <a:xfrm>
              <a:off x="2862" y="1565"/>
              <a:ext cx="1584" cy="233"/>
            </a:xfrm>
            <a:prstGeom prst="rect">
              <a:avLst/>
            </a:prstGeom>
            <a:noFill/>
            <a:ln w="12699">
              <a:noFill/>
              <a:miter lim="800000"/>
              <a:headEnd type="none" w="sm" len="sm"/>
              <a:tailEnd type="none" w="sm" len="sm"/>
            </a:ln>
          </p:spPr>
          <p:txBody>
            <a:bodyPr wrap="none">
              <a:spAutoFit/>
            </a:bodyPr>
            <a:lstStyle/>
            <a:p>
              <a:r>
                <a:rPr lang="fr-FR" dirty="0" err="1"/>
                <a:t>Voxel</a:t>
              </a:r>
              <a:r>
                <a:rPr lang="fr-FR" dirty="0"/>
                <a:t> content estimation</a:t>
              </a:r>
              <a:endParaRPr lang="fr-FR" dirty="0">
                <a:solidFill>
                  <a:schemeClr val="tx1"/>
                </a:solidFill>
              </a:endParaRPr>
            </a:p>
          </p:txBody>
        </p:sp>
      </p:grpSp>
      <p:grpSp>
        <p:nvGrpSpPr>
          <p:cNvPr id="7" name="Group 148"/>
          <p:cNvGrpSpPr>
            <a:grpSpLocks/>
          </p:cNvGrpSpPr>
          <p:nvPr/>
        </p:nvGrpSpPr>
        <p:grpSpPr bwMode="auto">
          <a:xfrm>
            <a:off x="366713" y="2971800"/>
            <a:ext cx="5845175" cy="3208338"/>
            <a:chOff x="231" y="1872"/>
            <a:chExt cx="3682" cy="2021"/>
          </a:xfrm>
        </p:grpSpPr>
        <p:sp>
          <p:nvSpPr>
            <p:cNvPr id="82968" name="Rectangle 117"/>
            <p:cNvSpPr>
              <a:spLocks noChangeArrowheads="1"/>
            </p:cNvSpPr>
            <p:nvPr/>
          </p:nvSpPr>
          <p:spPr bwMode="auto">
            <a:xfrm>
              <a:off x="233" y="2160"/>
              <a:ext cx="1747" cy="1733"/>
            </a:xfrm>
            <a:prstGeom prst="rect">
              <a:avLst/>
            </a:prstGeom>
            <a:noFill/>
            <a:ln w="12699">
              <a:solidFill>
                <a:srgbClr val="00FF00"/>
              </a:solidFill>
              <a:miter lim="800000"/>
              <a:headEnd type="none" w="sm" len="sm"/>
              <a:tailEnd type="none" w="sm" len="sm"/>
            </a:ln>
            <a:scene3d>
              <a:camera prst="legacyObliqueTopRight"/>
              <a:lightRig rig="legacyFlat3" dir="b"/>
            </a:scene3d>
            <a:sp3d extrusionH="2513000" prstMaterial="legacyWireframe">
              <a:bevelT w="13500" h="13500" prst="angle"/>
              <a:bevelB w="13500" h="13500" prst="angle"/>
              <a:extrusionClr>
                <a:srgbClr val="00FF00"/>
              </a:extrusionClr>
            </a:sp3d>
          </p:spPr>
          <p:txBody>
            <a:bodyPr wrap="none" anchor="ctr">
              <a:flatTx/>
            </a:bodyPr>
            <a:lstStyle/>
            <a:p>
              <a:endParaRPr lang="fr-FR"/>
            </a:p>
          </p:txBody>
        </p:sp>
        <p:sp>
          <p:nvSpPr>
            <p:cNvPr id="82969" name="Text Box 121"/>
            <p:cNvSpPr txBox="1">
              <a:spLocks noChangeArrowheads="1"/>
            </p:cNvSpPr>
            <p:nvPr/>
          </p:nvSpPr>
          <p:spPr bwMode="auto">
            <a:xfrm>
              <a:off x="2880" y="1872"/>
              <a:ext cx="1033" cy="288"/>
            </a:xfrm>
            <a:prstGeom prst="rect">
              <a:avLst/>
            </a:prstGeom>
            <a:noFill/>
            <a:ln w="12699">
              <a:noFill/>
              <a:miter lim="800000"/>
              <a:headEnd type="none" w="sm" len="sm"/>
              <a:tailEnd type="none" w="sm" len="sm"/>
            </a:ln>
          </p:spPr>
          <p:txBody>
            <a:bodyPr wrap="none">
              <a:spAutoFit/>
            </a:bodyPr>
            <a:lstStyle/>
            <a:p>
              <a:r>
                <a:rPr lang="fr-FR" dirty="0">
                  <a:solidFill>
                    <a:schemeClr val="tx1"/>
                  </a:solidFill>
                </a:rPr>
                <a:t>Subdivision</a:t>
              </a:r>
            </a:p>
          </p:txBody>
        </p:sp>
        <p:grpSp>
          <p:nvGrpSpPr>
            <p:cNvPr id="8" name="Group 147"/>
            <p:cNvGrpSpPr>
              <a:grpSpLocks/>
            </p:cNvGrpSpPr>
            <p:nvPr/>
          </p:nvGrpSpPr>
          <p:grpSpPr bwMode="auto">
            <a:xfrm>
              <a:off x="231" y="1873"/>
              <a:ext cx="2041" cy="2018"/>
              <a:chOff x="231" y="1873"/>
              <a:chExt cx="2041" cy="2018"/>
            </a:xfrm>
          </p:grpSpPr>
          <p:grpSp>
            <p:nvGrpSpPr>
              <p:cNvPr id="9" name="Group 141"/>
              <p:cNvGrpSpPr>
                <a:grpSpLocks/>
              </p:cNvGrpSpPr>
              <p:nvPr/>
            </p:nvGrpSpPr>
            <p:grpSpPr bwMode="auto">
              <a:xfrm>
                <a:off x="514" y="1873"/>
                <a:ext cx="1758" cy="1731"/>
                <a:chOff x="514" y="1873"/>
                <a:chExt cx="1758" cy="1731"/>
              </a:xfrm>
            </p:grpSpPr>
            <p:sp>
              <p:nvSpPr>
                <p:cNvPr id="82977" name="Rectangle 137"/>
                <p:cNvSpPr>
                  <a:spLocks noChangeArrowheads="1"/>
                </p:cNvSpPr>
                <p:nvPr/>
              </p:nvSpPr>
              <p:spPr bwMode="auto">
                <a:xfrm>
                  <a:off x="514" y="2734"/>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78" name="Rectangle 138"/>
                <p:cNvSpPr>
                  <a:spLocks noChangeArrowheads="1"/>
                </p:cNvSpPr>
                <p:nvPr/>
              </p:nvSpPr>
              <p:spPr bwMode="auto">
                <a:xfrm>
                  <a:off x="520" y="1873"/>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79" name="Rectangle 139"/>
                <p:cNvSpPr>
                  <a:spLocks noChangeArrowheads="1"/>
                </p:cNvSpPr>
                <p:nvPr/>
              </p:nvSpPr>
              <p:spPr bwMode="auto">
                <a:xfrm>
                  <a:off x="1390" y="2734"/>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80" name="Rectangle 140"/>
                <p:cNvSpPr>
                  <a:spLocks noChangeArrowheads="1"/>
                </p:cNvSpPr>
                <p:nvPr/>
              </p:nvSpPr>
              <p:spPr bwMode="auto">
                <a:xfrm>
                  <a:off x="1396" y="1873"/>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10" name="Group 146"/>
              <p:cNvGrpSpPr>
                <a:grpSpLocks/>
              </p:cNvGrpSpPr>
              <p:nvPr/>
            </p:nvGrpSpPr>
            <p:grpSpPr bwMode="auto">
              <a:xfrm>
                <a:off x="231" y="2160"/>
                <a:ext cx="1758" cy="1731"/>
                <a:chOff x="231" y="2160"/>
                <a:chExt cx="1758" cy="1731"/>
              </a:xfrm>
            </p:grpSpPr>
            <p:sp>
              <p:nvSpPr>
                <p:cNvPr id="82973" name="Rectangle 142"/>
                <p:cNvSpPr>
                  <a:spLocks noChangeArrowheads="1"/>
                </p:cNvSpPr>
                <p:nvPr/>
              </p:nvSpPr>
              <p:spPr bwMode="auto">
                <a:xfrm>
                  <a:off x="231" y="3021"/>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74" name="Rectangle 143"/>
                <p:cNvSpPr>
                  <a:spLocks noChangeArrowheads="1"/>
                </p:cNvSpPr>
                <p:nvPr/>
              </p:nvSpPr>
              <p:spPr bwMode="auto">
                <a:xfrm>
                  <a:off x="237" y="2160"/>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75" name="Rectangle 144"/>
                <p:cNvSpPr>
                  <a:spLocks noChangeArrowheads="1"/>
                </p:cNvSpPr>
                <p:nvPr/>
              </p:nvSpPr>
              <p:spPr bwMode="auto">
                <a:xfrm>
                  <a:off x="1107" y="3021"/>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2976" name="Rectangle 145"/>
                <p:cNvSpPr>
                  <a:spLocks noChangeArrowheads="1"/>
                </p:cNvSpPr>
                <p:nvPr/>
              </p:nvSpPr>
              <p:spPr bwMode="auto">
                <a:xfrm>
                  <a:off x="1113" y="2160"/>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grpSp>
        </p:grpSp>
      </p:grpSp>
      <p:grpSp>
        <p:nvGrpSpPr>
          <p:cNvPr id="11" name="Group 160"/>
          <p:cNvGrpSpPr>
            <a:grpSpLocks/>
          </p:cNvGrpSpPr>
          <p:nvPr/>
        </p:nvGrpSpPr>
        <p:grpSpPr bwMode="auto">
          <a:xfrm>
            <a:off x="368300" y="3490913"/>
            <a:ext cx="8523288" cy="2930525"/>
            <a:chOff x="232" y="2199"/>
            <a:chExt cx="5369" cy="1846"/>
          </a:xfrm>
        </p:grpSpPr>
        <p:grpSp>
          <p:nvGrpSpPr>
            <p:cNvPr id="12" name="Group 108"/>
            <p:cNvGrpSpPr>
              <a:grpSpLocks/>
            </p:cNvGrpSpPr>
            <p:nvPr/>
          </p:nvGrpSpPr>
          <p:grpSpPr bwMode="auto">
            <a:xfrm>
              <a:off x="623" y="2199"/>
              <a:ext cx="4978" cy="1846"/>
              <a:chOff x="623" y="2199"/>
              <a:chExt cx="4978" cy="1846"/>
            </a:xfrm>
          </p:grpSpPr>
          <p:grpSp>
            <p:nvGrpSpPr>
              <p:cNvPr id="13" name="Group 109"/>
              <p:cNvGrpSpPr>
                <a:grpSpLocks/>
              </p:cNvGrpSpPr>
              <p:nvPr/>
            </p:nvGrpSpPr>
            <p:grpSpPr bwMode="auto">
              <a:xfrm>
                <a:off x="623" y="3165"/>
                <a:ext cx="4120" cy="880"/>
                <a:chOff x="623" y="3165"/>
                <a:chExt cx="4120" cy="880"/>
              </a:xfrm>
            </p:grpSpPr>
            <p:sp>
              <p:nvSpPr>
                <p:cNvPr id="82966" name="Freeform 110"/>
                <p:cNvSpPr>
                  <a:spLocks/>
                </p:cNvSpPr>
                <p:nvPr/>
              </p:nvSpPr>
              <p:spPr bwMode="auto">
                <a:xfrm>
                  <a:off x="623" y="3615"/>
                  <a:ext cx="3022" cy="430"/>
                </a:xfrm>
                <a:custGeom>
                  <a:avLst/>
                  <a:gdLst>
                    <a:gd name="T0" fmla="*/ 0 w 3022"/>
                    <a:gd name="T1" fmla="*/ 0 h 430"/>
                    <a:gd name="T2" fmla="*/ 870 w 3022"/>
                    <a:gd name="T3" fmla="*/ 405 h 430"/>
                    <a:gd name="T4" fmla="*/ 3022 w 3022"/>
                    <a:gd name="T5" fmla="*/ 150 h 430"/>
                    <a:gd name="T6" fmla="*/ 0 60000 65536"/>
                    <a:gd name="T7" fmla="*/ 0 60000 65536"/>
                    <a:gd name="T8" fmla="*/ 0 60000 65536"/>
                    <a:gd name="T9" fmla="*/ 0 w 3022"/>
                    <a:gd name="T10" fmla="*/ 0 h 430"/>
                    <a:gd name="T11" fmla="*/ 3022 w 3022"/>
                    <a:gd name="T12" fmla="*/ 430 h 430"/>
                  </a:gdLst>
                  <a:ahLst/>
                  <a:cxnLst>
                    <a:cxn ang="T6">
                      <a:pos x="T0" y="T1"/>
                    </a:cxn>
                    <a:cxn ang="T7">
                      <a:pos x="T2" y="T3"/>
                    </a:cxn>
                    <a:cxn ang="T8">
                      <a:pos x="T4" y="T5"/>
                    </a:cxn>
                  </a:cxnLst>
                  <a:rect l="T9" t="T10" r="T11" b="T12"/>
                  <a:pathLst>
                    <a:path w="3022" h="430">
                      <a:moveTo>
                        <a:pt x="0" y="0"/>
                      </a:moveTo>
                      <a:cubicBezTo>
                        <a:pt x="183" y="190"/>
                        <a:pt x="366" y="380"/>
                        <a:pt x="870" y="405"/>
                      </a:cubicBezTo>
                      <a:cubicBezTo>
                        <a:pt x="1374" y="430"/>
                        <a:pt x="2198" y="290"/>
                        <a:pt x="3022" y="150"/>
                      </a:cubicBezTo>
                    </a:path>
                  </a:pathLst>
                </a:custGeom>
                <a:noFill/>
                <a:ln w="12699">
                  <a:solidFill>
                    <a:schemeClr val="tx2"/>
                  </a:solidFill>
                  <a:round/>
                  <a:headEnd type="none" w="sm" len="sm"/>
                  <a:tailEnd type="triangle" w="med" len="med"/>
                </a:ln>
              </p:spPr>
              <p:txBody>
                <a:bodyPr wrap="none" anchor="ctr"/>
                <a:lstStyle/>
                <a:p>
                  <a:endParaRPr lang="fr-FR"/>
                </a:p>
              </p:txBody>
            </p:sp>
            <p:pic>
              <p:nvPicPr>
                <p:cNvPr id="82967" name="Picture 111" descr="D:\PAULIN\Enseignement\DEA\Cours99\Dea\Cours 99\voxel.gif"/>
                <p:cNvPicPr>
                  <a:picLocks noChangeAspect="1" noChangeArrowheads="1"/>
                </p:cNvPicPr>
                <p:nvPr/>
              </p:nvPicPr>
              <p:blipFill>
                <a:blip r:embed="rId5"/>
                <a:srcRect/>
                <a:stretch>
                  <a:fillRect/>
                </a:stretch>
              </p:blipFill>
              <p:spPr bwMode="auto">
                <a:xfrm>
                  <a:off x="3699" y="3165"/>
                  <a:ext cx="1044" cy="840"/>
                </a:xfrm>
                <a:prstGeom prst="rect">
                  <a:avLst/>
                </a:prstGeom>
                <a:noFill/>
                <a:ln w="9525">
                  <a:noFill/>
                  <a:miter lim="800000"/>
                  <a:headEnd/>
                  <a:tailEnd/>
                </a:ln>
              </p:spPr>
            </p:pic>
          </p:grpSp>
          <p:sp>
            <p:nvSpPr>
              <p:cNvPr id="82965" name="Rectangle 112"/>
              <p:cNvSpPr>
                <a:spLocks noChangeArrowheads="1"/>
              </p:cNvSpPr>
              <p:nvPr/>
            </p:nvSpPr>
            <p:spPr bwMode="auto">
              <a:xfrm>
                <a:off x="2870" y="2199"/>
                <a:ext cx="2731" cy="566"/>
              </a:xfrm>
              <a:prstGeom prst="rect">
                <a:avLst/>
              </a:prstGeom>
              <a:noFill/>
              <a:ln w="9525">
                <a:noFill/>
                <a:miter lim="800000"/>
                <a:headEnd/>
                <a:tailEnd/>
              </a:ln>
            </p:spPr>
            <p:txBody>
              <a:bodyPr lIns="92075" tIns="46038" rIns="92075" bIns="46038"/>
              <a:lstStyle/>
              <a:p>
                <a:r>
                  <a:rPr lang="en-US" dirty="0"/>
                  <a:t>List of contained objects associated with each voxel</a:t>
                </a:r>
                <a:endParaRPr lang="fr-FR" dirty="0"/>
              </a:p>
            </p:txBody>
          </p:sp>
        </p:grpSp>
        <p:grpSp>
          <p:nvGrpSpPr>
            <p:cNvPr id="14" name="Group 154"/>
            <p:cNvGrpSpPr>
              <a:grpSpLocks/>
            </p:cNvGrpSpPr>
            <p:nvPr/>
          </p:nvGrpSpPr>
          <p:grpSpPr bwMode="auto">
            <a:xfrm>
              <a:off x="232" y="3013"/>
              <a:ext cx="869" cy="880"/>
              <a:chOff x="232" y="3013"/>
              <a:chExt cx="869" cy="880"/>
            </a:xfrm>
          </p:grpSpPr>
          <p:sp>
            <p:nvSpPr>
              <p:cNvPr id="82960" name="Rectangle 149"/>
              <p:cNvSpPr>
                <a:spLocks noChangeArrowheads="1"/>
              </p:cNvSpPr>
              <p:nvPr/>
            </p:nvSpPr>
            <p:spPr bwMode="auto">
              <a:xfrm>
                <a:off x="233" y="3459"/>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61" name="Rectangle 151"/>
              <p:cNvSpPr>
                <a:spLocks noChangeArrowheads="1"/>
              </p:cNvSpPr>
              <p:nvPr/>
            </p:nvSpPr>
            <p:spPr bwMode="auto">
              <a:xfrm>
                <a:off x="667" y="3457"/>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62" name="Rectangle 152"/>
              <p:cNvSpPr>
                <a:spLocks noChangeArrowheads="1"/>
              </p:cNvSpPr>
              <p:nvPr/>
            </p:nvSpPr>
            <p:spPr bwMode="auto">
              <a:xfrm>
                <a:off x="232" y="3015"/>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63" name="Rectangle 153"/>
              <p:cNvSpPr>
                <a:spLocks noChangeArrowheads="1"/>
              </p:cNvSpPr>
              <p:nvPr/>
            </p:nvSpPr>
            <p:spPr bwMode="auto">
              <a:xfrm>
                <a:off x="666" y="3013"/>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grpSp>
        <p:grpSp>
          <p:nvGrpSpPr>
            <p:cNvPr id="15" name="Group 155"/>
            <p:cNvGrpSpPr>
              <a:grpSpLocks/>
            </p:cNvGrpSpPr>
            <p:nvPr/>
          </p:nvGrpSpPr>
          <p:grpSpPr bwMode="auto">
            <a:xfrm>
              <a:off x="376" y="2869"/>
              <a:ext cx="869" cy="880"/>
              <a:chOff x="232" y="3013"/>
              <a:chExt cx="869" cy="880"/>
            </a:xfrm>
          </p:grpSpPr>
          <p:sp>
            <p:nvSpPr>
              <p:cNvPr id="82956" name="Rectangle 156"/>
              <p:cNvSpPr>
                <a:spLocks noChangeArrowheads="1"/>
              </p:cNvSpPr>
              <p:nvPr/>
            </p:nvSpPr>
            <p:spPr bwMode="auto">
              <a:xfrm>
                <a:off x="233" y="3459"/>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57" name="Rectangle 157"/>
              <p:cNvSpPr>
                <a:spLocks noChangeArrowheads="1"/>
              </p:cNvSpPr>
              <p:nvPr/>
            </p:nvSpPr>
            <p:spPr bwMode="auto">
              <a:xfrm>
                <a:off x="667" y="3457"/>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58" name="Rectangle 158"/>
              <p:cNvSpPr>
                <a:spLocks noChangeArrowheads="1"/>
              </p:cNvSpPr>
              <p:nvPr/>
            </p:nvSpPr>
            <p:spPr bwMode="auto">
              <a:xfrm>
                <a:off x="232" y="3015"/>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2959" name="Rectangle 159"/>
              <p:cNvSpPr>
                <a:spLocks noChangeArrowheads="1"/>
              </p:cNvSpPr>
              <p:nvPr/>
            </p:nvSpPr>
            <p:spPr bwMode="auto">
              <a:xfrm>
                <a:off x="666" y="3013"/>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grpSp>
      </p:grpSp>
      <p:sp>
        <p:nvSpPr>
          <p:cNvPr id="5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9"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91</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81000"/>
            <a:ext cx="7772400" cy="1440180"/>
          </a:xfrm>
        </p:spPr>
        <p:txBody>
          <a:bodyPr/>
          <a:lstStyle/>
          <a:p>
            <a:pPr>
              <a:defRPr/>
            </a:pPr>
            <a:r>
              <a:rPr lang="fr-FR" sz="3600" b="1" dirty="0" err="1" smtClean="0">
                <a:solidFill>
                  <a:schemeClr val="tx1"/>
                </a:solidFill>
                <a:effectLst>
                  <a:outerShdw blurRad="38100" dist="38100" dir="2700000" algn="tl">
                    <a:srgbClr val="000000">
                      <a:alpha val="43137"/>
                    </a:srgbClr>
                  </a:outerShdw>
                </a:effectLst>
              </a:rPr>
              <a:t>Octree</a:t>
            </a:r>
            <a:endParaRPr lang="fr-FR" sz="3600" b="1" dirty="0" smtClean="0">
              <a:solidFill>
                <a:schemeClr val="tx1"/>
              </a:solidFill>
              <a:effectLst>
                <a:outerShdw blurRad="38100" dist="38100" dir="2700000" algn="tl">
                  <a:srgbClr val="000000">
                    <a:alpha val="43137"/>
                  </a:srgbClr>
                </a:outerShdw>
              </a:effectLst>
            </a:endParaRPr>
          </a:p>
        </p:txBody>
      </p:sp>
      <p:sp>
        <p:nvSpPr>
          <p:cNvPr id="83971" name="Rectangle 3"/>
          <p:cNvSpPr>
            <a:spLocks noGrp="1" noChangeArrowheads="1"/>
          </p:cNvSpPr>
          <p:nvPr>
            <p:ph type="body" idx="4294967295"/>
          </p:nvPr>
        </p:nvSpPr>
        <p:spPr>
          <a:xfrm>
            <a:off x="914400" y="1447800"/>
            <a:ext cx="7772400" cy="646331"/>
          </a:xfrm>
          <a:prstGeom prst="rect">
            <a:avLst/>
          </a:prstGeom>
        </p:spPr>
        <p:txBody>
          <a:bodyPr/>
          <a:lstStyle/>
          <a:p>
            <a:r>
              <a:rPr lang="fr-FR" dirty="0" err="1"/>
              <a:t>Representation</a:t>
            </a:r>
            <a:r>
              <a:rPr lang="fr-FR" dirty="0"/>
              <a:t> of the radius</a:t>
            </a:r>
            <a:endParaRPr lang="fr-FR" dirty="0" smtClean="0"/>
          </a:p>
          <a:p>
            <a:pPr lvl="1"/>
            <a:r>
              <a:rPr lang="fr-FR" dirty="0" err="1"/>
              <a:t>Oriented</a:t>
            </a:r>
            <a:r>
              <a:rPr lang="fr-FR" dirty="0"/>
              <a:t> </a:t>
            </a:r>
            <a:r>
              <a:rPr lang="fr-FR" dirty="0" err="1"/>
              <a:t>parametric</a:t>
            </a:r>
            <a:r>
              <a:rPr lang="fr-FR" dirty="0"/>
              <a:t> </a:t>
            </a:r>
            <a:r>
              <a:rPr lang="fr-FR" dirty="0" err="1"/>
              <a:t>half</a:t>
            </a:r>
            <a:r>
              <a:rPr lang="fr-FR" dirty="0"/>
              <a:t>-line</a:t>
            </a:r>
            <a:endParaRPr lang="fr-FR" dirty="0" smtClean="0"/>
          </a:p>
        </p:txBody>
      </p:sp>
      <p:grpSp>
        <p:nvGrpSpPr>
          <p:cNvPr id="2" name="Group 12"/>
          <p:cNvGrpSpPr>
            <a:grpSpLocks/>
          </p:cNvGrpSpPr>
          <p:nvPr/>
        </p:nvGrpSpPr>
        <p:grpSpPr bwMode="auto">
          <a:xfrm>
            <a:off x="571500" y="3429000"/>
            <a:ext cx="5410200" cy="1219200"/>
            <a:chOff x="1043" y="1872"/>
            <a:chExt cx="3408" cy="768"/>
          </a:xfrm>
        </p:grpSpPr>
        <p:sp>
          <p:nvSpPr>
            <p:cNvPr id="83978" name="Rectangle 4"/>
            <p:cNvSpPr>
              <a:spLocks noChangeArrowheads="1"/>
            </p:cNvSpPr>
            <p:nvPr/>
          </p:nvSpPr>
          <p:spPr bwMode="auto">
            <a:xfrm>
              <a:off x="1043" y="1872"/>
              <a:ext cx="3408" cy="288"/>
            </a:xfrm>
            <a:prstGeom prst="rect">
              <a:avLst/>
            </a:prstGeom>
            <a:noFill/>
            <a:ln w="9525">
              <a:noFill/>
              <a:miter lim="800000"/>
              <a:headEnd/>
              <a:tailEnd/>
            </a:ln>
          </p:spPr>
          <p:txBody>
            <a:bodyPr lIns="92075" tIns="46038" rIns="92075" bIns="46038">
              <a:spAutoFit/>
            </a:bodyPr>
            <a:lstStyle/>
            <a:p>
              <a:pPr defTabSz="762000">
                <a:spcBef>
                  <a:spcPct val="50000"/>
                </a:spcBef>
              </a:pPr>
              <a:r>
                <a:rPr lang="fr-FR">
                  <a:solidFill>
                    <a:schemeClr val="tx1"/>
                  </a:solidFill>
                </a:rPr>
                <a:t>x(t)=r</a:t>
              </a:r>
              <a:r>
                <a:rPr lang="fr-FR" sz="1800">
                  <a:solidFill>
                    <a:schemeClr val="tx1"/>
                  </a:solidFill>
                </a:rPr>
                <a:t>ox</a:t>
              </a:r>
              <a:r>
                <a:rPr lang="fr-FR">
                  <a:solidFill>
                    <a:schemeClr val="tx1"/>
                  </a:solidFill>
                </a:rPr>
                <a:t> + t*r</a:t>
              </a:r>
              <a:r>
                <a:rPr lang="fr-FR" sz="1800">
                  <a:solidFill>
                    <a:schemeClr val="tx1"/>
                  </a:solidFill>
                </a:rPr>
                <a:t>dx</a:t>
              </a:r>
            </a:p>
          </p:txBody>
        </p:sp>
        <p:sp>
          <p:nvSpPr>
            <p:cNvPr id="83979" name="Rectangle 5"/>
            <p:cNvSpPr>
              <a:spLocks noChangeArrowheads="1"/>
            </p:cNvSpPr>
            <p:nvPr/>
          </p:nvSpPr>
          <p:spPr bwMode="auto">
            <a:xfrm>
              <a:off x="1043" y="2112"/>
              <a:ext cx="3408" cy="288"/>
            </a:xfrm>
            <a:prstGeom prst="rect">
              <a:avLst/>
            </a:prstGeom>
            <a:noFill/>
            <a:ln w="9525">
              <a:noFill/>
              <a:miter lim="800000"/>
              <a:headEnd/>
              <a:tailEnd/>
            </a:ln>
          </p:spPr>
          <p:txBody>
            <a:bodyPr lIns="92075" tIns="46038" rIns="92075" bIns="46038">
              <a:spAutoFit/>
            </a:bodyPr>
            <a:lstStyle/>
            <a:p>
              <a:pPr defTabSz="762000">
                <a:spcBef>
                  <a:spcPct val="50000"/>
                </a:spcBef>
              </a:pPr>
              <a:r>
                <a:rPr lang="fr-FR">
                  <a:solidFill>
                    <a:schemeClr val="tx1"/>
                  </a:solidFill>
                </a:rPr>
                <a:t>y(t)=r</a:t>
              </a:r>
              <a:r>
                <a:rPr lang="fr-FR" sz="1800">
                  <a:solidFill>
                    <a:schemeClr val="tx1"/>
                  </a:solidFill>
                </a:rPr>
                <a:t>oy</a:t>
              </a:r>
              <a:r>
                <a:rPr lang="fr-FR">
                  <a:solidFill>
                    <a:schemeClr val="tx1"/>
                  </a:solidFill>
                </a:rPr>
                <a:t> + t*r</a:t>
              </a:r>
              <a:r>
                <a:rPr lang="fr-FR" sz="1800">
                  <a:solidFill>
                    <a:schemeClr val="tx1"/>
                  </a:solidFill>
                </a:rPr>
                <a:t>dy</a:t>
              </a:r>
            </a:p>
          </p:txBody>
        </p:sp>
        <p:sp>
          <p:nvSpPr>
            <p:cNvPr id="83980" name="Rectangle 6"/>
            <p:cNvSpPr>
              <a:spLocks noChangeArrowheads="1"/>
            </p:cNvSpPr>
            <p:nvPr/>
          </p:nvSpPr>
          <p:spPr bwMode="auto">
            <a:xfrm>
              <a:off x="1043" y="2352"/>
              <a:ext cx="3408" cy="288"/>
            </a:xfrm>
            <a:prstGeom prst="rect">
              <a:avLst/>
            </a:prstGeom>
            <a:noFill/>
            <a:ln w="9525">
              <a:noFill/>
              <a:miter lim="800000"/>
              <a:headEnd/>
              <a:tailEnd/>
            </a:ln>
          </p:spPr>
          <p:txBody>
            <a:bodyPr lIns="92075" tIns="46038" rIns="92075" bIns="46038">
              <a:spAutoFit/>
            </a:bodyPr>
            <a:lstStyle/>
            <a:p>
              <a:pPr defTabSz="762000">
                <a:spcBef>
                  <a:spcPct val="50000"/>
                </a:spcBef>
              </a:pPr>
              <a:r>
                <a:rPr lang="fr-FR">
                  <a:solidFill>
                    <a:schemeClr val="tx1"/>
                  </a:solidFill>
                </a:rPr>
                <a:t>z(t)=r</a:t>
              </a:r>
              <a:r>
                <a:rPr lang="fr-FR" sz="1800">
                  <a:solidFill>
                    <a:schemeClr val="tx1"/>
                  </a:solidFill>
                </a:rPr>
                <a:t>oz</a:t>
              </a:r>
              <a:r>
                <a:rPr lang="fr-FR">
                  <a:solidFill>
                    <a:schemeClr val="tx1"/>
                  </a:solidFill>
                </a:rPr>
                <a:t> + t*r</a:t>
              </a:r>
              <a:r>
                <a:rPr lang="fr-FR" sz="1800">
                  <a:solidFill>
                    <a:schemeClr val="tx1"/>
                  </a:solidFill>
                </a:rPr>
                <a:t>dz</a:t>
              </a:r>
            </a:p>
          </p:txBody>
        </p:sp>
      </p:grpSp>
      <p:grpSp>
        <p:nvGrpSpPr>
          <p:cNvPr id="3" name="Group 11"/>
          <p:cNvGrpSpPr>
            <a:grpSpLocks/>
          </p:cNvGrpSpPr>
          <p:nvPr/>
        </p:nvGrpSpPr>
        <p:grpSpPr bwMode="auto">
          <a:xfrm>
            <a:off x="4229100" y="3155950"/>
            <a:ext cx="3733800" cy="1676400"/>
            <a:chOff x="1907" y="2880"/>
            <a:chExt cx="2352" cy="1056"/>
          </a:xfrm>
        </p:grpSpPr>
        <p:sp>
          <p:nvSpPr>
            <p:cNvPr id="83974" name="Line 7"/>
            <p:cNvSpPr>
              <a:spLocks noChangeShapeType="1"/>
            </p:cNvSpPr>
            <p:nvPr/>
          </p:nvSpPr>
          <p:spPr bwMode="auto">
            <a:xfrm flipV="1">
              <a:off x="2387" y="2880"/>
              <a:ext cx="1872" cy="816"/>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83975" name="Line 8"/>
            <p:cNvSpPr>
              <a:spLocks noChangeShapeType="1"/>
            </p:cNvSpPr>
            <p:nvPr/>
          </p:nvSpPr>
          <p:spPr bwMode="auto">
            <a:xfrm flipH="1">
              <a:off x="2387" y="3360"/>
              <a:ext cx="768" cy="336"/>
            </a:xfrm>
            <a:prstGeom prst="line">
              <a:avLst/>
            </a:prstGeom>
            <a:noFill/>
            <a:ln w="12699">
              <a:solidFill>
                <a:schemeClr val="tx1"/>
              </a:solidFill>
              <a:round/>
              <a:headEnd type="stealth" w="med" len="lg"/>
              <a:tailEnd type="none" w="sm" len="sm"/>
            </a:ln>
          </p:spPr>
          <p:txBody>
            <a:bodyPr wrap="none" anchor="ctr"/>
            <a:lstStyle/>
            <a:p>
              <a:endParaRPr lang="fr-FR"/>
            </a:p>
          </p:txBody>
        </p:sp>
        <p:sp>
          <p:nvSpPr>
            <p:cNvPr id="83976" name="Rectangle 9"/>
            <p:cNvSpPr>
              <a:spLocks noChangeArrowheads="1"/>
            </p:cNvSpPr>
            <p:nvPr/>
          </p:nvSpPr>
          <p:spPr bwMode="auto">
            <a:xfrm>
              <a:off x="1907" y="3648"/>
              <a:ext cx="1248" cy="288"/>
            </a:xfrm>
            <a:prstGeom prst="rect">
              <a:avLst/>
            </a:prstGeom>
            <a:noFill/>
            <a:ln w="9525">
              <a:noFill/>
              <a:miter lim="800000"/>
              <a:headEnd/>
              <a:tailEnd/>
            </a:ln>
          </p:spPr>
          <p:txBody>
            <a:bodyPr lIns="92075" tIns="46038" rIns="92075" bIns="46038">
              <a:spAutoFit/>
            </a:bodyPr>
            <a:lstStyle/>
            <a:p>
              <a:pPr defTabSz="762000">
                <a:spcBef>
                  <a:spcPct val="50000"/>
                </a:spcBef>
              </a:pPr>
              <a:r>
                <a:rPr lang="fr-FR">
                  <a:solidFill>
                    <a:schemeClr val="tx1"/>
                  </a:solidFill>
                </a:rPr>
                <a:t>(r</a:t>
              </a:r>
              <a:r>
                <a:rPr lang="fr-FR" sz="1800">
                  <a:solidFill>
                    <a:schemeClr val="tx1"/>
                  </a:solidFill>
                </a:rPr>
                <a:t>ox</a:t>
              </a:r>
              <a:r>
                <a:rPr lang="fr-FR">
                  <a:solidFill>
                    <a:schemeClr val="tx1"/>
                  </a:solidFill>
                </a:rPr>
                <a:t>, r</a:t>
              </a:r>
              <a:r>
                <a:rPr lang="fr-FR" sz="1800">
                  <a:solidFill>
                    <a:schemeClr val="tx1"/>
                  </a:solidFill>
                </a:rPr>
                <a:t>oy</a:t>
              </a:r>
              <a:r>
                <a:rPr lang="fr-FR">
                  <a:solidFill>
                    <a:schemeClr val="tx1"/>
                  </a:solidFill>
                </a:rPr>
                <a:t>, r</a:t>
              </a:r>
              <a:r>
                <a:rPr lang="fr-FR" sz="1800">
                  <a:solidFill>
                    <a:schemeClr val="tx1"/>
                  </a:solidFill>
                </a:rPr>
                <a:t>oz</a:t>
              </a:r>
              <a:r>
                <a:rPr lang="fr-FR">
                  <a:solidFill>
                    <a:schemeClr val="tx1"/>
                  </a:solidFill>
                </a:rPr>
                <a:t>)</a:t>
              </a:r>
            </a:p>
          </p:txBody>
        </p:sp>
        <p:sp>
          <p:nvSpPr>
            <p:cNvPr id="83977" name="Rectangle 10"/>
            <p:cNvSpPr>
              <a:spLocks noChangeArrowheads="1"/>
            </p:cNvSpPr>
            <p:nvPr/>
          </p:nvSpPr>
          <p:spPr bwMode="auto">
            <a:xfrm>
              <a:off x="3011" y="3456"/>
              <a:ext cx="1248" cy="288"/>
            </a:xfrm>
            <a:prstGeom prst="rect">
              <a:avLst/>
            </a:prstGeom>
            <a:noFill/>
            <a:ln w="9525">
              <a:noFill/>
              <a:miter lim="800000"/>
              <a:headEnd/>
              <a:tailEnd/>
            </a:ln>
          </p:spPr>
          <p:txBody>
            <a:bodyPr lIns="92075" tIns="46038" rIns="92075" bIns="46038">
              <a:spAutoFit/>
            </a:bodyPr>
            <a:lstStyle/>
            <a:p>
              <a:pPr defTabSz="762000">
                <a:spcBef>
                  <a:spcPct val="50000"/>
                </a:spcBef>
              </a:pPr>
              <a:r>
                <a:rPr lang="fr-FR">
                  <a:solidFill>
                    <a:schemeClr val="tx1"/>
                  </a:solidFill>
                </a:rPr>
                <a:t>(r</a:t>
              </a:r>
              <a:r>
                <a:rPr lang="fr-FR" sz="1800">
                  <a:solidFill>
                    <a:schemeClr val="tx1"/>
                  </a:solidFill>
                </a:rPr>
                <a:t>dx</a:t>
              </a:r>
              <a:r>
                <a:rPr lang="fr-FR">
                  <a:solidFill>
                    <a:schemeClr val="tx1"/>
                  </a:solidFill>
                </a:rPr>
                <a:t>, r</a:t>
              </a:r>
              <a:r>
                <a:rPr lang="fr-FR" sz="1800">
                  <a:solidFill>
                    <a:schemeClr val="tx1"/>
                  </a:solidFill>
                </a:rPr>
                <a:t>dy</a:t>
              </a:r>
              <a:r>
                <a:rPr lang="fr-FR">
                  <a:solidFill>
                    <a:schemeClr val="tx1"/>
                  </a:solidFill>
                </a:rPr>
                <a:t>, r</a:t>
              </a:r>
              <a:r>
                <a:rPr lang="fr-FR" sz="1800">
                  <a:solidFill>
                    <a:schemeClr val="tx1"/>
                  </a:solidFill>
                </a:rPr>
                <a:t>dz</a:t>
              </a:r>
              <a:r>
                <a:rPr lang="fr-FR">
                  <a:solidFill>
                    <a:schemeClr val="tx1"/>
                  </a:solidFill>
                </a:rPr>
                <a:t>)</a:t>
              </a:r>
            </a:p>
          </p:txBody>
        </p:sp>
      </p:grpSp>
      <p:sp>
        <p:nvSpPr>
          <p:cNvPr id="13"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4"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92</a:t>
            </a:fld>
            <a:endParaRPr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28600"/>
            <a:ext cx="7772400" cy="1440180"/>
          </a:xfrm>
        </p:spPr>
        <p:txBody>
          <a:bodyPr/>
          <a:lstStyle/>
          <a:p>
            <a:pPr>
              <a:defRPr/>
            </a:pPr>
            <a:r>
              <a:rPr lang="fr-FR" sz="3600" b="1" dirty="0" err="1" smtClean="0">
                <a:solidFill>
                  <a:schemeClr val="tx1"/>
                </a:solidFill>
                <a:effectLst>
                  <a:outerShdw blurRad="38100" dist="38100" dir="2700000" algn="tl">
                    <a:srgbClr val="000000">
                      <a:alpha val="43137"/>
                    </a:srgbClr>
                  </a:outerShdw>
                </a:effectLst>
              </a:rPr>
              <a:t>Octree</a:t>
            </a:r>
            <a:endParaRPr lang="fr-FR" sz="3600" b="1" dirty="0" smtClean="0">
              <a:solidFill>
                <a:schemeClr val="tx1"/>
              </a:solidFill>
              <a:effectLst>
                <a:outerShdw blurRad="38100" dist="38100" dir="2700000" algn="tl">
                  <a:srgbClr val="000000">
                    <a:alpha val="43137"/>
                  </a:srgbClr>
                </a:outerShdw>
              </a:effectLst>
            </a:endParaRPr>
          </a:p>
        </p:txBody>
      </p:sp>
      <p:sp>
        <p:nvSpPr>
          <p:cNvPr id="84995" name="Rectangle 3"/>
          <p:cNvSpPr>
            <a:spLocks noGrp="1" noChangeArrowheads="1"/>
          </p:cNvSpPr>
          <p:nvPr>
            <p:ph type="body" idx="4294967295"/>
          </p:nvPr>
        </p:nvSpPr>
        <p:spPr>
          <a:xfrm>
            <a:off x="914400" y="1447800"/>
            <a:ext cx="7772400" cy="369332"/>
          </a:xfrm>
          <a:prstGeom prst="rect">
            <a:avLst/>
          </a:prstGeom>
        </p:spPr>
        <p:txBody>
          <a:bodyPr/>
          <a:lstStyle/>
          <a:p>
            <a:r>
              <a:rPr lang="fr-FR" dirty="0" err="1"/>
              <a:t>Tree</a:t>
            </a:r>
            <a:r>
              <a:rPr lang="fr-FR" dirty="0"/>
              <a:t> </a:t>
            </a:r>
            <a:r>
              <a:rPr lang="fr-FR" dirty="0" err="1"/>
              <a:t>representation</a:t>
            </a:r>
            <a:r>
              <a:rPr lang="fr-FR" dirty="0"/>
              <a:t> and </a:t>
            </a:r>
            <a:r>
              <a:rPr lang="fr-FR" dirty="0" err="1"/>
              <a:t>storage</a:t>
            </a:r>
            <a:endParaRPr lang="fr-FR" dirty="0" smtClean="0"/>
          </a:p>
        </p:txBody>
      </p:sp>
      <p:grpSp>
        <p:nvGrpSpPr>
          <p:cNvPr id="2" name="Group 8"/>
          <p:cNvGrpSpPr>
            <a:grpSpLocks/>
          </p:cNvGrpSpPr>
          <p:nvPr/>
        </p:nvGrpSpPr>
        <p:grpSpPr bwMode="auto">
          <a:xfrm>
            <a:off x="366713" y="2973388"/>
            <a:ext cx="3240087" cy="3203575"/>
            <a:chOff x="231" y="1873"/>
            <a:chExt cx="2041" cy="2018"/>
          </a:xfrm>
        </p:grpSpPr>
        <p:grpSp>
          <p:nvGrpSpPr>
            <p:cNvPr id="3" name="Group 9"/>
            <p:cNvGrpSpPr>
              <a:grpSpLocks/>
            </p:cNvGrpSpPr>
            <p:nvPr/>
          </p:nvGrpSpPr>
          <p:grpSpPr bwMode="auto">
            <a:xfrm>
              <a:off x="514" y="1873"/>
              <a:ext cx="1758" cy="1731"/>
              <a:chOff x="514" y="1873"/>
              <a:chExt cx="1758" cy="1731"/>
            </a:xfrm>
          </p:grpSpPr>
          <p:sp>
            <p:nvSpPr>
              <p:cNvPr id="85054" name="Rectangle 10"/>
              <p:cNvSpPr>
                <a:spLocks noChangeArrowheads="1"/>
              </p:cNvSpPr>
              <p:nvPr/>
            </p:nvSpPr>
            <p:spPr bwMode="auto">
              <a:xfrm>
                <a:off x="514" y="2734"/>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5" name="Rectangle 11"/>
              <p:cNvSpPr>
                <a:spLocks noChangeArrowheads="1"/>
              </p:cNvSpPr>
              <p:nvPr/>
            </p:nvSpPr>
            <p:spPr bwMode="auto">
              <a:xfrm>
                <a:off x="520" y="1873"/>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6" name="Rectangle 12"/>
              <p:cNvSpPr>
                <a:spLocks noChangeArrowheads="1"/>
              </p:cNvSpPr>
              <p:nvPr/>
            </p:nvSpPr>
            <p:spPr bwMode="auto">
              <a:xfrm>
                <a:off x="1390" y="2734"/>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7" name="Rectangle 13"/>
              <p:cNvSpPr>
                <a:spLocks noChangeArrowheads="1"/>
              </p:cNvSpPr>
              <p:nvPr/>
            </p:nvSpPr>
            <p:spPr bwMode="auto">
              <a:xfrm>
                <a:off x="1396" y="1873"/>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grpSp>
        <p:grpSp>
          <p:nvGrpSpPr>
            <p:cNvPr id="4" name="Group 14"/>
            <p:cNvGrpSpPr>
              <a:grpSpLocks/>
            </p:cNvGrpSpPr>
            <p:nvPr/>
          </p:nvGrpSpPr>
          <p:grpSpPr bwMode="auto">
            <a:xfrm>
              <a:off x="231" y="2160"/>
              <a:ext cx="1758" cy="1731"/>
              <a:chOff x="231" y="2160"/>
              <a:chExt cx="1758" cy="1731"/>
            </a:xfrm>
          </p:grpSpPr>
          <p:sp>
            <p:nvSpPr>
              <p:cNvPr id="85050" name="Rectangle 15"/>
              <p:cNvSpPr>
                <a:spLocks noChangeArrowheads="1"/>
              </p:cNvSpPr>
              <p:nvPr/>
            </p:nvSpPr>
            <p:spPr bwMode="auto">
              <a:xfrm>
                <a:off x="231" y="3021"/>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1" name="Rectangle 16"/>
              <p:cNvSpPr>
                <a:spLocks noChangeArrowheads="1"/>
              </p:cNvSpPr>
              <p:nvPr/>
            </p:nvSpPr>
            <p:spPr bwMode="auto">
              <a:xfrm>
                <a:off x="237" y="2160"/>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2" name="Rectangle 17"/>
              <p:cNvSpPr>
                <a:spLocks noChangeArrowheads="1"/>
              </p:cNvSpPr>
              <p:nvPr/>
            </p:nvSpPr>
            <p:spPr bwMode="auto">
              <a:xfrm>
                <a:off x="1107" y="3021"/>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sp>
            <p:nvSpPr>
              <p:cNvPr id="85053" name="Rectangle 18"/>
              <p:cNvSpPr>
                <a:spLocks noChangeArrowheads="1"/>
              </p:cNvSpPr>
              <p:nvPr/>
            </p:nvSpPr>
            <p:spPr bwMode="auto">
              <a:xfrm>
                <a:off x="1113" y="2160"/>
                <a:ext cx="876" cy="870"/>
              </a:xfrm>
              <a:prstGeom prst="rect">
                <a:avLst/>
              </a:prstGeom>
              <a:noFill/>
              <a:ln w="12699">
                <a:solidFill>
                  <a:schemeClr val="tx1"/>
                </a:solidFill>
                <a:miter lim="800000"/>
                <a:headEnd type="none" w="sm" len="sm"/>
                <a:tailEnd type="none" w="sm" len="sm"/>
              </a:ln>
              <a:scene3d>
                <a:camera prst="legacyObliqueTopRight"/>
                <a:lightRig rig="legacyFlat3" dir="b"/>
              </a:scene3d>
              <a:sp3d extrusionH="1243000" prstMaterial="legacyWireframe">
                <a:bevelT w="13500" h="13500" prst="angle"/>
                <a:bevelB w="13500" h="13500" prst="angle"/>
                <a:extrusionClr>
                  <a:schemeClr val="tx1"/>
                </a:extrusionClr>
              </a:sp3d>
            </p:spPr>
            <p:txBody>
              <a:bodyPr wrap="none" anchor="ctr">
                <a:flatTx/>
              </a:bodyPr>
              <a:lstStyle/>
              <a:p>
                <a:endParaRPr lang="fr-FR"/>
              </a:p>
            </p:txBody>
          </p:sp>
        </p:grpSp>
      </p:grpSp>
      <p:grpSp>
        <p:nvGrpSpPr>
          <p:cNvPr id="5" name="Group 25"/>
          <p:cNvGrpSpPr>
            <a:grpSpLocks/>
          </p:cNvGrpSpPr>
          <p:nvPr/>
        </p:nvGrpSpPr>
        <p:grpSpPr bwMode="auto">
          <a:xfrm>
            <a:off x="368300" y="4783138"/>
            <a:ext cx="1379538" cy="1397000"/>
            <a:chOff x="232" y="3013"/>
            <a:chExt cx="869" cy="880"/>
          </a:xfrm>
        </p:grpSpPr>
        <p:sp>
          <p:nvSpPr>
            <p:cNvPr id="85044" name="Rectangle 26"/>
            <p:cNvSpPr>
              <a:spLocks noChangeArrowheads="1"/>
            </p:cNvSpPr>
            <p:nvPr/>
          </p:nvSpPr>
          <p:spPr bwMode="auto">
            <a:xfrm>
              <a:off x="233" y="3459"/>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5" name="Rectangle 27"/>
            <p:cNvSpPr>
              <a:spLocks noChangeArrowheads="1"/>
            </p:cNvSpPr>
            <p:nvPr/>
          </p:nvSpPr>
          <p:spPr bwMode="auto">
            <a:xfrm>
              <a:off x="667" y="3457"/>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6" name="Rectangle 28"/>
            <p:cNvSpPr>
              <a:spLocks noChangeArrowheads="1"/>
            </p:cNvSpPr>
            <p:nvPr/>
          </p:nvSpPr>
          <p:spPr bwMode="auto">
            <a:xfrm>
              <a:off x="232" y="3015"/>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7" name="Rectangle 29"/>
            <p:cNvSpPr>
              <a:spLocks noChangeArrowheads="1"/>
            </p:cNvSpPr>
            <p:nvPr/>
          </p:nvSpPr>
          <p:spPr bwMode="auto">
            <a:xfrm>
              <a:off x="666" y="3013"/>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grpSp>
      <p:grpSp>
        <p:nvGrpSpPr>
          <p:cNvPr id="6" name="Group 30"/>
          <p:cNvGrpSpPr>
            <a:grpSpLocks/>
          </p:cNvGrpSpPr>
          <p:nvPr/>
        </p:nvGrpSpPr>
        <p:grpSpPr bwMode="auto">
          <a:xfrm>
            <a:off x="596900" y="4554538"/>
            <a:ext cx="1379538" cy="1397000"/>
            <a:chOff x="232" y="3013"/>
            <a:chExt cx="869" cy="880"/>
          </a:xfrm>
        </p:grpSpPr>
        <p:sp>
          <p:nvSpPr>
            <p:cNvPr id="85040" name="Rectangle 31"/>
            <p:cNvSpPr>
              <a:spLocks noChangeArrowheads="1"/>
            </p:cNvSpPr>
            <p:nvPr/>
          </p:nvSpPr>
          <p:spPr bwMode="auto">
            <a:xfrm>
              <a:off x="233" y="3459"/>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1" name="Rectangle 32"/>
            <p:cNvSpPr>
              <a:spLocks noChangeArrowheads="1"/>
            </p:cNvSpPr>
            <p:nvPr/>
          </p:nvSpPr>
          <p:spPr bwMode="auto">
            <a:xfrm>
              <a:off x="667" y="3457"/>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2" name="Rectangle 33"/>
            <p:cNvSpPr>
              <a:spLocks noChangeArrowheads="1"/>
            </p:cNvSpPr>
            <p:nvPr/>
          </p:nvSpPr>
          <p:spPr bwMode="auto">
            <a:xfrm>
              <a:off x="232" y="3015"/>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sp>
          <p:nvSpPr>
            <p:cNvPr id="85043" name="Rectangle 34"/>
            <p:cNvSpPr>
              <a:spLocks noChangeArrowheads="1"/>
            </p:cNvSpPr>
            <p:nvPr/>
          </p:nvSpPr>
          <p:spPr bwMode="auto">
            <a:xfrm>
              <a:off x="666" y="3013"/>
              <a:ext cx="434" cy="434"/>
            </a:xfrm>
            <a:prstGeom prst="rect">
              <a:avLst/>
            </a:prstGeom>
            <a:noFill/>
            <a:ln w="12699">
              <a:solidFill>
                <a:schemeClr val="hlink"/>
              </a:solidFill>
              <a:miter lim="800000"/>
              <a:headEnd type="none" w="sm" len="sm"/>
              <a:tailEnd type="none" w="sm" len="sm"/>
            </a:ln>
            <a:scene3d>
              <a:camera prst="legacyObliqueTopRight"/>
              <a:lightRig rig="legacyFlat3" dir="b"/>
            </a:scene3d>
            <a:sp3d extrusionH="608000" prstMaterial="legacyWireframe">
              <a:bevelT w="13500" h="13500" prst="angle"/>
              <a:bevelB w="13500" h="13500" prst="angle"/>
              <a:extrusionClr>
                <a:schemeClr val="hlink"/>
              </a:extrusionClr>
            </a:sp3d>
          </p:spPr>
          <p:txBody>
            <a:bodyPr wrap="none" anchor="ctr">
              <a:flatTx/>
            </a:bodyPr>
            <a:lstStyle/>
            <a:p>
              <a:endParaRPr lang="fr-FR"/>
            </a:p>
          </p:txBody>
        </p:sp>
      </p:grpSp>
      <p:sp>
        <p:nvSpPr>
          <p:cNvPr id="84999" name="Rectangle 6"/>
          <p:cNvSpPr>
            <a:spLocks noChangeArrowheads="1"/>
          </p:cNvSpPr>
          <p:nvPr/>
        </p:nvSpPr>
        <p:spPr bwMode="auto">
          <a:xfrm>
            <a:off x="369888" y="3429000"/>
            <a:ext cx="2773362" cy="2751138"/>
          </a:xfrm>
          <a:prstGeom prst="rect">
            <a:avLst/>
          </a:prstGeom>
          <a:noFill/>
          <a:ln w="12699">
            <a:solidFill>
              <a:srgbClr val="00FF00"/>
            </a:solidFill>
            <a:miter lim="800000"/>
            <a:headEnd type="none" w="sm" len="sm"/>
            <a:tailEnd type="none" w="sm" len="sm"/>
          </a:ln>
          <a:scene3d>
            <a:camera prst="legacyObliqueTopRight"/>
            <a:lightRig rig="legacyFlat3" dir="b"/>
          </a:scene3d>
          <a:sp3d extrusionH="2513000" prstMaterial="legacyWireframe">
            <a:bevelT w="13500" h="13500" prst="angle"/>
            <a:bevelB w="13500" h="13500" prst="angle"/>
            <a:extrusionClr>
              <a:srgbClr val="00FF00"/>
            </a:extrusionClr>
          </a:sp3d>
        </p:spPr>
        <p:txBody>
          <a:bodyPr wrap="none" anchor="ctr">
            <a:flatTx/>
          </a:bodyPr>
          <a:lstStyle/>
          <a:p>
            <a:endParaRPr lang="fr-FR"/>
          </a:p>
        </p:txBody>
      </p:sp>
      <p:sp>
        <p:nvSpPr>
          <p:cNvPr id="85000" name="Oval 35"/>
          <p:cNvSpPr>
            <a:spLocks noChangeArrowheads="1"/>
          </p:cNvSpPr>
          <p:nvPr/>
        </p:nvSpPr>
        <p:spPr bwMode="auto">
          <a:xfrm>
            <a:off x="6467475" y="2346325"/>
            <a:ext cx="331788" cy="331788"/>
          </a:xfrm>
          <a:prstGeom prst="ellipse">
            <a:avLst/>
          </a:prstGeom>
          <a:solidFill>
            <a:srgbClr val="00FF00"/>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rgbClr val="00FF00"/>
            </a:extrusionClr>
          </a:sp3d>
        </p:spPr>
        <p:txBody>
          <a:bodyPr wrap="none" anchor="ctr">
            <a:flatTx/>
          </a:bodyPr>
          <a:lstStyle/>
          <a:p>
            <a:endParaRPr lang="fr-FR"/>
          </a:p>
        </p:txBody>
      </p:sp>
      <p:grpSp>
        <p:nvGrpSpPr>
          <p:cNvPr id="7" name="Group 68"/>
          <p:cNvGrpSpPr>
            <a:grpSpLocks/>
          </p:cNvGrpSpPr>
          <p:nvPr/>
        </p:nvGrpSpPr>
        <p:grpSpPr bwMode="auto">
          <a:xfrm>
            <a:off x="4572000" y="3619500"/>
            <a:ext cx="3787775" cy="331788"/>
            <a:chOff x="2880" y="2280"/>
            <a:chExt cx="2386" cy="209"/>
          </a:xfrm>
        </p:grpSpPr>
        <p:sp>
          <p:nvSpPr>
            <p:cNvPr id="85032" name="Oval 36"/>
            <p:cNvSpPr>
              <a:spLocks noChangeArrowheads="1"/>
            </p:cNvSpPr>
            <p:nvPr/>
          </p:nvSpPr>
          <p:spPr bwMode="auto">
            <a:xfrm>
              <a:off x="2880"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3" name="Oval 37"/>
            <p:cNvSpPr>
              <a:spLocks noChangeArrowheads="1"/>
            </p:cNvSpPr>
            <p:nvPr/>
          </p:nvSpPr>
          <p:spPr bwMode="auto">
            <a:xfrm>
              <a:off x="3200"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4" name="Oval 38"/>
            <p:cNvSpPr>
              <a:spLocks noChangeArrowheads="1"/>
            </p:cNvSpPr>
            <p:nvPr/>
          </p:nvSpPr>
          <p:spPr bwMode="auto">
            <a:xfrm>
              <a:off x="3521"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5" name="Oval 39"/>
            <p:cNvSpPr>
              <a:spLocks noChangeArrowheads="1"/>
            </p:cNvSpPr>
            <p:nvPr/>
          </p:nvSpPr>
          <p:spPr bwMode="auto">
            <a:xfrm>
              <a:off x="3841"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6" name="Oval 40"/>
            <p:cNvSpPr>
              <a:spLocks noChangeArrowheads="1"/>
            </p:cNvSpPr>
            <p:nvPr/>
          </p:nvSpPr>
          <p:spPr bwMode="auto">
            <a:xfrm>
              <a:off x="4133"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7" name="Oval 41"/>
            <p:cNvSpPr>
              <a:spLocks noChangeArrowheads="1"/>
            </p:cNvSpPr>
            <p:nvPr/>
          </p:nvSpPr>
          <p:spPr bwMode="auto">
            <a:xfrm>
              <a:off x="4446"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8" name="Oval 42"/>
            <p:cNvSpPr>
              <a:spLocks noChangeArrowheads="1"/>
            </p:cNvSpPr>
            <p:nvPr/>
          </p:nvSpPr>
          <p:spPr bwMode="auto">
            <a:xfrm>
              <a:off x="4744"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sp>
          <p:nvSpPr>
            <p:cNvPr id="85039" name="Oval 43"/>
            <p:cNvSpPr>
              <a:spLocks noChangeArrowheads="1"/>
            </p:cNvSpPr>
            <p:nvPr/>
          </p:nvSpPr>
          <p:spPr bwMode="auto">
            <a:xfrm>
              <a:off x="5057" y="2280"/>
              <a:ext cx="209" cy="209"/>
            </a:xfrm>
            <a:prstGeom prst="ellipse">
              <a:avLst/>
            </a:prstGeom>
            <a:solidFill>
              <a:schemeClr val="tx1"/>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tx1"/>
              </a:extrusionClr>
            </a:sp3d>
          </p:spPr>
          <p:txBody>
            <a:bodyPr wrap="none" anchor="ctr">
              <a:flatTx/>
            </a:bodyPr>
            <a:lstStyle/>
            <a:p>
              <a:endParaRPr lang="fr-FR"/>
            </a:p>
          </p:txBody>
        </p:sp>
      </p:grpSp>
      <p:grpSp>
        <p:nvGrpSpPr>
          <p:cNvPr id="8" name="Group 69"/>
          <p:cNvGrpSpPr>
            <a:grpSpLocks/>
          </p:cNvGrpSpPr>
          <p:nvPr/>
        </p:nvGrpSpPr>
        <p:grpSpPr bwMode="auto">
          <a:xfrm>
            <a:off x="4799013" y="2667000"/>
            <a:ext cx="3487737" cy="762000"/>
            <a:chOff x="3023" y="1680"/>
            <a:chExt cx="2197" cy="480"/>
          </a:xfrm>
        </p:grpSpPr>
        <p:sp>
          <p:nvSpPr>
            <p:cNvPr id="85022" name="Line 56"/>
            <p:cNvSpPr>
              <a:spLocks noChangeShapeType="1"/>
            </p:cNvSpPr>
            <p:nvPr/>
          </p:nvSpPr>
          <p:spPr bwMode="auto">
            <a:xfrm>
              <a:off x="4215" y="1680"/>
              <a:ext cx="0" cy="233"/>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85023" name="Line 57"/>
            <p:cNvSpPr>
              <a:spLocks noChangeShapeType="1"/>
            </p:cNvSpPr>
            <p:nvPr/>
          </p:nvSpPr>
          <p:spPr bwMode="auto">
            <a:xfrm>
              <a:off x="3023" y="1920"/>
              <a:ext cx="2190" cy="0"/>
            </a:xfrm>
            <a:prstGeom prst="line">
              <a:avLst/>
            </a:prstGeom>
            <a:noFill/>
            <a:ln w="12699">
              <a:solidFill>
                <a:schemeClr val="tx1"/>
              </a:solidFill>
              <a:round/>
              <a:headEnd type="none" w="sm" len="sm"/>
              <a:tailEnd/>
            </a:ln>
          </p:spPr>
          <p:txBody>
            <a:bodyPr wrap="none" anchor="ctr"/>
            <a:lstStyle/>
            <a:p>
              <a:endParaRPr lang="fr-FR"/>
            </a:p>
          </p:txBody>
        </p:sp>
        <p:sp>
          <p:nvSpPr>
            <p:cNvPr id="85024" name="Line 59"/>
            <p:cNvSpPr>
              <a:spLocks noChangeShapeType="1"/>
            </p:cNvSpPr>
            <p:nvPr/>
          </p:nvSpPr>
          <p:spPr bwMode="auto">
            <a:xfrm>
              <a:off x="3023" y="1928"/>
              <a:ext cx="0" cy="232"/>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25" name="Line 60"/>
            <p:cNvSpPr>
              <a:spLocks noChangeShapeType="1"/>
            </p:cNvSpPr>
            <p:nvPr/>
          </p:nvSpPr>
          <p:spPr bwMode="auto">
            <a:xfrm>
              <a:off x="3390" y="1920"/>
              <a:ext cx="0" cy="24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26" name="Line 61"/>
            <p:cNvSpPr>
              <a:spLocks noChangeShapeType="1"/>
            </p:cNvSpPr>
            <p:nvPr/>
          </p:nvSpPr>
          <p:spPr bwMode="auto">
            <a:xfrm>
              <a:off x="3690" y="1920"/>
              <a:ext cx="0" cy="24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27" name="Line 62"/>
            <p:cNvSpPr>
              <a:spLocks noChangeShapeType="1"/>
            </p:cNvSpPr>
            <p:nvPr/>
          </p:nvSpPr>
          <p:spPr bwMode="auto">
            <a:xfrm>
              <a:off x="4005" y="1928"/>
              <a:ext cx="0" cy="232"/>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28" name="Line 63"/>
            <p:cNvSpPr>
              <a:spLocks noChangeShapeType="1"/>
            </p:cNvSpPr>
            <p:nvPr/>
          </p:nvSpPr>
          <p:spPr bwMode="auto">
            <a:xfrm>
              <a:off x="4343" y="1928"/>
              <a:ext cx="0" cy="232"/>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29" name="Line 65"/>
            <p:cNvSpPr>
              <a:spLocks noChangeShapeType="1"/>
            </p:cNvSpPr>
            <p:nvPr/>
          </p:nvSpPr>
          <p:spPr bwMode="auto">
            <a:xfrm>
              <a:off x="4628" y="1920"/>
              <a:ext cx="0" cy="24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30" name="Line 66"/>
            <p:cNvSpPr>
              <a:spLocks noChangeShapeType="1"/>
            </p:cNvSpPr>
            <p:nvPr/>
          </p:nvSpPr>
          <p:spPr bwMode="auto">
            <a:xfrm>
              <a:off x="4928" y="1920"/>
              <a:ext cx="0" cy="24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31" name="Line 67"/>
            <p:cNvSpPr>
              <a:spLocks noChangeShapeType="1"/>
            </p:cNvSpPr>
            <p:nvPr/>
          </p:nvSpPr>
          <p:spPr bwMode="auto">
            <a:xfrm>
              <a:off x="5220" y="1920"/>
              <a:ext cx="0" cy="240"/>
            </a:xfrm>
            <a:prstGeom prst="line">
              <a:avLst/>
            </a:prstGeom>
            <a:noFill/>
            <a:ln w="12699">
              <a:solidFill>
                <a:schemeClr val="tx1"/>
              </a:solidFill>
              <a:round/>
              <a:headEnd type="none" w="sm" len="sm"/>
              <a:tailEnd type="triangle" w="med" len="med"/>
            </a:ln>
          </p:spPr>
          <p:txBody>
            <a:bodyPr wrap="none" anchor="ctr"/>
            <a:lstStyle/>
            <a:p>
              <a:endParaRPr lang="fr-FR"/>
            </a:p>
          </p:txBody>
        </p:sp>
      </p:grpSp>
      <p:grpSp>
        <p:nvGrpSpPr>
          <p:cNvPr id="9" name="Group 70"/>
          <p:cNvGrpSpPr>
            <a:grpSpLocks/>
          </p:cNvGrpSpPr>
          <p:nvPr/>
        </p:nvGrpSpPr>
        <p:grpSpPr bwMode="auto">
          <a:xfrm>
            <a:off x="4572000" y="5033963"/>
            <a:ext cx="3787775" cy="331787"/>
            <a:chOff x="2880" y="2280"/>
            <a:chExt cx="2386" cy="209"/>
          </a:xfrm>
        </p:grpSpPr>
        <p:sp>
          <p:nvSpPr>
            <p:cNvPr id="85014" name="Oval 71"/>
            <p:cNvSpPr>
              <a:spLocks noChangeArrowheads="1"/>
            </p:cNvSpPr>
            <p:nvPr/>
          </p:nvSpPr>
          <p:spPr bwMode="auto">
            <a:xfrm>
              <a:off x="2880"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15" name="Oval 72"/>
            <p:cNvSpPr>
              <a:spLocks noChangeArrowheads="1"/>
            </p:cNvSpPr>
            <p:nvPr/>
          </p:nvSpPr>
          <p:spPr bwMode="auto">
            <a:xfrm>
              <a:off x="3200"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16" name="Oval 73"/>
            <p:cNvSpPr>
              <a:spLocks noChangeArrowheads="1"/>
            </p:cNvSpPr>
            <p:nvPr/>
          </p:nvSpPr>
          <p:spPr bwMode="auto">
            <a:xfrm>
              <a:off x="3521"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17" name="Oval 74"/>
            <p:cNvSpPr>
              <a:spLocks noChangeArrowheads="1"/>
            </p:cNvSpPr>
            <p:nvPr/>
          </p:nvSpPr>
          <p:spPr bwMode="auto">
            <a:xfrm>
              <a:off x="3841"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18" name="Oval 75"/>
            <p:cNvSpPr>
              <a:spLocks noChangeArrowheads="1"/>
            </p:cNvSpPr>
            <p:nvPr/>
          </p:nvSpPr>
          <p:spPr bwMode="auto">
            <a:xfrm>
              <a:off x="4133"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19" name="Oval 76"/>
            <p:cNvSpPr>
              <a:spLocks noChangeArrowheads="1"/>
            </p:cNvSpPr>
            <p:nvPr/>
          </p:nvSpPr>
          <p:spPr bwMode="auto">
            <a:xfrm>
              <a:off x="4446"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20" name="Oval 77"/>
            <p:cNvSpPr>
              <a:spLocks noChangeArrowheads="1"/>
            </p:cNvSpPr>
            <p:nvPr/>
          </p:nvSpPr>
          <p:spPr bwMode="auto">
            <a:xfrm>
              <a:off x="4744"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sp>
          <p:nvSpPr>
            <p:cNvPr id="85021" name="Oval 78"/>
            <p:cNvSpPr>
              <a:spLocks noChangeArrowheads="1"/>
            </p:cNvSpPr>
            <p:nvPr/>
          </p:nvSpPr>
          <p:spPr bwMode="auto">
            <a:xfrm>
              <a:off x="5057" y="2280"/>
              <a:ext cx="209" cy="209"/>
            </a:xfrm>
            <a:prstGeom prst="ellipse">
              <a:avLst/>
            </a:prstGeom>
            <a:solidFill>
              <a:schemeClr val="hlink"/>
            </a:solidFill>
            <a:ln w="9525">
              <a:round/>
              <a:headEnd/>
              <a:tailEnd/>
            </a:ln>
            <a:scene3d>
              <a:camera prst="legacyPerspectiveFront">
                <a:rot lat="1500000" lon="2100000" rev="0"/>
              </a:camera>
              <a:lightRig rig="legacyNormal2" dir="t"/>
            </a:scene3d>
            <a:sp3d extrusionH="290500" prstMaterial="legacyPlastic">
              <a:bevelT w="13500" h="13500" prst="angle"/>
              <a:bevelB w="13500" h="13500" prst="angle"/>
              <a:extrusionClr>
                <a:schemeClr val="hlink"/>
              </a:extrusionClr>
            </a:sp3d>
          </p:spPr>
          <p:txBody>
            <a:bodyPr wrap="none" anchor="ctr">
              <a:flatTx/>
            </a:bodyPr>
            <a:lstStyle/>
            <a:p>
              <a:endParaRPr lang="fr-FR"/>
            </a:p>
          </p:txBody>
        </p:sp>
      </p:grpSp>
      <p:sp>
        <p:nvSpPr>
          <p:cNvPr id="85004" name="Line 80"/>
          <p:cNvSpPr>
            <a:spLocks noChangeShapeType="1"/>
          </p:cNvSpPr>
          <p:nvPr/>
        </p:nvSpPr>
        <p:spPr bwMode="auto">
          <a:xfrm>
            <a:off x="4797425" y="3903663"/>
            <a:ext cx="0" cy="547687"/>
          </a:xfrm>
          <a:prstGeom prst="line">
            <a:avLst/>
          </a:prstGeom>
          <a:noFill/>
          <a:ln w="12699">
            <a:solidFill>
              <a:schemeClr val="tx1"/>
            </a:solidFill>
            <a:round/>
            <a:headEnd type="none" w="sm" len="sm"/>
            <a:tailEnd type="none" w="sm" len="sm"/>
          </a:ln>
        </p:spPr>
        <p:txBody>
          <a:bodyPr wrap="none" anchor="ctr"/>
          <a:lstStyle/>
          <a:p>
            <a:endParaRPr lang="fr-FR"/>
          </a:p>
        </p:txBody>
      </p:sp>
      <p:sp>
        <p:nvSpPr>
          <p:cNvPr id="85005" name="Line 81"/>
          <p:cNvSpPr>
            <a:spLocks noChangeShapeType="1"/>
          </p:cNvSpPr>
          <p:nvPr/>
        </p:nvSpPr>
        <p:spPr bwMode="auto">
          <a:xfrm>
            <a:off x="4799013" y="4462463"/>
            <a:ext cx="3476625" cy="0"/>
          </a:xfrm>
          <a:prstGeom prst="line">
            <a:avLst/>
          </a:prstGeom>
          <a:noFill/>
          <a:ln w="12699">
            <a:solidFill>
              <a:schemeClr val="tx1"/>
            </a:solidFill>
            <a:round/>
            <a:headEnd type="none" w="sm" len="sm"/>
            <a:tailEnd/>
          </a:ln>
        </p:spPr>
        <p:txBody>
          <a:bodyPr wrap="none" anchor="ctr"/>
          <a:lstStyle/>
          <a:p>
            <a:endParaRPr lang="fr-FR"/>
          </a:p>
        </p:txBody>
      </p:sp>
      <p:sp>
        <p:nvSpPr>
          <p:cNvPr id="85006" name="Line 82"/>
          <p:cNvSpPr>
            <a:spLocks noChangeShapeType="1"/>
          </p:cNvSpPr>
          <p:nvPr/>
        </p:nvSpPr>
        <p:spPr bwMode="auto">
          <a:xfrm>
            <a:off x="4799013" y="4475163"/>
            <a:ext cx="0" cy="3683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07" name="Line 83"/>
          <p:cNvSpPr>
            <a:spLocks noChangeShapeType="1"/>
          </p:cNvSpPr>
          <p:nvPr/>
        </p:nvSpPr>
        <p:spPr bwMode="auto">
          <a:xfrm>
            <a:off x="5381625" y="4462463"/>
            <a:ext cx="0" cy="3810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08" name="Line 84"/>
          <p:cNvSpPr>
            <a:spLocks noChangeShapeType="1"/>
          </p:cNvSpPr>
          <p:nvPr/>
        </p:nvSpPr>
        <p:spPr bwMode="auto">
          <a:xfrm>
            <a:off x="5857875" y="4462463"/>
            <a:ext cx="0" cy="3810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09" name="Line 85"/>
          <p:cNvSpPr>
            <a:spLocks noChangeShapeType="1"/>
          </p:cNvSpPr>
          <p:nvPr/>
        </p:nvSpPr>
        <p:spPr bwMode="auto">
          <a:xfrm>
            <a:off x="6357938" y="4475163"/>
            <a:ext cx="0" cy="3683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10" name="Line 86"/>
          <p:cNvSpPr>
            <a:spLocks noChangeShapeType="1"/>
          </p:cNvSpPr>
          <p:nvPr/>
        </p:nvSpPr>
        <p:spPr bwMode="auto">
          <a:xfrm>
            <a:off x="6894513" y="4475163"/>
            <a:ext cx="0" cy="3683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11" name="Line 87"/>
          <p:cNvSpPr>
            <a:spLocks noChangeShapeType="1"/>
          </p:cNvSpPr>
          <p:nvPr/>
        </p:nvSpPr>
        <p:spPr bwMode="auto">
          <a:xfrm>
            <a:off x="7346950" y="4462463"/>
            <a:ext cx="0" cy="3810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12" name="Line 88"/>
          <p:cNvSpPr>
            <a:spLocks noChangeShapeType="1"/>
          </p:cNvSpPr>
          <p:nvPr/>
        </p:nvSpPr>
        <p:spPr bwMode="auto">
          <a:xfrm>
            <a:off x="7823200" y="4462463"/>
            <a:ext cx="0" cy="3810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85013" name="Line 89"/>
          <p:cNvSpPr>
            <a:spLocks noChangeShapeType="1"/>
          </p:cNvSpPr>
          <p:nvPr/>
        </p:nvSpPr>
        <p:spPr bwMode="auto">
          <a:xfrm>
            <a:off x="8286750" y="4462463"/>
            <a:ext cx="0" cy="381000"/>
          </a:xfrm>
          <a:prstGeom prst="line">
            <a:avLst/>
          </a:prstGeom>
          <a:noFill/>
          <a:ln w="12699">
            <a:solidFill>
              <a:schemeClr val="tx1"/>
            </a:solidFill>
            <a:round/>
            <a:headEnd type="none" w="sm" len="sm"/>
            <a:tailEnd type="triangle" w="med" len="med"/>
          </a:ln>
        </p:spPr>
        <p:txBody>
          <a:bodyPr wrap="none" anchor="ctr"/>
          <a:lstStyle/>
          <a:p>
            <a:endParaRPr lang="fr-FR"/>
          </a:p>
        </p:txBody>
      </p:sp>
      <p:sp>
        <p:nvSpPr>
          <p:cNvPr id="66"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67"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93</a:t>
            </a:fld>
            <a:endParaRPr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1440180"/>
          </a:xfrm>
        </p:spPr>
        <p:txBody>
          <a:bodyPr/>
          <a:lstStyle/>
          <a:p>
            <a:pPr>
              <a:defRPr/>
            </a:pPr>
            <a:r>
              <a:rPr lang="fr-FR" sz="3600" b="1" dirty="0" err="1" smtClean="0">
                <a:solidFill>
                  <a:schemeClr val="tx1"/>
                </a:solidFill>
                <a:effectLst>
                  <a:outerShdw blurRad="38100" dist="38100" dir="2700000" algn="tl">
                    <a:srgbClr val="000000">
                      <a:alpha val="43137"/>
                    </a:srgbClr>
                  </a:outerShdw>
                </a:effectLst>
              </a:rPr>
              <a:t>Octree</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1485543"/>
            <a:ext cx="8382000" cy="4216539"/>
          </a:xfrm>
          <a:prstGeom prst="rect">
            <a:avLst/>
          </a:prstGeom>
        </p:spPr>
        <p:txBody>
          <a:bodyPr/>
          <a:lstStyle/>
          <a:p>
            <a:pPr>
              <a:lnSpc>
                <a:spcPct val="150000"/>
              </a:lnSpc>
            </a:pPr>
            <a:r>
              <a:rPr lang="en-US" sz="2800" dirty="0"/>
              <a:t>Advantages </a:t>
            </a:r>
            <a:r>
              <a:rPr lang="fr-FR" sz="2800" dirty="0" smtClean="0"/>
              <a:t>:</a:t>
            </a:r>
            <a:endParaRPr lang="fr-FR" sz="2800" dirty="0" smtClean="0"/>
          </a:p>
          <a:p>
            <a:pPr lvl="1">
              <a:lnSpc>
                <a:spcPct val="150000"/>
              </a:lnSpc>
            </a:pPr>
            <a:r>
              <a:rPr lang="en-US" sz="2000" dirty="0" smtClean="0"/>
              <a:t>Better </a:t>
            </a:r>
            <a:r>
              <a:rPr lang="en-US" sz="2000" dirty="0"/>
              <a:t>adaptation of the subdivision to the scene</a:t>
            </a:r>
            <a:r>
              <a:rPr lang="en-US" sz="2000" dirty="0" smtClean="0"/>
              <a:t>.</a:t>
            </a:r>
          </a:p>
          <a:p>
            <a:pPr lvl="1">
              <a:lnSpc>
                <a:spcPct val="150000"/>
              </a:lnSpc>
            </a:pPr>
            <a:r>
              <a:rPr lang="en-US" sz="2000" dirty="0" smtClean="0"/>
              <a:t>Efficient </a:t>
            </a:r>
            <a:r>
              <a:rPr lang="en-US" sz="2000" dirty="0"/>
              <a:t>determination of the voxel sequence</a:t>
            </a:r>
            <a:endParaRPr lang="fr-FR" sz="2000" dirty="0" smtClean="0"/>
          </a:p>
          <a:p>
            <a:pPr lvl="2">
              <a:lnSpc>
                <a:spcPct val="150000"/>
              </a:lnSpc>
            </a:pPr>
            <a:endParaRPr lang="fr-FR" sz="2000" dirty="0" smtClean="0"/>
          </a:p>
          <a:p>
            <a:pPr>
              <a:lnSpc>
                <a:spcPct val="150000"/>
              </a:lnSpc>
            </a:pPr>
            <a:r>
              <a:rPr lang="en-US" sz="2800" dirty="0"/>
              <a:t>Disadvantage </a:t>
            </a:r>
            <a:r>
              <a:rPr lang="fr-FR" sz="2800" dirty="0" smtClean="0"/>
              <a:t>:</a:t>
            </a:r>
            <a:endParaRPr lang="fr-FR" sz="2800" dirty="0" smtClean="0"/>
          </a:p>
          <a:p>
            <a:pPr lvl="1">
              <a:lnSpc>
                <a:spcPct val="150000"/>
              </a:lnSpc>
            </a:pPr>
            <a:r>
              <a:rPr lang="en-US" sz="2000" dirty="0" smtClean="0"/>
              <a:t>Efficiency </a:t>
            </a:r>
            <a:r>
              <a:rPr lang="en-US" sz="2000" dirty="0"/>
              <a:t>inversely proportional to depth</a:t>
            </a:r>
            <a:r>
              <a:rPr lang="en-US" sz="2000" dirty="0" smtClean="0"/>
              <a:t>.</a:t>
            </a:r>
          </a:p>
          <a:p>
            <a:pPr lvl="1">
              <a:lnSpc>
                <a:spcPct val="150000"/>
              </a:lnSpc>
            </a:pPr>
            <a:r>
              <a:rPr lang="en-US" sz="2000" dirty="0" smtClean="0"/>
              <a:t>Initialization </a:t>
            </a:r>
            <a:r>
              <a:rPr lang="en-US" sz="2000" dirty="0"/>
              <a:t>time.</a:t>
            </a:r>
            <a:endParaRPr lang="fr-FR" sz="2000" dirty="0"/>
          </a:p>
          <a:p>
            <a:pPr lvl="1"/>
            <a:endParaRPr lang="fr-FR" sz="2000" dirty="0" smtClean="0"/>
          </a:p>
          <a:p>
            <a:pPr lvl="1"/>
            <a:endParaRPr lang="fr-FR" sz="2000" dirty="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94</a:t>
            </a:fld>
            <a:endParaRP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8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48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2"/>
          <p:cNvPicPr>
            <a:picLocks noChangeAspect="1" noChangeArrowheads="1"/>
          </p:cNvPicPr>
          <p:nvPr/>
        </p:nvPicPr>
        <p:blipFill>
          <a:blip r:embed="rId3"/>
          <a:srcRect/>
          <a:stretch>
            <a:fillRect/>
          </a:stretch>
        </p:blipFill>
        <p:spPr bwMode="auto">
          <a:xfrm>
            <a:off x="0" y="-1"/>
            <a:ext cx="5410200" cy="4059333"/>
          </a:xfrm>
          <a:prstGeom prst="rect">
            <a:avLst/>
          </a:prstGeom>
          <a:noFill/>
          <a:ln w="9525">
            <a:noFill/>
            <a:miter lim="800000"/>
            <a:headEnd/>
            <a:tailEnd/>
          </a:ln>
        </p:spPr>
      </p:pic>
      <p:pic>
        <p:nvPicPr>
          <p:cNvPr id="90117" name="Picture 3"/>
          <p:cNvPicPr>
            <a:picLocks noChangeAspect="1" noChangeArrowheads="1"/>
          </p:cNvPicPr>
          <p:nvPr/>
        </p:nvPicPr>
        <p:blipFill>
          <a:blip r:embed="rId4"/>
          <a:srcRect/>
          <a:stretch>
            <a:fillRect/>
          </a:stretch>
        </p:blipFill>
        <p:spPr bwMode="auto">
          <a:xfrm>
            <a:off x="5410200" y="-1"/>
            <a:ext cx="3733800" cy="5638289"/>
          </a:xfrm>
          <a:prstGeom prst="rect">
            <a:avLst/>
          </a:prstGeom>
          <a:noFill/>
          <a:ln w="9525">
            <a:noFill/>
            <a:miter lim="800000"/>
            <a:headEnd/>
            <a:tailEnd/>
          </a:ln>
        </p:spPr>
      </p:pic>
      <p:sp>
        <p:nvSpPr>
          <p:cNvPr id="9"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10"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95</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2"/>
          <p:cNvPicPr>
            <a:picLocks noChangeAspect="1" noChangeArrowheads="1"/>
          </p:cNvPicPr>
          <p:nvPr/>
        </p:nvPicPr>
        <p:blipFill>
          <a:blip r:embed="rId3"/>
          <a:srcRect/>
          <a:stretch>
            <a:fillRect/>
          </a:stretch>
        </p:blipFill>
        <p:spPr bwMode="auto">
          <a:xfrm>
            <a:off x="304800" y="228600"/>
            <a:ext cx="5499100" cy="4343400"/>
          </a:xfrm>
          <a:prstGeom prst="rect">
            <a:avLst/>
          </a:prstGeom>
          <a:noFill/>
          <a:ln w="9525">
            <a:noFill/>
            <a:miter lim="800000"/>
            <a:headEnd/>
            <a:tailEnd/>
          </a:ln>
        </p:spPr>
      </p:pic>
      <p:pic>
        <p:nvPicPr>
          <p:cNvPr id="91141" name="Picture 4"/>
          <p:cNvPicPr>
            <a:picLocks noChangeAspect="1" noChangeArrowheads="1"/>
          </p:cNvPicPr>
          <p:nvPr/>
        </p:nvPicPr>
        <p:blipFill>
          <a:blip r:embed="rId4"/>
          <a:srcRect/>
          <a:stretch>
            <a:fillRect/>
          </a:stretch>
        </p:blipFill>
        <p:spPr bwMode="auto">
          <a:xfrm>
            <a:off x="6248400" y="533400"/>
            <a:ext cx="2667000" cy="2146300"/>
          </a:xfrm>
          <a:prstGeom prst="rect">
            <a:avLst/>
          </a:prstGeom>
          <a:noFill/>
          <a:ln w="9525">
            <a:noFill/>
            <a:miter lim="800000"/>
            <a:headEnd/>
            <a:tailEnd/>
          </a:ln>
        </p:spPr>
      </p:pic>
      <p:sp>
        <p:nvSpPr>
          <p:cNvPr id="8"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9"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96</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506413" y="722313"/>
            <a:ext cx="8637587" cy="762000"/>
          </a:xfrm>
          <a:prstGeom prst="rect">
            <a:avLst/>
          </a:prstGeom>
          <a:noFill/>
          <a:ln w="9525">
            <a:noFill/>
            <a:round/>
            <a:headEnd/>
            <a:tailEnd/>
          </a:ln>
        </p:spPr>
        <p:txBody>
          <a:bodyPr lIns="90000" tIns="46800" rIns="90000" bIns="46800" anchor="ctr"/>
          <a:lstStyle/>
          <a:p>
            <a:pP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rPr>
              <a:t>Submissions 2007</a:t>
            </a:r>
          </a:p>
        </p:txBody>
      </p:sp>
      <p:pic>
        <p:nvPicPr>
          <p:cNvPr id="93187" name="Picture 2"/>
          <p:cNvPicPr>
            <a:picLocks noChangeAspect="1" noChangeArrowheads="1"/>
          </p:cNvPicPr>
          <p:nvPr/>
        </p:nvPicPr>
        <p:blipFill>
          <a:blip r:embed="rId3"/>
          <a:srcRect/>
          <a:stretch>
            <a:fillRect/>
          </a:stretch>
        </p:blipFill>
        <p:spPr bwMode="auto">
          <a:xfrm>
            <a:off x="0" y="342900"/>
            <a:ext cx="9144000" cy="6172200"/>
          </a:xfrm>
          <a:prstGeom prst="rect">
            <a:avLst/>
          </a:prstGeom>
          <a:noFill/>
          <a:ln w="9525">
            <a:noFill/>
            <a:round/>
            <a:headEnd/>
            <a:tailEnd/>
          </a:ln>
        </p:spPr>
      </p:pic>
      <p:sp>
        <p:nvSpPr>
          <p:cNvPr id="93188" name="object 11"/>
          <p:cNvSpPr>
            <a:spLocks noChangeArrowheads="1"/>
          </p:cNvSpPr>
          <p:nvPr/>
        </p:nvSpPr>
        <p:spPr bwMode="auto">
          <a:xfrm>
            <a:off x="146050" y="6172200"/>
            <a:ext cx="615950" cy="493713"/>
          </a:xfrm>
          <a:custGeom>
            <a:avLst/>
            <a:gdLst>
              <a:gd name="T0" fmla="*/ 14832853 w 457200"/>
              <a:gd name="T1" fmla="*/ 0 h 457200"/>
              <a:gd name="T2" fmla="*/ 11839057 w 457200"/>
              <a:gd name="T3" fmla="*/ 13770 h 457200"/>
              <a:gd name="T4" fmla="*/ 9052660 w 457200"/>
              <a:gd name="T5" fmla="*/ 53204 h 457200"/>
              <a:gd name="T6" fmla="*/ 6532849 w 457200"/>
              <a:gd name="T7" fmla="*/ 115456 h 457200"/>
              <a:gd name="T8" fmla="*/ 4338587 w 457200"/>
              <a:gd name="T9" fmla="*/ 197721 h 457200"/>
              <a:gd name="T10" fmla="*/ 2529090 w 457200"/>
              <a:gd name="T11" fmla="*/ 297157 h 457200"/>
              <a:gd name="T12" fmla="*/ 1163442 w 457200"/>
              <a:gd name="T13" fmla="*/ 410943 h 457200"/>
              <a:gd name="T14" fmla="*/ 300664 w 457200"/>
              <a:gd name="T15" fmla="*/ 536246 h 457200"/>
              <a:gd name="T16" fmla="*/ 0 w 457200"/>
              <a:gd name="T17" fmla="*/ 670240 h 457200"/>
              <a:gd name="T18" fmla="*/ 300664 w 457200"/>
              <a:gd name="T19" fmla="*/ 805520 h 457200"/>
              <a:gd name="T20" fmla="*/ 1163442 w 457200"/>
              <a:gd name="T21" fmla="*/ 931429 h 457200"/>
              <a:gd name="T22" fmla="*/ 2529090 w 457200"/>
              <a:gd name="T23" fmla="*/ 1045289 h 457200"/>
              <a:gd name="T24" fmla="*/ 4338587 w 457200"/>
              <a:gd name="T25" fmla="*/ 1144440 h 457200"/>
              <a:gd name="T26" fmla="*/ 6532849 w 457200"/>
              <a:gd name="T27" fmla="*/ 1226201 h 457200"/>
              <a:gd name="T28" fmla="*/ 9052660 w 457200"/>
              <a:gd name="T29" fmla="*/ 1287918 h 457200"/>
              <a:gd name="T30" fmla="*/ 11839057 w 457200"/>
              <a:gd name="T31" fmla="*/ 1326899 h 457200"/>
              <a:gd name="T32" fmla="*/ 14832853 w 457200"/>
              <a:gd name="T33" fmla="*/ 1340486 h 457200"/>
              <a:gd name="T34" fmla="*/ 17826661 w 457200"/>
              <a:gd name="T35" fmla="*/ 1326899 h 457200"/>
              <a:gd name="T36" fmla="*/ 20613028 w 457200"/>
              <a:gd name="T37" fmla="*/ 1287918 h 457200"/>
              <a:gd name="T38" fmla="*/ 23132888 w 457200"/>
              <a:gd name="T39" fmla="*/ 1226201 h 457200"/>
              <a:gd name="T40" fmla="*/ 25327113 w 457200"/>
              <a:gd name="T41" fmla="*/ 1144440 h 457200"/>
              <a:gd name="T42" fmla="*/ 27136572 w 457200"/>
              <a:gd name="T43" fmla="*/ 1045289 h 457200"/>
              <a:gd name="T44" fmla="*/ 28502267 w 457200"/>
              <a:gd name="T45" fmla="*/ 931429 h 457200"/>
              <a:gd name="T46" fmla="*/ 29365028 w 457200"/>
              <a:gd name="T47" fmla="*/ 805520 h 457200"/>
              <a:gd name="T48" fmla="*/ 29665750 w 457200"/>
              <a:gd name="T49" fmla="*/ 670240 h 457200"/>
              <a:gd name="T50" fmla="*/ 29365028 w 457200"/>
              <a:gd name="T51" fmla="*/ 536246 h 457200"/>
              <a:gd name="T52" fmla="*/ 28502267 w 457200"/>
              <a:gd name="T53" fmla="*/ 410943 h 457200"/>
              <a:gd name="T54" fmla="*/ 27136572 w 457200"/>
              <a:gd name="T55" fmla="*/ 297157 h 457200"/>
              <a:gd name="T56" fmla="*/ 25327113 w 457200"/>
              <a:gd name="T57" fmla="*/ 197721 h 457200"/>
              <a:gd name="T58" fmla="*/ 23132888 w 457200"/>
              <a:gd name="T59" fmla="*/ 115456 h 457200"/>
              <a:gd name="T60" fmla="*/ 20613028 w 457200"/>
              <a:gd name="T61" fmla="*/ 53204 h 457200"/>
              <a:gd name="T62" fmla="*/ 17826661 w 457200"/>
              <a:gd name="T63" fmla="*/ 13770 h 457200"/>
              <a:gd name="T64" fmla="*/ 14832853 w 457200"/>
              <a:gd name="T65" fmla="*/ 0 h 457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200"/>
              <a:gd name="T100" fmla="*/ 0 h 457200"/>
              <a:gd name="T101" fmla="*/ 457200 w 457200"/>
              <a:gd name="T102" fmla="*/ 457200 h 4572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200" h="457200">
                <a:moveTo>
                  <a:pt x="228600" y="0"/>
                </a:moveTo>
                <a:lnTo>
                  <a:pt x="182460" y="4697"/>
                </a:lnTo>
                <a:lnTo>
                  <a:pt x="139517" y="18145"/>
                </a:lnTo>
                <a:lnTo>
                  <a:pt x="100682" y="39379"/>
                </a:lnTo>
                <a:lnTo>
                  <a:pt x="66865" y="67436"/>
                </a:lnTo>
                <a:lnTo>
                  <a:pt x="38978" y="101351"/>
                </a:lnTo>
                <a:lnTo>
                  <a:pt x="17930" y="140160"/>
                </a:lnTo>
                <a:lnTo>
                  <a:pt x="4634" y="182897"/>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a:ln w="9525">
            <a:noFill/>
            <a:miter lim="800000"/>
            <a:headEnd/>
            <a:tailEnd/>
          </a:ln>
        </p:spPr>
        <p:txBody>
          <a:bodyPr lIns="0" tIns="0" rIns="0" bIns="0"/>
          <a:lstStyle/>
          <a:p>
            <a:endParaRPr lang="fr-FR"/>
          </a:p>
        </p:txBody>
      </p:sp>
      <p:sp>
        <p:nvSpPr>
          <p:cNvPr id="5" name="object 12"/>
          <p:cNvSpPr>
            <a:spLocks noGrp="1"/>
          </p:cNvSpPr>
          <p:nvPr>
            <p:ph type="sldNum" sz="quarter" idx="12"/>
          </p:nvPr>
        </p:nvSpPr>
        <p:spPr>
          <a:xfrm>
            <a:off x="242888" y="6321425"/>
            <a:ext cx="671512" cy="192360"/>
          </a:xfrm>
          <a:prstGeom prst="rect">
            <a:avLst/>
          </a:prstGeom>
        </p:spPr>
        <p:txBody>
          <a:bodyPr vert="horz" wrap="square" rtlCol="0">
            <a:spAutoFit/>
          </a:bodyPr>
          <a:lstStyle/>
          <a:p>
            <a:pPr marL="78105">
              <a:lnSpc>
                <a:spcPts val="1530"/>
              </a:lnSpc>
              <a:defRPr/>
            </a:pPr>
            <a:fld id="{0A2784FA-CB8F-4068-90B3-BFA86CB41081}" type="slidenum">
              <a:rPr dirty="0"/>
              <a:pPr marL="78105">
                <a:lnSpc>
                  <a:spcPts val="1530"/>
                </a:lnSpc>
                <a:defRPr/>
              </a:pPr>
              <a:t>97</a:t>
            </a:fld>
            <a:endParaRP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869990"/>
            <a:ext cx="8382000" cy="2585323"/>
          </a:xfrm>
          <a:prstGeom prst="rect">
            <a:avLst/>
          </a:prstGeom>
        </p:spPr>
        <p:txBody>
          <a:bodyPr/>
          <a:lstStyle/>
          <a:p>
            <a:pPr algn="just"/>
            <a:r>
              <a:rPr lang="en-US" sz="2800" dirty="0"/>
              <a:t>Global Illumination (GI) algorithms – used in 3D image synthesis – are those which, in determining the light falling on a surface, take into account not only the light which has taken a path directly from a light source (direct illumination), but also the light which has been reflected from other surfaces in the 3-dimensional scene (indirect illumination).</a:t>
            </a:r>
            <a:endParaRPr lang="fr-FR" sz="20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98</a:t>
            </a:fld>
            <a:endParaRPr dirty="0"/>
          </a:p>
        </p:txBody>
      </p:sp>
      <p:pic>
        <p:nvPicPr>
          <p:cNvPr id="230402" name="Picture 2" descr="https://www.scratchapixel.com/images/shading-intro2/shad2-globalillum3.png?"/>
          <p:cNvPicPr>
            <a:picLocks noChangeAspect="1" noChangeArrowheads="1"/>
          </p:cNvPicPr>
          <p:nvPr/>
        </p:nvPicPr>
        <p:blipFill>
          <a:blip r:embed="rId3"/>
          <a:srcRect/>
          <a:stretch>
            <a:fillRect/>
          </a:stretch>
        </p:blipFill>
        <p:spPr bwMode="auto">
          <a:xfrm>
            <a:off x="1295400" y="3886200"/>
            <a:ext cx="6381750" cy="26765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76200"/>
            <a:ext cx="7772400" cy="553998"/>
          </a:xfrm>
        </p:spPr>
        <p:txBody>
          <a:bodyPr/>
          <a:lstStyle/>
          <a:p>
            <a:pPr>
              <a:defRPr/>
            </a:pPr>
            <a:r>
              <a:rPr lang="fr-FR" sz="3600" b="1" dirty="0">
                <a:solidFill>
                  <a:schemeClr val="tx1"/>
                </a:solidFill>
                <a:effectLst>
                  <a:outerShdw blurRad="38100" dist="38100" dir="2700000" algn="tl">
                    <a:srgbClr val="000000">
                      <a:alpha val="43137"/>
                    </a:srgbClr>
                  </a:outerShdw>
                </a:effectLst>
              </a:rPr>
              <a:t>Global illumination</a:t>
            </a:r>
            <a:endParaRPr lang="fr-FR" sz="3600" b="1" dirty="0" smtClean="0">
              <a:solidFill>
                <a:schemeClr val="tx1"/>
              </a:solidFill>
              <a:effectLst>
                <a:outerShdw blurRad="38100" dist="38100" dir="2700000" algn="tl">
                  <a:srgbClr val="000000">
                    <a:alpha val="43137"/>
                  </a:srgbClr>
                </a:outerShdw>
              </a:effectLst>
            </a:endParaRPr>
          </a:p>
        </p:txBody>
      </p:sp>
      <p:sp>
        <p:nvSpPr>
          <p:cNvPr id="148483" name="Rectangle 3"/>
          <p:cNvSpPr>
            <a:spLocks noGrp="1" noChangeArrowheads="1"/>
          </p:cNvSpPr>
          <p:nvPr>
            <p:ph type="body" idx="4294967295"/>
          </p:nvPr>
        </p:nvSpPr>
        <p:spPr>
          <a:xfrm>
            <a:off x="439738" y="735449"/>
            <a:ext cx="8382000" cy="2215991"/>
          </a:xfrm>
          <a:prstGeom prst="rect">
            <a:avLst/>
          </a:prstGeom>
        </p:spPr>
        <p:txBody>
          <a:bodyPr/>
          <a:lstStyle/>
          <a:p>
            <a:r>
              <a:rPr lang="fr-FR" i="1" dirty="0" err="1" smtClean="0"/>
              <a:t>Bidirectional</a:t>
            </a:r>
            <a:r>
              <a:rPr lang="fr-FR" i="1" dirty="0" smtClean="0"/>
              <a:t> </a:t>
            </a:r>
            <a:r>
              <a:rPr lang="fr-FR" i="1" dirty="0" err="1" smtClean="0"/>
              <a:t>Reflectance</a:t>
            </a:r>
            <a:r>
              <a:rPr lang="fr-FR" i="1" dirty="0" smtClean="0"/>
              <a:t> Distribution </a:t>
            </a:r>
            <a:r>
              <a:rPr lang="fr-FR" i="1" dirty="0" err="1" smtClean="0"/>
              <a:t>function</a:t>
            </a:r>
            <a:r>
              <a:rPr lang="fr-FR" dirty="0" err="1" smtClean="0"/>
              <a:t>,BRDF</a:t>
            </a:r>
            <a:r>
              <a:rPr lang="fr-FR" dirty="0" smtClean="0"/>
              <a:t> </a:t>
            </a:r>
            <a:r>
              <a:rPr lang="fr-FR" dirty="0" smtClean="0"/>
              <a:t>.</a:t>
            </a:r>
            <a:endParaRPr lang="fr-FR" dirty="0" smtClean="0"/>
          </a:p>
          <a:p>
            <a:endParaRPr lang="fr-FR" dirty="0" smtClean="0"/>
          </a:p>
          <a:p>
            <a:r>
              <a:rPr lang="en-US" dirty="0"/>
              <a:t>BRDF describes how incident light is scattered at a point on the surface of a hemisphere that is oriented with respect to its normal. The intensity of the reflection varies depending on the position of the light source and the angle at which the surface is observed.</a:t>
            </a:r>
            <a:endParaRPr lang="fr-FR" sz="2000" dirty="0" smtClean="0"/>
          </a:p>
        </p:txBody>
      </p:sp>
      <p:sp>
        <p:nvSpPr>
          <p:cNvPr id="4" name="object 8"/>
          <p:cNvSpPr/>
          <p:nvPr/>
        </p:nvSpPr>
        <p:spPr>
          <a:xfrm>
            <a:off x="146304" y="6208775"/>
            <a:ext cx="457200" cy="457200"/>
          </a:xfrm>
          <a:custGeom>
            <a:avLst/>
            <a:gdLst/>
            <a:ahLst/>
            <a:cxnLst/>
            <a:rect l="l" t="t" r="r" b="b"/>
            <a:pathLst>
              <a:path w="457200" h="457200">
                <a:moveTo>
                  <a:pt x="228600" y="0"/>
                </a:moveTo>
                <a:lnTo>
                  <a:pt x="182897" y="4697"/>
                </a:lnTo>
                <a:lnTo>
                  <a:pt x="140160" y="18145"/>
                </a:lnTo>
                <a:lnTo>
                  <a:pt x="101351" y="39379"/>
                </a:lnTo>
                <a:lnTo>
                  <a:pt x="67436" y="67436"/>
                </a:lnTo>
                <a:lnTo>
                  <a:pt x="39379" y="101351"/>
                </a:lnTo>
                <a:lnTo>
                  <a:pt x="18145" y="140160"/>
                </a:lnTo>
                <a:lnTo>
                  <a:pt x="4697" y="182897"/>
                </a:lnTo>
                <a:lnTo>
                  <a:pt x="0" y="228599"/>
                </a:lnTo>
                <a:lnTo>
                  <a:pt x="4697" y="274739"/>
                </a:lnTo>
                <a:lnTo>
                  <a:pt x="18145" y="317682"/>
                </a:lnTo>
                <a:lnTo>
                  <a:pt x="39379" y="356517"/>
                </a:lnTo>
                <a:lnTo>
                  <a:pt x="67436" y="390334"/>
                </a:lnTo>
                <a:lnTo>
                  <a:pt x="101351" y="418221"/>
                </a:lnTo>
                <a:lnTo>
                  <a:pt x="140160" y="439269"/>
                </a:lnTo>
                <a:lnTo>
                  <a:pt x="182897"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897"/>
                </a:lnTo>
                <a:lnTo>
                  <a:pt x="439269" y="140160"/>
                </a:lnTo>
                <a:lnTo>
                  <a:pt x="418221" y="101351"/>
                </a:lnTo>
                <a:lnTo>
                  <a:pt x="390334" y="67436"/>
                </a:lnTo>
                <a:lnTo>
                  <a:pt x="356517" y="39379"/>
                </a:lnTo>
                <a:lnTo>
                  <a:pt x="317682" y="18145"/>
                </a:lnTo>
                <a:lnTo>
                  <a:pt x="274739" y="4697"/>
                </a:lnTo>
                <a:lnTo>
                  <a:pt x="228600" y="0"/>
                </a:lnTo>
                <a:close/>
              </a:path>
            </a:pathLst>
          </a:custGeom>
          <a:solidFill>
            <a:srgbClr val="D34817"/>
          </a:solidFill>
        </p:spPr>
        <p:txBody>
          <a:bodyPr wrap="square" lIns="0" tIns="0" rIns="0" bIns="0" rtlCol="0"/>
          <a:lstStyle/>
          <a:p>
            <a:endParaRPr/>
          </a:p>
        </p:txBody>
      </p:sp>
      <p:sp>
        <p:nvSpPr>
          <p:cNvPr id="5" name="object 9"/>
          <p:cNvSpPr txBox="1">
            <a:spLocks noGrp="1"/>
          </p:cNvSpPr>
          <p:nvPr>
            <p:ph type="sldNum" sz="quarter" idx="7"/>
          </p:nvPr>
        </p:nvSpPr>
        <p:spPr>
          <a:xfrm>
            <a:off x="244379" y="6346125"/>
            <a:ext cx="260350" cy="203834"/>
          </a:xfrm>
          <a:prstGeom prst="rect">
            <a:avLst/>
          </a:prstGeom>
        </p:spPr>
        <p:txBody>
          <a:bodyPr vert="horz" wrap="square" lIns="0" tIns="0" rIns="0" bIns="0" rtlCol="0">
            <a:spAutoFit/>
          </a:bodyPr>
          <a:lstStyle/>
          <a:p>
            <a:pPr marL="25400">
              <a:lnSpc>
                <a:spcPts val="1515"/>
              </a:lnSpc>
            </a:pPr>
            <a:fld id="{81D60167-4931-47E6-BA6A-407CBD079E47}" type="slidenum">
              <a:rPr dirty="0"/>
              <a:pPr marL="25400">
                <a:lnSpc>
                  <a:spcPts val="1515"/>
                </a:lnSpc>
              </a:pPr>
              <a:t>99</a:t>
            </a:fld>
            <a:endParaRPr dirty="0"/>
          </a:p>
        </p:txBody>
      </p:sp>
      <p:pic>
        <p:nvPicPr>
          <p:cNvPr id="2" name="Image 1"/>
          <p:cNvPicPr>
            <a:picLocks noChangeAspect="1"/>
          </p:cNvPicPr>
          <p:nvPr/>
        </p:nvPicPr>
        <p:blipFill>
          <a:blip r:embed="rId3"/>
          <a:stretch>
            <a:fillRect/>
          </a:stretch>
        </p:blipFill>
        <p:spPr>
          <a:xfrm>
            <a:off x="2286000" y="3375025"/>
            <a:ext cx="5162550" cy="3457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2687</TotalTime>
  <Words>7251</Words>
  <Application>Microsoft Office PowerPoint</Application>
  <PresentationFormat>Affichage à l'écran (4:3)</PresentationFormat>
  <Paragraphs>1264</Paragraphs>
  <Slides>126</Slides>
  <Notes>113</Notes>
  <HiddenSlides>0</HiddenSlides>
  <MMClips>0</MMClips>
  <ScaleCrop>false</ScaleCrop>
  <HeadingPairs>
    <vt:vector size="8" baseType="variant">
      <vt:variant>
        <vt:lpstr>Polices utilisées</vt:lpstr>
      </vt:variant>
      <vt:variant>
        <vt:i4>21</vt:i4>
      </vt:variant>
      <vt:variant>
        <vt:lpstr>Thème</vt:lpstr>
      </vt:variant>
      <vt:variant>
        <vt:i4>1</vt:i4>
      </vt:variant>
      <vt:variant>
        <vt:lpstr>Serveurs OLE incorporés</vt:lpstr>
      </vt:variant>
      <vt:variant>
        <vt:i4>3</vt:i4>
      </vt:variant>
      <vt:variant>
        <vt:lpstr>Titres des diapositives</vt:lpstr>
      </vt:variant>
      <vt:variant>
        <vt:i4>126</vt:i4>
      </vt:variant>
    </vt:vector>
  </HeadingPairs>
  <TitlesOfParts>
    <vt:vector size="151" baseType="lpstr">
      <vt:lpstr>MS PGothic</vt:lpstr>
      <vt:lpstr>Arial</vt:lpstr>
      <vt:lpstr>Bookman Old Style</vt:lpstr>
      <vt:lpstr>Calibri</vt:lpstr>
      <vt:lpstr>Calibri </vt:lpstr>
      <vt:lpstr>Calibri Bold</vt:lpstr>
      <vt:lpstr>Calibri Bold (En-têtes)</vt:lpstr>
      <vt:lpstr>Courier New</vt:lpstr>
      <vt:lpstr>DejaVu Sans</vt:lpstr>
      <vt:lpstr>Franklin Gothic Book</vt:lpstr>
      <vt:lpstr>Palatino</vt:lpstr>
      <vt:lpstr>Perpetua</vt:lpstr>
      <vt:lpstr>Symbol</vt:lpstr>
      <vt:lpstr>Tahoma</vt:lpstr>
      <vt:lpstr>Times</vt:lpstr>
      <vt:lpstr>Times New Roman</vt:lpstr>
      <vt:lpstr>Tw Cen MT</vt:lpstr>
      <vt:lpstr>Wingdings</vt:lpstr>
      <vt:lpstr>Wingdings 2</vt:lpstr>
      <vt:lpstr>ヒラギノ角ゴ ProN W3</vt:lpstr>
      <vt:lpstr>ヒラギノ角ゴ ProN W6</vt:lpstr>
      <vt:lpstr>Office Theme</vt:lpstr>
      <vt:lpstr>Équation</vt:lpstr>
      <vt:lpstr>Equation</vt:lpstr>
      <vt:lpstr>Microsoft Equation 3.0</vt:lpstr>
      <vt:lpstr>Realistic rendering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Specular reflection</vt:lpstr>
      <vt:lpstr>Specular reflection</vt:lpstr>
      <vt:lpstr>Specular reflection</vt:lpstr>
      <vt:lpstr>Specular reflection</vt:lpstr>
      <vt:lpstr>Phong illumination model</vt:lpstr>
      <vt:lpstr>Présentation PowerPoint</vt:lpstr>
      <vt:lpstr>Présentation PowerPoint</vt:lpstr>
      <vt:lpstr>Shading</vt:lpstr>
      <vt:lpstr>Shading methods for polygonal surfaces</vt:lpstr>
      <vt:lpstr>Faceted rendering (flat shading): constant shading</vt:lpstr>
      <vt:lpstr>Faceted rendering (flat shading): constant shading</vt:lpstr>
      <vt:lpstr>Gouraud's method</vt:lpstr>
      <vt:lpstr>Présentation PowerPoint</vt:lpstr>
      <vt:lpstr>Présentation PowerPoint</vt:lpstr>
      <vt:lpstr>Présentation PowerPoint</vt:lpstr>
      <vt:lpstr>Présentation PowerPoint</vt:lpstr>
      <vt:lpstr>Présentation PowerPoint</vt:lpstr>
      <vt:lpstr>Présentation PowerPoint</vt:lpstr>
      <vt:lpstr>Comparison of methods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Result</vt:lpstr>
      <vt:lpstr>Intersection radius - surface</vt:lpstr>
      <vt:lpstr>Ray tracing - The ray</vt:lpstr>
      <vt:lpstr>Ray tracing - Intersection with a plane</vt:lpstr>
      <vt:lpstr>Ray tracing - Intersection with a sphere</vt:lpstr>
      <vt:lpstr>Ray tracing - Pixel visibility</vt:lpstr>
      <vt:lpstr>Recursive ray tracing</vt:lpstr>
      <vt:lpstr>Recursive ray tracing</vt:lpstr>
      <vt:lpstr>Ray tracing: types of rays</vt:lpstr>
      <vt:lpstr>Ray tracing: types of rays</vt:lpstr>
      <vt:lpstr>Ray tracing: refraction</vt:lpstr>
      <vt:lpstr>Présentation PowerPoint</vt:lpstr>
      <vt:lpstr>Présentation PowerPoint</vt:lpstr>
      <vt:lpstr>Présentation PowerPoint</vt:lpstr>
      <vt:lpstr>Présentation PowerPoint</vt:lpstr>
      <vt:lpstr>Présentation PowerPoint</vt:lpstr>
      <vt:lpstr>Présentation PowerPoint</vt:lpstr>
      <vt:lpstr>Ray-tracing accelerations</vt:lpstr>
      <vt:lpstr>Calculating intersections</vt:lpstr>
      <vt:lpstr>Encompassing volumes</vt:lpstr>
      <vt:lpstr>Encompassing volumes</vt:lpstr>
      <vt:lpstr>Encompassing volumes</vt:lpstr>
      <vt:lpstr>The number of intersection calculations</vt:lpstr>
      <vt:lpstr>Regular subdivision</vt:lpstr>
      <vt:lpstr>Regular subdivision</vt:lpstr>
      <vt:lpstr>Regular subdivision</vt:lpstr>
      <vt:lpstr>Regular subdivision</vt:lpstr>
      <vt:lpstr>Regular subdivision</vt:lpstr>
      <vt:lpstr>The number of rays traced</vt:lpstr>
      <vt:lpstr>Octree</vt:lpstr>
      <vt:lpstr>Octree</vt:lpstr>
      <vt:lpstr>Octree</vt:lpstr>
      <vt:lpstr>Octree</vt:lpstr>
      <vt:lpstr>Octree</vt:lpstr>
      <vt:lpstr>Présentation PowerPoint</vt:lpstr>
      <vt:lpstr>Présentation PowerPoint</vt:lpstr>
      <vt:lpstr>Présentation PowerPoint</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Présentation PowerPoint</vt:lpstr>
      <vt:lpstr>Présentation PowerPoint</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lpstr>Global illumination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Modèles d'illumination locale</dc:title>
  <cp:lastModifiedBy>Farid</cp:lastModifiedBy>
  <cp:revision>435</cp:revision>
  <dcterms:created xsi:type="dcterms:W3CDTF">2016-11-13T07:39:06Z</dcterms:created>
  <dcterms:modified xsi:type="dcterms:W3CDTF">2026-01-13T17:40:57Z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2014-12-04T00:00:00Z</vt:filetime>
  </property>
  <property fmtid="{D5CDD505-2E9C-101B-9397-08002B2CF9AE}" pid="3" name="LastSaved">
    <vt:filetime>2016-11-13T00:00:00Z</vt:filetime>
  </property>
</Properties>
</file>