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4" r:id="rId1"/>
  </p:sldMasterIdLst>
  <p:notesMasterIdLst>
    <p:notesMasterId r:id="rId42"/>
  </p:notesMasterIdLst>
  <p:sldIdLst>
    <p:sldId id="280" r:id="rId2"/>
    <p:sldId id="281" r:id="rId3"/>
    <p:sldId id="282" r:id="rId4"/>
    <p:sldId id="283" r:id="rId5"/>
    <p:sldId id="284"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2" r:id="rId21"/>
    <p:sldId id="305" r:id="rId22"/>
    <p:sldId id="307" r:id="rId23"/>
    <p:sldId id="306" r:id="rId24"/>
    <p:sldId id="309" r:id="rId25"/>
    <p:sldId id="362" r:id="rId26"/>
    <p:sldId id="363" r:id="rId27"/>
    <p:sldId id="364" r:id="rId28"/>
    <p:sldId id="310" r:id="rId29"/>
    <p:sldId id="311" r:id="rId30"/>
    <p:sldId id="313" r:id="rId31"/>
    <p:sldId id="314" r:id="rId32"/>
    <p:sldId id="315" r:id="rId33"/>
    <p:sldId id="316" r:id="rId34"/>
    <p:sldId id="317" r:id="rId35"/>
    <p:sldId id="318" r:id="rId36"/>
    <p:sldId id="319" r:id="rId37"/>
    <p:sldId id="320" r:id="rId38"/>
    <p:sldId id="323" r:id="rId39"/>
    <p:sldId id="321" r:id="rId40"/>
    <p:sldId id="322" r:id="rId41"/>
  </p:sldIdLst>
  <p:sldSz cx="9144000" cy="6858000" type="screen4x3"/>
  <p:notesSz cx="6858000" cy="9144000"/>
  <p:defaultTextStyle>
    <a:defPPr>
      <a:defRPr lang="ar-SA"/>
    </a:defPPr>
    <a:lvl1pPr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1pPr>
    <a:lvl2pPr marL="4572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2pPr>
    <a:lvl3pPr marL="9144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3pPr>
    <a:lvl4pPr marL="13716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4pPr>
    <a:lvl5pPr marL="18288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668" autoAdjust="0"/>
  </p:normalViewPr>
  <p:slideViewPr>
    <p:cSldViewPr>
      <p:cViewPr varScale="1">
        <p:scale>
          <a:sx n="62" d="100"/>
          <a:sy n="62" d="100"/>
        </p:scale>
        <p:origin x="140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1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endParaRPr lang="fr-FR"/>
          </a:p>
        </p:txBody>
      </p:sp>
      <p:sp>
        <p:nvSpPr>
          <p:cNvPr id="1290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change the styles of the mask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82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2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fld id="{16BB61DB-A526-40B0-A0D4-A46AE107A9AC}" type="slidenum">
              <a:rPr lang="en-US"/>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t>9</a:t>
            </a:fld>
            <a:endParaRPr lang="en-US"/>
          </a:p>
        </p:txBody>
      </p:sp>
    </p:spTree>
    <p:extLst>
      <p:ext uri="{BB962C8B-B14F-4D97-AF65-F5344CB8AC3E}">
        <p14:creationId xmlns:p14="http://schemas.microsoft.com/office/powerpoint/2010/main" val="1610064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pPr>
              <a:defRPr/>
            </a:pPr>
            <a:fld id="{B07EE3DB-6DEF-40D6-BEC0-29258C2A2FBA}" type="datetime1">
              <a:rPr lang="ar-SA" smtClean="0"/>
              <a:pPr>
                <a:defRPr/>
              </a:pPr>
              <a:t>05/05/1447</a:t>
            </a:fld>
            <a:endParaRPr lang="en-US" altLang="en-US"/>
          </a:p>
        </p:txBody>
      </p:sp>
      <p:sp>
        <p:nvSpPr>
          <p:cNvPr id="17" name="Espace réservé du pied de page 16"/>
          <p:cNvSpPr>
            <a:spLocks noGrp="1"/>
          </p:cNvSpPr>
          <p:nvPr>
            <p:ph type="ftr" sz="quarter" idx="11"/>
          </p:nvPr>
        </p:nvSpPr>
        <p:spPr>
          <a:xfrm>
            <a:off x="5410200" y="4205288"/>
            <a:ext cx="1295400" cy="457200"/>
          </a:xfrm>
        </p:spPr>
        <p:txBody>
          <a:bodyPr/>
          <a:lstStyle/>
          <a:p>
            <a:pPr>
              <a:defRPr/>
            </a:pPr>
            <a:endParaRPr lang="en-US" altLang="en-US"/>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69CC29E9-90B9-4F2F-B0F0-7F018BCBB2D9}" type="slidenum">
              <a:rPr lang="en-US" altLang="en-US" smtClean="0"/>
              <a:pPr>
                <a:defRPr/>
              </a:pPr>
              <a:t>‹N°›</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28AC5908-C31E-4C6D-B8B4-AB6489BBB1AF}" type="datetime1">
              <a:rPr lang="ar-SA" smtClean="0"/>
              <a:pPr>
                <a:defRPr/>
              </a:pPr>
              <a:t>05/05/1447</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98A6FAE9-05B8-4788-A91F-F088D525463B}" type="slidenum">
              <a:rPr lang="en-US" altLang="en-US" smtClean="0"/>
              <a:pPr>
                <a:defRPr/>
              </a:pPr>
              <a:t>‹N°›</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E2E83362-DFCB-4593-BFBE-E497348D60FA}" type="datetime1">
              <a:rPr lang="ar-SA" smtClean="0"/>
              <a:pPr>
                <a:defRPr/>
              </a:pPr>
              <a:t>05/05/1447</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190B4008-AE3A-4837-B35B-C96975F65491}" type="slidenum">
              <a:rPr lang="en-US" altLang="en-US" smtClean="0"/>
              <a:pPr>
                <a:defRPr/>
              </a:pPr>
              <a:t>‹N°›</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9A29B6D-B76B-462D-BA81-73E662CA6C53}" type="datetime1">
              <a:rPr lang="ar-SA" smtClean="0"/>
              <a:pPr>
                <a:defRPr/>
              </a:pPr>
              <a:t>05/05/1447</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8DAE35FF-2751-417C-B8EA-BE0C77B1EE3B}" type="slidenum">
              <a:rPr lang="en-US" altLang="en-US" smtClean="0"/>
              <a:pPr>
                <a:defRPr/>
              </a:pPr>
              <a:t>‹N°›</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pPr>
              <a:defRPr/>
            </a:pPr>
            <a:fld id="{B2AA57CC-3E1D-4165-A53E-C907DC7F08B6}" type="datetime1">
              <a:rPr lang="ar-SA" smtClean="0"/>
              <a:pPr>
                <a:defRPr/>
              </a:pPr>
              <a:t>05/05/1447</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3987873A-1528-4900-A663-0850EAE787DF}" type="slidenum">
              <a:rPr lang="en-US" altLang="en-US" smtClean="0"/>
              <a:pPr>
                <a:defRPr/>
              </a:pPr>
              <a:t>‹N°›</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B9414F5A-2755-4038-8396-7468718FDB78}" type="datetime1">
              <a:rPr lang="ar-SA" smtClean="0"/>
              <a:pPr>
                <a:defRPr/>
              </a:pPr>
              <a:t>05/05/1447</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DB5FCCB4-C31A-4151-83DB-ED8B6AD5E9B9}" type="slidenum">
              <a:rPr lang="en-US" altLang="en-US" smtClean="0"/>
              <a:pPr>
                <a:defRPr/>
              </a:pPr>
              <a:t>‹N°›</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e la date 25"/>
          <p:cNvSpPr>
            <a:spLocks noGrp="1"/>
          </p:cNvSpPr>
          <p:nvPr>
            <p:ph type="dt" sz="half" idx="10"/>
          </p:nvPr>
        </p:nvSpPr>
        <p:spPr/>
        <p:txBody>
          <a:bodyPr rtlCol="0"/>
          <a:lstStyle/>
          <a:p>
            <a:pPr>
              <a:defRPr/>
            </a:pPr>
            <a:fld id="{32D71E53-31EE-4825-ACE1-D74087E03C7B}" type="datetime1">
              <a:rPr lang="ar-SA" smtClean="0"/>
              <a:pPr>
                <a:defRPr/>
              </a:pPr>
              <a:t>05/05/1447</a:t>
            </a:fld>
            <a:endParaRPr lang="en-US" altLang="en-US"/>
          </a:p>
        </p:txBody>
      </p:sp>
      <p:sp>
        <p:nvSpPr>
          <p:cNvPr id="27" name="Espace réservé du numéro de diapositive 26"/>
          <p:cNvSpPr>
            <a:spLocks noGrp="1"/>
          </p:cNvSpPr>
          <p:nvPr>
            <p:ph type="sldNum" sz="quarter" idx="11"/>
          </p:nvPr>
        </p:nvSpPr>
        <p:spPr/>
        <p:txBody>
          <a:bodyPr rtlCol="0"/>
          <a:lstStyle/>
          <a:p>
            <a:pPr>
              <a:defRPr/>
            </a:pPr>
            <a:fld id="{F163A17B-A95D-4FC5-A35B-236DA7DCD686}" type="slidenum">
              <a:rPr lang="en-US" altLang="en-US" smtClean="0"/>
              <a:pPr>
                <a:defRPr/>
              </a:pPr>
              <a:t>‹N°›</a:t>
            </a:fld>
            <a:endParaRPr lang="en-US" altLang="en-US"/>
          </a:p>
        </p:txBody>
      </p:sp>
      <p:sp>
        <p:nvSpPr>
          <p:cNvPr id="28" name="Espace réservé du pied de page 27"/>
          <p:cNvSpPr>
            <a:spLocks noGrp="1"/>
          </p:cNvSpPr>
          <p:nvPr>
            <p:ph type="ftr" sz="quarter" idx="12"/>
          </p:nvPr>
        </p:nvSpPr>
        <p:spPr/>
        <p:txBody>
          <a:bodyPr rtlCol="0"/>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pPr>
              <a:defRPr/>
            </a:pPr>
            <a:fld id="{3F8C4444-85C6-447B-9BD1-F12CDA5D6664}" type="datetime1">
              <a:rPr lang="ar-SA" smtClean="0"/>
              <a:pPr>
                <a:defRPr/>
              </a:pPr>
              <a:t>05/05/1447</a:t>
            </a:fld>
            <a:endParaRPr lang="en-US" altLang="en-US"/>
          </a:p>
        </p:txBody>
      </p:sp>
      <p:sp>
        <p:nvSpPr>
          <p:cNvPr id="4" name="Espace réservé du pied de page 3"/>
          <p:cNvSpPr>
            <a:spLocks noGrp="1"/>
          </p:cNvSpPr>
          <p:nvPr>
            <p:ph type="ftr" sz="quarter" idx="11"/>
          </p:nvPr>
        </p:nvSpPr>
        <p:spPr>
          <a:xfrm>
            <a:off x="5257800" y="612648"/>
            <a:ext cx="1325880" cy="457200"/>
          </a:xfrm>
        </p:spPr>
        <p:txBody>
          <a:bodyPr/>
          <a:lstStyle/>
          <a:p>
            <a:pPr>
              <a:defRPr/>
            </a:pPr>
            <a:endParaRPr lang="en-US" altLang="en-US"/>
          </a:p>
        </p:txBody>
      </p:sp>
      <p:sp>
        <p:nvSpPr>
          <p:cNvPr id="5" name="Espace réservé du numéro de diapositive 4"/>
          <p:cNvSpPr>
            <a:spLocks noGrp="1"/>
          </p:cNvSpPr>
          <p:nvPr>
            <p:ph type="sldNum" sz="quarter" idx="12"/>
          </p:nvPr>
        </p:nvSpPr>
        <p:spPr>
          <a:xfrm>
            <a:off x="8174736" y="2272"/>
            <a:ext cx="762000" cy="365760"/>
          </a:xfrm>
        </p:spPr>
        <p:txBody>
          <a:bodyPr/>
          <a:lstStyle/>
          <a:p>
            <a:pPr>
              <a:defRPr/>
            </a:pPr>
            <a:fld id="{D294BB9C-C4AB-4612-BD87-472DFE4A1E4F}" type="slidenum">
              <a:rPr lang="en-US" altLang="en-US" smtClean="0"/>
              <a:pPr>
                <a:defRPr/>
              </a:pPr>
              <a:t>‹N°›</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8C34E137-E2B2-479D-ACCB-0C437DFF228C}" type="datetime1">
              <a:rPr lang="ar-SA" smtClean="0"/>
              <a:pPr>
                <a:defRPr/>
              </a:pPr>
              <a:t>05/05/1447</a:t>
            </a:fld>
            <a:endParaRPr lang="en-US" altLang="en-US"/>
          </a:p>
        </p:txBody>
      </p:sp>
      <p:sp>
        <p:nvSpPr>
          <p:cNvPr id="3" name="Espace réservé du pied de page 2"/>
          <p:cNvSpPr>
            <a:spLocks noGrp="1"/>
          </p:cNvSpPr>
          <p:nvPr>
            <p:ph type="ftr" sz="quarter" idx="11"/>
          </p:nvPr>
        </p:nvSpPr>
        <p:spPr/>
        <p:txBody>
          <a:bodyPr/>
          <a:lstStyle/>
          <a:p>
            <a:pPr>
              <a:defRPr/>
            </a:pPr>
            <a:endParaRPr lang="en-US" altLang="en-US"/>
          </a:p>
        </p:txBody>
      </p:sp>
      <p:sp>
        <p:nvSpPr>
          <p:cNvPr id="4" name="Espace réservé du numéro de diapositive 3"/>
          <p:cNvSpPr>
            <a:spLocks noGrp="1"/>
          </p:cNvSpPr>
          <p:nvPr>
            <p:ph type="sldNum" sz="quarter" idx="12"/>
          </p:nvPr>
        </p:nvSpPr>
        <p:spPr/>
        <p:txBody>
          <a:bodyPr/>
          <a:lstStyle/>
          <a:p>
            <a:pPr>
              <a:defRPr/>
            </a:pPr>
            <a:fld id="{B2FD19BD-8BED-478B-BDE4-9C33C5152715}" type="slidenum">
              <a:rPr lang="en-US" altLang="en-US" smtClean="0"/>
              <a:pPr>
                <a:defRPr/>
              </a:pPr>
              <a:t>‹N°›</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F1E77053-109B-4508-A0E7-1C0A7D39808C}" type="datetime1">
              <a:rPr lang="ar-SA" smtClean="0"/>
              <a:pPr>
                <a:defRPr/>
              </a:pPr>
              <a:t>05/05/1447</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4F8991A2-7BA0-40F0-873B-6C80AAF3C296}" type="slidenum">
              <a:rPr lang="en-US" altLang="en-US" smtClean="0"/>
              <a:pPr>
                <a:defRPr/>
              </a:pPr>
              <a:t>‹N°›</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fld id="{22402DE2-1460-470F-8945-ED158DC252D4}" type="datetime1">
              <a:rPr lang="ar-SA" smtClean="0"/>
              <a:pPr>
                <a:defRPr/>
              </a:pPr>
              <a:t>05/05/1447</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69E67609-3448-446B-A2C8-415761410D85}" type="slidenum">
              <a:rPr lang="en-US" altLang="en-US" smtClean="0"/>
              <a:pPr>
                <a:defRPr/>
              </a:pPr>
              <a:t>‹N°›</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a:t>Click to change the title style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a:t>Click to change the styles of the mask text</a:t>
            </a:r>
          </a:p>
          <a:p>
            <a:pPr lvl="1" eaLnBrk="1" latinLnBrk="0" hangingPunct="1"/>
            <a:r>
              <a:rPr kumimoji="0" lang="fr-FR"/>
              <a:t>Second level</a:t>
            </a:r>
          </a:p>
          <a:p>
            <a:pPr lvl="2" eaLnBrk="1" latinLnBrk="0" hangingPunct="1"/>
            <a:r>
              <a:rPr kumimoji="0" lang="fr-FR"/>
              <a:t>Third level</a:t>
            </a:r>
          </a:p>
          <a:p>
            <a:pPr lvl="3" eaLnBrk="1" latinLnBrk="0" hangingPunct="1"/>
            <a:r>
              <a:rPr kumimoji="0" lang="fr-FR"/>
              <a:t>Fourth level</a:t>
            </a:r>
          </a:p>
          <a:p>
            <a:pPr lvl="4" eaLnBrk="1" latinLnBrk="0" hangingPunct="1"/>
            <a:r>
              <a:rPr kumimoji="0" lang="fr-FR"/>
              <a:t>Fifth level</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99D40CB4-BC75-486B-B5B8-AF544F706206}" type="datetime1">
              <a:rPr lang="ar-SA" smtClean="0"/>
              <a:t>05/05/1447</a:t>
            </a:fld>
            <a:endParaRPr lang="en-US" altLang="en-US"/>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ltLang="en-US"/>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CEC7B2F8-6BEF-4424-A45C-06392B8E4FFE}" type="slidenum">
              <a:rPr lang="en-US" altLang="en-US" smtClean="0"/>
              <a:t>‹N°›</a:t>
            </a:fld>
            <a:endParaRPr lang="en-US" altLang="en-US"/>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http://fastnet.univ-brest.fr/~gire/COURS/COMPIL_IUP/img136.gif"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ctrTitle"/>
          </p:nvPr>
        </p:nvSpPr>
        <p:spPr>
          <a:xfrm>
            <a:off x="914400" y="1524000"/>
            <a:ext cx="7834313" cy="1752600"/>
          </a:xfrm>
        </p:spPr>
        <p:txBody>
          <a:bodyPr/>
          <a:lstStyle/>
          <a:p>
            <a:pPr eaLnBrk="1" hangingPunct="1"/>
            <a:br>
              <a:rPr lang="fr-FR" sz="2000"/>
            </a:br>
            <a:r>
              <a:rPr lang="fr-FR"/>
              <a:t>Chapter 02:</a:t>
            </a:r>
            <a:br>
              <a:rPr lang="fr-FR"/>
            </a:br>
            <a:r>
              <a:rPr lang="fr-FR"/>
              <a:t>	           Syntactic Analysis</a:t>
            </a:r>
            <a:endParaRPr lang="en-US"/>
          </a:p>
        </p:txBody>
      </p:sp>
      <p:sp>
        <p:nvSpPr>
          <p:cNvPr id="4" name="Rectangle 6"/>
          <p:cNvSpPr>
            <a:spLocks noGrp="1" noChangeArrowheads="1"/>
          </p:cNvSpPr>
          <p:nvPr>
            <p:ph type="sldNum" sz="quarter" idx="12"/>
          </p:nvPr>
        </p:nvSpPr>
        <p:spPr/>
        <p:txBody>
          <a:bodyPr/>
          <a:lstStyle/>
          <a:p>
            <a:pPr>
              <a:defRPr/>
            </a:pPr>
            <a:fld id="{349EB92A-F710-4BB0-BECA-B98B5A3FD752}" type="slidenum">
              <a:rPr lang="en-US" altLang="en-US"/>
              <a:t>1</a:t>
            </a:fld>
            <a:endParaRPr lang="en-US" altLang="en-US"/>
          </a:p>
        </p:txBody>
      </p:sp>
      <p:sp>
        <p:nvSpPr>
          <p:cNvPr id="25603" name="Rectangle 6"/>
          <p:cNvSpPr txBox="1">
            <a:spLocks noGrp="1" noChangeArrowheads="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256EE66-BFAA-43DA-B98F-BC01F2A1366F}" type="slidenum">
              <a:rPr lang="ar-SA" altLang="en-US" sz="1200">
                <a:latin typeface="Garamond" pitchFamily="18" charset="0"/>
                <a:cs typeface="Arial" charset="0"/>
              </a:rPr>
              <a:t>1</a:t>
            </a:fld>
            <a:endParaRPr lang="en-US" altLang="en-US" sz="1200">
              <a:latin typeface="Garamond" pitchFamily="18" charset="0"/>
              <a:cs typeface="Arial" charset="0"/>
            </a:endParaRPr>
          </a:p>
        </p:txBody>
      </p:sp>
      <p:pic>
        <p:nvPicPr>
          <p:cNvPr id="2" name="Espace réservé du contenu 6">
            <a:extLst>
              <a:ext uri="{FF2B5EF4-FFF2-40B4-BE49-F238E27FC236}">
                <a16:creationId xmlns:a16="http://schemas.microsoft.com/office/drawing/2014/main" id="{32D6B3A9-0918-F87E-8CAD-278E31F46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1880" y="5052020"/>
            <a:ext cx="1396008" cy="14013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a:xfrm>
            <a:off x="457200" y="277813"/>
            <a:ext cx="8401050" cy="722312"/>
          </a:xfrm>
        </p:spPr>
        <p:txBody>
          <a:bodyPr/>
          <a:lstStyle/>
          <a:p>
            <a:pPr rtl="0" eaLnBrk="1" hangingPunct="1"/>
            <a:r>
              <a:rPr lang="fr-FR" sz="3600" b="1">
                <a:latin typeface="Times New Roman" pitchFamily="18" charset="0"/>
                <a:cs typeface="Times New Roman" pitchFamily="18" charset="0"/>
              </a:rPr>
              <a:t>First</a:t>
            </a:r>
            <a:endParaRPr lang="ar-DZ"/>
          </a:p>
        </p:txBody>
      </p:sp>
      <p:sp>
        <p:nvSpPr>
          <p:cNvPr id="34821" name="Rectangle 3"/>
          <p:cNvSpPr>
            <a:spLocks noGrp="1" noChangeArrowheads="1"/>
          </p:cNvSpPr>
          <p:nvPr>
            <p:ph idx="1"/>
          </p:nvPr>
        </p:nvSpPr>
        <p:spPr>
          <a:xfrm>
            <a:off x="428625" y="928688"/>
            <a:ext cx="8229600" cy="5572125"/>
          </a:xfrm>
        </p:spPr>
        <p:txBody>
          <a:bodyPr>
            <a:normAutofit/>
          </a:bodyPr>
          <a:lstStyle/>
          <a:p>
            <a:pPr algn="just" rtl="0" eaLnBrk="1" hangingPunct="1">
              <a:buFont typeface="Wingdings" pitchFamily="2" charset="2"/>
              <a:buNone/>
            </a:pPr>
            <a:r>
              <a:rPr lang="fr-FR" sz="1800" dirty="0">
                <a:latin typeface="Times New Roman" pitchFamily="18" charset="0"/>
                <a:cs typeface="Times New Roman" pitchFamily="18" charset="0"/>
              </a:rPr>
              <a:t>Set of all </a:t>
            </a:r>
            <a:r>
              <a:rPr lang="fr-FR" sz="1800" b="1" dirty="0">
                <a:latin typeface="Times New Roman" pitchFamily="18" charset="0"/>
                <a:cs typeface="Times New Roman" pitchFamily="18" charset="0"/>
              </a:rPr>
              <a:t>terminals </a:t>
            </a:r>
            <a:r>
              <a:rPr lang="fr-FR" sz="1800" dirty="0">
                <a:latin typeface="Times New Roman" pitchFamily="18" charset="0"/>
                <a:cs typeface="Times New Roman" pitchFamily="18" charset="0"/>
              </a:rPr>
              <a:t>that can </a:t>
            </a:r>
            <a:r>
              <a:rPr lang="fr-FR" sz="1800" b="1" dirty="0">
                <a:latin typeface="Times New Roman" pitchFamily="18" charset="0"/>
                <a:cs typeface="Times New Roman" pitchFamily="18" charset="0"/>
              </a:rPr>
              <a:t>start </a:t>
            </a:r>
            <a:r>
              <a:rPr lang="fr-FR" sz="1800" dirty="0">
                <a:latin typeface="Times New Roman" pitchFamily="18" charset="0"/>
                <a:cs typeface="Times New Roman" pitchFamily="18" charset="0"/>
              </a:rPr>
              <a:t>a string</a:t>
            </a:r>
            <a:r>
              <a:rPr lang="fr-FR" sz="1800" b="1" dirty="0">
                <a:latin typeface="Times New Roman" pitchFamily="18" charset="0"/>
                <a:cs typeface="Times New Roman" pitchFamily="18" charset="0"/>
                <a:sym typeface="Symbol" pitchFamily="18" charset="2"/>
              </a:rPr>
              <a:t> </a:t>
            </a:r>
            <a:r>
              <a:rPr lang="fr-FR" sz="1800" b="1" dirty="0">
                <a:latin typeface="Times New Roman" pitchFamily="18" charset="0"/>
                <a:cs typeface="Times New Roman" pitchFamily="18" charset="0"/>
              </a:rPr>
              <a:t>(V</a:t>
            </a:r>
            <a:r>
              <a:rPr lang="fr-FR" sz="1800" b="1" baseline="-25000" dirty="0" err="1">
                <a:latin typeface="Times New Roman" pitchFamily="18" charset="0"/>
                <a:cs typeface="Times New Roman" pitchFamily="18" charset="0"/>
              </a:rPr>
              <a:t>t</a:t>
            </a:r>
            <a:r>
              <a:rPr lang="fr-FR" sz="1800" b="1" baseline="-25000" dirty="0">
                <a:latin typeface="Times New Roman" pitchFamily="18" charset="0"/>
                <a:cs typeface="Times New Roman" pitchFamily="18" charset="0"/>
              </a:rPr>
              <a:t> </a:t>
            </a:r>
            <a:r>
              <a:rPr lang="fr-FR" sz="1800" b="1" dirty="0">
                <a:latin typeface="Times New Roman" pitchFamily="18" charset="0"/>
                <a:cs typeface="Times New Roman" pitchFamily="18" charset="0"/>
              </a:rPr>
              <a:t> U V</a:t>
            </a:r>
            <a:r>
              <a:rPr lang="fr-FR" sz="1800" b="1" baseline="-25000" dirty="0" err="1">
                <a:latin typeface="Times New Roman" pitchFamily="18" charset="0"/>
                <a:cs typeface="Times New Roman" pitchFamily="18" charset="0"/>
              </a:rPr>
              <a:t>n</a:t>
            </a:r>
            <a:r>
              <a:rPr lang="fr-FR" sz="1800" b="1" dirty="0">
                <a:latin typeface="Times New Roman" pitchFamily="18" charset="0"/>
                <a:cs typeface="Times New Roman" pitchFamily="18" charset="0"/>
              </a:rPr>
              <a:t> )</a:t>
            </a:r>
            <a:r>
              <a:rPr lang="fr-FR" sz="1800" baseline="30000" dirty="0">
                <a:latin typeface="Times New Roman" pitchFamily="18" charset="0"/>
                <a:cs typeface="Times New Roman" pitchFamily="18" charset="0"/>
              </a:rPr>
              <a:t>*</a:t>
            </a:r>
            <a:r>
              <a:rPr lang="fr-FR" sz="1800" dirty="0">
                <a:latin typeface="Times New Roman" pitchFamily="18" charset="0"/>
                <a:cs typeface="Times New Roman" pitchFamily="18" charset="0"/>
              </a:rPr>
              <a:t> , </a:t>
            </a:r>
          </a:p>
          <a:p>
            <a:pPr algn="just" rtl="0" eaLnBrk="1" hangingPunct="1">
              <a:buFont typeface="Wingdings" pitchFamily="2" charset="2"/>
              <a:buNone/>
            </a:pPr>
            <a:r>
              <a:rPr lang="fr-FR" sz="1800" dirty="0" err="1">
                <a:latin typeface="Times New Roman" pitchFamily="18" charset="0"/>
                <a:cs typeface="Times New Roman" pitchFamily="18" charset="0"/>
              </a:rPr>
              <a:t>i.e. </a:t>
            </a:r>
            <a:r>
              <a:rPr lang="fr-FR" sz="1800" dirty="0">
                <a:latin typeface="Times New Roman" pitchFamily="18" charset="0"/>
                <a:cs typeface="Times New Roman" pitchFamily="18" charset="0"/>
              </a:rPr>
              <a:t>all letters </a:t>
            </a:r>
            <a:r>
              <a:rPr lang="fr-FR" sz="1800" b="1" dirty="0">
                <a:latin typeface="Times New Roman" pitchFamily="18" charset="0"/>
                <a:cs typeface="Times New Roman" pitchFamily="18" charset="0"/>
              </a:rPr>
              <a:t>a </a:t>
            </a:r>
            <a:r>
              <a:rPr lang="fr-FR" sz="1800" dirty="0">
                <a:latin typeface="Times New Roman" pitchFamily="18" charset="0"/>
                <a:cs typeface="Times New Roman" pitchFamily="18" charset="0"/>
              </a:rPr>
              <a:t>such that there exists a derivation</a:t>
            </a:r>
            <a:r>
              <a:rPr lang="fr-FR" sz="1800" b="1" dirty="0" err="1">
                <a:latin typeface="Times New Roman" pitchFamily="18" charset="0"/>
                <a:cs typeface="Times New Roman" pitchFamily="18" charset="0"/>
              </a:rPr>
              <a:t> →*aβ </a:t>
            </a:r>
            <a:r>
              <a:rPr lang="fr-FR" sz="1800"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b="1" dirty="0">
                <a:latin typeface="Times New Roman" pitchFamily="18" charset="0"/>
                <a:cs typeface="Times New Roman" pitchFamily="18" charset="0"/>
              </a:rPr>
              <a:t>Algorithm for constructing PREMIER sets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If </a:t>
            </a:r>
            <a:r>
              <a:rPr lang="fr-FR" sz="1800" i="1" dirty="0">
                <a:latin typeface="Times New Roman" pitchFamily="18" charset="0"/>
                <a:cs typeface="Times New Roman" pitchFamily="18" charset="0"/>
              </a:rPr>
              <a:t>X </a:t>
            </a:r>
            <a:r>
              <a:rPr lang="fr-FR" sz="1800" dirty="0">
                <a:latin typeface="Times New Roman" pitchFamily="18" charset="0"/>
                <a:cs typeface="Times New Roman" pitchFamily="18" charset="0"/>
              </a:rPr>
              <a:t>is a non-terminal and X →Y</a:t>
            </a:r>
            <a:r>
              <a:rPr lang="fr-FR" sz="1800" baseline="-25000" dirty="0">
                <a:latin typeface="Times New Roman" pitchFamily="18" charset="0"/>
                <a:cs typeface="Times New Roman" pitchFamily="18" charset="0"/>
              </a:rPr>
              <a:t>1</a:t>
            </a:r>
            <a:r>
              <a:rPr lang="fr-FR" sz="1800" dirty="0">
                <a:latin typeface="Times New Roman" pitchFamily="18" charset="0"/>
                <a:cs typeface="Times New Roman" pitchFamily="18" charset="0"/>
              </a:rPr>
              <a:t> Y</a:t>
            </a:r>
            <a:r>
              <a:rPr lang="fr-FR" sz="1800" baseline="-25000" dirty="0">
                <a:latin typeface="Times New Roman" pitchFamily="18" charset="0"/>
                <a:cs typeface="Times New Roman" pitchFamily="18" charset="0"/>
              </a:rPr>
              <a:t>2</a:t>
            </a:r>
            <a:r>
              <a:rPr lang="fr-FR" sz="1800" dirty="0" err="1">
                <a:latin typeface="Times New Roman" pitchFamily="18" charset="0"/>
                <a:cs typeface="Times New Roman" pitchFamily="18" charset="0"/>
              </a:rPr>
              <a:t> …Y</a:t>
            </a:r>
            <a:r>
              <a:rPr lang="fr-FR" sz="1800" baseline="-25000" dirty="0" err="1">
                <a:latin typeface="Times New Roman" pitchFamily="18" charset="0"/>
                <a:cs typeface="Times New Roman" pitchFamily="18" charset="0"/>
              </a:rPr>
              <a:t>n</a:t>
            </a:r>
            <a:r>
              <a:rPr lang="fr-FR" sz="1800" dirty="0">
                <a:latin typeface="Times New Roman" pitchFamily="18" charset="0"/>
                <a:cs typeface="Times New Roman" pitchFamily="18" charset="0"/>
              </a:rPr>
              <a:t> is a production (</a:t>
            </a:r>
            <a:r>
              <a:rPr lang="fr-FR" sz="1800" i="1" dirty="0">
                <a:latin typeface="Times New Roman" pitchFamily="18" charset="0"/>
                <a:cs typeface="Times New Roman" pitchFamily="18" charset="0"/>
              </a:rPr>
              <a:t>Y</a:t>
            </a:r>
            <a:r>
              <a:rPr lang="fr-FR" sz="1800" i="1"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Є(</a:t>
            </a:r>
            <a:r>
              <a:rPr lang="fr-FR" sz="1800" dirty="0" err="1">
                <a:latin typeface="Times New Roman" pitchFamily="18" charset="0"/>
                <a:cs typeface="Times New Roman" pitchFamily="18" charset="0"/>
              </a:rPr>
              <a:t>V</a:t>
            </a:r>
            <a:r>
              <a:rPr lang="fr-FR" sz="1800" baseline="-25000" dirty="0" err="1">
                <a:latin typeface="Times New Roman" pitchFamily="18" charset="0"/>
                <a:cs typeface="Times New Roman" pitchFamily="18" charset="0"/>
              </a:rPr>
              <a:t>t</a:t>
            </a:r>
            <a:r>
              <a:rPr lang="fr-FR" sz="1800" baseline="-25000" dirty="0">
                <a:latin typeface="Times New Roman" pitchFamily="18" charset="0"/>
                <a:cs typeface="Times New Roman" pitchFamily="18" charset="0"/>
              </a:rPr>
              <a:t> </a:t>
            </a:r>
            <a:r>
              <a:rPr lang="fr-FR" sz="1800" dirty="0">
                <a:latin typeface="Times New Roman" pitchFamily="18" charset="0"/>
                <a:cs typeface="Times New Roman" pitchFamily="18" charset="0"/>
              </a:rPr>
              <a:t> U </a:t>
            </a:r>
            <a:r>
              <a:rPr lang="fr-FR" sz="1800" dirty="0" err="1">
                <a:latin typeface="Times New Roman" pitchFamily="18" charset="0"/>
                <a:cs typeface="Times New Roman" pitchFamily="18" charset="0"/>
              </a:rPr>
              <a:t>V</a:t>
            </a:r>
            <a:r>
              <a:rPr lang="fr-FR" sz="1800" baseline="-25000" dirty="0" err="1">
                <a:latin typeface="Times New Roman" pitchFamily="18" charset="0"/>
                <a:cs typeface="Times New Roman" pitchFamily="18" charset="0"/>
              </a:rPr>
              <a:t>n</a:t>
            </a:r>
            <a:r>
              <a:rPr lang="fr-FR" sz="1800" dirty="0">
                <a:latin typeface="Times New Roman" pitchFamily="18" charset="0"/>
                <a:cs typeface="Times New Roman" pitchFamily="18" charset="0"/>
              </a:rPr>
              <a:t> ), then:</a:t>
            </a:r>
            <a:endParaRPr lang="en-US" sz="1800" dirty="0">
              <a:latin typeface="Times New Roman" pitchFamily="18" charset="0"/>
              <a:cs typeface="Times New Roman" pitchFamily="18" charset="0"/>
            </a:endParaRPr>
          </a:p>
          <a:p>
            <a:pPr lvl="1" algn="l" rtl="0" eaLnBrk="1" hangingPunct="1">
              <a:buNone/>
            </a:pPr>
            <a:r>
              <a:rPr lang="fr-FR" sz="1800" dirty="0">
                <a:latin typeface="Times New Roman" pitchFamily="18" charset="0"/>
                <a:cs typeface="Times New Roman" pitchFamily="18" charset="0"/>
              </a:rPr>
              <a:t>add the elements of FIRST(</a:t>
            </a:r>
            <a:r>
              <a:rPr lang="fr-FR" sz="1800" i="1" dirty="0">
                <a:latin typeface="Times New Roman" pitchFamily="18" charset="0"/>
                <a:cs typeface="Times New Roman" pitchFamily="18" charset="0"/>
              </a:rPr>
              <a:t>Y</a:t>
            </a:r>
            <a:r>
              <a:rPr lang="fr-FR" sz="1800" baseline="-25000" dirty="0">
                <a:latin typeface="Times New Roman" pitchFamily="18" charset="0"/>
                <a:cs typeface="Times New Roman" pitchFamily="18" charset="0"/>
              </a:rPr>
              <a:t>1</a:t>
            </a:r>
            <a:r>
              <a:rPr lang="fr-FR" sz="1800" dirty="0">
                <a:latin typeface="Times New Roman" pitchFamily="18" charset="0"/>
                <a:cs typeface="Times New Roman" pitchFamily="18" charset="0"/>
              </a:rPr>
              <a:t> ) </a:t>
            </a:r>
            <a:r>
              <a:rPr lang="fr-FR" sz="1800" b="1" dirty="0">
                <a:latin typeface="Times New Roman" pitchFamily="18" charset="0"/>
                <a:cs typeface="Times New Roman" pitchFamily="18" charset="0"/>
              </a:rPr>
              <a:t>except</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in FIRST(</a:t>
            </a:r>
            <a:r>
              <a:rPr lang="fr-FR" sz="1800" i="1" dirty="0">
                <a:latin typeface="Times New Roman" pitchFamily="18" charset="0"/>
                <a:cs typeface="Times New Roman" pitchFamily="18" charset="0"/>
              </a:rPr>
              <a:t>X</a:t>
            </a:r>
            <a:r>
              <a:rPr lang="fr-FR" sz="1800"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lvl="1">
              <a:buNone/>
            </a:pPr>
            <a:r>
              <a:rPr lang="fr-FR" sz="1800" dirty="0">
                <a:latin typeface="Times New Roman" pitchFamily="18" charset="0"/>
                <a:cs typeface="Times New Roman" pitchFamily="18" charset="0"/>
              </a:rPr>
              <a:t>if there exists j (j </a:t>
            </a:r>
            <a:r>
              <a:rPr lang="fr-FR" sz="1800" b="1" dirty="0">
                <a:latin typeface="Times New Roman" pitchFamily="18" charset="0"/>
                <a:cs typeface="Times New Roman" pitchFamily="18" charset="0"/>
              </a:rPr>
              <a:t>{2,…,n}</a:t>
            </a:r>
            <a:r>
              <a:rPr lang="fr-FR" sz="1800" dirty="0">
                <a:latin typeface="Times New Roman" pitchFamily="18" charset="0"/>
                <a:cs typeface="Times New Roman" pitchFamily="18" charset="0"/>
              </a:rPr>
              <a:t>) such that for all i=1,…,j-1 we have</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Є FIRST(Y</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 then add the elements of FIRST(</a:t>
            </a:r>
            <a:r>
              <a:rPr lang="fr-FR" sz="1800" dirty="0" err="1">
                <a:latin typeface="Times New Roman" pitchFamily="18" charset="0"/>
                <a:cs typeface="Times New Roman" pitchFamily="18" charset="0"/>
              </a:rPr>
              <a:t>Y</a:t>
            </a:r>
            <a:r>
              <a:rPr lang="fr-FR" sz="1800" baseline="-25000" dirty="0" err="1">
                <a:latin typeface="Times New Roman" pitchFamily="18" charset="0"/>
                <a:cs typeface="Times New Roman" pitchFamily="18" charset="0"/>
              </a:rPr>
              <a:t>j</a:t>
            </a:r>
            <a:r>
              <a:rPr lang="fr-FR" sz="1800" dirty="0">
                <a:latin typeface="Times New Roman" pitchFamily="18" charset="0"/>
                <a:cs typeface="Times New Roman" pitchFamily="18" charset="0"/>
              </a:rPr>
              <a:t> ) </a:t>
            </a:r>
            <a:r>
              <a:rPr lang="fr-FR" sz="1800" b="1" dirty="0">
                <a:latin typeface="Times New Roman" pitchFamily="18" charset="0"/>
                <a:cs typeface="Times New Roman" pitchFamily="18" charset="0"/>
              </a:rPr>
              <a:t>except</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 to FIRST(X)</a:t>
            </a:r>
            <a:endParaRPr lang="en-US" sz="1800" dirty="0">
              <a:latin typeface="Times New Roman" pitchFamily="18" charset="0"/>
              <a:cs typeface="Times New Roman" pitchFamily="18" charset="0"/>
            </a:endParaRPr>
          </a:p>
          <a:p>
            <a:pPr lvl="1">
              <a:buNone/>
            </a:pPr>
            <a:r>
              <a:rPr lang="fr-FR" sz="1800" dirty="0">
                <a:latin typeface="Times New Roman" pitchFamily="18" charset="0"/>
                <a:cs typeface="Times New Roman" pitchFamily="18" charset="0"/>
              </a:rPr>
              <a:t>if for all i=1,…, </a:t>
            </a:r>
            <a:r>
              <a:rPr lang="fr-FR" sz="1800">
                <a:latin typeface="Times New Roman" pitchFamily="18" charset="0"/>
                <a:cs typeface="Times New Roman" pitchFamily="18" charset="0"/>
              </a:rPr>
              <a:t>n, a</a:t>
            </a:r>
            <a:r>
              <a:rPr lang="fr-FR" sz="1800">
                <a:latin typeface="Times New Roman" pitchFamily="18" charset="0"/>
                <a:cs typeface="Times New Roman" pitchFamily="18" charset="0"/>
                <a:sym typeface="Symbol"/>
              </a:rPr>
              <a:t>  </a:t>
            </a:r>
            <a:r>
              <a:rPr lang="fr-FR" sz="1800">
                <a:latin typeface="Times New Roman" pitchFamily="18" charset="0"/>
                <a:cs typeface="Times New Roman" pitchFamily="18" charset="0"/>
              </a:rPr>
              <a:t>Є FIRST(Y</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 ), </a:t>
            </a:r>
            <a:r>
              <a:rPr lang="fr-FR" sz="1800" dirty="0">
                <a:latin typeface="Times New Roman" pitchFamily="18" charset="0"/>
                <a:cs typeface="Times New Roman" pitchFamily="18" charset="0"/>
              </a:rPr>
              <a:t>then add</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to FIRST(X)</a:t>
            </a:r>
            <a:endParaRPr lang="en-US" sz="1800" dirty="0">
              <a:latin typeface="Times New Roman" pitchFamily="18" charset="0"/>
              <a:cs typeface="Times New Roman" pitchFamily="18" charset="0"/>
            </a:endParaRPr>
          </a:p>
          <a:p>
            <a:pPr algn="l" rtl="0" eaLnBrk="1" hangingPunct="1">
              <a:buNone/>
            </a:pPr>
            <a:r>
              <a:rPr lang="fr-FR" sz="1800" dirty="0">
                <a:latin typeface="Times New Roman" pitchFamily="18" charset="0"/>
                <a:cs typeface="Times New Roman" pitchFamily="18" charset="0"/>
              </a:rPr>
              <a:t>If X is a non-terminal and X </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is a production rule, add</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to FIRST(X)</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If X is a terminal, FIRST(X)={X}</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Repeat until nothing new is added to the FIRST sets.</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b="1" dirty="0">
                <a:latin typeface="Times New Roman" pitchFamily="18" charset="0"/>
                <a:cs typeface="Times New Roman" pitchFamily="18" charset="0"/>
              </a:rPr>
              <a:t>Example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E→TE‘            FIRST(E) = FIRST(T)={(,nb}</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E'→+TE'|Є        FIRST(E') ={+,Є}</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T→FT‘            FIRST(T) = FIRST(F) ={(,nb}</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T'→*FT'|Є                              PREMIER(T') ={*, Є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F→(E)|nb                                FIRST(F) ={(,nb}</a:t>
            </a:r>
            <a:endParaRPr lang="en-US" sz="1800" dirty="0">
              <a:latin typeface="Times New Roman" pitchFamily="18" charset="0"/>
              <a:cs typeface="Times New Roman" pitchFamily="18" charset="0"/>
            </a:endParaRPr>
          </a:p>
          <a:p>
            <a:pPr algn="l" rtl="0" eaLnBrk="1" hangingPunct="1">
              <a:buFont typeface="Wingdings" pitchFamily="2" charset="2"/>
              <a:buNone/>
            </a:pPr>
            <a:endParaRPr lang="en-US" sz="1800" dirty="0">
              <a:latin typeface="Times New Roman" pitchFamily="18" charset="0"/>
              <a:cs typeface="Times New Roman" pitchFamily="18" charset="0"/>
            </a:endParaRPr>
          </a:p>
          <a:p>
            <a:pPr algn="l" rtl="0" eaLnBrk="1" hangingPunct="1">
              <a:buFont typeface="Wingdings" pitchFamily="2" charset="2"/>
              <a:buNone/>
            </a:pPr>
            <a:endParaRPr lang="en-US" sz="18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656BD816-CB85-4471-9981-FABFB09D4FAB}" type="slidenum">
              <a:rPr lang="en-US" altLang="en-US"/>
              <a:t>10</a:t>
            </a:fld>
            <a:endParaRPr lang="en-US" altLang="en-US"/>
          </a:p>
        </p:txBody>
      </p:sp>
      <p:sp>
        <p:nvSpPr>
          <p:cNvPr id="3481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35C2796A-E5F7-474A-9970-C165E748E303}" type="slidenum">
              <a:rPr lang="ar-SA" altLang="en-US" sz="1200">
                <a:latin typeface="Garamond" pitchFamily="18" charset="0"/>
                <a:cs typeface="Arial" charset="0"/>
              </a:rPr>
              <a:t>10</a:t>
            </a:fld>
            <a:endParaRPr lang="en-US" altLang="en-US" sz="1200">
              <a:latin typeface="Garamond" pitchFamily="18"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Next</a:t>
            </a:r>
            <a:endParaRPr lang="ar-DZ" sz="3600"/>
          </a:p>
        </p:txBody>
      </p:sp>
      <p:sp>
        <p:nvSpPr>
          <p:cNvPr id="35845" name="Rectangle 3"/>
          <p:cNvSpPr>
            <a:spLocks noGrp="1" noChangeArrowheads="1"/>
          </p:cNvSpPr>
          <p:nvPr>
            <p:ph idx="1"/>
          </p:nvPr>
        </p:nvSpPr>
        <p:spPr>
          <a:xfrm>
            <a:off x="428625" y="1071563"/>
            <a:ext cx="8229600" cy="5143500"/>
          </a:xfrm>
        </p:spPr>
        <p:txBody>
          <a:bodyPr/>
          <a:lstStyle/>
          <a:p>
            <a:pPr algn="l" rtl="0" eaLnBrk="1" hangingPunct="1">
              <a:buFont typeface="Wingdings" pitchFamily="2" charset="2"/>
              <a:buNone/>
            </a:pPr>
            <a:r>
              <a:rPr lang="fr-FR" sz="1800" dirty="0">
                <a:latin typeface="Times New Roman" pitchFamily="18" charset="0"/>
                <a:cs typeface="Times New Roman" pitchFamily="18" charset="0"/>
              </a:rPr>
              <a:t>Set of all terminal symbols </a:t>
            </a:r>
            <a:r>
              <a:rPr lang="fr-FR" sz="1800" i="1" dirty="0">
                <a:latin typeface="Times New Roman" pitchFamily="18" charset="0"/>
                <a:cs typeface="Times New Roman" pitchFamily="18" charset="0"/>
              </a:rPr>
              <a:t>a </a:t>
            </a:r>
            <a:r>
              <a:rPr lang="fr-FR" sz="1800" dirty="0">
                <a:latin typeface="Times New Roman" pitchFamily="18" charset="0"/>
                <a:cs typeface="Times New Roman" pitchFamily="18" charset="0"/>
              </a:rPr>
              <a:t>that can appear immediately to the right of </a:t>
            </a:r>
            <a:r>
              <a:rPr lang="fr-FR" sz="1800" i="1" dirty="0">
                <a:latin typeface="Times New Roman" pitchFamily="18" charset="0"/>
                <a:cs typeface="Times New Roman" pitchFamily="18" charset="0"/>
              </a:rPr>
              <a:t>A </a:t>
            </a:r>
            <a:r>
              <a:rPr lang="fr-FR" sz="1800" dirty="0">
                <a:latin typeface="Times New Roman" pitchFamily="18" charset="0"/>
                <a:cs typeface="Times New Roman" pitchFamily="18" charset="0"/>
              </a:rPr>
              <a:t>in a derivation: </a:t>
            </a:r>
            <a:r>
              <a:rPr lang="fr-FR" sz="1800" b="1" dirty="0">
                <a:latin typeface="Times New Roman" pitchFamily="18" charset="0"/>
                <a:cs typeface="Times New Roman" pitchFamily="18" charset="0"/>
                <a:sym typeface="Symbol" pitchFamily="18" charset="2"/>
              </a:rPr>
              <a:t>S→</a:t>
            </a:r>
            <a:r>
              <a:rPr lang="fr-FR" sz="1800" b="1" baseline="30000" dirty="0">
                <a:latin typeface="Times New Roman" pitchFamily="18" charset="0"/>
                <a:cs typeface="Times New Roman" pitchFamily="18" charset="0"/>
              </a:rPr>
              <a:t>*</a:t>
            </a:r>
            <a:r>
              <a:rPr lang="fr-FR" sz="1800" b="1" dirty="0" err="1">
                <a:latin typeface="Times New Roman" pitchFamily="18" charset="0"/>
                <a:cs typeface="Times New Roman" pitchFamily="18" charset="0"/>
              </a:rPr>
              <a:t> Aaβ</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b="1" dirty="0">
                <a:latin typeface="Times New Roman" pitchFamily="18" charset="0"/>
                <a:cs typeface="Times New Roman" pitchFamily="18" charset="0"/>
              </a:rPr>
              <a:t>Algorithm for constructing NEXT sets: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Add an end-of-string marker ($) to NEXT(</a:t>
            </a:r>
            <a:r>
              <a:rPr lang="fr-FR" sz="1800" i="1" dirty="0">
                <a:latin typeface="Times New Roman" pitchFamily="18" charset="0"/>
                <a:cs typeface="Times New Roman" pitchFamily="18" charset="0"/>
              </a:rPr>
              <a:t>S</a:t>
            </a:r>
            <a:r>
              <a:rPr lang="fr-FR" sz="1800" dirty="0">
                <a:latin typeface="Times New Roman" pitchFamily="18" charset="0"/>
                <a:cs typeface="Times New Roman" pitchFamily="18" charset="0"/>
              </a:rPr>
              <a:t>) ( </a:t>
            </a:r>
            <a:r>
              <a:rPr lang="fr-FR" sz="1800" i="1" dirty="0">
                <a:latin typeface="Times New Roman" pitchFamily="18" charset="0"/>
                <a:cs typeface="Times New Roman" pitchFamily="18" charset="0"/>
              </a:rPr>
              <a:t>S </a:t>
            </a:r>
            <a:r>
              <a:rPr lang="fr-FR" sz="1800" dirty="0">
                <a:latin typeface="Times New Roman" pitchFamily="18" charset="0"/>
                <a:cs typeface="Times New Roman" pitchFamily="18" charset="0"/>
              </a:rPr>
              <a:t>is the axiom)</a:t>
            </a:r>
            <a:endParaRPr lang="en-US" sz="1800" dirty="0">
              <a:latin typeface="Times New Roman" pitchFamily="18" charset="0"/>
              <a:cs typeface="Times New Roman" pitchFamily="18" charset="0"/>
            </a:endParaRPr>
          </a:p>
          <a:p>
            <a:pPr algn="l" rtl="0" eaLnBrk="1" hangingPunct="1">
              <a:buNone/>
            </a:pPr>
            <a:r>
              <a:rPr lang="fr-FR" sz="1800" dirty="0">
                <a:latin typeface="Times New Roman" pitchFamily="18" charset="0"/>
                <a:cs typeface="Times New Roman" pitchFamily="18" charset="0"/>
              </a:rPr>
              <a:t>If there is a production </a:t>
            </a:r>
            <a:r>
              <a:rPr lang="fr-FR" sz="1800" b="1" dirty="0" err="1">
                <a:latin typeface="Times New Roman" pitchFamily="18" charset="0"/>
                <a:cs typeface="Times New Roman" pitchFamily="18" charset="0"/>
              </a:rPr>
              <a:t>A→Bβ </a:t>
            </a:r>
            <a:r>
              <a:rPr lang="fr-FR" sz="1800" dirty="0">
                <a:latin typeface="Times New Roman" pitchFamily="18" charset="0"/>
                <a:cs typeface="Times New Roman" pitchFamily="18" charset="0"/>
              </a:rPr>
              <a:t>where </a:t>
            </a:r>
            <a:r>
              <a:rPr lang="fr-FR" sz="1800" i="1" dirty="0">
                <a:latin typeface="Times New Roman" pitchFamily="18" charset="0"/>
                <a:cs typeface="Times New Roman" pitchFamily="18" charset="0"/>
              </a:rPr>
              <a:t>B </a:t>
            </a:r>
            <a:r>
              <a:rPr lang="fr-FR" sz="1800" dirty="0">
                <a:latin typeface="Times New Roman" pitchFamily="18" charset="0"/>
                <a:cs typeface="Times New Roman" pitchFamily="18" charset="0"/>
              </a:rPr>
              <a:t>is a non-terminal, then add the contents of FIRST(β) to NEXT(</a:t>
            </a:r>
            <a:r>
              <a:rPr lang="fr-FR" sz="1800" i="1" dirty="0">
                <a:latin typeface="Times New Roman" pitchFamily="18" charset="0"/>
                <a:cs typeface="Times New Roman" pitchFamily="18" charset="0"/>
              </a:rPr>
              <a:t>B</a:t>
            </a:r>
            <a:r>
              <a:rPr lang="fr-FR" sz="1800" dirty="0">
                <a:latin typeface="Times New Roman" pitchFamily="18" charset="0"/>
                <a:cs typeface="Times New Roman" pitchFamily="18" charset="0"/>
              </a:rPr>
              <a:t>), </a:t>
            </a:r>
            <a:r>
              <a:rPr lang="fr-FR" sz="1800" b="1" dirty="0">
                <a:latin typeface="Times New Roman" pitchFamily="18" charset="0"/>
                <a:cs typeface="Times New Roman" pitchFamily="18" charset="0"/>
              </a:rPr>
              <a:t>except </a:t>
            </a:r>
            <a:r>
              <a:rPr lang="fr-FR" sz="1800" dirty="0">
                <a:latin typeface="Times New Roman" pitchFamily="18" charset="0"/>
                <a:cs typeface="Times New Roman" pitchFamily="18" charset="0"/>
                <a:sym typeface="Symbol"/>
              </a:rPr>
              <a:t>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If there is a production </a:t>
            </a:r>
            <a:r>
              <a:rPr lang="fr-FR" sz="1800" b="1" dirty="0">
                <a:latin typeface="Times New Roman" pitchFamily="18" charset="0"/>
                <a:cs typeface="Times New Roman" pitchFamily="18" charset="0"/>
              </a:rPr>
              <a:t>A→B</a:t>
            </a:r>
            <a:r>
              <a:rPr lang="fr-FR" sz="1800" dirty="0">
                <a:latin typeface="Times New Roman" pitchFamily="18" charset="0"/>
                <a:cs typeface="Times New Roman" pitchFamily="18" charset="0"/>
              </a:rPr>
              <a:t>, then add NEXT(</a:t>
            </a:r>
            <a:r>
              <a:rPr lang="fr-FR" sz="1800" i="1" dirty="0">
                <a:latin typeface="Times New Roman" pitchFamily="18" charset="0"/>
                <a:cs typeface="Times New Roman" pitchFamily="18" charset="0"/>
              </a:rPr>
              <a:t>A</a:t>
            </a:r>
            <a:r>
              <a:rPr lang="fr-FR" sz="1800" dirty="0">
                <a:latin typeface="Times New Roman" pitchFamily="18" charset="0"/>
                <a:cs typeface="Times New Roman" pitchFamily="18" charset="0"/>
              </a:rPr>
              <a:t>) to NEXT(</a:t>
            </a:r>
            <a:r>
              <a:rPr lang="fr-FR" sz="1800" i="1" dirty="0">
                <a:latin typeface="Times New Roman" pitchFamily="18" charset="0"/>
                <a:cs typeface="Times New Roman" pitchFamily="18" charset="0"/>
              </a:rPr>
              <a:t>B</a:t>
            </a:r>
            <a:r>
              <a:rPr lang="fr-FR" sz="1800"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algn="l" rtl="0" eaLnBrk="1" hangingPunct="1">
              <a:buNone/>
            </a:pPr>
            <a:r>
              <a:rPr lang="fr-FR" sz="1800" dirty="0">
                <a:latin typeface="Times New Roman" pitchFamily="18" charset="0"/>
                <a:cs typeface="Times New Roman" pitchFamily="18" charset="0"/>
              </a:rPr>
              <a:t>If there is a production </a:t>
            </a:r>
            <a:r>
              <a:rPr lang="fr-FR" sz="1800" b="1" dirty="0" err="1">
                <a:latin typeface="Times New Roman" pitchFamily="18" charset="0"/>
                <a:cs typeface="Times New Roman" pitchFamily="18" charset="0"/>
              </a:rPr>
              <a:t>A→Bβ </a:t>
            </a:r>
            <a:r>
              <a:rPr lang="fr-FR" sz="1800" dirty="0">
                <a:latin typeface="Times New Roman" pitchFamily="18" charset="0"/>
                <a:cs typeface="Times New Roman" pitchFamily="18" charset="0"/>
              </a:rPr>
              <a:t>with</a:t>
            </a:r>
            <a:r>
              <a:rPr lang="fr-FR" sz="1800" dirty="0">
                <a:latin typeface="Times New Roman" pitchFamily="18" charset="0"/>
                <a:cs typeface="Times New Roman" pitchFamily="18" charset="0"/>
                <a:sym typeface="Symbol"/>
              </a:rPr>
              <a:t>  </a:t>
            </a:r>
            <a:r>
              <a:rPr lang="fr-FR" sz="1800" dirty="0">
                <a:latin typeface="Times New Roman" pitchFamily="18" charset="0"/>
                <a:cs typeface="Times New Roman" pitchFamily="18" charset="0"/>
              </a:rPr>
              <a:t>€FIRST(β), then add NEXT(</a:t>
            </a:r>
            <a:r>
              <a:rPr lang="fr-FR" sz="1800" i="1" dirty="0">
                <a:latin typeface="Times New Roman" pitchFamily="18" charset="0"/>
                <a:cs typeface="Times New Roman" pitchFamily="18" charset="0"/>
              </a:rPr>
              <a:t>A</a:t>
            </a:r>
            <a:r>
              <a:rPr lang="fr-FR" sz="1800" dirty="0">
                <a:latin typeface="Times New Roman" pitchFamily="18" charset="0"/>
                <a:cs typeface="Times New Roman" pitchFamily="18" charset="0"/>
              </a:rPr>
              <a:t>) to NEXT(</a:t>
            </a:r>
            <a:r>
              <a:rPr lang="fr-FR" sz="1800" i="1" dirty="0">
                <a:latin typeface="Times New Roman" pitchFamily="18" charset="0"/>
                <a:cs typeface="Times New Roman" pitchFamily="18" charset="0"/>
              </a:rPr>
              <a:t>B</a:t>
            </a:r>
            <a:r>
              <a:rPr lang="fr-FR" sz="1800"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Repeat from step 3 until nothing is added to NEXT.</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b="1" dirty="0">
                <a:latin typeface="Times New Roman" pitchFamily="18" charset="0"/>
                <a:cs typeface="Times New Roman" pitchFamily="18" charset="0"/>
              </a:rPr>
              <a:t>Example</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E→TE‘            Next(E)={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E'→+TE'|Є        Next(E')={$,)}</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T→FT‘            Next(T)={+,),$}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T'→*FT'|Є        Next(T')={ +,),$} </a:t>
            </a:r>
            <a:endParaRPr lang="en-US"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F→(E)|nb        Next(F)={ *,+,),$}</a:t>
            </a:r>
            <a:endParaRPr lang="en-US" sz="1800" dirty="0">
              <a:latin typeface="Times New Roman" pitchFamily="18" charset="0"/>
              <a:cs typeface="Times New Roman" pitchFamily="18" charset="0"/>
            </a:endParaRPr>
          </a:p>
          <a:p>
            <a:pPr algn="l" rtl="0" eaLnBrk="1" hangingPunct="1">
              <a:buFont typeface="Wingdings" pitchFamily="2" charset="2"/>
              <a:buNone/>
            </a:pPr>
            <a:endParaRPr lang="en-US" sz="1800" dirty="0">
              <a:latin typeface="Times New Roman" pitchFamily="18" charset="0"/>
              <a:cs typeface="Times New Roman" pitchFamily="18" charset="0"/>
            </a:endParaRPr>
          </a:p>
          <a:p>
            <a:pPr algn="l" rtl="0" eaLnBrk="1" hangingPunct="1">
              <a:buFont typeface="Wingdings" pitchFamily="2" charset="2"/>
              <a:buNone/>
            </a:pPr>
            <a:endParaRPr lang="fr-FR" sz="18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C63BFA79-4C93-44C5-B578-7A994CB8DDA4}" type="slidenum">
              <a:rPr lang="en-US" altLang="en-US"/>
              <a:t>11</a:t>
            </a:fld>
            <a:endParaRPr lang="en-US" altLang="en-US"/>
          </a:p>
        </p:txBody>
      </p:sp>
      <p:sp>
        <p:nvSpPr>
          <p:cNvPr id="3584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A8DF426C-3CE0-4102-8B98-695D80888C33}" type="slidenum">
              <a:rPr lang="ar-SA" altLang="en-US" sz="1200">
                <a:latin typeface="Garamond" pitchFamily="18" charset="0"/>
                <a:cs typeface="Arial" charset="0"/>
              </a:rPr>
              <a:t>11</a:t>
            </a:fld>
            <a:endParaRPr lang="en-US" altLang="en-US" sz="1200">
              <a:latin typeface="Garamond" pitchFamily="18"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a:xfrm>
            <a:off x="457200" y="277813"/>
            <a:ext cx="8401050" cy="722312"/>
          </a:xfrm>
        </p:spPr>
        <p:txBody>
          <a:bodyPr>
            <a:normAutofit/>
          </a:bodyPr>
          <a:lstStyle/>
          <a:p>
            <a:pPr eaLnBrk="1" hangingPunct="1"/>
            <a:r>
              <a:rPr lang="fr-FR" sz="3600" b="1" dirty="0">
                <a:latin typeface="Times New Roman" pitchFamily="18" charset="0"/>
                <a:cs typeface="Times New Roman" pitchFamily="18" charset="0"/>
              </a:rPr>
              <a:t>Construction of the analysis table </a:t>
            </a:r>
            <a:endParaRPr lang="ar-DZ" dirty="0"/>
          </a:p>
        </p:txBody>
      </p:sp>
      <p:sp>
        <p:nvSpPr>
          <p:cNvPr id="36869" name="Rectangle 3"/>
          <p:cNvSpPr>
            <a:spLocks noGrp="1" noChangeArrowheads="1"/>
          </p:cNvSpPr>
          <p:nvPr>
            <p:ph idx="1"/>
          </p:nvPr>
        </p:nvSpPr>
        <p:spPr>
          <a:xfrm>
            <a:off x="457200" y="1071563"/>
            <a:ext cx="8401050" cy="5059362"/>
          </a:xfrm>
        </p:spPr>
        <p:txBody>
          <a:bodyPr/>
          <a:lstStyle/>
          <a:p>
            <a:pPr algn="l" rtl="0" eaLnBrk="1" hangingPunct="1">
              <a:buFont typeface="Wingdings" pitchFamily="2" charset="2"/>
              <a:buNone/>
            </a:pPr>
            <a:r>
              <a:rPr lang="fr-FR" sz="1800">
                <a:latin typeface="Times New Roman" pitchFamily="18" charset="0"/>
                <a:cs typeface="Times New Roman" pitchFamily="18" charset="0"/>
              </a:rPr>
              <a:t>An analysis table is a two-dimensional M array that indicates the production rule to be applied for each non-terminal symbol </a:t>
            </a:r>
            <a:r>
              <a:rPr lang="fr-FR" sz="1800" i="1">
                <a:latin typeface="Times New Roman" pitchFamily="18" charset="0"/>
                <a:cs typeface="Times New Roman" pitchFamily="18" charset="0"/>
              </a:rPr>
              <a:t>A </a:t>
            </a:r>
            <a:r>
              <a:rPr lang="fr-FR" sz="1800">
                <a:latin typeface="Times New Roman" pitchFamily="18" charset="0"/>
                <a:cs typeface="Times New Roman" pitchFamily="18" charset="0"/>
              </a:rPr>
              <a:t>and each terminal symbol </a:t>
            </a:r>
            <a:r>
              <a:rPr lang="fr-FR" sz="1800" i="1">
                <a:latin typeface="Times New Roman" pitchFamily="18" charset="0"/>
                <a:cs typeface="Times New Roman" pitchFamily="18" charset="0"/>
              </a:rPr>
              <a:t>a </a:t>
            </a:r>
            <a:r>
              <a:rPr lang="fr-FR" sz="1800">
                <a:latin typeface="Times New Roman" pitchFamily="18" charset="0"/>
                <a:cs typeface="Times New Roman" pitchFamily="18" charset="0"/>
              </a:rPr>
              <a:t>(or symbol $). </a:t>
            </a:r>
          </a:p>
          <a:p>
            <a:pPr algn="l" rtl="0" eaLnBrk="1" hangingPunct="1">
              <a:buFont typeface="Wingdings" pitchFamily="2" charset="2"/>
              <a:buNone/>
            </a:pPr>
            <a:r>
              <a:rPr lang="fr-FR" sz="1800" b="1">
                <a:latin typeface="Times New Roman" pitchFamily="18" charset="0"/>
                <a:cs typeface="Times New Roman" pitchFamily="18" charset="0"/>
              </a:rPr>
              <a:t>Construction algorithm</a:t>
            </a:r>
            <a:endParaRPr lang="en-US" sz="1800" b="1">
              <a:latin typeface="Times New Roman" pitchFamily="18" charset="0"/>
              <a:cs typeface="Times New Roman" pitchFamily="18" charset="0"/>
            </a:endParaRPr>
          </a:p>
          <a:p>
            <a:pPr algn="l" rtl="0" eaLnBrk="1" hangingPunct="1"/>
            <a:r>
              <a:rPr lang="fr-FR" sz="1800">
                <a:latin typeface="Times New Roman" pitchFamily="18" charset="0"/>
                <a:cs typeface="Times New Roman" pitchFamily="18" charset="0"/>
              </a:rPr>
              <a:t>For each production  do</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1. for all a </a:t>
            </a:r>
            <a:r>
              <a:rPr lang="el-GR" sz="1800">
                <a:latin typeface="Times New Roman" pitchFamily="18" charset="0"/>
                <a:cs typeface="Times New Roman" pitchFamily="18" charset="0"/>
              </a:rPr>
              <a:t>€ </a:t>
            </a:r>
            <a:r>
              <a:rPr lang="fr-FR" sz="1800">
                <a:latin typeface="Times New Roman" pitchFamily="18" charset="0"/>
                <a:cs typeface="Times New Roman" pitchFamily="18" charset="0"/>
              </a:rPr>
              <a:t>FIRST(</a:t>
            </a:r>
            <a:r>
              <a:rPr lang="fr-FR" sz="1800">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(and </a:t>
            </a:r>
            <a:r>
              <a:rPr lang="el-GR" sz="1800">
                <a:latin typeface="Times New Roman" pitchFamily="18" charset="0"/>
                <a:cs typeface="Times New Roman" pitchFamily="18" charset="0"/>
              </a:rPr>
              <a:t>a≠ε</a:t>
            </a:r>
            <a:r>
              <a:rPr lang="fr-FR" sz="1800">
                <a:latin typeface="Times New Roman" pitchFamily="18" charset="0"/>
                <a:cs typeface="Times New Roman" pitchFamily="18" charset="0"/>
              </a:rPr>
              <a:t>), add the production </a:t>
            </a:r>
            <a:r>
              <a:rPr lang="fr-FR" sz="1800" b="1">
                <a:latin typeface="Times New Roman" pitchFamily="18" charset="0"/>
                <a:cs typeface="Times New Roman" pitchFamily="18" charset="0"/>
                <a:sym typeface="Symbol" pitchFamily="18" charset="2"/>
              </a:rPr>
              <a:t>A→ </a:t>
            </a:r>
            <a:r>
              <a:rPr lang="fr-FR" sz="1800">
                <a:latin typeface="Times New Roman" pitchFamily="18" charset="0"/>
                <a:cs typeface="Times New Roman" pitchFamily="18" charset="0"/>
              </a:rPr>
              <a:t>to the cell M[A,a]</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2. if </a:t>
            </a:r>
            <a:r>
              <a:rPr lang="el-GR" sz="1800">
                <a:latin typeface="Times New Roman" pitchFamily="18" charset="0"/>
                <a:cs typeface="Times New Roman" pitchFamily="18" charset="0"/>
              </a:rPr>
              <a:t>ε € </a:t>
            </a:r>
            <a:r>
              <a:rPr lang="fr-FR" sz="1800">
                <a:latin typeface="Times New Roman" pitchFamily="18" charset="0"/>
                <a:cs typeface="Times New Roman" pitchFamily="18" charset="0"/>
              </a:rPr>
              <a:t>FIRST(</a:t>
            </a:r>
            <a:r>
              <a:rPr lang="fr-FR" sz="1800">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then for each </a:t>
            </a:r>
            <a:r>
              <a:rPr lang="el-GR" sz="1800">
                <a:latin typeface="Times New Roman" pitchFamily="18" charset="0"/>
                <a:cs typeface="Times New Roman" pitchFamily="18" charset="0"/>
              </a:rPr>
              <a:t>b€ </a:t>
            </a:r>
            <a:r>
              <a:rPr lang="fr-FR" sz="1800">
                <a:latin typeface="Times New Roman" pitchFamily="18" charset="0"/>
                <a:cs typeface="Times New Roman" pitchFamily="18" charset="0"/>
              </a:rPr>
              <a:t>NEXT(</a:t>
            </a:r>
            <a:r>
              <a:rPr lang="fr-FR" sz="1800" i="1">
                <a:latin typeface="Times New Roman" pitchFamily="18" charset="0"/>
                <a:cs typeface="Times New Roman" pitchFamily="18" charset="0"/>
              </a:rPr>
              <a:t>A</a:t>
            </a:r>
            <a:r>
              <a:rPr lang="fr-FR" sz="1800">
                <a:latin typeface="Times New Roman" pitchFamily="18" charset="0"/>
                <a:cs typeface="Times New Roman" pitchFamily="18" charset="0"/>
              </a:rPr>
              <a:t>) add </a:t>
            </a:r>
            <a:r>
              <a:rPr lang="fr-FR" sz="1800" b="1">
                <a:latin typeface="Times New Roman" pitchFamily="18" charset="0"/>
                <a:cs typeface="Times New Roman" pitchFamily="18" charset="0"/>
                <a:sym typeface="Symbol" pitchFamily="18" charset="2"/>
              </a:rPr>
              <a:t>A→ </a:t>
            </a:r>
            <a:r>
              <a:rPr lang="fr-FR" sz="1800">
                <a:latin typeface="Times New Roman" pitchFamily="18" charset="0"/>
                <a:cs typeface="Times New Roman" pitchFamily="18" charset="0"/>
              </a:rPr>
              <a:t>in M[A,b]</a:t>
            </a:r>
            <a:endParaRPr lang="en-US" sz="1800">
              <a:latin typeface="Times New Roman" pitchFamily="18" charset="0"/>
              <a:cs typeface="Times New Roman" pitchFamily="18" charset="0"/>
            </a:endParaRPr>
          </a:p>
          <a:p>
            <a:pPr algn="l" rtl="0" eaLnBrk="1" hangingPunct="1"/>
            <a:r>
              <a:rPr lang="fr-FR" sz="1800">
                <a:latin typeface="Times New Roman" pitchFamily="18" charset="0"/>
                <a:cs typeface="Times New Roman" pitchFamily="18" charset="0"/>
              </a:rPr>
              <a:t>Each empty box M[A,a] is a syntax error.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Example: </a:t>
            </a:r>
            <a:r>
              <a:rPr lang="fr-FR" sz="1800">
                <a:latin typeface="Times New Roman" pitchFamily="18" charset="0"/>
                <a:cs typeface="Times New Roman" pitchFamily="18" charset="0"/>
              </a:rPr>
              <a:t>For the previous example, we obtain the table </a:t>
            </a:r>
          </a:p>
          <a:p>
            <a:pPr algn="l" rtl="0" eaLnBrk="1" hangingPunct="1">
              <a:buFont typeface="Wingdings" pitchFamily="2" charset="2"/>
              <a:buNone/>
            </a:pPr>
            <a:endParaRPr lang="fr-FR" sz="1800" b="1">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14272E08-F69D-43CC-96AC-C6063967848F}" type="slidenum">
              <a:rPr lang="en-US" altLang="en-US"/>
              <a:t>12</a:t>
            </a:fld>
            <a:endParaRPr lang="en-US" altLang="en-US"/>
          </a:p>
        </p:txBody>
      </p:sp>
      <p:sp>
        <p:nvSpPr>
          <p:cNvPr id="3686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9572D0CB-C9EA-4950-8112-4C186903B245}" type="slidenum">
              <a:rPr lang="ar-SA" altLang="en-US" sz="1200">
                <a:latin typeface="Garamond" pitchFamily="18" charset="0"/>
                <a:cs typeface="Arial" charset="0"/>
              </a:rPr>
              <a:t>12</a:t>
            </a:fld>
            <a:endParaRPr lang="en-US" altLang="en-US" sz="1200">
              <a:latin typeface="Garamond" pitchFamily="18" charset="0"/>
              <a:cs typeface="Arial" charset="0"/>
            </a:endParaRPr>
          </a:p>
        </p:txBody>
      </p:sp>
      <p:graphicFrame>
        <p:nvGraphicFramePr>
          <p:cNvPr id="5" name="Tableau 4"/>
          <p:cNvGraphicFramePr>
            <a:graphicFrameLocks noGrp="1"/>
          </p:cNvGraphicFramePr>
          <p:nvPr/>
        </p:nvGraphicFramePr>
        <p:xfrm>
          <a:off x="2071688" y="4475163"/>
          <a:ext cx="5548312" cy="1097280"/>
        </p:xfrm>
        <a:graphic>
          <a:graphicData uri="http://schemas.openxmlformats.org/drawingml/2006/table">
            <a:tbl>
              <a:tblPr/>
              <a:tblGrid>
                <a:gridCol w="357187">
                  <a:extLst>
                    <a:ext uri="{9D8B030D-6E8A-4147-A177-3AD203B41FA5}">
                      <a16:colId xmlns:a16="http://schemas.microsoft.com/office/drawing/2014/main" val="20000"/>
                    </a:ext>
                  </a:extLst>
                </a:gridCol>
                <a:gridCol w="1228725">
                  <a:extLst>
                    <a:ext uri="{9D8B030D-6E8A-4147-A177-3AD203B41FA5}">
                      <a16:colId xmlns:a16="http://schemas.microsoft.com/office/drawing/2014/main" val="20001"/>
                    </a:ext>
                  </a:extLst>
                </a:gridCol>
                <a:gridCol w="792163">
                  <a:extLst>
                    <a:ext uri="{9D8B030D-6E8A-4147-A177-3AD203B41FA5}">
                      <a16:colId xmlns:a16="http://schemas.microsoft.com/office/drawing/2014/main" val="20002"/>
                    </a:ext>
                  </a:extLst>
                </a:gridCol>
                <a:gridCol w="792162">
                  <a:extLst>
                    <a:ext uri="{9D8B030D-6E8A-4147-A177-3AD203B41FA5}">
                      <a16:colId xmlns:a16="http://schemas.microsoft.com/office/drawing/2014/main" val="20003"/>
                    </a:ext>
                  </a:extLst>
                </a:gridCol>
                <a:gridCol w="792163">
                  <a:extLst>
                    <a:ext uri="{9D8B030D-6E8A-4147-A177-3AD203B41FA5}">
                      <a16:colId xmlns:a16="http://schemas.microsoft.com/office/drawing/2014/main" val="20004"/>
                    </a:ext>
                  </a:extLst>
                </a:gridCol>
                <a:gridCol w="793750">
                  <a:extLst>
                    <a:ext uri="{9D8B030D-6E8A-4147-A177-3AD203B41FA5}">
                      <a16:colId xmlns:a16="http://schemas.microsoft.com/office/drawing/2014/main" val="20005"/>
                    </a:ext>
                  </a:extLst>
                </a:gridCol>
                <a:gridCol w="792162">
                  <a:extLst>
                    <a:ext uri="{9D8B030D-6E8A-4147-A177-3AD203B41FA5}">
                      <a16:colId xmlns:a16="http://schemas.microsoft.com/office/drawing/2014/main" val="20006"/>
                    </a:ext>
                  </a:extLst>
                </a:gridCol>
              </a:tblGrid>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nb</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1" u="none" strike="noStrike" cap="none" normalizeH="0" baseline="0">
                          <a:ln>
                            <a:noFill/>
                          </a:ln>
                          <a:solidFill>
                            <a:schemeClr val="tx1"/>
                          </a:solidFill>
                          <a:effectLst/>
                          <a:latin typeface="Times New Roman" pitchFamily="18" charset="0"/>
                          <a:cs typeface="Times New Roman" pitchFamily="18" charset="0"/>
                        </a:rPr>
                        <a: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1" u="none" strike="noStrike" cap="none" normalizeH="0" baseline="0">
                          <a:ln>
                            <a:noFill/>
                          </a:ln>
                          <a:solidFill>
                            <a:schemeClr val="tx1"/>
                          </a:solidFill>
                          <a:effectLst/>
                          <a:latin typeface="Times New Roman" pitchFamily="18" charset="0"/>
                          <a:cs typeface="Times New Roman" pitchFamily="18" charset="0"/>
                        </a:rPr>
                        <a:t>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1" u="none" strike="noStrike" cap="none" normalizeH="0" baseline="0">
                          <a:ln>
                            <a:noFill/>
                          </a:ln>
                          <a:solidFill>
                            <a:schemeClr val="tx1"/>
                          </a:solidFill>
                          <a:effectLst/>
                          <a:latin typeface="Times New Roman" pitchFamily="18" charset="0"/>
                          <a:cs typeface="Times New Roman" pitchFamily="18" charset="0"/>
                        </a:rPr>
                        <a:t>F</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F→nb</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F→(E)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a:xfrm>
            <a:off x="457200" y="277813"/>
            <a:ext cx="8401050" cy="722312"/>
          </a:xfrm>
        </p:spPr>
        <p:txBody>
          <a:bodyPr>
            <a:normAutofit/>
          </a:bodyPr>
          <a:lstStyle/>
          <a:p>
            <a:pPr rtl="0" eaLnBrk="1" hangingPunct="1"/>
            <a:r>
              <a:rPr lang="fr-FR" sz="3600" b="1" dirty="0">
                <a:latin typeface="Times New Roman" pitchFamily="18" charset="0"/>
                <a:cs typeface="Times New Roman" pitchFamily="18" charset="0"/>
              </a:rPr>
              <a:t>Top-down parser</a:t>
            </a:r>
            <a:endParaRPr lang="ar-DZ" dirty="0"/>
          </a:p>
        </p:txBody>
      </p:sp>
      <p:sp>
        <p:nvSpPr>
          <p:cNvPr id="37893" name="Rectangle 3"/>
          <p:cNvSpPr>
            <a:spLocks noGrp="1" noChangeArrowheads="1"/>
          </p:cNvSpPr>
          <p:nvPr>
            <p:ph idx="1"/>
          </p:nvPr>
        </p:nvSpPr>
        <p:spPr>
          <a:xfrm>
            <a:off x="500063" y="1025227"/>
            <a:ext cx="8401050" cy="5572125"/>
          </a:xfrm>
        </p:spPr>
        <p:txBody>
          <a:bodyPr/>
          <a:lstStyle/>
          <a:p>
            <a:pPr algn="l" rtl="0" eaLnBrk="1" hangingPunct="1">
              <a:buFont typeface="Wingdings" pitchFamily="2" charset="2"/>
              <a:buNone/>
            </a:pPr>
            <a:r>
              <a:rPr lang="fr-FR" sz="1400" b="1">
                <a:latin typeface="Times New Roman" pitchFamily="18" charset="0"/>
                <a:cs typeface="Times New Roman" pitchFamily="18" charset="0"/>
              </a:rPr>
              <a:t>Algorithm</a:t>
            </a:r>
            <a:r>
              <a:rPr lang="fr-FR" sz="1400">
                <a:latin typeface="Times New Roman" pitchFamily="18" charset="0"/>
                <a:cs typeface="Times New Roman" pitchFamily="18" charset="0"/>
              </a:rPr>
              <a:t>: </a:t>
            </a:r>
            <a:endParaRPr lang="en-US" sz="1400">
              <a:latin typeface="Times New Roman" pitchFamily="18" charset="0"/>
              <a:cs typeface="Times New Roman" pitchFamily="18" charset="0"/>
            </a:endParaRPr>
          </a:p>
          <a:p>
            <a:pPr algn="l" rtl="0" eaLnBrk="1" hangingPunct="1">
              <a:buFont typeface="Wingdings" pitchFamily="2" charset="2"/>
              <a:buNone/>
            </a:pPr>
            <a:r>
              <a:rPr lang="fr-FR" sz="1400">
                <a:latin typeface="Times New Roman" pitchFamily="18" charset="0"/>
                <a:cs typeface="Times New Roman" pitchFamily="18" charset="0"/>
              </a:rPr>
              <a:t>        Data</a:t>
            </a:r>
            <a:r>
              <a:rPr lang="fr-FR" sz="1600">
                <a:latin typeface="Times New Roman" pitchFamily="18" charset="0"/>
                <a:cs typeface="Times New Roman" pitchFamily="18" charset="0"/>
              </a:rPr>
              <a:t>: word m, analysis table M and a pointer ps to </a:t>
            </a:r>
            <a:r>
              <a:rPr lang="fr-FR" sz="1600" b="1" i="1">
                <a:latin typeface="Times New Roman" pitchFamily="18" charset="0"/>
                <a:cs typeface="Times New Roman" pitchFamily="18" charset="0"/>
              </a:rPr>
              <a:t>the</a:t>
            </a:r>
            <a:r>
              <a:rPr lang="fr-FR" sz="1600">
                <a:latin typeface="Times New Roman" pitchFamily="18" charset="0"/>
                <a:cs typeface="Times New Roman" pitchFamily="18" charset="0"/>
              </a:rPr>
              <a:t> 1-</a:t>
            </a:r>
            <a:r>
              <a:rPr lang="fr-FR" sz="1600" baseline="30000">
                <a:latin typeface="Times New Roman" pitchFamily="18" charset="0"/>
                <a:cs typeface="Times New Roman" pitchFamily="18" charset="0"/>
              </a:rPr>
              <a:t>ère</a:t>
            </a:r>
            <a:r>
              <a:rPr lang="fr-FR" sz="1600">
                <a:latin typeface="Times New Roman" pitchFamily="18" charset="0"/>
                <a:cs typeface="Times New Roman" pitchFamily="18" charset="0"/>
              </a:rPr>
              <a:t> letter of m </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        Initialisation of stack S$</a:t>
            </a:r>
            <a:br>
              <a:rPr lang="fr-FR" sz="1600">
                <a:latin typeface="Times New Roman" pitchFamily="18" charset="0"/>
                <a:cs typeface="Times New Roman" pitchFamily="18" charset="0"/>
              </a:rPr>
            </a:br>
            <a:r>
              <a:rPr lang="fr-FR" sz="1600" b="1">
                <a:latin typeface="Times New Roman" pitchFamily="18" charset="0"/>
                <a:cs typeface="Times New Roman" pitchFamily="18" charset="0"/>
              </a:rPr>
              <a:t>Repeat</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Let X be the symbol at the top of the stack</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Let a be the letter pointed to by ps</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If X </a:t>
            </a:r>
            <a:r>
              <a:rPr lang="fr-FR" sz="1600" b="1">
                <a:latin typeface="Times New Roman" pitchFamily="18" charset="0"/>
                <a:cs typeface="Times New Roman" pitchFamily="18" charset="0"/>
              </a:rPr>
              <a:t>is </a:t>
            </a:r>
            <a:r>
              <a:rPr lang="fr-FR" sz="1600" i="1">
                <a:latin typeface="Times New Roman" pitchFamily="18" charset="0"/>
                <a:cs typeface="Times New Roman" pitchFamily="18" charset="0"/>
              </a:rPr>
              <a:t>a </a:t>
            </a:r>
            <a:r>
              <a:rPr lang="fr-FR" sz="1600">
                <a:latin typeface="Times New Roman" pitchFamily="18" charset="0"/>
                <a:cs typeface="Times New Roman" pitchFamily="18" charset="0"/>
              </a:rPr>
              <a:t>non-terminal, then</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If M[A,a]= </a:t>
            </a:r>
            <a:r>
              <a:rPr lang="fr-FR" sz="1600" b="1">
                <a:latin typeface="Times New Roman" pitchFamily="18" charset="0"/>
                <a:cs typeface="Times New Roman" pitchFamily="18" charset="0"/>
              </a:rPr>
              <a:t>X→Y1…Yn then</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remove X from the stack</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put Y</a:t>
            </a:r>
            <a:r>
              <a:rPr lang="fr-FR" sz="1600" i="1" baseline="-25000">
                <a:latin typeface="Times New Roman" pitchFamily="18" charset="0"/>
                <a:cs typeface="Times New Roman" pitchFamily="18" charset="0"/>
              </a:rPr>
              <a:t>n</a:t>
            </a:r>
            <a:r>
              <a:rPr lang="fr-FR" sz="1600">
                <a:latin typeface="Times New Roman" pitchFamily="18" charset="0"/>
                <a:cs typeface="Times New Roman" pitchFamily="18" charset="0"/>
              </a:rPr>
              <a:t> then Y</a:t>
            </a:r>
            <a:r>
              <a:rPr lang="fr-FR" sz="1600" i="1" baseline="-25000">
                <a:latin typeface="Times New Roman" pitchFamily="18" charset="0"/>
                <a:cs typeface="Times New Roman" pitchFamily="18" charset="0"/>
              </a:rPr>
              <a:t>n</a:t>
            </a:r>
            <a:r>
              <a:rPr lang="fr-FR" sz="1600" baseline="-25000">
                <a:latin typeface="Times New Roman" pitchFamily="18" charset="0"/>
                <a:cs typeface="Times New Roman" pitchFamily="18" charset="0"/>
              </a:rPr>
              <a:t>-1</a:t>
            </a:r>
            <a:r>
              <a:rPr lang="fr-FR" sz="1600">
                <a:latin typeface="Times New Roman" pitchFamily="18" charset="0"/>
                <a:cs typeface="Times New Roman" pitchFamily="18" charset="0"/>
              </a:rPr>
              <a:t> then ...then Y</a:t>
            </a:r>
            <a:r>
              <a:rPr lang="fr-FR" sz="1600" baseline="-25000">
                <a:latin typeface="Times New Roman" pitchFamily="18" charset="0"/>
                <a:cs typeface="Times New Roman" pitchFamily="18" charset="0"/>
              </a:rPr>
              <a:t>1</a:t>
            </a:r>
            <a:r>
              <a:rPr lang="fr-FR" sz="1600">
                <a:latin typeface="Times New Roman" pitchFamily="18" charset="0"/>
                <a:cs typeface="Times New Roman" pitchFamily="18" charset="0"/>
              </a:rPr>
              <a:t> into the stack</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output the production X→Y</a:t>
            </a:r>
            <a:r>
              <a:rPr lang="fr-FR" sz="1600" baseline="-25000">
                <a:latin typeface="Times New Roman" pitchFamily="18" charset="0"/>
                <a:cs typeface="Times New Roman" pitchFamily="18" charset="0"/>
              </a:rPr>
              <a:t>1</a:t>
            </a:r>
            <a:r>
              <a:rPr lang="fr-FR" sz="1600">
                <a:latin typeface="Times New Roman" pitchFamily="18" charset="0"/>
                <a:cs typeface="Times New Roman" pitchFamily="18" charset="0"/>
              </a:rPr>
              <a:t> …Y</a:t>
            </a:r>
            <a:r>
              <a:rPr lang="fr-FR" sz="1600" baseline="-25000">
                <a:latin typeface="Times New Roman" pitchFamily="18" charset="0"/>
                <a:cs typeface="Times New Roman" pitchFamily="18" charset="0"/>
              </a:rPr>
              <a:t>n</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otherwise  ERROR </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Otherwise </a:t>
            </a:r>
            <a:r>
              <a:rPr lang="fr-FR" sz="1600" b="1">
                <a:latin typeface="Times New Roman" pitchFamily="18" charset="0"/>
                <a:cs typeface="Times New Roman" pitchFamily="18" charset="0"/>
              </a:rPr>
              <a:t>  If </a:t>
            </a:r>
            <a:r>
              <a:rPr lang="fr-FR" sz="1600">
                <a:latin typeface="Times New Roman" pitchFamily="18" charset="0"/>
                <a:cs typeface="Times New Roman" pitchFamily="18" charset="0"/>
              </a:rPr>
              <a:t>X=$ then</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If a=$ then ACCEPT</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Otherwise ERROR</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Otherwise   </a:t>
            </a:r>
          </a:p>
          <a:p>
            <a:pPr algn="l" rtl="0" eaLnBrk="1" hangingPunct="1">
              <a:buFont typeface="Wingdings" pitchFamily="2" charset="2"/>
              <a:buNone/>
            </a:pPr>
            <a:r>
              <a:rPr lang="fr-FR" sz="1600" b="1">
                <a:latin typeface="Times New Roman" pitchFamily="18" charset="0"/>
                <a:cs typeface="Times New Roman" pitchFamily="18" charset="0"/>
              </a:rPr>
              <a:t>                                            If X=a then </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remove X from the stack</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move forward ps</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                                   Otherwise  ERROR</a:t>
            </a:r>
            <a:br>
              <a:rPr lang="fr-FR" sz="1600">
                <a:latin typeface="Times New Roman" pitchFamily="18" charset="0"/>
                <a:cs typeface="Times New Roman" pitchFamily="18" charset="0"/>
              </a:rPr>
            </a:br>
            <a:r>
              <a:rPr lang="fr-FR" sz="1600" b="1">
                <a:latin typeface="Times New Roman" pitchFamily="18" charset="0"/>
                <a:cs typeface="Times New Roman" pitchFamily="18" charset="0"/>
              </a:rPr>
              <a:t> Until </a:t>
            </a:r>
            <a:r>
              <a:rPr lang="fr-FR" sz="1600">
                <a:latin typeface="Times New Roman" pitchFamily="18" charset="0"/>
                <a:cs typeface="Times New Roman" pitchFamily="18" charset="0"/>
              </a:rPr>
              <a:t>ERROR or ACCEPT</a:t>
            </a:r>
            <a:endParaRPr lang="en-US" sz="16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45E51D9C-77CE-47C3-A5A8-D9CBD9D7432D}" type="slidenum">
              <a:rPr lang="en-US" altLang="en-US"/>
              <a:t>13</a:t>
            </a:fld>
            <a:endParaRPr lang="en-US" altLang="en-US"/>
          </a:p>
        </p:txBody>
      </p:sp>
      <p:sp>
        <p:nvSpPr>
          <p:cNvPr id="3789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15B792EF-81D6-4141-BB90-394B856FEE4A}" type="slidenum">
              <a:rPr lang="ar-SA" altLang="en-US" sz="1200">
                <a:latin typeface="Garamond" pitchFamily="18" charset="0"/>
                <a:cs typeface="Arial" charset="0"/>
              </a:rPr>
              <a:t>13</a:t>
            </a:fld>
            <a:endParaRPr lang="en-US" altLang="en-US" sz="1200">
              <a:latin typeface="Garamond" pitchFamily="18" charset="0"/>
              <a:cs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Top-down parsing</a:t>
            </a:r>
            <a:endParaRPr lang="ar-DZ"/>
          </a:p>
        </p:txBody>
      </p:sp>
      <p:sp>
        <p:nvSpPr>
          <p:cNvPr id="38917" name="Rectangle 3"/>
          <p:cNvSpPr>
            <a:spLocks noGrp="1" noChangeArrowheads="1"/>
          </p:cNvSpPr>
          <p:nvPr>
            <p:ph idx="1"/>
          </p:nvPr>
        </p:nvSpPr>
        <p:spPr>
          <a:xfrm>
            <a:off x="457200" y="1071563"/>
            <a:ext cx="8401050" cy="5059362"/>
          </a:xfrm>
        </p:spPr>
        <p:txBody>
          <a:bodyPr/>
          <a:lstStyle/>
          <a:p>
            <a:pPr algn="l" rtl="0" eaLnBrk="1" hangingPunct="1">
              <a:buFont typeface="Wingdings" pitchFamily="2" charset="2"/>
              <a:buNone/>
            </a:pPr>
            <a:r>
              <a:rPr lang="fr-FR" sz="1800" b="1">
                <a:latin typeface="Times New Roman" pitchFamily="18" charset="0"/>
                <a:cs typeface="Times New Roman" pitchFamily="18" charset="0"/>
              </a:rPr>
              <a:t>Example 1</a:t>
            </a:r>
          </a:p>
          <a:p>
            <a:pPr algn="l" rtl="0" eaLnBrk="1" hangingPunct="1">
              <a:buFont typeface="Wingdings" pitchFamily="2" charset="2"/>
              <a:buNone/>
            </a:pPr>
            <a:r>
              <a:rPr lang="fr-FR" sz="1800" i="1">
                <a:latin typeface="Times New Roman" pitchFamily="18" charset="0"/>
                <a:cs typeface="Times New Roman" pitchFamily="18" charset="0"/>
              </a:rPr>
              <a:t> Let</a:t>
            </a:r>
            <a:r>
              <a:rPr lang="fr-FR" sz="1800">
                <a:latin typeface="Times New Roman" pitchFamily="18" charset="0"/>
                <a:cs typeface="Times New Roman" pitchFamily="18" charset="0"/>
              </a:rPr>
              <a:t> m=3+4*5 </a:t>
            </a:r>
            <a:endParaRPr lang="en-US" sz="1800" b="1">
              <a:latin typeface="Times New Roman" pitchFamily="18" charset="0"/>
              <a:cs typeface="Times New Roman" pitchFamily="18" charset="0"/>
            </a:endParaRPr>
          </a:p>
        </p:txBody>
      </p:sp>
      <p:sp>
        <p:nvSpPr>
          <p:cNvPr id="8" name="Rectangle 6"/>
          <p:cNvSpPr>
            <a:spLocks noGrp="1" noChangeArrowheads="1"/>
          </p:cNvSpPr>
          <p:nvPr>
            <p:ph type="sldNum" sz="quarter" idx="12"/>
          </p:nvPr>
        </p:nvSpPr>
        <p:spPr/>
        <p:txBody>
          <a:bodyPr/>
          <a:lstStyle/>
          <a:p>
            <a:pPr>
              <a:defRPr/>
            </a:pPr>
            <a:fld id="{4B6C470B-211D-4314-987E-27625D181504}" type="slidenum">
              <a:rPr lang="en-US" altLang="en-US"/>
              <a:t>14</a:t>
            </a:fld>
            <a:endParaRPr lang="en-US" altLang="en-US"/>
          </a:p>
        </p:txBody>
      </p:sp>
      <p:sp>
        <p:nvSpPr>
          <p:cNvPr id="3891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16BC85E8-06F8-4B34-8098-63EB8BF59CDF}" type="slidenum">
              <a:rPr lang="ar-SA" altLang="en-US" sz="1200">
                <a:latin typeface="Garamond" pitchFamily="18" charset="0"/>
                <a:cs typeface="Arial" charset="0"/>
              </a:rPr>
              <a:t>14</a:t>
            </a:fld>
            <a:endParaRPr lang="en-US" altLang="en-US" sz="1200">
              <a:latin typeface="Garamond" pitchFamily="18" charset="0"/>
              <a:cs typeface="Arial" charset="0"/>
            </a:endParaRPr>
          </a:p>
        </p:txBody>
      </p:sp>
      <p:graphicFrame>
        <p:nvGraphicFramePr>
          <p:cNvPr id="6" name="Tableau 5"/>
          <p:cNvGraphicFramePr>
            <a:graphicFrameLocks noGrp="1"/>
          </p:cNvGraphicFramePr>
          <p:nvPr/>
        </p:nvGraphicFramePr>
        <p:xfrm>
          <a:off x="928688" y="2208213"/>
          <a:ext cx="3365500" cy="3291840"/>
        </p:xfrm>
        <a:graphic>
          <a:graphicData uri="http://schemas.openxmlformats.org/drawingml/2006/table">
            <a:tbl>
              <a:tblPr/>
              <a:tblGrid>
                <a:gridCol w="690562">
                  <a:extLst>
                    <a:ext uri="{9D8B030D-6E8A-4147-A177-3AD203B41FA5}">
                      <a16:colId xmlns:a16="http://schemas.microsoft.com/office/drawing/2014/main" val="20000"/>
                    </a:ext>
                  </a:extLst>
                </a:gridCol>
                <a:gridCol w="642938">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STACK</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Input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Output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3+4*5$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3+4*5$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E'T'F</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3+4*5$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F→nb</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E'T'3</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3+4*5$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E'→+TE'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E'T'F</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F→nb</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E'T'4</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4*5$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T'→*FT'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E'T'F*</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r>
                        <a:rPr kumimoji="0" lang="fr-FR" sz="1200" b="0" i="1" u="none" strike="noStrike" cap="none" normalizeH="0" baseline="0">
                          <a:ln>
                            <a:noFill/>
                          </a:ln>
                          <a:solidFill>
                            <a:schemeClr val="tx1"/>
                          </a:solidFill>
                          <a:effectLst/>
                          <a:latin typeface="Times New Roman" pitchFamily="18" charset="0"/>
                          <a:cs typeface="Times New Roman" pitchFamily="18" charset="0"/>
                        </a:rPr>
                        <a:t>E'T'F</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F→nb</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5</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T'→Є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 E'</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E'→Є</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a:ln>
                            <a:noFill/>
                          </a:ln>
                          <a:solidFill>
                            <a:schemeClr val="tx1"/>
                          </a:solidFill>
                          <a:effectLst/>
                          <a:latin typeface="Times New Roman" pitchFamily="18" charset="0"/>
                          <a:cs typeface="Times New Roman" pitchFamily="18" charset="0"/>
                        </a:rPr>
                        <a:t>successful parsing</a:t>
                      </a:r>
                      <a:endParaRPr kumimoji="0" lang="en-US"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bl>
          </a:graphicData>
        </a:graphic>
      </p:graphicFrame>
      <p:graphicFrame>
        <p:nvGraphicFramePr>
          <p:cNvPr id="7" name="Tableau 6"/>
          <p:cNvGraphicFramePr>
            <a:graphicFrameLocks noGrp="1"/>
          </p:cNvGraphicFramePr>
          <p:nvPr/>
        </p:nvGraphicFramePr>
        <p:xfrm>
          <a:off x="4714875" y="5214938"/>
          <a:ext cx="3048000" cy="571504"/>
        </p:xfrm>
        <a:graphic>
          <a:graphicData uri="http://schemas.openxmlformats.org/drawingml/2006/table">
            <a:tbl>
              <a:tblPr/>
              <a:tblGrid>
                <a:gridCol w="3048000">
                  <a:extLst>
                    <a:ext uri="{9D8B030D-6E8A-4147-A177-3AD203B41FA5}">
                      <a16:colId xmlns:a16="http://schemas.microsoft.com/office/drawing/2014/main" val="20000"/>
                    </a:ext>
                  </a:extLst>
                </a:gridCol>
              </a:tblGrid>
              <a:tr h="571504">
                <a:tc>
                  <a:txBody>
                    <a:bodyPr/>
                    <a:lstStyle/>
                    <a:p>
                      <a:pPr>
                        <a:spcAft>
                          <a:spcPts val="0"/>
                        </a:spcAft>
                      </a:pPr>
                      <a:endParaRPr lang="fr-FR" sz="1200" dirty="0">
                        <a:latin typeface="Times New Roman"/>
                        <a:ea typeface="Times New Roman"/>
                      </a:endParaRPr>
                    </a:p>
                    <a:p>
                      <a:pPr algn="ctr">
                        <a:spcAft>
                          <a:spcPts val="0"/>
                        </a:spcAft>
                      </a:pPr>
                      <a:r>
                        <a:rPr lang="fr-FR" sz="1200" b="1" dirty="0">
                          <a:latin typeface="Times New Roman"/>
                          <a:ea typeface="Times New Roman"/>
                        </a:rPr>
                        <a:t>Figure 5.1: </a:t>
                      </a:r>
                      <a:r>
                        <a:rPr lang="fr-FR" sz="1200" dirty="0">
                          <a:latin typeface="Times New Roman"/>
                          <a:ea typeface="Times New Roman"/>
                        </a:rPr>
                        <a:t>Syntactic tree for 3+4*5</a:t>
                      </a:r>
                      <a:endParaRPr lang="en-US" sz="1200" dirty="0">
                        <a:latin typeface="Times New Roman"/>
                        <a:ea typeface="Times New Roman"/>
                      </a:endParaRPr>
                    </a:p>
                  </a:txBody>
                  <a:tcPr marL="9525" marR="9525" marT="9525" marB="9525" anchor="ctr">
                    <a:lnL>
                      <a:noFill/>
                    </a:lnL>
                    <a:lnR>
                      <a:noFill/>
                    </a:lnR>
                    <a:lnT>
                      <a:noFill/>
                    </a:lnT>
                    <a:lnB>
                      <a:noFill/>
                    </a:lnB>
                  </a:tcPr>
                </a:tc>
                <a:extLst>
                  <a:ext uri="{0D108BD9-81ED-4DB2-BD59-A6C34878D82A}">
                    <a16:rowId xmlns:a16="http://schemas.microsoft.com/office/drawing/2014/main" val="10000"/>
                  </a:ext>
                </a:extLst>
              </a:tr>
            </a:tbl>
          </a:graphicData>
        </a:graphic>
      </p:graphicFrame>
      <p:pic>
        <p:nvPicPr>
          <p:cNvPr id="38998" name="Picture 1" descr="\begin{figure}&#10;\centerline{\epsfbox{SYNTAXIQUE/arbreETF.eps}}\end{figure}"/>
          <p:cNvPicPr>
            <a:picLocks noChangeAspect="1" noChangeArrowheads="1"/>
          </p:cNvPicPr>
          <p:nvPr/>
        </p:nvPicPr>
        <p:blipFill>
          <a:blip r:embed="rId2" r:link="rId3" cstate="print"/>
          <a:srcRect/>
          <a:stretch>
            <a:fillRect/>
          </a:stretch>
        </p:blipFill>
        <p:spPr bwMode="auto">
          <a:xfrm>
            <a:off x="4572000" y="2714625"/>
            <a:ext cx="3367088" cy="250031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Top-down parsing</a:t>
            </a:r>
            <a:endParaRPr lang="ar-DZ"/>
          </a:p>
        </p:txBody>
      </p:sp>
      <p:sp>
        <p:nvSpPr>
          <p:cNvPr id="39941" name="Rectangle 3"/>
          <p:cNvSpPr>
            <a:spLocks noGrp="1" noChangeArrowheads="1"/>
          </p:cNvSpPr>
          <p:nvPr>
            <p:ph idx="1"/>
          </p:nvPr>
        </p:nvSpPr>
        <p:spPr>
          <a:xfrm>
            <a:off x="457200" y="981075"/>
            <a:ext cx="8401050" cy="5059363"/>
          </a:xfrm>
        </p:spPr>
        <p:txBody>
          <a:bodyPr/>
          <a:lstStyle/>
          <a:p>
            <a:pPr algn="l" rtl="0"/>
            <a:r>
              <a:rPr lang="fr-FR" sz="1800">
                <a:latin typeface="Times New Roman" pitchFamily="18" charset="0"/>
                <a:cs typeface="Times New Roman" pitchFamily="18" charset="0"/>
              </a:rPr>
              <a:t>Construct a derivation tree from the bottom (the leaves, or lexical units) to the top (the root, or starting axiom).</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 general model used is the </a:t>
            </a:r>
            <a:r>
              <a:rPr lang="fr-FR" sz="1800" b="1">
                <a:latin typeface="Times New Roman" pitchFamily="18" charset="0"/>
                <a:cs typeface="Times New Roman" pitchFamily="18" charset="0"/>
              </a:rPr>
              <a:t>shift-reduce</a:t>
            </a:r>
            <a:r>
              <a:rPr lang="fr-FR" sz="1800">
                <a:latin typeface="Times New Roman" pitchFamily="18" charset="0"/>
                <a:cs typeface="Times New Roman" pitchFamily="18" charset="0"/>
              </a:rPr>
              <a:t> model. This means that only two operations are allowed: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Shift</a:t>
            </a:r>
            <a:r>
              <a:rPr lang="fr-FR" sz="1800">
                <a:latin typeface="Times New Roman" pitchFamily="18" charset="0"/>
                <a:cs typeface="Times New Roman" pitchFamily="18" charset="0"/>
              </a:rPr>
              <a:t>: shift the pointer on the input word by one letter.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Reduction</a:t>
            </a:r>
            <a:r>
              <a:rPr lang="fr-FR" sz="1800">
                <a:latin typeface="Times New Roman" pitchFamily="18" charset="0"/>
                <a:cs typeface="Times New Roman" pitchFamily="18" charset="0"/>
              </a:rPr>
              <a:t>: Replace a string with a non-terminal using one of the production rules.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519242CB-8375-41DB-B5E8-3E432FEFA618}" type="slidenum">
              <a:rPr lang="en-US" altLang="en-US"/>
              <a:t>15</a:t>
            </a:fld>
            <a:endParaRPr lang="en-US" altLang="en-US"/>
          </a:p>
        </p:txBody>
      </p:sp>
      <p:sp>
        <p:nvSpPr>
          <p:cNvPr id="3993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77DD708-D87E-4178-9696-59D19F04A632}" type="slidenum">
              <a:rPr lang="ar-SA" altLang="en-US" sz="1200">
                <a:latin typeface="Garamond" pitchFamily="18" charset="0"/>
                <a:cs typeface="Arial" charset="0"/>
              </a:rPr>
              <a:t>15</a:t>
            </a:fld>
            <a:endParaRPr lang="en-US" altLang="en-US" sz="1200">
              <a:latin typeface="Garamond" pitchFamily="18"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Ascending analyser</a:t>
            </a:r>
            <a:endParaRPr lang="ar-DZ" sz="3600" b="1">
              <a:latin typeface="Times New Roman" pitchFamily="18" charset="0"/>
              <a:cs typeface="Times New Roman" pitchFamily="18" charset="0"/>
            </a:endParaRPr>
          </a:p>
        </p:txBody>
      </p:sp>
      <p:sp>
        <p:nvSpPr>
          <p:cNvPr id="40965" name="Rectangle 3"/>
          <p:cNvSpPr>
            <a:spLocks noGrp="1" noChangeArrowheads="1"/>
          </p:cNvSpPr>
          <p:nvPr>
            <p:ph idx="1"/>
          </p:nvPr>
        </p:nvSpPr>
        <p:spPr>
          <a:xfrm>
            <a:off x="457200" y="1071563"/>
            <a:ext cx="8401050" cy="5059362"/>
          </a:xfrm>
        </p:spPr>
        <p:txBody>
          <a:bodyPr/>
          <a:lstStyle/>
          <a:p>
            <a:pPr algn="l" rtl="0"/>
            <a:r>
              <a:rPr lang="fr-FR" sz="1800">
                <a:latin typeface="Times New Roman" pitchFamily="18" charset="0"/>
                <a:cs typeface="Times New Roman" pitchFamily="18" charset="0"/>
              </a:rPr>
              <a:t>This is a type of automaton called </a:t>
            </a:r>
            <a:r>
              <a:rPr lang="fr-FR" sz="1800" i="1">
                <a:latin typeface="Times New Roman" pitchFamily="18" charset="0"/>
                <a:cs typeface="Times New Roman" pitchFamily="18" charset="0"/>
              </a:rPr>
              <a:t>a pushdown automaton</a:t>
            </a:r>
            <a:r>
              <a:rPr lang="fr-FR" sz="1800">
                <a:latin typeface="Times New Roman" pitchFamily="18" charset="0"/>
                <a:cs typeface="Times New Roman" pitchFamily="18" charset="0"/>
              </a:rPr>
              <a:t>. This table tells us what to do when we read the letter </a:t>
            </a:r>
            <a:r>
              <a:rPr lang="fr-FR" sz="1800" b="1" i="1">
                <a:latin typeface="Times New Roman" pitchFamily="18" charset="0"/>
                <a:cs typeface="Times New Roman" pitchFamily="18" charset="0"/>
              </a:rPr>
              <a:t>a </a:t>
            </a:r>
            <a:r>
              <a:rPr lang="fr-FR" sz="1800">
                <a:latin typeface="Times New Roman" pitchFamily="18" charset="0"/>
                <a:cs typeface="Times New Roman" pitchFamily="18" charset="0"/>
              </a:rPr>
              <a:t>and we are in state </a:t>
            </a:r>
            <a:r>
              <a:rPr lang="fr-FR" sz="1800" b="1" i="1">
                <a:latin typeface="Times New Roman" pitchFamily="18" charset="0"/>
                <a:cs typeface="Times New Roman" pitchFamily="18" charset="0"/>
              </a:rPr>
              <a:t>i</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 Either we </a:t>
            </a:r>
            <a:r>
              <a:rPr lang="fr-FR" sz="1800" b="1">
                <a:latin typeface="Times New Roman" pitchFamily="18" charset="0"/>
                <a:cs typeface="Times New Roman" pitchFamily="18" charset="0"/>
              </a:rPr>
              <a:t>shift. </a:t>
            </a:r>
            <a:r>
              <a:rPr lang="fr-FR" sz="1800">
                <a:latin typeface="Times New Roman" pitchFamily="18" charset="0"/>
                <a:cs typeface="Times New Roman" pitchFamily="18" charset="0"/>
              </a:rPr>
              <a:t>In this case, we stack the letter read and move to another state j</a:t>
            </a:r>
            <a:r>
              <a:rPr lang="fr-FR" sz="1800" i="1">
                <a:latin typeface="Times New Roman" pitchFamily="18" charset="0"/>
                <a:cs typeface="Times New Roman" pitchFamily="18" charset="0"/>
              </a:rPr>
              <a:t>. </a:t>
            </a:r>
            <a:r>
              <a:rPr lang="fr-FR" sz="1800">
                <a:latin typeface="Times New Roman" pitchFamily="18" charset="0"/>
                <a:cs typeface="Times New Roman" pitchFamily="18" charset="0"/>
              </a:rPr>
              <a:t>We note this </a:t>
            </a:r>
            <a:r>
              <a:rPr lang="fr-FR" sz="1800" b="1" i="1">
                <a:latin typeface="Times New Roman" pitchFamily="18" charset="0"/>
                <a:cs typeface="Times New Roman" pitchFamily="18" charset="0"/>
              </a:rPr>
              <a:t>as dj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Either we </a:t>
            </a:r>
            <a:r>
              <a:rPr lang="fr-FR" sz="1800" b="1">
                <a:latin typeface="Times New Roman" pitchFamily="18" charset="0"/>
                <a:cs typeface="Times New Roman" pitchFamily="18" charset="0"/>
              </a:rPr>
              <a:t>reduce </a:t>
            </a:r>
            <a:r>
              <a:rPr lang="fr-FR" sz="1800">
                <a:latin typeface="Times New Roman" pitchFamily="18" charset="0"/>
                <a:cs typeface="Times New Roman" pitchFamily="18" charset="0"/>
              </a:rPr>
              <a:t>using production rule number </a:t>
            </a:r>
            <a:r>
              <a:rPr lang="fr-FR" sz="1800" b="1" i="1">
                <a:latin typeface="Times New Roman" pitchFamily="18" charset="0"/>
                <a:cs typeface="Times New Roman" pitchFamily="18" charset="0"/>
              </a:rPr>
              <a:t>p</a:t>
            </a:r>
            <a:r>
              <a:rPr lang="fr-FR" sz="1800">
                <a:latin typeface="Times New Roman" pitchFamily="18" charset="0"/>
                <a:cs typeface="Times New Roman" pitchFamily="18" charset="0"/>
              </a:rPr>
              <a:t>, i.e. we replace the string at the top of the stack with the non-terminal on the left-hand side of the production rule, and we move to state </a:t>
            </a:r>
            <a:r>
              <a:rPr lang="fr-FR" sz="1800" i="1">
                <a:latin typeface="Times New Roman" pitchFamily="18" charset="0"/>
                <a:cs typeface="Times New Roman" pitchFamily="18" charset="0"/>
              </a:rPr>
              <a:t>j</a:t>
            </a:r>
            <a:r>
              <a:rPr lang="fr-FR" sz="1800">
                <a:latin typeface="Times New Roman" pitchFamily="18" charset="0"/>
                <a:cs typeface="Times New Roman" pitchFamily="18" charset="0"/>
              </a:rPr>
              <a:t>, which depends on the non-terminal in question. We note this </a:t>
            </a:r>
            <a:r>
              <a:rPr lang="fr-FR" sz="1800" b="1" i="1">
                <a:latin typeface="Times New Roman" pitchFamily="18" charset="0"/>
                <a:cs typeface="Times New Roman" pitchFamily="18" charset="0"/>
              </a:rPr>
              <a:t>as rp</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Either we </a:t>
            </a:r>
            <a:r>
              <a:rPr lang="fr-FR" sz="1800" b="1">
                <a:latin typeface="Times New Roman" pitchFamily="18" charset="0"/>
                <a:cs typeface="Times New Roman" pitchFamily="18" charset="0"/>
              </a:rPr>
              <a:t>accept </a:t>
            </a:r>
            <a:r>
              <a:rPr lang="fr-FR" sz="1800">
                <a:latin typeface="Times New Roman" pitchFamily="18" charset="0"/>
                <a:cs typeface="Times New Roman" pitchFamily="18" charset="0"/>
              </a:rPr>
              <a:t>the word. This will be denoted ACC.</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Or it is an </a:t>
            </a:r>
            <a:r>
              <a:rPr lang="fr-FR" sz="1800" b="1">
                <a:latin typeface="Times New Roman" pitchFamily="18" charset="0"/>
                <a:cs typeface="Times New Roman" pitchFamily="18" charset="0"/>
              </a:rPr>
              <a:t>error</a:t>
            </a:r>
            <a:r>
              <a:rPr lang="fr-FR" sz="1800">
                <a:latin typeface="Times New Roman" pitchFamily="18" charset="0"/>
                <a:cs typeface="Times New Roman" pitchFamily="18" charset="0"/>
              </a:rPr>
              <a:t>. i.e. empty case.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F928C8C5-311D-4D33-A4EC-36256F64BB0B}" type="slidenum">
              <a:rPr lang="en-US" altLang="en-US"/>
              <a:t>16</a:t>
            </a:fld>
            <a:endParaRPr lang="en-US" altLang="en-US"/>
          </a:p>
        </p:txBody>
      </p:sp>
      <p:sp>
        <p:nvSpPr>
          <p:cNvPr id="4096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7578847-47FE-4B56-BC45-A57BCF85FD25}" type="slidenum">
              <a:rPr lang="ar-SA" altLang="en-US" sz="1200">
                <a:latin typeface="Garamond" pitchFamily="18" charset="0"/>
                <a:cs typeface="Arial" charset="0"/>
              </a:rPr>
              <a:t>16</a:t>
            </a:fld>
            <a:endParaRPr lang="en-US" altLang="en-US" sz="1200">
              <a:latin typeface="Garamond" pitchFamily="18" charset="0"/>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Construction of the analysis table </a:t>
            </a:r>
            <a:endParaRPr lang="ar-DZ"/>
          </a:p>
        </p:txBody>
      </p:sp>
      <p:sp>
        <p:nvSpPr>
          <p:cNvPr id="41989" name="Rectangle 3"/>
          <p:cNvSpPr>
            <a:spLocks noGrp="1" noChangeArrowheads="1"/>
          </p:cNvSpPr>
          <p:nvPr>
            <p:ph idx="1"/>
          </p:nvPr>
        </p:nvSpPr>
        <p:spPr>
          <a:xfrm>
            <a:off x="457200" y="1071563"/>
            <a:ext cx="8401050" cy="5059362"/>
          </a:xfrm>
        </p:spPr>
        <p:txBody>
          <a:bodyPr/>
          <a:lstStyle/>
          <a:p>
            <a:pPr algn="l" rtl="0"/>
            <a:r>
              <a:rPr lang="fr-FR" sz="1800">
                <a:latin typeface="Times New Roman" pitchFamily="18" charset="0"/>
                <a:cs typeface="Times New Roman" pitchFamily="18" charset="0"/>
              </a:rPr>
              <a:t>Also uses the </a:t>
            </a:r>
            <a:r>
              <a:rPr lang="fr-FR" sz="1800" b="1">
                <a:latin typeface="Times New Roman" pitchFamily="18" charset="0"/>
                <a:cs typeface="Times New Roman" pitchFamily="18" charset="0"/>
              </a:rPr>
              <a:t>NEXT </a:t>
            </a:r>
            <a:r>
              <a:rPr lang="fr-FR" sz="1800">
                <a:latin typeface="Times New Roman" pitchFamily="18" charset="0"/>
                <a:cs typeface="Times New Roman" pitchFamily="18" charset="0"/>
              </a:rPr>
              <a:t>and </a:t>
            </a:r>
            <a:r>
              <a:rPr lang="fr-FR" sz="1800" b="1">
                <a:latin typeface="Times New Roman" pitchFamily="18" charset="0"/>
                <a:cs typeface="Times New Roman" pitchFamily="18" charset="0"/>
              </a:rPr>
              <a:t>FIRST </a:t>
            </a:r>
            <a:r>
              <a:rPr lang="fr-FR" sz="1800">
                <a:latin typeface="Times New Roman" pitchFamily="18" charset="0"/>
                <a:cs typeface="Times New Roman" pitchFamily="18" charset="0"/>
              </a:rPr>
              <a:t>sets, plus what are called</a:t>
            </a:r>
            <a:r>
              <a:rPr lang="fr-FR" sz="1800" b="1">
                <a:latin typeface="Times New Roman" pitchFamily="18" charset="0"/>
                <a:cs typeface="Times New Roman" pitchFamily="18" charset="0"/>
              </a:rPr>
              <a:t> 0-item</a:t>
            </a:r>
            <a:r>
              <a:rPr lang="fr-FR" sz="1800">
                <a:latin typeface="Times New Roman" pitchFamily="18" charset="0"/>
                <a:cs typeface="Times New Roman" pitchFamily="18" charset="0"/>
              </a:rPr>
              <a:t> closures</a:t>
            </a:r>
            <a:r>
              <a:rPr lang="fr-FR" sz="1800" b="1">
                <a:latin typeface="Times New Roman" pitchFamily="18" charset="0"/>
                <a:cs typeface="Times New Roman" pitchFamily="18" charset="0"/>
              </a:rPr>
              <a:t>.</a:t>
            </a:r>
          </a:p>
          <a:p>
            <a:pPr algn="l" rtl="0"/>
            <a:r>
              <a:rPr lang="fr-FR" sz="1800">
                <a:latin typeface="Times New Roman" pitchFamily="18" charset="0"/>
                <a:cs typeface="Times New Roman" pitchFamily="18" charset="0"/>
              </a:rPr>
              <a:t>A 0-item (or item) is a grammar production with a "</a:t>
            </a:r>
            <a:r>
              <a:rPr lang="fr-FR" sz="1800" b="1">
                <a:latin typeface="Times New Roman" pitchFamily="18" charset="0"/>
                <a:cs typeface="Times New Roman" pitchFamily="18" charset="0"/>
              </a:rPr>
              <a:t>.</a:t>
            </a:r>
            <a:r>
              <a:rPr lang="fr-FR" sz="1800">
                <a:latin typeface="Times New Roman" pitchFamily="18" charset="0"/>
                <a:cs typeface="Times New Roman" pitchFamily="18" charset="0"/>
              </a:rPr>
              <a:t>" somewhere in the right-hand side. </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Example</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E → E . + T or T→ F. or F → . ( E ) </a:t>
            </a:r>
            <a:endParaRPr lang="en-US" sz="1800">
              <a:latin typeface="Times New Roman" pitchFamily="18" charset="0"/>
              <a:cs typeface="Times New Roman" pitchFamily="18" charset="0"/>
            </a:endParaRPr>
          </a:p>
          <a:p>
            <a:pPr algn="l" rtl="0">
              <a:buFont typeface="Wingdings" pitchFamily="2" charset="2"/>
              <a:buNone/>
            </a:pPr>
            <a:endParaRPr lang="fr-FR" sz="1800" b="1">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Closure of a set of items </a:t>
            </a:r>
            <a:r>
              <a:rPr lang="fr-FR" sz="1800">
                <a:latin typeface="Times New Roman" pitchFamily="18" charset="0"/>
                <a:cs typeface="Times New Roman" pitchFamily="18" charset="0"/>
              </a:rPr>
              <a:t>I:</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1- Put each item of I in Closure(I)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2- For each item i of Closure(I) of the form </a:t>
            </a:r>
            <a:r>
              <a:rPr lang="fr-FR" sz="1800" b="1">
                <a:latin typeface="Times New Roman" pitchFamily="18" charset="0"/>
                <a:cs typeface="Times New Roman" pitchFamily="18" charset="0"/>
                <a:sym typeface="Symbol" pitchFamily="18" charset="2"/>
              </a:rPr>
              <a:t>A→</a:t>
            </a:r>
            <a:r>
              <a:rPr lang="fr-FR" sz="1800" b="1">
                <a:latin typeface="Times New Roman" pitchFamily="18" charset="0"/>
                <a:cs typeface="Times New Roman" pitchFamily="18" charset="0"/>
              </a:rPr>
              <a:t>. B β</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For each production   B → </a:t>
            </a:r>
            <a:r>
              <a:rPr lang="fr-FR" sz="1800" b="1">
                <a:latin typeface="Times New Roman" pitchFamily="18" charset="0"/>
                <a:cs typeface="Times New Roman" pitchFamily="18" charset="0"/>
              </a:rPr>
              <a:t>γ</a:t>
            </a:r>
            <a:r>
              <a:rPr lang="fr-FR" sz="1800" b="1" baseline="-25000">
                <a:latin typeface="Times New Roman" pitchFamily="18" charset="0"/>
                <a:cs typeface="Times New Roman" pitchFamily="18" charset="0"/>
              </a:rPr>
              <a:t>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add the item   B →.</a:t>
            </a:r>
            <a:r>
              <a:rPr lang="fr-FR" sz="1800" b="1">
                <a:latin typeface="Times New Roman" pitchFamily="18" charset="0"/>
                <a:cs typeface="Times New Roman" pitchFamily="18" charset="0"/>
              </a:rPr>
              <a:t>γ</a:t>
            </a:r>
            <a:r>
              <a:rPr lang="fr-FR" sz="1800" b="1" baseline="-25000">
                <a:latin typeface="Times New Roman" pitchFamily="18" charset="0"/>
                <a:cs typeface="Times New Roman" pitchFamily="18" charset="0"/>
              </a:rPr>
              <a:t>i</a:t>
            </a:r>
            <a:r>
              <a:rPr lang="fr-FR" sz="1800">
                <a:latin typeface="Times New Roman" pitchFamily="18" charset="0"/>
                <a:cs typeface="Times New Roman" pitchFamily="18" charset="0"/>
              </a:rPr>
              <a:t> to Closure (I)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3- Repeat step 2 until nothing new is added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B3823FA8-0FA3-4ECC-95DB-CC7D99C1DE06}" type="slidenum">
              <a:rPr lang="en-US" altLang="en-US"/>
              <a:t>17</a:t>
            </a:fld>
            <a:endParaRPr lang="en-US" altLang="en-US"/>
          </a:p>
        </p:txBody>
      </p:sp>
      <p:sp>
        <p:nvSpPr>
          <p:cNvPr id="4198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B490A34-3CFE-4ABD-AEFC-728BD5FD330F}" type="slidenum">
              <a:rPr lang="ar-SA" altLang="en-US" sz="1200">
                <a:latin typeface="Garamond" pitchFamily="18" charset="0"/>
                <a:cs typeface="Arial" charset="0"/>
              </a:rPr>
              <a:t>17</a:t>
            </a:fld>
            <a:endParaRPr lang="en-US" altLang="en-US" sz="1200">
              <a:latin typeface="Garamond" pitchFamily="18"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a:xfrm>
            <a:off x="457200" y="277813"/>
            <a:ext cx="8401050" cy="722312"/>
          </a:xfrm>
        </p:spPr>
        <p:txBody>
          <a:bodyPr/>
          <a:lstStyle/>
          <a:p>
            <a:pPr rtl="0" eaLnBrk="1" hangingPunct="1"/>
            <a:r>
              <a:rPr lang="fr-FR" sz="3600" b="1"/>
              <a:t>Collection of grammar items</a:t>
            </a:r>
            <a:endParaRPr lang="ar-DZ"/>
          </a:p>
        </p:txBody>
      </p:sp>
      <p:sp>
        <p:nvSpPr>
          <p:cNvPr id="43013" name="Rectangle 3"/>
          <p:cNvSpPr>
            <a:spLocks noGrp="1" noChangeArrowheads="1"/>
          </p:cNvSpPr>
          <p:nvPr>
            <p:ph idx="1"/>
          </p:nvPr>
        </p:nvSpPr>
        <p:spPr>
          <a:xfrm>
            <a:off x="457200" y="1071563"/>
            <a:ext cx="8401050" cy="5059362"/>
          </a:xfrm>
        </p:spPr>
        <p:txBody>
          <a:bodyPr/>
          <a:lstStyle/>
          <a:p>
            <a:pPr algn="l" rtl="0" eaLnBrk="1" hangingPunct="1">
              <a:buFont typeface="Wingdings" pitchFamily="2" charset="2"/>
              <a:buNone/>
            </a:pPr>
            <a:r>
              <a:rPr lang="fr-FR" sz="1800">
                <a:latin typeface="Times New Roman" pitchFamily="18" charset="0"/>
                <a:cs typeface="Times New Roman" pitchFamily="18" charset="0"/>
              </a:rPr>
              <a:t>	0- Add the axiom </a:t>
            </a:r>
            <a:r>
              <a:rPr lang="fr-FR" sz="1800" i="1">
                <a:latin typeface="Times New Roman" pitchFamily="18" charset="0"/>
                <a:cs typeface="Times New Roman" pitchFamily="18" charset="0"/>
              </a:rPr>
              <a:t>S' </a:t>
            </a:r>
            <a:r>
              <a:rPr lang="fr-FR" sz="1800">
                <a:latin typeface="Times New Roman" pitchFamily="18" charset="0"/>
                <a:cs typeface="Times New Roman" pitchFamily="18" charset="0"/>
              </a:rPr>
              <a:t>with the production S'→S</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1- Put in item </a:t>
            </a:r>
            <a:r>
              <a:rPr lang="fr-FR" sz="1800" i="1">
                <a:latin typeface="Times New Roman" pitchFamily="18" charset="0"/>
                <a:cs typeface="Times New Roman" pitchFamily="18" charset="0"/>
              </a:rPr>
              <a:t>I</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 the closure of </a:t>
            </a:r>
            <a:r>
              <a:rPr lang="fr-FR" sz="1800" i="1">
                <a:latin typeface="Times New Roman" pitchFamily="18" charset="0"/>
                <a:cs typeface="Times New Roman" pitchFamily="18" charset="0"/>
              </a:rPr>
              <a:t>S' </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.S})</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2- Put I</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 in Collection</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3 - For each </a:t>
            </a:r>
            <a:r>
              <a:rPr lang="fr-FR" sz="1800" i="1">
                <a:latin typeface="Times New Roman" pitchFamily="18" charset="0"/>
                <a:cs typeface="Times New Roman" pitchFamily="18" charset="0"/>
              </a:rPr>
              <a:t>I </a:t>
            </a:r>
            <a:r>
              <a:rPr lang="fr-FR" sz="1800">
                <a:latin typeface="Times New Roman" pitchFamily="18" charset="0"/>
                <a:cs typeface="Times New Roman" pitchFamily="18" charset="0"/>
              </a:rPr>
              <a:t>in Collection, do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For each X such that (I, X</a:t>
            </a:r>
            <a:r>
              <a:rPr lang="fr-FR" sz="1800" i="1">
                <a:latin typeface="Times New Roman" pitchFamily="18" charset="0"/>
                <a:cs typeface="Times New Roman" pitchFamily="18" charset="0"/>
              </a:rPr>
              <a:t>) is </a:t>
            </a:r>
            <a:r>
              <a:rPr lang="fr-FR" sz="1800">
                <a:latin typeface="Times New Roman" pitchFamily="18" charset="0"/>
                <a:cs typeface="Times New Roman" pitchFamily="18" charset="0"/>
              </a:rPr>
              <a:t>non-empty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add this (I, X) </a:t>
            </a:r>
            <a:r>
              <a:rPr lang="fr-FR" sz="1800" i="1">
                <a:latin typeface="Times New Roman" pitchFamily="18" charset="0"/>
                <a:cs typeface="Times New Roman" pitchFamily="18" charset="0"/>
              </a:rPr>
              <a:t>to </a:t>
            </a:r>
            <a:r>
              <a:rPr lang="fr-FR" sz="1800">
                <a:latin typeface="Times New Roman" pitchFamily="18" charset="0"/>
                <a:cs typeface="Times New Roman" pitchFamily="18" charset="0"/>
              </a:rPr>
              <a:t>Collection</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End for</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4 - Repeat 3 until nothing new is added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B6986FB6-C4FB-46D6-B054-64B59F6A7561}" type="slidenum">
              <a:rPr lang="en-US" altLang="en-US"/>
              <a:t>18</a:t>
            </a:fld>
            <a:endParaRPr lang="en-US" altLang="en-US"/>
          </a:p>
        </p:txBody>
      </p:sp>
      <p:sp>
        <p:nvSpPr>
          <p:cNvPr id="4301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670D15C-2F1F-44DA-941C-EB7C4FF8C92D}" type="slidenum">
              <a:rPr lang="ar-SA" altLang="en-US" sz="1200">
                <a:latin typeface="Garamond" pitchFamily="18" charset="0"/>
                <a:cs typeface="Arial" charset="0"/>
              </a:rPr>
              <a:t>18</a:t>
            </a:fld>
            <a:endParaRPr lang="en-US" altLang="en-US" sz="1200">
              <a:latin typeface="Garamond" pitchFamily="18" charset="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a:xfrm>
            <a:off x="457200" y="277813"/>
            <a:ext cx="8401050" cy="722312"/>
          </a:xfrm>
        </p:spPr>
        <p:txBody>
          <a:bodyPr/>
          <a:lstStyle/>
          <a:p>
            <a:pPr rtl="0" eaLnBrk="1" hangingPunct="1"/>
            <a:r>
              <a:rPr lang="fr-FR" sz="3600" b="1"/>
              <a:t>Collection of items (example)</a:t>
            </a:r>
            <a:endParaRPr lang="ar-DZ"/>
          </a:p>
        </p:txBody>
      </p:sp>
      <p:sp>
        <p:nvSpPr>
          <p:cNvPr id="44037"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400">
                <a:latin typeface="Times New Roman" pitchFamily="18" charset="0"/>
                <a:cs typeface="Times New Roman" pitchFamily="18" charset="0"/>
              </a:rPr>
              <a:t>I</a:t>
            </a:r>
            <a:r>
              <a:rPr lang="fr-FR" sz="1400" baseline="-25000">
                <a:latin typeface="Times New Roman" pitchFamily="18" charset="0"/>
                <a:cs typeface="Times New Roman" pitchFamily="18" charset="0"/>
              </a:rPr>
              <a:t>0</a:t>
            </a:r>
            <a:r>
              <a:rPr lang="fr-FR" sz="1400">
                <a:latin typeface="Times New Roman" pitchFamily="18" charset="0"/>
                <a:cs typeface="Times New Roman" pitchFamily="18" charset="0"/>
              </a:rPr>
              <a:t> ={S→.E, E →.E+T, E →.T, T→.T*F, T→. </a:t>
            </a:r>
            <a:r>
              <a:rPr lang="en-US" sz="1400">
                <a:latin typeface="Times New Roman" pitchFamily="18" charset="0"/>
                <a:cs typeface="Times New Roman" pitchFamily="18" charset="0"/>
              </a:rPr>
              <a:t>F, F →.nb, F →.(E) }</a:t>
            </a: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,E)= {S→E., E →E.+T}=I</a:t>
            </a:r>
            <a:r>
              <a:rPr lang="en-US" sz="1400" baseline="-25000">
                <a:latin typeface="Times New Roman" pitchFamily="18" charset="0"/>
                <a:cs typeface="Times New Roman" pitchFamily="18" charset="0"/>
              </a:rPr>
              <a:t>1</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,T)= {E → T., T→T.*F}=I</a:t>
            </a:r>
            <a:r>
              <a:rPr lang="en-US" sz="1400" baseline="-25000">
                <a:latin typeface="Times New Roman" pitchFamily="18" charset="0"/>
                <a:cs typeface="Times New Roman" pitchFamily="18" charset="0"/>
              </a:rPr>
              <a:t>2</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 F) = {T→ F.} = 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 () = {F→(.E), E→.E+T, E→.T, T→.T*F, T→.F, F→.nb, F→.(E)} = 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 nb) = {F → nb.} =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1</a:t>
            </a:r>
            <a:r>
              <a:rPr lang="en-US" sz="1400">
                <a:latin typeface="Times New Roman" pitchFamily="18" charset="0"/>
                <a:cs typeface="Times New Roman" pitchFamily="18" charset="0"/>
              </a:rPr>
              <a:t> , +) = {E → E+.T, T→.T*F, T→.F, F →.nb, F →.(E)} = I</a:t>
            </a:r>
            <a:r>
              <a:rPr lang="en-US" sz="1400" baseline="-25000">
                <a:latin typeface="Times New Roman" pitchFamily="18" charset="0"/>
                <a:cs typeface="Times New Roman" pitchFamily="18" charset="0"/>
              </a:rPr>
              <a:t>6</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2</a:t>
            </a:r>
            <a:r>
              <a:rPr lang="en-US" sz="1400">
                <a:latin typeface="Times New Roman" pitchFamily="18" charset="0"/>
                <a:cs typeface="Times New Roman" pitchFamily="18" charset="0"/>
              </a:rPr>
              <a:t> , *)={ T→T*.F,  F →.nb, F →.(E)}=I</a:t>
            </a:r>
            <a:r>
              <a:rPr lang="en-US" sz="1400" baseline="-25000">
                <a:latin typeface="Times New Roman" pitchFamily="18" charset="0"/>
                <a:cs typeface="Times New Roman" pitchFamily="18" charset="0"/>
              </a:rPr>
              <a:t>7</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 E) = {F→(E.), E→E.+T}=I</a:t>
            </a:r>
            <a:r>
              <a:rPr lang="en-US" sz="1400" baseline="-25000">
                <a:latin typeface="Times New Roman" pitchFamily="18" charset="0"/>
                <a:cs typeface="Times New Roman" pitchFamily="18" charset="0"/>
              </a:rPr>
              <a:t>8</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 T)={ E→T., T→T.*F }=I</a:t>
            </a:r>
            <a:r>
              <a:rPr lang="en-US" sz="1400" baseline="-25000">
                <a:latin typeface="Times New Roman" pitchFamily="18" charset="0"/>
                <a:cs typeface="Times New Roman" pitchFamily="18" charset="0"/>
              </a:rPr>
              <a:t>2</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 F)={ T→F. }=I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 nb) = {F→nb.} =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,()={F→(.E), E→.E+T, E→.T, T→.T*F, T→.F, F→.nb, F→.(E)}=I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 T) = {E →E+T., T→T.*F }=I</a:t>
            </a:r>
            <a:r>
              <a:rPr lang="en-US" sz="1400" baseline="-25000">
                <a:latin typeface="Times New Roman" pitchFamily="18" charset="0"/>
                <a:cs typeface="Times New Roman" pitchFamily="18" charset="0"/>
              </a:rPr>
              <a:t>9</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 F)={ T→F. }=I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 nb) = {F→nb.} =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 ()={F→(.E), E→.E+T, E→.T, T→.T*F, T→.F, F→.nb, F→.(E)}=I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7</a:t>
            </a:r>
            <a:r>
              <a:rPr lang="en-US" sz="1400">
                <a:latin typeface="Times New Roman" pitchFamily="18" charset="0"/>
                <a:cs typeface="Times New Roman" pitchFamily="18" charset="0"/>
              </a:rPr>
              <a:t> , F) = { T→T*F. } = I</a:t>
            </a:r>
            <a:r>
              <a:rPr lang="en-US" sz="1400" baseline="-25000">
                <a:latin typeface="Times New Roman" pitchFamily="18" charset="0"/>
                <a:cs typeface="Times New Roman" pitchFamily="18" charset="0"/>
              </a:rPr>
              <a:t>10</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7</a:t>
            </a:r>
            <a:r>
              <a:rPr lang="en-US" sz="1400">
                <a:latin typeface="Times New Roman" pitchFamily="18" charset="0"/>
                <a:cs typeface="Times New Roman" pitchFamily="18" charset="0"/>
              </a:rPr>
              <a:t> , nb)={ F→nb.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F4200E0F-164B-42F0-9CAF-5504022126FE}" type="slidenum">
              <a:rPr lang="en-US" altLang="en-US"/>
              <a:t>19</a:t>
            </a:fld>
            <a:endParaRPr lang="en-US" altLang="en-US"/>
          </a:p>
        </p:txBody>
      </p:sp>
      <p:sp>
        <p:nvSpPr>
          <p:cNvPr id="4403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1D04580-831A-47D2-9624-E1B9B3F573D1}" type="slidenum">
              <a:rPr lang="ar-SA" altLang="en-US" sz="1200">
                <a:latin typeface="Garamond" pitchFamily="18" charset="0"/>
                <a:cs typeface="Arial" charset="0"/>
              </a:rPr>
              <a:t>19</a:t>
            </a:fld>
            <a:endParaRPr lang="en-US" altLang="en-US" sz="1200">
              <a:latin typeface="Garamond" pitchFamily="18" charset="0"/>
              <a:cs typeface="Arial" charset="0"/>
            </a:endParaRPr>
          </a:p>
        </p:txBody>
      </p:sp>
      <p:sp>
        <p:nvSpPr>
          <p:cNvPr id="44038" name="Rectangle 6"/>
          <p:cNvSpPr>
            <a:spLocks noChangeArrowheads="1"/>
          </p:cNvSpPr>
          <p:nvPr/>
        </p:nvSpPr>
        <p:spPr bwMode="auto">
          <a:xfrm>
            <a:off x="3500438" y="5357813"/>
            <a:ext cx="5500687" cy="1000125"/>
          </a:xfrm>
          <a:prstGeom prst="rect">
            <a:avLst/>
          </a:prstGeom>
          <a:noFill/>
          <a:ln w="9525" algn="ctr">
            <a:noFill/>
            <a:round/>
            <a:headEnd/>
            <a:tailEnd/>
          </a:ln>
        </p:spPr>
        <p:txBody>
          <a:bodyPr lIns="0" rIns="0"/>
          <a:lstStyle/>
          <a:p>
            <a:pPr marL="571500" indent="-571500">
              <a:buFont typeface="Wingdings" pitchFamily="2" charset="2"/>
              <a:buNone/>
            </a:pPr>
            <a:r>
              <a:rPr lang="en-US" sz="1400"/>
              <a:t>∆(I</a:t>
            </a:r>
            <a:r>
              <a:rPr lang="en-US" sz="1400" baseline="-25000"/>
              <a:t>7</a:t>
            </a:r>
            <a:r>
              <a:rPr lang="en-US" sz="1400"/>
              <a:t> , ()={ F→(.E), E→.E+T, E→.T, T→.T*F, T→.F, F→.nb, F→.(E)}=I</a:t>
            </a:r>
            <a:r>
              <a:rPr lang="en-US" sz="1400" baseline="-25000"/>
              <a:t>4</a:t>
            </a:r>
            <a:endParaRPr lang="en-US" sz="1400"/>
          </a:p>
          <a:p>
            <a:pPr marL="571500" indent="-571500">
              <a:buFont typeface="Wingdings" pitchFamily="2" charset="2"/>
              <a:buNone/>
            </a:pPr>
            <a:r>
              <a:rPr lang="en-US" sz="1400"/>
              <a:t>∆(I</a:t>
            </a:r>
            <a:r>
              <a:rPr lang="en-US" sz="1400" baseline="-25000"/>
              <a:t>8</a:t>
            </a:r>
            <a:r>
              <a:rPr lang="en-US" sz="1400"/>
              <a:t> , ))= {F→(E).}=I</a:t>
            </a:r>
            <a:r>
              <a:rPr lang="en-US" sz="1400" baseline="-25000"/>
              <a:t>11</a:t>
            </a:r>
          </a:p>
          <a:p>
            <a:pPr marL="571500" indent="-571500">
              <a:buFont typeface="Wingdings" pitchFamily="2" charset="2"/>
              <a:buNone/>
            </a:pPr>
            <a:r>
              <a:rPr lang="en-US" sz="1400"/>
              <a:t>∆(I</a:t>
            </a:r>
            <a:r>
              <a:rPr lang="en-US" sz="1400" baseline="-25000"/>
              <a:t>8</a:t>
            </a:r>
            <a:r>
              <a:rPr lang="en-US" sz="1400"/>
              <a:t> , +)= {F→E+.T, T→.T*F, T→. F, F →.nb, F →.(E) }=I</a:t>
            </a:r>
            <a:r>
              <a:rPr lang="en-US" sz="1400" baseline="-25000"/>
              <a:t>6</a:t>
            </a:r>
          </a:p>
          <a:p>
            <a:pPr marL="571500" indent="-571500">
              <a:buFont typeface="Wingdings" pitchFamily="2" charset="2"/>
              <a:buNone/>
            </a:pPr>
            <a:r>
              <a:rPr lang="en-US" sz="1400"/>
              <a:t>∆(I</a:t>
            </a:r>
            <a:r>
              <a:rPr lang="en-US" sz="1400" baseline="-25000"/>
              <a:t>9</a:t>
            </a:r>
            <a:r>
              <a:rPr lang="en-US" sz="1400"/>
              <a:t> ,*) = {T→T*.F, F→.nb, F→.(E)} = I</a:t>
            </a:r>
            <a:r>
              <a:rPr lang="en-US" sz="1400" baseline="-25000"/>
              <a:t>7</a:t>
            </a:r>
            <a:endParaRPr lang="ar-DZ"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457200" y="277813"/>
            <a:ext cx="8229600" cy="703262"/>
          </a:xfrm>
        </p:spPr>
        <p:txBody>
          <a:bodyPr/>
          <a:lstStyle/>
          <a:p>
            <a:pPr marL="800100" indent="-800100" eaLnBrk="1" hangingPunct="1"/>
            <a:r>
              <a:rPr lang="fr-FR" sz="3800" b="1">
                <a:latin typeface="Times New Roman" pitchFamily="18" charset="0"/>
                <a:cs typeface="Times New Roman" pitchFamily="18" charset="0"/>
              </a:rPr>
              <a:t>Introduction</a:t>
            </a:r>
            <a:endParaRPr lang="en-US" sz="3800" b="1">
              <a:latin typeface="Times New Roman" pitchFamily="18" charset="0"/>
              <a:cs typeface="Times New Roman" pitchFamily="18" charset="0"/>
            </a:endParaRPr>
          </a:p>
        </p:txBody>
      </p:sp>
      <p:sp>
        <p:nvSpPr>
          <p:cNvPr id="26629" name="Rectangle 3"/>
          <p:cNvSpPr>
            <a:spLocks noGrp="1" noChangeArrowheads="1"/>
          </p:cNvSpPr>
          <p:nvPr>
            <p:ph idx="1"/>
          </p:nvPr>
        </p:nvSpPr>
        <p:spPr>
          <a:xfrm>
            <a:off x="457200" y="1138257"/>
            <a:ext cx="8363272" cy="5005387"/>
          </a:xfrm>
        </p:spPr>
        <p:txBody>
          <a:bodyPr/>
          <a:lstStyle/>
          <a:p>
            <a:pPr algn="l" rtl="0" eaLnBrk="1" hangingPunct="1"/>
            <a:r>
              <a:rPr lang="fr-FR" sz="2000" dirty="0">
                <a:latin typeface="Times New Roman" pitchFamily="18" charset="0"/>
                <a:cs typeface="Times New Roman" pitchFamily="18" charset="0"/>
              </a:rPr>
              <a:t>Every programming language has rules that define the syntactic structure of a well-formed programme.</a:t>
            </a:r>
          </a:p>
          <a:p>
            <a:pPr algn="l" rtl="0" eaLnBrk="1" hangingPunct="1">
              <a:buFont typeface="Wingdings" pitchFamily="2" charset="2"/>
              <a:buNone/>
            </a:pPr>
            <a:r>
              <a:rPr lang="fr-FR" sz="2000" b="1" dirty="0">
                <a:latin typeface="Times New Roman" pitchFamily="18" charset="0"/>
                <a:cs typeface="Times New Roman" pitchFamily="18" charset="0"/>
              </a:rPr>
              <a:t>	For example,</a:t>
            </a:r>
          </a:p>
          <a:p>
            <a:pPr algn="l" rtl="0" eaLnBrk="1" hangingPunct="1">
              <a:buFont typeface="Wingdings" pitchFamily="2" charset="2"/>
              <a:buNone/>
            </a:pPr>
            <a:r>
              <a:rPr lang="fr-FR" sz="2000" dirty="0">
                <a:latin typeface="Times New Roman" pitchFamily="18" charset="0"/>
                <a:cs typeface="Times New Roman" pitchFamily="18" charset="0"/>
              </a:rPr>
              <a:t>	in Pascal, a well-formed programme is composed of blocks, a block is formed of instructions, an instruction of ... . </a:t>
            </a:r>
          </a:p>
          <a:p>
            <a:pPr algn="l" rtl="0" eaLnBrk="1" hangingPunct="1"/>
            <a:r>
              <a:rPr lang="fr-FR" sz="2000" dirty="0">
                <a:latin typeface="Times New Roman" pitchFamily="18" charset="0"/>
                <a:cs typeface="Times New Roman" pitchFamily="18" charset="0"/>
              </a:rPr>
              <a:t>The </a:t>
            </a:r>
            <a:r>
              <a:rPr lang="fr-FR" sz="2000" b="1" dirty="0">
                <a:latin typeface="Times New Roman" pitchFamily="18" charset="0"/>
                <a:cs typeface="Times New Roman" pitchFamily="18" charset="0"/>
              </a:rPr>
              <a:t>syntax </a:t>
            </a:r>
            <a:r>
              <a:rPr lang="fr-FR" sz="2000" dirty="0">
                <a:latin typeface="Times New Roman" pitchFamily="18" charset="0"/>
                <a:cs typeface="Times New Roman" pitchFamily="18" charset="0"/>
              </a:rPr>
              <a:t>of a language can be described by a </a:t>
            </a:r>
            <a:r>
              <a:rPr lang="fr-FR" sz="2000" b="1" dirty="0">
                <a:latin typeface="Times New Roman" pitchFamily="18" charset="0"/>
                <a:cs typeface="Times New Roman" pitchFamily="18" charset="0"/>
              </a:rPr>
              <a:t>grammar</a:t>
            </a:r>
            <a:r>
              <a:rPr lang="fr-FR" sz="2000" dirty="0">
                <a:latin typeface="Times New Roman" pitchFamily="18" charset="0"/>
                <a:cs typeface="Times New Roman" pitchFamily="18" charset="0"/>
              </a:rPr>
              <a:t>. </a:t>
            </a:r>
          </a:p>
          <a:p>
            <a:pPr algn="l" rtl="0" eaLnBrk="1" hangingPunct="1"/>
            <a:r>
              <a:rPr lang="fr-FR" sz="2000" dirty="0">
                <a:latin typeface="Times New Roman" pitchFamily="18" charset="0"/>
                <a:cs typeface="Times New Roman" pitchFamily="18" charset="0"/>
              </a:rPr>
              <a:t>The syntax analyser receives a sequence of lexical units from the lexical analyser and must verify that this sequence can be generated by the grammar of the language:</a:t>
            </a:r>
            <a:r>
              <a:rPr lang="fr-FR" sz="2000" dirty="0">
                <a:latin typeface="Times New Roman" pitchFamily="18" charset="0"/>
                <a:cs typeface="Times New Roman" pitchFamily="18" charset="0"/>
                <a:sym typeface="Wingdings" pitchFamily="2" charset="2"/>
              </a:rPr>
              <a:t>  </a:t>
            </a:r>
            <a:r>
              <a:rPr lang="fr-FR" sz="2000" dirty="0">
                <a:latin typeface="Times New Roman" pitchFamily="18" charset="0"/>
                <a:cs typeface="Times New Roman" pitchFamily="18" charset="0"/>
              </a:rPr>
              <a:t>Does </a:t>
            </a:r>
            <a:r>
              <a:rPr lang="fr-FR" sz="2000" i="1" dirty="0">
                <a:latin typeface="Times New Roman" pitchFamily="18" charset="0"/>
                <a:cs typeface="Times New Roman" pitchFamily="18" charset="0"/>
              </a:rPr>
              <a:t>m </a:t>
            </a:r>
            <a:r>
              <a:rPr lang="fr-FR" sz="2000" dirty="0">
                <a:latin typeface="Times New Roman" pitchFamily="18" charset="0"/>
                <a:cs typeface="Times New Roman" pitchFamily="18" charset="0"/>
              </a:rPr>
              <a:t>belong to the language generated by </a:t>
            </a:r>
            <a:r>
              <a:rPr lang="fr-FR" sz="2000" i="1" dirty="0">
                <a:latin typeface="Times New Roman" pitchFamily="18" charset="0"/>
                <a:cs typeface="Times New Roman" pitchFamily="18" charset="0"/>
              </a:rPr>
              <a:t>G</a:t>
            </a:r>
            <a:r>
              <a:rPr lang="fr-FR" sz="2000" dirty="0">
                <a:latin typeface="Times New Roman" pitchFamily="18" charset="0"/>
                <a:cs typeface="Times New Roman" pitchFamily="18" charset="0"/>
              </a:rPr>
              <a:t>?</a:t>
            </a:r>
            <a:r>
              <a:rPr lang="fr-FR" sz="2000" dirty="0">
                <a:latin typeface="Times New Roman" pitchFamily="18" charset="0"/>
                <a:cs typeface="Times New Roman" pitchFamily="18" charset="0"/>
                <a:sym typeface="Wingdings" pitchFamily="2" charset="2"/>
              </a:rPr>
              <a:t>  </a:t>
            </a:r>
            <a:r>
              <a:rPr lang="fr-FR" sz="2000" dirty="0">
                <a:latin typeface="Times New Roman" pitchFamily="18" charset="0"/>
                <a:cs typeface="Times New Roman" pitchFamily="18" charset="0"/>
              </a:rPr>
              <a:t>The principle is to try to construct a </a:t>
            </a:r>
            <a:r>
              <a:rPr lang="fr-FR" sz="2000" b="1" dirty="0">
                <a:latin typeface="Times New Roman" pitchFamily="18" charset="0"/>
                <a:cs typeface="Times New Roman" pitchFamily="18" charset="0"/>
              </a:rPr>
              <a:t>derivation tree</a:t>
            </a:r>
            <a:r>
              <a:rPr lang="fr-FR"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18D75483-AF51-478B-B0B3-D5CEF6D1143C}" type="slidenum">
              <a:rPr lang="en-US" altLang="en-US"/>
              <a:t>2</a:t>
            </a:fld>
            <a:endParaRPr lang="en-US" altLang="en-US"/>
          </a:p>
        </p:txBody>
      </p:sp>
      <p:sp>
        <p:nvSpPr>
          <p:cNvPr id="2662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8690AC50-2E11-4618-8D6B-EC90AFB912C8}" type="slidenum">
              <a:rPr lang="ar-SA" altLang="en-US" sz="1200">
                <a:latin typeface="Garamond" pitchFamily="18" charset="0"/>
                <a:cs typeface="Arial" charset="0"/>
              </a:rPr>
              <a:t>2</a:t>
            </a:fld>
            <a:endParaRPr lang="en-US" altLang="en-US" sz="1200">
              <a:latin typeface="Garamond" pitchFamily="18" charset="0"/>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Construction of the SLR analysis table</a:t>
            </a:r>
            <a:endParaRPr lang="en-US" sz="3600" b="1">
              <a:latin typeface="Times New Roman" pitchFamily="18" charset="0"/>
              <a:cs typeface="Times New Roman" pitchFamily="18" charset="0"/>
            </a:endParaRPr>
          </a:p>
        </p:txBody>
      </p:sp>
      <p:sp>
        <p:nvSpPr>
          <p:cNvPr id="2" name="Rectangle 3"/>
          <p:cNvSpPr>
            <a:spLocks noGrp="1" noChangeArrowheads="1"/>
          </p:cNvSpPr>
          <p:nvPr>
            <p:ph idx="1"/>
          </p:nvPr>
        </p:nvSpPr>
        <p:spPr>
          <a:xfrm>
            <a:off x="500063" y="928688"/>
            <a:ext cx="8401050" cy="5214937"/>
          </a:xfrm>
        </p:spPr>
        <p:txBody>
          <a:bodyPr/>
          <a:lstStyle/>
          <a:p>
            <a:pPr algn="l" rtl="0">
              <a:defRPr/>
            </a:pPr>
            <a:r>
              <a:rPr lang="fr-FR" sz="1800" dirty="0">
                <a:latin typeface="Times New Roman" pitchFamily="18" charset="0"/>
                <a:cs typeface="Times New Roman" pitchFamily="18" charset="0"/>
              </a:rPr>
              <a:t>1- Construct the collection of items {I</a:t>
            </a:r>
            <a:r>
              <a:rPr lang="fr-FR" sz="1800" baseline="-25000" dirty="0">
                <a:latin typeface="Times New Roman" pitchFamily="18" charset="0"/>
                <a:cs typeface="Times New Roman" pitchFamily="18" charset="0"/>
              </a:rPr>
              <a:t>0</a:t>
            </a:r>
            <a:r>
              <a:rPr lang="fr-FR" sz="1800" dirty="0">
                <a:latin typeface="Times New Roman" pitchFamily="18" charset="0"/>
                <a:cs typeface="Times New Roman" pitchFamily="18" charset="0"/>
              </a:rPr>
              <a:t> , ... I</a:t>
            </a:r>
            <a:r>
              <a:rPr lang="fr-FR" sz="1800" baseline="-25000" dirty="0">
                <a:latin typeface="Times New Roman" pitchFamily="18" charset="0"/>
                <a:cs typeface="Times New Roman" pitchFamily="18" charset="0"/>
              </a:rPr>
              <a:t>n</a:t>
            </a:r>
            <a:r>
              <a:rPr lang="fr-FR" sz="1800" dirty="0">
                <a:latin typeface="Times New Roman" pitchFamily="18" charset="0"/>
                <a:cs typeface="Times New Roman" pitchFamily="18" charset="0"/>
              </a:rPr>
              <a:t>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2- State i is constructed from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a) for each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 a) = I</a:t>
            </a:r>
            <a:r>
              <a:rPr lang="fr-FR" sz="1800" baseline="-25000" dirty="0">
                <a:latin typeface="Times New Roman" pitchFamily="18" charset="0"/>
                <a:cs typeface="Times New Roman" pitchFamily="18" charset="0"/>
              </a:rPr>
              <a:t>j</a:t>
            </a:r>
            <a:r>
              <a:rPr lang="fr-FR" sz="1800" dirty="0">
                <a:latin typeface="Times New Roman" pitchFamily="18" charset="0"/>
                <a:cs typeface="Times New Roman" pitchFamily="18" charset="0"/>
              </a:rPr>
              <a:t> : put </a:t>
            </a:r>
            <a:r>
              <a:rPr lang="fr-FR" sz="1800" b="1" dirty="0">
                <a:latin typeface="Times New Roman" pitchFamily="18" charset="0"/>
                <a:cs typeface="Times New Roman" pitchFamily="18" charset="0"/>
              </a:rPr>
              <a:t>offset by j </a:t>
            </a:r>
            <a:r>
              <a:rPr lang="fr-FR" sz="1800" dirty="0">
                <a:latin typeface="Times New Roman" pitchFamily="18" charset="0"/>
                <a:cs typeface="Times New Roman" pitchFamily="18" charset="0"/>
              </a:rPr>
              <a:t>in box M[i,a]</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b) for each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 A) = I</a:t>
            </a:r>
            <a:r>
              <a:rPr lang="fr-FR" sz="1800" baseline="-25000" dirty="0">
                <a:latin typeface="Times New Roman" pitchFamily="18" charset="0"/>
                <a:cs typeface="Times New Roman" pitchFamily="18" charset="0"/>
              </a:rPr>
              <a:t>j</a:t>
            </a:r>
            <a:r>
              <a:rPr lang="fr-FR" sz="1800" dirty="0">
                <a:latin typeface="Times New Roman" pitchFamily="18" charset="0"/>
                <a:cs typeface="Times New Roman" pitchFamily="18" charset="0"/>
              </a:rPr>
              <a:t> : put go </a:t>
            </a:r>
            <a:r>
              <a:rPr lang="fr-FR" sz="1800" b="1" dirty="0">
                <a:latin typeface="Times New Roman" pitchFamily="18" charset="0"/>
                <a:ea typeface="+mj-ea"/>
                <a:cs typeface="Times New Roman" pitchFamily="18" charset="0"/>
              </a:rPr>
              <a:t>to j </a:t>
            </a:r>
            <a:r>
              <a:rPr lang="fr-FR" sz="1800" dirty="0">
                <a:latin typeface="Times New Roman" pitchFamily="18" charset="0"/>
                <a:cs typeface="Times New Roman" pitchFamily="18" charset="0"/>
              </a:rPr>
              <a:t>in box M[i,A]</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c) for each A→α contained in I</a:t>
            </a:r>
            <a:r>
              <a:rPr lang="fr-FR" sz="1800" baseline="-25000" dirty="0">
                <a:latin typeface="Times New Roman" pitchFamily="18" charset="0"/>
                <a:cs typeface="Times New Roman" pitchFamily="18" charset="0"/>
              </a:rPr>
              <a:t> i</a:t>
            </a:r>
            <a:r>
              <a:rPr lang="fr-FR" sz="1800" dirty="0">
                <a:latin typeface="Times New Roman" pitchFamily="18" charset="0"/>
                <a:cs typeface="Times New Roman" pitchFamily="18" charset="0"/>
              </a:rPr>
              <a:t>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for each a in NEXT(A) do</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put reduction by </a:t>
            </a:r>
            <a:r>
              <a:rPr lang="fr-FR" sz="1800" b="1" dirty="0">
                <a:latin typeface="Times New Roman" pitchFamily="18" charset="0"/>
                <a:cs typeface="Times New Roman" pitchFamily="18" charset="0"/>
              </a:rPr>
              <a:t>number (of </a:t>
            </a:r>
            <a:r>
              <a:rPr lang="fr-FR" sz="1800" dirty="0">
                <a:latin typeface="Times New Roman" pitchFamily="18" charset="0"/>
                <a:cs typeface="Times New Roman" pitchFamily="18" charset="0"/>
              </a:rPr>
              <a:t>rule A→α) in box </a:t>
            </a:r>
            <a:r>
              <a:rPr lang="fr-FR" sz="1800" dirty="0">
                <a:latin typeface="Times New Roman" pitchFamily="18" charset="0"/>
                <a:cs typeface="Times New Roman" pitchFamily="18" charset="0"/>
                <a:sym typeface="Symbol"/>
              </a:rPr>
              <a:t>M[i</a:t>
            </a:r>
            <a:r>
              <a:rPr lang="fr-FR" sz="1800" dirty="0">
                <a:latin typeface="Times New Roman" pitchFamily="18" charset="0"/>
                <a:cs typeface="Times New Roman" pitchFamily="18" charset="0"/>
              </a:rPr>
              <a:t>,a] </a:t>
            </a:r>
            <a:endParaRPr lang="en-US" sz="1800" dirty="0">
              <a:latin typeface="Times New Roman" pitchFamily="18" charset="0"/>
              <a:cs typeface="Times New Roman" pitchFamily="18" charset="0"/>
            </a:endParaRPr>
          </a:p>
          <a:p>
            <a:pPr algn="l" rtl="0">
              <a:buFont typeface="Wingdings" pitchFamily="2" charset="2"/>
              <a:buNone/>
              <a:defRPr/>
            </a:pPr>
            <a:endParaRPr lang="en-US" sz="14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955B68E8-63C7-4EC3-B2AC-25984FBCBB78}" type="slidenum">
              <a:rPr lang="en-US" altLang="en-US"/>
              <a:t>20</a:t>
            </a:fld>
            <a:endParaRPr lang="en-US" altLang="en-US"/>
          </a:p>
        </p:txBody>
      </p:sp>
      <p:sp>
        <p:nvSpPr>
          <p:cNvPr id="4505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D3BDF4BA-7C3B-4AAB-BCDA-37AE6419BB9B}" type="slidenum">
              <a:rPr lang="ar-SA" altLang="en-US" sz="1200">
                <a:latin typeface="Garamond" pitchFamily="18" charset="0"/>
                <a:cs typeface="Arial" charset="0"/>
              </a:rPr>
              <a:t>20</a:t>
            </a:fld>
            <a:endParaRPr lang="en-US" altLang="en-US" sz="1200">
              <a:latin typeface="Garamond" pitchFamily="18" charset="0"/>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Construction of the SLR analysis table</a:t>
            </a:r>
            <a:endParaRPr lang="en-US" sz="3600" b="1">
              <a:latin typeface="Times New Roman" pitchFamily="18" charset="0"/>
              <a:cs typeface="Times New Roman" pitchFamily="18" charset="0"/>
            </a:endParaRPr>
          </a:p>
        </p:txBody>
      </p:sp>
      <p:sp>
        <p:nvSpPr>
          <p:cNvPr id="46085"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400" b="1">
                <a:latin typeface="Times New Roman" pitchFamily="18" charset="0"/>
                <a:cs typeface="Times New Roman" pitchFamily="18" charset="0"/>
              </a:rPr>
              <a:t>Example:</a:t>
            </a:r>
            <a:endParaRPr lang="en-US" sz="1400" b="1">
              <a:latin typeface="Times New Roman" pitchFamily="18" charset="0"/>
              <a:cs typeface="Times New Roman" pitchFamily="18" charset="0"/>
            </a:endParaRPr>
          </a:p>
        </p:txBody>
      </p:sp>
      <p:sp>
        <p:nvSpPr>
          <p:cNvPr id="7" name="Espace réservé du numéro de diapositive 6"/>
          <p:cNvSpPr>
            <a:spLocks noGrp="1" noChangeArrowheads="1"/>
          </p:cNvSpPr>
          <p:nvPr>
            <p:ph type="sldNum" sz="quarter" idx="12"/>
          </p:nvPr>
        </p:nvSpPr>
        <p:spPr/>
        <p:txBody>
          <a:bodyPr/>
          <a:lstStyle/>
          <a:p>
            <a:pPr>
              <a:defRPr/>
            </a:pPr>
            <a:fld id="{047DEF2A-CFB8-4E5F-87FE-14E99A73CF27}" type="slidenum">
              <a:rPr lang="en-US" altLang="en-US"/>
              <a:t>21</a:t>
            </a:fld>
            <a:endParaRPr lang="en-US" altLang="en-US"/>
          </a:p>
        </p:txBody>
      </p:sp>
      <p:sp>
        <p:nvSpPr>
          <p:cNvPr id="4608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2545FD6B-AB19-4C3C-A8EF-1A567848E2B7}" type="slidenum">
              <a:rPr lang="ar-SA" altLang="en-US" sz="1200">
                <a:latin typeface="Garamond" pitchFamily="18" charset="0"/>
                <a:cs typeface="Arial" charset="0"/>
              </a:rPr>
              <a:t>21</a:t>
            </a:fld>
            <a:endParaRPr lang="en-US" altLang="en-US" sz="1200">
              <a:latin typeface="Garamond" pitchFamily="18" charset="0"/>
              <a:cs typeface="Arial" charset="0"/>
            </a:endParaRPr>
          </a:p>
        </p:txBody>
      </p:sp>
      <p:graphicFrame>
        <p:nvGraphicFramePr>
          <p:cNvPr id="5" name="Tableau 4"/>
          <p:cNvGraphicFramePr>
            <a:graphicFrameLocks noGrp="1"/>
          </p:cNvGraphicFramePr>
          <p:nvPr/>
        </p:nvGraphicFramePr>
        <p:xfrm>
          <a:off x="642938" y="1300163"/>
          <a:ext cx="2125980" cy="731520"/>
        </p:xfrm>
        <a:graphic>
          <a:graphicData uri="http://schemas.openxmlformats.org/drawingml/2006/table">
            <a:tbl>
              <a:tblPr/>
              <a:tblGrid>
                <a:gridCol w="44958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tblGrid>
              <a:tr h="0">
                <a:tc>
                  <a:txBody>
                    <a:bodyPr/>
                    <a:lstStyle/>
                    <a:p>
                      <a:pPr>
                        <a:spcAft>
                          <a:spcPts val="0"/>
                        </a:spcAft>
                      </a:pP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FIRST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NEXT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spcAft>
                          <a:spcPts val="0"/>
                        </a:spcAft>
                      </a:pPr>
                      <a:r>
                        <a:rPr lang="fr-FR" sz="1200" b="1">
                          <a:latin typeface="Times New Roman"/>
                          <a:ea typeface="Times New Roman"/>
                        </a:rPr>
                        <a:t>E</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 +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spcAft>
                          <a:spcPts val="0"/>
                        </a:spcAft>
                      </a:pPr>
                      <a:r>
                        <a:rPr lang="fr-FR" sz="1200" b="1">
                          <a:latin typeface="Times New Roman"/>
                          <a:ea typeface="Times New Roman"/>
                        </a:rPr>
                        <a:t>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 +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spcAft>
                          <a:spcPts val="0"/>
                        </a:spcAft>
                      </a:pPr>
                      <a:r>
                        <a:rPr lang="fr-FR" sz="1200" b="1">
                          <a:latin typeface="Times New Roman"/>
                          <a:ea typeface="Times New Roman"/>
                        </a:rPr>
                        <a:t>F</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dirty="0">
                          <a:latin typeface="Times New Roman"/>
                          <a:ea typeface="Times New Roman"/>
                        </a:rPr>
                        <a:t>$ + *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6" name="Tableau 5"/>
          <p:cNvGraphicFramePr>
            <a:graphicFrameLocks noGrp="1"/>
          </p:cNvGraphicFramePr>
          <p:nvPr/>
        </p:nvGraphicFramePr>
        <p:xfrm>
          <a:off x="690563" y="2551113"/>
          <a:ext cx="6096000" cy="237744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0">
                <a:tc>
                  <a:txBody>
                    <a:bodyPr/>
                    <a:lstStyle/>
                    <a:p>
                      <a:pPr algn="ctr">
                        <a:spcAft>
                          <a:spcPts val="0"/>
                        </a:spcAft>
                      </a:pPr>
                      <a:r>
                        <a:rPr lang="fr-FR" sz="1200" b="1">
                          <a:latin typeface="Times New Roman"/>
                          <a:ea typeface="Times New Roman"/>
                        </a:rPr>
                        <a:t>state</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nb</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E</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F</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a:spcAft>
                          <a:spcPts val="0"/>
                        </a:spcAft>
                      </a:pPr>
                      <a:r>
                        <a:rPr lang="fr-FR" sz="1200" b="1">
                          <a:latin typeface="Times New Roman"/>
                          <a:ea typeface="Times New Roman"/>
                        </a:rPr>
                        <a:t>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a:spcAft>
                          <a:spcPts val="0"/>
                        </a:spcAft>
                      </a:pPr>
                      <a:r>
                        <a:rPr lang="fr-FR" sz="1200" b="1">
                          <a:latin typeface="Times New Roman"/>
                          <a:ea typeface="Times New Roman"/>
                        </a:rPr>
                        <a:t>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ACC</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a:spcAft>
                          <a:spcPts val="0"/>
                        </a:spcAft>
                      </a:pPr>
                      <a:r>
                        <a:rPr lang="fr-FR" sz="1200" b="1">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spcAft>
                          <a:spcPts val="0"/>
                        </a:spcAft>
                      </a:pPr>
                      <a:r>
                        <a:rPr lang="fr-FR" sz="1200" b="1">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ctr">
                        <a:spcAft>
                          <a:spcPts val="0"/>
                        </a:spcAft>
                      </a:pPr>
                      <a:r>
                        <a:rPr lang="fr-FR" sz="1200" b="1">
                          <a:latin typeface="Times New Roman"/>
                          <a:ea typeface="Times New Roman"/>
                        </a:rPr>
                        <a:t>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8</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ctr">
                        <a:spcAft>
                          <a:spcPts val="0"/>
                        </a:spcAft>
                      </a:pPr>
                      <a:r>
                        <a:rPr lang="fr-FR" sz="1200" b="1">
                          <a:latin typeface="Times New Roman"/>
                          <a:ea typeface="Times New Roman"/>
                        </a:rPr>
                        <a:t>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algn="ctr">
                        <a:spcAft>
                          <a:spcPts val="0"/>
                        </a:spcAft>
                      </a:pPr>
                      <a:r>
                        <a:rPr lang="fr-FR" sz="1200" b="1">
                          <a:latin typeface="Times New Roman"/>
                          <a:ea typeface="Times New Roman"/>
                        </a:rPr>
                        <a:t>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9</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lgn="ctr">
                        <a:spcAft>
                          <a:spcPts val="0"/>
                        </a:spcAft>
                      </a:pPr>
                      <a:r>
                        <a:rPr lang="fr-FR" sz="1200" b="1">
                          <a:latin typeface="Times New Roman"/>
                          <a:ea typeface="Times New Roman"/>
                        </a:rPr>
                        <a:t>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10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ctr">
                        <a:spcAft>
                          <a:spcPts val="0"/>
                        </a:spcAft>
                      </a:pPr>
                      <a:r>
                        <a:rPr lang="fr-FR" sz="1200" b="1">
                          <a:latin typeface="Times New Roman"/>
                          <a:ea typeface="Times New Roman"/>
                        </a:rPr>
                        <a:t>8</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d11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algn="ctr">
                        <a:spcAft>
                          <a:spcPts val="0"/>
                        </a:spcAft>
                      </a:pPr>
                      <a:r>
                        <a:rPr lang="fr-FR" sz="1200" b="1">
                          <a:latin typeface="Times New Roman"/>
                          <a:ea typeface="Times New Roman"/>
                        </a:rPr>
                        <a:t>9</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algn="ctr">
                        <a:spcAft>
                          <a:spcPts val="0"/>
                        </a:spcAft>
                      </a:pPr>
                      <a:r>
                        <a:rPr lang="fr-FR" sz="1200" b="1">
                          <a:latin typeface="Times New Roman"/>
                          <a:ea typeface="Times New Roman"/>
                        </a:rPr>
                        <a:t>10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lgn="ctr">
                        <a:spcAft>
                          <a:spcPts val="0"/>
                        </a:spcAft>
                      </a:pPr>
                      <a:r>
                        <a:rPr lang="fr-FR" sz="1200" b="1">
                          <a:latin typeface="Times New Roman"/>
                          <a:ea typeface="Times New Roman"/>
                        </a:rPr>
                        <a:t>11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dirty="0">
                          <a:latin typeface="Times New Roman"/>
                          <a:ea typeface="Times New Roman"/>
                        </a:rPr>
                        <a:t>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a:xfrm>
            <a:off x="457200" y="277813"/>
            <a:ext cx="8401050" cy="722312"/>
          </a:xfrm>
        </p:spPr>
        <p:txBody>
          <a:bodyPr/>
          <a:lstStyle/>
          <a:p>
            <a:pPr rtl="0"/>
            <a:r>
              <a:rPr lang="fr-FR" sz="3600" b="1">
                <a:latin typeface="Times New Roman" pitchFamily="18" charset="0"/>
                <a:cs typeface="Times New Roman" pitchFamily="18" charset="0"/>
              </a:rPr>
              <a:t>SLR parser</a:t>
            </a:r>
            <a:endParaRPr lang="en-US" sz="3600" b="1">
              <a:latin typeface="Times New Roman" pitchFamily="18" charset="0"/>
              <a:cs typeface="Times New Roman" pitchFamily="18" charset="0"/>
            </a:endParaRPr>
          </a:p>
        </p:txBody>
      </p:sp>
      <p:sp>
        <p:nvSpPr>
          <p:cNvPr id="47109"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a:latin typeface="Times New Roman" pitchFamily="18" charset="0"/>
                <a:cs typeface="Times New Roman" pitchFamily="18" charset="0"/>
              </a:rPr>
              <a:t>We start in state 0, and we stack and unstack not only symbols but also successive states. </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Example</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A2A8FBEA-50C4-473B-8946-9AF241431732}" type="slidenum">
              <a:rPr lang="en-US" altLang="en-US"/>
              <a:t>22</a:t>
            </a:fld>
            <a:endParaRPr lang="en-US" altLang="en-US"/>
          </a:p>
        </p:txBody>
      </p:sp>
      <p:sp>
        <p:nvSpPr>
          <p:cNvPr id="4710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8BE9688-0FE2-4789-9350-6BCD7378C7BD}" type="slidenum">
              <a:rPr lang="ar-SA" altLang="en-US" sz="1200">
                <a:latin typeface="Garamond" pitchFamily="18" charset="0"/>
                <a:cs typeface="Arial" charset="0"/>
              </a:rPr>
              <a:t>22</a:t>
            </a:fld>
            <a:endParaRPr lang="en-US" altLang="en-US" sz="1200">
              <a:latin typeface="Garamond" pitchFamily="18" charset="0"/>
              <a:cs typeface="Arial" charset="0"/>
            </a:endParaRPr>
          </a:p>
        </p:txBody>
      </p:sp>
      <p:pic>
        <p:nvPicPr>
          <p:cNvPr id="47110" name="Picture 2"/>
          <p:cNvPicPr>
            <a:picLocks noChangeAspect="1" noChangeArrowheads="1"/>
          </p:cNvPicPr>
          <p:nvPr/>
        </p:nvPicPr>
        <p:blipFill>
          <a:blip r:embed="rId2" cstate="print"/>
          <a:srcRect/>
          <a:stretch>
            <a:fillRect/>
          </a:stretch>
        </p:blipFill>
        <p:spPr bwMode="auto">
          <a:xfrm>
            <a:off x="590550" y="1928813"/>
            <a:ext cx="5553075" cy="428625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457200" y="277813"/>
            <a:ext cx="8401050" cy="722312"/>
          </a:xfrm>
        </p:spPr>
        <p:txBody>
          <a:bodyPr/>
          <a:lstStyle/>
          <a:p>
            <a:r>
              <a:rPr lang="fr-FR" sz="3600" b="1">
                <a:solidFill>
                  <a:schemeClr val="tx1"/>
                </a:solidFill>
              </a:rPr>
              <a:t>Remarks </a:t>
            </a:r>
            <a:endParaRPr lang="en-US" sz="3600" b="1">
              <a:latin typeface="Times New Roman" pitchFamily="18" charset="0"/>
              <a:cs typeface="Times New Roman" pitchFamily="18" charset="0"/>
            </a:endParaRPr>
          </a:p>
        </p:txBody>
      </p:sp>
      <p:sp>
        <p:nvSpPr>
          <p:cNvPr id="48133" name="Rectangle 3"/>
          <p:cNvSpPr>
            <a:spLocks noGrp="1" noChangeArrowheads="1"/>
          </p:cNvSpPr>
          <p:nvPr>
            <p:ph idx="1"/>
          </p:nvPr>
        </p:nvSpPr>
        <p:spPr>
          <a:xfrm>
            <a:off x="500063" y="928688"/>
            <a:ext cx="8401050" cy="5214937"/>
          </a:xfrm>
        </p:spPr>
        <p:txBody>
          <a:bodyPr/>
          <a:lstStyle/>
          <a:p>
            <a:pPr algn="l" rtl="0"/>
            <a:r>
              <a:rPr lang="fr-FR" sz="1800">
                <a:latin typeface="Times New Roman" pitchFamily="18" charset="0"/>
                <a:cs typeface="Times New Roman" pitchFamily="18" charset="0"/>
              </a:rPr>
              <a:t>This method allows for the analysis of more grammars than the top-down method (as there are more SLR grammars than LL grammars).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In this analysis method, it is completely irrelevant whether the grammar is left-recursive;   on the contrary, it </a:t>
            </a:r>
            <a:r>
              <a:rPr lang="fr-FR" sz="1800" b="1">
                <a:latin typeface="Times New Roman" pitchFamily="18" charset="0"/>
                <a:cs typeface="Times New Roman" pitchFamily="18" charset="0"/>
              </a:rPr>
              <a:t>is preferable</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Ambiguous grammars cause conflicts </a:t>
            </a:r>
            <a:endParaRPr lang="en-US" sz="1800">
              <a:latin typeface="Times New Roman" pitchFamily="18" charset="0"/>
              <a:cs typeface="Times New Roman" pitchFamily="18" charset="0"/>
            </a:endParaRPr>
          </a:p>
          <a:p>
            <a:pPr lvl="1" algn="l" rtl="0"/>
            <a:r>
              <a:rPr lang="fr-FR" sz="1800" b="1">
                <a:latin typeface="Times New Roman" pitchFamily="18" charset="0"/>
                <a:cs typeface="Times New Roman" pitchFamily="18" charset="0"/>
              </a:rPr>
              <a:t>shift/reduce</a:t>
            </a:r>
            <a:r>
              <a:rPr lang="fr-FR" sz="1800">
                <a:latin typeface="Times New Roman" pitchFamily="18" charset="0"/>
                <a:cs typeface="Times New Roman" pitchFamily="18" charset="0"/>
              </a:rPr>
              <a:t> conflict: when reading the terminal </a:t>
            </a:r>
            <a:r>
              <a:rPr lang="fr-FR" sz="1800" i="1">
                <a:latin typeface="Times New Roman" pitchFamily="18" charset="0"/>
                <a:cs typeface="Times New Roman" pitchFamily="18" charset="0"/>
              </a:rPr>
              <a:t>a</a:t>
            </a:r>
            <a:r>
              <a:rPr lang="fr-FR" sz="1800">
                <a:latin typeface="Times New Roman" pitchFamily="18" charset="0"/>
                <a:cs typeface="Times New Roman" pitchFamily="18" charset="0"/>
              </a:rPr>
              <a:t>, it is impossible to decide whether to reduce a production </a:t>
            </a:r>
            <a:r>
              <a:rPr lang="fr-FR" sz="1800" b="1">
                <a:latin typeface="Times New Roman" pitchFamily="18" charset="0"/>
                <a:cs typeface="Times New Roman" pitchFamily="18" charset="0"/>
                <a:sym typeface="Symbol" pitchFamily="18" charset="2"/>
              </a:rPr>
              <a:t>S→ </a:t>
            </a:r>
            <a:r>
              <a:rPr lang="fr-FR" sz="1800">
                <a:latin typeface="Times New Roman" pitchFamily="18" charset="0"/>
                <a:cs typeface="Times New Roman" pitchFamily="18" charset="0"/>
              </a:rPr>
              <a:t>or shift the terminal. </a:t>
            </a:r>
            <a:endParaRPr lang="en-US" sz="1800">
              <a:latin typeface="Times New Roman" pitchFamily="18" charset="0"/>
              <a:cs typeface="Times New Roman" pitchFamily="18" charset="0"/>
            </a:endParaRPr>
          </a:p>
          <a:p>
            <a:pPr lvl="1" algn="l" rtl="0"/>
            <a:r>
              <a:rPr lang="fr-FR" sz="1800" b="1">
                <a:latin typeface="Times New Roman" pitchFamily="18" charset="0"/>
                <a:cs typeface="Times New Roman" pitchFamily="18" charset="0"/>
              </a:rPr>
              <a:t>reduction/reduction</a:t>
            </a:r>
            <a:r>
              <a:rPr lang="fr-FR" sz="1800">
                <a:latin typeface="Times New Roman" pitchFamily="18" charset="0"/>
                <a:cs typeface="Times New Roman" pitchFamily="18" charset="0"/>
              </a:rPr>
              <a:t> conflict: when reading the terminal </a:t>
            </a:r>
            <a:r>
              <a:rPr lang="fr-FR" sz="1800" i="1">
                <a:latin typeface="Times New Roman" pitchFamily="18" charset="0"/>
                <a:cs typeface="Times New Roman" pitchFamily="18" charset="0"/>
              </a:rPr>
              <a:t>a</a:t>
            </a:r>
            <a:r>
              <a:rPr lang="fr-FR" sz="1800">
                <a:latin typeface="Times New Roman" pitchFamily="18" charset="0"/>
                <a:cs typeface="Times New Roman" pitchFamily="18" charset="0"/>
              </a:rPr>
              <a:t>, it is impossible to decide whether to reduce a production </a:t>
            </a:r>
            <a:r>
              <a:rPr lang="fr-FR" sz="1800" b="1">
                <a:latin typeface="Times New Roman" pitchFamily="18" charset="0"/>
                <a:cs typeface="Times New Roman" pitchFamily="18" charset="0"/>
                <a:sym typeface="Symbol" pitchFamily="18" charset="2"/>
              </a:rPr>
              <a:t>S→ </a:t>
            </a:r>
            <a:r>
              <a:rPr lang="fr-FR" sz="1800">
                <a:latin typeface="Times New Roman" pitchFamily="18" charset="0"/>
                <a:cs typeface="Times New Roman" pitchFamily="18" charset="0"/>
              </a:rPr>
              <a:t>or a production </a:t>
            </a:r>
            <a:r>
              <a:rPr lang="fr-FR" sz="1800" b="1">
                <a:latin typeface="Times New Roman" pitchFamily="18" charset="0"/>
                <a:cs typeface="Times New Roman" pitchFamily="18" charset="0"/>
              </a:rPr>
              <a:t>T→β</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We must therefore resolve conflicts by </a:t>
            </a:r>
            <a:r>
              <a:rPr lang="fr-FR" sz="1800" b="1">
                <a:latin typeface="Times New Roman" pitchFamily="18" charset="0"/>
                <a:cs typeface="Times New Roman" pitchFamily="18" charset="0"/>
              </a:rPr>
              <a:t>prioritising </a:t>
            </a:r>
            <a:r>
              <a:rPr lang="fr-FR" sz="1800">
                <a:latin typeface="Times New Roman" pitchFamily="18" charset="0"/>
                <a:cs typeface="Times New Roman" pitchFamily="18" charset="0"/>
              </a:rPr>
              <a:t>actions (shift or reduce) and productions.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16426DDB-53B8-46EA-AC76-8D16E03DBE0C}" type="slidenum">
              <a:rPr lang="en-US" altLang="en-US"/>
              <a:t>23</a:t>
            </a:fld>
            <a:endParaRPr lang="en-US" altLang="en-US"/>
          </a:p>
        </p:txBody>
      </p:sp>
      <p:sp>
        <p:nvSpPr>
          <p:cNvPr id="4813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2E89CFD-E6E9-4E48-B377-96683A3742B7}" type="slidenum">
              <a:rPr lang="ar-SA" altLang="en-US" sz="1200">
                <a:latin typeface="Garamond" pitchFamily="18" charset="0"/>
                <a:cs typeface="Arial" charset="0"/>
              </a:rPr>
              <a:t>23</a:t>
            </a:fld>
            <a:endParaRPr lang="en-US" altLang="en-US" sz="1200">
              <a:latin typeface="Garamond" pitchFamily="18" charset="0"/>
              <a:cs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Example</a:t>
            </a:r>
            <a:endParaRPr lang="en-US" sz="3600" b="1">
              <a:latin typeface="Times New Roman" pitchFamily="18" charset="0"/>
              <a:cs typeface="Times New Roman" pitchFamily="18" charset="0"/>
            </a:endParaRPr>
          </a:p>
        </p:txBody>
      </p:sp>
      <p:sp>
        <p:nvSpPr>
          <p:cNvPr id="49157"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a:latin typeface="Times New Roman" pitchFamily="18" charset="0"/>
                <a:cs typeface="Times New Roman" pitchFamily="18" charset="0"/>
              </a:rPr>
              <a:t>Let us consider the grammar: </a:t>
            </a:r>
            <a:r>
              <a:rPr lang="fr-FR" sz="1800" b="1">
                <a:latin typeface="Times New Roman" pitchFamily="18" charset="0"/>
                <a:cs typeface="Times New Roman" pitchFamily="18" charset="0"/>
              </a:rPr>
              <a:t>E →E+E|E*E|(E)|nb </a:t>
            </a:r>
            <a:r>
              <a:rPr lang="fr-FR" sz="1800">
                <a:latin typeface="Times New Roman" pitchFamily="18" charset="0"/>
                <a:cs typeface="Times New Roman" pitchFamily="18" charset="0"/>
              </a:rPr>
              <a:t>and</a:t>
            </a:r>
          </a:p>
          <a:p>
            <a:pPr algn="l" rtl="0">
              <a:buFont typeface="Wingdings" pitchFamily="2" charset="2"/>
              <a:buNone/>
            </a:pPr>
            <a:r>
              <a:rPr lang="fr-FR" sz="1800">
                <a:latin typeface="Times New Roman" pitchFamily="18" charset="0"/>
                <a:cs typeface="Times New Roman" pitchFamily="18" charset="0"/>
              </a:rPr>
              <a:t>Let us analyse 3+4+5. </a:t>
            </a:r>
          </a:p>
          <a:p>
            <a:pPr algn="l" rtl="0">
              <a:buFont typeface="Wingdings" pitchFamily="2" charset="2"/>
              <a:buNone/>
            </a:pPr>
            <a:r>
              <a:rPr lang="fr-FR" sz="1800">
                <a:latin typeface="Times New Roman" pitchFamily="18" charset="0"/>
                <a:cs typeface="Times New Roman" pitchFamily="18" charset="0"/>
              </a:rPr>
              <a:t>When we read 2</a:t>
            </a:r>
            <a:r>
              <a:rPr lang="fr-FR" sz="1800" baseline="30000">
                <a:latin typeface="Times New Roman" pitchFamily="18" charset="0"/>
                <a:cs typeface="Times New Roman" pitchFamily="18" charset="0"/>
              </a:rPr>
              <a:t>ème</a:t>
            </a:r>
            <a:r>
              <a:rPr lang="fr-FR" sz="1800">
                <a:latin typeface="Times New Roman" pitchFamily="18" charset="0"/>
                <a:cs typeface="Times New Roman" pitchFamily="18" charset="0"/>
              </a:rPr>
              <a:t> +, we have a choice between: </a:t>
            </a:r>
          </a:p>
          <a:p>
            <a:pPr algn="l" rtl="0">
              <a:buFont typeface="Garamond" pitchFamily="18" charset="0"/>
              <a:buAutoNum type="arabicPeriod"/>
            </a:pPr>
            <a:r>
              <a:rPr lang="fr-FR" sz="1800">
                <a:latin typeface="Times New Roman" pitchFamily="18" charset="0"/>
                <a:cs typeface="Times New Roman" pitchFamily="18" charset="0"/>
              </a:rPr>
              <a:t>Reducing what we have already read by </a:t>
            </a:r>
            <a:r>
              <a:rPr lang="fr-FR" sz="1800" b="1">
                <a:latin typeface="Times New Roman" pitchFamily="18" charset="0"/>
                <a:cs typeface="Times New Roman" pitchFamily="18" charset="0"/>
              </a:rPr>
              <a:t>E →E+E</a:t>
            </a:r>
            <a:r>
              <a:rPr lang="fr-FR" sz="1800">
                <a:latin typeface="Times New Roman" pitchFamily="18" charset="0"/>
                <a:cs typeface="Times New Roman" pitchFamily="18" charset="0"/>
              </a:rPr>
              <a:t>. This will ultimately give us the calculation (3+4)+5. </a:t>
            </a:r>
            <a:endParaRPr lang="en-US" sz="1800">
              <a:latin typeface="Times New Roman" pitchFamily="18" charset="0"/>
              <a:cs typeface="Times New Roman" pitchFamily="18" charset="0"/>
            </a:endParaRPr>
          </a:p>
          <a:p>
            <a:pPr algn="l" rtl="0">
              <a:buFont typeface="Garamond" pitchFamily="18" charset="0"/>
              <a:buAutoNum type="arabicPeriod"/>
            </a:pPr>
            <a:r>
              <a:rPr lang="fr-FR" sz="1800">
                <a:latin typeface="Times New Roman" pitchFamily="18" charset="0"/>
                <a:cs typeface="Times New Roman" pitchFamily="18" charset="0"/>
              </a:rPr>
              <a:t>Shift this +, which will ultimately give us the calculation 3+(4+5).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Here it's the same. But anyway, + is associative on the left, so we'd rather reduce. Let's analyse 3+4*5. When we read the *, we again have a choice between shift and reduce. If we reduce, we calculate (3+4)*5, if we shift, we calculate 3+(4*5)! We </a:t>
            </a:r>
            <a:r>
              <a:rPr lang="fr-FR" sz="1800" b="1">
                <a:latin typeface="Times New Roman" pitchFamily="18" charset="0"/>
                <a:cs typeface="Times New Roman" pitchFamily="18" charset="0"/>
              </a:rPr>
              <a:t>have to </a:t>
            </a:r>
            <a:r>
              <a:rPr lang="fr-FR" sz="1800">
                <a:latin typeface="Times New Roman" pitchFamily="18" charset="0"/>
                <a:cs typeface="Times New Roman" pitchFamily="18" charset="0"/>
              </a:rPr>
              <a:t>shift.</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Let's analyse 3*4+5. We don't care either, we have to reduce!</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We need to include somewhere in the analyser the fact that * takes precedence over +.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867D0FB2-6E0B-483C-9AC8-67682E169BD3}" type="slidenum">
              <a:rPr lang="en-US" altLang="en-US"/>
              <a:t>24</a:t>
            </a:fld>
            <a:endParaRPr lang="en-US" altLang="en-US"/>
          </a:p>
        </p:txBody>
      </p:sp>
      <p:sp>
        <p:nvSpPr>
          <p:cNvPr id="4915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C29D91AD-170C-40EB-99AC-A64942CC34B6}" type="slidenum">
              <a:rPr lang="ar-SA" altLang="en-US" sz="1200">
                <a:latin typeface="Garamond" pitchFamily="18" charset="0"/>
                <a:cs typeface="Arial" charset="0"/>
              </a:rPr>
              <a:t>24</a:t>
            </a:fld>
            <a:endParaRPr lang="en-US" altLang="en-US" sz="1200">
              <a:latin typeface="Garamond" pitchFamily="18" charset="0"/>
              <a:cs typeface="Arial"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BB7CD3-B565-FCDA-BB12-A060F5FEEAFB}"/>
              </a:ext>
            </a:extLst>
          </p:cNvPr>
          <p:cNvSpPr>
            <a:spLocks noGrp="1"/>
          </p:cNvSpPr>
          <p:nvPr>
            <p:ph type="title"/>
          </p:nvPr>
        </p:nvSpPr>
        <p:spPr>
          <a:xfrm>
            <a:off x="107504" y="368032"/>
            <a:ext cx="8229600" cy="1066800"/>
          </a:xfrm>
        </p:spPr>
        <p:txBody>
          <a:bodyPr>
            <a:normAutofit/>
          </a:bodyPr>
          <a:lstStyle/>
          <a:p>
            <a:r>
              <a:rPr lang="fr-FR" dirty="0"/>
              <a:t>LR(1)</a:t>
            </a:r>
          </a:p>
        </p:txBody>
      </p:sp>
      <p:sp>
        <p:nvSpPr>
          <p:cNvPr id="4" name="Espace réservé du numéro de diapositive 3">
            <a:extLst>
              <a:ext uri="{FF2B5EF4-FFF2-40B4-BE49-F238E27FC236}">
                <a16:creationId xmlns:a16="http://schemas.microsoft.com/office/drawing/2014/main" id="{84BB5B31-D01F-7327-0E6B-33358295FE4A}"/>
              </a:ext>
            </a:extLst>
          </p:cNvPr>
          <p:cNvSpPr>
            <a:spLocks noGrp="1"/>
          </p:cNvSpPr>
          <p:nvPr>
            <p:ph type="sldNum" sz="quarter" idx="12"/>
          </p:nvPr>
        </p:nvSpPr>
        <p:spPr/>
        <p:txBody>
          <a:bodyPr/>
          <a:lstStyle/>
          <a:p>
            <a:pPr>
              <a:defRPr/>
            </a:pPr>
            <a:fld id="{8DAE35FF-2751-417C-B8EA-BE0C77B1EE3B}" type="slidenum">
              <a:rPr lang="en-US" altLang="en-US" smtClean="0"/>
              <a:t>25</a:t>
            </a:fld>
            <a:endParaRPr lang="en-US" altLang="en-US"/>
          </a:p>
        </p:txBody>
      </p:sp>
      <p:pic>
        <p:nvPicPr>
          <p:cNvPr id="6" name="Image 5">
            <a:extLst>
              <a:ext uri="{FF2B5EF4-FFF2-40B4-BE49-F238E27FC236}">
                <a16:creationId xmlns:a16="http://schemas.microsoft.com/office/drawing/2014/main" id="{F63AC3A2-6829-3CC5-2FA8-5BFB4A0E8D94}"/>
              </a:ext>
            </a:extLst>
          </p:cNvPr>
          <p:cNvPicPr>
            <a:picLocks noChangeAspect="1"/>
          </p:cNvPicPr>
          <p:nvPr/>
        </p:nvPicPr>
        <p:blipFill>
          <a:blip r:embed="rId2"/>
          <a:stretch>
            <a:fillRect/>
          </a:stretch>
        </p:blipFill>
        <p:spPr>
          <a:xfrm>
            <a:off x="0" y="1862338"/>
            <a:ext cx="9144000" cy="4663006"/>
          </a:xfrm>
          <a:prstGeom prst="rect">
            <a:avLst/>
          </a:prstGeom>
        </p:spPr>
      </p:pic>
    </p:spTree>
    <p:extLst>
      <p:ext uri="{BB962C8B-B14F-4D97-AF65-F5344CB8AC3E}">
        <p14:creationId xmlns:p14="http://schemas.microsoft.com/office/powerpoint/2010/main" val="3999953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9682EC26-A817-445D-9971-0A1DD7A59A55}"/>
              </a:ext>
            </a:extLst>
          </p:cNvPr>
          <p:cNvSpPr>
            <a:spLocks noGrp="1"/>
          </p:cNvSpPr>
          <p:nvPr>
            <p:ph type="sldNum" sz="quarter" idx="12"/>
          </p:nvPr>
        </p:nvSpPr>
        <p:spPr/>
        <p:txBody>
          <a:bodyPr/>
          <a:lstStyle/>
          <a:p>
            <a:pPr>
              <a:defRPr/>
            </a:pPr>
            <a:fld id="{8DAE35FF-2751-417C-B8EA-BE0C77B1EE3B}" type="slidenum">
              <a:rPr lang="en-US" altLang="en-US" smtClean="0"/>
              <a:t>26</a:t>
            </a:fld>
            <a:endParaRPr lang="en-US" altLang="en-US"/>
          </a:p>
        </p:txBody>
      </p:sp>
      <p:pic>
        <p:nvPicPr>
          <p:cNvPr id="6" name="Image 5">
            <a:extLst>
              <a:ext uri="{FF2B5EF4-FFF2-40B4-BE49-F238E27FC236}">
                <a16:creationId xmlns:a16="http://schemas.microsoft.com/office/drawing/2014/main" id="{DDD65410-DB14-B545-EC00-8B7DAF1F6940}"/>
              </a:ext>
            </a:extLst>
          </p:cNvPr>
          <p:cNvPicPr>
            <a:picLocks noChangeAspect="1"/>
          </p:cNvPicPr>
          <p:nvPr/>
        </p:nvPicPr>
        <p:blipFill>
          <a:blip r:embed="rId2"/>
          <a:stretch>
            <a:fillRect/>
          </a:stretch>
        </p:blipFill>
        <p:spPr>
          <a:xfrm>
            <a:off x="629143" y="1473543"/>
            <a:ext cx="7885714" cy="5123809"/>
          </a:xfrm>
          <a:prstGeom prst="rect">
            <a:avLst/>
          </a:prstGeom>
        </p:spPr>
      </p:pic>
      <p:sp>
        <p:nvSpPr>
          <p:cNvPr id="7" name="Titre 1">
            <a:extLst>
              <a:ext uri="{FF2B5EF4-FFF2-40B4-BE49-F238E27FC236}">
                <a16:creationId xmlns:a16="http://schemas.microsoft.com/office/drawing/2014/main" id="{C29A316E-7D83-D56B-3807-F4DF33ECFE3A}"/>
              </a:ext>
            </a:extLst>
          </p:cNvPr>
          <p:cNvSpPr txBox="1">
            <a:spLocks/>
          </p:cNvSpPr>
          <p:nvPr/>
        </p:nvSpPr>
        <p:spPr>
          <a:xfrm>
            <a:off x="326136" y="332656"/>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buFontTx/>
            </a:pPr>
            <a:r>
              <a:rPr lang="fr-FR"/>
              <a:t>LALR(1)</a:t>
            </a:r>
            <a:endParaRPr lang="fr-FR" dirty="0"/>
          </a:p>
        </p:txBody>
      </p:sp>
    </p:spTree>
    <p:extLst>
      <p:ext uri="{BB962C8B-B14F-4D97-AF65-F5344CB8AC3E}">
        <p14:creationId xmlns:p14="http://schemas.microsoft.com/office/powerpoint/2010/main" val="4037652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AFDA8E-0922-F78A-C9ED-A3E10A063091}"/>
              </a:ext>
            </a:extLst>
          </p:cNvPr>
          <p:cNvSpPr>
            <a:spLocks noGrp="1"/>
          </p:cNvSpPr>
          <p:nvPr>
            <p:ph type="title"/>
          </p:nvPr>
        </p:nvSpPr>
        <p:spPr>
          <a:xfrm>
            <a:off x="326136" y="398593"/>
            <a:ext cx="8229600" cy="1066800"/>
          </a:xfrm>
        </p:spPr>
        <p:txBody>
          <a:bodyPr>
            <a:normAutofit/>
          </a:bodyPr>
          <a:lstStyle/>
          <a:p>
            <a:r>
              <a:rPr lang="fr-FR" dirty="0"/>
              <a:t>LALR(1)</a:t>
            </a:r>
          </a:p>
        </p:txBody>
      </p:sp>
      <p:sp>
        <p:nvSpPr>
          <p:cNvPr id="4" name="Espace réservé du numéro de diapositive 3">
            <a:extLst>
              <a:ext uri="{FF2B5EF4-FFF2-40B4-BE49-F238E27FC236}">
                <a16:creationId xmlns:a16="http://schemas.microsoft.com/office/drawing/2014/main" id="{C2A86512-C8CC-B46C-DB64-2A28F2BAC671}"/>
              </a:ext>
            </a:extLst>
          </p:cNvPr>
          <p:cNvSpPr>
            <a:spLocks noGrp="1"/>
          </p:cNvSpPr>
          <p:nvPr>
            <p:ph type="sldNum" sz="quarter" idx="12"/>
          </p:nvPr>
        </p:nvSpPr>
        <p:spPr/>
        <p:txBody>
          <a:bodyPr/>
          <a:lstStyle/>
          <a:p>
            <a:pPr>
              <a:defRPr/>
            </a:pPr>
            <a:fld id="{8DAE35FF-2751-417C-B8EA-BE0C77B1EE3B}" type="slidenum">
              <a:rPr lang="en-US" altLang="en-US" smtClean="0"/>
              <a:t>27</a:t>
            </a:fld>
            <a:endParaRPr lang="en-US" altLang="en-US"/>
          </a:p>
        </p:txBody>
      </p:sp>
      <p:pic>
        <p:nvPicPr>
          <p:cNvPr id="6" name="Image 5">
            <a:extLst>
              <a:ext uri="{FF2B5EF4-FFF2-40B4-BE49-F238E27FC236}">
                <a16:creationId xmlns:a16="http://schemas.microsoft.com/office/drawing/2014/main" id="{EF126A7D-B7C4-76F0-037B-61A28E4E30CA}"/>
              </a:ext>
            </a:extLst>
          </p:cNvPr>
          <p:cNvPicPr>
            <a:picLocks noChangeAspect="1"/>
          </p:cNvPicPr>
          <p:nvPr/>
        </p:nvPicPr>
        <p:blipFill>
          <a:blip r:embed="rId2"/>
          <a:stretch>
            <a:fillRect/>
          </a:stretch>
        </p:blipFill>
        <p:spPr>
          <a:xfrm>
            <a:off x="755576" y="2214393"/>
            <a:ext cx="1514686" cy="2429214"/>
          </a:xfrm>
          <a:prstGeom prst="rect">
            <a:avLst/>
          </a:prstGeom>
        </p:spPr>
      </p:pic>
    </p:spTree>
    <p:extLst>
      <p:ext uri="{BB962C8B-B14F-4D97-AF65-F5344CB8AC3E}">
        <p14:creationId xmlns:p14="http://schemas.microsoft.com/office/powerpoint/2010/main" val="397899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Syntactic errors</a:t>
            </a:r>
            <a:endParaRPr lang="en-US" sz="3600" b="1">
              <a:latin typeface="Times New Roman" pitchFamily="18" charset="0"/>
              <a:cs typeface="Times New Roman" pitchFamily="18" charset="0"/>
            </a:endParaRPr>
          </a:p>
        </p:txBody>
      </p:sp>
      <p:sp>
        <p:nvSpPr>
          <p:cNvPr id="50181" name="Rectangle 3"/>
          <p:cNvSpPr>
            <a:spLocks noGrp="1" noChangeArrowheads="1"/>
          </p:cNvSpPr>
          <p:nvPr>
            <p:ph idx="1"/>
          </p:nvPr>
        </p:nvSpPr>
        <p:spPr>
          <a:xfrm>
            <a:off x="500063" y="928688"/>
            <a:ext cx="8401050" cy="5214937"/>
          </a:xfrm>
        </p:spPr>
        <p:txBody>
          <a:bodyPr/>
          <a:lstStyle/>
          <a:p>
            <a:pPr algn="l" rtl="0"/>
            <a:r>
              <a:rPr lang="fr-FR" sz="1800">
                <a:latin typeface="Times New Roman" pitchFamily="18" charset="0"/>
                <a:cs typeface="Times New Roman" pitchFamily="18" charset="0"/>
              </a:rPr>
              <a:t>Syntax errors are revealed when lexical units from the lexical analyser contradict grammatical rules.</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 nature of the error is very difficult to deduce. Most of the time, the error handler has to </a:t>
            </a:r>
            <a:r>
              <a:rPr lang="fr-FR" sz="1800" b="1">
                <a:latin typeface="Times New Roman" pitchFamily="18" charset="0"/>
                <a:cs typeface="Times New Roman" pitchFamily="18" charset="0"/>
              </a:rPr>
              <a:t>guess </a:t>
            </a:r>
            <a:r>
              <a:rPr lang="fr-FR" sz="1800">
                <a:latin typeface="Times New Roman" pitchFamily="18" charset="0"/>
                <a:cs typeface="Times New Roman" pitchFamily="18" charset="0"/>
              </a:rPr>
              <a:t>what the programmer had in mind.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There are several error recovery strategies: </a:t>
            </a:r>
            <a:r>
              <a:rPr lang="fr-FR" sz="1800" b="1">
                <a:latin typeface="Times New Roman" pitchFamily="18" charset="0"/>
                <a:cs typeface="Times New Roman" pitchFamily="18" charset="0"/>
              </a:rPr>
              <a:t>panic mode</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phrase level</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error generation</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global correction</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Inadequate recovery can cause errors that were not made by the programmer but are the result of the parser's state change during error recovery.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E8B19F7E-F0DF-4D5B-9F24-82E2EEFA5725}" type="slidenum">
              <a:rPr lang="en-US" altLang="en-US"/>
              <a:t>28</a:t>
            </a:fld>
            <a:endParaRPr lang="en-US" altLang="en-US"/>
          </a:p>
        </p:txBody>
      </p:sp>
      <p:sp>
        <p:nvSpPr>
          <p:cNvPr id="5017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3A60BA13-2812-469A-A589-1B19727D102F}" type="slidenum">
              <a:rPr lang="ar-SA" altLang="en-US" sz="1200">
                <a:latin typeface="Garamond" pitchFamily="18" charset="0"/>
                <a:cs typeface="Arial" charset="0"/>
              </a:rPr>
              <a:t>28</a:t>
            </a:fld>
            <a:endParaRPr lang="en-US" altLang="en-US" sz="1200">
              <a:latin typeface="Garamond" pitchFamily="18" charset="0"/>
              <a:cs typeface="Arial"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Syntax errors</a:t>
            </a:r>
            <a:endParaRPr lang="en-US" sz="3600" b="1">
              <a:latin typeface="Times New Roman" pitchFamily="18" charset="0"/>
              <a:cs typeface="Times New Roman" pitchFamily="18" charset="0"/>
            </a:endParaRPr>
          </a:p>
        </p:txBody>
      </p:sp>
      <p:sp>
        <p:nvSpPr>
          <p:cNvPr id="51205" name="Rectangle 3"/>
          <p:cNvSpPr>
            <a:spLocks noGrp="1" noChangeArrowheads="1"/>
          </p:cNvSpPr>
          <p:nvPr>
            <p:ph idx="1"/>
          </p:nvPr>
        </p:nvSpPr>
        <p:spPr>
          <a:xfrm>
            <a:off x="500063" y="928688"/>
            <a:ext cx="8501062" cy="5214937"/>
          </a:xfrm>
        </p:spPr>
        <p:txBody>
          <a:bodyPr/>
          <a:lstStyle/>
          <a:p>
            <a:pPr algn="l" rtl="0">
              <a:buFont typeface="Wingdings" pitchFamily="2" charset="2"/>
              <a:buNone/>
            </a:pPr>
            <a:r>
              <a:rPr lang="fr-FR" sz="2000" b="1">
                <a:latin typeface="Times New Roman" pitchFamily="18" charset="0"/>
                <a:cs typeface="Times New Roman" pitchFamily="18" charset="0"/>
              </a:rPr>
              <a:t>Recovery in panic mode </a:t>
            </a:r>
            <a:endParaRPr lang="en-US" sz="20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When it discovers an error, the parser eliminates input symbols one after the other until it encounters one that belongs to a set of lexical synchronisation units, such as delimiters (;, end or }), whose role in a source programme is clear.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Although this method generally skips a considerable portion of the source text without checking its validity, it has the advantage of simplicity and cannot enter an infinite loop. </a:t>
            </a:r>
          </a:p>
          <a:p>
            <a:pPr algn="l" rtl="0">
              <a:buFont typeface="Wingdings" pitchFamily="2" charset="2"/>
              <a:buNone/>
            </a:pPr>
            <a:r>
              <a:rPr lang="fr-FR" sz="1800" b="1">
                <a:latin typeface="Times New Roman" pitchFamily="18" charset="0"/>
                <a:cs typeface="Times New Roman" pitchFamily="18" charset="0"/>
              </a:rPr>
              <a:t>Recovery at the phrase level </a:t>
            </a:r>
            <a:endParaRPr lang="en-US" sz="1800" b="1" i="1">
              <a:latin typeface="Times New Roman" pitchFamily="18" charset="0"/>
              <a:cs typeface="Times New Roman" pitchFamily="18" charset="0"/>
            </a:endParaRPr>
          </a:p>
          <a:p>
            <a:pPr algn="l" rtl="0"/>
            <a:r>
              <a:rPr lang="fr-FR" sz="1800">
                <a:latin typeface="Times New Roman" pitchFamily="18" charset="0"/>
                <a:cs typeface="Times New Roman" pitchFamily="18" charset="0"/>
              </a:rPr>
              <a:t>When an error is discovered, the parser can make local corrections. E.g. replace a , with a ;, a wihle with a while, insert a ; or ( …</a:t>
            </a:r>
          </a:p>
          <a:p>
            <a:pPr algn="l" rtl="0"/>
            <a:r>
              <a:rPr lang="fr-FR" sz="1800">
                <a:latin typeface="Times New Roman" pitchFamily="18" charset="0"/>
                <a:cs typeface="Times New Roman" pitchFamily="18" charset="0"/>
              </a:rPr>
              <a:t>The choice of modification to be made is not always obvious.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 major disadvantage of this method is that it is impossible to handle situations in which the actual error occurred well before the point of detection.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This error recovery is implemented by filling in the empty cells of the analysis tables with pointers to error routines. These routines </a:t>
            </a:r>
            <a:r>
              <a:rPr lang="fr-FR" sz="1800" i="1">
                <a:latin typeface="Times New Roman" pitchFamily="18" charset="0"/>
                <a:cs typeface="Times New Roman" pitchFamily="18" charset="0"/>
              </a:rPr>
              <a:t>replace</a:t>
            </a:r>
            <a:r>
              <a:rPr lang="fr-FR" sz="1800">
                <a:latin typeface="Times New Roman" pitchFamily="18" charset="0"/>
                <a:cs typeface="Times New Roman" pitchFamily="18" charset="0"/>
              </a:rPr>
              <a:t>, </a:t>
            </a:r>
            <a:r>
              <a:rPr lang="fr-FR" sz="1800" i="1">
                <a:latin typeface="Times New Roman" pitchFamily="18" charset="0"/>
                <a:cs typeface="Times New Roman" pitchFamily="18" charset="0"/>
              </a:rPr>
              <a:t>insert </a:t>
            </a:r>
            <a:r>
              <a:rPr lang="fr-FR" sz="1800">
                <a:latin typeface="Times New Roman" pitchFamily="18" charset="0"/>
                <a:cs typeface="Times New Roman" pitchFamily="18" charset="0"/>
              </a:rPr>
              <a:t>or </a:t>
            </a:r>
            <a:r>
              <a:rPr lang="fr-FR" sz="1800" i="1">
                <a:latin typeface="Times New Roman" pitchFamily="18" charset="0"/>
                <a:cs typeface="Times New Roman" pitchFamily="18" charset="0"/>
              </a:rPr>
              <a:t>delete </a:t>
            </a:r>
            <a:r>
              <a:rPr lang="fr-FR" sz="1800">
                <a:latin typeface="Times New Roman" pitchFamily="18" charset="0"/>
                <a:cs typeface="Times New Roman" pitchFamily="18" charset="0"/>
              </a:rPr>
              <a:t>input symbols and issue the appropriate messages.</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E99008B4-DA71-4E1C-9E88-7EBB92F2C37C}" type="slidenum">
              <a:rPr lang="en-US" altLang="en-US"/>
              <a:t>29</a:t>
            </a:fld>
            <a:endParaRPr lang="en-US" altLang="en-US"/>
          </a:p>
        </p:txBody>
      </p:sp>
      <p:sp>
        <p:nvSpPr>
          <p:cNvPr id="5120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30D703A-9DA5-4AFB-8DEB-4DC96452247F}" type="slidenum">
              <a:rPr lang="ar-SA" altLang="en-US" sz="1200">
                <a:latin typeface="Garamond" pitchFamily="18" charset="0"/>
                <a:cs typeface="Arial" charset="0"/>
              </a:rPr>
              <a:t>29</a:t>
            </a:fld>
            <a:endParaRPr lang="en-US" altLang="en-US" sz="1200">
              <a:latin typeface="Garamond" pitchFamily="18"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457200" y="277813"/>
            <a:ext cx="8229600" cy="630237"/>
          </a:xfrm>
        </p:spPr>
        <p:txBody>
          <a:bodyPr>
            <a:normAutofit fontScale="90000"/>
          </a:bodyPr>
          <a:lstStyle/>
          <a:p>
            <a:pPr marL="723900" indent="-723900" eaLnBrk="1" hangingPunct="1"/>
            <a:r>
              <a:rPr lang="fr-FR" sz="3800" b="1"/>
              <a:t>Grammars out of context</a:t>
            </a:r>
            <a:endParaRPr lang="en-US" sz="3800" b="1"/>
          </a:p>
        </p:txBody>
      </p:sp>
      <p:sp>
        <p:nvSpPr>
          <p:cNvPr id="27653" name="Rectangle 3"/>
          <p:cNvSpPr>
            <a:spLocks noGrp="1" noChangeArrowheads="1"/>
          </p:cNvSpPr>
          <p:nvPr>
            <p:ph idx="1"/>
          </p:nvPr>
        </p:nvSpPr>
        <p:spPr>
          <a:xfrm>
            <a:off x="457200" y="981075"/>
            <a:ext cx="8229600" cy="5149850"/>
          </a:xfrm>
        </p:spPr>
        <p:txBody>
          <a:bodyPr/>
          <a:lstStyle/>
          <a:p>
            <a:pPr algn="l" rtl="0" eaLnBrk="1" hangingPunct="1">
              <a:buFont typeface="Wingdings" pitchFamily="2" charset="2"/>
              <a:buNone/>
            </a:pPr>
            <a:endParaRPr lang="fr-FR"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A grammar is a set of rules describing how to form sentences.</a:t>
            </a:r>
          </a:p>
          <a:p>
            <a:pPr algn="l" rtl="0" eaLnBrk="1" hangingPunct="1">
              <a:buFont typeface="Wingdings" pitchFamily="2" charset="2"/>
              <a:buNone/>
            </a:pPr>
            <a:r>
              <a:rPr lang="fr-FR" sz="1800">
                <a:latin typeface="Times New Roman" pitchFamily="18" charset="0"/>
                <a:cs typeface="Times New Roman" pitchFamily="18" charset="0"/>
              </a:rPr>
              <a:t>A </a:t>
            </a:r>
            <a:r>
              <a:rPr lang="fr-FR" sz="1800" b="1">
                <a:latin typeface="Times New Roman" pitchFamily="18" charset="0"/>
                <a:cs typeface="Times New Roman" pitchFamily="18" charset="0"/>
              </a:rPr>
              <a:t>grammar </a:t>
            </a:r>
            <a:r>
              <a:rPr lang="fr-FR" sz="1800">
                <a:latin typeface="Times New Roman" pitchFamily="18" charset="0"/>
                <a:cs typeface="Times New Roman" pitchFamily="18" charset="0"/>
              </a:rPr>
              <a:t>is the data of G=(</a:t>
            </a:r>
            <a:r>
              <a:rPr lang="fr-FR" sz="1800" i="1">
                <a:latin typeface="Times New Roman" pitchFamily="18" charset="0"/>
                <a:cs typeface="Times New Roman" pitchFamily="18" charset="0"/>
              </a:rPr>
              <a:t>VT</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VN</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S</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P</a:t>
            </a:r>
            <a:r>
              <a:rPr lang="fr-FR" sz="1800">
                <a:latin typeface="Times New Roman" pitchFamily="18" charset="0"/>
                <a:cs typeface="Times New Roman" pitchFamily="18" charset="0"/>
              </a:rPr>
              <a:t>) where: </a:t>
            </a:r>
            <a:endParaRPr lang="fr-FR" sz="1800" i="1">
              <a:latin typeface="Times New Roman" pitchFamily="18" charset="0"/>
              <a:cs typeface="Times New Roman" pitchFamily="18" charset="0"/>
            </a:endParaRPr>
          </a:p>
          <a:p>
            <a:pPr algn="l" rtl="0" eaLnBrk="1" hangingPunct="1">
              <a:spcBef>
                <a:spcPct val="0"/>
              </a:spcBef>
            </a:pPr>
            <a:endParaRPr lang="fr-FR" sz="1800" i="1">
              <a:latin typeface="Times New Roman" pitchFamily="18" charset="0"/>
              <a:cs typeface="Times New Roman" pitchFamily="18" charset="0"/>
            </a:endParaRPr>
          </a:p>
          <a:p>
            <a:pPr algn="l" rtl="0" eaLnBrk="1" hangingPunct="1">
              <a:spcBef>
                <a:spcPct val="0"/>
              </a:spcBef>
            </a:pPr>
            <a:r>
              <a:rPr lang="fr-FR" sz="1800" i="1">
                <a:latin typeface="Times New Roman" pitchFamily="18" charset="0"/>
                <a:cs typeface="Times New Roman" pitchFamily="18" charset="0"/>
              </a:rPr>
              <a:t>VT </a:t>
            </a:r>
            <a:r>
              <a:rPr lang="fr-FR" sz="1800">
                <a:latin typeface="Times New Roman" pitchFamily="18" charset="0"/>
                <a:cs typeface="Times New Roman" pitchFamily="18" charset="0"/>
              </a:rPr>
              <a:t>is a non-empty set of </a:t>
            </a:r>
            <a:r>
              <a:rPr lang="fr-FR" sz="1800" b="1" i="1">
                <a:latin typeface="Times New Roman" pitchFamily="18" charset="0"/>
                <a:cs typeface="Times New Roman" pitchFamily="18" charset="0"/>
              </a:rPr>
              <a:t>terminal</a:t>
            </a:r>
            <a:r>
              <a:rPr lang="fr-FR" sz="1800">
                <a:latin typeface="Times New Roman" pitchFamily="18" charset="0"/>
                <a:cs typeface="Times New Roman" pitchFamily="18" charset="0"/>
              </a:rPr>
              <a:t> symbols (terminal alphabet) </a:t>
            </a:r>
            <a:endParaRPr lang="fr-FR" sz="1800" i="1">
              <a:latin typeface="Times New Roman" pitchFamily="18" charset="0"/>
              <a:cs typeface="Times New Roman" pitchFamily="18" charset="0"/>
            </a:endParaRPr>
          </a:p>
          <a:p>
            <a:pPr algn="l" rtl="0" eaLnBrk="1" hangingPunct="1">
              <a:spcBef>
                <a:spcPct val="0"/>
              </a:spcBef>
            </a:pPr>
            <a:r>
              <a:rPr lang="fr-FR" sz="1800" i="1">
                <a:latin typeface="Times New Roman" pitchFamily="18" charset="0"/>
                <a:cs typeface="Times New Roman" pitchFamily="18" charset="0"/>
              </a:rPr>
              <a:t>VN </a:t>
            </a:r>
            <a:r>
              <a:rPr lang="fr-FR" sz="1800">
                <a:latin typeface="Times New Roman" pitchFamily="18" charset="0"/>
                <a:cs typeface="Times New Roman" pitchFamily="18" charset="0"/>
              </a:rPr>
              <a:t>is a set of </a:t>
            </a:r>
            <a:r>
              <a:rPr lang="fr-FR" sz="1800" b="1" i="1">
                <a:latin typeface="Times New Roman" pitchFamily="18" charset="0"/>
                <a:cs typeface="Times New Roman" pitchFamily="18" charset="0"/>
              </a:rPr>
              <a:t>non-terminal</a:t>
            </a:r>
            <a:r>
              <a:rPr lang="fr-FR" sz="1800">
                <a:latin typeface="Times New Roman" pitchFamily="18" charset="0"/>
                <a:cs typeface="Times New Roman" pitchFamily="18" charset="0"/>
              </a:rPr>
              <a:t> symbols, with </a:t>
            </a:r>
            <a:r>
              <a:rPr lang="fr-FR" sz="1800" b="1">
                <a:latin typeface="Times New Roman" pitchFamily="18" charset="0"/>
                <a:cs typeface="Times New Roman" pitchFamily="18" charset="0"/>
              </a:rPr>
              <a:t>VT</a:t>
            </a:r>
            <a:r>
              <a:rPr lang="fr-FR" sz="1800">
                <a:latin typeface="Times New Roman" pitchFamily="18" charset="0"/>
                <a:cs typeface="Times New Roman" pitchFamily="18" charset="0"/>
              </a:rPr>
              <a:t> ∩VN= </a:t>
            </a:r>
          </a:p>
          <a:p>
            <a:pPr algn="l" rtl="0" eaLnBrk="1" hangingPunct="1">
              <a:spcBef>
                <a:spcPct val="0"/>
              </a:spcBef>
            </a:pPr>
            <a:r>
              <a:rPr lang="fr-FR" sz="1800" i="1">
                <a:latin typeface="Times New Roman" pitchFamily="18" charset="0"/>
                <a:cs typeface="Times New Roman" pitchFamily="18" charset="0"/>
              </a:rPr>
              <a:t>S </a:t>
            </a:r>
            <a:r>
              <a:rPr lang="fr-FR" sz="1800">
                <a:latin typeface="Times New Roman" pitchFamily="18" charset="0"/>
                <a:cs typeface="Times New Roman" pitchFamily="18" charset="0"/>
              </a:rPr>
              <a:t>is an initial symbol </a:t>
            </a:r>
            <a:r>
              <a:rPr lang="fr-FR" sz="1800" b="1">
                <a:latin typeface="Times New Roman" pitchFamily="18" charset="0"/>
                <a:cs typeface="Times New Roman" pitchFamily="18" charset="0"/>
              </a:rPr>
              <a:t> VN </a:t>
            </a:r>
            <a:r>
              <a:rPr lang="fr-FR" sz="1800">
                <a:latin typeface="Times New Roman" pitchFamily="18" charset="0"/>
                <a:cs typeface="Times New Roman" pitchFamily="18" charset="0"/>
              </a:rPr>
              <a:t>called </a:t>
            </a:r>
            <a:r>
              <a:rPr lang="fr-FR" sz="1800" b="1" i="1">
                <a:latin typeface="Times New Roman" pitchFamily="18" charset="0"/>
                <a:cs typeface="Times New Roman" pitchFamily="18" charset="0"/>
              </a:rPr>
              <a:t>an axiom</a:t>
            </a:r>
          </a:p>
          <a:p>
            <a:pPr algn="l" rtl="0" eaLnBrk="1" hangingPunct="1">
              <a:spcBef>
                <a:spcPct val="0"/>
              </a:spcBef>
            </a:pPr>
            <a:r>
              <a:rPr lang="fr-FR" sz="1800" i="1">
                <a:latin typeface="Times New Roman" pitchFamily="18" charset="0"/>
                <a:cs typeface="Times New Roman" pitchFamily="18" charset="0"/>
              </a:rPr>
              <a:t>P </a:t>
            </a:r>
            <a:r>
              <a:rPr lang="fr-FR" sz="1800">
                <a:latin typeface="Times New Roman" pitchFamily="18" charset="0"/>
                <a:cs typeface="Times New Roman" pitchFamily="18" charset="0"/>
              </a:rPr>
              <a:t>is a set of </a:t>
            </a:r>
            <a:r>
              <a:rPr lang="fr-FR" sz="1800" b="1" i="1">
                <a:latin typeface="Times New Roman" pitchFamily="18" charset="0"/>
                <a:cs typeface="Times New Roman" pitchFamily="18" charset="0"/>
              </a:rPr>
              <a:t>production rules</a:t>
            </a:r>
            <a:endParaRPr lang="en-US"/>
          </a:p>
        </p:txBody>
      </p:sp>
      <p:sp>
        <p:nvSpPr>
          <p:cNvPr id="5" name="Rectangle 6"/>
          <p:cNvSpPr>
            <a:spLocks noGrp="1" noChangeArrowheads="1"/>
          </p:cNvSpPr>
          <p:nvPr>
            <p:ph type="sldNum" sz="quarter" idx="12"/>
          </p:nvPr>
        </p:nvSpPr>
        <p:spPr/>
        <p:txBody>
          <a:bodyPr/>
          <a:lstStyle/>
          <a:p>
            <a:pPr>
              <a:defRPr/>
            </a:pPr>
            <a:fld id="{9401C29B-D4BE-49F9-B9B1-BF7FCA334D3A}" type="slidenum">
              <a:rPr lang="en-US" altLang="en-US"/>
              <a:t>3</a:t>
            </a:fld>
            <a:endParaRPr lang="en-US" altLang="en-US"/>
          </a:p>
        </p:txBody>
      </p:sp>
      <p:sp>
        <p:nvSpPr>
          <p:cNvPr id="2765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6FDCAC8D-E3FA-4282-8B29-7D3334A411BA}" type="slidenum">
              <a:rPr lang="ar-SA" altLang="en-US" sz="1200">
                <a:latin typeface="Garamond" pitchFamily="18" charset="0"/>
                <a:cs typeface="Arial" charset="0"/>
              </a:rPr>
              <a:t>3</a:t>
            </a:fld>
            <a:endParaRPr lang="en-US" altLang="en-US" sz="1200">
              <a:latin typeface="Garamond" pitchFamily="18" charset="0"/>
              <a:cs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Syntactic errors</a:t>
            </a:r>
            <a:endParaRPr lang="en-US" sz="3600" b="1">
              <a:latin typeface="Times New Roman" pitchFamily="18" charset="0"/>
              <a:cs typeface="Times New Roman" pitchFamily="18" charset="0"/>
            </a:endParaRPr>
          </a:p>
        </p:txBody>
      </p:sp>
      <p:sp>
        <p:nvSpPr>
          <p:cNvPr id="52229" name="Rectangle 3"/>
          <p:cNvSpPr>
            <a:spLocks noGrp="1" noChangeArrowheads="1"/>
          </p:cNvSpPr>
          <p:nvPr>
            <p:ph idx="1"/>
          </p:nvPr>
        </p:nvSpPr>
        <p:spPr>
          <a:xfrm>
            <a:off x="500063" y="928688"/>
            <a:ext cx="8401050" cy="5214937"/>
          </a:xfrm>
        </p:spPr>
        <p:txBody>
          <a:bodyPr/>
          <a:lstStyle/>
          <a:p>
            <a:pPr algn="l" rtl="0"/>
            <a:r>
              <a:rPr lang="fr-FR" sz="1800" b="1">
                <a:latin typeface="Times New Roman" pitchFamily="18" charset="0"/>
                <a:cs typeface="Times New Roman" pitchFamily="18" charset="0"/>
              </a:rPr>
              <a:t>Error productions </a:t>
            </a:r>
            <a:endParaRPr lang="en-US" sz="18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If we have a fairly accurate idea of the common errors that may be encountered, it is possible to augment the language grammar with productions that generate incorrect constructions.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For example (for a C compiler): </a:t>
            </a:r>
            <a:endParaRPr lang="en-US" sz="1800">
              <a:latin typeface="Times New Roman" pitchFamily="18" charset="0"/>
              <a:cs typeface="Times New Roman" pitchFamily="18" charset="0"/>
            </a:endParaRPr>
          </a:p>
          <a:p>
            <a:pPr algn="l" rtl="0">
              <a:buFont typeface="Wingdings" pitchFamily="2" charset="2"/>
              <a:buNone/>
            </a:pPr>
            <a:r>
              <a:rPr lang="fr-FR" sz="1800" b="1" i="1">
                <a:latin typeface="Times New Roman" pitchFamily="18" charset="0"/>
                <a:cs typeface="Times New Roman" pitchFamily="18" charset="0"/>
              </a:rPr>
              <a:t>       I→if E I    (</a:t>
            </a:r>
            <a:r>
              <a:rPr lang="fr-FR" sz="1800">
                <a:latin typeface="Times New Roman" pitchFamily="18" charset="0"/>
                <a:cs typeface="Times New Roman" pitchFamily="18" charset="0"/>
              </a:rPr>
              <a:t>error: parentheses are missing)</a:t>
            </a:r>
          </a:p>
          <a:p>
            <a:pPr algn="l" rtl="0">
              <a:buFont typeface="Wingdings" pitchFamily="2" charset="2"/>
              <a:buNone/>
            </a:pPr>
            <a:r>
              <a:rPr lang="fr-FR" sz="1800" b="1" i="1">
                <a:latin typeface="Times New Roman" pitchFamily="18" charset="0"/>
                <a:cs typeface="Times New Roman" pitchFamily="18" charset="0"/>
              </a:rPr>
              <a:t>      I→if ( E ) then </a:t>
            </a:r>
            <a:r>
              <a:rPr lang="fr-FR" sz="1800">
                <a:latin typeface="Times New Roman" pitchFamily="18" charset="0"/>
                <a:cs typeface="Times New Roman" pitchFamily="18" charset="0"/>
              </a:rPr>
              <a:t>I </a:t>
            </a:r>
            <a:r>
              <a:rPr lang="fr-FR" sz="1800" b="1">
                <a:latin typeface="Times New Roman" pitchFamily="18" charset="0"/>
                <a:cs typeface="Times New Roman" pitchFamily="18" charset="0"/>
              </a:rPr>
              <a:t>   (</a:t>
            </a:r>
            <a:r>
              <a:rPr lang="fr-FR" sz="1800">
                <a:latin typeface="Times New Roman" pitchFamily="18" charset="0"/>
                <a:cs typeface="Times New Roman" pitchFamily="18" charset="0"/>
              </a:rPr>
              <a:t>error: there is no then in C) </a:t>
            </a:r>
          </a:p>
          <a:p>
            <a:pPr algn="l" rtl="0"/>
            <a:r>
              <a:rPr lang="fr-FR" sz="1800" b="1">
                <a:latin typeface="Times New Roman" pitchFamily="18" charset="0"/>
                <a:cs typeface="Times New Roman" pitchFamily="18" charset="0"/>
              </a:rPr>
              <a:t>Global correction </a:t>
            </a:r>
            <a:endParaRPr lang="en-US" sz="18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Ideally, it is desirable for the compiler to make as few changes as possible. There are algorithms that allow you to choose a minimal sequence of changes that corresponds globally to the lowest correction cost. Unfortunately, these methods are too costly in terms of time and space to be implemented in practice and are therefore only of theoretical interest. Furthermore, the closest correct programme is not necessarily the one the programmer had in mind.</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D76AEC95-31CD-4801-A3A1-857E63ACC91A}" type="slidenum">
              <a:rPr lang="en-US" altLang="en-US"/>
              <a:t>30</a:t>
            </a:fld>
            <a:endParaRPr lang="en-US" altLang="en-US"/>
          </a:p>
        </p:txBody>
      </p:sp>
      <p:sp>
        <p:nvSpPr>
          <p:cNvPr id="5222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02DE6DF-45DD-4D41-A719-C51CB4270DF6}" type="slidenum">
              <a:rPr lang="ar-SA" altLang="en-US" sz="1200">
                <a:latin typeface="Garamond" pitchFamily="18" charset="0"/>
                <a:cs typeface="Arial" charset="0"/>
              </a:rPr>
              <a:t>30</a:t>
            </a:fld>
            <a:endParaRPr lang="en-US" altLang="en-US" sz="1200">
              <a:latin typeface="Garamond" pitchFamily="18" charset="0"/>
              <a:cs typeface="Arial"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3253" name="Rectangle 3"/>
          <p:cNvSpPr>
            <a:spLocks noGrp="1" noChangeArrowheads="1"/>
          </p:cNvSpPr>
          <p:nvPr>
            <p:ph idx="1"/>
          </p:nvPr>
        </p:nvSpPr>
        <p:spPr>
          <a:xfrm>
            <a:off x="500063" y="928688"/>
            <a:ext cx="8401050" cy="5214937"/>
          </a:xfrm>
        </p:spPr>
        <p:txBody>
          <a:bodyPr/>
          <a:lstStyle/>
          <a:p>
            <a:pPr algn="l" rtl="0"/>
            <a:r>
              <a:rPr lang="fr-FR" sz="1800"/>
              <a:t>Yacc is a software tool that generates parser generators. </a:t>
            </a:r>
            <a:endParaRPr lang="en-US" sz="18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6188C6E0-A731-4400-81BE-5DC189CFFBE4}" type="slidenum">
              <a:rPr lang="en-US" altLang="en-US"/>
              <a:t>31</a:t>
            </a:fld>
            <a:endParaRPr lang="en-US" altLang="en-US"/>
          </a:p>
        </p:txBody>
      </p:sp>
      <p:sp>
        <p:nvSpPr>
          <p:cNvPr id="5325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97E0772-7CA5-4E9F-9FB6-CAF26F8C92CA}" type="slidenum">
              <a:rPr lang="ar-SA" altLang="en-US" sz="1200">
                <a:latin typeface="Garamond" pitchFamily="18" charset="0"/>
                <a:cs typeface="Arial" charset="0"/>
              </a:rPr>
              <a:t>31</a:t>
            </a:fld>
            <a:endParaRPr lang="en-US" altLang="en-US" sz="1200">
              <a:latin typeface="Garamond" pitchFamily="18" charset="0"/>
              <a:cs typeface="Arial" charset="0"/>
            </a:endParaRPr>
          </a:p>
        </p:txBody>
      </p:sp>
      <p:pic>
        <p:nvPicPr>
          <p:cNvPr id="53254" name="Picture 5"/>
          <p:cNvPicPr>
            <a:picLocks noChangeAspect="1" noChangeArrowheads="1"/>
          </p:cNvPicPr>
          <p:nvPr/>
        </p:nvPicPr>
        <p:blipFill>
          <a:blip r:embed="rId2" cstate="print"/>
          <a:srcRect/>
          <a:stretch>
            <a:fillRect/>
          </a:stretch>
        </p:blipFill>
        <p:spPr bwMode="auto">
          <a:xfrm>
            <a:off x="1390650" y="1643063"/>
            <a:ext cx="6324600" cy="3357562"/>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4277" name="Rectangle 3"/>
          <p:cNvSpPr>
            <a:spLocks noGrp="1" noChangeArrowheads="1"/>
          </p:cNvSpPr>
          <p:nvPr>
            <p:ph idx="1"/>
          </p:nvPr>
        </p:nvSpPr>
        <p:spPr>
          <a:xfrm>
            <a:off x="500063" y="928688"/>
            <a:ext cx="8401050" cy="5214937"/>
          </a:xfrm>
        </p:spPr>
        <p:txBody>
          <a:bodyPr/>
          <a:lstStyle/>
          <a:p>
            <a:pPr algn="just" rtl="0">
              <a:buFont typeface="Wingdings" pitchFamily="2" charset="2"/>
              <a:buNone/>
            </a:pPr>
            <a:r>
              <a:rPr lang="fr-FR" sz="1800" b="1">
                <a:latin typeface="Times New Roman" pitchFamily="18" charset="0"/>
                <a:cs typeface="Times New Roman" pitchFamily="18" charset="0"/>
              </a:rPr>
              <a:t>	The structure of a Yacc specification</a:t>
            </a:r>
            <a:endParaRPr lang="en-US" sz="1800">
              <a:latin typeface="Times New Roman" pitchFamily="18" charset="0"/>
              <a:cs typeface="Times New Roman" pitchFamily="18" charset="0"/>
            </a:endParaRPr>
          </a:p>
          <a:p>
            <a:pPr algn="just" rtl="0">
              <a:buFont typeface="Wingdings" pitchFamily="2" charset="2"/>
              <a:buNone/>
            </a:pPr>
            <a:endParaRPr lang="fr-FR"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declaration (in C) of variables, constants, file inclusions,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declarations of lexical units used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priority and type declarations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production rules and semantic actions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C routines and main block</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B4F4DF85-2081-46E2-9126-782A954FBBAA}" type="slidenum">
              <a:rPr lang="en-US" altLang="en-US"/>
              <a:t>32</a:t>
            </a:fld>
            <a:endParaRPr lang="en-US" altLang="en-US"/>
          </a:p>
        </p:txBody>
      </p:sp>
      <p:sp>
        <p:nvSpPr>
          <p:cNvPr id="5427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B04D94FE-EE62-4CCA-A866-7350304F1875}" type="slidenum">
              <a:rPr lang="ar-SA" altLang="en-US" sz="1200">
                <a:latin typeface="Garamond" pitchFamily="18" charset="0"/>
                <a:cs typeface="Arial" charset="0"/>
              </a:rPr>
              <a:t>32</a:t>
            </a:fld>
            <a:endParaRPr lang="en-US" altLang="en-US" sz="1200">
              <a:latin typeface="Garamond" pitchFamily="18" charset="0"/>
              <a:cs typeface="Arial"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5301"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b="1">
                <a:latin typeface="Times New Roman" pitchFamily="18" charset="0"/>
                <a:cs typeface="Times New Roman" pitchFamily="18" charset="0"/>
              </a:rPr>
              <a:t>Declaration section</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The declarations section contains the "C" declarations (between %{ and %}) as well as the declaration of token names:</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	%token  name1 name2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Names that have not been declared as "token names" are considered non-terminals. When tokens correspond to operators for which you want to specify an associativity property, use </a:t>
            </a:r>
            <a:r>
              <a:rPr lang="fr-FR" sz="1800" i="1">
                <a:latin typeface="Times New Roman" pitchFamily="18" charset="0"/>
                <a:cs typeface="Times New Roman" pitchFamily="18" charset="0"/>
              </a:rPr>
              <a:t>left </a:t>
            </a:r>
            <a:r>
              <a:rPr lang="fr-FR" sz="1800">
                <a:latin typeface="Times New Roman" pitchFamily="18" charset="0"/>
                <a:cs typeface="Times New Roman" pitchFamily="18" charset="0"/>
              </a:rPr>
              <a:t>and </a:t>
            </a:r>
            <a:r>
              <a:rPr lang="fr-FR" sz="1800" i="1">
                <a:latin typeface="Times New Roman" pitchFamily="18" charset="0"/>
                <a:cs typeface="Times New Roman" pitchFamily="18" charset="0"/>
              </a:rPr>
              <a:t>right </a:t>
            </a:r>
            <a:r>
              <a:rPr lang="fr-FR" sz="1800">
                <a:latin typeface="Times New Roman" pitchFamily="18" charset="0"/>
                <a:cs typeface="Times New Roman" pitchFamily="18" charset="0"/>
              </a:rPr>
              <a:t>instead of token. </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Example</a:t>
            </a:r>
            <a:r>
              <a:rPr lang="fr-FR" sz="1800">
                <a:latin typeface="Times New Roman" pitchFamily="18" charset="0"/>
                <a:cs typeface="Times New Roman" pitchFamily="18" charset="0"/>
              </a:rPr>
              <a:t>: we would write:</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%left '+' '-'    /* left associative addition and subtraction */</a:t>
            </a:r>
            <a:endParaRPr lang="en-US" sz="1800">
              <a:latin typeface="Times New Roman" pitchFamily="18" charset="0"/>
              <a:cs typeface="Times New Roman" pitchFamily="18" charset="0"/>
            </a:endParaRPr>
          </a:p>
          <a:p>
            <a:pPr algn="l" rtl="0">
              <a:buFont typeface="Wingdings" pitchFamily="2" charset="2"/>
              <a:buNone/>
            </a:pPr>
            <a:r>
              <a:rPr lang="fr-FR" sz="1800" i="1">
                <a:latin typeface="Times New Roman" pitchFamily="18" charset="0"/>
                <a:cs typeface="Times New Roman" pitchFamily="18" charset="0"/>
              </a:rPr>
              <a:t>%right '^'      /* right-associative exponentiation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12FC45CB-6BDA-4003-B7F1-BD4596B77DB0}" type="slidenum">
              <a:rPr lang="en-US" altLang="en-US"/>
              <a:t>33</a:t>
            </a:fld>
            <a:endParaRPr lang="en-US" altLang="en-US"/>
          </a:p>
        </p:txBody>
      </p:sp>
      <p:sp>
        <p:nvSpPr>
          <p:cNvPr id="5529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4A03E89-3148-42A9-9211-DD6006093A1B}" type="slidenum">
              <a:rPr lang="ar-SA" altLang="en-US" sz="1200">
                <a:latin typeface="Garamond" pitchFamily="18" charset="0"/>
                <a:cs typeface="Arial" charset="0"/>
              </a:rPr>
              <a:t>33</a:t>
            </a:fld>
            <a:endParaRPr lang="en-US" altLang="en-US" sz="1200">
              <a:latin typeface="Garamond" pitchFamily="18" charset="0"/>
              <a:cs typeface="Arial"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6325"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b="1">
                <a:latin typeface="Times New Roman" pitchFamily="18" charset="0"/>
                <a:cs typeface="Times New Roman" pitchFamily="18" charset="0"/>
              </a:rPr>
              <a:t>Grammar and actions</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	Production rules are sequences of instructions of the form </a:t>
            </a:r>
            <a:endParaRPr lang="en-US"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non-terminal:  prod1</a:t>
            </a:r>
            <a:endParaRPr lang="en-US"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  prod2</a:t>
            </a:r>
            <a:endParaRPr lang="en-US"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  prodn</a:t>
            </a:r>
            <a:endParaRPr lang="en-US" sz="1800">
              <a:latin typeface="Times New Roman" pitchFamily="18" charset="0"/>
              <a:cs typeface="Times New Roman" pitchFamily="18" charset="0"/>
            </a:endParaRPr>
          </a:p>
          <a:p>
            <a:pPr algn="just" rtl="0">
              <a:buFont typeface="Wingdings" pitchFamily="2" charset="2"/>
              <a:buNone/>
            </a:pPr>
            <a:r>
              <a:rPr lang="fr-FR" sz="1800" i="1">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	Semantic actions are C instructions inserted into production rules. They are executed each time there is a reduction by the associated production. </a:t>
            </a:r>
            <a:endParaRPr lang="en-US" sz="1800">
              <a:latin typeface="Times New Roman" pitchFamily="18" charset="0"/>
              <a:cs typeface="Times New Roman" pitchFamily="18" charset="0"/>
            </a:endParaRPr>
          </a:p>
          <a:p>
            <a:pPr algn="just" rtl="0">
              <a:buFont typeface="Wingdings" pitchFamily="2" charset="2"/>
              <a:buNone/>
            </a:pPr>
            <a:r>
              <a:rPr lang="fr-FR" sz="1800" b="1">
                <a:latin typeface="Times New Roman" pitchFamily="18" charset="0"/>
                <a:cs typeface="Times New Roman" pitchFamily="18" charset="0"/>
              </a:rPr>
              <a:t>Example: </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G : S B 'X' {printf("word recognised");} </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S: A {printf("reduction by A");} T {printf("reduction by T");} 'a' </a:t>
            </a:r>
            <a:endParaRPr lang="en-US" sz="1800">
              <a:latin typeface="Times New Roman" pitchFamily="18" charset="0"/>
              <a:cs typeface="Times New Roman" pitchFamily="18" charset="0"/>
            </a:endParaRPr>
          </a:p>
          <a:p>
            <a:pPr algn="just" rtl="0">
              <a:buFont typeface="Wingdings" pitchFamily="2" charset="2"/>
              <a:buNone/>
            </a:pP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300E47AD-2030-40E1-A314-BB63C75004BA}" type="slidenum">
              <a:rPr lang="en-US" altLang="en-US"/>
              <a:t>34</a:t>
            </a:fld>
            <a:endParaRPr lang="en-US" altLang="en-US"/>
          </a:p>
        </p:txBody>
      </p:sp>
      <p:sp>
        <p:nvSpPr>
          <p:cNvPr id="5632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85353761-7B5E-4ADA-99D3-C0F77BF41ABD}" type="slidenum">
              <a:rPr lang="ar-SA" altLang="en-US" sz="1200">
                <a:latin typeface="Garamond" pitchFamily="18" charset="0"/>
                <a:cs typeface="Arial" charset="0"/>
              </a:rPr>
              <a:t>34</a:t>
            </a:fld>
            <a:endParaRPr lang="en-US" altLang="en-US" sz="1200">
              <a:latin typeface="Garamond" pitchFamily="18" charset="0"/>
              <a:cs typeface="Arial"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7349" name="Rectangle 3"/>
          <p:cNvSpPr>
            <a:spLocks noGrp="1" noChangeArrowheads="1"/>
          </p:cNvSpPr>
          <p:nvPr>
            <p:ph idx="1"/>
          </p:nvPr>
        </p:nvSpPr>
        <p:spPr>
          <a:xfrm>
            <a:off x="500063" y="928688"/>
            <a:ext cx="8429625" cy="5214937"/>
          </a:xfrm>
        </p:spPr>
        <p:txBody>
          <a:bodyPr/>
          <a:lstStyle/>
          <a:p>
            <a:pPr algn="l" rtl="0">
              <a:buFont typeface="Wingdings" pitchFamily="2" charset="2"/>
              <a:buNone/>
            </a:pPr>
            <a:r>
              <a:rPr lang="fr-FR" sz="1800" b="1">
                <a:latin typeface="Times New Roman" pitchFamily="18" charset="0"/>
                <a:cs typeface="Times New Roman" pitchFamily="18" charset="0"/>
              </a:rPr>
              <a:t>The C programme</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contain the main() programme, which generally needs to call the </a:t>
            </a:r>
            <a:r>
              <a:rPr lang="fr-FR" sz="1800" b="1">
                <a:latin typeface="Times New Roman" pitchFamily="18" charset="0"/>
                <a:cs typeface="Times New Roman" pitchFamily="18" charset="0"/>
              </a:rPr>
              <a:t>yyparse()</a:t>
            </a:r>
            <a:r>
              <a:rPr lang="fr-FR" sz="1800">
                <a:latin typeface="Times New Roman" pitchFamily="18" charset="0"/>
                <a:cs typeface="Times New Roman" pitchFamily="18" charset="0"/>
              </a:rPr>
              <a:t>function created by Yacc, and it must also contain: </a:t>
            </a:r>
            <a:r>
              <a:rPr lang="fr-FR" sz="1800" b="1">
                <a:latin typeface="Times New Roman" pitchFamily="18" charset="0"/>
                <a:cs typeface="Times New Roman" pitchFamily="18" charset="0"/>
              </a:rPr>
              <a:t>#include ``lex.yy.c''.</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Communication with the lexical analyser: yylval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 syntactic and lexical analysers can communicate with each other via the </a:t>
            </a:r>
            <a:r>
              <a:rPr lang="fr-FR" sz="1800" i="1">
                <a:latin typeface="Times New Roman" pitchFamily="18" charset="0"/>
                <a:cs typeface="Times New Roman" pitchFamily="18" charset="0"/>
              </a:rPr>
              <a:t>int </a:t>
            </a:r>
            <a:r>
              <a:rPr lang="fr-FR" sz="1800" b="1" i="1">
                <a:latin typeface="Times New Roman" pitchFamily="18" charset="0"/>
                <a:cs typeface="Times New Roman" pitchFamily="18" charset="0"/>
              </a:rPr>
              <a:t>yylval </a:t>
            </a:r>
            <a:r>
              <a:rPr lang="fr-FR" sz="1800">
                <a:latin typeface="Times New Roman" pitchFamily="18" charset="0"/>
                <a:cs typeface="Times New Roman" pitchFamily="18" charset="0"/>
              </a:rPr>
              <a:t>variable.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In a lexical action, the </a:t>
            </a:r>
            <a:r>
              <a:rPr lang="fr-FR" sz="1800" i="1">
                <a:latin typeface="Times New Roman" pitchFamily="18" charset="0"/>
                <a:cs typeface="Times New Roman" pitchFamily="18" charset="0"/>
              </a:rPr>
              <a:t>return(ul) </a:t>
            </a:r>
            <a:r>
              <a:rPr lang="fr-FR" sz="1800">
                <a:latin typeface="Times New Roman" pitchFamily="18" charset="0"/>
                <a:cs typeface="Times New Roman" pitchFamily="18" charset="0"/>
              </a:rPr>
              <a:t>statement allows the lexical unit </a:t>
            </a:r>
            <a:r>
              <a:rPr lang="fr-FR" sz="1800" i="1">
                <a:latin typeface="Times New Roman" pitchFamily="18" charset="0"/>
                <a:cs typeface="Times New Roman" pitchFamily="18" charset="0"/>
              </a:rPr>
              <a:t>ul</a:t>
            </a:r>
            <a:r>
              <a:rPr lang="fr-FR" sz="1800">
                <a:latin typeface="Times New Roman" pitchFamily="18" charset="0"/>
                <a:cs typeface="Times New Roman" pitchFamily="18" charset="0"/>
              </a:rPr>
              <a:t> to be returned to the syntax analyser, whose value can be stored in </a:t>
            </a:r>
            <a:r>
              <a:rPr lang="fr-FR" sz="1800" i="1">
                <a:latin typeface="Times New Roman" pitchFamily="18" charset="0"/>
                <a:cs typeface="Times New Roman" pitchFamily="18" charset="0"/>
              </a:rPr>
              <a:t>yylval</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The variable yylval is of type YYSTYPE (declared in the yacc/bison library), which is an </a:t>
            </a:r>
            <a:r>
              <a:rPr lang="fr-FR" sz="1800" i="1">
                <a:latin typeface="Times New Roman" pitchFamily="18" charset="0"/>
                <a:cs typeface="Times New Roman" pitchFamily="18" charset="0"/>
              </a:rPr>
              <a:t>int </a:t>
            </a:r>
            <a:r>
              <a:rPr lang="fr-FR" sz="1800">
                <a:latin typeface="Times New Roman" pitchFamily="18" charset="0"/>
                <a:cs typeface="Times New Roman" pitchFamily="18" charset="0"/>
              </a:rPr>
              <a:t>by default. This type can be changed by: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#define YYSTYPE other_C_type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Or by: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%union {fields of a C union}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which will automatically declare YYSTYPE as such a union.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6FBEC76C-71A5-444E-83C2-3AA44B2A143B}" type="slidenum">
              <a:rPr lang="en-US" altLang="en-US"/>
              <a:t>35</a:t>
            </a:fld>
            <a:endParaRPr lang="en-US" altLang="en-US"/>
          </a:p>
        </p:txBody>
      </p:sp>
      <p:sp>
        <p:nvSpPr>
          <p:cNvPr id="5734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9844B82-8E86-4239-BF1F-D270BCCB7DBB}" type="slidenum">
              <a:rPr lang="ar-SA" altLang="en-US" sz="1200">
                <a:latin typeface="Garamond" pitchFamily="18" charset="0"/>
                <a:cs typeface="Arial" charset="0"/>
              </a:rPr>
              <a:t>35</a:t>
            </a:fld>
            <a:endParaRPr lang="en-US" altLang="en-US" sz="1200">
              <a:latin typeface="Garamond" pitchFamily="18" charset="0"/>
              <a:cs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8373" name="Rectangle 3"/>
          <p:cNvSpPr>
            <a:spLocks noGrp="1" noChangeArrowheads="1"/>
          </p:cNvSpPr>
          <p:nvPr>
            <p:ph idx="1"/>
          </p:nvPr>
        </p:nvSpPr>
        <p:spPr>
          <a:xfrm>
            <a:off x="500063" y="928688"/>
            <a:ext cx="8401050" cy="5214937"/>
          </a:xfrm>
        </p:spPr>
        <p:txBody>
          <a:bodyPr>
            <a:normAutofit lnSpcReduction="10000"/>
          </a:bodyPr>
          <a:lstStyle/>
          <a:p>
            <a:pPr algn="l" rtl="0">
              <a:buFont typeface="Wingdings" pitchFamily="2" charset="2"/>
              <a:buNone/>
            </a:pPr>
            <a:r>
              <a:rPr lang="fr-FR" sz="1800" b="1">
                <a:latin typeface="Times New Roman" pitchFamily="18" charset="0"/>
                <a:cs typeface="Times New Roman" pitchFamily="18" charset="0"/>
              </a:rPr>
              <a:t>example </a:t>
            </a:r>
            <a:endParaRPr lang="en-US" sz="1800" b="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%union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int integer;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double reel;</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char * string;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allows you to store int, double and char * in yylval.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The lexical analyser could, for example, contain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{number}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yylval.integer=atoi(yytext);</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return NUMBER;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The type of lexemes must then be specified using the names of the union fields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%token &lt;integer&gt; NUMBER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%token &lt;string&gt; IDENT STRING COMMENT</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Non-terminals can also be typed using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%type &lt;integer&gt; S</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%type &lt;string&gt; expr</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59855CC9-7E99-4DEC-9B96-4FE880E500E4}" type="slidenum">
              <a:rPr lang="en-US" altLang="en-US"/>
              <a:t>36</a:t>
            </a:fld>
            <a:endParaRPr lang="en-US" altLang="en-US"/>
          </a:p>
        </p:txBody>
      </p:sp>
      <p:sp>
        <p:nvSpPr>
          <p:cNvPr id="5837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3E5C55D-A890-41D6-9E5C-C3FC8235A3C9}" type="slidenum">
              <a:rPr lang="ar-SA" altLang="en-US" sz="1200">
                <a:latin typeface="Garamond" pitchFamily="18" charset="0"/>
                <a:cs typeface="Arial" charset="0"/>
              </a:rPr>
              <a:t>36</a:t>
            </a:fld>
            <a:endParaRPr lang="en-US" altLang="en-US" sz="1200">
              <a:latin typeface="Garamond" pitchFamily="18" charset="0"/>
              <a:cs typeface="Arial"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59397" name="Rectangle 3"/>
          <p:cNvSpPr>
            <a:spLocks noGrp="1" noChangeArrowheads="1"/>
          </p:cNvSpPr>
          <p:nvPr>
            <p:ph idx="1"/>
          </p:nvPr>
        </p:nvSpPr>
        <p:spPr>
          <a:xfrm>
            <a:off x="500063" y="928688"/>
            <a:ext cx="8401050" cy="5214937"/>
          </a:xfrm>
        </p:spPr>
        <p:txBody>
          <a:bodyPr/>
          <a:lstStyle/>
          <a:p>
            <a:pPr algn="l" rtl="0"/>
            <a:r>
              <a:rPr lang="fr-FR" sz="1800" b="1">
                <a:latin typeface="Times New Roman" pitchFamily="18" charset="0"/>
                <a:cs typeface="Times New Roman" pitchFamily="18" charset="0"/>
              </a:rPr>
              <a:t>Predefined variables, functions and actions </a:t>
            </a:r>
          </a:p>
          <a:p>
            <a:pPr algn="l" rtl="0">
              <a:buFont typeface="Wingdings" pitchFamily="2" charset="2"/>
              <a:buNone/>
            </a:pP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YYPARSE()</a:t>
            </a:r>
            <a:r>
              <a:rPr lang="fr-FR" sz="1800">
                <a:latin typeface="Times New Roman" pitchFamily="18" charset="0"/>
                <a:cs typeface="Times New Roman" pitchFamily="18" charset="0"/>
              </a:rPr>
              <a:t>: call to the parser.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YYACCEPT</a:t>
            </a:r>
            <a:r>
              <a:rPr lang="fr-FR" sz="1800">
                <a:latin typeface="Times New Roman" pitchFamily="18" charset="0"/>
                <a:cs typeface="Times New Roman" pitchFamily="18" charset="0"/>
              </a:rPr>
              <a:t>: instruction used to stop the parser.</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YYABORT</a:t>
            </a:r>
            <a:r>
              <a:rPr lang="fr-FR" sz="1800">
                <a:latin typeface="Times New Roman" pitchFamily="18" charset="0"/>
                <a:cs typeface="Times New Roman" pitchFamily="18" charset="0"/>
              </a:rPr>
              <a:t>: instruction that also stops the parser. yyparse then returns 1, which can be used to indicate that the parser has failed.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main()</a:t>
            </a:r>
            <a:r>
              <a:rPr lang="fr-FR" sz="1800">
                <a:latin typeface="Times New Roman" pitchFamily="18" charset="0"/>
                <a:cs typeface="Times New Roman" pitchFamily="18" charset="0"/>
              </a:rPr>
              <a:t>: the default main simply calls yyparse(). The user can write their own main in the main block.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%start non-terminal</a:t>
            </a:r>
            <a:r>
              <a:rPr lang="fr-FR" sz="1800">
                <a:latin typeface="Times New Roman" pitchFamily="18" charset="0"/>
                <a:cs typeface="Times New Roman" pitchFamily="18" charset="0"/>
              </a:rPr>
              <a:t>: action to indicate which non-terminal is the axiom. By default, it is the first one described in the production rules.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E463324B-626B-491B-92BE-D75BD52184B3}" type="slidenum">
              <a:rPr lang="en-US" altLang="en-US"/>
              <a:t>37</a:t>
            </a:fld>
            <a:endParaRPr lang="en-US" altLang="en-US"/>
          </a:p>
        </p:txBody>
      </p:sp>
      <p:sp>
        <p:nvSpPr>
          <p:cNvPr id="5939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28319173-2FB8-4788-BC87-6E8C9C5E6445}" type="slidenum">
              <a:rPr lang="ar-SA" altLang="en-US" sz="1200">
                <a:latin typeface="Garamond" pitchFamily="18" charset="0"/>
                <a:cs typeface="Arial" charset="0"/>
              </a:rPr>
              <a:t>37</a:t>
            </a:fld>
            <a:endParaRPr lang="en-US" altLang="en-US" sz="1200">
              <a:latin typeface="Garamond" pitchFamily="18" charset="0"/>
              <a:cs typeface="Arial"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60421"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500" b="1">
                <a:latin typeface="Times New Roman" pitchFamily="18" charset="0"/>
                <a:cs typeface="Times New Roman" pitchFamily="18" charset="0"/>
              </a:rPr>
              <a:t>Example: </a:t>
            </a:r>
            <a:r>
              <a:rPr lang="fr-FR" sz="1500">
                <a:latin typeface="Times New Roman" pitchFamily="18" charset="0"/>
                <a:cs typeface="Times New Roman" pitchFamily="18" charset="0"/>
              </a:rPr>
              <a:t>Let us consider the grammar:</a:t>
            </a:r>
            <a:endParaRPr lang="en-US" sz="1500">
              <a:latin typeface="Times New Roman" pitchFamily="18" charset="0"/>
              <a:cs typeface="Times New Roman" pitchFamily="18" charset="0"/>
            </a:endParaRPr>
          </a:p>
          <a:p>
            <a:pPr algn="l" rtl="0">
              <a:buFont typeface="Wingdings" pitchFamily="2" charset="2"/>
              <a:buNone/>
            </a:pPr>
            <a:r>
              <a:rPr lang="en-US" sz="1500">
                <a:latin typeface="Times New Roman" pitchFamily="18" charset="0"/>
                <a:cs typeface="Times New Roman" pitchFamily="18" charset="0"/>
              </a:rPr>
              <a:t>S →aSbS, S → aSb, S →abS, S→ab</a:t>
            </a:r>
          </a:p>
          <a:p>
            <a:pPr algn="l" rtl="0">
              <a:buFont typeface="Wingdings" pitchFamily="2" charset="2"/>
              <a:buNone/>
            </a:pPr>
            <a:r>
              <a:rPr lang="en-US" sz="1500" i="1">
                <a:latin typeface="Times New Roman" pitchFamily="18" charset="0"/>
                <a:cs typeface="Times New Roman" pitchFamily="18" charset="0"/>
              </a:rPr>
              <a:t>%token PVIRG PARO PARF</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s0 :    exp PVIRG {printf("finished\n"); exit(0);}</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exp:     PARO exp PARF exp {printf(" rule1 \n");}</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|PARO exp PARF {printf(" rule2 \n");}</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|PARO PARF exp {printf(" rule3 \n");}</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|PARO PARF {printf(" rule4 \n");}</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#include &lt;ctype.h&gt;</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#include &lt;stdio.h&gt;</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#include "lex.yy.c"</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main(){</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yyparse();}</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yyerror(char *s){</a:t>
            </a:r>
            <a:endParaRPr lang="en-US" sz="1500">
              <a:latin typeface="Times New Roman" pitchFamily="18" charset="0"/>
              <a:cs typeface="Times New Roman" pitchFamily="18" charset="0"/>
            </a:endParaRPr>
          </a:p>
          <a:p>
            <a:pPr algn="l" rtl="0">
              <a:buFont typeface="Wingdings" pitchFamily="2" charset="2"/>
              <a:buNone/>
            </a:pPr>
            <a:r>
              <a:rPr lang="en-US" sz="1500" i="1">
                <a:latin typeface="Times New Roman" pitchFamily="18" charset="0"/>
                <a:cs typeface="Times New Roman" pitchFamily="18" charset="0"/>
              </a:rPr>
              <a:t>	printf ("%s\n",s);}</a:t>
            </a:r>
            <a:endParaRPr lang="en-US" sz="1500">
              <a:latin typeface="Times New Roman" pitchFamily="18" charset="0"/>
              <a:cs typeface="Times New Roman" pitchFamily="18" charset="0"/>
            </a:endParaRPr>
          </a:p>
          <a:p>
            <a:pPr algn="l" rtl="0"/>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4F74EC55-69DA-473B-A8EB-F51F5E48446B}" type="slidenum">
              <a:rPr lang="en-US" altLang="en-US"/>
              <a:t>38</a:t>
            </a:fld>
            <a:endParaRPr lang="en-US" altLang="en-US"/>
          </a:p>
        </p:txBody>
      </p:sp>
      <p:sp>
        <p:nvSpPr>
          <p:cNvPr id="6041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5A82F94-7846-4C8F-AD7B-34DD18784058}" type="slidenum">
              <a:rPr lang="ar-SA" altLang="en-US" sz="1200">
                <a:latin typeface="Garamond" pitchFamily="18" charset="0"/>
                <a:cs typeface="Arial" charset="0"/>
              </a:rPr>
              <a:t>38</a:t>
            </a:fld>
            <a:endParaRPr lang="en-US" altLang="en-US" sz="1200">
              <a:latin typeface="Garamond" pitchFamily="18" charset="0"/>
              <a:cs typeface="Arial"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Case study:</a:t>
            </a:r>
            <a:endParaRPr lang="en-US" sz="3600" b="1">
              <a:latin typeface="Times New Roman" pitchFamily="18" charset="0"/>
              <a:cs typeface="Times New Roman" pitchFamily="18" charset="0"/>
            </a:endParaRPr>
          </a:p>
        </p:txBody>
      </p:sp>
      <p:sp>
        <p:nvSpPr>
          <p:cNvPr id="61445" name="Rectangle 3"/>
          <p:cNvSpPr>
            <a:spLocks noGrp="1" noChangeArrowheads="1"/>
          </p:cNvSpPr>
          <p:nvPr>
            <p:ph idx="1"/>
          </p:nvPr>
        </p:nvSpPr>
        <p:spPr>
          <a:xfrm>
            <a:off x="500063" y="928688"/>
            <a:ext cx="8401050" cy="5214937"/>
          </a:xfrm>
        </p:spPr>
        <p:txBody>
          <a:bodyPr>
            <a:normAutofit lnSpcReduction="10000"/>
          </a:bodyPr>
          <a:lstStyle/>
          <a:p>
            <a:pPr algn="l" rtl="0"/>
            <a:r>
              <a:rPr lang="fr-FR" sz="1400">
                <a:latin typeface="Times New Roman" pitchFamily="18" charset="0"/>
                <a:cs typeface="Times New Roman" pitchFamily="18" charset="0"/>
              </a:rPr>
              <a:t>The Lex source of the mini expression interpreter</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%{#include "global.h"</a:t>
            </a:r>
          </a:p>
          <a:p>
            <a:pPr algn="l" rtl="0">
              <a:buFont typeface="Wingdings" pitchFamily="2" charset="2"/>
              <a:buNone/>
            </a:pPr>
            <a:r>
              <a:rPr lang="en-US" sz="1400">
                <a:latin typeface="Times New Roman" pitchFamily="18" charset="0"/>
                <a:cs typeface="Times New Roman" pitchFamily="18" charset="0"/>
              </a:rPr>
              <a:t>#include "calc.h"</a:t>
            </a:r>
          </a:p>
          <a:p>
            <a:pPr algn="l" rtl="0">
              <a:buFont typeface="Wingdings" pitchFamily="2" charset="2"/>
              <a:buNone/>
            </a:pPr>
            <a:r>
              <a:rPr lang="fr-FR" sz="1400">
                <a:latin typeface="Times New Roman" pitchFamily="18" charset="0"/>
                <a:cs typeface="Times New Roman" pitchFamily="18" charset="0"/>
              </a:rPr>
              <a:t>#include &lt;stdlib.h&gt;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whitespace    [ \t]+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digit   [0-9]</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integer    {digit}+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exponent  [eE][+-]?{integer}</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real    {integer}("."{integer})?{exponent}?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{whitespace}  { /* Ignore */ }</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{real}    {      yylval=atof(yytext);</a:t>
            </a:r>
          </a:p>
          <a:p>
            <a:pPr algn="l" rtl="0">
              <a:buFont typeface="Wingdings" pitchFamily="2" charset="2"/>
              <a:buNone/>
            </a:pPr>
            <a:r>
              <a:rPr lang="en-US" sz="1400">
                <a:latin typeface="Times New Roman" pitchFamily="18" charset="0"/>
                <a:cs typeface="Times New Roman" pitchFamily="18" charset="0"/>
              </a:rPr>
              <a:t>      return(NB);    }</a:t>
            </a:r>
          </a:p>
          <a:p>
            <a:pPr algn="l" rtl="0">
              <a:buFont typeface="Wingdings" pitchFamily="2" charset="2"/>
              <a:buNone/>
            </a:pPr>
            <a:r>
              <a:rPr lang="en-US" sz="1400">
                <a:latin typeface="Times New Roman" pitchFamily="18" charset="0"/>
                <a:cs typeface="Times New Roman" pitchFamily="18" charset="0"/>
              </a:rPr>
              <a:t>"+"   return(PLUS);</a:t>
            </a:r>
          </a:p>
          <a:p>
            <a:pPr algn="l" rtl="0">
              <a:buFont typeface="Wingdings" pitchFamily="2" charset="2"/>
              <a:buNone/>
            </a:pPr>
            <a:r>
              <a:rPr lang="en-US" sz="1400">
                <a:latin typeface="Times New Roman" pitchFamily="18" charset="0"/>
                <a:cs typeface="Times New Roman" pitchFamily="18" charset="0"/>
              </a:rPr>
              <a:t>"-"   return(MINUS);</a:t>
            </a:r>
          </a:p>
          <a:p>
            <a:pPr algn="l" rtl="0">
              <a:buFont typeface="Wingdings" pitchFamily="2" charset="2"/>
              <a:buNone/>
            </a:pPr>
            <a:r>
              <a:rPr lang="en-US" sz="1400">
                <a:latin typeface="Times New Roman" pitchFamily="18" charset="0"/>
                <a:cs typeface="Times New Roman" pitchFamily="18" charset="0"/>
              </a:rPr>
              <a:t>"*"   return(MULTIPLY);</a:t>
            </a:r>
          </a:p>
          <a:p>
            <a:pPr algn="l" rtl="0">
              <a:buFont typeface="Wingdings" pitchFamily="2" charset="2"/>
              <a:buNone/>
            </a:pPr>
            <a:r>
              <a:rPr lang="en-US" sz="1400">
                <a:latin typeface="Times New Roman" pitchFamily="18" charset="0"/>
                <a:cs typeface="Times New Roman" pitchFamily="18" charset="0"/>
              </a:rPr>
              <a:t>"/"   return(DIV);</a:t>
            </a:r>
          </a:p>
          <a:p>
            <a:pPr algn="l" rtl="0">
              <a:buFont typeface="Wingdings" pitchFamily="2" charset="2"/>
              <a:buNone/>
            </a:pPr>
            <a:r>
              <a:rPr lang="en-US" sz="1400">
                <a:latin typeface="Times New Roman" pitchFamily="18" charset="0"/>
                <a:cs typeface="Times New Roman" pitchFamily="18" charset="0"/>
              </a:rPr>
              <a:t>"^"   return(THEN);</a:t>
            </a:r>
          </a:p>
          <a:p>
            <a:pPr algn="l" rtl="0">
              <a:buFont typeface="Wingdings" pitchFamily="2" charset="2"/>
              <a:buNone/>
            </a:pPr>
            <a:r>
              <a:rPr lang="en-US" sz="1400">
                <a:latin typeface="Times New Roman" pitchFamily="18" charset="0"/>
                <a:cs typeface="Times New Roman" pitchFamily="18" charset="0"/>
              </a:rPr>
              <a:t>"("   return(BY_G);</a:t>
            </a:r>
          </a:p>
          <a:p>
            <a:pPr algn="l" rtl="0">
              <a:buFont typeface="Wingdings" pitchFamily="2" charset="2"/>
              <a:buNone/>
            </a:pPr>
            <a:r>
              <a:rPr lang="en-US" sz="1400">
                <a:latin typeface="Times New Roman" pitchFamily="18" charset="0"/>
                <a:cs typeface="Times New Roman" pitchFamily="18" charset="0"/>
              </a:rPr>
              <a:t>")"   return(BY_D);</a:t>
            </a:r>
          </a:p>
          <a:p>
            <a:pPr algn="l" rtl="0">
              <a:buFont typeface="Wingdings" pitchFamily="2" charset="2"/>
              <a:buNone/>
            </a:pPr>
            <a:r>
              <a:rPr lang="fr-FR" sz="1400">
                <a:latin typeface="Times New Roman" pitchFamily="18" charset="0"/>
                <a:cs typeface="Times New Roman" pitchFamily="18" charset="0"/>
              </a:rPr>
              <a:t>"\n"  return(END);</a:t>
            </a:r>
            <a:endParaRPr lang="en-US" sz="14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C77D2CF1-9655-4587-A729-C7D721378596}" type="slidenum">
              <a:rPr lang="en-US" altLang="en-US"/>
              <a:t>39</a:t>
            </a:fld>
            <a:endParaRPr lang="en-US" altLang="en-US"/>
          </a:p>
        </p:txBody>
      </p:sp>
      <p:sp>
        <p:nvSpPr>
          <p:cNvPr id="6144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99A56E0-1FA1-4A66-BC7F-2489F78FFA0F}" type="slidenum">
              <a:rPr lang="ar-SA" altLang="en-US" sz="1200">
                <a:latin typeface="Garamond" pitchFamily="18" charset="0"/>
                <a:cs typeface="Arial" charset="0"/>
              </a:rPr>
              <a:t>39</a:t>
            </a:fld>
            <a:endParaRPr lang="en-US" altLang="en-US" sz="1200">
              <a:latin typeface="Garamond"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457200" y="277813"/>
            <a:ext cx="8229600" cy="703262"/>
          </a:xfrm>
        </p:spPr>
        <p:txBody>
          <a:bodyPr/>
          <a:lstStyle/>
          <a:p>
            <a:pPr marL="800100" indent="-800100" eaLnBrk="1" hangingPunct="1"/>
            <a:r>
              <a:rPr lang="fr-FR" b="1">
                <a:latin typeface="Times New Roman" pitchFamily="18" charset="0"/>
                <a:cs typeface="Times New Roman" pitchFamily="18" charset="0"/>
              </a:rPr>
              <a:t>Derivation tree</a:t>
            </a:r>
            <a:endParaRPr lang="en-US" b="1">
              <a:latin typeface="Times New Roman" pitchFamily="18" charset="0"/>
              <a:cs typeface="Times New Roman" pitchFamily="18" charset="0"/>
            </a:endParaRPr>
          </a:p>
        </p:txBody>
      </p:sp>
      <p:sp>
        <p:nvSpPr>
          <p:cNvPr id="28677" name="Rectangle 3"/>
          <p:cNvSpPr>
            <a:spLocks noGrp="1" noChangeArrowheads="1"/>
          </p:cNvSpPr>
          <p:nvPr>
            <p:ph idx="1"/>
          </p:nvPr>
        </p:nvSpPr>
        <p:spPr>
          <a:xfrm>
            <a:off x="395288" y="1125538"/>
            <a:ext cx="8229600" cy="4967287"/>
          </a:xfrm>
        </p:spPr>
        <p:txBody>
          <a:bodyPr/>
          <a:lstStyle/>
          <a:p>
            <a:pPr algn="l" rtl="0" eaLnBrk="1" hangingPunct="1">
              <a:buFont typeface="Wingdings" pitchFamily="2" charset="2"/>
              <a:buNone/>
            </a:pPr>
            <a:r>
              <a:rPr lang="fr-FR" sz="1800" dirty="0">
                <a:latin typeface="Times New Roman" pitchFamily="18" charset="0"/>
                <a:cs typeface="Times New Roman" pitchFamily="18" charset="0"/>
              </a:rPr>
              <a:t>A </a:t>
            </a:r>
            <a:r>
              <a:rPr lang="fr-FR" sz="1800" b="1" i="1" dirty="0">
                <a:latin typeface="Times New Roman" pitchFamily="18" charset="0"/>
                <a:cs typeface="Times New Roman" pitchFamily="18" charset="0"/>
              </a:rPr>
              <a:t>derivation tree </a:t>
            </a:r>
            <a:r>
              <a:rPr lang="fr-FR" sz="1800" dirty="0">
                <a:latin typeface="Times New Roman" pitchFamily="18" charset="0"/>
                <a:cs typeface="Times New Roman" pitchFamily="18" charset="0"/>
              </a:rPr>
              <a:t>(or syntactic tree) is any tree such that</a:t>
            </a:r>
          </a:p>
          <a:p>
            <a:pPr algn="l" rtl="0" eaLnBrk="1" hangingPunct="1"/>
            <a:r>
              <a:rPr lang="fr-FR" sz="1800" dirty="0">
                <a:latin typeface="Times New Roman" pitchFamily="18" charset="0"/>
                <a:cs typeface="Times New Roman" pitchFamily="18" charset="0"/>
              </a:rPr>
              <a:t>The root is the axiom</a:t>
            </a:r>
          </a:p>
          <a:p>
            <a:pPr algn="l" rtl="0" eaLnBrk="1" hangingPunct="1"/>
            <a:r>
              <a:rPr lang="fr-FR" sz="1800" dirty="0">
                <a:latin typeface="Times New Roman" pitchFamily="18" charset="0"/>
                <a:cs typeface="Times New Roman" pitchFamily="18" charset="0"/>
              </a:rPr>
              <a:t>The leaves are lexical units</a:t>
            </a:r>
          </a:p>
          <a:p>
            <a:pPr algn="l" rtl="0" eaLnBrk="1" hangingPunct="1"/>
            <a:r>
              <a:rPr lang="fr-FR" sz="1800" dirty="0">
                <a:latin typeface="Times New Roman" pitchFamily="18" charset="0"/>
                <a:cs typeface="Times New Roman" pitchFamily="18" charset="0"/>
              </a:rPr>
              <a:t>The nodes are non-terminal symbols </a:t>
            </a:r>
          </a:p>
          <a:p>
            <a:pPr algn="l" rtl="0" eaLnBrk="1" hangingPunct="1"/>
            <a:r>
              <a:rPr lang="fr-FR" sz="1800" dirty="0">
                <a:latin typeface="Times New Roman" pitchFamily="18" charset="0"/>
                <a:cs typeface="Times New Roman" pitchFamily="18" charset="0"/>
              </a:rPr>
              <a:t>The children of a node</a:t>
            </a:r>
            <a:r>
              <a:rPr lang="fr-FR" sz="1800" dirty="0">
                <a:latin typeface="Times New Roman" pitchFamily="18" charset="0"/>
                <a:cs typeface="Times New Roman" pitchFamily="18" charset="0"/>
                <a:sym typeface="Symbol" pitchFamily="18" charset="2"/>
              </a:rPr>
              <a:t>  </a:t>
            </a:r>
            <a:r>
              <a:rPr lang="fr-FR" sz="1800" dirty="0">
                <a:latin typeface="Times New Roman" pitchFamily="18" charset="0"/>
                <a:cs typeface="Times New Roman" pitchFamily="18" charset="0"/>
              </a:rPr>
              <a:t>are β0… </a:t>
            </a:r>
            <a:r>
              <a:rPr lang="fr-FR" sz="1800" dirty="0" err="1">
                <a:latin typeface="Times New Roman" pitchFamily="18" charset="0"/>
                <a:cs typeface="Times New Roman" pitchFamily="18" charset="0"/>
              </a:rPr>
              <a:t>βn </a:t>
            </a:r>
            <a:r>
              <a:rPr lang="fr-FR" sz="1800" dirty="0">
                <a:latin typeface="Times New Roman" pitchFamily="18" charset="0"/>
                <a:cs typeface="Times New Roman" pitchFamily="18" charset="0"/>
              </a:rPr>
              <a:t>if and only if</a:t>
            </a:r>
            <a:r>
              <a:rPr lang="fr-FR" sz="1800" dirty="0">
                <a:latin typeface="Times New Roman" pitchFamily="18" charset="0"/>
                <a:cs typeface="Times New Roman" pitchFamily="18" charset="0"/>
                <a:sym typeface="Symbol" pitchFamily="18" charset="2"/>
              </a:rPr>
              <a:t>  </a:t>
            </a:r>
            <a:r>
              <a:rPr lang="fr-FR" sz="1800" dirty="0">
                <a:latin typeface="Times New Roman" pitchFamily="18" charset="0"/>
              </a:rPr>
              <a:t>→ </a:t>
            </a:r>
            <a:r>
              <a:rPr lang="fr-FR" sz="1800" dirty="0">
                <a:latin typeface="Times New Roman" pitchFamily="18" charset="0"/>
                <a:cs typeface="Times New Roman" pitchFamily="18" charset="0"/>
              </a:rPr>
              <a:t>β0… </a:t>
            </a:r>
            <a:r>
              <a:rPr lang="fr-FR" sz="1800" dirty="0" err="1">
                <a:latin typeface="Times New Roman" pitchFamily="18" charset="0"/>
                <a:cs typeface="Times New Roman" pitchFamily="18" charset="0"/>
              </a:rPr>
              <a:t>βn </a:t>
            </a:r>
            <a:r>
              <a:rPr lang="fr-FR" sz="1800" dirty="0">
                <a:latin typeface="Times New Roman" pitchFamily="18" charset="0"/>
                <a:cs typeface="Times New Roman" pitchFamily="18" charset="0"/>
              </a:rPr>
              <a:t>is a production</a:t>
            </a:r>
          </a:p>
          <a:p>
            <a:pPr algn="l" rtl="0" eaLnBrk="1" hangingPunct="1">
              <a:buFont typeface="Wingdings" pitchFamily="2" charset="2"/>
              <a:buNone/>
            </a:pPr>
            <a:r>
              <a:rPr lang="fr-FR" sz="1800" b="1" dirty="0">
                <a:latin typeface="Times New Roman" pitchFamily="18" charset="0"/>
                <a:cs typeface="Times New Roman" pitchFamily="18" charset="0"/>
              </a:rPr>
              <a:t>Example </a:t>
            </a:r>
            <a:endParaRPr lang="fr-FR" sz="1800" dirty="0">
              <a:latin typeface="Times New Roman" pitchFamily="18" charset="0"/>
              <a:cs typeface="Times New Roman" pitchFamily="18" charset="0"/>
            </a:endParaRPr>
          </a:p>
          <a:p>
            <a:pPr algn="l" rtl="0" eaLnBrk="1" hangingPunct="1"/>
            <a:r>
              <a:rPr lang="fr-FR" sz="1800" dirty="0">
                <a:latin typeface="Times New Roman" pitchFamily="18" charset="0"/>
                <a:cs typeface="Times New Roman" pitchFamily="18" charset="0"/>
              </a:rPr>
              <a:t>Let us consider the grammar with </a:t>
            </a:r>
            <a:r>
              <a:rPr lang="fr-FR" sz="1800" i="1" dirty="0">
                <a:latin typeface="Times New Roman" pitchFamily="18" charset="0"/>
                <a:cs typeface="Times New Roman" pitchFamily="18" charset="0"/>
              </a:rPr>
              <a:t>S </a:t>
            </a:r>
            <a:r>
              <a:rPr lang="fr-FR" sz="1800" dirty="0">
                <a:latin typeface="Times New Roman" pitchFamily="18" charset="0"/>
                <a:cs typeface="Times New Roman" pitchFamily="18" charset="0"/>
              </a:rPr>
              <a:t>as its axiom and the following production rules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A derivation tree for the word </a:t>
            </a:r>
            <a:r>
              <a:rPr lang="fr-FR" sz="1800" b="1" i="1" dirty="0" err="1">
                <a:latin typeface="Times New Roman" pitchFamily="18" charset="0"/>
                <a:cs typeface="Times New Roman" pitchFamily="18" charset="0"/>
              </a:rPr>
              <a:t>accacbb </a:t>
            </a:r>
            <a:r>
              <a:rPr lang="fr-FR" sz="1800" dirty="0">
                <a:latin typeface="Times New Roman" pitchFamily="18" charset="0"/>
                <a:cs typeface="Times New Roman" pitchFamily="18" charset="0"/>
              </a:rPr>
              <a:t>is: </a:t>
            </a:r>
          </a:p>
          <a:p>
            <a:pPr algn="l" rtl="0" eaLnBrk="1" hangingPunct="1">
              <a:buFont typeface="Wingdings" pitchFamily="2" charset="2"/>
              <a:buNone/>
            </a:pPr>
            <a:r>
              <a:rPr lang="fr-FR" sz="1800" dirty="0">
                <a:latin typeface="Times New Roman" pitchFamily="18" charset="0"/>
                <a:cs typeface="Times New Roman" pitchFamily="18" charset="0"/>
              </a:rPr>
              <a:t> </a:t>
            </a:r>
          </a:p>
          <a:p>
            <a:pPr algn="l" rtl="0" eaLnBrk="1" hangingPunct="1"/>
            <a:endParaRPr lang="fr-FR" sz="1800" dirty="0">
              <a:latin typeface="Times New Roman" pitchFamily="18" charset="0"/>
              <a:cs typeface="Times New Roman" pitchFamily="18" charset="0"/>
            </a:endParaRPr>
          </a:p>
          <a:p>
            <a:pPr algn="l" rtl="0" eaLnBrk="1" hangingPunct="1"/>
            <a:endParaRPr lang="fr-FR" sz="1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                                                                                                       (left derivations)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(right derivations) </a:t>
            </a:r>
            <a:br>
              <a:rPr lang="fr-FR" sz="1800" dirty="0">
                <a:latin typeface="Times New Roman" pitchFamily="18" charset="0"/>
                <a:cs typeface="Times New Roman" pitchFamily="18" charset="0"/>
              </a:rPr>
            </a:br>
            <a:endParaRPr lang="fr-FR" sz="800" dirty="0">
              <a:latin typeface="Times New Roman" pitchFamily="18" charset="0"/>
              <a:cs typeface="Times New Roman" pitchFamily="18" charset="0"/>
            </a:endParaRPr>
          </a:p>
          <a:p>
            <a:pPr algn="l" rtl="0" eaLnBrk="1" hangingPunct="1">
              <a:buFont typeface="Wingdings" pitchFamily="2" charset="2"/>
              <a:buNone/>
            </a:pPr>
            <a:r>
              <a:rPr lang="fr-FR" sz="1800" dirty="0">
                <a:latin typeface="Times New Roman" pitchFamily="18" charset="0"/>
                <a:cs typeface="Times New Roman" pitchFamily="18" charset="0"/>
              </a:rPr>
              <a:t>These two </a:t>
            </a:r>
            <a:r>
              <a:rPr lang="fr-FR" sz="1800" b="1" dirty="0">
                <a:latin typeface="Times New Roman" pitchFamily="18" charset="0"/>
                <a:cs typeface="Times New Roman" pitchFamily="18" charset="0"/>
              </a:rPr>
              <a:t>different</a:t>
            </a:r>
            <a:r>
              <a:rPr lang="fr-FR" sz="1800" dirty="0">
                <a:latin typeface="Times New Roman" pitchFamily="18" charset="0"/>
                <a:cs typeface="Times New Roman" pitchFamily="18" charset="0"/>
              </a:rPr>
              <a:t> sequences of derivations give the </a:t>
            </a:r>
            <a:r>
              <a:rPr lang="fr-FR" sz="1800" b="1" dirty="0">
                <a:latin typeface="Times New Roman" pitchFamily="18" charset="0"/>
                <a:cs typeface="Times New Roman" pitchFamily="18" charset="0"/>
              </a:rPr>
              <a:t>same </a:t>
            </a:r>
            <a:r>
              <a:rPr lang="fr-FR" sz="1800" dirty="0">
                <a:latin typeface="Times New Roman" pitchFamily="18" charset="0"/>
                <a:cs typeface="Times New Roman" pitchFamily="18" charset="0"/>
              </a:rPr>
              <a:t>derivation tree.</a:t>
            </a:r>
            <a:endParaRPr lang="en-US" dirty="0"/>
          </a:p>
        </p:txBody>
      </p:sp>
      <p:sp>
        <p:nvSpPr>
          <p:cNvPr id="9" name="Rectangle 6"/>
          <p:cNvSpPr>
            <a:spLocks noGrp="1" noChangeArrowheads="1"/>
          </p:cNvSpPr>
          <p:nvPr>
            <p:ph type="sldNum" sz="quarter" idx="12"/>
          </p:nvPr>
        </p:nvSpPr>
        <p:spPr/>
        <p:txBody>
          <a:bodyPr/>
          <a:lstStyle/>
          <a:p>
            <a:pPr>
              <a:defRPr/>
            </a:pPr>
            <a:fld id="{E20DB58F-24F8-4252-AB69-9E64F2D23C58}" type="slidenum">
              <a:rPr lang="en-US" altLang="en-US"/>
              <a:t>4</a:t>
            </a:fld>
            <a:endParaRPr lang="en-US" altLang="en-US"/>
          </a:p>
        </p:txBody>
      </p:sp>
      <p:sp>
        <p:nvSpPr>
          <p:cNvPr id="2867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A870B11-20FD-4C0E-B09F-18391882F4D7}" type="slidenum">
              <a:rPr lang="ar-SA" altLang="en-US" sz="1200">
                <a:latin typeface="Garamond" pitchFamily="18" charset="0"/>
                <a:cs typeface="Arial" charset="0"/>
              </a:rPr>
              <a:t>4</a:t>
            </a:fld>
            <a:endParaRPr lang="en-US" altLang="en-US" sz="1200">
              <a:latin typeface="Garamond" pitchFamily="18" charset="0"/>
              <a:cs typeface="Arial" charset="0"/>
            </a:endParaRPr>
          </a:p>
        </p:txBody>
      </p:sp>
      <p:pic>
        <p:nvPicPr>
          <p:cNvPr id="28678" name="Picture 4" descr="$P=\left\{\begin{array}{l}S\rightarrow a T b\ \vert c\\&#10;T\rightarrow c S S \ \vert S&#10;\end{array}\right.$"/>
          <p:cNvPicPr>
            <a:picLocks noChangeAspect="1" noChangeArrowheads="1"/>
          </p:cNvPicPr>
          <p:nvPr/>
        </p:nvPicPr>
        <p:blipFill>
          <a:blip r:embed="rId2" cstate="print"/>
          <a:srcRect/>
          <a:stretch>
            <a:fillRect/>
          </a:stretch>
        </p:blipFill>
        <p:spPr bwMode="auto">
          <a:xfrm>
            <a:off x="7092950" y="3429000"/>
            <a:ext cx="1438275" cy="514350"/>
          </a:xfrm>
          <a:prstGeom prst="rect">
            <a:avLst/>
          </a:prstGeom>
          <a:noFill/>
          <a:ln w="9525">
            <a:noFill/>
            <a:miter lim="800000"/>
            <a:headEnd/>
            <a:tailEnd/>
          </a:ln>
        </p:spPr>
      </p:pic>
      <p:pic>
        <p:nvPicPr>
          <p:cNvPr id="28679" name="Picture 5" descr="img007"/>
          <p:cNvPicPr>
            <a:picLocks noChangeAspect="1" noChangeArrowheads="1"/>
          </p:cNvPicPr>
          <p:nvPr/>
        </p:nvPicPr>
        <p:blipFill>
          <a:blip r:embed="rId3" cstate="print"/>
          <a:srcRect/>
          <a:stretch>
            <a:fillRect/>
          </a:stretch>
        </p:blipFill>
        <p:spPr bwMode="auto">
          <a:xfrm>
            <a:off x="5219700" y="3716338"/>
            <a:ext cx="1057275" cy="1485900"/>
          </a:xfrm>
          <a:prstGeom prst="rect">
            <a:avLst/>
          </a:prstGeom>
          <a:noFill/>
          <a:ln w="9525">
            <a:noFill/>
            <a:miter lim="800000"/>
            <a:headEnd/>
            <a:tailEnd/>
          </a:ln>
        </p:spPr>
      </p:pic>
      <p:pic>
        <p:nvPicPr>
          <p:cNvPr id="28680" name="Picture 6" descr="$S\rightarrow aTb\rightarrow acSSb\rightarrow accSb\rightarrow accaTbb\rightarrow&#10;accaSbb\rightarrow accacbb$"/>
          <p:cNvPicPr>
            <a:picLocks noChangeAspect="1" noChangeArrowheads="1"/>
          </p:cNvPicPr>
          <p:nvPr/>
        </p:nvPicPr>
        <p:blipFill>
          <a:blip r:embed="rId4" cstate="print"/>
          <a:srcRect/>
          <a:stretch>
            <a:fillRect/>
          </a:stretch>
        </p:blipFill>
        <p:spPr bwMode="auto">
          <a:xfrm>
            <a:off x="971550" y="5157788"/>
            <a:ext cx="4143375" cy="142875"/>
          </a:xfrm>
          <a:prstGeom prst="rect">
            <a:avLst/>
          </a:prstGeom>
          <a:noFill/>
          <a:ln w="9525">
            <a:noFill/>
            <a:miter lim="800000"/>
            <a:headEnd/>
            <a:tailEnd/>
          </a:ln>
        </p:spPr>
      </p:pic>
      <p:pic>
        <p:nvPicPr>
          <p:cNvPr id="28681" name="Picture 7" descr="$S\rightarrow aTb\rightarrow acSSb\rightarrow acSaTbb\rightarrow acSaSbb\rightarrow&#10;acSacbb\rightarrow accacbb$"/>
          <p:cNvPicPr>
            <a:picLocks noChangeAspect="1" noChangeArrowheads="1"/>
          </p:cNvPicPr>
          <p:nvPr/>
        </p:nvPicPr>
        <p:blipFill>
          <a:blip r:embed="rId5" cstate="print"/>
          <a:srcRect/>
          <a:stretch>
            <a:fillRect/>
          </a:stretch>
        </p:blipFill>
        <p:spPr bwMode="auto">
          <a:xfrm>
            <a:off x="971550" y="5373688"/>
            <a:ext cx="4362450" cy="142875"/>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YACC</a:t>
            </a:r>
            <a:endParaRPr lang="en-US" sz="3600" b="1">
              <a:latin typeface="Times New Roman" pitchFamily="18" charset="0"/>
              <a:cs typeface="Times New Roman" pitchFamily="18" charset="0"/>
            </a:endParaRPr>
          </a:p>
        </p:txBody>
      </p:sp>
      <p:sp>
        <p:nvSpPr>
          <p:cNvPr id="62469"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400">
                <a:latin typeface="Times New Roman" pitchFamily="18" charset="0"/>
                <a:cs typeface="Times New Roman" pitchFamily="18" charset="0"/>
              </a:rPr>
              <a:t>The Yacc source code for the mini expression interpreter</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#include "global.h"</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#include &lt;stdio.h&gt;</a:t>
            </a:r>
          </a:p>
          <a:p>
            <a:pPr algn="l" rtl="0">
              <a:buFont typeface="Wingdings" pitchFamily="2" charset="2"/>
              <a:buNone/>
            </a:pPr>
            <a:r>
              <a:rPr lang="en-US" sz="1400">
                <a:latin typeface="Times New Roman" pitchFamily="18" charset="0"/>
                <a:cs typeface="Times New Roman" pitchFamily="18" charset="0"/>
              </a:rPr>
              <a:t>#include &lt;stdlib.h&gt;</a:t>
            </a:r>
          </a:p>
          <a:p>
            <a:pPr algn="l" rtl="0">
              <a:buFont typeface="Wingdings" pitchFamily="2" charset="2"/>
              <a:buNone/>
            </a:pPr>
            <a:r>
              <a:rPr lang="fr-FR" sz="1400">
                <a:latin typeface="Times New Roman" pitchFamily="18" charset="0"/>
                <a:cs typeface="Times New Roman" pitchFamily="18" charset="0"/>
              </a:rPr>
              <a:t>#include &lt;math.h&gt;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%token  NB</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%token  PLUS  MINUS TIMES  DIV  THEN</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%token  BY_G BY_D</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%token  END</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%left PLUS  MINUS</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%left TIMES  DIV</a:t>
            </a:r>
          </a:p>
          <a:p>
            <a:pPr algn="l" rtl="0">
              <a:buFont typeface="Wingdings" pitchFamily="2" charset="2"/>
              <a:buNone/>
            </a:pPr>
            <a:r>
              <a:rPr lang="en-US" sz="1400">
                <a:latin typeface="Times New Roman" pitchFamily="18" charset="0"/>
                <a:cs typeface="Times New Roman" pitchFamily="18" charset="0"/>
              </a:rPr>
              <a:t>%left NEG</a:t>
            </a:r>
          </a:p>
          <a:p>
            <a:pPr algn="l" rtl="0">
              <a:buFont typeface="Wingdings" pitchFamily="2" charset="2"/>
              <a:buNone/>
            </a:pPr>
            <a:r>
              <a:rPr lang="en-US" sz="1400">
                <a:latin typeface="Times New Roman" pitchFamily="18" charset="0"/>
                <a:cs typeface="Times New Roman" pitchFamily="18" charset="0"/>
              </a:rPr>
              <a:t>%right  THEN</a:t>
            </a:r>
          </a:p>
          <a:p>
            <a:pPr algn="l" rtl="0">
              <a:buFont typeface="Wingdings" pitchFamily="2" charset="2"/>
              <a:buNone/>
            </a:pPr>
            <a:r>
              <a:rPr lang="en-US" sz="1400">
                <a:latin typeface="Times New Roman" pitchFamily="18" charset="0"/>
                <a:cs typeface="Times New Roman" pitchFamily="18" charset="0"/>
              </a:rPr>
              <a:t>%start Input</a:t>
            </a:r>
          </a:p>
          <a:p>
            <a:pPr algn="l" rtl="0">
              <a:buFont typeface="Wingdings" pitchFamily="2" charset="2"/>
              <a:buNone/>
            </a:pPr>
            <a:r>
              <a:rPr lang="fr-FR" sz="1400">
                <a:latin typeface="Times New Roman" pitchFamily="18" charset="0"/>
                <a:cs typeface="Times New Roman" pitchFamily="18" charset="0"/>
              </a:rPr>
              <a:t>%%</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Input:    /* Empty */</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  | Input Line</a:t>
            </a:r>
            <a:endParaRPr lang="en-US" sz="1400">
              <a:latin typeface="Times New Roman" pitchFamily="18" charset="0"/>
              <a:cs typeface="Times New Roman" pitchFamily="18" charset="0"/>
            </a:endParaRPr>
          </a:p>
          <a:p>
            <a:pPr algn="l" rtl="0">
              <a:buFont typeface="Wingdings" pitchFamily="2" charset="2"/>
              <a:buNone/>
            </a:pPr>
            <a:r>
              <a:rPr lang="fr-FR" sz="1400">
                <a:latin typeface="Times New Roman" pitchFamily="18" charset="0"/>
                <a:cs typeface="Times New Roman" pitchFamily="18" charset="0"/>
              </a:rPr>
              <a:t>  ;</a:t>
            </a:r>
            <a:endParaRPr lang="en-US" sz="14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DBC5CE2A-15DA-43E0-B3DE-20E404AFBCBC}" type="slidenum">
              <a:rPr lang="en-US" altLang="en-US"/>
              <a:t>40</a:t>
            </a:fld>
            <a:endParaRPr lang="en-US" altLang="en-US"/>
          </a:p>
        </p:txBody>
      </p:sp>
      <p:sp>
        <p:nvSpPr>
          <p:cNvPr id="6246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907A9F4-CAEB-4F96-83DF-A93EE299ECCB}" type="slidenum">
              <a:rPr lang="ar-SA" altLang="en-US" sz="1200">
                <a:latin typeface="Garamond" pitchFamily="18" charset="0"/>
                <a:cs typeface="Arial" charset="0"/>
              </a:rPr>
              <a:t>40</a:t>
            </a:fld>
            <a:endParaRPr lang="en-US" altLang="en-US" sz="1200">
              <a:latin typeface="Garamond" pitchFamily="18" charset="0"/>
              <a:cs typeface="Arial" charset="0"/>
            </a:endParaRPr>
          </a:p>
        </p:txBody>
      </p:sp>
      <p:sp>
        <p:nvSpPr>
          <p:cNvPr id="62470" name="ZoneTexte 4"/>
          <p:cNvSpPr txBox="1">
            <a:spLocks noChangeArrowheads="1"/>
          </p:cNvSpPr>
          <p:nvPr/>
        </p:nvSpPr>
        <p:spPr bwMode="auto">
          <a:xfrm>
            <a:off x="4429125" y="1000125"/>
            <a:ext cx="4714875" cy="5478463"/>
          </a:xfrm>
          <a:prstGeom prst="rect">
            <a:avLst/>
          </a:prstGeom>
          <a:noFill/>
          <a:ln w="9525">
            <a:noFill/>
            <a:miter lim="800000"/>
            <a:headEnd/>
            <a:tailEnd/>
          </a:ln>
        </p:spPr>
        <p:txBody>
          <a:bodyPr>
            <a:spAutoFit/>
          </a:bodyPr>
          <a:lstStyle/>
          <a:p>
            <a:pPr>
              <a:buFont typeface="Wingdings" pitchFamily="2" charset="2"/>
              <a:buNone/>
            </a:pPr>
            <a:r>
              <a:rPr lang="fr-FR" sz="1400" dirty="0"/>
              <a:t>Line: END</a:t>
            </a:r>
            <a:endParaRPr lang="en-US" sz="1400" dirty="0"/>
          </a:p>
          <a:p>
            <a:pPr>
              <a:buFont typeface="Wingdings" pitchFamily="2" charset="2"/>
              <a:buNone/>
            </a:pPr>
            <a:r>
              <a:rPr lang="fr-FR" sz="1400" dirty="0"/>
              <a:t>  | </a:t>
            </a:r>
            <a:r>
              <a:rPr lang="fr-FR" sz="1400" dirty="0" err="1"/>
              <a:t>Exp </a:t>
            </a:r>
            <a:r>
              <a:rPr lang="fr-FR" sz="1400" dirty="0"/>
              <a:t>END { printf("</a:t>
            </a:r>
            <a:r>
              <a:rPr lang="fr-FR" sz="1400" dirty="0" err="1"/>
              <a:t>Result: </a:t>
            </a:r>
            <a:r>
              <a:rPr lang="fr-FR" sz="1400" dirty="0"/>
              <a:t>%f\n",$1); }</a:t>
            </a:r>
            <a:endParaRPr lang="en-US" sz="1400" dirty="0"/>
          </a:p>
          <a:p>
            <a:pPr>
              <a:buFont typeface="Wingdings" pitchFamily="2" charset="2"/>
              <a:buNone/>
            </a:pPr>
            <a:r>
              <a:rPr lang="fr-FR" sz="1400" dirty="0"/>
              <a:t>  ;</a:t>
            </a:r>
            <a:endParaRPr lang="en-US" sz="1400" dirty="0"/>
          </a:p>
          <a:p>
            <a:pPr>
              <a:buFont typeface="Wingdings" pitchFamily="2" charset="2"/>
              <a:buNone/>
            </a:pPr>
            <a:r>
              <a:rPr lang="fr-FR" sz="1400" dirty="0" err="1"/>
              <a:t>Exp</a:t>
            </a:r>
            <a:r>
              <a:rPr lang="fr-FR" sz="1400" dirty="0"/>
              <a:t>:  NB    { $$=$1; }</a:t>
            </a:r>
            <a:endParaRPr lang="en-US" sz="1400" dirty="0"/>
          </a:p>
          <a:p>
            <a:pPr>
              <a:buFont typeface="Wingdings" pitchFamily="2" charset="2"/>
              <a:buNone/>
            </a:pPr>
            <a:r>
              <a:rPr lang="fr-FR" sz="1400" dirty="0"/>
              <a:t>       | Exp </a:t>
            </a:r>
            <a:r>
              <a:rPr lang="fr-FR" sz="1400" dirty="0" err="1"/>
              <a:t>PLUS </a:t>
            </a:r>
            <a:r>
              <a:rPr lang="fr-FR" sz="1400" dirty="0"/>
              <a:t>Exp {$$=$1+$3; }</a:t>
            </a:r>
            <a:endParaRPr lang="en-US" sz="1400" dirty="0"/>
          </a:p>
          <a:p>
            <a:pPr>
              <a:buFont typeface="Wingdings" pitchFamily="2" charset="2"/>
              <a:buNone/>
            </a:pPr>
            <a:r>
              <a:rPr lang="fr-FR" sz="1400" dirty="0"/>
              <a:t>       | Exp </a:t>
            </a:r>
            <a:r>
              <a:rPr lang="fr-FR" sz="1400" dirty="0" err="1"/>
              <a:t>MIN </a:t>
            </a:r>
            <a:r>
              <a:rPr lang="fr-FR" sz="1400" dirty="0"/>
              <a:t>Exp {$$=$1-$3; }</a:t>
            </a:r>
            <a:endParaRPr lang="en-US" sz="1400" dirty="0"/>
          </a:p>
          <a:p>
            <a:pPr>
              <a:buFont typeface="Wingdings" pitchFamily="2" charset="2"/>
              <a:buNone/>
            </a:pPr>
            <a:r>
              <a:rPr lang="fr-FR" sz="1400" dirty="0"/>
              <a:t>       | Exp </a:t>
            </a:r>
            <a:r>
              <a:rPr lang="fr-FR" sz="1400" dirty="0" err="1"/>
              <a:t>TIMES </a:t>
            </a:r>
            <a:r>
              <a:rPr lang="fr-FR" sz="1400" dirty="0"/>
              <a:t>Exp {$$=$1*$3; }</a:t>
            </a:r>
            <a:endParaRPr lang="en-US" sz="1400" dirty="0"/>
          </a:p>
          <a:p>
            <a:pPr>
              <a:buFont typeface="Wingdings" pitchFamily="2" charset="2"/>
              <a:buNone/>
            </a:pPr>
            <a:r>
              <a:rPr lang="fr-FR" sz="1400" dirty="0"/>
              <a:t>       | Exp DIV Exp {$$=$1/$3;  }</a:t>
            </a:r>
            <a:endParaRPr lang="en-US" sz="1400" dirty="0"/>
          </a:p>
          <a:p>
            <a:pPr>
              <a:buFont typeface="Wingdings" pitchFamily="2" charset="2"/>
              <a:buNone/>
            </a:pPr>
            <a:r>
              <a:rPr lang="fr-FR" sz="1400" dirty="0"/>
              <a:t>       | MINUS Exp </a:t>
            </a:r>
            <a:r>
              <a:rPr lang="fr-FR" sz="1400" dirty="0" err="1"/>
              <a:t>%prec NEG {</a:t>
            </a:r>
            <a:r>
              <a:rPr lang="fr-FR" sz="1400" dirty="0"/>
              <a:t>$$=-$2; }</a:t>
            </a:r>
            <a:endParaRPr lang="en-US" sz="1400" dirty="0"/>
          </a:p>
          <a:p>
            <a:pPr>
              <a:buFont typeface="Wingdings" pitchFamily="2" charset="2"/>
              <a:buNone/>
            </a:pPr>
            <a:r>
              <a:rPr lang="fr-FR" sz="1400" dirty="0"/>
              <a:t>       | Exp </a:t>
            </a:r>
            <a:r>
              <a:rPr lang="fr-FR" sz="1400" dirty="0" err="1"/>
              <a:t>THEN </a:t>
            </a:r>
            <a:r>
              <a:rPr lang="fr-FR" sz="1400" dirty="0"/>
              <a:t>Exp {$$=pow($1,</a:t>
            </a:r>
            <a:r>
              <a:rPr lang="fr-FR" sz="1400" dirty="0" err="1"/>
              <a:t>$3)</a:t>
            </a:r>
            <a:r>
              <a:rPr lang="fr-FR" sz="1400" dirty="0"/>
              <a:t>; }</a:t>
            </a:r>
            <a:endParaRPr lang="en-US" sz="1400" dirty="0"/>
          </a:p>
          <a:p>
            <a:pPr>
              <a:buFont typeface="Wingdings" pitchFamily="2" charset="2"/>
              <a:buNone/>
            </a:pPr>
            <a:r>
              <a:rPr lang="fr-FR" sz="1400" dirty="0"/>
              <a:t>       | BY_G Exp </a:t>
            </a:r>
            <a:r>
              <a:rPr lang="fr-FR" sz="1400" dirty="0" err="1"/>
              <a:t>BY_D </a:t>
            </a:r>
            <a:r>
              <a:rPr lang="fr-FR" sz="1400" dirty="0"/>
              <a:t>{$$=$2;}</a:t>
            </a:r>
            <a:endParaRPr lang="en-US" sz="1400" dirty="0"/>
          </a:p>
          <a:p>
            <a:pPr>
              <a:buFont typeface="Wingdings" pitchFamily="2" charset="2"/>
              <a:buNone/>
            </a:pPr>
            <a:r>
              <a:rPr lang="en-US" sz="1400" dirty="0"/>
              <a:t>  ;</a:t>
            </a:r>
          </a:p>
          <a:p>
            <a:pPr>
              <a:buFont typeface="Wingdings" pitchFamily="2" charset="2"/>
              <a:buNone/>
            </a:pPr>
            <a:r>
              <a:rPr lang="en-US" sz="1400" dirty="0"/>
              <a:t>%%</a:t>
            </a:r>
          </a:p>
          <a:p>
            <a:pPr>
              <a:buFont typeface="Wingdings" pitchFamily="2" charset="2"/>
              <a:buNone/>
            </a:pPr>
            <a:r>
              <a:rPr lang="en-US" sz="1400" dirty="0"/>
              <a:t>int </a:t>
            </a:r>
            <a:r>
              <a:rPr lang="en-US" sz="1400" dirty="0" err="1"/>
              <a:t>yyerror</a:t>
            </a:r>
            <a:r>
              <a:rPr lang="en-US" sz="1400" dirty="0"/>
              <a:t>(char *s)</a:t>
            </a:r>
          </a:p>
          <a:p>
            <a:pPr>
              <a:buFont typeface="Wingdings" pitchFamily="2" charset="2"/>
              <a:buNone/>
            </a:pPr>
            <a:r>
              <a:rPr lang="en-US" sz="1400" dirty="0"/>
              <a:t> { </a:t>
            </a:r>
          </a:p>
          <a:p>
            <a:pPr>
              <a:buFont typeface="Wingdings" pitchFamily="2" charset="2"/>
              <a:buNone/>
            </a:pPr>
            <a:r>
              <a:rPr lang="en-US" sz="1400" dirty="0" err="1"/>
              <a:t>  printf("</a:t>
            </a:r>
            <a:r>
              <a:rPr lang="en-US" sz="1400" dirty="0"/>
              <a:t>%s\n"</a:t>
            </a:r>
            <a:r>
              <a:rPr lang="en-US" sz="1400" dirty="0" err="1"/>
              <a:t>,s);</a:t>
            </a:r>
          </a:p>
          <a:p>
            <a:pPr>
              <a:buFont typeface="Wingdings" pitchFamily="2" charset="2"/>
              <a:buNone/>
            </a:pPr>
            <a:r>
              <a:rPr lang="fr-FR" sz="1400" dirty="0"/>
              <a:t> }</a:t>
            </a:r>
          </a:p>
          <a:p>
            <a:pPr>
              <a:buFont typeface="Wingdings" pitchFamily="2" charset="2"/>
              <a:buNone/>
            </a:pPr>
            <a:r>
              <a:rPr lang="fr-FR" sz="1400" dirty="0" err="1"/>
              <a:t>int </a:t>
            </a:r>
            <a:r>
              <a:rPr lang="fr-FR" sz="1400" dirty="0"/>
              <a:t>main(</a:t>
            </a:r>
            <a:r>
              <a:rPr lang="fr-FR" sz="1400" dirty="0" err="1"/>
              <a:t>void</a:t>
            </a:r>
            <a:r>
              <a:rPr lang="fr-FR" sz="1400" dirty="0"/>
              <a:t>) </a:t>
            </a:r>
          </a:p>
          <a:p>
            <a:pPr>
              <a:buFont typeface="Wingdings" pitchFamily="2" charset="2"/>
              <a:buNone/>
            </a:pPr>
            <a:r>
              <a:rPr lang="fr-FR" sz="1400" dirty="0"/>
              <a:t>{ </a:t>
            </a:r>
          </a:p>
          <a:p>
            <a:pPr>
              <a:buFont typeface="Wingdings" pitchFamily="2" charset="2"/>
              <a:buNone/>
            </a:pPr>
            <a:r>
              <a:rPr lang="fr-FR" sz="1400" dirty="0" err="1"/>
              <a:t>yyparse</a:t>
            </a:r>
            <a:r>
              <a:rPr lang="fr-FR" sz="1400" dirty="0"/>
              <a:t>();</a:t>
            </a:r>
          </a:p>
          <a:p>
            <a:pPr>
              <a:buFont typeface="Wingdings" pitchFamily="2" charset="2"/>
              <a:buNone/>
            </a:pPr>
            <a:r>
              <a:rPr lang="fr-FR" sz="1400" dirty="0"/>
              <a:t>}</a:t>
            </a:r>
            <a:endParaRPr lang="ar-DZ"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457200" y="277813"/>
            <a:ext cx="8229600" cy="630237"/>
          </a:xfrm>
        </p:spPr>
        <p:txBody>
          <a:bodyPr/>
          <a:lstStyle/>
          <a:p>
            <a:pPr rtl="0" eaLnBrk="1" hangingPunct="1"/>
            <a:r>
              <a:rPr lang="fr-FR" sz="2700" b="1">
                <a:latin typeface="Times New Roman" pitchFamily="18" charset="0"/>
                <a:cs typeface="Times New Roman" pitchFamily="18" charset="0"/>
              </a:rPr>
              <a:t>Ambiguity </a:t>
            </a:r>
            <a:endParaRPr lang="en-US" sz="2700" b="1" i="1">
              <a:latin typeface="Times New Roman" pitchFamily="18" charset="0"/>
              <a:cs typeface="Times New Roman" pitchFamily="18" charset="0"/>
            </a:endParaRPr>
          </a:p>
        </p:txBody>
      </p:sp>
      <p:sp>
        <p:nvSpPr>
          <p:cNvPr id="29701" name="Rectangle 3"/>
          <p:cNvSpPr>
            <a:spLocks noGrp="1" noChangeArrowheads="1"/>
          </p:cNvSpPr>
          <p:nvPr>
            <p:ph idx="1"/>
          </p:nvPr>
        </p:nvSpPr>
        <p:spPr>
          <a:xfrm>
            <a:off x="899592" y="981075"/>
            <a:ext cx="8065021" cy="5149850"/>
          </a:xfrm>
        </p:spPr>
        <p:txBody>
          <a:bodyPr/>
          <a:lstStyle/>
          <a:p>
            <a:pPr marL="109728" indent="0" algn="l" rtl="0" eaLnBrk="1" hangingPunct="1">
              <a:buNone/>
            </a:pPr>
            <a:r>
              <a:rPr lang="fr-FR" sz="1800" dirty="0">
                <a:latin typeface="Times New Roman" pitchFamily="18" charset="0"/>
                <a:cs typeface="Times New Roman" pitchFamily="18" charset="0"/>
              </a:rPr>
              <a:t>A grammar is said to be </a:t>
            </a:r>
            <a:r>
              <a:rPr lang="fr-FR" sz="1800" b="1" i="1" dirty="0">
                <a:latin typeface="Times New Roman" pitchFamily="18" charset="0"/>
                <a:cs typeface="Times New Roman" pitchFamily="18" charset="0"/>
              </a:rPr>
              <a:t>ambiguous </a:t>
            </a:r>
            <a:r>
              <a:rPr lang="fr-FR" sz="1800" dirty="0">
                <a:latin typeface="Times New Roman" pitchFamily="18" charset="0"/>
                <a:cs typeface="Times New Roman" pitchFamily="18" charset="0"/>
              </a:rPr>
              <a:t>if there is a word in </a:t>
            </a:r>
            <a:r>
              <a:rPr lang="fr-FR" sz="1800" i="1" dirty="0">
                <a:latin typeface="Times New Roman" pitchFamily="18" charset="0"/>
                <a:cs typeface="Times New Roman" pitchFamily="18" charset="0"/>
              </a:rPr>
              <a:t>L</a:t>
            </a:r>
            <a:r>
              <a:rPr lang="fr-FR" sz="1800" dirty="0">
                <a:latin typeface="Times New Roman" pitchFamily="18" charset="0"/>
                <a:cs typeface="Times New Roman" pitchFamily="18" charset="0"/>
              </a:rPr>
              <a:t>(</a:t>
            </a:r>
            <a:r>
              <a:rPr lang="fr-FR" sz="1800" i="1" dirty="0">
                <a:latin typeface="Times New Roman" pitchFamily="18" charset="0"/>
                <a:cs typeface="Times New Roman" pitchFamily="18" charset="0"/>
              </a:rPr>
              <a:t>G</a:t>
            </a:r>
            <a:r>
              <a:rPr lang="fr-FR" sz="1800" dirty="0">
                <a:latin typeface="Times New Roman" pitchFamily="18" charset="0"/>
                <a:cs typeface="Times New Roman" pitchFamily="18" charset="0"/>
              </a:rPr>
              <a:t>) that has multiple syntactic trees.</a:t>
            </a:r>
          </a:p>
          <a:p>
            <a:pPr marL="109728" indent="0" algn="l" rtl="0" eaLnBrk="1" hangingPunct="1">
              <a:buNone/>
            </a:pPr>
            <a:r>
              <a:rPr lang="fr-FR" sz="1800" b="1" dirty="0">
                <a:latin typeface="Times New Roman" pitchFamily="18" charset="0"/>
                <a:cs typeface="Times New Roman" pitchFamily="18" charset="0"/>
              </a:rPr>
              <a:t>Example</a:t>
            </a:r>
            <a:r>
              <a:rPr lang="fr-FR" sz="1800" dirty="0">
                <a:latin typeface="Times New Roman" pitchFamily="18" charset="0"/>
                <a:cs typeface="Times New Roman" pitchFamily="18" charset="0"/>
              </a:rPr>
              <a:t>: Let </a:t>
            </a:r>
            <a:r>
              <a:rPr lang="fr-FR" sz="1800" i="1" dirty="0">
                <a:latin typeface="Times New Roman" pitchFamily="18" charset="0"/>
                <a:cs typeface="Times New Roman" pitchFamily="18" charset="0"/>
              </a:rPr>
              <a:t>G </a:t>
            </a:r>
            <a:r>
              <a:rPr lang="fr-FR" sz="1800" dirty="0">
                <a:latin typeface="Times New Roman" pitchFamily="18" charset="0"/>
                <a:cs typeface="Times New Roman" pitchFamily="18" charset="0"/>
              </a:rPr>
              <a:t>be given by:</a:t>
            </a:r>
          </a:p>
          <a:p>
            <a:pPr marL="109728" indent="0" algn="l" rtl="0" eaLnBrk="1" hangingPunct="1">
              <a:buNone/>
            </a:pPr>
            <a:r>
              <a:rPr lang="en-US" sz="1800" dirty="0">
                <a:latin typeface="Times New Roman" pitchFamily="18" charset="0"/>
              </a:rPr>
              <a:t>instr→ </a:t>
            </a:r>
            <a:r>
              <a:rPr lang="en-US" sz="1800" dirty="0">
                <a:latin typeface="Times New Roman" pitchFamily="18" charset="0"/>
                <a:cs typeface="Times New Roman" pitchFamily="18" charset="0"/>
              </a:rPr>
              <a:t>if (</a:t>
            </a:r>
            <a:r>
              <a:rPr lang="en-US" sz="1800" dirty="0" err="1">
                <a:latin typeface="Times New Roman" pitchFamily="18" charset="0"/>
                <a:cs typeface="Times New Roman" pitchFamily="18" charset="0"/>
              </a:rPr>
              <a:t>expr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instr </a:t>
            </a:r>
            <a:r>
              <a:rPr lang="en-US" sz="1800" dirty="0">
                <a:latin typeface="Times New Roman" pitchFamily="18" charset="0"/>
                <a:cs typeface="Times New Roman" pitchFamily="18" charset="0"/>
              </a:rPr>
              <a:t>else </a:t>
            </a:r>
            <a:r>
              <a:rPr lang="en-US" sz="1800" dirty="0" err="1">
                <a:latin typeface="Times New Roman" pitchFamily="18" charset="0"/>
                <a:cs typeface="Times New Roman" pitchFamily="18" charset="0"/>
              </a:rPr>
              <a:t>instr</a:t>
            </a:r>
            <a:endParaRPr lang="en-US" sz="1800" dirty="0">
              <a:latin typeface="Times New Roman" pitchFamily="18" charset="0"/>
              <a:cs typeface="Times New Roman" pitchFamily="18" charset="0"/>
            </a:endParaRPr>
          </a:p>
          <a:p>
            <a:pPr marL="109728" indent="0" algn="l" rtl="0" eaLnBrk="1" hangingPunct="1">
              <a:buNone/>
            </a:pPr>
            <a:r>
              <a:rPr lang="en-US" sz="1800" dirty="0">
                <a:latin typeface="Times New Roman" pitchFamily="18" charset="0"/>
              </a:rPr>
              <a:t>instr→ </a:t>
            </a:r>
            <a:r>
              <a:rPr lang="en-US" sz="1800" dirty="0">
                <a:latin typeface="Times New Roman" pitchFamily="18" charset="0"/>
                <a:cs typeface="Times New Roman" pitchFamily="18" charset="0"/>
              </a:rPr>
              <a:t>if (</a:t>
            </a:r>
            <a:r>
              <a:rPr lang="en-US" sz="1800" dirty="0" err="1">
                <a:latin typeface="Times New Roman" pitchFamily="18" charset="0"/>
                <a:cs typeface="Times New Roman" pitchFamily="18" charset="0"/>
              </a:rPr>
              <a:t>expr</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instr</a:t>
            </a:r>
            <a:r>
              <a:rPr lang="en-US" sz="1800" dirty="0">
                <a:latin typeface="Times New Roman" pitchFamily="18" charset="0"/>
                <a:cs typeface="Times New Roman" pitchFamily="18" charset="0"/>
              </a:rPr>
              <a:t> </a:t>
            </a:r>
            <a:endParaRPr lang="fr-FR" sz="1800" dirty="0">
              <a:latin typeface="Times New Roman" pitchFamily="18" charset="0"/>
              <a:cs typeface="Times New Roman" pitchFamily="18" charset="0"/>
            </a:endParaRPr>
          </a:p>
          <a:p>
            <a:pPr marL="109728" indent="0" algn="l" rtl="0" eaLnBrk="1" hangingPunct="1">
              <a:buNone/>
            </a:pPr>
            <a:r>
              <a:rPr lang="fr-FR" sz="1800" dirty="0">
                <a:latin typeface="Times New Roman" pitchFamily="18" charset="0"/>
              </a:rPr>
              <a:t>inst→ </a:t>
            </a:r>
            <a:r>
              <a:rPr lang="fr-FR" sz="1800" dirty="0">
                <a:latin typeface="Times New Roman" pitchFamily="18" charset="0"/>
                <a:cs typeface="Times New Roman" pitchFamily="18" charset="0"/>
              </a:rPr>
              <a:t>…</a:t>
            </a:r>
          </a:p>
          <a:p>
            <a:pPr marL="109728" indent="0" algn="l" rtl="0" eaLnBrk="1" hangingPunct="1">
              <a:buNone/>
            </a:pPr>
            <a:r>
              <a:rPr lang="fr-FR" sz="1800" dirty="0">
                <a:latin typeface="Times New Roman" pitchFamily="18" charset="0"/>
                <a:cs typeface="Times New Roman" pitchFamily="18" charset="0"/>
              </a:rPr>
              <a:t>expr→…</a:t>
            </a:r>
            <a:endParaRPr lang="en-US" dirty="0"/>
          </a:p>
        </p:txBody>
      </p:sp>
      <p:sp>
        <p:nvSpPr>
          <p:cNvPr id="7" name="Espace réservé du numéro de diapositive 6"/>
          <p:cNvSpPr>
            <a:spLocks noGrp="1" noChangeArrowheads="1"/>
          </p:cNvSpPr>
          <p:nvPr>
            <p:ph type="sldNum" sz="quarter" idx="12"/>
          </p:nvPr>
        </p:nvSpPr>
        <p:spPr/>
        <p:txBody>
          <a:bodyPr/>
          <a:lstStyle/>
          <a:p>
            <a:pPr>
              <a:defRPr/>
            </a:pPr>
            <a:fld id="{FB37727F-DA9A-42AF-87E5-43E36871FBD2}" type="slidenum">
              <a:rPr lang="en-US" altLang="en-US"/>
              <a:t>5</a:t>
            </a:fld>
            <a:endParaRPr lang="en-US" altLang="en-US"/>
          </a:p>
        </p:txBody>
      </p:sp>
      <p:sp>
        <p:nvSpPr>
          <p:cNvPr id="2969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9470B16D-8C67-4E80-B2AA-5E90FDC8BE00}" type="slidenum">
              <a:rPr lang="ar-SA" altLang="en-US" sz="1200">
                <a:latin typeface="Garamond" pitchFamily="18" charset="0"/>
                <a:cs typeface="Arial" charset="0"/>
              </a:rPr>
              <a:t>5</a:t>
            </a:fld>
            <a:endParaRPr lang="en-US" altLang="en-US" sz="1200">
              <a:latin typeface="Garamond" pitchFamily="18" charset="0"/>
              <a:cs typeface="Arial" charset="0"/>
            </a:endParaRPr>
          </a:p>
        </p:txBody>
      </p:sp>
      <p:pic>
        <p:nvPicPr>
          <p:cNvPr id="29702" name="Picture 4" descr="img008"/>
          <p:cNvPicPr>
            <a:picLocks noChangeAspect="1" noChangeArrowheads="1"/>
          </p:cNvPicPr>
          <p:nvPr/>
        </p:nvPicPr>
        <p:blipFill>
          <a:blip r:embed="rId2" cstate="print"/>
          <a:srcRect/>
          <a:stretch>
            <a:fillRect/>
          </a:stretch>
        </p:blipFill>
        <p:spPr bwMode="auto">
          <a:xfrm>
            <a:off x="395536" y="3213100"/>
            <a:ext cx="4537075" cy="2592388"/>
          </a:xfrm>
          <a:prstGeom prst="rect">
            <a:avLst/>
          </a:prstGeom>
          <a:noFill/>
          <a:ln w="9525">
            <a:noFill/>
            <a:miter lim="800000"/>
            <a:headEnd/>
            <a:tailEnd/>
          </a:ln>
        </p:spPr>
      </p:pic>
      <p:sp>
        <p:nvSpPr>
          <p:cNvPr id="54277" name="Text Box 5"/>
          <p:cNvSpPr txBox="1">
            <a:spLocks noChangeArrowheads="1"/>
          </p:cNvSpPr>
          <p:nvPr/>
        </p:nvSpPr>
        <p:spPr bwMode="auto">
          <a:xfrm>
            <a:off x="4716463" y="2636838"/>
            <a:ext cx="4248150" cy="3095625"/>
          </a:xfrm>
          <a:prstGeom prst="rect">
            <a:avLst/>
          </a:prstGeom>
          <a:noFill/>
          <a:ln w="9525" algn="ctr">
            <a:noFill/>
            <a:miter lim="800000"/>
            <a:headEnd/>
            <a:tailEnd/>
          </a:ln>
        </p:spPr>
        <p:txBody>
          <a:bodyPr lIns="18000" rIns="18000">
            <a:spAutoFit/>
          </a:bodyPr>
          <a:lstStyle/>
          <a:p>
            <a:pPr marL="571500" indent="-571500">
              <a:buFont typeface="Wingdings" pitchFamily="2" charset="2"/>
              <a:buNone/>
            </a:pPr>
            <a:r>
              <a:rPr lang="fr-FR" sz="2000" b="1" dirty="0">
                <a:solidFill>
                  <a:schemeClr val="tx2"/>
                </a:solidFill>
              </a:rPr>
              <a:t>Proposed solution</a:t>
            </a:r>
            <a:endParaRPr lang="ar-DZ" dirty="0"/>
          </a:p>
          <a:p>
            <a:pPr marL="571500" indent="-571500">
              <a:buFont typeface="Wingdings" pitchFamily="2" charset="2"/>
              <a:buNone/>
            </a:pPr>
            <a:endParaRPr lang="ar-DZ" sz="800" dirty="0"/>
          </a:p>
          <a:p>
            <a:pPr marL="571500" indent="-571500">
              <a:buFont typeface="Wingdings" pitchFamily="2" charset="2"/>
              <a:buNone/>
            </a:pPr>
            <a:r>
              <a:rPr lang="en-US" b="1" i="1" dirty="0"/>
              <a:t>Instr→ </a:t>
            </a:r>
            <a:r>
              <a:rPr lang="en-US" dirty="0" err="1"/>
              <a:t>Instr_Complete</a:t>
            </a:r>
            <a:endParaRPr lang="en-US" dirty="0"/>
          </a:p>
          <a:p>
            <a:pPr marL="571500" indent="-571500">
              <a:buFont typeface="Wingdings" pitchFamily="2" charset="2"/>
              <a:buNone/>
            </a:pPr>
            <a:r>
              <a:rPr lang="en-US" dirty="0" err="1"/>
              <a:t>	 |Instr_incomplete</a:t>
            </a:r>
            <a:endParaRPr lang="en-US" dirty="0"/>
          </a:p>
          <a:p>
            <a:pPr marL="571500" indent="-571500">
              <a:buFont typeface="Wingdings" pitchFamily="2" charset="2"/>
              <a:buNone/>
            </a:pPr>
            <a:r>
              <a:rPr lang="en-US" dirty="0" err="1"/>
              <a:t>Instr_Complete </a:t>
            </a:r>
            <a:r>
              <a:rPr lang="en-US" dirty="0"/>
              <a:t>→ if </a:t>
            </a:r>
            <a:r>
              <a:rPr lang="en-US" dirty="0" err="1"/>
              <a:t>expr  Instr_Complete </a:t>
            </a:r>
            <a:r>
              <a:rPr lang="en-US" dirty="0"/>
              <a:t>               else </a:t>
            </a:r>
            <a:r>
              <a:rPr lang="en-US" dirty="0" err="1"/>
              <a:t>Instr_complete</a:t>
            </a:r>
            <a:endParaRPr lang="en-US" dirty="0"/>
          </a:p>
          <a:p>
            <a:pPr marL="571500" indent="-571500">
              <a:buFont typeface="Wingdings" pitchFamily="2" charset="2"/>
              <a:buNone/>
            </a:pPr>
            <a:r>
              <a:rPr lang="ar-DZ" dirty="0"/>
              <a:t>		           | Others</a:t>
            </a:r>
            <a:endParaRPr lang="en-US" dirty="0"/>
          </a:p>
          <a:p>
            <a:pPr marL="571500" indent="-571500">
              <a:buFont typeface="Wingdings" pitchFamily="2" charset="2"/>
              <a:buNone/>
            </a:pPr>
            <a:r>
              <a:rPr lang="en-US" dirty="0" err="1"/>
              <a:t>Instr_incomplete </a:t>
            </a:r>
            <a:r>
              <a:rPr lang="en-US" dirty="0"/>
              <a:t>→ if </a:t>
            </a:r>
            <a:r>
              <a:rPr lang="en-US" dirty="0" err="1"/>
              <a:t>expr Instr</a:t>
            </a:r>
            <a:endParaRPr lang="en-US" dirty="0"/>
          </a:p>
          <a:p>
            <a:pPr marL="571500" indent="-571500">
              <a:buFont typeface="Wingdings" pitchFamily="2" charset="2"/>
              <a:buNone/>
            </a:pPr>
            <a:r>
              <a:rPr lang="ar-DZ" dirty="0"/>
              <a:t>		       | if expr </a:t>
            </a:r>
            <a:r>
              <a:rPr lang="en-US" dirty="0" err="1"/>
              <a:t> Instr_Complete </a:t>
            </a:r>
            <a:r>
              <a:rPr lang="ar-DZ" dirty="0"/>
              <a:t>             else </a:t>
            </a:r>
            <a:r>
              <a:rPr lang="en-US" dirty="0" err="1"/>
              <a:t>Instr_Incomplete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Effect transition="in" filter="box(in)">
                                      <p:cBhvr>
                                        <p:cTn id="7" dur="1000"/>
                                        <p:tgtEl>
                                          <p:spTgt spid="54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Implementing a parser</a:t>
            </a:r>
            <a:endParaRPr lang="ar-DZ"/>
          </a:p>
        </p:txBody>
      </p:sp>
      <p:sp>
        <p:nvSpPr>
          <p:cNvPr id="30725" name="Rectangle 3"/>
          <p:cNvSpPr>
            <a:spLocks noGrp="1" noChangeArrowheads="1"/>
          </p:cNvSpPr>
          <p:nvPr>
            <p:ph idx="1"/>
          </p:nvPr>
        </p:nvSpPr>
        <p:spPr>
          <a:xfrm>
            <a:off x="457200" y="1071563"/>
            <a:ext cx="8229600" cy="5059362"/>
          </a:xfrm>
        </p:spPr>
        <p:txBody>
          <a:bodyPr/>
          <a:lstStyle/>
          <a:p>
            <a:pPr algn="l" rtl="0" eaLnBrk="1" hangingPunct="1">
              <a:buFont typeface="Wingdings" pitchFamily="2" charset="2"/>
              <a:buNone/>
            </a:pPr>
            <a:endParaRPr lang="fr-FR" sz="1800">
              <a:latin typeface="Times New Roman" pitchFamily="18" charset="0"/>
              <a:cs typeface="Times New Roman" pitchFamily="18" charset="0"/>
            </a:endParaRPr>
          </a:p>
          <a:p>
            <a:pPr algn="l" rtl="0" eaLnBrk="1" hangingPunct="1">
              <a:buFont typeface="Wingdings" pitchFamily="2" charset="2"/>
              <a:buNone/>
            </a:pPr>
            <a:endParaRPr lang="fr-FR"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There are two approaches: </a:t>
            </a:r>
          </a:p>
          <a:p>
            <a:pPr algn="l" rtl="0" eaLnBrk="1" hangingPunct="1">
              <a:buFont typeface="Garamond" pitchFamily="18" charset="0"/>
              <a:buAutoNum type="arabicPeriod"/>
            </a:pPr>
            <a:r>
              <a:rPr lang="fr-FR" sz="1800">
                <a:latin typeface="Times New Roman" pitchFamily="18" charset="0"/>
                <a:cs typeface="Times New Roman" pitchFamily="18" charset="0"/>
              </a:rPr>
              <a:t>a top-down method:  LL(1) parser</a:t>
            </a:r>
          </a:p>
          <a:p>
            <a:pPr algn="l" rtl="0" eaLnBrk="1" hangingPunct="1">
              <a:buFont typeface="Garamond" pitchFamily="18" charset="0"/>
              <a:buAutoNum type="arabicPeriod"/>
            </a:pPr>
            <a:r>
              <a:rPr lang="fr-FR" sz="1800">
                <a:latin typeface="Times New Roman" pitchFamily="18" charset="0"/>
                <a:cs typeface="Times New Roman" pitchFamily="18" charset="0"/>
              </a:rPr>
              <a:t>a bottom-up method: LR(0), LR(1), SLR(1) parser, etc.</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14A8EC18-FFF1-444D-A2CD-2609DE7C59DD}" type="slidenum">
              <a:rPr lang="en-US" altLang="en-US"/>
              <a:t>6</a:t>
            </a:fld>
            <a:endParaRPr lang="en-US" altLang="en-US"/>
          </a:p>
        </p:txBody>
      </p:sp>
      <p:sp>
        <p:nvSpPr>
          <p:cNvPr id="3072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B47C65C5-6C06-482E-9026-92AFBDDC37FC}" type="slidenum">
              <a:rPr lang="ar-SA" altLang="en-US" sz="1200">
                <a:latin typeface="Garamond" pitchFamily="18" charset="0"/>
                <a:cs typeface="Arial" charset="0"/>
              </a:rPr>
              <a:t>6</a:t>
            </a:fld>
            <a:endParaRPr lang="en-US" altLang="en-US" sz="1200">
              <a:latin typeface="Garamond" pitchFamily="18"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457200" y="277813"/>
            <a:ext cx="8229600" cy="722312"/>
          </a:xfrm>
        </p:spPr>
        <p:txBody>
          <a:bodyPr/>
          <a:lstStyle/>
          <a:p>
            <a:pPr eaLnBrk="1" hangingPunct="1"/>
            <a:r>
              <a:rPr lang="fr-FR" sz="3600" b="1">
                <a:latin typeface="Times New Roman" pitchFamily="18" charset="0"/>
                <a:cs typeface="Times New Roman" pitchFamily="18" charset="0"/>
              </a:rPr>
              <a:t>Left recursion</a:t>
            </a:r>
            <a:endParaRPr lang="ar-DZ" sz="3600" b="1">
              <a:latin typeface="Times New Roman" pitchFamily="18" charset="0"/>
              <a:cs typeface="Times New Roman" pitchFamily="18" charset="0"/>
            </a:endParaRPr>
          </a:p>
        </p:txBody>
      </p:sp>
      <p:sp>
        <p:nvSpPr>
          <p:cNvPr id="31749" name="Rectangle 3"/>
          <p:cNvSpPr>
            <a:spLocks noGrp="1" noChangeArrowheads="1"/>
          </p:cNvSpPr>
          <p:nvPr>
            <p:ph idx="1"/>
          </p:nvPr>
        </p:nvSpPr>
        <p:spPr>
          <a:xfrm>
            <a:off x="457200" y="1071563"/>
            <a:ext cx="8229600" cy="5059362"/>
          </a:xfrm>
        </p:spPr>
        <p:txBody>
          <a:bodyPr/>
          <a:lstStyle/>
          <a:p>
            <a:pPr algn="l" rtl="0" eaLnBrk="1" hangingPunct="1">
              <a:buFont typeface="Wingdings" pitchFamily="2" charset="2"/>
              <a:buNone/>
            </a:pPr>
            <a:r>
              <a:rPr lang="fr-FR" sz="1800">
                <a:latin typeface="Times New Roman" pitchFamily="18" charset="0"/>
                <a:cs typeface="Times New Roman" pitchFamily="18" charset="0"/>
              </a:rPr>
              <a:t>A grammar </a:t>
            </a:r>
            <a:r>
              <a:rPr lang="fr-FR" sz="1800" b="1">
                <a:latin typeface="Times New Roman" pitchFamily="18" charset="0"/>
                <a:cs typeface="Times New Roman" pitchFamily="18" charset="0"/>
              </a:rPr>
              <a:t>G </a:t>
            </a:r>
            <a:r>
              <a:rPr lang="fr-FR" sz="1800">
                <a:latin typeface="Times New Roman" pitchFamily="18" charset="0"/>
                <a:cs typeface="Times New Roman" pitchFamily="18" charset="0"/>
              </a:rPr>
              <a:t>is </a:t>
            </a:r>
            <a:r>
              <a:rPr lang="fr-FR" sz="1800" b="1">
                <a:latin typeface="Times New Roman" pitchFamily="18" charset="0"/>
                <a:cs typeface="Times New Roman" pitchFamily="18" charset="0"/>
              </a:rPr>
              <a:t>left recursive </a:t>
            </a:r>
            <a:r>
              <a:rPr lang="fr-FR" sz="1800">
                <a:latin typeface="Times New Roman" pitchFamily="18" charset="0"/>
                <a:cs typeface="Times New Roman" pitchFamily="18" charset="0"/>
              </a:rPr>
              <a:t>(</a:t>
            </a:r>
            <a:r>
              <a:rPr lang="fr-FR" sz="1800" b="1">
                <a:latin typeface="Times New Roman" pitchFamily="18" charset="0"/>
                <a:cs typeface="Times New Roman" pitchFamily="18" charset="0"/>
              </a:rPr>
              <a:t>LR</a:t>
            </a:r>
            <a:r>
              <a:rPr lang="fr-FR" sz="1800">
                <a:latin typeface="Times New Roman" pitchFamily="18" charset="0"/>
                <a:cs typeface="Times New Roman" pitchFamily="18" charset="0"/>
              </a:rPr>
              <a:t>) if there exists a derivation of the form: A</a:t>
            </a:r>
            <a:r>
              <a:rPr lang="fr-FR" sz="1800">
                <a:latin typeface="Times New Roman" pitchFamily="18" charset="0"/>
                <a:cs typeface="Times New Roman" pitchFamily="18" charset="0"/>
                <a:sym typeface="Symbol" pitchFamily="18" charset="2"/>
              </a:rPr>
              <a:t> </a:t>
            </a:r>
            <a:r>
              <a:rPr lang="fr-FR" sz="1800" baseline="30000">
                <a:latin typeface="Times New Roman" pitchFamily="18" charset="0"/>
                <a:cs typeface="Times New Roman" pitchFamily="18" charset="0"/>
              </a:rPr>
              <a:t>+</a:t>
            </a:r>
            <a:r>
              <a:rPr lang="fr-FR" sz="1800">
                <a:latin typeface="Times New Roman" pitchFamily="18" charset="0"/>
                <a:cs typeface="Times New Roman" pitchFamily="18" charset="0"/>
              </a:rPr>
              <a:t> Aw, with A</a:t>
            </a:r>
            <a:r>
              <a:rPr lang="fr-FR" sz="1800">
                <a:latin typeface="Times New Roman" pitchFamily="18" charset="0"/>
                <a:cs typeface="Times New Roman" pitchFamily="18" charset="0"/>
                <a:sym typeface="Symbol" pitchFamily="18" charset="2"/>
              </a:rPr>
              <a:t>  </a:t>
            </a:r>
            <a:r>
              <a:rPr lang="fr-FR" sz="1800" b="1">
                <a:latin typeface="Times New Roman" pitchFamily="18" charset="0"/>
                <a:cs typeface="Times New Roman" pitchFamily="18" charset="0"/>
              </a:rPr>
              <a:t>N </a:t>
            </a:r>
            <a:r>
              <a:rPr lang="fr-FR" sz="1800">
                <a:latin typeface="Times New Roman" pitchFamily="18" charset="0"/>
                <a:cs typeface="Times New Roman" pitchFamily="18" charset="0"/>
              </a:rPr>
              <a:t>and w</a:t>
            </a:r>
            <a:r>
              <a:rPr lang="fr-FR" sz="1800">
                <a:latin typeface="Times New Roman" pitchFamily="18" charset="0"/>
                <a:cs typeface="Times New Roman" pitchFamily="18" charset="0"/>
                <a:sym typeface="Symbol" pitchFamily="18" charset="2"/>
              </a:rPr>
              <a:t>  </a:t>
            </a:r>
            <a:r>
              <a:rPr lang="fr-FR" sz="1800">
                <a:latin typeface="Times New Roman" pitchFamily="18" charset="0"/>
                <a:cs typeface="Times New Roman" pitchFamily="18" charset="0"/>
              </a:rPr>
              <a:t>(</a:t>
            </a:r>
            <a:r>
              <a:rPr lang="fr-FR" sz="1800" b="1">
                <a:latin typeface="Times New Roman" pitchFamily="18" charset="0"/>
                <a:cs typeface="Times New Roman" pitchFamily="18" charset="0"/>
              </a:rPr>
              <a:t>N</a:t>
            </a:r>
            <a:r>
              <a:rPr lang="fr-FR" sz="1800" b="1">
                <a:latin typeface="Times New Roman" pitchFamily="18" charset="0"/>
                <a:cs typeface="Times New Roman" pitchFamily="18" charset="0"/>
                <a:sym typeface="Symbol" pitchFamily="18" charset="2"/>
              </a:rPr>
              <a:t>  </a:t>
            </a:r>
            <a:r>
              <a:rPr lang="fr-FR" sz="1800" b="1">
                <a:latin typeface="Times New Roman" pitchFamily="18" charset="0"/>
                <a:cs typeface="Times New Roman" pitchFamily="18" charset="0"/>
              </a:rPr>
              <a:t>T</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A recursion A</a:t>
            </a:r>
            <a:r>
              <a:rPr lang="fr-FR" sz="1800">
                <a:latin typeface="Times New Roman" pitchFamily="18" charset="0"/>
                <a:cs typeface="Times New Roman" pitchFamily="18" charset="0"/>
                <a:sym typeface="Symbol" pitchFamily="18" charset="2"/>
              </a:rPr>
              <a:t>  </a:t>
            </a:r>
            <a:r>
              <a:rPr lang="fr-FR" sz="1800">
                <a:latin typeface="Times New Roman" pitchFamily="18" charset="0"/>
                <a:cs typeface="Times New Roman" pitchFamily="18" charset="0"/>
              </a:rPr>
              <a:t>Aw is said to be immediate.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Elimination of immediate left recursion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Replace any rule of the form A→A|β with the two rules: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A→βA'</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A'→ A'| Є</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 Elimination of left recursion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Order the non-terminals A</a:t>
            </a:r>
            <a:r>
              <a:rPr lang="fr-FR" sz="1800" baseline="-25000">
                <a:latin typeface="Times New Roman" pitchFamily="18" charset="0"/>
                <a:cs typeface="Times New Roman" pitchFamily="18" charset="0"/>
              </a:rPr>
              <a:t>1</a:t>
            </a:r>
            <a:r>
              <a:rPr lang="fr-FR" sz="1800">
                <a:latin typeface="Times New Roman" pitchFamily="18" charset="0"/>
                <a:cs typeface="Times New Roman" pitchFamily="18" charset="0"/>
              </a:rPr>
              <a:t> , A</a:t>
            </a:r>
            <a:r>
              <a:rPr lang="fr-FR" sz="1800" baseline="-25000">
                <a:latin typeface="Times New Roman" pitchFamily="18" charset="0"/>
                <a:cs typeface="Times New Roman" pitchFamily="18" charset="0"/>
              </a:rPr>
              <a:t>2</a:t>
            </a:r>
            <a:r>
              <a:rPr lang="fr-FR" sz="1800">
                <a:latin typeface="Times New Roman" pitchFamily="18" charset="0"/>
                <a:cs typeface="Times New Roman" pitchFamily="18" charset="0"/>
              </a:rPr>
              <a:t> , …A</a:t>
            </a:r>
            <a:r>
              <a:rPr lang="fr-FR" sz="1800" baseline="-25000">
                <a:latin typeface="Times New Roman" pitchFamily="18" charset="0"/>
                <a:cs typeface="Times New Roman" pitchFamily="18" charset="0"/>
              </a:rPr>
              <a:t>n</a:t>
            </a:r>
            <a:r>
              <a:rPr lang="fr-FR" sz="1800">
                <a:latin typeface="Times New Roman" pitchFamily="18" charset="0"/>
                <a:cs typeface="Times New Roman" pitchFamily="18" charset="0"/>
              </a:rPr>
              <a:t>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For i=1 to n do</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for j=1 to i-1 do</a:t>
            </a:r>
            <a:br>
              <a:rPr lang="fr-FR" sz="1800">
                <a:latin typeface="Times New Roman" pitchFamily="18" charset="0"/>
                <a:cs typeface="Times New Roman" pitchFamily="18" charset="0"/>
              </a:rPr>
            </a:br>
            <a:r>
              <a:rPr lang="fr-FR" sz="1800" b="1">
                <a:latin typeface="Times New Roman" pitchFamily="18" charset="0"/>
                <a:cs typeface="Times New Roman" pitchFamily="18" charset="0"/>
                <a:sym typeface="Symbol" pitchFamily="18" charset="2"/>
              </a:rPr>
              <a:t>              replace</a:t>
            </a:r>
            <a:r>
              <a:rPr lang="fr-FR" sz="1800">
                <a:latin typeface="Times New Roman" pitchFamily="18" charset="0"/>
                <a:cs typeface="Times New Roman" pitchFamily="18" charset="0"/>
              </a:rPr>
              <a:t> each production of the form </a:t>
            </a:r>
            <a:r>
              <a:rPr lang="fr-FR" sz="1800" b="1">
                <a:latin typeface="Times New Roman" pitchFamily="18" charset="0"/>
                <a:cs typeface="Times New Roman" pitchFamily="18" charset="0"/>
              </a:rPr>
              <a:t>A</a:t>
            </a:r>
            <a:r>
              <a:rPr lang="fr-FR" sz="1800" b="1" baseline="-25000">
                <a:latin typeface="Times New Roman" pitchFamily="18" charset="0"/>
                <a:cs typeface="Times New Roman" pitchFamily="18" charset="0"/>
              </a:rPr>
              <a:t>i</a:t>
            </a:r>
            <a:r>
              <a:rPr lang="fr-FR" sz="1800" b="1">
                <a:latin typeface="Times New Roman" pitchFamily="18" charset="0"/>
                <a:cs typeface="Times New Roman" pitchFamily="18" charset="0"/>
                <a:sym typeface="Symbol" pitchFamily="18" charset="2"/>
              </a:rPr>
              <a:t> →A</a:t>
            </a:r>
            <a:r>
              <a:rPr lang="fr-FR" sz="1800" b="1" baseline="-25000">
                <a:latin typeface="Times New Roman" pitchFamily="18" charset="0"/>
                <a:cs typeface="Times New Roman" pitchFamily="18" charset="0"/>
              </a:rPr>
              <a:t>j</a:t>
            </a:r>
            <a:r>
              <a:rPr lang="fr-FR" sz="1800" b="1">
                <a:latin typeface="Times New Roman" pitchFamily="18" charset="0"/>
                <a:cs typeface="Times New Roman" pitchFamily="18" charset="0"/>
                <a:sym typeface="Symbol" pitchFamily="18" charset="2"/>
              </a:rPr>
              <a:t>  where </a:t>
            </a:r>
            <a:r>
              <a:rPr lang="fr-FR" sz="1800" b="1">
                <a:latin typeface="Times New Roman" pitchFamily="18" charset="0"/>
                <a:cs typeface="Times New Roman" pitchFamily="18" charset="0"/>
              </a:rPr>
              <a:t>A</a:t>
            </a:r>
            <a:r>
              <a:rPr lang="fr-FR" sz="1800" b="1" baseline="-25000">
                <a:latin typeface="Times New Roman" pitchFamily="18" charset="0"/>
                <a:cs typeface="Times New Roman" pitchFamily="18" charset="0"/>
              </a:rPr>
              <a:t>j</a:t>
            </a:r>
            <a:r>
              <a:rPr lang="fr-FR" sz="1800" b="1">
                <a:latin typeface="Times New Roman" pitchFamily="18" charset="0"/>
                <a:cs typeface="Times New Roman" pitchFamily="18" charset="0"/>
              </a:rPr>
              <a:t> →β</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rPr>
              <a:t> |…|βp  with A</a:t>
            </a:r>
            <a:r>
              <a:rPr lang="fr-FR" sz="1800" b="1" baseline="-25000">
                <a:latin typeface="Times New Roman" pitchFamily="18" charset="0"/>
                <a:cs typeface="Times New Roman" pitchFamily="18" charset="0"/>
              </a:rPr>
              <a:t>j</a:t>
            </a:r>
            <a:r>
              <a:rPr lang="fr-FR" sz="1800" b="1">
                <a:latin typeface="Times New Roman" pitchFamily="18" charset="0"/>
                <a:cs typeface="Times New Roman" pitchFamily="18" charset="0"/>
                <a:sym typeface="Symbol" pitchFamily="18" charset="2"/>
              </a:rPr>
              <a:t> →β</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sym typeface="Symbol" pitchFamily="18" charset="2"/>
              </a:rPr>
              <a:t> |…|β</a:t>
            </a:r>
            <a:r>
              <a:rPr lang="fr-FR" sz="1800" b="1" baseline="-25000">
                <a:latin typeface="Times New Roman" pitchFamily="18" charset="0"/>
                <a:cs typeface="Times New Roman" pitchFamily="18" charset="0"/>
              </a:rPr>
              <a:t>p</a:t>
            </a:r>
            <a:r>
              <a:rPr lang="fr-FR" sz="1800" b="1">
                <a:latin typeface="Times New Roman" pitchFamily="18" charset="0"/>
                <a:cs typeface="Times New Roman" pitchFamily="18" charset="0"/>
                <a:sym typeface="Symbol" pitchFamily="18" charset="2"/>
              </a:rPr>
              <a:t> 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end for</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eliminate immediate left recursions from productions A</a:t>
            </a:r>
            <a:r>
              <a:rPr lang="fr-FR" sz="1800" i="1" baseline="-25000">
                <a:latin typeface="Times New Roman" pitchFamily="18" charset="0"/>
                <a:cs typeface="Times New Roman" pitchFamily="18" charset="0"/>
              </a:rPr>
              <a:t>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end to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4846D386-22D6-4CC0-AD90-615E92F3BAE7}" type="slidenum">
              <a:rPr lang="en-US" altLang="en-US"/>
              <a:t>7</a:t>
            </a:fld>
            <a:endParaRPr lang="en-US" altLang="en-US"/>
          </a:p>
        </p:txBody>
      </p:sp>
      <p:sp>
        <p:nvSpPr>
          <p:cNvPr id="3174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872165B-0BA6-45C2-A176-8B2D553567F0}" type="slidenum">
              <a:rPr lang="ar-SA" altLang="en-US" sz="1200">
                <a:latin typeface="Garamond" pitchFamily="18" charset="0"/>
                <a:cs typeface="Arial" charset="0"/>
              </a:rPr>
              <a:t>7</a:t>
            </a:fld>
            <a:endParaRPr lang="en-US" altLang="en-US" sz="1200">
              <a:latin typeface="Garamond" pitchFamily="18"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xfrm>
            <a:off x="457200" y="277813"/>
            <a:ext cx="8229600" cy="722312"/>
          </a:xfrm>
        </p:spPr>
        <p:txBody>
          <a:bodyPr>
            <a:normAutofit fontScale="90000"/>
          </a:bodyPr>
          <a:lstStyle/>
          <a:p>
            <a:pPr eaLnBrk="1" hangingPunct="1"/>
            <a:r>
              <a:rPr lang="fr-FR" sz="4400" b="1">
                <a:latin typeface="Times New Roman" pitchFamily="18" charset="0"/>
                <a:cs typeface="Times New Roman" pitchFamily="18" charset="0"/>
              </a:rPr>
              <a:t>Left recursion</a:t>
            </a:r>
            <a:endParaRPr lang="ar-DZ"/>
          </a:p>
        </p:txBody>
      </p:sp>
      <p:sp>
        <p:nvSpPr>
          <p:cNvPr id="32773" name="Rectangle 3"/>
          <p:cNvSpPr>
            <a:spLocks noGrp="1" noChangeArrowheads="1"/>
          </p:cNvSpPr>
          <p:nvPr>
            <p:ph idx="1"/>
          </p:nvPr>
        </p:nvSpPr>
        <p:spPr>
          <a:xfrm>
            <a:off x="457200" y="1143000"/>
            <a:ext cx="8229600" cy="4987925"/>
          </a:xfrm>
        </p:spPr>
        <p:txBody>
          <a:bodyPr/>
          <a:lstStyle/>
          <a:p>
            <a:pPr algn="l" rtl="0" eaLnBrk="1" hangingPunct="1">
              <a:buFont typeface="Wingdings" pitchFamily="2" charset="2"/>
              <a:buNone/>
            </a:pPr>
            <a:r>
              <a:rPr lang="fr-FR" sz="1800">
                <a:latin typeface="Times New Roman" pitchFamily="18" charset="0"/>
                <a:cs typeface="Times New Roman" pitchFamily="18" charset="0"/>
              </a:rPr>
              <a:t>Example </a:t>
            </a:r>
            <a:endParaRPr lang="en-US" sz="18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 Consider the following grammar:</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S→Aa|b</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A→Ac|Sd|BA|c</a:t>
            </a:r>
            <a:endParaRPr lang="en-US" sz="1600">
              <a:latin typeface="Times New Roman" pitchFamily="18" charset="0"/>
              <a:cs typeface="Times New Roman" pitchFamily="18" charset="0"/>
            </a:endParaRPr>
          </a:p>
          <a:p>
            <a:pPr algn="l" rtl="0" eaLnBrk="1" hangingPunct="1">
              <a:buFont typeface="Wingdings" pitchFamily="2" charset="2"/>
              <a:buNone/>
            </a:pPr>
            <a:r>
              <a:rPr lang="en-US" sz="1600" b="1">
                <a:latin typeface="Times New Roman" pitchFamily="18" charset="0"/>
                <a:cs typeface="Times New Roman" pitchFamily="18" charset="0"/>
              </a:rPr>
              <a:t>B→SSc|a</a:t>
            </a:r>
            <a:endParaRPr lang="en-US" sz="1600">
              <a:latin typeface="Times New Roman" pitchFamily="18" charset="0"/>
              <a:cs typeface="Times New Roman" pitchFamily="18" charset="0"/>
            </a:endParaRPr>
          </a:p>
          <a:p>
            <a:pPr algn="l" rtl="0" eaLnBrk="1" hangingPunct="1">
              <a:buFont typeface="Wingdings" pitchFamily="2" charset="2"/>
              <a:buNone/>
            </a:pPr>
            <a:r>
              <a:rPr lang="en-US" sz="1600">
                <a:latin typeface="Times New Roman" pitchFamily="18" charset="0"/>
                <a:cs typeface="Times New Roman" pitchFamily="18" charset="0"/>
              </a:rPr>
              <a:t>We order </a:t>
            </a:r>
            <a:r>
              <a:rPr lang="en-US" sz="1600" b="1" i="1">
                <a:latin typeface="Times New Roman" pitchFamily="18" charset="0"/>
                <a:cs typeface="Times New Roman" pitchFamily="18" charset="0"/>
              </a:rPr>
              <a:t>S</a:t>
            </a:r>
            <a:r>
              <a:rPr lang="en-US" sz="1600" b="1">
                <a:latin typeface="Times New Roman" pitchFamily="18" charset="0"/>
                <a:cs typeface="Times New Roman" pitchFamily="18" charset="0"/>
              </a:rPr>
              <a:t>,</a:t>
            </a:r>
            <a:r>
              <a:rPr lang="en-US" sz="1600" b="1" i="1">
                <a:latin typeface="Times New Roman" pitchFamily="18" charset="0"/>
                <a:cs typeface="Times New Roman" pitchFamily="18" charset="0"/>
              </a:rPr>
              <a:t>A</a:t>
            </a:r>
            <a:r>
              <a:rPr lang="en-US" sz="1600" b="1">
                <a:latin typeface="Times New Roman" pitchFamily="18" charset="0"/>
                <a:cs typeface="Times New Roman" pitchFamily="18" charset="0"/>
              </a:rPr>
              <a:t>,B</a:t>
            </a:r>
            <a:r>
              <a:rPr lang="en-US" sz="1600">
                <a:latin typeface="Times New Roman" pitchFamily="18" charset="0"/>
                <a:cs typeface="Times New Roman" pitchFamily="18" charset="0"/>
              </a:rPr>
              <a:t>:</a:t>
            </a:r>
          </a:p>
          <a:p>
            <a:pPr algn="l" rtl="0" eaLnBrk="1" hangingPunct="1">
              <a:buFont typeface="Wingdings" pitchFamily="2" charset="2"/>
              <a:buNone/>
            </a:pPr>
            <a:r>
              <a:rPr lang="fr-FR" sz="1600" b="1">
                <a:latin typeface="Times New Roman" pitchFamily="18" charset="0"/>
                <a:cs typeface="Times New Roman" pitchFamily="18" charset="0"/>
              </a:rPr>
              <a:t>S→Aa|b</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i=1 no immediate recursion in </a:t>
            </a:r>
            <a:r>
              <a:rPr lang="fr-FR" sz="1600" b="1">
                <a:latin typeface="Times New Roman" pitchFamily="18" charset="0"/>
                <a:cs typeface="Times New Roman" pitchFamily="18" charset="0"/>
              </a:rPr>
              <a:t>S→Aa|b</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i=2 and j=1 we obtain: </a:t>
            </a:r>
            <a:r>
              <a:rPr lang="fr-FR" sz="1600" b="1">
                <a:latin typeface="Times New Roman" pitchFamily="18" charset="0"/>
                <a:cs typeface="Times New Roman" pitchFamily="18" charset="0"/>
              </a:rPr>
              <a:t>A→Ac|Aad|bd|BA|c</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we eliminate immediate recursion:</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A→bdA'|BAA'|cA'</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A'→ cA'|bdA'|Є</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i=3 and j=1 we obtain </a:t>
            </a:r>
            <a:r>
              <a:rPr lang="fr-FR" sz="1600" b="1">
                <a:latin typeface="Times New Roman" pitchFamily="18" charset="0"/>
                <a:cs typeface="Times New Roman" pitchFamily="18" charset="0"/>
              </a:rPr>
              <a:t>B→AaSc|bSc|a</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      and j=2 gives B→ </a:t>
            </a:r>
            <a:r>
              <a:rPr lang="fr-FR" sz="1600" b="1">
                <a:latin typeface="Times New Roman" pitchFamily="18" charset="0"/>
                <a:cs typeface="Times New Roman" pitchFamily="18" charset="0"/>
              </a:rPr>
              <a:t>bdA'aSc| BAA'aSc| cA'aSc|bSc|a</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a:latin typeface="Times New Roman" pitchFamily="18" charset="0"/>
                <a:cs typeface="Times New Roman" pitchFamily="18" charset="0"/>
              </a:rPr>
              <a:t>      we eliminate immediate recursion:   </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                                B→ bdA'aScB' | cA'aScB' |bScB' |a B'</a:t>
            </a:r>
            <a:endParaRPr lang="en-US" sz="1600">
              <a:latin typeface="Times New Roman" pitchFamily="18" charset="0"/>
              <a:cs typeface="Times New Roman" pitchFamily="18" charset="0"/>
            </a:endParaRPr>
          </a:p>
          <a:p>
            <a:pPr algn="l" rtl="0" eaLnBrk="1" hangingPunct="1">
              <a:buFont typeface="Wingdings" pitchFamily="2" charset="2"/>
              <a:buNone/>
            </a:pPr>
            <a:r>
              <a:rPr lang="fr-FR" sz="1600" b="1">
                <a:latin typeface="Times New Roman" pitchFamily="18" charset="0"/>
                <a:cs typeface="Times New Roman" pitchFamily="18" charset="0"/>
              </a:rPr>
              <a:t>                                B'→ AA'aScB' | Є</a:t>
            </a:r>
            <a:endParaRPr lang="en-US" sz="1600">
              <a:latin typeface="Times New Roman" pitchFamily="18" charset="0"/>
              <a:cs typeface="Times New Roman" pitchFamily="18" charset="0"/>
            </a:endParaRPr>
          </a:p>
          <a:p>
            <a:pPr algn="l" rtl="0" eaLnBrk="1" hangingPunct="1">
              <a:buFont typeface="Wingdings" pitchFamily="2" charset="2"/>
              <a:buNone/>
            </a:pPr>
            <a:endParaRPr lang="en-US" sz="1600">
              <a:latin typeface="Times New Roman" pitchFamily="18" charset="0"/>
              <a:cs typeface="Times New Roman" pitchFamily="18" charset="0"/>
            </a:endParaRPr>
          </a:p>
          <a:p>
            <a:pPr algn="l" rtl="0" eaLnBrk="1" hangingPunct="1">
              <a:buFont typeface="Wingdings" pitchFamily="2" charset="2"/>
              <a:buNone/>
            </a:pPr>
            <a:endParaRPr lang="ar-DZ" sz="1800">
              <a:latin typeface="Times New Roman" pitchFamily="18" charset="0"/>
              <a:cs typeface="Times New Roman" pitchFamily="18" charset="0"/>
            </a:endParaRPr>
          </a:p>
          <a:p>
            <a:pPr algn="l" rtl="0" eaLnBrk="1" hangingPunct="1"/>
            <a:endParaRPr lang="ar-DZ" sz="1800"/>
          </a:p>
        </p:txBody>
      </p:sp>
      <p:sp>
        <p:nvSpPr>
          <p:cNvPr id="6" name="Rectangle 6"/>
          <p:cNvSpPr>
            <a:spLocks noGrp="1" noChangeArrowheads="1"/>
          </p:cNvSpPr>
          <p:nvPr>
            <p:ph type="sldNum" sz="quarter" idx="12"/>
          </p:nvPr>
        </p:nvSpPr>
        <p:spPr/>
        <p:txBody>
          <a:bodyPr/>
          <a:lstStyle/>
          <a:p>
            <a:pPr>
              <a:defRPr/>
            </a:pPr>
            <a:fld id="{923CEEEB-033D-4D46-AA3B-501F52B4459C}" type="slidenum">
              <a:rPr lang="en-US" altLang="en-US"/>
              <a:t>8</a:t>
            </a:fld>
            <a:endParaRPr lang="en-US" altLang="en-US"/>
          </a:p>
        </p:txBody>
      </p:sp>
      <p:sp>
        <p:nvSpPr>
          <p:cNvPr id="3277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2A9458CD-7536-44EC-9963-0EF43F679CC5}" type="slidenum">
              <a:rPr lang="ar-SA" altLang="en-US" sz="1200">
                <a:latin typeface="Garamond" pitchFamily="18" charset="0"/>
                <a:cs typeface="Arial" charset="0"/>
              </a:rPr>
              <a:t>8</a:t>
            </a:fld>
            <a:endParaRPr lang="en-US" altLang="en-US" sz="1200">
              <a:latin typeface="Garamond" pitchFamily="18" charset="0"/>
              <a:cs typeface="Arial" charset="0"/>
            </a:endParaRPr>
          </a:p>
        </p:txBody>
      </p:sp>
      <p:sp>
        <p:nvSpPr>
          <p:cNvPr id="5" name="ZoneTexte 4"/>
          <p:cNvSpPr txBox="1">
            <a:spLocks noChangeArrowheads="1"/>
          </p:cNvSpPr>
          <p:nvPr/>
        </p:nvSpPr>
        <p:spPr bwMode="auto">
          <a:xfrm>
            <a:off x="5715000" y="2928938"/>
            <a:ext cx="3000375" cy="2554287"/>
          </a:xfrm>
          <a:prstGeom prst="rect">
            <a:avLst/>
          </a:prstGeom>
          <a:noFill/>
          <a:ln w="9525">
            <a:noFill/>
            <a:miter lim="800000"/>
            <a:headEnd/>
            <a:tailEnd/>
          </a:ln>
        </p:spPr>
        <p:txBody>
          <a:bodyPr>
            <a:spAutoFit/>
          </a:bodyPr>
          <a:lstStyle/>
          <a:p>
            <a:pPr>
              <a:buFont typeface="Wingdings" pitchFamily="2" charset="2"/>
              <a:buNone/>
            </a:pPr>
            <a:r>
              <a:rPr lang="fr-FR" sz="2000"/>
              <a:t>We obtain:</a:t>
            </a:r>
            <a:endParaRPr lang="en-US" sz="2000"/>
          </a:p>
          <a:p>
            <a:pPr>
              <a:buFont typeface="Wingdings" pitchFamily="2" charset="2"/>
              <a:buNone/>
            </a:pPr>
            <a:r>
              <a:rPr lang="fr-FR" sz="2000"/>
              <a:t>S→Aa|b</a:t>
            </a:r>
            <a:endParaRPr lang="en-US" sz="2000"/>
          </a:p>
          <a:p>
            <a:pPr>
              <a:buFont typeface="Wingdings" pitchFamily="2" charset="2"/>
              <a:buNone/>
            </a:pPr>
            <a:r>
              <a:rPr lang="fr-FR" sz="2000"/>
              <a:t>A→bdA'|BAA'|cA'</a:t>
            </a:r>
            <a:endParaRPr lang="en-US" sz="2000"/>
          </a:p>
          <a:p>
            <a:pPr>
              <a:buFont typeface="Wingdings" pitchFamily="2" charset="2"/>
              <a:buNone/>
            </a:pPr>
            <a:r>
              <a:rPr lang="fr-FR" sz="2000"/>
              <a:t>A'→ cA'|bdA'|Є</a:t>
            </a:r>
            <a:endParaRPr lang="en-US" sz="2000"/>
          </a:p>
          <a:p>
            <a:pPr>
              <a:buFont typeface="Wingdings" pitchFamily="2" charset="2"/>
              <a:buNone/>
            </a:pPr>
            <a:r>
              <a:rPr lang="fr-FR" sz="2000"/>
              <a:t>B→ bdA'aScB' | cA'aScB'|bScB'|aB'</a:t>
            </a:r>
            <a:endParaRPr lang="en-US" sz="2000"/>
          </a:p>
          <a:p>
            <a:pPr>
              <a:buFont typeface="Wingdings" pitchFamily="2" charset="2"/>
              <a:buNone/>
            </a:pPr>
            <a:r>
              <a:rPr lang="fr-FR" sz="2000"/>
              <a:t>B'→ AA'aScB'| Є</a:t>
            </a:r>
            <a:endParaRPr lang="ar-DZ"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wipe(down)">
                                      <p:cBhvr>
                                        <p:cTn id="10" dur="500"/>
                                        <p:tgtEl>
                                          <p:spTgt spid="5">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wipe(down)">
                                      <p:cBhvr>
                                        <p:cTn id="13" dur="500"/>
                                        <p:tgtEl>
                                          <p:spTgt spid="5">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wipe(down)">
                                      <p:cBhvr>
                                        <p:cTn id="16" dur="500"/>
                                        <p:tgtEl>
                                          <p:spTgt spid="5">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wipe(down)">
                                      <p:cBhvr>
                                        <p:cTn id="19" dur="500"/>
                                        <p:tgtEl>
                                          <p:spTgt spid="5">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wipe(down)">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xfrm>
            <a:off x="457200" y="277813"/>
            <a:ext cx="8229600" cy="722312"/>
          </a:xfrm>
        </p:spPr>
        <p:txBody>
          <a:bodyPr>
            <a:normAutofit fontScale="90000"/>
          </a:bodyPr>
          <a:lstStyle/>
          <a:p>
            <a:pPr eaLnBrk="1" hangingPunct="1"/>
            <a:r>
              <a:rPr lang="fr-FR" sz="4400" b="1">
                <a:latin typeface="Times New Roman" pitchFamily="18" charset="0"/>
                <a:cs typeface="Times New Roman" pitchFamily="18" charset="0"/>
              </a:rPr>
              <a:t>Left factorisation</a:t>
            </a:r>
            <a:endParaRPr lang="ar-DZ" sz="4400" b="1">
              <a:latin typeface="Times New Roman" pitchFamily="18" charset="0"/>
              <a:cs typeface="Times New Roman" pitchFamily="18" charset="0"/>
            </a:endParaRPr>
          </a:p>
        </p:txBody>
      </p:sp>
      <p:sp>
        <p:nvSpPr>
          <p:cNvPr id="33797" name="Rectangle 3"/>
          <p:cNvSpPr>
            <a:spLocks noGrp="1" noChangeArrowheads="1"/>
          </p:cNvSpPr>
          <p:nvPr>
            <p:ph idx="1"/>
          </p:nvPr>
        </p:nvSpPr>
        <p:spPr>
          <a:xfrm>
            <a:off x="457200" y="1071563"/>
            <a:ext cx="8229600" cy="5059362"/>
          </a:xfrm>
        </p:spPr>
        <p:txBody>
          <a:bodyPr/>
          <a:lstStyle/>
          <a:p>
            <a:pPr algn="l" rtl="0" eaLnBrk="1" hangingPunct="1">
              <a:buFont typeface="Wingdings" pitchFamily="2" charset="2"/>
              <a:buNone/>
            </a:pPr>
            <a:r>
              <a:rPr lang="fr-FR" sz="1800">
                <a:latin typeface="Times New Roman" pitchFamily="18" charset="0"/>
                <a:cs typeface="Times New Roman" pitchFamily="18" charset="0"/>
              </a:rPr>
              <a:t>	The basic idea is that in order to expand a non-terminal A when it is not obvious which alternative to use (i.e. which production to take), we must rewrite the productions of A in such a way as </a:t>
            </a:r>
            <a:r>
              <a:rPr lang="fr-FR" sz="1800" b="1">
                <a:latin typeface="Times New Roman" pitchFamily="18" charset="0"/>
                <a:cs typeface="Times New Roman" pitchFamily="18" charset="0"/>
              </a:rPr>
              <a:t>to defer </a:t>
            </a:r>
            <a:r>
              <a:rPr lang="fr-FR" sz="1800">
                <a:latin typeface="Times New Roman" pitchFamily="18" charset="0"/>
                <a:cs typeface="Times New Roman" pitchFamily="18" charset="0"/>
              </a:rPr>
              <a:t>the decision until enough text has been read to make the right choice. </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Solution:</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For </a:t>
            </a:r>
            <a:r>
              <a:rPr lang="fr-FR" sz="1800">
                <a:latin typeface="Times New Roman" pitchFamily="18" charset="0"/>
                <a:cs typeface="Times New Roman" pitchFamily="18" charset="0"/>
              </a:rPr>
              <a:t>each non-terminal </a:t>
            </a:r>
            <a:r>
              <a:rPr lang="fr-FR" sz="1800" i="1">
                <a:latin typeface="Times New Roman" pitchFamily="18" charset="0"/>
                <a:cs typeface="Times New Roman" pitchFamily="18" charset="0"/>
              </a:rPr>
              <a:t>A</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find the longest common prefix of two or more of its alternatives</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If </a:t>
            </a:r>
            <a:r>
              <a:rPr lang="fr-FR" sz="1800" b="1">
                <a:latin typeface="Times New Roman" pitchFamily="18" charset="0"/>
                <a:cs typeface="Times New Roman" pitchFamily="18" charset="0"/>
              </a:rPr>
              <a:t> ≠ε </a:t>
            </a:r>
            <a:r>
              <a:rPr lang="fr-FR" sz="1800">
                <a:latin typeface="Times New Roman" pitchFamily="18" charset="0"/>
                <a:cs typeface="Times New Roman" pitchFamily="18" charset="0"/>
              </a:rPr>
              <a:t>, replace </a:t>
            </a:r>
            <a:r>
              <a:rPr lang="fr-FR" sz="1800" b="1">
                <a:latin typeface="Times New Roman" pitchFamily="18" charset="0"/>
                <a:cs typeface="Times New Roman" pitchFamily="18" charset="0"/>
              </a:rPr>
              <a:t>A→β</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rPr>
              <a:t> |…|β</a:t>
            </a:r>
            <a:r>
              <a:rPr lang="fr-FR" sz="1800" b="1" baseline="-25000">
                <a:latin typeface="Times New Roman" pitchFamily="18" charset="0"/>
                <a:cs typeface="Times New Roman" pitchFamily="18" charset="0"/>
              </a:rPr>
              <a:t>n</a:t>
            </a:r>
            <a:r>
              <a:rPr lang="fr-FR" sz="1800" b="1">
                <a:latin typeface="Times New Roman" pitchFamily="18" charset="0"/>
                <a:cs typeface="Times New Roman" pitchFamily="18" charset="0"/>
              </a:rPr>
              <a:t> |γ</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rPr>
              <a:t> |..|γ</a:t>
            </a:r>
            <a:r>
              <a:rPr lang="fr-FR" sz="1800" b="1" baseline="-25000">
                <a:latin typeface="Times New Roman" pitchFamily="18" charset="0"/>
                <a:cs typeface="Times New Roman" pitchFamily="18" charset="0"/>
              </a:rPr>
              <a:t>p</a:t>
            </a:r>
            <a:r>
              <a:rPr lang="fr-FR" sz="1800">
                <a:latin typeface="Times New Roman" pitchFamily="18" charset="0"/>
                <a:cs typeface="Times New Roman" pitchFamily="18" charset="0"/>
              </a:rPr>
              <a:t>  (where the γ</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 do not start </a:t>
            </a:r>
            <a:r>
              <a:rPr lang="fr-FR" sz="1800" b="1">
                <a:latin typeface="Times New Roman" pitchFamily="18" charset="0"/>
                <a:cs typeface="Times New Roman" pitchFamily="18" charset="0"/>
                <a:sym typeface="Symbol" pitchFamily="18" charset="2"/>
              </a:rPr>
              <a:t> with</a:t>
            </a:r>
            <a:r>
              <a:rPr lang="fr-FR" sz="1800">
                <a:latin typeface="Times New Roman" pitchFamily="18" charset="0"/>
                <a:cs typeface="Times New Roman" pitchFamily="18" charset="0"/>
              </a:rPr>
              <a:t>) with the two rules:</a:t>
            </a:r>
            <a:endParaRPr lang="en-US" sz="1800">
              <a:latin typeface="Times New Roman" pitchFamily="18" charset="0"/>
              <a:cs typeface="Times New Roman" pitchFamily="18" charset="0"/>
            </a:endParaRPr>
          </a:p>
          <a:p>
            <a:pPr algn="l" rtl="0" eaLnBrk="1" hangingPunct="1">
              <a:buFont typeface="Wingdings" pitchFamily="2" charset="2"/>
              <a:buNone/>
            </a:pPr>
            <a:r>
              <a:rPr lang="fr-FR" sz="1800" b="1">
                <a:latin typeface="Times New Roman" pitchFamily="18" charset="0"/>
                <a:cs typeface="Times New Roman" pitchFamily="18" charset="0"/>
              </a:rPr>
              <a:t>               A→αA'|γ</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rPr>
              <a:t> |..|γ</a:t>
            </a:r>
            <a:r>
              <a:rPr lang="fr-FR" sz="1800" b="1" baseline="-25000">
                <a:latin typeface="Times New Roman" pitchFamily="18" charset="0"/>
                <a:cs typeface="Times New Roman" pitchFamily="18" charset="0"/>
              </a:rPr>
              <a:t>p</a:t>
            </a:r>
            <a:r>
              <a:rPr lang="fr-FR" sz="1800">
                <a:latin typeface="Times New Roman" pitchFamily="18" charset="0"/>
                <a:cs typeface="Times New Roman" pitchFamily="18" charset="0"/>
              </a:rPr>
              <a:t>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A'→β</a:t>
            </a:r>
            <a:r>
              <a:rPr lang="fr-FR" sz="1800" b="1" baseline="-25000">
                <a:latin typeface="Times New Roman" pitchFamily="18" charset="0"/>
                <a:cs typeface="Times New Roman" pitchFamily="18" charset="0"/>
              </a:rPr>
              <a:t>1</a:t>
            </a:r>
            <a:r>
              <a:rPr lang="fr-FR" sz="1800" b="1">
                <a:latin typeface="Times New Roman" pitchFamily="18" charset="0"/>
                <a:cs typeface="Times New Roman" pitchFamily="18" charset="0"/>
              </a:rPr>
              <a:t> |…|β</a:t>
            </a:r>
            <a:r>
              <a:rPr lang="fr-FR" sz="1800" b="1" baseline="-25000">
                <a:latin typeface="Times New Roman" pitchFamily="18" charset="0"/>
                <a:cs typeface="Times New Roman" pitchFamily="18" charset="0"/>
              </a:rPr>
              <a:t>n</a:t>
            </a:r>
            <a:br>
              <a:rPr lang="fr-FR" sz="1800">
                <a:latin typeface="Times New Roman" pitchFamily="18" charset="0"/>
                <a:cs typeface="Times New Roman" pitchFamily="18" charset="0"/>
              </a:rPr>
            </a:br>
            <a:r>
              <a:rPr lang="fr-FR" sz="1800" b="1">
                <a:latin typeface="Times New Roman" pitchFamily="18" charset="0"/>
                <a:cs typeface="Times New Roman" pitchFamily="18" charset="0"/>
              </a:rPr>
              <a:t> endfor</a:t>
            </a:r>
          </a:p>
          <a:p>
            <a:pPr algn="l" rtl="0" eaLnBrk="1" hangingPunct="1">
              <a:buFont typeface="Wingdings" pitchFamily="2" charset="2"/>
              <a:buNone/>
            </a:pPr>
            <a:r>
              <a:rPr lang="fr-FR" sz="1800">
                <a:latin typeface="Times New Roman" pitchFamily="18" charset="0"/>
                <a:cs typeface="Times New Roman" pitchFamily="18" charset="0"/>
              </a:rPr>
              <a:t>Repeat until no more are found.</a:t>
            </a:r>
          </a:p>
          <a:p>
            <a:pPr algn="l" rtl="0" eaLnBrk="1" hangingPunct="1">
              <a:buFont typeface="Wingdings" pitchFamily="2" charset="2"/>
              <a:buNone/>
            </a:pPr>
            <a:endParaRPr lang="fr-FR" sz="1800">
              <a:latin typeface="Times New Roman" pitchFamily="18" charset="0"/>
              <a:cs typeface="Times New Roman" pitchFamily="18" charset="0"/>
            </a:endParaRPr>
          </a:p>
          <a:p>
            <a:pPr algn="l" rtl="0" eaLnBrk="1" hangingPunct="1">
              <a:buFont typeface="Wingdings" pitchFamily="2" charset="2"/>
              <a:buNone/>
            </a:pPr>
            <a:r>
              <a:rPr lang="fr-FR" sz="1800">
                <a:latin typeface="Times New Roman" pitchFamily="18" charset="0"/>
                <a:cs typeface="Times New Roman" pitchFamily="18" charset="0"/>
              </a:rPr>
              <a:t>Example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3BAA76A0-A748-400F-AD97-8C7BACD3F6C9}" type="slidenum">
              <a:rPr lang="en-US" altLang="en-US"/>
              <a:t>9</a:t>
            </a:fld>
            <a:endParaRPr lang="en-US" altLang="en-US"/>
          </a:p>
        </p:txBody>
      </p:sp>
      <p:sp>
        <p:nvSpPr>
          <p:cNvPr id="3379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D99E9B4-22BE-4310-B32C-A78C8ED17A0D}" type="slidenum">
              <a:rPr lang="ar-SA" altLang="en-US" sz="1200">
                <a:latin typeface="Garamond" pitchFamily="18" charset="0"/>
                <a:cs typeface="Arial" charset="0"/>
              </a:rPr>
              <a:t>9</a:t>
            </a:fld>
            <a:endParaRPr lang="en-US" altLang="en-US" sz="1200">
              <a:latin typeface="Garamond" pitchFamily="18" charset="0"/>
              <a:cs typeface="Arial"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34869</TotalTime>
  <Words>5165</Words>
  <Application>Microsoft Office PowerPoint</Application>
  <PresentationFormat>Affichage à l'écran (4:3)</PresentationFormat>
  <Paragraphs>703</Paragraphs>
  <Slides>40</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40</vt:i4>
      </vt:variant>
    </vt:vector>
  </HeadingPairs>
  <TitlesOfParts>
    <vt:vector size="48" baseType="lpstr">
      <vt:lpstr>Arial</vt:lpstr>
      <vt:lpstr>Garamond</vt:lpstr>
      <vt:lpstr>Georgia</vt:lpstr>
      <vt:lpstr>Times New Roman</vt:lpstr>
      <vt:lpstr>Trebuchet MS</vt:lpstr>
      <vt:lpstr>Wingdings</vt:lpstr>
      <vt:lpstr>Wingdings 2</vt:lpstr>
      <vt:lpstr>Urbain</vt:lpstr>
      <vt:lpstr> Chapter 02:             Syntactic Analysis</vt:lpstr>
      <vt:lpstr>Introduction</vt:lpstr>
      <vt:lpstr>Grammars out of context</vt:lpstr>
      <vt:lpstr>Derivation tree</vt:lpstr>
      <vt:lpstr>Ambiguity </vt:lpstr>
      <vt:lpstr>Implementing a parser</vt:lpstr>
      <vt:lpstr>Left recursion</vt:lpstr>
      <vt:lpstr>Left recursion</vt:lpstr>
      <vt:lpstr>Left factorisation</vt:lpstr>
      <vt:lpstr>First</vt:lpstr>
      <vt:lpstr>Next</vt:lpstr>
      <vt:lpstr>Construction of the analysis table </vt:lpstr>
      <vt:lpstr>Top-down parser</vt:lpstr>
      <vt:lpstr>Top-down parsing</vt:lpstr>
      <vt:lpstr>Top-down parsing</vt:lpstr>
      <vt:lpstr>Ascending analyser</vt:lpstr>
      <vt:lpstr>Construction of the analysis table </vt:lpstr>
      <vt:lpstr>Collection of grammar items</vt:lpstr>
      <vt:lpstr>Collection of items (example)</vt:lpstr>
      <vt:lpstr>Construction of the SLR analysis table</vt:lpstr>
      <vt:lpstr>Construction of the SLR analysis table</vt:lpstr>
      <vt:lpstr>SLR parser</vt:lpstr>
      <vt:lpstr>Remarks </vt:lpstr>
      <vt:lpstr>Example</vt:lpstr>
      <vt:lpstr>LR(1)</vt:lpstr>
      <vt:lpstr>Présentation PowerPoint</vt:lpstr>
      <vt:lpstr>LALR(1)</vt:lpstr>
      <vt:lpstr>Syntactic errors</vt:lpstr>
      <vt:lpstr>Syntax errors</vt:lpstr>
      <vt:lpstr>Syntactic errors</vt:lpstr>
      <vt:lpstr>YACC</vt:lpstr>
      <vt:lpstr>YACC</vt:lpstr>
      <vt:lpstr>YACC</vt:lpstr>
      <vt:lpstr>YACC</vt:lpstr>
      <vt:lpstr>YACC</vt:lpstr>
      <vt:lpstr>YACC</vt:lpstr>
      <vt:lpstr>YACC</vt:lpstr>
      <vt:lpstr>YACC</vt:lpstr>
      <vt:lpstr>Case study:</vt:lpstr>
      <vt:lpstr>YACC</vt:lpstr>
    </vt:vector>
  </TitlesOfParts>
  <Company>meadi.corp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nadjib</dc:creator>
  <cp:keywords>, docId:5FA44D3C27C75CF12C0C2ABB3F3C6DD6</cp:keywords>
  <cp:lastModifiedBy>Nadjib MEADI</cp:lastModifiedBy>
  <cp:revision>274</cp:revision>
  <dcterms:created xsi:type="dcterms:W3CDTF">2010-10-17T19:55:10Z</dcterms:created>
  <dcterms:modified xsi:type="dcterms:W3CDTF">2025-11-02T21:14:59Z</dcterms:modified>
</cp:coreProperties>
</file>