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85" r:id="rId3"/>
    <p:sldId id="277" r:id="rId4"/>
    <p:sldId id="278" r:id="rId5"/>
    <p:sldId id="286" r:id="rId6"/>
    <p:sldId id="280" r:id="rId7"/>
    <p:sldId id="288" r:id="rId8"/>
    <p:sldId id="287" r:id="rId9"/>
    <p:sldId id="289" r:id="rId10"/>
    <p:sldId id="281" r:id="rId11"/>
    <p:sldId id="282" r:id="rId12"/>
    <p:sldId id="283" r:id="rId13"/>
    <p:sldId id="284"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2/26/2026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2/26/2026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2/26/2026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2/26/2026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2/26/2026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2/26/2026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2/26/2026</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2/26/2026</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2/26/2026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2/26/2026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2/26/2026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2/26/2026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174351" y="2079812"/>
            <a:ext cx="7315200" cy="704455"/>
          </a:xfrm>
        </p:spPr>
        <p:txBody>
          <a:bodyPr>
            <a:normAutofit/>
          </a:bodyPr>
          <a:lstStyle/>
          <a:p>
            <a:pPr algn="ctr"/>
            <a:r>
              <a:rPr lang="en-GB" sz="3600" dirty="0">
                <a:latin typeface="Lucida Bright" panose="02040602050505020304" pitchFamily="18" charset="0"/>
              </a:rPr>
              <a:t>THESIS INTRODUCTION </a:t>
            </a:r>
            <a:endParaRPr lang="en-US" sz="6000" dirty="0">
              <a:latin typeface="Lucida Bright" panose="02040602050505020304" pitchFamily="18" charset="0"/>
            </a:endParaRP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a:latin typeface="Lucida Bright" panose="02040602050505020304" pitchFamily="18" charset="0"/>
              </a:rPr>
              <a:t>Faculty of ECMS/ University of Biskra</a:t>
            </a:r>
          </a:p>
          <a:p>
            <a:r>
              <a:rPr lang="fr-FR" dirty="0">
                <a:latin typeface="Lucida Bright" panose="02040602050505020304" pitchFamily="18" charset="0"/>
              </a:rPr>
              <a:t>                                                                            Fabruary 12th, 2026</a:t>
            </a:r>
          </a:p>
          <a:p>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2779060" y="5701553"/>
            <a:ext cx="6427416" cy="372514"/>
          </a:xfrm>
          <a:prstGeom prst="rect">
            <a:avLst/>
          </a:prstGeom>
        </p:spPr>
        <p:txBody>
          <a:bodyPr vert="horz" lIns="91440" tIns="45720" rIns="91440" bIns="45720" rtlCol="0" anchor="t">
            <a:normAutofit fontScale="77500" lnSpcReduction="2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200" dirty="0">
                <a:solidFill>
                  <a:schemeClr val="accent1">
                    <a:lumMod val="20000"/>
                    <a:lumOff val="80000"/>
                  </a:schemeClr>
                </a:solidFill>
                <a:latin typeface="Lucida Bright" panose="02040602050505020304" pitchFamily="18" charset="0"/>
              </a:rPr>
              <a:t>REF: </a:t>
            </a:r>
            <a:r>
              <a:rPr lang="en-GB" sz="2200" dirty="0">
                <a:solidFill>
                  <a:schemeClr val="accent1">
                    <a:lumMod val="20000"/>
                    <a:lumOff val="80000"/>
                  </a:schemeClr>
                </a:solidFill>
                <a:latin typeface="Lucida Bright" panose="02040602050505020304" pitchFamily="18" charset="0"/>
              </a:rPr>
              <a:t>https://jenni.ai/blog/how-to-write-thesis-introduction</a:t>
            </a:r>
          </a:p>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en-US"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69B09-6EAF-04CC-1218-BC829F95A5E6}"/>
              </a:ext>
            </a:extLst>
          </p:cNvPr>
          <p:cNvSpPr>
            <a:spLocks noGrp="1"/>
          </p:cNvSpPr>
          <p:nvPr>
            <p:ph type="title"/>
          </p:nvPr>
        </p:nvSpPr>
        <p:spPr/>
        <p:txBody>
          <a:bodyPr/>
          <a:lstStyle/>
          <a:p>
            <a:pPr algn="ctr"/>
            <a:r>
              <a:rPr lang="en-GB" dirty="0"/>
              <a:t>4</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A966375D-ADE4-7730-5EE3-22D43031375A}"/>
              </a:ext>
            </a:extLst>
          </p:cNvPr>
          <p:cNvSpPr>
            <a:spLocks noGrp="1"/>
          </p:cNvSpPr>
          <p:nvPr>
            <p:ph idx="1"/>
          </p:nvPr>
        </p:nvSpPr>
        <p:spPr>
          <a:xfrm>
            <a:off x="3630706" y="864108"/>
            <a:ext cx="8130988" cy="5120640"/>
          </a:xfrm>
        </p:spPr>
        <p:txBody>
          <a:bodyPr/>
          <a:lstStyle/>
          <a:p>
            <a:pPr marL="0" indent="0" algn="just">
              <a:buNone/>
            </a:pPr>
            <a:r>
              <a:rPr lang="en-GB" sz="2400" b="1" dirty="0">
                <a:solidFill>
                  <a:srgbClr val="002060"/>
                </a:solidFill>
                <a:latin typeface="Lucida Bright" panose="02040602050505020304" pitchFamily="18" charset="0"/>
              </a:rPr>
              <a:t>4. Set Out Your Research Aims and Objectives</a:t>
            </a:r>
          </a:p>
          <a:p>
            <a:pPr algn="just"/>
            <a:r>
              <a:rPr lang="en-GB" sz="2400" dirty="0">
                <a:solidFill>
                  <a:srgbClr val="002060"/>
                </a:solidFill>
                <a:latin typeface="Lucida Bright" panose="02040602050505020304" pitchFamily="18" charset="0"/>
              </a:rPr>
              <a:t>Here you write what you want to achieve. The aims are the overall goals. Objectives break those aims down into specific questions or tasks your thesis will tackle.</a:t>
            </a:r>
          </a:p>
          <a:p>
            <a:endParaRPr lang="en-GB" dirty="0"/>
          </a:p>
        </p:txBody>
      </p:sp>
    </p:spTree>
    <p:extLst>
      <p:ext uri="{BB962C8B-B14F-4D97-AF65-F5344CB8AC3E}">
        <p14:creationId xmlns:p14="http://schemas.microsoft.com/office/powerpoint/2010/main" val="3703422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8CBEBD-84B4-065E-6C8D-DE7F80858D30}"/>
              </a:ext>
            </a:extLst>
          </p:cNvPr>
          <p:cNvSpPr>
            <a:spLocks noGrp="1"/>
          </p:cNvSpPr>
          <p:nvPr>
            <p:ph type="title"/>
          </p:nvPr>
        </p:nvSpPr>
        <p:spPr/>
        <p:txBody>
          <a:bodyPr/>
          <a:lstStyle/>
          <a:p>
            <a:pPr algn="ctr"/>
            <a:r>
              <a:rPr lang="en-GB" dirty="0"/>
              <a:t>5</a:t>
            </a:r>
          </a:p>
        </p:txBody>
      </p:sp>
      <p:sp>
        <p:nvSpPr>
          <p:cNvPr id="3" name="Espace réservé du contenu 2">
            <a:extLst>
              <a:ext uri="{FF2B5EF4-FFF2-40B4-BE49-F238E27FC236}">
                <a16:creationId xmlns:a16="http://schemas.microsoft.com/office/drawing/2014/main" id="{B2FC3E64-336A-E00E-CD93-580899970609}"/>
              </a:ext>
            </a:extLst>
          </p:cNvPr>
          <p:cNvSpPr>
            <a:spLocks noGrp="1"/>
          </p:cNvSpPr>
          <p:nvPr>
            <p:ph idx="1"/>
          </p:nvPr>
        </p:nvSpPr>
        <p:spPr>
          <a:xfrm>
            <a:off x="3505200" y="864108"/>
            <a:ext cx="8310282" cy="5120640"/>
          </a:xfrm>
        </p:spPr>
        <p:txBody>
          <a:bodyPr>
            <a:normAutofit/>
          </a:bodyPr>
          <a:lstStyle/>
          <a:p>
            <a:pPr marL="0" indent="0" algn="just">
              <a:buNone/>
            </a:pPr>
            <a:r>
              <a:rPr lang="en-GB" sz="2800" b="1" dirty="0">
                <a:solidFill>
                  <a:srgbClr val="002060"/>
                </a:solidFill>
                <a:latin typeface="Lucida Bright" panose="02040602050505020304" pitchFamily="18" charset="0"/>
              </a:rPr>
              <a:t>5. Briefly Outline the Methodology</a:t>
            </a:r>
          </a:p>
          <a:p>
            <a:pPr algn="just"/>
            <a:r>
              <a:rPr lang="en-GB" sz="2800" dirty="0">
                <a:solidFill>
                  <a:srgbClr val="002060"/>
                </a:solidFill>
                <a:latin typeface="Lucida Bright" panose="02040602050505020304" pitchFamily="18" charset="0"/>
              </a:rPr>
              <a:t>Give a quick look at how you carried out your research, whether it’s experiments, surveys, interviews, or another approach. Keep this short; detailed methods belong in their own chapter.</a:t>
            </a:r>
          </a:p>
          <a:p>
            <a:endParaRPr lang="en-GB" dirty="0"/>
          </a:p>
        </p:txBody>
      </p:sp>
    </p:spTree>
    <p:extLst>
      <p:ext uri="{BB962C8B-B14F-4D97-AF65-F5344CB8AC3E}">
        <p14:creationId xmlns:p14="http://schemas.microsoft.com/office/powerpoint/2010/main" val="62444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774EA-F8CA-7582-03ED-B3D5CDD10FBD}"/>
              </a:ext>
            </a:extLst>
          </p:cNvPr>
          <p:cNvSpPr>
            <a:spLocks noGrp="1"/>
          </p:cNvSpPr>
          <p:nvPr>
            <p:ph type="title"/>
          </p:nvPr>
        </p:nvSpPr>
        <p:spPr/>
        <p:txBody>
          <a:bodyPr/>
          <a:lstStyle/>
          <a:p>
            <a:pPr algn="ctr"/>
            <a:r>
              <a:rPr lang="en-GB" dirty="0"/>
              <a:t>6</a:t>
            </a:r>
          </a:p>
        </p:txBody>
      </p:sp>
      <p:sp>
        <p:nvSpPr>
          <p:cNvPr id="3" name="Espace réservé du contenu 2">
            <a:extLst>
              <a:ext uri="{FF2B5EF4-FFF2-40B4-BE49-F238E27FC236}">
                <a16:creationId xmlns:a16="http://schemas.microsoft.com/office/drawing/2014/main" id="{FDB7141E-42D1-9ED9-C04C-43584F555029}"/>
              </a:ext>
            </a:extLst>
          </p:cNvPr>
          <p:cNvSpPr>
            <a:spLocks noGrp="1"/>
          </p:cNvSpPr>
          <p:nvPr>
            <p:ph idx="1"/>
          </p:nvPr>
        </p:nvSpPr>
        <p:spPr>
          <a:xfrm>
            <a:off x="3523129" y="864108"/>
            <a:ext cx="8220636" cy="5120640"/>
          </a:xfrm>
        </p:spPr>
        <p:txBody>
          <a:bodyPr>
            <a:normAutofit/>
          </a:bodyPr>
          <a:lstStyle/>
          <a:p>
            <a:pPr marL="0" indent="0">
              <a:buNone/>
            </a:pPr>
            <a:r>
              <a:rPr lang="en-GB" sz="2800" b="1" dirty="0">
                <a:solidFill>
                  <a:srgbClr val="002060"/>
                </a:solidFill>
                <a:latin typeface="Lucida Bright" panose="02040602050505020304" pitchFamily="18" charset="0"/>
              </a:rPr>
              <a:t>6. Provide a Thesis Structure Overview</a:t>
            </a:r>
          </a:p>
          <a:p>
            <a:r>
              <a:rPr lang="en-GB" sz="2800" dirty="0">
                <a:solidFill>
                  <a:srgbClr val="002060"/>
                </a:solidFill>
                <a:latin typeface="Lucida Bright" panose="02040602050505020304" pitchFamily="18" charset="0"/>
              </a:rPr>
              <a:t>Finish by telling readers what each chapter will cover. This roadmap helps them navigate your work and see how it all fits together.</a:t>
            </a:r>
          </a:p>
          <a:p>
            <a:endParaRPr lang="en-GB" dirty="0"/>
          </a:p>
        </p:txBody>
      </p:sp>
    </p:spTree>
    <p:extLst>
      <p:ext uri="{BB962C8B-B14F-4D97-AF65-F5344CB8AC3E}">
        <p14:creationId xmlns:p14="http://schemas.microsoft.com/office/powerpoint/2010/main" val="1854765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54BCAD-4A76-196A-BBC7-AFA1FCA190C6}"/>
              </a:ext>
            </a:extLst>
          </p:cNvPr>
          <p:cNvSpPr>
            <a:spLocks noGrp="1"/>
          </p:cNvSpPr>
          <p:nvPr>
            <p:ph type="title"/>
          </p:nvPr>
        </p:nvSpPr>
        <p:spPr/>
        <p:txBody>
          <a:bodyPr>
            <a:normAutofit/>
          </a:bodyPr>
          <a:lstStyle/>
          <a:p>
            <a:pPr algn="ctr"/>
            <a:r>
              <a:rPr lang="en-GB" sz="3200" dirty="0">
                <a:solidFill>
                  <a:schemeClr val="bg1"/>
                </a:solidFill>
                <a:latin typeface="Lucida Bright" panose="02040602050505020304" pitchFamily="18" charset="0"/>
              </a:rPr>
              <a:t>Writing the Introduction: Tips to Keep it Clear and Focused</a:t>
            </a:r>
          </a:p>
        </p:txBody>
      </p:sp>
      <p:sp>
        <p:nvSpPr>
          <p:cNvPr id="4" name="Espace réservé du contenu 3">
            <a:extLst>
              <a:ext uri="{FF2B5EF4-FFF2-40B4-BE49-F238E27FC236}">
                <a16:creationId xmlns:a16="http://schemas.microsoft.com/office/drawing/2014/main" id="{A5DAE968-986B-5E8C-34C4-07354789735E}"/>
              </a:ext>
            </a:extLst>
          </p:cNvPr>
          <p:cNvSpPr>
            <a:spLocks noGrp="1"/>
          </p:cNvSpPr>
          <p:nvPr>
            <p:ph idx="1"/>
          </p:nvPr>
        </p:nvSpPr>
        <p:spPr>
          <a:xfrm>
            <a:off x="3576918" y="864108"/>
            <a:ext cx="8229600" cy="5581516"/>
          </a:xfrm>
        </p:spPr>
        <p:txBody>
          <a:bodyPr>
            <a:normAutofit fontScale="92500" lnSpcReduction="10000"/>
          </a:bodyPr>
          <a:lstStyle/>
          <a:p>
            <a:pPr algn="just"/>
            <a:r>
              <a:rPr lang="en-GB" dirty="0">
                <a:solidFill>
                  <a:srgbClr val="002060"/>
                </a:solidFill>
                <a:latin typeface="Lucida Bright" panose="02040602050505020304" pitchFamily="18" charset="0"/>
              </a:rPr>
              <a:t>Writing a thesis introduction is easier when you remember it doesn’t have to be perfect on the first try. Many find it helpful to write this section after the main chapters so it reflects the full content. Here are some pointers:</a:t>
            </a:r>
          </a:p>
          <a:p>
            <a:pPr algn="just"/>
            <a:r>
              <a:rPr lang="en-GB" dirty="0">
                <a:solidFill>
                  <a:srgbClr val="002060"/>
                </a:solidFill>
                <a:latin typeface="Lucida Bright" panose="02040602050505020304" pitchFamily="18" charset="0"/>
              </a:rPr>
              <a:t>Use simple, direct language. Avoid jargon or long-winded sentences.</a:t>
            </a:r>
          </a:p>
          <a:p>
            <a:pPr algn="just"/>
            <a:r>
              <a:rPr lang="en-GB" dirty="0">
                <a:solidFill>
                  <a:srgbClr val="002060"/>
                </a:solidFill>
                <a:latin typeface="Lucida Bright" panose="02040602050505020304" pitchFamily="18" charset="0"/>
              </a:rPr>
              <a:t>Keep paragraphs short and focused on one idea.</a:t>
            </a:r>
          </a:p>
          <a:p>
            <a:pPr algn="just"/>
            <a:r>
              <a:rPr lang="en-GB" dirty="0">
                <a:solidFill>
                  <a:srgbClr val="002060"/>
                </a:solidFill>
                <a:latin typeface="Lucida Bright" panose="02040602050505020304" pitchFamily="18" charset="0"/>
              </a:rPr>
              <a:t>Don’t overload with literature review details; save that for the dedicated section.</a:t>
            </a:r>
          </a:p>
          <a:p>
            <a:pPr algn="just"/>
            <a:r>
              <a:rPr lang="en-GB" dirty="0">
                <a:solidFill>
                  <a:srgbClr val="002060"/>
                </a:solidFill>
                <a:latin typeface="Lucida Bright" panose="02040602050505020304" pitchFamily="18" charset="0"/>
              </a:rPr>
              <a:t>Write a strong opening sentence to hook readers. This could be a surprising fact, a quote, or a brief story.</a:t>
            </a:r>
          </a:p>
          <a:p>
            <a:pPr algn="just"/>
            <a:r>
              <a:rPr lang="en-GB" dirty="0">
                <a:solidFill>
                  <a:srgbClr val="002060"/>
                </a:solidFill>
                <a:latin typeface="Lucida Bright" panose="02040602050505020304" pitchFamily="18" charset="0"/>
              </a:rPr>
              <a:t>Use the “inverted pyramid” style: start general, then narrow to specifics.</a:t>
            </a:r>
          </a:p>
          <a:p>
            <a:pPr algn="just"/>
            <a:r>
              <a:rPr lang="en-GB" dirty="0">
                <a:solidFill>
                  <a:srgbClr val="002060"/>
                </a:solidFill>
                <a:latin typeface="Lucida Bright" panose="02040602050505020304" pitchFamily="18" charset="0"/>
              </a:rPr>
              <a:t>Include definitions only if they help clarify key terms.</a:t>
            </a:r>
          </a:p>
          <a:p>
            <a:pPr algn="just"/>
            <a:r>
              <a:rPr lang="en-GB" dirty="0">
                <a:solidFill>
                  <a:srgbClr val="002060"/>
                </a:solidFill>
                <a:latin typeface="Lucida Bright" panose="02040602050505020304" pitchFamily="18" charset="0"/>
              </a:rPr>
              <a:t>Make your research problem stand out clearly.</a:t>
            </a:r>
          </a:p>
          <a:p>
            <a:pPr algn="just"/>
            <a:r>
              <a:rPr lang="en-GB" dirty="0">
                <a:solidFill>
                  <a:srgbClr val="002060"/>
                </a:solidFill>
                <a:latin typeface="Lucida Bright" panose="02040602050505020304" pitchFamily="18" charset="0"/>
              </a:rPr>
              <a:t>Check that your aims and objectives align with the research questions.</a:t>
            </a:r>
          </a:p>
        </p:txBody>
      </p:sp>
    </p:spTree>
    <p:extLst>
      <p:ext uri="{BB962C8B-B14F-4D97-AF65-F5344CB8AC3E}">
        <p14:creationId xmlns:p14="http://schemas.microsoft.com/office/powerpoint/2010/main" val="3797288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2862469"/>
          </a:xfrm>
        </p:spPr>
        <p:txBody>
          <a:bodyPr>
            <a:normAutofit/>
          </a:bodyPr>
          <a:lstStyle/>
          <a:p>
            <a:pPr algn="ctr"/>
            <a:r>
              <a:rPr lang="fr-FR" altLang="zh-CN" sz="6700" dirty="0">
                <a:latin typeface="Lucida Fax" panose="02060602050505020204" pitchFamily="18" charset="0"/>
                <a:sym typeface="Impact" panose="020B0806030902050204" pitchFamily="34" charset="0"/>
              </a:rPr>
              <a:t>Thanks</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6055-BD7E-7F74-F39F-9DF84D5D55E7}"/>
              </a:ext>
            </a:extLst>
          </p:cNvPr>
          <p:cNvSpPr>
            <a:spLocks noGrp="1"/>
          </p:cNvSpPr>
          <p:nvPr>
            <p:ph type="title"/>
          </p:nvPr>
        </p:nvSpPr>
        <p:spPr/>
        <p:txBody>
          <a:bodyPr/>
          <a:lstStyle/>
          <a:p>
            <a:pPr algn="ctr"/>
            <a:br>
              <a:rPr lang="en-GB" dirty="0">
                <a:latin typeface="Lucida Bright" panose="02040602050505020304" pitchFamily="18" charset="0"/>
              </a:rPr>
            </a:br>
            <a:br>
              <a:rPr lang="en-GB" dirty="0">
                <a:latin typeface="Lucida Bright" panose="02040602050505020304" pitchFamily="18" charset="0"/>
              </a:rPr>
            </a:br>
            <a:r>
              <a:rPr lang="en-GB" dirty="0">
                <a:latin typeface="Lucida Bright" panose="02040602050505020304" pitchFamily="18" charset="0"/>
              </a:rPr>
              <a:t>Why a Thoughtful Thesis Introduction Matters</a:t>
            </a:r>
            <a:br>
              <a:rPr lang="en-GB" dirty="0">
                <a:latin typeface="Lucida Bright" panose="02040602050505020304" pitchFamily="18" charset="0"/>
              </a:rPr>
            </a:br>
            <a:br>
              <a:rPr lang="en-GB" dirty="0"/>
            </a:br>
            <a:endParaRPr lang="en-GB" dirty="0"/>
          </a:p>
        </p:txBody>
      </p:sp>
      <p:sp>
        <p:nvSpPr>
          <p:cNvPr id="3" name="Espace réservé du contenu 2">
            <a:extLst>
              <a:ext uri="{FF2B5EF4-FFF2-40B4-BE49-F238E27FC236}">
                <a16:creationId xmlns:a16="http://schemas.microsoft.com/office/drawing/2014/main" id="{942DC3E0-2C17-40D8-760D-7889419C05A6}"/>
              </a:ext>
            </a:extLst>
          </p:cNvPr>
          <p:cNvSpPr>
            <a:spLocks noGrp="1"/>
          </p:cNvSpPr>
          <p:nvPr>
            <p:ph idx="1"/>
          </p:nvPr>
        </p:nvSpPr>
        <p:spPr>
          <a:xfrm>
            <a:off x="3469341" y="864107"/>
            <a:ext cx="8319247" cy="6155257"/>
          </a:xfrm>
        </p:spPr>
        <p:txBody>
          <a:bodyPr/>
          <a:lstStyle/>
          <a:p>
            <a:pPr marL="0" indent="0" algn="just">
              <a:buNone/>
            </a:pPr>
            <a:r>
              <a:rPr lang="en-GB" sz="2400" dirty="0">
                <a:solidFill>
                  <a:srgbClr val="002060"/>
                </a:solidFill>
                <a:latin typeface="Lucida Bright" panose="02040602050505020304" pitchFamily="18" charset="0"/>
              </a:rPr>
              <a:t>A thesis introduction is the first real chance to engage readers with your work. It sets the tone for the entire project.</a:t>
            </a:r>
          </a:p>
          <a:p>
            <a:pPr marL="0" indent="0" algn="just">
              <a:buNone/>
            </a:pPr>
            <a:r>
              <a:rPr lang="en-GB" sz="2400" dirty="0">
                <a:solidFill>
                  <a:srgbClr val="002060"/>
                </a:solidFill>
                <a:latin typeface="Lucida Bright" panose="02040602050505020304" pitchFamily="18" charset="0"/>
              </a:rPr>
              <a:t>Get it wrong, and readers may lose interest or misunderstand your aims. But write it well, and your introduction acts like a roadmap, showing the path your thesis takes and why it’s important.</a:t>
            </a:r>
          </a:p>
          <a:p>
            <a:pPr algn="just"/>
            <a:r>
              <a:rPr lang="en-GB" sz="2400" dirty="0">
                <a:solidFill>
                  <a:srgbClr val="002060"/>
                </a:solidFill>
                <a:latin typeface="Lucida Bright" panose="02040602050505020304" pitchFamily="18" charset="0"/>
              </a:rPr>
              <a:t>Background and context on your research area.</a:t>
            </a:r>
          </a:p>
          <a:p>
            <a:pPr algn="just"/>
            <a:r>
              <a:rPr lang="en-GB" sz="2400" dirty="0">
                <a:solidFill>
                  <a:srgbClr val="002060"/>
                </a:solidFill>
                <a:latin typeface="Lucida Bright" panose="02040602050505020304" pitchFamily="18" charset="0"/>
              </a:rPr>
              <a:t>A clear statement of the research problem or gap.</a:t>
            </a:r>
          </a:p>
          <a:p>
            <a:pPr algn="just"/>
            <a:r>
              <a:rPr lang="en-GB" sz="2400" dirty="0">
                <a:solidFill>
                  <a:srgbClr val="002060"/>
                </a:solidFill>
                <a:latin typeface="Lucida Bright" panose="02040602050505020304" pitchFamily="18" charset="0"/>
              </a:rPr>
              <a:t>The aims and objectives guiding your study.</a:t>
            </a:r>
          </a:p>
          <a:p>
            <a:pPr algn="just"/>
            <a:r>
              <a:rPr lang="en-GB" sz="2400" dirty="0">
                <a:solidFill>
                  <a:srgbClr val="002060"/>
                </a:solidFill>
                <a:latin typeface="Lucida Bright" panose="02040602050505020304" pitchFamily="18" charset="0"/>
              </a:rPr>
              <a:t>An overview of the methods used.</a:t>
            </a:r>
          </a:p>
          <a:p>
            <a:pPr algn="just"/>
            <a:r>
              <a:rPr lang="en-GB" sz="2400" dirty="0">
                <a:solidFill>
                  <a:srgbClr val="002060"/>
                </a:solidFill>
                <a:latin typeface="Lucida Bright" panose="02040602050505020304" pitchFamily="18" charset="0"/>
              </a:rPr>
              <a:t>A brief outline of the thesis structure.</a:t>
            </a:r>
          </a:p>
          <a:p>
            <a:endParaRPr lang="en-GB" dirty="0"/>
          </a:p>
          <a:p>
            <a:endParaRPr lang="en-GB" dirty="0"/>
          </a:p>
        </p:txBody>
      </p:sp>
    </p:spTree>
    <p:extLst>
      <p:ext uri="{BB962C8B-B14F-4D97-AF65-F5344CB8AC3E}">
        <p14:creationId xmlns:p14="http://schemas.microsoft.com/office/powerpoint/2010/main" val="3263706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en-GB" b="1" dirty="0"/>
              <a:t>1</a:t>
            </a:r>
            <a:endParaRPr lang="fr-FR" sz="2400"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DEEFAA2E-E2D8-9379-9D9E-E94C59C2D5B1}"/>
              </a:ext>
            </a:extLst>
          </p:cNvPr>
          <p:cNvSpPr>
            <a:spLocks noGrp="1"/>
          </p:cNvSpPr>
          <p:nvPr>
            <p:ph idx="1"/>
          </p:nvPr>
        </p:nvSpPr>
        <p:spPr/>
        <p:txBody>
          <a:bodyPr>
            <a:normAutofit/>
          </a:bodyPr>
          <a:lstStyle/>
          <a:p>
            <a:pPr marL="0" indent="0" algn="just">
              <a:buNone/>
            </a:pPr>
            <a:r>
              <a:rPr lang="en-GB" sz="2800" b="1" dirty="0">
                <a:solidFill>
                  <a:srgbClr val="002060"/>
                </a:solidFill>
                <a:latin typeface="Lucida Bright" panose="02040602050505020304" pitchFamily="18" charset="0"/>
              </a:rPr>
              <a:t>1. Introduce Your Topic and Context</a:t>
            </a:r>
          </a:p>
          <a:p>
            <a:pPr marL="0" indent="0" algn="just">
              <a:buNone/>
            </a:pPr>
            <a:r>
              <a:rPr lang="en-GB" sz="2800" dirty="0">
                <a:solidFill>
                  <a:srgbClr val="002060"/>
                </a:solidFill>
                <a:latin typeface="Lucida Bright" panose="02040602050505020304" pitchFamily="18" charset="0"/>
              </a:rPr>
              <a:t>Start broad. Introduce the general area your research fits into. This helps readers who may not be experts see why the topic matters. </a:t>
            </a:r>
          </a:p>
          <a:p>
            <a:pPr marL="0" indent="0" algn="just">
              <a:buNone/>
            </a:pPr>
            <a:r>
              <a:rPr lang="en-GB" sz="2800" dirty="0">
                <a:solidFill>
                  <a:srgbClr val="002060"/>
                </a:solidFill>
                <a:latin typeface="Lucida Bright" panose="02040602050505020304" pitchFamily="18" charset="0"/>
              </a:rPr>
              <a:t>For example, if your thesis is about urban air pollution, begin with the impact of pollution on health or cities.</a:t>
            </a:r>
          </a:p>
        </p:txBody>
      </p:sp>
    </p:spTree>
    <p:extLst>
      <p:ext uri="{BB962C8B-B14F-4D97-AF65-F5344CB8AC3E}">
        <p14:creationId xmlns:p14="http://schemas.microsoft.com/office/powerpoint/2010/main" val="308007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582A92-10A5-2861-AD55-A95054E17F56}"/>
              </a:ext>
            </a:extLst>
          </p:cNvPr>
          <p:cNvSpPr>
            <a:spLocks noGrp="1"/>
          </p:cNvSpPr>
          <p:nvPr>
            <p:ph type="title"/>
          </p:nvPr>
        </p:nvSpPr>
        <p:spPr/>
        <p:txBody>
          <a:bodyPr/>
          <a:lstStyle/>
          <a:p>
            <a:pPr algn="ctr"/>
            <a:r>
              <a:rPr lang="en-GB" b="1" dirty="0"/>
              <a:t>2</a:t>
            </a:r>
            <a:endParaRPr lang="en-GB" dirty="0"/>
          </a:p>
        </p:txBody>
      </p:sp>
      <p:sp>
        <p:nvSpPr>
          <p:cNvPr id="4" name="Espace réservé du contenu 3">
            <a:extLst>
              <a:ext uri="{FF2B5EF4-FFF2-40B4-BE49-F238E27FC236}">
                <a16:creationId xmlns:a16="http://schemas.microsoft.com/office/drawing/2014/main" id="{5D297C3F-F577-A10C-CCA2-707BD07C8A4C}"/>
              </a:ext>
            </a:extLst>
          </p:cNvPr>
          <p:cNvSpPr>
            <a:spLocks noGrp="1"/>
          </p:cNvSpPr>
          <p:nvPr>
            <p:ph idx="1"/>
          </p:nvPr>
        </p:nvSpPr>
        <p:spPr>
          <a:xfrm>
            <a:off x="3612776" y="864108"/>
            <a:ext cx="8220636" cy="5120640"/>
          </a:xfrm>
        </p:spPr>
        <p:txBody>
          <a:bodyPr/>
          <a:lstStyle/>
          <a:p>
            <a:pPr marL="0" indent="0">
              <a:buNone/>
            </a:pPr>
            <a:r>
              <a:rPr lang="en-GB" sz="2800" b="1" dirty="0">
                <a:solidFill>
                  <a:srgbClr val="002060"/>
                </a:solidFill>
                <a:latin typeface="Lucida Bright" panose="02040602050505020304" pitchFamily="18" charset="0"/>
              </a:rPr>
              <a:t>2. Narrow Down to Your Specific Focus</a:t>
            </a:r>
          </a:p>
          <a:p>
            <a:pPr marL="0" indent="0" algn="just">
              <a:buNone/>
            </a:pPr>
            <a:r>
              <a:rPr lang="en-GB" sz="2800" dirty="0">
                <a:solidFill>
                  <a:srgbClr val="002060"/>
                </a:solidFill>
                <a:latin typeface="Lucida Bright" panose="02040602050505020304" pitchFamily="18" charset="0"/>
              </a:rPr>
              <a:t>Next, explain the exact part of the topic you’re studying. This might be a particular region, demographic, or a specific problem within the broader area. This focuses your research and signals what readers can expect.</a:t>
            </a:r>
          </a:p>
          <a:p>
            <a:endParaRPr lang="en-GB" dirty="0"/>
          </a:p>
        </p:txBody>
      </p:sp>
    </p:spTree>
    <p:extLst>
      <p:ext uri="{BB962C8B-B14F-4D97-AF65-F5344CB8AC3E}">
        <p14:creationId xmlns:p14="http://schemas.microsoft.com/office/powerpoint/2010/main" val="3694160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3838B3-6730-CACB-0D7D-E9F6B6271446}"/>
              </a:ext>
            </a:extLst>
          </p:cNvPr>
          <p:cNvSpPr>
            <a:spLocks noGrp="1"/>
          </p:cNvSpPr>
          <p:nvPr>
            <p:ph type="title"/>
          </p:nvPr>
        </p:nvSpPr>
        <p:spPr/>
        <p:txBody>
          <a:bodyPr/>
          <a:lstStyle/>
          <a:p>
            <a:pPr algn="ctr"/>
            <a:r>
              <a:rPr lang="fr-FR" dirty="0"/>
              <a:t>2</a:t>
            </a:r>
            <a:endParaRPr lang="en-GB" dirty="0"/>
          </a:p>
        </p:txBody>
      </p:sp>
      <p:sp>
        <p:nvSpPr>
          <p:cNvPr id="4" name="Rectangle 1">
            <a:extLst>
              <a:ext uri="{FF2B5EF4-FFF2-40B4-BE49-F238E27FC236}">
                <a16:creationId xmlns:a16="http://schemas.microsoft.com/office/drawing/2014/main" id="{A331AD36-03CE-A0EC-1299-ABF7B49EB1E0}"/>
              </a:ext>
            </a:extLst>
          </p:cNvPr>
          <p:cNvSpPr>
            <a:spLocks noGrp="1" noChangeArrowheads="1"/>
          </p:cNvSpPr>
          <p:nvPr>
            <p:ph idx="1"/>
          </p:nvPr>
        </p:nvSpPr>
        <p:spPr bwMode="auto">
          <a:xfrm>
            <a:off x="3574474" y="1239230"/>
            <a:ext cx="8220362" cy="4370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a:ln>
                  <a:noFill/>
                </a:ln>
                <a:solidFill>
                  <a:srgbClr val="002060"/>
                </a:solidFill>
                <a:effectLst/>
                <a:latin typeface="Lucida Bright" panose="02040602050505020304" pitchFamily="18" charset="0"/>
              </a:rPr>
              <a:t>The "Funnel" Structure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2060"/>
                </a:solidFill>
                <a:effectLst/>
                <a:latin typeface="Lucida Bright" panose="02040602050505020304" pitchFamily="18" charset="0"/>
              </a:rPr>
              <a:t>The most successful introductions follow a "funnel" approach: starting with abroad global context and narrowing down to your specific research question.</a:t>
            </a:r>
            <a:endParaRPr kumimoji="0" lang="en-US" altLang="en-US" sz="4800" b="0" i="0" u="none" strike="noStrike" cap="none" normalizeH="0" baseline="0" dirty="0">
              <a:ln>
                <a:noFill/>
              </a:ln>
              <a:solidFill>
                <a:srgbClr val="002060"/>
              </a:solidFill>
              <a:effectLst/>
              <a:latin typeface="Lucida Bright" panose="020406020505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rgbClr val="002060"/>
              </a:solidFill>
              <a:effectLst/>
              <a:latin typeface="Lucida Bright" panose="020406020505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2060"/>
                </a:solidFill>
                <a:effectLst/>
                <a:latin typeface="Lucida Bright" panose="02040602050505020304" pitchFamily="18" charset="0"/>
              </a:rPr>
              <a:t>The Broad Opening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2060"/>
                </a:solidFill>
                <a:effectLst/>
                <a:latin typeface="Lucida Bright" panose="02040602050505020304" pitchFamily="18" charset="0"/>
              </a:rPr>
              <a:t>Start with the general field of study. Why is this topic important today?</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2060"/>
                </a:solidFill>
                <a:effectLst/>
                <a:latin typeface="Lucida Bright" panose="02040602050505020304" pitchFamily="18" charset="0"/>
              </a:rPr>
              <a:t>Use current statistics, trends, or major theoretical shifts to anchor the reader.</a:t>
            </a:r>
            <a:endParaRPr kumimoji="0" lang="en-US" altLang="en-US" sz="4800" b="0" i="0" u="none" strike="noStrike" cap="none" normalizeH="0" baseline="0" dirty="0">
              <a:ln>
                <a:noFill/>
              </a:ln>
              <a:solidFill>
                <a:srgbClr val="002060"/>
              </a:solidFill>
              <a:effectLst/>
              <a:latin typeface="Lucida Bright" panose="020406020505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rgbClr val="002060"/>
              </a:solidFill>
              <a:effectLst/>
              <a:latin typeface="Lucida Bright" panose="020406020505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rgbClr val="002060"/>
                </a:solidFill>
                <a:effectLst/>
                <a:latin typeface="Lucida Bright" panose="02040602050505020304" pitchFamily="18" charset="0"/>
              </a:rPr>
              <a:t>The Narrowing Focus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2060"/>
                </a:solidFill>
                <a:effectLst/>
                <a:latin typeface="Lucida Bright" panose="02040602050505020304" pitchFamily="18" charset="0"/>
              </a:rPr>
              <a:t>Move from the global problem to the specific niche.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2060"/>
                </a:solidFill>
                <a:effectLst/>
                <a:latin typeface="Lucida Bright" panose="02040602050505020304" pitchFamily="18" charset="0"/>
              </a:rPr>
              <a:t>This is where you introduce the specific sub-</a:t>
            </a:r>
            <a:r>
              <a:rPr kumimoji="0" lang="en-US" altLang="en-US" sz="1800" b="0" i="0" u="none" strike="noStrike" cap="none" normalizeH="0" baseline="0" dirty="0" err="1">
                <a:ln>
                  <a:noFill/>
                </a:ln>
                <a:solidFill>
                  <a:srgbClr val="002060"/>
                </a:solidFill>
                <a:effectLst/>
                <a:latin typeface="Lucida Bright" panose="02040602050505020304" pitchFamily="18" charset="0"/>
              </a:rPr>
              <a:t>sector,demographic</a:t>
            </a:r>
            <a:r>
              <a:rPr kumimoji="0" lang="en-US" altLang="en-US" sz="1800" b="0" i="0" u="none" strike="noStrike" cap="none" normalizeH="0" baseline="0" dirty="0">
                <a:ln>
                  <a:noFill/>
                </a:ln>
                <a:solidFill>
                  <a:srgbClr val="002060"/>
                </a:solidFill>
                <a:effectLst/>
                <a:latin typeface="Lucida Bright" panose="02040602050505020304" pitchFamily="18" charset="0"/>
              </a:rPr>
              <a:t>, or theoretical framework you are investigating</a:t>
            </a:r>
            <a:r>
              <a:rPr kumimoji="0" lang="en-US" altLang="en-US" sz="1050" b="0" i="0" u="none" strike="noStrike" cap="none" normalizeH="0" baseline="0" dirty="0">
                <a:ln>
                  <a:noFill/>
                </a:ln>
                <a:solidFill>
                  <a:srgbClr val="002060"/>
                </a:solidFill>
                <a:effectLst/>
                <a:latin typeface="Arial" panose="020B0604020202020204" pitchFamily="34" charset="0"/>
              </a:rPr>
              <a:t>.</a:t>
            </a:r>
            <a:endParaRPr kumimoji="0" lang="en-US" altLang="en-US" sz="1800" b="0" i="0" u="none" strike="noStrike" cap="none" normalizeH="0" baseline="0" dirty="0">
              <a:ln>
                <a:noFill/>
              </a:ln>
              <a:solidFill>
                <a:srgbClr val="002060"/>
              </a:solidFill>
              <a:effectLst/>
              <a:latin typeface="Arial" panose="020B0604020202020204" pitchFamily="34" charset="0"/>
            </a:endParaRPr>
          </a:p>
        </p:txBody>
      </p:sp>
    </p:spTree>
    <p:extLst>
      <p:ext uri="{BB962C8B-B14F-4D97-AF65-F5344CB8AC3E}">
        <p14:creationId xmlns:p14="http://schemas.microsoft.com/office/powerpoint/2010/main" val="80542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E64D73-7259-AEE3-DC6B-14987DD2E195}"/>
              </a:ext>
            </a:extLst>
          </p:cNvPr>
          <p:cNvSpPr>
            <a:spLocks noGrp="1"/>
          </p:cNvSpPr>
          <p:nvPr>
            <p:ph type="title"/>
          </p:nvPr>
        </p:nvSpPr>
        <p:spPr/>
        <p:txBody>
          <a:bodyPr/>
          <a:lstStyle/>
          <a:p>
            <a:pPr algn="ctr"/>
            <a:r>
              <a:rPr lang="en-GB" dirty="0"/>
              <a:t>3</a:t>
            </a:r>
            <a:endParaRPr lang="en-GB" dirty="0">
              <a:latin typeface="Lucida Bright" panose="02040602050505020304" pitchFamily="18" charset="0"/>
            </a:endParaRPr>
          </a:p>
        </p:txBody>
      </p:sp>
      <p:sp>
        <p:nvSpPr>
          <p:cNvPr id="4" name="Espace réservé du contenu 3">
            <a:extLst>
              <a:ext uri="{FF2B5EF4-FFF2-40B4-BE49-F238E27FC236}">
                <a16:creationId xmlns:a16="http://schemas.microsoft.com/office/drawing/2014/main" id="{00C3DB43-BCF4-7C5D-5D66-8FA8D1444F61}"/>
              </a:ext>
            </a:extLst>
          </p:cNvPr>
          <p:cNvSpPr>
            <a:spLocks noGrp="1"/>
          </p:cNvSpPr>
          <p:nvPr>
            <p:ph idx="1"/>
          </p:nvPr>
        </p:nvSpPr>
        <p:spPr>
          <a:xfrm>
            <a:off x="3567953" y="864108"/>
            <a:ext cx="8274423" cy="5339468"/>
          </a:xfrm>
        </p:spPr>
        <p:txBody>
          <a:bodyPr/>
          <a:lstStyle/>
          <a:p>
            <a:pPr marL="0" indent="0">
              <a:buNone/>
            </a:pPr>
            <a:r>
              <a:rPr lang="en-GB" sz="2800" b="1" dirty="0">
                <a:solidFill>
                  <a:srgbClr val="002060"/>
                </a:solidFill>
                <a:latin typeface="Lucida Bright" panose="02040602050505020304" pitchFamily="18" charset="0"/>
              </a:rPr>
              <a:t>3. State the Research Problem or Gap</a:t>
            </a:r>
          </a:p>
          <a:p>
            <a:r>
              <a:rPr lang="en-GB" sz="2800" dirty="0">
                <a:solidFill>
                  <a:srgbClr val="002060"/>
                </a:solidFill>
                <a:latin typeface="Lucida Bright" panose="02040602050505020304" pitchFamily="18" charset="0"/>
              </a:rPr>
              <a:t>Articulating the specific problem your thesis addresses is crucial. </a:t>
            </a:r>
          </a:p>
          <a:p>
            <a:r>
              <a:rPr lang="en-GB" sz="2800" dirty="0">
                <a:solidFill>
                  <a:srgbClr val="002060"/>
                </a:solidFill>
                <a:latin typeface="Lucida Bright" panose="02040602050505020304" pitchFamily="18" charset="0"/>
              </a:rPr>
              <a:t>It should highlight the overlooked impacts of air quality on vulnerable populations, which the study will explore. </a:t>
            </a:r>
          </a:p>
          <a:p>
            <a:r>
              <a:rPr lang="en-GB" sz="2800" dirty="0">
                <a:solidFill>
                  <a:srgbClr val="002060"/>
                </a:solidFill>
                <a:latin typeface="Lucida Bright" panose="02040602050505020304" pitchFamily="18" charset="0"/>
              </a:rPr>
              <a:t>This often involves pointing out what previous studies missed or didn’t cover fully. It justifies why your research is necessary.</a:t>
            </a:r>
          </a:p>
          <a:p>
            <a:endParaRPr lang="en-GB" dirty="0"/>
          </a:p>
        </p:txBody>
      </p:sp>
    </p:spTree>
    <p:extLst>
      <p:ext uri="{BB962C8B-B14F-4D97-AF65-F5344CB8AC3E}">
        <p14:creationId xmlns:p14="http://schemas.microsoft.com/office/powerpoint/2010/main" val="1991484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72A3D7-8962-0097-27DF-607A018EB189}"/>
              </a:ext>
            </a:extLst>
          </p:cNvPr>
          <p:cNvSpPr>
            <a:spLocks noGrp="1"/>
          </p:cNvSpPr>
          <p:nvPr>
            <p:ph type="title"/>
          </p:nvPr>
        </p:nvSpPr>
        <p:spPr/>
        <p:txBody>
          <a:bodyPr/>
          <a:lstStyle/>
          <a:p>
            <a:pPr algn="ctr"/>
            <a:r>
              <a:rPr lang="fr-FR" dirty="0"/>
              <a:t>3</a:t>
            </a:r>
            <a:endParaRPr lang="en-GB" dirty="0"/>
          </a:p>
        </p:txBody>
      </p:sp>
      <p:sp>
        <p:nvSpPr>
          <p:cNvPr id="4" name="Espace réservé du contenu 2">
            <a:extLst>
              <a:ext uri="{FF2B5EF4-FFF2-40B4-BE49-F238E27FC236}">
                <a16:creationId xmlns:a16="http://schemas.microsoft.com/office/drawing/2014/main" id="{BD0A83AE-79C5-519A-F937-CB7EE4915AA2}"/>
              </a:ext>
            </a:extLst>
          </p:cNvPr>
          <p:cNvSpPr>
            <a:spLocks noGrp="1"/>
          </p:cNvSpPr>
          <p:nvPr>
            <p:ph idx="1"/>
          </p:nvPr>
        </p:nvSpPr>
        <p:spPr>
          <a:xfrm>
            <a:off x="3868738" y="863600"/>
            <a:ext cx="7315200" cy="5121275"/>
          </a:xfrm>
        </p:spPr>
        <p:txBody>
          <a:bodyPr/>
          <a:lstStyle/>
          <a:p>
            <a:pPr algn="just"/>
            <a:r>
              <a:rPr lang="en-GB" sz="2800" b="1" dirty="0">
                <a:solidFill>
                  <a:srgbClr val="002060"/>
                </a:solidFill>
                <a:latin typeface="Lucida Bright" panose="02040602050505020304" pitchFamily="18" charset="0"/>
              </a:rPr>
              <a:t>Identifying the "Research Gap"</a:t>
            </a:r>
          </a:p>
          <a:p>
            <a:pPr algn="just"/>
            <a:r>
              <a:rPr lang="en-GB" sz="2800" dirty="0">
                <a:solidFill>
                  <a:srgbClr val="002060"/>
                </a:solidFill>
                <a:latin typeface="Lucida Bright" panose="02040602050505020304" pitchFamily="18" charset="0"/>
              </a:rPr>
              <a:t>This is the most critical part of your introduction. You must demonstrate that there is a hole in current knowledge that your thesis will fill.</a:t>
            </a:r>
          </a:p>
          <a:p>
            <a:r>
              <a:rPr lang="en-GB" sz="2800" dirty="0">
                <a:solidFill>
                  <a:srgbClr val="002060"/>
                </a:solidFill>
                <a:latin typeface="Lucida Bright" panose="02040602050505020304" pitchFamily="18" charset="0"/>
              </a:rPr>
              <a:t>How to frame the gap:</a:t>
            </a:r>
          </a:p>
          <a:p>
            <a:endParaRPr lang="en-GB" dirty="0"/>
          </a:p>
        </p:txBody>
      </p:sp>
    </p:spTree>
    <p:extLst>
      <p:ext uri="{BB962C8B-B14F-4D97-AF65-F5344CB8AC3E}">
        <p14:creationId xmlns:p14="http://schemas.microsoft.com/office/powerpoint/2010/main" val="3932530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891925-B36A-4F31-FE20-98FC5585E5FD}"/>
              </a:ext>
            </a:extLst>
          </p:cNvPr>
          <p:cNvSpPr>
            <a:spLocks noGrp="1"/>
          </p:cNvSpPr>
          <p:nvPr>
            <p:ph type="title"/>
          </p:nvPr>
        </p:nvSpPr>
        <p:spPr/>
        <p:txBody>
          <a:bodyPr/>
          <a:lstStyle/>
          <a:p>
            <a:pPr algn="ctr"/>
            <a:r>
              <a:rPr lang="fr-FR" dirty="0"/>
              <a:t>3</a:t>
            </a:r>
            <a:endParaRPr lang="en-GB" dirty="0"/>
          </a:p>
        </p:txBody>
      </p:sp>
      <p:graphicFrame>
        <p:nvGraphicFramePr>
          <p:cNvPr id="4" name="Tableau 3">
            <a:extLst>
              <a:ext uri="{FF2B5EF4-FFF2-40B4-BE49-F238E27FC236}">
                <a16:creationId xmlns:a16="http://schemas.microsoft.com/office/drawing/2014/main" id="{1FDA28EF-1481-1686-C6A4-4F82C3D7E967}"/>
              </a:ext>
            </a:extLst>
          </p:cNvPr>
          <p:cNvGraphicFramePr>
            <a:graphicFrameLocks noGrp="1"/>
          </p:cNvGraphicFramePr>
          <p:nvPr>
            <p:extLst>
              <p:ext uri="{D42A27DB-BD31-4B8C-83A1-F6EECF244321}">
                <p14:modId xmlns:p14="http://schemas.microsoft.com/office/powerpoint/2010/main" val="1348139061"/>
              </p:ext>
            </p:extLst>
          </p:nvPr>
        </p:nvGraphicFramePr>
        <p:xfrm>
          <a:off x="3868738" y="1260156"/>
          <a:ext cx="7315200" cy="4328160"/>
        </p:xfrm>
        <a:graphic>
          <a:graphicData uri="http://schemas.openxmlformats.org/drawingml/2006/table">
            <a:tbl>
              <a:tblPr/>
              <a:tblGrid>
                <a:gridCol w="2438400">
                  <a:extLst>
                    <a:ext uri="{9D8B030D-6E8A-4147-A177-3AD203B41FA5}">
                      <a16:colId xmlns:a16="http://schemas.microsoft.com/office/drawing/2014/main" val="2958292004"/>
                    </a:ext>
                  </a:extLst>
                </a:gridCol>
                <a:gridCol w="2438400">
                  <a:extLst>
                    <a:ext uri="{9D8B030D-6E8A-4147-A177-3AD203B41FA5}">
                      <a16:colId xmlns:a16="http://schemas.microsoft.com/office/drawing/2014/main" val="3790588307"/>
                    </a:ext>
                  </a:extLst>
                </a:gridCol>
                <a:gridCol w="2438400">
                  <a:extLst>
                    <a:ext uri="{9D8B030D-6E8A-4147-A177-3AD203B41FA5}">
                      <a16:colId xmlns:a16="http://schemas.microsoft.com/office/drawing/2014/main" val="200571049"/>
                    </a:ext>
                  </a:extLst>
                </a:gridCol>
              </a:tblGrid>
              <a:tr h="236668">
                <a:tc>
                  <a:txBody>
                    <a:bodyPr/>
                    <a:lstStyle/>
                    <a:p>
                      <a:pPr rtl="0">
                        <a:buNone/>
                      </a:pPr>
                      <a:r>
                        <a:rPr lang="en-GB" b="1">
                          <a:solidFill>
                            <a:srgbClr val="1F1F1F"/>
                          </a:solidFill>
                          <a:effectLst/>
                          <a:latin typeface="Google Sans Text"/>
                        </a:rPr>
                        <a:t>Type of Gap</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1F1F1F"/>
                          </a:solidFill>
                          <a:effectLst/>
                          <a:latin typeface="Google Sans Text"/>
                        </a:rPr>
                        <a:t>Description</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b="1">
                          <a:solidFill>
                            <a:srgbClr val="1F1F1F"/>
                          </a:solidFill>
                          <a:effectLst/>
                          <a:latin typeface="Google Sans Text"/>
                        </a:rPr>
                        <a:t>Phrasing Example</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024233881"/>
                  </a:ext>
                </a:extLst>
              </a:tr>
              <a:tr h="728209">
                <a:tc>
                  <a:txBody>
                    <a:bodyPr/>
                    <a:lstStyle/>
                    <a:p>
                      <a:pPr rtl="0">
                        <a:buNone/>
                      </a:pPr>
                      <a:r>
                        <a:rPr lang="en-GB" b="1">
                          <a:solidFill>
                            <a:srgbClr val="1F1F1F"/>
                          </a:solidFill>
                          <a:effectLst/>
                          <a:latin typeface="Google Sans Text"/>
                        </a:rPr>
                        <a:t>Knowledge Gap</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1F1F1F"/>
                          </a:solidFill>
                          <a:effectLst/>
                          <a:latin typeface="Google Sans Text"/>
                        </a:rPr>
                        <a:t>We don't know enough about X.</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1F1F1F"/>
                          </a:solidFill>
                          <a:effectLst/>
                          <a:latin typeface="Google Sans Text"/>
                        </a:rPr>
                        <a:t>"While X is well-documented in adults, its effects on toddlers remain unexplored."</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09579658"/>
                  </a:ext>
                </a:extLst>
              </a:tr>
              <a:tr h="728209">
                <a:tc>
                  <a:txBody>
                    <a:bodyPr/>
                    <a:lstStyle/>
                    <a:p>
                      <a:pPr rtl="0">
                        <a:buNone/>
                      </a:pPr>
                      <a:r>
                        <a:rPr lang="en-GB" b="1">
                          <a:solidFill>
                            <a:srgbClr val="1F1F1F"/>
                          </a:solidFill>
                          <a:effectLst/>
                          <a:latin typeface="Google Sans Text"/>
                        </a:rPr>
                        <a:t>Methodological Gap</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1F1F1F"/>
                          </a:solidFill>
                          <a:effectLst/>
                          <a:latin typeface="Google Sans Text"/>
                        </a:rPr>
                        <a:t>Previous studies used flawed or limited tools.</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a:solidFill>
                            <a:srgbClr val="1F1F1F"/>
                          </a:solidFill>
                          <a:effectLst/>
                          <a:latin typeface="Google Sans Text"/>
                        </a:rPr>
                        <a:t>"Existing studies rely on self-reporting; this study utilizes real-time biometric data."</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82892667"/>
                  </a:ext>
                </a:extLst>
              </a:tr>
              <a:tr h="892056">
                <a:tc>
                  <a:txBody>
                    <a:bodyPr/>
                    <a:lstStyle/>
                    <a:p>
                      <a:pPr rtl="0">
                        <a:buNone/>
                      </a:pPr>
                      <a:r>
                        <a:rPr lang="en-GB" b="1">
                          <a:solidFill>
                            <a:srgbClr val="1F1F1F"/>
                          </a:solidFill>
                          <a:effectLst/>
                          <a:latin typeface="Google Sans Text"/>
                        </a:rPr>
                        <a:t>Contextual Gap</a:t>
                      </a:r>
                      <a:endParaRPr lang="en-GB">
                        <a:solidFill>
                          <a:srgbClr val="1F1F1F"/>
                        </a:solidFill>
                        <a:effectLst/>
                        <a:latin typeface="Google Sans Text"/>
                      </a:endParaRP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1F1F1F"/>
                          </a:solidFill>
                          <a:effectLst/>
                          <a:latin typeface="Google Sans Text"/>
                        </a:rPr>
                        <a:t>A theory hasn't been tested in a specific setting.</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dirty="0">
                          <a:solidFill>
                            <a:srgbClr val="1F1F1F"/>
                          </a:solidFill>
                          <a:effectLst/>
                          <a:latin typeface="Google Sans Text"/>
                        </a:rPr>
                        <a:t>"The 'XYZ' theory has been applied in Europe, but never in a developing economy context."</a:t>
                      </a:r>
                    </a:p>
                  </a:txBody>
                  <a:tcPr marT="60960" marB="60960"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14597988"/>
                  </a:ext>
                </a:extLst>
              </a:tr>
            </a:tbl>
          </a:graphicData>
        </a:graphic>
      </p:graphicFrame>
    </p:spTree>
    <p:extLst>
      <p:ext uri="{BB962C8B-B14F-4D97-AF65-F5344CB8AC3E}">
        <p14:creationId xmlns:p14="http://schemas.microsoft.com/office/powerpoint/2010/main" val="64119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E91E7-96D9-DBD0-0B27-C675F7F55CD3}"/>
              </a:ext>
            </a:extLst>
          </p:cNvPr>
          <p:cNvSpPr>
            <a:spLocks noGrp="1"/>
          </p:cNvSpPr>
          <p:nvPr>
            <p:ph type="title"/>
          </p:nvPr>
        </p:nvSpPr>
        <p:spPr/>
        <p:txBody>
          <a:bodyPr/>
          <a:lstStyle/>
          <a:p>
            <a:pPr algn="ctr"/>
            <a:r>
              <a:rPr lang="fr-FR" dirty="0"/>
              <a:t>3</a:t>
            </a:r>
            <a:endParaRPr lang="en-GB" dirty="0"/>
          </a:p>
        </p:txBody>
      </p:sp>
      <p:sp>
        <p:nvSpPr>
          <p:cNvPr id="3" name="Espace réservé du contenu 2">
            <a:extLst>
              <a:ext uri="{FF2B5EF4-FFF2-40B4-BE49-F238E27FC236}">
                <a16:creationId xmlns:a16="http://schemas.microsoft.com/office/drawing/2014/main" id="{4D9BE17B-CC2C-1F9F-404F-68C220527D12}"/>
              </a:ext>
            </a:extLst>
          </p:cNvPr>
          <p:cNvSpPr>
            <a:spLocks noGrp="1"/>
          </p:cNvSpPr>
          <p:nvPr>
            <p:ph idx="1"/>
          </p:nvPr>
        </p:nvSpPr>
        <p:spPr>
          <a:xfrm>
            <a:off x="3469341" y="864108"/>
            <a:ext cx="8355105" cy="5120640"/>
          </a:xfrm>
        </p:spPr>
        <p:txBody>
          <a:bodyPr>
            <a:normAutofit/>
          </a:bodyPr>
          <a:lstStyle/>
          <a:p>
            <a:r>
              <a:rPr lang="en-GB" sz="2400" b="1" dirty="0">
                <a:solidFill>
                  <a:srgbClr val="002060"/>
                </a:solidFill>
                <a:latin typeface="Lucida Bright" panose="02040602050505020304" pitchFamily="18" charset="0"/>
              </a:rPr>
              <a:t>The "CARS" Model</a:t>
            </a:r>
          </a:p>
          <a:p>
            <a:pPr algn="just"/>
            <a:r>
              <a:rPr lang="en-GB" sz="2400" dirty="0">
                <a:solidFill>
                  <a:srgbClr val="002060"/>
                </a:solidFill>
                <a:latin typeface="Lucida Bright" panose="02040602050505020304" pitchFamily="18" charset="0"/>
              </a:rPr>
              <a:t>Developed by John Swales, the CARS (Create a Research Space) model is the industry standard for introductions. It consists of three "Moves":</a:t>
            </a:r>
          </a:p>
          <a:p>
            <a:pPr algn="just"/>
            <a:r>
              <a:rPr lang="en-GB" sz="2400" dirty="0">
                <a:solidFill>
                  <a:srgbClr val="002060"/>
                </a:solidFill>
                <a:latin typeface="Lucida Bright" panose="02040602050505020304" pitchFamily="18" charset="0"/>
              </a:rPr>
              <a:t>Move 1: Establishing a Territory: Show that the general research area is important, central, or problematic.</a:t>
            </a:r>
          </a:p>
          <a:p>
            <a:pPr algn="just"/>
            <a:r>
              <a:rPr lang="en-GB" sz="2400" dirty="0">
                <a:solidFill>
                  <a:srgbClr val="002060"/>
                </a:solidFill>
                <a:latin typeface="Lucida Bright" panose="02040602050505020304" pitchFamily="18" charset="0"/>
              </a:rPr>
              <a:t>Move 2: Establishing a Niche: This is where you "poke the hole." Indicate a gap in previous research or challenge a current assumption.</a:t>
            </a:r>
          </a:p>
          <a:p>
            <a:pPr algn="just"/>
            <a:r>
              <a:rPr lang="en-GB" sz="2400" dirty="0">
                <a:solidFill>
                  <a:srgbClr val="002060"/>
                </a:solidFill>
                <a:latin typeface="Lucida Bright" panose="02040602050505020304" pitchFamily="18" charset="0"/>
              </a:rPr>
              <a:t>Move 3: Occupying the Niche: State your purpose. This is where you say, "Because this gap exists, I am doing X."</a:t>
            </a:r>
          </a:p>
        </p:txBody>
      </p:sp>
    </p:spTree>
    <p:extLst>
      <p:ext uri="{BB962C8B-B14F-4D97-AF65-F5344CB8AC3E}">
        <p14:creationId xmlns:p14="http://schemas.microsoft.com/office/powerpoint/2010/main" val="1188927934"/>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1184</TotalTime>
  <Words>920</Words>
  <Application>Microsoft Office PowerPoint</Application>
  <PresentationFormat>Grand écran</PresentationFormat>
  <Paragraphs>81</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Corbel</vt:lpstr>
      <vt:lpstr>Google Sans Text</vt:lpstr>
      <vt:lpstr>Lucida Bright</vt:lpstr>
      <vt:lpstr>Lucida Fax</vt:lpstr>
      <vt:lpstr>Wingdings 2</vt:lpstr>
      <vt:lpstr>Cadre</vt:lpstr>
      <vt:lpstr>THESIS INTRODUCTION </vt:lpstr>
      <vt:lpstr>  Why a Thoughtful Thesis Introduction Matters  </vt:lpstr>
      <vt:lpstr>1</vt:lpstr>
      <vt:lpstr>2</vt:lpstr>
      <vt:lpstr>2</vt:lpstr>
      <vt:lpstr>3</vt:lpstr>
      <vt:lpstr>3</vt:lpstr>
      <vt:lpstr>3</vt:lpstr>
      <vt:lpstr>3</vt:lpstr>
      <vt:lpstr>4</vt:lpstr>
      <vt:lpstr>5</vt:lpstr>
      <vt:lpstr>6</vt:lpstr>
      <vt:lpstr>Writing the Introduction: Tips to Keep it Clear and Focused</vt:lpstr>
      <vt:lpstr>Thanks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ADMIN</cp:lastModifiedBy>
  <cp:revision>83</cp:revision>
  <dcterms:created xsi:type="dcterms:W3CDTF">2023-03-05T16:18:00Z</dcterms:created>
  <dcterms:modified xsi:type="dcterms:W3CDTF">2026-02-26T16:34:33Z</dcterms:modified>
</cp:coreProperties>
</file>