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12192000"/>
  <p:embeddedFontLst>
    <p:embeddedFont>
      <p:font typeface="MiSans"/>
      <p:regular r:id="rId19"/>
    </p:embeddedFont>
    <p:embeddedFont>
      <p:font typeface="阿里妈妈刀隶体"/>
      <p:regular r:id="rId20"/>
    </p:embeddedFont>
  </p:embeddedFontLst>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26" d="100"/>
          <a:sy n="126" d="100"/>
        </p:scale>
        <p:origin x="2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63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8F5F0"/>
        </a:solidFill>
        <a:effectLst/>
      </p:bgPr>
    </p:bg>
    <p:spTree>
      <p:nvGrpSpPr>
        <p:cNvPr id="1" name=""/>
        <p:cNvGrpSpPr/>
        <p:nvPr/>
      </p:nvGrpSpPr>
      <p:grpSpPr>
        <a:xfrm>
          <a:off x="0" y="0"/>
          <a:ext cx="0" cy="0"/>
          <a:chOff x="0" y="0"/>
          <a:chExt cx="0" cy="0"/>
        </a:xfrm>
      </p:grpSpPr>
      <p:pic>
        <p:nvPicPr>
          <p:cNvPr id="2" name="Image 0" descr="https://kimi-web-img.moonshot.cn/img/www.enea.it/57e9bd744ba9c71f14333f8d020fcc3c15c526fe.jpg"/>
          <p:cNvPicPr>
            <a:picLocks noChangeAspect="1"/>
          </p:cNvPicPr>
          <p:nvPr/>
        </p:nvPicPr>
        <p:blipFill>
          <a:blip r:embed="rId3">
            <a:alphaModFix amt="20000"/>
          </a:blip>
          <a:srcRect l="5659" r="5659"/>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3D5A6C">
                  <a:alpha val="90000"/>
                </a:srgbClr>
              </a:gs>
              <a:gs pos="50000">
                <a:srgbClr val="3D5A6C">
                  <a:alpha val="70000"/>
                </a:srgbClr>
              </a:gs>
              <a:gs pos="100000">
                <a:srgbClr val="000000">
                  <a:alpha val="0"/>
                </a:srgbClr>
              </a:gs>
            </a:gsLst>
            <a:lin ang="2700000" scaled="1"/>
          </a:gradFill>
          <a:ln/>
        </p:spPr>
      </p:sp>
      <p:sp>
        <p:nvSpPr>
          <p:cNvPr id="4" name="Text 1"/>
          <p:cNvSpPr/>
          <p:nvPr/>
        </p:nvSpPr>
        <p:spPr>
          <a:xfrm>
            <a:off x="5261372" y="1676400"/>
            <a:ext cx="1666875" cy="419100"/>
          </a:xfrm>
          <a:prstGeom prst="rect">
            <a:avLst/>
          </a:prstGeom>
          <a:noFill/>
          <a:ln/>
        </p:spPr>
        <p:txBody>
          <a:bodyPr wrap="square" lIns="228600" tIns="76200" rIns="228600" bIns="76200" rtlCol="0" anchor="ctr"/>
          <a:lstStyle/>
          <a:p>
            <a:pPr algn="ctr">
              <a:lnSpc>
                <a:spcPct val="130000"/>
              </a:lnSpc>
            </a:pPr>
            <a:r>
              <a:rPr lang="en-US" sz="1350" b="1" dirty="0">
                <a:solidFill>
                  <a:srgbClr val="FFFFFF"/>
                </a:solidFill>
                <a:latin typeface="MiSans" pitchFamily="34" charset="0"/>
                <a:ea typeface="MiSans" pitchFamily="34" charset="-122"/>
                <a:cs typeface="MiSans" pitchFamily="34" charset="-120"/>
              </a:rPr>
              <a:t>المحاضرة الأولى</a:t>
            </a:r>
            <a:endParaRPr lang="en-US" sz="1600" dirty="0"/>
          </a:p>
        </p:txBody>
      </p:sp>
      <p:sp>
        <p:nvSpPr>
          <p:cNvPr id="5" name="Text 2"/>
          <p:cNvSpPr/>
          <p:nvPr/>
        </p:nvSpPr>
        <p:spPr>
          <a:xfrm>
            <a:off x="2616101" y="2628900"/>
            <a:ext cx="6962775" cy="1143000"/>
          </a:xfrm>
          <a:prstGeom prst="rect">
            <a:avLst/>
          </a:prstGeom>
          <a:noFill/>
          <a:ln/>
        </p:spPr>
        <p:txBody>
          <a:bodyPr wrap="square" lIns="0" tIns="0" rIns="0" bIns="0" rtlCol="0" anchor="ctr"/>
          <a:lstStyle/>
          <a:p>
            <a:pPr algn="ctr">
              <a:lnSpc>
                <a:spcPct val="100000"/>
              </a:lnSpc>
            </a:pPr>
            <a:r>
              <a:rPr lang="en-US" sz="7200" b="1" dirty="0">
                <a:solidFill>
                  <a:srgbClr val="F8F5F0"/>
                </a:solidFill>
                <a:latin typeface="阿里妈妈刀隶体" pitchFamily="34" charset="0"/>
                <a:ea typeface="阿里妈妈刀隶体" pitchFamily="34" charset="-122"/>
                <a:cs typeface="阿里妈妈刀隶体" pitchFamily="34" charset="-120"/>
              </a:rPr>
              <a:t>مدخل إلى التنمية</a:t>
            </a:r>
            <a:endParaRPr lang="en-US" sz="1600" dirty="0"/>
          </a:p>
        </p:txBody>
      </p:sp>
      <p:sp>
        <p:nvSpPr>
          <p:cNvPr id="6" name="Text 3"/>
          <p:cNvSpPr/>
          <p:nvPr/>
        </p:nvSpPr>
        <p:spPr>
          <a:xfrm>
            <a:off x="4766370" y="4076700"/>
            <a:ext cx="2657475" cy="342900"/>
          </a:xfrm>
          <a:prstGeom prst="rect">
            <a:avLst/>
          </a:prstGeom>
          <a:noFill/>
          <a:ln/>
        </p:spPr>
        <p:txBody>
          <a:bodyPr wrap="square" lIns="0" tIns="0" rIns="0" bIns="0" rtlCol="0" anchor="ctr"/>
          <a:lstStyle/>
          <a:p>
            <a:pPr algn="ctr">
              <a:lnSpc>
                <a:spcPct val="100000"/>
              </a:lnSpc>
            </a:pPr>
            <a:r>
              <a:rPr lang="en-US" sz="2250" dirty="0">
                <a:solidFill>
                  <a:srgbClr val="F8F5F0">
                    <a:alpha val="90000"/>
                  </a:srgbClr>
                </a:solidFill>
                <a:latin typeface="MiSans" pitchFamily="34" charset="0"/>
                <a:ea typeface="MiSans" pitchFamily="34" charset="-122"/>
                <a:cs typeface="MiSans" pitchFamily="34" charset="-120"/>
              </a:rPr>
              <a:t>في سياق العلاقات الدولية</a:t>
            </a:r>
            <a:endParaRPr lang="en-US" sz="1600" dirty="0"/>
          </a:p>
        </p:txBody>
      </p:sp>
      <p:sp>
        <p:nvSpPr>
          <p:cNvPr id="7" name="Shape 4"/>
          <p:cNvSpPr/>
          <p:nvPr/>
        </p:nvSpPr>
        <p:spPr>
          <a:xfrm>
            <a:off x="7602736" y="4914900"/>
            <a:ext cx="228600" cy="228600"/>
          </a:xfrm>
          <a:custGeom>
            <a:avLst/>
            <a:gdLst/>
            <a:ahLst/>
            <a:cxnLst/>
            <a:rect l="l" t="t" r="r" b="b"/>
            <a:pathLst>
              <a:path w="228600" h="228600">
                <a:moveTo>
                  <a:pt x="157118" y="125016"/>
                </a:moveTo>
                <a:lnTo>
                  <a:pt x="71884" y="125016"/>
                </a:lnTo>
                <a:cubicBezTo>
                  <a:pt x="73179" y="153814"/>
                  <a:pt x="79564" y="180335"/>
                  <a:pt x="88627" y="199757"/>
                </a:cubicBezTo>
                <a:cubicBezTo>
                  <a:pt x="93717" y="210696"/>
                  <a:pt x="99209" y="218420"/>
                  <a:pt x="104299" y="223153"/>
                </a:cubicBezTo>
                <a:cubicBezTo>
                  <a:pt x="109299" y="227841"/>
                  <a:pt x="112737" y="228600"/>
                  <a:pt x="114523" y="228600"/>
                </a:cubicBezTo>
                <a:cubicBezTo>
                  <a:pt x="116309" y="228600"/>
                  <a:pt x="119747" y="227841"/>
                  <a:pt x="124748" y="223153"/>
                </a:cubicBezTo>
                <a:cubicBezTo>
                  <a:pt x="129838" y="218420"/>
                  <a:pt x="135329" y="210651"/>
                  <a:pt x="140419" y="199757"/>
                </a:cubicBezTo>
                <a:cubicBezTo>
                  <a:pt x="149483" y="180335"/>
                  <a:pt x="155868" y="153814"/>
                  <a:pt x="157162" y="125016"/>
                </a:cubicBezTo>
                <a:close/>
                <a:moveTo>
                  <a:pt x="71839" y="103584"/>
                </a:moveTo>
                <a:lnTo>
                  <a:pt x="157073" y="103584"/>
                </a:lnTo>
                <a:cubicBezTo>
                  <a:pt x="155823" y="74786"/>
                  <a:pt x="149438" y="48265"/>
                  <a:pt x="140375" y="28843"/>
                </a:cubicBezTo>
                <a:cubicBezTo>
                  <a:pt x="135285" y="17949"/>
                  <a:pt x="129793" y="10180"/>
                  <a:pt x="124703" y="5447"/>
                </a:cubicBezTo>
                <a:cubicBezTo>
                  <a:pt x="119702" y="759"/>
                  <a:pt x="116265" y="0"/>
                  <a:pt x="114479" y="0"/>
                </a:cubicBezTo>
                <a:cubicBezTo>
                  <a:pt x="112693" y="0"/>
                  <a:pt x="109255" y="759"/>
                  <a:pt x="104254" y="5447"/>
                </a:cubicBezTo>
                <a:cubicBezTo>
                  <a:pt x="99164" y="10180"/>
                  <a:pt x="93672" y="17949"/>
                  <a:pt x="88582" y="28843"/>
                </a:cubicBezTo>
                <a:cubicBezTo>
                  <a:pt x="79519" y="48265"/>
                  <a:pt x="73134" y="74786"/>
                  <a:pt x="71839" y="103584"/>
                </a:cubicBezTo>
                <a:close/>
                <a:moveTo>
                  <a:pt x="50408" y="103584"/>
                </a:moveTo>
                <a:cubicBezTo>
                  <a:pt x="51971" y="65365"/>
                  <a:pt x="61838" y="29870"/>
                  <a:pt x="76260" y="6563"/>
                </a:cubicBezTo>
                <a:cubicBezTo>
                  <a:pt x="35138" y="21119"/>
                  <a:pt x="4867" y="58579"/>
                  <a:pt x="670" y="103584"/>
                </a:cubicBezTo>
                <a:lnTo>
                  <a:pt x="50408" y="103584"/>
                </a:lnTo>
                <a:close/>
                <a:moveTo>
                  <a:pt x="670" y="125016"/>
                </a:moveTo>
                <a:cubicBezTo>
                  <a:pt x="4867" y="170021"/>
                  <a:pt x="35138" y="207481"/>
                  <a:pt x="76260" y="222037"/>
                </a:cubicBezTo>
                <a:cubicBezTo>
                  <a:pt x="61838" y="198730"/>
                  <a:pt x="51971" y="163235"/>
                  <a:pt x="50408" y="125016"/>
                </a:cubicBezTo>
                <a:lnTo>
                  <a:pt x="670" y="125016"/>
                </a:lnTo>
                <a:close/>
                <a:moveTo>
                  <a:pt x="178549" y="125016"/>
                </a:moveTo>
                <a:cubicBezTo>
                  <a:pt x="176986" y="163235"/>
                  <a:pt x="167119" y="198730"/>
                  <a:pt x="152698" y="222037"/>
                </a:cubicBezTo>
                <a:cubicBezTo>
                  <a:pt x="193819" y="207437"/>
                  <a:pt x="224091" y="170021"/>
                  <a:pt x="228287" y="125016"/>
                </a:cubicBezTo>
                <a:lnTo>
                  <a:pt x="178549" y="125016"/>
                </a:lnTo>
                <a:close/>
                <a:moveTo>
                  <a:pt x="228287" y="103584"/>
                </a:moveTo>
                <a:cubicBezTo>
                  <a:pt x="224091" y="58579"/>
                  <a:pt x="193819" y="21119"/>
                  <a:pt x="152698" y="6563"/>
                </a:cubicBezTo>
                <a:cubicBezTo>
                  <a:pt x="167119" y="29870"/>
                  <a:pt x="176986" y="65365"/>
                  <a:pt x="178549" y="103584"/>
                </a:cubicBezTo>
                <a:lnTo>
                  <a:pt x="228287" y="103584"/>
                </a:lnTo>
                <a:close/>
              </a:path>
            </a:pathLst>
          </a:custGeom>
          <a:solidFill>
            <a:srgbClr val="C9A87C"/>
          </a:solidFill>
          <a:ln/>
        </p:spPr>
      </p:sp>
      <p:sp>
        <p:nvSpPr>
          <p:cNvPr id="8" name="Text 5"/>
          <p:cNvSpPr/>
          <p:nvPr/>
        </p:nvSpPr>
        <p:spPr>
          <a:xfrm>
            <a:off x="6403925" y="4895850"/>
            <a:ext cx="1104900" cy="266700"/>
          </a:xfrm>
          <a:prstGeom prst="rect">
            <a:avLst/>
          </a:prstGeom>
          <a:noFill/>
          <a:ln/>
        </p:spPr>
        <p:txBody>
          <a:bodyPr wrap="square" lIns="0" tIns="0" rIns="0" bIns="0" rtlCol="0" anchor="ctr"/>
          <a:lstStyle/>
          <a:p>
            <a:pPr algn="ctr">
              <a:lnSpc>
                <a:spcPct val="120000"/>
              </a:lnSpc>
            </a:pPr>
            <a:r>
              <a:rPr lang="en-US" sz="1500" dirty="0">
                <a:solidFill>
                  <a:srgbClr val="F8F5F0">
                    <a:alpha val="80000"/>
                  </a:srgbClr>
                </a:solidFill>
                <a:latin typeface="MiSans" pitchFamily="34" charset="0"/>
                <a:ea typeface="MiSans" pitchFamily="34" charset="-122"/>
                <a:cs typeface="MiSans" pitchFamily="34" charset="-120"/>
              </a:rPr>
              <a:t>العلاقات الدولية</a:t>
            </a:r>
            <a:endParaRPr lang="en-US" sz="1600" dirty="0"/>
          </a:p>
        </p:txBody>
      </p:sp>
      <p:sp>
        <p:nvSpPr>
          <p:cNvPr id="9" name="Shape 6"/>
          <p:cNvSpPr/>
          <p:nvPr/>
        </p:nvSpPr>
        <p:spPr>
          <a:xfrm>
            <a:off x="6108650" y="4876800"/>
            <a:ext cx="38100" cy="304800"/>
          </a:xfrm>
          <a:custGeom>
            <a:avLst/>
            <a:gdLst/>
            <a:ahLst/>
            <a:cxnLst/>
            <a:rect l="l" t="t" r="r" b="b"/>
            <a:pathLst>
              <a:path w="38100" h="304800">
                <a:moveTo>
                  <a:pt x="0" y="0"/>
                </a:moveTo>
                <a:lnTo>
                  <a:pt x="38100" y="0"/>
                </a:lnTo>
                <a:lnTo>
                  <a:pt x="38100" y="304800"/>
                </a:lnTo>
                <a:lnTo>
                  <a:pt x="0" y="304800"/>
                </a:lnTo>
                <a:lnTo>
                  <a:pt x="0" y="0"/>
                </a:lnTo>
                <a:close/>
              </a:path>
            </a:pathLst>
          </a:custGeom>
          <a:solidFill>
            <a:srgbClr val="C9A87C"/>
          </a:solidFill>
          <a:ln/>
        </p:spPr>
      </p:sp>
      <p:sp>
        <p:nvSpPr>
          <p:cNvPr id="10" name="Shape 7"/>
          <p:cNvSpPr/>
          <p:nvPr/>
        </p:nvSpPr>
        <p:spPr>
          <a:xfrm>
            <a:off x="5546675" y="4914900"/>
            <a:ext cx="228600" cy="228600"/>
          </a:xfrm>
          <a:custGeom>
            <a:avLst/>
            <a:gdLst/>
            <a:ahLst/>
            <a:cxnLst/>
            <a:rect l="l" t="t" r="r" b="b"/>
            <a:pathLst>
              <a:path w="228600" h="228600">
                <a:moveTo>
                  <a:pt x="28575" y="28575"/>
                </a:moveTo>
                <a:cubicBezTo>
                  <a:pt x="28575" y="20672"/>
                  <a:pt x="22190" y="14288"/>
                  <a:pt x="14288" y="14288"/>
                </a:cubicBezTo>
                <a:cubicBezTo>
                  <a:pt x="6385" y="14288"/>
                  <a:pt x="0" y="20672"/>
                  <a:pt x="0" y="28575"/>
                </a:cubicBezTo>
                <a:lnTo>
                  <a:pt x="0" y="178594"/>
                </a:lnTo>
                <a:cubicBezTo>
                  <a:pt x="0" y="198328"/>
                  <a:pt x="15984" y="214313"/>
                  <a:pt x="35719" y="214313"/>
                </a:cubicBezTo>
                <a:lnTo>
                  <a:pt x="214313" y="214313"/>
                </a:lnTo>
                <a:cubicBezTo>
                  <a:pt x="222215" y="214313"/>
                  <a:pt x="228600" y="207928"/>
                  <a:pt x="228600" y="200025"/>
                </a:cubicBezTo>
                <a:cubicBezTo>
                  <a:pt x="228600" y="192122"/>
                  <a:pt x="222215" y="185738"/>
                  <a:pt x="214313" y="185738"/>
                </a:cubicBezTo>
                <a:lnTo>
                  <a:pt x="35719" y="185738"/>
                </a:lnTo>
                <a:cubicBezTo>
                  <a:pt x="31790" y="185738"/>
                  <a:pt x="28575" y="182523"/>
                  <a:pt x="28575" y="178594"/>
                </a:cubicBezTo>
                <a:lnTo>
                  <a:pt x="28575" y="28575"/>
                </a:lnTo>
                <a:close/>
                <a:moveTo>
                  <a:pt x="210116" y="67241"/>
                </a:moveTo>
                <a:cubicBezTo>
                  <a:pt x="215697" y="61659"/>
                  <a:pt x="215697" y="52596"/>
                  <a:pt x="210116" y="47015"/>
                </a:cubicBezTo>
                <a:cubicBezTo>
                  <a:pt x="204534" y="41434"/>
                  <a:pt x="195471" y="41434"/>
                  <a:pt x="189890" y="47015"/>
                </a:cubicBezTo>
                <a:lnTo>
                  <a:pt x="142875" y="94074"/>
                </a:lnTo>
                <a:lnTo>
                  <a:pt x="117247" y="68491"/>
                </a:lnTo>
                <a:cubicBezTo>
                  <a:pt x="111666" y="62910"/>
                  <a:pt x="102602" y="62910"/>
                  <a:pt x="97021" y="68491"/>
                </a:cubicBezTo>
                <a:lnTo>
                  <a:pt x="54159" y="111353"/>
                </a:lnTo>
                <a:cubicBezTo>
                  <a:pt x="48578" y="116934"/>
                  <a:pt x="48578" y="125998"/>
                  <a:pt x="54159" y="131579"/>
                </a:cubicBezTo>
                <a:cubicBezTo>
                  <a:pt x="59740" y="137160"/>
                  <a:pt x="68803" y="137160"/>
                  <a:pt x="74384" y="131579"/>
                </a:cubicBezTo>
                <a:lnTo>
                  <a:pt x="107156" y="98807"/>
                </a:lnTo>
                <a:lnTo>
                  <a:pt x="132784" y="124435"/>
                </a:lnTo>
                <a:cubicBezTo>
                  <a:pt x="138366" y="130016"/>
                  <a:pt x="147429" y="130016"/>
                  <a:pt x="153010" y="124435"/>
                </a:cubicBezTo>
                <a:lnTo>
                  <a:pt x="210160" y="67285"/>
                </a:lnTo>
                <a:close/>
              </a:path>
            </a:pathLst>
          </a:custGeom>
          <a:solidFill>
            <a:srgbClr val="C9A87C"/>
          </a:solidFill>
          <a:ln/>
        </p:spPr>
      </p:sp>
      <p:sp>
        <p:nvSpPr>
          <p:cNvPr id="11" name="Text 8"/>
          <p:cNvSpPr/>
          <p:nvPr/>
        </p:nvSpPr>
        <p:spPr>
          <a:xfrm>
            <a:off x="4284464" y="4895850"/>
            <a:ext cx="1171575" cy="266700"/>
          </a:xfrm>
          <a:prstGeom prst="rect">
            <a:avLst/>
          </a:prstGeom>
          <a:noFill/>
          <a:ln/>
        </p:spPr>
        <p:txBody>
          <a:bodyPr wrap="square" lIns="0" tIns="0" rIns="0" bIns="0" rtlCol="0" anchor="ctr"/>
          <a:lstStyle/>
          <a:p>
            <a:pPr algn="ctr">
              <a:lnSpc>
                <a:spcPct val="120000"/>
              </a:lnSpc>
            </a:pPr>
            <a:r>
              <a:rPr lang="en-US" sz="1500" dirty="0">
                <a:solidFill>
                  <a:srgbClr val="F8F5F0">
                    <a:alpha val="80000"/>
                  </a:srgbClr>
                </a:solidFill>
                <a:latin typeface="MiSans" pitchFamily="34" charset="0"/>
                <a:ea typeface="MiSans" pitchFamily="34" charset="-122"/>
                <a:cs typeface="MiSans" pitchFamily="34" charset="-120"/>
              </a:rPr>
              <a:t>التنمية المستدامة</a:t>
            </a:r>
            <a:endParaRPr lang="en-US" sz="16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8F5F0"/>
        </a:solidFill>
        <a:effectLst/>
      </p:bgPr>
    </p:bg>
    <p:spTree>
      <p:nvGrpSpPr>
        <p:cNvPr id="1" name=""/>
        <p:cNvGrpSpPr/>
        <p:nvPr/>
      </p:nvGrpSpPr>
      <p:grpSpPr>
        <a:xfrm>
          <a:off x="0" y="0"/>
          <a:ext cx="0" cy="0"/>
          <a:chOff x="0" y="0"/>
          <a:chExt cx="0" cy="0"/>
        </a:xfrm>
      </p:grpSpPr>
      <p:sp>
        <p:nvSpPr>
          <p:cNvPr id="2" name="Text 0"/>
          <p:cNvSpPr/>
          <p:nvPr/>
        </p:nvSpPr>
        <p:spPr>
          <a:xfrm>
            <a:off x="373701" y="373701"/>
            <a:ext cx="11519338" cy="224221"/>
          </a:xfrm>
          <a:prstGeom prst="rect">
            <a:avLst/>
          </a:prstGeom>
          <a:noFill/>
          <a:ln/>
        </p:spPr>
        <p:txBody>
          <a:bodyPr wrap="square" lIns="0" tIns="0" rIns="0" bIns="0" rtlCol="0" anchor="ctr"/>
          <a:lstStyle/>
          <a:p>
            <a:pPr>
              <a:lnSpc>
                <a:spcPct val="130000"/>
              </a:lnSpc>
            </a:pPr>
            <a:r>
              <a:rPr lang="en-US" sz="1177" b="1" kern="0" spc="59" dirty="0">
                <a:solidFill>
                  <a:srgbClr val="A99985"/>
                </a:solidFill>
                <a:latin typeface="MiSans" pitchFamily="34" charset="0"/>
                <a:ea typeface="MiSans" pitchFamily="34" charset="-122"/>
                <a:cs typeface="MiSans" pitchFamily="34" charset="-120"/>
              </a:rPr>
              <a:t>CHAPTER 04</a:t>
            </a:r>
            <a:endParaRPr lang="en-US" sz="1600" dirty="0"/>
          </a:p>
        </p:txBody>
      </p:sp>
      <p:sp>
        <p:nvSpPr>
          <p:cNvPr id="3" name="Text 1"/>
          <p:cNvSpPr/>
          <p:nvPr/>
        </p:nvSpPr>
        <p:spPr>
          <a:xfrm>
            <a:off x="373701" y="672662"/>
            <a:ext cx="11612763" cy="373701"/>
          </a:xfrm>
          <a:prstGeom prst="rect">
            <a:avLst/>
          </a:prstGeom>
          <a:noFill/>
          <a:ln/>
        </p:spPr>
        <p:txBody>
          <a:bodyPr wrap="square" lIns="0" tIns="0" rIns="0" bIns="0" rtlCol="0" anchor="ctr"/>
          <a:lstStyle/>
          <a:p>
            <a:pPr>
              <a:lnSpc>
                <a:spcPct val="90000"/>
              </a:lnSpc>
            </a:pPr>
            <a:r>
              <a:rPr lang="en-US" sz="2648" b="1" dirty="0">
                <a:solidFill>
                  <a:srgbClr val="3D5A6C"/>
                </a:solidFill>
                <a:latin typeface="阿里妈妈刀隶体" pitchFamily="34" charset="0"/>
                <a:ea typeface="阿里妈妈刀隶体" pitchFamily="34" charset="-122"/>
                <a:cs typeface="阿里妈妈刀隶体" pitchFamily="34" charset="-120"/>
              </a:rPr>
              <a:t>النظريات الحديثة: منظور التعلم</a:t>
            </a:r>
            <a:endParaRPr lang="en-US" sz="1600" dirty="0"/>
          </a:p>
        </p:txBody>
      </p:sp>
      <p:sp>
        <p:nvSpPr>
          <p:cNvPr id="4" name="Shape 2"/>
          <p:cNvSpPr/>
          <p:nvPr/>
        </p:nvSpPr>
        <p:spPr>
          <a:xfrm>
            <a:off x="373701" y="1195844"/>
            <a:ext cx="11425913" cy="2130097"/>
          </a:xfrm>
          <a:custGeom>
            <a:avLst/>
            <a:gdLst/>
            <a:ahLst/>
            <a:cxnLst/>
            <a:rect l="l" t="t" r="r" b="b"/>
            <a:pathLst>
              <a:path w="11425913" h="2130097">
                <a:moveTo>
                  <a:pt x="112107" y="0"/>
                </a:moveTo>
                <a:lnTo>
                  <a:pt x="11388543" y="0"/>
                </a:lnTo>
                <a:cubicBezTo>
                  <a:pt x="11409181" y="0"/>
                  <a:pt x="11425913" y="16731"/>
                  <a:pt x="11425913" y="37370"/>
                </a:cubicBezTo>
                <a:lnTo>
                  <a:pt x="11425913" y="2092726"/>
                </a:lnTo>
                <a:cubicBezTo>
                  <a:pt x="11425913" y="2113365"/>
                  <a:pt x="11409181" y="2130097"/>
                  <a:pt x="11388543" y="2130097"/>
                </a:cubicBezTo>
                <a:lnTo>
                  <a:pt x="112107" y="2130097"/>
                </a:lnTo>
                <a:cubicBezTo>
                  <a:pt x="50192" y="2130097"/>
                  <a:pt x="0" y="2079905"/>
                  <a:pt x="0" y="2017990"/>
                </a:cubicBezTo>
                <a:lnTo>
                  <a:pt x="0" y="112107"/>
                </a:lnTo>
                <a:cubicBezTo>
                  <a:pt x="0" y="50192"/>
                  <a:pt x="50192" y="0"/>
                  <a:pt x="112107" y="0"/>
                </a:cubicBezTo>
                <a:close/>
              </a:path>
            </a:pathLst>
          </a:custGeom>
          <a:solidFill>
            <a:srgbClr val="FFFFFF"/>
          </a:solidFill>
          <a:ln/>
          <a:effectLst>
            <a:outerShdw blurRad="140138" dist="93425" dir="5400000" algn="bl" rotWithShape="0">
              <a:srgbClr val="000000">
                <a:alpha val="10196"/>
              </a:srgbClr>
            </a:outerShdw>
          </a:effectLst>
        </p:spPr>
      </p:sp>
      <p:sp>
        <p:nvSpPr>
          <p:cNvPr id="5" name="Shape 3"/>
          <p:cNvSpPr/>
          <p:nvPr/>
        </p:nvSpPr>
        <p:spPr>
          <a:xfrm>
            <a:off x="11799614" y="1195844"/>
            <a:ext cx="37370" cy="2130097"/>
          </a:xfrm>
          <a:custGeom>
            <a:avLst/>
            <a:gdLst/>
            <a:ahLst/>
            <a:cxnLst/>
            <a:rect l="l" t="t" r="r" b="b"/>
            <a:pathLst>
              <a:path w="37370" h="2130097">
                <a:moveTo>
                  <a:pt x="0" y="0"/>
                </a:moveTo>
                <a:lnTo>
                  <a:pt x="0" y="0"/>
                </a:lnTo>
                <a:cubicBezTo>
                  <a:pt x="20625" y="0"/>
                  <a:pt x="37370" y="16745"/>
                  <a:pt x="37370" y="37370"/>
                </a:cubicBezTo>
                <a:lnTo>
                  <a:pt x="37370" y="2092726"/>
                </a:lnTo>
                <a:cubicBezTo>
                  <a:pt x="37370" y="2113365"/>
                  <a:pt x="20639" y="2130097"/>
                  <a:pt x="0" y="2130097"/>
                </a:cubicBezTo>
                <a:lnTo>
                  <a:pt x="0" y="2130097"/>
                </a:lnTo>
                <a:lnTo>
                  <a:pt x="0" y="0"/>
                </a:lnTo>
                <a:close/>
              </a:path>
            </a:pathLst>
          </a:custGeom>
          <a:solidFill>
            <a:srgbClr val="3D5A6C"/>
          </a:solidFill>
          <a:ln/>
        </p:spPr>
      </p:sp>
      <p:sp>
        <p:nvSpPr>
          <p:cNvPr id="6" name="Shape 4"/>
          <p:cNvSpPr/>
          <p:nvPr/>
        </p:nvSpPr>
        <p:spPr>
          <a:xfrm>
            <a:off x="11219209" y="1532175"/>
            <a:ext cx="224221" cy="224221"/>
          </a:xfrm>
          <a:custGeom>
            <a:avLst/>
            <a:gdLst/>
            <a:ahLst/>
            <a:cxnLst/>
            <a:rect l="l" t="t" r="r" b="b"/>
            <a:pathLst>
              <a:path w="224221" h="224221">
                <a:moveTo>
                  <a:pt x="52552" y="24524"/>
                </a:moveTo>
                <a:cubicBezTo>
                  <a:pt x="52552" y="10992"/>
                  <a:pt x="63544" y="0"/>
                  <a:pt x="77076" y="0"/>
                </a:cubicBezTo>
                <a:lnTo>
                  <a:pt x="87586" y="0"/>
                </a:lnTo>
                <a:cubicBezTo>
                  <a:pt x="95338" y="0"/>
                  <a:pt x="101600" y="6262"/>
                  <a:pt x="101600" y="14014"/>
                </a:cubicBezTo>
                <a:lnTo>
                  <a:pt x="101600" y="210207"/>
                </a:lnTo>
                <a:cubicBezTo>
                  <a:pt x="101600" y="217958"/>
                  <a:pt x="95338" y="224221"/>
                  <a:pt x="87586" y="224221"/>
                </a:cubicBezTo>
                <a:lnTo>
                  <a:pt x="73572" y="224221"/>
                </a:lnTo>
                <a:cubicBezTo>
                  <a:pt x="60522" y="224221"/>
                  <a:pt x="49530" y="215287"/>
                  <a:pt x="46421" y="203200"/>
                </a:cubicBezTo>
                <a:cubicBezTo>
                  <a:pt x="46114" y="203200"/>
                  <a:pt x="45851" y="203200"/>
                  <a:pt x="45545" y="203200"/>
                </a:cubicBezTo>
                <a:cubicBezTo>
                  <a:pt x="26188" y="203200"/>
                  <a:pt x="10510" y="187522"/>
                  <a:pt x="10510" y="168166"/>
                </a:cubicBezTo>
                <a:cubicBezTo>
                  <a:pt x="10510" y="160283"/>
                  <a:pt x="13138" y="153013"/>
                  <a:pt x="17517" y="147145"/>
                </a:cubicBezTo>
                <a:cubicBezTo>
                  <a:pt x="9021" y="140751"/>
                  <a:pt x="3503" y="130591"/>
                  <a:pt x="3503" y="119117"/>
                </a:cubicBezTo>
                <a:cubicBezTo>
                  <a:pt x="3503" y="105585"/>
                  <a:pt x="11211" y="93805"/>
                  <a:pt x="22422" y="87980"/>
                </a:cubicBezTo>
                <a:cubicBezTo>
                  <a:pt x="19313" y="82725"/>
                  <a:pt x="17517" y="76594"/>
                  <a:pt x="17517" y="70069"/>
                </a:cubicBezTo>
                <a:cubicBezTo>
                  <a:pt x="17517" y="50712"/>
                  <a:pt x="33195" y="35034"/>
                  <a:pt x="52552" y="35034"/>
                </a:cubicBezTo>
                <a:lnTo>
                  <a:pt x="52552" y="24524"/>
                </a:lnTo>
                <a:close/>
                <a:moveTo>
                  <a:pt x="171669" y="24524"/>
                </a:moveTo>
                <a:lnTo>
                  <a:pt x="171669" y="35034"/>
                </a:lnTo>
                <a:cubicBezTo>
                  <a:pt x="191026" y="35034"/>
                  <a:pt x="206703" y="50712"/>
                  <a:pt x="206703" y="70069"/>
                </a:cubicBezTo>
                <a:cubicBezTo>
                  <a:pt x="206703" y="76638"/>
                  <a:pt x="204908" y="82769"/>
                  <a:pt x="201799" y="87980"/>
                </a:cubicBezTo>
                <a:cubicBezTo>
                  <a:pt x="213053" y="93805"/>
                  <a:pt x="220717" y="105541"/>
                  <a:pt x="220717" y="119117"/>
                </a:cubicBezTo>
                <a:cubicBezTo>
                  <a:pt x="220717" y="130591"/>
                  <a:pt x="215199" y="140751"/>
                  <a:pt x="206703" y="147145"/>
                </a:cubicBezTo>
                <a:cubicBezTo>
                  <a:pt x="211083" y="153013"/>
                  <a:pt x="213710" y="160283"/>
                  <a:pt x="213710" y="168166"/>
                </a:cubicBezTo>
                <a:cubicBezTo>
                  <a:pt x="213710" y="187522"/>
                  <a:pt x="198032" y="203200"/>
                  <a:pt x="178676" y="203200"/>
                </a:cubicBezTo>
                <a:cubicBezTo>
                  <a:pt x="178369" y="203200"/>
                  <a:pt x="178107" y="203200"/>
                  <a:pt x="177800" y="203200"/>
                </a:cubicBezTo>
                <a:cubicBezTo>
                  <a:pt x="174691" y="215287"/>
                  <a:pt x="163699" y="224221"/>
                  <a:pt x="150648" y="224221"/>
                </a:cubicBezTo>
                <a:lnTo>
                  <a:pt x="136634" y="224221"/>
                </a:lnTo>
                <a:cubicBezTo>
                  <a:pt x="128883" y="224221"/>
                  <a:pt x="122621" y="217958"/>
                  <a:pt x="122621" y="210207"/>
                </a:cubicBezTo>
                <a:lnTo>
                  <a:pt x="122621" y="14014"/>
                </a:lnTo>
                <a:cubicBezTo>
                  <a:pt x="122621" y="6262"/>
                  <a:pt x="128883" y="0"/>
                  <a:pt x="136634" y="0"/>
                </a:cubicBezTo>
                <a:lnTo>
                  <a:pt x="147145" y="0"/>
                </a:lnTo>
                <a:cubicBezTo>
                  <a:pt x="160677" y="0"/>
                  <a:pt x="171669" y="10992"/>
                  <a:pt x="171669" y="24524"/>
                </a:cubicBezTo>
                <a:close/>
              </a:path>
            </a:pathLst>
          </a:custGeom>
          <a:solidFill>
            <a:srgbClr val="FFFFFF"/>
          </a:solidFill>
          <a:ln/>
        </p:spPr>
      </p:sp>
      <p:sp>
        <p:nvSpPr>
          <p:cNvPr id="7" name="Text 5"/>
          <p:cNvSpPr/>
          <p:nvPr/>
        </p:nvSpPr>
        <p:spPr>
          <a:xfrm>
            <a:off x="560552" y="1382694"/>
            <a:ext cx="10472975" cy="298961"/>
          </a:xfrm>
          <a:prstGeom prst="rect">
            <a:avLst/>
          </a:prstGeom>
          <a:noFill/>
          <a:ln/>
        </p:spPr>
        <p:txBody>
          <a:bodyPr wrap="square" lIns="0" tIns="0" rIns="0" bIns="0" rtlCol="0" anchor="ctr"/>
          <a:lstStyle/>
          <a:p>
            <a:pPr>
              <a:lnSpc>
                <a:spcPct val="110000"/>
              </a:lnSpc>
            </a:pPr>
            <a:r>
              <a:rPr lang="en-US" sz="1766" b="1" dirty="0">
                <a:solidFill>
                  <a:srgbClr val="3D5A6C"/>
                </a:solidFill>
                <a:latin typeface="阿里妈妈刀隶体" pitchFamily="34" charset="0"/>
                <a:ea typeface="阿里妈妈刀隶体" pitchFamily="34" charset="-122"/>
                <a:cs typeface="阿里妈妈刀隶体" pitchFamily="34" charset="-120"/>
              </a:rPr>
              <a:t>التركيز على التعلم كأداة للتغيير</a:t>
            </a:r>
            <a:endParaRPr lang="en-US" sz="1600" dirty="0"/>
          </a:p>
        </p:txBody>
      </p:sp>
      <p:sp>
        <p:nvSpPr>
          <p:cNvPr id="8" name="Text 6"/>
          <p:cNvSpPr/>
          <p:nvPr/>
        </p:nvSpPr>
        <p:spPr>
          <a:xfrm>
            <a:off x="560552" y="1793766"/>
            <a:ext cx="10435605" cy="485811"/>
          </a:xfrm>
          <a:prstGeom prst="rect">
            <a:avLst/>
          </a:prstGeom>
          <a:noFill/>
          <a:ln/>
        </p:spPr>
        <p:txBody>
          <a:bodyPr wrap="square" lIns="0" tIns="0" rIns="0" bIns="0" rtlCol="0" anchor="ctr"/>
          <a:lstStyle/>
          <a:p>
            <a:pPr>
              <a:lnSpc>
                <a:spcPct val="140000"/>
              </a:lnSpc>
            </a:pPr>
            <a:r>
              <a:rPr lang="en-US" sz="1177" dirty="0">
                <a:solidFill>
                  <a:srgbClr val="2C3E50"/>
                </a:solidFill>
                <a:latin typeface="MiSans" pitchFamily="34" charset="0"/>
                <a:ea typeface="MiSans" pitchFamily="34" charset="-122"/>
                <a:cs typeface="MiSans" pitchFamily="34" charset="-120"/>
              </a:rPr>
              <a:t>في النظريات الحديثة للتنمية، يُركز على </a:t>
            </a:r>
            <a:r>
              <a:rPr lang="en-US" sz="1177" b="1" dirty="0">
                <a:solidFill>
                  <a:srgbClr val="2C3E50"/>
                </a:solidFill>
                <a:latin typeface="MiSans" pitchFamily="34" charset="0"/>
                <a:ea typeface="MiSans" pitchFamily="34" charset="-122"/>
                <a:cs typeface="MiSans" pitchFamily="34" charset="-120"/>
              </a:rPr>
              <a:t>التعلم كأداة للتغيير الاجتماعي والمؤسسي</a:t>
            </a:r>
            <a:r>
              <a:rPr lang="en-US" sz="1177" dirty="0">
                <a:solidFill>
                  <a:srgbClr val="2C3E50"/>
                </a:solidFill>
                <a:latin typeface="MiSans" pitchFamily="34" charset="0"/>
                <a:ea typeface="MiSans" pitchFamily="34" charset="-122"/>
                <a:cs typeface="MiSans" pitchFamily="34" charset="-120"/>
              </a:rPr>
              <a:t>، خاصة في مواجهة الأزمات العالمية مثل كوفيد-19 والرأسمالية الدولية. خلال العقد الماضي، تم التشكيك في نظريات التنمية الرئيسية التي توجه أجندة التنمية بسبب الأزمات المتكررة.</a:t>
            </a:r>
            <a:endParaRPr lang="en-US" sz="1600" dirty="0"/>
          </a:p>
        </p:txBody>
      </p:sp>
      <p:sp>
        <p:nvSpPr>
          <p:cNvPr id="9" name="Shape 7"/>
          <p:cNvSpPr/>
          <p:nvPr/>
        </p:nvSpPr>
        <p:spPr>
          <a:xfrm>
            <a:off x="5815140" y="2429057"/>
            <a:ext cx="5101021" cy="710032"/>
          </a:xfrm>
          <a:custGeom>
            <a:avLst/>
            <a:gdLst/>
            <a:ahLst/>
            <a:cxnLst/>
            <a:rect l="l" t="t" r="r" b="b"/>
            <a:pathLst>
              <a:path w="5101021" h="710032">
                <a:moveTo>
                  <a:pt x="74738" y="0"/>
                </a:moveTo>
                <a:lnTo>
                  <a:pt x="5026283" y="0"/>
                </a:lnTo>
                <a:cubicBezTo>
                  <a:pt x="5067559" y="0"/>
                  <a:pt x="5101021" y="33461"/>
                  <a:pt x="5101021" y="74738"/>
                </a:cubicBezTo>
                <a:lnTo>
                  <a:pt x="5101021" y="635294"/>
                </a:lnTo>
                <a:cubicBezTo>
                  <a:pt x="5101021" y="676571"/>
                  <a:pt x="5067559" y="710032"/>
                  <a:pt x="5026283" y="710032"/>
                </a:cubicBezTo>
                <a:lnTo>
                  <a:pt x="74738" y="710032"/>
                </a:lnTo>
                <a:cubicBezTo>
                  <a:pt x="33489" y="710032"/>
                  <a:pt x="0" y="676543"/>
                  <a:pt x="0" y="635294"/>
                </a:cubicBezTo>
                <a:lnTo>
                  <a:pt x="0" y="74738"/>
                </a:lnTo>
                <a:cubicBezTo>
                  <a:pt x="0" y="33489"/>
                  <a:pt x="33489" y="0"/>
                  <a:pt x="74738" y="0"/>
                </a:cubicBezTo>
                <a:close/>
              </a:path>
            </a:pathLst>
          </a:custGeom>
          <a:solidFill>
            <a:srgbClr val="3D5A6C">
              <a:alpha val="5098"/>
            </a:srgbClr>
          </a:solidFill>
          <a:ln/>
        </p:spPr>
      </p:sp>
      <p:sp>
        <p:nvSpPr>
          <p:cNvPr id="10" name="Shape 8"/>
          <p:cNvSpPr/>
          <p:nvPr/>
        </p:nvSpPr>
        <p:spPr>
          <a:xfrm>
            <a:off x="10658657" y="2578538"/>
            <a:ext cx="112110" cy="149480"/>
          </a:xfrm>
          <a:custGeom>
            <a:avLst/>
            <a:gdLst/>
            <a:ahLst/>
            <a:cxnLst/>
            <a:rect l="l" t="t" r="r" b="b"/>
            <a:pathLst>
              <a:path w="112110" h="149480">
                <a:moveTo>
                  <a:pt x="85513" y="112110"/>
                </a:moveTo>
                <a:cubicBezTo>
                  <a:pt x="87645" y="105600"/>
                  <a:pt x="91907" y="99702"/>
                  <a:pt x="96724" y="94622"/>
                </a:cubicBezTo>
                <a:cubicBezTo>
                  <a:pt x="106271" y="84579"/>
                  <a:pt x="112110" y="71003"/>
                  <a:pt x="112110" y="56055"/>
                </a:cubicBezTo>
                <a:cubicBezTo>
                  <a:pt x="112110" y="25108"/>
                  <a:pt x="87002" y="0"/>
                  <a:pt x="56055" y="0"/>
                </a:cubicBezTo>
                <a:cubicBezTo>
                  <a:pt x="25108" y="0"/>
                  <a:pt x="0" y="25108"/>
                  <a:pt x="0" y="56055"/>
                </a:cubicBezTo>
                <a:cubicBezTo>
                  <a:pt x="0" y="71003"/>
                  <a:pt x="5839" y="84579"/>
                  <a:pt x="15386" y="94622"/>
                </a:cubicBezTo>
                <a:cubicBezTo>
                  <a:pt x="20203" y="99702"/>
                  <a:pt x="24495" y="105600"/>
                  <a:pt x="26597" y="112110"/>
                </a:cubicBezTo>
                <a:lnTo>
                  <a:pt x="85484" y="112110"/>
                </a:lnTo>
                <a:close/>
                <a:moveTo>
                  <a:pt x="84083" y="126124"/>
                </a:moveTo>
                <a:lnTo>
                  <a:pt x="28028" y="126124"/>
                </a:lnTo>
                <a:lnTo>
                  <a:pt x="28028" y="130795"/>
                </a:lnTo>
                <a:cubicBezTo>
                  <a:pt x="28028" y="143700"/>
                  <a:pt x="38480" y="154152"/>
                  <a:pt x="51384" y="154152"/>
                </a:cubicBezTo>
                <a:lnTo>
                  <a:pt x="60726" y="154152"/>
                </a:lnTo>
                <a:cubicBezTo>
                  <a:pt x="73631" y="154152"/>
                  <a:pt x="84083" y="143700"/>
                  <a:pt x="84083" y="130795"/>
                </a:cubicBezTo>
                <a:lnTo>
                  <a:pt x="84083" y="126124"/>
                </a:lnTo>
                <a:close/>
                <a:moveTo>
                  <a:pt x="53720" y="32699"/>
                </a:moveTo>
                <a:cubicBezTo>
                  <a:pt x="42100" y="32699"/>
                  <a:pt x="32699" y="42100"/>
                  <a:pt x="32699" y="53720"/>
                </a:cubicBezTo>
                <a:cubicBezTo>
                  <a:pt x="32699" y="57603"/>
                  <a:pt x="29575" y="60726"/>
                  <a:pt x="25692" y="60726"/>
                </a:cubicBezTo>
                <a:cubicBezTo>
                  <a:pt x="21809" y="60726"/>
                  <a:pt x="18685" y="57603"/>
                  <a:pt x="18685" y="53720"/>
                </a:cubicBezTo>
                <a:cubicBezTo>
                  <a:pt x="18685" y="34363"/>
                  <a:pt x="34363" y="18685"/>
                  <a:pt x="53720" y="18685"/>
                </a:cubicBezTo>
                <a:cubicBezTo>
                  <a:pt x="57603" y="18685"/>
                  <a:pt x="60726" y="21809"/>
                  <a:pt x="60726" y="25692"/>
                </a:cubicBezTo>
                <a:cubicBezTo>
                  <a:pt x="60726" y="29575"/>
                  <a:pt x="57603" y="32699"/>
                  <a:pt x="53720" y="32699"/>
                </a:cubicBezTo>
                <a:close/>
              </a:path>
            </a:pathLst>
          </a:custGeom>
          <a:solidFill>
            <a:srgbClr val="C9A87C"/>
          </a:solidFill>
          <a:ln/>
        </p:spPr>
      </p:sp>
      <p:sp>
        <p:nvSpPr>
          <p:cNvPr id="11" name="Text 9"/>
          <p:cNvSpPr/>
          <p:nvPr/>
        </p:nvSpPr>
        <p:spPr>
          <a:xfrm>
            <a:off x="6114101" y="2541168"/>
            <a:ext cx="4764690" cy="224221"/>
          </a:xfrm>
          <a:prstGeom prst="rect">
            <a:avLst/>
          </a:prstGeom>
          <a:noFill/>
          <a:ln/>
        </p:spPr>
        <p:txBody>
          <a:bodyPr wrap="square" lIns="0" tIns="0" rIns="0" bIns="0" rtlCol="0" anchor="ctr"/>
          <a:lstStyle/>
          <a:p>
            <a:pPr>
              <a:lnSpc>
                <a:spcPct val="130000"/>
              </a:lnSpc>
            </a:pPr>
            <a:r>
              <a:rPr lang="en-US" sz="1177" b="1" dirty="0">
                <a:solidFill>
                  <a:srgbClr val="3D5A6C"/>
                </a:solidFill>
                <a:latin typeface="MiSans" pitchFamily="34" charset="0"/>
                <a:ea typeface="MiSans" pitchFamily="34" charset="-122"/>
                <a:cs typeface="MiSans" pitchFamily="34" charset="-120"/>
              </a:rPr>
              <a:t>التعلم التأملي</a:t>
            </a:r>
            <a:endParaRPr lang="en-US" sz="1600" dirty="0"/>
          </a:p>
        </p:txBody>
      </p:sp>
      <p:sp>
        <p:nvSpPr>
          <p:cNvPr id="12" name="Text 10"/>
          <p:cNvSpPr/>
          <p:nvPr/>
        </p:nvSpPr>
        <p:spPr>
          <a:xfrm>
            <a:off x="5927251" y="2840129"/>
            <a:ext cx="4942198" cy="186851"/>
          </a:xfrm>
          <a:prstGeom prst="rect">
            <a:avLst/>
          </a:prstGeom>
          <a:noFill/>
          <a:ln/>
        </p:spPr>
        <p:txBody>
          <a:bodyPr wrap="square" lIns="0" tIns="0" rIns="0" bIns="0" rtlCol="0" anchor="ctr"/>
          <a:lstStyle/>
          <a:p>
            <a:pPr>
              <a:lnSpc>
                <a:spcPct val="120000"/>
              </a:lnSpc>
            </a:pPr>
            <a:r>
              <a:rPr lang="en-US" sz="1030" dirty="0">
                <a:solidFill>
                  <a:srgbClr val="2C3E50"/>
                </a:solidFill>
                <a:latin typeface="MiSans" pitchFamily="34" charset="0"/>
                <a:ea typeface="MiSans" pitchFamily="34" charset="-122"/>
                <a:cs typeface="MiSans" pitchFamily="34" charset="-120"/>
              </a:rPr>
              <a:t>تغييرات في النماذج الذهنية المتشابكة مع العمل والممارسة</a:t>
            </a:r>
            <a:endParaRPr lang="en-US" sz="1600" dirty="0"/>
          </a:p>
        </p:txBody>
      </p:sp>
      <p:sp>
        <p:nvSpPr>
          <p:cNvPr id="13" name="Shape 11"/>
          <p:cNvSpPr/>
          <p:nvPr/>
        </p:nvSpPr>
        <p:spPr>
          <a:xfrm>
            <a:off x="560552" y="2429057"/>
            <a:ext cx="5101021" cy="710032"/>
          </a:xfrm>
          <a:custGeom>
            <a:avLst/>
            <a:gdLst/>
            <a:ahLst/>
            <a:cxnLst/>
            <a:rect l="l" t="t" r="r" b="b"/>
            <a:pathLst>
              <a:path w="5101021" h="710032">
                <a:moveTo>
                  <a:pt x="74738" y="0"/>
                </a:moveTo>
                <a:lnTo>
                  <a:pt x="5026283" y="0"/>
                </a:lnTo>
                <a:cubicBezTo>
                  <a:pt x="5067559" y="0"/>
                  <a:pt x="5101021" y="33461"/>
                  <a:pt x="5101021" y="74738"/>
                </a:cubicBezTo>
                <a:lnTo>
                  <a:pt x="5101021" y="635294"/>
                </a:lnTo>
                <a:cubicBezTo>
                  <a:pt x="5101021" y="676571"/>
                  <a:pt x="5067559" y="710032"/>
                  <a:pt x="5026283" y="710032"/>
                </a:cubicBezTo>
                <a:lnTo>
                  <a:pt x="74738" y="710032"/>
                </a:lnTo>
                <a:cubicBezTo>
                  <a:pt x="33489" y="710032"/>
                  <a:pt x="0" y="676543"/>
                  <a:pt x="0" y="635294"/>
                </a:cubicBezTo>
                <a:lnTo>
                  <a:pt x="0" y="74738"/>
                </a:lnTo>
                <a:cubicBezTo>
                  <a:pt x="0" y="33489"/>
                  <a:pt x="33489" y="0"/>
                  <a:pt x="74738" y="0"/>
                </a:cubicBezTo>
                <a:close/>
              </a:path>
            </a:pathLst>
          </a:custGeom>
          <a:solidFill>
            <a:srgbClr val="A99985">
              <a:alpha val="5098"/>
            </a:srgbClr>
          </a:solidFill>
          <a:ln/>
        </p:spPr>
      </p:sp>
      <p:sp>
        <p:nvSpPr>
          <p:cNvPr id="14" name="Shape 12"/>
          <p:cNvSpPr/>
          <p:nvPr/>
        </p:nvSpPr>
        <p:spPr>
          <a:xfrm>
            <a:off x="5385384" y="2578538"/>
            <a:ext cx="149480" cy="149480"/>
          </a:xfrm>
          <a:custGeom>
            <a:avLst/>
            <a:gdLst/>
            <a:ahLst/>
            <a:cxnLst/>
            <a:rect l="l" t="t" r="r" b="b"/>
            <a:pathLst>
              <a:path w="149480" h="149480">
                <a:moveTo>
                  <a:pt x="19240" y="66711"/>
                </a:moveTo>
                <a:cubicBezTo>
                  <a:pt x="23123" y="39560"/>
                  <a:pt x="46508" y="18685"/>
                  <a:pt x="74740" y="18685"/>
                </a:cubicBezTo>
                <a:cubicBezTo>
                  <a:pt x="90214" y="18685"/>
                  <a:pt x="104228" y="24962"/>
                  <a:pt x="114388" y="35093"/>
                </a:cubicBezTo>
                <a:cubicBezTo>
                  <a:pt x="114446" y="35151"/>
                  <a:pt x="114504" y="35210"/>
                  <a:pt x="114563" y="35268"/>
                </a:cubicBezTo>
                <a:lnTo>
                  <a:pt x="116782" y="37370"/>
                </a:lnTo>
                <a:lnTo>
                  <a:pt x="102797" y="37370"/>
                </a:lnTo>
                <a:cubicBezTo>
                  <a:pt x="97629" y="37370"/>
                  <a:pt x="93454" y="41545"/>
                  <a:pt x="93454" y="46713"/>
                </a:cubicBezTo>
                <a:cubicBezTo>
                  <a:pt x="93454" y="51880"/>
                  <a:pt x="97629" y="56055"/>
                  <a:pt x="102797" y="56055"/>
                </a:cubicBezTo>
                <a:lnTo>
                  <a:pt x="140167" y="56055"/>
                </a:lnTo>
                <a:cubicBezTo>
                  <a:pt x="145335" y="56055"/>
                  <a:pt x="149510" y="51880"/>
                  <a:pt x="149510" y="46713"/>
                </a:cubicBezTo>
                <a:lnTo>
                  <a:pt x="149510" y="9343"/>
                </a:lnTo>
                <a:cubicBezTo>
                  <a:pt x="149510" y="4175"/>
                  <a:pt x="145335" y="0"/>
                  <a:pt x="140167" y="0"/>
                </a:cubicBezTo>
                <a:cubicBezTo>
                  <a:pt x="135000" y="0"/>
                  <a:pt x="130825" y="4175"/>
                  <a:pt x="130825" y="9343"/>
                </a:cubicBezTo>
                <a:lnTo>
                  <a:pt x="130825" y="24933"/>
                </a:lnTo>
                <a:lnTo>
                  <a:pt x="127526" y="21809"/>
                </a:lnTo>
                <a:cubicBezTo>
                  <a:pt x="114008" y="8350"/>
                  <a:pt x="95323" y="0"/>
                  <a:pt x="74740" y="0"/>
                </a:cubicBezTo>
                <a:cubicBezTo>
                  <a:pt x="37078" y="0"/>
                  <a:pt x="5927" y="27852"/>
                  <a:pt x="759" y="64084"/>
                </a:cubicBezTo>
                <a:cubicBezTo>
                  <a:pt x="29" y="69193"/>
                  <a:pt x="3562" y="73923"/>
                  <a:pt x="8671" y="74653"/>
                </a:cubicBezTo>
                <a:cubicBezTo>
                  <a:pt x="13780" y="75383"/>
                  <a:pt x="18510" y="71821"/>
                  <a:pt x="19240" y="66741"/>
                </a:cubicBezTo>
                <a:close/>
                <a:moveTo>
                  <a:pt x="148721" y="85397"/>
                </a:moveTo>
                <a:cubicBezTo>
                  <a:pt x="149451" y="80287"/>
                  <a:pt x="145889" y="75558"/>
                  <a:pt x="140809" y="74828"/>
                </a:cubicBezTo>
                <a:cubicBezTo>
                  <a:pt x="135729" y="74098"/>
                  <a:pt x="130971" y="77660"/>
                  <a:pt x="130241" y="82740"/>
                </a:cubicBezTo>
                <a:cubicBezTo>
                  <a:pt x="126358" y="109891"/>
                  <a:pt x="102972" y="130766"/>
                  <a:pt x="74740" y="130766"/>
                </a:cubicBezTo>
                <a:cubicBezTo>
                  <a:pt x="59267" y="130766"/>
                  <a:pt x="45253" y="124489"/>
                  <a:pt x="35093" y="114358"/>
                </a:cubicBezTo>
                <a:cubicBezTo>
                  <a:pt x="35034" y="114300"/>
                  <a:pt x="34976" y="114242"/>
                  <a:pt x="34918" y="114183"/>
                </a:cubicBezTo>
                <a:lnTo>
                  <a:pt x="32699" y="112081"/>
                </a:lnTo>
                <a:lnTo>
                  <a:pt x="46683" y="112081"/>
                </a:lnTo>
                <a:cubicBezTo>
                  <a:pt x="51851" y="112081"/>
                  <a:pt x="56026" y="107906"/>
                  <a:pt x="56026" y="102739"/>
                </a:cubicBezTo>
                <a:cubicBezTo>
                  <a:pt x="56026" y="97571"/>
                  <a:pt x="51851" y="93396"/>
                  <a:pt x="46683" y="93396"/>
                </a:cubicBezTo>
                <a:lnTo>
                  <a:pt x="9343" y="93425"/>
                </a:lnTo>
                <a:cubicBezTo>
                  <a:pt x="6861" y="93425"/>
                  <a:pt x="4467" y="94418"/>
                  <a:pt x="2715" y="96199"/>
                </a:cubicBezTo>
                <a:cubicBezTo>
                  <a:pt x="963" y="97980"/>
                  <a:pt x="-29" y="100345"/>
                  <a:pt x="0" y="102855"/>
                </a:cubicBezTo>
                <a:lnTo>
                  <a:pt x="292" y="139934"/>
                </a:lnTo>
                <a:cubicBezTo>
                  <a:pt x="321" y="145101"/>
                  <a:pt x="4554" y="149247"/>
                  <a:pt x="9722" y="149189"/>
                </a:cubicBezTo>
                <a:cubicBezTo>
                  <a:pt x="14890" y="149130"/>
                  <a:pt x="19035" y="144926"/>
                  <a:pt x="18977" y="139758"/>
                </a:cubicBezTo>
                <a:lnTo>
                  <a:pt x="18860" y="124723"/>
                </a:lnTo>
                <a:lnTo>
                  <a:pt x="21984" y="127671"/>
                </a:lnTo>
                <a:cubicBezTo>
                  <a:pt x="35502" y="141131"/>
                  <a:pt x="54157" y="149480"/>
                  <a:pt x="74740" y="149480"/>
                </a:cubicBezTo>
                <a:cubicBezTo>
                  <a:pt x="112402" y="149480"/>
                  <a:pt x="143554" y="121628"/>
                  <a:pt x="148721" y="85397"/>
                </a:cubicBezTo>
                <a:close/>
              </a:path>
            </a:pathLst>
          </a:custGeom>
          <a:solidFill>
            <a:srgbClr val="C9A87C"/>
          </a:solidFill>
          <a:ln/>
        </p:spPr>
      </p:sp>
      <p:sp>
        <p:nvSpPr>
          <p:cNvPr id="15" name="Text 13"/>
          <p:cNvSpPr/>
          <p:nvPr/>
        </p:nvSpPr>
        <p:spPr>
          <a:xfrm>
            <a:off x="859513" y="2541168"/>
            <a:ext cx="4764690" cy="224221"/>
          </a:xfrm>
          <a:prstGeom prst="rect">
            <a:avLst/>
          </a:prstGeom>
          <a:noFill/>
          <a:ln/>
        </p:spPr>
        <p:txBody>
          <a:bodyPr wrap="square" lIns="0" tIns="0" rIns="0" bIns="0" rtlCol="0" anchor="ctr"/>
          <a:lstStyle/>
          <a:p>
            <a:pPr>
              <a:lnSpc>
                <a:spcPct val="130000"/>
              </a:lnSpc>
            </a:pPr>
            <a:r>
              <a:rPr lang="en-US" sz="1177" b="1" dirty="0">
                <a:solidFill>
                  <a:srgbClr val="3D5A6C"/>
                </a:solidFill>
                <a:latin typeface="MiSans" pitchFamily="34" charset="0"/>
                <a:ea typeface="MiSans" pitchFamily="34" charset="-122"/>
                <a:cs typeface="MiSans" pitchFamily="34" charset="-120"/>
              </a:rPr>
              <a:t>التعلم التكيفي</a:t>
            </a:r>
            <a:endParaRPr lang="en-US" sz="1600" dirty="0"/>
          </a:p>
        </p:txBody>
      </p:sp>
      <p:sp>
        <p:nvSpPr>
          <p:cNvPr id="16" name="Text 14"/>
          <p:cNvSpPr/>
          <p:nvPr/>
        </p:nvSpPr>
        <p:spPr>
          <a:xfrm>
            <a:off x="672662" y="2840129"/>
            <a:ext cx="4942198" cy="186851"/>
          </a:xfrm>
          <a:prstGeom prst="rect">
            <a:avLst/>
          </a:prstGeom>
          <a:noFill/>
          <a:ln/>
        </p:spPr>
        <p:txBody>
          <a:bodyPr wrap="square" lIns="0" tIns="0" rIns="0" bIns="0" rtlCol="0" anchor="ctr"/>
          <a:lstStyle/>
          <a:p>
            <a:pPr>
              <a:lnSpc>
                <a:spcPct val="120000"/>
              </a:lnSpc>
            </a:pPr>
            <a:r>
              <a:rPr lang="en-US" sz="1030" dirty="0">
                <a:solidFill>
                  <a:srgbClr val="2C3E50"/>
                </a:solidFill>
                <a:latin typeface="MiSans" pitchFamily="34" charset="0"/>
                <a:ea typeface="MiSans" pitchFamily="34" charset="-122"/>
                <a:cs typeface="MiSans" pitchFamily="34" charset="-120"/>
              </a:rPr>
              <a:t>تكيف سلوكي مع المنبهات البيئية مع تغييرات معرفية دنيا</a:t>
            </a:r>
            <a:endParaRPr lang="en-US" sz="1600" dirty="0"/>
          </a:p>
        </p:txBody>
      </p:sp>
      <p:sp>
        <p:nvSpPr>
          <p:cNvPr id="17" name="Shape 15"/>
          <p:cNvSpPr/>
          <p:nvPr/>
        </p:nvSpPr>
        <p:spPr>
          <a:xfrm>
            <a:off x="8102308" y="3475421"/>
            <a:ext cx="3718326" cy="1270584"/>
          </a:xfrm>
          <a:custGeom>
            <a:avLst/>
            <a:gdLst/>
            <a:ahLst/>
            <a:cxnLst/>
            <a:rect l="l" t="t" r="r" b="b"/>
            <a:pathLst>
              <a:path w="3718326" h="1270584">
                <a:moveTo>
                  <a:pt x="112116" y="0"/>
                </a:moveTo>
                <a:lnTo>
                  <a:pt x="3606210" y="0"/>
                </a:lnTo>
                <a:cubicBezTo>
                  <a:pt x="3668089" y="0"/>
                  <a:pt x="3718326" y="50238"/>
                  <a:pt x="3718326" y="112116"/>
                </a:cubicBezTo>
                <a:lnTo>
                  <a:pt x="3718326" y="1158468"/>
                </a:lnTo>
                <a:cubicBezTo>
                  <a:pt x="3718326" y="1220388"/>
                  <a:pt x="3668130" y="1270584"/>
                  <a:pt x="3606210" y="1270584"/>
                </a:cubicBezTo>
                <a:lnTo>
                  <a:pt x="112116" y="1270584"/>
                </a:lnTo>
                <a:cubicBezTo>
                  <a:pt x="50238" y="1270584"/>
                  <a:pt x="0" y="1220346"/>
                  <a:pt x="0" y="1158468"/>
                </a:cubicBezTo>
                <a:lnTo>
                  <a:pt x="0" y="112116"/>
                </a:lnTo>
                <a:cubicBezTo>
                  <a:pt x="0" y="50238"/>
                  <a:pt x="50238" y="0"/>
                  <a:pt x="112116" y="0"/>
                </a:cubicBezTo>
                <a:close/>
              </a:path>
            </a:pathLst>
          </a:custGeom>
          <a:solidFill>
            <a:srgbClr val="FFFFFF"/>
          </a:solidFill>
          <a:ln/>
          <a:effectLst>
            <a:outerShdw blurRad="56055" dist="37370" dir="5400000" algn="bl" rotWithShape="0">
              <a:srgbClr val="000000">
                <a:alpha val="10196"/>
              </a:srgbClr>
            </a:outerShdw>
          </a:effectLst>
        </p:spPr>
      </p:sp>
      <p:sp>
        <p:nvSpPr>
          <p:cNvPr id="18" name="Shape 16"/>
          <p:cNvSpPr/>
          <p:nvPr/>
        </p:nvSpPr>
        <p:spPr>
          <a:xfrm>
            <a:off x="11378032" y="3727669"/>
            <a:ext cx="210207" cy="168166"/>
          </a:xfrm>
          <a:custGeom>
            <a:avLst/>
            <a:gdLst/>
            <a:ahLst/>
            <a:cxnLst/>
            <a:rect l="l" t="t" r="r" b="b"/>
            <a:pathLst>
              <a:path w="210207" h="168166">
                <a:moveTo>
                  <a:pt x="105103" y="5255"/>
                </a:moveTo>
                <a:cubicBezTo>
                  <a:pt x="123956" y="5255"/>
                  <a:pt x="139262" y="20561"/>
                  <a:pt x="139262" y="39414"/>
                </a:cubicBezTo>
                <a:cubicBezTo>
                  <a:pt x="139262" y="58266"/>
                  <a:pt x="123956" y="73572"/>
                  <a:pt x="105103" y="73572"/>
                </a:cubicBezTo>
                <a:cubicBezTo>
                  <a:pt x="86251" y="73572"/>
                  <a:pt x="70945" y="58266"/>
                  <a:pt x="70945" y="39414"/>
                </a:cubicBezTo>
                <a:cubicBezTo>
                  <a:pt x="70945" y="20561"/>
                  <a:pt x="86251" y="5255"/>
                  <a:pt x="105103" y="5255"/>
                </a:cubicBezTo>
                <a:close/>
                <a:moveTo>
                  <a:pt x="31531" y="28903"/>
                </a:moveTo>
                <a:cubicBezTo>
                  <a:pt x="44583" y="28903"/>
                  <a:pt x="55179" y="39500"/>
                  <a:pt x="55179" y="52552"/>
                </a:cubicBezTo>
                <a:cubicBezTo>
                  <a:pt x="55179" y="65604"/>
                  <a:pt x="44583" y="76200"/>
                  <a:pt x="31531" y="76200"/>
                </a:cubicBezTo>
                <a:cubicBezTo>
                  <a:pt x="18479" y="76200"/>
                  <a:pt x="7883" y="65604"/>
                  <a:pt x="7883" y="52552"/>
                </a:cubicBezTo>
                <a:cubicBezTo>
                  <a:pt x="7883" y="39500"/>
                  <a:pt x="18479" y="28903"/>
                  <a:pt x="31531" y="28903"/>
                </a:cubicBezTo>
                <a:close/>
                <a:moveTo>
                  <a:pt x="0" y="136634"/>
                </a:moveTo>
                <a:cubicBezTo>
                  <a:pt x="0" y="113413"/>
                  <a:pt x="18820" y="94593"/>
                  <a:pt x="42041" y="94593"/>
                </a:cubicBezTo>
                <a:cubicBezTo>
                  <a:pt x="46246" y="94593"/>
                  <a:pt x="50318" y="95217"/>
                  <a:pt x="54161" y="96367"/>
                </a:cubicBezTo>
                <a:cubicBezTo>
                  <a:pt x="43355" y="108454"/>
                  <a:pt x="36786" y="124416"/>
                  <a:pt x="36786" y="141890"/>
                </a:cubicBezTo>
                <a:lnTo>
                  <a:pt x="36786" y="147145"/>
                </a:lnTo>
                <a:cubicBezTo>
                  <a:pt x="36786" y="150889"/>
                  <a:pt x="37574" y="154436"/>
                  <a:pt x="38987" y="157655"/>
                </a:cubicBezTo>
                <a:lnTo>
                  <a:pt x="10510" y="157655"/>
                </a:lnTo>
                <a:cubicBezTo>
                  <a:pt x="4697" y="157655"/>
                  <a:pt x="0" y="152958"/>
                  <a:pt x="0" y="147145"/>
                </a:cubicBezTo>
                <a:lnTo>
                  <a:pt x="0" y="136634"/>
                </a:lnTo>
                <a:close/>
                <a:moveTo>
                  <a:pt x="171220" y="157655"/>
                </a:moveTo>
                <a:cubicBezTo>
                  <a:pt x="172632" y="154436"/>
                  <a:pt x="173421" y="150889"/>
                  <a:pt x="173421" y="147145"/>
                </a:cubicBezTo>
                <a:lnTo>
                  <a:pt x="173421" y="141890"/>
                </a:lnTo>
                <a:cubicBezTo>
                  <a:pt x="173421" y="124416"/>
                  <a:pt x="166852" y="108454"/>
                  <a:pt x="156046" y="96367"/>
                </a:cubicBezTo>
                <a:cubicBezTo>
                  <a:pt x="159889" y="95217"/>
                  <a:pt x="163961" y="94593"/>
                  <a:pt x="168166" y="94593"/>
                </a:cubicBezTo>
                <a:cubicBezTo>
                  <a:pt x="191387" y="94593"/>
                  <a:pt x="210207" y="113413"/>
                  <a:pt x="210207" y="136634"/>
                </a:cubicBezTo>
                <a:lnTo>
                  <a:pt x="210207" y="147145"/>
                </a:lnTo>
                <a:cubicBezTo>
                  <a:pt x="210207" y="152958"/>
                  <a:pt x="205510" y="157655"/>
                  <a:pt x="199697" y="157655"/>
                </a:cubicBezTo>
                <a:lnTo>
                  <a:pt x="171220" y="157655"/>
                </a:lnTo>
                <a:close/>
                <a:moveTo>
                  <a:pt x="155028" y="52552"/>
                </a:moveTo>
                <a:cubicBezTo>
                  <a:pt x="155028" y="39500"/>
                  <a:pt x="165624" y="28903"/>
                  <a:pt x="178676" y="28903"/>
                </a:cubicBezTo>
                <a:cubicBezTo>
                  <a:pt x="191728" y="28903"/>
                  <a:pt x="202324" y="39500"/>
                  <a:pt x="202324" y="52552"/>
                </a:cubicBezTo>
                <a:cubicBezTo>
                  <a:pt x="202324" y="65604"/>
                  <a:pt x="191728" y="76200"/>
                  <a:pt x="178676" y="76200"/>
                </a:cubicBezTo>
                <a:cubicBezTo>
                  <a:pt x="165624" y="76200"/>
                  <a:pt x="155028" y="65604"/>
                  <a:pt x="155028" y="52552"/>
                </a:cubicBezTo>
                <a:close/>
                <a:moveTo>
                  <a:pt x="52552" y="141890"/>
                </a:moveTo>
                <a:cubicBezTo>
                  <a:pt x="52552" y="112855"/>
                  <a:pt x="76069" y="89338"/>
                  <a:pt x="105103" y="89338"/>
                </a:cubicBezTo>
                <a:cubicBezTo>
                  <a:pt x="134138" y="89338"/>
                  <a:pt x="157655" y="112855"/>
                  <a:pt x="157655" y="141890"/>
                </a:cubicBezTo>
                <a:lnTo>
                  <a:pt x="157655" y="147145"/>
                </a:lnTo>
                <a:cubicBezTo>
                  <a:pt x="157655" y="152958"/>
                  <a:pt x="152958" y="157655"/>
                  <a:pt x="147145" y="157655"/>
                </a:cubicBezTo>
                <a:lnTo>
                  <a:pt x="63062" y="157655"/>
                </a:lnTo>
                <a:cubicBezTo>
                  <a:pt x="57249" y="157655"/>
                  <a:pt x="52552" y="152958"/>
                  <a:pt x="52552" y="147145"/>
                </a:cubicBezTo>
                <a:lnTo>
                  <a:pt x="52552" y="141890"/>
                </a:lnTo>
                <a:close/>
              </a:path>
            </a:pathLst>
          </a:custGeom>
          <a:solidFill>
            <a:srgbClr val="FFFFFF"/>
          </a:solidFill>
          <a:ln/>
        </p:spPr>
      </p:sp>
      <p:sp>
        <p:nvSpPr>
          <p:cNvPr id="19" name="Text 17"/>
          <p:cNvSpPr/>
          <p:nvPr/>
        </p:nvSpPr>
        <p:spPr>
          <a:xfrm>
            <a:off x="9936071" y="3680956"/>
            <a:ext cx="1326639" cy="261591"/>
          </a:xfrm>
          <a:prstGeom prst="rect">
            <a:avLst/>
          </a:prstGeom>
          <a:noFill/>
          <a:ln/>
        </p:spPr>
        <p:txBody>
          <a:bodyPr wrap="square" lIns="0" tIns="0" rIns="0" bIns="0" rtlCol="0" anchor="ctr"/>
          <a:lstStyle/>
          <a:p>
            <a:pPr>
              <a:lnSpc>
                <a:spcPct val="130000"/>
              </a:lnSpc>
            </a:pPr>
            <a:r>
              <a:rPr lang="en-US" sz="1324" b="1" dirty="0">
                <a:solidFill>
                  <a:srgbClr val="3D5A6C"/>
                </a:solidFill>
                <a:latin typeface="阿里妈妈刀隶体" pitchFamily="34" charset="0"/>
                <a:ea typeface="阿里妈妈刀隶体" pitchFamily="34" charset="-122"/>
                <a:cs typeface="阿里妈妈刀隶体" pitchFamily="34" charset="-120"/>
              </a:rPr>
              <a:t>مجتمعات الممارسة</a:t>
            </a:r>
            <a:endParaRPr lang="en-US" sz="1600" dirty="0"/>
          </a:p>
        </p:txBody>
      </p:sp>
      <p:sp>
        <p:nvSpPr>
          <p:cNvPr id="20" name="Text 18"/>
          <p:cNvSpPr/>
          <p:nvPr/>
        </p:nvSpPr>
        <p:spPr>
          <a:xfrm>
            <a:off x="8251789" y="4110713"/>
            <a:ext cx="3494106" cy="485811"/>
          </a:xfrm>
          <a:prstGeom prst="rect">
            <a:avLst/>
          </a:prstGeom>
          <a:noFill/>
          <a:ln/>
        </p:spPr>
        <p:txBody>
          <a:bodyPr wrap="square" lIns="0" tIns="0" rIns="0" bIns="0" rtlCol="0" anchor="ctr"/>
          <a:lstStyle/>
          <a:p>
            <a:pPr>
              <a:lnSpc>
                <a:spcPct val="140000"/>
              </a:lnSpc>
            </a:pPr>
            <a:r>
              <a:rPr lang="en-US" sz="1177" dirty="0">
                <a:solidFill>
                  <a:srgbClr val="2C3E50"/>
                </a:solidFill>
                <a:latin typeface="MiSans" pitchFamily="34" charset="0"/>
                <a:ea typeface="MiSans" pitchFamily="34" charset="-122"/>
                <a:cs typeface="MiSans" pitchFamily="34" charset="-120"/>
              </a:rPr>
              <a:t>مجموعات اجتماعية ناشئة موجهة نحو النشاط حيث </a:t>
            </a:r>
            <a:r>
              <a:rPr lang="en-US" sz="1177" b="1" dirty="0">
                <a:solidFill>
                  <a:srgbClr val="2C3E50"/>
                </a:solidFill>
                <a:latin typeface="MiSans" pitchFamily="34" charset="0"/>
                <a:ea typeface="MiSans" pitchFamily="34" charset="-122"/>
                <a:cs typeface="MiSans" pitchFamily="34" charset="-120"/>
              </a:rPr>
              <a:t>يحدث التعلم من خلال الممارسات المستمرة والنماذج الذهنية المشتركة</a:t>
            </a:r>
            <a:r>
              <a:rPr lang="en-US" sz="1177" dirty="0">
                <a:solidFill>
                  <a:srgbClr val="2C3E50"/>
                </a:solidFill>
                <a:latin typeface="MiSans" pitchFamily="34" charset="0"/>
                <a:ea typeface="MiSans" pitchFamily="34" charset="-122"/>
                <a:cs typeface="MiSans" pitchFamily="34" charset="-120"/>
              </a:rPr>
              <a:t>.</a:t>
            </a:r>
            <a:endParaRPr lang="en-US" sz="1600" dirty="0"/>
          </a:p>
        </p:txBody>
      </p:sp>
      <p:sp>
        <p:nvSpPr>
          <p:cNvPr id="21" name="Shape 19"/>
          <p:cNvSpPr/>
          <p:nvPr/>
        </p:nvSpPr>
        <p:spPr>
          <a:xfrm>
            <a:off x="4238005" y="3475421"/>
            <a:ext cx="3718326" cy="1270584"/>
          </a:xfrm>
          <a:custGeom>
            <a:avLst/>
            <a:gdLst/>
            <a:ahLst/>
            <a:cxnLst/>
            <a:rect l="l" t="t" r="r" b="b"/>
            <a:pathLst>
              <a:path w="3718326" h="1270584">
                <a:moveTo>
                  <a:pt x="112116" y="0"/>
                </a:moveTo>
                <a:lnTo>
                  <a:pt x="3606210" y="0"/>
                </a:lnTo>
                <a:cubicBezTo>
                  <a:pt x="3668089" y="0"/>
                  <a:pt x="3718326" y="50238"/>
                  <a:pt x="3718326" y="112116"/>
                </a:cubicBezTo>
                <a:lnTo>
                  <a:pt x="3718326" y="1158468"/>
                </a:lnTo>
                <a:cubicBezTo>
                  <a:pt x="3718326" y="1220388"/>
                  <a:pt x="3668130" y="1270584"/>
                  <a:pt x="3606210" y="1270584"/>
                </a:cubicBezTo>
                <a:lnTo>
                  <a:pt x="112116" y="1270584"/>
                </a:lnTo>
                <a:cubicBezTo>
                  <a:pt x="50238" y="1270584"/>
                  <a:pt x="0" y="1220346"/>
                  <a:pt x="0" y="1158468"/>
                </a:cubicBezTo>
                <a:lnTo>
                  <a:pt x="0" y="112116"/>
                </a:lnTo>
                <a:cubicBezTo>
                  <a:pt x="0" y="50238"/>
                  <a:pt x="50238" y="0"/>
                  <a:pt x="112116" y="0"/>
                </a:cubicBezTo>
                <a:close/>
              </a:path>
            </a:pathLst>
          </a:custGeom>
          <a:solidFill>
            <a:srgbClr val="FFFFFF"/>
          </a:solidFill>
          <a:ln/>
          <a:effectLst>
            <a:outerShdw blurRad="56055" dist="37370" dir="5400000" algn="bl" rotWithShape="0">
              <a:srgbClr val="000000">
                <a:alpha val="10196"/>
              </a:srgbClr>
            </a:outerShdw>
          </a:effectLst>
        </p:spPr>
      </p:sp>
      <p:sp>
        <p:nvSpPr>
          <p:cNvPr id="22" name="Shape 20"/>
          <p:cNvSpPr/>
          <p:nvPr/>
        </p:nvSpPr>
        <p:spPr>
          <a:xfrm>
            <a:off x="7524239" y="3727669"/>
            <a:ext cx="189186" cy="168166"/>
          </a:xfrm>
          <a:custGeom>
            <a:avLst/>
            <a:gdLst/>
            <a:ahLst/>
            <a:cxnLst/>
            <a:rect l="l" t="t" r="r" b="b"/>
            <a:pathLst>
              <a:path w="189186" h="168166">
                <a:moveTo>
                  <a:pt x="88320" y="17473"/>
                </a:moveTo>
                <a:lnTo>
                  <a:pt x="50023" y="60040"/>
                </a:lnTo>
                <a:cubicBezTo>
                  <a:pt x="48512" y="61715"/>
                  <a:pt x="48578" y="64310"/>
                  <a:pt x="50187" y="65920"/>
                </a:cubicBezTo>
                <a:cubicBezTo>
                  <a:pt x="60205" y="75937"/>
                  <a:pt x="76463" y="75937"/>
                  <a:pt x="86480" y="65920"/>
                </a:cubicBezTo>
                <a:lnTo>
                  <a:pt x="96925" y="55475"/>
                </a:lnTo>
                <a:cubicBezTo>
                  <a:pt x="98305" y="54095"/>
                  <a:pt x="100045" y="53340"/>
                  <a:pt x="101819" y="53209"/>
                </a:cubicBezTo>
                <a:cubicBezTo>
                  <a:pt x="104052" y="53012"/>
                  <a:pt x="106352" y="53767"/>
                  <a:pt x="108059" y="55475"/>
                </a:cubicBezTo>
                <a:lnTo>
                  <a:pt x="166063" y="112986"/>
                </a:lnTo>
                <a:lnTo>
                  <a:pt x="189186" y="94593"/>
                </a:lnTo>
                <a:lnTo>
                  <a:pt x="189186" y="0"/>
                </a:lnTo>
                <a:lnTo>
                  <a:pt x="152400" y="21021"/>
                </a:lnTo>
                <a:lnTo>
                  <a:pt x="144583" y="15798"/>
                </a:lnTo>
                <a:cubicBezTo>
                  <a:pt x="139393" y="12350"/>
                  <a:pt x="133317" y="10510"/>
                  <a:pt x="127077" y="10510"/>
                </a:cubicBezTo>
                <a:lnTo>
                  <a:pt x="103954" y="10510"/>
                </a:lnTo>
                <a:cubicBezTo>
                  <a:pt x="103593" y="10510"/>
                  <a:pt x="103198" y="10510"/>
                  <a:pt x="102837" y="10543"/>
                </a:cubicBezTo>
                <a:cubicBezTo>
                  <a:pt x="97286" y="10839"/>
                  <a:pt x="92064" y="13335"/>
                  <a:pt x="88320" y="17473"/>
                </a:cubicBezTo>
                <a:close/>
                <a:moveTo>
                  <a:pt x="38297" y="49497"/>
                </a:moveTo>
                <a:lnTo>
                  <a:pt x="73375" y="10510"/>
                </a:lnTo>
                <a:lnTo>
                  <a:pt x="60369" y="10510"/>
                </a:lnTo>
                <a:cubicBezTo>
                  <a:pt x="51993" y="10510"/>
                  <a:pt x="43979" y="13828"/>
                  <a:pt x="38067" y="19740"/>
                </a:cubicBezTo>
                <a:lnTo>
                  <a:pt x="0" y="63062"/>
                </a:lnTo>
                <a:lnTo>
                  <a:pt x="0" y="178676"/>
                </a:lnTo>
                <a:lnTo>
                  <a:pt x="47297" y="134007"/>
                </a:lnTo>
                <a:lnTo>
                  <a:pt x="51369" y="137390"/>
                </a:lnTo>
                <a:cubicBezTo>
                  <a:pt x="58924" y="143696"/>
                  <a:pt x="68449" y="147145"/>
                  <a:pt x="78269" y="147145"/>
                </a:cubicBezTo>
                <a:lnTo>
                  <a:pt x="83426" y="147145"/>
                </a:lnTo>
                <a:lnTo>
                  <a:pt x="81127" y="144846"/>
                </a:lnTo>
                <a:cubicBezTo>
                  <a:pt x="78039" y="141758"/>
                  <a:pt x="78039" y="136766"/>
                  <a:pt x="81127" y="133711"/>
                </a:cubicBezTo>
                <a:cubicBezTo>
                  <a:pt x="84214" y="130657"/>
                  <a:pt x="89207" y="130624"/>
                  <a:pt x="92261" y="133711"/>
                </a:cubicBezTo>
                <a:lnTo>
                  <a:pt x="105727" y="147178"/>
                </a:lnTo>
                <a:lnTo>
                  <a:pt x="108684" y="147178"/>
                </a:lnTo>
                <a:cubicBezTo>
                  <a:pt x="114957" y="147178"/>
                  <a:pt x="121099" y="145765"/>
                  <a:pt x="126683" y="143138"/>
                </a:cubicBezTo>
                <a:lnTo>
                  <a:pt x="117913" y="134335"/>
                </a:lnTo>
                <a:cubicBezTo>
                  <a:pt x="114826" y="131248"/>
                  <a:pt x="114826" y="126256"/>
                  <a:pt x="117913" y="123201"/>
                </a:cubicBezTo>
                <a:cubicBezTo>
                  <a:pt x="121000" y="120146"/>
                  <a:pt x="125993" y="120114"/>
                  <a:pt x="129047" y="123201"/>
                </a:cubicBezTo>
                <a:lnTo>
                  <a:pt x="139558" y="133711"/>
                </a:lnTo>
                <a:lnTo>
                  <a:pt x="145306" y="127963"/>
                </a:lnTo>
                <a:cubicBezTo>
                  <a:pt x="148229" y="125040"/>
                  <a:pt x="149083" y="120803"/>
                  <a:pt x="147802" y="117092"/>
                </a:cubicBezTo>
                <a:lnTo>
                  <a:pt x="102509" y="72160"/>
                </a:lnTo>
                <a:lnTo>
                  <a:pt x="97615" y="77054"/>
                </a:lnTo>
                <a:cubicBezTo>
                  <a:pt x="81422" y="93246"/>
                  <a:pt x="55212" y="93246"/>
                  <a:pt x="39020" y="77054"/>
                </a:cubicBezTo>
                <a:cubicBezTo>
                  <a:pt x="31465" y="69500"/>
                  <a:pt x="31170" y="57380"/>
                  <a:pt x="38297" y="49464"/>
                </a:cubicBezTo>
                <a:close/>
              </a:path>
            </a:pathLst>
          </a:custGeom>
          <a:solidFill>
            <a:srgbClr val="FFFFFF"/>
          </a:solidFill>
          <a:ln/>
        </p:spPr>
      </p:sp>
      <p:sp>
        <p:nvSpPr>
          <p:cNvPr id="23" name="Text 21"/>
          <p:cNvSpPr/>
          <p:nvPr/>
        </p:nvSpPr>
        <p:spPr>
          <a:xfrm>
            <a:off x="6253947" y="3680956"/>
            <a:ext cx="1149131" cy="261591"/>
          </a:xfrm>
          <a:prstGeom prst="rect">
            <a:avLst/>
          </a:prstGeom>
          <a:noFill/>
          <a:ln/>
        </p:spPr>
        <p:txBody>
          <a:bodyPr wrap="square" lIns="0" tIns="0" rIns="0" bIns="0" rtlCol="0" anchor="ctr"/>
          <a:lstStyle/>
          <a:p>
            <a:pPr>
              <a:lnSpc>
                <a:spcPct val="130000"/>
              </a:lnSpc>
            </a:pPr>
            <a:r>
              <a:rPr lang="en-US" sz="1324" b="1" dirty="0">
                <a:solidFill>
                  <a:srgbClr val="3D5A6C"/>
                </a:solidFill>
                <a:latin typeface="阿里妈妈刀隶体" pitchFamily="34" charset="0"/>
                <a:ea typeface="阿里妈妈刀隶体" pitchFamily="34" charset="-122"/>
                <a:cs typeface="阿里妈妈刀隶体" pitchFamily="34" charset="-120"/>
              </a:rPr>
              <a:t>التنمية المشاركة</a:t>
            </a:r>
            <a:endParaRPr lang="en-US" sz="1600" dirty="0"/>
          </a:p>
        </p:txBody>
      </p:sp>
      <p:sp>
        <p:nvSpPr>
          <p:cNvPr id="24" name="Text 22"/>
          <p:cNvSpPr/>
          <p:nvPr/>
        </p:nvSpPr>
        <p:spPr>
          <a:xfrm>
            <a:off x="4387485" y="4110713"/>
            <a:ext cx="3494106" cy="485811"/>
          </a:xfrm>
          <a:prstGeom prst="rect">
            <a:avLst/>
          </a:prstGeom>
          <a:noFill/>
          <a:ln/>
        </p:spPr>
        <p:txBody>
          <a:bodyPr wrap="square" lIns="0" tIns="0" rIns="0" bIns="0" rtlCol="0" anchor="ctr"/>
          <a:lstStyle/>
          <a:p>
            <a:pPr>
              <a:lnSpc>
                <a:spcPct val="140000"/>
              </a:lnSpc>
            </a:pPr>
            <a:r>
              <a:rPr lang="en-US" sz="1177" dirty="0">
                <a:solidFill>
                  <a:srgbClr val="2C3E50"/>
                </a:solidFill>
                <a:latin typeface="MiSans" pitchFamily="34" charset="0"/>
                <a:ea typeface="MiSans" pitchFamily="34" charset="-122"/>
                <a:cs typeface="MiSans" pitchFamily="34" charset="-120"/>
              </a:rPr>
              <a:t>تدخلات من أسفل إلى أعلى تؤكد على </a:t>
            </a:r>
            <a:r>
              <a:rPr lang="en-US" sz="1177" b="1" dirty="0">
                <a:solidFill>
                  <a:srgbClr val="2C3E50"/>
                </a:solidFill>
                <a:latin typeface="MiSans" pitchFamily="34" charset="0"/>
                <a:ea typeface="MiSans" pitchFamily="34" charset="-122"/>
                <a:cs typeface="MiSans" pitchFamily="34" charset="-120"/>
              </a:rPr>
              <a:t>العمليات الذاتية، المعرفة المحلية، والمعايير الاجتماعية</a:t>
            </a:r>
            <a:r>
              <a:rPr lang="en-US" sz="1177" dirty="0">
                <a:solidFill>
                  <a:srgbClr val="2C3E50"/>
                </a:solidFill>
                <a:latin typeface="MiSans" pitchFamily="34" charset="0"/>
                <a:ea typeface="MiSans" pitchFamily="34" charset="-122"/>
                <a:cs typeface="MiSans" pitchFamily="34" charset="-120"/>
              </a:rPr>
              <a:t> للتنمية البديلة التأملية.</a:t>
            </a:r>
            <a:endParaRPr lang="en-US" sz="1600" dirty="0"/>
          </a:p>
        </p:txBody>
      </p:sp>
      <p:sp>
        <p:nvSpPr>
          <p:cNvPr id="25" name="Shape 23"/>
          <p:cNvSpPr/>
          <p:nvPr/>
        </p:nvSpPr>
        <p:spPr>
          <a:xfrm>
            <a:off x="373701" y="3475421"/>
            <a:ext cx="3718326" cy="1270584"/>
          </a:xfrm>
          <a:custGeom>
            <a:avLst/>
            <a:gdLst/>
            <a:ahLst/>
            <a:cxnLst/>
            <a:rect l="l" t="t" r="r" b="b"/>
            <a:pathLst>
              <a:path w="3718326" h="1270584">
                <a:moveTo>
                  <a:pt x="112116" y="0"/>
                </a:moveTo>
                <a:lnTo>
                  <a:pt x="3606210" y="0"/>
                </a:lnTo>
                <a:cubicBezTo>
                  <a:pt x="3668089" y="0"/>
                  <a:pt x="3718326" y="50238"/>
                  <a:pt x="3718326" y="112116"/>
                </a:cubicBezTo>
                <a:lnTo>
                  <a:pt x="3718326" y="1158468"/>
                </a:lnTo>
                <a:cubicBezTo>
                  <a:pt x="3718326" y="1220388"/>
                  <a:pt x="3668130" y="1270584"/>
                  <a:pt x="3606210" y="1270584"/>
                </a:cubicBezTo>
                <a:lnTo>
                  <a:pt x="112116" y="1270584"/>
                </a:lnTo>
                <a:cubicBezTo>
                  <a:pt x="50238" y="1270584"/>
                  <a:pt x="0" y="1220346"/>
                  <a:pt x="0" y="1158468"/>
                </a:cubicBezTo>
                <a:lnTo>
                  <a:pt x="0" y="112116"/>
                </a:lnTo>
                <a:cubicBezTo>
                  <a:pt x="0" y="50238"/>
                  <a:pt x="50238" y="0"/>
                  <a:pt x="112116" y="0"/>
                </a:cubicBezTo>
                <a:close/>
              </a:path>
            </a:pathLst>
          </a:custGeom>
          <a:solidFill>
            <a:srgbClr val="FFFFFF"/>
          </a:solidFill>
          <a:ln/>
          <a:effectLst>
            <a:outerShdw blurRad="56055" dist="37370" dir="5400000" algn="bl" rotWithShape="0">
              <a:srgbClr val="000000">
                <a:alpha val="10196"/>
              </a:srgbClr>
            </a:outerShdw>
          </a:effectLst>
        </p:spPr>
      </p:sp>
      <p:sp>
        <p:nvSpPr>
          <p:cNvPr id="26" name="Shape 24"/>
          <p:cNvSpPr/>
          <p:nvPr/>
        </p:nvSpPr>
        <p:spPr>
          <a:xfrm>
            <a:off x="3670446" y="3727669"/>
            <a:ext cx="168166" cy="168166"/>
          </a:xfrm>
          <a:custGeom>
            <a:avLst/>
            <a:gdLst/>
            <a:ahLst/>
            <a:cxnLst/>
            <a:rect l="l" t="t" r="r" b="b"/>
            <a:pathLst>
              <a:path w="168166" h="168166">
                <a:moveTo>
                  <a:pt x="18295" y="65591"/>
                </a:moveTo>
                <a:lnTo>
                  <a:pt x="28444" y="75740"/>
                </a:lnTo>
                <a:cubicBezTo>
                  <a:pt x="30414" y="77711"/>
                  <a:pt x="33075" y="78828"/>
                  <a:pt x="35867" y="78828"/>
                </a:cubicBezTo>
                <a:lnTo>
                  <a:pt x="42928" y="78828"/>
                </a:lnTo>
                <a:cubicBezTo>
                  <a:pt x="45720" y="78828"/>
                  <a:pt x="48380" y="79944"/>
                  <a:pt x="50351" y="81915"/>
                </a:cubicBezTo>
                <a:lnTo>
                  <a:pt x="59975" y="91539"/>
                </a:lnTo>
                <a:cubicBezTo>
                  <a:pt x="61945" y="93509"/>
                  <a:pt x="63062" y="96170"/>
                  <a:pt x="63062" y="98961"/>
                </a:cubicBezTo>
                <a:lnTo>
                  <a:pt x="63062" y="111278"/>
                </a:lnTo>
                <a:cubicBezTo>
                  <a:pt x="63062" y="114070"/>
                  <a:pt x="64179" y="116731"/>
                  <a:pt x="66149" y="118701"/>
                </a:cubicBezTo>
                <a:lnTo>
                  <a:pt x="70518" y="123070"/>
                </a:lnTo>
                <a:cubicBezTo>
                  <a:pt x="72489" y="125040"/>
                  <a:pt x="73605" y="127701"/>
                  <a:pt x="73605" y="130493"/>
                </a:cubicBezTo>
                <a:lnTo>
                  <a:pt x="73605" y="136634"/>
                </a:lnTo>
                <a:cubicBezTo>
                  <a:pt x="73605" y="142448"/>
                  <a:pt x="78302" y="147145"/>
                  <a:pt x="84116" y="147145"/>
                </a:cubicBezTo>
                <a:cubicBezTo>
                  <a:pt x="89929" y="147145"/>
                  <a:pt x="94626" y="142448"/>
                  <a:pt x="94626" y="136634"/>
                </a:cubicBezTo>
                <a:lnTo>
                  <a:pt x="94626" y="135748"/>
                </a:lnTo>
                <a:cubicBezTo>
                  <a:pt x="94626" y="132956"/>
                  <a:pt x="95743" y="130295"/>
                  <a:pt x="97713" y="128325"/>
                </a:cubicBezTo>
                <a:lnTo>
                  <a:pt x="112592" y="113446"/>
                </a:lnTo>
                <a:cubicBezTo>
                  <a:pt x="114563" y="111475"/>
                  <a:pt x="115679" y="108815"/>
                  <a:pt x="115679" y="106023"/>
                </a:cubicBezTo>
                <a:lnTo>
                  <a:pt x="115679" y="94626"/>
                </a:lnTo>
                <a:cubicBezTo>
                  <a:pt x="115679" y="88812"/>
                  <a:pt x="110983" y="84116"/>
                  <a:pt x="105169" y="84116"/>
                </a:cubicBezTo>
                <a:lnTo>
                  <a:pt x="78006" y="84116"/>
                </a:lnTo>
                <a:cubicBezTo>
                  <a:pt x="75215" y="84116"/>
                  <a:pt x="72554" y="82999"/>
                  <a:pt x="70584" y="81028"/>
                </a:cubicBezTo>
                <a:lnTo>
                  <a:pt x="65328" y="75773"/>
                </a:lnTo>
                <a:cubicBezTo>
                  <a:pt x="63949" y="74394"/>
                  <a:pt x="63161" y="72489"/>
                  <a:pt x="63161" y="70518"/>
                </a:cubicBezTo>
                <a:cubicBezTo>
                  <a:pt x="63161" y="66412"/>
                  <a:pt x="66478" y="63095"/>
                  <a:pt x="70584" y="63095"/>
                </a:cubicBezTo>
                <a:lnTo>
                  <a:pt x="81981" y="63095"/>
                </a:lnTo>
                <a:cubicBezTo>
                  <a:pt x="86086" y="63095"/>
                  <a:pt x="89404" y="59778"/>
                  <a:pt x="89404" y="55672"/>
                </a:cubicBezTo>
                <a:cubicBezTo>
                  <a:pt x="89404" y="53701"/>
                  <a:pt x="88615" y="51796"/>
                  <a:pt x="87236" y="50417"/>
                </a:cubicBezTo>
                <a:lnTo>
                  <a:pt x="80765" y="43946"/>
                </a:lnTo>
                <a:cubicBezTo>
                  <a:pt x="79484" y="42698"/>
                  <a:pt x="78828" y="41089"/>
                  <a:pt x="78828" y="39414"/>
                </a:cubicBezTo>
                <a:cubicBezTo>
                  <a:pt x="78828" y="37739"/>
                  <a:pt x="79484" y="36129"/>
                  <a:pt x="80700" y="34914"/>
                </a:cubicBezTo>
                <a:lnTo>
                  <a:pt x="86382" y="29232"/>
                </a:lnTo>
                <a:cubicBezTo>
                  <a:pt x="88287" y="27327"/>
                  <a:pt x="89371" y="24732"/>
                  <a:pt x="89371" y="22039"/>
                </a:cubicBezTo>
                <a:cubicBezTo>
                  <a:pt x="89371" y="19674"/>
                  <a:pt x="88583" y="17539"/>
                  <a:pt x="87269" y="15831"/>
                </a:cubicBezTo>
                <a:cubicBezTo>
                  <a:pt x="86218" y="15798"/>
                  <a:pt x="85167" y="15766"/>
                  <a:pt x="84116" y="15766"/>
                </a:cubicBezTo>
                <a:cubicBezTo>
                  <a:pt x="52782" y="15766"/>
                  <a:pt x="26407" y="36852"/>
                  <a:pt x="18327" y="65591"/>
                </a:cubicBezTo>
                <a:close/>
                <a:moveTo>
                  <a:pt x="152400" y="84083"/>
                </a:moveTo>
                <a:cubicBezTo>
                  <a:pt x="152400" y="72718"/>
                  <a:pt x="149641" y="62011"/>
                  <a:pt x="144714" y="52617"/>
                </a:cubicBezTo>
                <a:cubicBezTo>
                  <a:pt x="142612" y="52913"/>
                  <a:pt x="140543" y="53898"/>
                  <a:pt x="138835" y="55606"/>
                </a:cubicBezTo>
                <a:lnTo>
                  <a:pt x="134434" y="60007"/>
                </a:lnTo>
                <a:cubicBezTo>
                  <a:pt x="132463" y="61978"/>
                  <a:pt x="131346" y="64639"/>
                  <a:pt x="131346" y="67430"/>
                </a:cubicBezTo>
                <a:lnTo>
                  <a:pt x="131346" y="78828"/>
                </a:lnTo>
                <a:cubicBezTo>
                  <a:pt x="131346" y="84641"/>
                  <a:pt x="136043" y="89338"/>
                  <a:pt x="141857" y="89338"/>
                </a:cubicBezTo>
                <a:lnTo>
                  <a:pt x="149772" y="89338"/>
                </a:lnTo>
                <a:cubicBezTo>
                  <a:pt x="150594" y="89338"/>
                  <a:pt x="151415" y="89239"/>
                  <a:pt x="152170" y="89075"/>
                </a:cubicBezTo>
                <a:cubicBezTo>
                  <a:pt x="152301" y="87433"/>
                  <a:pt x="152334" y="85758"/>
                  <a:pt x="152334" y="84083"/>
                </a:cubicBezTo>
                <a:close/>
                <a:moveTo>
                  <a:pt x="0" y="84083"/>
                </a:moveTo>
                <a:cubicBezTo>
                  <a:pt x="0" y="37676"/>
                  <a:pt x="37676" y="0"/>
                  <a:pt x="84083" y="0"/>
                </a:cubicBezTo>
                <a:cubicBezTo>
                  <a:pt x="130489" y="0"/>
                  <a:pt x="168166" y="37676"/>
                  <a:pt x="168166" y="84083"/>
                </a:cubicBezTo>
                <a:cubicBezTo>
                  <a:pt x="168166" y="130489"/>
                  <a:pt x="130489" y="168166"/>
                  <a:pt x="84083" y="168166"/>
                </a:cubicBezTo>
                <a:cubicBezTo>
                  <a:pt x="37676" y="168166"/>
                  <a:pt x="0" y="130489"/>
                  <a:pt x="0" y="84083"/>
                </a:cubicBezTo>
                <a:close/>
              </a:path>
            </a:pathLst>
          </a:custGeom>
          <a:solidFill>
            <a:srgbClr val="FFFFFF"/>
          </a:solidFill>
          <a:ln/>
        </p:spPr>
      </p:sp>
      <p:sp>
        <p:nvSpPr>
          <p:cNvPr id="27" name="Text 25"/>
          <p:cNvSpPr/>
          <p:nvPr/>
        </p:nvSpPr>
        <p:spPr>
          <a:xfrm>
            <a:off x="2463216" y="3680956"/>
            <a:ext cx="1074391" cy="261591"/>
          </a:xfrm>
          <a:prstGeom prst="rect">
            <a:avLst/>
          </a:prstGeom>
          <a:noFill/>
          <a:ln/>
        </p:spPr>
        <p:txBody>
          <a:bodyPr wrap="square" lIns="0" tIns="0" rIns="0" bIns="0" rtlCol="0" anchor="ctr"/>
          <a:lstStyle/>
          <a:p>
            <a:pPr>
              <a:lnSpc>
                <a:spcPct val="130000"/>
              </a:lnSpc>
            </a:pPr>
            <a:r>
              <a:rPr lang="en-US" sz="1324" b="1" dirty="0">
                <a:solidFill>
                  <a:srgbClr val="3D5A6C"/>
                </a:solidFill>
                <a:latin typeface="阿里妈妈刀隶体" pitchFamily="34" charset="0"/>
                <a:ea typeface="阿里妈妈刀隶体" pitchFamily="34" charset="-122"/>
                <a:cs typeface="阿里妈妈刀隶体" pitchFamily="34" charset="-120"/>
              </a:rPr>
              <a:t>التنمية العالمية</a:t>
            </a:r>
            <a:endParaRPr lang="en-US" sz="1600" dirty="0"/>
          </a:p>
        </p:txBody>
      </p:sp>
      <p:sp>
        <p:nvSpPr>
          <p:cNvPr id="28" name="Text 26"/>
          <p:cNvSpPr/>
          <p:nvPr/>
        </p:nvSpPr>
        <p:spPr>
          <a:xfrm>
            <a:off x="523182" y="4110713"/>
            <a:ext cx="3494106" cy="485811"/>
          </a:xfrm>
          <a:prstGeom prst="rect">
            <a:avLst/>
          </a:prstGeom>
          <a:noFill/>
          <a:ln/>
        </p:spPr>
        <p:txBody>
          <a:bodyPr wrap="square" lIns="0" tIns="0" rIns="0" bIns="0" rtlCol="0" anchor="ctr"/>
          <a:lstStyle/>
          <a:p>
            <a:pPr>
              <a:lnSpc>
                <a:spcPct val="140000"/>
              </a:lnSpc>
            </a:pPr>
            <a:r>
              <a:rPr lang="en-US" sz="1177" dirty="0">
                <a:solidFill>
                  <a:srgbClr val="2C3E50"/>
                </a:solidFill>
                <a:latin typeface="MiSans" pitchFamily="34" charset="0"/>
                <a:ea typeface="MiSans" pitchFamily="34" charset="-122"/>
                <a:cs typeface="MiSans" pitchFamily="34" charset="-120"/>
              </a:rPr>
              <a:t>نهج علاقي، براغماتي، وديناميكي يعالج </a:t>
            </a:r>
            <a:r>
              <a:rPr lang="en-US" sz="1177" b="1" dirty="0">
                <a:solidFill>
                  <a:srgbClr val="2C3E50"/>
                </a:solidFill>
                <a:latin typeface="MiSans" pitchFamily="34" charset="0"/>
                <a:ea typeface="MiSans" pitchFamily="34" charset="-122"/>
                <a:cs typeface="MiSans" pitchFamily="34" charset="-120"/>
              </a:rPr>
              <a:t>التنمية غير المتساوية، الفقر، وعدم المساواة</a:t>
            </a:r>
            <a:r>
              <a:rPr lang="en-US" sz="1177" dirty="0">
                <a:solidFill>
                  <a:srgbClr val="2C3E50"/>
                </a:solidFill>
                <a:latin typeface="MiSans" pitchFamily="34" charset="0"/>
                <a:ea typeface="MiSans" pitchFamily="34" charset="-122"/>
                <a:cs typeface="MiSans" pitchFamily="34" charset="-120"/>
              </a:rPr>
              <a:t> من خلال إطارات التعلم.</a:t>
            </a:r>
            <a:endParaRPr lang="en-US" sz="1600" dirty="0"/>
          </a:p>
        </p:txBody>
      </p:sp>
      <p:sp>
        <p:nvSpPr>
          <p:cNvPr id="29" name="Shape 27"/>
          <p:cNvSpPr/>
          <p:nvPr/>
        </p:nvSpPr>
        <p:spPr>
          <a:xfrm>
            <a:off x="373701" y="4895485"/>
            <a:ext cx="11444598" cy="1719025"/>
          </a:xfrm>
          <a:custGeom>
            <a:avLst/>
            <a:gdLst/>
            <a:ahLst/>
            <a:cxnLst/>
            <a:rect l="l" t="t" r="r" b="b"/>
            <a:pathLst>
              <a:path w="11444598" h="1719025">
                <a:moveTo>
                  <a:pt x="112115" y="0"/>
                </a:moveTo>
                <a:lnTo>
                  <a:pt x="11332483" y="0"/>
                </a:lnTo>
                <a:cubicBezTo>
                  <a:pt x="11394402" y="0"/>
                  <a:pt x="11444598" y="50196"/>
                  <a:pt x="11444598" y="112115"/>
                </a:cubicBezTo>
                <a:lnTo>
                  <a:pt x="11444598" y="1606910"/>
                </a:lnTo>
                <a:cubicBezTo>
                  <a:pt x="11444598" y="1668830"/>
                  <a:pt x="11394402" y="1719025"/>
                  <a:pt x="11332483" y="1719025"/>
                </a:cubicBezTo>
                <a:lnTo>
                  <a:pt x="112115" y="1719025"/>
                </a:lnTo>
                <a:cubicBezTo>
                  <a:pt x="50196" y="1719025"/>
                  <a:pt x="0" y="1668830"/>
                  <a:pt x="0" y="1606910"/>
                </a:cubicBezTo>
                <a:lnTo>
                  <a:pt x="0" y="112115"/>
                </a:lnTo>
                <a:cubicBezTo>
                  <a:pt x="0" y="50196"/>
                  <a:pt x="50196" y="0"/>
                  <a:pt x="112115" y="0"/>
                </a:cubicBezTo>
                <a:close/>
              </a:path>
            </a:pathLst>
          </a:custGeom>
          <a:gradFill flip="none" rotWithShape="1">
            <a:gsLst>
              <a:gs pos="0">
                <a:srgbClr val="3D5A6C"/>
              </a:gs>
              <a:gs pos="100000">
                <a:srgbClr val="5D7A8C"/>
              </a:gs>
            </a:gsLst>
            <a:lin ang="0" scaled="1"/>
          </a:gradFill>
          <a:ln/>
        </p:spPr>
      </p:sp>
      <p:sp>
        <p:nvSpPr>
          <p:cNvPr id="30" name="Shape 28"/>
          <p:cNvSpPr/>
          <p:nvPr/>
        </p:nvSpPr>
        <p:spPr>
          <a:xfrm>
            <a:off x="11420074" y="5119706"/>
            <a:ext cx="186851" cy="186851"/>
          </a:xfrm>
          <a:custGeom>
            <a:avLst/>
            <a:gdLst/>
            <a:ahLst/>
            <a:cxnLst/>
            <a:rect l="l" t="t" r="r" b="b"/>
            <a:pathLst>
              <a:path w="186851" h="186851">
                <a:moveTo>
                  <a:pt x="70069" y="23356"/>
                </a:moveTo>
                <a:cubicBezTo>
                  <a:pt x="70069" y="16897"/>
                  <a:pt x="75288" y="11678"/>
                  <a:pt x="81747" y="11678"/>
                </a:cubicBezTo>
                <a:lnTo>
                  <a:pt x="105103" y="11678"/>
                </a:lnTo>
                <a:cubicBezTo>
                  <a:pt x="111563" y="11678"/>
                  <a:pt x="116782" y="16897"/>
                  <a:pt x="116782" y="23356"/>
                </a:cubicBezTo>
                <a:lnTo>
                  <a:pt x="116782" y="46713"/>
                </a:lnTo>
                <a:cubicBezTo>
                  <a:pt x="116782" y="53172"/>
                  <a:pt x="111563" y="58391"/>
                  <a:pt x="105103" y="58391"/>
                </a:cubicBezTo>
                <a:lnTo>
                  <a:pt x="102184" y="58391"/>
                </a:lnTo>
                <a:lnTo>
                  <a:pt x="102184" y="81747"/>
                </a:lnTo>
                <a:lnTo>
                  <a:pt x="145977" y="81747"/>
                </a:lnTo>
                <a:cubicBezTo>
                  <a:pt x="160502" y="81747"/>
                  <a:pt x="172253" y="93498"/>
                  <a:pt x="172253" y="108023"/>
                </a:cubicBezTo>
                <a:lnTo>
                  <a:pt x="172253" y="128460"/>
                </a:lnTo>
                <a:lnTo>
                  <a:pt x="175172" y="128460"/>
                </a:lnTo>
                <a:cubicBezTo>
                  <a:pt x="181632" y="128460"/>
                  <a:pt x="186851" y="133678"/>
                  <a:pt x="186851" y="140138"/>
                </a:cubicBezTo>
                <a:lnTo>
                  <a:pt x="186851" y="163494"/>
                </a:lnTo>
                <a:cubicBezTo>
                  <a:pt x="186851" y="169954"/>
                  <a:pt x="181632" y="175172"/>
                  <a:pt x="175172" y="175172"/>
                </a:cubicBezTo>
                <a:lnTo>
                  <a:pt x="151816" y="175172"/>
                </a:lnTo>
                <a:cubicBezTo>
                  <a:pt x="145357" y="175172"/>
                  <a:pt x="140138" y="169954"/>
                  <a:pt x="140138" y="163494"/>
                </a:cubicBezTo>
                <a:lnTo>
                  <a:pt x="140138" y="140138"/>
                </a:lnTo>
                <a:cubicBezTo>
                  <a:pt x="140138" y="133678"/>
                  <a:pt x="145357" y="128460"/>
                  <a:pt x="151816" y="128460"/>
                </a:cubicBezTo>
                <a:lnTo>
                  <a:pt x="154736" y="128460"/>
                </a:lnTo>
                <a:lnTo>
                  <a:pt x="154736" y="108023"/>
                </a:lnTo>
                <a:cubicBezTo>
                  <a:pt x="154736" y="103169"/>
                  <a:pt x="150831" y="99264"/>
                  <a:pt x="145977" y="99264"/>
                </a:cubicBezTo>
                <a:lnTo>
                  <a:pt x="102184" y="99264"/>
                </a:lnTo>
                <a:lnTo>
                  <a:pt x="102184" y="128460"/>
                </a:lnTo>
                <a:lnTo>
                  <a:pt x="105103" y="128460"/>
                </a:lnTo>
                <a:cubicBezTo>
                  <a:pt x="111563" y="128460"/>
                  <a:pt x="116782" y="133678"/>
                  <a:pt x="116782" y="140138"/>
                </a:cubicBezTo>
                <a:lnTo>
                  <a:pt x="116782" y="163494"/>
                </a:lnTo>
                <a:cubicBezTo>
                  <a:pt x="116782" y="169954"/>
                  <a:pt x="111563" y="175172"/>
                  <a:pt x="105103" y="175172"/>
                </a:cubicBezTo>
                <a:lnTo>
                  <a:pt x="81747" y="175172"/>
                </a:lnTo>
                <a:cubicBezTo>
                  <a:pt x="75288" y="175172"/>
                  <a:pt x="70069" y="169954"/>
                  <a:pt x="70069" y="163494"/>
                </a:cubicBezTo>
                <a:lnTo>
                  <a:pt x="70069" y="140138"/>
                </a:lnTo>
                <a:cubicBezTo>
                  <a:pt x="70069" y="133678"/>
                  <a:pt x="75288" y="128460"/>
                  <a:pt x="81747" y="128460"/>
                </a:cubicBezTo>
                <a:lnTo>
                  <a:pt x="84667" y="128460"/>
                </a:lnTo>
                <a:lnTo>
                  <a:pt x="84667" y="99264"/>
                </a:lnTo>
                <a:lnTo>
                  <a:pt x="40874" y="99264"/>
                </a:lnTo>
                <a:cubicBezTo>
                  <a:pt x="36020" y="99264"/>
                  <a:pt x="32115" y="103169"/>
                  <a:pt x="32115" y="108023"/>
                </a:cubicBezTo>
                <a:lnTo>
                  <a:pt x="32115" y="128460"/>
                </a:lnTo>
                <a:lnTo>
                  <a:pt x="35034" y="128460"/>
                </a:lnTo>
                <a:cubicBezTo>
                  <a:pt x="41494" y="128460"/>
                  <a:pt x="46713" y="133678"/>
                  <a:pt x="46713" y="140138"/>
                </a:cubicBezTo>
                <a:lnTo>
                  <a:pt x="46713" y="163494"/>
                </a:lnTo>
                <a:cubicBezTo>
                  <a:pt x="46713" y="169954"/>
                  <a:pt x="41494" y="175172"/>
                  <a:pt x="35034" y="175172"/>
                </a:cubicBezTo>
                <a:lnTo>
                  <a:pt x="11678" y="175172"/>
                </a:lnTo>
                <a:cubicBezTo>
                  <a:pt x="5219" y="175172"/>
                  <a:pt x="0" y="169954"/>
                  <a:pt x="0" y="163494"/>
                </a:cubicBezTo>
                <a:lnTo>
                  <a:pt x="0" y="140138"/>
                </a:lnTo>
                <a:cubicBezTo>
                  <a:pt x="0" y="133678"/>
                  <a:pt x="5219" y="128460"/>
                  <a:pt x="11678" y="128460"/>
                </a:cubicBezTo>
                <a:lnTo>
                  <a:pt x="14598" y="128460"/>
                </a:lnTo>
                <a:lnTo>
                  <a:pt x="14598" y="108023"/>
                </a:lnTo>
                <a:cubicBezTo>
                  <a:pt x="14598" y="93498"/>
                  <a:pt x="26349" y="81747"/>
                  <a:pt x="40874" y="81747"/>
                </a:cubicBezTo>
                <a:lnTo>
                  <a:pt x="84667" y="81747"/>
                </a:lnTo>
                <a:lnTo>
                  <a:pt x="84667" y="58391"/>
                </a:lnTo>
                <a:lnTo>
                  <a:pt x="81747" y="58391"/>
                </a:lnTo>
                <a:cubicBezTo>
                  <a:pt x="75288" y="58391"/>
                  <a:pt x="70069" y="53172"/>
                  <a:pt x="70069" y="46713"/>
                </a:cubicBezTo>
                <a:lnTo>
                  <a:pt x="70069" y="23356"/>
                </a:lnTo>
                <a:close/>
              </a:path>
            </a:pathLst>
          </a:custGeom>
          <a:solidFill>
            <a:srgbClr val="C9A87C"/>
          </a:solidFill>
          <a:ln/>
        </p:spPr>
      </p:sp>
      <p:sp>
        <p:nvSpPr>
          <p:cNvPr id="31" name="Text 29"/>
          <p:cNvSpPr/>
          <p:nvPr/>
        </p:nvSpPr>
        <p:spPr>
          <a:xfrm>
            <a:off x="794115" y="5082336"/>
            <a:ext cx="10930759" cy="261591"/>
          </a:xfrm>
          <a:prstGeom prst="rect">
            <a:avLst/>
          </a:prstGeom>
          <a:noFill/>
          <a:ln/>
        </p:spPr>
        <p:txBody>
          <a:bodyPr wrap="square" lIns="0" tIns="0" rIns="0" bIns="0" rtlCol="0" anchor="ctr"/>
          <a:lstStyle/>
          <a:p>
            <a:pPr>
              <a:lnSpc>
                <a:spcPct val="120000"/>
              </a:lnSpc>
            </a:pPr>
            <a:r>
              <a:rPr lang="en-US" sz="1471" b="1" dirty="0">
                <a:solidFill>
                  <a:srgbClr val="FFFFFF"/>
                </a:solidFill>
                <a:latin typeface="阿里妈妈刀隶体" pitchFamily="34" charset="0"/>
                <a:ea typeface="阿里妈妈刀隶体" pitchFamily="34" charset="-122"/>
                <a:cs typeface="阿里妈妈刀隶体" pitchFamily="34" charset="-120"/>
              </a:rPr>
              <a:t>أنماط التعلم المختلفة</a:t>
            </a:r>
            <a:endParaRPr lang="en-US" sz="1600" dirty="0"/>
          </a:p>
        </p:txBody>
      </p:sp>
      <p:sp>
        <p:nvSpPr>
          <p:cNvPr id="32" name="Text 30"/>
          <p:cNvSpPr/>
          <p:nvPr/>
        </p:nvSpPr>
        <p:spPr>
          <a:xfrm>
            <a:off x="8040122" y="5493407"/>
            <a:ext cx="3662271" cy="224221"/>
          </a:xfrm>
          <a:prstGeom prst="rect">
            <a:avLst/>
          </a:prstGeom>
          <a:noFill/>
          <a:ln/>
        </p:spPr>
        <p:txBody>
          <a:bodyPr wrap="square" lIns="0" tIns="0" rIns="0" bIns="0" rtlCol="0" anchor="ctr"/>
          <a:lstStyle/>
          <a:p>
            <a:pPr>
              <a:lnSpc>
                <a:spcPct val="130000"/>
              </a:lnSpc>
            </a:pPr>
            <a:r>
              <a:rPr lang="en-US" sz="1177" b="1" dirty="0">
                <a:solidFill>
                  <a:srgbClr val="C9A87C"/>
                </a:solidFill>
                <a:latin typeface="MiSans" pitchFamily="34" charset="0"/>
                <a:ea typeface="MiSans" pitchFamily="34" charset="-122"/>
                <a:cs typeface="MiSans" pitchFamily="34" charset="-120"/>
              </a:rPr>
              <a:t>حسب "من"</a:t>
            </a:r>
            <a:endParaRPr lang="en-US" sz="1600" dirty="0"/>
          </a:p>
        </p:txBody>
      </p:sp>
      <p:sp>
        <p:nvSpPr>
          <p:cNvPr id="33" name="Text 31"/>
          <p:cNvSpPr/>
          <p:nvPr/>
        </p:nvSpPr>
        <p:spPr>
          <a:xfrm>
            <a:off x="7974724" y="5792368"/>
            <a:ext cx="3652929" cy="186851"/>
          </a:xfrm>
          <a:prstGeom prst="rect">
            <a:avLst/>
          </a:prstGeom>
          <a:noFill/>
          <a:ln/>
        </p:spPr>
        <p:txBody>
          <a:bodyPr wrap="square" lIns="0" tIns="0" rIns="0" bIns="0" rtlCol="0" anchor="ctr"/>
          <a:lstStyle/>
          <a:p>
            <a:pPr algn="r">
              <a:lnSpc>
                <a:spcPct val="120000"/>
              </a:lnSpc>
            </a:pPr>
            <a:r>
              <a:rPr lang="en-US" sz="1030" dirty="0">
                <a:solidFill>
                  <a:srgbClr val="FFFFFF"/>
                </a:solidFill>
                <a:latin typeface="MiSans" pitchFamily="34" charset="0"/>
                <a:ea typeface="MiSans" pitchFamily="34" charset="-122"/>
                <a:cs typeface="MiSans" pitchFamily="34" charset="-120"/>
              </a:rPr>
              <a:t>• فردي</a:t>
            </a:r>
            <a:endParaRPr lang="en-US" sz="1600" dirty="0"/>
          </a:p>
        </p:txBody>
      </p:sp>
      <p:sp>
        <p:nvSpPr>
          <p:cNvPr id="34" name="Text 32"/>
          <p:cNvSpPr/>
          <p:nvPr/>
        </p:nvSpPr>
        <p:spPr>
          <a:xfrm>
            <a:off x="7974724" y="6016589"/>
            <a:ext cx="3652929" cy="186851"/>
          </a:xfrm>
          <a:prstGeom prst="rect">
            <a:avLst/>
          </a:prstGeom>
          <a:noFill/>
          <a:ln/>
        </p:spPr>
        <p:txBody>
          <a:bodyPr wrap="square" lIns="0" tIns="0" rIns="0" bIns="0" rtlCol="0" anchor="ctr"/>
          <a:lstStyle/>
          <a:p>
            <a:pPr algn="r">
              <a:lnSpc>
                <a:spcPct val="120000"/>
              </a:lnSpc>
            </a:pPr>
            <a:r>
              <a:rPr lang="en-US" sz="1030" dirty="0">
                <a:solidFill>
                  <a:srgbClr val="FFFFFF"/>
                </a:solidFill>
                <a:latin typeface="MiSans" pitchFamily="34" charset="0"/>
                <a:ea typeface="MiSans" pitchFamily="34" charset="-122"/>
                <a:cs typeface="MiSans" pitchFamily="34" charset="-120"/>
              </a:rPr>
              <a:t>• اجتماعي/مجتمعي</a:t>
            </a:r>
            <a:endParaRPr lang="en-US" sz="1600" dirty="0"/>
          </a:p>
        </p:txBody>
      </p:sp>
      <p:sp>
        <p:nvSpPr>
          <p:cNvPr id="35" name="Text 33"/>
          <p:cNvSpPr/>
          <p:nvPr/>
        </p:nvSpPr>
        <p:spPr>
          <a:xfrm>
            <a:off x="7974724" y="6240809"/>
            <a:ext cx="3652929" cy="186851"/>
          </a:xfrm>
          <a:prstGeom prst="rect">
            <a:avLst/>
          </a:prstGeom>
          <a:noFill/>
          <a:ln/>
        </p:spPr>
        <p:txBody>
          <a:bodyPr wrap="square" lIns="0" tIns="0" rIns="0" bIns="0" rtlCol="0" anchor="ctr"/>
          <a:lstStyle/>
          <a:p>
            <a:pPr algn="r">
              <a:lnSpc>
                <a:spcPct val="120000"/>
              </a:lnSpc>
            </a:pPr>
            <a:r>
              <a:rPr lang="en-US" sz="1030" dirty="0">
                <a:solidFill>
                  <a:srgbClr val="FFFFFF"/>
                </a:solidFill>
                <a:latin typeface="MiSans" pitchFamily="34" charset="0"/>
                <a:ea typeface="MiSans" pitchFamily="34" charset="-122"/>
                <a:cs typeface="MiSans" pitchFamily="34" charset="-120"/>
              </a:rPr>
              <a:t>• مؤسسي</a:t>
            </a:r>
            <a:endParaRPr lang="en-US" sz="1600" dirty="0"/>
          </a:p>
        </p:txBody>
      </p:sp>
      <p:sp>
        <p:nvSpPr>
          <p:cNvPr id="36" name="Text 34"/>
          <p:cNvSpPr/>
          <p:nvPr/>
        </p:nvSpPr>
        <p:spPr>
          <a:xfrm>
            <a:off x="4300337" y="5493407"/>
            <a:ext cx="3662271" cy="224221"/>
          </a:xfrm>
          <a:prstGeom prst="rect">
            <a:avLst/>
          </a:prstGeom>
          <a:noFill/>
          <a:ln/>
        </p:spPr>
        <p:txBody>
          <a:bodyPr wrap="square" lIns="0" tIns="0" rIns="0" bIns="0" rtlCol="0" anchor="ctr"/>
          <a:lstStyle/>
          <a:p>
            <a:pPr>
              <a:lnSpc>
                <a:spcPct val="130000"/>
              </a:lnSpc>
            </a:pPr>
            <a:r>
              <a:rPr lang="en-US" sz="1177" b="1" dirty="0">
                <a:solidFill>
                  <a:srgbClr val="C9A87C"/>
                </a:solidFill>
                <a:latin typeface="MiSans" pitchFamily="34" charset="0"/>
                <a:ea typeface="MiSans" pitchFamily="34" charset="-122"/>
                <a:cs typeface="MiSans" pitchFamily="34" charset="-120"/>
              </a:rPr>
              <a:t>حسب "ماذا"</a:t>
            </a:r>
            <a:endParaRPr lang="en-US" sz="1600" dirty="0"/>
          </a:p>
        </p:txBody>
      </p:sp>
      <p:sp>
        <p:nvSpPr>
          <p:cNvPr id="37" name="Text 35"/>
          <p:cNvSpPr/>
          <p:nvPr/>
        </p:nvSpPr>
        <p:spPr>
          <a:xfrm>
            <a:off x="4234939" y="5792368"/>
            <a:ext cx="3652929" cy="186851"/>
          </a:xfrm>
          <a:prstGeom prst="rect">
            <a:avLst/>
          </a:prstGeom>
          <a:noFill/>
          <a:ln/>
        </p:spPr>
        <p:txBody>
          <a:bodyPr wrap="square" lIns="0" tIns="0" rIns="0" bIns="0" rtlCol="0" anchor="ctr"/>
          <a:lstStyle/>
          <a:p>
            <a:pPr algn="r">
              <a:lnSpc>
                <a:spcPct val="120000"/>
              </a:lnSpc>
            </a:pPr>
            <a:r>
              <a:rPr lang="en-US" sz="1030" dirty="0">
                <a:solidFill>
                  <a:srgbClr val="FFFFFF"/>
                </a:solidFill>
                <a:latin typeface="MiSans" pitchFamily="34" charset="0"/>
                <a:ea typeface="MiSans" pitchFamily="34" charset="-122"/>
                <a:cs typeface="MiSans" pitchFamily="34" charset="-120"/>
              </a:rPr>
              <a:t>• تكيفي/سلوكي</a:t>
            </a:r>
            <a:endParaRPr lang="en-US" sz="1600" dirty="0"/>
          </a:p>
        </p:txBody>
      </p:sp>
      <p:sp>
        <p:nvSpPr>
          <p:cNvPr id="38" name="Text 36"/>
          <p:cNvSpPr/>
          <p:nvPr/>
        </p:nvSpPr>
        <p:spPr>
          <a:xfrm>
            <a:off x="4234939" y="6016589"/>
            <a:ext cx="3652929" cy="186851"/>
          </a:xfrm>
          <a:prstGeom prst="rect">
            <a:avLst/>
          </a:prstGeom>
          <a:noFill/>
          <a:ln/>
        </p:spPr>
        <p:txBody>
          <a:bodyPr wrap="square" lIns="0" tIns="0" rIns="0" bIns="0" rtlCol="0" anchor="ctr"/>
          <a:lstStyle/>
          <a:p>
            <a:pPr algn="r">
              <a:lnSpc>
                <a:spcPct val="120000"/>
              </a:lnSpc>
            </a:pPr>
            <a:r>
              <a:rPr lang="en-US" sz="1030" dirty="0">
                <a:solidFill>
                  <a:srgbClr val="FFFFFF"/>
                </a:solidFill>
                <a:latin typeface="MiSans" pitchFamily="34" charset="0"/>
                <a:ea typeface="MiSans" pitchFamily="34" charset="-122"/>
                <a:cs typeface="MiSans" pitchFamily="34" charset="-120"/>
              </a:rPr>
              <a:t>• تأملي/معرفي</a:t>
            </a:r>
            <a:endParaRPr lang="en-US" sz="1600" dirty="0"/>
          </a:p>
        </p:txBody>
      </p:sp>
      <p:sp>
        <p:nvSpPr>
          <p:cNvPr id="39" name="Text 37"/>
          <p:cNvSpPr/>
          <p:nvPr/>
        </p:nvSpPr>
        <p:spPr>
          <a:xfrm>
            <a:off x="4234939" y="6240809"/>
            <a:ext cx="3652929" cy="186851"/>
          </a:xfrm>
          <a:prstGeom prst="rect">
            <a:avLst/>
          </a:prstGeom>
          <a:noFill/>
          <a:ln/>
        </p:spPr>
        <p:txBody>
          <a:bodyPr wrap="square" lIns="0" tIns="0" rIns="0" bIns="0" rtlCol="0" anchor="ctr"/>
          <a:lstStyle/>
          <a:p>
            <a:pPr algn="r">
              <a:lnSpc>
                <a:spcPct val="120000"/>
              </a:lnSpc>
            </a:pPr>
            <a:r>
              <a:rPr lang="en-US" sz="1030" dirty="0">
                <a:solidFill>
                  <a:srgbClr val="FFFFFF"/>
                </a:solidFill>
                <a:latin typeface="MiSans" pitchFamily="34" charset="0"/>
                <a:ea typeface="MiSans" pitchFamily="34" charset="-122"/>
                <a:cs typeface="MiSans" pitchFamily="34" charset="-120"/>
              </a:rPr>
              <a:t>• معرفي</a:t>
            </a:r>
            <a:endParaRPr lang="en-US" sz="1600" dirty="0"/>
          </a:p>
        </p:txBody>
      </p:sp>
      <p:sp>
        <p:nvSpPr>
          <p:cNvPr id="40" name="Text 38"/>
          <p:cNvSpPr/>
          <p:nvPr/>
        </p:nvSpPr>
        <p:spPr>
          <a:xfrm>
            <a:off x="560552" y="5493407"/>
            <a:ext cx="3662271" cy="224221"/>
          </a:xfrm>
          <a:prstGeom prst="rect">
            <a:avLst/>
          </a:prstGeom>
          <a:noFill/>
          <a:ln/>
        </p:spPr>
        <p:txBody>
          <a:bodyPr wrap="square" lIns="0" tIns="0" rIns="0" bIns="0" rtlCol="0" anchor="ctr"/>
          <a:lstStyle/>
          <a:p>
            <a:pPr>
              <a:lnSpc>
                <a:spcPct val="130000"/>
              </a:lnSpc>
            </a:pPr>
            <a:r>
              <a:rPr lang="en-US" sz="1177" b="1" dirty="0">
                <a:solidFill>
                  <a:srgbClr val="C9A87C"/>
                </a:solidFill>
                <a:latin typeface="MiSans" pitchFamily="34" charset="0"/>
                <a:ea typeface="MiSans" pitchFamily="34" charset="-122"/>
                <a:cs typeface="MiSans" pitchFamily="34" charset="-120"/>
              </a:rPr>
              <a:t>النتيجة</a:t>
            </a:r>
            <a:endParaRPr lang="en-US" sz="1600" dirty="0"/>
          </a:p>
        </p:txBody>
      </p:sp>
      <p:sp>
        <p:nvSpPr>
          <p:cNvPr id="41" name="Text 39"/>
          <p:cNvSpPr/>
          <p:nvPr/>
        </p:nvSpPr>
        <p:spPr>
          <a:xfrm>
            <a:off x="560552" y="5792368"/>
            <a:ext cx="3652929" cy="411071"/>
          </a:xfrm>
          <a:prstGeom prst="rect">
            <a:avLst/>
          </a:prstGeom>
          <a:noFill/>
          <a:ln/>
        </p:spPr>
        <p:txBody>
          <a:bodyPr wrap="square" lIns="0" tIns="0" rIns="0" bIns="0" rtlCol="0" anchor="ctr"/>
          <a:lstStyle/>
          <a:p>
            <a:pPr>
              <a:lnSpc>
                <a:spcPct val="140000"/>
              </a:lnSpc>
            </a:pPr>
            <a:r>
              <a:rPr lang="en-US" sz="1030" dirty="0">
                <a:solidFill>
                  <a:srgbClr val="FFFFFF"/>
                </a:solidFill>
                <a:latin typeface="MiSans" pitchFamily="34" charset="0"/>
                <a:ea typeface="MiSans" pitchFamily="34" charset="-122"/>
                <a:cs typeface="MiSans" pitchFamily="34" charset="-120"/>
              </a:rPr>
              <a:t>يجعل هذا النهج التنمية في العلاقات الدولية </a:t>
            </a:r>
            <a:r>
              <a:rPr lang="en-US" sz="1030" b="1" dirty="0">
                <a:solidFill>
                  <a:srgbClr val="FFFFFF"/>
                </a:solidFill>
                <a:latin typeface="MiSans" pitchFamily="34" charset="0"/>
                <a:ea typeface="MiSans" pitchFamily="34" charset="-122"/>
                <a:cs typeface="MiSans" pitchFamily="34" charset="-120"/>
              </a:rPr>
              <a:t>أكثر استدامة</a:t>
            </a:r>
            <a:r>
              <a:rPr lang="en-US" sz="1030" dirty="0">
                <a:solidFill>
                  <a:srgbClr val="FFFFFF"/>
                </a:solidFill>
                <a:latin typeface="MiSans" pitchFamily="34" charset="0"/>
                <a:ea typeface="MiSans" pitchFamily="34" charset="-122"/>
                <a:cs typeface="MiSans" pitchFamily="34" charset="-120"/>
              </a:rPr>
              <a:t>، حيث يركز على التحولات المحلية بدلاً من الوصفات العالمية.</a:t>
            </a:r>
            <a:endParaRPr lang="en-US" sz="160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8F5F0"/>
        </a:solidFill>
        <a:effectLst/>
      </p:bgPr>
    </p:bg>
    <p:spTree>
      <p:nvGrpSpPr>
        <p:cNvPr id="1" name=""/>
        <p:cNvGrpSpPr/>
        <p:nvPr/>
      </p:nvGrpSpPr>
      <p:grpSpPr>
        <a:xfrm>
          <a:off x="0" y="0"/>
          <a:ext cx="0" cy="0"/>
          <a:chOff x="0" y="0"/>
          <a:chExt cx="0" cy="0"/>
        </a:xfrm>
      </p:grpSpPr>
      <p:pic>
        <p:nvPicPr>
          <p:cNvPr id="2" name="Image 0" descr="https://kimi-web-img.moonshot.cn/img/fivebooks.com/11cc6fd49ee4191de8872f9cbee9b53cada6b96f.jpg"/>
          <p:cNvPicPr>
            <a:picLocks noChangeAspect="1"/>
          </p:cNvPicPr>
          <p:nvPr/>
        </p:nvPicPr>
        <p:blipFill>
          <a:blip r:embed="rId3">
            <a:alphaModFix amt="15000"/>
          </a:blip>
          <a:stretch>
            <a:fillRect/>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8B7355">
                  <a:alpha val="95000"/>
                </a:srgbClr>
              </a:gs>
              <a:gs pos="50000">
                <a:srgbClr val="8B7355">
                  <a:alpha val="80000"/>
                </a:srgbClr>
              </a:gs>
              <a:gs pos="100000">
                <a:srgbClr val="8B7355">
                  <a:alpha val="60000"/>
                </a:srgbClr>
              </a:gs>
            </a:gsLst>
            <a:lin ang="18900000" scaled="1"/>
          </a:gradFill>
          <a:ln/>
        </p:spPr>
      </p:sp>
      <p:sp>
        <p:nvSpPr>
          <p:cNvPr id="4" name="Shape 1"/>
          <p:cNvSpPr/>
          <p:nvPr/>
        </p:nvSpPr>
        <p:spPr>
          <a:xfrm>
            <a:off x="9944100" y="1581150"/>
            <a:ext cx="1866900" cy="533400"/>
          </a:xfrm>
          <a:custGeom>
            <a:avLst/>
            <a:gdLst/>
            <a:ahLst/>
            <a:cxnLst/>
            <a:rect l="l" t="t" r="r" b="b"/>
            <a:pathLst>
              <a:path w="1866900" h="533400">
                <a:moveTo>
                  <a:pt x="76202" y="0"/>
                </a:moveTo>
                <a:lnTo>
                  <a:pt x="1790698" y="0"/>
                </a:lnTo>
                <a:cubicBezTo>
                  <a:pt x="1832783" y="0"/>
                  <a:pt x="1866900" y="34117"/>
                  <a:pt x="1866900" y="76202"/>
                </a:cubicBezTo>
                <a:lnTo>
                  <a:pt x="1866900" y="457198"/>
                </a:lnTo>
                <a:cubicBezTo>
                  <a:pt x="1866900" y="499283"/>
                  <a:pt x="1832783" y="533400"/>
                  <a:pt x="1790698" y="533400"/>
                </a:cubicBezTo>
                <a:lnTo>
                  <a:pt x="76202" y="533400"/>
                </a:lnTo>
                <a:cubicBezTo>
                  <a:pt x="34117" y="533400"/>
                  <a:pt x="0" y="499283"/>
                  <a:pt x="0" y="457198"/>
                </a:cubicBezTo>
                <a:lnTo>
                  <a:pt x="0" y="76202"/>
                </a:lnTo>
                <a:cubicBezTo>
                  <a:pt x="0" y="34145"/>
                  <a:pt x="34145" y="0"/>
                  <a:pt x="76202" y="0"/>
                </a:cubicBezTo>
                <a:close/>
              </a:path>
            </a:pathLst>
          </a:custGeom>
          <a:solidFill>
            <a:srgbClr val="C9A87C"/>
          </a:solidFill>
          <a:ln/>
        </p:spPr>
      </p:sp>
      <p:sp>
        <p:nvSpPr>
          <p:cNvPr id="5" name="Text 2"/>
          <p:cNvSpPr/>
          <p:nvPr/>
        </p:nvSpPr>
        <p:spPr>
          <a:xfrm>
            <a:off x="9944100" y="1581150"/>
            <a:ext cx="1981200" cy="533400"/>
          </a:xfrm>
          <a:prstGeom prst="rect">
            <a:avLst/>
          </a:prstGeom>
          <a:noFill/>
          <a:ln/>
        </p:spPr>
        <p:txBody>
          <a:bodyPr wrap="square" lIns="228600" tIns="114300" rIns="228600" bIns="114300" rtlCol="0" anchor="ctr"/>
          <a:lstStyle/>
          <a:p>
            <a:pPr>
              <a:lnSpc>
                <a:spcPct val="110000"/>
              </a:lnSpc>
            </a:pPr>
            <a:r>
              <a:rPr lang="en-US" sz="1800" b="1" dirty="0">
                <a:solidFill>
                  <a:srgbClr val="FFFFFF"/>
                </a:solidFill>
                <a:latin typeface="MiSans" pitchFamily="34" charset="0"/>
                <a:ea typeface="MiSans" pitchFamily="34" charset="-122"/>
                <a:cs typeface="MiSans" pitchFamily="34" charset="-120"/>
              </a:rPr>
              <a:t>الفصل الخامس</a:t>
            </a:r>
            <a:endParaRPr lang="en-US" sz="1600" dirty="0"/>
          </a:p>
        </p:txBody>
      </p:sp>
      <p:sp>
        <p:nvSpPr>
          <p:cNvPr id="6" name="Text 3"/>
          <p:cNvSpPr/>
          <p:nvPr/>
        </p:nvSpPr>
        <p:spPr>
          <a:xfrm>
            <a:off x="8278713" y="2419350"/>
            <a:ext cx="3876675" cy="1714500"/>
          </a:xfrm>
          <a:prstGeom prst="rect">
            <a:avLst/>
          </a:prstGeom>
          <a:noFill/>
          <a:ln/>
        </p:spPr>
        <p:txBody>
          <a:bodyPr wrap="square" lIns="0" tIns="0" rIns="0" bIns="0" rtlCol="0" anchor="ctr"/>
          <a:lstStyle/>
          <a:p>
            <a:pPr>
              <a:lnSpc>
                <a:spcPct val="100000"/>
              </a:lnSpc>
            </a:pPr>
            <a:r>
              <a:rPr lang="en-US" sz="5400" b="1" dirty="0">
                <a:solidFill>
                  <a:srgbClr val="F8F5F0"/>
                </a:solidFill>
                <a:latin typeface="阿里妈妈刀隶体" pitchFamily="34" charset="0"/>
                <a:ea typeface="阿里妈妈刀隶体" pitchFamily="34" charset="-122"/>
                <a:cs typeface="阿里妈妈刀隶体" pitchFamily="34" charset="-120"/>
              </a:rPr>
              <a:t>أبرز المنظرين</a:t>
            </a:r>
            <a:endParaRPr lang="en-US" sz="1600" dirty="0"/>
          </a:p>
          <a:p>
            <a:pPr>
              <a:lnSpc>
                <a:spcPct val="100000"/>
              </a:lnSpc>
            </a:pPr>
            <a:r>
              <a:rPr lang="en-US" sz="5400" b="1" dirty="0">
                <a:solidFill>
                  <a:srgbClr val="F8F5F0"/>
                </a:solidFill>
                <a:latin typeface="阿里妈妈刀隶体" pitchFamily="34" charset="0"/>
                <a:ea typeface="阿里妈妈刀隶体" pitchFamily="34" charset="-122"/>
                <a:cs typeface="阿里妈妈刀隶体" pitchFamily="34" charset="-120"/>
              </a:rPr>
              <a:t>والتعريفات</a:t>
            </a:r>
            <a:endParaRPr lang="en-US" sz="1600" dirty="0"/>
          </a:p>
        </p:txBody>
      </p:sp>
      <p:sp>
        <p:nvSpPr>
          <p:cNvPr id="7" name="Shape 4"/>
          <p:cNvSpPr/>
          <p:nvPr/>
        </p:nvSpPr>
        <p:spPr>
          <a:xfrm>
            <a:off x="10591800" y="4438650"/>
            <a:ext cx="1219200" cy="76200"/>
          </a:xfrm>
          <a:custGeom>
            <a:avLst/>
            <a:gdLst/>
            <a:ahLst/>
            <a:cxnLst/>
            <a:rect l="l" t="t" r="r" b="b"/>
            <a:pathLst>
              <a:path w="1219200" h="76200">
                <a:moveTo>
                  <a:pt x="0" y="0"/>
                </a:moveTo>
                <a:lnTo>
                  <a:pt x="1219200" y="0"/>
                </a:lnTo>
                <a:lnTo>
                  <a:pt x="1219200" y="76200"/>
                </a:lnTo>
                <a:lnTo>
                  <a:pt x="0" y="76200"/>
                </a:lnTo>
                <a:lnTo>
                  <a:pt x="0" y="0"/>
                </a:lnTo>
                <a:close/>
              </a:path>
            </a:pathLst>
          </a:custGeom>
          <a:solidFill>
            <a:srgbClr val="C9A87C"/>
          </a:solidFill>
          <a:ln/>
        </p:spPr>
      </p:sp>
      <p:sp>
        <p:nvSpPr>
          <p:cNvPr id="8" name="Text 5"/>
          <p:cNvSpPr/>
          <p:nvPr/>
        </p:nvSpPr>
        <p:spPr>
          <a:xfrm>
            <a:off x="8278713" y="4819650"/>
            <a:ext cx="3676650" cy="457200"/>
          </a:xfrm>
          <a:prstGeom prst="rect">
            <a:avLst/>
          </a:prstGeom>
          <a:noFill/>
          <a:ln/>
        </p:spPr>
        <p:txBody>
          <a:bodyPr wrap="square" lIns="0" tIns="0" rIns="0" bIns="0" rtlCol="0" anchor="ctr"/>
          <a:lstStyle/>
          <a:p>
            <a:pPr>
              <a:lnSpc>
                <a:spcPct val="140000"/>
              </a:lnSpc>
            </a:pPr>
            <a:r>
              <a:rPr lang="en-US" sz="2250" dirty="0">
                <a:solidFill>
                  <a:srgbClr val="F8F5F0">
                    <a:alpha val="90000"/>
                  </a:srgbClr>
                </a:solidFill>
                <a:latin typeface="MiSans" pitchFamily="34" charset="0"/>
                <a:ea typeface="MiSans" pitchFamily="34" charset="-122"/>
                <a:cs typeface="MiSans" pitchFamily="34" charset="-120"/>
              </a:rPr>
              <a:t>من التقليديين إلى النقاديين</a:t>
            </a:r>
            <a:endParaRPr lang="en-US" sz="16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8F5F0"/>
        </a:solidFill>
        <a:effectLst/>
      </p:bgPr>
    </p:bg>
    <p:spTree>
      <p:nvGrpSpPr>
        <p:cNvPr id="1" name=""/>
        <p:cNvGrpSpPr/>
        <p:nvPr/>
      </p:nvGrpSpPr>
      <p:grpSpPr>
        <a:xfrm>
          <a:off x="0" y="0"/>
          <a:ext cx="0" cy="0"/>
          <a:chOff x="0" y="0"/>
          <a:chExt cx="0" cy="0"/>
        </a:xfrm>
      </p:grpSpPr>
      <p:sp>
        <p:nvSpPr>
          <p:cNvPr id="2" name="Text 0"/>
          <p:cNvSpPr/>
          <p:nvPr/>
        </p:nvSpPr>
        <p:spPr>
          <a:xfrm>
            <a:off x="373701" y="373701"/>
            <a:ext cx="11519338" cy="224221"/>
          </a:xfrm>
          <a:prstGeom prst="rect">
            <a:avLst/>
          </a:prstGeom>
          <a:noFill/>
          <a:ln/>
        </p:spPr>
        <p:txBody>
          <a:bodyPr wrap="square" lIns="0" tIns="0" rIns="0" bIns="0" rtlCol="0" anchor="ctr"/>
          <a:lstStyle/>
          <a:p>
            <a:pPr>
              <a:lnSpc>
                <a:spcPct val="130000"/>
              </a:lnSpc>
            </a:pPr>
            <a:r>
              <a:rPr lang="en-US" sz="1177" b="1" kern="0" spc="59" dirty="0">
                <a:solidFill>
                  <a:srgbClr val="A99985"/>
                </a:solidFill>
                <a:latin typeface="MiSans" pitchFamily="34" charset="0"/>
                <a:ea typeface="MiSans" pitchFamily="34" charset="-122"/>
                <a:cs typeface="MiSans" pitchFamily="34" charset="-120"/>
              </a:rPr>
              <a:t>CHAPTER 05</a:t>
            </a:r>
            <a:endParaRPr lang="en-US" sz="1600" dirty="0"/>
          </a:p>
        </p:txBody>
      </p:sp>
      <p:sp>
        <p:nvSpPr>
          <p:cNvPr id="3" name="Text 1"/>
          <p:cNvSpPr/>
          <p:nvPr/>
        </p:nvSpPr>
        <p:spPr>
          <a:xfrm>
            <a:off x="373701" y="672662"/>
            <a:ext cx="11612763" cy="373701"/>
          </a:xfrm>
          <a:prstGeom prst="rect">
            <a:avLst/>
          </a:prstGeom>
          <a:noFill/>
          <a:ln/>
        </p:spPr>
        <p:txBody>
          <a:bodyPr wrap="square" lIns="0" tIns="0" rIns="0" bIns="0" rtlCol="0" anchor="ctr"/>
          <a:lstStyle/>
          <a:p>
            <a:pPr>
              <a:lnSpc>
                <a:spcPct val="90000"/>
              </a:lnSpc>
            </a:pPr>
            <a:r>
              <a:rPr lang="en-US" sz="2648" b="1" dirty="0">
                <a:solidFill>
                  <a:srgbClr val="3D5A6C"/>
                </a:solidFill>
                <a:latin typeface="阿里妈妈刀隶体" pitchFamily="34" charset="0"/>
                <a:ea typeface="阿里妈妈刀隶体" pitchFamily="34" charset="-122"/>
                <a:cs typeface="阿里妈妈刀隶体" pitchFamily="34" charset="-120"/>
              </a:rPr>
              <a:t>المنظرون الرئيسيون وتعريفاتهم (1)</a:t>
            </a:r>
            <a:endParaRPr lang="en-US" sz="1600" dirty="0"/>
          </a:p>
        </p:txBody>
      </p:sp>
      <p:sp>
        <p:nvSpPr>
          <p:cNvPr id="4" name="Shape 2"/>
          <p:cNvSpPr/>
          <p:nvPr/>
        </p:nvSpPr>
        <p:spPr>
          <a:xfrm>
            <a:off x="6170156" y="1195844"/>
            <a:ext cx="5624202" cy="3101720"/>
          </a:xfrm>
          <a:custGeom>
            <a:avLst/>
            <a:gdLst/>
            <a:ahLst/>
            <a:cxnLst/>
            <a:rect l="l" t="t" r="r" b="b"/>
            <a:pathLst>
              <a:path w="5624202" h="3101720">
                <a:moveTo>
                  <a:pt x="112096" y="0"/>
                </a:moveTo>
                <a:lnTo>
                  <a:pt x="5586832" y="0"/>
                </a:lnTo>
                <a:cubicBezTo>
                  <a:pt x="5607471" y="0"/>
                  <a:pt x="5624202" y="16731"/>
                  <a:pt x="5624202" y="37370"/>
                </a:cubicBezTo>
                <a:lnTo>
                  <a:pt x="5624202" y="3064349"/>
                </a:lnTo>
                <a:cubicBezTo>
                  <a:pt x="5624202" y="3084988"/>
                  <a:pt x="5607471" y="3101720"/>
                  <a:pt x="5586832" y="3101720"/>
                </a:cubicBezTo>
                <a:lnTo>
                  <a:pt x="112096" y="3101720"/>
                </a:lnTo>
                <a:cubicBezTo>
                  <a:pt x="50187" y="3101720"/>
                  <a:pt x="0" y="3051532"/>
                  <a:pt x="0" y="2989623"/>
                </a:cubicBezTo>
                <a:lnTo>
                  <a:pt x="0" y="112096"/>
                </a:lnTo>
                <a:cubicBezTo>
                  <a:pt x="0" y="50229"/>
                  <a:pt x="50229" y="0"/>
                  <a:pt x="112096" y="0"/>
                </a:cubicBezTo>
                <a:close/>
              </a:path>
            </a:pathLst>
          </a:custGeom>
          <a:solidFill>
            <a:srgbClr val="FFFFFF"/>
          </a:solidFill>
          <a:ln/>
          <a:effectLst>
            <a:outerShdw blurRad="140138" dist="93425" dir="5400000" algn="bl" rotWithShape="0">
              <a:srgbClr val="000000">
                <a:alpha val="10196"/>
              </a:srgbClr>
            </a:outerShdw>
          </a:effectLst>
        </p:spPr>
      </p:sp>
      <p:sp>
        <p:nvSpPr>
          <p:cNvPr id="5" name="Shape 3"/>
          <p:cNvSpPr/>
          <p:nvPr/>
        </p:nvSpPr>
        <p:spPr>
          <a:xfrm>
            <a:off x="11794359" y="1195844"/>
            <a:ext cx="37370" cy="3101720"/>
          </a:xfrm>
          <a:custGeom>
            <a:avLst/>
            <a:gdLst/>
            <a:ahLst/>
            <a:cxnLst/>
            <a:rect l="l" t="t" r="r" b="b"/>
            <a:pathLst>
              <a:path w="37370" h="3101720">
                <a:moveTo>
                  <a:pt x="0" y="0"/>
                </a:moveTo>
                <a:lnTo>
                  <a:pt x="0" y="0"/>
                </a:lnTo>
                <a:cubicBezTo>
                  <a:pt x="20625" y="0"/>
                  <a:pt x="37370" y="16745"/>
                  <a:pt x="37370" y="37370"/>
                </a:cubicBezTo>
                <a:lnTo>
                  <a:pt x="37370" y="3064349"/>
                </a:lnTo>
                <a:cubicBezTo>
                  <a:pt x="37370" y="3084988"/>
                  <a:pt x="20639" y="3101720"/>
                  <a:pt x="0" y="3101720"/>
                </a:cubicBezTo>
                <a:lnTo>
                  <a:pt x="0" y="3101720"/>
                </a:lnTo>
                <a:lnTo>
                  <a:pt x="0" y="0"/>
                </a:lnTo>
                <a:close/>
              </a:path>
            </a:pathLst>
          </a:custGeom>
          <a:solidFill>
            <a:srgbClr val="3D5A6C"/>
          </a:solidFill>
          <a:ln/>
        </p:spPr>
      </p:sp>
      <p:sp>
        <p:nvSpPr>
          <p:cNvPr id="6" name="Text 4"/>
          <p:cNvSpPr/>
          <p:nvPr/>
        </p:nvSpPr>
        <p:spPr>
          <a:xfrm>
            <a:off x="11102428" y="1382694"/>
            <a:ext cx="532524" cy="448441"/>
          </a:xfrm>
          <a:prstGeom prst="rect">
            <a:avLst/>
          </a:prstGeom>
          <a:noFill/>
          <a:ln/>
        </p:spPr>
        <p:txBody>
          <a:bodyPr wrap="square" lIns="0" tIns="0" rIns="0" bIns="0" rtlCol="0" anchor="ctr"/>
          <a:lstStyle/>
          <a:p>
            <a:pPr algn="ctr">
              <a:lnSpc>
                <a:spcPct val="130000"/>
              </a:lnSpc>
            </a:pPr>
            <a:r>
              <a:rPr lang="en-US" sz="1324" b="1" dirty="0">
                <a:solidFill>
                  <a:srgbClr val="FFFFFF"/>
                </a:solidFill>
                <a:latin typeface="MiSans" pitchFamily="34" charset="0"/>
                <a:ea typeface="MiSans" pitchFamily="34" charset="-122"/>
                <a:cs typeface="MiSans" pitchFamily="34" charset="-120"/>
              </a:rPr>
              <a:t>01</a:t>
            </a:r>
            <a:endParaRPr lang="en-US" sz="1600" dirty="0"/>
          </a:p>
        </p:txBody>
      </p:sp>
      <p:sp>
        <p:nvSpPr>
          <p:cNvPr id="7" name="Text 5"/>
          <p:cNvSpPr/>
          <p:nvPr/>
        </p:nvSpPr>
        <p:spPr>
          <a:xfrm>
            <a:off x="10052269" y="1382694"/>
            <a:ext cx="1074391" cy="261591"/>
          </a:xfrm>
          <a:prstGeom prst="rect">
            <a:avLst/>
          </a:prstGeom>
          <a:noFill/>
          <a:ln/>
        </p:spPr>
        <p:txBody>
          <a:bodyPr wrap="square" lIns="0" tIns="0" rIns="0" bIns="0" rtlCol="0" anchor="ctr"/>
          <a:lstStyle/>
          <a:p>
            <a:pPr>
              <a:lnSpc>
                <a:spcPct val="120000"/>
              </a:lnSpc>
            </a:pPr>
            <a:r>
              <a:rPr lang="en-US" sz="1471" b="1" dirty="0">
                <a:solidFill>
                  <a:srgbClr val="3D5A6C"/>
                </a:solidFill>
                <a:latin typeface="阿里妈妈刀隶体" pitchFamily="34" charset="0"/>
                <a:ea typeface="阿里妈妈刀隶体" pitchFamily="34" charset="-122"/>
                <a:cs typeface="阿里妈妈刀隶体" pitchFamily="34" charset="-120"/>
              </a:rPr>
              <a:t>وولت روستو</a:t>
            </a:r>
            <a:endParaRPr lang="en-US" sz="1600" dirty="0"/>
          </a:p>
        </p:txBody>
      </p:sp>
      <p:sp>
        <p:nvSpPr>
          <p:cNvPr id="8" name="Text 6"/>
          <p:cNvSpPr/>
          <p:nvPr/>
        </p:nvSpPr>
        <p:spPr>
          <a:xfrm>
            <a:off x="10052269" y="1644285"/>
            <a:ext cx="1046363" cy="186851"/>
          </a:xfrm>
          <a:prstGeom prst="rect">
            <a:avLst/>
          </a:prstGeom>
          <a:noFill/>
          <a:ln/>
        </p:spPr>
        <p:txBody>
          <a:bodyPr wrap="square" lIns="0" tIns="0" rIns="0" bIns="0" rtlCol="0" anchor="ctr"/>
          <a:lstStyle/>
          <a:p>
            <a:pPr>
              <a:lnSpc>
                <a:spcPct val="120000"/>
              </a:lnSpc>
            </a:pPr>
            <a:r>
              <a:rPr lang="en-US" sz="1030" dirty="0">
                <a:solidFill>
                  <a:srgbClr val="5D6D7E"/>
                </a:solidFill>
                <a:latin typeface="MiSans" pitchFamily="34" charset="0"/>
                <a:ea typeface="MiSans" pitchFamily="34" charset="-122"/>
                <a:cs typeface="MiSans" pitchFamily="34" charset="-120"/>
              </a:rPr>
              <a:t>نظرية التحديث</a:t>
            </a:r>
            <a:endParaRPr lang="en-US" sz="1600" dirty="0"/>
          </a:p>
        </p:txBody>
      </p:sp>
      <p:sp>
        <p:nvSpPr>
          <p:cNvPr id="9" name="Text 7"/>
          <p:cNvSpPr/>
          <p:nvPr/>
        </p:nvSpPr>
        <p:spPr>
          <a:xfrm>
            <a:off x="6357007" y="1943246"/>
            <a:ext cx="5306556" cy="485811"/>
          </a:xfrm>
          <a:prstGeom prst="rect">
            <a:avLst/>
          </a:prstGeom>
          <a:noFill/>
          <a:ln/>
        </p:spPr>
        <p:txBody>
          <a:bodyPr wrap="square" lIns="0" tIns="0" rIns="0" bIns="0" rtlCol="0" anchor="ctr"/>
          <a:lstStyle/>
          <a:p>
            <a:pPr>
              <a:lnSpc>
                <a:spcPct val="140000"/>
              </a:lnSpc>
            </a:pPr>
            <a:r>
              <a:rPr lang="en-US" sz="1177" dirty="0">
                <a:solidFill>
                  <a:srgbClr val="2C3E50"/>
                </a:solidFill>
                <a:latin typeface="MiSans" pitchFamily="34" charset="0"/>
                <a:ea typeface="MiSans" pitchFamily="34" charset="-122"/>
                <a:cs typeface="MiSans" pitchFamily="34" charset="-120"/>
              </a:rPr>
              <a:t>يُعد روستو أحد أبرز المفكرين في </a:t>
            </a:r>
            <a:r>
              <a:rPr lang="en-US" sz="1177" b="1" dirty="0">
                <a:solidFill>
                  <a:srgbClr val="2C3E50"/>
                </a:solidFill>
                <a:latin typeface="MiSans" pitchFamily="34" charset="0"/>
                <a:ea typeface="MiSans" pitchFamily="34" charset="-122"/>
                <a:cs typeface="MiSans" pitchFamily="34" charset="-120"/>
              </a:rPr>
              <a:t>نظرية التحديث</a:t>
            </a:r>
            <a:r>
              <a:rPr lang="en-US" sz="1177" dirty="0">
                <a:solidFill>
                  <a:srgbClr val="2C3E50"/>
                </a:solidFill>
                <a:latin typeface="MiSans" pitchFamily="34" charset="0"/>
                <a:ea typeface="MiSans" pitchFamily="34" charset="-122"/>
                <a:cs typeface="MiSans" pitchFamily="34" charset="-120"/>
              </a:rPr>
              <a:t>، حيث عرّف التنمية كعملية خطية تمر بها المجتمعات عبر </a:t>
            </a:r>
            <a:r>
              <a:rPr lang="en-US" sz="1177" b="1" dirty="0">
                <a:solidFill>
                  <a:srgbClr val="2C3E50"/>
                </a:solidFill>
                <a:latin typeface="MiSans" pitchFamily="34" charset="0"/>
                <a:ea typeface="MiSans" pitchFamily="34" charset="-122"/>
                <a:cs typeface="MiSans" pitchFamily="34" charset="-120"/>
              </a:rPr>
              <a:t>خمس مراحل اقتصادية</a:t>
            </a:r>
            <a:r>
              <a:rPr lang="en-US" sz="1177" dirty="0">
                <a:solidFill>
                  <a:srgbClr val="2C3E50"/>
                </a:solidFill>
                <a:latin typeface="MiSans" pitchFamily="34" charset="0"/>
                <a:ea typeface="MiSans" pitchFamily="34" charset="-122"/>
                <a:cs typeface="MiSans" pitchFamily="34" charset="-120"/>
              </a:rPr>
              <a:t>:</a:t>
            </a:r>
            <a:endParaRPr lang="en-US" sz="1600" dirty="0"/>
          </a:p>
        </p:txBody>
      </p:sp>
      <p:sp>
        <p:nvSpPr>
          <p:cNvPr id="10" name="Shape 8"/>
          <p:cNvSpPr/>
          <p:nvPr/>
        </p:nvSpPr>
        <p:spPr>
          <a:xfrm>
            <a:off x="6357007" y="2541168"/>
            <a:ext cx="5231816" cy="1307954"/>
          </a:xfrm>
          <a:custGeom>
            <a:avLst/>
            <a:gdLst/>
            <a:ahLst/>
            <a:cxnLst/>
            <a:rect l="l" t="t" r="r" b="b"/>
            <a:pathLst>
              <a:path w="5231816" h="1307954">
                <a:moveTo>
                  <a:pt x="74736" y="0"/>
                </a:moveTo>
                <a:lnTo>
                  <a:pt x="5157080" y="0"/>
                </a:lnTo>
                <a:cubicBezTo>
                  <a:pt x="5198355" y="0"/>
                  <a:pt x="5231816" y="33461"/>
                  <a:pt x="5231816" y="74736"/>
                </a:cubicBezTo>
                <a:lnTo>
                  <a:pt x="5231816" y="1233218"/>
                </a:lnTo>
                <a:cubicBezTo>
                  <a:pt x="5231816" y="1274493"/>
                  <a:pt x="5198355" y="1307954"/>
                  <a:pt x="5157080" y="1307954"/>
                </a:cubicBezTo>
                <a:lnTo>
                  <a:pt x="74736" y="1307954"/>
                </a:lnTo>
                <a:cubicBezTo>
                  <a:pt x="33488" y="1307954"/>
                  <a:pt x="0" y="1274466"/>
                  <a:pt x="0" y="1233218"/>
                </a:cubicBezTo>
                <a:lnTo>
                  <a:pt x="0" y="74736"/>
                </a:lnTo>
                <a:cubicBezTo>
                  <a:pt x="0" y="33488"/>
                  <a:pt x="33488" y="0"/>
                  <a:pt x="74736" y="0"/>
                </a:cubicBezTo>
                <a:close/>
              </a:path>
            </a:pathLst>
          </a:custGeom>
          <a:solidFill>
            <a:srgbClr val="3D5A6C">
              <a:alpha val="5098"/>
            </a:srgbClr>
          </a:solidFill>
          <a:ln/>
        </p:spPr>
      </p:sp>
      <p:sp>
        <p:nvSpPr>
          <p:cNvPr id="11" name="Text 9"/>
          <p:cNvSpPr/>
          <p:nvPr/>
        </p:nvSpPr>
        <p:spPr>
          <a:xfrm>
            <a:off x="6469117" y="2653278"/>
            <a:ext cx="5072993" cy="186851"/>
          </a:xfrm>
          <a:prstGeom prst="rect">
            <a:avLst/>
          </a:prstGeom>
          <a:noFill/>
          <a:ln/>
        </p:spPr>
        <p:txBody>
          <a:bodyPr wrap="square" lIns="0" tIns="0" rIns="0" bIns="0" rtlCol="0" anchor="ctr"/>
          <a:lstStyle/>
          <a:p>
            <a:pPr>
              <a:lnSpc>
                <a:spcPct val="120000"/>
              </a:lnSpc>
            </a:pPr>
            <a:r>
              <a:rPr lang="en-US" sz="1030" dirty="0">
                <a:solidFill>
                  <a:srgbClr val="2C3E50"/>
                </a:solidFill>
                <a:latin typeface="MiSans" pitchFamily="34" charset="0"/>
                <a:ea typeface="MiSans" pitchFamily="34" charset="-122"/>
                <a:cs typeface="MiSans" pitchFamily="34" charset="-120"/>
              </a:rPr>
              <a:t>1. المجتمع التقليدي</a:t>
            </a:r>
            <a:endParaRPr lang="en-US" sz="1600" dirty="0"/>
          </a:p>
        </p:txBody>
      </p:sp>
      <p:sp>
        <p:nvSpPr>
          <p:cNvPr id="12" name="Text 10"/>
          <p:cNvSpPr/>
          <p:nvPr/>
        </p:nvSpPr>
        <p:spPr>
          <a:xfrm>
            <a:off x="6469117" y="2877499"/>
            <a:ext cx="5072993" cy="186851"/>
          </a:xfrm>
          <a:prstGeom prst="rect">
            <a:avLst/>
          </a:prstGeom>
          <a:noFill/>
          <a:ln/>
        </p:spPr>
        <p:txBody>
          <a:bodyPr wrap="square" lIns="0" tIns="0" rIns="0" bIns="0" rtlCol="0" anchor="ctr"/>
          <a:lstStyle/>
          <a:p>
            <a:pPr>
              <a:lnSpc>
                <a:spcPct val="120000"/>
              </a:lnSpc>
            </a:pPr>
            <a:r>
              <a:rPr lang="en-US" sz="1030" dirty="0">
                <a:solidFill>
                  <a:srgbClr val="2C3E50"/>
                </a:solidFill>
                <a:latin typeface="MiSans" pitchFamily="34" charset="0"/>
                <a:ea typeface="MiSans" pitchFamily="34" charset="-122"/>
                <a:cs typeface="MiSans" pitchFamily="34" charset="-120"/>
              </a:rPr>
              <a:t>2. الشروط المسبقة للإقلاع</a:t>
            </a:r>
            <a:endParaRPr lang="en-US" sz="1600" dirty="0"/>
          </a:p>
        </p:txBody>
      </p:sp>
      <p:sp>
        <p:nvSpPr>
          <p:cNvPr id="13" name="Text 11"/>
          <p:cNvSpPr/>
          <p:nvPr/>
        </p:nvSpPr>
        <p:spPr>
          <a:xfrm>
            <a:off x="6469117" y="3101720"/>
            <a:ext cx="5072993" cy="186851"/>
          </a:xfrm>
          <a:prstGeom prst="rect">
            <a:avLst/>
          </a:prstGeom>
          <a:noFill/>
          <a:ln/>
        </p:spPr>
        <p:txBody>
          <a:bodyPr wrap="square" lIns="0" tIns="0" rIns="0" bIns="0" rtlCol="0" anchor="ctr"/>
          <a:lstStyle/>
          <a:p>
            <a:pPr>
              <a:lnSpc>
                <a:spcPct val="120000"/>
              </a:lnSpc>
            </a:pPr>
            <a:r>
              <a:rPr lang="en-US" sz="1030" dirty="0">
                <a:solidFill>
                  <a:srgbClr val="2C3E50"/>
                </a:solidFill>
                <a:latin typeface="MiSans" pitchFamily="34" charset="0"/>
                <a:ea typeface="MiSans" pitchFamily="34" charset="-122"/>
                <a:cs typeface="MiSans" pitchFamily="34" charset="-120"/>
              </a:rPr>
              <a:t>3. مرحلة الإقلاع</a:t>
            </a:r>
            <a:endParaRPr lang="en-US" sz="1600" dirty="0"/>
          </a:p>
        </p:txBody>
      </p:sp>
      <p:sp>
        <p:nvSpPr>
          <p:cNvPr id="14" name="Text 12"/>
          <p:cNvSpPr/>
          <p:nvPr/>
        </p:nvSpPr>
        <p:spPr>
          <a:xfrm>
            <a:off x="6469117" y="3325940"/>
            <a:ext cx="5072993" cy="186851"/>
          </a:xfrm>
          <a:prstGeom prst="rect">
            <a:avLst/>
          </a:prstGeom>
          <a:noFill/>
          <a:ln/>
        </p:spPr>
        <p:txBody>
          <a:bodyPr wrap="square" lIns="0" tIns="0" rIns="0" bIns="0" rtlCol="0" anchor="ctr"/>
          <a:lstStyle/>
          <a:p>
            <a:pPr>
              <a:lnSpc>
                <a:spcPct val="120000"/>
              </a:lnSpc>
            </a:pPr>
            <a:r>
              <a:rPr lang="en-US" sz="1030" dirty="0">
                <a:solidFill>
                  <a:srgbClr val="2C3E50"/>
                </a:solidFill>
                <a:latin typeface="MiSans" pitchFamily="34" charset="0"/>
                <a:ea typeface="MiSans" pitchFamily="34" charset="-122"/>
                <a:cs typeface="MiSans" pitchFamily="34" charset="-120"/>
              </a:rPr>
              <a:t>4. الدفع نحو النضج</a:t>
            </a:r>
            <a:endParaRPr lang="en-US" sz="1600" dirty="0"/>
          </a:p>
        </p:txBody>
      </p:sp>
      <p:sp>
        <p:nvSpPr>
          <p:cNvPr id="15" name="Text 13"/>
          <p:cNvSpPr/>
          <p:nvPr/>
        </p:nvSpPr>
        <p:spPr>
          <a:xfrm>
            <a:off x="6469117" y="3550161"/>
            <a:ext cx="5072993" cy="186851"/>
          </a:xfrm>
          <a:prstGeom prst="rect">
            <a:avLst/>
          </a:prstGeom>
          <a:noFill/>
          <a:ln/>
        </p:spPr>
        <p:txBody>
          <a:bodyPr wrap="square" lIns="0" tIns="0" rIns="0" bIns="0" rtlCol="0" anchor="ctr"/>
          <a:lstStyle/>
          <a:p>
            <a:pPr>
              <a:lnSpc>
                <a:spcPct val="120000"/>
              </a:lnSpc>
            </a:pPr>
            <a:r>
              <a:rPr lang="en-US" sz="1030" dirty="0">
                <a:solidFill>
                  <a:srgbClr val="2C3E50"/>
                </a:solidFill>
                <a:latin typeface="MiSans" pitchFamily="34" charset="0"/>
                <a:ea typeface="MiSans" pitchFamily="34" charset="-122"/>
                <a:cs typeface="MiSans" pitchFamily="34" charset="-120"/>
              </a:rPr>
              <a:t>5. عصر الاستهلاك الجماهيري العالي</a:t>
            </a:r>
            <a:endParaRPr lang="en-US" sz="1600" dirty="0"/>
          </a:p>
        </p:txBody>
      </p:sp>
      <p:sp>
        <p:nvSpPr>
          <p:cNvPr id="16" name="Shape 14"/>
          <p:cNvSpPr/>
          <p:nvPr/>
        </p:nvSpPr>
        <p:spPr>
          <a:xfrm>
            <a:off x="11448101" y="3961232"/>
            <a:ext cx="130795" cy="130795"/>
          </a:xfrm>
          <a:custGeom>
            <a:avLst/>
            <a:gdLst/>
            <a:ahLst/>
            <a:cxnLst/>
            <a:rect l="l" t="t" r="r" b="b"/>
            <a:pathLst>
              <a:path w="130795" h="130795">
                <a:moveTo>
                  <a:pt x="65398" y="130795"/>
                </a:moveTo>
                <a:cubicBezTo>
                  <a:pt x="101492" y="130795"/>
                  <a:pt x="130795" y="101492"/>
                  <a:pt x="130795" y="65398"/>
                </a:cubicBezTo>
                <a:cubicBezTo>
                  <a:pt x="130795" y="29304"/>
                  <a:pt x="101492" y="0"/>
                  <a:pt x="65398" y="0"/>
                </a:cubicBezTo>
                <a:cubicBezTo>
                  <a:pt x="29304" y="0"/>
                  <a:pt x="0" y="29304"/>
                  <a:pt x="0" y="65398"/>
                </a:cubicBezTo>
                <a:cubicBezTo>
                  <a:pt x="0" y="101492"/>
                  <a:pt x="29304" y="130795"/>
                  <a:pt x="65398" y="130795"/>
                </a:cubicBezTo>
                <a:close/>
                <a:moveTo>
                  <a:pt x="57223" y="40874"/>
                </a:moveTo>
                <a:cubicBezTo>
                  <a:pt x="57223" y="36362"/>
                  <a:pt x="60886" y="32699"/>
                  <a:pt x="65398" y="32699"/>
                </a:cubicBezTo>
                <a:cubicBezTo>
                  <a:pt x="69909" y="32699"/>
                  <a:pt x="73572" y="36362"/>
                  <a:pt x="73572" y="40874"/>
                </a:cubicBezTo>
                <a:cubicBezTo>
                  <a:pt x="73572" y="45385"/>
                  <a:pt x="69909" y="49048"/>
                  <a:pt x="65398" y="49048"/>
                </a:cubicBezTo>
                <a:cubicBezTo>
                  <a:pt x="60886" y="49048"/>
                  <a:pt x="57223" y="45385"/>
                  <a:pt x="57223" y="40874"/>
                </a:cubicBezTo>
                <a:close/>
                <a:moveTo>
                  <a:pt x="55179" y="57223"/>
                </a:moveTo>
                <a:lnTo>
                  <a:pt x="67441" y="57223"/>
                </a:lnTo>
                <a:cubicBezTo>
                  <a:pt x="70839" y="57223"/>
                  <a:pt x="73572" y="59956"/>
                  <a:pt x="73572" y="63354"/>
                </a:cubicBezTo>
                <a:lnTo>
                  <a:pt x="73572" y="85834"/>
                </a:lnTo>
                <a:lnTo>
                  <a:pt x="75616" y="85834"/>
                </a:lnTo>
                <a:cubicBezTo>
                  <a:pt x="79014" y="85834"/>
                  <a:pt x="81747" y="88568"/>
                  <a:pt x="81747" y="91966"/>
                </a:cubicBezTo>
                <a:cubicBezTo>
                  <a:pt x="81747" y="95363"/>
                  <a:pt x="79014" y="98097"/>
                  <a:pt x="75616" y="98097"/>
                </a:cubicBezTo>
                <a:lnTo>
                  <a:pt x="55179" y="98097"/>
                </a:lnTo>
                <a:cubicBezTo>
                  <a:pt x="51782" y="98097"/>
                  <a:pt x="49048" y="95363"/>
                  <a:pt x="49048" y="91966"/>
                </a:cubicBezTo>
                <a:cubicBezTo>
                  <a:pt x="49048" y="88568"/>
                  <a:pt x="51782" y="85834"/>
                  <a:pt x="55179" y="85834"/>
                </a:cubicBezTo>
                <a:lnTo>
                  <a:pt x="61310" y="85834"/>
                </a:lnTo>
                <a:lnTo>
                  <a:pt x="61310" y="69485"/>
                </a:lnTo>
                <a:lnTo>
                  <a:pt x="55179" y="69485"/>
                </a:lnTo>
                <a:cubicBezTo>
                  <a:pt x="51782" y="69485"/>
                  <a:pt x="49048" y="66752"/>
                  <a:pt x="49048" y="63354"/>
                </a:cubicBezTo>
                <a:cubicBezTo>
                  <a:pt x="49048" y="59956"/>
                  <a:pt x="51782" y="57223"/>
                  <a:pt x="55179" y="57223"/>
                </a:cubicBezTo>
                <a:close/>
              </a:path>
            </a:pathLst>
          </a:custGeom>
          <a:solidFill>
            <a:srgbClr val="C9A87C"/>
          </a:solidFill>
          <a:ln/>
        </p:spPr>
      </p:sp>
      <p:sp>
        <p:nvSpPr>
          <p:cNvPr id="17" name="Text 15"/>
          <p:cNvSpPr/>
          <p:nvPr/>
        </p:nvSpPr>
        <p:spPr>
          <a:xfrm>
            <a:off x="6525172" y="3923862"/>
            <a:ext cx="5129048" cy="186851"/>
          </a:xfrm>
          <a:prstGeom prst="rect">
            <a:avLst/>
          </a:prstGeom>
          <a:noFill/>
          <a:ln/>
        </p:spPr>
        <p:txBody>
          <a:bodyPr wrap="square" lIns="0" tIns="0" rIns="0" bIns="0" rtlCol="0" anchor="ctr"/>
          <a:lstStyle/>
          <a:p>
            <a:pPr>
              <a:lnSpc>
                <a:spcPct val="120000"/>
              </a:lnSpc>
            </a:pPr>
            <a:r>
              <a:rPr lang="en-US" sz="1030" dirty="0">
                <a:solidFill>
                  <a:srgbClr val="5D6D7E"/>
                </a:solidFill>
                <a:latin typeface="MiSans" pitchFamily="34" charset="0"/>
                <a:ea typeface="MiSans" pitchFamily="34" charset="-122"/>
                <a:cs typeface="MiSans" pitchFamily="34" charset="-120"/>
              </a:rPr>
              <a:t>عكس هذا التعريف السياق البارد للحرب الباردة كبديل عن الشيوعية</a:t>
            </a:r>
            <a:endParaRPr lang="en-US" sz="1600" dirty="0"/>
          </a:p>
        </p:txBody>
      </p:sp>
      <p:sp>
        <p:nvSpPr>
          <p:cNvPr id="18" name="Shape 16"/>
          <p:cNvSpPr/>
          <p:nvPr/>
        </p:nvSpPr>
        <p:spPr>
          <a:xfrm>
            <a:off x="373701" y="1195844"/>
            <a:ext cx="5624202" cy="3101720"/>
          </a:xfrm>
          <a:custGeom>
            <a:avLst/>
            <a:gdLst/>
            <a:ahLst/>
            <a:cxnLst/>
            <a:rect l="l" t="t" r="r" b="b"/>
            <a:pathLst>
              <a:path w="5624202" h="3101720">
                <a:moveTo>
                  <a:pt x="112096" y="0"/>
                </a:moveTo>
                <a:lnTo>
                  <a:pt x="5586832" y="0"/>
                </a:lnTo>
                <a:cubicBezTo>
                  <a:pt x="5607471" y="0"/>
                  <a:pt x="5624202" y="16731"/>
                  <a:pt x="5624202" y="37370"/>
                </a:cubicBezTo>
                <a:lnTo>
                  <a:pt x="5624202" y="3064349"/>
                </a:lnTo>
                <a:cubicBezTo>
                  <a:pt x="5624202" y="3084988"/>
                  <a:pt x="5607471" y="3101720"/>
                  <a:pt x="5586832" y="3101720"/>
                </a:cubicBezTo>
                <a:lnTo>
                  <a:pt x="112096" y="3101720"/>
                </a:lnTo>
                <a:cubicBezTo>
                  <a:pt x="50187" y="3101720"/>
                  <a:pt x="0" y="3051532"/>
                  <a:pt x="0" y="2989623"/>
                </a:cubicBezTo>
                <a:lnTo>
                  <a:pt x="0" y="112096"/>
                </a:lnTo>
                <a:cubicBezTo>
                  <a:pt x="0" y="50229"/>
                  <a:pt x="50229" y="0"/>
                  <a:pt x="112096" y="0"/>
                </a:cubicBezTo>
                <a:close/>
              </a:path>
            </a:pathLst>
          </a:custGeom>
          <a:solidFill>
            <a:srgbClr val="FFFFFF"/>
          </a:solidFill>
          <a:ln/>
          <a:effectLst>
            <a:outerShdw blurRad="140138" dist="93425" dir="5400000" algn="bl" rotWithShape="0">
              <a:srgbClr val="000000">
                <a:alpha val="10196"/>
              </a:srgbClr>
            </a:outerShdw>
          </a:effectLst>
        </p:spPr>
      </p:sp>
      <p:sp>
        <p:nvSpPr>
          <p:cNvPr id="19" name="Shape 17"/>
          <p:cNvSpPr/>
          <p:nvPr/>
        </p:nvSpPr>
        <p:spPr>
          <a:xfrm>
            <a:off x="5997903" y="1195844"/>
            <a:ext cx="37370" cy="3101720"/>
          </a:xfrm>
          <a:custGeom>
            <a:avLst/>
            <a:gdLst/>
            <a:ahLst/>
            <a:cxnLst/>
            <a:rect l="l" t="t" r="r" b="b"/>
            <a:pathLst>
              <a:path w="37370" h="3101720">
                <a:moveTo>
                  <a:pt x="0" y="0"/>
                </a:moveTo>
                <a:lnTo>
                  <a:pt x="0" y="0"/>
                </a:lnTo>
                <a:cubicBezTo>
                  <a:pt x="20625" y="0"/>
                  <a:pt x="37370" y="16745"/>
                  <a:pt x="37370" y="37370"/>
                </a:cubicBezTo>
                <a:lnTo>
                  <a:pt x="37370" y="3064349"/>
                </a:lnTo>
                <a:cubicBezTo>
                  <a:pt x="37370" y="3084988"/>
                  <a:pt x="20639" y="3101720"/>
                  <a:pt x="0" y="3101720"/>
                </a:cubicBezTo>
                <a:lnTo>
                  <a:pt x="0" y="3101720"/>
                </a:lnTo>
                <a:lnTo>
                  <a:pt x="0" y="0"/>
                </a:lnTo>
                <a:close/>
              </a:path>
            </a:pathLst>
          </a:custGeom>
          <a:solidFill>
            <a:srgbClr val="A99985"/>
          </a:solidFill>
          <a:ln/>
        </p:spPr>
      </p:sp>
      <p:sp>
        <p:nvSpPr>
          <p:cNvPr id="20" name="Text 18"/>
          <p:cNvSpPr/>
          <p:nvPr/>
        </p:nvSpPr>
        <p:spPr>
          <a:xfrm>
            <a:off x="5305972" y="1382694"/>
            <a:ext cx="532524" cy="448441"/>
          </a:xfrm>
          <a:prstGeom prst="rect">
            <a:avLst/>
          </a:prstGeom>
          <a:noFill/>
          <a:ln/>
        </p:spPr>
        <p:txBody>
          <a:bodyPr wrap="square" lIns="0" tIns="0" rIns="0" bIns="0" rtlCol="0" anchor="ctr"/>
          <a:lstStyle/>
          <a:p>
            <a:pPr algn="ctr">
              <a:lnSpc>
                <a:spcPct val="130000"/>
              </a:lnSpc>
            </a:pPr>
            <a:r>
              <a:rPr lang="en-US" sz="1324" b="1" dirty="0">
                <a:solidFill>
                  <a:srgbClr val="FFFFFF"/>
                </a:solidFill>
                <a:latin typeface="MiSans" pitchFamily="34" charset="0"/>
                <a:ea typeface="MiSans" pitchFamily="34" charset="-122"/>
                <a:cs typeface="MiSans" pitchFamily="34" charset="-120"/>
              </a:rPr>
              <a:t>02</a:t>
            </a:r>
            <a:endParaRPr lang="en-US" sz="1600" dirty="0"/>
          </a:p>
        </p:txBody>
      </p:sp>
      <p:sp>
        <p:nvSpPr>
          <p:cNvPr id="21" name="Text 19"/>
          <p:cNvSpPr/>
          <p:nvPr/>
        </p:nvSpPr>
        <p:spPr>
          <a:xfrm>
            <a:off x="3819343" y="1382694"/>
            <a:ext cx="1513490" cy="261591"/>
          </a:xfrm>
          <a:prstGeom prst="rect">
            <a:avLst/>
          </a:prstGeom>
          <a:noFill/>
          <a:ln/>
        </p:spPr>
        <p:txBody>
          <a:bodyPr wrap="square" lIns="0" tIns="0" rIns="0" bIns="0" rtlCol="0" anchor="ctr"/>
          <a:lstStyle/>
          <a:p>
            <a:pPr>
              <a:lnSpc>
                <a:spcPct val="120000"/>
              </a:lnSpc>
            </a:pPr>
            <a:r>
              <a:rPr lang="en-US" sz="1471" b="1" dirty="0">
                <a:solidFill>
                  <a:srgbClr val="3D5A6C"/>
                </a:solidFill>
                <a:latin typeface="阿里妈妈刀隶体" pitchFamily="34" charset="0"/>
                <a:ea typeface="阿里妈妈刀隶体" pitchFamily="34" charset="-122"/>
                <a:cs typeface="阿里妈妈刀隶体" pitchFamily="34" charset="-120"/>
              </a:rPr>
              <a:t>أندريه غوندر فرانك</a:t>
            </a:r>
            <a:endParaRPr lang="en-US" sz="1600" dirty="0"/>
          </a:p>
        </p:txBody>
      </p:sp>
      <p:sp>
        <p:nvSpPr>
          <p:cNvPr id="22" name="Text 20"/>
          <p:cNvSpPr/>
          <p:nvPr/>
        </p:nvSpPr>
        <p:spPr>
          <a:xfrm>
            <a:off x="3819343" y="1644285"/>
            <a:ext cx="1485462" cy="186851"/>
          </a:xfrm>
          <a:prstGeom prst="rect">
            <a:avLst/>
          </a:prstGeom>
          <a:noFill/>
          <a:ln/>
        </p:spPr>
        <p:txBody>
          <a:bodyPr wrap="square" lIns="0" tIns="0" rIns="0" bIns="0" rtlCol="0" anchor="ctr"/>
          <a:lstStyle/>
          <a:p>
            <a:pPr>
              <a:lnSpc>
                <a:spcPct val="120000"/>
              </a:lnSpc>
            </a:pPr>
            <a:r>
              <a:rPr lang="en-US" sz="1030" dirty="0">
                <a:solidFill>
                  <a:srgbClr val="5D6D7E"/>
                </a:solidFill>
                <a:latin typeface="MiSans" pitchFamily="34" charset="0"/>
                <a:ea typeface="MiSans" pitchFamily="34" charset="-122"/>
                <a:cs typeface="MiSans" pitchFamily="34" charset="-120"/>
              </a:rPr>
              <a:t>نظرية التبعية</a:t>
            </a:r>
            <a:endParaRPr lang="en-US" sz="1600" dirty="0"/>
          </a:p>
        </p:txBody>
      </p:sp>
      <p:sp>
        <p:nvSpPr>
          <p:cNvPr id="23" name="Text 21"/>
          <p:cNvSpPr/>
          <p:nvPr/>
        </p:nvSpPr>
        <p:spPr>
          <a:xfrm>
            <a:off x="560552" y="1943246"/>
            <a:ext cx="5306556" cy="728717"/>
          </a:xfrm>
          <a:prstGeom prst="rect">
            <a:avLst/>
          </a:prstGeom>
          <a:noFill/>
          <a:ln/>
        </p:spPr>
        <p:txBody>
          <a:bodyPr wrap="square" lIns="0" tIns="0" rIns="0" bIns="0" rtlCol="0" anchor="ctr"/>
          <a:lstStyle/>
          <a:p>
            <a:pPr>
              <a:lnSpc>
                <a:spcPct val="140000"/>
              </a:lnSpc>
            </a:pPr>
            <a:r>
              <a:rPr lang="en-US" sz="1177" dirty="0">
                <a:solidFill>
                  <a:srgbClr val="2C3E50"/>
                </a:solidFill>
                <a:latin typeface="MiSans" pitchFamily="34" charset="0"/>
                <a:ea typeface="MiSans" pitchFamily="34" charset="-122"/>
                <a:cs typeface="MiSans" pitchFamily="34" charset="-120"/>
              </a:rPr>
              <a:t>يقدم فرانك </a:t>
            </a:r>
            <a:r>
              <a:rPr lang="en-US" sz="1177" b="1" dirty="0">
                <a:solidFill>
                  <a:srgbClr val="2C3E50"/>
                </a:solidFill>
                <a:latin typeface="MiSans" pitchFamily="34" charset="0"/>
                <a:ea typeface="MiSans" pitchFamily="34" charset="-122"/>
                <a:cs typeface="MiSans" pitchFamily="34" charset="-120"/>
              </a:rPr>
              <a:t>تعريفاً نقدياً جذرياً</a:t>
            </a:r>
            <a:r>
              <a:rPr lang="en-US" sz="1177" dirty="0">
                <a:solidFill>
                  <a:srgbClr val="2C3E50"/>
                </a:solidFill>
                <a:latin typeface="MiSans" pitchFamily="34" charset="0"/>
                <a:ea typeface="MiSans" pitchFamily="34" charset="-122"/>
                <a:cs typeface="MiSans" pitchFamily="34" charset="-120"/>
              </a:rPr>
              <a:t> للتنمية. يرى أن "تنمية الدول المتخلفة" هي في الواقع </a:t>
            </a:r>
            <a:r>
              <a:rPr lang="en-US" sz="1177" b="1" dirty="0">
                <a:solidFill>
                  <a:srgbClr val="2C3E50"/>
                </a:solidFill>
                <a:latin typeface="MiSans" pitchFamily="34" charset="0"/>
                <a:ea typeface="MiSans" pitchFamily="34" charset="-122"/>
                <a:cs typeface="MiSans" pitchFamily="34" charset="-120"/>
              </a:rPr>
              <a:t>"تطور التخلف"</a:t>
            </a:r>
            <a:r>
              <a:rPr lang="en-US" sz="1177" dirty="0">
                <a:solidFill>
                  <a:srgbClr val="2C3E50"/>
                </a:solidFill>
                <a:latin typeface="MiSans" pitchFamily="34" charset="0"/>
                <a:ea typeface="MiSans" pitchFamily="34" charset="-122"/>
                <a:cs typeface="MiSans" pitchFamily="34" charset="-120"/>
              </a:rPr>
              <a:t>، حيث يؤدي اندماج الدول النامية (المحيط) في النظام الرأسمالي العالمي إلى استنزاف مواردها لصالح الدول المتقدمة (المركز).</a:t>
            </a:r>
            <a:endParaRPr lang="en-US" sz="1600" dirty="0"/>
          </a:p>
        </p:txBody>
      </p:sp>
      <p:sp>
        <p:nvSpPr>
          <p:cNvPr id="24" name="Shape 22"/>
          <p:cNvSpPr/>
          <p:nvPr/>
        </p:nvSpPr>
        <p:spPr>
          <a:xfrm>
            <a:off x="560552" y="2784074"/>
            <a:ext cx="5231816" cy="429756"/>
          </a:xfrm>
          <a:custGeom>
            <a:avLst/>
            <a:gdLst/>
            <a:ahLst/>
            <a:cxnLst/>
            <a:rect l="l" t="t" r="r" b="b"/>
            <a:pathLst>
              <a:path w="5231816" h="429756">
                <a:moveTo>
                  <a:pt x="74739" y="0"/>
                </a:moveTo>
                <a:lnTo>
                  <a:pt x="5157077" y="0"/>
                </a:lnTo>
                <a:cubicBezTo>
                  <a:pt x="5198354" y="0"/>
                  <a:pt x="5231816" y="33462"/>
                  <a:pt x="5231816" y="74739"/>
                </a:cubicBezTo>
                <a:lnTo>
                  <a:pt x="5231816" y="355017"/>
                </a:lnTo>
                <a:cubicBezTo>
                  <a:pt x="5231816" y="396295"/>
                  <a:pt x="5198354" y="429756"/>
                  <a:pt x="5157077" y="429756"/>
                </a:cubicBezTo>
                <a:lnTo>
                  <a:pt x="74739" y="429756"/>
                </a:lnTo>
                <a:cubicBezTo>
                  <a:pt x="33462" y="429756"/>
                  <a:pt x="0" y="396295"/>
                  <a:pt x="0" y="355017"/>
                </a:cubicBezTo>
                <a:lnTo>
                  <a:pt x="0" y="74739"/>
                </a:lnTo>
                <a:cubicBezTo>
                  <a:pt x="0" y="33489"/>
                  <a:pt x="33489" y="0"/>
                  <a:pt x="74739" y="0"/>
                </a:cubicBezTo>
                <a:close/>
              </a:path>
            </a:pathLst>
          </a:custGeom>
          <a:solidFill>
            <a:srgbClr val="A99985">
              <a:alpha val="10196"/>
            </a:srgbClr>
          </a:solidFill>
          <a:ln/>
        </p:spPr>
      </p:sp>
      <p:sp>
        <p:nvSpPr>
          <p:cNvPr id="25" name="Text 23"/>
          <p:cNvSpPr/>
          <p:nvPr/>
        </p:nvSpPr>
        <p:spPr>
          <a:xfrm>
            <a:off x="672662" y="2896184"/>
            <a:ext cx="5072993" cy="205536"/>
          </a:xfrm>
          <a:prstGeom prst="rect">
            <a:avLst/>
          </a:prstGeom>
          <a:noFill/>
          <a:ln/>
        </p:spPr>
        <p:txBody>
          <a:bodyPr wrap="square" lIns="0" tIns="0" rIns="0" bIns="0" rtlCol="0" anchor="ctr"/>
          <a:lstStyle/>
          <a:p>
            <a:pPr>
              <a:lnSpc>
                <a:spcPct val="140000"/>
              </a:lnSpc>
            </a:pPr>
            <a:r>
              <a:rPr lang="en-US" sz="1030" b="1" dirty="0">
                <a:solidFill>
                  <a:srgbClr val="2C3E50"/>
                </a:solidFill>
                <a:latin typeface="MiSans" pitchFamily="34" charset="0"/>
                <a:ea typeface="MiSans" pitchFamily="34" charset="-122"/>
                <a:cs typeface="MiSans" pitchFamily="34" charset="-120"/>
              </a:rPr>
              <a:t>الرسالة الأساسية:</a:t>
            </a:r>
            <a:r>
              <a:rPr lang="en-US" sz="1030" dirty="0">
                <a:solidFill>
                  <a:srgbClr val="2C3E50"/>
                </a:solidFill>
                <a:latin typeface="MiSans" pitchFamily="34" charset="0"/>
                <a:ea typeface="MiSans" pitchFamily="34" charset="-122"/>
                <a:cs typeface="MiSans" pitchFamily="34" charset="-120"/>
              </a:rPr>
              <a:t> التنمية ليست عملية داخلية محايدة، بل نتيجة للاستغلال الاستعماري والإمبريالي الجديد.</a:t>
            </a:r>
            <a:endParaRPr lang="en-US" sz="1600" dirty="0"/>
          </a:p>
        </p:txBody>
      </p:sp>
      <p:sp>
        <p:nvSpPr>
          <p:cNvPr id="26" name="Shape 24"/>
          <p:cNvSpPr/>
          <p:nvPr/>
        </p:nvSpPr>
        <p:spPr>
          <a:xfrm>
            <a:off x="6170156" y="4447044"/>
            <a:ext cx="5624202" cy="2410372"/>
          </a:xfrm>
          <a:custGeom>
            <a:avLst/>
            <a:gdLst/>
            <a:ahLst/>
            <a:cxnLst/>
            <a:rect l="l" t="t" r="r" b="b"/>
            <a:pathLst>
              <a:path w="5624202" h="2410372">
                <a:moveTo>
                  <a:pt x="112106" y="0"/>
                </a:moveTo>
                <a:lnTo>
                  <a:pt x="5586832" y="0"/>
                </a:lnTo>
                <a:cubicBezTo>
                  <a:pt x="5607471" y="0"/>
                  <a:pt x="5624202" y="16731"/>
                  <a:pt x="5624202" y="37370"/>
                </a:cubicBezTo>
                <a:lnTo>
                  <a:pt x="5624202" y="2373002"/>
                </a:lnTo>
                <a:cubicBezTo>
                  <a:pt x="5624202" y="2393641"/>
                  <a:pt x="5607471" y="2410372"/>
                  <a:pt x="5586832" y="2410372"/>
                </a:cubicBezTo>
                <a:lnTo>
                  <a:pt x="112106" y="2410372"/>
                </a:lnTo>
                <a:cubicBezTo>
                  <a:pt x="50192" y="2410372"/>
                  <a:pt x="0" y="2360181"/>
                  <a:pt x="0" y="2298266"/>
                </a:cubicBezTo>
                <a:lnTo>
                  <a:pt x="0" y="112106"/>
                </a:lnTo>
                <a:cubicBezTo>
                  <a:pt x="0" y="50192"/>
                  <a:pt x="50192" y="0"/>
                  <a:pt x="112106" y="0"/>
                </a:cubicBezTo>
                <a:close/>
              </a:path>
            </a:pathLst>
          </a:custGeom>
          <a:solidFill>
            <a:srgbClr val="FFFFFF"/>
          </a:solidFill>
          <a:ln/>
          <a:effectLst>
            <a:outerShdw blurRad="140138" dist="93425" dir="5400000" algn="bl" rotWithShape="0">
              <a:srgbClr val="000000">
                <a:alpha val="10196"/>
              </a:srgbClr>
            </a:outerShdw>
          </a:effectLst>
        </p:spPr>
      </p:sp>
      <p:sp>
        <p:nvSpPr>
          <p:cNvPr id="27" name="Shape 25"/>
          <p:cNvSpPr/>
          <p:nvPr/>
        </p:nvSpPr>
        <p:spPr>
          <a:xfrm>
            <a:off x="11794359" y="4447044"/>
            <a:ext cx="37370" cy="2410372"/>
          </a:xfrm>
          <a:custGeom>
            <a:avLst/>
            <a:gdLst/>
            <a:ahLst/>
            <a:cxnLst/>
            <a:rect l="l" t="t" r="r" b="b"/>
            <a:pathLst>
              <a:path w="37370" h="2410372">
                <a:moveTo>
                  <a:pt x="0" y="0"/>
                </a:moveTo>
                <a:lnTo>
                  <a:pt x="0" y="0"/>
                </a:lnTo>
                <a:cubicBezTo>
                  <a:pt x="20625" y="0"/>
                  <a:pt x="37370" y="16745"/>
                  <a:pt x="37370" y="37370"/>
                </a:cubicBezTo>
                <a:lnTo>
                  <a:pt x="37370" y="2373002"/>
                </a:lnTo>
                <a:cubicBezTo>
                  <a:pt x="37370" y="2393641"/>
                  <a:pt x="20639" y="2410372"/>
                  <a:pt x="0" y="2410372"/>
                </a:cubicBezTo>
                <a:lnTo>
                  <a:pt x="0" y="2410372"/>
                </a:lnTo>
                <a:lnTo>
                  <a:pt x="0" y="0"/>
                </a:lnTo>
                <a:close/>
              </a:path>
            </a:pathLst>
          </a:custGeom>
          <a:solidFill>
            <a:srgbClr val="7D8A74"/>
          </a:solidFill>
          <a:ln/>
        </p:spPr>
      </p:sp>
      <p:sp>
        <p:nvSpPr>
          <p:cNvPr id="28" name="Text 26"/>
          <p:cNvSpPr/>
          <p:nvPr/>
        </p:nvSpPr>
        <p:spPr>
          <a:xfrm>
            <a:off x="11102428" y="4633894"/>
            <a:ext cx="532524" cy="448441"/>
          </a:xfrm>
          <a:prstGeom prst="rect">
            <a:avLst/>
          </a:prstGeom>
          <a:noFill/>
          <a:ln/>
        </p:spPr>
        <p:txBody>
          <a:bodyPr wrap="square" lIns="0" tIns="0" rIns="0" bIns="0" rtlCol="0" anchor="ctr"/>
          <a:lstStyle/>
          <a:p>
            <a:pPr algn="ctr">
              <a:lnSpc>
                <a:spcPct val="130000"/>
              </a:lnSpc>
            </a:pPr>
            <a:r>
              <a:rPr lang="en-US" sz="1324" b="1" dirty="0">
                <a:solidFill>
                  <a:srgbClr val="FFFFFF"/>
                </a:solidFill>
                <a:latin typeface="MiSans" pitchFamily="34" charset="0"/>
                <a:ea typeface="MiSans" pitchFamily="34" charset="-122"/>
                <a:cs typeface="MiSans" pitchFamily="34" charset="-120"/>
              </a:rPr>
              <a:t>03</a:t>
            </a:r>
            <a:endParaRPr lang="en-US" sz="1600" dirty="0"/>
          </a:p>
        </p:txBody>
      </p:sp>
      <p:sp>
        <p:nvSpPr>
          <p:cNvPr id="29" name="Text 27"/>
          <p:cNvSpPr/>
          <p:nvPr/>
        </p:nvSpPr>
        <p:spPr>
          <a:xfrm>
            <a:off x="9557699" y="4633894"/>
            <a:ext cx="1569545" cy="261591"/>
          </a:xfrm>
          <a:prstGeom prst="rect">
            <a:avLst/>
          </a:prstGeom>
          <a:noFill/>
          <a:ln/>
        </p:spPr>
        <p:txBody>
          <a:bodyPr wrap="square" lIns="0" tIns="0" rIns="0" bIns="0" rtlCol="0" anchor="ctr"/>
          <a:lstStyle/>
          <a:p>
            <a:pPr>
              <a:lnSpc>
                <a:spcPct val="120000"/>
              </a:lnSpc>
            </a:pPr>
            <a:r>
              <a:rPr lang="en-US" sz="1471" b="1" dirty="0">
                <a:solidFill>
                  <a:srgbClr val="3D5A6C"/>
                </a:solidFill>
                <a:latin typeface="阿里妈妈刀隶体" pitchFamily="34" charset="0"/>
                <a:ea typeface="阿里妈妈刀隶体" pitchFamily="34" charset="-122"/>
                <a:cs typeface="阿里妈妈刀隶体" pitchFamily="34" charset="-120"/>
              </a:rPr>
              <a:t>إيمانويل والرشتاين</a:t>
            </a:r>
            <a:endParaRPr lang="en-US" sz="1600" dirty="0"/>
          </a:p>
        </p:txBody>
      </p:sp>
      <p:sp>
        <p:nvSpPr>
          <p:cNvPr id="30" name="Text 28"/>
          <p:cNvSpPr/>
          <p:nvPr/>
        </p:nvSpPr>
        <p:spPr>
          <a:xfrm>
            <a:off x="9557699" y="4895485"/>
            <a:ext cx="1541517" cy="186851"/>
          </a:xfrm>
          <a:prstGeom prst="rect">
            <a:avLst/>
          </a:prstGeom>
          <a:noFill/>
          <a:ln/>
        </p:spPr>
        <p:txBody>
          <a:bodyPr wrap="square" lIns="0" tIns="0" rIns="0" bIns="0" rtlCol="0" anchor="ctr"/>
          <a:lstStyle/>
          <a:p>
            <a:pPr>
              <a:lnSpc>
                <a:spcPct val="120000"/>
              </a:lnSpc>
            </a:pPr>
            <a:r>
              <a:rPr lang="en-US" sz="1030" dirty="0">
                <a:solidFill>
                  <a:srgbClr val="5D6D7E"/>
                </a:solidFill>
                <a:latin typeface="MiSans" pitchFamily="34" charset="0"/>
                <a:ea typeface="MiSans" pitchFamily="34" charset="-122"/>
                <a:cs typeface="MiSans" pitchFamily="34" charset="-120"/>
              </a:rPr>
              <a:t>نظرية أنظمة العالم</a:t>
            </a:r>
            <a:endParaRPr lang="en-US" sz="1600" dirty="0"/>
          </a:p>
        </p:txBody>
      </p:sp>
      <p:sp>
        <p:nvSpPr>
          <p:cNvPr id="31" name="Text 29"/>
          <p:cNvSpPr/>
          <p:nvPr/>
        </p:nvSpPr>
        <p:spPr>
          <a:xfrm>
            <a:off x="6357007" y="5194446"/>
            <a:ext cx="5306556" cy="485811"/>
          </a:xfrm>
          <a:prstGeom prst="rect">
            <a:avLst/>
          </a:prstGeom>
          <a:noFill/>
          <a:ln/>
        </p:spPr>
        <p:txBody>
          <a:bodyPr wrap="square" lIns="0" tIns="0" rIns="0" bIns="0" rtlCol="0" anchor="ctr"/>
          <a:lstStyle/>
          <a:p>
            <a:pPr>
              <a:lnSpc>
                <a:spcPct val="140000"/>
              </a:lnSpc>
            </a:pPr>
            <a:r>
              <a:rPr lang="en-US" sz="1177" dirty="0">
                <a:solidFill>
                  <a:srgbClr val="2C3E50"/>
                </a:solidFill>
                <a:latin typeface="MiSans" pitchFamily="34" charset="0"/>
                <a:ea typeface="MiSans" pitchFamily="34" charset="-122"/>
                <a:cs typeface="MiSans" pitchFamily="34" charset="-120"/>
              </a:rPr>
              <a:t>يطور والرشتاين </a:t>
            </a:r>
            <a:r>
              <a:rPr lang="en-US" sz="1177" b="1" dirty="0">
                <a:solidFill>
                  <a:srgbClr val="2C3E50"/>
                </a:solidFill>
                <a:latin typeface="MiSans" pitchFamily="34" charset="0"/>
                <a:ea typeface="MiSans" pitchFamily="34" charset="-122"/>
                <a:cs typeface="MiSans" pitchFamily="34" charset="-120"/>
              </a:rPr>
              <a:t>نظرية أنظمة العالم</a:t>
            </a:r>
            <a:r>
              <a:rPr lang="en-US" sz="1177" dirty="0">
                <a:solidFill>
                  <a:srgbClr val="2C3E50"/>
                </a:solidFill>
                <a:latin typeface="MiSans" pitchFamily="34" charset="0"/>
                <a:ea typeface="MiSans" pitchFamily="34" charset="-122"/>
                <a:cs typeface="MiSans" pitchFamily="34" charset="-120"/>
              </a:rPr>
              <a:t>، حيث يعرّف التنمية كعملية </a:t>
            </a:r>
            <a:r>
              <a:rPr lang="en-US" sz="1177" b="1" dirty="0">
                <a:solidFill>
                  <a:srgbClr val="2C3E50"/>
                </a:solidFill>
                <a:latin typeface="MiSans" pitchFamily="34" charset="0"/>
                <a:ea typeface="MiSans" pitchFamily="34" charset="-122"/>
                <a:cs typeface="MiSans" pitchFamily="34" charset="-120"/>
              </a:rPr>
              <a:t>غير متكافئة</a:t>
            </a:r>
            <a:r>
              <a:rPr lang="en-US" sz="1177" dirty="0">
                <a:solidFill>
                  <a:srgbClr val="2C3E50"/>
                </a:solidFill>
                <a:latin typeface="MiSans" pitchFamily="34" charset="0"/>
                <a:ea typeface="MiSans" pitchFamily="34" charset="-122"/>
                <a:cs typeface="MiSans" pitchFamily="34" charset="-120"/>
              </a:rPr>
              <a:t> داخل نظام عالمي رأسمالي واحد. يقسم العالم إلى:</a:t>
            </a:r>
            <a:endParaRPr lang="en-US" sz="1600" dirty="0"/>
          </a:p>
        </p:txBody>
      </p:sp>
      <p:sp>
        <p:nvSpPr>
          <p:cNvPr id="32" name="Shape 30"/>
          <p:cNvSpPr/>
          <p:nvPr/>
        </p:nvSpPr>
        <p:spPr>
          <a:xfrm>
            <a:off x="9897533" y="5792368"/>
            <a:ext cx="1690998" cy="523182"/>
          </a:xfrm>
          <a:custGeom>
            <a:avLst/>
            <a:gdLst/>
            <a:ahLst/>
            <a:cxnLst/>
            <a:rect l="l" t="t" r="r" b="b"/>
            <a:pathLst>
              <a:path w="1690998" h="523182">
                <a:moveTo>
                  <a:pt x="37371" y="0"/>
                </a:moveTo>
                <a:lnTo>
                  <a:pt x="1653627" y="0"/>
                </a:lnTo>
                <a:cubicBezTo>
                  <a:pt x="1674266" y="0"/>
                  <a:pt x="1690998" y="16732"/>
                  <a:pt x="1690998" y="37371"/>
                </a:cubicBezTo>
                <a:lnTo>
                  <a:pt x="1690998" y="485811"/>
                </a:lnTo>
                <a:cubicBezTo>
                  <a:pt x="1690998" y="506450"/>
                  <a:pt x="1674266" y="523182"/>
                  <a:pt x="1653627" y="523182"/>
                </a:cubicBezTo>
                <a:lnTo>
                  <a:pt x="37371" y="523182"/>
                </a:lnTo>
                <a:cubicBezTo>
                  <a:pt x="16732" y="523182"/>
                  <a:pt x="0" y="506450"/>
                  <a:pt x="0" y="485811"/>
                </a:cubicBezTo>
                <a:lnTo>
                  <a:pt x="0" y="37371"/>
                </a:lnTo>
                <a:cubicBezTo>
                  <a:pt x="0" y="16745"/>
                  <a:pt x="16745" y="0"/>
                  <a:pt x="37371" y="0"/>
                </a:cubicBezTo>
                <a:close/>
              </a:path>
            </a:pathLst>
          </a:custGeom>
          <a:solidFill>
            <a:srgbClr val="7D8A74">
              <a:alpha val="10196"/>
            </a:srgbClr>
          </a:solidFill>
          <a:ln/>
        </p:spPr>
      </p:sp>
      <p:sp>
        <p:nvSpPr>
          <p:cNvPr id="33" name="Text 31"/>
          <p:cNvSpPr/>
          <p:nvPr/>
        </p:nvSpPr>
        <p:spPr>
          <a:xfrm>
            <a:off x="10576199" y="5867108"/>
            <a:ext cx="338046" cy="177508"/>
          </a:xfrm>
          <a:prstGeom prst="rect">
            <a:avLst/>
          </a:prstGeom>
          <a:noFill/>
          <a:ln/>
        </p:spPr>
        <p:txBody>
          <a:bodyPr wrap="square" lIns="0" tIns="0" rIns="0" bIns="0" rtlCol="0" anchor="ctr"/>
          <a:lstStyle/>
          <a:p>
            <a:pPr algn="ctr">
              <a:lnSpc>
                <a:spcPct val="120000"/>
              </a:lnSpc>
            </a:pPr>
            <a:r>
              <a:rPr lang="en-US" sz="1030" b="1" dirty="0">
                <a:solidFill>
                  <a:srgbClr val="2C3E50"/>
                </a:solidFill>
                <a:latin typeface="MiSans" pitchFamily="34" charset="0"/>
                <a:ea typeface="MiSans" pitchFamily="34" charset="-122"/>
                <a:cs typeface="MiSans" pitchFamily="34" charset="-120"/>
              </a:rPr>
              <a:t>المركز</a:t>
            </a:r>
            <a:endParaRPr lang="en-US" sz="1600" dirty="0"/>
          </a:p>
        </p:txBody>
      </p:sp>
      <p:sp>
        <p:nvSpPr>
          <p:cNvPr id="34" name="Text 32"/>
          <p:cNvSpPr/>
          <p:nvPr/>
        </p:nvSpPr>
        <p:spPr>
          <a:xfrm>
            <a:off x="10495526" y="6072644"/>
            <a:ext cx="499391" cy="149480"/>
          </a:xfrm>
          <a:prstGeom prst="rect">
            <a:avLst/>
          </a:prstGeom>
          <a:noFill/>
          <a:ln/>
        </p:spPr>
        <p:txBody>
          <a:bodyPr wrap="square" lIns="0" tIns="0" rIns="0" bIns="0" rtlCol="0" anchor="ctr"/>
          <a:lstStyle/>
          <a:p>
            <a:pPr algn="ctr">
              <a:lnSpc>
                <a:spcPct val="110000"/>
              </a:lnSpc>
            </a:pPr>
            <a:r>
              <a:rPr lang="en-US" sz="883" dirty="0">
                <a:solidFill>
                  <a:srgbClr val="2C3E50"/>
                </a:solidFill>
                <a:latin typeface="MiSans" pitchFamily="34" charset="0"/>
                <a:ea typeface="MiSans" pitchFamily="34" charset="-122"/>
                <a:cs typeface="MiSans" pitchFamily="34" charset="-120"/>
              </a:rPr>
              <a:t>الدول الغنية</a:t>
            </a:r>
            <a:endParaRPr lang="en-US" sz="1600" dirty="0"/>
          </a:p>
        </p:txBody>
      </p:sp>
      <p:sp>
        <p:nvSpPr>
          <p:cNvPr id="35" name="Shape 33"/>
          <p:cNvSpPr/>
          <p:nvPr/>
        </p:nvSpPr>
        <p:spPr>
          <a:xfrm>
            <a:off x="8127270" y="5792368"/>
            <a:ext cx="1690998" cy="523182"/>
          </a:xfrm>
          <a:custGeom>
            <a:avLst/>
            <a:gdLst/>
            <a:ahLst/>
            <a:cxnLst/>
            <a:rect l="l" t="t" r="r" b="b"/>
            <a:pathLst>
              <a:path w="1690998" h="523182">
                <a:moveTo>
                  <a:pt x="37371" y="0"/>
                </a:moveTo>
                <a:lnTo>
                  <a:pt x="1653627" y="0"/>
                </a:lnTo>
                <a:cubicBezTo>
                  <a:pt x="1674266" y="0"/>
                  <a:pt x="1690998" y="16732"/>
                  <a:pt x="1690998" y="37371"/>
                </a:cubicBezTo>
                <a:lnTo>
                  <a:pt x="1690998" y="485811"/>
                </a:lnTo>
                <a:cubicBezTo>
                  <a:pt x="1690998" y="506450"/>
                  <a:pt x="1674266" y="523182"/>
                  <a:pt x="1653627" y="523182"/>
                </a:cubicBezTo>
                <a:lnTo>
                  <a:pt x="37371" y="523182"/>
                </a:lnTo>
                <a:cubicBezTo>
                  <a:pt x="16732" y="523182"/>
                  <a:pt x="0" y="506450"/>
                  <a:pt x="0" y="485811"/>
                </a:cubicBezTo>
                <a:lnTo>
                  <a:pt x="0" y="37371"/>
                </a:lnTo>
                <a:cubicBezTo>
                  <a:pt x="0" y="16745"/>
                  <a:pt x="16745" y="0"/>
                  <a:pt x="37371" y="0"/>
                </a:cubicBezTo>
                <a:close/>
              </a:path>
            </a:pathLst>
          </a:custGeom>
          <a:solidFill>
            <a:srgbClr val="7D8A74">
              <a:alpha val="10196"/>
            </a:srgbClr>
          </a:solidFill>
          <a:ln/>
        </p:spPr>
      </p:sp>
      <p:sp>
        <p:nvSpPr>
          <p:cNvPr id="36" name="Text 34"/>
          <p:cNvSpPr/>
          <p:nvPr/>
        </p:nvSpPr>
        <p:spPr>
          <a:xfrm>
            <a:off x="8644149" y="5867108"/>
            <a:ext cx="661765" cy="177508"/>
          </a:xfrm>
          <a:prstGeom prst="rect">
            <a:avLst/>
          </a:prstGeom>
          <a:noFill/>
          <a:ln/>
        </p:spPr>
        <p:txBody>
          <a:bodyPr wrap="square" lIns="0" tIns="0" rIns="0" bIns="0" rtlCol="0" anchor="ctr"/>
          <a:lstStyle/>
          <a:p>
            <a:pPr algn="ctr">
              <a:lnSpc>
                <a:spcPct val="120000"/>
              </a:lnSpc>
            </a:pPr>
            <a:r>
              <a:rPr lang="en-US" sz="1030" b="1" dirty="0">
                <a:solidFill>
                  <a:srgbClr val="2C3E50"/>
                </a:solidFill>
                <a:latin typeface="MiSans" pitchFamily="34" charset="0"/>
                <a:ea typeface="MiSans" pitchFamily="34" charset="-122"/>
                <a:cs typeface="MiSans" pitchFamily="34" charset="-120"/>
              </a:rPr>
              <a:t>شبه المحيط</a:t>
            </a:r>
            <a:endParaRPr lang="en-US" sz="1600" dirty="0"/>
          </a:p>
        </p:txBody>
      </p:sp>
      <p:sp>
        <p:nvSpPr>
          <p:cNvPr id="37" name="Text 35"/>
          <p:cNvSpPr/>
          <p:nvPr/>
        </p:nvSpPr>
        <p:spPr>
          <a:xfrm>
            <a:off x="8850149" y="6072644"/>
            <a:ext cx="249764" cy="149480"/>
          </a:xfrm>
          <a:prstGeom prst="rect">
            <a:avLst/>
          </a:prstGeom>
          <a:noFill/>
          <a:ln/>
        </p:spPr>
        <p:txBody>
          <a:bodyPr wrap="square" lIns="0" tIns="0" rIns="0" bIns="0" rtlCol="0" anchor="ctr"/>
          <a:lstStyle/>
          <a:p>
            <a:pPr algn="ctr">
              <a:lnSpc>
                <a:spcPct val="110000"/>
              </a:lnSpc>
            </a:pPr>
            <a:r>
              <a:rPr lang="en-US" sz="883" dirty="0">
                <a:solidFill>
                  <a:srgbClr val="2C3E50"/>
                </a:solidFill>
                <a:latin typeface="MiSans" pitchFamily="34" charset="0"/>
                <a:ea typeface="MiSans" pitchFamily="34" charset="-122"/>
                <a:cs typeface="MiSans" pitchFamily="34" charset="-120"/>
              </a:rPr>
              <a:t>وسط</a:t>
            </a:r>
            <a:endParaRPr lang="en-US" sz="1600" dirty="0"/>
          </a:p>
        </p:txBody>
      </p:sp>
      <p:sp>
        <p:nvSpPr>
          <p:cNvPr id="38" name="Shape 36"/>
          <p:cNvSpPr/>
          <p:nvPr/>
        </p:nvSpPr>
        <p:spPr>
          <a:xfrm>
            <a:off x="6357153" y="5792368"/>
            <a:ext cx="1690998" cy="523182"/>
          </a:xfrm>
          <a:custGeom>
            <a:avLst/>
            <a:gdLst/>
            <a:ahLst/>
            <a:cxnLst/>
            <a:rect l="l" t="t" r="r" b="b"/>
            <a:pathLst>
              <a:path w="1690998" h="523182">
                <a:moveTo>
                  <a:pt x="37371" y="0"/>
                </a:moveTo>
                <a:lnTo>
                  <a:pt x="1653627" y="0"/>
                </a:lnTo>
                <a:cubicBezTo>
                  <a:pt x="1674266" y="0"/>
                  <a:pt x="1690998" y="16732"/>
                  <a:pt x="1690998" y="37371"/>
                </a:cubicBezTo>
                <a:lnTo>
                  <a:pt x="1690998" y="485811"/>
                </a:lnTo>
                <a:cubicBezTo>
                  <a:pt x="1690998" y="506450"/>
                  <a:pt x="1674266" y="523182"/>
                  <a:pt x="1653627" y="523182"/>
                </a:cubicBezTo>
                <a:lnTo>
                  <a:pt x="37371" y="523182"/>
                </a:lnTo>
                <a:cubicBezTo>
                  <a:pt x="16732" y="523182"/>
                  <a:pt x="0" y="506450"/>
                  <a:pt x="0" y="485811"/>
                </a:cubicBezTo>
                <a:lnTo>
                  <a:pt x="0" y="37371"/>
                </a:lnTo>
                <a:cubicBezTo>
                  <a:pt x="0" y="16745"/>
                  <a:pt x="16745" y="0"/>
                  <a:pt x="37371" y="0"/>
                </a:cubicBezTo>
                <a:close/>
              </a:path>
            </a:pathLst>
          </a:custGeom>
          <a:solidFill>
            <a:srgbClr val="7D8A74">
              <a:alpha val="10196"/>
            </a:srgbClr>
          </a:solidFill>
          <a:ln/>
        </p:spPr>
      </p:sp>
      <p:sp>
        <p:nvSpPr>
          <p:cNvPr id="39" name="Text 37"/>
          <p:cNvSpPr/>
          <p:nvPr/>
        </p:nvSpPr>
        <p:spPr>
          <a:xfrm>
            <a:off x="7002587" y="5867108"/>
            <a:ext cx="404508" cy="177508"/>
          </a:xfrm>
          <a:prstGeom prst="rect">
            <a:avLst/>
          </a:prstGeom>
          <a:noFill/>
          <a:ln/>
        </p:spPr>
        <p:txBody>
          <a:bodyPr wrap="square" lIns="0" tIns="0" rIns="0" bIns="0" rtlCol="0" anchor="ctr"/>
          <a:lstStyle/>
          <a:p>
            <a:pPr algn="ctr">
              <a:lnSpc>
                <a:spcPct val="120000"/>
              </a:lnSpc>
            </a:pPr>
            <a:r>
              <a:rPr lang="en-US" sz="1030" b="1" dirty="0">
                <a:solidFill>
                  <a:srgbClr val="2C3E50"/>
                </a:solidFill>
                <a:latin typeface="MiSans" pitchFamily="34" charset="0"/>
                <a:ea typeface="MiSans" pitchFamily="34" charset="-122"/>
                <a:cs typeface="MiSans" pitchFamily="34" charset="-120"/>
              </a:rPr>
              <a:t>المحيط</a:t>
            </a:r>
            <a:endParaRPr lang="en-US" sz="1600" dirty="0"/>
          </a:p>
        </p:txBody>
      </p:sp>
      <p:sp>
        <p:nvSpPr>
          <p:cNvPr id="40" name="Text 38"/>
          <p:cNvSpPr/>
          <p:nvPr/>
        </p:nvSpPr>
        <p:spPr>
          <a:xfrm>
            <a:off x="6937914" y="6072644"/>
            <a:ext cx="533856" cy="149480"/>
          </a:xfrm>
          <a:prstGeom prst="rect">
            <a:avLst/>
          </a:prstGeom>
          <a:noFill/>
          <a:ln/>
        </p:spPr>
        <p:txBody>
          <a:bodyPr wrap="square" lIns="0" tIns="0" rIns="0" bIns="0" rtlCol="0" anchor="ctr"/>
          <a:lstStyle/>
          <a:p>
            <a:pPr algn="ctr">
              <a:lnSpc>
                <a:spcPct val="110000"/>
              </a:lnSpc>
            </a:pPr>
            <a:r>
              <a:rPr lang="en-US" sz="883" dirty="0">
                <a:solidFill>
                  <a:srgbClr val="2C3E50"/>
                </a:solidFill>
                <a:latin typeface="MiSans" pitchFamily="34" charset="0"/>
                <a:ea typeface="MiSans" pitchFamily="34" charset="-122"/>
                <a:cs typeface="MiSans" pitchFamily="34" charset="-120"/>
              </a:rPr>
              <a:t>الدول النامية</a:t>
            </a:r>
            <a:endParaRPr lang="en-US" sz="1600" dirty="0"/>
          </a:p>
        </p:txBody>
      </p:sp>
      <p:sp>
        <p:nvSpPr>
          <p:cNvPr id="41" name="Text 39"/>
          <p:cNvSpPr/>
          <p:nvPr/>
        </p:nvSpPr>
        <p:spPr>
          <a:xfrm>
            <a:off x="6357007" y="6427660"/>
            <a:ext cx="5297214" cy="186851"/>
          </a:xfrm>
          <a:prstGeom prst="rect">
            <a:avLst/>
          </a:prstGeom>
          <a:noFill/>
          <a:ln/>
        </p:spPr>
        <p:txBody>
          <a:bodyPr wrap="square" lIns="0" tIns="0" rIns="0" bIns="0" rtlCol="0" anchor="ctr"/>
          <a:lstStyle/>
          <a:p>
            <a:pPr>
              <a:lnSpc>
                <a:spcPct val="120000"/>
              </a:lnSpc>
            </a:pPr>
            <a:r>
              <a:rPr lang="en-US" sz="1030" b="1" dirty="0">
                <a:solidFill>
                  <a:srgbClr val="2C3E50"/>
                </a:solidFill>
                <a:latin typeface="MiSans" pitchFamily="34" charset="0"/>
                <a:ea typeface="MiSans" pitchFamily="34" charset="-122"/>
                <a:cs typeface="MiSans" pitchFamily="34" charset="-120"/>
              </a:rPr>
              <a:t>الديناميكية:</a:t>
            </a:r>
            <a:r>
              <a:rPr lang="en-US" sz="1030" dirty="0">
                <a:solidFill>
                  <a:srgbClr val="2C3E50"/>
                </a:solidFill>
                <a:latin typeface="MiSans" pitchFamily="34" charset="0"/>
                <a:ea typeface="MiSans" pitchFamily="34" charset="-122"/>
                <a:cs typeface="MiSans" pitchFamily="34" charset="-120"/>
              </a:rPr>
              <a:t> التنمية في المركز تتم على حساب المحيط من خلال تقسيم العمل العالمي.</a:t>
            </a:r>
            <a:endParaRPr lang="en-US" sz="1600" dirty="0"/>
          </a:p>
        </p:txBody>
      </p:sp>
      <p:sp>
        <p:nvSpPr>
          <p:cNvPr id="42" name="Shape 40"/>
          <p:cNvSpPr/>
          <p:nvPr/>
        </p:nvSpPr>
        <p:spPr>
          <a:xfrm>
            <a:off x="373701" y="4447044"/>
            <a:ext cx="5624202" cy="2410372"/>
          </a:xfrm>
          <a:custGeom>
            <a:avLst/>
            <a:gdLst/>
            <a:ahLst/>
            <a:cxnLst/>
            <a:rect l="l" t="t" r="r" b="b"/>
            <a:pathLst>
              <a:path w="5624202" h="2410372">
                <a:moveTo>
                  <a:pt x="112106" y="0"/>
                </a:moveTo>
                <a:lnTo>
                  <a:pt x="5586832" y="0"/>
                </a:lnTo>
                <a:cubicBezTo>
                  <a:pt x="5607471" y="0"/>
                  <a:pt x="5624202" y="16731"/>
                  <a:pt x="5624202" y="37370"/>
                </a:cubicBezTo>
                <a:lnTo>
                  <a:pt x="5624202" y="2373002"/>
                </a:lnTo>
                <a:cubicBezTo>
                  <a:pt x="5624202" y="2393641"/>
                  <a:pt x="5607471" y="2410372"/>
                  <a:pt x="5586832" y="2410372"/>
                </a:cubicBezTo>
                <a:lnTo>
                  <a:pt x="112106" y="2410372"/>
                </a:lnTo>
                <a:cubicBezTo>
                  <a:pt x="50192" y="2410372"/>
                  <a:pt x="0" y="2360181"/>
                  <a:pt x="0" y="2298266"/>
                </a:cubicBezTo>
                <a:lnTo>
                  <a:pt x="0" y="112106"/>
                </a:lnTo>
                <a:cubicBezTo>
                  <a:pt x="0" y="50192"/>
                  <a:pt x="50192" y="0"/>
                  <a:pt x="112106" y="0"/>
                </a:cubicBezTo>
                <a:close/>
              </a:path>
            </a:pathLst>
          </a:custGeom>
          <a:solidFill>
            <a:srgbClr val="FFFFFF"/>
          </a:solidFill>
          <a:ln/>
          <a:effectLst>
            <a:outerShdw blurRad="140138" dist="93425" dir="5400000" algn="bl" rotWithShape="0">
              <a:srgbClr val="000000">
                <a:alpha val="10196"/>
              </a:srgbClr>
            </a:outerShdw>
          </a:effectLst>
        </p:spPr>
      </p:sp>
      <p:sp>
        <p:nvSpPr>
          <p:cNvPr id="43" name="Shape 41"/>
          <p:cNvSpPr/>
          <p:nvPr/>
        </p:nvSpPr>
        <p:spPr>
          <a:xfrm>
            <a:off x="5997903" y="4447044"/>
            <a:ext cx="37370" cy="2410372"/>
          </a:xfrm>
          <a:custGeom>
            <a:avLst/>
            <a:gdLst/>
            <a:ahLst/>
            <a:cxnLst/>
            <a:rect l="l" t="t" r="r" b="b"/>
            <a:pathLst>
              <a:path w="37370" h="2410372">
                <a:moveTo>
                  <a:pt x="0" y="0"/>
                </a:moveTo>
                <a:lnTo>
                  <a:pt x="0" y="0"/>
                </a:lnTo>
                <a:cubicBezTo>
                  <a:pt x="20625" y="0"/>
                  <a:pt x="37370" y="16745"/>
                  <a:pt x="37370" y="37370"/>
                </a:cubicBezTo>
                <a:lnTo>
                  <a:pt x="37370" y="2373002"/>
                </a:lnTo>
                <a:cubicBezTo>
                  <a:pt x="37370" y="2393641"/>
                  <a:pt x="20639" y="2410372"/>
                  <a:pt x="0" y="2410372"/>
                </a:cubicBezTo>
                <a:lnTo>
                  <a:pt x="0" y="2410372"/>
                </a:lnTo>
                <a:lnTo>
                  <a:pt x="0" y="0"/>
                </a:lnTo>
                <a:close/>
              </a:path>
            </a:pathLst>
          </a:custGeom>
          <a:solidFill>
            <a:srgbClr val="C9A87C"/>
          </a:solidFill>
          <a:ln/>
        </p:spPr>
      </p:sp>
      <p:sp>
        <p:nvSpPr>
          <p:cNvPr id="44" name="Text 42"/>
          <p:cNvSpPr/>
          <p:nvPr/>
        </p:nvSpPr>
        <p:spPr>
          <a:xfrm>
            <a:off x="5305972" y="4633894"/>
            <a:ext cx="532524" cy="448441"/>
          </a:xfrm>
          <a:prstGeom prst="rect">
            <a:avLst/>
          </a:prstGeom>
          <a:noFill/>
          <a:ln/>
        </p:spPr>
        <p:txBody>
          <a:bodyPr wrap="square" lIns="0" tIns="0" rIns="0" bIns="0" rtlCol="0" anchor="ctr"/>
          <a:lstStyle/>
          <a:p>
            <a:pPr algn="ctr">
              <a:lnSpc>
                <a:spcPct val="130000"/>
              </a:lnSpc>
            </a:pPr>
            <a:r>
              <a:rPr lang="en-US" sz="1324" b="1" dirty="0">
                <a:solidFill>
                  <a:srgbClr val="FFFFFF"/>
                </a:solidFill>
                <a:latin typeface="MiSans" pitchFamily="34" charset="0"/>
                <a:ea typeface="MiSans" pitchFamily="34" charset="-122"/>
                <a:cs typeface="MiSans" pitchFamily="34" charset="-120"/>
              </a:rPr>
              <a:t>04</a:t>
            </a:r>
            <a:endParaRPr lang="en-US" sz="1600" dirty="0"/>
          </a:p>
        </p:txBody>
      </p:sp>
      <p:sp>
        <p:nvSpPr>
          <p:cNvPr id="45" name="Text 43"/>
          <p:cNvSpPr/>
          <p:nvPr/>
        </p:nvSpPr>
        <p:spPr>
          <a:xfrm>
            <a:off x="4409382" y="4633894"/>
            <a:ext cx="915568" cy="261591"/>
          </a:xfrm>
          <a:prstGeom prst="rect">
            <a:avLst/>
          </a:prstGeom>
          <a:noFill/>
          <a:ln/>
        </p:spPr>
        <p:txBody>
          <a:bodyPr wrap="square" lIns="0" tIns="0" rIns="0" bIns="0" rtlCol="0" anchor="ctr"/>
          <a:lstStyle/>
          <a:p>
            <a:pPr>
              <a:lnSpc>
                <a:spcPct val="120000"/>
              </a:lnSpc>
            </a:pPr>
            <a:r>
              <a:rPr lang="en-US" sz="1471" b="1" dirty="0">
                <a:solidFill>
                  <a:srgbClr val="3D5A6C"/>
                </a:solidFill>
                <a:latin typeface="阿里妈妈刀隶体" pitchFamily="34" charset="0"/>
                <a:ea typeface="阿里妈妈刀隶体" pitchFamily="34" charset="-122"/>
                <a:cs typeface="阿里妈妈刀隶体" pitchFamily="34" charset="-120"/>
              </a:rPr>
              <a:t>أمارتيا سن</a:t>
            </a:r>
            <a:endParaRPr lang="en-US" sz="1600" dirty="0"/>
          </a:p>
        </p:txBody>
      </p:sp>
      <p:sp>
        <p:nvSpPr>
          <p:cNvPr id="46" name="Text 44"/>
          <p:cNvSpPr/>
          <p:nvPr/>
        </p:nvSpPr>
        <p:spPr>
          <a:xfrm>
            <a:off x="4409382" y="4895485"/>
            <a:ext cx="887540" cy="186851"/>
          </a:xfrm>
          <a:prstGeom prst="rect">
            <a:avLst/>
          </a:prstGeom>
          <a:noFill/>
          <a:ln/>
        </p:spPr>
        <p:txBody>
          <a:bodyPr wrap="square" lIns="0" tIns="0" rIns="0" bIns="0" rtlCol="0" anchor="ctr"/>
          <a:lstStyle/>
          <a:p>
            <a:pPr>
              <a:lnSpc>
                <a:spcPct val="120000"/>
              </a:lnSpc>
            </a:pPr>
            <a:r>
              <a:rPr lang="en-US" sz="1030" dirty="0">
                <a:solidFill>
                  <a:srgbClr val="5D6D7E"/>
                </a:solidFill>
                <a:latin typeface="MiSans" pitchFamily="34" charset="0"/>
                <a:ea typeface="MiSans" pitchFamily="34" charset="-122"/>
                <a:cs typeface="MiSans" pitchFamily="34" charset="-120"/>
              </a:rPr>
              <a:t>التنمية كحرية</a:t>
            </a:r>
            <a:endParaRPr lang="en-US" sz="1600" dirty="0"/>
          </a:p>
        </p:txBody>
      </p:sp>
      <p:sp>
        <p:nvSpPr>
          <p:cNvPr id="47" name="Text 45"/>
          <p:cNvSpPr/>
          <p:nvPr/>
        </p:nvSpPr>
        <p:spPr>
          <a:xfrm>
            <a:off x="560552" y="5194446"/>
            <a:ext cx="5306556" cy="728717"/>
          </a:xfrm>
          <a:prstGeom prst="rect">
            <a:avLst/>
          </a:prstGeom>
          <a:noFill/>
          <a:ln/>
        </p:spPr>
        <p:txBody>
          <a:bodyPr wrap="square" lIns="0" tIns="0" rIns="0" bIns="0" rtlCol="0" anchor="ctr"/>
          <a:lstStyle/>
          <a:p>
            <a:pPr>
              <a:lnSpc>
                <a:spcPct val="140000"/>
              </a:lnSpc>
            </a:pPr>
            <a:r>
              <a:rPr lang="en-US" sz="1177" dirty="0">
                <a:solidFill>
                  <a:srgbClr val="2C3E50"/>
                </a:solidFill>
                <a:latin typeface="MiSans" pitchFamily="34" charset="0"/>
                <a:ea typeface="MiSans" pitchFamily="34" charset="-122"/>
                <a:cs typeface="MiSans" pitchFamily="34" charset="-120"/>
              </a:rPr>
              <a:t>يعرف سن التنمية بأنها </a:t>
            </a:r>
            <a:r>
              <a:rPr lang="en-US" sz="1177" b="1" dirty="0">
                <a:solidFill>
                  <a:srgbClr val="2C3E50"/>
                </a:solidFill>
                <a:latin typeface="MiSans" pitchFamily="34" charset="0"/>
                <a:ea typeface="MiSans" pitchFamily="34" charset="-122"/>
                <a:cs typeface="MiSans" pitchFamily="34" charset="-120"/>
              </a:rPr>
              <a:t>"توسيع الحريات"</a:t>
            </a:r>
            <a:r>
              <a:rPr lang="en-US" sz="1177" dirty="0">
                <a:solidFill>
                  <a:srgbClr val="2C3E50"/>
                </a:solidFill>
                <a:latin typeface="MiSans" pitchFamily="34" charset="0"/>
                <a:ea typeface="MiSans" pitchFamily="34" charset="-122"/>
                <a:cs typeface="MiSans" pitchFamily="34" charset="-120"/>
              </a:rPr>
              <a:t>، حيث تكون الحرية غاية التنمية ووسيلتها في آن واحد. يرى أن التنمية ليست مجرد نمو اقتصادي، بل </a:t>
            </a:r>
            <a:r>
              <a:rPr lang="en-US" sz="1177" b="1" dirty="0">
                <a:solidFill>
                  <a:srgbClr val="2C3E50"/>
                </a:solidFill>
                <a:latin typeface="MiSans" pitchFamily="34" charset="0"/>
                <a:ea typeface="MiSans" pitchFamily="34" charset="-122"/>
                <a:cs typeface="MiSans" pitchFamily="34" charset="-120"/>
              </a:rPr>
              <a:t>إزالة "اللامحرريات"</a:t>
            </a:r>
            <a:r>
              <a:rPr lang="en-US" sz="1177" dirty="0">
                <a:solidFill>
                  <a:srgbClr val="2C3E50"/>
                </a:solidFill>
                <a:latin typeface="MiSans" pitchFamily="34" charset="0"/>
                <a:ea typeface="MiSans" pitchFamily="34" charset="-122"/>
                <a:cs typeface="MiSans" pitchFamily="34" charset="-120"/>
              </a:rPr>
              <a:t> مثل الفقر، الجوع، نقص التعليم، والقمع السياسي.</a:t>
            </a:r>
            <a:endParaRPr lang="en-US" sz="1600" dirty="0"/>
          </a:p>
        </p:txBody>
      </p:sp>
      <p:sp>
        <p:nvSpPr>
          <p:cNvPr id="48" name="Shape 46"/>
          <p:cNvSpPr/>
          <p:nvPr/>
        </p:nvSpPr>
        <p:spPr>
          <a:xfrm>
            <a:off x="560552" y="6035274"/>
            <a:ext cx="5231816" cy="635292"/>
          </a:xfrm>
          <a:custGeom>
            <a:avLst/>
            <a:gdLst/>
            <a:ahLst/>
            <a:cxnLst/>
            <a:rect l="l" t="t" r="r" b="b"/>
            <a:pathLst>
              <a:path w="5231816" h="635292">
                <a:moveTo>
                  <a:pt x="74742" y="0"/>
                </a:moveTo>
                <a:lnTo>
                  <a:pt x="5157074" y="0"/>
                </a:lnTo>
                <a:cubicBezTo>
                  <a:pt x="5198353" y="0"/>
                  <a:pt x="5231816" y="33463"/>
                  <a:pt x="5231816" y="74742"/>
                </a:cubicBezTo>
                <a:lnTo>
                  <a:pt x="5231816" y="560550"/>
                </a:lnTo>
                <a:cubicBezTo>
                  <a:pt x="5231816" y="601829"/>
                  <a:pt x="5198353" y="635292"/>
                  <a:pt x="5157074" y="635292"/>
                </a:cubicBezTo>
                <a:lnTo>
                  <a:pt x="74742" y="635292"/>
                </a:lnTo>
                <a:cubicBezTo>
                  <a:pt x="33463" y="635292"/>
                  <a:pt x="0" y="601829"/>
                  <a:pt x="0" y="560550"/>
                </a:cubicBezTo>
                <a:lnTo>
                  <a:pt x="0" y="74742"/>
                </a:lnTo>
                <a:cubicBezTo>
                  <a:pt x="0" y="33491"/>
                  <a:pt x="33491" y="0"/>
                  <a:pt x="74742" y="0"/>
                </a:cubicBezTo>
                <a:close/>
              </a:path>
            </a:pathLst>
          </a:custGeom>
          <a:solidFill>
            <a:srgbClr val="C9A87C">
              <a:alpha val="10196"/>
            </a:srgbClr>
          </a:solidFill>
          <a:ln/>
        </p:spPr>
      </p:sp>
      <p:sp>
        <p:nvSpPr>
          <p:cNvPr id="49" name="Text 47"/>
          <p:cNvSpPr/>
          <p:nvPr/>
        </p:nvSpPr>
        <p:spPr>
          <a:xfrm>
            <a:off x="672662" y="6147384"/>
            <a:ext cx="5072993" cy="411071"/>
          </a:xfrm>
          <a:prstGeom prst="rect">
            <a:avLst/>
          </a:prstGeom>
          <a:noFill/>
          <a:ln/>
        </p:spPr>
        <p:txBody>
          <a:bodyPr wrap="square" lIns="0" tIns="0" rIns="0" bIns="0" rtlCol="0" anchor="ctr"/>
          <a:lstStyle/>
          <a:p>
            <a:pPr>
              <a:lnSpc>
                <a:spcPct val="140000"/>
              </a:lnSpc>
            </a:pPr>
            <a:r>
              <a:rPr lang="en-US" sz="1030" b="1" dirty="0">
                <a:solidFill>
                  <a:srgbClr val="2C3E50"/>
                </a:solidFill>
                <a:latin typeface="MiSans" pitchFamily="34" charset="0"/>
                <a:ea typeface="MiSans" pitchFamily="34" charset="-122"/>
                <a:cs typeface="MiSans" pitchFamily="34" charset="-120"/>
              </a:rPr>
              <a:t>القدرات (Capabilities):</a:t>
            </a:r>
            <a:r>
              <a:rPr lang="en-US" sz="1030" dirty="0">
                <a:solidFill>
                  <a:srgbClr val="2C3E50"/>
                </a:solidFill>
                <a:latin typeface="MiSans" pitchFamily="34" charset="0"/>
                <a:ea typeface="MiSans" pitchFamily="34" charset="-122"/>
                <a:cs typeface="MiSans" pitchFamily="34" charset="-120"/>
              </a:rPr>
              <a:t> التنمية توسع الخيارات الحقيقية للناس، مع التركيز على الصحة، التعليم، والمشاركة السياسية.</a:t>
            </a:r>
            <a:endParaRPr lang="en-US" sz="16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8F5F0"/>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a:ln/>
        </p:spPr>
        <p:txBody>
          <a:bodyPr wrap="square" lIns="0" tIns="0" rIns="0" bIns="0" rtlCol="0" anchor="ctr"/>
          <a:lstStyle/>
          <a:p>
            <a:pPr>
              <a:lnSpc>
                <a:spcPct val="130000"/>
              </a:lnSpc>
            </a:pPr>
            <a:r>
              <a:rPr lang="en-US" sz="1200" b="1" kern="0" spc="60" dirty="0">
                <a:solidFill>
                  <a:srgbClr val="A99985"/>
                </a:solidFill>
                <a:latin typeface="MiSans" pitchFamily="34" charset="0"/>
                <a:ea typeface="MiSans" pitchFamily="34" charset="-122"/>
                <a:cs typeface="MiSans" pitchFamily="34" charset="-120"/>
              </a:rPr>
              <a:t>CHAPTER 05</a:t>
            </a:r>
            <a:endParaRPr lang="en-US" sz="1600" dirty="0"/>
          </a:p>
        </p:txBody>
      </p:sp>
      <p:sp>
        <p:nvSpPr>
          <p:cNvPr id="3" name="Text 1"/>
          <p:cNvSpPr/>
          <p:nvPr/>
        </p:nvSpPr>
        <p:spPr>
          <a:xfrm>
            <a:off x="381000" y="685800"/>
            <a:ext cx="11601450" cy="381000"/>
          </a:xfrm>
          <a:prstGeom prst="rect">
            <a:avLst/>
          </a:prstGeom>
          <a:noFill/>
          <a:ln/>
        </p:spPr>
        <p:txBody>
          <a:bodyPr wrap="square" lIns="0" tIns="0" rIns="0" bIns="0" rtlCol="0" anchor="ctr"/>
          <a:lstStyle/>
          <a:p>
            <a:pPr>
              <a:lnSpc>
                <a:spcPct val="90000"/>
              </a:lnSpc>
            </a:pPr>
            <a:r>
              <a:rPr lang="en-US" sz="2700" b="1" dirty="0">
                <a:solidFill>
                  <a:srgbClr val="3D5A6C"/>
                </a:solidFill>
                <a:latin typeface="阿里妈妈刀隶体" pitchFamily="34" charset="0"/>
                <a:ea typeface="阿里妈妈刀隶体" pitchFamily="34" charset="-122"/>
                <a:cs typeface="阿里妈妈刀隶体" pitchFamily="34" charset="-120"/>
              </a:rPr>
              <a:t>المنظرون الرئيسيون وتعريفاتهم (2)</a:t>
            </a:r>
            <a:endParaRPr lang="en-US" sz="1600" dirty="0"/>
          </a:p>
        </p:txBody>
      </p:sp>
      <p:sp>
        <p:nvSpPr>
          <p:cNvPr id="4" name="Shape 2"/>
          <p:cNvSpPr/>
          <p:nvPr/>
        </p:nvSpPr>
        <p:spPr>
          <a:xfrm>
            <a:off x="6172200" y="1219200"/>
            <a:ext cx="5619750" cy="2809875"/>
          </a:xfrm>
          <a:custGeom>
            <a:avLst/>
            <a:gdLst/>
            <a:ahLst/>
            <a:cxnLst/>
            <a:rect l="l" t="t" r="r" b="b"/>
            <a:pathLst>
              <a:path w="5619750" h="2809875">
                <a:moveTo>
                  <a:pt x="114306" y="0"/>
                </a:moveTo>
                <a:lnTo>
                  <a:pt x="5581650" y="0"/>
                </a:lnTo>
                <a:cubicBezTo>
                  <a:pt x="5602678" y="0"/>
                  <a:pt x="5619750" y="17072"/>
                  <a:pt x="5619750" y="38100"/>
                </a:cubicBezTo>
                <a:lnTo>
                  <a:pt x="5619750" y="2771775"/>
                </a:lnTo>
                <a:cubicBezTo>
                  <a:pt x="5619750" y="2792803"/>
                  <a:pt x="5602678" y="2809875"/>
                  <a:pt x="5581650" y="2809875"/>
                </a:cubicBezTo>
                <a:lnTo>
                  <a:pt x="114306" y="2809875"/>
                </a:lnTo>
                <a:cubicBezTo>
                  <a:pt x="51176" y="2809875"/>
                  <a:pt x="0" y="2758699"/>
                  <a:pt x="0" y="2695569"/>
                </a:cubicBezTo>
                <a:lnTo>
                  <a:pt x="0" y="114306"/>
                </a:lnTo>
                <a:cubicBezTo>
                  <a:pt x="0" y="51176"/>
                  <a:pt x="51176" y="0"/>
                  <a:pt x="114306" y="0"/>
                </a:cubicBezTo>
                <a:close/>
              </a:path>
            </a:pathLst>
          </a:custGeom>
          <a:solidFill>
            <a:srgbClr val="FFFFFF"/>
          </a:solidFill>
          <a:ln/>
          <a:effectLst>
            <a:outerShdw blurRad="142875" dist="95250" dir="5400000" algn="bl" rotWithShape="0">
              <a:srgbClr val="000000">
                <a:alpha val="10196"/>
              </a:srgbClr>
            </a:outerShdw>
          </a:effectLst>
        </p:spPr>
      </p:sp>
      <p:sp>
        <p:nvSpPr>
          <p:cNvPr id="5" name="Shape 3"/>
          <p:cNvSpPr/>
          <p:nvPr/>
        </p:nvSpPr>
        <p:spPr>
          <a:xfrm>
            <a:off x="11791950" y="1219200"/>
            <a:ext cx="38100" cy="2809875"/>
          </a:xfrm>
          <a:custGeom>
            <a:avLst/>
            <a:gdLst/>
            <a:ahLst/>
            <a:cxnLst/>
            <a:rect l="l" t="t" r="r" b="b"/>
            <a:pathLst>
              <a:path w="38100" h="2809875">
                <a:moveTo>
                  <a:pt x="0" y="0"/>
                </a:moveTo>
                <a:lnTo>
                  <a:pt x="0" y="0"/>
                </a:lnTo>
                <a:cubicBezTo>
                  <a:pt x="21028" y="0"/>
                  <a:pt x="38100" y="17072"/>
                  <a:pt x="38100" y="38100"/>
                </a:cubicBezTo>
                <a:lnTo>
                  <a:pt x="38100" y="2771775"/>
                </a:lnTo>
                <a:cubicBezTo>
                  <a:pt x="38100" y="2792803"/>
                  <a:pt x="21028" y="2809875"/>
                  <a:pt x="0" y="2809875"/>
                </a:cubicBezTo>
                <a:lnTo>
                  <a:pt x="0" y="2809875"/>
                </a:lnTo>
                <a:lnTo>
                  <a:pt x="0" y="0"/>
                </a:lnTo>
                <a:close/>
              </a:path>
            </a:pathLst>
          </a:custGeom>
          <a:solidFill>
            <a:srgbClr val="3D5A6C"/>
          </a:solidFill>
          <a:ln/>
        </p:spPr>
      </p:sp>
      <p:sp>
        <p:nvSpPr>
          <p:cNvPr id="6" name="Text 4"/>
          <p:cNvSpPr/>
          <p:nvPr/>
        </p:nvSpPr>
        <p:spPr>
          <a:xfrm>
            <a:off x="11082338" y="1409700"/>
            <a:ext cx="542925" cy="457200"/>
          </a:xfrm>
          <a:prstGeom prst="rect">
            <a:avLst/>
          </a:prstGeom>
          <a:noFill/>
          <a:ln/>
        </p:spPr>
        <p:txBody>
          <a:bodyPr wrap="square" lIns="0" tIns="0" rIns="0" bIns="0" rtlCol="0" anchor="ctr"/>
          <a:lstStyle/>
          <a:p>
            <a:pPr algn="ctr">
              <a:lnSpc>
                <a:spcPct val="130000"/>
              </a:lnSpc>
            </a:pPr>
            <a:r>
              <a:rPr lang="en-US" sz="1350" b="1" dirty="0">
                <a:solidFill>
                  <a:srgbClr val="FFFFFF"/>
                </a:solidFill>
                <a:latin typeface="MiSans" pitchFamily="34" charset="0"/>
                <a:ea typeface="MiSans" pitchFamily="34" charset="-122"/>
                <a:cs typeface="MiSans" pitchFamily="34" charset="-120"/>
              </a:rPr>
              <a:t>05</a:t>
            </a:r>
            <a:endParaRPr lang="en-US" sz="1600" dirty="0"/>
          </a:p>
        </p:txBody>
      </p:sp>
      <p:sp>
        <p:nvSpPr>
          <p:cNvPr id="7" name="Text 5"/>
          <p:cNvSpPr/>
          <p:nvPr/>
        </p:nvSpPr>
        <p:spPr>
          <a:xfrm>
            <a:off x="9951988" y="1409700"/>
            <a:ext cx="1152525"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ماهبوب الحق</a:t>
            </a:r>
            <a:endParaRPr lang="en-US" sz="1600" dirty="0"/>
          </a:p>
        </p:txBody>
      </p:sp>
      <p:sp>
        <p:nvSpPr>
          <p:cNvPr id="8" name="Text 6"/>
          <p:cNvSpPr/>
          <p:nvPr/>
        </p:nvSpPr>
        <p:spPr>
          <a:xfrm>
            <a:off x="9951988" y="1676400"/>
            <a:ext cx="1123950" cy="190500"/>
          </a:xfrm>
          <a:prstGeom prst="rect">
            <a:avLst/>
          </a:prstGeom>
          <a:noFill/>
          <a:ln/>
        </p:spPr>
        <p:txBody>
          <a:bodyPr wrap="square" lIns="0" tIns="0" rIns="0" bIns="0" rtlCol="0" anchor="ctr"/>
          <a:lstStyle/>
          <a:p>
            <a:pPr>
              <a:lnSpc>
                <a:spcPct val="120000"/>
              </a:lnSpc>
            </a:pPr>
            <a:r>
              <a:rPr lang="en-US" sz="1050" dirty="0">
                <a:solidFill>
                  <a:srgbClr val="5D6D7E"/>
                </a:solidFill>
                <a:latin typeface="MiSans" pitchFamily="34" charset="0"/>
                <a:ea typeface="MiSans" pitchFamily="34" charset="-122"/>
                <a:cs typeface="MiSans" pitchFamily="34" charset="-120"/>
              </a:rPr>
              <a:t>التنمية البشرية</a:t>
            </a:r>
            <a:endParaRPr lang="en-US" sz="1600" dirty="0"/>
          </a:p>
        </p:txBody>
      </p:sp>
      <p:sp>
        <p:nvSpPr>
          <p:cNvPr id="9" name="Text 7"/>
          <p:cNvSpPr/>
          <p:nvPr/>
        </p:nvSpPr>
        <p:spPr>
          <a:xfrm>
            <a:off x="6362700" y="1981200"/>
            <a:ext cx="5295900" cy="742950"/>
          </a:xfrm>
          <a:prstGeom prst="rect">
            <a:avLst/>
          </a:prstGeom>
          <a:noFill/>
          <a:ln/>
        </p:spPr>
        <p:txBody>
          <a:bodyPr wrap="square" lIns="0" tIns="0" rIns="0" bIns="0" rtlCol="0" anchor="ctr"/>
          <a:lstStyle/>
          <a:p>
            <a:pPr>
              <a:lnSpc>
                <a:spcPct val="140000"/>
              </a:lnSpc>
            </a:pPr>
            <a:r>
              <a:rPr lang="en-US" sz="1200" dirty="0">
                <a:solidFill>
                  <a:srgbClr val="2C3E50"/>
                </a:solidFill>
                <a:latin typeface="MiSans" pitchFamily="34" charset="0"/>
                <a:ea typeface="MiSans" pitchFamily="34" charset="-122"/>
                <a:cs typeface="MiSans" pitchFamily="34" charset="-120"/>
              </a:rPr>
              <a:t>يبني الحق على أفكار سن ليطور مفهوم </a:t>
            </a:r>
            <a:r>
              <a:rPr lang="en-US" sz="1200" b="1" dirty="0">
                <a:solidFill>
                  <a:srgbClr val="2C3E50"/>
                </a:solidFill>
                <a:latin typeface="MiSans" pitchFamily="34" charset="0"/>
                <a:ea typeface="MiSans" pitchFamily="34" charset="-122"/>
                <a:cs typeface="MiSans" pitchFamily="34" charset="-120"/>
              </a:rPr>
              <a:t>"التنمية البشرية"</a:t>
            </a:r>
            <a:r>
              <a:rPr lang="en-US" sz="1200" dirty="0">
                <a:solidFill>
                  <a:srgbClr val="2C3E50"/>
                </a:solidFill>
                <a:latin typeface="MiSans" pitchFamily="34" charset="0"/>
                <a:ea typeface="MiSans" pitchFamily="34" charset="-122"/>
                <a:cs typeface="MiSans" pitchFamily="34" charset="-120"/>
              </a:rPr>
              <a:t>، الذي يعرّفه كعملية توسيع خيارات الناس ليعيشوا حياة طويلة وصحية ومبدعة. أسس </a:t>
            </a:r>
            <a:r>
              <a:rPr lang="en-US" sz="1200" b="1" dirty="0">
                <a:solidFill>
                  <a:srgbClr val="2C3E50"/>
                </a:solidFill>
                <a:latin typeface="MiSans" pitchFamily="34" charset="0"/>
                <a:ea typeface="MiSans" pitchFamily="34" charset="-122"/>
                <a:cs typeface="MiSans" pitchFamily="34" charset="-120"/>
              </a:rPr>
              <a:t>تقرير التنمية البشرية للأمم المتحدة عام 1990</a:t>
            </a:r>
            <a:r>
              <a:rPr lang="en-US" sz="1200" dirty="0">
                <a:solidFill>
                  <a:srgbClr val="2C3E50"/>
                </a:solidFill>
                <a:latin typeface="MiSans" pitchFamily="34" charset="0"/>
                <a:ea typeface="MiSans" pitchFamily="34" charset="-122"/>
                <a:cs typeface="MiSans" pitchFamily="34" charset="-120"/>
              </a:rPr>
              <a:t>.</a:t>
            </a:r>
            <a:endParaRPr lang="en-US" sz="1600" dirty="0"/>
          </a:p>
        </p:txBody>
      </p:sp>
      <p:sp>
        <p:nvSpPr>
          <p:cNvPr id="10" name="Shape 8"/>
          <p:cNvSpPr/>
          <p:nvPr/>
        </p:nvSpPr>
        <p:spPr>
          <a:xfrm>
            <a:off x="6362700" y="2838450"/>
            <a:ext cx="5219700" cy="914400"/>
          </a:xfrm>
          <a:custGeom>
            <a:avLst/>
            <a:gdLst/>
            <a:ahLst/>
            <a:cxnLst/>
            <a:rect l="l" t="t" r="r" b="b"/>
            <a:pathLst>
              <a:path w="5219700" h="914400">
                <a:moveTo>
                  <a:pt x="76197" y="0"/>
                </a:moveTo>
                <a:lnTo>
                  <a:pt x="5143503" y="0"/>
                </a:lnTo>
                <a:cubicBezTo>
                  <a:pt x="5185585" y="0"/>
                  <a:pt x="5219700" y="34115"/>
                  <a:pt x="5219700" y="76197"/>
                </a:cubicBezTo>
                <a:lnTo>
                  <a:pt x="5219700" y="838203"/>
                </a:lnTo>
                <a:cubicBezTo>
                  <a:pt x="5219700" y="880285"/>
                  <a:pt x="5185585" y="914400"/>
                  <a:pt x="5143503" y="914400"/>
                </a:cubicBezTo>
                <a:lnTo>
                  <a:pt x="76197" y="914400"/>
                </a:lnTo>
                <a:cubicBezTo>
                  <a:pt x="34115" y="914400"/>
                  <a:pt x="0" y="880285"/>
                  <a:pt x="0" y="838203"/>
                </a:cubicBezTo>
                <a:lnTo>
                  <a:pt x="0" y="76197"/>
                </a:lnTo>
                <a:cubicBezTo>
                  <a:pt x="0" y="34143"/>
                  <a:pt x="34143" y="0"/>
                  <a:pt x="76197" y="0"/>
                </a:cubicBezTo>
                <a:close/>
              </a:path>
            </a:pathLst>
          </a:custGeom>
          <a:solidFill>
            <a:srgbClr val="3D5A6C">
              <a:alpha val="5098"/>
            </a:srgbClr>
          </a:solidFill>
          <a:ln/>
        </p:spPr>
      </p:sp>
      <p:sp>
        <p:nvSpPr>
          <p:cNvPr id="11" name="Text 9"/>
          <p:cNvSpPr/>
          <p:nvPr/>
        </p:nvSpPr>
        <p:spPr>
          <a:xfrm>
            <a:off x="6477000" y="2952750"/>
            <a:ext cx="5067300" cy="228600"/>
          </a:xfrm>
          <a:prstGeom prst="rect">
            <a:avLst/>
          </a:prstGeom>
          <a:noFill/>
          <a:ln/>
        </p:spPr>
        <p:txBody>
          <a:bodyPr wrap="square" lIns="0" tIns="0" rIns="0" bIns="0" rtlCol="0" anchor="ctr"/>
          <a:lstStyle/>
          <a:p>
            <a:pPr>
              <a:lnSpc>
                <a:spcPct val="130000"/>
              </a:lnSpc>
            </a:pPr>
            <a:r>
              <a:rPr lang="en-US" sz="1200" b="1" dirty="0">
                <a:solidFill>
                  <a:srgbClr val="3D5A6C"/>
                </a:solidFill>
                <a:latin typeface="MiSans" pitchFamily="34" charset="0"/>
                <a:ea typeface="MiSans" pitchFamily="34" charset="-122"/>
                <a:cs typeface="MiSans" pitchFamily="34" charset="-120"/>
              </a:rPr>
              <a:t>مؤشر التنمية البشرية (HDI)</a:t>
            </a:r>
            <a:endParaRPr lang="en-US" sz="1600" dirty="0"/>
          </a:p>
        </p:txBody>
      </p:sp>
      <p:sp>
        <p:nvSpPr>
          <p:cNvPr id="12" name="Text 10"/>
          <p:cNvSpPr/>
          <p:nvPr/>
        </p:nvSpPr>
        <p:spPr>
          <a:xfrm>
            <a:off x="6477000" y="3257550"/>
            <a:ext cx="5057775" cy="381000"/>
          </a:xfrm>
          <a:prstGeom prst="rect">
            <a:avLst/>
          </a:prstGeom>
          <a:noFill/>
          <a:ln/>
        </p:spPr>
        <p:txBody>
          <a:bodyPr wrap="square" lIns="0" tIns="0" rIns="0" bIns="0" rtlCol="0" anchor="ctr"/>
          <a:lstStyle/>
          <a:p>
            <a:pPr>
              <a:lnSpc>
                <a:spcPct val="120000"/>
              </a:lnSpc>
            </a:pPr>
            <a:r>
              <a:rPr lang="en-US" sz="1050" dirty="0">
                <a:solidFill>
                  <a:srgbClr val="2C3E50"/>
                </a:solidFill>
                <a:latin typeface="MiSans" pitchFamily="34" charset="0"/>
                <a:ea typeface="MiSans" pitchFamily="34" charset="-122"/>
                <a:cs typeface="MiSans" pitchFamily="34" charset="-120"/>
              </a:rPr>
              <a:t>يجمع بين: متوسط العمر المتوقع، مستوى التعليم، والدخل للفرد. يحول التنمية من هدف اقتصادي إلى </a:t>
            </a:r>
            <a:r>
              <a:rPr lang="en-US" sz="1050" b="1" dirty="0">
                <a:solidFill>
                  <a:srgbClr val="2C3E50"/>
                </a:solidFill>
                <a:latin typeface="MiSans" pitchFamily="34" charset="0"/>
                <a:ea typeface="MiSans" pitchFamily="34" charset="-122"/>
                <a:cs typeface="MiSans" pitchFamily="34" charset="-120"/>
              </a:rPr>
              <a:t>هدف إنساني شامل</a:t>
            </a:r>
            <a:r>
              <a:rPr lang="en-US" sz="1050" dirty="0">
                <a:solidFill>
                  <a:srgbClr val="2C3E50"/>
                </a:solidFill>
                <a:latin typeface="MiSans" pitchFamily="34" charset="0"/>
                <a:ea typeface="MiSans" pitchFamily="34" charset="-122"/>
                <a:cs typeface="MiSans" pitchFamily="34" charset="-120"/>
              </a:rPr>
              <a:t>.</a:t>
            </a:r>
            <a:endParaRPr lang="en-US" sz="1600" dirty="0"/>
          </a:p>
        </p:txBody>
      </p:sp>
      <p:sp>
        <p:nvSpPr>
          <p:cNvPr id="13" name="Shape 11"/>
          <p:cNvSpPr/>
          <p:nvPr/>
        </p:nvSpPr>
        <p:spPr>
          <a:xfrm>
            <a:off x="381000" y="1219200"/>
            <a:ext cx="5619750" cy="2809875"/>
          </a:xfrm>
          <a:custGeom>
            <a:avLst/>
            <a:gdLst/>
            <a:ahLst/>
            <a:cxnLst/>
            <a:rect l="l" t="t" r="r" b="b"/>
            <a:pathLst>
              <a:path w="5619750" h="2809875">
                <a:moveTo>
                  <a:pt x="114306" y="0"/>
                </a:moveTo>
                <a:lnTo>
                  <a:pt x="5581650" y="0"/>
                </a:lnTo>
                <a:cubicBezTo>
                  <a:pt x="5602678" y="0"/>
                  <a:pt x="5619750" y="17072"/>
                  <a:pt x="5619750" y="38100"/>
                </a:cubicBezTo>
                <a:lnTo>
                  <a:pt x="5619750" y="2771775"/>
                </a:lnTo>
                <a:cubicBezTo>
                  <a:pt x="5619750" y="2792803"/>
                  <a:pt x="5602678" y="2809875"/>
                  <a:pt x="5581650" y="2809875"/>
                </a:cubicBezTo>
                <a:lnTo>
                  <a:pt x="114306" y="2809875"/>
                </a:lnTo>
                <a:cubicBezTo>
                  <a:pt x="51176" y="2809875"/>
                  <a:pt x="0" y="2758699"/>
                  <a:pt x="0" y="2695569"/>
                </a:cubicBezTo>
                <a:lnTo>
                  <a:pt x="0" y="114306"/>
                </a:lnTo>
                <a:cubicBezTo>
                  <a:pt x="0" y="51176"/>
                  <a:pt x="51176" y="0"/>
                  <a:pt x="114306" y="0"/>
                </a:cubicBezTo>
                <a:close/>
              </a:path>
            </a:pathLst>
          </a:custGeom>
          <a:solidFill>
            <a:srgbClr val="FFFFFF"/>
          </a:solidFill>
          <a:ln/>
          <a:effectLst>
            <a:outerShdw blurRad="142875" dist="95250" dir="5400000" algn="bl" rotWithShape="0">
              <a:srgbClr val="000000">
                <a:alpha val="10196"/>
              </a:srgbClr>
            </a:outerShdw>
          </a:effectLst>
        </p:spPr>
      </p:sp>
      <p:sp>
        <p:nvSpPr>
          <p:cNvPr id="14" name="Shape 12"/>
          <p:cNvSpPr/>
          <p:nvPr/>
        </p:nvSpPr>
        <p:spPr>
          <a:xfrm>
            <a:off x="6000750" y="1219200"/>
            <a:ext cx="38100" cy="2809875"/>
          </a:xfrm>
          <a:custGeom>
            <a:avLst/>
            <a:gdLst/>
            <a:ahLst/>
            <a:cxnLst/>
            <a:rect l="l" t="t" r="r" b="b"/>
            <a:pathLst>
              <a:path w="38100" h="2809875">
                <a:moveTo>
                  <a:pt x="0" y="0"/>
                </a:moveTo>
                <a:lnTo>
                  <a:pt x="0" y="0"/>
                </a:lnTo>
                <a:cubicBezTo>
                  <a:pt x="21028" y="0"/>
                  <a:pt x="38100" y="17072"/>
                  <a:pt x="38100" y="38100"/>
                </a:cubicBezTo>
                <a:lnTo>
                  <a:pt x="38100" y="2771775"/>
                </a:lnTo>
                <a:cubicBezTo>
                  <a:pt x="38100" y="2792803"/>
                  <a:pt x="21028" y="2809875"/>
                  <a:pt x="0" y="2809875"/>
                </a:cubicBezTo>
                <a:lnTo>
                  <a:pt x="0" y="2809875"/>
                </a:lnTo>
                <a:lnTo>
                  <a:pt x="0" y="0"/>
                </a:lnTo>
                <a:close/>
              </a:path>
            </a:pathLst>
          </a:custGeom>
          <a:solidFill>
            <a:srgbClr val="A99985"/>
          </a:solidFill>
          <a:ln/>
        </p:spPr>
      </p:sp>
      <p:sp>
        <p:nvSpPr>
          <p:cNvPr id="15" name="Text 13"/>
          <p:cNvSpPr/>
          <p:nvPr/>
        </p:nvSpPr>
        <p:spPr>
          <a:xfrm>
            <a:off x="5291138" y="1409700"/>
            <a:ext cx="542925" cy="457200"/>
          </a:xfrm>
          <a:prstGeom prst="rect">
            <a:avLst/>
          </a:prstGeom>
          <a:noFill/>
          <a:ln/>
        </p:spPr>
        <p:txBody>
          <a:bodyPr wrap="square" lIns="0" tIns="0" rIns="0" bIns="0" rtlCol="0" anchor="ctr"/>
          <a:lstStyle/>
          <a:p>
            <a:pPr algn="ctr">
              <a:lnSpc>
                <a:spcPct val="130000"/>
              </a:lnSpc>
            </a:pPr>
            <a:r>
              <a:rPr lang="en-US" sz="1350" b="1" dirty="0">
                <a:solidFill>
                  <a:srgbClr val="FFFFFF"/>
                </a:solidFill>
                <a:latin typeface="MiSans" pitchFamily="34" charset="0"/>
                <a:ea typeface="MiSans" pitchFamily="34" charset="-122"/>
                <a:cs typeface="MiSans" pitchFamily="34" charset="-120"/>
              </a:rPr>
              <a:t>06</a:t>
            </a:r>
            <a:endParaRPr lang="en-US" sz="1600" dirty="0"/>
          </a:p>
        </p:txBody>
      </p:sp>
      <p:sp>
        <p:nvSpPr>
          <p:cNvPr id="16" name="Text 14"/>
          <p:cNvSpPr/>
          <p:nvPr/>
        </p:nvSpPr>
        <p:spPr>
          <a:xfrm>
            <a:off x="4309914" y="1409700"/>
            <a:ext cx="1009650"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بول ستريتن</a:t>
            </a:r>
            <a:endParaRPr lang="en-US" sz="1600" dirty="0"/>
          </a:p>
        </p:txBody>
      </p:sp>
      <p:sp>
        <p:nvSpPr>
          <p:cNvPr id="17" name="Text 15"/>
          <p:cNvSpPr/>
          <p:nvPr/>
        </p:nvSpPr>
        <p:spPr>
          <a:xfrm>
            <a:off x="4309914" y="1676400"/>
            <a:ext cx="981075" cy="190500"/>
          </a:xfrm>
          <a:prstGeom prst="rect">
            <a:avLst/>
          </a:prstGeom>
          <a:noFill/>
          <a:ln/>
        </p:spPr>
        <p:txBody>
          <a:bodyPr wrap="square" lIns="0" tIns="0" rIns="0" bIns="0" rtlCol="0" anchor="ctr"/>
          <a:lstStyle/>
          <a:p>
            <a:pPr>
              <a:lnSpc>
                <a:spcPct val="120000"/>
              </a:lnSpc>
            </a:pPr>
            <a:r>
              <a:rPr lang="en-US" sz="1050" dirty="0">
                <a:solidFill>
                  <a:srgbClr val="5D6D7E"/>
                </a:solidFill>
                <a:latin typeface="MiSans" pitchFamily="34" charset="0"/>
                <a:ea typeface="MiSans" pitchFamily="34" charset="-122"/>
                <a:cs typeface="MiSans" pitchFamily="34" charset="-120"/>
              </a:rPr>
              <a:t>الحاجات الأساسية</a:t>
            </a:r>
            <a:endParaRPr lang="en-US" sz="1600" dirty="0"/>
          </a:p>
        </p:txBody>
      </p:sp>
      <p:sp>
        <p:nvSpPr>
          <p:cNvPr id="18" name="Text 16"/>
          <p:cNvSpPr/>
          <p:nvPr/>
        </p:nvSpPr>
        <p:spPr>
          <a:xfrm>
            <a:off x="571500" y="1981200"/>
            <a:ext cx="5295900" cy="495300"/>
          </a:xfrm>
          <a:prstGeom prst="rect">
            <a:avLst/>
          </a:prstGeom>
          <a:noFill/>
          <a:ln/>
        </p:spPr>
        <p:txBody>
          <a:bodyPr wrap="square" lIns="0" tIns="0" rIns="0" bIns="0" rtlCol="0" anchor="ctr"/>
          <a:lstStyle/>
          <a:p>
            <a:pPr>
              <a:lnSpc>
                <a:spcPct val="140000"/>
              </a:lnSpc>
            </a:pPr>
            <a:r>
              <a:rPr lang="en-US" sz="1200" dirty="0">
                <a:solidFill>
                  <a:srgbClr val="2C3E50"/>
                </a:solidFill>
                <a:latin typeface="MiSans" pitchFamily="34" charset="0"/>
                <a:ea typeface="MiSans" pitchFamily="34" charset="-122"/>
                <a:cs typeface="MiSans" pitchFamily="34" charset="-120"/>
              </a:rPr>
              <a:t>يقدم </a:t>
            </a:r>
            <a:r>
              <a:rPr lang="en-US" sz="1200" b="1" dirty="0">
                <a:solidFill>
                  <a:srgbClr val="2C3E50"/>
                </a:solidFill>
                <a:latin typeface="MiSans" pitchFamily="34" charset="0"/>
                <a:ea typeface="MiSans" pitchFamily="34" charset="-122"/>
                <a:cs typeface="MiSans" pitchFamily="34" charset="-120"/>
              </a:rPr>
              <a:t>نهج الحاجات الأساسية</a:t>
            </a:r>
            <a:r>
              <a:rPr lang="en-US" sz="1200" dirty="0">
                <a:solidFill>
                  <a:srgbClr val="2C3E50"/>
                </a:solidFill>
                <a:latin typeface="MiSans" pitchFamily="34" charset="0"/>
                <a:ea typeface="MiSans" pitchFamily="34" charset="-122"/>
                <a:cs typeface="MiSans" pitchFamily="34" charset="-120"/>
              </a:rPr>
              <a:t>، حيث يعرّف التنمية بأنها تلبية الحاجات الأساسية للأفراد مثل: الغذاء، الماء النظيف، الصحة، التعليم، والسكن.</a:t>
            </a:r>
            <a:endParaRPr lang="en-US" sz="1600" dirty="0"/>
          </a:p>
        </p:txBody>
      </p:sp>
      <p:sp>
        <p:nvSpPr>
          <p:cNvPr id="19" name="Shape 17"/>
          <p:cNvSpPr/>
          <p:nvPr/>
        </p:nvSpPr>
        <p:spPr>
          <a:xfrm>
            <a:off x="571500" y="2590800"/>
            <a:ext cx="5219700" cy="647700"/>
          </a:xfrm>
          <a:custGeom>
            <a:avLst/>
            <a:gdLst/>
            <a:ahLst/>
            <a:cxnLst/>
            <a:rect l="l" t="t" r="r" b="b"/>
            <a:pathLst>
              <a:path w="5219700" h="647700">
                <a:moveTo>
                  <a:pt x="76202" y="0"/>
                </a:moveTo>
                <a:lnTo>
                  <a:pt x="5143498" y="0"/>
                </a:lnTo>
                <a:cubicBezTo>
                  <a:pt x="5185583" y="0"/>
                  <a:pt x="5219700" y="34117"/>
                  <a:pt x="5219700" y="76202"/>
                </a:cubicBezTo>
                <a:lnTo>
                  <a:pt x="5219700" y="571498"/>
                </a:lnTo>
                <a:cubicBezTo>
                  <a:pt x="5219700" y="613583"/>
                  <a:pt x="5185583" y="647700"/>
                  <a:pt x="5143498" y="647700"/>
                </a:cubicBezTo>
                <a:lnTo>
                  <a:pt x="76202" y="647700"/>
                </a:lnTo>
                <a:cubicBezTo>
                  <a:pt x="34117" y="647700"/>
                  <a:pt x="0" y="613583"/>
                  <a:pt x="0" y="571498"/>
                </a:cubicBezTo>
                <a:lnTo>
                  <a:pt x="0" y="76202"/>
                </a:lnTo>
                <a:cubicBezTo>
                  <a:pt x="0" y="34145"/>
                  <a:pt x="34145" y="0"/>
                  <a:pt x="76202" y="0"/>
                </a:cubicBezTo>
                <a:close/>
              </a:path>
            </a:pathLst>
          </a:custGeom>
          <a:solidFill>
            <a:srgbClr val="A99985">
              <a:alpha val="10196"/>
            </a:srgbClr>
          </a:solidFill>
          <a:ln/>
        </p:spPr>
      </p:sp>
      <p:sp>
        <p:nvSpPr>
          <p:cNvPr id="20" name="Text 18"/>
          <p:cNvSpPr/>
          <p:nvPr/>
        </p:nvSpPr>
        <p:spPr>
          <a:xfrm>
            <a:off x="685800" y="2705100"/>
            <a:ext cx="5057775" cy="419100"/>
          </a:xfrm>
          <a:prstGeom prst="rect">
            <a:avLst/>
          </a:prstGeom>
          <a:noFill/>
          <a:ln/>
        </p:spPr>
        <p:txBody>
          <a:bodyPr wrap="square" lIns="0" tIns="0" rIns="0" bIns="0" rtlCol="0" anchor="ctr"/>
          <a:lstStyle/>
          <a:p>
            <a:pPr>
              <a:lnSpc>
                <a:spcPct val="140000"/>
              </a:lnSpc>
            </a:pPr>
            <a:r>
              <a:rPr lang="en-US" sz="1050" b="1" dirty="0">
                <a:solidFill>
                  <a:srgbClr val="2C3E50"/>
                </a:solidFill>
                <a:latin typeface="MiSans" pitchFamily="34" charset="0"/>
                <a:ea typeface="MiSans" pitchFamily="34" charset="-122"/>
                <a:cs typeface="MiSans" pitchFamily="34" charset="-120"/>
              </a:rPr>
              <a:t>أول الأشياء أولاً:</a:t>
            </a:r>
            <a:r>
              <a:rPr lang="en-US" sz="1050" dirty="0">
                <a:solidFill>
                  <a:srgbClr val="2C3E50"/>
                </a:solidFill>
                <a:latin typeface="MiSans" pitchFamily="34" charset="0"/>
                <a:ea typeface="MiSans" pitchFamily="34" charset="-122"/>
                <a:cs typeface="MiSans" pitchFamily="34" charset="-120"/>
              </a:rPr>
              <a:t> يرى أن التنمية يجب أن تكون موجهة نحو تحسين جودة الحياة المباشرة للفقراء، مع إعطاء الأولوية للفئات المهمشة، بدلاً من الاعتماد على "التسرب" من النمو العام.</a:t>
            </a:r>
            <a:endParaRPr lang="en-US" sz="1600" dirty="0"/>
          </a:p>
        </p:txBody>
      </p:sp>
      <p:sp>
        <p:nvSpPr>
          <p:cNvPr id="21" name="Shape 19"/>
          <p:cNvSpPr/>
          <p:nvPr/>
        </p:nvSpPr>
        <p:spPr>
          <a:xfrm>
            <a:off x="6172200" y="4181475"/>
            <a:ext cx="5619750" cy="2295525"/>
          </a:xfrm>
          <a:custGeom>
            <a:avLst/>
            <a:gdLst/>
            <a:ahLst/>
            <a:cxnLst/>
            <a:rect l="l" t="t" r="r" b="b"/>
            <a:pathLst>
              <a:path w="5619750" h="2295525">
                <a:moveTo>
                  <a:pt x="114294" y="0"/>
                </a:moveTo>
                <a:lnTo>
                  <a:pt x="5581650" y="0"/>
                </a:lnTo>
                <a:cubicBezTo>
                  <a:pt x="5602678" y="0"/>
                  <a:pt x="5619750" y="17072"/>
                  <a:pt x="5619750" y="38100"/>
                </a:cubicBezTo>
                <a:lnTo>
                  <a:pt x="5619750" y="2257425"/>
                </a:lnTo>
                <a:cubicBezTo>
                  <a:pt x="5619750" y="2278453"/>
                  <a:pt x="5602678" y="2295525"/>
                  <a:pt x="5581650" y="2295525"/>
                </a:cubicBezTo>
                <a:lnTo>
                  <a:pt x="114294" y="2295525"/>
                </a:lnTo>
                <a:cubicBezTo>
                  <a:pt x="51171" y="2295525"/>
                  <a:pt x="0" y="2244354"/>
                  <a:pt x="0" y="2181231"/>
                </a:cubicBezTo>
                <a:lnTo>
                  <a:pt x="0" y="114294"/>
                </a:lnTo>
                <a:cubicBezTo>
                  <a:pt x="0" y="51214"/>
                  <a:pt x="51214" y="0"/>
                  <a:pt x="114294" y="0"/>
                </a:cubicBezTo>
                <a:close/>
              </a:path>
            </a:pathLst>
          </a:custGeom>
          <a:solidFill>
            <a:srgbClr val="FFFFFF"/>
          </a:solidFill>
          <a:ln/>
          <a:effectLst>
            <a:outerShdw blurRad="142875" dist="95250" dir="5400000" algn="bl" rotWithShape="0">
              <a:srgbClr val="000000">
                <a:alpha val="10196"/>
              </a:srgbClr>
            </a:outerShdw>
          </a:effectLst>
        </p:spPr>
      </p:sp>
      <p:sp>
        <p:nvSpPr>
          <p:cNvPr id="22" name="Shape 20"/>
          <p:cNvSpPr/>
          <p:nvPr/>
        </p:nvSpPr>
        <p:spPr>
          <a:xfrm>
            <a:off x="11791950" y="4181475"/>
            <a:ext cx="38100" cy="2295525"/>
          </a:xfrm>
          <a:custGeom>
            <a:avLst/>
            <a:gdLst/>
            <a:ahLst/>
            <a:cxnLst/>
            <a:rect l="l" t="t" r="r" b="b"/>
            <a:pathLst>
              <a:path w="38100" h="2295525">
                <a:moveTo>
                  <a:pt x="0" y="0"/>
                </a:moveTo>
                <a:lnTo>
                  <a:pt x="0" y="0"/>
                </a:lnTo>
                <a:cubicBezTo>
                  <a:pt x="21028" y="0"/>
                  <a:pt x="38100" y="17072"/>
                  <a:pt x="38100" y="38100"/>
                </a:cubicBezTo>
                <a:lnTo>
                  <a:pt x="38100" y="2257425"/>
                </a:lnTo>
                <a:cubicBezTo>
                  <a:pt x="38100" y="2278453"/>
                  <a:pt x="21028" y="2295525"/>
                  <a:pt x="0" y="2295525"/>
                </a:cubicBezTo>
                <a:lnTo>
                  <a:pt x="0" y="2295525"/>
                </a:lnTo>
                <a:lnTo>
                  <a:pt x="0" y="0"/>
                </a:lnTo>
                <a:close/>
              </a:path>
            </a:pathLst>
          </a:custGeom>
          <a:solidFill>
            <a:srgbClr val="7D8A74"/>
          </a:solidFill>
          <a:ln/>
        </p:spPr>
      </p:sp>
      <p:sp>
        <p:nvSpPr>
          <p:cNvPr id="23" name="Text 21"/>
          <p:cNvSpPr/>
          <p:nvPr/>
        </p:nvSpPr>
        <p:spPr>
          <a:xfrm>
            <a:off x="11082338" y="4371975"/>
            <a:ext cx="542925" cy="457200"/>
          </a:xfrm>
          <a:prstGeom prst="rect">
            <a:avLst/>
          </a:prstGeom>
          <a:noFill/>
          <a:ln/>
        </p:spPr>
        <p:txBody>
          <a:bodyPr wrap="square" lIns="0" tIns="0" rIns="0" bIns="0" rtlCol="0" anchor="ctr"/>
          <a:lstStyle/>
          <a:p>
            <a:pPr algn="ctr">
              <a:lnSpc>
                <a:spcPct val="130000"/>
              </a:lnSpc>
            </a:pPr>
            <a:r>
              <a:rPr lang="en-US" sz="1350" b="1" dirty="0">
                <a:solidFill>
                  <a:srgbClr val="FFFFFF"/>
                </a:solidFill>
                <a:latin typeface="MiSans" pitchFamily="34" charset="0"/>
                <a:ea typeface="MiSans" pitchFamily="34" charset="-122"/>
                <a:cs typeface="MiSans" pitchFamily="34" charset="-120"/>
              </a:rPr>
              <a:t>07</a:t>
            </a:r>
            <a:endParaRPr lang="en-US" sz="1600" dirty="0"/>
          </a:p>
        </p:txBody>
      </p:sp>
      <p:sp>
        <p:nvSpPr>
          <p:cNvPr id="24" name="Text 22"/>
          <p:cNvSpPr/>
          <p:nvPr/>
        </p:nvSpPr>
        <p:spPr>
          <a:xfrm>
            <a:off x="9816405" y="4371975"/>
            <a:ext cx="1285875"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أرتورو إسكوبار</a:t>
            </a:r>
            <a:endParaRPr lang="en-US" sz="1600" dirty="0"/>
          </a:p>
        </p:txBody>
      </p:sp>
      <p:sp>
        <p:nvSpPr>
          <p:cNvPr id="25" name="Text 23"/>
          <p:cNvSpPr/>
          <p:nvPr/>
        </p:nvSpPr>
        <p:spPr>
          <a:xfrm>
            <a:off x="9816405" y="4638675"/>
            <a:ext cx="1257300" cy="190500"/>
          </a:xfrm>
          <a:prstGeom prst="rect">
            <a:avLst/>
          </a:prstGeom>
          <a:noFill/>
          <a:ln/>
        </p:spPr>
        <p:txBody>
          <a:bodyPr wrap="square" lIns="0" tIns="0" rIns="0" bIns="0" rtlCol="0" anchor="ctr"/>
          <a:lstStyle/>
          <a:p>
            <a:pPr>
              <a:lnSpc>
                <a:spcPct val="120000"/>
              </a:lnSpc>
            </a:pPr>
            <a:r>
              <a:rPr lang="en-US" sz="1050" dirty="0">
                <a:solidFill>
                  <a:srgbClr val="5D6D7E"/>
                </a:solidFill>
                <a:latin typeface="MiSans" pitchFamily="34" charset="0"/>
                <a:ea typeface="MiSans" pitchFamily="34" charset="-122"/>
                <a:cs typeface="MiSans" pitchFamily="34" charset="-120"/>
              </a:rPr>
              <a:t>ما بعد التنمية</a:t>
            </a:r>
            <a:endParaRPr lang="en-US" sz="1600" dirty="0"/>
          </a:p>
        </p:txBody>
      </p:sp>
      <p:sp>
        <p:nvSpPr>
          <p:cNvPr id="26" name="Text 24"/>
          <p:cNvSpPr/>
          <p:nvPr/>
        </p:nvSpPr>
        <p:spPr>
          <a:xfrm>
            <a:off x="6362700" y="4943475"/>
            <a:ext cx="5295900" cy="495300"/>
          </a:xfrm>
          <a:prstGeom prst="rect">
            <a:avLst/>
          </a:prstGeom>
          <a:noFill/>
          <a:ln/>
        </p:spPr>
        <p:txBody>
          <a:bodyPr wrap="square" lIns="0" tIns="0" rIns="0" bIns="0" rtlCol="0" anchor="ctr"/>
          <a:lstStyle/>
          <a:p>
            <a:pPr>
              <a:lnSpc>
                <a:spcPct val="140000"/>
              </a:lnSpc>
            </a:pPr>
            <a:r>
              <a:rPr lang="en-US" sz="1200" dirty="0">
                <a:solidFill>
                  <a:srgbClr val="2C3E50"/>
                </a:solidFill>
                <a:latin typeface="MiSans" pitchFamily="34" charset="0"/>
                <a:ea typeface="MiSans" pitchFamily="34" charset="-122"/>
                <a:cs typeface="MiSans" pitchFamily="34" charset="-120"/>
              </a:rPr>
              <a:t>يمثل </a:t>
            </a:r>
            <a:r>
              <a:rPr lang="en-US" sz="1200" b="1" dirty="0">
                <a:solidFill>
                  <a:srgbClr val="2C3E50"/>
                </a:solidFill>
                <a:latin typeface="MiSans" pitchFamily="34" charset="0"/>
                <a:ea typeface="MiSans" pitchFamily="34" charset="-122"/>
                <a:cs typeface="MiSans" pitchFamily="34" charset="-120"/>
              </a:rPr>
              <a:t>نهج ما بعد التنمية</a:t>
            </a:r>
            <a:r>
              <a:rPr lang="en-US" sz="1200" dirty="0">
                <a:solidFill>
                  <a:srgbClr val="2C3E50"/>
                </a:solidFill>
                <a:latin typeface="MiSans" pitchFamily="34" charset="0"/>
                <a:ea typeface="MiSans" pitchFamily="34" charset="-122"/>
                <a:cs typeface="MiSans" pitchFamily="34" charset="-120"/>
              </a:rPr>
              <a:t>، حيث يرى أن "التنمية" مفهوم غربي حديث يُنتج "العالم الثالث" كمشكلة تحتاج إلى تدخل، ويعمل كأداة للسيطرة والاستعمار الجديد.</a:t>
            </a:r>
            <a:endParaRPr lang="en-US" sz="1600" dirty="0"/>
          </a:p>
        </p:txBody>
      </p:sp>
      <p:sp>
        <p:nvSpPr>
          <p:cNvPr id="27" name="Shape 25"/>
          <p:cNvSpPr/>
          <p:nvPr/>
        </p:nvSpPr>
        <p:spPr>
          <a:xfrm>
            <a:off x="6362700" y="5553075"/>
            <a:ext cx="5219700" cy="647700"/>
          </a:xfrm>
          <a:custGeom>
            <a:avLst/>
            <a:gdLst/>
            <a:ahLst/>
            <a:cxnLst/>
            <a:rect l="l" t="t" r="r" b="b"/>
            <a:pathLst>
              <a:path w="5219700" h="647700">
                <a:moveTo>
                  <a:pt x="76202" y="0"/>
                </a:moveTo>
                <a:lnTo>
                  <a:pt x="5143498" y="0"/>
                </a:lnTo>
                <a:cubicBezTo>
                  <a:pt x="5185583" y="0"/>
                  <a:pt x="5219700" y="34117"/>
                  <a:pt x="5219700" y="76202"/>
                </a:cubicBezTo>
                <a:lnTo>
                  <a:pt x="5219700" y="571498"/>
                </a:lnTo>
                <a:cubicBezTo>
                  <a:pt x="5219700" y="613583"/>
                  <a:pt x="5185583" y="647700"/>
                  <a:pt x="5143498" y="647700"/>
                </a:cubicBezTo>
                <a:lnTo>
                  <a:pt x="76202" y="647700"/>
                </a:lnTo>
                <a:cubicBezTo>
                  <a:pt x="34117" y="647700"/>
                  <a:pt x="0" y="613583"/>
                  <a:pt x="0" y="571498"/>
                </a:cubicBezTo>
                <a:lnTo>
                  <a:pt x="0" y="76202"/>
                </a:lnTo>
                <a:cubicBezTo>
                  <a:pt x="0" y="34145"/>
                  <a:pt x="34145" y="0"/>
                  <a:pt x="76202" y="0"/>
                </a:cubicBezTo>
                <a:close/>
              </a:path>
            </a:pathLst>
          </a:custGeom>
          <a:solidFill>
            <a:srgbClr val="7D8A74">
              <a:alpha val="10196"/>
            </a:srgbClr>
          </a:solidFill>
          <a:ln/>
        </p:spPr>
      </p:sp>
      <p:sp>
        <p:nvSpPr>
          <p:cNvPr id="28" name="Text 26"/>
          <p:cNvSpPr/>
          <p:nvPr/>
        </p:nvSpPr>
        <p:spPr>
          <a:xfrm>
            <a:off x="6477000" y="5667375"/>
            <a:ext cx="5057775" cy="419100"/>
          </a:xfrm>
          <a:prstGeom prst="rect">
            <a:avLst/>
          </a:prstGeom>
          <a:noFill/>
          <a:ln/>
        </p:spPr>
        <p:txBody>
          <a:bodyPr wrap="square" lIns="0" tIns="0" rIns="0" bIns="0" rtlCol="0" anchor="ctr"/>
          <a:lstStyle/>
          <a:p>
            <a:pPr>
              <a:lnSpc>
                <a:spcPct val="140000"/>
              </a:lnSpc>
            </a:pPr>
            <a:r>
              <a:rPr lang="en-US" sz="1050" b="1" dirty="0">
                <a:solidFill>
                  <a:srgbClr val="2C3E50"/>
                </a:solidFill>
                <a:latin typeface="MiSans" pitchFamily="34" charset="0"/>
                <a:ea typeface="MiSans" pitchFamily="34" charset="-122"/>
                <a:cs typeface="MiSans" pitchFamily="34" charset="-120"/>
              </a:rPr>
              <a:t>مواجهة التنمية:</a:t>
            </a:r>
            <a:r>
              <a:rPr lang="en-US" sz="1050" dirty="0">
                <a:solidFill>
                  <a:srgbClr val="2C3E50"/>
                </a:solidFill>
                <a:latin typeface="MiSans" pitchFamily="34" charset="0"/>
                <a:ea typeface="MiSans" pitchFamily="34" charset="-122"/>
                <a:cs typeface="MiSans" pitchFamily="34" charset="-120"/>
              </a:rPr>
              <a:t> يعرّف إسكوبار التنمية كخطاب يُنشئ علاقات قوة، يُعامل الفقراء والثقافات المحلية كأشياء يجب "تطويرها"، ويقترح بدائل تركز على الثقافات المحلية والاستقلالية.</a:t>
            </a:r>
            <a:endParaRPr lang="en-US" sz="1600" dirty="0"/>
          </a:p>
        </p:txBody>
      </p:sp>
      <p:sp>
        <p:nvSpPr>
          <p:cNvPr id="29" name="Shape 27"/>
          <p:cNvSpPr/>
          <p:nvPr/>
        </p:nvSpPr>
        <p:spPr>
          <a:xfrm>
            <a:off x="381000" y="4181475"/>
            <a:ext cx="5619750" cy="2295525"/>
          </a:xfrm>
          <a:custGeom>
            <a:avLst/>
            <a:gdLst/>
            <a:ahLst/>
            <a:cxnLst/>
            <a:rect l="l" t="t" r="r" b="b"/>
            <a:pathLst>
              <a:path w="5619750" h="2295525">
                <a:moveTo>
                  <a:pt x="114294" y="0"/>
                </a:moveTo>
                <a:lnTo>
                  <a:pt x="5581650" y="0"/>
                </a:lnTo>
                <a:cubicBezTo>
                  <a:pt x="5602678" y="0"/>
                  <a:pt x="5619750" y="17072"/>
                  <a:pt x="5619750" y="38100"/>
                </a:cubicBezTo>
                <a:lnTo>
                  <a:pt x="5619750" y="2257425"/>
                </a:lnTo>
                <a:cubicBezTo>
                  <a:pt x="5619750" y="2278453"/>
                  <a:pt x="5602678" y="2295525"/>
                  <a:pt x="5581650" y="2295525"/>
                </a:cubicBezTo>
                <a:lnTo>
                  <a:pt x="114294" y="2295525"/>
                </a:lnTo>
                <a:cubicBezTo>
                  <a:pt x="51171" y="2295525"/>
                  <a:pt x="0" y="2244354"/>
                  <a:pt x="0" y="2181231"/>
                </a:cubicBezTo>
                <a:lnTo>
                  <a:pt x="0" y="114294"/>
                </a:lnTo>
                <a:cubicBezTo>
                  <a:pt x="0" y="51214"/>
                  <a:pt x="51214" y="0"/>
                  <a:pt x="114294" y="0"/>
                </a:cubicBezTo>
                <a:close/>
              </a:path>
            </a:pathLst>
          </a:custGeom>
          <a:solidFill>
            <a:srgbClr val="FFFFFF"/>
          </a:solidFill>
          <a:ln/>
          <a:effectLst>
            <a:outerShdw blurRad="142875" dist="95250" dir="5400000" algn="bl" rotWithShape="0">
              <a:srgbClr val="000000">
                <a:alpha val="10196"/>
              </a:srgbClr>
            </a:outerShdw>
          </a:effectLst>
        </p:spPr>
      </p:sp>
      <p:sp>
        <p:nvSpPr>
          <p:cNvPr id="30" name="Shape 28"/>
          <p:cNvSpPr/>
          <p:nvPr/>
        </p:nvSpPr>
        <p:spPr>
          <a:xfrm>
            <a:off x="6000750" y="4181475"/>
            <a:ext cx="38100" cy="2295525"/>
          </a:xfrm>
          <a:custGeom>
            <a:avLst/>
            <a:gdLst/>
            <a:ahLst/>
            <a:cxnLst/>
            <a:rect l="l" t="t" r="r" b="b"/>
            <a:pathLst>
              <a:path w="38100" h="2295525">
                <a:moveTo>
                  <a:pt x="0" y="0"/>
                </a:moveTo>
                <a:lnTo>
                  <a:pt x="0" y="0"/>
                </a:lnTo>
                <a:cubicBezTo>
                  <a:pt x="21028" y="0"/>
                  <a:pt x="38100" y="17072"/>
                  <a:pt x="38100" y="38100"/>
                </a:cubicBezTo>
                <a:lnTo>
                  <a:pt x="38100" y="2257425"/>
                </a:lnTo>
                <a:cubicBezTo>
                  <a:pt x="38100" y="2278453"/>
                  <a:pt x="21028" y="2295525"/>
                  <a:pt x="0" y="2295525"/>
                </a:cubicBezTo>
                <a:lnTo>
                  <a:pt x="0" y="2295525"/>
                </a:lnTo>
                <a:lnTo>
                  <a:pt x="0" y="0"/>
                </a:lnTo>
                <a:close/>
              </a:path>
            </a:pathLst>
          </a:custGeom>
          <a:solidFill>
            <a:srgbClr val="C9A87C"/>
          </a:solidFill>
          <a:ln/>
        </p:spPr>
      </p:sp>
      <p:sp>
        <p:nvSpPr>
          <p:cNvPr id="31" name="Text 29"/>
          <p:cNvSpPr/>
          <p:nvPr/>
        </p:nvSpPr>
        <p:spPr>
          <a:xfrm>
            <a:off x="5291138" y="4371975"/>
            <a:ext cx="542925" cy="457200"/>
          </a:xfrm>
          <a:prstGeom prst="rect">
            <a:avLst/>
          </a:prstGeom>
          <a:noFill/>
          <a:ln/>
        </p:spPr>
        <p:txBody>
          <a:bodyPr wrap="square" lIns="0" tIns="0" rIns="0" bIns="0" rtlCol="0" anchor="ctr"/>
          <a:lstStyle/>
          <a:p>
            <a:pPr algn="ctr">
              <a:lnSpc>
                <a:spcPct val="130000"/>
              </a:lnSpc>
            </a:pPr>
            <a:r>
              <a:rPr lang="en-US" sz="1350" b="1" dirty="0">
                <a:solidFill>
                  <a:srgbClr val="FFFFFF"/>
                </a:solidFill>
                <a:latin typeface="MiSans" pitchFamily="34" charset="0"/>
                <a:ea typeface="MiSans" pitchFamily="34" charset="-122"/>
                <a:cs typeface="MiSans" pitchFamily="34" charset="-120"/>
              </a:rPr>
              <a:t>08</a:t>
            </a:r>
            <a:endParaRPr lang="en-US" sz="1600" dirty="0"/>
          </a:p>
        </p:txBody>
      </p:sp>
      <p:sp>
        <p:nvSpPr>
          <p:cNvPr id="32" name="Text 30"/>
          <p:cNvSpPr/>
          <p:nvPr/>
        </p:nvSpPr>
        <p:spPr>
          <a:xfrm>
            <a:off x="4220914" y="4371975"/>
            <a:ext cx="1095375"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غونار ميردال</a:t>
            </a:r>
            <a:endParaRPr lang="en-US" sz="1600" dirty="0"/>
          </a:p>
        </p:txBody>
      </p:sp>
      <p:sp>
        <p:nvSpPr>
          <p:cNvPr id="33" name="Text 31"/>
          <p:cNvSpPr/>
          <p:nvPr/>
        </p:nvSpPr>
        <p:spPr>
          <a:xfrm>
            <a:off x="4220914" y="4638675"/>
            <a:ext cx="1066800" cy="190500"/>
          </a:xfrm>
          <a:prstGeom prst="rect">
            <a:avLst/>
          </a:prstGeom>
          <a:noFill/>
          <a:ln/>
        </p:spPr>
        <p:txBody>
          <a:bodyPr wrap="square" lIns="0" tIns="0" rIns="0" bIns="0" rtlCol="0" anchor="ctr"/>
          <a:lstStyle/>
          <a:p>
            <a:pPr>
              <a:lnSpc>
                <a:spcPct val="120000"/>
              </a:lnSpc>
            </a:pPr>
            <a:r>
              <a:rPr lang="en-US" sz="1050" dirty="0">
                <a:solidFill>
                  <a:srgbClr val="5D6D7E"/>
                </a:solidFill>
                <a:latin typeface="MiSans" pitchFamily="34" charset="0"/>
                <a:ea typeface="MiSans" pitchFamily="34" charset="-122"/>
                <a:cs typeface="MiSans" pitchFamily="34" charset="-120"/>
              </a:rPr>
              <a:t>الدراما الآسيوية</a:t>
            </a:r>
            <a:endParaRPr lang="en-US" sz="1600" dirty="0"/>
          </a:p>
        </p:txBody>
      </p:sp>
      <p:sp>
        <p:nvSpPr>
          <p:cNvPr id="34" name="Text 32"/>
          <p:cNvSpPr/>
          <p:nvPr/>
        </p:nvSpPr>
        <p:spPr>
          <a:xfrm>
            <a:off x="571500" y="4943475"/>
            <a:ext cx="5295900" cy="495300"/>
          </a:xfrm>
          <a:prstGeom prst="rect">
            <a:avLst/>
          </a:prstGeom>
          <a:noFill/>
          <a:ln/>
        </p:spPr>
        <p:txBody>
          <a:bodyPr wrap="square" lIns="0" tIns="0" rIns="0" bIns="0" rtlCol="0" anchor="ctr"/>
          <a:lstStyle/>
          <a:p>
            <a:pPr>
              <a:lnSpc>
                <a:spcPct val="140000"/>
              </a:lnSpc>
            </a:pPr>
            <a:r>
              <a:rPr lang="en-US" sz="1200" dirty="0">
                <a:solidFill>
                  <a:srgbClr val="2C3E50"/>
                </a:solidFill>
                <a:latin typeface="MiSans" pitchFamily="34" charset="0"/>
                <a:ea typeface="MiSans" pitchFamily="34" charset="-122"/>
                <a:cs typeface="MiSans" pitchFamily="34" charset="-120"/>
              </a:rPr>
              <a:t>من أوائل المنظرين الذين رفضوا النظرة الاقتصادية الضيقة للتنمية، معتبراً إياها </a:t>
            </a:r>
            <a:r>
              <a:rPr lang="en-US" sz="1200" b="1" dirty="0">
                <a:solidFill>
                  <a:srgbClr val="2C3E50"/>
                </a:solidFill>
                <a:latin typeface="MiSans" pitchFamily="34" charset="0"/>
                <a:ea typeface="MiSans" pitchFamily="34" charset="-122"/>
                <a:cs typeface="MiSans" pitchFamily="34" charset="-120"/>
              </a:rPr>
              <a:t>عملية اجتماعية وسياسية شاملة</a:t>
            </a:r>
            <a:r>
              <a:rPr lang="en-US" sz="1200" dirty="0">
                <a:solidFill>
                  <a:srgbClr val="2C3E50"/>
                </a:solidFill>
                <a:latin typeface="MiSans" pitchFamily="34" charset="0"/>
                <a:ea typeface="MiSans" pitchFamily="34" charset="-122"/>
                <a:cs typeface="MiSans" pitchFamily="34" charset="-120"/>
              </a:rPr>
              <a:t> تتطلب تغييرات مؤسسية جذرية.</a:t>
            </a:r>
            <a:endParaRPr lang="en-US" sz="1600" dirty="0"/>
          </a:p>
        </p:txBody>
      </p:sp>
      <p:sp>
        <p:nvSpPr>
          <p:cNvPr id="35" name="Shape 33"/>
          <p:cNvSpPr/>
          <p:nvPr/>
        </p:nvSpPr>
        <p:spPr>
          <a:xfrm>
            <a:off x="571500" y="5553075"/>
            <a:ext cx="5219700" cy="647700"/>
          </a:xfrm>
          <a:custGeom>
            <a:avLst/>
            <a:gdLst/>
            <a:ahLst/>
            <a:cxnLst/>
            <a:rect l="l" t="t" r="r" b="b"/>
            <a:pathLst>
              <a:path w="5219700" h="647700">
                <a:moveTo>
                  <a:pt x="76202" y="0"/>
                </a:moveTo>
                <a:lnTo>
                  <a:pt x="5143498" y="0"/>
                </a:lnTo>
                <a:cubicBezTo>
                  <a:pt x="5185583" y="0"/>
                  <a:pt x="5219700" y="34117"/>
                  <a:pt x="5219700" y="76202"/>
                </a:cubicBezTo>
                <a:lnTo>
                  <a:pt x="5219700" y="571498"/>
                </a:lnTo>
                <a:cubicBezTo>
                  <a:pt x="5219700" y="613583"/>
                  <a:pt x="5185583" y="647700"/>
                  <a:pt x="5143498" y="647700"/>
                </a:cubicBezTo>
                <a:lnTo>
                  <a:pt x="76202" y="647700"/>
                </a:lnTo>
                <a:cubicBezTo>
                  <a:pt x="34117" y="647700"/>
                  <a:pt x="0" y="613583"/>
                  <a:pt x="0" y="571498"/>
                </a:cubicBezTo>
                <a:lnTo>
                  <a:pt x="0" y="76202"/>
                </a:lnTo>
                <a:cubicBezTo>
                  <a:pt x="0" y="34145"/>
                  <a:pt x="34145" y="0"/>
                  <a:pt x="76202" y="0"/>
                </a:cubicBezTo>
                <a:close/>
              </a:path>
            </a:pathLst>
          </a:custGeom>
          <a:solidFill>
            <a:srgbClr val="C9A87C">
              <a:alpha val="10196"/>
            </a:srgbClr>
          </a:solidFill>
          <a:ln/>
        </p:spPr>
      </p:sp>
      <p:sp>
        <p:nvSpPr>
          <p:cNvPr id="36" name="Text 34"/>
          <p:cNvSpPr/>
          <p:nvPr/>
        </p:nvSpPr>
        <p:spPr>
          <a:xfrm>
            <a:off x="685800" y="5667375"/>
            <a:ext cx="5057775" cy="419100"/>
          </a:xfrm>
          <a:prstGeom prst="rect">
            <a:avLst/>
          </a:prstGeom>
          <a:noFill/>
          <a:ln/>
        </p:spPr>
        <p:txBody>
          <a:bodyPr wrap="square" lIns="0" tIns="0" rIns="0" bIns="0" rtlCol="0" anchor="ctr"/>
          <a:lstStyle/>
          <a:p>
            <a:pPr>
              <a:lnSpc>
                <a:spcPct val="140000"/>
              </a:lnSpc>
            </a:pPr>
            <a:r>
              <a:rPr lang="en-US" sz="1050" b="1" dirty="0">
                <a:solidFill>
                  <a:srgbClr val="2C3E50"/>
                </a:solidFill>
                <a:latin typeface="MiSans" pitchFamily="34" charset="0"/>
                <a:ea typeface="MiSans" pitchFamily="34" charset="-122"/>
                <a:cs typeface="MiSans" pitchFamily="34" charset="-120"/>
              </a:rPr>
              <a:t>الدوامة التراكمية:</a:t>
            </a:r>
            <a:r>
              <a:rPr lang="en-US" sz="1050" dirty="0">
                <a:solidFill>
                  <a:srgbClr val="2C3E50"/>
                </a:solidFill>
                <a:latin typeface="MiSans" pitchFamily="34" charset="0"/>
                <a:ea typeface="MiSans" pitchFamily="34" charset="-122"/>
                <a:cs typeface="MiSans" pitchFamily="34" charset="-120"/>
              </a:rPr>
              <a:t> يرى أن التوسع السوقي يزيد من عدم المساواة داخل الدول وبينها ما لم يُقابل بتخطيط شامل وبرامج رفاهية، مما يجعل التنمية عملية سياسية تتطلب دولة قوية.</a:t>
            </a:r>
            <a:endParaRPr lang="en-US" sz="1600"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8F5F0"/>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a:ln/>
        </p:spPr>
        <p:txBody>
          <a:bodyPr wrap="square" lIns="0" tIns="0" rIns="0" bIns="0" rtlCol="0" anchor="ctr"/>
          <a:lstStyle/>
          <a:p>
            <a:pPr>
              <a:lnSpc>
                <a:spcPct val="130000"/>
              </a:lnSpc>
            </a:pPr>
            <a:r>
              <a:rPr lang="en-US" sz="1200" b="1" kern="0" spc="60" dirty="0">
                <a:solidFill>
                  <a:srgbClr val="A99985"/>
                </a:solidFill>
                <a:latin typeface="MiSans" pitchFamily="34" charset="0"/>
                <a:ea typeface="MiSans" pitchFamily="34" charset="-122"/>
                <a:cs typeface="MiSans" pitchFamily="34" charset="-120"/>
              </a:rPr>
              <a:t>CHAPTER 05</a:t>
            </a:r>
            <a:endParaRPr lang="en-US" sz="1600" dirty="0"/>
          </a:p>
        </p:txBody>
      </p:sp>
      <p:sp>
        <p:nvSpPr>
          <p:cNvPr id="3" name="Text 1"/>
          <p:cNvSpPr/>
          <p:nvPr/>
        </p:nvSpPr>
        <p:spPr>
          <a:xfrm>
            <a:off x="381000" y="685800"/>
            <a:ext cx="11601450" cy="381000"/>
          </a:xfrm>
          <a:prstGeom prst="rect">
            <a:avLst/>
          </a:prstGeom>
          <a:noFill/>
          <a:ln/>
        </p:spPr>
        <p:txBody>
          <a:bodyPr wrap="square" lIns="0" tIns="0" rIns="0" bIns="0" rtlCol="0" anchor="ctr"/>
          <a:lstStyle/>
          <a:p>
            <a:pPr>
              <a:lnSpc>
                <a:spcPct val="90000"/>
              </a:lnSpc>
            </a:pPr>
            <a:r>
              <a:rPr lang="en-US" sz="2700" b="1" dirty="0">
                <a:solidFill>
                  <a:srgbClr val="3D5A6C"/>
                </a:solidFill>
                <a:latin typeface="阿里妈妈刀隶体" pitchFamily="34" charset="0"/>
                <a:ea typeface="阿里妈妈刀隶体" pitchFamily="34" charset="-122"/>
                <a:cs typeface="阿里妈妈刀隶体" pitchFamily="34" charset="-120"/>
              </a:rPr>
              <a:t>المنظرون الرئيسيون وتعريفاتهم (3)</a:t>
            </a:r>
            <a:endParaRPr lang="en-US" sz="1600" dirty="0"/>
          </a:p>
        </p:txBody>
      </p:sp>
      <p:sp>
        <p:nvSpPr>
          <p:cNvPr id="4" name="Shape 2"/>
          <p:cNvSpPr/>
          <p:nvPr/>
        </p:nvSpPr>
        <p:spPr>
          <a:xfrm>
            <a:off x="6172200" y="1219200"/>
            <a:ext cx="5619750" cy="2667000"/>
          </a:xfrm>
          <a:custGeom>
            <a:avLst/>
            <a:gdLst/>
            <a:ahLst/>
            <a:cxnLst/>
            <a:rect l="l" t="t" r="r" b="b"/>
            <a:pathLst>
              <a:path w="5619750" h="2667000">
                <a:moveTo>
                  <a:pt x="114308" y="0"/>
                </a:moveTo>
                <a:lnTo>
                  <a:pt x="5581650" y="0"/>
                </a:lnTo>
                <a:cubicBezTo>
                  <a:pt x="5602678" y="0"/>
                  <a:pt x="5619750" y="17072"/>
                  <a:pt x="5619750" y="38100"/>
                </a:cubicBezTo>
                <a:lnTo>
                  <a:pt x="5619750" y="2628900"/>
                </a:lnTo>
                <a:cubicBezTo>
                  <a:pt x="5619750" y="2649928"/>
                  <a:pt x="5602678" y="2667000"/>
                  <a:pt x="5581650" y="2667000"/>
                </a:cubicBezTo>
                <a:lnTo>
                  <a:pt x="114308" y="2667000"/>
                </a:lnTo>
                <a:cubicBezTo>
                  <a:pt x="51177" y="2667000"/>
                  <a:pt x="0" y="2615823"/>
                  <a:pt x="0" y="2552692"/>
                </a:cubicBezTo>
                <a:lnTo>
                  <a:pt x="0" y="114308"/>
                </a:lnTo>
                <a:cubicBezTo>
                  <a:pt x="0" y="51177"/>
                  <a:pt x="51177" y="0"/>
                  <a:pt x="114308" y="0"/>
                </a:cubicBezTo>
                <a:close/>
              </a:path>
            </a:pathLst>
          </a:custGeom>
          <a:solidFill>
            <a:srgbClr val="FFFFFF"/>
          </a:solidFill>
          <a:ln/>
          <a:effectLst>
            <a:outerShdw blurRad="142875" dist="95250" dir="5400000" algn="bl" rotWithShape="0">
              <a:srgbClr val="000000">
                <a:alpha val="10196"/>
              </a:srgbClr>
            </a:outerShdw>
          </a:effectLst>
        </p:spPr>
      </p:sp>
      <p:sp>
        <p:nvSpPr>
          <p:cNvPr id="5" name="Shape 3"/>
          <p:cNvSpPr/>
          <p:nvPr/>
        </p:nvSpPr>
        <p:spPr>
          <a:xfrm>
            <a:off x="11791950" y="1219200"/>
            <a:ext cx="38100" cy="2667000"/>
          </a:xfrm>
          <a:custGeom>
            <a:avLst/>
            <a:gdLst/>
            <a:ahLst/>
            <a:cxnLst/>
            <a:rect l="l" t="t" r="r" b="b"/>
            <a:pathLst>
              <a:path w="38100" h="2667000">
                <a:moveTo>
                  <a:pt x="0" y="0"/>
                </a:moveTo>
                <a:lnTo>
                  <a:pt x="0" y="0"/>
                </a:lnTo>
                <a:cubicBezTo>
                  <a:pt x="21028" y="0"/>
                  <a:pt x="38100" y="17072"/>
                  <a:pt x="38100" y="38100"/>
                </a:cubicBezTo>
                <a:lnTo>
                  <a:pt x="38100" y="2628900"/>
                </a:lnTo>
                <a:cubicBezTo>
                  <a:pt x="38100" y="2649928"/>
                  <a:pt x="21028" y="2667000"/>
                  <a:pt x="0" y="2667000"/>
                </a:cubicBezTo>
                <a:lnTo>
                  <a:pt x="0" y="2667000"/>
                </a:lnTo>
                <a:lnTo>
                  <a:pt x="0" y="0"/>
                </a:lnTo>
                <a:close/>
              </a:path>
            </a:pathLst>
          </a:custGeom>
          <a:solidFill>
            <a:srgbClr val="3D5A6C"/>
          </a:solidFill>
          <a:ln/>
        </p:spPr>
      </p:sp>
      <p:sp>
        <p:nvSpPr>
          <p:cNvPr id="6" name="Text 4"/>
          <p:cNvSpPr/>
          <p:nvPr/>
        </p:nvSpPr>
        <p:spPr>
          <a:xfrm>
            <a:off x="11082338" y="1409700"/>
            <a:ext cx="542925" cy="457200"/>
          </a:xfrm>
          <a:prstGeom prst="rect">
            <a:avLst/>
          </a:prstGeom>
          <a:noFill/>
          <a:ln/>
        </p:spPr>
        <p:txBody>
          <a:bodyPr wrap="square" lIns="0" tIns="0" rIns="0" bIns="0" rtlCol="0" anchor="ctr"/>
          <a:lstStyle/>
          <a:p>
            <a:pPr algn="ctr">
              <a:lnSpc>
                <a:spcPct val="130000"/>
              </a:lnSpc>
            </a:pPr>
            <a:r>
              <a:rPr lang="en-US" sz="1350" b="1" dirty="0">
                <a:solidFill>
                  <a:srgbClr val="FFFFFF"/>
                </a:solidFill>
                <a:latin typeface="MiSans" pitchFamily="34" charset="0"/>
                <a:ea typeface="MiSans" pitchFamily="34" charset="-122"/>
                <a:cs typeface="MiSans" pitchFamily="34" charset="-120"/>
              </a:rPr>
              <a:t>09</a:t>
            </a:r>
            <a:endParaRPr lang="en-US" sz="1600" dirty="0"/>
          </a:p>
        </p:txBody>
      </p:sp>
      <p:sp>
        <p:nvSpPr>
          <p:cNvPr id="7" name="Text 5"/>
          <p:cNvSpPr/>
          <p:nvPr/>
        </p:nvSpPr>
        <p:spPr>
          <a:xfrm>
            <a:off x="10205293" y="1409700"/>
            <a:ext cx="904875"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آرثر لويس</a:t>
            </a:r>
            <a:endParaRPr lang="en-US" sz="1600" dirty="0"/>
          </a:p>
        </p:txBody>
      </p:sp>
      <p:sp>
        <p:nvSpPr>
          <p:cNvPr id="8" name="Text 6"/>
          <p:cNvSpPr/>
          <p:nvPr/>
        </p:nvSpPr>
        <p:spPr>
          <a:xfrm>
            <a:off x="10205293" y="1676400"/>
            <a:ext cx="876300" cy="190500"/>
          </a:xfrm>
          <a:prstGeom prst="rect">
            <a:avLst/>
          </a:prstGeom>
          <a:noFill/>
          <a:ln/>
        </p:spPr>
        <p:txBody>
          <a:bodyPr wrap="square" lIns="0" tIns="0" rIns="0" bIns="0" rtlCol="0" anchor="ctr"/>
          <a:lstStyle/>
          <a:p>
            <a:pPr>
              <a:lnSpc>
                <a:spcPct val="120000"/>
              </a:lnSpc>
            </a:pPr>
            <a:r>
              <a:rPr lang="en-US" sz="1050" dirty="0">
                <a:solidFill>
                  <a:srgbClr val="5D6D7E"/>
                </a:solidFill>
                <a:latin typeface="MiSans" pitchFamily="34" charset="0"/>
                <a:ea typeface="MiSans" pitchFamily="34" charset="-122"/>
                <a:cs typeface="MiSans" pitchFamily="34" charset="-120"/>
              </a:rPr>
              <a:t>النموذج الهيكلي</a:t>
            </a:r>
            <a:endParaRPr lang="en-US" sz="1600" dirty="0"/>
          </a:p>
        </p:txBody>
      </p:sp>
      <p:sp>
        <p:nvSpPr>
          <p:cNvPr id="9" name="Text 7"/>
          <p:cNvSpPr/>
          <p:nvPr/>
        </p:nvSpPr>
        <p:spPr>
          <a:xfrm>
            <a:off x="6362700" y="1981200"/>
            <a:ext cx="5295900" cy="495300"/>
          </a:xfrm>
          <a:prstGeom prst="rect">
            <a:avLst/>
          </a:prstGeom>
          <a:noFill/>
          <a:ln/>
        </p:spPr>
        <p:txBody>
          <a:bodyPr wrap="square" lIns="0" tIns="0" rIns="0" bIns="0" rtlCol="0" anchor="ctr"/>
          <a:lstStyle/>
          <a:p>
            <a:pPr>
              <a:lnSpc>
                <a:spcPct val="140000"/>
              </a:lnSpc>
            </a:pPr>
            <a:r>
              <a:rPr lang="en-US" sz="1200" dirty="0">
                <a:solidFill>
                  <a:srgbClr val="2C3E50"/>
                </a:solidFill>
                <a:latin typeface="MiSans" pitchFamily="34" charset="0"/>
                <a:ea typeface="MiSans" pitchFamily="34" charset="-122"/>
                <a:cs typeface="MiSans" pitchFamily="34" charset="-120"/>
              </a:rPr>
              <a:t>يقدم </a:t>
            </a:r>
            <a:r>
              <a:rPr lang="en-US" sz="1200" b="1" dirty="0">
                <a:solidFill>
                  <a:srgbClr val="2C3E50"/>
                </a:solidFill>
                <a:latin typeface="MiSans" pitchFamily="34" charset="0"/>
                <a:ea typeface="MiSans" pitchFamily="34" charset="-122"/>
                <a:cs typeface="MiSans" pitchFamily="34" charset="-120"/>
              </a:rPr>
              <a:t>تعريفاً اقتصادياً هيكلياً</a:t>
            </a:r>
            <a:r>
              <a:rPr lang="en-US" sz="1200" dirty="0">
                <a:solidFill>
                  <a:srgbClr val="2C3E50"/>
                </a:solidFill>
                <a:latin typeface="MiSans" pitchFamily="34" charset="0"/>
                <a:ea typeface="MiSans" pitchFamily="34" charset="-122"/>
                <a:cs typeface="MiSans" pitchFamily="34" charset="-120"/>
              </a:rPr>
              <a:t> للتنمية في نموذجه الشهير "التنمية الاقتصادية مع عرض غير محدود من العمالة".</a:t>
            </a:r>
            <a:endParaRPr lang="en-US" sz="1600" dirty="0"/>
          </a:p>
        </p:txBody>
      </p:sp>
      <p:sp>
        <p:nvSpPr>
          <p:cNvPr id="10" name="Shape 8"/>
          <p:cNvSpPr/>
          <p:nvPr/>
        </p:nvSpPr>
        <p:spPr>
          <a:xfrm>
            <a:off x="6362700" y="2590800"/>
            <a:ext cx="5219700" cy="876300"/>
          </a:xfrm>
          <a:custGeom>
            <a:avLst/>
            <a:gdLst/>
            <a:ahLst/>
            <a:cxnLst/>
            <a:rect l="l" t="t" r="r" b="b"/>
            <a:pathLst>
              <a:path w="5219700" h="876300">
                <a:moveTo>
                  <a:pt x="76203" y="0"/>
                </a:moveTo>
                <a:lnTo>
                  <a:pt x="5143497" y="0"/>
                </a:lnTo>
                <a:cubicBezTo>
                  <a:pt x="5185583" y="0"/>
                  <a:pt x="5219700" y="34117"/>
                  <a:pt x="5219700" y="76203"/>
                </a:cubicBezTo>
                <a:lnTo>
                  <a:pt x="5219700" y="800097"/>
                </a:lnTo>
                <a:cubicBezTo>
                  <a:pt x="5219700" y="842183"/>
                  <a:pt x="5185583" y="876300"/>
                  <a:pt x="5143497" y="876300"/>
                </a:cubicBezTo>
                <a:lnTo>
                  <a:pt x="76203" y="876300"/>
                </a:lnTo>
                <a:cubicBezTo>
                  <a:pt x="34117" y="876300"/>
                  <a:pt x="0" y="842183"/>
                  <a:pt x="0" y="800097"/>
                </a:cubicBezTo>
                <a:lnTo>
                  <a:pt x="0" y="76203"/>
                </a:lnTo>
                <a:cubicBezTo>
                  <a:pt x="0" y="34145"/>
                  <a:pt x="34145" y="0"/>
                  <a:pt x="76203" y="0"/>
                </a:cubicBezTo>
                <a:close/>
              </a:path>
            </a:pathLst>
          </a:custGeom>
          <a:solidFill>
            <a:srgbClr val="3D5A6C">
              <a:alpha val="5098"/>
            </a:srgbClr>
          </a:solidFill>
          <a:ln/>
        </p:spPr>
      </p:sp>
      <p:sp>
        <p:nvSpPr>
          <p:cNvPr id="11" name="Text 9"/>
          <p:cNvSpPr/>
          <p:nvPr/>
        </p:nvSpPr>
        <p:spPr>
          <a:xfrm>
            <a:off x="6477000" y="2705100"/>
            <a:ext cx="5057775" cy="419100"/>
          </a:xfrm>
          <a:prstGeom prst="rect">
            <a:avLst/>
          </a:prstGeom>
          <a:noFill/>
          <a:ln/>
        </p:spPr>
        <p:txBody>
          <a:bodyPr wrap="square" lIns="0" tIns="0" rIns="0" bIns="0" rtlCol="0" anchor="ctr"/>
          <a:lstStyle/>
          <a:p>
            <a:pPr>
              <a:lnSpc>
                <a:spcPct val="140000"/>
              </a:lnSpc>
            </a:pPr>
            <a:r>
              <a:rPr lang="en-US" sz="1050" b="1" dirty="0">
                <a:solidFill>
                  <a:srgbClr val="2C3E50"/>
                </a:solidFill>
                <a:latin typeface="MiSans" pitchFamily="34" charset="0"/>
                <a:ea typeface="MiSans" pitchFamily="34" charset="-122"/>
                <a:cs typeface="MiSans" pitchFamily="34" charset="-120"/>
              </a:rPr>
              <a:t>التحول الهيكلي:</a:t>
            </a:r>
            <a:r>
              <a:rPr lang="en-US" sz="1050" dirty="0">
                <a:solidFill>
                  <a:srgbClr val="2C3E50"/>
                </a:solidFill>
                <a:latin typeface="MiSans" pitchFamily="34" charset="0"/>
                <a:ea typeface="MiSans" pitchFamily="34" charset="-122"/>
                <a:cs typeface="MiSans" pitchFamily="34" charset="-120"/>
              </a:rPr>
              <a:t> عملية تنقل العمالة الفائضة من القطاع التقليدي (الزراعي) إلى القطاع الحديث (الصناعي)، مما يولد فائضاً يُعاد استثماره لتحقيق نمو مستدام.</a:t>
            </a:r>
            <a:endParaRPr lang="en-US" sz="1600" dirty="0"/>
          </a:p>
        </p:txBody>
      </p:sp>
      <p:sp>
        <p:nvSpPr>
          <p:cNvPr id="12" name="Shape 10"/>
          <p:cNvSpPr/>
          <p:nvPr/>
        </p:nvSpPr>
        <p:spPr>
          <a:xfrm>
            <a:off x="11339513" y="3228975"/>
            <a:ext cx="114300" cy="114300"/>
          </a:xfrm>
          <a:custGeom>
            <a:avLst/>
            <a:gdLst/>
            <a:ahLst/>
            <a:cxnLst/>
            <a:rect l="l" t="t" r="r" b="b"/>
            <a:pathLst>
              <a:path w="114300" h="114300">
                <a:moveTo>
                  <a:pt x="57150" y="114300"/>
                </a:moveTo>
                <a:cubicBezTo>
                  <a:pt x="88692" y="114300"/>
                  <a:pt x="114300" y="88692"/>
                  <a:pt x="114300" y="57150"/>
                </a:cubicBezTo>
                <a:cubicBezTo>
                  <a:pt x="114300" y="25608"/>
                  <a:pt x="88692" y="0"/>
                  <a:pt x="57150" y="0"/>
                </a:cubicBezTo>
                <a:cubicBezTo>
                  <a:pt x="25608" y="0"/>
                  <a:pt x="0" y="25608"/>
                  <a:pt x="0" y="57150"/>
                </a:cubicBezTo>
                <a:cubicBezTo>
                  <a:pt x="0" y="88692"/>
                  <a:pt x="25608" y="114300"/>
                  <a:pt x="57150" y="114300"/>
                </a:cubicBezTo>
                <a:close/>
                <a:moveTo>
                  <a:pt x="50006" y="35719"/>
                </a:moveTo>
                <a:cubicBezTo>
                  <a:pt x="50006" y="31776"/>
                  <a:pt x="53207" y="28575"/>
                  <a:pt x="57150" y="28575"/>
                </a:cubicBezTo>
                <a:cubicBezTo>
                  <a:pt x="61093" y="28575"/>
                  <a:pt x="64294" y="31776"/>
                  <a:pt x="64294" y="35719"/>
                </a:cubicBezTo>
                <a:cubicBezTo>
                  <a:pt x="64294" y="39661"/>
                  <a:pt x="61093" y="42863"/>
                  <a:pt x="57150" y="42863"/>
                </a:cubicBezTo>
                <a:cubicBezTo>
                  <a:pt x="53207" y="42863"/>
                  <a:pt x="50006" y="39661"/>
                  <a:pt x="50006" y="35719"/>
                </a:cubicBezTo>
                <a:close/>
                <a:moveTo>
                  <a:pt x="48220" y="50006"/>
                </a:moveTo>
                <a:lnTo>
                  <a:pt x="58936" y="50006"/>
                </a:lnTo>
                <a:cubicBezTo>
                  <a:pt x="61905" y="50006"/>
                  <a:pt x="64294" y="52395"/>
                  <a:pt x="64294" y="55364"/>
                </a:cubicBezTo>
                <a:lnTo>
                  <a:pt x="64294" y="75009"/>
                </a:lnTo>
                <a:lnTo>
                  <a:pt x="66080" y="75009"/>
                </a:lnTo>
                <a:cubicBezTo>
                  <a:pt x="69049" y="75009"/>
                  <a:pt x="71438" y="77398"/>
                  <a:pt x="71438" y="80367"/>
                </a:cubicBezTo>
                <a:cubicBezTo>
                  <a:pt x="71438" y="83336"/>
                  <a:pt x="69049" y="85725"/>
                  <a:pt x="66080" y="85725"/>
                </a:cubicBezTo>
                <a:lnTo>
                  <a:pt x="48220" y="85725"/>
                </a:lnTo>
                <a:cubicBezTo>
                  <a:pt x="45251" y="85725"/>
                  <a:pt x="42863" y="83336"/>
                  <a:pt x="42863" y="80367"/>
                </a:cubicBezTo>
                <a:cubicBezTo>
                  <a:pt x="42863" y="77398"/>
                  <a:pt x="45251" y="75009"/>
                  <a:pt x="48220" y="75009"/>
                </a:cubicBezTo>
                <a:lnTo>
                  <a:pt x="53578" y="75009"/>
                </a:lnTo>
                <a:lnTo>
                  <a:pt x="53578" y="60722"/>
                </a:lnTo>
                <a:lnTo>
                  <a:pt x="48220" y="60722"/>
                </a:lnTo>
                <a:cubicBezTo>
                  <a:pt x="45251" y="60722"/>
                  <a:pt x="42863" y="58333"/>
                  <a:pt x="42863" y="55364"/>
                </a:cubicBezTo>
                <a:cubicBezTo>
                  <a:pt x="42863" y="52395"/>
                  <a:pt x="45251" y="50006"/>
                  <a:pt x="48220" y="50006"/>
                </a:cubicBezTo>
                <a:close/>
              </a:path>
            </a:pathLst>
          </a:custGeom>
          <a:solidFill>
            <a:srgbClr val="C9A87C"/>
          </a:solidFill>
          <a:ln/>
        </p:spPr>
      </p:sp>
      <p:sp>
        <p:nvSpPr>
          <p:cNvPr id="13" name="Text 11"/>
          <p:cNvSpPr/>
          <p:nvPr/>
        </p:nvSpPr>
        <p:spPr>
          <a:xfrm>
            <a:off x="6619875" y="3200400"/>
            <a:ext cx="4905375" cy="152400"/>
          </a:xfrm>
          <a:prstGeom prst="rect">
            <a:avLst/>
          </a:prstGeom>
          <a:noFill/>
          <a:ln/>
        </p:spPr>
        <p:txBody>
          <a:bodyPr wrap="square" lIns="0" tIns="0" rIns="0" bIns="0" rtlCol="0" anchor="ctr"/>
          <a:lstStyle/>
          <a:p>
            <a:pPr>
              <a:lnSpc>
                <a:spcPct val="110000"/>
              </a:lnSpc>
            </a:pPr>
            <a:r>
              <a:rPr lang="en-US" sz="900" dirty="0">
                <a:solidFill>
                  <a:srgbClr val="5D6D7E"/>
                </a:solidFill>
                <a:latin typeface="MiSans" pitchFamily="34" charset="0"/>
                <a:ea typeface="MiSans" pitchFamily="34" charset="-122"/>
                <a:cs typeface="MiSans" pitchFamily="34" charset="-120"/>
              </a:rPr>
              <a:t>التنمية تحدث عندما يرتفع معدل الادخار والاستثمار ويتم امتصاص العمالة الفائضة.</a:t>
            </a:r>
            <a:endParaRPr lang="en-US" sz="1600" dirty="0"/>
          </a:p>
        </p:txBody>
      </p:sp>
      <p:sp>
        <p:nvSpPr>
          <p:cNvPr id="14" name="Shape 12"/>
          <p:cNvSpPr/>
          <p:nvPr/>
        </p:nvSpPr>
        <p:spPr>
          <a:xfrm>
            <a:off x="381000" y="1219200"/>
            <a:ext cx="5619750" cy="2667000"/>
          </a:xfrm>
          <a:custGeom>
            <a:avLst/>
            <a:gdLst/>
            <a:ahLst/>
            <a:cxnLst/>
            <a:rect l="l" t="t" r="r" b="b"/>
            <a:pathLst>
              <a:path w="5619750" h="2667000">
                <a:moveTo>
                  <a:pt x="114308" y="0"/>
                </a:moveTo>
                <a:lnTo>
                  <a:pt x="5581650" y="0"/>
                </a:lnTo>
                <a:cubicBezTo>
                  <a:pt x="5602678" y="0"/>
                  <a:pt x="5619750" y="17072"/>
                  <a:pt x="5619750" y="38100"/>
                </a:cubicBezTo>
                <a:lnTo>
                  <a:pt x="5619750" y="2628900"/>
                </a:lnTo>
                <a:cubicBezTo>
                  <a:pt x="5619750" y="2649928"/>
                  <a:pt x="5602678" y="2667000"/>
                  <a:pt x="5581650" y="2667000"/>
                </a:cubicBezTo>
                <a:lnTo>
                  <a:pt x="114308" y="2667000"/>
                </a:lnTo>
                <a:cubicBezTo>
                  <a:pt x="51177" y="2667000"/>
                  <a:pt x="0" y="2615823"/>
                  <a:pt x="0" y="2552692"/>
                </a:cubicBezTo>
                <a:lnTo>
                  <a:pt x="0" y="114308"/>
                </a:lnTo>
                <a:cubicBezTo>
                  <a:pt x="0" y="51177"/>
                  <a:pt x="51177" y="0"/>
                  <a:pt x="114308" y="0"/>
                </a:cubicBezTo>
                <a:close/>
              </a:path>
            </a:pathLst>
          </a:custGeom>
          <a:solidFill>
            <a:srgbClr val="FFFFFF"/>
          </a:solidFill>
          <a:ln/>
          <a:effectLst>
            <a:outerShdw blurRad="142875" dist="95250" dir="5400000" algn="bl" rotWithShape="0">
              <a:srgbClr val="000000">
                <a:alpha val="10196"/>
              </a:srgbClr>
            </a:outerShdw>
          </a:effectLst>
        </p:spPr>
      </p:sp>
      <p:sp>
        <p:nvSpPr>
          <p:cNvPr id="15" name="Shape 13"/>
          <p:cNvSpPr/>
          <p:nvPr/>
        </p:nvSpPr>
        <p:spPr>
          <a:xfrm>
            <a:off x="6000750" y="1219200"/>
            <a:ext cx="38100" cy="2667000"/>
          </a:xfrm>
          <a:custGeom>
            <a:avLst/>
            <a:gdLst/>
            <a:ahLst/>
            <a:cxnLst/>
            <a:rect l="l" t="t" r="r" b="b"/>
            <a:pathLst>
              <a:path w="38100" h="2667000">
                <a:moveTo>
                  <a:pt x="0" y="0"/>
                </a:moveTo>
                <a:lnTo>
                  <a:pt x="0" y="0"/>
                </a:lnTo>
                <a:cubicBezTo>
                  <a:pt x="21028" y="0"/>
                  <a:pt x="38100" y="17072"/>
                  <a:pt x="38100" y="38100"/>
                </a:cubicBezTo>
                <a:lnTo>
                  <a:pt x="38100" y="2628900"/>
                </a:lnTo>
                <a:cubicBezTo>
                  <a:pt x="38100" y="2649928"/>
                  <a:pt x="21028" y="2667000"/>
                  <a:pt x="0" y="2667000"/>
                </a:cubicBezTo>
                <a:lnTo>
                  <a:pt x="0" y="2667000"/>
                </a:lnTo>
                <a:lnTo>
                  <a:pt x="0" y="0"/>
                </a:lnTo>
                <a:close/>
              </a:path>
            </a:pathLst>
          </a:custGeom>
          <a:solidFill>
            <a:srgbClr val="A99985"/>
          </a:solidFill>
          <a:ln/>
        </p:spPr>
      </p:sp>
      <p:sp>
        <p:nvSpPr>
          <p:cNvPr id="16" name="Text 14"/>
          <p:cNvSpPr/>
          <p:nvPr/>
        </p:nvSpPr>
        <p:spPr>
          <a:xfrm>
            <a:off x="5291138" y="1409700"/>
            <a:ext cx="542925" cy="457200"/>
          </a:xfrm>
          <a:prstGeom prst="rect">
            <a:avLst/>
          </a:prstGeom>
          <a:noFill/>
          <a:ln/>
        </p:spPr>
        <p:txBody>
          <a:bodyPr wrap="square" lIns="0" tIns="0" rIns="0" bIns="0" rtlCol="0" anchor="ctr"/>
          <a:lstStyle/>
          <a:p>
            <a:pPr algn="ctr">
              <a:lnSpc>
                <a:spcPct val="130000"/>
              </a:lnSpc>
            </a:pPr>
            <a:r>
              <a:rPr lang="en-US" sz="1350" b="1" dirty="0">
                <a:solidFill>
                  <a:srgbClr val="FFFFFF"/>
                </a:solidFill>
                <a:latin typeface="MiSans" pitchFamily="34" charset="0"/>
                <a:ea typeface="MiSans" pitchFamily="34" charset="-122"/>
                <a:cs typeface="MiSans" pitchFamily="34" charset="-120"/>
              </a:rPr>
              <a:t>10</a:t>
            </a:r>
            <a:endParaRPr lang="en-US" sz="1600" dirty="0"/>
          </a:p>
        </p:txBody>
      </p:sp>
      <p:sp>
        <p:nvSpPr>
          <p:cNvPr id="17" name="Text 15"/>
          <p:cNvSpPr/>
          <p:nvPr/>
        </p:nvSpPr>
        <p:spPr>
          <a:xfrm>
            <a:off x="3524399" y="1409700"/>
            <a:ext cx="1790700"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بول روزنشتاين-رودان</a:t>
            </a:r>
            <a:endParaRPr lang="en-US" sz="1600" dirty="0"/>
          </a:p>
        </p:txBody>
      </p:sp>
      <p:sp>
        <p:nvSpPr>
          <p:cNvPr id="18" name="Text 16"/>
          <p:cNvSpPr/>
          <p:nvPr/>
        </p:nvSpPr>
        <p:spPr>
          <a:xfrm>
            <a:off x="3524399" y="1676400"/>
            <a:ext cx="1762125" cy="190500"/>
          </a:xfrm>
          <a:prstGeom prst="rect">
            <a:avLst/>
          </a:prstGeom>
          <a:noFill/>
          <a:ln/>
        </p:spPr>
        <p:txBody>
          <a:bodyPr wrap="square" lIns="0" tIns="0" rIns="0" bIns="0" rtlCol="0" anchor="ctr"/>
          <a:lstStyle/>
          <a:p>
            <a:pPr>
              <a:lnSpc>
                <a:spcPct val="120000"/>
              </a:lnSpc>
            </a:pPr>
            <a:r>
              <a:rPr lang="en-US" sz="1050" dirty="0">
                <a:solidFill>
                  <a:srgbClr val="5D6D7E"/>
                </a:solidFill>
                <a:latin typeface="MiSans" pitchFamily="34" charset="0"/>
                <a:ea typeface="MiSans" pitchFamily="34" charset="-122"/>
                <a:cs typeface="MiSans" pitchFamily="34" charset="-120"/>
              </a:rPr>
              <a:t>الدفعة الكبيرة</a:t>
            </a:r>
            <a:endParaRPr lang="en-US" sz="1600" dirty="0"/>
          </a:p>
        </p:txBody>
      </p:sp>
      <p:sp>
        <p:nvSpPr>
          <p:cNvPr id="19" name="Text 17"/>
          <p:cNvSpPr/>
          <p:nvPr/>
        </p:nvSpPr>
        <p:spPr>
          <a:xfrm>
            <a:off x="571500" y="1981200"/>
            <a:ext cx="5295900" cy="495300"/>
          </a:xfrm>
          <a:prstGeom prst="rect">
            <a:avLst/>
          </a:prstGeom>
          <a:noFill/>
          <a:ln/>
        </p:spPr>
        <p:txBody>
          <a:bodyPr wrap="square" lIns="0" tIns="0" rIns="0" bIns="0" rtlCol="0" anchor="ctr"/>
          <a:lstStyle/>
          <a:p>
            <a:pPr>
              <a:lnSpc>
                <a:spcPct val="140000"/>
              </a:lnSpc>
            </a:pPr>
            <a:r>
              <a:rPr lang="en-US" sz="1200" dirty="0">
                <a:solidFill>
                  <a:srgbClr val="2C3E50"/>
                </a:solidFill>
                <a:latin typeface="MiSans" pitchFamily="34" charset="0"/>
                <a:ea typeface="MiSans" pitchFamily="34" charset="-122"/>
                <a:cs typeface="MiSans" pitchFamily="34" charset="-120"/>
              </a:rPr>
              <a:t>يُعرّف التنمية بأنها </a:t>
            </a:r>
            <a:r>
              <a:rPr lang="en-US" sz="1200" b="1" dirty="0">
                <a:solidFill>
                  <a:srgbClr val="2C3E50"/>
                </a:solidFill>
                <a:latin typeface="MiSans" pitchFamily="34" charset="0"/>
                <a:ea typeface="MiSans" pitchFamily="34" charset="-122"/>
                <a:cs typeface="MiSans" pitchFamily="34" charset="-120"/>
              </a:rPr>
              <a:t>عملية صناعية تتطلب تدخلاً حكومياً قوياً</a:t>
            </a:r>
            <a:r>
              <a:rPr lang="en-US" sz="1200" dirty="0">
                <a:solidFill>
                  <a:srgbClr val="2C3E50"/>
                </a:solidFill>
                <a:latin typeface="MiSans" pitchFamily="34" charset="0"/>
                <a:ea typeface="MiSans" pitchFamily="34" charset="-122"/>
                <a:cs typeface="MiSans" pitchFamily="34" charset="-120"/>
              </a:rPr>
              <a:t> لتنسيق الاستثمارات عبر قطاعات متعددة.</a:t>
            </a:r>
            <a:endParaRPr lang="en-US" sz="1600" dirty="0"/>
          </a:p>
        </p:txBody>
      </p:sp>
      <p:sp>
        <p:nvSpPr>
          <p:cNvPr id="20" name="Shape 18"/>
          <p:cNvSpPr/>
          <p:nvPr/>
        </p:nvSpPr>
        <p:spPr>
          <a:xfrm>
            <a:off x="571500" y="2590800"/>
            <a:ext cx="5219700" cy="876300"/>
          </a:xfrm>
          <a:custGeom>
            <a:avLst/>
            <a:gdLst/>
            <a:ahLst/>
            <a:cxnLst/>
            <a:rect l="l" t="t" r="r" b="b"/>
            <a:pathLst>
              <a:path w="5219700" h="876300">
                <a:moveTo>
                  <a:pt x="76203" y="0"/>
                </a:moveTo>
                <a:lnTo>
                  <a:pt x="5143497" y="0"/>
                </a:lnTo>
                <a:cubicBezTo>
                  <a:pt x="5185583" y="0"/>
                  <a:pt x="5219700" y="34117"/>
                  <a:pt x="5219700" y="76203"/>
                </a:cubicBezTo>
                <a:lnTo>
                  <a:pt x="5219700" y="800097"/>
                </a:lnTo>
                <a:cubicBezTo>
                  <a:pt x="5219700" y="842183"/>
                  <a:pt x="5185583" y="876300"/>
                  <a:pt x="5143497" y="876300"/>
                </a:cubicBezTo>
                <a:lnTo>
                  <a:pt x="76203" y="876300"/>
                </a:lnTo>
                <a:cubicBezTo>
                  <a:pt x="34117" y="876300"/>
                  <a:pt x="0" y="842183"/>
                  <a:pt x="0" y="800097"/>
                </a:cubicBezTo>
                <a:lnTo>
                  <a:pt x="0" y="76203"/>
                </a:lnTo>
                <a:cubicBezTo>
                  <a:pt x="0" y="34145"/>
                  <a:pt x="34145" y="0"/>
                  <a:pt x="76203" y="0"/>
                </a:cubicBezTo>
                <a:close/>
              </a:path>
            </a:pathLst>
          </a:custGeom>
          <a:solidFill>
            <a:srgbClr val="A99985">
              <a:alpha val="10196"/>
            </a:srgbClr>
          </a:solidFill>
          <a:ln/>
        </p:spPr>
      </p:sp>
      <p:sp>
        <p:nvSpPr>
          <p:cNvPr id="21" name="Text 19"/>
          <p:cNvSpPr/>
          <p:nvPr/>
        </p:nvSpPr>
        <p:spPr>
          <a:xfrm>
            <a:off x="685800" y="2705100"/>
            <a:ext cx="5057775" cy="419100"/>
          </a:xfrm>
          <a:prstGeom prst="rect">
            <a:avLst/>
          </a:prstGeom>
          <a:noFill/>
          <a:ln/>
        </p:spPr>
        <p:txBody>
          <a:bodyPr wrap="square" lIns="0" tIns="0" rIns="0" bIns="0" rtlCol="0" anchor="ctr"/>
          <a:lstStyle/>
          <a:p>
            <a:pPr>
              <a:lnSpc>
                <a:spcPct val="140000"/>
              </a:lnSpc>
            </a:pPr>
            <a:r>
              <a:rPr lang="en-US" sz="1050" b="1" dirty="0">
                <a:solidFill>
                  <a:srgbClr val="2C3E50"/>
                </a:solidFill>
                <a:latin typeface="MiSans" pitchFamily="34" charset="0"/>
                <a:ea typeface="MiSans" pitchFamily="34" charset="-122"/>
                <a:cs typeface="MiSans" pitchFamily="34" charset="-120"/>
              </a:rPr>
              <a:t>الدفعة الكبيرة:</a:t>
            </a:r>
            <a:r>
              <a:rPr lang="en-US" sz="1050" dirty="0">
                <a:solidFill>
                  <a:srgbClr val="2C3E50"/>
                </a:solidFill>
                <a:latin typeface="MiSans" pitchFamily="34" charset="0"/>
                <a:ea typeface="MiSans" pitchFamily="34" charset="-122"/>
                <a:cs typeface="MiSans" pitchFamily="34" charset="-120"/>
              </a:rPr>
              <a:t> التنمية لا تحدث تدريجياً بل تتطلب استثماراً جماعياً واسعاً في البنية التحتية والصناعات المترابطة لتجاوز "الفخ الفقير".</a:t>
            </a:r>
            <a:endParaRPr lang="en-US" sz="1600" dirty="0"/>
          </a:p>
        </p:txBody>
      </p:sp>
      <p:sp>
        <p:nvSpPr>
          <p:cNvPr id="22" name="Shape 20"/>
          <p:cNvSpPr/>
          <p:nvPr/>
        </p:nvSpPr>
        <p:spPr>
          <a:xfrm>
            <a:off x="5548313" y="3228975"/>
            <a:ext cx="114300" cy="114300"/>
          </a:xfrm>
          <a:custGeom>
            <a:avLst/>
            <a:gdLst/>
            <a:ahLst/>
            <a:cxnLst/>
            <a:rect l="l" t="t" r="r" b="b"/>
            <a:pathLst>
              <a:path w="114300" h="114300">
                <a:moveTo>
                  <a:pt x="57150" y="114300"/>
                </a:moveTo>
                <a:cubicBezTo>
                  <a:pt x="88692" y="114300"/>
                  <a:pt x="114300" y="88692"/>
                  <a:pt x="114300" y="57150"/>
                </a:cubicBezTo>
                <a:cubicBezTo>
                  <a:pt x="114300" y="25608"/>
                  <a:pt x="88692" y="0"/>
                  <a:pt x="57150" y="0"/>
                </a:cubicBezTo>
                <a:cubicBezTo>
                  <a:pt x="25608" y="0"/>
                  <a:pt x="0" y="25608"/>
                  <a:pt x="0" y="57150"/>
                </a:cubicBezTo>
                <a:cubicBezTo>
                  <a:pt x="0" y="88692"/>
                  <a:pt x="25608" y="114300"/>
                  <a:pt x="57150" y="114300"/>
                </a:cubicBezTo>
                <a:close/>
                <a:moveTo>
                  <a:pt x="50006" y="35719"/>
                </a:moveTo>
                <a:cubicBezTo>
                  <a:pt x="50006" y="31776"/>
                  <a:pt x="53207" y="28575"/>
                  <a:pt x="57150" y="28575"/>
                </a:cubicBezTo>
                <a:cubicBezTo>
                  <a:pt x="61093" y="28575"/>
                  <a:pt x="64294" y="31776"/>
                  <a:pt x="64294" y="35719"/>
                </a:cubicBezTo>
                <a:cubicBezTo>
                  <a:pt x="64294" y="39661"/>
                  <a:pt x="61093" y="42863"/>
                  <a:pt x="57150" y="42863"/>
                </a:cubicBezTo>
                <a:cubicBezTo>
                  <a:pt x="53207" y="42863"/>
                  <a:pt x="50006" y="39661"/>
                  <a:pt x="50006" y="35719"/>
                </a:cubicBezTo>
                <a:close/>
                <a:moveTo>
                  <a:pt x="48220" y="50006"/>
                </a:moveTo>
                <a:lnTo>
                  <a:pt x="58936" y="50006"/>
                </a:lnTo>
                <a:cubicBezTo>
                  <a:pt x="61905" y="50006"/>
                  <a:pt x="64294" y="52395"/>
                  <a:pt x="64294" y="55364"/>
                </a:cubicBezTo>
                <a:lnTo>
                  <a:pt x="64294" y="75009"/>
                </a:lnTo>
                <a:lnTo>
                  <a:pt x="66080" y="75009"/>
                </a:lnTo>
                <a:cubicBezTo>
                  <a:pt x="69049" y="75009"/>
                  <a:pt x="71438" y="77398"/>
                  <a:pt x="71438" y="80367"/>
                </a:cubicBezTo>
                <a:cubicBezTo>
                  <a:pt x="71438" y="83336"/>
                  <a:pt x="69049" y="85725"/>
                  <a:pt x="66080" y="85725"/>
                </a:cubicBezTo>
                <a:lnTo>
                  <a:pt x="48220" y="85725"/>
                </a:lnTo>
                <a:cubicBezTo>
                  <a:pt x="45251" y="85725"/>
                  <a:pt x="42863" y="83336"/>
                  <a:pt x="42863" y="80367"/>
                </a:cubicBezTo>
                <a:cubicBezTo>
                  <a:pt x="42863" y="77398"/>
                  <a:pt x="45251" y="75009"/>
                  <a:pt x="48220" y="75009"/>
                </a:cubicBezTo>
                <a:lnTo>
                  <a:pt x="53578" y="75009"/>
                </a:lnTo>
                <a:lnTo>
                  <a:pt x="53578" y="60722"/>
                </a:lnTo>
                <a:lnTo>
                  <a:pt x="48220" y="60722"/>
                </a:lnTo>
                <a:cubicBezTo>
                  <a:pt x="45251" y="60722"/>
                  <a:pt x="42863" y="58333"/>
                  <a:pt x="42863" y="55364"/>
                </a:cubicBezTo>
                <a:cubicBezTo>
                  <a:pt x="42863" y="52395"/>
                  <a:pt x="45251" y="50006"/>
                  <a:pt x="48220" y="50006"/>
                </a:cubicBezTo>
                <a:close/>
              </a:path>
            </a:pathLst>
          </a:custGeom>
          <a:solidFill>
            <a:srgbClr val="C9A87C"/>
          </a:solidFill>
          <a:ln/>
        </p:spPr>
      </p:sp>
      <p:sp>
        <p:nvSpPr>
          <p:cNvPr id="23" name="Text 21"/>
          <p:cNvSpPr/>
          <p:nvPr/>
        </p:nvSpPr>
        <p:spPr>
          <a:xfrm>
            <a:off x="828675" y="3200400"/>
            <a:ext cx="4905375" cy="152400"/>
          </a:xfrm>
          <a:prstGeom prst="rect">
            <a:avLst/>
          </a:prstGeom>
          <a:noFill/>
          <a:ln/>
        </p:spPr>
        <p:txBody>
          <a:bodyPr wrap="square" lIns="0" tIns="0" rIns="0" bIns="0" rtlCol="0" anchor="ctr"/>
          <a:lstStyle/>
          <a:p>
            <a:pPr>
              <a:lnSpc>
                <a:spcPct val="110000"/>
              </a:lnSpc>
            </a:pPr>
            <a:r>
              <a:rPr lang="en-US" sz="900" dirty="0">
                <a:solidFill>
                  <a:srgbClr val="5D6D7E"/>
                </a:solidFill>
                <a:latin typeface="MiSans" pitchFamily="34" charset="0"/>
                <a:ea typeface="MiSans" pitchFamily="34" charset="-122"/>
                <a:cs typeface="MiSans" pitchFamily="34" charset="-120"/>
              </a:rPr>
              <a:t>الاستثمار الفردي غير كافٍ بسبب الاقتصاديات الخارجية والطلب المتبادل بين الصناعات.</a:t>
            </a:r>
            <a:endParaRPr lang="en-US" sz="1600" dirty="0"/>
          </a:p>
        </p:txBody>
      </p:sp>
      <p:sp>
        <p:nvSpPr>
          <p:cNvPr id="24" name="Shape 22"/>
          <p:cNvSpPr/>
          <p:nvPr/>
        </p:nvSpPr>
        <p:spPr>
          <a:xfrm>
            <a:off x="6172200" y="4038600"/>
            <a:ext cx="5619750" cy="2438400"/>
          </a:xfrm>
          <a:custGeom>
            <a:avLst/>
            <a:gdLst/>
            <a:ahLst/>
            <a:cxnLst/>
            <a:rect l="l" t="t" r="r" b="b"/>
            <a:pathLst>
              <a:path w="5619750" h="2438400">
                <a:moveTo>
                  <a:pt x="114312" y="0"/>
                </a:moveTo>
                <a:lnTo>
                  <a:pt x="5581650" y="0"/>
                </a:lnTo>
                <a:cubicBezTo>
                  <a:pt x="5602678" y="0"/>
                  <a:pt x="5619750" y="17072"/>
                  <a:pt x="5619750" y="38100"/>
                </a:cubicBezTo>
                <a:lnTo>
                  <a:pt x="5619750" y="2400300"/>
                </a:lnTo>
                <a:cubicBezTo>
                  <a:pt x="5619750" y="2421328"/>
                  <a:pt x="5602678" y="2438400"/>
                  <a:pt x="5581650" y="2438400"/>
                </a:cubicBezTo>
                <a:lnTo>
                  <a:pt x="114312" y="2438400"/>
                </a:lnTo>
                <a:cubicBezTo>
                  <a:pt x="51179" y="2438400"/>
                  <a:pt x="0" y="2387221"/>
                  <a:pt x="0" y="2324088"/>
                </a:cubicBezTo>
                <a:lnTo>
                  <a:pt x="0" y="114312"/>
                </a:lnTo>
                <a:cubicBezTo>
                  <a:pt x="0" y="51222"/>
                  <a:pt x="51222" y="0"/>
                  <a:pt x="114312" y="0"/>
                </a:cubicBezTo>
                <a:close/>
              </a:path>
            </a:pathLst>
          </a:custGeom>
          <a:solidFill>
            <a:srgbClr val="FFFFFF"/>
          </a:solidFill>
          <a:ln/>
          <a:effectLst>
            <a:outerShdw blurRad="142875" dist="95250" dir="5400000" algn="bl" rotWithShape="0">
              <a:srgbClr val="000000">
                <a:alpha val="10196"/>
              </a:srgbClr>
            </a:outerShdw>
          </a:effectLst>
        </p:spPr>
      </p:sp>
      <p:sp>
        <p:nvSpPr>
          <p:cNvPr id="25" name="Shape 23"/>
          <p:cNvSpPr/>
          <p:nvPr/>
        </p:nvSpPr>
        <p:spPr>
          <a:xfrm>
            <a:off x="11791950" y="4038600"/>
            <a:ext cx="38100" cy="2438400"/>
          </a:xfrm>
          <a:custGeom>
            <a:avLst/>
            <a:gdLst/>
            <a:ahLst/>
            <a:cxnLst/>
            <a:rect l="l" t="t" r="r" b="b"/>
            <a:pathLst>
              <a:path w="38100" h="2438400">
                <a:moveTo>
                  <a:pt x="0" y="0"/>
                </a:moveTo>
                <a:lnTo>
                  <a:pt x="0" y="0"/>
                </a:lnTo>
                <a:cubicBezTo>
                  <a:pt x="21028" y="0"/>
                  <a:pt x="38100" y="17072"/>
                  <a:pt x="38100" y="38100"/>
                </a:cubicBezTo>
                <a:lnTo>
                  <a:pt x="38100" y="2400300"/>
                </a:lnTo>
                <a:cubicBezTo>
                  <a:pt x="38100" y="2421328"/>
                  <a:pt x="21028" y="2438400"/>
                  <a:pt x="0" y="2438400"/>
                </a:cubicBezTo>
                <a:lnTo>
                  <a:pt x="0" y="2438400"/>
                </a:lnTo>
                <a:lnTo>
                  <a:pt x="0" y="0"/>
                </a:lnTo>
                <a:close/>
              </a:path>
            </a:pathLst>
          </a:custGeom>
          <a:solidFill>
            <a:srgbClr val="7D8A74"/>
          </a:solidFill>
          <a:ln/>
        </p:spPr>
      </p:sp>
      <p:sp>
        <p:nvSpPr>
          <p:cNvPr id="26" name="Text 24"/>
          <p:cNvSpPr/>
          <p:nvPr/>
        </p:nvSpPr>
        <p:spPr>
          <a:xfrm>
            <a:off x="11082338" y="4229100"/>
            <a:ext cx="542925" cy="457200"/>
          </a:xfrm>
          <a:prstGeom prst="rect">
            <a:avLst/>
          </a:prstGeom>
          <a:noFill/>
          <a:ln/>
        </p:spPr>
        <p:txBody>
          <a:bodyPr wrap="square" lIns="0" tIns="0" rIns="0" bIns="0" rtlCol="0" anchor="ctr"/>
          <a:lstStyle/>
          <a:p>
            <a:pPr algn="ctr">
              <a:lnSpc>
                <a:spcPct val="130000"/>
              </a:lnSpc>
            </a:pPr>
            <a:r>
              <a:rPr lang="en-US" sz="1350" b="1" dirty="0">
                <a:solidFill>
                  <a:srgbClr val="FFFFFF"/>
                </a:solidFill>
                <a:latin typeface="MiSans" pitchFamily="34" charset="0"/>
                <a:ea typeface="MiSans" pitchFamily="34" charset="-122"/>
                <a:cs typeface="MiSans" pitchFamily="34" charset="-120"/>
              </a:rPr>
              <a:t>11</a:t>
            </a:r>
            <a:endParaRPr lang="en-US" sz="1600" dirty="0"/>
          </a:p>
        </p:txBody>
      </p:sp>
      <p:sp>
        <p:nvSpPr>
          <p:cNvPr id="27" name="Text 25"/>
          <p:cNvSpPr/>
          <p:nvPr/>
        </p:nvSpPr>
        <p:spPr>
          <a:xfrm>
            <a:off x="9011096" y="4229100"/>
            <a:ext cx="2095500"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هانز زينغر وراول بريبيش</a:t>
            </a:r>
            <a:endParaRPr lang="en-US" sz="1600" dirty="0"/>
          </a:p>
        </p:txBody>
      </p:sp>
      <p:sp>
        <p:nvSpPr>
          <p:cNvPr id="28" name="Text 26"/>
          <p:cNvSpPr/>
          <p:nvPr/>
        </p:nvSpPr>
        <p:spPr>
          <a:xfrm>
            <a:off x="9011096" y="4495800"/>
            <a:ext cx="2066925" cy="190500"/>
          </a:xfrm>
          <a:prstGeom prst="rect">
            <a:avLst/>
          </a:prstGeom>
          <a:noFill/>
          <a:ln/>
        </p:spPr>
        <p:txBody>
          <a:bodyPr wrap="square" lIns="0" tIns="0" rIns="0" bIns="0" rtlCol="0" anchor="ctr"/>
          <a:lstStyle/>
          <a:p>
            <a:pPr>
              <a:lnSpc>
                <a:spcPct val="120000"/>
              </a:lnSpc>
            </a:pPr>
            <a:r>
              <a:rPr lang="en-US" sz="1050" dirty="0">
                <a:solidFill>
                  <a:srgbClr val="5D6D7E"/>
                </a:solidFill>
                <a:latin typeface="MiSans" pitchFamily="34" charset="0"/>
                <a:ea typeface="MiSans" pitchFamily="34" charset="-122"/>
                <a:cs typeface="MiSans" pitchFamily="34" charset="-120"/>
              </a:rPr>
              <a:t>أطروحة زينغر-بريبيش</a:t>
            </a:r>
            <a:endParaRPr lang="en-US" sz="1600" dirty="0"/>
          </a:p>
        </p:txBody>
      </p:sp>
      <p:sp>
        <p:nvSpPr>
          <p:cNvPr id="29" name="Text 27"/>
          <p:cNvSpPr/>
          <p:nvPr/>
        </p:nvSpPr>
        <p:spPr>
          <a:xfrm>
            <a:off x="6362700" y="4800600"/>
            <a:ext cx="5295900" cy="495300"/>
          </a:xfrm>
          <a:prstGeom prst="rect">
            <a:avLst/>
          </a:prstGeom>
          <a:noFill/>
          <a:ln/>
        </p:spPr>
        <p:txBody>
          <a:bodyPr wrap="square" lIns="0" tIns="0" rIns="0" bIns="0" rtlCol="0" anchor="ctr"/>
          <a:lstStyle/>
          <a:p>
            <a:pPr>
              <a:lnSpc>
                <a:spcPct val="140000"/>
              </a:lnSpc>
            </a:pPr>
            <a:r>
              <a:rPr lang="en-US" sz="1200" dirty="0">
                <a:solidFill>
                  <a:srgbClr val="2C3E50"/>
                </a:solidFill>
                <a:latin typeface="MiSans" pitchFamily="34" charset="0"/>
                <a:ea typeface="MiSans" pitchFamily="34" charset="-122"/>
                <a:cs typeface="MiSans" pitchFamily="34" charset="-120"/>
              </a:rPr>
              <a:t>يقدمان </a:t>
            </a:r>
            <a:r>
              <a:rPr lang="en-US" sz="1200" b="1" dirty="0">
                <a:solidFill>
                  <a:srgbClr val="2C3E50"/>
                </a:solidFill>
                <a:latin typeface="MiSans" pitchFamily="34" charset="0"/>
                <a:ea typeface="MiSans" pitchFamily="34" charset="-122"/>
                <a:cs typeface="MiSans" pitchFamily="34" charset="-120"/>
              </a:rPr>
              <a:t>تعريفاً نقدياً</a:t>
            </a:r>
            <a:r>
              <a:rPr lang="en-US" sz="1200" dirty="0">
                <a:solidFill>
                  <a:srgbClr val="2C3E50"/>
                </a:solidFill>
                <a:latin typeface="MiSans" pitchFamily="34" charset="0"/>
                <a:ea typeface="MiSans" pitchFamily="34" charset="-122"/>
                <a:cs typeface="MiSans" pitchFamily="34" charset="-120"/>
              </a:rPr>
              <a:t> يركز على </a:t>
            </a:r>
            <a:r>
              <a:rPr lang="en-US" sz="1200" b="1" dirty="0">
                <a:solidFill>
                  <a:srgbClr val="2C3E50"/>
                </a:solidFill>
                <a:latin typeface="MiSans" pitchFamily="34" charset="0"/>
                <a:ea typeface="MiSans" pitchFamily="34" charset="-122"/>
                <a:cs typeface="MiSans" pitchFamily="34" charset="-120"/>
              </a:rPr>
              <a:t>التبادل غير المتكافئ</a:t>
            </a:r>
            <a:r>
              <a:rPr lang="en-US" sz="1200" dirty="0">
                <a:solidFill>
                  <a:srgbClr val="2C3E50"/>
                </a:solidFill>
                <a:latin typeface="MiSans" pitchFamily="34" charset="0"/>
                <a:ea typeface="MiSans" pitchFamily="34" charset="-122"/>
                <a:cs typeface="MiSans" pitchFamily="34" charset="-120"/>
              </a:rPr>
              <a:t> في التجارة الدولية. يرى زينغر أن تدهور شروط التبادل للدول النامية يؤدي إلى استمرار التخلف.</a:t>
            </a:r>
            <a:endParaRPr lang="en-US" sz="1600" dirty="0"/>
          </a:p>
        </p:txBody>
      </p:sp>
      <p:sp>
        <p:nvSpPr>
          <p:cNvPr id="30" name="Shape 28"/>
          <p:cNvSpPr/>
          <p:nvPr/>
        </p:nvSpPr>
        <p:spPr>
          <a:xfrm>
            <a:off x="6362700" y="5410200"/>
            <a:ext cx="5219700" cy="647700"/>
          </a:xfrm>
          <a:custGeom>
            <a:avLst/>
            <a:gdLst/>
            <a:ahLst/>
            <a:cxnLst/>
            <a:rect l="l" t="t" r="r" b="b"/>
            <a:pathLst>
              <a:path w="5219700" h="647700">
                <a:moveTo>
                  <a:pt x="76202" y="0"/>
                </a:moveTo>
                <a:lnTo>
                  <a:pt x="5143498" y="0"/>
                </a:lnTo>
                <a:cubicBezTo>
                  <a:pt x="5185583" y="0"/>
                  <a:pt x="5219700" y="34117"/>
                  <a:pt x="5219700" y="76202"/>
                </a:cubicBezTo>
                <a:lnTo>
                  <a:pt x="5219700" y="571498"/>
                </a:lnTo>
                <a:cubicBezTo>
                  <a:pt x="5219700" y="613583"/>
                  <a:pt x="5185583" y="647700"/>
                  <a:pt x="5143498" y="647700"/>
                </a:cubicBezTo>
                <a:lnTo>
                  <a:pt x="76202" y="647700"/>
                </a:lnTo>
                <a:cubicBezTo>
                  <a:pt x="34117" y="647700"/>
                  <a:pt x="0" y="613583"/>
                  <a:pt x="0" y="571498"/>
                </a:cubicBezTo>
                <a:lnTo>
                  <a:pt x="0" y="76202"/>
                </a:lnTo>
                <a:cubicBezTo>
                  <a:pt x="0" y="34145"/>
                  <a:pt x="34145" y="0"/>
                  <a:pt x="76202" y="0"/>
                </a:cubicBezTo>
                <a:close/>
              </a:path>
            </a:pathLst>
          </a:custGeom>
          <a:solidFill>
            <a:srgbClr val="7D8A74">
              <a:alpha val="10196"/>
            </a:srgbClr>
          </a:solidFill>
          <a:ln/>
        </p:spPr>
      </p:sp>
      <p:sp>
        <p:nvSpPr>
          <p:cNvPr id="31" name="Text 29"/>
          <p:cNvSpPr/>
          <p:nvPr/>
        </p:nvSpPr>
        <p:spPr>
          <a:xfrm>
            <a:off x="6477000" y="5524500"/>
            <a:ext cx="5057775" cy="419100"/>
          </a:xfrm>
          <a:prstGeom prst="rect">
            <a:avLst/>
          </a:prstGeom>
          <a:noFill/>
          <a:ln/>
        </p:spPr>
        <p:txBody>
          <a:bodyPr wrap="square" lIns="0" tIns="0" rIns="0" bIns="0" rtlCol="0" anchor="ctr"/>
          <a:lstStyle/>
          <a:p>
            <a:pPr>
              <a:lnSpc>
                <a:spcPct val="140000"/>
              </a:lnSpc>
            </a:pPr>
            <a:r>
              <a:rPr lang="en-US" sz="1050" b="1" dirty="0">
                <a:solidFill>
                  <a:srgbClr val="2C3E50"/>
                </a:solidFill>
                <a:latin typeface="MiSans" pitchFamily="34" charset="0"/>
                <a:ea typeface="MiSans" pitchFamily="34" charset="-122"/>
                <a:cs typeface="MiSans" pitchFamily="34" charset="-120"/>
              </a:rPr>
              <a:t>الحل:</a:t>
            </a:r>
            <a:r>
              <a:rPr lang="en-US" sz="1050" dirty="0">
                <a:solidFill>
                  <a:srgbClr val="2C3E50"/>
                </a:solidFill>
                <a:latin typeface="MiSans" pitchFamily="34" charset="0"/>
                <a:ea typeface="MiSans" pitchFamily="34" charset="-122"/>
                <a:cs typeface="MiSans" pitchFamily="34" charset="-120"/>
              </a:rPr>
              <a:t> التنمية الحقيقية تتطلب تغييراً في هيكل التجارة العالمية و"التصنيع البديل للاستيراد" لتقليل الاعتماد على تصدير المواد الخام.</a:t>
            </a:r>
            <a:endParaRPr lang="en-US" sz="1600" dirty="0"/>
          </a:p>
        </p:txBody>
      </p:sp>
      <p:sp>
        <p:nvSpPr>
          <p:cNvPr id="32" name="Shape 30"/>
          <p:cNvSpPr/>
          <p:nvPr/>
        </p:nvSpPr>
        <p:spPr>
          <a:xfrm>
            <a:off x="381000" y="4038600"/>
            <a:ext cx="5619750" cy="2438400"/>
          </a:xfrm>
          <a:custGeom>
            <a:avLst/>
            <a:gdLst/>
            <a:ahLst/>
            <a:cxnLst/>
            <a:rect l="l" t="t" r="r" b="b"/>
            <a:pathLst>
              <a:path w="5619750" h="2438400">
                <a:moveTo>
                  <a:pt x="114312" y="0"/>
                </a:moveTo>
                <a:lnTo>
                  <a:pt x="5581650" y="0"/>
                </a:lnTo>
                <a:cubicBezTo>
                  <a:pt x="5602678" y="0"/>
                  <a:pt x="5619750" y="17072"/>
                  <a:pt x="5619750" y="38100"/>
                </a:cubicBezTo>
                <a:lnTo>
                  <a:pt x="5619750" y="2400300"/>
                </a:lnTo>
                <a:cubicBezTo>
                  <a:pt x="5619750" y="2421328"/>
                  <a:pt x="5602678" y="2438400"/>
                  <a:pt x="5581650" y="2438400"/>
                </a:cubicBezTo>
                <a:lnTo>
                  <a:pt x="114312" y="2438400"/>
                </a:lnTo>
                <a:cubicBezTo>
                  <a:pt x="51179" y="2438400"/>
                  <a:pt x="0" y="2387221"/>
                  <a:pt x="0" y="2324088"/>
                </a:cubicBezTo>
                <a:lnTo>
                  <a:pt x="0" y="114312"/>
                </a:lnTo>
                <a:cubicBezTo>
                  <a:pt x="0" y="51222"/>
                  <a:pt x="51222" y="0"/>
                  <a:pt x="114312" y="0"/>
                </a:cubicBezTo>
                <a:close/>
              </a:path>
            </a:pathLst>
          </a:custGeom>
          <a:solidFill>
            <a:srgbClr val="FFFFFF"/>
          </a:solidFill>
          <a:ln/>
          <a:effectLst>
            <a:outerShdw blurRad="142875" dist="95250" dir="5400000" algn="bl" rotWithShape="0">
              <a:srgbClr val="000000">
                <a:alpha val="10196"/>
              </a:srgbClr>
            </a:outerShdw>
          </a:effectLst>
        </p:spPr>
      </p:sp>
      <p:sp>
        <p:nvSpPr>
          <p:cNvPr id="33" name="Shape 31"/>
          <p:cNvSpPr/>
          <p:nvPr/>
        </p:nvSpPr>
        <p:spPr>
          <a:xfrm>
            <a:off x="6000750" y="4038600"/>
            <a:ext cx="38100" cy="2438400"/>
          </a:xfrm>
          <a:custGeom>
            <a:avLst/>
            <a:gdLst/>
            <a:ahLst/>
            <a:cxnLst/>
            <a:rect l="l" t="t" r="r" b="b"/>
            <a:pathLst>
              <a:path w="38100" h="2438400">
                <a:moveTo>
                  <a:pt x="0" y="0"/>
                </a:moveTo>
                <a:lnTo>
                  <a:pt x="0" y="0"/>
                </a:lnTo>
                <a:cubicBezTo>
                  <a:pt x="21028" y="0"/>
                  <a:pt x="38100" y="17072"/>
                  <a:pt x="38100" y="38100"/>
                </a:cubicBezTo>
                <a:lnTo>
                  <a:pt x="38100" y="2400300"/>
                </a:lnTo>
                <a:cubicBezTo>
                  <a:pt x="38100" y="2421328"/>
                  <a:pt x="21028" y="2438400"/>
                  <a:pt x="0" y="2438400"/>
                </a:cubicBezTo>
                <a:lnTo>
                  <a:pt x="0" y="2438400"/>
                </a:lnTo>
                <a:lnTo>
                  <a:pt x="0" y="0"/>
                </a:lnTo>
                <a:close/>
              </a:path>
            </a:pathLst>
          </a:custGeom>
          <a:solidFill>
            <a:srgbClr val="C9A87C"/>
          </a:solidFill>
          <a:ln/>
        </p:spPr>
      </p:sp>
      <p:sp>
        <p:nvSpPr>
          <p:cNvPr id="34" name="Text 32"/>
          <p:cNvSpPr/>
          <p:nvPr/>
        </p:nvSpPr>
        <p:spPr>
          <a:xfrm>
            <a:off x="5291138" y="4229100"/>
            <a:ext cx="542925" cy="457200"/>
          </a:xfrm>
          <a:prstGeom prst="rect">
            <a:avLst/>
          </a:prstGeom>
          <a:noFill/>
          <a:ln/>
        </p:spPr>
        <p:txBody>
          <a:bodyPr wrap="square" lIns="0" tIns="0" rIns="0" bIns="0" rtlCol="0" anchor="ctr"/>
          <a:lstStyle/>
          <a:p>
            <a:pPr algn="ctr">
              <a:lnSpc>
                <a:spcPct val="130000"/>
              </a:lnSpc>
            </a:pPr>
            <a:r>
              <a:rPr lang="en-US" sz="1350" b="1" dirty="0">
                <a:solidFill>
                  <a:srgbClr val="FFFFFF"/>
                </a:solidFill>
                <a:latin typeface="MiSans" pitchFamily="34" charset="0"/>
                <a:ea typeface="MiSans" pitchFamily="34" charset="-122"/>
                <a:cs typeface="MiSans" pitchFamily="34" charset="-120"/>
              </a:rPr>
              <a:t>12</a:t>
            </a:r>
            <a:endParaRPr lang="en-US" sz="1600" dirty="0"/>
          </a:p>
        </p:txBody>
      </p:sp>
      <p:sp>
        <p:nvSpPr>
          <p:cNvPr id="35" name="Text 33"/>
          <p:cNvSpPr/>
          <p:nvPr/>
        </p:nvSpPr>
        <p:spPr>
          <a:xfrm>
            <a:off x="3827562" y="4229100"/>
            <a:ext cx="1485900"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جوزيف ستيجليتز</a:t>
            </a:r>
            <a:endParaRPr lang="en-US" sz="1600" dirty="0"/>
          </a:p>
        </p:txBody>
      </p:sp>
      <p:sp>
        <p:nvSpPr>
          <p:cNvPr id="36" name="Text 34"/>
          <p:cNvSpPr/>
          <p:nvPr/>
        </p:nvSpPr>
        <p:spPr>
          <a:xfrm>
            <a:off x="3827562" y="4495800"/>
            <a:ext cx="1457325" cy="190500"/>
          </a:xfrm>
          <a:prstGeom prst="rect">
            <a:avLst/>
          </a:prstGeom>
          <a:noFill/>
          <a:ln/>
        </p:spPr>
        <p:txBody>
          <a:bodyPr wrap="square" lIns="0" tIns="0" rIns="0" bIns="0" rtlCol="0" anchor="ctr"/>
          <a:lstStyle/>
          <a:p>
            <a:pPr>
              <a:lnSpc>
                <a:spcPct val="120000"/>
              </a:lnSpc>
            </a:pPr>
            <a:r>
              <a:rPr lang="en-US" sz="1050" dirty="0">
                <a:solidFill>
                  <a:srgbClr val="5D6D7E"/>
                </a:solidFill>
                <a:latin typeface="MiSans" pitchFamily="34" charset="0"/>
                <a:ea typeface="MiSans" pitchFamily="34" charset="-122"/>
                <a:cs typeface="MiSans" pitchFamily="34" charset="-120"/>
              </a:rPr>
              <a:t>نقد الإجماع الواشنطني</a:t>
            </a:r>
            <a:endParaRPr lang="en-US" sz="1600" dirty="0"/>
          </a:p>
        </p:txBody>
      </p:sp>
      <p:sp>
        <p:nvSpPr>
          <p:cNvPr id="37" name="Text 35"/>
          <p:cNvSpPr/>
          <p:nvPr/>
        </p:nvSpPr>
        <p:spPr>
          <a:xfrm>
            <a:off x="571500" y="4800600"/>
            <a:ext cx="5295900" cy="495300"/>
          </a:xfrm>
          <a:prstGeom prst="rect">
            <a:avLst/>
          </a:prstGeom>
          <a:noFill/>
          <a:ln/>
        </p:spPr>
        <p:txBody>
          <a:bodyPr wrap="square" lIns="0" tIns="0" rIns="0" bIns="0" rtlCol="0" anchor="ctr"/>
          <a:lstStyle/>
          <a:p>
            <a:pPr>
              <a:lnSpc>
                <a:spcPct val="140000"/>
              </a:lnSpc>
            </a:pPr>
            <a:r>
              <a:rPr lang="en-US" sz="1200" dirty="0">
                <a:solidFill>
                  <a:srgbClr val="2C3E50"/>
                </a:solidFill>
                <a:latin typeface="MiSans" pitchFamily="34" charset="0"/>
                <a:ea typeface="MiSans" pitchFamily="34" charset="-122"/>
                <a:cs typeface="MiSans" pitchFamily="34" charset="-120"/>
              </a:rPr>
              <a:t>يقدم </a:t>
            </a:r>
            <a:r>
              <a:rPr lang="en-US" sz="1200" b="1" dirty="0">
                <a:solidFill>
                  <a:srgbClr val="2C3E50"/>
                </a:solidFill>
                <a:latin typeface="MiSans" pitchFamily="34" charset="0"/>
                <a:ea typeface="MiSans" pitchFamily="34" charset="-122"/>
                <a:cs typeface="MiSans" pitchFamily="34" charset="-120"/>
              </a:rPr>
              <a:t>تعريفاً نقدياً</a:t>
            </a:r>
            <a:r>
              <a:rPr lang="en-US" sz="1200" dirty="0">
                <a:solidFill>
                  <a:srgbClr val="2C3E50"/>
                </a:solidFill>
                <a:latin typeface="MiSans" pitchFamily="34" charset="0"/>
                <a:ea typeface="MiSans" pitchFamily="34" charset="-122"/>
                <a:cs typeface="MiSans" pitchFamily="34" charset="-120"/>
              </a:rPr>
              <a:t> ينتقد "الإجماع الواشنطني"، معتبراً أن التنمية تتطلب </a:t>
            </a:r>
            <a:r>
              <a:rPr lang="en-US" sz="1200" b="1" dirty="0">
                <a:solidFill>
                  <a:srgbClr val="2C3E50"/>
                </a:solidFill>
                <a:latin typeface="MiSans" pitchFamily="34" charset="0"/>
                <a:ea typeface="MiSans" pitchFamily="34" charset="-122"/>
                <a:cs typeface="MiSans" pitchFamily="34" charset="-120"/>
              </a:rPr>
              <a:t>مؤسسات قوية، تنظيماً للأسواق، وتدخلاً حكومياً</a:t>
            </a:r>
            <a:r>
              <a:rPr lang="en-US" sz="1200" dirty="0">
                <a:solidFill>
                  <a:srgbClr val="2C3E50"/>
                </a:solidFill>
                <a:latin typeface="MiSans" pitchFamily="34" charset="0"/>
                <a:ea typeface="MiSans" pitchFamily="34" charset="-122"/>
                <a:cs typeface="MiSans" pitchFamily="34" charset="-120"/>
              </a:rPr>
              <a:t> لتصحيح فشل الأسواق.</a:t>
            </a:r>
            <a:endParaRPr lang="en-US" sz="1600" dirty="0"/>
          </a:p>
        </p:txBody>
      </p:sp>
      <p:sp>
        <p:nvSpPr>
          <p:cNvPr id="38" name="Shape 36"/>
          <p:cNvSpPr/>
          <p:nvPr/>
        </p:nvSpPr>
        <p:spPr>
          <a:xfrm>
            <a:off x="571500" y="5410200"/>
            <a:ext cx="5219700" cy="647700"/>
          </a:xfrm>
          <a:custGeom>
            <a:avLst/>
            <a:gdLst/>
            <a:ahLst/>
            <a:cxnLst/>
            <a:rect l="l" t="t" r="r" b="b"/>
            <a:pathLst>
              <a:path w="5219700" h="647700">
                <a:moveTo>
                  <a:pt x="76202" y="0"/>
                </a:moveTo>
                <a:lnTo>
                  <a:pt x="5143498" y="0"/>
                </a:lnTo>
                <a:cubicBezTo>
                  <a:pt x="5185583" y="0"/>
                  <a:pt x="5219700" y="34117"/>
                  <a:pt x="5219700" y="76202"/>
                </a:cubicBezTo>
                <a:lnTo>
                  <a:pt x="5219700" y="571498"/>
                </a:lnTo>
                <a:cubicBezTo>
                  <a:pt x="5219700" y="613583"/>
                  <a:pt x="5185583" y="647700"/>
                  <a:pt x="5143498" y="647700"/>
                </a:cubicBezTo>
                <a:lnTo>
                  <a:pt x="76202" y="647700"/>
                </a:lnTo>
                <a:cubicBezTo>
                  <a:pt x="34117" y="647700"/>
                  <a:pt x="0" y="613583"/>
                  <a:pt x="0" y="571498"/>
                </a:cubicBezTo>
                <a:lnTo>
                  <a:pt x="0" y="76202"/>
                </a:lnTo>
                <a:cubicBezTo>
                  <a:pt x="0" y="34145"/>
                  <a:pt x="34145" y="0"/>
                  <a:pt x="76202" y="0"/>
                </a:cubicBezTo>
                <a:close/>
              </a:path>
            </a:pathLst>
          </a:custGeom>
          <a:solidFill>
            <a:srgbClr val="C9A87C">
              <a:alpha val="10196"/>
            </a:srgbClr>
          </a:solidFill>
          <a:ln/>
        </p:spPr>
      </p:sp>
      <p:sp>
        <p:nvSpPr>
          <p:cNvPr id="39" name="Text 37"/>
          <p:cNvSpPr/>
          <p:nvPr/>
        </p:nvSpPr>
        <p:spPr>
          <a:xfrm>
            <a:off x="685800" y="5524500"/>
            <a:ext cx="5057775" cy="419100"/>
          </a:xfrm>
          <a:prstGeom prst="rect">
            <a:avLst/>
          </a:prstGeom>
          <a:noFill/>
          <a:ln/>
        </p:spPr>
        <p:txBody>
          <a:bodyPr wrap="square" lIns="0" tIns="0" rIns="0" bIns="0" rtlCol="0" anchor="ctr"/>
          <a:lstStyle/>
          <a:p>
            <a:pPr>
              <a:lnSpc>
                <a:spcPct val="140000"/>
              </a:lnSpc>
            </a:pPr>
            <a:r>
              <a:rPr lang="en-US" sz="1050" b="1" dirty="0">
                <a:solidFill>
                  <a:srgbClr val="2C3E50"/>
                </a:solidFill>
                <a:latin typeface="MiSans" pitchFamily="34" charset="0"/>
                <a:ea typeface="MiSans" pitchFamily="34" charset="-122"/>
                <a:cs typeface="MiSans" pitchFamily="34" charset="-120"/>
              </a:rPr>
              <a:t>الرسالة:</a:t>
            </a:r>
            <a:r>
              <a:rPr lang="en-US" sz="1050" dirty="0">
                <a:solidFill>
                  <a:srgbClr val="2C3E50"/>
                </a:solidFill>
                <a:latin typeface="MiSans" pitchFamily="34" charset="0"/>
                <a:ea typeface="MiSans" pitchFamily="34" charset="-122"/>
                <a:cs typeface="MiSans" pitchFamily="34" charset="-120"/>
              </a:rPr>
              <a:t> ليس تحريراً اقتصادياً أعمى، بل حاجة إلى توازن بين الأسواق والدولة لتحقيق تنمية شاملة ومستدامة.</a:t>
            </a:r>
            <a:endParaRPr lang="en-US" sz="1600"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8F5F0"/>
        </a:solidFill>
        <a:effectLst/>
      </p:bgPr>
    </p:bg>
    <p:spTree>
      <p:nvGrpSpPr>
        <p:cNvPr id="1" name=""/>
        <p:cNvGrpSpPr/>
        <p:nvPr/>
      </p:nvGrpSpPr>
      <p:grpSpPr>
        <a:xfrm>
          <a:off x="0" y="0"/>
          <a:ext cx="0" cy="0"/>
          <a:chOff x="0" y="0"/>
          <a:chExt cx="0" cy="0"/>
        </a:xfrm>
      </p:grpSpPr>
      <p:sp>
        <p:nvSpPr>
          <p:cNvPr id="2" name="Text 0"/>
          <p:cNvSpPr/>
          <p:nvPr/>
        </p:nvSpPr>
        <p:spPr>
          <a:xfrm>
            <a:off x="368617" y="368617"/>
            <a:ext cx="11528490" cy="221170"/>
          </a:xfrm>
          <a:prstGeom prst="rect">
            <a:avLst/>
          </a:prstGeom>
          <a:noFill/>
          <a:ln/>
        </p:spPr>
        <p:txBody>
          <a:bodyPr wrap="square" lIns="0" tIns="0" rIns="0" bIns="0" rtlCol="0" anchor="ctr"/>
          <a:lstStyle/>
          <a:p>
            <a:pPr>
              <a:lnSpc>
                <a:spcPct val="130000"/>
              </a:lnSpc>
            </a:pPr>
            <a:r>
              <a:rPr lang="en-US" sz="1161" b="1" kern="0" spc="58" dirty="0">
                <a:solidFill>
                  <a:srgbClr val="A99985"/>
                </a:solidFill>
                <a:latin typeface="MiSans" pitchFamily="34" charset="0"/>
                <a:ea typeface="MiSans" pitchFamily="34" charset="-122"/>
                <a:cs typeface="MiSans" pitchFamily="34" charset="-120"/>
              </a:rPr>
              <a:t>CHAPTER 06</a:t>
            </a:r>
            <a:endParaRPr lang="en-US" sz="1600" dirty="0"/>
          </a:p>
        </p:txBody>
      </p:sp>
      <p:sp>
        <p:nvSpPr>
          <p:cNvPr id="3" name="Text 1"/>
          <p:cNvSpPr/>
          <p:nvPr/>
        </p:nvSpPr>
        <p:spPr>
          <a:xfrm>
            <a:off x="368617" y="663510"/>
            <a:ext cx="11620644" cy="368617"/>
          </a:xfrm>
          <a:prstGeom prst="rect">
            <a:avLst/>
          </a:prstGeom>
          <a:noFill/>
          <a:ln/>
        </p:spPr>
        <p:txBody>
          <a:bodyPr wrap="square" lIns="0" tIns="0" rIns="0" bIns="0" rtlCol="0" anchor="ctr"/>
          <a:lstStyle/>
          <a:p>
            <a:pPr>
              <a:lnSpc>
                <a:spcPct val="90000"/>
              </a:lnSpc>
            </a:pPr>
            <a:r>
              <a:rPr lang="en-US" sz="2612" b="1" dirty="0">
                <a:solidFill>
                  <a:srgbClr val="3D5A6C"/>
                </a:solidFill>
                <a:latin typeface="阿里妈妈刀隶体" pitchFamily="34" charset="0"/>
                <a:ea typeface="阿里妈妈刀隶体" pitchFamily="34" charset="-122"/>
                <a:cs typeface="阿里妈妈刀隶体" pitchFamily="34" charset="-120"/>
              </a:rPr>
              <a:t>الإنجازات والتحديات المعاصرة</a:t>
            </a:r>
            <a:endParaRPr lang="en-US" sz="1600" dirty="0"/>
          </a:p>
        </p:txBody>
      </p:sp>
      <p:sp>
        <p:nvSpPr>
          <p:cNvPr id="4" name="Shape 2"/>
          <p:cNvSpPr/>
          <p:nvPr/>
        </p:nvSpPr>
        <p:spPr>
          <a:xfrm>
            <a:off x="6186570" y="1179574"/>
            <a:ext cx="5630621" cy="3409705"/>
          </a:xfrm>
          <a:custGeom>
            <a:avLst/>
            <a:gdLst/>
            <a:ahLst/>
            <a:cxnLst/>
            <a:rect l="l" t="t" r="r" b="b"/>
            <a:pathLst>
              <a:path w="5630621" h="3409705">
                <a:moveTo>
                  <a:pt x="110577" y="0"/>
                </a:moveTo>
                <a:lnTo>
                  <a:pt x="5520045" y="0"/>
                </a:lnTo>
                <a:cubicBezTo>
                  <a:pt x="5581114" y="0"/>
                  <a:pt x="5630621" y="49507"/>
                  <a:pt x="5630621" y="110577"/>
                </a:cubicBezTo>
                <a:lnTo>
                  <a:pt x="5630621" y="3299128"/>
                </a:lnTo>
                <a:cubicBezTo>
                  <a:pt x="5630621" y="3360198"/>
                  <a:pt x="5581114" y="3409705"/>
                  <a:pt x="5520045" y="3409705"/>
                </a:cubicBezTo>
                <a:lnTo>
                  <a:pt x="110577" y="3409705"/>
                </a:lnTo>
                <a:cubicBezTo>
                  <a:pt x="49507" y="3409705"/>
                  <a:pt x="0" y="3360198"/>
                  <a:pt x="0" y="3299128"/>
                </a:cubicBezTo>
                <a:lnTo>
                  <a:pt x="0" y="110577"/>
                </a:lnTo>
                <a:cubicBezTo>
                  <a:pt x="0" y="49507"/>
                  <a:pt x="49507" y="0"/>
                  <a:pt x="110577" y="0"/>
                </a:cubicBezTo>
                <a:close/>
              </a:path>
            </a:pathLst>
          </a:custGeom>
          <a:gradFill flip="none" rotWithShape="1">
            <a:gsLst>
              <a:gs pos="0">
                <a:srgbClr val="7D8A74"/>
              </a:gs>
              <a:gs pos="100000">
                <a:srgbClr val="8D9A84"/>
              </a:gs>
            </a:gsLst>
            <a:lin ang="2700000" scaled="1"/>
          </a:gradFill>
          <a:ln/>
          <a:effectLst>
            <a:outerShdw blurRad="138231" dist="92154" dir="5400000" algn="bl" rotWithShape="0">
              <a:srgbClr val="000000">
                <a:alpha val="10196"/>
              </a:srgbClr>
            </a:outerShdw>
          </a:effectLst>
        </p:spPr>
      </p:sp>
      <p:sp>
        <p:nvSpPr>
          <p:cNvPr id="5" name="Shape 3"/>
          <p:cNvSpPr/>
          <p:nvPr/>
        </p:nvSpPr>
        <p:spPr>
          <a:xfrm>
            <a:off x="11387091" y="1400744"/>
            <a:ext cx="221170" cy="221170"/>
          </a:xfrm>
          <a:custGeom>
            <a:avLst/>
            <a:gdLst/>
            <a:ahLst/>
            <a:cxnLst/>
            <a:rect l="l" t="t" r="r" b="b"/>
            <a:pathLst>
              <a:path w="221170" h="221170">
                <a:moveTo>
                  <a:pt x="62334" y="0"/>
                </a:moveTo>
                <a:lnTo>
                  <a:pt x="159096" y="0"/>
                </a:lnTo>
                <a:cubicBezTo>
                  <a:pt x="170543" y="0"/>
                  <a:pt x="179873" y="9417"/>
                  <a:pt x="179441" y="20821"/>
                </a:cubicBezTo>
                <a:cubicBezTo>
                  <a:pt x="179355" y="23111"/>
                  <a:pt x="179269" y="25400"/>
                  <a:pt x="179139" y="27646"/>
                </a:cubicBezTo>
                <a:lnTo>
                  <a:pt x="200565" y="27646"/>
                </a:lnTo>
                <a:cubicBezTo>
                  <a:pt x="211839" y="27646"/>
                  <a:pt x="221775" y="36977"/>
                  <a:pt x="220911" y="49159"/>
                </a:cubicBezTo>
                <a:cubicBezTo>
                  <a:pt x="217671" y="93954"/>
                  <a:pt x="194777" y="118577"/>
                  <a:pt x="169938" y="131449"/>
                </a:cubicBezTo>
                <a:cubicBezTo>
                  <a:pt x="163113" y="134991"/>
                  <a:pt x="156158" y="137627"/>
                  <a:pt x="149549" y="139570"/>
                </a:cubicBezTo>
                <a:cubicBezTo>
                  <a:pt x="140823" y="151925"/>
                  <a:pt x="131752" y="158448"/>
                  <a:pt x="124538" y="161947"/>
                </a:cubicBezTo>
                <a:lnTo>
                  <a:pt x="124538" y="193524"/>
                </a:lnTo>
                <a:lnTo>
                  <a:pt x="152184" y="193524"/>
                </a:lnTo>
                <a:cubicBezTo>
                  <a:pt x="159830" y="193524"/>
                  <a:pt x="166007" y="199701"/>
                  <a:pt x="166007" y="207347"/>
                </a:cubicBezTo>
                <a:cubicBezTo>
                  <a:pt x="166007" y="214993"/>
                  <a:pt x="159830" y="221170"/>
                  <a:pt x="152184" y="221170"/>
                </a:cubicBezTo>
                <a:lnTo>
                  <a:pt x="69245" y="221170"/>
                </a:lnTo>
                <a:cubicBezTo>
                  <a:pt x="61599" y="221170"/>
                  <a:pt x="55422" y="214993"/>
                  <a:pt x="55422" y="207347"/>
                </a:cubicBezTo>
                <a:cubicBezTo>
                  <a:pt x="55422" y="199701"/>
                  <a:pt x="61599" y="193524"/>
                  <a:pt x="69245" y="193524"/>
                </a:cubicBezTo>
                <a:lnTo>
                  <a:pt x="96891" y="193524"/>
                </a:lnTo>
                <a:lnTo>
                  <a:pt x="96891" y="161947"/>
                </a:lnTo>
                <a:cubicBezTo>
                  <a:pt x="89980" y="158620"/>
                  <a:pt x="81384" y="152443"/>
                  <a:pt x="73003" y="141082"/>
                </a:cubicBezTo>
                <a:cubicBezTo>
                  <a:pt x="65055" y="139009"/>
                  <a:pt x="56416" y="135855"/>
                  <a:pt x="47992" y="131104"/>
                </a:cubicBezTo>
                <a:cubicBezTo>
                  <a:pt x="24622" y="118015"/>
                  <a:pt x="3542" y="93349"/>
                  <a:pt x="518" y="49072"/>
                </a:cubicBezTo>
                <a:cubicBezTo>
                  <a:pt x="-302" y="36934"/>
                  <a:pt x="9590" y="27603"/>
                  <a:pt x="20864" y="27603"/>
                </a:cubicBezTo>
                <a:lnTo>
                  <a:pt x="42290" y="27603"/>
                </a:lnTo>
                <a:cubicBezTo>
                  <a:pt x="42161" y="25357"/>
                  <a:pt x="42074" y="23111"/>
                  <a:pt x="41988" y="20778"/>
                </a:cubicBezTo>
                <a:cubicBezTo>
                  <a:pt x="41556" y="9331"/>
                  <a:pt x="50886" y="-43"/>
                  <a:pt x="62334" y="-43"/>
                </a:cubicBezTo>
                <a:close/>
                <a:moveTo>
                  <a:pt x="43845" y="48381"/>
                </a:moveTo>
                <a:lnTo>
                  <a:pt x="21210" y="48381"/>
                </a:lnTo>
                <a:cubicBezTo>
                  <a:pt x="23888" y="84969"/>
                  <a:pt x="40692" y="103285"/>
                  <a:pt x="58014" y="113004"/>
                </a:cubicBezTo>
                <a:cubicBezTo>
                  <a:pt x="51794" y="96891"/>
                  <a:pt x="46653" y="75854"/>
                  <a:pt x="43845" y="48381"/>
                </a:cubicBezTo>
                <a:close/>
                <a:moveTo>
                  <a:pt x="164150" y="110931"/>
                </a:moveTo>
                <a:cubicBezTo>
                  <a:pt x="181645" y="100650"/>
                  <a:pt x="197455" y="82377"/>
                  <a:pt x="200133" y="48381"/>
                </a:cubicBezTo>
                <a:lnTo>
                  <a:pt x="177541" y="48381"/>
                </a:lnTo>
                <a:cubicBezTo>
                  <a:pt x="174863" y="74688"/>
                  <a:pt x="170024" y="95120"/>
                  <a:pt x="164150" y="110931"/>
                </a:cubicBezTo>
                <a:close/>
              </a:path>
            </a:pathLst>
          </a:custGeom>
          <a:solidFill>
            <a:srgbClr val="C9A87C"/>
          </a:solidFill>
          <a:ln/>
        </p:spPr>
      </p:sp>
      <p:sp>
        <p:nvSpPr>
          <p:cNvPr id="6" name="Text 4"/>
          <p:cNvSpPr/>
          <p:nvPr/>
        </p:nvSpPr>
        <p:spPr>
          <a:xfrm>
            <a:off x="6647341" y="1363882"/>
            <a:ext cx="5096127" cy="294893"/>
          </a:xfrm>
          <a:prstGeom prst="rect">
            <a:avLst/>
          </a:prstGeom>
          <a:noFill/>
          <a:ln/>
        </p:spPr>
        <p:txBody>
          <a:bodyPr wrap="square" lIns="0" tIns="0" rIns="0" bIns="0" rtlCol="0" anchor="ctr"/>
          <a:lstStyle/>
          <a:p>
            <a:pPr>
              <a:lnSpc>
                <a:spcPct val="110000"/>
              </a:lnSpc>
            </a:pPr>
            <a:r>
              <a:rPr lang="en-US" sz="1741" b="1" dirty="0">
                <a:solidFill>
                  <a:srgbClr val="FFFFFF"/>
                </a:solidFill>
                <a:latin typeface="阿里妈妈刀隶体" pitchFamily="34" charset="0"/>
                <a:ea typeface="阿里妈妈刀隶体" pitchFamily="34" charset="-122"/>
                <a:cs typeface="阿里妈妈刀隶体" pitchFamily="34" charset="-120"/>
              </a:rPr>
              <a:t>الإنجازات الملحوظة</a:t>
            </a:r>
            <a:endParaRPr lang="en-US" sz="1600" dirty="0"/>
          </a:p>
        </p:txBody>
      </p:sp>
      <p:sp>
        <p:nvSpPr>
          <p:cNvPr id="7" name="Shape 5"/>
          <p:cNvSpPr/>
          <p:nvPr/>
        </p:nvSpPr>
        <p:spPr>
          <a:xfrm>
            <a:off x="6370879" y="1806222"/>
            <a:ext cx="5262005" cy="792526"/>
          </a:xfrm>
          <a:custGeom>
            <a:avLst/>
            <a:gdLst/>
            <a:ahLst/>
            <a:cxnLst/>
            <a:rect l="l" t="t" r="r" b="b"/>
            <a:pathLst>
              <a:path w="5262005" h="792526">
                <a:moveTo>
                  <a:pt x="73721" y="0"/>
                </a:moveTo>
                <a:lnTo>
                  <a:pt x="5188284" y="0"/>
                </a:lnTo>
                <a:cubicBezTo>
                  <a:pt x="5228999" y="0"/>
                  <a:pt x="5262005" y="33006"/>
                  <a:pt x="5262005" y="73721"/>
                </a:cubicBezTo>
                <a:lnTo>
                  <a:pt x="5262005" y="718805"/>
                </a:lnTo>
                <a:cubicBezTo>
                  <a:pt x="5262005" y="759520"/>
                  <a:pt x="5228999" y="792526"/>
                  <a:pt x="5188284" y="792526"/>
                </a:cubicBezTo>
                <a:lnTo>
                  <a:pt x="73721" y="792526"/>
                </a:lnTo>
                <a:cubicBezTo>
                  <a:pt x="33006" y="792526"/>
                  <a:pt x="0" y="759520"/>
                  <a:pt x="0" y="718805"/>
                </a:cubicBezTo>
                <a:lnTo>
                  <a:pt x="0" y="73721"/>
                </a:lnTo>
                <a:cubicBezTo>
                  <a:pt x="0" y="33033"/>
                  <a:pt x="33033" y="0"/>
                  <a:pt x="73721" y="0"/>
                </a:cubicBezTo>
                <a:close/>
              </a:path>
            </a:pathLst>
          </a:custGeom>
          <a:solidFill>
            <a:srgbClr val="FFFFFF">
              <a:alpha val="10196"/>
            </a:srgbClr>
          </a:solidFill>
          <a:ln/>
        </p:spPr>
      </p:sp>
      <p:sp>
        <p:nvSpPr>
          <p:cNvPr id="8" name="Shape 6"/>
          <p:cNvSpPr/>
          <p:nvPr/>
        </p:nvSpPr>
        <p:spPr>
          <a:xfrm>
            <a:off x="11341014" y="1953669"/>
            <a:ext cx="138231" cy="184308"/>
          </a:xfrm>
          <a:custGeom>
            <a:avLst/>
            <a:gdLst/>
            <a:ahLst/>
            <a:cxnLst/>
            <a:rect l="l" t="t" r="r" b="b"/>
            <a:pathLst>
              <a:path w="138231" h="184308">
                <a:moveTo>
                  <a:pt x="60980" y="180925"/>
                </a:moveTo>
                <a:cubicBezTo>
                  <a:pt x="65480" y="185424"/>
                  <a:pt x="72787" y="185424"/>
                  <a:pt x="77287" y="180925"/>
                </a:cubicBezTo>
                <a:lnTo>
                  <a:pt x="134884" y="123328"/>
                </a:lnTo>
                <a:cubicBezTo>
                  <a:pt x="139383" y="118829"/>
                  <a:pt x="139383" y="111521"/>
                  <a:pt x="134884" y="107021"/>
                </a:cubicBezTo>
                <a:cubicBezTo>
                  <a:pt x="130384" y="102522"/>
                  <a:pt x="123076" y="102522"/>
                  <a:pt x="118577" y="107021"/>
                </a:cubicBezTo>
                <a:lnTo>
                  <a:pt x="80635" y="144963"/>
                </a:lnTo>
                <a:lnTo>
                  <a:pt x="80635" y="11519"/>
                </a:lnTo>
                <a:cubicBezTo>
                  <a:pt x="80635" y="5148"/>
                  <a:pt x="75487" y="0"/>
                  <a:pt x="69116" y="0"/>
                </a:cubicBezTo>
                <a:cubicBezTo>
                  <a:pt x="62744" y="0"/>
                  <a:pt x="57596" y="5148"/>
                  <a:pt x="57596" y="11519"/>
                </a:cubicBezTo>
                <a:lnTo>
                  <a:pt x="57596" y="144963"/>
                </a:lnTo>
                <a:lnTo>
                  <a:pt x="19655" y="107021"/>
                </a:lnTo>
                <a:cubicBezTo>
                  <a:pt x="15155" y="102522"/>
                  <a:pt x="7848" y="102522"/>
                  <a:pt x="3348" y="107021"/>
                </a:cubicBezTo>
                <a:cubicBezTo>
                  <a:pt x="-1152" y="111521"/>
                  <a:pt x="-1152" y="118829"/>
                  <a:pt x="3348" y="123328"/>
                </a:cubicBezTo>
                <a:lnTo>
                  <a:pt x="60944" y="180925"/>
                </a:lnTo>
                <a:close/>
              </a:path>
            </a:pathLst>
          </a:custGeom>
          <a:solidFill>
            <a:srgbClr val="C9A87C"/>
          </a:solidFill>
          <a:ln/>
        </p:spPr>
      </p:sp>
      <p:sp>
        <p:nvSpPr>
          <p:cNvPr id="9" name="Text 7"/>
          <p:cNvSpPr/>
          <p:nvPr/>
        </p:nvSpPr>
        <p:spPr>
          <a:xfrm>
            <a:off x="9838324" y="1916807"/>
            <a:ext cx="1428390" cy="258032"/>
          </a:xfrm>
          <a:prstGeom prst="rect">
            <a:avLst/>
          </a:prstGeom>
          <a:noFill/>
          <a:ln/>
        </p:spPr>
        <p:txBody>
          <a:bodyPr wrap="square" lIns="0" tIns="0" rIns="0" bIns="0" rtlCol="0" anchor="ctr"/>
          <a:lstStyle/>
          <a:p>
            <a:pPr>
              <a:lnSpc>
                <a:spcPct val="130000"/>
              </a:lnSpc>
            </a:pPr>
            <a:r>
              <a:rPr lang="en-US" sz="1306" b="1" dirty="0">
                <a:solidFill>
                  <a:srgbClr val="FFFFFF"/>
                </a:solidFill>
                <a:latin typeface="MiSans" pitchFamily="34" charset="0"/>
                <a:ea typeface="MiSans" pitchFamily="34" charset="-122"/>
                <a:cs typeface="MiSans" pitchFamily="34" charset="-120"/>
              </a:rPr>
              <a:t>انخفاض الفقر المدقع</a:t>
            </a:r>
            <a:endParaRPr lang="en-US" sz="1600" dirty="0"/>
          </a:p>
        </p:txBody>
      </p:sp>
      <p:sp>
        <p:nvSpPr>
          <p:cNvPr id="10" name="Text 8"/>
          <p:cNvSpPr/>
          <p:nvPr/>
        </p:nvSpPr>
        <p:spPr>
          <a:xfrm>
            <a:off x="6481464" y="2248562"/>
            <a:ext cx="5114558" cy="239601"/>
          </a:xfrm>
          <a:prstGeom prst="rect">
            <a:avLst/>
          </a:prstGeom>
          <a:noFill/>
          <a:ln/>
        </p:spPr>
        <p:txBody>
          <a:bodyPr wrap="square" lIns="0" tIns="0" rIns="0" bIns="0" rtlCol="0" anchor="ctr"/>
          <a:lstStyle/>
          <a:p>
            <a:pPr>
              <a:lnSpc>
                <a:spcPct val="140000"/>
              </a:lnSpc>
            </a:pPr>
            <a:r>
              <a:rPr lang="en-US" sz="1161" dirty="0">
                <a:solidFill>
                  <a:srgbClr val="FFFFFF"/>
                </a:solidFill>
                <a:latin typeface="MiSans" pitchFamily="34" charset="0"/>
                <a:ea typeface="MiSans" pitchFamily="34" charset="-122"/>
                <a:cs typeface="MiSans" pitchFamily="34" charset="-120"/>
              </a:rPr>
              <a:t>انخفض عدد الفقراء المدقعين من </a:t>
            </a:r>
            <a:r>
              <a:rPr lang="en-US" sz="1161" b="1" dirty="0">
                <a:solidFill>
                  <a:srgbClr val="FFFFFF"/>
                </a:solidFill>
                <a:latin typeface="MiSans" pitchFamily="34" charset="0"/>
                <a:ea typeface="MiSans" pitchFamily="34" charset="-122"/>
                <a:cs typeface="MiSans" pitchFamily="34" charset="-120"/>
              </a:rPr>
              <a:t>2.3 مليار</a:t>
            </a:r>
            <a:r>
              <a:rPr lang="en-US" sz="1161" dirty="0">
                <a:solidFill>
                  <a:srgbClr val="FFFFFF"/>
                </a:solidFill>
                <a:latin typeface="MiSans" pitchFamily="34" charset="0"/>
                <a:ea typeface="MiSans" pitchFamily="34" charset="-122"/>
                <a:cs typeface="MiSans" pitchFamily="34" charset="-120"/>
              </a:rPr>
              <a:t> (1990) إلى حوالي </a:t>
            </a:r>
            <a:r>
              <a:rPr lang="en-US" sz="1161" b="1" dirty="0">
                <a:solidFill>
                  <a:srgbClr val="FFFFFF"/>
                </a:solidFill>
                <a:latin typeface="MiSans" pitchFamily="34" charset="0"/>
                <a:ea typeface="MiSans" pitchFamily="34" charset="-122"/>
                <a:cs typeface="MiSans" pitchFamily="34" charset="-120"/>
              </a:rPr>
              <a:t>700 مليون</a:t>
            </a:r>
            <a:r>
              <a:rPr lang="en-US" sz="1161" dirty="0">
                <a:solidFill>
                  <a:srgbClr val="FFFFFF"/>
                </a:solidFill>
                <a:latin typeface="MiSans" pitchFamily="34" charset="0"/>
                <a:ea typeface="MiSans" pitchFamily="34" charset="-122"/>
                <a:cs typeface="MiSans" pitchFamily="34" charset="-120"/>
              </a:rPr>
              <a:t> (2015).</a:t>
            </a:r>
            <a:endParaRPr lang="en-US" sz="1600" dirty="0"/>
          </a:p>
        </p:txBody>
      </p:sp>
      <p:sp>
        <p:nvSpPr>
          <p:cNvPr id="11" name="Shape 9"/>
          <p:cNvSpPr/>
          <p:nvPr/>
        </p:nvSpPr>
        <p:spPr>
          <a:xfrm>
            <a:off x="6370879" y="2709333"/>
            <a:ext cx="5262005" cy="792526"/>
          </a:xfrm>
          <a:custGeom>
            <a:avLst/>
            <a:gdLst/>
            <a:ahLst/>
            <a:cxnLst/>
            <a:rect l="l" t="t" r="r" b="b"/>
            <a:pathLst>
              <a:path w="5262005" h="792526">
                <a:moveTo>
                  <a:pt x="73721" y="0"/>
                </a:moveTo>
                <a:lnTo>
                  <a:pt x="5188284" y="0"/>
                </a:lnTo>
                <a:cubicBezTo>
                  <a:pt x="5228999" y="0"/>
                  <a:pt x="5262005" y="33006"/>
                  <a:pt x="5262005" y="73721"/>
                </a:cubicBezTo>
                <a:lnTo>
                  <a:pt x="5262005" y="718805"/>
                </a:lnTo>
                <a:cubicBezTo>
                  <a:pt x="5262005" y="759520"/>
                  <a:pt x="5228999" y="792526"/>
                  <a:pt x="5188284" y="792526"/>
                </a:cubicBezTo>
                <a:lnTo>
                  <a:pt x="73721" y="792526"/>
                </a:lnTo>
                <a:cubicBezTo>
                  <a:pt x="33006" y="792526"/>
                  <a:pt x="0" y="759520"/>
                  <a:pt x="0" y="718805"/>
                </a:cubicBezTo>
                <a:lnTo>
                  <a:pt x="0" y="73721"/>
                </a:lnTo>
                <a:cubicBezTo>
                  <a:pt x="0" y="33033"/>
                  <a:pt x="33033" y="0"/>
                  <a:pt x="73721" y="0"/>
                </a:cubicBezTo>
                <a:close/>
              </a:path>
            </a:pathLst>
          </a:custGeom>
          <a:solidFill>
            <a:srgbClr val="FFFFFF">
              <a:alpha val="10196"/>
            </a:srgbClr>
          </a:solidFill>
          <a:ln/>
        </p:spPr>
      </p:sp>
      <p:sp>
        <p:nvSpPr>
          <p:cNvPr id="12" name="Shape 10"/>
          <p:cNvSpPr/>
          <p:nvPr/>
        </p:nvSpPr>
        <p:spPr>
          <a:xfrm>
            <a:off x="11341014" y="2856780"/>
            <a:ext cx="138231" cy="184308"/>
          </a:xfrm>
          <a:custGeom>
            <a:avLst/>
            <a:gdLst/>
            <a:ahLst/>
            <a:cxnLst/>
            <a:rect l="l" t="t" r="r" b="b"/>
            <a:pathLst>
              <a:path w="138231" h="184308">
                <a:moveTo>
                  <a:pt x="69116" y="184308"/>
                </a:moveTo>
                <a:cubicBezTo>
                  <a:pt x="30958" y="184308"/>
                  <a:pt x="0" y="153350"/>
                  <a:pt x="0" y="115193"/>
                </a:cubicBezTo>
                <a:cubicBezTo>
                  <a:pt x="0" y="82363"/>
                  <a:pt x="46869" y="16523"/>
                  <a:pt x="59972" y="-1260"/>
                </a:cubicBezTo>
                <a:cubicBezTo>
                  <a:pt x="62096" y="-4140"/>
                  <a:pt x="65444" y="-5760"/>
                  <a:pt x="69044" y="-5760"/>
                </a:cubicBezTo>
                <a:lnTo>
                  <a:pt x="69188" y="-5760"/>
                </a:lnTo>
                <a:cubicBezTo>
                  <a:pt x="72787" y="-5760"/>
                  <a:pt x="76135" y="-4140"/>
                  <a:pt x="78259" y="-1260"/>
                </a:cubicBezTo>
                <a:cubicBezTo>
                  <a:pt x="91362" y="16523"/>
                  <a:pt x="138231" y="82363"/>
                  <a:pt x="138231" y="115193"/>
                </a:cubicBezTo>
                <a:cubicBezTo>
                  <a:pt x="138231" y="153350"/>
                  <a:pt x="107273" y="184308"/>
                  <a:pt x="69116" y="184308"/>
                </a:cubicBezTo>
                <a:close/>
                <a:moveTo>
                  <a:pt x="40317" y="112313"/>
                </a:moveTo>
                <a:cubicBezTo>
                  <a:pt x="40317" y="107525"/>
                  <a:pt x="36466" y="103673"/>
                  <a:pt x="31678" y="103673"/>
                </a:cubicBezTo>
                <a:cubicBezTo>
                  <a:pt x="26890" y="103673"/>
                  <a:pt x="23039" y="107525"/>
                  <a:pt x="23039" y="112313"/>
                </a:cubicBezTo>
                <a:cubicBezTo>
                  <a:pt x="23039" y="139347"/>
                  <a:pt x="44961" y="161270"/>
                  <a:pt x="71995" y="161270"/>
                </a:cubicBezTo>
                <a:cubicBezTo>
                  <a:pt x="76783" y="161270"/>
                  <a:pt x="80635" y="157418"/>
                  <a:pt x="80635" y="152630"/>
                </a:cubicBezTo>
                <a:cubicBezTo>
                  <a:pt x="80635" y="147843"/>
                  <a:pt x="76783" y="143991"/>
                  <a:pt x="71995" y="143991"/>
                </a:cubicBezTo>
                <a:cubicBezTo>
                  <a:pt x="54501" y="143991"/>
                  <a:pt x="40317" y="129808"/>
                  <a:pt x="40317" y="112313"/>
                </a:cubicBezTo>
                <a:close/>
              </a:path>
            </a:pathLst>
          </a:custGeom>
          <a:solidFill>
            <a:srgbClr val="C9A87C"/>
          </a:solidFill>
          <a:ln/>
        </p:spPr>
      </p:sp>
      <p:sp>
        <p:nvSpPr>
          <p:cNvPr id="13" name="Text 11"/>
          <p:cNvSpPr/>
          <p:nvPr/>
        </p:nvSpPr>
        <p:spPr>
          <a:xfrm>
            <a:off x="9487274" y="2819918"/>
            <a:ext cx="1778576" cy="258032"/>
          </a:xfrm>
          <a:prstGeom prst="rect">
            <a:avLst/>
          </a:prstGeom>
          <a:noFill/>
          <a:ln/>
        </p:spPr>
        <p:txBody>
          <a:bodyPr wrap="square" lIns="0" tIns="0" rIns="0" bIns="0" rtlCol="0" anchor="ctr"/>
          <a:lstStyle/>
          <a:p>
            <a:pPr>
              <a:lnSpc>
                <a:spcPct val="130000"/>
              </a:lnSpc>
            </a:pPr>
            <a:r>
              <a:rPr lang="en-US" sz="1306" b="1" dirty="0">
                <a:solidFill>
                  <a:srgbClr val="FFFFFF"/>
                </a:solidFill>
                <a:latin typeface="MiSans" pitchFamily="34" charset="0"/>
                <a:ea typeface="MiSans" pitchFamily="34" charset="-122"/>
                <a:cs typeface="MiSans" pitchFamily="34" charset="-120"/>
              </a:rPr>
              <a:t>الحصول على المياه الآمنة</a:t>
            </a:r>
            <a:endParaRPr lang="en-US" sz="1600" dirty="0"/>
          </a:p>
        </p:txBody>
      </p:sp>
      <p:sp>
        <p:nvSpPr>
          <p:cNvPr id="14" name="Text 12"/>
          <p:cNvSpPr/>
          <p:nvPr/>
        </p:nvSpPr>
        <p:spPr>
          <a:xfrm>
            <a:off x="6481464" y="3151673"/>
            <a:ext cx="5114558" cy="239601"/>
          </a:xfrm>
          <a:prstGeom prst="rect">
            <a:avLst/>
          </a:prstGeom>
          <a:noFill/>
          <a:ln/>
        </p:spPr>
        <p:txBody>
          <a:bodyPr wrap="square" lIns="0" tIns="0" rIns="0" bIns="0" rtlCol="0" anchor="ctr"/>
          <a:lstStyle/>
          <a:p>
            <a:pPr>
              <a:lnSpc>
                <a:spcPct val="140000"/>
              </a:lnSpc>
            </a:pPr>
            <a:r>
              <a:rPr lang="en-US" sz="1161" dirty="0">
                <a:solidFill>
                  <a:srgbClr val="FFFFFF"/>
                </a:solidFill>
                <a:latin typeface="MiSans" pitchFamily="34" charset="0"/>
                <a:ea typeface="MiSans" pitchFamily="34" charset="-122"/>
                <a:cs typeface="MiSans" pitchFamily="34" charset="-120"/>
              </a:rPr>
              <a:t>حصل </a:t>
            </a:r>
            <a:r>
              <a:rPr lang="en-US" sz="1161" b="1" dirty="0">
                <a:solidFill>
                  <a:srgbClr val="FFFFFF"/>
                </a:solidFill>
                <a:latin typeface="MiSans" pitchFamily="34" charset="0"/>
                <a:ea typeface="MiSans" pitchFamily="34" charset="-122"/>
                <a:cs typeface="MiSans" pitchFamily="34" charset="-120"/>
              </a:rPr>
              <a:t>2.2 مليار شخص</a:t>
            </a:r>
            <a:r>
              <a:rPr lang="en-US" sz="1161" dirty="0">
                <a:solidFill>
                  <a:srgbClr val="FFFFFF"/>
                </a:solidFill>
                <a:latin typeface="MiSans" pitchFamily="34" charset="0"/>
                <a:ea typeface="MiSans" pitchFamily="34" charset="-122"/>
                <a:cs typeface="MiSans" pitchFamily="34" charset="-120"/>
              </a:rPr>
              <a:t> على مياه شرب مدارة بأمان بين 1990-2015.</a:t>
            </a:r>
            <a:endParaRPr lang="en-US" sz="1600" dirty="0"/>
          </a:p>
        </p:txBody>
      </p:sp>
      <p:sp>
        <p:nvSpPr>
          <p:cNvPr id="15" name="Shape 13"/>
          <p:cNvSpPr/>
          <p:nvPr/>
        </p:nvSpPr>
        <p:spPr>
          <a:xfrm>
            <a:off x="6370879" y="3612444"/>
            <a:ext cx="5262005" cy="792526"/>
          </a:xfrm>
          <a:custGeom>
            <a:avLst/>
            <a:gdLst/>
            <a:ahLst/>
            <a:cxnLst/>
            <a:rect l="l" t="t" r="r" b="b"/>
            <a:pathLst>
              <a:path w="5262005" h="792526">
                <a:moveTo>
                  <a:pt x="73721" y="0"/>
                </a:moveTo>
                <a:lnTo>
                  <a:pt x="5188284" y="0"/>
                </a:lnTo>
                <a:cubicBezTo>
                  <a:pt x="5228999" y="0"/>
                  <a:pt x="5262005" y="33006"/>
                  <a:pt x="5262005" y="73721"/>
                </a:cubicBezTo>
                <a:lnTo>
                  <a:pt x="5262005" y="718805"/>
                </a:lnTo>
                <a:cubicBezTo>
                  <a:pt x="5262005" y="759520"/>
                  <a:pt x="5228999" y="792526"/>
                  <a:pt x="5188284" y="792526"/>
                </a:cubicBezTo>
                <a:lnTo>
                  <a:pt x="73721" y="792526"/>
                </a:lnTo>
                <a:cubicBezTo>
                  <a:pt x="33006" y="792526"/>
                  <a:pt x="0" y="759520"/>
                  <a:pt x="0" y="718805"/>
                </a:cubicBezTo>
                <a:lnTo>
                  <a:pt x="0" y="73721"/>
                </a:lnTo>
                <a:cubicBezTo>
                  <a:pt x="0" y="33033"/>
                  <a:pt x="33033" y="0"/>
                  <a:pt x="73721" y="0"/>
                </a:cubicBezTo>
                <a:close/>
              </a:path>
            </a:pathLst>
          </a:custGeom>
          <a:solidFill>
            <a:srgbClr val="FFFFFF">
              <a:alpha val="10196"/>
            </a:srgbClr>
          </a:solidFill>
          <a:ln/>
        </p:spPr>
      </p:sp>
      <p:sp>
        <p:nvSpPr>
          <p:cNvPr id="16" name="Shape 14"/>
          <p:cNvSpPr/>
          <p:nvPr/>
        </p:nvSpPr>
        <p:spPr>
          <a:xfrm>
            <a:off x="11306456" y="3759891"/>
            <a:ext cx="207347" cy="184308"/>
          </a:xfrm>
          <a:custGeom>
            <a:avLst/>
            <a:gdLst/>
            <a:ahLst/>
            <a:cxnLst/>
            <a:rect l="l" t="t" r="r" b="b"/>
            <a:pathLst>
              <a:path w="207347" h="184308">
                <a:moveTo>
                  <a:pt x="17279" y="70484"/>
                </a:moveTo>
                <a:lnTo>
                  <a:pt x="92586" y="101478"/>
                </a:lnTo>
                <a:cubicBezTo>
                  <a:pt x="96114" y="102918"/>
                  <a:pt x="99858" y="103673"/>
                  <a:pt x="103673" y="103673"/>
                </a:cubicBezTo>
                <a:cubicBezTo>
                  <a:pt x="107489" y="103673"/>
                  <a:pt x="111233" y="102918"/>
                  <a:pt x="114761" y="101478"/>
                </a:cubicBezTo>
                <a:lnTo>
                  <a:pt x="202019" y="65552"/>
                </a:lnTo>
                <a:cubicBezTo>
                  <a:pt x="205259" y="64220"/>
                  <a:pt x="207347" y="61088"/>
                  <a:pt x="207347" y="57596"/>
                </a:cubicBezTo>
                <a:cubicBezTo>
                  <a:pt x="207347" y="54105"/>
                  <a:pt x="205259" y="50973"/>
                  <a:pt x="202019" y="49641"/>
                </a:cubicBezTo>
                <a:lnTo>
                  <a:pt x="114761" y="13715"/>
                </a:lnTo>
                <a:cubicBezTo>
                  <a:pt x="111233" y="12275"/>
                  <a:pt x="107489" y="11519"/>
                  <a:pt x="103673" y="11519"/>
                </a:cubicBezTo>
                <a:cubicBezTo>
                  <a:pt x="99858" y="11519"/>
                  <a:pt x="96114" y="12275"/>
                  <a:pt x="92586" y="13715"/>
                </a:cubicBezTo>
                <a:lnTo>
                  <a:pt x="5328" y="49641"/>
                </a:lnTo>
                <a:cubicBezTo>
                  <a:pt x="2088" y="50973"/>
                  <a:pt x="0" y="54105"/>
                  <a:pt x="0" y="57596"/>
                </a:cubicBezTo>
                <a:lnTo>
                  <a:pt x="0" y="164150"/>
                </a:lnTo>
                <a:cubicBezTo>
                  <a:pt x="0" y="168937"/>
                  <a:pt x="3852" y="172789"/>
                  <a:pt x="8639" y="172789"/>
                </a:cubicBezTo>
                <a:cubicBezTo>
                  <a:pt x="13427" y="172789"/>
                  <a:pt x="17279" y="168937"/>
                  <a:pt x="17279" y="164150"/>
                </a:cubicBezTo>
                <a:lnTo>
                  <a:pt x="17279" y="70484"/>
                </a:lnTo>
                <a:close/>
                <a:moveTo>
                  <a:pt x="34558" y="96294"/>
                </a:moveTo>
                <a:lnTo>
                  <a:pt x="34558" y="138231"/>
                </a:lnTo>
                <a:cubicBezTo>
                  <a:pt x="34558" y="157310"/>
                  <a:pt x="65516" y="172789"/>
                  <a:pt x="103673" y="172789"/>
                </a:cubicBezTo>
                <a:cubicBezTo>
                  <a:pt x="141831" y="172789"/>
                  <a:pt x="172789" y="157310"/>
                  <a:pt x="172789" y="138231"/>
                </a:cubicBezTo>
                <a:lnTo>
                  <a:pt x="172789" y="96258"/>
                </a:lnTo>
                <a:lnTo>
                  <a:pt x="121348" y="117461"/>
                </a:lnTo>
                <a:cubicBezTo>
                  <a:pt x="115733" y="119764"/>
                  <a:pt x="109757" y="120952"/>
                  <a:pt x="103673" y="120952"/>
                </a:cubicBezTo>
                <a:cubicBezTo>
                  <a:pt x="97590" y="120952"/>
                  <a:pt x="91614" y="119764"/>
                  <a:pt x="85999" y="117461"/>
                </a:cubicBezTo>
                <a:lnTo>
                  <a:pt x="34558" y="96258"/>
                </a:lnTo>
                <a:close/>
              </a:path>
            </a:pathLst>
          </a:custGeom>
          <a:solidFill>
            <a:srgbClr val="C9A87C"/>
          </a:solidFill>
          <a:ln/>
        </p:spPr>
      </p:sp>
      <p:sp>
        <p:nvSpPr>
          <p:cNvPr id="17" name="Text 15"/>
          <p:cNvSpPr/>
          <p:nvPr/>
        </p:nvSpPr>
        <p:spPr>
          <a:xfrm>
            <a:off x="10465117" y="3723029"/>
            <a:ext cx="801741" cy="258032"/>
          </a:xfrm>
          <a:prstGeom prst="rect">
            <a:avLst/>
          </a:prstGeom>
          <a:noFill/>
          <a:ln/>
        </p:spPr>
        <p:txBody>
          <a:bodyPr wrap="square" lIns="0" tIns="0" rIns="0" bIns="0" rtlCol="0" anchor="ctr"/>
          <a:lstStyle/>
          <a:p>
            <a:pPr>
              <a:lnSpc>
                <a:spcPct val="130000"/>
              </a:lnSpc>
            </a:pPr>
            <a:r>
              <a:rPr lang="en-US" sz="1306" b="1" dirty="0">
                <a:solidFill>
                  <a:srgbClr val="FFFFFF"/>
                </a:solidFill>
                <a:latin typeface="MiSans" pitchFamily="34" charset="0"/>
                <a:ea typeface="MiSans" pitchFamily="34" charset="-122"/>
                <a:cs typeface="MiSans" pitchFamily="34" charset="-120"/>
              </a:rPr>
              <a:t>محو الأمية</a:t>
            </a:r>
            <a:endParaRPr lang="en-US" sz="1600" dirty="0"/>
          </a:p>
        </p:txBody>
      </p:sp>
      <p:sp>
        <p:nvSpPr>
          <p:cNvPr id="18" name="Text 16"/>
          <p:cNvSpPr/>
          <p:nvPr/>
        </p:nvSpPr>
        <p:spPr>
          <a:xfrm>
            <a:off x="6481464" y="4054785"/>
            <a:ext cx="5114558" cy="239601"/>
          </a:xfrm>
          <a:prstGeom prst="rect">
            <a:avLst/>
          </a:prstGeom>
          <a:noFill/>
          <a:ln/>
        </p:spPr>
        <p:txBody>
          <a:bodyPr wrap="square" lIns="0" tIns="0" rIns="0" bIns="0" rtlCol="0" anchor="ctr"/>
          <a:lstStyle/>
          <a:p>
            <a:pPr>
              <a:lnSpc>
                <a:spcPct val="140000"/>
              </a:lnSpc>
            </a:pPr>
            <a:r>
              <a:rPr lang="en-US" sz="1161" dirty="0">
                <a:solidFill>
                  <a:srgbClr val="FFFFFF"/>
                </a:solidFill>
                <a:latin typeface="MiSans" pitchFamily="34" charset="0"/>
                <a:ea typeface="MiSans" pitchFamily="34" charset="-122"/>
                <a:cs typeface="MiSans" pitchFamily="34" charset="-120"/>
              </a:rPr>
              <a:t>ارتفعت معدلات محو الأمية لدى البالغين من </a:t>
            </a:r>
            <a:r>
              <a:rPr lang="en-US" sz="1161" b="1" dirty="0">
                <a:solidFill>
                  <a:srgbClr val="FFFFFF"/>
                </a:solidFill>
                <a:latin typeface="MiSans" pitchFamily="34" charset="0"/>
                <a:ea typeface="MiSans" pitchFamily="34" charset="-122"/>
                <a:cs typeface="MiSans" pitchFamily="34" charset="-120"/>
              </a:rPr>
              <a:t>65%</a:t>
            </a:r>
            <a:r>
              <a:rPr lang="en-US" sz="1161" dirty="0">
                <a:solidFill>
                  <a:srgbClr val="FFFFFF"/>
                </a:solidFill>
                <a:latin typeface="MiSans" pitchFamily="34" charset="0"/>
                <a:ea typeface="MiSans" pitchFamily="34" charset="-122"/>
                <a:cs typeface="MiSans" pitchFamily="34" charset="-120"/>
              </a:rPr>
              <a:t> (1975) إلى </a:t>
            </a:r>
            <a:r>
              <a:rPr lang="en-US" sz="1161" b="1" dirty="0">
                <a:solidFill>
                  <a:srgbClr val="FFFFFF"/>
                </a:solidFill>
                <a:latin typeface="MiSans" pitchFamily="34" charset="0"/>
                <a:ea typeface="MiSans" pitchFamily="34" charset="-122"/>
                <a:cs typeface="MiSans" pitchFamily="34" charset="-120"/>
              </a:rPr>
              <a:t>88%</a:t>
            </a:r>
            <a:r>
              <a:rPr lang="en-US" sz="1161" dirty="0">
                <a:solidFill>
                  <a:srgbClr val="FFFFFF"/>
                </a:solidFill>
                <a:latin typeface="MiSans" pitchFamily="34" charset="0"/>
                <a:ea typeface="MiSans" pitchFamily="34" charset="-122"/>
                <a:cs typeface="MiSans" pitchFamily="34" charset="-120"/>
              </a:rPr>
              <a:t> (2024).</a:t>
            </a:r>
            <a:endParaRPr lang="en-US" sz="1600" dirty="0"/>
          </a:p>
        </p:txBody>
      </p:sp>
      <p:sp>
        <p:nvSpPr>
          <p:cNvPr id="19" name="Shape 17"/>
          <p:cNvSpPr/>
          <p:nvPr/>
        </p:nvSpPr>
        <p:spPr>
          <a:xfrm>
            <a:off x="6186570" y="4736726"/>
            <a:ext cx="5630621" cy="1142712"/>
          </a:xfrm>
          <a:custGeom>
            <a:avLst/>
            <a:gdLst/>
            <a:ahLst/>
            <a:cxnLst/>
            <a:rect l="l" t="t" r="r" b="b"/>
            <a:pathLst>
              <a:path w="5630621" h="1142712">
                <a:moveTo>
                  <a:pt x="110580" y="0"/>
                </a:moveTo>
                <a:lnTo>
                  <a:pt x="5520041" y="0"/>
                </a:lnTo>
                <a:cubicBezTo>
                  <a:pt x="5581113" y="0"/>
                  <a:pt x="5630621" y="49508"/>
                  <a:pt x="5630621" y="110580"/>
                </a:cubicBezTo>
                <a:lnTo>
                  <a:pt x="5630621" y="1032132"/>
                </a:lnTo>
                <a:cubicBezTo>
                  <a:pt x="5630621" y="1093204"/>
                  <a:pt x="5581113" y="1142712"/>
                  <a:pt x="5520041" y="1142712"/>
                </a:cubicBezTo>
                <a:lnTo>
                  <a:pt x="110580" y="1142712"/>
                </a:lnTo>
                <a:cubicBezTo>
                  <a:pt x="49508" y="1142712"/>
                  <a:pt x="0" y="1093204"/>
                  <a:pt x="0" y="1032132"/>
                </a:cubicBezTo>
                <a:lnTo>
                  <a:pt x="0" y="110580"/>
                </a:lnTo>
                <a:cubicBezTo>
                  <a:pt x="0" y="49549"/>
                  <a:pt x="49549" y="0"/>
                  <a:pt x="110580" y="0"/>
                </a:cubicBezTo>
                <a:close/>
              </a:path>
            </a:pathLst>
          </a:custGeom>
          <a:solidFill>
            <a:srgbClr val="FFFFFF"/>
          </a:solidFill>
          <a:ln/>
          <a:effectLst>
            <a:outerShdw blurRad="55293" dist="36862" dir="5400000" algn="bl" rotWithShape="0">
              <a:srgbClr val="000000">
                <a:alpha val="10196"/>
              </a:srgbClr>
            </a:outerShdw>
          </a:effectLst>
        </p:spPr>
      </p:sp>
      <p:sp>
        <p:nvSpPr>
          <p:cNvPr id="20" name="Shape 18"/>
          <p:cNvSpPr/>
          <p:nvPr/>
        </p:nvSpPr>
        <p:spPr>
          <a:xfrm>
            <a:off x="11519562" y="4930249"/>
            <a:ext cx="103673" cy="165878"/>
          </a:xfrm>
          <a:custGeom>
            <a:avLst/>
            <a:gdLst/>
            <a:ahLst/>
            <a:cxnLst/>
            <a:rect l="l" t="t" r="r" b="b"/>
            <a:pathLst>
              <a:path w="103673" h="165878">
                <a:moveTo>
                  <a:pt x="44061" y="7776"/>
                </a:moveTo>
                <a:cubicBezTo>
                  <a:pt x="44061" y="3467"/>
                  <a:pt x="47528" y="0"/>
                  <a:pt x="51837" y="0"/>
                </a:cubicBezTo>
                <a:cubicBezTo>
                  <a:pt x="56146" y="0"/>
                  <a:pt x="59612" y="3467"/>
                  <a:pt x="59612" y="7776"/>
                </a:cubicBezTo>
                <a:lnTo>
                  <a:pt x="59612" y="20735"/>
                </a:lnTo>
                <a:lnTo>
                  <a:pt x="77755" y="20735"/>
                </a:lnTo>
                <a:cubicBezTo>
                  <a:pt x="83490" y="20735"/>
                  <a:pt x="88122" y="25368"/>
                  <a:pt x="88122" y="31102"/>
                </a:cubicBezTo>
                <a:cubicBezTo>
                  <a:pt x="88122" y="36836"/>
                  <a:pt x="83490" y="41469"/>
                  <a:pt x="77755" y="41469"/>
                </a:cubicBezTo>
                <a:lnTo>
                  <a:pt x="40530" y="41469"/>
                </a:lnTo>
                <a:cubicBezTo>
                  <a:pt x="32463" y="41469"/>
                  <a:pt x="25918" y="48014"/>
                  <a:pt x="25918" y="56081"/>
                </a:cubicBezTo>
                <a:cubicBezTo>
                  <a:pt x="25918" y="63370"/>
                  <a:pt x="31264" y="69526"/>
                  <a:pt x="38456" y="70563"/>
                </a:cubicBezTo>
                <a:lnTo>
                  <a:pt x="68133" y="74807"/>
                </a:lnTo>
                <a:cubicBezTo>
                  <a:pt x="85563" y="77302"/>
                  <a:pt x="98490" y="92205"/>
                  <a:pt x="98490" y="109797"/>
                </a:cubicBezTo>
                <a:cubicBezTo>
                  <a:pt x="98490" y="129333"/>
                  <a:pt x="82647" y="145143"/>
                  <a:pt x="63144" y="145143"/>
                </a:cubicBezTo>
                <a:lnTo>
                  <a:pt x="59612" y="145143"/>
                </a:lnTo>
                <a:lnTo>
                  <a:pt x="59612" y="158102"/>
                </a:lnTo>
                <a:cubicBezTo>
                  <a:pt x="59612" y="162411"/>
                  <a:pt x="56146" y="165878"/>
                  <a:pt x="51837" y="165878"/>
                </a:cubicBezTo>
                <a:cubicBezTo>
                  <a:pt x="47528" y="165878"/>
                  <a:pt x="44061" y="162411"/>
                  <a:pt x="44061" y="158102"/>
                </a:cubicBezTo>
                <a:lnTo>
                  <a:pt x="44061" y="145143"/>
                </a:lnTo>
                <a:lnTo>
                  <a:pt x="20735" y="145143"/>
                </a:lnTo>
                <a:cubicBezTo>
                  <a:pt x="15000" y="145143"/>
                  <a:pt x="10367" y="140510"/>
                  <a:pt x="10367" y="134776"/>
                </a:cubicBezTo>
                <a:cubicBezTo>
                  <a:pt x="10367" y="129041"/>
                  <a:pt x="15000" y="124408"/>
                  <a:pt x="20735" y="124408"/>
                </a:cubicBezTo>
                <a:lnTo>
                  <a:pt x="63144" y="124408"/>
                </a:lnTo>
                <a:cubicBezTo>
                  <a:pt x="71211" y="124408"/>
                  <a:pt x="77755" y="117864"/>
                  <a:pt x="77755" y="109797"/>
                </a:cubicBezTo>
                <a:cubicBezTo>
                  <a:pt x="77755" y="102507"/>
                  <a:pt x="72409" y="96352"/>
                  <a:pt x="65217" y="95315"/>
                </a:cubicBezTo>
                <a:lnTo>
                  <a:pt x="35541" y="91071"/>
                </a:lnTo>
                <a:cubicBezTo>
                  <a:pt x="18110" y="88608"/>
                  <a:pt x="5184" y="73673"/>
                  <a:pt x="5184" y="56081"/>
                </a:cubicBezTo>
                <a:cubicBezTo>
                  <a:pt x="5184" y="36577"/>
                  <a:pt x="21026" y="20735"/>
                  <a:pt x="40530" y="20735"/>
                </a:cubicBezTo>
                <a:lnTo>
                  <a:pt x="44061" y="20735"/>
                </a:lnTo>
                <a:lnTo>
                  <a:pt x="44061" y="7776"/>
                </a:lnTo>
                <a:close/>
              </a:path>
            </a:pathLst>
          </a:custGeom>
          <a:solidFill>
            <a:srgbClr val="C9A87C"/>
          </a:solidFill>
          <a:ln/>
        </p:spPr>
      </p:sp>
      <p:sp>
        <p:nvSpPr>
          <p:cNvPr id="21" name="Text 19"/>
          <p:cNvSpPr/>
          <p:nvPr/>
        </p:nvSpPr>
        <p:spPr>
          <a:xfrm>
            <a:off x="6545972" y="4884172"/>
            <a:ext cx="5206712" cy="258032"/>
          </a:xfrm>
          <a:prstGeom prst="rect">
            <a:avLst/>
          </a:prstGeom>
          <a:noFill/>
          <a:ln/>
        </p:spPr>
        <p:txBody>
          <a:bodyPr wrap="square" lIns="0" tIns="0" rIns="0" bIns="0" rtlCol="0" anchor="ctr"/>
          <a:lstStyle/>
          <a:p>
            <a:pPr>
              <a:lnSpc>
                <a:spcPct val="130000"/>
              </a:lnSpc>
            </a:pPr>
            <a:r>
              <a:rPr lang="en-US" sz="1306" b="1" dirty="0">
                <a:solidFill>
                  <a:srgbClr val="3D5A6C"/>
                </a:solidFill>
                <a:latin typeface="阿里妈妈刀隶体" pitchFamily="34" charset="0"/>
                <a:ea typeface="阿里妈妈刀隶体" pitchFamily="34" charset="-122"/>
                <a:cs typeface="阿里妈妈刀隶体" pitchFamily="34" charset="-120"/>
              </a:rPr>
              <a:t>التمويل الدولي</a:t>
            </a:r>
            <a:endParaRPr lang="en-US" sz="1600" dirty="0"/>
          </a:p>
        </p:txBody>
      </p:sp>
      <p:sp>
        <p:nvSpPr>
          <p:cNvPr id="22" name="Text 20"/>
          <p:cNvSpPr/>
          <p:nvPr/>
        </p:nvSpPr>
        <p:spPr>
          <a:xfrm>
            <a:off x="6334017" y="5252789"/>
            <a:ext cx="5409451" cy="479202"/>
          </a:xfrm>
          <a:prstGeom prst="rect">
            <a:avLst/>
          </a:prstGeom>
          <a:noFill/>
          <a:ln/>
        </p:spPr>
        <p:txBody>
          <a:bodyPr wrap="square" lIns="0" tIns="0" rIns="0" bIns="0" rtlCol="0" anchor="ctr"/>
          <a:lstStyle/>
          <a:p>
            <a:pPr>
              <a:lnSpc>
                <a:spcPct val="140000"/>
              </a:lnSpc>
            </a:pPr>
            <a:r>
              <a:rPr lang="en-US" sz="1161" dirty="0">
                <a:solidFill>
                  <a:srgbClr val="2C3E50"/>
                </a:solidFill>
                <a:latin typeface="MiSans" pitchFamily="34" charset="0"/>
                <a:ea typeface="MiSans" pitchFamily="34" charset="-122"/>
                <a:cs typeface="MiSans" pitchFamily="34" charset="-120"/>
              </a:rPr>
              <a:t>تم إنفاق </a:t>
            </a:r>
            <a:r>
              <a:rPr lang="en-US" sz="1161" b="1" dirty="0">
                <a:solidFill>
                  <a:srgbClr val="2C3E50"/>
                </a:solidFill>
                <a:latin typeface="MiSans" pitchFamily="34" charset="0"/>
                <a:ea typeface="MiSans" pitchFamily="34" charset="-122"/>
                <a:cs typeface="MiSans" pitchFamily="34" charset="-120"/>
              </a:rPr>
              <a:t>212 مليار دولار</a:t>
            </a:r>
            <a:r>
              <a:rPr lang="en-US" sz="1161" dirty="0">
                <a:solidFill>
                  <a:srgbClr val="2C3E50"/>
                </a:solidFill>
                <a:latin typeface="MiSans" pitchFamily="34" charset="0"/>
                <a:ea typeface="MiSans" pitchFamily="34" charset="-122"/>
                <a:cs typeface="MiSans" pitchFamily="34" charset="-120"/>
              </a:rPr>
              <a:t> على المساعدة الرسمية للتنمية من قبل دول منظمة التعاون الاقتصادي والتنمية في 2024.</a:t>
            </a:r>
            <a:endParaRPr lang="en-US" sz="1600" dirty="0"/>
          </a:p>
        </p:txBody>
      </p:sp>
      <p:sp>
        <p:nvSpPr>
          <p:cNvPr id="23" name="Shape 21"/>
          <p:cNvSpPr/>
          <p:nvPr/>
        </p:nvSpPr>
        <p:spPr>
          <a:xfrm>
            <a:off x="368617" y="1179574"/>
            <a:ext cx="5630621" cy="3649306"/>
          </a:xfrm>
          <a:custGeom>
            <a:avLst/>
            <a:gdLst/>
            <a:ahLst/>
            <a:cxnLst/>
            <a:rect l="l" t="t" r="r" b="b"/>
            <a:pathLst>
              <a:path w="5630621" h="3649306">
                <a:moveTo>
                  <a:pt x="110574" y="0"/>
                </a:moveTo>
                <a:lnTo>
                  <a:pt x="5520047" y="0"/>
                </a:lnTo>
                <a:cubicBezTo>
                  <a:pt x="5581116" y="0"/>
                  <a:pt x="5630621" y="49506"/>
                  <a:pt x="5630621" y="110574"/>
                </a:cubicBezTo>
                <a:lnTo>
                  <a:pt x="5630621" y="3538732"/>
                </a:lnTo>
                <a:cubicBezTo>
                  <a:pt x="5630621" y="3599800"/>
                  <a:pt x="5581116" y="3649306"/>
                  <a:pt x="5520047" y="3649306"/>
                </a:cubicBezTo>
                <a:lnTo>
                  <a:pt x="110574" y="3649306"/>
                </a:lnTo>
                <a:cubicBezTo>
                  <a:pt x="49506" y="3649306"/>
                  <a:pt x="0" y="3599800"/>
                  <a:pt x="0" y="3538732"/>
                </a:cubicBezTo>
                <a:lnTo>
                  <a:pt x="0" y="110574"/>
                </a:lnTo>
                <a:cubicBezTo>
                  <a:pt x="0" y="49547"/>
                  <a:pt x="49547" y="0"/>
                  <a:pt x="110574" y="0"/>
                </a:cubicBezTo>
                <a:close/>
              </a:path>
            </a:pathLst>
          </a:custGeom>
          <a:gradFill flip="none" rotWithShape="1">
            <a:gsLst>
              <a:gs pos="0">
                <a:srgbClr val="A99985"/>
              </a:gs>
              <a:gs pos="100000">
                <a:srgbClr val="B9A895"/>
              </a:gs>
            </a:gsLst>
            <a:lin ang="2700000" scaled="1"/>
          </a:gradFill>
          <a:ln/>
          <a:effectLst>
            <a:outerShdw blurRad="138231" dist="92154" dir="5400000" algn="bl" rotWithShape="0">
              <a:srgbClr val="000000">
                <a:alpha val="10196"/>
              </a:srgbClr>
            </a:outerShdw>
          </a:effectLst>
        </p:spPr>
      </p:sp>
      <p:sp>
        <p:nvSpPr>
          <p:cNvPr id="24" name="Shape 22"/>
          <p:cNvSpPr/>
          <p:nvPr/>
        </p:nvSpPr>
        <p:spPr>
          <a:xfrm>
            <a:off x="5569137" y="1400744"/>
            <a:ext cx="221170" cy="221170"/>
          </a:xfrm>
          <a:custGeom>
            <a:avLst/>
            <a:gdLst/>
            <a:ahLst/>
            <a:cxnLst/>
            <a:rect l="l" t="t" r="r" b="b"/>
            <a:pathLst>
              <a:path w="221170" h="221170">
                <a:moveTo>
                  <a:pt x="110585" y="0"/>
                </a:moveTo>
                <a:cubicBezTo>
                  <a:pt x="116935" y="0"/>
                  <a:pt x="122767" y="3499"/>
                  <a:pt x="125790" y="9071"/>
                </a:cubicBezTo>
                <a:lnTo>
                  <a:pt x="219097" y="181861"/>
                </a:lnTo>
                <a:cubicBezTo>
                  <a:pt x="221991" y="187217"/>
                  <a:pt x="221861" y="193697"/>
                  <a:pt x="218751" y="198923"/>
                </a:cubicBezTo>
                <a:cubicBezTo>
                  <a:pt x="215641" y="204150"/>
                  <a:pt x="209982" y="207347"/>
                  <a:pt x="203891" y="207347"/>
                </a:cubicBezTo>
                <a:lnTo>
                  <a:pt x="17279" y="207347"/>
                </a:lnTo>
                <a:cubicBezTo>
                  <a:pt x="11188" y="207347"/>
                  <a:pt x="5572" y="204150"/>
                  <a:pt x="2419" y="198923"/>
                </a:cubicBezTo>
                <a:cubicBezTo>
                  <a:pt x="-734" y="193697"/>
                  <a:pt x="-821" y="187217"/>
                  <a:pt x="2073" y="181861"/>
                </a:cubicBezTo>
                <a:lnTo>
                  <a:pt x="95380" y="9071"/>
                </a:lnTo>
                <a:cubicBezTo>
                  <a:pt x="98403" y="3499"/>
                  <a:pt x="104235" y="0"/>
                  <a:pt x="110585" y="0"/>
                </a:cubicBezTo>
                <a:close/>
                <a:moveTo>
                  <a:pt x="110585" y="72571"/>
                </a:moveTo>
                <a:cubicBezTo>
                  <a:pt x="104840" y="72571"/>
                  <a:pt x="100218" y="77194"/>
                  <a:pt x="100218" y="82939"/>
                </a:cubicBezTo>
                <a:lnTo>
                  <a:pt x="100218" y="131320"/>
                </a:lnTo>
                <a:cubicBezTo>
                  <a:pt x="100218" y="137065"/>
                  <a:pt x="104840" y="141687"/>
                  <a:pt x="110585" y="141687"/>
                </a:cubicBezTo>
                <a:cubicBezTo>
                  <a:pt x="116330" y="141687"/>
                  <a:pt x="120952" y="137065"/>
                  <a:pt x="120952" y="131320"/>
                </a:cubicBezTo>
                <a:lnTo>
                  <a:pt x="120952" y="82939"/>
                </a:lnTo>
                <a:cubicBezTo>
                  <a:pt x="120952" y="77194"/>
                  <a:pt x="116330" y="72571"/>
                  <a:pt x="110585" y="72571"/>
                </a:cubicBezTo>
                <a:close/>
                <a:moveTo>
                  <a:pt x="122119" y="165878"/>
                </a:moveTo>
                <a:cubicBezTo>
                  <a:pt x="122381" y="161596"/>
                  <a:pt x="120246" y="157523"/>
                  <a:pt x="116576" y="155303"/>
                </a:cubicBezTo>
                <a:cubicBezTo>
                  <a:pt x="112906" y="153083"/>
                  <a:pt x="108307" y="153083"/>
                  <a:pt x="104637" y="155303"/>
                </a:cubicBezTo>
                <a:cubicBezTo>
                  <a:pt x="100967" y="157523"/>
                  <a:pt x="98832" y="161596"/>
                  <a:pt x="99095" y="165878"/>
                </a:cubicBezTo>
                <a:cubicBezTo>
                  <a:pt x="98832" y="170159"/>
                  <a:pt x="100967" y="174232"/>
                  <a:pt x="104637" y="176452"/>
                </a:cubicBezTo>
                <a:cubicBezTo>
                  <a:pt x="108307" y="178672"/>
                  <a:pt x="112906" y="178672"/>
                  <a:pt x="116576" y="176452"/>
                </a:cubicBezTo>
                <a:cubicBezTo>
                  <a:pt x="120246" y="174232"/>
                  <a:pt x="122381" y="170159"/>
                  <a:pt x="122119" y="165878"/>
                </a:cubicBezTo>
                <a:close/>
              </a:path>
            </a:pathLst>
          </a:custGeom>
          <a:solidFill>
            <a:srgbClr val="C9A87C"/>
          </a:solidFill>
          <a:ln/>
        </p:spPr>
      </p:sp>
      <p:sp>
        <p:nvSpPr>
          <p:cNvPr id="25" name="Text 23"/>
          <p:cNvSpPr/>
          <p:nvPr/>
        </p:nvSpPr>
        <p:spPr>
          <a:xfrm>
            <a:off x="829388" y="1363882"/>
            <a:ext cx="5096127" cy="294893"/>
          </a:xfrm>
          <a:prstGeom prst="rect">
            <a:avLst/>
          </a:prstGeom>
          <a:noFill/>
          <a:ln/>
        </p:spPr>
        <p:txBody>
          <a:bodyPr wrap="square" lIns="0" tIns="0" rIns="0" bIns="0" rtlCol="0" anchor="ctr"/>
          <a:lstStyle/>
          <a:p>
            <a:pPr>
              <a:lnSpc>
                <a:spcPct val="110000"/>
              </a:lnSpc>
            </a:pPr>
            <a:r>
              <a:rPr lang="en-US" sz="1741" b="1" dirty="0">
                <a:solidFill>
                  <a:srgbClr val="FFFFFF"/>
                </a:solidFill>
                <a:latin typeface="阿里妈妈刀隶体" pitchFamily="34" charset="0"/>
                <a:ea typeface="阿里妈妈刀隶体" pitchFamily="34" charset="-122"/>
                <a:cs typeface="阿里妈妈刀隶体" pitchFamily="34" charset="-120"/>
              </a:rPr>
              <a:t>التحديات المستمرة</a:t>
            </a:r>
            <a:endParaRPr lang="en-US" sz="1600" dirty="0"/>
          </a:p>
        </p:txBody>
      </p:sp>
      <p:sp>
        <p:nvSpPr>
          <p:cNvPr id="26" name="Shape 24"/>
          <p:cNvSpPr/>
          <p:nvPr/>
        </p:nvSpPr>
        <p:spPr>
          <a:xfrm>
            <a:off x="552925" y="1806222"/>
            <a:ext cx="5262005" cy="792526"/>
          </a:xfrm>
          <a:custGeom>
            <a:avLst/>
            <a:gdLst/>
            <a:ahLst/>
            <a:cxnLst/>
            <a:rect l="l" t="t" r="r" b="b"/>
            <a:pathLst>
              <a:path w="5262005" h="792526">
                <a:moveTo>
                  <a:pt x="73721" y="0"/>
                </a:moveTo>
                <a:lnTo>
                  <a:pt x="5188284" y="0"/>
                </a:lnTo>
                <a:cubicBezTo>
                  <a:pt x="5228999" y="0"/>
                  <a:pt x="5262005" y="33006"/>
                  <a:pt x="5262005" y="73721"/>
                </a:cubicBezTo>
                <a:lnTo>
                  <a:pt x="5262005" y="718805"/>
                </a:lnTo>
                <a:cubicBezTo>
                  <a:pt x="5262005" y="759520"/>
                  <a:pt x="5228999" y="792526"/>
                  <a:pt x="5188284" y="792526"/>
                </a:cubicBezTo>
                <a:lnTo>
                  <a:pt x="73721" y="792526"/>
                </a:lnTo>
                <a:cubicBezTo>
                  <a:pt x="33006" y="792526"/>
                  <a:pt x="0" y="759520"/>
                  <a:pt x="0" y="718805"/>
                </a:cubicBezTo>
                <a:lnTo>
                  <a:pt x="0" y="73721"/>
                </a:lnTo>
                <a:cubicBezTo>
                  <a:pt x="0" y="33033"/>
                  <a:pt x="33033" y="0"/>
                  <a:pt x="73721" y="0"/>
                </a:cubicBezTo>
                <a:close/>
              </a:path>
            </a:pathLst>
          </a:custGeom>
          <a:solidFill>
            <a:srgbClr val="FFFFFF">
              <a:alpha val="10196"/>
            </a:srgbClr>
          </a:solidFill>
          <a:ln/>
        </p:spPr>
      </p:sp>
      <p:sp>
        <p:nvSpPr>
          <p:cNvPr id="27" name="Shape 25"/>
          <p:cNvSpPr/>
          <p:nvPr/>
        </p:nvSpPr>
        <p:spPr>
          <a:xfrm>
            <a:off x="5476983" y="1953669"/>
            <a:ext cx="230385" cy="184308"/>
          </a:xfrm>
          <a:custGeom>
            <a:avLst/>
            <a:gdLst/>
            <a:ahLst/>
            <a:cxnLst/>
            <a:rect l="l" t="t" r="r" b="b"/>
            <a:pathLst>
              <a:path w="230385" h="184308">
                <a:moveTo>
                  <a:pt x="187116" y="22463"/>
                </a:moveTo>
                <a:cubicBezTo>
                  <a:pt x="193164" y="20447"/>
                  <a:pt x="196404" y="13931"/>
                  <a:pt x="194388" y="7884"/>
                </a:cubicBezTo>
                <a:cubicBezTo>
                  <a:pt x="192372" y="1836"/>
                  <a:pt x="185856" y="-1404"/>
                  <a:pt x="179845" y="576"/>
                </a:cubicBezTo>
                <a:lnTo>
                  <a:pt x="139167" y="14147"/>
                </a:lnTo>
                <a:cubicBezTo>
                  <a:pt x="134164" y="5688"/>
                  <a:pt x="124912" y="0"/>
                  <a:pt x="114365" y="0"/>
                </a:cubicBezTo>
                <a:cubicBezTo>
                  <a:pt x="98454" y="0"/>
                  <a:pt x="85567" y="12887"/>
                  <a:pt x="85567" y="28798"/>
                </a:cubicBezTo>
                <a:cubicBezTo>
                  <a:pt x="85567" y="29878"/>
                  <a:pt x="85639" y="30922"/>
                  <a:pt x="85747" y="31966"/>
                </a:cubicBezTo>
                <a:lnTo>
                  <a:pt x="41613" y="46653"/>
                </a:lnTo>
                <a:cubicBezTo>
                  <a:pt x="35566" y="48669"/>
                  <a:pt x="32326" y="55185"/>
                  <a:pt x="34342" y="61232"/>
                </a:cubicBezTo>
                <a:cubicBezTo>
                  <a:pt x="36358" y="67280"/>
                  <a:pt x="42873" y="70520"/>
                  <a:pt x="48921" y="68504"/>
                </a:cubicBezTo>
                <a:lnTo>
                  <a:pt x="97698" y="52233"/>
                </a:lnTo>
                <a:cubicBezTo>
                  <a:pt x="99318" y="53385"/>
                  <a:pt x="101046" y="54357"/>
                  <a:pt x="102882" y="55185"/>
                </a:cubicBezTo>
                <a:lnTo>
                  <a:pt x="102882" y="172789"/>
                </a:lnTo>
                <a:cubicBezTo>
                  <a:pt x="102882" y="179161"/>
                  <a:pt x="108029" y="184308"/>
                  <a:pt x="114401" y="184308"/>
                </a:cubicBezTo>
                <a:lnTo>
                  <a:pt x="183516" y="184308"/>
                </a:lnTo>
                <a:cubicBezTo>
                  <a:pt x="189888" y="184308"/>
                  <a:pt x="195036" y="179161"/>
                  <a:pt x="195036" y="172789"/>
                </a:cubicBezTo>
                <a:cubicBezTo>
                  <a:pt x="195036" y="166418"/>
                  <a:pt x="189888" y="161270"/>
                  <a:pt x="183516" y="161270"/>
                </a:cubicBezTo>
                <a:lnTo>
                  <a:pt x="125920" y="161270"/>
                </a:lnTo>
                <a:lnTo>
                  <a:pt x="125920" y="55185"/>
                </a:lnTo>
                <a:cubicBezTo>
                  <a:pt x="133480" y="51873"/>
                  <a:pt x="139311" y="45465"/>
                  <a:pt x="141831" y="37546"/>
                </a:cubicBezTo>
                <a:lnTo>
                  <a:pt x="187152" y="22427"/>
                </a:lnTo>
                <a:close/>
                <a:moveTo>
                  <a:pt x="157418" y="103673"/>
                </a:moveTo>
                <a:lnTo>
                  <a:pt x="183480" y="58964"/>
                </a:lnTo>
                <a:lnTo>
                  <a:pt x="209543" y="103673"/>
                </a:lnTo>
                <a:lnTo>
                  <a:pt x="157382" y="103673"/>
                </a:lnTo>
                <a:close/>
                <a:moveTo>
                  <a:pt x="183480" y="138231"/>
                </a:moveTo>
                <a:cubicBezTo>
                  <a:pt x="206123" y="138231"/>
                  <a:pt x="224950" y="125992"/>
                  <a:pt x="228838" y="109829"/>
                </a:cubicBezTo>
                <a:cubicBezTo>
                  <a:pt x="229774" y="105869"/>
                  <a:pt x="228478" y="101802"/>
                  <a:pt x="226426" y="98274"/>
                </a:cubicBezTo>
                <a:lnTo>
                  <a:pt x="192156" y="39526"/>
                </a:lnTo>
                <a:cubicBezTo>
                  <a:pt x="190356" y="36430"/>
                  <a:pt x="187044" y="34558"/>
                  <a:pt x="183480" y="34558"/>
                </a:cubicBezTo>
                <a:cubicBezTo>
                  <a:pt x="179917" y="34558"/>
                  <a:pt x="176605" y="36466"/>
                  <a:pt x="174805" y="39526"/>
                </a:cubicBezTo>
                <a:lnTo>
                  <a:pt x="140535" y="98310"/>
                </a:lnTo>
                <a:cubicBezTo>
                  <a:pt x="138483" y="101838"/>
                  <a:pt x="137187" y="105905"/>
                  <a:pt x="138123" y="109865"/>
                </a:cubicBezTo>
                <a:cubicBezTo>
                  <a:pt x="142011" y="125992"/>
                  <a:pt x="160838" y="138267"/>
                  <a:pt x="183480" y="138267"/>
                </a:cubicBezTo>
                <a:close/>
                <a:moveTo>
                  <a:pt x="45645" y="105041"/>
                </a:moveTo>
                <a:lnTo>
                  <a:pt x="71707" y="149751"/>
                </a:lnTo>
                <a:lnTo>
                  <a:pt x="19547" y="149751"/>
                </a:lnTo>
                <a:lnTo>
                  <a:pt x="45609" y="105041"/>
                </a:lnTo>
                <a:close/>
                <a:moveTo>
                  <a:pt x="324" y="155906"/>
                </a:moveTo>
                <a:cubicBezTo>
                  <a:pt x="4212" y="172069"/>
                  <a:pt x="23039" y="184308"/>
                  <a:pt x="45645" y="184308"/>
                </a:cubicBezTo>
                <a:cubicBezTo>
                  <a:pt x="68252" y="184308"/>
                  <a:pt x="87115" y="172069"/>
                  <a:pt x="91002" y="155906"/>
                </a:cubicBezTo>
                <a:cubicBezTo>
                  <a:pt x="91938" y="151946"/>
                  <a:pt x="90642" y="147879"/>
                  <a:pt x="88590" y="144351"/>
                </a:cubicBezTo>
                <a:lnTo>
                  <a:pt x="54321" y="85603"/>
                </a:lnTo>
                <a:cubicBezTo>
                  <a:pt x="52521" y="82507"/>
                  <a:pt x="49209" y="80635"/>
                  <a:pt x="45645" y="80635"/>
                </a:cubicBezTo>
                <a:cubicBezTo>
                  <a:pt x="42081" y="80635"/>
                  <a:pt x="38770" y="82543"/>
                  <a:pt x="36970" y="85603"/>
                </a:cubicBezTo>
                <a:lnTo>
                  <a:pt x="2736" y="144387"/>
                </a:lnTo>
                <a:cubicBezTo>
                  <a:pt x="684" y="147915"/>
                  <a:pt x="-612" y="151982"/>
                  <a:pt x="324" y="155942"/>
                </a:cubicBezTo>
                <a:close/>
              </a:path>
            </a:pathLst>
          </a:custGeom>
          <a:solidFill>
            <a:srgbClr val="C9A87C"/>
          </a:solidFill>
          <a:ln/>
        </p:spPr>
      </p:sp>
      <p:sp>
        <p:nvSpPr>
          <p:cNvPr id="28" name="Text 26"/>
          <p:cNvSpPr/>
          <p:nvPr/>
        </p:nvSpPr>
        <p:spPr>
          <a:xfrm>
            <a:off x="3749812" y="1916807"/>
            <a:ext cx="1695637" cy="258032"/>
          </a:xfrm>
          <a:prstGeom prst="rect">
            <a:avLst/>
          </a:prstGeom>
          <a:noFill/>
          <a:ln/>
        </p:spPr>
        <p:txBody>
          <a:bodyPr wrap="square" lIns="0" tIns="0" rIns="0" bIns="0" rtlCol="0" anchor="ctr"/>
          <a:lstStyle/>
          <a:p>
            <a:pPr>
              <a:lnSpc>
                <a:spcPct val="130000"/>
              </a:lnSpc>
            </a:pPr>
            <a:r>
              <a:rPr lang="en-US" sz="1306" b="1" dirty="0">
                <a:solidFill>
                  <a:srgbClr val="FFFFFF"/>
                </a:solidFill>
                <a:latin typeface="MiSans" pitchFamily="34" charset="0"/>
                <a:ea typeface="MiSans" pitchFamily="34" charset="-122"/>
                <a:cs typeface="MiSans" pitchFamily="34" charset="-120"/>
              </a:rPr>
              <a:t>عدم المساواة داخل الدول</a:t>
            </a:r>
            <a:endParaRPr lang="en-US" sz="1600" dirty="0"/>
          </a:p>
        </p:txBody>
      </p:sp>
      <p:sp>
        <p:nvSpPr>
          <p:cNvPr id="29" name="Text 27"/>
          <p:cNvSpPr/>
          <p:nvPr/>
        </p:nvSpPr>
        <p:spPr>
          <a:xfrm>
            <a:off x="663510" y="2248562"/>
            <a:ext cx="5114558" cy="239601"/>
          </a:xfrm>
          <a:prstGeom prst="rect">
            <a:avLst/>
          </a:prstGeom>
          <a:noFill/>
          <a:ln/>
        </p:spPr>
        <p:txBody>
          <a:bodyPr wrap="square" lIns="0" tIns="0" rIns="0" bIns="0" rtlCol="0" anchor="ctr"/>
          <a:lstStyle/>
          <a:p>
            <a:pPr>
              <a:lnSpc>
                <a:spcPct val="140000"/>
              </a:lnSpc>
            </a:pPr>
            <a:r>
              <a:rPr lang="en-US" sz="1161" dirty="0">
                <a:solidFill>
                  <a:srgbClr val="FFFFFF"/>
                </a:solidFill>
                <a:latin typeface="MiSans" pitchFamily="34" charset="0"/>
                <a:ea typeface="MiSans" pitchFamily="34" charset="-122"/>
                <a:cs typeface="MiSans" pitchFamily="34" charset="-120"/>
              </a:rPr>
              <a:t>زاد عدم المساواة في ما يقرب من </a:t>
            </a:r>
            <a:r>
              <a:rPr lang="en-US" sz="1161" b="1" dirty="0">
                <a:solidFill>
                  <a:srgbClr val="FFFFFF"/>
                </a:solidFill>
                <a:latin typeface="MiSans" pitchFamily="34" charset="0"/>
                <a:ea typeface="MiSans" pitchFamily="34" charset="-122"/>
                <a:cs typeface="MiSans" pitchFamily="34" charset="-120"/>
              </a:rPr>
              <a:t>ثلاثة أرباع السكان العالميين</a:t>
            </a:r>
            <a:r>
              <a:rPr lang="en-US" sz="1161" dirty="0">
                <a:solidFill>
                  <a:srgbClr val="FFFFFF"/>
                </a:solidFill>
                <a:latin typeface="MiSans" pitchFamily="34" charset="0"/>
                <a:ea typeface="MiSans" pitchFamily="34" charset="-122"/>
                <a:cs typeface="MiSans" pitchFamily="34" charset="-120"/>
              </a:rPr>
              <a:t> منذ 2014.</a:t>
            </a:r>
            <a:endParaRPr lang="en-US" sz="1600" dirty="0"/>
          </a:p>
        </p:txBody>
      </p:sp>
      <p:sp>
        <p:nvSpPr>
          <p:cNvPr id="30" name="Shape 28"/>
          <p:cNvSpPr/>
          <p:nvPr/>
        </p:nvSpPr>
        <p:spPr>
          <a:xfrm>
            <a:off x="552925" y="2709333"/>
            <a:ext cx="5262005" cy="792526"/>
          </a:xfrm>
          <a:custGeom>
            <a:avLst/>
            <a:gdLst/>
            <a:ahLst/>
            <a:cxnLst/>
            <a:rect l="l" t="t" r="r" b="b"/>
            <a:pathLst>
              <a:path w="5262005" h="792526">
                <a:moveTo>
                  <a:pt x="73721" y="0"/>
                </a:moveTo>
                <a:lnTo>
                  <a:pt x="5188284" y="0"/>
                </a:lnTo>
                <a:cubicBezTo>
                  <a:pt x="5228999" y="0"/>
                  <a:pt x="5262005" y="33006"/>
                  <a:pt x="5262005" y="73721"/>
                </a:cubicBezTo>
                <a:lnTo>
                  <a:pt x="5262005" y="718805"/>
                </a:lnTo>
                <a:cubicBezTo>
                  <a:pt x="5262005" y="759520"/>
                  <a:pt x="5228999" y="792526"/>
                  <a:pt x="5188284" y="792526"/>
                </a:cubicBezTo>
                <a:lnTo>
                  <a:pt x="73721" y="792526"/>
                </a:lnTo>
                <a:cubicBezTo>
                  <a:pt x="33006" y="792526"/>
                  <a:pt x="0" y="759520"/>
                  <a:pt x="0" y="718805"/>
                </a:cubicBezTo>
                <a:lnTo>
                  <a:pt x="0" y="73721"/>
                </a:lnTo>
                <a:cubicBezTo>
                  <a:pt x="0" y="33033"/>
                  <a:pt x="33033" y="0"/>
                  <a:pt x="73721" y="0"/>
                </a:cubicBezTo>
                <a:close/>
              </a:path>
            </a:pathLst>
          </a:custGeom>
          <a:solidFill>
            <a:srgbClr val="FFFFFF">
              <a:alpha val="10196"/>
            </a:srgbClr>
          </a:solidFill>
          <a:ln/>
        </p:spPr>
      </p:sp>
      <p:sp>
        <p:nvSpPr>
          <p:cNvPr id="31" name="Shape 29"/>
          <p:cNvSpPr/>
          <p:nvPr/>
        </p:nvSpPr>
        <p:spPr>
          <a:xfrm>
            <a:off x="5500022" y="2856780"/>
            <a:ext cx="184308" cy="184308"/>
          </a:xfrm>
          <a:custGeom>
            <a:avLst/>
            <a:gdLst/>
            <a:ahLst/>
            <a:cxnLst/>
            <a:rect l="l" t="t" r="r" b="b"/>
            <a:pathLst>
              <a:path w="184308" h="184308">
                <a:moveTo>
                  <a:pt x="11519" y="23039"/>
                </a:moveTo>
                <a:cubicBezTo>
                  <a:pt x="11519" y="10323"/>
                  <a:pt x="21843" y="0"/>
                  <a:pt x="34558" y="0"/>
                </a:cubicBezTo>
                <a:cubicBezTo>
                  <a:pt x="47273" y="0"/>
                  <a:pt x="57596" y="10323"/>
                  <a:pt x="57596" y="23039"/>
                </a:cubicBezTo>
                <a:cubicBezTo>
                  <a:pt x="57596" y="35754"/>
                  <a:pt x="47273" y="46077"/>
                  <a:pt x="34558" y="46077"/>
                </a:cubicBezTo>
                <a:cubicBezTo>
                  <a:pt x="21843" y="46077"/>
                  <a:pt x="11519" y="35754"/>
                  <a:pt x="11519" y="23039"/>
                </a:cubicBezTo>
                <a:close/>
                <a:moveTo>
                  <a:pt x="0" y="80635"/>
                </a:moveTo>
                <a:cubicBezTo>
                  <a:pt x="0" y="67928"/>
                  <a:pt x="10331" y="57596"/>
                  <a:pt x="23039" y="57596"/>
                </a:cubicBezTo>
                <a:lnTo>
                  <a:pt x="46077" y="57596"/>
                </a:lnTo>
                <a:cubicBezTo>
                  <a:pt x="47229" y="57596"/>
                  <a:pt x="48381" y="57668"/>
                  <a:pt x="49497" y="57848"/>
                </a:cubicBezTo>
                <a:lnTo>
                  <a:pt x="33514" y="73831"/>
                </a:lnTo>
                <a:cubicBezTo>
                  <a:pt x="23399" y="83947"/>
                  <a:pt x="23399" y="100362"/>
                  <a:pt x="33514" y="110477"/>
                </a:cubicBezTo>
                <a:lnTo>
                  <a:pt x="53673" y="130636"/>
                </a:lnTo>
                <a:cubicBezTo>
                  <a:pt x="54897" y="131860"/>
                  <a:pt x="56192" y="132940"/>
                  <a:pt x="57596" y="133876"/>
                </a:cubicBezTo>
                <a:lnTo>
                  <a:pt x="57596" y="167029"/>
                </a:lnTo>
                <a:cubicBezTo>
                  <a:pt x="57596" y="176569"/>
                  <a:pt x="49857" y="184308"/>
                  <a:pt x="40317" y="184308"/>
                </a:cubicBezTo>
                <a:lnTo>
                  <a:pt x="28798" y="184308"/>
                </a:lnTo>
                <a:cubicBezTo>
                  <a:pt x="19259" y="184308"/>
                  <a:pt x="11519" y="176569"/>
                  <a:pt x="11519" y="167029"/>
                </a:cubicBezTo>
                <a:lnTo>
                  <a:pt x="11519" y="123616"/>
                </a:lnTo>
                <a:cubicBezTo>
                  <a:pt x="4644" y="119656"/>
                  <a:pt x="0" y="112205"/>
                  <a:pt x="0" y="103673"/>
                </a:cubicBezTo>
                <a:lnTo>
                  <a:pt x="0" y="80635"/>
                </a:lnTo>
                <a:close/>
                <a:moveTo>
                  <a:pt x="126712" y="23039"/>
                </a:moveTo>
                <a:cubicBezTo>
                  <a:pt x="126712" y="10323"/>
                  <a:pt x="137035" y="0"/>
                  <a:pt x="149751" y="0"/>
                </a:cubicBezTo>
                <a:cubicBezTo>
                  <a:pt x="162466" y="0"/>
                  <a:pt x="172789" y="10323"/>
                  <a:pt x="172789" y="23039"/>
                </a:cubicBezTo>
                <a:cubicBezTo>
                  <a:pt x="172789" y="35754"/>
                  <a:pt x="162466" y="46077"/>
                  <a:pt x="149751" y="46077"/>
                </a:cubicBezTo>
                <a:cubicBezTo>
                  <a:pt x="137035" y="46077"/>
                  <a:pt x="126712" y="35754"/>
                  <a:pt x="126712" y="23039"/>
                </a:cubicBezTo>
                <a:close/>
                <a:moveTo>
                  <a:pt x="150795" y="73831"/>
                </a:moveTo>
                <a:lnTo>
                  <a:pt x="134812" y="57848"/>
                </a:lnTo>
                <a:cubicBezTo>
                  <a:pt x="135927" y="57668"/>
                  <a:pt x="137079" y="57596"/>
                  <a:pt x="138231" y="57596"/>
                </a:cubicBezTo>
                <a:lnTo>
                  <a:pt x="161270" y="57596"/>
                </a:lnTo>
                <a:cubicBezTo>
                  <a:pt x="173977" y="57596"/>
                  <a:pt x="184308" y="67928"/>
                  <a:pt x="184308" y="80635"/>
                </a:cubicBezTo>
                <a:lnTo>
                  <a:pt x="184308" y="103673"/>
                </a:lnTo>
                <a:cubicBezTo>
                  <a:pt x="184308" y="112205"/>
                  <a:pt x="179665" y="119656"/>
                  <a:pt x="172789" y="123616"/>
                </a:cubicBezTo>
                <a:lnTo>
                  <a:pt x="172789" y="167029"/>
                </a:lnTo>
                <a:cubicBezTo>
                  <a:pt x="172789" y="176569"/>
                  <a:pt x="165050" y="184308"/>
                  <a:pt x="155510" y="184308"/>
                </a:cubicBezTo>
                <a:lnTo>
                  <a:pt x="143991" y="184308"/>
                </a:lnTo>
                <a:cubicBezTo>
                  <a:pt x="134452" y="184308"/>
                  <a:pt x="126712" y="176569"/>
                  <a:pt x="126712" y="167029"/>
                </a:cubicBezTo>
                <a:lnTo>
                  <a:pt x="126712" y="133876"/>
                </a:lnTo>
                <a:cubicBezTo>
                  <a:pt x="128116" y="132940"/>
                  <a:pt x="129412" y="131860"/>
                  <a:pt x="130636" y="130636"/>
                </a:cubicBezTo>
                <a:lnTo>
                  <a:pt x="150795" y="110477"/>
                </a:lnTo>
                <a:cubicBezTo>
                  <a:pt x="160910" y="100362"/>
                  <a:pt x="160910" y="83947"/>
                  <a:pt x="150795" y="73831"/>
                </a:cubicBezTo>
                <a:close/>
                <a:moveTo>
                  <a:pt x="109001" y="64004"/>
                </a:moveTo>
                <a:cubicBezTo>
                  <a:pt x="112241" y="62672"/>
                  <a:pt x="115949" y="63392"/>
                  <a:pt x="118433" y="65876"/>
                </a:cubicBezTo>
                <a:lnTo>
                  <a:pt x="138591" y="86035"/>
                </a:lnTo>
                <a:cubicBezTo>
                  <a:pt x="141975" y="89418"/>
                  <a:pt x="141975" y="94890"/>
                  <a:pt x="138591" y="98238"/>
                </a:cubicBezTo>
                <a:lnTo>
                  <a:pt x="118433" y="118397"/>
                </a:lnTo>
                <a:cubicBezTo>
                  <a:pt x="115949" y="120880"/>
                  <a:pt x="112241" y="121600"/>
                  <a:pt x="109001" y="120268"/>
                </a:cubicBezTo>
                <a:cubicBezTo>
                  <a:pt x="105761" y="118937"/>
                  <a:pt x="103673" y="115805"/>
                  <a:pt x="103673" y="112313"/>
                </a:cubicBezTo>
                <a:lnTo>
                  <a:pt x="103673" y="103673"/>
                </a:lnTo>
                <a:lnTo>
                  <a:pt x="80635" y="103673"/>
                </a:lnTo>
                <a:lnTo>
                  <a:pt x="80635" y="112313"/>
                </a:lnTo>
                <a:cubicBezTo>
                  <a:pt x="80635" y="115805"/>
                  <a:pt x="78547" y="118973"/>
                  <a:pt x="75307" y="120304"/>
                </a:cubicBezTo>
                <a:cubicBezTo>
                  <a:pt x="72067" y="121636"/>
                  <a:pt x="68360" y="120916"/>
                  <a:pt x="65876" y="118433"/>
                </a:cubicBezTo>
                <a:lnTo>
                  <a:pt x="45717" y="98274"/>
                </a:lnTo>
                <a:cubicBezTo>
                  <a:pt x="42333" y="94890"/>
                  <a:pt x="42333" y="89418"/>
                  <a:pt x="45717" y="86071"/>
                </a:cubicBezTo>
                <a:lnTo>
                  <a:pt x="65876" y="65912"/>
                </a:lnTo>
                <a:cubicBezTo>
                  <a:pt x="68360" y="63428"/>
                  <a:pt x="72067" y="62708"/>
                  <a:pt x="75307" y="64040"/>
                </a:cubicBezTo>
                <a:cubicBezTo>
                  <a:pt x="78547" y="65372"/>
                  <a:pt x="80635" y="68504"/>
                  <a:pt x="80635" y="71995"/>
                </a:cubicBezTo>
                <a:lnTo>
                  <a:pt x="80635" y="80635"/>
                </a:lnTo>
                <a:lnTo>
                  <a:pt x="103673" y="80635"/>
                </a:lnTo>
                <a:lnTo>
                  <a:pt x="103673" y="71995"/>
                </a:lnTo>
                <a:cubicBezTo>
                  <a:pt x="103673" y="68504"/>
                  <a:pt x="105761" y="65336"/>
                  <a:pt x="109001" y="64004"/>
                </a:cubicBezTo>
                <a:close/>
              </a:path>
            </a:pathLst>
          </a:custGeom>
          <a:solidFill>
            <a:srgbClr val="C9A87C"/>
          </a:solidFill>
          <a:ln/>
        </p:spPr>
      </p:sp>
      <p:sp>
        <p:nvSpPr>
          <p:cNvPr id="32" name="Text 30"/>
          <p:cNvSpPr/>
          <p:nvPr/>
        </p:nvSpPr>
        <p:spPr>
          <a:xfrm>
            <a:off x="4331535" y="2819918"/>
            <a:ext cx="1115066" cy="258032"/>
          </a:xfrm>
          <a:prstGeom prst="rect">
            <a:avLst/>
          </a:prstGeom>
          <a:noFill/>
          <a:ln/>
        </p:spPr>
        <p:txBody>
          <a:bodyPr wrap="square" lIns="0" tIns="0" rIns="0" bIns="0" rtlCol="0" anchor="ctr"/>
          <a:lstStyle/>
          <a:p>
            <a:pPr>
              <a:lnSpc>
                <a:spcPct val="130000"/>
              </a:lnSpc>
            </a:pPr>
            <a:r>
              <a:rPr lang="en-US" sz="1306" b="1" dirty="0">
                <a:solidFill>
                  <a:srgbClr val="FFFFFF"/>
                </a:solidFill>
                <a:latin typeface="MiSans" pitchFamily="34" charset="0"/>
                <a:ea typeface="MiSans" pitchFamily="34" charset="-122"/>
                <a:cs typeface="MiSans" pitchFamily="34" charset="-120"/>
              </a:rPr>
              <a:t>النزوح الداخلي</a:t>
            </a:r>
            <a:endParaRPr lang="en-US" sz="1600" dirty="0"/>
          </a:p>
        </p:txBody>
      </p:sp>
      <p:sp>
        <p:nvSpPr>
          <p:cNvPr id="33" name="Text 31"/>
          <p:cNvSpPr/>
          <p:nvPr/>
        </p:nvSpPr>
        <p:spPr>
          <a:xfrm>
            <a:off x="663510" y="3151673"/>
            <a:ext cx="5114558" cy="239601"/>
          </a:xfrm>
          <a:prstGeom prst="rect">
            <a:avLst/>
          </a:prstGeom>
          <a:noFill/>
          <a:ln/>
        </p:spPr>
        <p:txBody>
          <a:bodyPr wrap="square" lIns="0" tIns="0" rIns="0" bIns="0" rtlCol="0" anchor="ctr"/>
          <a:lstStyle/>
          <a:p>
            <a:pPr>
              <a:lnSpc>
                <a:spcPct val="140000"/>
              </a:lnSpc>
            </a:pPr>
            <a:r>
              <a:rPr lang="en-US" sz="1161" dirty="0">
                <a:solidFill>
                  <a:srgbClr val="FFFFFF"/>
                </a:solidFill>
                <a:latin typeface="MiSans" pitchFamily="34" charset="0"/>
                <a:ea typeface="MiSans" pitchFamily="34" charset="-122"/>
                <a:cs typeface="MiSans" pitchFamily="34" charset="-120"/>
              </a:rPr>
              <a:t>يسبب التغير المناخي </a:t>
            </a:r>
            <a:r>
              <a:rPr lang="en-US" sz="1161" b="1" dirty="0">
                <a:solidFill>
                  <a:srgbClr val="FFFFFF"/>
                </a:solidFill>
                <a:latin typeface="MiSans" pitchFamily="34" charset="0"/>
                <a:ea typeface="MiSans" pitchFamily="34" charset="-122"/>
                <a:cs typeface="MiSans" pitchFamily="34" charset="-120"/>
              </a:rPr>
              <a:t>21.9 مليون نزوح داخلي</a:t>
            </a:r>
            <a:r>
              <a:rPr lang="en-US" sz="1161" dirty="0">
                <a:solidFill>
                  <a:srgbClr val="FFFFFF"/>
                </a:solidFill>
                <a:latin typeface="MiSans" pitchFamily="34" charset="0"/>
                <a:ea typeface="MiSans" pitchFamily="34" charset="-122"/>
                <a:cs typeface="MiSans" pitchFamily="34" charset="-120"/>
              </a:rPr>
              <a:t> سنوياً بين 2008-2024.</a:t>
            </a:r>
            <a:endParaRPr lang="en-US" sz="1600" dirty="0"/>
          </a:p>
        </p:txBody>
      </p:sp>
      <p:sp>
        <p:nvSpPr>
          <p:cNvPr id="34" name="Shape 32"/>
          <p:cNvSpPr/>
          <p:nvPr/>
        </p:nvSpPr>
        <p:spPr>
          <a:xfrm>
            <a:off x="552925" y="3612444"/>
            <a:ext cx="5262005" cy="792526"/>
          </a:xfrm>
          <a:custGeom>
            <a:avLst/>
            <a:gdLst/>
            <a:ahLst/>
            <a:cxnLst/>
            <a:rect l="l" t="t" r="r" b="b"/>
            <a:pathLst>
              <a:path w="5262005" h="792526">
                <a:moveTo>
                  <a:pt x="73721" y="0"/>
                </a:moveTo>
                <a:lnTo>
                  <a:pt x="5188284" y="0"/>
                </a:lnTo>
                <a:cubicBezTo>
                  <a:pt x="5228999" y="0"/>
                  <a:pt x="5262005" y="33006"/>
                  <a:pt x="5262005" y="73721"/>
                </a:cubicBezTo>
                <a:lnTo>
                  <a:pt x="5262005" y="718805"/>
                </a:lnTo>
                <a:cubicBezTo>
                  <a:pt x="5262005" y="759520"/>
                  <a:pt x="5228999" y="792526"/>
                  <a:pt x="5188284" y="792526"/>
                </a:cubicBezTo>
                <a:lnTo>
                  <a:pt x="73721" y="792526"/>
                </a:lnTo>
                <a:cubicBezTo>
                  <a:pt x="33006" y="792526"/>
                  <a:pt x="0" y="759520"/>
                  <a:pt x="0" y="718805"/>
                </a:cubicBezTo>
                <a:lnTo>
                  <a:pt x="0" y="73721"/>
                </a:lnTo>
                <a:cubicBezTo>
                  <a:pt x="0" y="33033"/>
                  <a:pt x="33033" y="0"/>
                  <a:pt x="73721" y="0"/>
                </a:cubicBezTo>
                <a:close/>
              </a:path>
            </a:pathLst>
          </a:custGeom>
          <a:solidFill>
            <a:srgbClr val="FFFFFF">
              <a:alpha val="10196"/>
            </a:srgbClr>
          </a:solidFill>
          <a:ln/>
        </p:spPr>
      </p:sp>
      <p:sp>
        <p:nvSpPr>
          <p:cNvPr id="35" name="Shape 33"/>
          <p:cNvSpPr/>
          <p:nvPr/>
        </p:nvSpPr>
        <p:spPr>
          <a:xfrm>
            <a:off x="5476983" y="3759891"/>
            <a:ext cx="230385" cy="184308"/>
          </a:xfrm>
          <a:custGeom>
            <a:avLst/>
            <a:gdLst/>
            <a:ahLst/>
            <a:cxnLst/>
            <a:rect l="l" t="t" r="r" b="b"/>
            <a:pathLst>
              <a:path w="230385" h="184308">
                <a:moveTo>
                  <a:pt x="172789" y="-23039"/>
                </a:moveTo>
                <a:cubicBezTo>
                  <a:pt x="166418" y="-23039"/>
                  <a:pt x="161270" y="-17891"/>
                  <a:pt x="161270" y="-11519"/>
                </a:cubicBezTo>
                <a:cubicBezTo>
                  <a:pt x="161270" y="-5148"/>
                  <a:pt x="166418" y="0"/>
                  <a:pt x="172789" y="0"/>
                </a:cubicBezTo>
                <a:lnTo>
                  <a:pt x="191040" y="0"/>
                </a:lnTo>
                <a:lnTo>
                  <a:pt x="170629" y="20411"/>
                </a:lnTo>
                <a:cubicBezTo>
                  <a:pt x="161162" y="14759"/>
                  <a:pt x="150075" y="11519"/>
                  <a:pt x="138231" y="11519"/>
                </a:cubicBezTo>
                <a:cubicBezTo>
                  <a:pt x="125488" y="11519"/>
                  <a:pt x="113609" y="15299"/>
                  <a:pt x="103673" y="21779"/>
                </a:cubicBezTo>
                <a:cubicBezTo>
                  <a:pt x="93738" y="15299"/>
                  <a:pt x="81859" y="11519"/>
                  <a:pt x="69116" y="11519"/>
                </a:cubicBezTo>
                <a:cubicBezTo>
                  <a:pt x="34126" y="11519"/>
                  <a:pt x="5760" y="39885"/>
                  <a:pt x="5760" y="74875"/>
                </a:cubicBezTo>
                <a:cubicBezTo>
                  <a:pt x="5760" y="105941"/>
                  <a:pt x="28114" y="131788"/>
                  <a:pt x="57596" y="137187"/>
                </a:cubicBezTo>
                <a:lnTo>
                  <a:pt x="57596" y="149751"/>
                </a:lnTo>
                <a:lnTo>
                  <a:pt x="46077" y="149751"/>
                </a:lnTo>
                <a:cubicBezTo>
                  <a:pt x="39705" y="149751"/>
                  <a:pt x="34558" y="154898"/>
                  <a:pt x="34558" y="161270"/>
                </a:cubicBezTo>
                <a:cubicBezTo>
                  <a:pt x="34558" y="167641"/>
                  <a:pt x="39705" y="172789"/>
                  <a:pt x="46077" y="172789"/>
                </a:cubicBezTo>
                <a:lnTo>
                  <a:pt x="57596" y="172789"/>
                </a:lnTo>
                <a:lnTo>
                  <a:pt x="57596" y="184308"/>
                </a:lnTo>
                <a:cubicBezTo>
                  <a:pt x="57596" y="190680"/>
                  <a:pt x="62744" y="195828"/>
                  <a:pt x="69116" y="195828"/>
                </a:cubicBezTo>
                <a:cubicBezTo>
                  <a:pt x="75487" y="195828"/>
                  <a:pt x="80635" y="190680"/>
                  <a:pt x="80635" y="184308"/>
                </a:cubicBezTo>
                <a:lnTo>
                  <a:pt x="80635" y="172789"/>
                </a:lnTo>
                <a:lnTo>
                  <a:pt x="92154" y="172789"/>
                </a:lnTo>
                <a:cubicBezTo>
                  <a:pt x="98526" y="172789"/>
                  <a:pt x="103673" y="167641"/>
                  <a:pt x="103673" y="161270"/>
                </a:cubicBezTo>
                <a:cubicBezTo>
                  <a:pt x="103673" y="154898"/>
                  <a:pt x="98526" y="149751"/>
                  <a:pt x="92154" y="149751"/>
                </a:cubicBezTo>
                <a:lnTo>
                  <a:pt x="80635" y="149751"/>
                </a:lnTo>
                <a:lnTo>
                  <a:pt x="80635" y="137187"/>
                </a:lnTo>
                <a:cubicBezTo>
                  <a:pt x="89022" y="135639"/>
                  <a:pt x="96798" y="132472"/>
                  <a:pt x="103673" y="127972"/>
                </a:cubicBezTo>
                <a:cubicBezTo>
                  <a:pt x="113609" y="134452"/>
                  <a:pt x="125488" y="138231"/>
                  <a:pt x="138231" y="138231"/>
                </a:cubicBezTo>
                <a:cubicBezTo>
                  <a:pt x="173221" y="138231"/>
                  <a:pt x="201587" y="109865"/>
                  <a:pt x="201587" y="74875"/>
                </a:cubicBezTo>
                <a:cubicBezTo>
                  <a:pt x="201587" y="60080"/>
                  <a:pt x="196512" y="46437"/>
                  <a:pt x="187980" y="35638"/>
                </a:cubicBezTo>
                <a:lnTo>
                  <a:pt x="207347" y="16307"/>
                </a:lnTo>
                <a:lnTo>
                  <a:pt x="207347" y="34558"/>
                </a:lnTo>
                <a:cubicBezTo>
                  <a:pt x="207347" y="40929"/>
                  <a:pt x="212495" y="46077"/>
                  <a:pt x="218866" y="46077"/>
                </a:cubicBezTo>
                <a:cubicBezTo>
                  <a:pt x="225238" y="46077"/>
                  <a:pt x="230385" y="40929"/>
                  <a:pt x="230385" y="34558"/>
                </a:cubicBezTo>
                <a:lnTo>
                  <a:pt x="230385" y="-11519"/>
                </a:lnTo>
                <a:cubicBezTo>
                  <a:pt x="230385" y="-17891"/>
                  <a:pt x="225238" y="-23039"/>
                  <a:pt x="218866" y="-23039"/>
                </a:cubicBezTo>
                <a:lnTo>
                  <a:pt x="172789" y="-23039"/>
                </a:lnTo>
                <a:close/>
                <a:moveTo>
                  <a:pt x="120952" y="111305"/>
                </a:moveTo>
                <a:cubicBezTo>
                  <a:pt x="128224" y="101010"/>
                  <a:pt x="132472" y="88446"/>
                  <a:pt x="132472" y="74875"/>
                </a:cubicBezTo>
                <a:cubicBezTo>
                  <a:pt x="132472" y="61304"/>
                  <a:pt x="128224" y="48741"/>
                  <a:pt x="120952" y="38446"/>
                </a:cubicBezTo>
                <a:cubicBezTo>
                  <a:pt x="126208" y="35962"/>
                  <a:pt x="132040" y="34558"/>
                  <a:pt x="138231" y="34558"/>
                </a:cubicBezTo>
                <a:cubicBezTo>
                  <a:pt x="160514" y="34558"/>
                  <a:pt x="178549" y="52593"/>
                  <a:pt x="178549" y="74875"/>
                </a:cubicBezTo>
                <a:cubicBezTo>
                  <a:pt x="178549" y="97158"/>
                  <a:pt x="160514" y="115193"/>
                  <a:pt x="138231" y="115193"/>
                </a:cubicBezTo>
                <a:cubicBezTo>
                  <a:pt x="132040" y="115193"/>
                  <a:pt x="126172" y="113789"/>
                  <a:pt x="120952" y="111305"/>
                </a:cubicBezTo>
                <a:close/>
                <a:moveTo>
                  <a:pt x="103673" y="54105"/>
                </a:moveTo>
                <a:cubicBezTo>
                  <a:pt x="107345" y="60188"/>
                  <a:pt x="109433" y="67280"/>
                  <a:pt x="109433" y="74875"/>
                </a:cubicBezTo>
                <a:cubicBezTo>
                  <a:pt x="109433" y="82471"/>
                  <a:pt x="107345" y="89598"/>
                  <a:pt x="103673" y="95646"/>
                </a:cubicBezTo>
                <a:cubicBezTo>
                  <a:pt x="100002" y="89562"/>
                  <a:pt x="97914" y="82471"/>
                  <a:pt x="97914" y="74875"/>
                </a:cubicBezTo>
                <a:cubicBezTo>
                  <a:pt x="97914" y="67280"/>
                  <a:pt x="100002" y="60152"/>
                  <a:pt x="103673" y="54105"/>
                </a:cubicBezTo>
                <a:close/>
                <a:moveTo>
                  <a:pt x="86395" y="38446"/>
                </a:moveTo>
                <a:cubicBezTo>
                  <a:pt x="79123" y="48741"/>
                  <a:pt x="74875" y="61304"/>
                  <a:pt x="74875" y="74875"/>
                </a:cubicBezTo>
                <a:cubicBezTo>
                  <a:pt x="74875" y="88446"/>
                  <a:pt x="79123" y="101010"/>
                  <a:pt x="86395" y="111305"/>
                </a:cubicBezTo>
                <a:cubicBezTo>
                  <a:pt x="81175" y="113789"/>
                  <a:pt x="75307" y="115193"/>
                  <a:pt x="69116" y="115193"/>
                </a:cubicBezTo>
                <a:cubicBezTo>
                  <a:pt x="46833" y="115193"/>
                  <a:pt x="28798" y="97158"/>
                  <a:pt x="28798" y="74875"/>
                </a:cubicBezTo>
                <a:cubicBezTo>
                  <a:pt x="28798" y="52593"/>
                  <a:pt x="46833" y="34558"/>
                  <a:pt x="69116" y="34558"/>
                </a:cubicBezTo>
                <a:cubicBezTo>
                  <a:pt x="75307" y="34558"/>
                  <a:pt x="81175" y="35962"/>
                  <a:pt x="86395" y="38446"/>
                </a:cubicBezTo>
                <a:close/>
              </a:path>
            </a:pathLst>
          </a:custGeom>
          <a:solidFill>
            <a:srgbClr val="C9A87C"/>
          </a:solidFill>
          <a:ln/>
        </p:spPr>
      </p:sp>
      <p:sp>
        <p:nvSpPr>
          <p:cNvPr id="36" name="Text 34"/>
          <p:cNvSpPr/>
          <p:nvPr/>
        </p:nvSpPr>
        <p:spPr>
          <a:xfrm>
            <a:off x="3534833" y="3723029"/>
            <a:ext cx="1916807" cy="258032"/>
          </a:xfrm>
          <a:prstGeom prst="rect">
            <a:avLst/>
          </a:prstGeom>
          <a:noFill/>
          <a:ln/>
        </p:spPr>
        <p:txBody>
          <a:bodyPr wrap="square" lIns="0" tIns="0" rIns="0" bIns="0" rtlCol="0" anchor="ctr"/>
          <a:lstStyle/>
          <a:p>
            <a:pPr>
              <a:lnSpc>
                <a:spcPct val="130000"/>
              </a:lnSpc>
            </a:pPr>
            <a:r>
              <a:rPr lang="en-US" sz="1306" b="1" dirty="0">
                <a:solidFill>
                  <a:srgbClr val="FFFFFF"/>
                </a:solidFill>
                <a:latin typeface="MiSans" pitchFamily="34" charset="0"/>
                <a:ea typeface="MiSans" pitchFamily="34" charset="-122"/>
                <a:cs typeface="MiSans" pitchFamily="34" charset="-120"/>
              </a:rPr>
              <a:t>فجوات الأجور بين الجنسين</a:t>
            </a:r>
            <a:endParaRPr lang="en-US" sz="1600" dirty="0"/>
          </a:p>
        </p:txBody>
      </p:sp>
      <p:sp>
        <p:nvSpPr>
          <p:cNvPr id="37" name="Text 35"/>
          <p:cNvSpPr/>
          <p:nvPr/>
        </p:nvSpPr>
        <p:spPr>
          <a:xfrm>
            <a:off x="663510" y="4054785"/>
            <a:ext cx="5114558" cy="239601"/>
          </a:xfrm>
          <a:prstGeom prst="rect">
            <a:avLst/>
          </a:prstGeom>
          <a:noFill/>
          <a:ln/>
        </p:spPr>
        <p:txBody>
          <a:bodyPr wrap="square" lIns="0" tIns="0" rIns="0" bIns="0" rtlCol="0" anchor="ctr"/>
          <a:lstStyle/>
          <a:p>
            <a:pPr>
              <a:lnSpc>
                <a:spcPct val="140000"/>
              </a:lnSpc>
            </a:pPr>
            <a:r>
              <a:rPr lang="en-US" sz="1161" dirty="0">
                <a:solidFill>
                  <a:srgbClr val="FFFFFF"/>
                </a:solidFill>
                <a:latin typeface="MiSans" pitchFamily="34" charset="0"/>
                <a:ea typeface="MiSans" pitchFamily="34" charset="-122"/>
                <a:cs typeface="MiSans" pitchFamily="34" charset="-120"/>
              </a:rPr>
              <a:t>كسب النساء </a:t>
            </a:r>
            <a:r>
              <a:rPr lang="en-US" sz="1161" b="1" dirty="0">
                <a:solidFill>
                  <a:srgbClr val="FFFFFF"/>
                </a:solidFill>
                <a:latin typeface="MiSans" pitchFamily="34" charset="0"/>
                <a:ea typeface="MiSans" pitchFamily="34" charset="-122"/>
                <a:cs typeface="MiSans" pitchFamily="34" charset="-120"/>
              </a:rPr>
              <a:t>0.77 دولار</a:t>
            </a:r>
            <a:r>
              <a:rPr lang="en-US" sz="1161" dirty="0">
                <a:solidFill>
                  <a:srgbClr val="FFFFFF"/>
                </a:solidFill>
                <a:latin typeface="MiSans" pitchFamily="34" charset="0"/>
                <a:ea typeface="MiSans" pitchFamily="34" charset="-122"/>
                <a:cs typeface="MiSans" pitchFamily="34" charset="-120"/>
              </a:rPr>
              <a:t> مقابل كل دولار يكسبه الرجال عالمياً في 2024.</a:t>
            </a:r>
            <a:endParaRPr lang="en-US" sz="1600" dirty="0"/>
          </a:p>
        </p:txBody>
      </p:sp>
      <p:sp>
        <p:nvSpPr>
          <p:cNvPr id="38" name="Shape 36"/>
          <p:cNvSpPr/>
          <p:nvPr/>
        </p:nvSpPr>
        <p:spPr>
          <a:xfrm>
            <a:off x="368617" y="4976327"/>
            <a:ext cx="5630621" cy="903111"/>
          </a:xfrm>
          <a:custGeom>
            <a:avLst/>
            <a:gdLst/>
            <a:ahLst/>
            <a:cxnLst/>
            <a:rect l="l" t="t" r="r" b="b"/>
            <a:pathLst>
              <a:path w="5630621" h="903111">
                <a:moveTo>
                  <a:pt x="110586" y="0"/>
                </a:moveTo>
                <a:lnTo>
                  <a:pt x="5520035" y="0"/>
                </a:lnTo>
                <a:cubicBezTo>
                  <a:pt x="5581110" y="0"/>
                  <a:pt x="5630621" y="49511"/>
                  <a:pt x="5630621" y="110586"/>
                </a:cubicBezTo>
                <a:lnTo>
                  <a:pt x="5630621" y="792525"/>
                </a:lnTo>
                <a:cubicBezTo>
                  <a:pt x="5630621" y="853600"/>
                  <a:pt x="5581110" y="903111"/>
                  <a:pt x="5520035" y="903111"/>
                </a:cubicBezTo>
                <a:lnTo>
                  <a:pt x="110586" y="903111"/>
                </a:lnTo>
                <a:cubicBezTo>
                  <a:pt x="49511" y="903111"/>
                  <a:pt x="0" y="853600"/>
                  <a:pt x="0" y="792525"/>
                </a:cubicBezTo>
                <a:lnTo>
                  <a:pt x="0" y="110586"/>
                </a:lnTo>
                <a:cubicBezTo>
                  <a:pt x="0" y="49552"/>
                  <a:pt x="49552" y="0"/>
                  <a:pt x="110586" y="0"/>
                </a:cubicBezTo>
                <a:close/>
              </a:path>
            </a:pathLst>
          </a:custGeom>
          <a:solidFill>
            <a:srgbClr val="FFFFFF"/>
          </a:solidFill>
          <a:ln/>
          <a:effectLst>
            <a:outerShdw blurRad="55293" dist="36862" dir="5400000" algn="bl" rotWithShape="0">
              <a:srgbClr val="000000">
                <a:alpha val="10196"/>
              </a:srgbClr>
            </a:outerShdw>
          </a:effectLst>
        </p:spPr>
      </p:sp>
      <p:sp>
        <p:nvSpPr>
          <p:cNvPr id="39" name="Shape 37"/>
          <p:cNvSpPr/>
          <p:nvPr/>
        </p:nvSpPr>
        <p:spPr>
          <a:xfrm>
            <a:off x="5670507" y="5169850"/>
            <a:ext cx="165878" cy="165878"/>
          </a:xfrm>
          <a:custGeom>
            <a:avLst/>
            <a:gdLst/>
            <a:ahLst/>
            <a:cxnLst/>
            <a:rect l="l" t="t" r="r" b="b"/>
            <a:pathLst>
              <a:path w="165878" h="165878">
                <a:moveTo>
                  <a:pt x="114008" y="90714"/>
                </a:moveTo>
                <a:lnTo>
                  <a:pt x="52161" y="90714"/>
                </a:lnTo>
                <a:cubicBezTo>
                  <a:pt x="53100" y="111611"/>
                  <a:pt x="57733" y="130855"/>
                  <a:pt x="64310" y="144948"/>
                </a:cubicBezTo>
                <a:cubicBezTo>
                  <a:pt x="68003" y="152886"/>
                  <a:pt x="71988" y="158491"/>
                  <a:pt x="75682" y="161925"/>
                </a:cubicBezTo>
                <a:cubicBezTo>
                  <a:pt x="79310" y="165327"/>
                  <a:pt x="81805" y="165878"/>
                  <a:pt x="83101" y="165878"/>
                </a:cubicBezTo>
                <a:cubicBezTo>
                  <a:pt x="84397" y="165878"/>
                  <a:pt x="86891" y="165327"/>
                  <a:pt x="90520" y="161925"/>
                </a:cubicBezTo>
                <a:cubicBezTo>
                  <a:pt x="94213" y="158491"/>
                  <a:pt x="98198" y="152854"/>
                  <a:pt x="101892" y="144948"/>
                </a:cubicBezTo>
                <a:cubicBezTo>
                  <a:pt x="108468" y="130855"/>
                  <a:pt x="113101" y="111611"/>
                  <a:pt x="114041" y="90714"/>
                </a:cubicBezTo>
                <a:close/>
                <a:moveTo>
                  <a:pt x="52128" y="75163"/>
                </a:moveTo>
                <a:lnTo>
                  <a:pt x="113976" y="75163"/>
                </a:lnTo>
                <a:cubicBezTo>
                  <a:pt x="113069" y="54267"/>
                  <a:pt x="108436" y="35022"/>
                  <a:pt x="101859" y="20929"/>
                </a:cubicBezTo>
                <a:cubicBezTo>
                  <a:pt x="98166" y="13024"/>
                  <a:pt x="94181" y="7387"/>
                  <a:pt x="90488" y="3953"/>
                </a:cubicBezTo>
                <a:cubicBezTo>
                  <a:pt x="86859" y="551"/>
                  <a:pt x="84364" y="0"/>
                  <a:pt x="83068" y="0"/>
                </a:cubicBezTo>
                <a:cubicBezTo>
                  <a:pt x="81772" y="0"/>
                  <a:pt x="79278" y="551"/>
                  <a:pt x="75649" y="3953"/>
                </a:cubicBezTo>
                <a:cubicBezTo>
                  <a:pt x="71956" y="7387"/>
                  <a:pt x="67971" y="13024"/>
                  <a:pt x="64278" y="20929"/>
                </a:cubicBezTo>
                <a:cubicBezTo>
                  <a:pt x="57701" y="35022"/>
                  <a:pt x="53068" y="54267"/>
                  <a:pt x="52128" y="75163"/>
                </a:cubicBezTo>
                <a:close/>
                <a:moveTo>
                  <a:pt x="36577" y="75163"/>
                </a:moveTo>
                <a:cubicBezTo>
                  <a:pt x="37711" y="47431"/>
                  <a:pt x="44871" y="21674"/>
                  <a:pt x="55336" y="4763"/>
                </a:cubicBezTo>
                <a:cubicBezTo>
                  <a:pt x="25497" y="15324"/>
                  <a:pt x="3531" y="42506"/>
                  <a:pt x="486" y="75163"/>
                </a:cubicBezTo>
                <a:lnTo>
                  <a:pt x="36577" y="75163"/>
                </a:lnTo>
                <a:close/>
                <a:moveTo>
                  <a:pt x="486" y="90714"/>
                </a:moveTo>
                <a:cubicBezTo>
                  <a:pt x="3531" y="123371"/>
                  <a:pt x="25497" y="150553"/>
                  <a:pt x="55336" y="161115"/>
                </a:cubicBezTo>
                <a:cubicBezTo>
                  <a:pt x="44871" y="144203"/>
                  <a:pt x="37711" y="118447"/>
                  <a:pt x="36577" y="90714"/>
                </a:cubicBezTo>
                <a:lnTo>
                  <a:pt x="486" y="90714"/>
                </a:lnTo>
                <a:close/>
                <a:moveTo>
                  <a:pt x="129559" y="90714"/>
                </a:moveTo>
                <a:cubicBezTo>
                  <a:pt x="128426" y="118447"/>
                  <a:pt x="121266" y="144203"/>
                  <a:pt x="110801" y="161115"/>
                </a:cubicBezTo>
                <a:cubicBezTo>
                  <a:pt x="140640" y="150521"/>
                  <a:pt x="162605" y="123371"/>
                  <a:pt x="165651" y="90714"/>
                </a:cubicBezTo>
                <a:lnTo>
                  <a:pt x="129559" y="90714"/>
                </a:lnTo>
                <a:close/>
                <a:moveTo>
                  <a:pt x="165651" y="75163"/>
                </a:moveTo>
                <a:cubicBezTo>
                  <a:pt x="162605" y="42506"/>
                  <a:pt x="140640" y="15324"/>
                  <a:pt x="110801" y="4763"/>
                </a:cubicBezTo>
                <a:cubicBezTo>
                  <a:pt x="121266" y="21674"/>
                  <a:pt x="128426" y="47431"/>
                  <a:pt x="129559" y="75163"/>
                </a:cubicBezTo>
                <a:lnTo>
                  <a:pt x="165651" y="75163"/>
                </a:lnTo>
                <a:close/>
              </a:path>
            </a:pathLst>
          </a:custGeom>
          <a:solidFill>
            <a:srgbClr val="C9A87C"/>
          </a:solidFill>
          <a:ln/>
        </p:spPr>
      </p:sp>
      <p:sp>
        <p:nvSpPr>
          <p:cNvPr id="40" name="Text 38"/>
          <p:cNvSpPr/>
          <p:nvPr/>
        </p:nvSpPr>
        <p:spPr>
          <a:xfrm>
            <a:off x="728018" y="5123773"/>
            <a:ext cx="5206712" cy="258032"/>
          </a:xfrm>
          <a:prstGeom prst="rect">
            <a:avLst/>
          </a:prstGeom>
          <a:noFill/>
          <a:ln/>
        </p:spPr>
        <p:txBody>
          <a:bodyPr wrap="square" lIns="0" tIns="0" rIns="0" bIns="0" rtlCol="0" anchor="ctr"/>
          <a:lstStyle/>
          <a:p>
            <a:pPr>
              <a:lnSpc>
                <a:spcPct val="130000"/>
              </a:lnSpc>
            </a:pPr>
            <a:r>
              <a:rPr lang="en-US" sz="1306" b="1" dirty="0">
                <a:solidFill>
                  <a:srgbClr val="3D5A6C"/>
                </a:solidFill>
                <a:latin typeface="阿里妈妈刀隶体" pitchFamily="34" charset="0"/>
                <a:ea typeface="阿里妈妈刀隶体" pitchFamily="34" charset="-122"/>
                <a:cs typeface="阿里妈妈刀隶体" pitchFamily="34" charset="-120"/>
              </a:rPr>
              <a:t>التحديات المناخية</a:t>
            </a:r>
            <a:endParaRPr lang="en-US" sz="1600" dirty="0"/>
          </a:p>
        </p:txBody>
      </p:sp>
      <p:sp>
        <p:nvSpPr>
          <p:cNvPr id="41" name="Text 39"/>
          <p:cNvSpPr/>
          <p:nvPr/>
        </p:nvSpPr>
        <p:spPr>
          <a:xfrm>
            <a:off x="516063" y="5492390"/>
            <a:ext cx="5409451" cy="239601"/>
          </a:xfrm>
          <a:prstGeom prst="rect">
            <a:avLst/>
          </a:prstGeom>
          <a:noFill/>
          <a:ln/>
        </p:spPr>
        <p:txBody>
          <a:bodyPr wrap="square" lIns="0" tIns="0" rIns="0" bIns="0" rtlCol="0" anchor="ctr"/>
          <a:lstStyle/>
          <a:p>
            <a:pPr>
              <a:lnSpc>
                <a:spcPct val="140000"/>
              </a:lnSpc>
            </a:pPr>
            <a:r>
              <a:rPr lang="en-US" sz="1161" dirty="0">
                <a:solidFill>
                  <a:srgbClr val="2C3E50"/>
                </a:solidFill>
                <a:latin typeface="MiSans" pitchFamily="34" charset="0"/>
                <a:ea typeface="MiSans" pitchFamily="34" charset="-122"/>
                <a:cs typeface="MiSans" pitchFamily="34" charset="-120"/>
              </a:rPr>
              <a:t>تشمل المخاطر المتعلقة بالطقس التي تسبب خسائر اقتصادية كبيرة، مما يتطلب </a:t>
            </a:r>
            <a:r>
              <a:rPr lang="en-US" sz="1161" b="1" dirty="0">
                <a:solidFill>
                  <a:srgbClr val="2C3E50"/>
                </a:solidFill>
                <a:latin typeface="MiSans" pitchFamily="34" charset="0"/>
                <a:ea typeface="MiSans" pitchFamily="34" charset="-122"/>
                <a:cs typeface="MiSans" pitchFamily="34" charset="-120"/>
              </a:rPr>
              <a:t>تعاوناً دولياً</a:t>
            </a:r>
            <a:r>
              <a:rPr lang="en-US" sz="1161" dirty="0">
                <a:solidFill>
                  <a:srgbClr val="2C3E50"/>
                </a:solidFill>
                <a:latin typeface="MiSans" pitchFamily="34" charset="0"/>
                <a:ea typeface="MiSans" pitchFamily="34" charset="-122"/>
                <a:cs typeface="MiSans" pitchFamily="34" charset="-120"/>
              </a:rPr>
              <a:t> لمواجهتها.</a:t>
            </a:r>
            <a:endParaRPr lang="en-US" sz="1600" dirty="0"/>
          </a:p>
        </p:txBody>
      </p:sp>
      <p:sp>
        <p:nvSpPr>
          <p:cNvPr id="42" name="Shape 40"/>
          <p:cNvSpPr/>
          <p:nvPr/>
        </p:nvSpPr>
        <p:spPr>
          <a:xfrm>
            <a:off x="368617" y="6026884"/>
            <a:ext cx="11454766" cy="829388"/>
          </a:xfrm>
          <a:custGeom>
            <a:avLst/>
            <a:gdLst/>
            <a:ahLst/>
            <a:cxnLst/>
            <a:rect l="l" t="t" r="r" b="b"/>
            <a:pathLst>
              <a:path w="11454766" h="829388">
                <a:moveTo>
                  <a:pt x="110582" y="0"/>
                </a:moveTo>
                <a:lnTo>
                  <a:pt x="11344184" y="0"/>
                </a:lnTo>
                <a:cubicBezTo>
                  <a:pt x="11405257" y="0"/>
                  <a:pt x="11454766" y="49509"/>
                  <a:pt x="11454766" y="110582"/>
                </a:cubicBezTo>
                <a:lnTo>
                  <a:pt x="11454766" y="718805"/>
                </a:lnTo>
                <a:cubicBezTo>
                  <a:pt x="11454766" y="779878"/>
                  <a:pt x="11405257" y="829388"/>
                  <a:pt x="11344184" y="829388"/>
                </a:cubicBezTo>
                <a:lnTo>
                  <a:pt x="110582" y="829388"/>
                </a:lnTo>
                <a:cubicBezTo>
                  <a:pt x="49509" y="829388"/>
                  <a:pt x="0" y="779878"/>
                  <a:pt x="0" y="718805"/>
                </a:cubicBezTo>
                <a:lnTo>
                  <a:pt x="0" y="110582"/>
                </a:lnTo>
                <a:cubicBezTo>
                  <a:pt x="0" y="49550"/>
                  <a:pt x="49550" y="0"/>
                  <a:pt x="110582" y="0"/>
                </a:cubicBezTo>
                <a:close/>
              </a:path>
            </a:pathLst>
          </a:custGeom>
          <a:gradFill flip="none" rotWithShape="1">
            <a:gsLst>
              <a:gs pos="0">
                <a:srgbClr val="3D5A6C"/>
              </a:gs>
              <a:gs pos="100000">
                <a:srgbClr val="5D7A8C"/>
              </a:gs>
            </a:gsLst>
            <a:lin ang="0" scaled="1"/>
          </a:gradFill>
          <a:ln/>
        </p:spPr>
      </p:sp>
      <p:sp>
        <p:nvSpPr>
          <p:cNvPr id="43" name="Shape 41"/>
          <p:cNvSpPr/>
          <p:nvPr/>
        </p:nvSpPr>
        <p:spPr>
          <a:xfrm>
            <a:off x="11287161" y="6229624"/>
            <a:ext cx="145143" cy="165878"/>
          </a:xfrm>
          <a:custGeom>
            <a:avLst/>
            <a:gdLst/>
            <a:ahLst/>
            <a:cxnLst/>
            <a:rect l="l" t="t" r="r" b="b"/>
            <a:pathLst>
              <a:path w="145143" h="165878">
                <a:moveTo>
                  <a:pt x="145143" y="95898"/>
                </a:moveTo>
                <a:cubicBezTo>
                  <a:pt x="145143" y="117378"/>
                  <a:pt x="127745" y="134776"/>
                  <a:pt x="106265" y="134776"/>
                </a:cubicBezTo>
                <a:lnTo>
                  <a:pt x="103673" y="134776"/>
                </a:lnTo>
                <a:cubicBezTo>
                  <a:pt x="97939" y="134776"/>
                  <a:pt x="93306" y="130143"/>
                  <a:pt x="93306" y="124408"/>
                </a:cubicBezTo>
                <a:cubicBezTo>
                  <a:pt x="93306" y="118674"/>
                  <a:pt x="97939" y="114041"/>
                  <a:pt x="103673" y="114041"/>
                </a:cubicBezTo>
                <a:lnTo>
                  <a:pt x="106265" y="114041"/>
                </a:lnTo>
                <a:cubicBezTo>
                  <a:pt x="116276" y="114041"/>
                  <a:pt x="124408" y="105909"/>
                  <a:pt x="124408" y="95898"/>
                </a:cubicBezTo>
                <a:lnTo>
                  <a:pt x="124408" y="93306"/>
                </a:lnTo>
                <a:lnTo>
                  <a:pt x="103673" y="93306"/>
                </a:lnTo>
                <a:cubicBezTo>
                  <a:pt x="92237" y="93306"/>
                  <a:pt x="82939" y="84008"/>
                  <a:pt x="82939" y="72571"/>
                </a:cubicBezTo>
                <a:lnTo>
                  <a:pt x="82939" y="51837"/>
                </a:lnTo>
                <a:cubicBezTo>
                  <a:pt x="82939" y="40400"/>
                  <a:pt x="92237" y="31102"/>
                  <a:pt x="103673" y="31102"/>
                </a:cubicBezTo>
                <a:lnTo>
                  <a:pt x="124408" y="31102"/>
                </a:lnTo>
                <a:cubicBezTo>
                  <a:pt x="135845" y="31102"/>
                  <a:pt x="145143" y="40400"/>
                  <a:pt x="145143" y="51837"/>
                </a:cubicBezTo>
                <a:lnTo>
                  <a:pt x="145143" y="95898"/>
                </a:lnTo>
                <a:close/>
                <a:moveTo>
                  <a:pt x="62204" y="95898"/>
                </a:moveTo>
                <a:cubicBezTo>
                  <a:pt x="62204" y="117378"/>
                  <a:pt x="44806" y="134776"/>
                  <a:pt x="23327" y="134776"/>
                </a:cubicBezTo>
                <a:lnTo>
                  <a:pt x="20735" y="134776"/>
                </a:lnTo>
                <a:cubicBezTo>
                  <a:pt x="15000" y="134776"/>
                  <a:pt x="10367" y="130143"/>
                  <a:pt x="10367" y="124408"/>
                </a:cubicBezTo>
                <a:cubicBezTo>
                  <a:pt x="10367" y="118674"/>
                  <a:pt x="15000" y="114041"/>
                  <a:pt x="20735" y="114041"/>
                </a:cubicBezTo>
                <a:lnTo>
                  <a:pt x="23327" y="114041"/>
                </a:lnTo>
                <a:cubicBezTo>
                  <a:pt x="33338" y="114041"/>
                  <a:pt x="41469" y="105909"/>
                  <a:pt x="41469" y="95898"/>
                </a:cubicBezTo>
                <a:lnTo>
                  <a:pt x="41469" y="93306"/>
                </a:lnTo>
                <a:lnTo>
                  <a:pt x="20735" y="93306"/>
                </a:lnTo>
                <a:cubicBezTo>
                  <a:pt x="9298" y="93306"/>
                  <a:pt x="0" y="84008"/>
                  <a:pt x="0" y="72571"/>
                </a:cubicBezTo>
                <a:lnTo>
                  <a:pt x="0" y="51837"/>
                </a:lnTo>
                <a:cubicBezTo>
                  <a:pt x="0" y="40400"/>
                  <a:pt x="9298" y="31102"/>
                  <a:pt x="20735" y="31102"/>
                </a:cubicBezTo>
                <a:lnTo>
                  <a:pt x="41469" y="31102"/>
                </a:lnTo>
                <a:cubicBezTo>
                  <a:pt x="52906" y="31102"/>
                  <a:pt x="62204" y="40400"/>
                  <a:pt x="62204" y="51837"/>
                </a:cubicBezTo>
                <a:lnTo>
                  <a:pt x="62204" y="95898"/>
                </a:lnTo>
                <a:close/>
              </a:path>
            </a:pathLst>
          </a:custGeom>
          <a:solidFill>
            <a:srgbClr val="C9A87C"/>
          </a:solidFill>
          <a:ln/>
        </p:spPr>
      </p:sp>
      <p:sp>
        <p:nvSpPr>
          <p:cNvPr id="44" name="Text 42"/>
          <p:cNvSpPr/>
          <p:nvPr/>
        </p:nvSpPr>
        <p:spPr>
          <a:xfrm>
            <a:off x="686549" y="6174331"/>
            <a:ext cx="11030857" cy="534494"/>
          </a:xfrm>
          <a:prstGeom prst="rect">
            <a:avLst/>
          </a:prstGeom>
          <a:noFill/>
          <a:ln/>
        </p:spPr>
        <p:txBody>
          <a:bodyPr wrap="square" lIns="0" tIns="0" rIns="0" bIns="0" rtlCol="0" anchor="ctr"/>
          <a:lstStyle/>
          <a:p>
            <a:pPr algn="ctr">
              <a:lnSpc>
                <a:spcPct val="140000"/>
              </a:lnSpc>
            </a:pPr>
            <a:r>
              <a:rPr lang="en-US" sz="1306" b="1" dirty="0">
                <a:solidFill>
                  <a:srgbClr val="FFFFFF"/>
                </a:solidFill>
                <a:latin typeface="MiSans" pitchFamily="34" charset="0"/>
                <a:ea typeface="MiSans" pitchFamily="34" charset="-122"/>
                <a:cs typeface="MiSans" pitchFamily="34" charset="-120"/>
              </a:rPr>
              <a:t>التنمية أداة للعدالة العالمية:</a:t>
            </a:r>
            <a:r>
              <a:rPr lang="en-US" sz="1306" dirty="0">
                <a:solidFill>
                  <a:srgbClr val="FFFFFF"/>
                </a:solidFill>
                <a:latin typeface="MiSans" pitchFamily="34" charset="0"/>
                <a:ea typeface="MiSans" pitchFamily="34" charset="-122"/>
                <a:cs typeface="MiSans" pitchFamily="34" charset="-120"/>
              </a:rPr>
              <a:t> يُرى التنمية اليوم كتحدٍ عالمي لا يقتصر على الدول المتطورة مقابل النامية، بل يواجه جميع الدول تحديات مشتركة تتطلب عملاً جماعياً عبر أهداف التنمية المستدامة.</a:t>
            </a:r>
            <a:endParaRPr lang="en-US" sz="1600"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8F5F0"/>
        </a:solidFill>
        <a:effectLst/>
      </p:bgPr>
    </p:bg>
    <p:spTree>
      <p:nvGrpSpPr>
        <p:cNvPr id="1" name=""/>
        <p:cNvGrpSpPr/>
        <p:nvPr/>
      </p:nvGrpSpPr>
      <p:grpSpPr>
        <a:xfrm>
          <a:off x="0" y="0"/>
          <a:ext cx="0" cy="0"/>
          <a:chOff x="0" y="0"/>
          <a:chExt cx="0" cy="0"/>
        </a:xfrm>
      </p:grpSpPr>
      <p:pic>
        <p:nvPicPr>
          <p:cNvPr id="2" name="Image 0" descr="https://kimi-web-img.moonshot.cn/img/wrsc.org/f15c0da7e6687d7e9d698b9053faba980059a54e.jpg"/>
          <p:cNvPicPr>
            <a:picLocks noChangeAspect="1"/>
          </p:cNvPicPr>
          <p:nvPr/>
        </p:nvPicPr>
        <p:blipFill>
          <a:blip r:embed="rId3">
            <a:alphaModFix amt="20000"/>
          </a:blip>
          <a:srcRect t="3772" b="3772"/>
          <a:stretch/>
        </p:blipFill>
        <p:spPr>
          <a:xfrm>
            <a:off x="0" y="0"/>
            <a:ext cx="12192000" cy="6858000"/>
          </a:xfrm>
          <a:prstGeom prst="roundRect">
            <a:avLst>
              <a:gd name="adj" fmla="val 0"/>
            </a:avLst>
          </a:prstGeom>
        </p:spPr>
      </p:pic>
      <p:sp>
        <p:nvSpPr>
          <p:cNvPr id="3" name="Shape 0"/>
          <p:cNvSpPr/>
          <p:nvPr/>
        </p:nvSpPr>
        <p:spPr>
          <a:xfrm>
            <a:off x="1016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3D5A6C">
                  <a:alpha val="95000"/>
                </a:srgbClr>
              </a:gs>
              <a:gs pos="50000">
                <a:srgbClr val="3D5A6C">
                  <a:alpha val="85000"/>
                </a:srgbClr>
              </a:gs>
              <a:gs pos="100000">
                <a:srgbClr val="3D5A6C">
                  <a:alpha val="70000"/>
                </a:srgbClr>
              </a:gs>
            </a:gsLst>
            <a:lin ang="2700000" scaled="1"/>
          </a:gradFill>
          <a:ln/>
        </p:spPr>
      </p:sp>
      <p:sp>
        <p:nvSpPr>
          <p:cNvPr id="4" name="Shape 1"/>
          <p:cNvSpPr/>
          <p:nvPr/>
        </p:nvSpPr>
        <p:spPr>
          <a:xfrm>
            <a:off x="5638800" y="276225"/>
            <a:ext cx="914400" cy="914400"/>
          </a:xfrm>
          <a:custGeom>
            <a:avLst/>
            <a:gdLst/>
            <a:ahLst/>
            <a:cxnLst/>
            <a:rect l="l" t="t" r="r" b="b"/>
            <a:pathLst>
              <a:path w="914400" h="914400">
                <a:moveTo>
                  <a:pt x="99477" y="356652"/>
                </a:moveTo>
                <a:lnTo>
                  <a:pt x="154662" y="411837"/>
                </a:lnTo>
                <a:cubicBezTo>
                  <a:pt x="165378" y="422553"/>
                  <a:pt x="179844" y="428625"/>
                  <a:pt x="195024" y="428625"/>
                </a:cubicBezTo>
                <a:lnTo>
                  <a:pt x="233422" y="428625"/>
                </a:lnTo>
                <a:cubicBezTo>
                  <a:pt x="248602" y="428625"/>
                  <a:pt x="263069" y="434697"/>
                  <a:pt x="273784" y="445413"/>
                </a:cubicBezTo>
                <a:lnTo>
                  <a:pt x="326112" y="497741"/>
                </a:lnTo>
                <a:cubicBezTo>
                  <a:pt x="336828" y="508456"/>
                  <a:pt x="342900" y="522922"/>
                  <a:pt x="342900" y="538103"/>
                </a:cubicBezTo>
                <a:lnTo>
                  <a:pt x="342900" y="605076"/>
                </a:lnTo>
                <a:cubicBezTo>
                  <a:pt x="342900" y="620256"/>
                  <a:pt x="348972" y="634722"/>
                  <a:pt x="359688" y="645438"/>
                </a:cubicBezTo>
                <a:lnTo>
                  <a:pt x="383441" y="669191"/>
                </a:lnTo>
                <a:cubicBezTo>
                  <a:pt x="394156" y="679906"/>
                  <a:pt x="400229" y="694373"/>
                  <a:pt x="400229" y="709553"/>
                </a:cubicBezTo>
                <a:lnTo>
                  <a:pt x="400229" y="742950"/>
                </a:lnTo>
                <a:cubicBezTo>
                  <a:pt x="400229" y="774561"/>
                  <a:pt x="425768" y="800100"/>
                  <a:pt x="457379" y="800100"/>
                </a:cubicBezTo>
                <a:cubicBezTo>
                  <a:pt x="488990" y="800100"/>
                  <a:pt x="514529" y="774561"/>
                  <a:pt x="514529" y="742950"/>
                </a:cubicBezTo>
                <a:lnTo>
                  <a:pt x="514529" y="738128"/>
                </a:lnTo>
                <a:cubicBezTo>
                  <a:pt x="514529" y="722948"/>
                  <a:pt x="520601" y="708481"/>
                  <a:pt x="531316" y="697766"/>
                </a:cubicBezTo>
                <a:lnTo>
                  <a:pt x="612219" y="616863"/>
                </a:lnTo>
                <a:cubicBezTo>
                  <a:pt x="622935" y="606147"/>
                  <a:pt x="629007" y="591681"/>
                  <a:pt x="629007" y="576501"/>
                </a:cubicBezTo>
                <a:lnTo>
                  <a:pt x="629007" y="514529"/>
                </a:lnTo>
                <a:cubicBezTo>
                  <a:pt x="629007" y="482918"/>
                  <a:pt x="603468" y="457379"/>
                  <a:pt x="571857" y="457379"/>
                </a:cubicBezTo>
                <a:lnTo>
                  <a:pt x="424160" y="457379"/>
                </a:lnTo>
                <a:cubicBezTo>
                  <a:pt x="408980" y="457379"/>
                  <a:pt x="394514" y="451306"/>
                  <a:pt x="383798" y="440591"/>
                </a:cubicBezTo>
                <a:lnTo>
                  <a:pt x="355223" y="412016"/>
                </a:lnTo>
                <a:cubicBezTo>
                  <a:pt x="347722" y="404515"/>
                  <a:pt x="343436" y="394156"/>
                  <a:pt x="343436" y="383441"/>
                </a:cubicBezTo>
                <a:cubicBezTo>
                  <a:pt x="343436" y="361117"/>
                  <a:pt x="361474" y="343079"/>
                  <a:pt x="383798" y="343079"/>
                </a:cubicBezTo>
                <a:lnTo>
                  <a:pt x="445770" y="343079"/>
                </a:lnTo>
                <a:cubicBezTo>
                  <a:pt x="468094" y="343079"/>
                  <a:pt x="486132" y="325041"/>
                  <a:pt x="486132" y="302716"/>
                </a:cubicBezTo>
                <a:cubicBezTo>
                  <a:pt x="486132" y="292001"/>
                  <a:pt x="481846" y="281642"/>
                  <a:pt x="474345" y="274141"/>
                </a:cubicBezTo>
                <a:lnTo>
                  <a:pt x="439162" y="238958"/>
                </a:lnTo>
                <a:cubicBezTo>
                  <a:pt x="432197" y="232172"/>
                  <a:pt x="428625" y="223421"/>
                  <a:pt x="428625" y="214313"/>
                </a:cubicBezTo>
                <a:cubicBezTo>
                  <a:pt x="428625" y="205204"/>
                  <a:pt x="432197" y="196453"/>
                  <a:pt x="438805" y="189845"/>
                </a:cubicBezTo>
                <a:lnTo>
                  <a:pt x="469702" y="158948"/>
                </a:lnTo>
                <a:cubicBezTo>
                  <a:pt x="480060" y="148590"/>
                  <a:pt x="485954" y="134481"/>
                  <a:pt x="485954" y="119836"/>
                </a:cubicBezTo>
                <a:cubicBezTo>
                  <a:pt x="485954" y="106978"/>
                  <a:pt x="481667" y="95369"/>
                  <a:pt x="474524" y="86082"/>
                </a:cubicBezTo>
                <a:cubicBezTo>
                  <a:pt x="468809" y="85904"/>
                  <a:pt x="463094" y="85725"/>
                  <a:pt x="457379" y="85725"/>
                </a:cubicBezTo>
                <a:cubicBezTo>
                  <a:pt x="287000" y="85725"/>
                  <a:pt x="143589" y="200382"/>
                  <a:pt x="99655" y="356652"/>
                </a:cubicBezTo>
                <a:close/>
                <a:moveTo>
                  <a:pt x="828675" y="457200"/>
                </a:moveTo>
                <a:cubicBezTo>
                  <a:pt x="828675" y="395407"/>
                  <a:pt x="813673" y="337185"/>
                  <a:pt x="786884" y="286107"/>
                </a:cubicBezTo>
                <a:cubicBezTo>
                  <a:pt x="775454" y="287715"/>
                  <a:pt x="764203" y="293072"/>
                  <a:pt x="754916" y="302359"/>
                </a:cubicBezTo>
                <a:lnTo>
                  <a:pt x="730984" y="326291"/>
                </a:lnTo>
                <a:cubicBezTo>
                  <a:pt x="720269" y="337006"/>
                  <a:pt x="714196" y="351472"/>
                  <a:pt x="714196" y="366653"/>
                </a:cubicBezTo>
                <a:lnTo>
                  <a:pt x="714196" y="428625"/>
                </a:lnTo>
                <a:cubicBezTo>
                  <a:pt x="714196" y="460236"/>
                  <a:pt x="739735" y="485775"/>
                  <a:pt x="771346" y="485775"/>
                </a:cubicBezTo>
                <a:lnTo>
                  <a:pt x="814388" y="485775"/>
                </a:lnTo>
                <a:cubicBezTo>
                  <a:pt x="818852" y="485775"/>
                  <a:pt x="823317" y="485239"/>
                  <a:pt x="827425" y="484346"/>
                </a:cubicBezTo>
                <a:cubicBezTo>
                  <a:pt x="828139" y="475417"/>
                  <a:pt x="828318" y="466308"/>
                  <a:pt x="828318" y="457200"/>
                </a:cubicBezTo>
                <a:close/>
                <a:moveTo>
                  <a:pt x="0" y="457200"/>
                </a:moveTo>
                <a:cubicBezTo>
                  <a:pt x="0" y="204864"/>
                  <a:pt x="204864" y="0"/>
                  <a:pt x="457200" y="0"/>
                </a:cubicBezTo>
                <a:cubicBezTo>
                  <a:pt x="709536" y="0"/>
                  <a:pt x="914400" y="204864"/>
                  <a:pt x="914400" y="457200"/>
                </a:cubicBezTo>
                <a:cubicBezTo>
                  <a:pt x="914400" y="709536"/>
                  <a:pt x="709536" y="914400"/>
                  <a:pt x="457200" y="914400"/>
                </a:cubicBezTo>
                <a:cubicBezTo>
                  <a:pt x="204864" y="914400"/>
                  <a:pt x="0" y="709536"/>
                  <a:pt x="0" y="457200"/>
                </a:cubicBezTo>
                <a:close/>
              </a:path>
            </a:pathLst>
          </a:custGeom>
          <a:solidFill>
            <a:srgbClr val="C9A87C"/>
          </a:solidFill>
          <a:ln/>
        </p:spPr>
      </p:sp>
      <p:sp>
        <p:nvSpPr>
          <p:cNvPr id="5" name="Text 2"/>
          <p:cNvSpPr/>
          <p:nvPr/>
        </p:nvSpPr>
        <p:spPr>
          <a:xfrm>
            <a:off x="3419921" y="1724025"/>
            <a:ext cx="5353050" cy="1428750"/>
          </a:xfrm>
          <a:prstGeom prst="rect">
            <a:avLst/>
          </a:prstGeom>
          <a:noFill/>
          <a:ln/>
        </p:spPr>
        <p:txBody>
          <a:bodyPr wrap="square" lIns="0" tIns="0" rIns="0" bIns="0" rtlCol="0" anchor="ctr"/>
          <a:lstStyle/>
          <a:p>
            <a:pPr algn="ctr">
              <a:lnSpc>
                <a:spcPct val="100000"/>
              </a:lnSpc>
            </a:pPr>
            <a:r>
              <a:rPr lang="en-US" sz="4500" b="1" dirty="0">
                <a:solidFill>
                  <a:srgbClr val="F8F5F0"/>
                </a:solidFill>
                <a:latin typeface="阿里妈妈刀隶体" pitchFamily="34" charset="0"/>
                <a:ea typeface="阿里妈妈刀隶体" pitchFamily="34" charset="-122"/>
                <a:cs typeface="阿里妈妈刀隶体" pitchFamily="34" charset="-120"/>
              </a:rPr>
              <a:t>التنمية: رحلة مستمرة</a:t>
            </a:r>
            <a:endParaRPr lang="en-US" sz="1600" dirty="0"/>
          </a:p>
          <a:p>
            <a:pPr algn="ctr">
              <a:lnSpc>
                <a:spcPct val="100000"/>
              </a:lnSpc>
            </a:pPr>
            <a:r>
              <a:rPr lang="en-US" sz="4500" b="1" dirty="0">
                <a:solidFill>
                  <a:srgbClr val="F8F5F0"/>
                </a:solidFill>
                <a:latin typeface="阿里妈妈刀隶体" pitchFamily="34" charset="0"/>
                <a:ea typeface="阿里妈妈刀隶体" pitchFamily="34" charset="-122"/>
                <a:cs typeface="阿里妈妈刀隶体" pitchFamily="34" charset="-120"/>
              </a:rPr>
              <a:t>نحو العدالة العالمية</a:t>
            </a:r>
            <a:endParaRPr lang="en-US" sz="1600" dirty="0"/>
          </a:p>
        </p:txBody>
      </p:sp>
      <p:sp>
        <p:nvSpPr>
          <p:cNvPr id="6" name="Shape 3"/>
          <p:cNvSpPr/>
          <p:nvPr/>
        </p:nvSpPr>
        <p:spPr>
          <a:xfrm>
            <a:off x="5334000" y="3457575"/>
            <a:ext cx="1524000" cy="0"/>
          </a:xfrm>
          <a:custGeom>
            <a:avLst/>
            <a:gdLst/>
            <a:ahLst/>
            <a:cxnLst/>
            <a:rect l="l" t="t" r="r" b="b"/>
            <a:pathLst>
              <a:path w="1524000">
                <a:moveTo>
                  <a:pt x="0" y="0"/>
                </a:moveTo>
                <a:lnTo>
                  <a:pt x="1524000" y="0"/>
                </a:lnTo>
                <a:lnTo>
                  <a:pt x="1524000" y="0"/>
                </a:lnTo>
                <a:lnTo>
                  <a:pt x="0" y="0"/>
                </a:lnTo>
                <a:lnTo>
                  <a:pt x="0" y="0"/>
                </a:lnTo>
                <a:close/>
              </a:path>
            </a:pathLst>
          </a:custGeom>
          <a:solidFill>
            <a:srgbClr val="C9A87C"/>
          </a:solidFill>
          <a:ln/>
        </p:spPr>
      </p:sp>
      <p:sp>
        <p:nvSpPr>
          <p:cNvPr id="7" name="Text 4"/>
          <p:cNvSpPr/>
          <p:nvPr/>
        </p:nvSpPr>
        <p:spPr>
          <a:xfrm>
            <a:off x="2028527" y="3762375"/>
            <a:ext cx="8134350" cy="304800"/>
          </a:xfrm>
          <a:prstGeom prst="rect">
            <a:avLst/>
          </a:prstGeom>
          <a:noFill/>
          <a:ln/>
        </p:spPr>
        <p:txBody>
          <a:bodyPr wrap="square" lIns="0" tIns="0" rIns="0" bIns="0" rtlCol="0" anchor="ctr"/>
          <a:lstStyle/>
          <a:p>
            <a:pPr algn="ctr">
              <a:lnSpc>
                <a:spcPct val="140000"/>
              </a:lnSpc>
            </a:pPr>
            <a:r>
              <a:rPr lang="en-US" sz="1500" dirty="0">
                <a:solidFill>
                  <a:srgbClr val="F8F5F0"/>
                </a:solidFill>
                <a:latin typeface="MiSans" pitchFamily="34" charset="0"/>
                <a:ea typeface="MiSans" pitchFamily="34" charset="-122"/>
                <a:cs typeface="MiSans" pitchFamily="34" charset="-120"/>
              </a:rPr>
              <a:t>التنمية </a:t>
            </a:r>
            <a:r>
              <a:rPr lang="en-US" sz="1500" b="1" dirty="0">
                <a:solidFill>
                  <a:srgbClr val="F8F5F0"/>
                </a:solidFill>
                <a:latin typeface="MiSans" pitchFamily="34" charset="0"/>
                <a:ea typeface="MiSans" pitchFamily="34" charset="-122"/>
                <a:cs typeface="MiSans" pitchFamily="34" charset="-120"/>
              </a:rPr>
              <a:t>ليست مجرد نمو اقتصادي</a:t>
            </a:r>
            <a:r>
              <a:rPr lang="en-US" sz="1500" dirty="0">
                <a:solidFill>
                  <a:srgbClr val="F8F5F0"/>
                </a:solidFill>
                <a:latin typeface="MiSans" pitchFamily="34" charset="0"/>
                <a:ea typeface="MiSans" pitchFamily="34" charset="-122"/>
                <a:cs typeface="MiSans" pitchFamily="34" charset="-120"/>
              </a:rPr>
              <a:t>، بل هي عملية شاملة تهدف إلى تحسين الرفاهية البشرية وتحقيق العدالة العالمية.</a:t>
            </a:r>
            <a:endParaRPr lang="en-US" sz="1600" dirty="0"/>
          </a:p>
        </p:txBody>
      </p:sp>
      <p:sp>
        <p:nvSpPr>
          <p:cNvPr id="8" name="Text 5"/>
          <p:cNvSpPr/>
          <p:nvPr/>
        </p:nvSpPr>
        <p:spPr>
          <a:xfrm>
            <a:off x="2028527" y="4295775"/>
            <a:ext cx="8134350" cy="304800"/>
          </a:xfrm>
          <a:prstGeom prst="rect">
            <a:avLst/>
          </a:prstGeom>
          <a:noFill/>
          <a:ln/>
        </p:spPr>
        <p:txBody>
          <a:bodyPr wrap="square" lIns="0" tIns="0" rIns="0" bIns="0" rtlCol="0" anchor="ctr"/>
          <a:lstStyle/>
          <a:p>
            <a:pPr algn="ctr">
              <a:lnSpc>
                <a:spcPct val="140000"/>
              </a:lnSpc>
            </a:pPr>
            <a:r>
              <a:rPr lang="en-US" sz="1500" dirty="0">
                <a:solidFill>
                  <a:srgbClr val="F8F5F0"/>
                </a:solidFill>
                <a:latin typeface="MiSans" pitchFamily="34" charset="0"/>
                <a:ea typeface="MiSans" pitchFamily="34" charset="-122"/>
                <a:cs typeface="MiSans" pitchFamily="34" charset="-120"/>
              </a:rPr>
              <a:t>من خلال </a:t>
            </a:r>
            <a:r>
              <a:rPr lang="en-US" sz="1500" b="1" dirty="0">
                <a:solidFill>
                  <a:srgbClr val="F8F5F0"/>
                </a:solidFill>
                <a:latin typeface="MiSans" pitchFamily="34" charset="0"/>
                <a:ea typeface="MiSans" pitchFamily="34" charset="-122"/>
                <a:cs typeface="MiSans" pitchFamily="34" charset="-120"/>
              </a:rPr>
              <a:t>التعاون الدولي والتعلم المستمر</a:t>
            </a:r>
            <a:r>
              <a:rPr lang="en-US" sz="1500" dirty="0">
                <a:solidFill>
                  <a:srgbClr val="F8F5F0"/>
                </a:solidFill>
                <a:latin typeface="MiSans" pitchFamily="34" charset="0"/>
                <a:ea typeface="MiSans" pitchFamily="34" charset="-122"/>
                <a:cs typeface="MiSans" pitchFamily="34" charset="-120"/>
              </a:rPr>
              <a:t>، يمكننا مواجهة التحديات المعاصرة وبناء عالم أكثر استدامة وإنصافاً للجميع.</a:t>
            </a:r>
            <a:endParaRPr lang="en-US" sz="1600" dirty="0"/>
          </a:p>
        </p:txBody>
      </p:sp>
      <p:sp>
        <p:nvSpPr>
          <p:cNvPr id="9" name="Shape 6"/>
          <p:cNvSpPr/>
          <p:nvPr/>
        </p:nvSpPr>
        <p:spPr>
          <a:xfrm>
            <a:off x="7702748" y="5057775"/>
            <a:ext cx="2600325" cy="1524000"/>
          </a:xfrm>
          <a:custGeom>
            <a:avLst/>
            <a:gdLst/>
            <a:ahLst/>
            <a:cxnLst/>
            <a:rect l="l" t="t" r="r" b="b"/>
            <a:pathLst>
              <a:path w="2600325" h="1524000">
                <a:moveTo>
                  <a:pt x="114300" y="0"/>
                </a:moveTo>
                <a:lnTo>
                  <a:pt x="2486025" y="0"/>
                </a:lnTo>
                <a:cubicBezTo>
                  <a:pt x="2549109" y="0"/>
                  <a:pt x="2600325" y="51216"/>
                  <a:pt x="2600325" y="114300"/>
                </a:cubicBezTo>
                <a:lnTo>
                  <a:pt x="2600325" y="1409700"/>
                </a:lnTo>
                <a:cubicBezTo>
                  <a:pt x="2600325" y="1472784"/>
                  <a:pt x="2549109" y="1524000"/>
                  <a:pt x="2486025" y="1524000"/>
                </a:cubicBezTo>
                <a:lnTo>
                  <a:pt x="114300" y="1524000"/>
                </a:lnTo>
                <a:cubicBezTo>
                  <a:pt x="51216" y="1524000"/>
                  <a:pt x="0" y="1472784"/>
                  <a:pt x="0" y="1409700"/>
                </a:cubicBezTo>
                <a:lnTo>
                  <a:pt x="0" y="114300"/>
                </a:lnTo>
                <a:cubicBezTo>
                  <a:pt x="0" y="51216"/>
                  <a:pt x="51216" y="0"/>
                  <a:pt x="114300" y="0"/>
                </a:cubicBezTo>
                <a:close/>
              </a:path>
            </a:pathLst>
          </a:custGeom>
          <a:solidFill>
            <a:srgbClr val="FFFFFF">
              <a:alpha val="10196"/>
            </a:srgbClr>
          </a:solidFill>
          <a:ln/>
        </p:spPr>
      </p:sp>
      <p:sp>
        <p:nvSpPr>
          <p:cNvPr id="10" name="Shape 7"/>
          <p:cNvSpPr/>
          <p:nvPr/>
        </p:nvSpPr>
        <p:spPr>
          <a:xfrm>
            <a:off x="8811667" y="5286375"/>
            <a:ext cx="385763" cy="342900"/>
          </a:xfrm>
          <a:custGeom>
            <a:avLst/>
            <a:gdLst/>
            <a:ahLst/>
            <a:cxnLst/>
            <a:rect l="l" t="t" r="r" b="b"/>
            <a:pathLst>
              <a:path w="385763" h="342900">
                <a:moveTo>
                  <a:pt x="180089" y="35629"/>
                </a:moveTo>
                <a:lnTo>
                  <a:pt x="101999" y="122426"/>
                </a:lnTo>
                <a:cubicBezTo>
                  <a:pt x="98919" y="125842"/>
                  <a:pt x="99053" y="131132"/>
                  <a:pt x="102334" y="134414"/>
                </a:cubicBezTo>
                <a:cubicBezTo>
                  <a:pt x="122761" y="154841"/>
                  <a:pt x="155912" y="154841"/>
                  <a:pt x="176339" y="134414"/>
                </a:cubicBezTo>
                <a:lnTo>
                  <a:pt x="197636" y="113117"/>
                </a:lnTo>
                <a:cubicBezTo>
                  <a:pt x="200449" y="110304"/>
                  <a:pt x="203999" y="108764"/>
                  <a:pt x="207615" y="108496"/>
                </a:cubicBezTo>
                <a:cubicBezTo>
                  <a:pt x="212169" y="108094"/>
                  <a:pt x="216857" y="109634"/>
                  <a:pt x="220340" y="113117"/>
                </a:cubicBezTo>
                <a:lnTo>
                  <a:pt x="338614" y="230386"/>
                </a:lnTo>
                <a:lnTo>
                  <a:pt x="385763" y="192881"/>
                </a:lnTo>
                <a:lnTo>
                  <a:pt x="385763" y="0"/>
                </a:lnTo>
                <a:lnTo>
                  <a:pt x="310753" y="42863"/>
                </a:lnTo>
                <a:lnTo>
                  <a:pt x="294814" y="32214"/>
                </a:lnTo>
                <a:cubicBezTo>
                  <a:pt x="284232" y="25182"/>
                  <a:pt x="271842" y="21431"/>
                  <a:pt x="259117" y="21431"/>
                </a:cubicBezTo>
                <a:lnTo>
                  <a:pt x="211968" y="21431"/>
                </a:lnTo>
                <a:cubicBezTo>
                  <a:pt x="211232" y="21431"/>
                  <a:pt x="210428" y="21431"/>
                  <a:pt x="209691" y="21498"/>
                </a:cubicBezTo>
                <a:cubicBezTo>
                  <a:pt x="198373" y="22101"/>
                  <a:pt x="187724" y="27191"/>
                  <a:pt x="180089" y="35629"/>
                </a:cubicBezTo>
                <a:close/>
                <a:moveTo>
                  <a:pt x="78090" y="100928"/>
                </a:moveTo>
                <a:lnTo>
                  <a:pt x="149617" y="21431"/>
                </a:lnTo>
                <a:lnTo>
                  <a:pt x="123096" y="21431"/>
                </a:lnTo>
                <a:cubicBezTo>
                  <a:pt x="106018" y="21431"/>
                  <a:pt x="89676" y="28195"/>
                  <a:pt x="77621" y="40251"/>
                </a:cubicBezTo>
                <a:lnTo>
                  <a:pt x="0" y="128588"/>
                </a:lnTo>
                <a:lnTo>
                  <a:pt x="0" y="364331"/>
                </a:lnTo>
                <a:lnTo>
                  <a:pt x="96441" y="273248"/>
                </a:lnTo>
                <a:lnTo>
                  <a:pt x="104745" y="280147"/>
                </a:lnTo>
                <a:cubicBezTo>
                  <a:pt x="120149" y="293005"/>
                  <a:pt x="139571" y="300038"/>
                  <a:pt x="159596" y="300038"/>
                </a:cubicBezTo>
                <a:lnTo>
                  <a:pt x="170111" y="300038"/>
                </a:lnTo>
                <a:lnTo>
                  <a:pt x="165422" y="295349"/>
                </a:lnTo>
                <a:cubicBezTo>
                  <a:pt x="159127" y="289054"/>
                  <a:pt x="159127" y="278874"/>
                  <a:pt x="165422" y="272646"/>
                </a:cubicBezTo>
                <a:cubicBezTo>
                  <a:pt x="171718" y="266417"/>
                  <a:pt x="181898" y="266350"/>
                  <a:pt x="188126" y="272646"/>
                </a:cubicBezTo>
                <a:lnTo>
                  <a:pt x="215585" y="300104"/>
                </a:lnTo>
                <a:lnTo>
                  <a:pt x="221613" y="300104"/>
                </a:lnTo>
                <a:cubicBezTo>
                  <a:pt x="234404" y="300104"/>
                  <a:pt x="246928" y="297225"/>
                  <a:pt x="258314" y="291867"/>
                </a:cubicBezTo>
                <a:lnTo>
                  <a:pt x="240432" y="273918"/>
                </a:lnTo>
                <a:cubicBezTo>
                  <a:pt x="234136" y="267623"/>
                  <a:pt x="234136" y="257443"/>
                  <a:pt x="240432" y="251214"/>
                </a:cubicBezTo>
                <a:cubicBezTo>
                  <a:pt x="246727" y="244986"/>
                  <a:pt x="256907" y="244919"/>
                  <a:pt x="263136" y="251214"/>
                </a:cubicBezTo>
                <a:lnTo>
                  <a:pt x="284567" y="272646"/>
                </a:lnTo>
                <a:lnTo>
                  <a:pt x="296287" y="260925"/>
                </a:lnTo>
                <a:cubicBezTo>
                  <a:pt x="302248" y="254965"/>
                  <a:pt x="303989" y="246325"/>
                  <a:pt x="301377" y="238758"/>
                </a:cubicBezTo>
                <a:lnTo>
                  <a:pt x="209022" y="147139"/>
                </a:lnTo>
                <a:lnTo>
                  <a:pt x="199043" y="157118"/>
                </a:lnTo>
                <a:cubicBezTo>
                  <a:pt x="166025" y="190135"/>
                  <a:pt x="112581" y="190135"/>
                  <a:pt x="79564" y="157118"/>
                </a:cubicBezTo>
                <a:cubicBezTo>
                  <a:pt x="64160" y="141714"/>
                  <a:pt x="63557" y="117001"/>
                  <a:pt x="78090" y="100861"/>
                </a:cubicBezTo>
                <a:close/>
              </a:path>
            </a:pathLst>
          </a:custGeom>
          <a:solidFill>
            <a:srgbClr val="C9A87C"/>
          </a:solidFill>
          <a:ln/>
        </p:spPr>
      </p:sp>
      <p:sp>
        <p:nvSpPr>
          <p:cNvPr id="11" name="Text 8"/>
          <p:cNvSpPr/>
          <p:nvPr/>
        </p:nvSpPr>
        <p:spPr>
          <a:xfrm>
            <a:off x="7883723" y="5781675"/>
            <a:ext cx="2238375" cy="266700"/>
          </a:xfrm>
          <a:prstGeom prst="rect">
            <a:avLst/>
          </a:prstGeom>
          <a:noFill/>
          <a:ln/>
        </p:spPr>
        <p:txBody>
          <a:bodyPr wrap="square" lIns="0" tIns="0" rIns="0" bIns="0" rtlCol="0" anchor="ctr"/>
          <a:lstStyle/>
          <a:p>
            <a:pPr algn="ctr">
              <a:lnSpc>
                <a:spcPct val="120000"/>
              </a:lnSpc>
            </a:pPr>
            <a:r>
              <a:rPr lang="en-US" sz="1500" b="1" dirty="0">
                <a:solidFill>
                  <a:srgbClr val="F8F5F0"/>
                </a:solidFill>
                <a:latin typeface="阿里妈妈刀隶体" pitchFamily="34" charset="0"/>
                <a:ea typeface="阿里妈妈刀隶体" pitchFamily="34" charset="-122"/>
                <a:cs typeface="阿里妈妈刀隶体" pitchFamily="34" charset="-120"/>
              </a:rPr>
              <a:t>التعاون الدولي</a:t>
            </a:r>
            <a:endParaRPr lang="en-US" sz="1600" dirty="0"/>
          </a:p>
        </p:txBody>
      </p:sp>
      <p:sp>
        <p:nvSpPr>
          <p:cNvPr id="12" name="Text 9"/>
          <p:cNvSpPr/>
          <p:nvPr/>
        </p:nvSpPr>
        <p:spPr>
          <a:xfrm>
            <a:off x="7893248" y="6124575"/>
            <a:ext cx="2219325" cy="228600"/>
          </a:xfrm>
          <a:prstGeom prst="rect">
            <a:avLst/>
          </a:prstGeom>
          <a:noFill/>
          <a:ln/>
        </p:spPr>
        <p:txBody>
          <a:bodyPr wrap="square" lIns="0" tIns="0" rIns="0" bIns="0" rtlCol="0" anchor="ctr"/>
          <a:lstStyle/>
          <a:p>
            <a:pPr algn="ctr">
              <a:lnSpc>
                <a:spcPct val="130000"/>
              </a:lnSpc>
            </a:pPr>
            <a:r>
              <a:rPr lang="en-US" sz="1200" dirty="0">
                <a:solidFill>
                  <a:srgbClr val="F8F5F0">
                    <a:alpha val="80000"/>
                  </a:srgbClr>
                </a:solidFill>
                <a:latin typeface="MiSans" pitchFamily="34" charset="0"/>
                <a:ea typeface="MiSans" pitchFamily="34" charset="-122"/>
                <a:cs typeface="MiSans" pitchFamily="34" charset="-120"/>
              </a:rPr>
              <a:t>شراكات عالمية لمواجهة التحديات المشتركة</a:t>
            </a:r>
            <a:endParaRPr lang="en-US" sz="1600" dirty="0"/>
          </a:p>
        </p:txBody>
      </p:sp>
      <p:sp>
        <p:nvSpPr>
          <p:cNvPr id="13" name="Shape 10"/>
          <p:cNvSpPr/>
          <p:nvPr/>
        </p:nvSpPr>
        <p:spPr>
          <a:xfrm>
            <a:off x="4794200" y="5057775"/>
            <a:ext cx="2600325" cy="1524000"/>
          </a:xfrm>
          <a:custGeom>
            <a:avLst/>
            <a:gdLst/>
            <a:ahLst/>
            <a:cxnLst/>
            <a:rect l="l" t="t" r="r" b="b"/>
            <a:pathLst>
              <a:path w="2600325" h="1524000">
                <a:moveTo>
                  <a:pt x="114300" y="0"/>
                </a:moveTo>
                <a:lnTo>
                  <a:pt x="2486025" y="0"/>
                </a:lnTo>
                <a:cubicBezTo>
                  <a:pt x="2549109" y="0"/>
                  <a:pt x="2600325" y="51216"/>
                  <a:pt x="2600325" y="114300"/>
                </a:cubicBezTo>
                <a:lnTo>
                  <a:pt x="2600325" y="1409700"/>
                </a:lnTo>
                <a:cubicBezTo>
                  <a:pt x="2600325" y="1472784"/>
                  <a:pt x="2549109" y="1524000"/>
                  <a:pt x="2486025" y="1524000"/>
                </a:cubicBezTo>
                <a:lnTo>
                  <a:pt x="114300" y="1524000"/>
                </a:lnTo>
                <a:cubicBezTo>
                  <a:pt x="51216" y="1524000"/>
                  <a:pt x="0" y="1472784"/>
                  <a:pt x="0" y="1409700"/>
                </a:cubicBezTo>
                <a:lnTo>
                  <a:pt x="0" y="114300"/>
                </a:lnTo>
                <a:cubicBezTo>
                  <a:pt x="0" y="51216"/>
                  <a:pt x="51216" y="0"/>
                  <a:pt x="114300" y="0"/>
                </a:cubicBezTo>
                <a:close/>
              </a:path>
            </a:pathLst>
          </a:custGeom>
          <a:solidFill>
            <a:srgbClr val="FFFFFF">
              <a:alpha val="10196"/>
            </a:srgbClr>
          </a:solidFill>
          <a:ln/>
        </p:spPr>
      </p:sp>
      <p:sp>
        <p:nvSpPr>
          <p:cNvPr id="14" name="Shape 11"/>
          <p:cNvSpPr/>
          <p:nvPr/>
        </p:nvSpPr>
        <p:spPr>
          <a:xfrm>
            <a:off x="5924550" y="5286375"/>
            <a:ext cx="342900" cy="342900"/>
          </a:xfrm>
          <a:custGeom>
            <a:avLst/>
            <a:gdLst/>
            <a:ahLst/>
            <a:cxnLst/>
            <a:rect l="l" t="t" r="r" b="b"/>
            <a:pathLst>
              <a:path w="342900" h="342900">
                <a:moveTo>
                  <a:pt x="342900" y="21431"/>
                </a:moveTo>
                <a:cubicBezTo>
                  <a:pt x="342900" y="93829"/>
                  <a:pt x="291599" y="154238"/>
                  <a:pt x="223421" y="168369"/>
                </a:cubicBezTo>
                <a:cubicBezTo>
                  <a:pt x="218130" y="129458"/>
                  <a:pt x="200650" y="94431"/>
                  <a:pt x="174866" y="67308"/>
                </a:cubicBezTo>
                <a:cubicBezTo>
                  <a:pt x="201722" y="26789"/>
                  <a:pt x="247732" y="0"/>
                  <a:pt x="300038" y="0"/>
                </a:cubicBezTo>
                <a:lnTo>
                  <a:pt x="321469" y="0"/>
                </a:lnTo>
                <a:cubicBezTo>
                  <a:pt x="333323" y="0"/>
                  <a:pt x="342900" y="9577"/>
                  <a:pt x="342900" y="21431"/>
                </a:cubicBezTo>
                <a:close/>
                <a:moveTo>
                  <a:pt x="0" y="64294"/>
                </a:moveTo>
                <a:cubicBezTo>
                  <a:pt x="0" y="52440"/>
                  <a:pt x="9577" y="42863"/>
                  <a:pt x="21431" y="42863"/>
                </a:cubicBezTo>
                <a:lnTo>
                  <a:pt x="42863" y="42863"/>
                </a:lnTo>
                <a:cubicBezTo>
                  <a:pt x="125708" y="42863"/>
                  <a:pt x="192881" y="110036"/>
                  <a:pt x="192881" y="192881"/>
                </a:cubicBezTo>
                <a:lnTo>
                  <a:pt x="192881" y="321469"/>
                </a:lnTo>
                <a:cubicBezTo>
                  <a:pt x="192881" y="333323"/>
                  <a:pt x="183304" y="342900"/>
                  <a:pt x="171450" y="342900"/>
                </a:cubicBezTo>
                <a:cubicBezTo>
                  <a:pt x="159596" y="342900"/>
                  <a:pt x="150019" y="333323"/>
                  <a:pt x="150019" y="321469"/>
                </a:cubicBezTo>
                <a:lnTo>
                  <a:pt x="150019" y="214313"/>
                </a:lnTo>
                <a:cubicBezTo>
                  <a:pt x="67174" y="214313"/>
                  <a:pt x="0" y="147139"/>
                  <a:pt x="0" y="64294"/>
                </a:cubicBezTo>
                <a:close/>
              </a:path>
            </a:pathLst>
          </a:custGeom>
          <a:solidFill>
            <a:srgbClr val="C9A87C"/>
          </a:solidFill>
          <a:ln/>
        </p:spPr>
      </p:sp>
      <p:sp>
        <p:nvSpPr>
          <p:cNvPr id="15" name="Text 12"/>
          <p:cNvSpPr/>
          <p:nvPr/>
        </p:nvSpPr>
        <p:spPr>
          <a:xfrm>
            <a:off x="4975175" y="5781675"/>
            <a:ext cx="2238375" cy="266700"/>
          </a:xfrm>
          <a:prstGeom prst="rect">
            <a:avLst/>
          </a:prstGeom>
          <a:noFill/>
          <a:ln/>
        </p:spPr>
        <p:txBody>
          <a:bodyPr wrap="square" lIns="0" tIns="0" rIns="0" bIns="0" rtlCol="0" anchor="ctr"/>
          <a:lstStyle/>
          <a:p>
            <a:pPr algn="ctr">
              <a:lnSpc>
                <a:spcPct val="120000"/>
              </a:lnSpc>
            </a:pPr>
            <a:r>
              <a:rPr lang="en-US" sz="1500" b="1" dirty="0">
                <a:solidFill>
                  <a:srgbClr val="F8F5F0"/>
                </a:solidFill>
                <a:latin typeface="阿里妈妈刀隶体" pitchFamily="34" charset="0"/>
                <a:ea typeface="阿里妈妈刀隶体" pitchFamily="34" charset="-122"/>
                <a:cs typeface="阿里妈妈刀隶体" pitchFamily="34" charset="-120"/>
              </a:rPr>
              <a:t>الاستدامة</a:t>
            </a:r>
            <a:endParaRPr lang="en-US" sz="1600" dirty="0"/>
          </a:p>
        </p:txBody>
      </p:sp>
      <p:sp>
        <p:nvSpPr>
          <p:cNvPr id="16" name="Text 13"/>
          <p:cNvSpPr/>
          <p:nvPr/>
        </p:nvSpPr>
        <p:spPr>
          <a:xfrm>
            <a:off x="4984700" y="6124575"/>
            <a:ext cx="2219325" cy="228600"/>
          </a:xfrm>
          <a:prstGeom prst="rect">
            <a:avLst/>
          </a:prstGeom>
          <a:noFill/>
          <a:ln/>
        </p:spPr>
        <p:txBody>
          <a:bodyPr wrap="square" lIns="0" tIns="0" rIns="0" bIns="0" rtlCol="0" anchor="ctr"/>
          <a:lstStyle/>
          <a:p>
            <a:pPr algn="ctr">
              <a:lnSpc>
                <a:spcPct val="130000"/>
              </a:lnSpc>
            </a:pPr>
            <a:r>
              <a:rPr lang="en-US" sz="1200" dirty="0">
                <a:solidFill>
                  <a:srgbClr val="F8F5F0">
                    <a:alpha val="80000"/>
                  </a:srgbClr>
                </a:solidFill>
                <a:latin typeface="MiSans" pitchFamily="34" charset="0"/>
                <a:ea typeface="MiSans" pitchFamily="34" charset="-122"/>
                <a:cs typeface="MiSans" pitchFamily="34" charset="-120"/>
              </a:rPr>
              <a:t>تنمية تحمي الكوكب للأجيال القادمة</a:t>
            </a:r>
            <a:endParaRPr lang="en-US" sz="1600" dirty="0"/>
          </a:p>
        </p:txBody>
      </p:sp>
      <p:sp>
        <p:nvSpPr>
          <p:cNvPr id="17" name="Shape 14"/>
          <p:cNvSpPr/>
          <p:nvPr/>
        </p:nvSpPr>
        <p:spPr>
          <a:xfrm>
            <a:off x="1885652" y="5057775"/>
            <a:ext cx="2600325" cy="1524000"/>
          </a:xfrm>
          <a:custGeom>
            <a:avLst/>
            <a:gdLst/>
            <a:ahLst/>
            <a:cxnLst/>
            <a:rect l="l" t="t" r="r" b="b"/>
            <a:pathLst>
              <a:path w="2600325" h="1524000">
                <a:moveTo>
                  <a:pt x="114300" y="0"/>
                </a:moveTo>
                <a:lnTo>
                  <a:pt x="2486025" y="0"/>
                </a:lnTo>
                <a:cubicBezTo>
                  <a:pt x="2549109" y="0"/>
                  <a:pt x="2600325" y="51216"/>
                  <a:pt x="2600325" y="114300"/>
                </a:cubicBezTo>
                <a:lnTo>
                  <a:pt x="2600325" y="1409700"/>
                </a:lnTo>
                <a:cubicBezTo>
                  <a:pt x="2600325" y="1472784"/>
                  <a:pt x="2549109" y="1524000"/>
                  <a:pt x="2486025" y="1524000"/>
                </a:cubicBezTo>
                <a:lnTo>
                  <a:pt x="114300" y="1524000"/>
                </a:lnTo>
                <a:cubicBezTo>
                  <a:pt x="51216" y="1524000"/>
                  <a:pt x="0" y="1472784"/>
                  <a:pt x="0" y="1409700"/>
                </a:cubicBezTo>
                <a:lnTo>
                  <a:pt x="0" y="114300"/>
                </a:lnTo>
                <a:cubicBezTo>
                  <a:pt x="0" y="51216"/>
                  <a:pt x="51216" y="0"/>
                  <a:pt x="114300" y="0"/>
                </a:cubicBezTo>
                <a:close/>
              </a:path>
            </a:pathLst>
          </a:custGeom>
          <a:solidFill>
            <a:srgbClr val="FFFFFF">
              <a:alpha val="10196"/>
            </a:srgbClr>
          </a:solidFill>
          <a:ln/>
        </p:spPr>
      </p:sp>
      <p:sp>
        <p:nvSpPr>
          <p:cNvPr id="18" name="Shape 15"/>
          <p:cNvSpPr/>
          <p:nvPr/>
        </p:nvSpPr>
        <p:spPr>
          <a:xfrm>
            <a:off x="2973139" y="5286375"/>
            <a:ext cx="428625" cy="342900"/>
          </a:xfrm>
          <a:custGeom>
            <a:avLst/>
            <a:gdLst/>
            <a:ahLst/>
            <a:cxnLst/>
            <a:rect l="l" t="t" r="r" b="b"/>
            <a:pathLst>
              <a:path w="428625" h="342900">
                <a:moveTo>
                  <a:pt x="257175" y="21431"/>
                </a:moveTo>
                <a:lnTo>
                  <a:pt x="342900" y="21431"/>
                </a:lnTo>
                <a:cubicBezTo>
                  <a:pt x="354754" y="21431"/>
                  <a:pt x="364331" y="31008"/>
                  <a:pt x="364331" y="42863"/>
                </a:cubicBezTo>
                <a:cubicBezTo>
                  <a:pt x="364331" y="54717"/>
                  <a:pt x="354754" y="64294"/>
                  <a:pt x="342900" y="64294"/>
                </a:cubicBezTo>
                <a:lnTo>
                  <a:pt x="266819" y="64294"/>
                </a:lnTo>
                <a:cubicBezTo>
                  <a:pt x="263336" y="81573"/>
                  <a:pt x="251482" y="95838"/>
                  <a:pt x="235744" y="102669"/>
                </a:cubicBezTo>
                <a:lnTo>
                  <a:pt x="235744" y="300038"/>
                </a:lnTo>
                <a:lnTo>
                  <a:pt x="342900" y="300038"/>
                </a:lnTo>
                <a:cubicBezTo>
                  <a:pt x="354754" y="300038"/>
                  <a:pt x="364331" y="309615"/>
                  <a:pt x="364331" y="321469"/>
                </a:cubicBezTo>
                <a:cubicBezTo>
                  <a:pt x="364331" y="333323"/>
                  <a:pt x="354754" y="342900"/>
                  <a:pt x="342900" y="342900"/>
                </a:cubicBezTo>
                <a:lnTo>
                  <a:pt x="85725" y="342900"/>
                </a:lnTo>
                <a:cubicBezTo>
                  <a:pt x="73871" y="342900"/>
                  <a:pt x="64294" y="333323"/>
                  <a:pt x="64294" y="321469"/>
                </a:cubicBezTo>
                <a:cubicBezTo>
                  <a:pt x="64294" y="309615"/>
                  <a:pt x="73871" y="300038"/>
                  <a:pt x="85725" y="300038"/>
                </a:cubicBezTo>
                <a:lnTo>
                  <a:pt x="192881" y="300038"/>
                </a:lnTo>
                <a:lnTo>
                  <a:pt x="192881" y="102669"/>
                </a:lnTo>
                <a:cubicBezTo>
                  <a:pt x="177143" y="95771"/>
                  <a:pt x="165289" y="81506"/>
                  <a:pt x="161806" y="64294"/>
                </a:cubicBezTo>
                <a:lnTo>
                  <a:pt x="85725" y="64294"/>
                </a:lnTo>
                <a:cubicBezTo>
                  <a:pt x="73871" y="64294"/>
                  <a:pt x="64294" y="54717"/>
                  <a:pt x="64294" y="42863"/>
                </a:cubicBezTo>
                <a:cubicBezTo>
                  <a:pt x="64294" y="31008"/>
                  <a:pt x="73871" y="21431"/>
                  <a:pt x="85725" y="21431"/>
                </a:cubicBezTo>
                <a:lnTo>
                  <a:pt x="171450" y="21431"/>
                </a:lnTo>
                <a:cubicBezTo>
                  <a:pt x="181228" y="8439"/>
                  <a:pt x="196766" y="0"/>
                  <a:pt x="214313" y="0"/>
                </a:cubicBezTo>
                <a:cubicBezTo>
                  <a:pt x="231859" y="0"/>
                  <a:pt x="247397" y="8439"/>
                  <a:pt x="257175" y="21431"/>
                </a:cubicBezTo>
                <a:close/>
                <a:moveTo>
                  <a:pt x="294412" y="214313"/>
                </a:moveTo>
                <a:lnTo>
                  <a:pt x="391388" y="214313"/>
                </a:lnTo>
                <a:lnTo>
                  <a:pt x="342900" y="131132"/>
                </a:lnTo>
                <a:lnTo>
                  <a:pt x="294412" y="214313"/>
                </a:lnTo>
                <a:close/>
                <a:moveTo>
                  <a:pt x="342900" y="278606"/>
                </a:moveTo>
                <a:cubicBezTo>
                  <a:pt x="300774" y="278606"/>
                  <a:pt x="265748" y="255836"/>
                  <a:pt x="258514" y="225765"/>
                </a:cubicBezTo>
                <a:cubicBezTo>
                  <a:pt x="256773" y="218398"/>
                  <a:pt x="259184" y="210830"/>
                  <a:pt x="263002" y="204267"/>
                </a:cubicBezTo>
                <a:lnTo>
                  <a:pt x="326760" y="94967"/>
                </a:lnTo>
                <a:cubicBezTo>
                  <a:pt x="330108" y="89208"/>
                  <a:pt x="336270" y="85725"/>
                  <a:pt x="342900" y="85725"/>
                </a:cubicBezTo>
                <a:cubicBezTo>
                  <a:pt x="349530" y="85725"/>
                  <a:pt x="355692" y="89275"/>
                  <a:pt x="359040" y="94967"/>
                </a:cubicBezTo>
                <a:lnTo>
                  <a:pt x="422798" y="204267"/>
                </a:lnTo>
                <a:cubicBezTo>
                  <a:pt x="426616" y="210830"/>
                  <a:pt x="429027" y="218398"/>
                  <a:pt x="427286" y="225765"/>
                </a:cubicBezTo>
                <a:cubicBezTo>
                  <a:pt x="420053" y="255769"/>
                  <a:pt x="385026" y="278606"/>
                  <a:pt x="342900" y="278606"/>
                </a:cubicBezTo>
                <a:close/>
                <a:moveTo>
                  <a:pt x="84921" y="131132"/>
                </a:moveTo>
                <a:lnTo>
                  <a:pt x="36433" y="214313"/>
                </a:lnTo>
                <a:lnTo>
                  <a:pt x="133477" y="214313"/>
                </a:lnTo>
                <a:lnTo>
                  <a:pt x="84921" y="131132"/>
                </a:lnTo>
                <a:close/>
                <a:moveTo>
                  <a:pt x="603" y="225765"/>
                </a:moveTo>
                <a:cubicBezTo>
                  <a:pt x="-1139" y="218398"/>
                  <a:pt x="1272" y="210830"/>
                  <a:pt x="5090" y="204267"/>
                </a:cubicBezTo>
                <a:lnTo>
                  <a:pt x="68848" y="94967"/>
                </a:lnTo>
                <a:cubicBezTo>
                  <a:pt x="72197" y="89208"/>
                  <a:pt x="78358" y="85725"/>
                  <a:pt x="84988" y="85725"/>
                </a:cubicBezTo>
                <a:cubicBezTo>
                  <a:pt x="91619" y="85725"/>
                  <a:pt x="97780" y="89275"/>
                  <a:pt x="101129" y="94967"/>
                </a:cubicBezTo>
                <a:lnTo>
                  <a:pt x="164887" y="204267"/>
                </a:lnTo>
                <a:cubicBezTo>
                  <a:pt x="168704" y="210830"/>
                  <a:pt x="171115" y="218398"/>
                  <a:pt x="169374" y="225765"/>
                </a:cubicBezTo>
                <a:cubicBezTo>
                  <a:pt x="162141" y="255769"/>
                  <a:pt x="127114" y="278606"/>
                  <a:pt x="84988" y="278606"/>
                </a:cubicBezTo>
                <a:cubicBezTo>
                  <a:pt x="42862" y="278606"/>
                  <a:pt x="7836" y="255836"/>
                  <a:pt x="603" y="225765"/>
                </a:cubicBezTo>
                <a:close/>
              </a:path>
            </a:pathLst>
          </a:custGeom>
          <a:solidFill>
            <a:srgbClr val="C9A87C"/>
          </a:solidFill>
          <a:ln/>
        </p:spPr>
      </p:sp>
      <p:sp>
        <p:nvSpPr>
          <p:cNvPr id="19" name="Text 16"/>
          <p:cNvSpPr/>
          <p:nvPr/>
        </p:nvSpPr>
        <p:spPr>
          <a:xfrm>
            <a:off x="2066627" y="5781675"/>
            <a:ext cx="2238375" cy="266700"/>
          </a:xfrm>
          <a:prstGeom prst="rect">
            <a:avLst/>
          </a:prstGeom>
          <a:noFill/>
          <a:ln/>
        </p:spPr>
        <p:txBody>
          <a:bodyPr wrap="square" lIns="0" tIns="0" rIns="0" bIns="0" rtlCol="0" anchor="ctr"/>
          <a:lstStyle/>
          <a:p>
            <a:pPr algn="ctr">
              <a:lnSpc>
                <a:spcPct val="120000"/>
              </a:lnSpc>
            </a:pPr>
            <a:r>
              <a:rPr lang="en-US" sz="1500" b="1" dirty="0">
                <a:solidFill>
                  <a:srgbClr val="F8F5F0"/>
                </a:solidFill>
                <a:latin typeface="阿里妈妈刀隶体" pitchFamily="34" charset="0"/>
                <a:ea typeface="阿里妈妈刀隶体" pitchFamily="34" charset="-122"/>
                <a:cs typeface="阿里妈妈刀隶体" pitchFamily="34" charset="-120"/>
              </a:rPr>
              <a:t>العدالة</a:t>
            </a:r>
            <a:endParaRPr lang="en-US" sz="1600" dirty="0"/>
          </a:p>
        </p:txBody>
      </p:sp>
      <p:sp>
        <p:nvSpPr>
          <p:cNvPr id="20" name="Text 17"/>
          <p:cNvSpPr/>
          <p:nvPr/>
        </p:nvSpPr>
        <p:spPr>
          <a:xfrm>
            <a:off x="2076152" y="6124575"/>
            <a:ext cx="2219325" cy="228600"/>
          </a:xfrm>
          <a:prstGeom prst="rect">
            <a:avLst/>
          </a:prstGeom>
          <a:noFill/>
          <a:ln/>
        </p:spPr>
        <p:txBody>
          <a:bodyPr wrap="square" lIns="0" tIns="0" rIns="0" bIns="0" rtlCol="0" anchor="ctr"/>
          <a:lstStyle/>
          <a:p>
            <a:pPr algn="ctr">
              <a:lnSpc>
                <a:spcPct val="130000"/>
              </a:lnSpc>
            </a:pPr>
            <a:r>
              <a:rPr lang="en-US" sz="1200" dirty="0">
                <a:solidFill>
                  <a:srgbClr val="F8F5F0">
                    <a:alpha val="80000"/>
                  </a:srgbClr>
                </a:solidFill>
                <a:latin typeface="MiSans" pitchFamily="34" charset="0"/>
                <a:ea typeface="MiSans" pitchFamily="34" charset="-122"/>
                <a:cs typeface="MiSans" pitchFamily="34" charset="-120"/>
              </a:rPr>
              <a:t>رفاهية بشرية شاملة للجميع</a:t>
            </a:r>
            <a:endParaRPr lang="en-US" sz="16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F5F0"/>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a:ln/>
        </p:spPr>
        <p:txBody>
          <a:bodyPr wrap="square" lIns="0" tIns="0" rIns="0" bIns="0" rtlCol="0" anchor="ctr"/>
          <a:lstStyle/>
          <a:p>
            <a:pPr>
              <a:lnSpc>
                <a:spcPct val="130000"/>
              </a:lnSpc>
            </a:pPr>
            <a:r>
              <a:rPr lang="en-US" sz="1200" b="1" kern="0" spc="60" dirty="0">
                <a:solidFill>
                  <a:srgbClr val="A99985"/>
                </a:solidFill>
                <a:latin typeface="MiSans" pitchFamily="34" charset="0"/>
                <a:ea typeface="MiSans" pitchFamily="34" charset="-122"/>
                <a:cs typeface="MiSans" pitchFamily="34" charset="-120"/>
              </a:rPr>
              <a:t>CONTENTS</a:t>
            </a:r>
            <a:endParaRPr lang="en-US" sz="1600" dirty="0"/>
          </a:p>
        </p:txBody>
      </p:sp>
      <p:sp>
        <p:nvSpPr>
          <p:cNvPr id="3" name="Text 1"/>
          <p:cNvSpPr/>
          <p:nvPr/>
        </p:nvSpPr>
        <p:spPr>
          <a:xfrm>
            <a:off x="381000" y="685800"/>
            <a:ext cx="11658600" cy="457200"/>
          </a:xfrm>
          <a:prstGeom prst="rect">
            <a:avLst/>
          </a:prstGeom>
          <a:noFill/>
          <a:ln/>
        </p:spPr>
        <p:txBody>
          <a:bodyPr wrap="square" lIns="0" tIns="0" rIns="0" bIns="0" rtlCol="0" anchor="ctr"/>
          <a:lstStyle/>
          <a:p>
            <a:pPr>
              <a:lnSpc>
                <a:spcPct val="80000"/>
              </a:lnSpc>
            </a:pPr>
            <a:r>
              <a:rPr lang="en-US" sz="3600" b="1" dirty="0">
                <a:solidFill>
                  <a:srgbClr val="3D5A6C"/>
                </a:solidFill>
                <a:latin typeface="阿里妈妈刀隶体" pitchFamily="34" charset="0"/>
                <a:ea typeface="阿里妈妈刀隶体" pitchFamily="34" charset="-122"/>
                <a:cs typeface="阿里妈妈刀隶体" pitchFamily="34" charset="-120"/>
              </a:rPr>
              <a:t>المحتويات</a:t>
            </a:r>
            <a:endParaRPr lang="en-US" sz="1600" dirty="0"/>
          </a:p>
        </p:txBody>
      </p:sp>
      <p:sp>
        <p:nvSpPr>
          <p:cNvPr id="4" name="Shape 2"/>
          <p:cNvSpPr/>
          <p:nvPr/>
        </p:nvSpPr>
        <p:spPr>
          <a:xfrm>
            <a:off x="6210300" y="1447800"/>
            <a:ext cx="5581650" cy="1685925"/>
          </a:xfrm>
          <a:custGeom>
            <a:avLst/>
            <a:gdLst/>
            <a:ahLst/>
            <a:cxnLst/>
            <a:rect l="l" t="t" r="r" b="b"/>
            <a:pathLst>
              <a:path w="5581650" h="1685925">
                <a:moveTo>
                  <a:pt x="114306" y="0"/>
                </a:moveTo>
                <a:lnTo>
                  <a:pt x="5543550" y="0"/>
                </a:lnTo>
                <a:cubicBezTo>
                  <a:pt x="5564578" y="0"/>
                  <a:pt x="5581650" y="17072"/>
                  <a:pt x="5581650" y="38100"/>
                </a:cubicBezTo>
                <a:lnTo>
                  <a:pt x="5581650" y="1647825"/>
                </a:lnTo>
                <a:cubicBezTo>
                  <a:pt x="5581650" y="1668853"/>
                  <a:pt x="5564578" y="1685925"/>
                  <a:pt x="5543550" y="1685925"/>
                </a:cubicBezTo>
                <a:lnTo>
                  <a:pt x="114306" y="1685925"/>
                </a:lnTo>
                <a:cubicBezTo>
                  <a:pt x="51176" y="1685925"/>
                  <a:pt x="0" y="1634749"/>
                  <a:pt x="0" y="1571619"/>
                </a:cubicBezTo>
                <a:lnTo>
                  <a:pt x="0" y="114306"/>
                </a:lnTo>
                <a:cubicBezTo>
                  <a:pt x="0" y="51176"/>
                  <a:pt x="51176" y="0"/>
                  <a:pt x="114306" y="0"/>
                </a:cubicBezTo>
                <a:close/>
              </a:path>
            </a:pathLst>
          </a:custGeom>
          <a:solidFill>
            <a:srgbClr val="FFFFFF"/>
          </a:solidFill>
          <a:ln/>
          <a:effectLst>
            <a:outerShdw blurRad="142875" dist="95250" dir="5400000" algn="bl" rotWithShape="0">
              <a:srgbClr val="000000">
                <a:alpha val="10196"/>
              </a:srgbClr>
            </a:outerShdw>
          </a:effectLst>
        </p:spPr>
      </p:sp>
      <p:sp>
        <p:nvSpPr>
          <p:cNvPr id="5" name="Shape 3"/>
          <p:cNvSpPr/>
          <p:nvPr/>
        </p:nvSpPr>
        <p:spPr>
          <a:xfrm>
            <a:off x="11791950" y="1447800"/>
            <a:ext cx="38100" cy="1685925"/>
          </a:xfrm>
          <a:custGeom>
            <a:avLst/>
            <a:gdLst/>
            <a:ahLst/>
            <a:cxnLst/>
            <a:rect l="l" t="t" r="r" b="b"/>
            <a:pathLst>
              <a:path w="38100" h="1685925">
                <a:moveTo>
                  <a:pt x="0" y="0"/>
                </a:moveTo>
                <a:lnTo>
                  <a:pt x="0" y="0"/>
                </a:lnTo>
                <a:cubicBezTo>
                  <a:pt x="21028" y="0"/>
                  <a:pt x="38100" y="17072"/>
                  <a:pt x="38100" y="38100"/>
                </a:cubicBezTo>
                <a:lnTo>
                  <a:pt x="38100" y="1647825"/>
                </a:lnTo>
                <a:cubicBezTo>
                  <a:pt x="38100" y="1668853"/>
                  <a:pt x="21028" y="1685925"/>
                  <a:pt x="0" y="1685925"/>
                </a:cubicBezTo>
                <a:lnTo>
                  <a:pt x="0" y="1685925"/>
                </a:lnTo>
                <a:lnTo>
                  <a:pt x="0" y="0"/>
                </a:lnTo>
                <a:close/>
              </a:path>
            </a:pathLst>
          </a:custGeom>
          <a:solidFill>
            <a:srgbClr val="3D5A6C"/>
          </a:solidFill>
          <a:ln/>
        </p:spPr>
      </p:sp>
      <p:sp>
        <p:nvSpPr>
          <p:cNvPr id="6" name="Text 4"/>
          <p:cNvSpPr/>
          <p:nvPr/>
        </p:nvSpPr>
        <p:spPr>
          <a:xfrm>
            <a:off x="10953750" y="1720751"/>
            <a:ext cx="647700" cy="533400"/>
          </a:xfrm>
          <a:prstGeom prst="rect">
            <a:avLst/>
          </a:prstGeom>
          <a:noFill/>
          <a:ln/>
        </p:spPr>
        <p:txBody>
          <a:bodyPr wrap="square" lIns="0" tIns="0" rIns="0" bIns="0" rtlCol="0" anchor="ctr"/>
          <a:lstStyle/>
          <a:p>
            <a:pPr algn="ctr">
              <a:lnSpc>
                <a:spcPct val="110000"/>
              </a:lnSpc>
            </a:pPr>
            <a:r>
              <a:rPr lang="en-US" sz="1800" b="1" dirty="0">
                <a:solidFill>
                  <a:srgbClr val="FFFFFF"/>
                </a:solidFill>
                <a:latin typeface="MiSans" pitchFamily="34" charset="0"/>
                <a:ea typeface="MiSans" pitchFamily="34" charset="-122"/>
                <a:cs typeface="MiSans" pitchFamily="34" charset="-120"/>
              </a:rPr>
              <a:t>01</a:t>
            </a:r>
            <a:endParaRPr lang="en-US" sz="1600" dirty="0"/>
          </a:p>
        </p:txBody>
      </p:sp>
      <p:sp>
        <p:nvSpPr>
          <p:cNvPr id="7" name="Text 5"/>
          <p:cNvSpPr/>
          <p:nvPr/>
        </p:nvSpPr>
        <p:spPr>
          <a:xfrm>
            <a:off x="7687717" y="1835051"/>
            <a:ext cx="3286125" cy="304800"/>
          </a:xfrm>
          <a:prstGeom prst="rect">
            <a:avLst/>
          </a:prstGeom>
          <a:noFill/>
          <a:ln/>
        </p:spPr>
        <p:txBody>
          <a:bodyPr wrap="square" lIns="0" tIns="0" rIns="0" bIns="0" rtlCol="0" anchor="ctr"/>
          <a:lstStyle/>
          <a:p>
            <a:pPr>
              <a:lnSpc>
                <a:spcPct val="110000"/>
              </a:lnSpc>
            </a:pPr>
            <a:r>
              <a:rPr lang="en-US" sz="1800" b="1" dirty="0">
                <a:solidFill>
                  <a:srgbClr val="3D5A6C"/>
                </a:solidFill>
                <a:latin typeface="阿里妈妈刀隶体" pitchFamily="34" charset="0"/>
                <a:ea typeface="阿里妈妈刀隶体" pitchFamily="34" charset="-122"/>
                <a:cs typeface="阿里妈妈刀隶体" pitchFamily="34" charset="-120"/>
              </a:rPr>
              <a:t>مفهوم التنمية في العلاقات الدولية</a:t>
            </a:r>
            <a:endParaRPr lang="en-US" sz="1600" dirty="0"/>
          </a:p>
        </p:txBody>
      </p:sp>
      <p:sp>
        <p:nvSpPr>
          <p:cNvPr id="8" name="Text 6"/>
          <p:cNvSpPr/>
          <p:nvPr/>
        </p:nvSpPr>
        <p:spPr>
          <a:xfrm>
            <a:off x="6438900" y="2368451"/>
            <a:ext cx="4495800" cy="495300"/>
          </a:xfrm>
          <a:prstGeom prst="rect">
            <a:avLst/>
          </a:prstGeom>
          <a:noFill/>
          <a:ln/>
        </p:spPr>
        <p:txBody>
          <a:bodyPr wrap="square" lIns="0" tIns="0" rIns="0" bIns="0" rtlCol="0" anchor="ctr"/>
          <a:lstStyle/>
          <a:p>
            <a:pPr>
              <a:lnSpc>
                <a:spcPct val="140000"/>
              </a:lnSpc>
            </a:pPr>
            <a:r>
              <a:rPr lang="en-US" sz="1200" dirty="0">
                <a:solidFill>
                  <a:srgbClr val="5D6D7E"/>
                </a:solidFill>
                <a:latin typeface="MiSans" pitchFamily="34" charset="0"/>
                <a:ea typeface="MiSans" pitchFamily="34" charset="-122"/>
                <a:cs typeface="MiSans" pitchFamily="34" charset="-120"/>
              </a:rPr>
              <a:t>تعريف شامل يتجاوز الجانب الاقتصادي ليشمل الأبعاد الاجتماعية والبيئية والسياسية</a:t>
            </a:r>
            <a:endParaRPr lang="en-US" sz="1600" dirty="0"/>
          </a:p>
        </p:txBody>
      </p:sp>
      <p:sp>
        <p:nvSpPr>
          <p:cNvPr id="9" name="Shape 7"/>
          <p:cNvSpPr/>
          <p:nvPr/>
        </p:nvSpPr>
        <p:spPr>
          <a:xfrm>
            <a:off x="381000" y="1447800"/>
            <a:ext cx="5581650" cy="1685925"/>
          </a:xfrm>
          <a:custGeom>
            <a:avLst/>
            <a:gdLst/>
            <a:ahLst/>
            <a:cxnLst/>
            <a:rect l="l" t="t" r="r" b="b"/>
            <a:pathLst>
              <a:path w="5581650" h="1685925">
                <a:moveTo>
                  <a:pt x="114306" y="0"/>
                </a:moveTo>
                <a:lnTo>
                  <a:pt x="5543550" y="0"/>
                </a:lnTo>
                <a:cubicBezTo>
                  <a:pt x="5564578" y="0"/>
                  <a:pt x="5581650" y="17072"/>
                  <a:pt x="5581650" y="38100"/>
                </a:cubicBezTo>
                <a:lnTo>
                  <a:pt x="5581650" y="1647825"/>
                </a:lnTo>
                <a:cubicBezTo>
                  <a:pt x="5581650" y="1668853"/>
                  <a:pt x="5564578" y="1685925"/>
                  <a:pt x="5543550" y="1685925"/>
                </a:cubicBezTo>
                <a:lnTo>
                  <a:pt x="114306" y="1685925"/>
                </a:lnTo>
                <a:cubicBezTo>
                  <a:pt x="51176" y="1685925"/>
                  <a:pt x="0" y="1634749"/>
                  <a:pt x="0" y="1571619"/>
                </a:cubicBezTo>
                <a:lnTo>
                  <a:pt x="0" y="114306"/>
                </a:lnTo>
                <a:cubicBezTo>
                  <a:pt x="0" y="51176"/>
                  <a:pt x="51176" y="0"/>
                  <a:pt x="114306" y="0"/>
                </a:cubicBezTo>
                <a:close/>
              </a:path>
            </a:pathLst>
          </a:custGeom>
          <a:solidFill>
            <a:srgbClr val="FFFFFF"/>
          </a:solidFill>
          <a:ln/>
          <a:effectLst>
            <a:outerShdw blurRad="142875" dist="95250" dir="5400000" algn="bl" rotWithShape="0">
              <a:srgbClr val="000000">
                <a:alpha val="10196"/>
              </a:srgbClr>
            </a:outerShdw>
          </a:effectLst>
        </p:spPr>
      </p:sp>
      <p:sp>
        <p:nvSpPr>
          <p:cNvPr id="10" name="Shape 8"/>
          <p:cNvSpPr/>
          <p:nvPr/>
        </p:nvSpPr>
        <p:spPr>
          <a:xfrm>
            <a:off x="5962650" y="1447800"/>
            <a:ext cx="38100" cy="1685925"/>
          </a:xfrm>
          <a:custGeom>
            <a:avLst/>
            <a:gdLst/>
            <a:ahLst/>
            <a:cxnLst/>
            <a:rect l="l" t="t" r="r" b="b"/>
            <a:pathLst>
              <a:path w="38100" h="1685925">
                <a:moveTo>
                  <a:pt x="0" y="0"/>
                </a:moveTo>
                <a:lnTo>
                  <a:pt x="0" y="0"/>
                </a:lnTo>
                <a:cubicBezTo>
                  <a:pt x="21028" y="0"/>
                  <a:pt x="38100" y="17072"/>
                  <a:pt x="38100" y="38100"/>
                </a:cubicBezTo>
                <a:lnTo>
                  <a:pt x="38100" y="1647825"/>
                </a:lnTo>
                <a:cubicBezTo>
                  <a:pt x="38100" y="1668853"/>
                  <a:pt x="21028" y="1685925"/>
                  <a:pt x="0" y="1685925"/>
                </a:cubicBezTo>
                <a:lnTo>
                  <a:pt x="0" y="1685925"/>
                </a:lnTo>
                <a:lnTo>
                  <a:pt x="0" y="0"/>
                </a:lnTo>
                <a:close/>
              </a:path>
            </a:pathLst>
          </a:custGeom>
          <a:solidFill>
            <a:srgbClr val="A99985"/>
          </a:solidFill>
          <a:ln/>
        </p:spPr>
      </p:sp>
      <p:sp>
        <p:nvSpPr>
          <p:cNvPr id="11" name="Text 9"/>
          <p:cNvSpPr/>
          <p:nvPr/>
        </p:nvSpPr>
        <p:spPr>
          <a:xfrm>
            <a:off x="5124450" y="1844576"/>
            <a:ext cx="647700" cy="533400"/>
          </a:xfrm>
          <a:prstGeom prst="rect">
            <a:avLst/>
          </a:prstGeom>
          <a:noFill/>
          <a:ln/>
        </p:spPr>
        <p:txBody>
          <a:bodyPr wrap="square" lIns="0" tIns="0" rIns="0" bIns="0" rtlCol="0" anchor="ctr"/>
          <a:lstStyle/>
          <a:p>
            <a:pPr algn="ctr">
              <a:lnSpc>
                <a:spcPct val="110000"/>
              </a:lnSpc>
            </a:pPr>
            <a:r>
              <a:rPr lang="en-US" sz="1800" b="1" dirty="0">
                <a:solidFill>
                  <a:srgbClr val="FFFFFF"/>
                </a:solidFill>
                <a:latin typeface="MiSans" pitchFamily="34" charset="0"/>
                <a:ea typeface="MiSans" pitchFamily="34" charset="-122"/>
                <a:cs typeface="MiSans" pitchFamily="34" charset="-120"/>
              </a:rPr>
              <a:t>02</a:t>
            </a:r>
            <a:endParaRPr lang="en-US" sz="1600" dirty="0"/>
          </a:p>
        </p:txBody>
      </p:sp>
      <p:sp>
        <p:nvSpPr>
          <p:cNvPr id="12" name="Text 10"/>
          <p:cNvSpPr/>
          <p:nvPr/>
        </p:nvSpPr>
        <p:spPr>
          <a:xfrm>
            <a:off x="2150418" y="1958876"/>
            <a:ext cx="2990850" cy="304800"/>
          </a:xfrm>
          <a:prstGeom prst="rect">
            <a:avLst/>
          </a:prstGeom>
          <a:noFill/>
          <a:ln/>
        </p:spPr>
        <p:txBody>
          <a:bodyPr wrap="square" lIns="0" tIns="0" rIns="0" bIns="0" rtlCol="0" anchor="ctr"/>
          <a:lstStyle/>
          <a:p>
            <a:pPr>
              <a:lnSpc>
                <a:spcPct val="110000"/>
              </a:lnSpc>
            </a:pPr>
            <a:r>
              <a:rPr lang="en-US" sz="1800" b="1" dirty="0">
                <a:solidFill>
                  <a:srgbClr val="3D5A6C"/>
                </a:solidFill>
                <a:latin typeface="阿里妈妈刀隶体" pitchFamily="34" charset="0"/>
                <a:ea typeface="阿里妈妈刀隶体" pitchFamily="34" charset="-122"/>
                <a:cs typeface="阿里妈妈刀隶体" pitchFamily="34" charset="-120"/>
              </a:rPr>
              <a:t>التطور التاريخي لمفهوم التنمية</a:t>
            </a:r>
            <a:endParaRPr lang="en-US" sz="1600" dirty="0"/>
          </a:p>
        </p:txBody>
      </p:sp>
      <p:sp>
        <p:nvSpPr>
          <p:cNvPr id="13" name="Text 11"/>
          <p:cNvSpPr/>
          <p:nvPr/>
        </p:nvSpPr>
        <p:spPr>
          <a:xfrm>
            <a:off x="609600" y="2492276"/>
            <a:ext cx="4495800" cy="247650"/>
          </a:xfrm>
          <a:prstGeom prst="rect">
            <a:avLst/>
          </a:prstGeom>
          <a:noFill/>
          <a:ln/>
        </p:spPr>
        <p:txBody>
          <a:bodyPr wrap="square" lIns="0" tIns="0" rIns="0" bIns="0" rtlCol="0" anchor="ctr"/>
          <a:lstStyle/>
          <a:p>
            <a:pPr>
              <a:lnSpc>
                <a:spcPct val="140000"/>
              </a:lnSpc>
            </a:pPr>
            <a:r>
              <a:rPr lang="en-US" sz="1200" dirty="0">
                <a:solidFill>
                  <a:srgbClr val="5D6D7E"/>
                </a:solidFill>
                <a:latin typeface="MiSans" pitchFamily="34" charset="0"/>
                <a:ea typeface="MiSans" pitchFamily="34" charset="-122"/>
                <a:cs typeface="MiSans" pitchFamily="34" charset="-120"/>
              </a:rPr>
              <a:t>من ما بعد الاستعمار إلى العولمة: رحلة التحول في المفاهيم والتصنيفات</a:t>
            </a:r>
            <a:endParaRPr lang="en-US" sz="1600" dirty="0"/>
          </a:p>
        </p:txBody>
      </p:sp>
      <p:sp>
        <p:nvSpPr>
          <p:cNvPr id="14" name="Shape 12"/>
          <p:cNvSpPr/>
          <p:nvPr/>
        </p:nvSpPr>
        <p:spPr>
          <a:xfrm>
            <a:off x="6210300" y="3365450"/>
            <a:ext cx="5581650" cy="1438275"/>
          </a:xfrm>
          <a:custGeom>
            <a:avLst/>
            <a:gdLst/>
            <a:ahLst/>
            <a:cxnLst/>
            <a:rect l="l" t="t" r="r" b="b"/>
            <a:pathLst>
              <a:path w="5581650" h="1438275">
                <a:moveTo>
                  <a:pt x="114300" y="0"/>
                </a:moveTo>
                <a:lnTo>
                  <a:pt x="5543550" y="0"/>
                </a:lnTo>
                <a:cubicBezTo>
                  <a:pt x="5564578" y="0"/>
                  <a:pt x="5581650" y="17072"/>
                  <a:pt x="5581650" y="38100"/>
                </a:cubicBezTo>
                <a:lnTo>
                  <a:pt x="5581650" y="1400175"/>
                </a:lnTo>
                <a:cubicBezTo>
                  <a:pt x="5581650" y="1421203"/>
                  <a:pt x="5564578" y="1438275"/>
                  <a:pt x="5543550" y="1438275"/>
                </a:cubicBezTo>
                <a:lnTo>
                  <a:pt x="114300" y="1438275"/>
                </a:lnTo>
                <a:cubicBezTo>
                  <a:pt x="51174" y="1438275"/>
                  <a:pt x="0" y="1387101"/>
                  <a:pt x="0" y="1323975"/>
                </a:cubicBezTo>
                <a:lnTo>
                  <a:pt x="0" y="114300"/>
                </a:lnTo>
                <a:cubicBezTo>
                  <a:pt x="0" y="51174"/>
                  <a:pt x="51174" y="0"/>
                  <a:pt x="114300" y="0"/>
                </a:cubicBezTo>
                <a:close/>
              </a:path>
            </a:pathLst>
          </a:custGeom>
          <a:solidFill>
            <a:srgbClr val="FFFFFF"/>
          </a:solidFill>
          <a:ln/>
          <a:effectLst>
            <a:outerShdw blurRad="142875" dist="95250" dir="5400000" algn="bl" rotWithShape="0">
              <a:srgbClr val="000000">
                <a:alpha val="10196"/>
              </a:srgbClr>
            </a:outerShdw>
          </a:effectLst>
        </p:spPr>
      </p:sp>
      <p:sp>
        <p:nvSpPr>
          <p:cNvPr id="15" name="Shape 13"/>
          <p:cNvSpPr/>
          <p:nvPr/>
        </p:nvSpPr>
        <p:spPr>
          <a:xfrm>
            <a:off x="11791950" y="3365450"/>
            <a:ext cx="38100" cy="1438275"/>
          </a:xfrm>
          <a:custGeom>
            <a:avLst/>
            <a:gdLst/>
            <a:ahLst/>
            <a:cxnLst/>
            <a:rect l="l" t="t" r="r" b="b"/>
            <a:pathLst>
              <a:path w="38100" h="1438275">
                <a:moveTo>
                  <a:pt x="0" y="0"/>
                </a:moveTo>
                <a:lnTo>
                  <a:pt x="0" y="0"/>
                </a:lnTo>
                <a:cubicBezTo>
                  <a:pt x="21028" y="0"/>
                  <a:pt x="38100" y="17072"/>
                  <a:pt x="38100" y="38100"/>
                </a:cubicBezTo>
                <a:lnTo>
                  <a:pt x="38100" y="1400175"/>
                </a:lnTo>
                <a:cubicBezTo>
                  <a:pt x="38100" y="1421203"/>
                  <a:pt x="21028" y="1438275"/>
                  <a:pt x="0" y="1438275"/>
                </a:cubicBezTo>
                <a:lnTo>
                  <a:pt x="0" y="1438275"/>
                </a:lnTo>
                <a:lnTo>
                  <a:pt x="0" y="0"/>
                </a:lnTo>
                <a:close/>
              </a:path>
            </a:pathLst>
          </a:custGeom>
          <a:solidFill>
            <a:srgbClr val="7D8A74"/>
          </a:solidFill>
          <a:ln/>
        </p:spPr>
      </p:sp>
      <p:sp>
        <p:nvSpPr>
          <p:cNvPr id="16" name="Text 14"/>
          <p:cNvSpPr/>
          <p:nvPr/>
        </p:nvSpPr>
        <p:spPr>
          <a:xfrm>
            <a:off x="10953750" y="3638401"/>
            <a:ext cx="647700" cy="533400"/>
          </a:xfrm>
          <a:prstGeom prst="rect">
            <a:avLst/>
          </a:prstGeom>
          <a:noFill/>
          <a:ln/>
        </p:spPr>
        <p:txBody>
          <a:bodyPr wrap="square" lIns="0" tIns="0" rIns="0" bIns="0" rtlCol="0" anchor="ctr"/>
          <a:lstStyle/>
          <a:p>
            <a:pPr algn="ctr">
              <a:lnSpc>
                <a:spcPct val="110000"/>
              </a:lnSpc>
            </a:pPr>
            <a:r>
              <a:rPr lang="en-US" sz="1800" b="1" dirty="0">
                <a:solidFill>
                  <a:srgbClr val="FFFFFF"/>
                </a:solidFill>
                <a:latin typeface="MiSans" pitchFamily="34" charset="0"/>
                <a:ea typeface="MiSans" pitchFamily="34" charset="-122"/>
                <a:cs typeface="MiSans" pitchFamily="34" charset="-120"/>
              </a:rPr>
              <a:t>03</a:t>
            </a:r>
            <a:endParaRPr lang="en-US" sz="1600" dirty="0"/>
          </a:p>
        </p:txBody>
      </p:sp>
      <p:sp>
        <p:nvSpPr>
          <p:cNvPr id="17" name="Text 15"/>
          <p:cNvSpPr/>
          <p:nvPr/>
        </p:nvSpPr>
        <p:spPr>
          <a:xfrm>
            <a:off x="8263384" y="3752701"/>
            <a:ext cx="2705100" cy="304800"/>
          </a:xfrm>
          <a:prstGeom prst="rect">
            <a:avLst/>
          </a:prstGeom>
          <a:noFill/>
          <a:ln/>
        </p:spPr>
        <p:txBody>
          <a:bodyPr wrap="square" lIns="0" tIns="0" rIns="0" bIns="0" rtlCol="0" anchor="ctr"/>
          <a:lstStyle/>
          <a:p>
            <a:pPr>
              <a:lnSpc>
                <a:spcPct val="110000"/>
              </a:lnSpc>
            </a:pPr>
            <a:r>
              <a:rPr lang="en-US" sz="1800" b="1" dirty="0">
                <a:solidFill>
                  <a:srgbClr val="3D5A6C"/>
                </a:solidFill>
                <a:latin typeface="阿里妈妈刀隶体" pitchFamily="34" charset="0"/>
                <a:ea typeface="阿里妈妈刀隶体" pitchFamily="34" charset="-122"/>
                <a:cs typeface="阿里妈妈刀隶体" pitchFamily="34" charset="-120"/>
              </a:rPr>
              <a:t>دور الأمم المتحدة في التنمية</a:t>
            </a:r>
            <a:endParaRPr lang="en-US" sz="1600" dirty="0"/>
          </a:p>
        </p:txBody>
      </p:sp>
      <p:sp>
        <p:nvSpPr>
          <p:cNvPr id="18" name="Text 16"/>
          <p:cNvSpPr/>
          <p:nvPr/>
        </p:nvSpPr>
        <p:spPr>
          <a:xfrm>
            <a:off x="6438900" y="4286101"/>
            <a:ext cx="4495800" cy="247650"/>
          </a:xfrm>
          <a:prstGeom prst="rect">
            <a:avLst/>
          </a:prstGeom>
          <a:noFill/>
          <a:ln/>
        </p:spPr>
        <p:txBody>
          <a:bodyPr wrap="square" lIns="0" tIns="0" rIns="0" bIns="0" rtlCol="0" anchor="ctr"/>
          <a:lstStyle/>
          <a:p>
            <a:pPr>
              <a:lnSpc>
                <a:spcPct val="140000"/>
              </a:lnSpc>
            </a:pPr>
            <a:r>
              <a:rPr lang="en-US" sz="1200" dirty="0">
                <a:solidFill>
                  <a:srgbClr val="5D6D7E"/>
                </a:solidFill>
                <a:latin typeface="MiSans" pitchFamily="34" charset="0"/>
                <a:ea typeface="MiSans" pitchFamily="34" charset="-122"/>
                <a:cs typeface="MiSans" pitchFamily="34" charset="-120"/>
              </a:rPr>
              <a:t>إطار متكامل للتقدم الاجتماعي والحقوق الإنسانية</a:t>
            </a:r>
            <a:endParaRPr lang="en-US" sz="1600" dirty="0"/>
          </a:p>
        </p:txBody>
      </p:sp>
      <p:sp>
        <p:nvSpPr>
          <p:cNvPr id="19" name="Shape 17"/>
          <p:cNvSpPr/>
          <p:nvPr/>
        </p:nvSpPr>
        <p:spPr>
          <a:xfrm>
            <a:off x="381000" y="3365450"/>
            <a:ext cx="5581650" cy="1438275"/>
          </a:xfrm>
          <a:custGeom>
            <a:avLst/>
            <a:gdLst/>
            <a:ahLst/>
            <a:cxnLst/>
            <a:rect l="l" t="t" r="r" b="b"/>
            <a:pathLst>
              <a:path w="5581650" h="1438275">
                <a:moveTo>
                  <a:pt x="114300" y="0"/>
                </a:moveTo>
                <a:lnTo>
                  <a:pt x="5543550" y="0"/>
                </a:lnTo>
                <a:cubicBezTo>
                  <a:pt x="5564578" y="0"/>
                  <a:pt x="5581650" y="17072"/>
                  <a:pt x="5581650" y="38100"/>
                </a:cubicBezTo>
                <a:lnTo>
                  <a:pt x="5581650" y="1400175"/>
                </a:lnTo>
                <a:cubicBezTo>
                  <a:pt x="5581650" y="1421203"/>
                  <a:pt x="5564578" y="1438275"/>
                  <a:pt x="5543550" y="1438275"/>
                </a:cubicBezTo>
                <a:lnTo>
                  <a:pt x="114300" y="1438275"/>
                </a:lnTo>
                <a:cubicBezTo>
                  <a:pt x="51174" y="1438275"/>
                  <a:pt x="0" y="1387101"/>
                  <a:pt x="0" y="1323975"/>
                </a:cubicBezTo>
                <a:lnTo>
                  <a:pt x="0" y="114300"/>
                </a:lnTo>
                <a:cubicBezTo>
                  <a:pt x="0" y="51174"/>
                  <a:pt x="51174" y="0"/>
                  <a:pt x="114300" y="0"/>
                </a:cubicBezTo>
                <a:close/>
              </a:path>
            </a:pathLst>
          </a:custGeom>
          <a:solidFill>
            <a:srgbClr val="FFFFFF"/>
          </a:solidFill>
          <a:ln/>
          <a:effectLst>
            <a:outerShdw blurRad="142875" dist="95250" dir="5400000" algn="bl" rotWithShape="0">
              <a:srgbClr val="000000">
                <a:alpha val="10196"/>
              </a:srgbClr>
            </a:outerShdw>
          </a:effectLst>
        </p:spPr>
      </p:sp>
      <p:sp>
        <p:nvSpPr>
          <p:cNvPr id="20" name="Shape 18"/>
          <p:cNvSpPr/>
          <p:nvPr/>
        </p:nvSpPr>
        <p:spPr>
          <a:xfrm>
            <a:off x="5962650" y="3365450"/>
            <a:ext cx="38100" cy="1438275"/>
          </a:xfrm>
          <a:custGeom>
            <a:avLst/>
            <a:gdLst/>
            <a:ahLst/>
            <a:cxnLst/>
            <a:rect l="l" t="t" r="r" b="b"/>
            <a:pathLst>
              <a:path w="38100" h="1438275">
                <a:moveTo>
                  <a:pt x="0" y="0"/>
                </a:moveTo>
                <a:lnTo>
                  <a:pt x="0" y="0"/>
                </a:lnTo>
                <a:cubicBezTo>
                  <a:pt x="21028" y="0"/>
                  <a:pt x="38100" y="17072"/>
                  <a:pt x="38100" y="38100"/>
                </a:cubicBezTo>
                <a:lnTo>
                  <a:pt x="38100" y="1400175"/>
                </a:lnTo>
                <a:cubicBezTo>
                  <a:pt x="38100" y="1421203"/>
                  <a:pt x="21028" y="1438275"/>
                  <a:pt x="0" y="1438275"/>
                </a:cubicBezTo>
                <a:lnTo>
                  <a:pt x="0" y="1438275"/>
                </a:lnTo>
                <a:lnTo>
                  <a:pt x="0" y="0"/>
                </a:lnTo>
                <a:close/>
              </a:path>
            </a:pathLst>
          </a:custGeom>
          <a:solidFill>
            <a:srgbClr val="C9A87C"/>
          </a:solidFill>
          <a:ln/>
        </p:spPr>
      </p:sp>
      <p:sp>
        <p:nvSpPr>
          <p:cNvPr id="21" name="Text 19"/>
          <p:cNvSpPr/>
          <p:nvPr/>
        </p:nvSpPr>
        <p:spPr>
          <a:xfrm>
            <a:off x="5124450" y="3638401"/>
            <a:ext cx="647700" cy="533400"/>
          </a:xfrm>
          <a:prstGeom prst="rect">
            <a:avLst/>
          </a:prstGeom>
          <a:noFill/>
          <a:ln/>
        </p:spPr>
        <p:txBody>
          <a:bodyPr wrap="square" lIns="0" tIns="0" rIns="0" bIns="0" rtlCol="0" anchor="ctr"/>
          <a:lstStyle/>
          <a:p>
            <a:pPr algn="ctr">
              <a:lnSpc>
                <a:spcPct val="110000"/>
              </a:lnSpc>
            </a:pPr>
            <a:r>
              <a:rPr lang="en-US" sz="1800" b="1" dirty="0">
                <a:solidFill>
                  <a:srgbClr val="FFFFFF"/>
                </a:solidFill>
                <a:latin typeface="MiSans" pitchFamily="34" charset="0"/>
                <a:ea typeface="MiSans" pitchFamily="34" charset="-122"/>
                <a:cs typeface="MiSans" pitchFamily="34" charset="-120"/>
              </a:rPr>
              <a:t>04</a:t>
            </a:r>
            <a:endParaRPr lang="en-US" sz="1600" dirty="0"/>
          </a:p>
        </p:txBody>
      </p:sp>
      <p:sp>
        <p:nvSpPr>
          <p:cNvPr id="22" name="Text 20"/>
          <p:cNvSpPr/>
          <p:nvPr/>
        </p:nvSpPr>
        <p:spPr>
          <a:xfrm>
            <a:off x="2706588" y="3752701"/>
            <a:ext cx="2438400" cy="304800"/>
          </a:xfrm>
          <a:prstGeom prst="rect">
            <a:avLst/>
          </a:prstGeom>
          <a:noFill/>
          <a:ln/>
        </p:spPr>
        <p:txBody>
          <a:bodyPr wrap="square" lIns="0" tIns="0" rIns="0" bIns="0" rtlCol="0" anchor="ctr"/>
          <a:lstStyle/>
          <a:p>
            <a:pPr>
              <a:lnSpc>
                <a:spcPct val="110000"/>
              </a:lnSpc>
            </a:pPr>
            <a:r>
              <a:rPr lang="en-US" sz="1800" b="1" dirty="0">
                <a:solidFill>
                  <a:srgbClr val="3D5A6C"/>
                </a:solidFill>
                <a:latin typeface="阿里妈妈刀隶体" pitchFamily="34" charset="0"/>
                <a:ea typeface="阿里妈妈刀隶体" pitchFamily="34" charset="-122"/>
                <a:cs typeface="阿里妈妈刀隶体" pitchFamily="34" charset="-120"/>
              </a:rPr>
              <a:t>النظريات الحديثة للتنمية</a:t>
            </a:r>
            <a:endParaRPr lang="en-US" sz="1600" dirty="0"/>
          </a:p>
        </p:txBody>
      </p:sp>
      <p:sp>
        <p:nvSpPr>
          <p:cNvPr id="23" name="Text 21"/>
          <p:cNvSpPr/>
          <p:nvPr/>
        </p:nvSpPr>
        <p:spPr>
          <a:xfrm>
            <a:off x="609600" y="4286101"/>
            <a:ext cx="4495800" cy="247650"/>
          </a:xfrm>
          <a:prstGeom prst="rect">
            <a:avLst/>
          </a:prstGeom>
          <a:noFill/>
          <a:ln/>
        </p:spPr>
        <p:txBody>
          <a:bodyPr wrap="square" lIns="0" tIns="0" rIns="0" bIns="0" rtlCol="0" anchor="ctr"/>
          <a:lstStyle/>
          <a:p>
            <a:pPr>
              <a:lnSpc>
                <a:spcPct val="140000"/>
              </a:lnSpc>
            </a:pPr>
            <a:r>
              <a:rPr lang="en-US" sz="1200" dirty="0">
                <a:solidFill>
                  <a:srgbClr val="5D6D7E"/>
                </a:solidFill>
                <a:latin typeface="MiSans" pitchFamily="34" charset="0"/>
                <a:ea typeface="MiSans" pitchFamily="34" charset="-122"/>
                <a:cs typeface="MiSans" pitchFamily="34" charset="-120"/>
              </a:rPr>
              <a:t>منظور التعلم والتحول المؤسسي</a:t>
            </a:r>
            <a:endParaRPr lang="en-US" sz="1600" dirty="0"/>
          </a:p>
        </p:txBody>
      </p:sp>
      <p:sp>
        <p:nvSpPr>
          <p:cNvPr id="24" name="Shape 22"/>
          <p:cNvSpPr/>
          <p:nvPr/>
        </p:nvSpPr>
        <p:spPr>
          <a:xfrm>
            <a:off x="6210300" y="5035451"/>
            <a:ext cx="5581650" cy="1438275"/>
          </a:xfrm>
          <a:custGeom>
            <a:avLst/>
            <a:gdLst/>
            <a:ahLst/>
            <a:cxnLst/>
            <a:rect l="l" t="t" r="r" b="b"/>
            <a:pathLst>
              <a:path w="5581650" h="1438275">
                <a:moveTo>
                  <a:pt x="114300" y="0"/>
                </a:moveTo>
                <a:lnTo>
                  <a:pt x="5543550" y="0"/>
                </a:lnTo>
                <a:cubicBezTo>
                  <a:pt x="5564578" y="0"/>
                  <a:pt x="5581650" y="17072"/>
                  <a:pt x="5581650" y="38100"/>
                </a:cubicBezTo>
                <a:lnTo>
                  <a:pt x="5581650" y="1400175"/>
                </a:lnTo>
                <a:cubicBezTo>
                  <a:pt x="5581650" y="1421203"/>
                  <a:pt x="5564578" y="1438275"/>
                  <a:pt x="5543550" y="1438275"/>
                </a:cubicBezTo>
                <a:lnTo>
                  <a:pt x="114300" y="1438275"/>
                </a:lnTo>
                <a:cubicBezTo>
                  <a:pt x="51174" y="1438275"/>
                  <a:pt x="0" y="1387101"/>
                  <a:pt x="0" y="1323975"/>
                </a:cubicBezTo>
                <a:lnTo>
                  <a:pt x="0" y="114300"/>
                </a:lnTo>
                <a:cubicBezTo>
                  <a:pt x="0" y="51174"/>
                  <a:pt x="51174" y="0"/>
                  <a:pt x="114300" y="0"/>
                </a:cubicBezTo>
                <a:close/>
              </a:path>
            </a:pathLst>
          </a:custGeom>
          <a:solidFill>
            <a:srgbClr val="FFFFFF"/>
          </a:solidFill>
          <a:ln/>
          <a:effectLst>
            <a:outerShdw blurRad="142875" dist="95250" dir="5400000" algn="bl" rotWithShape="0">
              <a:srgbClr val="000000">
                <a:alpha val="10196"/>
              </a:srgbClr>
            </a:outerShdw>
          </a:effectLst>
        </p:spPr>
      </p:sp>
      <p:sp>
        <p:nvSpPr>
          <p:cNvPr id="25" name="Shape 23"/>
          <p:cNvSpPr/>
          <p:nvPr/>
        </p:nvSpPr>
        <p:spPr>
          <a:xfrm>
            <a:off x="11791950" y="5035451"/>
            <a:ext cx="38100" cy="1438275"/>
          </a:xfrm>
          <a:custGeom>
            <a:avLst/>
            <a:gdLst/>
            <a:ahLst/>
            <a:cxnLst/>
            <a:rect l="l" t="t" r="r" b="b"/>
            <a:pathLst>
              <a:path w="38100" h="1438275">
                <a:moveTo>
                  <a:pt x="0" y="0"/>
                </a:moveTo>
                <a:lnTo>
                  <a:pt x="0" y="0"/>
                </a:lnTo>
                <a:cubicBezTo>
                  <a:pt x="21028" y="0"/>
                  <a:pt x="38100" y="17072"/>
                  <a:pt x="38100" y="38100"/>
                </a:cubicBezTo>
                <a:lnTo>
                  <a:pt x="38100" y="1400175"/>
                </a:lnTo>
                <a:cubicBezTo>
                  <a:pt x="38100" y="1421203"/>
                  <a:pt x="21028" y="1438275"/>
                  <a:pt x="0" y="1438275"/>
                </a:cubicBezTo>
                <a:lnTo>
                  <a:pt x="0" y="1438275"/>
                </a:lnTo>
                <a:lnTo>
                  <a:pt x="0" y="0"/>
                </a:lnTo>
                <a:close/>
              </a:path>
            </a:pathLst>
          </a:custGeom>
          <a:solidFill>
            <a:srgbClr val="8B7355"/>
          </a:solidFill>
          <a:ln/>
        </p:spPr>
      </p:sp>
      <p:sp>
        <p:nvSpPr>
          <p:cNvPr id="26" name="Text 24"/>
          <p:cNvSpPr/>
          <p:nvPr/>
        </p:nvSpPr>
        <p:spPr>
          <a:xfrm>
            <a:off x="10953750" y="5308402"/>
            <a:ext cx="647700" cy="533400"/>
          </a:xfrm>
          <a:prstGeom prst="rect">
            <a:avLst/>
          </a:prstGeom>
          <a:noFill/>
          <a:ln/>
        </p:spPr>
        <p:txBody>
          <a:bodyPr wrap="square" lIns="0" tIns="0" rIns="0" bIns="0" rtlCol="0" anchor="ctr"/>
          <a:lstStyle/>
          <a:p>
            <a:pPr algn="ctr">
              <a:lnSpc>
                <a:spcPct val="110000"/>
              </a:lnSpc>
            </a:pPr>
            <a:r>
              <a:rPr lang="en-US" sz="1800" b="1" dirty="0">
                <a:solidFill>
                  <a:srgbClr val="FFFFFF"/>
                </a:solidFill>
                <a:latin typeface="MiSans" pitchFamily="34" charset="0"/>
                <a:ea typeface="MiSans" pitchFamily="34" charset="-122"/>
                <a:cs typeface="MiSans" pitchFamily="34" charset="-120"/>
              </a:rPr>
              <a:t>05</a:t>
            </a:r>
            <a:endParaRPr lang="en-US" sz="1600" dirty="0"/>
          </a:p>
        </p:txBody>
      </p:sp>
      <p:sp>
        <p:nvSpPr>
          <p:cNvPr id="27" name="Text 25"/>
          <p:cNvSpPr/>
          <p:nvPr/>
        </p:nvSpPr>
        <p:spPr>
          <a:xfrm>
            <a:off x="8588276" y="5422702"/>
            <a:ext cx="2381250" cy="304800"/>
          </a:xfrm>
          <a:prstGeom prst="rect">
            <a:avLst/>
          </a:prstGeom>
          <a:noFill/>
          <a:ln/>
        </p:spPr>
        <p:txBody>
          <a:bodyPr wrap="square" lIns="0" tIns="0" rIns="0" bIns="0" rtlCol="0" anchor="ctr"/>
          <a:lstStyle/>
          <a:p>
            <a:pPr>
              <a:lnSpc>
                <a:spcPct val="110000"/>
              </a:lnSpc>
            </a:pPr>
            <a:r>
              <a:rPr lang="en-US" sz="1800" b="1" dirty="0">
                <a:solidFill>
                  <a:srgbClr val="3D5A6C"/>
                </a:solidFill>
                <a:latin typeface="阿里妈妈刀隶体" pitchFamily="34" charset="0"/>
                <a:ea typeface="阿里妈妈刀隶体" pitchFamily="34" charset="-122"/>
                <a:cs typeface="阿里妈妈刀隶体" pitchFamily="34" charset="-120"/>
              </a:rPr>
              <a:t>أبرز المنظرين والتعريفات</a:t>
            </a:r>
            <a:endParaRPr lang="en-US" sz="1600" dirty="0"/>
          </a:p>
        </p:txBody>
      </p:sp>
      <p:sp>
        <p:nvSpPr>
          <p:cNvPr id="28" name="Text 26"/>
          <p:cNvSpPr/>
          <p:nvPr/>
        </p:nvSpPr>
        <p:spPr>
          <a:xfrm>
            <a:off x="6438900" y="5956102"/>
            <a:ext cx="4495800" cy="247650"/>
          </a:xfrm>
          <a:prstGeom prst="rect">
            <a:avLst/>
          </a:prstGeom>
          <a:noFill/>
          <a:ln/>
        </p:spPr>
        <p:txBody>
          <a:bodyPr wrap="square" lIns="0" tIns="0" rIns="0" bIns="0" rtlCol="0" anchor="ctr"/>
          <a:lstStyle/>
          <a:p>
            <a:pPr>
              <a:lnSpc>
                <a:spcPct val="140000"/>
              </a:lnSpc>
            </a:pPr>
            <a:r>
              <a:rPr lang="en-US" sz="1200" dirty="0">
                <a:solidFill>
                  <a:srgbClr val="5D6D7E"/>
                </a:solidFill>
                <a:latin typeface="MiSans" pitchFamily="34" charset="0"/>
                <a:ea typeface="MiSans" pitchFamily="34" charset="-122"/>
                <a:cs typeface="MiSans" pitchFamily="34" charset="-120"/>
              </a:rPr>
              <a:t>من التقليديين إلى النقاديين: رحلة عبر الأفكار والنظريات</a:t>
            </a:r>
            <a:endParaRPr lang="en-US" sz="1600" dirty="0"/>
          </a:p>
        </p:txBody>
      </p:sp>
      <p:sp>
        <p:nvSpPr>
          <p:cNvPr id="29" name="Shape 27"/>
          <p:cNvSpPr/>
          <p:nvPr/>
        </p:nvSpPr>
        <p:spPr>
          <a:xfrm>
            <a:off x="381000" y="5035451"/>
            <a:ext cx="5581650" cy="1438275"/>
          </a:xfrm>
          <a:custGeom>
            <a:avLst/>
            <a:gdLst/>
            <a:ahLst/>
            <a:cxnLst/>
            <a:rect l="l" t="t" r="r" b="b"/>
            <a:pathLst>
              <a:path w="5581650" h="1438275">
                <a:moveTo>
                  <a:pt x="114300" y="0"/>
                </a:moveTo>
                <a:lnTo>
                  <a:pt x="5543550" y="0"/>
                </a:lnTo>
                <a:cubicBezTo>
                  <a:pt x="5564578" y="0"/>
                  <a:pt x="5581650" y="17072"/>
                  <a:pt x="5581650" y="38100"/>
                </a:cubicBezTo>
                <a:lnTo>
                  <a:pt x="5581650" y="1400175"/>
                </a:lnTo>
                <a:cubicBezTo>
                  <a:pt x="5581650" y="1421203"/>
                  <a:pt x="5564578" y="1438275"/>
                  <a:pt x="5543550" y="1438275"/>
                </a:cubicBezTo>
                <a:lnTo>
                  <a:pt x="114300" y="1438275"/>
                </a:lnTo>
                <a:cubicBezTo>
                  <a:pt x="51174" y="1438275"/>
                  <a:pt x="0" y="1387101"/>
                  <a:pt x="0" y="1323975"/>
                </a:cubicBezTo>
                <a:lnTo>
                  <a:pt x="0" y="114300"/>
                </a:lnTo>
                <a:cubicBezTo>
                  <a:pt x="0" y="51174"/>
                  <a:pt x="51174" y="0"/>
                  <a:pt x="114300" y="0"/>
                </a:cubicBezTo>
                <a:close/>
              </a:path>
            </a:pathLst>
          </a:custGeom>
          <a:solidFill>
            <a:srgbClr val="FFFFFF"/>
          </a:solidFill>
          <a:ln/>
          <a:effectLst>
            <a:outerShdw blurRad="142875" dist="95250" dir="5400000" algn="bl" rotWithShape="0">
              <a:srgbClr val="000000">
                <a:alpha val="10196"/>
              </a:srgbClr>
            </a:outerShdw>
          </a:effectLst>
        </p:spPr>
      </p:sp>
      <p:sp>
        <p:nvSpPr>
          <p:cNvPr id="30" name="Shape 28"/>
          <p:cNvSpPr/>
          <p:nvPr/>
        </p:nvSpPr>
        <p:spPr>
          <a:xfrm>
            <a:off x="5962650" y="5035451"/>
            <a:ext cx="38100" cy="1438275"/>
          </a:xfrm>
          <a:custGeom>
            <a:avLst/>
            <a:gdLst/>
            <a:ahLst/>
            <a:cxnLst/>
            <a:rect l="l" t="t" r="r" b="b"/>
            <a:pathLst>
              <a:path w="38100" h="1438275">
                <a:moveTo>
                  <a:pt x="0" y="0"/>
                </a:moveTo>
                <a:lnTo>
                  <a:pt x="0" y="0"/>
                </a:lnTo>
                <a:cubicBezTo>
                  <a:pt x="21028" y="0"/>
                  <a:pt x="38100" y="17072"/>
                  <a:pt x="38100" y="38100"/>
                </a:cubicBezTo>
                <a:lnTo>
                  <a:pt x="38100" y="1400175"/>
                </a:lnTo>
                <a:cubicBezTo>
                  <a:pt x="38100" y="1421203"/>
                  <a:pt x="21028" y="1438275"/>
                  <a:pt x="0" y="1438275"/>
                </a:cubicBezTo>
                <a:lnTo>
                  <a:pt x="0" y="1438275"/>
                </a:lnTo>
                <a:lnTo>
                  <a:pt x="0" y="0"/>
                </a:lnTo>
                <a:close/>
              </a:path>
            </a:pathLst>
          </a:custGeom>
          <a:solidFill>
            <a:srgbClr val="3D5A6C"/>
          </a:solidFill>
          <a:ln/>
        </p:spPr>
      </p:sp>
      <p:sp>
        <p:nvSpPr>
          <p:cNvPr id="31" name="Text 29"/>
          <p:cNvSpPr/>
          <p:nvPr/>
        </p:nvSpPr>
        <p:spPr>
          <a:xfrm>
            <a:off x="5124450" y="5308402"/>
            <a:ext cx="647700" cy="533400"/>
          </a:xfrm>
          <a:prstGeom prst="rect">
            <a:avLst/>
          </a:prstGeom>
          <a:noFill/>
          <a:ln/>
        </p:spPr>
        <p:txBody>
          <a:bodyPr wrap="square" lIns="0" tIns="0" rIns="0" bIns="0" rtlCol="0" anchor="ctr"/>
          <a:lstStyle/>
          <a:p>
            <a:pPr algn="ctr">
              <a:lnSpc>
                <a:spcPct val="110000"/>
              </a:lnSpc>
            </a:pPr>
            <a:r>
              <a:rPr lang="en-US" sz="1800" b="1" dirty="0">
                <a:solidFill>
                  <a:srgbClr val="FFFFFF"/>
                </a:solidFill>
                <a:latin typeface="MiSans" pitchFamily="34" charset="0"/>
                <a:ea typeface="MiSans" pitchFamily="34" charset="-122"/>
                <a:cs typeface="MiSans" pitchFamily="34" charset="-120"/>
              </a:rPr>
              <a:t>06</a:t>
            </a:r>
            <a:endParaRPr lang="en-US" sz="1600" dirty="0"/>
          </a:p>
        </p:txBody>
      </p:sp>
      <p:sp>
        <p:nvSpPr>
          <p:cNvPr id="32" name="Text 30"/>
          <p:cNvSpPr/>
          <p:nvPr/>
        </p:nvSpPr>
        <p:spPr>
          <a:xfrm>
            <a:off x="2206823" y="5422702"/>
            <a:ext cx="2933700" cy="304800"/>
          </a:xfrm>
          <a:prstGeom prst="rect">
            <a:avLst/>
          </a:prstGeom>
          <a:noFill/>
          <a:ln/>
        </p:spPr>
        <p:txBody>
          <a:bodyPr wrap="square" lIns="0" tIns="0" rIns="0" bIns="0" rtlCol="0" anchor="ctr"/>
          <a:lstStyle/>
          <a:p>
            <a:pPr>
              <a:lnSpc>
                <a:spcPct val="110000"/>
              </a:lnSpc>
            </a:pPr>
            <a:r>
              <a:rPr lang="en-US" sz="1800" b="1" dirty="0">
                <a:solidFill>
                  <a:srgbClr val="3D5A6C"/>
                </a:solidFill>
                <a:latin typeface="阿里妈妈刀隶体" pitchFamily="34" charset="0"/>
                <a:ea typeface="阿里妈妈刀隶体" pitchFamily="34" charset="-122"/>
                <a:cs typeface="阿里妈妈刀隶体" pitchFamily="34" charset="-120"/>
              </a:rPr>
              <a:t>الإنجازات والتحديات المعاصرة</a:t>
            </a:r>
            <a:endParaRPr lang="en-US" sz="1600" dirty="0"/>
          </a:p>
        </p:txBody>
      </p:sp>
      <p:sp>
        <p:nvSpPr>
          <p:cNvPr id="33" name="Text 31"/>
          <p:cNvSpPr/>
          <p:nvPr/>
        </p:nvSpPr>
        <p:spPr>
          <a:xfrm>
            <a:off x="609600" y="5956102"/>
            <a:ext cx="4495800" cy="247650"/>
          </a:xfrm>
          <a:prstGeom prst="rect">
            <a:avLst/>
          </a:prstGeom>
          <a:noFill/>
          <a:ln/>
        </p:spPr>
        <p:txBody>
          <a:bodyPr wrap="square" lIns="0" tIns="0" rIns="0" bIns="0" rtlCol="0" anchor="ctr"/>
          <a:lstStyle/>
          <a:p>
            <a:pPr>
              <a:lnSpc>
                <a:spcPct val="140000"/>
              </a:lnSpc>
            </a:pPr>
            <a:r>
              <a:rPr lang="en-US" sz="1200" dirty="0">
                <a:solidFill>
                  <a:srgbClr val="5D6D7E"/>
                </a:solidFill>
                <a:latin typeface="MiSans" pitchFamily="34" charset="0"/>
                <a:ea typeface="MiSans" pitchFamily="34" charset="-122"/>
                <a:cs typeface="MiSans" pitchFamily="34" charset="-120"/>
              </a:rPr>
              <a:t>التقدم المحرز والتحديات المستمرة في عالم متغير</a:t>
            </a:r>
            <a:endParaRPr lang="en-US" sz="16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8F5F0"/>
        </a:solidFill>
        <a:effectLst/>
      </p:bgPr>
    </p:bg>
    <p:spTree>
      <p:nvGrpSpPr>
        <p:cNvPr id="1" name=""/>
        <p:cNvGrpSpPr/>
        <p:nvPr/>
      </p:nvGrpSpPr>
      <p:grpSpPr>
        <a:xfrm>
          <a:off x="0" y="0"/>
          <a:ext cx="0" cy="0"/>
          <a:chOff x="0" y="0"/>
          <a:chExt cx="0" cy="0"/>
        </a:xfrm>
      </p:grpSpPr>
      <p:pic>
        <p:nvPicPr>
          <p:cNvPr id="2" name="Image 0" descr="https://kimi-web-img.moonshot.cn/img/en.cecep.cn/ee9676baa17ea7ca31a90d5bde20c799289a90d9.jpg"/>
          <p:cNvPicPr>
            <a:picLocks noChangeAspect="1"/>
          </p:cNvPicPr>
          <p:nvPr/>
        </p:nvPicPr>
        <p:blipFill>
          <a:blip r:embed="rId3">
            <a:alphaModFix amt="15000"/>
          </a:blip>
          <a:srcRect l="25000" r="25000"/>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3D5A6C">
                  <a:alpha val="95000"/>
                </a:srgbClr>
              </a:gs>
              <a:gs pos="50000">
                <a:srgbClr val="3D5A6C">
                  <a:alpha val="80000"/>
                </a:srgbClr>
              </a:gs>
              <a:gs pos="100000">
                <a:srgbClr val="3D5A6C">
                  <a:alpha val="60000"/>
                </a:srgbClr>
              </a:gs>
            </a:gsLst>
            <a:lin ang="8100000" scaled="1"/>
          </a:gradFill>
          <a:ln/>
        </p:spPr>
      </p:sp>
      <p:sp>
        <p:nvSpPr>
          <p:cNvPr id="4" name="Shape 1"/>
          <p:cNvSpPr/>
          <p:nvPr/>
        </p:nvSpPr>
        <p:spPr>
          <a:xfrm>
            <a:off x="10246072" y="1581150"/>
            <a:ext cx="1562100" cy="533400"/>
          </a:xfrm>
          <a:custGeom>
            <a:avLst/>
            <a:gdLst/>
            <a:ahLst/>
            <a:cxnLst/>
            <a:rect l="l" t="t" r="r" b="b"/>
            <a:pathLst>
              <a:path w="1562100" h="533400">
                <a:moveTo>
                  <a:pt x="76202" y="0"/>
                </a:moveTo>
                <a:lnTo>
                  <a:pt x="1485898" y="0"/>
                </a:lnTo>
                <a:cubicBezTo>
                  <a:pt x="1527983" y="0"/>
                  <a:pt x="1562100" y="34117"/>
                  <a:pt x="1562100" y="76202"/>
                </a:cubicBezTo>
                <a:lnTo>
                  <a:pt x="1562100" y="457198"/>
                </a:lnTo>
                <a:cubicBezTo>
                  <a:pt x="1562100" y="499255"/>
                  <a:pt x="1527955" y="533400"/>
                  <a:pt x="1485898" y="533400"/>
                </a:cubicBezTo>
                <a:lnTo>
                  <a:pt x="76202" y="533400"/>
                </a:lnTo>
                <a:cubicBezTo>
                  <a:pt x="34117" y="533400"/>
                  <a:pt x="0" y="499283"/>
                  <a:pt x="0" y="457198"/>
                </a:cubicBezTo>
                <a:lnTo>
                  <a:pt x="0" y="76202"/>
                </a:lnTo>
                <a:cubicBezTo>
                  <a:pt x="0" y="34145"/>
                  <a:pt x="34145" y="0"/>
                  <a:pt x="76202" y="0"/>
                </a:cubicBezTo>
                <a:close/>
              </a:path>
            </a:pathLst>
          </a:custGeom>
          <a:solidFill>
            <a:srgbClr val="C9A87C"/>
          </a:solidFill>
          <a:ln/>
        </p:spPr>
      </p:sp>
      <p:sp>
        <p:nvSpPr>
          <p:cNvPr id="5" name="Text 2"/>
          <p:cNvSpPr/>
          <p:nvPr/>
        </p:nvSpPr>
        <p:spPr>
          <a:xfrm>
            <a:off x="10246072" y="1581150"/>
            <a:ext cx="1676400" cy="533400"/>
          </a:xfrm>
          <a:prstGeom prst="rect">
            <a:avLst/>
          </a:prstGeom>
          <a:noFill/>
          <a:ln/>
        </p:spPr>
        <p:txBody>
          <a:bodyPr wrap="square" lIns="228600" tIns="114300" rIns="228600" bIns="114300" rtlCol="0" anchor="ctr"/>
          <a:lstStyle/>
          <a:p>
            <a:pPr>
              <a:lnSpc>
                <a:spcPct val="110000"/>
              </a:lnSpc>
            </a:pPr>
            <a:r>
              <a:rPr lang="en-US" sz="1800" b="1" dirty="0">
                <a:solidFill>
                  <a:srgbClr val="FFFFFF"/>
                </a:solidFill>
                <a:latin typeface="MiSans" pitchFamily="34" charset="0"/>
                <a:ea typeface="MiSans" pitchFamily="34" charset="-122"/>
                <a:cs typeface="MiSans" pitchFamily="34" charset="-120"/>
              </a:rPr>
              <a:t>الفصل الأول</a:t>
            </a:r>
            <a:endParaRPr lang="en-US" sz="1600" dirty="0"/>
          </a:p>
        </p:txBody>
      </p:sp>
      <p:sp>
        <p:nvSpPr>
          <p:cNvPr id="6" name="Text 3"/>
          <p:cNvSpPr/>
          <p:nvPr/>
        </p:nvSpPr>
        <p:spPr>
          <a:xfrm>
            <a:off x="6346478" y="2419350"/>
            <a:ext cx="5810250" cy="1714500"/>
          </a:xfrm>
          <a:prstGeom prst="rect">
            <a:avLst/>
          </a:prstGeom>
          <a:noFill/>
          <a:ln/>
        </p:spPr>
        <p:txBody>
          <a:bodyPr wrap="square" lIns="0" tIns="0" rIns="0" bIns="0" rtlCol="0" anchor="ctr"/>
          <a:lstStyle/>
          <a:p>
            <a:pPr>
              <a:lnSpc>
                <a:spcPct val="100000"/>
              </a:lnSpc>
            </a:pPr>
            <a:r>
              <a:rPr lang="en-US" sz="5400" b="1" dirty="0">
                <a:solidFill>
                  <a:srgbClr val="F8F5F0"/>
                </a:solidFill>
                <a:latin typeface="阿里妈妈刀隶体" pitchFamily="34" charset="0"/>
                <a:ea typeface="阿里妈妈刀隶体" pitchFamily="34" charset="-122"/>
                <a:cs typeface="阿里妈妈刀隶体" pitchFamily="34" charset="-120"/>
              </a:rPr>
              <a:t>مفهوم التنمية</a:t>
            </a:r>
            <a:endParaRPr lang="en-US" sz="1600" dirty="0"/>
          </a:p>
          <a:p>
            <a:pPr>
              <a:lnSpc>
                <a:spcPct val="100000"/>
              </a:lnSpc>
            </a:pPr>
            <a:r>
              <a:rPr lang="en-US" sz="5400" b="1" dirty="0">
                <a:solidFill>
                  <a:srgbClr val="F8F5F0"/>
                </a:solidFill>
                <a:latin typeface="阿里妈妈刀隶体" pitchFamily="34" charset="0"/>
                <a:ea typeface="阿里妈妈刀隶体" pitchFamily="34" charset="-122"/>
                <a:cs typeface="阿里妈妈刀隶体" pitchFamily="34" charset="-120"/>
              </a:rPr>
              <a:t>في العلاقات الدولية</a:t>
            </a:r>
            <a:endParaRPr lang="en-US" sz="1600" dirty="0"/>
          </a:p>
        </p:txBody>
      </p:sp>
      <p:sp>
        <p:nvSpPr>
          <p:cNvPr id="7" name="Shape 4"/>
          <p:cNvSpPr/>
          <p:nvPr/>
        </p:nvSpPr>
        <p:spPr>
          <a:xfrm>
            <a:off x="10591800" y="4438650"/>
            <a:ext cx="1219200" cy="76200"/>
          </a:xfrm>
          <a:custGeom>
            <a:avLst/>
            <a:gdLst/>
            <a:ahLst/>
            <a:cxnLst/>
            <a:rect l="l" t="t" r="r" b="b"/>
            <a:pathLst>
              <a:path w="1219200" h="76200">
                <a:moveTo>
                  <a:pt x="0" y="0"/>
                </a:moveTo>
                <a:lnTo>
                  <a:pt x="1219200" y="0"/>
                </a:lnTo>
                <a:lnTo>
                  <a:pt x="1219200" y="76200"/>
                </a:lnTo>
                <a:lnTo>
                  <a:pt x="0" y="76200"/>
                </a:lnTo>
                <a:lnTo>
                  <a:pt x="0" y="0"/>
                </a:lnTo>
                <a:close/>
              </a:path>
            </a:pathLst>
          </a:custGeom>
          <a:solidFill>
            <a:srgbClr val="C9A87C"/>
          </a:solidFill>
          <a:ln/>
        </p:spPr>
      </p:sp>
      <p:sp>
        <p:nvSpPr>
          <p:cNvPr id="8" name="Text 5"/>
          <p:cNvSpPr/>
          <p:nvPr/>
        </p:nvSpPr>
        <p:spPr>
          <a:xfrm>
            <a:off x="6346478" y="4819650"/>
            <a:ext cx="5610225" cy="457200"/>
          </a:xfrm>
          <a:prstGeom prst="rect">
            <a:avLst/>
          </a:prstGeom>
          <a:noFill/>
          <a:ln/>
        </p:spPr>
        <p:txBody>
          <a:bodyPr wrap="square" lIns="0" tIns="0" rIns="0" bIns="0" rtlCol="0" anchor="ctr"/>
          <a:lstStyle/>
          <a:p>
            <a:pPr>
              <a:lnSpc>
                <a:spcPct val="140000"/>
              </a:lnSpc>
            </a:pPr>
            <a:r>
              <a:rPr lang="en-US" sz="2250" dirty="0">
                <a:solidFill>
                  <a:srgbClr val="F8F5F0">
                    <a:alpha val="90000"/>
                  </a:srgbClr>
                </a:solidFill>
                <a:latin typeface="MiSans" pitchFamily="34" charset="0"/>
                <a:ea typeface="MiSans" pitchFamily="34" charset="-122"/>
                <a:cs typeface="MiSans" pitchFamily="34" charset="-120"/>
              </a:rPr>
              <a:t>تعريف شامل ومتعدد الأبعاد</a:t>
            </a:r>
            <a:endParaRPr lang="en-US" sz="16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8F5F0"/>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a:ln/>
        </p:spPr>
        <p:txBody>
          <a:bodyPr wrap="square" lIns="0" tIns="0" rIns="0" bIns="0" rtlCol="0" anchor="ctr"/>
          <a:lstStyle/>
          <a:p>
            <a:pPr>
              <a:lnSpc>
                <a:spcPct val="130000"/>
              </a:lnSpc>
            </a:pPr>
            <a:r>
              <a:rPr lang="en-US" sz="1200" b="1" kern="0" spc="60" dirty="0">
                <a:solidFill>
                  <a:srgbClr val="A99985"/>
                </a:solidFill>
                <a:latin typeface="MiSans" pitchFamily="34" charset="0"/>
                <a:ea typeface="MiSans" pitchFamily="34" charset="-122"/>
                <a:cs typeface="MiSans" pitchFamily="34" charset="-120"/>
              </a:rPr>
              <a:t>CHAPTER 01</a:t>
            </a:r>
            <a:endParaRPr lang="en-US" sz="1600" dirty="0"/>
          </a:p>
        </p:txBody>
      </p:sp>
      <p:sp>
        <p:nvSpPr>
          <p:cNvPr id="3" name="Text 1"/>
          <p:cNvSpPr/>
          <p:nvPr/>
        </p:nvSpPr>
        <p:spPr>
          <a:xfrm>
            <a:off x="381000" y="685800"/>
            <a:ext cx="11601450" cy="381000"/>
          </a:xfrm>
          <a:prstGeom prst="rect">
            <a:avLst/>
          </a:prstGeom>
          <a:noFill/>
          <a:ln/>
        </p:spPr>
        <p:txBody>
          <a:bodyPr wrap="square" lIns="0" tIns="0" rIns="0" bIns="0" rtlCol="0" anchor="ctr"/>
          <a:lstStyle/>
          <a:p>
            <a:pPr>
              <a:lnSpc>
                <a:spcPct val="90000"/>
              </a:lnSpc>
            </a:pPr>
            <a:r>
              <a:rPr lang="en-US" sz="2700" b="1" dirty="0">
                <a:solidFill>
                  <a:srgbClr val="3D5A6C"/>
                </a:solidFill>
                <a:latin typeface="阿里妈妈刀隶体" pitchFamily="34" charset="0"/>
                <a:ea typeface="阿里妈妈刀隶体" pitchFamily="34" charset="-122"/>
                <a:cs typeface="阿里妈妈刀隶体" pitchFamily="34" charset="-120"/>
              </a:rPr>
              <a:t>مفهوم التنمية: تعريف شامل</a:t>
            </a:r>
            <a:endParaRPr lang="en-US" sz="1600" dirty="0"/>
          </a:p>
        </p:txBody>
      </p:sp>
      <p:sp>
        <p:nvSpPr>
          <p:cNvPr id="4" name="Shape 2"/>
          <p:cNvSpPr/>
          <p:nvPr/>
        </p:nvSpPr>
        <p:spPr>
          <a:xfrm>
            <a:off x="5650260" y="1295400"/>
            <a:ext cx="6143625" cy="1466850"/>
          </a:xfrm>
          <a:custGeom>
            <a:avLst/>
            <a:gdLst/>
            <a:ahLst/>
            <a:cxnLst/>
            <a:rect l="l" t="t" r="r" b="b"/>
            <a:pathLst>
              <a:path w="6143625" h="1466850">
                <a:moveTo>
                  <a:pt x="114297" y="0"/>
                </a:moveTo>
                <a:lnTo>
                  <a:pt x="6105525" y="0"/>
                </a:lnTo>
                <a:cubicBezTo>
                  <a:pt x="6126553" y="0"/>
                  <a:pt x="6143625" y="17072"/>
                  <a:pt x="6143625" y="38100"/>
                </a:cubicBezTo>
                <a:lnTo>
                  <a:pt x="6143625" y="1428750"/>
                </a:lnTo>
                <a:cubicBezTo>
                  <a:pt x="6143625" y="1449778"/>
                  <a:pt x="6126553" y="1466850"/>
                  <a:pt x="6105525" y="1466850"/>
                </a:cubicBezTo>
                <a:lnTo>
                  <a:pt x="114297" y="1466850"/>
                </a:lnTo>
                <a:cubicBezTo>
                  <a:pt x="51172" y="1466850"/>
                  <a:pt x="0" y="1415678"/>
                  <a:pt x="0" y="1352553"/>
                </a:cubicBezTo>
                <a:lnTo>
                  <a:pt x="0" y="114297"/>
                </a:lnTo>
                <a:cubicBezTo>
                  <a:pt x="0" y="51172"/>
                  <a:pt x="51172" y="0"/>
                  <a:pt x="114297" y="0"/>
                </a:cubicBezTo>
                <a:close/>
              </a:path>
            </a:pathLst>
          </a:custGeom>
          <a:solidFill>
            <a:srgbClr val="FFFFFF"/>
          </a:solidFill>
          <a:ln/>
          <a:effectLst>
            <a:outerShdw blurRad="57150" dist="38100" dir="5400000" algn="bl" rotWithShape="0">
              <a:srgbClr val="000000">
                <a:alpha val="10196"/>
              </a:srgbClr>
            </a:outerShdw>
          </a:effectLst>
        </p:spPr>
      </p:sp>
      <p:sp>
        <p:nvSpPr>
          <p:cNvPr id="5" name="Shape 3"/>
          <p:cNvSpPr/>
          <p:nvPr/>
        </p:nvSpPr>
        <p:spPr>
          <a:xfrm>
            <a:off x="11793885" y="1295400"/>
            <a:ext cx="38100" cy="1466850"/>
          </a:xfrm>
          <a:custGeom>
            <a:avLst/>
            <a:gdLst/>
            <a:ahLst/>
            <a:cxnLst/>
            <a:rect l="l" t="t" r="r" b="b"/>
            <a:pathLst>
              <a:path w="38100" h="1466850">
                <a:moveTo>
                  <a:pt x="0" y="0"/>
                </a:moveTo>
                <a:lnTo>
                  <a:pt x="0" y="0"/>
                </a:lnTo>
                <a:cubicBezTo>
                  <a:pt x="21028" y="0"/>
                  <a:pt x="38100" y="17072"/>
                  <a:pt x="38100" y="38100"/>
                </a:cubicBezTo>
                <a:lnTo>
                  <a:pt x="38100" y="1428750"/>
                </a:lnTo>
                <a:cubicBezTo>
                  <a:pt x="38100" y="1449778"/>
                  <a:pt x="21028" y="1466850"/>
                  <a:pt x="0" y="1466850"/>
                </a:cubicBezTo>
                <a:lnTo>
                  <a:pt x="0" y="1466850"/>
                </a:lnTo>
                <a:lnTo>
                  <a:pt x="0" y="0"/>
                </a:lnTo>
                <a:close/>
              </a:path>
            </a:pathLst>
          </a:custGeom>
          <a:solidFill>
            <a:srgbClr val="3D5A6C"/>
          </a:solidFill>
          <a:ln/>
        </p:spPr>
      </p:sp>
      <p:sp>
        <p:nvSpPr>
          <p:cNvPr id="6" name="Shape 4"/>
          <p:cNvSpPr/>
          <p:nvPr/>
        </p:nvSpPr>
        <p:spPr>
          <a:xfrm>
            <a:off x="11282363" y="1619250"/>
            <a:ext cx="142875" cy="190500"/>
          </a:xfrm>
          <a:custGeom>
            <a:avLst/>
            <a:gdLst/>
            <a:ahLst/>
            <a:cxnLst/>
            <a:rect l="l" t="t" r="r" b="b"/>
            <a:pathLst>
              <a:path w="142875" h="190500">
                <a:moveTo>
                  <a:pt x="108979" y="142875"/>
                </a:moveTo>
                <a:cubicBezTo>
                  <a:pt x="111696" y="134578"/>
                  <a:pt x="117128" y="127062"/>
                  <a:pt x="123267" y="120588"/>
                </a:cubicBezTo>
                <a:cubicBezTo>
                  <a:pt x="135434" y="107789"/>
                  <a:pt x="142875" y="90488"/>
                  <a:pt x="142875" y="71438"/>
                </a:cubicBezTo>
                <a:cubicBezTo>
                  <a:pt x="142875" y="31998"/>
                  <a:pt x="110877" y="0"/>
                  <a:pt x="71437" y="0"/>
                </a:cubicBezTo>
                <a:cubicBezTo>
                  <a:pt x="31998" y="0"/>
                  <a:pt x="0" y="31998"/>
                  <a:pt x="0" y="71438"/>
                </a:cubicBezTo>
                <a:cubicBezTo>
                  <a:pt x="0" y="90488"/>
                  <a:pt x="7441" y="107789"/>
                  <a:pt x="19608" y="120588"/>
                </a:cubicBezTo>
                <a:cubicBezTo>
                  <a:pt x="25747" y="127062"/>
                  <a:pt x="31217" y="134578"/>
                  <a:pt x="33896" y="142875"/>
                </a:cubicBezTo>
                <a:lnTo>
                  <a:pt x="108942" y="142875"/>
                </a:lnTo>
                <a:close/>
                <a:moveTo>
                  <a:pt x="107156" y="160734"/>
                </a:moveTo>
                <a:lnTo>
                  <a:pt x="35719" y="160734"/>
                </a:lnTo>
                <a:lnTo>
                  <a:pt x="35719" y="166688"/>
                </a:lnTo>
                <a:cubicBezTo>
                  <a:pt x="35719" y="183133"/>
                  <a:pt x="49039" y="196453"/>
                  <a:pt x="65484" y="196453"/>
                </a:cubicBezTo>
                <a:lnTo>
                  <a:pt x="77391" y="196453"/>
                </a:lnTo>
                <a:cubicBezTo>
                  <a:pt x="93836" y="196453"/>
                  <a:pt x="107156" y="183133"/>
                  <a:pt x="107156" y="166688"/>
                </a:cubicBezTo>
                <a:lnTo>
                  <a:pt x="107156" y="160734"/>
                </a:lnTo>
                <a:close/>
                <a:moveTo>
                  <a:pt x="68461" y="41672"/>
                </a:moveTo>
                <a:cubicBezTo>
                  <a:pt x="53653" y="41672"/>
                  <a:pt x="41672" y="53653"/>
                  <a:pt x="41672" y="68461"/>
                </a:cubicBezTo>
                <a:cubicBezTo>
                  <a:pt x="41672" y="73409"/>
                  <a:pt x="37691" y="77391"/>
                  <a:pt x="32742" y="77391"/>
                </a:cubicBezTo>
                <a:cubicBezTo>
                  <a:pt x="27794" y="77391"/>
                  <a:pt x="23812" y="73409"/>
                  <a:pt x="23812" y="68461"/>
                </a:cubicBezTo>
                <a:cubicBezTo>
                  <a:pt x="23812" y="43793"/>
                  <a:pt x="43793" y="23812"/>
                  <a:pt x="68461" y="23812"/>
                </a:cubicBezTo>
                <a:cubicBezTo>
                  <a:pt x="73409" y="23812"/>
                  <a:pt x="77391" y="27794"/>
                  <a:pt x="77391" y="32742"/>
                </a:cubicBezTo>
                <a:cubicBezTo>
                  <a:pt x="77391" y="37691"/>
                  <a:pt x="73409" y="41672"/>
                  <a:pt x="68461" y="41672"/>
                </a:cubicBezTo>
                <a:close/>
              </a:path>
            </a:pathLst>
          </a:custGeom>
          <a:solidFill>
            <a:srgbClr val="FFFFFF"/>
          </a:solidFill>
          <a:ln/>
        </p:spPr>
      </p:sp>
      <p:sp>
        <p:nvSpPr>
          <p:cNvPr id="7" name="Text 5"/>
          <p:cNvSpPr/>
          <p:nvPr/>
        </p:nvSpPr>
        <p:spPr>
          <a:xfrm>
            <a:off x="5840760" y="1485900"/>
            <a:ext cx="5229225"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التعريف الأساسي</a:t>
            </a:r>
            <a:endParaRPr lang="en-US" sz="1600" dirty="0"/>
          </a:p>
        </p:txBody>
      </p:sp>
      <p:sp>
        <p:nvSpPr>
          <p:cNvPr id="8" name="Text 6"/>
          <p:cNvSpPr/>
          <p:nvPr/>
        </p:nvSpPr>
        <p:spPr>
          <a:xfrm>
            <a:off x="5840760" y="1828800"/>
            <a:ext cx="5210175" cy="742950"/>
          </a:xfrm>
          <a:prstGeom prst="rect">
            <a:avLst/>
          </a:prstGeom>
          <a:noFill/>
          <a:ln/>
        </p:spPr>
        <p:txBody>
          <a:bodyPr wrap="square" lIns="0" tIns="0" rIns="0" bIns="0" rtlCol="0" anchor="ctr"/>
          <a:lstStyle/>
          <a:p>
            <a:pPr>
              <a:lnSpc>
                <a:spcPct val="140000"/>
              </a:lnSpc>
            </a:pPr>
            <a:r>
              <a:rPr lang="en-US" sz="1200" dirty="0">
                <a:solidFill>
                  <a:srgbClr val="2C3E50"/>
                </a:solidFill>
                <a:latin typeface="MiSans" pitchFamily="34" charset="0"/>
                <a:ea typeface="MiSans" pitchFamily="34" charset="-122"/>
                <a:cs typeface="MiSans" pitchFamily="34" charset="-120"/>
              </a:rPr>
              <a:t>في سياق العلاقات الدولية، يُعد مفهوم التنمية أحد الأعمدة الأساسية التي تشكل التفاعلات بين الدول والمنظمات الدولية. التنمية هي </a:t>
            </a:r>
            <a:r>
              <a:rPr lang="en-US" sz="1200" b="1" dirty="0">
                <a:solidFill>
                  <a:srgbClr val="3D5A6C"/>
                </a:solidFill>
                <a:latin typeface="MiSans" pitchFamily="34" charset="0"/>
                <a:ea typeface="MiSans" pitchFamily="34" charset="-122"/>
                <a:cs typeface="MiSans" pitchFamily="34" charset="-120"/>
              </a:rPr>
              <a:t>عملية تحسين شاملة</a:t>
            </a:r>
            <a:r>
              <a:rPr lang="en-US" sz="1200" dirty="0">
                <a:solidFill>
                  <a:srgbClr val="2C3E50"/>
                </a:solidFill>
                <a:latin typeface="MiSans" pitchFamily="34" charset="0"/>
                <a:ea typeface="MiSans" pitchFamily="34" charset="-122"/>
                <a:cs typeface="MiSans" pitchFamily="34" charset="-120"/>
              </a:rPr>
              <a:t> تهدف إلى تعزيز الرفاهية البشرية من خلال بناء البنية التحتية العالمية، تحسين التعليم والصحة، وتعزيز الاستقرار الأمني.</a:t>
            </a:r>
            <a:endParaRPr lang="en-US" sz="1600" dirty="0"/>
          </a:p>
        </p:txBody>
      </p:sp>
      <p:sp>
        <p:nvSpPr>
          <p:cNvPr id="9" name="Shape 7"/>
          <p:cNvSpPr/>
          <p:nvPr/>
        </p:nvSpPr>
        <p:spPr>
          <a:xfrm>
            <a:off x="5650260" y="2914650"/>
            <a:ext cx="6143625" cy="1714500"/>
          </a:xfrm>
          <a:custGeom>
            <a:avLst/>
            <a:gdLst/>
            <a:ahLst/>
            <a:cxnLst/>
            <a:rect l="l" t="t" r="r" b="b"/>
            <a:pathLst>
              <a:path w="6143625" h="1714500">
                <a:moveTo>
                  <a:pt x="114306" y="0"/>
                </a:moveTo>
                <a:lnTo>
                  <a:pt x="6105525" y="0"/>
                </a:lnTo>
                <a:cubicBezTo>
                  <a:pt x="6126553" y="0"/>
                  <a:pt x="6143625" y="17072"/>
                  <a:pt x="6143625" y="38100"/>
                </a:cubicBezTo>
                <a:lnTo>
                  <a:pt x="6143625" y="1676400"/>
                </a:lnTo>
                <a:cubicBezTo>
                  <a:pt x="6143625" y="1697428"/>
                  <a:pt x="6126553" y="1714500"/>
                  <a:pt x="6105525" y="1714500"/>
                </a:cubicBezTo>
                <a:lnTo>
                  <a:pt x="114306" y="1714500"/>
                </a:lnTo>
                <a:cubicBezTo>
                  <a:pt x="51176" y="1714500"/>
                  <a:pt x="0" y="1663324"/>
                  <a:pt x="0" y="1600194"/>
                </a:cubicBezTo>
                <a:lnTo>
                  <a:pt x="0" y="114306"/>
                </a:lnTo>
                <a:cubicBezTo>
                  <a:pt x="0" y="51176"/>
                  <a:pt x="51176" y="0"/>
                  <a:pt x="114306" y="0"/>
                </a:cubicBezTo>
                <a:close/>
              </a:path>
            </a:pathLst>
          </a:custGeom>
          <a:solidFill>
            <a:srgbClr val="FFFFFF"/>
          </a:solidFill>
          <a:ln/>
          <a:effectLst>
            <a:outerShdw blurRad="57150" dist="38100" dir="5400000" algn="bl" rotWithShape="0">
              <a:srgbClr val="000000">
                <a:alpha val="10196"/>
              </a:srgbClr>
            </a:outerShdw>
          </a:effectLst>
        </p:spPr>
      </p:sp>
      <p:sp>
        <p:nvSpPr>
          <p:cNvPr id="10" name="Shape 8"/>
          <p:cNvSpPr/>
          <p:nvPr/>
        </p:nvSpPr>
        <p:spPr>
          <a:xfrm>
            <a:off x="11793885" y="2914650"/>
            <a:ext cx="38100" cy="1714500"/>
          </a:xfrm>
          <a:custGeom>
            <a:avLst/>
            <a:gdLst/>
            <a:ahLst/>
            <a:cxnLst/>
            <a:rect l="l" t="t" r="r" b="b"/>
            <a:pathLst>
              <a:path w="38100" h="1714500">
                <a:moveTo>
                  <a:pt x="0" y="0"/>
                </a:moveTo>
                <a:lnTo>
                  <a:pt x="0" y="0"/>
                </a:lnTo>
                <a:cubicBezTo>
                  <a:pt x="21028" y="0"/>
                  <a:pt x="38100" y="17072"/>
                  <a:pt x="38100" y="38100"/>
                </a:cubicBezTo>
                <a:lnTo>
                  <a:pt x="38100" y="1676400"/>
                </a:lnTo>
                <a:cubicBezTo>
                  <a:pt x="38100" y="1697428"/>
                  <a:pt x="21028" y="1714500"/>
                  <a:pt x="0" y="1714500"/>
                </a:cubicBezTo>
                <a:lnTo>
                  <a:pt x="0" y="1714500"/>
                </a:lnTo>
                <a:lnTo>
                  <a:pt x="0" y="0"/>
                </a:lnTo>
                <a:close/>
              </a:path>
            </a:pathLst>
          </a:custGeom>
          <a:solidFill>
            <a:srgbClr val="A99985"/>
          </a:solidFill>
          <a:ln/>
        </p:spPr>
      </p:sp>
      <p:sp>
        <p:nvSpPr>
          <p:cNvPr id="11" name="Shape 9"/>
          <p:cNvSpPr/>
          <p:nvPr/>
        </p:nvSpPr>
        <p:spPr>
          <a:xfrm>
            <a:off x="11270456" y="3238500"/>
            <a:ext cx="166688" cy="190500"/>
          </a:xfrm>
          <a:custGeom>
            <a:avLst/>
            <a:gdLst/>
            <a:ahLst/>
            <a:cxnLst/>
            <a:rect l="l" t="t" r="r" b="b"/>
            <a:pathLst>
              <a:path w="166688" h="190500">
                <a:moveTo>
                  <a:pt x="62508" y="11906"/>
                </a:moveTo>
                <a:lnTo>
                  <a:pt x="8930" y="11906"/>
                </a:lnTo>
                <a:cubicBezTo>
                  <a:pt x="3981" y="11906"/>
                  <a:pt x="0" y="15887"/>
                  <a:pt x="0" y="20836"/>
                </a:cubicBezTo>
                <a:lnTo>
                  <a:pt x="0" y="74414"/>
                </a:lnTo>
                <a:cubicBezTo>
                  <a:pt x="0" y="78023"/>
                  <a:pt x="2158" y="81297"/>
                  <a:pt x="5507" y="82674"/>
                </a:cubicBezTo>
                <a:cubicBezTo>
                  <a:pt x="8855" y="84051"/>
                  <a:pt x="12688" y="83269"/>
                  <a:pt x="15255" y="80739"/>
                </a:cubicBezTo>
                <a:lnTo>
                  <a:pt x="30138" y="65856"/>
                </a:lnTo>
                <a:lnTo>
                  <a:pt x="59531" y="95250"/>
                </a:lnTo>
                <a:lnTo>
                  <a:pt x="30138" y="124644"/>
                </a:lnTo>
                <a:lnTo>
                  <a:pt x="15255" y="109761"/>
                </a:lnTo>
                <a:cubicBezTo>
                  <a:pt x="12688" y="107193"/>
                  <a:pt x="8855" y="106449"/>
                  <a:pt x="5507" y="107826"/>
                </a:cubicBezTo>
                <a:cubicBezTo>
                  <a:pt x="2158" y="109203"/>
                  <a:pt x="0" y="112477"/>
                  <a:pt x="0" y="116086"/>
                </a:cubicBezTo>
                <a:lnTo>
                  <a:pt x="0" y="169664"/>
                </a:lnTo>
                <a:cubicBezTo>
                  <a:pt x="0" y="174613"/>
                  <a:pt x="3981" y="178594"/>
                  <a:pt x="8930" y="178594"/>
                </a:cubicBezTo>
                <a:lnTo>
                  <a:pt x="62508" y="178594"/>
                </a:lnTo>
                <a:cubicBezTo>
                  <a:pt x="66117" y="178594"/>
                  <a:pt x="69391" y="176436"/>
                  <a:pt x="70768" y="173087"/>
                </a:cubicBezTo>
                <a:cubicBezTo>
                  <a:pt x="72144" y="169738"/>
                  <a:pt x="71400" y="165906"/>
                  <a:pt x="68833" y="163339"/>
                </a:cubicBezTo>
                <a:lnTo>
                  <a:pt x="53950" y="148456"/>
                </a:lnTo>
                <a:lnTo>
                  <a:pt x="83344" y="119063"/>
                </a:lnTo>
                <a:lnTo>
                  <a:pt x="112737" y="148456"/>
                </a:lnTo>
                <a:lnTo>
                  <a:pt x="97854" y="163339"/>
                </a:lnTo>
                <a:cubicBezTo>
                  <a:pt x="95287" y="165906"/>
                  <a:pt x="94543" y="169738"/>
                  <a:pt x="95920" y="173087"/>
                </a:cubicBezTo>
                <a:cubicBezTo>
                  <a:pt x="97296" y="176436"/>
                  <a:pt x="100571" y="178594"/>
                  <a:pt x="104180" y="178594"/>
                </a:cubicBezTo>
                <a:lnTo>
                  <a:pt x="157758" y="178594"/>
                </a:lnTo>
                <a:cubicBezTo>
                  <a:pt x="162706" y="178594"/>
                  <a:pt x="166688" y="174613"/>
                  <a:pt x="166688" y="169664"/>
                </a:cubicBezTo>
                <a:lnTo>
                  <a:pt x="166688" y="116086"/>
                </a:lnTo>
                <a:cubicBezTo>
                  <a:pt x="166688" y="112477"/>
                  <a:pt x="164529" y="109203"/>
                  <a:pt x="161181" y="107826"/>
                </a:cubicBezTo>
                <a:cubicBezTo>
                  <a:pt x="157832" y="106449"/>
                  <a:pt x="154000" y="107193"/>
                  <a:pt x="151433" y="109761"/>
                </a:cubicBezTo>
                <a:lnTo>
                  <a:pt x="136550" y="124644"/>
                </a:lnTo>
                <a:lnTo>
                  <a:pt x="107156" y="95250"/>
                </a:lnTo>
                <a:lnTo>
                  <a:pt x="136550" y="65856"/>
                </a:lnTo>
                <a:lnTo>
                  <a:pt x="151433" y="80739"/>
                </a:lnTo>
                <a:cubicBezTo>
                  <a:pt x="154000" y="83307"/>
                  <a:pt x="157832" y="84051"/>
                  <a:pt x="161181" y="82674"/>
                </a:cubicBezTo>
                <a:cubicBezTo>
                  <a:pt x="164529" y="81297"/>
                  <a:pt x="166688" y="78023"/>
                  <a:pt x="166688" y="74414"/>
                </a:cubicBezTo>
                <a:lnTo>
                  <a:pt x="166688" y="20836"/>
                </a:lnTo>
                <a:cubicBezTo>
                  <a:pt x="166688" y="15887"/>
                  <a:pt x="162706" y="11906"/>
                  <a:pt x="157758" y="11906"/>
                </a:cubicBezTo>
                <a:lnTo>
                  <a:pt x="104180" y="11906"/>
                </a:lnTo>
                <a:cubicBezTo>
                  <a:pt x="100571" y="11906"/>
                  <a:pt x="97296" y="14064"/>
                  <a:pt x="95920" y="17413"/>
                </a:cubicBezTo>
                <a:cubicBezTo>
                  <a:pt x="94543" y="20762"/>
                  <a:pt x="95324" y="24594"/>
                  <a:pt x="97854" y="27161"/>
                </a:cubicBezTo>
                <a:lnTo>
                  <a:pt x="112737" y="42044"/>
                </a:lnTo>
                <a:lnTo>
                  <a:pt x="83344" y="71438"/>
                </a:lnTo>
                <a:lnTo>
                  <a:pt x="53950" y="42044"/>
                </a:lnTo>
                <a:lnTo>
                  <a:pt x="68833" y="27161"/>
                </a:lnTo>
                <a:cubicBezTo>
                  <a:pt x="71400" y="24594"/>
                  <a:pt x="72144" y="20762"/>
                  <a:pt x="70768" y="17413"/>
                </a:cubicBezTo>
                <a:cubicBezTo>
                  <a:pt x="69391" y="14064"/>
                  <a:pt x="66117" y="11906"/>
                  <a:pt x="62508" y="11906"/>
                </a:cubicBezTo>
                <a:close/>
              </a:path>
            </a:pathLst>
          </a:custGeom>
          <a:solidFill>
            <a:srgbClr val="FFFFFF"/>
          </a:solidFill>
          <a:ln/>
        </p:spPr>
      </p:sp>
      <p:sp>
        <p:nvSpPr>
          <p:cNvPr id="12" name="Text 10"/>
          <p:cNvSpPr/>
          <p:nvPr/>
        </p:nvSpPr>
        <p:spPr>
          <a:xfrm>
            <a:off x="5840760" y="3105150"/>
            <a:ext cx="5229225"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الأبعاد المتعددة</a:t>
            </a:r>
            <a:endParaRPr lang="en-US" sz="1600" dirty="0"/>
          </a:p>
        </p:txBody>
      </p:sp>
      <p:sp>
        <p:nvSpPr>
          <p:cNvPr id="13" name="Text 11"/>
          <p:cNvSpPr/>
          <p:nvPr/>
        </p:nvSpPr>
        <p:spPr>
          <a:xfrm>
            <a:off x="5840760" y="3448050"/>
            <a:ext cx="5210175" cy="990600"/>
          </a:xfrm>
          <a:prstGeom prst="rect">
            <a:avLst/>
          </a:prstGeom>
          <a:noFill/>
          <a:ln/>
        </p:spPr>
        <p:txBody>
          <a:bodyPr wrap="square" lIns="0" tIns="0" rIns="0" bIns="0" rtlCol="0" anchor="ctr"/>
          <a:lstStyle/>
          <a:p>
            <a:pPr>
              <a:lnSpc>
                <a:spcPct val="140000"/>
              </a:lnSpc>
            </a:pPr>
            <a:r>
              <a:rPr lang="en-US" sz="1200" dirty="0">
                <a:solidFill>
                  <a:srgbClr val="2C3E50"/>
                </a:solidFill>
                <a:latin typeface="MiSans" pitchFamily="34" charset="0"/>
                <a:ea typeface="MiSans" pitchFamily="34" charset="-122"/>
                <a:cs typeface="MiSans" pitchFamily="34" charset="-120"/>
              </a:rPr>
              <a:t>يتجاوز المفهوم الحديث للتنمية </a:t>
            </a:r>
            <a:r>
              <a:rPr lang="en-US" sz="1200" b="1" dirty="0">
                <a:solidFill>
                  <a:srgbClr val="2C3E50"/>
                </a:solidFill>
                <a:latin typeface="MiSans" pitchFamily="34" charset="0"/>
                <a:ea typeface="MiSans" pitchFamily="34" charset="-122"/>
                <a:cs typeface="MiSans" pitchFamily="34" charset="-120"/>
              </a:rPr>
              <a:t>الجانب الاقتصادي البحت</a:t>
            </a:r>
            <a:r>
              <a:rPr lang="en-US" sz="1200" dirty="0">
                <a:solidFill>
                  <a:srgbClr val="2C3E50"/>
                </a:solidFill>
                <a:latin typeface="MiSans" pitchFamily="34" charset="0"/>
                <a:ea typeface="MiSans" pitchFamily="34" charset="-122"/>
                <a:cs typeface="MiSans" pitchFamily="34" charset="-120"/>
              </a:rPr>
              <a:t> ليشمل أبعاداً اجتماعية وبيئية وسياسية. يشمل أسئلة أساسية مثل: حرية الحركة دون تمييز، الوصول إلى التعليم والعمل اللائق، الرعاية الصحية عالية الجودة، بيئة خالية من التلوث، المساواة السياسية، الانتخابات القوية، والمؤسسات العادلة.</a:t>
            </a:r>
            <a:endParaRPr lang="en-US" sz="1600" dirty="0"/>
          </a:p>
        </p:txBody>
      </p:sp>
      <p:sp>
        <p:nvSpPr>
          <p:cNvPr id="14" name="Shape 12"/>
          <p:cNvSpPr/>
          <p:nvPr/>
        </p:nvSpPr>
        <p:spPr>
          <a:xfrm>
            <a:off x="5650260" y="4781550"/>
            <a:ext cx="6143625" cy="1466850"/>
          </a:xfrm>
          <a:custGeom>
            <a:avLst/>
            <a:gdLst/>
            <a:ahLst/>
            <a:cxnLst/>
            <a:rect l="l" t="t" r="r" b="b"/>
            <a:pathLst>
              <a:path w="6143625" h="1466850">
                <a:moveTo>
                  <a:pt x="114297" y="0"/>
                </a:moveTo>
                <a:lnTo>
                  <a:pt x="6105525" y="0"/>
                </a:lnTo>
                <a:cubicBezTo>
                  <a:pt x="6126553" y="0"/>
                  <a:pt x="6143625" y="17072"/>
                  <a:pt x="6143625" y="38100"/>
                </a:cubicBezTo>
                <a:lnTo>
                  <a:pt x="6143625" y="1428750"/>
                </a:lnTo>
                <a:cubicBezTo>
                  <a:pt x="6143625" y="1449778"/>
                  <a:pt x="6126553" y="1466850"/>
                  <a:pt x="6105525" y="1466850"/>
                </a:cubicBezTo>
                <a:lnTo>
                  <a:pt x="114297" y="1466850"/>
                </a:lnTo>
                <a:cubicBezTo>
                  <a:pt x="51172" y="1466850"/>
                  <a:pt x="0" y="1415678"/>
                  <a:pt x="0" y="1352553"/>
                </a:cubicBezTo>
                <a:lnTo>
                  <a:pt x="0" y="114297"/>
                </a:lnTo>
                <a:cubicBezTo>
                  <a:pt x="0" y="51172"/>
                  <a:pt x="51172" y="0"/>
                  <a:pt x="114297" y="0"/>
                </a:cubicBezTo>
                <a:close/>
              </a:path>
            </a:pathLst>
          </a:custGeom>
          <a:solidFill>
            <a:srgbClr val="FFFFFF"/>
          </a:solidFill>
          <a:ln/>
          <a:effectLst>
            <a:outerShdw blurRad="57150" dist="38100" dir="5400000" algn="bl" rotWithShape="0">
              <a:srgbClr val="000000">
                <a:alpha val="10196"/>
              </a:srgbClr>
            </a:outerShdw>
          </a:effectLst>
        </p:spPr>
      </p:sp>
      <p:sp>
        <p:nvSpPr>
          <p:cNvPr id="15" name="Shape 13"/>
          <p:cNvSpPr/>
          <p:nvPr/>
        </p:nvSpPr>
        <p:spPr>
          <a:xfrm>
            <a:off x="11793885" y="4781550"/>
            <a:ext cx="38100" cy="1466850"/>
          </a:xfrm>
          <a:custGeom>
            <a:avLst/>
            <a:gdLst/>
            <a:ahLst/>
            <a:cxnLst/>
            <a:rect l="l" t="t" r="r" b="b"/>
            <a:pathLst>
              <a:path w="38100" h="1466850">
                <a:moveTo>
                  <a:pt x="0" y="0"/>
                </a:moveTo>
                <a:lnTo>
                  <a:pt x="0" y="0"/>
                </a:lnTo>
                <a:cubicBezTo>
                  <a:pt x="21028" y="0"/>
                  <a:pt x="38100" y="17072"/>
                  <a:pt x="38100" y="38100"/>
                </a:cubicBezTo>
                <a:lnTo>
                  <a:pt x="38100" y="1428750"/>
                </a:lnTo>
                <a:cubicBezTo>
                  <a:pt x="38100" y="1449778"/>
                  <a:pt x="21028" y="1466850"/>
                  <a:pt x="0" y="1466850"/>
                </a:cubicBezTo>
                <a:lnTo>
                  <a:pt x="0" y="1466850"/>
                </a:lnTo>
                <a:lnTo>
                  <a:pt x="0" y="0"/>
                </a:lnTo>
                <a:close/>
              </a:path>
            </a:pathLst>
          </a:custGeom>
          <a:solidFill>
            <a:srgbClr val="7D8A74"/>
          </a:solidFill>
          <a:ln/>
        </p:spPr>
      </p:sp>
      <p:sp>
        <p:nvSpPr>
          <p:cNvPr id="16" name="Shape 14"/>
          <p:cNvSpPr/>
          <p:nvPr/>
        </p:nvSpPr>
        <p:spPr>
          <a:xfrm>
            <a:off x="11258550" y="5105400"/>
            <a:ext cx="190500" cy="190500"/>
          </a:xfrm>
          <a:custGeom>
            <a:avLst/>
            <a:gdLst/>
            <a:ahLst/>
            <a:cxnLst/>
            <a:rect l="l" t="t" r="r" b="b"/>
            <a:pathLst>
              <a:path w="190500" h="190500">
                <a:moveTo>
                  <a:pt x="178631" y="71438"/>
                </a:moveTo>
                <a:lnTo>
                  <a:pt x="181570" y="71438"/>
                </a:lnTo>
                <a:cubicBezTo>
                  <a:pt x="186519" y="71438"/>
                  <a:pt x="190500" y="67456"/>
                  <a:pt x="190500" y="62508"/>
                </a:cubicBezTo>
                <a:lnTo>
                  <a:pt x="190500" y="8930"/>
                </a:lnTo>
                <a:cubicBezTo>
                  <a:pt x="190500" y="5321"/>
                  <a:pt x="188342" y="2046"/>
                  <a:pt x="184993" y="670"/>
                </a:cubicBezTo>
                <a:cubicBezTo>
                  <a:pt x="181645" y="-707"/>
                  <a:pt x="177812" y="74"/>
                  <a:pt x="175245" y="2604"/>
                </a:cubicBezTo>
                <a:lnTo>
                  <a:pt x="156009" y="21878"/>
                </a:lnTo>
                <a:cubicBezTo>
                  <a:pt x="139526" y="8223"/>
                  <a:pt x="118318" y="0"/>
                  <a:pt x="95250" y="0"/>
                </a:cubicBezTo>
                <a:cubicBezTo>
                  <a:pt x="47253" y="0"/>
                  <a:pt x="7553" y="35496"/>
                  <a:pt x="967" y="81669"/>
                </a:cubicBezTo>
                <a:cubicBezTo>
                  <a:pt x="37" y="88181"/>
                  <a:pt x="4539" y="94208"/>
                  <a:pt x="11050" y="95138"/>
                </a:cubicBezTo>
                <a:cubicBezTo>
                  <a:pt x="17562" y="96069"/>
                  <a:pt x="23589" y="91529"/>
                  <a:pt x="24519" y="85055"/>
                </a:cubicBezTo>
                <a:cubicBezTo>
                  <a:pt x="29468" y="50416"/>
                  <a:pt x="59271" y="23812"/>
                  <a:pt x="95250" y="23812"/>
                </a:cubicBezTo>
                <a:cubicBezTo>
                  <a:pt x="111770" y="23812"/>
                  <a:pt x="126950" y="29394"/>
                  <a:pt x="139043" y="38807"/>
                </a:cubicBezTo>
                <a:lnTo>
                  <a:pt x="121667" y="56183"/>
                </a:lnTo>
                <a:cubicBezTo>
                  <a:pt x="119100" y="58750"/>
                  <a:pt x="118356" y="62582"/>
                  <a:pt x="119732" y="65931"/>
                </a:cubicBezTo>
                <a:cubicBezTo>
                  <a:pt x="121109" y="69279"/>
                  <a:pt x="124383" y="71438"/>
                  <a:pt x="127992" y="71438"/>
                </a:cubicBezTo>
                <a:lnTo>
                  <a:pt x="178631" y="71438"/>
                </a:lnTo>
                <a:close/>
                <a:moveTo>
                  <a:pt x="189570" y="108831"/>
                </a:moveTo>
                <a:cubicBezTo>
                  <a:pt x="190500" y="102319"/>
                  <a:pt x="185961" y="96292"/>
                  <a:pt x="179487" y="95362"/>
                </a:cubicBezTo>
                <a:cubicBezTo>
                  <a:pt x="173013" y="94431"/>
                  <a:pt x="166948" y="98971"/>
                  <a:pt x="166018" y="105445"/>
                </a:cubicBezTo>
                <a:cubicBezTo>
                  <a:pt x="161069" y="140047"/>
                  <a:pt x="131266" y="166650"/>
                  <a:pt x="95287" y="166650"/>
                </a:cubicBezTo>
                <a:cubicBezTo>
                  <a:pt x="78767" y="166650"/>
                  <a:pt x="63587" y="161069"/>
                  <a:pt x="51495" y="151656"/>
                </a:cubicBezTo>
                <a:lnTo>
                  <a:pt x="68833" y="134317"/>
                </a:lnTo>
                <a:cubicBezTo>
                  <a:pt x="71400" y="131750"/>
                  <a:pt x="72144" y="127918"/>
                  <a:pt x="70768" y="124569"/>
                </a:cubicBezTo>
                <a:cubicBezTo>
                  <a:pt x="69391" y="121221"/>
                  <a:pt x="66117" y="119063"/>
                  <a:pt x="62508" y="119063"/>
                </a:cubicBezTo>
                <a:lnTo>
                  <a:pt x="8930" y="119063"/>
                </a:lnTo>
                <a:cubicBezTo>
                  <a:pt x="3981" y="119063"/>
                  <a:pt x="0" y="123044"/>
                  <a:pt x="0" y="127992"/>
                </a:cubicBezTo>
                <a:lnTo>
                  <a:pt x="0" y="181570"/>
                </a:lnTo>
                <a:cubicBezTo>
                  <a:pt x="0" y="185179"/>
                  <a:pt x="2158" y="188454"/>
                  <a:pt x="5507" y="189830"/>
                </a:cubicBezTo>
                <a:cubicBezTo>
                  <a:pt x="8855" y="191207"/>
                  <a:pt x="12688" y="190426"/>
                  <a:pt x="15255" y="187896"/>
                </a:cubicBezTo>
                <a:lnTo>
                  <a:pt x="34528" y="168622"/>
                </a:lnTo>
                <a:cubicBezTo>
                  <a:pt x="50974" y="182277"/>
                  <a:pt x="72182" y="190500"/>
                  <a:pt x="95250" y="190500"/>
                </a:cubicBezTo>
                <a:cubicBezTo>
                  <a:pt x="143247" y="190500"/>
                  <a:pt x="182947" y="155004"/>
                  <a:pt x="189533" y="108831"/>
                </a:cubicBezTo>
                <a:close/>
              </a:path>
            </a:pathLst>
          </a:custGeom>
          <a:solidFill>
            <a:srgbClr val="FFFFFF"/>
          </a:solidFill>
          <a:ln/>
        </p:spPr>
      </p:sp>
      <p:sp>
        <p:nvSpPr>
          <p:cNvPr id="17" name="Text 15"/>
          <p:cNvSpPr/>
          <p:nvPr/>
        </p:nvSpPr>
        <p:spPr>
          <a:xfrm>
            <a:off x="5840760" y="4972050"/>
            <a:ext cx="5229225"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التطور التاريخي</a:t>
            </a:r>
            <a:endParaRPr lang="en-US" sz="1600" dirty="0"/>
          </a:p>
        </p:txBody>
      </p:sp>
      <p:sp>
        <p:nvSpPr>
          <p:cNvPr id="18" name="Text 16"/>
          <p:cNvSpPr/>
          <p:nvPr/>
        </p:nvSpPr>
        <p:spPr>
          <a:xfrm>
            <a:off x="5840760" y="5314950"/>
            <a:ext cx="5210175" cy="742950"/>
          </a:xfrm>
          <a:prstGeom prst="rect">
            <a:avLst/>
          </a:prstGeom>
          <a:noFill/>
          <a:ln/>
        </p:spPr>
        <p:txBody>
          <a:bodyPr wrap="square" lIns="0" tIns="0" rIns="0" bIns="0" rtlCol="0" anchor="ctr"/>
          <a:lstStyle/>
          <a:p>
            <a:pPr>
              <a:lnSpc>
                <a:spcPct val="140000"/>
              </a:lnSpc>
            </a:pPr>
            <a:r>
              <a:rPr lang="en-US" sz="1200" dirty="0">
                <a:solidFill>
                  <a:srgbClr val="2C3E50"/>
                </a:solidFill>
                <a:latin typeface="MiSans" pitchFamily="34" charset="0"/>
                <a:ea typeface="MiSans" pitchFamily="34" charset="-122"/>
                <a:cs typeface="MiSans" pitchFamily="34" charset="-120"/>
              </a:rPr>
              <a:t>هذا المفهوم </a:t>
            </a:r>
            <a:r>
              <a:rPr lang="en-US" sz="1200" b="1" dirty="0">
                <a:solidFill>
                  <a:srgbClr val="2C3E50"/>
                </a:solidFill>
                <a:latin typeface="MiSans" pitchFamily="34" charset="0"/>
                <a:ea typeface="MiSans" pitchFamily="34" charset="-122"/>
                <a:cs typeface="MiSans" pitchFamily="34" charset="-120"/>
              </a:rPr>
              <a:t>لم يكن ثابتاً</a:t>
            </a:r>
            <a:r>
              <a:rPr lang="en-US" sz="1200" dirty="0">
                <a:solidFill>
                  <a:srgbClr val="2C3E50"/>
                </a:solidFill>
                <a:latin typeface="MiSans" pitchFamily="34" charset="0"/>
                <a:ea typeface="MiSans" pitchFamily="34" charset="-122"/>
                <a:cs typeface="MiSans" pitchFamily="34" charset="-120"/>
              </a:rPr>
              <a:t>، بل تطور مع تغير الظروف الجيوسياسية، خاصة بعد الحرب العالمية الثانية. اليوم، يُرى التنمية كأداة للقوة الناعمة، تساعد في نشر القيم الديمقراطية، منع النزاعات، وتعزيز القدرة على مواجهة التغير المناخي.</a:t>
            </a:r>
            <a:endParaRPr lang="en-US" sz="1600" dirty="0"/>
          </a:p>
        </p:txBody>
      </p:sp>
      <p:sp>
        <p:nvSpPr>
          <p:cNvPr id="19" name="Shape 17"/>
          <p:cNvSpPr/>
          <p:nvPr/>
        </p:nvSpPr>
        <p:spPr>
          <a:xfrm>
            <a:off x="381000" y="1295400"/>
            <a:ext cx="5038725" cy="2895600"/>
          </a:xfrm>
          <a:custGeom>
            <a:avLst/>
            <a:gdLst/>
            <a:ahLst/>
            <a:cxnLst/>
            <a:rect l="l" t="t" r="r" b="b"/>
            <a:pathLst>
              <a:path w="5038725" h="2895600">
                <a:moveTo>
                  <a:pt x="114289" y="0"/>
                </a:moveTo>
                <a:lnTo>
                  <a:pt x="4924436" y="0"/>
                </a:lnTo>
                <a:cubicBezTo>
                  <a:pt x="4987556" y="0"/>
                  <a:pt x="5038725" y="51169"/>
                  <a:pt x="5038725" y="114289"/>
                </a:cubicBezTo>
                <a:lnTo>
                  <a:pt x="5038725" y="2781311"/>
                </a:lnTo>
                <a:cubicBezTo>
                  <a:pt x="5038725" y="2844431"/>
                  <a:pt x="4987556" y="2895600"/>
                  <a:pt x="4924436" y="2895600"/>
                </a:cubicBezTo>
                <a:lnTo>
                  <a:pt x="114289" y="2895600"/>
                </a:lnTo>
                <a:cubicBezTo>
                  <a:pt x="51169" y="2895600"/>
                  <a:pt x="0" y="2844431"/>
                  <a:pt x="0" y="2781311"/>
                </a:cubicBezTo>
                <a:lnTo>
                  <a:pt x="0" y="114289"/>
                </a:lnTo>
                <a:cubicBezTo>
                  <a:pt x="0" y="51211"/>
                  <a:pt x="51211" y="0"/>
                  <a:pt x="114289" y="0"/>
                </a:cubicBezTo>
                <a:close/>
              </a:path>
            </a:pathLst>
          </a:custGeom>
          <a:gradFill flip="none" rotWithShape="1">
            <a:gsLst>
              <a:gs pos="0">
                <a:srgbClr val="3D5A6C"/>
              </a:gs>
              <a:gs pos="100000">
                <a:srgbClr val="5D7A8C"/>
              </a:gs>
            </a:gsLst>
            <a:lin ang="2700000" scaled="1"/>
          </a:gradFill>
          <a:ln/>
          <a:effectLst>
            <a:outerShdw blurRad="142875" dist="95250" dir="5400000" algn="bl" rotWithShape="0">
              <a:srgbClr val="000000">
                <a:alpha val="10196"/>
              </a:srgbClr>
            </a:outerShdw>
          </a:effectLst>
        </p:spPr>
      </p:sp>
      <p:sp>
        <p:nvSpPr>
          <p:cNvPr id="20" name="Shape 18"/>
          <p:cNvSpPr/>
          <p:nvPr/>
        </p:nvSpPr>
        <p:spPr>
          <a:xfrm>
            <a:off x="4935885" y="1562100"/>
            <a:ext cx="228600" cy="228600"/>
          </a:xfrm>
          <a:custGeom>
            <a:avLst/>
            <a:gdLst/>
            <a:ahLst/>
            <a:cxnLst/>
            <a:rect l="l" t="t" r="r" b="b"/>
            <a:pathLst>
              <a:path w="228600" h="228600">
                <a:moveTo>
                  <a:pt x="200025" y="114300"/>
                </a:moveTo>
                <a:cubicBezTo>
                  <a:pt x="200025" y="66987"/>
                  <a:pt x="161613" y="28575"/>
                  <a:pt x="114300" y="28575"/>
                </a:cubicBezTo>
                <a:cubicBezTo>
                  <a:pt x="66987" y="28575"/>
                  <a:pt x="28575" y="66987"/>
                  <a:pt x="28575" y="114300"/>
                </a:cubicBezTo>
                <a:cubicBezTo>
                  <a:pt x="28575" y="161613"/>
                  <a:pt x="66987" y="200025"/>
                  <a:pt x="114300" y="200025"/>
                </a:cubicBezTo>
                <a:cubicBezTo>
                  <a:pt x="161613" y="200025"/>
                  <a:pt x="200025" y="161613"/>
                  <a:pt x="200025" y="114300"/>
                </a:cubicBezTo>
                <a:close/>
                <a:moveTo>
                  <a:pt x="0" y="114300"/>
                </a:moveTo>
                <a:cubicBezTo>
                  <a:pt x="0" y="51216"/>
                  <a:pt x="51216" y="0"/>
                  <a:pt x="114300" y="0"/>
                </a:cubicBezTo>
                <a:cubicBezTo>
                  <a:pt x="177384" y="0"/>
                  <a:pt x="228600" y="51216"/>
                  <a:pt x="228600" y="114300"/>
                </a:cubicBezTo>
                <a:cubicBezTo>
                  <a:pt x="228600" y="177384"/>
                  <a:pt x="177384" y="228600"/>
                  <a:pt x="114300" y="228600"/>
                </a:cubicBezTo>
                <a:cubicBezTo>
                  <a:pt x="51216" y="228600"/>
                  <a:pt x="0" y="177384"/>
                  <a:pt x="0" y="114300"/>
                </a:cubicBezTo>
                <a:close/>
                <a:moveTo>
                  <a:pt x="114300" y="150019"/>
                </a:moveTo>
                <a:cubicBezTo>
                  <a:pt x="134014" y="150019"/>
                  <a:pt x="150019" y="134014"/>
                  <a:pt x="150019" y="114300"/>
                </a:cubicBezTo>
                <a:cubicBezTo>
                  <a:pt x="150019" y="94586"/>
                  <a:pt x="134014" y="78581"/>
                  <a:pt x="114300" y="78581"/>
                </a:cubicBezTo>
                <a:cubicBezTo>
                  <a:pt x="94586" y="78581"/>
                  <a:pt x="78581" y="94586"/>
                  <a:pt x="78581" y="114300"/>
                </a:cubicBezTo>
                <a:cubicBezTo>
                  <a:pt x="78581" y="134014"/>
                  <a:pt x="94586" y="150019"/>
                  <a:pt x="114300" y="150019"/>
                </a:cubicBezTo>
                <a:close/>
                <a:moveTo>
                  <a:pt x="114300" y="50006"/>
                </a:moveTo>
                <a:cubicBezTo>
                  <a:pt x="149785" y="50006"/>
                  <a:pt x="178594" y="78815"/>
                  <a:pt x="178594" y="114300"/>
                </a:cubicBezTo>
                <a:cubicBezTo>
                  <a:pt x="178594" y="149785"/>
                  <a:pt x="149785" y="178594"/>
                  <a:pt x="114300" y="178594"/>
                </a:cubicBezTo>
                <a:cubicBezTo>
                  <a:pt x="78815" y="178594"/>
                  <a:pt x="50006" y="149785"/>
                  <a:pt x="50006" y="114300"/>
                </a:cubicBezTo>
                <a:cubicBezTo>
                  <a:pt x="50006" y="78815"/>
                  <a:pt x="78815" y="50006"/>
                  <a:pt x="114300" y="50006"/>
                </a:cubicBezTo>
                <a:close/>
                <a:moveTo>
                  <a:pt x="100013" y="114300"/>
                </a:moveTo>
                <a:cubicBezTo>
                  <a:pt x="100013" y="106415"/>
                  <a:pt x="106415" y="100013"/>
                  <a:pt x="114300" y="100013"/>
                </a:cubicBezTo>
                <a:cubicBezTo>
                  <a:pt x="122185" y="100013"/>
                  <a:pt x="128588" y="106415"/>
                  <a:pt x="128588" y="114300"/>
                </a:cubicBezTo>
                <a:cubicBezTo>
                  <a:pt x="128588" y="122185"/>
                  <a:pt x="122185" y="128588"/>
                  <a:pt x="114300" y="128588"/>
                </a:cubicBezTo>
                <a:cubicBezTo>
                  <a:pt x="106415" y="128588"/>
                  <a:pt x="100013" y="122185"/>
                  <a:pt x="100013" y="114300"/>
                </a:cubicBezTo>
                <a:close/>
              </a:path>
            </a:pathLst>
          </a:custGeom>
          <a:solidFill>
            <a:srgbClr val="C9A87C"/>
          </a:solidFill>
          <a:ln/>
        </p:spPr>
      </p:sp>
      <p:sp>
        <p:nvSpPr>
          <p:cNvPr id="21" name="Text 19"/>
          <p:cNvSpPr/>
          <p:nvPr/>
        </p:nvSpPr>
        <p:spPr>
          <a:xfrm>
            <a:off x="895350" y="1524000"/>
            <a:ext cx="4410075" cy="304800"/>
          </a:xfrm>
          <a:prstGeom prst="rect">
            <a:avLst/>
          </a:prstGeom>
          <a:noFill/>
          <a:ln/>
        </p:spPr>
        <p:txBody>
          <a:bodyPr wrap="square" lIns="0" tIns="0" rIns="0" bIns="0" rtlCol="0" anchor="ctr"/>
          <a:lstStyle/>
          <a:p>
            <a:pPr>
              <a:lnSpc>
                <a:spcPct val="110000"/>
              </a:lnSpc>
            </a:pPr>
            <a:r>
              <a:rPr lang="en-US" sz="1800" b="1" dirty="0">
                <a:solidFill>
                  <a:srgbClr val="FFFFFF"/>
                </a:solidFill>
                <a:latin typeface="阿里妈妈刀隶体" pitchFamily="34" charset="0"/>
                <a:ea typeface="阿里妈妈刀隶体" pitchFamily="34" charset="-122"/>
                <a:cs typeface="阿里妈妈刀隶体" pitchFamily="34" charset="-120"/>
              </a:rPr>
              <a:t>أهداف التنمية المستدامة 2030</a:t>
            </a:r>
            <a:endParaRPr lang="en-US" sz="1600" dirty="0"/>
          </a:p>
        </p:txBody>
      </p:sp>
      <p:sp>
        <p:nvSpPr>
          <p:cNvPr id="22" name="Text 20"/>
          <p:cNvSpPr/>
          <p:nvPr/>
        </p:nvSpPr>
        <p:spPr>
          <a:xfrm>
            <a:off x="4854922" y="1981200"/>
            <a:ext cx="371475" cy="304800"/>
          </a:xfrm>
          <a:prstGeom prst="rect">
            <a:avLst/>
          </a:prstGeom>
          <a:noFill/>
          <a:ln/>
        </p:spPr>
        <p:txBody>
          <a:bodyPr wrap="square" lIns="0" tIns="0" rIns="0" bIns="0" rtlCol="0" anchor="ctr"/>
          <a:lstStyle/>
          <a:p>
            <a:pPr algn="ctr">
              <a:lnSpc>
                <a:spcPct val="120000"/>
              </a:lnSpc>
            </a:pPr>
            <a:r>
              <a:rPr lang="en-US" sz="1050" b="1" dirty="0">
                <a:solidFill>
                  <a:srgbClr val="FFFFFF"/>
                </a:solidFill>
                <a:latin typeface="MiSans" pitchFamily="34" charset="0"/>
                <a:ea typeface="MiSans" pitchFamily="34" charset="-122"/>
                <a:cs typeface="MiSans" pitchFamily="34" charset="-120"/>
              </a:rPr>
              <a:t>1</a:t>
            </a:r>
            <a:endParaRPr lang="en-US" sz="1600" dirty="0"/>
          </a:p>
        </p:txBody>
      </p:sp>
      <p:sp>
        <p:nvSpPr>
          <p:cNvPr id="23" name="Text 21"/>
          <p:cNvSpPr/>
          <p:nvPr/>
        </p:nvSpPr>
        <p:spPr>
          <a:xfrm>
            <a:off x="3465612" y="2019300"/>
            <a:ext cx="1381125" cy="228600"/>
          </a:xfrm>
          <a:prstGeom prst="rect">
            <a:avLst/>
          </a:prstGeom>
          <a:noFill/>
          <a:ln/>
        </p:spPr>
        <p:txBody>
          <a:bodyPr wrap="square" lIns="0" tIns="0" rIns="0" bIns="0" rtlCol="0" anchor="ctr"/>
          <a:lstStyle/>
          <a:p>
            <a:pPr>
              <a:lnSpc>
                <a:spcPct val="130000"/>
              </a:lnSpc>
            </a:pPr>
            <a:r>
              <a:rPr lang="en-US" sz="1200" dirty="0">
                <a:solidFill>
                  <a:srgbClr val="FFFFFF"/>
                </a:solidFill>
                <a:latin typeface="MiSans" pitchFamily="34" charset="0"/>
                <a:ea typeface="MiSans" pitchFamily="34" charset="-122"/>
                <a:cs typeface="MiSans" pitchFamily="34" charset="-120"/>
              </a:rPr>
              <a:t>إنهاء الفقر بجميع أشكاله</a:t>
            </a:r>
            <a:endParaRPr lang="en-US" sz="1600" dirty="0"/>
          </a:p>
        </p:txBody>
      </p:sp>
      <p:sp>
        <p:nvSpPr>
          <p:cNvPr id="24" name="Text 22"/>
          <p:cNvSpPr/>
          <p:nvPr/>
        </p:nvSpPr>
        <p:spPr>
          <a:xfrm>
            <a:off x="4854922" y="2400300"/>
            <a:ext cx="371475" cy="304800"/>
          </a:xfrm>
          <a:prstGeom prst="rect">
            <a:avLst/>
          </a:prstGeom>
          <a:noFill/>
          <a:ln/>
        </p:spPr>
        <p:txBody>
          <a:bodyPr wrap="square" lIns="0" tIns="0" rIns="0" bIns="0" rtlCol="0" anchor="ctr"/>
          <a:lstStyle/>
          <a:p>
            <a:pPr algn="ctr">
              <a:lnSpc>
                <a:spcPct val="120000"/>
              </a:lnSpc>
            </a:pPr>
            <a:r>
              <a:rPr lang="en-US" sz="1050" b="1" dirty="0">
                <a:solidFill>
                  <a:srgbClr val="FFFFFF"/>
                </a:solidFill>
                <a:latin typeface="MiSans" pitchFamily="34" charset="0"/>
                <a:ea typeface="MiSans" pitchFamily="34" charset="-122"/>
                <a:cs typeface="MiSans" pitchFamily="34" charset="-120"/>
              </a:rPr>
              <a:t>2</a:t>
            </a:r>
            <a:endParaRPr lang="en-US" sz="1600" dirty="0"/>
          </a:p>
        </p:txBody>
      </p:sp>
      <p:sp>
        <p:nvSpPr>
          <p:cNvPr id="25" name="Text 23"/>
          <p:cNvSpPr/>
          <p:nvPr/>
        </p:nvSpPr>
        <p:spPr>
          <a:xfrm>
            <a:off x="4057352" y="2438400"/>
            <a:ext cx="790575" cy="228600"/>
          </a:xfrm>
          <a:prstGeom prst="rect">
            <a:avLst/>
          </a:prstGeom>
          <a:noFill/>
          <a:ln/>
        </p:spPr>
        <p:txBody>
          <a:bodyPr wrap="square" lIns="0" tIns="0" rIns="0" bIns="0" rtlCol="0" anchor="ctr"/>
          <a:lstStyle/>
          <a:p>
            <a:pPr>
              <a:lnSpc>
                <a:spcPct val="130000"/>
              </a:lnSpc>
            </a:pPr>
            <a:r>
              <a:rPr lang="en-US" sz="1200" dirty="0">
                <a:solidFill>
                  <a:srgbClr val="FFFFFF"/>
                </a:solidFill>
                <a:latin typeface="MiSans" pitchFamily="34" charset="0"/>
                <a:ea typeface="MiSans" pitchFamily="34" charset="-122"/>
                <a:cs typeface="MiSans" pitchFamily="34" charset="-120"/>
              </a:rPr>
              <a:t>حماية الكوكب</a:t>
            </a:r>
            <a:endParaRPr lang="en-US" sz="1600" dirty="0"/>
          </a:p>
        </p:txBody>
      </p:sp>
      <p:sp>
        <p:nvSpPr>
          <p:cNvPr id="26" name="Text 24"/>
          <p:cNvSpPr/>
          <p:nvPr/>
        </p:nvSpPr>
        <p:spPr>
          <a:xfrm>
            <a:off x="4854922" y="2819400"/>
            <a:ext cx="371475" cy="304800"/>
          </a:xfrm>
          <a:prstGeom prst="rect">
            <a:avLst/>
          </a:prstGeom>
          <a:noFill/>
          <a:ln/>
        </p:spPr>
        <p:txBody>
          <a:bodyPr wrap="square" lIns="0" tIns="0" rIns="0" bIns="0" rtlCol="0" anchor="ctr"/>
          <a:lstStyle/>
          <a:p>
            <a:pPr algn="ctr">
              <a:lnSpc>
                <a:spcPct val="120000"/>
              </a:lnSpc>
            </a:pPr>
            <a:r>
              <a:rPr lang="en-US" sz="1050" b="1" dirty="0">
                <a:solidFill>
                  <a:srgbClr val="FFFFFF"/>
                </a:solidFill>
                <a:latin typeface="MiSans" pitchFamily="34" charset="0"/>
                <a:ea typeface="MiSans" pitchFamily="34" charset="-122"/>
                <a:cs typeface="MiSans" pitchFamily="34" charset="-120"/>
              </a:rPr>
              <a:t>3</a:t>
            </a:r>
            <a:endParaRPr lang="en-US" sz="1600" dirty="0"/>
          </a:p>
        </p:txBody>
      </p:sp>
      <p:sp>
        <p:nvSpPr>
          <p:cNvPr id="27" name="Text 25"/>
          <p:cNvSpPr/>
          <p:nvPr/>
        </p:nvSpPr>
        <p:spPr>
          <a:xfrm>
            <a:off x="3514130" y="2857500"/>
            <a:ext cx="1333500" cy="228600"/>
          </a:xfrm>
          <a:prstGeom prst="rect">
            <a:avLst/>
          </a:prstGeom>
          <a:noFill/>
          <a:ln/>
        </p:spPr>
        <p:txBody>
          <a:bodyPr wrap="square" lIns="0" tIns="0" rIns="0" bIns="0" rtlCol="0" anchor="ctr"/>
          <a:lstStyle/>
          <a:p>
            <a:pPr>
              <a:lnSpc>
                <a:spcPct val="130000"/>
              </a:lnSpc>
            </a:pPr>
            <a:r>
              <a:rPr lang="en-US" sz="1200" dirty="0">
                <a:solidFill>
                  <a:srgbClr val="FFFFFF"/>
                </a:solidFill>
                <a:latin typeface="MiSans" pitchFamily="34" charset="0"/>
                <a:ea typeface="MiSans" pitchFamily="34" charset="-122"/>
                <a:cs typeface="MiSans" pitchFamily="34" charset="-120"/>
              </a:rPr>
              <a:t>ضمان السلام والازدهار</a:t>
            </a:r>
            <a:endParaRPr lang="en-US" sz="1600" dirty="0"/>
          </a:p>
        </p:txBody>
      </p:sp>
      <p:sp>
        <p:nvSpPr>
          <p:cNvPr id="28" name="Text 26"/>
          <p:cNvSpPr/>
          <p:nvPr/>
        </p:nvSpPr>
        <p:spPr>
          <a:xfrm>
            <a:off x="4854922" y="3238500"/>
            <a:ext cx="371475" cy="304800"/>
          </a:xfrm>
          <a:prstGeom prst="rect">
            <a:avLst/>
          </a:prstGeom>
          <a:noFill/>
          <a:ln/>
        </p:spPr>
        <p:txBody>
          <a:bodyPr wrap="square" lIns="0" tIns="0" rIns="0" bIns="0" rtlCol="0" anchor="ctr"/>
          <a:lstStyle/>
          <a:p>
            <a:pPr algn="ctr">
              <a:lnSpc>
                <a:spcPct val="120000"/>
              </a:lnSpc>
            </a:pPr>
            <a:r>
              <a:rPr lang="en-US" sz="1050" b="1" dirty="0">
                <a:solidFill>
                  <a:srgbClr val="FFFFFF"/>
                </a:solidFill>
                <a:latin typeface="MiSans" pitchFamily="34" charset="0"/>
                <a:ea typeface="MiSans" pitchFamily="34" charset="-122"/>
                <a:cs typeface="MiSans" pitchFamily="34" charset="-120"/>
              </a:rPr>
              <a:t>4</a:t>
            </a:r>
            <a:endParaRPr lang="en-US" sz="1600" dirty="0"/>
          </a:p>
        </p:txBody>
      </p:sp>
      <p:sp>
        <p:nvSpPr>
          <p:cNvPr id="29" name="Text 27"/>
          <p:cNvSpPr/>
          <p:nvPr/>
        </p:nvSpPr>
        <p:spPr>
          <a:xfrm>
            <a:off x="3696891" y="3276600"/>
            <a:ext cx="1152525" cy="228600"/>
          </a:xfrm>
          <a:prstGeom prst="rect">
            <a:avLst/>
          </a:prstGeom>
          <a:noFill/>
          <a:ln/>
        </p:spPr>
        <p:txBody>
          <a:bodyPr wrap="square" lIns="0" tIns="0" rIns="0" bIns="0" rtlCol="0" anchor="ctr"/>
          <a:lstStyle/>
          <a:p>
            <a:pPr>
              <a:lnSpc>
                <a:spcPct val="130000"/>
              </a:lnSpc>
            </a:pPr>
            <a:r>
              <a:rPr lang="en-US" sz="1200" dirty="0">
                <a:solidFill>
                  <a:srgbClr val="FFFFFF"/>
                </a:solidFill>
                <a:latin typeface="MiSans" pitchFamily="34" charset="0"/>
                <a:ea typeface="MiSans" pitchFamily="34" charset="-122"/>
                <a:cs typeface="MiSans" pitchFamily="34" charset="-120"/>
              </a:rPr>
              <a:t>مكافحة عدم المساواة</a:t>
            </a:r>
            <a:endParaRPr lang="en-US" sz="1600" dirty="0"/>
          </a:p>
        </p:txBody>
      </p:sp>
      <p:sp>
        <p:nvSpPr>
          <p:cNvPr id="30" name="Text 28"/>
          <p:cNvSpPr/>
          <p:nvPr/>
        </p:nvSpPr>
        <p:spPr>
          <a:xfrm>
            <a:off x="4854922" y="3657600"/>
            <a:ext cx="371475" cy="304800"/>
          </a:xfrm>
          <a:prstGeom prst="rect">
            <a:avLst/>
          </a:prstGeom>
          <a:noFill/>
          <a:ln/>
        </p:spPr>
        <p:txBody>
          <a:bodyPr wrap="square" lIns="0" tIns="0" rIns="0" bIns="0" rtlCol="0" anchor="ctr"/>
          <a:lstStyle/>
          <a:p>
            <a:pPr algn="ctr">
              <a:lnSpc>
                <a:spcPct val="120000"/>
              </a:lnSpc>
            </a:pPr>
            <a:r>
              <a:rPr lang="en-US" sz="1050" b="1" dirty="0">
                <a:solidFill>
                  <a:srgbClr val="FFFFFF"/>
                </a:solidFill>
                <a:latin typeface="MiSans" pitchFamily="34" charset="0"/>
                <a:ea typeface="MiSans" pitchFamily="34" charset="-122"/>
                <a:cs typeface="MiSans" pitchFamily="34" charset="-120"/>
              </a:rPr>
              <a:t>5</a:t>
            </a:r>
            <a:endParaRPr lang="en-US" sz="1600" dirty="0"/>
          </a:p>
        </p:txBody>
      </p:sp>
      <p:sp>
        <p:nvSpPr>
          <p:cNvPr id="31" name="Text 29"/>
          <p:cNvSpPr/>
          <p:nvPr/>
        </p:nvSpPr>
        <p:spPr>
          <a:xfrm>
            <a:off x="3471416" y="3695700"/>
            <a:ext cx="1381125" cy="228600"/>
          </a:xfrm>
          <a:prstGeom prst="rect">
            <a:avLst/>
          </a:prstGeom>
          <a:noFill/>
          <a:ln/>
        </p:spPr>
        <p:txBody>
          <a:bodyPr wrap="square" lIns="0" tIns="0" rIns="0" bIns="0" rtlCol="0" anchor="ctr"/>
          <a:lstStyle/>
          <a:p>
            <a:pPr>
              <a:lnSpc>
                <a:spcPct val="130000"/>
              </a:lnSpc>
            </a:pPr>
            <a:r>
              <a:rPr lang="en-US" sz="1200" dirty="0">
                <a:solidFill>
                  <a:srgbClr val="FFFFFF"/>
                </a:solidFill>
                <a:latin typeface="MiSans" pitchFamily="34" charset="0"/>
                <a:ea typeface="MiSans" pitchFamily="34" charset="-122"/>
                <a:cs typeface="MiSans" pitchFamily="34" charset="-120"/>
              </a:rPr>
              <a:t>تعزيز الإدراج الاجتماعي</a:t>
            </a:r>
            <a:endParaRPr lang="en-US" sz="1600" dirty="0"/>
          </a:p>
        </p:txBody>
      </p:sp>
      <p:sp>
        <p:nvSpPr>
          <p:cNvPr id="32" name="Shape 30"/>
          <p:cNvSpPr/>
          <p:nvPr/>
        </p:nvSpPr>
        <p:spPr>
          <a:xfrm>
            <a:off x="381000" y="4343400"/>
            <a:ext cx="5038725" cy="1333500"/>
          </a:xfrm>
          <a:custGeom>
            <a:avLst/>
            <a:gdLst/>
            <a:ahLst/>
            <a:cxnLst/>
            <a:rect l="l" t="t" r="r" b="b"/>
            <a:pathLst>
              <a:path w="5038725" h="1333500">
                <a:moveTo>
                  <a:pt x="114294" y="0"/>
                </a:moveTo>
                <a:lnTo>
                  <a:pt x="4924431" y="0"/>
                </a:lnTo>
                <a:cubicBezTo>
                  <a:pt x="4987511" y="0"/>
                  <a:pt x="5038725" y="51214"/>
                  <a:pt x="5038725" y="114294"/>
                </a:cubicBezTo>
                <a:lnTo>
                  <a:pt x="5038725" y="1219206"/>
                </a:lnTo>
                <a:cubicBezTo>
                  <a:pt x="5038725" y="1282286"/>
                  <a:pt x="4987511" y="1333500"/>
                  <a:pt x="4924431" y="1333500"/>
                </a:cubicBezTo>
                <a:lnTo>
                  <a:pt x="114294" y="1333500"/>
                </a:lnTo>
                <a:cubicBezTo>
                  <a:pt x="51214" y="1333500"/>
                  <a:pt x="0" y="1282286"/>
                  <a:pt x="0" y="1219206"/>
                </a:cubicBezTo>
                <a:lnTo>
                  <a:pt x="0" y="114294"/>
                </a:lnTo>
                <a:cubicBezTo>
                  <a:pt x="0" y="51214"/>
                  <a:pt x="51214" y="0"/>
                  <a:pt x="114294" y="0"/>
                </a:cubicBezTo>
                <a:close/>
              </a:path>
            </a:pathLst>
          </a:custGeom>
          <a:solidFill>
            <a:srgbClr val="FFFFFF"/>
          </a:solidFill>
          <a:ln/>
          <a:effectLst>
            <a:outerShdw blurRad="57150" dist="38100" dir="5400000" algn="bl" rotWithShape="0">
              <a:srgbClr val="000000">
                <a:alpha val="10196"/>
              </a:srgbClr>
            </a:outerShdw>
          </a:effectLst>
        </p:spPr>
      </p:sp>
      <p:sp>
        <p:nvSpPr>
          <p:cNvPr id="33" name="Text 31"/>
          <p:cNvSpPr/>
          <p:nvPr/>
        </p:nvSpPr>
        <p:spPr>
          <a:xfrm>
            <a:off x="571500" y="4533900"/>
            <a:ext cx="4752975"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التحول الرئيسي</a:t>
            </a:r>
            <a:endParaRPr lang="en-US" sz="1600" dirty="0"/>
          </a:p>
        </p:txBody>
      </p:sp>
      <p:sp>
        <p:nvSpPr>
          <p:cNvPr id="34" name="Shape 32"/>
          <p:cNvSpPr/>
          <p:nvPr/>
        </p:nvSpPr>
        <p:spPr>
          <a:xfrm>
            <a:off x="5059710" y="4953000"/>
            <a:ext cx="152400" cy="152400"/>
          </a:xfrm>
          <a:custGeom>
            <a:avLst/>
            <a:gdLst/>
            <a:ahLst/>
            <a:cxnLst/>
            <a:rect l="l" t="t" r="r" b="b"/>
            <a:pathLst>
              <a:path w="152400" h="152400">
                <a:moveTo>
                  <a:pt x="2798" y="69473"/>
                </a:moveTo>
                <a:cubicBezTo>
                  <a:pt x="-923" y="73194"/>
                  <a:pt x="-923" y="79236"/>
                  <a:pt x="2798" y="82957"/>
                </a:cubicBezTo>
                <a:lnTo>
                  <a:pt x="50423" y="130582"/>
                </a:lnTo>
                <a:cubicBezTo>
                  <a:pt x="54144" y="134303"/>
                  <a:pt x="60186" y="134303"/>
                  <a:pt x="63907" y="130582"/>
                </a:cubicBezTo>
                <a:cubicBezTo>
                  <a:pt x="67628" y="126861"/>
                  <a:pt x="67628" y="120819"/>
                  <a:pt x="63907" y="117098"/>
                </a:cubicBezTo>
                <a:lnTo>
                  <a:pt x="32534" y="85725"/>
                </a:lnTo>
                <a:lnTo>
                  <a:pt x="142875" y="85725"/>
                </a:lnTo>
                <a:cubicBezTo>
                  <a:pt x="148144" y="85725"/>
                  <a:pt x="152400" y="81469"/>
                  <a:pt x="152400" y="76200"/>
                </a:cubicBezTo>
                <a:cubicBezTo>
                  <a:pt x="152400" y="70931"/>
                  <a:pt x="148144" y="66675"/>
                  <a:pt x="142875" y="66675"/>
                </a:cubicBezTo>
                <a:lnTo>
                  <a:pt x="32534" y="66675"/>
                </a:lnTo>
                <a:lnTo>
                  <a:pt x="63907" y="35302"/>
                </a:lnTo>
                <a:cubicBezTo>
                  <a:pt x="67628" y="31581"/>
                  <a:pt x="67628" y="25539"/>
                  <a:pt x="63907" y="21818"/>
                </a:cubicBezTo>
                <a:cubicBezTo>
                  <a:pt x="60186" y="18098"/>
                  <a:pt x="54144" y="18098"/>
                  <a:pt x="50423" y="21818"/>
                </a:cubicBezTo>
                <a:lnTo>
                  <a:pt x="2798" y="69443"/>
                </a:lnTo>
                <a:close/>
              </a:path>
            </a:pathLst>
          </a:custGeom>
          <a:solidFill>
            <a:srgbClr val="A99985"/>
          </a:solidFill>
          <a:ln/>
        </p:spPr>
      </p:sp>
      <p:sp>
        <p:nvSpPr>
          <p:cNvPr id="35" name="Text 33"/>
          <p:cNvSpPr/>
          <p:nvPr/>
        </p:nvSpPr>
        <p:spPr>
          <a:xfrm>
            <a:off x="2026146" y="4914900"/>
            <a:ext cx="2971800" cy="228600"/>
          </a:xfrm>
          <a:prstGeom prst="rect">
            <a:avLst/>
          </a:prstGeom>
          <a:noFill/>
          <a:ln/>
        </p:spPr>
        <p:txBody>
          <a:bodyPr wrap="square" lIns="0" tIns="0" rIns="0" bIns="0" rtlCol="0" anchor="ctr"/>
          <a:lstStyle/>
          <a:p>
            <a:pPr>
              <a:lnSpc>
                <a:spcPct val="130000"/>
              </a:lnSpc>
            </a:pPr>
            <a:r>
              <a:rPr lang="en-US" sz="1200" dirty="0">
                <a:solidFill>
                  <a:srgbClr val="2C3E50"/>
                </a:solidFill>
                <a:latin typeface="MiSans" pitchFamily="34" charset="0"/>
                <a:ea typeface="MiSans" pitchFamily="34" charset="-122"/>
                <a:cs typeface="MiSans" pitchFamily="34" charset="-120"/>
              </a:rPr>
              <a:t>من التركيز على </a:t>
            </a:r>
            <a:r>
              <a:rPr lang="en-US" sz="1200" b="1" dirty="0">
                <a:solidFill>
                  <a:srgbClr val="2C3E50"/>
                </a:solidFill>
                <a:latin typeface="MiSans" pitchFamily="34" charset="0"/>
                <a:ea typeface="MiSans" pitchFamily="34" charset="-122"/>
                <a:cs typeface="MiSans" pitchFamily="34" charset="-120"/>
              </a:rPr>
              <a:t>النمو الاقتصادي فقط</a:t>
            </a:r>
            <a:r>
              <a:rPr lang="en-US" sz="1200" dirty="0">
                <a:solidFill>
                  <a:srgbClr val="2C3E50"/>
                </a:solidFill>
                <a:latin typeface="MiSans" pitchFamily="34" charset="0"/>
                <a:ea typeface="MiSans" pitchFamily="34" charset="-122"/>
                <a:cs typeface="MiSans" pitchFamily="34" charset="-120"/>
              </a:rPr>
              <a:t> (الخمسينيات)</a:t>
            </a:r>
            <a:endParaRPr lang="en-US" sz="1600" dirty="0"/>
          </a:p>
        </p:txBody>
      </p:sp>
      <p:sp>
        <p:nvSpPr>
          <p:cNvPr id="36" name="Shape 34"/>
          <p:cNvSpPr/>
          <p:nvPr/>
        </p:nvSpPr>
        <p:spPr>
          <a:xfrm>
            <a:off x="5059710" y="5295900"/>
            <a:ext cx="152400" cy="152400"/>
          </a:xfrm>
          <a:custGeom>
            <a:avLst/>
            <a:gdLst/>
            <a:ahLst/>
            <a:cxnLst/>
            <a:rect l="l" t="t" r="r" b="b"/>
            <a:pathLst>
              <a:path w="152400" h="152400">
                <a:moveTo>
                  <a:pt x="149602" y="82927"/>
                </a:moveTo>
                <a:cubicBezTo>
                  <a:pt x="153323" y="79206"/>
                  <a:pt x="153323" y="73164"/>
                  <a:pt x="149602" y="69443"/>
                </a:cubicBezTo>
                <a:lnTo>
                  <a:pt x="101977" y="21818"/>
                </a:lnTo>
                <a:cubicBezTo>
                  <a:pt x="98256" y="18098"/>
                  <a:pt x="92214" y="18098"/>
                  <a:pt x="88493" y="21818"/>
                </a:cubicBezTo>
                <a:cubicBezTo>
                  <a:pt x="84773" y="25539"/>
                  <a:pt x="84773" y="31581"/>
                  <a:pt x="88493" y="35302"/>
                </a:cubicBezTo>
                <a:lnTo>
                  <a:pt x="119866" y="66675"/>
                </a:lnTo>
                <a:lnTo>
                  <a:pt x="9525" y="66675"/>
                </a:lnTo>
                <a:cubicBezTo>
                  <a:pt x="4256" y="66675"/>
                  <a:pt x="0" y="70931"/>
                  <a:pt x="0" y="76200"/>
                </a:cubicBezTo>
                <a:cubicBezTo>
                  <a:pt x="0" y="81469"/>
                  <a:pt x="4256" y="85725"/>
                  <a:pt x="9525" y="85725"/>
                </a:cubicBezTo>
                <a:lnTo>
                  <a:pt x="119866" y="85725"/>
                </a:lnTo>
                <a:lnTo>
                  <a:pt x="88493" y="117098"/>
                </a:lnTo>
                <a:cubicBezTo>
                  <a:pt x="84772" y="120819"/>
                  <a:pt x="84772" y="126861"/>
                  <a:pt x="88493" y="130582"/>
                </a:cubicBezTo>
                <a:cubicBezTo>
                  <a:pt x="92214" y="134303"/>
                  <a:pt x="98256" y="134303"/>
                  <a:pt x="101977" y="130582"/>
                </a:cubicBezTo>
                <a:lnTo>
                  <a:pt x="149602" y="82957"/>
                </a:lnTo>
                <a:close/>
              </a:path>
            </a:pathLst>
          </a:custGeom>
          <a:solidFill>
            <a:srgbClr val="3D5A6C"/>
          </a:solidFill>
          <a:ln/>
        </p:spPr>
      </p:sp>
      <p:sp>
        <p:nvSpPr>
          <p:cNvPr id="37" name="Text 35"/>
          <p:cNvSpPr/>
          <p:nvPr/>
        </p:nvSpPr>
        <p:spPr>
          <a:xfrm>
            <a:off x="2366070" y="5257800"/>
            <a:ext cx="2638425" cy="228600"/>
          </a:xfrm>
          <a:prstGeom prst="rect">
            <a:avLst/>
          </a:prstGeom>
          <a:noFill/>
          <a:ln/>
        </p:spPr>
        <p:txBody>
          <a:bodyPr wrap="square" lIns="0" tIns="0" rIns="0" bIns="0" rtlCol="0" anchor="ctr"/>
          <a:lstStyle/>
          <a:p>
            <a:pPr>
              <a:lnSpc>
                <a:spcPct val="130000"/>
              </a:lnSpc>
            </a:pPr>
            <a:r>
              <a:rPr lang="en-US" sz="1200" dirty="0">
                <a:solidFill>
                  <a:srgbClr val="2C3E50"/>
                </a:solidFill>
                <a:latin typeface="MiSans" pitchFamily="34" charset="0"/>
                <a:ea typeface="MiSans" pitchFamily="34" charset="-122"/>
                <a:cs typeface="MiSans" pitchFamily="34" charset="-120"/>
              </a:rPr>
              <a:t>إلى نهج يركز على </a:t>
            </a:r>
            <a:r>
              <a:rPr lang="en-US" sz="1200" b="1" dirty="0">
                <a:solidFill>
                  <a:srgbClr val="2C3E50"/>
                </a:solidFill>
                <a:latin typeface="MiSans" pitchFamily="34" charset="0"/>
                <a:ea typeface="MiSans" pitchFamily="34" charset="-122"/>
                <a:cs typeface="MiSans" pitchFamily="34" charset="-120"/>
              </a:rPr>
              <a:t>الرفاهية البشرية المشتركة</a:t>
            </a:r>
            <a:endParaRPr lang="en-US" sz="1600" dirty="0"/>
          </a:p>
        </p:txBody>
      </p:sp>
      <p:sp>
        <p:nvSpPr>
          <p:cNvPr id="38" name="Shape 36"/>
          <p:cNvSpPr/>
          <p:nvPr/>
        </p:nvSpPr>
        <p:spPr>
          <a:xfrm>
            <a:off x="390525" y="5838825"/>
            <a:ext cx="5019675" cy="838200"/>
          </a:xfrm>
          <a:custGeom>
            <a:avLst/>
            <a:gdLst/>
            <a:ahLst/>
            <a:cxnLst/>
            <a:rect l="l" t="t" r="r" b="b"/>
            <a:pathLst>
              <a:path w="5019675" h="838200">
                <a:moveTo>
                  <a:pt x="114297" y="0"/>
                </a:moveTo>
                <a:lnTo>
                  <a:pt x="4905378" y="0"/>
                </a:lnTo>
                <a:cubicBezTo>
                  <a:pt x="4968503" y="0"/>
                  <a:pt x="5019675" y="51172"/>
                  <a:pt x="5019675" y="114297"/>
                </a:cubicBezTo>
                <a:lnTo>
                  <a:pt x="5019675" y="723903"/>
                </a:lnTo>
                <a:cubicBezTo>
                  <a:pt x="5019675" y="787028"/>
                  <a:pt x="4968503" y="838200"/>
                  <a:pt x="4905378" y="838200"/>
                </a:cubicBezTo>
                <a:lnTo>
                  <a:pt x="114297" y="838200"/>
                </a:lnTo>
                <a:cubicBezTo>
                  <a:pt x="51172" y="838200"/>
                  <a:pt x="0" y="787028"/>
                  <a:pt x="0" y="723903"/>
                </a:cubicBezTo>
                <a:lnTo>
                  <a:pt x="0" y="114297"/>
                </a:lnTo>
                <a:cubicBezTo>
                  <a:pt x="0" y="51172"/>
                  <a:pt x="51172" y="0"/>
                  <a:pt x="114297" y="0"/>
                </a:cubicBezTo>
                <a:close/>
              </a:path>
            </a:pathLst>
          </a:custGeom>
          <a:solidFill>
            <a:srgbClr val="C9A87C">
              <a:alpha val="10196"/>
            </a:srgbClr>
          </a:solidFill>
          <a:ln w="25400">
            <a:solidFill>
              <a:srgbClr val="C9A87C"/>
            </a:solidFill>
            <a:prstDash val="solid"/>
          </a:ln>
        </p:spPr>
      </p:sp>
      <p:sp>
        <p:nvSpPr>
          <p:cNvPr id="39" name="Shape 37"/>
          <p:cNvSpPr/>
          <p:nvPr/>
        </p:nvSpPr>
        <p:spPr>
          <a:xfrm>
            <a:off x="5088285" y="6057900"/>
            <a:ext cx="133350" cy="152400"/>
          </a:xfrm>
          <a:custGeom>
            <a:avLst/>
            <a:gdLst/>
            <a:ahLst/>
            <a:cxnLst/>
            <a:rect l="l" t="t" r="r" b="b"/>
            <a:pathLst>
              <a:path w="133350" h="152400">
                <a:moveTo>
                  <a:pt x="133350" y="88106"/>
                </a:moveTo>
                <a:cubicBezTo>
                  <a:pt x="133350" y="107841"/>
                  <a:pt x="117366" y="123825"/>
                  <a:pt x="97631" y="123825"/>
                </a:cubicBezTo>
                <a:lnTo>
                  <a:pt x="95250" y="123825"/>
                </a:lnTo>
                <a:cubicBezTo>
                  <a:pt x="89981" y="123825"/>
                  <a:pt x="85725" y="119569"/>
                  <a:pt x="85725" y="114300"/>
                </a:cubicBezTo>
                <a:cubicBezTo>
                  <a:pt x="85725" y="109031"/>
                  <a:pt x="89981" y="104775"/>
                  <a:pt x="95250" y="104775"/>
                </a:cubicBezTo>
                <a:lnTo>
                  <a:pt x="97631" y="104775"/>
                </a:lnTo>
                <a:cubicBezTo>
                  <a:pt x="106829" y="104775"/>
                  <a:pt x="114300" y="97304"/>
                  <a:pt x="114300" y="88106"/>
                </a:cubicBezTo>
                <a:lnTo>
                  <a:pt x="114300" y="85725"/>
                </a:lnTo>
                <a:lnTo>
                  <a:pt x="95250" y="85725"/>
                </a:lnTo>
                <a:cubicBezTo>
                  <a:pt x="84743" y="85725"/>
                  <a:pt x="76200" y="77182"/>
                  <a:pt x="76200" y="66675"/>
                </a:cubicBezTo>
                <a:lnTo>
                  <a:pt x="76200" y="47625"/>
                </a:lnTo>
                <a:cubicBezTo>
                  <a:pt x="76200" y="37118"/>
                  <a:pt x="84743" y="28575"/>
                  <a:pt x="95250" y="28575"/>
                </a:cubicBezTo>
                <a:lnTo>
                  <a:pt x="114300" y="28575"/>
                </a:lnTo>
                <a:cubicBezTo>
                  <a:pt x="124807" y="28575"/>
                  <a:pt x="133350" y="37118"/>
                  <a:pt x="133350" y="47625"/>
                </a:cubicBezTo>
                <a:lnTo>
                  <a:pt x="133350" y="88106"/>
                </a:lnTo>
                <a:close/>
                <a:moveTo>
                  <a:pt x="57150" y="88106"/>
                </a:moveTo>
                <a:cubicBezTo>
                  <a:pt x="57150" y="107841"/>
                  <a:pt x="41166" y="123825"/>
                  <a:pt x="21431" y="123825"/>
                </a:cubicBezTo>
                <a:lnTo>
                  <a:pt x="19050" y="123825"/>
                </a:lnTo>
                <a:cubicBezTo>
                  <a:pt x="13781" y="123825"/>
                  <a:pt x="9525" y="119569"/>
                  <a:pt x="9525" y="114300"/>
                </a:cubicBezTo>
                <a:cubicBezTo>
                  <a:pt x="9525" y="109031"/>
                  <a:pt x="13781" y="104775"/>
                  <a:pt x="19050" y="104775"/>
                </a:cubicBezTo>
                <a:lnTo>
                  <a:pt x="21431" y="104775"/>
                </a:lnTo>
                <a:cubicBezTo>
                  <a:pt x="30629" y="104775"/>
                  <a:pt x="38100" y="97304"/>
                  <a:pt x="38100" y="88106"/>
                </a:cubicBezTo>
                <a:lnTo>
                  <a:pt x="38100" y="85725"/>
                </a:lnTo>
                <a:lnTo>
                  <a:pt x="19050" y="85725"/>
                </a:lnTo>
                <a:cubicBezTo>
                  <a:pt x="8543" y="85725"/>
                  <a:pt x="0" y="77182"/>
                  <a:pt x="0" y="66675"/>
                </a:cubicBezTo>
                <a:lnTo>
                  <a:pt x="0" y="47625"/>
                </a:lnTo>
                <a:cubicBezTo>
                  <a:pt x="0" y="37118"/>
                  <a:pt x="8543" y="28575"/>
                  <a:pt x="19050" y="28575"/>
                </a:cubicBezTo>
                <a:lnTo>
                  <a:pt x="38100" y="28575"/>
                </a:lnTo>
                <a:cubicBezTo>
                  <a:pt x="48607" y="28575"/>
                  <a:pt x="57150" y="37118"/>
                  <a:pt x="57150" y="47625"/>
                </a:cubicBezTo>
                <a:lnTo>
                  <a:pt x="57150" y="88106"/>
                </a:lnTo>
                <a:close/>
              </a:path>
            </a:pathLst>
          </a:custGeom>
          <a:solidFill>
            <a:srgbClr val="C9A87C"/>
          </a:solidFill>
          <a:ln/>
        </p:spPr>
      </p:sp>
      <p:sp>
        <p:nvSpPr>
          <p:cNvPr id="40" name="Text 38"/>
          <p:cNvSpPr/>
          <p:nvPr/>
        </p:nvSpPr>
        <p:spPr>
          <a:xfrm>
            <a:off x="754727" y="6019800"/>
            <a:ext cx="4260939" cy="209550"/>
          </a:xfrm>
          <a:prstGeom prst="rect">
            <a:avLst/>
          </a:prstGeom>
          <a:noFill/>
          <a:ln/>
        </p:spPr>
        <p:txBody>
          <a:bodyPr wrap="square" lIns="0" tIns="0" rIns="0" bIns="0" rtlCol="0" anchor="ctr"/>
          <a:lstStyle/>
          <a:p>
            <a:pPr>
              <a:lnSpc>
                <a:spcPct val="140000"/>
              </a:lnSpc>
            </a:pPr>
            <a:r>
              <a:rPr lang="en-US" sz="1200" b="1" dirty="0">
                <a:solidFill>
                  <a:srgbClr val="2C3E50"/>
                </a:solidFill>
                <a:latin typeface="MiSans" pitchFamily="34" charset="0"/>
                <a:ea typeface="MiSans" pitchFamily="34" charset="-122"/>
                <a:cs typeface="MiSans" pitchFamily="34" charset="-120"/>
              </a:rPr>
              <a:t>التنمية ليست مجرد نمو اقتصادي، بل هي نمو بالإضافة إلى التغيير</a:t>
            </a:r>
            <a:endParaRPr lang="en-US" sz="1600" dirty="0"/>
          </a:p>
        </p:txBody>
      </p:sp>
      <p:sp>
        <p:nvSpPr>
          <p:cNvPr id="41" name="Text 39"/>
          <p:cNvSpPr/>
          <p:nvPr/>
        </p:nvSpPr>
        <p:spPr>
          <a:xfrm>
            <a:off x="552450" y="6324600"/>
            <a:ext cx="4533900" cy="190500"/>
          </a:xfrm>
          <a:prstGeom prst="rect">
            <a:avLst/>
          </a:prstGeom>
          <a:noFill/>
          <a:ln/>
        </p:spPr>
        <p:txBody>
          <a:bodyPr wrap="square" lIns="0" tIns="0" rIns="0" bIns="0" rtlCol="0" anchor="ctr"/>
          <a:lstStyle/>
          <a:p>
            <a:pPr>
              <a:lnSpc>
                <a:spcPct val="120000"/>
              </a:lnSpc>
            </a:pPr>
            <a:r>
              <a:rPr lang="en-US" sz="1050" dirty="0">
                <a:solidFill>
                  <a:srgbClr val="5D6D7E"/>
                </a:solidFill>
                <a:latin typeface="MiSans" pitchFamily="34" charset="0"/>
                <a:ea typeface="MiSans" pitchFamily="34" charset="-122"/>
                <a:cs typeface="MiSans" pitchFamily="34" charset="-120"/>
              </a:rPr>
              <a:t>— تقرير الأمين العام للأمم المتحدة، 1962</a:t>
            </a:r>
            <a:endParaRPr lang="en-US" sz="16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8F5F0"/>
        </a:solidFill>
        <a:effectLst/>
      </p:bgPr>
    </p:bg>
    <p:spTree>
      <p:nvGrpSpPr>
        <p:cNvPr id="1" name=""/>
        <p:cNvGrpSpPr/>
        <p:nvPr/>
      </p:nvGrpSpPr>
      <p:grpSpPr>
        <a:xfrm>
          <a:off x="0" y="0"/>
          <a:ext cx="0" cy="0"/>
          <a:chOff x="0" y="0"/>
          <a:chExt cx="0" cy="0"/>
        </a:xfrm>
      </p:grpSpPr>
      <p:pic>
        <p:nvPicPr>
          <p:cNvPr id="2" name="Image 0" descr="https://kimi-web-img.moonshot.cn/img/upload.wikimedia.org/8d843c1cb8ae6e9495ba6f71be81f3c781696e31.png"/>
          <p:cNvPicPr>
            <a:picLocks noChangeAspect="1"/>
          </p:cNvPicPr>
          <p:nvPr/>
        </p:nvPicPr>
        <p:blipFill>
          <a:blip r:embed="rId3">
            <a:alphaModFix amt="15000"/>
          </a:blip>
          <a:srcRect l="3244" r="3244"/>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A99985">
                  <a:alpha val="95000"/>
                </a:srgbClr>
              </a:gs>
              <a:gs pos="50000">
                <a:srgbClr val="A99985">
                  <a:alpha val="80000"/>
                </a:srgbClr>
              </a:gs>
              <a:gs pos="100000">
                <a:srgbClr val="A99985">
                  <a:alpha val="60000"/>
                </a:srgbClr>
              </a:gs>
            </a:gsLst>
            <a:lin ang="2700000" scaled="1"/>
          </a:gradFill>
          <a:ln/>
        </p:spPr>
      </p:sp>
      <p:sp>
        <p:nvSpPr>
          <p:cNvPr id="4" name="Shape 1"/>
          <p:cNvSpPr/>
          <p:nvPr/>
        </p:nvSpPr>
        <p:spPr>
          <a:xfrm>
            <a:off x="3306961" y="1581150"/>
            <a:ext cx="1704975" cy="533400"/>
          </a:xfrm>
          <a:custGeom>
            <a:avLst/>
            <a:gdLst/>
            <a:ahLst/>
            <a:cxnLst/>
            <a:rect l="l" t="t" r="r" b="b"/>
            <a:pathLst>
              <a:path w="1704975" h="533400">
                <a:moveTo>
                  <a:pt x="76202" y="0"/>
                </a:moveTo>
                <a:lnTo>
                  <a:pt x="1628773" y="0"/>
                </a:lnTo>
                <a:cubicBezTo>
                  <a:pt x="1670858" y="0"/>
                  <a:pt x="1704975" y="34117"/>
                  <a:pt x="1704975" y="76202"/>
                </a:cubicBezTo>
                <a:lnTo>
                  <a:pt x="1704975" y="457198"/>
                </a:lnTo>
                <a:cubicBezTo>
                  <a:pt x="1704975" y="499283"/>
                  <a:pt x="1670858" y="533400"/>
                  <a:pt x="1628773" y="533400"/>
                </a:cubicBezTo>
                <a:lnTo>
                  <a:pt x="76202" y="533400"/>
                </a:lnTo>
                <a:cubicBezTo>
                  <a:pt x="34117" y="533400"/>
                  <a:pt x="0" y="499283"/>
                  <a:pt x="0" y="457198"/>
                </a:cubicBezTo>
                <a:lnTo>
                  <a:pt x="0" y="76202"/>
                </a:lnTo>
                <a:cubicBezTo>
                  <a:pt x="0" y="34145"/>
                  <a:pt x="34145" y="0"/>
                  <a:pt x="76202" y="0"/>
                </a:cubicBezTo>
                <a:close/>
              </a:path>
            </a:pathLst>
          </a:custGeom>
          <a:solidFill>
            <a:srgbClr val="C9A87C"/>
          </a:solidFill>
          <a:ln/>
        </p:spPr>
      </p:sp>
      <p:sp>
        <p:nvSpPr>
          <p:cNvPr id="5" name="Text 2"/>
          <p:cNvSpPr/>
          <p:nvPr/>
        </p:nvSpPr>
        <p:spPr>
          <a:xfrm>
            <a:off x="3192661" y="1581150"/>
            <a:ext cx="1819275" cy="533400"/>
          </a:xfrm>
          <a:prstGeom prst="rect">
            <a:avLst/>
          </a:prstGeom>
          <a:noFill/>
          <a:ln/>
        </p:spPr>
        <p:txBody>
          <a:bodyPr wrap="square" lIns="228600" tIns="114300" rIns="228600" bIns="114300" rtlCol="0" anchor="ctr"/>
          <a:lstStyle/>
          <a:p>
            <a:pPr algn="r">
              <a:lnSpc>
                <a:spcPct val="110000"/>
              </a:lnSpc>
            </a:pPr>
            <a:r>
              <a:rPr lang="en-US" sz="1800" b="1" dirty="0">
                <a:solidFill>
                  <a:srgbClr val="FFFFFF"/>
                </a:solidFill>
                <a:latin typeface="MiSans" pitchFamily="34" charset="0"/>
                <a:ea typeface="MiSans" pitchFamily="34" charset="-122"/>
                <a:cs typeface="MiSans" pitchFamily="34" charset="-120"/>
              </a:rPr>
              <a:t>الفصل الثاني</a:t>
            </a:r>
            <a:endParaRPr lang="en-US" sz="1600" dirty="0"/>
          </a:p>
        </p:txBody>
      </p:sp>
      <p:sp>
        <p:nvSpPr>
          <p:cNvPr id="6" name="Text 3"/>
          <p:cNvSpPr/>
          <p:nvPr/>
        </p:nvSpPr>
        <p:spPr>
          <a:xfrm>
            <a:off x="38100" y="2419350"/>
            <a:ext cx="4972050" cy="1714500"/>
          </a:xfrm>
          <a:prstGeom prst="rect">
            <a:avLst/>
          </a:prstGeom>
          <a:noFill/>
          <a:ln/>
        </p:spPr>
        <p:txBody>
          <a:bodyPr wrap="square" lIns="0" tIns="0" rIns="0" bIns="0" rtlCol="0" anchor="ctr"/>
          <a:lstStyle/>
          <a:p>
            <a:pPr algn="r">
              <a:lnSpc>
                <a:spcPct val="100000"/>
              </a:lnSpc>
            </a:pPr>
            <a:r>
              <a:rPr lang="en-US" sz="5400" b="1" dirty="0">
                <a:solidFill>
                  <a:srgbClr val="F8F5F0"/>
                </a:solidFill>
                <a:latin typeface="阿里妈妈刀隶体" pitchFamily="34" charset="0"/>
                <a:ea typeface="阿里妈妈刀隶体" pitchFamily="34" charset="-122"/>
                <a:cs typeface="阿里妈妈刀隶体" pitchFamily="34" charset="-120"/>
              </a:rPr>
              <a:t>التطور التاريخي</a:t>
            </a:r>
            <a:endParaRPr lang="en-US" sz="1600" dirty="0"/>
          </a:p>
          <a:p>
            <a:pPr algn="r">
              <a:lnSpc>
                <a:spcPct val="100000"/>
              </a:lnSpc>
            </a:pPr>
            <a:r>
              <a:rPr lang="en-US" sz="5400" b="1" dirty="0">
                <a:solidFill>
                  <a:srgbClr val="F8F5F0"/>
                </a:solidFill>
                <a:latin typeface="阿里妈妈刀隶体" pitchFamily="34" charset="0"/>
                <a:ea typeface="阿里妈妈刀隶体" pitchFamily="34" charset="-122"/>
                <a:cs typeface="阿里妈妈刀隶体" pitchFamily="34" charset="-120"/>
              </a:rPr>
              <a:t>لمفهوم التنمية</a:t>
            </a:r>
            <a:endParaRPr lang="en-US" sz="1600" dirty="0"/>
          </a:p>
        </p:txBody>
      </p:sp>
      <p:sp>
        <p:nvSpPr>
          <p:cNvPr id="7" name="Shape 4"/>
          <p:cNvSpPr/>
          <p:nvPr/>
        </p:nvSpPr>
        <p:spPr>
          <a:xfrm>
            <a:off x="381000" y="4438650"/>
            <a:ext cx="1219200" cy="76200"/>
          </a:xfrm>
          <a:custGeom>
            <a:avLst/>
            <a:gdLst/>
            <a:ahLst/>
            <a:cxnLst/>
            <a:rect l="l" t="t" r="r" b="b"/>
            <a:pathLst>
              <a:path w="1219200" h="76200">
                <a:moveTo>
                  <a:pt x="0" y="0"/>
                </a:moveTo>
                <a:lnTo>
                  <a:pt x="1219200" y="0"/>
                </a:lnTo>
                <a:lnTo>
                  <a:pt x="1219200" y="76200"/>
                </a:lnTo>
                <a:lnTo>
                  <a:pt x="0" y="76200"/>
                </a:lnTo>
                <a:lnTo>
                  <a:pt x="0" y="0"/>
                </a:lnTo>
                <a:close/>
              </a:path>
            </a:pathLst>
          </a:custGeom>
          <a:solidFill>
            <a:srgbClr val="C9A87C"/>
          </a:solidFill>
          <a:ln/>
        </p:spPr>
      </p:sp>
      <p:sp>
        <p:nvSpPr>
          <p:cNvPr id="8" name="Text 5"/>
          <p:cNvSpPr/>
          <p:nvPr/>
        </p:nvSpPr>
        <p:spPr>
          <a:xfrm>
            <a:off x="238125" y="4819650"/>
            <a:ext cx="4772025" cy="457200"/>
          </a:xfrm>
          <a:prstGeom prst="rect">
            <a:avLst/>
          </a:prstGeom>
          <a:noFill/>
          <a:ln/>
        </p:spPr>
        <p:txBody>
          <a:bodyPr wrap="square" lIns="0" tIns="0" rIns="0" bIns="0" rtlCol="0" anchor="ctr"/>
          <a:lstStyle/>
          <a:p>
            <a:pPr algn="r">
              <a:lnSpc>
                <a:spcPct val="140000"/>
              </a:lnSpc>
            </a:pPr>
            <a:r>
              <a:rPr lang="en-US" sz="2250" dirty="0">
                <a:solidFill>
                  <a:srgbClr val="F8F5F0">
                    <a:alpha val="90000"/>
                  </a:srgbClr>
                </a:solidFill>
                <a:latin typeface="MiSans" pitchFamily="34" charset="0"/>
                <a:ea typeface="MiSans" pitchFamily="34" charset="-122"/>
                <a:cs typeface="MiSans" pitchFamily="34" charset="-120"/>
              </a:rPr>
              <a:t>من ما بعد الاستعمار إلى العولمة</a:t>
            </a:r>
            <a:endParaRPr lang="en-US" sz="16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8F5F0"/>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a:ln/>
        </p:spPr>
        <p:txBody>
          <a:bodyPr wrap="square" lIns="0" tIns="0" rIns="0" bIns="0" rtlCol="0" anchor="ctr"/>
          <a:lstStyle/>
          <a:p>
            <a:pPr>
              <a:lnSpc>
                <a:spcPct val="130000"/>
              </a:lnSpc>
            </a:pPr>
            <a:r>
              <a:rPr lang="en-US" sz="1200" b="1" kern="0" spc="60" dirty="0">
                <a:solidFill>
                  <a:srgbClr val="A99985"/>
                </a:solidFill>
                <a:latin typeface="MiSans" pitchFamily="34" charset="0"/>
                <a:ea typeface="MiSans" pitchFamily="34" charset="-122"/>
                <a:cs typeface="MiSans" pitchFamily="34" charset="-120"/>
              </a:rPr>
              <a:t>CHAPTER 02</a:t>
            </a:r>
            <a:endParaRPr lang="en-US" sz="1600" dirty="0"/>
          </a:p>
        </p:txBody>
      </p:sp>
      <p:sp>
        <p:nvSpPr>
          <p:cNvPr id="3" name="Text 1"/>
          <p:cNvSpPr/>
          <p:nvPr/>
        </p:nvSpPr>
        <p:spPr>
          <a:xfrm>
            <a:off x="381000" y="685800"/>
            <a:ext cx="11601450" cy="381000"/>
          </a:xfrm>
          <a:prstGeom prst="rect">
            <a:avLst/>
          </a:prstGeom>
          <a:noFill/>
          <a:ln/>
        </p:spPr>
        <p:txBody>
          <a:bodyPr wrap="square" lIns="0" tIns="0" rIns="0" bIns="0" rtlCol="0" anchor="ctr"/>
          <a:lstStyle/>
          <a:p>
            <a:pPr>
              <a:lnSpc>
                <a:spcPct val="90000"/>
              </a:lnSpc>
            </a:pPr>
            <a:r>
              <a:rPr lang="en-US" sz="2700" b="1" dirty="0">
                <a:solidFill>
                  <a:srgbClr val="3D5A6C"/>
                </a:solidFill>
                <a:latin typeface="阿里妈妈刀隶体" pitchFamily="34" charset="0"/>
                <a:ea typeface="阿里妈妈刀隶体" pitchFamily="34" charset="-122"/>
                <a:cs typeface="阿里妈妈刀隶体" pitchFamily="34" charset="-120"/>
              </a:rPr>
              <a:t>التطور التاريخي للمفهوم</a:t>
            </a:r>
            <a:endParaRPr lang="en-US" sz="1600" dirty="0"/>
          </a:p>
        </p:txBody>
      </p:sp>
      <p:sp>
        <p:nvSpPr>
          <p:cNvPr id="4" name="Shape 2"/>
          <p:cNvSpPr/>
          <p:nvPr/>
        </p:nvSpPr>
        <p:spPr>
          <a:xfrm>
            <a:off x="381000" y="1219200"/>
            <a:ext cx="11430000" cy="1562100"/>
          </a:xfrm>
          <a:custGeom>
            <a:avLst/>
            <a:gdLst/>
            <a:ahLst/>
            <a:cxnLst/>
            <a:rect l="l" t="t" r="r" b="b"/>
            <a:pathLst>
              <a:path w="11430000" h="1562100">
                <a:moveTo>
                  <a:pt x="114299" y="0"/>
                </a:moveTo>
                <a:lnTo>
                  <a:pt x="11315701" y="0"/>
                </a:lnTo>
                <a:cubicBezTo>
                  <a:pt x="11378827" y="0"/>
                  <a:pt x="11430000" y="51173"/>
                  <a:pt x="11430000" y="114299"/>
                </a:cubicBezTo>
                <a:lnTo>
                  <a:pt x="11430000" y="1447801"/>
                </a:lnTo>
                <a:cubicBezTo>
                  <a:pt x="11430000" y="1510927"/>
                  <a:pt x="11378827" y="1562100"/>
                  <a:pt x="11315701" y="1562100"/>
                </a:cubicBezTo>
                <a:lnTo>
                  <a:pt x="114299" y="1562100"/>
                </a:lnTo>
                <a:cubicBezTo>
                  <a:pt x="51173" y="1562100"/>
                  <a:pt x="0" y="1510927"/>
                  <a:pt x="0" y="1447801"/>
                </a:cubicBezTo>
                <a:lnTo>
                  <a:pt x="0" y="114299"/>
                </a:lnTo>
                <a:cubicBezTo>
                  <a:pt x="0" y="51173"/>
                  <a:pt x="51173" y="0"/>
                  <a:pt x="114299" y="0"/>
                </a:cubicBezTo>
                <a:close/>
              </a:path>
            </a:pathLst>
          </a:custGeom>
          <a:solidFill>
            <a:srgbClr val="FFFFFF"/>
          </a:solidFill>
          <a:ln/>
          <a:effectLst>
            <a:outerShdw blurRad="142875" dist="95250" dir="5400000" algn="bl" rotWithShape="0">
              <a:srgbClr val="000000">
                <a:alpha val="10196"/>
              </a:srgbClr>
            </a:outerShdw>
          </a:effectLst>
        </p:spPr>
      </p:sp>
      <p:sp>
        <p:nvSpPr>
          <p:cNvPr id="5" name="Text 3"/>
          <p:cNvSpPr/>
          <p:nvPr/>
        </p:nvSpPr>
        <p:spPr>
          <a:xfrm>
            <a:off x="11039475" y="1409700"/>
            <a:ext cx="628650" cy="533400"/>
          </a:xfrm>
          <a:prstGeom prst="rect">
            <a:avLst/>
          </a:prstGeom>
          <a:noFill/>
          <a:ln/>
        </p:spPr>
        <p:txBody>
          <a:bodyPr wrap="square" lIns="0" tIns="0" rIns="0" bIns="0" rtlCol="0" anchor="ctr"/>
          <a:lstStyle/>
          <a:p>
            <a:pPr algn="ctr">
              <a:lnSpc>
                <a:spcPct val="120000"/>
              </a:lnSpc>
            </a:pPr>
            <a:r>
              <a:rPr lang="en-US" sz="1500" b="1" dirty="0">
                <a:solidFill>
                  <a:srgbClr val="FFFFFF"/>
                </a:solidFill>
                <a:latin typeface="MiSans" pitchFamily="34" charset="0"/>
                <a:ea typeface="MiSans" pitchFamily="34" charset="-122"/>
                <a:cs typeface="MiSans" pitchFamily="34" charset="-120"/>
              </a:rPr>
              <a:t>1952</a:t>
            </a:r>
            <a:endParaRPr lang="en-US" sz="1600" dirty="0"/>
          </a:p>
        </p:txBody>
      </p:sp>
      <p:sp>
        <p:nvSpPr>
          <p:cNvPr id="6" name="Text 4"/>
          <p:cNvSpPr/>
          <p:nvPr/>
        </p:nvSpPr>
        <p:spPr>
          <a:xfrm>
            <a:off x="9179719" y="1428750"/>
            <a:ext cx="1847850"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مصطلح "العالم الثالث"</a:t>
            </a:r>
            <a:endParaRPr lang="en-US" sz="1600" dirty="0"/>
          </a:p>
        </p:txBody>
      </p:sp>
      <p:sp>
        <p:nvSpPr>
          <p:cNvPr id="7" name="Text 5"/>
          <p:cNvSpPr/>
          <p:nvPr/>
        </p:nvSpPr>
        <p:spPr>
          <a:xfrm>
            <a:off x="9179719" y="1695450"/>
            <a:ext cx="1828800" cy="228600"/>
          </a:xfrm>
          <a:prstGeom prst="rect">
            <a:avLst/>
          </a:prstGeom>
          <a:noFill/>
          <a:ln/>
        </p:spPr>
        <p:txBody>
          <a:bodyPr wrap="square" lIns="0" tIns="0" rIns="0" bIns="0" rtlCol="0" anchor="ctr"/>
          <a:lstStyle/>
          <a:p>
            <a:pPr>
              <a:lnSpc>
                <a:spcPct val="130000"/>
              </a:lnSpc>
            </a:pPr>
            <a:r>
              <a:rPr lang="en-US" sz="1200" dirty="0">
                <a:solidFill>
                  <a:srgbClr val="5D6D7E"/>
                </a:solidFill>
                <a:latin typeface="MiSans" pitchFamily="34" charset="0"/>
                <a:ea typeface="MiSans" pitchFamily="34" charset="-122"/>
                <a:cs typeface="MiSans" pitchFamily="34" charset="-120"/>
              </a:rPr>
              <a:t>ألفريد سافي</a:t>
            </a:r>
            <a:endParaRPr lang="en-US" sz="1600" dirty="0"/>
          </a:p>
        </p:txBody>
      </p:sp>
      <p:sp>
        <p:nvSpPr>
          <p:cNvPr id="8" name="Text 6"/>
          <p:cNvSpPr/>
          <p:nvPr/>
        </p:nvSpPr>
        <p:spPr>
          <a:xfrm>
            <a:off x="571500" y="2095500"/>
            <a:ext cx="11125200" cy="495300"/>
          </a:xfrm>
          <a:prstGeom prst="rect">
            <a:avLst/>
          </a:prstGeom>
          <a:noFill/>
          <a:ln/>
        </p:spPr>
        <p:txBody>
          <a:bodyPr wrap="square" lIns="0" tIns="0" rIns="0" bIns="0" rtlCol="0" anchor="ctr"/>
          <a:lstStyle/>
          <a:p>
            <a:pPr>
              <a:lnSpc>
                <a:spcPct val="140000"/>
              </a:lnSpc>
            </a:pPr>
            <a:r>
              <a:rPr lang="en-US" sz="1200" dirty="0">
                <a:solidFill>
                  <a:srgbClr val="2C3E50"/>
                </a:solidFill>
                <a:latin typeface="MiSans" pitchFamily="34" charset="0"/>
                <a:ea typeface="MiSans" pitchFamily="34" charset="-122"/>
                <a:cs typeface="MiSans" pitchFamily="34" charset="-120"/>
              </a:rPr>
              <a:t>صاغ ألفريد سافي مصطلح </a:t>
            </a:r>
            <a:r>
              <a:rPr lang="en-US" sz="1200" b="1" dirty="0">
                <a:solidFill>
                  <a:srgbClr val="2C3E50"/>
                </a:solidFill>
                <a:latin typeface="MiSans" pitchFamily="34" charset="0"/>
                <a:ea typeface="MiSans" pitchFamily="34" charset="-122"/>
                <a:cs typeface="MiSans" pitchFamily="34" charset="-120"/>
              </a:rPr>
              <a:t>"العالم الثالث"</a:t>
            </a:r>
            <a:r>
              <a:rPr lang="en-US" sz="1200" dirty="0">
                <a:solidFill>
                  <a:srgbClr val="2C3E50"/>
                </a:solidFill>
                <a:latin typeface="MiSans" pitchFamily="34" charset="0"/>
                <a:ea typeface="MiSans" pitchFamily="34" charset="-122"/>
                <a:cs typeface="MiSans" pitchFamily="34" charset="-120"/>
              </a:rPr>
              <a:t> لوصف الدول غير المنحازة، والتي كانت في معظمها مستعمرات سابقة. قسّم العالم إلى: </a:t>
            </a:r>
            <a:r>
              <a:rPr lang="en-US" sz="1200" dirty="0">
                <a:solidFill>
                  <a:srgbClr val="2C3E50"/>
                </a:solidFill>
                <a:highlight>
                  <a:srgbClr val="3D5A6C">
                    <a:alpha val="10000"/>
                  </a:srgbClr>
                </a:highlight>
                <a:latin typeface="MiSans" pitchFamily="34" charset="0"/>
                <a:ea typeface="MiSans" pitchFamily="34" charset="-122"/>
                <a:cs typeface="MiSans" pitchFamily="34" charset="-120"/>
              </a:rPr>
              <a:t>العالم الأول (الولايات المتحدة وحلفاؤها) </a:t>
            </a:r>
            <a:r>
              <a:rPr lang="en-US" sz="1200" dirty="0">
                <a:solidFill>
                  <a:srgbClr val="2C3E50"/>
                </a:solidFill>
                <a:latin typeface="MiSans" pitchFamily="34" charset="0"/>
                <a:ea typeface="MiSans" pitchFamily="34" charset="-122"/>
                <a:cs typeface="MiSans" pitchFamily="34" charset="-120"/>
              </a:rPr>
              <a:t>، </a:t>
            </a:r>
            <a:r>
              <a:rPr lang="en-US" sz="1200" dirty="0">
                <a:solidFill>
                  <a:srgbClr val="2C3E50"/>
                </a:solidFill>
                <a:highlight>
                  <a:srgbClr val="A99985">
                    <a:alpha val="10000"/>
                  </a:srgbClr>
                </a:highlight>
                <a:latin typeface="MiSans" pitchFamily="34" charset="0"/>
                <a:ea typeface="MiSans" pitchFamily="34" charset="-122"/>
                <a:cs typeface="MiSans" pitchFamily="34" charset="-120"/>
              </a:rPr>
              <a:t>العالم الثاني (الاتحاد السوفييتي) </a:t>
            </a:r>
            <a:r>
              <a:rPr lang="en-US" sz="1200" dirty="0">
                <a:solidFill>
                  <a:srgbClr val="2C3E50"/>
                </a:solidFill>
                <a:latin typeface="MiSans" pitchFamily="34" charset="0"/>
                <a:ea typeface="MiSans" pitchFamily="34" charset="-122"/>
                <a:cs typeface="MiSans" pitchFamily="34" charset="-120"/>
              </a:rPr>
              <a:t>، و</a:t>
            </a:r>
            <a:r>
              <a:rPr lang="en-US" sz="1200" dirty="0">
                <a:solidFill>
                  <a:srgbClr val="2C3E50"/>
                </a:solidFill>
                <a:highlight>
                  <a:srgbClr val="7D8A74">
                    <a:alpha val="10000"/>
                  </a:srgbClr>
                </a:highlight>
                <a:latin typeface="MiSans" pitchFamily="34" charset="0"/>
                <a:ea typeface="MiSans" pitchFamily="34" charset="-122"/>
                <a:cs typeface="MiSans" pitchFamily="34" charset="-120"/>
              </a:rPr>
              <a:t> العالم الثالث (الدول غير المنحازة) </a:t>
            </a:r>
            <a:r>
              <a:rPr lang="en-US" sz="1200" dirty="0">
                <a:solidFill>
                  <a:srgbClr val="2C3E50"/>
                </a:solidFill>
                <a:latin typeface="MiSans" pitchFamily="34" charset="0"/>
                <a:ea typeface="MiSans" pitchFamily="34" charset="-122"/>
                <a:cs typeface="MiSans" pitchFamily="34" charset="-120"/>
              </a:rPr>
              <a:t>.</a:t>
            </a:r>
            <a:endParaRPr lang="en-US" sz="1600" dirty="0"/>
          </a:p>
        </p:txBody>
      </p:sp>
      <p:sp>
        <p:nvSpPr>
          <p:cNvPr id="9" name="Shape 7"/>
          <p:cNvSpPr/>
          <p:nvPr/>
        </p:nvSpPr>
        <p:spPr>
          <a:xfrm>
            <a:off x="381000" y="2933700"/>
            <a:ext cx="11430000" cy="1314450"/>
          </a:xfrm>
          <a:custGeom>
            <a:avLst/>
            <a:gdLst/>
            <a:ahLst/>
            <a:cxnLst/>
            <a:rect l="l" t="t" r="r" b="b"/>
            <a:pathLst>
              <a:path w="11430000" h="1314450">
                <a:moveTo>
                  <a:pt x="114305" y="0"/>
                </a:moveTo>
                <a:lnTo>
                  <a:pt x="11315695" y="0"/>
                </a:lnTo>
                <a:cubicBezTo>
                  <a:pt x="11378824" y="0"/>
                  <a:pt x="11430000" y="51176"/>
                  <a:pt x="11430000" y="114305"/>
                </a:cubicBezTo>
                <a:lnTo>
                  <a:pt x="11430000" y="1200145"/>
                </a:lnTo>
                <a:cubicBezTo>
                  <a:pt x="11430000" y="1263274"/>
                  <a:pt x="11378824" y="1314450"/>
                  <a:pt x="11315695" y="1314450"/>
                </a:cubicBezTo>
                <a:lnTo>
                  <a:pt x="114305" y="1314450"/>
                </a:lnTo>
                <a:cubicBezTo>
                  <a:pt x="51176" y="1314450"/>
                  <a:pt x="0" y="1263274"/>
                  <a:pt x="0" y="1200145"/>
                </a:cubicBezTo>
                <a:lnTo>
                  <a:pt x="0" y="114305"/>
                </a:lnTo>
                <a:cubicBezTo>
                  <a:pt x="0" y="51176"/>
                  <a:pt x="51176" y="0"/>
                  <a:pt x="114305" y="0"/>
                </a:cubicBezTo>
                <a:close/>
              </a:path>
            </a:pathLst>
          </a:custGeom>
          <a:solidFill>
            <a:srgbClr val="FFFFFF"/>
          </a:solidFill>
          <a:ln/>
          <a:effectLst>
            <a:outerShdw blurRad="142875" dist="95250" dir="5400000" algn="bl" rotWithShape="0">
              <a:srgbClr val="000000">
                <a:alpha val="10196"/>
              </a:srgbClr>
            </a:outerShdw>
          </a:effectLst>
        </p:spPr>
      </p:sp>
      <p:sp>
        <p:nvSpPr>
          <p:cNvPr id="10" name="Text 8"/>
          <p:cNvSpPr/>
          <p:nvPr/>
        </p:nvSpPr>
        <p:spPr>
          <a:xfrm>
            <a:off x="11039475" y="3124200"/>
            <a:ext cx="628650" cy="533400"/>
          </a:xfrm>
          <a:prstGeom prst="rect">
            <a:avLst/>
          </a:prstGeom>
          <a:noFill/>
          <a:ln/>
        </p:spPr>
        <p:txBody>
          <a:bodyPr wrap="square" lIns="0" tIns="0" rIns="0" bIns="0" rtlCol="0" anchor="ctr"/>
          <a:lstStyle/>
          <a:p>
            <a:pPr algn="ctr">
              <a:lnSpc>
                <a:spcPct val="120000"/>
              </a:lnSpc>
            </a:pPr>
            <a:r>
              <a:rPr lang="en-US" sz="1500" b="1" dirty="0">
                <a:solidFill>
                  <a:srgbClr val="FFFFFF"/>
                </a:solidFill>
                <a:latin typeface="MiSans" pitchFamily="34" charset="0"/>
                <a:ea typeface="MiSans" pitchFamily="34" charset="-122"/>
                <a:cs typeface="MiSans" pitchFamily="34" charset="-120"/>
              </a:rPr>
              <a:t>1969</a:t>
            </a:r>
            <a:endParaRPr lang="en-US" sz="1600" dirty="0"/>
          </a:p>
        </p:txBody>
      </p:sp>
      <p:sp>
        <p:nvSpPr>
          <p:cNvPr id="11" name="Text 9"/>
          <p:cNvSpPr/>
          <p:nvPr/>
        </p:nvSpPr>
        <p:spPr>
          <a:xfrm>
            <a:off x="8961090" y="3143250"/>
            <a:ext cx="2066925" cy="266700"/>
          </a:xfrm>
          <a:prstGeom prst="rect">
            <a:avLst/>
          </a:prstGeom>
          <a:noFill/>
          <a:ln/>
        </p:spPr>
        <p:txBody>
          <a:bodyPr wrap="square" lIns="0" tIns="0" rIns="0" bIns="0" rtlCol="0" anchor="ctr"/>
          <a:lstStyle/>
          <a:p>
            <a:pPr>
              <a:lnSpc>
                <a:spcPct val="120000"/>
              </a:lnSpc>
            </a:pPr>
            <a:r>
              <a:rPr lang="en-US" sz="1500" b="1" dirty="0">
                <a:solidFill>
                  <a:srgbClr val="3D5A6C"/>
                </a:solidFill>
                <a:latin typeface="阿里妈妈刀隶体" pitchFamily="34" charset="0"/>
                <a:ea typeface="阿里妈妈刀隶体" pitchFamily="34" charset="-122"/>
                <a:cs typeface="阿里妈妈刀隶体" pitchFamily="34" charset="-120"/>
              </a:rPr>
              <a:t>مصطلح "الجنوب العالمي"</a:t>
            </a:r>
            <a:endParaRPr lang="en-US" sz="1600" dirty="0"/>
          </a:p>
        </p:txBody>
      </p:sp>
      <p:sp>
        <p:nvSpPr>
          <p:cNvPr id="12" name="Text 10"/>
          <p:cNvSpPr/>
          <p:nvPr/>
        </p:nvSpPr>
        <p:spPr>
          <a:xfrm>
            <a:off x="8961090" y="3409950"/>
            <a:ext cx="2047875" cy="228600"/>
          </a:xfrm>
          <a:prstGeom prst="rect">
            <a:avLst/>
          </a:prstGeom>
          <a:noFill/>
          <a:ln/>
        </p:spPr>
        <p:txBody>
          <a:bodyPr wrap="square" lIns="0" tIns="0" rIns="0" bIns="0" rtlCol="0" anchor="ctr"/>
          <a:lstStyle/>
          <a:p>
            <a:pPr>
              <a:lnSpc>
                <a:spcPct val="130000"/>
              </a:lnSpc>
            </a:pPr>
            <a:r>
              <a:rPr lang="en-US" sz="1200" dirty="0">
                <a:solidFill>
                  <a:srgbClr val="5D6D7E"/>
                </a:solidFill>
                <a:latin typeface="MiSans" pitchFamily="34" charset="0"/>
                <a:ea typeface="MiSans" pitchFamily="34" charset="-122"/>
                <a:cs typeface="MiSans" pitchFamily="34" charset="-120"/>
              </a:rPr>
              <a:t>كارل أوغلسبي</a:t>
            </a:r>
            <a:endParaRPr lang="en-US" sz="1600" dirty="0"/>
          </a:p>
        </p:txBody>
      </p:sp>
      <p:sp>
        <p:nvSpPr>
          <p:cNvPr id="13" name="Text 11"/>
          <p:cNvSpPr/>
          <p:nvPr/>
        </p:nvSpPr>
        <p:spPr>
          <a:xfrm>
            <a:off x="571500" y="3810000"/>
            <a:ext cx="11125200" cy="247650"/>
          </a:xfrm>
          <a:prstGeom prst="rect">
            <a:avLst/>
          </a:prstGeom>
          <a:noFill/>
          <a:ln/>
        </p:spPr>
        <p:txBody>
          <a:bodyPr wrap="square" lIns="0" tIns="0" rIns="0" bIns="0" rtlCol="0" anchor="ctr"/>
          <a:lstStyle/>
          <a:p>
            <a:pPr>
              <a:lnSpc>
                <a:spcPct val="140000"/>
              </a:lnSpc>
            </a:pPr>
            <a:r>
              <a:rPr lang="en-US" sz="1200" dirty="0">
                <a:solidFill>
                  <a:srgbClr val="2C3E50"/>
                </a:solidFill>
                <a:latin typeface="MiSans" pitchFamily="34" charset="0"/>
                <a:ea typeface="MiSans" pitchFamily="34" charset="-122"/>
                <a:cs typeface="MiSans" pitchFamily="34" charset="-120"/>
              </a:rPr>
              <a:t>صاغ كارل أوغلسبي مصطلح </a:t>
            </a:r>
            <a:r>
              <a:rPr lang="en-US" sz="1200" b="1" dirty="0">
                <a:solidFill>
                  <a:srgbClr val="2C3E50"/>
                </a:solidFill>
                <a:latin typeface="MiSans" pitchFamily="34" charset="0"/>
                <a:ea typeface="MiSans" pitchFamily="34" charset="-122"/>
                <a:cs typeface="MiSans" pitchFamily="34" charset="-120"/>
              </a:rPr>
              <a:t>"الجنوب العالمي"</a:t>
            </a:r>
            <a:r>
              <a:rPr lang="en-US" sz="1200" dirty="0">
                <a:solidFill>
                  <a:srgbClr val="2C3E50"/>
                </a:solidFill>
                <a:latin typeface="MiSans" pitchFamily="34" charset="0"/>
                <a:ea typeface="MiSans" pitchFamily="34" charset="-122"/>
                <a:cs typeface="MiSans" pitchFamily="34" charset="-120"/>
              </a:rPr>
              <a:t> للدول ذات الناتج المحلي الإجمالي المنخفض، وتم تعزيزه في 1980 من قبل لجنة براندت. قسّم العالم إلى </a:t>
            </a:r>
            <a:r>
              <a:rPr lang="en-US" sz="1200" b="1" dirty="0">
                <a:solidFill>
                  <a:srgbClr val="2C3E50"/>
                </a:solidFill>
                <a:latin typeface="MiSans" pitchFamily="34" charset="0"/>
                <a:ea typeface="MiSans" pitchFamily="34" charset="-122"/>
                <a:cs typeface="MiSans" pitchFamily="34" charset="-120"/>
              </a:rPr>
              <a:t>شمال متطور</a:t>
            </a:r>
            <a:r>
              <a:rPr lang="en-US" sz="1200" dirty="0">
                <a:solidFill>
                  <a:srgbClr val="2C3E50"/>
                </a:solidFill>
                <a:latin typeface="MiSans" pitchFamily="34" charset="0"/>
                <a:ea typeface="MiSans" pitchFamily="34" charset="-122"/>
                <a:cs typeface="MiSans" pitchFamily="34" charset="-120"/>
              </a:rPr>
              <a:t> و</a:t>
            </a:r>
            <a:r>
              <a:rPr lang="en-US" sz="1200" b="1" dirty="0">
                <a:solidFill>
                  <a:srgbClr val="2C3E50"/>
                </a:solidFill>
                <a:latin typeface="MiSans" pitchFamily="34" charset="0"/>
                <a:ea typeface="MiSans" pitchFamily="34" charset="-122"/>
                <a:cs typeface="MiSans" pitchFamily="34" charset="-120"/>
              </a:rPr>
              <a:t>جنوب نامٍ</a:t>
            </a:r>
            <a:r>
              <a:rPr lang="en-US" sz="1200" dirty="0">
                <a:solidFill>
                  <a:srgbClr val="2C3E50"/>
                </a:solidFill>
                <a:latin typeface="MiSans" pitchFamily="34" charset="0"/>
                <a:ea typeface="MiSans" pitchFamily="34" charset="-122"/>
                <a:cs typeface="MiSans" pitchFamily="34" charset="-120"/>
              </a:rPr>
              <a:t>.</a:t>
            </a:r>
            <a:endParaRPr lang="en-US" sz="1600" dirty="0"/>
          </a:p>
        </p:txBody>
      </p:sp>
      <p:sp>
        <p:nvSpPr>
          <p:cNvPr id="14" name="Shape 12"/>
          <p:cNvSpPr/>
          <p:nvPr/>
        </p:nvSpPr>
        <p:spPr>
          <a:xfrm>
            <a:off x="8102650" y="4400550"/>
            <a:ext cx="3705225" cy="1428750"/>
          </a:xfrm>
          <a:custGeom>
            <a:avLst/>
            <a:gdLst/>
            <a:ahLst/>
            <a:cxnLst/>
            <a:rect l="l" t="t" r="r" b="b"/>
            <a:pathLst>
              <a:path w="3705225" h="1428750">
                <a:moveTo>
                  <a:pt x="114300" y="0"/>
                </a:moveTo>
                <a:lnTo>
                  <a:pt x="3590925" y="0"/>
                </a:lnTo>
                <a:cubicBezTo>
                  <a:pt x="3654009" y="0"/>
                  <a:pt x="3705225" y="51216"/>
                  <a:pt x="3705225" y="114300"/>
                </a:cubicBezTo>
                <a:lnTo>
                  <a:pt x="3705225" y="1314450"/>
                </a:lnTo>
                <a:cubicBezTo>
                  <a:pt x="3705225" y="1377534"/>
                  <a:pt x="3654009" y="1428750"/>
                  <a:pt x="3590925" y="1428750"/>
                </a:cubicBezTo>
                <a:lnTo>
                  <a:pt x="114300" y="1428750"/>
                </a:lnTo>
                <a:cubicBezTo>
                  <a:pt x="51216" y="1428750"/>
                  <a:pt x="0" y="1377534"/>
                  <a:pt x="0" y="1314450"/>
                </a:cubicBezTo>
                <a:lnTo>
                  <a:pt x="0" y="114300"/>
                </a:lnTo>
                <a:cubicBezTo>
                  <a:pt x="0" y="51216"/>
                  <a:pt x="51216" y="0"/>
                  <a:pt x="114300" y="0"/>
                </a:cubicBezTo>
                <a:close/>
              </a:path>
            </a:pathLst>
          </a:custGeom>
          <a:gradFill flip="none" rotWithShape="1">
            <a:gsLst>
              <a:gs pos="0">
                <a:srgbClr val="3D5A6C"/>
              </a:gs>
              <a:gs pos="100000">
                <a:srgbClr val="5D7A8C"/>
              </a:gs>
            </a:gsLst>
            <a:lin ang="2700000" scaled="1"/>
          </a:gradFill>
          <a:ln/>
        </p:spPr>
      </p:sp>
      <p:sp>
        <p:nvSpPr>
          <p:cNvPr id="15" name="Text 13"/>
          <p:cNvSpPr/>
          <p:nvPr/>
        </p:nvSpPr>
        <p:spPr>
          <a:xfrm>
            <a:off x="8255050" y="4552950"/>
            <a:ext cx="3486150" cy="266700"/>
          </a:xfrm>
          <a:prstGeom prst="rect">
            <a:avLst/>
          </a:prstGeom>
          <a:noFill/>
          <a:ln/>
        </p:spPr>
        <p:txBody>
          <a:bodyPr wrap="square" lIns="0" tIns="0" rIns="0" bIns="0" rtlCol="0" anchor="ctr"/>
          <a:lstStyle/>
          <a:p>
            <a:pPr>
              <a:lnSpc>
                <a:spcPct val="130000"/>
              </a:lnSpc>
            </a:pPr>
            <a:r>
              <a:rPr lang="en-US" sz="1350" b="1" dirty="0">
                <a:solidFill>
                  <a:srgbClr val="FFFFFF"/>
                </a:solidFill>
                <a:latin typeface="阿里妈妈刀隶体" pitchFamily="34" charset="0"/>
                <a:ea typeface="阿里妈妈刀隶体" pitchFamily="34" charset="-122"/>
                <a:cs typeface="阿里妈妈刀隶体" pitchFamily="34" charset="-120"/>
              </a:rPr>
              <a:t>السياق التاريخي</a:t>
            </a:r>
            <a:endParaRPr lang="en-US" sz="1600" dirty="0"/>
          </a:p>
        </p:txBody>
      </p:sp>
      <p:sp>
        <p:nvSpPr>
          <p:cNvPr id="16" name="Text 14"/>
          <p:cNvSpPr/>
          <p:nvPr/>
        </p:nvSpPr>
        <p:spPr>
          <a:xfrm>
            <a:off x="8255050" y="4933950"/>
            <a:ext cx="3476625" cy="742950"/>
          </a:xfrm>
          <a:prstGeom prst="rect">
            <a:avLst/>
          </a:prstGeom>
          <a:noFill/>
          <a:ln/>
        </p:spPr>
        <p:txBody>
          <a:bodyPr wrap="square" lIns="0" tIns="0" rIns="0" bIns="0" rtlCol="0" anchor="ctr"/>
          <a:lstStyle/>
          <a:p>
            <a:pPr>
              <a:lnSpc>
                <a:spcPct val="140000"/>
              </a:lnSpc>
            </a:pPr>
            <a:r>
              <a:rPr lang="en-US" sz="1200" dirty="0">
                <a:solidFill>
                  <a:srgbClr val="FFFFFF"/>
                </a:solidFill>
                <a:latin typeface="MiSans" pitchFamily="34" charset="0"/>
                <a:ea typeface="MiSans" pitchFamily="34" charset="-122"/>
                <a:cs typeface="MiSans" pitchFamily="34" charset="-120"/>
              </a:rPr>
              <a:t>نشأ المفهوم في سياق </a:t>
            </a:r>
            <a:r>
              <a:rPr lang="en-US" sz="1200" b="1" dirty="0">
                <a:solidFill>
                  <a:srgbClr val="FFFFFF"/>
                </a:solidFill>
                <a:latin typeface="MiSans" pitchFamily="34" charset="0"/>
                <a:ea typeface="MiSans" pitchFamily="34" charset="-122"/>
                <a:cs typeface="MiSans" pitchFamily="34" charset="-120"/>
              </a:rPr>
              <a:t>ما بعد الاستعمار والحرب الباردة</a:t>
            </a:r>
            <a:r>
              <a:rPr lang="en-US" sz="1200" dirty="0">
                <a:solidFill>
                  <a:srgbClr val="FFFFFF"/>
                </a:solidFill>
                <a:latin typeface="MiSans" pitchFamily="34" charset="0"/>
                <a:ea typeface="MiSans" pitchFamily="34" charset="-122"/>
                <a:cs typeface="MiSans" pitchFamily="34" charset="-120"/>
              </a:rPr>
              <a:t>، حيث كان يُنظر إليه أولاً كوسيلة لتعزيز النمو الاقتصادي في الدول النامية لخدمة مصالح الدول المتقدمة.</a:t>
            </a:r>
            <a:endParaRPr lang="en-US" sz="1600" dirty="0"/>
          </a:p>
        </p:txBody>
      </p:sp>
      <p:sp>
        <p:nvSpPr>
          <p:cNvPr id="17" name="Shape 15"/>
          <p:cNvSpPr/>
          <p:nvPr/>
        </p:nvSpPr>
        <p:spPr>
          <a:xfrm>
            <a:off x="4241899" y="4400550"/>
            <a:ext cx="3705225" cy="1428750"/>
          </a:xfrm>
          <a:custGeom>
            <a:avLst/>
            <a:gdLst/>
            <a:ahLst/>
            <a:cxnLst/>
            <a:rect l="l" t="t" r="r" b="b"/>
            <a:pathLst>
              <a:path w="3705225" h="1428750">
                <a:moveTo>
                  <a:pt x="114300" y="0"/>
                </a:moveTo>
                <a:lnTo>
                  <a:pt x="3590925" y="0"/>
                </a:lnTo>
                <a:cubicBezTo>
                  <a:pt x="3654009" y="0"/>
                  <a:pt x="3705225" y="51216"/>
                  <a:pt x="3705225" y="114300"/>
                </a:cubicBezTo>
                <a:lnTo>
                  <a:pt x="3705225" y="1314450"/>
                </a:lnTo>
                <a:cubicBezTo>
                  <a:pt x="3705225" y="1377534"/>
                  <a:pt x="3654009" y="1428750"/>
                  <a:pt x="3590925" y="1428750"/>
                </a:cubicBezTo>
                <a:lnTo>
                  <a:pt x="114300" y="1428750"/>
                </a:lnTo>
                <a:cubicBezTo>
                  <a:pt x="51216" y="1428750"/>
                  <a:pt x="0" y="1377534"/>
                  <a:pt x="0" y="1314450"/>
                </a:cubicBezTo>
                <a:lnTo>
                  <a:pt x="0" y="114300"/>
                </a:lnTo>
                <a:cubicBezTo>
                  <a:pt x="0" y="51216"/>
                  <a:pt x="51216" y="0"/>
                  <a:pt x="114300" y="0"/>
                </a:cubicBezTo>
                <a:close/>
              </a:path>
            </a:pathLst>
          </a:custGeom>
          <a:gradFill flip="none" rotWithShape="1">
            <a:gsLst>
              <a:gs pos="0">
                <a:srgbClr val="A99985"/>
              </a:gs>
              <a:gs pos="100000">
                <a:srgbClr val="B9A895"/>
              </a:gs>
            </a:gsLst>
            <a:lin ang="2700000" scaled="1"/>
          </a:gradFill>
          <a:ln/>
        </p:spPr>
      </p:sp>
      <p:sp>
        <p:nvSpPr>
          <p:cNvPr id="18" name="Text 16"/>
          <p:cNvSpPr/>
          <p:nvPr/>
        </p:nvSpPr>
        <p:spPr>
          <a:xfrm>
            <a:off x="4394299" y="4552950"/>
            <a:ext cx="3486150" cy="266700"/>
          </a:xfrm>
          <a:prstGeom prst="rect">
            <a:avLst/>
          </a:prstGeom>
          <a:noFill/>
          <a:ln/>
        </p:spPr>
        <p:txBody>
          <a:bodyPr wrap="square" lIns="0" tIns="0" rIns="0" bIns="0" rtlCol="0" anchor="ctr"/>
          <a:lstStyle/>
          <a:p>
            <a:pPr>
              <a:lnSpc>
                <a:spcPct val="130000"/>
              </a:lnSpc>
            </a:pPr>
            <a:r>
              <a:rPr lang="en-US" sz="1350" b="1" dirty="0">
                <a:solidFill>
                  <a:srgbClr val="FFFFFF"/>
                </a:solidFill>
                <a:latin typeface="阿里妈妈刀隶体" pitchFamily="34" charset="0"/>
                <a:ea typeface="阿里妈妈刀隶体" pitchFamily="34" charset="-122"/>
                <a:cs typeface="阿里妈妈刀隶体" pitchFamily="34" charset="-120"/>
              </a:rPr>
              <a:t>النقد المعاصر</a:t>
            </a:r>
            <a:endParaRPr lang="en-US" sz="1600" dirty="0"/>
          </a:p>
        </p:txBody>
      </p:sp>
      <p:sp>
        <p:nvSpPr>
          <p:cNvPr id="19" name="Text 17"/>
          <p:cNvSpPr/>
          <p:nvPr/>
        </p:nvSpPr>
        <p:spPr>
          <a:xfrm>
            <a:off x="4394299" y="4933950"/>
            <a:ext cx="3476625" cy="742950"/>
          </a:xfrm>
          <a:prstGeom prst="rect">
            <a:avLst/>
          </a:prstGeom>
          <a:noFill/>
          <a:ln/>
        </p:spPr>
        <p:txBody>
          <a:bodyPr wrap="square" lIns="0" tIns="0" rIns="0" bIns="0" rtlCol="0" anchor="ctr"/>
          <a:lstStyle/>
          <a:p>
            <a:pPr>
              <a:lnSpc>
                <a:spcPct val="140000"/>
              </a:lnSpc>
            </a:pPr>
            <a:r>
              <a:rPr lang="en-US" sz="1200" dirty="0">
                <a:solidFill>
                  <a:srgbClr val="FFFFFF"/>
                </a:solidFill>
                <a:latin typeface="MiSans" pitchFamily="34" charset="0"/>
                <a:ea typeface="MiSans" pitchFamily="34" charset="-122"/>
                <a:cs typeface="MiSans" pitchFamily="34" charset="-120"/>
              </a:rPr>
              <a:t>أشار الأمين العام للأمم المتحدة أنطونيو غوتيريش في 2022 إلى أن العديد من دول الجنوب العالمي تواجه </a:t>
            </a:r>
            <a:r>
              <a:rPr lang="en-US" sz="1200" b="1" dirty="0">
                <a:solidFill>
                  <a:srgbClr val="FFFFFF"/>
                </a:solidFill>
                <a:latin typeface="MiSans" pitchFamily="34" charset="0"/>
                <a:ea typeface="MiSans" pitchFamily="34" charset="-122"/>
                <a:cs typeface="MiSans" pitchFamily="34" charset="-120"/>
              </a:rPr>
              <a:t>ديوناً، فقراً، جوعاً، وتأثيرات مناخية</a:t>
            </a:r>
            <a:r>
              <a:rPr lang="en-US" sz="1200" dirty="0">
                <a:solidFill>
                  <a:srgbClr val="FFFFFF"/>
                </a:solidFill>
                <a:latin typeface="MiSans" pitchFamily="34" charset="0"/>
                <a:ea typeface="MiSans" pitchFamily="34" charset="-122"/>
                <a:cs typeface="MiSans" pitchFamily="34" charset="-120"/>
              </a:rPr>
              <a:t>.</a:t>
            </a:r>
            <a:endParaRPr lang="en-US" sz="1600" dirty="0"/>
          </a:p>
        </p:txBody>
      </p:sp>
      <p:sp>
        <p:nvSpPr>
          <p:cNvPr id="20" name="Shape 18"/>
          <p:cNvSpPr/>
          <p:nvPr/>
        </p:nvSpPr>
        <p:spPr>
          <a:xfrm>
            <a:off x="381149" y="4400550"/>
            <a:ext cx="3705225" cy="1428750"/>
          </a:xfrm>
          <a:custGeom>
            <a:avLst/>
            <a:gdLst/>
            <a:ahLst/>
            <a:cxnLst/>
            <a:rect l="l" t="t" r="r" b="b"/>
            <a:pathLst>
              <a:path w="3705225" h="1428750">
                <a:moveTo>
                  <a:pt x="114300" y="0"/>
                </a:moveTo>
                <a:lnTo>
                  <a:pt x="3590925" y="0"/>
                </a:lnTo>
                <a:cubicBezTo>
                  <a:pt x="3654009" y="0"/>
                  <a:pt x="3705225" y="51216"/>
                  <a:pt x="3705225" y="114300"/>
                </a:cubicBezTo>
                <a:lnTo>
                  <a:pt x="3705225" y="1314450"/>
                </a:lnTo>
                <a:cubicBezTo>
                  <a:pt x="3705225" y="1377534"/>
                  <a:pt x="3654009" y="1428750"/>
                  <a:pt x="3590925" y="1428750"/>
                </a:cubicBezTo>
                <a:lnTo>
                  <a:pt x="114300" y="1428750"/>
                </a:lnTo>
                <a:cubicBezTo>
                  <a:pt x="51216" y="1428750"/>
                  <a:pt x="0" y="1377534"/>
                  <a:pt x="0" y="1314450"/>
                </a:cubicBezTo>
                <a:lnTo>
                  <a:pt x="0" y="114300"/>
                </a:lnTo>
                <a:cubicBezTo>
                  <a:pt x="0" y="51216"/>
                  <a:pt x="51216" y="0"/>
                  <a:pt x="114300" y="0"/>
                </a:cubicBezTo>
                <a:close/>
              </a:path>
            </a:pathLst>
          </a:custGeom>
          <a:gradFill flip="none" rotWithShape="1">
            <a:gsLst>
              <a:gs pos="0">
                <a:srgbClr val="7D8A74"/>
              </a:gs>
              <a:gs pos="100000">
                <a:srgbClr val="8D9A84"/>
              </a:gs>
            </a:gsLst>
            <a:lin ang="2700000" scaled="1"/>
          </a:gradFill>
          <a:ln/>
        </p:spPr>
      </p:sp>
      <p:sp>
        <p:nvSpPr>
          <p:cNvPr id="21" name="Text 19"/>
          <p:cNvSpPr/>
          <p:nvPr/>
        </p:nvSpPr>
        <p:spPr>
          <a:xfrm>
            <a:off x="533549" y="4552950"/>
            <a:ext cx="3486150" cy="266700"/>
          </a:xfrm>
          <a:prstGeom prst="rect">
            <a:avLst/>
          </a:prstGeom>
          <a:noFill/>
          <a:ln/>
        </p:spPr>
        <p:txBody>
          <a:bodyPr wrap="square" lIns="0" tIns="0" rIns="0" bIns="0" rtlCol="0" anchor="ctr"/>
          <a:lstStyle/>
          <a:p>
            <a:pPr>
              <a:lnSpc>
                <a:spcPct val="130000"/>
              </a:lnSpc>
            </a:pPr>
            <a:r>
              <a:rPr lang="en-US" sz="1350" b="1" dirty="0">
                <a:solidFill>
                  <a:srgbClr val="FFFFFF"/>
                </a:solidFill>
                <a:latin typeface="阿里妈妈刀隶体" pitchFamily="34" charset="0"/>
                <a:ea typeface="阿里妈妈刀隶体" pitchFamily="34" charset="-122"/>
                <a:cs typeface="阿里妈妈刀隶体" pitchFamily="34" charset="-120"/>
              </a:rPr>
              <a:t>البدائل الحديثة</a:t>
            </a:r>
            <a:endParaRPr lang="en-US" sz="1600" dirty="0"/>
          </a:p>
        </p:txBody>
      </p:sp>
      <p:sp>
        <p:nvSpPr>
          <p:cNvPr id="22" name="Text 20"/>
          <p:cNvSpPr/>
          <p:nvPr/>
        </p:nvSpPr>
        <p:spPr>
          <a:xfrm>
            <a:off x="533549" y="4933950"/>
            <a:ext cx="3476625" cy="742950"/>
          </a:xfrm>
          <a:prstGeom prst="rect">
            <a:avLst/>
          </a:prstGeom>
          <a:noFill/>
          <a:ln/>
        </p:spPr>
        <p:txBody>
          <a:bodyPr wrap="square" lIns="0" tIns="0" rIns="0" bIns="0" rtlCol="0" anchor="ctr"/>
          <a:lstStyle/>
          <a:p>
            <a:pPr>
              <a:lnSpc>
                <a:spcPct val="140000"/>
              </a:lnSpc>
            </a:pPr>
            <a:r>
              <a:rPr lang="en-US" sz="1200" dirty="0">
                <a:solidFill>
                  <a:srgbClr val="FFFFFF"/>
                </a:solidFill>
                <a:latin typeface="MiSans" pitchFamily="34" charset="0"/>
                <a:ea typeface="MiSans" pitchFamily="34" charset="-122"/>
                <a:cs typeface="MiSans" pitchFamily="34" charset="-120"/>
              </a:rPr>
              <a:t>تستخدم بدائل مثل </a:t>
            </a:r>
            <a:r>
              <a:rPr lang="en-US" sz="1200" b="1" dirty="0">
                <a:solidFill>
                  <a:srgbClr val="FFFFFF"/>
                </a:solidFill>
                <a:latin typeface="MiSans" pitchFamily="34" charset="0"/>
                <a:ea typeface="MiSans" pitchFamily="34" charset="-122"/>
                <a:cs typeface="MiSans" pitchFamily="34" charset="-120"/>
              </a:rPr>
              <a:t>"الدول ذات الدخل المنخفض والمتوسط"</a:t>
            </a:r>
            <a:r>
              <a:rPr lang="en-US" sz="1200" dirty="0">
                <a:solidFill>
                  <a:srgbClr val="FFFFFF"/>
                </a:solidFill>
                <a:latin typeface="MiSans" pitchFamily="34" charset="0"/>
                <a:ea typeface="MiSans" pitchFamily="34" charset="-122"/>
                <a:cs typeface="MiSans" pitchFamily="34" charset="-120"/>
              </a:rPr>
              <a:t> أو </a:t>
            </a:r>
            <a:r>
              <a:rPr lang="en-US" sz="1200" b="1" dirty="0">
                <a:solidFill>
                  <a:srgbClr val="FFFFFF"/>
                </a:solidFill>
                <a:latin typeface="MiSans" pitchFamily="34" charset="0"/>
                <a:ea typeface="MiSans" pitchFamily="34" charset="-122"/>
                <a:cs typeface="MiSans" pitchFamily="34" charset="-120"/>
              </a:rPr>
              <a:t>"الدول الأقل نمواً"</a:t>
            </a:r>
            <a:r>
              <a:rPr lang="en-US" sz="1200" dirty="0">
                <a:solidFill>
                  <a:srgbClr val="FFFFFF"/>
                </a:solidFill>
                <a:latin typeface="MiSans" pitchFamily="34" charset="0"/>
                <a:ea typeface="MiSans" pitchFamily="34" charset="-122"/>
                <a:cs typeface="MiSans" pitchFamily="34" charset="-120"/>
              </a:rPr>
              <a:t> لتصنيف الدول بناءً على معايير أكثر شمولاً.</a:t>
            </a:r>
            <a:endParaRPr lang="en-US" sz="16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8F5F0"/>
        </a:solidFill>
        <a:effectLst/>
      </p:bgPr>
    </p:bg>
    <p:spTree>
      <p:nvGrpSpPr>
        <p:cNvPr id="1" name=""/>
        <p:cNvGrpSpPr/>
        <p:nvPr/>
      </p:nvGrpSpPr>
      <p:grpSpPr>
        <a:xfrm>
          <a:off x="0" y="0"/>
          <a:ext cx="0" cy="0"/>
          <a:chOff x="0" y="0"/>
          <a:chExt cx="0" cy="0"/>
        </a:xfrm>
      </p:grpSpPr>
      <p:pic>
        <p:nvPicPr>
          <p:cNvPr id="2" name="Image 0" descr="https://kimi-web-img.moonshot.cn/img/www.ljmu.ac.uk/3aa0d305476af4fc6c0a28886a3584905de719e8.jpg"/>
          <p:cNvPicPr>
            <a:picLocks noChangeAspect="1"/>
          </p:cNvPicPr>
          <p:nvPr/>
        </p:nvPicPr>
        <p:blipFill>
          <a:blip r:embed="rId3">
            <a:alphaModFix amt="15000"/>
          </a:blip>
          <a:srcRect t="3031" b="3031"/>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7D8A74">
                  <a:alpha val="95000"/>
                </a:srgbClr>
              </a:gs>
              <a:gs pos="50000">
                <a:srgbClr val="7D8A74">
                  <a:alpha val="80000"/>
                </a:srgbClr>
              </a:gs>
              <a:gs pos="100000">
                <a:srgbClr val="7D8A74">
                  <a:alpha val="60000"/>
                </a:srgbClr>
              </a:gs>
            </a:gsLst>
            <a:lin ang="18900000" scaled="1"/>
          </a:gradFill>
          <a:ln/>
        </p:spPr>
      </p:sp>
      <p:sp>
        <p:nvSpPr>
          <p:cNvPr id="4" name="Shape 1"/>
          <p:cNvSpPr/>
          <p:nvPr/>
        </p:nvSpPr>
        <p:spPr>
          <a:xfrm>
            <a:off x="10134749" y="1581150"/>
            <a:ext cx="1676400" cy="533400"/>
          </a:xfrm>
          <a:custGeom>
            <a:avLst/>
            <a:gdLst/>
            <a:ahLst/>
            <a:cxnLst/>
            <a:rect l="l" t="t" r="r" b="b"/>
            <a:pathLst>
              <a:path w="1676400" h="533400">
                <a:moveTo>
                  <a:pt x="76202" y="0"/>
                </a:moveTo>
                <a:lnTo>
                  <a:pt x="1600198" y="0"/>
                </a:lnTo>
                <a:cubicBezTo>
                  <a:pt x="1642283" y="0"/>
                  <a:pt x="1676400" y="34117"/>
                  <a:pt x="1676400" y="76202"/>
                </a:cubicBezTo>
                <a:lnTo>
                  <a:pt x="1676400" y="457198"/>
                </a:lnTo>
                <a:cubicBezTo>
                  <a:pt x="1676400" y="499255"/>
                  <a:pt x="1642255" y="533400"/>
                  <a:pt x="1600198" y="533400"/>
                </a:cubicBezTo>
                <a:lnTo>
                  <a:pt x="76202" y="533400"/>
                </a:lnTo>
                <a:cubicBezTo>
                  <a:pt x="34117" y="533400"/>
                  <a:pt x="0" y="499283"/>
                  <a:pt x="0" y="457198"/>
                </a:cubicBezTo>
                <a:lnTo>
                  <a:pt x="0" y="76202"/>
                </a:lnTo>
                <a:cubicBezTo>
                  <a:pt x="0" y="34145"/>
                  <a:pt x="34145" y="0"/>
                  <a:pt x="76202" y="0"/>
                </a:cubicBezTo>
                <a:close/>
              </a:path>
            </a:pathLst>
          </a:custGeom>
          <a:solidFill>
            <a:srgbClr val="C9A87C"/>
          </a:solidFill>
          <a:ln/>
        </p:spPr>
      </p:sp>
      <p:sp>
        <p:nvSpPr>
          <p:cNvPr id="5" name="Text 2"/>
          <p:cNvSpPr/>
          <p:nvPr/>
        </p:nvSpPr>
        <p:spPr>
          <a:xfrm>
            <a:off x="10134749" y="1581150"/>
            <a:ext cx="1790700" cy="533400"/>
          </a:xfrm>
          <a:prstGeom prst="rect">
            <a:avLst/>
          </a:prstGeom>
          <a:noFill/>
          <a:ln/>
        </p:spPr>
        <p:txBody>
          <a:bodyPr wrap="square" lIns="228600" tIns="114300" rIns="228600" bIns="114300" rtlCol="0" anchor="ctr"/>
          <a:lstStyle/>
          <a:p>
            <a:pPr>
              <a:lnSpc>
                <a:spcPct val="110000"/>
              </a:lnSpc>
            </a:pPr>
            <a:r>
              <a:rPr lang="en-US" sz="1800" b="1" dirty="0">
                <a:solidFill>
                  <a:srgbClr val="FFFFFF"/>
                </a:solidFill>
                <a:latin typeface="MiSans" pitchFamily="34" charset="0"/>
                <a:ea typeface="MiSans" pitchFamily="34" charset="-122"/>
                <a:cs typeface="MiSans" pitchFamily="34" charset="-120"/>
              </a:rPr>
              <a:t>الفصل الثالث</a:t>
            </a:r>
            <a:endParaRPr lang="en-US" sz="1600" dirty="0"/>
          </a:p>
        </p:txBody>
      </p:sp>
      <p:sp>
        <p:nvSpPr>
          <p:cNvPr id="6" name="Text 3"/>
          <p:cNvSpPr/>
          <p:nvPr/>
        </p:nvSpPr>
        <p:spPr>
          <a:xfrm>
            <a:off x="6987778" y="2419350"/>
            <a:ext cx="5162550" cy="1714500"/>
          </a:xfrm>
          <a:prstGeom prst="rect">
            <a:avLst/>
          </a:prstGeom>
          <a:noFill/>
          <a:ln/>
        </p:spPr>
        <p:txBody>
          <a:bodyPr wrap="square" lIns="0" tIns="0" rIns="0" bIns="0" rtlCol="0" anchor="ctr"/>
          <a:lstStyle/>
          <a:p>
            <a:pPr>
              <a:lnSpc>
                <a:spcPct val="100000"/>
              </a:lnSpc>
            </a:pPr>
            <a:r>
              <a:rPr lang="en-US" sz="5400" b="1" dirty="0">
                <a:solidFill>
                  <a:srgbClr val="F8F5F0"/>
                </a:solidFill>
                <a:latin typeface="阿里妈妈刀隶体" pitchFamily="34" charset="0"/>
                <a:ea typeface="阿里妈妈刀隶体" pitchFamily="34" charset="-122"/>
                <a:cs typeface="阿里妈妈刀隶体" pitchFamily="34" charset="-120"/>
              </a:rPr>
              <a:t>دور الأمم المتحدة</a:t>
            </a:r>
            <a:endParaRPr lang="en-US" sz="1600" dirty="0"/>
          </a:p>
          <a:p>
            <a:pPr>
              <a:lnSpc>
                <a:spcPct val="100000"/>
              </a:lnSpc>
            </a:pPr>
            <a:r>
              <a:rPr lang="en-US" sz="5400" b="1" dirty="0">
                <a:solidFill>
                  <a:srgbClr val="F8F5F0"/>
                </a:solidFill>
                <a:latin typeface="阿里妈妈刀隶体" pitchFamily="34" charset="0"/>
                <a:ea typeface="阿里妈妈刀隶体" pitchFamily="34" charset="-122"/>
                <a:cs typeface="阿里妈妈刀隶体" pitchFamily="34" charset="-120"/>
              </a:rPr>
              <a:t>في التنمية</a:t>
            </a:r>
            <a:endParaRPr lang="en-US" sz="1600" dirty="0"/>
          </a:p>
        </p:txBody>
      </p:sp>
      <p:sp>
        <p:nvSpPr>
          <p:cNvPr id="7" name="Shape 4"/>
          <p:cNvSpPr/>
          <p:nvPr/>
        </p:nvSpPr>
        <p:spPr>
          <a:xfrm>
            <a:off x="10591800" y="4438650"/>
            <a:ext cx="1219200" cy="76200"/>
          </a:xfrm>
          <a:custGeom>
            <a:avLst/>
            <a:gdLst/>
            <a:ahLst/>
            <a:cxnLst/>
            <a:rect l="l" t="t" r="r" b="b"/>
            <a:pathLst>
              <a:path w="1219200" h="76200">
                <a:moveTo>
                  <a:pt x="0" y="0"/>
                </a:moveTo>
                <a:lnTo>
                  <a:pt x="1219200" y="0"/>
                </a:lnTo>
                <a:lnTo>
                  <a:pt x="1219200" y="76200"/>
                </a:lnTo>
                <a:lnTo>
                  <a:pt x="0" y="76200"/>
                </a:lnTo>
                <a:lnTo>
                  <a:pt x="0" y="0"/>
                </a:lnTo>
                <a:close/>
              </a:path>
            </a:pathLst>
          </a:custGeom>
          <a:solidFill>
            <a:srgbClr val="C9A87C"/>
          </a:solidFill>
          <a:ln/>
        </p:spPr>
      </p:sp>
      <p:sp>
        <p:nvSpPr>
          <p:cNvPr id="8" name="Text 5"/>
          <p:cNvSpPr/>
          <p:nvPr/>
        </p:nvSpPr>
        <p:spPr>
          <a:xfrm>
            <a:off x="6987778" y="4819650"/>
            <a:ext cx="4962525" cy="457200"/>
          </a:xfrm>
          <a:prstGeom prst="rect">
            <a:avLst/>
          </a:prstGeom>
          <a:noFill/>
          <a:ln/>
        </p:spPr>
        <p:txBody>
          <a:bodyPr wrap="square" lIns="0" tIns="0" rIns="0" bIns="0" rtlCol="0" anchor="ctr"/>
          <a:lstStyle/>
          <a:p>
            <a:pPr>
              <a:lnSpc>
                <a:spcPct val="140000"/>
              </a:lnSpc>
            </a:pPr>
            <a:r>
              <a:rPr lang="en-US" sz="2250" dirty="0">
                <a:solidFill>
                  <a:srgbClr val="F8F5F0">
                    <a:alpha val="90000"/>
                  </a:srgbClr>
                </a:solidFill>
                <a:latin typeface="MiSans" pitchFamily="34" charset="0"/>
                <a:ea typeface="MiSans" pitchFamily="34" charset="-122"/>
                <a:cs typeface="MiSans" pitchFamily="34" charset="-120"/>
              </a:rPr>
              <a:t>إطار متكامل للتقدم الاجتماعي والحقوق الإنسانية</a:t>
            </a:r>
            <a:endParaRPr lang="en-US" sz="16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8F5F0"/>
        </a:solidFill>
        <a:effectLst/>
      </p:bgPr>
    </p:bg>
    <p:spTree>
      <p:nvGrpSpPr>
        <p:cNvPr id="1" name=""/>
        <p:cNvGrpSpPr/>
        <p:nvPr/>
      </p:nvGrpSpPr>
      <p:grpSpPr>
        <a:xfrm>
          <a:off x="0" y="0"/>
          <a:ext cx="0" cy="0"/>
          <a:chOff x="0" y="0"/>
          <a:chExt cx="0" cy="0"/>
        </a:xfrm>
      </p:grpSpPr>
      <p:sp>
        <p:nvSpPr>
          <p:cNvPr id="2" name="Text 0"/>
          <p:cNvSpPr/>
          <p:nvPr/>
        </p:nvSpPr>
        <p:spPr>
          <a:xfrm>
            <a:off x="369735" y="369735"/>
            <a:ext cx="11526478" cy="221841"/>
          </a:xfrm>
          <a:prstGeom prst="rect">
            <a:avLst/>
          </a:prstGeom>
          <a:noFill/>
          <a:ln/>
        </p:spPr>
        <p:txBody>
          <a:bodyPr wrap="square" lIns="0" tIns="0" rIns="0" bIns="0" rtlCol="0" anchor="ctr"/>
          <a:lstStyle/>
          <a:p>
            <a:pPr>
              <a:lnSpc>
                <a:spcPct val="130000"/>
              </a:lnSpc>
            </a:pPr>
            <a:r>
              <a:rPr lang="en-US" sz="1165" b="1" kern="0" spc="58" dirty="0">
                <a:solidFill>
                  <a:srgbClr val="A99985"/>
                </a:solidFill>
                <a:latin typeface="MiSans" pitchFamily="34" charset="0"/>
                <a:ea typeface="MiSans" pitchFamily="34" charset="-122"/>
                <a:cs typeface="MiSans" pitchFamily="34" charset="-120"/>
              </a:rPr>
              <a:t>CHAPTER 03</a:t>
            </a:r>
            <a:endParaRPr lang="en-US" sz="1600" dirty="0"/>
          </a:p>
        </p:txBody>
      </p:sp>
      <p:sp>
        <p:nvSpPr>
          <p:cNvPr id="3" name="Text 1"/>
          <p:cNvSpPr/>
          <p:nvPr/>
        </p:nvSpPr>
        <p:spPr>
          <a:xfrm>
            <a:off x="369735" y="665522"/>
            <a:ext cx="11618911" cy="369735"/>
          </a:xfrm>
          <a:prstGeom prst="rect">
            <a:avLst/>
          </a:prstGeom>
          <a:noFill/>
          <a:ln/>
        </p:spPr>
        <p:txBody>
          <a:bodyPr wrap="square" lIns="0" tIns="0" rIns="0" bIns="0" rtlCol="0" anchor="ctr"/>
          <a:lstStyle/>
          <a:p>
            <a:pPr>
              <a:lnSpc>
                <a:spcPct val="90000"/>
              </a:lnSpc>
            </a:pPr>
            <a:r>
              <a:rPr lang="en-US" sz="2620" b="1" dirty="0">
                <a:solidFill>
                  <a:srgbClr val="3D5A6C"/>
                </a:solidFill>
                <a:latin typeface="阿里妈妈刀隶体" pitchFamily="34" charset="0"/>
                <a:ea typeface="阿里妈妈刀隶体" pitchFamily="34" charset="-122"/>
                <a:cs typeface="阿里妈妈刀隶体" pitchFamily="34" charset="-120"/>
              </a:rPr>
              <a:t>التنمية في إطار الأمم المتحدة</a:t>
            </a:r>
            <a:endParaRPr lang="en-US" sz="1600" dirty="0"/>
          </a:p>
        </p:txBody>
      </p:sp>
      <p:sp>
        <p:nvSpPr>
          <p:cNvPr id="4" name="Shape 2"/>
          <p:cNvSpPr/>
          <p:nvPr/>
        </p:nvSpPr>
        <p:spPr>
          <a:xfrm>
            <a:off x="5062043" y="1183151"/>
            <a:ext cx="6738414" cy="1109204"/>
          </a:xfrm>
          <a:custGeom>
            <a:avLst/>
            <a:gdLst/>
            <a:ahLst/>
            <a:cxnLst/>
            <a:rect l="l" t="t" r="r" b="b"/>
            <a:pathLst>
              <a:path w="6738414" h="1109204">
                <a:moveTo>
                  <a:pt x="110920" y="0"/>
                </a:moveTo>
                <a:lnTo>
                  <a:pt x="6701440" y="0"/>
                </a:lnTo>
                <a:cubicBezTo>
                  <a:pt x="6721860" y="0"/>
                  <a:pt x="6738414" y="16554"/>
                  <a:pt x="6738414" y="36973"/>
                </a:cubicBezTo>
                <a:lnTo>
                  <a:pt x="6738414" y="1072230"/>
                </a:lnTo>
                <a:cubicBezTo>
                  <a:pt x="6738414" y="1092650"/>
                  <a:pt x="6721860" y="1109204"/>
                  <a:pt x="6701440" y="1109204"/>
                </a:cubicBezTo>
                <a:lnTo>
                  <a:pt x="110920" y="1109204"/>
                </a:lnTo>
                <a:cubicBezTo>
                  <a:pt x="49661" y="1109204"/>
                  <a:pt x="0" y="1059543"/>
                  <a:pt x="0" y="998284"/>
                </a:cubicBezTo>
                <a:lnTo>
                  <a:pt x="0" y="110920"/>
                </a:lnTo>
                <a:cubicBezTo>
                  <a:pt x="0" y="49661"/>
                  <a:pt x="49661" y="0"/>
                  <a:pt x="110920" y="0"/>
                </a:cubicBezTo>
                <a:close/>
              </a:path>
            </a:pathLst>
          </a:custGeom>
          <a:solidFill>
            <a:srgbClr val="FFFFFF"/>
          </a:solidFill>
          <a:ln/>
          <a:effectLst>
            <a:outerShdw blurRad="55460" dist="36973" dir="5400000" algn="bl" rotWithShape="0">
              <a:srgbClr val="000000">
                <a:alpha val="10196"/>
              </a:srgbClr>
            </a:outerShdw>
          </a:effectLst>
        </p:spPr>
      </p:sp>
      <p:sp>
        <p:nvSpPr>
          <p:cNvPr id="5" name="Shape 3"/>
          <p:cNvSpPr/>
          <p:nvPr/>
        </p:nvSpPr>
        <p:spPr>
          <a:xfrm>
            <a:off x="11800457" y="1183151"/>
            <a:ext cx="36973" cy="1109204"/>
          </a:xfrm>
          <a:custGeom>
            <a:avLst/>
            <a:gdLst/>
            <a:ahLst/>
            <a:cxnLst/>
            <a:rect l="l" t="t" r="r" b="b"/>
            <a:pathLst>
              <a:path w="36973" h="1109204">
                <a:moveTo>
                  <a:pt x="0" y="0"/>
                </a:moveTo>
                <a:lnTo>
                  <a:pt x="0" y="0"/>
                </a:lnTo>
                <a:cubicBezTo>
                  <a:pt x="20406" y="0"/>
                  <a:pt x="36973" y="16567"/>
                  <a:pt x="36973" y="36973"/>
                </a:cubicBezTo>
                <a:lnTo>
                  <a:pt x="36973" y="1072230"/>
                </a:lnTo>
                <a:cubicBezTo>
                  <a:pt x="36973" y="1092650"/>
                  <a:pt x="20420" y="1109204"/>
                  <a:pt x="0" y="1109204"/>
                </a:cubicBezTo>
                <a:lnTo>
                  <a:pt x="0" y="1109204"/>
                </a:lnTo>
                <a:lnTo>
                  <a:pt x="0" y="0"/>
                </a:lnTo>
                <a:close/>
              </a:path>
            </a:pathLst>
          </a:custGeom>
          <a:solidFill>
            <a:srgbClr val="3D5A6C"/>
          </a:solidFill>
          <a:ln/>
        </p:spPr>
      </p:sp>
      <p:sp>
        <p:nvSpPr>
          <p:cNvPr id="6" name="Shape 4"/>
          <p:cNvSpPr/>
          <p:nvPr/>
        </p:nvSpPr>
        <p:spPr>
          <a:xfrm>
            <a:off x="11312580" y="1460452"/>
            <a:ext cx="207976" cy="184867"/>
          </a:xfrm>
          <a:custGeom>
            <a:avLst/>
            <a:gdLst/>
            <a:ahLst/>
            <a:cxnLst/>
            <a:rect l="l" t="t" r="r" b="b"/>
            <a:pathLst>
              <a:path w="207976" h="184867">
                <a:moveTo>
                  <a:pt x="103988" y="23108"/>
                </a:moveTo>
                <a:cubicBezTo>
                  <a:pt x="142261" y="23108"/>
                  <a:pt x="173313" y="54160"/>
                  <a:pt x="173313" y="92434"/>
                </a:cubicBezTo>
                <a:cubicBezTo>
                  <a:pt x="173313" y="130707"/>
                  <a:pt x="142261" y="161759"/>
                  <a:pt x="103988" y="161759"/>
                </a:cubicBezTo>
                <a:cubicBezTo>
                  <a:pt x="80446" y="161759"/>
                  <a:pt x="59612" y="150024"/>
                  <a:pt x="47083" y="132043"/>
                </a:cubicBezTo>
                <a:cubicBezTo>
                  <a:pt x="43437" y="126807"/>
                  <a:pt x="36215" y="125544"/>
                  <a:pt x="30980" y="129190"/>
                </a:cubicBezTo>
                <a:cubicBezTo>
                  <a:pt x="25744" y="132837"/>
                  <a:pt x="24480" y="140059"/>
                  <a:pt x="28127" y="145294"/>
                </a:cubicBezTo>
                <a:cubicBezTo>
                  <a:pt x="44809" y="169197"/>
                  <a:pt x="72575" y="184867"/>
                  <a:pt x="103988" y="184867"/>
                </a:cubicBezTo>
                <a:cubicBezTo>
                  <a:pt x="155043" y="184867"/>
                  <a:pt x="196422" y="143489"/>
                  <a:pt x="196422" y="92434"/>
                </a:cubicBezTo>
                <a:cubicBezTo>
                  <a:pt x="196422" y="41379"/>
                  <a:pt x="155043" y="0"/>
                  <a:pt x="103988" y="0"/>
                </a:cubicBezTo>
                <a:cubicBezTo>
                  <a:pt x="73044" y="0"/>
                  <a:pt x="45675" y="15201"/>
                  <a:pt x="28886" y="38526"/>
                </a:cubicBezTo>
                <a:lnTo>
                  <a:pt x="28886" y="28886"/>
                </a:lnTo>
                <a:cubicBezTo>
                  <a:pt x="28886" y="22495"/>
                  <a:pt x="23722" y="17331"/>
                  <a:pt x="17331" y="17331"/>
                </a:cubicBezTo>
                <a:cubicBezTo>
                  <a:pt x="10940" y="17331"/>
                  <a:pt x="5777" y="22495"/>
                  <a:pt x="5777" y="28886"/>
                </a:cubicBezTo>
                <a:lnTo>
                  <a:pt x="5777" y="69325"/>
                </a:lnTo>
                <a:cubicBezTo>
                  <a:pt x="5777" y="75716"/>
                  <a:pt x="10940" y="80879"/>
                  <a:pt x="17331" y="80879"/>
                </a:cubicBezTo>
                <a:lnTo>
                  <a:pt x="26214" y="80879"/>
                </a:lnTo>
                <a:cubicBezTo>
                  <a:pt x="26394" y="80879"/>
                  <a:pt x="26575" y="80879"/>
                  <a:pt x="26755" y="80879"/>
                </a:cubicBezTo>
                <a:lnTo>
                  <a:pt x="57807" y="80879"/>
                </a:lnTo>
                <a:cubicBezTo>
                  <a:pt x="64198" y="80879"/>
                  <a:pt x="69361" y="75716"/>
                  <a:pt x="69361" y="69325"/>
                </a:cubicBezTo>
                <a:cubicBezTo>
                  <a:pt x="69361" y="62934"/>
                  <a:pt x="64198" y="57771"/>
                  <a:pt x="57807" y="57771"/>
                </a:cubicBezTo>
                <a:lnTo>
                  <a:pt x="43978" y="57771"/>
                </a:lnTo>
                <a:cubicBezTo>
                  <a:pt x="55930" y="37046"/>
                  <a:pt x="78352" y="23108"/>
                  <a:pt x="103988" y="23108"/>
                </a:cubicBezTo>
                <a:close/>
                <a:moveTo>
                  <a:pt x="112654" y="54882"/>
                </a:moveTo>
                <a:cubicBezTo>
                  <a:pt x="112654" y="50080"/>
                  <a:pt x="108790" y="46217"/>
                  <a:pt x="103988" y="46217"/>
                </a:cubicBezTo>
                <a:cubicBezTo>
                  <a:pt x="99186" y="46217"/>
                  <a:pt x="95322" y="50080"/>
                  <a:pt x="95322" y="54882"/>
                </a:cubicBezTo>
                <a:lnTo>
                  <a:pt x="95322" y="92434"/>
                </a:lnTo>
                <a:cubicBezTo>
                  <a:pt x="95322" y="94745"/>
                  <a:pt x="96225" y="96947"/>
                  <a:pt x="97850" y="98572"/>
                </a:cubicBezTo>
                <a:lnTo>
                  <a:pt x="123847" y="124569"/>
                </a:lnTo>
                <a:cubicBezTo>
                  <a:pt x="127241" y="127963"/>
                  <a:pt x="132729" y="127963"/>
                  <a:pt x="136087" y="124569"/>
                </a:cubicBezTo>
                <a:cubicBezTo>
                  <a:pt x="139445" y="121175"/>
                  <a:pt x="139481" y="115687"/>
                  <a:pt x="136087" y="112329"/>
                </a:cubicBezTo>
                <a:lnTo>
                  <a:pt x="112617" y="88859"/>
                </a:lnTo>
                <a:lnTo>
                  <a:pt x="112617" y="54882"/>
                </a:lnTo>
                <a:close/>
              </a:path>
            </a:pathLst>
          </a:custGeom>
          <a:solidFill>
            <a:srgbClr val="FFFFFF"/>
          </a:solidFill>
          <a:ln/>
        </p:spPr>
      </p:sp>
      <p:sp>
        <p:nvSpPr>
          <p:cNvPr id="7" name="Text 5"/>
          <p:cNvSpPr/>
          <p:nvPr/>
        </p:nvSpPr>
        <p:spPr>
          <a:xfrm>
            <a:off x="5209937" y="1331045"/>
            <a:ext cx="5924998" cy="258814"/>
          </a:xfrm>
          <a:prstGeom prst="rect">
            <a:avLst/>
          </a:prstGeom>
          <a:noFill/>
          <a:ln/>
        </p:spPr>
        <p:txBody>
          <a:bodyPr wrap="square" lIns="0" tIns="0" rIns="0" bIns="0" rtlCol="0" anchor="ctr"/>
          <a:lstStyle/>
          <a:p>
            <a:pPr>
              <a:lnSpc>
                <a:spcPct val="120000"/>
              </a:lnSpc>
            </a:pPr>
            <a:r>
              <a:rPr lang="en-US" sz="1456" b="1" dirty="0">
                <a:solidFill>
                  <a:srgbClr val="3D5A6C"/>
                </a:solidFill>
                <a:latin typeface="阿里妈妈刀隶体" pitchFamily="34" charset="0"/>
                <a:ea typeface="阿里妈妈刀隶体" pitchFamily="34" charset="-122"/>
                <a:cs typeface="阿里妈妈刀隶体" pitchFamily="34" charset="-120"/>
              </a:rPr>
              <a:t>التطور من جهود فنية إلى نهج متكامل</a:t>
            </a:r>
            <a:endParaRPr lang="en-US" sz="1600" dirty="0"/>
          </a:p>
        </p:txBody>
      </p:sp>
      <p:sp>
        <p:nvSpPr>
          <p:cNvPr id="8" name="Text 6"/>
          <p:cNvSpPr/>
          <p:nvPr/>
        </p:nvSpPr>
        <p:spPr>
          <a:xfrm>
            <a:off x="5209937" y="1663806"/>
            <a:ext cx="5906511" cy="480655"/>
          </a:xfrm>
          <a:prstGeom prst="rect">
            <a:avLst/>
          </a:prstGeom>
          <a:noFill/>
          <a:ln/>
        </p:spPr>
        <p:txBody>
          <a:bodyPr wrap="square" lIns="0" tIns="0" rIns="0" bIns="0" rtlCol="0" anchor="ctr"/>
          <a:lstStyle/>
          <a:p>
            <a:pPr>
              <a:lnSpc>
                <a:spcPct val="140000"/>
              </a:lnSpc>
            </a:pPr>
            <a:r>
              <a:rPr lang="en-US" sz="1165" dirty="0">
                <a:solidFill>
                  <a:srgbClr val="2C3E50"/>
                </a:solidFill>
                <a:latin typeface="MiSans" pitchFamily="34" charset="0"/>
                <a:ea typeface="MiSans" pitchFamily="34" charset="-122"/>
                <a:cs typeface="MiSans" pitchFamily="34" charset="-120"/>
              </a:rPr>
              <a:t>تطور مفهوم التنمية في إطار الأمم المتحدة من </a:t>
            </a:r>
            <a:r>
              <a:rPr lang="en-US" sz="1165" b="1" dirty="0">
                <a:solidFill>
                  <a:srgbClr val="2C3E50"/>
                </a:solidFill>
                <a:latin typeface="MiSans" pitchFamily="34" charset="0"/>
                <a:ea typeface="MiSans" pitchFamily="34" charset="-122"/>
                <a:cs typeface="MiSans" pitchFamily="34" charset="-120"/>
              </a:rPr>
              <a:t>جهود فنية مبكرة</a:t>
            </a:r>
            <a:r>
              <a:rPr lang="en-US" sz="1165" dirty="0">
                <a:solidFill>
                  <a:srgbClr val="2C3E50"/>
                </a:solidFill>
                <a:latin typeface="MiSans" pitchFamily="34" charset="0"/>
                <a:ea typeface="MiSans" pitchFamily="34" charset="-122"/>
                <a:cs typeface="MiSans" pitchFamily="34" charset="-120"/>
              </a:rPr>
              <a:t> إلى </a:t>
            </a:r>
            <a:r>
              <a:rPr lang="en-US" sz="1165" b="1" dirty="0">
                <a:solidFill>
                  <a:srgbClr val="2C3E50"/>
                </a:solidFill>
                <a:latin typeface="MiSans" pitchFamily="34" charset="0"/>
                <a:ea typeface="MiSans" pitchFamily="34" charset="-122"/>
                <a:cs typeface="MiSans" pitchFamily="34" charset="-120"/>
              </a:rPr>
              <a:t>نهج متكامل</a:t>
            </a:r>
            <a:r>
              <a:rPr lang="en-US" sz="1165" dirty="0">
                <a:solidFill>
                  <a:srgbClr val="2C3E50"/>
                </a:solidFill>
                <a:latin typeface="MiSans" pitchFamily="34" charset="0"/>
                <a:ea typeface="MiSans" pitchFamily="34" charset="-122"/>
                <a:cs typeface="MiSans" pitchFamily="34" charset="-120"/>
              </a:rPr>
              <a:t> يشمل التقدم الاجتماعي والحقوق الإنسانية. خلال السنوات الأولى، نشأ التنمية من خلال تقديم المساعدة الفنية وعمل الوكالات المتخصصة.</a:t>
            </a:r>
            <a:endParaRPr lang="en-US" sz="1600" dirty="0"/>
          </a:p>
        </p:txBody>
      </p:sp>
      <p:sp>
        <p:nvSpPr>
          <p:cNvPr id="9" name="Shape 7"/>
          <p:cNvSpPr/>
          <p:nvPr/>
        </p:nvSpPr>
        <p:spPr>
          <a:xfrm>
            <a:off x="5062043" y="2403275"/>
            <a:ext cx="6738414" cy="1811700"/>
          </a:xfrm>
          <a:custGeom>
            <a:avLst/>
            <a:gdLst/>
            <a:ahLst/>
            <a:cxnLst/>
            <a:rect l="l" t="t" r="r" b="b"/>
            <a:pathLst>
              <a:path w="6738414" h="1811700">
                <a:moveTo>
                  <a:pt x="110912" y="0"/>
                </a:moveTo>
                <a:lnTo>
                  <a:pt x="6701440" y="0"/>
                </a:lnTo>
                <a:cubicBezTo>
                  <a:pt x="6721860" y="0"/>
                  <a:pt x="6738414" y="16554"/>
                  <a:pt x="6738414" y="36973"/>
                </a:cubicBezTo>
                <a:lnTo>
                  <a:pt x="6738414" y="1774726"/>
                </a:lnTo>
                <a:cubicBezTo>
                  <a:pt x="6738414" y="1795146"/>
                  <a:pt x="6721860" y="1811700"/>
                  <a:pt x="6701440" y="1811700"/>
                </a:cubicBezTo>
                <a:lnTo>
                  <a:pt x="110912" y="1811700"/>
                </a:lnTo>
                <a:cubicBezTo>
                  <a:pt x="49657" y="1811700"/>
                  <a:pt x="0" y="1762043"/>
                  <a:pt x="0" y="1700788"/>
                </a:cubicBezTo>
                <a:lnTo>
                  <a:pt x="0" y="110912"/>
                </a:lnTo>
                <a:cubicBezTo>
                  <a:pt x="0" y="49657"/>
                  <a:pt x="49657" y="0"/>
                  <a:pt x="110912" y="0"/>
                </a:cubicBezTo>
                <a:close/>
              </a:path>
            </a:pathLst>
          </a:custGeom>
          <a:solidFill>
            <a:srgbClr val="FFFFFF"/>
          </a:solidFill>
          <a:ln/>
          <a:effectLst>
            <a:outerShdw blurRad="55460" dist="36973" dir="5400000" algn="bl" rotWithShape="0">
              <a:srgbClr val="000000">
                <a:alpha val="10196"/>
              </a:srgbClr>
            </a:outerShdw>
          </a:effectLst>
        </p:spPr>
      </p:sp>
      <p:sp>
        <p:nvSpPr>
          <p:cNvPr id="10" name="Shape 8"/>
          <p:cNvSpPr/>
          <p:nvPr/>
        </p:nvSpPr>
        <p:spPr>
          <a:xfrm>
            <a:off x="11800457" y="2403275"/>
            <a:ext cx="36973" cy="1811700"/>
          </a:xfrm>
          <a:custGeom>
            <a:avLst/>
            <a:gdLst/>
            <a:ahLst/>
            <a:cxnLst/>
            <a:rect l="l" t="t" r="r" b="b"/>
            <a:pathLst>
              <a:path w="36973" h="1811700">
                <a:moveTo>
                  <a:pt x="0" y="0"/>
                </a:moveTo>
                <a:lnTo>
                  <a:pt x="0" y="0"/>
                </a:lnTo>
                <a:cubicBezTo>
                  <a:pt x="20406" y="0"/>
                  <a:pt x="36973" y="16567"/>
                  <a:pt x="36973" y="36973"/>
                </a:cubicBezTo>
                <a:lnTo>
                  <a:pt x="36973" y="1774726"/>
                </a:lnTo>
                <a:cubicBezTo>
                  <a:pt x="36973" y="1795146"/>
                  <a:pt x="20420" y="1811700"/>
                  <a:pt x="0" y="1811700"/>
                </a:cubicBezTo>
                <a:lnTo>
                  <a:pt x="0" y="1811700"/>
                </a:lnTo>
                <a:lnTo>
                  <a:pt x="0" y="0"/>
                </a:lnTo>
                <a:close/>
              </a:path>
            </a:pathLst>
          </a:custGeom>
          <a:solidFill>
            <a:srgbClr val="A99985"/>
          </a:solidFill>
          <a:ln/>
        </p:spPr>
      </p:sp>
      <p:sp>
        <p:nvSpPr>
          <p:cNvPr id="11" name="Shape 9"/>
          <p:cNvSpPr/>
          <p:nvPr/>
        </p:nvSpPr>
        <p:spPr>
          <a:xfrm>
            <a:off x="11324135" y="2680576"/>
            <a:ext cx="184867" cy="184867"/>
          </a:xfrm>
          <a:custGeom>
            <a:avLst/>
            <a:gdLst/>
            <a:ahLst/>
            <a:cxnLst/>
            <a:rect l="l" t="t" r="r" b="b"/>
            <a:pathLst>
              <a:path w="184867" h="184867">
                <a:moveTo>
                  <a:pt x="86187" y="1841"/>
                </a:moveTo>
                <a:cubicBezTo>
                  <a:pt x="89978" y="-614"/>
                  <a:pt x="94889" y="-614"/>
                  <a:pt x="98680" y="1841"/>
                </a:cubicBezTo>
                <a:lnTo>
                  <a:pt x="179560" y="53835"/>
                </a:lnTo>
                <a:cubicBezTo>
                  <a:pt x="183856" y="56616"/>
                  <a:pt x="185842" y="61887"/>
                  <a:pt x="184398" y="66798"/>
                </a:cubicBezTo>
                <a:cubicBezTo>
                  <a:pt x="182954" y="71708"/>
                  <a:pt x="178440" y="75102"/>
                  <a:pt x="173313" y="75102"/>
                </a:cubicBezTo>
                <a:lnTo>
                  <a:pt x="161759" y="75102"/>
                </a:lnTo>
                <a:lnTo>
                  <a:pt x="161759" y="150205"/>
                </a:lnTo>
                <a:lnTo>
                  <a:pt x="180246" y="164070"/>
                </a:lnTo>
                <a:cubicBezTo>
                  <a:pt x="183170" y="166236"/>
                  <a:pt x="184867" y="169666"/>
                  <a:pt x="184867" y="173313"/>
                </a:cubicBezTo>
                <a:cubicBezTo>
                  <a:pt x="184867" y="179704"/>
                  <a:pt x="179704" y="184867"/>
                  <a:pt x="173313" y="184867"/>
                </a:cubicBezTo>
                <a:lnTo>
                  <a:pt x="11554" y="184867"/>
                </a:lnTo>
                <a:cubicBezTo>
                  <a:pt x="5163" y="184867"/>
                  <a:pt x="0" y="179704"/>
                  <a:pt x="0" y="173313"/>
                </a:cubicBezTo>
                <a:cubicBezTo>
                  <a:pt x="0" y="169666"/>
                  <a:pt x="1697" y="166236"/>
                  <a:pt x="4622" y="164070"/>
                </a:cubicBezTo>
                <a:lnTo>
                  <a:pt x="23108" y="150205"/>
                </a:lnTo>
                <a:lnTo>
                  <a:pt x="23108" y="150205"/>
                </a:lnTo>
                <a:lnTo>
                  <a:pt x="23108" y="75102"/>
                </a:lnTo>
                <a:lnTo>
                  <a:pt x="11554" y="75102"/>
                </a:lnTo>
                <a:cubicBezTo>
                  <a:pt x="6427" y="75102"/>
                  <a:pt x="1914" y="71708"/>
                  <a:pt x="469" y="66798"/>
                </a:cubicBezTo>
                <a:cubicBezTo>
                  <a:pt x="-975" y="61887"/>
                  <a:pt x="1011" y="56580"/>
                  <a:pt x="5308" y="53835"/>
                </a:cubicBezTo>
                <a:lnTo>
                  <a:pt x="86187" y="1841"/>
                </a:lnTo>
                <a:close/>
                <a:moveTo>
                  <a:pt x="121319" y="75102"/>
                </a:moveTo>
                <a:lnTo>
                  <a:pt x="121319" y="150205"/>
                </a:lnTo>
                <a:lnTo>
                  <a:pt x="144428" y="150205"/>
                </a:lnTo>
                <a:lnTo>
                  <a:pt x="144428" y="75102"/>
                </a:lnTo>
                <a:lnTo>
                  <a:pt x="121319" y="75102"/>
                </a:lnTo>
                <a:close/>
                <a:moveTo>
                  <a:pt x="80879" y="150205"/>
                </a:moveTo>
                <a:lnTo>
                  <a:pt x="103988" y="150205"/>
                </a:lnTo>
                <a:lnTo>
                  <a:pt x="103988" y="75102"/>
                </a:lnTo>
                <a:lnTo>
                  <a:pt x="80879" y="75102"/>
                </a:lnTo>
                <a:lnTo>
                  <a:pt x="80879" y="150205"/>
                </a:lnTo>
                <a:close/>
                <a:moveTo>
                  <a:pt x="40440" y="75102"/>
                </a:moveTo>
                <a:lnTo>
                  <a:pt x="40440" y="150205"/>
                </a:lnTo>
                <a:lnTo>
                  <a:pt x="63548" y="150205"/>
                </a:lnTo>
                <a:lnTo>
                  <a:pt x="63548" y="75102"/>
                </a:lnTo>
                <a:lnTo>
                  <a:pt x="40440" y="75102"/>
                </a:lnTo>
                <a:close/>
              </a:path>
            </a:pathLst>
          </a:custGeom>
          <a:solidFill>
            <a:srgbClr val="FFFFFF"/>
          </a:solidFill>
          <a:ln/>
        </p:spPr>
      </p:sp>
      <p:sp>
        <p:nvSpPr>
          <p:cNvPr id="12" name="Text 10"/>
          <p:cNvSpPr/>
          <p:nvPr/>
        </p:nvSpPr>
        <p:spPr>
          <a:xfrm>
            <a:off x="7084318" y="2551169"/>
            <a:ext cx="4057838" cy="258814"/>
          </a:xfrm>
          <a:prstGeom prst="rect">
            <a:avLst/>
          </a:prstGeom>
          <a:noFill/>
          <a:ln/>
        </p:spPr>
        <p:txBody>
          <a:bodyPr wrap="square" lIns="0" tIns="0" rIns="0" bIns="0" rtlCol="0" anchor="ctr"/>
          <a:lstStyle/>
          <a:p>
            <a:pPr>
              <a:lnSpc>
                <a:spcPct val="120000"/>
              </a:lnSpc>
            </a:pPr>
            <a:r>
              <a:rPr lang="en-US" sz="1456" b="1" dirty="0">
                <a:solidFill>
                  <a:srgbClr val="3D5A6C"/>
                </a:solidFill>
                <a:latin typeface="阿里妈妈刀隶体" pitchFamily="34" charset="0"/>
                <a:ea typeface="阿里妈妈刀隶体" pitchFamily="34" charset="-122"/>
                <a:cs typeface="阿里妈妈刀隶体" pitchFamily="34" charset="-120"/>
              </a:rPr>
              <a:t>الأعوام التنموية والقرارات الرئيسية</a:t>
            </a:r>
            <a:endParaRPr lang="en-US" sz="1600" dirty="0"/>
          </a:p>
        </p:txBody>
      </p:sp>
      <p:sp>
        <p:nvSpPr>
          <p:cNvPr id="13" name="Text 11"/>
          <p:cNvSpPr/>
          <p:nvPr/>
        </p:nvSpPr>
        <p:spPr>
          <a:xfrm>
            <a:off x="7084318" y="2883930"/>
            <a:ext cx="4039351" cy="240328"/>
          </a:xfrm>
          <a:prstGeom prst="rect">
            <a:avLst/>
          </a:prstGeom>
          <a:noFill/>
          <a:ln/>
        </p:spPr>
        <p:txBody>
          <a:bodyPr wrap="square" lIns="0" tIns="0" rIns="0" bIns="0" rtlCol="0" anchor="ctr"/>
          <a:lstStyle/>
          <a:p>
            <a:pPr>
              <a:lnSpc>
                <a:spcPct val="140000"/>
              </a:lnSpc>
            </a:pPr>
            <a:r>
              <a:rPr lang="en-US" sz="1165" b="1" dirty="0">
                <a:solidFill>
                  <a:srgbClr val="2C3E50"/>
                </a:solidFill>
                <a:latin typeface="MiSans" pitchFamily="34" charset="0"/>
                <a:ea typeface="MiSans" pitchFamily="34" charset="-122"/>
                <a:cs typeface="MiSans" pitchFamily="34" charset="-120"/>
              </a:rPr>
              <a:t>1958:</a:t>
            </a:r>
            <a:r>
              <a:rPr lang="en-US" sz="1165" dirty="0">
                <a:solidFill>
                  <a:srgbClr val="2C3E50"/>
                </a:solidFill>
                <a:latin typeface="MiSans" pitchFamily="34" charset="0"/>
                <a:ea typeface="MiSans" pitchFamily="34" charset="-122"/>
                <a:cs typeface="MiSans" pitchFamily="34" charset="-120"/>
              </a:rPr>
              <a:t> إنشاء الصندوق الخاص (السابق لصندوق التنمية للأمم المتحدة)</a:t>
            </a:r>
            <a:endParaRPr lang="en-US" sz="1600" dirty="0"/>
          </a:p>
        </p:txBody>
      </p:sp>
      <p:sp>
        <p:nvSpPr>
          <p:cNvPr id="14" name="Text 12"/>
          <p:cNvSpPr/>
          <p:nvPr/>
        </p:nvSpPr>
        <p:spPr>
          <a:xfrm>
            <a:off x="7084318" y="3198205"/>
            <a:ext cx="4039351" cy="240328"/>
          </a:xfrm>
          <a:prstGeom prst="rect">
            <a:avLst/>
          </a:prstGeom>
          <a:noFill/>
          <a:ln/>
        </p:spPr>
        <p:txBody>
          <a:bodyPr wrap="square" lIns="0" tIns="0" rIns="0" bIns="0" rtlCol="0" anchor="ctr"/>
          <a:lstStyle/>
          <a:p>
            <a:pPr>
              <a:lnSpc>
                <a:spcPct val="140000"/>
              </a:lnSpc>
            </a:pPr>
            <a:r>
              <a:rPr lang="en-US" sz="1165" b="1" dirty="0">
                <a:solidFill>
                  <a:srgbClr val="2C3E50"/>
                </a:solidFill>
                <a:latin typeface="MiSans" pitchFamily="34" charset="0"/>
                <a:ea typeface="MiSans" pitchFamily="34" charset="-122"/>
                <a:cs typeface="MiSans" pitchFamily="34" charset="-120"/>
              </a:rPr>
              <a:t>1960s:</a:t>
            </a:r>
            <a:r>
              <a:rPr lang="en-US" sz="1165" dirty="0">
                <a:solidFill>
                  <a:srgbClr val="2C3E50"/>
                </a:solidFill>
                <a:latin typeface="MiSans" pitchFamily="34" charset="0"/>
                <a:ea typeface="MiSans" pitchFamily="34" charset="-122"/>
                <a:cs typeface="MiSans" pitchFamily="34" charset="-120"/>
              </a:rPr>
              <a:t> العقد الأول للتنمية - فهم التنمية كشروط اجتماعية وطموحات إنسانية</a:t>
            </a:r>
            <a:endParaRPr lang="en-US" sz="1600" dirty="0"/>
          </a:p>
        </p:txBody>
      </p:sp>
      <p:sp>
        <p:nvSpPr>
          <p:cNvPr id="15" name="Text 13"/>
          <p:cNvSpPr/>
          <p:nvPr/>
        </p:nvSpPr>
        <p:spPr>
          <a:xfrm>
            <a:off x="7084318" y="3512479"/>
            <a:ext cx="4039351" cy="240328"/>
          </a:xfrm>
          <a:prstGeom prst="rect">
            <a:avLst/>
          </a:prstGeom>
          <a:noFill/>
          <a:ln/>
        </p:spPr>
        <p:txBody>
          <a:bodyPr wrap="square" lIns="0" tIns="0" rIns="0" bIns="0" rtlCol="0" anchor="ctr"/>
          <a:lstStyle/>
          <a:p>
            <a:pPr>
              <a:lnSpc>
                <a:spcPct val="140000"/>
              </a:lnSpc>
            </a:pPr>
            <a:r>
              <a:rPr lang="en-US" sz="1165" b="1" dirty="0">
                <a:solidFill>
                  <a:srgbClr val="2C3E50"/>
                </a:solidFill>
                <a:latin typeface="MiSans" pitchFamily="34" charset="0"/>
                <a:ea typeface="MiSans" pitchFamily="34" charset="-122"/>
                <a:cs typeface="MiSans" pitchFamily="34" charset="-120"/>
              </a:rPr>
              <a:t>1970s:</a:t>
            </a:r>
            <a:r>
              <a:rPr lang="en-US" sz="1165" dirty="0">
                <a:solidFill>
                  <a:srgbClr val="2C3E50"/>
                </a:solidFill>
                <a:latin typeface="MiSans" pitchFamily="34" charset="0"/>
                <a:ea typeface="MiSans" pitchFamily="34" charset="-122"/>
                <a:cs typeface="MiSans" pitchFamily="34" charset="-120"/>
              </a:rPr>
              <a:t> التركيز على المساواة، البيئة، والحوار شمال-جنوب</a:t>
            </a:r>
            <a:endParaRPr lang="en-US" sz="1600" dirty="0"/>
          </a:p>
        </p:txBody>
      </p:sp>
      <p:sp>
        <p:nvSpPr>
          <p:cNvPr id="16" name="Text 14"/>
          <p:cNvSpPr/>
          <p:nvPr/>
        </p:nvSpPr>
        <p:spPr>
          <a:xfrm>
            <a:off x="7084318" y="3826754"/>
            <a:ext cx="4039351" cy="240328"/>
          </a:xfrm>
          <a:prstGeom prst="rect">
            <a:avLst/>
          </a:prstGeom>
          <a:noFill/>
          <a:ln/>
        </p:spPr>
        <p:txBody>
          <a:bodyPr wrap="square" lIns="0" tIns="0" rIns="0" bIns="0" rtlCol="0" anchor="ctr"/>
          <a:lstStyle/>
          <a:p>
            <a:pPr>
              <a:lnSpc>
                <a:spcPct val="140000"/>
              </a:lnSpc>
            </a:pPr>
            <a:r>
              <a:rPr lang="en-US" sz="1165" b="1" dirty="0">
                <a:solidFill>
                  <a:srgbClr val="2C3E50"/>
                </a:solidFill>
                <a:latin typeface="MiSans" pitchFamily="34" charset="0"/>
                <a:ea typeface="MiSans" pitchFamily="34" charset="-122"/>
                <a:cs typeface="MiSans" pitchFamily="34" charset="-120"/>
              </a:rPr>
              <a:t>1986:</a:t>
            </a:r>
            <a:r>
              <a:rPr lang="en-US" sz="1165" dirty="0">
                <a:solidFill>
                  <a:srgbClr val="2C3E50"/>
                </a:solidFill>
                <a:latin typeface="MiSans" pitchFamily="34" charset="0"/>
                <a:ea typeface="MiSans" pitchFamily="34" charset="-122"/>
                <a:cs typeface="MiSans" pitchFamily="34" charset="-120"/>
              </a:rPr>
              <a:t> إعلان الحق في التنمية كحق إنساني غير قابل للتصرف</a:t>
            </a:r>
            <a:endParaRPr lang="en-US" sz="1600" dirty="0"/>
          </a:p>
        </p:txBody>
      </p:sp>
      <p:sp>
        <p:nvSpPr>
          <p:cNvPr id="17" name="Shape 15"/>
          <p:cNvSpPr/>
          <p:nvPr/>
        </p:nvSpPr>
        <p:spPr>
          <a:xfrm>
            <a:off x="5062043" y="4325895"/>
            <a:ext cx="6738414" cy="1109204"/>
          </a:xfrm>
          <a:custGeom>
            <a:avLst/>
            <a:gdLst/>
            <a:ahLst/>
            <a:cxnLst/>
            <a:rect l="l" t="t" r="r" b="b"/>
            <a:pathLst>
              <a:path w="6738414" h="1109204">
                <a:moveTo>
                  <a:pt x="110920" y="0"/>
                </a:moveTo>
                <a:lnTo>
                  <a:pt x="6701440" y="0"/>
                </a:lnTo>
                <a:cubicBezTo>
                  <a:pt x="6721860" y="0"/>
                  <a:pt x="6738414" y="16554"/>
                  <a:pt x="6738414" y="36973"/>
                </a:cubicBezTo>
                <a:lnTo>
                  <a:pt x="6738414" y="1072230"/>
                </a:lnTo>
                <a:cubicBezTo>
                  <a:pt x="6738414" y="1092650"/>
                  <a:pt x="6721860" y="1109204"/>
                  <a:pt x="6701440" y="1109204"/>
                </a:cubicBezTo>
                <a:lnTo>
                  <a:pt x="110920" y="1109204"/>
                </a:lnTo>
                <a:cubicBezTo>
                  <a:pt x="49661" y="1109204"/>
                  <a:pt x="0" y="1059543"/>
                  <a:pt x="0" y="998284"/>
                </a:cubicBezTo>
                <a:lnTo>
                  <a:pt x="0" y="110920"/>
                </a:lnTo>
                <a:cubicBezTo>
                  <a:pt x="0" y="49661"/>
                  <a:pt x="49661" y="0"/>
                  <a:pt x="110920" y="0"/>
                </a:cubicBezTo>
                <a:close/>
              </a:path>
            </a:pathLst>
          </a:custGeom>
          <a:solidFill>
            <a:srgbClr val="FFFFFF"/>
          </a:solidFill>
          <a:ln/>
          <a:effectLst>
            <a:outerShdw blurRad="55460" dist="36973" dir="5400000" algn="bl" rotWithShape="0">
              <a:srgbClr val="000000">
                <a:alpha val="10196"/>
              </a:srgbClr>
            </a:outerShdw>
          </a:effectLst>
        </p:spPr>
      </p:sp>
      <p:sp>
        <p:nvSpPr>
          <p:cNvPr id="18" name="Shape 16"/>
          <p:cNvSpPr/>
          <p:nvPr/>
        </p:nvSpPr>
        <p:spPr>
          <a:xfrm>
            <a:off x="11800457" y="4325895"/>
            <a:ext cx="36973" cy="1109204"/>
          </a:xfrm>
          <a:custGeom>
            <a:avLst/>
            <a:gdLst/>
            <a:ahLst/>
            <a:cxnLst/>
            <a:rect l="l" t="t" r="r" b="b"/>
            <a:pathLst>
              <a:path w="36973" h="1109204">
                <a:moveTo>
                  <a:pt x="0" y="0"/>
                </a:moveTo>
                <a:lnTo>
                  <a:pt x="0" y="0"/>
                </a:lnTo>
                <a:cubicBezTo>
                  <a:pt x="20406" y="0"/>
                  <a:pt x="36973" y="16567"/>
                  <a:pt x="36973" y="36973"/>
                </a:cubicBezTo>
                <a:lnTo>
                  <a:pt x="36973" y="1072230"/>
                </a:lnTo>
                <a:cubicBezTo>
                  <a:pt x="36973" y="1092650"/>
                  <a:pt x="20420" y="1109204"/>
                  <a:pt x="0" y="1109204"/>
                </a:cubicBezTo>
                <a:lnTo>
                  <a:pt x="0" y="1109204"/>
                </a:lnTo>
                <a:lnTo>
                  <a:pt x="0" y="0"/>
                </a:lnTo>
                <a:close/>
              </a:path>
            </a:pathLst>
          </a:custGeom>
          <a:solidFill>
            <a:srgbClr val="7D8A74"/>
          </a:solidFill>
          <a:ln/>
        </p:spPr>
      </p:sp>
      <p:sp>
        <p:nvSpPr>
          <p:cNvPr id="19" name="Shape 17"/>
          <p:cNvSpPr/>
          <p:nvPr/>
        </p:nvSpPr>
        <p:spPr>
          <a:xfrm>
            <a:off x="11301026" y="4603196"/>
            <a:ext cx="231084" cy="184867"/>
          </a:xfrm>
          <a:custGeom>
            <a:avLst/>
            <a:gdLst/>
            <a:ahLst/>
            <a:cxnLst/>
            <a:rect l="l" t="t" r="r" b="b"/>
            <a:pathLst>
              <a:path w="231084" h="184867">
                <a:moveTo>
                  <a:pt x="138650" y="11554"/>
                </a:moveTo>
                <a:lnTo>
                  <a:pt x="184867" y="11554"/>
                </a:lnTo>
                <a:cubicBezTo>
                  <a:pt x="191258" y="11554"/>
                  <a:pt x="196422" y="16717"/>
                  <a:pt x="196422" y="23108"/>
                </a:cubicBezTo>
                <a:cubicBezTo>
                  <a:pt x="196422" y="29499"/>
                  <a:pt x="191258" y="34663"/>
                  <a:pt x="184867" y="34663"/>
                </a:cubicBezTo>
                <a:lnTo>
                  <a:pt x="143850" y="34663"/>
                </a:lnTo>
                <a:cubicBezTo>
                  <a:pt x="141972" y="43978"/>
                  <a:pt x="135581" y="51669"/>
                  <a:pt x="127096" y="55352"/>
                </a:cubicBezTo>
                <a:lnTo>
                  <a:pt x="127096" y="161759"/>
                </a:lnTo>
                <a:lnTo>
                  <a:pt x="184867" y="161759"/>
                </a:lnTo>
                <a:cubicBezTo>
                  <a:pt x="191258" y="161759"/>
                  <a:pt x="196422" y="166922"/>
                  <a:pt x="196422" y="173313"/>
                </a:cubicBezTo>
                <a:cubicBezTo>
                  <a:pt x="196422" y="179704"/>
                  <a:pt x="191258" y="184867"/>
                  <a:pt x="184867" y="184867"/>
                </a:cubicBezTo>
                <a:lnTo>
                  <a:pt x="46217" y="184867"/>
                </a:lnTo>
                <a:cubicBezTo>
                  <a:pt x="39826" y="184867"/>
                  <a:pt x="34663" y="179704"/>
                  <a:pt x="34663" y="173313"/>
                </a:cubicBezTo>
                <a:cubicBezTo>
                  <a:pt x="34663" y="166922"/>
                  <a:pt x="39826" y="161759"/>
                  <a:pt x="46217" y="161759"/>
                </a:cubicBezTo>
                <a:lnTo>
                  <a:pt x="103988" y="161759"/>
                </a:lnTo>
                <a:lnTo>
                  <a:pt x="103988" y="55352"/>
                </a:lnTo>
                <a:cubicBezTo>
                  <a:pt x="95503" y="51633"/>
                  <a:pt x="89112" y="43942"/>
                  <a:pt x="87234" y="34663"/>
                </a:cubicBezTo>
                <a:lnTo>
                  <a:pt x="46217" y="34663"/>
                </a:lnTo>
                <a:cubicBezTo>
                  <a:pt x="39826" y="34663"/>
                  <a:pt x="34663" y="29499"/>
                  <a:pt x="34663" y="23108"/>
                </a:cubicBezTo>
                <a:cubicBezTo>
                  <a:pt x="34663" y="16717"/>
                  <a:pt x="39826" y="11554"/>
                  <a:pt x="46217" y="11554"/>
                </a:cubicBezTo>
                <a:lnTo>
                  <a:pt x="92434" y="11554"/>
                </a:lnTo>
                <a:cubicBezTo>
                  <a:pt x="97705" y="4549"/>
                  <a:pt x="106082" y="0"/>
                  <a:pt x="115542" y="0"/>
                </a:cubicBezTo>
                <a:cubicBezTo>
                  <a:pt x="125002" y="0"/>
                  <a:pt x="133379" y="4549"/>
                  <a:pt x="138650" y="11554"/>
                </a:cubicBezTo>
                <a:close/>
                <a:moveTo>
                  <a:pt x="158726" y="115542"/>
                </a:moveTo>
                <a:lnTo>
                  <a:pt x="211009" y="115542"/>
                </a:lnTo>
                <a:lnTo>
                  <a:pt x="184867" y="70697"/>
                </a:lnTo>
                <a:lnTo>
                  <a:pt x="158726" y="115542"/>
                </a:lnTo>
                <a:close/>
                <a:moveTo>
                  <a:pt x="184867" y="150205"/>
                </a:moveTo>
                <a:cubicBezTo>
                  <a:pt x="162156" y="150205"/>
                  <a:pt x="143272" y="137928"/>
                  <a:pt x="139373" y="121716"/>
                </a:cubicBezTo>
                <a:cubicBezTo>
                  <a:pt x="138434" y="117745"/>
                  <a:pt x="139734" y="113665"/>
                  <a:pt x="141792" y="110126"/>
                </a:cubicBezTo>
                <a:lnTo>
                  <a:pt x="176166" y="51200"/>
                </a:lnTo>
                <a:cubicBezTo>
                  <a:pt x="177971" y="48094"/>
                  <a:pt x="181293" y="46217"/>
                  <a:pt x="184867" y="46217"/>
                </a:cubicBezTo>
                <a:cubicBezTo>
                  <a:pt x="188442" y="46217"/>
                  <a:pt x="191764" y="48130"/>
                  <a:pt x="193569" y="51200"/>
                </a:cubicBezTo>
                <a:lnTo>
                  <a:pt x="227943" y="110126"/>
                </a:lnTo>
                <a:cubicBezTo>
                  <a:pt x="230001" y="113665"/>
                  <a:pt x="231301" y="117745"/>
                  <a:pt x="230362" y="121716"/>
                </a:cubicBezTo>
                <a:cubicBezTo>
                  <a:pt x="226462" y="137892"/>
                  <a:pt x="207579" y="150205"/>
                  <a:pt x="184867" y="150205"/>
                </a:cubicBezTo>
                <a:close/>
                <a:moveTo>
                  <a:pt x="45784" y="70697"/>
                </a:moveTo>
                <a:lnTo>
                  <a:pt x="19642" y="115542"/>
                </a:lnTo>
                <a:lnTo>
                  <a:pt x="71961" y="115542"/>
                </a:lnTo>
                <a:lnTo>
                  <a:pt x="45784" y="70697"/>
                </a:lnTo>
                <a:close/>
                <a:moveTo>
                  <a:pt x="325" y="121716"/>
                </a:moveTo>
                <a:cubicBezTo>
                  <a:pt x="-614" y="117745"/>
                  <a:pt x="686" y="113665"/>
                  <a:pt x="2744" y="110126"/>
                </a:cubicBezTo>
                <a:lnTo>
                  <a:pt x="37118" y="51200"/>
                </a:lnTo>
                <a:cubicBezTo>
                  <a:pt x="38923" y="48094"/>
                  <a:pt x="42245" y="46217"/>
                  <a:pt x="45820" y="46217"/>
                </a:cubicBezTo>
                <a:cubicBezTo>
                  <a:pt x="49394" y="46217"/>
                  <a:pt x="52716" y="48130"/>
                  <a:pt x="54521" y="51200"/>
                </a:cubicBezTo>
                <a:lnTo>
                  <a:pt x="88895" y="110126"/>
                </a:lnTo>
                <a:cubicBezTo>
                  <a:pt x="90953" y="113665"/>
                  <a:pt x="92253" y="117745"/>
                  <a:pt x="91314" y="121716"/>
                </a:cubicBezTo>
                <a:cubicBezTo>
                  <a:pt x="87415" y="137892"/>
                  <a:pt x="68531" y="150205"/>
                  <a:pt x="45820" y="150205"/>
                </a:cubicBezTo>
                <a:cubicBezTo>
                  <a:pt x="23108" y="150205"/>
                  <a:pt x="4225" y="137928"/>
                  <a:pt x="325" y="121716"/>
                </a:cubicBezTo>
                <a:close/>
              </a:path>
            </a:pathLst>
          </a:custGeom>
          <a:solidFill>
            <a:srgbClr val="FFFFFF"/>
          </a:solidFill>
          <a:ln/>
        </p:spPr>
      </p:sp>
      <p:sp>
        <p:nvSpPr>
          <p:cNvPr id="20" name="Text 18"/>
          <p:cNvSpPr/>
          <p:nvPr/>
        </p:nvSpPr>
        <p:spPr>
          <a:xfrm>
            <a:off x="5209937" y="4473789"/>
            <a:ext cx="5924998" cy="258814"/>
          </a:xfrm>
          <a:prstGeom prst="rect">
            <a:avLst/>
          </a:prstGeom>
          <a:noFill/>
          <a:ln/>
        </p:spPr>
        <p:txBody>
          <a:bodyPr wrap="square" lIns="0" tIns="0" rIns="0" bIns="0" rtlCol="0" anchor="ctr"/>
          <a:lstStyle/>
          <a:p>
            <a:pPr>
              <a:lnSpc>
                <a:spcPct val="120000"/>
              </a:lnSpc>
            </a:pPr>
            <a:r>
              <a:rPr lang="en-US" sz="1456" b="1" dirty="0">
                <a:solidFill>
                  <a:srgbClr val="3D5A6C"/>
                </a:solidFill>
                <a:latin typeface="阿里妈妈刀隶体" pitchFamily="34" charset="0"/>
                <a:ea typeface="阿里妈妈刀隶体" pitchFamily="34" charset="-122"/>
                <a:cs typeface="阿里妈妈刀隶体" pitchFamily="34" charset="-120"/>
              </a:rPr>
              <a:t>التنمية كحق إنساني</a:t>
            </a:r>
            <a:endParaRPr lang="en-US" sz="1600" dirty="0"/>
          </a:p>
        </p:txBody>
      </p:sp>
      <p:sp>
        <p:nvSpPr>
          <p:cNvPr id="21" name="Text 19"/>
          <p:cNvSpPr/>
          <p:nvPr/>
        </p:nvSpPr>
        <p:spPr>
          <a:xfrm>
            <a:off x="5209937" y="4806550"/>
            <a:ext cx="5906511" cy="480655"/>
          </a:xfrm>
          <a:prstGeom prst="rect">
            <a:avLst/>
          </a:prstGeom>
          <a:noFill/>
          <a:ln/>
        </p:spPr>
        <p:txBody>
          <a:bodyPr wrap="square" lIns="0" tIns="0" rIns="0" bIns="0" rtlCol="0" anchor="ctr"/>
          <a:lstStyle/>
          <a:p>
            <a:pPr>
              <a:lnSpc>
                <a:spcPct val="140000"/>
              </a:lnSpc>
            </a:pPr>
            <a:r>
              <a:rPr lang="en-US" sz="1165" dirty="0">
                <a:solidFill>
                  <a:srgbClr val="2C3E50"/>
                </a:solidFill>
                <a:latin typeface="MiSans" pitchFamily="34" charset="0"/>
                <a:ea typeface="MiSans" pitchFamily="34" charset="-122"/>
                <a:cs typeface="MiSans" pitchFamily="34" charset="-120"/>
              </a:rPr>
              <a:t>وضع إعلان الحق في التنمية (1986) التنمية ضمن </a:t>
            </a:r>
            <a:r>
              <a:rPr lang="en-US" sz="1165" b="1" dirty="0">
                <a:solidFill>
                  <a:srgbClr val="2C3E50"/>
                </a:solidFill>
                <a:latin typeface="MiSans" pitchFamily="34" charset="0"/>
                <a:ea typeface="MiSans" pitchFamily="34" charset="-122"/>
                <a:cs typeface="MiSans" pitchFamily="34" charset="-120"/>
              </a:rPr>
              <a:t>إطار حقوق الإنسان</a:t>
            </a:r>
            <a:r>
              <a:rPr lang="en-US" sz="1165" dirty="0">
                <a:solidFill>
                  <a:srgbClr val="2C3E50"/>
                </a:solidFill>
                <a:latin typeface="MiSans" pitchFamily="34" charset="0"/>
                <a:ea typeface="MiSans" pitchFamily="34" charset="-122"/>
                <a:cs typeface="MiSans" pitchFamily="34" charset="-120"/>
              </a:rPr>
              <a:t>، مؤكداً أن التنمية تهتم ليس فقط بحاجات الإنسان المادية، بل أيضاً بتحسين شروط حياته الاجتماعية وطموحاته الإنسانية الواسعة.</a:t>
            </a:r>
            <a:endParaRPr lang="en-US" sz="1600" dirty="0"/>
          </a:p>
        </p:txBody>
      </p:sp>
      <p:sp>
        <p:nvSpPr>
          <p:cNvPr id="22" name="Shape 20"/>
          <p:cNvSpPr/>
          <p:nvPr/>
        </p:nvSpPr>
        <p:spPr>
          <a:xfrm>
            <a:off x="369735" y="1183151"/>
            <a:ext cx="4510763" cy="2846957"/>
          </a:xfrm>
          <a:custGeom>
            <a:avLst/>
            <a:gdLst/>
            <a:ahLst/>
            <a:cxnLst/>
            <a:rect l="l" t="t" r="r" b="b"/>
            <a:pathLst>
              <a:path w="4510763" h="2846957">
                <a:moveTo>
                  <a:pt x="110917" y="0"/>
                </a:moveTo>
                <a:lnTo>
                  <a:pt x="4399845" y="0"/>
                </a:lnTo>
                <a:cubicBezTo>
                  <a:pt x="4461103" y="0"/>
                  <a:pt x="4510763" y="49659"/>
                  <a:pt x="4510763" y="110917"/>
                </a:cubicBezTo>
                <a:lnTo>
                  <a:pt x="4510763" y="2736039"/>
                </a:lnTo>
                <a:cubicBezTo>
                  <a:pt x="4510763" y="2797297"/>
                  <a:pt x="4461103" y="2846957"/>
                  <a:pt x="4399845" y="2846957"/>
                </a:cubicBezTo>
                <a:lnTo>
                  <a:pt x="110917" y="2846957"/>
                </a:lnTo>
                <a:cubicBezTo>
                  <a:pt x="49659" y="2846957"/>
                  <a:pt x="0" y="2797297"/>
                  <a:pt x="0" y="2736039"/>
                </a:cubicBezTo>
                <a:lnTo>
                  <a:pt x="0" y="110917"/>
                </a:lnTo>
                <a:cubicBezTo>
                  <a:pt x="0" y="49659"/>
                  <a:pt x="49659" y="0"/>
                  <a:pt x="110917" y="0"/>
                </a:cubicBezTo>
                <a:close/>
              </a:path>
            </a:pathLst>
          </a:custGeom>
          <a:gradFill flip="none" rotWithShape="1">
            <a:gsLst>
              <a:gs pos="0">
                <a:srgbClr val="3D5A6C"/>
              </a:gs>
              <a:gs pos="100000">
                <a:srgbClr val="5D7A8C"/>
              </a:gs>
            </a:gsLst>
            <a:lin ang="2700000" scaled="1"/>
          </a:gradFill>
          <a:ln/>
          <a:effectLst>
            <a:outerShdw blurRad="138650" dist="92434" dir="5400000" algn="bl" rotWithShape="0">
              <a:srgbClr val="000000">
                <a:alpha val="10196"/>
              </a:srgbClr>
            </a:outerShdw>
          </a:effectLst>
        </p:spPr>
      </p:sp>
      <p:sp>
        <p:nvSpPr>
          <p:cNvPr id="23" name="Shape 21"/>
          <p:cNvSpPr/>
          <p:nvPr/>
        </p:nvSpPr>
        <p:spPr>
          <a:xfrm>
            <a:off x="4495887" y="1404992"/>
            <a:ext cx="161759" cy="184867"/>
          </a:xfrm>
          <a:custGeom>
            <a:avLst/>
            <a:gdLst/>
            <a:ahLst/>
            <a:cxnLst/>
            <a:rect l="l" t="t" r="r" b="b"/>
            <a:pathLst>
              <a:path w="161759" h="184867">
                <a:moveTo>
                  <a:pt x="46217" y="0"/>
                </a:moveTo>
                <a:cubicBezTo>
                  <a:pt x="52608" y="0"/>
                  <a:pt x="57771" y="5163"/>
                  <a:pt x="57771" y="11554"/>
                </a:cubicBezTo>
                <a:lnTo>
                  <a:pt x="57771" y="23108"/>
                </a:lnTo>
                <a:lnTo>
                  <a:pt x="103988" y="23108"/>
                </a:lnTo>
                <a:lnTo>
                  <a:pt x="103988" y="11554"/>
                </a:lnTo>
                <a:cubicBezTo>
                  <a:pt x="103988" y="5163"/>
                  <a:pt x="109151" y="0"/>
                  <a:pt x="115542" y="0"/>
                </a:cubicBezTo>
                <a:cubicBezTo>
                  <a:pt x="121933" y="0"/>
                  <a:pt x="127096" y="5163"/>
                  <a:pt x="127096" y="11554"/>
                </a:cubicBezTo>
                <a:lnTo>
                  <a:pt x="127096" y="23108"/>
                </a:lnTo>
                <a:lnTo>
                  <a:pt x="138650" y="23108"/>
                </a:lnTo>
                <a:cubicBezTo>
                  <a:pt x="151396" y="23108"/>
                  <a:pt x="161759" y="33471"/>
                  <a:pt x="161759" y="46217"/>
                </a:cubicBezTo>
                <a:lnTo>
                  <a:pt x="161759" y="150205"/>
                </a:lnTo>
                <a:cubicBezTo>
                  <a:pt x="161759" y="162950"/>
                  <a:pt x="151396" y="173313"/>
                  <a:pt x="138650" y="173313"/>
                </a:cubicBezTo>
                <a:lnTo>
                  <a:pt x="23108" y="173313"/>
                </a:lnTo>
                <a:cubicBezTo>
                  <a:pt x="10363" y="173313"/>
                  <a:pt x="0" y="162950"/>
                  <a:pt x="0" y="150205"/>
                </a:cubicBezTo>
                <a:lnTo>
                  <a:pt x="0" y="46217"/>
                </a:lnTo>
                <a:cubicBezTo>
                  <a:pt x="0" y="33471"/>
                  <a:pt x="10363" y="23108"/>
                  <a:pt x="23108" y="23108"/>
                </a:cubicBezTo>
                <a:lnTo>
                  <a:pt x="34663" y="23108"/>
                </a:lnTo>
                <a:lnTo>
                  <a:pt x="34663" y="11554"/>
                </a:lnTo>
                <a:cubicBezTo>
                  <a:pt x="34663" y="5163"/>
                  <a:pt x="39826" y="0"/>
                  <a:pt x="46217" y="0"/>
                </a:cubicBezTo>
                <a:close/>
                <a:moveTo>
                  <a:pt x="23108" y="86657"/>
                </a:moveTo>
                <a:lnTo>
                  <a:pt x="23108" y="98211"/>
                </a:lnTo>
                <a:cubicBezTo>
                  <a:pt x="23108" y="101388"/>
                  <a:pt x="25708" y="103988"/>
                  <a:pt x="28886" y="103988"/>
                </a:cubicBezTo>
                <a:lnTo>
                  <a:pt x="40440" y="103988"/>
                </a:lnTo>
                <a:cubicBezTo>
                  <a:pt x="43617" y="103988"/>
                  <a:pt x="46217" y="101388"/>
                  <a:pt x="46217" y="98211"/>
                </a:cubicBezTo>
                <a:lnTo>
                  <a:pt x="46217" y="86657"/>
                </a:lnTo>
                <a:cubicBezTo>
                  <a:pt x="46217" y="83479"/>
                  <a:pt x="43617" y="80879"/>
                  <a:pt x="40440" y="80879"/>
                </a:cubicBezTo>
                <a:lnTo>
                  <a:pt x="28886" y="80879"/>
                </a:lnTo>
                <a:cubicBezTo>
                  <a:pt x="25708" y="80879"/>
                  <a:pt x="23108" y="83479"/>
                  <a:pt x="23108" y="86657"/>
                </a:cubicBezTo>
                <a:close/>
                <a:moveTo>
                  <a:pt x="69325" y="86657"/>
                </a:moveTo>
                <a:lnTo>
                  <a:pt x="69325" y="98211"/>
                </a:lnTo>
                <a:cubicBezTo>
                  <a:pt x="69325" y="101388"/>
                  <a:pt x="71925" y="103988"/>
                  <a:pt x="75102" y="103988"/>
                </a:cubicBezTo>
                <a:lnTo>
                  <a:pt x="86657" y="103988"/>
                </a:lnTo>
                <a:cubicBezTo>
                  <a:pt x="89834" y="103988"/>
                  <a:pt x="92434" y="101388"/>
                  <a:pt x="92434" y="98211"/>
                </a:cubicBezTo>
                <a:lnTo>
                  <a:pt x="92434" y="86657"/>
                </a:lnTo>
                <a:cubicBezTo>
                  <a:pt x="92434" y="83479"/>
                  <a:pt x="89834" y="80879"/>
                  <a:pt x="86657" y="80879"/>
                </a:cubicBezTo>
                <a:lnTo>
                  <a:pt x="75102" y="80879"/>
                </a:lnTo>
                <a:cubicBezTo>
                  <a:pt x="71925" y="80879"/>
                  <a:pt x="69325" y="83479"/>
                  <a:pt x="69325" y="86657"/>
                </a:cubicBezTo>
                <a:close/>
                <a:moveTo>
                  <a:pt x="121319" y="80879"/>
                </a:moveTo>
                <a:cubicBezTo>
                  <a:pt x="118142" y="80879"/>
                  <a:pt x="115542" y="83479"/>
                  <a:pt x="115542" y="86657"/>
                </a:cubicBezTo>
                <a:lnTo>
                  <a:pt x="115542" y="98211"/>
                </a:lnTo>
                <a:cubicBezTo>
                  <a:pt x="115542" y="101388"/>
                  <a:pt x="118142" y="103988"/>
                  <a:pt x="121319" y="103988"/>
                </a:cubicBezTo>
                <a:lnTo>
                  <a:pt x="132873" y="103988"/>
                </a:lnTo>
                <a:cubicBezTo>
                  <a:pt x="136051" y="103988"/>
                  <a:pt x="138650" y="101388"/>
                  <a:pt x="138650" y="98211"/>
                </a:cubicBezTo>
                <a:lnTo>
                  <a:pt x="138650" y="86657"/>
                </a:lnTo>
                <a:cubicBezTo>
                  <a:pt x="138650" y="83479"/>
                  <a:pt x="136051" y="80879"/>
                  <a:pt x="132873" y="80879"/>
                </a:cubicBezTo>
                <a:lnTo>
                  <a:pt x="121319" y="80879"/>
                </a:lnTo>
                <a:close/>
                <a:moveTo>
                  <a:pt x="23108" y="132873"/>
                </a:moveTo>
                <a:lnTo>
                  <a:pt x="23108" y="144428"/>
                </a:lnTo>
                <a:cubicBezTo>
                  <a:pt x="23108" y="147605"/>
                  <a:pt x="25708" y="150205"/>
                  <a:pt x="28886" y="150205"/>
                </a:cubicBezTo>
                <a:lnTo>
                  <a:pt x="40440" y="150205"/>
                </a:lnTo>
                <a:cubicBezTo>
                  <a:pt x="43617" y="150205"/>
                  <a:pt x="46217" y="147605"/>
                  <a:pt x="46217" y="144428"/>
                </a:cubicBezTo>
                <a:lnTo>
                  <a:pt x="46217" y="132873"/>
                </a:lnTo>
                <a:cubicBezTo>
                  <a:pt x="46217" y="129696"/>
                  <a:pt x="43617" y="127096"/>
                  <a:pt x="40440" y="127096"/>
                </a:cubicBezTo>
                <a:lnTo>
                  <a:pt x="28886" y="127096"/>
                </a:lnTo>
                <a:cubicBezTo>
                  <a:pt x="25708" y="127096"/>
                  <a:pt x="23108" y="129696"/>
                  <a:pt x="23108" y="132873"/>
                </a:cubicBezTo>
                <a:close/>
                <a:moveTo>
                  <a:pt x="75102" y="127096"/>
                </a:moveTo>
                <a:cubicBezTo>
                  <a:pt x="71925" y="127096"/>
                  <a:pt x="69325" y="129696"/>
                  <a:pt x="69325" y="132873"/>
                </a:cubicBezTo>
                <a:lnTo>
                  <a:pt x="69325" y="144428"/>
                </a:lnTo>
                <a:cubicBezTo>
                  <a:pt x="69325" y="147605"/>
                  <a:pt x="71925" y="150205"/>
                  <a:pt x="75102" y="150205"/>
                </a:cubicBezTo>
                <a:lnTo>
                  <a:pt x="86657" y="150205"/>
                </a:lnTo>
                <a:cubicBezTo>
                  <a:pt x="89834" y="150205"/>
                  <a:pt x="92434" y="147605"/>
                  <a:pt x="92434" y="144428"/>
                </a:cubicBezTo>
                <a:lnTo>
                  <a:pt x="92434" y="132873"/>
                </a:lnTo>
                <a:cubicBezTo>
                  <a:pt x="92434" y="129696"/>
                  <a:pt x="89834" y="127096"/>
                  <a:pt x="86657" y="127096"/>
                </a:cubicBezTo>
                <a:lnTo>
                  <a:pt x="75102" y="127096"/>
                </a:lnTo>
                <a:close/>
                <a:moveTo>
                  <a:pt x="115542" y="132873"/>
                </a:moveTo>
                <a:lnTo>
                  <a:pt x="115542" y="144428"/>
                </a:lnTo>
                <a:cubicBezTo>
                  <a:pt x="115542" y="147605"/>
                  <a:pt x="118142" y="150205"/>
                  <a:pt x="121319" y="150205"/>
                </a:cubicBezTo>
                <a:lnTo>
                  <a:pt x="132873" y="150205"/>
                </a:lnTo>
                <a:cubicBezTo>
                  <a:pt x="136051" y="150205"/>
                  <a:pt x="138650" y="147605"/>
                  <a:pt x="138650" y="144428"/>
                </a:cubicBezTo>
                <a:lnTo>
                  <a:pt x="138650" y="132873"/>
                </a:lnTo>
                <a:cubicBezTo>
                  <a:pt x="138650" y="129696"/>
                  <a:pt x="136051" y="127096"/>
                  <a:pt x="132873" y="127096"/>
                </a:cubicBezTo>
                <a:lnTo>
                  <a:pt x="121319" y="127096"/>
                </a:lnTo>
                <a:cubicBezTo>
                  <a:pt x="118142" y="127096"/>
                  <a:pt x="115542" y="129696"/>
                  <a:pt x="115542" y="132873"/>
                </a:cubicBezTo>
                <a:close/>
              </a:path>
            </a:pathLst>
          </a:custGeom>
          <a:solidFill>
            <a:srgbClr val="C9A87C"/>
          </a:solidFill>
          <a:ln/>
        </p:spPr>
      </p:sp>
      <p:sp>
        <p:nvSpPr>
          <p:cNvPr id="24" name="Text 22"/>
          <p:cNvSpPr/>
          <p:nvPr/>
        </p:nvSpPr>
        <p:spPr>
          <a:xfrm>
            <a:off x="785686" y="1368018"/>
            <a:ext cx="4002378" cy="258814"/>
          </a:xfrm>
          <a:prstGeom prst="rect">
            <a:avLst/>
          </a:prstGeom>
          <a:noFill/>
          <a:ln/>
        </p:spPr>
        <p:txBody>
          <a:bodyPr wrap="square" lIns="0" tIns="0" rIns="0" bIns="0" rtlCol="0" anchor="ctr"/>
          <a:lstStyle/>
          <a:p>
            <a:pPr>
              <a:lnSpc>
                <a:spcPct val="120000"/>
              </a:lnSpc>
            </a:pPr>
            <a:r>
              <a:rPr lang="en-US" sz="1456" b="1" dirty="0">
                <a:solidFill>
                  <a:srgbClr val="FFFFFF"/>
                </a:solidFill>
                <a:latin typeface="阿里妈妈刀隶体" pitchFamily="34" charset="0"/>
                <a:ea typeface="阿里妈妈刀隶体" pitchFamily="34" charset="-122"/>
                <a:cs typeface="阿里妈妈刀隶体" pitchFamily="34" charset="-120"/>
              </a:rPr>
              <a:t>أجندة 2030</a:t>
            </a:r>
            <a:endParaRPr lang="en-US" sz="1600" dirty="0"/>
          </a:p>
        </p:txBody>
      </p:sp>
      <p:sp>
        <p:nvSpPr>
          <p:cNvPr id="25" name="Text 23"/>
          <p:cNvSpPr/>
          <p:nvPr/>
        </p:nvSpPr>
        <p:spPr>
          <a:xfrm>
            <a:off x="554602" y="1774726"/>
            <a:ext cx="4214975" cy="480655"/>
          </a:xfrm>
          <a:prstGeom prst="rect">
            <a:avLst/>
          </a:prstGeom>
          <a:noFill/>
          <a:ln/>
        </p:spPr>
        <p:txBody>
          <a:bodyPr wrap="square" lIns="0" tIns="0" rIns="0" bIns="0" rtlCol="0" anchor="ctr"/>
          <a:lstStyle/>
          <a:p>
            <a:pPr>
              <a:lnSpc>
                <a:spcPct val="140000"/>
              </a:lnSpc>
            </a:pPr>
            <a:r>
              <a:rPr lang="en-US" sz="1165" dirty="0">
                <a:solidFill>
                  <a:srgbClr val="FFFFFF"/>
                </a:solidFill>
                <a:latin typeface="MiSans" pitchFamily="34" charset="0"/>
                <a:ea typeface="MiSans" pitchFamily="34" charset="-122"/>
                <a:cs typeface="MiSans" pitchFamily="34" charset="-120"/>
              </a:rPr>
              <a:t>جدول أعمال 2030 للتنمية المستدامة يمثل أهدافاً متفقاً عليها عالمياً للتقدم التنموي.</a:t>
            </a:r>
            <a:endParaRPr lang="en-US" sz="1600" dirty="0"/>
          </a:p>
        </p:txBody>
      </p:sp>
      <p:sp>
        <p:nvSpPr>
          <p:cNvPr id="26" name="Shape 24"/>
          <p:cNvSpPr/>
          <p:nvPr/>
        </p:nvSpPr>
        <p:spPr>
          <a:xfrm>
            <a:off x="554602" y="2403275"/>
            <a:ext cx="4141028" cy="1441965"/>
          </a:xfrm>
          <a:custGeom>
            <a:avLst/>
            <a:gdLst/>
            <a:ahLst/>
            <a:cxnLst/>
            <a:rect l="l" t="t" r="r" b="b"/>
            <a:pathLst>
              <a:path w="4141028" h="1441965">
                <a:moveTo>
                  <a:pt x="73944" y="0"/>
                </a:moveTo>
                <a:lnTo>
                  <a:pt x="4067084" y="0"/>
                </a:lnTo>
                <a:cubicBezTo>
                  <a:pt x="4107922" y="0"/>
                  <a:pt x="4141028" y="33106"/>
                  <a:pt x="4141028" y="73944"/>
                </a:cubicBezTo>
                <a:lnTo>
                  <a:pt x="4141028" y="1368021"/>
                </a:lnTo>
                <a:cubicBezTo>
                  <a:pt x="4141028" y="1408859"/>
                  <a:pt x="4107922" y="1441965"/>
                  <a:pt x="4067084" y="1441965"/>
                </a:cubicBezTo>
                <a:lnTo>
                  <a:pt x="73944" y="1441965"/>
                </a:lnTo>
                <a:cubicBezTo>
                  <a:pt x="33133" y="1441965"/>
                  <a:pt x="0" y="1408832"/>
                  <a:pt x="0" y="1368021"/>
                </a:cubicBezTo>
                <a:lnTo>
                  <a:pt x="0" y="73944"/>
                </a:lnTo>
                <a:cubicBezTo>
                  <a:pt x="0" y="33133"/>
                  <a:pt x="33133" y="0"/>
                  <a:pt x="73944" y="0"/>
                </a:cubicBezTo>
                <a:close/>
              </a:path>
            </a:pathLst>
          </a:custGeom>
          <a:solidFill>
            <a:srgbClr val="FFFFFF">
              <a:alpha val="10196"/>
            </a:srgbClr>
          </a:solidFill>
          <a:ln/>
        </p:spPr>
      </p:sp>
      <p:sp>
        <p:nvSpPr>
          <p:cNvPr id="27" name="Shape 25"/>
          <p:cNvSpPr/>
          <p:nvPr/>
        </p:nvSpPr>
        <p:spPr>
          <a:xfrm>
            <a:off x="4424251" y="2569656"/>
            <a:ext cx="129407" cy="147894"/>
          </a:xfrm>
          <a:custGeom>
            <a:avLst/>
            <a:gdLst/>
            <a:ahLst/>
            <a:cxnLst/>
            <a:rect l="l" t="t" r="r" b="b"/>
            <a:pathLst>
              <a:path w="129407" h="147894">
                <a:moveTo>
                  <a:pt x="129407" y="85501"/>
                </a:moveTo>
                <a:cubicBezTo>
                  <a:pt x="129407" y="104652"/>
                  <a:pt x="113896" y="120164"/>
                  <a:pt x="94745" y="120164"/>
                </a:cubicBezTo>
                <a:lnTo>
                  <a:pt x="92434" y="120164"/>
                </a:lnTo>
                <a:cubicBezTo>
                  <a:pt x="87321" y="120164"/>
                  <a:pt x="83190" y="116033"/>
                  <a:pt x="83190" y="110920"/>
                </a:cubicBezTo>
                <a:cubicBezTo>
                  <a:pt x="83190" y="105808"/>
                  <a:pt x="87321" y="101677"/>
                  <a:pt x="92434" y="101677"/>
                </a:cubicBezTo>
                <a:lnTo>
                  <a:pt x="94745" y="101677"/>
                </a:lnTo>
                <a:cubicBezTo>
                  <a:pt x="103670" y="101677"/>
                  <a:pt x="110920" y="94427"/>
                  <a:pt x="110920" y="85501"/>
                </a:cubicBezTo>
                <a:lnTo>
                  <a:pt x="110920" y="83190"/>
                </a:lnTo>
                <a:lnTo>
                  <a:pt x="92434" y="83190"/>
                </a:lnTo>
                <a:cubicBezTo>
                  <a:pt x="82237" y="83190"/>
                  <a:pt x="73947" y="74900"/>
                  <a:pt x="73947" y="64704"/>
                </a:cubicBezTo>
                <a:lnTo>
                  <a:pt x="73947" y="46217"/>
                </a:lnTo>
                <a:cubicBezTo>
                  <a:pt x="73947" y="36020"/>
                  <a:pt x="82237" y="27730"/>
                  <a:pt x="92434" y="27730"/>
                </a:cubicBezTo>
                <a:lnTo>
                  <a:pt x="110920" y="27730"/>
                </a:lnTo>
                <a:cubicBezTo>
                  <a:pt x="121117" y="27730"/>
                  <a:pt x="129407" y="36020"/>
                  <a:pt x="129407" y="46217"/>
                </a:cubicBezTo>
                <a:lnTo>
                  <a:pt x="129407" y="85501"/>
                </a:lnTo>
                <a:close/>
                <a:moveTo>
                  <a:pt x="55460" y="85501"/>
                </a:moveTo>
                <a:cubicBezTo>
                  <a:pt x="55460" y="104652"/>
                  <a:pt x="39949" y="120164"/>
                  <a:pt x="20798" y="120164"/>
                </a:cubicBezTo>
                <a:lnTo>
                  <a:pt x="18487" y="120164"/>
                </a:lnTo>
                <a:cubicBezTo>
                  <a:pt x="13374" y="120164"/>
                  <a:pt x="9243" y="116033"/>
                  <a:pt x="9243" y="110920"/>
                </a:cubicBezTo>
                <a:cubicBezTo>
                  <a:pt x="9243" y="105808"/>
                  <a:pt x="13374" y="101677"/>
                  <a:pt x="18487" y="101677"/>
                </a:cubicBezTo>
                <a:lnTo>
                  <a:pt x="20798" y="101677"/>
                </a:lnTo>
                <a:cubicBezTo>
                  <a:pt x="29723" y="101677"/>
                  <a:pt x="36973" y="94427"/>
                  <a:pt x="36973" y="85501"/>
                </a:cubicBezTo>
                <a:lnTo>
                  <a:pt x="36973" y="83190"/>
                </a:lnTo>
                <a:lnTo>
                  <a:pt x="18487" y="83190"/>
                </a:lnTo>
                <a:cubicBezTo>
                  <a:pt x="8290" y="83190"/>
                  <a:pt x="0" y="74900"/>
                  <a:pt x="0" y="64704"/>
                </a:cubicBezTo>
                <a:lnTo>
                  <a:pt x="0" y="46217"/>
                </a:lnTo>
                <a:cubicBezTo>
                  <a:pt x="0" y="36020"/>
                  <a:pt x="8290" y="27730"/>
                  <a:pt x="18487" y="27730"/>
                </a:cubicBezTo>
                <a:lnTo>
                  <a:pt x="36973" y="27730"/>
                </a:lnTo>
                <a:cubicBezTo>
                  <a:pt x="47170" y="27730"/>
                  <a:pt x="55460" y="36020"/>
                  <a:pt x="55460" y="46217"/>
                </a:cubicBezTo>
                <a:lnTo>
                  <a:pt x="55460" y="85501"/>
                </a:lnTo>
                <a:close/>
              </a:path>
            </a:pathLst>
          </a:custGeom>
          <a:solidFill>
            <a:srgbClr val="C9A87C"/>
          </a:solidFill>
          <a:ln/>
        </p:spPr>
      </p:sp>
      <p:sp>
        <p:nvSpPr>
          <p:cNvPr id="28" name="Text 26"/>
          <p:cNvSpPr/>
          <p:nvPr/>
        </p:nvSpPr>
        <p:spPr>
          <a:xfrm>
            <a:off x="819274" y="2532682"/>
            <a:ext cx="3836061" cy="924337"/>
          </a:xfrm>
          <a:prstGeom prst="rect">
            <a:avLst/>
          </a:prstGeom>
          <a:noFill/>
          <a:ln/>
        </p:spPr>
        <p:txBody>
          <a:bodyPr wrap="square" lIns="0" tIns="0" rIns="0" bIns="0" rtlCol="0" anchor="ctr"/>
          <a:lstStyle/>
          <a:p>
            <a:pPr>
              <a:lnSpc>
                <a:spcPct val="140000"/>
              </a:lnSpc>
            </a:pPr>
            <a:r>
              <a:rPr lang="en-US" sz="1165" b="1" dirty="0">
                <a:solidFill>
                  <a:srgbClr val="FFFFFF"/>
                </a:solidFill>
                <a:latin typeface="MiSans" pitchFamily="34" charset="0"/>
                <a:ea typeface="MiSans" pitchFamily="34" charset="-122"/>
                <a:cs typeface="MiSans" pitchFamily="34" charset="-120"/>
              </a:rPr>
              <a:t>التنمية المستدامة تعترف بأن القضاء على الفقر بجميع أشكاله وأبعاده، مكافحة عدم المساواة داخل البلدان وبينها، حفظ الكوكب، خلق نمو اقتصادي مستدام وشامل، وتعزيز الإدراج الاجتماعي مرتبطة ببعضها ومتوقفة على بعضها.</a:t>
            </a:r>
            <a:endParaRPr lang="en-US" sz="1600" dirty="0"/>
          </a:p>
        </p:txBody>
      </p:sp>
      <p:sp>
        <p:nvSpPr>
          <p:cNvPr id="29" name="Text 27"/>
          <p:cNvSpPr/>
          <p:nvPr/>
        </p:nvSpPr>
        <p:spPr>
          <a:xfrm>
            <a:off x="665522" y="3549453"/>
            <a:ext cx="3762050" cy="184867"/>
          </a:xfrm>
          <a:prstGeom prst="rect">
            <a:avLst/>
          </a:prstGeom>
          <a:noFill/>
          <a:ln/>
        </p:spPr>
        <p:txBody>
          <a:bodyPr wrap="square" lIns="0" tIns="0" rIns="0" bIns="0" rtlCol="0" anchor="ctr"/>
          <a:lstStyle/>
          <a:p>
            <a:pPr>
              <a:lnSpc>
                <a:spcPct val="120000"/>
              </a:lnSpc>
            </a:pPr>
            <a:r>
              <a:rPr lang="en-US" sz="1019" dirty="0">
                <a:solidFill>
                  <a:srgbClr val="FFFFFF">
                    <a:alpha val="90000"/>
                  </a:srgbClr>
                </a:solidFill>
                <a:latin typeface="MiSans" pitchFamily="34" charset="0"/>
                <a:ea typeface="MiSans" pitchFamily="34" charset="-122"/>
                <a:cs typeface="MiSans" pitchFamily="34" charset="-120"/>
              </a:rPr>
              <a:t>— جدول أعمال 2030، الفقرة 13</a:t>
            </a:r>
            <a:endParaRPr lang="en-US" sz="1600" dirty="0"/>
          </a:p>
        </p:txBody>
      </p:sp>
      <p:sp>
        <p:nvSpPr>
          <p:cNvPr id="30" name="Shape 28"/>
          <p:cNvSpPr/>
          <p:nvPr/>
        </p:nvSpPr>
        <p:spPr>
          <a:xfrm>
            <a:off x="369735" y="4141028"/>
            <a:ext cx="4510763" cy="1220124"/>
          </a:xfrm>
          <a:custGeom>
            <a:avLst/>
            <a:gdLst/>
            <a:ahLst/>
            <a:cxnLst/>
            <a:rect l="l" t="t" r="r" b="b"/>
            <a:pathLst>
              <a:path w="4510763" h="1220124">
                <a:moveTo>
                  <a:pt x="110922" y="0"/>
                </a:moveTo>
                <a:lnTo>
                  <a:pt x="4399841" y="0"/>
                </a:lnTo>
                <a:cubicBezTo>
                  <a:pt x="4461101" y="0"/>
                  <a:pt x="4510763" y="49661"/>
                  <a:pt x="4510763" y="110922"/>
                </a:cubicBezTo>
                <a:lnTo>
                  <a:pt x="4510763" y="1109203"/>
                </a:lnTo>
                <a:cubicBezTo>
                  <a:pt x="4510763" y="1170463"/>
                  <a:pt x="4461101" y="1220124"/>
                  <a:pt x="4399841" y="1220124"/>
                </a:cubicBezTo>
                <a:lnTo>
                  <a:pt x="110922" y="1220124"/>
                </a:lnTo>
                <a:cubicBezTo>
                  <a:pt x="49702" y="1220124"/>
                  <a:pt x="0" y="1170422"/>
                  <a:pt x="0" y="1109203"/>
                </a:cubicBezTo>
                <a:lnTo>
                  <a:pt x="0" y="110922"/>
                </a:lnTo>
                <a:cubicBezTo>
                  <a:pt x="0" y="49702"/>
                  <a:pt x="49702" y="0"/>
                  <a:pt x="110922" y="0"/>
                </a:cubicBezTo>
                <a:close/>
              </a:path>
            </a:pathLst>
          </a:custGeom>
          <a:solidFill>
            <a:srgbClr val="FFFFFF"/>
          </a:solidFill>
          <a:ln/>
          <a:effectLst>
            <a:outerShdw blurRad="55460" dist="36973" dir="5400000" algn="bl" rotWithShape="0">
              <a:srgbClr val="000000">
                <a:alpha val="10196"/>
              </a:srgbClr>
            </a:outerShdw>
          </a:effectLst>
        </p:spPr>
      </p:sp>
      <p:sp>
        <p:nvSpPr>
          <p:cNvPr id="31" name="Text 29"/>
          <p:cNvSpPr/>
          <p:nvPr/>
        </p:nvSpPr>
        <p:spPr>
          <a:xfrm>
            <a:off x="554602" y="4325895"/>
            <a:ext cx="4233462" cy="258814"/>
          </a:xfrm>
          <a:prstGeom prst="rect">
            <a:avLst/>
          </a:prstGeom>
          <a:noFill/>
          <a:ln/>
        </p:spPr>
        <p:txBody>
          <a:bodyPr wrap="square" lIns="0" tIns="0" rIns="0" bIns="0" rtlCol="0" anchor="ctr"/>
          <a:lstStyle/>
          <a:p>
            <a:pPr>
              <a:lnSpc>
                <a:spcPct val="120000"/>
              </a:lnSpc>
            </a:pPr>
            <a:r>
              <a:rPr lang="en-US" sz="1456" b="1" dirty="0">
                <a:solidFill>
                  <a:srgbClr val="3D5A6C"/>
                </a:solidFill>
                <a:latin typeface="阿里妈妈刀隶体" pitchFamily="34" charset="0"/>
                <a:ea typeface="阿里妈妈刀隶体" pitchFamily="34" charset="-122"/>
                <a:cs typeface="阿里妈妈刀隶体" pitchFamily="34" charset="-120"/>
              </a:rPr>
              <a:t>إعلان المكسيك 1975</a:t>
            </a:r>
            <a:endParaRPr lang="en-US" sz="1600" dirty="0"/>
          </a:p>
        </p:txBody>
      </p:sp>
      <p:sp>
        <p:nvSpPr>
          <p:cNvPr id="32" name="Text 30"/>
          <p:cNvSpPr/>
          <p:nvPr/>
        </p:nvSpPr>
        <p:spPr>
          <a:xfrm>
            <a:off x="554602" y="4695630"/>
            <a:ext cx="4214975" cy="480655"/>
          </a:xfrm>
          <a:prstGeom prst="rect">
            <a:avLst/>
          </a:prstGeom>
          <a:noFill/>
          <a:ln/>
        </p:spPr>
        <p:txBody>
          <a:bodyPr wrap="square" lIns="0" tIns="0" rIns="0" bIns="0" rtlCol="0" anchor="ctr"/>
          <a:lstStyle/>
          <a:p>
            <a:pPr>
              <a:lnSpc>
                <a:spcPct val="140000"/>
              </a:lnSpc>
            </a:pPr>
            <a:r>
              <a:rPr lang="en-US" sz="1165" dirty="0">
                <a:solidFill>
                  <a:srgbClr val="2C3E50"/>
                </a:solidFill>
                <a:latin typeface="MiSans" pitchFamily="34" charset="0"/>
                <a:ea typeface="MiSans" pitchFamily="34" charset="-122"/>
                <a:cs typeface="MiSans" pitchFamily="34" charset="-120"/>
              </a:rPr>
              <a:t>يعرف الغاية النهائية للتنمية كـ</a:t>
            </a:r>
            <a:r>
              <a:rPr lang="en-US" sz="1165" b="1" dirty="0">
                <a:solidFill>
                  <a:srgbClr val="2C3E50"/>
                </a:solidFill>
                <a:latin typeface="MiSans" pitchFamily="34" charset="0"/>
                <a:ea typeface="MiSans" pitchFamily="34" charset="-122"/>
                <a:cs typeface="MiSans" pitchFamily="34" charset="-120"/>
              </a:rPr>
              <a:t>"تحقيق نوعية حياة أفضل للجميع"</a:t>
            </a:r>
            <a:r>
              <a:rPr lang="en-US" sz="1165" dirty="0">
                <a:solidFill>
                  <a:srgbClr val="2C3E50"/>
                </a:solidFill>
                <a:latin typeface="MiSans" pitchFamily="34" charset="0"/>
                <a:ea typeface="MiSans" pitchFamily="34" charset="-122"/>
                <a:cs typeface="MiSans" pitchFamily="34" charset="-120"/>
              </a:rPr>
              <a:t>، بما في ذلك الموارد الاقتصادية والنمو الجسدي والأخلاقي والفكري والثقافي.</a:t>
            </a:r>
            <a:endParaRPr lang="en-US" sz="1600" dirty="0"/>
          </a:p>
        </p:txBody>
      </p:sp>
      <p:sp>
        <p:nvSpPr>
          <p:cNvPr id="33" name="Shape 31"/>
          <p:cNvSpPr/>
          <p:nvPr/>
        </p:nvSpPr>
        <p:spPr>
          <a:xfrm>
            <a:off x="378978" y="5481316"/>
            <a:ext cx="4492276" cy="1127691"/>
          </a:xfrm>
          <a:custGeom>
            <a:avLst/>
            <a:gdLst/>
            <a:ahLst/>
            <a:cxnLst/>
            <a:rect l="l" t="t" r="r" b="b"/>
            <a:pathLst>
              <a:path w="4492276" h="1127691">
                <a:moveTo>
                  <a:pt x="110920" y="0"/>
                </a:moveTo>
                <a:lnTo>
                  <a:pt x="4381356" y="0"/>
                </a:lnTo>
                <a:cubicBezTo>
                  <a:pt x="4442616" y="0"/>
                  <a:pt x="4492276" y="49660"/>
                  <a:pt x="4492276" y="110920"/>
                </a:cubicBezTo>
                <a:lnTo>
                  <a:pt x="4492276" y="1016771"/>
                </a:lnTo>
                <a:cubicBezTo>
                  <a:pt x="4492276" y="1078030"/>
                  <a:pt x="4442616" y="1127691"/>
                  <a:pt x="4381356" y="1127691"/>
                </a:cubicBezTo>
                <a:lnTo>
                  <a:pt x="110920" y="1127691"/>
                </a:lnTo>
                <a:cubicBezTo>
                  <a:pt x="49660" y="1127691"/>
                  <a:pt x="0" y="1078030"/>
                  <a:pt x="0" y="1016771"/>
                </a:cubicBezTo>
                <a:lnTo>
                  <a:pt x="0" y="110920"/>
                </a:lnTo>
                <a:cubicBezTo>
                  <a:pt x="0" y="49701"/>
                  <a:pt x="49701" y="0"/>
                  <a:pt x="110920" y="0"/>
                </a:cubicBezTo>
                <a:close/>
              </a:path>
            </a:pathLst>
          </a:custGeom>
          <a:solidFill>
            <a:srgbClr val="C9A87C">
              <a:alpha val="10196"/>
            </a:srgbClr>
          </a:solidFill>
          <a:ln w="25400">
            <a:solidFill>
              <a:srgbClr val="C9A87C"/>
            </a:solidFill>
            <a:prstDash val="solid"/>
          </a:ln>
        </p:spPr>
      </p:sp>
      <p:sp>
        <p:nvSpPr>
          <p:cNvPr id="34" name="Text 32"/>
          <p:cNvSpPr/>
          <p:nvPr/>
        </p:nvSpPr>
        <p:spPr>
          <a:xfrm>
            <a:off x="536115" y="5638453"/>
            <a:ext cx="4261192" cy="258814"/>
          </a:xfrm>
          <a:prstGeom prst="rect">
            <a:avLst/>
          </a:prstGeom>
          <a:noFill/>
          <a:ln/>
        </p:spPr>
        <p:txBody>
          <a:bodyPr wrap="square" lIns="0" tIns="0" rIns="0" bIns="0" rtlCol="0" anchor="ctr"/>
          <a:lstStyle/>
          <a:p>
            <a:pPr>
              <a:lnSpc>
                <a:spcPct val="130000"/>
              </a:lnSpc>
            </a:pPr>
            <a:r>
              <a:rPr lang="en-US" sz="1310" b="1" dirty="0">
                <a:solidFill>
                  <a:srgbClr val="3D5A6C"/>
                </a:solidFill>
                <a:latin typeface="阿里妈妈刀隶体" pitchFamily="34" charset="0"/>
                <a:ea typeface="阿里妈妈刀隶体" pitchFamily="34" charset="-122"/>
                <a:cs typeface="阿里妈妈刀隶体" pitchFamily="34" charset="-120"/>
              </a:rPr>
              <a:t>التأثير العالمي</a:t>
            </a:r>
            <a:endParaRPr lang="en-US" sz="1600" dirty="0"/>
          </a:p>
        </p:txBody>
      </p:sp>
      <p:sp>
        <p:nvSpPr>
          <p:cNvPr id="35" name="Text 33"/>
          <p:cNvSpPr/>
          <p:nvPr/>
        </p:nvSpPr>
        <p:spPr>
          <a:xfrm>
            <a:off x="536115" y="5971215"/>
            <a:ext cx="4251948" cy="480655"/>
          </a:xfrm>
          <a:prstGeom prst="rect">
            <a:avLst/>
          </a:prstGeom>
          <a:noFill/>
          <a:ln/>
        </p:spPr>
        <p:txBody>
          <a:bodyPr wrap="square" lIns="0" tIns="0" rIns="0" bIns="0" rtlCol="0" anchor="ctr"/>
          <a:lstStyle/>
          <a:p>
            <a:pPr>
              <a:lnSpc>
                <a:spcPct val="140000"/>
              </a:lnSpc>
            </a:pPr>
            <a:r>
              <a:rPr lang="en-US" sz="1165" dirty="0">
                <a:solidFill>
                  <a:srgbClr val="2C3E50"/>
                </a:solidFill>
                <a:latin typeface="MiSans" pitchFamily="34" charset="0"/>
                <a:ea typeface="MiSans" pitchFamily="34" charset="-122"/>
                <a:cs typeface="MiSans" pitchFamily="34" charset="-120"/>
              </a:rPr>
              <a:t>تجعل هذه التعريفات التنمية </a:t>
            </a:r>
            <a:r>
              <a:rPr lang="en-US" sz="1165" b="1" dirty="0">
                <a:solidFill>
                  <a:srgbClr val="2C3E50"/>
                </a:solidFill>
                <a:latin typeface="MiSans" pitchFamily="34" charset="0"/>
                <a:ea typeface="MiSans" pitchFamily="34" charset="-122"/>
                <a:cs typeface="MiSans" pitchFamily="34" charset="-120"/>
              </a:rPr>
              <a:t>عنصراً مركزياً في العلاقات الدولية</a:t>
            </a:r>
            <a:r>
              <a:rPr lang="en-US" sz="1165" dirty="0">
                <a:solidFill>
                  <a:srgbClr val="2C3E50"/>
                </a:solidFill>
                <a:latin typeface="MiSans" pitchFamily="34" charset="0"/>
                <a:ea typeface="MiSans" pitchFamily="34" charset="-122"/>
                <a:cs typeface="MiSans" pitchFamily="34" charset="-120"/>
              </a:rPr>
              <a:t>، حيث تروج للتعاون المتعدد الأطراف لمواجهة التحديات المشتركة مثل الفقر والتغير المناخي.</a:t>
            </a:r>
            <a:endParaRPr lang="en-US" sz="16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8F5F0"/>
        </a:solidFill>
        <a:effectLst/>
      </p:bgPr>
    </p:bg>
    <p:spTree>
      <p:nvGrpSpPr>
        <p:cNvPr id="1" name=""/>
        <p:cNvGrpSpPr/>
        <p:nvPr/>
      </p:nvGrpSpPr>
      <p:grpSpPr>
        <a:xfrm>
          <a:off x="0" y="0"/>
          <a:ext cx="0" cy="0"/>
          <a:chOff x="0" y="0"/>
          <a:chExt cx="0" cy="0"/>
        </a:xfrm>
      </p:grpSpPr>
      <p:pic>
        <p:nvPicPr>
          <p:cNvPr id="2" name="Image 0" descr="https://kimi-web-img.moonshot.cn/img/forum.posit.co/1357575b48ad706aab6db17f6c5d3185ffc517bc.jpeg"/>
          <p:cNvPicPr>
            <a:picLocks noChangeAspect="1"/>
          </p:cNvPicPr>
          <p:nvPr/>
        </p:nvPicPr>
        <p:blipFill>
          <a:blip r:embed="rId3">
            <a:alphaModFix amt="15000"/>
          </a:blip>
          <a:srcRect t="12626" b="12626"/>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C9A87C">
                  <a:alpha val="95000"/>
                </a:srgbClr>
              </a:gs>
              <a:gs pos="50000">
                <a:srgbClr val="C9A87C">
                  <a:alpha val="80000"/>
                </a:srgbClr>
              </a:gs>
              <a:gs pos="100000">
                <a:srgbClr val="C9A87C">
                  <a:alpha val="60000"/>
                </a:srgbClr>
              </a:gs>
            </a:gsLst>
            <a:lin ang="8100000" scaled="1"/>
          </a:gradFill>
          <a:ln/>
        </p:spPr>
      </p:sp>
      <p:sp>
        <p:nvSpPr>
          <p:cNvPr id="4" name="Shape 1"/>
          <p:cNvSpPr/>
          <p:nvPr/>
        </p:nvSpPr>
        <p:spPr>
          <a:xfrm>
            <a:off x="3539579" y="1581150"/>
            <a:ext cx="1647825" cy="533400"/>
          </a:xfrm>
          <a:custGeom>
            <a:avLst/>
            <a:gdLst/>
            <a:ahLst/>
            <a:cxnLst/>
            <a:rect l="l" t="t" r="r" b="b"/>
            <a:pathLst>
              <a:path w="1647825" h="533400">
                <a:moveTo>
                  <a:pt x="76202" y="0"/>
                </a:moveTo>
                <a:lnTo>
                  <a:pt x="1571623" y="0"/>
                </a:lnTo>
                <a:cubicBezTo>
                  <a:pt x="1613708" y="0"/>
                  <a:pt x="1647825" y="34117"/>
                  <a:pt x="1647825" y="76202"/>
                </a:cubicBezTo>
                <a:lnTo>
                  <a:pt x="1647825" y="457198"/>
                </a:lnTo>
                <a:cubicBezTo>
                  <a:pt x="1647825" y="499255"/>
                  <a:pt x="1613680" y="533400"/>
                  <a:pt x="1571623" y="533400"/>
                </a:cubicBezTo>
                <a:lnTo>
                  <a:pt x="76202" y="533400"/>
                </a:lnTo>
                <a:cubicBezTo>
                  <a:pt x="34117" y="533400"/>
                  <a:pt x="0" y="499283"/>
                  <a:pt x="0" y="457198"/>
                </a:cubicBezTo>
                <a:lnTo>
                  <a:pt x="0" y="76202"/>
                </a:lnTo>
                <a:cubicBezTo>
                  <a:pt x="0" y="34145"/>
                  <a:pt x="34145" y="0"/>
                  <a:pt x="76202" y="0"/>
                </a:cubicBezTo>
                <a:close/>
              </a:path>
            </a:pathLst>
          </a:custGeom>
          <a:solidFill>
            <a:srgbClr val="3D5A6C"/>
          </a:solidFill>
          <a:ln/>
        </p:spPr>
      </p:sp>
      <p:sp>
        <p:nvSpPr>
          <p:cNvPr id="5" name="Text 2"/>
          <p:cNvSpPr/>
          <p:nvPr/>
        </p:nvSpPr>
        <p:spPr>
          <a:xfrm>
            <a:off x="3425279" y="1581150"/>
            <a:ext cx="1762125" cy="533400"/>
          </a:xfrm>
          <a:prstGeom prst="rect">
            <a:avLst/>
          </a:prstGeom>
          <a:noFill/>
          <a:ln/>
        </p:spPr>
        <p:txBody>
          <a:bodyPr wrap="square" lIns="228600" tIns="114300" rIns="228600" bIns="114300" rtlCol="0" anchor="ctr"/>
          <a:lstStyle/>
          <a:p>
            <a:pPr algn="r">
              <a:lnSpc>
                <a:spcPct val="110000"/>
              </a:lnSpc>
            </a:pPr>
            <a:r>
              <a:rPr lang="en-US" sz="1800" b="1" dirty="0">
                <a:solidFill>
                  <a:srgbClr val="FFFFFF"/>
                </a:solidFill>
                <a:latin typeface="MiSans" pitchFamily="34" charset="0"/>
                <a:ea typeface="MiSans" pitchFamily="34" charset="-122"/>
                <a:cs typeface="MiSans" pitchFamily="34" charset="-120"/>
              </a:rPr>
              <a:t>الفصل الرابع</a:t>
            </a:r>
            <a:endParaRPr lang="en-US" sz="1600" dirty="0"/>
          </a:p>
        </p:txBody>
      </p:sp>
      <p:sp>
        <p:nvSpPr>
          <p:cNvPr id="6" name="Text 3"/>
          <p:cNvSpPr/>
          <p:nvPr/>
        </p:nvSpPr>
        <p:spPr>
          <a:xfrm>
            <a:off x="38100" y="2419350"/>
            <a:ext cx="5153025" cy="1714500"/>
          </a:xfrm>
          <a:prstGeom prst="rect">
            <a:avLst/>
          </a:prstGeom>
          <a:noFill/>
          <a:ln/>
        </p:spPr>
        <p:txBody>
          <a:bodyPr wrap="square" lIns="0" tIns="0" rIns="0" bIns="0" rtlCol="0" anchor="ctr"/>
          <a:lstStyle/>
          <a:p>
            <a:pPr algn="r">
              <a:lnSpc>
                <a:spcPct val="100000"/>
              </a:lnSpc>
            </a:pPr>
            <a:r>
              <a:rPr lang="en-US" sz="5400" b="1" dirty="0">
                <a:solidFill>
                  <a:srgbClr val="F8F5F0"/>
                </a:solidFill>
                <a:latin typeface="阿里妈妈刀隶体" pitchFamily="34" charset="0"/>
                <a:ea typeface="阿里妈妈刀隶体" pitchFamily="34" charset="-122"/>
                <a:cs typeface="阿里妈妈刀隶体" pitchFamily="34" charset="-120"/>
              </a:rPr>
              <a:t>النظريات الحديثة</a:t>
            </a:r>
            <a:endParaRPr lang="en-US" sz="1600" dirty="0"/>
          </a:p>
          <a:p>
            <a:pPr algn="r">
              <a:lnSpc>
                <a:spcPct val="100000"/>
              </a:lnSpc>
            </a:pPr>
            <a:r>
              <a:rPr lang="en-US" sz="5400" b="1" dirty="0">
                <a:solidFill>
                  <a:srgbClr val="F8F5F0"/>
                </a:solidFill>
                <a:latin typeface="阿里妈妈刀隶体" pitchFamily="34" charset="0"/>
                <a:ea typeface="阿里妈妈刀隶体" pitchFamily="34" charset="-122"/>
                <a:cs typeface="阿里妈妈刀隶体" pitchFamily="34" charset="-120"/>
              </a:rPr>
              <a:t>للتنمية</a:t>
            </a:r>
            <a:endParaRPr lang="en-US" sz="1600" dirty="0"/>
          </a:p>
        </p:txBody>
      </p:sp>
      <p:sp>
        <p:nvSpPr>
          <p:cNvPr id="7" name="Shape 4"/>
          <p:cNvSpPr/>
          <p:nvPr/>
        </p:nvSpPr>
        <p:spPr>
          <a:xfrm>
            <a:off x="381000" y="4438650"/>
            <a:ext cx="1219200" cy="76200"/>
          </a:xfrm>
          <a:custGeom>
            <a:avLst/>
            <a:gdLst/>
            <a:ahLst/>
            <a:cxnLst/>
            <a:rect l="l" t="t" r="r" b="b"/>
            <a:pathLst>
              <a:path w="1219200" h="76200">
                <a:moveTo>
                  <a:pt x="0" y="0"/>
                </a:moveTo>
                <a:lnTo>
                  <a:pt x="1219200" y="0"/>
                </a:lnTo>
                <a:lnTo>
                  <a:pt x="1219200" y="76200"/>
                </a:lnTo>
                <a:lnTo>
                  <a:pt x="0" y="76200"/>
                </a:lnTo>
                <a:lnTo>
                  <a:pt x="0" y="0"/>
                </a:lnTo>
                <a:close/>
              </a:path>
            </a:pathLst>
          </a:custGeom>
          <a:solidFill>
            <a:srgbClr val="3D5A6C"/>
          </a:solidFill>
          <a:ln/>
        </p:spPr>
      </p:sp>
      <p:sp>
        <p:nvSpPr>
          <p:cNvPr id="8" name="Text 5"/>
          <p:cNvSpPr/>
          <p:nvPr/>
        </p:nvSpPr>
        <p:spPr>
          <a:xfrm>
            <a:off x="238125" y="4819650"/>
            <a:ext cx="4953000" cy="457200"/>
          </a:xfrm>
          <a:prstGeom prst="rect">
            <a:avLst/>
          </a:prstGeom>
          <a:noFill/>
          <a:ln/>
        </p:spPr>
        <p:txBody>
          <a:bodyPr wrap="square" lIns="0" tIns="0" rIns="0" bIns="0" rtlCol="0" anchor="ctr"/>
          <a:lstStyle/>
          <a:p>
            <a:pPr algn="r">
              <a:lnSpc>
                <a:spcPct val="140000"/>
              </a:lnSpc>
            </a:pPr>
            <a:r>
              <a:rPr lang="en-US" sz="2250" dirty="0">
                <a:solidFill>
                  <a:srgbClr val="F8F5F0">
                    <a:alpha val="90000"/>
                  </a:srgbClr>
                </a:solidFill>
                <a:latin typeface="MiSans" pitchFamily="34" charset="0"/>
                <a:ea typeface="MiSans" pitchFamily="34" charset="-122"/>
                <a:cs typeface="MiSans" pitchFamily="34" charset="-120"/>
              </a:rPr>
              <a:t>منظور التعلم والتحول المؤسسي</a:t>
            </a:r>
            <a:endParaRPr lang="en-US" sz="1600" dirty="0"/>
          </a:p>
        </p:txBody>
      </p:sp>
    </p:spTree>
  </p:cSld>
  <p:clrMapOvr>
    <a:masterClrMapping/>
  </p:clrMapOvr>
  <p:transition>
    <p:fade/>
  </p:transition>
</p:sld>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148</TotalTime>
  <Words>1975</Words>
  <Application>Microsoft Macintosh PowerPoint</Application>
  <PresentationFormat>Grand écran</PresentationFormat>
  <Paragraphs>256</Paragraphs>
  <Slides>16</Slides>
  <Notes>16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阿里妈妈刀隶体</vt:lpstr>
      <vt:lpstr>Arial</vt:lpstr>
      <vt:lpstr>MiSans</vt:lpstr>
      <vt:lpstr>Custom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مدخل إلى التنمية - المحاضرة الأولى</dc:title>
  <dc:subject>مدخل إلى التنمية - المحاضرة الأولى</dc:subject>
  <dc:creator>Kimi</dc:creator>
  <cp:lastModifiedBy>mounirbiskripol2@outlook.fr</cp:lastModifiedBy>
  <cp:revision>2</cp:revision>
  <dcterms:created xsi:type="dcterms:W3CDTF">2026-02-07T16:01:24Z</dcterms:created>
  <dcterms:modified xsi:type="dcterms:W3CDTF">2026-02-07T18:52:34Z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{"Label":"مدخل إلى التنمية - المحاضرة الأولى","ContentProducer":"001191110108MACG2KBH8F10000","ProduceID":"19c387bb-a892-8838-8000-0000d93f52b3","ReservedCode1":"","ContentPropagator":"001191110108MACG2KBH8F20000","PropagateID":"19c387bb-a892-8838-8000-0000d93f52b3","ReservedCode2":""}</vt:lpwstr>
  </property>
</Properties>
</file>