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3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42172AD-4547-4944-B838-06548A79FB1C}"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3809210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2172AD-4547-4944-B838-06548A79FB1C}"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3228206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2172AD-4547-4944-B838-06548A79FB1C}"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2839018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42172AD-4547-4944-B838-06548A79FB1C}"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4228283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42172AD-4547-4944-B838-06548A79FB1C}" type="datetimeFigureOut">
              <a:rPr lang="fr-FR" smtClean="0"/>
              <a:t>15/10/2025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72759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42172AD-4547-4944-B838-06548A79FB1C}" type="datetimeFigureOut">
              <a:rPr lang="fr-FR" smtClean="0"/>
              <a:t>15/10/2025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1700447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42172AD-4547-4944-B838-06548A79FB1C}" type="datetimeFigureOut">
              <a:rPr lang="fr-FR" smtClean="0"/>
              <a:t>15/10/2025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2693052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42172AD-4547-4944-B838-06548A79FB1C}" type="datetimeFigureOut">
              <a:rPr lang="fr-FR" smtClean="0"/>
              <a:t>15/10/2025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4011314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42172AD-4547-4944-B838-06548A79FB1C}" type="datetimeFigureOut">
              <a:rPr lang="fr-FR" smtClean="0"/>
              <a:t>15/10/2025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112754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42172AD-4547-4944-B838-06548A79FB1C}" type="datetimeFigureOut">
              <a:rPr lang="fr-FR" smtClean="0"/>
              <a:t>15/10/2025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3150773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42172AD-4547-4944-B838-06548A79FB1C}" type="datetimeFigureOut">
              <a:rPr lang="fr-FR" smtClean="0"/>
              <a:t>15/10/2025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184674D-7040-4B4E-93B0-4AE32EF6B169}" type="slidenum">
              <a:rPr lang="fr-FR" smtClean="0"/>
              <a:t>‹N°›</a:t>
            </a:fld>
            <a:endParaRPr lang="fr-FR"/>
          </a:p>
        </p:txBody>
      </p:sp>
    </p:spTree>
    <p:extLst>
      <p:ext uri="{BB962C8B-B14F-4D97-AF65-F5344CB8AC3E}">
        <p14:creationId xmlns:p14="http://schemas.microsoft.com/office/powerpoint/2010/main" val="1059570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2172AD-4547-4944-B838-06548A79FB1C}" type="datetimeFigureOut">
              <a:rPr lang="fr-FR" smtClean="0"/>
              <a:t>15/10/2025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84674D-7040-4B4E-93B0-4AE32EF6B169}" type="slidenum">
              <a:rPr lang="fr-FR" smtClean="0"/>
              <a:t>‹N°›</a:t>
            </a:fld>
            <a:endParaRPr lang="fr-FR"/>
          </a:p>
        </p:txBody>
      </p:sp>
    </p:spTree>
    <p:extLst>
      <p:ext uri="{BB962C8B-B14F-4D97-AF65-F5344CB8AC3E}">
        <p14:creationId xmlns:p14="http://schemas.microsoft.com/office/powerpoint/2010/main" val="3709274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3600" dirty="0" smtClean="0">
                <a:latin typeface="Times New Roman" panose="02020603050405020304" pitchFamily="18" charset="0"/>
                <a:cs typeface="Times New Roman" panose="02020603050405020304" pitchFamily="18" charset="0"/>
              </a:rPr>
              <a:t>2. Hydric nutrition (mechanism of water absorption and transit)</a:t>
            </a:r>
            <a:r>
              <a:rPr lang="fr-FR" dirty="0"/>
              <a:t/>
            </a:r>
            <a:br>
              <a:rPr lang="fr-FR" dirty="0"/>
            </a:br>
            <a:endParaRPr lang="fr-FR" dirty="0"/>
          </a:p>
        </p:txBody>
      </p:sp>
    </p:spTree>
    <p:extLst>
      <p:ext uri="{BB962C8B-B14F-4D97-AF65-F5344CB8AC3E}">
        <p14:creationId xmlns:p14="http://schemas.microsoft.com/office/powerpoint/2010/main" val="2162848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Times New Roman" panose="02020603050405020304" pitchFamily="18" charset="0"/>
                <a:cs typeface="Times New Roman" panose="02020603050405020304" pitchFamily="18" charset="0"/>
              </a:rPr>
              <a:t>Introduction</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lstStyle/>
          <a:p>
            <a:pPr marL="0" indent="0" algn="ctr">
              <a:lnSpc>
                <a:spcPct val="150000"/>
              </a:lnSpc>
              <a:spcAft>
                <a:spcPts val="1200"/>
              </a:spcAft>
              <a:buNone/>
            </a:pPr>
            <a:r>
              <a:rPr lang="fr-FR" dirty="0" smtClean="0">
                <a:latin typeface="Times New Roman" panose="02020603050405020304" pitchFamily="18" charset="0"/>
                <a:ea typeface="Tahoma" panose="020B0604030504040204" pitchFamily="34" charset="0"/>
                <a:cs typeface="Times New Roman" panose="02020603050405020304" pitchFamily="18" charset="0"/>
              </a:rPr>
              <a:t>Just like the human organism, the plant needs water to live. Water is essential for the formation of sap and thus participates in circulation phenomena and therefore in the supply of nutrients to the different organs of the plant; it also participates in regulatory phenomena such as sweating.</a:t>
            </a:r>
            <a:endParaRPr lang="fr-FR" dirty="0">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29858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Times New Roman" panose="02020603050405020304" pitchFamily="18" charset="0"/>
                <a:cs typeface="Times New Roman" panose="02020603050405020304" pitchFamily="18" charset="0"/>
              </a:rPr>
              <a:t>Water absorption, transport and emission</a:t>
            </a:r>
            <a:endParaRPr lang="fr-FR"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normAutofit fontScale="92500" lnSpcReduction="10000"/>
          </a:bodyPr>
          <a:lstStyle/>
          <a:p>
            <a:pPr marL="0" indent="0">
              <a:lnSpc>
                <a:spcPct val="150000"/>
              </a:lnSpc>
              <a:spcAft>
                <a:spcPts val="1200"/>
              </a:spcAft>
              <a:buNone/>
            </a:pPr>
            <a:r>
              <a:rPr lang="fr-FR" dirty="0" smtClean="0">
                <a:latin typeface="Times New Roman" panose="02020603050405020304" pitchFamily="18" charset="0"/>
                <a:cs typeface="Times New Roman" panose="02020603050405020304" pitchFamily="18" charset="0"/>
              </a:rPr>
              <a:t>The plant absorbs water from the soil via its roots to ensure its biosynthesis and transpiration. </a:t>
            </a:r>
          </a:p>
          <a:p>
            <a:pPr marL="0" indent="0">
              <a:lnSpc>
                <a:spcPct val="150000"/>
              </a:lnSpc>
              <a:spcAft>
                <a:spcPts val="1200"/>
              </a:spcAft>
              <a:buNone/>
            </a:pPr>
            <a:r>
              <a:rPr lang="fr-FR" dirty="0" smtClean="0">
                <a:latin typeface="Times New Roman" panose="02020603050405020304" pitchFamily="18" charset="0"/>
                <a:cs typeface="Times New Roman" panose="02020603050405020304" pitchFamily="18" charset="0"/>
              </a:rPr>
              <a:t>It is said that the circulation of water in the soil and in the plant is passive insofar as it primarily obeys a spontaneous movement from areas with high availability (humid, with high water potential, in the soil) to areas of low availability (drier, lower water potential, in leaves and atmosphere)</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005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26326" y="5162755"/>
            <a:ext cx="8586849" cy="1325563"/>
          </a:xfrm>
        </p:spPr>
        <p:txBody>
          <a:bodyPr>
            <a:normAutofit fontScale="96875"/>
          </a:bodyPr>
          <a:lstStyle/>
          <a:p>
            <a:r>
              <a:rPr lang="fr-FR" dirty="0" smtClean="0">
                <a:latin typeface="Times New Roman" panose="02020603050405020304" pitchFamily="18" charset="0"/>
                <a:cs typeface="Times New Roman" panose="02020603050405020304" pitchFamily="18" charset="0"/>
              </a:rPr>
              <a:t>The circulation of water </a:t>
            </a:r>
            <a:endParaRPr lang="fr-FR" dirty="0">
              <a:latin typeface="Times New Roman" panose="02020603050405020304" pitchFamily="18" charset="0"/>
              <a:cs typeface="Times New Roman" panose="02020603050405020304" pitchFamily="18" charset="0"/>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6288" y="748146"/>
            <a:ext cx="8699618" cy="4207133"/>
          </a:xfrm>
        </p:spPr>
      </p:pic>
    </p:spTree>
    <p:extLst>
      <p:ext uri="{BB962C8B-B14F-4D97-AF65-F5344CB8AC3E}">
        <p14:creationId xmlns:p14="http://schemas.microsoft.com/office/powerpoint/2010/main" val="3489045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ctr">
              <a:lnSpc>
                <a:spcPct val="150000"/>
              </a:lnSpc>
              <a:spcAft>
                <a:spcPts val="1200"/>
              </a:spcAft>
              <a:buNone/>
            </a:pPr>
            <a:r>
              <a:rPr lang="fr-FR" dirty="0" smtClean="0">
                <a:latin typeface="Times New Roman" panose="02020603050405020304" pitchFamily="18" charset="0"/>
                <a:cs typeface="Times New Roman" panose="02020603050405020304" pitchFamily="18" charset="0"/>
              </a:rPr>
              <a:t>The absorption of water always takes place through a wall or a cell membrane according to the physical laws of diffusion: osmosis (which is a passive transport) always takes place from the hypotonic medium (the least concentrated) towards the hypertonic medium (the most concentrated).</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5885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Times New Roman" panose="02020603050405020304" pitchFamily="18" charset="0"/>
                <a:cs typeface="Times New Roman" panose="02020603050405020304" pitchFamily="18" charset="0"/>
              </a:rPr>
              <a:t>Mechanism</a:t>
            </a:r>
            <a:r>
              <a:rPr lang="fr-FR" dirty="0">
                <a:latin typeface="Times New Roman" panose="02020603050405020304" pitchFamily="18" charset="0"/>
                <a:cs typeface="Times New Roman" panose="02020603050405020304" pitchFamily="18" charset="0"/>
              </a:rPr>
              <a:t> of water absorption and transit</a:t>
            </a:r>
          </a:p>
        </p:txBody>
      </p:sp>
      <p:sp>
        <p:nvSpPr>
          <p:cNvPr id="3" name="Espace réservé du contenu 2"/>
          <p:cNvSpPr>
            <a:spLocks noGrp="1"/>
          </p:cNvSpPr>
          <p:nvPr>
            <p:ph idx="1"/>
          </p:nvPr>
        </p:nvSpPr>
        <p:spPr/>
        <p:txBody>
          <a:bodyPr>
            <a:normAutofit/>
          </a:bodyPr>
          <a:lstStyle/>
          <a:p>
            <a:pPr marL="0" indent="0">
              <a:buNone/>
            </a:pPr>
            <a:r>
              <a:rPr lang="fr-FR" dirty="0" smtClean="0">
                <a:latin typeface="Times New Roman" panose="02020603050405020304" pitchFamily="18" charset="0"/>
                <a:cs typeface="Times New Roman" panose="02020603050405020304" pitchFamily="18" charset="0"/>
              </a:rPr>
              <a:t>Water and mineral salts are transported by root hairs to the endoderm. The journey is made by the law of osmosis.</a:t>
            </a:r>
          </a:p>
          <a:p>
            <a:pPr marL="0" indent="0">
              <a:buNone/>
            </a:pPr>
            <a:endParaRPr lang="fr-FR" dirty="0" smtClean="0">
              <a:latin typeface="Times New Roman" panose="02020603050405020304" pitchFamily="18" charset="0"/>
              <a:cs typeface="Times New Roman" panose="02020603050405020304" pitchFamily="18" charset="0"/>
            </a:endParaRPr>
          </a:p>
          <a:p>
            <a:pPr marL="0" indent="0">
              <a:buNone/>
            </a:pPr>
            <a:r>
              <a:rPr lang="fr-FR" dirty="0" smtClean="0">
                <a:latin typeface="Times New Roman" panose="02020603050405020304" pitchFamily="18" charset="0"/>
                <a:cs typeface="Times New Roman" panose="02020603050405020304" pitchFamily="18" charset="0"/>
              </a:rPr>
              <a:t> There is displacement by apoplastic (through</a:t>
            </a:r>
            <a:r>
              <a:rPr lang="fr-FR" dirty="0" err="1" smtClean="0">
                <a:latin typeface="Times New Roman" panose="02020603050405020304" pitchFamily="18" charset="0"/>
                <a:cs typeface="Times New Roman" panose="02020603050405020304" pitchFamily="18" charset="0"/>
              </a:rPr>
              <a:t> the wall) and symplastic</a:t>
            </a:r>
            <a:r>
              <a:rPr lang="fr-FR" dirty="0" smtClean="0">
                <a:latin typeface="Times New Roman" panose="02020603050405020304" pitchFamily="18" charset="0"/>
                <a:cs typeface="Times New Roman" panose="02020603050405020304" pitchFamily="18" charset="0"/>
              </a:rPr>
              <a:t> (through the vacuoles and the cytoplasm) pathways.</a:t>
            </a:r>
            <a:r>
              <a:rPr lang="fr-FR" dirty="0" err="1" smtClean="0">
                <a:latin typeface="Times New Roman" panose="02020603050405020304" pitchFamily="18" charset="0"/>
                <a:cs typeface="Times New Roman" panose="02020603050405020304" pitchFamily="18" charset="0"/>
              </a:rPr>
              <a:t> </a:t>
            </a:r>
          </a:p>
          <a:p>
            <a:pPr marL="0" indent="0">
              <a:buNone/>
            </a:pPr>
            <a:endParaRPr lang="fr-FR" dirty="0" smtClean="0">
              <a:latin typeface="Times New Roman" panose="02020603050405020304" pitchFamily="18" charset="0"/>
              <a:cs typeface="Times New Roman" panose="02020603050405020304" pitchFamily="18" charset="0"/>
            </a:endParaRPr>
          </a:p>
          <a:p>
            <a:pPr marL="0" indent="0">
              <a:buNone/>
            </a:pPr>
            <a:r>
              <a:rPr lang="fr-FR" dirty="0" smtClean="0">
                <a:latin typeface="Times New Roman" panose="02020603050405020304" pitchFamily="18" charset="0"/>
                <a:cs typeface="Times New Roman" panose="02020603050405020304" pitchFamily="18" charset="0"/>
              </a:rPr>
              <a:t>At the level of the endoderm, the cell layer</a:t>
            </a:r>
            <a:r>
              <a:rPr lang="fr-FR" dirty="0" err="1" smtClean="0">
                <a:latin typeface="Times New Roman" panose="02020603050405020304" pitchFamily="18" charset="0"/>
                <a:cs typeface="Times New Roman" panose="02020603050405020304" pitchFamily="18" charset="0"/>
              </a:rPr>
              <a:t> suberified (bands of</a:t>
            </a:r>
            <a:r>
              <a:rPr lang="fr-FR" dirty="0" smtClean="0">
                <a:latin typeface="Times New Roman" panose="02020603050405020304" pitchFamily="18" charset="0"/>
                <a:cs typeface="Times New Roman" panose="02020603050405020304" pitchFamily="18" charset="0"/>
              </a:rPr>
              <a:t> Cassie</a:t>
            </a:r>
            <a:r>
              <a:rPr lang="fr-FR" dirty="0" err="1" smtClean="0">
                <a:latin typeface="Times New Roman" panose="02020603050405020304" pitchFamily="18" charset="0"/>
                <a:cs typeface="Times New Roman" panose="02020603050405020304" pitchFamily="18" charset="0"/>
              </a:rPr>
              <a:t> ) requires a passage by symplastic</a:t>
            </a:r>
            <a:r>
              <a:rPr lang="fr-FR" dirty="0" smtClean="0">
                <a:latin typeface="Times New Roman" panose="02020603050405020304" pitchFamily="18" charset="0"/>
                <a:cs typeface="Times New Roman" panose="02020603050405020304" pitchFamily="18" charset="0"/>
              </a:rPr>
              <a:t> pathway</a:t>
            </a:r>
            <a:r>
              <a:rPr lang="fr-FR" dirty="0" err="1" smtClean="0">
                <a:latin typeface="Times New Roman" panose="02020603050405020304" pitchFamily="18" charset="0"/>
                <a:cs typeface="Times New Roman" panose="02020603050405020304" pitchFamily="18" charset="0"/>
              </a:rPr>
              <a:t>.</a:t>
            </a:r>
            <a:endParaRPr lang="fr-F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7050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26274" y="688769"/>
            <a:ext cx="10427525" cy="5488194"/>
          </a:xfrm>
        </p:spPr>
        <p:txBody>
          <a:bodyPr>
            <a:normAutofit lnSpcReduction="10000"/>
          </a:bodyPr>
          <a:lstStyle/>
          <a:p>
            <a:pPr marL="0" indent="0">
              <a:buNone/>
            </a:pPr>
            <a:r>
              <a:rPr lang="fr-FR" dirty="0">
                <a:latin typeface="Times New Roman" panose="02020603050405020304" pitchFamily="18" charset="0"/>
                <a:cs typeface="Times New Roman" panose="02020603050405020304" pitchFamily="18" charset="0"/>
              </a:rPr>
              <a:t> As soon as water reaches the conductive elements of the xylem, it rises through the root and the stem into the leaves, from where most is lost in the atmosphere by transpiration; one can therefore consider the soil-plant-atmosphere pathway as a continuum serving for the movement of water. To cross the root, water can follow at least one of the following three paths:</a:t>
            </a:r>
          </a:p>
          <a:p>
            <a:pPr marL="0" indent="0">
              <a:buNone/>
            </a:pPr>
            <a:r>
              <a:rPr lang="fr-FR" dirty="0">
                <a:latin typeface="Times New Roman" panose="02020603050405020304" pitchFamily="18" charset="0"/>
                <a:cs typeface="Times New Roman" panose="02020603050405020304" pitchFamily="18" charset="0"/>
              </a:rPr>
              <a:t> a) </a:t>
            </a:r>
            <a:r>
              <a:rPr lang="fr-FR" dirty="0" err="1">
                <a:latin typeface="Times New Roman" panose="02020603050405020304" pitchFamily="18" charset="0"/>
                <a:cs typeface="Times New Roman" panose="02020603050405020304" pitchFamily="18" charset="0"/>
              </a:rPr>
              <a:t> apoplastic</a:t>
            </a:r>
            <a:r>
              <a:rPr lang="fr-FR" dirty="0">
                <a:latin typeface="Times New Roman" panose="02020603050405020304" pitchFamily="18" charset="0"/>
                <a:cs typeface="Times New Roman" panose="02020603050405020304" pitchFamily="18" charset="0"/>
              </a:rPr>
              <a:t>: passes through the cell walls </a:t>
            </a:r>
          </a:p>
          <a:p>
            <a:pPr marL="0" indent="0">
              <a:buNone/>
            </a:pPr>
            <a:r>
              <a:rPr lang="fr-FR" dirty="0">
                <a:latin typeface="Times New Roman" panose="02020603050405020304" pitchFamily="18" charset="0"/>
                <a:cs typeface="Times New Roman" panose="02020603050405020304" pitchFamily="18" charset="0"/>
              </a:rPr>
              <a:t>b) </a:t>
            </a:r>
            <a:r>
              <a:rPr lang="fr-FR" dirty="0" err="1">
                <a:latin typeface="Times New Roman" panose="02020603050405020304" pitchFamily="18" charset="0"/>
                <a:cs typeface="Times New Roman" panose="02020603050405020304" pitchFamily="18" charset="0"/>
              </a:rPr>
              <a:t>   symplastic</a:t>
            </a:r>
            <a:r>
              <a:rPr lang="fr-FR" dirty="0">
                <a:latin typeface="Times New Roman" panose="02020603050405020304" pitchFamily="18" charset="0"/>
                <a:cs typeface="Times New Roman" panose="02020603050405020304" pitchFamily="18" charset="0"/>
              </a:rPr>
              <a:t>: water passes from</a:t>
            </a:r>
            <a:r>
              <a:rPr lang="fr-FR" dirty="0" err="1">
                <a:latin typeface="Times New Roman" panose="02020603050405020304" pitchFamily="18" charset="0"/>
                <a:cs typeface="Times New Roman" panose="02020603050405020304" pitchFamily="18" charset="0"/>
              </a:rPr>
              <a:t> protoplasty to</a:t>
            </a:r>
            <a:r>
              <a:rPr lang="fr-FR" dirty="0">
                <a:latin typeface="Times New Roman" panose="02020603050405020304" pitchFamily="18" charset="0"/>
                <a:cs typeface="Times New Roman" panose="02020603050405020304" pitchFamily="18" charset="0"/>
              </a:rPr>
              <a:t> plasmodesmas</a:t>
            </a:r>
          </a:p>
          <a:p>
            <a:pPr marL="0" indent="0">
              <a:buNone/>
            </a:pPr>
            <a:r>
              <a:rPr lang="fr-FR" dirty="0">
                <a:latin typeface="Times New Roman" panose="02020603050405020304" pitchFamily="18" charset="0"/>
                <a:cs typeface="Times New Roman" panose="02020603050405020304" pitchFamily="18" charset="0"/>
              </a:rPr>
              <a:t> c) transmembrane: water goes from cell to cell, passing through vacuoles.</a:t>
            </a:r>
          </a:p>
          <a:p>
            <a:pPr marL="0" indent="0">
              <a:buNone/>
            </a:pPr>
            <a:r>
              <a:rPr lang="fr-FR" dirty="0">
                <a:latin typeface="Times New Roman" panose="02020603050405020304" pitchFamily="18" charset="0"/>
                <a:cs typeface="Times New Roman" panose="02020603050405020304" pitchFamily="18" charset="0"/>
              </a:rPr>
              <a:t> </a:t>
            </a:r>
            <a:r>
              <a:rPr lang="fr-FR" dirty="0" err="1">
                <a:latin typeface="Times New Roman" panose="02020603050405020304" pitchFamily="18" charset="0"/>
                <a:cs typeface="Times New Roman" panose="02020603050405020304" pitchFamily="18" charset="0"/>
              </a:rPr>
              <a:t>Protoplast</a:t>
            </a:r>
            <a:r>
              <a:rPr lang="fr-FR" dirty="0">
                <a:latin typeface="Times New Roman" panose="02020603050405020304" pitchFamily="18" charset="0"/>
                <a:cs typeface="Times New Roman" panose="02020603050405020304" pitchFamily="18" charset="0"/>
              </a:rPr>
              <a:t> : Plant cell freed of its external cellulosic wall.</a:t>
            </a:r>
          </a:p>
          <a:p>
            <a:pPr marL="0" indent="0">
              <a:buNone/>
            </a:pPr>
            <a:endParaRPr lang="fr-FR" dirty="0"/>
          </a:p>
        </p:txBody>
      </p:sp>
    </p:spTree>
    <p:extLst>
      <p:ext uri="{BB962C8B-B14F-4D97-AF65-F5344CB8AC3E}">
        <p14:creationId xmlns:p14="http://schemas.microsoft.com/office/powerpoint/2010/main" val="336529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7587" y="4509614"/>
            <a:ext cx="10515600" cy="1325563"/>
          </a:xfrm>
        </p:spPr>
        <p:txBody>
          <a:bodyPr>
            <a:normAutofit/>
          </a:bodyPr>
          <a:lstStyle/>
          <a:p>
            <a:pPr algn="ctr"/>
            <a:r>
              <a:rPr lang="fr-FR" sz="2800" b="1" dirty="0" smtClean="0">
                <a:latin typeface="Times New Roman" panose="02020603050405020304" pitchFamily="18" charset="0"/>
                <a:cs typeface="Times New Roman" panose="02020603050405020304" pitchFamily="18" charset="0"/>
              </a:rPr>
              <a:t>The three ways of the water passage</a:t>
            </a:r>
            <a:endParaRPr lang="fr-FR" sz="2800" b="1" dirty="0">
              <a:latin typeface="Times New Roman" panose="02020603050405020304" pitchFamily="18" charset="0"/>
              <a:cs typeface="Times New Roman" panose="02020603050405020304" pitchFamily="18" charset="0"/>
            </a:endParaRPr>
          </a:p>
        </p:txBody>
      </p:sp>
      <p:pic>
        <p:nvPicPr>
          <p:cNvPr id="6" name="Espace réservé du contenu 5"/>
          <p:cNvPicPr>
            <a:picLocks noGrp="1" noChangeAspect="1"/>
          </p:cNvPicPr>
          <p:nvPr>
            <p:ph idx="1"/>
          </p:nvPr>
        </p:nvPicPr>
        <p:blipFill>
          <a:blip r:embed="rId2"/>
          <a:stretch>
            <a:fillRect/>
          </a:stretch>
        </p:blipFill>
        <p:spPr>
          <a:xfrm>
            <a:off x="724394" y="1382995"/>
            <a:ext cx="10936530" cy="2559613"/>
          </a:xfrm>
          <a:prstGeom prst="rect">
            <a:avLst/>
          </a:prstGeom>
        </p:spPr>
      </p:pic>
    </p:spTree>
    <p:extLst>
      <p:ext uri="{BB962C8B-B14F-4D97-AF65-F5344CB8AC3E}">
        <p14:creationId xmlns:p14="http://schemas.microsoft.com/office/powerpoint/2010/main" val="47928045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402</Words>
  <Application>Microsoft Office PowerPoint</Application>
  <PresentationFormat>Grand écran</PresentationFormat>
  <Paragraphs>20</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Calibri</vt:lpstr>
      <vt:lpstr>Calibri Light</vt:lpstr>
      <vt:lpstr>Tahoma</vt:lpstr>
      <vt:lpstr>Times New Roman</vt:lpstr>
      <vt:lpstr>Thème Office</vt:lpstr>
      <vt:lpstr>2. Hydric nutrition (mechanism of water absorption and transit) </vt:lpstr>
      <vt:lpstr>Introduction</vt:lpstr>
      <vt:lpstr>Water absorption, transport and emission</vt:lpstr>
      <vt:lpstr>The circulation of water </vt:lpstr>
      <vt:lpstr>Présentation PowerPoint</vt:lpstr>
      <vt:lpstr>Mechanism of water absorption and transit</vt:lpstr>
      <vt:lpstr>Présentation PowerPoint</vt:lpstr>
      <vt:lpstr>The three ways of the water passage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dell</dc:creator>
  <cp:lastModifiedBy>dell</cp:lastModifiedBy>
  <cp:revision>27</cp:revision>
  <dcterms:created xsi:type="dcterms:W3CDTF">2025-10-12T10:19:20Z</dcterms:created>
  <dcterms:modified xsi:type="dcterms:W3CDTF">2025-10-15T14:51:30Z</dcterms:modified>
</cp:coreProperties>
</file>