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8" r:id="rId5"/>
    <p:sldId id="259" r:id="rId6"/>
    <p:sldId id="260" r:id="rId7"/>
    <p:sldId id="289" r:id="rId8"/>
    <p:sldId id="271" r:id="rId9"/>
    <p:sldId id="270" r:id="rId10"/>
    <p:sldId id="262" r:id="rId11"/>
    <p:sldId id="261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63" r:id="rId28"/>
    <p:sldId id="264" r:id="rId29"/>
    <p:sldId id="265" r:id="rId30"/>
    <p:sldId id="266" r:id="rId31"/>
    <p:sldId id="267" r:id="rId32"/>
    <p:sldId id="268" r:id="rId33"/>
    <p:sldId id="269" r:id="rId34"/>
    <p:sldId id="290" r:id="rId35"/>
    <p:sldId id="291" r:id="rId3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-31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7B241-B218-4850-A886-ED1CE47A9C1D}" type="datetimeFigureOut">
              <a:rPr lang="fr-FR" smtClean="0"/>
              <a:pPr/>
              <a:t>07/10/2026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0BBD8-6852-4E85-B3FD-5F079D7BB02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303309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7B241-B218-4850-A886-ED1CE47A9C1D}" type="datetimeFigureOut">
              <a:rPr lang="fr-FR" smtClean="0"/>
              <a:pPr/>
              <a:t>07/10/2026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0BBD8-6852-4E85-B3FD-5F079D7BB02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64081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7B241-B218-4850-A886-ED1CE47A9C1D}" type="datetimeFigureOut">
              <a:rPr lang="fr-FR" smtClean="0"/>
              <a:pPr/>
              <a:t>07/10/2026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0BBD8-6852-4E85-B3FD-5F079D7BB02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831215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7B241-B218-4850-A886-ED1CE47A9C1D}" type="datetimeFigureOut">
              <a:rPr lang="fr-FR" smtClean="0"/>
              <a:pPr/>
              <a:t>07/10/2026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0BBD8-6852-4E85-B3FD-5F079D7BB02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540353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7B241-B218-4850-A886-ED1CE47A9C1D}" type="datetimeFigureOut">
              <a:rPr lang="fr-FR" smtClean="0"/>
              <a:pPr/>
              <a:t>07/10/2026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0BBD8-6852-4E85-B3FD-5F079D7BB02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045539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7B241-B218-4850-A886-ED1CE47A9C1D}" type="datetimeFigureOut">
              <a:rPr lang="fr-FR" smtClean="0"/>
              <a:pPr/>
              <a:t>07/10/2026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0BBD8-6852-4E85-B3FD-5F079D7BB02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846662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7B241-B218-4850-A886-ED1CE47A9C1D}" type="datetimeFigureOut">
              <a:rPr lang="fr-FR" smtClean="0"/>
              <a:pPr/>
              <a:t>07/10/2026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0BBD8-6852-4E85-B3FD-5F079D7BB02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09313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7B241-B218-4850-A886-ED1CE47A9C1D}" type="datetimeFigureOut">
              <a:rPr lang="fr-FR" smtClean="0"/>
              <a:pPr/>
              <a:t>07/10/2026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0BBD8-6852-4E85-B3FD-5F079D7BB02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892588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7B241-B218-4850-A886-ED1CE47A9C1D}" type="datetimeFigureOut">
              <a:rPr lang="fr-FR" smtClean="0"/>
              <a:pPr/>
              <a:t>07/10/2026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0BBD8-6852-4E85-B3FD-5F079D7BB02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90708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7B241-B218-4850-A886-ED1CE47A9C1D}" type="datetimeFigureOut">
              <a:rPr lang="fr-FR" smtClean="0"/>
              <a:pPr/>
              <a:t>07/10/2026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0BBD8-6852-4E85-B3FD-5F079D7BB02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327655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7B241-B218-4850-A886-ED1CE47A9C1D}" type="datetimeFigureOut">
              <a:rPr lang="fr-FR" smtClean="0"/>
              <a:pPr/>
              <a:t>07/10/2026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0BBD8-6852-4E85-B3FD-5F079D7BB02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55115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7B241-B218-4850-A886-ED1CE47A9C1D}" type="datetimeFigureOut">
              <a:rPr lang="fr-FR" smtClean="0"/>
              <a:pPr/>
              <a:t>07/10/2026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0BBD8-6852-4E85-B3FD-5F079D7BB02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538300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06381" y="130411"/>
            <a:ext cx="898637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UNIVERSITY OF MOHAMMED KHIDER- BISKRA</a:t>
            </a:r>
            <a:endParaRPr lang="fr-FR" altLang="fr-FR" sz="2800" dirty="0"/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DEPARTEMENT OF NATURAL AND LIFE SCIENCES</a:t>
            </a:r>
            <a:endParaRPr lang="fr-FR" altLang="fr-FR" sz="2800" dirty="0"/>
          </a:p>
        </p:txBody>
      </p:sp>
      <p:sp>
        <p:nvSpPr>
          <p:cNvPr id="3" name="ZoneTexte 2"/>
          <p:cNvSpPr txBox="1"/>
          <p:nvPr/>
        </p:nvSpPr>
        <p:spPr>
          <a:xfrm>
            <a:off x="407971" y="2426017"/>
            <a:ext cx="11546464" cy="3139321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 smtClean="0">
                <a:ln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00101D"/>
                    </a:gs>
                    <a:gs pos="50000">
                      <a:srgbClr val="005765"/>
                    </a:gs>
                    <a:gs pos="100000">
                      <a:srgbClr val="62BD0B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astellar" panose="020A0402060406010301" pitchFamily="18" charset="0"/>
              </a:rPr>
              <a:t>Technique de communication et d’expression</a:t>
            </a:r>
            <a:endParaRPr lang="fr-FR" sz="6600" b="1" dirty="0" smtClean="0">
              <a:ln>
                <a:solidFill>
                  <a:schemeClr val="tx1"/>
                </a:solidFill>
              </a:ln>
              <a:gradFill flip="none" rotWithShape="1">
                <a:gsLst>
                  <a:gs pos="0">
                    <a:srgbClr val="00101D"/>
                  </a:gs>
                  <a:gs pos="50000">
                    <a:srgbClr val="005765"/>
                  </a:gs>
                  <a:gs pos="100000">
                    <a:srgbClr val="62BD0B"/>
                  </a:gs>
                </a:gsLst>
                <a:path path="circle">
                  <a:fillToRect t="100000" r="100000"/>
                </a:path>
                <a:tileRect l="-100000" b="-1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Castellar" panose="020A0402060406010301" pitchFamily="18" charset="0"/>
            </a:endParaRPr>
          </a:p>
        </p:txBody>
      </p:sp>
      <p:pic>
        <p:nvPicPr>
          <p:cNvPr id="4" name="Imag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7971" y="224540"/>
            <a:ext cx="1144139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87419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39075" y="2666109"/>
            <a:ext cx="891385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Scientific Terminology</a:t>
            </a:r>
            <a:endParaRPr lang="fr-FR" sz="6600" b="1" dirty="0">
              <a:solidFill>
                <a:srgbClr val="FF0000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519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38064"/>
            <a:ext cx="28616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b="1" dirty="0" smtClean="0">
                <a:solidFill>
                  <a:srgbClr val="FF0000"/>
                </a:solidFill>
                <a:latin typeface="Century" panose="02040604050505020304" pitchFamily="18" charset="0"/>
              </a:rPr>
              <a:t>Introduction</a:t>
            </a:r>
            <a:endParaRPr lang="fr-FR" sz="3600" b="1" dirty="0">
              <a:solidFill>
                <a:srgbClr val="FF0000"/>
              </a:solidFill>
              <a:latin typeface="Century" panose="020406040505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064" y="1060257"/>
            <a:ext cx="1209787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rgbClr val="00B0F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Terminology</a:t>
            </a:r>
            <a:r>
              <a:rPr lang="en-US" sz="3200" dirty="0" smtClean="0">
                <a:solidFill>
                  <a:srgbClr val="00B0F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= the set of specialized words and expressions used in a particular field of knowledge</a:t>
            </a:r>
            <a:r>
              <a:rPr lang="en-US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967335"/>
            <a:ext cx="12097871" cy="2212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rgbClr val="00B0F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Scientific Terminology </a:t>
            </a:r>
            <a:r>
              <a:rPr lang="en-US" sz="3200" dirty="0" smtClean="0"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= precise and standardized vocabulary used in science to describe concepts, processes, organisms, or phenomena.</a:t>
            </a:r>
            <a:endParaRPr lang="fr-FR" sz="32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7493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4472" y="60093"/>
            <a:ext cx="119275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5916613" algn="l"/>
              </a:tabLst>
            </a:pP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‘’</a:t>
            </a: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Terminology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’’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is the discipline that deals with </a:t>
            </a:r>
            <a:r>
              <a:rPr lang="en-US" sz="3200" b="1" i="1" dirty="0">
                <a:solidFill>
                  <a:srgbClr val="FF000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scientific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or </a:t>
            </a:r>
            <a:r>
              <a:rPr lang="en-US" sz="3200" b="1" i="1" dirty="0">
                <a:solidFill>
                  <a:srgbClr val="FF000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technical vocabularies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or terms. Its purpose is not only to study the way in which science and technology designate </a:t>
            </a:r>
            <a:r>
              <a:rPr lang="en-US" sz="3200" b="1" dirty="0">
                <a:solidFill>
                  <a:srgbClr val="FF000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objects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and </a:t>
            </a:r>
            <a:r>
              <a:rPr lang="en-US" sz="3200" b="1" dirty="0">
                <a:solidFill>
                  <a:srgbClr val="FF000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phenomena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but also to </a:t>
            </a:r>
            <a:r>
              <a:rPr lang="en-US" sz="3200" b="1" dirty="0">
                <a:solidFill>
                  <a:srgbClr val="FF000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identify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>
                <a:solidFill>
                  <a:srgbClr val="FF000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organize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and </a:t>
            </a:r>
            <a:r>
              <a:rPr lang="en-US" sz="3200" b="1" dirty="0">
                <a:solidFill>
                  <a:srgbClr val="FF000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manage terms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particularly in the form of </a:t>
            </a:r>
            <a:r>
              <a:rPr lang="en-US" sz="3200" b="1" dirty="0">
                <a:solidFill>
                  <a:srgbClr val="FF000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dictionaries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n-US" sz="3200" b="1" dirty="0">
                <a:solidFill>
                  <a:srgbClr val="FF000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databases.</a:t>
            </a:r>
            <a:endParaRPr lang="fr-FR" sz="3200" b="1" dirty="0">
              <a:solidFill>
                <a:srgbClr val="FF0000"/>
              </a:solidFill>
              <a:effectLst/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3910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8917" y="97724"/>
            <a:ext cx="49071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Importance in Biology</a:t>
            </a:r>
            <a:endParaRPr lang="fr-FR" sz="3600" b="1" dirty="0">
              <a:solidFill>
                <a:srgbClr val="FF0000"/>
              </a:solidFill>
              <a:latin typeface="Century" panose="020406040505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7235" y="939397"/>
            <a:ext cx="1200822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smtClean="0"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Ensures ‘</a:t>
            </a:r>
            <a:r>
              <a:rPr lang="en-US" sz="3200" b="1" dirty="0" smtClean="0">
                <a:solidFill>
                  <a:srgbClr val="00B0F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clarity</a:t>
            </a:r>
            <a:r>
              <a:rPr lang="en-US" sz="3200" dirty="0" smtClean="0"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’ (no confusion between common names).</a:t>
            </a:r>
          </a:p>
          <a:p>
            <a:pPr algn="just">
              <a:lnSpc>
                <a:spcPct val="150000"/>
              </a:lnSpc>
            </a:pPr>
            <a:r>
              <a:rPr lang="en-US" sz="3200" b="1" dirty="0">
                <a:solidFill>
                  <a:srgbClr val="00B050"/>
                </a:solidFill>
              </a:rPr>
              <a:t>“</a:t>
            </a:r>
            <a:r>
              <a:rPr lang="en-US" sz="3200" b="1" i="1" u="sng" dirty="0" err="1">
                <a:solidFill>
                  <a:srgbClr val="00B050"/>
                </a:solidFill>
              </a:rPr>
              <a:t>Panthera</a:t>
            </a:r>
            <a:r>
              <a:rPr lang="en-US" sz="3200" b="1" i="1" u="sng" dirty="0">
                <a:solidFill>
                  <a:srgbClr val="00B050"/>
                </a:solidFill>
              </a:rPr>
              <a:t> </a:t>
            </a:r>
            <a:r>
              <a:rPr lang="en-US" sz="3200" b="1" i="1" u="sng" dirty="0" err="1">
                <a:solidFill>
                  <a:srgbClr val="00B050"/>
                </a:solidFill>
              </a:rPr>
              <a:t>leo</a:t>
            </a:r>
            <a:r>
              <a:rPr lang="en-US" sz="3200" b="1" u="sng" dirty="0">
                <a:solidFill>
                  <a:srgbClr val="00B050"/>
                </a:solidFill>
              </a:rPr>
              <a:t>” is a more precise term than “lion.”</a:t>
            </a:r>
            <a:endParaRPr lang="fr-FR" sz="3200" b="1" u="sng" dirty="0">
              <a:solidFill>
                <a:srgbClr val="00B050"/>
              </a:solidFill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smtClean="0"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Provides ‘</a:t>
            </a:r>
            <a:r>
              <a:rPr lang="en-US" sz="3200" b="1" dirty="0" smtClean="0">
                <a:solidFill>
                  <a:srgbClr val="00B0F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international language</a:t>
            </a:r>
            <a:r>
              <a:rPr lang="en-US" sz="3200" dirty="0" smtClean="0"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’ (Latin &amp; Greek roots).</a:t>
            </a:r>
            <a:endParaRPr lang="fr-FR" sz="3200" dirty="0"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smtClean="0"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Essential for ‘</a:t>
            </a:r>
            <a:r>
              <a:rPr lang="en-US" sz="3200" b="1" dirty="0" smtClean="0">
                <a:solidFill>
                  <a:srgbClr val="00B0F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bibliographic research</a:t>
            </a:r>
            <a:r>
              <a:rPr lang="en-US" sz="3200" dirty="0" smtClean="0"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’ (keywords, database searches).</a:t>
            </a:r>
            <a:endParaRPr lang="fr-FR" sz="3200" dirty="0">
              <a:effectLst/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4861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0921" y="138064"/>
            <a:ext cx="59675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Origins of Biological Terms</a:t>
            </a:r>
            <a:endParaRPr lang="fr-FR" sz="3600" b="1" dirty="0">
              <a:solidFill>
                <a:srgbClr val="FF0000"/>
              </a:solidFill>
              <a:latin typeface="Century" panose="020406040505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0921" y="958334"/>
            <a:ext cx="4495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00B0F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Latin and Greek Roots</a:t>
            </a:r>
            <a:endParaRPr lang="fr-FR" sz="3200" b="1" dirty="0">
              <a:solidFill>
                <a:srgbClr val="00B0F0"/>
              </a:solidFill>
              <a:latin typeface="Century" panose="020406040505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0921" y="1845839"/>
            <a:ext cx="99709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smtClean="0"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Many biological terms come from Latin or Greek.</a:t>
            </a:r>
            <a:endParaRPr lang="fr-FR" sz="3200" dirty="0">
              <a:latin typeface="Century" panose="020406040505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799" y="2773685"/>
            <a:ext cx="11689977" cy="3567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dirty="0" smtClean="0"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Examples:</a:t>
            </a:r>
            <a:endParaRPr lang="fr-FR" sz="3200" dirty="0" smtClean="0">
              <a:effectLst/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dirty="0" smtClean="0"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3200" dirty="0" smtClean="0">
              <a:effectLst/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200" dirty="0" smtClean="0"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‘</a:t>
            </a:r>
            <a:r>
              <a:rPr lang="en-US" sz="3200" b="1" dirty="0" smtClean="0">
                <a:solidFill>
                  <a:srgbClr val="00B0F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Bio</a:t>
            </a:r>
            <a:r>
              <a:rPr lang="en-US" sz="3200" dirty="0" smtClean="0"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’ (</a:t>
            </a:r>
            <a:r>
              <a:rPr lang="en-US" sz="3200" b="1" dirty="0" smtClean="0">
                <a:solidFill>
                  <a:srgbClr val="FF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Greek</a:t>
            </a:r>
            <a:r>
              <a:rPr lang="en-US" sz="3200" dirty="0" smtClean="0"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= life) → biology, biochemistry.</a:t>
            </a:r>
            <a:endParaRPr lang="fr-FR" sz="3200" dirty="0" smtClean="0">
              <a:effectLst/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200" dirty="0" smtClean="0"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‘</a:t>
            </a:r>
            <a:r>
              <a:rPr lang="en-US" sz="3200" b="1" dirty="0" smtClean="0">
                <a:solidFill>
                  <a:srgbClr val="00B0F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Logy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  <a:r>
              <a:rPr lang="en-US" sz="3200" dirty="0" smtClean="0"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3200" b="1" dirty="0" smtClean="0">
                <a:solidFill>
                  <a:srgbClr val="FF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Greek</a:t>
            </a:r>
            <a:r>
              <a:rPr lang="en-US" sz="3200" dirty="0" smtClean="0"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= study of) → zoology, ecology.</a:t>
            </a:r>
            <a:endParaRPr lang="fr-FR" sz="3200" dirty="0" smtClean="0">
              <a:effectLst/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200" dirty="0" smtClean="0"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‘</a:t>
            </a:r>
            <a:r>
              <a:rPr lang="en-US" sz="3200" b="1" dirty="0" smtClean="0">
                <a:solidFill>
                  <a:srgbClr val="00B0F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Aqua</a:t>
            </a:r>
            <a:r>
              <a:rPr lang="en-US" sz="3200" dirty="0" smtClean="0"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’ (</a:t>
            </a:r>
            <a:r>
              <a:rPr lang="en-US" sz="3200" b="1" dirty="0" smtClean="0">
                <a:solidFill>
                  <a:srgbClr val="FF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Latin</a:t>
            </a:r>
            <a:r>
              <a:rPr lang="en-US" sz="3200" dirty="0" smtClean="0"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= water) → aquatic.</a:t>
            </a:r>
            <a:endParaRPr lang="fr-FR" sz="3200" dirty="0">
              <a:effectLst/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3174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235" y="134804"/>
            <a:ext cx="12048565" cy="2937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 smtClean="0">
                <a:solidFill>
                  <a:srgbClr val="FF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Examples in Biology</a:t>
            </a:r>
            <a:endParaRPr lang="fr-FR" sz="3200" dirty="0" smtClean="0">
              <a:effectLst/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‘’</a:t>
            </a:r>
            <a:r>
              <a:rPr lang="en-US" sz="3200" b="1" dirty="0" smtClean="0">
                <a:solidFill>
                  <a:srgbClr val="00B0F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Cytology</a:t>
            </a:r>
            <a:r>
              <a:rPr lang="en-US" sz="3200" dirty="0" smtClean="0"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’’ = study of cells (‘</a:t>
            </a:r>
            <a:r>
              <a:rPr lang="en-US" sz="3200" b="1" dirty="0" err="1" smtClean="0">
                <a:solidFill>
                  <a:srgbClr val="00B0F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kytos</a:t>
            </a:r>
            <a:r>
              <a:rPr lang="en-US" sz="3200" dirty="0" smtClean="0"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’ = cell, ‘</a:t>
            </a:r>
            <a:r>
              <a:rPr lang="en-US" sz="3200" b="1" dirty="0" smtClean="0">
                <a:solidFill>
                  <a:srgbClr val="00B0F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logy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  <a:r>
              <a:rPr lang="en-US" sz="3200" dirty="0" smtClean="0"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= study).</a:t>
            </a:r>
            <a:endParaRPr lang="fr-FR" sz="3200" dirty="0" smtClean="0">
              <a:effectLst/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‘’</a:t>
            </a:r>
            <a:r>
              <a:rPr lang="en-US" sz="3200" b="1" dirty="0" smtClean="0">
                <a:solidFill>
                  <a:srgbClr val="00B0F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Hemoglobin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’’</a:t>
            </a:r>
            <a:r>
              <a:rPr lang="en-US" sz="3200" dirty="0" smtClean="0"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= blood protein (</a:t>
            </a:r>
            <a:r>
              <a:rPr lang="en-US" sz="3200" b="1" dirty="0" smtClean="0">
                <a:solidFill>
                  <a:srgbClr val="00B0F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‘</a:t>
            </a:r>
            <a:r>
              <a:rPr lang="en-US" sz="3200" b="1" dirty="0" err="1" smtClean="0">
                <a:solidFill>
                  <a:srgbClr val="00B0F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haima</a:t>
            </a:r>
            <a:r>
              <a:rPr lang="en-US" sz="3200" dirty="0" smtClean="0"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’ = blood, ‘</a:t>
            </a:r>
            <a:r>
              <a:rPr lang="en-US" sz="3200" b="1" dirty="0" smtClean="0">
                <a:solidFill>
                  <a:srgbClr val="00B0F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globin</a:t>
            </a:r>
            <a:r>
              <a:rPr lang="en-US" sz="3200" dirty="0" smtClean="0"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’ = protein).</a:t>
            </a:r>
            <a:endParaRPr lang="fr-FR" sz="3200" dirty="0">
              <a:effectLst/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1024" y="3281083"/>
            <a:ext cx="119544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smtClean="0"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Break down the word “</a:t>
            </a:r>
            <a:r>
              <a:rPr lang="en-US" sz="3200" b="1" dirty="0" smtClean="0">
                <a:solidFill>
                  <a:srgbClr val="00B0F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photosynthesis</a:t>
            </a:r>
            <a:r>
              <a:rPr lang="en-US" sz="3200" dirty="0" smtClean="0"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” into its Greek parts and explain the meaning.</a:t>
            </a:r>
            <a:endParaRPr lang="fr-FR" sz="3200" dirty="0">
              <a:effectLst/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2227" y="5173471"/>
            <a:ext cx="35846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Photo = ??????????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2227" y="5899665"/>
            <a:ext cx="37529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synthesis+=???????</a:t>
            </a:r>
            <a:endParaRPr lang="fr-FR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6661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09283" y="188259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 smtClean="0">
                <a:solidFill>
                  <a:srgbClr val="FF0000"/>
                </a:solidFill>
                <a:latin typeface="Century" panose="02040604050505020304" pitchFamily="18" charset="0"/>
              </a:rPr>
              <a:t>Morpheme</a:t>
            </a:r>
            <a:endParaRPr lang="cy-GB" sz="3600" b="1" dirty="0">
              <a:solidFill>
                <a:srgbClr val="FF0000"/>
              </a:solidFill>
              <a:latin typeface="Century" panose="02040604050505020304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21023" y="981635"/>
            <a:ext cx="11900647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3200" b="1" dirty="0" smtClean="0">
                <a:solidFill>
                  <a:srgbClr val="00B0F0"/>
                </a:solidFill>
                <a:latin typeface="Century" panose="02040604050505020304" pitchFamily="18" charset="0"/>
              </a:rPr>
              <a:t>Morphemes</a:t>
            </a:r>
            <a:r>
              <a:rPr lang="en-GB" sz="3200" dirty="0" smtClean="0">
                <a:latin typeface="Century" panose="02040604050505020304" pitchFamily="18" charset="0"/>
              </a:rPr>
              <a:t> are the building block of words. In </a:t>
            </a:r>
            <a:r>
              <a:rPr lang="en-GB" sz="3200" dirty="0" err="1" smtClean="0">
                <a:latin typeface="Century" panose="02040604050505020304" pitchFamily="18" charset="0"/>
              </a:rPr>
              <a:t>english</a:t>
            </a:r>
            <a:r>
              <a:rPr lang="en-GB" sz="3200" dirty="0" smtClean="0">
                <a:latin typeface="Century" panose="02040604050505020304" pitchFamily="18" charset="0"/>
              </a:rPr>
              <a:t>, the term “ </a:t>
            </a:r>
            <a:r>
              <a:rPr lang="en-GB" sz="3200" b="1" dirty="0" smtClean="0">
                <a:solidFill>
                  <a:srgbClr val="00B0F0"/>
                </a:solidFill>
                <a:latin typeface="Century" panose="02040604050505020304" pitchFamily="18" charset="0"/>
              </a:rPr>
              <a:t>morpheme</a:t>
            </a:r>
            <a:r>
              <a:rPr lang="en-GB" sz="3200" dirty="0" smtClean="0">
                <a:latin typeface="Century" panose="02040604050505020304" pitchFamily="18" charset="0"/>
              </a:rPr>
              <a:t>” most commonly refers to </a:t>
            </a:r>
            <a:r>
              <a:rPr lang="en-GB" sz="3200" b="1" dirty="0" smtClean="0">
                <a:solidFill>
                  <a:srgbClr val="00B0F0"/>
                </a:solidFill>
                <a:latin typeface="Century" panose="02040604050505020304" pitchFamily="18" charset="0"/>
              </a:rPr>
              <a:t>prefixes</a:t>
            </a:r>
            <a:r>
              <a:rPr lang="en-GB" sz="3200" dirty="0" smtClean="0">
                <a:latin typeface="Century" panose="02040604050505020304" pitchFamily="18" charset="0"/>
              </a:rPr>
              <a:t> and </a:t>
            </a:r>
            <a:r>
              <a:rPr lang="en-GB" sz="3200" b="1" dirty="0" smtClean="0">
                <a:solidFill>
                  <a:srgbClr val="00B0F0"/>
                </a:solidFill>
                <a:latin typeface="Century" panose="02040604050505020304" pitchFamily="18" charset="0"/>
              </a:rPr>
              <a:t>suffixes</a:t>
            </a:r>
            <a:r>
              <a:rPr lang="en-GB" sz="3200" dirty="0" smtClean="0">
                <a:latin typeface="Century" panose="02040604050505020304" pitchFamily="18" charset="0"/>
              </a:rPr>
              <a:t> that be can added to a word to change its function or meaning.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GB" sz="3200" dirty="0" smtClean="0">
                <a:latin typeface="Century" panose="02040604050505020304" pitchFamily="18" charset="0"/>
              </a:rPr>
              <a:t>-e. g : morph </a:t>
            </a:r>
            <a:r>
              <a:rPr lang="fr-FR" sz="3200" dirty="0" smtClean="0">
                <a:latin typeface="Century" panose="02040604050505020304" pitchFamily="18" charset="0"/>
              </a:rPr>
              <a:t>= </a:t>
            </a:r>
            <a:r>
              <a:rPr lang="en-GB" sz="3200" dirty="0" smtClean="0">
                <a:latin typeface="Century" panose="02040604050505020304" pitchFamily="18" charset="0"/>
              </a:rPr>
              <a:t>shape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GB" sz="3200" dirty="0" smtClean="0">
                <a:latin typeface="Century" panose="02040604050505020304" pitchFamily="18" charset="0"/>
              </a:rPr>
              <a:t>-Polymorph, metamorphosis, morphology, morphogenesis.</a:t>
            </a:r>
            <a:endParaRPr lang="cy-GB" sz="32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0067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30758" y="141176"/>
            <a:ext cx="3714776" cy="107157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latin typeface="Century" panose="02040604050505020304" pitchFamily="18" charset="0"/>
              </a:rPr>
              <a:t>MORPHEME</a:t>
            </a:r>
            <a:endParaRPr lang="cy-GB" sz="3200" b="1" dirty="0">
              <a:latin typeface="Century" panose="02040604050505020304" pitchFamily="18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3989550" y="1279981"/>
            <a:ext cx="571504" cy="71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y-GB"/>
          </a:p>
        </p:txBody>
      </p:sp>
      <p:sp>
        <p:nvSpPr>
          <p:cNvPr id="4" name="Down Arrow 3"/>
          <p:cNvSpPr/>
          <p:nvPr/>
        </p:nvSpPr>
        <p:spPr>
          <a:xfrm>
            <a:off x="7632888" y="1279981"/>
            <a:ext cx="571504" cy="7858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y-GB"/>
          </a:p>
        </p:txBody>
      </p:sp>
      <p:sp>
        <p:nvSpPr>
          <p:cNvPr id="5" name="Rectangle 4"/>
          <p:cNvSpPr/>
          <p:nvPr/>
        </p:nvSpPr>
        <p:spPr>
          <a:xfrm>
            <a:off x="3275170" y="2021255"/>
            <a:ext cx="2071702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latin typeface="Century" panose="02040604050505020304" pitchFamily="18" charset="0"/>
              </a:rPr>
              <a:t>ROOTS</a:t>
            </a:r>
            <a:endParaRPr lang="cy-GB" sz="2800" b="1" dirty="0">
              <a:latin typeface="Century" panose="020406040505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989946" y="2092693"/>
            <a:ext cx="1928826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latin typeface="Century" panose="02040604050505020304" pitchFamily="18" charset="0"/>
              </a:rPr>
              <a:t>AFFIXES</a:t>
            </a:r>
            <a:endParaRPr lang="cy-GB" sz="2800" dirty="0">
              <a:latin typeface="Century" panose="02040604050505020304" pitchFamily="18" charset="0"/>
            </a:endParaRPr>
          </a:p>
        </p:txBody>
      </p:sp>
      <p:sp>
        <p:nvSpPr>
          <p:cNvPr id="7" name="Down Arrow 8"/>
          <p:cNvSpPr/>
          <p:nvPr/>
        </p:nvSpPr>
        <p:spPr>
          <a:xfrm>
            <a:off x="6704194" y="2735635"/>
            <a:ext cx="500066" cy="9286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y-GB"/>
          </a:p>
        </p:txBody>
      </p:sp>
      <p:sp>
        <p:nvSpPr>
          <p:cNvPr id="8" name="Down Arrow 9"/>
          <p:cNvSpPr/>
          <p:nvPr/>
        </p:nvSpPr>
        <p:spPr>
          <a:xfrm>
            <a:off x="8775896" y="2735635"/>
            <a:ext cx="500066" cy="10001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y-GB"/>
          </a:p>
        </p:txBody>
      </p:sp>
      <p:sp>
        <p:nvSpPr>
          <p:cNvPr id="9" name="Rectangle 8"/>
          <p:cNvSpPr/>
          <p:nvPr/>
        </p:nvSpPr>
        <p:spPr>
          <a:xfrm>
            <a:off x="6347004" y="3735767"/>
            <a:ext cx="1428760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latin typeface="Century" panose="02040604050505020304" pitchFamily="18" charset="0"/>
              </a:rPr>
              <a:t>PREFIX</a:t>
            </a:r>
            <a:endParaRPr lang="cy-GB" b="1" dirty="0">
              <a:latin typeface="Century" panose="020406040505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204392" y="3735767"/>
            <a:ext cx="1571636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Century" panose="02040604050505020304" pitchFamily="18" charset="0"/>
              </a:rPr>
              <a:t>SUFFIX</a:t>
            </a:r>
            <a:endParaRPr lang="cy-GB" dirty="0">
              <a:latin typeface="Century" panose="02040604050505020304" pitchFamily="18" charset="0"/>
            </a:endParaRPr>
          </a:p>
        </p:txBody>
      </p:sp>
      <p:sp>
        <p:nvSpPr>
          <p:cNvPr id="11" name="TextBox 14"/>
          <p:cNvSpPr txBox="1"/>
          <p:nvPr/>
        </p:nvSpPr>
        <p:spPr>
          <a:xfrm>
            <a:off x="3250785" y="2828835"/>
            <a:ext cx="25961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entury" panose="02040604050505020304" pitchFamily="18" charset="0"/>
              </a:rPr>
              <a:t>Can occur alone in sentence.</a:t>
            </a:r>
          </a:p>
          <a:p>
            <a:r>
              <a:rPr lang="en-GB" sz="2400" dirty="0" smtClean="0">
                <a:latin typeface="Century" panose="02040604050505020304" pitchFamily="18" charset="0"/>
              </a:rPr>
              <a:t>e.g. Eat  is  root</a:t>
            </a:r>
            <a:endParaRPr lang="cy-GB" sz="2400" dirty="0">
              <a:latin typeface="Century" panose="02040604050505020304" pitchFamily="18" charset="0"/>
            </a:endParaRPr>
          </a:p>
        </p:txBody>
      </p:sp>
      <p:cxnSp>
        <p:nvCxnSpPr>
          <p:cNvPr id="12" name="Straight Arrow Connector 16"/>
          <p:cNvCxnSpPr/>
          <p:nvPr/>
        </p:nvCxnSpPr>
        <p:spPr>
          <a:xfrm>
            <a:off x="6918508" y="4307271"/>
            <a:ext cx="857256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8"/>
          <p:cNvCxnSpPr>
            <a:stCxn id="10" idx="2"/>
          </p:cNvCxnSpPr>
          <p:nvPr/>
        </p:nvCxnSpPr>
        <p:spPr>
          <a:xfrm rot="5400000">
            <a:off x="8132954" y="4235833"/>
            <a:ext cx="785818" cy="9286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9"/>
          <p:cNvSpPr txBox="1"/>
          <p:nvPr/>
        </p:nvSpPr>
        <p:spPr>
          <a:xfrm>
            <a:off x="7132822" y="5307403"/>
            <a:ext cx="20717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entury" panose="02040604050505020304" pitchFamily="18" charset="0"/>
              </a:rPr>
              <a:t>Can only </a:t>
            </a:r>
            <a:r>
              <a:rPr lang="en-GB" sz="2000" dirty="0">
                <a:latin typeface="Century" panose="02040604050505020304" pitchFamily="18" charset="0"/>
              </a:rPr>
              <a:t>a</a:t>
            </a:r>
            <a:r>
              <a:rPr lang="en-GB" sz="2000" dirty="0" smtClean="0">
                <a:latin typeface="Century" panose="02040604050505020304" pitchFamily="18" charset="0"/>
              </a:rPr>
              <a:t>ppear attached  to a root</a:t>
            </a:r>
            <a:endParaRPr lang="cy-GB" sz="20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6104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67" y="67234"/>
            <a:ext cx="10913381" cy="67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40881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8" y="105031"/>
            <a:ext cx="11876998" cy="66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37418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180" y="144106"/>
            <a:ext cx="11663104" cy="6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89719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718" y="72318"/>
            <a:ext cx="11718090" cy="6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42170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143" y="94129"/>
            <a:ext cx="11874611" cy="66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96845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069" y="94129"/>
            <a:ext cx="12018759" cy="66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25968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55" y="53788"/>
            <a:ext cx="11913923" cy="67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3775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24" y="54627"/>
            <a:ext cx="12080919" cy="67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544724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29" y="53788"/>
            <a:ext cx="11924597" cy="67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9476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91" y="53788"/>
            <a:ext cx="12002372" cy="67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452777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42" y="71157"/>
            <a:ext cx="11969534" cy="67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054598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62" y="67235"/>
            <a:ext cx="11913923" cy="67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251808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39" y="26052"/>
            <a:ext cx="11973911" cy="68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50498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01" y="13447"/>
            <a:ext cx="12047590" cy="68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238243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97" y="75920"/>
            <a:ext cx="12051982" cy="68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145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37" y="98051"/>
            <a:ext cx="11991422" cy="67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16333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98" y="67236"/>
            <a:ext cx="12027300" cy="67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108562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129553" y="55401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91765" y="101781"/>
            <a:ext cx="79496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Here are some terms used in </a:t>
            </a:r>
            <a:r>
              <a:rPr lang="en-US" sz="3600" b="1" dirty="0" smtClean="0">
                <a:solidFill>
                  <a:srgbClr val="FF000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biology</a:t>
            </a:r>
            <a:endParaRPr lang="fr-FR" sz="3600" b="1" dirty="0">
              <a:solidFill>
                <a:srgbClr val="FF0000"/>
              </a:solidFill>
              <a:latin typeface="Century" panose="020406040505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8023" y="1071775"/>
            <a:ext cx="1184838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1. Biolog</a:t>
            </a:r>
            <a:r>
              <a:rPr lang="en-US" sz="3200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science that studies living beings.</a:t>
            </a:r>
            <a:endParaRPr lang="fr-FR" sz="3200" dirty="0"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2. Cell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smallest unit of the living world, capable of ensuring its survival and reproduction.</a:t>
            </a:r>
            <a:endParaRPr lang="fr-FR" sz="3200" dirty="0"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3. Tissue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 group of similar cells with the same origin, working together for the same function.</a:t>
            </a:r>
            <a:endParaRPr lang="fr-FR" sz="3200" dirty="0"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4. Histolog</a:t>
            </a:r>
            <a:r>
              <a:rPr lang="en-US" sz="3200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 science (medical specialty) that studies tissues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fr-FR" sz="3200" dirty="0"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29379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9282" y="259594"/>
            <a:ext cx="82345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B0F0"/>
                </a:solidFill>
                <a:latin typeface="Century" panose="02040604050505020304" pitchFamily="18" charset="0"/>
              </a:rPr>
              <a:t>5</a:t>
            </a: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</a:rPr>
              <a:t>. Cytology</a:t>
            </a:r>
            <a:r>
              <a:rPr lang="en-US" sz="3200" dirty="0">
                <a:latin typeface="Century" panose="02040604050505020304" pitchFamily="18" charset="0"/>
              </a:rPr>
              <a:t>: A science that studies the cell.</a:t>
            </a:r>
          </a:p>
        </p:txBody>
      </p:sp>
      <p:sp>
        <p:nvSpPr>
          <p:cNvPr id="5" name="Rectangle 4"/>
          <p:cNvSpPr/>
          <p:nvPr/>
        </p:nvSpPr>
        <p:spPr>
          <a:xfrm>
            <a:off x="209282" y="983509"/>
            <a:ext cx="1185044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6. Herbivore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 animal that feeds on grasses and plant matter.</a:t>
            </a:r>
            <a:endParaRPr lang="fr-FR" sz="3200" dirty="0"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7. Carnivore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 animal that feeds on flesh (flesh is a biological tissue of the human or animal body).</a:t>
            </a:r>
            <a:endParaRPr lang="fr-FR" sz="3200" dirty="0"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8. Soil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loose, superficial layer of the Earth’s crust, resulting from the transformation of parent rock, enriched with organic inputs.</a:t>
            </a:r>
            <a:endParaRPr lang="fr-FR" sz="3200" dirty="0">
              <a:effectLst/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92563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265" y="476300"/>
            <a:ext cx="1202522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9.Pedology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science that studies soils, their formation, composition, and evolution.</a:t>
            </a:r>
            <a:endParaRPr lang="fr-FR" sz="3200" dirty="0"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10.Geology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science that studies the Earth and its different parts.</a:t>
            </a:r>
            <a:endParaRPr lang="fr-FR" sz="3200" dirty="0"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11.Plant Biology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science of living organisms in the plant world. Its purpose is the study of plant life.</a:t>
            </a:r>
            <a:endParaRPr lang="fr-FR" sz="3200" dirty="0"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12.Parasitology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study of parasites and the diseases they cause in humans, animals, and plants.</a:t>
            </a:r>
            <a:endParaRPr lang="fr-FR" sz="3200" dirty="0">
              <a:effectLst/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71728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2529" y="357097"/>
            <a:ext cx="11800935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13.Animal Biology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branch of biology that focuses particularly on animals.</a:t>
            </a:r>
            <a:endParaRPr lang="fr-FR" sz="3200" dirty="0"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14.Biophysics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 discipline at the interface of physics and biology where physical observation tools are applied to biologically derived molecules.</a:t>
            </a:r>
            <a:endParaRPr lang="fr-FR" sz="3200" dirty="0"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15.Biochemistry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scientific discipline that studies the chemical reactions occurring within living organisms and, therefore, within cells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fr-FR" sz="3200" dirty="0"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32119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150" y="41627"/>
            <a:ext cx="11789435" cy="147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16.Microbiology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 sub-discipline of biology devoted 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o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study of microorganisms.</a:t>
            </a:r>
            <a:endParaRPr lang="fr-FR" sz="3200" dirty="0"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8150" y="1490516"/>
            <a:ext cx="1207410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17.Immunology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branch of biology that studies the immune system.</a:t>
            </a:r>
            <a:endParaRPr lang="fr-FR" sz="3200" dirty="0"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18.Genetics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 sub-discipline of biology; the science that studies heredity and genes.</a:t>
            </a:r>
            <a:endParaRPr lang="fr-FR" sz="3200" dirty="0"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19.DNA (Deoxyribonucleic acid)</a:t>
            </a:r>
            <a:r>
              <a:rPr lang="en-US" sz="3200" b="1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molecule that contains genetic information.</a:t>
            </a:r>
            <a:endParaRPr lang="fr-FR" sz="3200" dirty="0"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20. RNA (Ribonucleic acid).</a:t>
            </a:r>
            <a:endParaRPr lang="fr-FR" b="1" dirty="0">
              <a:solidFill>
                <a:srgbClr val="00B0F0"/>
              </a:solidFill>
              <a:effectLst/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89329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1543" y="378447"/>
            <a:ext cx="11662912" cy="7158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21. Mutation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 modification of a gene, and therefore of the DNA sequence that composes it.</a:t>
            </a:r>
            <a:endParaRPr lang="fr-FR" sz="3200" dirty="0"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22. Nucleus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cellular structure that contains and protects DNA.</a:t>
            </a:r>
            <a:endParaRPr lang="fr-FR" sz="3200" dirty="0"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23.PH </a:t>
            </a:r>
            <a:r>
              <a:rPr lang="en-US" sz="3200" b="1" dirty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(potential of hydrogen</a:t>
            </a: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):  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Acidic medium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200" b="1" dirty="0">
                <a:solidFill>
                  <a:srgbClr val="FF000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 &lt; 7</a:t>
            </a:r>
            <a:endParaRPr lang="fr-FR" sz="3200" b="1" dirty="0">
              <a:solidFill>
                <a:srgbClr val="FF0000"/>
              </a:solidFill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	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					   Neutral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medium: </a:t>
            </a:r>
            <a:r>
              <a:rPr lang="en-US" sz="3200" b="1" dirty="0">
                <a:solidFill>
                  <a:srgbClr val="FF000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 = 7</a:t>
            </a:r>
            <a:endParaRPr lang="fr-FR" sz="3200" b="1" dirty="0">
              <a:solidFill>
                <a:srgbClr val="FF0000"/>
              </a:solidFill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	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					  Basic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medium: </a:t>
            </a:r>
            <a:r>
              <a:rPr lang="en-US" sz="3200" b="1" dirty="0">
                <a:solidFill>
                  <a:srgbClr val="FF000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 &gt; 7</a:t>
            </a:r>
            <a:endParaRPr lang="fr-FR" sz="3200" b="1" dirty="0">
              <a:solidFill>
                <a:srgbClr val="FF0000"/>
              </a:solidFill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FR" sz="3200" dirty="0"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3200" dirty="0"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endParaRPr lang="fr-FR" sz="3200" dirty="0">
              <a:effectLst/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0756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2528" y="182788"/>
            <a:ext cx="1185269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24. Eukaryote </a:t>
            </a:r>
            <a:r>
              <a:rPr lang="en-US" sz="3200" b="1" dirty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(adjective</a:t>
            </a: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):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Describes cells that have a nucleus enclosed by a nuclear membrane.</a:t>
            </a:r>
            <a:endParaRPr lang="fr-FR" sz="3200" dirty="0"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25.Prokaryote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Describes a unicellular organism whose cell structure has no nucleus.</a:t>
            </a:r>
            <a:endParaRPr lang="fr-FR" sz="3200" dirty="0"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26. Protein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 biological macromolecule composed of a large number of amino acids (generally more than 100).</a:t>
            </a:r>
            <a:endParaRPr lang="fr-FR" sz="3200" dirty="0">
              <a:effectLst/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2528" y="4880764"/>
            <a:ext cx="116284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27.Anaerobic </a:t>
            </a:r>
            <a:r>
              <a:rPr lang="en-US" sz="3200" b="1" dirty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(adjective</a:t>
            </a: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):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Describes an environment without oxygen.</a:t>
            </a:r>
            <a:endParaRPr lang="fr-FR" sz="3200" dirty="0">
              <a:effectLst/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45416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6521" y="187637"/>
            <a:ext cx="1193895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28. Morphology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general appearance of a body or organ, i.e., its external form and structure.</a:t>
            </a:r>
            <a:endParaRPr lang="fr-FR" sz="3200" dirty="0"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29. Anatomy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study of the form, arrangement, and structure of organs.</a:t>
            </a:r>
            <a:endParaRPr lang="fr-FR" sz="3200" dirty="0">
              <a:solidFill>
                <a:srgbClr val="00B0F0"/>
              </a:solidFill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30. ATP </a:t>
            </a:r>
            <a:r>
              <a:rPr lang="en-US" sz="3200" b="1" dirty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(Adenosine </a:t>
            </a: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triphosphate).</a:t>
            </a:r>
            <a:endParaRPr lang="fr-FR" sz="3200" b="1" dirty="0">
              <a:solidFill>
                <a:srgbClr val="00B0F0"/>
              </a:solidFill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31.Homogeneous (adjective)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Describes a medium with a uniform structure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fr-FR" sz="3200" dirty="0"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31683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518" y="189781"/>
            <a:ext cx="1194758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b="1" dirty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32. Metabolism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The set of molecular transformations and energy transfers that occur in a cell or living organism. It includes processes of breakdown (catabolism) and processes of organic synthesis (anabolism).</a:t>
            </a:r>
            <a:endParaRPr lang="fr-FR" sz="3200" dirty="0"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4414" y="3429000"/>
            <a:ext cx="1167729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33.Orga</a:t>
            </a:r>
            <a:r>
              <a:rPr lang="en-US" sz="3200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 part of the body identifiable by its shape and location, performing a specific function.</a:t>
            </a:r>
            <a:endParaRPr lang="fr-FR" sz="3200" dirty="0"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3200" b="1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34.Sterile </a:t>
            </a:r>
            <a:r>
              <a:rPr lang="en-US" sz="3200" b="1" dirty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(adjective</a:t>
            </a:r>
            <a:r>
              <a:rPr lang="en-US" sz="3200" dirty="0" smtClean="0">
                <a:solidFill>
                  <a:srgbClr val="00B0F0"/>
                </a:solidFill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en-US" sz="3200" dirty="0" smtClean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200" dirty="0"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Describes a medium that contains no microorganisms.</a:t>
            </a:r>
            <a:endParaRPr lang="fr-FR" sz="3200" dirty="0">
              <a:effectLst/>
              <a:latin typeface="Century" panose="020406040505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587364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1423</TotalTime>
  <Words>887</Words>
  <Application>Microsoft Office PowerPoint</Application>
  <PresentationFormat>Personnalisé</PresentationFormat>
  <Paragraphs>79</Paragraphs>
  <Slides>35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35</vt:i4>
      </vt:variant>
    </vt:vector>
  </HeadingPairs>
  <TitlesOfParts>
    <vt:vector size="36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HP A10</dc:creator>
  <cp:lastModifiedBy>MIMI-INFO</cp:lastModifiedBy>
  <cp:revision>53</cp:revision>
  <dcterms:created xsi:type="dcterms:W3CDTF">2025-09-29T18:58:09Z</dcterms:created>
  <dcterms:modified xsi:type="dcterms:W3CDTF">2026-10-07T08:53:28Z</dcterms:modified>
</cp:coreProperties>
</file>