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9" r:id="rId2"/>
    <p:sldId id="272" r:id="rId3"/>
    <p:sldId id="271" r:id="rId4"/>
    <p:sldId id="273" r:id="rId5"/>
    <p:sldId id="267" r:id="rId6"/>
    <p:sldId id="262" r:id="rId7"/>
    <p:sldId id="274" r:id="rId8"/>
    <p:sldId id="275" r:id="rId9"/>
    <p:sldId id="276" r:id="rId10"/>
    <p:sldId id="277" r:id="rId11"/>
    <p:sldId id="264" r:id="rId12"/>
    <p:sldId id="265" r:id="rId13"/>
    <p:sldId id="278" r:id="rId14"/>
    <p:sldId id="279" r:id="rId15"/>
    <p:sldId id="280" r:id="rId16"/>
    <p:sldId id="281" r:id="rId17"/>
    <p:sldId id="256" r:id="rId18"/>
    <p:sldId id="257" r:id="rId19"/>
    <p:sldId id="258" r:id="rId20"/>
    <p:sldId id="259" r:id="rId21"/>
    <p:sldId id="260" r:id="rId22"/>
  </p:sldIdLst>
  <p:sldSz cx="9144000" cy="6858000" type="screen4x3"/>
  <p:notesSz cx="6858000" cy="9144000"/>
  <p:defaultTextStyle>
    <a:defPPr>
      <a:defRPr lang="cy-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Style clair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45" d="100"/>
          <a:sy n="45" d="100"/>
        </p:scale>
        <p:origin x="-1236"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cy-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cy-GB"/>
          </a:p>
        </p:txBody>
      </p:sp>
      <p:sp>
        <p:nvSpPr>
          <p:cNvPr id="4" name="Date Placeholder 3"/>
          <p:cNvSpPr>
            <a:spLocks noGrp="1"/>
          </p:cNvSpPr>
          <p:nvPr>
            <p:ph type="dt" sz="half" idx="10"/>
          </p:nvPr>
        </p:nvSpPr>
        <p:spPr/>
        <p:txBody>
          <a:bodyPr/>
          <a:lstStyle/>
          <a:p>
            <a:fld id="{62507838-B03A-42CB-9FE5-2C505E979C96}" type="datetimeFigureOut">
              <a:rPr lang="cy-GB" smtClean="0"/>
              <a:pPr/>
              <a:t>06/04/2022</a:t>
            </a:fld>
            <a:endParaRPr lang="cy-GB"/>
          </a:p>
        </p:txBody>
      </p:sp>
      <p:sp>
        <p:nvSpPr>
          <p:cNvPr id="5" name="Footer Placeholder 4"/>
          <p:cNvSpPr>
            <a:spLocks noGrp="1"/>
          </p:cNvSpPr>
          <p:nvPr>
            <p:ph type="ftr" sz="quarter" idx="11"/>
          </p:nvPr>
        </p:nvSpPr>
        <p:spPr/>
        <p:txBody>
          <a:bodyPr/>
          <a:lstStyle/>
          <a:p>
            <a:endParaRPr lang="cy-GB"/>
          </a:p>
        </p:txBody>
      </p:sp>
      <p:sp>
        <p:nvSpPr>
          <p:cNvPr id="6" name="Slide Number Placeholder 5"/>
          <p:cNvSpPr>
            <a:spLocks noGrp="1"/>
          </p:cNvSpPr>
          <p:nvPr>
            <p:ph type="sldNum" sz="quarter" idx="12"/>
          </p:nvPr>
        </p:nvSpPr>
        <p:spPr/>
        <p:txBody>
          <a:bodyPr/>
          <a:lstStyle/>
          <a:p>
            <a:fld id="{414249C9-F600-4843-9BED-9090D14E2135}" type="slidenum">
              <a:rPr lang="cy-GB" smtClean="0"/>
              <a:pPr/>
              <a:t>‹N°›</a:t>
            </a:fld>
            <a:endParaRPr lang="cy-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cy-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y-GB"/>
          </a:p>
        </p:txBody>
      </p:sp>
      <p:sp>
        <p:nvSpPr>
          <p:cNvPr id="4" name="Date Placeholder 3"/>
          <p:cNvSpPr>
            <a:spLocks noGrp="1"/>
          </p:cNvSpPr>
          <p:nvPr>
            <p:ph type="dt" sz="half" idx="10"/>
          </p:nvPr>
        </p:nvSpPr>
        <p:spPr/>
        <p:txBody>
          <a:bodyPr/>
          <a:lstStyle/>
          <a:p>
            <a:fld id="{62507838-B03A-42CB-9FE5-2C505E979C96}" type="datetimeFigureOut">
              <a:rPr lang="cy-GB" smtClean="0"/>
              <a:pPr/>
              <a:t>06/04/2022</a:t>
            </a:fld>
            <a:endParaRPr lang="cy-GB"/>
          </a:p>
        </p:txBody>
      </p:sp>
      <p:sp>
        <p:nvSpPr>
          <p:cNvPr id="5" name="Footer Placeholder 4"/>
          <p:cNvSpPr>
            <a:spLocks noGrp="1"/>
          </p:cNvSpPr>
          <p:nvPr>
            <p:ph type="ftr" sz="quarter" idx="11"/>
          </p:nvPr>
        </p:nvSpPr>
        <p:spPr/>
        <p:txBody>
          <a:bodyPr/>
          <a:lstStyle/>
          <a:p>
            <a:endParaRPr lang="cy-GB"/>
          </a:p>
        </p:txBody>
      </p:sp>
      <p:sp>
        <p:nvSpPr>
          <p:cNvPr id="6" name="Slide Number Placeholder 5"/>
          <p:cNvSpPr>
            <a:spLocks noGrp="1"/>
          </p:cNvSpPr>
          <p:nvPr>
            <p:ph type="sldNum" sz="quarter" idx="12"/>
          </p:nvPr>
        </p:nvSpPr>
        <p:spPr/>
        <p:txBody>
          <a:bodyPr/>
          <a:lstStyle/>
          <a:p>
            <a:fld id="{414249C9-F600-4843-9BED-9090D14E2135}" type="slidenum">
              <a:rPr lang="cy-GB" smtClean="0"/>
              <a:pPr/>
              <a:t>‹N°›</a:t>
            </a:fld>
            <a:endParaRPr lang="cy-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cy-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2507838-B03A-42CB-9FE5-2C505E979C96}" type="datetimeFigureOut">
              <a:rPr lang="cy-GB" smtClean="0"/>
              <a:pPr/>
              <a:t>06/04/2022</a:t>
            </a:fld>
            <a:endParaRPr lang="cy-GB"/>
          </a:p>
        </p:txBody>
      </p:sp>
      <p:sp>
        <p:nvSpPr>
          <p:cNvPr id="5" name="Footer Placeholder 4"/>
          <p:cNvSpPr>
            <a:spLocks noGrp="1"/>
          </p:cNvSpPr>
          <p:nvPr>
            <p:ph type="ftr" sz="quarter" idx="11"/>
          </p:nvPr>
        </p:nvSpPr>
        <p:spPr/>
        <p:txBody>
          <a:bodyPr/>
          <a:lstStyle/>
          <a:p>
            <a:endParaRPr lang="cy-GB"/>
          </a:p>
        </p:txBody>
      </p:sp>
      <p:sp>
        <p:nvSpPr>
          <p:cNvPr id="6" name="Slide Number Placeholder 5"/>
          <p:cNvSpPr>
            <a:spLocks noGrp="1"/>
          </p:cNvSpPr>
          <p:nvPr>
            <p:ph type="sldNum" sz="quarter" idx="12"/>
          </p:nvPr>
        </p:nvSpPr>
        <p:spPr/>
        <p:txBody>
          <a:bodyPr/>
          <a:lstStyle/>
          <a:p>
            <a:fld id="{414249C9-F600-4843-9BED-9090D14E2135}" type="slidenum">
              <a:rPr lang="cy-GB" smtClean="0"/>
              <a:pPr/>
              <a:t>‹N°›</a:t>
            </a:fld>
            <a:endParaRPr lang="cy-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cy-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y-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y-GB"/>
          </a:p>
        </p:txBody>
      </p:sp>
      <p:sp>
        <p:nvSpPr>
          <p:cNvPr id="5" name="Date Placeholder 4"/>
          <p:cNvSpPr>
            <a:spLocks noGrp="1"/>
          </p:cNvSpPr>
          <p:nvPr>
            <p:ph type="dt" sz="half" idx="10"/>
          </p:nvPr>
        </p:nvSpPr>
        <p:spPr/>
        <p:txBody>
          <a:bodyPr/>
          <a:lstStyle/>
          <a:p>
            <a:fld id="{62507838-B03A-42CB-9FE5-2C505E979C96}" type="datetimeFigureOut">
              <a:rPr lang="cy-GB" smtClean="0"/>
              <a:pPr/>
              <a:t>06/04/2022</a:t>
            </a:fld>
            <a:endParaRPr lang="cy-GB"/>
          </a:p>
        </p:txBody>
      </p:sp>
      <p:sp>
        <p:nvSpPr>
          <p:cNvPr id="6" name="Footer Placeholder 5"/>
          <p:cNvSpPr>
            <a:spLocks noGrp="1"/>
          </p:cNvSpPr>
          <p:nvPr>
            <p:ph type="ftr" sz="quarter" idx="11"/>
          </p:nvPr>
        </p:nvSpPr>
        <p:spPr/>
        <p:txBody>
          <a:bodyPr/>
          <a:lstStyle/>
          <a:p>
            <a:endParaRPr lang="cy-GB"/>
          </a:p>
        </p:txBody>
      </p:sp>
      <p:sp>
        <p:nvSpPr>
          <p:cNvPr id="7" name="Slide Number Placeholder 6"/>
          <p:cNvSpPr>
            <a:spLocks noGrp="1"/>
          </p:cNvSpPr>
          <p:nvPr>
            <p:ph type="sldNum" sz="quarter" idx="12"/>
          </p:nvPr>
        </p:nvSpPr>
        <p:spPr/>
        <p:txBody>
          <a:bodyPr/>
          <a:lstStyle/>
          <a:p>
            <a:fld id="{414249C9-F600-4843-9BED-9090D14E2135}" type="slidenum">
              <a:rPr lang="cy-GB" smtClean="0"/>
              <a:pPr/>
              <a:t>‹N°›</a:t>
            </a:fld>
            <a:endParaRPr lang="cy-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cy-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y-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y-GB"/>
          </a:p>
        </p:txBody>
      </p:sp>
      <p:sp>
        <p:nvSpPr>
          <p:cNvPr id="7" name="Date Placeholder 6"/>
          <p:cNvSpPr>
            <a:spLocks noGrp="1"/>
          </p:cNvSpPr>
          <p:nvPr>
            <p:ph type="dt" sz="half" idx="10"/>
          </p:nvPr>
        </p:nvSpPr>
        <p:spPr/>
        <p:txBody>
          <a:bodyPr/>
          <a:lstStyle/>
          <a:p>
            <a:fld id="{62507838-B03A-42CB-9FE5-2C505E979C96}" type="datetimeFigureOut">
              <a:rPr lang="cy-GB" smtClean="0"/>
              <a:pPr/>
              <a:t>06/04/2022</a:t>
            </a:fld>
            <a:endParaRPr lang="cy-GB"/>
          </a:p>
        </p:txBody>
      </p:sp>
      <p:sp>
        <p:nvSpPr>
          <p:cNvPr id="8" name="Footer Placeholder 7"/>
          <p:cNvSpPr>
            <a:spLocks noGrp="1"/>
          </p:cNvSpPr>
          <p:nvPr>
            <p:ph type="ftr" sz="quarter" idx="11"/>
          </p:nvPr>
        </p:nvSpPr>
        <p:spPr/>
        <p:txBody>
          <a:bodyPr/>
          <a:lstStyle/>
          <a:p>
            <a:endParaRPr lang="cy-GB"/>
          </a:p>
        </p:txBody>
      </p:sp>
      <p:sp>
        <p:nvSpPr>
          <p:cNvPr id="9" name="Slide Number Placeholder 8"/>
          <p:cNvSpPr>
            <a:spLocks noGrp="1"/>
          </p:cNvSpPr>
          <p:nvPr>
            <p:ph type="sldNum" sz="quarter" idx="12"/>
          </p:nvPr>
        </p:nvSpPr>
        <p:spPr/>
        <p:txBody>
          <a:bodyPr/>
          <a:lstStyle/>
          <a:p>
            <a:fld id="{414249C9-F600-4843-9BED-9090D14E2135}" type="slidenum">
              <a:rPr lang="cy-GB" smtClean="0"/>
              <a:pPr/>
              <a:t>‹N°›</a:t>
            </a:fld>
            <a:endParaRPr lang="cy-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cy-GB"/>
          </a:p>
        </p:txBody>
      </p:sp>
      <p:sp>
        <p:nvSpPr>
          <p:cNvPr id="3" name="Date Placeholder 2"/>
          <p:cNvSpPr>
            <a:spLocks noGrp="1"/>
          </p:cNvSpPr>
          <p:nvPr>
            <p:ph type="dt" sz="half" idx="10"/>
          </p:nvPr>
        </p:nvSpPr>
        <p:spPr/>
        <p:txBody>
          <a:bodyPr/>
          <a:lstStyle/>
          <a:p>
            <a:fld id="{62507838-B03A-42CB-9FE5-2C505E979C96}" type="datetimeFigureOut">
              <a:rPr lang="cy-GB" smtClean="0"/>
              <a:pPr/>
              <a:t>06/04/2022</a:t>
            </a:fld>
            <a:endParaRPr lang="cy-GB"/>
          </a:p>
        </p:txBody>
      </p:sp>
      <p:sp>
        <p:nvSpPr>
          <p:cNvPr id="4" name="Footer Placeholder 3"/>
          <p:cNvSpPr>
            <a:spLocks noGrp="1"/>
          </p:cNvSpPr>
          <p:nvPr>
            <p:ph type="ftr" sz="quarter" idx="11"/>
          </p:nvPr>
        </p:nvSpPr>
        <p:spPr/>
        <p:txBody>
          <a:bodyPr/>
          <a:lstStyle/>
          <a:p>
            <a:endParaRPr lang="cy-GB"/>
          </a:p>
        </p:txBody>
      </p:sp>
      <p:sp>
        <p:nvSpPr>
          <p:cNvPr id="5" name="Slide Number Placeholder 4"/>
          <p:cNvSpPr>
            <a:spLocks noGrp="1"/>
          </p:cNvSpPr>
          <p:nvPr>
            <p:ph type="sldNum" sz="quarter" idx="12"/>
          </p:nvPr>
        </p:nvSpPr>
        <p:spPr/>
        <p:txBody>
          <a:bodyPr/>
          <a:lstStyle/>
          <a:p>
            <a:fld id="{414249C9-F600-4843-9BED-9090D14E2135}" type="slidenum">
              <a:rPr lang="cy-GB" smtClean="0"/>
              <a:pPr/>
              <a:t>‹N°›</a:t>
            </a:fld>
            <a:endParaRPr lang="cy-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507838-B03A-42CB-9FE5-2C505E979C96}" type="datetimeFigureOut">
              <a:rPr lang="cy-GB" smtClean="0"/>
              <a:pPr/>
              <a:t>06/04/2022</a:t>
            </a:fld>
            <a:endParaRPr lang="cy-GB"/>
          </a:p>
        </p:txBody>
      </p:sp>
      <p:sp>
        <p:nvSpPr>
          <p:cNvPr id="3" name="Footer Placeholder 2"/>
          <p:cNvSpPr>
            <a:spLocks noGrp="1"/>
          </p:cNvSpPr>
          <p:nvPr>
            <p:ph type="ftr" sz="quarter" idx="11"/>
          </p:nvPr>
        </p:nvSpPr>
        <p:spPr/>
        <p:txBody>
          <a:bodyPr/>
          <a:lstStyle/>
          <a:p>
            <a:endParaRPr lang="cy-GB"/>
          </a:p>
        </p:txBody>
      </p:sp>
      <p:sp>
        <p:nvSpPr>
          <p:cNvPr id="4" name="Slide Number Placeholder 3"/>
          <p:cNvSpPr>
            <a:spLocks noGrp="1"/>
          </p:cNvSpPr>
          <p:nvPr>
            <p:ph type="sldNum" sz="quarter" idx="12"/>
          </p:nvPr>
        </p:nvSpPr>
        <p:spPr/>
        <p:txBody>
          <a:bodyPr/>
          <a:lstStyle/>
          <a:p>
            <a:fld id="{414249C9-F600-4843-9BED-9090D14E2135}" type="slidenum">
              <a:rPr lang="cy-GB" smtClean="0"/>
              <a:pPr/>
              <a:t>‹N°›</a:t>
            </a:fld>
            <a:endParaRPr lang="cy-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cy-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y-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507838-B03A-42CB-9FE5-2C505E979C96}" type="datetimeFigureOut">
              <a:rPr lang="cy-GB" smtClean="0"/>
              <a:pPr/>
              <a:t>06/04/2022</a:t>
            </a:fld>
            <a:endParaRPr lang="cy-GB"/>
          </a:p>
        </p:txBody>
      </p:sp>
      <p:sp>
        <p:nvSpPr>
          <p:cNvPr id="6" name="Footer Placeholder 5"/>
          <p:cNvSpPr>
            <a:spLocks noGrp="1"/>
          </p:cNvSpPr>
          <p:nvPr>
            <p:ph type="ftr" sz="quarter" idx="11"/>
          </p:nvPr>
        </p:nvSpPr>
        <p:spPr/>
        <p:txBody>
          <a:bodyPr/>
          <a:lstStyle/>
          <a:p>
            <a:endParaRPr lang="cy-GB"/>
          </a:p>
        </p:txBody>
      </p:sp>
      <p:sp>
        <p:nvSpPr>
          <p:cNvPr id="7" name="Slide Number Placeholder 6"/>
          <p:cNvSpPr>
            <a:spLocks noGrp="1"/>
          </p:cNvSpPr>
          <p:nvPr>
            <p:ph type="sldNum" sz="quarter" idx="12"/>
          </p:nvPr>
        </p:nvSpPr>
        <p:spPr/>
        <p:txBody>
          <a:bodyPr/>
          <a:lstStyle/>
          <a:p>
            <a:fld id="{414249C9-F600-4843-9BED-9090D14E2135}" type="slidenum">
              <a:rPr lang="cy-GB" smtClean="0"/>
              <a:pPr/>
              <a:t>‹N°›</a:t>
            </a:fld>
            <a:endParaRPr lang="cy-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cy-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y-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2507838-B03A-42CB-9FE5-2C505E979C96}" type="datetimeFigureOut">
              <a:rPr lang="cy-GB" smtClean="0"/>
              <a:pPr/>
              <a:t>06/04/2022</a:t>
            </a:fld>
            <a:endParaRPr lang="cy-GB"/>
          </a:p>
        </p:txBody>
      </p:sp>
      <p:sp>
        <p:nvSpPr>
          <p:cNvPr id="6" name="Footer Placeholder 5"/>
          <p:cNvSpPr>
            <a:spLocks noGrp="1"/>
          </p:cNvSpPr>
          <p:nvPr>
            <p:ph type="ftr" sz="quarter" idx="11"/>
          </p:nvPr>
        </p:nvSpPr>
        <p:spPr/>
        <p:txBody>
          <a:bodyPr/>
          <a:lstStyle/>
          <a:p>
            <a:endParaRPr lang="cy-GB"/>
          </a:p>
        </p:txBody>
      </p:sp>
      <p:sp>
        <p:nvSpPr>
          <p:cNvPr id="7" name="Slide Number Placeholder 6"/>
          <p:cNvSpPr>
            <a:spLocks noGrp="1"/>
          </p:cNvSpPr>
          <p:nvPr>
            <p:ph type="sldNum" sz="quarter" idx="12"/>
          </p:nvPr>
        </p:nvSpPr>
        <p:spPr/>
        <p:txBody>
          <a:bodyPr/>
          <a:lstStyle/>
          <a:p>
            <a:fld id="{414249C9-F600-4843-9BED-9090D14E2135}" type="slidenum">
              <a:rPr lang="cy-GB" smtClean="0"/>
              <a:pPr/>
              <a:t>‹N°›</a:t>
            </a:fld>
            <a:endParaRPr lang="cy-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cy-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y-GB"/>
          </a:p>
        </p:txBody>
      </p:sp>
      <p:sp>
        <p:nvSpPr>
          <p:cNvPr id="4" name="Date Placeholder 3"/>
          <p:cNvSpPr>
            <a:spLocks noGrp="1"/>
          </p:cNvSpPr>
          <p:nvPr>
            <p:ph type="dt" sz="half" idx="10"/>
          </p:nvPr>
        </p:nvSpPr>
        <p:spPr/>
        <p:txBody>
          <a:bodyPr/>
          <a:lstStyle/>
          <a:p>
            <a:fld id="{62507838-B03A-42CB-9FE5-2C505E979C96}" type="datetimeFigureOut">
              <a:rPr lang="cy-GB" smtClean="0"/>
              <a:pPr/>
              <a:t>06/04/2022</a:t>
            </a:fld>
            <a:endParaRPr lang="cy-GB"/>
          </a:p>
        </p:txBody>
      </p:sp>
      <p:sp>
        <p:nvSpPr>
          <p:cNvPr id="5" name="Footer Placeholder 4"/>
          <p:cNvSpPr>
            <a:spLocks noGrp="1"/>
          </p:cNvSpPr>
          <p:nvPr>
            <p:ph type="ftr" sz="quarter" idx="11"/>
          </p:nvPr>
        </p:nvSpPr>
        <p:spPr/>
        <p:txBody>
          <a:bodyPr/>
          <a:lstStyle/>
          <a:p>
            <a:endParaRPr lang="cy-GB"/>
          </a:p>
        </p:txBody>
      </p:sp>
      <p:sp>
        <p:nvSpPr>
          <p:cNvPr id="6" name="Slide Number Placeholder 5"/>
          <p:cNvSpPr>
            <a:spLocks noGrp="1"/>
          </p:cNvSpPr>
          <p:nvPr>
            <p:ph type="sldNum" sz="quarter" idx="12"/>
          </p:nvPr>
        </p:nvSpPr>
        <p:spPr/>
        <p:txBody>
          <a:bodyPr/>
          <a:lstStyle/>
          <a:p>
            <a:fld id="{414249C9-F600-4843-9BED-9090D14E2135}" type="slidenum">
              <a:rPr lang="cy-GB" smtClean="0"/>
              <a:pPr/>
              <a:t>‹N°›</a:t>
            </a:fld>
            <a:endParaRPr lang="cy-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cy-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y-GB"/>
          </a:p>
        </p:txBody>
      </p:sp>
      <p:sp>
        <p:nvSpPr>
          <p:cNvPr id="4" name="Date Placeholder 3"/>
          <p:cNvSpPr>
            <a:spLocks noGrp="1"/>
          </p:cNvSpPr>
          <p:nvPr>
            <p:ph type="dt" sz="half" idx="10"/>
          </p:nvPr>
        </p:nvSpPr>
        <p:spPr/>
        <p:txBody>
          <a:bodyPr/>
          <a:lstStyle/>
          <a:p>
            <a:fld id="{62507838-B03A-42CB-9FE5-2C505E979C96}" type="datetimeFigureOut">
              <a:rPr lang="cy-GB" smtClean="0"/>
              <a:pPr/>
              <a:t>06/04/2022</a:t>
            </a:fld>
            <a:endParaRPr lang="cy-GB"/>
          </a:p>
        </p:txBody>
      </p:sp>
      <p:sp>
        <p:nvSpPr>
          <p:cNvPr id="5" name="Footer Placeholder 4"/>
          <p:cNvSpPr>
            <a:spLocks noGrp="1"/>
          </p:cNvSpPr>
          <p:nvPr>
            <p:ph type="ftr" sz="quarter" idx="11"/>
          </p:nvPr>
        </p:nvSpPr>
        <p:spPr/>
        <p:txBody>
          <a:bodyPr/>
          <a:lstStyle/>
          <a:p>
            <a:endParaRPr lang="cy-GB"/>
          </a:p>
        </p:txBody>
      </p:sp>
      <p:sp>
        <p:nvSpPr>
          <p:cNvPr id="6" name="Slide Number Placeholder 5"/>
          <p:cNvSpPr>
            <a:spLocks noGrp="1"/>
          </p:cNvSpPr>
          <p:nvPr>
            <p:ph type="sldNum" sz="quarter" idx="12"/>
          </p:nvPr>
        </p:nvSpPr>
        <p:spPr/>
        <p:txBody>
          <a:bodyPr/>
          <a:lstStyle/>
          <a:p>
            <a:fld id="{414249C9-F600-4843-9BED-9090D14E2135}" type="slidenum">
              <a:rPr lang="cy-GB" smtClean="0"/>
              <a:pPr/>
              <a:t>‹N°›</a:t>
            </a:fld>
            <a:endParaRPr lang="cy-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cy-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y-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507838-B03A-42CB-9FE5-2C505E979C96}" type="datetimeFigureOut">
              <a:rPr lang="cy-GB" smtClean="0"/>
              <a:pPr/>
              <a:t>06/04/2022</a:t>
            </a:fld>
            <a:endParaRPr lang="cy-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y-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4249C9-F600-4843-9BED-9090D14E2135}" type="slidenum">
              <a:rPr lang="cy-GB" smtClean="0"/>
              <a:pPr/>
              <a:t>‹N°›</a:t>
            </a:fld>
            <a:endParaRPr lang="cy-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cy-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2725734"/>
          </a:xfrm>
        </p:spPr>
        <p:txBody>
          <a:bodyPr>
            <a:normAutofit fontScale="90000"/>
          </a:bodyPr>
          <a:lstStyle/>
          <a:p>
            <a:r>
              <a:rPr lang="fr-FR" dirty="0" smtClean="0"/>
              <a:t/>
            </a:r>
            <a:br>
              <a:rPr lang="fr-FR" dirty="0" smtClean="0"/>
            </a:br>
            <a:r>
              <a:rPr lang="fr-FR" dirty="0" smtClean="0">
                <a:latin typeface="Times New Roman" pitchFamily="18" charset="0"/>
                <a:cs typeface="Times New Roman" pitchFamily="18" charset="0"/>
              </a:rPr>
              <a:t> </a:t>
            </a:r>
            <a:r>
              <a:rPr lang="fr-FR" sz="6000" dirty="0" smtClean="0">
                <a:latin typeface="Times New Roman" pitchFamily="18" charset="0"/>
                <a:cs typeface="Times New Roman" pitchFamily="18" charset="0"/>
              </a:rPr>
              <a:t>Note-</a:t>
            </a:r>
            <a:r>
              <a:rPr lang="fr-FR" sz="6000" dirty="0" err="1" smtClean="0">
                <a:latin typeface="Times New Roman" pitchFamily="18" charset="0"/>
                <a:cs typeface="Times New Roman" pitchFamily="18" charset="0"/>
              </a:rPr>
              <a:t>taking</a:t>
            </a:r>
            <a:r>
              <a:rPr lang="fr-FR" sz="6000" dirty="0" smtClean="0">
                <a:latin typeface="Times New Roman" pitchFamily="18" charset="0"/>
                <a:cs typeface="Times New Roman" pitchFamily="18" charset="0"/>
              </a:rPr>
              <a:t> </a:t>
            </a:r>
            <a:r>
              <a:rPr lang="fr-FR" sz="6000" dirty="0" smtClean="0">
                <a:latin typeface="Times New Roman" pitchFamily="18" charset="0"/>
                <a:cs typeface="Times New Roman" pitchFamily="18" charset="0"/>
              </a:rPr>
              <a:t/>
            </a:r>
            <a:br>
              <a:rPr lang="fr-FR" sz="6000" dirty="0" smtClean="0">
                <a:latin typeface="Times New Roman" pitchFamily="18" charset="0"/>
                <a:cs typeface="Times New Roman" pitchFamily="18" charset="0"/>
              </a:rPr>
            </a:br>
            <a:r>
              <a:rPr lang="fr-FR" sz="6000" dirty="0" err="1" smtClean="0">
                <a:latin typeface="Times New Roman" pitchFamily="18" charset="0"/>
                <a:cs typeface="Times New Roman" pitchFamily="18" charset="0"/>
              </a:rPr>
              <a:t>Abbreviations</a:t>
            </a:r>
            <a:r>
              <a:rPr lang="fr-FR" sz="6000" dirty="0" smtClean="0">
                <a:latin typeface="Times New Roman" pitchFamily="18" charset="0"/>
                <a:cs typeface="Times New Roman" pitchFamily="18" charset="0"/>
              </a:rPr>
              <a:t> </a:t>
            </a:r>
            <a:r>
              <a:rPr lang="en-US" sz="6000" dirty="0" smtClean="0">
                <a:latin typeface="Times New Roman" pitchFamily="18" charset="0"/>
                <a:cs typeface="Times New Roman" pitchFamily="18" charset="0"/>
              </a:rPr>
              <a:t>and acrony</a:t>
            </a:r>
            <a:r>
              <a:rPr lang="en-US" sz="6000" dirty="0" smtClean="0">
                <a:latin typeface="Times New Roman" pitchFamily="18" charset="0"/>
                <a:cs typeface="Times New Roman" pitchFamily="18" charset="0"/>
              </a:rPr>
              <a:t>ms</a:t>
            </a:r>
            <a:endParaRPr lang="fr-FR" sz="6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
            </a:r>
            <a:br>
              <a:rPr lang="fr-FR" dirty="0" smtClean="0"/>
            </a:br>
            <a:r>
              <a:rPr lang="fr-FR" dirty="0" smtClean="0">
                <a:latin typeface="Times New Roman" pitchFamily="18" charset="0"/>
                <a:cs typeface="Times New Roman" pitchFamily="18" charset="0"/>
              </a:rPr>
              <a:t> </a:t>
            </a:r>
            <a:r>
              <a:rPr lang="fr-FR" dirty="0" err="1" smtClean="0">
                <a:latin typeface="Times New Roman" pitchFamily="18" charset="0"/>
                <a:cs typeface="Times New Roman" pitchFamily="18" charset="0"/>
              </a:rPr>
              <a:t>Why</a:t>
            </a:r>
            <a:r>
              <a:rPr lang="fr-FR" dirty="0" smtClean="0">
                <a:latin typeface="Times New Roman" pitchFamily="18" charset="0"/>
                <a:cs typeface="Times New Roman" pitchFamily="18" charset="0"/>
              </a:rPr>
              <a:t> </a:t>
            </a:r>
            <a:r>
              <a:rPr lang="fr-FR" dirty="0" err="1" smtClean="0">
                <a:latin typeface="Times New Roman" pitchFamily="18" charset="0"/>
                <a:cs typeface="Times New Roman" pitchFamily="18" charset="0"/>
              </a:rPr>
              <a:t>make</a:t>
            </a:r>
            <a:r>
              <a:rPr lang="fr-FR" dirty="0" smtClean="0">
                <a:latin typeface="Times New Roman" pitchFamily="18" charset="0"/>
                <a:cs typeface="Times New Roman" pitchFamily="18" charset="0"/>
              </a:rPr>
              <a:t> notes? </a:t>
            </a:r>
            <a:endParaRPr lang="fr-FR" dirty="0">
              <a:latin typeface="Times New Roman" pitchFamily="18" charset="0"/>
              <a:cs typeface="Times New Roman" pitchFamily="18" charset="0"/>
            </a:endParaRPr>
          </a:p>
        </p:txBody>
      </p:sp>
      <p:sp>
        <p:nvSpPr>
          <p:cNvPr id="3" name="Espace réservé du contenu 2"/>
          <p:cNvSpPr>
            <a:spLocks noGrp="1"/>
          </p:cNvSpPr>
          <p:nvPr>
            <p:ph idx="1"/>
          </p:nvPr>
        </p:nvSpPr>
        <p:spPr/>
        <p:txBody>
          <a:bodyPr/>
          <a:lstStyle/>
          <a:p>
            <a:r>
              <a:rPr lang="en-US" i="1" dirty="0" smtClean="0">
                <a:latin typeface="Times New Roman" pitchFamily="18" charset="0"/>
                <a:cs typeface="Times New Roman" pitchFamily="18" charset="0"/>
              </a:rPr>
              <a:t>Note-taking needs to be concise. You do not need to write down everything word for word. Using symbols and abbreviations when you take notes can allow you to take more accurate notes more quickly. </a:t>
            </a:r>
            <a:endParaRPr lang="fr-FR" dirty="0" smtClean="0">
              <a:latin typeface="Times New Roman" pitchFamily="18" charset="0"/>
              <a:cs typeface="Times New Roman" pitchFamily="18" charset="0"/>
            </a:endParaRPr>
          </a:p>
          <a:p>
            <a:endParaRPr lang="fr-F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
            </a:r>
            <a:br>
              <a:rPr lang="fr-FR" dirty="0" smtClean="0"/>
            </a:br>
            <a:r>
              <a:rPr lang="fr-FR" dirty="0" smtClean="0">
                <a:latin typeface="Times New Roman" pitchFamily="18" charset="0"/>
                <a:cs typeface="Times New Roman" pitchFamily="18" charset="0"/>
              </a:rPr>
              <a:t> </a:t>
            </a:r>
            <a:r>
              <a:rPr lang="fr-FR" dirty="0" err="1" smtClean="0">
                <a:latin typeface="Times New Roman" pitchFamily="18" charset="0"/>
                <a:cs typeface="Times New Roman" pitchFamily="18" charset="0"/>
              </a:rPr>
              <a:t>Using</a:t>
            </a:r>
            <a:r>
              <a:rPr lang="fr-FR" dirty="0" smtClean="0">
                <a:latin typeface="Times New Roman" pitchFamily="18" charset="0"/>
                <a:cs typeface="Times New Roman" pitchFamily="18" charset="0"/>
              </a:rPr>
              <a:t> </a:t>
            </a:r>
            <a:r>
              <a:rPr lang="fr-FR" dirty="0" err="1" smtClean="0">
                <a:latin typeface="Times New Roman" pitchFamily="18" charset="0"/>
                <a:cs typeface="Times New Roman" pitchFamily="18" charset="0"/>
              </a:rPr>
              <a:t>abbreviations</a:t>
            </a:r>
            <a:r>
              <a:rPr lang="fr-FR" dirty="0" smtClean="0">
                <a:latin typeface="Times New Roman" pitchFamily="18" charset="0"/>
                <a:cs typeface="Times New Roman" pitchFamily="18" charset="0"/>
              </a:rPr>
              <a:t> </a:t>
            </a:r>
            <a:endParaRPr lang="fr-FR" dirty="0">
              <a:latin typeface="Times New Roman" pitchFamily="18" charset="0"/>
              <a:cs typeface="Times New Roman" pitchFamily="18" charset="0"/>
            </a:endParaRPr>
          </a:p>
        </p:txBody>
      </p:sp>
      <p:sp>
        <p:nvSpPr>
          <p:cNvPr id="3" name="Espace réservé du contenu 2"/>
          <p:cNvSpPr>
            <a:spLocks noGrp="1"/>
          </p:cNvSpPr>
          <p:nvPr>
            <p:ph idx="1"/>
          </p:nvPr>
        </p:nvSpPr>
        <p:spPr/>
        <p:txBody>
          <a:bodyPr/>
          <a:lstStyle/>
          <a:p>
            <a:endParaRPr lang="fr-FR" dirty="0" smtClean="0"/>
          </a:p>
          <a:p>
            <a:r>
              <a:rPr lang="en-US" dirty="0" smtClean="0"/>
              <a:t> </a:t>
            </a:r>
            <a:r>
              <a:rPr lang="en-US" dirty="0" smtClean="0">
                <a:latin typeface="Times New Roman" pitchFamily="18" charset="0"/>
                <a:cs typeface="Times New Roman" pitchFamily="18" charset="0"/>
              </a:rPr>
              <a:t>When taking notes, you can reduce the amount of language by shortening words and sentences. Some ways of abbreviating are: </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latin typeface="Times New Roman" pitchFamily="18" charset="0"/>
                <a:cs typeface="Times New Roman" pitchFamily="18" charset="0"/>
              </a:rPr>
              <a:t>Using abbreviations and symbols</a:t>
            </a:r>
            <a:endParaRPr lang="fr-FR" dirty="0">
              <a:latin typeface="Times New Roman" pitchFamily="18" charset="0"/>
              <a:cs typeface="Times New Roman" pitchFamily="18" charset="0"/>
            </a:endParaRPr>
          </a:p>
        </p:txBody>
      </p:sp>
      <p:graphicFrame>
        <p:nvGraphicFramePr>
          <p:cNvPr id="4" name="Espace réservé du contenu 3"/>
          <p:cNvGraphicFramePr>
            <a:graphicFrameLocks noGrp="1"/>
          </p:cNvGraphicFramePr>
          <p:nvPr>
            <p:ph idx="1"/>
          </p:nvPr>
        </p:nvGraphicFramePr>
        <p:xfrm>
          <a:off x="457200" y="1600200"/>
          <a:ext cx="8229600" cy="4543440"/>
        </p:xfrm>
        <a:graphic>
          <a:graphicData uri="http://schemas.openxmlformats.org/drawingml/2006/table">
            <a:tbl>
              <a:tblPr firstRow="1" bandRow="1">
                <a:tableStyleId>{5C22544A-7EE6-4342-B048-85BDC9FD1C3A}</a:tableStyleId>
              </a:tblPr>
              <a:tblGrid>
                <a:gridCol w="1042966"/>
                <a:gridCol w="3071834"/>
                <a:gridCol w="1000132"/>
                <a:gridCol w="3114668"/>
              </a:tblGrid>
              <a:tr h="454344">
                <a:tc>
                  <a:txBody>
                    <a:bodyPr/>
                    <a:lstStyle/>
                    <a:p>
                      <a:r>
                        <a:rPr lang="en-US" dirty="0" smtClean="0"/>
                        <a:t>symbols</a:t>
                      </a:r>
                      <a:endParaRPr lang="fr-FR" dirty="0"/>
                    </a:p>
                  </a:txBody>
                  <a:tcPr/>
                </a:tc>
                <a:tc>
                  <a:txBody>
                    <a:bodyPr/>
                    <a:lstStyle/>
                    <a:p>
                      <a:r>
                        <a:rPr lang="en-US" dirty="0" smtClean="0"/>
                        <a:t>meaning</a:t>
                      </a:r>
                      <a:endParaRPr lang="fr-FR" dirty="0"/>
                    </a:p>
                  </a:txBody>
                  <a:tcPr/>
                </a:tc>
                <a:tc>
                  <a:txBody>
                    <a:bodyPr/>
                    <a:lstStyle/>
                    <a:p>
                      <a:r>
                        <a:rPr lang="en-US" dirty="0" smtClean="0"/>
                        <a:t>symbols</a:t>
                      </a:r>
                      <a:endParaRPr lang="fr-FR" dirty="0"/>
                    </a:p>
                  </a:txBody>
                  <a:tcPr/>
                </a:tc>
                <a:tc>
                  <a:txBody>
                    <a:bodyPr/>
                    <a:lstStyle/>
                    <a:p>
                      <a:r>
                        <a:rPr lang="en-US" dirty="0" smtClean="0"/>
                        <a:t>meaning</a:t>
                      </a:r>
                      <a:endParaRPr lang="fr-FR" dirty="0"/>
                    </a:p>
                  </a:txBody>
                  <a:tcPr/>
                </a:tc>
              </a:tr>
              <a:tr h="454344">
                <a:tc>
                  <a:txBody>
                    <a:bodyPr/>
                    <a:lstStyle/>
                    <a:p>
                      <a:endParaRPr lang="fr-FR" dirty="0"/>
                    </a:p>
                  </a:txBody>
                  <a:tcPr/>
                </a:tc>
                <a:tc>
                  <a:txBody>
                    <a:bodyPr/>
                    <a:lstStyle/>
                    <a:p>
                      <a:r>
                        <a:rPr lang="en-US" sz="2000" dirty="0" smtClean="0">
                          <a:latin typeface="Times New Roman" pitchFamily="18" charset="0"/>
                          <a:cs typeface="Times New Roman" pitchFamily="18" charset="0"/>
                        </a:rPr>
                        <a:t>therefore</a:t>
                      </a:r>
                      <a:endParaRPr lang="fr-FR" sz="2000" dirty="0">
                        <a:latin typeface="Times New Roman" pitchFamily="18" charset="0"/>
                        <a:cs typeface="Times New Roman" pitchFamily="18" charset="0"/>
                      </a:endParaRPr>
                    </a:p>
                  </a:txBody>
                  <a:tcPr/>
                </a:tc>
                <a:tc>
                  <a:txBody>
                    <a:bodyPr/>
                    <a:lstStyle/>
                    <a:p>
                      <a:r>
                        <a:rPr lang="fr-FR" sz="2000" dirty="0" smtClean="0">
                          <a:latin typeface="Times New Roman" pitchFamily="18" charset="0"/>
                          <a:cs typeface="Times New Roman" pitchFamily="18" charset="0"/>
                        </a:rPr>
                        <a:t>@</a:t>
                      </a:r>
                      <a:endParaRPr lang="fr-FR"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at</a:t>
                      </a:r>
                      <a:endParaRPr lang="fr-FR" sz="2000" dirty="0">
                        <a:latin typeface="Times New Roman" pitchFamily="18" charset="0"/>
                        <a:cs typeface="Times New Roman" pitchFamily="18" charset="0"/>
                      </a:endParaRPr>
                    </a:p>
                  </a:txBody>
                  <a:tcPr/>
                </a:tc>
              </a:tr>
              <a:tr h="454344">
                <a:tc>
                  <a:txBody>
                    <a:bodyPr/>
                    <a:lstStyle/>
                    <a:p>
                      <a:r>
                        <a:rPr lang="fr-FR" dirty="0" smtClean="0"/>
                        <a:t>b/c ,</a:t>
                      </a:r>
                      <a:r>
                        <a:rPr lang="fr-FR" baseline="0" dirty="0" smtClean="0"/>
                        <a:t> </a:t>
                      </a:r>
                      <a:endParaRPr lang="fr-FR" dirty="0"/>
                    </a:p>
                  </a:txBody>
                  <a:tcPr/>
                </a:tc>
                <a:tc>
                  <a:txBody>
                    <a:bodyPr/>
                    <a:lstStyle/>
                    <a:p>
                      <a:r>
                        <a:rPr lang="en-US" sz="2000" dirty="0" smtClean="0">
                          <a:latin typeface="Times New Roman" pitchFamily="18" charset="0"/>
                          <a:cs typeface="Times New Roman" pitchFamily="18" charset="0"/>
                        </a:rPr>
                        <a:t>because</a:t>
                      </a:r>
                      <a:endParaRPr lang="fr-FR" sz="2000" dirty="0">
                        <a:latin typeface="Times New Roman" pitchFamily="18" charset="0"/>
                        <a:cs typeface="Times New Roman" pitchFamily="18" charset="0"/>
                      </a:endParaRPr>
                    </a:p>
                  </a:txBody>
                  <a:tcPr/>
                </a:tc>
                <a:tc>
                  <a:txBody>
                    <a:bodyPr/>
                    <a:lstStyle/>
                    <a:p>
                      <a:r>
                        <a:rPr lang="fr-FR" sz="2000" dirty="0" smtClean="0">
                          <a:latin typeface="Times New Roman" pitchFamily="18" charset="0"/>
                          <a:cs typeface="Times New Roman" pitchFamily="18" charset="0"/>
                        </a:rPr>
                        <a:t>s/b</a:t>
                      </a:r>
                      <a:endParaRPr lang="fr-FR"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Should be</a:t>
                      </a:r>
                      <a:endParaRPr lang="fr-FR" sz="2000" dirty="0">
                        <a:latin typeface="Times New Roman" pitchFamily="18" charset="0"/>
                        <a:cs typeface="Times New Roman" pitchFamily="18" charset="0"/>
                      </a:endParaRPr>
                    </a:p>
                  </a:txBody>
                  <a:tcPr/>
                </a:tc>
              </a:tr>
              <a:tr h="454344">
                <a:tc>
                  <a:txBody>
                    <a:bodyPr/>
                    <a:lstStyle/>
                    <a:p>
                      <a:r>
                        <a:rPr lang="fr-FR" dirty="0" smtClean="0"/>
                        <a:t>VS</a:t>
                      </a:r>
                      <a:endParaRPr lang="fr-FR" dirty="0"/>
                    </a:p>
                  </a:txBody>
                  <a:tcPr/>
                </a:tc>
                <a:tc>
                  <a:txBody>
                    <a:bodyPr/>
                    <a:lstStyle/>
                    <a:p>
                      <a:r>
                        <a:rPr lang="en-US" sz="2000" dirty="0" smtClean="0">
                          <a:latin typeface="Times New Roman" pitchFamily="18" charset="0"/>
                          <a:cs typeface="Times New Roman" pitchFamily="18" charset="0"/>
                        </a:rPr>
                        <a:t>Verses, against</a:t>
                      </a:r>
                      <a:endParaRPr lang="fr-FR" sz="2000" dirty="0">
                        <a:latin typeface="Times New Roman" pitchFamily="18" charset="0"/>
                        <a:cs typeface="Times New Roman" pitchFamily="18" charset="0"/>
                      </a:endParaRPr>
                    </a:p>
                  </a:txBody>
                  <a:tcPr/>
                </a:tc>
                <a:tc>
                  <a:txBody>
                    <a:bodyPr/>
                    <a:lstStyle/>
                    <a:p>
                      <a:r>
                        <a:rPr lang="fr-FR" sz="2000" dirty="0" smtClean="0">
                          <a:latin typeface="Times New Roman" pitchFamily="18" charset="0"/>
                          <a:cs typeface="Times New Roman" pitchFamily="18" charset="0"/>
                        </a:rPr>
                        <a:t>c/b</a:t>
                      </a:r>
                      <a:endParaRPr lang="fr-FR"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Could be</a:t>
                      </a:r>
                      <a:endParaRPr lang="fr-FR" sz="2000" dirty="0">
                        <a:latin typeface="Times New Roman" pitchFamily="18" charset="0"/>
                        <a:cs typeface="Times New Roman" pitchFamily="18" charset="0"/>
                      </a:endParaRPr>
                    </a:p>
                  </a:txBody>
                  <a:tcPr/>
                </a:tc>
              </a:tr>
              <a:tr h="454344">
                <a:tc>
                  <a:txBody>
                    <a:bodyPr/>
                    <a:lstStyle/>
                    <a:p>
                      <a:r>
                        <a:rPr lang="fr-FR" dirty="0" smtClean="0"/>
                        <a:t>w/b</a:t>
                      </a:r>
                      <a:endParaRPr lang="fr-FR" dirty="0"/>
                    </a:p>
                  </a:txBody>
                  <a:tcPr/>
                </a:tc>
                <a:tc>
                  <a:txBody>
                    <a:bodyPr/>
                    <a:lstStyle/>
                    <a:p>
                      <a:r>
                        <a:rPr lang="en-US" sz="2000" dirty="0" smtClean="0">
                          <a:latin typeface="Times New Roman" pitchFamily="18" charset="0"/>
                          <a:cs typeface="Times New Roman" pitchFamily="18" charset="0"/>
                        </a:rPr>
                        <a:t>Will be</a:t>
                      </a:r>
                      <a:endParaRPr lang="fr-FR" sz="2000" dirty="0">
                        <a:latin typeface="Times New Roman" pitchFamily="18" charset="0"/>
                        <a:cs typeface="Times New Roman" pitchFamily="18" charset="0"/>
                      </a:endParaRPr>
                    </a:p>
                  </a:txBody>
                  <a:tcPr/>
                </a:tc>
                <a:tc>
                  <a:txBody>
                    <a:bodyPr/>
                    <a:lstStyle/>
                    <a:p>
                      <a:r>
                        <a:rPr lang="fr-FR" sz="2000" dirty="0" smtClean="0">
                          <a:latin typeface="Times New Roman" pitchFamily="18" charset="0"/>
                          <a:cs typeface="Times New Roman" pitchFamily="18" charset="0"/>
                        </a:rPr>
                        <a:t>B4</a:t>
                      </a:r>
                      <a:endParaRPr lang="fr-FR"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before</a:t>
                      </a:r>
                      <a:endParaRPr lang="fr-FR" sz="2000" dirty="0">
                        <a:latin typeface="Times New Roman" pitchFamily="18" charset="0"/>
                        <a:cs typeface="Times New Roman" pitchFamily="18" charset="0"/>
                      </a:endParaRPr>
                    </a:p>
                  </a:txBody>
                  <a:tcPr/>
                </a:tc>
              </a:tr>
              <a:tr h="454344">
                <a:tc>
                  <a:txBody>
                    <a:bodyPr/>
                    <a:lstStyle/>
                    <a:p>
                      <a:r>
                        <a:rPr lang="fr-FR" dirty="0" smtClean="0"/>
                        <a:t>ff</a:t>
                      </a:r>
                      <a:endParaRPr lang="fr-FR" dirty="0"/>
                    </a:p>
                  </a:txBody>
                  <a:tcPr/>
                </a:tc>
                <a:tc>
                  <a:txBody>
                    <a:bodyPr/>
                    <a:lstStyle/>
                    <a:p>
                      <a:r>
                        <a:rPr lang="en-US" sz="2000" dirty="0" smtClean="0">
                          <a:latin typeface="Times New Roman" pitchFamily="18" charset="0"/>
                          <a:cs typeface="Times New Roman" pitchFamily="18" charset="0"/>
                        </a:rPr>
                        <a:t>following</a:t>
                      </a:r>
                      <a:endParaRPr lang="fr-FR" sz="2000" dirty="0">
                        <a:latin typeface="Times New Roman" pitchFamily="18" charset="0"/>
                        <a:cs typeface="Times New Roman" pitchFamily="18" charset="0"/>
                      </a:endParaRPr>
                    </a:p>
                  </a:txBody>
                  <a:tcPr/>
                </a:tc>
                <a:tc>
                  <a:txBody>
                    <a:bodyPr/>
                    <a:lstStyle/>
                    <a:p>
                      <a:r>
                        <a:rPr lang="fr-FR" sz="2000" dirty="0" smtClean="0">
                          <a:latin typeface="Times New Roman" pitchFamily="18" charset="0"/>
                          <a:cs typeface="Times New Roman" pitchFamily="18" charset="0"/>
                        </a:rPr>
                        <a:t>! </a:t>
                      </a:r>
                      <a:endParaRPr lang="fr-FR"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Important</a:t>
                      </a:r>
                      <a:r>
                        <a:rPr lang="en-US" sz="2000" baseline="0" dirty="0" smtClean="0">
                          <a:latin typeface="Times New Roman" pitchFamily="18" charset="0"/>
                          <a:cs typeface="Times New Roman" pitchFamily="18" charset="0"/>
                        </a:rPr>
                        <a:t> point</a:t>
                      </a:r>
                      <a:endParaRPr lang="fr-FR" sz="2000" dirty="0">
                        <a:latin typeface="Times New Roman" pitchFamily="18" charset="0"/>
                        <a:cs typeface="Times New Roman" pitchFamily="18" charset="0"/>
                      </a:endParaRPr>
                    </a:p>
                  </a:txBody>
                  <a:tcPr/>
                </a:tc>
              </a:tr>
              <a:tr h="454344">
                <a:tc>
                  <a:txBody>
                    <a:bodyPr/>
                    <a:lstStyle/>
                    <a:p>
                      <a:r>
                        <a:rPr lang="fr-FR" dirty="0" smtClean="0"/>
                        <a:t>∆</a:t>
                      </a:r>
                      <a:endParaRPr lang="fr-FR" dirty="0"/>
                    </a:p>
                  </a:txBody>
                  <a:tcPr/>
                </a:tc>
                <a:tc>
                  <a:txBody>
                    <a:bodyPr/>
                    <a:lstStyle/>
                    <a:p>
                      <a:r>
                        <a:rPr lang="en-US" sz="2000" dirty="0" smtClean="0">
                          <a:latin typeface="Times New Roman" pitchFamily="18" charset="0"/>
                          <a:cs typeface="Times New Roman" pitchFamily="18" charset="0"/>
                        </a:rPr>
                        <a:t>change</a:t>
                      </a:r>
                      <a:endParaRPr lang="fr-FR" sz="2000" dirty="0">
                        <a:latin typeface="Times New Roman" pitchFamily="18" charset="0"/>
                        <a:cs typeface="Times New Roman" pitchFamily="18" charset="0"/>
                      </a:endParaRPr>
                    </a:p>
                  </a:txBody>
                  <a:tcPr/>
                </a:tc>
                <a:tc>
                  <a:txBody>
                    <a:bodyPr/>
                    <a:lstStyle/>
                    <a:p>
                      <a:r>
                        <a:rPr lang="fr-FR" sz="2000" dirty="0" smtClean="0">
                          <a:latin typeface="Times New Roman" pitchFamily="18" charset="0"/>
                          <a:cs typeface="Times New Roman" pitchFamily="18" charset="0"/>
                        </a:rPr>
                        <a:t>!!</a:t>
                      </a:r>
                      <a:endParaRPr lang="fr-FR" sz="20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latin typeface="Times New Roman" pitchFamily="18" charset="0"/>
                          <a:cs typeface="Times New Roman" pitchFamily="18" charset="0"/>
                        </a:rPr>
                        <a:t>Very  Important</a:t>
                      </a:r>
                      <a:r>
                        <a:rPr lang="en-US" sz="2000" baseline="0" dirty="0" smtClean="0">
                          <a:latin typeface="Times New Roman" pitchFamily="18" charset="0"/>
                          <a:cs typeface="Times New Roman" pitchFamily="18" charset="0"/>
                        </a:rPr>
                        <a:t> point</a:t>
                      </a:r>
                      <a:endParaRPr lang="fr-FR" sz="2000" dirty="0" smtClean="0">
                        <a:latin typeface="Times New Roman" pitchFamily="18" charset="0"/>
                        <a:cs typeface="Times New Roman" pitchFamily="18" charset="0"/>
                      </a:endParaRPr>
                    </a:p>
                  </a:txBody>
                  <a:tcPr/>
                </a:tc>
              </a:tr>
              <a:tr h="454344">
                <a:tc>
                  <a:txBody>
                    <a:bodyPr/>
                    <a:lstStyle/>
                    <a:p>
                      <a:r>
                        <a:rPr lang="fr-FR" dirty="0" smtClean="0"/>
                        <a:t>&amp;</a:t>
                      </a:r>
                      <a:endParaRPr lang="fr-FR" dirty="0"/>
                    </a:p>
                  </a:txBody>
                  <a:tcPr/>
                </a:tc>
                <a:tc>
                  <a:txBody>
                    <a:bodyPr/>
                    <a:lstStyle/>
                    <a:p>
                      <a:r>
                        <a:rPr lang="en-US" sz="2000" dirty="0" smtClean="0">
                          <a:latin typeface="Times New Roman" pitchFamily="18" charset="0"/>
                          <a:cs typeface="Times New Roman" pitchFamily="18" charset="0"/>
                        </a:rPr>
                        <a:t>and</a:t>
                      </a:r>
                      <a:endParaRPr lang="fr-FR" sz="2000" dirty="0">
                        <a:latin typeface="Times New Roman" pitchFamily="18" charset="0"/>
                        <a:cs typeface="Times New Roman" pitchFamily="18" charset="0"/>
                      </a:endParaRPr>
                    </a:p>
                  </a:txBody>
                  <a:tcPr/>
                </a:tc>
                <a:tc>
                  <a:txBody>
                    <a:bodyPr/>
                    <a:lstStyle/>
                    <a:p>
                      <a:r>
                        <a:rPr lang="fr-FR" sz="2000" dirty="0" smtClean="0">
                          <a:latin typeface="Times New Roman" pitchFamily="18" charset="0"/>
                          <a:cs typeface="Times New Roman" pitchFamily="18" charset="0"/>
                        </a:rPr>
                        <a:t>?</a:t>
                      </a:r>
                      <a:endParaRPr lang="fr-FR"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May not understand</a:t>
                      </a:r>
                      <a:endParaRPr lang="fr-FR" sz="2000" dirty="0">
                        <a:latin typeface="Times New Roman" pitchFamily="18" charset="0"/>
                        <a:cs typeface="Times New Roman" pitchFamily="18" charset="0"/>
                      </a:endParaRPr>
                    </a:p>
                  </a:txBody>
                  <a:tcPr/>
                </a:tc>
              </a:tr>
              <a:tr h="454344">
                <a:tc>
                  <a:txBody>
                    <a:bodyPr/>
                    <a:lstStyle/>
                    <a:p>
                      <a:r>
                        <a:rPr lang="fr-FR" dirty="0" smtClean="0"/>
                        <a:t>…. etc.</a:t>
                      </a:r>
                      <a:endParaRPr lang="fr-FR" dirty="0"/>
                    </a:p>
                  </a:txBody>
                  <a:tcPr/>
                </a:tc>
                <a:tc>
                  <a:txBody>
                    <a:bodyPr/>
                    <a:lstStyle/>
                    <a:p>
                      <a:r>
                        <a:rPr lang="en-US" sz="2000" dirty="0" smtClean="0">
                          <a:latin typeface="Times New Roman" pitchFamily="18" charset="0"/>
                          <a:cs typeface="Times New Roman" pitchFamily="18" charset="0"/>
                        </a:rPr>
                        <a:t>And</a:t>
                      </a:r>
                      <a:r>
                        <a:rPr lang="en-US" sz="2000" baseline="0" dirty="0" smtClean="0">
                          <a:latin typeface="Times New Roman" pitchFamily="18" charset="0"/>
                          <a:cs typeface="Times New Roman" pitchFamily="18" charset="0"/>
                        </a:rPr>
                        <a:t> so on , etcetera</a:t>
                      </a:r>
                      <a:endParaRPr lang="fr-FR"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V </a:t>
                      </a:r>
                      <a:r>
                        <a:rPr lang="en-US" sz="2000" dirty="0" err="1" smtClean="0">
                          <a:latin typeface="Times New Roman" pitchFamily="18" charset="0"/>
                          <a:cs typeface="Times New Roman" pitchFamily="18" charset="0"/>
                        </a:rPr>
                        <a:t>V</a:t>
                      </a:r>
                      <a:r>
                        <a:rPr lang="en-US" sz="2000" dirty="0" smtClean="0">
                          <a:latin typeface="Times New Roman" pitchFamily="18" charset="0"/>
                          <a:cs typeface="Times New Roman" pitchFamily="18" charset="0"/>
                        </a:rPr>
                        <a:t>.</a:t>
                      </a:r>
                      <a:endParaRPr lang="fr-FR"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extremely</a:t>
                      </a:r>
                      <a:endParaRPr lang="fr-FR" sz="2000" dirty="0">
                        <a:latin typeface="Times New Roman" pitchFamily="18" charset="0"/>
                        <a:cs typeface="Times New Roman" pitchFamily="18" charset="0"/>
                      </a:endParaRPr>
                    </a:p>
                  </a:txBody>
                  <a:tcPr/>
                </a:tc>
              </a:tr>
              <a:tr h="454344">
                <a:tc>
                  <a:txBody>
                    <a:bodyPr/>
                    <a:lstStyle/>
                    <a:p>
                      <a:r>
                        <a:rPr lang="fr-FR" dirty="0" smtClean="0"/>
                        <a:t>b/w</a:t>
                      </a:r>
                      <a:endParaRPr lang="fr-FR" dirty="0"/>
                    </a:p>
                  </a:txBody>
                  <a:tcPr/>
                </a:tc>
                <a:tc>
                  <a:txBody>
                    <a:bodyPr/>
                    <a:lstStyle/>
                    <a:p>
                      <a:r>
                        <a:rPr lang="en-US" sz="2000" dirty="0" smtClean="0">
                          <a:latin typeface="Times New Roman" pitchFamily="18" charset="0"/>
                          <a:cs typeface="Times New Roman" pitchFamily="18" charset="0"/>
                        </a:rPr>
                        <a:t>between</a:t>
                      </a:r>
                      <a:endParaRPr lang="fr-FR"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w</a:t>
                      </a:r>
                      <a:r>
                        <a:rPr lang="fr-FR" sz="2000" dirty="0" smtClean="0">
                          <a:latin typeface="Times New Roman" pitchFamily="18" charset="0"/>
                          <a:cs typeface="Times New Roman" pitchFamily="18" charset="0"/>
                        </a:rPr>
                        <a:t>/</a:t>
                      </a:r>
                      <a:endParaRPr lang="fr-FR"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with</a:t>
                      </a:r>
                      <a:endParaRPr lang="fr-FR" sz="2000" dirty="0">
                        <a:latin typeface="Times New Roman" pitchFamily="18" charset="0"/>
                        <a:cs typeface="Times New Roman" pitchFamily="18" charset="0"/>
                      </a:endParaRPr>
                    </a:p>
                  </a:txBody>
                  <a:tcPr/>
                </a:tc>
              </a:tr>
            </a:tbl>
          </a:graphicData>
        </a:graphic>
      </p:graphicFrame>
      <p:pic>
        <p:nvPicPr>
          <p:cNvPr id="7" name="Picture 3"/>
          <p:cNvPicPr>
            <a:picLocks noChangeAspect="1" noChangeArrowheads="1"/>
          </p:cNvPicPr>
          <p:nvPr/>
        </p:nvPicPr>
        <p:blipFill>
          <a:blip r:embed="rId2"/>
          <a:srcRect/>
          <a:stretch>
            <a:fillRect/>
          </a:stretch>
        </p:blipFill>
        <p:spPr bwMode="auto">
          <a:xfrm flipH="1">
            <a:off x="785786" y="1984366"/>
            <a:ext cx="311730" cy="381004"/>
          </a:xfrm>
          <a:prstGeom prst="rect">
            <a:avLst/>
          </a:prstGeom>
          <a:noFill/>
          <a:ln w="9525">
            <a:noFill/>
            <a:miter lim="800000"/>
            <a:headEnd/>
            <a:tailEnd/>
          </a:ln>
          <a:effectLst/>
        </p:spPr>
      </p:pic>
      <p:pic>
        <p:nvPicPr>
          <p:cNvPr id="1028" name="Picture 4"/>
          <p:cNvPicPr>
            <a:picLocks noChangeAspect="1" noChangeArrowheads="1"/>
          </p:cNvPicPr>
          <p:nvPr/>
        </p:nvPicPr>
        <p:blipFill>
          <a:blip r:embed="rId3"/>
          <a:srcRect/>
          <a:stretch>
            <a:fillRect/>
          </a:stretch>
        </p:blipFill>
        <p:spPr bwMode="auto">
          <a:xfrm>
            <a:off x="1071538" y="2500306"/>
            <a:ext cx="340954" cy="35719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nvGraphicFramePr>
        <p:xfrm>
          <a:off x="0" y="1"/>
          <a:ext cx="9143999" cy="6857998"/>
        </p:xfrm>
        <a:graphic>
          <a:graphicData uri="http://schemas.openxmlformats.org/drawingml/2006/table">
            <a:tbl>
              <a:tblPr firstRow="1" bandRow="1">
                <a:tableStyleId>{0505E3EF-67EA-436B-97B2-0124C06EBD24}</a:tableStyleId>
              </a:tblPr>
              <a:tblGrid>
                <a:gridCol w="1328615"/>
                <a:gridCol w="3243385"/>
                <a:gridCol w="1071570"/>
                <a:gridCol w="3500429"/>
              </a:tblGrid>
              <a:tr h="639379">
                <a:tc>
                  <a:txBody>
                    <a:bodyPr/>
                    <a:lstStyle/>
                    <a:p>
                      <a:r>
                        <a:rPr lang="fr-FR" sz="2400" dirty="0" smtClean="0"/>
                        <a:t>i.e.</a:t>
                      </a:r>
                      <a:endParaRPr lang="fr-FR" sz="2400" dirty="0"/>
                    </a:p>
                  </a:txBody>
                  <a:tcPr/>
                </a:tc>
                <a:tc>
                  <a:txBody>
                    <a:bodyPr/>
                    <a:lstStyle/>
                    <a:p>
                      <a:r>
                        <a:rPr lang="fr-FR" sz="2400" dirty="0" smtClean="0"/>
                        <a:t>That </a:t>
                      </a:r>
                      <a:r>
                        <a:rPr lang="fr-FR" sz="2400" dirty="0" err="1" smtClean="0"/>
                        <a:t>is</a:t>
                      </a:r>
                      <a:r>
                        <a:rPr lang="fr-FR" sz="2400" dirty="0" smtClean="0"/>
                        <a:t>, </a:t>
                      </a:r>
                      <a:r>
                        <a:rPr lang="fr-FR" sz="2400" dirty="0" err="1" smtClean="0"/>
                        <a:t>that</a:t>
                      </a:r>
                      <a:r>
                        <a:rPr lang="fr-FR" sz="2400" dirty="0" smtClean="0"/>
                        <a:t> </a:t>
                      </a:r>
                      <a:r>
                        <a:rPr lang="fr-FR" sz="2400" dirty="0" err="1" smtClean="0"/>
                        <a:t>means</a:t>
                      </a:r>
                      <a:endParaRPr lang="fr-FR" sz="2400" dirty="0"/>
                    </a:p>
                  </a:txBody>
                  <a:tcPr/>
                </a:tc>
                <a:tc>
                  <a:txBody>
                    <a:bodyPr/>
                    <a:lstStyle/>
                    <a:p>
                      <a:r>
                        <a:rPr lang="fr-FR" sz="2400" dirty="0" smtClean="0"/>
                        <a:t>  T.</a:t>
                      </a:r>
                      <a:endParaRPr lang="fr-FR" sz="2400" dirty="0"/>
                    </a:p>
                  </a:txBody>
                  <a:tcPr/>
                </a:tc>
                <a:tc>
                  <a:txBody>
                    <a:bodyPr/>
                    <a:lstStyle/>
                    <a:p>
                      <a:r>
                        <a:rPr lang="fr-FR" sz="2400" dirty="0" err="1" smtClean="0"/>
                        <a:t>Theory</a:t>
                      </a:r>
                      <a:r>
                        <a:rPr lang="fr-FR" sz="2400" dirty="0" smtClean="0"/>
                        <a:t>, </a:t>
                      </a:r>
                      <a:r>
                        <a:rPr lang="fr-FR" sz="2400" dirty="0" err="1" smtClean="0"/>
                        <a:t>theoretical</a:t>
                      </a:r>
                      <a:endParaRPr lang="fr-FR" sz="2400" dirty="0"/>
                    </a:p>
                  </a:txBody>
                  <a:tcPr/>
                </a:tc>
              </a:tr>
              <a:tr h="639379">
                <a:tc>
                  <a:txBody>
                    <a:bodyPr/>
                    <a:lstStyle/>
                    <a:p>
                      <a:r>
                        <a:rPr lang="fr-FR" sz="2400" dirty="0" smtClean="0"/>
                        <a:t>C.</a:t>
                      </a:r>
                      <a:endParaRPr lang="fr-FR" sz="2400" dirty="0"/>
                    </a:p>
                  </a:txBody>
                  <a:tcPr/>
                </a:tc>
                <a:tc>
                  <a:txBody>
                    <a:bodyPr/>
                    <a:lstStyle/>
                    <a:p>
                      <a:r>
                        <a:rPr lang="en-US" sz="2400" dirty="0" smtClean="0"/>
                        <a:t>century</a:t>
                      </a:r>
                      <a:endParaRPr lang="fr-FR" sz="2400" dirty="0"/>
                    </a:p>
                  </a:txBody>
                  <a:tcPr/>
                </a:tc>
                <a:tc>
                  <a:txBody>
                    <a:bodyPr/>
                    <a:lstStyle/>
                    <a:p>
                      <a:r>
                        <a:rPr lang="fr-FR" sz="2400" dirty="0" smtClean="0"/>
                        <a:t>  </a:t>
                      </a:r>
                      <a:r>
                        <a:rPr lang="fr-FR" sz="2400" dirty="0" err="1" smtClean="0"/>
                        <a:t>tho</a:t>
                      </a:r>
                      <a:r>
                        <a:rPr lang="fr-FR" sz="2400" dirty="0" smtClean="0"/>
                        <a:t>’</a:t>
                      </a:r>
                      <a:endParaRPr lang="fr-FR" sz="2400" dirty="0"/>
                    </a:p>
                  </a:txBody>
                  <a:tcPr/>
                </a:tc>
                <a:tc>
                  <a:txBody>
                    <a:bodyPr/>
                    <a:lstStyle/>
                    <a:p>
                      <a:r>
                        <a:rPr lang="fr-FR" sz="2400" dirty="0" err="1" smtClean="0"/>
                        <a:t>though</a:t>
                      </a:r>
                      <a:endParaRPr lang="fr-FR" sz="2400" dirty="0"/>
                    </a:p>
                  </a:txBody>
                  <a:tcPr/>
                </a:tc>
              </a:tr>
              <a:tr h="639379">
                <a:tc>
                  <a:txBody>
                    <a:bodyPr/>
                    <a:lstStyle/>
                    <a:p>
                      <a:r>
                        <a:rPr lang="fr-FR" sz="2400" dirty="0" smtClean="0"/>
                        <a:t>NB</a:t>
                      </a:r>
                      <a:endParaRPr lang="fr-FR" sz="2400" dirty="0"/>
                    </a:p>
                  </a:txBody>
                  <a:tcPr/>
                </a:tc>
                <a:tc>
                  <a:txBody>
                    <a:bodyPr/>
                    <a:lstStyle/>
                    <a:p>
                      <a:r>
                        <a:rPr lang="fr-FR" sz="2400" dirty="0" smtClean="0"/>
                        <a:t>Notice </a:t>
                      </a:r>
                      <a:r>
                        <a:rPr lang="fr-FR" sz="2400" dirty="0" err="1" smtClean="0"/>
                        <a:t>this</a:t>
                      </a:r>
                      <a:r>
                        <a:rPr lang="fr-FR" sz="2400" dirty="0" smtClean="0"/>
                        <a:t>, note well</a:t>
                      </a:r>
                      <a:endParaRPr lang="fr-FR" sz="2400" dirty="0"/>
                    </a:p>
                  </a:txBody>
                  <a:tcPr/>
                </a:tc>
                <a:tc>
                  <a:txBody>
                    <a:bodyPr/>
                    <a:lstStyle/>
                    <a:p>
                      <a:r>
                        <a:rPr lang="fr-FR" sz="2400" dirty="0" err="1" smtClean="0"/>
                        <a:t>thro</a:t>
                      </a:r>
                      <a:r>
                        <a:rPr lang="fr-FR" sz="2400" dirty="0" smtClean="0"/>
                        <a:t>’</a:t>
                      </a:r>
                      <a:endParaRPr lang="fr-FR" sz="2400" dirty="0"/>
                    </a:p>
                  </a:txBody>
                  <a:tcPr/>
                </a:tc>
                <a:tc>
                  <a:txBody>
                    <a:bodyPr/>
                    <a:lstStyle/>
                    <a:p>
                      <a:r>
                        <a:rPr lang="fr-FR" sz="2400" dirty="0" err="1" smtClean="0"/>
                        <a:t>through</a:t>
                      </a:r>
                      <a:endParaRPr lang="fr-FR" sz="2400" dirty="0"/>
                    </a:p>
                  </a:txBody>
                  <a:tcPr/>
                </a:tc>
              </a:tr>
              <a:tr h="639379">
                <a:tc>
                  <a:txBody>
                    <a:bodyPr/>
                    <a:lstStyle/>
                    <a:p>
                      <a:r>
                        <a:rPr lang="fr-FR" sz="2400" dirty="0" smtClean="0"/>
                        <a:t>nec.</a:t>
                      </a:r>
                      <a:endParaRPr lang="fr-FR" sz="2400" dirty="0"/>
                    </a:p>
                  </a:txBody>
                  <a:tcPr/>
                </a:tc>
                <a:tc>
                  <a:txBody>
                    <a:bodyPr/>
                    <a:lstStyle/>
                    <a:p>
                      <a:r>
                        <a:rPr lang="fr-FR" sz="2400" dirty="0" err="1" smtClean="0"/>
                        <a:t>nessesary</a:t>
                      </a:r>
                      <a:endParaRPr lang="fr-FR" sz="2400" dirty="0"/>
                    </a:p>
                  </a:txBody>
                  <a:tcPr/>
                </a:tc>
                <a:tc>
                  <a:txBody>
                    <a:bodyPr/>
                    <a:lstStyle/>
                    <a:p>
                      <a:r>
                        <a:rPr lang="fr-FR" sz="2400" dirty="0" smtClean="0"/>
                        <a:t>w/</a:t>
                      </a:r>
                      <a:endParaRPr lang="fr-FR" sz="2400" dirty="0"/>
                    </a:p>
                  </a:txBody>
                  <a:tcPr/>
                </a:tc>
                <a:tc>
                  <a:txBody>
                    <a:bodyPr/>
                    <a:lstStyle/>
                    <a:p>
                      <a:r>
                        <a:rPr lang="fr-FR" sz="2400" dirty="0" err="1" smtClean="0"/>
                        <a:t>with</a:t>
                      </a:r>
                      <a:endParaRPr lang="fr-FR" sz="2400" dirty="0"/>
                    </a:p>
                  </a:txBody>
                  <a:tcPr/>
                </a:tc>
              </a:tr>
              <a:tr h="639379">
                <a:tc>
                  <a:txBody>
                    <a:bodyPr/>
                    <a:lstStyle/>
                    <a:p>
                      <a:r>
                        <a:rPr lang="fr-FR" sz="2400" dirty="0" smtClean="0"/>
                        <a:t>no.</a:t>
                      </a:r>
                      <a:endParaRPr lang="fr-FR" sz="2400" dirty="0"/>
                    </a:p>
                  </a:txBody>
                  <a:tcPr/>
                </a:tc>
                <a:tc>
                  <a:txBody>
                    <a:bodyPr/>
                    <a:lstStyle/>
                    <a:p>
                      <a:r>
                        <a:rPr lang="fr-FR" sz="2400" dirty="0" err="1" smtClean="0"/>
                        <a:t>number</a:t>
                      </a:r>
                      <a:endParaRPr lang="fr-FR" sz="2400" dirty="0"/>
                    </a:p>
                  </a:txBody>
                  <a:tcPr/>
                </a:tc>
                <a:tc>
                  <a:txBody>
                    <a:bodyPr/>
                    <a:lstStyle/>
                    <a:p>
                      <a:r>
                        <a:rPr lang="fr-FR" sz="2400" dirty="0" smtClean="0"/>
                        <a:t>w/o</a:t>
                      </a:r>
                      <a:endParaRPr lang="fr-FR" sz="2400" dirty="0"/>
                    </a:p>
                  </a:txBody>
                  <a:tcPr/>
                </a:tc>
                <a:tc>
                  <a:txBody>
                    <a:bodyPr/>
                    <a:lstStyle/>
                    <a:p>
                      <a:r>
                        <a:rPr lang="fr-FR" sz="2400" dirty="0" err="1" smtClean="0"/>
                        <a:t>without</a:t>
                      </a:r>
                      <a:endParaRPr lang="fr-FR" sz="2400" dirty="0"/>
                    </a:p>
                  </a:txBody>
                  <a:tcPr/>
                </a:tc>
              </a:tr>
              <a:tr h="639379">
                <a:tc>
                  <a:txBody>
                    <a:bodyPr/>
                    <a:lstStyle/>
                    <a:p>
                      <a:r>
                        <a:rPr lang="fr-FR" sz="2400" dirty="0" smtClean="0"/>
                        <a:t>pt.</a:t>
                      </a:r>
                      <a:endParaRPr lang="fr-FR" sz="2400" dirty="0"/>
                    </a:p>
                  </a:txBody>
                  <a:tcPr/>
                </a:tc>
                <a:tc>
                  <a:txBody>
                    <a:bodyPr/>
                    <a:lstStyle/>
                    <a:p>
                      <a:r>
                        <a:rPr lang="fr-FR" sz="2400" dirty="0" smtClean="0"/>
                        <a:t>point</a:t>
                      </a:r>
                      <a:endParaRPr lang="fr-FR" sz="2400" dirty="0"/>
                    </a:p>
                  </a:txBody>
                  <a:tcPr/>
                </a:tc>
                <a:tc>
                  <a:txBody>
                    <a:bodyPr/>
                    <a:lstStyle/>
                    <a:p>
                      <a:r>
                        <a:rPr lang="fr-FR" sz="2400" dirty="0" err="1" smtClean="0"/>
                        <a:t>viz</a:t>
                      </a:r>
                      <a:r>
                        <a:rPr lang="fr-FR" sz="2400" dirty="0" smtClean="0"/>
                        <a:t>.</a:t>
                      </a:r>
                      <a:endParaRPr lang="fr-FR" sz="2400" dirty="0"/>
                    </a:p>
                  </a:txBody>
                  <a:tcPr/>
                </a:tc>
                <a:tc>
                  <a:txBody>
                    <a:bodyPr/>
                    <a:lstStyle/>
                    <a:p>
                      <a:r>
                        <a:rPr lang="fr-FR" sz="2400" dirty="0" err="1" smtClean="0"/>
                        <a:t>namely</a:t>
                      </a:r>
                      <a:endParaRPr lang="fr-FR" sz="2400" dirty="0"/>
                    </a:p>
                  </a:txBody>
                  <a:tcPr/>
                </a:tc>
              </a:tr>
              <a:tr h="639379">
                <a:tc>
                  <a:txBody>
                    <a:bodyPr/>
                    <a:lstStyle/>
                    <a:p>
                      <a:r>
                        <a:rPr lang="fr-FR" sz="2400" dirty="0" smtClean="0"/>
                        <a:t>p.</a:t>
                      </a:r>
                      <a:endParaRPr lang="fr-FR" sz="2400" dirty="0"/>
                    </a:p>
                  </a:txBody>
                  <a:tcPr/>
                </a:tc>
                <a:tc>
                  <a:txBody>
                    <a:bodyPr/>
                    <a:lstStyle/>
                    <a:p>
                      <a:r>
                        <a:rPr lang="fr-FR" sz="2400" dirty="0" smtClean="0"/>
                        <a:t>page</a:t>
                      </a:r>
                      <a:endParaRPr lang="fr-FR" sz="2400" dirty="0"/>
                    </a:p>
                  </a:txBody>
                  <a:tcPr/>
                </a:tc>
                <a:tc>
                  <a:txBody>
                    <a:bodyPr/>
                    <a:lstStyle/>
                    <a:p>
                      <a:r>
                        <a:rPr lang="en-US" sz="2400" dirty="0" smtClean="0"/>
                        <a:t>w/</a:t>
                      </a:r>
                      <a:r>
                        <a:rPr lang="en-US" sz="2400" dirty="0" err="1" smtClean="0"/>
                        <a:t>i</a:t>
                      </a:r>
                      <a:endParaRPr lang="fr-FR" sz="2400" dirty="0"/>
                    </a:p>
                  </a:txBody>
                  <a:tcPr/>
                </a:tc>
                <a:tc>
                  <a:txBody>
                    <a:bodyPr/>
                    <a:lstStyle/>
                    <a:p>
                      <a:r>
                        <a:rPr lang="en-US" sz="2400" dirty="0" smtClean="0"/>
                        <a:t>within</a:t>
                      </a:r>
                      <a:endParaRPr lang="fr-FR" sz="2400" dirty="0"/>
                    </a:p>
                  </a:txBody>
                  <a:tcPr/>
                </a:tc>
              </a:tr>
              <a:tr h="639379">
                <a:tc>
                  <a:txBody>
                    <a:bodyPr/>
                    <a:lstStyle/>
                    <a:p>
                      <a:r>
                        <a:rPr lang="fr-FR" sz="2400" dirty="0" err="1" smtClean="0"/>
                        <a:t>re</a:t>
                      </a:r>
                      <a:r>
                        <a:rPr lang="fr-FR" sz="2400" dirty="0" smtClean="0"/>
                        <a:t>.</a:t>
                      </a:r>
                      <a:endParaRPr lang="fr-FR" sz="2400" dirty="0"/>
                    </a:p>
                  </a:txBody>
                  <a:tcPr/>
                </a:tc>
                <a:tc>
                  <a:txBody>
                    <a:bodyPr/>
                    <a:lstStyle/>
                    <a:p>
                      <a:r>
                        <a:rPr lang="fr-FR" sz="2400" dirty="0" err="1" smtClean="0"/>
                        <a:t>Regarding</a:t>
                      </a:r>
                      <a:r>
                        <a:rPr lang="fr-FR" sz="2400" dirty="0" smtClean="0"/>
                        <a:t>, about</a:t>
                      </a:r>
                      <a:endParaRPr lang="fr-FR" sz="2400" dirty="0"/>
                    </a:p>
                  </a:txBody>
                  <a:tcPr/>
                </a:tc>
                <a:tc>
                  <a:txBody>
                    <a:bodyPr/>
                    <a:lstStyle/>
                    <a:p>
                      <a:r>
                        <a:rPr lang="fr-FR" sz="2000" dirty="0" smtClean="0">
                          <a:latin typeface="Times New Roman" pitchFamily="18" charset="0"/>
                          <a:cs typeface="Times New Roman" pitchFamily="18" charset="0"/>
                        </a:rPr>
                        <a:t>Wh/</a:t>
                      </a:r>
                      <a:endParaRPr lang="fr-FR"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which</a:t>
                      </a:r>
                      <a:endParaRPr lang="fr-FR" sz="2000" dirty="0">
                        <a:latin typeface="Times New Roman" pitchFamily="18" charset="0"/>
                        <a:cs typeface="Times New Roman" pitchFamily="18" charset="0"/>
                      </a:endParaRPr>
                    </a:p>
                  </a:txBody>
                  <a:tcPr/>
                </a:tc>
              </a:tr>
              <a:tr h="639379">
                <a:tc>
                  <a:txBody>
                    <a:bodyPr/>
                    <a:lstStyle/>
                    <a:p>
                      <a:r>
                        <a:rPr lang="fr-FR" sz="2400" dirty="0" err="1" smtClean="0"/>
                        <a:t>sim</a:t>
                      </a:r>
                      <a:r>
                        <a:rPr lang="fr-FR" sz="2400" dirty="0" smtClean="0"/>
                        <a:t>.</a:t>
                      </a:r>
                      <a:endParaRPr lang="fr-FR" sz="2400" dirty="0"/>
                    </a:p>
                  </a:txBody>
                  <a:tcPr/>
                </a:tc>
                <a:tc>
                  <a:txBody>
                    <a:bodyPr/>
                    <a:lstStyle/>
                    <a:p>
                      <a:r>
                        <a:rPr lang="fr-FR" sz="2400" dirty="0" err="1" smtClean="0"/>
                        <a:t>similar</a:t>
                      </a:r>
                      <a:endParaRPr lang="fr-FR" sz="2400" dirty="0"/>
                    </a:p>
                  </a:txBody>
                  <a:tcPr/>
                </a:tc>
                <a:tc>
                  <a:txBody>
                    <a:bodyPr/>
                    <a:lstStyle/>
                    <a:p>
                      <a:r>
                        <a:rPr lang="fr-FR" sz="2000" dirty="0" smtClean="0">
                          <a:latin typeface="Times New Roman" pitchFamily="18" charset="0"/>
                          <a:cs typeface="Times New Roman" pitchFamily="18" charset="0"/>
                        </a:rPr>
                        <a:t>X</a:t>
                      </a:r>
                      <a:endParaRPr lang="fr-FR"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I disagree</a:t>
                      </a:r>
                      <a:endParaRPr lang="fr-FR" sz="2000" dirty="0">
                        <a:latin typeface="Times New Roman" pitchFamily="18" charset="0"/>
                        <a:cs typeface="Times New Roman" pitchFamily="18" charset="0"/>
                      </a:endParaRPr>
                    </a:p>
                  </a:txBody>
                  <a:tcPr/>
                </a:tc>
              </a:tr>
              <a:tr h="1103587">
                <a:tc>
                  <a:txBody>
                    <a:bodyPr/>
                    <a:lstStyle/>
                    <a:p>
                      <a:r>
                        <a:rPr lang="fr-FR" sz="2400" dirty="0" smtClean="0"/>
                        <a:t>s/t</a:t>
                      </a:r>
                      <a:endParaRPr lang="fr-FR" sz="2400" dirty="0"/>
                    </a:p>
                  </a:txBody>
                  <a:tcPr/>
                </a:tc>
                <a:tc>
                  <a:txBody>
                    <a:bodyPr/>
                    <a:lstStyle/>
                    <a:p>
                      <a:r>
                        <a:rPr lang="fr-FR" sz="2400" dirty="0" err="1" smtClean="0"/>
                        <a:t>something</a:t>
                      </a:r>
                      <a:endParaRPr lang="fr-FR" sz="2400" dirty="0"/>
                    </a:p>
                  </a:txBody>
                  <a:tcPr/>
                </a:tc>
                <a:tc>
                  <a:txBody>
                    <a:bodyPr/>
                    <a:lstStyle/>
                    <a:p>
                      <a:r>
                        <a:rPr lang="fr-FR" sz="2400" dirty="0" smtClean="0"/>
                        <a:t>8</a:t>
                      </a:r>
                      <a:endParaRPr lang="fr-FR" sz="2400" dirty="0"/>
                    </a:p>
                  </a:txBody>
                  <a:tcPr/>
                </a:tc>
                <a:tc>
                  <a:txBody>
                    <a:bodyPr/>
                    <a:lstStyle/>
                    <a:p>
                      <a:r>
                        <a:rPr lang="fr-FR" sz="2400" dirty="0" err="1" smtClean="0"/>
                        <a:t>Any</a:t>
                      </a:r>
                      <a:r>
                        <a:rPr lang="fr-FR" sz="2400" baseline="0" dirty="0" smtClean="0"/>
                        <a:t> </a:t>
                      </a:r>
                      <a:r>
                        <a:rPr lang="fr-FR" sz="2400" baseline="0" dirty="0" err="1" smtClean="0"/>
                        <a:t>thing</a:t>
                      </a:r>
                      <a:r>
                        <a:rPr lang="fr-FR" sz="2400" baseline="0" dirty="0" smtClean="0"/>
                        <a:t>  </a:t>
                      </a:r>
                      <a:r>
                        <a:rPr lang="fr-FR" sz="2400" baseline="0" dirty="0" err="1" smtClean="0"/>
                        <a:t>ending</a:t>
                      </a:r>
                      <a:r>
                        <a:rPr lang="fr-FR" sz="2400" baseline="0" dirty="0" smtClean="0"/>
                        <a:t> in ‘ </a:t>
                      </a:r>
                      <a:r>
                        <a:rPr lang="fr-FR" sz="2400" baseline="0" dirty="0" err="1" smtClean="0"/>
                        <a:t>ate</a:t>
                      </a:r>
                      <a:r>
                        <a:rPr lang="fr-FR" sz="2400" baseline="0" dirty="0" smtClean="0"/>
                        <a:t>’</a:t>
                      </a:r>
                      <a:endParaRPr lang="fr-FR" sz="2400" dirty="0"/>
                    </a:p>
                  </a:txBody>
                  <a:tcPr/>
                </a:tc>
              </a:tr>
            </a:tbl>
          </a:graphicData>
        </a:graphic>
      </p:graphicFrame>
      <p:graphicFrame>
        <p:nvGraphicFramePr>
          <p:cNvPr id="3" name="Tableau 2"/>
          <p:cNvGraphicFramePr>
            <a:graphicFrameLocks noGrp="1"/>
          </p:cNvGraphicFramePr>
          <p:nvPr/>
        </p:nvGraphicFramePr>
        <p:xfrm>
          <a:off x="21265" y="6294474"/>
          <a:ext cx="9101470" cy="563526"/>
        </p:xfrm>
        <a:graphic>
          <a:graphicData uri="http://schemas.openxmlformats.org/drawingml/2006/table">
            <a:tbl>
              <a:tblPr/>
              <a:tblGrid>
                <a:gridCol w="4550735"/>
                <a:gridCol w="4550735"/>
              </a:tblGrid>
              <a:tr h="563526">
                <a:tc>
                  <a:txBody>
                    <a:bodyPr/>
                    <a:lstStyle/>
                    <a:p>
                      <a:r>
                        <a:rPr lang="fr-FR" sz="2000" dirty="0" err="1" smtClean="0">
                          <a:latin typeface="Times New Roman" pitchFamily="18" charset="0"/>
                          <a:cs typeface="Times New Roman" pitchFamily="18" charset="0"/>
                        </a:rPr>
                        <a:t>def</a:t>
                      </a:r>
                      <a:r>
                        <a:rPr lang="fr-FR" sz="2000" dirty="0" smtClean="0">
                          <a:latin typeface="Times New Roman" pitchFamily="18" charset="0"/>
                          <a:cs typeface="Times New Roman" pitchFamily="18" charset="0"/>
                        </a:rPr>
                        <a:t>.</a:t>
                      </a:r>
                      <a:endParaRPr lang="fr-FR" sz="2000" dirty="0">
                        <a:latin typeface="Times New Roman" pitchFamily="18" charset="0"/>
                        <a:cs typeface="Times New Roman" pitchFamily="18" charset="0"/>
                      </a:endParaRPr>
                    </a:p>
                  </a:txBody>
                  <a:tcP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mpd="sng">
                      <a:solidFill>
                        <a:schemeClr val="tx1"/>
                      </a:solidFill>
                      <a:prstDash val="solid"/>
                    </a:lnB>
                  </a:tcPr>
                </a:tc>
                <a:tc>
                  <a:txBody>
                    <a:bodyPr/>
                    <a:lstStyle/>
                    <a:p>
                      <a:r>
                        <a:rPr lang="en-US" sz="2000" dirty="0" smtClean="0">
                          <a:latin typeface="Times New Roman" pitchFamily="18" charset="0"/>
                          <a:cs typeface="Times New Roman" pitchFamily="18" charset="0"/>
                        </a:rPr>
                        <a:t>definition</a:t>
                      </a:r>
                      <a:endParaRPr lang="fr-FR" sz="2000" dirty="0">
                        <a:latin typeface="Times New Roman" pitchFamily="18" charset="0"/>
                        <a:cs typeface="Times New Roman" pitchFamily="18" charset="0"/>
                      </a:endParaRPr>
                    </a:p>
                  </a:txBody>
                  <a:tcP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au 4"/>
          <p:cNvGraphicFramePr>
            <a:graphicFrameLocks noGrp="1"/>
          </p:cNvGraphicFramePr>
          <p:nvPr/>
        </p:nvGraphicFramePr>
        <p:xfrm>
          <a:off x="500034" y="928671"/>
          <a:ext cx="8286808" cy="5357853"/>
        </p:xfrm>
        <a:graphic>
          <a:graphicData uri="http://schemas.openxmlformats.org/drawingml/2006/table">
            <a:tbl>
              <a:tblPr firstRow="1" bandRow="1">
                <a:tableStyleId>{5C22544A-7EE6-4342-B048-85BDC9FD1C3A}</a:tableStyleId>
              </a:tblPr>
              <a:tblGrid>
                <a:gridCol w="1230053"/>
                <a:gridCol w="2913351"/>
                <a:gridCol w="1456675"/>
                <a:gridCol w="2686729"/>
              </a:tblGrid>
              <a:tr h="504675">
                <a:tc>
                  <a:txBody>
                    <a:bodyPr/>
                    <a:lstStyle/>
                    <a:p>
                      <a:r>
                        <a:rPr lang="en-US" dirty="0" smtClean="0"/>
                        <a:t>symbols</a:t>
                      </a:r>
                      <a:endParaRPr lang="fr-FR" dirty="0"/>
                    </a:p>
                  </a:txBody>
                  <a:tcPr/>
                </a:tc>
                <a:tc>
                  <a:txBody>
                    <a:bodyPr/>
                    <a:lstStyle/>
                    <a:p>
                      <a:r>
                        <a:rPr lang="en-US" dirty="0" smtClean="0"/>
                        <a:t>meaning</a:t>
                      </a:r>
                      <a:endParaRPr lang="fr-FR" dirty="0"/>
                    </a:p>
                  </a:txBody>
                  <a:tcPr/>
                </a:tc>
                <a:tc>
                  <a:txBody>
                    <a:bodyPr/>
                    <a:lstStyle/>
                    <a:p>
                      <a:endParaRPr lang="fr-FR"/>
                    </a:p>
                  </a:txBody>
                  <a:tcPr/>
                </a:tc>
                <a:tc>
                  <a:txBody>
                    <a:bodyPr/>
                    <a:lstStyle/>
                    <a:p>
                      <a:endParaRPr lang="fr-FR"/>
                    </a:p>
                  </a:txBody>
                  <a:tcPr/>
                </a:tc>
              </a:tr>
              <a:tr h="539242">
                <a:tc>
                  <a:txBody>
                    <a:bodyPr/>
                    <a:lstStyle/>
                    <a:p>
                      <a:endParaRPr lang="fr-FR" sz="2000" dirty="0">
                        <a:latin typeface="Times New Roman" pitchFamily="18" charset="0"/>
                        <a:cs typeface="Times New Roman" pitchFamily="18" charset="0"/>
                      </a:endParaRPr>
                    </a:p>
                  </a:txBody>
                  <a:tcPr/>
                </a:tc>
                <a:tc>
                  <a:txBody>
                    <a:bodyPr/>
                    <a:lstStyle/>
                    <a:p>
                      <a:endParaRPr lang="fr-FR" sz="2000" dirty="0">
                        <a:latin typeface="Times New Roman" pitchFamily="18" charset="0"/>
                        <a:cs typeface="Times New Roman" pitchFamily="18" charset="0"/>
                      </a:endParaRPr>
                    </a:p>
                  </a:txBody>
                  <a:tcPr/>
                </a:tc>
                <a:tc>
                  <a:txBody>
                    <a:bodyPr/>
                    <a:lstStyle/>
                    <a:p>
                      <a:r>
                        <a:rPr lang="fr-FR" sz="2000" dirty="0" err="1" smtClean="0">
                          <a:latin typeface="Times New Roman" pitchFamily="18" charset="0"/>
                          <a:cs typeface="Times New Roman" pitchFamily="18" charset="0"/>
                        </a:rPr>
                        <a:t>ea</a:t>
                      </a:r>
                      <a:r>
                        <a:rPr lang="fr-FR" sz="2000" dirty="0" smtClean="0">
                          <a:latin typeface="Times New Roman" pitchFamily="18" charset="0"/>
                          <a:cs typeface="Times New Roman" pitchFamily="18" charset="0"/>
                        </a:rPr>
                        <a:t>.</a:t>
                      </a:r>
                      <a:endParaRPr lang="fr-FR" sz="2000" dirty="0">
                        <a:latin typeface="Times New Roman" pitchFamily="18" charset="0"/>
                        <a:cs typeface="Times New Roman" pitchFamily="18" charset="0"/>
                      </a:endParaRPr>
                    </a:p>
                  </a:txBody>
                  <a:tcPr/>
                </a:tc>
                <a:tc>
                  <a:txBody>
                    <a:bodyPr/>
                    <a:lstStyle/>
                    <a:p>
                      <a:r>
                        <a:rPr lang="fr-FR" sz="2000" dirty="0" err="1" smtClean="0">
                          <a:latin typeface="Times New Roman" pitchFamily="18" charset="0"/>
                          <a:cs typeface="Times New Roman" pitchFamily="18" charset="0"/>
                        </a:rPr>
                        <a:t>each</a:t>
                      </a:r>
                      <a:endParaRPr lang="fr-FR" sz="2000" dirty="0">
                        <a:latin typeface="Times New Roman" pitchFamily="18" charset="0"/>
                        <a:cs typeface="Times New Roman" pitchFamily="18" charset="0"/>
                      </a:endParaRPr>
                    </a:p>
                  </a:txBody>
                  <a:tcPr/>
                </a:tc>
              </a:tr>
              <a:tr h="539242">
                <a:tc>
                  <a:txBody>
                    <a:bodyPr/>
                    <a:lstStyle/>
                    <a:p>
                      <a:endParaRPr lang="fr-FR" sz="2000" dirty="0">
                        <a:latin typeface="Times New Roman" pitchFamily="18" charset="0"/>
                        <a:cs typeface="Times New Roman" pitchFamily="18" charset="0"/>
                      </a:endParaRPr>
                    </a:p>
                  </a:txBody>
                  <a:tcPr/>
                </a:tc>
                <a:tc>
                  <a:txBody>
                    <a:bodyPr/>
                    <a:lstStyle/>
                    <a:p>
                      <a:endParaRPr lang="fr-FR" sz="2000" dirty="0">
                        <a:latin typeface="Times New Roman" pitchFamily="18" charset="0"/>
                        <a:cs typeface="Times New Roman" pitchFamily="18" charset="0"/>
                      </a:endParaRPr>
                    </a:p>
                  </a:txBody>
                  <a:tcPr/>
                </a:tc>
                <a:tc>
                  <a:txBody>
                    <a:bodyPr/>
                    <a:lstStyle/>
                    <a:p>
                      <a:endParaRPr lang="fr-FR" sz="2000" dirty="0">
                        <a:latin typeface="Times New Roman" pitchFamily="18" charset="0"/>
                        <a:cs typeface="Times New Roman" pitchFamily="18" charset="0"/>
                      </a:endParaRPr>
                    </a:p>
                  </a:txBody>
                  <a:tcPr/>
                </a:tc>
                <a:tc>
                  <a:txBody>
                    <a:bodyPr/>
                    <a:lstStyle/>
                    <a:p>
                      <a:endParaRPr lang="fr-FR" sz="2000" dirty="0">
                        <a:latin typeface="Times New Roman" pitchFamily="18" charset="0"/>
                        <a:cs typeface="Times New Roman" pitchFamily="18" charset="0"/>
                      </a:endParaRPr>
                    </a:p>
                  </a:txBody>
                  <a:tcPr/>
                </a:tc>
              </a:tr>
              <a:tr h="539242">
                <a:tc>
                  <a:txBody>
                    <a:bodyPr/>
                    <a:lstStyle/>
                    <a:p>
                      <a:endParaRPr lang="fr-FR"/>
                    </a:p>
                  </a:txBody>
                  <a:tcPr/>
                </a:tc>
                <a:tc>
                  <a:txBody>
                    <a:bodyPr/>
                    <a:lstStyle/>
                    <a:p>
                      <a:endParaRPr lang="fr-FR" dirty="0"/>
                    </a:p>
                  </a:txBody>
                  <a:tcPr/>
                </a:tc>
                <a:tc>
                  <a:txBody>
                    <a:bodyPr/>
                    <a:lstStyle/>
                    <a:p>
                      <a:endParaRPr lang="fr-FR" sz="2000" dirty="0">
                        <a:latin typeface="Times New Roman" pitchFamily="18" charset="0"/>
                        <a:cs typeface="Times New Roman" pitchFamily="18" charset="0"/>
                      </a:endParaRPr>
                    </a:p>
                  </a:txBody>
                  <a:tcPr/>
                </a:tc>
                <a:tc>
                  <a:txBody>
                    <a:bodyPr/>
                    <a:lstStyle/>
                    <a:p>
                      <a:endParaRPr lang="fr-FR" sz="2000" dirty="0">
                        <a:latin typeface="Times New Roman" pitchFamily="18" charset="0"/>
                        <a:cs typeface="Times New Roman" pitchFamily="18" charset="0"/>
                      </a:endParaRPr>
                    </a:p>
                  </a:txBody>
                  <a:tcPr/>
                </a:tc>
              </a:tr>
              <a:tr h="539242">
                <a:tc>
                  <a:txBody>
                    <a:bodyPr/>
                    <a:lstStyle/>
                    <a:p>
                      <a:r>
                        <a:rPr lang="fr-FR" sz="2000" dirty="0" err="1" smtClean="0">
                          <a:latin typeface="Times New Roman" pitchFamily="18" charset="0"/>
                          <a:cs typeface="Times New Roman" pitchFamily="18" charset="0"/>
                        </a:rPr>
                        <a:t>cf</a:t>
                      </a:r>
                      <a:endParaRPr lang="fr-FR"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compare</a:t>
                      </a:r>
                      <a:endParaRPr lang="fr-FR" sz="2000" dirty="0">
                        <a:latin typeface="Times New Roman" pitchFamily="18" charset="0"/>
                        <a:cs typeface="Times New Roman" pitchFamily="18" charset="0"/>
                      </a:endParaRPr>
                    </a:p>
                  </a:txBody>
                  <a:tcPr/>
                </a:tc>
                <a:tc>
                  <a:txBody>
                    <a:bodyPr/>
                    <a:lstStyle/>
                    <a:p>
                      <a:endParaRPr lang="fr-FR" sz="2000" dirty="0">
                        <a:latin typeface="Times New Roman" pitchFamily="18" charset="0"/>
                        <a:cs typeface="Times New Roman" pitchFamily="18" charset="0"/>
                      </a:endParaRPr>
                    </a:p>
                  </a:txBody>
                  <a:tcPr/>
                </a:tc>
                <a:tc>
                  <a:txBody>
                    <a:bodyPr/>
                    <a:lstStyle/>
                    <a:p>
                      <a:endParaRPr lang="fr-FR" sz="2000" dirty="0">
                        <a:latin typeface="Times New Roman" pitchFamily="18" charset="0"/>
                        <a:cs typeface="Times New Roman" pitchFamily="18" charset="0"/>
                      </a:endParaRPr>
                    </a:p>
                  </a:txBody>
                  <a:tcPr/>
                </a:tc>
              </a:tr>
              <a:tr h="539242">
                <a:tc>
                  <a:txBody>
                    <a:bodyPr/>
                    <a:lstStyle/>
                    <a:p>
                      <a:endParaRPr lang="fr-FR"/>
                    </a:p>
                  </a:txBody>
                  <a:tcPr/>
                </a:tc>
                <a:tc>
                  <a:txBody>
                    <a:bodyPr/>
                    <a:lstStyle/>
                    <a:p>
                      <a:endParaRPr lang="fr-FR" dirty="0"/>
                    </a:p>
                  </a:txBody>
                  <a:tcPr/>
                </a:tc>
                <a:tc>
                  <a:txBody>
                    <a:bodyPr/>
                    <a:lstStyle/>
                    <a:p>
                      <a:r>
                        <a:rPr lang="en-US" sz="2000" dirty="0" smtClean="0">
                          <a:latin typeface="Times New Roman" pitchFamily="18" charset="0"/>
                          <a:cs typeface="Times New Roman" pitchFamily="18" charset="0"/>
                        </a:rPr>
                        <a:t> </a:t>
                      </a:r>
                      <a:endParaRPr lang="fr-FR" sz="2000" dirty="0">
                        <a:latin typeface="Times New Roman" pitchFamily="18" charset="0"/>
                        <a:cs typeface="Times New Roman" pitchFamily="18" charset="0"/>
                      </a:endParaRPr>
                    </a:p>
                  </a:txBody>
                  <a:tcPr/>
                </a:tc>
                <a:tc>
                  <a:txBody>
                    <a:bodyPr/>
                    <a:lstStyle/>
                    <a:p>
                      <a:endParaRPr lang="fr-FR" sz="2000" dirty="0">
                        <a:latin typeface="Times New Roman" pitchFamily="18" charset="0"/>
                        <a:cs typeface="Times New Roman" pitchFamily="18" charset="0"/>
                      </a:endParaRPr>
                    </a:p>
                  </a:txBody>
                  <a:tcPr/>
                </a:tc>
              </a:tr>
              <a:tr h="539242">
                <a:tc>
                  <a:txBody>
                    <a:bodyPr/>
                    <a:lstStyle/>
                    <a:p>
                      <a:endParaRPr lang="fr-FR" sz="2000" dirty="0">
                        <a:latin typeface="Times New Roman" pitchFamily="18" charset="0"/>
                        <a:cs typeface="Times New Roman" pitchFamily="18" charset="0"/>
                      </a:endParaRPr>
                    </a:p>
                  </a:txBody>
                  <a:tcPr/>
                </a:tc>
                <a:tc>
                  <a:txBody>
                    <a:bodyPr/>
                    <a:lstStyle/>
                    <a:p>
                      <a:endParaRPr lang="fr-FR" sz="2000" dirty="0">
                        <a:latin typeface="Times New Roman" pitchFamily="18" charset="0"/>
                        <a:cs typeface="Times New Roman" pitchFamily="18" charset="0"/>
                      </a:endParaRPr>
                    </a:p>
                  </a:txBody>
                  <a:tcPr/>
                </a:tc>
                <a:tc>
                  <a:txBody>
                    <a:bodyPr/>
                    <a:lstStyle/>
                    <a:p>
                      <a:endParaRPr lang="fr-FR" sz="2000" dirty="0">
                        <a:latin typeface="Times New Roman" pitchFamily="18" charset="0"/>
                        <a:cs typeface="Times New Roman" pitchFamily="18" charset="0"/>
                      </a:endParaRPr>
                    </a:p>
                  </a:txBody>
                  <a:tcPr/>
                </a:tc>
                <a:tc>
                  <a:txBody>
                    <a:bodyPr/>
                    <a:lstStyle/>
                    <a:p>
                      <a:endParaRPr lang="fr-FR" sz="2000" dirty="0">
                        <a:latin typeface="Times New Roman" pitchFamily="18" charset="0"/>
                        <a:cs typeface="Times New Roman" pitchFamily="18" charset="0"/>
                      </a:endParaRPr>
                    </a:p>
                  </a:txBody>
                  <a:tcPr/>
                </a:tc>
              </a:tr>
              <a:tr h="539242">
                <a:tc>
                  <a:txBody>
                    <a:bodyPr/>
                    <a:lstStyle/>
                    <a:p>
                      <a:endParaRPr lang="fr-FR" sz="2000" dirty="0">
                        <a:latin typeface="Times New Roman" pitchFamily="18" charset="0"/>
                        <a:cs typeface="Times New Roman" pitchFamily="18" charset="0"/>
                      </a:endParaRPr>
                    </a:p>
                  </a:txBody>
                  <a:tcPr/>
                </a:tc>
                <a:tc>
                  <a:txBody>
                    <a:bodyPr/>
                    <a:lstStyle/>
                    <a:p>
                      <a:endParaRPr lang="fr-FR"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 </a:t>
                      </a:r>
                      <a:endParaRPr lang="fr-FR" sz="2000" dirty="0">
                        <a:latin typeface="Times New Roman" pitchFamily="18" charset="0"/>
                        <a:cs typeface="Times New Roman" pitchFamily="18" charset="0"/>
                      </a:endParaRPr>
                    </a:p>
                  </a:txBody>
                  <a:tcPr/>
                </a:tc>
                <a:tc>
                  <a:txBody>
                    <a:bodyPr/>
                    <a:lstStyle/>
                    <a:p>
                      <a:endParaRPr lang="fr-FR" sz="2000" dirty="0">
                        <a:latin typeface="Times New Roman" pitchFamily="18" charset="0"/>
                        <a:cs typeface="Times New Roman" pitchFamily="18" charset="0"/>
                      </a:endParaRPr>
                    </a:p>
                  </a:txBody>
                  <a:tcPr/>
                </a:tc>
              </a:tr>
              <a:tr h="539242">
                <a:tc>
                  <a:txBody>
                    <a:bodyPr/>
                    <a:lstStyle/>
                    <a:p>
                      <a:endParaRPr lang="fr-FR" sz="2000" dirty="0">
                        <a:latin typeface="Times New Roman" pitchFamily="18" charset="0"/>
                        <a:cs typeface="Times New Roman" pitchFamily="18" charset="0"/>
                      </a:endParaRPr>
                    </a:p>
                  </a:txBody>
                  <a:tcPr/>
                </a:tc>
                <a:tc>
                  <a:txBody>
                    <a:bodyPr/>
                    <a:lstStyle/>
                    <a:p>
                      <a:endParaRPr lang="fr-FR" sz="2000" dirty="0">
                        <a:latin typeface="Times New Roman" pitchFamily="18" charset="0"/>
                        <a:cs typeface="Times New Roman" pitchFamily="18" charset="0"/>
                      </a:endParaRPr>
                    </a:p>
                  </a:txBody>
                  <a:tcPr/>
                </a:tc>
                <a:tc>
                  <a:txBody>
                    <a:bodyPr/>
                    <a:lstStyle/>
                    <a:p>
                      <a:endParaRPr lang="fr-FR" sz="2000" dirty="0">
                        <a:latin typeface="Times New Roman" pitchFamily="18" charset="0"/>
                        <a:cs typeface="Times New Roman" pitchFamily="18" charset="0"/>
                      </a:endParaRPr>
                    </a:p>
                  </a:txBody>
                  <a:tcPr/>
                </a:tc>
                <a:tc>
                  <a:txBody>
                    <a:bodyPr/>
                    <a:lstStyle/>
                    <a:p>
                      <a:endParaRPr lang="fr-FR" sz="2000" dirty="0">
                        <a:latin typeface="Times New Roman" pitchFamily="18" charset="0"/>
                        <a:cs typeface="Times New Roman" pitchFamily="18" charset="0"/>
                      </a:endParaRPr>
                    </a:p>
                  </a:txBody>
                  <a:tcPr/>
                </a:tc>
              </a:tr>
              <a:tr h="539242">
                <a:tc>
                  <a:txBody>
                    <a:bodyPr/>
                    <a:lstStyle/>
                    <a:p>
                      <a:r>
                        <a:rPr lang="fr-FR" sz="2000" dirty="0" err="1" smtClean="0">
                          <a:latin typeface="Times New Roman" pitchFamily="18" charset="0"/>
                          <a:cs typeface="Times New Roman" pitchFamily="18" charset="0"/>
                        </a:rPr>
                        <a:t>eg</a:t>
                      </a:r>
                      <a:r>
                        <a:rPr lang="fr-FR" sz="2000" dirty="0" smtClean="0">
                          <a:latin typeface="Times New Roman" pitchFamily="18" charset="0"/>
                          <a:cs typeface="Times New Roman" pitchFamily="18" charset="0"/>
                        </a:rPr>
                        <a:t>.</a:t>
                      </a:r>
                      <a:endParaRPr lang="fr-FR" sz="2000" dirty="0">
                        <a:latin typeface="Times New Roman" pitchFamily="18" charset="0"/>
                        <a:cs typeface="Times New Roman" pitchFamily="18" charset="0"/>
                      </a:endParaRPr>
                    </a:p>
                  </a:txBody>
                  <a:tcPr/>
                </a:tc>
                <a:tc>
                  <a:txBody>
                    <a:bodyPr/>
                    <a:lstStyle/>
                    <a:p>
                      <a:r>
                        <a:rPr lang="en-US" sz="2000" dirty="0" smtClean="0">
                          <a:latin typeface="Times New Roman" pitchFamily="18" charset="0"/>
                          <a:cs typeface="Times New Roman" pitchFamily="18" charset="0"/>
                        </a:rPr>
                        <a:t>Example </a:t>
                      </a:r>
                      <a:endParaRPr lang="fr-FR" sz="2000" dirty="0">
                        <a:latin typeface="Times New Roman" pitchFamily="18" charset="0"/>
                        <a:cs typeface="Times New Roman" pitchFamily="18" charset="0"/>
                      </a:endParaRPr>
                    </a:p>
                  </a:txBody>
                  <a:tcPr/>
                </a:tc>
                <a:tc>
                  <a:txBody>
                    <a:bodyPr/>
                    <a:lstStyle/>
                    <a:p>
                      <a:endParaRPr lang="fr-FR" sz="2000" dirty="0">
                        <a:latin typeface="Times New Roman" pitchFamily="18" charset="0"/>
                        <a:cs typeface="Times New Roman" pitchFamily="18" charset="0"/>
                      </a:endParaRPr>
                    </a:p>
                  </a:txBody>
                  <a:tcPr/>
                </a:tc>
                <a:tc>
                  <a:txBody>
                    <a:bodyPr/>
                    <a:lstStyle/>
                    <a:p>
                      <a:endParaRPr lang="fr-FR" sz="2000"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dirty="0" smtClean="0"/>
              <a:t>Word truncation</a:t>
            </a:r>
            <a:endParaRPr lang="fr-FR" dirty="0"/>
          </a:p>
        </p:txBody>
      </p:sp>
      <p:sp>
        <p:nvSpPr>
          <p:cNvPr id="3" name="Espace réservé du contenu 2"/>
          <p:cNvSpPr>
            <a:spLocks noGrp="1"/>
          </p:cNvSpPr>
          <p:nvPr>
            <p:ph idx="1"/>
          </p:nvPr>
        </p:nvSpPr>
        <p:spPr/>
        <p:txBody>
          <a:bodyPr/>
          <a:lstStyle/>
          <a:p>
            <a:pPr>
              <a:buNone/>
            </a:pPr>
            <a:r>
              <a:rPr lang="en-US" dirty="0" smtClean="0"/>
              <a:t>                           </a:t>
            </a:r>
            <a:r>
              <a:rPr lang="en-US" b="1" dirty="0" smtClean="0"/>
              <a:t>First syllable</a:t>
            </a:r>
          </a:p>
          <a:p>
            <a:r>
              <a:rPr lang="en-US" dirty="0" smtClean="0"/>
              <a:t>Politics = </a:t>
            </a:r>
            <a:r>
              <a:rPr lang="en-US" dirty="0" err="1" smtClean="0"/>
              <a:t>pol</a:t>
            </a:r>
            <a:endParaRPr lang="en-US" dirty="0" smtClean="0"/>
          </a:p>
          <a:p>
            <a:r>
              <a:rPr lang="en-US" dirty="0" smtClean="0"/>
              <a:t>Capitalism= cap</a:t>
            </a:r>
          </a:p>
          <a:p>
            <a:r>
              <a:rPr lang="en-US" dirty="0" smtClean="0"/>
              <a:t>Democracy= </a:t>
            </a:r>
            <a:r>
              <a:rPr lang="en-US" dirty="0" err="1" smtClean="0"/>
              <a:t>dem</a:t>
            </a:r>
            <a:endParaRPr lang="en-US" dirty="0" smtClean="0"/>
          </a:p>
          <a:p>
            <a:r>
              <a:rPr lang="en-US" dirty="0" smtClean="0"/>
              <a:t>Represents= rep</a:t>
            </a:r>
          </a:p>
          <a:p>
            <a:r>
              <a:rPr lang="en-US" dirty="0" smtClean="0"/>
              <a:t>Liberal=lib</a:t>
            </a:r>
          </a:p>
          <a:p>
            <a:r>
              <a:rPr lang="en-US" dirty="0" smtClean="0"/>
              <a:t>Contrast= con</a:t>
            </a:r>
            <a:endParaRPr lang="fr-FR"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b="1" dirty="0" smtClean="0"/>
              <a:t>Word truncation</a:t>
            </a:r>
            <a:endParaRPr lang="fr-FR" b="1" dirty="0"/>
          </a:p>
        </p:txBody>
      </p:sp>
      <p:sp>
        <p:nvSpPr>
          <p:cNvPr id="3" name="Espace réservé du contenu 2"/>
          <p:cNvSpPr>
            <a:spLocks noGrp="1"/>
          </p:cNvSpPr>
          <p:nvPr>
            <p:ph idx="1"/>
          </p:nvPr>
        </p:nvSpPr>
        <p:spPr/>
        <p:txBody>
          <a:bodyPr/>
          <a:lstStyle/>
          <a:p>
            <a:pPr>
              <a:buNone/>
            </a:pPr>
            <a:r>
              <a:rPr lang="en-US" b="1" dirty="0" smtClean="0"/>
              <a:t>                First syllable, second letter</a:t>
            </a:r>
          </a:p>
          <a:p>
            <a:r>
              <a:rPr lang="en-US" dirty="0" smtClean="0"/>
              <a:t>Subject=</a:t>
            </a:r>
            <a:r>
              <a:rPr lang="en-US" dirty="0" err="1" smtClean="0"/>
              <a:t>subj</a:t>
            </a:r>
            <a:endParaRPr lang="en-US" dirty="0" smtClean="0"/>
          </a:p>
          <a:p>
            <a:r>
              <a:rPr lang="en-US" dirty="0" smtClean="0"/>
              <a:t>Individual=</a:t>
            </a:r>
            <a:r>
              <a:rPr lang="en-US" dirty="0" err="1" smtClean="0"/>
              <a:t>ind</a:t>
            </a:r>
            <a:endParaRPr lang="en-US" dirty="0" smtClean="0"/>
          </a:p>
          <a:p>
            <a:r>
              <a:rPr lang="en-US" dirty="0" smtClean="0"/>
              <a:t>conservative= cons</a:t>
            </a:r>
          </a:p>
          <a:p>
            <a:r>
              <a:rPr lang="en-US" dirty="0" err="1" smtClean="0"/>
              <a:t>Totalitarism</a:t>
            </a:r>
            <a:r>
              <a:rPr lang="en-US" dirty="0" smtClean="0"/>
              <a:t>= tot</a:t>
            </a:r>
            <a:endParaRPr lang="fr-FR"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b="1" dirty="0" smtClean="0"/>
              <a:t>Word truncation</a:t>
            </a:r>
            <a:endParaRPr lang="fr-FR" dirty="0"/>
          </a:p>
        </p:txBody>
      </p:sp>
      <p:sp>
        <p:nvSpPr>
          <p:cNvPr id="3" name="Espace réservé du contenu 2"/>
          <p:cNvSpPr>
            <a:spLocks noGrp="1"/>
          </p:cNvSpPr>
          <p:nvPr>
            <p:ph idx="1"/>
          </p:nvPr>
        </p:nvSpPr>
        <p:spPr/>
        <p:txBody>
          <a:bodyPr/>
          <a:lstStyle/>
          <a:p>
            <a:pPr>
              <a:buNone/>
            </a:pPr>
            <a:r>
              <a:rPr lang="en-US" b="1" dirty="0" smtClean="0"/>
              <a:t>             Eliminate final letters</a:t>
            </a:r>
          </a:p>
          <a:p>
            <a:r>
              <a:rPr lang="en-US" dirty="0" smtClean="0"/>
              <a:t>Association=assoc</a:t>
            </a:r>
          </a:p>
          <a:p>
            <a:r>
              <a:rPr lang="en-US" dirty="0" smtClean="0"/>
              <a:t>Achievement= ach</a:t>
            </a:r>
          </a:p>
          <a:p>
            <a:r>
              <a:rPr lang="en-US" dirty="0" smtClean="0"/>
              <a:t>Biological= bio</a:t>
            </a:r>
            <a:endParaRPr lang="fr-F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b="1" dirty="0" smtClean="0"/>
              <a:t>Word truncation</a:t>
            </a:r>
            <a:endParaRPr lang="fr-FR" dirty="0"/>
          </a:p>
        </p:txBody>
      </p:sp>
      <p:sp>
        <p:nvSpPr>
          <p:cNvPr id="3" name="Espace réservé du contenu 2"/>
          <p:cNvSpPr>
            <a:spLocks noGrp="1"/>
          </p:cNvSpPr>
          <p:nvPr>
            <p:ph idx="1"/>
          </p:nvPr>
        </p:nvSpPr>
        <p:spPr/>
        <p:txBody>
          <a:bodyPr>
            <a:normAutofit lnSpcReduction="10000"/>
          </a:bodyPr>
          <a:lstStyle/>
          <a:p>
            <a:pPr>
              <a:buNone/>
            </a:pPr>
            <a:r>
              <a:rPr lang="en-US" b="1" dirty="0" smtClean="0"/>
              <a:t>                         Omit vowels</a:t>
            </a:r>
          </a:p>
          <a:p>
            <a:r>
              <a:rPr lang="en-US" dirty="0" smtClean="0"/>
              <a:t>Background= </a:t>
            </a:r>
            <a:r>
              <a:rPr lang="en-US" dirty="0" err="1" smtClean="0"/>
              <a:t>bgnd</a:t>
            </a:r>
            <a:endParaRPr lang="en-US" dirty="0" smtClean="0"/>
          </a:p>
          <a:p>
            <a:r>
              <a:rPr lang="en-US" dirty="0" smtClean="0"/>
              <a:t>Enough= </a:t>
            </a:r>
            <a:r>
              <a:rPr lang="en-US" dirty="0" err="1" smtClean="0"/>
              <a:t>engh</a:t>
            </a:r>
            <a:endParaRPr lang="en-US" dirty="0" smtClean="0"/>
          </a:p>
          <a:p>
            <a:r>
              <a:rPr lang="en-US" dirty="0" smtClean="0"/>
              <a:t>Government= </a:t>
            </a:r>
            <a:r>
              <a:rPr lang="en-US" dirty="0" err="1" smtClean="0"/>
              <a:t>gvnmt</a:t>
            </a:r>
            <a:endParaRPr lang="en-US" dirty="0" smtClean="0"/>
          </a:p>
          <a:p>
            <a:r>
              <a:rPr lang="en-US" dirty="0" smtClean="0"/>
              <a:t>Important= </a:t>
            </a:r>
            <a:r>
              <a:rPr lang="en-US" dirty="0" err="1" smtClean="0"/>
              <a:t>impt</a:t>
            </a:r>
            <a:endParaRPr lang="en-US" dirty="0" smtClean="0"/>
          </a:p>
          <a:p>
            <a:r>
              <a:rPr lang="en-US" dirty="0" err="1" smtClean="0"/>
              <a:t>Behaviour</a:t>
            </a:r>
            <a:r>
              <a:rPr lang="en-US" dirty="0" smtClean="0"/>
              <a:t>=</a:t>
            </a:r>
            <a:r>
              <a:rPr lang="en-US" dirty="0" err="1" smtClean="0"/>
              <a:t>bhvr</a:t>
            </a:r>
            <a:endParaRPr lang="en-US" dirty="0" smtClean="0"/>
          </a:p>
          <a:p>
            <a:pPr>
              <a:buNone/>
            </a:pPr>
            <a:endParaRPr lang="en-US" dirty="0" smtClean="0"/>
          </a:p>
          <a:p>
            <a:r>
              <a:rPr lang="en-US" dirty="0" err="1" smtClean="0"/>
              <a:t>eg</a:t>
            </a:r>
            <a:r>
              <a:rPr lang="en-US" dirty="0" smtClean="0"/>
              <a:t>.   If u rd </a:t>
            </a:r>
            <a:r>
              <a:rPr lang="en-US" dirty="0" err="1" smtClean="0"/>
              <a:t>ths</a:t>
            </a:r>
            <a:r>
              <a:rPr lang="en-US" dirty="0" smtClean="0"/>
              <a:t>, u </a:t>
            </a:r>
            <a:r>
              <a:rPr lang="en-US" dirty="0" err="1" smtClean="0"/>
              <a:t>cn</a:t>
            </a:r>
            <a:r>
              <a:rPr lang="en-US" dirty="0" smtClean="0"/>
              <a:t> </a:t>
            </a:r>
            <a:r>
              <a:rPr lang="en-US" dirty="0" err="1" smtClean="0"/>
              <a:t>gt</a:t>
            </a:r>
            <a:r>
              <a:rPr lang="en-US" dirty="0" smtClean="0"/>
              <a:t> a </a:t>
            </a:r>
            <a:r>
              <a:rPr lang="en-US" dirty="0" err="1" smtClean="0"/>
              <a:t>gd</a:t>
            </a:r>
            <a:r>
              <a:rPr lang="en-US" dirty="0" smtClean="0"/>
              <a:t> </a:t>
            </a:r>
            <a:r>
              <a:rPr lang="en-US" dirty="0" err="1" smtClean="0"/>
              <a:t>jb</a:t>
            </a:r>
            <a:r>
              <a:rPr lang="en-US" dirty="0" smtClean="0"/>
              <a:t>.</a:t>
            </a:r>
            <a:endParaRPr lang="fr-FR"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READING MATHEMATICAL SIGNS</a:t>
            </a:r>
            <a:endParaRPr lang="fr-FR" dirty="0"/>
          </a:p>
        </p:txBody>
      </p:sp>
      <p:graphicFrame>
        <p:nvGraphicFramePr>
          <p:cNvPr id="4" name="Espace réservé du contenu 3"/>
          <p:cNvGraphicFramePr>
            <a:graphicFrameLocks noGrp="1"/>
          </p:cNvGraphicFramePr>
          <p:nvPr>
            <p:ph idx="1"/>
          </p:nvPr>
        </p:nvGraphicFramePr>
        <p:xfrm>
          <a:off x="500033" y="1600200"/>
          <a:ext cx="8186766" cy="4754880"/>
        </p:xfrm>
        <a:graphic>
          <a:graphicData uri="http://schemas.openxmlformats.org/drawingml/2006/table">
            <a:tbl>
              <a:tblPr firstRow="1" bandRow="1">
                <a:tableStyleId>{8A107856-5554-42FB-B03E-39F5DBC370BA}</a:tableStyleId>
              </a:tblPr>
              <a:tblGrid>
                <a:gridCol w="1143008"/>
                <a:gridCol w="2928958"/>
                <a:gridCol w="1285884"/>
                <a:gridCol w="2828916"/>
              </a:tblGrid>
              <a:tr h="370840">
                <a:tc>
                  <a:txBody>
                    <a:bodyPr/>
                    <a:lstStyle/>
                    <a:p>
                      <a:r>
                        <a:rPr lang="fr-FR" sz="2400" dirty="0" smtClean="0"/>
                        <a:t>SIGN</a:t>
                      </a:r>
                      <a:endParaRPr lang="fr-FR" sz="2400" dirty="0"/>
                    </a:p>
                  </a:txBody>
                  <a:tcPr/>
                </a:tc>
                <a:tc>
                  <a:txBody>
                    <a:bodyPr/>
                    <a:lstStyle/>
                    <a:p>
                      <a:r>
                        <a:rPr lang="fr-FR" sz="2400" dirty="0" smtClean="0"/>
                        <a:t>MEANING</a:t>
                      </a:r>
                      <a:endParaRPr lang="fr-FR" sz="2400" dirty="0"/>
                    </a:p>
                  </a:txBody>
                  <a:tcPr/>
                </a:tc>
                <a:tc>
                  <a:txBody>
                    <a:bodyPr/>
                    <a:lstStyle/>
                    <a:p>
                      <a:r>
                        <a:rPr lang="fr-FR" sz="2400" dirty="0" smtClean="0"/>
                        <a:t>SIGN</a:t>
                      </a:r>
                      <a:endParaRPr lang="fr-FR" sz="2400" dirty="0"/>
                    </a:p>
                  </a:txBody>
                  <a:tcPr/>
                </a:tc>
                <a:tc>
                  <a:txBody>
                    <a:bodyPr/>
                    <a:lstStyle/>
                    <a:p>
                      <a:r>
                        <a:rPr lang="fr-FR" sz="2400" dirty="0" smtClean="0"/>
                        <a:t>MEANING</a:t>
                      </a:r>
                      <a:endParaRPr lang="fr-FR" sz="2400" dirty="0"/>
                    </a:p>
                  </a:txBody>
                  <a:tcPr/>
                </a:tc>
              </a:tr>
              <a:tr h="370840">
                <a:tc>
                  <a:txBody>
                    <a:bodyPr/>
                    <a:lstStyle/>
                    <a:p>
                      <a:r>
                        <a:rPr lang="fr-FR" sz="2400" dirty="0" smtClean="0"/>
                        <a:t>+</a:t>
                      </a:r>
                      <a:endParaRPr lang="fr-FR" sz="2400" dirty="0"/>
                    </a:p>
                  </a:txBody>
                  <a:tcPr/>
                </a:tc>
                <a:tc>
                  <a:txBody>
                    <a:bodyPr/>
                    <a:lstStyle/>
                    <a:p>
                      <a:r>
                        <a:rPr lang="fr-FR" sz="2400" dirty="0" smtClean="0"/>
                        <a:t>plus</a:t>
                      </a:r>
                      <a:endParaRPr lang="fr-FR" sz="2400" dirty="0"/>
                    </a:p>
                  </a:txBody>
                  <a:tcPr/>
                </a:tc>
                <a:tc>
                  <a:txBody>
                    <a:bodyPr/>
                    <a:lstStyle/>
                    <a:p>
                      <a:r>
                        <a:rPr lang="fr-FR" sz="2400" dirty="0" smtClean="0"/>
                        <a:t>≡</a:t>
                      </a:r>
                      <a:endParaRPr lang="fr-FR" sz="2400" dirty="0"/>
                    </a:p>
                  </a:txBody>
                  <a:tcPr/>
                </a:tc>
                <a:tc>
                  <a:txBody>
                    <a:bodyPr/>
                    <a:lstStyle/>
                    <a:p>
                      <a:r>
                        <a:rPr lang="fr-FR" sz="2400" dirty="0" smtClean="0"/>
                        <a:t>Equivalent to or </a:t>
                      </a:r>
                      <a:r>
                        <a:rPr lang="fr-FR" sz="2400" dirty="0" err="1" smtClean="0"/>
                        <a:t>identical</a:t>
                      </a:r>
                      <a:endParaRPr lang="fr-FR" sz="2400" dirty="0"/>
                    </a:p>
                  </a:txBody>
                  <a:tcPr/>
                </a:tc>
              </a:tr>
              <a:tr h="370840">
                <a:tc>
                  <a:txBody>
                    <a:bodyPr/>
                    <a:lstStyle/>
                    <a:p>
                      <a:r>
                        <a:rPr lang="fr-FR" sz="2400" dirty="0" smtClean="0"/>
                        <a:t>-</a:t>
                      </a:r>
                      <a:endParaRPr lang="fr-FR" sz="2400" dirty="0"/>
                    </a:p>
                  </a:txBody>
                  <a:tcPr/>
                </a:tc>
                <a:tc>
                  <a:txBody>
                    <a:bodyPr/>
                    <a:lstStyle/>
                    <a:p>
                      <a:r>
                        <a:rPr lang="fr-FR" sz="2400" dirty="0" smtClean="0"/>
                        <a:t>minus</a:t>
                      </a:r>
                      <a:endParaRPr lang="fr-FR" sz="2400" dirty="0"/>
                    </a:p>
                  </a:txBody>
                  <a:tcPr/>
                </a:tc>
                <a:tc>
                  <a:txBody>
                    <a:bodyPr/>
                    <a:lstStyle/>
                    <a:p>
                      <a:r>
                        <a:rPr lang="fr-FR" sz="2400" dirty="0" smtClean="0"/>
                        <a:t>≈</a:t>
                      </a:r>
                      <a:endParaRPr lang="fr-FR" sz="2400" dirty="0"/>
                    </a:p>
                  </a:txBody>
                  <a:tcPr/>
                </a:tc>
                <a:tc>
                  <a:txBody>
                    <a:bodyPr/>
                    <a:lstStyle/>
                    <a:p>
                      <a:r>
                        <a:rPr lang="fr-FR" sz="2400" dirty="0" err="1" smtClean="0"/>
                        <a:t>approximately</a:t>
                      </a:r>
                      <a:endParaRPr lang="fr-FR" sz="2400" dirty="0"/>
                    </a:p>
                  </a:txBody>
                  <a:tcPr/>
                </a:tc>
              </a:tr>
              <a:tr h="370840">
                <a:tc>
                  <a:txBody>
                    <a:bodyPr/>
                    <a:lstStyle/>
                    <a:p>
                      <a:r>
                        <a:rPr lang="fr-FR" sz="2400" dirty="0" smtClean="0"/>
                        <a:t>±</a:t>
                      </a:r>
                      <a:endParaRPr lang="fr-FR" sz="2400" dirty="0"/>
                    </a:p>
                  </a:txBody>
                  <a:tcPr/>
                </a:tc>
                <a:tc>
                  <a:txBody>
                    <a:bodyPr/>
                    <a:lstStyle/>
                    <a:p>
                      <a:r>
                        <a:rPr lang="fr-FR" sz="2400" dirty="0" smtClean="0"/>
                        <a:t>Plus or minus</a:t>
                      </a:r>
                      <a:endParaRPr lang="fr-FR" sz="2400" dirty="0"/>
                    </a:p>
                  </a:txBody>
                  <a:tcPr/>
                </a:tc>
                <a:tc>
                  <a:txBody>
                    <a:bodyPr/>
                    <a:lstStyle/>
                    <a:p>
                      <a:r>
                        <a:rPr lang="fr-FR" sz="2400" dirty="0" smtClean="0"/>
                        <a:t>&gt;</a:t>
                      </a:r>
                      <a:endParaRPr lang="fr-FR" sz="2400" dirty="0"/>
                    </a:p>
                  </a:txBody>
                  <a:tcPr/>
                </a:tc>
                <a:tc>
                  <a:txBody>
                    <a:bodyPr/>
                    <a:lstStyle/>
                    <a:p>
                      <a:r>
                        <a:rPr lang="fr-FR" sz="2400" dirty="0" err="1" smtClean="0"/>
                        <a:t>Greater</a:t>
                      </a:r>
                      <a:r>
                        <a:rPr lang="fr-FR" sz="2400" dirty="0" smtClean="0"/>
                        <a:t> </a:t>
                      </a:r>
                      <a:r>
                        <a:rPr lang="fr-FR" sz="2400" dirty="0" err="1" smtClean="0"/>
                        <a:t>than</a:t>
                      </a:r>
                      <a:endParaRPr lang="fr-FR" sz="2400" dirty="0"/>
                    </a:p>
                  </a:txBody>
                  <a:tcPr/>
                </a:tc>
              </a:tr>
              <a:tr h="370840">
                <a:tc>
                  <a:txBody>
                    <a:bodyPr/>
                    <a:lstStyle/>
                    <a:p>
                      <a:r>
                        <a:rPr lang="fr-FR" sz="2400" dirty="0" smtClean="0"/>
                        <a:t>÷</a:t>
                      </a:r>
                      <a:endParaRPr lang="fr-FR" sz="2400" dirty="0"/>
                    </a:p>
                  </a:txBody>
                  <a:tcPr/>
                </a:tc>
                <a:tc>
                  <a:txBody>
                    <a:bodyPr/>
                    <a:lstStyle/>
                    <a:p>
                      <a:r>
                        <a:rPr lang="fr-FR" sz="2400" dirty="0" err="1" smtClean="0"/>
                        <a:t>divided</a:t>
                      </a:r>
                      <a:endParaRPr lang="fr-FR" sz="2400" dirty="0"/>
                    </a:p>
                  </a:txBody>
                  <a:tcPr/>
                </a:tc>
                <a:tc>
                  <a:txBody>
                    <a:bodyPr/>
                    <a:lstStyle/>
                    <a:p>
                      <a:r>
                        <a:rPr lang="fr-FR" sz="2400" dirty="0" smtClean="0"/>
                        <a:t>&lt;</a:t>
                      </a:r>
                      <a:endParaRPr lang="fr-FR" sz="2400" dirty="0"/>
                    </a:p>
                  </a:txBody>
                  <a:tcPr/>
                </a:tc>
                <a:tc>
                  <a:txBody>
                    <a:bodyPr/>
                    <a:lstStyle/>
                    <a:p>
                      <a:r>
                        <a:rPr lang="fr-FR" sz="2400" dirty="0" err="1" smtClean="0"/>
                        <a:t>Less</a:t>
                      </a:r>
                      <a:r>
                        <a:rPr lang="fr-FR" sz="2400" dirty="0" smtClean="0"/>
                        <a:t> </a:t>
                      </a:r>
                      <a:r>
                        <a:rPr lang="fr-FR" sz="2400" dirty="0" err="1" smtClean="0"/>
                        <a:t>than</a:t>
                      </a:r>
                      <a:endParaRPr lang="fr-FR" sz="2400" dirty="0"/>
                    </a:p>
                  </a:txBody>
                  <a:tcPr/>
                </a:tc>
              </a:tr>
              <a:tr h="370840">
                <a:tc>
                  <a:txBody>
                    <a:bodyPr/>
                    <a:lstStyle/>
                    <a:p>
                      <a:r>
                        <a:rPr lang="fr-FR" sz="2400" dirty="0" smtClean="0"/>
                        <a:t>×</a:t>
                      </a:r>
                      <a:endParaRPr lang="fr-FR" sz="2400" dirty="0"/>
                    </a:p>
                  </a:txBody>
                  <a:tcPr/>
                </a:tc>
                <a:tc>
                  <a:txBody>
                    <a:bodyPr/>
                    <a:lstStyle/>
                    <a:p>
                      <a:r>
                        <a:rPr lang="fr-FR" sz="2400" dirty="0" err="1" smtClean="0"/>
                        <a:t>Multiplied</a:t>
                      </a:r>
                      <a:r>
                        <a:rPr lang="fr-FR" sz="2400" dirty="0" smtClean="0"/>
                        <a:t> by</a:t>
                      </a:r>
                      <a:endParaRPr lang="fr-FR" sz="2400" dirty="0"/>
                    </a:p>
                  </a:txBody>
                  <a:tcPr/>
                </a:tc>
                <a:tc>
                  <a:txBody>
                    <a:bodyPr/>
                    <a:lstStyle/>
                    <a:p>
                      <a:r>
                        <a:rPr lang="fr-FR" sz="2400" dirty="0" smtClean="0"/>
                        <a:t>≥</a:t>
                      </a:r>
                      <a:endParaRPr lang="fr-FR" sz="2400" dirty="0"/>
                    </a:p>
                  </a:txBody>
                  <a:tcPr/>
                </a:tc>
                <a:tc>
                  <a:txBody>
                    <a:bodyPr/>
                    <a:lstStyle/>
                    <a:p>
                      <a:r>
                        <a:rPr lang="fr-FR" sz="2400" dirty="0" err="1" smtClean="0"/>
                        <a:t>Greater</a:t>
                      </a:r>
                      <a:r>
                        <a:rPr lang="fr-FR" sz="2400" baseline="0" dirty="0" smtClean="0"/>
                        <a:t> </a:t>
                      </a:r>
                      <a:r>
                        <a:rPr lang="fr-FR" sz="2400" baseline="0" dirty="0" err="1" smtClean="0"/>
                        <a:t>than</a:t>
                      </a:r>
                      <a:r>
                        <a:rPr lang="fr-FR" sz="2400" baseline="0" dirty="0" smtClean="0"/>
                        <a:t> or </a:t>
                      </a:r>
                      <a:r>
                        <a:rPr lang="fr-FR" sz="2400" baseline="0" dirty="0" err="1" smtClean="0"/>
                        <a:t>equal</a:t>
                      </a:r>
                      <a:r>
                        <a:rPr lang="fr-FR" sz="2400" baseline="0" dirty="0" smtClean="0"/>
                        <a:t> to</a:t>
                      </a:r>
                      <a:endParaRPr lang="fr-FR" sz="2400" dirty="0"/>
                    </a:p>
                  </a:txBody>
                  <a:tcPr/>
                </a:tc>
              </a:tr>
              <a:tr h="370840">
                <a:tc>
                  <a:txBody>
                    <a:bodyPr/>
                    <a:lstStyle/>
                    <a:p>
                      <a:r>
                        <a:rPr lang="fr-FR" sz="2400" dirty="0" smtClean="0"/>
                        <a:t>=</a:t>
                      </a:r>
                      <a:endParaRPr lang="fr-FR" sz="2400" dirty="0"/>
                    </a:p>
                  </a:txBody>
                  <a:tcPr/>
                </a:tc>
                <a:tc>
                  <a:txBody>
                    <a:bodyPr/>
                    <a:lstStyle/>
                    <a:p>
                      <a:r>
                        <a:rPr lang="fr-FR" sz="2400" dirty="0" err="1" smtClean="0"/>
                        <a:t>equal</a:t>
                      </a:r>
                      <a:endParaRPr lang="fr-FR" sz="2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2400" dirty="0" smtClean="0"/>
                        <a:t>≤</a:t>
                      </a:r>
                    </a:p>
                    <a:p>
                      <a:endParaRPr lang="fr-FR" sz="2400" dirty="0"/>
                    </a:p>
                  </a:txBody>
                  <a:tcPr/>
                </a:tc>
                <a:tc>
                  <a:txBody>
                    <a:bodyPr/>
                    <a:lstStyle/>
                    <a:p>
                      <a:r>
                        <a:rPr lang="fr-FR" sz="2400" dirty="0" err="1" smtClean="0"/>
                        <a:t>Less</a:t>
                      </a:r>
                      <a:r>
                        <a:rPr lang="fr-FR" sz="2400" dirty="0" smtClean="0"/>
                        <a:t> </a:t>
                      </a:r>
                      <a:r>
                        <a:rPr lang="fr-FR" sz="2400" dirty="0" err="1" smtClean="0"/>
                        <a:t>than</a:t>
                      </a:r>
                      <a:r>
                        <a:rPr lang="fr-FR" sz="2400" dirty="0" smtClean="0"/>
                        <a:t> or </a:t>
                      </a:r>
                      <a:r>
                        <a:rPr lang="fr-FR" sz="2400" dirty="0" err="1" smtClean="0"/>
                        <a:t>equal</a:t>
                      </a:r>
                      <a:r>
                        <a:rPr lang="fr-FR" sz="2400" dirty="0" smtClean="0"/>
                        <a:t> to</a:t>
                      </a:r>
                      <a:endParaRPr lang="fr-FR" sz="2400" dirty="0"/>
                    </a:p>
                  </a:txBody>
                  <a:tcPr/>
                </a:tc>
              </a:tr>
              <a:tr h="370840">
                <a:tc>
                  <a:txBody>
                    <a:bodyPr/>
                    <a:lstStyle/>
                    <a:p>
                      <a:r>
                        <a:rPr lang="fr-FR" sz="2400" dirty="0" smtClean="0"/>
                        <a:t>≠</a:t>
                      </a:r>
                      <a:endParaRPr lang="fr-FR" sz="2400" dirty="0"/>
                    </a:p>
                  </a:txBody>
                  <a:tcPr/>
                </a:tc>
                <a:tc>
                  <a:txBody>
                    <a:bodyPr/>
                    <a:lstStyle/>
                    <a:p>
                      <a:r>
                        <a:rPr lang="fr-FR" sz="2400" dirty="0" smtClean="0"/>
                        <a:t>Not </a:t>
                      </a:r>
                      <a:r>
                        <a:rPr lang="fr-FR" sz="2400" dirty="0" err="1" smtClean="0"/>
                        <a:t>equal</a:t>
                      </a:r>
                      <a:r>
                        <a:rPr lang="fr-FR" sz="2400" dirty="0" smtClean="0"/>
                        <a:t> to</a:t>
                      </a:r>
                      <a:endParaRPr lang="fr-FR" sz="2400" dirty="0"/>
                    </a:p>
                  </a:txBody>
                  <a:tcPr/>
                </a:tc>
                <a:tc>
                  <a:txBody>
                    <a:bodyPr/>
                    <a:lstStyle/>
                    <a:p>
                      <a:r>
                        <a:rPr lang="fr-FR" sz="2400" dirty="0" smtClean="0"/>
                        <a:t>&gt;&gt;</a:t>
                      </a:r>
                      <a:endParaRPr lang="fr-FR" sz="2400" dirty="0"/>
                    </a:p>
                  </a:txBody>
                  <a:tcPr/>
                </a:tc>
                <a:tc>
                  <a:txBody>
                    <a:bodyPr/>
                    <a:lstStyle/>
                    <a:p>
                      <a:r>
                        <a:rPr lang="fr-FR" sz="2400" dirty="0" smtClean="0"/>
                        <a:t>Much </a:t>
                      </a:r>
                      <a:r>
                        <a:rPr lang="fr-FR" sz="2400" dirty="0" err="1" smtClean="0"/>
                        <a:t>greater</a:t>
                      </a:r>
                      <a:r>
                        <a:rPr lang="fr-FR" sz="2400" dirty="0" smtClean="0"/>
                        <a:t> </a:t>
                      </a:r>
                      <a:r>
                        <a:rPr lang="fr-FR" sz="2400" dirty="0" err="1" smtClean="0"/>
                        <a:t>than</a:t>
                      </a:r>
                      <a:endParaRPr lang="fr-FR" sz="2400" dirty="0"/>
                    </a:p>
                  </a:txBody>
                  <a:tcPr/>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357157" y="357166"/>
          <a:ext cx="8286808" cy="6529255"/>
        </p:xfrm>
        <a:graphic>
          <a:graphicData uri="http://schemas.openxmlformats.org/drawingml/2006/table">
            <a:tbl>
              <a:tblPr firstRow="1" bandRow="1">
                <a:tableStyleId>{0505E3EF-67EA-436B-97B2-0124C06EBD24}</a:tableStyleId>
              </a:tblPr>
              <a:tblGrid>
                <a:gridCol w="714380"/>
                <a:gridCol w="3571900"/>
                <a:gridCol w="714380"/>
                <a:gridCol w="3286148"/>
              </a:tblGrid>
              <a:tr h="434389">
                <a:tc>
                  <a:txBody>
                    <a:bodyPr/>
                    <a:lstStyle/>
                    <a:p>
                      <a:r>
                        <a:rPr lang="fr-FR" sz="2400" dirty="0" smtClean="0"/>
                        <a:t>²</a:t>
                      </a:r>
                      <a:endParaRPr lang="fr-FR" sz="2400" dirty="0"/>
                    </a:p>
                  </a:txBody>
                  <a:tcPr/>
                </a:tc>
                <a:tc>
                  <a:txBody>
                    <a:bodyPr/>
                    <a:lstStyle/>
                    <a:p>
                      <a:r>
                        <a:rPr lang="fr-FR" sz="2400" dirty="0" err="1" smtClean="0"/>
                        <a:t>squared</a:t>
                      </a:r>
                      <a:endParaRPr lang="fr-FR" sz="2400" dirty="0"/>
                    </a:p>
                  </a:txBody>
                  <a:tcPr/>
                </a:tc>
                <a:tc>
                  <a:txBody>
                    <a:bodyPr/>
                    <a:lstStyle/>
                    <a:p>
                      <a:r>
                        <a:rPr lang="fr-FR" sz="2400" dirty="0" smtClean="0"/>
                        <a:t>∞</a:t>
                      </a:r>
                      <a:endParaRPr lang="fr-FR" sz="2400" dirty="0"/>
                    </a:p>
                  </a:txBody>
                  <a:tcPr/>
                </a:tc>
                <a:tc>
                  <a:txBody>
                    <a:bodyPr/>
                    <a:lstStyle/>
                    <a:p>
                      <a:r>
                        <a:rPr lang="fr-FR" sz="2400" dirty="0" err="1" smtClean="0"/>
                        <a:t>infinity</a:t>
                      </a:r>
                      <a:endParaRPr lang="fr-FR" sz="2400" dirty="0"/>
                    </a:p>
                  </a:txBody>
                  <a:tcPr/>
                </a:tc>
              </a:tr>
              <a:tr h="434389">
                <a:tc>
                  <a:txBody>
                    <a:bodyPr/>
                    <a:lstStyle/>
                    <a:p>
                      <a:r>
                        <a:rPr lang="fr-FR" sz="2400" dirty="0" smtClean="0"/>
                        <a:t>³</a:t>
                      </a:r>
                      <a:endParaRPr lang="fr-FR" sz="2400" dirty="0"/>
                    </a:p>
                  </a:txBody>
                  <a:tcPr/>
                </a:tc>
                <a:tc>
                  <a:txBody>
                    <a:bodyPr/>
                    <a:lstStyle/>
                    <a:p>
                      <a:r>
                        <a:rPr lang="fr-FR" sz="2400" dirty="0" err="1" smtClean="0"/>
                        <a:t>cubed</a:t>
                      </a:r>
                      <a:endParaRPr lang="fr-FR" sz="2400" dirty="0"/>
                    </a:p>
                  </a:txBody>
                  <a:tcPr/>
                </a:tc>
                <a:tc>
                  <a:txBody>
                    <a:bodyPr/>
                    <a:lstStyle/>
                    <a:p>
                      <a:r>
                        <a:rPr lang="fr-FR" sz="2400" dirty="0" smtClean="0"/>
                        <a:t> ɇ</a:t>
                      </a:r>
                      <a:endParaRPr lang="fr-FR" sz="2400" dirty="0"/>
                    </a:p>
                  </a:txBody>
                  <a:tcPr/>
                </a:tc>
                <a:tc>
                  <a:txBody>
                    <a:bodyPr/>
                    <a:lstStyle/>
                    <a:p>
                      <a:r>
                        <a:rPr lang="fr-FR" sz="2400" dirty="0" err="1" smtClean="0"/>
                        <a:t>Does</a:t>
                      </a:r>
                      <a:r>
                        <a:rPr lang="fr-FR" sz="2400" dirty="0" smtClean="0"/>
                        <a:t> not  </a:t>
                      </a:r>
                      <a:r>
                        <a:rPr lang="fr-FR" sz="2400" dirty="0" err="1" smtClean="0"/>
                        <a:t>belongs</a:t>
                      </a:r>
                      <a:r>
                        <a:rPr lang="fr-FR" sz="2400" dirty="0" smtClean="0"/>
                        <a:t> to</a:t>
                      </a:r>
                      <a:endParaRPr lang="fr-FR" sz="2400" dirty="0"/>
                    </a:p>
                  </a:txBody>
                  <a:tcPr/>
                </a:tc>
              </a:tr>
              <a:tr h="434389">
                <a:tc>
                  <a:txBody>
                    <a:bodyPr/>
                    <a:lstStyle/>
                    <a:p>
                      <a:r>
                        <a:rPr lang="fr-FR" sz="2400" dirty="0" smtClean="0"/>
                        <a:t>⁴</a:t>
                      </a:r>
                      <a:endParaRPr lang="fr-FR" sz="2400" dirty="0"/>
                    </a:p>
                  </a:txBody>
                  <a:tcPr/>
                </a:tc>
                <a:tc>
                  <a:txBody>
                    <a:bodyPr/>
                    <a:lstStyle/>
                    <a:p>
                      <a:r>
                        <a:rPr lang="fr-FR" sz="2400" dirty="0" smtClean="0"/>
                        <a:t>To the </a:t>
                      </a:r>
                      <a:r>
                        <a:rPr lang="fr-FR" sz="2400" dirty="0" err="1" smtClean="0"/>
                        <a:t>forth</a:t>
                      </a:r>
                      <a:endParaRPr lang="fr-FR" sz="2400" dirty="0"/>
                    </a:p>
                  </a:txBody>
                  <a:tcPr/>
                </a:tc>
                <a:tc>
                  <a:txBody>
                    <a:bodyPr/>
                    <a:lstStyle/>
                    <a:p>
                      <a:r>
                        <a:rPr lang="fr-FR" sz="2400" dirty="0" smtClean="0"/>
                        <a:t>  </a:t>
                      </a:r>
                      <a:r>
                        <a:rPr lang="el-GR" sz="2400" dirty="0" smtClean="0"/>
                        <a:t>ϵ</a:t>
                      </a:r>
                      <a:endParaRPr lang="fr-FR" sz="2400" dirty="0"/>
                    </a:p>
                  </a:txBody>
                  <a:tcPr/>
                </a:tc>
                <a:tc>
                  <a:txBody>
                    <a:bodyPr/>
                    <a:lstStyle/>
                    <a:p>
                      <a:r>
                        <a:rPr lang="fr-FR" sz="2400" dirty="0" err="1" smtClean="0"/>
                        <a:t>Belongs</a:t>
                      </a:r>
                      <a:r>
                        <a:rPr lang="fr-FR" sz="2400" baseline="0" dirty="0" smtClean="0"/>
                        <a:t> </a:t>
                      </a:r>
                      <a:r>
                        <a:rPr lang="fr-FR" sz="2400" dirty="0" smtClean="0"/>
                        <a:t>to,</a:t>
                      </a:r>
                      <a:r>
                        <a:rPr lang="fr-FR" sz="2400" baseline="0" dirty="0" smtClean="0"/>
                        <a:t> a </a:t>
                      </a:r>
                      <a:r>
                        <a:rPr lang="fr-FR" sz="2400" baseline="0" dirty="0" err="1" smtClean="0"/>
                        <a:t>member</a:t>
                      </a:r>
                      <a:r>
                        <a:rPr lang="fr-FR" sz="2400" baseline="0" dirty="0" smtClean="0"/>
                        <a:t> of</a:t>
                      </a:r>
                      <a:endParaRPr lang="fr-FR" sz="2400" dirty="0"/>
                    </a:p>
                  </a:txBody>
                  <a:tcPr/>
                </a:tc>
              </a:tr>
              <a:tr h="434389">
                <a:tc>
                  <a:txBody>
                    <a:bodyPr/>
                    <a:lstStyle/>
                    <a:p>
                      <a:r>
                        <a:rPr lang="fr-FR" sz="2400" dirty="0" smtClean="0"/>
                        <a:t>n</a:t>
                      </a:r>
                      <a:endParaRPr lang="fr-FR" sz="2400" dirty="0"/>
                    </a:p>
                  </a:txBody>
                  <a:tcPr/>
                </a:tc>
                <a:tc>
                  <a:txBody>
                    <a:bodyPr/>
                    <a:lstStyle/>
                    <a:p>
                      <a:r>
                        <a:rPr lang="fr-FR" sz="2400" dirty="0" smtClean="0"/>
                        <a:t>To the </a:t>
                      </a:r>
                      <a:r>
                        <a:rPr lang="fr-FR" sz="2400" dirty="0" err="1" smtClean="0"/>
                        <a:t>nth</a:t>
                      </a:r>
                      <a:endParaRPr lang="fr-FR" sz="2400" dirty="0"/>
                    </a:p>
                  </a:txBody>
                  <a:tcPr/>
                </a:tc>
                <a:tc>
                  <a:txBody>
                    <a:bodyPr/>
                    <a:lstStyle/>
                    <a:p>
                      <a:endParaRPr lang="fr-FR" sz="2400" dirty="0"/>
                    </a:p>
                  </a:txBody>
                  <a:tcPr/>
                </a:tc>
                <a:tc>
                  <a:txBody>
                    <a:bodyPr/>
                    <a:lstStyle/>
                    <a:p>
                      <a:r>
                        <a:rPr lang="fr-FR" sz="2400" dirty="0" err="1" smtClean="0"/>
                        <a:t>Contained</a:t>
                      </a:r>
                      <a:r>
                        <a:rPr lang="fr-FR" sz="2400" dirty="0" smtClean="0"/>
                        <a:t> in</a:t>
                      </a:r>
                      <a:endParaRPr lang="fr-FR" sz="2400" dirty="0"/>
                    </a:p>
                  </a:txBody>
                  <a:tcPr/>
                </a:tc>
              </a:tr>
              <a:tr h="76853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2400" dirty="0" smtClean="0"/>
                        <a:t>↑</a:t>
                      </a:r>
                    </a:p>
                    <a:p>
                      <a:endParaRPr lang="fr-FR" sz="2400" dirty="0"/>
                    </a:p>
                  </a:txBody>
                  <a:tcPr/>
                </a:tc>
                <a:tc>
                  <a:txBody>
                    <a:bodyPr/>
                    <a:lstStyle/>
                    <a:p>
                      <a:r>
                        <a:rPr lang="fr-FR" sz="2400" dirty="0" err="1" smtClean="0"/>
                        <a:t>Increase</a:t>
                      </a:r>
                      <a:r>
                        <a:rPr lang="fr-FR" sz="2400" dirty="0" smtClean="0"/>
                        <a:t>,</a:t>
                      </a:r>
                      <a:r>
                        <a:rPr lang="fr-FR" sz="2400" baseline="0" dirty="0" smtClean="0"/>
                        <a:t> </a:t>
                      </a:r>
                      <a:r>
                        <a:rPr lang="fr-FR" sz="2400" baseline="0" dirty="0" err="1" smtClean="0"/>
                        <a:t>rise</a:t>
                      </a:r>
                      <a:r>
                        <a:rPr lang="fr-FR" sz="2400" baseline="0" dirty="0" smtClean="0"/>
                        <a:t>, </a:t>
                      </a:r>
                      <a:r>
                        <a:rPr lang="fr-FR" sz="2400" baseline="0" dirty="0" err="1" smtClean="0"/>
                        <a:t>growth</a:t>
                      </a:r>
                      <a:endParaRPr lang="fr-FR" sz="2400" dirty="0"/>
                    </a:p>
                  </a:txBody>
                  <a:tcPr/>
                </a:tc>
                <a:tc>
                  <a:txBody>
                    <a:bodyPr/>
                    <a:lstStyle/>
                    <a:p>
                      <a:endParaRPr lang="fr-FR" sz="2400" dirty="0"/>
                    </a:p>
                  </a:txBody>
                  <a:tcPr/>
                </a:tc>
                <a:tc>
                  <a:txBody>
                    <a:bodyPr/>
                    <a:lstStyle/>
                    <a:p>
                      <a:r>
                        <a:rPr lang="fr-FR" sz="2400" dirty="0" smtClean="0"/>
                        <a:t>For all</a:t>
                      </a:r>
                      <a:endParaRPr lang="fr-FR" sz="2400" dirty="0"/>
                    </a:p>
                  </a:txBody>
                  <a:tcPr/>
                </a:tc>
              </a:tr>
              <a:tr h="76853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2400" dirty="0" smtClean="0"/>
                        <a:t>↓</a:t>
                      </a:r>
                    </a:p>
                    <a:p>
                      <a:endParaRPr lang="fr-FR" sz="2400" dirty="0"/>
                    </a:p>
                  </a:txBody>
                  <a:tcPr/>
                </a:tc>
                <a:tc>
                  <a:txBody>
                    <a:bodyPr/>
                    <a:lstStyle/>
                    <a:p>
                      <a:r>
                        <a:rPr lang="fr-FR" sz="2400" dirty="0" err="1" smtClean="0"/>
                        <a:t>Decrease</a:t>
                      </a:r>
                      <a:r>
                        <a:rPr lang="fr-FR" sz="2400" dirty="0" smtClean="0"/>
                        <a:t> , </a:t>
                      </a:r>
                      <a:r>
                        <a:rPr lang="fr-FR" sz="2400" dirty="0" err="1" smtClean="0"/>
                        <a:t>fall</a:t>
                      </a:r>
                      <a:endParaRPr lang="fr-FR" sz="2400" dirty="0"/>
                    </a:p>
                  </a:txBody>
                  <a:tcPr/>
                </a:tc>
                <a:tc>
                  <a:txBody>
                    <a:bodyPr/>
                    <a:lstStyle/>
                    <a:p>
                      <a:endParaRPr lang="fr-FR" sz="2400" dirty="0"/>
                    </a:p>
                  </a:txBody>
                  <a:tcPr/>
                </a:tc>
                <a:tc>
                  <a:txBody>
                    <a:bodyPr/>
                    <a:lstStyle/>
                    <a:p>
                      <a:r>
                        <a:rPr lang="fr-FR" sz="2400" dirty="0" err="1" smtClean="0"/>
                        <a:t>Mod</a:t>
                      </a:r>
                      <a:r>
                        <a:rPr lang="fr-FR" sz="2400" dirty="0" smtClean="0"/>
                        <a:t> x, </a:t>
                      </a:r>
                      <a:r>
                        <a:rPr lang="fr-FR" sz="2400" dirty="0" err="1" smtClean="0"/>
                        <a:t>modulus</a:t>
                      </a:r>
                      <a:r>
                        <a:rPr lang="fr-FR" sz="2400" baseline="0" dirty="0" smtClean="0"/>
                        <a:t> x.</a:t>
                      </a:r>
                      <a:endParaRPr lang="fr-FR" sz="2400" dirty="0"/>
                    </a:p>
                  </a:txBody>
                  <a:tcPr/>
                </a:tc>
              </a:tr>
              <a:tr h="434389">
                <a:tc>
                  <a:txBody>
                    <a:bodyPr/>
                    <a:lstStyle/>
                    <a:p>
                      <a:r>
                        <a:rPr lang="fr-FR" sz="2400" dirty="0" smtClean="0"/>
                        <a:t>∑</a:t>
                      </a:r>
                      <a:endParaRPr lang="fr-FR" sz="2400" dirty="0"/>
                    </a:p>
                  </a:txBody>
                  <a:tcPr/>
                </a:tc>
                <a:tc>
                  <a:txBody>
                    <a:bodyPr/>
                    <a:lstStyle/>
                    <a:p>
                      <a:r>
                        <a:rPr lang="fr-FR" sz="2400" dirty="0" err="1" smtClean="0"/>
                        <a:t>sum</a:t>
                      </a:r>
                      <a:endParaRPr lang="fr-FR" sz="2400" dirty="0"/>
                    </a:p>
                  </a:txBody>
                  <a:tcPr/>
                </a:tc>
                <a:tc>
                  <a:txBody>
                    <a:bodyPr/>
                    <a:lstStyle/>
                    <a:p>
                      <a:r>
                        <a:rPr lang="en-US" sz="2400" dirty="0" smtClean="0"/>
                        <a:t> .</a:t>
                      </a:r>
                      <a:endParaRPr lang="fr-FR" sz="2400" dirty="0"/>
                    </a:p>
                  </a:txBody>
                  <a:tcPr/>
                </a:tc>
                <a:tc>
                  <a:txBody>
                    <a:bodyPr/>
                    <a:lstStyle/>
                    <a:p>
                      <a:r>
                        <a:rPr lang="fr-FR" sz="2400" dirty="0" smtClean="0"/>
                        <a:t>dot</a:t>
                      </a:r>
                      <a:endParaRPr lang="fr-FR" sz="2400" dirty="0"/>
                    </a:p>
                  </a:txBody>
                  <a:tcPr/>
                </a:tc>
              </a:tr>
              <a:tr h="434389">
                <a:tc>
                  <a:txBody>
                    <a:bodyPr/>
                    <a:lstStyle/>
                    <a:p>
                      <a:r>
                        <a:rPr lang="fr-FR" sz="2400" dirty="0" smtClean="0"/>
                        <a:t>√</a:t>
                      </a:r>
                      <a:endParaRPr lang="fr-FR" sz="2400" dirty="0"/>
                    </a:p>
                  </a:txBody>
                  <a:tcPr/>
                </a:tc>
                <a:tc>
                  <a:txBody>
                    <a:bodyPr/>
                    <a:lstStyle/>
                    <a:p>
                      <a:r>
                        <a:rPr lang="fr-FR" sz="2400" dirty="0" err="1" smtClean="0"/>
                        <a:t>Root</a:t>
                      </a:r>
                      <a:r>
                        <a:rPr lang="fr-FR" sz="2400" dirty="0" smtClean="0"/>
                        <a:t> , square </a:t>
                      </a:r>
                      <a:r>
                        <a:rPr lang="fr-FR" sz="2400" dirty="0" err="1" smtClean="0"/>
                        <a:t>root</a:t>
                      </a:r>
                      <a:endParaRPr lang="fr-FR" sz="2400" dirty="0"/>
                    </a:p>
                  </a:txBody>
                  <a:tcPr/>
                </a:tc>
                <a:tc>
                  <a:txBody>
                    <a:bodyPr/>
                    <a:lstStyle/>
                    <a:p>
                      <a:r>
                        <a:rPr lang="fr-FR" sz="2400" dirty="0" smtClean="0"/>
                        <a:t>   ᴛ</a:t>
                      </a:r>
                      <a:endParaRPr lang="fr-FR" sz="2400" dirty="0"/>
                    </a:p>
                  </a:txBody>
                  <a:tcPr/>
                </a:tc>
                <a:tc>
                  <a:txBody>
                    <a:bodyPr/>
                    <a:lstStyle/>
                    <a:p>
                      <a:r>
                        <a:rPr lang="fr-FR" sz="2400" dirty="0" err="1" smtClean="0"/>
                        <a:t>Perpendicular</a:t>
                      </a:r>
                      <a:r>
                        <a:rPr lang="fr-FR" sz="2400" dirty="0" smtClean="0"/>
                        <a:t> to</a:t>
                      </a:r>
                      <a:endParaRPr lang="fr-FR" sz="2400" dirty="0"/>
                    </a:p>
                  </a:txBody>
                  <a:tcPr/>
                </a:tc>
              </a:tr>
              <a:tr h="434389">
                <a:tc>
                  <a:txBody>
                    <a:bodyPr/>
                    <a:lstStyle/>
                    <a:p>
                      <a:r>
                        <a:rPr lang="fr-FR" sz="2400" dirty="0" smtClean="0"/>
                        <a:t>∕</a:t>
                      </a:r>
                      <a:endParaRPr lang="fr-FR" sz="2400" dirty="0"/>
                    </a:p>
                  </a:txBody>
                  <a:tcPr/>
                </a:tc>
                <a:tc>
                  <a:txBody>
                    <a:bodyPr/>
                    <a:lstStyle/>
                    <a:p>
                      <a:r>
                        <a:rPr lang="fr-FR" sz="2400" dirty="0" smtClean="0"/>
                        <a:t>per</a:t>
                      </a:r>
                      <a:endParaRPr lang="fr-FR" sz="2400" dirty="0"/>
                    </a:p>
                  </a:txBody>
                  <a:tcPr/>
                </a:tc>
                <a:tc>
                  <a:txBody>
                    <a:bodyPr/>
                    <a:lstStyle/>
                    <a:p>
                      <a:r>
                        <a:rPr lang="el-GR" sz="2400" dirty="0" smtClean="0"/>
                        <a:t>α</a:t>
                      </a:r>
                      <a:endParaRPr lang="fr-FR" sz="2400" dirty="0"/>
                    </a:p>
                  </a:txBody>
                  <a:tcPr/>
                </a:tc>
                <a:tc>
                  <a:txBody>
                    <a:bodyPr/>
                    <a:lstStyle/>
                    <a:p>
                      <a:r>
                        <a:rPr lang="fr-FR" sz="2400" dirty="0" smtClean="0"/>
                        <a:t>Varies as, </a:t>
                      </a:r>
                      <a:r>
                        <a:rPr lang="fr-FR" sz="2400" dirty="0" err="1" smtClean="0"/>
                        <a:t>proportional</a:t>
                      </a:r>
                      <a:endParaRPr lang="fr-FR" sz="2400" dirty="0"/>
                    </a:p>
                  </a:txBody>
                  <a:tcPr/>
                </a:tc>
              </a:tr>
              <a:tr h="434389">
                <a:tc>
                  <a:txBody>
                    <a:bodyPr/>
                    <a:lstStyle/>
                    <a:p>
                      <a:r>
                        <a:rPr lang="fr-FR" sz="2400" dirty="0" smtClean="0"/>
                        <a:t>%</a:t>
                      </a:r>
                      <a:endParaRPr lang="fr-FR" sz="2400" dirty="0"/>
                    </a:p>
                  </a:txBody>
                  <a:tcPr/>
                </a:tc>
                <a:tc>
                  <a:txBody>
                    <a:bodyPr/>
                    <a:lstStyle/>
                    <a:p>
                      <a:r>
                        <a:rPr lang="fr-FR" sz="2400" dirty="0" smtClean="0"/>
                        <a:t>percent</a:t>
                      </a:r>
                      <a:endParaRPr lang="fr-FR" sz="2400" dirty="0"/>
                    </a:p>
                  </a:txBody>
                  <a:tcPr/>
                </a:tc>
                <a:tc>
                  <a:txBody>
                    <a:bodyPr/>
                    <a:lstStyle/>
                    <a:p>
                      <a:r>
                        <a:rPr lang="fr-FR" sz="2400" dirty="0" smtClean="0"/>
                        <a:t>∫</a:t>
                      </a:r>
                      <a:endParaRPr lang="fr-FR" sz="2400" dirty="0"/>
                    </a:p>
                  </a:txBody>
                  <a:tcPr/>
                </a:tc>
                <a:tc>
                  <a:txBody>
                    <a:bodyPr/>
                    <a:lstStyle/>
                    <a:p>
                      <a:r>
                        <a:rPr lang="en-US" sz="2400" dirty="0" smtClean="0"/>
                        <a:t>integral</a:t>
                      </a:r>
                      <a:endParaRPr lang="fr-FR" sz="2400" dirty="0"/>
                    </a:p>
                  </a:txBody>
                  <a:tcPr/>
                </a:tc>
              </a:tr>
              <a:tr h="434389">
                <a:tc>
                  <a:txBody>
                    <a:bodyPr/>
                    <a:lstStyle/>
                    <a:p>
                      <a:r>
                        <a:rPr lang="fr-FR" sz="2400" dirty="0" smtClean="0"/>
                        <a:t>!</a:t>
                      </a:r>
                      <a:endParaRPr lang="fr-FR" sz="2400" dirty="0"/>
                    </a:p>
                  </a:txBody>
                  <a:tcPr/>
                </a:tc>
                <a:tc>
                  <a:txBody>
                    <a:bodyPr/>
                    <a:lstStyle/>
                    <a:p>
                      <a:r>
                        <a:rPr lang="fr-FR" sz="2400" dirty="0" err="1" smtClean="0"/>
                        <a:t>factorial</a:t>
                      </a:r>
                      <a:endParaRPr lang="fr-FR" sz="2400" dirty="0"/>
                    </a:p>
                  </a:txBody>
                  <a:tcPr/>
                </a:tc>
                <a:tc>
                  <a:txBody>
                    <a:bodyPr/>
                    <a:lstStyle/>
                    <a:p>
                      <a:r>
                        <a:rPr lang="fr-FR" sz="2400" dirty="0" smtClean="0"/>
                        <a:t>∩</a:t>
                      </a:r>
                      <a:endParaRPr lang="fr-FR" sz="2400" dirty="0"/>
                    </a:p>
                  </a:txBody>
                  <a:tcPr/>
                </a:tc>
                <a:tc>
                  <a:txBody>
                    <a:bodyPr/>
                    <a:lstStyle/>
                    <a:p>
                      <a:r>
                        <a:rPr lang="en-US" sz="2400" dirty="0" smtClean="0"/>
                        <a:t>intersection</a:t>
                      </a:r>
                      <a:endParaRPr lang="fr-FR" sz="2400" dirty="0"/>
                    </a:p>
                  </a:txBody>
                  <a:tcPr/>
                </a:tc>
              </a:tr>
              <a:tr h="768535">
                <a:tc>
                  <a:txBody>
                    <a:bodyPr/>
                    <a:lstStyle/>
                    <a:p>
                      <a:r>
                        <a:rPr lang="fr-FR" sz="2400" dirty="0" smtClean="0"/>
                        <a:t>→</a:t>
                      </a:r>
                      <a:endParaRPr lang="fr-FR" sz="2400" dirty="0"/>
                    </a:p>
                  </a:txBody>
                  <a:tcPr/>
                </a:tc>
                <a:tc>
                  <a:txBody>
                    <a:bodyPr/>
                    <a:lstStyle/>
                    <a:p>
                      <a:r>
                        <a:rPr lang="fr-FR" sz="2400" dirty="0" err="1" smtClean="0"/>
                        <a:t>Gives</a:t>
                      </a:r>
                      <a:r>
                        <a:rPr lang="fr-FR" sz="2400" dirty="0" smtClean="0"/>
                        <a:t>, </a:t>
                      </a:r>
                      <a:r>
                        <a:rPr lang="fr-FR" sz="2400" dirty="0" err="1" smtClean="0"/>
                        <a:t>leads</a:t>
                      </a:r>
                      <a:r>
                        <a:rPr lang="fr-FR" sz="2400" dirty="0" smtClean="0"/>
                        <a:t> to, </a:t>
                      </a:r>
                      <a:r>
                        <a:rPr lang="fr-FR" sz="2400" dirty="0" err="1" smtClean="0"/>
                        <a:t>approachs</a:t>
                      </a:r>
                      <a:endParaRPr lang="fr-FR" sz="2400" dirty="0"/>
                    </a:p>
                  </a:txBody>
                  <a:tcPr/>
                </a:tc>
                <a:tc>
                  <a:txBody>
                    <a:bodyPr/>
                    <a:lstStyle/>
                    <a:p>
                      <a:r>
                        <a:rPr lang="fr-FR" sz="2400" dirty="0" smtClean="0"/>
                        <a:t>U</a:t>
                      </a:r>
                      <a:endParaRPr lang="fr-FR" sz="2400" dirty="0"/>
                    </a:p>
                  </a:txBody>
                  <a:tcPr/>
                </a:tc>
                <a:tc>
                  <a:txBody>
                    <a:bodyPr/>
                    <a:lstStyle/>
                    <a:p>
                      <a:r>
                        <a:rPr lang="en-US" sz="2400" dirty="0" smtClean="0"/>
                        <a:t>union</a:t>
                      </a:r>
                      <a:endParaRPr lang="fr-FR" sz="2400" dirty="0"/>
                    </a:p>
                  </a:txBody>
                  <a:tcPr/>
                </a:tc>
              </a:tr>
            </a:tbl>
          </a:graphicData>
        </a:graphic>
      </p:graphicFrame>
      <p:pic>
        <p:nvPicPr>
          <p:cNvPr id="1026" name="Picture 2"/>
          <p:cNvPicPr>
            <a:picLocks noChangeAspect="1" noChangeArrowheads="1"/>
          </p:cNvPicPr>
          <p:nvPr/>
        </p:nvPicPr>
        <p:blipFill>
          <a:blip r:embed="rId2"/>
          <a:srcRect/>
          <a:stretch>
            <a:fillRect/>
          </a:stretch>
        </p:blipFill>
        <p:spPr bwMode="auto">
          <a:xfrm flipH="1">
            <a:off x="4929189" y="2357430"/>
            <a:ext cx="241103" cy="385765"/>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4786314" y="3143248"/>
            <a:ext cx="500066" cy="458394"/>
          </a:xfrm>
          <a:prstGeom prst="rect">
            <a:avLst/>
          </a:prstGeom>
          <a:noFill/>
          <a:ln w="9525">
            <a:noFill/>
            <a:miter lim="800000"/>
            <a:headEnd/>
            <a:tailEnd/>
          </a:ln>
          <a:effectLst/>
        </p:spPr>
      </p:pic>
      <p:pic>
        <p:nvPicPr>
          <p:cNvPr id="1028" name="Picture 4"/>
          <p:cNvPicPr>
            <a:picLocks noChangeAspect="1" noChangeArrowheads="1"/>
          </p:cNvPicPr>
          <p:nvPr/>
        </p:nvPicPr>
        <p:blipFill>
          <a:blip r:embed="rId4"/>
          <a:srcRect/>
          <a:stretch>
            <a:fillRect/>
          </a:stretch>
        </p:blipFill>
        <p:spPr bwMode="auto">
          <a:xfrm flipV="1">
            <a:off x="4786314" y="1857364"/>
            <a:ext cx="428628" cy="21431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en-US" b="1" dirty="0" smtClean="0"/>
              <a:t>ACRONYMS</a:t>
            </a:r>
            <a:r>
              <a:rPr lang="fr-FR" dirty="0" smtClean="0"/>
              <a:t/>
            </a:r>
            <a:br>
              <a:rPr lang="fr-FR" dirty="0" smtClean="0"/>
            </a:br>
            <a:endParaRPr lang="fr-FR" dirty="0"/>
          </a:p>
        </p:txBody>
      </p:sp>
      <p:sp>
        <p:nvSpPr>
          <p:cNvPr id="3" name="Espace réservé du contenu 2"/>
          <p:cNvSpPr>
            <a:spLocks noGrp="1"/>
          </p:cNvSpPr>
          <p:nvPr>
            <p:ph idx="1"/>
          </p:nvPr>
        </p:nvSpPr>
        <p:spPr/>
        <p:txBody>
          <a:bodyPr/>
          <a:lstStyle/>
          <a:p>
            <a:r>
              <a:rPr lang="en-US" dirty="0" smtClean="0"/>
              <a:t>An acronym is a word formed by the initial letters of two or more words.</a:t>
            </a:r>
            <a:endParaRPr lang="fr-FR" dirty="0" smtClean="0"/>
          </a:p>
          <a:p>
            <a:r>
              <a:rPr lang="en-US" dirty="0" smtClean="0"/>
              <a:t>We usually pronounce acronyms by saying each of their letters separately.</a:t>
            </a:r>
            <a:endParaRPr lang="fr-FR" dirty="0" smtClean="0"/>
          </a:p>
          <a:p>
            <a:r>
              <a:rPr lang="en-US" dirty="0" smtClean="0"/>
              <a:t>The most common acronyms in biology sciences are:</a:t>
            </a:r>
            <a:endParaRPr lang="fr-F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au 3"/>
          <p:cNvGraphicFramePr>
            <a:graphicFrameLocks noGrp="1"/>
          </p:cNvGraphicFramePr>
          <p:nvPr/>
        </p:nvGraphicFramePr>
        <p:xfrm>
          <a:off x="285720" y="1397000"/>
          <a:ext cx="8572560" cy="4942840"/>
        </p:xfrm>
        <a:graphic>
          <a:graphicData uri="http://schemas.openxmlformats.org/drawingml/2006/table">
            <a:tbl>
              <a:tblPr firstRow="1" bandRow="1">
                <a:tableStyleId>{5940675A-B579-460E-94D1-54222C63F5DA}</a:tableStyleId>
              </a:tblPr>
              <a:tblGrid>
                <a:gridCol w="1285884"/>
                <a:gridCol w="7286676"/>
              </a:tblGrid>
              <a:tr h="370840">
                <a:tc>
                  <a:txBody>
                    <a:bodyPr/>
                    <a:lstStyle/>
                    <a:p>
                      <a:r>
                        <a:rPr lang="en-US" dirty="0" smtClean="0"/>
                        <a:t>ACRONYM</a:t>
                      </a:r>
                      <a:endParaRPr lang="fr-FR" dirty="0"/>
                    </a:p>
                  </a:txBody>
                  <a:tcPr/>
                </a:tc>
                <a:tc>
                  <a:txBody>
                    <a:bodyPr/>
                    <a:lstStyle/>
                    <a:p>
                      <a:r>
                        <a:rPr lang="en-US" dirty="0" smtClean="0"/>
                        <a:t>FULL FORM</a:t>
                      </a:r>
                      <a:endParaRPr lang="fr-FR" dirty="0"/>
                    </a:p>
                  </a:txBody>
                  <a:tcPr/>
                </a:tc>
              </a:tr>
              <a:tr h="370840">
                <a:tc>
                  <a:txBody>
                    <a:bodyPr/>
                    <a:lstStyle/>
                    <a:p>
                      <a:r>
                        <a:rPr lang="en-US" sz="2400" b="1" dirty="0" smtClean="0">
                          <a:latin typeface="Times New Roman" pitchFamily="18" charset="0"/>
                          <a:cs typeface="Times New Roman" pitchFamily="18" charset="0"/>
                        </a:rPr>
                        <a:t>ATP</a:t>
                      </a:r>
                      <a:endParaRPr lang="fr-FR" sz="2400" b="1" dirty="0">
                        <a:latin typeface="Times New Roman" pitchFamily="18" charset="0"/>
                        <a:cs typeface="Times New Roman" pitchFamily="18" charset="0"/>
                      </a:endParaRPr>
                    </a:p>
                  </a:txBody>
                  <a:tcPr/>
                </a:tc>
                <a:tc>
                  <a:txBody>
                    <a:bodyPr/>
                    <a:lstStyle/>
                    <a:p>
                      <a:r>
                        <a:rPr lang="en-US" sz="2400" kern="1200" dirty="0" smtClean="0">
                          <a:solidFill>
                            <a:schemeClr val="tx1"/>
                          </a:solidFill>
                          <a:latin typeface="Times New Roman" pitchFamily="18" charset="0"/>
                          <a:ea typeface="+mn-ea"/>
                          <a:cs typeface="Times New Roman" pitchFamily="18" charset="0"/>
                        </a:rPr>
                        <a:t>Adenosine Tri Phosphate</a:t>
                      </a:r>
                      <a:endParaRPr lang="fr-FR" sz="2400" dirty="0">
                        <a:latin typeface="Times New Roman" pitchFamily="18" charset="0"/>
                        <a:cs typeface="Times New Roman" pitchFamily="18" charset="0"/>
                      </a:endParaRPr>
                    </a:p>
                  </a:txBody>
                  <a:tcPr/>
                </a:tc>
              </a:tr>
              <a:tr h="370840">
                <a:tc>
                  <a:txBody>
                    <a:bodyPr/>
                    <a:lstStyle/>
                    <a:p>
                      <a:r>
                        <a:rPr lang="en-US" sz="2400" b="1" dirty="0" smtClean="0">
                          <a:latin typeface="Times New Roman" pitchFamily="18" charset="0"/>
                          <a:cs typeface="Times New Roman" pitchFamily="18" charset="0"/>
                        </a:rPr>
                        <a:t>ADP</a:t>
                      </a:r>
                      <a:endParaRPr lang="fr-FR" sz="2400" b="1" dirty="0">
                        <a:latin typeface="Times New Roman" pitchFamily="18" charset="0"/>
                        <a:cs typeface="Times New Roman" pitchFamily="18" charset="0"/>
                      </a:endParaRPr>
                    </a:p>
                  </a:txBody>
                  <a:tcPr/>
                </a:tc>
                <a:tc>
                  <a:txBody>
                    <a:bodyPr/>
                    <a:lstStyle/>
                    <a:p>
                      <a:r>
                        <a:rPr lang="en-US" sz="2400" kern="1200" dirty="0" smtClean="0">
                          <a:solidFill>
                            <a:schemeClr val="tx1"/>
                          </a:solidFill>
                          <a:latin typeface="Times New Roman" pitchFamily="18" charset="0"/>
                          <a:ea typeface="+mn-ea"/>
                          <a:cs typeface="Times New Roman" pitchFamily="18" charset="0"/>
                        </a:rPr>
                        <a:t>Adenosine Di Phosphate</a:t>
                      </a:r>
                      <a:endParaRPr lang="fr-FR" sz="2400" dirty="0">
                        <a:latin typeface="Times New Roman" pitchFamily="18" charset="0"/>
                        <a:cs typeface="Times New Roman" pitchFamily="18" charset="0"/>
                      </a:endParaRPr>
                    </a:p>
                  </a:txBody>
                  <a:tcPr/>
                </a:tc>
              </a:tr>
              <a:tr h="370840">
                <a:tc>
                  <a:txBody>
                    <a:bodyPr/>
                    <a:lstStyle/>
                    <a:p>
                      <a:r>
                        <a:rPr lang="en-US" sz="2400" b="1" dirty="0" smtClean="0">
                          <a:latin typeface="Times New Roman" pitchFamily="18" charset="0"/>
                          <a:cs typeface="Times New Roman" pitchFamily="18" charset="0"/>
                        </a:rPr>
                        <a:t>AMP</a:t>
                      </a:r>
                      <a:endParaRPr lang="fr-FR" sz="2400" b="1" dirty="0">
                        <a:latin typeface="Times New Roman" pitchFamily="18" charset="0"/>
                        <a:cs typeface="Times New Roman" pitchFamily="18" charset="0"/>
                      </a:endParaRPr>
                    </a:p>
                  </a:txBody>
                  <a:tcPr/>
                </a:tc>
                <a:tc>
                  <a:txBody>
                    <a:bodyPr/>
                    <a:lstStyle/>
                    <a:p>
                      <a:r>
                        <a:rPr lang="en-US" sz="2400" kern="1200" dirty="0" smtClean="0">
                          <a:solidFill>
                            <a:schemeClr val="tx1"/>
                          </a:solidFill>
                          <a:latin typeface="Times New Roman" pitchFamily="18" charset="0"/>
                          <a:ea typeface="+mn-ea"/>
                          <a:cs typeface="Times New Roman" pitchFamily="18" charset="0"/>
                        </a:rPr>
                        <a:t>Adenosine Mono Phosphate</a:t>
                      </a:r>
                      <a:endParaRPr lang="fr-FR" sz="2400" dirty="0">
                        <a:latin typeface="Times New Roman" pitchFamily="18" charset="0"/>
                        <a:cs typeface="Times New Roman" pitchFamily="18" charset="0"/>
                      </a:endParaRPr>
                    </a:p>
                  </a:txBody>
                  <a:tcPr/>
                </a:tc>
              </a:tr>
              <a:tr h="370840">
                <a:tc>
                  <a:txBody>
                    <a:bodyPr/>
                    <a:lstStyle/>
                    <a:p>
                      <a:r>
                        <a:rPr lang="en-US" sz="2400" b="1" dirty="0" smtClean="0">
                          <a:latin typeface="Times New Roman" pitchFamily="18" charset="0"/>
                          <a:cs typeface="Times New Roman" pitchFamily="18" charset="0"/>
                        </a:rPr>
                        <a:t>NADPH</a:t>
                      </a:r>
                      <a:endParaRPr lang="fr-FR" sz="2400" b="1" dirty="0">
                        <a:latin typeface="Times New Roman" pitchFamily="18" charset="0"/>
                        <a:cs typeface="Times New Roman" pitchFamily="18" charset="0"/>
                      </a:endParaRPr>
                    </a:p>
                  </a:txBody>
                  <a:tcPr/>
                </a:tc>
                <a:tc>
                  <a:txBody>
                    <a:bodyPr/>
                    <a:lstStyle/>
                    <a:p>
                      <a:r>
                        <a:rPr lang="en-US" sz="2400" kern="1200" dirty="0" err="1" smtClean="0">
                          <a:solidFill>
                            <a:schemeClr val="tx1"/>
                          </a:solidFill>
                          <a:latin typeface="Times New Roman" pitchFamily="18" charset="0"/>
                          <a:ea typeface="+mn-ea"/>
                          <a:cs typeface="Times New Roman" pitchFamily="18" charset="0"/>
                        </a:rPr>
                        <a:t>Nicotinamide</a:t>
                      </a:r>
                      <a:r>
                        <a:rPr lang="en-US" sz="2400" kern="1200" dirty="0" smtClean="0">
                          <a:solidFill>
                            <a:schemeClr val="tx1"/>
                          </a:solidFill>
                          <a:latin typeface="Times New Roman" pitchFamily="18" charset="0"/>
                          <a:ea typeface="+mn-ea"/>
                          <a:cs typeface="Times New Roman" pitchFamily="18" charset="0"/>
                        </a:rPr>
                        <a:t> Adenine </a:t>
                      </a:r>
                      <a:r>
                        <a:rPr lang="en-US" sz="2400" kern="1200" dirty="0" err="1" smtClean="0">
                          <a:solidFill>
                            <a:schemeClr val="tx1"/>
                          </a:solidFill>
                          <a:latin typeface="Times New Roman" pitchFamily="18" charset="0"/>
                          <a:ea typeface="+mn-ea"/>
                          <a:cs typeface="Times New Roman" pitchFamily="18" charset="0"/>
                        </a:rPr>
                        <a:t>Dinucleotide</a:t>
                      </a:r>
                      <a:r>
                        <a:rPr lang="en-US" sz="2400" kern="1200" dirty="0" smtClean="0">
                          <a:solidFill>
                            <a:schemeClr val="tx1"/>
                          </a:solidFill>
                          <a:latin typeface="Times New Roman" pitchFamily="18" charset="0"/>
                          <a:ea typeface="+mn-ea"/>
                          <a:cs typeface="Times New Roman" pitchFamily="18" charset="0"/>
                        </a:rPr>
                        <a:t> Phosphate Hydrogen</a:t>
                      </a:r>
                      <a:endParaRPr lang="fr-FR" sz="2400" dirty="0">
                        <a:latin typeface="Times New Roman" pitchFamily="18" charset="0"/>
                        <a:cs typeface="Times New Roman" pitchFamily="18" charset="0"/>
                      </a:endParaRPr>
                    </a:p>
                  </a:txBody>
                  <a:tcPr/>
                </a:tc>
              </a:tr>
              <a:tr h="370840">
                <a:tc>
                  <a:txBody>
                    <a:bodyPr/>
                    <a:lstStyle/>
                    <a:p>
                      <a:r>
                        <a:rPr lang="en-US" sz="2400" b="1" dirty="0" smtClean="0">
                          <a:latin typeface="Times New Roman" pitchFamily="18" charset="0"/>
                          <a:cs typeface="Times New Roman" pitchFamily="18" charset="0"/>
                        </a:rPr>
                        <a:t>RNA</a:t>
                      </a:r>
                      <a:endParaRPr lang="fr-FR" sz="2400" b="1" dirty="0">
                        <a:latin typeface="Times New Roman" pitchFamily="18" charset="0"/>
                        <a:cs typeface="Times New Roman" pitchFamily="18" charset="0"/>
                      </a:endParaRPr>
                    </a:p>
                  </a:txBody>
                  <a:tcPr/>
                </a:tc>
                <a:tc>
                  <a:txBody>
                    <a:bodyPr/>
                    <a:lstStyle/>
                    <a:p>
                      <a:r>
                        <a:rPr lang="en-US" sz="2400" kern="1200" dirty="0" err="1" smtClean="0">
                          <a:solidFill>
                            <a:schemeClr val="tx1"/>
                          </a:solidFill>
                          <a:latin typeface="Times New Roman" pitchFamily="18" charset="0"/>
                          <a:ea typeface="+mn-ea"/>
                          <a:cs typeface="Times New Roman" pitchFamily="18" charset="0"/>
                        </a:rPr>
                        <a:t>Ribo</a:t>
                      </a:r>
                      <a:r>
                        <a:rPr lang="en-US" sz="2400" kern="1200" dirty="0" smtClean="0">
                          <a:solidFill>
                            <a:schemeClr val="tx1"/>
                          </a:solidFill>
                          <a:latin typeface="Times New Roman" pitchFamily="18" charset="0"/>
                          <a:ea typeface="+mn-ea"/>
                          <a:cs typeface="Times New Roman" pitchFamily="18" charset="0"/>
                        </a:rPr>
                        <a:t> Nucleic Acid</a:t>
                      </a:r>
                      <a:endParaRPr lang="fr-FR" sz="2400" dirty="0">
                        <a:latin typeface="Times New Roman" pitchFamily="18" charset="0"/>
                        <a:cs typeface="Times New Roman" pitchFamily="18" charset="0"/>
                      </a:endParaRPr>
                    </a:p>
                  </a:txBody>
                  <a:tcPr/>
                </a:tc>
              </a:tr>
              <a:tr h="370840">
                <a:tc>
                  <a:txBody>
                    <a:bodyPr/>
                    <a:lstStyle/>
                    <a:p>
                      <a:r>
                        <a:rPr lang="en-US" sz="2400" b="1" dirty="0" smtClean="0">
                          <a:latin typeface="Times New Roman" pitchFamily="18" charset="0"/>
                          <a:cs typeface="Times New Roman" pitchFamily="18" charset="0"/>
                        </a:rPr>
                        <a:t>mRNA</a:t>
                      </a:r>
                      <a:endParaRPr lang="fr-FR" sz="2400" b="1"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Messenger </a:t>
                      </a:r>
                      <a:r>
                        <a:rPr lang="en-US" sz="2400" kern="1200" dirty="0" err="1" smtClean="0">
                          <a:solidFill>
                            <a:schemeClr val="tx1"/>
                          </a:solidFill>
                          <a:latin typeface="Times New Roman" pitchFamily="18" charset="0"/>
                          <a:ea typeface="+mn-ea"/>
                          <a:cs typeface="Times New Roman" pitchFamily="18" charset="0"/>
                        </a:rPr>
                        <a:t>Ribo</a:t>
                      </a:r>
                      <a:r>
                        <a:rPr lang="en-US" sz="2400" kern="1200" dirty="0" smtClean="0">
                          <a:solidFill>
                            <a:schemeClr val="tx1"/>
                          </a:solidFill>
                          <a:latin typeface="Times New Roman" pitchFamily="18" charset="0"/>
                          <a:ea typeface="+mn-ea"/>
                          <a:cs typeface="Times New Roman" pitchFamily="18" charset="0"/>
                        </a:rPr>
                        <a:t> Nucleic Acid</a:t>
                      </a:r>
                      <a:endParaRPr lang="fr-FR" sz="2400" dirty="0">
                        <a:latin typeface="Times New Roman" pitchFamily="18" charset="0"/>
                        <a:cs typeface="Times New Roman" pitchFamily="18" charset="0"/>
                      </a:endParaRPr>
                    </a:p>
                  </a:txBody>
                  <a:tcPr/>
                </a:tc>
              </a:tr>
              <a:tr h="370840">
                <a:tc>
                  <a:txBody>
                    <a:bodyPr/>
                    <a:lstStyle/>
                    <a:p>
                      <a:r>
                        <a:rPr lang="en-US" sz="2400" b="1" dirty="0" smtClean="0">
                          <a:latin typeface="Times New Roman" pitchFamily="18" charset="0"/>
                          <a:cs typeface="Times New Roman" pitchFamily="18" charset="0"/>
                        </a:rPr>
                        <a:t>DNA</a:t>
                      </a:r>
                      <a:endParaRPr lang="fr-FR" sz="2400" b="1" dirty="0">
                        <a:latin typeface="Times New Roman" pitchFamily="18" charset="0"/>
                        <a:cs typeface="Times New Roman" pitchFamily="18" charset="0"/>
                      </a:endParaRPr>
                    </a:p>
                  </a:txBody>
                  <a:tcPr/>
                </a:tc>
                <a:tc>
                  <a:txBody>
                    <a:bodyPr/>
                    <a:lstStyle/>
                    <a:p>
                      <a:r>
                        <a:rPr lang="en-US" sz="2400" kern="1200" dirty="0" err="1" smtClean="0">
                          <a:solidFill>
                            <a:schemeClr val="tx1"/>
                          </a:solidFill>
                          <a:latin typeface="Times New Roman" pitchFamily="18" charset="0"/>
                          <a:ea typeface="+mn-ea"/>
                          <a:cs typeface="Times New Roman" pitchFamily="18" charset="0"/>
                        </a:rPr>
                        <a:t>Dioxy</a:t>
                      </a:r>
                      <a:r>
                        <a:rPr lang="en-US" sz="2400" kern="1200" dirty="0" smtClean="0">
                          <a:solidFill>
                            <a:schemeClr val="tx1"/>
                          </a:solidFill>
                          <a:latin typeface="Times New Roman" pitchFamily="18" charset="0"/>
                          <a:ea typeface="+mn-ea"/>
                          <a:cs typeface="Times New Roman" pitchFamily="18" charset="0"/>
                        </a:rPr>
                        <a:t> Ribonucleic Acid</a:t>
                      </a:r>
                      <a:endParaRPr lang="fr-FR" sz="2400" dirty="0">
                        <a:latin typeface="Times New Roman" pitchFamily="18" charset="0"/>
                        <a:cs typeface="Times New Roman" pitchFamily="18" charset="0"/>
                      </a:endParaRPr>
                    </a:p>
                  </a:txBody>
                  <a:tcPr/>
                </a:tc>
              </a:tr>
              <a:tr h="370840">
                <a:tc>
                  <a:txBody>
                    <a:bodyPr/>
                    <a:lstStyle/>
                    <a:p>
                      <a:r>
                        <a:rPr lang="en-US" sz="2400" b="1" dirty="0" smtClean="0">
                          <a:latin typeface="Times New Roman" pitchFamily="18" charset="0"/>
                          <a:cs typeface="Times New Roman" pitchFamily="18" charset="0"/>
                        </a:rPr>
                        <a:t>CFC</a:t>
                      </a:r>
                      <a:endParaRPr lang="fr-FR" sz="2400" b="1" dirty="0">
                        <a:latin typeface="Times New Roman" pitchFamily="18" charset="0"/>
                        <a:cs typeface="Times New Roman" pitchFamily="18" charset="0"/>
                      </a:endParaRPr>
                    </a:p>
                  </a:txBody>
                  <a:tcPr/>
                </a:tc>
                <a:tc>
                  <a:txBody>
                    <a:bodyPr/>
                    <a:lstStyle/>
                    <a:p>
                      <a:r>
                        <a:rPr lang="en-US" sz="2400" kern="1200" dirty="0" err="1" smtClean="0">
                          <a:solidFill>
                            <a:schemeClr val="tx1"/>
                          </a:solidFill>
                          <a:latin typeface="Times New Roman" pitchFamily="18" charset="0"/>
                          <a:ea typeface="+mn-ea"/>
                          <a:cs typeface="Times New Roman" pitchFamily="18" charset="0"/>
                        </a:rPr>
                        <a:t>Chloro</a:t>
                      </a:r>
                      <a:r>
                        <a:rPr lang="en-US" sz="2400" kern="1200" dirty="0" smtClean="0">
                          <a:solidFill>
                            <a:schemeClr val="tx1"/>
                          </a:solidFill>
                          <a:latin typeface="Times New Roman" pitchFamily="18" charset="0"/>
                          <a:ea typeface="+mn-ea"/>
                          <a:cs typeface="Times New Roman" pitchFamily="18" charset="0"/>
                        </a:rPr>
                        <a:t> </a:t>
                      </a:r>
                      <a:r>
                        <a:rPr lang="en-US" sz="2400" kern="1200" dirty="0" err="1" smtClean="0">
                          <a:solidFill>
                            <a:schemeClr val="tx1"/>
                          </a:solidFill>
                          <a:latin typeface="Times New Roman" pitchFamily="18" charset="0"/>
                          <a:ea typeface="+mn-ea"/>
                          <a:cs typeface="Times New Roman" pitchFamily="18" charset="0"/>
                        </a:rPr>
                        <a:t>Fluoro</a:t>
                      </a:r>
                      <a:r>
                        <a:rPr lang="en-US" sz="2400" kern="1200" dirty="0" smtClean="0">
                          <a:solidFill>
                            <a:schemeClr val="tx1"/>
                          </a:solidFill>
                          <a:latin typeface="Times New Roman" pitchFamily="18" charset="0"/>
                          <a:ea typeface="+mn-ea"/>
                          <a:cs typeface="Times New Roman" pitchFamily="18" charset="0"/>
                        </a:rPr>
                        <a:t> Carbon</a:t>
                      </a:r>
                      <a:endParaRPr lang="fr-FR" sz="2400" dirty="0">
                        <a:latin typeface="Times New Roman" pitchFamily="18" charset="0"/>
                        <a:cs typeface="Times New Roman" pitchFamily="18" charset="0"/>
                      </a:endParaRPr>
                    </a:p>
                  </a:txBody>
                  <a:tcPr/>
                </a:tc>
              </a:tr>
              <a:tr h="370840">
                <a:tc>
                  <a:txBody>
                    <a:bodyPr/>
                    <a:lstStyle/>
                    <a:p>
                      <a:r>
                        <a:rPr lang="en-US" sz="2400" b="1" dirty="0" smtClean="0">
                          <a:latin typeface="Times New Roman" pitchFamily="18" charset="0"/>
                          <a:cs typeface="Times New Roman" pitchFamily="18" charset="0"/>
                        </a:rPr>
                        <a:t>DDTE</a:t>
                      </a:r>
                      <a:endParaRPr lang="fr-FR" sz="2400" b="1" dirty="0">
                        <a:latin typeface="Times New Roman" pitchFamily="18" charset="0"/>
                        <a:cs typeface="Times New Roman" pitchFamily="18" charset="0"/>
                      </a:endParaRPr>
                    </a:p>
                  </a:txBody>
                  <a:tcPr/>
                </a:tc>
                <a:tc>
                  <a:txBody>
                    <a:bodyPr/>
                    <a:lstStyle/>
                    <a:p>
                      <a:r>
                        <a:rPr lang="en-US" sz="2400" kern="1200" dirty="0" err="1" smtClean="0">
                          <a:solidFill>
                            <a:schemeClr val="tx1"/>
                          </a:solidFill>
                          <a:latin typeface="Times New Roman" pitchFamily="18" charset="0"/>
                          <a:ea typeface="+mn-ea"/>
                          <a:cs typeface="Times New Roman" pitchFamily="18" charset="0"/>
                        </a:rPr>
                        <a:t>Dichloro</a:t>
                      </a:r>
                      <a:r>
                        <a:rPr lang="en-US" sz="2400" kern="1200" dirty="0" smtClean="0">
                          <a:solidFill>
                            <a:schemeClr val="tx1"/>
                          </a:solidFill>
                          <a:latin typeface="Times New Roman" pitchFamily="18" charset="0"/>
                          <a:ea typeface="+mn-ea"/>
                          <a:cs typeface="Times New Roman" pitchFamily="18" charset="0"/>
                        </a:rPr>
                        <a:t> </a:t>
                      </a:r>
                      <a:r>
                        <a:rPr lang="en-US" sz="2400" kern="1200" dirty="0" err="1" smtClean="0">
                          <a:solidFill>
                            <a:schemeClr val="tx1"/>
                          </a:solidFill>
                          <a:latin typeface="Times New Roman" pitchFamily="18" charset="0"/>
                          <a:ea typeface="+mn-ea"/>
                          <a:cs typeface="Times New Roman" pitchFamily="18" charset="0"/>
                        </a:rPr>
                        <a:t>Diphenyl</a:t>
                      </a:r>
                      <a:r>
                        <a:rPr lang="en-US" sz="2400" kern="1200" dirty="0" smtClean="0">
                          <a:solidFill>
                            <a:schemeClr val="tx1"/>
                          </a:solidFill>
                          <a:latin typeface="Times New Roman" pitchFamily="18" charset="0"/>
                          <a:ea typeface="+mn-ea"/>
                          <a:cs typeface="Times New Roman" pitchFamily="18" charset="0"/>
                        </a:rPr>
                        <a:t> </a:t>
                      </a:r>
                      <a:r>
                        <a:rPr lang="en-US" sz="2400" kern="1200" dirty="0" err="1" smtClean="0">
                          <a:solidFill>
                            <a:schemeClr val="tx1"/>
                          </a:solidFill>
                          <a:latin typeface="Times New Roman" pitchFamily="18" charset="0"/>
                          <a:ea typeface="+mn-ea"/>
                          <a:cs typeface="Times New Roman" pitchFamily="18" charset="0"/>
                        </a:rPr>
                        <a:t>Trichloro</a:t>
                      </a:r>
                      <a:r>
                        <a:rPr lang="en-US" sz="2400" kern="1200" dirty="0" smtClean="0">
                          <a:solidFill>
                            <a:schemeClr val="tx1"/>
                          </a:solidFill>
                          <a:latin typeface="Times New Roman" pitchFamily="18" charset="0"/>
                          <a:ea typeface="+mn-ea"/>
                          <a:cs typeface="Times New Roman" pitchFamily="18" charset="0"/>
                        </a:rPr>
                        <a:t> Ethan</a:t>
                      </a:r>
                      <a:endParaRPr lang="fr-FR" sz="2400" dirty="0">
                        <a:latin typeface="Times New Roman" pitchFamily="18" charset="0"/>
                        <a:cs typeface="Times New Roman" pitchFamily="18" charset="0"/>
                      </a:endParaRPr>
                    </a:p>
                  </a:txBody>
                  <a:tcPr/>
                </a:tc>
              </a:tr>
              <a:tr h="370840">
                <a:tc>
                  <a:txBody>
                    <a:bodyPr/>
                    <a:lstStyle/>
                    <a:p>
                      <a:r>
                        <a:rPr lang="en-US" sz="2400" b="1" dirty="0" smtClean="0">
                          <a:latin typeface="Times New Roman" pitchFamily="18" charset="0"/>
                          <a:cs typeface="Times New Roman" pitchFamily="18" charset="0"/>
                        </a:rPr>
                        <a:t>LAB</a:t>
                      </a:r>
                      <a:endParaRPr lang="fr-FR" sz="2400" b="1" dirty="0">
                        <a:latin typeface="Times New Roman" pitchFamily="18" charset="0"/>
                        <a:cs typeface="Times New Roman" pitchFamily="18" charset="0"/>
                      </a:endParaRPr>
                    </a:p>
                  </a:txBody>
                  <a:tcPr/>
                </a:tc>
                <a:tc>
                  <a:txBody>
                    <a:bodyPr/>
                    <a:lstStyle/>
                    <a:p>
                      <a:r>
                        <a:rPr lang="en-US" sz="2400" kern="1200" dirty="0" smtClean="0">
                          <a:solidFill>
                            <a:schemeClr val="tx1"/>
                          </a:solidFill>
                          <a:latin typeface="Times New Roman" pitchFamily="18" charset="0"/>
                          <a:ea typeface="+mn-ea"/>
                          <a:cs typeface="Times New Roman" pitchFamily="18" charset="0"/>
                        </a:rPr>
                        <a:t>Lactic Acid Bacteria</a:t>
                      </a:r>
                      <a:endParaRPr lang="fr-FR" sz="2400"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500034" y="571480"/>
          <a:ext cx="7786742" cy="5486400"/>
        </p:xfrm>
        <a:graphic>
          <a:graphicData uri="http://schemas.openxmlformats.org/drawingml/2006/table">
            <a:tbl>
              <a:tblPr firstRow="1" bandRow="1">
                <a:tableStyleId>{5940675A-B579-460E-94D1-54222C63F5DA}</a:tableStyleId>
              </a:tblPr>
              <a:tblGrid>
                <a:gridCol w="1521232"/>
                <a:gridCol w="6265510"/>
              </a:tblGrid>
              <a:tr h="419366">
                <a:tc>
                  <a:txBody>
                    <a:bodyPr/>
                    <a:lstStyle/>
                    <a:p>
                      <a:r>
                        <a:rPr lang="en-US" sz="2400" b="1" dirty="0" smtClean="0">
                          <a:latin typeface="Times New Roman" pitchFamily="18" charset="0"/>
                          <a:cs typeface="Times New Roman" pitchFamily="18" charset="0"/>
                        </a:rPr>
                        <a:t>RBC</a:t>
                      </a:r>
                      <a:endParaRPr lang="fr-FR" sz="2400" b="1" dirty="0">
                        <a:latin typeface="Times New Roman" pitchFamily="18" charset="0"/>
                        <a:cs typeface="Times New Roman" pitchFamily="18" charset="0"/>
                      </a:endParaRPr>
                    </a:p>
                  </a:txBody>
                  <a:tcPr/>
                </a:tc>
                <a:tc>
                  <a:txBody>
                    <a:bodyPr/>
                    <a:lstStyle/>
                    <a:p>
                      <a:r>
                        <a:rPr lang="en-US" sz="2400" kern="1200" dirty="0" smtClean="0">
                          <a:solidFill>
                            <a:schemeClr val="tx1"/>
                          </a:solidFill>
                          <a:latin typeface="Times New Roman" pitchFamily="18" charset="0"/>
                          <a:ea typeface="+mn-ea"/>
                          <a:cs typeface="Times New Roman" pitchFamily="18" charset="0"/>
                        </a:rPr>
                        <a:t>Red Blood Cell</a:t>
                      </a:r>
                      <a:endParaRPr lang="fr-FR" sz="2400" dirty="0">
                        <a:latin typeface="Times New Roman" pitchFamily="18" charset="0"/>
                        <a:cs typeface="Times New Roman" pitchFamily="18" charset="0"/>
                      </a:endParaRPr>
                    </a:p>
                  </a:txBody>
                  <a:tcPr/>
                </a:tc>
              </a:tr>
              <a:tr h="419366">
                <a:tc>
                  <a:txBody>
                    <a:bodyPr/>
                    <a:lstStyle/>
                    <a:p>
                      <a:r>
                        <a:rPr lang="en-US" sz="2400" b="1" dirty="0" smtClean="0">
                          <a:latin typeface="Times New Roman" pitchFamily="18" charset="0"/>
                          <a:cs typeface="Times New Roman" pitchFamily="18" charset="0"/>
                        </a:rPr>
                        <a:t>WBC</a:t>
                      </a:r>
                      <a:endParaRPr lang="fr-FR" sz="2400" b="1" dirty="0">
                        <a:latin typeface="Times New Roman" pitchFamily="18" charset="0"/>
                        <a:cs typeface="Times New Roman" pitchFamily="18" charset="0"/>
                      </a:endParaRPr>
                    </a:p>
                  </a:txBody>
                  <a:tcPr/>
                </a:tc>
                <a:tc>
                  <a:txBody>
                    <a:bodyPr/>
                    <a:lstStyle/>
                    <a:p>
                      <a:r>
                        <a:rPr lang="en-US" sz="2400" kern="1200" dirty="0" smtClean="0">
                          <a:solidFill>
                            <a:schemeClr val="tx1"/>
                          </a:solidFill>
                          <a:latin typeface="Times New Roman" pitchFamily="18" charset="0"/>
                          <a:ea typeface="+mn-ea"/>
                          <a:cs typeface="Times New Roman" pitchFamily="18" charset="0"/>
                        </a:rPr>
                        <a:t>White Blood Cell</a:t>
                      </a:r>
                      <a:endParaRPr lang="fr-FR" sz="2400" dirty="0">
                        <a:latin typeface="Times New Roman" pitchFamily="18" charset="0"/>
                        <a:cs typeface="Times New Roman" pitchFamily="18" charset="0"/>
                      </a:endParaRPr>
                    </a:p>
                  </a:txBody>
                  <a:tcPr/>
                </a:tc>
              </a:tr>
              <a:tr h="419366">
                <a:tc>
                  <a:txBody>
                    <a:bodyPr/>
                    <a:lstStyle/>
                    <a:p>
                      <a:r>
                        <a:rPr lang="en-US" sz="2400" b="1" dirty="0" smtClean="0">
                          <a:latin typeface="Times New Roman" pitchFamily="18" charset="0"/>
                          <a:cs typeface="Times New Roman" pitchFamily="18" charset="0"/>
                        </a:rPr>
                        <a:t>BP</a:t>
                      </a:r>
                      <a:endParaRPr lang="fr-FR" sz="2400" b="1" dirty="0">
                        <a:latin typeface="Times New Roman" pitchFamily="18" charset="0"/>
                        <a:cs typeface="Times New Roman" pitchFamily="18" charset="0"/>
                      </a:endParaRPr>
                    </a:p>
                  </a:txBody>
                  <a:tcPr/>
                </a:tc>
                <a:tc>
                  <a:txBody>
                    <a:bodyPr/>
                    <a:lstStyle/>
                    <a:p>
                      <a:r>
                        <a:rPr lang="en-US" sz="2400" kern="1200" dirty="0" smtClean="0">
                          <a:solidFill>
                            <a:schemeClr val="tx1"/>
                          </a:solidFill>
                          <a:latin typeface="Times New Roman" pitchFamily="18" charset="0"/>
                          <a:ea typeface="+mn-ea"/>
                          <a:cs typeface="Times New Roman" pitchFamily="18" charset="0"/>
                        </a:rPr>
                        <a:t> Blood Pressure</a:t>
                      </a:r>
                      <a:endParaRPr lang="fr-FR" sz="2400" dirty="0">
                        <a:latin typeface="Times New Roman" pitchFamily="18" charset="0"/>
                        <a:cs typeface="Times New Roman" pitchFamily="18" charset="0"/>
                      </a:endParaRPr>
                    </a:p>
                  </a:txBody>
                  <a:tcPr/>
                </a:tc>
              </a:tr>
              <a:tr h="419366">
                <a:tc>
                  <a:txBody>
                    <a:bodyPr/>
                    <a:lstStyle/>
                    <a:p>
                      <a:r>
                        <a:rPr lang="en-US" sz="2400" b="1" dirty="0" smtClean="0">
                          <a:latin typeface="Times New Roman" pitchFamily="18" charset="0"/>
                          <a:cs typeface="Times New Roman" pitchFamily="18" charset="0"/>
                        </a:rPr>
                        <a:t>ELISA</a:t>
                      </a:r>
                      <a:endParaRPr lang="fr-FR" sz="2400" b="1"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latin typeface="Times New Roman" pitchFamily="18" charset="0"/>
                          <a:ea typeface="+mn-ea"/>
                          <a:cs typeface="Times New Roman" pitchFamily="18" charset="0"/>
                        </a:rPr>
                        <a:t>Enzyme Linked Immune Sorbent Assay</a:t>
                      </a:r>
                      <a:endParaRPr lang="fr-FR" sz="2400" kern="1200" dirty="0" smtClean="0">
                        <a:solidFill>
                          <a:schemeClr val="tx1"/>
                        </a:solidFill>
                        <a:latin typeface="Times New Roman" pitchFamily="18" charset="0"/>
                        <a:ea typeface="+mn-ea"/>
                        <a:cs typeface="Times New Roman" pitchFamily="18" charset="0"/>
                      </a:endParaRPr>
                    </a:p>
                  </a:txBody>
                  <a:tcPr/>
                </a:tc>
              </a:tr>
              <a:tr h="419366">
                <a:tc>
                  <a:txBody>
                    <a:bodyPr/>
                    <a:lstStyle/>
                    <a:p>
                      <a:r>
                        <a:rPr lang="en-US" sz="2400" b="1" dirty="0" smtClean="0">
                          <a:latin typeface="Times New Roman" pitchFamily="18" charset="0"/>
                          <a:cs typeface="Times New Roman" pitchFamily="18" charset="0"/>
                        </a:rPr>
                        <a:t>PCR</a:t>
                      </a:r>
                      <a:endParaRPr lang="fr-FR" sz="2400" b="1" dirty="0">
                        <a:latin typeface="Times New Roman" pitchFamily="18" charset="0"/>
                        <a:cs typeface="Times New Roman" pitchFamily="18" charset="0"/>
                      </a:endParaRPr>
                    </a:p>
                  </a:txBody>
                  <a:tcPr/>
                </a:tc>
                <a:tc>
                  <a:txBody>
                    <a:bodyPr/>
                    <a:lstStyle/>
                    <a:p>
                      <a:r>
                        <a:rPr lang="en-US" sz="2400" kern="1200" dirty="0" smtClean="0">
                          <a:solidFill>
                            <a:schemeClr val="tx1"/>
                          </a:solidFill>
                          <a:latin typeface="Times New Roman" pitchFamily="18" charset="0"/>
                          <a:ea typeface="+mn-ea"/>
                          <a:cs typeface="Times New Roman" pitchFamily="18" charset="0"/>
                        </a:rPr>
                        <a:t> Polymerase Chain Reaction</a:t>
                      </a:r>
                      <a:endParaRPr lang="fr-FR" sz="2400" dirty="0">
                        <a:latin typeface="Times New Roman" pitchFamily="18" charset="0"/>
                        <a:cs typeface="Times New Roman" pitchFamily="18" charset="0"/>
                      </a:endParaRPr>
                    </a:p>
                  </a:txBody>
                  <a:tcPr/>
                </a:tc>
              </a:tr>
              <a:tr h="419366">
                <a:tc>
                  <a:txBody>
                    <a:bodyPr/>
                    <a:lstStyle/>
                    <a:p>
                      <a:r>
                        <a:rPr lang="en-US" sz="2400" b="1" dirty="0" smtClean="0">
                          <a:latin typeface="Times New Roman" pitchFamily="18" charset="0"/>
                          <a:cs typeface="Times New Roman" pitchFamily="18" charset="0"/>
                        </a:rPr>
                        <a:t>ECG</a:t>
                      </a:r>
                      <a:endParaRPr lang="fr-FR" sz="2400" b="1" dirty="0">
                        <a:latin typeface="Times New Roman" pitchFamily="18" charset="0"/>
                        <a:cs typeface="Times New Roman" pitchFamily="18" charset="0"/>
                      </a:endParaRPr>
                    </a:p>
                  </a:txBody>
                  <a:tcPr/>
                </a:tc>
                <a:tc>
                  <a:txBody>
                    <a:bodyPr/>
                    <a:lstStyle/>
                    <a:p>
                      <a:r>
                        <a:rPr lang="en-US" sz="2400" kern="1200" dirty="0" smtClean="0">
                          <a:solidFill>
                            <a:schemeClr val="tx1"/>
                          </a:solidFill>
                          <a:latin typeface="Times New Roman" pitchFamily="18" charset="0"/>
                          <a:ea typeface="+mn-ea"/>
                          <a:cs typeface="Times New Roman" pitchFamily="18" charset="0"/>
                        </a:rPr>
                        <a:t>Electro Cardio Gram</a:t>
                      </a:r>
                      <a:endParaRPr lang="fr-FR" sz="2400" dirty="0">
                        <a:latin typeface="Times New Roman" pitchFamily="18" charset="0"/>
                        <a:cs typeface="Times New Roman" pitchFamily="18" charset="0"/>
                      </a:endParaRPr>
                    </a:p>
                  </a:txBody>
                  <a:tcPr/>
                </a:tc>
              </a:tr>
              <a:tr h="419366">
                <a:tc>
                  <a:txBody>
                    <a:bodyPr/>
                    <a:lstStyle/>
                    <a:p>
                      <a:r>
                        <a:rPr lang="en-US" sz="2400" b="1" dirty="0" smtClean="0">
                          <a:latin typeface="Times New Roman" pitchFamily="18" charset="0"/>
                          <a:cs typeface="Times New Roman" pitchFamily="18" charset="0"/>
                        </a:rPr>
                        <a:t>MRI</a:t>
                      </a:r>
                      <a:endParaRPr lang="fr-FR" sz="2400" b="1" dirty="0">
                        <a:latin typeface="Times New Roman" pitchFamily="18" charset="0"/>
                        <a:cs typeface="Times New Roman" pitchFamily="18" charset="0"/>
                      </a:endParaRPr>
                    </a:p>
                  </a:txBody>
                  <a:tcPr/>
                </a:tc>
                <a:tc>
                  <a:txBody>
                    <a:bodyPr/>
                    <a:lstStyle/>
                    <a:p>
                      <a:r>
                        <a:rPr lang="en-US" sz="2400" kern="1200" dirty="0" smtClean="0">
                          <a:solidFill>
                            <a:schemeClr val="tx1"/>
                          </a:solidFill>
                          <a:latin typeface="Times New Roman" pitchFamily="18" charset="0"/>
                          <a:ea typeface="+mn-ea"/>
                          <a:cs typeface="Times New Roman" pitchFamily="18" charset="0"/>
                        </a:rPr>
                        <a:t>Magnetic Resonance Imaging</a:t>
                      </a:r>
                      <a:endParaRPr lang="fr-FR" sz="2400" dirty="0">
                        <a:latin typeface="Times New Roman" pitchFamily="18" charset="0"/>
                        <a:cs typeface="Times New Roman" pitchFamily="18" charset="0"/>
                      </a:endParaRPr>
                    </a:p>
                  </a:txBody>
                  <a:tcPr/>
                </a:tc>
              </a:tr>
              <a:tr h="419366">
                <a:tc>
                  <a:txBody>
                    <a:bodyPr/>
                    <a:lstStyle/>
                    <a:p>
                      <a:r>
                        <a:rPr lang="en-US" sz="2400" b="1" dirty="0" smtClean="0">
                          <a:latin typeface="Times New Roman" pitchFamily="18" charset="0"/>
                          <a:cs typeface="Times New Roman" pitchFamily="18" charset="0"/>
                        </a:rPr>
                        <a:t>GMO</a:t>
                      </a:r>
                      <a:endParaRPr lang="fr-FR" sz="2400" b="1" dirty="0">
                        <a:latin typeface="Times New Roman" pitchFamily="18" charset="0"/>
                        <a:cs typeface="Times New Roman" pitchFamily="18" charset="0"/>
                      </a:endParaRPr>
                    </a:p>
                  </a:txBody>
                  <a:tcPr/>
                </a:tc>
                <a:tc>
                  <a:txBody>
                    <a:bodyPr/>
                    <a:lstStyle/>
                    <a:p>
                      <a:r>
                        <a:rPr lang="en-US" sz="2400" kern="1200" dirty="0" smtClean="0">
                          <a:solidFill>
                            <a:schemeClr val="tx1"/>
                          </a:solidFill>
                          <a:latin typeface="Times New Roman" pitchFamily="18" charset="0"/>
                          <a:ea typeface="+mn-ea"/>
                          <a:cs typeface="Times New Roman" pitchFamily="18" charset="0"/>
                        </a:rPr>
                        <a:t>Genetically Modified Organism</a:t>
                      </a:r>
                      <a:endParaRPr lang="fr-FR" sz="2400" dirty="0">
                        <a:latin typeface="Times New Roman" pitchFamily="18" charset="0"/>
                        <a:cs typeface="Times New Roman" pitchFamily="18" charset="0"/>
                      </a:endParaRPr>
                    </a:p>
                  </a:txBody>
                  <a:tcPr/>
                </a:tc>
              </a:tr>
              <a:tr h="419366">
                <a:tc>
                  <a:txBody>
                    <a:bodyPr/>
                    <a:lstStyle/>
                    <a:p>
                      <a:r>
                        <a:rPr lang="en-US" sz="2400" b="1" dirty="0" smtClean="0">
                          <a:latin typeface="Times New Roman" pitchFamily="18" charset="0"/>
                          <a:cs typeface="Times New Roman" pitchFamily="18" charset="0"/>
                        </a:rPr>
                        <a:t>TSH</a:t>
                      </a:r>
                      <a:endParaRPr lang="fr-FR" sz="2400" b="1" dirty="0">
                        <a:latin typeface="Times New Roman" pitchFamily="18" charset="0"/>
                        <a:cs typeface="Times New Roman" pitchFamily="18" charset="0"/>
                      </a:endParaRPr>
                    </a:p>
                  </a:txBody>
                  <a:tcPr/>
                </a:tc>
                <a:tc>
                  <a:txBody>
                    <a:bodyPr/>
                    <a:lstStyle/>
                    <a:p>
                      <a:r>
                        <a:rPr lang="en-US" sz="2400" kern="1200" dirty="0" smtClean="0">
                          <a:solidFill>
                            <a:schemeClr val="tx1"/>
                          </a:solidFill>
                          <a:latin typeface="Times New Roman" pitchFamily="18" charset="0"/>
                          <a:ea typeface="+mn-ea"/>
                          <a:cs typeface="Times New Roman" pitchFamily="18" charset="0"/>
                        </a:rPr>
                        <a:t>Thyroid Stimulating Hormone</a:t>
                      </a:r>
                      <a:endParaRPr lang="fr-FR" sz="2400" dirty="0">
                        <a:latin typeface="Times New Roman" pitchFamily="18" charset="0"/>
                        <a:cs typeface="Times New Roman" pitchFamily="18" charset="0"/>
                      </a:endParaRPr>
                    </a:p>
                  </a:txBody>
                  <a:tcPr/>
                </a:tc>
              </a:tr>
              <a:tr h="419366">
                <a:tc>
                  <a:txBody>
                    <a:bodyPr/>
                    <a:lstStyle/>
                    <a:p>
                      <a:r>
                        <a:rPr lang="en-US" sz="2400" b="1" dirty="0" smtClean="0">
                          <a:latin typeface="Times New Roman" pitchFamily="18" charset="0"/>
                          <a:cs typeface="Times New Roman" pitchFamily="18" charset="0"/>
                        </a:rPr>
                        <a:t>FSH</a:t>
                      </a:r>
                      <a:endParaRPr lang="fr-FR" sz="2400" b="1" dirty="0">
                        <a:latin typeface="Times New Roman" pitchFamily="18" charset="0"/>
                        <a:cs typeface="Times New Roman" pitchFamily="18" charset="0"/>
                      </a:endParaRPr>
                    </a:p>
                  </a:txBody>
                  <a:tcPr/>
                </a:tc>
                <a:tc>
                  <a:txBody>
                    <a:bodyPr/>
                    <a:lstStyle/>
                    <a:p>
                      <a:r>
                        <a:rPr lang="en-US" sz="2400" kern="1200" dirty="0" smtClean="0">
                          <a:solidFill>
                            <a:schemeClr val="tx1"/>
                          </a:solidFill>
                          <a:latin typeface="Times New Roman" pitchFamily="18" charset="0"/>
                          <a:ea typeface="+mn-ea"/>
                          <a:cs typeface="Times New Roman" pitchFamily="18" charset="0"/>
                        </a:rPr>
                        <a:t>Follicle Stimulating Hormone</a:t>
                      </a:r>
                      <a:endParaRPr lang="fr-FR" sz="2400" dirty="0">
                        <a:latin typeface="Times New Roman" pitchFamily="18" charset="0"/>
                        <a:cs typeface="Times New Roman" pitchFamily="18" charset="0"/>
                      </a:endParaRPr>
                    </a:p>
                  </a:txBody>
                  <a:tcPr/>
                </a:tc>
              </a:tr>
              <a:tr h="419366">
                <a:tc>
                  <a:txBody>
                    <a:bodyPr/>
                    <a:lstStyle/>
                    <a:p>
                      <a:r>
                        <a:rPr lang="en-US" sz="2400" b="1" dirty="0" smtClean="0">
                          <a:latin typeface="Times New Roman" pitchFamily="18" charset="0"/>
                          <a:cs typeface="Times New Roman" pitchFamily="18" charset="0"/>
                        </a:rPr>
                        <a:t>WHO</a:t>
                      </a:r>
                      <a:endParaRPr lang="fr-FR" sz="2400" b="1" dirty="0">
                        <a:latin typeface="Times New Roman" pitchFamily="18" charset="0"/>
                        <a:cs typeface="Times New Roman" pitchFamily="18" charset="0"/>
                      </a:endParaRPr>
                    </a:p>
                  </a:txBody>
                  <a:tcPr/>
                </a:tc>
                <a:tc>
                  <a:txBody>
                    <a:bodyPr/>
                    <a:lstStyle/>
                    <a:p>
                      <a:r>
                        <a:rPr lang="en-US" sz="2400" kern="1200" dirty="0" smtClean="0">
                          <a:solidFill>
                            <a:schemeClr val="tx1"/>
                          </a:solidFill>
                          <a:latin typeface="Times New Roman" pitchFamily="18" charset="0"/>
                          <a:ea typeface="+mn-ea"/>
                          <a:cs typeface="Times New Roman" pitchFamily="18" charset="0"/>
                        </a:rPr>
                        <a:t>World Health </a:t>
                      </a:r>
                      <a:r>
                        <a:rPr lang="en-US" sz="2400" kern="1200" dirty="0" err="1" smtClean="0">
                          <a:solidFill>
                            <a:schemeClr val="tx1"/>
                          </a:solidFill>
                          <a:latin typeface="Times New Roman" pitchFamily="18" charset="0"/>
                          <a:ea typeface="+mn-ea"/>
                          <a:cs typeface="Times New Roman" pitchFamily="18" charset="0"/>
                        </a:rPr>
                        <a:t>Organisation</a:t>
                      </a:r>
                      <a:endParaRPr lang="fr-FR" sz="2400" dirty="0">
                        <a:latin typeface="Times New Roman" pitchFamily="18" charset="0"/>
                        <a:cs typeface="Times New Roman" pitchFamily="18" charset="0"/>
                      </a:endParaRPr>
                    </a:p>
                  </a:txBody>
                  <a:tcPr/>
                </a:tc>
              </a:tr>
              <a:tr h="419366">
                <a:tc>
                  <a:txBody>
                    <a:bodyPr/>
                    <a:lstStyle/>
                    <a:p>
                      <a:r>
                        <a:rPr lang="en-US" sz="2400" b="1" dirty="0" smtClean="0">
                          <a:latin typeface="Times New Roman" pitchFamily="18" charset="0"/>
                          <a:cs typeface="Times New Roman" pitchFamily="18" charset="0"/>
                        </a:rPr>
                        <a:t>HIV</a:t>
                      </a:r>
                      <a:endParaRPr lang="fr-FR" sz="2400" b="1" dirty="0">
                        <a:latin typeface="Times New Roman" pitchFamily="18" charset="0"/>
                        <a:cs typeface="Times New Roman" pitchFamily="18" charset="0"/>
                      </a:endParaRPr>
                    </a:p>
                  </a:txBody>
                  <a:tcPr/>
                </a:tc>
                <a:tc>
                  <a:txBody>
                    <a:bodyPr/>
                    <a:lstStyle/>
                    <a:p>
                      <a:r>
                        <a:rPr lang="en-US" sz="2400" kern="1200" dirty="0" smtClean="0">
                          <a:solidFill>
                            <a:schemeClr val="tx1"/>
                          </a:solidFill>
                          <a:latin typeface="Times New Roman" pitchFamily="18" charset="0"/>
                          <a:ea typeface="+mn-ea"/>
                          <a:cs typeface="Times New Roman" pitchFamily="18" charset="0"/>
                        </a:rPr>
                        <a:t>Human Immunodeficiency Virus</a:t>
                      </a:r>
                      <a:endParaRPr lang="fr-FR" sz="2400"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428596" y="642920"/>
          <a:ext cx="8143932" cy="5929350"/>
        </p:xfrm>
        <a:graphic>
          <a:graphicData uri="http://schemas.openxmlformats.org/drawingml/2006/table">
            <a:tbl>
              <a:tblPr firstRow="1" bandRow="1">
                <a:tableStyleId>{5940675A-B579-460E-94D1-54222C63F5DA}</a:tableStyleId>
              </a:tblPr>
              <a:tblGrid>
                <a:gridCol w="1208845"/>
                <a:gridCol w="6935087"/>
              </a:tblGrid>
              <a:tr h="592935">
                <a:tc>
                  <a:txBody>
                    <a:bodyPr/>
                    <a:lstStyle/>
                    <a:p>
                      <a:r>
                        <a:rPr lang="en-US" sz="2400" b="1" dirty="0" smtClean="0">
                          <a:latin typeface="Times New Roman" pitchFamily="18" charset="0"/>
                          <a:cs typeface="Times New Roman" pitchFamily="18" charset="0"/>
                        </a:rPr>
                        <a:t>AIDS</a:t>
                      </a:r>
                      <a:endParaRPr lang="fr-FR" sz="2400" b="1" dirty="0">
                        <a:latin typeface="Times New Roman" pitchFamily="18" charset="0"/>
                        <a:cs typeface="Times New Roman" pitchFamily="18" charset="0"/>
                      </a:endParaRPr>
                    </a:p>
                  </a:txBody>
                  <a:tcPr/>
                </a:tc>
                <a:tc>
                  <a:txBody>
                    <a:bodyPr/>
                    <a:lstStyle/>
                    <a:p>
                      <a:r>
                        <a:rPr lang="en-US" sz="2400" kern="1200" dirty="0" smtClean="0">
                          <a:solidFill>
                            <a:schemeClr val="tx1"/>
                          </a:solidFill>
                          <a:latin typeface="Times New Roman" pitchFamily="18" charset="0"/>
                          <a:ea typeface="+mn-ea"/>
                          <a:cs typeface="Times New Roman" pitchFamily="18" charset="0"/>
                        </a:rPr>
                        <a:t>Acquired Immunodeficiency Syndrome</a:t>
                      </a:r>
                      <a:endParaRPr lang="fr-FR" sz="2400" dirty="0">
                        <a:latin typeface="Times New Roman" pitchFamily="18" charset="0"/>
                        <a:cs typeface="Times New Roman" pitchFamily="18" charset="0"/>
                      </a:endParaRPr>
                    </a:p>
                  </a:txBody>
                  <a:tcPr/>
                </a:tc>
              </a:tr>
              <a:tr h="592935">
                <a:tc>
                  <a:txBody>
                    <a:bodyPr/>
                    <a:lstStyle/>
                    <a:p>
                      <a:r>
                        <a:rPr lang="en-US" sz="2400" b="1" dirty="0" smtClean="0">
                          <a:latin typeface="Times New Roman" pitchFamily="18" charset="0"/>
                          <a:cs typeface="Times New Roman" pitchFamily="18" charset="0"/>
                        </a:rPr>
                        <a:t>PMC</a:t>
                      </a:r>
                      <a:endParaRPr lang="fr-FR" sz="2400" b="1"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Pollen Mother</a:t>
                      </a:r>
                      <a:r>
                        <a:rPr lang="en-US" sz="2400" baseline="0" dirty="0" smtClean="0">
                          <a:latin typeface="Times New Roman" pitchFamily="18" charset="0"/>
                          <a:cs typeface="Times New Roman" pitchFamily="18" charset="0"/>
                        </a:rPr>
                        <a:t> Cell</a:t>
                      </a:r>
                      <a:endParaRPr lang="fr-FR" sz="2400" dirty="0">
                        <a:latin typeface="Times New Roman" pitchFamily="18" charset="0"/>
                        <a:cs typeface="Times New Roman" pitchFamily="18" charset="0"/>
                      </a:endParaRPr>
                    </a:p>
                  </a:txBody>
                  <a:tcPr/>
                </a:tc>
              </a:tr>
              <a:tr h="592935">
                <a:tc>
                  <a:txBody>
                    <a:bodyPr/>
                    <a:lstStyle/>
                    <a:p>
                      <a:r>
                        <a:rPr lang="en-US" sz="2400" b="1" dirty="0" smtClean="0">
                          <a:latin typeface="Times New Roman" pitchFamily="18" charset="0"/>
                          <a:cs typeface="Times New Roman" pitchFamily="18" charset="0"/>
                        </a:rPr>
                        <a:t>BOD</a:t>
                      </a:r>
                      <a:endParaRPr lang="fr-FR" sz="2400" b="1" dirty="0">
                        <a:latin typeface="Times New Roman" pitchFamily="18" charset="0"/>
                        <a:cs typeface="Times New Roman" pitchFamily="18" charset="0"/>
                      </a:endParaRPr>
                    </a:p>
                  </a:txBody>
                  <a:tcPr/>
                </a:tc>
                <a:tc>
                  <a:txBody>
                    <a:bodyPr/>
                    <a:lstStyle/>
                    <a:p>
                      <a:r>
                        <a:rPr lang="en-US" sz="2400" kern="1200" dirty="0" smtClean="0">
                          <a:solidFill>
                            <a:schemeClr val="tx1"/>
                          </a:solidFill>
                          <a:latin typeface="Times New Roman" pitchFamily="18" charset="0"/>
                          <a:ea typeface="+mn-ea"/>
                          <a:cs typeface="Times New Roman" pitchFamily="18" charset="0"/>
                        </a:rPr>
                        <a:t>Biochemical Oxygen Demand</a:t>
                      </a:r>
                      <a:endParaRPr lang="fr-FR" sz="2400" dirty="0">
                        <a:latin typeface="Times New Roman" pitchFamily="18" charset="0"/>
                        <a:cs typeface="Times New Roman" pitchFamily="18" charset="0"/>
                      </a:endParaRPr>
                    </a:p>
                  </a:txBody>
                  <a:tcPr/>
                </a:tc>
              </a:tr>
              <a:tr h="592935">
                <a:tc>
                  <a:txBody>
                    <a:bodyPr/>
                    <a:lstStyle/>
                    <a:p>
                      <a:r>
                        <a:rPr lang="en-US" sz="2400" b="1" dirty="0" smtClean="0">
                          <a:latin typeface="Times New Roman" pitchFamily="18" charset="0"/>
                          <a:cs typeface="Times New Roman" pitchFamily="18" charset="0"/>
                        </a:rPr>
                        <a:t>DO</a:t>
                      </a:r>
                      <a:endParaRPr lang="fr-FR" sz="2400" b="1" dirty="0">
                        <a:latin typeface="Times New Roman" pitchFamily="18" charset="0"/>
                        <a:cs typeface="Times New Roman" pitchFamily="18" charset="0"/>
                      </a:endParaRPr>
                    </a:p>
                  </a:txBody>
                  <a:tcPr/>
                </a:tc>
                <a:tc>
                  <a:txBody>
                    <a:bodyPr/>
                    <a:lstStyle/>
                    <a:p>
                      <a:r>
                        <a:rPr lang="en-US" sz="2400" kern="1200" dirty="0" smtClean="0">
                          <a:solidFill>
                            <a:schemeClr val="tx1"/>
                          </a:solidFill>
                          <a:latin typeface="Times New Roman" pitchFamily="18" charset="0"/>
                          <a:ea typeface="+mn-ea"/>
                          <a:cs typeface="Times New Roman" pitchFamily="18" charset="0"/>
                        </a:rPr>
                        <a:t>Dissolved Oxygen</a:t>
                      </a:r>
                      <a:endParaRPr lang="fr-FR" sz="2400" dirty="0">
                        <a:latin typeface="Times New Roman" pitchFamily="18" charset="0"/>
                        <a:cs typeface="Times New Roman" pitchFamily="18" charset="0"/>
                      </a:endParaRPr>
                    </a:p>
                  </a:txBody>
                  <a:tcPr/>
                </a:tc>
              </a:tr>
              <a:tr h="592935">
                <a:tc>
                  <a:txBody>
                    <a:bodyPr/>
                    <a:lstStyle/>
                    <a:p>
                      <a:r>
                        <a:rPr lang="en-US" sz="2400" b="1" dirty="0" smtClean="0">
                          <a:latin typeface="Times New Roman" pitchFamily="18" charset="0"/>
                          <a:cs typeface="Times New Roman" pitchFamily="18" charset="0"/>
                        </a:rPr>
                        <a:t>IVF</a:t>
                      </a:r>
                      <a:endParaRPr lang="fr-FR" sz="2400" b="1"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In vitro fertilization</a:t>
                      </a:r>
                      <a:endParaRPr lang="fr-FR" sz="2400" dirty="0">
                        <a:latin typeface="Times New Roman" pitchFamily="18" charset="0"/>
                        <a:cs typeface="Times New Roman" pitchFamily="18" charset="0"/>
                      </a:endParaRPr>
                    </a:p>
                  </a:txBody>
                  <a:tcPr/>
                </a:tc>
              </a:tr>
              <a:tr h="592935">
                <a:tc>
                  <a:txBody>
                    <a:bodyPr/>
                    <a:lstStyle/>
                    <a:p>
                      <a:r>
                        <a:rPr lang="en-US" sz="2400" b="1" dirty="0" smtClean="0">
                          <a:latin typeface="Times New Roman" pitchFamily="18" charset="0"/>
                          <a:cs typeface="Times New Roman" pitchFamily="18" charset="0"/>
                        </a:rPr>
                        <a:t>STD</a:t>
                      </a:r>
                      <a:endParaRPr lang="fr-FR" sz="2400" b="1"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Sexually Transmitted Disease</a:t>
                      </a:r>
                      <a:endParaRPr lang="fr-FR" sz="2400" dirty="0">
                        <a:latin typeface="Times New Roman" pitchFamily="18" charset="0"/>
                        <a:cs typeface="Times New Roman" pitchFamily="18" charset="0"/>
                      </a:endParaRPr>
                    </a:p>
                  </a:txBody>
                  <a:tcPr/>
                </a:tc>
              </a:tr>
              <a:tr h="592935">
                <a:tc>
                  <a:txBody>
                    <a:bodyPr/>
                    <a:lstStyle/>
                    <a:p>
                      <a:r>
                        <a:rPr lang="en-US" sz="2400" b="1" dirty="0" smtClean="0">
                          <a:latin typeface="Times New Roman" pitchFamily="18" charset="0"/>
                          <a:cs typeface="Times New Roman" pitchFamily="18" charset="0"/>
                        </a:rPr>
                        <a:t>AI</a:t>
                      </a:r>
                      <a:endParaRPr lang="fr-FR" sz="2400" b="1"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Artificial insemination</a:t>
                      </a:r>
                      <a:endParaRPr lang="fr-FR" sz="2400" dirty="0">
                        <a:latin typeface="Times New Roman" pitchFamily="18" charset="0"/>
                        <a:cs typeface="Times New Roman" pitchFamily="18" charset="0"/>
                      </a:endParaRPr>
                    </a:p>
                  </a:txBody>
                  <a:tcPr/>
                </a:tc>
              </a:tr>
              <a:tr h="592935">
                <a:tc>
                  <a:txBody>
                    <a:bodyPr/>
                    <a:lstStyle/>
                    <a:p>
                      <a:r>
                        <a:rPr lang="en-US" sz="2400" b="1" dirty="0" smtClean="0">
                          <a:latin typeface="Times New Roman" pitchFamily="18" charset="0"/>
                          <a:cs typeface="Times New Roman" pitchFamily="18" charset="0"/>
                        </a:rPr>
                        <a:t>IG</a:t>
                      </a:r>
                      <a:endParaRPr lang="fr-FR" sz="2400" b="1"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Immunoglobulin</a:t>
                      </a:r>
                      <a:endParaRPr lang="fr-FR" sz="2400" dirty="0">
                        <a:latin typeface="Times New Roman" pitchFamily="18" charset="0"/>
                        <a:cs typeface="Times New Roman" pitchFamily="18" charset="0"/>
                      </a:endParaRPr>
                    </a:p>
                  </a:txBody>
                  <a:tcPr/>
                </a:tc>
              </a:tr>
              <a:tr h="592935">
                <a:tc>
                  <a:txBody>
                    <a:bodyPr/>
                    <a:lstStyle/>
                    <a:p>
                      <a:r>
                        <a:rPr lang="en-US" sz="2400" b="1" dirty="0" smtClean="0">
                          <a:latin typeface="Times New Roman" pitchFamily="18" charset="0"/>
                          <a:cs typeface="Times New Roman" pitchFamily="18" charset="0"/>
                        </a:rPr>
                        <a:t>BAC</a:t>
                      </a:r>
                      <a:endParaRPr lang="fr-FR" sz="2400" b="1"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Bacterial Artificial Chromosome</a:t>
                      </a:r>
                      <a:endParaRPr lang="fr-FR" sz="2400" dirty="0">
                        <a:latin typeface="Times New Roman" pitchFamily="18" charset="0"/>
                        <a:cs typeface="Times New Roman" pitchFamily="18" charset="0"/>
                      </a:endParaRPr>
                    </a:p>
                  </a:txBody>
                  <a:tcPr/>
                </a:tc>
              </a:tr>
              <a:tr h="592935">
                <a:tc>
                  <a:txBody>
                    <a:bodyPr/>
                    <a:lstStyle/>
                    <a:p>
                      <a:r>
                        <a:rPr lang="en-US" sz="2400" b="1" dirty="0" smtClean="0">
                          <a:latin typeface="Times New Roman" pitchFamily="18" charset="0"/>
                          <a:cs typeface="Times New Roman" pitchFamily="18" charset="0"/>
                        </a:rPr>
                        <a:t>DAP</a:t>
                      </a:r>
                      <a:endParaRPr lang="fr-FR" sz="2400" b="1" dirty="0">
                        <a:latin typeface="Times New Roman" pitchFamily="18" charset="0"/>
                        <a:cs typeface="Times New Roman" pitchFamily="18" charset="0"/>
                      </a:endParaRPr>
                    </a:p>
                  </a:txBody>
                  <a:tcPr/>
                </a:tc>
                <a:tc>
                  <a:txBody>
                    <a:bodyPr/>
                    <a:lstStyle/>
                    <a:p>
                      <a:r>
                        <a:rPr lang="en-US" sz="2400" dirty="0" smtClean="0">
                          <a:latin typeface="Times New Roman" pitchFamily="18" charset="0"/>
                          <a:cs typeface="Times New Roman" pitchFamily="18" charset="0"/>
                        </a:rPr>
                        <a:t>Di Amino Phosphate</a:t>
                      </a:r>
                      <a:endParaRPr lang="fr-FR" sz="2400" dirty="0">
                        <a:latin typeface="Times New Roman" pitchFamily="18" charset="0"/>
                        <a:cs typeface="Times New Roman" pitchFamily="18" charset="0"/>
                      </a:endParaRPr>
                    </a:p>
                  </a:txBody>
                  <a:tcPr/>
                </a:tc>
              </a:tr>
            </a:tbl>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r-FR" dirty="0" smtClean="0"/>
              <a:t>HOW TO SUMMARIZE A SHORT SCIENTIFIC TEXT ?</a:t>
            </a:r>
            <a:endParaRPr lang="cy-GB" dirty="0"/>
          </a:p>
        </p:txBody>
      </p:sp>
      <p:sp>
        <p:nvSpPr>
          <p:cNvPr id="3" name="Subtitle 2"/>
          <p:cNvSpPr>
            <a:spLocks noGrp="1"/>
          </p:cNvSpPr>
          <p:nvPr>
            <p:ph type="subTitle" idx="1"/>
          </p:nvPr>
        </p:nvSpPr>
        <p:spPr/>
        <p:txBody>
          <a:bodyPr/>
          <a:lstStyle/>
          <a:p>
            <a:endParaRPr lang="cy-GB"/>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DEFINITION</a:t>
            </a:r>
            <a:endParaRPr lang="cy-GB" dirty="0"/>
          </a:p>
        </p:txBody>
      </p:sp>
      <p:sp>
        <p:nvSpPr>
          <p:cNvPr id="3" name="Content Placeholder 2"/>
          <p:cNvSpPr>
            <a:spLocks noGrp="1"/>
          </p:cNvSpPr>
          <p:nvPr>
            <p:ph idx="1"/>
          </p:nvPr>
        </p:nvSpPr>
        <p:spPr/>
        <p:txBody>
          <a:bodyPr/>
          <a:lstStyle/>
          <a:p>
            <a:r>
              <a:rPr lang="en-GB" dirty="0" smtClean="0"/>
              <a:t>A summary is shortened version of a large piece of writing.</a:t>
            </a:r>
          </a:p>
          <a:p>
            <a:r>
              <a:rPr lang="en-GB" dirty="0" smtClean="0"/>
              <a:t>The summary captures all the most </a:t>
            </a:r>
            <a:r>
              <a:rPr lang="en-GB" u="sng" dirty="0" smtClean="0"/>
              <a:t>important parts </a:t>
            </a:r>
            <a:r>
              <a:rPr lang="en-GB" dirty="0" smtClean="0"/>
              <a:t> (</a:t>
            </a:r>
            <a:r>
              <a:rPr lang="en-GB" u="sng" dirty="0" smtClean="0"/>
              <a:t>main ideas</a:t>
            </a:r>
            <a:r>
              <a:rPr lang="en-GB" dirty="0" smtClean="0"/>
              <a:t>) of the original, but express in a shorter way.</a:t>
            </a:r>
          </a:p>
          <a:p>
            <a:r>
              <a:rPr lang="en-GB" dirty="0" smtClean="0"/>
              <a:t>The summary should be expressed as far as possible in your words. </a:t>
            </a:r>
            <a:endParaRPr lang="cy-GB"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READING STRATEGIES</a:t>
            </a:r>
            <a:endParaRPr lang="cy-GB" dirty="0"/>
          </a:p>
        </p:txBody>
      </p:sp>
      <p:sp>
        <p:nvSpPr>
          <p:cNvPr id="3" name="Content Placeholder 2"/>
          <p:cNvSpPr>
            <a:spLocks noGrp="1"/>
          </p:cNvSpPr>
          <p:nvPr>
            <p:ph idx="1"/>
          </p:nvPr>
        </p:nvSpPr>
        <p:spPr/>
        <p:txBody>
          <a:bodyPr/>
          <a:lstStyle/>
          <a:p>
            <a:r>
              <a:rPr lang="en-GB" dirty="0" smtClean="0"/>
              <a:t>Read the original quickly, and try to understand its main subject or purpose.</a:t>
            </a:r>
          </a:p>
          <a:p>
            <a:r>
              <a:rPr lang="en-GB" dirty="0" smtClean="0"/>
              <a:t>Read it again to understand it in more detail, </a:t>
            </a:r>
            <a:r>
              <a:rPr lang="en-GB" u="sng" dirty="0" smtClean="0"/>
              <a:t>identify keywords and highlight the essential information.</a:t>
            </a:r>
          </a:p>
          <a:p>
            <a:r>
              <a:rPr lang="en-GB" dirty="0" smtClean="0"/>
              <a:t>Look up any technical words or concepts you don’t know.</a:t>
            </a:r>
            <a:endParaRPr lang="cy-GB"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IDENTIFYING THE MAIN SECTIONS</a:t>
            </a:r>
            <a:endParaRPr lang="cy-GB" dirty="0"/>
          </a:p>
        </p:txBody>
      </p:sp>
      <p:sp>
        <p:nvSpPr>
          <p:cNvPr id="3" name="Content Placeholder 2"/>
          <p:cNvSpPr>
            <a:spLocks noGrp="1"/>
          </p:cNvSpPr>
          <p:nvPr>
            <p:ph idx="1"/>
          </p:nvPr>
        </p:nvSpPr>
        <p:spPr/>
        <p:txBody>
          <a:bodyPr/>
          <a:lstStyle/>
          <a:p>
            <a:r>
              <a:rPr lang="en-GB" dirty="0" smtClean="0"/>
              <a:t>Work through the text to identify its main section. A main section can be made up of one or various paragraph. ( number each different section)</a:t>
            </a:r>
          </a:p>
          <a:p>
            <a:r>
              <a:rPr lang="en-GB" u="sng" dirty="0" smtClean="0"/>
              <a:t>Write a one or two sentence account of each section you identify</a:t>
            </a:r>
            <a:r>
              <a:rPr lang="en-GB" dirty="0" smtClean="0"/>
              <a:t>.</a:t>
            </a:r>
          </a:p>
          <a:p>
            <a:r>
              <a:rPr lang="en-GB" dirty="0" smtClean="0"/>
              <a:t>Focus your attention on the main point and leave out any illustrative examples.</a:t>
            </a:r>
            <a:endParaRPr lang="cy-GB"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THE STARTING POINT</a:t>
            </a:r>
            <a:br>
              <a:rPr lang="en-GB" dirty="0" smtClean="0"/>
            </a:br>
            <a:endParaRPr lang="cy-GB" dirty="0"/>
          </a:p>
        </p:txBody>
      </p:sp>
      <p:sp>
        <p:nvSpPr>
          <p:cNvPr id="3" name="Content Placeholder 2"/>
          <p:cNvSpPr>
            <a:spLocks noGrp="1"/>
          </p:cNvSpPr>
          <p:nvPr>
            <p:ph idx="1"/>
          </p:nvPr>
        </p:nvSpPr>
        <p:spPr/>
        <p:txBody>
          <a:bodyPr/>
          <a:lstStyle/>
          <a:p>
            <a:r>
              <a:rPr lang="en-GB" dirty="0" smtClean="0"/>
              <a:t>Write a sentence which shows the central idea of the original text.</a:t>
            </a:r>
          </a:p>
          <a:p>
            <a:r>
              <a:rPr lang="en-GB" dirty="0" smtClean="0"/>
              <a:t>Complete the paragraph by including one or two sentences per main point or important part.</a:t>
            </a:r>
            <a:endParaRPr lang="cy-GB"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978</TotalTime>
  <Words>804</Words>
  <Application>Microsoft Office PowerPoint</Application>
  <PresentationFormat>Affichage à l'écran (4:3)</PresentationFormat>
  <Paragraphs>290</Paragraphs>
  <Slides>21</Slides>
  <Notes>0</Notes>
  <HiddenSlides>0</HiddenSlides>
  <MMClips>0</MMClips>
  <ScaleCrop>false</ScaleCrop>
  <HeadingPairs>
    <vt:vector size="4" baseType="variant">
      <vt:variant>
        <vt:lpstr>Thème</vt:lpstr>
      </vt:variant>
      <vt:variant>
        <vt:i4>1</vt:i4>
      </vt:variant>
      <vt:variant>
        <vt:lpstr>Titres des diapositives</vt:lpstr>
      </vt:variant>
      <vt:variant>
        <vt:i4>21</vt:i4>
      </vt:variant>
    </vt:vector>
  </HeadingPairs>
  <TitlesOfParts>
    <vt:vector size="22" baseType="lpstr">
      <vt:lpstr>Office Theme</vt:lpstr>
      <vt:lpstr>  Note-taking  Abbreviations and acronyms</vt:lpstr>
      <vt:lpstr>  Why make notes? </vt:lpstr>
      <vt:lpstr>  Using abbreviations </vt:lpstr>
      <vt:lpstr>Using abbreviations and symbols</vt:lpstr>
      <vt:lpstr>Diapositive 5</vt:lpstr>
      <vt:lpstr>Diapositive 6</vt:lpstr>
      <vt:lpstr>Word truncation</vt:lpstr>
      <vt:lpstr>Word truncation</vt:lpstr>
      <vt:lpstr>Word truncation</vt:lpstr>
      <vt:lpstr>Word truncation</vt:lpstr>
      <vt:lpstr>READING MATHEMATICAL SIGNS</vt:lpstr>
      <vt:lpstr>Diapositive 12</vt:lpstr>
      <vt:lpstr>ACRONYMS </vt:lpstr>
      <vt:lpstr>Diapositive 14</vt:lpstr>
      <vt:lpstr>Diapositive 15</vt:lpstr>
      <vt:lpstr>Diapositive 16</vt:lpstr>
      <vt:lpstr>HOW TO SUMMARIZE A SHORT SCIENTIFIC TEXT ?</vt:lpstr>
      <vt:lpstr>DEFINITION</vt:lpstr>
      <vt:lpstr>READING STRATEGIES</vt:lpstr>
      <vt:lpstr>IDENTIFYING THE MAIN SECTIONS</vt:lpstr>
      <vt:lpstr>THE STARTING POINT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SUMMARIZE A SHORT SCIENTIFIC TEXT ?</dc:title>
  <dc:creator>user</dc:creator>
  <cp:lastModifiedBy>Win7Sis</cp:lastModifiedBy>
  <cp:revision>78</cp:revision>
  <dcterms:created xsi:type="dcterms:W3CDTF">2016-02-09T20:07:08Z</dcterms:created>
  <dcterms:modified xsi:type="dcterms:W3CDTF">2022-04-06T13:10:41Z</dcterms:modified>
</cp:coreProperties>
</file>