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2" r:id="rId3"/>
    <p:sldId id="263" r:id="rId4"/>
    <p:sldId id="264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67" r:id="rId15"/>
    <p:sldId id="281" r:id="rId16"/>
    <p:sldId id="282" r:id="rId17"/>
    <p:sldId id="283" r:id="rId18"/>
    <p:sldId id="27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CADBED-A97C-4194-9059-F41ACE1DE8BD}" type="datetimeFigureOut">
              <a:rPr lang="fr-FR" smtClean="0"/>
              <a:pPr/>
              <a:t>26/10/2024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093E0A7-0426-4C75-8E3B-DABD9310E8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57242" y="2643182"/>
            <a:ext cx="8229600" cy="150589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Cours:</a:t>
            </a:r>
            <a:r>
              <a:rPr kumimoji="0" lang="fr-FR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spectrophotométrie UV-Visible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699792" y="4941168"/>
            <a:ext cx="8229600" cy="1252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 : GAOUAOUI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 de </a:t>
            </a:r>
            <a:r>
              <a:rPr lang="fr-FR" dirty="0" err="1"/>
              <a:t>beer</a:t>
            </a:r>
            <a:r>
              <a:rPr lang="fr-FR" dirty="0"/>
              <a:t> -</a:t>
            </a:r>
            <a:r>
              <a:rPr lang="fr-FR" dirty="0" err="1"/>
              <a:t>lambert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 première loi: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dirty="0"/>
              <a:t>L’absorbance </a:t>
            </a:r>
            <a:r>
              <a:rPr lang="fr-FR" b="1" dirty="0"/>
              <a:t>est notée A, elle n’a pas d’unité:</a:t>
            </a:r>
          </a:p>
          <a:p>
            <a:pPr>
              <a:buNone/>
            </a:pPr>
            <a:r>
              <a:rPr lang="fr-FR" dirty="0"/>
              <a:t>A = </a:t>
            </a:r>
            <a:r>
              <a:rPr lang="fr-FR" dirty="0" err="1"/>
              <a:t>e.l.C</a:t>
            </a:r>
            <a:endParaRPr lang="fr-FR" dirty="0"/>
          </a:p>
          <a:p>
            <a:r>
              <a:rPr lang="fr-FR" dirty="0"/>
              <a:t>Avec: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8643998" cy="179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loi de </a:t>
            </a:r>
            <a:r>
              <a:rPr lang="fr-FR" dirty="0" err="1"/>
              <a:t>beer</a:t>
            </a:r>
            <a:r>
              <a:rPr lang="fr-FR" dirty="0"/>
              <a:t> -</a:t>
            </a:r>
            <a:r>
              <a:rPr lang="fr-FR" dirty="0" err="1"/>
              <a:t>lambert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=log(I/I0)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42" y="2571744"/>
            <a:ext cx="8447576" cy="12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 descr="Absorbance | Votre espace S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8082358" cy="264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Spectrophotomètre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Un  spectrophotomètre  est  un  appareil  qui  mesure  l'absorbance A  d'une solution colorée, pour une longueur d'onde λ donnée.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43314"/>
            <a:ext cx="418673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fonctionnement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>
            <a:normAutofit/>
          </a:bodyPr>
          <a:lstStyle/>
          <a:p>
            <a:pPr marL="633222" indent="-514350" algn="just">
              <a:buFont typeface="Wingdings" pitchFamily="2" charset="2"/>
              <a:buChar char="§"/>
            </a:pPr>
            <a:r>
              <a:rPr lang="fr-FR" sz="2800" dirty="0"/>
              <a:t>Une  source  de  lumière  blanche  traverse  un  monochromateur  qui  sélectionne  une  radiation  de  longueur  d'onde  λ.</a:t>
            </a:r>
          </a:p>
          <a:p>
            <a:pPr marL="633222" indent="-514350" algn="just">
              <a:buFont typeface="Wingdings" pitchFamily="2" charset="2"/>
              <a:buChar char="§"/>
            </a:pPr>
            <a:endParaRPr lang="fr-FR" sz="2800" dirty="0"/>
          </a:p>
          <a:p>
            <a:pPr marL="633222" indent="-514350" algn="just">
              <a:buFont typeface="Wingdings" pitchFamily="2" charset="2"/>
              <a:buChar char="§"/>
            </a:pPr>
            <a:r>
              <a:rPr lang="fr-FR" sz="2800" dirty="0"/>
              <a:t>Le  faisceau  de lumière monochromatique traverse alors une solution colorée. Un photo-capteur convertit l'intensité lumineuse transmise en un signal électrique. Enfin un analyseur traite le signal électrique et affiche la valeur de l'absorbance. </a:t>
            </a:r>
          </a:p>
          <a:p>
            <a:pPr marL="633222" indent="-514350" algn="just">
              <a:buFont typeface="Wingdings" pitchFamily="2" charset="2"/>
              <a:buChar char="§"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fonctionnement</a:t>
            </a:r>
          </a:p>
        </p:txBody>
      </p:sp>
      <p:pic>
        <p:nvPicPr>
          <p:cNvPr id="4101" name="Picture 5" descr="Fichier:Spetrophotometer-fr.svg —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08" y="1928802"/>
            <a:ext cx="880911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Calibrage de l’appareil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/>
              <a:t>le réglage du zéro ou  « Le blanc »  </a:t>
            </a:r>
            <a:r>
              <a:rPr lang="fr-FR" dirty="0"/>
              <a:t>consiste à faire une mesure de l'absorbance de l'ensemble {cuve, solvant} sans l'espèce colorée puis à régler le zéro d'absorbance sur la valeur correspondante.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Préréglage d'un spectrophotomètre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Régler le spectrophotomètre sur la longueur d'onde λ désirée.</a:t>
            </a:r>
          </a:p>
          <a:p>
            <a:pPr algn="just"/>
            <a:r>
              <a:rPr lang="fr-FR" dirty="0"/>
              <a:t>Régler le spectrophotomètre en absorbance (Abs) . </a:t>
            </a:r>
          </a:p>
          <a:p>
            <a:pPr algn="just"/>
            <a:r>
              <a:rPr lang="fr-FR" b="1" dirty="0"/>
              <a:t>Les cuves</a:t>
            </a:r>
            <a:r>
              <a:rPr lang="fr-FR" dirty="0"/>
              <a:t> présentent deux </a:t>
            </a:r>
            <a:r>
              <a:rPr lang="fr-FR" b="1" dirty="0"/>
              <a:t>faces lisses</a:t>
            </a:r>
            <a:r>
              <a:rPr lang="fr-FR" dirty="0"/>
              <a:t> et deux faces dépolies. Le faisceau de lumière doit entrer  par la face Lisse.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Préréglage d'un spectrophotomètre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/>
              <a:t> Réglage du blanc: remplir une cuve avec le solvant. Placer la face  lisse de la cuve avec la flèche à l'intérieur du capot. </a:t>
            </a:r>
          </a:p>
          <a:p>
            <a:pPr algn="just"/>
            <a:r>
              <a:rPr lang="fr-FR" sz="2800" dirty="0"/>
              <a:t>Appuyer sur le bouton « cal » pour régler le zéro de l'absorbance: le spectrophotomètre indique alors</a:t>
            </a:r>
            <a:r>
              <a:rPr lang="fr-FR" sz="2800" b="1" dirty="0"/>
              <a:t> 0,000</a:t>
            </a:r>
            <a:r>
              <a:rPr lang="fr-FR" sz="2800" dirty="0"/>
              <a:t>. </a:t>
            </a:r>
          </a:p>
          <a:p>
            <a:pPr algn="just"/>
            <a:r>
              <a:rPr lang="fr-FR" sz="2800" dirty="0"/>
              <a:t>Retirer la cuve avec le solvant. </a:t>
            </a:r>
          </a:p>
          <a:p>
            <a:pPr algn="just"/>
            <a:r>
              <a:rPr lang="fr-FR" sz="2800" dirty="0"/>
              <a:t>Remplir une autre cuve avec la solution et placer la dans le spectrophotomètre (attention au sens !) et mesurer son absorbance.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Mesure d’absorbances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voir calibrage du spectrophotomètre et réalisation de mesure d’absorbances sur : </a:t>
            </a:r>
          </a:p>
          <a:p>
            <a:pPr>
              <a:buNone/>
            </a:pPr>
            <a:r>
              <a:rPr lang="fr-FR" dirty="0"/>
              <a:t>     https://youtu.be/6-b09WUTItM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5403"/>
            <a:ext cx="7572428" cy="33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Lumière blanche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401080" cy="4625609"/>
          </a:xfrm>
        </p:spPr>
        <p:txBody>
          <a:bodyPr/>
          <a:lstStyle/>
          <a:p>
            <a:r>
              <a:rPr lang="fr-FR" dirty="0"/>
              <a:t>Lumière blanche contient toutes les radiations visibles dont les couleurs s’étendent du rouge au violet (entre 400 et 800 nm).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Solutions colorées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fr-FR" dirty="0"/>
              <a:t>Une solution est colorée si elle absorbe une partie des radiations de la lumière blanche.</a:t>
            </a:r>
          </a:p>
          <a:p>
            <a:pPr>
              <a:buNone/>
            </a:pPr>
            <a:r>
              <a:rPr lang="fr-FR" dirty="0"/>
              <a:t> </a:t>
            </a:r>
          </a:p>
          <a:p>
            <a:r>
              <a:rPr lang="fr-FR" dirty="0"/>
              <a:t>La couleur perçue est la couleur  complémentaire de la couleur absorbée.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Solutions colorées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Solutions colorées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Exemple</a:t>
            </a:r>
            <a:r>
              <a:rPr lang="fr-FR" dirty="0"/>
              <a:t> </a:t>
            </a:r>
          </a:p>
          <a:p>
            <a:pPr algn="just">
              <a:buNone/>
            </a:pPr>
            <a:r>
              <a:rPr lang="fr-FR" dirty="0"/>
              <a:t>Une solution de permanganate de potassium a une couleur violette. Son spectre  montre  que  les  radiations  du  bleu  à  l'orange  sont  absorbées.  La  couleur  des  solutions  de  permanganate  de  potassium  est  la  somme  des  radiations non absorbées: d'où la couleur violette des solutions.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colorée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229600" cy="47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colorée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A retenir:</a:t>
            </a:r>
          </a:p>
          <a:p>
            <a:pPr algn="just"/>
            <a:r>
              <a:rPr lang="fr-FR" dirty="0"/>
              <a:t>Une  solution  colorée  absorbe  certaines  radiations  du  spectre  de  la lumière blanche.</a:t>
            </a:r>
          </a:p>
          <a:p>
            <a:pPr algn="just">
              <a:buNone/>
            </a:pPr>
            <a:r>
              <a:rPr lang="fr-FR" dirty="0"/>
              <a:t> </a:t>
            </a:r>
          </a:p>
          <a:p>
            <a:pPr algn="just"/>
            <a:r>
              <a:rPr lang="fr-FR" dirty="0"/>
              <a:t>La couleur de la solution est la somme des radiations non absorbées.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Absorbance A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800" dirty="0"/>
              <a:t>On  caractérise  "le  pouvoir  d'absorption"  d'une  solution  colorée,  pour  une  longueur  d'onde  λ fixée,  par  une  grandeur  appelée </a:t>
            </a:r>
            <a:r>
              <a:rPr lang="fr-FR" sz="2800" b="1" dirty="0"/>
              <a:t> absorbance.</a:t>
            </a:r>
          </a:p>
          <a:p>
            <a:pPr algn="just">
              <a:buNone/>
            </a:pPr>
            <a:r>
              <a:rPr lang="fr-FR" sz="2800" b="1" dirty="0"/>
              <a:t> </a:t>
            </a:r>
          </a:p>
          <a:p>
            <a:pPr algn="just"/>
            <a:r>
              <a:rPr lang="fr-FR" sz="2800" dirty="0"/>
              <a:t>L'absorbance A est la capacité d'une espèce chimique colorée à absorber une radiation de longueur d'onde λ. </a:t>
            </a:r>
          </a:p>
          <a:p>
            <a:pPr algn="just">
              <a:buNone/>
            </a:pPr>
            <a:r>
              <a:rPr lang="fr-FR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Longueur d’onde 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Une radiation λ non absorbée a une absorbance nulle: A λ = 0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Plus une radiation λ est absorbée plus la valeur de l'absorbance A λ est grande.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727</TotalTime>
  <Words>543</Words>
  <Application>Microsoft Office PowerPoint</Application>
  <PresentationFormat>Affichage à l'écran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Corbel</vt:lpstr>
      <vt:lpstr>Wingdings</vt:lpstr>
      <vt:lpstr>Wingdings 2</vt:lpstr>
      <vt:lpstr>Wingdings 3</vt:lpstr>
      <vt:lpstr>Module</vt:lpstr>
      <vt:lpstr>Présentation PowerPoint</vt:lpstr>
      <vt:lpstr>Lumière blanche</vt:lpstr>
      <vt:lpstr> Solutions colorées</vt:lpstr>
      <vt:lpstr>Solutions colorées</vt:lpstr>
      <vt:lpstr>Solutions colorées</vt:lpstr>
      <vt:lpstr>Solution colorée</vt:lpstr>
      <vt:lpstr>Solution colorée</vt:lpstr>
      <vt:lpstr>Absorbance A </vt:lpstr>
      <vt:lpstr>Longueur d’onde λ </vt:lpstr>
      <vt:lpstr>loi de beer -lambert</vt:lpstr>
      <vt:lpstr>loi de beer -lambert</vt:lpstr>
      <vt:lpstr>Spectrophotomètre</vt:lpstr>
      <vt:lpstr>Principe de fonctionnement</vt:lpstr>
      <vt:lpstr>Principe de fonctionnement</vt:lpstr>
      <vt:lpstr>Calibrage de l’appareil</vt:lpstr>
      <vt:lpstr> Préréglage d'un spectrophotomètre  </vt:lpstr>
      <vt:lpstr> Préréglage d'un spectrophotomètre  </vt:lpstr>
      <vt:lpstr> Mesure d’absorbances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MICRO</dc:creator>
  <cp:lastModifiedBy>Amir Zeroual</cp:lastModifiedBy>
  <cp:revision>9</cp:revision>
  <dcterms:created xsi:type="dcterms:W3CDTF">2021-01-19T07:26:47Z</dcterms:created>
  <dcterms:modified xsi:type="dcterms:W3CDTF">2024-10-26T15:01:38Z</dcterms:modified>
</cp:coreProperties>
</file>