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6" r:id="rId3"/>
    <p:sldId id="258" r:id="rId4"/>
    <p:sldId id="260" r:id="rId5"/>
    <p:sldId id="259" r:id="rId6"/>
    <p:sldId id="261" r:id="rId7"/>
    <p:sldId id="262" r:id="rId8"/>
    <p:sldId id="288" r:id="rId9"/>
    <p:sldId id="280" r:id="rId10"/>
    <p:sldId id="281" r:id="rId11"/>
    <p:sldId id="370" r:id="rId12"/>
    <p:sldId id="371" r:id="rId13"/>
    <p:sldId id="360" r:id="rId14"/>
    <p:sldId id="361" r:id="rId15"/>
    <p:sldId id="362" r:id="rId16"/>
    <p:sldId id="363" r:id="rId17"/>
    <p:sldId id="365" r:id="rId18"/>
    <p:sldId id="364" r:id="rId19"/>
    <p:sldId id="264" r:id="rId20"/>
    <p:sldId id="265" r:id="rId21"/>
    <p:sldId id="266" r:id="rId22"/>
    <p:sldId id="267" r:id="rId23"/>
    <p:sldId id="268" r:id="rId24"/>
    <p:sldId id="292" r:id="rId25"/>
    <p:sldId id="293" r:id="rId26"/>
    <p:sldId id="295" r:id="rId27"/>
    <p:sldId id="294" r:id="rId28"/>
    <p:sldId id="263" r:id="rId29"/>
    <p:sldId id="269" r:id="rId30"/>
    <p:sldId id="270" r:id="rId31"/>
    <p:sldId id="271" r:id="rId32"/>
    <p:sldId id="289" r:id="rId33"/>
    <p:sldId id="272" r:id="rId34"/>
    <p:sldId id="273" r:id="rId35"/>
    <p:sldId id="290" r:id="rId36"/>
    <p:sldId id="274" r:id="rId37"/>
    <p:sldId id="291" r:id="rId38"/>
    <p:sldId id="284" r:id="rId39"/>
    <p:sldId id="283" r:id="rId40"/>
    <p:sldId id="282" r:id="rId41"/>
    <p:sldId id="275" r:id="rId42"/>
    <p:sldId id="286" r:id="rId43"/>
    <p:sldId id="276" r:id="rId44"/>
    <p:sldId id="287" r:id="rId45"/>
    <p:sldId id="297" r:id="rId46"/>
    <p:sldId id="277" r:id="rId47"/>
    <p:sldId id="278" r:id="rId48"/>
    <p:sldId id="27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[Book1]Sheet2!PivotTable13</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 of Participant by Favorite color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Sheet2!$A$4:$A$6</c:f>
              <c:strCache>
                <c:ptCount val="3"/>
                <c:pt idx="0">
                  <c:v>Blue</c:v>
                </c:pt>
                <c:pt idx="1">
                  <c:v>Green</c:v>
                </c:pt>
                <c:pt idx="2">
                  <c:v>Red</c:v>
                </c:pt>
              </c:strCache>
            </c:strRef>
          </c:cat>
          <c:val>
            <c:numRef>
              <c:f>Sheet2!$B$4:$B$6</c:f>
              <c:numCache>
                <c:formatCode>General</c:formatCode>
                <c:ptCount val="3"/>
                <c:pt idx="0">
                  <c:v>1</c:v>
                </c:pt>
                <c:pt idx="1">
                  <c:v>3</c:v>
                </c:pt>
                <c:pt idx="2">
                  <c:v>2</c:v>
                </c:pt>
              </c:numCache>
            </c:numRef>
          </c:val>
          <c:extLst>
            <c:ext xmlns:c16="http://schemas.microsoft.com/office/drawing/2014/chart" uri="{C3380CC4-5D6E-409C-BE32-E72D297353CC}">
              <c16:uniqueId val="{00000000-1FCA-45F0-971F-060FFA0E143B}"/>
            </c:ext>
          </c:extLst>
        </c:ser>
        <c:dLbls>
          <c:dLblPos val="outEnd"/>
          <c:showLegendKey val="0"/>
          <c:showVal val="1"/>
          <c:showCatName val="0"/>
          <c:showSerName val="0"/>
          <c:showPercent val="0"/>
          <c:showBubbleSize val="0"/>
        </c:dLbls>
        <c:gapWidth val="219"/>
        <c:overlap val="-27"/>
        <c:axId val="557200104"/>
        <c:axId val="557201184"/>
      </c:barChart>
      <c:catAx>
        <c:axId val="557200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201184"/>
        <c:crosses val="autoZero"/>
        <c:auto val="1"/>
        <c:lblAlgn val="ctr"/>
        <c:lblOffset val="100"/>
        <c:noMultiLvlLbl val="0"/>
      </c:catAx>
      <c:valAx>
        <c:axId val="557201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200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F1502-5F6A-42FF-BE1D-D3A009F05E12}" type="doc">
      <dgm:prSet loTypeId="urn:microsoft.com/office/officeart/2005/8/layout/process1" loCatId="process" qsTypeId="urn:microsoft.com/office/officeart/2005/8/quickstyle/simple1" qsCatId="simple" csTypeId="urn:microsoft.com/office/officeart/2005/8/colors/accent0_3" csCatId="mainScheme" phldr="1"/>
      <dgm:spPr/>
    </dgm:pt>
    <dgm:pt modelId="{24A50877-3877-4CE6-8021-8D7991859707}">
      <dgm:prSet phldrT="[Text]"/>
      <dgm:spPr/>
      <dgm:t>
        <a:bodyPr/>
        <a:lstStyle/>
        <a:p>
          <a:r>
            <a:rPr lang="en-US" dirty="0"/>
            <a:t>1. Research question</a:t>
          </a:r>
        </a:p>
      </dgm:t>
    </dgm:pt>
    <dgm:pt modelId="{B72D884B-3348-4F68-8B56-EEFECA45A3CB}" type="parTrans" cxnId="{E54978F1-39A3-4975-AEFB-B241C8D9FEC5}">
      <dgm:prSet/>
      <dgm:spPr/>
      <dgm:t>
        <a:bodyPr/>
        <a:lstStyle/>
        <a:p>
          <a:endParaRPr lang="en-US"/>
        </a:p>
      </dgm:t>
    </dgm:pt>
    <dgm:pt modelId="{32297411-5FE7-4BB5-853E-FE671BB3615C}" type="sibTrans" cxnId="{E54978F1-39A3-4975-AEFB-B241C8D9FEC5}">
      <dgm:prSet/>
      <dgm:spPr/>
      <dgm:t>
        <a:bodyPr/>
        <a:lstStyle/>
        <a:p>
          <a:endParaRPr lang="en-US"/>
        </a:p>
      </dgm:t>
    </dgm:pt>
    <dgm:pt modelId="{A48C9EE7-8B94-4685-88CF-00FCAB37FCAD}">
      <dgm:prSet phldrT="[Text]"/>
      <dgm:spPr/>
      <dgm:t>
        <a:bodyPr/>
        <a:lstStyle/>
        <a:p>
          <a:r>
            <a:rPr lang="en-US" dirty="0"/>
            <a:t>2. Data collection</a:t>
          </a:r>
        </a:p>
      </dgm:t>
    </dgm:pt>
    <dgm:pt modelId="{583FA8F6-4A50-469E-8FDA-01F70F550958}" type="parTrans" cxnId="{1E165DFE-01C7-46D0-83F6-AAC3A427BA7E}">
      <dgm:prSet/>
      <dgm:spPr/>
      <dgm:t>
        <a:bodyPr/>
        <a:lstStyle/>
        <a:p>
          <a:endParaRPr lang="en-US"/>
        </a:p>
      </dgm:t>
    </dgm:pt>
    <dgm:pt modelId="{D03103FF-17B9-478F-A9A5-25BF4395503E}" type="sibTrans" cxnId="{1E165DFE-01C7-46D0-83F6-AAC3A427BA7E}">
      <dgm:prSet/>
      <dgm:spPr/>
      <dgm:t>
        <a:bodyPr/>
        <a:lstStyle/>
        <a:p>
          <a:endParaRPr lang="en-US"/>
        </a:p>
      </dgm:t>
    </dgm:pt>
    <dgm:pt modelId="{FEB46603-6993-4EF9-B318-CB279661D7A6}">
      <dgm:prSet phldrT="[Text]"/>
      <dgm:spPr/>
      <dgm:t>
        <a:bodyPr/>
        <a:lstStyle/>
        <a:p>
          <a:r>
            <a:rPr lang="en-US" dirty="0"/>
            <a:t>3. Data</a:t>
          </a:r>
        </a:p>
      </dgm:t>
    </dgm:pt>
    <dgm:pt modelId="{C112E000-E224-466D-A47D-75F02A3E94C9}" type="parTrans" cxnId="{A226170F-2162-42E1-8E5F-E03A5213D48F}">
      <dgm:prSet/>
      <dgm:spPr/>
      <dgm:t>
        <a:bodyPr/>
        <a:lstStyle/>
        <a:p>
          <a:endParaRPr lang="en-US"/>
        </a:p>
      </dgm:t>
    </dgm:pt>
    <dgm:pt modelId="{4348DAC2-488C-4AA3-AC6C-7686ABE41117}" type="sibTrans" cxnId="{A226170F-2162-42E1-8E5F-E03A5213D48F}">
      <dgm:prSet/>
      <dgm:spPr/>
      <dgm:t>
        <a:bodyPr/>
        <a:lstStyle/>
        <a:p>
          <a:endParaRPr lang="en-US"/>
        </a:p>
      </dgm:t>
    </dgm:pt>
    <dgm:pt modelId="{36948522-4FAC-4F51-BD8E-986B61D83F66}">
      <dgm:prSet phldrT="[Text]"/>
      <dgm:spPr/>
      <dgm:t>
        <a:bodyPr/>
        <a:lstStyle/>
        <a:p>
          <a:r>
            <a:rPr lang="en-US" dirty="0"/>
            <a:t>4. Data analysis</a:t>
          </a:r>
        </a:p>
      </dgm:t>
    </dgm:pt>
    <dgm:pt modelId="{B15D6D91-C465-46CC-8FF9-86A14C40EE0C}" type="parTrans" cxnId="{D48D892E-9C37-44F1-8463-EC35A14930D7}">
      <dgm:prSet/>
      <dgm:spPr/>
      <dgm:t>
        <a:bodyPr/>
        <a:lstStyle/>
        <a:p>
          <a:endParaRPr lang="en-US"/>
        </a:p>
      </dgm:t>
    </dgm:pt>
    <dgm:pt modelId="{F1668AB7-805B-49EA-8665-81D978A5AD5B}" type="sibTrans" cxnId="{D48D892E-9C37-44F1-8463-EC35A14930D7}">
      <dgm:prSet/>
      <dgm:spPr/>
      <dgm:t>
        <a:bodyPr/>
        <a:lstStyle/>
        <a:p>
          <a:endParaRPr lang="en-US"/>
        </a:p>
      </dgm:t>
    </dgm:pt>
    <dgm:pt modelId="{B9C93B0A-30C9-4DB3-8D68-8DD14473F7CF}">
      <dgm:prSet phldrT="[Text]"/>
      <dgm:spPr/>
      <dgm:t>
        <a:bodyPr/>
        <a:lstStyle/>
        <a:p>
          <a:r>
            <a:rPr lang="en-US" dirty="0"/>
            <a:t>5. Results</a:t>
          </a:r>
        </a:p>
      </dgm:t>
    </dgm:pt>
    <dgm:pt modelId="{4F446DA3-6F6B-4A8B-81F3-CCBF87C4DD03}" type="parTrans" cxnId="{DA908435-EDD3-42A8-BAC3-3370F6A36478}">
      <dgm:prSet/>
      <dgm:spPr/>
      <dgm:t>
        <a:bodyPr/>
        <a:lstStyle/>
        <a:p>
          <a:endParaRPr lang="en-US"/>
        </a:p>
      </dgm:t>
    </dgm:pt>
    <dgm:pt modelId="{CE769370-3525-40FE-816C-B95A0D16A3FE}" type="sibTrans" cxnId="{DA908435-EDD3-42A8-BAC3-3370F6A36478}">
      <dgm:prSet/>
      <dgm:spPr/>
      <dgm:t>
        <a:bodyPr/>
        <a:lstStyle/>
        <a:p>
          <a:endParaRPr lang="en-US"/>
        </a:p>
      </dgm:t>
    </dgm:pt>
    <dgm:pt modelId="{D5E3B636-211A-41C1-B62D-2D9D1E63E687}" type="pres">
      <dgm:prSet presAssocID="{E98F1502-5F6A-42FF-BE1D-D3A009F05E12}" presName="Name0" presStyleCnt="0">
        <dgm:presLayoutVars>
          <dgm:dir/>
          <dgm:resizeHandles val="exact"/>
        </dgm:presLayoutVars>
      </dgm:prSet>
      <dgm:spPr/>
    </dgm:pt>
    <dgm:pt modelId="{0682D871-6850-43E8-BFDA-DCF997303C78}" type="pres">
      <dgm:prSet presAssocID="{24A50877-3877-4CE6-8021-8D7991859707}" presName="node" presStyleLbl="node1" presStyleIdx="0" presStyleCnt="5">
        <dgm:presLayoutVars>
          <dgm:bulletEnabled val="1"/>
        </dgm:presLayoutVars>
      </dgm:prSet>
      <dgm:spPr/>
    </dgm:pt>
    <dgm:pt modelId="{387948A5-4755-4A82-BDBB-E56BF8EDDD61}" type="pres">
      <dgm:prSet presAssocID="{32297411-5FE7-4BB5-853E-FE671BB3615C}" presName="sibTrans" presStyleLbl="sibTrans2D1" presStyleIdx="0" presStyleCnt="4"/>
      <dgm:spPr/>
    </dgm:pt>
    <dgm:pt modelId="{DAB8EC2E-49A0-4E41-B09A-1F798C6C3298}" type="pres">
      <dgm:prSet presAssocID="{32297411-5FE7-4BB5-853E-FE671BB3615C}" presName="connectorText" presStyleLbl="sibTrans2D1" presStyleIdx="0" presStyleCnt="4"/>
      <dgm:spPr/>
    </dgm:pt>
    <dgm:pt modelId="{6A52DB3E-82EE-4C6A-8506-38966508C4C4}" type="pres">
      <dgm:prSet presAssocID="{A48C9EE7-8B94-4685-88CF-00FCAB37FCAD}" presName="node" presStyleLbl="node1" presStyleIdx="1" presStyleCnt="5">
        <dgm:presLayoutVars>
          <dgm:bulletEnabled val="1"/>
        </dgm:presLayoutVars>
      </dgm:prSet>
      <dgm:spPr/>
    </dgm:pt>
    <dgm:pt modelId="{CF156614-194A-4194-A5FB-FA92ECC4994E}" type="pres">
      <dgm:prSet presAssocID="{D03103FF-17B9-478F-A9A5-25BF4395503E}" presName="sibTrans" presStyleLbl="sibTrans2D1" presStyleIdx="1" presStyleCnt="4"/>
      <dgm:spPr/>
    </dgm:pt>
    <dgm:pt modelId="{1711E20F-64F6-4729-82B2-670DECD9120A}" type="pres">
      <dgm:prSet presAssocID="{D03103FF-17B9-478F-A9A5-25BF4395503E}" presName="connectorText" presStyleLbl="sibTrans2D1" presStyleIdx="1" presStyleCnt="4"/>
      <dgm:spPr/>
    </dgm:pt>
    <dgm:pt modelId="{6085A8B9-0D31-48F0-BEA5-D48CC1839CDE}" type="pres">
      <dgm:prSet presAssocID="{FEB46603-6993-4EF9-B318-CB279661D7A6}" presName="node" presStyleLbl="node1" presStyleIdx="2" presStyleCnt="5">
        <dgm:presLayoutVars>
          <dgm:bulletEnabled val="1"/>
        </dgm:presLayoutVars>
      </dgm:prSet>
      <dgm:spPr/>
    </dgm:pt>
    <dgm:pt modelId="{F927267F-5236-406B-AFA1-D5D453596511}" type="pres">
      <dgm:prSet presAssocID="{4348DAC2-488C-4AA3-AC6C-7686ABE41117}" presName="sibTrans" presStyleLbl="sibTrans2D1" presStyleIdx="2" presStyleCnt="4"/>
      <dgm:spPr/>
    </dgm:pt>
    <dgm:pt modelId="{BFA5F5A3-DE53-4DE7-A9C5-9A853B9E0356}" type="pres">
      <dgm:prSet presAssocID="{4348DAC2-488C-4AA3-AC6C-7686ABE41117}" presName="connectorText" presStyleLbl="sibTrans2D1" presStyleIdx="2" presStyleCnt="4"/>
      <dgm:spPr/>
    </dgm:pt>
    <dgm:pt modelId="{FD08DE6C-0E83-49B1-8FCE-056B58F27456}" type="pres">
      <dgm:prSet presAssocID="{36948522-4FAC-4F51-BD8E-986B61D83F66}" presName="node" presStyleLbl="node1" presStyleIdx="3" presStyleCnt="5">
        <dgm:presLayoutVars>
          <dgm:bulletEnabled val="1"/>
        </dgm:presLayoutVars>
      </dgm:prSet>
      <dgm:spPr/>
    </dgm:pt>
    <dgm:pt modelId="{0FCD29AA-23D8-48B5-9786-187F83F9658E}" type="pres">
      <dgm:prSet presAssocID="{F1668AB7-805B-49EA-8665-81D978A5AD5B}" presName="sibTrans" presStyleLbl="sibTrans2D1" presStyleIdx="3" presStyleCnt="4"/>
      <dgm:spPr/>
    </dgm:pt>
    <dgm:pt modelId="{B859462C-AA99-4979-A060-E66C537FACFF}" type="pres">
      <dgm:prSet presAssocID="{F1668AB7-805B-49EA-8665-81D978A5AD5B}" presName="connectorText" presStyleLbl="sibTrans2D1" presStyleIdx="3" presStyleCnt="4"/>
      <dgm:spPr/>
    </dgm:pt>
    <dgm:pt modelId="{9170D299-E39D-47C3-A349-29B151AC8A3F}" type="pres">
      <dgm:prSet presAssocID="{B9C93B0A-30C9-4DB3-8D68-8DD14473F7CF}" presName="node" presStyleLbl="node1" presStyleIdx="4" presStyleCnt="5">
        <dgm:presLayoutVars>
          <dgm:bulletEnabled val="1"/>
        </dgm:presLayoutVars>
      </dgm:prSet>
      <dgm:spPr/>
    </dgm:pt>
  </dgm:ptLst>
  <dgm:cxnLst>
    <dgm:cxn modelId="{A226170F-2162-42E1-8E5F-E03A5213D48F}" srcId="{E98F1502-5F6A-42FF-BE1D-D3A009F05E12}" destId="{FEB46603-6993-4EF9-B318-CB279661D7A6}" srcOrd="2" destOrd="0" parTransId="{C112E000-E224-466D-A47D-75F02A3E94C9}" sibTransId="{4348DAC2-488C-4AA3-AC6C-7686ABE41117}"/>
    <dgm:cxn modelId="{4ED3530F-1393-4D3A-B02F-A47A55FCE307}" type="presOf" srcId="{D03103FF-17B9-478F-A9A5-25BF4395503E}" destId="{CF156614-194A-4194-A5FB-FA92ECC4994E}" srcOrd="0" destOrd="0" presId="urn:microsoft.com/office/officeart/2005/8/layout/process1"/>
    <dgm:cxn modelId="{2E26F00F-69AA-4DA4-897B-F23781E1003E}" type="presOf" srcId="{F1668AB7-805B-49EA-8665-81D978A5AD5B}" destId="{0FCD29AA-23D8-48B5-9786-187F83F9658E}" srcOrd="0" destOrd="0" presId="urn:microsoft.com/office/officeart/2005/8/layout/process1"/>
    <dgm:cxn modelId="{E6EF4B16-980E-49F7-B577-4534EC7C9D7E}" type="presOf" srcId="{E98F1502-5F6A-42FF-BE1D-D3A009F05E12}" destId="{D5E3B636-211A-41C1-B62D-2D9D1E63E687}" srcOrd="0" destOrd="0" presId="urn:microsoft.com/office/officeart/2005/8/layout/process1"/>
    <dgm:cxn modelId="{C260672B-4608-4385-B133-68309241F3F7}" type="presOf" srcId="{4348DAC2-488C-4AA3-AC6C-7686ABE41117}" destId="{BFA5F5A3-DE53-4DE7-A9C5-9A853B9E0356}" srcOrd="1" destOrd="0" presId="urn:microsoft.com/office/officeart/2005/8/layout/process1"/>
    <dgm:cxn modelId="{D48D892E-9C37-44F1-8463-EC35A14930D7}" srcId="{E98F1502-5F6A-42FF-BE1D-D3A009F05E12}" destId="{36948522-4FAC-4F51-BD8E-986B61D83F66}" srcOrd="3" destOrd="0" parTransId="{B15D6D91-C465-46CC-8FF9-86A14C40EE0C}" sibTransId="{F1668AB7-805B-49EA-8665-81D978A5AD5B}"/>
    <dgm:cxn modelId="{2ED3DA2E-019C-468F-BA30-1CB910AC7ABD}" type="presOf" srcId="{B9C93B0A-30C9-4DB3-8D68-8DD14473F7CF}" destId="{9170D299-E39D-47C3-A349-29B151AC8A3F}" srcOrd="0" destOrd="0" presId="urn:microsoft.com/office/officeart/2005/8/layout/process1"/>
    <dgm:cxn modelId="{22E0E734-16B0-4CEA-804F-FBA51E449A60}" type="presOf" srcId="{36948522-4FAC-4F51-BD8E-986B61D83F66}" destId="{FD08DE6C-0E83-49B1-8FCE-056B58F27456}" srcOrd="0" destOrd="0" presId="urn:microsoft.com/office/officeart/2005/8/layout/process1"/>
    <dgm:cxn modelId="{DA908435-EDD3-42A8-BAC3-3370F6A36478}" srcId="{E98F1502-5F6A-42FF-BE1D-D3A009F05E12}" destId="{B9C93B0A-30C9-4DB3-8D68-8DD14473F7CF}" srcOrd="4" destOrd="0" parTransId="{4F446DA3-6F6B-4A8B-81F3-CCBF87C4DD03}" sibTransId="{CE769370-3525-40FE-816C-B95A0D16A3FE}"/>
    <dgm:cxn modelId="{9434D840-26DF-4A1E-8025-8AF5C6A5BD2C}" type="presOf" srcId="{D03103FF-17B9-478F-A9A5-25BF4395503E}" destId="{1711E20F-64F6-4729-82B2-670DECD9120A}" srcOrd="1" destOrd="0" presId="urn:microsoft.com/office/officeart/2005/8/layout/process1"/>
    <dgm:cxn modelId="{4BE6E940-F0FE-4648-AF79-C55B4E417462}" type="presOf" srcId="{32297411-5FE7-4BB5-853E-FE671BB3615C}" destId="{387948A5-4755-4A82-BDBB-E56BF8EDDD61}" srcOrd="0" destOrd="0" presId="urn:microsoft.com/office/officeart/2005/8/layout/process1"/>
    <dgm:cxn modelId="{61343745-FE94-4436-B065-4BCC25B4D92B}" type="presOf" srcId="{4348DAC2-488C-4AA3-AC6C-7686ABE41117}" destId="{F927267F-5236-406B-AFA1-D5D453596511}" srcOrd="0" destOrd="0" presId="urn:microsoft.com/office/officeart/2005/8/layout/process1"/>
    <dgm:cxn modelId="{2283EF86-D7B8-40B9-88C6-C80FDA67D832}" type="presOf" srcId="{32297411-5FE7-4BB5-853E-FE671BB3615C}" destId="{DAB8EC2E-49A0-4E41-B09A-1F798C6C3298}" srcOrd="1" destOrd="0" presId="urn:microsoft.com/office/officeart/2005/8/layout/process1"/>
    <dgm:cxn modelId="{F63F59A9-618E-416B-A628-930CB306AD0F}" type="presOf" srcId="{A48C9EE7-8B94-4685-88CF-00FCAB37FCAD}" destId="{6A52DB3E-82EE-4C6A-8506-38966508C4C4}" srcOrd="0" destOrd="0" presId="urn:microsoft.com/office/officeart/2005/8/layout/process1"/>
    <dgm:cxn modelId="{738AEBB9-F6CB-4752-8782-E6793D7AAC88}" type="presOf" srcId="{F1668AB7-805B-49EA-8665-81D978A5AD5B}" destId="{B859462C-AA99-4979-A060-E66C537FACFF}" srcOrd="1" destOrd="0" presId="urn:microsoft.com/office/officeart/2005/8/layout/process1"/>
    <dgm:cxn modelId="{B03522C0-18C9-4E31-BA49-B0C6D63420DD}" type="presOf" srcId="{24A50877-3877-4CE6-8021-8D7991859707}" destId="{0682D871-6850-43E8-BFDA-DCF997303C78}" srcOrd="0" destOrd="0" presId="urn:microsoft.com/office/officeart/2005/8/layout/process1"/>
    <dgm:cxn modelId="{E0C11EC4-5D86-46D8-A237-E92D4BF8FBD5}" type="presOf" srcId="{FEB46603-6993-4EF9-B318-CB279661D7A6}" destId="{6085A8B9-0D31-48F0-BEA5-D48CC1839CDE}" srcOrd="0" destOrd="0" presId="urn:microsoft.com/office/officeart/2005/8/layout/process1"/>
    <dgm:cxn modelId="{E54978F1-39A3-4975-AEFB-B241C8D9FEC5}" srcId="{E98F1502-5F6A-42FF-BE1D-D3A009F05E12}" destId="{24A50877-3877-4CE6-8021-8D7991859707}" srcOrd="0" destOrd="0" parTransId="{B72D884B-3348-4F68-8B56-EEFECA45A3CB}" sibTransId="{32297411-5FE7-4BB5-853E-FE671BB3615C}"/>
    <dgm:cxn modelId="{1E165DFE-01C7-46D0-83F6-AAC3A427BA7E}" srcId="{E98F1502-5F6A-42FF-BE1D-D3A009F05E12}" destId="{A48C9EE7-8B94-4685-88CF-00FCAB37FCAD}" srcOrd="1" destOrd="0" parTransId="{583FA8F6-4A50-469E-8FDA-01F70F550958}" sibTransId="{D03103FF-17B9-478F-A9A5-25BF4395503E}"/>
    <dgm:cxn modelId="{7B6B68EA-8446-4CFF-AD8B-9DE2CA0864F7}" type="presParOf" srcId="{D5E3B636-211A-41C1-B62D-2D9D1E63E687}" destId="{0682D871-6850-43E8-BFDA-DCF997303C78}" srcOrd="0" destOrd="0" presId="urn:microsoft.com/office/officeart/2005/8/layout/process1"/>
    <dgm:cxn modelId="{47BE8098-1973-4F8C-B2D3-BDF9F4AE546B}" type="presParOf" srcId="{D5E3B636-211A-41C1-B62D-2D9D1E63E687}" destId="{387948A5-4755-4A82-BDBB-E56BF8EDDD61}" srcOrd="1" destOrd="0" presId="urn:microsoft.com/office/officeart/2005/8/layout/process1"/>
    <dgm:cxn modelId="{D155AD60-64AD-4AAA-A909-B6274959BB2A}" type="presParOf" srcId="{387948A5-4755-4A82-BDBB-E56BF8EDDD61}" destId="{DAB8EC2E-49A0-4E41-B09A-1F798C6C3298}" srcOrd="0" destOrd="0" presId="urn:microsoft.com/office/officeart/2005/8/layout/process1"/>
    <dgm:cxn modelId="{296F7D86-FF57-4E12-92FC-17E50C7A6933}" type="presParOf" srcId="{D5E3B636-211A-41C1-B62D-2D9D1E63E687}" destId="{6A52DB3E-82EE-4C6A-8506-38966508C4C4}" srcOrd="2" destOrd="0" presId="urn:microsoft.com/office/officeart/2005/8/layout/process1"/>
    <dgm:cxn modelId="{F81E51B2-974B-4A10-95E6-0F920C5B95B0}" type="presParOf" srcId="{D5E3B636-211A-41C1-B62D-2D9D1E63E687}" destId="{CF156614-194A-4194-A5FB-FA92ECC4994E}" srcOrd="3" destOrd="0" presId="urn:microsoft.com/office/officeart/2005/8/layout/process1"/>
    <dgm:cxn modelId="{02F7F2C2-B04B-4B24-A2EB-6C6DDCBC83C0}" type="presParOf" srcId="{CF156614-194A-4194-A5FB-FA92ECC4994E}" destId="{1711E20F-64F6-4729-82B2-670DECD9120A}" srcOrd="0" destOrd="0" presId="urn:microsoft.com/office/officeart/2005/8/layout/process1"/>
    <dgm:cxn modelId="{0F61C901-8409-4C97-8C80-FB5DB64D8C3C}" type="presParOf" srcId="{D5E3B636-211A-41C1-B62D-2D9D1E63E687}" destId="{6085A8B9-0D31-48F0-BEA5-D48CC1839CDE}" srcOrd="4" destOrd="0" presId="urn:microsoft.com/office/officeart/2005/8/layout/process1"/>
    <dgm:cxn modelId="{CDAA4CEB-8774-4466-8B3D-CEF0866D1871}" type="presParOf" srcId="{D5E3B636-211A-41C1-B62D-2D9D1E63E687}" destId="{F927267F-5236-406B-AFA1-D5D453596511}" srcOrd="5" destOrd="0" presId="urn:microsoft.com/office/officeart/2005/8/layout/process1"/>
    <dgm:cxn modelId="{CE650644-CC8C-4A16-A826-1FD5881EE0A7}" type="presParOf" srcId="{F927267F-5236-406B-AFA1-D5D453596511}" destId="{BFA5F5A3-DE53-4DE7-A9C5-9A853B9E0356}" srcOrd="0" destOrd="0" presId="urn:microsoft.com/office/officeart/2005/8/layout/process1"/>
    <dgm:cxn modelId="{868A1342-C322-4B36-BE7D-855DDDCDBDB3}" type="presParOf" srcId="{D5E3B636-211A-41C1-B62D-2D9D1E63E687}" destId="{FD08DE6C-0E83-49B1-8FCE-056B58F27456}" srcOrd="6" destOrd="0" presId="urn:microsoft.com/office/officeart/2005/8/layout/process1"/>
    <dgm:cxn modelId="{FFF16D3A-85FF-4EE9-A118-127788F50DBD}" type="presParOf" srcId="{D5E3B636-211A-41C1-B62D-2D9D1E63E687}" destId="{0FCD29AA-23D8-48B5-9786-187F83F9658E}" srcOrd="7" destOrd="0" presId="urn:microsoft.com/office/officeart/2005/8/layout/process1"/>
    <dgm:cxn modelId="{7E071E8F-870C-46E4-977D-71904C7A7C6D}" type="presParOf" srcId="{0FCD29AA-23D8-48B5-9786-187F83F9658E}" destId="{B859462C-AA99-4979-A060-E66C537FACFF}" srcOrd="0" destOrd="0" presId="urn:microsoft.com/office/officeart/2005/8/layout/process1"/>
    <dgm:cxn modelId="{E71D3984-C7ED-4FD2-B95D-44A2EB896EE0}" type="presParOf" srcId="{D5E3B636-211A-41C1-B62D-2D9D1E63E687}" destId="{9170D299-E39D-47C3-A349-29B151AC8A3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0935C-DF90-4C1D-8775-3CB796CABA22}"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EEBD77F4-4CC3-43FF-8D66-B81C57F19F11}">
      <dgm:prSet phldrT="[Text]"/>
      <dgm:spPr/>
      <dgm:t>
        <a:bodyPr/>
        <a:lstStyle/>
        <a:p>
          <a:r>
            <a:rPr lang="en-US" b="0" dirty="0"/>
            <a:t>TYPES OF DATA</a:t>
          </a:r>
        </a:p>
      </dgm:t>
    </dgm:pt>
    <dgm:pt modelId="{0EE44E21-672E-4026-AA61-783293029DDD}" type="parTrans" cxnId="{9E81680A-8435-41D6-83C0-A603FC552C61}">
      <dgm:prSet/>
      <dgm:spPr/>
      <dgm:t>
        <a:bodyPr/>
        <a:lstStyle/>
        <a:p>
          <a:endParaRPr lang="en-US"/>
        </a:p>
      </dgm:t>
    </dgm:pt>
    <dgm:pt modelId="{3B5BE504-B4A7-4E01-9500-40612FDCCB25}" type="sibTrans" cxnId="{9E81680A-8435-41D6-83C0-A603FC552C61}">
      <dgm:prSet/>
      <dgm:spPr/>
      <dgm:t>
        <a:bodyPr/>
        <a:lstStyle/>
        <a:p>
          <a:endParaRPr lang="en-US"/>
        </a:p>
      </dgm:t>
    </dgm:pt>
    <dgm:pt modelId="{99EBABB5-583B-4792-8966-B5EC24A7C10D}">
      <dgm:prSet phldrT="[Text]"/>
      <dgm:spPr/>
      <dgm:t>
        <a:bodyPr/>
        <a:lstStyle/>
        <a:p>
          <a:r>
            <a:rPr lang="en-US" dirty="0"/>
            <a:t>Quantitative data</a:t>
          </a:r>
        </a:p>
      </dgm:t>
    </dgm:pt>
    <dgm:pt modelId="{ECF4AC86-64DF-4525-9F2B-DD2D329490CF}" type="parTrans" cxnId="{E05AB354-1DDC-4D5F-A7C2-5C4BEABB57B1}">
      <dgm:prSet/>
      <dgm:spPr/>
      <dgm:t>
        <a:bodyPr/>
        <a:lstStyle/>
        <a:p>
          <a:endParaRPr lang="en-US"/>
        </a:p>
      </dgm:t>
    </dgm:pt>
    <dgm:pt modelId="{904F53DB-3DE9-496B-97D6-8A02C55B1AE5}" type="sibTrans" cxnId="{E05AB354-1DDC-4D5F-A7C2-5C4BEABB57B1}">
      <dgm:prSet/>
      <dgm:spPr/>
      <dgm:t>
        <a:bodyPr/>
        <a:lstStyle/>
        <a:p>
          <a:endParaRPr lang="en-US"/>
        </a:p>
      </dgm:t>
    </dgm:pt>
    <dgm:pt modelId="{B4A33DA2-A28C-4181-9AB0-547D616A14A7}">
      <dgm:prSet phldrT="[Text]"/>
      <dgm:spPr/>
      <dgm:t>
        <a:bodyPr/>
        <a:lstStyle/>
        <a:p>
          <a:r>
            <a:rPr lang="en-US" dirty="0"/>
            <a:t>Qualitative data</a:t>
          </a:r>
        </a:p>
      </dgm:t>
    </dgm:pt>
    <dgm:pt modelId="{AB550940-7926-4A28-A3B5-9549D1F19BE0}" type="parTrans" cxnId="{2DEFBF07-CF27-450B-895F-CA567F7407E2}">
      <dgm:prSet/>
      <dgm:spPr/>
      <dgm:t>
        <a:bodyPr/>
        <a:lstStyle/>
        <a:p>
          <a:endParaRPr lang="en-US"/>
        </a:p>
      </dgm:t>
    </dgm:pt>
    <dgm:pt modelId="{B9814737-D04D-42DC-9194-484E060124EC}" type="sibTrans" cxnId="{2DEFBF07-CF27-450B-895F-CA567F7407E2}">
      <dgm:prSet/>
      <dgm:spPr/>
      <dgm:t>
        <a:bodyPr/>
        <a:lstStyle/>
        <a:p>
          <a:endParaRPr lang="en-US"/>
        </a:p>
      </dgm:t>
    </dgm:pt>
    <dgm:pt modelId="{4F17D0EB-4ED6-4891-BCC4-465BD8F09FD7}" type="pres">
      <dgm:prSet presAssocID="{5FD0935C-DF90-4C1D-8775-3CB796CABA22}" presName="hierChild1" presStyleCnt="0">
        <dgm:presLayoutVars>
          <dgm:orgChart val="1"/>
          <dgm:chPref val="1"/>
          <dgm:dir/>
          <dgm:animOne val="branch"/>
          <dgm:animLvl val="lvl"/>
          <dgm:resizeHandles/>
        </dgm:presLayoutVars>
      </dgm:prSet>
      <dgm:spPr/>
    </dgm:pt>
    <dgm:pt modelId="{01393B82-3576-4A68-8F59-A70446EDD02E}" type="pres">
      <dgm:prSet presAssocID="{EEBD77F4-4CC3-43FF-8D66-B81C57F19F11}" presName="hierRoot1" presStyleCnt="0">
        <dgm:presLayoutVars>
          <dgm:hierBranch val="init"/>
        </dgm:presLayoutVars>
      </dgm:prSet>
      <dgm:spPr/>
    </dgm:pt>
    <dgm:pt modelId="{54E194D7-7E52-4798-AC94-AACDF8F96F56}" type="pres">
      <dgm:prSet presAssocID="{EEBD77F4-4CC3-43FF-8D66-B81C57F19F11}" presName="rootComposite1" presStyleCnt="0"/>
      <dgm:spPr/>
    </dgm:pt>
    <dgm:pt modelId="{D9BA862B-444A-4014-830C-F6C019C3964D}" type="pres">
      <dgm:prSet presAssocID="{EEBD77F4-4CC3-43FF-8D66-B81C57F19F11}" presName="rootText1" presStyleLbl="node0" presStyleIdx="0" presStyleCnt="1" custScaleX="148732" custScaleY="34348">
        <dgm:presLayoutVars>
          <dgm:chPref val="3"/>
        </dgm:presLayoutVars>
      </dgm:prSet>
      <dgm:spPr/>
    </dgm:pt>
    <dgm:pt modelId="{67EA04AA-AB5E-4C01-8B49-82EE2173AFFA}" type="pres">
      <dgm:prSet presAssocID="{EEBD77F4-4CC3-43FF-8D66-B81C57F19F11}" presName="rootConnector1" presStyleLbl="node1" presStyleIdx="0" presStyleCnt="0"/>
      <dgm:spPr/>
    </dgm:pt>
    <dgm:pt modelId="{195ABC3D-CDFC-46F6-A3B4-206C843B54D9}" type="pres">
      <dgm:prSet presAssocID="{EEBD77F4-4CC3-43FF-8D66-B81C57F19F11}" presName="hierChild2" presStyleCnt="0"/>
      <dgm:spPr/>
    </dgm:pt>
    <dgm:pt modelId="{5EF01266-3F49-422A-8F26-D5E66F8EA20C}" type="pres">
      <dgm:prSet presAssocID="{ECF4AC86-64DF-4525-9F2B-DD2D329490CF}" presName="Name37" presStyleLbl="parChTrans1D2" presStyleIdx="0" presStyleCnt="2"/>
      <dgm:spPr/>
    </dgm:pt>
    <dgm:pt modelId="{EDBFD3AE-D85D-4847-B7BF-EC9B76038F7F}" type="pres">
      <dgm:prSet presAssocID="{99EBABB5-583B-4792-8966-B5EC24A7C10D}" presName="hierRoot2" presStyleCnt="0">
        <dgm:presLayoutVars>
          <dgm:hierBranch val="init"/>
        </dgm:presLayoutVars>
      </dgm:prSet>
      <dgm:spPr/>
    </dgm:pt>
    <dgm:pt modelId="{7C6E479D-A47C-469E-B7C4-47CC274250D5}" type="pres">
      <dgm:prSet presAssocID="{99EBABB5-583B-4792-8966-B5EC24A7C10D}" presName="rootComposite" presStyleCnt="0"/>
      <dgm:spPr/>
    </dgm:pt>
    <dgm:pt modelId="{E185B360-E0A3-419C-AC46-A61F1EF6E3F5}" type="pres">
      <dgm:prSet presAssocID="{99EBABB5-583B-4792-8966-B5EC24A7C10D}" presName="rootText" presStyleLbl="node2" presStyleIdx="0" presStyleCnt="2">
        <dgm:presLayoutVars>
          <dgm:chPref val="3"/>
        </dgm:presLayoutVars>
      </dgm:prSet>
      <dgm:spPr/>
    </dgm:pt>
    <dgm:pt modelId="{C8CBA5F6-7813-4B03-A5DC-69A87584E3DC}" type="pres">
      <dgm:prSet presAssocID="{99EBABB5-583B-4792-8966-B5EC24A7C10D}" presName="rootConnector" presStyleLbl="node2" presStyleIdx="0" presStyleCnt="2"/>
      <dgm:spPr/>
    </dgm:pt>
    <dgm:pt modelId="{8E857E2F-6DE6-4C94-A8FD-A57D441F8206}" type="pres">
      <dgm:prSet presAssocID="{99EBABB5-583B-4792-8966-B5EC24A7C10D}" presName="hierChild4" presStyleCnt="0"/>
      <dgm:spPr/>
    </dgm:pt>
    <dgm:pt modelId="{DD64BDC2-C2B8-409B-969D-965E1D3E3188}" type="pres">
      <dgm:prSet presAssocID="{99EBABB5-583B-4792-8966-B5EC24A7C10D}" presName="hierChild5" presStyleCnt="0"/>
      <dgm:spPr/>
    </dgm:pt>
    <dgm:pt modelId="{5EEED51A-2A3E-40D7-8220-2277DE60970A}" type="pres">
      <dgm:prSet presAssocID="{AB550940-7926-4A28-A3B5-9549D1F19BE0}" presName="Name37" presStyleLbl="parChTrans1D2" presStyleIdx="1" presStyleCnt="2"/>
      <dgm:spPr/>
    </dgm:pt>
    <dgm:pt modelId="{1199468E-6E9F-4A50-BA97-79A89BEF3B21}" type="pres">
      <dgm:prSet presAssocID="{B4A33DA2-A28C-4181-9AB0-547D616A14A7}" presName="hierRoot2" presStyleCnt="0">
        <dgm:presLayoutVars>
          <dgm:hierBranch val="init"/>
        </dgm:presLayoutVars>
      </dgm:prSet>
      <dgm:spPr/>
    </dgm:pt>
    <dgm:pt modelId="{DF4524F1-4D39-415C-B9EF-57FAC44E8D8E}" type="pres">
      <dgm:prSet presAssocID="{B4A33DA2-A28C-4181-9AB0-547D616A14A7}" presName="rootComposite" presStyleCnt="0"/>
      <dgm:spPr/>
    </dgm:pt>
    <dgm:pt modelId="{26556C0B-E171-49A8-A84F-19E266F63940}" type="pres">
      <dgm:prSet presAssocID="{B4A33DA2-A28C-4181-9AB0-547D616A14A7}" presName="rootText" presStyleLbl="node2" presStyleIdx="1" presStyleCnt="2">
        <dgm:presLayoutVars>
          <dgm:chPref val="3"/>
        </dgm:presLayoutVars>
      </dgm:prSet>
      <dgm:spPr/>
    </dgm:pt>
    <dgm:pt modelId="{BEEBA5B6-876A-4DD9-BF1C-04C7B721EE35}" type="pres">
      <dgm:prSet presAssocID="{B4A33DA2-A28C-4181-9AB0-547D616A14A7}" presName="rootConnector" presStyleLbl="node2" presStyleIdx="1" presStyleCnt="2"/>
      <dgm:spPr/>
    </dgm:pt>
    <dgm:pt modelId="{C77811DE-C40F-440F-B3BA-891391CD449A}" type="pres">
      <dgm:prSet presAssocID="{B4A33DA2-A28C-4181-9AB0-547D616A14A7}" presName="hierChild4" presStyleCnt="0"/>
      <dgm:spPr/>
    </dgm:pt>
    <dgm:pt modelId="{9E0D1E3A-B955-47EE-BAFD-C091CC7505B6}" type="pres">
      <dgm:prSet presAssocID="{B4A33DA2-A28C-4181-9AB0-547D616A14A7}" presName="hierChild5" presStyleCnt="0"/>
      <dgm:spPr/>
    </dgm:pt>
    <dgm:pt modelId="{AC52DBF9-4642-4DD1-B3F9-BC65978EC8C5}" type="pres">
      <dgm:prSet presAssocID="{EEBD77F4-4CC3-43FF-8D66-B81C57F19F11}" presName="hierChild3" presStyleCnt="0"/>
      <dgm:spPr/>
    </dgm:pt>
  </dgm:ptLst>
  <dgm:cxnLst>
    <dgm:cxn modelId="{64C92704-1767-418F-84B5-7D00AEAA9B2A}" type="presOf" srcId="{EEBD77F4-4CC3-43FF-8D66-B81C57F19F11}" destId="{67EA04AA-AB5E-4C01-8B49-82EE2173AFFA}" srcOrd="1" destOrd="0" presId="urn:microsoft.com/office/officeart/2005/8/layout/orgChart1"/>
    <dgm:cxn modelId="{2DEFBF07-CF27-450B-895F-CA567F7407E2}" srcId="{EEBD77F4-4CC3-43FF-8D66-B81C57F19F11}" destId="{B4A33DA2-A28C-4181-9AB0-547D616A14A7}" srcOrd="1" destOrd="0" parTransId="{AB550940-7926-4A28-A3B5-9549D1F19BE0}" sibTransId="{B9814737-D04D-42DC-9194-484E060124EC}"/>
    <dgm:cxn modelId="{9E81680A-8435-41D6-83C0-A603FC552C61}" srcId="{5FD0935C-DF90-4C1D-8775-3CB796CABA22}" destId="{EEBD77F4-4CC3-43FF-8D66-B81C57F19F11}" srcOrd="0" destOrd="0" parTransId="{0EE44E21-672E-4026-AA61-783293029DDD}" sibTransId="{3B5BE504-B4A7-4E01-9500-40612FDCCB25}"/>
    <dgm:cxn modelId="{9A2A9D11-BD00-4705-B7FC-960607295912}" type="presOf" srcId="{99EBABB5-583B-4792-8966-B5EC24A7C10D}" destId="{C8CBA5F6-7813-4B03-A5DC-69A87584E3DC}" srcOrd="1" destOrd="0" presId="urn:microsoft.com/office/officeart/2005/8/layout/orgChart1"/>
    <dgm:cxn modelId="{FB5FAA29-CF8D-43AB-8100-D8D86C1F9732}" type="presOf" srcId="{B4A33DA2-A28C-4181-9AB0-547D616A14A7}" destId="{BEEBA5B6-876A-4DD9-BF1C-04C7B721EE35}" srcOrd="1" destOrd="0" presId="urn:microsoft.com/office/officeart/2005/8/layout/orgChart1"/>
    <dgm:cxn modelId="{4A7B032D-F198-46B5-AEB7-AC359A5227FB}" type="presOf" srcId="{5FD0935C-DF90-4C1D-8775-3CB796CABA22}" destId="{4F17D0EB-4ED6-4891-BCC4-465BD8F09FD7}" srcOrd="0" destOrd="0" presId="urn:microsoft.com/office/officeart/2005/8/layout/orgChart1"/>
    <dgm:cxn modelId="{58A6E65C-D64E-4568-A08C-499BEF092A74}" type="presOf" srcId="{99EBABB5-583B-4792-8966-B5EC24A7C10D}" destId="{E185B360-E0A3-419C-AC46-A61F1EF6E3F5}" srcOrd="0" destOrd="0" presId="urn:microsoft.com/office/officeart/2005/8/layout/orgChart1"/>
    <dgm:cxn modelId="{E05AB354-1DDC-4D5F-A7C2-5C4BEABB57B1}" srcId="{EEBD77F4-4CC3-43FF-8D66-B81C57F19F11}" destId="{99EBABB5-583B-4792-8966-B5EC24A7C10D}" srcOrd="0" destOrd="0" parTransId="{ECF4AC86-64DF-4525-9F2B-DD2D329490CF}" sibTransId="{904F53DB-3DE9-496B-97D6-8A02C55B1AE5}"/>
    <dgm:cxn modelId="{C40CCF86-74FD-4EF3-AD6A-DC3EE630B7BA}" type="presOf" srcId="{ECF4AC86-64DF-4525-9F2B-DD2D329490CF}" destId="{5EF01266-3F49-422A-8F26-D5E66F8EA20C}" srcOrd="0" destOrd="0" presId="urn:microsoft.com/office/officeart/2005/8/layout/orgChart1"/>
    <dgm:cxn modelId="{4D4ADB99-E60A-4F62-B886-28501AB17225}" type="presOf" srcId="{EEBD77F4-4CC3-43FF-8D66-B81C57F19F11}" destId="{D9BA862B-444A-4014-830C-F6C019C3964D}" srcOrd="0" destOrd="0" presId="urn:microsoft.com/office/officeart/2005/8/layout/orgChart1"/>
    <dgm:cxn modelId="{461F37BE-AE04-4EDE-BEFB-97F5A32F4D88}" type="presOf" srcId="{AB550940-7926-4A28-A3B5-9549D1F19BE0}" destId="{5EEED51A-2A3E-40D7-8220-2277DE60970A}" srcOrd="0" destOrd="0" presId="urn:microsoft.com/office/officeart/2005/8/layout/orgChart1"/>
    <dgm:cxn modelId="{E8B6DCCE-81F4-411F-9018-2D2259F5FADE}" type="presOf" srcId="{B4A33DA2-A28C-4181-9AB0-547D616A14A7}" destId="{26556C0B-E171-49A8-A84F-19E266F63940}" srcOrd="0" destOrd="0" presId="urn:microsoft.com/office/officeart/2005/8/layout/orgChart1"/>
    <dgm:cxn modelId="{5CA7EE0A-6540-400E-BBC4-076E02010718}" type="presParOf" srcId="{4F17D0EB-4ED6-4891-BCC4-465BD8F09FD7}" destId="{01393B82-3576-4A68-8F59-A70446EDD02E}" srcOrd="0" destOrd="0" presId="urn:microsoft.com/office/officeart/2005/8/layout/orgChart1"/>
    <dgm:cxn modelId="{778F8B7F-EFBB-4518-A0C5-242E96C96A44}" type="presParOf" srcId="{01393B82-3576-4A68-8F59-A70446EDD02E}" destId="{54E194D7-7E52-4798-AC94-AACDF8F96F56}" srcOrd="0" destOrd="0" presId="urn:microsoft.com/office/officeart/2005/8/layout/orgChart1"/>
    <dgm:cxn modelId="{447DC26C-CC3A-4FC2-BDCC-18182CA9ABFF}" type="presParOf" srcId="{54E194D7-7E52-4798-AC94-AACDF8F96F56}" destId="{D9BA862B-444A-4014-830C-F6C019C3964D}" srcOrd="0" destOrd="0" presId="urn:microsoft.com/office/officeart/2005/8/layout/orgChart1"/>
    <dgm:cxn modelId="{0847ECA3-6600-4D8F-8BFE-9A9097F8E4FD}" type="presParOf" srcId="{54E194D7-7E52-4798-AC94-AACDF8F96F56}" destId="{67EA04AA-AB5E-4C01-8B49-82EE2173AFFA}" srcOrd="1" destOrd="0" presId="urn:microsoft.com/office/officeart/2005/8/layout/orgChart1"/>
    <dgm:cxn modelId="{FEF8BEBF-5C06-41BD-B2DE-725271AA4E82}" type="presParOf" srcId="{01393B82-3576-4A68-8F59-A70446EDD02E}" destId="{195ABC3D-CDFC-46F6-A3B4-206C843B54D9}" srcOrd="1" destOrd="0" presId="urn:microsoft.com/office/officeart/2005/8/layout/orgChart1"/>
    <dgm:cxn modelId="{2A31F39C-4499-479F-925C-1493D0BC81A4}" type="presParOf" srcId="{195ABC3D-CDFC-46F6-A3B4-206C843B54D9}" destId="{5EF01266-3F49-422A-8F26-D5E66F8EA20C}" srcOrd="0" destOrd="0" presId="urn:microsoft.com/office/officeart/2005/8/layout/orgChart1"/>
    <dgm:cxn modelId="{A8ADF5C9-E16F-4E03-9F0B-F184F7ECDB22}" type="presParOf" srcId="{195ABC3D-CDFC-46F6-A3B4-206C843B54D9}" destId="{EDBFD3AE-D85D-4847-B7BF-EC9B76038F7F}" srcOrd="1" destOrd="0" presId="urn:microsoft.com/office/officeart/2005/8/layout/orgChart1"/>
    <dgm:cxn modelId="{632D609E-997B-4550-B14C-D47C68D70954}" type="presParOf" srcId="{EDBFD3AE-D85D-4847-B7BF-EC9B76038F7F}" destId="{7C6E479D-A47C-469E-B7C4-47CC274250D5}" srcOrd="0" destOrd="0" presId="urn:microsoft.com/office/officeart/2005/8/layout/orgChart1"/>
    <dgm:cxn modelId="{ABB715E2-FEB9-4BF3-ABD3-5E73349AB7F7}" type="presParOf" srcId="{7C6E479D-A47C-469E-B7C4-47CC274250D5}" destId="{E185B360-E0A3-419C-AC46-A61F1EF6E3F5}" srcOrd="0" destOrd="0" presId="urn:microsoft.com/office/officeart/2005/8/layout/orgChart1"/>
    <dgm:cxn modelId="{A2BF0DC0-E767-4F60-B5A3-F88D8208A263}" type="presParOf" srcId="{7C6E479D-A47C-469E-B7C4-47CC274250D5}" destId="{C8CBA5F6-7813-4B03-A5DC-69A87584E3DC}" srcOrd="1" destOrd="0" presId="urn:microsoft.com/office/officeart/2005/8/layout/orgChart1"/>
    <dgm:cxn modelId="{2FB119E1-80DD-439A-8A1A-7E2131855FA0}" type="presParOf" srcId="{EDBFD3AE-D85D-4847-B7BF-EC9B76038F7F}" destId="{8E857E2F-6DE6-4C94-A8FD-A57D441F8206}" srcOrd="1" destOrd="0" presId="urn:microsoft.com/office/officeart/2005/8/layout/orgChart1"/>
    <dgm:cxn modelId="{E0603D00-27EF-4FE2-BB2C-C3E63F0E71D8}" type="presParOf" srcId="{EDBFD3AE-D85D-4847-B7BF-EC9B76038F7F}" destId="{DD64BDC2-C2B8-409B-969D-965E1D3E3188}" srcOrd="2" destOrd="0" presId="urn:microsoft.com/office/officeart/2005/8/layout/orgChart1"/>
    <dgm:cxn modelId="{DAFE4D72-5573-4778-8BC7-759345E2BA5A}" type="presParOf" srcId="{195ABC3D-CDFC-46F6-A3B4-206C843B54D9}" destId="{5EEED51A-2A3E-40D7-8220-2277DE60970A}" srcOrd="2" destOrd="0" presId="urn:microsoft.com/office/officeart/2005/8/layout/orgChart1"/>
    <dgm:cxn modelId="{FEDDFD8E-ADC2-4443-9F1A-398CEB9BD5E4}" type="presParOf" srcId="{195ABC3D-CDFC-46F6-A3B4-206C843B54D9}" destId="{1199468E-6E9F-4A50-BA97-79A89BEF3B21}" srcOrd="3" destOrd="0" presId="urn:microsoft.com/office/officeart/2005/8/layout/orgChart1"/>
    <dgm:cxn modelId="{AF26B73F-86A4-4E49-9E79-9636A15B654A}" type="presParOf" srcId="{1199468E-6E9F-4A50-BA97-79A89BEF3B21}" destId="{DF4524F1-4D39-415C-B9EF-57FAC44E8D8E}" srcOrd="0" destOrd="0" presId="urn:microsoft.com/office/officeart/2005/8/layout/orgChart1"/>
    <dgm:cxn modelId="{3CD976BD-F0B6-4F85-AC9C-E90CE2D8E0F2}" type="presParOf" srcId="{DF4524F1-4D39-415C-B9EF-57FAC44E8D8E}" destId="{26556C0B-E171-49A8-A84F-19E266F63940}" srcOrd="0" destOrd="0" presId="urn:microsoft.com/office/officeart/2005/8/layout/orgChart1"/>
    <dgm:cxn modelId="{F4AF5E21-9369-4CEC-9024-5002E18A066E}" type="presParOf" srcId="{DF4524F1-4D39-415C-B9EF-57FAC44E8D8E}" destId="{BEEBA5B6-876A-4DD9-BF1C-04C7B721EE35}" srcOrd="1" destOrd="0" presId="urn:microsoft.com/office/officeart/2005/8/layout/orgChart1"/>
    <dgm:cxn modelId="{BE0E5085-BE9E-4134-B11E-66FA63EA32E7}" type="presParOf" srcId="{1199468E-6E9F-4A50-BA97-79A89BEF3B21}" destId="{C77811DE-C40F-440F-B3BA-891391CD449A}" srcOrd="1" destOrd="0" presId="urn:microsoft.com/office/officeart/2005/8/layout/orgChart1"/>
    <dgm:cxn modelId="{B834BE61-2BBF-4341-B2F2-E1CD30D359BB}" type="presParOf" srcId="{1199468E-6E9F-4A50-BA97-79A89BEF3B21}" destId="{9E0D1E3A-B955-47EE-BAFD-C091CC7505B6}" srcOrd="2" destOrd="0" presId="urn:microsoft.com/office/officeart/2005/8/layout/orgChart1"/>
    <dgm:cxn modelId="{B78E8F17-224B-4F71-BBE1-A284766D6A37}" type="presParOf" srcId="{01393B82-3576-4A68-8F59-A70446EDD02E}" destId="{AC52DBF9-4642-4DD1-B3F9-BC65978EC8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6596F6-AB83-4C0F-AFF0-DDC83ECE029B}" type="doc">
      <dgm:prSet loTypeId="urn:microsoft.com/office/officeart/2005/8/layout/process1" loCatId="process" qsTypeId="urn:microsoft.com/office/officeart/2005/8/quickstyle/simple1" qsCatId="simple" csTypeId="urn:microsoft.com/office/officeart/2005/8/colors/accent1_2" csCatId="accent1" phldr="1"/>
      <dgm:spPr/>
    </dgm:pt>
    <dgm:pt modelId="{E1E48663-6481-46D5-8FC0-242B493241A0}">
      <dgm:prSet phldrT="[Text]"/>
      <dgm:spPr/>
      <dgm:t>
        <a:bodyPr/>
        <a:lstStyle/>
        <a:p>
          <a:r>
            <a:rPr lang="en-US" dirty="0"/>
            <a:t>Study design/ Data collection</a:t>
          </a:r>
        </a:p>
      </dgm:t>
    </dgm:pt>
    <dgm:pt modelId="{F70EB7C7-DDC0-4CED-BE6A-9D89A56BDA1E}" type="parTrans" cxnId="{38E0E69D-111F-4556-851F-1B7097FB18B1}">
      <dgm:prSet/>
      <dgm:spPr/>
      <dgm:t>
        <a:bodyPr/>
        <a:lstStyle/>
        <a:p>
          <a:endParaRPr lang="en-US"/>
        </a:p>
      </dgm:t>
    </dgm:pt>
    <dgm:pt modelId="{D51C5A51-9C05-404E-8968-2F12E988C27A}" type="sibTrans" cxnId="{38E0E69D-111F-4556-851F-1B7097FB18B1}">
      <dgm:prSet/>
      <dgm:spPr/>
      <dgm:t>
        <a:bodyPr/>
        <a:lstStyle/>
        <a:p>
          <a:endParaRPr lang="en-US"/>
        </a:p>
      </dgm:t>
    </dgm:pt>
    <dgm:pt modelId="{BDDDD50E-16BA-46B0-B866-555CE291FE90}">
      <dgm:prSet phldrT="[Text]"/>
      <dgm:spPr/>
      <dgm:t>
        <a:bodyPr/>
        <a:lstStyle/>
        <a:p>
          <a:r>
            <a:rPr lang="en-US" dirty="0"/>
            <a:t>Analysis of </a:t>
          </a:r>
          <a:r>
            <a:rPr lang="en-US" b="1" dirty="0">
              <a:solidFill>
                <a:schemeClr val="bg1"/>
              </a:solidFill>
            </a:rPr>
            <a:t>quantitative</a:t>
          </a:r>
          <a:r>
            <a:rPr lang="en-US" dirty="0"/>
            <a:t> data</a:t>
          </a:r>
        </a:p>
      </dgm:t>
    </dgm:pt>
    <dgm:pt modelId="{BA6AD825-7318-4B34-97AD-F17E6A22B3E3}" type="parTrans" cxnId="{6072BE64-AAC0-4633-A80C-AC5A033BD193}">
      <dgm:prSet/>
      <dgm:spPr/>
      <dgm:t>
        <a:bodyPr/>
        <a:lstStyle/>
        <a:p>
          <a:endParaRPr lang="en-US"/>
        </a:p>
      </dgm:t>
    </dgm:pt>
    <dgm:pt modelId="{C4722076-E962-46CE-AC84-E767DBD1F99C}" type="sibTrans" cxnId="{6072BE64-AAC0-4633-A80C-AC5A033BD193}">
      <dgm:prSet/>
      <dgm:spPr/>
      <dgm:t>
        <a:bodyPr/>
        <a:lstStyle/>
        <a:p>
          <a:endParaRPr lang="en-US"/>
        </a:p>
      </dgm:t>
    </dgm:pt>
    <dgm:pt modelId="{BDD31A75-68FC-4DF1-AE39-3B50E6AFE4D7}">
      <dgm:prSet phldrT="[Text]"/>
      <dgm:spPr/>
      <dgm:t>
        <a:bodyPr/>
        <a:lstStyle/>
        <a:p>
          <a:r>
            <a:rPr lang="en-US" dirty="0"/>
            <a:t>Results</a:t>
          </a:r>
        </a:p>
      </dgm:t>
    </dgm:pt>
    <dgm:pt modelId="{D53D75CF-129F-4438-96B4-E9CF6E74E0EB}" type="parTrans" cxnId="{C84955A9-7040-41B5-BF33-520C7CCB156A}">
      <dgm:prSet/>
      <dgm:spPr/>
      <dgm:t>
        <a:bodyPr/>
        <a:lstStyle/>
        <a:p>
          <a:endParaRPr lang="en-US"/>
        </a:p>
      </dgm:t>
    </dgm:pt>
    <dgm:pt modelId="{7A36EF3E-0D57-4E43-A317-1410FF51A8A5}" type="sibTrans" cxnId="{C84955A9-7040-41B5-BF33-520C7CCB156A}">
      <dgm:prSet/>
      <dgm:spPr/>
      <dgm:t>
        <a:bodyPr/>
        <a:lstStyle/>
        <a:p>
          <a:endParaRPr lang="en-US"/>
        </a:p>
      </dgm:t>
    </dgm:pt>
    <dgm:pt modelId="{97C25174-F4B8-4836-B4AE-B236114E7C85}" type="pres">
      <dgm:prSet presAssocID="{A46596F6-AB83-4C0F-AFF0-DDC83ECE029B}" presName="Name0" presStyleCnt="0">
        <dgm:presLayoutVars>
          <dgm:dir/>
          <dgm:resizeHandles val="exact"/>
        </dgm:presLayoutVars>
      </dgm:prSet>
      <dgm:spPr/>
    </dgm:pt>
    <dgm:pt modelId="{A5B08624-4330-4DEC-88F8-06EAE2A6DCF3}" type="pres">
      <dgm:prSet presAssocID="{E1E48663-6481-46D5-8FC0-242B493241A0}" presName="node" presStyleLbl="node1" presStyleIdx="0" presStyleCnt="3">
        <dgm:presLayoutVars>
          <dgm:bulletEnabled val="1"/>
        </dgm:presLayoutVars>
      </dgm:prSet>
      <dgm:spPr/>
    </dgm:pt>
    <dgm:pt modelId="{2EF99BE5-0411-4882-B747-C9AFD321E8D9}" type="pres">
      <dgm:prSet presAssocID="{D51C5A51-9C05-404E-8968-2F12E988C27A}" presName="sibTrans" presStyleLbl="sibTrans2D1" presStyleIdx="0" presStyleCnt="2"/>
      <dgm:spPr/>
    </dgm:pt>
    <dgm:pt modelId="{751C02A8-D95C-4FE1-A71F-B4DF4FBA65EB}" type="pres">
      <dgm:prSet presAssocID="{D51C5A51-9C05-404E-8968-2F12E988C27A}" presName="connectorText" presStyleLbl="sibTrans2D1" presStyleIdx="0" presStyleCnt="2"/>
      <dgm:spPr/>
    </dgm:pt>
    <dgm:pt modelId="{7B813B26-AC5A-45CF-ACE5-EA6992AF5747}" type="pres">
      <dgm:prSet presAssocID="{BDDDD50E-16BA-46B0-B866-555CE291FE90}" presName="node" presStyleLbl="node1" presStyleIdx="1" presStyleCnt="3">
        <dgm:presLayoutVars>
          <dgm:bulletEnabled val="1"/>
        </dgm:presLayoutVars>
      </dgm:prSet>
      <dgm:spPr/>
    </dgm:pt>
    <dgm:pt modelId="{EFB05220-BF07-4BFB-B32F-DE51471C2FFF}" type="pres">
      <dgm:prSet presAssocID="{C4722076-E962-46CE-AC84-E767DBD1F99C}" presName="sibTrans" presStyleLbl="sibTrans2D1" presStyleIdx="1" presStyleCnt="2"/>
      <dgm:spPr/>
    </dgm:pt>
    <dgm:pt modelId="{F55C65D7-F079-4D79-9417-204A3E9A1547}" type="pres">
      <dgm:prSet presAssocID="{C4722076-E962-46CE-AC84-E767DBD1F99C}" presName="connectorText" presStyleLbl="sibTrans2D1" presStyleIdx="1" presStyleCnt="2"/>
      <dgm:spPr/>
    </dgm:pt>
    <dgm:pt modelId="{A581EC2B-5E15-463E-AA40-3BBCB4CC355A}" type="pres">
      <dgm:prSet presAssocID="{BDD31A75-68FC-4DF1-AE39-3B50E6AFE4D7}" presName="node" presStyleLbl="node1" presStyleIdx="2" presStyleCnt="3">
        <dgm:presLayoutVars>
          <dgm:bulletEnabled val="1"/>
        </dgm:presLayoutVars>
      </dgm:prSet>
      <dgm:spPr/>
    </dgm:pt>
  </dgm:ptLst>
  <dgm:cxnLst>
    <dgm:cxn modelId="{96298105-F0F3-4571-8599-BF57CDCFAB55}" type="presOf" srcId="{D51C5A51-9C05-404E-8968-2F12E988C27A}" destId="{751C02A8-D95C-4FE1-A71F-B4DF4FBA65EB}" srcOrd="1" destOrd="0" presId="urn:microsoft.com/office/officeart/2005/8/layout/process1"/>
    <dgm:cxn modelId="{BC97FF23-8CE4-46A7-95B8-C95F38580C0F}" type="presOf" srcId="{A46596F6-AB83-4C0F-AFF0-DDC83ECE029B}" destId="{97C25174-F4B8-4836-B4AE-B236114E7C85}" srcOrd="0" destOrd="0" presId="urn:microsoft.com/office/officeart/2005/8/layout/process1"/>
    <dgm:cxn modelId="{6072BE64-AAC0-4633-A80C-AC5A033BD193}" srcId="{A46596F6-AB83-4C0F-AFF0-DDC83ECE029B}" destId="{BDDDD50E-16BA-46B0-B866-555CE291FE90}" srcOrd="1" destOrd="0" parTransId="{BA6AD825-7318-4B34-97AD-F17E6A22B3E3}" sibTransId="{C4722076-E962-46CE-AC84-E767DBD1F99C}"/>
    <dgm:cxn modelId="{049D0A4D-A26E-403B-BE7C-5FCE57488915}" type="presOf" srcId="{D51C5A51-9C05-404E-8968-2F12E988C27A}" destId="{2EF99BE5-0411-4882-B747-C9AFD321E8D9}" srcOrd="0" destOrd="0" presId="urn:microsoft.com/office/officeart/2005/8/layout/process1"/>
    <dgm:cxn modelId="{0C8E1B8C-4E1A-4FC5-A721-A42FDD50A6C7}" type="presOf" srcId="{BDD31A75-68FC-4DF1-AE39-3B50E6AFE4D7}" destId="{A581EC2B-5E15-463E-AA40-3BBCB4CC355A}" srcOrd="0" destOrd="0" presId="urn:microsoft.com/office/officeart/2005/8/layout/process1"/>
    <dgm:cxn modelId="{38E0E69D-111F-4556-851F-1B7097FB18B1}" srcId="{A46596F6-AB83-4C0F-AFF0-DDC83ECE029B}" destId="{E1E48663-6481-46D5-8FC0-242B493241A0}" srcOrd="0" destOrd="0" parTransId="{F70EB7C7-DDC0-4CED-BE6A-9D89A56BDA1E}" sibTransId="{D51C5A51-9C05-404E-8968-2F12E988C27A}"/>
    <dgm:cxn modelId="{77231EA0-DE31-41D3-B61E-736388641470}" type="presOf" srcId="{C4722076-E962-46CE-AC84-E767DBD1F99C}" destId="{EFB05220-BF07-4BFB-B32F-DE51471C2FFF}" srcOrd="0" destOrd="0" presId="urn:microsoft.com/office/officeart/2005/8/layout/process1"/>
    <dgm:cxn modelId="{945965A6-C4DD-4612-B4C1-1DDB8610022E}" type="presOf" srcId="{E1E48663-6481-46D5-8FC0-242B493241A0}" destId="{A5B08624-4330-4DEC-88F8-06EAE2A6DCF3}" srcOrd="0" destOrd="0" presId="urn:microsoft.com/office/officeart/2005/8/layout/process1"/>
    <dgm:cxn modelId="{C84955A9-7040-41B5-BF33-520C7CCB156A}" srcId="{A46596F6-AB83-4C0F-AFF0-DDC83ECE029B}" destId="{BDD31A75-68FC-4DF1-AE39-3B50E6AFE4D7}" srcOrd="2" destOrd="0" parTransId="{D53D75CF-129F-4438-96B4-E9CF6E74E0EB}" sibTransId="{7A36EF3E-0D57-4E43-A317-1410FF51A8A5}"/>
    <dgm:cxn modelId="{5D3639B1-3732-41D9-9B24-82EE35380390}" type="presOf" srcId="{BDDDD50E-16BA-46B0-B866-555CE291FE90}" destId="{7B813B26-AC5A-45CF-ACE5-EA6992AF5747}" srcOrd="0" destOrd="0" presId="urn:microsoft.com/office/officeart/2005/8/layout/process1"/>
    <dgm:cxn modelId="{F970E0B7-C202-4536-95F2-802443DED58D}" type="presOf" srcId="{C4722076-E962-46CE-AC84-E767DBD1F99C}" destId="{F55C65D7-F079-4D79-9417-204A3E9A1547}" srcOrd="1" destOrd="0" presId="urn:microsoft.com/office/officeart/2005/8/layout/process1"/>
    <dgm:cxn modelId="{C51AA741-70B2-432C-8B0E-058849658037}" type="presParOf" srcId="{97C25174-F4B8-4836-B4AE-B236114E7C85}" destId="{A5B08624-4330-4DEC-88F8-06EAE2A6DCF3}" srcOrd="0" destOrd="0" presId="urn:microsoft.com/office/officeart/2005/8/layout/process1"/>
    <dgm:cxn modelId="{1F2DD040-FB6A-4793-B488-16668E52C366}" type="presParOf" srcId="{97C25174-F4B8-4836-B4AE-B236114E7C85}" destId="{2EF99BE5-0411-4882-B747-C9AFD321E8D9}" srcOrd="1" destOrd="0" presId="urn:microsoft.com/office/officeart/2005/8/layout/process1"/>
    <dgm:cxn modelId="{7A6EC015-539A-4596-A514-4E8232A54A02}" type="presParOf" srcId="{2EF99BE5-0411-4882-B747-C9AFD321E8D9}" destId="{751C02A8-D95C-4FE1-A71F-B4DF4FBA65EB}" srcOrd="0" destOrd="0" presId="urn:microsoft.com/office/officeart/2005/8/layout/process1"/>
    <dgm:cxn modelId="{ABD38D10-2F1B-40B0-8A0F-35480BE5C349}" type="presParOf" srcId="{97C25174-F4B8-4836-B4AE-B236114E7C85}" destId="{7B813B26-AC5A-45CF-ACE5-EA6992AF5747}" srcOrd="2" destOrd="0" presId="urn:microsoft.com/office/officeart/2005/8/layout/process1"/>
    <dgm:cxn modelId="{E4B1B4CC-020A-46E2-AEEF-A58722081538}" type="presParOf" srcId="{97C25174-F4B8-4836-B4AE-B236114E7C85}" destId="{EFB05220-BF07-4BFB-B32F-DE51471C2FFF}" srcOrd="3" destOrd="0" presId="urn:microsoft.com/office/officeart/2005/8/layout/process1"/>
    <dgm:cxn modelId="{8F5BF725-08A5-48D2-BAB5-91AC86FF16E6}" type="presParOf" srcId="{EFB05220-BF07-4BFB-B32F-DE51471C2FFF}" destId="{F55C65D7-F079-4D79-9417-204A3E9A1547}" srcOrd="0" destOrd="0" presId="urn:microsoft.com/office/officeart/2005/8/layout/process1"/>
    <dgm:cxn modelId="{E38B4429-3369-40DD-B197-F93760CF9046}" type="presParOf" srcId="{97C25174-F4B8-4836-B4AE-B236114E7C85}" destId="{A581EC2B-5E15-463E-AA40-3BBCB4CC35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BA9A1D-94AC-434B-B424-BFA5C9109A00}"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24BD882F-3D32-4501-8CA9-C27AF2122A52}">
      <dgm:prSet phldrT="[Text]" custT="1"/>
      <dgm:spPr/>
      <dgm:t>
        <a:bodyPr/>
        <a:lstStyle/>
        <a:p>
          <a:r>
            <a:rPr lang="en-US" sz="3200" b="1" dirty="0">
              <a:latin typeface="Arial" panose="020B0604020202020204" pitchFamily="34" charset="0"/>
              <a:cs typeface="Arial" panose="020B0604020202020204" pitchFamily="34" charset="0"/>
            </a:rPr>
            <a:t>BRANCHES OF STATISTICS</a:t>
          </a:r>
        </a:p>
      </dgm:t>
    </dgm:pt>
    <dgm:pt modelId="{9C5E9D1E-8B92-4505-A643-BA9D9A08C3E7}" type="parTrans" cxnId="{65B278A0-E393-4847-AA58-2121845B3513}">
      <dgm:prSet/>
      <dgm:spPr/>
      <dgm:t>
        <a:bodyPr/>
        <a:lstStyle/>
        <a:p>
          <a:endParaRPr lang="en-US"/>
        </a:p>
      </dgm:t>
    </dgm:pt>
    <dgm:pt modelId="{DE6DC5F5-FBF8-42FE-BBA7-E6AF6BCE9E38}" type="sibTrans" cxnId="{65B278A0-E393-4847-AA58-2121845B3513}">
      <dgm:prSet/>
      <dgm:spPr/>
      <dgm:t>
        <a:bodyPr/>
        <a:lstStyle/>
        <a:p>
          <a:endParaRPr lang="en-US"/>
        </a:p>
      </dgm:t>
    </dgm:pt>
    <dgm:pt modelId="{14E47DAC-6BD7-4DEA-B2C5-4A9CC37D6C8D}">
      <dgm:prSet phldrT="[Text]" custT="1"/>
      <dgm:spPr/>
      <dgm:t>
        <a:bodyPr/>
        <a:lstStyle/>
        <a:p>
          <a:r>
            <a:rPr lang="en-US" sz="3000" b="1" dirty="0">
              <a:latin typeface="Arial" panose="020B0604020202020204" pitchFamily="34" charset="0"/>
              <a:cs typeface="Arial" panose="020B0604020202020204" pitchFamily="34" charset="0"/>
            </a:rPr>
            <a:t>Descriptive statistics</a:t>
          </a:r>
          <a:endParaRPr lang="en-US" sz="3000" dirty="0">
            <a:latin typeface="Arial" panose="020B0604020202020204" pitchFamily="34" charset="0"/>
            <a:cs typeface="Arial" panose="020B0604020202020204" pitchFamily="34" charset="0"/>
          </a:endParaRPr>
        </a:p>
      </dgm:t>
    </dgm:pt>
    <dgm:pt modelId="{EE903988-96A0-4E25-86EF-6C197599B418}" type="parTrans" cxnId="{483F5ADE-FBD9-4639-99C4-F9EBA1C2E999}">
      <dgm:prSet/>
      <dgm:spPr/>
      <dgm:t>
        <a:bodyPr/>
        <a:lstStyle/>
        <a:p>
          <a:endParaRPr lang="en-US"/>
        </a:p>
      </dgm:t>
    </dgm:pt>
    <dgm:pt modelId="{441DBDBF-AF33-466F-8D93-7AEDCA8A857D}" type="sibTrans" cxnId="{483F5ADE-FBD9-4639-99C4-F9EBA1C2E999}">
      <dgm:prSet/>
      <dgm:spPr/>
      <dgm:t>
        <a:bodyPr/>
        <a:lstStyle/>
        <a:p>
          <a:endParaRPr lang="en-US"/>
        </a:p>
      </dgm:t>
    </dgm:pt>
    <dgm:pt modelId="{EE6148D7-4D76-4DBB-AF75-6CC0BA707B89}">
      <dgm:prSet phldrT="[Text]" custT="1"/>
      <dgm:spPr/>
      <dgm:t>
        <a:bodyPr/>
        <a:lstStyle/>
        <a:p>
          <a:r>
            <a:rPr lang="en-US" sz="3000" b="1" dirty="0">
              <a:latin typeface="Arial" panose="020B0604020202020204" pitchFamily="34" charset="0"/>
              <a:cs typeface="Arial" panose="020B0604020202020204" pitchFamily="34" charset="0"/>
            </a:rPr>
            <a:t>Inferential statistics</a:t>
          </a:r>
          <a:endParaRPr lang="en-US" sz="3000" dirty="0">
            <a:latin typeface="Arial" panose="020B0604020202020204" pitchFamily="34" charset="0"/>
            <a:cs typeface="Arial" panose="020B0604020202020204" pitchFamily="34" charset="0"/>
          </a:endParaRPr>
        </a:p>
      </dgm:t>
    </dgm:pt>
    <dgm:pt modelId="{33210F36-A0C8-4EF3-9C0D-085154512DBC}" type="parTrans" cxnId="{39C71B4A-1D0C-47AF-B9E0-C653327E8DA3}">
      <dgm:prSet/>
      <dgm:spPr/>
      <dgm:t>
        <a:bodyPr/>
        <a:lstStyle/>
        <a:p>
          <a:endParaRPr lang="en-US"/>
        </a:p>
      </dgm:t>
    </dgm:pt>
    <dgm:pt modelId="{AEB05940-CDA9-45B1-ACFB-81501BAE2E3D}" type="sibTrans" cxnId="{39C71B4A-1D0C-47AF-B9E0-C653327E8DA3}">
      <dgm:prSet/>
      <dgm:spPr/>
      <dgm:t>
        <a:bodyPr/>
        <a:lstStyle/>
        <a:p>
          <a:endParaRPr lang="en-US"/>
        </a:p>
      </dgm:t>
    </dgm:pt>
    <dgm:pt modelId="{B761BB9C-62C7-42AC-8AAE-4696384B4CCF}" type="pres">
      <dgm:prSet presAssocID="{C6BA9A1D-94AC-434B-B424-BFA5C9109A00}" presName="hierChild1" presStyleCnt="0">
        <dgm:presLayoutVars>
          <dgm:orgChart val="1"/>
          <dgm:chPref val="1"/>
          <dgm:dir/>
          <dgm:animOne val="branch"/>
          <dgm:animLvl val="lvl"/>
          <dgm:resizeHandles/>
        </dgm:presLayoutVars>
      </dgm:prSet>
      <dgm:spPr/>
    </dgm:pt>
    <dgm:pt modelId="{AAF020FD-DB20-4DAD-9B13-CA64358F587F}" type="pres">
      <dgm:prSet presAssocID="{24BD882F-3D32-4501-8CA9-C27AF2122A52}" presName="hierRoot1" presStyleCnt="0">
        <dgm:presLayoutVars>
          <dgm:hierBranch val="init"/>
        </dgm:presLayoutVars>
      </dgm:prSet>
      <dgm:spPr/>
    </dgm:pt>
    <dgm:pt modelId="{EF6C6017-DC53-4C25-9560-A9AF229EF503}" type="pres">
      <dgm:prSet presAssocID="{24BD882F-3D32-4501-8CA9-C27AF2122A52}" presName="rootComposite1" presStyleCnt="0"/>
      <dgm:spPr/>
    </dgm:pt>
    <dgm:pt modelId="{75B45296-01FE-40D3-B86C-3E2C16B9EFB1}" type="pres">
      <dgm:prSet presAssocID="{24BD882F-3D32-4501-8CA9-C27AF2122A52}" presName="rootText1" presStyleLbl="node0" presStyleIdx="0" presStyleCnt="1" custScaleX="122604" custScaleY="39823">
        <dgm:presLayoutVars>
          <dgm:chPref val="3"/>
        </dgm:presLayoutVars>
      </dgm:prSet>
      <dgm:spPr/>
    </dgm:pt>
    <dgm:pt modelId="{3C3498DD-7DB8-4B6E-92F8-5E2F486E2D48}" type="pres">
      <dgm:prSet presAssocID="{24BD882F-3D32-4501-8CA9-C27AF2122A52}" presName="rootConnector1" presStyleLbl="node1" presStyleIdx="0" presStyleCnt="0"/>
      <dgm:spPr/>
    </dgm:pt>
    <dgm:pt modelId="{698A6459-EA51-4574-9003-E6E67D8E2FE2}" type="pres">
      <dgm:prSet presAssocID="{24BD882F-3D32-4501-8CA9-C27AF2122A52}" presName="hierChild2" presStyleCnt="0"/>
      <dgm:spPr/>
    </dgm:pt>
    <dgm:pt modelId="{88DAB7B1-17E2-495D-99B5-FFEAD244AE47}" type="pres">
      <dgm:prSet presAssocID="{EE903988-96A0-4E25-86EF-6C197599B418}" presName="Name37" presStyleLbl="parChTrans1D2" presStyleIdx="0" presStyleCnt="2"/>
      <dgm:spPr/>
    </dgm:pt>
    <dgm:pt modelId="{8F0373DD-6B14-4715-A51D-068930CD3364}" type="pres">
      <dgm:prSet presAssocID="{14E47DAC-6BD7-4DEA-B2C5-4A9CC37D6C8D}" presName="hierRoot2" presStyleCnt="0">
        <dgm:presLayoutVars>
          <dgm:hierBranch val="init"/>
        </dgm:presLayoutVars>
      </dgm:prSet>
      <dgm:spPr/>
    </dgm:pt>
    <dgm:pt modelId="{E030316E-76B0-4EE7-B785-D38F032A3C4A}" type="pres">
      <dgm:prSet presAssocID="{14E47DAC-6BD7-4DEA-B2C5-4A9CC37D6C8D}" presName="rootComposite" presStyleCnt="0"/>
      <dgm:spPr/>
    </dgm:pt>
    <dgm:pt modelId="{390C773B-3CC6-43DC-8671-52CA140DEC93}" type="pres">
      <dgm:prSet presAssocID="{14E47DAC-6BD7-4DEA-B2C5-4A9CC37D6C8D}" presName="rootText" presStyleLbl="node2" presStyleIdx="0" presStyleCnt="2" custScaleY="44561">
        <dgm:presLayoutVars>
          <dgm:chPref val="3"/>
        </dgm:presLayoutVars>
      </dgm:prSet>
      <dgm:spPr/>
    </dgm:pt>
    <dgm:pt modelId="{A658F20E-D519-4356-BD84-185E1BAC4E05}" type="pres">
      <dgm:prSet presAssocID="{14E47DAC-6BD7-4DEA-B2C5-4A9CC37D6C8D}" presName="rootConnector" presStyleLbl="node2" presStyleIdx="0" presStyleCnt="2"/>
      <dgm:spPr/>
    </dgm:pt>
    <dgm:pt modelId="{3D98A3A2-1B91-4019-AED9-31C6BA324216}" type="pres">
      <dgm:prSet presAssocID="{14E47DAC-6BD7-4DEA-B2C5-4A9CC37D6C8D}" presName="hierChild4" presStyleCnt="0"/>
      <dgm:spPr/>
    </dgm:pt>
    <dgm:pt modelId="{A8427626-9A6A-48F2-BC03-F966AED23413}" type="pres">
      <dgm:prSet presAssocID="{14E47DAC-6BD7-4DEA-B2C5-4A9CC37D6C8D}" presName="hierChild5" presStyleCnt="0"/>
      <dgm:spPr/>
    </dgm:pt>
    <dgm:pt modelId="{26D805A5-5020-4B45-8A18-65E11448D18A}" type="pres">
      <dgm:prSet presAssocID="{33210F36-A0C8-4EF3-9C0D-085154512DBC}" presName="Name37" presStyleLbl="parChTrans1D2" presStyleIdx="1" presStyleCnt="2"/>
      <dgm:spPr/>
    </dgm:pt>
    <dgm:pt modelId="{2918C64E-2AA1-4119-9523-0D1F44BC3922}" type="pres">
      <dgm:prSet presAssocID="{EE6148D7-4D76-4DBB-AF75-6CC0BA707B89}" presName="hierRoot2" presStyleCnt="0">
        <dgm:presLayoutVars>
          <dgm:hierBranch val="init"/>
        </dgm:presLayoutVars>
      </dgm:prSet>
      <dgm:spPr/>
    </dgm:pt>
    <dgm:pt modelId="{B3C132E6-2A12-4C11-AD2F-78248926F1AF}" type="pres">
      <dgm:prSet presAssocID="{EE6148D7-4D76-4DBB-AF75-6CC0BA707B89}" presName="rootComposite" presStyleCnt="0"/>
      <dgm:spPr/>
    </dgm:pt>
    <dgm:pt modelId="{292F2426-77B0-4094-8BF9-492AA995C1F2}" type="pres">
      <dgm:prSet presAssocID="{EE6148D7-4D76-4DBB-AF75-6CC0BA707B89}" presName="rootText" presStyleLbl="node2" presStyleIdx="1" presStyleCnt="2" custScaleY="41438">
        <dgm:presLayoutVars>
          <dgm:chPref val="3"/>
        </dgm:presLayoutVars>
      </dgm:prSet>
      <dgm:spPr/>
    </dgm:pt>
    <dgm:pt modelId="{6C11D2EA-E09E-4588-ABD2-2EFCFD2EC44A}" type="pres">
      <dgm:prSet presAssocID="{EE6148D7-4D76-4DBB-AF75-6CC0BA707B89}" presName="rootConnector" presStyleLbl="node2" presStyleIdx="1" presStyleCnt="2"/>
      <dgm:spPr/>
    </dgm:pt>
    <dgm:pt modelId="{D0720DDE-375C-4D92-A9FA-5CE47EA06EDD}" type="pres">
      <dgm:prSet presAssocID="{EE6148D7-4D76-4DBB-AF75-6CC0BA707B89}" presName="hierChild4" presStyleCnt="0"/>
      <dgm:spPr/>
    </dgm:pt>
    <dgm:pt modelId="{4613ADA5-580D-4286-8310-0037E274EB2F}" type="pres">
      <dgm:prSet presAssocID="{EE6148D7-4D76-4DBB-AF75-6CC0BA707B89}" presName="hierChild5" presStyleCnt="0"/>
      <dgm:spPr/>
    </dgm:pt>
    <dgm:pt modelId="{652A5122-0B01-4DEA-9C4E-A49A9E4854AF}" type="pres">
      <dgm:prSet presAssocID="{24BD882F-3D32-4501-8CA9-C27AF2122A52}" presName="hierChild3" presStyleCnt="0"/>
      <dgm:spPr/>
    </dgm:pt>
  </dgm:ptLst>
  <dgm:cxnLst>
    <dgm:cxn modelId="{BEDEAF05-1246-41C5-8BA6-349B2F1E555F}" type="presOf" srcId="{24BD882F-3D32-4501-8CA9-C27AF2122A52}" destId="{75B45296-01FE-40D3-B86C-3E2C16B9EFB1}" srcOrd="0" destOrd="0" presId="urn:microsoft.com/office/officeart/2005/8/layout/orgChart1"/>
    <dgm:cxn modelId="{BC3D150B-EB01-4FDF-A3E3-0226BA126A40}" type="presOf" srcId="{33210F36-A0C8-4EF3-9C0D-085154512DBC}" destId="{26D805A5-5020-4B45-8A18-65E11448D18A}" srcOrd="0" destOrd="0" presId="urn:microsoft.com/office/officeart/2005/8/layout/orgChart1"/>
    <dgm:cxn modelId="{0D5E1B29-AF04-46EB-ADD7-95520061A726}" type="presOf" srcId="{14E47DAC-6BD7-4DEA-B2C5-4A9CC37D6C8D}" destId="{390C773B-3CC6-43DC-8671-52CA140DEC93}" srcOrd="0" destOrd="0" presId="urn:microsoft.com/office/officeart/2005/8/layout/orgChart1"/>
    <dgm:cxn modelId="{843B8934-D95B-4C63-BAFB-9A401B992882}" type="presOf" srcId="{C6BA9A1D-94AC-434B-B424-BFA5C9109A00}" destId="{B761BB9C-62C7-42AC-8AAE-4696384B4CCF}" srcOrd="0" destOrd="0" presId="urn:microsoft.com/office/officeart/2005/8/layout/orgChart1"/>
    <dgm:cxn modelId="{88D9855C-6299-4386-912F-80B3FD861484}" type="presOf" srcId="{24BD882F-3D32-4501-8CA9-C27AF2122A52}" destId="{3C3498DD-7DB8-4B6E-92F8-5E2F486E2D48}" srcOrd="1" destOrd="0" presId="urn:microsoft.com/office/officeart/2005/8/layout/orgChart1"/>
    <dgm:cxn modelId="{55141962-6207-4B88-BDF1-2A7231E37631}" type="presOf" srcId="{EE903988-96A0-4E25-86EF-6C197599B418}" destId="{88DAB7B1-17E2-495D-99B5-FFEAD244AE47}" srcOrd="0" destOrd="0" presId="urn:microsoft.com/office/officeart/2005/8/layout/orgChart1"/>
    <dgm:cxn modelId="{39C71B4A-1D0C-47AF-B9E0-C653327E8DA3}" srcId="{24BD882F-3D32-4501-8CA9-C27AF2122A52}" destId="{EE6148D7-4D76-4DBB-AF75-6CC0BA707B89}" srcOrd="1" destOrd="0" parTransId="{33210F36-A0C8-4EF3-9C0D-085154512DBC}" sibTransId="{AEB05940-CDA9-45B1-ACFB-81501BAE2E3D}"/>
    <dgm:cxn modelId="{2B88616C-98FF-43FD-8ABD-9B128C66D4E0}" type="presOf" srcId="{EE6148D7-4D76-4DBB-AF75-6CC0BA707B89}" destId="{292F2426-77B0-4094-8BF9-492AA995C1F2}" srcOrd="0" destOrd="0" presId="urn:microsoft.com/office/officeart/2005/8/layout/orgChart1"/>
    <dgm:cxn modelId="{4369F872-E338-4371-90CA-7F872ECB5623}" type="presOf" srcId="{14E47DAC-6BD7-4DEA-B2C5-4A9CC37D6C8D}" destId="{A658F20E-D519-4356-BD84-185E1BAC4E05}" srcOrd="1" destOrd="0" presId="urn:microsoft.com/office/officeart/2005/8/layout/orgChart1"/>
    <dgm:cxn modelId="{FAC29E53-210E-474E-955F-A5B022AC8EBC}" type="presOf" srcId="{EE6148D7-4D76-4DBB-AF75-6CC0BA707B89}" destId="{6C11D2EA-E09E-4588-ABD2-2EFCFD2EC44A}" srcOrd="1" destOrd="0" presId="urn:microsoft.com/office/officeart/2005/8/layout/orgChart1"/>
    <dgm:cxn modelId="{65B278A0-E393-4847-AA58-2121845B3513}" srcId="{C6BA9A1D-94AC-434B-B424-BFA5C9109A00}" destId="{24BD882F-3D32-4501-8CA9-C27AF2122A52}" srcOrd="0" destOrd="0" parTransId="{9C5E9D1E-8B92-4505-A643-BA9D9A08C3E7}" sibTransId="{DE6DC5F5-FBF8-42FE-BBA7-E6AF6BCE9E38}"/>
    <dgm:cxn modelId="{483F5ADE-FBD9-4639-99C4-F9EBA1C2E999}" srcId="{24BD882F-3D32-4501-8CA9-C27AF2122A52}" destId="{14E47DAC-6BD7-4DEA-B2C5-4A9CC37D6C8D}" srcOrd="0" destOrd="0" parTransId="{EE903988-96A0-4E25-86EF-6C197599B418}" sibTransId="{441DBDBF-AF33-466F-8D93-7AEDCA8A857D}"/>
    <dgm:cxn modelId="{DEB8EAEE-CB5B-45BE-AFF9-0970579ADF76}" type="presParOf" srcId="{B761BB9C-62C7-42AC-8AAE-4696384B4CCF}" destId="{AAF020FD-DB20-4DAD-9B13-CA64358F587F}" srcOrd="0" destOrd="0" presId="urn:microsoft.com/office/officeart/2005/8/layout/orgChart1"/>
    <dgm:cxn modelId="{D243D252-125E-4D01-B273-8EFA8C6473B0}" type="presParOf" srcId="{AAF020FD-DB20-4DAD-9B13-CA64358F587F}" destId="{EF6C6017-DC53-4C25-9560-A9AF229EF503}" srcOrd="0" destOrd="0" presId="urn:microsoft.com/office/officeart/2005/8/layout/orgChart1"/>
    <dgm:cxn modelId="{3EED4230-427A-41D6-9A00-C4F2E39317A7}" type="presParOf" srcId="{EF6C6017-DC53-4C25-9560-A9AF229EF503}" destId="{75B45296-01FE-40D3-B86C-3E2C16B9EFB1}" srcOrd="0" destOrd="0" presId="urn:microsoft.com/office/officeart/2005/8/layout/orgChart1"/>
    <dgm:cxn modelId="{9E5D5DE1-9C2D-473A-B11A-7B5C3CD98A6D}" type="presParOf" srcId="{EF6C6017-DC53-4C25-9560-A9AF229EF503}" destId="{3C3498DD-7DB8-4B6E-92F8-5E2F486E2D48}" srcOrd="1" destOrd="0" presId="urn:microsoft.com/office/officeart/2005/8/layout/orgChart1"/>
    <dgm:cxn modelId="{1AB414E5-59E6-4BAE-A170-CB85B722A7C4}" type="presParOf" srcId="{AAF020FD-DB20-4DAD-9B13-CA64358F587F}" destId="{698A6459-EA51-4574-9003-E6E67D8E2FE2}" srcOrd="1" destOrd="0" presId="urn:microsoft.com/office/officeart/2005/8/layout/orgChart1"/>
    <dgm:cxn modelId="{83E0E67B-4297-4FCC-A053-AAFF0C6F8226}" type="presParOf" srcId="{698A6459-EA51-4574-9003-E6E67D8E2FE2}" destId="{88DAB7B1-17E2-495D-99B5-FFEAD244AE47}" srcOrd="0" destOrd="0" presId="urn:microsoft.com/office/officeart/2005/8/layout/orgChart1"/>
    <dgm:cxn modelId="{DCAF4594-773F-4536-9350-9A5275A366B6}" type="presParOf" srcId="{698A6459-EA51-4574-9003-E6E67D8E2FE2}" destId="{8F0373DD-6B14-4715-A51D-068930CD3364}" srcOrd="1" destOrd="0" presId="urn:microsoft.com/office/officeart/2005/8/layout/orgChart1"/>
    <dgm:cxn modelId="{79A52E39-9860-4E5B-9443-B62F50D08974}" type="presParOf" srcId="{8F0373DD-6B14-4715-A51D-068930CD3364}" destId="{E030316E-76B0-4EE7-B785-D38F032A3C4A}" srcOrd="0" destOrd="0" presId="urn:microsoft.com/office/officeart/2005/8/layout/orgChart1"/>
    <dgm:cxn modelId="{A31CDCBB-0CB3-4615-ABC2-E3DF786F44A8}" type="presParOf" srcId="{E030316E-76B0-4EE7-B785-D38F032A3C4A}" destId="{390C773B-3CC6-43DC-8671-52CA140DEC93}" srcOrd="0" destOrd="0" presId="urn:microsoft.com/office/officeart/2005/8/layout/orgChart1"/>
    <dgm:cxn modelId="{F7840E58-58A3-45CE-847D-AF7BBFB7D6C4}" type="presParOf" srcId="{E030316E-76B0-4EE7-B785-D38F032A3C4A}" destId="{A658F20E-D519-4356-BD84-185E1BAC4E05}" srcOrd="1" destOrd="0" presId="urn:microsoft.com/office/officeart/2005/8/layout/orgChart1"/>
    <dgm:cxn modelId="{1234F1BF-653C-4FC0-900F-9DD56E154CED}" type="presParOf" srcId="{8F0373DD-6B14-4715-A51D-068930CD3364}" destId="{3D98A3A2-1B91-4019-AED9-31C6BA324216}" srcOrd="1" destOrd="0" presId="urn:microsoft.com/office/officeart/2005/8/layout/orgChart1"/>
    <dgm:cxn modelId="{7CA8FC92-069C-4D0E-BF4D-EB18CD1412ED}" type="presParOf" srcId="{8F0373DD-6B14-4715-A51D-068930CD3364}" destId="{A8427626-9A6A-48F2-BC03-F966AED23413}" srcOrd="2" destOrd="0" presId="urn:microsoft.com/office/officeart/2005/8/layout/orgChart1"/>
    <dgm:cxn modelId="{66B7CC8B-9418-490E-A02A-E986AA98AD18}" type="presParOf" srcId="{698A6459-EA51-4574-9003-E6E67D8E2FE2}" destId="{26D805A5-5020-4B45-8A18-65E11448D18A}" srcOrd="2" destOrd="0" presId="urn:microsoft.com/office/officeart/2005/8/layout/orgChart1"/>
    <dgm:cxn modelId="{1453B9C4-D06E-4FE4-A2D4-762E6C10E5B7}" type="presParOf" srcId="{698A6459-EA51-4574-9003-E6E67D8E2FE2}" destId="{2918C64E-2AA1-4119-9523-0D1F44BC3922}" srcOrd="3" destOrd="0" presId="urn:microsoft.com/office/officeart/2005/8/layout/orgChart1"/>
    <dgm:cxn modelId="{0D61C0FB-1F58-40BD-8D8F-0E2FEBECD6FD}" type="presParOf" srcId="{2918C64E-2AA1-4119-9523-0D1F44BC3922}" destId="{B3C132E6-2A12-4C11-AD2F-78248926F1AF}" srcOrd="0" destOrd="0" presId="urn:microsoft.com/office/officeart/2005/8/layout/orgChart1"/>
    <dgm:cxn modelId="{EC6D3703-97F0-48A4-8A17-3D332E6D8F95}" type="presParOf" srcId="{B3C132E6-2A12-4C11-AD2F-78248926F1AF}" destId="{292F2426-77B0-4094-8BF9-492AA995C1F2}" srcOrd="0" destOrd="0" presId="urn:microsoft.com/office/officeart/2005/8/layout/orgChart1"/>
    <dgm:cxn modelId="{E3C1B86A-2DB9-4EC0-BA6F-FC2AA8F0B1AC}" type="presParOf" srcId="{B3C132E6-2A12-4C11-AD2F-78248926F1AF}" destId="{6C11D2EA-E09E-4588-ABD2-2EFCFD2EC44A}" srcOrd="1" destOrd="0" presId="urn:microsoft.com/office/officeart/2005/8/layout/orgChart1"/>
    <dgm:cxn modelId="{9331BC70-F833-4EFC-AC2A-3000BD03CDBF}" type="presParOf" srcId="{2918C64E-2AA1-4119-9523-0D1F44BC3922}" destId="{D0720DDE-375C-4D92-A9FA-5CE47EA06EDD}" srcOrd="1" destOrd="0" presId="urn:microsoft.com/office/officeart/2005/8/layout/orgChart1"/>
    <dgm:cxn modelId="{3FC32753-5E44-40D3-AC08-4BC16088B529}" type="presParOf" srcId="{2918C64E-2AA1-4119-9523-0D1F44BC3922}" destId="{4613ADA5-580D-4286-8310-0037E274EB2F}" srcOrd="2" destOrd="0" presId="urn:microsoft.com/office/officeart/2005/8/layout/orgChart1"/>
    <dgm:cxn modelId="{50F74EBC-35D0-407E-8BCB-8B194D5A92B2}" type="presParOf" srcId="{AAF020FD-DB20-4DAD-9B13-CA64358F587F}" destId="{652A5122-0B01-4DEA-9C4E-A49A9E485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D871-6850-43E8-BFDA-DCF997303C78}">
      <dsp:nvSpPr>
        <dsp:cNvPr id="0" name=""/>
        <dsp:cNvSpPr/>
      </dsp:nvSpPr>
      <dsp:spPr>
        <a:xfrm>
          <a:off x="5134" y="1698153"/>
          <a:ext cx="1591716" cy="9550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 Research question</a:t>
          </a:r>
        </a:p>
      </dsp:txBody>
      <dsp:txXfrm>
        <a:off x="33106" y="1726125"/>
        <a:ext cx="1535772" cy="899086"/>
      </dsp:txXfrm>
    </dsp:sp>
    <dsp:sp modelId="{387948A5-4755-4A82-BDBB-E56BF8EDDD61}">
      <dsp:nvSpPr>
        <dsp:cNvPr id="0" name=""/>
        <dsp:cNvSpPr/>
      </dsp:nvSpPr>
      <dsp:spPr>
        <a:xfrm>
          <a:off x="1756023" y="1978296"/>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56023" y="2057245"/>
        <a:ext cx="236210" cy="236847"/>
      </dsp:txXfrm>
    </dsp:sp>
    <dsp:sp modelId="{6A52DB3E-82EE-4C6A-8506-38966508C4C4}">
      <dsp:nvSpPr>
        <dsp:cNvPr id="0" name=""/>
        <dsp:cNvSpPr/>
      </dsp:nvSpPr>
      <dsp:spPr>
        <a:xfrm>
          <a:off x="2233538" y="1698153"/>
          <a:ext cx="1591716" cy="9550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 Data collection</a:t>
          </a:r>
        </a:p>
      </dsp:txBody>
      <dsp:txXfrm>
        <a:off x="2261510" y="1726125"/>
        <a:ext cx="1535772" cy="899086"/>
      </dsp:txXfrm>
    </dsp:sp>
    <dsp:sp modelId="{CF156614-194A-4194-A5FB-FA92ECC4994E}">
      <dsp:nvSpPr>
        <dsp:cNvPr id="0" name=""/>
        <dsp:cNvSpPr/>
      </dsp:nvSpPr>
      <dsp:spPr>
        <a:xfrm>
          <a:off x="3984426" y="1978296"/>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84426" y="2057245"/>
        <a:ext cx="236210" cy="236847"/>
      </dsp:txXfrm>
    </dsp:sp>
    <dsp:sp modelId="{6085A8B9-0D31-48F0-BEA5-D48CC1839CDE}">
      <dsp:nvSpPr>
        <dsp:cNvPr id="0" name=""/>
        <dsp:cNvSpPr/>
      </dsp:nvSpPr>
      <dsp:spPr>
        <a:xfrm>
          <a:off x="4461941" y="1698153"/>
          <a:ext cx="1591716" cy="9550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3. Data</a:t>
          </a:r>
        </a:p>
      </dsp:txBody>
      <dsp:txXfrm>
        <a:off x="4489913" y="1726125"/>
        <a:ext cx="1535772" cy="899086"/>
      </dsp:txXfrm>
    </dsp:sp>
    <dsp:sp modelId="{F927267F-5236-406B-AFA1-D5D453596511}">
      <dsp:nvSpPr>
        <dsp:cNvPr id="0" name=""/>
        <dsp:cNvSpPr/>
      </dsp:nvSpPr>
      <dsp:spPr>
        <a:xfrm>
          <a:off x="6212830" y="1978296"/>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12830" y="2057245"/>
        <a:ext cx="236210" cy="236847"/>
      </dsp:txXfrm>
    </dsp:sp>
    <dsp:sp modelId="{FD08DE6C-0E83-49B1-8FCE-056B58F27456}">
      <dsp:nvSpPr>
        <dsp:cNvPr id="0" name=""/>
        <dsp:cNvSpPr/>
      </dsp:nvSpPr>
      <dsp:spPr>
        <a:xfrm>
          <a:off x="6690345" y="1698153"/>
          <a:ext cx="1591716" cy="9550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4. Data analysis</a:t>
          </a:r>
        </a:p>
      </dsp:txBody>
      <dsp:txXfrm>
        <a:off x="6718317" y="1726125"/>
        <a:ext cx="1535772" cy="899086"/>
      </dsp:txXfrm>
    </dsp:sp>
    <dsp:sp modelId="{0FCD29AA-23D8-48B5-9786-187F83F9658E}">
      <dsp:nvSpPr>
        <dsp:cNvPr id="0" name=""/>
        <dsp:cNvSpPr/>
      </dsp:nvSpPr>
      <dsp:spPr>
        <a:xfrm>
          <a:off x="8441233" y="1978296"/>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441233" y="2057245"/>
        <a:ext cx="236210" cy="236847"/>
      </dsp:txXfrm>
    </dsp:sp>
    <dsp:sp modelId="{9170D299-E39D-47C3-A349-29B151AC8A3F}">
      <dsp:nvSpPr>
        <dsp:cNvPr id="0" name=""/>
        <dsp:cNvSpPr/>
      </dsp:nvSpPr>
      <dsp:spPr>
        <a:xfrm>
          <a:off x="8918748" y="1698153"/>
          <a:ext cx="1591716" cy="95503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5. Results</a:t>
          </a:r>
        </a:p>
      </dsp:txBody>
      <dsp:txXfrm>
        <a:off x="8946720" y="1726125"/>
        <a:ext cx="1535772" cy="899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ED51A-2A3E-40D7-8220-2277DE60970A}">
      <dsp:nvSpPr>
        <dsp:cNvPr id="0" name=""/>
        <dsp:cNvSpPr/>
      </dsp:nvSpPr>
      <dsp:spPr>
        <a:xfrm>
          <a:off x="5257800" y="722020"/>
          <a:ext cx="2539494" cy="881477"/>
        </a:xfrm>
        <a:custGeom>
          <a:avLst/>
          <a:gdLst/>
          <a:ahLst/>
          <a:cxnLst/>
          <a:rect l="0" t="0" r="0" b="0"/>
          <a:pathLst>
            <a:path>
              <a:moveTo>
                <a:pt x="0" y="0"/>
              </a:moveTo>
              <a:lnTo>
                <a:pt x="0" y="440738"/>
              </a:lnTo>
              <a:lnTo>
                <a:pt x="2539494" y="440738"/>
              </a:lnTo>
              <a:lnTo>
                <a:pt x="2539494" y="8814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F01266-3F49-422A-8F26-D5E66F8EA20C}">
      <dsp:nvSpPr>
        <dsp:cNvPr id="0" name=""/>
        <dsp:cNvSpPr/>
      </dsp:nvSpPr>
      <dsp:spPr>
        <a:xfrm>
          <a:off x="2718305" y="722020"/>
          <a:ext cx="2539494" cy="881477"/>
        </a:xfrm>
        <a:custGeom>
          <a:avLst/>
          <a:gdLst/>
          <a:ahLst/>
          <a:cxnLst/>
          <a:rect l="0" t="0" r="0" b="0"/>
          <a:pathLst>
            <a:path>
              <a:moveTo>
                <a:pt x="2539494" y="0"/>
              </a:moveTo>
              <a:lnTo>
                <a:pt x="2539494" y="440738"/>
              </a:lnTo>
              <a:lnTo>
                <a:pt x="0" y="440738"/>
              </a:lnTo>
              <a:lnTo>
                <a:pt x="0" y="8814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BA862B-444A-4014-830C-F6C019C3964D}">
      <dsp:nvSpPr>
        <dsp:cNvPr id="0" name=""/>
        <dsp:cNvSpPr/>
      </dsp:nvSpPr>
      <dsp:spPr>
        <a:xfrm>
          <a:off x="2136278" y="1140"/>
          <a:ext cx="6243042" cy="7208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0" kern="1200" dirty="0"/>
            <a:t>TYPES OF DATA</a:t>
          </a:r>
        </a:p>
      </dsp:txBody>
      <dsp:txXfrm>
        <a:off x="2136278" y="1140"/>
        <a:ext cx="6243042" cy="720880"/>
      </dsp:txXfrm>
    </dsp:sp>
    <dsp:sp modelId="{E185B360-E0A3-419C-AC46-A61F1EF6E3F5}">
      <dsp:nvSpPr>
        <dsp:cNvPr id="0" name=""/>
        <dsp:cNvSpPr/>
      </dsp:nvSpPr>
      <dsp:spPr>
        <a:xfrm>
          <a:off x="619550" y="1603498"/>
          <a:ext cx="4197511" cy="20987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Quantitative data</a:t>
          </a:r>
        </a:p>
      </dsp:txBody>
      <dsp:txXfrm>
        <a:off x="619550" y="1603498"/>
        <a:ext cx="4197511" cy="2098755"/>
      </dsp:txXfrm>
    </dsp:sp>
    <dsp:sp modelId="{26556C0B-E171-49A8-A84F-19E266F63940}">
      <dsp:nvSpPr>
        <dsp:cNvPr id="0" name=""/>
        <dsp:cNvSpPr/>
      </dsp:nvSpPr>
      <dsp:spPr>
        <a:xfrm>
          <a:off x="5698538" y="1603498"/>
          <a:ext cx="4197511" cy="20987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Qualitative data</a:t>
          </a:r>
        </a:p>
      </dsp:txBody>
      <dsp:txXfrm>
        <a:off x="5698538" y="1603498"/>
        <a:ext cx="4197511" cy="2098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08624-4330-4DEC-88F8-06EAE2A6DCF3}">
      <dsp:nvSpPr>
        <dsp:cNvPr id="0" name=""/>
        <dsp:cNvSpPr/>
      </dsp:nvSpPr>
      <dsp:spPr>
        <a:xfrm>
          <a:off x="9242" y="554603"/>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Study design/ Data collection</a:t>
          </a:r>
        </a:p>
      </dsp:txBody>
      <dsp:txXfrm>
        <a:off x="57787" y="603148"/>
        <a:ext cx="2665308" cy="1560349"/>
      </dsp:txXfrm>
    </dsp:sp>
    <dsp:sp modelId="{2EF99BE5-0411-4882-B747-C9AFD321E8D9}">
      <dsp:nvSpPr>
        <dsp:cNvPr id="0" name=""/>
        <dsp:cNvSpPr/>
      </dsp:nvSpPr>
      <dsp:spPr>
        <a:xfrm>
          <a:off x="3047880" y="1040785"/>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047880" y="1177800"/>
        <a:ext cx="409940" cy="411044"/>
      </dsp:txXfrm>
    </dsp:sp>
    <dsp:sp modelId="{7B813B26-AC5A-45CF-ACE5-EA6992AF5747}">
      <dsp:nvSpPr>
        <dsp:cNvPr id="0" name=""/>
        <dsp:cNvSpPr/>
      </dsp:nvSpPr>
      <dsp:spPr>
        <a:xfrm>
          <a:off x="3876600" y="554603"/>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Analysis of </a:t>
          </a:r>
          <a:r>
            <a:rPr lang="en-US" sz="3100" b="1" kern="1200" dirty="0">
              <a:solidFill>
                <a:schemeClr val="bg1"/>
              </a:solidFill>
            </a:rPr>
            <a:t>quantitative</a:t>
          </a:r>
          <a:r>
            <a:rPr lang="en-US" sz="3100" kern="1200" dirty="0"/>
            <a:t> data</a:t>
          </a:r>
        </a:p>
      </dsp:txBody>
      <dsp:txXfrm>
        <a:off x="3925145" y="603148"/>
        <a:ext cx="2665308" cy="1560349"/>
      </dsp:txXfrm>
    </dsp:sp>
    <dsp:sp modelId="{EFB05220-BF07-4BFB-B32F-DE51471C2FFF}">
      <dsp:nvSpPr>
        <dsp:cNvPr id="0" name=""/>
        <dsp:cNvSpPr/>
      </dsp:nvSpPr>
      <dsp:spPr>
        <a:xfrm>
          <a:off x="6915239" y="1040785"/>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15239" y="1177800"/>
        <a:ext cx="409940" cy="411044"/>
      </dsp:txXfrm>
    </dsp:sp>
    <dsp:sp modelId="{A581EC2B-5E15-463E-AA40-3BBCB4CC355A}">
      <dsp:nvSpPr>
        <dsp:cNvPr id="0" name=""/>
        <dsp:cNvSpPr/>
      </dsp:nvSpPr>
      <dsp:spPr>
        <a:xfrm>
          <a:off x="7743958" y="554603"/>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Results</a:t>
          </a:r>
        </a:p>
      </dsp:txBody>
      <dsp:txXfrm>
        <a:off x="7792503" y="603148"/>
        <a:ext cx="2665308" cy="1560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05A5-5020-4B45-8A18-65E11448D18A}">
      <dsp:nvSpPr>
        <dsp:cNvPr id="0" name=""/>
        <dsp:cNvSpPr/>
      </dsp:nvSpPr>
      <dsp:spPr>
        <a:xfrm>
          <a:off x="5524500" y="1591778"/>
          <a:ext cx="3023267" cy="1049398"/>
        </a:xfrm>
        <a:custGeom>
          <a:avLst/>
          <a:gdLst/>
          <a:ahLst/>
          <a:cxnLst/>
          <a:rect l="0" t="0" r="0" b="0"/>
          <a:pathLst>
            <a:path>
              <a:moveTo>
                <a:pt x="0" y="0"/>
              </a:moveTo>
              <a:lnTo>
                <a:pt x="0" y="524699"/>
              </a:lnTo>
              <a:lnTo>
                <a:pt x="3023267" y="524699"/>
              </a:lnTo>
              <a:lnTo>
                <a:pt x="3023267" y="10493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AB7B1-17E2-495D-99B5-FFEAD244AE47}">
      <dsp:nvSpPr>
        <dsp:cNvPr id="0" name=""/>
        <dsp:cNvSpPr/>
      </dsp:nvSpPr>
      <dsp:spPr>
        <a:xfrm>
          <a:off x="2501232" y="1591778"/>
          <a:ext cx="3023267" cy="1049398"/>
        </a:xfrm>
        <a:custGeom>
          <a:avLst/>
          <a:gdLst/>
          <a:ahLst/>
          <a:cxnLst/>
          <a:rect l="0" t="0" r="0" b="0"/>
          <a:pathLst>
            <a:path>
              <a:moveTo>
                <a:pt x="3023267" y="0"/>
              </a:moveTo>
              <a:lnTo>
                <a:pt x="3023267" y="524699"/>
              </a:lnTo>
              <a:lnTo>
                <a:pt x="0" y="524699"/>
              </a:lnTo>
              <a:lnTo>
                <a:pt x="0" y="10493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B45296-01FE-40D3-B86C-3E2C16B9EFB1}">
      <dsp:nvSpPr>
        <dsp:cNvPr id="0" name=""/>
        <dsp:cNvSpPr/>
      </dsp:nvSpPr>
      <dsp:spPr>
        <a:xfrm>
          <a:off x="2461155" y="596773"/>
          <a:ext cx="6126689" cy="9950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BRANCHES OF STATISTICS</a:t>
          </a:r>
        </a:p>
      </dsp:txBody>
      <dsp:txXfrm>
        <a:off x="2461155" y="596773"/>
        <a:ext cx="6126689" cy="995004"/>
      </dsp:txXfrm>
    </dsp:sp>
    <dsp:sp modelId="{390C773B-3CC6-43DC-8671-52CA140DEC93}">
      <dsp:nvSpPr>
        <dsp:cNvPr id="0" name=""/>
        <dsp:cNvSpPr/>
      </dsp:nvSpPr>
      <dsp:spPr>
        <a:xfrm>
          <a:off x="2663" y="2641177"/>
          <a:ext cx="4997136" cy="11133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Descriptive statistics</a:t>
          </a:r>
          <a:endParaRPr lang="en-US" sz="3000" kern="1200" dirty="0">
            <a:latin typeface="Arial" panose="020B0604020202020204" pitchFamily="34" charset="0"/>
            <a:cs typeface="Arial" panose="020B0604020202020204" pitchFamily="34" charset="0"/>
          </a:endParaRPr>
        </a:p>
      </dsp:txBody>
      <dsp:txXfrm>
        <a:off x="2663" y="2641177"/>
        <a:ext cx="4997136" cy="1113387"/>
      </dsp:txXfrm>
    </dsp:sp>
    <dsp:sp modelId="{292F2426-77B0-4094-8BF9-492AA995C1F2}">
      <dsp:nvSpPr>
        <dsp:cNvPr id="0" name=""/>
        <dsp:cNvSpPr/>
      </dsp:nvSpPr>
      <dsp:spPr>
        <a:xfrm>
          <a:off x="6049199" y="2641177"/>
          <a:ext cx="4997136" cy="103535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Inferential statistics</a:t>
          </a:r>
          <a:endParaRPr lang="en-US" sz="3000" kern="1200" dirty="0">
            <a:latin typeface="Arial" panose="020B0604020202020204" pitchFamily="34" charset="0"/>
            <a:cs typeface="Arial" panose="020B0604020202020204" pitchFamily="34" charset="0"/>
          </a:endParaRPr>
        </a:p>
      </dsp:txBody>
      <dsp:txXfrm>
        <a:off x="6049199" y="2641177"/>
        <a:ext cx="4997136" cy="10353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10/3/2024</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10/3/2024</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1.png"/><Relationship Id="rId12"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7.png"/><Relationship Id="rId5" Type="http://schemas.openxmlformats.org/officeDocument/2006/relationships/diagramColors" Target="../diagrams/colors3.xml"/><Relationship Id="rId10" Type="http://schemas.openxmlformats.org/officeDocument/2006/relationships/image" Target="../media/image6.png"/><Relationship Id="rId4" Type="http://schemas.openxmlformats.org/officeDocument/2006/relationships/diagramQuickStyle" Target="../diagrams/quickStyle3.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42C8-F50B-1BE4-077B-B9D066396856}"/>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74C67866-FA40-7608-1B50-B167437AC76E}"/>
              </a:ext>
            </a:extLst>
          </p:cNvPr>
          <p:cNvSpPr>
            <a:spLocks noGrp="1"/>
          </p:cNvSpPr>
          <p:nvPr>
            <p:ph idx="1"/>
          </p:nvPr>
        </p:nvSpPr>
        <p:spPr>
          <a:xfrm>
            <a:off x="838200" y="1825624"/>
            <a:ext cx="10515600" cy="5032375"/>
          </a:xfrm>
        </p:spPr>
        <p:txBody>
          <a:bodyPr>
            <a:normAutofit/>
          </a:bodyPr>
          <a:lstStyle/>
          <a:p>
            <a:r>
              <a:rPr lang="en-US" dirty="0"/>
              <a:t>The notion of data and types of data</a:t>
            </a:r>
          </a:p>
          <a:p>
            <a:r>
              <a:rPr lang="en-US" dirty="0"/>
              <a:t>Introduction to statistics</a:t>
            </a:r>
          </a:p>
          <a:p>
            <a:r>
              <a:rPr lang="en-US" dirty="0"/>
              <a:t>Branches of statistics</a:t>
            </a:r>
          </a:p>
          <a:p>
            <a:r>
              <a:rPr lang="en-US" dirty="0"/>
              <a:t>A population vs. a sample </a:t>
            </a:r>
          </a:p>
          <a:p>
            <a:r>
              <a:rPr lang="en-US" dirty="0"/>
              <a:t>Variables</a:t>
            </a:r>
          </a:p>
          <a:p>
            <a:r>
              <a:rPr lang="en-US" dirty="0"/>
              <a:t>Hypotheses</a:t>
            </a:r>
          </a:p>
          <a:p>
            <a:r>
              <a:rPr lang="en-US" dirty="0"/>
              <a:t>Probability</a:t>
            </a:r>
          </a:p>
          <a:p>
            <a:r>
              <a:rPr lang="en-US" dirty="0"/>
              <a:t>Causation vs. correlation</a:t>
            </a:r>
          </a:p>
          <a:p>
            <a:r>
              <a:rPr lang="en-US" dirty="0"/>
              <a:t>Bias</a:t>
            </a:r>
          </a:p>
          <a:p>
            <a:endParaRPr lang="en-US" dirty="0"/>
          </a:p>
          <a:p>
            <a:endParaRPr lang="en-US" dirty="0"/>
          </a:p>
        </p:txBody>
      </p:sp>
      <p:pic>
        <p:nvPicPr>
          <p:cNvPr id="4" name="Picture 3">
            <a:extLst>
              <a:ext uri="{FF2B5EF4-FFF2-40B4-BE49-F238E27FC236}">
                <a16:creationId xmlns:a16="http://schemas.microsoft.com/office/drawing/2014/main" id="{1D2E8EA6-6F99-69B7-8419-BFBF21152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96926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53BE-49E5-42E1-1BA6-118F2C9DAD14}"/>
              </a:ext>
            </a:extLst>
          </p:cNvPr>
          <p:cNvSpPr>
            <a:spLocks noGrp="1"/>
          </p:cNvSpPr>
          <p:nvPr>
            <p:ph type="title"/>
          </p:nvPr>
        </p:nvSpPr>
        <p:spPr>
          <a:xfrm>
            <a:off x="3853961" y="1523574"/>
            <a:ext cx="4484078" cy="1325563"/>
          </a:xfrm>
        </p:spPr>
        <p:txBody>
          <a:bodyPr/>
          <a:lstStyle/>
          <a:p>
            <a:r>
              <a:rPr lang="en-US" b="1" dirty="0"/>
              <a:t>What is research? </a:t>
            </a:r>
          </a:p>
        </p:txBody>
      </p:sp>
    </p:spTree>
    <p:extLst>
      <p:ext uri="{BB962C8B-B14F-4D97-AF65-F5344CB8AC3E}">
        <p14:creationId xmlns:p14="http://schemas.microsoft.com/office/powerpoint/2010/main" val="130551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53BE-49E5-42E1-1BA6-118F2C9DAD14}"/>
              </a:ext>
            </a:extLst>
          </p:cNvPr>
          <p:cNvSpPr>
            <a:spLocks noGrp="1"/>
          </p:cNvSpPr>
          <p:nvPr>
            <p:ph type="title"/>
          </p:nvPr>
        </p:nvSpPr>
        <p:spPr>
          <a:xfrm>
            <a:off x="3853961" y="1523574"/>
            <a:ext cx="4484078" cy="1325563"/>
          </a:xfrm>
        </p:spPr>
        <p:txBody>
          <a:bodyPr/>
          <a:lstStyle/>
          <a:p>
            <a:r>
              <a:rPr lang="en-US" b="1" dirty="0"/>
              <a:t>What is research? </a:t>
            </a:r>
          </a:p>
        </p:txBody>
      </p:sp>
      <p:sp>
        <p:nvSpPr>
          <p:cNvPr id="3" name="Title 1">
            <a:extLst>
              <a:ext uri="{FF2B5EF4-FFF2-40B4-BE49-F238E27FC236}">
                <a16:creationId xmlns:a16="http://schemas.microsoft.com/office/drawing/2014/main" id="{03C9B1BD-1BE1-4DCD-DF74-BF16C5C9C885}"/>
              </a:ext>
            </a:extLst>
          </p:cNvPr>
          <p:cNvSpPr txBox="1">
            <a:spLocks/>
          </p:cNvSpPr>
          <p:nvPr/>
        </p:nvSpPr>
        <p:spPr>
          <a:xfrm>
            <a:off x="946637" y="2849137"/>
            <a:ext cx="107998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Simply, research is a </a:t>
            </a:r>
            <a:r>
              <a:rPr lang="en-US" sz="3600" b="1" dirty="0">
                <a:solidFill>
                  <a:srgbClr val="FF0000"/>
                </a:solidFill>
              </a:rPr>
              <a:t>systematic</a:t>
            </a:r>
            <a:r>
              <a:rPr lang="en-US" sz="3600" dirty="0"/>
              <a:t> process of </a:t>
            </a:r>
            <a:r>
              <a:rPr lang="en-US" sz="3600" b="1" dirty="0">
                <a:solidFill>
                  <a:srgbClr val="FF0000"/>
                </a:solidFill>
              </a:rPr>
              <a:t>answering questions</a:t>
            </a:r>
            <a:r>
              <a:rPr lang="en-US" sz="3600" dirty="0"/>
              <a:t>. </a:t>
            </a:r>
          </a:p>
        </p:txBody>
      </p:sp>
    </p:spTree>
    <p:extLst>
      <p:ext uri="{BB962C8B-B14F-4D97-AF65-F5344CB8AC3E}">
        <p14:creationId xmlns:p14="http://schemas.microsoft.com/office/powerpoint/2010/main" val="336451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59C9-19AF-25F6-1D84-4493AB4168D8}"/>
              </a:ext>
            </a:extLst>
          </p:cNvPr>
          <p:cNvSpPr>
            <a:spLocks noGrp="1"/>
          </p:cNvSpPr>
          <p:nvPr>
            <p:ph type="title"/>
          </p:nvPr>
        </p:nvSpPr>
        <p:spPr/>
        <p:txBody>
          <a:bodyPr/>
          <a:lstStyle/>
          <a:p>
            <a:r>
              <a:rPr lang="en-US" b="1" dirty="0"/>
              <a:t>Research process</a:t>
            </a:r>
          </a:p>
        </p:txBody>
      </p:sp>
      <p:graphicFrame>
        <p:nvGraphicFramePr>
          <p:cNvPr id="4" name="Content Placeholder 3">
            <a:extLst>
              <a:ext uri="{FF2B5EF4-FFF2-40B4-BE49-F238E27FC236}">
                <a16:creationId xmlns:a16="http://schemas.microsoft.com/office/drawing/2014/main" id="{530370A0-E9D7-08FA-1D6B-0D16EB68CFC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75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2D1E2-5215-A6F2-B99D-033A50293E4B}"/>
              </a:ext>
            </a:extLst>
          </p:cNvPr>
          <p:cNvSpPr>
            <a:spLocks noGrp="1"/>
          </p:cNvSpPr>
          <p:nvPr>
            <p:ph idx="1"/>
          </p:nvPr>
        </p:nvSpPr>
        <p:spPr>
          <a:xfrm>
            <a:off x="838200" y="316523"/>
            <a:ext cx="10515600" cy="703385"/>
          </a:xfrm>
        </p:spPr>
        <p:txBody>
          <a:bodyPr>
            <a:normAutofit fontScale="77500" lnSpcReduction="20000"/>
          </a:bodyPr>
          <a:lstStyle/>
          <a:p>
            <a:pPr marL="0" indent="0">
              <a:buNone/>
            </a:pPr>
            <a:r>
              <a:rPr lang="en-US" b="1" dirty="0"/>
              <a:t>1. Research question</a:t>
            </a:r>
          </a:p>
          <a:p>
            <a:pPr marL="0" indent="0">
              <a:buNone/>
            </a:pPr>
            <a:r>
              <a:rPr lang="en-US" dirty="0"/>
              <a:t>What is Algerian EFL learners’ favorite color? </a:t>
            </a:r>
          </a:p>
        </p:txBody>
      </p:sp>
    </p:spTree>
    <p:extLst>
      <p:ext uri="{BB962C8B-B14F-4D97-AF65-F5344CB8AC3E}">
        <p14:creationId xmlns:p14="http://schemas.microsoft.com/office/powerpoint/2010/main" val="295619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2D1E2-5215-A6F2-B99D-033A50293E4B}"/>
              </a:ext>
            </a:extLst>
          </p:cNvPr>
          <p:cNvSpPr>
            <a:spLocks noGrp="1"/>
          </p:cNvSpPr>
          <p:nvPr>
            <p:ph idx="1"/>
          </p:nvPr>
        </p:nvSpPr>
        <p:spPr>
          <a:xfrm>
            <a:off x="838200" y="316523"/>
            <a:ext cx="10515600" cy="703385"/>
          </a:xfrm>
        </p:spPr>
        <p:txBody>
          <a:bodyPr>
            <a:normAutofit fontScale="77500" lnSpcReduction="20000"/>
          </a:bodyPr>
          <a:lstStyle/>
          <a:p>
            <a:pPr marL="0" indent="0">
              <a:buNone/>
            </a:pPr>
            <a:r>
              <a:rPr lang="en-US" b="1" dirty="0"/>
              <a:t>1. Research question</a:t>
            </a:r>
          </a:p>
          <a:p>
            <a:pPr marL="0" indent="0">
              <a:buNone/>
            </a:pPr>
            <a:r>
              <a:rPr lang="en-US" dirty="0"/>
              <a:t>What is Algerian EFL learners’ favorite color? </a:t>
            </a:r>
          </a:p>
        </p:txBody>
      </p:sp>
      <p:sp>
        <p:nvSpPr>
          <p:cNvPr id="4" name="Content Placeholder 2">
            <a:extLst>
              <a:ext uri="{FF2B5EF4-FFF2-40B4-BE49-F238E27FC236}">
                <a16:creationId xmlns:a16="http://schemas.microsoft.com/office/drawing/2014/main" id="{EEE97740-3DB4-FAB2-EC2E-39C6C26EA2FA}"/>
              </a:ext>
            </a:extLst>
          </p:cNvPr>
          <p:cNvSpPr txBox="1">
            <a:spLocks/>
          </p:cNvSpPr>
          <p:nvPr/>
        </p:nvSpPr>
        <p:spPr>
          <a:xfrm>
            <a:off x="838200" y="1453661"/>
            <a:ext cx="10515600" cy="171157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a:t>2. Data collection (instrument/ tool)</a:t>
            </a:r>
          </a:p>
          <a:p>
            <a:pPr marL="0" indent="0">
              <a:buFont typeface="Arial" panose="020B0604020202020204" pitchFamily="34" charset="0"/>
              <a:buNone/>
            </a:pPr>
            <a:r>
              <a:rPr lang="en-US" sz="3400" dirty="0"/>
              <a:t>Questionnaire: What is your favorite color?</a:t>
            </a:r>
          </a:p>
          <a:p>
            <a:pPr marL="0" indent="0">
              <a:buNone/>
            </a:pPr>
            <a:r>
              <a:rPr lang="en-US" sz="3400" dirty="0"/>
              <a:t>                                                                                       ⃝ Red </a:t>
            </a:r>
          </a:p>
          <a:p>
            <a:pPr marL="0" indent="0">
              <a:buNone/>
            </a:pPr>
            <a:r>
              <a:rPr lang="en-US" sz="3400" dirty="0"/>
              <a:t>                                                                                       ⃝ Blue</a:t>
            </a:r>
          </a:p>
          <a:p>
            <a:pPr marL="0" indent="0">
              <a:buNone/>
            </a:pPr>
            <a:r>
              <a:rPr lang="en-US" sz="3400" dirty="0"/>
              <a:t>                                                                                       ⃝ Green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07638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2D1E2-5215-A6F2-B99D-033A50293E4B}"/>
              </a:ext>
            </a:extLst>
          </p:cNvPr>
          <p:cNvSpPr>
            <a:spLocks noGrp="1"/>
          </p:cNvSpPr>
          <p:nvPr>
            <p:ph idx="1"/>
          </p:nvPr>
        </p:nvSpPr>
        <p:spPr>
          <a:xfrm>
            <a:off x="838200" y="316523"/>
            <a:ext cx="10515600" cy="703385"/>
          </a:xfrm>
        </p:spPr>
        <p:txBody>
          <a:bodyPr>
            <a:normAutofit fontScale="77500" lnSpcReduction="20000"/>
          </a:bodyPr>
          <a:lstStyle/>
          <a:p>
            <a:pPr marL="0" indent="0">
              <a:buNone/>
            </a:pPr>
            <a:r>
              <a:rPr lang="en-US" b="1" dirty="0"/>
              <a:t>1. Research question</a:t>
            </a:r>
          </a:p>
          <a:p>
            <a:pPr marL="0" indent="0">
              <a:buNone/>
            </a:pPr>
            <a:r>
              <a:rPr lang="en-US" dirty="0"/>
              <a:t>What is Algerian EFL learners’ favorite color? </a:t>
            </a:r>
          </a:p>
        </p:txBody>
      </p:sp>
      <p:sp>
        <p:nvSpPr>
          <p:cNvPr id="4" name="Content Placeholder 2">
            <a:extLst>
              <a:ext uri="{FF2B5EF4-FFF2-40B4-BE49-F238E27FC236}">
                <a16:creationId xmlns:a16="http://schemas.microsoft.com/office/drawing/2014/main" id="{EEE97740-3DB4-FAB2-EC2E-39C6C26EA2FA}"/>
              </a:ext>
            </a:extLst>
          </p:cNvPr>
          <p:cNvSpPr txBox="1">
            <a:spLocks/>
          </p:cNvSpPr>
          <p:nvPr/>
        </p:nvSpPr>
        <p:spPr>
          <a:xfrm>
            <a:off x="838200" y="1453661"/>
            <a:ext cx="10515600" cy="171157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a:t>2. Data collection</a:t>
            </a:r>
          </a:p>
          <a:p>
            <a:pPr marL="0" indent="0">
              <a:buFont typeface="Arial" panose="020B0604020202020204" pitchFamily="34" charset="0"/>
              <a:buNone/>
            </a:pPr>
            <a:r>
              <a:rPr lang="en-US" sz="3400" dirty="0"/>
              <a:t>Questionnaire: What is your favorite color?</a:t>
            </a:r>
          </a:p>
          <a:p>
            <a:pPr marL="0" indent="0">
              <a:buNone/>
            </a:pPr>
            <a:r>
              <a:rPr lang="en-US" sz="3400" dirty="0"/>
              <a:t>                                                                                       ⃝ Red </a:t>
            </a:r>
          </a:p>
          <a:p>
            <a:pPr marL="0" indent="0">
              <a:buNone/>
            </a:pPr>
            <a:r>
              <a:rPr lang="en-US" sz="3400" dirty="0"/>
              <a:t>                                                                                       ⃝ Blue</a:t>
            </a:r>
          </a:p>
          <a:p>
            <a:pPr marL="0" indent="0">
              <a:buNone/>
            </a:pPr>
            <a:r>
              <a:rPr lang="en-US" sz="3400" dirty="0"/>
              <a:t>                                                                                       ⃝ Green </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098EA69C-C1F3-A9DC-0A5D-D9E906AFB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32" y="3912699"/>
            <a:ext cx="2982425" cy="2281772"/>
          </a:xfrm>
          <a:prstGeom prst="rect">
            <a:avLst/>
          </a:prstGeom>
        </p:spPr>
      </p:pic>
      <p:sp>
        <p:nvSpPr>
          <p:cNvPr id="6" name="Content Placeholder 2">
            <a:extLst>
              <a:ext uri="{FF2B5EF4-FFF2-40B4-BE49-F238E27FC236}">
                <a16:creationId xmlns:a16="http://schemas.microsoft.com/office/drawing/2014/main" id="{00E7E29F-A2D7-987A-70BF-68FAA38E1FEE}"/>
              </a:ext>
            </a:extLst>
          </p:cNvPr>
          <p:cNvSpPr txBox="1">
            <a:spLocks/>
          </p:cNvSpPr>
          <p:nvPr/>
        </p:nvSpPr>
        <p:spPr>
          <a:xfrm>
            <a:off x="838200" y="3598983"/>
            <a:ext cx="10515600" cy="70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3. Data/ raw data/ dataset</a:t>
            </a:r>
          </a:p>
        </p:txBody>
      </p:sp>
    </p:spTree>
    <p:extLst>
      <p:ext uri="{BB962C8B-B14F-4D97-AF65-F5344CB8AC3E}">
        <p14:creationId xmlns:p14="http://schemas.microsoft.com/office/powerpoint/2010/main" val="78962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2D1E2-5215-A6F2-B99D-033A50293E4B}"/>
              </a:ext>
            </a:extLst>
          </p:cNvPr>
          <p:cNvSpPr>
            <a:spLocks noGrp="1"/>
          </p:cNvSpPr>
          <p:nvPr>
            <p:ph idx="1"/>
          </p:nvPr>
        </p:nvSpPr>
        <p:spPr>
          <a:xfrm>
            <a:off x="838200" y="316523"/>
            <a:ext cx="10515600" cy="703385"/>
          </a:xfrm>
        </p:spPr>
        <p:txBody>
          <a:bodyPr>
            <a:normAutofit fontScale="77500" lnSpcReduction="20000"/>
          </a:bodyPr>
          <a:lstStyle/>
          <a:p>
            <a:pPr marL="0" indent="0">
              <a:buNone/>
            </a:pPr>
            <a:r>
              <a:rPr lang="en-US" b="1" dirty="0"/>
              <a:t>1. Research question</a:t>
            </a:r>
          </a:p>
          <a:p>
            <a:pPr marL="0" indent="0">
              <a:buNone/>
            </a:pPr>
            <a:r>
              <a:rPr lang="en-US" dirty="0"/>
              <a:t>What is Algerian EFL learners’ favorite color? </a:t>
            </a:r>
          </a:p>
        </p:txBody>
      </p:sp>
      <p:sp>
        <p:nvSpPr>
          <p:cNvPr id="4" name="Content Placeholder 2">
            <a:extLst>
              <a:ext uri="{FF2B5EF4-FFF2-40B4-BE49-F238E27FC236}">
                <a16:creationId xmlns:a16="http://schemas.microsoft.com/office/drawing/2014/main" id="{EEE97740-3DB4-FAB2-EC2E-39C6C26EA2FA}"/>
              </a:ext>
            </a:extLst>
          </p:cNvPr>
          <p:cNvSpPr txBox="1">
            <a:spLocks/>
          </p:cNvSpPr>
          <p:nvPr/>
        </p:nvSpPr>
        <p:spPr>
          <a:xfrm>
            <a:off x="838200" y="1453661"/>
            <a:ext cx="10515600" cy="171157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a:t>2. Data collection</a:t>
            </a:r>
          </a:p>
          <a:p>
            <a:pPr marL="0" indent="0">
              <a:buFont typeface="Arial" panose="020B0604020202020204" pitchFamily="34" charset="0"/>
              <a:buNone/>
            </a:pPr>
            <a:r>
              <a:rPr lang="en-US" sz="3400" dirty="0"/>
              <a:t>Questionnaire: What is your favorite color?</a:t>
            </a:r>
          </a:p>
          <a:p>
            <a:pPr marL="0" indent="0">
              <a:buNone/>
            </a:pPr>
            <a:r>
              <a:rPr lang="en-US" sz="3400" dirty="0"/>
              <a:t>                                                                                       ⃝ Red </a:t>
            </a:r>
          </a:p>
          <a:p>
            <a:pPr marL="0" indent="0">
              <a:buNone/>
            </a:pPr>
            <a:r>
              <a:rPr lang="en-US" sz="3400" dirty="0"/>
              <a:t>                                                                                       ⃝ Blue</a:t>
            </a:r>
          </a:p>
          <a:p>
            <a:pPr marL="0" indent="0">
              <a:buNone/>
            </a:pPr>
            <a:r>
              <a:rPr lang="en-US" sz="3400" dirty="0"/>
              <a:t>                                                                                       ⃝ Green </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098EA69C-C1F3-A9DC-0A5D-D9E906AFB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32" y="3912699"/>
            <a:ext cx="2982425" cy="2281772"/>
          </a:xfrm>
          <a:prstGeom prst="rect">
            <a:avLst/>
          </a:prstGeom>
        </p:spPr>
      </p:pic>
      <p:sp>
        <p:nvSpPr>
          <p:cNvPr id="6" name="Content Placeholder 2">
            <a:extLst>
              <a:ext uri="{FF2B5EF4-FFF2-40B4-BE49-F238E27FC236}">
                <a16:creationId xmlns:a16="http://schemas.microsoft.com/office/drawing/2014/main" id="{00E7E29F-A2D7-987A-70BF-68FAA38E1FEE}"/>
              </a:ext>
            </a:extLst>
          </p:cNvPr>
          <p:cNvSpPr txBox="1">
            <a:spLocks/>
          </p:cNvSpPr>
          <p:nvPr/>
        </p:nvSpPr>
        <p:spPr>
          <a:xfrm>
            <a:off x="838200" y="3598983"/>
            <a:ext cx="10515600" cy="70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3. Data</a:t>
            </a:r>
          </a:p>
        </p:txBody>
      </p:sp>
      <p:sp>
        <p:nvSpPr>
          <p:cNvPr id="7" name="Content Placeholder 2">
            <a:extLst>
              <a:ext uri="{FF2B5EF4-FFF2-40B4-BE49-F238E27FC236}">
                <a16:creationId xmlns:a16="http://schemas.microsoft.com/office/drawing/2014/main" id="{426341BB-B8F6-5260-4F73-5A6B437D6098}"/>
              </a:ext>
            </a:extLst>
          </p:cNvPr>
          <p:cNvSpPr txBox="1">
            <a:spLocks/>
          </p:cNvSpPr>
          <p:nvPr/>
        </p:nvSpPr>
        <p:spPr>
          <a:xfrm>
            <a:off x="8388880" y="3598983"/>
            <a:ext cx="3429000" cy="70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5. Data analysis</a:t>
            </a:r>
          </a:p>
        </p:txBody>
      </p:sp>
      <p:graphicFrame>
        <p:nvGraphicFramePr>
          <p:cNvPr id="2" name="Table 1">
            <a:extLst>
              <a:ext uri="{FF2B5EF4-FFF2-40B4-BE49-F238E27FC236}">
                <a16:creationId xmlns:a16="http://schemas.microsoft.com/office/drawing/2014/main" id="{F1940DCF-EA7C-8855-4EC1-658DBD9D4BED}"/>
              </a:ext>
            </a:extLst>
          </p:cNvPr>
          <p:cNvGraphicFramePr>
            <a:graphicFrameLocks noGrp="1"/>
          </p:cNvGraphicFramePr>
          <p:nvPr/>
        </p:nvGraphicFramePr>
        <p:xfrm>
          <a:off x="6890736" y="4149967"/>
          <a:ext cx="4615096" cy="1529864"/>
        </p:xfrm>
        <a:graphic>
          <a:graphicData uri="http://schemas.openxmlformats.org/drawingml/2006/table">
            <a:tbl>
              <a:tblPr/>
              <a:tblGrid>
                <a:gridCol w="2090817">
                  <a:extLst>
                    <a:ext uri="{9D8B030D-6E8A-4147-A177-3AD203B41FA5}">
                      <a16:colId xmlns:a16="http://schemas.microsoft.com/office/drawing/2014/main" val="215001039"/>
                    </a:ext>
                  </a:extLst>
                </a:gridCol>
                <a:gridCol w="2524279">
                  <a:extLst>
                    <a:ext uri="{9D8B030D-6E8A-4147-A177-3AD203B41FA5}">
                      <a16:colId xmlns:a16="http://schemas.microsoft.com/office/drawing/2014/main" val="3477985264"/>
                    </a:ext>
                  </a:extLst>
                </a:gridCol>
              </a:tblGrid>
              <a:tr h="382466">
                <a:tc>
                  <a:txBody>
                    <a:bodyPr/>
                    <a:lstStyle/>
                    <a:p>
                      <a:pPr algn="ctr" fontAlgn="b"/>
                      <a:r>
                        <a:rPr lang="en-US" sz="2000" b="1" i="0" u="none" strike="noStrike" dirty="0">
                          <a:solidFill>
                            <a:srgbClr val="000000"/>
                          </a:solidFill>
                          <a:effectLst/>
                          <a:latin typeface="Calibri" panose="020F0502020204030204" pitchFamily="34" charset="0"/>
                        </a:rPr>
                        <a:t>Favorite color</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Calibri" panose="020F0502020204030204" pitchFamily="34" charset="0"/>
                        </a:rPr>
                        <a:t>Count of Participants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090771941"/>
                  </a:ext>
                </a:extLst>
              </a:tr>
              <a:tr h="382466">
                <a:tc>
                  <a:txBody>
                    <a:bodyPr/>
                    <a:lstStyle/>
                    <a:p>
                      <a:pPr algn="ctr" fontAlgn="b"/>
                      <a:r>
                        <a:rPr lang="en-US" sz="2000" b="0" i="0" u="none" strike="noStrike" dirty="0">
                          <a:solidFill>
                            <a:srgbClr val="000000"/>
                          </a:solidFill>
                          <a:effectLst/>
                          <a:latin typeface="Calibri" panose="020F0502020204030204" pitchFamily="34" charset="0"/>
                        </a:rPr>
                        <a:t>Blue</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4826680"/>
                  </a:ext>
                </a:extLst>
              </a:tr>
              <a:tr h="382466">
                <a:tc>
                  <a:txBody>
                    <a:bodyPr/>
                    <a:lstStyle/>
                    <a:p>
                      <a:pPr algn="ctr" fontAlgn="b"/>
                      <a:r>
                        <a:rPr lang="en-US" sz="2000" b="0" i="0" u="none" strike="noStrike">
                          <a:solidFill>
                            <a:srgbClr val="000000"/>
                          </a:solidFill>
                          <a:effectLst/>
                          <a:latin typeface="Calibri" panose="020F0502020204030204" pitchFamily="34" charset="0"/>
                        </a:rPr>
                        <a:t>Green</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3760221606"/>
                  </a:ext>
                </a:extLst>
              </a:tr>
              <a:tr h="382466">
                <a:tc>
                  <a:txBody>
                    <a:bodyPr/>
                    <a:lstStyle/>
                    <a:p>
                      <a:pPr algn="ctr" fontAlgn="b"/>
                      <a:r>
                        <a:rPr lang="en-US" sz="2000" b="0" i="0" u="none" strike="noStrike" dirty="0">
                          <a:solidFill>
                            <a:srgbClr val="000000"/>
                          </a:solidFill>
                          <a:effectLst/>
                          <a:latin typeface="Calibri" panose="020F0502020204030204" pitchFamily="34" charset="0"/>
                        </a:rPr>
                        <a:t>Red</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367032516"/>
                  </a:ext>
                </a:extLst>
              </a:tr>
            </a:tbl>
          </a:graphicData>
        </a:graphic>
      </p:graphicFrame>
    </p:spTree>
    <p:extLst>
      <p:ext uri="{BB962C8B-B14F-4D97-AF65-F5344CB8AC3E}">
        <p14:creationId xmlns:p14="http://schemas.microsoft.com/office/powerpoint/2010/main" val="394081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2D1E2-5215-A6F2-B99D-033A50293E4B}"/>
              </a:ext>
            </a:extLst>
          </p:cNvPr>
          <p:cNvSpPr>
            <a:spLocks noGrp="1"/>
          </p:cNvSpPr>
          <p:nvPr>
            <p:ph idx="1"/>
          </p:nvPr>
        </p:nvSpPr>
        <p:spPr>
          <a:xfrm>
            <a:off x="838200" y="316523"/>
            <a:ext cx="10515600" cy="703385"/>
          </a:xfrm>
        </p:spPr>
        <p:txBody>
          <a:bodyPr>
            <a:normAutofit fontScale="77500" lnSpcReduction="20000"/>
          </a:bodyPr>
          <a:lstStyle/>
          <a:p>
            <a:pPr marL="0" indent="0">
              <a:buNone/>
            </a:pPr>
            <a:r>
              <a:rPr lang="en-US" b="1" dirty="0"/>
              <a:t>1. Research question</a:t>
            </a:r>
          </a:p>
          <a:p>
            <a:pPr marL="0" indent="0">
              <a:buNone/>
            </a:pPr>
            <a:r>
              <a:rPr lang="en-US" dirty="0"/>
              <a:t>What is Algerian EFL learners’ favorite color? </a:t>
            </a:r>
          </a:p>
        </p:txBody>
      </p:sp>
      <p:sp>
        <p:nvSpPr>
          <p:cNvPr id="4" name="Content Placeholder 2">
            <a:extLst>
              <a:ext uri="{FF2B5EF4-FFF2-40B4-BE49-F238E27FC236}">
                <a16:creationId xmlns:a16="http://schemas.microsoft.com/office/drawing/2014/main" id="{EEE97740-3DB4-FAB2-EC2E-39C6C26EA2FA}"/>
              </a:ext>
            </a:extLst>
          </p:cNvPr>
          <p:cNvSpPr txBox="1">
            <a:spLocks/>
          </p:cNvSpPr>
          <p:nvPr/>
        </p:nvSpPr>
        <p:spPr>
          <a:xfrm>
            <a:off x="838200" y="1453661"/>
            <a:ext cx="10515600" cy="171157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a:t>2. Data collection</a:t>
            </a:r>
          </a:p>
          <a:p>
            <a:pPr marL="0" indent="0">
              <a:buFont typeface="Arial" panose="020B0604020202020204" pitchFamily="34" charset="0"/>
              <a:buNone/>
            </a:pPr>
            <a:r>
              <a:rPr lang="en-US" sz="3400" dirty="0"/>
              <a:t>Questionnaire: What is your favorite color?</a:t>
            </a:r>
          </a:p>
          <a:p>
            <a:pPr marL="0" indent="0">
              <a:buNone/>
            </a:pPr>
            <a:r>
              <a:rPr lang="en-US" sz="3400" dirty="0"/>
              <a:t>                                                                                       ⃝ Red </a:t>
            </a:r>
          </a:p>
          <a:p>
            <a:pPr marL="0" indent="0">
              <a:buNone/>
            </a:pPr>
            <a:r>
              <a:rPr lang="en-US" sz="3400" dirty="0"/>
              <a:t>                                                                                       ⃝ Blue</a:t>
            </a:r>
          </a:p>
          <a:p>
            <a:pPr marL="0" indent="0">
              <a:buNone/>
            </a:pPr>
            <a:r>
              <a:rPr lang="en-US" sz="3400" dirty="0"/>
              <a:t>                                                                                       ⃝ Green </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098EA69C-C1F3-A9DC-0A5D-D9E906AFB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32" y="3912699"/>
            <a:ext cx="2982425" cy="2281772"/>
          </a:xfrm>
          <a:prstGeom prst="rect">
            <a:avLst/>
          </a:prstGeom>
        </p:spPr>
      </p:pic>
      <p:sp>
        <p:nvSpPr>
          <p:cNvPr id="6" name="Content Placeholder 2">
            <a:extLst>
              <a:ext uri="{FF2B5EF4-FFF2-40B4-BE49-F238E27FC236}">
                <a16:creationId xmlns:a16="http://schemas.microsoft.com/office/drawing/2014/main" id="{00E7E29F-A2D7-987A-70BF-68FAA38E1FEE}"/>
              </a:ext>
            </a:extLst>
          </p:cNvPr>
          <p:cNvSpPr txBox="1">
            <a:spLocks/>
          </p:cNvSpPr>
          <p:nvPr/>
        </p:nvSpPr>
        <p:spPr>
          <a:xfrm>
            <a:off x="838200" y="3598983"/>
            <a:ext cx="10515600" cy="70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3. Data/ 4. Data analysis</a:t>
            </a:r>
          </a:p>
        </p:txBody>
      </p:sp>
      <p:sp>
        <p:nvSpPr>
          <p:cNvPr id="7" name="Content Placeholder 2">
            <a:extLst>
              <a:ext uri="{FF2B5EF4-FFF2-40B4-BE49-F238E27FC236}">
                <a16:creationId xmlns:a16="http://schemas.microsoft.com/office/drawing/2014/main" id="{426341BB-B8F6-5260-4F73-5A6B437D6098}"/>
              </a:ext>
            </a:extLst>
          </p:cNvPr>
          <p:cNvSpPr txBox="1">
            <a:spLocks/>
          </p:cNvSpPr>
          <p:nvPr/>
        </p:nvSpPr>
        <p:spPr>
          <a:xfrm>
            <a:off x="8340969" y="3598983"/>
            <a:ext cx="3429000" cy="70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5. Results</a:t>
            </a:r>
          </a:p>
        </p:txBody>
      </p:sp>
      <p:graphicFrame>
        <p:nvGraphicFramePr>
          <p:cNvPr id="8" name="Chart 7">
            <a:extLst>
              <a:ext uri="{FF2B5EF4-FFF2-40B4-BE49-F238E27FC236}">
                <a16:creationId xmlns:a16="http://schemas.microsoft.com/office/drawing/2014/main" id="{FB176D89-1B17-8FF0-EDDD-E0EA8F0DED90}"/>
              </a:ext>
            </a:extLst>
          </p:cNvPr>
          <p:cNvGraphicFramePr>
            <a:graphicFrameLocks/>
          </p:cNvGraphicFramePr>
          <p:nvPr>
            <p:extLst>
              <p:ext uri="{D42A27DB-BD31-4B8C-83A1-F6EECF244321}">
                <p14:modId xmlns:p14="http://schemas.microsoft.com/office/powerpoint/2010/main" val="776936683"/>
              </p:ext>
            </p:extLst>
          </p:nvPr>
        </p:nvGraphicFramePr>
        <p:xfrm>
          <a:off x="7293654" y="3950674"/>
          <a:ext cx="4287933" cy="224379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AF987681-5844-BF2C-9E8B-7903EA52DE44}"/>
              </a:ext>
            </a:extLst>
          </p:cNvPr>
          <p:cNvCxnSpPr/>
          <p:nvPr/>
        </p:nvCxnSpPr>
        <p:spPr>
          <a:xfrm>
            <a:off x="4368800" y="4876800"/>
            <a:ext cx="25287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06B873C-9612-226B-B39F-14F215F90EF1}"/>
              </a:ext>
            </a:extLst>
          </p:cNvPr>
          <p:cNvCxnSpPr>
            <a:cxnSpLocks/>
          </p:cNvCxnSpPr>
          <p:nvPr/>
        </p:nvCxnSpPr>
        <p:spPr>
          <a:xfrm flipH="1" flipV="1">
            <a:off x="6096000" y="863600"/>
            <a:ext cx="2959100" cy="273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495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7C6F-3FF4-D1F3-3503-D3E0DA7396B4}"/>
              </a:ext>
            </a:extLst>
          </p:cNvPr>
          <p:cNvSpPr>
            <a:spLocks noGrp="1"/>
          </p:cNvSpPr>
          <p:nvPr>
            <p:ph type="title"/>
          </p:nvPr>
        </p:nvSpPr>
        <p:spPr/>
        <p:txBody>
          <a:bodyPr/>
          <a:lstStyle/>
          <a:p>
            <a:r>
              <a:rPr lang="en-US" b="1" dirty="0"/>
              <a:t>Data</a:t>
            </a:r>
          </a:p>
        </p:txBody>
      </p:sp>
      <p:sp>
        <p:nvSpPr>
          <p:cNvPr id="3" name="Content Placeholder 2">
            <a:extLst>
              <a:ext uri="{FF2B5EF4-FFF2-40B4-BE49-F238E27FC236}">
                <a16:creationId xmlns:a16="http://schemas.microsoft.com/office/drawing/2014/main" id="{1C9C02E5-E41B-31AC-122A-85AD2CA783EE}"/>
              </a:ext>
            </a:extLst>
          </p:cNvPr>
          <p:cNvSpPr>
            <a:spLocks noGrp="1"/>
          </p:cNvSpPr>
          <p:nvPr>
            <p:ph idx="1"/>
          </p:nvPr>
        </p:nvSpPr>
        <p:spPr/>
        <p:txBody>
          <a:bodyPr/>
          <a:lstStyle/>
          <a:p>
            <a:pPr marL="0" indent="0">
              <a:buNone/>
            </a:pPr>
            <a:r>
              <a:rPr lang="en-US" dirty="0"/>
              <a:t>The term data (plural for datum) refers to </a:t>
            </a:r>
            <a:r>
              <a:rPr lang="en-US" b="1" dirty="0"/>
              <a:t>facts</a:t>
            </a:r>
            <a:r>
              <a:rPr lang="en-US" dirty="0"/>
              <a:t>, </a:t>
            </a:r>
            <a:r>
              <a:rPr lang="en-US" b="1" dirty="0"/>
              <a:t>information</a:t>
            </a:r>
            <a:r>
              <a:rPr lang="en-US" dirty="0"/>
              <a:t>, and </a:t>
            </a:r>
            <a:r>
              <a:rPr lang="en-US" b="1" dirty="0"/>
              <a:t>observations</a:t>
            </a:r>
            <a:r>
              <a:rPr lang="en-US" dirty="0"/>
              <a:t> about an </a:t>
            </a:r>
            <a:r>
              <a:rPr lang="en-US" b="1" dirty="0"/>
              <a:t>object</a:t>
            </a:r>
            <a:r>
              <a:rPr lang="en-US" dirty="0"/>
              <a:t> (or objects), a </a:t>
            </a:r>
            <a:r>
              <a:rPr lang="en-US" b="1" dirty="0"/>
              <a:t>phenomenon</a:t>
            </a:r>
            <a:r>
              <a:rPr lang="en-US" dirty="0"/>
              <a:t> (or phenomena), a </a:t>
            </a:r>
            <a:r>
              <a:rPr lang="en-US" b="1" dirty="0"/>
              <a:t>person (or a group of people</a:t>
            </a:r>
            <a:r>
              <a:rPr lang="en-US" dirty="0"/>
              <a:t>). Data can take either a qualitative or a </a:t>
            </a:r>
            <a:r>
              <a:rPr lang="en-US" b="1" dirty="0"/>
              <a:t>quantitative</a:t>
            </a:r>
            <a:r>
              <a:rPr lang="en-US" dirty="0"/>
              <a:t> form.</a:t>
            </a:r>
          </a:p>
        </p:txBody>
      </p:sp>
      <p:pic>
        <p:nvPicPr>
          <p:cNvPr id="4" name="Picture 3">
            <a:extLst>
              <a:ext uri="{FF2B5EF4-FFF2-40B4-BE49-F238E27FC236}">
                <a16:creationId xmlns:a16="http://schemas.microsoft.com/office/drawing/2014/main" id="{7BF6102A-537E-132F-ABD5-F5D20291F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68118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2016246"/>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082685"/>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106131"/>
            <a:ext cx="1071114" cy="1330569"/>
          </a:xfrm>
          <a:prstGeom prst="rect">
            <a:avLst/>
          </a:prstGeom>
        </p:spPr>
      </p:pic>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F931F0-A88C-7CE5-E430-6699E14C0535}"/>
              </a:ext>
            </a:extLst>
          </p:cNvPr>
          <p:cNvGraphicFramePr>
            <a:graphicFrameLocks noGrp="1"/>
          </p:cNvGraphicFramePr>
          <p:nvPr>
            <p:ph idx="1"/>
            <p:extLst>
              <p:ext uri="{D42A27DB-BD31-4B8C-83A1-F6EECF244321}">
                <p14:modId xmlns:p14="http://schemas.microsoft.com/office/powerpoint/2010/main" val="3109100570"/>
              </p:ext>
            </p:extLst>
          </p:nvPr>
        </p:nvGraphicFramePr>
        <p:xfrm>
          <a:off x="838200" y="1664677"/>
          <a:ext cx="10515600" cy="3703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B11AA8DE-EB6C-F434-1639-54F557E13B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2722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2D52-F1BB-AF24-72BB-02B9E2C3913D}"/>
              </a:ext>
            </a:extLst>
          </p:cNvPr>
          <p:cNvSpPr>
            <a:spLocks noGrp="1"/>
          </p:cNvSpPr>
          <p:nvPr>
            <p:ph type="title"/>
          </p:nvPr>
        </p:nvSpPr>
        <p:spPr/>
        <p:txBody>
          <a:bodyPr/>
          <a:lstStyle/>
          <a:p>
            <a:r>
              <a:rPr lang="en-US" b="1" dirty="0"/>
              <a:t>Qualitative data</a:t>
            </a:r>
          </a:p>
        </p:txBody>
      </p:sp>
      <p:sp>
        <p:nvSpPr>
          <p:cNvPr id="3" name="Content Placeholder 2">
            <a:extLst>
              <a:ext uri="{FF2B5EF4-FFF2-40B4-BE49-F238E27FC236}">
                <a16:creationId xmlns:a16="http://schemas.microsoft.com/office/drawing/2014/main" id="{E47AE891-89FA-7DD0-B4A2-CD2DF57F6B22}"/>
              </a:ext>
            </a:extLst>
          </p:cNvPr>
          <p:cNvSpPr>
            <a:spLocks noGrp="1"/>
          </p:cNvSpPr>
          <p:nvPr>
            <p:ph idx="1"/>
          </p:nvPr>
        </p:nvSpPr>
        <p:spPr/>
        <p:txBody>
          <a:bodyPr/>
          <a:lstStyle/>
          <a:p>
            <a:pPr marL="0" indent="0">
              <a:buNone/>
            </a:pPr>
            <a:r>
              <a:rPr lang="en-US" dirty="0"/>
              <a:t>Qualitative data refer to the type of descriptive information that </a:t>
            </a:r>
            <a:r>
              <a:rPr lang="en-US" b="1" dirty="0"/>
              <a:t>does not make use of statistical procedures </a:t>
            </a:r>
            <a:r>
              <a:rPr lang="en-US" dirty="0"/>
              <a:t>(Mackey &amp; </a:t>
            </a:r>
            <a:r>
              <a:rPr lang="en-US" dirty="0" err="1"/>
              <a:t>Gass</a:t>
            </a:r>
            <a:r>
              <a:rPr lang="en-US" dirty="0"/>
              <a:t>, 2015, pp. 250-251). </a:t>
            </a:r>
          </a:p>
          <a:p>
            <a:r>
              <a:rPr lang="en-US" dirty="0"/>
              <a:t>Instead of quantification, the collection and analysis of qualitative data involves careful and detailed </a:t>
            </a:r>
            <a:r>
              <a:rPr lang="en-US" b="1" dirty="0"/>
              <a:t>descriptions</a:t>
            </a:r>
            <a:r>
              <a:rPr lang="en-US" dirty="0"/>
              <a:t> of objects, phenomena, or people’s </a:t>
            </a:r>
            <a:r>
              <a:rPr lang="en-US" b="1" dirty="0"/>
              <a:t>narratives</a:t>
            </a:r>
            <a:r>
              <a:rPr lang="en-US" dirty="0"/>
              <a:t>, </a:t>
            </a:r>
            <a:r>
              <a:rPr lang="en-US" b="1" dirty="0"/>
              <a:t>perceptions</a:t>
            </a:r>
            <a:r>
              <a:rPr lang="en-US" dirty="0"/>
              <a:t>, and </a:t>
            </a:r>
            <a:r>
              <a:rPr lang="en-US" b="1" dirty="0"/>
              <a:t>beliefs</a:t>
            </a:r>
            <a:r>
              <a:rPr lang="en-US" dirty="0"/>
              <a:t> about objects or phenomena.</a:t>
            </a:r>
          </a:p>
          <a:p>
            <a:r>
              <a:rPr lang="en-US" dirty="0"/>
              <a:t>Such data are often collected using </a:t>
            </a:r>
            <a:r>
              <a:rPr lang="en-US" b="1" dirty="0"/>
              <a:t>observations</a:t>
            </a:r>
            <a:r>
              <a:rPr lang="en-US" dirty="0"/>
              <a:t>, semi-structured and unstructured </a:t>
            </a:r>
            <a:r>
              <a:rPr lang="en-US" b="1" dirty="0"/>
              <a:t>questionnaires</a:t>
            </a:r>
            <a:r>
              <a:rPr lang="en-US" dirty="0"/>
              <a:t>, or </a:t>
            </a:r>
            <a:r>
              <a:rPr lang="en-US" b="1" dirty="0"/>
              <a:t>interviews (focus groups)</a:t>
            </a:r>
            <a:r>
              <a:rPr lang="en-US" dirty="0"/>
              <a:t>. </a:t>
            </a:r>
          </a:p>
          <a:p>
            <a:pPr marL="0" indent="0">
              <a:buNone/>
            </a:pPr>
            <a:endParaRPr lang="en-US" dirty="0"/>
          </a:p>
        </p:txBody>
      </p:sp>
      <p:pic>
        <p:nvPicPr>
          <p:cNvPr id="4" name="Picture 3">
            <a:extLst>
              <a:ext uri="{FF2B5EF4-FFF2-40B4-BE49-F238E27FC236}">
                <a16:creationId xmlns:a16="http://schemas.microsoft.com/office/drawing/2014/main" id="{B3790514-2132-5418-97ED-48EF40140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6351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D755-C7CC-4EAC-43DD-570F2F3DDD08}"/>
              </a:ext>
            </a:extLst>
          </p:cNvPr>
          <p:cNvSpPr>
            <a:spLocks noGrp="1"/>
          </p:cNvSpPr>
          <p:nvPr>
            <p:ph type="title"/>
          </p:nvPr>
        </p:nvSpPr>
        <p:spPr/>
        <p:txBody>
          <a:bodyPr/>
          <a:lstStyle/>
          <a:p>
            <a:r>
              <a:rPr lang="en-US" b="1" dirty="0"/>
              <a:t>Quantitative data</a:t>
            </a:r>
          </a:p>
        </p:txBody>
      </p:sp>
      <p:sp>
        <p:nvSpPr>
          <p:cNvPr id="3" name="Content Placeholder 2">
            <a:extLst>
              <a:ext uri="{FF2B5EF4-FFF2-40B4-BE49-F238E27FC236}">
                <a16:creationId xmlns:a16="http://schemas.microsoft.com/office/drawing/2014/main" id="{42AC69B3-0E9F-5E07-E05D-B2921964CE1D}"/>
              </a:ext>
            </a:extLst>
          </p:cNvPr>
          <p:cNvSpPr>
            <a:spLocks noGrp="1"/>
          </p:cNvSpPr>
          <p:nvPr>
            <p:ph idx="1"/>
          </p:nvPr>
        </p:nvSpPr>
        <p:spPr/>
        <p:txBody>
          <a:bodyPr/>
          <a:lstStyle/>
          <a:p>
            <a:pPr marL="0" indent="0">
              <a:buNone/>
            </a:pPr>
            <a:r>
              <a:rPr lang="en-US" dirty="0"/>
              <a:t>Quantitative data consists of information that is, in some way or the other, </a:t>
            </a:r>
            <a:r>
              <a:rPr lang="en-US" b="1" dirty="0"/>
              <a:t>quantifiable</a:t>
            </a:r>
            <a:r>
              <a:rPr lang="en-US" dirty="0"/>
              <a:t>. In other words, we can put quantitative data into numbers, figures, and graphs, and process it using statistical procedures. </a:t>
            </a:r>
          </a:p>
          <a:p>
            <a:pPr marL="0" indent="0">
              <a:buNone/>
            </a:pPr>
            <a:endParaRPr lang="en-US" dirty="0"/>
          </a:p>
          <a:p>
            <a:pPr marL="0" indent="0">
              <a:buNone/>
            </a:pPr>
            <a:r>
              <a:rPr lang="en-US" dirty="0"/>
              <a:t>When using quantitative analysis, we are usually interested in </a:t>
            </a:r>
            <a:r>
              <a:rPr lang="en-US" b="1" dirty="0"/>
              <a:t>how much</a:t>
            </a:r>
            <a:r>
              <a:rPr lang="en-US" dirty="0"/>
              <a:t> and </a:t>
            </a:r>
            <a:r>
              <a:rPr lang="en-US" b="1" dirty="0"/>
              <a:t>how many</a:t>
            </a:r>
            <a:r>
              <a:rPr lang="en-US" dirty="0"/>
              <a:t> there is/are of whatever we are interested in. </a:t>
            </a:r>
          </a:p>
        </p:txBody>
      </p:sp>
      <p:pic>
        <p:nvPicPr>
          <p:cNvPr id="4" name="Picture 3">
            <a:extLst>
              <a:ext uri="{FF2B5EF4-FFF2-40B4-BE49-F238E27FC236}">
                <a16:creationId xmlns:a16="http://schemas.microsoft.com/office/drawing/2014/main" id="{DB1470BF-9B51-9277-AA0D-23FEF3023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930696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6E1EDB-050A-8534-A4FC-4E66AF0D2905}"/>
              </a:ext>
            </a:extLst>
          </p:cNvPr>
          <p:cNvGraphicFramePr>
            <a:graphicFrameLocks noGrp="1"/>
          </p:cNvGraphicFramePr>
          <p:nvPr>
            <p:ph idx="1"/>
            <p:extLst>
              <p:ext uri="{D42A27DB-BD31-4B8C-83A1-F6EECF244321}">
                <p14:modId xmlns:p14="http://schemas.microsoft.com/office/powerpoint/2010/main" val="3589742844"/>
              </p:ext>
            </p:extLst>
          </p:nvPr>
        </p:nvGraphicFramePr>
        <p:xfrm>
          <a:off x="838200" y="1711569"/>
          <a:ext cx="10515600" cy="276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0CA62688-3EFD-C3A3-BBC2-FE47D0884BFF}"/>
              </a:ext>
            </a:extLst>
          </p:cNvPr>
          <p:cNvSpPr/>
          <p:nvPr/>
        </p:nvSpPr>
        <p:spPr>
          <a:xfrm>
            <a:off x="4278923" y="1365738"/>
            <a:ext cx="3669323" cy="34583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D67CC4-7209-EAB9-074A-AF02874098BD}"/>
              </a:ext>
            </a:extLst>
          </p:cNvPr>
          <p:cNvSpPr txBox="1"/>
          <p:nvPr/>
        </p:nvSpPr>
        <p:spPr>
          <a:xfrm>
            <a:off x="4126522" y="130994"/>
            <a:ext cx="3821724" cy="707886"/>
          </a:xfrm>
          <a:prstGeom prst="rect">
            <a:avLst/>
          </a:prstGeom>
          <a:noFill/>
        </p:spPr>
        <p:txBody>
          <a:bodyPr wrap="square" rtlCol="0">
            <a:spAutoFit/>
          </a:bodyPr>
          <a:lstStyle/>
          <a:p>
            <a:pPr algn="ctr"/>
            <a:r>
              <a:rPr lang="en-US" sz="4000" dirty="0">
                <a:solidFill>
                  <a:srgbClr val="FF0000"/>
                </a:solidFill>
              </a:rPr>
              <a:t>STATISTICS</a:t>
            </a:r>
          </a:p>
        </p:txBody>
      </p:sp>
      <p:cxnSp>
        <p:nvCxnSpPr>
          <p:cNvPr id="7" name="Straight Arrow Connector 6">
            <a:extLst>
              <a:ext uri="{FF2B5EF4-FFF2-40B4-BE49-F238E27FC236}">
                <a16:creationId xmlns:a16="http://schemas.microsoft.com/office/drawing/2014/main" id="{3CFA87BC-0BB6-CA0C-7B1F-1ED962FCD7B6}"/>
              </a:ext>
            </a:extLst>
          </p:cNvPr>
          <p:cNvCxnSpPr>
            <a:cxnSpLocks/>
          </p:cNvCxnSpPr>
          <p:nvPr/>
        </p:nvCxnSpPr>
        <p:spPr>
          <a:xfrm>
            <a:off x="6096000" y="745096"/>
            <a:ext cx="0" cy="526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094936C-A163-E227-B93F-19C9EE161E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13" name="Picture 12">
            <a:extLst>
              <a:ext uri="{FF2B5EF4-FFF2-40B4-BE49-F238E27FC236}">
                <a16:creationId xmlns:a16="http://schemas.microsoft.com/office/drawing/2014/main" id="{CBBAD64E-368C-B3C8-3631-0DEA23521B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7120" y="3986992"/>
            <a:ext cx="1634568" cy="1634568"/>
          </a:xfrm>
          <a:prstGeom prst="rect">
            <a:avLst/>
          </a:prstGeom>
        </p:spPr>
      </p:pic>
      <p:sp>
        <p:nvSpPr>
          <p:cNvPr id="16" name="TextBox 15">
            <a:extLst>
              <a:ext uri="{FF2B5EF4-FFF2-40B4-BE49-F238E27FC236}">
                <a16:creationId xmlns:a16="http://schemas.microsoft.com/office/drawing/2014/main" id="{872DA6A0-28B7-642D-61EE-D3B664BB4035}"/>
              </a:ext>
            </a:extLst>
          </p:cNvPr>
          <p:cNvSpPr txBox="1"/>
          <p:nvPr/>
        </p:nvSpPr>
        <p:spPr>
          <a:xfrm>
            <a:off x="810016" y="1526903"/>
            <a:ext cx="2895599" cy="369332"/>
          </a:xfrm>
          <a:prstGeom prst="rect">
            <a:avLst/>
          </a:prstGeom>
          <a:noFill/>
        </p:spPr>
        <p:txBody>
          <a:bodyPr wrap="square" rtlCol="0">
            <a:spAutoFit/>
          </a:bodyPr>
          <a:lstStyle/>
          <a:p>
            <a:r>
              <a:rPr lang="en-US" b="1" dirty="0"/>
              <a:t>RESEARCH METHODOLOGY</a:t>
            </a:r>
          </a:p>
        </p:txBody>
      </p:sp>
      <p:sp>
        <p:nvSpPr>
          <p:cNvPr id="17" name="TextBox 16">
            <a:extLst>
              <a:ext uri="{FF2B5EF4-FFF2-40B4-BE49-F238E27FC236}">
                <a16:creationId xmlns:a16="http://schemas.microsoft.com/office/drawing/2014/main" id="{D09F450A-5661-1032-1EC9-858275B488E0}"/>
              </a:ext>
            </a:extLst>
          </p:cNvPr>
          <p:cNvSpPr txBox="1"/>
          <p:nvPr/>
        </p:nvSpPr>
        <p:spPr>
          <a:xfrm>
            <a:off x="8638589" y="1526903"/>
            <a:ext cx="2895599" cy="646331"/>
          </a:xfrm>
          <a:prstGeom prst="rect">
            <a:avLst/>
          </a:prstGeom>
          <a:noFill/>
        </p:spPr>
        <p:txBody>
          <a:bodyPr wrap="square" rtlCol="0">
            <a:spAutoFit/>
          </a:bodyPr>
          <a:lstStyle/>
          <a:p>
            <a:r>
              <a:rPr lang="en-US" b="1" dirty="0"/>
              <a:t>RESEARCH METHODOLOGY</a:t>
            </a:r>
          </a:p>
          <a:p>
            <a:r>
              <a:rPr lang="en-US" b="1" dirty="0"/>
              <a:t>+ ACADEMIC WRITING</a:t>
            </a:r>
          </a:p>
        </p:txBody>
      </p:sp>
      <p:sp>
        <p:nvSpPr>
          <p:cNvPr id="2" name="TextBox 1">
            <a:extLst>
              <a:ext uri="{FF2B5EF4-FFF2-40B4-BE49-F238E27FC236}">
                <a16:creationId xmlns:a16="http://schemas.microsoft.com/office/drawing/2014/main" id="{53CEDF8B-0363-B43C-E4E0-F64F2C7A3435}"/>
              </a:ext>
            </a:extLst>
          </p:cNvPr>
          <p:cNvSpPr txBox="1"/>
          <p:nvPr/>
        </p:nvSpPr>
        <p:spPr>
          <a:xfrm>
            <a:off x="1304772" y="5735113"/>
            <a:ext cx="2391508" cy="923330"/>
          </a:xfrm>
          <a:prstGeom prst="rect">
            <a:avLst/>
          </a:prstGeom>
          <a:noFill/>
        </p:spPr>
        <p:txBody>
          <a:bodyPr wrap="square" rtlCol="0">
            <a:spAutoFit/>
          </a:bodyPr>
          <a:lstStyle/>
          <a:p>
            <a:r>
              <a:rPr lang="en-US" dirty="0"/>
              <a:t>Experiments</a:t>
            </a:r>
          </a:p>
          <a:p>
            <a:r>
              <a:rPr lang="en-US" dirty="0"/>
              <a:t>Questionnaires</a:t>
            </a:r>
          </a:p>
          <a:p>
            <a:r>
              <a:rPr lang="en-US" dirty="0"/>
              <a:t>Interviews …</a:t>
            </a:r>
          </a:p>
        </p:txBody>
      </p:sp>
      <p:cxnSp>
        <p:nvCxnSpPr>
          <p:cNvPr id="8" name="Straight Connector 7">
            <a:extLst>
              <a:ext uri="{FF2B5EF4-FFF2-40B4-BE49-F238E27FC236}">
                <a16:creationId xmlns:a16="http://schemas.microsoft.com/office/drawing/2014/main" id="{EB565FE2-718F-5EE6-4570-03101591D7E0}"/>
              </a:ext>
            </a:extLst>
          </p:cNvPr>
          <p:cNvCxnSpPr/>
          <p:nvPr/>
        </p:nvCxnSpPr>
        <p:spPr>
          <a:xfrm>
            <a:off x="3751385" y="209713"/>
            <a:ext cx="0" cy="623797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30B553E-441F-A0F7-579C-7B5FACA3D680}"/>
              </a:ext>
            </a:extLst>
          </p:cNvPr>
          <p:cNvCxnSpPr/>
          <p:nvPr/>
        </p:nvCxnSpPr>
        <p:spPr>
          <a:xfrm>
            <a:off x="8440619" y="233160"/>
            <a:ext cx="0" cy="6237979"/>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0D73784A-21C5-6042-A478-09639FCF78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2776" y="3984108"/>
            <a:ext cx="1637452" cy="1637452"/>
          </a:xfrm>
          <a:prstGeom prst="rect">
            <a:avLst/>
          </a:prstGeom>
        </p:spPr>
      </p:pic>
      <p:pic>
        <p:nvPicPr>
          <p:cNvPr id="18" name="Picture 17">
            <a:extLst>
              <a:ext uri="{FF2B5EF4-FFF2-40B4-BE49-F238E27FC236}">
                <a16:creationId xmlns:a16="http://schemas.microsoft.com/office/drawing/2014/main" id="{BF0F6FDC-8FC2-9DC7-8212-5E90B2DF7A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26522" y="4840720"/>
            <a:ext cx="1193944" cy="1109995"/>
          </a:xfrm>
          <a:prstGeom prst="rect">
            <a:avLst/>
          </a:prstGeom>
        </p:spPr>
      </p:pic>
      <p:pic>
        <p:nvPicPr>
          <p:cNvPr id="20" name="Picture 19">
            <a:extLst>
              <a:ext uri="{FF2B5EF4-FFF2-40B4-BE49-F238E27FC236}">
                <a16:creationId xmlns:a16="http://schemas.microsoft.com/office/drawing/2014/main" id="{11F21D2D-3994-DEC3-7F34-3A1F8B72C8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5354" y="5277713"/>
            <a:ext cx="1286181" cy="1346004"/>
          </a:xfrm>
          <a:prstGeom prst="rect">
            <a:avLst/>
          </a:prstGeom>
        </p:spPr>
      </p:pic>
      <p:pic>
        <p:nvPicPr>
          <p:cNvPr id="22" name="Picture 21">
            <a:extLst>
              <a:ext uri="{FF2B5EF4-FFF2-40B4-BE49-F238E27FC236}">
                <a16:creationId xmlns:a16="http://schemas.microsoft.com/office/drawing/2014/main" id="{DA86FA7A-D6FE-8933-5F23-03AA7A6A89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16175" y="4762305"/>
            <a:ext cx="1804986" cy="633412"/>
          </a:xfrm>
          <a:prstGeom prst="rect">
            <a:avLst/>
          </a:prstGeom>
        </p:spPr>
      </p:pic>
    </p:spTree>
    <p:extLst>
      <p:ext uri="{BB962C8B-B14F-4D97-AF65-F5344CB8AC3E}">
        <p14:creationId xmlns:p14="http://schemas.microsoft.com/office/powerpoint/2010/main" val="22716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73E27C-3523-D171-177B-E88CCF46877F}"/>
              </a:ext>
            </a:extLst>
          </p:cNvPr>
          <p:cNvPicPr>
            <a:picLocks noChangeAspect="1"/>
          </p:cNvPicPr>
          <p:nvPr/>
        </p:nvPicPr>
        <p:blipFill rotWithShape="1">
          <a:blip r:embed="rId2">
            <a:extLst>
              <a:ext uri="{28A0092B-C50C-407E-A947-70E740481C1C}">
                <a14:useLocalDpi xmlns:a14="http://schemas.microsoft.com/office/drawing/2010/main" val="0"/>
              </a:ext>
            </a:extLst>
          </a:blip>
          <a:srcRect b="7534"/>
          <a:stretch/>
        </p:blipFill>
        <p:spPr>
          <a:xfrm>
            <a:off x="2995714" y="0"/>
            <a:ext cx="7082141" cy="6858000"/>
          </a:xfrm>
          <a:prstGeom prst="rect">
            <a:avLst/>
          </a:prstGeom>
        </p:spPr>
      </p:pic>
      <p:pic>
        <p:nvPicPr>
          <p:cNvPr id="10" name="Picture 9">
            <a:extLst>
              <a:ext uri="{FF2B5EF4-FFF2-40B4-BE49-F238E27FC236}">
                <a16:creationId xmlns:a16="http://schemas.microsoft.com/office/drawing/2014/main" id="{9C6534B0-1B69-F43A-4237-500ACBC6A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45" y="396502"/>
            <a:ext cx="1828800" cy="1700213"/>
          </a:xfrm>
          <a:prstGeom prst="rect">
            <a:avLst/>
          </a:prstGeom>
        </p:spPr>
      </p:pic>
    </p:spTree>
    <p:extLst>
      <p:ext uri="{BB962C8B-B14F-4D97-AF65-F5344CB8AC3E}">
        <p14:creationId xmlns:p14="http://schemas.microsoft.com/office/powerpoint/2010/main" val="318946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4A5D85-AAEA-F875-2DC3-BDE62A976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856" y="933855"/>
            <a:ext cx="11668288" cy="3678170"/>
          </a:xfrm>
        </p:spPr>
      </p:pic>
      <p:pic>
        <p:nvPicPr>
          <p:cNvPr id="7" name="Picture 6">
            <a:extLst>
              <a:ext uri="{FF2B5EF4-FFF2-40B4-BE49-F238E27FC236}">
                <a16:creationId xmlns:a16="http://schemas.microsoft.com/office/drawing/2014/main" id="{31B6BB4B-5049-9E5A-0EBE-C64B462B1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338" y="4999226"/>
            <a:ext cx="1655323" cy="1732315"/>
          </a:xfrm>
          <a:prstGeom prst="rect">
            <a:avLst/>
          </a:prstGeom>
        </p:spPr>
      </p:pic>
    </p:spTree>
    <p:extLst>
      <p:ext uri="{BB962C8B-B14F-4D97-AF65-F5344CB8AC3E}">
        <p14:creationId xmlns:p14="http://schemas.microsoft.com/office/powerpoint/2010/main" val="82781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2712A-76A9-9BEF-B5DB-5C6F377B4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01" y="1001138"/>
            <a:ext cx="10154998" cy="4855723"/>
          </a:xfrm>
          <a:prstGeom prst="rect">
            <a:avLst/>
          </a:prstGeom>
        </p:spPr>
      </p:pic>
    </p:spTree>
    <p:extLst>
      <p:ext uri="{BB962C8B-B14F-4D97-AF65-F5344CB8AC3E}">
        <p14:creationId xmlns:p14="http://schemas.microsoft.com/office/powerpoint/2010/main" val="90506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17539D-3513-F114-05DE-929C3055D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872" y="780915"/>
            <a:ext cx="7944255" cy="5296170"/>
          </a:xfrm>
          <a:prstGeom prst="rect">
            <a:avLst/>
          </a:prstGeom>
        </p:spPr>
      </p:pic>
    </p:spTree>
    <p:extLst>
      <p:ext uri="{BB962C8B-B14F-4D97-AF65-F5344CB8AC3E}">
        <p14:creationId xmlns:p14="http://schemas.microsoft.com/office/powerpoint/2010/main" val="270011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7584-6715-1305-D578-406AE27D8F82}"/>
              </a:ext>
            </a:extLst>
          </p:cNvPr>
          <p:cNvSpPr>
            <a:spLocks noGrp="1"/>
          </p:cNvSpPr>
          <p:nvPr>
            <p:ph type="title"/>
          </p:nvPr>
        </p:nvSpPr>
        <p:spPr/>
        <p:txBody>
          <a:bodyPr/>
          <a:lstStyle/>
          <a:p>
            <a:r>
              <a:rPr lang="en-US" b="1" dirty="0"/>
              <a:t>What is statistics? </a:t>
            </a:r>
          </a:p>
        </p:txBody>
      </p:sp>
      <p:sp>
        <p:nvSpPr>
          <p:cNvPr id="3" name="Content Placeholder 2">
            <a:extLst>
              <a:ext uri="{FF2B5EF4-FFF2-40B4-BE49-F238E27FC236}">
                <a16:creationId xmlns:a16="http://schemas.microsoft.com/office/drawing/2014/main" id="{2281D213-26AF-3486-637D-A4DCD4D09F15}"/>
              </a:ext>
            </a:extLst>
          </p:cNvPr>
          <p:cNvSpPr>
            <a:spLocks noGrp="1"/>
          </p:cNvSpPr>
          <p:nvPr>
            <p:ph idx="1"/>
          </p:nvPr>
        </p:nvSpPr>
        <p:spPr/>
        <p:txBody>
          <a:bodyPr/>
          <a:lstStyle/>
          <a:p>
            <a:pPr marL="0" indent="0">
              <a:buNone/>
            </a:pPr>
            <a:endParaRPr lang="en-US" dirty="0"/>
          </a:p>
          <a:p>
            <a:pPr marL="0" indent="0">
              <a:buNone/>
            </a:pPr>
            <a:r>
              <a:rPr lang="en-US" dirty="0"/>
              <a:t>Statistics is the discipline that concerns the </a:t>
            </a:r>
            <a:r>
              <a:rPr lang="en-US" b="1" dirty="0"/>
              <a:t>collection</a:t>
            </a:r>
            <a:r>
              <a:rPr lang="en-US" dirty="0"/>
              <a:t>, </a:t>
            </a:r>
            <a:r>
              <a:rPr lang="en-US" b="1" dirty="0"/>
              <a:t>organization</a:t>
            </a:r>
            <a:r>
              <a:rPr lang="en-US" dirty="0"/>
              <a:t>, </a:t>
            </a:r>
            <a:r>
              <a:rPr lang="en-US" b="1" dirty="0">
                <a:solidFill>
                  <a:srgbClr val="FF0000"/>
                </a:solidFill>
              </a:rPr>
              <a:t>analysis</a:t>
            </a:r>
            <a:r>
              <a:rPr lang="en-US" dirty="0"/>
              <a:t>, </a:t>
            </a:r>
            <a:r>
              <a:rPr lang="en-US" b="1" dirty="0"/>
              <a:t>interpretation</a:t>
            </a:r>
            <a:r>
              <a:rPr lang="en-US" dirty="0"/>
              <a:t>, and </a:t>
            </a:r>
            <a:r>
              <a:rPr lang="en-US" b="1" dirty="0"/>
              <a:t>presentation</a:t>
            </a:r>
            <a:r>
              <a:rPr lang="en-US" dirty="0"/>
              <a:t> of data (</a:t>
            </a:r>
            <a:r>
              <a:rPr lang="en-US" dirty="0" err="1"/>
              <a:t>Romeijn</a:t>
            </a:r>
            <a:r>
              <a:rPr lang="en-US" dirty="0"/>
              <a:t>, 2014). </a:t>
            </a:r>
          </a:p>
          <a:p>
            <a:pPr marL="0" indent="0">
              <a:buNone/>
            </a:pPr>
            <a:endParaRPr lang="en-US" dirty="0"/>
          </a:p>
          <a:p>
            <a:pPr marL="0" indent="0">
              <a:buNone/>
            </a:pPr>
            <a:r>
              <a:rPr lang="en-US" dirty="0"/>
              <a:t>In Statistics, the phenomena being studied should be </a:t>
            </a:r>
            <a:r>
              <a:rPr lang="en-US" b="1" dirty="0"/>
              <a:t>quantified</a:t>
            </a:r>
            <a:r>
              <a:rPr lang="en-US" dirty="0"/>
              <a:t> and therefore are </a:t>
            </a:r>
            <a:r>
              <a:rPr lang="en-US" b="1" dirty="0"/>
              <a:t>reduced to numbers</a:t>
            </a:r>
            <a:r>
              <a:rPr lang="en-US" dirty="0"/>
              <a:t>. </a:t>
            </a:r>
          </a:p>
        </p:txBody>
      </p:sp>
      <p:pic>
        <p:nvPicPr>
          <p:cNvPr id="4" name="Picture 3">
            <a:extLst>
              <a:ext uri="{FF2B5EF4-FFF2-40B4-BE49-F238E27FC236}">
                <a16:creationId xmlns:a16="http://schemas.microsoft.com/office/drawing/2014/main" id="{36EFA644-2EB0-9E72-3122-52D2108A2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54924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A294D41-E66E-3C5F-4BA0-0F33D9BA41C5}"/>
              </a:ext>
            </a:extLst>
          </p:cNvPr>
          <p:cNvGraphicFramePr>
            <a:graphicFrameLocks noGrp="1"/>
          </p:cNvGraphicFramePr>
          <p:nvPr>
            <p:ph idx="1"/>
            <p:extLst>
              <p:ext uri="{D42A27DB-BD31-4B8C-83A1-F6EECF244321}">
                <p14:modId xmlns:p14="http://schemas.microsoft.com/office/powerpoint/2010/main" val="856572555"/>
              </p:ext>
            </p:extLst>
          </p:nvPr>
        </p:nvGraphicFramePr>
        <p:xfrm>
          <a:off x="838200" y="1825625"/>
          <a:ext cx="11049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9EA169E-D427-E93C-84FB-563603D88F70}"/>
              </a:ext>
            </a:extLst>
          </p:cNvPr>
          <p:cNvSpPr txBox="1"/>
          <p:nvPr/>
        </p:nvSpPr>
        <p:spPr>
          <a:xfrm>
            <a:off x="1213338" y="681037"/>
            <a:ext cx="10298723" cy="954107"/>
          </a:xfrm>
          <a:prstGeom prst="rect">
            <a:avLst/>
          </a:prstGeom>
          <a:noFill/>
        </p:spPr>
        <p:txBody>
          <a:bodyPr wrap="square" rtlCol="0">
            <a:spAutoFit/>
          </a:bodyPr>
          <a:lstStyle/>
          <a:p>
            <a:r>
              <a:rPr lang="en-US" sz="2800" dirty="0"/>
              <a:t>Statistics is comprised of two main branches, a) descriptive statistics and b) inferential statistics.</a:t>
            </a:r>
          </a:p>
        </p:txBody>
      </p:sp>
      <p:pic>
        <p:nvPicPr>
          <p:cNvPr id="3" name="Picture 2">
            <a:extLst>
              <a:ext uri="{FF2B5EF4-FFF2-40B4-BE49-F238E27FC236}">
                <a16:creationId xmlns:a16="http://schemas.microsoft.com/office/drawing/2014/main" id="{F0BC4834-0BD1-4EEA-2238-CF097564B3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9141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9E73-C302-0A5E-D4F9-5486C19E3657}"/>
              </a:ext>
            </a:extLst>
          </p:cNvPr>
          <p:cNvSpPr>
            <a:spLocks noGrp="1"/>
          </p:cNvSpPr>
          <p:nvPr>
            <p:ph type="title"/>
          </p:nvPr>
        </p:nvSpPr>
        <p:spPr/>
        <p:txBody>
          <a:bodyPr/>
          <a:lstStyle/>
          <a:p>
            <a:r>
              <a:rPr lang="en-US" b="1" dirty="0"/>
              <a:t>Course description</a:t>
            </a:r>
          </a:p>
        </p:txBody>
      </p:sp>
      <p:sp>
        <p:nvSpPr>
          <p:cNvPr id="3" name="Content Placeholder 2">
            <a:extLst>
              <a:ext uri="{FF2B5EF4-FFF2-40B4-BE49-F238E27FC236}">
                <a16:creationId xmlns:a16="http://schemas.microsoft.com/office/drawing/2014/main" id="{1E21BD04-013F-BE35-FED4-E2F1A1E113A7}"/>
              </a:ext>
            </a:extLst>
          </p:cNvPr>
          <p:cNvSpPr>
            <a:spLocks noGrp="1"/>
          </p:cNvSpPr>
          <p:nvPr>
            <p:ph idx="1"/>
          </p:nvPr>
        </p:nvSpPr>
        <p:spPr/>
        <p:txBody>
          <a:bodyPr>
            <a:normAutofit/>
          </a:bodyPr>
          <a:lstStyle/>
          <a:p>
            <a:pPr marL="0" indent="0">
              <a:buNone/>
            </a:pPr>
            <a:endParaRPr lang="en-US" dirty="0"/>
          </a:p>
          <a:p>
            <a:pPr marL="0" indent="0">
              <a:buNone/>
            </a:pPr>
            <a:r>
              <a:rPr lang="en-US" dirty="0"/>
              <a:t>This course focuses on the analysis of quantitative data in the fields of Applied Linguistics and TEFL. </a:t>
            </a:r>
          </a:p>
          <a:p>
            <a:pPr marL="0" indent="0">
              <a:buNone/>
            </a:pPr>
            <a:endParaRPr lang="en-US" dirty="0"/>
          </a:p>
          <a:p>
            <a:pPr marL="0" indent="0">
              <a:buNone/>
            </a:pPr>
            <a:r>
              <a:rPr lang="en-US" dirty="0"/>
              <a:t>The course introduce the main statistical tests used to determine the existence and strength of a relationship between two or more variables. </a:t>
            </a:r>
          </a:p>
        </p:txBody>
      </p:sp>
      <p:pic>
        <p:nvPicPr>
          <p:cNvPr id="4" name="Picture 3">
            <a:extLst>
              <a:ext uri="{FF2B5EF4-FFF2-40B4-BE49-F238E27FC236}">
                <a16:creationId xmlns:a16="http://schemas.microsoft.com/office/drawing/2014/main" id="{550215C4-329A-5E80-B794-804846F5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5752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C672-C07A-72DB-3DB4-6A08A70FEC0B}"/>
              </a:ext>
            </a:extLst>
          </p:cNvPr>
          <p:cNvSpPr>
            <a:spLocks noGrp="1"/>
          </p:cNvSpPr>
          <p:nvPr>
            <p:ph type="title"/>
          </p:nvPr>
        </p:nvSpPr>
        <p:spPr/>
        <p:txBody>
          <a:bodyPr/>
          <a:lstStyle/>
          <a:p>
            <a:r>
              <a:rPr lang="en-US" b="1" dirty="0"/>
              <a:t>Descriptive statistics</a:t>
            </a:r>
          </a:p>
        </p:txBody>
      </p:sp>
      <p:sp>
        <p:nvSpPr>
          <p:cNvPr id="3" name="Content Placeholder 2">
            <a:extLst>
              <a:ext uri="{FF2B5EF4-FFF2-40B4-BE49-F238E27FC236}">
                <a16:creationId xmlns:a16="http://schemas.microsoft.com/office/drawing/2014/main" id="{B2165DCE-8F5A-78FA-EC96-0F8588399613}"/>
              </a:ext>
            </a:extLst>
          </p:cNvPr>
          <p:cNvSpPr>
            <a:spLocks noGrp="1"/>
          </p:cNvSpPr>
          <p:nvPr>
            <p:ph idx="1"/>
          </p:nvPr>
        </p:nvSpPr>
        <p:spPr/>
        <p:txBody>
          <a:bodyPr/>
          <a:lstStyle/>
          <a:p>
            <a:pPr marL="0" indent="0">
              <a:buNone/>
            </a:pPr>
            <a:r>
              <a:rPr lang="en-US" dirty="0"/>
              <a:t>“Descriptive statistics can help to provide a simple </a:t>
            </a:r>
            <a:r>
              <a:rPr lang="en-US" b="1" dirty="0"/>
              <a:t>summary</a:t>
            </a:r>
            <a:r>
              <a:rPr lang="en-US" dirty="0"/>
              <a:t> or overview of the data, thus allowing researchers to gain a better overall understanding of the data” (Mackey &amp; </a:t>
            </a:r>
            <a:r>
              <a:rPr lang="en-US" dirty="0" err="1"/>
              <a:t>Gass</a:t>
            </a:r>
            <a:r>
              <a:rPr lang="en-US" dirty="0"/>
              <a:t>, 2015, pp. 250-251). </a:t>
            </a:r>
          </a:p>
          <a:p>
            <a:pPr marL="0" indent="0">
              <a:buNone/>
            </a:pPr>
            <a:r>
              <a:rPr lang="en-US" dirty="0"/>
              <a:t>This summary of the data is done through measures of frequency, measures of central tendency (i.e., the </a:t>
            </a:r>
            <a:r>
              <a:rPr lang="en-US" b="1" dirty="0"/>
              <a:t>mode</a:t>
            </a:r>
            <a:r>
              <a:rPr lang="en-US" dirty="0"/>
              <a:t>, </a:t>
            </a:r>
            <a:r>
              <a:rPr lang="en-US" b="1" dirty="0"/>
              <a:t>median</a:t>
            </a:r>
            <a:r>
              <a:rPr lang="en-US" dirty="0"/>
              <a:t>, and </a:t>
            </a:r>
            <a:r>
              <a:rPr lang="en-US" b="1" dirty="0"/>
              <a:t>mean</a:t>
            </a:r>
            <a:r>
              <a:rPr lang="en-US" dirty="0"/>
              <a:t>), and measures of spread (i.e., </a:t>
            </a:r>
            <a:r>
              <a:rPr lang="en-US" b="1" dirty="0"/>
              <a:t>variance</a:t>
            </a:r>
            <a:r>
              <a:rPr lang="en-US" dirty="0"/>
              <a:t> and </a:t>
            </a:r>
            <a:r>
              <a:rPr lang="en-US" b="1" dirty="0"/>
              <a:t>standard deviation</a:t>
            </a:r>
            <a:r>
              <a:rPr lang="en-US" dirty="0"/>
              <a:t>).</a:t>
            </a:r>
          </a:p>
        </p:txBody>
      </p:sp>
      <p:pic>
        <p:nvPicPr>
          <p:cNvPr id="4" name="Picture 3">
            <a:extLst>
              <a:ext uri="{FF2B5EF4-FFF2-40B4-BE49-F238E27FC236}">
                <a16:creationId xmlns:a16="http://schemas.microsoft.com/office/drawing/2014/main" id="{E37216F5-9C36-2D5E-61AE-C9A7D0582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4205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597E-C2D7-7858-4086-B9D2E49BC63C}"/>
              </a:ext>
            </a:extLst>
          </p:cNvPr>
          <p:cNvSpPr>
            <a:spLocks noGrp="1"/>
          </p:cNvSpPr>
          <p:nvPr>
            <p:ph type="title"/>
          </p:nvPr>
        </p:nvSpPr>
        <p:spPr/>
        <p:txBody>
          <a:bodyPr/>
          <a:lstStyle/>
          <a:p>
            <a:r>
              <a:rPr lang="en-US" b="1" dirty="0"/>
              <a:t>Inferential statistics</a:t>
            </a:r>
          </a:p>
        </p:txBody>
      </p:sp>
      <p:sp>
        <p:nvSpPr>
          <p:cNvPr id="3" name="Content Placeholder 2">
            <a:extLst>
              <a:ext uri="{FF2B5EF4-FFF2-40B4-BE49-F238E27FC236}">
                <a16:creationId xmlns:a16="http://schemas.microsoft.com/office/drawing/2014/main" id="{BE21A4F9-A59A-FC69-D967-4E92604E2FDE}"/>
              </a:ext>
            </a:extLst>
          </p:cNvPr>
          <p:cNvSpPr>
            <a:spLocks noGrp="1"/>
          </p:cNvSpPr>
          <p:nvPr>
            <p:ph idx="1"/>
          </p:nvPr>
        </p:nvSpPr>
        <p:spPr/>
        <p:txBody>
          <a:bodyPr/>
          <a:lstStyle/>
          <a:p>
            <a:pPr marL="0" indent="0">
              <a:buNone/>
            </a:pPr>
            <a:r>
              <a:rPr lang="en-US" dirty="0"/>
              <a:t>Inferential statistics refer to statistical tests that allow the researchers to </a:t>
            </a:r>
            <a:r>
              <a:rPr lang="en-US" b="1" dirty="0"/>
              <a:t>infer</a:t>
            </a:r>
            <a:r>
              <a:rPr lang="en-US" dirty="0"/>
              <a:t> the results obtained with a sample to the general population (hence the name inferential). </a:t>
            </a:r>
          </a:p>
          <a:p>
            <a:pPr marL="0" indent="0">
              <a:buNone/>
            </a:pPr>
            <a:endParaRPr lang="en-US" dirty="0"/>
          </a:p>
          <a:p>
            <a:pPr marL="0" indent="0">
              <a:buNone/>
            </a:pPr>
            <a:r>
              <a:rPr lang="en-US" dirty="0"/>
              <a:t>Such tests are very important as they ensure the researcher that the difference found between tests or groups is not due to chance but rather to a real relationship (causal or correlational) between the variables being studied.</a:t>
            </a:r>
          </a:p>
        </p:txBody>
      </p:sp>
      <p:pic>
        <p:nvPicPr>
          <p:cNvPr id="4" name="Picture 3">
            <a:extLst>
              <a:ext uri="{FF2B5EF4-FFF2-40B4-BE49-F238E27FC236}">
                <a16:creationId xmlns:a16="http://schemas.microsoft.com/office/drawing/2014/main" id="{1D4463BC-FF1E-5792-7E3D-5A96DC2DD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42456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3262578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5"/>
            <a:ext cx="10515600" cy="1691298"/>
          </a:xfrm>
        </p:spPr>
        <p:txBody>
          <a:bodyPr>
            <a:normAutofit/>
          </a:bodyPr>
          <a:lstStyle/>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population </a:t>
            </a:r>
            <a:r>
              <a:rPr lang="en-US" b="0" i="0" u="none" strike="noStrike" baseline="0" dirty="0">
                <a:solidFill>
                  <a:srgbClr val="000000"/>
                </a:solidFill>
                <a:latin typeface="Calibri" panose="020F0502020204030204" pitchFamily="34" charset="0"/>
              </a:rPr>
              <a:t>is the entire group that the researcher wants to draw conclusions about. A </a:t>
            </a:r>
            <a:r>
              <a:rPr lang="en-US" b="1" i="0" u="none" strike="noStrike" baseline="0" dirty="0">
                <a:solidFill>
                  <a:srgbClr val="000000"/>
                </a:solidFill>
                <a:latin typeface="Calibri" panose="020F0502020204030204" pitchFamily="34" charset="0"/>
              </a:rPr>
              <a:t>sample </a:t>
            </a:r>
            <a:r>
              <a:rPr lang="en-US" b="0" i="0" u="none" strike="noStrike" baseline="0" dirty="0">
                <a:solidFill>
                  <a:srgbClr val="000000"/>
                </a:solidFill>
                <a:latin typeface="Calibri" panose="020F0502020204030204" pitchFamily="34" charset="0"/>
              </a:rPr>
              <a:t>is the specific group that the researcher will collect data from. The size of the sample is always less than the total size of the population. </a:t>
            </a:r>
            <a:endParaRPr lang="en-US" sz="4000" dirty="0"/>
          </a:p>
        </p:txBody>
      </p:sp>
      <p:pic>
        <p:nvPicPr>
          <p:cNvPr id="6" name="Picture 5">
            <a:extLst>
              <a:ext uri="{FF2B5EF4-FFF2-40B4-BE49-F238E27FC236}">
                <a16:creationId xmlns:a16="http://schemas.microsoft.com/office/drawing/2014/main" id="{4C4528F2-8F88-8345-C8C8-0FDB701B57E3}"/>
              </a:ext>
            </a:extLst>
          </p:cNvPr>
          <p:cNvPicPr>
            <a:picLocks noChangeAspect="1"/>
          </p:cNvPicPr>
          <p:nvPr/>
        </p:nvPicPr>
        <p:blipFill>
          <a:blip r:embed="rId2"/>
          <a:stretch>
            <a:fillRect/>
          </a:stretch>
        </p:blipFill>
        <p:spPr>
          <a:xfrm>
            <a:off x="3060242" y="3772421"/>
            <a:ext cx="6071516" cy="2591500"/>
          </a:xfrm>
          <a:prstGeom prst="rect">
            <a:avLst/>
          </a:prstGeom>
        </p:spPr>
      </p:pic>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8" name="TextBox 7">
            <a:extLst>
              <a:ext uri="{FF2B5EF4-FFF2-40B4-BE49-F238E27FC236}">
                <a16:creationId xmlns:a16="http://schemas.microsoft.com/office/drawing/2014/main" id="{298E4C8E-E663-B91C-CFCC-174E3758D402}"/>
              </a:ext>
            </a:extLst>
          </p:cNvPr>
          <p:cNvSpPr txBox="1"/>
          <p:nvPr/>
        </p:nvSpPr>
        <p:spPr>
          <a:xfrm>
            <a:off x="4597400" y="6427421"/>
            <a:ext cx="889000" cy="369332"/>
          </a:xfrm>
          <a:prstGeom prst="rect">
            <a:avLst/>
          </a:prstGeom>
          <a:noFill/>
        </p:spPr>
        <p:txBody>
          <a:bodyPr wrap="square" rtlCol="0">
            <a:spAutoFit/>
          </a:bodyPr>
          <a:lstStyle/>
          <a:p>
            <a:r>
              <a:rPr lang="en-US" i="1" dirty="0"/>
              <a:t>N</a:t>
            </a:r>
          </a:p>
        </p:txBody>
      </p:sp>
      <p:sp>
        <p:nvSpPr>
          <p:cNvPr id="9" name="TextBox 8">
            <a:extLst>
              <a:ext uri="{FF2B5EF4-FFF2-40B4-BE49-F238E27FC236}">
                <a16:creationId xmlns:a16="http://schemas.microsoft.com/office/drawing/2014/main" id="{CAF0741F-9DF5-72F8-DA2C-50675E3413BB}"/>
              </a:ext>
            </a:extLst>
          </p:cNvPr>
          <p:cNvSpPr txBox="1"/>
          <p:nvPr/>
        </p:nvSpPr>
        <p:spPr>
          <a:xfrm>
            <a:off x="8382000" y="5661377"/>
            <a:ext cx="914400" cy="369332"/>
          </a:xfrm>
          <a:prstGeom prst="rect">
            <a:avLst/>
          </a:prstGeom>
          <a:noFill/>
        </p:spPr>
        <p:txBody>
          <a:bodyPr wrap="square" rtlCol="0">
            <a:spAutoFit/>
          </a:bodyPr>
          <a:lstStyle/>
          <a:p>
            <a:r>
              <a:rPr lang="en-US" i="1" dirty="0"/>
              <a:t>n</a:t>
            </a:r>
          </a:p>
        </p:txBody>
      </p:sp>
    </p:spTree>
    <p:extLst>
      <p:ext uri="{BB962C8B-B14F-4D97-AF65-F5344CB8AC3E}">
        <p14:creationId xmlns:p14="http://schemas.microsoft.com/office/powerpoint/2010/main" val="23468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5474-C2EE-6A01-6039-2745A247ABA3}"/>
              </a:ext>
            </a:extLst>
          </p:cNvPr>
          <p:cNvSpPr>
            <a:spLocks noGrp="1"/>
          </p:cNvSpPr>
          <p:nvPr>
            <p:ph type="title"/>
          </p:nvPr>
        </p:nvSpPr>
        <p:spPr/>
        <p:txBody>
          <a:bodyPr/>
          <a:lstStyle/>
          <a:p>
            <a:r>
              <a:rPr lang="en-US" b="1" dirty="0"/>
              <a:t>Variables</a:t>
            </a:r>
          </a:p>
        </p:txBody>
      </p:sp>
      <p:sp>
        <p:nvSpPr>
          <p:cNvPr id="3" name="Content Placeholder 2">
            <a:extLst>
              <a:ext uri="{FF2B5EF4-FFF2-40B4-BE49-F238E27FC236}">
                <a16:creationId xmlns:a16="http://schemas.microsoft.com/office/drawing/2014/main" id="{EB3DCE40-9429-0EFE-4984-502E740A98EA}"/>
              </a:ext>
            </a:extLst>
          </p:cNvPr>
          <p:cNvSpPr>
            <a:spLocks noGrp="1"/>
          </p:cNvSpPr>
          <p:nvPr>
            <p:ph idx="1"/>
          </p:nvPr>
        </p:nvSpPr>
        <p:spPr/>
        <p:txBody>
          <a:bodyPr/>
          <a:lstStyle/>
          <a:p>
            <a:pPr marL="0" indent="0">
              <a:buNone/>
            </a:pPr>
            <a:r>
              <a:rPr lang="en-US" dirty="0"/>
              <a:t>In research, variables refer to the population, objects, or phenomena that the researcher is trying to measure.</a:t>
            </a:r>
          </a:p>
          <a:p>
            <a:pPr marL="514350" indent="-514350">
              <a:buFont typeface="+mj-lt"/>
              <a:buAutoNum type="arabicPeriod"/>
            </a:pPr>
            <a:r>
              <a:rPr lang="en-US" b="1" dirty="0"/>
              <a:t>Dependent variable </a:t>
            </a:r>
            <a:r>
              <a:rPr lang="en-US" b="1" dirty="0">
                <a:solidFill>
                  <a:srgbClr val="FF0000"/>
                </a:solidFill>
              </a:rPr>
              <a:t>(affected):</a:t>
            </a:r>
            <a:r>
              <a:rPr lang="en-US" b="1" dirty="0"/>
              <a:t> </a:t>
            </a:r>
            <a:r>
              <a:rPr lang="en-US" dirty="0"/>
              <a:t>The variable that is influenced by the independent variable.</a:t>
            </a:r>
          </a:p>
          <a:p>
            <a:pPr marL="514350" indent="-514350">
              <a:buFont typeface="+mj-lt"/>
              <a:buAutoNum type="arabicPeriod"/>
            </a:pPr>
            <a:r>
              <a:rPr lang="en-US" b="1" dirty="0"/>
              <a:t>Independent variable </a:t>
            </a:r>
            <a:r>
              <a:rPr lang="en-US" b="1" dirty="0">
                <a:solidFill>
                  <a:srgbClr val="FF0000"/>
                </a:solidFill>
              </a:rPr>
              <a:t>(effect): </a:t>
            </a:r>
            <a:r>
              <a:rPr lang="en-US" dirty="0"/>
              <a:t>The factor that causes the dependent variable to change.</a:t>
            </a:r>
          </a:p>
          <a:p>
            <a:pPr marL="0" indent="0">
              <a:buNone/>
            </a:pPr>
            <a:r>
              <a:rPr lang="en-US" b="1" dirty="0"/>
              <a:t>Example: </a:t>
            </a:r>
          </a:p>
          <a:p>
            <a:pPr marL="0" indent="0">
              <a:buNone/>
            </a:pPr>
            <a:r>
              <a:rPr lang="en-US" dirty="0"/>
              <a:t>The influence of English media on EFL learners’ listening comprehension.</a:t>
            </a:r>
          </a:p>
          <a:p>
            <a:pPr marL="0" indent="0">
              <a:buNone/>
            </a:pPr>
            <a:endParaRPr lang="en-US" dirty="0"/>
          </a:p>
        </p:txBody>
      </p:sp>
      <p:pic>
        <p:nvPicPr>
          <p:cNvPr id="4" name="Picture 3">
            <a:extLst>
              <a:ext uri="{FF2B5EF4-FFF2-40B4-BE49-F238E27FC236}">
                <a16:creationId xmlns:a16="http://schemas.microsoft.com/office/drawing/2014/main" id="{66FAAAE9-EBF2-7BB4-428D-3B8BB58F5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142405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5474-C2EE-6A01-6039-2745A247ABA3}"/>
              </a:ext>
            </a:extLst>
          </p:cNvPr>
          <p:cNvSpPr>
            <a:spLocks noGrp="1"/>
          </p:cNvSpPr>
          <p:nvPr>
            <p:ph type="title"/>
          </p:nvPr>
        </p:nvSpPr>
        <p:spPr/>
        <p:txBody>
          <a:bodyPr/>
          <a:lstStyle/>
          <a:p>
            <a:r>
              <a:rPr lang="en-US" b="1" dirty="0"/>
              <a:t>Variables</a:t>
            </a:r>
          </a:p>
        </p:txBody>
      </p:sp>
      <p:sp>
        <p:nvSpPr>
          <p:cNvPr id="3" name="Content Placeholder 2">
            <a:extLst>
              <a:ext uri="{FF2B5EF4-FFF2-40B4-BE49-F238E27FC236}">
                <a16:creationId xmlns:a16="http://schemas.microsoft.com/office/drawing/2014/main" id="{EB3DCE40-9429-0EFE-4984-502E740A98EA}"/>
              </a:ext>
            </a:extLst>
          </p:cNvPr>
          <p:cNvSpPr>
            <a:spLocks noGrp="1"/>
          </p:cNvSpPr>
          <p:nvPr>
            <p:ph idx="1"/>
          </p:nvPr>
        </p:nvSpPr>
        <p:spPr/>
        <p:txBody>
          <a:bodyPr/>
          <a:lstStyle/>
          <a:p>
            <a:pPr marL="0" indent="0">
              <a:buNone/>
            </a:pPr>
            <a:r>
              <a:rPr lang="en-US" dirty="0"/>
              <a:t>In research, variables refer to the population, objects, or phenomena that the researcher is trying to measure.</a:t>
            </a:r>
          </a:p>
          <a:p>
            <a:pPr marL="514350" indent="-514350">
              <a:buFont typeface="+mj-lt"/>
              <a:buAutoNum type="arabicPeriod"/>
            </a:pPr>
            <a:r>
              <a:rPr lang="en-US" b="1" dirty="0"/>
              <a:t>Dependent variable: </a:t>
            </a:r>
            <a:r>
              <a:rPr lang="en-US" dirty="0"/>
              <a:t>The variable that is influenced by the independent variable.</a:t>
            </a:r>
          </a:p>
          <a:p>
            <a:pPr marL="514350" indent="-514350">
              <a:buFont typeface="+mj-lt"/>
              <a:buAutoNum type="arabicPeriod"/>
            </a:pPr>
            <a:r>
              <a:rPr lang="en-US" b="1" dirty="0"/>
              <a:t>Independent variable: </a:t>
            </a:r>
            <a:r>
              <a:rPr lang="en-US" dirty="0"/>
              <a:t>The factor that causes the dependent variable to change.</a:t>
            </a:r>
          </a:p>
          <a:p>
            <a:pPr marL="0" indent="0">
              <a:buNone/>
            </a:pPr>
            <a:r>
              <a:rPr lang="en-US" b="1" dirty="0"/>
              <a:t>Example: </a:t>
            </a:r>
          </a:p>
          <a:p>
            <a:pPr marL="0" indent="0">
              <a:buNone/>
            </a:pPr>
            <a:r>
              <a:rPr lang="en-US" dirty="0"/>
              <a:t>The influence of </a:t>
            </a:r>
            <a:r>
              <a:rPr lang="en-US" b="1" u="sng" dirty="0"/>
              <a:t>English media </a:t>
            </a:r>
            <a:r>
              <a:rPr lang="en-US" dirty="0"/>
              <a:t>on </a:t>
            </a:r>
            <a:r>
              <a:rPr lang="en-US" b="1" dirty="0"/>
              <a:t>adult Algerian EFL learners’ listening comprehension</a:t>
            </a:r>
          </a:p>
          <a:p>
            <a:pPr marL="0" indent="0">
              <a:buNone/>
            </a:pPr>
            <a:endParaRPr lang="en-US" dirty="0"/>
          </a:p>
        </p:txBody>
      </p:sp>
      <p:pic>
        <p:nvPicPr>
          <p:cNvPr id="4" name="Picture 3">
            <a:extLst>
              <a:ext uri="{FF2B5EF4-FFF2-40B4-BE49-F238E27FC236}">
                <a16:creationId xmlns:a16="http://schemas.microsoft.com/office/drawing/2014/main" id="{66FAAAE9-EBF2-7BB4-428D-3B8BB58F5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761121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Hypotheses</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what the researcher expects </a:t>
            </a:r>
            <a:r>
              <a:rPr lang="en-US" dirty="0">
                <a:solidFill>
                  <a:srgbClr val="FF0000"/>
                </a:solidFill>
              </a:rPr>
              <a:t>(</a:t>
            </a:r>
            <a:r>
              <a:rPr lang="en-US" b="1" dirty="0">
                <a:solidFill>
                  <a:srgbClr val="FF0000"/>
                </a:solidFill>
              </a:rPr>
              <a:t>predictions</a:t>
            </a:r>
            <a:r>
              <a:rPr lang="en-US" dirty="0">
                <a:solidFill>
                  <a:srgbClr val="FF0000"/>
                </a:solidFill>
              </a:rPr>
              <a:t>)</a:t>
            </a:r>
            <a:r>
              <a:rPr lang="en-US" dirty="0"/>
              <a:t> the results of the investigation to be. The hypotheses are based on observations or on what the literature suggests the answers might be (Mackey &amp; </a:t>
            </a:r>
            <a:r>
              <a:rPr lang="en-US" dirty="0" err="1"/>
              <a:t>Gass</a:t>
            </a:r>
            <a:r>
              <a:rPr lang="en-US" dirty="0"/>
              <a:t>, 2005: 19). </a:t>
            </a:r>
          </a:p>
          <a:p>
            <a:pPr marL="0" indent="0">
              <a:buNone/>
            </a:pPr>
            <a:r>
              <a:rPr lang="en-US" dirty="0"/>
              <a:t>In research, we have three main types of hypotheses: </a:t>
            </a:r>
          </a:p>
          <a:p>
            <a:pPr marL="0" indent="0">
              <a:buNone/>
            </a:pPr>
            <a:r>
              <a:rPr lang="en-US" dirty="0"/>
              <a:t>1)</a:t>
            </a:r>
          </a:p>
          <a:p>
            <a:pPr marL="0" indent="0">
              <a:buNone/>
            </a:pPr>
            <a:r>
              <a:rPr lang="en-US" dirty="0"/>
              <a:t>2)</a:t>
            </a:r>
          </a:p>
          <a:p>
            <a:pPr marL="0" indent="0">
              <a:buNone/>
            </a:pPr>
            <a:r>
              <a:rPr lang="en-US" dirty="0"/>
              <a:t>3)</a:t>
            </a:r>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40576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Hypotheses</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what the researcher expects the results of the investigation to be. The hypotheses are based on observations or on what the literature suggests the answers might be (Mackey &amp; </a:t>
            </a:r>
            <a:r>
              <a:rPr lang="en-US" dirty="0" err="1"/>
              <a:t>Gass</a:t>
            </a:r>
            <a:r>
              <a:rPr lang="en-US" dirty="0"/>
              <a:t>, 2005: 19). </a:t>
            </a:r>
          </a:p>
          <a:p>
            <a:pPr marL="0" indent="0">
              <a:buNone/>
            </a:pPr>
            <a:r>
              <a:rPr lang="en-US" dirty="0"/>
              <a:t>In research, we have three main types of hypotheses: </a:t>
            </a:r>
          </a:p>
          <a:p>
            <a:pPr marL="514350" indent="-514350">
              <a:buAutoNum type="arabicParenR"/>
            </a:pPr>
            <a:r>
              <a:rPr lang="en-US" dirty="0"/>
              <a:t>Null hypothesis (H</a:t>
            </a:r>
            <a:r>
              <a:rPr lang="en-US" sz="1600" dirty="0"/>
              <a:t>0</a:t>
            </a:r>
            <a:r>
              <a:rPr lang="en-US" dirty="0"/>
              <a:t>)  </a:t>
            </a:r>
          </a:p>
          <a:p>
            <a:pPr marL="514350" indent="-514350">
              <a:buAutoNum type="arabicParenR"/>
            </a:pPr>
            <a:r>
              <a:rPr lang="en-US" dirty="0"/>
              <a:t>Non-directional hypothesis (two-tailed/ two-way hypothesis),</a:t>
            </a:r>
          </a:p>
          <a:p>
            <a:pPr marL="514350" indent="-514350">
              <a:buAutoNum type="arabicParenR"/>
            </a:pPr>
            <a:r>
              <a:rPr lang="en-US" dirty="0"/>
              <a:t>Directional hypothesis (one-tailed). </a:t>
            </a:r>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93800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A</a:t>
            </a:r>
            <a:r>
              <a:rPr lang="en-US" sz="4400" b="1" dirty="0"/>
              <a:t>) Null hypothesis (H0):</a:t>
            </a:r>
            <a:endParaRPr lang="en-US" b="1" dirty="0"/>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lnSpcReduction="10000"/>
          </a:bodyPr>
          <a:lstStyle/>
          <a:p>
            <a:pPr marL="0" indent="0">
              <a:buNone/>
            </a:pPr>
            <a:r>
              <a:rPr lang="en-US" dirty="0"/>
              <a:t>The null hypothesis is a </a:t>
            </a:r>
            <a:r>
              <a:rPr lang="en-US" dirty="0">
                <a:solidFill>
                  <a:srgbClr val="FF0000"/>
                </a:solidFill>
              </a:rPr>
              <a:t>neutral</a:t>
            </a:r>
            <a:r>
              <a:rPr lang="en-US" dirty="0"/>
              <a:t> statement used as a basis for testing. The null hypothesis states that there is </a:t>
            </a:r>
            <a:r>
              <a:rPr lang="en-US" dirty="0">
                <a:solidFill>
                  <a:srgbClr val="FF0000"/>
                </a:solidFill>
              </a:rPr>
              <a:t>no relationship</a:t>
            </a:r>
            <a:r>
              <a:rPr lang="en-US" dirty="0"/>
              <a:t> between items under investigation. </a:t>
            </a:r>
          </a:p>
          <a:p>
            <a:pPr marL="0" indent="0">
              <a:buNone/>
            </a:pPr>
            <a:r>
              <a:rPr lang="en-US" dirty="0"/>
              <a:t>In advanced </a:t>
            </a:r>
            <a:r>
              <a:rPr lang="en-US" dirty="0">
                <a:solidFill>
                  <a:srgbClr val="FF0000"/>
                </a:solidFill>
              </a:rPr>
              <a:t>inferential statistical tests</a:t>
            </a:r>
            <a:r>
              <a:rPr lang="en-US" dirty="0"/>
              <a:t>, the objective is often to reject the null hypothesis by providing a proof that there is a relationship between variables X and Y. </a:t>
            </a:r>
          </a:p>
          <a:p>
            <a:pPr marL="0" indent="0">
              <a:buNone/>
            </a:pPr>
            <a:r>
              <a:rPr lang="en-US" sz="2800" i="1" dirty="0"/>
              <a:t>Examples: </a:t>
            </a:r>
          </a:p>
          <a:p>
            <a:pPr marL="0" indent="0">
              <a:buNone/>
            </a:pPr>
            <a:r>
              <a:rPr lang="en-US" sz="2800" dirty="0"/>
              <a:t>•Text-to-speech technologies will </a:t>
            </a:r>
            <a:r>
              <a:rPr lang="en-US" sz="2800" b="1" dirty="0">
                <a:solidFill>
                  <a:srgbClr val="FF0000"/>
                </a:solidFill>
              </a:rPr>
              <a:t>not</a:t>
            </a:r>
            <a:r>
              <a:rPr lang="en-US" sz="2800" dirty="0">
                <a:solidFill>
                  <a:srgbClr val="FF0000"/>
                </a:solidFill>
              </a:rPr>
              <a:t> affect </a:t>
            </a:r>
            <a:r>
              <a:rPr lang="en-US" sz="2800" dirty="0"/>
              <a:t>Algerian EFL learners’ pronunciation awareness. </a:t>
            </a:r>
          </a:p>
          <a:p>
            <a:r>
              <a:rPr lang="en-US" sz="2800" dirty="0"/>
              <a:t>There will be </a:t>
            </a:r>
            <a:r>
              <a:rPr lang="en-US" b="1" dirty="0">
                <a:solidFill>
                  <a:srgbClr val="FF0000"/>
                </a:solidFill>
              </a:rPr>
              <a:t>no</a:t>
            </a:r>
            <a:r>
              <a:rPr lang="en-US" dirty="0"/>
              <a:t> </a:t>
            </a:r>
            <a:r>
              <a:rPr lang="en-US" sz="2800" dirty="0">
                <a:solidFill>
                  <a:srgbClr val="FF0000"/>
                </a:solidFill>
              </a:rPr>
              <a:t>relationship</a:t>
            </a:r>
            <a:r>
              <a:rPr lang="en-US" sz="2800" dirty="0"/>
              <a:t>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57416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B) </a:t>
            </a:r>
            <a:r>
              <a:rPr lang="en-US" b="1" dirty="0">
                <a:solidFill>
                  <a:srgbClr val="FF0000"/>
                </a:solidFill>
              </a:rPr>
              <a:t>Non-directional</a:t>
            </a:r>
            <a:r>
              <a:rPr lang="en-US" b="1" dirty="0"/>
              <a:t> hypothesis (two-tailed/ two-way hypothesis):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 a difference between variables under investigation is predicted, but the researcher is not interested in the direction of the difference/ relationship., but its direction is not specified.</a:t>
            </a:r>
          </a:p>
          <a:p>
            <a:pPr marL="0" indent="0">
              <a:buNone/>
            </a:pPr>
            <a:r>
              <a:rPr lang="en-US" sz="3000" i="1" dirty="0"/>
              <a:t>Examples: </a:t>
            </a:r>
          </a:p>
          <a:p>
            <a:pPr marL="0" indent="0">
              <a:buNone/>
            </a:pPr>
            <a:r>
              <a:rPr lang="en-US" sz="3000" dirty="0"/>
              <a:t>•Text-to-speech technologies </a:t>
            </a:r>
            <a:r>
              <a:rPr lang="en-US" sz="3000" dirty="0">
                <a:solidFill>
                  <a:srgbClr val="FF0000"/>
                </a:solidFill>
              </a:rPr>
              <a:t>will affect </a:t>
            </a:r>
            <a:r>
              <a:rPr lang="en-US" sz="3000" dirty="0"/>
              <a:t>Algerian EFL learners’ pronunciation awareness. ???</a:t>
            </a:r>
          </a:p>
          <a:p>
            <a:pPr marL="0" indent="0">
              <a:buNone/>
            </a:pPr>
            <a:r>
              <a:rPr lang="en-US" sz="3000" dirty="0"/>
              <a:t>•There </a:t>
            </a:r>
            <a:r>
              <a:rPr lang="en-US" sz="3000" dirty="0">
                <a:solidFill>
                  <a:srgbClr val="FF0000"/>
                </a:solidFill>
              </a:rPr>
              <a:t>will be a relationship </a:t>
            </a:r>
            <a:r>
              <a:rPr lang="en-US" sz="3000" dirty="0"/>
              <a:t>between family income and students’ academic performance. ????</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5560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6183-11A1-9E7B-40DC-45B60D5FEBC6}"/>
              </a:ext>
            </a:extLst>
          </p:cNvPr>
          <p:cNvSpPr>
            <a:spLocks noGrp="1"/>
          </p:cNvSpPr>
          <p:nvPr>
            <p:ph type="title"/>
          </p:nvPr>
        </p:nvSpPr>
        <p:spPr/>
        <p:txBody>
          <a:bodyPr/>
          <a:lstStyle/>
          <a:p>
            <a:r>
              <a:rPr lang="en-US" b="1" dirty="0"/>
              <a:t>Course objectives </a:t>
            </a:r>
          </a:p>
        </p:txBody>
      </p:sp>
      <p:sp>
        <p:nvSpPr>
          <p:cNvPr id="3" name="Content Placeholder 2">
            <a:extLst>
              <a:ext uri="{FF2B5EF4-FFF2-40B4-BE49-F238E27FC236}">
                <a16:creationId xmlns:a16="http://schemas.microsoft.com/office/drawing/2014/main" id="{383B8344-1017-E929-0D6F-FDCDDD66B686}"/>
              </a:ext>
            </a:extLst>
          </p:cNvPr>
          <p:cNvSpPr>
            <a:spLocks noGrp="1"/>
          </p:cNvSpPr>
          <p:nvPr>
            <p:ph idx="1"/>
          </p:nvPr>
        </p:nvSpPr>
        <p:spPr>
          <a:xfrm>
            <a:off x="419100" y="1825625"/>
            <a:ext cx="11353800" cy="4667250"/>
          </a:xfrm>
        </p:spPr>
        <p:txBody>
          <a:bodyPr/>
          <a:lstStyle/>
          <a:p>
            <a:pPr marL="0" indent="0">
              <a:buNone/>
            </a:pPr>
            <a:r>
              <a:rPr lang="en-US" sz="2800" b="0" i="0" u="none" strike="noStrike" baseline="0" dirty="0">
                <a:solidFill>
                  <a:srgbClr val="000000"/>
                </a:solidFill>
                <a:latin typeface="Calibri" panose="020F0502020204030204" pitchFamily="34" charset="0"/>
              </a:rPr>
              <a:t>By the end of this course, you will be able to: </a:t>
            </a:r>
          </a:p>
          <a:p>
            <a:pPr marL="0" indent="0">
              <a:buNone/>
            </a:pPr>
            <a:endParaRPr lang="en-US" sz="2800" b="0" i="0" u="none" strike="noStrike" baseline="0" dirty="0">
              <a:solidFill>
                <a:srgbClr val="000000"/>
              </a:solidFill>
              <a:latin typeface="Calibri" panose="020F0502020204030204" pitchFamily="34" charset="0"/>
            </a:endParaRPr>
          </a:p>
          <a:p>
            <a:pPr marL="514350" indent="-514350">
              <a:buAutoNum type="arabicPeriod"/>
            </a:pPr>
            <a:r>
              <a:rPr lang="en-US" sz="2800" b="0" i="0" u="none" strike="noStrike" baseline="0" dirty="0">
                <a:solidFill>
                  <a:srgbClr val="000000"/>
                </a:solidFill>
                <a:latin typeface="Calibri" panose="020F0502020204030204" pitchFamily="34" charset="0"/>
              </a:rPr>
              <a:t>Choose the appropriate statistical test for your </a:t>
            </a:r>
            <a:r>
              <a:rPr lang="en-US" sz="2800" b="1" i="0" u="none" strike="noStrike" baseline="0" dirty="0">
                <a:solidFill>
                  <a:srgbClr val="FF0000"/>
                </a:solidFill>
                <a:latin typeface="Calibri" panose="020F0502020204030204" pitchFamily="34" charset="0"/>
              </a:rPr>
              <a:t>Master’s research project</a:t>
            </a:r>
            <a:r>
              <a:rPr lang="en-US" sz="2800" b="0" i="0" u="none" strike="noStrike" baseline="0" dirty="0">
                <a:solidFill>
                  <a:srgbClr val="000000"/>
                </a:solidFill>
                <a:latin typeface="Calibri" panose="020F0502020204030204" pitchFamily="34" charset="0"/>
              </a:rPr>
              <a:t>. </a:t>
            </a:r>
          </a:p>
          <a:p>
            <a:pPr marL="514350" indent="-514350">
              <a:buAutoNum type="arabicPeriod"/>
            </a:pPr>
            <a:endParaRPr lang="en-US" sz="2800" b="0" i="0" u="none" strike="noStrike" baseline="0" dirty="0">
              <a:solidFill>
                <a:srgbClr val="000000"/>
              </a:solidFill>
              <a:latin typeface="Calibri" panose="020F0502020204030204" pitchFamily="34" charset="0"/>
            </a:endParaRPr>
          </a:p>
          <a:p>
            <a:pPr marL="0" indent="0">
              <a:buNone/>
            </a:pPr>
            <a:r>
              <a:rPr lang="en-US" sz="2800" b="0" i="0" u="none" strike="noStrike" baseline="0" dirty="0">
                <a:solidFill>
                  <a:srgbClr val="000000"/>
                </a:solidFill>
                <a:latin typeface="Calibri" panose="020F0502020204030204" pitchFamily="34" charset="0"/>
              </a:rPr>
              <a:t>2. Use the relevant statistical test for your research manually or by using Excel, SPSS, and R studio. </a:t>
            </a:r>
          </a:p>
          <a:p>
            <a:pPr marL="0" indent="0">
              <a:buNone/>
            </a:pPr>
            <a:endParaRPr lang="en-US" sz="2800" b="0" i="0" u="none" strike="noStrike" baseline="0" dirty="0">
              <a:solidFill>
                <a:srgbClr val="000000"/>
              </a:solidFill>
              <a:latin typeface="Arial" panose="020B0604020202020204" pitchFamily="34" charset="0"/>
            </a:endParaRPr>
          </a:p>
          <a:p>
            <a:pPr marL="0" indent="0">
              <a:buNone/>
            </a:pPr>
            <a:r>
              <a:rPr lang="en-US" sz="2800" b="0" i="0" u="none" strike="noStrike" baseline="0" dirty="0">
                <a:solidFill>
                  <a:srgbClr val="000000"/>
                </a:solidFill>
                <a:latin typeface="Calibri" panose="020F0502020204030204" pitchFamily="34" charset="0"/>
              </a:rPr>
              <a:t>3. Interpret the results generated through the different statistical tests. </a:t>
            </a:r>
            <a:endParaRPr lang="en-US" dirty="0"/>
          </a:p>
          <a:p>
            <a:endParaRPr lang="en-US" dirty="0"/>
          </a:p>
        </p:txBody>
      </p:sp>
      <p:pic>
        <p:nvPicPr>
          <p:cNvPr id="4" name="Picture 3">
            <a:extLst>
              <a:ext uri="{FF2B5EF4-FFF2-40B4-BE49-F238E27FC236}">
                <a16:creationId xmlns:a16="http://schemas.microsoft.com/office/drawing/2014/main" id="{2E094F68-9EF2-4ED9-CDE6-5F821F632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732045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C) Directional hypothesis (one-tailed):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 the researcher indicates the predicted direction of the relationship between two or more variables. </a:t>
            </a:r>
          </a:p>
          <a:p>
            <a:pPr marL="0" indent="0">
              <a:buNone/>
            </a:pPr>
            <a:r>
              <a:rPr lang="en-US" sz="3000" i="1" dirty="0"/>
              <a:t>Examples:</a:t>
            </a:r>
          </a:p>
          <a:p>
            <a:pPr marL="0" indent="0">
              <a:buNone/>
            </a:pPr>
            <a:r>
              <a:rPr lang="en-US" sz="3000" dirty="0"/>
              <a:t>•</a:t>
            </a:r>
            <a:r>
              <a:rPr lang="en-US" sz="3000" dirty="0">
                <a:solidFill>
                  <a:srgbClr val="FF0000"/>
                </a:solidFill>
              </a:rPr>
              <a:t>Older</a:t>
            </a:r>
            <a:r>
              <a:rPr lang="en-US" sz="3000" dirty="0"/>
              <a:t> learners will prefer speaking </a:t>
            </a:r>
            <a:r>
              <a:rPr lang="en-US" sz="3000" dirty="0">
                <a:solidFill>
                  <a:srgbClr val="FF0000"/>
                </a:solidFill>
              </a:rPr>
              <a:t>more than younger </a:t>
            </a:r>
            <a:r>
              <a:rPr lang="en-US" sz="3000" dirty="0"/>
              <a:t>learners.</a:t>
            </a:r>
          </a:p>
          <a:p>
            <a:pPr marL="0" indent="0">
              <a:buNone/>
            </a:pPr>
            <a:r>
              <a:rPr lang="en-US" sz="3000" dirty="0"/>
              <a:t>•</a:t>
            </a:r>
            <a:r>
              <a:rPr lang="en-US" sz="3000" dirty="0">
                <a:solidFill>
                  <a:srgbClr val="FF0000"/>
                </a:solidFill>
              </a:rPr>
              <a:t>Novice teachers </a:t>
            </a:r>
            <a:r>
              <a:rPr lang="en-US" sz="3000" dirty="0"/>
              <a:t>will give </a:t>
            </a:r>
            <a:r>
              <a:rPr lang="en-US" sz="3000" dirty="0">
                <a:solidFill>
                  <a:srgbClr val="FF0000"/>
                </a:solidFill>
              </a:rPr>
              <a:t>less instructions </a:t>
            </a:r>
            <a:r>
              <a:rPr lang="en-US" sz="3000" dirty="0"/>
              <a:t>in the target language than experienced teachers. </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64334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42A1-3E55-2F76-ACE9-56AB02649005}"/>
              </a:ext>
            </a:extLst>
          </p:cNvPr>
          <p:cNvSpPr>
            <a:spLocks noGrp="1"/>
          </p:cNvSpPr>
          <p:nvPr>
            <p:ph type="title"/>
          </p:nvPr>
        </p:nvSpPr>
        <p:spPr/>
        <p:txBody>
          <a:bodyPr/>
          <a:lstStyle/>
          <a:p>
            <a:r>
              <a:rPr lang="en-US" b="1" dirty="0"/>
              <a:t>Probability (alpha value/ p value)</a:t>
            </a:r>
            <a:r>
              <a:rPr lang="en-US" dirty="0"/>
              <a:t> </a:t>
            </a:r>
          </a:p>
        </p:txBody>
      </p:sp>
      <p:sp>
        <p:nvSpPr>
          <p:cNvPr id="3" name="Content Placeholder 2">
            <a:extLst>
              <a:ext uri="{FF2B5EF4-FFF2-40B4-BE49-F238E27FC236}">
                <a16:creationId xmlns:a16="http://schemas.microsoft.com/office/drawing/2014/main" id="{6F410F88-461A-D20D-DAA3-8A3511C6B28C}"/>
              </a:ext>
            </a:extLst>
          </p:cNvPr>
          <p:cNvSpPr>
            <a:spLocks noGrp="1"/>
          </p:cNvSpPr>
          <p:nvPr>
            <p:ph idx="1"/>
          </p:nvPr>
        </p:nvSpPr>
        <p:spPr>
          <a:xfrm>
            <a:off x="838200" y="2168519"/>
            <a:ext cx="4296508" cy="3977298"/>
          </a:xfrm>
        </p:spPr>
        <p:txBody>
          <a:bodyPr>
            <a:normAutofit/>
          </a:bodyPr>
          <a:lstStyle/>
          <a:p>
            <a:pPr marL="0" indent="0">
              <a:buNone/>
            </a:pPr>
            <a:r>
              <a:rPr lang="en-US" dirty="0"/>
              <a:t>In statistics, probability refers to the likelihood of an event taking place.</a:t>
            </a:r>
          </a:p>
          <a:p>
            <a:pPr marL="0" indent="0">
              <a:buNone/>
            </a:pPr>
            <a:r>
              <a:rPr lang="en-US" dirty="0"/>
              <a:t>For example, the probability of getting heads or tails when tossing a coin is 50%. </a:t>
            </a:r>
          </a:p>
        </p:txBody>
      </p:sp>
      <p:pic>
        <p:nvPicPr>
          <p:cNvPr id="4" name="Picture 3">
            <a:extLst>
              <a:ext uri="{FF2B5EF4-FFF2-40B4-BE49-F238E27FC236}">
                <a16:creationId xmlns:a16="http://schemas.microsoft.com/office/drawing/2014/main" id="{89714376-C87C-247A-5E43-DD0F1AB46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977514AC-BD71-2EF7-D718-4F7DA57EA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785" y="1690688"/>
            <a:ext cx="4207462" cy="4063834"/>
          </a:xfrm>
          <a:prstGeom prst="rect">
            <a:avLst/>
          </a:prstGeom>
        </p:spPr>
      </p:pic>
    </p:spTree>
    <p:extLst>
      <p:ext uri="{BB962C8B-B14F-4D97-AF65-F5344CB8AC3E}">
        <p14:creationId xmlns:p14="http://schemas.microsoft.com/office/powerpoint/2010/main" val="2567348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42A1-3E55-2F76-ACE9-56AB02649005}"/>
              </a:ext>
            </a:extLst>
          </p:cNvPr>
          <p:cNvSpPr>
            <a:spLocks noGrp="1"/>
          </p:cNvSpPr>
          <p:nvPr>
            <p:ph type="title"/>
          </p:nvPr>
        </p:nvSpPr>
        <p:spPr/>
        <p:txBody>
          <a:bodyPr/>
          <a:lstStyle/>
          <a:p>
            <a:r>
              <a:rPr lang="en-US" b="1" dirty="0"/>
              <a:t>Probability</a:t>
            </a:r>
            <a:r>
              <a:rPr lang="en-US" dirty="0"/>
              <a:t> </a:t>
            </a:r>
          </a:p>
        </p:txBody>
      </p:sp>
      <p:sp>
        <p:nvSpPr>
          <p:cNvPr id="3" name="Content Placeholder 2">
            <a:extLst>
              <a:ext uri="{FF2B5EF4-FFF2-40B4-BE49-F238E27FC236}">
                <a16:creationId xmlns:a16="http://schemas.microsoft.com/office/drawing/2014/main" id="{6F410F88-461A-D20D-DAA3-8A3511C6B28C}"/>
              </a:ext>
            </a:extLst>
          </p:cNvPr>
          <p:cNvSpPr>
            <a:spLocks noGrp="1"/>
          </p:cNvSpPr>
          <p:nvPr>
            <p:ph idx="1"/>
          </p:nvPr>
        </p:nvSpPr>
        <p:spPr/>
        <p:txBody>
          <a:bodyPr/>
          <a:lstStyle/>
          <a:p>
            <a:pPr marL="0" indent="0">
              <a:buNone/>
            </a:pPr>
            <a:r>
              <a:rPr lang="en-US" dirty="0"/>
              <a:t>In statistical tests, the </a:t>
            </a:r>
            <a:r>
              <a:rPr lang="en-US" dirty="0">
                <a:solidFill>
                  <a:srgbClr val="FF0000"/>
                </a:solidFill>
              </a:rPr>
              <a:t>probability value (or p-value) </a:t>
            </a:r>
            <a:r>
              <a:rPr lang="en-US" dirty="0"/>
              <a:t>measures the probability that an observed relationship/ difference could have occurred due to random chance. </a:t>
            </a:r>
          </a:p>
          <a:p>
            <a:pPr marL="0" indent="0">
              <a:buNone/>
            </a:pPr>
            <a:endParaRPr lang="en-US" dirty="0"/>
          </a:p>
          <a:p>
            <a:r>
              <a:rPr lang="en-US" dirty="0"/>
              <a:t>Low p-values (p &lt; 0.05) indicate a great chance of real statistical significance (i.e., rejecting the null hypothesis); </a:t>
            </a:r>
          </a:p>
          <a:p>
            <a:r>
              <a:rPr lang="en-US" dirty="0"/>
              <a:t>meanwhile, high p-values (p &gt; 0.051) indicate a low chance of statistical significance (i.e., accepting the null hypothesis). </a:t>
            </a:r>
          </a:p>
        </p:txBody>
      </p:sp>
      <p:pic>
        <p:nvPicPr>
          <p:cNvPr id="4" name="Picture 3">
            <a:extLst>
              <a:ext uri="{FF2B5EF4-FFF2-40B4-BE49-F238E27FC236}">
                <a16:creationId xmlns:a16="http://schemas.microsoft.com/office/drawing/2014/main" id="{89714376-C87C-247A-5E43-DD0F1AB46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779993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9517-2F5B-5D48-DDCE-46BBFCA66F8D}"/>
              </a:ext>
            </a:extLst>
          </p:cNvPr>
          <p:cNvSpPr>
            <a:spLocks noGrp="1"/>
          </p:cNvSpPr>
          <p:nvPr>
            <p:ph type="title"/>
          </p:nvPr>
        </p:nvSpPr>
        <p:spPr/>
        <p:txBody>
          <a:bodyPr/>
          <a:lstStyle/>
          <a:p>
            <a:r>
              <a:rPr lang="en-US" b="1" dirty="0"/>
              <a:t>Causation vs. correlation</a:t>
            </a:r>
          </a:p>
        </p:txBody>
      </p:sp>
      <p:sp>
        <p:nvSpPr>
          <p:cNvPr id="3" name="Content Placeholder 2">
            <a:extLst>
              <a:ext uri="{FF2B5EF4-FFF2-40B4-BE49-F238E27FC236}">
                <a16:creationId xmlns:a16="http://schemas.microsoft.com/office/drawing/2014/main" id="{FBA1A1C9-23B5-9054-2282-27229EE2C9A5}"/>
              </a:ext>
            </a:extLst>
          </p:cNvPr>
          <p:cNvSpPr>
            <a:spLocks noGrp="1"/>
          </p:cNvSpPr>
          <p:nvPr>
            <p:ph idx="1"/>
          </p:nvPr>
        </p:nvSpPr>
        <p:spPr>
          <a:xfrm>
            <a:off x="838200" y="1825624"/>
            <a:ext cx="10515600" cy="3367699"/>
          </a:xfrm>
        </p:spPr>
        <p:txBody>
          <a:bodyPr>
            <a:normAutofit lnSpcReduction="10000"/>
          </a:bodyPr>
          <a:lstStyle/>
          <a:p>
            <a:pPr marL="0" indent="0">
              <a:buNone/>
            </a:pPr>
            <a:r>
              <a:rPr lang="en-US" dirty="0"/>
              <a:t>Causal relationships are unveiled by determining the causes and effects of a particular phenomenon. Causation is usually determined through </a:t>
            </a:r>
            <a:r>
              <a:rPr lang="en-US" b="1" dirty="0"/>
              <a:t>experiments (quasi-experimental studies)</a:t>
            </a:r>
            <a:r>
              <a:rPr lang="en-US" dirty="0"/>
              <a:t>. </a:t>
            </a:r>
          </a:p>
          <a:p>
            <a:pPr marL="0" indent="0">
              <a:buNone/>
            </a:pPr>
            <a:endParaRPr lang="en-US" dirty="0"/>
          </a:p>
          <a:p>
            <a:pPr marL="0" indent="0">
              <a:buNone/>
            </a:pPr>
            <a:r>
              <a:rPr lang="en-US" dirty="0"/>
              <a:t>On the other hand, “Correlational research attempts to determine the relationship between or among variables”. Correlation is usually determined through </a:t>
            </a:r>
            <a:r>
              <a:rPr lang="en-US" b="1" dirty="0"/>
              <a:t>non-experimental correlational studies</a:t>
            </a:r>
            <a:r>
              <a:rPr lang="en-US" dirty="0"/>
              <a:t>. </a:t>
            </a:r>
          </a:p>
          <a:p>
            <a:pPr marL="0" indent="0" algn="r">
              <a:buNone/>
            </a:pPr>
            <a:r>
              <a:rPr lang="en-US" dirty="0"/>
              <a:t>(Mackey &amp; </a:t>
            </a:r>
            <a:r>
              <a:rPr lang="en-US" dirty="0" err="1"/>
              <a:t>Gass</a:t>
            </a:r>
            <a:r>
              <a:rPr lang="en-US" dirty="0"/>
              <a:t>, 2005, p. 284). </a:t>
            </a:r>
          </a:p>
          <a:p>
            <a:pPr marL="0" indent="0">
              <a:buNone/>
            </a:pPr>
            <a:endParaRPr lang="en-US" dirty="0"/>
          </a:p>
        </p:txBody>
      </p:sp>
      <p:pic>
        <p:nvPicPr>
          <p:cNvPr id="4" name="Picture 3">
            <a:extLst>
              <a:ext uri="{FF2B5EF4-FFF2-40B4-BE49-F238E27FC236}">
                <a16:creationId xmlns:a16="http://schemas.microsoft.com/office/drawing/2014/main" id="{6D62617E-3EB1-8C2E-BE33-E5A9D4C9A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992108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9517-2F5B-5D48-DDCE-46BBFCA66F8D}"/>
              </a:ext>
            </a:extLst>
          </p:cNvPr>
          <p:cNvSpPr>
            <a:spLocks noGrp="1"/>
          </p:cNvSpPr>
          <p:nvPr>
            <p:ph type="title"/>
          </p:nvPr>
        </p:nvSpPr>
        <p:spPr/>
        <p:txBody>
          <a:bodyPr/>
          <a:lstStyle/>
          <a:p>
            <a:r>
              <a:rPr lang="en-US" b="1" dirty="0"/>
              <a:t>Causation vs. correlation</a:t>
            </a:r>
          </a:p>
        </p:txBody>
      </p:sp>
      <p:sp>
        <p:nvSpPr>
          <p:cNvPr id="3" name="Content Placeholder 2">
            <a:extLst>
              <a:ext uri="{FF2B5EF4-FFF2-40B4-BE49-F238E27FC236}">
                <a16:creationId xmlns:a16="http://schemas.microsoft.com/office/drawing/2014/main" id="{FBA1A1C9-23B5-9054-2282-27229EE2C9A5}"/>
              </a:ext>
            </a:extLst>
          </p:cNvPr>
          <p:cNvSpPr>
            <a:spLocks noGrp="1"/>
          </p:cNvSpPr>
          <p:nvPr>
            <p:ph idx="1"/>
          </p:nvPr>
        </p:nvSpPr>
        <p:spPr>
          <a:xfrm>
            <a:off x="838200" y="1825624"/>
            <a:ext cx="10515600" cy="3367699"/>
          </a:xfrm>
        </p:spPr>
        <p:txBody>
          <a:bodyPr>
            <a:normAutofit/>
          </a:bodyPr>
          <a:lstStyle/>
          <a:p>
            <a:pPr marL="0" indent="0">
              <a:buNone/>
            </a:pPr>
            <a:r>
              <a:rPr lang="en-US" dirty="0"/>
              <a:t>In research, there is a general consensus that </a:t>
            </a:r>
            <a:r>
              <a:rPr lang="en-US" dirty="0">
                <a:solidFill>
                  <a:srgbClr val="FF0000"/>
                </a:solidFill>
              </a:rPr>
              <a:t>correlation does not equal causation</a:t>
            </a:r>
            <a:r>
              <a:rPr lang="en-US" dirty="0"/>
              <a:t>. In other words, just because there a relationship between two variables, it does not mean they cause each other.</a:t>
            </a:r>
          </a:p>
          <a:p>
            <a:pPr marL="0" indent="0">
              <a:buNone/>
            </a:pPr>
            <a:endParaRPr lang="en-US" dirty="0"/>
          </a:p>
        </p:txBody>
      </p:sp>
      <p:pic>
        <p:nvPicPr>
          <p:cNvPr id="4" name="Picture 3">
            <a:extLst>
              <a:ext uri="{FF2B5EF4-FFF2-40B4-BE49-F238E27FC236}">
                <a16:creationId xmlns:a16="http://schemas.microsoft.com/office/drawing/2014/main" id="{6D62617E-3EB1-8C2E-BE33-E5A9D4C9A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599549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61A1-B41A-DFDF-72A8-A7445EBD7367}"/>
              </a:ext>
            </a:extLst>
          </p:cNvPr>
          <p:cNvSpPr>
            <a:spLocks noGrp="1"/>
          </p:cNvSpPr>
          <p:nvPr>
            <p:ph type="title"/>
          </p:nvPr>
        </p:nvSpPr>
        <p:spPr/>
        <p:txBody>
          <a:bodyPr/>
          <a:lstStyle/>
          <a:p>
            <a:r>
              <a:rPr lang="en-US" dirty="0"/>
              <a:t>Example</a:t>
            </a:r>
          </a:p>
        </p:txBody>
      </p:sp>
      <p:pic>
        <p:nvPicPr>
          <p:cNvPr id="4" name="Picture 3">
            <a:extLst>
              <a:ext uri="{FF2B5EF4-FFF2-40B4-BE49-F238E27FC236}">
                <a16:creationId xmlns:a16="http://schemas.microsoft.com/office/drawing/2014/main" id="{22FAA26D-8A94-4AA9-4A2D-23E635883F02}"/>
              </a:ext>
            </a:extLst>
          </p:cNvPr>
          <p:cNvPicPr>
            <a:picLocks noChangeAspect="1"/>
          </p:cNvPicPr>
          <p:nvPr/>
        </p:nvPicPr>
        <p:blipFill>
          <a:blip r:embed="rId2">
            <a:extLst>
              <a:ext uri="{28A0092B-C50C-407E-A947-70E740481C1C}">
                <a14:useLocalDpi xmlns:a14="http://schemas.microsoft.com/office/drawing/2010/main" val="0"/>
              </a:ext>
            </a:extLst>
          </a:blip>
          <a:srcRect l="63270"/>
          <a:stretch/>
        </p:blipFill>
        <p:spPr>
          <a:xfrm>
            <a:off x="7408985" y="1323116"/>
            <a:ext cx="3634153" cy="5169759"/>
          </a:xfrm>
          <a:prstGeom prst="rect">
            <a:avLst/>
          </a:prstGeom>
        </p:spPr>
      </p:pic>
      <p:pic>
        <p:nvPicPr>
          <p:cNvPr id="3" name="Picture 2">
            <a:extLst>
              <a:ext uri="{FF2B5EF4-FFF2-40B4-BE49-F238E27FC236}">
                <a16:creationId xmlns:a16="http://schemas.microsoft.com/office/drawing/2014/main" id="{502680D7-D1D7-EECC-ED67-A202044C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5" name="Rectangle 4">
            <a:extLst>
              <a:ext uri="{FF2B5EF4-FFF2-40B4-BE49-F238E27FC236}">
                <a16:creationId xmlns:a16="http://schemas.microsoft.com/office/drawing/2014/main" id="{C2297A0C-EEA2-F683-EAD2-564B6F6D56FC}"/>
              </a:ext>
            </a:extLst>
          </p:cNvPr>
          <p:cNvSpPr/>
          <p:nvPr/>
        </p:nvSpPr>
        <p:spPr>
          <a:xfrm>
            <a:off x="5580185" y="2637692"/>
            <a:ext cx="1981200" cy="21101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225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61A1-B41A-DFDF-72A8-A7445EBD7367}"/>
              </a:ext>
            </a:extLst>
          </p:cNvPr>
          <p:cNvSpPr>
            <a:spLocks noGrp="1"/>
          </p:cNvSpPr>
          <p:nvPr>
            <p:ph type="title"/>
          </p:nvPr>
        </p:nvSpPr>
        <p:spPr/>
        <p:txBody>
          <a:bodyPr/>
          <a:lstStyle/>
          <a:p>
            <a:r>
              <a:rPr lang="en-US" dirty="0"/>
              <a:t>Example</a:t>
            </a:r>
          </a:p>
        </p:txBody>
      </p:sp>
      <p:pic>
        <p:nvPicPr>
          <p:cNvPr id="4" name="Picture 3">
            <a:extLst>
              <a:ext uri="{FF2B5EF4-FFF2-40B4-BE49-F238E27FC236}">
                <a16:creationId xmlns:a16="http://schemas.microsoft.com/office/drawing/2014/main" id="{22FAA26D-8A94-4AA9-4A2D-23E635883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61" y="1323116"/>
            <a:ext cx="9894277" cy="5169759"/>
          </a:xfrm>
          <a:prstGeom prst="rect">
            <a:avLst/>
          </a:prstGeom>
        </p:spPr>
      </p:pic>
      <p:pic>
        <p:nvPicPr>
          <p:cNvPr id="3" name="Picture 2">
            <a:extLst>
              <a:ext uri="{FF2B5EF4-FFF2-40B4-BE49-F238E27FC236}">
                <a16:creationId xmlns:a16="http://schemas.microsoft.com/office/drawing/2014/main" id="{502680D7-D1D7-EECC-ED67-A202044C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53369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2C71-220B-090B-F140-BFB923D5B315}"/>
              </a:ext>
            </a:extLst>
          </p:cNvPr>
          <p:cNvSpPr>
            <a:spLocks noGrp="1"/>
          </p:cNvSpPr>
          <p:nvPr>
            <p:ph type="title"/>
          </p:nvPr>
        </p:nvSpPr>
        <p:spPr/>
        <p:txBody>
          <a:bodyPr/>
          <a:lstStyle/>
          <a:p>
            <a:r>
              <a:rPr lang="en-US" b="1" dirty="0"/>
              <a:t>Bias</a:t>
            </a:r>
          </a:p>
        </p:txBody>
      </p:sp>
      <p:sp>
        <p:nvSpPr>
          <p:cNvPr id="3" name="Content Placeholder 2">
            <a:extLst>
              <a:ext uri="{FF2B5EF4-FFF2-40B4-BE49-F238E27FC236}">
                <a16:creationId xmlns:a16="http://schemas.microsoft.com/office/drawing/2014/main" id="{2CE6AA36-FF54-F73E-068C-D6E3B6D874A6}"/>
              </a:ext>
            </a:extLst>
          </p:cNvPr>
          <p:cNvSpPr>
            <a:spLocks noGrp="1"/>
          </p:cNvSpPr>
          <p:nvPr>
            <p:ph idx="1"/>
          </p:nvPr>
        </p:nvSpPr>
        <p:spPr/>
        <p:txBody>
          <a:bodyPr/>
          <a:lstStyle/>
          <a:p>
            <a:pPr marL="0" indent="0">
              <a:buNone/>
            </a:pPr>
            <a:r>
              <a:rPr lang="en-US" dirty="0"/>
              <a:t>“Bias takes place when a statistical model/ test over or underestimates a relationship between two or more variables. </a:t>
            </a:r>
          </a:p>
          <a:p>
            <a:pPr marL="0" indent="0">
              <a:buNone/>
            </a:pPr>
            <a:r>
              <a:rPr lang="en-US" dirty="0"/>
              <a:t>There are two main types of bias, </a:t>
            </a:r>
          </a:p>
          <a:p>
            <a:pPr marL="0" indent="0">
              <a:buNone/>
            </a:pPr>
            <a:r>
              <a:rPr lang="en-US" dirty="0"/>
              <a:t>a) </a:t>
            </a:r>
            <a:r>
              <a:rPr lang="en-US" b="1" dirty="0"/>
              <a:t>Selection bias: </a:t>
            </a:r>
            <a:r>
              <a:rPr lang="en-US" dirty="0"/>
              <a:t>Happens when a researcher tries to generalize findings that were collected in a non-random way. </a:t>
            </a:r>
          </a:p>
          <a:p>
            <a:pPr marL="0" indent="0">
              <a:buNone/>
            </a:pPr>
            <a:endParaRPr lang="en-US" dirty="0"/>
          </a:p>
          <a:p>
            <a:pPr marL="0" indent="0">
              <a:buNone/>
            </a:pPr>
            <a:r>
              <a:rPr lang="en-US" dirty="0"/>
              <a:t>b) </a:t>
            </a:r>
            <a:r>
              <a:rPr lang="en-US" b="1" dirty="0"/>
              <a:t>Confirmation bias: </a:t>
            </a:r>
            <a:r>
              <a:rPr lang="en-US" dirty="0"/>
              <a:t>Takes place when the researcher starts the data collection/ analysis with a predetermined assumption” (Vickery, 2021). </a:t>
            </a:r>
          </a:p>
          <a:p>
            <a:pPr marL="0" indent="0">
              <a:buNone/>
            </a:pPr>
            <a:endParaRPr lang="en-US" dirty="0"/>
          </a:p>
        </p:txBody>
      </p:sp>
      <p:pic>
        <p:nvPicPr>
          <p:cNvPr id="4" name="Picture 3">
            <a:extLst>
              <a:ext uri="{FF2B5EF4-FFF2-40B4-BE49-F238E27FC236}">
                <a16:creationId xmlns:a16="http://schemas.microsoft.com/office/drawing/2014/main" id="{32C5F072-B07B-9285-C129-C37409A7D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294310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3D50-AC6F-DFEE-AFE3-2840CE750310}"/>
              </a:ext>
            </a:extLst>
          </p:cNvPr>
          <p:cNvSpPr>
            <a:spLocks noGrp="1"/>
          </p:cNvSpPr>
          <p:nvPr>
            <p:ph type="title"/>
          </p:nvPr>
        </p:nvSpPr>
        <p:spPr/>
        <p:txBody>
          <a:bodyPr/>
          <a:lstStyle/>
          <a:p>
            <a:r>
              <a:rPr lang="en-US" b="1" dirty="0"/>
              <a:t>Prerequisites </a:t>
            </a:r>
          </a:p>
        </p:txBody>
      </p:sp>
      <p:sp>
        <p:nvSpPr>
          <p:cNvPr id="3" name="Content Placeholder 2">
            <a:extLst>
              <a:ext uri="{FF2B5EF4-FFF2-40B4-BE49-F238E27FC236}">
                <a16:creationId xmlns:a16="http://schemas.microsoft.com/office/drawing/2014/main" id="{253C3DB4-10B5-F071-677A-DBBA9E45F954}"/>
              </a:ext>
            </a:extLst>
          </p:cNvPr>
          <p:cNvSpPr>
            <a:spLocks noGrp="1"/>
          </p:cNvSpPr>
          <p:nvPr>
            <p:ph idx="1"/>
          </p:nvPr>
        </p:nvSpPr>
        <p:spPr/>
        <p:txBody>
          <a:bodyPr>
            <a:normAutofit/>
          </a:bodyPr>
          <a:lstStyle/>
          <a:p>
            <a:pPr marL="0" indent="0">
              <a:buNone/>
            </a:pPr>
            <a:r>
              <a:rPr lang="en-US" b="0" i="0" u="none" strike="noStrike" baseline="0" dirty="0">
                <a:solidFill>
                  <a:srgbClr val="000000"/>
                </a:solidFill>
                <a:latin typeface="Calibri" panose="020F0502020204030204" pitchFamily="34" charset="0"/>
              </a:rPr>
              <a:t>Before enrolling in this course, you should have: </a:t>
            </a:r>
          </a:p>
          <a:p>
            <a:pPr marL="0" indent="0">
              <a:buNone/>
            </a:pPr>
            <a:endParaRPr lang="en-US" b="0" i="0" u="none" strike="noStrike" baseline="0" dirty="0">
              <a:solidFill>
                <a:srgbClr val="000000"/>
              </a:solidFill>
              <a:latin typeface="Calibri" panose="020F0502020204030204" pitchFamily="34" charset="0"/>
            </a:endParaRPr>
          </a:p>
          <a:p>
            <a:r>
              <a:rPr lang="en-US" b="0" i="0" u="none" strike="noStrike" baseline="0" dirty="0">
                <a:solidFill>
                  <a:srgbClr val="000000"/>
                </a:solidFill>
                <a:latin typeface="Calibri" panose="020F0502020204030204" pitchFamily="34" charset="0"/>
              </a:rPr>
              <a:t>A basic level in arithmetic. </a:t>
            </a:r>
          </a:p>
          <a:p>
            <a:r>
              <a:rPr lang="en-US" b="0" i="0" u="none" strike="noStrike" baseline="0" dirty="0">
                <a:solidFill>
                  <a:srgbClr val="000000"/>
                </a:solidFill>
                <a:latin typeface="Calibri" panose="020F0502020204030204" pitchFamily="34" charset="0"/>
              </a:rPr>
              <a:t>A knowledge of basic concepts in Research Methods in Applied Linguistics. </a:t>
            </a:r>
          </a:p>
        </p:txBody>
      </p:sp>
      <p:pic>
        <p:nvPicPr>
          <p:cNvPr id="4" name="Picture 3">
            <a:extLst>
              <a:ext uri="{FF2B5EF4-FFF2-40B4-BE49-F238E27FC236}">
                <a16:creationId xmlns:a16="http://schemas.microsoft.com/office/drawing/2014/main" id="{F4533FCA-6D5F-45BD-7549-5F230629A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5494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66B0-07FB-88F4-D812-138971A692CC}"/>
              </a:ext>
            </a:extLst>
          </p:cNvPr>
          <p:cNvSpPr>
            <a:spLocks noGrp="1"/>
          </p:cNvSpPr>
          <p:nvPr>
            <p:ph type="title"/>
          </p:nvPr>
        </p:nvSpPr>
        <p:spPr/>
        <p:txBody>
          <a:bodyPr/>
          <a:lstStyle/>
          <a:p>
            <a:r>
              <a:rPr lang="en-US" b="1" dirty="0"/>
              <a:t>Course outline</a:t>
            </a:r>
          </a:p>
        </p:txBody>
      </p:sp>
      <p:sp>
        <p:nvSpPr>
          <p:cNvPr id="3" name="Content Placeholder 2">
            <a:extLst>
              <a:ext uri="{FF2B5EF4-FFF2-40B4-BE49-F238E27FC236}">
                <a16:creationId xmlns:a16="http://schemas.microsoft.com/office/drawing/2014/main" id="{4D3D0885-93A6-6A25-F4D4-8716B1B9181C}"/>
              </a:ext>
            </a:extLst>
          </p:cNvPr>
          <p:cNvSpPr>
            <a:spLocks noGrp="1"/>
          </p:cNvSpPr>
          <p:nvPr>
            <p:ph idx="1"/>
          </p:nvPr>
        </p:nvSpPr>
        <p:spPr/>
        <p:txBody>
          <a:bodyPr>
            <a:normAutofit fontScale="77500" lnSpcReduction="20000"/>
          </a:bodyPr>
          <a:lstStyle/>
          <a:p>
            <a:pPr marL="0" indent="0">
              <a:buNone/>
            </a:pPr>
            <a:r>
              <a:rPr lang="en-US" b="1" dirty="0"/>
              <a:t>Lecture	1</a:t>
            </a:r>
            <a:r>
              <a:rPr lang="en-US" dirty="0"/>
              <a:t>	Introduction to basic concepts in statistics</a:t>
            </a:r>
          </a:p>
          <a:p>
            <a:pPr marL="0" indent="0">
              <a:buNone/>
            </a:pPr>
            <a:r>
              <a:rPr lang="en-US" b="1" dirty="0"/>
              <a:t>Lecture	2</a:t>
            </a:r>
            <a:r>
              <a:rPr lang="en-US" dirty="0"/>
              <a:t>	Population and sampling</a:t>
            </a:r>
          </a:p>
          <a:p>
            <a:pPr marL="0" indent="0">
              <a:buNone/>
            </a:pPr>
            <a:r>
              <a:rPr lang="en-US" b="1" dirty="0"/>
              <a:t>Lecture	3</a:t>
            </a:r>
            <a:r>
              <a:rPr lang="en-US" dirty="0"/>
              <a:t>	Levels of measurement</a:t>
            </a:r>
          </a:p>
          <a:p>
            <a:pPr marL="0" indent="0">
              <a:buNone/>
            </a:pPr>
            <a:r>
              <a:rPr lang="en-US" b="1" dirty="0"/>
              <a:t>Lecture	4</a:t>
            </a:r>
            <a:r>
              <a:rPr lang="en-US" dirty="0"/>
              <a:t>	Introduction to descriptive statistics</a:t>
            </a:r>
          </a:p>
          <a:p>
            <a:pPr marL="0" indent="0">
              <a:buNone/>
            </a:pPr>
            <a:r>
              <a:rPr lang="en-US" b="1" dirty="0"/>
              <a:t>Lecture	5</a:t>
            </a:r>
            <a:r>
              <a:rPr lang="en-US" dirty="0"/>
              <a:t>	Applications of descriptive statistics</a:t>
            </a:r>
          </a:p>
          <a:p>
            <a:pPr marL="0" indent="0">
              <a:buNone/>
            </a:pPr>
            <a:r>
              <a:rPr lang="en-US" b="1" dirty="0"/>
              <a:t>Lecture	6</a:t>
            </a:r>
            <a:r>
              <a:rPr lang="en-US" dirty="0"/>
              <a:t>	Practice</a:t>
            </a:r>
          </a:p>
          <a:p>
            <a:pPr marL="0" indent="0">
              <a:buNone/>
            </a:pPr>
            <a:r>
              <a:rPr lang="en-US" b="1" dirty="0"/>
              <a:t>Lecture	7</a:t>
            </a:r>
            <a:r>
              <a:rPr lang="en-US" dirty="0"/>
              <a:t>	Introduction to inferential statistics and hypothesis testing</a:t>
            </a:r>
          </a:p>
          <a:p>
            <a:pPr marL="0" indent="0">
              <a:buNone/>
            </a:pPr>
            <a:r>
              <a:rPr lang="en-US" b="1" dirty="0"/>
              <a:t>Lecture	8</a:t>
            </a:r>
            <a:r>
              <a:rPr lang="en-US" dirty="0"/>
              <a:t>	Choosing advanced statistical tests (Practice)</a:t>
            </a:r>
          </a:p>
          <a:p>
            <a:pPr marL="0" indent="0">
              <a:buNone/>
            </a:pPr>
            <a:r>
              <a:rPr lang="en-US" b="1" dirty="0"/>
              <a:t>Lecture	9</a:t>
            </a:r>
            <a:r>
              <a:rPr lang="en-US" dirty="0"/>
              <a:t>	Correlation: Introduction </a:t>
            </a:r>
          </a:p>
          <a:p>
            <a:pPr marL="0" indent="0">
              <a:buNone/>
            </a:pPr>
            <a:r>
              <a:rPr lang="en-US" b="1" dirty="0"/>
              <a:t>Lecture	10</a:t>
            </a:r>
            <a:r>
              <a:rPr lang="en-US" dirty="0"/>
              <a:t>	Multiple regression</a:t>
            </a:r>
          </a:p>
          <a:p>
            <a:pPr marL="0" indent="0">
              <a:buNone/>
            </a:pPr>
            <a:r>
              <a:rPr lang="en-US" b="1" dirty="0"/>
              <a:t>Lecture	11</a:t>
            </a:r>
            <a:r>
              <a:rPr lang="en-US" dirty="0"/>
              <a:t>	Reporting results and data visualization</a:t>
            </a:r>
          </a:p>
          <a:p>
            <a:pPr marL="0" indent="0">
              <a:buNone/>
            </a:pPr>
            <a:r>
              <a:rPr lang="en-US" b="1" dirty="0"/>
              <a:t>Lecture	12</a:t>
            </a:r>
            <a:r>
              <a:rPr lang="en-US" dirty="0"/>
              <a:t>	Revision and Practice</a:t>
            </a:r>
          </a:p>
          <a:p>
            <a:endParaRPr lang="en-US" dirty="0"/>
          </a:p>
        </p:txBody>
      </p:sp>
      <p:pic>
        <p:nvPicPr>
          <p:cNvPr id="4" name="Picture 3">
            <a:extLst>
              <a:ext uri="{FF2B5EF4-FFF2-40B4-BE49-F238E27FC236}">
                <a16:creationId xmlns:a16="http://schemas.microsoft.com/office/drawing/2014/main" id="{896F9B0A-ADFD-4C25-37AE-3BAB7D746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27280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8B21-1195-DFBF-58A3-36CA2B119965}"/>
              </a:ext>
            </a:extLst>
          </p:cNvPr>
          <p:cNvSpPr>
            <a:spLocks noGrp="1"/>
          </p:cNvSpPr>
          <p:nvPr>
            <p:ph type="title"/>
          </p:nvPr>
        </p:nvSpPr>
        <p:spPr/>
        <p:txBody>
          <a:bodyPr/>
          <a:lstStyle/>
          <a:p>
            <a:r>
              <a:rPr lang="en-US" dirty="0"/>
              <a:t>Course card </a:t>
            </a:r>
          </a:p>
        </p:txBody>
      </p:sp>
      <p:graphicFrame>
        <p:nvGraphicFramePr>
          <p:cNvPr id="4" name="Content Placeholder 3">
            <a:extLst>
              <a:ext uri="{FF2B5EF4-FFF2-40B4-BE49-F238E27FC236}">
                <a16:creationId xmlns:a16="http://schemas.microsoft.com/office/drawing/2014/main" id="{9390F6BE-3537-ACDE-BDA6-CED2D4CB6547}"/>
              </a:ext>
            </a:extLst>
          </p:cNvPr>
          <p:cNvGraphicFramePr>
            <a:graphicFrameLocks noGrp="1"/>
          </p:cNvGraphicFramePr>
          <p:nvPr>
            <p:ph idx="1"/>
            <p:extLst>
              <p:ext uri="{D42A27DB-BD31-4B8C-83A1-F6EECF244321}">
                <p14:modId xmlns:p14="http://schemas.microsoft.com/office/powerpoint/2010/main" val="2231023872"/>
              </p:ext>
            </p:extLst>
          </p:nvPr>
        </p:nvGraphicFramePr>
        <p:xfrm>
          <a:off x="1811873" y="1690688"/>
          <a:ext cx="8568253" cy="3665200"/>
        </p:xfrm>
        <a:graphic>
          <a:graphicData uri="http://schemas.openxmlformats.org/drawingml/2006/table">
            <a:tbl>
              <a:tblPr firstRow="1" firstCol="1" bandRow="1">
                <a:tableStyleId>{2D5ABB26-0587-4C30-8999-92F81FD0307C}</a:tableStyleId>
              </a:tblPr>
              <a:tblGrid>
                <a:gridCol w="2602083">
                  <a:extLst>
                    <a:ext uri="{9D8B030D-6E8A-4147-A177-3AD203B41FA5}">
                      <a16:colId xmlns:a16="http://schemas.microsoft.com/office/drawing/2014/main" val="2882999969"/>
                    </a:ext>
                  </a:extLst>
                </a:gridCol>
                <a:gridCol w="5966170">
                  <a:extLst>
                    <a:ext uri="{9D8B030D-6E8A-4147-A177-3AD203B41FA5}">
                      <a16:colId xmlns:a16="http://schemas.microsoft.com/office/drawing/2014/main" val="1467206218"/>
                    </a:ext>
                  </a:extLst>
                </a:gridCol>
              </a:tblGrid>
              <a:tr h="333200">
                <a:tc>
                  <a:txBody>
                    <a:bodyPr/>
                    <a:lstStyle/>
                    <a:p>
                      <a:pPr marL="0" marR="0" algn="r">
                        <a:lnSpc>
                          <a:spcPct val="150000"/>
                        </a:lnSpc>
                        <a:spcBef>
                          <a:spcPts val="0"/>
                        </a:spcBef>
                        <a:spcAft>
                          <a:spcPts val="0"/>
                        </a:spcAft>
                      </a:pPr>
                      <a:r>
                        <a:rPr lang="en-US" sz="1600" b="1" dirty="0">
                          <a:effectLst/>
                        </a:rPr>
                        <a:t>Module</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Statistics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2966330058"/>
                  </a:ext>
                </a:extLst>
              </a:tr>
              <a:tr h="333200">
                <a:tc>
                  <a:txBody>
                    <a:bodyPr/>
                    <a:lstStyle/>
                    <a:p>
                      <a:pPr marL="0" marR="0" algn="r">
                        <a:lnSpc>
                          <a:spcPct val="150000"/>
                        </a:lnSpc>
                        <a:spcBef>
                          <a:spcPts val="0"/>
                        </a:spcBef>
                        <a:spcAft>
                          <a:spcPts val="0"/>
                        </a:spcAft>
                      </a:pPr>
                      <a:r>
                        <a:rPr lang="en-US" sz="1600" b="1" dirty="0">
                          <a:effectLst/>
                        </a:rPr>
                        <a:t>Level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Master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686709907"/>
                  </a:ext>
                </a:extLst>
              </a:tr>
              <a:tr h="333200">
                <a:tc>
                  <a:txBody>
                    <a:bodyPr/>
                    <a:lstStyle/>
                    <a:p>
                      <a:pPr marL="0" marR="0" algn="r">
                        <a:lnSpc>
                          <a:spcPct val="150000"/>
                        </a:lnSpc>
                        <a:spcBef>
                          <a:spcPts val="0"/>
                        </a:spcBef>
                        <a:spcAft>
                          <a:spcPts val="0"/>
                        </a:spcAft>
                      </a:pPr>
                      <a:r>
                        <a:rPr lang="en-US" sz="1600" b="1" dirty="0">
                          <a:effectLst/>
                        </a:rPr>
                        <a:t>Year of study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2</a:t>
                      </a:r>
                      <a:r>
                        <a:rPr lang="en-US" sz="1600" baseline="30000">
                          <a:effectLst/>
                        </a:rPr>
                        <a:t>nd</a:t>
                      </a:r>
                      <a:r>
                        <a:rPr lang="en-US" sz="1600">
                          <a:effectLst/>
                        </a:rPr>
                        <a:t> year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390377505"/>
                  </a:ext>
                </a:extLst>
              </a:tr>
              <a:tr h="333200">
                <a:tc>
                  <a:txBody>
                    <a:bodyPr/>
                    <a:lstStyle/>
                    <a:p>
                      <a:pPr marL="0" marR="0" algn="r">
                        <a:lnSpc>
                          <a:spcPct val="150000"/>
                        </a:lnSpc>
                        <a:spcBef>
                          <a:spcPts val="0"/>
                        </a:spcBef>
                        <a:spcAft>
                          <a:spcPts val="0"/>
                        </a:spcAft>
                      </a:pPr>
                      <a:r>
                        <a:rPr lang="en-US" sz="1600" b="1" dirty="0">
                          <a:effectLst/>
                        </a:rPr>
                        <a:t>Term/ semester</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3</a:t>
                      </a:r>
                      <a:r>
                        <a:rPr lang="en-US" sz="1600" baseline="30000">
                          <a:effectLst/>
                        </a:rPr>
                        <a:t>rd</a:t>
                      </a:r>
                      <a:r>
                        <a:rPr lang="en-US" sz="1600">
                          <a:effectLst/>
                        </a:rPr>
                        <a:t> semester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604102758"/>
                  </a:ext>
                </a:extLst>
              </a:tr>
              <a:tr h="333200">
                <a:tc>
                  <a:txBody>
                    <a:bodyPr/>
                    <a:lstStyle/>
                    <a:p>
                      <a:pPr marL="0" marR="0" algn="r">
                        <a:lnSpc>
                          <a:spcPct val="150000"/>
                        </a:lnSpc>
                        <a:spcBef>
                          <a:spcPts val="0"/>
                        </a:spcBef>
                        <a:spcAft>
                          <a:spcPts val="0"/>
                        </a:spcAft>
                      </a:pPr>
                      <a:r>
                        <a:rPr lang="en-US" sz="1600" b="1" dirty="0">
                          <a:effectLst/>
                        </a:rPr>
                        <a:t>Unit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Discovery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253460921"/>
                  </a:ext>
                </a:extLst>
              </a:tr>
              <a:tr h="333200">
                <a:tc>
                  <a:txBody>
                    <a:bodyPr/>
                    <a:lstStyle/>
                    <a:p>
                      <a:pPr marL="0" marR="0" algn="r">
                        <a:lnSpc>
                          <a:spcPct val="150000"/>
                        </a:lnSpc>
                        <a:spcBef>
                          <a:spcPts val="0"/>
                        </a:spcBef>
                        <a:spcAft>
                          <a:spcPts val="0"/>
                        </a:spcAft>
                      </a:pPr>
                      <a:r>
                        <a:rPr lang="en-US" sz="1600" b="1" dirty="0">
                          <a:effectLst/>
                        </a:rPr>
                        <a:t>Credit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1</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4130569339"/>
                  </a:ext>
                </a:extLst>
              </a:tr>
              <a:tr h="333200">
                <a:tc>
                  <a:txBody>
                    <a:bodyPr/>
                    <a:lstStyle/>
                    <a:p>
                      <a:pPr marL="0" marR="0" algn="r">
                        <a:lnSpc>
                          <a:spcPct val="150000"/>
                        </a:lnSpc>
                        <a:spcBef>
                          <a:spcPts val="0"/>
                        </a:spcBef>
                        <a:spcAft>
                          <a:spcPts val="0"/>
                        </a:spcAft>
                      </a:pPr>
                      <a:r>
                        <a:rPr lang="en-US" sz="1600" b="1" dirty="0">
                          <a:effectLst/>
                        </a:rPr>
                        <a:t>Coefficient</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1</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3792121188"/>
                  </a:ext>
                </a:extLst>
              </a:tr>
              <a:tr h="333200">
                <a:tc>
                  <a:txBody>
                    <a:bodyPr/>
                    <a:lstStyle/>
                    <a:p>
                      <a:pPr marL="0" marR="0" algn="r">
                        <a:lnSpc>
                          <a:spcPct val="150000"/>
                        </a:lnSpc>
                        <a:spcBef>
                          <a:spcPts val="0"/>
                        </a:spcBef>
                        <a:spcAft>
                          <a:spcPts val="0"/>
                        </a:spcAft>
                      </a:pPr>
                      <a:r>
                        <a:rPr lang="en-US" sz="1600" b="1" dirty="0">
                          <a:effectLst/>
                        </a:rPr>
                        <a:t>Format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dirty="0">
                          <a:effectLst/>
                        </a:rPr>
                        <a:t>Lectures (</a:t>
                      </a:r>
                      <a:r>
                        <a:rPr lang="en-US" sz="1600" b="1" dirty="0">
                          <a:effectLst/>
                        </a:rPr>
                        <a:t>ONLINE LECTURES</a:t>
                      </a:r>
                      <a:r>
                        <a:rPr lang="en-US" sz="1600" dirty="0">
                          <a:effectLst/>
                        </a:rPr>
                        <a:t>)</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2271720160"/>
                  </a:ext>
                </a:extLst>
              </a:tr>
              <a:tr h="333200">
                <a:tc>
                  <a:txBody>
                    <a:bodyPr/>
                    <a:lstStyle/>
                    <a:p>
                      <a:pPr marL="0" marR="0" algn="r">
                        <a:lnSpc>
                          <a:spcPct val="150000"/>
                        </a:lnSpc>
                        <a:spcBef>
                          <a:spcPts val="0"/>
                        </a:spcBef>
                        <a:spcAft>
                          <a:spcPts val="0"/>
                        </a:spcAft>
                      </a:pPr>
                      <a:r>
                        <a:rPr lang="en-US" sz="1600" b="1" dirty="0">
                          <a:effectLst/>
                        </a:rPr>
                        <a:t>Evaluation Format</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b="1" dirty="0">
                          <a:effectLst/>
                        </a:rPr>
                        <a:t>Test (50%) </a:t>
                      </a:r>
                      <a:r>
                        <a:rPr lang="en-US" sz="1600" dirty="0">
                          <a:effectLst/>
                        </a:rPr>
                        <a:t>+ </a:t>
                      </a:r>
                      <a:r>
                        <a:rPr lang="en-US" sz="1600" b="1" dirty="0">
                          <a:effectLst/>
                        </a:rPr>
                        <a:t>End of term exam (50%)</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76513867"/>
                  </a:ext>
                </a:extLst>
              </a:tr>
              <a:tr h="333200">
                <a:tc>
                  <a:txBody>
                    <a:bodyPr/>
                    <a:lstStyle/>
                    <a:p>
                      <a:pPr marL="0" marR="0" algn="r">
                        <a:lnSpc>
                          <a:spcPct val="150000"/>
                        </a:lnSpc>
                        <a:spcBef>
                          <a:spcPts val="0"/>
                        </a:spcBef>
                        <a:spcAft>
                          <a:spcPts val="0"/>
                        </a:spcAft>
                      </a:pPr>
                      <a:r>
                        <a:rPr lang="en-US" sz="1600" b="1" dirty="0">
                          <a:effectLst/>
                        </a:rPr>
                        <a:t>Lecturer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dirty="0">
                          <a:effectLst/>
                        </a:rPr>
                        <a:t>Moustafa Amrate</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2558261445"/>
                  </a:ext>
                </a:extLst>
              </a:tr>
              <a:tr h="333200">
                <a:tc>
                  <a:txBody>
                    <a:bodyPr/>
                    <a:lstStyle/>
                    <a:p>
                      <a:pPr marL="0" marR="0" algn="r">
                        <a:lnSpc>
                          <a:spcPct val="150000"/>
                        </a:lnSpc>
                        <a:spcBef>
                          <a:spcPts val="0"/>
                        </a:spcBef>
                        <a:spcAft>
                          <a:spcPts val="0"/>
                        </a:spcAft>
                      </a:pPr>
                      <a:r>
                        <a:rPr lang="en-US" sz="1600" b="1" dirty="0">
                          <a:effectLst/>
                        </a:rPr>
                        <a:t>Email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dirty="0">
                          <a:effectLst/>
                        </a:rPr>
                        <a:t>moustafa.amrate@univ-biskra.dz</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3586928499"/>
                  </a:ext>
                </a:extLst>
              </a:tr>
            </a:tbl>
          </a:graphicData>
        </a:graphic>
      </p:graphicFrame>
      <p:pic>
        <p:nvPicPr>
          <p:cNvPr id="3" name="Picture 2">
            <a:extLst>
              <a:ext uri="{FF2B5EF4-FFF2-40B4-BE49-F238E27FC236}">
                <a16:creationId xmlns:a16="http://schemas.microsoft.com/office/drawing/2014/main" id="{01F91089-4FC6-08EE-776B-21C78A78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68963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9C0F2-CDB0-5780-6122-33B96A8EF241}"/>
              </a:ext>
            </a:extLst>
          </p:cNvPr>
          <p:cNvSpPr txBox="1"/>
          <p:nvPr/>
        </p:nvSpPr>
        <p:spPr>
          <a:xfrm>
            <a:off x="0" y="2274277"/>
            <a:ext cx="12192000" cy="1323439"/>
          </a:xfrm>
          <a:prstGeom prst="rect">
            <a:avLst/>
          </a:prstGeom>
          <a:noFill/>
        </p:spPr>
        <p:txBody>
          <a:bodyPr wrap="square" rtlCol="0">
            <a:spAutoFit/>
          </a:bodyPr>
          <a:lstStyle/>
          <a:p>
            <a:pPr algn="ctr"/>
            <a:r>
              <a:rPr lang="en-US" sz="4000" i="0" u="none" strike="noStrike" baseline="0" dirty="0">
                <a:solidFill>
                  <a:srgbClr val="000000"/>
                </a:solidFill>
                <a:latin typeface="Calibri" panose="020F0502020204030204" pitchFamily="34" charset="0"/>
              </a:rPr>
              <a:t>LECTURE 1: </a:t>
            </a:r>
          </a:p>
          <a:p>
            <a:pPr algn="ctr"/>
            <a:r>
              <a:rPr lang="en-US" sz="4000" b="1" i="0" u="none" strike="noStrike" baseline="0" dirty="0">
                <a:solidFill>
                  <a:srgbClr val="000000"/>
                </a:solidFill>
                <a:latin typeface="Calibri" panose="020F0502020204030204" pitchFamily="34" charset="0"/>
              </a:rPr>
              <a:t>INTRODUCTION TO BASIC CONCEPTS IN STATISTICS</a:t>
            </a:r>
          </a:p>
        </p:txBody>
      </p:sp>
      <p:pic>
        <p:nvPicPr>
          <p:cNvPr id="11" name="Picture 10">
            <a:extLst>
              <a:ext uri="{FF2B5EF4-FFF2-40B4-BE49-F238E27FC236}">
                <a16:creationId xmlns:a16="http://schemas.microsoft.com/office/drawing/2014/main" id="{6F369BB3-67A9-A59B-184A-FF369A2EE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2706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1909</Words>
  <Application>Microsoft Office PowerPoint</Application>
  <PresentationFormat>Widescreen</PresentationFormat>
  <Paragraphs>234</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Google Sans</vt:lpstr>
      <vt:lpstr>Office Theme</vt:lpstr>
      <vt:lpstr>Lecture starting soon</vt:lpstr>
      <vt:lpstr>STATISTICS Quantitative Data Analysis in Applied Linguistics</vt:lpstr>
      <vt:lpstr>Course description</vt:lpstr>
      <vt:lpstr>Course objectives </vt:lpstr>
      <vt:lpstr>Prerequisites </vt:lpstr>
      <vt:lpstr>Course outline</vt:lpstr>
      <vt:lpstr>Course card </vt:lpstr>
      <vt:lpstr>ANY QUESTIONS?</vt:lpstr>
      <vt:lpstr>PowerPoint Presentation</vt:lpstr>
      <vt:lpstr>Outline</vt:lpstr>
      <vt:lpstr>What is research? </vt:lpstr>
      <vt:lpstr>What is research? </vt:lpstr>
      <vt:lpstr>Research process</vt:lpstr>
      <vt:lpstr>PowerPoint Presentation</vt:lpstr>
      <vt:lpstr>PowerPoint Presentation</vt:lpstr>
      <vt:lpstr>PowerPoint Presentation</vt:lpstr>
      <vt:lpstr>PowerPoint Presentation</vt:lpstr>
      <vt:lpstr>PowerPoint Presentation</vt:lpstr>
      <vt:lpstr>Data</vt:lpstr>
      <vt:lpstr>PowerPoint Presentation</vt:lpstr>
      <vt:lpstr>Qualitative data</vt:lpstr>
      <vt:lpstr>Quantitative data</vt:lpstr>
      <vt:lpstr>PowerPoint Presentation</vt:lpstr>
      <vt:lpstr>PowerPoint Presentation</vt:lpstr>
      <vt:lpstr>PowerPoint Presentation</vt:lpstr>
      <vt:lpstr>PowerPoint Presentation</vt:lpstr>
      <vt:lpstr>PowerPoint Presentation</vt:lpstr>
      <vt:lpstr>What is statistics? </vt:lpstr>
      <vt:lpstr>PowerPoint Presentation</vt:lpstr>
      <vt:lpstr>Descriptive statistics</vt:lpstr>
      <vt:lpstr>Inferential statistics</vt:lpstr>
      <vt:lpstr>ANY QUESTIONS?</vt:lpstr>
      <vt:lpstr>A population vs. a sample </vt:lpstr>
      <vt:lpstr>Variables</vt:lpstr>
      <vt:lpstr>Variables</vt:lpstr>
      <vt:lpstr>Hypotheses</vt:lpstr>
      <vt:lpstr>Hypotheses</vt:lpstr>
      <vt:lpstr>A) Null hypothesis (H0):</vt:lpstr>
      <vt:lpstr>B) Non-directional hypothesis (two-tailed/ two-way hypothesis): </vt:lpstr>
      <vt:lpstr>C) Directional hypothesis (one-tailed): </vt:lpstr>
      <vt:lpstr>Probability (alpha value/ p value) </vt:lpstr>
      <vt:lpstr>Probability </vt:lpstr>
      <vt:lpstr>Causation vs. correlation</vt:lpstr>
      <vt:lpstr>Causation vs. correlation</vt:lpstr>
      <vt:lpstr>Example</vt:lpstr>
      <vt:lpstr>Example</vt:lpstr>
      <vt:lpstr>Bias</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42</cp:revision>
  <dcterms:created xsi:type="dcterms:W3CDTF">2023-10-01T23:04:03Z</dcterms:created>
  <dcterms:modified xsi:type="dcterms:W3CDTF">2024-10-03T08:33:30Z</dcterms:modified>
</cp:coreProperties>
</file>