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notesMasterIdLst>
    <p:notesMasterId r:id="rId8"/>
  </p:notesMasterIdLst>
  <p:sldIdLst>
    <p:sldId id="256" r:id="rId3"/>
    <p:sldId id="289" r:id="rId4"/>
    <p:sldId id="292" r:id="rId5"/>
    <p:sldId id="294" r:id="rId6"/>
    <p:sldId id="296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072" autoAdjust="0"/>
  </p:normalViewPr>
  <p:slideViewPr>
    <p:cSldViewPr>
      <p:cViewPr>
        <p:scale>
          <a:sx n="70" d="100"/>
          <a:sy n="70" d="100"/>
        </p:scale>
        <p:origin x="-1386" y="3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8DB960-2B76-49A4-B4DC-4E752D1B98C4}" type="datetimeFigureOut">
              <a:rPr lang="en-US" smtClean="0"/>
              <a:pPr/>
              <a:t>2/23/2025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C0730A-D9D0-4B64-B15A-CC5DED520116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0479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4038599"/>
            <a:ext cx="9144000" cy="1930879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4111751"/>
            <a:ext cx="1371600" cy="1776953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50000">
                <a:schemeClr val="accent4">
                  <a:lumMod val="20000"/>
                  <a:lumOff val="80000"/>
                </a:schemeClr>
              </a:gs>
              <a:gs pos="100000">
                <a:schemeClr val="tx1"/>
              </a:gs>
            </a:gsLst>
            <a:lin ang="10800000" scaled="1"/>
            <a:tileRect/>
          </a:gra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371600" y="4111751"/>
            <a:ext cx="7772400" cy="1776953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371600" y="4191000"/>
            <a:ext cx="7467600" cy="1066800"/>
          </a:xfrm>
        </p:spPr>
        <p:txBody>
          <a:bodyPr anchor="b">
            <a:normAutofit/>
          </a:bodyPr>
          <a:lstStyle>
            <a:lvl1pPr>
              <a:defRPr sz="4400" cap="none" baseline="0">
                <a:solidFill>
                  <a:schemeClr val="tx1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5257800"/>
            <a:ext cx="7467600" cy="609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40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233160"/>
            <a:ext cx="1752600" cy="320040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algn="l">
              <a:defRPr sz="1400">
                <a:solidFill>
                  <a:schemeClr val="bg2"/>
                </a:solidFill>
              </a:defRPr>
            </a:lvl1pPr>
          </a:lstStyle>
          <a:p>
            <a:fld id="{DA480A42-1B47-4A74-9A1D-F67E9D003F15}" type="datetimeFigureOut">
              <a:rPr lang="en-US" smtClean="0"/>
              <a:pPr/>
              <a:t>2/23/2025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200399" y="6233160"/>
            <a:ext cx="4752393" cy="320040"/>
          </a:xfrm>
          <a:prstGeom prst="rect">
            <a:avLst/>
          </a:prstGeom>
        </p:spPr>
        <p:txBody>
          <a:bodyPr anchor="b" anchorCtr="0"/>
          <a:lstStyle>
            <a:lvl1pPr algn="r"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6233160"/>
            <a:ext cx="838200" cy="320040"/>
          </a:xfrm>
          <a:prstGeom prst="rect">
            <a:avLst/>
          </a:prstGeom>
        </p:spPr>
        <p:txBody>
          <a:bodyPr anchor="b" anchorCtr="0"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024F9E6-8BD1-4849-86DE-3CD23B63DC4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A42-1B47-4A74-9A1D-F67E9D003F15}" type="datetimeFigureOut">
              <a:rPr lang="en-US" smtClean="0"/>
              <a:pPr/>
              <a:t>2/23/2025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24F9E6-8BD1-4849-86DE-3CD23B63DC4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Pr>
        <a:gradFill flip="none" rotWithShape="1">
          <a:gsLst>
            <a:gs pos="0">
              <a:schemeClr val="accent3">
                <a:lumMod val="60000"/>
                <a:lumOff val="40000"/>
              </a:schemeClr>
            </a:gs>
            <a:gs pos="50000">
              <a:schemeClr val="accent3">
                <a:lumMod val="20000"/>
                <a:lumOff val="80000"/>
              </a:schemeClr>
            </a:gs>
            <a:gs pos="100000">
              <a:schemeClr val="bg1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516564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8823960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8915400" y="533400"/>
            <a:ext cx="228600" cy="6324600"/>
          </a:xfrm>
          <a:prstGeom prst="rect">
            <a:avLst/>
          </a:prstGeom>
          <a:solidFill>
            <a:schemeClr val="tx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533400"/>
          </a:xfrm>
          <a:prstGeom prst="rect">
            <a:avLst/>
          </a:prstGeom>
          <a:gradFill>
            <a:gsLst>
              <a:gs pos="0">
                <a:schemeClr val="accent4">
                  <a:lumMod val="60000"/>
                  <a:lumOff val="40000"/>
                </a:schemeClr>
              </a:gs>
              <a:gs pos="50000">
                <a:schemeClr val="accent4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0800000" scaled="1"/>
          </a:gra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A42-1B47-4A74-9A1D-F67E9D003F15}" type="datetimeFigureOut">
              <a:rPr lang="en-US" smtClean="0"/>
              <a:pPr/>
              <a:t>2/23/2025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24F9E6-8BD1-4849-86DE-3CD23B63DC4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762000" y="1600200"/>
            <a:ext cx="8004048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A42-1B47-4A74-9A1D-F67E9D003F15}" type="datetimeFigureOut">
              <a:rPr lang="en-US" smtClean="0"/>
              <a:pPr/>
              <a:t>2/23/2025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24F9E6-8BD1-4849-86DE-3CD23B63DC4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620000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371600" cy="99060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50000">
                <a:schemeClr val="accent4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tx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 anchor="ctr" anchorCtr="0"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A42-1B47-4A74-9A1D-F67E9D003F15}" type="datetimeFigureOut">
              <a:rPr lang="en-US" smtClean="0"/>
              <a:pPr/>
              <a:t>2/23/2025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24F9E6-8BD1-4849-86DE-3CD23B63DC4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7620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768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A42-1B47-4A74-9A1D-F67E9D003F15}" type="datetimeFigureOut">
              <a:rPr lang="en-US" smtClean="0"/>
              <a:pPr/>
              <a:t>2/23/2025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24F9E6-8BD1-4849-86DE-3CD23B63DC4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7620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768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762000" y="1752600"/>
            <a:ext cx="3886200" cy="640080"/>
          </a:xfrm>
          <a:solidFill>
            <a:schemeClr val="accent3"/>
          </a:solidFill>
        </p:spPr>
        <p:txBody>
          <a:bodyPr rtlCol="0" anchor="ctr"/>
          <a:lstStyle>
            <a:lvl1pPr marL="0" indent="0">
              <a:buFontTx/>
              <a:buNone/>
              <a:defRPr sz="2000" b="0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76800" y="1752600"/>
            <a:ext cx="3886200" cy="640080"/>
          </a:xfrm>
          <a:solidFill>
            <a:schemeClr val="accent3"/>
          </a:solidFill>
        </p:spPr>
        <p:txBody>
          <a:bodyPr rtlCol="0" anchor="ctr"/>
          <a:lstStyle>
            <a:lvl1pPr marL="0" indent="0">
              <a:buFontTx/>
              <a:buNone/>
              <a:defRPr sz="2000" b="0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A42-1B47-4A74-9A1D-F67E9D003F15}" type="datetimeFigureOut">
              <a:rPr lang="en-US" smtClean="0"/>
              <a:pPr/>
              <a:t>2/23/2025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24F9E6-8BD1-4849-86DE-3CD23B63DC4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A42-1B47-4A74-9A1D-F67E9D003F15}" type="datetimeFigureOut">
              <a:rPr lang="en-US" smtClean="0"/>
              <a:pPr/>
              <a:t>2/23/2025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24F9E6-8BD1-4849-86DE-3CD23B63DC4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A42-1B47-4A74-9A1D-F67E9D003F15}" type="datetimeFigureOut">
              <a:rPr lang="en-US" smtClean="0"/>
              <a:pPr/>
              <a:t>2/23/2025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24F9E6-8BD1-4849-86DE-3CD23B63DC4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762000" y="1600200"/>
            <a:ext cx="1600200" cy="4495800"/>
          </a:xfrm>
          <a:solidFill>
            <a:schemeClr val="accent3"/>
          </a:solidFill>
          <a:ln w="50800" cap="sq" cmpd="dbl" algn="ctr">
            <a:noFill/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438400" y="1600200"/>
            <a:ext cx="6324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A42-1B47-4A74-9A1D-F67E9D003F15}" type="datetimeFigureOut">
              <a:rPr lang="en-US" smtClean="0"/>
              <a:pPr/>
              <a:t>2/23/2025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24F9E6-8BD1-4849-86DE-3CD23B63DC4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71600" y="5486400"/>
            <a:ext cx="7543800" cy="685800"/>
          </a:xfrm>
        </p:spPr>
        <p:txBody>
          <a:bodyPr/>
          <a:lstStyle>
            <a:lvl1pPr marL="0" indent="0">
              <a:buFontTx/>
              <a:buNone/>
              <a:defRPr sz="1700">
                <a:solidFill>
                  <a:schemeClr val="tx2"/>
                </a:solidFill>
              </a:defRPr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0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0" y="4658868"/>
            <a:ext cx="1371600" cy="713232"/>
          </a:xfrm>
          <a:prstGeom prst="rect">
            <a:avLst/>
          </a:prstGeom>
          <a:gradFill>
            <a:gsLst>
              <a:gs pos="0">
                <a:schemeClr val="accent4">
                  <a:lumMod val="60000"/>
                  <a:lumOff val="40000"/>
                </a:schemeClr>
              </a:gs>
              <a:gs pos="50000">
                <a:schemeClr val="accent4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10800000" scaled="1"/>
          </a:gra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371600" y="4658868"/>
            <a:ext cx="7772400" cy="713232"/>
          </a:xfrm>
          <a:prstGeom prst="rect">
            <a:avLst/>
          </a:prstGeom>
          <a:solidFill>
            <a:schemeClr val="tx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4675516"/>
            <a:ext cx="7543800" cy="658483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71600" y="0"/>
            <a:ext cx="7772400" cy="4568952"/>
          </a:xfr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A42-1B47-4A74-9A1D-F67E9D003F15}" type="datetimeFigureOut">
              <a:rPr lang="en-US" smtClean="0"/>
              <a:pPr/>
              <a:t>2/23/2025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24F9E6-8BD1-4849-86DE-3CD23B63DC4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60000"/>
                <a:lumOff val="40000"/>
              </a:schemeClr>
            </a:gs>
            <a:gs pos="50000">
              <a:schemeClr val="accent3">
                <a:lumMod val="20000"/>
                <a:lumOff val="80000"/>
              </a:schemeClr>
            </a:gs>
            <a:gs pos="100000">
              <a:schemeClr val="bg1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762000" y="381000"/>
            <a:ext cx="8001000" cy="11430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765048" y="1600200"/>
            <a:ext cx="80010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533400" cy="685800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50000">
                <a:schemeClr val="accent4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5400000" scaled="1"/>
            <a:tileRect/>
          </a:gra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33400" y="0"/>
            <a:ext cx="8610600" cy="228600"/>
          </a:xfrm>
          <a:prstGeom prst="rect">
            <a:avLst/>
          </a:prstGeom>
          <a:solidFill>
            <a:schemeClr val="tx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1" name="Date Placeholder 27"/>
          <p:cNvSpPr>
            <a:spLocks noGrp="1"/>
          </p:cNvSpPr>
          <p:nvPr>
            <p:ph type="dt" sz="half" idx="2"/>
          </p:nvPr>
        </p:nvSpPr>
        <p:spPr>
          <a:xfrm>
            <a:off x="1371600" y="6233160"/>
            <a:ext cx="1752600" cy="320040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algn="l">
              <a:defRPr sz="1400">
                <a:solidFill>
                  <a:schemeClr val="bg2"/>
                </a:solidFill>
              </a:defRPr>
            </a:lvl1pPr>
          </a:lstStyle>
          <a:p>
            <a:fld id="{DA480A42-1B47-4A74-9A1D-F67E9D003F15}" type="datetimeFigureOut">
              <a:rPr lang="en-US" smtClean="0"/>
              <a:pPr/>
              <a:t>2/23/2025</a:t>
            </a:fld>
            <a:endParaRPr lang="en-US"/>
          </a:p>
        </p:txBody>
      </p:sp>
      <p:sp>
        <p:nvSpPr>
          <p:cNvPr id="24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200399" y="6233160"/>
            <a:ext cx="4752393" cy="320040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algn="r">
              <a:defRPr sz="14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25" name="Slide Number Placeholder 28"/>
          <p:cNvSpPr>
            <a:spLocks noGrp="1"/>
          </p:cNvSpPr>
          <p:nvPr>
            <p:ph type="sldNum" sz="quarter" idx="4"/>
          </p:nvPr>
        </p:nvSpPr>
        <p:spPr>
          <a:xfrm>
            <a:off x="8001000" y="6233160"/>
            <a:ext cx="838200" cy="320040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>
              <a:defRPr sz="1400">
                <a:solidFill>
                  <a:schemeClr val="bg2"/>
                </a:solidFill>
              </a:defRPr>
            </a:lvl1pPr>
          </a:lstStyle>
          <a:p>
            <a:fld id="{4024F9E6-8BD1-4849-86DE-3CD23B63DC4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r" rtl="1" eaLnBrk="1" latinLnBrk="0" hangingPunct="1">
        <a:spcBef>
          <a:spcPts val="700"/>
        </a:spcBef>
        <a:buClr>
          <a:schemeClr val="tx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ts val="550"/>
        </a:spcBef>
        <a:buClr>
          <a:schemeClr val="tx2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r" rtl="1" eaLnBrk="1" latinLnBrk="0" hangingPunct="1">
        <a:spcBef>
          <a:spcPts val="500"/>
        </a:spcBef>
        <a:buClr>
          <a:schemeClr val="tx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r" rtl="1" eaLnBrk="1" latinLnBrk="0" hangingPunct="1">
        <a:spcBef>
          <a:spcPts val="400"/>
        </a:spcBef>
        <a:buClr>
          <a:schemeClr val="tx2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r" rtl="1" eaLnBrk="1" latinLnBrk="0" hangingPunct="1">
        <a:spcBef>
          <a:spcPts val="400"/>
        </a:spcBef>
        <a:buClr>
          <a:schemeClr val="tx2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r" rtl="1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r" rtl="1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r" rtl="1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r" rtl="1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4077072"/>
            <a:ext cx="7467600" cy="1066800"/>
          </a:xfrm>
        </p:spPr>
        <p:txBody>
          <a:bodyPr>
            <a:normAutofit/>
          </a:bodyPr>
          <a:lstStyle/>
          <a:p>
            <a:pPr algn="r"/>
            <a:r>
              <a:rPr lang="ar-DZ" dirty="0" smtClean="0"/>
              <a:t>مفاهيم أساسية حول الامداد </a:t>
            </a:r>
            <a:r>
              <a:rPr lang="ar-DZ" smtClean="0"/>
              <a:t>وسلسة </a:t>
            </a:r>
            <a:r>
              <a:rPr lang="ar-DZ" smtClean="0"/>
              <a:t>الامداد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ar-DZ" b="1" dirty="0" smtClean="0">
                <a:solidFill>
                  <a:srgbClr val="FFFF00"/>
                </a:solidFill>
              </a:rPr>
              <a:t>طاهري فاطمة الزهراء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6012160" y="3212976"/>
            <a:ext cx="3024336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DZ" sz="2800" b="1" dirty="0" smtClean="0">
                <a:solidFill>
                  <a:srgbClr val="FF0000"/>
                </a:solidFill>
              </a:rPr>
              <a:t>محاضرات مقدمة لللسنة الثالثة ادارة أعمال</a:t>
            </a:r>
            <a:endParaRPr lang="ar-DZ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624127" y="980728"/>
            <a:ext cx="195598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3200" b="1" dirty="0">
                <a:solidFill>
                  <a:srgbClr val="FF0000"/>
                </a:solidFill>
              </a:rPr>
              <a:t>انشطة الامداد</a:t>
            </a:r>
            <a:endParaRPr lang="ar-DZ" sz="3200" dirty="0">
              <a:solidFill>
                <a:srgbClr val="FF0000"/>
              </a:solidFill>
            </a:endParaRPr>
          </a:p>
        </p:txBody>
      </p:sp>
      <p:pic>
        <p:nvPicPr>
          <p:cNvPr id="3" name="Image 2" descr="LOGISTIC POLYCOP APA FINALE.pdf - Adobe Acrobat Reader (32-bit)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18693"/>
            <a:ext cx="9144000" cy="492267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1565503"/>
            <a:ext cx="9144000" cy="85538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 dirty="0"/>
          </a:p>
        </p:txBody>
      </p:sp>
      <p:sp>
        <p:nvSpPr>
          <p:cNvPr id="5" name="Rectangle 4"/>
          <p:cNvSpPr/>
          <p:nvPr/>
        </p:nvSpPr>
        <p:spPr>
          <a:xfrm>
            <a:off x="8460432" y="1565503"/>
            <a:ext cx="683568" cy="529249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 dirty="0"/>
          </a:p>
        </p:txBody>
      </p:sp>
      <p:sp>
        <p:nvSpPr>
          <p:cNvPr id="6" name="Rectangle 5"/>
          <p:cNvSpPr/>
          <p:nvPr/>
        </p:nvSpPr>
        <p:spPr>
          <a:xfrm>
            <a:off x="0" y="6165304"/>
            <a:ext cx="8460432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 dirty="0"/>
          </a:p>
        </p:txBody>
      </p:sp>
      <p:sp>
        <p:nvSpPr>
          <p:cNvPr id="7" name="Rectangle 6"/>
          <p:cNvSpPr/>
          <p:nvPr/>
        </p:nvSpPr>
        <p:spPr>
          <a:xfrm>
            <a:off x="3624127" y="4797152"/>
            <a:ext cx="606089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DZ" dirty="0"/>
          </a:p>
        </p:txBody>
      </p:sp>
    </p:spTree>
    <p:extLst>
      <p:ext uri="{BB962C8B-B14F-4D97-AF65-F5344CB8AC3E}">
        <p14:creationId xmlns:p14="http://schemas.microsoft.com/office/powerpoint/2010/main" val="2836003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43808" y="256292"/>
            <a:ext cx="36487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3200" b="1" dirty="0">
                <a:solidFill>
                  <a:srgbClr val="FF0000"/>
                </a:solidFill>
              </a:rPr>
              <a:t>مفهوم ادارة سلسلة الامداد</a:t>
            </a:r>
          </a:p>
        </p:txBody>
      </p:sp>
      <p:sp>
        <p:nvSpPr>
          <p:cNvPr id="3" name="Rectangle 2"/>
          <p:cNvSpPr/>
          <p:nvPr/>
        </p:nvSpPr>
        <p:spPr>
          <a:xfrm>
            <a:off x="1547664" y="1305342"/>
            <a:ext cx="655272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400" dirty="0" smtClean="0"/>
              <a:t>       تعرف </a:t>
            </a:r>
            <a:r>
              <a:rPr lang="ar-DZ" sz="2400" dirty="0"/>
              <a:t>ادارة سلسلة الامداد على أنها مجموعة من الأنشطة والعمليات والممارسات التي تؤديها </a:t>
            </a:r>
            <a:r>
              <a:rPr lang="ar-DZ" sz="2400" dirty="0" smtClean="0"/>
              <a:t>المؤسسة بالتعاون </a:t>
            </a:r>
            <a:r>
              <a:rPr lang="ar-DZ" sz="2400" dirty="0"/>
              <a:t>مع مورديها بما يضمن تعظيم المؤسسة لعملياتها الداخلية لتقديم منتج نهائي يلقى </a:t>
            </a:r>
            <a:r>
              <a:rPr lang="ar-DZ" sz="2400" dirty="0" smtClean="0"/>
              <a:t>رضا العملاء</a:t>
            </a:r>
            <a:r>
              <a:rPr lang="ar-DZ" sz="2400" dirty="0"/>
              <a:t>، ويحقق الأرباح للمساهمين بمعنى </a:t>
            </a:r>
            <a:r>
              <a:rPr lang="ar-DZ" sz="2400" dirty="0" smtClean="0"/>
              <a:t>(إدارة</a:t>
            </a:r>
            <a:r>
              <a:rPr lang="ar-DZ" sz="2400" dirty="0"/>
              <a:t>، </a:t>
            </a:r>
            <a:r>
              <a:rPr lang="ar-DZ" sz="2400" dirty="0" smtClean="0"/>
              <a:t>تخطيط، </a:t>
            </a:r>
            <a:r>
              <a:rPr lang="ar-DZ" sz="2400" dirty="0"/>
              <a:t>تنظيم، توجيه </a:t>
            </a:r>
            <a:r>
              <a:rPr lang="ar-DZ" sz="2400" dirty="0" smtClean="0"/>
              <a:t>ورقابة) </a:t>
            </a:r>
            <a:r>
              <a:rPr lang="ar-DZ" sz="2400" dirty="0"/>
              <a:t>جميع </a:t>
            </a:r>
            <a:r>
              <a:rPr lang="ar-DZ" sz="2400" dirty="0" smtClean="0"/>
              <a:t>أنشطة المؤسسة </a:t>
            </a:r>
            <a:r>
              <a:rPr lang="ar-DZ" sz="2400" dirty="0"/>
              <a:t>نحو تعميق وتقوية العلاقات مع </a:t>
            </a:r>
            <a:r>
              <a:rPr lang="ar-DZ" sz="2400" dirty="0" smtClean="0"/>
              <a:t>الموردين والوسطاء </a:t>
            </a:r>
            <a:r>
              <a:rPr lang="ar-DZ" sz="2400" dirty="0"/>
              <a:t>والموزعين والعملاء، وتحسين </a:t>
            </a:r>
            <a:r>
              <a:rPr lang="ar-DZ" sz="2400" dirty="0" smtClean="0"/>
              <a:t>وتطوير عملياتها </a:t>
            </a:r>
            <a:r>
              <a:rPr lang="ar-DZ" sz="2400" dirty="0"/>
              <a:t>الداخلية وذلك لضمان تدفق </a:t>
            </a:r>
            <a:r>
              <a:rPr lang="ar-DZ" sz="2400" dirty="0" smtClean="0"/>
              <a:t>المنتجات، الأموال، الخبرات</a:t>
            </a:r>
            <a:r>
              <a:rPr lang="ar-DZ" sz="2400" dirty="0"/>
              <a:t>، والمعلومات عبر السلسلة </a:t>
            </a:r>
            <a:r>
              <a:rPr lang="ar-DZ" sz="2400" dirty="0" smtClean="0"/>
              <a:t>المكونة من </a:t>
            </a:r>
            <a:r>
              <a:rPr lang="ar-DZ" sz="2400" dirty="0"/>
              <a:t>الموردين والمؤسسة والعملاء، بما يحقق أقصى منفعة لكل حلقات السلسلة في إطار شبكة </a:t>
            </a:r>
            <a:r>
              <a:rPr lang="ar-DZ" sz="2400" dirty="0" smtClean="0"/>
              <a:t>من الاعتماديات </a:t>
            </a:r>
            <a:r>
              <a:rPr lang="ar-DZ" sz="2400" dirty="0"/>
              <a:t>بين </a:t>
            </a:r>
            <a:r>
              <a:rPr lang="ar-DZ" sz="2400" dirty="0" smtClean="0"/>
              <a:t>مراكز </a:t>
            </a:r>
            <a:r>
              <a:rPr lang="ar-DZ" sz="2400" dirty="0"/>
              <a:t>التوريد والتصنيع والتوزيع من أجل تحسين عملية تدفق السلع </a:t>
            </a:r>
            <a:r>
              <a:rPr lang="ar-DZ" sz="2400" dirty="0" smtClean="0"/>
              <a:t>والخدمات والمعلومات </a:t>
            </a:r>
            <a:r>
              <a:rPr lang="ar-DZ" sz="2400" dirty="0"/>
              <a:t>من المورد الأساسي للعميل </a:t>
            </a:r>
            <a:r>
              <a:rPr lang="ar-DZ" sz="2400" dirty="0" smtClean="0"/>
              <a:t>النهائي.</a:t>
            </a:r>
            <a:endParaRPr lang="ar-DZ" sz="2400" dirty="0"/>
          </a:p>
        </p:txBody>
      </p:sp>
    </p:spTree>
    <p:extLst>
      <p:ext uri="{BB962C8B-B14F-4D97-AF65-F5344CB8AC3E}">
        <p14:creationId xmlns:p14="http://schemas.microsoft.com/office/powerpoint/2010/main" val="3190254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2656"/>
            <a:ext cx="9144000" cy="5688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6675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0688"/>
            <a:ext cx="9144000" cy="4918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05735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amworkPresentation2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D570FFD5-B1B6-41A3-BD7B-00D5975DE44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TeamworkPresentation2</Template>
  <TotalTime>3158</TotalTime>
  <Words>132</Words>
  <Application>Microsoft Office PowerPoint</Application>
  <PresentationFormat>Affichage à l'écran (4:3)</PresentationFormat>
  <Paragraphs>6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TeamworkPresentation2</vt:lpstr>
      <vt:lpstr>مفاهيم أساسية حول الامداد وسلسة الامداد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مفاهيم أساسية حول الامداد وسلسة الامداد</dc:title>
  <dc:creator>TAHRI</dc:creator>
  <cp:lastModifiedBy>TAHRI</cp:lastModifiedBy>
  <cp:revision>83</cp:revision>
  <dcterms:created xsi:type="dcterms:W3CDTF">2025-02-04T05:42:28Z</dcterms:created>
  <dcterms:modified xsi:type="dcterms:W3CDTF">2025-02-23T10:04:49Z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TC102282709990</vt:lpwstr>
  </property>
</Properties>
</file>