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84" r:id="rId3"/>
    <p:sldId id="287" r:id="rId4"/>
    <p:sldId id="289" r:id="rId5"/>
    <p:sldId id="290" r:id="rId6"/>
    <p:sldId id="288" r:id="rId7"/>
    <p:sldId id="291" r:id="rId8"/>
    <p:sldId id="296" r:id="rId9"/>
    <p:sldId id="292" r:id="rId10"/>
    <p:sldId id="293" r:id="rId11"/>
    <p:sldId id="294" r:id="rId12"/>
    <p:sldId id="305" r:id="rId13"/>
    <p:sldId id="306" r:id="rId14"/>
    <p:sldId id="303" r:id="rId15"/>
    <p:sldId id="297" r:id="rId16"/>
    <p:sldId id="300" r:id="rId17"/>
    <p:sldId id="304" r:id="rId18"/>
    <p:sldId id="301" r:id="rId19"/>
    <p:sldId id="307" r:id="rId20"/>
    <p:sldId id="308" r:id="rId21"/>
    <p:sldId id="309" r:id="rId22"/>
    <p:sldId id="310" r:id="rId23"/>
    <p:sldId id="312" r:id="rId24"/>
    <p:sldId id="262" r:id="rId25"/>
    <p:sldId id="263" r:id="rId26"/>
    <p:sldId id="264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311" r:id="rId35"/>
    <p:sldId id="313" r:id="rId36"/>
    <p:sldId id="315" r:id="rId37"/>
    <p:sldId id="316" r:id="rId38"/>
    <p:sldId id="280" r:id="rId39"/>
    <p:sldId id="266" r:id="rId40"/>
    <p:sldId id="267" r:id="rId41"/>
    <p:sldId id="281" r:id="rId42"/>
    <p:sldId id="282" r:id="rId43"/>
    <p:sldId id="283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CADBED-A97C-4194-9059-F41ACE1DE8BD}" type="datetimeFigureOut">
              <a:rPr lang="fr-FR" smtClean="0"/>
              <a:pPr/>
              <a:t>19/01/2025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67114" y="2276872"/>
            <a:ext cx="8229600" cy="1505898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Cours:</a:t>
            </a:r>
            <a:r>
              <a:rPr kumimoji="0" lang="fr-FR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spectrophotométrie UV-Visible 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754394" y="4437112"/>
            <a:ext cx="4032448" cy="720080"/>
          </a:xfrm>
          <a:prstGeom prst="rect">
            <a:avLst/>
          </a:prstGeom>
          <a:solidFill>
            <a:schemeClr val="bg2">
              <a:alpha val="3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 : GAOUAOUI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AA836-4728-6CC3-5E4C-4FFB32D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Applications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67023-CF81-DA41-FD00-83013E52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72" y="1772816"/>
            <a:ext cx="8036260" cy="4625609"/>
          </a:xfrm>
        </p:spPr>
        <p:txBody>
          <a:bodyPr>
            <a:normAutofit/>
          </a:bodyPr>
          <a:lstStyle/>
          <a:p>
            <a:pPr algn="just"/>
            <a:r>
              <a:rPr lang="fr-FR" sz="3000" b="1" dirty="0"/>
              <a:t>Quantification des substances</a:t>
            </a:r>
            <a:r>
              <a:rPr lang="fr-FR" sz="3000" dirty="0"/>
              <a:t>: En utilisant la loi de Beer-Lambert, qui relie l'absorbance à la concentration d'une substance.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dirty="0"/>
              <a:t> la spectrophotométrie UV-visible permet de déterminer la concentration d'une espèce chimique dans une solution.</a:t>
            </a:r>
          </a:p>
          <a:p>
            <a:pPr marL="118872" indent="0" algn="just">
              <a:buNone/>
            </a:pPr>
            <a:endParaRPr lang="fr-FR" sz="3000" dirty="0"/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4772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F9878-B274-3DE8-AEBF-619857A9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Applications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63E97-7C1E-B5C3-EBB1-5D824E9B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064896" cy="4625609"/>
          </a:xfrm>
        </p:spPr>
        <p:txBody>
          <a:bodyPr/>
          <a:lstStyle/>
          <a:p>
            <a:pPr algn="just"/>
            <a:r>
              <a:rPr lang="fr-FR" sz="3200" b="1" dirty="0"/>
              <a:t>Analyse de réactions chimiques</a:t>
            </a:r>
            <a:r>
              <a:rPr lang="fr-FR" sz="3200" dirty="0"/>
              <a:t>: La spectrophotométrie peut être utilisée pour suivre l'évolution d'une réaction chimique, en mesurant la variation de l'absorbance au fil du temps.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7505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8C432-2366-CEAA-69AA-79DE5073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E1C26-6034-17A6-D09D-524019547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b="1" dirty="0"/>
              <a:t>La spectrophotométrie </a:t>
            </a:r>
            <a:r>
              <a:rPr lang="fr-FR" dirty="0"/>
              <a:t>est une technique basée sur </a:t>
            </a:r>
            <a:r>
              <a:rPr lang="fr-FR" b="1" dirty="0"/>
              <a:t>l’interaction</a:t>
            </a:r>
            <a:r>
              <a:rPr lang="fr-FR" dirty="0"/>
              <a:t> de la lumière et de la substance dans l’UV/Visible.</a:t>
            </a:r>
          </a:p>
          <a:p>
            <a:pPr marL="118872" indent="0" algn="just">
              <a:buNone/>
            </a:pPr>
            <a:endParaRPr lang="fr-FR" dirty="0"/>
          </a:p>
          <a:p>
            <a:pPr algn="just"/>
            <a:r>
              <a:rPr lang="fr-FR" dirty="0"/>
              <a:t>Le spectre d’absorption correspond aux variations de l’absorbance en fonction de la longueur d’onde en nm.</a:t>
            </a:r>
          </a:p>
          <a:p>
            <a:pPr marL="118872" indent="0" algn="just">
              <a:buNone/>
            </a:pPr>
            <a:endParaRPr lang="fr-FR" dirty="0"/>
          </a:p>
          <a:p>
            <a:pPr algn="just"/>
            <a:r>
              <a:rPr lang="fr-FR" dirty="0"/>
              <a:t>L’impact des photons issus de la lumière modifie la molécule en terme d'Energie électronique.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0179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1E382-4074-1AF6-4667-C88D5613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fr-FR" dirty="0"/>
              <a:t>Principe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151BC-C5D6-3CA0-BE30-732269C5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625609"/>
          </a:xfrm>
        </p:spPr>
        <p:txBody>
          <a:bodyPr/>
          <a:lstStyle/>
          <a:p>
            <a:pPr algn="just"/>
            <a:r>
              <a:rPr lang="fr-FR" dirty="0"/>
              <a:t>L’absorption des photons se traduit par des transitions d’électrons dans les orbitales moléculaires.</a:t>
            </a:r>
          </a:p>
          <a:p>
            <a:pPr marL="118872" indent="0" algn="just">
              <a:buNone/>
            </a:pPr>
            <a:endParaRPr lang="fr-FR" dirty="0"/>
          </a:p>
          <a:p>
            <a:pPr algn="just"/>
            <a:r>
              <a:rPr lang="fr-FR" dirty="0"/>
              <a:t>Chaque transition est caractérisée par sa longueur d’onde et par son coefficient d’absorption Molaire.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0711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94765-A5D7-6D07-4FC0-D5DC401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</a:t>
            </a:r>
            <a:endParaRPr lang="ar-DZ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6137362-7EEC-EF9A-8B8A-928EB9D58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27" y="4150021"/>
            <a:ext cx="7963705" cy="2043624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6A7B67-16D9-5318-6DFA-118F421AD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35222"/>
            <a:ext cx="4578439" cy="5011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2CC98D5-5AA8-D644-0512-0D9803DB0D49}"/>
              </a:ext>
            </a:extLst>
          </p:cNvPr>
          <p:cNvSpPr txBox="1"/>
          <p:nvPr/>
        </p:nvSpPr>
        <p:spPr>
          <a:xfrm>
            <a:off x="457200" y="1636606"/>
            <a:ext cx="80032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872" indent="0" algn="just">
              <a:buNone/>
            </a:pPr>
            <a:r>
              <a:rPr lang="fr-FR" sz="2800" b="0" i="0" dirty="0">
                <a:solidFill>
                  <a:srgbClr val="222222"/>
                </a:solidFill>
                <a:effectLst/>
                <a:latin typeface="+mj-lt"/>
              </a:rPr>
              <a:t>La transition  d’un électron d’une orbite vers une autre se fait par saut et est accompagnée  de l’émission ou de l’absorption d’un photon d’énergie: </a:t>
            </a:r>
          </a:p>
        </p:txBody>
      </p:sp>
    </p:spTree>
    <p:extLst>
      <p:ext uri="{BB962C8B-B14F-4D97-AF65-F5344CB8AC3E}">
        <p14:creationId xmlns:p14="http://schemas.microsoft.com/office/powerpoint/2010/main" val="908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B8D404-577F-F619-B568-FCDC8F28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17728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endParaRPr lang="fr-FR" sz="2800" b="1" dirty="0"/>
          </a:p>
          <a:p>
            <a:pPr marL="118872" indent="0">
              <a:buNone/>
            </a:pPr>
            <a:r>
              <a:rPr lang="fr-FR" sz="2800" b="1" dirty="0"/>
              <a:t>Un atome peut absorber de l’énergie lumineuse : il subit alors une transition d’un niveau d’énergie 𝐸𝑖 à un niveau d’énergie supérieur 𝐸𝑓 .</a:t>
            </a:r>
            <a:endParaRPr lang="ar-DZ" sz="28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69D30E-4496-EE80-4483-97A181AA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1" y="2060848"/>
            <a:ext cx="794917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E83059-0840-9143-8411-F1EE58F9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858"/>
            <a:ext cx="9144000" cy="170866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endParaRPr lang="fr-FR" sz="2800" b="1" dirty="0"/>
          </a:p>
          <a:p>
            <a:pPr marL="118872" indent="0">
              <a:buNone/>
            </a:pPr>
            <a:r>
              <a:rPr lang="fr-FR" sz="2800" b="1" dirty="0"/>
              <a:t>Il y a émission de lumière lorsque, après avoir été excité, l'atome subit une transition d'un niveau d'énergie 𝐸𝑖  à un niveau d'énergie inférieur 𝐸𝑓.</a:t>
            </a:r>
            <a:endParaRPr lang="ar-DZ" sz="2800" b="1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C36913-41FD-1820-CBA5-E48AD2CF1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806489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6C7E-5FDE-1354-074A-D9CFCA7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D1EFE-62FA-A923-247F-7DD56F80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625609"/>
          </a:xfrm>
        </p:spPr>
        <p:txBody>
          <a:bodyPr>
            <a:normAutofit/>
          </a:bodyPr>
          <a:lstStyle/>
          <a:p>
            <a:pPr algn="just"/>
            <a:r>
              <a:rPr lang="fr-FR" sz="3000" b="1" i="0" dirty="0">
                <a:solidFill>
                  <a:srgbClr val="222222"/>
                </a:solidFill>
                <a:effectLst/>
                <a:latin typeface="+mj-lt"/>
              </a:rPr>
              <a:t>Les photons</a:t>
            </a:r>
            <a:r>
              <a:rPr lang="fr-FR" sz="3000" i="0" dirty="0">
                <a:solidFill>
                  <a:srgbClr val="222222"/>
                </a:solidFill>
                <a:effectLst/>
                <a:latin typeface="+mj-lt"/>
              </a:rPr>
              <a:t> absorbés  </a:t>
            </a:r>
            <a:r>
              <a:rPr lang="fr-FR" sz="3000" b="0" i="0" dirty="0">
                <a:solidFill>
                  <a:srgbClr val="222222"/>
                </a:solidFill>
                <a:effectLst/>
                <a:latin typeface="+mj-lt"/>
              </a:rPr>
              <a:t>sont  composés  de radiations de certaines fréquences discrètes  bien déterminées.</a:t>
            </a:r>
          </a:p>
          <a:p>
            <a:pPr algn="just"/>
            <a:endParaRPr lang="fr-FR" sz="3000" dirty="0">
              <a:solidFill>
                <a:srgbClr val="222222"/>
              </a:solidFill>
              <a:latin typeface="+mj-lt"/>
            </a:endParaRPr>
          </a:p>
          <a:p>
            <a:pPr algn="just"/>
            <a:r>
              <a:rPr lang="fr-FR" sz="3000" b="0" i="0" dirty="0">
                <a:solidFill>
                  <a:srgbClr val="222222"/>
                </a:solidFill>
                <a:effectLst/>
                <a:latin typeface="+mj-lt"/>
              </a:rPr>
              <a:t> Cela montre qu’un </a:t>
            </a:r>
            <a:r>
              <a:rPr lang="fr-FR" sz="3000" b="1" i="0" dirty="0">
                <a:solidFill>
                  <a:srgbClr val="222222"/>
                </a:solidFill>
                <a:effectLst/>
                <a:latin typeface="+mj-lt"/>
              </a:rPr>
              <a:t>atome</a:t>
            </a:r>
            <a:r>
              <a:rPr lang="fr-FR" sz="3000" b="0" i="0" dirty="0">
                <a:solidFill>
                  <a:srgbClr val="222222"/>
                </a:solidFill>
                <a:effectLst/>
                <a:latin typeface="+mj-lt"/>
              </a:rPr>
              <a:t> ne peut </a:t>
            </a:r>
            <a:r>
              <a:rPr lang="fr-FR" sz="3000" b="1" i="0" dirty="0">
                <a:solidFill>
                  <a:srgbClr val="222222"/>
                </a:solidFill>
                <a:effectLst/>
                <a:latin typeface="+mj-lt"/>
              </a:rPr>
              <a:t>absorber</a:t>
            </a:r>
            <a:r>
              <a:rPr lang="fr-FR" sz="3000" b="0" i="0" dirty="0">
                <a:solidFill>
                  <a:srgbClr val="222222"/>
                </a:solidFill>
                <a:effectLst/>
                <a:latin typeface="+mj-lt"/>
              </a:rPr>
              <a:t> de l’énergie que si celle-ci permet à </a:t>
            </a:r>
            <a:r>
              <a:rPr lang="fr-FR" sz="3000" b="1" i="0" dirty="0">
                <a:solidFill>
                  <a:srgbClr val="222222"/>
                </a:solidFill>
                <a:effectLst/>
                <a:latin typeface="+mj-lt"/>
              </a:rPr>
              <a:t>un électron de passer d’un niveau d’énergie à un autre</a:t>
            </a:r>
            <a:r>
              <a:rPr lang="fr-FR" sz="3000" b="0" i="0" dirty="0">
                <a:solidFill>
                  <a:srgbClr val="222222"/>
                </a:solidFill>
                <a:effectLst/>
                <a:latin typeface="+mj-lt"/>
              </a:rPr>
              <a:t>. On dit que les énergies de l’atome sont quantifiées </a:t>
            </a:r>
            <a:r>
              <a:rPr lang="fr-FR" sz="3000" b="1" i="0" dirty="0">
                <a:solidFill>
                  <a:srgbClr val="222222"/>
                </a:solidFill>
                <a:effectLst/>
                <a:latin typeface="+mj-lt"/>
              </a:rPr>
              <a:t>« quanta d’énergie »</a:t>
            </a:r>
            <a:endParaRPr lang="ar-DZ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97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49B43-02C6-15E0-D8D4-D10CA7F8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10" y="188640"/>
            <a:ext cx="8229600" cy="1252728"/>
          </a:xfrm>
        </p:spPr>
        <p:txBody>
          <a:bodyPr/>
          <a:lstStyle/>
          <a:p>
            <a:r>
              <a:rPr lang="fr-FR" dirty="0"/>
              <a:t>Principe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70152-6375-C0BE-66E7-6F29D087D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000" b="0" i="0" dirty="0">
                <a:solidFill>
                  <a:srgbClr val="222222"/>
                </a:solidFill>
                <a:effectLst/>
                <a:latin typeface="Rubik"/>
              </a:rPr>
              <a:t>Au cours d’une transition, un atome ne peut émettre ou absorber qu’un seul quantum d’énergie lumineuse. </a:t>
            </a:r>
          </a:p>
          <a:p>
            <a:pPr algn="just"/>
            <a:endParaRPr lang="fr-FR" sz="3000" dirty="0">
              <a:solidFill>
                <a:srgbClr val="222222"/>
              </a:solidFill>
              <a:latin typeface="Rubik"/>
            </a:endParaRPr>
          </a:p>
          <a:p>
            <a:pPr algn="just"/>
            <a:r>
              <a:rPr lang="fr-FR" sz="3000" b="0" i="0" dirty="0">
                <a:solidFill>
                  <a:srgbClr val="222222"/>
                </a:solidFill>
                <a:effectLst/>
                <a:latin typeface="Rubik"/>
              </a:rPr>
              <a:t>Ces </a:t>
            </a:r>
            <a:r>
              <a:rPr lang="fr-FR" sz="3000" b="1" i="0" dirty="0">
                <a:solidFill>
                  <a:srgbClr val="222222"/>
                </a:solidFill>
                <a:effectLst/>
                <a:latin typeface="Rubik"/>
              </a:rPr>
              <a:t>quanta</a:t>
            </a:r>
            <a:r>
              <a:rPr lang="fr-FR" sz="3000" b="0" i="0" dirty="0">
                <a:solidFill>
                  <a:srgbClr val="222222"/>
                </a:solidFill>
                <a:effectLst/>
                <a:latin typeface="Rubik"/>
              </a:rPr>
              <a:t> ont certaines valeurs discrètes et par conséquent, les longueurs d’ondes ont bien aussi des valeurs particulières.</a:t>
            </a:r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val="31437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A182E-25C4-B80E-11F0-E055EB7B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Groupements chromophores</a:t>
            </a:r>
            <a:endParaRPr lang="ar-DZ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A91AFC-66A4-6180-E4EC-9CA48492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31" y="1772816"/>
            <a:ext cx="8003232" cy="4625609"/>
          </a:xfrm>
        </p:spPr>
        <p:txBody>
          <a:bodyPr>
            <a:normAutofit fontScale="92500" lnSpcReduction="10000"/>
          </a:bodyPr>
          <a:lstStyle/>
          <a:p>
            <a:pPr marL="118872" indent="0">
              <a:spcAft>
                <a:spcPts val="1200"/>
              </a:spcAft>
              <a:buNone/>
            </a:pPr>
            <a:r>
              <a:rPr lang="fr-FR" b="1" dirty="0"/>
              <a:t>Définition</a:t>
            </a:r>
          </a:p>
          <a:p>
            <a:pPr algn="just"/>
            <a:r>
              <a:rPr lang="fr-FR" sz="3000" b="1" dirty="0">
                <a:solidFill>
                  <a:srgbClr val="FF0000"/>
                </a:solidFill>
              </a:rPr>
              <a:t>Un groupe chromophore</a:t>
            </a:r>
            <a:r>
              <a:rPr lang="fr-FR" sz="3000" dirty="0"/>
              <a:t> est une partie d'une molécule </a:t>
            </a:r>
            <a:r>
              <a:rPr lang="fr-FR" sz="3000" b="1" dirty="0"/>
              <a:t>capable d'absorber la lumière </a:t>
            </a:r>
            <a:r>
              <a:rPr lang="fr-FR" sz="3000" dirty="0"/>
              <a:t>et de provoquer une </a:t>
            </a:r>
            <a:r>
              <a:rPr lang="fr-FR" sz="3000" b="1" dirty="0"/>
              <a:t>transition électronique</a:t>
            </a:r>
            <a:r>
              <a:rPr lang="fr-FR" sz="3000" dirty="0"/>
              <a:t>.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dirty="0"/>
              <a:t> En d'autres termes, c'est </a:t>
            </a:r>
            <a:r>
              <a:rPr lang="fr-FR" sz="3000" b="1" dirty="0"/>
              <a:t>une structure qui peut capturer de l'énergie lumineuse </a:t>
            </a:r>
            <a:r>
              <a:rPr lang="fr-FR" sz="3000" dirty="0"/>
              <a:t>(souvent sous forme de photons) et la convertir en énergie interne de la molécule, généralement sous forme d'un changement dans la distribution des électrons.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38593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650FA7-916B-C613-BC52-7FAA5BB1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56"/>
            <a:ext cx="9144000" cy="68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44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9A6DF-09A5-11AF-4F09-82A8963F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" y="188640"/>
            <a:ext cx="8507288" cy="125272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fr-FR" dirty="0"/>
              <a:t>Exemples de groupes chromophores</a:t>
            </a:r>
            <a:br>
              <a:rPr lang="en-US" dirty="0"/>
            </a:b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6166B-6C80-9130-D7C0-3336E509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147248" cy="4625609"/>
          </a:xfrm>
        </p:spPr>
        <p:txBody>
          <a:bodyPr>
            <a:normAutofit/>
          </a:bodyPr>
          <a:lstStyle/>
          <a:p>
            <a:pPr marL="118872" indent="0" algn="just">
              <a:spcAft>
                <a:spcPts val="1200"/>
              </a:spcAft>
              <a:buNone/>
            </a:pPr>
            <a:r>
              <a:rPr lang="fr-FR" sz="3000" b="1" dirty="0">
                <a:solidFill>
                  <a:srgbClr val="FF0000"/>
                </a:solidFill>
              </a:rPr>
              <a:t>1. Système conjugué: </a:t>
            </a:r>
            <a:r>
              <a:rPr lang="fr-FR" sz="3000" dirty="0"/>
              <a:t>Les groupes chromophores les plus courants sont constitués de </a:t>
            </a:r>
            <a:r>
              <a:rPr lang="fr-FR" sz="3000" b="1" dirty="0"/>
              <a:t>systèmes conjugués</a:t>
            </a:r>
            <a:r>
              <a:rPr lang="fr-FR" sz="3000" dirty="0"/>
              <a:t>, où des </a:t>
            </a:r>
            <a:r>
              <a:rPr lang="fr-FR" sz="3000" b="1" dirty="0"/>
              <a:t>doubles liaisons </a:t>
            </a:r>
            <a:r>
              <a:rPr lang="fr-FR" sz="3000" dirty="0"/>
              <a:t>alternent avec des liaisons simples. Ce type de structure permet une </a:t>
            </a:r>
            <a:r>
              <a:rPr lang="fr-FR" sz="3000" b="1" dirty="0"/>
              <a:t>délocalisation des électrons</a:t>
            </a:r>
            <a:r>
              <a:rPr lang="fr-FR" sz="3000" dirty="0"/>
              <a:t>, ce qui facilite l'absorption de la lumière. Par exemple:</a:t>
            </a:r>
          </a:p>
          <a:p>
            <a:pPr marL="1074738" indent="-352425">
              <a:buFont typeface="Wingdings" panose="05000000000000000000" pitchFamily="2" charset="2"/>
              <a:buChar char="ü"/>
            </a:pPr>
            <a:r>
              <a:rPr lang="fr-FR" sz="2800" dirty="0"/>
              <a:t>Le </a:t>
            </a:r>
            <a:r>
              <a:rPr lang="fr-FR" sz="2800" b="1" dirty="0"/>
              <a:t>benzène</a:t>
            </a:r>
            <a:r>
              <a:rPr lang="fr-FR" sz="2800" dirty="0"/>
              <a:t> et ses dérivés (arènes) </a:t>
            </a:r>
          </a:p>
          <a:p>
            <a:pPr marL="1074738" indent="-352425">
              <a:buFont typeface="Wingdings" panose="05000000000000000000" pitchFamily="2" charset="2"/>
              <a:buChar char="ü"/>
            </a:pPr>
            <a:r>
              <a:rPr lang="fr-FR" sz="2800" dirty="0"/>
              <a:t>Les </a:t>
            </a:r>
            <a:r>
              <a:rPr lang="fr-FR" sz="2800" b="1" dirty="0" err="1"/>
              <a:t>dyes</a:t>
            </a:r>
            <a:r>
              <a:rPr lang="fr-FR" sz="2800" b="1" dirty="0"/>
              <a:t> (colorants)</a:t>
            </a:r>
            <a:r>
              <a:rPr lang="fr-FR" sz="2800" dirty="0"/>
              <a:t> et </a:t>
            </a:r>
            <a:r>
              <a:rPr lang="fr-FR" sz="2800" b="1" dirty="0"/>
              <a:t>pigments organiques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805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2D521-A5E2-2657-1BAD-31678912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40" y="188640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Exemples de groupes chromophores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E04A4C-E486-727F-1B85-676295C4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33" y="1772816"/>
            <a:ext cx="8045007" cy="4625609"/>
          </a:xfrm>
        </p:spPr>
        <p:txBody>
          <a:bodyPr>
            <a:normAutofit lnSpcReduction="10000"/>
          </a:bodyPr>
          <a:lstStyle/>
          <a:p>
            <a:pPr marL="118872" indent="0" algn="just">
              <a:buNone/>
            </a:pPr>
            <a:r>
              <a:rPr lang="fr-FR" sz="2800" b="1" dirty="0">
                <a:solidFill>
                  <a:srgbClr val="FF0000"/>
                </a:solidFill>
              </a:rPr>
              <a:t>2. Groupe carbonyle (C=O): </a:t>
            </a:r>
            <a:r>
              <a:rPr lang="fr-FR" sz="2800" dirty="0"/>
              <a:t>Les groupes carbonyles (comme ceux présents dans </a:t>
            </a:r>
            <a:r>
              <a:rPr lang="fr-FR" sz="2800" b="1" dirty="0"/>
              <a:t>les aldéhydes et cétones</a:t>
            </a:r>
            <a:r>
              <a:rPr lang="fr-FR" sz="2800" dirty="0"/>
              <a:t>) sont également chromophores, bien qu'ils absorbent généralement dans </a:t>
            </a:r>
            <a:r>
              <a:rPr lang="fr-FR" sz="2800" b="1" dirty="0"/>
              <a:t>l'UV,</a:t>
            </a:r>
            <a:r>
              <a:rPr lang="fr-FR" sz="2800" dirty="0"/>
              <a:t> et non dans le visible.</a:t>
            </a:r>
          </a:p>
          <a:p>
            <a:pPr algn="just"/>
            <a:endParaRPr lang="fr-FR" sz="2800" dirty="0"/>
          </a:p>
          <a:p>
            <a:pPr marL="118872" indent="0" algn="just">
              <a:buNone/>
            </a:pPr>
            <a:r>
              <a:rPr lang="fr-FR" sz="2800" b="1" dirty="0">
                <a:solidFill>
                  <a:srgbClr val="FF0000"/>
                </a:solidFill>
              </a:rPr>
              <a:t>3. Système azote-azote (N=N): </a:t>
            </a:r>
            <a:r>
              <a:rPr lang="fr-FR" sz="2800" dirty="0"/>
              <a:t>Les groupes </a:t>
            </a:r>
            <a:r>
              <a:rPr lang="fr-FR" sz="2800" dirty="0" err="1"/>
              <a:t>azo</a:t>
            </a:r>
            <a:r>
              <a:rPr lang="fr-FR" sz="2800" dirty="0"/>
              <a:t>           (–N=N–) sont des chromophores souvent présents dans les colorants azoïques. Leur structure leur permet d'absorber fortement dans le spectre visible, ce qui leur donne une couleur.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27017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D4578-25BA-C9D7-A389-41D0CFD1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Exemples de groupes chromophores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751893-35F8-D0D4-137B-66EDBD55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075240" cy="4625609"/>
          </a:xfrm>
        </p:spPr>
        <p:txBody>
          <a:bodyPr>
            <a:normAutofit fontScale="92500" lnSpcReduction="10000"/>
          </a:bodyPr>
          <a:lstStyle/>
          <a:p>
            <a:pPr marL="118872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4. Système nitro (–NO₂):</a:t>
            </a:r>
            <a:r>
              <a:rPr lang="fr-FR" dirty="0"/>
              <a:t> Les groupes nitro sont également des chromophores. Ils sont souvent présents dans des composés chimiques qui absorbent dans l'ultraviolet.</a:t>
            </a:r>
          </a:p>
          <a:p>
            <a:pPr algn="just"/>
            <a:endParaRPr lang="fr-FR" dirty="0"/>
          </a:p>
          <a:p>
            <a:pPr marL="118872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5. Groupes conjugués avec des atomes d'azote ou d'oxygène:</a:t>
            </a:r>
            <a:r>
              <a:rPr lang="fr-FR" dirty="0"/>
              <a:t> Certains groupes, comme les imines (–C=N–), peuvent être des chromophores, particulièrement lorsqu'ils sont conjugués avec d'autres groupes fonctionnels.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3657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382F7-5BB4-06BB-85BD-6E4647B1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>
            <a:normAutofit/>
          </a:bodyPr>
          <a:lstStyle/>
          <a:p>
            <a:r>
              <a:rPr lang="fr-FR" sz="4000" dirty="0"/>
              <a:t>La Colorimétrie</a:t>
            </a:r>
            <a:endParaRPr lang="ar-DZ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23CE96-C9ED-583F-A3EE-866BA722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71" y="1628800"/>
            <a:ext cx="8065477" cy="4625609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sz="2800" b="1" i="0" dirty="0">
                <a:solidFill>
                  <a:srgbClr val="FF0000"/>
                </a:solidFill>
                <a:effectLst/>
                <a:latin typeface="+mj-lt"/>
              </a:rPr>
              <a:t>La colorimétrie</a:t>
            </a:r>
            <a:r>
              <a:rPr lang="fr-FR" sz="2800" b="0" i="0" dirty="0">
                <a:solidFill>
                  <a:srgbClr val="202122"/>
                </a:solidFill>
                <a:effectLst/>
                <a:latin typeface="+mj-lt"/>
              </a:rPr>
              <a:t> est une technique analytique qui permet :</a:t>
            </a:r>
          </a:p>
          <a:p>
            <a:pPr marL="625475" indent="-273050" algn="just">
              <a:buFont typeface="Wingdings 2" panose="05020102010507070707" pitchFamily="18" charset="2"/>
              <a:buChar char="P"/>
            </a:pPr>
            <a:r>
              <a:rPr lang="fr-FR" sz="2800" dirty="0">
                <a:solidFill>
                  <a:srgbClr val="202122"/>
                </a:solidFill>
                <a:latin typeface="+mj-lt"/>
              </a:rPr>
              <a:t>L’absorption de la lumière visible.</a:t>
            </a:r>
            <a:endParaRPr lang="fr-FR" sz="2800" b="0" i="0" dirty="0">
              <a:solidFill>
                <a:srgbClr val="202122"/>
              </a:solidFill>
              <a:effectLst/>
              <a:latin typeface="+mj-lt"/>
            </a:endParaRPr>
          </a:p>
          <a:p>
            <a:pPr marL="625475" indent="-273050" algn="just">
              <a:buFont typeface="Wingdings 2" panose="05020102010507070707" pitchFamily="18" charset="2"/>
              <a:buChar char="P"/>
            </a:pPr>
            <a:r>
              <a:rPr lang="fr-FR" sz="2800" b="0" i="0" dirty="0">
                <a:solidFill>
                  <a:srgbClr val="202122"/>
                </a:solidFill>
                <a:effectLst/>
                <a:latin typeface="+mj-lt"/>
              </a:rPr>
              <a:t>le dosage de nombreux composés colorés, purs ou à l’état de mélange complexes.</a:t>
            </a:r>
          </a:p>
          <a:p>
            <a:pPr algn="just"/>
            <a:endParaRPr lang="fr-FR" sz="2800" dirty="0">
              <a:solidFill>
                <a:srgbClr val="202122"/>
              </a:solidFill>
              <a:latin typeface="+mj-lt"/>
            </a:endParaRPr>
          </a:p>
          <a:p>
            <a:pPr algn="just"/>
            <a:r>
              <a:rPr lang="fr-FR" sz="2800" b="0" i="0" dirty="0">
                <a:solidFill>
                  <a:srgbClr val="202122"/>
                </a:solidFill>
                <a:effectLst/>
                <a:latin typeface="+mj-lt"/>
              </a:rPr>
              <a:t> Cette technique s'appuie sur </a:t>
            </a:r>
            <a:r>
              <a:rPr lang="fr-FR" sz="2800" b="1" i="0" dirty="0">
                <a:solidFill>
                  <a:srgbClr val="FF0000"/>
                </a:solidFill>
                <a:effectLst/>
                <a:latin typeface="+mj-lt"/>
              </a:rPr>
              <a:t>la loi de Beer-Lambert</a:t>
            </a:r>
            <a:r>
              <a:rPr lang="fr-FR" sz="2800" b="0" i="0" dirty="0">
                <a:solidFill>
                  <a:srgbClr val="202122"/>
                </a:solidFill>
                <a:effectLst/>
                <a:latin typeface="+mj-lt"/>
              </a:rPr>
              <a:t> qui relie la mesure de l’intensité lumineuse transmise à la concentration du composé</a:t>
            </a:r>
            <a:endParaRPr lang="ar-D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14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5403"/>
            <a:ext cx="7572428" cy="33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60" y="260648"/>
            <a:ext cx="8229600" cy="1252728"/>
          </a:xfrm>
        </p:spPr>
        <p:txBody>
          <a:bodyPr>
            <a:normAutofit/>
          </a:bodyPr>
          <a:lstStyle/>
          <a:p>
            <a:r>
              <a:rPr lang="fr-FR" sz="4000" dirty="0"/>
              <a:t>Lumière blanche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/>
          <a:lstStyle/>
          <a:p>
            <a:pPr algn="just"/>
            <a:r>
              <a:rPr lang="fr-FR" sz="3000" dirty="0"/>
              <a:t>Lumière blanche contient toutes les radiations visibles dont les couleurs s’étendent du rouge au violet (entre 400 et 800 nm).</a:t>
            </a:r>
          </a:p>
          <a:p>
            <a:pPr marL="118872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 Solutions colorées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775191"/>
            <a:ext cx="7931224" cy="4625609"/>
          </a:xfrm>
        </p:spPr>
        <p:txBody>
          <a:bodyPr/>
          <a:lstStyle/>
          <a:p>
            <a:pPr algn="just"/>
            <a:r>
              <a:rPr lang="fr-FR" dirty="0"/>
              <a:t>Une solution est colorée si elle absorbe une partie des radiations de la lumière blanche.</a:t>
            </a:r>
          </a:p>
          <a:p>
            <a:pPr algn="just">
              <a:buNone/>
            </a:pPr>
            <a:r>
              <a:rPr lang="fr-FR" dirty="0"/>
              <a:t> </a:t>
            </a:r>
          </a:p>
          <a:p>
            <a:pPr algn="just"/>
            <a:r>
              <a:rPr lang="fr-FR" dirty="0"/>
              <a:t>La couleur perçue est la couleur  complémentaire de la couleur absorbée.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252728"/>
          </a:xfrm>
        </p:spPr>
        <p:txBody>
          <a:bodyPr>
            <a:normAutofit/>
          </a:bodyPr>
          <a:lstStyle/>
          <a:p>
            <a:r>
              <a:rPr lang="fr-FR" sz="4000" dirty="0"/>
              <a:t>Solutions colorées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011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52728"/>
          </a:xfrm>
        </p:spPr>
        <p:txBody>
          <a:bodyPr>
            <a:normAutofit/>
          </a:bodyPr>
          <a:lstStyle/>
          <a:p>
            <a:r>
              <a:rPr lang="fr-FR" sz="4000" dirty="0"/>
              <a:t>Solutions colorées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spcAft>
                <a:spcPts val="1200"/>
              </a:spcAft>
              <a:buNone/>
            </a:pPr>
            <a:r>
              <a:rPr lang="fr-FR" b="1" dirty="0"/>
              <a:t>Exemple:</a:t>
            </a:r>
            <a:r>
              <a:rPr lang="fr-FR" dirty="0"/>
              <a:t> </a:t>
            </a:r>
          </a:p>
          <a:p>
            <a:pPr marL="809625" indent="-457200" algn="just"/>
            <a:r>
              <a:rPr lang="fr-FR" dirty="0"/>
              <a:t>Une </a:t>
            </a:r>
            <a:r>
              <a:rPr lang="fr-FR" b="1" dirty="0"/>
              <a:t>solution de permanganate de potassium </a:t>
            </a:r>
            <a:r>
              <a:rPr lang="fr-FR" dirty="0"/>
              <a:t>a une couleur violette. </a:t>
            </a:r>
          </a:p>
          <a:p>
            <a:pPr marL="809625" indent="-457200" algn="just"/>
            <a:endParaRPr lang="fr-FR" dirty="0"/>
          </a:p>
          <a:p>
            <a:pPr marL="809625" indent="-457200" algn="just"/>
            <a:r>
              <a:rPr lang="fr-FR" dirty="0"/>
              <a:t>Son spectre  montre  que  les  radiations  du  bleu  à  l'orange  sont  absorbées. </a:t>
            </a:r>
          </a:p>
          <a:p>
            <a:pPr marL="809625" indent="-457200" algn="just"/>
            <a:endParaRPr lang="fr-FR" dirty="0"/>
          </a:p>
          <a:p>
            <a:pPr marL="809625" indent="-457200" algn="just"/>
            <a:r>
              <a:rPr lang="fr-FR" dirty="0"/>
              <a:t> La  couleur  des  solutions  de  permanganate  de  potassium  est  la  somme  des  radiations non absorbées: d'où la couleur violette des solutions.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rmAutofit/>
          </a:bodyPr>
          <a:lstStyle/>
          <a:p>
            <a:r>
              <a:rPr lang="fr-FR" sz="4000" dirty="0"/>
              <a:t>Solution colorée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8229600" cy="47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 colorée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fr-FR" b="1" dirty="0"/>
              <a:t>A retenir:</a:t>
            </a:r>
          </a:p>
          <a:p>
            <a:pPr algn="just"/>
            <a:r>
              <a:rPr lang="fr-FR" dirty="0"/>
              <a:t>Une  solution  colorée  absorbe  certaines  radiations  du  spectre  de  la lumière blanche.</a:t>
            </a:r>
          </a:p>
          <a:p>
            <a:pPr algn="just">
              <a:buNone/>
            </a:pPr>
            <a:r>
              <a:rPr lang="fr-FR" dirty="0"/>
              <a:t> </a:t>
            </a:r>
          </a:p>
          <a:p>
            <a:pPr algn="just"/>
            <a:r>
              <a:rPr lang="fr-FR" dirty="0"/>
              <a:t>La couleur de la solution est la somme des radiations non absorbées.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A2753-D4E5-DBEE-1BEF-8C3A07B0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851556-634C-2642-0CD3-6941E2AB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075240" cy="4625609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À grande profondeur, la </a:t>
            </a:r>
            <a:r>
              <a:rPr lang="fr-FR" b="1" dirty="0"/>
              <a:t>lumière du jour </a:t>
            </a:r>
            <a:r>
              <a:rPr lang="fr-FR" dirty="0"/>
              <a:t>est tellement </a:t>
            </a:r>
            <a:r>
              <a:rPr lang="fr-FR" b="1" dirty="0"/>
              <a:t>absorbée</a:t>
            </a:r>
            <a:r>
              <a:rPr lang="fr-FR" dirty="0"/>
              <a:t> par l’eau de mer que ce plongeur doit s’équiper d’une lampe torche pour pouvoir se diriger.</a:t>
            </a:r>
          </a:p>
          <a:p>
            <a:pPr algn="just"/>
            <a:endParaRPr lang="fr-FR" sz="3000" dirty="0"/>
          </a:p>
          <a:p>
            <a:pPr marL="118872" indent="0">
              <a:buNone/>
            </a:pP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32447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>
            <a:normAutofit/>
          </a:bodyPr>
          <a:lstStyle/>
          <a:p>
            <a:r>
              <a:rPr lang="fr-FR" sz="4000" dirty="0"/>
              <a:t>Absorbance A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003232" cy="4625609"/>
          </a:xfrm>
        </p:spPr>
        <p:txBody>
          <a:bodyPr>
            <a:noAutofit/>
          </a:bodyPr>
          <a:lstStyle/>
          <a:p>
            <a:pPr algn="just"/>
            <a:r>
              <a:rPr lang="fr-FR" sz="3000" dirty="0"/>
              <a:t>On  caractérise  </a:t>
            </a:r>
            <a:r>
              <a:rPr lang="fr-FR" sz="3000" b="1" dirty="0"/>
              <a:t>"le  pouvoir  d'absorption"  </a:t>
            </a:r>
            <a:r>
              <a:rPr lang="fr-FR" sz="3000" dirty="0"/>
              <a:t>d'une  solution  colorée,  pour  </a:t>
            </a:r>
            <a:r>
              <a:rPr lang="fr-FR" sz="3000" b="1" dirty="0"/>
              <a:t>une  longueur  d'onde  λ</a:t>
            </a:r>
            <a:r>
              <a:rPr lang="fr-FR" sz="3000" dirty="0"/>
              <a:t> fixée,  par  une  grandeur  appelée </a:t>
            </a:r>
            <a:r>
              <a:rPr lang="fr-FR" sz="3000" b="1" dirty="0"/>
              <a:t> absorbance.</a:t>
            </a:r>
          </a:p>
          <a:p>
            <a:pPr algn="just">
              <a:buNone/>
            </a:pPr>
            <a:r>
              <a:rPr lang="fr-FR" sz="3000" b="1" dirty="0"/>
              <a:t> </a:t>
            </a:r>
          </a:p>
          <a:p>
            <a:pPr algn="just"/>
            <a:r>
              <a:rPr lang="fr-FR" sz="3000" b="1" dirty="0"/>
              <a:t>L'absorbance A </a:t>
            </a:r>
            <a:r>
              <a:rPr lang="fr-FR" sz="3000" dirty="0"/>
              <a:t>est la </a:t>
            </a:r>
            <a:r>
              <a:rPr lang="fr-FR" sz="3000" b="1" dirty="0"/>
              <a:t>capacité</a:t>
            </a:r>
            <a:r>
              <a:rPr lang="fr-FR" sz="3000" dirty="0"/>
              <a:t> d'une espèce chimique colorée </a:t>
            </a:r>
            <a:r>
              <a:rPr lang="fr-FR" sz="3000" b="1" dirty="0"/>
              <a:t>à absorber </a:t>
            </a:r>
            <a:r>
              <a:rPr lang="fr-FR" sz="3000" dirty="0"/>
              <a:t>une radiation de longueur d'onde λ. </a:t>
            </a:r>
          </a:p>
          <a:p>
            <a:pPr algn="just">
              <a:buNone/>
            </a:pPr>
            <a:r>
              <a:rPr lang="fr-FR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Longueur d’onde λ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625609"/>
          </a:xfrm>
        </p:spPr>
        <p:txBody>
          <a:bodyPr/>
          <a:lstStyle/>
          <a:p>
            <a:pPr algn="just"/>
            <a:r>
              <a:rPr lang="fr-FR" dirty="0"/>
              <a:t>Une radiation λ non absorbée a une absorbance nulle: A λ = 0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Plus une radiation λ est absorbée plus la valeur de l'absorbance A λ est grande.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loi de </a:t>
            </a:r>
            <a:r>
              <a:rPr lang="fr-FR" dirty="0" err="1"/>
              <a:t>beer</a:t>
            </a:r>
            <a:r>
              <a:rPr lang="fr-FR" dirty="0"/>
              <a:t> -</a:t>
            </a:r>
            <a:r>
              <a:rPr lang="fr-FR" dirty="0" err="1"/>
              <a:t>lambert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61354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fr-FR" b="1" dirty="0"/>
              <a:t> Première loi:</a:t>
            </a:r>
          </a:p>
          <a:p>
            <a:pPr marL="449263" indent="0">
              <a:buNone/>
            </a:pPr>
            <a:r>
              <a:rPr lang="fr-FR" b="1" dirty="0"/>
              <a:t> </a:t>
            </a:r>
            <a:r>
              <a:rPr lang="fr-FR" sz="3000" dirty="0"/>
              <a:t>L’absorbance </a:t>
            </a:r>
            <a:r>
              <a:rPr lang="fr-FR" sz="3000" b="1" dirty="0"/>
              <a:t>est notée A, elle n’a pas d’unité:</a:t>
            </a:r>
          </a:p>
          <a:p>
            <a:pPr marL="449263" indent="352425" algn="ctr">
              <a:buNone/>
            </a:pPr>
            <a:r>
              <a:rPr lang="fr-FR" b="1" dirty="0"/>
              <a:t>A = </a:t>
            </a:r>
            <a:r>
              <a:rPr lang="fr-FR" b="1" dirty="0" err="1"/>
              <a:t>e.l.C</a:t>
            </a:r>
            <a:endParaRPr lang="fr-FR" b="1" dirty="0"/>
          </a:p>
          <a:p>
            <a:pPr marL="449263" indent="-273050">
              <a:buNone/>
            </a:pPr>
            <a:r>
              <a:rPr lang="fr-FR" dirty="0"/>
              <a:t>Avec: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789" y="3974158"/>
            <a:ext cx="7688627" cy="179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 dirty="0"/>
              <a:t>loi de </a:t>
            </a:r>
            <a:r>
              <a:rPr lang="fr-FR" dirty="0" err="1"/>
              <a:t>beer</a:t>
            </a:r>
            <a:r>
              <a:rPr lang="fr-FR" dirty="0"/>
              <a:t> -</a:t>
            </a:r>
            <a:r>
              <a:rPr lang="fr-FR" dirty="0" err="1"/>
              <a:t>lambert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541530"/>
            <a:ext cx="8229600" cy="5316470"/>
          </a:xfrm>
        </p:spPr>
        <p:txBody>
          <a:bodyPr/>
          <a:lstStyle/>
          <a:p>
            <a:pPr marL="118872" indent="0">
              <a:buNone/>
            </a:pPr>
            <a:r>
              <a:rPr lang="fr-FR" b="1" dirty="0"/>
              <a:t>Deuxième loi:</a:t>
            </a:r>
          </a:p>
          <a:p>
            <a:pPr marL="118872" indent="0" algn="ctr">
              <a:buNone/>
            </a:pPr>
            <a:r>
              <a:rPr lang="fr-FR" b="1" dirty="0"/>
              <a:t>A =log(I/I0)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821" y="2784612"/>
            <a:ext cx="8082358" cy="109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 descr="Absorbance | Votre espace ST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05" y="4063353"/>
            <a:ext cx="8082358" cy="2641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8C164-018B-D2AA-CC40-720E7894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52728"/>
          </a:xfrm>
        </p:spPr>
        <p:txBody>
          <a:bodyPr>
            <a:normAutofit/>
          </a:bodyPr>
          <a:lstStyle/>
          <a:p>
            <a:r>
              <a:rPr lang="fr-FR" sz="4000" dirty="0"/>
              <a:t>Méthode d'étalonnage</a:t>
            </a:r>
            <a:endParaRPr lang="ar-DZ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3F3A0-B7E6-3E6B-417F-49577BCE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003232" cy="46256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b="1" dirty="0"/>
              <a:t>L'étalonnage en spectrophotométrie </a:t>
            </a:r>
            <a:r>
              <a:rPr lang="fr-FR" dirty="0"/>
              <a:t>est une étape essentielle pour garantir la précision et la fiabilité des mesures de concentration réalisées à l'aide d'un spectrophotomètre.</a:t>
            </a:r>
          </a:p>
          <a:p>
            <a:pPr marL="118872" indent="0" algn="just">
              <a:buNone/>
            </a:pPr>
            <a:endParaRPr lang="fr-FR" dirty="0"/>
          </a:p>
          <a:p>
            <a:pPr algn="just"/>
            <a:r>
              <a:rPr lang="fr-FR" dirty="0"/>
              <a:t>Expérimentalement, on commence par construire une courbe d’étalonnage </a:t>
            </a:r>
            <a:r>
              <a:rPr lang="fr-FR" b="1" dirty="0"/>
              <a:t>A = f(x)</a:t>
            </a:r>
            <a:r>
              <a:rPr lang="fr-FR" dirty="0"/>
              <a:t> à partir des solutions de </a:t>
            </a:r>
            <a:r>
              <a:rPr lang="fr-FR" b="1" dirty="0"/>
              <a:t>concentrations connues</a:t>
            </a:r>
            <a:r>
              <a:rPr lang="fr-FR" dirty="0"/>
              <a:t> du composé à doser (standards).ces solutions sont soumises au même traitement que l’échantillon.	</a:t>
            </a:r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endParaRPr lang="fr-FR" dirty="0"/>
          </a:p>
          <a:p>
            <a:pPr algn="just"/>
            <a:endParaRPr lang="fr-FR" dirty="0"/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1554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B7803F-0E5D-7A4C-1E87-305A74D4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075240" cy="4625609"/>
          </a:xfrm>
        </p:spPr>
        <p:txBody>
          <a:bodyPr>
            <a:normAutofit/>
          </a:bodyPr>
          <a:lstStyle/>
          <a:p>
            <a:pPr marL="176213" indent="0" algn="just">
              <a:spcAft>
                <a:spcPts val="600"/>
              </a:spcAft>
              <a:buNone/>
            </a:pPr>
            <a:r>
              <a:rPr lang="fr-FR" sz="2800" b="1" dirty="0"/>
              <a:t>1.Préparation de la solution étalon (ou standard</a:t>
            </a:r>
            <a:r>
              <a:rPr lang="fr-FR" sz="2800" dirty="0"/>
              <a:t>).</a:t>
            </a:r>
          </a:p>
          <a:p>
            <a:pPr marL="176213" indent="0" algn="just">
              <a:spcAft>
                <a:spcPts val="600"/>
              </a:spcAft>
              <a:buNone/>
            </a:pPr>
            <a:r>
              <a:rPr lang="fr-FR" sz="2800" b="1" dirty="0"/>
              <a:t>2. Mesure de l'absorbance des solutions standards. </a:t>
            </a:r>
          </a:p>
          <a:p>
            <a:pPr marL="176213" indent="0" algn="just">
              <a:spcAft>
                <a:spcPts val="600"/>
              </a:spcAft>
              <a:buNone/>
            </a:pPr>
            <a:r>
              <a:rPr lang="fr-FR" sz="2800" b="1" dirty="0"/>
              <a:t>3. Construction de la courbe d'étalonnage </a:t>
            </a:r>
            <a:r>
              <a:rPr lang="fr-FR" sz="2800" dirty="0"/>
              <a:t>A = f(c)</a:t>
            </a:r>
            <a:r>
              <a:rPr lang="fr-FR" sz="2800" b="1" dirty="0"/>
              <a:t>.</a:t>
            </a:r>
          </a:p>
          <a:p>
            <a:pPr marL="176213" indent="0" algn="just">
              <a:spcAft>
                <a:spcPts val="600"/>
              </a:spcAft>
              <a:buNone/>
            </a:pPr>
            <a:r>
              <a:rPr lang="fr-FR" sz="2800" b="1" dirty="0"/>
              <a:t>4. Calcul de la concentration des échantillons inconnus.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CECA4FC-7480-FAD3-DA05-C5C81C63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5575"/>
            <a:ext cx="8229600" cy="1252538"/>
          </a:xfrm>
        </p:spPr>
        <p:txBody>
          <a:bodyPr>
            <a:normAutofit/>
          </a:bodyPr>
          <a:lstStyle/>
          <a:p>
            <a:r>
              <a:rPr lang="fr-FR" sz="4000" dirty="0"/>
              <a:t>Etapes de la méthode d'étalonnage </a:t>
            </a:r>
            <a:endParaRPr lang="ar-DZ" sz="4000" dirty="0"/>
          </a:p>
        </p:txBody>
      </p:sp>
    </p:spTree>
    <p:extLst>
      <p:ext uri="{BB962C8B-B14F-4D97-AF65-F5344CB8AC3E}">
        <p14:creationId xmlns:p14="http://schemas.microsoft.com/office/powerpoint/2010/main" val="16205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8B22B-7222-5D0B-F5E5-EE904CE2D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88040"/>
            <a:ext cx="8229600" cy="1252728"/>
          </a:xfrm>
        </p:spPr>
        <p:txBody>
          <a:bodyPr/>
          <a:lstStyle/>
          <a:p>
            <a:r>
              <a:rPr lang="fr-FR" sz="4800" b="1" dirty="0"/>
              <a:t>Courbe d'étalonnage </a:t>
            </a:r>
            <a:r>
              <a:rPr lang="fr-FR" sz="4800" dirty="0"/>
              <a:t>A = f(c)</a:t>
            </a:r>
            <a:endParaRPr lang="ar-DZ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4DD004-809A-252A-E4E2-974CA111D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916832"/>
            <a:ext cx="7839075" cy="45815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D84068-A192-8E26-F3D3-130ADD2A2EF3}"/>
              </a:ext>
            </a:extLst>
          </p:cNvPr>
          <p:cNvSpPr txBox="1"/>
          <p:nvPr/>
        </p:nvSpPr>
        <p:spPr>
          <a:xfrm rot="19957050">
            <a:off x="3548646" y="3390929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/>
              <a:t>Y= </a:t>
            </a:r>
            <a:r>
              <a:rPr lang="fr-FR" sz="2400" b="1" dirty="0" err="1"/>
              <a:t>aX</a:t>
            </a:r>
            <a:r>
              <a:rPr lang="fr-FR" sz="2400" b="1" dirty="0"/>
              <a:t> + b</a:t>
            </a:r>
            <a:endParaRPr lang="ar-DZ" sz="2400" b="1" dirty="0"/>
          </a:p>
        </p:txBody>
      </p:sp>
    </p:spTree>
    <p:extLst>
      <p:ext uri="{BB962C8B-B14F-4D97-AF65-F5344CB8AC3E}">
        <p14:creationId xmlns:p14="http://schemas.microsoft.com/office/powerpoint/2010/main" val="34557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DF5C2-3509-4E4B-21E1-F2D3E7B0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dirty="0"/>
              <a:t>Courbe d'étalonnage </a:t>
            </a:r>
            <a:r>
              <a:rPr lang="fr-FR" sz="4800" dirty="0"/>
              <a:t>A = f(c)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B330B1-7684-B157-A239-CFF55747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69" y="1772816"/>
            <a:ext cx="8363272" cy="4625609"/>
          </a:xfrm>
        </p:spPr>
        <p:txBody>
          <a:bodyPr>
            <a:normAutofit/>
          </a:bodyPr>
          <a:lstStyle/>
          <a:p>
            <a:pPr marL="117475" indent="-117475">
              <a:buNone/>
            </a:pPr>
            <a:r>
              <a:rPr lang="fr-FR" dirty="0"/>
              <a:t>Droite du type:</a:t>
            </a:r>
          </a:p>
          <a:p>
            <a:pPr marL="118872" indent="0" algn="ctr">
              <a:buNone/>
            </a:pPr>
            <a:r>
              <a:rPr lang="fr-FR" dirty="0"/>
              <a:t>𝑦=a𝑥+𝑏</a:t>
            </a:r>
          </a:p>
          <a:p>
            <a:pPr marL="117475" indent="-117475">
              <a:buNone/>
            </a:pPr>
            <a:r>
              <a:rPr lang="fr-FR" dirty="0"/>
              <a:t>où :</a:t>
            </a:r>
          </a:p>
          <a:p>
            <a:pPr marL="0" indent="0">
              <a:buNone/>
            </a:pPr>
            <a:r>
              <a:rPr lang="fr-FR" b="1" dirty="0"/>
              <a:t>𝑦</a:t>
            </a:r>
            <a:r>
              <a:rPr lang="fr-FR" dirty="0"/>
              <a:t> = Absorbance</a:t>
            </a:r>
          </a:p>
          <a:p>
            <a:pPr marL="0" indent="0">
              <a:buNone/>
            </a:pPr>
            <a:r>
              <a:rPr lang="fr-FR" b="1" dirty="0"/>
              <a:t>𝑥</a:t>
            </a:r>
            <a:r>
              <a:rPr lang="fr-FR" dirty="0"/>
              <a:t> = Concentration</a:t>
            </a:r>
          </a:p>
          <a:p>
            <a:pPr marL="0" indent="0">
              <a:buNone/>
            </a:pPr>
            <a:r>
              <a:rPr lang="fr-FR" b="1" dirty="0"/>
              <a:t>a</a:t>
            </a:r>
            <a:r>
              <a:rPr lang="fr-FR" dirty="0"/>
              <a:t> = Pente de la droite; a= </a:t>
            </a:r>
            <a:r>
              <a:rPr lang="pt-BR" sz="2800" dirty="0"/>
              <a:t>(∑xy -n xy)/( ∑x 2 – n(x)2 </a:t>
            </a:r>
            <a:r>
              <a:rPr lang="pt-BR" dirty="0"/>
              <a:t>).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b="1" dirty="0"/>
              <a:t>𝑏</a:t>
            </a:r>
            <a:r>
              <a:rPr lang="fr-FR" dirty="0"/>
              <a:t> = Coefficient (si b=0; la droite passe par l’origine.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31943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Spectrophotomètre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/>
          <a:lstStyle/>
          <a:p>
            <a:pPr algn="just"/>
            <a:r>
              <a:rPr lang="fr-FR" sz="3000" dirty="0"/>
              <a:t>Un spectrophotomètre est un appareil qui mesure l'absorbance A d'une solution colorée, pour une longueur d'onde λ donnée, appelé colorimètre.</a:t>
            </a: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746343"/>
            <a:ext cx="5040560" cy="28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de fonctionnement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5191"/>
            <a:ext cx="8229600" cy="4625609"/>
          </a:xfrm>
        </p:spPr>
        <p:txBody>
          <a:bodyPr>
            <a:normAutofit/>
          </a:bodyPr>
          <a:lstStyle/>
          <a:p>
            <a:pPr marL="633222" indent="-514350" algn="just">
              <a:buFont typeface="Wingdings" pitchFamily="2" charset="2"/>
              <a:buChar char="§"/>
            </a:pPr>
            <a:r>
              <a:rPr lang="fr-FR" sz="2800" dirty="0"/>
              <a:t>Une  source  de  lumière  blanche  traverse  un  monochromateur  qui  sélectionne  une  radiation  de  </a:t>
            </a:r>
            <a:r>
              <a:rPr lang="fr-FR" sz="2800" b="1" dirty="0"/>
              <a:t>longueur </a:t>
            </a:r>
            <a:r>
              <a:rPr lang="fr-FR" sz="2800" dirty="0"/>
              <a:t> </a:t>
            </a:r>
            <a:r>
              <a:rPr lang="fr-FR" sz="2800" b="1" dirty="0"/>
              <a:t>d'onde  λ.</a:t>
            </a:r>
          </a:p>
          <a:p>
            <a:pPr marL="633222" indent="-514350" algn="just">
              <a:buFont typeface="Wingdings" pitchFamily="2" charset="2"/>
              <a:buChar char="§"/>
            </a:pPr>
            <a:endParaRPr lang="fr-FR" sz="2800" dirty="0"/>
          </a:p>
          <a:p>
            <a:pPr marL="633222" indent="-514350" algn="just">
              <a:buFont typeface="Wingdings" pitchFamily="2" charset="2"/>
              <a:buChar char="§"/>
            </a:pPr>
            <a:r>
              <a:rPr lang="fr-FR" sz="2800" dirty="0"/>
              <a:t>Le faisceau  de lumière monochromatique traverse alors une solution colorée. Un photo-capteur convertit l'intensité lumineuse transmise en un signal électrique. Enfin un analyseur traite le signal électrique et affiche la valeur de l'absorbance. </a:t>
            </a:r>
          </a:p>
          <a:p>
            <a:pPr marL="633222" indent="-514350" algn="just">
              <a:buFont typeface="Wingdings" pitchFamily="2" charset="2"/>
              <a:buChar char="§"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BA9B67-8C53-7C13-F47D-30156139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0D16DC-5D4E-D1A1-B900-F0AA5CEF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L'absorption</a:t>
            </a:r>
            <a:r>
              <a:rPr lang="fr-FR" dirty="0"/>
              <a:t> est le phénomène par lequel une substance capte de l'énergie sous forme de lumière (ou d'autres types de radiations électromagnétiques) au lieu de la réfléchir ou de la transmettre. </a:t>
            </a:r>
          </a:p>
          <a:p>
            <a:pPr algn="just"/>
            <a:endParaRPr lang="fr-FR" dirty="0"/>
          </a:p>
          <a:p>
            <a:pPr algn="just"/>
            <a:r>
              <a:rPr lang="fr-FR" sz="3200" dirty="0"/>
              <a:t>Existe-t-il une relation entre </a:t>
            </a:r>
            <a:r>
              <a:rPr lang="fr-FR" sz="3200" b="1" dirty="0"/>
              <a:t>la concentration </a:t>
            </a:r>
            <a:r>
              <a:rPr lang="fr-FR" sz="3200" dirty="0"/>
              <a:t>de la solution et </a:t>
            </a:r>
            <a:r>
              <a:rPr lang="fr-FR" sz="3200" b="1" dirty="0"/>
              <a:t>la quantité de lumière absorbée </a:t>
            </a:r>
            <a:r>
              <a:rPr lang="fr-FR" sz="3200" dirty="0"/>
              <a:t>?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3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de fonctionnement</a:t>
            </a:r>
          </a:p>
        </p:txBody>
      </p:sp>
      <p:pic>
        <p:nvPicPr>
          <p:cNvPr id="4101" name="Picture 5" descr="Fichier:Spetrophotometer-fr.svg —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08" y="1928802"/>
            <a:ext cx="880911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Calibrage de l’appareil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/>
              <a:t>le réglage du zéro ou  « Le blanc »  </a:t>
            </a:r>
            <a:r>
              <a:rPr lang="fr-FR" dirty="0"/>
              <a:t>consiste à faire une mesure de l'absorbance de l'ensemble {cuve, solvant} sans l'espèce colorée puis à régler le zéro d'absorbance sur la valeur correspondante.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Préréglage d'un spectrophotomètre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fr-FR" dirty="0"/>
              <a:t>Régler le spectrophotomètre sur la longueur d'onde λ désirée.</a:t>
            </a:r>
          </a:p>
          <a:p>
            <a:pPr algn="just">
              <a:spcAft>
                <a:spcPts val="1800"/>
              </a:spcAft>
            </a:pPr>
            <a:r>
              <a:rPr lang="fr-FR" dirty="0"/>
              <a:t>Régler le spectrophotomètre en absorbance (Abs). </a:t>
            </a:r>
          </a:p>
          <a:p>
            <a:pPr algn="just">
              <a:spcAft>
                <a:spcPts val="1800"/>
              </a:spcAft>
            </a:pPr>
            <a:r>
              <a:rPr lang="fr-FR" b="1" dirty="0"/>
              <a:t>Les cuves</a:t>
            </a:r>
            <a:r>
              <a:rPr lang="fr-FR" dirty="0"/>
              <a:t> présentent deux </a:t>
            </a:r>
            <a:r>
              <a:rPr lang="fr-FR" b="1" dirty="0"/>
              <a:t>faces lisses</a:t>
            </a:r>
            <a:r>
              <a:rPr lang="fr-FR" dirty="0"/>
              <a:t> et deux faces dépolies. Le faisceau de lumière doit entrer  par la face Lisse.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Préréglage d'un spectrophotomètre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/>
              <a:t> Réglage du blanc: remplir une cuve avec le solvant. Placer la face  lisse de la cuve avec la flèche à l'intérieur du capot. </a:t>
            </a:r>
          </a:p>
          <a:p>
            <a:pPr algn="just"/>
            <a:r>
              <a:rPr lang="fr-FR" sz="2800" dirty="0"/>
              <a:t>Appuyer sur le bouton « cal » pour régler le zéro de l'absorbance: le spectrophotomètre indique alors</a:t>
            </a:r>
            <a:r>
              <a:rPr lang="fr-FR" sz="2800" b="1" dirty="0"/>
              <a:t> 0,000</a:t>
            </a:r>
            <a:r>
              <a:rPr lang="fr-FR" sz="2800" dirty="0"/>
              <a:t>. </a:t>
            </a:r>
          </a:p>
          <a:p>
            <a:pPr algn="just"/>
            <a:r>
              <a:rPr lang="fr-FR" sz="2800" dirty="0"/>
              <a:t>Retirer la cuve avec le solvant. </a:t>
            </a:r>
          </a:p>
          <a:p>
            <a:pPr algn="just"/>
            <a:r>
              <a:rPr lang="fr-FR" sz="2800" dirty="0"/>
              <a:t>Remplir une autre cuve avec la solution et placer la dans le spectrophotomètre (attention au sens !) et mesurer son absorbance.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3246E-A2FE-09A2-986B-1532D9E3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1FFED-1ACC-418F-0466-6EF8A597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7859216" cy="4625609"/>
          </a:xfrm>
        </p:spPr>
        <p:txBody>
          <a:bodyPr/>
          <a:lstStyle/>
          <a:p>
            <a:pPr algn="just"/>
            <a:r>
              <a:rPr lang="fr-FR" dirty="0"/>
              <a:t>Les molécules d’un échantillon absorbent la lumière lorsqu'elles sont exposées à une source lumineuse.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Cette absorption se produit à des fréquences spécifiques, qui dépendent des </a:t>
            </a:r>
            <a:r>
              <a:rPr lang="fr-FR" b="1" dirty="0"/>
              <a:t>caractéristiques des liaisons chimiques</a:t>
            </a:r>
            <a:r>
              <a:rPr lang="fr-FR" dirty="0"/>
              <a:t> et des </a:t>
            </a:r>
            <a:r>
              <a:rPr lang="fr-FR" b="1" dirty="0"/>
              <a:t>groupes fonctionnels </a:t>
            </a:r>
            <a:r>
              <a:rPr lang="fr-FR" dirty="0"/>
              <a:t>présents dans la substance.</a:t>
            </a:r>
            <a:endParaRPr lang="ar-DZ" dirty="0"/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6045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BF8C3-1673-A7A4-BFCA-2833501A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B43053-F4F4-344D-2C5C-9B385E3E9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003232" cy="4625609"/>
          </a:xfrm>
        </p:spPr>
        <p:txBody>
          <a:bodyPr/>
          <a:lstStyle/>
          <a:p>
            <a:pPr algn="just"/>
            <a:r>
              <a:rPr lang="fr-FR" b="1" dirty="0"/>
              <a:t>La spectrophotométrie </a:t>
            </a:r>
            <a:r>
              <a:rPr lang="fr-FR" dirty="0"/>
              <a:t>est une méthode qui permet de mesurer l’absorbance d’une solution.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La spectrophotométrie </a:t>
            </a:r>
            <a:r>
              <a:rPr lang="fr-FR" dirty="0"/>
              <a:t>est une méthode de mesure utilisée pour effectuer des dosages ou suivre une réaction chimique.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8386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21269-FEF0-E629-2215-5A181678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spectrophotométrie UV-visible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F23061-7D4F-EF6E-E161-750DAB6B5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73542"/>
            <a:ext cx="8136904" cy="5145760"/>
          </a:xfrm>
        </p:spPr>
        <p:txBody>
          <a:bodyPr>
            <a:noAutofit/>
          </a:bodyPr>
          <a:lstStyle/>
          <a:p>
            <a:pPr algn="just"/>
            <a:r>
              <a:rPr lang="fr-FR" sz="2800" dirty="0"/>
              <a:t>La </a:t>
            </a:r>
            <a:r>
              <a:rPr lang="fr-FR" sz="2800" b="1" dirty="0"/>
              <a:t>spectrophotométrie UV-visible</a:t>
            </a:r>
            <a:r>
              <a:rPr lang="fr-FR" sz="2800" dirty="0"/>
              <a:t> est une technique analytique utilisée pour </a:t>
            </a:r>
            <a:r>
              <a:rPr lang="fr-FR" sz="2800" b="1" dirty="0"/>
              <a:t>mesurer l'absorption</a:t>
            </a:r>
            <a:r>
              <a:rPr lang="fr-FR" sz="2800" dirty="0"/>
              <a:t> de la lumière dans les régions </a:t>
            </a:r>
            <a:r>
              <a:rPr lang="fr-FR" sz="2800" b="1" dirty="0"/>
              <a:t>ultraviolet (UV)</a:t>
            </a:r>
            <a:r>
              <a:rPr lang="fr-FR" sz="2800" dirty="0"/>
              <a:t> et </a:t>
            </a:r>
            <a:r>
              <a:rPr lang="fr-FR" sz="2800" b="1" dirty="0"/>
              <a:t>visible</a:t>
            </a:r>
            <a:r>
              <a:rPr lang="fr-FR" sz="2800" dirty="0"/>
              <a:t> du spectre électromagnétique. 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Les molécules d'une substance absorbent certaines longueurs d'onde de lumière en fonction de leurs structures chimiques, notamment les transitions électroniques dans les molécules.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4669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D482F-6E48-C58E-A1BA-7B6B08E74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70" y="188640"/>
            <a:ext cx="8229600" cy="1252728"/>
          </a:xfrm>
        </p:spPr>
        <p:txBody>
          <a:bodyPr/>
          <a:lstStyle/>
          <a:p>
            <a:r>
              <a:rPr lang="en-US" dirty="0"/>
              <a:t>Domaine spectral 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4E57FE-FD45-1B42-7216-4E20CE8FF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625609"/>
          </a:xfrm>
        </p:spPr>
        <p:txBody>
          <a:bodyPr/>
          <a:lstStyle/>
          <a:p>
            <a:pPr marL="118872" indent="0" algn="just">
              <a:spcAft>
                <a:spcPts val="1800"/>
              </a:spcAft>
              <a:buNone/>
            </a:pPr>
            <a:r>
              <a:rPr lang="fr-FR" b="1" dirty="0"/>
              <a:t>Le domaine spectral </a:t>
            </a:r>
            <a:r>
              <a:rPr lang="fr-FR" dirty="0"/>
              <a:t>de la spectrophotométrie UV-visible est généralement subdivisé en trois plages: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FR" b="1" dirty="0"/>
              <a:t>Proche UV: </a:t>
            </a:r>
            <a:r>
              <a:rPr lang="fr-FR" dirty="0"/>
              <a:t>de 185 à 400 nm.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FR" b="1" dirty="0"/>
              <a:t>Visible: </a:t>
            </a:r>
            <a:r>
              <a:rPr lang="fr-FR" dirty="0"/>
              <a:t>de 400 à 800 nm (Colorimétrie)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fr-FR" b="1" dirty="0"/>
              <a:t>Très proche IR: </a:t>
            </a:r>
            <a:r>
              <a:rPr lang="fr-FR" dirty="0"/>
              <a:t>de 800 à 1100 nm.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9239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F00D1-5C7F-053E-2FA2-263AA9AB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Applications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23AFA0-0635-6C56-C4BB-9D66B67B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075240" cy="4625609"/>
          </a:xfrm>
        </p:spPr>
        <p:txBody>
          <a:bodyPr>
            <a:normAutofit/>
          </a:bodyPr>
          <a:lstStyle/>
          <a:p>
            <a:pPr algn="just"/>
            <a:r>
              <a:rPr lang="fr-FR" b="1" dirty="0"/>
              <a:t>Identification des substances</a:t>
            </a:r>
            <a:r>
              <a:rPr lang="fr-FR" dirty="0"/>
              <a:t>: Chaque composé chimique a une </a:t>
            </a:r>
            <a:r>
              <a:rPr lang="fr-FR" b="1" dirty="0"/>
              <a:t>"empreinte" unique d'absorption </a:t>
            </a:r>
            <a:r>
              <a:rPr lang="fr-FR" dirty="0"/>
              <a:t>à certaines longueurs d'onde.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Cela permet d'identifier ou de confirmer la présence de certains groupes fonctionnels ou composés dans un échantillon.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9526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2351</TotalTime>
  <Words>1676</Words>
  <Application>Microsoft Office PowerPoint</Application>
  <PresentationFormat>Affichage à l'écran (4:3)</PresentationFormat>
  <Paragraphs>158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Corbel</vt:lpstr>
      <vt:lpstr>Rubik</vt:lpstr>
      <vt:lpstr>Wingdings</vt:lpstr>
      <vt:lpstr>Wingdings 2</vt:lpstr>
      <vt:lpstr>Wingdings 3</vt:lpstr>
      <vt:lpstr>Module</vt:lpstr>
      <vt:lpstr>Présentation PowerPoint</vt:lpstr>
      <vt:lpstr>Présentation PowerPoint</vt:lpstr>
      <vt:lpstr>Introduction</vt:lpstr>
      <vt:lpstr>Introduction</vt:lpstr>
      <vt:lpstr>Introduction</vt:lpstr>
      <vt:lpstr>Introduction</vt:lpstr>
      <vt:lpstr>La spectrophotométrie UV-visible </vt:lpstr>
      <vt:lpstr>Domaine spectral </vt:lpstr>
      <vt:lpstr>Applications</vt:lpstr>
      <vt:lpstr>Applications</vt:lpstr>
      <vt:lpstr>Applications</vt:lpstr>
      <vt:lpstr>Principe</vt:lpstr>
      <vt:lpstr>Principe</vt:lpstr>
      <vt:lpstr>Principe</vt:lpstr>
      <vt:lpstr>Présentation PowerPoint</vt:lpstr>
      <vt:lpstr>Présentation PowerPoint</vt:lpstr>
      <vt:lpstr>Principe</vt:lpstr>
      <vt:lpstr>Principe</vt:lpstr>
      <vt:lpstr>Groupements chromophores</vt:lpstr>
      <vt:lpstr> Exemples de groupes chromophores </vt:lpstr>
      <vt:lpstr>Exemples de groupes chromophores</vt:lpstr>
      <vt:lpstr>Exemples de groupes chromophores</vt:lpstr>
      <vt:lpstr>La Colorimétrie</vt:lpstr>
      <vt:lpstr>Lumière blanche</vt:lpstr>
      <vt:lpstr> Solutions colorées</vt:lpstr>
      <vt:lpstr>Solutions colorées</vt:lpstr>
      <vt:lpstr>Solutions colorées</vt:lpstr>
      <vt:lpstr>Solution colorée</vt:lpstr>
      <vt:lpstr>Solution colorée</vt:lpstr>
      <vt:lpstr>Absorbance A </vt:lpstr>
      <vt:lpstr>Longueur d’onde λ </vt:lpstr>
      <vt:lpstr>loi de beer -lambert</vt:lpstr>
      <vt:lpstr>loi de beer -lambert</vt:lpstr>
      <vt:lpstr>Méthode d'étalonnage</vt:lpstr>
      <vt:lpstr>Etapes de la méthode d'étalonnage </vt:lpstr>
      <vt:lpstr>Courbe d'étalonnage A = f(c)</vt:lpstr>
      <vt:lpstr>Courbe d'étalonnage A = f(c)</vt:lpstr>
      <vt:lpstr>Spectrophotomètre</vt:lpstr>
      <vt:lpstr>Principe de fonctionnement</vt:lpstr>
      <vt:lpstr>Principe de fonctionnement</vt:lpstr>
      <vt:lpstr>Calibrage de l’appareil</vt:lpstr>
      <vt:lpstr> Préréglage d'un spectrophotomètre  </vt:lpstr>
      <vt:lpstr> Préréglage d'un spectrophotomètre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MICRO</dc:creator>
  <cp:lastModifiedBy>Amir Zeroual</cp:lastModifiedBy>
  <cp:revision>22</cp:revision>
  <dcterms:created xsi:type="dcterms:W3CDTF">2021-01-19T07:26:47Z</dcterms:created>
  <dcterms:modified xsi:type="dcterms:W3CDTF">2025-01-19T20:07:34Z</dcterms:modified>
</cp:coreProperties>
</file>