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22" r:id="rId5"/>
    <p:sldId id="321" r:id="rId6"/>
    <p:sldId id="320" r:id="rId7"/>
    <p:sldId id="32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varScale="1">
        <p:scale>
          <a:sx n="59" d="100"/>
          <a:sy n="59" d="100"/>
        </p:scale>
        <p:origin x="964" y="28"/>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4/10/2025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‹N°›</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4/10/2025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‹N°›</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fr-FR"/>
              <a:t>Cliquez sur l'icône pour ajouter un tableau</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ablea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fr-FR"/>
              <a:t>Cliquez sur l'icône pour ajouter un tableau</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fr-FR"/>
              <a:t>Cliquez sur l'icône pour ajouter une image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fr-FR"/>
              <a:t>Cliquez sur l'icône pour ajouter une image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fr-FR"/>
              <a:t>Cliquez sur l'icône pour ajouter une image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‹N°›</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‹N°›</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4" y="690511"/>
            <a:ext cx="4964671" cy="2956203"/>
          </a:xfrm>
        </p:spPr>
        <p:style>
          <a:lnRef idx="0">
            <a:schemeClr val="accent6"/>
          </a:lnRef>
          <a:fillRef idx="3">
            <a:schemeClr val="accent6"/>
          </a:fillRef>
          <a:effectRef idx="3">
            <a:schemeClr val="accent6"/>
          </a:effectRef>
          <a:fontRef idx="minor">
            <a:schemeClr val="lt1"/>
          </a:fontRef>
        </p:style>
        <p:txBody>
          <a:bodyPr anchor="b">
            <a:normAutofit/>
          </a:bodyPr>
          <a:lstStyle/>
          <a:p>
            <a:pPr algn="ctr"/>
            <a:r>
              <a:rPr lang="ar-DZ" b="1" dirty="0">
                <a:effectLst/>
              </a:rPr>
              <a:t>محاضرة 5 اتجاهات الصراع التنظيمي</a:t>
            </a:r>
            <a:endParaRPr lang="en-US" dirty="0"/>
          </a:p>
        </p:txBody>
      </p:sp>
      <p:pic>
        <p:nvPicPr>
          <p:cNvPr id="7" name="Image 6" descr="Une image contenant jouet, Jeu de construction&#10;&#10;Le contenu généré par l’IA peut être incorrect.">
            <a:extLst>
              <a:ext uri="{FF2B5EF4-FFF2-40B4-BE49-F238E27FC236}">
                <a16:creationId xmlns:a16="http://schemas.microsoft.com/office/drawing/2014/main" id="{36AF3654-4341-D859-745A-94D4F765F4C1}"/>
              </a:ext>
            </a:extLst>
          </p:cNvPr>
          <p:cNvPicPr>
            <a:picLocks noChangeAspect="1"/>
          </p:cNvPicPr>
          <p:nvPr/>
        </p:nvPicPr>
        <p:blipFill>
          <a:blip r:embed="rId2"/>
          <a:stretch>
            <a:fillRect/>
          </a:stretch>
        </p:blipFill>
        <p:spPr>
          <a:xfrm>
            <a:off x="6282286" y="1525178"/>
            <a:ext cx="4015600" cy="30078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chaise&#10;&#10;Le contenu généré par l’IA peut être incorrect.">
            <a:extLst>
              <a:ext uri="{FF2B5EF4-FFF2-40B4-BE49-F238E27FC236}">
                <a16:creationId xmlns:a16="http://schemas.microsoft.com/office/drawing/2014/main" id="{EDAE6805-3B7D-62D0-0F90-15AEDAA3CCCA}"/>
              </a:ext>
            </a:extLst>
          </p:cNvPr>
          <p:cNvPicPr>
            <a:picLocks noChangeAspect="1"/>
          </p:cNvPicPr>
          <p:nvPr/>
        </p:nvPicPr>
        <p:blipFill>
          <a:blip r:embed="rId3"/>
          <a:stretch>
            <a:fillRect/>
          </a:stretch>
        </p:blipFill>
        <p:spPr>
          <a:xfrm>
            <a:off x="1197430" y="3864429"/>
            <a:ext cx="3309256" cy="2710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8822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0" y="1"/>
            <a:ext cx="12192000" cy="5681114"/>
          </a:xfr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a:normAutofit/>
          </a:bodyPr>
          <a:lstStyle/>
          <a:p>
            <a:pPr algn="ctr" rtl="1">
              <a:lnSpc>
                <a:spcPct val="115000"/>
              </a:lnSpc>
              <a:spcAft>
                <a:spcPts val="800"/>
              </a:spcAft>
            </a:pPr>
            <a:r>
              <a:rPr lang="ar-DZ" sz="2400" b="1" kern="100" dirty="0">
                <a:effectLst/>
                <a:latin typeface="Aptos" panose="020B0004020202020204" pitchFamily="34" charset="0"/>
                <a:ea typeface="Aptos" panose="020B0004020202020204" pitchFamily="34" charset="0"/>
                <a:cs typeface="Simplified Arabic" panose="02020603050405020304" pitchFamily="18" charset="-78"/>
              </a:rPr>
              <a:t>اتفق العلماء والباحثين في مجال العلوم السلوكية والإدارية على أن للصراع التنظيمي ثلاث اتجاهات رئيسية يمكن تلخيصها كما يلي :</a:t>
            </a:r>
            <a:br>
              <a:rPr lang="fr-DZ" sz="2400" b="1" kern="100" dirty="0">
                <a:effectLst/>
                <a:latin typeface="Aptos" panose="020B0004020202020204" pitchFamily="34" charset="0"/>
                <a:ea typeface="Aptos" panose="020B0004020202020204" pitchFamily="34" charset="0"/>
                <a:cs typeface="Arial" panose="020B0604020202020204" pitchFamily="34" charset="0"/>
              </a:rPr>
            </a:br>
            <a:r>
              <a:rPr lang="ar-DZ" sz="4000" b="1" kern="100" dirty="0">
                <a:solidFill>
                  <a:srgbClr val="FFFF00"/>
                </a:solidFill>
                <a:effectLst/>
                <a:latin typeface="Aptos" panose="020B0004020202020204" pitchFamily="34" charset="0"/>
                <a:ea typeface="Aptos" panose="020B0004020202020204" pitchFamily="34" charset="0"/>
                <a:cs typeface="Simplified Arabic" panose="02020603050405020304" pitchFamily="18" charset="-78"/>
              </a:rPr>
              <a:t>1. الاتجاه الإيجابي أو البناء</a:t>
            </a:r>
            <a:br>
              <a:rPr lang="fr-DZ" sz="2400" b="1" kern="100" dirty="0">
                <a:effectLst/>
                <a:latin typeface="Aptos" panose="020B0004020202020204" pitchFamily="34" charset="0"/>
                <a:ea typeface="Aptos" panose="020B0004020202020204" pitchFamily="34" charset="0"/>
                <a:cs typeface="Arial" panose="020B0604020202020204" pitchFamily="34" charset="0"/>
              </a:rPr>
            </a:br>
            <a:r>
              <a:rPr lang="ar-DZ" sz="2400" b="1" kern="100" dirty="0">
                <a:effectLst/>
                <a:latin typeface="Aptos" panose="020B0004020202020204" pitchFamily="34" charset="0"/>
                <a:ea typeface="Aptos" panose="020B0004020202020204" pitchFamily="34" charset="0"/>
                <a:cs typeface="Simplified Arabic" panose="02020603050405020304" pitchFamily="18" charset="-78"/>
              </a:rPr>
              <a:t>ينظر بعض الباحثين للصراع على أنه فرصة للمنظمة لحل مشاكلها بطريقة بناءة فالنزاع يعطي للمنظمة الفرصة للتفكير في مشاكلها والإبداع في تقديم الأفكار المناسبة لحل تلك المشاكل كما أن أسلوب إدارة الصراع الناجح يزيد من عملية قبول الأفراد لأي تغيير تشهده المنظمة كما انه يعمل على زيادة الإنتاجية وتوثيق العلاقات بين العاملين بالمنظمة كما يعد محركا قويا للطاقات الكامنة التي تتحفز بالمنافسة مما يؤدي الى تحقيق الإبداع والابتكار </a:t>
            </a:r>
            <a:r>
              <a:rPr lang="ar-DZ" sz="1800" b="1" kern="100" dirty="0">
                <a:effectLst/>
                <a:latin typeface="Aptos" panose="020B0004020202020204" pitchFamily="34" charset="0"/>
                <a:ea typeface="Aptos" panose="020B0004020202020204" pitchFamily="34" charset="0"/>
                <a:cs typeface="Simplified Arabic" panose="02020603050405020304" pitchFamily="18" charset="-78"/>
              </a:rPr>
              <a:t>(العبيدي،2008،ص81)</a:t>
            </a:r>
            <a:br>
              <a:rPr lang="fr-DZ" sz="2400" b="1" kern="100" dirty="0">
                <a:effectLst/>
                <a:latin typeface="Aptos" panose="020B0004020202020204" pitchFamily="34" charset="0"/>
                <a:ea typeface="Aptos" panose="020B0004020202020204" pitchFamily="34" charset="0"/>
                <a:cs typeface="Arial" panose="020B0604020202020204" pitchFamily="34" charset="0"/>
              </a:rPr>
            </a:br>
            <a:endParaRPr lang="en-US" sz="2400" b="1" dirty="0"/>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2</a:t>
            </a:fld>
            <a:endParaRPr lang="en-US" dirty="0"/>
          </a:p>
        </p:txBody>
      </p:sp>
      <p:pic>
        <p:nvPicPr>
          <p:cNvPr id="5" name="Image 4" descr="Une image contenant dessin, croquis, chaussures, art&#10;&#10;Le contenu généré par l’IA peut être incorrect.">
            <a:extLst>
              <a:ext uri="{FF2B5EF4-FFF2-40B4-BE49-F238E27FC236}">
                <a16:creationId xmlns:a16="http://schemas.microsoft.com/office/drawing/2014/main" id="{FE246693-20AA-A661-5F89-CC5D880BE002}"/>
              </a:ext>
            </a:extLst>
          </p:cNvPr>
          <p:cNvPicPr>
            <a:picLocks noChangeAspect="1"/>
          </p:cNvPicPr>
          <p:nvPr/>
        </p:nvPicPr>
        <p:blipFill>
          <a:blip r:embed="rId2"/>
          <a:stretch>
            <a:fillRect/>
          </a:stretch>
        </p:blipFill>
        <p:spPr>
          <a:xfrm>
            <a:off x="1" y="4757057"/>
            <a:ext cx="4310742" cy="21009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03561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0" y="0"/>
            <a:ext cx="12191999" cy="6824692"/>
          </a:xfrm>
          <a:solidFill>
            <a:schemeClr val="accent2"/>
          </a:solidFill>
        </p:spPr>
        <p:style>
          <a:lnRef idx="1">
            <a:schemeClr val="accent1"/>
          </a:lnRef>
          <a:fillRef idx="3">
            <a:schemeClr val="accent1"/>
          </a:fillRef>
          <a:effectRef idx="2">
            <a:schemeClr val="accent1"/>
          </a:effectRef>
          <a:fontRef idx="minor">
            <a:schemeClr val="lt1"/>
          </a:fontRef>
        </p:style>
        <p:txBody>
          <a:bodyPr>
            <a:normAutofit/>
          </a:bodyPr>
          <a:lstStyle/>
          <a:p>
            <a:pPr algn="ctr"/>
            <a:endParaRPr lang="en-US" sz="2800" b="1" dirty="0">
              <a:solidFill>
                <a:srgbClr val="FFFF00"/>
              </a:solidFill>
            </a:endParaRPr>
          </a:p>
        </p:txBody>
      </p:sp>
      <p:sp>
        <p:nvSpPr>
          <p:cNvPr id="5" name="Espace réservé pour une image  4">
            <a:extLst>
              <a:ext uri="{FF2B5EF4-FFF2-40B4-BE49-F238E27FC236}">
                <a16:creationId xmlns:a16="http://schemas.microsoft.com/office/drawing/2014/main" id="{AEADF85F-1601-5D75-2D00-784602EEAB7F}"/>
              </a:ext>
            </a:extLst>
          </p:cNvPr>
          <p:cNvSpPr>
            <a:spLocks noGrp="1"/>
          </p:cNvSpPr>
          <p:nvPr>
            <p:ph type="pic" sz="quarter" idx="13"/>
          </p:nvPr>
        </p:nvSpPr>
        <p:spPr>
          <a:xfrm>
            <a:off x="2220686" y="-1"/>
            <a:ext cx="9971314" cy="3820887"/>
          </a:xfrm>
          <a:solidFill>
            <a:schemeClr val="accent3">
              <a:lumMod val="25000"/>
            </a:schemeClr>
          </a:solidFill>
        </p:spPr>
        <p:style>
          <a:lnRef idx="0">
            <a:schemeClr val="accent6"/>
          </a:lnRef>
          <a:fillRef idx="3">
            <a:schemeClr val="accent6"/>
          </a:fillRef>
          <a:effectRef idx="3">
            <a:schemeClr val="accent6"/>
          </a:effectRef>
          <a:fontRef idx="minor">
            <a:schemeClr val="lt1"/>
          </a:fontRef>
        </p:style>
        <p:txBody>
          <a:bodyPr/>
          <a:lstStyle/>
          <a:p>
            <a:endParaRPr lang="ar-DZ" sz="1800" kern="100" dirty="0">
              <a:effectLst/>
              <a:latin typeface="Aptos" panose="020B0004020202020204" pitchFamily="34" charset="0"/>
              <a:ea typeface="Aptos" panose="020B0004020202020204" pitchFamily="34" charset="0"/>
              <a:cs typeface="Simplified Arabic" panose="02020603050405020304" pitchFamily="18" charset="-78"/>
            </a:endParaRPr>
          </a:p>
          <a:p>
            <a:r>
              <a:rPr lang="ar-DZ" sz="4000" b="1" dirty="0">
                <a:solidFill>
                  <a:srgbClr val="FFFF00"/>
                </a:solidFill>
              </a:rPr>
              <a:t>2. الصراع السلبي أو الهدام</a:t>
            </a:r>
            <a:endParaRPr lang="ar-DZ" sz="4000" kern="100" dirty="0">
              <a:latin typeface="Aptos" panose="020B0004020202020204" pitchFamily="34" charset="0"/>
              <a:ea typeface="Aptos" panose="020B0004020202020204" pitchFamily="34" charset="0"/>
              <a:cs typeface="Simplified Arabic" panose="02020603050405020304" pitchFamily="18" charset="-78"/>
            </a:endParaRPr>
          </a:p>
          <a:p>
            <a:r>
              <a:rPr lang="ar-DZ" sz="2400" b="1" kern="100" dirty="0">
                <a:effectLst/>
                <a:latin typeface="Aptos" panose="020B0004020202020204" pitchFamily="34" charset="0"/>
                <a:ea typeface="Aptos" panose="020B0004020202020204" pitchFamily="34" charset="0"/>
                <a:cs typeface="Simplified Arabic" panose="02020603050405020304" pitchFamily="18" charset="-78"/>
              </a:rPr>
              <a:t>وينظر هنا للصراع على أساس إثارة السلبية والتي تشتت الجهود وتبعدهم عن تحقيق أهداف المنظمة ، كما أن للصراع التنظيمي  أثر سلبي على الأفراد من الناحية النفسية  وزيادة ضغط العمل عليهم، كما يصبح التعاون بين أفراد المنظمة شبه مستحيل وأنه أيضا يتسبب في هدر الكثير من الطاقات في مواضيع ومشاكل جانبية وقد تؤدي الى حجب انسياب المعلومات الضرورية وتشويهها</a:t>
            </a:r>
            <a:r>
              <a:rPr lang="ar-DZ" sz="1800" b="1" kern="100" dirty="0">
                <a:effectLst/>
                <a:latin typeface="Aptos" panose="020B0004020202020204" pitchFamily="34" charset="0"/>
                <a:ea typeface="Aptos" panose="020B0004020202020204" pitchFamily="34" charset="0"/>
                <a:cs typeface="Simplified Arabic" panose="02020603050405020304" pitchFamily="18" charset="-78"/>
              </a:rPr>
              <a:t>.(الفقعاوي،2017،ص17)</a:t>
            </a:r>
            <a:endParaRPr lang="fr-DZ" sz="1800" b="1"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Image 5" descr="Une image contenant personne, homme, habits, Visage humain&#10;&#10;Le contenu généré par l’IA peut être incorrect.">
            <a:extLst>
              <a:ext uri="{FF2B5EF4-FFF2-40B4-BE49-F238E27FC236}">
                <a16:creationId xmlns:a16="http://schemas.microsoft.com/office/drawing/2014/main" id="{3A1A5F19-F502-B222-0246-86C58B219C1D}"/>
              </a:ext>
            </a:extLst>
          </p:cNvPr>
          <p:cNvPicPr>
            <a:picLocks noChangeAspect="1"/>
          </p:cNvPicPr>
          <p:nvPr/>
        </p:nvPicPr>
        <p:blipFill>
          <a:blip r:embed="rId2"/>
          <a:stretch>
            <a:fillRect/>
          </a:stretch>
        </p:blipFill>
        <p:spPr>
          <a:xfrm>
            <a:off x="0" y="3820886"/>
            <a:ext cx="7402286" cy="3037114"/>
          </a:xfrm>
          <a:prstGeom prst="rect">
            <a:avLst/>
          </a:prstGeom>
        </p:spPr>
      </p:pic>
    </p:spTree>
    <p:extLst>
      <p:ext uri="{BB962C8B-B14F-4D97-AF65-F5344CB8AC3E}">
        <p14:creationId xmlns:p14="http://schemas.microsoft.com/office/powerpoint/2010/main" val="37521184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EAF3A-DCF7-15BF-8C63-12E4DF5C1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4EC51-641B-132E-B08D-1B01C2F3B6D9}"/>
              </a:ext>
            </a:extLst>
          </p:cNvPr>
          <p:cNvSpPr>
            <a:spLocks noGrp="1"/>
          </p:cNvSpPr>
          <p:nvPr>
            <p:ph type="title"/>
          </p:nvPr>
        </p:nvSpPr>
        <p:spPr>
          <a:xfrm>
            <a:off x="1" y="0"/>
            <a:ext cx="12192000" cy="3749719"/>
          </a:xfrm>
        </p:spPr>
        <p:style>
          <a:lnRef idx="0">
            <a:schemeClr val="accent2"/>
          </a:lnRef>
          <a:fillRef idx="3">
            <a:schemeClr val="accent2"/>
          </a:fillRef>
          <a:effectRef idx="3">
            <a:schemeClr val="accent2"/>
          </a:effectRef>
          <a:fontRef idx="minor">
            <a:schemeClr val="lt1"/>
          </a:fontRef>
        </p:style>
        <p:txBody>
          <a:bodyPr>
            <a:normAutofit fontScale="90000"/>
          </a:bodyPr>
          <a:lstStyle/>
          <a:p>
            <a:pPr rtl="1">
              <a:lnSpc>
                <a:spcPct val="115000"/>
              </a:lnSpc>
              <a:spcAft>
                <a:spcPts val="800"/>
              </a:spcAft>
            </a:pPr>
            <a:br>
              <a:rPr lang="ar-DZ" sz="2000" b="1" kern="100" dirty="0">
                <a:solidFill>
                  <a:schemeClr val="tx1"/>
                </a:solidFill>
                <a:effectLst/>
                <a:latin typeface="Aptos" panose="020B0004020202020204" pitchFamily="34" charset="0"/>
                <a:ea typeface="Aptos" panose="020B0004020202020204" pitchFamily="34" charset="0"/>
                <a:cs typeface="Simplified Arabic" panose="02020603050405020304" pitchFamily="18" charset="-78"/>
              </a:rPr>
            </a:br>
            <a:br>
              <a:rPr lang="ar-DZ" sz="2000" b="1" kern="100" dirty="0">
                <a:solidFill>
                  <a:schemeClr val="tx1"/>
                </a:solidFill>
                <a:effectLst/>
                <a:latin typeface="Aptos" panose="020B0004020202020204" pitchFamily="34" charset="0"/>
                <a:ea typeface="Aptos" panose="020B0004020202020204" pitchFamily="34" charset="0"/>
                <a:cs typeface="Simplified Arabic" panose="02020603050405020304" pitchFamily="18" charset="-78"/>
              </a:rPr>
            </a:br>
            <a:br>
              <a:rPr lang="ar-DZ" sz="2000" b="1" kern="100" dirty="0">
                <a:solidFill>
                  <a:schemeClr val="tx1"/>
                </a:solidFill>
                <a:effectLst/>
                <a:latin typeface="Aptos" panose="020B0004020202020204" pitchFamily="34" charset="0"/>
                <a:ea typeface="Aptos" panose="020B0004020202020204" pitchFamily="34" charset="0"/>
                <a:cs typeface="Simplified Arabic" panose="02020603050405020304" pitchFamily="18" charset="-78"/>
              </a:rPr>
            </a:br>
            <a:br>
              <a:rPr lang="en-US" dirty="0"/>
            </a:br>
            <a:r>
              <a:rPr lang="ar-DZ" dirty="0">
                <a:solidFill>
                  <a:schemeClr val="tx1">
                    <a:lumMod val="95000"/>
                    <a:lumOff val="5000"/>
                  </a:schemeClr>
                </a:solidFill>
              </a:rPr>
              <a:t>3</a:t>
            </a:r>
            <a:r>
              <a:rPr lang="ar-DZ" b="1" kern="100" dirty="0">
                <a:ln w="0"/>
                <a:solidFill>
                  <a:schemeClr val="tx1">
                    <a:lumMod val="95000"/>
                    <a:lumOff val="5000"/>
                  </a:schemeClr>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Simplified Arabic" panose="02020603050405020304" pitchFamily="18" charset="-78"/>
              </a:rPr>
              <a:t>. الاتجاه المتوازن (البناء الهدام) : </a:t>
            </a:r>
            <a:br>
              <a:rPr lang="fr-DZ" sz="2000" b="1" kern="10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rPr>
            </a:br>
            <a:br>
              <a:rPr lang="ar-DZ" sz="2000" b="1" kern="100" dirty="0">
                <a:solidFill>
                  <a:schemeClr val="tx1"/>
                </a:solidFill>
                <a:effectLst/>
                <a:latin typeface="Aptos" panose="020B0004020202020204" pitchFamily="34" charset="0"/>
                <a:ea typeface="Aptos" panose="020B0004020202020204" pitchFamily="34" charset="0"/>
                <a:cs typeface="Simplified Arabic" panose="02020603050405020304" pitchFamily="18" charset="-78"/>
              </a:rPr>
            </a:br>
            <a:r>
              <a:rPr lang="ar-DZ" sz="2000" b="1" kern="100" dirty="0">
                <a:solidFill>
                  <a:schemeClr val="tx1"/>
                </a:solidFill>
                <a:effectLst/>
                <a:latin typeface="Aptos" panose="020B0004020202020204" pitchFamily="34" charset="0"/>
                <a:ea typeface="Aptos" panose="020B0004020202020204" pitchFamily="34" charset="0"/>
                <a:cs typeface="Simplified Arabic" panose="02020603050405020304" pitchFamily="18" charset="-78"/>
              </a:rPr>
              <a:t>يشير هذا الاتجاه للصراع على أنه مرغوب فيه لما له من أثر جيد في بعض الأوقات وغير مرغوب فيه بأحيان أخرى ، كما ينظر لبعض الصراعات على أنه من الممكن تجاهلها وبعض الصراعات يجب إدارتها بطريقة فعالة ، وينظر الاتجاه المتوازن الى الأثر المترتب على الصراع  فالنظرة الحديثة للصراع تؤكد على ضرورة المحافظة على مستوى معتدل منه داخل المنظمة لكي تكون فاعلة وخلاقة .(عساف،2013،ص43)</a:t>
            </a:r>
            <a:br>
              <a:rPr lang="fr-DZ"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br>
            <a:r>
              <a:rPr lang="ar-DZ" sz="2000" b="1" kern="100" dirty="0">
                <a:solidFill>
                  <a:schemeClr val="tx1"/>
                </a:solidFill>
                <a:effectLst/>
                <a:latin typeface="Aptos" panose="020B0004020202020204" pitchFamily="34" charset="0"/>
                <a:ea typeface="Aptos" panose="020B0004020202020204" pitchFamily="34" charset="0"/>
                <a:cs typeface="Simplified Arabic" panose="02020603050405020304" pitchFamily="18" charset="-78"/>
              </a:rPr>
              <a:t> </a:t>
            </a:r>
            <a:br>
              <a:rPr lang="fr-DZ" sz="1800" kern="100" dirty="0">
                <a:effectLst/>
                <a:latin typeface="Aptos" panose="020B0004020202020204" pitchFamily="34" charset="0"/>
                <a:ea typeface="Aptos" panose="020B0004020202020204" pitchFamily="34" charset="0"/>
                <a:cs typeface="Arial" panose="020B0604020202020204" pitchFamily="34" charset="0"/>
              </a:rPr>
            </a:br>
            <a:endParaRPr lang="en-ZA" dirty="0"/>
          </a:p>
        </p:txBody>
      </p:sp>
      <p:sp>
        <p:nvSpPr>
          <p:cNvPr id="3" name="Text Placeholder 2">
            <a:extLst>
              <a:ext uri="{FF2B5EF4-FFF2-40B4-BE49-F238E27FC236}">
                <a16:creationId xmlns:a16="http://schemas.microsoft.com/office/drawing/2014/main" id="{C1997485-2C79-2813-CF1E-9EAA173F818B}"/>
              </a:ext>
            </a:extLst>
          </p:cNvPr>
          <p:cNvSpPr>
            <a:spLocks noGrp="1"/>
          </p:cNvSpPr>
          <p:nvPr>
            <p:ph type="body" sz="quarter" idx="12"/>
          </p:nvPr>
        </p:nvSpPr>
        <p:spPr>
          <a:xfrm>
            <a:off x="-1" y="3749719"/>
            <a:ext cx="12192001" cy="3108281"/>
          </a:xfrm>
          <a:solidFill>
            <a:srgbClr val="FFC000"/>
          </a:solidFill>
        </p:spPr>
        <p:style>
          <a:lnRef idx="0">
            <a:schemeClr val="accent1"/>
          </a:lnRef>
          <a:fillRef idx="3">
            <a:schemeClr val="accent1"/>
          </a:fillRef>
          <a:effectRef idx="3">
            <a:schemeClr val="accent1"/>
          </a:effectRef>
          <a:fontRef idx="minor">
            <a:schemeClr val="lt1"/>
          </a:fontRef>
        </p:style>
        <p:txBody>
          <a:bodyPr/>
          <a:lstStyle/>
          <a:p>
            <a:endParaRPr lang="en-US" dirty="0"/>
          </a:p>
        </p:txBody>
      </p:sp>
      <p:pic>
        <p:nvPicPr>
          <p:cNvPr id="5" name="Image 4" descr="Une image contenant Carmin, art, origami&#10;&#10;Le contenu généré par l’IA peut être incorrect.">
            <a:extLst>
              <a:ext uri="{FF2B5EF4-FFF2-40B4-BE49-F238E27FC236}">
                <a16:creationId xmlns:a16="http://schemas.microsoft.com/office/drawing/2014/main" id="{7D953890-9B66-CDD3-DDEE-96296E385293}"/>
              </a:ext>
            </a:extLst>
          </p:cNvPr>
          <p:cNvPicPr>
            <a:picLocks noChangeAspect="1"/>
          </p:cNvPicPr>
          <p:nvPr/>
        </p:nvPicPr>
        <p:blipFill>
          <a:blip r:embed="rId2"/>
          <a:stretch>
            <a:fillRect/>
          </a:stretch>
        </p:blipFill>
        <p:spPr>
          <a:xfrm>
            <a:off x="3461657" y="3213800"/>
            <a:ext cx="4615543" cy="209005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327800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2.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{CBDADC25-7352-4568-9D5A-78DA20B5F87A}tf78544816_win32</Template>
  <TotalTime>0</TotalTime>
  <Words>271</Words>
  <Application>Microsoft Office PowerPoint</Application>
  <PresentationFormat>Grand écran</PresentationFormat>
  <Paragraphs>7</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Aptos</vt:lpstr>
      <vt:lpstr>Arial</vt:lpstr>
      <vt:lpstr>Calibri</vt:lpstr>
      <vt:lpstr>Tisa Offc Serif Pro</vt:lpstr>
      <vt:lpstr>Univers Light</vt:lpstr>
      <vt:lpstr>Custom</vt:lpstr>
      <vt:lpstr>محاضرة 5 اتجاهات الصراع التنظيمي</vt:lpstr>
      <vt:lpstr>اتفق العلماء والباحثين في مجال العلوم السلوكية والإدارية على أن للصراع التنظيمي ثلاث اتجاهات رئيسية يمكن تلخيصها كما يلي : 1. الاتجاه الإيجابي أو البناء ينظر بعض الباحثين للصراع على أنه فرصة للمنظمة لحل مشاكلها بطريقة بناءة فالنزاع يعطي للمنظمة الفرصة للتفكير في مشاكلها والإبداع في تقديم الأفكار المناسبة لحل تلك المشاكل كما أن أسلوب إدارة الصراع الناجح يزيد من عملية قبول الأفراد لأي تغيير تشهده المنظمة كما انه يعمل على زيادة الإنتاجية وتوثيق العلاقات بين العاملين بالمنظمة كما يعد محركا قويا للطاقات الكامنة التي تتحفز بالمنافسة مما يؤدي الى تحقيق الإبداع والابتكار (العبيدي،2008،ص81) </vt:lpstr>
      <vt:lpstr>Présentation PowerPoint</vt:lpstr>
      <vt:lpstr>    3. الاتجاه المتوازن (البناء الهدام) :   يشير هذا الاتجاه للصراع على أنه مرغوب فيه لما له من أثر جيد في بعض الأوقات وغير مرغوب فيه بأحيان أخرى ، كما ينظر لبعض الصراعات على أنه من الممكن تجاهلها وبعض الصراعات يجب إدارتها بطريقة فعالة ، وينظر الاتجاه المتوازن الى الأثر المترتب على الصراع  فالنظرة الحديثة للصراع تؤكد على ضرورة المحافظة على مستوى معتدل منه داخل المنظمة لكي تكون فاعلة وخلاقة .(عساف،2013،ص43)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3</cp:revision>
  <dcterms:created xsi:type="dcterms:W3CDTF">2025-04-09T13:28:11Z</dcterms:created>
  <dcterms:modified xsi:type="dcterms:W3CDTF">2025-04-10T19:57:16Z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