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82" r:id="rId3"/>
    <p:sldId id="301" r:id="rId4"/>
    <p:sldId id="302" r:id="rId5"/>
    <p:sldId id="303" r:id="rId6"/>
    <p:sldId id="304" r:id="rId7"/>
    <p:sldId id="312" r:id="rId8"/>
    <p:sldId id="305" r:id="rId9"/>
    <p:sldId id="306" r:id="rId10"/>
    <p:sldId id="307" r:id="rId11"/>
    <p:sldId id="308" r:id="rId12"/>
    <p:sldId id="311" r:id="rId13"/>
    <p:sldId id="309" r:id="rId14"/>
    <p:sldId id="31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15/12/2025</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15/12/2025</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15/12/2025</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15/12/2025</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الثالث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إجراءات سير الدعوى المدنية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800" b="1" dirty="0">
              <a:solidFill>
                <a:srgbClr val="00B050"/>
              </a:solidFill>
              <a:latin typeface="Arabic Typesetting" panose="03020402040406030203" pitchFamily="66" charset="-78"/>
              <a:cs typeface="Arabic Typesetting" panose="03020402040406030203" pitchFamily="66" charset="-78"/>
            </a:endParaRPr>
          </a:p>
          <a:p>
            <a:pPr algn="just" rtl="1"/>
            <a:r>
              <a:rPr lang="ar-DZ" sz="4800" b="1" dirty="0">
                <a:solidFill>
                  <a:schemeClr val="tx1"/>
                </a:solidFill>
                <a:latin typeface="Arabic Typesetting" panose="03020402040406030203" pitchFamily="66" charset="-78"/>
                <a:cs typeface="Arabic Typesetting" panose="03020402040406030203" pitchFamily="66" charset="-78"/>
              </a:rPr>
              <a:t>يتم اتصال الدعوى المدنية بالجهة القضائية المختصة لأول مرة بناء على ما يسمى بعريضة افتتاح الدعوى ، و التي تعتبر العنصر المحرك للخصومة القضائية و لذلك يتعين احترام جملة من القواعد الموضوعة مسبقا و التي يتوقف عليها قبول هذه العريضة شكلا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3208666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الثالث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إجراءات سير الدعوى المدنية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32500" lnSpcReduction="20000"/>
          </a:bodyPr>
          <a:lstStyle/>
          <a:p>
            <a:pPr algn="just" rtl="1"/>
            <a:endParaRPr lang="ar-DZ" sz="16000" b="1" dirty="0">
              <a:solidFill>
                <a:srgbClr val="00B050"/>
              </a:solidFill>
              <a:latin typeface="Arabic Typesetting" panose="03020402040406030203" pitchFamily="66" charset="-78"/>
              <a:cs typeface="Arabic Typesetting" panose="03020402040406030203" pitchFamily="66" charset="-78"/>
            </a:endParaRPr>
          </a:p>
          <a:p>
            <a:pPr algn="just" rtl="1"/>
            <a:r>
              <a:rPr lang="ar-DZ" sz="16000" b="1" dirty="0">
                <a:solidFill>
                  <a:srgbClr val="00B050"/>
                </a:solidFill>
                <a:latin typeface="Arabic Typesetting" panose="03020402040406030203" pitchFamily="66" charset="-78"/>
                <a:cs typeface="Arabic Typesetting" panose="03020402040406030203" pitchFamily="66" charset="-78"/>
              </a:rPr>
              <a:t>أولا: رفع الدعوى المدنية من خلال تقديم عريضة افتتاحية  </a:t>
            </a:r>
            <a:r>
              <a:rPr lang="ar-DZ" sz="16000" b="1" dirty="0">
                <a:solidFill>
                  <a:schemeClr val="tx1"/>
                </a:solidFill>
                <a:latin typeface="Arabic Typesetting" panose="03020402040406030203" pitchFamily="66" charset="-78"/>
                <a:cs typeface="Arabic Typesetting" panose="03020402040406030203" pitchFamily="66" charset="-78"/>
              </a:rPr>
              <a:t>: </a:t>
            </a:r>
          </a:p>
          <a:p>
            <a:pPr algn="just" rtl="1"/>
            <a:r>
              <a:rPr lang="ar-DZ" sz="16000" b="1" dirty="0">
                <a:solidFill>
                  <a:schemeClr val="tx1"/>
                </a:solidFill>
                <a:latin typeface="Arabic Typesetting" panose="03020402040406030203" pitchFamily="66" charset="-78"/>
                <a:cs typeface="Arabic Typesetting" panose="03020402040406030203" pitchFamily="66" charset="-78"/>
              </a:rPr>
              <a:t> ترفع الدعوى المدنية أمام المحكمة بعريضة مكتوبة و موقعة و مؤرخة تودع بأمانة الضبط من قبل المدعي أو وكيله  أو محاميه ، بعدد من  النسخ يساوي عدد الأطراف   ، هذا و يجب أن تتضمن عريضة افتتاح الدعوى تحت طائلة عدم قبولها شكلا بحسب المادة 15 من القانون 08-09 ،  البيانات التالية : </a:t>
            </a:r>
          </a:p>
          <a:p>
            <a:pPr algn="just" rtl="1"/>
            <a:endParaRPr lang="ar-DZ" sz="16000" b="1" dirty="0">
              <a:solidFill>
                <a:schemeClr val="tx1"/>
              </a:solidFill>
              <a:latin typeface="Arabic Typesetting" panose="03020402040406030203" pitchFamily="66" charset="-78"/>
              <a:cs typeface="Arabic Typesetting" panose="03020402040406030203" pitchFamily="66" charset="-78"/>
            </a:endParaRP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23583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الثالث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إجراءات سير الدعوى المدنية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25000" lnSpcReduction="20000"/>
          </a:bodyPr>
          <a:lstStyle/>
          <a:p>
            <a:pPr algn="just" rtl="1"/>
            <a:r>
              <a:rPr lang="ar-DZ" sz="19200" b="1" dirty="0">
                <a:solidFill>
                  <a:srgbClr val="00B050"/>
                </a:solidFill>
                <a:latin typeface="Arabic Typesetting" panose="03020402040406030203" pitchFamily="66" charset="-78"/>
                <a:cs typeface="Arabic Typesetting" panose="03020402040406030203" pitchFamily="66" charset="-78"/>
              </a:rPr>
              <a:t>أولا: رفع الدعوى المدنية من خلال تقديم عريضة افتتاحية  </a:t>
            </a:r>
            <a:r>
              <a:rPr lang="ar-DZ" sz="19200" b="1" dirty="0">
                <a:solidFill>
                  <a:schemeClr val="tx1"/>
                </a:solidFill>
                <a:latin typeface="Arabic Typesetting" panose="03020402040406030203" pitchFamily="66" charset="-78"/>
                <a:cs typeface="Arabic Typesetting" panose="03020402040406030203" pitchFamily="66" charset="-78"/>
              </a:rPr>
              <a:t>: </a:t>
            </a:r>
          </a:p>
          <a:p>
            <a:pPr algn="just" rtl="1"/>
            <a:r>
              <a:rPr lang="ar-DZ" sz="19200" b="1" dirty="0">
                <a:solidFill>
                  <a:schemeClr val="tx1"/>
                </a:solidFill>
                <a:latin typeface="Arabic Typesetting" panose="03020402040406030203" pitchFamily="66" charset="-78"/>
                <a:cs typeface="Arabic Typesetting" panose="03020402040406030203" pitchFamily="66" charset="-78"/>
              </a:rPr>
              <a:t>1-	الجهة القضائية التي ترفع أمامها الدعوى . </a:t>
            </a:r>
          </a:p>
          <a:p>
            <a:pPr algn="just" rtl="1"/>
            <a:r>
              <a:rPr lang="ar-DZ" sz="19200" b="1" dirty="0">
                <a:solidFill>
                  <a:schemeClr val="tx1"/>
                </a:solidFill>
                <a:latin typeface="Arabic Typesetting" panose="03020402040406030203" pitchFamily="66" charset="-78"/>
                <a:cs typeface="Arabic Typesetting" panose="03020402040406030203" pitchFamily="66" charset="-78"/>
              </a:rPr>
              <a:t>2-	اسم و لقب المدعي و موطنه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3-	اسم و لقب و موطن المدعي عليه  فإذا لم يكن له موطن معلوم فآخر  موطن له .</a:t>
            </a:r>
          </a:p>
          <a:p>
            <a:pPr algn="just" rtl="1"/>
            <a:r>
              <a:rPr lang="ar-DZ" sz="19200" b="1" dirty="0">
                <a:solidFill>
                  <a:schemeClr val="tx1"/>
                </a:solidFill>
                <a:latin typeface="Arabic Typesetting" panose="03020402040406030203" pitchFamily="66" charset="-78"/>
                <a:cs typeface="Arabic Typesetting" panose="03020402040406030203" pitchFamily="66" charset="-78"/>
              </a:rPr>
              <a:t>4-	الإشارة إلى تسمية و طبيعة الشخص المعنوي و مقره الاجتماعي و وصف ممثله القانوني . </a:t>
            </a:r>
          </a:p>
          <a:p>
            <a:pPr algn="just" rtl="1"/>
            <a:r>
              <a:rPr lang="ar-DZ" sz="19200" b="1" dirty="0">
                <a:solidFill>
                  <a:schemeClr val="tx1"/>
                </a:solidFill>
                <a:latin typeface="Arabic Typesetting" panose="03020402040406030203" pitchFamily="66" charset="-78"/>
                <a:cs typeface="Arabic Typesetting" panose="03020402040406030203" pitchFamily="66" charset="-78"/>
              </a:rPr>
              <a:t>5-	عرض موجز للوقائع أو الطلبات و الوسائل التي تؤسس عليها الدعوى .</a:t>
            </a:r>
          </a:p>
          <a:p>
            <a:pPr algn="just" rtl="1"/>
            <a:r>
              <a:rPr lang="ar-DZ" sz="19200" b="1" dirty="0">
                <a:solidFill>
                  <a:schemeClr val="tx1"/>
                </a:solidFill>
                <a:latin typeface="Arabic Typesetting" panose="03020402040406030203" pitchFamily="66" charset="-78"/>
                <a:cs typeface="Arabic Typesetting" panose="03020402040406030203" pitchFamily="66" charset="-78"/>
              </a:rPr>
              <a:t>6-	الإشارة عند الاقتضاء إلى المستندات و الوثائق المؤيدة للدعوى . </a:t>
            </a:r>
          </a:p>
          <a:p>
            <a:pPr algn="just" rtl="1"/>
            <a:endParaRPr lang="ar-DZ" sz="16000" b="1" dirty="0">
              <a:solidFill>
                <a:schemeClr val="tx1"/>
              </a:solidFill>
              <a:latin typeface="Arabic Typesetting" panose="03020402040406030203" pitchFamily="66" charset="-78"/>
              <a:cs typeface="Arabic Typesetting" panose="03020402040406030203" pitchFamily="66" charset="-78"/>
            </a:endParaRP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2829753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الثالث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إجراءات سير الدعوى المدنية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25000" lnSpcReduction="20000"/>
          </a:bodyPr>
          <a:lstStyle/>
          <a:p>
            <a:pPr algn="just" rtl="1"/>
            <a:endParaRPr lang="ar-DZ" sz="16000" b="1" dirty="0">
              <a:solidFill>
                <a:srgbClr val="00B050"/>
              </a:solidFill>
              <a:latin typeface="Arabic Typesetting" panose="03020402040406030203" pitchFamily="66" charset="-78"/>
              <a:cs typeface="Arabic Typesetting" panose="03020402040406030203" pitchFamily="66" charset="-78"/>
            </a:endParaRPr>
          </a:p>
          <a:p>
            <a:pPr algn="just" rtl="1"/>
            <a:r>
              <a:rPr lang="ar-DZ" sz="19200" b="1" dirty="0">
                <a:solidFill>
                  <a:srgbClr val="00B050"/>
                </a:solidFill>
                <a:latin typeface="Arabic Typesetting" panose="03020402040406030203" pitchFamily="66" charset="-78"/>
                <a:cs typeface="Arabic Typesetting" panose="03020402040406030203" pitchFamily="66" charset="-78"/>
              </a:rPr>
              <a:t>ثانيا: تبادل عرائض الدعوى المدنية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9200" b="1" dirty="0">
                <a:solidFill>
                  <a:schemeClr val="tx1"/>
                </a:solidFill>
                <a:latin typeface="Arabic Typesetting" panose="03020402040406030203" pitchFamily="66" charset="-78"/>
                <a:cs typeface="Arabic Typesetting" panose="03020402040406030203" pitchFamily="66" charset="-78"/>
              </a:rPr>
              <a:t>قبل البدء في تبادل عرائض الدعوى المدنية بين أطراف الخصومة ، تقوم أمانة ضبط المحكمة المختصة المرفوعة أمامها الدعوى المدنية بقيد عريضة افتتاح الدعوى في سجل خاص تبعا لترتيب ورودها ، كما يتم تسجيل تاريخ أول جلسة على نسخ العريضة الافتتاحية و يتم تسليمها للمدعي بغرض تبليغها للخصم المدعى عليه و تكليفه بالحضور ضمن آجال قانونية محددة من تاريخ تسليمه التكليف  بالحضور، طبقا لما جاء في المادة 16 من القانون 08-09 سالف الذكر . </a:t>
            </a:r>
          </a:p>
          <a:p>
            <a:pPr algn="just" rtl="1"/>
            <a:r>
              <a:rPr lang="ar-DZ" sz="16000" b="1" dirty="0">
                <a:solidFill>
                  <a:srgbClr val="00B050"/>
                </a:solidFill>
                <a:latin typeface="Arabic Typesetting" panose="03020402040406030203" pitchFamily="66" charset="-78"/>
                <a:cs typeface="Arabic Typesetting" panose="03020402040406030203" pitchFamily="66" charset="-78"/>
              </a:rPr>
              <a:t> </a:t>
            </a:r>
          </a:p>
          <a:p>
            <a:pPr algn="just" rtl="1"/>
            <a:endParaRPr lang="ar-DZ" sz="16000" b="1" dirty="0">
              <a:solidFill>
                <a:schemeClr val="tx1"/>
              </a:solidFill>
              <a:latin typeface="Arabic Typesetting" panose="03020402040406030203" pitchFamily="66" charset="-78"/>
              <a:cs typeface="Arabic Typesetting" panose="03020402040406030203" pitchFamily="66" charset="-78"/>
            </a:endParaRP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584958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الثالث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إجراءات سير الدعوى المدنية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25000" lnSpcReduction="20000"/>
          </a:bodyPr>
          <a:lstStyle/>
          <a:p>
            <a:pPr algn="just" rtl="1"/>
            <a:endParaRPr lang="ar-DZ" sz="16000" b="1" dirty="0">
              <a:solidFill>
                <a:srgbClr val="00B050"/>
              </a:solidFill>
              <a:latin typeface="Arabic Typesetting" panose="03020402040406030203" pitchFamily="66" charset="-78"/>
              <a:cs typeface="Arabic Typesetting" panose="03020402040406030203" pitchFamily="66" charset="-78"/>
            </a:endParaRPr>
          </a:p>
          <a:p>
            <a:pPr algn="just" rtl="1"/>
            <a:r>
              <a:rPr lang="ar-DZ" sz="19200" b="1" dirty="0">
                <a:solidFill>
                  <a:srgbClr val="00B050"/>
                </a:solidFill>
                <a:latin typeface="Arabic Typesetting" panose="03020402040406030203" pitchFamily="66" charset="-78"/>
                <a:cs typeface="Arabic Typesetting" panose="03020402040406030203" pitchFamily="66" charset="-78"/>
              </a:rPr>
              <a:t>ثانيا: تبادل عرائض الدعوى المدنية :</a:t>
            </a:r>
          </a:p>
          <a:p>
            <a:pPr algn="just" rtl="1"/>
            <a:r>
              <a:rPr lang="ar-DZ" sz="19200" b="1" dirty="0">
                <a:solidFill>
                  <a:schemeClr val="tx1"/>
                </a:solidFill>
                <a:latin typeface="Arabic Typesetting" panose="03020402040406030203" pitchFamily="66" charset="-78"/>
                <a:cs typeface="Arabic Typesetting" panose="03020402040406030203" pitchFamily="66" charset="-78"/>
              </a:rPr>
              <a:t>حيث يسمح هذا الاجراء المتعلق بتبليغ المدعى عليه بموضوع الدعوى المدنية ، من تمكين هذا الأخير من تحضير دفوعه  الشكلية و الموضوعية بخصوص ادعاءات و طلبات المدعي بالحق و تقديمها من خلال عريضة مكتوبة و مدعمة بالوثائق و المستندات لأمانة ضبط الهيئة القضائية  المختصة  الناظرة في هذه الدعوى ، و تستمر  عملية تبادل العرائض المكتوبة مع ما يدعمها من أدلة بين طرفي  الخصومة إلى أن تصبح القضية مهيئة للفصل فيها من قبل القاضي المختص   . </a:t>
            </a:r>
          </a:p>
          <a:p>
            <a:pPr algn="just" rtl="1"/>
            <a:endParaRPr lang="ar-DZ" sz="16000" b="1" dirty="0">
              <a:solidFill>
                <a:schemeClr val="tx1"/>
              </a:solidFill>
              <a:latin typeface="Arabic Typesetting" panose="03020402040406030203" pitchFamily="66" charset="-78"/>
              <a:cs typeface="Arabic Typesetting" panose="03020402040406030203" pitchFamily="66" charset="-78"/>
            </a:endParaRP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4199152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2C421F-B045-4387-701C-75430CF69956}"/>
              </a:ext>
            </a:extLst>
          </p:cNvPr>
          <p:cNvSpPr>
            <a:spLocks noGrp="1"/>
          </p:cNvSpPr>
          <p:nvPr>
            <p:ph type="title"/>
          </p:nvPr>
        </p:nvSpPr>
        <p:spPr>
          <a:xfrm>
            <a:off x="616226" y="624109"/>
            <a:ext cx="10888385" cy="5925778"/>
          </a:xfrm>
        </p:spPr>
        <p:txBody>
          <a:bodyPr>
            <a:normAutofit fontScale="90000"/>
          </a:bodyPr>
          <a:lstStyle/>
          <a:p>
            <a:pPr marL="0" marR="0" lvl="0" indent="0" algn="r" defTabSz="457200" rtl="1" eaLnBrk="1" fontAlgn="auto" latinLnBrk="0" hangingPunct="1">
              <a:lnSpc>
                <a:spcPct val="100000"/>
              </a:lnSpc>
              <a:spcBef>
                <a:spcPts val="1000"/>
              </a:spcBef>
              <a:spcAft>
                <a:spcPts val="0"/>
              </a:spcAft>
              <a:tabLst/>
              <a:defRPr/>
            </a:pP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r>
              <a:rPr kumimoji="0" lang="ar-DZ" sz="73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المبحث الثامن : وسائل حماية الحق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4900" b="1" dirty="0">
                <a:solidFill>
                  <a:srgbClr val="FF0000"/>
                </a:solidFill>
                <a:effectLst/>
                <a:ea typeface="SimSun" panose="02010600030101010101" pitchFamily="2" charset="-122"/>
                <a:cs typeface="Sakkal Majalla" panose="02000000000000000000" pitchFamily="2" charset="-78"/>
              </a:rPr>
              <a:t>المطلب الأول : الضوابط العامة للدعوى المدنية كوسيلة  لحماية الحق </a:t>
            </a:r>
            <a:br>
              <a:rPr kumimoji="0" lang="en-GB" sz="49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4900" b="1" dirty="0">
                <a:solidFill>
                  <a:srgbClr val="FF0000"/>
                </a:solidFill>
                <a:effectLst/>
                <a:ea typeface="SimSun" panose="02010600030101010101" pitchFamily="2" charset="-122"/>
                <a:cs typeface="Sakkal Majalla" panose="02000000000000000000" pitchFamily="2" charset="-78"/>
              </a:rPr>
              <a:t>المطلب الثاني  : صور الدعاوى القضائية المدنية لحماية الحق </a:t>
            </a:r>
            <a:br>
              <a:rPr lang="ar-DZ" sz="5400" b="1" dirty="0">
                <a:solidFill>
                  <a:srgbClr val="FF0000"/>
                </a:solidFill>
                <a:effectLst/>
                <a:ea typeface="SimSun" panose="02010600030101010101" pitchFamily="2" charset="-122"/>
                <a:cs typeface="Sakkal Majalla" panose="02000000000000000000" pitchFamily="2"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endParaRPr lang="en-GB" dirty="0"/>
          </a:p>
        </p:txBody>
      </p:sp>
    </p:spTree>
    <p:extLst>
      <p:ext uri="{BB962C8B-B14F-4D97-AF65-F5344CB8AC3E}">
        <p14:creationId xmlns:p14="http://schemas.microsoft.com/office/powerpoint/2010/main" val="3523021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6" y="99391"/>
            <a:ext cx="11509513" cy="6609522"/>
          </a:xfrm>
        </p:spPr>
        <p:txBody>
          <a:bodyPr>
            <a:normAutofit/>
          </a:bodyPr>
          <a:lstStyle/>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4400" b="1" dirty="0">
                <a:solidFill>
                  <a:srgbClr val="C00000"/>
                </a:solidFill>
                <a:latin typeface="Arabic Typesetting" panose="03020402040406030203" pitchFamily="66" charset="-78"/>
                <a:cs typeface="Arabic Typesetting" panose="03020402040406030203" pitchFamily="66" charset="-78"/>
              </a:rPr>
              <a:t>المطلب الأول : الضوابط العامة للدعوى المدنية كوسيلة  لحماية الحق </a:t>
            </a:r>
            <a:r>
              <a:rPr lang="ar-DZ" sz="4400" b="1" dirty="0">
                <a:solidFill>
                  <a:schemeClr val="tx1"/>
                </a:solidFill>
                <a:latin typeface="Arabic Typesetting" panose="03020402040406030203" pitchFamily="66" charset="-78"/>
                <a:cs typeface="Arabic Typesetting" panose="03020402040406030203" pitchFamily="66" charset="-78"/>
              </a:rPr>
              <a:t>: </a:t>
            </a:r>
            <a:endParaRPr lang="ar-DZ" sz="4400" b="1" dirty="0">
              <a:solidFill>
                <a:srgbClr val="00B050"/>
              </a:solidFill>
              <a:latin typeface="Arabic Typesetting" panose="03020402040406030203" pitchFamily="66" charset="-78"/>
              <a:cs typeface="Arabic Typesetting" panose="03020402040406030203" pitchFamily="66" charset="-78"/>
            </a:endParaRPr>
          </a:p>
          <a:p>
            <a:pPr algn="just" rtl="1"/>
            <a:r>
              <a:rPr lang="ar-DZ" sz="4400" b="1" dirty="0">
                <a:solidFill>
                  <a:schemeClr val="tx1"/>
                </a:solidFill>
                <a:latin typeface="Arabic Typesetting" panose="03020402040406030203" pitchFamily="66" charset="-78"/>
                <a:cs typeface="Arabic Typesetting" panose="03020402040406030203" pitchFamily="66" charset="-78"/>
              </a:rPr>
              <a:t>. </a:t>
            </a:r>
            <a:r>
              <a:rPr lang="ar-DZ" sz="4400" b="1" dirty="0">
                <a:solidFill>
                  <a:srgbClr val="00B050"/>
                </a:solidFill>
                <a:latin typeface="Arabic Typesetting" panose="03020402040406030203" pitchFamily="66" charset="-78"/>
                <a:cs typeface="Arabic Typesetting" panose="03020402040406030203" pitchFamily="66" charset="-78"/>
              </a:rPr>
              <a:t>الفرع الأول : الشروط الموضوعية لرفع الدعوى المدنية </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الفرع الثاني : الاختصاص كشرط شكلي لرفع الدعوى المدنية </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الفرع الثالث : إجراءات سير الدعوى المدنية </a:t>
            </a:r>
          </a:p>
          <a:p>
            <a:pPr algn="just" rtl="1"/>
            <a:endParaRPr lang="ar-DZ" sz="4400" b="1" dirty="0">
              <a:solidFill>
                <a:srgbClr val="00B050"/>
              </a:solidFill>
              <a:latin typeface="Arabic Typesetting" panose="03020402040406030203" pitchFamily="66" charset="-78"/>
              <a:cs typeface="Arabic Typesetting" panose="03020402040406030203" pitchFamily="66" charset="-78"/>
            </a:endParaRP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101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408864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الشروط الموضوعية لرفع الدعوى المدنية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800" b="1" dirty="0">
              <a:solidFill>
                <a:srgbClr val="00B050"/>
              </a:solidFill>
              <a:latin typeface="Arabic Typesetting" panose="03020402040406030203" pitchFamily="66" charset="-78"/>
              <a:cs typeface="Arabic Typesetting" panose="03020402040406030203" pitchFamily="66" charset="-78"/>
            </a:endParaRPr>
          </a:p>
          <a:p>
            <a:pPr algn="just" rtl="1"/>
            <a:endParaRPr lang="ar-DZ" sz="4800" b="1" dirty="0">
              <a:solidFill>
                <a:srgbClr val="00B050"/>
              </a:solidFill>
              <a:latin typeface="Arabic Typesetting" panose="03020402040406030203" pitchFamily="66" charset="-78"/>
              <a:cs typeface="Arabic Typesetting" panose="03020402040406030203" pitchFamily="66" charset="-78"/>
            </a:endParaRPr>
          </a:p>
          <a:p>
            <a:pPr algn="just" rtl="1"/>
            <a:r>
              <a:rPr lang="ar-DZ" sz="5400" b="1" dirty="0">
                <a:solidFill>
                  <a:schemeClr val="tx1"/>
                </a:solidFill>
                <a:latin typeface="Arabic Typesetting" panose="03020402040406030203" pitchFamily="66" charset="-78"/>
                <a:cs typeface="Arabic Typesetting" panose="03020402040406030203" pitchFamily="66" charset="-78"/>
              </a:rPr>
              <a:t>يتطلب رفع الدعوى المدنية أمام القضاء مراعاة شرطين  موضوعين أساسيين هما شرط الصفة و شر المصلحة  . . </a:t>
            </a:r>
          </a:p>
        </p:txBody>
      </p:sp>
    </p:spTree>
    <p:extLst>
      <p:ext uri="{BB962C8B-B14F-4D97-AF65-F5344CB8AC3E}">
        <p14:creationId xmlns:p14="http://schemas.microsoft.com/office/powerpoint/2010/main" val="3361348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الشروط الموضوعية لرفع الدعوى المدنية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85000" lnSpcReduction="20000"/>
          </a:bodyPr>
          <a:lstStyle/>
          <a:p>
            <a:pPr algn="just" rtl="1"/>
            <a:endParaRPr lang="ar-DZ" sz="4800" b="1" dirty="0">
              <a:solidFill>
                <a:schemeClr val="tx1"/>
              </a:solidFill>
              <a:latin typeface="Arabic Typesetting" panose="03020402040406030203" pitchFamily="66" charset="-78"/>
              <a:cs typeface="Arabic Typesetting" panose="03020402040406030203" pitchFamily="66" charset="-78"/>
            </a:endParaRPr>
          </a:p>
          <a:p>
            <a:pPr algn="just" rtl="1"/>
            <a:r>
              <a:rPr lang="ar-DZ" sz="4800" b="1" dirty="0">
                <a:solidFill>
                  <a:srgbClr val="00B050"/>
                </a:solidFill>
                <a:latin typeface="Arabic Typesetting" panose="03020402040406030203" pitchFamily="66" charset="-78"/>
                <a:cs typeface="Arabic Typesetting" panose="03020402040406030203" pitchFamily="66" charset="-78"/>
              </a:rPr>
              <a:t>أولا : شرط الصفة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يعتبر شرط الصفة أولى الشروط الموضوعية لقبول رفع الدعوى القضائية ، حيث تثبت الصفة للمدعي في المطالبة القضائية كأصل عام  إذا كلن هو صاحب الحق المطالب به  أو الذي تم الاعتداء عليه  أو الذي يخشى الاعتداء عليه ، كما تثبت الصفة أيضا لنائب و خلف صاحب الحق ، من جهة أخرى تثبت في المقابل الصفة للمدعي عليه إذا كان هو  صاحب المركز القانوني للطرف المعتدي على الحق المدعى به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هذا و تجدر الإشارة إلى أن المشرع قد كرس هذا الشرط الموضوعي ضمن أحكام المادة 13 من القانون 08-09 المتعلق بقانون الإجراءات المدنية و الإدارية سالف الذكر ،  و التي جاء فيها أنه " لا يجوز لأي شخص التقاضي ما لم تكن له صفة ... </a:t>
            </a:r>
            <a:r>
              <a:rPr lang="ar-DZ" sz="4800" b="1" dirty="0">
                <a:solidFill>
                  <a:srgbClr val="00B050"/>
                </a:solidFill>
                <a:latin typeface="Arabic Typesetting" panose="03020402040406030203" pitchFamily="66" charset="-78"/>
                <a:cs typeface="Arabic Typesetting" panose="03020402040406030203" pitchFamily="66" charset="-78"/>
              </a:rPr>
              <a:t>"</a:t>
            </a:r>
          </a:p>
        </p:txBody>
      </p:sp>
    </p:spTree>
    <p:extLst>
      <p:ext uri="{BB962C8B-B14F-4D97-AF65-F5344CB8AC3E}">
        <p14:creationId xmlns:p14="http://schemas.microsoft.com/office/powerpoint/2010/main" val="3823931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الشروط الموضوعية لرفع الدعوى المدنية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a:bodyPr>
          <a:lstStyle/>
          <a:p>
            <a:pPr algn="just" rtl="1"/>
            <a:r>
              <a:rPr lang="ar-DZ" sz="4800" b="1" dirty="0">
                <a:solidFill>
                  <a:srgbClr val="00B050"/>
                </a:solidFill>
                <a:latin typeface="Arabic Typesetting" panose="03020402040406030203" pitchFamily="66" charset="-78"/>
                <a:cs typeface="Arabic Typesetting" panose="03020402040406030203" pitchFamily="66" charset="-78"/>
              </a:rPr>
              <a:t>ثانيا: شرط المصلحة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يقصد بالمصلحة تلك المنفعة المادية  أو المعنوية التي يحققها صاحب المطالبة القضائية وقت اللجوء إلى القضاء ، هذه المنفعة تشكل الدافع وراء رفع الدعوى  و الهدف من تحريكها ، فلا دعوى من دون مصلحة ، و ذلك تنزيها للقضاء عن الانشغال بدعاوى لا فائدة  عملية منها    ، هذا و تجدر الإشارة إلى أن المشرع الجزائري قد أكد على هذا الشرط من خلال المادة 13 أيضا  من القانون 08-09 سالف الذكر ، و التي جاء فيها أنه " لا يجوز لأي شخص التقاضي ما لم تكن له مصلحة قائمة أو محتملة يقرها   القانون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1514105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الاختصاص كشرط شكلي لرفع الدعوى المدنية :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800" b="1" dirty="0">
              <a:solidFill>
                <a:srgbClr val="00B050"/>
              </a:solidFill>
              <a:latin typeface="Arabic Typesetting" panose="03020402040406030203" pitchFamily="66" charset="-78"/>
              <a:cs typeface="Arabic Typesetting" panose="03020402040406030203" pitchFamily="66" charset="-78"/>
            </a:endParaRPr>
          </a:p>
          <a:p>
            <a:pPr algn="just" rtl="1"/>
            <a:endParaRPr lang="ar-DZ" sz="4800" b="1" dirty="0">
              <a:solidFill>
                <a:srgbClr val="00B050"/>
              </a:solidFill>
              <a:latin typeface="Arabic Typesetting" panose="03020402040406030203" pitchFamily="66" charset="-78"/>
              <a:cs typeface="Arabic Typesetting" panose="03020402040406030203" pitchFamily="66" charset="-78"/>
            </a:endParaRPr>
          </a:p>
          <a:p>
            <a:pPr algn="just" rtl="1"/>
            <a:r>
              <a:rPr lang="ar-DZ" sz="5400" b="1" dirty="0">
                <a:solidFill>
                  <a:schemeClr val="tx1"/>
                </a:solidFill>
                <a:latin typeface="Arabic Typesetting" panose="03020402040406030203" pitchFamily="66" charset="-78"/>
                <a:cs typeface="Arabic Typesetting" panose="03020402040406030203" pitchFamily="66" charset="-78"/>
              </a:rPr>
              <a:t>قام المشرع بتوزيع قواعد اختصاص الهيئات القضائية الناظرة في الدعاوى المدنية بين قواعد للاختصاص النوعي و  أخرى للاختصاص المحلي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680816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الاختصاص كشرط شكلي لرفع الدعوى المدنية :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lnSpcReduction="20000"/>
          </a:bodyPr>
          <a:lstStyle/>
          <a:p>
            <a:pPr algn="just" rtl="1"/>
            <a:endParaRPr lang="ar-DZ" sz="4800" b="1" dirty="0">
              <a:solidFill>
                <a:srgbClr val="00B050"/>
              </a:solidFill>
              <a:latin typeface="Arabic Typesetting" panose="03020402040406030203" pitchFamily="66" charset="-78"/>
              <a:cs typeface="Arabic Typesetting" panose="03020402040406030203" pitchFamily="66" charset="-78"/>
            </a:endParaRPr>
          </a:p>
          <a:p>
            <a:pPr algn="just" rtl="1"/>
            <a:r>
              <a:rPr lang="ar-DZ" sz="4800" b="1" dirty="0">
                <a:solidFill>
                  <a:srgbClr val="00B050"/>
                </a:solidFill>
                <a:latin typeface="Arabic Typesetting" panose="03020402040406030203" pitchFamily="66" charset="-78"/>
                <a:cs typeface="Arabic Typesetting" panose="03020402040406030203" pitchFamily="66" charset="-78"/>
              </a:rPr>
              <a:t>أولا: الاختصاص النوعي :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نظم المشرع الاختصاص النوعي للجهات القضائية الناظرة في الدعاوى المدنية المرفوعة ، من خلال منح الولاية العامة للنظر في الدعاوى المدنية لكل المحاكم الابتدائية بحسب الاختصاص المحلي لها كأصل عام ،  و  وضع استثناءات على بعض الدعاوي على نحو المنازعات المتعلقة بالتجارة الدولية و الإفلاس و التسوية القضائية و المنازعات المتعلقة بالبنوك ومنازعات الملكية الفكرية و المنازعات البحرية و منازعات التأمين  و التي استحدث المشرع لها أقطاب متخصصة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4183999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الاختصاص كشرط شكلي لرفع الدعوى المدنية :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85000" lnSpcReduction="20000"/>
          </a:bodyPr>
          <a:lstStyle/>
          <a:p>
            <a:pPr algn="just" rtl="1"/>
            <a:endParaRPr lang="ar-DZ" sz="4800" b="1" dirty="0">
              <a:solidFill>
                <a:srgbClr val="00B050"/>
              </a:solidFill>
              <a:latin typeface="Arabic Typesetting" panose="03020402040406030203" pitchFamily="66" charset="-78"/>
              <a:cs typeface="Arabic Typesetting" panose="03020402040406030203" pitchFamily="66" charset="-78"/>
            </a:endParaRPr>
          </a:p>
          <a:p>
            <a:pPr algn="just" rtl="1"/>
            <a:r>
              <a:rPr lang="ar-DZ" sz="4800" b="1" dirty="0">
                <a:solidFill>
                  <a:srgbClr val="00B050"/>
                </a:solidFill>
                <a:latin typeface="Arabic Typesetting" panose="03020402040406030203" pitchFamily="66" charset="-78"/>
                <a:cs typeface="Arabic Typesetting" panose="03020402040406030203" pitchFamily="66" charset="-78"/>
              </a:rPr>
              <a:t>ثانيا: الاختصاص المحلي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يتحدد الاختصاص الإقليمي أو المحلي لرفع الدعوى المدنية كقاعدة عامة على أساس المحكمة التي يوجد بها موطن الشخص المدعى عليه ،و ذلك بحسب ما نصت عليه المادة 37 من القانون 08-09  سالف الذكر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و إذا كانت المادة 37 أعلاه قد حددت القاعدة العامة في الاختصاص المحلي للهيئات القضائية الناظرة في الدعاوى المدنية ، فإن المادتين  39 و 40 من ذات القانون قد وضع من خلالهما المشرع  العديد من الاستثناءات المتعلقة بالمحاكم المختصة نوعيا في النظر في الدعاوى المدنية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1729887922"/>
      </p:ext>
    </p:extLst>
  </p:cSld>
  <p:clrMapOvr>
    <a:masterClrMapping/>
  </p:clrMapOvr>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937</TotalTime>
  <Words>987</Words>
  <Application>Microsoft Office PowerPoint</Application>
  <PresentationFormat>شاشة عريضة</PresentationFormat>
  <Paragraphs>77</Paragraphs>
  <Slides>14</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14</vt:i4>
      </vt:variant>
    </vt:vector>
  </HeadingPairs>
  <TitlesOfParts>
    <vt:vector size="19" baseType="lpstr">
      <vt:lpstr>Arabic Typesetting</vt:lpstr>
      <vt:lpstr>Arial</vt:lpstr>
      <vt:lpstr>Century Gothic</vt:lpstr>
      <vt:lpstr>Wingdings 3</vt:lpstr>
      <vt:lpstr>ربطة</vt:lpstr>
      <vt:lpstr>جامعة بسكرة  كلية الحقوق و العلوم السياسية   قسم القانون الخاص  السنة الأولى ليسانس جذع مشترك حقوق  </vt:lpstr>
      <vt:lpstr>                                  المبحث الثامن : وسائل حماية الحق   المطلب الأول : الضوابط العامة للدعوى المدنية كوسيلة  لحماية الحق  المطلب الثاني  : صور الدعاوى القضائية المدنية لحماية الحق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290</cp:revision>
  <dcterms:created xsi:type="dcterms:W3CDTF">2025-09-29T18:29:53Z</dcterms:created>
  <dcterms:modified xsi:type="dcterms:W3CDTF">2025-12-15T19:07:36Z</dcterms:modified>
</cp:coreProperties>
</file>