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9" r:id="rId2"/>
    <p:sldId id="303" r:id="rId3"/>
    <p:sldId id="325" r:id="rId4"/>
    <p:sldId id="282" r:id="rId5"/>
    <p:sldId id="290" r:id="rId6"/>
    <p:sldId id="283" r:id="rId7"/>
    <p:sldId id="324" r:id="rId8"/>
    <p:sldId id="30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04" r:id="rId17"/>
    <p:sldId id="306" r:id="rId18"/>
    <p:sldId id="307" r:id="rId19"/>
    <p:sldId id="334" r:id="rId20"/>
    <p:sldId id="308" r:id="rId21"/>
    <p:sldId id="333" r:id="rId22"/>
    <p:sldId id="335" r:id="rId23"/>
    <p:sldId id="336" r:id="rId24"/>
    <p:sldId id="280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758F"/>
    <a:srgbClr val="445467"/>
    <a:srgbClr val="F2DAE3"/>
    <a:srgbClr val="FFFF66"/>
    <a:srgbClr val="008E40"/>
    <a:srgbClr val="005828"/>
    <a:srgbClr val="D6E9F6"/>
    <a:srgbClr val="B0D5EE"/>
    <a:srgbClr val="FF7D86"/>
    <a:srgbClr val="FFA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107" autoAdjust="0"/>
  </p:normalViewPr>
  <p:slideViewPr>
    <p:cSldViewPr snapToGrid="0" showGuides="1">
      <p:cViewPr varScale="1">
        <p:scale>
          <a:sx n="59" d="100"/>
          <a:sy n="59" d="100"/>
        </p:scale>
        <p:origin x="964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8" d="100"/>
        <a:sy n="68" d="100"/>
      </p:scale>
      <p:origin x="0" y="-1032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#1">
  <dgm:title val=""/>
  <dgm:desc val=""/>
  <dgm:catLst>
    <dgm:cat type="accent1" pri="11300"/>
  </dgm:catLst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E0A216-037C-457B-B2D9-68129BEEE32B}" type="doc">
      <dgm:prSet loTypeId="urn:microsoft.com/office/officeart/2005/8/layout/list1#1" loCatId="list" qsTypeId="urn:microsoft.com/office/officeart/2005/8/quickstyle/simple2#1" qsCatId="simple" csTypeId="urn:microsoft.com/office/officeart/2005/8/colors/accent1_3#1" csCatId="accent1" phldr="1"/>
      <dgm:spPr/>
      <dgm:t>
        <a:bodyPr/>
        <a:lstStyle/>
        <a:p>
          <a:endParaRPr lang="fr-FR"/>
        </a:p>
      </dgm:t>
    </dgm:pt>
    <dgm:pt modelId="{030F5B44-20EB-41D2-BD7E-8B19D6F6828D}">
      <dgm:prSet custT="1"/>
      <dgm:spPr/>
      <dgm:t>
        <a:bodyPr/>
        <a:lstStyle/>
        <a:p>
          <a:pPr algn="ctr" rtl="1"/>
          <a:r>
            <a:rPr kumimoji="0" lang="ar-SA" sz="2800" b="1" i="0" u="none" strike="noStrike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المرونة:</a:t>
          </a:r>
          <a:r>
            <a:rPr kumimoji="0" lang="ar-SA" sz="2800" b="0" i="0" u="none" strike="noStrike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غالبًا ما تواجه إدارة التنوع على نطاق عالمي تحديات </a:t>
          </a:r>
          <a:r>
            <a:rPr kumimoji="0" lang="ar-SA" sz="2800" b="0" i="0" u="none" strike="noStrike" cap="none" normalizeH="0" baseline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متنوعة.</a:t>
          </a:r>
          <a:r>
            <a:rPr kumimoji="0" lang="ar-SA" sz="2800" b="0" i="0" u="none" strike="noStrike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تتطلب هذه التحديات التكيف مع الأساليب المختلفة التي تلبي احتياجات الثقافات والبلدان المختلفة،</a:t>
          </a:r>
          <a:endParaRPr kumimoji="0" lang="fr-FR" sz="2800" b="0" i="0" u="none" strike="noStrike" cap="none" normalizeH="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3B04B2C-7DC9-41E4-9A7C-244056AAEAAE}" type="parTrans" cxnId="{F77710CD-E2AB-4004-8886-3D76805B2E95}">
      <dgm:prSet/>
      <dgm:spPr/>
      <dgm:t>
        <a:bodyPr/>
        <a:lstStyle/>
        <a:p>
          <a:pPr algn="ctr"/>
          <a:endParaRPr lang="fr-FR" sz="2800">
            <a:effectLst/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89B39D5-26BF-4F1D-AC0D-8A1F6F306477}" type="sibTrans" cxnId="{F77710CD-E2AB-4004-8886-3D76805B2E95}">
      <dgm:prSet/>
      <dgm:spPr/>
      <dgm:t>
        <a:bodyPr/>
        <a:lstStyle/>
        <a:p>
          <a:pPr algn="ctr"/>
          <a:endParaRPr lang="fr-FR" sz="2800">
            <a:effectLst/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3A4A66B-C454-45E2-9A1E-FB5C1D45B183}">
      <dgm:prSet custT="1"/>
      <dgm:spPr/>
      <dgm:t>
        <a:bodyPr/>
        <a:lstStyle/>
        <a:p>
          <a:pPr algn="ctr" rtl="1"/>
          <a:r>
            <a:rPr kumimoji="0" lang="ar-SA" sz="2800" b="1" i="0" u="none" strike="noStrike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اتخاذ القرار:</a:t>
          </a:r>
          <a:r>
            <a:rPr kumimoji="0" lang="ar-SA" sz="2800" b="0" i="0" u="none" strike="noStrike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اتخاذ القرارات هو جانب أساسي لكل </a:t>
          </a:r>
          <a:r>
            <a:rPr kumimoji="0" lang="ar-SA" sz="2800" b="0" i="0" u="none" strike="noStrike" cap="none" normalizeH="0" baseline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قائد.</a:t>
          </a:r>
          <a:r>
            <a:rPr kumimoji="0" lang="ar-SA" sz="2800" b="0" i="0" u="none" strike="noStrike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إن اتخاذ القرار الدولي يشمل معتقدات المجتمعات المحلية المتنوعة وتقاليدها وقيمها الثقافية.</a:t>
          </a:r>
          <a:endParaRPr kumimoji="0" lang="fr-FR" sz="2800" b="0" i="0" u="none" strike="noStrike" cap="none" normalizeH="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A5D227B-9D1C-4186-AE8C-A71C9D5C5521}" type="parTrans" cxnId="{D511790A-666A-4933-A44B-04EF99A6EF88}">
      <dgm:prSet/>
      <dgm:spPr/>
      <dgm:t>
        <a:bodyPr/>
        <a:lstStyle/>
        <a:p>
          <a:pPr algn="ctr"/>
          <a:endParaRPr lang="fr-FR" sz="2800">
            <a:effectLst/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E8A2F83-BA4E-4761-AA8A-FDD68EB418FF}" type="sibTrans" cxnId="{D511790A-666A-4933-A44B-04EF99A6EF88}">
      <dgm:prSet/>
      <dgm:spPr/>
      <dgm:t>
        <a:bodyPr/>
        <a:lstStyle/>
        <a:p>
          <a:pPr algn="ctr"/>
          <a:endParaRPr lang="fr-FR" sz="2800">
            <a:effectLst/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04A7001-9553-4B56-B48F-D230076A0E05}">
      <dgm:prSet custT="1"/>
      <dgm:spPr/>
      <dgm:t>
        <a:bodyPr/>
        <a:lstStyle/>
        <a:p>
          <a:pPr algn="ctr" rtl="1"/>
          <a:r>
            <a:rPr kumimoji="0" lang="ar-SA" sz="2800" b="1" i="0" u="none" strike="noStrike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الاستقلال:</a:t>
          </a:r>
          <a:r>
            <a:rPr kumimoji="0" lang="ar-SA" sz="2800" b="0" i="0" u="none" strike="noStrike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تتطلب القيادة الدولية من القادة اتخاذ قرارات سريعة وفعالة في مواقف مختلفة، وهو جانب من جوانب الاستقلال.</a:t>
          </a:r>
          <a:endParaRPr kumimoji="0" lang="ar-SA" sz="2800" b="0" i="0" u="none" strike="noStrike" cap="none" normalizeH="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83323C1-87C5-4B37-958D-5C619A5E1953}" type="parTrans" cxnId="{023C6B32-FA20-4180-AA94-9F118E1D4139}">
      <dgm:prSet/>
      <dgm:spPr/>
      <dgm:t>
        <a:bodyPr/>
        <a:lstStyle/>
        <a:p>
          <a:pPr algn="ctr"/>
          <a:endParaRPr lang="fr-FR" sz="2800">
            <a:effectLst/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C49A926-E17D-4EBF-A76D-4A10DB50F34E}" type="sibTrans" cxnId="{023C6B32-FA20-4180-AA94-9F118E1D4139}">
      <dgm:prSet/>
      <dgm:spPr/>
      <dgm:t>
        <a:bodyPr/>
        <a:lstStyle/>
        <a:p>
          <a:pPr algn="ctr"/>
          <a:endParaRPr lang="fr-FR" sz="2800">
            <a:effectLst/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5F98EE7-06B3-4F5F-BA68-10489C9B9BEB}" type="pres">
      <dgm:prSet presAssocID="{D7E0A216-037C-457B-B2D9-68129BEEE32B}" presName="linear" presStyleCnt="0">
        <dgm:presLayoutVars>
          <dgm:dir/>
          <dgm:animLvl val="lvl"/>
          <dgm:resizeHandles val="exact"/>
        </dgm:presLayoutVars>
      </dgm:prSet>
      <dgm:spPr/>
    </dgm:pt>
    <dgm:pt modelId="{83F5C725-3646-471E-BBDF-24F504E86EA3}" type="pres">
      <dgm:prSet presAssocID="{030F5B44-20EB-41D2-BD7E-8B19D6F6828D}" presName="parentLin" presStyleCnt="0"/>
      <dgm:spPr/>
    </dgm:pt>
    <dgm:pt modelId="{8522A8F8-EA2B-4C1E-B05B-2E49FBE551D1}" type="pres">
      <dgm:prSet presAssocID="{030F5B44-20EB-41D2-BD7E-8B19D6F6828D}" presName="parentLeftMargin" presStyleLbl="node1" presStyleIdx="0" presStyleCnt="3"/>
      <dgm:spPr/>
    </dgm:pt>
    <dgm:pt modelId="{9A048C4A-6366-4AFA-BF70-A6313AFE5013}" type="pres">
      <dgm:prSet presAssocID="{030F5B44-20EB-41D2-BD7E-8B19D6F6828D}" presName="parentText" presStyleLbl="node1" presStyleIdx="0" presStyleCnt="3" custScaleX="131651" custScaleY="161695">
        <dgm:presLayoutVars>
          <dgm:chMax val="0"/>
          <dgm:bulletEnabled val="1"/>
        </dgm:presLayoutVars>
      </dgm:prSet>
      <dgm:spPr/>
    </dgm:pt>
    <dgm:pt modelId="{0BF22BB2-523A-4679-A823-653155710BF5}" type="pres">
      <dgm:prSet presAssocID="{030F5B44-20EB-41D2-BD7E-8B19D6F6828D}" presName="negativeSpace" presStyleCnt="0"/>
      <dgm:spPr/>
    </dgm:pt>
    <dgm:pt modelId="{105B1199-96B2-4259-9C92-49337B20E342}" type="pres">
      <dgm:prSet presAssocID="{030F5B44-20EB-41D2-BD7E-8B19D6F6828D}" presName="childText" presStyleLbl="conFgAcc1" presStyleIdx="0" presStyleCnt="3">
        <dgm:presLayoutVars>
          <dgm:bulletEnabled val="1"/>
        </dgm:presLayoutVars>
      </dgm:prSet>
      <dgm:spPr/>
    </dgm:pt>
    <dgm:pt modelId="{525C23BB-E1DA-4A4B-8681-60A047FF85F5}" type="pres">
      <dgm:prSet presAssocID="{589B39D5-26BF-4F1D-AC0D-8A1F6F306477}" presName="spaceBetweenRectangles" presStyleCnt="0"/>
      <dgm:spPr/>
    </dgm:pt>
    <dgm:pt modelId="{6F2C39B7-1851-4939-9C11-CE43E7D0E89C}" type="pres">
      <dgm:prSet presAssocID="{D3A4A66B-C454-45E2-9A1E-FB5C1D45B183}" presName="parentLin" presStyleCnt="0"/>
      <dgm:spPr/>
    </dgm:pt>
    <dgm:pt modelId="{BAC49DD9-BC18-47DF-B137-BE0CCBFB9AAF}" type="pres">
      <dgm:prSet presAssocID="{D3A4A66B-C454-45E2-9A1E-FB5C1D45B183}" presName="parentLeftMargin" presStyleLbl="node1" presStyleIdx="0" presStyleCnt="3"/>
      <dgm:spPr/>
    </dgm:pt>
    <dgm:pt modelId="{54A69304-EF65-4EAD-AACA-0527AFC783B4}" type="pres">
      <dgm:prSet presAssocID="{D3A4A66B-C454-45E2-9A1E-FB5C1D45B183}" presName="parentText" presStyleLbl="node1" presStyleIdx="1" presStyleCnt="3" custScaleX="132071" custScaleY="113515">
        <dgm:presLayoutVars>
          <dgm:chMax val="0"/>
          <dgm:bulletEnabled val="1"/>
        </dgm:presLayoutVars>
      </dgm:prSet>
      <dgm:spPr/>
    </dgm:pt>
    <dgm:pt modelId="{FAA99C10-3314-4BE1-BFCA-01503A46828B}" type="pres">
      <dgm:prSet presAssocID="{D3A4A66B-C454-45E2-9A1E-FB5C1D45B183}" presName="negativeSpace" presStyleCnt="0"/>
      <dgm:spPr/>
    </dgm:pt>
    <dgm:pt modelId="{C274EEFE-53A1-4E3E-B528-51654A2FB207}" type="pres">
      <dgm:prSet presAssocID="{D3A4A66B-C454-45E2-9A1E-FB5C1D45B183}" presName="childText" presStyleLbl="conFgAcc1" presStyleIdx="1" presStyleCnt="3">
        <dgm:presLayoutVars>
          <dgm:bulletEnabled val="1"/>
        </dgm:presLayoutVars>
      </dgm:prSet>
      <dgm:spPr/>
    </dgm:pt>
    <dgm:pt modelId="{9859CECC-4A75-4CB3-86EE-06384DD6E555}" type="pres">
      <dgm:prSet presAssocID="{7E8A2F83-BA4E-4761-AA8A-FDD68EB418FF}" presName="spaceBetweenRectangles" presStyleCnt="0"/>
      <dgm:spPr/>
    </dgm:pt>
    <dgm:pt modelId="{5088BAE4-1BF1-486A-9B46-28F262C10DF2}" type="pres">
      <dgm:prSet presAssocID="{904A7001-9553-4B56-B48F-D230076A0E05}" presName="parentLin" presStyleCnt="0"/>
      <dgm:spPr/>
    </dgm:pt>
    <dgm:pt modelId="{416EF6E1-0E01-4B88-AF61-9065A35BCFCC}" type="pres">
      <dgm:prSet presAssocID="{904A7001-9553-4B56-B48F-D230076A0E05}" presName="parentLeftMargin" presStyleLbl="node1" presStyleIdx="1" presStyleCnt="3"/>
      <dgm:spPr/>
    </dgm:pt>
    <dgm:pt modelId="{00DA77DF-8591-4EAB-B703-03BEAF06F80E}" type="pres">
      <dgm:prSet presAssocID="{904A7001-9553-4B56-B48F-D230076A0E05}" presName="parentText" presStyleLbl="node1" presStyleIdx="2" presStyleCnt="3" custScaleX="137091" custScaleY="118900">
        <dgm:presLayoutVars>
          <dgm:chMax val="0"/>
          <dgm:bulletEnabled val="1"/>
        </dgm:presLayoutVars>
      </dgm:prSet>
      <dgm:spPr/>
    </dgm:pt>
    <dgm:pt modelId="{5C3C5944-EDD3-4BE4-BE8B-DF318790873B}" type="pres">
      <dgm:prSet presAssocID="{904A7001-9553-4B56-B48F-D230076A0E05}" presName="negativeSpace" presStyleCnt="0"/>
      <dgm:spPr/>
    </dgm:pt>
    <dgm:pt modelId="{5034D3C8-8BC2-4692-B360-BF47FE31BFD3}" type="pres">
      <dgm:prSet presAssocID="{904A7001-9553-4B56-B48F-D230076A0E0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DE95F03-9B8A-41FC-AB2B-E97D766286CB}" type="presOf" srcId="{904A7001-9553-4B56-B48F-D230076A0E05}" destId="{00DA77DF-8591-4EAB-B703-03BEAF06F80E}" srcOrd="1" destOrd="0" presId="urn:microsoft.com/office/officeart/2005/8/layout/list1#1"/>
    <dgm:cxn modelId="{D511790A-666A-4933-A44B-04EF99A6EF88}" srcId="{D7E0A216-037C-457B-B2D9-68129BEEE32B}" destId="{D3A4A66B-C454-45E2-9A1E-FB5C1D45B183}" srcOrd="1" destOrd="0" parTransId="{7A5D227B-9D1C-4186-AE8C-A71C9D5C5521}" sibTransId="{7E8A2F83-BA4E-4761-AA8A-FDD68EB418FF}"/>
    <dgm:cxn modelId="{6B8E080D-BDE8-48C2-BDD4-86677E6C9374}" type="presOf" srcId="{D3A4A66B-C454-45E2-9A1E-FB5C1D45B183}" destId="{54A69304-EF65-4EAD-AACA-0527AFC783B4}" srcOrd="1" destOrd="0" presId="urn:microsoft.com/office/officeart/2005/8/layout/list1#1"/>
    <dgm:cxn modelId="{34810913-B275-4691-A1DD-91A04E2B13E4}" type="presOf" srcId="{D7E0A216-037C-457B-B2D9-68129BEEE32B}" destId="{25F98EE7-06B3-4F5F-BA68-10489C9B9BEB}" srcOrd="0" destOrd="0" presId="urn:microsoft.com/office/officeart/2005/8/layout/list1#1"/>
    <dgm:cxn modelId="{023C6B32-FA20-4180-AA94-9F118E1D4139}" srcId="{D7E0A216-037C-457B-B2D9-68129BEEE32B}" destId="{904A7001-9553-4B56-B48F-D230076A0E05}" srcOrd="2" destOrd="0" parTransId="{583323C1-87C5-4B37-958D-5C619A5E1953}" sibTransId="{1C49A926-E17D-4EBF-A76D-4A10DB50F34E}"/>
    <dgm:cxn modelId="{86F3013A-6DB2-4892-86AA-95501E2957C8}" type="presOf" srcId="{030F5B44-20EB-41D2-BD7E-8B19D6F6828D}" destId="{8522A8F8-EA2B-4C1E-B05B-2E49FBE551D1}" srcOrd="0" destOrd="0" presId="urn:microsoft.com/office/officeart/2005/8/layout/list1#1"/>
    <dgm:cxn modelId="{24E1376E-30B6-4811-A6B1-74E4B1B2AED1}" type="presOf" srcId="{030F5B44-20EB-41D2-BD7E-8B19D6F6828D}" destId="{9A048C4A-6366-4AFA-BF70-A6313AFE5013}" srcOrd="1" destOrd="0" presId="urn:microsoft.com/office/officeart/2005/8/layout/list1#1"/>
    <dgm:cxn modelId="{9358F782-900B-4B11-BC09-F88135115B41}" type="presOf" srcId="{904A7001-9553-4B56-B48F-D230076A0E05}" destId="{416EF6E1-0E01-4B88-AF61-9065A35BCFCC}" srcOrd="0" destOrd="0" presId="urn:microsoft.com/office/officeart/2005/8/layout/list1#1"/>
    <dgm:cxn modelId="{F77710CD-E2AB-4004-8886-3D76805B2E95}" srcId="{D7E0A216-037C-457B-B2D9-68129BEEE32B}" destId="{030F5B44-20EB-41D2-BD7E-8B19D6F6828D}" srcOrd="0" destOrd="0" parTransId="{B3B04B2C-7DC9-41E4-9A7C-244056AAEAAE}" sibTransId="{589B39D5-26BF-4F1D-AC0D-8A1F6F306477}"/>
    <dgm:cxn modelId="{C90EEBCF-94D7-4A22-A0C4-92041F5C0828}" type="presOf" srcId="{D3A4A66B-C454-45E2-9A1E-FB5C1D45B183}" destId="{BAC49DD9-BC18-47DF-B137-BE0CCBFB9AAF}" srcOrd="0" destOrd="0" presId="urn:microsoft.com/office/officeart/2005/8/layout/list1#1"/>
    <dgm:cxn modelId="{9B759E1D-2BF6-4DC4-AEA7-304A507D48F9}" type="presParOf" srcId="{25F98EE7-06B3-4F5F-BA68-10489C9B9BEB}" destId="{83F5C725-3646-471E-BBDF-24F504E86EA3}" srcOrd="0" destOrd="0" presId="urn:microsoft.com/office/officeart/2005/8/layout/list1#1"/>
    <dgm:cxn modelId="{8A77F905-D610-4AA5-9C8C-B68EC3DAF67E}" type="presParOf" srcId="{83F5C725-3646-471E-BBDF-24F504E86EA3}" destId="{8522A8F8-EA2B-4C1E-B05B-2E49FBE551D1}" srcOrd="0" destOrd="0" presId="urn:microsoft.com/office/officeart/2005/8/layout/list1#1"/>
    <dgm:cxn modelId="{506B2ABE-AED3-4FB0-89F9-00EE488D68F8}" type="presParOf" srcId="{83F5C725-3646-471E-BBDF-24F504E86EA3}" destId="{9A048C4A-6366-4AFA-BF70-A6313AFE5013}" srcOrd="1" destOrd="0" presId="urn:microsoft.com/office/officeart/2005/8/layout/list1#1"/>
    <dgm:cxn modelId="{F78E6522-7203-4297-A929-C2BDF60B5378}" type="presParOf" srcId="{25F98EE7-06B3-4F5F-BA68-10489C9B9BEB}" destId="{0BF22BB2-523A-4679-A823-653155710BF5}" srcOrd="1" destOrd="0" presId="urn:microsoft.com/office/officeart/2005/8/layout/list1#1"/>
    <dgm:cxn modelId="{7C6DE019-1F2E-4CA1-B311-17E5585A9283}" type="presParOf" srcId="{25F98EE7-06B3-4F5F-BA68-10489C9B9BEB}" destId="{105B1199-96B2-4259-9C92-49337B20E342}" srcOrd="2" destOrd="0" presId="urn:microsoft.com/office/officeart/2005/8/layout/list1#1"/>
    <dgm:cxn modelId="{0770E234-CBCF-4AF5-ACA7-8A80068203E2}" type="presParOf" srcId="{25F98EE7-06B3-4F5F-BA68-10489C9B9BEB}" destId="{525C23BB-E1DA-4A4B-8681-60A047FF85F5}" srcOrd="3" destOrd="0" presId="urn:microsoft.com/office/officeart/2005/8/layout/list1#1"/>
    <dgm:cxn modelId="{970C6C96-E593-4DB1-B856-ECE9EC7C73E0}" type="presParOf" srcId="{25F98EE7-06B3-4F5F-BA68-10489C9B9BEB}" destId="{6F2C39B7-1851-4939-9C11-CE43E7D0E89C}" srcOrd="4" destOrd="0" presId="urn:microsoft.com/office/officeart/2005/8/layout/list1#1"/>
    <dgm:cxn modelId="{5FB0EB0B-AE7B-4B4B-A8E4-B9F21F3CD20B}" type="presParOf" srcId="{6F2C39B7-1851-4939-9C11-CE43E7D0E89C}" destId="{BAC49DD9-BC18-47DF-B137-BE0CCBFB9AAF}" srcOrd="0" destOrd="0" presId="urn:microsoft.com/office/officeart/2005/8/layout/list1#1"/>
    <dgm:cxn modelId="{D54A056C-4A3C-4665-8214-6CB463391AA9}" type="presParOf" srcId="{6F2C39B7-1851-4939-9C11-CE43E7D0E89C}" destId="{54A69304-EF65-4EAD-AACA-0527AFC783B4}" srcOrd="1" destOrd="0" presId="urn:microsoft.com/office/officeart/2005/8/layout/list1#1"/>
    <dgm:cxn modelId="{46919A9A-79A9-41DB-82D8-B9FB948C34E1}" type="presParOf" srcId="{25F98EE7-06B3-4F5F-BA68-10489C9B9BEB}" destId="{FAA99C10-3314-4BE1-BFCA-01503A46828B}" srcOrd="5" destOrd="0" presId="urn:microsoft.com/office/officeart/2005/8/layout/list1#1"/>
    <dgm:cxn modelId="{7DB233CB-C208-4514-8DBC-19972F62E1E8}" type="presParOf" srcId="{25F98EE7-06B3-4F5F-BA68-10489C9B9BEB}" destId="{C274EEFE-53A1-4E3E-B528-51654A2FB207}" srcOrd="6" destOrd="0" presId="urn:microsoft.com/office/officeart/2005/8/layout/list1#1"/>
    <dgm:cxn modelId="{4A0C3296-9BC2-43B8-B8C2-798107C6F69F}" type="presParOf" srcId="{25F98EE7-06B3-4F5F-BA68-10489C9B9BEB}" destId="{9859CECC-4A75-4CB3-86EE-06384DD6E555}" srcOrd="7" destOrd="0" presId="urn:microsoft.com/office/officeart/2005/8/layout/list1#1"/>
    <dgm:cxn modelId="{5C56507A-8068-4DF7-A5DC-AA67F5C431DF}" type="presParOf" srcId="{25F98EE7-06B3-4F5F-BA68-10489C9B9BEB}" destId="{5088BAE4-1BF1-486A-9B46-28F262C10DF2}" srcOrd="8" destOrd="0" presId="urn:microsoft.com/office/officeart/2005/8/layout/list1#1"/>
    <dgm:cxn modelId="{BD6A1F75-517E-4B91-A53E-28E9CD28E2DF}" type="presParOf" srcId="{5088BAE4-1BF1-486A-9B46-28F262C10DF2}" destId="{416EF6E1-0E01-4B88-AF61-9065A35BCFCC}" srcOrd="0" destOrd="0" presId="urn:microsoft.com/office/officeart/2005/8/layout/list1#1"/>
    <dgm:cxn modelId="{41C5370F-0584-4A1D-8D06-22F2D4895237}" type="presParOf" srcId="{5088BAE4-1BF1-486A-9B46-28F262C10DF2}" destId="{00DA77DF-8591-4EAB-B703-03BEAF06F80E}" srcOrd="1" destOrd="0" presId="urn:microsoft.com/office/officeart/2005/8/layout/list1#1"/>
    <dgm:cxn modelId="{F23DA030-AC95-459C-AE64-C036E68AF83B}" type="presParOf" srcId="{25F98EE7-06B3-4F5F-BA68-10489C9B9BEB}" destId="{5C3C5944-EDD3-4BE4-BE8B-DF318790873B}" srcOrd="9" destOrd="0" presId="urn:microsoft.com/office/officeart/2005/8/layout/list1#1"/>
    <dgm:cxn modelId="{4519F507-A660-4E95-883F-E18CE882D2BB}" type="presParOf" srcId="{25F98EE7-06B3-4F5F-BA68-10489C9B9BEB}" destId="{5034D3C8-8BC2-4692-B360-BF47FE31BFD3}" srcOrd="10" destOrd="0" presId="urn:microsoft.com/office/officeart/2005/8/layout/list1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ABB08B-634F-4751-B867-8BF7BBD432D9}" type="doc">
      <dgm:prSet loTypeId="urn:microsoft.com/office/officeart/2005/8/layout/hList1" loCatId="list" qsTypeId="urn:microsoft.com/office/officeart/2005/8/quickstyle/simple1#1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672F2E01-93B9-486B-A98A-1267EA08C9A5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المزايا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E269D07-919E-4F72-B1AA-AE30FE1465ED}" type="par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0F62C5E-CEE8-444A-A75D-FA53EE6CD335}" type="sib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C6BA77F-A631-4D5C-835F-2AA4C73E00A7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ولاء هؤلاء المديرين للمنظمة في حالة نشوب نزاع بينها وبين السلطات المحلية في البلد المضيف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7113E10-3492-4C24-9D73-7BDA2F672CA9}" type="par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8D47D56-4880-4AFC-9D05-625393152272}" type="sib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44290C3-AB15-4C8F-92B8-DE5F99D98498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سهولة الاتصال بين رئاسة المنظمة والوحدات التابعة لها في الخارج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DCE5B7F-B0F4-4C8B-8C88-0D5DDDBC26C5}" type="par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4913656-DE73-48A3-9D8C-018EED79890F}" type="sib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A1E2A6E-3BF4-4E13-AE8F-437343B368D1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الأسباب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DF0EB6E-7233-4EBF-9AC7-D98101E4BB7C}" type="par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7D0B558-7196-4F85-89C2-7BDBCE766797}" type="sib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7397650-052B-4981-9517-AE90CEED8748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الشركة جديدة في مجال العمليات الدولية.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EC10310-D28D-4A19-A46E-DC4C2EA4A5C3}" type="par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5C79FE0-CEAC-4BCC-A819-B417497AEA72}" type="sib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E6ADB32-9536-4FED-B885-A711B33CB17E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ميل الشركة إلى خلق طبعة من المديرين الرئيسيين </a:t>
          </a:r>
          <a:r>
            <a:rPr lang="ar-SA" b="1" dirty="0" err="1">
              <a:latin typeface="Sakkal Majalla" panose="02000000000000000000" pitchFamily="2" charset="-78"/>
              <a:cs typeface="Sakkal Majalla" panose="02000000000000000000" pitchFamily="2" charset="-78"/>
            </a:rPr>
            <a:t>بها</a:t>
          </a:r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 ذوي خبرة في المجال الدولي.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6CA1344-B7AF-4128-8F95-283E189C85DC}" type="parTrans" cxnId="{CED81CA3-090F-4322-9045-AE830B776BCE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6810931-5C07-4116-A192-CF817D2CB312}" type="sibTrans" cxnId="{CED81CA3-090F-4322-9045-AE830B776BCE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31BB152-6562-4E6E-B47D-1EC07B829BE0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الصعوبات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D8C65D7-3135-47F7-A4A3-0D2D527F559E}" type="par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8B5CBEC-F2E9-4548-BE62-4E19A95D4C37}" type="sib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AF82FA6-24FF-4F34-A0D9-176CFCD37B69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الدول المضيفة في العادة لا تحبذ اتجاه سيطرة مديرين من البلد الأم على فروع المنظمة أو الشركة الموجودة </a:t>
          </a:r>
          <a:r>
            <a:rPr lang="ar-SA" sz="2000" b="1" dirty="0" err="1">
              <a:latin typeface="Sakkal Majalla" panose="02000000000000000000" pitchFamily="2" charset="-78"/>
              <a:cs typeface="Sakkal Majalla" panose="02000000000000000000" pitchFamily="2" charset="-78"/>
            </a:rPr>
            <a:t>بها</a:t>
          </a:r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، ذلك لأسباب واضحة أغلبها ذات علاقة بالشعور القومي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7E1964D-3ED7-48E0-B993-0A6BF748B1A8}" type="par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C2359E7-AB16-408D-8472-DCA00DAC50E2}" type="sib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F3FB5DF-1369-4A01-9A45-6CCFF9DBDCAD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جودة تفسير سياسات المنظمة 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9467258-025D-4F13-8EE0-3E4BAD5A92DA}" type="par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1028C77-AEA3-4D78-97F7-45DC87E07FA4}" type="sib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08F0241-1D02-415C-9FD4-B6322E5A1CF3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الفرع أو الوحدة التابعة لا تتمتع باستقلال كبير بحكم طبيعتها، مما يتطلب دمج أعمالها بشكل شبه كامل مع العمليات الرئيسية للشركة.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3BE418D-CBE1-4C58-8679-5453E91885CD}" type="parTrans" cxnId="{9CE95F17-3972-42DD-ABCC-7B1882C6FBD3}">
      <dgm:prSet/>
      <dgm:spPr/>
      <dgm:t>
        <a:bodyPr/>
        <a:lstStyle/>
        <a:p>
          <a:endParaRPr lang="fr-FR"/>
        </a:p>
      </dgm:t>
    </dgm:pt>
    <dgm:pt modelId="{BA85E025-A9A5-4977-98D8-735828A4B66D}" type="sibTrans" cxnId="{9CE95F17-3972-42DD-ABCC-7B1882C6FBD3}">
      <dgm:prSet/>
      <dgm:spPr/>
      <dgm:t>
        <a:bodyPr/>
        <a:lstStyle/>
        <a:p>
          <a:endParaRPr lang="fr-FR"/>
        </a:p>
      </dgm:t>
    </dgm:pt>
    <dgm:pt modelId="{B41E0FBC-EFDC-44B7-9288-B2392FDE61C3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أعمال الشركة ذات طبيعة تكنولوجية وفنية تتطلب حماية خاصة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F8A57A0-948F-41C7-B7CD-795AA65BE29F}" type="parTrans" cxnId="{79FEFAA8-74DE-4FCC-9591-AF6C1BDE9769}">
      <dgm:prSet/>
      <dgm:spPr/>
      <dgm:t>
        <a:bodyPr/>
        <a:lstStyle/>
        <a:p>
          <a:endParaRPr lang="fr-FR"/>
        </a:p>
      </dgm:t>
    </dgm:pt>
    <dgm:pt modelId="{394CC2AD-7E01-40E2-B0B5-1CCA6A37C7E5}" type="sibTrans" cxnId="{79FEFAA8-74DE-4FCC-9591-AF6C1BDE9769}">
      <dgm:prSet/>
      <dgm:spPr/>
      <dgm:t>
        <a:bodyPr/>
        <a:lstStyle/>
        <a:p>
          <a:endParaRPr lang="fr-FR"/>
        </a:p>
      </dgm:t>
    </dgm:pt>
    <dgm:pt modelId="{EB9BCDAF-0E70-4AD2-86E6-33CF93EA21DD}">
      <dgm:prSet phldrT="[Texte]"/>
      <dgm:spPr/>
      <dgm:t>
        <a:bodyPr/>
        <a:lstStyle/>
        <a:p>
          <a:pPr algn="just" rtl="1"/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ABAFADB-5F03-4355-919F-7B9903798B07}" type="parTrans" cxnId="{ED9EE278-234B-424D-AF96-6AEE7BB04309}">
      <dgm:prSet/>
      <dgm:spPr/>
      <dgm:t>
        <a:bodyPr/>
        <a:lstStyle/>
        <a:p>
          <a:endParaRPr lang="fr-FR"/>
        </a:p>
      </dgm:t>
    </dgm:pt>
    <dgm:pt modelId="{43FA218F-7E85-4D55-8744-823A4A635FBF}" type="sibTrans" cxnId="{ED9EE278-234B-424D-AF96-6AEE7BB04309}">
      <dgm:prSet/>
      <dgm:spPr/>
      <dgm:t>
        <a:bodyPr/>
        <a:lstStyle/>
        <a:p>
          <a:endParaRPr lang="fr-FR"/>
        </a:p>
      </dgm:t>
    </dgm:pt>
    <dgm:pt modelId="{A48E2691-6D18-4153-B7C3-22E46270E1C8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أعمال الفرع أو الوحدة الأجنبية ذات أمد زمني قصير 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AA0CC00-AD5B-462D-8639-9AE7BF87A913}" type="parTrans" cxnId="{2B87CF8B-B6DB-4B85-A76E-3EE769497317}">
      <dgm:prSet/>
      <dgm:spPr/>
      <dgm:t>
        <a:bodyPr/>
        <a:lstStyle/>
        <a:p>
          <a:endParaRPr lang="fr-FR"/>
        </a:p>
      </dgm:t>
    </dgm:pt>
    <dgm:pt modelId="{7304626F-1FD2-40A6-8C16-733603107D50}" type="sibTrans" cxnId="{2B87CF8B-B6DB-4B85-A76E-3EE769497317}">
      <dgm:prSet/>
      <dgm:spPr/>
      <dgm:t>
        <a:bodyPr/>
        <a:lstStyle/>
        <a:p>
          <a:endParaRPr lang="fr-FR"/>
        </a:p>
      </dgm:t>
    </dgm:pt>
    <dgm:pt modelId="{45B6C6F4-E76B-43AA-959E-09BCC15B020A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المجتمع في البلد المضيف تسيطر عليه انقسامات عرقية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A8420E8-7981-4E8E-9C7F-FE9A44600BB9}" type="parTrans" cxnId="{CC2FC912-908A-4EA8-936E-7ED0EB789F74}">
      <dgm:prSet/>
      <dgm:spPr/>
      <dgm:t>
        <a:bodyPr/>
        <a:lstStyle/>
        <a:p>
          <a:endParaRPr lang="fr-FR"/>
        </a:p>
      </dgm:t>
    </dgm:pt>
    <dgm:pt modelId="{F22D7E9B-53B3-40E0-87ED-120297226CBE}" type="sibTrans" cxnId="{CC2FC912-908A-4EA8-936E-7ED0EB789F74}">
      <dgm:prSet/>
      <dgm:spPr/>
      <dgm:t>
        <a:bodyPr/>
        <a:lstStyle/>
        <a:p>
          <a:endParaRPr lang="fr-FR"/>
        </a:p>
      </dgm:t>
    </dgm:pt>
    <dgm:pt modelId="{5B567FF7-2CB6-470B-851B-98CA3E6FF8CA}" type="pres">
      <dgm:prSet presAssocID="{B8ABB08B-634F-4751-B867-8BF7BBD432D9}" presName="Name0" presStyleCnt="0">
        <dgm:presLayoutVars>
          <dgm:dir/>
          <dgm:animLvl val="lvl"/>
          <dgm:resizeHandles val="exact"/>
        </dgm:presLayoutVars>
      </dgm:prSet>
      <dgm:spPr/>
    </dgm:pt>
    <dgm:pt modelId="{88FCB467-DEB8-4BEF-A5E8-AD3B0F6CC4B6}" type="pres">
      <dgm:prSet presAssocID="{672F2E01-93B9-486B-A98A-1267EA08C9A5}" presName="composite" presStyleCnt="0"/>
      <dgm:spPr/>
    </dgm:pt>
    <dgm:pt modelId="{96AD5008-0696-4325-9932-9B991961EE80}" type="pres">
      <dgm:prSet presAssocID="{672F2E01-93B9-486B-A98A-1267EA08C9A5}" presName="parTx" presStyleLbl="alignNode1" presStyleIdx="0" presStyleCnt="3" custScaleY="157161">
        <dgm:presLayoutVars>
          <dgm:chMax val="0"/>
          <dgm:chPref val="0"/>
          <dgm:bulletEnabled val="1"/>
        </dgm:presLayoutVars>
      </dgm:prSet>
      <dgm:spPr/>
    </dgm:pt>
    <dgm:pt modelId="{6412BACD-FEB4-4FDA-BC76-64591C287298}" type="pres">
      <dgm:prSet presAssocID="{672F2E01-93B9-486B-A98A-1267EA08C9A5}" presName="desTx" presStyleLbl="alignAccFollowNode1" presStyleIdx="0" presStyleCnt="3">
        <dgm:presLayoutVars>
          <dgm:bulletEnabled val="1"/>
        </dgm:presLayoutVars>
      </dgm:prSet>
      <dgm:spPr/>
    </dgm:pt>
    <dgm:pt modelId="{8B4FB7D2-210F-49F9-B478-E1EB1225BFF2}" type="pres">
      <dgm:prSet presAssocID="{10F62C5E-CEE8-444A-A75D-FA53EE6CD335}" presName="space" presStyleCnt="0"/>
      <dgm:spPr/>
    </dgm:pt>
    <dgm:pt modelId="{E6D15BD9-F4B3-4D7E-B81A-A9AAD5539C8C}" type="pres">
      <dgm:prSet presAssocID="{8A1E2A6E-3BF4-4E13-AE8F-437343B368D1}" presName="composite" presStyleCnt="0"/>
      <dgm:spPr/>
    </dgm:pt>
    <dgm:pt modelId="{53B0E62E-6EF5-4A76-B441-7B22F2DE08E2}" type="pres">
      <dgm:prSet presAssocID="{8A1E2A6E-3BF4-4E13-AE8F-437343B368D1}" presName="parTx" presStyleLbl="alignNode1" presStyleIdx="1" presStyleCnt="3" custScaleY="185765">
        <dgm:presLayoutVars>
          <dgm:chMax val="0"/>
          <dgm:chPref val="0"/>
          <dgm:bulletEnabled val="1"/>
        </dgm:presLayoutVars>
      </dgm:prSet>
      <dgm:spPr/>
    </dgm:pt>
    <dgm:pt modelId="{295497BD-44E2-4217-B713-5D3BBDFB0B5F}" type="pres">
      <dgm:prSet presAssocID="{8A1E2A6E-3BF4-4E13-AE8F-437343B368D1}" presName="desTx" presStyleLbl="alignAccFollowNode1" presStyleIdx="1" presStyleCnt="3">
        <dgm:presLayoutVars>
          <dgm:bulletEnabled val="1"/>
        </dgm:presLayoutVars>
      </dgm:prSet>
      <dgm:spPr/>
    </dgm:pt>
    <dgm:pt modelId="{213BB65D-3A73-4782-94A4-3E2DB4E44404}" type="pres">
      <dgm:prSet presAssocID="{C7D0B558-7196-4F85-89C2-7BDBCE766797}" presName="space" presStyleCnt="0"/>
      <dgm:spPr/>
    </dgm:pt>
    <dgm:pt modelId="{0FF5A812-2BC6-4292-8644-25B40EE89661}" type="pres">
      <dgm:prSet presAssocID="{A31BB152-6562-4E6E-B47D-1EC07B829BE0}" presName="composite" presStyleCnt="0"/>
      <dgm:spPr/>
    </dgm:pt>
    <dgm:pt modelId="{83ED5128-2501-46DC-A36F-75BB9498CAC1}" type="pres">
      <dgm:prSet presAssocID="{A31BB152-6562-4E6E-B47D-1EC07B829BE0}" presName="parTx" presStyleLbl="alignNode1" presStyleIdx="2" presStyleCnt="3" custScaleY="208284">
        <dgm:presLayoutVars>
          <dgm:chMax val="0"/>
          <dgm:chPref val="0"/>
          <dgm:bulletEnabled val="1"/>
        </dgm:presLayoutVars>
      </dgm:prSet>
      <dgm:spPr/>
    </dgm:pt>
    <dgm:pt modelId="{5F2DFD55-DFF2-4CB4-9470-8DE188719E62}" type="pres">
      <dgm:prSet presAssocID="{A31BB152-6562-4E6E-B47D-1EC07B829BE0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E5B0C708-5062-4675-9892-625B18492416}" type="presOf" srcId="{45B6C6F4-E76B-43AA-959E-09BCC15B020A}" destId="{295497BD-44E2-4217-B713-5D3BBDFB0B5F}" srcOrd="0" destOrd="5" presId="urn:microsoft.com/office/officeart/2005/8/layout/hList1"/>
    <dgm:cxn modelId="{84A91F12-5109-496B-9926-8CF3C0A4CA13}" srcId="{B8ABB08B-634F-4751-B867-8BF7BBD432D9}" destId="{A31BB152-6562-4E6E-B47D-1EC07B829BE0}" srcOrd="2" destOrd="0" parTransId="{2D8C65D7-3135-47F7-A4A3-0D2D527F559E}" sibTransId="{78B5CBEC-F2E9-4548-BE62-4E19A95D4C37}"/>
    <dgm:cxn modelId="{CC2FC912-908A-4EA8-936E-7ED0EB789F74}" srcId="{8A1E2A6E-3BF4-4E13-AE8F-437343B368D1}" destId="{45B6C6F4-E76B-43AA-959E-09BCC15B020A}" srcOrd="5" destOrd="0" parTransId="{4A8420E8-7981-4E8E-9C7F-FE9A44600BB9}" sibTransId="{F22D7E9B-53B3-40E0-87ED-120297226CBE}"/>
    <dgm:cxn modelId="{9CE95F17-3972-42DD-ABCC-7B1882C6FBD3}" srcId="{8A1E2A6E-3BF4-4E13-AE8F-437343B368D1}" destId="{708F0241-1D02-415C-9FD4-B6322E5A1CF3}" srcOrd="2" destOrd="0" parTransId="{23BE418D-CBE1-4C58-8679-5453E91885CD}" sibTransId="{BA85E025-A9A5-4977-98D8-735828A4B66D}"/>
    <dgm:cxn modelId="{EB9A3622-93B9-4029-9CDB-2811AA153016}" srcId="{672F2E01-93B9-486B-A98A-1267EA08C9A5}" destId="{C44290C3-AB15-4C8F-92B8-DE5F99D98498}" srcOrd="1" destOrd="0" parTransId="{0DCE5B7F-B0F4-4C8B-8C88-0D5DDDBC26C5}" sibTransId="{04913656-DE73-48A3-9D8C-018EED79890F}"/>
    <dgm:cxn modelId="{1A241124-C59A-420C-8074-8D944DE2EE03}" type="presOf" srcId="{A31BB152-6562-4E6E-B47D-1EC07B829BE0}" destId="{83ED5128-2501-46DC-A36F-75BB9498CAC1}" srcOrd="0" destOrd="0" presId="urn:microsoft.com/office/officeart/2005/8/layout/hList1"/>
    <dgm:cxn modelId="{5FBD0530-629C-48A9-B2D0-6A8B8FAAF0CA}" srcId="{B8ABB08B-634F-4751-B867-8BF7BBD432D9}" destId="{672F2E01-93B9-486B-A98A-1267EA08C9A5}" srcOrd="0" destOrd="0" parTransId="{EE269D07-919E-4F72-B1AA-AE30FE1465ED}" sibTransId="{10F62C5E-CEE8-444A-A75D-FA53EE6CD335}"/>
    <dgm:cxn modelId="{F3EF8239-F141-4A55-99B1-5FE2C743F146}" type="presOf" srcId="{B41E0FBC-EFDC-44B7-9288-B2392FDE61C3}" destId="{295497BD-44E2-4217-B713-5D3BBDFB0B5F}" srcOrd="0" destOrd="3" presId="urn:microsoft.com/office/officeart/2005/8/layout/hList1"/>
    <dgm:cxn modelId="{29A0553A-B62F-4E32-ACAC-8144BD12C172}" srcId="{672F2E01-93B9-486B-A98A-1267EA08C9A5}" destId="{DF3FB5DF-1369-4A01-9A45-6CCFF9DBDCAD}" srcOrd="2" destOrd="0" parTransId="{A9467258-025D-4F13-8EE0-3E4BAD5A92DA}" sibTransId="{B1028C77-AEA3-4D78-97F7-45DC87E07FA4}"/>
    <dgm:cxn modelId="{816DDA3A-DFC0-4724-BF9A-8E5BFAE1448C}" type="presOf" srcId="{DF3FB5DF-1369-4A01-9A45-6CCFF9DBDCAD}" destId="{6412BACD-FEB4-4FDA-BC76-64591C287298}" srcOrd="0" destOrd="2" presId="urn:microsoft.com/office/officeart/2005/8/layout/hList1"/>
    <dgm:cxn modelId="{F80D133F-C485-421F-9C53-0513B67DFDD2}" srcId="{A31BB152-6562-4E6E-B47D-1EC07B829BE0}" destId="{0AF82FA6-24FF-4F34-A0D9-176CFCD37B69}" srcOrd="0" destOrd="0" parTransId="{17E1964D-3ED7-48E0-B993-0A6BF748B1A8}" sibTransId="{5C2359E7-AB16-408D-8472-DCA00DAC50E2}"/>
    <dgm:cxn modelId="{07D59567-1F35-43AA-9212-C4C92C05433C}" type="presOf" srcId="{B8ABB08B-634F-4751-B867-8BF7BBD432D9}" destId="{5B567FF7-2CB6-470B-851B-98CA3E6FF8CA}" srcOrd="0" destOrd="0" presId="urn:microsoft.com/office/officeart/2005/8/layout/hList1"/>
    <dgm:cxn modelId="{2ACBA04C-4EE0-4A9C-B7AF-53427485F0BF}" type="presOf" srcId="{0AF82FA6-24FF-4F34-A0D9-176CFCD37B69}" destId="{5F2DFD55-DFF2-4CB4-9470-8DE188719E62}" srcOrd="0" destOrd="0" presId="urn:microsoft.com/office/officeart/2005/8/layout/hList1"/>
    <dgm:cxn modelId="{5A7FBE6E-490E-4954-B1C2-775185BA37E7}" type="presOf" srcId="{5E6ADB32-9536-4FED-B885-A711B33CB17E}" destId="{295497BD-44E2-4217-B713-5D3BBDFB0B5F}" srcOrd="0" destOrd="1" presId="urn:microsoft.com/office/officeart/2005/8/layout/hList1"/>
    <dgm:cxn modelId="{D5807171-274A-498A-90D7-009B80184642}" type="presOf" srcId="{708F0241-1D02-415C-9FD4-B6322E5A1CF3}" destId="{295497BD-44E2-4217-B713-5D3BBDFB0B5F}" srcOrd="0" destOrd="2" presId="urn:microsoft.com/office/officeart/2005/8/layout/hList1"/>
    <dgm:cxn modelId="{ED9EE278-234B-424D-AF96-6AEE7BB04309}" srcId="{8A1E2A6E-3BF4-4E13-AE8F-437343B368D1}" destId="{EB9BCDAF-0E70-4AD2-86E6-33CF93EA21DD}" srcOrd="6" destOrd="0" parTransId="{7ABAFADB-5F03-4355-919F-7B9903798B07}" sibTransId="{43FA218F-7E85-4D55-8744-823A4A635FBF}"/>
    <dgm:cxn modelId="{0F2EFD87-F7D4-4B5D-99B9-148F18F23DED}" type="presOf" srcId="{672F2E01-93B9-486B-A98A-1267EA08C9A5}" destId="{96AD5008-0696-4325-9932-9B991961EE80}" srcOrd="0" destOrd="0" presId="urn:microsoft.com/office/officeart/2005/8/layout/hList1"/>
    <dgm:cxn modelId="{2B87CF8B-B6DB-4B85-A76E-3EE769497317}" srcId="{8A1E2A6E-3BF4-4E13-AE8F-437343B368D1}" destId="{A48E2691-6D18-4153-B7C3-22E46270E1C8}" srcOrd="4" destOrd="0" parTransId="{2AA0CC00-AD5B-462D-8639-9AE7BF87A913}" sibTransId="{7304626F-1FD2-40A6-8C16-733603107D50}"/>
    <dgm:cxn modelId="{4038978E-90BB-42AF-B983-E0575D0C310E}" type="presOf" srcId="{C44290C3-AB15-4C8F-92B8-DE5F99D98498}" destId="{6412BACD-FEB4-4FDA-BC76-64591C287298}" srcOrd="0" destOrd="1" presId="urn:microsoft.com/office/officeart/2005/8/layout/hList1"/>
    <dgm:cxn modelId="{CED81CA3-090F-4322-9045-AE830B776BCE}" srcId="{8A1E2A6E-3BF4-4E13-AE8F-437343B368D1}" destId="{5E6ADB32-9536-4FED-B885-A711B33CB17E}" srcOrd="1" destOrd="0" parTransId="{16CA1344-B7AF-4128-8F95-283E189C85DC}" sibTransId="{06810931-5C07-4116-A192-CF817D2CB312}"/>
    <dgm:cxn modelId="{79FEFAA8-74DE-4FCC-9591-AF6C1BDE9769}" srcId="{8A1E2A6E-3BF4-4E13-AE8F-437343B368D1}" destId="{B41E0FBC-EFDC-44B7-9288-B2392FDE61C3}" srcOrd="3" destOrd="0" parTransId="{7F8A57A0-948F-41C7-B7CD-795AA65BE29F}" sibTransId="{394CC2AD-7E01-40E2-B0B5-1CCA6A37C7E5}"/>
    <dgm:cxn modelId="{71F417AB-833A-4755-8D09-211346DF67C8}" type="presOf" srcId="{A48E2691-6D18-4153-B7C3-22E46270E1C8}" destId="{295497BD-44E2-4217-B713-5D3BBDFB0B5F}" srcOrd="0" destOrd="4" presId="urn:microsoft.com/office/officeart/2005/8/layout/hList1"/>
    <dgm:cxn modelId="{A7B62AAD-AC7A-4E1D-A3C7-469A5CDDF8D0}" type="presOf" srcId="{8A1E2A6E-3BF4-4E13-AE8F-437343B368D1}" destId="{53B0E62E-6EF5-4A76-B441-7B22F2DE08E2}" srcOrd="0" destOrd="0" presId="urn:microsoft.com/office/officeart/2005/8/layout/hList1"/>
    <dgm:cxn modelId="{5705E5AE-EBEB-44CA-87F1-13117E77D7EE}" type="presOf" srcId="{EB9BCDAF-0E70-4AD2-86E6-33CF93EA21DD}" destId="{295497BD-44E2-4217-B713-5D3BBDFB0B5F}" srcOrd="0" destOrd="6" presId="urn:microsoft.com/office/officeart/2005/8/layout/hList1"/>
    <dgm:cxn modelId="{7E1E14B4-C146-49DA-BD65-0DEC12F808FF}" srcId="{B8ABB08B-634F-4751-B867-8BF7BBD432D9}" destId="{8A1E2A6E-3BF4-4E13-AE8F-437343B368D1}" srcOrd="1" destOrd="0" parTransId="{0DF0EB6E-7233-4EBF-9AC7-D98101E4BB7C}" sibTransId="{C7D0B558-7196-4F85-89C2-7BDBCE766797}"/>
    <dgm:cxn modelId="{CCBBBFCF-DEAD-427C-9EF2-D8D4FC0B4C4D}" type="presOf" srcId="{FC6BA77F-A631-4D5C-835F-2AA4C73E00A7}" destId="{6412BACD-FEB4-4FDA-BC76-64591C287298}" srcOrd="0" destOrd="0" presId="urn:microsoft.com/office/officeart/2005/8/layout/hList1"/>
    <dgm:cxn modelId="{9856EEDC-E88D-4BFD-A97A-7785C75F06B0}" srcId="{672F2E01-93B9-486B-A98A-1267EA08C9A5}" destId="{FC6BA77F-A631-4D5C-835F-2AA4C73E00A7}" srcOrd="0" destOrd="0" parTransId="{37113E10-3492-4C24-9D73-7BDA2F672CA9}" sibTransId="{E8D47D56-4880-4AFC-9D05-625393152272}"/>
    <dgm:cxn modelId="{2D1EB9DE-1EF9-4C3C-A0D8-27D25764D392}" type="presOf" srcId="{F7397650-052B-4981-9517-AE90CEED8748}" destId="{295497BD-44E2-4217-B713-5D3BBDFB0B5F}" srcOrd="0" destOrd="0" presId="urn:microsoft.com/office/officeart/2005/8/layout/hList1"/>
    <dgm:cxn modelId="{C8A901EE-B4F6-4128-9289-89EA27F0EF8B}" srcId="{8A1E2A6E-3BF4-4E13-AE8F-437343B368D1}" destId="{F7397650-052B-4981-9517-AE90CEED8748}" srcOrd="0" destOrd="0" parTransId="{5EC10310-D28D-4A19-A46E-DC4C2EA4A5C3}" sibTransId="{95C79FE0-CEAC-4BCC-A819-B417497AEA72}"/>
    <dgm:cxn modelId="{1792DF0F-2092-4166-9D0D-35417E5F27C0}" type="presParOf" srcId="{5B567FF7-2CB6-470B-851B-98CA3E6FF8CA}" destId="{88FCB467-DEB8-4BEF-A5E8-AD3B0F6CC4B6}" srcOrd="0" destOrd="0" presId="urn:microsoft.com/office/officeart/2005/8/layout/hList1"/>
    <dgm:cxn modelId="{D914CFBC-2EDB-4CC8-8AF7-90413A4BD430}" type="presParOf" srcId="{88FCB467-DEB8-4BEF-A5E8-AD3B0F6CC4B6}" destId="{96AD5008-0696-4325-9932-9B991961EE80}" srcOrd="0" destOrd="0" presId="urn:microsoft.com/office/officeart/2005/8/layout/hList1"/>
    <dgm:cxn modelId="{49A25296-FC83-43CE-8FC7-0C02E41A1249}" type="presParOf" srcId="{88FCB467-DEB8-4BEF-A5E8-AD3B0F6CC4B6}" destId="{6412BACD-FEB4-4FDA-BC76-64591C287298}" srcOrd="1" destOrd="0" presId="urn:microsoft.com/office/officeart/2005/8/layout/hList1"/>
    <dgm:cxn modelId="{902B0FC2-BCC0-48FD-96C4-EF72F2413617}" type="presParOf" srcId="{5B567FF7-2CB6-470B-851B-98CA3E6FF8CA}" destId="{8B4FB7D2-210F-49F9-B478-E1EB1225BFF2}" srcOrd="1" destOrd="0" presId="urn:microsoft.com/office/officeart/2005/8/layout/hList1"/>
    <dgm:cxn modelId="{AE9E1646-1E5A-408A-BDD2-1A46FDB413C4}" type="presParOf" srcId="{5B567FF7-2CB6-470B-851B-98CA3E6FF8CA}" destId="{E6D15BD9-F4B3-4D7E-B81A-A9AAD5539C8C}" srcOrd="2" destOrd="0" presId="urn:microsoft.com/office/officeart/2005/8/layout/hList1"/>
    <dgm:cxn modelId="{FEDE8AB0-7181-4485-A3D2-84DDECA4B8D0}" type="presParOf" srcId="{E6D15BD9-F4B3-4D7E-B81A-A9AAD5539C8C}" destId="{53B0E62E-6EF5-4A76-B441-7B22F2DE08E2}" srcOrd="0" destOrd="0" presId="urn:microsoft.com/office/officeart/2005/8/layout/hList1"/>
    <dgm:cxn modelId="{E10A72BE-A0F9-4829-A7E5-3E5BE3132C0D}" type="presParOf" srcId="{E6D15BD9-F4B3-4D7E-B81A-A9AAD5539C8C}" destId="{295497BD-44E2-4217-B713-5D3BBDFB0B5F}" srcOrd="1" destOrd="0" presId="urn:microsoft.com/office/officeart/2005/8/layout/hList1"/>
    <dgm:cxn modelId="{BD4AFB27-C03F-42CE-8078-AAF0AFC3A4A1}" type="presParOf" srcId="{5B567FF7-2CB6-470B-851B-98CA3E6FF8CA}" destId="{213BB65D-3A73-4782-94A4-3E2DB4E44404}" srcOrd="3" destOrd="0" presId="urn:microsoft.com/office/officeart/2005/8/layout/hList1"/>
    <dgm:cxn modelId="{4EF3CB5A-75A6-4C51-9AAB-21EABD161FCF}" type="presParOf" srcId="{5B567FF7-2CB6-470B-851B-98CA3E6FF8CA}" destId="{0FF5A812-2BC6-4292-8644-25B40EE89661}" srcOrd="4" destOrd="0" presId="urn:microsoft.com/office/officeart/2005/8/layout/hList1"/>
    <dgm:cxn modelId="{B873B7AB-20CF-4F7F-B373-12D664221B20}" type="presParOf" srcId="{0FF5A812-2BC6-4292-8644-25B40EE89661}" destId="{83ED5128-2501-46DC-A36F-75BB9498CAC1}" srcOrd="0" destOrd="0" presId="urn:microsoft.com/office/officeart/2005/8/layout/hList1"/>
    <dgm:cxn modelId="{B9DED1D4-73A8-42FC-B2A6-B5CEED025879}" type="presParOf" srcId="{0FF5A812-2BC6-4292-8644-25B40EE89661}" destId="{5F2DFD55-DFF2-4CB4-9470-8DE188719E6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ABB08B-634F-4751-B867-8BF7BBD432D9}" type="doc">
      <dgm:prSet loTypeId="urn:microsoft.com/office/officeart/2005/8/layout/hList1" loCatId="list" qsTypeId="urn:microsoft.com/office/officeart/2005/8/quickstyle/simple1#2" qsCatId="simple" csTypeId="urn:microsoft.com/office/officeart/2005/8/colors/colorful1#2" csCatId="colorful" phldr="1"/>
      <dgm:spPr/>
      <dgm:t>
        <a:bodyPr/>
        <a:lstStyle/>
        <a:p>
          <a:endParaRPr lang="fr-FR"/>
        </a:p>
      </dgm:t>
    </dgm:pt>
    <dgm:pt modelId="{672F2E01-93B9-486B-A98A-1267EA08C9A5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المزايا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E269D07-919E-4F72-B1AA-AE30FE1465ED}" type="par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0F62C5E-CEE8-444A-A75D-FA53EE6CD335}" type="sib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C6BA77F-A631-4D5C-835F-2AA4C73E00A7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سهولة إنجاز أعمال المنظمة في البلد المضيف وذلك لأن المديرين في هذه الحالة يكون لديهم إلمام كامل بلغة البلد وثقافته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7113E10-3492-4C24-9D73-7BDA2F672CA9}" type="par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8D47D56-4880-4AFC-9D05-625393152272}" type="sib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44290C3-AB15-4C8F-92B8-DE5F99D98498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التخلص من مشكلة التكيف الثقافي التي تواجه المديرين وعائلاتهم 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DCE5B7F-B0F4-4C8B-8C88-0D5DDDBC26C5}" type="par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4913656-DE73-48A3-9D8C-018EED79890F}" type="sib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A1E2A6E-3BF4-4E13-AE8F-437343B368D1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الأسباب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DF0EB6E-7233-4EBF-9AC7-D98101E4BB7C}" type="par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7D0B558-7196-4F85-89C2-7BDBCE766797}" type="sib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7397650-052B-4981-9517-AE90CEED8748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تنامي الشعور القومي لدى الشعوب في العالم الثالث، حيث تمارس أغلب المنظمات الدولية أعمالها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EC10310-D28D-4A19-A46E-DC4C2EA4A5C3}" type="par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5C79FE0-CEAC-4BCC-A819-B417497AEA72}" type="sib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31BB152-6562-4E6E-B47D-1EC07B829BE0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الصعوبات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D8C65D7-3135-47F7-A4A3-0D2D527F559E}" type="par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8B5CBEC-F2E9-4548-BE62-4E19A95D4C37}" type="sib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AF82FA6-24FF-4F34-A0D9-176CFCD37B69}">
      <dgm:prSet phldrT="[Texte]" custT="1"/>
      <dgm:spPr/>
      <dgm:t>
        <a:bodyPr/>
        <a:lstStyle/>
        <a:p>
          <a:pPr algn="just" rtl="1"/>
          <a:r>
            <a: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%36 </a:t>
          </a:r>
          <a:r>
            <a: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الإلمام بأصول ممارسة الأعمال في البلد الأصل</a:t>
          </a:r>
          <a:r>
            <a: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. 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7E1964D-3ED7-48E0-B993-0A6BF748B1A8}" type="par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C2359E7-AB16-408D-8472-DCA00DAC50E2}" type="sib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F3FB5DF-1369-4A01-9A45-6CCFF9DBDCAD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التخفيف من </a:t>
          </a:r>
          <a:r>
            <a:rPr lang="ar-SA" sz="1800" b="1" dirty="0" err="1">
              <a:latin typeface="Sakkal Majalla" panose="02000000000000000000" pitchFamily="2" charset="-78"/>
              <a:cs typeface="Sakkal Majalla" panose="02000000000000000000" pitchFamily="2" charset="-78"/>
            </a:rPr>
            <a:t>حدة</a:t>
          </a:r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 الشعور القومي المعادي للمنظمات ومصالحها في البلد المضيف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9467258-025D-4F13-8EE0-3E4BAD5A92DA}" type="par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1028C77-AEA3-4D78-97F7-45DC87E07FA4}" type="sib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B9BCDAF-0E70-4AD2-86E6-33CF93EA21DD}">
      <dgm:prSet phldrT="[Texte]" custT="1"/>
      <dgm:spPr/>
      <dgm:t>
        <a:bodyPr/>
        <a:lstStyle/>
        <a:p>
          <a:pPr algn="just" rtl="1"/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ABAFADB-5F03-4355-919F-7B9903798B07}" type="parTrans" cxnId="{ED9EE278-234B-424D-AF96-6AEE7BB04309}">
      <dgm:prSet/>
      <dgm:spPr/>
      <dgm:t>
        <a:bodyPr/>
        <a:lstStyle/>
        <a:p>
          <a:endParaRPr lang="fr-FR"/>
        </a:p>
      </dgm:t>
    </dgm:pt>
    <dgm:pt modelId="{43FA218F-7E85-4D55-8744-823A4A635FBF}" type="sibTrans" cxnId="{ED9EE278-234B-424D-AF96-6AEE7BB04309}">
      <dgm:prSet/>
      <dgm:spPr/>
      <dgm:t>
        <a:bodyPr/>
        <a:lstStyle/>
        <a:p>
          <a:endParaRPr lang="fr-FR"/>
        </a:p>
      </dgm:t>
    </dgm:pt>
    <dgm:pt modelId="{A5206802-AC63-4DF8-AF94-2A10FF8EC960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التخفيف من الأعباء الناجمة عن استخدام مديرين قادمين من البلد الأصلي للمنظمة 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E26C24B-CF53-4826-A7A5-751341BDD942}" type="parTrans" cxnId="{B18051A7-94A0-4413-85DE-38521F085BE7}">
      <dgm:prSet/>
      <dgm:spPr/>
    </dgm:pt>
    <dgm:pt modelId="{EE34AFBA-39E2-4FC3-9DE6-811B7A677147}" type="sibTrans" cxnId="{B18051A7-94A0-4413-85DE-38521F085BE7}">
      <dgm:prSet/>
      <dgm:spPr/>
    </dgm:pt>
    <dgm:pt modelId="{B36772E4-0454-46D2-B1C9-96DA23916125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%23 </a:t>
          </a:r>
          <a:r>
            <a: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الافتقار إلى التعليم الجيد والخبرة الفنية.</a:t>
          </a:r>
          <a:endParaRPr kumimoji="0" lang="fr-FR" sz="18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47D82D-3DD1-4F38-A8AA-C073F943A90F}" type="parTrans" cxnId="{5BD73760-7409-4CAA-ACCA-8F0CFCBEFF65}">
      <dgm:prSet/>
      <dgm:spPr/>
      <dgm:t>
        <a:bodyPr/>
        <a:lstStyle/>
        <a:p>
          <a:endParaRPr lang="fr-FR"/>
        </a:p>
      </dgm:t>
    </dgm:pt>
    <dgm:pt modelId="{9D0A469A-CD5E-47E1-B627-F95135FA0A05}" type="sibTrans" cxnId="{5BD73760-7409-4CAA-ACCA-8F0CFCBEFF65}">
      <dgm:prSet/>
      <dgm:spPr/>
      <dgm:t>
        <a:bodyPr/>
        <a:lstStyle/>
        <a:p>
          <a:endParaRPr lang="fr-FR"/>
        </a:p>
      </dgm:t>
    </dgm:pt>
    <dgm:pt modelId="{EC468325-51EA-4A0D-8F3F-2F3A0D3E9ACA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%9 </a:t>
          </a:r>
          <a:r>
            <a: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فقدان المبادرة والجرأة.</a:t>
          </a:r>
          <a:endParaRPr kumimoji="0" lang="fr-FR" sz="18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FB4CD6-2002-4A74-BEE2-6566B6C89E27}" type="parTrans" cxnId="{DD0E64A3-D71C-43EF-ABC4-2B6BA54C030A}">
      <dgm:prSet/>
      <dgm:spPr/>
      <dgm:t>
        <a:bodyPr/>
        <a:lstStyle/>
        <a:p>
          <a:endParaRPr lang="fr-FR"/>
        </a:p>
      </dgm:t>
    </dgm:pt>
    <dgm:pt modelId="{EC3FF50E-DC73-4DFB-A90F-EBC5C5EA2EEF}" type="sibTrans" cxnId="{DD0E64A3-D71C-43EF-ABC4-2B6BA54C030A}">
      <dgm:prSet/>
      <dgm:spPr/>
      <dgm:t>
        <a:bodyPr/>
        <a:lstStyle/>
        <a:p>
          <a:endParaRPr lang="fr-FR"/>
        </a:p>
      </dgm:t>
    </dgm:pt>
    <dgm:pt modelId="{5876C069-6165-483E-BC8F-5809198AFE60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%9 </a:t>
          </a:r>
          <a:r>
            <a: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المقدرة على الاتصال بالآخرين بشكل ناجح.</a:t>
          </a:r>
          <a:endParaRPr kumimoji="0" lang="fr-FR" sz="18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6D59BA-D8DC-4DDE-A3D4-8C4E476549A5}" type="parTrans" cxnId="{65822D21-92B0-44F3-9F55-578777ED9E69}">
      <dgm:prSet/>
      <dgm:spPr/>
      <dgm:t>
        <a:bodyPr/>
        <a:lstStyle/>
        <a:p>
          <a:endParaRPr lang="fr-FR"/>
        </a:p>
      </dgm:t>
    </dgm:pt>
    <dgm:pt modelId="{11EEE8B2-E7EB-43E0-9F78-52DD34A145FB}" type="sibTrans" cxnId="{65822D21-92B0-44F3-9F55-578777ED9E69}">
      <dgm:prSet/>
      <dgm:spPr/>
      <dgm:t>
        <a:bodyPr/>
        <a:lstStyle/>
        <a:p>
          <a:endParaRPr lang="fr-FR"/>
        </a:p>
      </dgm:t>
    </dgm:pt>
    <dgm:pt modelId="{E2C1EC1F-D4A7-41C9-9C8E-5FAC835B8CDE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%8 </a:t>
          </a:r>
          <a:r>
            <a: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المقدرة على تفويض الصلاحيات.</a:t>
          </a:r>
          <a:endParaRPr kumimoji="0" lang="fr-FR" sz="18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8979F5-3C1A-4030-A459-B3B34218D845}" type="parTrans" cxnId="{65FE7ACD-5E8E-4936-AC29-67F9E4EE2C45}">
      <dgm:prSet/>
      <dgm:spPr/>
      <dgm:t>
        <a:bodyPr/>
        <a:lstStyle/>
        <a:p>
          <a:endParaRPr lang="fr-FR"/>
        </a:p>
      </dgm:t>
    </dgm:pt>
    <dgm:pt modelId="{CEDA4E74-A156-432A-9DF3-18053C870D4B}" type="sibTrans" cxnId="{65FE7ACD-5E8E-4936-AC29-67F9E4EE2C45}">
      <dgm:prSet/>
      <dgm:spPr/>
      <dgm:t>
        <a:bodyPr/>
        <a:lstStyle/>
        <a:p>
          <a:endParaRPr lang="fr-FR"/>
        </a:p>
      </dgm:t>
    </dgm:pt>
    <dgm:pt modelId="{61A67B50-9031-433E-8B89-EF96B7DAAAAB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%8 </a:t>
          </a:r>
          <a:r>
            <a: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المقدرة على التخطيط.</a:t>
          </a:r>
          <a:endParaRPr kumimoji="0" lang="fr-FR" sz="18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8A0951-8645-469F-B8CD-4605EDB26888}" type="parTrans" cxnId="{B48C66EB-1484-4EFB-9959-8665A2BA6452}">
      <dgm:prSet/>
      <dgm:spPr/>
      <dgm:t>
        <a:bodyPr/>
        <a:lstStyle/>
        <a:p>
          <a:endParaRPr lang="fr-FR"/>
        </a:p>
      </dgm:t>
    </dgm:pt>
    <dgm:pt modelId="{999D5CBD-969A-4CE9-B749-5313DA495FA6}" type="sibTrans" cxnId="{B48C66EB-1484-4EFB-9959-8665A2BA6452}">
      <dgm:prSet/>
      <dgm:spPr/>
      <dgm:t>
        <a:bodyPr/>
        <a:lstStyle/>
        <a:p>
          <a:endParaRPr lang="fr-FR"/>
        </a:p>
      </dgm:t>
    </dgm:pt>
    <dgm:pt modelId="{C131FB78-30EE-4E7C-AA3B-A767C4012937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%7 </a:t>
          </a:r>
          <a:r>
            <a: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الاهتمام بدرجة ربحية المشروع</a:t>
          </a:r>
          <a:r>
            <a: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.</a:t>
          </a:r>
          <a:endParaRPr kumimoji="0" lang="fr-FR" sz="18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9DED09-9F3F-4A8C-B436-DE8A58F5C721}" type="parTrans" cxnId="{10FBC61F-7B91-445C-9101-85979653EA01}">
      <dgm:prSet/>
      <dgm:spPr/>
      <dgm:t>
        <a:bodyPr/>
        <a:lstStyle/>
        <a:p>
          <a:endParaRPr lang="fr-FR"/>
        </a:p>
      </dgm:t>
    </dgm:pt>
    <dgm:pt modelId="{C5279994-D2E1-4767-8A36-52CF0B8C800F}" type="sibTrans" cxnId="{10FBC61F-7B91-445C-9101-85979653EA01}">
      <dgm:prSet/>
      <dgm:spPr/>
      <dgm:t>
        <a:bodyPr/>
        <a:lstStyle/>
        <a:p>
          <a:endParaRPr lang="fr-FR"/>
        </a:p>
      </dgm:t>
    </dgm:pt>
    <dgm:pt modelId="{0F905C90-DF03-4571-99D4-80223AC9945E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الاتهام بالاستغلال السياسي والاقتصادي والاجتماعي لثروات البلدان المضيفة من قبل الشركات الدولية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2CF70FA-1C29-43F7-AA92-0F4F79C55AFF}" type="parTrans" cxnId="{AD36A2D8-3DFD-4545-990F-7492C361071A}">
      <dgm:prSet/>
      <dgm:spPr/>
    </dgm:pt>
    <dgm:pt modelId="{BBB39FAF-7047-4A6D-9A83-30472F0766A1}" type="sibTrans" cxnId="{AD36A2D8-3DFD-4545-990F-7492C361071A}">
      <dgm:prSet/>
      <dgm:spPr/>
    </dgm:pt>
    <dgm:pt modelId="{E4C3FB17-939F-4C51-9265-B35FBC1942DA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 نتج عنه تغيير أسلوب اختيار الشركات الدولية عامليها من البلد الأم بالاعتماد على عناصر من البلد المضيف حتى في الوظائف </a:t>
          </a:r>
          <a:r>
            <a:rPr lang="ar-SA" sz="1800" b="1" dirty="0" err="1">
              <a:latin typeface="Sakkal Majalla" panose="02000000000000000000" pitchFamily="2" charset="-78"/>
              <a:cs typeface="Sakkal Majalla" panose="02000000000000000000" pitchFamily="2" charset="-78"/>
            </a:rPr>
            <a:t>الرئيسية.</a:t>
          </a:r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 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55DDDF0-11B3-4AA0-9303-42E801CA66B6}" type="parTrans" cxnId="{F1EEAAE3-49A3-4443-86BA-F7B3A963DA5D}">
      <dgm:prSet/>
      <dgm:spPr/>
    </dgm:pt>
    <dgm:pt modelId="{66AF06F3-D4FC-445B-BE67-ACB611F2E3C0}" type="sibTrans" cxnId="{F1EEAAE3-49A3-4443-86BA-F7B3A963DA5D}">
      <dgm:prSet/>
      <dgm:spPr/>
    </dgm:pt>
    <dgm:pt modelId="{5B567FF7-2CB6-470B-851B-98CA3E6FF8CA}" type="pres">
      <dgm:prSet presAssocID="{B8ABB08B-634F-4751-B867-8BF7BBD432D9}" presName="Name0" presStyleCnt="0">
        <dgm:presLayoutVars>
          <dgm:dir/>
          <dgm:animLvl val="lvl"/>
          <dgm:resizeHandles val="exact"/>
        </dgm:presLayoutVars>
      </dgm:prSet>
      <dgm:spPr/>
    </dgm:pt>
    <dgm:pt modelId="{88FCB467-DEB8-4BEF-A5E8-AD3B0F6CC4B6}" type="pres">
      <dgm:prSet presAssocID="{672F2E01-93B9-486B-A98A-1267EA08C9A5}" presName="composite" presStyleCnt="0"/>
      <dgm:spPr/>
    </dgm:pt>
    <dgm:pt modelId="{96AD5008-0696-4325-9932-9B991961EE80}" type="pres">
      <dgm:prSet presAssocID="{672F2E01-93B9-486B-A98A-1267EA08C9A5}" presName="parTx" presStyleLbl="alignNode1" presStyleIdx="0" presStyleCnt="3" custScaleY="157161">
        <dgm:presLayoutVars>
          <dgm:chMax val="0"/>
          <dgm:chPref val="0"/>
          <dgm:bulletEnabled val="1"/>
        </dgm:presLayoutVars>
      </dgm:prSet>
      <dgm:spPr/>
    </dgm:pt>
    <dgm:pt modelId="{6412BACD-FEB4-4FDA-BC76-64591C287298}" type="pres">
      <dgm:prSet presAssocID="{672F2E01-93B9-486B-A98A-1267EA08C9A5}" presName="desTx" presStyleLbl="alignAccFollowNode1" presStyleIdx="0" presStyleCnt="3">
        <dgm:presLayoutVars>
          <dgm:bulletEnabled val="1"/>
        </dgm:presLayoutVars>
      </dgm:prSet>
      <dgm:spPr/>
    </dgm:pt>
    <dgm:pt modelId="{8B4FB7D2-210F-49F9-B478-E1EB1225BFF2}" type="pres">
      <dgm:prSet presAssocID="{10F62C5E-CEE8-444A-A75D-FA53EE6CD335}" presName="space" presStyleCnt="0"/>
      <dgm:spPr/>
    </dgm:pt>
    <dgm:pt modelId="{E6D15BD9-F4B3-4D7E-B81A-A9AAD5539C8C}" type="pres">
      <dgm:prSet presAssocID="{8A1E2A6E-3BF4-4E13-AE8F-437343B368D1}" presName="composite" presStyleCnt="0"/>
      <dgm:spPr/>
    </dgm:pt>
    <dgm:pt modelId="{53B0E62E-6EF5-4A76-B441-7B22F2DE08E2}" type="pres">
      <dgm:prSet presAssocID="{8A1E2A6E-3BF4-4E13-AE8F-437343B368D1}" presName="parTx" presStyleLbl="alignNode1" presStyleIdx="1" presStyleCnt="3" custScaleX="110603" custScaleY="185765">
        <dgm:presLayoutVars>
          <dgm:chMax val="0"/>
          <dgm:chPref val="0"/>
          <dgm:bulletEnabled val="1"/>
        </dgm:presLayoutVars>
      </dgm:prSet>
      <dgm:spPr/>
    </dgm:pt>
    <dgm:pt modelId="{295497BD-44E2-4217-B713-5D3BBDFB0B5F}" type="pres">
      <dgm:prSet presAssocID="{8A1E2A6E-3BF4-4E13-AE8F-437343B368D1}" presName="desTx" presStyleLbl="alignAccFollowNode1" presStyleIdx="1" presStyleCnt="3" custScaleX="109650">
        <dgm:presLayoutVars>
          <dgm:bulletEnabled val="1"/>
        </dgm:presLayoutVars>
      </dgm:prSet>
      <dgm:spPr/>
    </dgm:pt>
    <dgm:pt modelId="{213BB65D-3A73-4782-94A4-3E2DB4E44404}" type="pres">
      <dgm:prSet presAssocID="{C7D0B558-7196-4F85-89C2-7BDBCE766797}" presName="space" presStyleCnt="0"/>
      <dgm:spPr/>
    </dgm:pt>
    <dgm:pt modelId="{0FF5A812-2BC6-4292-8644-25B40EE89661}" type="pres">
      <dgm:prSet presAssocID="{A31BB152-6562-4E6E-B47D-1EC07B829BE0}" presName="composite" presStyleCnt="0"/>
      <dgm:spPr/>
    </dgm:pt>
    <dgm:pt modelId="{83ED5128-2501-46DC-A36F-75BB9498CAC1}" type="pres">
      <dgm:prSet presAssocID="{A31BB152-6562-4E6E-B47D-1EC07B829BE0}" presName="parTx" presStyleLbl="alignNode1" presStyleIdx="2" presStyleCnt="3" custScaleY="208284">
        <dgm:presLayoutVars>
          <dgm:chMax val="0"/>
          <dgm:chPref val="0"/>
          <dgm:bulletEnabled val="1"/>
        </dgm:presLayoutVars>
      </dgm:prSet>
      <dgm:spPr/>
    </dgm:pt>
    <dgm:pt modelId="{5F2DFD55-DFF2-4CB4-9470-8DE188719E62}" type="pres">
      <dgm:prSet presAssocID="{A31BB152-6562-4E6E-B47D-1EC07B829BE0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F0C69C02-1B17-4197-8A7A-55079247C4ED}" type="presOf" srcId="{A31BB152-6562-4E6E-B47D-1EC07B829BE0}" destId="{83ED5128-2501-46DC-A36F-75BB9498CAC1}" srcOrd="0" destOrd="0" presId="urn:microsoft.com/office/officeart/2005/8/layout/hList1"/>
    <dgm:cxn modelId="{6A137A11-E294-4734-80C1-73CCED02E1E3}" type="presOf" srcId="{EB9BCDAF-0E70-4AD2-86E6-33CF93EA21DD}" destId="{295497BD-44E2-4217-B713-5D3BBDFB0B5F}" srcOrd="0" destOrd="3" presId="urn:microsoft.com/office/officeart/2005/8/layout/hList1"/>
    <dgm:cxn modelId="{84A91F12-5109-496B-9926-8CF3C0A4CA13}" srcId="{B8ABB08B-634F-4751-B867-8BF7BBD432D9}" destId="{A31BB152-6562-4E6E-B47D-1EC07B829BE0}" srcOrd="2" destOrd="0" parTransId="{2D8C65D7-3135-47F7-A4A3-0D2D527F559E}" sibTransId="{78B5CBEC-F2E9-4548-BE62-4E19A95D4C37}"/>
    <dgm:cxn modelId="{ACF92517-FF94-469B-B19A-020890640338}" type="presOf" srcId="{A5206802-AC63-4DF8-AF94-2A10FF8EC960}" destId="{6412BACD-FEB4-4FDA-BC76-64591C287298}" srcOrd="0" destOrd="3" presId="urn:microsoft.com/office/officeart/2005/8/layout/hList1"/>
    <dgm:cxn modelId="{10FBC61F-7B91-445C-9101-85979653EA01}" srcId="{A31BB152-6562-4E6E-B47D-1EC07B829BE0}" destId="{C131FB78-30EE-4E7C-AA3B-A767C4012937}" srcOrd="6" destOrd="0" parTransId="{999DED09-9F3F-4A8C-B436-DE8A58F5C721}" sibTransId="{C5279994-D2E1-4767-8A36-52CF0B8C800F}"/>
    <dgm:cxn modelId="{65822D21-92B0-44F3-9F55-578777ED9E69}" srcId="{A31BB152-6562-4E6E-B47D-1EC07B829BE0}" destId="{5876C069-6165-483E-BC8F-5809198AFE60}" srcOrd="3" destOrd="0" parTransId="{CC6D59BA-D8DC-4DDE-A3D4-8C4E476549A5}" sibTransId="{11EEE8B2-E7EB-43E0-9F78-52DD34A145FB}"/>
    <dgm:cxn modelId="{EB9A3622-93B9-4029-9CDB-2811AA153016}" srcId="{672F2E01-93B9-486B-A98A-1267EA08C9A5}" destId="{C44290C3-AB15-4C8F-92B8-DE5F99D98498}" srcOrd="1" destOrd="0" parTransId="{0DCE5B7F-B0F4-4C8B-8C88-0D5DDDBC26C5}" sibTransId="{04913656-DE73-48A3-9D8C-018EED79890F}"/>
    <dgm:cxn modelId="{286D6D2B-26D4-4583-A9F9-2E4EAAA8417B}" type="presOf" srcId="{C44290C3-AB15-4C8F-92B8-DE5F99D98498}" destId="{6412BACD-FEB4-4FDA-BC76-64591C287298}" srcOrd="0" destOrd="1" presId="urn:microsoft.com/office/officeart/2005/8/layout/hList1"/>
    <dgm:cxn modelId="{5FBD0530-629C-48A9-B2D0-6A8B8FAAF0CA}" srcId="{B8ABB08B-634F-4751-B867-8BF7BBD432D9}" destId="{672F2E01-93B9-486B-A98A-1267EA08C9A5}" srcOrd="0" destOrd="0" parTransId="{EE269D07-919E-4F72-B1AA-AE30FE1465ED}" sibTransId="{10F62C5E-CEE8-444A-A75D-FA53EE6CD335}"/>
    <dgm:cxn modelId="{29A0553A-B62F-4E32-ACAC-8144BD12C172}" srcId="{672F2E01-93B9-486B-A98A-1267EA08C9A5}" destId="{DF3FB5DF-1369-4A01-9A45-6CCFF9DBDCAD}" srcOrd="2" destOrd="0" parTransId="{A9467258-025D-4F13-8EE0-3E4BAD5A92DA}" sibTransId="{B1028C77-AEA3-4D78-97F7-45DC87E07FA4}"/>
    <dgm:cxn modelId="{F80D133F-C485-421F-9C53-0513B67DFDD2}" srcId="{A31BB152-6562-4E6E-B47D-1EC07B829BE0}" destId="{0AF82FA6-24FF-4F34-A0D9-176CFCD37B69}" srcOrd="0" destOrd="0" parTransId="{17E1964D-3ED7-48E0-B993-0A6BF748B1A8}" sibTransId="{5C2359E7-AB16-408D-8472-DCA00DAC50E2}"/>
    <dgm:cxn modelId="{5BD73760-7409-4CAA-ACCA-8F0CFCBEFF65}" srcId="{A31BB152-6562-4E6E-B47D-1EC07B829BE0}" destId="{B36772E4-0454-46D2-B1C9-96DA23916125}" srcOrd="1" destOrd="0" parTransId="{C647D82D-3DD1-4F38-A8AA-C073F943A90F}" sibTransId="{9D0A469A-CD5E-47E1-B627-F95135FA0A05}"/>
    <dgm:cxn modelId="{AFD2BE41-8DE7-46CB-B03C-D0BC801D0A12}" type="presOf" srcId="{C131FB78-30EE-4E7C-AA3B-A767C4012937}" destId="{5F2DFD55-DFF2-4CB4-9470-8DE188719E62}" srcOrd="0" destOrd="6" presId="urn:microsoft.com/office/officeart/2005/8/layout/hList1"/>
    <dgm:cxn modelId="{F824CB44-94EF-403C-B94D-ADC00C7887F6}" type="presOf" srcId="{E2C1EC1F-D4A7-41C9-9C8E-5FAC835B8CDE}" destId="{5F2DFD55-DFF2-4CB4-9470-8DE188719E62}" srcOrd="0" destOrd="4" presId="urn:microsoft.com/office/officeart/2005/8/layout/hList1"/>
    <dgm:cxn modelId="{8390794C-2B2E-4F0B-A40F-02AADCA1EB2E}" type="presOf" srcId="{EC468325-51EA-4A0D-8F3F-2F3A0D3E9ACA}" destId="{5F2DFD55-DFF2-4CB4-9470-8DE188719E62}" srcOrd="0" destOrd="2" presId="urn:microsoft.com/office/officeart/2005/8/layout/hList1"/>
    <dgm:cxn modelId="{F5B6C077-6FBD-4E51-A651-61AC8E6930E9}" type="presOf" srcId="{61A67B50-9031-433E-8B89-EF96B7DAAAAB}" destId="{5F2DFD55-DFF2-4CB4-9470-8DE188719E62}" srcOrd="0" destOrd="5" presId="urn:microsoft.com/office/officeart/2005/8/layout/hList1"/>
    <dgm:cxn modelId="{ED9EE278-234B-424D-AF96-6AEE7BB04309}" srcId="{8A1E2A6E-3BF4-4E13-AE8F-437343B368D1}" destId="{EB9BCDAF-0E70-4AD2-86E6-33CF93EA21DD}" srcOrd="3" destOrd="0" parTransId="{7ABAFADB-5F03-4355-919F-7B9903798B07}" sibTransId="{43FA218F-7E85-4D55-8744-823A4A635FBF}"/>
    <dgm:cxn modelId="{FC07FF8F-34F2-4CA0-A9CC-CD8331C4DF6B}" type="presOf" srcId="{8A1E2A6E-3BF4-4E13-AE8F-437343B368D1}" destId="{53B0E62E-6EF5-4A76-B441-7B22F2DE08E2}" srcOrd="0" destOrd="0" presId="urn:microsoft.com/office/officeart/2005/8/layout/hList1"/>
    <dgm:cxn modelId="{68B5C293-6E07-4C1D-80EB-7B12534DE1F6}" type="presOf" srcId="{0AF82FA6-24FF-4F34-A0D9-176CFCD37B69}" destId="{5F2DFD55-DFF2-4CB4-9470-8DE188719E62}" srcOrd="0" destOrd="0" presId="urn:microsoft.com/office/officeart/2005/8/layout/hList1"/>
    <dgm:cxn modelId="{DD0E64A3-D71C-43EF-ABC4-2B6BA54C030A}" srcId="{A31BB152-6562-4E6E-B47D-1EC07B829BE0}" destId="{EC468325-51EA-4A0D-8F3F-2F3A0D3E9ACA}" srcOrd="2" destOrd="0" parTransId="{91FB4CD6-2002-4A74-BEE2-6566B6C89E27}" sibTransId="{EC3FF50E-DC73-4DFB-A90F-EBC5C5EA2EEF}"/>
    <dgm:cxn modelId="{B18051A7-94A0-4413-85DE-38521F085BE7}" srcId="{672F2E01-93B9-486B-A98A-1267EA08C9A5}" destId="{A5206802-AC63-4DF8-AF94-2A10FF8EC960}" srcOrd="3" destOrd="0" parTransId="{7E26C24B-CF53-4826-A7A5-751341BDD942}" sibTransId="{EE34AFBA-39E2-4FC3-9DE6-811B7A677147}"/>
    <dgm:cxn modelId="{7E1E14B4-C146-49DA-BD65-0DEC12F808FF}" srcId="{B8ABB08B-634F-4751-B867-8BF7BBD432D9}" destId="{8A1E2A6E-3BF4-4E13-AE8F-437343B368D1}" srcOrd="1" destOrd="0" parTransId="{0DF0EB6E-7233-4EBF-9AC7-D98101E4BB7C}" sibTransId="{C7D0B558-7196-4F85-89C2-7BDBCE766797}"/>
    <dgm:cxn modelId="{B75F8AB4-19F0-4AF4-B1CE-54024AE922C5}" type="presOf" srcId="{5876C069-6165-483E-BC8F-5809198AFE60}" destId="{5F2DFD55-DFF2-4CB4-9470-8DE188719E62}" srcOrd="0" destOrd="3" presId="urn:microsoft.com/office/officeart/2005/8/layout/hList1"/>
    <dgm:cxn modelId="{A95A70C7-A992-48BE-9480-6B6DAA7FE711}" type="presOf" srcId="{FC6BA77F-A631-4D5C-835F-2AA4C73E00A7}" destId="{6412BACD-FEB4-4FDA-BC76-64591C287298}" srcOrd="0" destOrd="0" presId="urn:microsoft.com/office/officeart/2005/8/layout/hList1"/>
    <dgm:cxn modelId="{B7AD0CC8-891A-4FDB-A95F-3472E351B725}" type="presOf" srcId="{B36772E4-0454-46D2-B1C9-96DA23916125}" destId="{5F2DFD55-DFF2-4CB4-9470-8DE188719E62}" srcOrd="0" destOrd="1" presId="urn:microsoft.com/office/officeart/2005/8/layout/hList1"/>
    <dgm:cxn modelId="{722255CC-C296-443E-A907-98F718282AC9}" type="presOf" srcId="{0F905C90-DF03-4571-99D4-80223AC9945E}" destId="{295497BD-44E2-4217-B713-5D3BBDFB0B5F}" srcOrd="0" destOrd="1" presId="urn:microsoft.com/office/officeart/2005/8/layout/hList1"/>
    <dgm:cxn modelId="{65FE7ACD-5E8E-4936-AC29-67F9E4EE2C45}" srcId="{A31BB152-6562-4E6E-B47D-1EC07B829BE0}" destId="{E2C1EC1F-D4A7-41C9-9C8E-5FAC835B8CDE}" srcOrd="4" destOrd="0" parTransId="{E88979F5-3C1A-4030-A459-B3B34218D845}" sibTransId="{CEDA4E74-A156-432A-9DF3-18053C870D4B}"/>
    <dgm:cxn modelId="{E56FF9CD-A278-4403-9FB6-BAA5BA9D20CE}" type="presOf" srcId="{672F2E01-93B9-486B-A98A-1267EA08C9A5}" destId="{96AD5008-0696-4325-9932-9B991961EE80}" srcOrd="0" destOrd="0" presId="urn:microsoft.com/office/officeart/2005/8/layout/hList1"/>
    <dgm:cxn modelId="{AD36A2D8-3DFD-4545-990F-7492C361071A}" srcId="{8A1E2A6E-3BF4-4E13-AE8F-437343B368D1}" destId="{0F905C90-DF03-4571-99D4-80223AC9945E}" srcOrd="1" destOrd="0" parTransId="{92CF70FA-1C29-43F7-AA92-0F4F79C55AFF}" sibTransId="{BBB39FAF-7047-4A6D-9A83-30472F0766A1}"/>
    <dgm:cxn modelId="{F24B02D9-100D-4F4C-9C01-EC329AD8ABC7}" type="presOf" srcId="{F7397650-052B-4981-9517-AE90CEED8748}" destId="{295497BD-44E2-4217-B713-5D3BBDFB0B5F}" srcOrd="0" destOrd="0" presId="urn:microsoft.com/office/officeart/2005/8/layout/hList1"/>
    <dgm:cxn modelId="{9856EEDC-E88D-4BFD-A97A-7785C75F06B0}" srcId="{672F2E01-93B9-486B-A98A-1267EA08C9A5}" destId="{FC6BA77F-A631-4D5C-835F-2AA4C73E00A7}" srcOrd="0" destOrd="0" parTransId="{37113E10-3492-4C24-9D73-7BDA2F672CA9}" sibTransId="{E8D47D56-4880-4AFC-9D05-625393152272}"/>
    <dgm:cxn modelId="{6A0AF9E1-8EBE-4929-A3F4-D0D734A06BE2}" type="presOf" srcId="{E4C3FB17-939F-4C51-9265-B35FBC1942DA}" destId="{295497BD-44E2-4217-B713-5D3BBDFB0B5F}" srcOrd="0" destOrd="2" presId="urn:microsoft.com/office/officeart/2005/8/layout/hList1"/>
    <dgm:cxn modelId="{F1EEAAE3-49A3-4443-86BA-F7B3A963DA5D}" srcId="{8A1E2A6E-3BF4-4E13-AE8F-437343B368D1}" destId="{E4C3FB17-939F-4C51-9265-B35FBC1942DA}" srcOrd="2" destOrd="0" parTransId="{755DDDF0-11B3-4AA0-9303-42E801CA66B6}" sibTransId="{66AF06F3-D4FC-445B-BE67-ACB611F2E3C0}"/>
    <dgm:cxn modelId="{B48C66EB-1484-4EFB-9959-8665A2BA6452}" srcId="{A31BB152-6562-4E6E-B47D-1EC07B829BE0}" destId="{61A67B50-9031-433E-8B89-EF96B7DAAAAB}" srcOrd="5" destOrd="0" parTransId="{B48A0951-8645-469F-B8CD-4605EDB26888}" sibTransId="{999D5CBD-969A-4CE9-B749-5313DA495FA6}"/>
    <dgm:cxn modelId="{C8A901EE-B4F6-4128-9289-89EA27F0EF8B}" srcId="{8A1E2A6E-3BF4-4E13-AE8F-437343B368D1}" destId="{F7397650-052B-4981-9517-AE90CEED8748}" srcOrd="0" destOrd="0" parTransId="{5EC10310-D28D-4A19-A46E-DC4C2EA4A5C3}" sibTransId="{95C79FE0-CEAC-4BCC-A819-B417497AEA72}"/>
    <dgm:cxn modelId="{1EB8C2F4-0487-4D9B-9A5B-533C2ACAF0DA}" type="presOf" srcId="{DF3FB5DF-1369-4A01-9A45-6CCFF9DBDCAD}" destId="{6412BACD-FEB4-4FDA-BC76-64591C287298}" srcOrd="0" destOrd="2" presId="urn:microsoft.com/office/officeart/2005/8/layout/hList1"/>
    <dgm:cxn modelId="{F3C4C0FF-20A7-4B21-BE71-6E00C2B32B48}" type="presOf" srcId="{B8ABB08B-634F-4751-B867-8BF7BBD432D9}" destId="{5B567FF7-2CB6-470B-851B-98CA3E6FF8CA}" srcOrd="0" destOrd="0" presId="urn:microsoft.com/office/officeart/2005/8/layout/hList1"/>
    <dgm:cxn modelId="{686B40AB-0F0F-4CED-8AA4-A8BA65D64526}" type="presParOf" srcId="{5B567FF7-2CB6-470B-851B-98CA3E6FF8CA}" destId="{88FCB467-DEB8-4BEF-A5E8-AD3B0F6CC4B6}" srcOrd="0" destOrd="0" presId="urn:microsoft.com/office/officeart/2005/8/layout/hList1"/>
    <dgm:cxn modelId="{54E25AD5-B15C-441C-85A5-2E970DD81258}" type="presParOf" srcId="{88FCB467-DEB8-4BEF-A5E8-AD3B0F6CC4B6}" destId="{96AD5008-0696-4325-9932-9B991961EE80}" srcOrd="0" destOrd="0" presId="urn:microsoft.com/office/officeart/2005/8/layout/hList1"/>
    <dgm:cxn modelId="{A410CD01-1A3E-41DF-A952-FA43749251A1}" type="presParOf" srcId="{88FCB467-DEB8-4BEF-A5E8-AD3B0F6CC4B6}" destId="{6412BACD-FEB4-4FDA-BC76-64591C287298}" srcOrd="1" destOrd="0" presId="urn:microsoft.com/office/officeart/2005/8/layout/hList1"/>
    <dgm:cxn modelId="{C52A103C-1068-47B9-ACA2-894D88637699}" type="presParOf" srcId="{5B567FF7-2CB6-470B-851B-98CA3E6FF8CA}" destId="{8B4FB7D2-210F-49F9-B478-E1EB1225BFF2}" srcOrd="1" destOrd="0" presId="urn:microsoft.com/office/officeart/2005/8/layout/hList1"/>
    <dgm:cxn modelId="{791729D5-EA2A-478D-91A4-74CE74D3D5F8}" type="presParOf" srcId="{5B567FF7-2CB6-470B-851B-98CA3E6FF8CA}" destId="{E6D15BD9-F4B3-4D7E-B81A-A9AAD5539C8C}" srcOrd="2" destOrd="0" presId="urn:microsoft.com/office/officeart/2005/8/layout/hList1"/>
    <dgm:cxn modelId="{91A49AD1-E49B-4D01-8A22-48310A1D5F8F}" type="presParOf" srcId="{E6D15BD9-F4B3-4D7E-B81A-A9AAD5539C8C}" destId="{53B0E62E-6EF5-4A76-B441-7B22F2DE08E2}" srcOrd="0" destOrd="0" presId="urn:microsoft.com/office/officeart/2005/8/layout/hList1"/>
    <dgm:cxn modelId="{08E5CCC6-416F-41AC-A08C-24AE9FCB68DE}" type="presParOf" srcId="{E6D15BD9-F4B3-4D7E-B81A-A9AAD5539C8C}" destId="{295497BD-44E2-4217-B713-5D3BBDFB0B5F}" srcOrd="1" destOrd="0" presId="urn:microsoft.com/office/officeart/2005/8/layout/hList1"/>
    <dgm:cxn modelId="{71D9789A-F92D-4BDF-9B38-24F42CFBB293}" type="presParOf" srcId="{5B567FF7-2CB6-470B-851B-98CA3E6FF8CA}" destId="{213BB65D-3A73-4782-94A4-3E2DB4E44404}" srcOrd="3" destOrd="0" presId="urn:microsoft.com/office/officeart/2005/8/layout/hList1"/>
    <dgm:cxn modelId="{5266AD6D-D16F-4D7D-BD3F-1D2F78BE886C}" type="presParOf" srcId="{5B567FF7-2CB6-470B-851B-98CA3E6FF8CA}" destId="{0FF5A812-2BC6-4292-8644-25B40EE89661}" srcOrd="4" destOrd="0" presId="urn:microsoft.com/office/officeart/2005/8/layout/hList1"/>
    <dgm:cxn modelId="{7D7055EE-938E-4316-8E04-9432727C9FB5}" type="presParOf" srcId="{0FF5A812-2BC6-4292-8644-25B40EE89661}" destId="{83ED5128-2501-46DC-A36F-75BB9498CAC1}" srcOrd="0" destOrd="0" presId="urn:microsoft.com/office/officeart/2005/8/layout/hList1"/>
    <dgm:cxn modelId="{482D73BB-1D09-4CCE-98A6-964E880B01CC}" type="presParOf" srcId="{0FF5A812-2BC6-4292-8644-25B40EE89661}" destId="{5F2DFD55-DFF2-4CB4-9470-8DE188719E6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ABB08B-634F-4751-B867-8BF7BBD432D9}" type="doc">
      <dgm:prSet loTypeId="urn:microsoft.com/office/officeart/2005/8/layout/hList1" loCatId="list" qsTypeId="urn:microsoft.com/office/officeart/2005/8/quickstyle/simple1#3" qsCatId="simple" csTypeId="urn:microsoft.com/office/officeart/2005/8/colors/colorful1#3" csCatId="colorful" phldr="1"/>
      <dgm:spPr/>
      <dgm:t>
        <a:bodyPr/>
        <a:lstStyle/>
        <a:p>
          <a:endParaRPr lang="fr-FR"/>
        </a:p>
      </dgm:t>
    </dgm:pt>
    <dgm:pt modelId="{672F2E01-93B9-486B-A98A-1267EA08C9A5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المزايا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E269D07-919E-4F72-B1AA-AE30FE1465ED}" type="par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0F62C5E-CEE8-444A-A75D-FA53EE6CD335}" type="sib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C6BA77F-A631-4D5C-835F-2AA4C73E00A7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سهولة إنجاز أعمال المنظمة في البلد المضيف وذلك لأن المديرين في هذه الحالة يكون لديهم إلمام كامل بلغة البلد وثقافته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7113E10-3492-4C24-9D73-7BDA2F672CA9}" type="par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8D47D56-4880-4AFC-9D05-625393152272}" type="sib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44290C3-AB15-4C8F-92B8-DE5F99D98498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التخلص من مشكلة التكيف الثقافي التي تواجه المديرين وعائلاتهم 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DCE5B7F-B0F4-4C8B-8C88-0D5DDDBC26C5}" type="par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4913656-DE73-48A3-9D8C-018EED79890F}" type="sib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A1E2A6E-3BF4-4E13-AE8F-437343B368D1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الأسباب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DF0EB6E-7233-4EBF-9AC7-D98101E4BB7C}" type="par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7D0B558-7196-4F85-89C2-7BDBCE766797}" type="sib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7397650-052B-4981-9517-AE90CEED8748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يتم اللجوء إلى هذا الخيار كمحاولة للتخلص من بعض مساوئ الخيارين السابقين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EC10310-D28D-4A19-A46E-DC4C2EA4A5C3}" type="par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5C79FE0-CEAC-4BCC-A819-B417497AEA72}" type="sib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31BB152-6562-4E6E-B47D-1EC07B829BE0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الصعوبات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D8C65D7-3135-47F7-A4A3-0D2D527F559E}" type="par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8B5CBEC-F2E9-4548-BE62-4E19A95D4C37}" type="sib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AF82FA6-24FF-4F34-A0D9-176CFCD37B69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التحيز للبلد </a:t>
          </a:r>
          <a:r>
            <a:rPr lang="ar-SA" sz="2000" b="1" dirty="0" err="1">
              <a:latin typeface="Sakkal Majalla" panose="02000000000000000000" pitchFamily="2" charset="-78"/>
              <a:cs typeface="Sakkal Majalla" panose="02000000000000000000" pitchFamily="2" charset="-78"/>
            </a:rPr>
            <a:t>المضيف.</a:t>
          </a:r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 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7E1964D-3ED7-48E0-B993-0A6BF748B1A8}" type="par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C2359E7-AB16-408D-8472-DCA00DAC50E2}" type="sib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F3FB5DF-1369-4A01-9A45-6CCFF9DBDCAD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التخفيف من </a:t>
          </a:r>
          <a:r>
            <a:rPr lang="ar-SA" sz="1800" b="1" dirty="0" err="1">
              <a:latin typeface="Sakkal Majalla" panose="02000000000000000000" pitchFamily="2" charset="-78"/>
              <a:cs typeface="Sakkal Majalla" panose="02000000000000000000" pitchFamily="2" charset="-78"/>
            </a:rPr>
            <a:t>حدة</a:t>
          </a:r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 الشعور القومي المعادي للمنظمات ومصالحها في البلد المضيف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9467258-025D-4F13-8EE0-3E4BAD5A92DA}" type="par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1028C77-AEA3-4D78-97F7-45DC87E07FA4}" type="sib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B9BCDAF-0E70-4AD2-86E6-33CF93EA21DD}">
      <dgm:prSet phldrT="[Texte]"/>
      <dgm:spPr/>
      <dgm:t>
        <a:bodyPr/>
        <a:lstStyle/>
        <a:p>
          <a:pPr algn="just" rtl="1"/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ABAFADB-5F03-4355-919F-7B9903798B07}" type="parTrans" cxnId="{ED9EE278-234B-424D-AF96-6AEE7BB04309}">
      <dgm:prSet/>
      <dgm:spPr/>
      <dgm:t>
        <a:bodyPr/>
        <a:lstStyle/>
        <a:p>
          <a:endParaRPr lang="fr-FR"/>
        </a:p>
      </dgm:t>
    </dgm:pt>
    <dgm:pt modelId="{43FA218F-7E85-4D55-8744-823A4A635FBF}" type="sibTrans" cxnId="{ED9EE278-234B-424D-AF96-6AEE7BB04309}">
      <dgm:prSet/>
      <dgm:spPr/>
      <dgm:t>
        <a:bodyPr/>
        <a:lstStyle/>
        <a:p>
          <a:endParaRPr lang="fr-FR"/>
        </a:p>
      </dgm:t>
    </dgm:pt>
    <dgm:pt modelId="{A5206802-AC63-4DF8-AF94-2A10FF8EC960}">
      <dgm:prSet phldrT="[Texte]" custT="1"/>
      <dgm:spPr/>
      <dgm:t>
        <a:bodyPr/>
        <a:lstStyle/>
        <a:p>
          <a:pPr algn="just" rtl="1"/>
          <a:r>
            <a:rPr lang="ar-SA" sz="1800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التخفيف من الأعباء الناجمة عن استخدام مديرين قادمين من البلد الأصلي للمنظمة </a:t>
          </a:r>
          <a:endParaRPr lang="fr-FR" sz="18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E26C24B-CF53-4826-A7A5-751341BDD942}" type="parTrans" cxnId="{B18051A7-94A0-4413-85DE-38521F085BE7}">
      <dgm:prSet/>
      <dgm:spPr/>
    </dgm:pt>
    <dgm:pt modelId="{EE34AFBA-39E2-4FC3-9DE6-811B7A677147}" type="sibTrans" cxnId="{B18051A7-94A0-4413-85DE-38521F085BE7}">
      <dgm:prSet/>
      <dgm:spPr/>
    </dgm:pt>
    <dgm:pt modelId="{B32B269B-B9F2-42B8-9F73-A5AFB51E553A}">
      <dgm:prSet phldrT="[Texte]"/>
      <dgm:spPr/>
      <dgm:t>
        <a:bodyPr/>
        <a:lstStyle/>
        <a:p>
          <a:pPr algn="just" rtl="1"/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9DCDFE7-1813-44A5-9D23-5E448A9B12C4}" type="parTrans" cxnId="{C315D2CE-40A7-4D59-BBEA-4B992971B159}">
      <dgm:prSet/>
      <dgm:spPr/>
    </dgm:pt>
    <dgm:pt modelId="{5BDF896F-FE57-49C3-A1F7-24AFC1D2F5F4}" type="sibTrans" cxnId="{C315D2CE-40A7-4D59-BBEA-4B992971B159}">
      <dgm:prSet/>
      <dgm:spPr/>
    </dgm:pt>
    <dgm:pt modelId="{3A990350-45EE-41A9-B8BF-9B167E4F306A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التكلفة العالية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A8A6C7C-7722-455B-A385-C78DC99DD594}" type="parTrans" cxnId="{9B07041B-9AE2-4021-AED9-E12AFF485B27}">
      <dgm:prSet/>
      <dgm:spPr/>
    </dgm:pt>
    <dgm:pt modelId="{90A32821-50A7-49C6-8597-36558F581C26}" type="sibTrans" cxnId="{9B07041B-9AE2-4021-AED9-E12AFF485B27}">
      <dgm:prSet/>
      <dgm:spPr/>
    </dgm:pt>
    <dgm:pt modelId="{76B5CD65-C531-48F7-9487-5880401958F2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الشعور القومي المناهض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3A85D2A-4A47-44DE-95CE-9AF498B6B165}" type="parTrans" cxnId="{469C9E3F-CDF3-4D2A-8C65-CD8DD118DE25}">
      <dgm:prSet/>
      <dgm:spPr/>
    </dgm:pt>
    <dgm:pt modelId="{81388B26-1760-4164-A595-218091821683}" type="sibTrans" cxnId="{469C9E3F-CDF3-4D2A-8C65-CD8DD118DE25}">
      <dgm:prSet/>
      <dgm:spPr/>
    </dgm:pt>
    <dgm:pt modelId="{E61E7CEF-6977-44C0-B392-B3D494C81137}">
      <dgm:prSet phldrT="[Texte]"/>
      <dgm:spPr/>
      <dgm:t>
        <a:bodyPr/>
        <a:lstStyle/>
        <a:p>
          <a:pPr algn="just" rtl="1"/>
          <a:r>
            <a:rPr lang="ar-SA" b="1" dirty="0">
              <a:latin typeface="Sakkal Majalla" panose="02000000000000000000" pitchFamily="2" charset="-78"/>
              <a:cs typeface="Sakkal Majalla" panose="02000000000000000000" pitchFamily="2" charset="-78"/>
            </a:rPr>
            <a:t>قلة الخبرة والكفاءة.</a:t>
          </a:r>
          <a:endParaRPr lang="fr-FR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3E02499-51E1-40D1-B407-7CB9A6D0786C}" type="parTrans" cxnId="{79FCAF70-811D-4F68-9DA8-FCC1ABA3F4D3}">
      <dgm:prSet/>
      <dgm:spPr/>
    </dgm:pt>
    <dgm:pt modelId="{46773D10-3019-4E7C-A9F0-A728D19DA2CA}" type="sibTrans" cxnId="{79FCAF70-811D-4F68-9DA8-FCC1ABA3F4D3}">
      <dgm:prSet/>
      <dgm:spPr/>
    </dgm:pt>
    <dgm:pt modelId="{0567313E-454D-4564-B0EF-A7EA3C34A670}">
      <dgm:prSet phldrT="[Texte]" custT="1"/>
      <dgm:spPr/>
      <dgm:t>
        <a:bodyPr/>
        <a:lstStyle/>
        <a:p>
          <a:pPr algn="just" rtl="1"/>
          <a:r>
            <a:rPr lang="ar-SA" sz="2000" b="1" dirty="0">
              <a:latin typeface="Sakkal Majalla" panose="02000000000000000000" pitchFamily="2" charset="-78"/>
              <a:cs typeface="Sakkal Majalla" panose="02000000000000000000" pitchFamily="2" charset="-78"/>
            </a:rPr>
            <a:t>منافسة المواطنين المحليين.</a:t>
          </a:r>
          <a:endParaRPr lang="fr-FR" sz="2000" b="1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C1F946A-C70F-4BC2-8FB7-CF36FE636A54}" type="parTrans" cxnId="{A8579698-AB13-424D-8CF1-01BE6649CF93}">
      <dgm:prSet/>
      <dgm:spPr/>
    </dgm:pt>
    <dgm:pt modelId="{19140A05-A4DA-4C6B-9123-9D006008E42C}" type="sibTrans" cxnId="{A8579698-AB13-424D-8CF1-01BE6649CF93}">
      <dgm:prSet/>
      <dgm:spPr/>
    </dgm:pt>
    <dgm:pt modelId="{5B567FF7-2CB6-470B-851B-98CA3E6FF8CA}" type="pres">
      <dgm:prSet presAssocID="{B8ABB08B-634F-4751-B867-8BF7BBD432D9}" presName="Name0" presStyleCnt="0">
        <dgm:presLayoutVars>
          <dgm:dir/>
          <dgm:animLvl val="lvl"/>
          <dgm:resizeHandles val="exact"/>
        </dgm:presLayoutVars>
      </dgm:prSet>
      <dgm:spPr/>
    </dgm:pt>
    <dgm:pt modelId="{88FCB467-DEB8-4BEF-A5E8-AD3B0F6CC4B6}" type="pres">
      <dgm:prSet presAssocID="{672F2E01-93B9-486B-A98A-1267EA08C9A5}" presName="composite" presStyleCnt="0"/>
      <dgm:spPr/>
    </dgm:pt>
    <dgm:pt modelId="{96AD5008-0696-4325-9932-9B991961EE80}" type="pres">
      <dgm:prSet presAssocID="{672F2E01-93B9-486B-A98A-1267EA08C9A5}" presName="parTx" presStyleLbl="alignNode1" presStyleIdx="0" presStyleCnt="3" custScaleY="157161">
        <dgm:presLayoutVars>
          <dgm:chMax val="0"/>
          <dgm:chPref val="0"/>
          <dgm:bulletEnabled val="1"/>
        </dgm:presLayoutVars>
      </dgm:prSet>
      <dgm:spPr/>
    </dgm:pt>
    <dgm:pt modelId="{6412BACD-FEB4-4FDA-BC76-64591C287298}" type="pres">
      <dgm:prSet presAssocID="{672F2E01-93B9-486B-A98A-1267EA08C9A5}" presName="desTx" presStyleLbl="alignAccFollowNode1" presStyleIdx="0" presStyleCnt="3">
        <dgm:presLayoutVars>
          <dgm:bulletEnabled val="1"/>
        </dgm:presLayoutVars>
      </dgm:prSet>
      <dgm:spPr/>
    </dgm:pt>
    <dgm:pt modelId="{8B4FB7D2-210F-49F9-B478-E1EB1225BFF2}" type="pres">
      <dgm:prSet presAssocID="{10F62C5E-CEE8-444A-A75D-FA53EE6CD335}" presName="space" presStyleCnt="0"/>
      <dgm:spPr/>
    </dgm:pt>
    <dgm:pt modelId="{E6D15BD9-F4B3-4D7E-B81A-A9AAD5539C8C}" type="pres">
      <dgm:prSet presAssocID="{8A1E2A6E-3BF4-4E13-AE8F-437343B368D1}" presName="composite" presStyleCnt="0"/>
      <dgm:spPr/>
    </dgm:pt>
    <dgm:pt modelId="{53B0E62E-6EF5-4A76-B441-7B22F2DE08E2}" type="pres">
      <dgm:prSet presAssocID="{8A1E2A6E-3BF4-4E13-AE8F-437343B368D1}" presName="parTx" presStyleLbl="alignNode1" presStyleIdx="1" presStyleCnt="3" custScaleY="185765">
        <dgm:presLayoutVars>
          <dgm:chMax val="0"/>
          <dgm:chPref val="0"/>
          <dgm:bulletEnabled val="1"/>
        </dgm:presLayoutVars>
      </dgm:prSet>
      <dgm:spPr/>
    </dgm:pt>
    <dgm:pt modelId="{295497BD-44E2-4217-B713-5D3BBDFB0B5F}" type="pres">
      <dgm:prSet presAssocID="{8A1E2A6E-3BF4-4E13-AE8F-437343B368D1}" presName="desTx" presStyleLbl="alignAccFollowNode1" presStyleIdx="1" presStyleCnt="3">
        <dgm:presLayoutVars>
          <dgm:bulletEnabled val="1"/>
        </dgm:presLayoutVars>
      </dgm:prSet>
      <dgm:spPr/>
    </dgm:pt>
    <dgm:pt modelId="{213BB65D-3A73-4782-94A4-3E2DB4E44404}" type="pres">
      <dgm:prSet presAssocID="{C7D0B558-7196-4F85-89C2-7BDBCE766797}" presName="space" presStyleCnt="0"/>
      <dgm:spPr/>
    </dgm:pt>
    <dgm:pt modelId="{0FF5A812-2BC6-4292-8644-25B40EE89661}" type="pres">
      <dgm:prSet presAssocID="{A31BB152-6562-4E6E-B47D-1EC07B829BE0}" presName="composite" presStyleCnt="0"/>
      <dgm:spPr/>
    </dgm:pt>
    <dgm:pt modelId="{83ED5128-2501-46DC-A36F-75BB9498CAC1}" type="pres">
      <dgm:prSet presAssocID="{A31BB152-6562-4E6E-B47D-1EC07B829BE0}" presName="parTx" presStyleLbl="alignNode1" presStyleIdx="2" presStyleCnt="3" custScaleY="208284">
        <dgm:presLayoutVars>
          <dgm:chMax val="0"/>
          <dgm:chPref val="0"/>
          <dgm:bulletEnabled val="1"/>
        </dgm:presLayoutVars>
      </dgm:prSet>
      <dgm:spPr/>
    </dgm:pt>
    <dgm:pt modelId="{5F2DFD55-DFF2-4CB4-9470-8DE188719E62}" type="pres">
      <dgm:prSet presAssocID="{A31BB152-6562-4E6E-B47D-1EC07B829BE0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15D5BF0A-EA6E-4F4F-A5EC-33B481DBBA5F}" type="presOf" srcId="{3A990350-45EE-41A9-B8BF-9B167E4F306A}" destId="{295497BD-44E2-4217-B713-5D3BBDFB0B5F}" srcOrd="0" destOrd="1" presId="urn:microsoft.com/office/officeart/2005/8/layout/hList1"/>
    <dgm:cxn modelId="{84A91F12-5109-496B-9926-8CF3C0A4CA13}" srcId="{B8ABB08B-634F-4751-B867-8BF7BBD432D9}" destId="{A31BB152-6562-4E6E-B47D-1EC07B829BE0}" srcOrd="2" destOrd="0" parTransId="{2D8C65D7-3135-47F7-A4A3-0D2D527F559E}" sibTransId="{78B5CBEC-F2E9-4548-BE62-4E19A95D4C37}"/>
    <dgm:cxn modelId="{9B07041B-9AE2-4021-AED9-E12AFF485B27}" srcId="{8A1E2A6E-3BF4-4E13-AE8F-437343B368D1}" destId="{3A990350-45EE-41A9-B8BF-9B167E4F306A}" srcOrd="1" destOrd="0" parTransId="{9A8A6C7C-7722-455B-A385-C78DC99DD594}" sibTransId="{90A32821-50A7-49C6-8597-36558F581C26}"/>
    <dgm:cxn modelId="{EB9A3622-93B9-4029-9CDB-2811AA153016}" srcId="{672F2E01-93B9-486B-A98A-1267EA08C9A5}" destId="{C44290C3-AB15-4C8F-92B8-DE5F99D98498}" srcOrd="1" destOrd="0" parTransId="{0DCE5B7F-B0F4-4C8B-8C88-0D5DDDBC26C5}" sibTransId="{04913656-DE73-48A3-9D8C-018EED79890F}"/>
    <dgm:cxn modelId="{8EA2092D-9A35-4573-B859-F4D4BD238208}" type="presOf" srcId="{F7397650-052B-4981-9517-AE90CEED8748}" destId="{295497BD-44E2-4217-B713-5D3BBDFB0B5F}" srcOrd="0" destOrd="0" presId="urn:microsoft.com/office/officeart/2005/8/layout/hList1"/>
    <dgm:cxn modelId="{5FBD0530-629C-48A9-B2D0-6A8B8FAAF0CA}" srcId="{B8ABB08B-634F-4751-B867-8BF7BBD432D9}" destId="{672F2E01-93B9-486B-A98A-1267EA08C9A5}" srcOrd="0" destOrd="0" parTransId="{EE269D07-919E-4F72-B1AA-AE30FE1465ED}" sibTransId="{10F62C5E-CEE8-444A-A75D-FA53EE6CD335}"/>
    <dgm:cxn modelId="{7ACC4231-D7BB-46FF-9CDE-9E043D18B2AE}" type="presOf" srcId="{A5206802-AC63-4DF8-AF94-2A10FF8EC960}" destId="{6412BACD-FEB4-4FDA-BC76-64591C287298}" srcOrd="0" destOrd="3" presId="urn:microsoft.com/office/officeart/2005/8/layout/hList1"/>
    <dgm:cxn modelId="{C246B032-C531-47EF-96ED-1140C9A28BC5}" type="presOf" srcId="{B8ABB08B-634F-4751-B867-8BF7BBD432D9}" destId="{5B567FF7-2CB6-470B-851B-98CA3E6FF8CA}" srcOrd="0" destOrd="0" presId="urn:microsoft.com/office/officeart/2005/8/layout/hList1"/>
    <dgm:cxn modelId="{3F71143A-775A-427B-9811-28E9573F8D50}" type="presOf" srcId="{76B5CD65-C531-48F7-9487-5880401958F2}" destId="{295497BD-44E2-4217-B713-5D3BBDFB0B5F}" srcOrd="0" destOrd="2" presId="urn:microsoft.com/office/officeart/2005/8/layout/hList1"/>
    <dgm:cxn modelId="{29A0553A-B62F-4E32-ACAC-8144BD12C172}" srcId="{672F2E01-93B9-486B-A98A-1267EA08C9A5}" destId="{DF3FB5DF-1369-4A01-9A45-6CCFF9DBDCAD}" srcOrd="2" destOrd="0" parTransId="{A9467258-025D-4F13-8EE0-3E4BAD5A92DA}" sibTransId="{B1028C77-AEA3-4D78-97F7-45DC87E07FA4}"/>
    <dgm:cxn modelId="{F80D133F-C485-421F-9C53-0513B67DFDD2}" srcId="{A31BB152-6562-4E6E-B47D-1EC07B829BE0}" destId="{0AF82FA6-24FF-4F34-A0D9-176CFCD37B69}" srcOrd="0" destOrd="0" parTransId="{17E1964D-3ED7-48E0-B993-0A6BF748B1A8}" sibTransId="{5C2359E7-AB16-408D-8472-DCA00DAC50E2}"/>
    <dgm:cxn modelId="{469C9E3F-CDF3-4D2A-8C65-CD8DD118DE25}" srcId="{8A1E2A6E-3BF4-4E13-AE8F-437343B368D1}" destId="{76B5CD65-C531-48F7-9487-5880401958F2}" srcOrd="2" destOrd="0" parTransId="{23A85D2A-4A47-44DE-95CE-9AF498B6B165}" sibTransId="{81388B26-1760-4164-A595-218091821683}"/>
    <dgm:cxn modelId="{517F556B-1076-4289-91EF-C998DB6C2F27}" type="presOf" srcId="{A31BB152-6562-4E6E-B47D-1EC07B829BE0}" destId="{83ED5128-2501-46DC-A36F-75BB9498CAC1}" srcOrd="0" destOrd="0" presId="urn:microsoft.com/office/officeart/2005/8/layout/hList1"/>
    <dgm:cxn modelId="{00445D6D-6E16-4319-835A-D2404E892845}" type="presOf" srcId="{0AF82FA6-24FF-4F34-A0D9-176CFCD37B69}" destId="{5F2DFD55-DFF2-4CB4-9470-8DE188719E62}" srcOrd="0" destOrd="0" presId="urn:microsoft.com/office/officeart/2005/8/layout/hList1"/>
    <dgm:cxn modelId="{5706656F-6C2E-444A-9FCA-F1A6024827F3}" type="presOf" srcId="{E61E7CEF-6977-44C0-B392-B3D494C81137}" destId="{295497BD-44E2-4217-B713-5D3BBDFB0B5F}" srcOrd="0" destOrd="3" presId="urn:microsoft.com/office/officeart/2005/8/layout/hList1"/>
    <dgm:cxn modelId="{A5679D4F-830B-46F6-BB6D-1B26443F4AEF}" type="presOf" srcId="{C44290C3-AB15-4C8F-92B8-DE5F99D98498}" destId="{6412BACD-FEB4-4FDA-BC76-64591C287298}" srcOrd="0" destOrd="1" presId="urn:microsoft.com/office/officeart/2005/8/layout/hList1"/>
    <dgm:cxn modelId="{79FCAF70-811D-4F68-9DA8-FCC1ABA3F4D3}" srcId="{8A1E2A6E-3BF4-4E13-AE8F-437343B368D1}" destId="{E61E7CEF-6977-44C0-B392-B3D494C81137}" srcOrd="3" destOrd="0" parTransId="{83E02499-51E1-40D1-B407-7CB9A6D0786C}" sibTransId="{46773D10-3019-4E7C-A9F0-A728D19DA2CA}"/>
    <dgm:cxn modelId="{F1D21A74-9114-4B03-9137-F0C26DEBBC97}" type="presOf" srcId="{DF3FB5DF-1369-4A01-9A45-6CCFF9DBDCAD}" destId="{6412BACD-FEB4-4FDA-BC76-64591C287298}" srcOrd="0" destOrd="2" presId="urn:microsoft.com/office/officeart/2005/8/layout/hList1"/>
    <dgm:cxn modelId="{71821F55-737B-4166-A39A-472B597C8077}" type="presOf" srcId="{8A1E2A6E-3BF4-4E13-AE8F-437343B368D1}" destId="{53B0E62E-6EF5-4A76-B441-7B22F2DE08E2}" srcOrd="0" destOrd="0" presId="urn:microsoft.com/office/officeart/2005/8/layout/hList1"/>
    <dgm:cxn modelId="{ED9EE278-234B-424D-AF96-6AEE7BB04309}" srcId="{8A1E2A6E-3BF4-4E13-AE8F-437343B368D1}" destId="{EB9BCDAF-0E70-4AD2-86E6-33CF93EA21DD}" srcOrd="5" destOrd="0" parTransId="{7ABAFADB-5F03-4355-919F-7B9903798B07}" sibTransId="{43FA218F-7E85-4D55-8744-823A4A635FBF}"/>
    <dgm:cxn modelId="{1D56C286-7257-4812-AEBD-D0DA78B2E59E}" type="presOf" srcId="{0567313E-454D-4564-B0EF-A7EA3C34A670}" destId="{5F2DFD55-DFF2-4CB4-9470-8DE188719E62}" srcOrd="0" destOrd="1" presId="urn:microsoft.com/office/officeart/2005/8/layout/hList1"/>
    <dgm:cxn modelId="{B872228D-048E-4977-ADA2-9AC45FE7A17E}" type="presOf" srcId="{B32B269B-B9F2-42B8-9F73-A5AFB51E553A}" destId="{295497BD-44E2-4217-B713-5D3BBDFB0B5F}" srcOrd="0" destOrd="4" presId="urn:microsoft.com/office/officeart/2005/8/layout/hList1"/>
    <dgm:cxn modelId="{F6578F8D-F2DB-4CE5-AF0D-59087D930FC4}" type="presOf" srcId="{FC6BA77F-A631-4D5C-835F-2AA4C73E00A7}" destId="{6412BACD-FEB4-4FDA-BC76-64591C287298}" srcOrd="0" destOrd="0" presId="urn:microsoft.com/office/officeart/2005/8/layout/hList1"/>
    <dgm:cxn modelId="{A8579698-AB13-424D-8CF1-01BE6649CF93}" srcId="{A31BB152-6562-4E6E-B47D-1EC07B829BE0}" destId="{0567313E-454D-4564-B0EF-A7EA3C34A670}" srcOrd="1" destOrd="0" parTransId="{9C1F946A-C70F-4BC2-8FB7-CF36FE636A54}" sibTransId="{19140A05-A4DA-4C6B-9123-9D006008E42C}"/>
    <dgm:cxn modelId="{B18051A7-94A0-4413-85DE-38521F085BE7}" srcId="{672F2E01-93B9-486B-A98A-1267EA08C9A5}" destId="{A5206802-AC63-4DF8-AF94-2A10FF8EC960}" srcOrd="3" destOrd="0" parTransId="{7E26C24B-CF53-4826-A7A5-751341BDD942}" sibTransId="{EE34AFBA-39E2-4FC3-9DE6-811B7A677147}"/>
    <dgm:cxn modelId="{7E1E14B4-C146-49DA-BD65-0DEC12F808FF}" srcId="{B8ABB08B-634F-4751-B867-8BF7BBD432D9}" destId="{8A1E2A6E-3BF4-4E13-AE8F-437343B368D1}" srcOrd="1" destOrd="0" parTransId="{0DF0EB6E-7233-4EBF-9AC7-D98101E4BB7C}" sibTransId="{C7D0B558-7196-4F85-89C2-7BDBCE766797}"/>
    <dgm:cxn modelId="{45490EC3-19CD-4EBA-96A0-2E66B2C1DE83}" type="presOf" srcId="{672F2E01-93B9-486B-A98A-1267EA08C9A5}" destId="{96AD5008-0696-4325-9932-9B991961EE80}" srcOrd="0" destOrd="0" presId="urn:microsoft.com/office/officeart/2005/8/layout/hList1"/>
    <dgm:cxn modelId="{C6DE96C4-AECF-49BD-9085-B7C0E6AA8042}" type="presOf" srcId="{EB9BCDAF-0E70-4AD2-86E6-33CF93EA21DD}" destId="{295497BD-44E2-4217-B713-5D3BBDFB0B5F}" srcOrd="0" destOrd="5" presId="urn:microsoft.com/office/officeart/2005/8/layout/hList1"/>
    <dgm:cxn modelId="{C315D2CE-40A7-4D59-BBEA-4B992971B159}" srcId="{8A1E2A6E-3BF4-4E13-AE8F-437343B368D1}" destId="{B32B269B-B9F2-42B8-9F73-A5AFB51E553A}" srcOrd="4" destOrd="0" parTransId="{39DCDFE7-1813-44A5-9D23-5E448A9B12C4}" sibTransId="{5BDF896F-FE57-49C3-A1F7-24AFC1D2F5F4}"/>
    <dgm:cxn modelId="{9856EEDC-E88D-4BFD-A97A-7785C75F06B0}" srcId="{672F2E01-93B9-486B-A98A-1267EA08C9A5}" destId="{FC6BA77F-A631-4D5C-835F-2AA4C73E00A7}" srcOrd="0" destOrd="0" parTransId="{37113E10-3492-4C24-9D73-7BDA2F672CA9}" sibTransId="{E8D47D56-4880-4AFC-9D05-625393152272}"/>
    <dgm:cxn modelId="{C8A901EE-B4F6-4128-9289-89EA27F0EF8B}" srcId="{8A1E2A6E-3BF4-4E13-AE8F-437343B368D1}" destId="{F7397650-052B-4981-9517-AE90CEED8748}" srcOrd="0" destOrd="0" parTransId="{5EC10310-D28D-4A19-A46E-DC4C2EA4A5C3}" sibTransId="{95C79FE0-CEAC-4BCC-A819-B417497AEA72}"/>
    <dgm:cxn modelId="{3880B0F8-9D37-4880-AD43-0437A0E71228}" type="presParOf" srcId="{5B567FF7-2CB6-470B-851B-98CA3E6FF8CA}" destId="{88FCB467-DEB8-4BEF-A5E8-AD3B0F6CC4B6}" srcOrd="0" destOrd="0" presId="urn:microsoft.com/office/officeart/2005/8/layout/hList1"/>
    <dgm:cxn modelId="{99BC794D-8DA0-4E1B-8648-D219FD71D569}" type="presParOf" srcId="{88FCB467-DEB8-4BEF-A5E8-AD3B0F6CC4B6}" destId="{96AD5008-0696-4325-9932-9B991961EE80}" srcOrd="0" destOrd="0" presId="urn:microsoft.com/office/officeart/2005/8/layout/hList1"/>
    <dgm:cxn modelId="{EC241240-F053-49A9-B0E3-28DB340CAE91}" type="presParOf" srcId="{88FCB467-DEB8-4BEF-A5E8-AD3B0F6CC4B6}" destId="{6412BACD-FEB4-4FDA-BC76-64591C287298}" srcOrd="1" destOrd="0" presId="urn:microsoft.com/office/officeart/2005/8/layout/hList1"/>
    <dgm:cxn modelId="{E3F580EC-9C3E-4C5D-A628-0D6B4FEC6394}" type="presParOf" srcId="{5B567FF7-2CB6-470B-851B-98CA3E6FF8CA}" destId="{8B4FB7D2-210F-49F9-B478-E1EB1225BFF2}" srcOrd="1" destOrd="0" presId="urn:microsoft.com/office/officeart/2005/8/layout/hList1"/>
    <dgm:cxn modelId="{3A535744-8578-4CC7-984C-824BE390E4E8}" type="presParOf" srcId="{5B567FF7-2CB6-470B-851B-98CA3E6FF8CA}" destId="{E6D15BD9-F4B3-4D7E-B81A-A9AAD5539C8C}" srcOrd="2" destOrd="0" presId="urn:microsoft.com/office/officeart/2005/8/layout/hList1"/>
    <dgm:cxn modelId="{9D394313-5E1E-4081-9B5B-37BD7AE732DA}" type="presParOf" srcId="{E6D15BD9-F4B3-4D7E-B81A-A9AAD5539C8C}" destId="{53B0E62E-6EF5-4A76-B441-7B22F2DE08E2}" srcOrd="0" destOrd="0" presId="urn:microsoft.com/office/officeart/2005/8/layout/hList1"/>
    <dgm:cxn modelId="{0E4D701E-4636-4DC6-BC0C-D7DA1955FD6E}" type="presParOf" srcId="{E6D15BD9-F4B3-4D7E-B81A-A9AAD5539C8C}" destId="{295497BD-44E2-4217-B713-5D3BBDFB0B5F}" srcOrd="1" destOrd="0" presId="urn:microsoft.com/office/officeart/2005/8/layout/hList1"/>
    <dgm:cxn modelId="{F530842E-EEFD-4E01-81FA-8323EB57B832}" type="presParOf" srcId="{5B567FF7-2CB6-470B-851B-98CA3E6FF8CA}" destId="{213BB65D-3A73-4782-94A4-3E2DB4E44404}" srcOrd="3" destOrd="0" presId="urn:microsoft.com/office/officeart/2005/8/layout/hList1"/>
    <dgm:cxn modelId="{842D7AE0-2B41-4CA9-AD12-4A54C6A228B1}" type="presParOf" srcId="{5B567FF7-2CB6-470B-851B-98CA3E6FF8CA}" destId="{0FF5A812-2BC6-4292-8644-25B40EE89661}" srcOrd="4" destOrd="0" presId="urn:microsoft.com/office/officeart/2005/8/layout/hList1"/>
    <dgm:cxn modelId="{35883929-8F60-4CF8-BC7C-C6CB8CA15B43}" type="presParOf" srcId="{0FF5A812-2BC6-4292-8644-25B40EE89661}" destId="{83ED5128-2501-46DC-A36F-75BB9498CAC1}" srcOrd="0" destOrd="0" presId="urn:microsoft.com/office/officeart/2005/8/layout/hList1"/>
    <dgm:cxn modelId="{FCD43856-010C-4181-A293-371E9CA3D16F}" type="presParOf" srcId="{0FF5A812-2BC6-4292-8644-25B40EE89661}" destId="{5F2DFD55-DFF2-4CB4-9470-8DE188719E6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5B1199-96B2-4259-9C92-49337B20E342}">
      <dsp:nvSpPr>
        <dsp:cNvPr id="0" name=""/>
        <dsp:cNvSpPr/>
      </dsp:nvSpPr>
      <dsp:spPr>
        <a:xfrm>
          <a:off x="0" y="1045958"/>
          <a:ext cx="925483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048C4A-6366-4AFA-BF70-A6313AFE5013}">
      <dsp:nvSpPr>
        <dsp:cNvPr id="0" name=""/>
        <dsp:cNvSpPr/>
      </dsp:nvSpPr>
      <dsp:spPr>
        <a:xfrm>
          <a:off x="462741" y="23814"/>
          <a:ext cx="8528858" cy="1479703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4868" tIns="0" rIns="244868" bIns="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ar-SA" sz="2800" b="1" i="0" u="none" strike="noStrike" kern="1200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المرونة:</a:t>
          </a:r>
          <a:r>
            <a:rPr kumimoji="0" lang="ar-SA" sz="2800" b="0" i="0" u="none" strike="noStrike" kern="1200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غالبًا ما تواجه إدارة التنوع على نطاق عالمي تحديات </a:t>
          </a:r>
          <a:r>
            <a:rPr kumimoji="0" lang="ar-SA" sz="2800" b="0" i="0" u="none" strike="noStrike" kern="1200" cap="none" normalizeH="0" baseline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متنوعة.</a:t>
          </a:r>
          <a:r>
            <a:rPr kumimoji="0" lang="ar-SA" sz="2800" b="0" i="0" u="none" strike="noStrike" kern="1200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تتطلب هذه التحديات التكيف مع الأساليب المختلفة التي تلبي احتياجات الثقافات والبلدان المختلفة،</a:t>
          </a:r>
          <a:endParaRPr kumimoji="0" lang="fr-FR" sz="2800" b="0" i="0" u="none" strike="noStrike" kern="1200" cap="none" normalizeH="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34974" y="96047"/>
        <a:ext cx="8384392" cy="1335237"/>
      </dsp:txXfrm>
    </dsp:sp>
    <dsp:sp modelId="{C274EEFE-53A1-4E3E-B528-51654A2FB207}">
      <dsp:nvSpPr>
        <dsp:cNvPr id="0" name=""/>
        <dsp:cNvSpPr/>
      </dsp:nvSpPr>
      <dsp:spPr>
        <a:xfrm>
          <a:off x="0" y="2575796"/>
          <a:ext cx="925483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302966"/>
              <a:satOff val="-37432"/>
              <a:lumOff val="233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69304-EF65-4EAD-AACA-0527AFC783B4}">
      <dsp:nvSpPr>
        <dsp:cNvPr id="0" name=""/>
        <dsp:cNvSpPr/>
      </dsp:nvSpPr>
      <dsp:spPr>
        <a:xfrm>
          <a:off x="462741" y="1994558"/>
          <a:ext cx="8556068" cy="1038798"/>
        </a:xfrm>
        <a:prstGeom prst="roundRect">
          <a:avLst/>
        </a:prstGeom>
        <a:solidFill>
          <a:schemeClr val="accent1">
            <a:shade val="80000"/>
            <a:hueOff val="302966"/>
            <a:satOff val="-37432"/>
            <a:lumOff val="233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4868" tIns="0" rIns="244868" bIns="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ar-SA" sz="2800" b="1" i="0" u="none" strike="noStrike" kern="1200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اتخاذ القرار:</a:t>
          </a:r>
          <a:r>
            <a:rPr kumimoji="0" lang="ar-SA" sz="2800" b="0" i="0" u="none" strike="noStrike" kern="1200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اتخاذ القرارات هو جانب أساسي لكل </a:t>
          </a:r>
          <a:r>
            <a:rPr kumimoji="0" lang="ar-SA" sz="2800" b="0" i="0" u="none" strike="noStrike" kern="1200" cap="none" normalizeH="0" baseline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قائد.</a:t>
          </a:r>
          <a:r>
            <a:rPr kumimoji="0" lang="ar-SA" sz="2800" b="0" i="0" u="none" strike="noStrike" kern="1200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إن اتخاذ القرار الدولي يشمل معتقدات المجتمعات المحلية المتنوعة وتقاليدها وقيمها الثقافية.</a:t>
          </a:r>
          <a:endParaRPr kumimoji="0" lang="fr-FR" sz="2800" b="0" i="0" u="none" strike="noStrike" kern="1200" cap="none" normalizeH="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13451" y="2045268"/>
        <a:ext cx="8454648" cy="937378"/>
      </dsp:txXfrm>
    </dsp:sp>
    <dsp:sp modelId="{5034D3C8-8BC2-4692-B360-BF47FE31BFD3}">
      <dsp:nvSpPr>
        <dsp:cNvPr id="0" name=""/>
        <dsp:cNvSpPr/>
      </dsp:nvSpPr>
      <dsp:spPr>
        <a:xfrm>
          <a:off x="0" y="4154914"/>
          <a:ext cx="925483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605933"/>
              <a:satOff val="-74864"/>
              <a:lumOff val="467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DA77DF-8591-4EAB-B703-03BEAF06F80E}">
      <dsp:nvSpPr>
        <dsp:cNvPr id="0" name=""/>
        <dsp:cNvSpPr/>
      </dsp:nvSpPr>
      <dsp:spPr>
        <a:xfrm>
          <a:off x="458222" y="3524396"/>
          <a:ext cx="8794551" cy="1088077"/>
        </a:xfrm>
        <a:prstGeom prst="roundRect">
          <a:avLst/>
        </a:prstGeom>
        <a:solidFill>
          <a:schemeClr val="accent1">
            <a:shade val="80000"/>
            <a:hueOff val="605933"/>
            <a:satOff val="-74864"/>
            <a:lumOff val="467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4868" tIns="0" rIns="244868" bIns="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ar-SA" sz="2800" b="1" i="0" u="none" strike="noStrike" kern="1200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الاستقلال:</a:t>
          </a:r>
          <a:r>
            <a:rPr kumimoji="0" lang="ar-SA" sz="2800" b="0" i="0" u="none" strike="noStrike" kern="1200" cap="none" normalizeH="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rPr>
            <a:t> تتطلب القيادة الدولية من القادة اتخاذ قرارات سريعة وفعالة في مواقف مختلفة، وهو جانب من جوانب الاستقلال.</a:t>
          </a:r>
          <a:endParaRPr kumimoji="0" lang="ar-SA" sz="2800" b="0" i="0" u="none" strike="noStrike" kern="1200" cap="none" normalizeH="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11338" y="3577512"/>
        <a:ext cx="8688319" cy="9818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D5008-0696-4325-9932-9B991961EE80}">
      <dsp:nvSpPr>
        <dsp:cNvPr id="0" name=""/>
        <dsp:cNvSpPr/>
      </dsp:nvSpPr>
      <dsp:spPr bwMode="white">
        <a:xfrm>
          <a:off x="2540" y="327958"/>
          <a:ext cx="2476500" cy="7886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المزايا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540" y="327958"/>
        <a:ext cx="2476500" cy="788673"/>
      </dsp:txXfrm>
    </dsp:sp>
    <dsp:sp modelId="{6412BACD-FEB4-4FDA-BC76-64591C287298}">
      <dsp:nvSpPr>
        <dsp:cNvPr id="0" name=""/>
        <dsp:cNvSpPr/>
      </dsp:nvSpPr>
      <dsp:spPr bwMode="white">
        <a:xfrm>
          <a:off x="2540" y="973208"/>
          <a:ext cx="2476500" cy="41175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ولاء هؤلاء المديرين للمنظمة في حالة نشوب نزاع بينها وبين السلطات المحلية في البلد المضيف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سهولة الاتصال بين رئاسة المنظمة والوحدات التابعة لها في الخارج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جودة تفسير سياسات المنظمة 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540" y="973208"/>
        <a:ext cx="2476500" cy="4117500"/>
      </dsp:txXfrm>
    </dsp:sp>
    <dsp:sp modelId="{53B0E62E-6EF5-4A76-B441-7B22F2DE08E2}">
      <dsp:nvSpPr>
        <dsp:cNvPr id="0" name=""/>
        <dsp:cNvSpPr/>
      </dsp:nvSpPr>
      <dsp:spPr bwMode="white">
        <a:xfrm>
          <a:off x="2825750" y="292073"/>
          <a:ext cx="2476500" cy="93221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الأسباب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825750" y="292073"/>
        <a:ext cx="2476500" cy="932215"/>
      </dsp:txXfrm>
    </dsp:sp>
    <dsp:sp modelId="{295497BD-44E2-4217-B713-5D3BBDFB0B5F}">
      <dsp:nvSpPr>
        <dsp:cNvPr id="0" name=""/>
        <dsp:cNvSpPr/>
      </dsp:nvSpPr>
      <dsp:spPr bwMode="white">
        <a:xfrm>
          <a:off x="2825750" y="1009093"/>
          <a:ext cx="2476500" cy="41175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5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الشركة جديدة في مجال العمليات الدولية.</a:t>
          </a:r>
          <a:endParaRPr lang="fr-FR" sz="15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5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ميل الشركة إلى خلق طبعة من المديرين الرئيسيين </a:t>
          </a:r>
          <a:r>
            <a:rPr lang="ar-SA" sz="1500" b="1" kern="1200" dirty="0" err="1">
              <a:latin typeface="Sakkal Majalla" panose="02000000000000000000" pitchFamily="2" charset="-78"/>
              <a:cs typeface="Sakkal Majalla" panose="02000000000000000000" pitchFamily="2" charset="-78"/>
            </a:rPr>
            <a:t>بها</a:t>
          </a:r>
          <a:r>
            <a:rPr lang="ar-SA" sz="15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ذوي خبرة في المجال الدولي.</a:t>
          </a:r>
          <a:endParaRPr lang="fr-FR" sz="15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5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الفرع أو الوحدة التابعة لا تتمتع باستقلال كبير بحكم طبيعتها، مما يتطلب دمج أعمالها بشكل شبه كامل مع العمليات الرئيسية للشركة.</a:t>
          </a:r>
          <a:endParaRPr lang="fr-FR" sz="15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5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أعمال الشركة ذات طبيعة تكنولوجية وفنية تتطلب حماية خاصة</a:t>
          </a:r>
          <a:endParaRPr lang="fr-FR" sz="15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5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أعمال الفرع أو الوحدة الأجنبية ذات أمد زمني قصير </a:t>
          </a:r>
          <a:endParaRPr lang="fr-FR" sz="15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5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المجتمع في البلد المضيف تسيطر عليه انقسامات عرقية</a:t>
          </a:r>
          <a:endParaRPr lang="fr-FR" sz="15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5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825750" y="1009093"/>
        <a:ext cx="2476500" cy="4117500"/>
      </dsp:txXfrm>
    </dsp:sp>
    <dsp:sp modelId="{83ED5128-2501-46DC-A36F-75BB9498CAC1}">
      <dsp:nvSpPr>
        <dsp:cNvPr id="0" name=""/>
        <dsp:cNvSpPr/>
      </dsp:nvSpPr>
      <dsp:spPr bwMode="white">
        <a:xfrm>
          <a:off x="5648960" y="263821"/>
          <a:ext cx="2476500" cy="104522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الصعوبات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648960" y="263821"/>
        <a:ext cx="2476500" cy="1045221"/>
      </dsp:txXfrm>
    </dsp:sp>
    <dsp:sp modelId="{5F2DFD55-DFF2-4CB4-9470-8DE188719E62}">
      <dsp:nvSpPr>
        <dsp:cNvPr id="0" name=""/>
        <dsp:cNvSpPr/>
      </dsp:nvSpPr>
      <dsp:spPr bwMode="white">
        <a:xfrm>
          <a:off x="5648960" y="1037345"/>
          <a:ext cx="2476500" cy="41175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الدول المضيفة في العادة لا تحبذ اتجاه سيطرة مديرين من البلد الأم على فروع المنظمة أو الشركة الموجودة </a:t>
          </a:r>
          <a:r>
            <a:rPr lang="ar-SA" sz="2000" b="1" kern="1200" dirty="0" err="1">
              <a:latin typeface="Sakkal Majalla" panose="02000000000000000000" pitchFamily="2" charset="-78"/>
              <a:cs typeface="Sakkal Majalla" panose="02000000000000000000" pitchFamily="2" charset="-78"/>
            </a:rPr>
            <a:t>بها</a:t>
          </a: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، ذلك لأسباب واضحة أغلبها ذات علاقة بالشعور القومي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648960" y="1037345"/>
        <a:ext cx="2476500" cy="4117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D5008-0696-4325-9932-9B991961EE80}">
      <dsp:nvSpPr>
        <dsp:cNvPr id="0" name=""/>
        <dsp:cNvSpPr/>
      </dsp:nvSpPr>
      <dsp:spPr bwMode="white">
        <a:xfrm>
          <a:off x="0" y="644676"/>
          <a:ext cx="2400451" cy="155781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accent2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المزايا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0" y="644676"/>
        <a:ext cx="2400451" cy="1557810"/>
      </dsp:txXfrm>
    </dsp:sp>
    <dsp:sp modelId="{6412BACD-FEB4-4FDA-BC76-64591C287298}">
      <dsp:nvSpPr>
        <dsp:cNvPr id="0" name=""/>
        <dsp:cNvSpPr/>
      </dsp:nvSpPr>
      <dsp:spPr bwMode="white">
        <a:xfrm>
          <a:off x="0" y="1919191"/>
          <a:ext cx="2400451" cy="28548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tint val="40000"/>
            <a:alpha val="90000"/>
          </a:schemeClr>
        </a:lnRef>
        <a:fillRef idx="1">
          <a:schemeClr val="accent2">
            <a:tint val="40000"/>
            <a:alpha val="9000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سهولة إنجاز أعمال المنظمة في البلد المضيف وذلك لأن المديرين في هذه الحالة يكون لديهم إلمام كامل بلغة البلد وثقافته</a:t>
          </a:r>
          <a:endParaRPr lang="fr-FR" sz="1800" b="1" kern="1200" dirty="0">
            <a:solidFill>
              <a:schemeClr val="dk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التخلص من مشكلة التكيف الثقافي التي تواجه المديرين وعائلاتهم </a:t>
          </a:r>
          <a:endParaRPr lang="fr-FR" sz="1800" b="1" kern="1200" dirty="0">
            <a:solidFill>
              <a:schemeClr val="dk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التخفيف من </a:t>
          </a:r>
          <a:r>
            <a:rPr lang="ar-SA" sz="1800" b="1" kern="1200" dirty="0" err="1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حدة</a:t>
          </a:r>
          <a:r>
            <a:rPr lang="ar-SA" sz="1800" b="1" kern="1200" dirty="0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الشعور القومي المعادي للمنظمات ومصالحها في البلد المضيف</a:t>
          </a:r>
          <a:endParaRPr lang="fr-FR" sz="1800" b="1" kern="1200" dirty="0">
            <a:solidFill>
              <a:schemeClr val="dk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التخفيف من الأعباء الناجمة عن استخدام مديرين قادمين من البلد الأصلي للمنظمة </a:t>
          </a:r>
          <a:endParaRPr lang="fr-FR" sz="1800" b="1" kern="1200" dirty="0">
            <a:solidFill>
              <a:schemeClr val="dk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0" y="1919191"/>
        <a:ext cx="2400451" cy="2854800"/>
      </dsp:txXfrm>
    </dsp:sp>
    <dsp:sp modelId="{53B0E62E-6EF5-4A76-B441-7B22F2DE08E2}">
      <dsp:nvSpPr>
        <dsp:cNvPr id="0" name=""/>
        <dsp:cNvSpPr/>
      </dsp:nvSpPr>
      <dsp:spPr bwMode="white">
        <a:xfrm>
          <a:off x="2736514" y="573794"/>
          <a:ext cx="2654971" cy="184133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accent3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الأسباب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736514" y="573794"/>
        <a:ext cx="2654971" cy="1841339"/>
      </dsp:txXfrm>
    </dsp:sp>
    <dsp:sp modelId="{295497BD-44E2-4217-B713-5D3BBDFB0B5F}">
      <dsp:nvSpPr>
        <dsp:cNvPr id="0" name=""/>
        <dsp:cNvSpPr/>
      </dsp:nvSpPr>
      <dsp:spPr bwMode="white">
        <a:xfrm>
          <a:off x="2747953" y="1990073"/>
          <a:ext cx="2632095" cy="28548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accent3">
            <a:tint val="40000"/>
            <a:alpha val="90000"/>
          </a:schemeClr>
        </a:lnRef>
        <a:fillRef idx="1">
          <a:schemeClr val="accent3">
            <a:tint val="40000"/>
            <a:alpha val="9000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تنامي الشعور القومي لدى الشعوب في العالم الثالث، حيث تمارس أغلب المنظمات الدولية أعمالها</a:t>
          </a:r>
          <a:endParaRPr lang="fr-FR" sz="1800" b="1" kern="1200" dirty="0">
            <a:solidFill>
              <a:schemeClr val="dk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الاتهام بالاستغلال السياسي والاقتصادي والاجتماعي لثروات البلدان المضيفة من قبل الشركات الدولية</a:t>
          </a:r>
          <a:endParaRPr lang="fr-FR" sz="1800" b="1" kern="1200" dirty="0">
            <a:solidFill>
              <a:schemeClr val="dk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نتج عنه تغيير أسلوب اختيار الشركات الدولية عامليها من البلد الأم بالاعتماد على عناصر من البلد المضيف حتى في الوظائف </a:t>
          </a:r>
          <a:r>
            <a:rPr lang="ar-SA" sz="1800" b="1" kern="1200" dirty="0" err="1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الرئيسية.</a:t>
          </a:r>
          <a:r>
            <a:rPr lang="ar-SA" sz="1800" b="1" kern="1200" dirty="0">
              <a:solidFill>
                <a:schemeClr val="dk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</a:t>
          </a:r>
          <a:endParaRPr lang="fr-FR" sz="1800" b="1" kern="1200" dirty="0">
            <a:solidFill>
              <a:schemeClr val="dk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000" b="1" kern="1200" dirty="0">
            <a:solidFill>
              <a:schemeClr val="dk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747953" y="1990073"/>
        <a:ext cx="2632095" cy="2854800"/>
      </dsp:txXfrm>
    </dsp:sp>
    <dsp:sp modelId="{83ED5128-2501-46DC-A36F-75BB9498CAC1}">
      <dsp:nvSpPr>
        <dsp:cNvPr id="0" name=""/>
        <dsp:cNvSpPr/>
      </dsp:nvSpPr>
      <dsp:spPr bwMode="white">
        <a:xfrm>
          <a:off x="5727549" y="517991"/>
          <a:ext cx="2400451" cy="20645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accent4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الصعوبات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727549" y="517991"/>
        <a:ext cx="2400451" cy="2064552"/>
      </dsp:txXfrm>
    </dsp:sp>
    <dsp:sp modelId="{5F2DFD55-DFF2-4CB4-9470-8DE188719E62}">
      <dsp:nvSpPr>
        <dsp:cNvPr id="0" name=""/>
        <dsp:cNvSpPr/>
      </dsp:nvSpPr>
      <dsp:spPr bwMode="white">
        <a:xfrm>
          <a:off x="5727549" y="2045876"/>
          <a:ext cx="2400451" cy="28548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tint val="40000"/>
            <a:alpha val="90000"/>
          </a:schemeClr>
        </a:lnRef>
        <a:fillRef idx="1">
          <a:schemeClr val="accent4">
            <a:tint val="40000"/>
            <a:alpha val="9000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r-FR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%36 </a:t>
          </a:r>
          <a:r>
            <a:rPr kumimoji="0" lang="ar-SA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الإلمام بأصول ممارسة الأعمال في البلد الأصل</a:t>
          </a:r>
          <a:r>
            <a:rPr kumimoji="0" lang="fr-FR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. </a:t>
          </a:r>
          <a:endParaRPr lang="fr-FR" sz="18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r-FR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%23 </a:t>
          </a:r>
          <a:r>
            <a:rPr kumimoji="0" lang="ar-SA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الافتقار إلى التعليم الجيد والخبرة الفنية.</a:t>
          </a:r>
          <a:endParaRPr kumimoji="0" lang="fr-FR" sz="18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r-FR" sz="1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%9 </a:t>
          </a:r>
          <a:r>
            <a:rPr kumimoji="0" lang="ar-SA" sz="1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فقدان المبادرة والجرأة.</a:t>
          </a:r>
          <a:endParaRPr kumimoji="0" lang="fr-FR" sz="18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r-FR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%9 </a:t>
          </a:r>
          <a:r>
            <a:rPr kumimoji="0" lang="ar-SA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المقدرة على الاتصال بالآخرين بشكل ناجح.</a:t>
          </a:r>
          <a:endParaRPr kumimoji="0" lang="fr-FR" sz="18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r-FR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%8 </a:t>
          </a:r>
          <a:r>
            <a:rPr kumimoji="0" lang="ar-SA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المقدرة على تفويض الصلاحيات.</a:t>
          </a:r>
          <a:endParaRPr kumimoji="0" lang="fr-FR" sz="18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r-FR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%8 </a:t>
          </a:r>
          <a:r>
            <a:rPr kumimoji="0" lang="ar-SA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المقدرة على التخطيط.</a:t>
          </a:r>
          <a:endParaRPr kumimoji="0" lang="fr-FR" sz="18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r-FR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%7 </a:t>
          </a:r>
          <a:r>
            <a:rPr kumimoji="0" lang="ar-SA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عدم الاهتمام بدرجة ربحية المشروع</a:t>
          </a:r>
          <a:r>
            <a:rPr kumimoji="0" lang="fr-FR" sz="1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rPr>
            <a:t>.</a:t>
          </a:r>
          <a:endParaRPr kumimoji="0" lang="fr-FR" sz="1800" b="0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27549" y="2045876"/>
        <a:ext cx="2400451" cy="2854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D5008-0696-4325-9932-9B991961EE80}">
      <dsp:nvSpPr>
        <dsp:cNvPr id="0" name=""/>
        <dsp:cNvSpPr/>
      </dsp:nvSpPr>
      <dsp:spPr bwMode="white">
        <a:xfrm>
          <a:off x="2540" y="88121"/>
          <a:ext cx="2476500" cy="9052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المزايا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540" y="88121"/>
        <a:ext cx="2476500" cy="905247"/>
      </dsp:txXfrm>
    </dsp:sp>
    <dsp:sp modelId="{6412BACD-FEB4-4FDA-BC76-64591C287298}">
      <dsp:nvSpPr>
        <dsp:cNvPr id="0" name=""/>
        <dsp:cNvSpPr/>
      </dsp:nvSpPr>
      <dsp:spPr bwMode="white">
        <a:xfrm>
          <a:off x="2540" y="828745"/>
          <a:ext cx="2476500" cy="45017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سهولة إنجاز أعمال المنظمة في البلد المضيف وذلك لأن المديرين في هذه الحالة يكون لديهم إلمام كامل بلغة البلد وثقافته</a:t>
          </a:r>
          <a:endParaRPr lang="fr-FR" sz="18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التخلص من مشكلة التكيف الثقافي التي تواجه المديرين وعائلاتهم </a:t>
          </a:r>
          <a:endParaRPr lang="fr-FR" sz="18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التخفيف من </a:t>
          </a:r>
          <a:r>
            <a:rPr lang="ar-SA" sz="1800" b="1" kern="1200" dirty="0" err="1">
              <a:latin typeface="Sakkal Majalla" panose="02000000000000000000" pitchFamily="2" charset="-78"/>
              <a:cs typeface="Sakkal Majalla" panose="02000000000000000000" pitchFamily="2" charset="-78"/>
            </a:rPr>
            <a:t>حدة</a:t>
          </a:r>
          <a:r>
            <a:rPr lang="ar-SA" sz="18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الشعور القومي المعادي للمنظمات ومصالحها في البلد المضيف</a:t>
          </a:r>
          <a:endParaRPr lang="fr-FR" sz="18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18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التخفيف من الأعباء الناجمة عن استخدام مديرين قادمين من البلد الأصلي للمنظمة </a:t>
          </a:r>
          <a:endParaRPr lang="fr-FR" sz="18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540" y="828745"/>
        <a:ext cx="2476500" cy="4501799"/>
      </dsp:txXfrm>
    </dsp:sp>
    <dsp:sp modelId="{53B0E62E-6EF5-4A76-B441-7B22F2DE08E2}">
      <dsp:nvSpPr>
        <dsp:cNvPr id="0" name=""/>
        <dsp:cNvSpPr/>
      </dsp:nvSpPr>
      <dsp:spPr bwMode="white">
        <a:xfrm>
          <a:off x="2825750" y="46931"/>
          <a:ext cx="2476500" cy="10700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الأسباب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825750" y="46931"/>
        <a:ext cx="2476500" cy="1070006"/>
      </dsp:txXfrm>
    </dsp:sp>
    <dsp:sp modelId="{295497BD-44E2-4217-B713-5D3BBDFB0B5F}">
      <dsp:nvSpPr>
        <dsp:cNvPr id="0" name=""/>
        <dsp:cNvSpPr/>
      </dsp:nvSpPr>
      <dsp:spPr bwMode="white">
        <a:xfrm>
          <a:off x="2825750" y="869935"/>
          <a:ext cx="2476500" cy="450179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يتم اللجوء إلى هذا الخيار كمحاولة للتخلص من بعض مساوئ الخيارين السابقين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التكلفة العالية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الشعور القومي المناهض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قلة الخبرة والكفاءة.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825750" y="869935"/>
        <a:ext cx="2476500" cy="4501799"/>
      </dsp:txXfrm>
    </dsp:sp>
    <dsp:sp modelId="{83ED5128-2501-46DC-A36F-75BB9498CAC1}">
      <dsp:nvSpPr>
        <dsp:cNvPr id="0" name=""/>
        <dsp:cNvSpPr/>
      </dsp:nvSpPr>
      <dsp:spPr bwMode="white">
        <a:xfrm>
          <a:off x="5648960" y="14504"/>
          <a:ext cx="2476500" cy="119971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الصعوبات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648960" y="14504"/>
        <a:ext cx="2476500" cy="1199715"/>
      </dsp:txXfrm>
    </dsp:sp>
    <dsp:sp modelId="{5F2DFD55-DFF2-4CB4-9470-8DE188719E62}">
      <dsp:nvSpPr>
        <dsp:cNvPr id="0" name=""/>
        <dsp:cNvSpPr/>
      </dsp:nvSpPr>
      <dsp:spPr bwMode="white">
        <a:xfrm>
          <a:off x="5648960" y="902362"/>
          <a:ext cx="2476500" cy="450179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التحيز للبلد </a:t>
          </a:r>
          <a:r>
            <a:rPr lang="ar-SA" sz="2000" b="1" kern="1200" dirty="0" err="1">
              <a:latin typeface="Sakkal Majalla" panose="02000000000000000000" pitchFamily="2" charset="-78"/>
              <a:cs typeface="Sakkal Majalla" panose="02000000000000000000" pitchFamily="2" charset="-78"/>
            </a:rPr>
            <a:t>المضيف.</a:t>
          </a: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A" sz="2000" b="1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منافسة المواطنين المحليين.</a:t>
          </a:r>
          <a:endParaRPr lang="fr-FR" sz="2000" b="1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648960" y="902362"/>
        <a:ext cx="2476500" cy="4501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#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#1">
  <dgm:title val=""/>
  <dgm:desc val=""/>
  <dgm:catLst>
    <dgm:cat type="simple" pri="102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73A07-98A1-4A6A-B21B-B6A892FF86E9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B4315-0798-4787-8277-7B5AB1C19B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CDCBE-BC26-46C9-A87E-C8DF144EC4E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A0F9C-C92F-41E8-880E-79E6BB546BF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eamstale.com/freebie-74-thin-social-media-icons/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gd8ffdd5aa_1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5" name="Google Shape;495;gd8ffdd5aa_1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u="sng">
                <a:solidFill>
                  <a:schemeClr val="accent5"/>
                </a:solidFill>
                <a:hlinkClick r:id="rId3"/>
              </a:rPr>
              <a:t>http://www.dreamstale.com/freebie-74-thin-social-media-icons/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BA4B-2665-43AF-924D-33D39E081787}" type="datetime1">
              <a:rPr lang="fr-FR" smtClean="0"/>
              <a:t>04/12/2025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6244-5025-461E-878B-3ECA368D59B1}" type="datetime1">
              <a:rPr lang="fr-FR" smtClean="0"/>
              <a:t>04/12/2025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2D6C-B97B-4C9E-920B-D3DD00BA469C}" type="datetime1">
              <a:rPr lang="fr-FR" smtClean="0"/>
              <a:t>04/12/2025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4" descr="FGST0005-Background.jpg"/>
          <p:cNvPicPr preferRelativeResize="0"/>
          <p:nvPr/>
        </p:nvPicPr>
        <p:blipFill rotWithShape="1">
          <a:blip r:embed="rId2" cstate="print"/>
          <a:srcRect t="85202"/>
          <a:stretch>
            <a:fillRect/>
          </a:stretch>
        </p:blipFill>
        <p:spPr>
          <a:xfrm>
            <a:off x="0" y="5843201"/>
            <a:ext cx="12192000" cy="1014799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4"/>
          <p:cNvSpPr/>
          <p:nvPr/>
        </p:nvSpPr>
        <p:spPr>
          <a:xfrm>
            <a:off x="0" y="0"/>
            <a:ext cx="12192000" cy="186800"/>
          </a:xfrm>
          <a:prstGeom prst="rect">
            <a:avLst/>
          </a:prstGeom>
          <a:solidFill>
            <a:srgbClr val="F3390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15600" y="1225600"/>
            <a:ext cx="11360800" cy="38992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600" lvl="0" indent="-4572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Open Sans"/>
              <a:buChar char="●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1219200" lvl="1" indent="-423545">
              <a:spcBef>
                <a:spcPts val="2135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○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800" lvl="2" indent="-423545">
              <a:spcBef>
                <a:spcPts val="2135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■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400" lvl="3" indent="-423545">
              <a:spcBef>
                <a:spcPts val="2135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●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8000" lvl="4" indent="-423545">
              <a:spcBef>
                <a:spcPts val="2135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○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600" lvl="5" indent="-423545">
              <a:spcBef>
                <a:spcPts val="2135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■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200" lvl="6" indent="-423545">
              <a:spcBef>
                <a:spcPts val="2135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●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800" lvl="7" indent="-423545">
              <a:spcBef>
                <a:spcPts val="2135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○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400" lvl="8" indent="-423545">
              <a:spcBef>
                <a:spcPts val="2135"/>
              </a:spcBef>
              <a:spcAft>
                <a:spcPts val="2135"/>
              </a:spcAft>
              <a:buClr>
                <a:srgbClr val="434343"/>
              </a:buClr>
              <a:buSzPts val="1400"/>
              <a:buFont typeface="Open Sans"/>
              <a:buChar char="■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15600" y="243567"/>
            <a:ext cx="113608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3600"/>
              <a:buFont typeface="Arvo"/>
              <a:buNone/>
              <a:defRPr sz="4800"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11409100" y="6286531"/>
            <a:ext cx="731600" cy="4040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rtl="0">
              <a:buNone/>
              <a:defRPr>
                <a:solidFill>
                  <a:srgbClr val="FF5301"/>
                </a:solidFill>
              </a:defRPr>
            </a:lvl1pPr>
            <a:lvl2pPr lvl="1" rtl="0">
              <a:buNone/>
              <a:defRPr>
                <a:solidFill>
                  <a:srgbClr val="FF5301"/>
                </a:solidFill>
              </a:defRPr>
            </a:lvl2pPr>
            <a:lvl3pPr lvl="2" rtl="0">
              <a:buNone/>
              <a:defRPr>
                <a:solidFill>
                  <a:srgbClr val="FF5301"/>
                </a:solidFill>
              </a:defRPr>
            </a:lvl3pPr>
            <a:lvl4pPr lvl="3" rtl="0">
              <a:buNone/>
              <a:defRPr>
                <a:solidFill>
                  <a:srgbClr val="FF5301"/>
                </a:solidFill>
              </a:defRPr>
            </a:lvl4pPr>
            <a:lvl5pPr lvl="4" rtl="0">
              <a:buNone/>
              <a:defRPr>
                <a:solidFill>
                  <a:srgbClr val="FF5301"/>
                </a:solidFill>
              </a:defRPr>
            </a:lvl5pPr>
            <a:lvl6pPr lvl="5" rtl="0">
              <a:buNone/>
              <a:defRPr>
                <a:solidFill>
                  <a:srgbClr val="FF5301"/>
                </a:solidFill>
              </a:defRPr>
            </a:lvl6pPr>
            <a:lvl7pPr lvl="6" rtl="0">
              <a:buNone/>
              <a:defRPr>
                <a:solidFill>
                  <a:srgbClr val="FF5301"/>
                </a:solidFill>
              </a:defRPr>
            </a:lvl7pPr>
            <a:lvl8pPr lvl="7" rtl="0">
              <a:buNone/>
              <a:defRPr>
                <a:solidFill>
                  <a:srgbClr val="FF5301"/>
                </a:solidFill>
              </a:defRPr>
            </a:lvl8pPr>
            <a:lvl9pPr lvl="8" rtl="0">
              <a:buNone/>
              <a:defRPr>
                <a:solidFill>
                  <a:srgbClr val="FF5301"/>
                </a:solidFill>
              </a:defRPr>
            </a:lvl9pPr>
          </a:lstStyle>
          <a:p>
            <a:fld id="{00000000-1234-1234-1234-123412341234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30" name="Google Shape;30;p4" descr="logo-185x90.png"/>
          <p:cNvPicPr preferRelativeResize="0"/>
          <p:nvPr/>
        </p:nvPicPr>
        <p:blipFill>
          <a:blip r:embed="rId3" cstate="print"/>
          <a:stretch>
            <a:fillRect/>
          </a:stretch>
        </p:blipFill>
        <p:spPr>
          <a:xfrm>
            <a:off x="415600" y="5939033"/>
            <a:ext cx="1694625" cy="82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4"/>
          <p:cNvSpPr txBox="1"/>
          <p:nvPr/>
        </p:nvSpPr>
        <p:spPr>
          <a:xfrm>
            <a:off x="8175900" y="6286531"/>
            <a:ext cx="3233200" cy="4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freegoogleslidestemplates.com</a:t>
            </a:r>
            <a:endParaRPr sz="16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04/12/2025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88D4-25ED-4281-BA26-745929DE7A1E}" type="datetime1">
              <a:rPr lang="fr-FR" smtClean="0"/>
              <a:t>04/12/2025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4153832" y="0"/>
            <a:ext cx="8038169" cy="6858000"/>
          </a:xfrm>
          <a:custGeom>
            <a:avLst/>
            <a:gdLst>
              <a:gd name="connsiteX0" fmla="*/ 0 w 8038169"/>
              <a:gd name="connsiteY0" fmla="*/ 0 h 6858000"/>
              <a:gd name="connsiteX1" fmla="*/ 8038169 w 8038169"/>
              <a:gd name="connsiteY1" fmla="*/ 0 h 6858000"/>
              <a:gd name="connsiteX2" fmla="*/ 8038169 w 8038169"/>
              <a:gd name="connsiteY2" fmla="*/ 6858000 h 6858000"/>
              <a:gd name="connsiteX3" fmla="*/ 2958235 w 803816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38169" h="6858000">
                <a:moveTo>
                  <a:pt x="0" y="0"/>
                </a:moveTo>
                <a:lnTo>
                  <a:pt x="8038169" y="0"/>
                </a:lnTo>
                <a:lnTo>
                  <a:pt x="8038169" y="6858000"/>
                </a:lnTo>
                <a:lnTo>
                  <a:pt x="2958235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6809695" y="865187"/>
            <a:ext cx="1517650" cy="5127625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8594952" y="865187"/>
            <a:ext cx="1517650" cy="5127625"/>
          </a:xfrm>
        </p:spPr>
        <p:txBody>
          <a:bodyPr/>
          <a:lstStyle/>
          <a:p>
            <a:endParaRPr lang="fr-FR"/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10380209" y="865187"/>
            <a:ext cx="1517650" cy="512762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1859478" y="1310739"/>
            <a:ext cx="4236522" cy="4236522"/>
          </a:xfrm>
          <a:custGeom>
            <a:avLst/>
            <a:gdLst>
              <a:gd name="connsiteX0" fmla="*/ 2118262 w 4236522"/>
              <a:gd name="connsiteY0" fmla="*/ 0 h 4236522"/>
              <a:gd name="connsiteX1" fmla="*/ 4225588 w 4236522"/>
              <a:gd name="connsiteY1" fmla="*/ 1901682 h 4236522"/>
              <a:gd name="connsiteX2" fmla="*/ 4236522 w 4236522"/>
              <a:gd name="connsiteY2" fmla="*/ 2118222 h 4236522"/>
              <a:gd name="connsiteX3" fmla="*/ 4236522 w 4236522"/>
              <a:gd name="connsiteY3" fmla="*/ 2118302 h 4236522"/>
              <a:gd name="connsiteX4" fmla="*/ 4225588 w 4236522"/>
              <a:gd name="connsiteY4" fmla="*/ 2334842 h 4236522"/>
              <a:gd name="connsiteX5" fmla="*/ 2334842 w 4236522"/>
              <a:gd name="connsiteY5" fmla="*/ 4225588 h 4236522"/>
              <a:gd name="connsiteX6" fmla="*/ 2118302 w 4236522"/>
              <a:gd name="connsiteY6" fmla="*/ 4236522 h 4236522"/>
              <a:gd name="connsiteX7" fmla="*/ 2118222 w 4236522"/>
              <a:gd name="connsiteY7" fmla="*/ 4236522 h 4236522"/>
              <a:gd name="connsiteX8" fmla="*/ 1901682 w 4236522"/>
              <a:gd name="connsiteY8" fmla="*/ 4225588 h 4236522"/>
              <a:gd name="connsiteX9" fmla="*/ 0 w 4236522"/>
              <a:gd name="connsiteY9" fmla="*/ 2118262 h 4236522"/>
              <a:gd name="connsiteX10" fmla="*/ 2118262 w 4236522"/>
              <a:gd name="connsiteY10" fmla="*/ 0 h 423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36522" h="4236522">
                <a:moveTo>
                  <a:pt x="2118262" y="0"/>
                </a:moveTo>
                <a:cubicBezTo>
                  <a:pt x="3215028" y="0"/>
                  <a:pt x="4117112" y="833536"/>
                  <a:pt x="4225588" y="1901682"/>
                </a:cubicBezTo>
                <a:lnTo>
                  <a:pt x="4236522" y="2118222"/>
                </a:lnTo>
                <a:lnTo>
                  <a:pt x="4236522" y="2118302"/>
                </a:lnTo>
                <a:lnTo>
                  <a:pt x="4225588" y="2334842"/>
                </a:lnTo>
                <a:cubicBezTo>
                  <a:pt x="4124343" y="3331779"/>
                  <a:pt x="3331779" y="4124344"/>
                  <a:pt x="2334842" y="4225588"/>
                </a:cubicBezTo>
                <a:lnTo>
                  <a:pt x="2118302" y="4236522"/>
                </a:lnTo>
                <a:lnTo>
                  <a:pt x="2118222" y="4236522"/>
                </a:lnTo>
                <a:lnTo>
                  <a:pt x="1901682" y="4225588"/>
                </a:lnTo>
                <a:cubicBezTo>
                  <a:pt x="833536" y="4117112"/>
                  <a:pt x="0" y="3215029"/>
                  <a:pt x="0" y="2118262"/>
                </a:cubicBezTo>
                <a:cubicBezTo>
                  <a:pt x="0" y="948378"/>
                  <a:pt x="948378" y="0"/>
                  <a:pt x="211826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8601083" y="2400747"/>
            <a:ext cx="2675483" cy="2675483"/>
          </a:xfrm>
          <a:custGeom>
            <a:avLst/>
            <a:gdLst>
              <a:gd name="connsiteX0" fmla="*/ 1337742 w 2675483"/>
              <a:gd name="connsiteY0" fmla="*/ 0 h 2675483"/>
              <a:gd name="connsiteX1" fmla="*/ 2668578 w 2675483"/>
              <a:gd name="connsiteY1" fmla="*/ 1200966 h 2675483"/>
              <a:gd name="connsiteX2" fmla="*/ 2675483 w 2675483"/>
              <a:gd name="connsiteY2" fmla="*/ 1337722 h 2675483"/>
              <a:gd name="connsiteX3" fmla="*/ 2675483 w 2675483"/>
              <a:gd name="connsiteY3" fmla="*/ 1337762 h 2675483"/>
              <a:gd name="connsiteX4" fmla="*/ 2668578 w 2675483"/>
              <a:gd name="connsiteY4" fmla="*/ 1474519 h 2675483"/>
              <a:gd name="connsiteX5" fmla="*/ 1474519 w 2675483"/>
              <a:gd name="connsiteY5" fmla="*/ 2668578 h 2675483"/>
              <a:gd name="connsiteX6" fmla="*/ 1337762 w 2675483"/>
              <a:gd name="connsiteY6" fmla="*/ 2675483 h 2675483"/>
              <a:gd name="connsiteX7" fmla="*/ 1337723 w 2675483"/>
              <a:gd name="connsiteY7" fmla="*/ 2675483 h 2675483"/>
              <a:gd name="connsiteX8" fmla="*/ 1200966 w 2675483"/>
              <a:gd name="connsiteY8" fmla="*/ 2668578 h 2675483"/>
              <a:gd name="connsiteX9" fmla="*/ 0 w 2675483"/>
              <a:gd name="connsiteY9" fmla="*/ 1337742 h 2675483"/>
              <a:gd name="connsiteX10" fmla="*/ 1337742 w 2675483"/>
              <a:gd name="connsiteY10" fmla="*/ 0 h 267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5483" h="2675483">
                <a:moveTo>
                  <a:pt x="1337742" y="0"/>
                </a:moveTo>
                <a:cubicBezTo>
                  <a:pt x="2030381" y="0"/>
                  <a:pt x="2600072" y="526401"/>
                  <a:pt x="2668578" y="1200966"/>
                </a:cubicBezTo>
                <a:lnTo>
                  <a:pt x="2675483" y="1337722"/>
                </a:lnTo>
                <a:lnTo>
                  <a:pt x="2675483" y="1337762"/>
                </a:lnTo>
                <a:lnTo>
                  <a:pt x="2668578" y="1474519"/>
                </a:lnTo>
                <a:cubicBezTo>
                  <a:pt x="2604639" y="2104113"/>
                  <a:pt x="2104113" y="2604639"/>
                  <a:pt x="1474519" y="2668578"/>
                </a:cubicBezTo>
                <a:lnTo>
                  <a:pt x="1337762" y="2675483"/>
                </a:lnTo>
                <a:lnTo>
                  <a:pt x="1337723" y="2675483"/>
                </a:lnTo>
                <a:lnTo>
                  <a:pt x="1200966" y="2668578"/>
                </a:lnTo>
                <a:cubicBezTo>
                  <a:pt x="526401" y="2600072"/>
                  <a:pt x="0" y="2030381"/>
                  <a:pt x="0" y="1337742"/>
                </a:cubicBezTo>
                <a:cubicBezTo>
                  <a:pt x="0" y="598927"/>
                  <a:pt x="598927" y="0"/>
                  <a:pt x="13377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772326" y="2400747"/>
            <a:ext cx="2675483" cy="2675483"/>
          </a:xfrm>
          <a:custGeom>
            <a:avLst/>
            <a:gdLst>
              <a:gd name="connsiteX0" fmla="*/ 1337742 w 2675483"/>
              <a:gd name="connsiteY0" fmla="*/ 0 h 2675483"/>
              <a:gd name="connsiteX1" fmla="*/ 2668578 w 2675483"/>
              <a:gd name="connsiteY1" fmla="*/ 1200966 h 2675483"/>
              <a:gd name="connsiteX2" fmla="*/ 2675483 w 2675483"/>
              <a:gd name="connsiteY2" fmla="*/ 1337722 h 2675483"/>
              <a:gd name="connsiteX3" fmla="*/ 2675483 w 2675483"/>
              <a:gd name="connsiteY3" fmla="*/ 1337762 h 2675483"/>
              <a:gd name="connsiteX4" fmla="*/ 2668578 w 2675483"/>
              <a:gd name="connsiteY4" fmla="*/ 1474519 h 2675483"/>
              <a:gd name="connsiteX5" fmla="*/ 1474519 w 2675483"/>
              <a:gd name="connsiteY5" fmla="*/ 2668578 h 2675483"/>
              <a:gd name="connsiteX6" fmla="*/ 1337762 w 2675483"/>
              <a:gd name="connsiteY6" fmla="*/ 2675483 h 2675483"/>
              <a:gd name="connsiteX7" fmla="*/ 1337723 w 2675483"/>
              <a:gd name="connsiteY7" fmla="*/ 2675483 h 2675483"/>
              <a:gd name="connsiteX8" fmla="*/ 1200966 w 2675483"/>
              <a:gd name="connsiteY8" fmla="*/ 2668578 h 2675483"/>
              <a:gd name="connsiteX9" fmla="*/ 0 w 2675483"/>
              <a:gd name="connsiteY9" fmla="*/ 1337742 h 2675483"/>
              <a:gd name="connsiteX10" fmla="*/ 1337742 w 2675483"/>
              <a:gd name="connsiteY10" fmla="*/ 0 h 267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5483" h="2675483">
                <a:moveTo>
                  <a:pt x="1337742" y="0"/>
                </a:moveTo>
                <a:cubicBezTo>
                  <a:pt x="2030381" y="0"/>
                  <a:pt x="2600072" y="526401"/>
                  <a:pt x="2668578" y="1200966"/>
                </a:cubicBezTo>
                <a:lnTo>
                  <a:pt x="2675483" y="1337722"/>
                </a:lnTo>
                <a:lnTo>
                  <a:pt x="2675483" y="1337762"/>
                </a:lnTo>
                <a:lnTo>
                  <a:pt x="2668578" y="1474519"/>
                </a:lnTo>
                <a:cubicBezTo>
                  <a:pt x="2604639" y="2104113"/>
                  <a:pt x="2104113" y="2604639"/>
                  <a:pt x="1474519" y="2668578"/>
                </a:cubicBezTo>
                <a:lnTo>
                  <a:pt x="1337762" y="2675483"/>
                </a:lnTo>
                <a:lnTo>
                  <a:pt x="1337723" y="2675483"/>
                </a:lnTo>
                <a:lnTo>
                  <a:pt x="1200966" y="2668578"/>
                </a:lnTo>
                <a:cubicBezTo>
                  <a:pt x="526401" y="2600072"/>
                  <a:pt x="0" y="2030381"/>
                  <a:pt x="0" y="1337742"/>
                </a:cubicBezTo>
                <a:cubicBezTo>
                  <a:pt x="0" y="598927"/>
                  <a:pt x="598927" y="0"/>
                  <a:pt x="13377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943569" y="2400747"/>
            <a:ext cx="2675483" cy="2675483"/>
          </a:xfrm>
          <a:custGeom>
            <a:avLst/>
            <a:gdLst>
              <a:gd name="connsiteX0" fmla="*/ 1337742 w 2675483"/>
              <a:gd name="connsiteY0" fmla="*/ 0 h 2675483"/>
              <a:gd name="connsiteX1" fmla="*/ 2668578 w 2675483"/>
              <a:gd name="connsiteY1" fmla="*/ 1200966 h 2675483"/>
              <a:gd name="connsiteX2" fmla="*/ 2675483 w 2675483"/>
              <a:gd name="connsiteY2" fmla="*/ 1337722 h 2675483"/>
              <a:gd name="connsiteX3" fmla="*/ 2675483 w 2675483"/>
              <a:gd name="connsiteY3" fmla="*/ 1337762 h 2675483"/>
              <a:gd name="connsiteX4" fmla="*/ 2668578 w 2675483"/>
              <a:gd name="connsiteY4" fmla="*/ 1474519 h 2675483"/>
              <a:gd name="connsiteX5" fmla="*/ 1474519 w 2675483"/>
              <a:gd name="connsiteY5" fmla="*/ 2668578 h 2675483"/>
              <a:gd name="connsiteX6" fmla="*/ 1337762 w 2675483"/>
              <a:gd name="connsiteY6" fmla="*/ 2675483 h 2675483"/>
              <a:gd name="connsiteX7" fmla="*/ 1337723 w 2675483"/>
              <a:gd name="connsiteY7" fmla="*/ 2675483 h 2675483"/>
              <a:gd name="connsiteX8" fmla="*/ 1200966 w 2675483"/>
              <a:gd name="connsiteY8" fmla="*/ 2668578 h 2675483"/>
              <a:gd name="connsiteX9" fmla="*/ 0 w 2675483"/>
              <a:gd name="connsiteY9" fmla="*/ 1337742 h 2675483"/>
              <a:gd name="connsiteX10" fmla="*/ 1337742 w 2675483"/>
              <a:gd name="connsiteY10" fmla="*/ 0 h 267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5483" h="2675483">
                <a:moveTo>
                  <a:pt x="1337742" y="0"/>
                </a:moveTo>
                <a:cubicBezTo>
                  <a:pt x="2030381" y="0"/>
                  <a:pt x="2600072" y="526401"/>
                  <a:pt x="2668578" y="1200966"/>
                </a:cubicBezTo>
                <a:lnTo>
                  <a:pt x="2675483" y="1337722"/>
                </a:lnTo>
                <a:lnTo>
                  <a:pt x="2675483" y="1337762"/>
                </a:lnTo>
                <a:lnTo>
                  <a:pt x="2668578" y="1474519"/>
                </a:lnTo>
                <a:cubicBezTo>
                  <a:pt x="2604639" y="2104113"/>
                  <a:pt x="2104113" y="2604639"/>
                  <a:pt x="1474519" y="2668578"/>
                </a:cubicBezTo>
                <a:lnTo>
                  <a:pt x="1337762" y="2675483"/>
                </a:lnTo>
                <a:lnTo>
                  <a:pt x="1337723" y="2675483"/>
                </a:lnTo>
                <a:lnTo>
                  <a:pt x="1200966" y="2668578"/>
                </a:lnTo>
                <a:cubicBezTo>
                  <a:pt x="526401" y="2600072"/>
                  <a:pt x="0" y="2030381"/>
                  <a:pt x="0" y="1337742"/>
                </a:cubicBezTo>
                <a:cubicBezTo>
                  <a:pt x="0" y="598927"/>
                  <a:pt x="598927" y="0"/>
                  <a:pt x="13377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83D3-966B-400D-A439-3A5592584D0F}" type="datetime1">
              <a:rPr lang="fr-FR" smtClean="0"/>
              <a:t>04/12/2025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786D-0F31-4C56-B23C-672F56F9D7EF}" type="datetime1">
              <a:rPr lang="fr-FR" smtClean="0"/>
              <a:t>04/12/2025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presentation-powerpoint.com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CB1D-9A49-45B7-BA4D-DA9A42D8627D}" type="datetime1">
              <a:rPr lang="fr-FR" smtClean="0"/>
              <a:t>04/12/2025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66DE6-6023-4F1B-83B8-5B1409609C0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7042484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15"/>
              </a:rPr>
              <a:t>www.presentation-powerpoint.com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Me.biskra@univ-biskra.dz" TargetMode="External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45467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"/>
          <p:cNvSpPr txBox="1">
            <a:spLocks noGrp="1"/>
          </p:cNvSpPr>
          <p:nvPr>
            <p:ph type="ctrTitle"/>
          </p:nvPr>
        </p:nvSpPr>
        <p:spPr>
          <a:xfrm>
            <a:off x="2546260" y="2112560"/>
            <a:ext cx="5952661" cy="22220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/>
          <a:p>
            <a:pPr algn="r" rtl="1"/>
            <a:r>
              <a:rPr lang="ar-SA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السنة الأولى </a:t>
            </a:r>
            <a:r>
              <a:rPr lang="ar-SA" sz="4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ماستر</a:t>
            </a:r>
            <a:br>
              <a:rPr lang="ar-SA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تخصص ريادة الأعمال</a:t>
            </a:r>
            <a:br>
              <a:rPr lang="ar-SA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مقياس الاستراتيجية الدولية</a:t>
            </a:r>
            <a:endParaRPr lang="fr-F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0" name="Google Shape;120;p15"/>
          <p:cNvSpPr txBox="1">
            <a:spLocks noGrp="1"/>
          </p:cNvSpPr>
          <p:nvPr>
            <p:ph type="subTitle" idx="1"/>
          </p:nvPr>
        </p:nvSpPr>
        <p:spPr>
          <a:xfrm>
            <a:off x="2507636" y="4087220"/>
            <a:ext cx="9684364" cy="786259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 rtl="1"/>
            <a:r>
              <a:rPr lang="ar-SA" sz="4300" b="1" dirty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الأستاذة: </a:t>
            </a:r>
            <a:r>
              <a:rPr lang="ar-SA" sz="4300" b="1" dirty="0" err="1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sz="4300" b="1" dirty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</a:t>
            </a:r>
            <a:endParaRPr lang="fr-FR" sz="4300" b="1" dirty="0">
              <a:solidFill>
                <a:schemeClr val="accent1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43872" y="452670"/>
            <a:ext cx="6096000" cy="1369602"/>
          </a:xfrm>
          <a:prstGeom prst="rect">
            <a:avLst/>
          </a:prstGeom>
        </p:spPr>
        <p:txBody>
          <a:bodyPr lIns="121917" tIns="60958" rIns="121917" bIns="60958">
            <a:spAutoFit/>
          </a:bodyPr>
          <a:lstStyle/>
          <a:p>
            <a:pPr algn="ctr" rtl="1"/>
            <a:r>
              <a:rPr lang="ar-SA" sz="2700" b="1" dirty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جامعة محمد </a:t>
            </a:r>
            <a:r>
              <a:rPr lang="ar-SA" sz="2700" b="1" dirty="0" err="1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خيضر</a:t>
            </a:r>
            <a:r>
              <a:rPr lang="ar-SA" sz="2700" b="1" dirty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بسكرة </a:t>
            </a:r>
          </a:p>
          <a:p>
            <a:pPr algn="ctr" rtl="1"/>
            <a:r>
              <a:rPr lang="ar-SA" sz="2700" b="1" dirty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كلية العلوم الاقتصادية والتجارية وعلوم التسيير</a:t>
            </a:r>
          </a:p>
          <a:p>
            <a:pPr algn="ctr" rtl="1"/>
            <a:r>
              <a:rPr lang="ar-SA" sz="2700" b="1" dirty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قسم علوم التسيير</a:t>
            </a:r>
            <a:endParaRPr lang="fr-FR" sz="2700" b="1" dirty="0">
              <a:solidFill>
                <a:srgbClr val="F9D8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304245" y="6117300"/>
            <a:ext cx="2880320" cy="615553"/>
          </a:xfrm>
          <a:prstGeom prst="rect">
            <a:avLst/>
          </a:prstGeom>
          <a:solidFill>
            <a:srgbClr val="E6AF00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2024/2023</a:t>
            </a:r>
            <a:endParaRPr lang="fr-F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0" name="Image 9" descr="9782340033900-475x500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543" y="0"/>
            <a:ext cx="2467840" cy="328352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" y="4904509"/>
            <a:ext cx="12191999" cy="623455"/>
          </a:xfrm>
          <a:prstGeom prst="rect">
            <a:avLst/>
          </a:prstGeom>
          <a:solidFill>
            <a:srgbClr val="B0D5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10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2175165" y="544884"/>
            <a:ext cx="8949292" cy="1020679"/>
            <a:chOff x="-1870800" y="2914724"/>
            <a:chExt cx="7607515" cy="1569660"/>
          </a:xfrm>
        </p:grpSpPr>
        <p:sp>
          <p:nvSpPr>
            <p:cNvPr id="10" name="Rectangle 9"/>
            <p:cNvSpPr/>
            <p:nvPr/>
          </p:nvSpPr>
          <p:spPr>
            <a:xfrm>
              <a:off x="-1870800" y="2914724"/>
              <a:ext cx="7607515" cy="15696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just" rtl="1"/>
              <a:r>
                <a:rPr lang="ar-SA" sz="4800" b="1" cap="all" dirty="0"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نماذج القيادة الدولية</a:t>
              </a:r>
            </a:p>
            <a:p>
              <a:pPr algn="just" rtl="1"/>
              <a:endParaRPr lang="fr-FR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315070" y="3649347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11236" y="1450502"/>
            <a:ext cx="8474364" cy="954107"/>
          </a:xfrm>
          <a:prstGeom prst="rect">
            <a:avLst/>
          </a:prstGeom>
          <a:solidFill>
            <a:srgbClr val="FFFF66"/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نموذج القيادة العالمية المتعددة </a:t>
            </a:r>
            <a:r>
              <a:rPr lang="ar-SA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الأبعاد (</a:t>
            </a:r>
            <a:r>
              <a:rPr lang="fr-FR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MML</a:t>
            </a:r>
            <a:r>
              <a:rPr lang="ar-SA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):</a:t>
            </a:r>
            <a:r>
              <a:rPr lang="ar-S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fr-FR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Multidimensional</a:t>
            </a:r>
            <a:r>
              <a:rPr lang="fr-FR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Model of Global Leadership</a:t>
            </a:r>
            <a:r>
              <a:rPr lang="ar-SA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fr-FR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214254" y="2841694"/>
            <a:ext cx="8398175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 rtl="1"/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تم تطوير نموذج القيادة العالمية المتعددة الأبعاد من قبل </a:t>
            </a:r>
            <a:r>
              <a:rPr lang="fr-FR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Javidan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وآخرين 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(2006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).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يدمج هذا النموذج الذكاء الثقافي ويوفر إطارًا لفهم فعالية القيادة عبر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الثقافات.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يتكون النموذج من ثلاثة أبعاد: الاعتقادات المعرفية، الاعتقادات العاطفية، والاعتقادات الجسدية/الدافعية.</a:t>
            </a:r>
            <a:endParaRPr lang="fr-FR" sz="2800" b="1" dirty="0">
              <a:solidFill>
                <a:srgbClr val="445467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11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2175165" y="544884"/>
            <a:ext cx="8949292" cy="1020679"/>
            <a:chOff x="-1870800" y="2914724"/>
            <a:chExt cx="7607515" cy="1569660"/>
          </a:xfrm>
        </p:grpSpPr>
        <p:sp>
          <p:nvSpPr>
            <p:cNvPr id="10" name="Rectangle 9"/>
            <p:cNvSpPr/>
            <p:nvPr/>
          </p:nvSpPr>
          <p:spPr>
            <a:xfrm>
              <a:off x="-1870800" y="2914724"/>
              <a:ext cx="7607515" cy="15696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just" rtl="1"/>
              <a:r>
                <a:rPr lang="ar-SA" sz="4800" b="1" cap="all" dirty="0"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نماذج القيادة الدولية</a:t>
              </a:r>
            </a:p>
            <a:p>
              <a:pPr algn="just" rtl="1"/>
              <a:endParaRPr lang="fr-FR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315070" y="3649347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23119" y="1540226"/>
            <a:ext cx="6588470" cy="523220"/>
          </a:xfrm>
          <a:prstGeom prst="rect">
            <a:avLst/>
          </a:prstGeom>
          <a:solidFill>
            <a:srgbClr val="F2DAE3"/>
          </a:solidFill>
        </p:spPr>
        <p:txBody>
          <a:bodyPr wrap="none">
            <a:spAutoFit/>
          </a:bodyPr>
          <a:lstStyle/>
          <a:p>
            <a:pPr rtl="1"/>
            <a:r>
              <a:rPr lang="ar-S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نموذج الفهم </a:t>
            </a:r>
            <a:r>
              <a:rPr lang="ar-SA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العالمي:</a:t>
            </a:r>
            <a:r>
              <a:rPr lang="ar-S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fr-FR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Global </a:t>
            </a:r>
            <a:r>
              <a:rPr lang="fr-FR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Mindset</a:t>
            </a:r>
            <a:r>
              <a:rPr lang="fr-FR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Model</a:t>
            </a: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726872" y="2972616"/>
            <a:ext cx="8010247" cy="224676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 rtl="1"/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يركز نموذج الفهم العالمي على تطوير قدرات القادة على التفكير والتصرف على المستوى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العالمي.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يؤكد هذا النموذج الأبعاد الإدراكية والنفسية والاجتماعية للفهم 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العالمي.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تم اقتراح النموذج بواسطة </a:t>
            </a:r>
            <a:r>
              <a:rPr lang="fr-FR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Oudenhoven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وآخرين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(</a:t>
            </a:r>
            <a:r>
              <a:rPr lang="fr-FR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2018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)ويتكون من ثلاثة مكونات: رأس المال الفكري، ورأس المال النفسي، ورأس المال الاجتماعي.</a:t>
            </a:r>
            <a:endParaRPr lang="fr-FR" sz="2800" b="1" dirty="0">
              <a:solidFill>
                <a:srgbClr val="445467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12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186547" y="1296389"/>
            <a:ext cx="8575302" cy="5099472"/>
            <a:chOff x="-664595" y="990848"/>
            <a:chExt cx="7149411" cy="540211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60237" y="990848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-664595" y="1274096"/>
              <a:ext cx="7149411" cy="51188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/>
                <a:t>	</a:t>
              </a:r>
              <a:r>
                <a:rPr lang="ar-SA" sz="2800" dirty="0" err="1"/>
                <a:t>إ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إن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رئاسة الشركة في البلد الأم قد لا تكون في وضع لإعطاء تعليمات لعدم كفاية المعلومات المتوفرة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لديها 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، وعلى هذا لن تفيد مراجعة الرئاسة كثيراً في مثل هذه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الحالة 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، فإيجاد المديرين الأكفاء مشكلة تواجه المنظمات والمؤسسات على المستوى المحلي ولكنها تأخذ أبعاداً أ كثر تعقيداً في الأعمال الدولية.</a:t>
              </a:r>
            </a:p>
            <a:p>
              <a:pPr algn="just" rtl="1"/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	 المطلوب هنا هو العثور على أشخاص يوائمون بين الأهداف العليا للشركة الدولية وبين الأهداف المحلية للشركة المنتسبة والأوضاع المحلية، </a:t>
              </a:r>
              <a:r>
                <a:rPr lang="ar-SA" sz="2800" b="1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أشخاص يفهمون البيئة المحلية ومتشربون لثقافة وسياسات الشركة يعرفون متى يطبقون الممارسات التي تعلموها في الشركة الأم ومتى يتجاوزونها أو يعدلونها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.</a:t>
              </a:r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endParaRPr lang="ar-SA" sz="2800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4995" y="207819"/>
            <a:ext cx="72122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 rtl="1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مصادر الحصول على المديرين الدوليين:</a:t>
            </a:r>
            <a:endParaRPr lang="fr-FR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13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895550" y="1088571"/>
            <a:ext cx="2076027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4995" y="207819"/>
            <a:ext cx="72122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 rtl="1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مصادر الحصول على المديرين الدوليين:</a:t>
            </a:r>
            <a:endParaRPr lang="fr-FR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2516910" y="120380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49381" y="2941253"/>
            <a:ext cx="2092036" cy="14465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ar-SA" sz="4400" b="1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مديرون من البلد الأم</a:t>
            </a:r>
            <a:endParaRPr kumimoji="0" lang="fr-FR" sz="4400" b="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14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895550" y="1088571"/>
            <a:ext cx="2076027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4995" y="207819"/>
            <a:ext cx="72122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 rtl="1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مصادر الحصول على المديرين الدوليين:</a:t>
            </a:r>
            <a:endParaRPr lang="fr-FR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2516910" y="120380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49381" y="2602699"/>
            <a:ext cx="2092036" cy="21236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مديرون من البلد المضيف</a:t>
            </a:r>
            <a:endParaRPr kumimoji="0" lang="fr-FR" sz="4400" b="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15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895550" y="1088571"/>
            <a:ext cx="2076027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4995" y="207819"/>
            <a:ext cx="72122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 rtl="1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مصادر الحصول على المديرين الدوليين:</a:t>
            </a:r>
            <a:endParaRPr lang="fr-FR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2516910" y="120380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49381" y="2941253"/>
            <a:ext cx="2092036" cy="14465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مديرون من بلد </a:t>
            </a:r>
            <a:r>
              <a:rPr lang="ar-DZ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آخر</a:t>
            </a:r>
            <a:endParaRPr kumimoji="0" lang="fr-FR" sz="4400" b="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16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4034" name="AutoShape 2" descr="https://media.licdn.com/dms/image/C4D12AQEcGmRgVeXfQQ/article-cover_image-shrink_720_1280/0/1571486990654?e=1707350400&amp;v=beta&amp;t=nErfMzSSLjePYGTPcJFrTOM_F-9TAcAfw11tqM1ikw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6885708" y="1983616"/>
            <a:ext cx="464127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 fontAlgn="auto"/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طور  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جيرت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هوفتسيد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  نظرية  الأبعاد الثقافية بعد دراسة أجراها على موظفي شركة </a:t>
            </a:r>
            <a:r>
              <a:rPr lang="fr-FR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IBM -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التي كان يعمل لديها- في خمسين دولة بهدف تطوير إستراتيجية فاعلة للتعامل مع أشخاص من مختلف الدول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والثقافات.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خلال دراسته استنتج بأنه يمكن قياس 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الإختلافات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الثقافية بين الدول من خلال خمسة أبعاد وضع مؤشرات لقياسها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وهي:</a:t>
            </a:r>
            <a:endParaRPr lang="ar-SA" sz="2800" b="1" dirty="0">
              <a:solidFill>
                <a:srgbClr val="44546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87755" y="318655"/>
            <a:ext cx="9475671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نظرية </a:t>
            </a:r>
            <a:r>
              <a:rPr lang="ar-SA" sz="4800" b="1" cap="all" dirty="0" err="1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للأبعاد الثقافية والتعاون الدولي</a:t>
            </a:r>
          </a:p>
        </p:txBody>
      </p:sp>
      <p:pic>
        <p:nvPicPr>
          <p:cNvPr id="44036" name="Picture 4" descr="C:\Users\Amira Informatique\Pictures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745" y="1631142"/>
            <a:ext cx="5985164" cy="475210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17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518689" y="1113253"/>
            <a:ext cx="2036103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11927" y="1164134"/>
            <a:ext cx="958734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يحدد نموذج </a:t>
            </a:r>
            <a:r>
              <a:rPr lang="ar-SA" sz="28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هوفستيد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 </a:t>
            </a: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ستة أبعاد ثقافية </a:t>
            </a:r>
            <a:r>
              <a:rPr lang="ar-SA" sz="28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أساسية</a:t>
            </a:r>
            <a:r>
              <a:rPr lang="ar-SA" sz="28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ar-SA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indent="-514350" algn="just" rtl="1">
              <a:buAutoNum type="arabicPeriod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مسافة السلطة: 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يقيس مدى قبول المجتمع وتوقعه للسلطة والتسلسل الهرمي في المؤسسات والمنظمات.</a:t>
            </a:r>
          </a:p>
          <a:p>
            <a:pPr marL="514350" indent="-514350" algn="just" rtl="1">
              <a:buAutoNum type="arabicPeriod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الفردية مقابل الجماعية</a:t>
            </a:r>
            <a:r>
              <a:rPr lang="fr-FR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يعكس الدرجة التي يعطي </a:t>
            </a:r>
            <a:r>
              <a:rPr lang="ar-SA" sz="28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بها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الأفراد الأولوية للأهداف الشخصية على أهداف المجموعة أو العكس.</a:t>
            </a:r>
          </a:p>
          <a:p>
            <a:pPr marL="514350" indent="-514350" algn="just" rtl="1">
              <a:buFontTx/>
              <a:buAutoNum type="arabicPeriod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التوجه الذكوري مقابل التوجه الأنثوي: 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يدرس التركيز على القيم </a:t>
            </a:r>
            <a:r>
              <a:rPr lang="ar-SA" sz="28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الذكورية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التقليدية 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(مثل القدرة التنافسية والطموح) أو القيم </a:t>
            </a:r>
            <a:r>
              <a:rPr lang="ar-SA" sz="28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الأنثوية 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(مثل الرعاية ونوعية الحياة) داخل المجتمع.</a:t>
            </a:r>
          </a:p>
          <a:p>
            <a:pPr marL="514350" indent="-514350" algn="just" rtl="1">
              <a:buAutoNum type="arabicPeriod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تجنب عدم اليقين: 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يقيم مدى تحمل المجتمع للغموض وعدم اليقين والمخاطر في مختلف جوانب الحياة.</a:t>
            </a:r>
          </a:p>
          <a:p>
            <a:pPr marL="514350" indent="-514350" algn="just" rtl="1">
              <a:buAutoNum type="arabicPeriod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التوجه طويل المدى مقابل التوجه قصير المدى: 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يركز على توجه المجتمع نحو المكافآت المستقبلية والتخطيط طويل المدى مقابل الإشباع الفوري.</a:t>
            </a:r>
          </a:p>
          <a:p>
            <a:pPr marL="514350" indent="-514350" algn="just" rtl="1">
              <a:buAutoNum type="arabicPeriod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التساهل مقابل ضبط النفس: </a:t>
            </a:r>
            <a:r>
              <a:rPr lang="ar-SA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يدرس مدى انغماس الأفراد في المجتمع في رغباتهم ودوافعهم أو ممارسة ضبط النفس والانضباط الذاتي.</a:t>
            </a:r>
            <a:endParaRPr lang="fr-FR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11755" y="318655"/>
            <a:ext cx="6335389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الأبعاد الثقافية لنموذج </a:t>
            </a:r>
            <a:r>
              <a:rPr lang="ar-SA" sz="4800" b="1" cap="all" dirty="0" err="1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endParaRPr lang="ar-SA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1986" name="AutoShape 2" descr="Power distance | PP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</p:spTree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18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493452" y="1002416"/>
            <a:ext cx="2036103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25091" y="1413164"/>
            <a:ext cx="83265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يتم قياس كل بعد ثقافي على مقياس رقمي، يتراوح عادةً من 0 إلى 100، وتشير الدرجات الأعلى إلى وجود أقوى للسمة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الثقافية.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وتستند هذه النتائج إلى استطلاعات وأبحاث مكثفة أجراها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هوفستيد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وفريقه في مختلف البلدان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والمناطق.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وتسمح الأبعاد بإجراء مقارنات بين الثقافات، وتسليط الضوء على الاختلافات وأوجه التشابه بين الثقافات.</a:t>
            </a:r>
          </a:p>
          <a:p>
            <a:pPr algn="just" rtl="1"/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وقد قسَّمت هذه المستويات إلى ثلاث أقسام: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مرتفع 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(70-100)،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ومتوسط 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(40-69)،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ومنخفض 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(0-39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).</a:t>
            </a:r>
            <a:endParaRPr lang="fr-FR" sz="2800" b="1" dirty="0">
              <a:solidFill>
                <a:srgbClr val="44546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57428" y="166255"/>
            <a:ext cx="6101350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قياس ونتائج نموذج </a:t>
            </a:r>
            <a:r>
              <a:rPr lang="ar-SA" sz="4800" b="1" cap="all" dirty="0" err="1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endParaRPr lang="ar-SA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19</a:t>
            </a:fld>
            <a:endParaRPr lang="fr-BE"/>
          </a:p>
        </p:txBody>
      </p:sp>
      <p:pic>
        <p:nvPicPr>
          <p:cNvPr id="90115" name="Picture 3" descr="C:\Users\Amira Informatique\Pictures\Hofstede-Model.jpg.605ad2dd764c9e5652993f434d516c1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4037" y="734292"/>
            <a:ext cx="9134908" cy="5902036"/>
          </a:xfrm>
          <a:prstGeom prst="rect">
            <a:avLst/>
          </a:prstGeom>
          <a:noFill/>
        </p:spPr>
      </p:pic>
      <p:sp>
        <p:nvSpPr>
          <p:cNvPr id="5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19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3553" y="260649"/>
            <a:ext cx="7415364" cy="830997"/>
          </a:xfrm>
          <a:prstGeom prst="rect">
            <a:avLst/>
          </a:prstGeom>
          <a:solidFill>
            <a:srgbClr val="4A4662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4800" b="1" cap="all" dirty="0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محتوى المحاضرة</a:t>
            </a:r>
          </a:p>
        </p:txBody>
      </p:sp>
      <p:pic>
        <p:nvPicPr>
          <p:cNvPr id="3" name="Picture 3" descr="C:\Users\seven\Pictures\qqqd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374" y="1988840"/>
            <a:ext cx="2543605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riangle isocèle 3"/>
          <p:cNvSpPr/>
          <p:nvPr/>
        </p:nvSpPr>
        <p:spPr>
          <a:xfrm>
            <a:off x="0" y="1096856"/>
            <a:ext cx="8159267" cy="5184576"/>
          </a:xfrm>
          <a:prstGeom prst="triangle">
            <a:avLst/>
          </a:prstGeom>
          <a:solidFill>
            <a:srgbClr val="D6A300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e 4"/>
          <p:cNvGrpSpPr/>
          <p:nvPr/>
        </p:nvGrpSpPr>
        <p:grpSpPr>
          <a:xfrm>
            <a:off x="2942474" y="2192609"/>
            <a:ext cx="6957443" cy="587962"/>
            <a:chOff x="1872363" y="408565"/>
            <a:chExt cx="4366369" cy="65997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Rectangle à coins arrondis 5"/>
            <p:cNvSpPr/>
            <p:nvPr/>
          </p:nvSpPr>
          <p:spPr>
            <a:xfrm>
              <a:off x="1895115" y="408565"/>
              <a:ext cx="4297580" cy="659970"/>
            </a:xfrm>
            <a:prstGeom prst="roundRect">
              <a:avLst/>
            </a:prstGeom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1872363" y="487437"/>
              <a:ext cx="4366369" cy="471839"/>
            </a:xfrm>
            <a:prstGeom prst="rect">
              <a:avLst/>
            </a:prstGeom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algn="ctr"/>
              <a:r>
                <a:rPr lang="ar-SA" sz="2800" b="1" cap="all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مفهوم القيادة الدولية</a:t>
              </a:r>
            </a:p>
          </p:txBody>
        </p:sp>
      </p:grpSp>
      <p:sp>
        <p:nvSpPr>
          <p:cNvPr id="9" name="Rectangle à coins arrondis 8"/>
          <p:cNvSpPr/>
          <p:nvPr/>
        </p:nvSpPr>
        <p:spPr>
          <a:xfrm>
            <a:off x="4184785" y="1550966"/>
            <a:ext cx="4896544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ar-SA" sz="2800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مقدمة</a:t>
            </a:r>
            <a:endParaRPr lang="fr-FR" sz="2800" b="1" cap="all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8" name="Groupe 10"/>
          <p:cNvGrpSpPr/>
          <p:nvPr/>
        </p:nvGrpSpPr>
        <p:grpSpPr>
          <a:xfrm>
            <a:off x="2784764" y="2821093"/>
            <a:ext cx="7162800" cy="678010"/>
            <a:chOff x="2189397" y="-521542"/>
            <a:chExt cx="4824536" cy="520058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2" name="Rectangle à coins arrondis 11"/>
            <p:cNvSpPr/>
            <p:nvPr/>
          </p:nvSpPr>
          <p:spPr>
            <a:xfrm>
              <a:off x="2189397" y="-432512"/>
              <a:ext cx="4824536" cy="393197"/>
            </a:xfrm>
            <a:prstGeom prst="roundRect">
              <a:avLst/>
            </a:prstGeom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ar-SA" sz="2800" b="1" cap="all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خصائص القيادة الدولية</a:t>
              </a:r>
              <a:endParaRPr lang="fr-FR" sz="2800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648877" y="-521542"/>
              <a:ext cx="4206794" cy="520058"/>
            </a:xfrm>
            <a:prstGeom prst="rect">
              <a:avLst/>
            </a:prstGeom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algn="ctr" rtl="1"/>
              <a:endParaRPr lang="fr-FR" sz="2800" b="1" dirty="0">
                <a:solidFill>
                  <a:srgbClr val="4D3F69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sp>
        <p:nvSpPr>
          <p:cNvPr id="18" name="Rectangle à coins arrondis 17"/>
          <p:cNvSpPr/>
          <p:nvPr/>
        </p:nvSpPr>
        <p:spPr>
          <a:xfrm>
            <a:off x="2632364" y="3602747"/>
            <a:ext cx="7385248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/>
            <a:r>
              <a:rPr lang="ar-SA" sz="2800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نماذج القيادة الدولية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131855" y="4253912"/>
            <a:ext cx="7968885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/>
            <a:r>
              <a:rPr lang="ar-SA" sz="2800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مصادر الحصول على المديرين الدوليين</a:t>
            </a:r>
            <a:endParaRPr lang="fr-FR" sz="2800" b="1" cap="all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118000" y="4932784"/>
            <a:ext cx="7968885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 fontAlgn="auto"/>
            <a:r>
              <a:rPr lang="ar-SA" sz="2800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نظرية </a:t>
            </a:r>
            <a:r>
              <a:rPr lang="ar-SA" sz="2800" b="1" cap="all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هوفستيد</a:t>
            </a:r>
            <a:r>
              <a:rPr lang="ar-SA" sz="2800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للأبعاد الثقافية والتعاون الدولي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3657599" y="5542382"/>
            <a:ext cx="5444837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 fontAlgn="auto"/>
            <a:r>
              <a:rPr lang="ar-SA" sz="2800" b="1" cap="al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خلاصة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8" grpId="0" animBg="1"/>
      <p:bldP spid="14" grpId="0" animBg="1"/>
      <p:bldP spid="15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20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57428" y="166255"/>
            <a:ext cx="5033750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تطبيقات نموذج </a:t>
            </a:r>
            <a:r>
              <a:rPr lang="ar-SA" sz="4800" b="1" cap="all" dirty="0" err="1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endParaRPr lang="ar-SA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82836" y="1720564"/>
            <a:ext cx="663632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للأبعاد الثقافية </a:t>
            </a:r>
            <a:r>
              <a:rPr lang="ar-SA" sz="2800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لهوفستيد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تطبيقات واسعة النطاق في مجالات متنوعة، بما في ذلك 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ادارة الثقافة المشتركة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, 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أعمال عالمية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, 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الموارد البشرية 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التواصل بين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الثقافات</a:t>
            </a:r>
            <a:r>
              <a:rPr lang="ar-SA" sz="2800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تستخدم المؤسسات هذه الأبعاد لفهم الفروق الثقافية بشكل أفضل عند التوسع في الأسواق العالمية، وإدارة الفرق متعددة الثقافات، وتصميم استراتيجيات </a:t>
            </a:r>
            <a:r>
              <a:rPr lang="ar-SA" sz="2800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التسويق.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كما أنها تساعد في المفاوضات وحل النزاعات وتكييف أساليب القيادة مع الثقافات المختلفة.</a:t>
            </a:r>
            <a:endParaRPr lang="fr-FR" sz="2800" dirty="0">
              <a:solidFill>
                <a:srgbClr val="44546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21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57428" y="166255"/>
            <a:ext cx="6314549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انتقادات وقيود نموذج </a:t>
            </a:r>
            <a:r>
              <a:rPr lang="ar-SA" sz="4800" b="1" cap="all" dirty="0" err="1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endParaRPr lang="ar-SA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2072" y="1471274"/>
            <a:ext cx="778625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على الرغم من أهميته، فقد واجه نموذج </a:t>
            </a:r>
            <a:r>
              <a:rPr lang="ar-SA" sz="2800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هوفستيد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انتقادات </a:t>
            </a:r>
            <a:r>
              <a:rPr lang="ar-SA" sz="2800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وقيود:</a:t>
            </a:r>
            <a:endParaRPr lang="ar-SA" sz="2800" dirty="0">
              <a:solidFill>
                <a:srgbClr val="44546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indent="-514350" algn="just" rtl="1">
              <a:buAutoNum type="arabicPeriod"/>
            </a:pP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التعميم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يجادل النقاد بأنه يبالغ في تبسيط وتعميم الاختلافات الثقافية داخل البلد.</a:t>
            </a:r>
          </a:p>
          <a:p>
            <a:pPr marL="514350" indent="-514350" algn="just" rtl="1">
              <a:buAutoNum type="arabicPeriod"/>
            </a:pP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ديناميات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الثقافات ليست ثابتة، وقد لا تنعكس التغييرات بمرور الوقت في درجات النموذج.</a:t>
            </a:r>
          </a:p>
          <a:p>
            <a:pPr marL="514350" indent="-514350" algn="just" rtl="1">
              <a:buAutoNum type="arabicPeriod"/>
            </a:pP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الاختلاف الإقليمي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قد لا يلتقط النموذج الاختلافات الثقافية الفرعية داخل البلدان الكبيرة.</a:t>
            </a:r>
          </a:p>
          <a:p>
            <a:pPr marL="514350" indent="-514350" algn="just" rtl="1">
              <a:buAutoNum type="arabicPeriod"/>
            </a:pP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التحولات الثقافية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العولمة السريعة والتقدم التكنولوجي قد يؤدي إلى تحولات ثقافية لم تؤخذ في الاعتبار في البحث الأصلي.</a:t>
            </a:r>
            <a:endParaRPr lang="fr-FR" sz="2800" dirty="0">
              <a:solidFill>
                <a:srgbClr val="44546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22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62685" y="253342"/>
            <a:ext cx="9586279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rtl="1" fontAlgn="auto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المهارات والصفات الواجب توافرها لدى المدير الدولي</a:t>
            </a:r>
          </a:p>
        </p:txBody>
      </p:sp>
      <p:sp>
        <p:nvSpPr>
          <p:cNvPr id="7" name="Rectangle 6"/>
          <p:cNvSpPr/>
          <p:nvPr/>
        </p:nvSpPr>
        <p:spPr>
          <a:xfrm>
            <a:off x="754742" y="1239046"/>
            <a:ext cx="112195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قامت الجمعية الأمريكية للتدريب والتطوير بوضع أحدى عشرة صفة يجب توفرها في المدير الدولي تتضمن الرؤيا الدولية والتعدد الثقافي إلى الصفات المطلوبة في المديرين عامة كما قام بعض الكتاب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lang="fr-FR" sz="2800" dirty="0" err="1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Bwamish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et al) </a:t>
            </a: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بمراجعة الأدبيات عن الإستراتيجية العالمية عموماً والاستراتيجيات الوظيفية كالتسويق الدولي وإدارة الموارد البشرية الدولية واستنبطوا منها سبعة مهارات أو قدرات أساسية لخصوها كالتالي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:</a:t>
            </a:r>
            <a:endParaRPr lang="ar-SA" sz="2800" dirty="0">
              <a:solidFill>
                <a:srgbClr val="44546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 rtl="1"/>
            <a:endParaRPr lang="fr-FR" sz="2800" dirty="0">
              <a:solidFill>
                <a:srgbClr val="44546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just" rtl="1">
              <a:buFont typeface="Wingdings" panose="05000000000000000000" pitchFamily="2" charset="2"/>
              <a:buChar char="ü"/>
            </a:pP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القدرة على التطوير واستخدام مهارات استراتيجيات عالمية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lvl="0" algn="just" rtl="1">
              <a:buFont typeface="Wingdings" panose="05000000000000000000" pitchFamily="2" charset="2"/>
              <a:buChar char="ü"/>
            </a:pP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القدرة على إدارة التغيير والتحول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lvl="0" algn="just" rtl="1">
              <a:buFont typeface="Wingdings" panose="05000000000000000000" pitchFamily="2" charset="2"/>
              <a:buChar char="ü"/>
            </a:pP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القدرة على التنويع الثقافي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lvl="0" algn="just" rtl="1">
              <a:buFont typeface="Wingdings" panose="05000000000000000000" pitchFamily="2" charset="2"/>
              <a:buChar char="ü"/>
            </a:pP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القدرة على العمل مع الآخرين في مجموعات وفرق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lvl="0" algn="just" rtl="1">
              <a:buFont typeface="Wingdings" panose="05000000000000000000" pitchFamily="2" charset="2"/>
              <a:buChar char="ü"/>
            </a:pP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القدرة على التواصل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lvl="0" algn="just" rtl="1">
              <a:buFont typeface="Wingdings" panose="05000000000000000000" pitchFamily="2" charset="2"/>
              <a:buChar char="ü"/>
            </a:pP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القدرة على تصميم والعمل داخل هياكل تنظيمية مرنة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lvl="0" algn="just" rtl="1">
              <a:buFont typeface="Wingdings" panose="05000000000000000000" pitchFamily="2" charset="2"/>
              <a:buChar char="ü"/>
            </a:pPr>
            <a:r>
              <a: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القدرة على التعلم ونقل المعرفة في المنظمات</a:t>
            </a:r>
            <a:r>
              <a: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</p:txBody>
      </p:sp>
    </p:spTree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23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15077" y="253342"/>
            <a:ext cx="1481496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rtl="1" fontAlgn="auto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خلاصة</a:t>
            </a:r>
          </a:p>
        </p:txBody>
      </p:sp>
      <p:sp>
        <p:nvSpPr>
          <p:cNvPr id="7" name="Rectangle 6"/>
          <p:cNvSpPr/>
          <p:nvPr/>
        </p:nvSpPr>
        <p:spPr>
          <a:xfrm>
            <a:off x="740887" y="1640827"/>
            <a:ext cx="11219543" cy="3416320"/>
          </a:xfrm>
          <a:prstGeom prst="rect">
            <a:avLst/>
          </a:prstGeom>
          <a:solidFill>
            <a:srgbClr val="5F758F"/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إذن تتطلب النظرة الدولية للمدير القدرة على العمل في عالم متغير وتفهم ثقافة </a:t>
            </a:r>
            <a:r>
              <a:rPr lang="ar-SA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الآخرين </a:t>
            </a:r>
            <a:r>
              <a:rPr lang="ar-S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(لا أحادية التوجه) وكذلك يتطلب العمل الدولي تعديل الهيكل التنظيمي لمواجهة المتغيرات مما يستدعي </a:t>
            </a:r>
            <a:r>
              <a:rPr lang="ar-SA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المرونة </a:t>
            </a:r>
            <a:r>
              <a:rPr lang="ar-S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، كذلك أهمية العمل كفريق يؤكد عليها محليا </a:t>
            </a:r>
            <a:r>
              <a:rPr lang="ar-SA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وعالمياً .</a:t>
            </a:r>
            <a:r>
              <a:rPr lang="ar-S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أما نقل القدرة على التواصل والتعلم ونقل المعرفة فهي مهمة محلياُ لكن تتضاعف أهميتها في الثقافات المختلفة والبيئات الجديدة في الخارج التي تتطلب ملاحظتنا وسرعة استيعابنا وشرحها للآخرين</a:t>
            </a:r>
            <a:r>
              <a:rPr lang="fr-F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</p:txBody>
      </p:sp>
    </p:spTree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4"/>
          <p:cNvSpPr txBox="1">
            <a:spLocks noGrp="1"/>
          </p:cNvSpPr>
          <p:nvPr>
            <p:ph type="title"/>
          </p:nvPr>
        </p:nvSpPr>
        <p:spPr>
          <a:xfrm>
            <a:off x="415600" y="243567"/>
            <a:ext cx="113608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-GB" dirty="0">
                <a:solidFill>
                  <a:srgbClr val="434343"/>
                </a:solidFill>
              </a:rPr>
              <a:t>Contact</a:t>
            </a:r>
            <a:r>
              <a:rPr lang="en-GB" dirty="0"/>
              <a:t> </a:t>
            </a:r>
            <a:r>
              <a:rPr lang="en-GB" b="1" dirty="0">
                <a:solidFill>
                  <a:srgbClr val="445467"/>
                </a:solidFill>
              </a:rPr>
              <a:t>Info</a:t>
            </a:r>
            <a:endParaRPr b="1" dirty="0">
              <a:solidFill>
                <a:srgbClr val="445467"/>
              </a:solidFill>
            </a:endParaRPr>
          </a:p>
        </p:txBody>
      </p:sp>
      <p:sp>
        <p:nvSpPr>
          <p:cNvPr id="498" name="Google Shape;498;p34"/>
          <p:cNvSpPr/>
          <p:nvPr/>
        </p:nvSpPr>
        <p:spPr>
          <a:xfrm>
            <a:off x="415600" y="1357746"/>
            <a:ext cx="5167782" cy="2757054"/>
          </a:xfrm>
          <a:prstGeom prst="rect">
            <a:avLst/>
          </a:prstGeom>
          <a:solidFill>
            <a:srgbClr val="3E6798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499" name="Google Shape;499;p34"/>
          <p:cNvCxnSpPr/>
          <p:nvPr/>
        </p:nvCxnSpPr>
        <p:spPr>
          <a:xfrm>
            <a:off x="6096000" y="1358900"/>
            <a:ext cx="0" cy="4089200"/>
          </a:xfrm>
          <a:prstGeom prst="straightConnector1">
            <a:avLst/>
          </a:prstGeom>
          <a:noFill/>
          <a:ln w="28575" cap="flat" cmpd="sng">
            <a:solidFill>
              <a:srgbClr val="F3390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00" name="Google Shape;500;p34"/>
          <p:cNvSpPr/>
          <p:nvPr/>
        </p:nvSpPr>
        <p:spPr>
          <a:xfrm>
            <a:off x="480800" y="1452100"/>
            <a:ext cx="5054800" cy="25316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3" name="Google Shape;503;p34"/>
          <p:cNvSpPr txBox="1"/>
          <p:nvPr/>
        </p:nvSpPr>
        <p:spPr>
          <a:xfrm>
            <a:off x="3599723" y="4869160"/>
            <a:ext cx="25564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ar-SA" b="1" dirty="0"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rPr>
              <a:t>0776457125</a:t>
            </a:r>
            <a:endParaRPr b="1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4" name="Google Shape;504;p34"/>
          <p:cNvSpPr txBox="1"/>
          <p:nvPr/>
        </p:nvSpPr>
        <p:spPr>
          <a:xfrm>
            <a:off x="3599723" y="4389107"/>
            <a:ext cx="21844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-GB" sz="2400" b="1" dirty="0">
                <a:solidFill>
                  <a:srgbClr val="3E6798"/>
                </a:solidFill>
                <a:latin typeface="Open Sans"/>
                <a:ea typeface="Open Sans"/>
                <a:cs typeface="Open Sans"/>
                <a:sym typeface="Open Sans"/>
              </a:rPr>
              <a:t>Phone</a:t>
            </a:r>
            <a:endParaRPr sz="2400" b="1" dirty="0">
              <a:solidFill>
                <a:srgbClr val="3E679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6" name="Google Shape;506;p34"/>
          <p:cNvSpPr txBox="1"/>
          <p:nvPr/>
        </p:nvSpPr>
        <p:spPr>
          <a:xfrm>
            <a:off x="239349" y="4389107"/>
            <a:ext cx="21844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-GB" sz="2400" b="1" dirty="0">
                <a:solidFill>
                  <a:srgbClr val="3E6798"/>
                </a:solidFill>
                <a:latin typeface="Open Sans"/>
                <a:ea typeface="Open Sans"/>
                <a:cs typeface="Open Sans"/>
                <a:sym typeface="Open Sans"/>
              </a:rPr>
              <a:t>Email</a:t>
            </a:r>
            <a:endParaRPr sz="2400" b="1" dirty="0">
              <a:solidFill>
                <a:srgbClr val="3E679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2" name="Google Shape;508;p34"/>
          <p:cNvGrpSpPr/>
          <p:nvPr/>
        </p:nvGrpSpPr>
        <p:grpSpPr>
          <a:xfrm>
            <a:off x="6937796" y="4167105"/>
            <a:ext cx="556969" cy="556969"/>
            <a:chOff x="5122875" y="3525086"/>
            <a:chExt cx="572700" cy="572700"/>
          </a:xfrm>
        </p:grpSpPr>
        <p:sp>
          <p:nvSpPr>
            <p:cNvPr id="509" name="Google Shape;509;p34"/>
            <p:cNvSpPr/>
            <p:nvPr/>
          </p:nvSpPr>
          <p:spPr>
            <a:xfrm>
              <a:off x="5122875" y="3525086"/>
              <a:ext cx="572700" cy="572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9955" y="4981"/>
                  </a:moveTo>
                  <a:cubicBezTo>
                    <a:pt x="90378" y="4981"/>
                    <a:pt x="114929" y="29621"/>
                    <a:pt x="114929" y="59955"/>
                  </a:cubicBezTo>
                  <a:cubicBezTo>
                    <a:pt x="114929" y="90378"/>
                    <a:pt x="90378" y="114929"/>
                    <a:pt x="59955" y="114929"/>
                  </a:cubicBezTo>
                  <a:cubicBezTo>
                    <a:pt x="29621" y="114929"/>
                    <a:pt x="4981" y="90378"/>
                    <a:pt x="4981" y="59955"/>
                  </a:cubicBezTo>
                  <a:cubicBezTo>
                    <a:pt x="4714" y="29621"/>
                    <a:pt x="29621" y="4981"/>
                    <a:pt x="59955" y="4981"/>
                  </a:cubicBezTo>
                  <a:moveTo>
                    <a:pt x="59955" y="0"/>
                  </a:moveTo>
                  <a:cubicBezTo>
                    <a:pt x="26864" y="0"/>
                    <a:pt x="0" y="26864"/>
                    <a:pt x="0" y="59955"/>
                  </a:cubicBezTo>
                  <a:cubicBezTo>
                    <a:pt x="0" y="93135"/>
                    <a:pt x="26864" y="120000"/>
                    <a:pt x="59955" y="120000"/>
                  </a:cubicBezTo>
                  <a:cubicBezTo>
                    <a:pt x="93135" y="120000"/>
                    <a:pt x="120000" y="93135"/>
                    <a:pt x="120000" y="59955"/>
                  </a:cubicBezTo>
                  <a:cubicBezTo>
                    <a:pt x="120000" y="26864"/>
                    <a:pt x="93135" y="0"/>
                    <a:pt x="59955" y="0"/>
                  </a:cubicBezTo>
                  <a:lnTo>
                    <a:pt x="59955" y="0"/>
                  </a:lnTo>
                  <a:close/>
                </a:path>
              </a:pathLst>
            </a:custGeom>
            <a:solidFill>
              <a:srgbClr val="3C5B9B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endParaRPr sz="2400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10" name="Google Shape;510;p34"/>
            <p:cNvSpPr/>
            <p:nvPr/>
          </p:nvSpPr>
          <p:spPr>
            <a:xfrm>
              <a:off x="5326942" y="3640825"/>
              <a:ext cx="164700" cy="335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7786" y="120000"/>
                  </a:moveTo>
                  <a:lnTo>
                    <a:pt x="77557" y="120000"/>
                  </a:lnTo>
                  <a:lnTo>
                    <a:pt x="77557" y="60075"/>
                  </a:lnTo>
                  <a:lnTo>
                    <a:pt x="115725" y="60075"/>
                  </a:lnTo>
                  <a:lnTo>
                    <a:pt x="120000" y="38988"/>
                  </a:lnTo>
                  <a:lnTo>
                    <a:pt x="76946" y="38988"/>
                  </a:lnTo>
                  <a:lnTo>
                    <a:pt x="76946" y="25790"/>
                  </a:lnTo>
                  <a:cubicBezTo>
                    <a:pt x="76946" y="21087"/>
                    <a:pt x="81221" y="20632"/>
                    <a:pt x="85496" y="20632"/>
                  </a:cubicBezTo>
                  <a:lnTo>
                    <a:pt x="119083" y="20632"/>
                  </a:lnTo>
                  <a:lnTo>
                    <a:pt x="119083" y="0"/>
                  </a:lnTo>
                  <a:lnTo>
                    <a:pt x="79389" y="0"/>
                  </a:lnTo>
                  <a:cubicBezTo>
                    <a:pt x="35419" y="0"/>
                    <a:pt x="27786" y="15474"/>
                    <a:pt x="27786" y="24879"/>
                  </a:cubicBezTo>
                  <a:lnTo>
                    <a:pt x="27786" y="38533"/>
                  </a:lnTo>
                  <a:lnTo>
                    <a:pt x="0" y="38533"/>
                  </a:lnTo>
                  <a:lnTo>
                    <a:pt x="0" y="59620"/>
                  </a:lnTo>
                  <a:lnTo>
                    <a:pt x="27786" y="59620"/>
                  </a:lnTo>
                  <a:lnTo>
                    <a:pt x="27786" y="120000"/>
                  </a:lnTo>
                  <a:close/>
                </a:path>
              </a:pathLst>
            </a:custGeom>
            <a:solidFill>
              <a:srgbClr val="3C5B9B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endParaRPr sz="2400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31" name="Rectangle 30"/>
          <p:cNvSpPr/>
          <p:nvPr/>
        </p:nvSpPr>
        <p:spPr>
          <a:xfrm>
            <a:off x="47329" y="4965172"/>
            <a:ext cx="3606116" cy="410369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r>
              <a:rPr lang="fr-FR" b="1" u="sng" dirty="0">
                <a:solidFill>
                  <a:srgbClr val="FB3A05"/>
                </a:solidFill>
                <a:latin typeface="Comic Sans MS" panose="030F0702030302020204" pitchFamily="66" charset="0"/>
                <a:hlinkClick r:id="rId3"/>
              </a:rPr>
              <a:t> soulef.rahal@univ-biskra.dz</a:t>
            </a:r>
            <a:endParaRPr lang="fr-FR" dirty="0">
              <a:solidFill>
                <a:srgbClr val="FB3A05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536160" y="4293097"/>
            <a:ext cx="1626941" cy="410369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r>
              <a:rPr lang="en-US" b="1" u="sng" dirty="0" err="1">
                <a:solidFill>
                  <a:srgbClr val="27405F"/>
                </a:solidFill>
                <a:latin typeface="Comic Sans MS" panose="030F0702030302020204" pitchFamily="66" charset="0"/>
              </a:rPr>
              <a:t>soulef</a:t>
            </a:r>
            <a:r>
              <a:rPr lang="fr-FR" b="1" u="sng" dirty="0">
                <a:solidFill>
                  <a:srgbClr val="27405F"/>
                </a:solidFill>
                <a:latin typeface="Comic Sans MS" panose="030F0702030302020204" pitchFamily="66" charset="0"/>
              </a:rPr>
              <a:t>.</a:t>
            </a:r>
            <a:r>
              <a:rPr lang="fr-FR" b="1" u="sng" dirty="0" err="1">
                <a:solidFill>
                  <a:srgbClr val="27405F"/>
                </a:solidFill>
                <a:latin typeface="Comic Sans MS" panose="030F0702030302020204" pitchFamily="66" charset="0"/>
              </a:rPr>
              <a:t>rahal</a:t>
            </a:r>
            <a:endParaRPr lang="fr-FR" u="sng" dirty="0">
              <a:solidFill>
                <a:srgbClr val="27405F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28182" y="4869161"/>
            <a:ext cx="1626941" cy="410369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r>
              <a:rPr lang="en-US" b="1" u="sng" dirty="0" err="1">
                <a:solidFill>
                  <a:srgbClr val="27405F"/>
                </a:solidFill>
                <a:latin typeface="Comic Sans MS" panose="030F0702030302020204" pitchFamily="66" charset="0"/>
              </a:rPr>
              <a:t>soulef</a:t>
            </a:r>
            <a:r>
              <a:rPr lang="fr-FR" b="1" u="sng" dirty="0">
                <a:solidFill>
                  <a:srgbClr val="27405F"/>
                </a:solidFill>
                <a:latin typeface="Comic Sans MS" panose="030F0702030302020204" pitchFamily="66" charset="0"/>
              </a:rPr>
              <a:t>.</a:t>
            </a:r>
            <a:r>
              <a:rPr lang="fr-FR" b="1" u="sng" dirty="0" err="1">
                <a:solidFill>
                  <a:srgbClr val="27405F"/>
                </a:solidFill>
                <a:latin typeface="Comic Sans MS" panose="030F0702030302020204" pitchFamily="66" charset="0"/>
              </a:rPr>
              <a:t>rahal</a:t>
            </a:r>
            <a:endParaRPr lang="fr-FR" u="sng" dirty="0">
              <a:solidFill>
                <a:srgbClr val="27405F"/>
              </a:solidFill>
            </a:endParaRPr>
          </a:p>
        </p:txBody>
      </p:sp>
      <p:pic>
        <p:nvPicPr>
          <p:cNvPr id="34" name="Picture 5" descr="C:\Users\Amira Informatique\Downloads\instagra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60096" y="4922515"/>
            <a:ext cx="576064" cy="522709"/>
          </a:xfrm>
          <a:prstGeom prst="rect">
            <a:avLst/>
          </a:prstGeom>
          <a:noFill/>
        </p:spPr>
      </p:pic>
      <p:sp>
        <p:nvSpPr>
          <p:cNvPr id="11274" name="AutoShape 10" descr="Competitive Advantage de Michael Porter, les clés principales du livre –  StrategeMarketing.com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17" tIns="60958" rIns="121917" bIns="60958" numCol="1" anchor="t" anchorCtr="0" compatLnSpc="1"/>
          <a:lstStyle/>
          <a:p>
            <a:endParaRPr lang="fr-FR"/>
          </a:p>
        </p:txBody>
      </p:sp>
      <p:pic>
        <p:nvPicPr>
          <p:cNvPr id="11276" name="Picture 12" descr="Competitive Advantage de Michael Porter, les clés principales du livre –  StrategeMarketing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88288" y="548680"/>
            <a:ext cx="3456384" cy="3099725"/>
          </a:xfrm>
          <a:prstGeom prst="rect">
            <a:avLst/>
          </a:prstGeom>
          <a:noFill/>
        </p:spPr>
      </p:pic>
      <p:sp>
        <p:nvSpPr>
          <p:cNvPr id="21" name="ZoneTexte 20"/>
          <p:cNvSpPr txBox="1"/>
          <p:nvPr/>
        </p:nvSpPr>
        <p:spPr>
          <a:xfrm>
            <a:off x="7728181" y="6447632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2" name="Image 21" descr="5268156c43e7847fd058bc78de692003-strategir-marketing-internationalepng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36074" y="1454727"/>
            <a:ext cx="3616036" cy="2521528"/>
          </a:xfrm>
          <a:prstGeom prst="rect">
            <a:avLst/>
          </a:prstGeom>
        </p:spPr>
      </p:pic>
      <p:pic>
        <p:nvPicPr>
          <p:cNvPr id="23" name="Image 22" descr="9782100563555-X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92982" y="540328"/>
            <a:ext cx="2554144" cy="3131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3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2785424" y="1440872"/>
            <a:ext cx="8575302" cy="4336076"/>
            <a:chOff x="-629943" y="2120959"/>
            <a:chExt cx="7149411" cy="459341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3405377" y="2120959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-629943" y="2508424"/>
              <a:ext cx="7149411" cy="42059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تشكل القيادة الدولية فن فهم أفكار المجتمع الدولي وسلوكياته ومواقفه للعمل بشكل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تآزري.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ولذلك، تؤثر القيادة الدولية على الموظفين المتنوعين للعمل على أهداف مشتركة تتلاءم مع السياق الدولي.</a:t>
              </a:r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تعكس القيادة الدولية  القيادة المحلية في سياق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دولي.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فالشخص الذي يمكنه تقديم تدريب عملي والتواصل وتنفيذ التغييرات محليًا يزيد من فرص نجاح الشركة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الدولية.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وبالتالي، فإن جوانب القيادة والتحديات التي يواجهها القادة الدوليون هي مقدار من القيادة المحلية بسبب التنوع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الموسع.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</a:t>
              </a: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611134" y="665066"/>
            <a:ext cx="1550424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rtl="1"/>
            <a:r>
              <a:rPr lang="ar-SA" sz="5400" b="1" dirty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مقدمة</a:t>
            </a: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4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04801" y="1031889"/>
            <a:ext cx="11512467" cy="5610667"/>
            <a:chOff x="-3044065" y="990848"/>
            <a:chExt cx="9598187" cy="10675227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60237" y="990848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-3044065" y="1652382"/>
              <a:ext cx="9598187" cy="1001369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	لا تزال القيادة الدولية مجالًا ناشئًا، وهناك الكثير مما يتبقى لاستيعابه بشأن عمليات القيادة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الدولية.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ومن الأهمية بمكان أن هذا المجال لا يزال يفتقر إلى تعريف محدد وصارم ومعتمد على نطاق واسع للمفهوم </a:t>
              </a:r>
              <a:r>
                <a:rPr lang="en-US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</a:t>
              </a:r>
              <a:r>
                <a:rPr lang="en-US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Pless</a:t>
              </a:r>
              <a:r>
                <a:rPr lang="en-US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et al., 2011)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وقد أظهرت استعراضات حديثة للأدبيات حول القيادة الدولية تعددًا كبيرًا من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التعاريف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، وهي متباينة لدرجة أنه من الصعب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توحيدها.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</a:t>
              </a:r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r>
                <a:rPr lang="ar-SA" sz="2800" b="1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تشكل القيادة الدولية فن فهم أفكار وسلوكيات ومواقف المجتمع الدولي للعمل بشكل </a:t>
              </a:r>
              <a:r>
                <a:rPr lang="ar-SA" sz="2800" b="1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تناغمي.</a:t>
              </a:r>
              <a:r>
                <a:rPr lang="ar-SA" sz="2800" b="1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وبالتالي، فإن القيادة العالمية تؤثر في تحفيز الموظفين المتنوعين للعمل على أهداف مشتركة تتناسب مع السياق العالمي.</a:t>
              </a:r>
              <a:endParaRPr lang="fr-FR" sz="2800" b="1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	على الرغم من اختلاف التعريفات للقيادة الدولية، فمن المرجح أن تتعلق جميعها بقدرة الفرد على التفاعل مع مجموعات متنوعة من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الناس.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ورغم أن هذا صحيح، فإن القيادة الدولية يجب أن تذهب إلى ما هو أبعد من التفاعل إلى القدرة على التأثير على الأفراد من خلفيات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متنوعة.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هذا التمييز هو الفرق بين القائد والقائد الذي يعمل بفعالية في بيئة معقدة تمتد عبر الخطوط الوطنية والثقافية.</a:t>
              </a:r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endPara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ea typeface="Open Sans" panose="020B0606030504020204" pitchFamily="34" charset="0"/>
                <a:cs typeface="Sakkal Majalla" panose="02000000000000000000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595789" y="129341"/>
            <a:ext cx="418576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مفهوم القيادة الدولية</a:t>
            </a:r>
          </a:p>
        </p:txBody>
      </p:sp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5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3186547" y="1296389"/>
            <a:ext cx="8575302" cy="4405349"/>
            <a:chOff x="-664595" y="990848"/>
            <a:chExt cx="7149411" cy="4666794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60237" y="990848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-664595" y="1451697"/>
              <a:ext cx="7149411" cy="42059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يتطلب تطوير القيادة في المنظمات العالمية استيعاب خصائص قيادية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محددة.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إن الشمولية هي إحدى الخصائص الهامة للقيادة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الدولية.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ويتعين على القادة الدوليون أن يرحبوا بأساليب القوى العاملة لديهم، وأفكارهم، ومعارفهم، ووجهات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نظرهم.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تتضمن القيادة الدولية أيضًا مستويات عالية من الفضول تساعد على تشجيع التعلم والبحث </a:t>
              </a:r>
              <a:r>
                <a:rPr lang="ar-SA" sz="2800" dirty="0" err="1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والاستكشاف.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لكي يتفوق القادة الدوليون على المستوى الدولي، فإنهم يحتاجون إلى مهارات مثل</a:t>
              </a:r>
              <a:r>
                <a:rPr lang="fr-FR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(Smith, 2023</a:t>
              </a:r>
              <a:r>
                <a:rPr lang="ar-SA" sz="2800" dirty="0">
                  <a:solidFill>
                    <a:srgbClr val="445467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</a:t>
              </a:r>
            </a:p>
            <a:p>
              <a:pPr algn="just" rtl="1"/>
              <a:endParaRPr lang="ar-SA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22807" y="323304"/>
            <a:ext cx="470673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خصائص القيادة الدولية</a:t>
            </a:r>
            <a:endParaRPr lang="fr-FR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6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34" name="Diagramme 33"/>
          <p:cNvGraphicFramePr/>
          <p:nvPr/>
        </p:nvGraphicFramePr>
        <p:xfrm>
          <a:off x="1953490" y="1108364"/>
          <a:ext cx="9254836" cy="4959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5" name="Rectangle 34"/>
          <p:cNvSpPr/>
          <p:nvPr/>
        </p:nvSpPr>
        <p:spPr>
          <a:xfrm>
            <a:off x="5022807" y="323304"/>
            <a:ext cx="470673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خصائص القيادة الدولية</a:t>
            </a:r>
            <a:endParaRPr lang="fr-FR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7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74618" y="2154511"/>
            <a:ext cx="10584873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 rtl="1"/>
            <a:r>
              <a:rPr lang="ar-S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وبالتالي، تتطلب إدارة القيادة الدولية من الأفراد أن يكونوا </a:t>
            </a:r>
            <a:r>
              <a:rPr lang="ar-SA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مستقلين </a:t>
            </a:r>
            <a:r>
              <a:rPr lang="ar-SA" sz="3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واستباقيين</a:t>
            </a:r>
            <a:r>
              <a:rPr lang="ar-SA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3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ومرنين</a:t>
            </a:r>
            <a:r>
              <a:rPr lang="ar-SA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S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يعتمد نجاح القادة الدوليين على قدرتهم على التكيف والاندماج في البيئات التي ترغب فيها الشركات في توسيع مبيعات خدماتها وسلعها.</a:t>
            </a:r>
            <a:endParaRPr lang="fr-F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22807" y="323304"/>
            <a:ext cx="470673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/>
            <a:r>
              <a:rPr lang="ar-SA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خصائص القيادة الدولية</a:t>
            </a:r>
            <a:endParaRPr lang="fr-FR" sz="4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8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2175165" y="544884"/>
            <a:ext cx="8949292" cy="1020679"/>
            <a:chOff x="-1870800" y="2914724"/>
            <a:chExt cx="7607515" cy="1569660"/>
          </a:xfrm>
        </p:grpSpPr>
        <p:sp>
          <p:nvSpPr>
            <p:cNvPr id="10" name="Rectangle 9"/>
            <p:cNvSpPr/>
            <p:nvPr/>
          </p:nvSpPr>
          <p:spPr>
            <a:xfrm>
              <a:off x="-1870800" y="2914724"/>
              <a:ext cx="7607515" cy="15696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just" rtl="1"/>
              <a:r>
                <a:rPr lang="ar-SA" sz="4800" b="1" cap="all" dirty="0"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نماذج القيادة الدولية</a:t>
              </a:r>
            </a:p>
            <a:p>
              <a:pPr algn="just" rtl="1"/>
              <a:endParaRPr lang="fr-FR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315070" y="3649347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2901" y="1567935"/>
            <a:ext cx="7000891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just" rtl="1"/>
            <a:r>
              <a:rPr lang="ar-S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نموذج القيادة </a:t>
            </a:r>
            <a:r>
              <a:rPr lang="ar-SA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العالمية:</a:t>
            </a:r>
            <a:r>
              <a:rPr lang="ar-S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fr-FR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GLOBE Leadership Model</a:t>
            </a: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2064326" y="2493934"/>
            <a:ext cx="9492686" cy="267765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ar-SA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تم تطوير نموذج القيادة العالمية وفعالية السلوك التنظيمي العالمي</a:t>
            </a:r>
            <a:r>
              <a:rPr kumimoji="0" lang="fr-FR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The Global Leadership and </a:t>
            </a:r>
            <a:r>
              <a:rPr kumimoji="0" lang="fr-FR" sz="2800" b="1" i="0" u="none" strike="noStrike" normalizeH="0" baseline="0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Organizational</a:t>
            </a:r>
            <a:r>
              <a:rPr kumimoji="0" lang="fr-FR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kumimoji="0" lang="fr-FR" sz="2800" b="1" i="0" u="none" strike="noStrike" normalizeH="0" baseline="0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Behavior</a:t>
            </a:r>
            <a:r>
              <a:rPr kumimoji="0" lang="fr-FR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kumimoji="0" lang="fr-FR" sz="2800" b="1" i="0" u="none" strike="noStrike" normalizeH="0" baseline="0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Effectiveness</a:t>
            </a:r>
            <a:r>
              <a:rPr kumimoji="0" lang="ar-SA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kumimoji="0" lang="ar-SA" sz="2800" b="1" i="0" u="none" strike="noStrike" normalizeH="0" baseline="0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(</a:t>
            </a:r>
            <a:r>
              <a:rPr kumimoji="0" lang="fr-FR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GLOBE</a:t>
            </a:r>
            <a:r>
              <a:rPr kumimoji="0" lang="ar-SA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) من قبل </a:t>
            </a:r>
            <a:r>
              <a:rPr kumimoji="0" lang="fr-FR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House</a:t>
            </a:r>
            <a:r>
              <a:rPr kumimoji="0" lang="ar-SA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kumimoji="0" lang="ar-SA" sz="2800" b="1" i="0" u="none" strike="noStrike" normalizeH="0" baseline="0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وآخرين </a:t>
            </a:r>
            <a:r>
              <a:rPr kumimoji="0" lang="ar-SA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(2004</a:t>
            </a:r>
            <a:r>
              <a:rPr kumimoji="0" lang="ar-SA" sz="2800" b="1" i="0" u="none" strike="noStrike" normalizeH="0" baseline="0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).</a:t>
            </a:r>
            <a:r>
              <a:rPr kumimoji="0" lang="ar-SA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يحدد هذا النموذج ستة أبعاد للقيادة العالمية: القيادة الجذابة/</a:t>
            </a:r>
            <a:r>
              <a:rPr kumimoji="0" lang="ar-SA" sz="2800" b="1" i="0" u="none" strike="noStrike" normalizeH="0" baseline="0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القيمية</a:t>
            </a:r>
            <a:r>
              <a:rPr kumimoji="0" lang="ar-SA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، القيادة الموجهة للفريق، القيادة المشاركة، القيادة الموجهة نحو الإنسانية، القيادة الذاتية، والقيادة </a:t>
            </a:r>
            <a:r>
              <a:rPr kumimoji="0" lang="ar-SA" sz="2800" b="1" i="0" u="none" strike="noStrike" normalizeH="0" baseline="0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الحمائية</a:t>
            </a:r>
            <a:r>
              <a:rPr kumimoji="0" lang="ar-SA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kumimoji="0" lang="ar-SA" sz="2800" b="1" i="0" u="none" strike="noStrike" normalizeH="0" baseline="0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للذات.</a:t>
            </a:r>
            <a:r>
              <a:rPr kumimoji="0" lang="ar-SA" sz="2800" b="1" i="0" u="none" strike="noStrike" normalizeH="0" baseline="0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يأخذ النموذج في الاعتبار الاختلافات الثقافية ويوفر إطارًا لفهم القيادة الفعالة عبر ثقافات مختلفة.</a:t>
            </a:r>
            <a:endParaRPr kumimoji="0" lang="ar-SA" sz="2800" b="1" i="0" u="none" strike="noStrike" normalizeH="0" baseline="0" dirty="0">
              <a:solidFill>
                <a:srgbClr val="44546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/>
          <p:cNvSpPr txBox="1"/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9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2175165" y="544884"/>
            <a:ext cx="8949292" cy="1020679"/>
            <a:chOff x="-1870800" y="2914724"/>
            <a:chExt cx="7607515" cy="1569660"/>
          </a:xfrm>
        </p:grpSpPr>
        <p:sp>
          <p:nvSpPr>
            <p:cNvPr id="10" name="Rectangle 9"/>
            <p:cNvSpPr/>
            <p:nvPr/>
          </p:nvSpPr>
          <p:spPr>
            <a:xfrm>
              <a:off x="-1870800" y="2914724"/>
              <a:ext cx="7607515" cy="15696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just" rtl="1"/>
              <a:r>
                <a:rPr lang="ar-SA" sz="4800" b="1" cap="all" dirty="0"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anose="02000000000000000000" pitchFamily="2" charset="-78"/>
                  <a:cs typeface="Sakkal Majalla" panose="02000000000000000000" pitchFamily="2" charset="-78"/>
                </a:rPr>
                <a:t>نماذج القيادة الدولية</a:t>
              </a:r>
            </a:p>
            <a:p>
              <a:pPr algn="just" rtl="1"/>
              <a:endParaRPr lang="fr-FR" sz="4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315070" y="3649347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سلاف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94319" y="1595644"/>
            <a:ext cx="8397748" cy="523220"/>
          </a:xfrm>
          <a:prstGeom prst="rect">
            <a:avLst/>
          </a:prstGeom>
          <a:solidFill>
            <a:srgbClr val="D6E9F6"/>
          </a:solidFill>
        </p:spPr>
        <p:txBody>
          <a:bodyPr wrap="none">
            <a:spAutoFit/>
          </a:bodyPr>
          <a:lstStyle/>
          <a:p>
            <a:pPr rtl="1"/>
            <a:r>
              <a:rPr lang="ar-SA" sz="2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نموذج القيادة </a:t>
            </a:r>
            <a:r>
              <a:rPr lang="ar-SA" sz="28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التحويلية:</a:t>
            </a:r>
            <a:r>
              <a:rPr lang="ar-SA" sz="2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fr-FR" sz="28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Transformational</a:t>
            </a:r>
            <a:r>
              <a:rPr lang="fr-FR" sz="2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Leadership Model</a:t>
            </a: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172690" y="2412204"/>
            <a:ext cx="8398175" cy="181588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يؤكد نموذج القيادة التحويلية على قدرة القائد على إلهام وتحفيز المتابعين لتحقيق نتائج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استثنائية.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اقترح </a:t>
            </a:r>
            <a:r>
              <a:rPr lang="fr-FR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Bass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و </a:t>
            </a:r>
            <a:r>
              <a:rPr lang="fr-FR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Riggio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2800" b="1" dirty="0" err="1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(</a:t>
            </a:r>
            <a:r>
              <a:rPr lang="fr-FR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2006</a:t>
            </a:r>
            <a:r>
              <a:rPr lang="ar-SA" sz="2800" b="1" dirty="0">
                <a:solidFill>
                  <a:srgbClr val="445467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) إطارًا شاملاً للقيادة التحويلية، يشمل أربعة أبعاد: التأثير المثالي، التحفيز الملهم، الحث الفكري، والاهتمام الفردي.</a:t>
            </a:r>
            <a:endParaRPr lang="fr-FR" sz="2800" b="1" dirty="0">
              <a:solidFill>
                <a:srgbClr val="445467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Slidehelper - 14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0920"/>
      </a:accent1>
      <a:accent2>
        <a:srgbClr val="A53860"/>
      </a:accent2>
      <a:accent3>
        <a:srgbClr val="DA627D"/>
      </a:accent3>
      <a:accent4>
        <a:srgbClr val="FFA5AB"/>
      </a:accent4>
      <a:accent5>
        <a:srgbClr val="F9DBBD"/>
      </a:accent5>
      <a:accent6>
        <a:srgbClr val="EFECCA"/>
      </a:accent6>
      <a:hlink>
        <a:srgbClr val="450920"/>
      </a:hlink>
      <a:folHlink>
        <a:srgbClr val="A5386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2170</Words>
  <Application>Microsoft Office PowerPoint</Application>
  <PresentationFormat>Grand écran</PresentationFormat>
  <Paragraphs>223</Paragraphs>
  <Slides>24</Slides>
  <Notes>22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3" baseType="lpstr">
      <vt:lpstr>Arial</vt:lpstr>
      <vt:lpstr>Arvo</vt:lpstr>
      <vt:lpstr>Calibri</vt:lpstr>
      <vt:lpstr>Comic Sans MS</vt:lpstr>
      <vt:lpstr>Open Sans</vt:lpstr>
      <vt:lpstr>Sakkal Majalla</vt:lpstr>
      <vt:lpstr>Traditional Arabic</vt:lpstr>
      <vt:lpstr>Wingdings</vt:lpstr>
      <vt:lpstr>Office Theme</vt:lpstr>
      <vt:lpstr>السنة الأولى ماستر تخصص ريادة الأعمال مقياس الاستراتيجية الدولية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Contact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www.presentation-powerpoint.com</dc:title>
  <dc:creator>YUSF</dc:creator>
  <cp:keywords>www.presentation-powerpoint.com</cp:keywords>
  <cp:lastModifiedBy>Quick Tech</cp:lastModifiedBy>
  <cp:revision>204</cp:revision>
  <dcterms:created xsi:type="dcterms:W3CDTF">2018-11-30T14:16:00Z</dcterms:created>
  <dcterms:modified xsi:type="dcterms:W3CDTF">2025-12-04T06:00:41Z</dcterms:modified>
  <cp:category>www.presentation-powerpoint.com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A4F66DA306C84C2890E01CA772501CC3_12</vt:lpwstr>
  </property>
  <property fmtid="{D5CDD505-2E9C-101B-9397-08002B2CF9AE}" pid="3" name="KSOProductBuildVer">
    <vt:lpwstr>1036-12.2.0.20323</vt:lpwstr>
  </property>
</Properties>
</file>