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71" r:id="rId11"/>
    <p:sldId id="276" r:id="rId12"/>
    <p:sldId id="277" r:id="rId13"/>
    <p:sldId id="279" r:id="rId14"/>
    <p:sldId id="285" r:id="rId15"/>
    <p:sldId id="287" r:id="rId16"/>
    <p:sldId id="286" r:id="rId17"/>
    <p:sldId id="289" r:id="rId18"/>
    <p:sldId id="290" r:id="rId19"/>
    <p:sldId id="278" r:id="rId20"/>
    <p:sldId id="283" r:id="rId21"/>
    <p:sldId id="288" r:id="rId22"/>
    <p:sldId id="264" r:id="rId23"/>
    <p:sldId id="265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53" d="100"/>
          <a:sy n="53" d="100"/>
        </p:scale>
        <p:origin x="-1158" y="-330"/>
      </p:cViewPr>
      <p:guideLst>
        <p:guide orient="horz" pos="2156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3EA32-537C-4AD5-B87C-9361D5DECE03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00C5-08AE-46C7-96D7-158DBB5D2DCF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5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78530" y="2284724"/>
            <a:ext cx="7510780" cy="175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buClrTx/>
              <a:buSzTx/>
              <a:buFontTx/>
              <a:defRPr/>
            </a:pPr>
            <a:r>
              <a:rPr lang="fr-FR" sz="5400" b="1" kern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9.Metabolism of peptides</a:t>
            </a:r>
            <a:endParaRPr lang="fr-FR" sz="5400" b="1" kern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  <a:p>
            <a:pPr algn="ctr" fontAlgn="base">
              <a:buClrTx/>
              <a:buSzTx/>
              <a:buFontTx/>
              <a:defRPr/>
            </a:pPr>
            <a:r>
              <a:rPr lang="fr-FR" sz="5400" b="1" kern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and proteins</a:t>
            </a:r>
            <a:endParaRPr lang="fr-FR" sz="5400" b="1" kern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9690" y="866775"/>
            <a:ext cx="9234170" cy="6005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9698"/>
            <a:ext cx="6228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Les acides glucoformateurs et cétogènes </a:t>
            </a:r>
            <a:endParaRPr 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42620" y="785495"/>
            <a:ext cx="7818755" cy="4069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chemeClr val="bg1"/>
                </a:solidFill>
              </a:rPr>
              <a:t>Le </a:t>
            </a:r>
            <a:r>
              <a:rPr lang="fr-FR" sz="2400" b="1" dirty="0">
                <a:solidFill>
                  <a:schemeClr val="bg1"/>
                </a:solidFill>
              </a:rPr>
              <a:t>catabolisme du squelette carboné des 6 acides aminés </a:t>
            </a:r>
            <a:r>
              <a:rPr lang="fr-FR" sz="2400" b="1" dirty="0" err="1">
                <a:solidFill>
                  <a:schemeClr val="bg1"/>
                </a:solidFill>
              </a:rPr>
              <a:t>cétoformateurs</a:t>
            </a:r>
            <a:r>
              <a:rPr lang="fr-FR" sz="2400" b="1" dirty="0">
                <a:solidFill>
                  <a:schemeClr val="bg1"/>
                </a:solidFill>
              </a:rPr>
              <a:t> rejoint les </a:t>
            </a:r>
            <a:r>
              <a:rPr lang="fr-FR" sz="2400" b="1" dirty="0" smtClean="0">
                <a:solidFill>
                  <a:schemeClr val="bg1"/>
                </a:solidFill>
              </a:rPr>
              <a:t>intermédiaires </a:t>
            </a:r>
            <a:r>
              <a:rPr lang="fr-FR" sz="2400" b="1" dirty="0">
                <a:solidFill>
                  <a:schemeClr val="bg1"/>
                </a:solidFill>
              </a:rPr>
              <a:t>de la cétogenèse ou un corps cétonique même </a:t>
            </a:r>
            <a:r>
              <a:rPr lang="fr-FR" sz="2400" b="1" dirty="0" smtClean="0">
                <a:solidFill>
                  <a:schemeClr val="bg1"/>
                </a:solidFill>
              </a:rPr>
              <a:t>: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dirty="0" err="1" smtClean="0">
                <a:solidFill>
                  <a:schemeClr val="bg1"/>
                </a:solidFill>
              </a:rPr>
              <a:t>Acétyl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CoA</a:t>
            </a:r>
            <a:r>
              <a:rPr lang="fr-FR" sz="2400" b="1" dirty="0">
                <a:solidFill>
                  <a:schemeClr val="bg1"/>
                </a:solidFill>
              </a:rPr>
              <a:t> (entrée C2) : isoleucine.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dirty="0" err="1" smtClean="0">
                <a:solidFill>
                  <a:schemeClr val="bg1"/>
                </a:solidFill>
              </a:rPr>
              <a:t>Acéto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acétyl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CoA</a:t>
            </a:r>
            <a:r>
              <a:rPr lang="fr-FR" sz="2400" b="1" dirty="0">
                <a:solidFill>
                  <a:schemeClr val="bg1"/>
                </a:solidFill>
              </a:rPr>
              <a:t> (entrée C4) : lysine, tryptophane.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chemeClr val="bg1"/>
                </a:solidFill>
              </a:rPr>
              <a:t>β-</a:t>
            </a:r>
            <a:r>
              <a:rPr lang="fr-FR" sz="2400" b="1" dirty="0" err="1">
                <a:solidFill>
                  <a:schemeClr val="bg1"/>
                </a:solidFill>
              </a:rPr>
              <a:t>hydroxy</a:t>
            </a:r>
            <a:r>
              <a:rPr lang="fr-FR" sz="2400" b="1" dirty="0">
                <a:solidFill>
                  <a:schemeClr val="bg1"/>
                </a:solidFill>
              </a:rPr>
              <a:t> -</a:t>
            </a:r>
            <a:r>
              <a:rPr lang="el-GR" sz="2400" b="1" dirty="0">
                <a:solidFill>
                  <a:schemeClr val="bg1"/>
                </a:solidFill>
              </a:rPr>
              <a:t>β-</a:t>
            </a:r>
            <a:r>
              <a:rPr lang="fr-FR" sz="2400" b="1" dirty="0" err="1">
                <a:solidFill>
                  <a:schemeClr val="bg1"/>
                </a:solidFill>
              </a:rPr>
              <a:t>méthylglutaryl</a:t>
            </a:r>
            <a:r>
              <a:rPr lang="fr-FR" sz="2400" b="1" dirty="0">
                <a:solidFill>
                  <a:schemeClr val="bg1"/>
                </a:solidFill>
              </a:rPr>
              <a:t>-</a:t>
            </a:r>
            <a:r>
              <a:rPr lang="fr-FR" sz="2400" b="1" dirty="0" err="1">
                <a:solidFill>
                  <a:schemeClr val="bg1"/>
                </a:solidFill>
              </a:rPr>
              <a:t>CoA</a:t>
            </a:r>
            <a:r>
              <a:rPr lang="fr-FR" sz="2400" b="1" dirty="0">
                <a:solidFill>
                  <a:schemeClr val="bg1"/>
                </a:solidFill>
              </a:rPr>
              <a:t> (entrée C5) : leucine.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dirty="0" err="1" smtClean="0">
                <a:solidFill>
                  <a:schemeClr val="bg1"/>
                </a:solidFill>
              </a:rPr>
              <a:t>Acétoacétate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(entrée C4) : tyrosine, phénylalanine.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52" y="71414"/>
            <a:ext cx="834707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CATABOLISME DES ACIDES AMINES CETOFORMATEURS</a:t>
            </a:r>
            <a:r>
              <a:rPr lang="fr-FR" sz="2800" b="1" dirty="0">
                <a:solidFill>
                  <a:srgbClr val="00B050"/>
                </a:solidFill>
              </a:rPr>
              <a:t> 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672465" y="5229225"/>
            <a:ext cx="82061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  <a:sym typeface="+mn-ea"/>
              </a:rPr>
              <a:t>Au total : 6 acides aminés cétoformateurs et 4 entrées</a:t>
            </a:r>
            <a:endParaRPr 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23545" y="260645"/>
            <a:ext cx="52235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ACIDES AMINES MIXTES</a:t>
            </a:r>
            <a:endParaRPr 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423545" y="1228725"/>
            <a:ext cx="791273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  <a:sym typeface="+mn-ea"/>
              </a:rPr>
              <a:t>Certains acides aminés sont glucoformateurs et cétogènes car ils    donnent naissance aux intermédiaires nécessaires à la synthèse du glucose et des corps cétoniques. -Quatre acides aminés sont mixtes : isoleucine, phénylalanine, tryptophane, tyrosine.</a:t>
            </a:r>
            <a:endParaRPr lang="fr-FR" altLang="en-US" sz="2800" b="1" dirty="0" smtClean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2" y="0"/>
            <a:ext cx="9144032" cy="680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layer.slideplayer.fr/89/14249965/slides/slide_11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/>
          <p:nvPr/>
        </p:nvGraphicFramePr>
        <p:xfrm>
          <a:off x="-51435" y="0"/>
          <a:ext cx="921067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51435" y="0"/>
                        <a:ext cx="921067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85720" y="571480"/>
            <a:ext cx="7786742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>
                <a:solidFill>
                  <a:schemeClr val="bg1"/>
                </a:solidFill>
              </a:rPr>
              <a:t>L’</a:t>
            </a:r>
            <a:r>
              <a:rPr lang="el-GR" sz="2400" b="1" dirty="0" smtClean="0">
                <a:solidFill>
                  <a:schemeClr val="bg1"/>
                </a:solidFill>
              </a:rPr>
              <a:t>α-</a:t>
            </a:r>
            <a:r>
              <a:rPr lang="fr-FR" sz="2400" b="1" dirty="0" err="1" smtClean="0">
                <a:solidFill>
                  <a:schemeClr val="bg1"/>
                </a:solidFill>
              </a:rPr>
              <a:t>cétoglutarate</a:t>
            </a:r>
            <a:r>
              <a:rPr lang="fr-FR" sz="2400" b="1" dirty="0" smtClean="0">
                <a:solidFill>
                  <a:schemeClr val="bg1"/>
                </a:solidFill>
              </a:rPr>
              <a:t> précurseur du Glutamate, glutamine, proline et arginine.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>
                <a:solidFill>
                  <a:schemeClr val="bg1"/>
                </a:solidFill>
              </a:rPr>
              <a:t>L’</a:t>
            </a:r>
            <a:r>
              <a:rPr lang="fr-FR" sz="2400" b="1" dirty="0" err="1" smtClean="0">
                <a:solidFill>
                  <a:schemeClr val="bg1"/>
                </a:solidFill>
              </a:rPr>
              <a:t>oxaloacétate</a:t>
            </a:r>
            <a:r>
              <a:rPr lang="fr-FR" sz="2400" b="1" dirty="0" smtClean="0">
                <a:solidFill>
                  <a:schemeClr val="bg1"/>
                </a:solidFill>
              </a:rPr>
              <a:t> précurseur de l’</a:t>
            </a:r>
            <a:r>
              <a:rPr lang="fr-FR" sz="2400" b="1" dirty="0" err="1" smtClean="0">
                <a:solidFill>
                  <a:schemeClr val="bg1"/>
                </a:solidFill>
              </a:rPr>
              <a:t>aspartate</a:t>
            </a:r>
            <a:r>
              <a:rPr lang="fr-FR" sz="2400" b="1" dirty="0" smtClean="0">
                <a:solidFill>
                  <a:schemeClr val="bg1"/>
                </a:solidFill>
              </a:rPr>
              <a:t>, asparagine, méthionine, thréonine, lysine, Isoleucine.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fr-FR" sz="2400" b="1" dirty="0" smtClean="0">
                <a:solidFill>
                  <a:schemeClr val="bg1"/>
                </a:solidFill>
              </a:rPr>
              <a:t> Le 3-</a:t>
            </a:r>
            <a:r>
              <a:rPr lang="fr-FR" sz="2400" b="1" dirty="0" err="1" smtClean="0">
                <a:solidFill>
                  <a:schemeClr val="bg1"/>
                </a:solidFill>
              </a:rPr>
              <a:t>phosphoglycérate</a:t>
            </a:r>
            <a:r>
              <a:rPr lang="fr-FR" sz="2400" b="1" dirty="0" smtClean="0">
                <a:solidFill>
                  <a:schemeClr val="bg1"/>
                </a:solidFill>
              </a:rPr>
              <a:t> précurseur de la sérine, cystéine et glycine.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>
                <a:solidFill>
                  <a:schemeClr val="bg1"/>
                </a:solidFill>
              </a:rPr>
              <a:t> Le pyruvate précurseur de l’alanine, valine et leucine.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>
                <a:solidFill>
                  <a:schemeClr val="bg1"/>
                </a:solidFill>
              </a:rPr>
              <a:t> Le </a:t>
            </a:r>
            <a:r>
              <a:rPr lang="fr-FR" sz="2400" b="1" dirty="0" err="1" smtClean="0">
                <a:solidFill>
                  <a:schemeClr val="bg1"/>
                </a:solidFill>
              </a:rPr>
              <a:t>phosphoénolpyruvate</a:t>
            </a:r>
            <a:r>
              <a:rPr lang="fr-FR" sz="2400" b="1" dirty="0" smtClean="0">
                <a:solidFill>
                  <a:schemeClr val="bg1"/>
                </a:solidFill>
              </a:rPr>
              <a:t> et l’érythrose -4-phosphate précurseurs du tryptophane, phénylalanine et tyrosine.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b="1" dirty="0" smtClean="0">
                <a:solidFill>
                  <a:schemeClr val="bg1"/>
                </a:solidFill>
              </a:rPr>
              <a:t>Le ribose 5 phosphate précurseur de l’histidine.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" y="71120"/>
            <a:ext cx="60991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SYNTHESE DES ACIDES AMINES</a:t>
            </a:r>
            <a:endParaRPr 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/>
          <p:nvPr/>
        </p:nvGraphicFramePr>
        <p:xfrm>
          <a:off x="-51435" y="0"/>
          <a:ext cx="921067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51435" y="0"/>
                        <a:ext cx="921067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165"/>
          <p:cNvSpPr txBox="1"/>
          <p:nvPr/>
        </p:nvSpPr>
        <p:spPr>
          <a:xfrm>
            <a:off x="357158" y="0"/>
            <a:ext cx="8162290" cy="1397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600" kern="100" spc="-155" dirty="0" smtClean="0">
                <a:solidFill>
                  <a:srgbClr val="00B050"/>
                </a:solidFill>
                <a:latin typeface="Franklin Gothic Medium" panose="020B060302010202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</a:t>
            </a:r>
            <a:endParaRPr 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  <a:sym typeface="Times New Roman" panose="02020603050405020304"/>
            </a:endParaRPr>
          </a:p>
          <a:p>
            <a:pPr marL="0" marR="0" indent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800" b="1" kern="100" dirty="0" err="1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Transamination</a:t>
            </a:r>
            <a:r>
              <a:rPr lang="en-US" altLang="zh-CN" sz="2800" b="1" kern="10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:</a:t>
            </a:r>
            <a:r>
              <a:rPr lang="en-US" altLang="zh-CN" sz="2800" b="1" kern="100" spc="16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</a:t>
            </a:r>
            <a:r>
              <a:rPr lang="en-US" altLang="zh-CN" sz="2800" kern="100" dirty="0" err="1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Transfert</a:t>
            </a:r>
            <a:r>
              <a:rPr lang="en-US" altLang="zh-CN" sz="2800" kern="100" spc="15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d’un</a:t>
            </a:r>
            <a:r>
              <a:rPr lang="en-US" altLang="zh-CN" sz="2800" kern="100" spc="15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</a:t>
            </a:r>
            <a:r>
              <a:rPr lang="en-US" altLang="zh-CN" sz="2800" kern="100" dirty="0" err="1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groupement</a:t>
            </a:r>
            <a:r>
              <a:rPr lang="en-US" altLang="zh-CN" sz="2800" kern="100" spc="15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NH</a:t>
            </a:r>
            <a:r>
              <a:rPr lang="en-US" altLang="zh-CN" sz="2800" kern="100" baseline="-2500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2</a:t>
            </a:r>
            <a:r>
              <a:rPr lang="en-US" altLang="zh-CN" sz="2800" kern="100" spc="185" dirty="0"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</a:t>
            </a:r>
            <a:r>
              <a:rPr lang="en-US" altLang="zh-CN" sz="2800" kern="100" dirty="0" err="1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sur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un</a:t>
            </a:r>
            <a:r>
              <a:rPr lang="en-US" altLang="zh-CN" sz="2800" kern="100" spc="15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</a:t>
            </a:r>
            <a:r>
              <a:rPr lang="el-GR" altLang="zh-CN" sz="2800" kern="100" spc="150" dirty="0" smtClean="0">
                <a:solidFill>
                  <a:schemeClr val="bg1"/>
                </a:solidFill>
                <a:latin typeface="Times New Roman" panose="02020603050405020304"/>
                <a:ea typeface="Franklin Gothic Medium" panose="020B0603020102020204"/>
                <a:cs typeface="Times New Roman" panose="02020603050405020304"/>
                <a:sym typeface="Times New Roman" panose="02020603050405020304"/>
              </a:rPr>
              <a:t>α</a:t>
            </a:r>
            <a:r>
              <a:rPr lang="en-US" altLang="zh-CN" sz="2800" kern="100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-</a:t>
            </a:r>
            <a:r>
              <a:rPr lang="en-US" altLang="zh-CN" sz="2800" kern="100" dirty="0" err="1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céto</a:t>
            </a:r>
            <a:r>
              <a:rPr lang="en-US" altLang="zh-CN" sz="2800" kern="100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</a:t>
            </a:r>
            <a:r>
              <a:rPr lang="en-US" altLang="zh-CN" sz="2800" kern="100" dirty="0" err="1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acide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, </a:t>
            </a:r>
            <a:endParaRPr lang="en-US" altLang="zh-CN" sz="2800" kern="100" dirty="0" smtClean="0">
              <a:latin typeface="Cambria" panose="02040503050406030204"/>
              <a:ea typeface="Franklin Gothic Medium" panose="020B0603020102020204"/>
              <a:cs typeface="Franklin Gothic Medium" panose="020B0603020102020204"/>
              <a:sym typeface="Times New Roman" panose="02020603050405020304"/>
            </a:endParaRPr>
          </a:p>
          <a:p>
            <a:pPr marL="0" marR="0" indent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800" b="1" kern="100" dirty="0" err="1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Donneur</a:t>
            </a:r>
            <a:r>
              <a:rPr lang="en-US" altLang="zh-CN" sz="2800" b="1" kern="100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</a:t>
            </a:r>
            <a:r>
              <a:rPr lang="en-US" altLang="zh-CN" sz="2800" b="1" kern="10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de</a:t>
            </a:r>
            <a:r>
              <a:rPr lang="en-US" altLang="zh-CN" sz="2800" b="1" kern="100" spc="165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</a:t>
            </a:r>
            <a:r>
              <a:rPr lang="en-US" altLang="zh-CN" sz="2800" b="1" kern="10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NH2 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= </a:t>
            </a:r>
            <a:r>
              <a:rPr lang="en-US" altLang="zh-CN" sz="2800" kern="100" dirty="0" err="1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acide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</a:t>
            </a:r>
            <a:r>
              <a:rPr lang="en-US" altLang="zh-CN" sz="2800" kern="100" dirty="0" err="1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glutamique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 ; </a:t>
            </a:r>
            <a:r>
              <a:rPr lang="en-US" altLang="zh-CN" sz="2800" b="1" kern="10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enzyme </a:t>
            </a:r>
            <a:r>
              <a:rPr lang="en-US" altLang="zh-CN" sz="2800" kern="100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= </a:t>
            </a:r>
            <a:r>
              <a:rPr lang="en-US" altLang="zh-CN" sz="2800" kern="100" dirty="0" err="1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rPr>
              <a:t>transaminase</a:t>
            </a:r>
            <a:endParaRPr lang="en-US" altLang="zh-CN" sz="2800" kern="100" dirty="0" smtClean="0">
              <a:solidFill>
                <a:schemeClr val="bg1"/>
              </a:solidFill>
              <a:latin typeface="Cambria" panose="02040503050406030204"/>
              <a:ea typeface="Franklin Gothic Medium" panose="020B0603020102020204"/>
              <a:cs typeface="Franklin Gothic Medium" panose="020B0603020102020204"/>
              <a:sym typeface="Times New Roman" panose="02020603050405020304"/>
            </a:endParaRPr>
          </a:p>
          <a:p>
            <a:pPr marL="0" marR="0" indent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endParaRPr lang="en-US" altLang="zh-CN" sz="2800" kern="100" dirty="0" smtClean="0">
              <a:solidFill>
                <a:schemeClr val="bg1"/>
              </a:solidFill>
              <a:latin typeface="Cambria" panose="02040503050406030204"/>
              <a:ea typeface="Franklin Gothic Medium" panose="020B0603020102020204"/>
              <a:cs typeface="Franklin Gothic Medium" panose="020B0603020102020204"/>
              <a:sym typeface="Times New Roman" panose="02020603050405020304"/>
            </a:endParaRPr>
          </a:p>
        </p:txBody>
      </p:sp>
      <p:sp>
        <p:nvSpPr>
          <p:cNvPr id="16" name="Textbox 1140"/>
          <p:cNvSpPr txBox="1"/>
          <p:nvPr/>
        </p:nvSpPr>
        <p:spPr>
          <a:xfrm>
            <a:off x="2887027" y="3214686"/>
            <a:ext cx="4685369" cy="361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kern="100" dirty="0">
              <a:latin typeface="Cambria" panose="02040503050406030204"/>
              <a:ea typeface="Franklin Gothic Medium" panose="020B0603020102020204"/>
              <a:cs typeface="Franklin Gothic Medium" panose="020B0603020102020204"/>
              <a:sym typeface="Times New Roman" panose="02020603050405020304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357158" y="4071942"/>
            <a:ext cx="8501122" cy="1143802"/>
            <a:chOff x="357158" y="4071942"/>
            <a:chExt cx="8501122" cy="1143802"/>
          </a:xfrm>
        </p:grpSpPr>
        <p:sp>
          <p:nvSpPr>
            <p:cNvPr id="15" name="Textbox 1166"/>
            <p:cNvSpPr txBox="1"/>
            <p:nvPr/>
          </p:nvSpPr>
          <p:spPr>
            <a:xfrm>
              <a:off x="357158" y="4071942"/>
              <a:ext cx="8501122" cy="50895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altLang="zh-CN" sz="2800" b="1" kern="100" dirty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Ac</a:t>
              </a:r>
              <a:r>
                <a:rPr lang="en-US" altLang="zh-CN" sz="2800" b="1" kern="100" spc="70" dirty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dirty="0" err="1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glutamique</a:t>
              </a:r>
              <a:r>
                <a:rPr lang="en-US" altLang="zh-CN" sz="2800" b="1" kern="100" spc="70" dirty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+</a:t>
              </a:r>
              <a:r>
                <a:rPr lang="en-US" altLang="zh-CN" sz="2800" b="1" kern="100" spc="250" dirty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l-GR" altLang="zh-CN" sz="2800" kern="100" spc="150" dirty="0" smtClean="0">
                  <a:solidFill>
                    <a:schemeClr val="bg1"/>
                  </a:solidFill>
                  <a:latin typeface="Times New Roman" panose="02020603050405020304"/>
                  <a:ea typeface="Franklin Gothic Medium" panose="020B0603020102020204"/>
                  <a:cs typeface="Times New Roman" panose="02020603050405020304"/>
                  <a:sym typeface="Times New Roman" panose="02020603050405020304"/>
                </a:rPr>
                <a:t>α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-</a:t>
              </a:r>
              <a:r>
                <a:rPr lang="en-US" altLang="zh-CN" sz="2800" b="1" kern="100" dirty="0" err="1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céto</a:t>
              </a:r>
              <a:r>
                <a:rPr lang="en-US" altLang="zh-CN" sz="2800" b="1" kern="100" spc="4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spc="-10" dirty="0" err="1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acide</a:t>
              </a:r>
              <a:r>
                <a:rPr lang="en-US" altLang="zh-CN" sz="2800" b="1" kern="100" dirty="0" err="1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Ac</a:t>
              </a:r>
              <a:r>
                <a:rPr lang="en-US" altLang="zh-CN" sz="2800" b="1" kern="100" spc="65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   </a:t>
              </a:r>
              <a:endParaRPr lang="en-US" altLang="zh-CN" sz="2800" b="1" kern="100" spc="65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endParaRPr>
            </a:p>
            <a:p>
              <a:pPr algn="ctr"/>
              <a:endParaRPr lang="en-US" altLang="zh-CN" sz="2800" b="1" kern="100" spc="65" dirty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Times New Roman" panose="02020603050405020304"/>
                <a:sym typeface="Times New Roman" panose="02020603050405020304"/>
              </a:endParaRPr>
            </a:p>
            <a:p>
              <a:pPr algn="ctr"/>
              <a:endParaRPr lang="en-US" altLang="zh-CN" sz="2800" b="1" kern="100" spc="65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Times New Roman" panose="02020603050405020304"/>
                <a:sym typeface="Times New Roman" panose="02020603050405020304"/>
              </a:endParaRPr>
            </a:p>
            <a:p>
              <a:pPr algn="ctr"/>
              <a:r>
                <a:rPr lang="el-GR" altLang="zh-CN" sz="2800" kern="100" spc="150" dirty="0" smtClean="0">
                  <a:solidFill>
                    <a:schemeClr val="bg1"/>
                  </a:solidFill>
                  <a:latin typeface="Times New Roman" panose="02020603050405020304"/>
                  <a:ea typeface="Franklin Gothic Medium" panose="020B0603020102020204"/>
                  <a:cs typeface="Times New Roman" panose="02020603050405020304"/>
                  <a:sym typeface="Times New Roman" panose="02020603050405020304"/>
                </a:rPr>
                <a:t>α</a:t>
              </a:r>
              <a:r>
                <a:rPr lang="en-US" altLang="zh-CN" sz="2800" b="1" kern="100" spc="65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-</a:t>
              </a:r>
              <a:r>
                <a:rPr lang="en-US" altLang="zh-CN" sz="2800" b="1" kern="100" dirty="0" err="1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céto</a:t>
              </a:r>
              <a:r>
                <a:rPr lang="en-US" altLang="zh-CN" sz="2800" b="1" kern="100" spc="35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dirty="0" err="1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glutarique</a:t>
              </a:r>
              <a:r>
                <a:rPr lang="en-US" altLang="zh-CN" sz="2800" b="1" kern="100" spc="9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kern="10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+</a:t>
              </a:r>
              <a:r>
                <a:rPr lang="en-US" altLang="zh-CN" sz="2800" kern="100" spc="5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Ac</a:t>
              </a:r>
              <a:r>
                <a:rPr lang="en-US" altLang="zh-CN" sz="2800" b="1" kern="100" spc="70" dirty="0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 </a:t>
              </a:r>
              <a:r>
                <a:rPr lang="en-US" altLang="zh-CN" sz="2800" b="1" kern="100" spc="-10" dirty="0" err="1" smtClean="0">
                  <a:solidFill>
                    <a:schemeClr val="bg1"/>
                  </a:solidFill>
                  <a:latin typeface="Cambria" panose="020405030504060302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rPr>
                <a:t>aminé</a:t>
              </a:r>
              <a:endParaRPr lang="en-US" altLang="zh-CN" sz="2800" b="1" kern="100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endParaRPr>
            </a:p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altLang="zh-CN" sz="2800" b="1" kern="100" dirty="0" smtClean="0">
                <a:solidFill>
                  <a:schemeClr val="bg1"/>
                </a:solidFill>
                <a:latin typeface="Cambria" panose="02040503050406030204"/>
                <a:ea typeface="Franklin Gothic Medium" panose="020B0603020102020204"/>
                <a:cs typeface="Franklin Gothic Medium" panose="020B0603020102020204"/>
                <a:sym typeface="Times New Roman" panose="02020603050405020304"/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 rot="5400000">
              <a:off x="4393405" y="4964917"/>
              <a:ext cx="500066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285750" y="71120"/>
            <a:ext cx="64909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SYNTHESE DES ACIDES AMINES</a:t>
            </a:r>
            <a:endParaRPr 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/>
          <p:cNvGraphicFramePr/>
          <p:nvPr/>
        </p:nvGraphicFramePr>
        <p:xfrm>
          <a:off x="-51435" y="0"/>
          <a:ext cx="921067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51435" y="0"/>
                        <a:ext cx="921067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/>
          <p:nvPr>
            <p:custDataLst>
              <p:tags r:id="rId3"/>
            </p:custDataLst>
          </p:nvPr>
        </p:nvGraphicFramePr>
        <p:xfrm>
          <a:off x="570230" y="188595"/>
          <a:ext cx="8122920" cy="2469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460"/>
                <a:gridCol w="4061460"/>
              </a:tblGrid>
              <a:tr h="507365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/>
                        <a:t>Amino Acid           </a:t>
                      </a:r>
                      <a:endParaRPr lang="fr-FR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>
                          <a:sym typeface="+mn-ea"/>
                        </a:rPr>
                        <a:t>Corresponding α-keto acid</a:t>
                      </a:r>
                      <a:endParaRPr lang="fr-FR" altLang="en-US" sz="2400">
                        <a:sym typeface="+mn-ea"/>
                      </a:endParaRPr>
                    </a:p>
                  </a:txBody>
                  <a:tcPr/>
                </a:tc>
              </a:tr>
              <a:tr h="461010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/>
                        <a:t>Serine              </a:t>
                      </a:r>
                      <a:endParaRPr lang="fr-FR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>
                          <a:sym typeface="+mn-ea"/>
                        </a:rPr>
                        <a:t>Hydroxypyruvic acid</a:t>
                      </a:r>
                      <a:endParaRPr lang="fr-FR" altLang="en-US" sz="2400">
                        <a:sym typeface="+mn-ea"/>
                      </a:endParaRPr>
                    </a:p>
                  </a:txBody>
                  <a:tcPr/>
                </a:tc>
              </a:tr>
              <a:tr h="461645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/>
                        <a:t>Glutamate           </a:t>
                      </a:r>
                      <a:endParaRPr lang="fr-FR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>
                          <a:sym typeface="+mn-ea"/>
                        </a:rPr>
                        <a:t>α-ketoglutaric acid</a:t>
                      </a:r>
                      <a:endParaRPr lang="fr-FR" altLang="en-US" sz="2400">
                        <a:sym typeface="+mn-ea"/>
                      </a:endParaRPr>
                    </a:p>
                  </a:txBody>
                  <a:tcPr/>
                </a:tc>
              </a:tr>
              <a:tr h="461645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/>
                        <a:t>Aspartate           </a:t>
                      </a:r>
                      <a:endParaRPr lang="fr-FR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>
                          <a:sym typeface="+mn-ea"/>
                        </a:rPr>
                        <a:t>Oxaloacetic acid</a:t>
                      </a:r>
                      <a:endParaRPr lang="fr-FR" altLang="en-US" sz="2400">
                        <a:sym typeface="+mn-ea"/>
                      </a:endParaRPr>
                    </a:p>
                  </a:txBody>
                  <a:tcPr/>
                </a:tc>
              </a:tr>
              <a:tr h="577850"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/>
                        <a:t>Alanine             </a:t>
                      </a:r>
                      <a:endParaRPr lang="fr-FR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fr-FR" altLang="en-US" sz="2400">
                          <a:sym typeface="+mn-ea"/>
                        </a:rPr>
                        <a:t>Pyruvic acid</a:t>
                      </a:r>
                      <a:endParaRPr lang="fr-FR" altLang="en-US" sz="240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 de texte 9"/>
          <p:cNvSpPr txBox="1"/>
          <p:nvPr/>
        </p:nvSpPr>
        <p:spPr>
          <a:xfrm>
            <a:off x="570230" y="2993390"/>
            <a:ext cx="8058785" cy="35077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fr-FR" sz="28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8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onversion:</a:t>
            </a:r>
            <a:r>
              <a:rPr sz="2400" b="1">
                <a:solidFill>
                  <a:srgbClr val="00FF00"/>
                </a:solidFill>
              </a:rPr>
              <a:t> </a:t>
            </a:r>
            <a:r>
              <a:rPr lang="fr-F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ynthesis of an AA from another AA</a:t>
            </a:r>
            <a:r>
              <a:rPr lang="fr-F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8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eversible:</a:t>
            </a:r>
            <a:r>
              <a:rPr sz="2400" b="1"/>
              <a:t> </a:t>
            </a:r>
            <a:r>
              <a:rPr sz="2400" b="1">
                <a:solidFill>
                  <a:schemeClr val="bg1"/>
                </a:solidFill>
              </a:rPr>
              <a:t>Glycine ↔ Serine</a:t>
            </a:r>
            <a:endParaRPr sz="2400" b="1"/>
          </a:p>
          <a:p>
            <a:pPr>
              <a:lnSpc>
                <a:spcPct val="150000"/>
              </a:lnSpc>
            </a:pPr>
            <a:r>
              <a:rPr lang="fr-FR" sz="28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b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on-reversible:</a:t>
            </a:r>
            <a:endParaRPr sz="2800" b="1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400" b="1">
                <a:solidFill>
                  <a:schemeClr val="bg1"/>
                </a:solidFill>
              </a:rPr>
              <a:t>Methionine ⇒ Cysteine (homocysteine transsulfuration)</a:t>
            </a:r>
            <a:endParaRPr sz="2400" b="1">
              <a:solidFill>
                <a:schemeClr val="bg1"/>
              </a:solidFill>
            </a:endParaRPr>
          </a:p>
          <a:p>
            <a:r>
              <a:rPr sz="2400" b="1">
                <a:solidFill>
                  <a:schemeClr val="bg1"/>
                </a:solidFill>
              </a:rPr>
              <a:t>Phenylalanine ⇒ Tyrosine (hydroxylation)</a:t>
            </a:r>
            <a:endParaRPr sz="2400" b="1">
              <a:solidFill>
                <a:schemeClr val="bg1"/>
              </a:solidFill>
            </a:endParaRPr>
          </a:p>
          <a:p>
            <a:r>
              <a:rPr sz="2400" b="1">
                <a:solidFill>
                  <a:schemeClr val="bg1"/>
                </a:solidFill>
              </a:rPr>
              <a:t>Aspartate ⇒ Alanine (decarboxylation)</a:t>
            </a:r>
            <a:endParaRPr sz="2400" b="1">
              <a:solidFill>
                <a:schemeClr val="bg1"/>
              </a:solidFill>
            </a:endParaRPr>
          </a:p>
          <a:p>
            <a:r>
              <a:rPr sz="2400" b="1">
                <a:solidFill>
                  <a:schemeClr val="bg1"/>
                </a:solidFill>
              </a:rPr>
              <a:t>Glutamate ⇒ Proline (cyclization)</a:t>
            </a:r>
            <a:endParaRPr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/>
          <p:nvPr/>
        </p:nvGraphicFramePr>
        <p:xfrm>
          <a:off x="-51435" y="0"/>
          <a:ext cx="921067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51435" y="0"/>
                        <a:ext cx="921067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491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Biosynthèse des acides aminés </a:t>
            </a:r>
            <a:r>
              <a:rPr lang="fr-FR" sz="2800" b="1" dirty="0" smtClean="0">
                <a:solidFill>
                  <a:srgbClr val="00B050"/>
                </a:solidFill>
              </a:rPr>
              <a:t> </a:t>
            </a:r>
            <a:endParaRPr lang="fr-FR" sz="2800" b="1" dirty="0">
              <a:solidFill>
                <a:srgbClr val="00B05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435" y="714375"/>
            <a:ext cx="919543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0"/>
            <a:ext cx="70554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Biosynthèse des acides aminés indispensables</a:t>
            </a:r>
            <a:r>
              <a:rPr lang="fr-FR" sz="2800" b="1" dirty="0">
                <a:solidFill>
                  <a:srgbClr val="00B050"/>
                </a:solidFill>
              </a:rPr>
              <a:t> </a:t>
            </a:r>
            <a:endParaRPr lang="fr-F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10" y="829310"/>
            <a:ext cx="8265160" cy="552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84565" y="0"/>
            <a:ext cx="61290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buClrTx/>
              <a:buSzTx/>
              <a:buFontTx/>
              <a:defRPr/>
            </a:pPr>
            <a:r>
              <a: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CATABOLISME DES ACIDES AMINES</a:t>
            </a:r>
            <a:endParaRPr lang="fr-FR" sz="32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/>
          <p:nvPr/>
        </p:nvGraphicFramePr>
        <p:xfrm>
          <a:off x="-51435" y="0"/>
          <a:ext cx="921067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51435" y="0"/>
                        <a:ext cx="921067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4314" y="857232"/>
            <a:ext cx="8715404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NH2 sont transportés par l’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glutamique ou par la glutamine.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Ces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AAs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 peuvent être localement désaminés,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(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Gln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: </a:t>
            </a:r>
            <a:r>
              <a:rPr kumimoji="0" lang="fr-FR" sz="2800" b="0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glutaminase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 ;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Glu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: </a:t>
            </a:r>
            <a:r>
              <a:rPr kumimoji="0" lang="fr-FR" sz="28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L-glutamate </a:t>
            </a:r>
            <a:r>
              <a:rPr kumimoji="0" lang="fr-FR" sz="2800" b="0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deshydrogénase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libérant du NH3 qui est alors éliminé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soit par le cycle de l’urée (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foie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Medium" panose="020B0603020102020204" pitchFamily="34" charset="0"/>
                <a:cs typeface="Arial" panose="020B0604020202020204" pitchFamily="34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soit directement au niveau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rénal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ammoniogenèse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) L’élimination par le cycle de l’urée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&gt;&gt;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Franklin Gothic Medium" panose="020B0603020102020204" pitchFamily="34" charset="0"/>
                <a:cs typeface="Times New Roman" panose="02020603050405020304" pitchFamily="18" charset="0"/>
              </a:rPr>
              <a:t>ammoniogenèse</a:t>
            </a:r>
            <a:endParaRPr kumimoji="0" lang="fr-FR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865" y="58143"/>
            <a:ext cx="38430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Élimination de l’azote</a:t>
            </a:r>
            <a:endParaRPr lang="fr-FR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/>
          <p:nvPr/>
        </p:nvGraphicFramePr>
        <p:xfrm>
          <a:off x="-51435" y="0"/>
          <a:ext cx="9210675" cy="685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51435" y="0"/>
                        <a:ext cx="9210675" cy="685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285728"/>
            <a:ext cx="871543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chemeClr val="bg1"/>
                </a:solidFill>
              </a:rPr>
              <a:t> Bilan : Réaction globale du cycle de l’urée </a:t>
            </a:r>
            <a:endParaRPr lang="fr-FR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3214686"/>
            <a:ext cx="87868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800" b="1" dirty="0">
                <a:solidFill>
                  <a:schemeClr val="bg1"/>
                </a:solidFill>
              </a:rPr>
              <a:t>Donc </a:t>
            </a:r>
            <a:r>
              <a:rPr lang="fr-FR" sz="2800" b="1" dirty="0" smtClean="0">
                <a:solidFill>
                  <a:schemeClr val="bg1"/>
                </a:solidFill>
              </a:rPr>
              <a:t>: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</a:rPr>
              <a:t>     4 </a:t>
            </a:r>
            <a:r>
              <a:rPr lang="fr-FR" sz="2800" b="1" dirty="0">
                <a:solidFill>
                  <a:schemeClr val="bg1"/>
                </a:solidFill>
              </a:rPr>
              <a:t>liaisons riches en énergie = équivalent de 4 ATP</a:t>
            </a:r>
            <a:endParaRPr lang="fr-FR" sz="2800" b="1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2400" b="1" dirty="0">
                <a:solidFill>
                  <a:schemeClr val="bg1"/>
                </a:solidFill>
              </a:rPr>
              <a:t> ✓ Un atome d'azote de l'urée provient de l'ammoniac, l'autre de l'</a:t>
            </a:r>
            <a:r>
              <a:rPr lang="fr-FR" sz="2400" b="1" dirty="0" err="1">
                <a:solidFill>
                  <a:schemeClr val="bg1"/>
                </a:solidFill>
              </a:rPr>
              <a:t>asp</a:t>
            </a:r>
            <a:endParaRPr lang="fr-FR" sz="2400" b="1" dirty="0" err="1">
              <a:solidFill>
                <a:schemeClr val="bg1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357158" y="1785926"/>
            <a:ext cx="7358114" cy="1128714"/>
            <a:chOff x="357158" y="1785926"/>
            <a:chExt cx="7358114" cy="1128714"/>
          </a:xfrm>
        </p:grpSpPr>
        <p:grpSp>
          <p:nvGrpSpPr>
            <p:cNvPr id="13" name="Groupe 12"/>
            <p:cNvGrpSpPr/>
            <p:nvPr/>
          </p:nvGrpSpPr>
          <p:grpSpPr>
            <a:xfrm>
              <a:off x="357158" y="1785926"/>
              <a:ext cx="7358114" cy="1128714"/>
              <a:chOff x="357158" y="2143116"/>
              <a:chExt cx="7358114" cy="1128714"/>
            </a:xfrm>
          </p:grpSpPr>
          <p:sp>
            <p:nvSpPr>
              <p:cNvPr id="5" name="Textbox 1031"/>
              <p:cNvSpPr txBox="1"/>
              <p:nvPr/>
            </p:nvSpPr>
            <p:spPr>
              <a:xfrm>
                <a:off x="357158" y="2143116"/>
                <a:ext cx="7358114" cy="1128714"/>
              </a:xfrm>
              <a:prstGeom prst="rect">
                <a:avLst/>
              </a:prstGeom>
              <a:ln w="9347">
                <a:solidFill>
                  <a:schemeClr val="bg1"/>
                </a:solidFill>
                <a:prstDash val="solid"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0" marR="0" indent="0" algn="l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400" b="1" kern="100" spc="-3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NH3</a:t>
                </a:r>
                <a:r>
                  <a:rPr lang="en-US" altLang="zh-CN" sz="2400" b="1" kern="100" spc="2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+</a:t>
                </a:r>
                <a:r>
                  <a:rPr lang="en-US" altLang="zh-CN" sz="2400" b="1" kern="100" spc="-12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CO2</a:t>
                </a:r>
                <a:r>
                  <a:rPr lang="en-US" altLang="zh-CN" sz="2400" b="1" kern="100" spc="1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+</a:t>
                </a:r>
                <a:r>
                  <a:rPr lang="en-US" altLang="zh-CN" sz="2400" b="1" kern="100" spc="-195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err="1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Aspartate</a:t>
                </a:r>
                <a:r>
                  <a:rPr lang="en-US" altLang="zh-CN" sz="2400" b="1" kern="100" spc="-12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smtClean="0">
                    <a:solidFill>
                      <a:schemeClr val="bg1"/>
                    </a:solidFill>
                    <a:latin typeface="Symbol" panose="05050102010706020507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                      </a:t>
                </a:r>
                <a:r>
                  <a:rPr lang="en-US" altLang="zh-CN" sz="2400" b="1" kern="100" spc="-15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err="1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Fumarate</a:t>
                </a:r>
                <a:r>
                  <a:rPr lang="en-US" altLang="zh-CN" sz="2400" b="1" kern="100" spc="-125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+</a:t>
                </a:r>
                <a:r>
                  <a:rPr lang="en-US" altLang="zh-CN" sz="2400" b="1" kern="100" spc="-125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30" dirty="0" err="1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Urée</a:t>
                </a:r>
                <a:endParaRPr lang="en-US" altLang="zh-CN" sz="2400" b="1" kern="100" dirty="0" smtClean="0">
                  <a:solidFill>
                    <a:schemeClr val="bg1"/>
                  </a:solidFill>
                  <a:latin typeface="Times New Roman" panose="020206030504050203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endParaRPr>
              </a:p>
              <a:p>
                <a:pPr marL="0" marR="0" indent="0" algn="l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altLang="zh-CN" sz="2400" b="1" kern="100" spc="-90" dirty="0" err="1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Consommation</a:t>
                </a:r>
                <a:r>
                  <a:rPr lang="en-US" altLang="zh-CN" sz="2400" b="1" kern="100" spc="-7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9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de</a:t>
                </a:r>
                <a:r>
                  <a:rPr lang="en-US" altLang="zh-CN" sz="2400" b="1" kern="100" spc="-5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9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3</a:t>
                </a:r>
                <a:r>
                  <a:rPr lang="en-US" altLang="zh-CN" sz="2400" b="1" kern="100" spc="-17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9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ATP</a:t>
                </a:r>
                <a:r>
                  <a:rPr lang="en-US" altLang="zh-CN" sz="2400" b="1" kern="100" spc="-115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11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                         </a:t>
                </a:r>
                <a:r>
                  <a:rPr lang="en-US" altLang="zh-CN" sz="2400" b="1" kern="100" spc="-9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2</a:t>
                </a:r>
                <a:r>
                  <a:rPr lang="en-US" altLang="zh-CN" sz="2400" b="1" kern="100" spc="-190" dirty="0" smtClean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9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ADP</a:t>
                </a:r>
                <a:r>
                  <a:rPr lang="en-US" altLang="zh-CN" sz="2400" b="1" kern="100" spc="-85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9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+</a:t>
                </a:r>
                <a:r>
                  <a:rPr lang="en-US" altLang="zh-CN" sz="2400" b="1" kern="100" spc="-185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 </a:t>
                </a:r>
                <a:r>
                  <a:rPr lang="en-US" altLang="zh-CN" sz="2400" b="1" kern="100" spc="-90" dirty="0">
                    <a:solidFill>
                      <a:schemeClr val="bg1"/>
                    </a:solidFill>
                    <a:latin typeface="Times New Roman" panose="02020603050405020304"/>
                    <a:ea typeface="Franklin Gothic Medium" panose="020B0603020102020204"/>
                    <a:cs typeface="Franklin Gothic Medium" panose="020B0603020102020204"/>
                    <a:sym typeface="Times New Roman" panose="02020603050405020304"/>
                  </a:rPr>
                  <a:t>AMP</a:t>
                </a:r>
                <a:endParaRPr lang="en-US" altLang="zh-CN" sz="2400" b="1" kern="100" spc="-90" dirty="0">
                  <a:solidFill>
                    <a:schemeClr val="bg1"/>
                  </a:solidFill>
                  <a:latin typeface="Times New Roman" panose="02020603050405020304"/>
                  <a:ea typeface="Franklin Gothic Medium" panose="020B0603020102020204"/>
                  <a:cs typeface="Franklin Gothic Medium" panose="020B0603020102020204"/>
                  <a:sym typeface="Times New Roman" panose="02020603050405020304"/>
                </a:endParaRPr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>
                <a:off x="3589797" y="2375359"/>
                <a:ext cx="1357322" cy="1588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cteur droit avec flèche 11"/>
            <p:cNvCxnSpPr/>
            <p:nvPr/>
          </p:nvCxnSpPr>
          <p:spPr>
            <a:xfrm>
              <a:off x="3500430" y="2536164"/>
              <a:ext cx="1357322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14282" y="357166"/>
            <a:ext cx="6661785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1. Catabolisme des groupements aminés</a:t>
            </a:r>
            <a:r>
              <a:rPr lang="fr-FR" sz="2800" b="1" dirty="0">
                <a:solidFill>
                  <a:srgbClr val="00B050"/>
                </a:solidFill>
              </a:rPr>
              <a:t> 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995" y="1428750"/>
            <a:ext cx="827151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chemeClr val="bg1"/>
                </a:solidFill>
              </a:rPr>
              <a:t>L’enlèvement de l’azote aminé se fait soit par :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Transamination</a:t>
            </a:r>
            <a:r>
              <a:rPr lang="fr-FR" sz="2800" b="1" dirty="0" smtClean="0">
                <a:solidFill>
                  <a:schemeClr val="bg1"/>
                </a:solidFill>
              </a:rPr>
              <a:t> commune à tous les acides aminés sauf </a:t>
            </a:r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la lysine.</a:t>
            </a:r>
            <a:endParaRPr lang="fr-FR" sz="2800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bg1"/>
                </a:solidFill>
              </a:rPr>
              <a:t> Désamination oxydative</a:t>
            </a:r>
            <a:r>
              <a:rPr lang="fr-FR" sz="2800" b="1" kern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, </a:t>
            </a:r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le glutamate.</a:t>
            </a:r>
            <a:endParaRPr lang="fr-FR" sz="2800" b="1" dirty="0" smtClean="0">
              <a:solidFill>
                <a:srgbClr val="00B05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chemeClr val="bg1"/>
                </a:solidFill>
              </a:rPr>
              <a:t> Désamination non oxydative</a:t>
            </a:r>
            <a:r>
              <a:rPr lang="fr-FR" sz="2800" b="1" kern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,</a:t>
            </a:r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la sérine, la cystéine et la thréonine.</a:t>
            </a:r>
            <a:endParaRPr lang="fr-FR" sz="2800" b="1" kern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71120"/>
            <a:ext cx="37725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 fontAlgn="base">
              <a:buClrTx/>
              <a:buSzTx/>
              <a:buFontTx/>
              <a:defRPr/>
            </a:pPr>
            <a:r>
              <a:rPr kumimoji="0" lang="fr-FR" sz="3200" b="1" i="0" u="none" strike="noStrike" kern="0" cap="none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La transamination</a:t>
            </a:r>
            <a:endParaRPr kumimoji="0" lang="fr-FR" sz="3200" b="1" i="0" u="none" strike="noStrike" kern="0" cap="none" normalizeH="0" baseline="0" noProof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-37497" y="1046133"/>
            <a:ext cx="9211945" cy="5168949"/>
            <a:chOff x="-37497" y="928670"/>
            <a:chExt cx="9211945" cy="5168949"/>
          </a:xfrm>
        </p:grpSpPr>
        <p:pic>
          <p:nvPicPr>
            <p:cNvPr id="4" name="image1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7497" y="928670"/>
              <a:ext cx="9211945" cy="41433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57224" y="5143512"/>
              <a:ext cx="73581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 Schéma général de la réaction catalysée par une </a:t>
              </a:r>
              <a:r>
                <a:rPr lang="fr-FR" sz="2800" b="1" dirty="0" err="1">
                  <a:solidFill>
                    <a:schemeClr val="bg1"/>
                  </a:solidFill>
                </a:rPr>
                <a:t>aminotransférase</a:t>
              </a:r>
              <a:endParaRPr lang="fr-FR" sz="2800" b="1" dirty="0" err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992143"/>
            <a:ext cx="8358246" cy="52622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réactions de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transamination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ont lieu dans </a:t>
            </a:r>
            <a:r>
              <a:rPr kumimoji="0" lang="fr-FR" sz="2800" b="1" i="0" u="none" strike="noStrike" kern="0" cap="none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l’intestin, le foie </a:t>
            </a:r>
            <a:r>
              <a:rPr kumimoji="0" lang="fr-FR" sz="2800" b="1" i="0" u="none" strike="noStrike" kern="0" cap="none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</a:t>
            </a:r>
            <a:r>
              <a:rPr kumimoji="0" lang="fr-FR" sz="2800" b="1" i="0" u="none" strike="noStrike" kern="0" cap="none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les muscles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ce sont des réactions réversibles.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fr-FR" sz="2800" b="1" i="0" u="none" strike="noStrike" kern="0" cap="none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Dans l’intestin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dans les muscles ; la réaction est catalysée par l’ALAT.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fr-FR" sz="2800" b="1" i="0" u="none" strike="noStrike" kern="0" cap="none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Dans le foie ;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réaction est catalysée par l’ASAT.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940" y="760730"/>
            <a:ext cx="9226550" cy="609727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004"/>
            <a:ext cx="6431280" cy="10452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sz="3000" b="1" i="0" u="none" strike="noStrike" kern="0" cap="none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Transamination par ALAT et ASAT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1871481"/>
            <a:ext cx="814390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C’est la libération de CO2 par une décarboxylase, on obtient une amine.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1755" y="1048385"/>
            <a:ext cx="38779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La décarboxylation</a:t>
            </a:r>
            <a:endParaRPr lang="fr-F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3000372"/>
            <a:ext cx="9144032" cy="334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4282" y="58143"/>
            <a:ext cx="78098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Catabolisme des groupements carboxyliques </a:t>
            </a:r>
            <a:endParaRPr lang="fr-FR" sz="3200" b="1" kern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/>
          <p:nvPr/>
        </p:nvGraphicFramePr>
        <p:xfrm>
          <a:off x="-36830" y="-27305"/>
          <a:ext cx="9210675" cy="689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4572000" imgH="3429000" progId="Paint.Picture">
                  <p:embed/>
                </p:oleObj>
              </mc:Choice>
              <mc:Fallback>
                <p:oleObj name="" r:id="rId1" imgW="4572000" imgH="3429000" progId="Paint.Picture">
                  <p:embed/>
                  <p:pic>
                    <p:nvPicPr>
                      <p:cNvPr id="0" name="Imag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6830" y="-27305"/>
                        <a:ext cx="9210675" cy="6899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53925" y="0"/>
            <a:ext cx="865568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kern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CATABOLISME DES ACIDES AMINES GLUCOFORMATEURS</a:t>
            </a:r>
            <a:r>
              <a:rPr lang="fr-FR" sz="2600" b="1" dirty="0" smtClean="0">
                <a:solidFill>
                  <a:srgbClr val="00B050"/>
                </a:solidFill>
              </a:rPr>
              <a:t> </a:t>
            </a:r>
            <a:endParaRPr lang="fr-FR" sz="2600" dirty="0" smtClean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428604"/>
            <a:ext cx="8786842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chemeClr val="bg1"/>
                </a:solidFill>
              </a:rPr>
              <a:t>Le </a:t>
            </a:r>
            <a:r>
              <a:rPr lang="fr-FR" sz="2200" b="1" dirty="0">
                <a:solidFill>
                  <a:schemeClr val="bg1"/>
                </a:solidFill>
              </a:rPr>
              <a:t>catabolisme du squelette carboné des 19 acides aminés glucoformateurs rejoint des </a:t>
            </a:r>
            <a:r>
              <a:rPr lang="fr-FR" sz="2200" b="1" dirty="0" smtClean="0">
                <a:solidFill>
                  <a:schemeClr val="bg1"/>
                </a:solidFill>
              </a:rPr>
              <a:t>intermédiaires </a:t>
            </a:r>
            <a:r>
              <a:rPr lang="fr-FR" sz="2200" b="1" dirty="0">
                <a:solidFill>
                  <a:schemeClr val="bg1"/>
                </a:solidFill>
              </a:rPr>
              <a:t>de la glycolyse et du cycle de l’acide citrique : </a:t>
            </a:r>
            <a:endParaRPr lang="fr-FR" sz="2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b="1" dirty="0" smtClean="0">
                <a:solidFill>
                  <a:schemeClr val="bg1"/>
                </a:solidFill>
              </a:rPr>
              <a:t> Pyruvate </a:t>
            </a:r>
            <a:r>
              <a:rPr lang="fr-FR" sz="2200" b="1" dirty="0">
                <a:solidFill>
                  <a:schemeClr val="bg1"/>
                </a:solidFill>
              </a:rPr>
              <a:t>(entrée C3) : thréonine, glycocolle, sérine, cystéine, tryptophane, </a:t>
            </a:r>
            <a:r>
              <a:rPr lang="fr-FR" sz="2200" b="1" dirty="0" smtClean="0">
                <a:solidFill>
                  <a:schemeClr val="bg1"/>
                </a:solidFill>
              </a:rPr>
              <a:t>alanine.</a:t>
            </a:r>
            <a:endParaRPr lang="fr-FR" sz="2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b="1" dirty="0" smtClean="0">
                <a:solidFill>
                  <a:schemeClr val="bg1"/>
                </a:solidFill>
              </a:rPr>
              <a:t> </a:t>
            </a:r>
            <a:r>
              <a:rPr lang="fr-FR" sz="2200" b="1" dirty="0" err="1" smtClean="0">
                <a:solidFill>
                  <a:schemeClr val="bg1"/>
                </a:solidFill>
              </a:rPr>
              <a:t>Oxaloacétate</a:t>
            </a:r>
            <a:r>
              <a:rPr lang="fr-FR" sz="2200" b="1" dirty="0" smtClean="0">
                <a:solidFill>
                  <a:schemeClr val="bg1"/>
                </a:solidFill>
              </a:rPr>
              <a:t> </a:t>
            </a:r>
            <a:r>
              <a:rPr lang="fr-FR" sz="2200" b="1" dirty="0">
                <a:solidFill>
                  <a:schemeClr val="bg1"/>
                </a:solidFill>
              </a:rPr>
              <a:t>(entrée C4) : asparagine, </a:t>
            </a:r>
            <a:r>
              <a:rPr lang="fr-FR" sz="2200" b="1" dirty="0" err="1">
                <a:solidFill>
                  <a:schemeClr val="bg1"/>
                </a:solidFill>
              </a:rPr>
              <a:t>aspartate</a:t>
            </a:r>
            <a:r>
              <a:rPr lang="fr-FR" sz="2200" b="1" dirty="0">
                <a:solidFill>
                  <a:schemeClr val="bg1"/>
                </a:solidFill>
              </a:rPr>
              <a:t>. </a:t>
            </a:r>
            <a:endParaRPr lang="fr-FR" sz="2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b="1" dirty="0" smtClean="0">
                <a:solidFill>
                  <a:schemeClr val="bg1"/>
                </a:solidFill>
              </a:rPr>
              <a:t> </a:t>
            </a:r>
            <a:r>
              <a:rPr lang="el-GR" sz="2200" b="1" dirty="0">
                <a:solidFill>
                  <a:schemeClr val="bg1"/>
                </a:solidFill>
              </a:rPr>
              <a:t>α- </a:t>
            </a:r>
            <a:r>
              <a:rPr lang="fr-FR" sz="2200" b="1" dirty="0" err="1">
                <a:solidFill>
                  <a:schemeClr val="bg1"/>
                </a:solidFill>
              </a:rPr>
              <a:t>cétoglutarate</a:t>
            </a:r>
            <a:r>
              <a:rPr lang="fr-FR" sz="2200" b="1" dirty="0">
                <a:solidFill>
                  <a:schemeClr val="bg1"/>
                </a:solidFill>
              </a:rPr>
              <a:t> (entrée C5) : glutamate, histidine, arginine, proline, glutamine. </a:t>
            </a:r>
            <a:endParaRPr lang="fr-FR" sz="2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b="1" dirty="0" err="1" smtClean="0">
                <a:solidFill>
                  <a:schemeClr val="bg1"/>
                </a:solidFill>
              </a:rPr>
              <a:t>Succinyl</a:t>
            </a:r>
            <a:r>
              <a:rPr lang="fr-FR" sz="2200" b="1" dirty="0" smtClean="0">
                <a:solidFill>
                  <a:schemeClr val="bg1"/>
                </a:solidFill>
              </a:rPr>
              <a:t> </a:t>
            </a:r>
            <a:r>
              <a:rPr lang="fr-FR" sz="2200" b="1" dirty="0" err="1">
                <a:solidFill>
                  <a:schemeClr val="bg1"/>
                </a:solidFill>
              </a:rPr>
              <a:t>CoA</a:t>
            </a:r>
            <a:r>
              <a:rPr lang="fr-FR" sz="2200" b="1" dirty="0">
                <a:solidFill>
                  <a:schemeClr val="bg1"/>
                </a:solidFill>
              </a:rPr>
              <a:t> (entrée C4) : isoleucine, valine, méthionine, thréonine. </a:t>
            </a:r>
            <a:endParaRPr lang="fr-FR" sz="22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b="1" dirty="0" smtClean="0">
                <a:solidFill>
                  <a:schemeClr val="bg1"/>
                </a:solidFill>
              </a:rPr>
              <a:t> </a:t>
            </a:r>
            <a:r>
              <a:rPr lang="fr-FR" sz="2200" b="1" dirty="0">
                <a:solidFill>
                  <a:schemeClr val="bg1"/>
                </a:solidFill>
              </a:rPr>
              <a:t>Fumarate (entrée C4) : phénylalanine, tyrosine</a:t>
            </a:r>
            <a:r>
              <a:rPr lang="fr-FR" sz="2200" b="1" dirty="0" smtClean="0">
                <a:solidFill>
                  <a:schemeClr val="bg1"/>
                </a:solidFill>
              </a:rPr>
              <a:t>.</a:t>
            </a:r>
            <a:endParaRPr lang="fr-FR" sz="22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31393"/>
            <a:ext cx="9144000" cy="76835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chemeClr val="bg1"/>
                </a:solidFill>
              </a:rPr>
              <a:t>      Au total : 19 acides aminés glucoformateurs pour 5 entrées seulement : </a:t>
            </a:r>
            <a:endParaRPr lang="fr-FR" sz="2200" b="1" dirty="0" smtClean="0">
              <a:solidFill>
                <a:schemeClr val="bg1"/>
              </a:solidFill>
            </a:endParaRPr>
          </a:p>
          <a:p>
            <a:r>
              <a:rPr lang="fr-FR" sz="2200" b="1" dirty="0" smtClean="0">
                <a:solidFill>
                  <a:schemeClr val="bg1"/>
                </a:solidFill>
              </a:rPr>
              <a:t>      Une entrée « glycolyse » et 4 entrée « cycle de Krebs ». </a:t>
            </a:r>
            <a:endParaRPr lang="fr-FR" sz="2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39*219"/>
  <p:tag name="TABLE_ENDDRAG_RECT" val="44*66*639*21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4115</Words>
  <Application>WPS Presentation</Application>
  <PresentationFormat>Affichage à l'écran (4:3)</PresentationFormat>
  <Paragraphs>132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17</vt:i4>
      </vt:variant>
      <vt:variant>
        <vt:lpstr>幻灯片标题</vt:lpstr>
      </vt:variant>
      <vt:variant>
        <vt:i4>22</vt:i4>
      </vt:variant>
    </vt:vector>
  </HeadingPairs>
  <TitlesOfParts>
    <vt:vector size="53" baseType="lpstr">
      <vt:lpstr>Arial</vt:lpstr>
      <vt:lpstr>SimSun</vt:lpstr>
      <vt:lpstr>Wingdings</vt:lpstr>
      <vt:lpstr>MS PGothic</vt:lpstr>
      <vt:lpstr>Times New Roman</vt:lpstr>
      <vt:lpstr>Calibri</vt:lpstr>
      <vt:lpstr>Microsoft YaHei</vt:lpstr>
      <vt:lpstr>Arial Unicode MS</vt:lpstr>
      <vt:lpstr>Franklin Gothic Medium</vt:lpstr>
      <vt:lpstr>Times New Roman</vt:lpstr>
      <vt:lpstr>Cambria</vt:lpstr>
      <vt:lpstr>Franklin Gothic Medium</vt:lpstr>
      <vt:lpstr>Symbol</vt:lpstr>
      <vt:lpstr>Thème Office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Samir Zeroual</cp:lastModifiedBy>
  <cp:revision>41</cp:revision>
  <dcterms:created xsi:type="dcterms:W3CDTF">2024-10-26T23:13:00Z</dcterms:created>
  <dcterms:modified xsi:type="dcterms:W3CDTF">2024-11-16T15:27:07Z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EE44F3AD19204458A46FCEC44AE3F055_12</vt:lpwstr>
  </property>
  <property fmtid="{D5CDD505-2E9C-101B-9397-08002B2CF9AE}" pid="3" name="KSOProductBuildVer">
    <vt:lpwstr>1036-12.2.0.18607</vt:lpwstr>
  </property>
</Properties>
</file>