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960" r:id="rId1"/>
  </p:sldMasterIdLst>
  <p:notesMasterIdLst>
    <p:notesMasterId r:id="rId18"/>
  </p:notesMasterIdLst>
  <p:sldIdLst>
    <p:sldId id="257" r:id="rId2"/>
    <p:sldId id="352" r:id="rId3"/>
    <p:sldId id="353" r:id="rId4"/>
    <p:sldId id="357" r:id="rId5"/>
    <p:sldId id="354" r:id="rId6"/>
    <p:sldId id="355" r:id="rId7"/>
    <p:sldId id="343" r:id="rId8"/>
    <p:sldId id="265" r:id="rId9"/>
    <p:sldId id="262" r:id="rId10"/>
    <p:sldId id="346" r:id="rId11"/>
    <p:sldId id="358" r:id="rId12"/>
    <p:sldId id="359" r:id="rId13"/>
    <p:sldId id="360" r:id="rId14"/>
    <p:sldId id="351" r:id="rId15"/>
    <p:sldId id="344" r:id="rId16"/>
    <p:sldId id="336" r:id="rId17"/>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0000"/>
    <a:srgbClr val="1701B7"/>
    <a:srgbClr val="F20000"/>
    <a:srgbClr val="003DB8"/>
    <a:srgbClr val="A40000"/>
    <a:srgbClr val="FF9900"/>
    <a:srgbClr val="1F3F15"/>
    <a:srgbClr val="264E1A"/>
    <a:srgbClr val="381850"/>
    <a:srgbClr val="532476"/>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930" autoAdjust="0"/>
    <p:restoredTop sz="94086" autoAdjust="0"/>
  </p:normalViewPr>
  <p:slideViewPr>
    <p:cSldViewPr>
      <p:cViewPr>
        <p:scale>
          <a:sx n="75" d="100"/>
          <a:sy n="75" d="100"/>
        </p:scale>
        <p:origin x="-1098" y="132"/>
      </p:cViewPr>
      <p:guideLst>
        <p:guide orient="horz" pos="2160"/>
        <p:guide pos="2880"/>
      </p:guideLst>
    </p:cSldViewPr>
  </p:slideViewPr>
  <p:outlineViewPr>
    <p:cViewPr>
      <p:scale>
        <a:sx n="33" d="100"/>
        <a:sy n="33" d="100"/>
      </p:scale>
      <p:origin x="24" y="48738"/>
    </p:cViewPr>
  </p:outlineViewPr>
  <p:notesTextViewPr>
    <p:cViewPr>
      <p:scale>
        <a:sx n="100" d="100"/>
        <a:sy n="100" d="100"/>
      </p:scale>
      <p:origin x="0" y="0"/>
    </p:cViewPr>
  </p:notesTextViewPr>
  <p:sorterViewPr>
    <p:cViewPr>
      <p:scale>
        <a:sx n="66" d="100"/>
        <a:sy n="66" d="100"/>
      </p:scale>
      <p:origin x="0" y="502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16B4EB3B-31A4-490D-93BD-8CD3EB528B2C}" type="datetimeFigureOut">
              <a:rPr lang="fr-FR"/>
              <a:pPr>
                <a:defRPr/>
              </a:pPr>
              <a:t>11/04/2025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12A108AC-7621-4320-B8EA-1A419C227ED8}"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6861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mtClean="0"/>
              <a:t>citation  de </a:t>
            </a:r>
            <a:r>
              <a:rPr lang="fr-FR" b="1" i="1" smtClean="0">
                <a:solidFill>
                  <a:schemeClr val="tx2"/>
                </a:solidFill>
                <a:latin typeface="Comic Sans MS" pitchFamily="66" charset="0"/>
              </a:rPr>
              <a:t>Benjamin Franklin </a:t>
            </a:r>
            <a:r>
              <a:rPr lang="fr-FR" smtClean="0"/>
              <a:t>(écrivain et homme politique)</a:t>
            </a:r>
          </a:p>
        </p:txBody>
      </p:sp>
      <p:sp>
        <p:nvSpPr>
          <p:cNvPr id="6861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861F5B4-B3BE-48D6-A714-3291979E5D86}" type="slidenum">
              <a:rPr lang="fr-FR" smtClean="0"/>
              <a:pPr/>
              <a:t>7</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6861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6861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861F5B4-B3BE-48D6-A714-3291979E5D86}" type="slidenum">
              <a:rPr lang="fr-FR" smtClean="0"/>
              <a:pPr/>
              <a:t>15</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4" name="Espace réservé de la date 29"/>
          <p:cNvSpPr>
            <a:spLocks noGrp="1"/>
          </p:cNvSpPr>
          <p:nvPr>
            <p:ph type="dt" sz="half" idx="10"/>
          </p:nvPr>
        </p:nvSpPr>
        <p:spPr/>
        <p:txBody>
          <a:bodyPr/>
          <a:lstStyle>
            <a:lvl1pPr>
              <a:defRPr/>
            </a:lvl1pPr>
          </a:lstStyle>
          <a:p>
            <a:pPr>
              <a:defRPr/>
            </a:pPr>
            <a:fld id="{13DCB832-73F4-4850-8915-9277B4AA22D1}" type="datetimeFigureOut">
              <a:rPr lang="fr-FR"/>
              <a:pPr>
                <a:defRPr/>
              </a:pPr>
              <a:t>11/04/2025</a:t>
            </a:fld>
            <a:endParaRPr lang="fr-BE"/>
          </a:p>
        </p:txBody>
      </p:sp>
      <p:sp>
        <p:nvSpPr>
          <p:cNvPr id="5" name="Espace réservé du pied de page 18"/>
          <p:cNvSpPr>
            <a:spLocks noGrp="1"/>
          </p:cNvSpPr>
          <p:nvPr>
            <p:ph type="ftr" sz="quarter" idx="11"/>
          </p:nvPr>
        </p:nvSpPr>
        <p:spPr/>
        <p:txBody>
          <a:bodyPr/>
          <a:lstStyle>
            <a:lvl1pPr>
              <a:defRPr/>
            </a:lvl1pPr>
          </a:lstStyle>
          <a:p>
            <a:pPr>
              <a:defRPr/>
            </a:pPr>
            <a:endParaRPr lang="fr-BE"/>
          </a:p>
        </p:txBody>
      </p:sp>
      <p:sp>
        <p:nvSpPr>
          <p:cNvPr id="6" name="Espace réservé du numéro de diapositive 26"/>
          <p:cNvSpPr>
            <a:spLocks noGrp="1"/>
          </p:cNvSpPr>
          <p:nvPr>
            <p:ph type="sldNum" sz="quarter" idx="12"/>
          </p:nvPr>
        </p:nvSpPr>
        <p:spPr/>
        <p:txBody>
          <a:bodyPr/>
          <a:lstStyle>
            <a:lvl1pPr>
              <a:defRPr/>
            </a:lvl1pPr>
          </a:lstStyle>
          <a:p>
            <a:pPr>
              <a:defRPr/>
            </a:pPr>
            <a:fld id="{E4AA9450-8CAD-4921-AB87-2E5ED0064DDE}" type="slidenum">
              <a:rPr lang="fr-BE"/>
              <a:pPr>
                <a:defRPr/>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EC1C507F-E892-43AE-B4EB-53813B328EC4}" type="datetimeFigureOut">
              <a:rPr lang="fr-FR"/>
              <a:pPr>
                <a:defRPr/>
              </a:pPr>
              <a:t>11/04/2025</a:t>
            </a:fld>
            <a:endParaRPr lang="fr-BE"/>
          </a:p>
        </p:txBody>
      </p:sp>
      <p:sp>
        <p:nvSpPr>
          <p:cNvPr id="5" name="Espace réservé du pied de page 21"/>
          <p:cNvSpPr>
            <a:spLocks noGrp="1"/>
          </p:cNvSpPr>
          <p:nvPr>
            <p:ph type="ftr" sz="quarter" idx="11"/>
          </p:nvPr>
        </p:nvSpPr>
        <p:spPr/>
        <p:txBody>
          <a:bodyPr/>
          <a:lstStyle>
            <a:lvl1pPr>
              <a:defRPr/>
            </a:lvl1pPr>
          </a:lstStyle>
          <a:p>
            <a:pPr>
              <a:defRPr/>
            </a:pPr>
            <a:endParaRPr lang="fr-BE"/>
          </a:p>
        </p:txBody>
      </p:sp>
      <p:sp>
        <p:nvSpPr>
          <p:cNvPr id="6" name="Espace réservé du numéro de diapositive 17"/>
          <p:cNvSpPr>
            <a:spLocks noGrp="1"/>
          </p:cNvSpPr>
          <p:nvPr>
            <p:ph type="sldNum" sz="quarter" idx="12"/>
          </p:nvPr>
        </p:nvSpPr>
        <p:spPr/>
        <p:txBody>
          <a:bodyPr/>
          <a:lstStyle>
            <a:lvl1pPr>
              <a:defRPr/>
            </a:lvl1pPr>
          </a:lstStyle>
          <a:p>
            <a:pPr>
              <a:defRPr/>
            </a:pPr>
            <a:fld id="{7A409544-3A94-4084-9A8A-94DCBF9E86D0}" type="slidenum">
              <a:rPr lang="fr-BE"/>
              <a:pPr>
                <a:defRPr/>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22C0F544-5578-4C2D-81A6-D0797481B5EE}" type="datetimeFigureOut">
              <a:rPr lang="fr-FR"/>
              <a:pPr>
                <a:defRPr/>
              </a:pPr>
              <a:t>11/04/2025</a:t>
            </a:fld>
            <a:endParaRPr lang="fr-BE"/>
          </a:p>
        </p:txBody>
      </p:sp>
      <p:sp>
        <p:nvSpPr>
          <p:cNvPr id="5" name="Espace réservé du pied de page 21"/>
          <p:cNvSpPr>
            <a:spLocks noGrp="1"/>
          </p:cNvSpPr>
          <p:nvPr>
            <p:ph type="ftr" sz="quarter" idx="11"/>
          </p:nvPr>
        </p:nvSpPr>
        <p:spPr/>
        <p:txBody>
          <a:bodyPr/>
          <a:lstStyle>
            <a:lvl1pPr>
              <a:defRPr/>
            </a:lvl1pPr>
          </a:lstStyle>
          <a:p>
            <a:pPr>
              <a:defRPr/>
            </a:pPr>
            <a:endParaRPr lang="fr-BE"/>
          </a:p>
        </p:txBody>
      </p:sp>
      <p:sp>
        <p:nvSpPr>
          <p:cNvPr id="6" name="Espace réservé du numéro de diapositive 17"/>
          <p:cNvSpPr>
            <a:spLocks noGrp="1"/>
          </p:cNvSpPr>
          <p:nvPr>
            <p:ph type="sldNum" sz="quarter" idx="12"/>
          </p:nvPr>
        </p:nvSpPr>
        <p:spPr/>
        <p:txBody>
          <a:bodyPr/>
          <a:lstStyle>
            <a:lvl1pPr>
              <a:defRPr/>
            </a:lvl1pPr>
          </a:lstStyle>
          <a:p>
            <a:pPr>
              <a:defRPr/>
            </a:pPr>
            <a:fld id="{F9E45B44-3C36-4B71-8D07-6B1370A21BF7}" type="slidenum">
              <a:rPr lang="fr-BE"/>
              <a:pPr>
                <a:defRPr/>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E62B9806-E471-4E6A-821D-B9C77A0B6936}" type="datetimeFigureOut">
              <a:rPr lang="fr-FR"/>
              <a:pPr>
                <a:defRPr/>
              </a:pPr>
              <a:t>11/04/2025</a:t>
            </a:fld>
            <a:endParaRPr lang="fr-BE"/>
          </a:p>
        </p:txBody>
      </p:sp>
      <p:sp>
        <p:nvSpPr>
          <p:cNvPr id="5" name="Espace réservé du pied de page 21"/>
          <p:cNvSpPr>
            <a:spLocks noGrp="1"/>
          </p:cNvSpPr>
          <p:nvPr>
            <p:ph type="ftr" sz="quarter" idx="11"/>
          </p:nvPr>
        </p:nvSpPr>
        <p:spPr/>
        <p:txBody>
          <a:bodyPr/>
          <a:lstStyle>
            <a:lvl1pPr>
              <a:defRPr/>
            </a:lvl1pPr>
          </a:lstStyle>
          <a:p>
            <a:pPr>
              <a:defRPr/>
            </a:pPr>
            <a:endParaRPr lang="fr-BE"/>
          </a:p>
        </p:txBody>
      </p:sp>
      <p:sp>
        <p:nvSpPr>
          <p:cNvPr id="6" name="Espace réservé du numéro de diapositive 17"/>
          <p:cNvSpPr>
            <a:spLocks noGrp="1"/>
          </p:cNvSpPr>
          <p:nvPr>
            <p:ph type="sldNum" sz="quarter" idx="12"/>
          </p:nvPr>
        </p:nvSpPr>
        <p:spPr/>
        <p:txBody>
          <a:bodyPr/>
          <a:lstStyle>
            <a:lvl1pPr>
              <a:defRPr/>
            </a:lvl1pPr>
          </a:lstStyle>
          <a:p>
            <a:pPr>
              <a:defRPr/>
            </a:pPr>
            <a:fld id="{C6B87206-0D79-4573-AD8E-F857CA7861A1}" type="slidenum">
              <a:rPr lang="fr-BE"/>
              <a:pPr>
                <a:defRPr/>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DF3DAD49-0E44-4CCA-8416-9DA8EE3695ED}" type="datetimeFigureOut">
              <a:rPr lang="fr-FR"/>
              <a:pPr>
                <a:defRPr/>
              </a:pPr>
              <a:t>11/04/2025</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B2407856-A553-4EAB-8CBE-88AC034E1B55}" type="slidenum">
              <a:rPr lang="fr-BE"/>
              <a:pPr>
                <a:defRPr/>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fld id="{273F5435-F91A-4CCC-BF8D-13EB0CEBB6D6}" type="datetimeFigureOut">
              <a:rPr lang="fr-FR"/>
              <a:pPr>
                <a:defRPr/>
              </a:pPr>
              <a:t>11/04/2025</a:t>
            </a:fld>
            <a:endParaRPr lang="fr-BE"/>
          </a:p>
        </p:txBody>
      </p:sp>
      <p:sp>
        <p:nvSpPr>
          <p:cNvPr id="6" name="Espace réservé du pied de page 21"/>
          <p:cNvSpPr>
            <a:spLocks noGrp="1"/>
          </p:cNvSpPr>
          <p:nvPr>
            <p:ph type="ftr" sz="quarter" idx="11"/>
          </p:nvPr>
        </p:nvSpPr>
        <p:spPr/>
        <p:txBody>
          <a:bodyPr/>
          <a:lstStyle>
            <a:lvl1pPr>
              <a:defRPr/>
            </a:lvl1pPr>
          </a:lstStyle>
          <a:p>
            <a:pPr>
              <a:defRPr/>
            </a:pPr>
            <a:endParaRPr lang="fr-BE"/>
          </a:p>
        </p:txBody>
      </p:sp>
      <p:sp>
        <p:nvSpPr>
          <p:cNvPr id="7" name="Espace réservé du numéro de diapositive 17"/>
          <p:cNvSpPr>
            <a:spLocks noGrp="1"/>
          </p:cNvSpPr>
          <p:nvPr>
            <p:ph type="sldNum" sz="quarter" idx="12"/>
          </p:nvPr>
        </p:nvSpPr>
        <p:spPr/>
        <p:txBody>
          <a:bodyPr/>
          <a:lstStyle>
            <a:lvl1pPr>
              <a:defRPr/>
            </a:lvl1pPr>
          </a:lstStyle>
          <a:p>
            <a:pPr>
              <a:defRPr/>
            </a:pPr>
            <a:fld id="{DC8A28CF-FD70-472A-A11F-EBA07C858C7C}" type="slidenum">
              <a:rPr lang="fr-BE"/>
              <a:pPr>
                <a:defRPr/>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9"/>
          <p:cNvSpPr>
            <a:spLocks noGrp="1"/>
          </p:cNvSpPr>
          <p:nvPr>
            <p:ph type="dt" sz="half" idx="10"/>
          </p:nvPr>
        </p:nvSpPr>
        <p:spPr/>
        <p:txBody>
          <a:bodyPr/>
          <a:lstStyle>
            <a:lvl1pPr>
              <a:defRPr/>
            </a:lvl1pPr>
          </a:lstStyle>
          <a:p>
            <a:pPr>
              <a:defRPr/>
            </a:pPr>
            <a:fld id="{264A9C64-84FB-45F6-A22C-758232E6F96F}" type="datetimeFigureOut">
              <a:rPr lang="fr-FR"/>
              <a:pPr>
                <a:defRPr/>
              </a:pPr>
              <a:t>11/04/2025</a:t>
            </a:fld>
            <a:endParaRPr lang="fr-BE"/>
          </a:p>
        </p:txBody>
      </p:sp>
      <p:sp>
        <p:nvSpPr>
          <p:cNvPr id="8" name="Espace réservé du pied de page 21"/>
          <p:cNvSpPr>
            <a:spLocks noGrp="1"/>
          </p:cNvSpPr>
          <p:nvPr>
            <p:ph type="ftr" sz="quarter" idx="11"/>
          </p:nvPr>
        </p:nvSpPr>
        <p:spPr/>
        <p:txBody>
          <a:bodyPr/>
          <a:lstStyle>
            <a:lvl1pPr>
              <a:defRPr/>
            </a:lvl1pPr>
          </a:lstStyle>
          <a:p>
            <a:pPr>
              <a:defRPr/>
            </a:pPr>
            <a:endParaRPr lang="fr-BE"/>
          </a:p>
        </p:txBody>
      </p:sp>
      <p:sp>
        <p:nvSpPr>
          <p:cNvPr id="9" name="Espace réservé du numéro de diapositive 17"/>
          <p:cNvSpPr>
            <a:spLocks noGrp="1"/>
          </p:cNvSpPr>
          <p:nvPr>
            <p:ph type="sldNum" sz="quarter" idx="12"/>
          </p:nvPr>
        </p:nvSpPr>
        <p:spPr/>
        <p:txBody>
          <a:bodyPr/>
          <a:lstStyle>
            <a:lvl1pPr>
              <a:defRPr/>
            </a:lvl1pPr>
          </a:lstStyle>
          <a:p>
            <a:pPr>
              <a:defRPr/>
            </a:pPr>
            <a:fld id="{637EEF46-177B-4EE4-8EF6-7A5C81D26A5A}" type="slidenum">
              <a:rPr lang="fr-BE"/>
              <a:pPr>
                <a:defRPr/>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e la date 9"/>
          <p:cNvSpPr>
            <a:spLocks noGrp="1"/>
          </p:cNvSpPr>
          <p:nvPr>
            <p:ph type="dt" sz="half" idx="10"/>
          </p:nvPr>
        </p:nvSpPr>
        <p:spPr/>
        <p:txBody>
          <a:bodyPr/>
          <a:lstStyle>
            <a:lvl1pPr>
              <a:defRPr/>
            </a:lvl1pPr>
          </a:lstStyle>
          <a:p>
            <a:pPr>
              <a:defRPr/>
            </a:pPr>
            <a:fld id="{329A9BD0-473C-46B8-A268-984D0B515601}" type="datetimeFigureOut">
              <a:rPr lang="fr-FR"/>
              <a:pPr>
                <a:defRPr/>
              </a:pPr>
              <a:t>11/04/2025</a:t>
            </a:fld>
            <a:endParaRPr lang="fr-BE"/>
          </a:p>
        </p:txBody>
      </p:sp>
      <p:sp>
        <p:nvSpPr>
          <p:cNvPr id="4" name="Espace réservé du pied de page 21"/>
          <p:cNvSpPr>
            <a:spLocks noGrp="1"/>
          </p:cNvSpPr>
          <p:nvPr>
            <p:ph type="ftr" sz="quarter" idx="11"/>
          </p:nvPr>
        </p:nvSpPr>
        <p:spPr/>
        <p:txBody>
          <a:bodyPr/>
          <a:lstStyle>
            <a:lvl1pPr>
              <a:defRPr/>
            </a:lvl1pPr>
          </a:lstStyle>
          <a:p>
            <a:pPr>
              <a:defRPr/>
            </a:pPr>
            <a:endParaRPr lang="fr-BE"/>
          </a:p>
        </p:txBody>
      </p:sp>
      <p:sp>
        <p:nvSpPr>
          <p:cNvPr id="5" name="Espace réservé du numéro de diapositive 17"/>
          <p:cNvSpPr>
            <a:spLocks noGrp="1"/>
          </p:cNvSpPr>
          <p:nvPr>
            <p:ph type="sldNum" sz="quarter" idx="12"/>
          </p:nvPr>
        </p:nvSpPr>
        <p:spPr/>
        <p:txBody>
          <a:bodyPr/>
          <a:lstStyle>
            <a:lvl1pPr>
              <a:defRPr/>
            </a:lvl1pPr>
          </a:lstStyle>
          <a:p>
            <a:pPr>
              <a:defRPr/>
            </a:pPr>
            <a:fld id="{E0E62E2B-E83C-4805-B2C7-ED217B462114}" type="slidenum">
              <a:rPr lang="fr-BE"/>
              <a:pPr>
                <a:defRPr/>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fld id="{2DB383CA-A7DC-4614-A30A-1E336D5F9F1A}" type="datetimeFigureOut">
              <a:rPr lang="fr-FR"/>
              <a:pPr>
                <a:defRPr/>
              </a:pPr>
              <a:t>11/04/2025</a:t>
            </a:fld>
            <a:endParaRPr lang="fr-BE"/>
          </a:p>
        </p:txBody>
      </p:sp>
      <p:sp>
        <p:nvSpPr>
          <p:cNvPr id="3" name="Espace réservé du pied de page 21"/>
          <p:cNvSpPr>
            <a:spLocks noGrp="1"/>
          </p:cNvSpPr>
          <p:nvPr>
            <p:ph type="ftr" sz="quarter" idx="11"/>
          </p:nvPr>
        </p:nvSpPr>
        <p:spPr/>
        <p:txBody>
          <a:bodyPr/>
          <a:lstStyle>
            <a:lvl1pPr>
              <a:defRPr/>
            </a:lvl1pPr>
          </a:lstStyle>
          <a:p>
            <a:pPr>
              <a:defRPr/>
            </a:pPr>
            <a:endParaRPr lang="fr-BE"/>
          </a:p>
        </p:txBody>
      </p:sp>
      <p:sp>
        <p:nvSpPr>
          <p:cNvPr id="4" name="Espace réservé du numéro de diapositive 17"/>
          <p:cNvSpPr>
            <a:spLocks noGrp="1"/>
          </p:cNvSpPr>
          <p:nvPr>
            <p:ph type="sldNum" sz="quarter" idx="12"/>
          </p:nvPr>
        </p:nvSpPr>
        <p:spPr/>
        <p:txBody>
          <a:bodyPr/>
          <a:lstStyle>
            <a:lvl1pPr>
              <a:defRPr/>
            </a:lvl1pPr>
          </a:lstStyle>
          <a:p>
            <a:pPr>
              <a:defRPr/>
            </a:pPr>
            <a:fld id="{D579A3C3-BF95-44A4-B883-C0F03081AA29}" type="slidenum">
              <a:rPr lang="fr-BE"/>
              <a:pPr>
                <a:defRPr/>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fld id="{53DD50B1-3FCC-4FF9-AD2A-B3168D8B10D8}" type="datetimeFigureOut">
              <a:rPr lang="fr-FR"/>
              <a:pPr>
                <a:defRPr/>
              </a:pPr>
              <a:t>11/04/2025</a:t>
            </a:fld>
            <a:endParaRPr lang="fr-BE"/>
          </a:p>
        </p:txBody>
      </p:sp>
      <p:sp>
        <p:nvSpPr>
          <p:cNvPr id="6" name="Espace réservé du pied de page 21"/>
          <p:cNvSpPr>
            <a:spLocks noGrp="1"/>
          </p:cNvSpPr>
          <p:nvPr>
            <p:ph type="ftr" sz="quarter" idx="11"/>
          </p:nvPr>
        </p:nvSpPr>
        <p:spPr/>
        <p:txBody>
          <a:bodyPr/>
          <a:lstStyle>
            <a:lvl1pPr>
              <a:defRPr/>
            </a:lvl1pPr>
          </a:lstStyle>
          <a:p>
            <a:pPr>
              <a:defRPr/>
            </a:pPr>
            <a:endParaRPr lang="fr-BE"/>
          </a:p>
        </p:txBody>
      </p:sp>
      <p:sp>
        <p:nvSpPr>
          <p:cNvPr id="7" name="Espace réservé du numéro de diapositive 17"/>
          <p:cNvSpPr>
            <a:spLocks noGrp="1"/>
          </p:cNvSpPr>
          <p:nvPr>
            <p:ph type="sldNum" sz="quarter" idx="12"/>
          </p:nvPr>
        </p:nvSpPr>
        <p:spPr/>
        <p:txBody>
          <a:bodyPr/>
          <a:lstStyle>
            <a:lvl1pPr>
              <a:defRPr/>
            </a:lvl1pPr>
          </a:lstStyle>
          <a:p>
            <a:pPr>
              <a:defRPr/>
            </a:pPr>
            <a:fld id="{14F6B7AA-151F-4E0E-B89F-EDF9A9EC1059}" type="slidenum">
              <a:rPr lang="fr-BE"/>
              <a:pPr>
                <a:defRPr/>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ogner et arrondir un rectangle à un seul coin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riangle rect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orme libre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orme libre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r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fr-FR" smtClean="0"/>
              <a:t>Cliquez pour modifier le style du titre</a:t>
            </a:r>
            <a:endParaRPr lang="en-US"/>
          </a:p>
        </p:txBody>
      </p:sp>
      <p:sp>
        <p:nvSpPr>
          <p:cNvPr id="4" name="Espace réservé du texte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9" name="Espace réservé de la date 4"/>
          <p:cNvSpPr>
            <a:spLocks noGrp="1"/>
          </p:cNvSpPr>
          <p:nvPr>
            <p:ph type="dt" sz="half" idx="10"/>
          </p:nvPr>
        </p:nvSpPr>
        <p:spPr/>
        <p:txBody>
          <a:bodyPr/>
          <a:lstStyle>
            <a:lvl1pPr>
              <a:defRPr/>
            </a:lvl1pPr>
          </a:lstStyle>
          <a:p>
            <a:pPr>
              <a:defRPr/>
            </a:pPr>
            <a:fld id="{6DE87BBC-294E-4785-8561-26D67A94A089}" type="datetimeFigureOut">
              <a:rPr lang="fr-FR"/>
              <a:pPr>
                <a:defRPr/>
              </a:pPr>
              <a:t>11/04/2025</a:t>
            </a:fld>
            <a:endParaRPr lang="fr-BE"/>
          </a:p>
        </p:txBody>
      </p:sp>
      <p:sp>
        <p:nvSpPr>
          <p:cNvPr id="10" name="Espace réservé du pied de page 5"/>
          <p:cNvSpPr>
            <a:spLocks noGrp="1"/>
          </p:cNvSpPr>
          <p:nvPr>
            <p:ph type="ftr" sz="quarter" idx="11"/>
          </p:nvPr>
        </p:nvSpPr>
        <p:spPr/>
        <p:txBody>
          <a:bodyPr/>
          <a:lstStyle>
            <a:lvl1pPr>
              <a:defRPr/>
            </a:lvl1pPr>
          </a:lstStyle>
          <a:p>
            <a:pPr>
              <a:defRPr/>
            </a:pPr>
            <a:endParaRPr lang="fr-BE"/>
          </a:p>
        </p:txBody>
      </p:sp>
      <p:sp>
        <p:nvSpPr>
          <p:cNvPr id="11" name="Espace réservé du numéro de diapositive 6"/>
          <p:cNvSpPr>
            <a:spLocks noGrp="1"/>
          </p:cNvSpPr>
          <p:nvPr>
            <p:ph type="sldNum" sz="quarter" idx="12"/>
          </p:nvPr>
        </p:nvSpPr>
        <p:spPr>
          <a:xfrm>
            <a:off x="8077200" y="6356350"/>
            <a:ext cx="609600" cy="365125"/>
          </a:xfrm>
        </p:spPr>
        <p:txBody>
          <a:bodyPr/>
          <a:lstStyle>
            <a:lvl1pPr>
              <a:defRPr/>
            </a:lvl1pPr>
          </a:lstStyle>
          <a:p>
            <a:pPr>
              <a:defRPr/>
            </a:pPr>
            <a:fld id="{9F683C9E-DECA-4D19-9624-65F21A89E71D}" type="slidenum">
              <a:rPr lang="fr-BE"/>
              <a:pPr>
                <a:defRPr/>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orme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Espace réservé du titr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smtClean="0"/>
              <a:t>Cliquez pour modifier le style du titre</a:t>
            </a:r>
            <a:endParaRPr lang="en-US" smtClean="0"/>
          </a:p>
        </p:txBody>
      </p:sp>
      <p:sp>
        <p:nvSpPr>
          <p:cNvPr id="1029" name="Espace réservé du text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pitchFamily="34" charset="0"/>
                <a:cs typeface="Arial" pitchFamily="34" charset="0"/>
              </a:defRPr>
            </a:lvl1pPr>
          </a:lstStyle>
          <a:p>
            <a:pPr>
              <a:defRPr/>
            </a:pPr>
            <a:fld id="{1952928C-0BF5-4D86-921B-1495075689D5}" type="datetimeFigureOut">
              <a:rPr lang="fr-FR"/>
              <a:pPr>
                <a:defRPr/>
              </a:pPr>
              <a:t>11/04/2025</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pitchFamily="34" charset="0"/>
                <a:cs typeface="Arial" pitchFamily="34" charset="0"/>
              </a:defRPr>
            </a:lvl1pPr>
          </a:lstStyle>
          <a:p>
            <a:pPr>
              <a:defRPr/>
            </a:pPr>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pitchFamily="34" charset="0"/>
                <a:cs typeface="Arial" pitchFamily="34" charset="0"/>
              </a:defRPr>
            </a:lvl1pPr>
          </a:lstStyle>
          <a:p>
            <a:pPr>
              <a:defRPr/>
            </a:pPr>
            <a:fld id="{F941E5EA-86E9-422C-A319-60D17C3B5A84}" type="slidenum">
              <a:rPr lang="fr-BE"/>
              <a:pPr>
                <a:defRPr/>
              </a:pPr>
              <a:t>‹N°›</a:t>
            </a:fld>
            <a:endParaRPr lang="fr-BE"/>
          </a:p>
        </p:txBody>
      </p:sp>
      <p:grpSp>
        <p:nvGrpSpPr>
          <p:cNvPr id="1033" name="Groupe 1"/>
          <p:cNvGrpSpPr>
            <a:grpSpLocks/>
          </p:cNvGrpSpPr>
          <p:nvPr/>
        </p:nvGrpSpPr>
        <p:grpSpPr bwMode="auto">
          <a:xfrm>
            <a:off x="-19050" y="203200"/>
            <a:ext cx="9180513" cy="647700"/>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Arial" pitchFamily="34" charset="0"/>
                <a:cs typeface="Arial" pitchFamily="34" charset="0"/>
              </a:endParaRPr>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Arial" pitchFamily="34" charset="0"/>
                <a:cs typeface="Arial" pitchFamily="34" charset="0"/>
              </a:endParaRPr>
            </a:p>
          </p:txBody>
        </p:sp>
      </p:grpSp>
    </p:spTree>
  </p:cSld>
  <p:clrMap bg1="lt1" tx1="dk1" bg2="lt2" tx2="dk2" accent1="accent1" accent2="accent2" accent3="accent3" accent4="accent4" accent5="accent5" accent6="accent6" hlink="hlink" folHlink="folHlink"/>
  <p:sldLayoutIdLst>
    <p:sldLayoutId id="2147484011" r:id="rId1"/>
    <p:sldLayoutId id="2147484003" r:id="rId2"/>
    <p:sldLayoutId id="2147484012" r:id="rId3"/>
    <p:sldLayoutId id="2147484004" r:id="rId4"/>
    <p:sldLayoutId id="2147484005" r:id="rId5"/>
    <p:sldLayoutId id="2147484006" r:id="rId6"/>
    <p:sldLayoutId id="2147484007" r:id="rId7"/>
    <p:sldLayoutId id="2147484008" r:id="rId8"/>
    <p:sldLayoutId id="2147484013" r:id="rId9"/>
    <p:sldLayoutId id="2147484009" r:id="rId10"/>
    <p:sldLayoutId id="214748401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houriadz@gmail.com" TargetMode="External"/><Relationship Id="rId2" Type="http://schemas.openxmlformats.org/officeDocument/2006/relationships/hyperlink" Target="mailto:houria.benkadour@univ-biskra.dz"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re 12"/>
          <p:cNvSpPr>
            <a:spLocks noGrp="1"/>
          </p:cNvSpPr>
          <p:nvPr>
            <p:ph type="title"/>
          </p:nvPr>
        </p:nvSpPr>
        <p:spPr>
          <a:xfrm>
            <a:off x="838200" y="2996952"/>
            <a:ext cx="7805766" cy="1728192"/>
          </a:xfrm>
        </p:spPr>
        <p:txBody>
          <a:bodyPr>
            <a:normAutofit/>
          </a:bodyPr>
          <a:lstStyle/>
          <a:p>
            <a:pPr algn="ctr" eaLnBrk="1" fontAlgn="auto" hangingPunct="1">
              <a:spcAft>
                <a:spcPts val="0"/>
              </a:spcAft>
              <a:defRPr/>
            </a:pPr>
            <a:r>
              <a:rPr lang="ar-DZ" sz="5400" b="1" dirty="0" smtClean="0"/>
              <a:t>رَبِّ اشْرَحْ لِي صَدْرِي* وَيَسِّرْ لِي أَمْرِي* وَاحْلُلْ عُقْدَةً مِّن </a:t>
            </a:r>
            <a:r>
              <a:rPr lang="ar-DZ" sz="5400" b="1" dirty="0" err="1" smtClean="0"/>
              <a:t>لِّسَانِي </a:t>
            </a:r>
            <a:r>
              <a:rPr lang="ar-DZ" sz="5400" b="1" dirty="0" smtClean="0"/>
              <a:t>* يَفْقَهُوا قَوْلِي</a:t>
            </a:r>
            <a:endParaRPr lang="fr-FR" sz="6000" dirty="0">
              <a:solidFill>
                <a:srgbClr val="FFFF00"/>
              </a:solidFill>
              <a:latin typeface="Comic Sans MS" pitchFamily="66" charset="0"/>
            </a:endParaRPr>
          </a:p>
        </p:txBody>
      </p:sp>
      <p:sp>
        <p:nvSpPr>
          <p:cNvPr id="5123" name="Sous-titre 2"/>
          <p:cNvSpPr>
            <a:spLocks noGrp="1"/>
          </p:cNvSpPr>
          <p:nvPr>
            <p:ph type="subTitle" idx="4294967295"/>
          </p:nvPr>
        </p:nvSpPr>
        <p:spPr>
          <a:xfrm>
            <a:off x="611560" y="4869160"/>
            <a:ext cx="3672408" cy="1008112"/>
          </a:xfrm>
        </p:spPr>
        <p:txBody>
          <a:bodyPr/>
          <a:lstStyle/>
          <a:p>
            <a:pPr marR="0" algn="r" rtl="1" eaLnBrk="1" hangingPunct="1">
              <a:lnSpc>
                <a:spcPct val="80000"/>
              </a:lnSpc>
            </a:pPr>
            <a:r>
              <a:rPr lang="ar-DZ" sz="2400" b="1" dirty="0" smtClean="0">
                <a:solidFill>
                  <a:srgbClr val="FF0000"/>
                </a:solidFill>
                <a:latin typeface="Comic Sans MS" pitchFamily="66" charset="0"/>
              </a:rPr>
              <a:t>دعاء سيدنا موسي عليه أفضل الصلاة و السلام في سورة طه من الآية 25 الي الآية </a:t>
            </a:r>
            <a:r>
              <a:rPr lang="ar-DZ" sz="2400" b="1" dirty="0" err="1" smtClean="0">
                <a:solidFill>
                  <a:srgbClr val="FF0000"/>
                </a:solidFill>
                <a:latin typeface="Comic Sans MS" pitchFamily="66" charset="0"/>
              </a:rPr>
              <a:t>28.</a:t>
            </a:r>
            <a:r>
              <a:rPr lang="ar-DZ" sz="2400" b="1" dirty="0" smtClean="0">
                <a:solidFill>
                  <a:srgbClr val="FF0000"/>
                </a:solidFill>
                <a:latin typeface="Comic Sans MS" pitchFamily="66" charset="0"/>
              </a:rPr>
              <a:t/>
            </a:r>
            <a:br>
              <a:rPr lang="ar-DZ" sz="2400" b="1" dirty="0" smtClean="0">
                <a:solidFill>
                  <a:srgbClr val="FF0000"/>
                </a:solidFill>
                <a:latin typeface="Comic Sans MS" pitchFamily="66" charset="0"/>
              </a:rPr>
            </a:br>
            <a:endParaRPr lang="fr-FR" sz="2400" b="1" dirty="0" smtClean="0">
              <a:solidFill>
                <a:srgbClr val="FF0000"/>
              </a:solidFill>
              <a:latin typeface="Comic Sans MS" pitchFamily="66" charset="0"/>
            </a:endParaRPr>
          </a:p>
        </p:txBody>
      </p:sp>
      <p:sp>
        <p:nvSpPr>
          <p:cNvPr id="5125" name="ZoneTexte 8"/>
          <p:cNvSpPr txBox="1">
            <a:spLocks noChangeArrowheads="1"/>
          </p:cNvSpPr>
          <p:nvPr/>
        </p:nvSpPr>
        <p:spPr bwMode="auto">
          <a:xfrm>
            <a:off x="1714480" y="571480"/>
            <a:ext cx="5572125" cy="2554545"/>
          </a:xfrm>
          <a:prstGeom prst="rect">
            <a:avLst/>
          </a:prstGeom>
          <a:noFill/>
          <a:ln w="9525">
            <a:noFill/>
            <a:miter lim="800000"/>
            <a:headEnd/>
            <a:tailEnd/>
          </a:ln>
        </p:spPr>
        <p:txBody>
          <a:bodyPr>
            <a:spAutoFit/>
          </a:bodyPr>
          <a:lstStyle/>
          <a:p>
            <a:pPr algn="ctr"/>
            <a:r>
              <a:rPr lang="ar-DZ" sz="3200" b="1" u="sng" dirty="0" smtClean="0">
                <a:solidFill>
                  <a:schemeClr val="accent1"/>
                </a:solidFill>
                <a:latin typeface="Comic Sans MS" pitchFamily="66" charset="0"/>
                <a:cs typeface="FS_Kofi_Ahram_Border" pitchFamily="2" charset="-78"/>
              </a:rPr>
              <a:t>بسم الله الرحمن الرحيم</a:t>
            </a:r>
          </a:p>
          <a:p>
            <a:pPr algn="ctr"/>
            <a:r>
              <a:rPr lang="ar-DZ" sz="3200" b="1" u="sng" dirty="0" smtClean="0">
                <a:solidFill>
                  <a:schemeClr val="accent1"/>
                </a:solidFill>
                <a:latin typeface="Comic Sans MS" pitchFamily="66" charset="0"/>
                <a:cs typeface="FS_Kofi_Ahram_Border" pitchFamily="2" charset="-78"/>
              </a:rPr>
              <a:t>الحمد لله رب العالمين و الصلاة و السلام    على أشرف المرسلين سيدنا محمد و على اله و صحبه </a:t>
            </a:r>
            <a:r>
              <a:rPr lang="ar-DZ" sz="3200" b="1" u="sng" dirty="0" err="1" smtClean="0">
                <a:solidFill>
                  <a:schemeClr val="accent1"/>
                </a:solidFill>
                <a:latin typeface="Comic Sans MS" pitchFamily="66" charset="0"/>
                <a:cs typeface="FS_Kofi_Ahram_Border" pitchFamily="2" charset="-78"/>
              </a:rPr>
              <a:t>أجميعن</a:t>
            </a:r>
            <a:endParaRPr lang="ar-DZ" sz="3200" b="1" u="sng" dirty="0">
              <a:solidFill>
                <a:schemeClr val="accent1"/>
              </a:solidFill>
              <a:latin typeface="Comic Sans MS" pitchFamily="66" charset="0"/>
              <a:cs typeface="FS_Kofi_Ahram_Border" pitchFamily="2" charset="-78"/>
            </a:endParaRPr>
          </a:p>
        </p:txBody>
      </p:sp>
      <p:sp>
        <p:nvSpPr>
          <p:cNvPr id="14" name="Sous-titre 2"/>
          <p:cNvSpPr txBox="1">
            <a:spLocks/>
          </p:cNvSpPr>
          <p:nvPr/>
        </p:nvSpPr>
        <p:spPr bwMode="auto">
          <a:xfrm>
            <a:off x="4429125" y="6357938"/>
            <a:ext cx="4643438" cy="500062"/>
          </a:xfrm>
          <a:prstGeom prst="rect">
            <a:avLst/>
          </a:prstGeom>
          <a:noFill/>
          <a:ln w="9525">
            <a:noFill/>
            <a:miter lim="800000"/>
            <a:headEnd/>
            <a:tailEnd/>
          </a:ln>
        </p:spPr>
        <p:txBody>
          <a:bodyPr anchor="ctr"/>
          <a:lstStyle/>
          <a:p>
            <a:pPr algn="r" fontAlgn="auto">
              <a:spcBef>
                <a:spcPts val="700"/>
              </a:spcBef>
              <a:spcAft>
                <a:spcPts val="0"/>
              </a:spcAft>
              <a:buClr>
                <a:schemeClr val="accent2"/>
              </a:buClr>
              <a:buSzPct val="60000"/>
              <a:buFont typeface="Wingdings" pitchFamily="2" charset="2"/>
              <a:buNone/>
              <a:defRPr/>
            </a:pPr>
            <a:endParaRPr lang="fr-FR" sz="2800" dirty="0">
              <a:solidFill>
                <a:schemeClr val="bg1"/>
              </a:solidFill>
              <a:latin typeface="Comic Sans MS" pitchFamily="66"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iterate type="lt">
                                    <p:tmPct val="10000"/>
                                  </p:iterate>
                                  <p:childTnLst>
                                    <p:set>
                                      <p:cBhvr>
                                        <p:cTn id="6" dur="1" fill="hold">
                                          <p:stCondLst>
                                            <p:cond delay="0"/>
                                          </p:stCondLst>
                                        </p:cTn>
                                        <p:tgtEl>
                                          <p:spTgt spid="5125">
                                            <p:txEl>
                                              <p:pRg st="0" end="0"/>
                                            </p:txEl>
                                          </p:spTgt>
                                        </p:tgtEl>
                                        <p:attrNameLst>
                                          <p:attrName>style.visibility</p:attrName>
                                        </p:attrNameLst>
                                      </p:cBhvr>
                                      <p:to>
                                        <p:strVal val="visible"/>
                                      </p:to>
                                    </p:set>
                                    <p:animEffect transition="in" filter="fade">
                                      <p:cBhvr>
                                        <p:cTn id="7" dur="500"/>
                                        <p:tgtEl>
                                          <p:spTgt spid="5125">
                                            <p:txEl>
                                              <p:pRg st="0" end="0"/>
                                            </p:txEl>
                                          </p:spTgt>
                                        </p:tgtEl>
                                      </p:cBhvr>
                                    </p:animEffect>
                                    <p:anim calcmode="lin" valueType="num">
                                      <p:cBhvr>
                                        <p:cTn id="8" dur="500" fill="hold"/>
                                        <p:tgtEl>
                                          <p:spTgt spid="5125">
                                            <p:txEl>
                                              <p:pRg st="0" end="0"/>
                                            </p:txEl>
                                          </p:spTgt>
                                        </p:tgtEl>
                                        <p:attrNameLst>
                                          <p:attrName>ppt_w</p:attrName>
                                        </p:attrNameLst>
                                      </p:cBhvr>
                                      <p:tavLst>
                                        <p:tav tm="0" fmla="#ppt_w*sin(2.5*pi*$)">
                                          <p:val>
                                            <p:fltVal val="0"/>
                                          </p:val>
                                        </p:tav>
                                        <p:tav tm="100000">
                                          <p:val>
                                            <p:fltVal val="1"/>
                                          </p:val>
                                        </p:tav>
                                      </p:tavLst>
                                    </p:anim>
                                    <p:anim calcmode="lin" valueType="num">
                                      <p:cBhvr>
                                        <p:cTn id="9" dur="500" fill="hold"/>
                                        <p:tgtEl>
                                          <p:spTgt spid="5125">
                                            <p:txEl>
                                              <p:pRg st="0" end="0"/>
                                            </p:txEl>
                                          </p:spTgt>
                                        </p:tgtEl>
                                        <p:attrNameLst>
                                          <p:attrName>ppt_h</p:attrName>
                                        </p:attrNameLst>
                                      </p:cBhvr>
                                      <p:tavLst>
                                        <p:tav tm="0">
                                          <p:val>
                                            <p:strVal val="#ppt_h"/>
                                          </p:val>
                                        </p:tav>
                                        <p:tav tm="100000">
                                          <p:val>
                                            <p:strVal val="#ppt_h"/>
                                          </p:val>
                                        </p:tav>
                                      </p:tavLst>
                                    </p:anim>
                                  </p:childTnLst>
                                </p:cTn>
                              </p:par>
                            </p:childTnLst>
                          </p:cTn>
                        </p:par>
                        <p:par>
                          <p:cTn id="10" fill="hold">
                            <p:stCondLst>
                              <p:cond delay="1400"/>
                            </p:stCondLst>
                            <p:childTnLst>
                              <p:par>
                                <p:cTn id="11" presetID="9" presetClass="entr" presetSubtype="0" fill="hold" nodeType="afterEffect">
                                  <p:stCondLst>
                                    <p:cond delay="0"/>
                                  </p:stCondLst>
                                  <p:childTnLst>
                                    <p:set>
                                      <p:cBhvr>
                                        <p:cTn id="12" dur="1" fill="hold">
                                          <p:stCondLst>
                                            <p:cond delay="0"/>
                                          </p:stCondLst>
                                        </p:cTn>
                                        <p:tgtEl>
                                          <p:spTgt spid="5125">
                                            <p:txEl>
                                              <p:pRg st="1" end="1"/>
                                            </p:txEl>
                                          </p:spTgt>
                                        </p:tgtEl>
                                        <p:attrNameLst>
                                          <p:attrName>style.visibility</p:attrName>
                                        </p:attrNameLst>
                                      </p:cBhvr>
                                      <p:to>
                                        <p:strVal val="visible"/>
                                      </p:to>
                                    </p:set>
                                    <p:animEffect transition="in" filter="dissolve">
                                      <p:cBhvr>
                                        <p:cTn id="13" dur="500"/>
                                        <p:tgtEl>
                                          <p:spTgt spid="5125">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0" presetClass="emph" presetSubtype="0" fill="hold" grpId="1" nodeType="clickEffect">
                                  <p:stCondLst>
                                    <p:cond delay="0"/>
                                  </p:stCondLst>
                                  <p:iterate type="lt">
                                    <p:tmPct val="10000"/>
                                  </p:iterate>
                                  <p:childTnLst>
                                    <p:set>
                                      <p:cBhvr override="childStyle">
                                        <p:cTn id="17" dur="250" autoRev="1" fill="hold"/>
                                        <p:tgtEl>
                                          <p:spTgt spid="13"/>
                                        </p:tgtEl>
                                        <p:attrNameLst>
                                          <p:attrName>style.color</p:attrName>
                                        </p:attrNameLst>
                                      </p:cBhvr>
                                      <p:to>
                                        <p:clrVal>
                                          <a:schemeClr val="accent2"/>
                                        </p:clrVal>
                                      </p:to>
                                    </p:set>
                                    <p:set>
                                      <p:cBhvr>
                                        <p:cTn id="18" dur="250" autoRev="1" fill="hold"/>
                                        <p:tgtEl>
                                          <p:spTgt spid="13"/>
                                        </p:tgtEl>
                                        <p:attrNameLst>
                                          <p:attrName>fillcolor</p:attrName>
                                        </p:attrNameLst>
                                      </p:cBhvr>
                                      <p:to>
                                        <p:clrVal>
                                          <a:schemeClr val="accent2"/>
                                        </p:clrVal>
                                      </p:to>
                                    </p:set>
                                    <p:set>
                                      <p:cBhvr>
                                        <p:cTn id="19" dur="250" autoRev="1" fill="hold"/>
                                        <p:tgtEl>
                                          <p:spTgt spid="13"/>
                                        </p:tgtEl>
                                        <p:attrNameLst>
                                          <p:attrName>fill.type</p:attrName>
                                        </p:attrNameLst>
                                      </p:cBhvr>
                                      <p:to>
                                        <p:strVal val="solid"/>
                                      </p:to>
                                    </p:set>
                                  </p:childTnLst>
                                </p:cTn>
                              </p:par>
                            </p:childTnLst>
                          </p:cTn>
                        </p:par>
                        <p:par>
                          <p:cTn id="20" fill="hold">
                            <p:stCondLst>
                              <p:cond delay="5000"/>
                            </p:stCondLst>
                            <p:childTnLst>
                              <p:par>
                                <p:cTn id="21" presetID="3" presetClass="exit" presetSubtype="10" fill="hold" nodeType="afterEffect">
                                  <p:stCondLst>
                                    <p:cond delay="0"/>
                                  </p:stCondLst>
                                  <p:childTnLst>
                                    <p:animEffect transition="out" filter="blinds(horizontal)">
                                      <p:cBhvr>
                                        <p:cTn id="22" dur="500"/>
                                        <p:tgtEl>
                                          <p:spTgt spid="5123">
                                            <p:txEl>
                                              <p:pRg st="0" end="0"/>
                                            </p:txEl>
                                          </p:spTgt>
                                        </p:tgtEl>
                                      </p:cBhvr>
                                    </p:animEffect>
                                    <p:set>
                                      <p:cBhvr>
                                        <p:cTn id="23" dur="1" fill="hold">
                                          <p:stCondLst>
                                            <p:cond delay="499"/>
                                          </p:stCondLst>
                                        </p:cTn>
                                        <p:tgtEl>
                                          <p:spTgt spid="512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85728"/>
            <a:ext cx="8229600" cy="642942"/>
          </a:xfrm>
        </p:spPr>
        <p:txBody>
          <a:bodyPr/>
          <a:lstStyle/>
          <a:p>
            <a:pPr algn="ctr" eaLnBrk="1" hangingPunct="1"/>
            <a:r>
              <a:rPr lang="ar-DZ" sz="4000" b="1" dirty="0" smtClean="0"/>
              <a:t>بدايات تشكل الفكر العربي </a:t>
            </a:r>
            <a:r>
              <a:rPr lang="ar-DZ" sz="4000" b="1" dirty="0" smtClean="0"/>
              <a:t>المعاصر</a:t>
            </a:r>
            <a:endParaRPr lang="fr-FR" sz="4000" b="1" dirty="0">
              <a:solidFill>
                <a:srgbClr val="C00000"/>
              </a:solidFill>
              <a:latin typeface="Comic Sans MS" pitchFamily="66" charset="0"/>
            </a:endParaRPr>
          </a:p>
        </p:txBody>
      </p:sp>
      <p:sp>
        <p:nvSpPr>
          <p:cNvPr id="4" name="Ellipse 3"/>
          <p:cNvSpPr/>
          <p:nvPr/>
        </p:nvSpPr>
        <p:spPr>
          <a:xfrm>
            <a:off x="285720" y="1000108"/>
            <a:ext cx="8501122" cy="5597814"/>
          </a:xfrm>
          <a:prstGeom prst="ellipse">
            <a:avLst/>
          </a:prstGeom>
          <a:solidFill>
            <a:schemeClr val="accent2">
              <a:lumMod val="50000"/>
            </a:schemeClr>
          </a:solidFill>
          <a:effectLst>
            <a:glow rad="101600">
              <a:schemeClr val="accent3">
                <a:satMod val="175000"/>
                <a:alpha val="40000"/>
              </a:schemeClr>
            </a:glow>
            <a:outerShdw blurRad="38100" dist="30000" dir="5400000" rotWithShape="0">
              <a:srgbClr val="000000">
                <a:alpha val="45000"/>
              </a:srgbClr>
            </a:outerShdw>
          </a:effectLst>
        </p:spPr>
        <p:style>
          <a:lnRef idx="1">
            <a:schemeClr val="accent2"/>
          </a:lnRef>
          <a:fillRef idx="3">
            <a:schemeClr val="accent2"/>
          </a:fillRef>
          <a:effectRef idx="2">
            <a:schemeClr val="accent2"/>
          </a:effectRef>
          <a:fontRef idx="minor">
            <a:schemeClr val="lt1"/>
          </a:fontRef>
        </p:style>
        <p:txBody>
          <a:bodyPr rtlCol="0" anchor="ctr"/>
          <a:lstStyle/>
          <a:p>
            <a:pPr marL="742950" indent="-742950" algn="ctr" rtl="1">
              <a:lnSpc>
                <a:spcPct val="150000"/>
              </a:lnSpc>
              <a:buFont typeface="+mj-lt"/>
              <a:buAutoNum type="arabicPeriod"/>
            </a:pPr>
            <a:r>
              <a:rPr lang="ar-SA" sz="3600" b="1" dirty="0" smtClean="0"/>
              <a:t>مفهوم الفكر العربي </a:t>
            </a:r>
            <a:r>
              <a:rPr lang="ar-SA" sz="3600" b="1" dirty="0" smtClean="0"/>
              <a:t>المعاصر</a:t>
            </a:r>
            <a:r>
              <a:rPr lang="ar-DZ" sz="3600" b="1" dirty="0" smtClean="0"/>
              <a:t>.</a:t>
            </a:r>
            <a:endParaRPr lang="ar-DZ" sz="3600" b="1" dirty="0" smtClean="0"/>
          </a:p>
          <a:p>
            <a:pPr marL="742950" lvl="0" indent="-742950" algn="ctr" rtl="1">
              <a:lnSpc>
                <a:spcPct val="150000"/>
              </a:lnSpc>
              <a:buFont typeface="+mj-lt"/>
              <a:buAutoNum type="arabicPeriod"/>
            </a:pPr>
            <a:r>
              <a:rPr lang="ar-SA" sz="3600" b="1" dirty="0" smtClean="0"/>
              <a:t>نشأة </a:t>
            </a:r>
            <a:r>
              <a:rPr lang="ar-SA" sz="3600" b="1" dirty="0" smtClean="0"/>
              <a:t>التنوير في الفكر العربي </a:t>
            </a:r>
            <a:r>
              <a:rPr lang="ar-SA" sz="3600" b="1" dirty="0" smtClean="0"/>
              <a:t>المعاصر</a:t>
            </a:r>
            <a:r>
              <a:rPr lang="ar-DZ" sz="3600" b="1" dirty="0" smtClean="0"/>
              <a:t>.</a:t>
            </a:r>
            <a:endParaRPr lang="en-US" sz="3600" dirty="0" smtClean="0"/>
          </a:p>
          <a:p>
            <a:pPr marL="742950" indent="-742950" algn="ctr" rtl="1">
              <a:lnSpc>
                <a:spcPct val="150000"/>
              </a:lnSpc>
              <a:buFont typeface="+mj-lt"/>
              <a:buAutoNum type="arabicPeriod"/>
            </a:pPr>
            <a:r>
              <a:rPr lang="ar-SA" sz="3600" b="1" dirty="0" smtClean="0"/>
              <a:t>أسس </a:t>
            </a:r>
            <a:r>
              <a:rPr lang="ar-DZ" sz="3600" b="1" dirty="0" smtClean="0"/>
              <a:t>الفكر المعاصر.</a:t>
            </a:r>
            <a:endParaRPr lang="ar-DZ" sz="2400" dirty="0" smtClean="0">
              <a:solidFill>
                <a:schemeClr val="bg1"/>
              </a:solidFill>
              <a:latin typeface="Traditional Arabic" pitchFamily="18" charset="-78"/>
              <a:ea typeface="Calibri" pitchFamily="34" charset="0"/>
              <a:cs typeface="Traditional Arabic" pitchFamily="18" charset="-78"/>
            </a:endParaRPr>
          </a:p>
          <a:p>
            <a:pPr lvl="0" algn="ctr" rtl="1"/>
            <a:endParaRPr lang="ar-DZ" sz="2400"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142852"/>
            <a:ext cx="8229600" cy="642942"/>
          </a:xfrm>
        </p:spPr>
        <p:txBody>
          <a:bodyPr/>
          <a:lstStyle/>
          <a:p>
            <a:pPr marL="914400" indent="-914400" algn="ctr" rtl="1">
              <a:buFont typeface="+mj-lt"/>
              <a:buAutoNum type="arabicPeriod"/>
            </a:pPr>
            <a:r>
              <a:rPr lang="ar-SA" sz="4000" b="1" dirty="0" smtClean="0"/>
              <a:t>مفهوم </a:t>
            </a:r>
            <a:r>
              <a:rPr lang="ar-SA" sz="4000" b="1" dirty="0" smtClean="0"/>
              <a:t>الفكر العربي المعاصر</a:t>
            </a:r>
            <a:r>
              <a:rPr lang="ar-DZ" sz="4000" b="1" dirty="0" smtClean="0"/>
              <a:t>.</a:t>
            </a:r>
            <a:endParaRPr lang="en-US" sz="4000" dirty="0"/>
          </a:p>
        </p:txBody>
      </p:sp>
      <p:sp>
        <p:nvSpPr>
          <p:cNvPr id="5" name="Espace réservé du contenu 4"/>
          <p:cNvSpPr>
            <a:spLocks noGrp="1"/>
          </p:cNvSpPr>
          <p:nvPr>
            <p:ph idx="1"/>
          </p:nvPr>
        </p:nvSpPr>
        <p:spPr>
          <a:xfrm>
            <a:off x="142844" y="928670"/>
            <a:ext cx="8858312" cy="5786478"/>
          </a:xfrm>
        </p:spPr>
        <p:txBody>
          <a:bodyPr/>
          <a:lstStyle/>
          <a:p>
            <a:pPr algn="just" rtl="1">
              <a:buNone/>
              <a:tabLst>
                <a:tab pos="4660900" algn="l"/>
              </a:tabLst>
            </a:pPr>
            <a:r>
              <a:rPr lang="ar-DZ" sz="2800" dirty="0" smtClean="0">
                <a:cs typeface="+mj-cs"/>
              </a:rPr>
              <a:t>  </a:t>
            </a:r>
            <a:r>
              <a:rPr lang="ar-SA" sz="2400" b="1" dirty="0" smtClean="0">
                <a:cs typeface="+mj-cs"/>
              </a:rPr>
              <a:t>نجد </a:t>
            </a:r>
            <a:r>
              <a:rPr lang="ar-SA" sz="2400" b="1" dirty="0" smtClean="0">
                <a:cs typeface="+mj-cs"/>
              </a:rPr>
              <a:t>زكي محمود في مؤلفه "قشور ولباب" يعطينا تعريفا للفكر العربي فيقول: "ليس كل ما </a:t>
            </a:r>
            <a:r>
              <a:rPr lang="ar-SA" sz="2400" b="1" dirty="0" smtClean="0">
                <a:cs typeface="+mj-cs"/>
              </a:rPr>
              <a:t>يكتب</a:t>
            </a:r>
            <a:r>
              <a:rPr lang="ar-DZ" sz="2400" b="1" dirty="0" smtClean="0">
                <a:cs typeface="+mj-cs"/>
              </a:rPr>
              <a:t> </a:t>
            </a:r>
            <a:r>
              <a:rPr lang="ar-SA" sz="2400" b="1" dirty="0" smtClean="0">
                <a:cs typeface="+mj-cs"/>
              </a:rPr>
              <a:t>بالعربية </a:t>
            </a:r>
            <a:r>
              <a:rPr lang="ar-SA" sz="2400" b="1" dirty="0" smtClean="0">
                <a:cs typeface="+mj-cs"/>
              </a:rPr>
              <a:t>فكرا عربيا، فالفكر لا تتحدد قوميته باللغة التي كتب </a:t>
            </a:r>
            <a:r>
              <a:rPr lang="ar-SA" sz="2400" b="1" dirty="0" err="1" smtClean="0">
                <a:cs typeface="+mj-cs"/>
              </a:rPr>
              <a:t>بها</a:t>
            </a:r>
            <a:r>
              <a:rPr lang="ar-SA" sz="2400" b="1" dirty="0" smtClean="0">
                <a:cs typeface="+mj-cs"/>
              </a:rPr>
              <a:t>، بل ينسب إلى قومية منتجة، كائنة ما كانت اللغة التي استخدمها ذلك المنتج في التعبير عن فكره</a:t>
            </a:r>
            <a:r>
              <a:rPr lang="ar-SA" sz="2400" b="1" dirty="0" smtClean="0">
                <a:cs typeface="+mj-cs"/>
              </a:rPr>
              <a:t>".</a:t>
            </a:r>
            <a:r>
              <a:rPr lang="ar-DZ" sz="2400" b="1" dirty="0" smtClean="0">
                <a:cs typeface="+mj-cs"/>
              </a:rPr>
              <a:t> </a:t>
            </a:r>
            <a:r>
              <a:rPr lang="ar-SA" sz="2400" b="1" dirty="0" smtClean="0">
                <a:cs typeface="+mj-cs"/>
              </a:rPr>
              <a:t>هناك </a:t>
            </a:r>
            <a:r>
              <a:rPr lang="ar-SA" sz="2400" b="1" dirty="0" smtClean="0">
                <a:cs typeface="+mj-cs"/>
              </a:rPr>
              <a:t>اختلاف في شأن الفلسفة العربية، فمنهم من أنكر وجودها، بحجة أن العرب لم يقيموا بناءا فلسفيا خاصا، ولم يهتموا إلا للتعليق على كتب الفلاسفة، أي فلسفة غربية بلسان عربي.</a:t>
            </a:r>
            <a:endParaRPr lang="en-US" sz="2400" b="1" dirty="0" smtClean="0">
              <a:cs typeface="+mj-cs"/>
            </a:endParaRPr>
          </a:p>
          <a:p>
            <a:pPr algn="just" rtl="1"/>
            <a:r>
              <a:rPr lang="ar-SA" sz="2400" b="1" dirty="0" smtClean="0">
                <a:cs typeface="+mj-cs"/>
              </a:rPr>
              <a:t>أيضا </a:t>
            </a:r>
            <a:r>
              <a:rPr lang="ar-SA" sz="2400" b="1" dirty="0" smtClean="0">
                <a:cs typeface="+mj-cs"/>
              </a:rPr>
              <a:t>يضيف</a:t>
            </a:r>
            <a:r>
              <a:rPr lang="ar-DZ" sz="2400" b="1" dirty="0" smtClean="0">
                <a:cs typeface="+mj-cs"/>
              </a:rPr>
              <a:t> زكي نجيب</a:t>
            </a:r>
            <a:r>
              <a:rPr lang="ar-SA" sz="2400" b="1" dirty="0" smtClean="0">
                <a:cs typeface="+mj-cs"/>
              </a:rPr>
              <a:t>: </a:t>
            </a:r>
            <a:r>
              <a:rPr lang="ar-SA" sz="2400" b="1" dirty="0" smtClean="0">
                <a:cs typeface="+mj-cs"/>
              </a:rPr>
              <a:t>"... لا يكون هذا الفكر العربي الخالص الذي </a:t>
            </a:r>
            <a:r>
              <a:rPr lang="ar-SA" sz="2400" b="1" dirty="0" err="1" smtClean="0">
                <a:cs typeface="+mj-cs"/>
              </a:rPr>
              <a:t>نحلص</a:t>
            </a:r>
            <a:r>
              <a:rPr lang="ar-SA" sz="2400" b="1" dirty="0" smtClean="0">
                <a:cs typeface="+mj-cs"/>
              </a:rPr>
              <a:t> إليه بعد تنحية الفكر المنقول فكرا معاصرا، إلا إذا كان أصحابه الذين </a:t>
            </a:r>
            <a:r>
              <a:rPr lang="ar-SA" sz="2400" b="1" dirty="0" err="1" smtClean="0">
                <a:cs typeface="+mj-cs"/>
              </a:rPr>
              <a:t>أنشأوه</a:t>
            </a:r>
            <a:r>
              <a:rPr lang="ar-SA" sz="2400" b="1" dirty="0" smtClean="0">
                <a:cs typeface="+mj-cs"/>
              </a:rPr>
              <a:t> وأنتجوه من أبناء الجيلين أو الأجيال الثلاثة الأخيرة. بحيث يجوز </a:t>
            </a:r>
            <a:r>
              <a:rPr lang="ar-DZ" sz="2400" b="1" dirty="0" smtClean="0">
                <a:cs typeface="+mj-cs"/>
              </a:rPr>
              <a:t>أ</a:t>
            </a:r>
            <a:r>
              <a:rPr lang="ar-SA" sz="2400" b="1" dirty="0" smtClean="0">
                <a:cs typeface="+mj-cs"/>
              </a:rPr>
              <a:t>ن </a:t>
            </a:r>
            <a:r>
              <a:rPr lang="ar-SA" sz="2400" b="1" dirty="0" smtClean="0">
                <a:cs typeface="+mj-cs"/>
              </a:rPr>
              <a:t>نطلق لفظ  -الفكر العربي المعاصر- على ما أنتجه أبناء الدول العربية في الثلث </a:t>
            </a:r>
            <a:r>
              <a:rPr lang="ar-SA" sz="2400" b="1" dirty="0" smtClean="0">
                <a:cs typeface="+mj-cs"/>
              </a:rPr>
              <a:t>الأخير </a:t>
            </a:r>
            <a:r>
              <a:rPr lang="ar-SA" sz="2400" b="1" dirty="0" smtClean="0">
                <a:cs typeface="+mj-cs"/>
              </a:rPr>
              <a:t>من القرن الماضي وفي هذا النصف من القرن الحاضر</a:t>
            </a:r>
            <a:r>
              <a:rPr lang="ar-SA" sz="2400" b="1" dirty="0" smtClean="0">
                <a:cs typeface="+mj-cs"/>
              </a:rPr>
              <a:t>.</a:t>
            </a:r>
            <a:endParaRPr lang="ar-DZ" sz="2400" b="1" dirty="0" smtClean="0">
              <a:cs typeface="+mj-cs"/>
            </a:endParaRPr>
          </a:p>
          <a:p>
            <a:pPr algn="just" rtl="1"/>
            <a:r>
              <a:rPr lang="ar-SA" sz="2400" b="1" dirty="0" smtClean="0">
                <a:cs typeface="+mj-cs"/>
              </a:rPr>
              <a:t>لكن رغم ذلك لا ننكر أن الفلسفة العربية قد تأثرت في شتى مراحل نموها بكثير من الانجازات العلمية والفلسفية التي أنجزها السابقون، غير </a:t>
            </a:r>
            <a:r>
              <a:rPr lang="ar-SA" sz="2400" b="1" dirty="0" err="1" smtClean="0">
                <a:cs typeface="+mj-cs"/>
              </a:rPr>
              <a:t>ان</a:t>
            </a:r>
            <a:r>
              <a:rPr lang="ar-SA" sz="2400" b="1" dirty="0" smtClean="0">
                <a:cs typeface="+mj-cs"/>
              </a:rPr>
              <a:t> الأمر  لا يقتصر على ذلك بل إن مفكرونا قد خالفوا كثيرا من النقاط التي كانت سائدة في الحضارات القديمة ، ووضعوا لأنفسهم فلسفة خاصة بهم، فوطننا أنجب مفكرين يتميزون بغزارة </a:t>
            </a:r>
            <a:r>
              <a:rPr lang="ar-SA" sz="2400" b="1" dirty="0" err="1" smtClean="0">
                <a:cs typeface="+mj-cs"/>
              </a:rPr>
              <a:t>الانتاج</a:t>
            </a:r>
            <a:r>
              <a:rPr lang="ar-SA" sz="2400" b="1" dirty="0" smtClean="0">
                <a:cs typeface="+mj-cs"/>
              </a:rPr>
              <a:t>، وسعة الأفق، وهؤلاء الموسوعيون هم الذين ساهموا في بناء الفكر العربي المعاصر.</a:t>
            </a:r>
            <a:endParaRPr lang="en-US" sz="2400" b="1" dirty="0" smtClean="0">
              <a:cs typeface="+mj-cs"/>
            </a:endParaRPr>
          </a:p>
          <a:p>
            <a:pPr algn="just" rtl="1"/>
            <a:endParaRPr lang="en-US" sz="2800" dirty="0" smtClean="0">
              <a:cs typeface="+mj-cs"/>
            </a:endParaRP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14290"/>
            <a:ext cx="8229600" cy="642942"/>
          </a:xfrm>
        </p:spPr>
        <p:txBody>
          <a:bodyPr/>
          <a:lstStyle/>
          <a:p>
            <a:pPr marL="914400" lvl="0" indent="-914400" algn="ctr"/>
            <a:r>
              <a:rPr lang="en-US" sz="3600" dirty="0" smtClean="0"/>
              <a:t/>
            </a:r>
            <a:br>
              <a:rPr lang="en-US" sz="3600" dirty="0" smtClean="0"/>
            </a:br>
            <a:r>
              <a:rPr lang="ar-DZ" sz="3600" dirty="0" smtClean="0"/>
              <a:t> . </a:t>
            </a:r>
            <a:r>
              <a:rPr lang="ar-SA" sz="3600" b="1" dirty="0" smtClean="0"/>
              <a:t>نشأة التنوير في الفكر العربي المعاصر</a:t>
            </a:r>
            <a:r>
              <a:rPr lang="en-US" sz="3600" b="1" dirty="0" smtClean="0"/>
              <a:t>2</a:t>
            </a:r>
            <a:endParaRPr lang="en-US" sz="3600" dirty="0"/>
          </a:p>
        </p:txBody>
      </p:sp>
      <p:sp>
        <p:nvSpPr>
          <p:cNvPr id="5" name="Espace réservé du contenu 4"/>
          <p:cNvSpPr>
            <a:spLocks noGrp="1"/>
          </p:cNvSpPr>
          <p:nvPr>
            <p:ph idx="1"/>
          </p:nvPr>
        </p:nvSpPr>
        <p:spPr>
          <a:xfrm>
            <a:off x="214282" y="1071546"/>
            <a:ext cx="8643998" cy="5643603"/>
          </a:xfrm>
        </p:spPr>
        <p:txBody>
          <a:bodyPr/>
          <a:lstStyle/>
          <a:p>
            <a:pPr algn="just" rtl="1"/>
            <a:r>
              <a:rPr lang="ar-SA" b="1" dirty="0" smtClean="0">
                <a:cs typeface="+mj-cs"/>
              </a:rPr>
              <a:t>من المعروف أن أوربا في العصور الوسطى كانت تعيش في العصور المظلمة ، الظلام الفكري وسيطرة الكنيسة ورجال الدين، وتواجد صراع دائم بين الدين والفكر، مما اضطر إلى خلق جدار أو حاجز لتجاوز مخلفات العصر الوسيط وسيطرة الكنيسة، وكذلك التصدي لرجال الدين والسعي لتحرير الفكر.</a:t>
            </a:r>
            <a:endParaRPr lang="en-US" b="1" dirty="0" smtClean="0">
              <a:cs typeface="+mj-cs"/>
            </a:endParaRPr>
          </a:p>
          <a:p>
            <a:pPr algn="just" rtl="1"/>
            <a:r>
              <a:rPr lang="ar-SA" b="1" dirty="0" smtClean="0">
                <a:cs typeface="+mj-cs"/>
              </a:rPr>
              <a:t>وعليه ظهرت فلسفة التنوير في القرن الثامن عشر والتي هي اجتماع العقلانية والتجريبية معاني فلسفة واحدة تم توجيهها نحو النقد الاجتماعي من اجل تغيير </a:t>
            </a:r>
            <a:r>
              <a:rPr lang="ar-SA" b="1" dirty="0" err="1" smtClean="0">
                <a:cs typeface="+mj-cs"/>
              </a:rPr>
              <a:t>الاوضاع</a:t>
            </a:r>
            <a:r>
              <a:rPr lang="ar-SA" b="1" dirty="0" smtClean="0">
                <a:cs typeface="+mj-cs"/>
              </a:rPr>
              <a:t> الاجتماعية والاقتصادية.</a:t>
            </a:r>
            <a:endParaRPr lang="en-US" b="1" dirty="0" smtClean="0">
              <a:cs typeface="+mj-cs"/>
            </a:endParaRPr>
          </a:p>
          <a:p>
            <a:pPr algn="just" rtl="1"/>
            <a:r>
              <a:rPr lang="ar-SA" b="1" dirty="0" smtClean="0">
                <a:cs typeface="+mj-cs"/>
              </a:rPr>
              <a:t>قاد هذه الانطلاقة الفكرية التنويرية مجموعة من المفكرين التنويريين، أمثال: جون </a:t>
            </a:r>
            <a:r>
              <a:rPr lang="ar-SA" b="1" dirty="0" err="1" smtClean="0">
                <a:cs typeface="+mj-cs"/>
              </a:rPr>
              <a:t>لوك</a:t>
            </a:r>
            <a:r>
              <a:rPr lang="ar-SA" b="1" dirty="0" smtClean="0">
                <a:cs typeface="+mj-cs"/>
              </a:rPr>
              <a:t>، دافيد </a:t>
            </a:r>
            <a:r>
              <a:rPr lang="ar-SA" b="1" dirty="0" err="1" smtClean="0">
                <a:cs typeface="+mj-cs"/>
              </a:rPr>
              <a:t>هيوم</a:t>
            </a:r>
            <a:r>
              <a:rPr lang="ar-SA" b="1" dirty="0" smtClean="0">
                <a:cs typeface="+mj-cs"/>
              </a:rPr>
              <a:t>، نيوتن، فولتير، </a:t>
            </a:r>
            <a:r>
              <a:rPr lang="ar-SA" b="1" dirty="0" err="1" smtClean="0">
                <a:cs typeface="+mj-cs"/>
              </a:rPr>
              <a:t>كانط</a:t>
            </a:r>
            <a:r>
              <a:rPr lang="ar-SA" b="1" dirty="0" smtClean="0">
                <a:cs typeface="+mj-cs"/>
              </a:rPr>
              <a:t> وغيرهم. فأصبح مفهوم التنوير يمثل حركة عقلية أوربية رأت في العقل الوجود الحقيقي للإنسان . </a:t>
            </a:r>
            <a:endParaRPr lang="en-US" b="1" dirty="0" smtClean="0">
              <a:cs typeface="+mj-cs"/>
            </a:endParaRPr>
          </a:p>
          <a:p>
            <a:pPr algn="just" rtl="1"/>
            <a:r>
              <a:rPr lang="ar-SA" b="1" dirty="0" smtClean="0">
                <a:cs typeface="+mj-cs"/>
              </a:rPr>
              <a:t>ومن هنا يمكننا القول أن حركة التنوير العربية الحديثة، كانت مستمدة من مواصفات وخصائص التنوير الذي تأسس في الفكر الغربي في القرن  الثامن عشر.</a:t>
            </a:r>
            <a:endParaRPr lang="en-US" b="1" dirty="0" smtClean="0">
              <a:cs typeface="+mj-cs"/>
            </a:endParaRP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714380"/>
          </a:xfrm>
        </p:spPr>
        <p:txBody>
          <a:bodyPr/>
          <a:lstStyle/>
          <a:p>
            <a:pPr algn="ctr"/>
            <a:r>
              <a:rPr lang="ar-DZ" sz="3600" b="1" dirty="0" smtClean="0"/>
              <a:t>3. </a:t>
            </a:r>
            <a:r>
              <a:rPr lang="ar-SA" sz="3600" b="1" dirty="0" smtClean="0"/>
              <a:t>أسس </a:t>
            </a:r>
            <a:r>
              <a:rPr lang="ar-DZ" sz="3600" b="1" dirty="0" smtClean="0"/>
              <a:t>الفكر </a:t>
            </a:r>
            <a:r>
              <a:rPr lang="ar-DZ" sz="3600" b="1" dirty="0" smtClean="0"/>
              <a:t>العربي المعاصر</a:t>
            </a:r>
            <a:endParaRPr lang="en-US" sz="3600" dirty="0"/>
          </a:p>
        </p:txBody>
      </p:sp>
      <p:sp>
        <p:nvSpPr>
          <p:cNvPr id="3" name="Espace réservé du contenu 2"/>
          <p:cNvSpPr>
            <a:spLocks noGrp="1"/>
          </p:cNvSpPr>
          <p:nvPr>
            <p:ph idx="1"/>
          </p:nvPr>
        </p:nvSpPr>
        <p:spPr>
          <a:xfrm>
            <a:off x="457200" y="1214422"/>
            <a:ext cx="8229600" cy="5214974"/>
          </a:xfrm>
        </p:spPr>
        <p:txBody>
          <a:bodyPr/>
          <a:lstStyle/>
          <a:p>
            <a:pPr lvl="0" algn="just" rtl="1"/>
            <a:r>
              <a:rPr lang="ar-SA" b="1" dirty="0" smtClean="0">
                <a:cs typeface="+mj-cs"/>
              </a:rPr>
              <a:t>إحداث التطور والتقدم</a:t>
            </a:r>
            <a:endParaRPr lang="en-US" b="1" dirty="0" smtClean="0">
              <a:cs typeface="+mj-cs"/>
            </a:endParaRPr>
          </a:p>
          <a:p>
            <a:pPr lvl="0" algn="just" rtl="1"/>
            <a:r>
              <a:rPr lang="ar-SA" b="1" dirty="0" smtClean="0">
                <a:cs typeface="+mj-cs"/>
              </a:rPr>
              <a:t>أحقية </a:t>
            </a:r>
            <a:r>
              <a:rPr lang="ar-SA" b="1" dirty="0" err="1" smtClean="0">
                <a:cs typeface="+mj-cs"/>
              </a:rPr>
              <a:t>الانسان</a:t>
            </a:r>
            <a:r>
              <a:rPr lang="ar-SA" b="1" dirty="0" smtClean="0">
                <a:cs typeface="+mj-cs"/>
              </a:rPr>
              <a:t> في المجتمع الذي يعيش فيه.</a:t>
            </a:r>
            <a:endParaRPr lang="en-US" b="1" dirty="0" smtClean="0">
              <a:cs typeface="+mj-cs"/>
            </a:endParaRPr>
          </a:p>
          <a:p>
            <a:pPr lvl="0" algn="just" rtl="1"/>
            <a:r>
              <a:rPr lang="ar-SA" b="1" dirty="0" smtClean="0">
                <a:cs typeface="+mj-cs"/>
              </a:rPr>
              <a:t>الاعتماد على العقل الذي يقوم بتجريد الفكر من الشوائب وتحريره من الوهم والخطأ.</a:t>
            </a:r>
            <a:endParaRPr lang="en-US" b="1" dirty="0" smtClean="0">
              <a:cs typeface="+mj-cs"/>
            </a:endParaRPr>
          </a:p>
          <a:p>
            <a:pPr lvl="0" algn="just" rtl="1"/>
            <a:r>
              <a:rPr lang="ar-SA" b="1" dirty="0" smtClean="0">
                <a:cs typeface="+mj-cs"/>
              </a:rPr>
              <a:t>الحرية والتعقيل (العقل) أحدهما يكمل الآخر.</a:t>
            </a:r>
            <a:endParaRPr lang="en-US" b="1" dirty="0" smtClean="0">
              <a:cs typeface="+mj-cs"/>
            </a:endParaRPr>
          </a:p>
          <a:p>
            <a:pPr lvl="0" algn="just" rtl="1"/>
            <a:r>
              <a:rPr lang="ar-SA" b="1" dirty="0" smtClean="0">
                <a:cs typeface="+mj-cs"/>
              </a:rPr>
              <a:t>اعتبار التنوير سمة من سمات التفكير.</a:t>
            </a:r>
            <a:endParaRPr lang="en-US" b="1" dirty="0" smtClean="0">
              <a:cs typeface="+mj-cs"/>
            </a:endParaRPr>
          </a:p>
          <a:p>
            <a:pPr lvl="0" algn="just" rtl="1"/>
            <a:r>
              <a:rPr lang="ar-SA" b="1" dirty="0" smtClean="0">
                <a:cs typeface="+mj-cs"/>
              </a:rPr>
              <a:t>النهضة العربية لا يمكنها النهوض إلا إذا تحررت من القيود الماضية.</a:t>
            </a:r>
            <a:endParaRPr lang="en-US" b="1" dirty="0" smtClean="0">
              <a:cs typeface="+mj-cs"/>
            </a:endParaRPr>
          </a:p>
          <a:p>
            <a:pPr lvl="0" algn="just" rtl="1"/>
            <a:r>
              <a:rPr lang="ar-SA" b="1" dirty="0" smtClean="0">
                <a:cs typeface="+mj-cs"/>
              </a:rPr>
              <a:t>من المعروف أن العالم العربي كان يعيش في القرن التاسع عشر ظرفية  تأخر تاريخي شاملة، متمثلة في ركود بنياته الاجتماعية والاقتصادية، وجمود بنياته الفكرية على قوالب تقليدية بسيطة.</a:t>
            </a:r>
            <a:endParaRPr lang="en-US" b="1" dirty="0" smtClean="0">
              <a:cs typeface="+mj-cs"/>
            </a:endParaRPr>
          </a:p>
          <a:p>
            <a:pPr algn="just" rtl="1"/>
            <a:r>
              <a:rPr lang="ar-SA" b="1" dirty="0" smtClean="0">
                <a:cs typeface="+mj-cs"/>
              </a:rPr>
              <a:t>لذلك كان الفكر العربي المعاصر مجسدا </a:t>
            </a:r>
            <a:r>
              <a:rPr lang="ar-SA" b="1" dirty="0" err="1" smtClean="0">
                <a:cs typeface="+mj-cs"/>
              </a:rPr>
              <a:t>لاحلام</a:t>
            </a:r>
            <a:r>
              <a:rPr lang="ar-SA" b="1" dirty="0" smtClean="0">
                <a:cs typeface="+mj-cs"/>
              </a:rPr>
              <a:t> </a:t>
            </a:r>
            <a:r>
              <a:rPr lang="ar-SA" b="1" dirty="0" smtClean="0">
                <a:cs typeface="+mj-cs"/>
              </a:rPr>
              <a:t>النهضة العربية وروادها منذ بدايات القرن التاسع عشر وحتى الآن، وحمل مشاعل التنوير للأمة العربية.</a:t>
            </a:r>
            <a:endParaRPr lang="en-US" b="1" dirty="0" smtClean="0">
              <a:cs typeface="+mj-cs"/>
            </a:endParaRP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57158" y="285728"/>
            <a:ext cx="8229600" cy="764704"/>
          </a:xfrm>
        </p:spPr>
        <p:txBody>
          <a:bodyPr/>
          <a:lstStyle/>
          <a:p>
            <a:pPr algn="ctr" eaLnBrk="1" hangingPunct="1"/>
            <a:r>
              <a:rPr lang="ar-DZ" sz="4000" b="1" dirty="0" smtClean="0">
                <a:solidFill>
                  <a:srgbClr val="C00000"/>
                </a:solidFill>
                <a:latin typeface="Comic Sans MS" pitchFamily="66" charset="0"/>
              </a:rPr>
              <a:t>خاتمة</a:t>
            </a:r>
            <a:endParaRPr lang="fr-FR" sz="4000" b="1" dirty="0" smtClean="0">
              <a:solidFill>
                <a:srgbClr val="C00000"/>
              </a:solidFill>
              <a:latin typeface="Comic Sans MS" pitchFamily="66" charset="0"/>
            </a:endParaRPr>
          </a:p>
        </p:txBody>
      </p:sp>
      <p:sp>
        <p:nvSpPr>
          <p:cNvPr id="5" name="Espace réservé du contenu 4"/>
          <p:cNvSpPr>
            <a:spLocks noGrp="1"/>
          </p:cNvSpPr>
          <p:nvPr>
            <p:ph idx="1"/>
          </p:nvPr>
        </p:nvSpPr>
        <p:spPr>
          <a:xfrm>
            <a:off x="500034" y="1285860"/>
            <a:ext cx="7943848" cy="2928958"/>
          </a:xfrm>
        </p:spPr>
        <p:txBody>
          <a:bodyPr/>
          <a:lstStyle/>
          <a:p>
            <a:pPr algn="just" rtl="1">
              <a:buNone/>
            </a:pPr>
            <a:r>
              <a:rPr lang="ar-DZ" sz="3600" b="1" dirty="0" smtClean="0">
                <a:cs typeface="+mj-cs"/>
              </a:rPr>
              <a:t>  </a:t>
            </a:r>
            <a:r>
              <a:rPr lang="ar-SA" sz="3600" b="1" dirty="0" smtClean="0">
                <a:cs typeface="+mj-cs"/>
              </a:rPr>
              <a:t>لقد </a:t>
            </a:r>
            <a:r>
              <a:rPr lang="ar-SA" sz="3600" b="1" dirty="0" smtClean="0">
                <a:cs typeface="+mj-cs"/>
              </a:rPr>
              <a:t>اقتحم الفكر العربي المعاصر كل ميادين الفكر برغبة قوية </a:t>
            </a:r>
            <a:r>
              <a:rPr lang="ar-SA" sz="3600" b="1" smtClean="0">
                <a:cs typeface="+mj-cs"/>
              </a:rPr>
              <a:t>في </a:t>
            </a:r>
            <a:r>
              <a:rPr lang="ar-SA" sz="3600" b="1" smtClean="0">
                <a:cs typeface="+mj-cs"/>
              </a:rPr>
              <a:t>الإصلاح، </a:t>
            </a:r>
            <a:r>
              <a:rPr lang="ar-SA" sz="3600" b="1" dirty="0" smtClean="0">
                <a:cs typeface="+mj-cs"/>
              </a:rPr>
              <a:t>مثل : إعادة النظر في التراث، محاربة الخرافات والجهل، الدعوة إلى العقل والعقلانية في الحياة، المناداة بالحرية والعدالة الاجتماعية وغيرها من </a:t>
            </a:r>
            <a:r>
              <a:rPr lang="ar-SA" sz="3600" b="1" dirty="0" smtClean="0">
                <a:cs typeface="+mj-cs"/>
              </a:rPr>
              <a:t>الأمور </a:t>
            </a:r>
            <a:r>
              <a:rPr lang="ar-SA" sz="3600" b="1" dirty="0" smtClean="0">
                <a:cs typeface="+mj-cs"/>
              </a:rPr>
              <a:t>المهمة. </a:t>
            </a:r>
            <a:endParaRPr lang="en-US" sz="3600" b="1" dirty="0" smtClean="0">
              <a:cs typeface="+mj-cs"/>
            </a:endParaRPr>
          </a:p>
          <a:p>
            <a:pPr algn="just" rtl="1">
              <a:buNone/>
            </a:pPr>
            <a:endParaRPr lang="fr-FR" sz="2000" b="1"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3000" fill="hold"/>
                                        <p:tgtEl>
                                          <p:spTgt spid="5">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2000" fill="hold"/>
                                        <p:tgtEl>
                                          <p:spTgt spid="2"/>
                                        </p:tgtEl>
                                        <p:attrNameLst>
                                          <p:attrName>ppt_x</p:attrName>
                                        </p:attrNameLst>
                                      </p:cBhvr>
                                      <p:tavLst>
                                        <p:tav tm="0">
                                          <p:val>
                                            <p:strVal val="#ppt_x"/>
                                          </p:val>
                                        </p:tav>
                                        <p:tav tm="100000">
                                          <p:val>
                                            <p:strVal val="#ppt_x"/>
                                          </p:val>
                                        </p:tav>
                                      </p:tavLst>
                                    </p:anim>
                                    <p:anim calcmode="lin" valueType="num">
                                      <p:cBhvr additive="base">
                                        <p:cTn id="12"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descr="Résultat de recherche d'images pour &quot;enseignant au tableau clipart&quot;"/>
          <p:cNvPicPr>
            <a:picLocks noChangeAspect="1" noChangeArrowheads="1"/>
          </p:cNvPicPr>
          <p:nvPr/>
        </p:nvPicPr>
        <p:blipFill>
          <a:blip r:embed="rId3" cstate="print"/>
          <a:srcRect/>
          <a:stretch>
            <a:fillRect/>
          </a:stretch>
        </p:blipFill>
        <p:spPr bwMode="auto">
          <a:xfrm>
            <a:off x="428596" y="785824"/>
            <a:ext cx="7715304" cy="5143506"/>
          </a:xfrm>
          <a:prstGeom prst="rect">
            <a:avLst/>
          </a:prstGeom>
          <a:noFill/>
        </p:spPr>
      </p:pic>
      <p:sp>
        <p:nvSpPr>
          <p:cNvPr id="16386" name="Titre 1"/>
          <p:cNvSpPr>
            <a:spLocks noGrp="1"/>
          </p:cNvSpPr>
          <p:nvPr>
            <p:ph type="title"/>
          </p:nvPr>
        </p:nvSpPr>
        <p:spPr>
          <a:xfrm>
            <a:off x="1428728" y="1428736"/>
            <a:ext cx="5857916" cy="2088232"/>
          </a:xfrm>
        </p:spPr>
        <p:txBody>
          <a:bodyPr/>
          <a:lstStyle/>
          <a:p>
            <a:pPr algn="r" eaLnBrk="1" hangingPunct="1"/>
            <a:r>
              <a:rPr lang="ar-DZ" sz="3200" b="1" dirty="0" smtClean="0">
                <a:solidFill>
                  <a:schemeClr val="bg1"/>
                </a:solidFill>
                <a:latin typeface="Comic Sans MS" pitchFamily="66" charset="0"/>
              </a:rPr>
              <a:t>نشكركم على حسن الاصغاء و المتابعة و نعتذر منكم في حالة التقصير فان أصبت فمن الله و ان أخطأت فمن نفسي و الشيطان و الله ولي التوفيق.</a:t>
            </a:r>
            <a:endParaRPr lang="fr-FR" sz="3200" b="1" dirty="0" smtClean="0">
              <a:solidFill>
                <a:schemeClr val="bg1"/>
              </a:solidFill>
              <a:latin typeface="Comic Sans MS" pitchFamily="66" charset="0"/>
            </a:endParaRPr>
          </a:p>
        </p:txBody>
      </p:sp>
      <p:sp>
        <p:nvSpPr>
          <p:cNvPr id="4" name="Sous-titre 2"/>
          <p:cNvSpPr txBox="1">
            <a:spLocks/>
          </p:cNvSpPr>
          <p:nvPr/>
        </p:nvSpPr>
        <p:spPr bwMode="auto">
          <a:xfrm>
            <a:off x="1142976" y="4071942"/>
            <a:ext cx="6705600" cy="685800"/>
          </a:xfrm>
          <a:prstGeom prst="rect">
            <a:avLst/>
          </a:prstGeom>
          <a:noFill/>
          <a:ln w="9525">
            <a:noFill/>
            <a:miter lim="800000"/>
            <a:headEnd/>
            <a:tailEnd/>
          </a:ln>
        </p:spPr>
        <p:txBody>
          <a:bodyPr anchor="ctr"/>
          <a:lstStyle/>
          <a:p>
            <a:pPr algn="ctr" fontAlgn="auto">
              <a:spcBef>
                <a:spcPts val="700"/>
              </a:spcBef>
              <a:spcAft>
                <a:spcPts val="0"/>
              </a:spcAft>
              <a:buClr>
                <a:schemeClr val="accent2"/>
              </a:buClr>
              <a:buSzPct val="60000"/>
              <a:buFont typeface="Wingdings" pitchFamily="2" charset="2"/>
              <a:buNone/>
              <a:defRPr/>
            </a:pPr>
            <a:r>
              <a:rPr lang="ar-DZ" sz="3600" dirty="0" smtClean="0">
                <a:solidFill>
                  <a:srgbClr val="FF0000"/>
                </a:solidFill>
                <a:latin typeface="Comic Sans MS" pitchFamily="66" charset="0"/>
                <a:cs typeface="+mn-cs"/>
              </a:rPr>
              <a:t>والسلام عليكم و رحمة الله و بركاته.</a:t>
            </a:r>
            <a:endParaRPr lang="fr-FR" sz="3600" dirty="0">
              <a:solidFill>
                <a:srgbClr val="FF0000"/>
              </a:solidFill>
              <a:latin typeface="Comic Sans MS" pitchFamily="66"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slide(fromBottom)">
                                      <p:cBhvr>
                                        <p:cTn id="7" dur="5000"/>
                                        <p:tgtEl>
                                          <p:spTgt spid="16386"/>
                                        </p:tgtEl>
                                      </p:cBhvr>
                                    </p:animEffect>
                                  </p:childTnLst>
                                </p:cTn>
                              </p:par>
                            </p:childTnLst>
                          </p:cTn>
                        </p:par>
                        <p:par>
                          <p:cTn id="8" fill="hold">
                            <p:stCondLst>
                              <p:cond delay="5000"/>
                            </p:stCondLst>
                            <p:childTnLst>
                              <p:par>
                                <p:cTn id="9" presetID="12" presetClass="entr" presetSubtype="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slide(fromTop)">
                                      <p:cBhvr>
                                        <p:cTn id="11" dur="5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quarter" idx="10"/>
          </p:nvPr>
        </p:nvSpPr>
        <p:spPr>
          <a:xfrm>
            <a:off x="1143000" y="6370638"/>
            <a:ext cx="1905000" cy="457200"/>
          </a:xfrm>
        </p:spPr>
        <p:txBody>
          <a:bodyPr/>
          <a:lstStyle/>
          <a:p>
            <a:pPr>
              <a:defRPr/>
            </a:pPr>
            <a:fld id="{D8BB8566-23D2-49F3-9D94-57DFC10F073E}" type="datetime1">
              <a:rPr lang="fr-FR"/>
              <a:pPr>
                <a:defRPr/>
              </a:pPr>
              <a:t>11/04/2025</a:t>
            </a:fld>
            <a:endParaRPr lang="fr-FR"/>
          </a:p>
        </p:txBody>
      </p:sp>
      <p:sp>
        <p:nvSpPr>
          <p:cNvPr id="5" name="Rectangle 4"/>
          <p:cNvSpPr/>
          <p:nvPr/>
        </p:nvSpPr>
        <p:spPr>
          <a:xfrm>
            <a:off x="285720" y="357166"/>
            <a:ext cx="8501122" cy="1015663"/>
          </a:xfrm>
          <a:prstGeom prst="rect">
            <a:avLst/>
          </a:prstGeom>
          <a:noFill/>
        </p:spPr>
        <p:txBody>
          <a:bodyPr wrap="square">
            <a:spAutoFit/>
          </a:bodyPr>
          <a:lstStyle/>
          <a:p>
            <a:pPr algn="ctr">
              <a:defRPr/>
            </a:pPr>
            <a:r>
              <a:rPr lang="ar-DZ" sz="600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228600">
                    <a:schemeClr val="accent6">
                      <a:satMod val="175000"/>
                      <a:alpha val="40000"/>
                    </a:schemeClr>
                  </a:glow>
                  <a:outerShdw blurRad="41275" dist="12700" dir="12000000" algn="tl" rotWithShape="0">
                    <a:srgbClr val="000000">
                      <a:alpha val="40000"/>
                    </a:srgbClr>
                  </a:outerShdw>
                </a:effectLst>
                <a:latin typeface="Comic Sans MS" pitchFamily="66" charset="0"/>
                <a:cs typeface="Arial" pitchFamily="34" charset="0"/>
              </a:rPr>
              <a:t>كل </a:t>
            </a:r>
            <a:r>
              <a:rPr lang="ar-DZ" sz="6000"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228600">
                    <a:schemeClr val="accent6">
                      <a:satMod val="175000"/>
                      <a:alpha val="40000"/>
                    </a:schemeClr>
                  </a:glow>
                  <a:outerShdw blurRad="41275" dist="12700" dir="12000000" algn="tl" rotWithShape="0">
                    <a:srgbClr val="000000">
                      <a:alpha val="40000"/>
                    </a:srgbClr>
                  </a:outerShdw>
                </a:effectLst>
                <a:latin typeface="Comic Sans MS" pitchFamily="66" charset="0"/>
                <a:cs typeface="Arial" pitchFamily="34" charset="0"/>
              </a:rPr>
              <a:t>الموفقية</a:t>
            </a:r>
            <a:r>
              <a:rPr lang="ar-DZ" sz="600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228600">
                    <a:schemeClr val="accent6">
                      <a:satMod val="175000"/>
                      <a:alpha val="40000"/>
                    </a:schemeClr>
                  </a:glow>
                  <a:outerShdw blurRad="41275" dist="12700" dir="12000000" algn="tl" rotWithShape="0">
                    <a:srgbClr val="000000">
                      <a:alpha val="40000"/>
                    </a:srgbClr>
                  </a:outerShdw>
                </a:effectLst>
                <a:latin typeface="Comic Sans MS" pitchFamily="66" charset="0"/>
                <a:cs typeface="Arial" pitchFamily="34" charset="0"/>
              </a:rPr>
              <a:t> لكم</a:t>
            </a:r>
            <a:endParaRPr lang="fr-FR" sz="600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228600">
                  <a:schemeClr val="accent6">
                    <a:satMod val="175000"/>
                    <a:alpha val="40000"/>
                  </a:schemeClr>
                </a:glow>
                <a:outerShdw blurRad="41275" dist="12700" dir="12000000" algn="tl" rotWithShape="0">
                  <a:srgbClr val="000000">
                    <a:alpha val="40000"/>
                  </a:srgbClr>
                </a:outerShdw>
              </a:effectLst>
              <a:latin typeface="Comic Sans MS" pitchFamily="66" charset="0"/>
              <a:cs typeface="Arial" pitchFamily="34" charset="0"/>
            </a:endParaRPr>
          </a:p>
        </p:txBody>
      </p:sp>
      <p:pic>
        <p:nvPicPr>
          <p:cNvPr id="6" name="articleimagediv" descr="تعريف أخلاقيات البحث العلمي"/>
          <p:cNvPicPr/>
          <p:nvPr/>
        </p:nvPicPr>
        <p:blipFill>
          <a:blip r:embed="rId2"/>
          <a:srcRect/>
          <a:stretch>
            <a:fillRect/>
          </a:stretch>
        </p:blipFill>
        <p:spPr bwMode="auto">
          <a:xfrm>
            <a:off x="642910" y="1428736"/>
            <a:ext cx="7858180" cy="46434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357166"/>
            <a:ext cx="8305800" cy="6286544"/>
          </a:xfrm>
        </p:spPr>
        <p:txBody>
          <a:bodyPr>
            <a:normAutofit fontScale="90000"/>
          </a:bodyPr>
          <a:lstStyle/>
          <a:p>
            <a:pPr algn="ctr" rtl="1"/>
            <a:r>
              <a:rPr lang="ar-DZ" sz="4400" b="1" dirty="0" smtClean="0">
                <a:ln w="10541" cmpd="sng">
                  <a:solidFill>
                    <a:schemeClr val="accent1">
                      <a:shade val="88000"/>
                      <a:satMod val="110000"/>
                    </a:schemeClr>
                  </a:solidFill>
                  <a:prstDash val="solid"/>
                </a:ln>
                <a:solidFill>
                  <a:schemeClr val="tx2">
                    <a:lumMod val="75000"/>
                  </a:schemeClr>
                </a:solidFill>
              </a:rPr>
              <a:t/>
            </a:r>
            <a:br>
              <a:rPr lang="ar-DZ" sz="4400" b="1" dirty="0" smtClean="0">
                <a:ln w="10541" cmpd="sng">
                  <a:solidFill>
                    <a:schemeClr val="accent1">
                      <a:shade val="88000"/>
                      <a:satMod val="110000"/>
                    </a:schemeClr>
                  </a:solidFill>
                  <a:prstDash val="solid"/>
                </a:ln>
                <a:solidFill>
                  <a:schemeClr val="tx2">
                    <a:lumMod val="75000"/>
                  </a:schemeClr>
                </a:solidFill>
              </a:rPr>
            </a:br>
            <a:r>
              <a:rPr lang="ar-DZ" sz="4400" b="1" dirty="0" smtClean="0">
                <a:ln w="10541" cmpd="sng">
                  <a:solidFill>
                    <a:schemeClr val="accent1">
                      <a:shade val="88000"/>
                      <a:satMod val="110000"/>
                    </a:schemeClr>
                  </a:solidFill>
                  <a:prstDash val="solid"/>
                </a:ln>
                <a:solidFill>
                  <a:schemeClr val="tx2">
                    <a:lumMod val="75000"/>
                  </a:schemeClr>
                </a:solidFill>
              </a:rPr>
              <a:t/>
            </a:r>
            <a:br>
              <a:rPr lang="ar-DZ" sz="4400" b="1" dirty="0" smtClean="0">
                <a:ln w="10541" cmpd="sng">
                  <a:solidFill>
                    <a:schemeClr val="accent1">
                      <a:shade val="88000"/>
                      <a:satMod val="110000"/>
                    </a:schemeClr>
                  </a:solidFill>
                  <a:prstDash val="solid"/>
                </a:ln>
                <a:solidFill>
                  <a:schemeClr val="tx2">
                    <a:lumMod val="75000"/>
                  </a:schemeClr>
                </a:solidFill>
              </a:rPr>
            </a:br>
            <a:r>
              <a:rPr lang="ar-DZ" sz="4400" b="1" dirty="0" smtClean="0">
                <a:ln w="10541" cmpd="sng">
                  <a:solidFill>
                    <a:schemeClr val="accent1">
                      <a:shade val="88000"/>
                      <a:satMod val="110000"/>
                    </a:schemeClr>
                  </a:solidFill>
                  <a:prstDash val="solid"/>
                </a:ln>
                <a:solidFill>
                  <a:schemeClr val="tx2">
                    <a:lumMod val="75000"/>
                  </a:schemeClr>
                </a:solidFill>
              </a:rPr>
              <a:t/>
            </a:r>
            <a:br>
              <a:rPr lang="ar-DZ" sz="4400" b="1" dirty="0" smtClean="0">
                <a:ln w="10541" cmpd="sng">
                  <a:solidFill>
                    <a:schemeClr val="accent1">
                      <a:shade val="88000"/>
                      <a:satMod val="110000"/>
                    </a:schemeClr>
                  </a:solidFill>
                  <a:prstDash val="solid"/>
                </a:ln>
                <a:solidFill>
                  <a:schemeClr val="tx2">
                    <a:lumMod val="75000"/>
                  </a:schemeClr>
                </a:solidFill>
              </a:rPr>
            </a:br>
            <a:r>
              <a:rPr lang="ar-DZ" sz="4400" b="1" dirty="0" smtClean="0">
                <a:ln w="10541" cmpd="sng">
                  <a:solidFill>
                    <a:schemeClr val="accent1">
                      <a:shade val="88000"/>
                      <a:satMod val="110000"/>
                    </a:schemeClr>
                  </a:solidFill>
                  <a:prstDash val="solid"/>
                </a:ln>
                <a:solidFill>
                  <a:schemeClr val="tx2">
                    <a:lumMod val="75000"/>
                  </a:schemeClr>
                </a:solidFill>
              </a:rPr>
              <a:t/>
            </a:r>
            <a:br>
              <a:rPr lang="ar-DZ" sz="4400" b="1" dirty="0" smtClean="0">
                <a:ln w="10541" cmpd="sng">
                  <a:solidFill>
                    <a:schemeClr val="accent1">
                      <a:shade val="88000"/>
                      <a:satMod val="110000"/>
                    </a:schemeClr>
                  </a:solidFill>
                  <a:prstDash val="solid"/>
                </a:ln>
                <a:solidFill>
                  <a:schemeClr val="tx2">
                    <a:lumMod val="75000"/>
                  </a:schemeClr>
                </a:solidFill>
              </a:rPr>
            </a:br>
            <a:r>
              <a:rPr lang="ar-DZ" sz="4400" b="1" dirty="0" smtClean="0">
                <a:ln w="10541" cmpd="sng">
                  <a:solidFill>
                    <a:schemeClr val="accent1">
                      <a:shade val="88000"/>
                      <a:satMod val="110000"/>
                    </a:schemeClr>
                  </a:solidFill>
                  <a:prstDash val="solid"/>
                </a:ln>
                <a:solidFill>
                  <a:schemeClr val="tx2">
                    <a:lumMod val="75000"/>
                  </a:schemeClr>
                </a:solidFill>
              </a:rPr>
              <a:t/>
            </a:r>
            <a:br>
              <a:rPr lang="ar-DZ" sz="4400" b="1" dirty="0" smtClean="0">
                <a:ln w="10541" cmpd="sng">
                  <a:solidFill>
                    <a:schemeClr val="accent1">
                      <a:shade val="88000"/>
                      <a:satMod val="110000"/>
                    </a:schemeClr>
                  </a:solidFill>
                  <a:prstDash val="solid"/>
                </a:ln>
                <a:solidFill>
                  <a:schemeClr val="tx2">
                    <a:lumMod val="75000"/>
                  </a:schemeClr>
                </a:solidFill>
              </a:rPr>
            </a:br>
            <a:r>
              <a:rPr lang="ar-DZ" sz="4400" b="1" dirty="0" smtClean="0">
                <a:ln w="10541" cmpd="sng">
                  <a:solidFill>
                    <a:schemeClr val="accent1">
                      <a:shade val="88000"/>
                      <a:satMod val="110000"/>
                    </a:schemeClr>
                  </a:solidFill>
                  <a:prstDash val="solid"/>
                </a:ln>
                <a:solidFill>
                  <a:schemeClr val="tx2">
                    <a:lumMod val="75000"/>
                  </a:schemeClr>
                </a:solidFill>
              </a:rPr>
              <a:t/>
            </a:r>
            <a:br>
              <a:rPr lang="ar-DZ" sz="4400" b="1" dirty="0" smtClean="0">
                <a:ln w="10541" cmpd="sng">
                  <a:solidFill>
                    <a:schemeClr val="accent1">
                      <a:shade val="88000"/>
                      <a:satMod val="110000"/>
                    </a:schemeClr>
                  </a:solidFill>
                  <a:prstDash val="solid"/>
                </a:ln>
                <a:solidFill>
                  <a:schemeClr val="tx2">
                    <a:lumMod val="75000"/>
                  </a:schemeClr>
                </a:solidFill>
              </a:rPr>
            </a:br>
            <a:r>
              <a:rPr lang="ar-DZ" sz="4400" b="1" dirty="0" smtClean="0">
                <a:ln w="10541" cmpd="sng">
                  <a:solidFill>
                    <a:schemeClr val="accent1">
                      <a:shade val="88000"/>
                      <a:satMod val="110000"/>
                    </a:schemeClr>
                  </a:solidFill>
                  <a:prstDash val="solid"/>
                </a:ln>
                <a:solidFill>
                  <a:schemeClr val="tx2">
                    <a:lumMod val="75000"/>
                  </a:schemeClr>
                </a:solidFill>
              </a:rPr>
              <a:t/>
            </a:r>
            <a:br>
              <a:rPr lang="ar-DZ" sz="4400" b="1" dirty="0" smtClean="0">
                <a:ln w="10541" cmpd="sng">
                  <a:solidFill>
                    <a:schemeClr val="accent1">
                      <a:shade val="88000"/>
                      <a:satMod val="110000"/>
                    </a:schemeClr>
                  </a:solidFill>
                  <a:prstDash val="solid"/>
                </a:ln>
                <a:solidFill>
                  <a:schemeClr val="tx2">
                    <a:lumMod val="75000"/>
                  </a:schemeClr>
                </a:solidFill>
              </a:rPr>
            </a:br>
            <a:r>
              <a:rPr lang="ar-DZ" sz="4400" b="1" dirty="0" smtClean="0">
                <a:ln w="10541" cmpd="sng">
                  <a:solidFill>
                    <a:schemeClr val="accent1">
                      <a:shade val="88000"/>
                      <a:satMod val="110000"/>
                    </a:schemeClr>
                  </a:solidFill>
                  <a:prstDash val="solid"/>
                </a:ln>
                <a:solidFill>
                  <a:schemeClr val="tx2">
                    <a:lumMod val="75000"/>
                  </a:schemeClr>
                </a:solidFill>
              </a:rPr>
              <a:t/>
            </a:r>
            <a:br>
              <a:rPr lang="ar-DZ" sz="4400" b="1" dirty="0" smtClean="0">
                <a:ln w="10541" cmpd="sng">
                  <a:solidFill>
                    <a:schemeClr val="accent1">
                      <a:shade val="88000"/>
                      <a:satMod val="110000"/>
                    </a:schemeClr>
                  </a:solidFill>
                  <a:prstDash val="solid"/>
                </a:ln>
                <a:solidFill>
                  <a:schemeClr val="tx2">
                    <a:lumMod val="75000"/>
                  </a:schemeClr>
                </a:solidFill>
              </a:rPr>
            </a:br>
            <a:r>
              <a:rPr lang="ar-DZ" sz="4400" b="1" dirty="0" smtClean="0">
                <a:ln w="10541" cmpd="sng">
                  <a:solidFill>
                    <a:schemeClr val="accent1">
                      <a:shade val="88000"/>
                      <a:satMod val="110000"/>
                    </a:schemeClr>
                  </a:solidFill>
                  <a:prstDash val="solid"/>
                </a:ln>
                <a:solidFill>
                  <a:schemeClr val="tx2">
                    <a:lumMod val="75000"/>
                  </a:schemeClr>
                </a:solidFill>
              </a:rPr>
              <a:t/>
            </a:r>
            <a:br>
              <a:rPr lang="ar-DZ" sz="4400" b="1" dirty="0" smtClean="0">
                <a:ln w="10541" cmpd="sng">
                  <a:solidFill>
                    <a:schemeClr val="accent1">
                      <a:shade val="88000"/>
                      <a:satMod val="110000"/>
                    </a:schemeClr>
                  </a:solidFill>
                  <a:prstDash val="solid"/>
                </a:ln>
                <a:solidFill>
                  <a:schemeClr val="tx2">
                    <a:lumMod val="75000"/>
                  </a:schemeClr>
                </a:solidFill>
              </a:rPr>
            </a:br>
            <a:r>
              <a:rPr lang="ar-DZ" sz="4400" b="1" dirty="0" smtClean="0">
                <a:ln w="10541" cmpd="sng">
                  <a:solidFill>
                    <a:schemeClr val="accent1">
                      <a:shade val="88000"/>
                      <a:satMod val="110000"/>
                    </a:schemeClr>
                  </a:solidFill>
                  <a:prstDash val="solid"/>
                </a:ln>
                <a:solidFill>
                  <a:schemeClr val="tx2">
                    <a:lumMod val="75000"/>
                  </a:schemeClr>
                </a:solidFill>
              </a:rPr>
              <a:t>د. حورية بن قدور</a:t>
            </a:r>
            <a:br>
              <a:rPr lang="ar-DZ" sz="4400" b="1" dirty="0" smtClean="0">
                <a:ln w="10541" cmpd="sng">
                  <a:solidFill>
                    <a:schemeClr val="accent1">
                      <a:shade val="88000"/>
                      <a:satMod val="110000"/>
                    </a:schemeClr>
                  </a:solidFill>
                  <a:prstDash val="solid"/>
                </a:ln>
                <a:solidFill>
                  <a:schemeClr val="tx2">
                    <a:lumMod val="75000"/>
                  </a:schemeClr>
                </a:solidFill>
              </a:rPr>
            </a:br>
            <a:r>
              <a:rPr lang="ar-DZ" sz="4000" b="1" dirty="0" smtClean="0">
                <a:ln w="10541" cmpd="sng">
                  <a:solidFill>
                    <a:schemeClr val="accent1">
                      <a:shade val="88000"/>
                      <a:satMod val="110000"/>
                    </a:schemeClr>
                  </a:solidFill>
                  <a:prstDash val="solid"/>
                </a:ln>
                <a:solidFill>
                  <a:schemeClr val="tx2">
                    <a:lumMod val="75000"/>
                  </a:schemeClr>
                </a:solidFill>
              </a:rPr>
              <a:t>أستاذ </a:t>
            </a:r>
            <a:r>
              <a:rPr lang="ar-DZ" sz="4000" b="1" dirty="0" smtClean="0">
                <a:ln w="10541" cmpd="sng">
                  <a:solidFill>
                    <a:schemeClr val="accent1">
                      <a:shade val="88000"/>
                      <a:satMod val="110000"/>
                    </a:schemeClr>
                  </a:solidFill>
                  <a:prstDash val="solid"/>
                </a:ln>
                <a:solidFill>
                  <a:schemeClr val="tx2">
                    <a:lumMod val="75000"/>
                  </a:schemeClr>
                </a:solidFill>
              </a:rPr>
              <a:t>محاضر </a:t>
            </a:r>
            <a:r>
              <a:rPr lang="ar-DZ" sz="4000" b="1" dirty="0" err="1" smtClean="0">
                <a:ln w="10541" cmpd="sng">
                  <a:solidFill>
                    <a:schemeClr val="accent1">
                      <a:shade val="88000"/>
                      <a:satMod val="110000"/>
                    </a:schemeClr>
                  </a:solidFill>
                  <a:prstDash val="solid"/>
                </a:ln>
                <a:solidFill>
                  <a:schemeClr val="tx2">
                    <a:lumMod val="75000"/>
                  </a:schemeClr>
                </a:solidFill>
              </a:rPr>
              <a:t>أ</a:t>
            </a:r>
            <a:r>
              <a:rPr lang="ar-DZ" sz="4000" b="1" dirty="0" smtClean="0">
                <a:ln w="10541" cmpd="sng">
                  <a:solidFill>
                    <a:schemeClr val="accent1">
                      <a:shade val="88000"/>
                      <a:satMod val="110000"/>
                    </a:schemeClr>
                  </a:solidFill>
                  <a:prstDash val="solid"/>
                </a:ln>
                <a:solidFill>
                  <a:schemeClr val="tx2">
                    <a:lumMod val="75000"/>
                  </a:schemeClr>
                </a:solidFill>
              </a:rPr>
              <a:t/>
            </a:r>
            <a:br>
              <a:rPr lang="ar-DZ" sz="4000" b="1" dirty="0" smtClean="0">
                <a:ln w="10541" cmpd="sng">
                  <a:solidFill>
                    <a:schemeClr val="accent1">
                      <a:shade val="88000"/>
                      <a:satMod val="110000"/>
                    </a:schemeClr>
                  </a:solidFill>
                  <a:prstDash val="solid"/>
                </a:ln>
                <a:solidFill>
                  <a:schemeClr val="tx2">
                    <a:lumMod val="75000"/>
                  </a:schemeClr>
                </a:solidFill>
              </a:rPr>
            </a:br>
            <a:r>
              <a:rPr lang="ar-DZ" sz="4000" b="1" dirty="0" smtClean="0">
                <a:ln w="10541" cmpd="sng">
                  <a:solidFill>
                    <a:schemeClr val="accent1">
                      <a:shade val="88000"/>
                      <a:satMod val="110000"/>
                    </a:schemeClr>
                  </a:solidFill>
                  <a:prstDash val="solid"/>
                </a:ln>
                <a:solidFill>
                  <a:schemeClr val="tx2">
                    <a:lumMod val="75000"/>
                  </a:schemeClr>
                </a:solidFill>
              </a:rPr>
              <a:t>قسم العلوم الاجتماعية</a:t>
            </a:r>
            <a:br>
              <a:rPr lang="ar-DZ" sz="4000" b="1" dirty="0" smtClean="0">
                <a:ln w="10541" cmpd="sng">
                  <a:solidFill>
                    <a:schemeClr val="accent1">
                      <a:shade val="88000"/>
                      <a:satMod val="110000"/>
                    </a:schemeClr>
                  </a:solidFill>
                  <a:prstDash val="solid"/>
                </a:ln>
                <a:solidFill>
                  <a:schemeClr val="tx2">
                    <a:lumMod val="75000"/>
                  </a:schemeClr>
                </a:solidFill>
              </a:rPr>
            </a:br>
            <a:r>
              <a:rPr lang="ar-DZ" sz="4000" b="1" dirty="0" smtClean="0">
                <a:ln w="10541" cmpd="sng">
                  <a:solidFill>
                    <a:schemeClr val="accent1">
                      <a:shade val="88000"/>
                      <a:satMod val="110000"/>
                    </a:schemeClr>
                  </a:solidFill>
                  <a:prstDash val="solid"/>
                </a:ln>
                <a:solidFill>
                  <a:schemeClr val="tx2">
                    <a:lumMod val="75000"/>
                  </a:schemeClr>
                </a:solidFill>
              </a:rPr>
              <a:t>كلية العلوم الإنسانية والاجتماعية</a:t>
            </a:r>
            <a:br>
              <a:rPr lang="ar-DZ" sz="4000" b="1" dirty="0" smtClean="0">
                <a:ln w="10541" cmpd="sng">
                  <a:solidFill>
                    <a:schemeClr val="accent1">
                      <a:shade val="88000"/>
                      <a:satMod val="110000"/>
                    </a:schemeClr>
                  </a:solidFill>
                  <a:prstDash val="solid"/>
                </a:ln>
                <a:solidFill>
                  <a:schemeClr val="tx2">
                    <a:lumMod val="75000"/>
                  </a:schemeClr>
                </a:solidFill>
              </a:rPr>
            </a:br>
            <a:r>
              <a:rPr lang="ar-DZ" sz="4000" b="1" dirty="0" smtClean="0">
                <a:ln w="10541" cmpd="sng">
                  <a:solidFill>
                    <a:schemeClr val="accent1">
                      <a:shade val="88000"/>
                      <a:satMod val="110000"/>
                    </a:schemeClr>
                  </a:solidFill>
                  <a:prstDash val="solid"/>
                </a:ln>
                <a:solidFill>
                  <a:schemeClr val="tx2">
                    <a:lumMod val="75000"/>
                  </a:schemeClr>
                </a:solidFill>
              </a:rPr>
              <a:t>جامعة محمد </a:t>
            </a:r>
            <a:r>
              <a:rPr lang="ar-DZ" sz="4000" b="1" dirty="0" err="1" smtClean="0">
                <a:ln w="10541" cmpd="sng">
                  <a:solidFill>
                    <a:schemeClr val="accent1">
                      <a:shade val="88000"/>
                      <a:satMod val="110000"/>
                    </a:schemeClr>
                  </a:solidFill>
                  <a:prstDash val="solid"/>
                </a:ln>
                <a:solidFill>
                  <a:schemeClr val="tx2">
                    <a:lumMod val="75000"/>
                  </a:schemeClr>
                </a:solidFill>
              </a:rPr>
              <a:t>خيضر</a:t>
            </a:r>
            <a:r>
              <a:rPr lang="ar-DZ" sz="4000" b="1" dirty="0" smtClean="0">
                <a:ln w="10541" cmpd="sng">
                  <a:solidFill>
                    <a:schemeClr val="accent1">
                      <a:shade val="88000"/>
                      <a:satMod val="110000"/>
                    </a:schemeClr>
                  </a:solidFill>
                  <a:prstDash val="solid"/>
                </a:ln>
                <a:solidFill>
                  <a:schemeClr val="tx2">
                    <a:lumMod val="75000"/>
                  </a:schemeClr>
                </a:solidFill>
              </a:rPr>
              <a:t> بسكرة</a:t>
            </a:r>
            <a:br>
              <a:rPr lang="ar-DZ" sz="4000" b="1" dirty="0" smtClean="0">
                <a:ln w="10541" cmpd="sng">
                  <a:solidFill>
                    <a:schemeClr val="accent1">
                      <a:shade val="88000"/>
                      <a:satMod val="110000"/>
                    </a:schemeClr>
                  </a:solidFill>
                  <a:prstDash val="solid"/>
                </a:ln>
                <a:solidFill>
                  <a:schemeClr val="tx2">
                    <a:lumMod val="75000"/>
                  </a:schemeClr>
                </a:solidFill>
              </a:rPr>
            </a:br>
            <a:r>
              <a:rPr lang="ar-DZ" sz="3100" b="1" dirty="0" smtClean="0">
                <a:ln w="10541" cmpd="sng">
                  <a:solidFill>
                    <a:schemeClr val="accent1">
                      <a:shade val="88000"/>
                      <a:satMod val="110000"/>
                    </a:schemeClr>
                  </a:solidFill>
                  <a:prstDash val="solid"/>
                </a:ln>
                <a:solidFill>
                  <a:schemeClr val="tx2">
                    <a:lumMod val="75000"/>
                  </a:schemeClr>
                </a:solidFill>
              </a:rPr>
              <a:t/>
            </a:r>
            <a:br>
              <a:rPr lang="ar-DZ" sz="3100" b="1" dirty="0" smtClean="0">
                <a:ln w="10541" cmpd="sng">
                  <a:solidFill>
                    <a:schemeClr val="accent1">
                      <a:shade val="88000"/>
                      <a:satMod val="110000"/>
                    </a:schemeClr>
                  </a:solidFill>
                  <a:prstDash val="solid"/>
                </a:ln>
                <a:solidFill>
                  <a:schemeClr val="tx2">
                    <a:lumMod val="75000"/>
                  </a:schemeClr>
                </a:solidFill>
              </a:rPr>
            </a:br>
            <a:r>
              <a:rPr lang="ar-DZ" sz="3600" b="1" dirty="0" smtClean="0">
                <a:ln w="10541" cmpd="sng">
                  <a:solidFill>
                    <a:schemeClr val="accent1">
                      <a:shade val="88000"/>
                      <a:satMod val="110000"/>
                    </a:schemeClr>
                  </a:solidFill>
                  <a:prstDash val="solid"/>
                </a:ln>
                <a:solidFill>
                  <a:schemeClr val="tx2">
                    <a:lumMod val="75000"/>
                  </a:schemeClr>
                </a:solidFill>
              </a:rPr>
              <a:t>البريد الالكتروني المهني:</a:t>
            </a:r>
            <a:r>
              <a:rPr lang="fr-FR" sz="4400" b="1" dirty="0" smtClean="0">
                <a:ln w="10541" cmpd="sng">
                  <a:solidFill>
                    <a:schemeClr val="accent1">
                      <a:shade val="88000"/>
                      <a:satMod val="110000"/>
                    </a:schemeClr>
                  </a:solidFill>
                  <a:prstDash val="solid"/>
                </a:ln>
                <a:solidFill>
                  <a:schemeClr val="tx2">
                    <a:lumMod val="75000"/>
                  </a:schemeClr>
                </a:solidFill>
              </a:rPr>
              <a:t/>
            </a:r>
            <a:br>
              <a:rPr lang="fr-FR" sz="4400" b="1" dirty="0" smtClean="0">
                <a:ln w="10541" cmpd="sng">
                  <a:solidFill>
                    <a:schemeClr val="accent1">
                      <a:shade val="88000"/>
                      <a:satMod val="110000"/>
                    </a:schemeClr>
                  </a:solidFill>
                  <a:prstDash val="solid"/>
                </a:ln>
                <a:solidFill>
                  <a:schemeClr val="tx2">
                    <a:lumMod val="75000"/>
                  </a:schemeClr>
                </a:solidFill>
              </a:rPr>
            </a:br>
            <a:r>
              <a:rPr lang="fr-FR" sz="3600" b="1" dirty="0" smtClean="0">
                <a:ln w="10541" cmpd="sng">
                  <a:solidFill>
                    <a:schemeClr val="accent1">
                      <a:shade val="88000"/>
                      <a:satMod val="110000"/>
                    </a:schemeClr>
                  </a:solidFill>
                  <a:prstDash val="solid"/>
                </a:ln>
                <a:solidFill>
                  <a:schemeClr val="tx2">
                    <a:lumMod val="75000"/>
                  </a:schemeClr>
                </a:solidFill>
                <a:hlinkClick r:id="rId2"/>
              </a:rPr>
              <a:t>houria.benkadour@univ-biskra.dz</a:t>
            </a:r>
            <a:r>
              <a:rPr lang="fr-FR" sz="3600" b="1" dirty="0" smtClean="0">
                <a:ln w="10541" cmpd="sng">
                  <a:solidFill>
                    <a:schemeClr val="accent1">
                      <a:shade val="88000"/>
                      <a:satMod val="110000"/>
                    </a:schemeClr>
                  </a:solidFill>
                  <a:prstDash val="solid"/>
                </a:ln>
                <a:solidFill>
                  <a:schemeClr val="tx2">
                    <a:lumMod val="75000"/>
                  </a:schemeClr>
                </a:solidFill>
              </a:rPr>
              <a:t/>
            </a:r>
            <a:br>
              <a:rPr lang="fr-FR" sz="3600" b="1" dirty="0" smtClean="0">
                <a:ln w="10541" cmpd="sng">
                  <a:solidFill>
                    <a:schemeClr val="accent1">
                      <a:shade val="88000"/>
                      <a:satMod val="110000"/>
                    </a:schemeClr>
                  </a:solidFill>
                  <a:prstDash val="solid"/>
                </a:ln>
                <a:solidFill>
                  <a:schemeClr val="tx2">
                    <a:lumMod val="75000"/>
                  </a:schemeClr>
                </a:solidFill>
              </a:rPr>
            </a:br>
            <a:r>
              <a:rPr lang="ar-DZ" sz="3600" b="1" dirty="0" smtClean="0">
                <a:ln w="10541" cmpd="sng">
                  <a:solidFill>
                    <a:schemeClr val="accent1">
                      <a:shade val="88000"/>
                      <a:satMod val="110000"/>
                    </a:schemeClr>
                  </a:solidFill>
                  <a:prstDash val="solid"/>
                </a:ln>
                <a:solidFill>
                  <a:schemeClr val="tx2">
                    <a:lumMod val="75000"/>
                  </a:schemeClr>
                </a:solidFill>
              </a:rPr>
              <a:t>البريد الالكتروني الشخصي:</a:t>
            </a:r>
            <a:r>
              <a:rPr lang="fr-FR" sz="3600" b="1" dirty="0" smtClean="0">
                <a:ln w="10541" cmpd="sng">
                  <a:solidFill>
                    <a:schemeClr val="accent1">
                      <a:shade val="88000"/>
                      <a:satMod val="110000"/>
                    </a:schemeClr>
                  </a:solidFill>
                  <a:prstDash val="solid"/>
                </a:ln>
                <a:solidFill>
                  <a:schemeClr val="tx2">
                    <a:lumMod val="75000"/>
                  </a:schemeClr>
                </a:solidFill>
              </a:rPr>
              <a:t/>
            </a:r>
            <a:br>
              <a:rPr lang="fr-FR" sz="3600" b="1" dirty="0" smtClean="0">
                <a:ln w="10541" cmpd="sng">
                  <a:solidFill>
                    <a:schemeClr val="accent1">
                      <a:shade val="88000"/>
                      <a:satMod val="110000"/>
                    </a:schemeClr>
                  </a:solidFill>
                  <a:prstDash val="solid"/>
                </a:ln>
                <a:solidFill>
                  <a:schemeClr val="tx2">
                    <a:lumMod val="75000"/>
                  </a:schemeClr>
                </a:solidFill>
              </a:rPr>
            </a:br>
            <a:r>
              <a:rPr lang="fr-FR" sz="3600" b="1" dirty="0" smtClean="0">
                <a:ln w="10541" cmpd="sng">
                  <a:solidFill>
                    <a:schemeClr val="accent1">
                      <a:shade val="88000"/>
                      <a:satMod val="110000"/>
                    </a:schemeClr>
                  </a:solidFill>
                  <a:prstDash val="solid"/>
                </a:ln>
                <a:solidFill>
                  <a:schemeClr val="tx2">
                    <a:lumMod val="75000"/>
                  </a:schemeClr>
                </a:solidFill>
                <a:hlinkClick r:id="rId3"/>
              </a:rPr>
              <a:t>houriadz@gmail.com</a:t>
            </a:r>
            <a:r>
              <a:rPr lang="ar-DZ" sz="3600" b="1" dirty="0" smtClean="0">
                <a:ln w="10541" cmpd="sng">
                  <a:solidFill>
                    <a:schemeClr val="accent1">
                      <a:shade val="88000"/>
                      <a:satMod val="110000"/>
                    </a:schemeClr>
                  </a:solidFill>
                  <a:prstDash val="solid"/>
                </a:ln>
                <a:solidFill>
                  <a:schemeClr val="tx2">
                    <a:lumMod val="75000"/>
                  </a:schemeClr>
                </a:solidFill>
              </a:rPr>
              <a:t/>
            </a:r>
            <a:br>
              <a:rPr lang="ar-DZ" sz="3600" b="1" dirty="0" smtClean="0">
                <a:ln w="10541" cmpd="sng">
                  <a:solidFill>
                    <a:schemeClr val="accent1">
                      <a:shade val="88000"/>
                      <a:satMod val="110000"/>
                    </a:schemeClr>
                  </a:solidFill>
                  <a:prstDash val="solid"/>
                </a:ln>
                <a:solidFill>
                  <a:schemeClr val="tx2">
                    <a:lumMod val="75000"/>
                  </a:schemeClr>
                </a:solidFill>
              </a:rPr>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00042"/>
            <a:ext cx="8305800" cy="2857520"/>
          </a:xfrm>
        </p:spPr>
        <p:txBody>
          <a:bodyPr>
            <a:normAutofit/>
          </a:bodyPr>
          <a:lstStyle/>
          <a:p>
            <a:pPr algn="ctr"/>
            <a:r>
              <a:rPr lang="ar-DZ" sz="4000" dirty="0" smtClean="0"/>
              <a:t>في إطار </a:t>
            </a:r>
            <a:r>
              <a:rPr lang="ar-DZ" sz="4000" dirty="0" smtClean="0"/>
              <a:t>تقديم المحاضرة الافتتاحية لمقياس فكر عربي معاصر</a:t>
            </a:r>
            <a:r>
              <a:rPr lang="ar-DZ" sz="4000" dirty="0" smtClean="0"/>
              <a:t/>
            </a:r>
            <a:br>
              <a:rPr lang="ar-DZ" sz="4000" dirty="0" smtClean="0"/>
            </a:br>
            <a:r>
              <a:rPr lang="ar-DZ" sz="4000" dirty="0" smtClean="0"/>
              <a:t> الخاص بطلبة السنة </a:t>
            </a:r>
            <a:r>
              <a:rPr lang="ar-DZ" sz="4000" dirty="0" err="1" smtClean="0"/>
              <a:t>الاولى</a:t>
            </a:r>
            <a:r>
              <a:rPr lang="ar-DZ" sz="4000" dirty="0" smtClean="0"/>
              <a:t> </a:t>
            </a:r>
            <a:r>
              <a:rPr lang="ar-DZ" sz="4000" dirty="0" err="1" smtClean="0"/>
              <a:t>ماستر</a:t>
            </a:r>
            <a:r>
              <a:rPr lang="ar-DZ" sz="4000" dirty="0" smtClean="0"/>
              <a:t> </a:t>
            </a:r>
            <a:br>
              <a:rPr lang="ar-DZ" sz="4000" dirty="0" smtClean="0"/>
            </a:br>
            <a:r>
              <a:rPr lang="ar-DZ" sz="4000" dirty="0" smtClean="0"/>
              <a:t>شعبة </a:t>
            </a:r>
            <a:r>
              <a:rPr lang="ar-DZ" sz="4000" dirty="0" err="1" smtClean="0"/>
              <a:t>الأنثروبولوجيا</a:t>
            </a:r>
            <a:r>
              <a:rPr lang="ar-DZ" sz="4000" dirty="0" smtClean="0"/>
              <a:t> </a:t>
            </a:r>
            <a:r>
              <a:rPr lang="ar-DZ" sz="4000" dirty="0" smtClean="0"/>
              <a:t/>
            </a:r>
            <a:br>
              <a:rPr lang="ar-DZ" sz="4000" dirty="0" smtClean="0"/>
            </a:br>
            <a:r>
              <a:rPr lang="ar-DZ" sz="4000" dirty="0" smtClean="0"/>
              <a:t> تخصص: </a:t>
            </a:r>
            <a:r>
              <a:rPr lang="ar-DZ" sz="4000" dirty="0" err="1" smtClean="0"/>
              <a:t>انثروبولوجيا</a:t>
            </a:r>
            <a:r>
              <a:rPr lang="ar-DZ" sz="4000" dirty="0" smtClean="0"/>
              <a:t> اجتماعية وثقافية </a:t>
            </a:r>
            <a:endParaRPr lang="en-US" sz="4000" dirty="0"/>
          </a:p>
        </p:txBody>
      </p:sp>
      <p:sp>
        <p:nvSpPr>
          <p:cNvPr id="3" name="Titre 1"/>
          <p:cNvSpPr txBox="1">
            <a:spLocks/>
          </p:cNvSpPr>
          <p:nvPr/>
        </p:nvSpPr>
        <p:spPr bwMode="auto">
          <a:xfrm>
            <a:off x="785786" y="3357562"/>
            <a:ext cx="7662890" cy="2786082"/>
          </a:xfrm>
          <a:prstGeom prst="rect">
            <a:avLst/>
          </a:prstGeom>
          <a:noFill/>
          <a:ln w="9525">
            <a:noFill/>
            <a:miter lim="800000"/>
            <a:headEnd/>
            <a:tailEnd/>
          </a:ln>
        </p:spPr>
        <p:txBody>
          <a:bodyPr vert="horz" wrap="square" lIns="0" tIns="45720" rIns="0" bIns="0" numCol="1" anchor="b" anchorCtr="0" compatLnSpc="1">
            <a:prstTxWarp prst="textNoShape">
              <a:avLst/>
            </a:prstTxWarp>
            <a:normAutofit fontScale="97500"/>
            <a:scene3d>
              <a:camera prst="orthographicFront"/>
              <a:lightRig rig="freezing" dir="t">
                <a:rot lat="0" lon="0" rev="5640000"/>
              </a:lightRig>
            </a:scene3d>
            <a:sp3d prstMaterial="flat">
              <a:contourClr>
                <a:schemeClr val="tx2"/>
              </a:contourClr>
            </a:sp3d>
          </a:bodyPr>
          <a:lstStyle/>
          <a:p>
            <a:pPr lvl="0" algn="ctr" eaLnBrk="0" hangingPunct="0"/>
            <a:r>
              <a:rPr lang="ar-DZ" sz="7200" b="1" dirty="0" smtClean="0">
                <a:solidFill>
                  <a:srgbClr val="FF0000"/>
                </a:solidFill>
                <a:latin typeface="+mj-lt"/>
                <a:ea typeface="+mj-ea"/>
                <a:cs typeface="+mj-cs"/>
              </a:rPr>
              <a:t>المادة: </a:t>
            </a:r>
            <a:r>
              <a:rPr lang="ar-DZ" sz="7200" b="1" dirty="0" smtClean="0">
                <a:solidFill>
                  <a:srgbClr val="FF0000"/>
                </a:solidFill>
                <a:latin typeface="+mj-lt"/>
                <a:ea typeface="+mj-ea"/>
                <a:cs typeface="+mj-cs"/>
              </a:rPr>
              <a:t>فكر عربي معاصر</a:t>
            </a:r>
          </a:p>
          <a:p>
            <a:pPr lvl="0" algn="ctr" eaLnBrk="0" hangingPunct="0"/>
            <a:r>
              <a:rPr lang="ar-DZ" sz="7200" dirty="0" smtClean="0"/>
              <a:t> </a:t>
            </a:r>
            <a:r>
              <a:rPr lang="en-US" sz="7200" dirty="0" smtClean="0"/>
              <a:t>2025/2024</a:t>
            </a:r>
            <a:r>
              <a:rPr lang="ar-DZ" sz="7200" dirty="0" smtClean="0"/>
              <a:t> </a:t>
            </a:r>
            <a:endParaRPr kumimoji="0" lang="ar-DZ" sz="7200" b="1" i="0" u="none" strike="noStrike" kern="1200" cap="none" spc="0" normalizeH="0" baseline="0" noProof="0" dirty="0" smtClean="0">
              <a:ln>
                <a:noFill/>
              </a:ln>
              <a:solidFill>
                <a:srgbClr val="FF0000"/>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DZ" sz="5400" b="1" dirty="0" smtClean="0">
                <a:solidFill>
                  <a:srgbClr val="FF0000"/>
                </a:solidFill>
              </a:rPr>
              <a:t>أولا: التعريف بالمقياس </a:t>
            </a:r>
            <a:br>
              <a:rPr lang="ar-DZ" sz="5400" b="1" dirty="0" smtClean="0">
                <a:solidFill>
                  <a:srgbClr val="FF0000"/>
                </a:solidFill>
              </a:rPr>
            </a:br>
            <a:r>
              <a:rPr lang="ar-DZ" sz="5400" b="1" dirty="0" smtClean="0">
                <a:solidFill>
                  <a:srgbClr val="FF0000"/>
                </a:solidFill>
              </a:rPr>
              <a:t>فكر </a:t>
            </a:r>
            <a:r>
              <a:rPr lang="ar-DZ" sz="5400" b="1" dirty="0" smtClean="0">
                <a:solidFill>
                  <a:srgbClr val="FF0000"/>
                </a:solidFill>
              </a:rPr>
              <a:t>عربي </a:t>
            </a:r>
            <a:r>
              <a:rPr lang="ar-DZ" sz="5400" b="1" dirty="0" smtClean="0">
                <a:solidFill>
                  <a:srgbClr val="FF0000"/>
                </a:solidFill>
              </a:rPr>
              <a:t>معاصر</a:t>
            </a:r>
            <a:endParaRPr lang="en-US" dirty="0"/>
          </a:p>
        </p:txBody>
      </p:sp>
      <p:sp>
        <p:nvSpPr>
          <p:cNvPr id="3" name="Espace réservé du contenu 2"/>
          <p:cNvSpPr>
            <a:spLocks noGrp="1"/>
          </p:cNvSpPr>
          <p:nvPr>
            <p:ph sz="half" idx="1"/>
          </p:nvPr>
        </p:nvSpPr>
        <p:spPr>
          <a:xfrm>
            <a:off x="142844" y="1920085"/>
            <a:ext cx="4714908" cy="4434840"/>
          </a:xfrm>
        </p:spPr>
        <p:txBody>
          <a:bodyPr/>
          <a:lstStyle/>
          <a:p>
            <a:pPr algn="ctr">
              <a:buNone/>
            </a:pPr>
            <a:r>
              <a:rPr lang="ar-DZ" dirty="0" smtClean="0"/>
              <a:t>م</a:t>
            </a:r>
            <a:r>
              <a:rPr lang="ar-SA" dirty="0" smtClean="0"/>
              <a:t>قياس "</a:t>
            </a:r>
            <a:r>
              <a:rPr lang="ar-SA" b="1" dirty="0" smtClean="0"/>
              <a:t>فكر عربي معاصر" </a:t>
            </a:r>
            <a:endParaRPr lang="ar-DZ" b="1" dirty="0" smtClean="0"/>
          </a:p>
          <a:p>
            <a:pPr algn="just" rtl="1"/>
            <a:r>
              <a:rPr lang="ar-SA" b="1" dirty="0" smtClean="0"/>
              <a:t>يعد </a:t>
            </a:r>
            <a:r>
              <a:rPr lang="ar-SA" b="1" dirty="0" smtClean="0"/>
              <a:t>جزءًا مهمًا من مناهج دراسات العلوم الاجتماعية والإنسانية، خاصة لطلبة </a:t>
            </a:r>
            <a:r>
              <a:rPr lang="ar-SA" b="1" dirty="0" err="1" smtClean="0"/>
              <a:t>الماستر</a:t>
            </a:r>
            <a:r>
              <a:rPr lang="ar-SA" b="1" dirty="0" smtClean="0"/>
              <a:t> في </a:t>
            </a:r>
            <a:r>
              <a:rPr lang="ar-SA" b="1" dirty="0" err="1" smtClean="0"/>
              <a:t>الأنثروبولوجيا</a:t>
            </a:r>
            <a:r>
              <a:rPr lang="ar-SA" b="1" dirty="0" smtClean="0"/>
              <a:t>. </a:t>
            </a:r>
            <a:endParaRPr lang="ar-DZ" b="1" dirty="0" smtClean="0"/>
          </a:p>
          <a:p>
            <a:pPr algn="just" rtl="1">
              <a:buNone/>
            </a:pPr>
            <a:endParaRPr lang="ar-DZ" b="1" dirty="0" smtClean="0"/>
          </a:p>
          <a:p>
            <a:pPr algn="just" rtl="1"/>
            <a:r>
              <a:rPr lang="ar-DZ" b="1" dirty="0" err="1" smtClean="0"/>
              <a:t>ايضا</a:t>
            </a:r>
            <a:r>
              <a:rPr lang="ar-DZ" b="1" dirty="0" smtClean="0"/>
              <a:t> </a:t>
            </a:r>
            <a:r>
              <a:rPr lang="ar-SA" b="1" dirty="0" smtClean="0"/>
              <a:t>يهدف </a:t>
            </a:r>
            <a:r>
              <a:rPr lang="ar-SA" b="1" dirty="0" smtClean="0"/>
              <a:t>هذا المقياس إلى تقديم رؤية شاملة عن تطور الفكر العربي في العصر الحديث، ودراسة مختلف التيارات الفكرية التي نشأت في العالم العربي من خلال تفاعلها مع التطورات العالمية. </a:t>
            </a:r>
            <a:endParaRPr lang="en-US" b="1" dirty="0"/>
          </a:p>
        </p:txBody>
      </p:sp>
      <p:sp>
        <p:nvSpPr>
          <p:cNvPr id="4" name="Espace réservé du contenu 3"/>
          <p:cNvSpPr>
            <a:spLocks noGrp="1"/>
          </p:cNvSpPr>
          <p:nvPr>
            <p:ph sz="half" idx="2"/>
          </p:nvPr>
        </p:nvSpPr>
        <p:spPr>
          <a:xfrm>
            <a:off x="5214942" y="1920084"/>
            <a:ext cx="3714776" cy="4652187"/>
          </a:xfrm>
        </p:spPr>
        <p:txBody>
          <a:bodyPr/>
          <a:lstStyle/>
          <a:p>
            <a:pPr algn="r" rtl="1">
              <a:buNone/>
            </a:pPr>
            <a:endParaRPr lang="ar-SA" dirty="0" smtClean="0"/>
          </a:p>
          <a:p>
            <a:pPr algn="r" rtl="1"/>
            <a:r>
              <a:rPr lang="ar-SA" sz="2400" b="1" dirty="0" smtClean="0"/>
              <a:t>موجه لطلبة السنة الأولى </a:t>
            </a:r>
            <a:r>
              <a:rPr lang="ar-SA" sz="2400" b="1" dirty="0" err="1" smtClean="0"/>
              <a:t>ماستر</a:t>
            </a:r>
            <a:r>
              <a:rPr lang="ar-SA" sz="2400" b="1" dirty="0" smtClean="0"/>
              <a:t> </a:t>
            </a:r>
            <a:r>
              <a:rPr lang="ar-DZ" sz="2400" b="1" dirty="0" smtClean="0"/>
              <a:t>شعبة: </a:t>
            </a:r>
            <a:r>
              <a:rPr lang="ar-DZ" sz="2400" b="1" dirty="0" err="1" smtClean="0"/>
              <a:t>ال</a:t>
            </a:r>
            <a:r>
              <a:rPr lang="ar-SA" sz="2400" b="1" dirty="0" err="1" smtClean="0"/>
              <a:t>أنثروبولوجيا</a:t>
            </a:r>
            <a:endParaRPr lang="ar-SA" sz="2400" dirty="0" smtClean="0"/>
          </a:p>
          <a:p>
            <a:pPr algn="r" rtl="1"/>
            <a:r>
              <a:rPr lang="ar-SA" sz="2400" b="1" dirty="0" smtClean="0"/>
              <a:t>تخصص</a:t>
            </a:r>
            <a:r>
              <a:rPr lang="ar-DZ" sz="2400" b="1" dirty="0" smtClean="0"/>
              <a:t>:</a:t>
            </a:r>
            <a:r>
              <a:rPr lang="ar-SA" sz="2400" b="1" dirty="0" smtClean="0"/>
              <a:t> </a:t>
            </a:r>
            <a:r>
              <a:rPr lang="ar-SA" sz="2400" b="1" dirty="0" err="1" smtClean="0"/>
              <a:t>أنثروبول</a:t>
            </a:r>
            <a:r>
              <a:rPr lang="ar-DZ" sz="2400" b="1" dirty="0" smtClean="0"/>
              <a:t>و</a:t>
            </a:r>
            <a:r>
              <a:rPr lang="ar-SA" sz="2400" b="1" dirty="0" err="1" smtClean="0"/>
              <a:t>جيا</a:t>
            </a:r>
            <a:r>
              <a:rPr lang="ar-SA" sz="2400" b="1" dirty="0" smtClean="0"/>
              <a:t> </a:t>
            </a:r>
            <a:r>
              <a:rPr lang="ar-SA" sz="2400" b="1" dirty="0" smtClean="0"/>
              <a:t>اجتماعية وثقافية</a:t>
            </a:r>
            <a:endParaRPr lang="ar-SA" sz="2400" dirty="0" smtClean="0"/>
          </a:p>
          <a:p>
            <a:pPr algn="r" rtl="1"/>
            <a:r>
              <a:rPr lang="ar-SA" sz="2400" b="1" dirty="0" smtClean="0"/>
              <a:t>السداسي</a:t>
            </a:r>
            <a:r>
              <a:rPr lang="ar-DZ" sz="2400" b="1" dirty="0" smtClean="0"/>
              <a:t>:</a:t>
            </a:r>
            <a:r>
              <a:rPr lang="ar-SA" sz="2400" b="1" dirty="0" smtClean="0"/>
              <a:t> </a:t>
            </a:r>
            <a:r>
              <a:rPr lang="ar-SA" sz="2400" b="1" dirty="0" smtClean="0"/>
              <a:t>الثاني </a:t>
            </a:r>
            <a:endParaRPr lang="ar-SA" sz="2400" dirty="0" smtClean="0"/>
          </a:p>
          <a:p>
            <a:pPr algn="r" rtl="1"/>
            <a:r>
              <a:rPr lang="ar-SA" sz="2400" b="1" dirty="0" smtClean="0"/>
              <a:t>الوحدة </a:t>
            </a:r>
            <a:r>
              <a:rPr lang="ar-DZ" sz="2400" b="1" dirty="0" smtClean="0"/>
              <a:t>: </a:t>
            </a:r>
            <a:r>
              <a:rPr lang="ar-SA" sz="2400" b="1" dirty="0" err="1" smtClean="0"/>
              <a:t>الاست</a:t>
            </a:r>
            <a:r>
              <a:rPr lang="ar-DZ" sz="2400" b="1" dirty="0" smtClean="0"/>
              <a:t>ك</a:t>
            </a:r>
            <a:r>
              <a:rPr lang="ar-SA" sz="2400" b="1" dirty="0" smtClean="0"/>
              <a:t>شافية</a:t>
            </a:r>
            <a:r>
              <a:rPr lang="ar-SA" sz="2400" b="1" dirty="0" smtClean="0"/>
              <a:t> </a:t>
            </a:r>
            <a:endParaRPr lang="ar-SA" sz="2400" dirty="0" smtClean="0"/>
          </a:p>
          <a:p>
            <a:pPr algn="r" rtl="1"/>
            <a:r>
              <a:rPr lang="ar-SA" sz="2400" b="1" dirty="0" smtClean="0"/>
              <a:t>المعامل: 1</a:t>
            </a:r>
            <a:endParaRPr lang="ar-SA" sz="2400" dirty="0" smtClean="0"/>
          </a:p>
          <a:p>
            <a:pPr algn="r" rtl="1"/>
            <a:r>
              <a:rPr lang="ar-SA" sz="2400" b="1" dirty="0" smtClean="0"/>
              <a:t>الرصيد: 1</a:t>
            </a:r>
            <a:endParaRPr lang="ar-SA" sz="2400" dirty="0" smtClean="0"/>
          </a:p>
          <a:p>
            <a:pPr algn="r" rtl="1"/>
            <a:r>
              <a:rPr lang="ar-SA" sz="2400" b="1" dirty="0" smtClean="0"/>
              <a:t>التقييم: </a:t>
            </a:r>
            <a:r>
              <a:rPr lang="ar-SA" sz="2400" b="1" dirty="0" err="1" smtClean="0"/>
              <a:t>امتحا</a:t>
            </a:r>
            <a:r>
              <a:rPr lang="ar-DZ" sz="2400" b="1" dirty="0" smtClean="0"/>
              <a:t>ن</a:t>
            </a:r>
            <a:endParaRPr lang="ar-SA" sz="2400"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57166"/>
            <a:ext cx="8229600" cy="724648"/>
          </a:xfrm>
        </p:spPr>
        <p:txBody>
          <a:bodyPr>
            <a:noAutofit/>
          </a:bodyPr>
          <a:lstStyle/>
          <a:p>
            <a:pPr algn="ctr"/>
            <a:r>
              <a:rPr lang="ar-DZ" sz="4800" b="1" dirty="0" smtClean="0"/>
              <a:t>الأهمية والأهداف</a:t>
            </a:r>
            <a:endParaRPr lang="en-US" sz="4800" b="1" dirty="0"/>
          </a:p>
        </p:txBody>
      </p:sp>
      <p:sp>
        <p:nvSpPr>
          <p:cNvPr id="3" name="Espace réservé du texte 2"/>
          <p:cNvSpPr>
            <a:spLocks noGrp="1"/>
          </p:cNvSpPr>
          <p:nvPr>
            <p:ph type="body" idx="1"/>
          </p:nvPr>
        </p:nvSpPr>
        <p:spPr>
          <a:xfrm>
            <a:off x="285720" y="1071546"/>
            <a:ext cx="4040188" cy="659352"/>
          </a:xfrm>
        </p:spPr>
        <p:txBody>
          <a:bodyPr/>
          <a:lstStyle/>
          <a:p>
            <a:pPr algn="ctr"/>
            <a:r>
              <a:rPr lang="ar-DZ" sz="4000" dirty="0" smtClean="0">
                <a:cs typeface="+mj-cs"/>
              </a:rPr>
              <a:t>الأهداف</a:t>
            </a:r>
            <a:endParaRPr lang="en-US" sz="4000" dirty="0">
              <a:cs typeface="+mj-cs"/>
            </a:endParaRPr>
          </a:p>
        </p:txBody>
      </p:sp>
      <p:sp>
        <p:nvSpPr>
          <p:cNvPr id="5" name="Espace réservé du texte 4"/>
          <p:cNvSpPr>
            <a:spLocks noGrp="1"/>
          </p:cNvSpPr>
          <p:nvPr>
            <p:ph type="body" sz="half" idx="3"/>
          </p:nvPr>
        </p:nvSpPr>
        <p:spPr>
          <a:xfrm>
            <a:off x="4643438" y="1071546"/>
            <a:ext cx="4041775" cy="654843"/>
          </a:xfrm>
        </p:spPr>
        <p:txBody>
          <a:bodyPr/>
          <a:lstStyle/>
          <a:p>
            <a:pPr algn="ctr"/>
            <a:r>
              <a:rPr lang="ar-DZ" sz="3600" dirty="0" smtClean="0">
                <a:cs typeface="+mj-cs"/>
              </a:rPr>
              <a:t>الأهمية</a:t>
            </a:r>
            <a:endParaRPr lang="en-US" sz="3600" dirty="0">
              <a:cs typeface="+mj-cs"/>
            </a:endParaRPr>
          </a:p>
        </p:txBody>
      </p:sp>
      <p:sp>
        <p:nvSpPr>
          <p:cNvPr id="4" name="Espace réservé du contenu 3"/>
          <p:cNvSpPr>
            <a:spLocks noGrp="1"/>
          </p:cNvSpPr>
          <p:nvPr>
            <p:ph sz="quarter" idx="2"/>
          </p:nvPr>
        </p:nvSpPr>
        <p:spPr>
          <a:xfrm>
            <a:off x="142844" y="1785926"/>
            <a:ext cx="4572032" cy="4786346"/>
          </a:xfrm>
        </p:spPr>
        <p:txBody>
          <a:bodyPr/>
          <a:lstStyle/>
          <a:p>
            <a:pPr algn="just" rtl="1"/>
            <a:r>
              <a:rPr lang="ar-DZ" sz="3200" b="1" dirty="0" smtClean="0">
                <a:cs typeface="+mj-cs"/>
              </a:rPr>
              <a:t>ن</a:t>
            </a:r>
            <a:r>
              <a:rPr lang="en-US" sz="2400" b="1" dirty="0" smtClean="0">
                <a:cs typeface="+mj-cs"/>
              </a:rPr>
              <a:t>1</a:t>
            </a:r>
            <a:r>
              <a:rPr lang="ar-DZ" sz="2400" b="1" dirty="0" smtClean="0">
                <a:cs typeface="+mj-cs"/>
              </a:rPr>
              <a:t>: </a:t>
            </a:r>
            <a:r>
              <a:rPr lang="ar-DZ" sz="2400" b="1" dirty="0" smtClean="0"/>
              <a:t>قدرة الطالب على</a:t>
            </a:r>
            <a:r>
              <a:rPr lang="ar-DZ" sz="2400" b="1" dirty="0" smtClean="0">
                <a:cs typeface="+mj-cs"/>
              </a:rPr>
              <a:t> </a:t>
            </a:r>
            <a:r>
              <a:rPr lang="ar-SA" sz="2400" b="1" dirty="0" smtClean="0"/>
              <a:t>مواكبة </a:t>
            </a:r>
            <a:r>
              <a:rPr lang="ar-SA" sz="2400" b="1" dirty="0" smtClean="0"/>
              <a:t>التحولات الفكرية </a:t>
            </a:r>
            <a:r>
              <a:rPr lang="ar-SA" sz="2400" b="1" dirty="0" smtClean="0"/>
              <a:t>والاجتماعية</a:t>
            </a:r>
            <a:r>
              <a:rPr lang="ar-DZ" sz="2400" b="1" dirty="0" smtClean="0"/>
              <a:t>.</a:t>
            </a:r>
          </a:p>
          <a:p>
            <a:pPr algn="just" rtl="1"/>
            <a:r>
              <a:rPr lang="ar-SA" sz="2400" b="1" dirty="0" smtClean="0"/>
              <a:t>تعزيز التفكير </a:t>
            </a:r>
            <a:r>
              <a:rPr lang="ar-SA" sz="2400" b="1" dirty="0" smtClean="0"/>
              <a:t>النقدي</a:t>
            </a:r>
            <a:r>
              <a:rPr lang="ar-DZ" sz="2400" b="1" dirty="0" smtClean="0"/>
              <a:t> لدى الطلبة</a:t>
            </a:r>
            <a:r>
              <a:rPr lang="ar-DZ" sz="2400" b="1" dirty="0" smtClean="0">
                <a:cs typeface="+mj-cs"/>
              </a:rPr>
              <a:t>.</a:t>
            </a:r>
            <a:endParaRPr lang="ar-DZ" sz="2400" b="1" dirty="0" smtClean="0">
              <a:cs typeface="+mj-cs"/>
            </a:endParaRPr>
          </a:p>
          <a:p>
            <a:pPr algn="just" rtl="1"/>
            <a:r>
              <a:rPr lang="ar-DZ" sz="2400" b="1" dirty="0" smtClean="0">
                <a:cs typeface="+mj-cs"/>
              </a:rPr>
              <a:t>ن</a:t>
            </a:r>
            <a:r>
              <a:rPr lang="en-US" sz="2400" b="1" dirty="0" smtClean="0">
                <a:cs typeface="+mj-cs"/>
              </a:rPr>
              <a:t>2</a:t>
            </a:r>
            <a:r>
              <a:rPr lang="ar-DZ" sz="2400" b="1" dirty="0" smtClean="0">
                <a:cs typeface="+mj-cs"/>
              </a:rPr>
              <a:t>: </a:t>
            </a:r>
            <a:r>
              <a:rPr lang="ar-SA" sz="2400" b="1" dirty="0" smtClean="0"/>
              <a:t>مواصلة البحث في القضايا </a:t>
            </a:r>
            <a:r>
              <a:rPr lang="ar-DZ" sz="2400" b="1" dirty="0" smtClean="0"/>
              <a:t>الفكرية في العلوم </a:t>
            </a:r>
            <a:r>
              <a:rPr lang="ar-SA" sz="2400" b="1" dirty="0" smtClean="0"/>
              <a:t>الاجتماعية </a:t>
            </a:r>
            <a:r>
              <a:rPr lang="ar-SA" sz="2400" b="1" dirty="0" smtClean="0"/>
              <a:t>والإنسانية</a:t>
            </a:r>
            <a:r>
              <a:rPr lang="ar-DZ" sz="2400" b="1" dirty="0" smtClean="0">
                <a:cs typeface="+mj-cs"/>
              </a:rPr>
              <a:t>.</a:t>
            </a:r>
            <a:endParaRPr lang="ar-DZ" sz="2400" b="1" dirty="0" smtClean="0">
              <a:cs typeface="+mj-cs"/>
            </a:endParaRPr>
          </a:p>
          <a:p>
            <a:pPr algn="just" rtl="1"/>
            <a:r>
              <a:rPr lang="ar-DZ" sz="3200" b="1" dirty="0" smtClean="0">
                <a:cs typeface="+mj-cs"/>
              </a:rPr>
              <a:t>ن</a:t>
            </a:r>
            <a:r>
              <a:rPr lang="en-US" sz="2400" b="1" dirty="0" smtClean="0"/>
              <a:t>3</a:t>
            </a:r>
            <a:r>
              <a:rPr lang="ar-DZ" sz="2400" b="1" dirty="0" smtClean="0"/>
              <a:t> </a:t>
            </a:r>
            <a:r>
              <a:rPr lang="ar-DZ" sz="2400" b="1" dirty="0" smtClean="0"/>
              <a:t>:</a:t>
            </a:r>
            <a:r>
              <a:rPr lang="ar-SA" sz="2400" b="1" dirty="0" smtClean="0"/>
              <a:t>في </a:t>
            </a:r>
            <a:r>
              <a:rPr lang="ar-SA" sz="2400" b="1" dirty="0" smtClean="0"/>
              <a:t>النهاية </a:t>
            </a:r>
            <a:r>
              <a:rPr lang="ar-SA" sz="2400" b="1" dirty="0" smtClean="0"/>
              <a:t>يساهم مقياس </a:t>
            </a:r>
            <a:r>
              <a:rPr lang="ar-SA" sz="2400" b="1" dirty="0" smtClean="0"/>
              <a:t>”فكر </a:t>
            </a:r>
            <a:r>
              <a:rPr lang="ar-SA" sz="2400" b="1" dirty="0" smtClean="0"/>
              <a:t>عربي معاصر" في تجهيز طلبة </a:t>
            </a:r>
            <a:r>
              <a:rPr lang="ar-SA" sz="2400" b="1" dirty="0" err="1" smtClean="0"/>
              <a:t>الماستر</a:t>
            </a:r>
            <a:r>
              <a:rPr lang="ar-SA" sz="2400" b="1" dirty="0" smtClean="0"/>
              <a:t> في </a:t>
            </a:r>
            <a:r>
              <a:rPr lang="ar-SA" sz="2400" b="1" dirty="0" err="1" smtClean="0"/>
              <a:t>الأنثروبولوجيا</a:t>
            </a:r>
            <a:r>
              <a:rPr lang="ar-SA" sz="2400" b="1" dirty="0" smtClean="0"/>
              <a:t> بالأدوات المعرفية والمنهجية الضرورية لفهم العوامل الثقافية والفكرية التي شكلت فكر المجتمعات العربية الحديثة.</a:t>
            </a:r>
            <a:endParaRPr lang="ar-DZ" sz="2400" b="1" dirty="0" smtClean="0"/>
          </a:p>
        </p:txBody>
      </p:sp>
      <p:sp>
        <p:nvSpPr>
          <p:cNvPr id="6" name="Espace réservé du contenu 5"/>
          <p:cNvSpPr>
            <a:spLocks noGrp="1"/>
          </p:cNvSpPr>
          <p:nvPr>
            <p:ph sz="quarter" idx="4"/>
          </p:nvPr>
        </p:nvSpPr>
        <p:spPr>
          <a:xfrm>
            <a:off x="5000628" y="2214554"/>
            <a:ext cx="3929090" cy="3845720"/>
          </a:xfrm>
        </p:spPr>
        <p:txBody>
          <a:bodyPr/>
          <a:lstStyle/>
          <a:p>
            <a:pPr algn="r" rtl="1">
              <a:lnSpc>
                <a:spcPct val="150000"/>
              </a:lnSpc>
            </a:pPr>
            <a:r>
              <a:rPr lang="ar-SA" sz="2400" b="1" dirty="0" smtClean="0"/>
              <a:t>فهم تطور الفكر العربي </a:t>
            </a:r>
            <a:r>
              <a:rPr lang="ar-SA" sz="2400" b="1" dirty="0" smtClean="0"/>
              <a:t>الحديث</a:t>
            </a:r>
            <a:r>
              <a:rPr lang="ar-DZ" sz="2400" b="1" dirty="0" smtClean="0"/>
              <a:t>.</a:t>
            </a:r>
          </a:p>
          <a:p>
            <a:pPr algn="r" rtl="1">
              <a:lnSpc>
                <a:spcPct val="150000"/>
              </a:lnSpc>
            </a:pPr>
            <a:r>
              <a:rPr lang="ar-SA" sz="2400" b="1" dirty="0" smtClean="0"/>
              <a:t>تحليل المدارس الفكرية </a:t>
            </a:r>
            <a:r>
              <a:rPr lang="ar-SA" sz="2400" b="1" dirty="0" smtClean="0"/>
              <a:t>المعاصرة</a:t>
            </a:r>
            <a:r>
              <a:rPr lang="ar-DZ" sz="2400" b="1" dirty="0" smtClean="0"/>
              <a:t>.</a:t>
            </a:r>
          </a:p>
          <a:p>
            <a:pPr algn="r" rtl="1">
              <a:lnSpc>
                <a:spcPct val="150000"/>
              </a:lnSpc>
            </a:pPr>
            <a:r>
              <a:rPr lang="ar-SA" sz="2400" b="1" dirty="0" smtClean="0"/>
              <a:t>البحث في العلاقة بين الفكر العربي </a:t>
            </a:r>
            <a:r>
              <a:rPr lang="ar-SA" sz="2400" b="1" dirty="0" smtClean="0"/>
              <a:t>والغرب</a:t>
            </a:r>
            <a:r>
              <a:rPr lang="ar-DZ" sz="2400" b="1" dirty="0" smtClean="0"/>
              <a:t>.</a:t>
            </a:r>
          </a:p>
          <a:p>
            <a:pPr algn="r" rtl="1">
              <a:lnSpc>
                <a:spcPct val="150000"/>
              </a:lnSpc>
            </a:pPr>
            <a:r>
              <a:rPr lang="ar-SA" sz="2400" b="1" dirty="0" smtClean="0"/>
              <a:t>مقاربة </a:t>
            </a:r>
            <a:r>
              <a:rPr lang="ar-SA" sz="2400" b="1" dirty="0" err="1" smtClean="0"/>
              <a:t>الأنثروبولوجيا</a:t>
            </a:r>
            <a:r>
              <a:rPr lang="ar-SA" sz="2400" b="1" dirty="0" smtClean="0"/>
              <a:t> في الفكر </a:t>
            </a:r>
            <a:r>
              <a:rPr lang="ar-SA" sz="2400" b="1" dirty="0" smtClean="0"/>
              <a:t>العربي</a:t>
            </a:r>
            <a:r>
              <a:rPr lang="ar-DZ" sz="2400" b="1" dirty="0" smtClean="0"/>
              <a:t>.</a:t>
            </a:r>
            <a:endParaRPr lang="en-US" sz="2400" b="1" dirty="0">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85728"/>
            <a:ext cx="8229600" cy="724648"/>
          </a:xfrm>
        </p:spPr>
        <p:txBody>
          <a:bodyPr/>
          <a:lstStyle/>
          <a:p>
            <a:pPr algn="ctr"/>
            <a:r>
              <a:rPr lang="ar-SA" sz="5400" b="1" dirty="0" smtClean="0"/>
              <a:t>محتوى مقياس فكر عربي معاصر</a:t>
            </a:r>
            <a:endParaRPr lang="en-US" sz="5400" b="1" dirty="0"/>
          </a:p>
        </p:txBody>
      </p:sp>
      <p:sp>
        <p:nvSpPr>
          <p:cNvPr id="5" name="Espace réservé du contenu 4"/>
          <p:cNvSpPr>
            <a:spLocks noGrp="1"/>
          </p:cNvSpPr>
          <p:nvPr>
            <p:ph sz="quarter" idx="2"/>
          </p:nvPr>
        </p:nvSpPr>
        <p:spPr>
          <a:xfrm>
            <a:off x="428596" y="1428736"/>
            <a:ext cx="4040188" cy="5143536"/>
          </a:xfrm>
        </p:spPr>
        <p:txBody>
          <a:bodyPr/>
          <a:lstStyle/>
          <a:p>
            <a:pPr algn="just" rtl="1"/>
            <a:r>
              <a:rPr lang="ar-SA" sz="2800" b="1" u="sng" dirty="0" smtClean="0">
                <a:cs typeface="+mj-cs"/>
              </a:rPr>
              <a:t>المحور الثالث: </a:t>
            </a:r>
            <a:r>
              <a:rPr lang="ar-SA" sz="2800" b="1" dirty="0" smtClean="0">
                <a:cs typeface="+mj-cs"/>
              </a:rPr>
              <a:t>التيارات الفكرية  العربية : المفهوم والمسيرة </a:t>
            </a:r>
            <a:r>
              <a:rPr lang="ar-SA" sz="2800" b="1" dirty="0" smtClean="0">
                <a:cs typeface="+mj-cs"/>
              </a:rPr>
              <a:t>والرواد</a:t>
            </a:r>
            <a:endParaRPr lang="ar-DZ" sz="2800" b="1" dirty="0" smtClean="0">
              <a:cs typeface="+mj-cs"/>
            </a:endParaRPr>
          </a:p>
          <a:p>
            <a:pPr marL="514350" indent="-514350" algn="just" rtl="1">
              <a:buFont typeface="+mj-lt"/>
              <a:buAutoNum type="arabicPeriod"/>
            </a:pPr>
            <a:r>
              <a:rPr lang="ar-SA" sz="2800" b="1" dirty="0" smtClean="0">
                <a:cs typeface="+mj-cs"/>
              </a:rPr>
              <a:t>التيار </a:t>
            </a:r>
            <a:r>
              <a:rPr lang="ar-SA" sz="2800" b="1" dirty="0" smtClean="0">
                <a:cs typeface="+mj-cs"/>
              </a:rPr>
              <a:t>الفكري </a:t>
            </a:r>
            <a:r>
              <a:rPr lang="ar-SA" sz="2800" b="1" dirty="0" smtClean="0">
                <a:cs typeface="+mj-cs"/>
              </a:rPr>
              <a:t>السلفي</a:t>
            </a:r>
            <a:endParaRPr lang="en-US" sz="2800" b="1" dirty="0" smtClean="0">
              <a:cs typeface="+mj-cs"/>
            </a:endParaRPr>
          </a:p>
          <a:p>
            <a:pPr marL="514350" indent="-514350" algn="just" rtl="1">
              <a:buFont typeface="+mj-lt"/>
              <a:buAutoNum type="arabicPeriod"/>
            </a:pPr>
            <a:r>
              <a:rPr lang="en-US" sz="2800" b="1" dirty="0" smtClean="0">
                <a:cs typeface="+mj-cs"/>
              </a:rPr>
              <a:t> </a:t>
            </a:r>
            <a:r>
              <a:rPr lang="ar-SA" sz="2800" b="1" dirty="0" smtClean="0">
                <a:cs typeface="+mj-cs"/>
              </a:rPr>
              <a:t>التيار الفكري </a:t>
            </a:r>
            <a:r>
              <a:rPr lang="ar-SA" sz="2800" b="1" dirty="0" smtClean="0">
                <a:cs typeface="+mj-cs"/>
              </a:rPr>
              <a:t>الماركسي</a:t>
            </a:r>
            <a:endParaRPr lang="ar-DZ" sz="2800" b="1" dirty="0" smtClean="0">
              <a:cs typeface="+mj-cs"/>
            </a:endParaRPr>
          </a:p>
          <a:p>
            <a:pPr marL="514350" indent="-514350" algn="just" rtl="1">
              <a:buFont typeface="+mj-lt"/>
              <a:buAutoNum type="arabicPeriod"/>
            </a:pPr>
            <a:r>
              <a:rPr lang="en-US" sz="2800" b="1" dirty="0" smtClean="0">
                <a:cs typeface="+mj-cs"/>
              </a:rPr>
              <a:t> </a:t>
            </a:r>
            <a:r>
              <a:rPr lang="ar-SA" sz="2800" b="1" dirty="0" smtClean="0">
                <a:cs typeface="+mj-cs"/>
              </a:rPr>
              <a:t>التيار الليبرالي</a:t>
            </a:r>
            <a:r>
              <a:rPr lang="en-US" sz="2800" dirty="0" smtClean="0"/>
              <a:t> </a:t>
            </a:r>
          </a:p>
          <a:p>
            <a:pPr algn="just" rtl="1"/>
            <a:r>
              <a:rPr lang="ar-SA" sz="2800" b="1" u="sng" dirty="0" smtClean="0">
                <a:cs typeface="+mj-cs"/>
              </a:rPr>
              <a:t>المحور </a:t>
            </a:r>
            <a:r>
              <a:rPr lang="ar-DZ" sz="2800" b="1" u="sng" dirty="0" smtClean="0">
                <a:cs typeface="+mj-cs"/>
              </a:rPr>
              <a:t>الرابع: </a:t>
            </a:r>
            <a:r>
              <a:rPr lang="ar-SA" sz="2800" b="1" dirty="0" smtClean="0">
                <a:cs typeface="+mj-cs"/>
              </a:rPr>
              <a:t>رواد الفكر العربي المعاصر </a:t>
            </a:r>
            <a:r>
              <a:rPr lang="ar-SA" sz="2800" b="1" dirty="0" smtClean="0">
                <a:cs typeface="+mj-cs"/>
              </a:rPr>
              <a:t>وقضايا</a:t>
            </a:r>
            <a:r>
              <a:rPr lang="ar-DZ" sz="2800" b="1" dirty="0" smtClean="0">
                <a:cs typeface="+mj-cs"/>
              </a:rPr>
              <a:t>ه</a:t>
            </a:r>
            <a:endParaRPr lang="ar-DZ" sz="2800" b="1" dirty="0" smtClean="0">
              <a:cs typeface="+mj-cs"/>
            </a:endParaRPr>
          </a:p>
          <a:p>
            <a:pPr marL="514350" indent="-514350" algn="r" rtl="1">
              <a:buFont typeface="+mj-lt"/>
              <a:buAutoNum type="arabicPeriod"/>
            </a:pPr>
            <a:r>
              <a:rPr lang="ar-DZ" sz="2800" b="1" dirty="0" smtClean="0">
                <a:cs typeface="+mj-cs"/>
              </a:rPr>
              <a:t>المفكر الطيب </a:t>
            </a:r>
            <a:r>
              <a:rPr lang="ar-DZ" sz="2800" b="1" dirty="0" err="1" smtClean="0">
                <a:cs typeface="+mj-cs"/>
              </a:rPr>
              <a:t>التيزيني</a:t>
            </a:r>
            <a:r>
              <a:rPr lang="ar-DZ" sz="2800" b="1" dirty="0" smtClean="0">
                <a:cs typeface="+mj-cs"/>
              </a:rPr>
              <a:t>.</a:t>
            </a:r>
          </a:p>
          <a:p>
            <a:pPr marL="514350" indent="-514350" algn="r" rtl="1">
              <a:buFont typeface="+mj-lt"/>
              <a:buAutoNum type="arabicPeriod"/>
            </a:pPr>
            <a:r>
              <a:rPr lang="ar-DZ" sz="2800" b="1" dirty="0" smtClean="0">
                <a:cs typeface="+mj-cs"/>
              </a:rPr>
              <a:t>المفكر محمد عابد الجابري.</a:t>
            </a:r>
          </a:p>
          <a:p>
            <a:pPr marL="514350" indent="-514350" algn="r" rtl="1">
              <a:buFont typeface="+mj-lt"/>
              <a:buAutoNum type="arabicPeriod"/>
            </a:pPr>
            <a:r>
              <a:rPr lang="ar-DZ" sz="2800" b="1" dirty="0" smtClean="0">
                <a:cs typeface="+mj-cs"/>
              </a:rPr>
              <a:t>المفكر محمد أركون.</a:t>
            </a:r>
            <a:endParaRPr lang="en-US" sz="2800" b="1" dirty="0">
              <a:cs typeface="+mj-cs"/>
            </a:endParaRPr>
          </a:p>
        </p:txBody>
      </p:sp>
      <p:sp>
        <p:nvSpPr>
          <p:cNvPr id="6" name="Espace réservé du contenu 5"/>
          <p:cNvSpPr>
            <a:spLocks noGrp="1"/>
          </p:cNvSpPr>
          <p:nvPr>
            <p:ph sz="quarter" idx="4"/>
          </p:nvPr>
        </p:nvSpPr>
        <p:spPr>
          <a:xfrm>
            <a:off x="4572000" y="1428736"/>
            <a:ext cx="4041775" cy="5143536"/>
          </a:xfrm>
        </p:spPr>
        <p:txBody>
          <a:bodyPr/>
          <a:lstStyle/>
          <a:p>
            <a:pPr algn="just" rtl="1"/>
            <a:r>
              <a:rPr lang="ar-DZ" sz="2800" b="1" u="sng" dirty="0" smtClean="0">
                <a:cs typeface="+mj-cs"/>
              </a:rPr>
              <a:t>المحور الأول: </a:t>
            </a:r>
            <a:r>
              <a:rPr lang="ar-SA" sz="2800" b="1" dirty="0" smtClean="0">
                <a:cs typeface="+mj-cs"/>
              </a:rPr>
              <a:t>مدخل لفهم الفكر العربي </a:t>
            </a:r>
            <a:r>
              <a:rPr lang="ar-DZ" sz="2800" b="1" dirty="0" smtClean="0">
                <a:cs typeface="+mj-cs"/>
              </a:rPr>
              <a:t>وفيه </a:t>
            </a:r>
            <a:r>
              <a:rPr lang="ar-DZ" sz="2800" b="1" dirty="0" err="1" smtClean="0">
                <a:cs typeface="+mj-cs"/>
              </a:rPr>
              <a:t>جزئين</a:t>
            </a:r>
            <a:r>
              <a:rPr lang="ar-DZ" sz="2800" b="1" dirty="0" smtClean="0">
                <a:cs typeface="+mj-cs"/>
              </a:rPr>
              <a:t> هما:</a:t>
            </a:r>
            <a:endParaRPr lang="ar-DZ" sz="2800" b="1" dirty="0" smtClean="0">
              <a:cs typeface="+mj-cs"/>
            </a:endParaRPr>
          </a:p>
          <a:p>
            <a:pPr algn="just" rtl="1">
              <a:buNone/>
            </a:pPr>
            <a:r>
              <a:rPr lang="ar-SA" sz="2800" b="1" dirty="0" smtClean="0">
                <a:cs typeface="+mj-cs"/>
              </a:rPr>
              <a:t>1. الإطار التاريخي للفكر العربي المعاصر:  </a:t>
            </a:r>
            <a:endParaRPr lang="ar-DZ" sz="2800" b="1" dirty="0" smtClean="0">
              <a:cs typeface="+mj-cs"/>
            </a:endParaRPr>
          </a:p>
          <a:p>
            <a:pPr algn="just" rtl="1">
              <a:buNone/>
            </a:pPr>
            <a:r>
              <a:rPr lang="ar-SA" sz="2800" b="1" dirty="0" smtClean="0">
                <a:cs typeface="+mj-cs"/>
              </a:rPr>
              <a:t>2. رواد النهضة في الأقطار العربية: </a:t>
            </a:r>
            <a:endParaRPr lang="ar-DZ" sz="2800" b="1" dirty="0" smtClean="0">
              <a:cs typeface="+mj-cs"/>
            </a:endParaRPr>
          </a:p>
          <a:p>
            <a:pPr algn="just" rtl="1"/>
            <a:r>
              <a:rPr lang="ar-SA" sz="2800" b="1" u="sng" dirty="0" smtClean="0">
                <a:cs typeface="+mj-cs"/>
              </a:rPr>
              <a:t>المحور الثاني: </a:t>
            </a:r>
            <a:r>
              <a:rPr lang="ar-SA" sz="2800" b="1" dirty="0" smtClean="0">
                <a:cs typeface="+mj-cs"/>
              </a:rPr>
              <a:t>مفاهيم تخص </a:t>
            </a:r>
            <a:r>
              <a:rPr lang="ar-SA" sz="2800" b="1" dirty="0" smtClean="0">
                <a:cs typeface="+mj-cs"/>
              </a:rPr>
              <a:t>المقياس</a:t>
            </a:r>
            <a:r>
              <a:rPr lang="ar-DZ" sz="2800" b="1" dirty="0" smtClean="0">
                <a:cs typeface="+mj-cs"/>
              </a:rPr>
              <a:t>، وفيه يتم تحديد مفاهيم ومصطلحات المقياس (الفكر، الفكر العربي، الفكر العربي الإسلامي، التراث، الأصالة، المعاصرة، الحداثة، النهضة، التجديد، الشرق، الغرب، القومية، الحوار.....)</a:t>
            </a:r>
            <a:endParaRPr lang="en-US" sz="2800" dirty="0">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descr="Résultat de recherche d'images pour &quot;enseignant au tableau clipart&quot;"/>
          <p:cNvPicPr>
            <a:picLocks noChangeAspect="1" noChangeArrowheads="1"/>
          </p:cNvPicPr>
          <p:nvPr/>
        </p:nvPicPr>
        <p:blipFill>
          <a:blip r:embed="rId3" cstate="print"/>
          <a:srcRect/>
          <a:stretch>
            <a:fillRect/>
          </a:stretch>
        </p:blipFill>
        <p:spPr bwMode="auto">
          <a:xfrm>
            <a:off x="214282" y="785824"/>
            <a:ext cx="8286808" cy="5357820"/>
          </a:xfrm>
          <a:prstGeom prst="rect">
            <a:avLst/>
          </a:prstGeom>
          <a:noFill/>
        </p:spPr>
      </p:pic>
      <p:sp>
        <p:nvSpPr>
          <p:cNvPr id="16386" name="Titre 1"/>
          <p:cNvSpPr>
            <a:spLocks noGrp="1"/>
          </p:cNvSpPr>
          <p:nvPr>
            <p:ph type="title"/>
          </p:nvPr>
        </p:nvSpPr>
        <p:spPr>
          <a:xfrm>
            <a:off x="457200" y="214290"/>
            <a:ext cx="8229600" cy="571504"/>
          </a:xfrm>
        </p:spPr>
        <p:txBody>
          <a:bodyPr/>
          <a:lstStyle/>
          <a:p>
            <a:pPr algn="ctr" eaLnBrk="1" hangingPunct="1"/>
            <a:r>
              <a:rPr lang="fr-FR" sz="4000" b="1" dirty="0" smtClean="0">
                <a:ln w="10541" cmpd="sng">
                  <a:solidFill>
                    <a:schemeClr val="accent1">
                      <a:shade val="88000"/>
                      <a:satMod val="110000"/>
                    </a:schemeClr>
                  </a:solidFill>
                  <a:prstDash val="solid"/>
                </a:ln>
                <a:solidFill>
                  <a:schemeClr val="tx2">
                    <a:lumMod val="75000"/>
                  </a:schemeClr>
                </a:solidFill>
              </a:rPr>
              <a:t/>
            </a:r>
            <a:br>
              <a:rPr lang="fr-FR" sz="4000" b="1" dirty="0" smtClean="0">
                <a:ln w="10541" cmpd="sng">
                  <a:solidFill>
                    <a:schemeClr val="accent1">
                      <a:shade val="88000"/>
                      <a:satMod val="110000"/>
                    </a:schemeClr>
                  </a:solidFill>
                  <a:prstDash val="solid"/>
                </a:ln>
                <a:solidFill>
                  <a:schemeClr val="tx2">
                    <a:lumMod val="75000"/>
                  </a:schemeClr>
                </a:solidFill>
              </a:rPr>
            </a:br>
            <a:r>
              <a:rPr lang="ar-DZ" sz="4000" b="1" dirty="0" smtClean="0">
                <a:ln w="10541" cmpd="sng">
                  <a:solidFill>
                    <a:schemeClr val="accent1">
                      <a:shade val="88000"/>
                      <a:satMod val="110000"/>
                    </a:schemeClr>
                  </a:solidFill>
                  <a:prstDash val="solid"/>
                </a:ln>
                <a:solidFill>
                  <a:schemeClr val="bg1"/>
                </a:solidFill>
                <a:latin typeface="Comic Sans MS" pitchFamily="66" charset="0"/>
              </a:rPr>
              <a:t> قائمة المراجع</a:t>
            </a:r>
            <a:endParaRPr lang="fr-FR" sz="4000" b="1" dirty="0" smtClean="0">
              <a:solidFill>
                <a:schemeClr val="bg1"/>
              </a:solidFill>
              <a:latin typeface="Comic Sans MS" pitchFamily="66" charset="0"/>
            </a:endParaRPr>
          </a:p>
        </p:txBody>
      </p:sp>
      <p:sp>
        <p:nvSpPr>
          <p:cNvPr id="4" name="Espace réservé du contenu 3"/>
          <p:cNvSpPr>
            <a:spLocks noGrp="1"/>
          </p:cNvSpPr>
          <p:nvPr>
            <p:ph idx="1"/>
          </p:nvPr>
        </p:nvSpPr>
        <p:spPr>
          <a:xfrm>
            <a:off x="457200" y="1142984"/>
            <a:ext cx="8229600" cy="5357849"/>
          </a:xfrm>
        </p:spPr>
        <p:txBody>
          <a:bodyPr/>
          <a:lstStyle/>
          <a:p>
            <a:pPr marL="514350" indent="-514350" algn="r" rtl="1">
              <a:buFont typeface="+mj-lt"/>
              <a:buAutoNum type="arabicPeriod"/>
            </a:pPr>
            <a:r>
              <a:rPr lang="ar-DZ" dirty="0" smtClean="0"/>
              <a:t>محمد عابد الجابري، نحن والتراث قراءة معاصرة في تراثنا الفلسفي، المركز الثقفي العربي، المغرب.</a:t>
            </a:r>
          </a:p>
          <a:p>
            <a:pPr marL="514350" indent="-514350" algn="r" rtl="1">
              <a:buFont typeface="+mj-lt"/>
              <a:buAutoNum type="arabicPeriod"/>
            </a:pPr>
            <a:r>
              <a:rPr lang="ar-DZ" dirty="0" smtClean="0"/>
              <a:t>محمد عابد الجابري، نقد العقل العربي، دار الطليعة، بيروت، </a:t>
            </a:r>
            <a:r>
              <a:rPr lang="en-US" dirty="0" smtClean="0"/>
              <a:t>1984</a:t>
            </a:r>
            <a:r>
              <a:rPr lang="ar-DZ" dirty="0" smtClean="0"/>
              <a:t>.</a:t>
            </a:r>
          </a:p>
          <a:p>
            <a:pPr marL="514350" indent="-514350" algn="r" rtl="1">
              <a:buFont typeface="+mj-lt"/>
              <a:buAutoNum type="arabicPeriod"/>
            </a:pPr>
            <a:r>
              <a:rPr lang="ar-DZ" dirty="0" smtClean="0"/>
              <a:t>محمد عابد الجابري، الخطاب العربي المعاصر، المركز الثقافي العربي، المغرب، </a:t>
            </a:r>
            <a:r>
              <a:rPr lang="en-US" dirty="0" smtClean="0"/>
              <a:t>1982</a:t>
            </a:r>
            <a:endParaRPr lang="ar-DZ" dirty="0" smtClean="0"/>
          </a:p>
          <a:p>
            <a:pPr marL="514350" indent="-514350" algn="r" rtl="1">
              <a:buFont typeface="+mj-lt"/>
              <a:buAutoNum type="arabicPeriod"/>
            </a:pPr>
            <a:r>
              <a:rPr lang="ar-DZ" dirty="0" smtClean="0"/>
              <a:t>محمد أركون، تيارات الفكر </a:t>
            </a:r>
            <a:r>
              <a:rPr lang="ar-DZ" dirty="0" err="1" smtClean="0"/>
              <a:t>الاسلامي</a:t>
            </a:r>
            <a:r>
              <a:rPr lang="ar-DZ" dirty="0" smtClean="0"/>
              <a:t>، دار الوحدة، بيروت، </a:t>
            </a:r>
            <a:r>
              <a:rPr lang="en-US" dirty="0" smtClean="0"/>
              <a:t>1985</a:t>
            </a:r>
            <a:endParaRPr lang="ar-DZ" dirty="0" smtClean="0"/>
          </a:p>
          <a:p>
            <a:pPr marL="514350" indent="-514350" algn="r" rtl="1">
              <a:buFont typeface="+mj-lt"/>
              <a:buAutoNum type="arabicPeriod"/>
            </a:pPr>
            <a:r>
              <a:rPr lang="ar-DZ" dirty="0" smtClean="0"/>
              <a:t>محمد عمارة، نظرة جديدة إلى التراث، المؤسسة العربية للدراسات والنسر، بيروت، </a:t>
            </a:r>
            <a:r>
              <a:rPr lang="en-US" dirty="0" smtClean="0"/>
              <a:t>1979</a:t>
            </a:r>
            <a:endParaRPr lang="ar-DZ" dirty="0" smtClean="0"/>
          </a:p>
          <a:p>
            <a:pPr marL="514350" indent="-514350" algn="r" rtl="1">
              <a:buFont typeface="+mj-lt"/>
              <a:buAutoNum type="arabicPeriod"/>
            </a:pPr>
            <a:r>
              <a:rPr lang="ar-DZ" dirty="0" smtClean="0"/>
              <a:t>حسن حنفي، التراث والتجديد، موقفنا من التراث القديم، المركز العربي للبحث والنشر، القاهرة، </a:t>
            </a:r>
            <a:r>
              <a:rPr lang="en-US" dirty="0" smtClean="0"/>
              <a:t>1980</a:t>
            </a:r>
            <a:endParaRPr lang="ar-DZ" dirty="0" smtClean="0"/>
          </a:p>
          <a:p>
            <a:pPr marL="514350" indent="-514350" algn="r" rtl="1">
              <a:buFont typeface="+mj-lt"/>
              <a:buAutoNum type="arabicPeriod"/>
            </a:pPr>
            <a:r>
              <a:rPr lang="ar-DZ" dirty="0" smtClean="0"/>
              <a:t>عبد الله </a:t>
            </a:r>
            <a:r>
              <a:rPr lang="ar-DZ" dirty="0" err="1" smtClean="0"/>
              <a:t>العروي</a:t>
            </a:r>
            <a:r>
              <a:rPr lang="ar-DZ" dirty="0" smtClean="0"/>
              <a:t>، </a:t>
            </a:r>
            <a:r>
              <a:rPr lang="ar-DZ" dirty="0" err="1" smtClean="0"/>
              <a:t>الايديولوجيا</a:t>
            </a:r>
            <a:r>
              <a:rPr lang="ar-DZ" dirty="0" smtClean="0"/>
              <a:t> العربية المعاصرة، دار الحقيقة، بيروت، </a:t>
            </a:r>
            <a:r>
              <a:rPr lang="en-US" dirty="0" smtClean="0"/>
              <a:t>1979</a:t>
            </a:r>
            <a:r>
              <a:rPr lang="ar-DZ" dirty="0" smtClean="0"/>
              <a:t>.</a:t>
            </a:r>
          </a:p>
          <a:p>
            <a:pPr marL="514350" indent="-514350" algn="r" rtl="1">
              <a:buFont typeface="+mj-lt"/>
              <a:buAutoNum type="arabicPeriod"/>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slide(fromBottom)">
                                      <p:cBhvr>
                                        <p:cTn id="7" dur="10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428604"/>
            <a:ext cx="8229600" cy="714380"/>
          </a:xfrm>
        </p:spPr>
        <p:txBody>
          <a:bodyPr/>
          <a:lstStyle/>
          <a:p>
            <a:pPr algn="ctr"/>
            <a:r>
              <a:rPr lang="ar-DZ" dirty="0" smtClean="0"/>
              <a:t>مدخل</a:t>
            </a:r>
            <a:endParaRPr lang="en-US" dirty="0"/>
          </a:p>
        </p:txBody>
      </p:sp>
      <p:sp>
        <p:nvSpPr>
          <p:cNvPr id="6" name="Espace réservé du contenu 5"/>
          <p:cNvSpPr>
            <a:spLocks noGrp="1"/>
          </p:cNvSpPr>
          <p:nvPr>
            <p:ph idx="1"/>
          </p:nvPr>
        </p:nvSpPr>
        <p:spPr>
          <a:xfrm>
            <a:off x="571472" y="1357298"/>
            <a:ext cx="8229600" cy="4824426"/>
          </a:xfrm>
        </p:spPr>
        <p:txBody>
          <a:bodyPr/>
          <a:lstStyle/>
          <a:p>
            <a:pPr algn="just" rtl="1">
              <a:buNone/>
            </a:pPr>
            <a:r>
              <a:rPr lang="ar-DZ" sz="2800" b="1" dirty="0" smtClean="0">
                <a:cs typeface="+mj-cs"/>
              </a:rPr>
              <a:t>    يستند </a:t>
            </a:r>
            <a:r>
              <a:rPr lang="ar-DZ" sz="2800" b="1" dirty="0" smtClean="0">
                <a:cs typeface="+mj-cs"/>
              </a:rPr>
              <a:t>جل المفكرين في عملية التأسيس لمشاريعهم </a:t>
            </a:r>
            <a:r>
              <a:rPr lang="ar-DZ" sz="2800" b="1" dirty="0" err="1" smtClean="0">
                <a:cs typeface="+mj-cs"/>
              </a:rPr>
              <a:t>النهضوية</a:t>
            </a:r>
            <a:r>
              <a:rPr lang="ar-DZ" sz="2800" b="1" dirty="0" smtClean="0">
                <a:cs typeface="+mj-cs"/>
              </a:rPr>
              <a:t>، على جهاز مفاهيمي غالبه محاكاة لما أنتجه العقل الغربي، فإذا حاولنا استنطاق نصوصهم وجدناها مليئة بالإحالات إلى فلسفات ومذاهب نبتت في بيئات غير عربية، مما يعني أن النقد الحقيقي هو الذي ينبغي أن يفضح لنا كل المرجعيات التي انطلقت منها مشاريع التحديث في عالمنا العربي، والكشف عن العلائق بين المرجعيات وكيف تؤثر في رؤية العقل العربي لواقعه المأزوم، كما ينبغي على النقد </a:t>
            </a:r>
            <a:r>
              <a:rPr lang="ar-DZ" sz="2800" b="1" dirty="0" err="1" smtClean="0">
                <a:cs typeface="+mj-cs"/>
              </a:rPr>
              <a:t>ان</a:t>
            </a:r>
            <a:r>
              <a:rPr lang="ar-DZ" sz="2800" b="1" dirty="0" smtClean="0">
                <a:cs typeface="+mj-cs"/>
              </a:rPr>
              <a:t> ينصب على المفاهيم ومضامينها </a:t>
            </a:r>
            <a:r>
              <a:rPr lang="ar-DZ" sz="2800" b="1" dirty="0" err="1" smtClean="0">
                <a:cs typeface="+mj-cs"/>
              </a:rPr>
              <a:t>الأيدولوجية</a:t>
            </a:r>
            <a:r>
              <a:rPr lang="ar-DZ" sz="2800" b="1" dirty="0" smtClean="0">
                <a:cs typeface="+mj-cs"/>
              </a:rPr>
              <a:t>، لأن المفاهيم كائنات تاريخية تتغذى في التاريخ من عناصر الثقافة التي تزرع فيها، لهذا عملية </a:t>
            </a:r>
            <a:r>
              <a:rPr lang="ar-DZ" sz="2800" b="1" dirty="0" err="1" smtClean="0">
                <a:cs typeface="+mj-cs"/>
              </a:rPr>
              <a:t>التبيئة</a:t>
            </a:r>
            <a:r>
              <a:rPr lang="ar-DZ" sz="2800" b="1" dirty="0" smtClean="0">
                <a:cs typeface="+mj-cs"/>
              </a:rPr>
              <a:t> ينبغي </a:t>
            </a:r>
            <a:r>
              <a:rPr lang="ar-DZ" sz="2800" b="1" dirty="0" err="1" smtClean="0">
                <a:cs typeface="+mj-cs"/>
              </a:rPr>
              <a:t>ان</a:t>
            </a:r>
            <a:r>
              <a:rPr lang="ar-DZ" sz="2800" b="1" dirty="0" smtClean="0">
                <a:cs typeface="+mj-cs"/>
              </a:rPr>
              <a:t> تمر عبر وعي المضامين الأيديولوجية، فلا توجد فلسفة بريئة. فكل المفاهيم المستوردة تملك قوة التأثير في حركية التاريخ وتوجيهه.</a:t>
            </a:r>
            <a:endParaRPr lang="en-US" sz="2800" b="1" dirty="0" smtClean="0">
              <a:cs typeface="+mj-cs"/>
            </a:endParaRPr>
          </a:p>
          <a:p>
            <a:pPr algn="just" rtl="1">
              <a:buNone/>
            </a:pPr>
            <a:endParaRPr lang="en-US" sz="2800"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a:xfrm>
            <a:off x="457200" y="857232"/>
            <a:ext cx="8229600" cy="714380"/>
          </a:xfrm>
        </p:spPr>
        <p:txBody>
          <a:bodyPr/>
          <a:lstStyle/>
          <a:p>
            <a:pPr algn="ctr" eaLnBrk="1" hangingPunct="1"/>
            <a:r>
              <a:rPr lang="ar-DZ" sz="4000" b="1" dirty="0" smtClean="0">
                <a:solidFill>
                  <a:srgbClr val="C00000"/>
                </a:solidFill>
                <a:latin typeface="Comic Sans MS" pitchFamily="66" charset="0"/>
              </a:rPr>
              <a:t>مقدمة</a:t>
            </a:r>
            <a:endParaRPr lang="fr-FR" sz="4000" b="1" dirty="0" smtClean="0">
              <a:solidFill>
                <a:srgbClr val="C00000"/>
              </a:solidFill>
              <a:latin typeface="Comic Sans MS" pitchFamily="66" charset="0"/>
            </a:endParaRPr>
          </a:p>
        </p:txBody>
      </p:sp>
      <p:sp>
        <p:nvSpPr>
          <p:cNvPr id="17" name="Espace réservé du contenu 16"/>
          <p:cNvSpPr>
            <a:spLocks noGrp="1"/>
          </p:cNvSpPr>
          <p:nvPr>
            <p:ph idx="1"/>
          </p:nvPr>
        </p:nvSpPr>
        <p:spPr/>
        <p:txBody>
          <a:bodyPr/>
          <a:lstStyle/>
          <a:p>
            <a:pPr algn="just" rtl="1"/>
            <a:r>
              <a:rPr lang="ar-DZ" sz="2800" b="1" dirty="0" smtClean="0">
                <a:cs typeface="+mj-cs"/>
              </a:rPr>
              <a:t>لقد </a:t>
            </a:r>
            <a:r>
              <a:rPr lang="ar-DZ" sz="2800" b="1" dirty="0" err="1" smtClean="0">
                <a:cs typeface="+mj-cs"/>
              </a:rPr>
              <a:t>اصبحت</a:t>
            </a:r>
            <a:r>
              <a:rPr lang="ar-DZ" sz="2800" b="1" dirty="0" smtClean="0">
                <a:cs typeface="+mj-cs"/>
              </a:rPr>
              <a:t> الساحة الثقافية العربية اليوم غنية بالوجوه البارزة من علماء اجتماع وفلاسفة وأدباء ...الخ. وكلهم يستحقون الاهتمام والدرس لما لهم من </a:t>
            </a:r>
            <a:r>
              <a:rPr lang="ar-DZ" sz="2800" b="1" dirty="0" err="1" smtClean="0">
                <a:cs typeface="+mj-cs"/>
              </a:rPr>
              <a:t>انتاجات</a:t>
            </a:r>
            <a:r>
              <a:rPr lang="ar-DZ" sz="2800" b="1" dirty="0" smtClean="0">
                <a:cs typeface="+mj-cs"/>
              </a:rPr>
              <a:t> فكرية قدمت </a:t>
            </a:r>
            <a:r>
              <a:rPr lang="ar-DZ" sz="2800" b="1" dirty="0" err="1" smtClean="0">
                <a:cs typeface="+mj-cs"/>
              </a:rPr>
              <a:t>اضافة</a:t>
            </a:r>
            <a:r>
              <a:rPr lang="ar-DZ" sz="2800" b="1" dirty="0" smtClean="0">
                <a:cs typeface="+mj-cs"/>
              </a:rPr>
              <a:t> نوعية للفكر العربي الحديث والمعاصر. وكما إن مشاريع نقد التراث ذات الطابع الفلسفي بينت بوضوح مدى التوجه الفكري النوعي المتشبع بروح فلسفة </a:t>
            </a:r>
            <a:r>
              <a:rPr lang="ar-DZ" sz="2800" b="1" dirty="0" err="1" smtClean="0">
                <a:cs typeface="+mj-cs"/>
              </a:rPr>
              <a:t>الانوار</a:t>
            </a:r>
            <a:r>
              <a:rPr lang="ar-DZ" sz="2800" b="1" dirty="0" smtClean="0">
                <a:cs typeface="+mj-cs"/>
              </a:rPr>
              <a:t>. فمنذ </a:t>
            </a:r>
            <a:r>
              <a:rPr lang="ar-DZ" sz="2800" b="1" dirty="0" err="1" smtClean="0">
                <a:cs typeface="+mj-cs"/>
              </a:rPr>
              <a:t>اواخر</a:t>
            </a:r>
            <a:r>
              <a:rPr lang="ar-DZ" sz="2800" b="1" dirty="0" smtClean="0">
                <a:cs typeface="+mj-cs"/>
              </a:rPr>
              <a:t> القرن العشرين </a:t>
            </a:r>
            <a:r>
              <a:rPr lang="ar-DZ" sz="2800" b="1" dirty="0" err="1" smtClean="0">
                <a:cs typeface="+mj-cs"/>
              </a:rPr>
              <a:t>نادى</a:t>
            </a:r>
            <a:r>
              <a:rPr lang="ar-DZ" sz="2800" b="1" dirty="0" smtClean="0">
                <a:cs typeface="+mj-cs"/>
              </a:rPr>
              <a:t> أغلب المفكرين المشتغلين في حقل الفلسفة </a:t>
            </a:r>
            <a:r>
              <a:rPr lang="ar-DZ" sz="2800" b="1" dirty="0" err="1" smtClean="0">
                <a:cs typeface="+mj-cs"/>
              </a:rPr>
              <a:t>ب</a:t>
            </a:r>
            <a:r>
              <a:rPr lang="ar-DZ" sz="2800" b="1" dirty="0" smtClean="0">
                <a:cs typeface="+mj-cs"/>
              </a:rPr>
              <a:t> "تحديث العقل العربي " </a:t>
            </a:r>
            <a:r>
              <a:rPr lang="ar-DZ" sz="2800" b="1" dirty="0" err="1" smtClean="0">
                <a:cs typeface="+mj-cs"/>
              </a:rPr>
              <a:t>او</a:t>
            </a:r>
            <a:r>
              <a:rPr lang="ar-DZ" sz="2800" b="1" dirty="0" smtClean="0">
                <a:cs typeface="+mj-cs"/>
              </a:rPr>
              <a:t> تجديده " وتارة </a:t>
            </a:r>
            <a:r>
              <a:rPr lang="ar-DZ" sz="2800" b="1" dirty="0" err="1" smtClean="0">
                <a:cs typeface="+mj-cs"/>
              </a:rPr>
              <a:t>ب</a:t>
            </a:r>
            <a:r>
              <a:rPr lang="ar-DZ" sz="2800" b="1" dirty="0" smtClean="0">
                <a:cs typeface="+mj-cs"/>
              </a:rPr>
              <a:t> نقده " عن طريق تشريح المنظومات الفكرية التراثية للوقوف على </a:t>
            </a:r>
            <a:r>
              <a:rPr lang="ar-DZ" sz="2800" b="1" dirty="0" err="1" smtClean="0">
                <a:cs typeface="+mj-cs"/>
              </a:rPr>
              <a:t>ابعادها</a:t>
            </a:r>
            <a:r>
              <a:rPr lang="ar-DZ" sz="2800" b="1" dirty="0" smtClean="0">
                <a:cs typeface="+mj-cs"/>
              </a:rPr>
              <a:t>، لذلك فقد أضحى هاجس التجديد الفكري مطلبا استولى على الكثير منهم. وهذا القسم من البحث لا يتعدى كونه مجرد محاولة بسيطة لاستكشاف بعض المفكرين العرب الذين تميزت أعمالهم بالأصالة </a:t>
            </a:r>
            <a:r>
              <a:rPr lang="ar-DZ" sz="2800" b="1" dirty="0" err="1" smtClean="0">
                <a:cs typeface="+mj-cs"/>
              </a:rPr>
              <a:t>والابداع</a:t>
            </a:r>
            <a:r>
              <a:rPr lang="fr-FR" sz="2800" b="1" dirty="0" smtClean="0">
                <a:cs typeface="+mj-cs"/>
              </a:rPr>
              <a:t>. </a:t>
            </a:r>
            <a:endParaRPr lang="en-US" sz="2800" b="1" dirty="0" smtClean="0">
              <a:cs typeface="+mj-cs"/>
            </a:endParaRPr>
          </a:p>
        </p:txBody>
      </p:sp>
      <p:sp>
        <p:nvSpPr>
          <p:cNvPr id="4" name="Espace réservé du contenu 2"/>
          <p:cNvSpPr txBox="1">
            <a:spLocks/>
          </p:cNvSpPr>
          <p:nvPr/>
        </p:nvSpPr>
        <p:spPr bwMode="auto">
          <a:xfrm>
            <a:off x="0" y="1928813"/>
            <a:ext cx="9144000" cy="638175"/>
          </a:xfrm>
          <a:prstGeom prst="rect">
            <a:avLst/>
          </a:prstGeom>
          <a:noFill/>
          <a:ln w="9525">
            <a:noFill/>
            <a:miter lim="800000"/>
            <a:headEnd/>
            <a:tailEnd/>
          </a:ln>
        </p:spPr>
        <p:txBody>
          <a:bodyPr/>
          <a:lstStyle/>
          <a:p>
            <a:pPr marL="319088" indent="-319088">
              <a:spcBef>
                <a:spcPts val="700"/>
              </a:spcBef>
              <a:buClr>
                <a:schemeClr val="accent2"/>
              </a:buClr>
              <a:buSzPct val="60000"/>
              <a:defRPr/>
            </a:pPr>
            <a:endParaRPr lang="fr-FR" sz="2200" dirty="0">
              <a:latin typeface="Comic Sans MS" pitchFamily="66" charset="0"/>
              <a:cs typeface="+mn-cs"/>
            </a:endParaRPr>
          </a:p>
        </p:txBody>
      </p:sp>
      <p:sp>
        <p:nvSpPr>
          <p:cNvPr id="5" name="Espace réservé du contenu 2"/>
          <p:cNvSpPr txBox="1">
            <a:spLocks/>
          </p:cNvSpPr>
          <p:nvPr/>
        </p:nvSpPr>
        <p:spPr bwMode="auto">
          <a:xfrm>
            <a:off x="0" y="2428875"/>
            <a:ext cx="9144000" cy="495300"/>
          </a:xfrm>
          <a:prstGeom prst="rect">
            <a:avLst/>
          </a:prstGeom>
          <a:noFill/>
          <a:ln w="9525">
            <a:noFill/>
            <a:miter lim="800000"/>
            <a:headEnd/>
            <a:tailEnd/>
          </a:ln>
        </p:spPr>
        <p:txBody>
          <a:bodyPr/>
          <a:lstStyle/>
          <a:p>
            <a:pPr marL="319088" indent="-319088">
              <a:spcBef>
                <a:spcPts val="700"/>
              </a:spcBef>
              <a:buClr>
                <a:schemeClr val="accent2"/>
              </a:buClr>
              <a:buSzPct val="60000"/>
              <a:defRPr/>
            </a:pPr>
            <a:endParaRPr lang="fr-FR" sz="2200" dirty="0">
              <a:latin typeface="Comic Sans MS" pitchFamily="66" charset="0"/>
              <a:cs typeface="+mn-cs"/>
            </a:endParaRPr>
          </a:p>
        </p:txBody>
      </p:sp>
      <p:sp>
        <p:nvSpPr>
          <p:cNvPr id="10" name="Espace réservé du contenu 2"/>
          <p:cNvSpPr txBox="1">
            <a:spLocks/>
          </p:cNvSpPr>
          <p:nvPr/>
        </p:nvSpPr>
        <p:spPr bwMode="auto">
          <a:xfrm>
            <a:off x="0" y="2643188"/>
            <a:ext cx="9144000" cy="495300"/>
          </a:xfrm>
          <a:prstGeom prst="rect">
            <a:avLst/>
          </a:prstGeom>
          <a:noFill/>
          <a:ln w="9525">
            <a:noFill/>
            <a:miter lim="800000"/>
            <a:headEnd/>
            <a:tailEnd/>
          </a:ln>
        </p:spPr>
        <p:txBody>
          <a:bodyPr/>
          <a:lstStyle/>
          <a:p>
            <a:pPr marL="319088" indent="-319088">
              <a:spcBef>
                <a:spcPts val="700"/>
              </a:spcBef>
              <a:buClr>
                <a:schemeClr val="accent2"/>
              </a:buClr>
              <a:buSzPct val="60000"/>
              <a:defRPr/>
            </a:pPr>
            <a:endParaRPr lang="fr-FR" sz="2200" dirty="0">
              <a:latin typeface="Comic Sans MS" pitchFamily="66" charset="0"/>
              <a:cs typeface="+mn-cs"/>
            </a:endParaRPr>
          </a:p>
        </p:txBody>
      </p:sp>
      <p:sp>
        <p:nvSpPr>
          <p:cNvPr id="11" name="Espace réservé du contenu 2"/>
          <p:cNvSpPr txBox="1">
            <a:spLocks/>
          </p:cNvSpPr>
          <p:nvPr/>
        </p:nvSpPr>
        <p:spPr bwMode="auto">
          <a:xfrm>
            <a:off x="0" y="3071813"/>
            <a:ext cx="9144000" cy="495300"/>
          </a:xfrm>
          <a:prstGeom prst="rect">
            <a:avLst/>
          </a:prstGeom>
          <a:noFill/>
          <a:ln w="9525">
            <a:noFill/>
            <a:miter lim="800000"/>
            <a:headEnd/>
            <a:tailEnd/>
          </a:ln>
        </p:spPr>
        <p:txBody>
          <a:bodyPr/>
          <a:lstStyle/>
          <a:p>
            <a:pPr marL="319088" indent="-319088">
              <a:spcBef>
                <a:spcPts val="700"/>
              </a:spcBef>
              <a:buClr>
                <a:schemeClr val="accent2"/>
              </a:buClr>
              <a:buSzPct val="60000"/>
              <a:defRPr/>
            </a:pPr>
            <a:endParaRPr lang="fr-FR" sz="2200" dirty="0">
              <a:latin typeface="Comic Sans MS" pitchFamily="66" charset="0"/>
              <a:cs typeface="+mn-cs"/>
            </a:endParaRPr>
          </a:p>
        </p:txBody>
      </p:sp>
      <p:sp>
        <p:nvSpPr>
          <p:cNvPr id="12" name="Espace réservé du contenu 2"/>
          <p:cNvSpPr txBox="1">
            <a:spLocks/>
          </p:cNvSpPr>
          <p:nvPr/>
        </p:nvSpPr>
        <p:spPr bwMode="auto">
          <a:xfrm>
            <a:off x="0" y="3500438"/>
            <a:ext cx="9144000" cy="495300"/>
          </a:xfrm>
          <a:prstGeom prst="rect">
            <a:avLst/>
          </a:prstGeom>
          <a:noFill/>
          <a:ln w="9525">
            <a:noFill/>
            <a:miter lim="800000"/>
            <a:headEnd/>
            <a:tailEnd/>
          </a:ln>
        </p:spPr>
        <p:txBody>
          <a:bodyPr/>
          <a:lstStyle/>
          <a:p>
            <a:pPr marL="319088" indent="-319088">
              <a:spcBef>
                <a:spcPts val="700"/>
              </a:spcBef>
              <a:buClr>
                <a:schemeClr val="accent2"/>
              </a:buClr>
              <a:buSzPct val="60000"/>
              <a:defRPr/>
            </a:pPr>
            <a:endParaRPr lang="fr-FR" sz="2200" dirty="0">
              <a:latin typeface="Comic Sans MS" pitchFamily="66" charset="0"/>
              <a:cs typeface="+mn-cs"/>
            </a:endParaRPr>
          </a:p>
        </p:txBody>
      </p:sp>
      <p:sp>
        <p:nvSpPr>
          <p:cNvPr id="13" name="Espace réservé du contenu 2"/>
          <p:cNvSpPr txBox="1">
            <a:spLocks/>
          </p:cNvSpPr>
          <p:nvPr/>
        </p:nvSpPr>
        <p:spPr bwMode="auto">
          <a:xfrm>
            <a:off x="0" y="3929063"/>
            <a:ext cx="9144000" cy="495300"/>
          </a:xfrm>
          <a:prstGeom prst="rect">
            <a:avLst/>
          </a:prstGeom>
          <a:noFill/>
          <a:ln w="9525">
            <a:noFill/>
            <a:miter lim="800000"/>
            <a:headEnd/>
            <a:tailEnd/>
          </a:ln>
        </p:spPr>
        <p:txBody>
          <a:bodyPr/>
          <a:lstStyle/>
          <a:p>
            <a:pPr marL="319088" indent="-319088">
              <a:spcBef>
                <a:spcPts val="700"/>
              </a:spcBef>
              <a:buClr>
                <a:schemeClr val="accent2"/>
              </a:buClr>
              <a:buSzPct val="60000"/>
              <a:defRPr/>
            </a:pPr>
            <a:endParaRPr lang="fr-FR" sz="2200" dirty="0">
              <a:latin typeface="Comic Sans MS" pitchFamily="66" charset="0"/>
              <a:cs typeface="+mn-cs"/>
            </a:endParaRPr>
          </a:p>
        </p:txBody>
      </p:sp>
      <p:sp>
        <p:nvSpPr>
          <p:cNvPr id="14" name="Espace réservé du contenu 2"/>
          <p:cNvSpPr txBox="1">
            <a:spLocks/>
          </p:cNvSpPr>
          <p:nvPr/>
        </p:nvSpPr>
        <p:spPr bwMode="auto">
          <a:xfrm>
            <a:off x="0" y="4286250"/>
            <a:ext cx="9144000" cy="495300"/>
          </a:xfrm>
          <a:prstGeom prst="rect">
            <a:avLst/>
          </a:prstGeom>
          <a:noFill/>
          <a:ln w="9525">
            <a:noFill/>
            <a:miter lim="800000"/>
            <a:headEnd/>
            <a:tailEnd/>
          </a:ln>
        </p:spPr>
        <p:txBody>
          <a:bodyPr/>
          <a:lstStyle/>
          <a:p>
            <a:pPr marL="319088" indent="-319088">
              <a:spcBef>
                <a:spcPts val="700"/>
              </a:spcBef>
              <a:buClr>
                <a:schemeClr val="accent2"/>
              </a:buClr>
              <a:buSzPct val="60000"/>
              <a:defRPr/>
            </a:pPr>
            <a:endParaRPr lang="fr-FR" sz="2200" dirty="0">
              <a:latin typeface="Comic Sans MS" pitchFamily="66"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iterate type="lt">
                                    <p:tmPct val="0"/>
                                  </p:iterate>
                                  <p:childTnLst>
                                    <p:set>
                                      <p:cBhvr>
                                        <p:cTn id="6" dur="1" fill="hold">
                                          <p:stCondLst>
                                            <p:cond delay="0"/>
                                          </p:stCondLst>
                                        </p:cTn>
                                        <p:tgtEl>
                                          <p:spTgt spid="11266"/>
                                        </p:tgtEl>
                                        <p:attrNameLst>
                                          <p:attrName>style.visibility</p:attrName>
                                        </p:attrNameLst>
                                      </p:cBhvr>
                                      <p:to>
                                        <p:strVal val="visible"/>
                                      </p:to>
                                    </p:set>
                                    <p:animEffect transition="in" filter="slide(fromBottom)">
                                      <p:cBhvr>
                                        <p:cTn id="7" dur="5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nodePh="1">
                                  <p:stCondLst>
                                    <p:cond delay="0"/>
                                  </p:stCondLst>
                                  <p:endCondLst>
                                    <p:cond evt="begin" delay="0">
                                      <p:tn val="10"/>
                                    </p:cond>
                                  </p:endCondLst>
                                  <p:childTnLst>
                                    <p:set>
                                      <p:cBhvr>
                                        <p:cTn id="11" dur="1" fill="hold">
                                          <p:stCondLst>
                                            <p:cond delay="0"/>
                                          </p:stCondLst>
                                        </p:cTn>
                                        <p:tgtEl>
                                          <p:spTgt spid="4"/>
                                        </p:tgtEl>
                                        <p:attrNameLst>
                                          <p:attrName>style.visibility</p:attrName>
                                        </p:attrNameLst>
                                      </p:cBhvr>
                                      <p:to>
                                        <p:strVal val="visible"/>
                                      </p:to>
                                    </p:set>
                                    <p:animEffect transition="in" filter="slide(fromTop)">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xit" presetSubtype="4" fill="hold" grpId="1" nodeType="clickEffect" nodePh="1">
                                  <p:stCondLst>
                                    <p:cond delay="0"/>
                                  </p:stCondLst>
                                  <p:endCondLst>
                                    <p:cond evt="begin" delay="0">
                                      <p:tn val="15"/>
                                    </p:cond>
                                  </p:endCondLst>
                                  <p:childTnLst>
                                    <p:animEffect transition="out" filter="slide(fromBottom)">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par>
                                <p:cTn id="18" presetID="12" presetClass="entr" presetSubtype="1" fill="hold" grpId="0" nodeType="withEffect" nodePh="1">
                                  <p:stCondLst>
                                    <p:cond delay="0"/>
                                  </p:stCondLst>
                                  <p:endCondLst>
                                    <p:cond evt="begin" delay="0">
                                      <p:tn val="18"/>
                                    </p:cond>
                                  </p:endCondLst>
                                  <p:childTnLst>
                                    <p:set>
                                      <p:cBhvr>
                                        <p:cTn id="19" dur="1" fill="hold">
                                          <p:stCondLst>
                                            <p:cond delay="0"/>
                                          </p:stCondLst>
                                        </p:cTn>
                                        <p:tgtEl>
                                          <p:spTgt spid="5"/>
                                        </p:tgtEl>
                                        <p:attrNameLst>
                                          <p:attrName>style.visibility</p:attrName>
                                        </p:attrNameLst>
                                      </p:cBhvr>
                                      <p:to>
                                        <p:strVal val="visible"/>
                                      </p:to>
                                    </p:set>
                                    <p:animEffect transition="in" filter="slide(fromTo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xit" presetSubtype="4" fill="hold" grpId="1" nodeType="clickEffect" nodePh="1">
                                  <p:stCondLst>
                                    <p:cond delay="0"/>
                                  </p:stCondLst>
                                  <p:endCondLst>
                                    <p:cond evt="begin" delay="0">
                                      <p:tn val="23"/>
                                    </p:cond>
                                  </p:endCondLst>
                                  <p:childTnLst>
                                    <p:animEffect transition="out" filter="slide(fromBottom)">
                                      <p:cBhvr>
                                        <p:cTn id="24" dur="500"/>
                                        <p:tgtEl>
                                          <p:spTgt spid="5"/>
                                        </p:tgtEl>
                                      </p:cBhvr>
                                    </p:animEffect>
                                    <p:set>
                                      <p:cBhvr>
                                        <p:cTn id="25" dur="1" fill="hold">
                                          <p:stCondLst>
                                            <p:cond delay="499"/>
                                          </p:stCondLst>
                                        </p:cTn>
                                        <p:tgtEl>
                                          <p:spTgt spid="5"/>
                                        </p:tgtEl>
                                        <p:attrNameLst>
                                          <p:attrName>style.visibility</p:attrName>
                                        </p:attrNameLst>
                                      </p:cBhvr>
                                      <p:to>
                                        <p:strVal val="hidden"/>
                                      </p:to>
                                    </p:set>
                                  </p:childTnLst>
                                </p:cTn>
                              </p:par>
                              <p:par>
                                <p:cTn id="26" presetID="12" presetClass="entr" presetSubtype="1" fill="hold" grpId="0" nodeType="withEffect" nodePh="1">
                                  <p:stCondLst>
                                    <p:cond delay="0"/>
                                  </p:stCondLst>
                                  <p:endCondLst>
                                    <p:cond evt="begin" delay="0">
                                      <p:tn val="26"/>
                                    </p:cond>
                                  </p:endCondLst>
                                  <p:childTnLst>
                                    <p:set>
                                      <p:cBhvr>
                                        <p:cTn id="27" dur="1" fill="hold">
                                          <p:stCondLst>
                                            <p:cond delay="0"/>
                                          </p:stCondLst>
                                        </p:cTn>
                                        <p:tgtEl>
                                          <p:spTgt spid="10"/>
                                        </p:tgtEl>
                                        <p:attrNameLst>
                                          <p:attrName>style.visibility</p:attrName>
                                        </p:attrNameLst>
                                      </p:cBhvr>
                                      <p:to>
                                        <p:strVal val="visible"/>
                                      </p:to>
                                    </p:set>
                                    <p:animEffect transition="in" filter="slide(fromTop)">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xit" presetSubtype="4" fill="hold" grpId="1" nodeType="clickEffect" nodePh="1">
                                  <p:stCondLst>
                                    <p:cond delay="0"/>
                                  </p:stCondLst>
                                  <p:endCondLst>
                                    <p:cond evt="begin" delay="0">
                                      <p:tn val="31"/>
                                    </p:cond>
                                  </p:endCondLst>
                                  <p:childTnLst>
                                    <p:animEffect transition="out" filter="slide(fromBottom)">
                                      <p:cBhvr>
                                        <p:cTn id="32" dur="500"/>
                                        <p:tgtEl>
                                          <p:spTgt spid="10"/>
                                        </p:tgtEl>
                                      </p:cBhvr>
                                    </p:animEffect>
                                    <p:set>
                                      <p:cBhvr>
                                        <p:cTn id="33" dur="1" fill="hold">
                                          <p:stCondLst>
                                            <p:cond delay="499"/>
                                          </p:stCondLst>
                                        </p:cTn>
                                        <p:tgtEl>
                                          <p:spTgt spid="10"/>
                                        </p:tgtEl>
                                        <p:attrNameLst>
                                          <p:attrName>style.visibility</p:attrName>
                                        </p:attrNameLst>
                                      </p:cBhvr>
                                      <p:to>
                                        <p:strVal val="hidden"/>
                                      </p:to>
                                    </p:set>
                                  </p:childTnLst>
                                </p:cTn>
                              </p:par>
                              <p:par>
                                <p:cTn id="34" presetID="12" presetClass="entr" presetSubtype="1" fill="hold" grpId="0" nodeType="withEffect" nodePh="1">
                                  <p:stCondLst>
                                    <p:cond delay="0"/>
                                  </p:stCondLst>
                                  <p:endCondLst>
                                    <p:cond evt="begin" delay="0">
                                      <p:tn val="34"/>
                                    </p:cond>
                                  </p:endCondLst>
                                  <p:childTnLst>
                                    <p:set>
                                      <p:cBhvr>
                                        <p:cTn id="35" dur="1" fill="hold">
                                          <p:stCondLst>
                                            <p:cond delay="0"/>
                                          </p:stCondLst>
                                        </p:cTn>
                                        <p:tgtEl>
                                          <p:spTgt spid="11"/>
                                        </p:tgtEl>
                                        <p:attrNameLst>
                                          <p:attrName>style.visibility</p:attrName>
                                        </p:attrNameLst>
                                      </p:cBhvr>
                                      <p:to>
                                        <p:strVal val="visible"/>
                                      </p:to>
                                    </p:set>
                                    <p:animEffect transition="in" filter="slide(fromTop)">
                                      <p:cBhvr>
                                        <p:cTn id="36" dur="5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xit" presetSubtype="4" fill="hold" grpId="1" nodeType="clickEffect" nodePh="1">
                                  <p:stCondLst>
                                    <p:cond delay="0"/>
                                  </p:stCondLst>
                                  <p:endCondLst>
                                    <p:cond evt="begin" delay="0">
                                      <p:tn val="39"/>
                                    </p:cond>
                                  </p:endCondLst>
                                  <p:childTnLst>
                                    <p:animEffect transition="out" filter="slide(fromBottom)">
                                      <p:cBhvr>
                                        <p:cTn id="40" dur="500"/>
                                        <p:tgtEl>
                                          <p:spTgt spid="11"/>
                                        </p:tgtEl>
                                      </p:cBhvr>
                                    </p:animEffect>
                                    <p:set>
                                      <p:cBhvr>
                                        <p:cTn id="41" dur="1" fill="hold">
                                          <p:stCondLst>
                                            <p:cond delay="499"/>
                                          </p:stCondLst>
                                        </p:cTn>
                                        <p:tgtEl>
                                          <p:spTgt spid="11"/>
                                        </p:tgtEl>
                                        <p:attrNameLst>
                                          <p:attrName>style.visibility</p:attrName>
                                        </p:attrNameLst>
                                      </p:cBhvr>
                                      <p:to>
                                        <p:strVal val="hidden"/>
                                      </p:to>
                                    </p:set>
                                  </p:childTnLst>
                                </p:cTn>
                              </p:par>
                              <p:par>
                                <p:cTn id="42" presetID="12" presetClass="entr" presetSubtype="1" fill="hold" grpId="0" nodeType="withEffect" nodePh="1">
                                  <p:stCondLst>
                                    <p:cond delay="0"/>
                                  </p:stCondLst>
                                  <p:endCondLst>
                                    <p:cond evt="begin" delay="0">
                                      <p:tn val="42"/>
                                    </p:cond>
                                  </p:endCondLst>
                                  <p:childTnLst>
                                    <p:set>
                                      <p:cBhvr>
                                        <p:cTn id="43" dur="1" fill="hold">
                                          <p:stCondLst>
                                            <p:cond delay="0"/>
                                          </p:stCondLst>
                                        </p:cTn>
                                        <p:tgtEl>
                                          <p:spTgt spid="12"/>
                                        </p:tgtEl>
                                        <p:attrNameLst>
                                          <p:attrName>style.visibility</p:attrName>
                                        </p:attrNameLst>
                                      </p:cBhvr>
                                      <p:to>
                                        <p:strVal val="visible"/>
                                      </p:to>
                                    </p:set>
                                    <p:animEffect transition="in" filter="slide(fromTop)">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xit" presetSubtype="4" fill="hold" grpId="1" nodeType="clickEffect" nodePh="1">
                                  <p:stCondLst>
                                    <p:cond delay="0"/>
                                  </p:stCondLst>
                                  <p:endCondLst>
                                    <p:cond evt="begin" delay="0">
                                      <p:tn val="47"/>
                                    </p:cond>
                                  </p:endCondLst>
                                  <p:childTnLst>
                                    <p:animEffect transition="out" filter="slide(fromBottom)">
                                      <p:cBhvr>
                                        <p:cTn id="48" dur="500"/>
                                        <p:tgtEl>
                                          <p:spTgt spid="12"/>
                                        </p:tgtEl>
                                      </p:cBhvr>
                                    </p:animEffect>
                                    <p:set>
                                      <p:cBhvr>
                                        <p:cTn id="49" dur="1" fill="hold">
                                          <p:stCondLst>
                                            <p:cond delay="499"/>
                                          </p:stCondLst>
                                        </p:cTn>
                                        <p:tgtEl>
                                          <p:spTgt spid="12"/>
                                        </p:tgtEl>
                                        <p:attrNameLst>
                                          <p:attrName>style.visibility</p:attrName>
                                        </p:attrNameLst>
                                      </p:cBhvr>
                                      <p:to>
                                        <p:strVal val="hidden"/>
                                      </p:to>
                                    </p:set>
                                  </p:childTnLst>
                                </p:cTn>
                              </p:par>
                              <p:par>
                                <p:cTn id="50" presetID="12" presetClass="entr" presetSubtype="1" fill="hold" grpId="0" nodeType="withEffect" nodePh="1">
                                  <p:stCondLst>
                                    <p:cond delay="0"/>
                                  </p:stCondLst>
                                  <p:endCondLst>
                                    <p:cond evt="begin" delay="0">
                                      <p:tn val="50"/>
                                    </p:cond>
                                  </p:endCondLst>
                                  <p:childTnLst>
                                    <p:set>
                                      <p:cBhvr>
                                        <p:cTn id="51" dur="1" fill="hold">
                                          <p:stCondLst>
                                            <p:cond delay="0"/>
                                          </p:stCondLst>
                                        </p:cTn>
                                        <p:tgtEl>
                                          <p:spTgt spid="13"/>
                                        </p:tgtEl>
                                        <p:attrNameLst>
                                          <p:attrName>style.visibility</p:attrName>
                                        </p:attrNameLst>
                                      </p:cBhvr>
                                      <p:to>
                                        <p:strVal val="visible"/>
                                      </p:to>
                                    </p:set>
                                    <p:animEffect transition="in" filter="slide(fromTop)">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55" presetClass="entr" presetSubtype="0" fill="hold" grpId="1" nodeType="clickEffect" nodePh="1">
                                  <p:stCondLst>
                                    <p:cond delay="0"/>
                                  </p:stCondLst>
                                  <p:endCondLst>
                                    <p:cond evt="begin" delay="0">
                                      <p:tn val="55"/>
                                    </p:cond>
                                  </p:endCondLst>
                                  <p:childTnLst>
                                    <p:set>
                                      <p:cBhvr>
                                        <p:cTn id="56" dur="1" fill="hold">
                                          <p:stCondLst>
                                            <p:cond delay="0"/>
                                          </p:stCondLst>
                                        </p:cTn>
                                        <p:tgtEl>
                                          <p:spTgt spid="13"/>
                                        </p:tgtEl>
                                        <p:attrNameLst>
                                          <p:attrName>style.visibility</p:attrName>
                                        </p:attrNameLst>
                                      </p:cBhvr>
                                      <p:to>
                                        <p:strVal val="visible"/>
                                      </p:to>
                                    </p:set>
                                    <p:anim calcmode="lin" valueType="num">
                                      <p:cBhvr>
                                        <p:cTn id="57" dur="5000" fill="hold"/>
                                        <p:tgtEl>
                                          <p:spTgt spid="13"/>
                                        </p:tgtEl>
                                        <p:attrNameLst>
                                          <p:attrName>ppt_w</p:attrName>
                                        </p:attrNameLst>
                                      </p:cBhvr>
                                      <p:tavLst>
                                        <p:tav tm="0">
                                          <p:val>
                                            <p:strVal val="#ppt_w*0.70"/>
                                          </p:val>
                                        </p:tav>
                                        <p:tav tm="100000">
                                          <p:val>
                                            <p:strVal val="#ppt_w"/>
                                          </p:val>
                                        </p:tav>
                                      </p:tavLst>
                                    </p:anim>
                                    <p:anim calcmode="lin" valueType="num">
                                      <p:cBhvr>
                                        <p:cTn id="58" dur="5000" fill="hold"/>
                                        <p:tgtEl>
                                          <p:spTgt spid="13"/>
                                        </p:tgtEl>
                                        <p:attrNameLst>
                                          <p:attrName>ppt_h</p:attrName>
                                        </p:attrNameLst>
                                      </p:cBhvr>
                                      <p:tavLst>
                                        <p:tav tm="0">
                                          <p:val>
                                            <p:strVal val="#ppt_h"/>
                                          </p:val>
                                        </p:tav>
                                        <p:tav tm="100000">
                                          <p:val>
                                            <p:strVal val="#ppt_h"/>
                                          </p:val>
                                        </p:tav>
                                      </p:tavLst>
                                    </p:anim>
                                    <p:animEffect transition="in" filter="fade">
                                      <p:cBhvr>
                                        <p:cTn id="59" dur="5000"/>
                                        <p:tgtEl>
                                          <p:spTgt spid="13"/>
                                        </p:tgtEl>
                                      </p:cBhvr>
                                    </p:animEffect>
                                  </p:childTnLst>
                                </p:cTn>
                              </p:par>
                            </p:childTnLst>
                          </p:cTn>
                        </p:par>
                      </p:childTnLst>
                    </p:cTn>
                  </p:par>
                  <p:par>
                    <p:cTn id="60" fill="hold">
                      <p:stCondLst>
                        <p:cond delay="indefinite"/>
                      </p:stCondLst>
                      <p:childTnLst>
                        <p:par>
                          <p:cTn id="61" fill="hold">
                            <p:stCondLst>
                              <p:cond delay="0"/>
                            </p:stCondLst>
                            <p:childTnLst>
                              <p:par>
                                <p:cTn id="62" presetID="2" presetClass="exit" presetSubtype="4" fill="hold" grpId="1" nodeType="clickEffect">
                                  <p:stCondLst>
                                    <p:cond delay="0"/>
                                  </p:stCondLst>
                                  <p:iterate type="lt">
                                    <p:tmPct val="0"/>
                                  </p:iterate>
                                  <p:childTnLst>
                                    <p:anim calcmode="lin" valueType="num">
                                      <p:cBhvr additive="base">
                                        <p:cTn id="63" dur="500"/>
                                        <p:tgtEl>
                                          <p:spTgt spid="11266"/>
                                        </p:tgtEl>
                                        <p:attrNameLst>
                                          <p:attrName>ppt_x</p:attrName>
                                        </p:attrNameLst>
                                      </p:cBhvr>
                                      <p:tavLst>
                                        <p:tav tm="0">
                                          <p:val>
                                            <p:strVal val="ppt_x"/>
                                          </p:val>
                                        </p:tav>
                                        <p:tav tm="100000">
                                          <p:val>
                                            <p:strVal val="ppt_x"/>
                                          </p:val>
                                        </p:tav>
                                      </p:tavLst>
                                    </p:anim>
                                    <p:anim calcmode="lin" valueType="num">
                                      <p:cBhvr additive="base">
                                        <p:cTn id="64" dur="500"/>
                                        <p:tgtEl>
                                          <p:spTgt spid="11266"/>
                                        </p:tgtEl>
                                        <p:attrNameLst>
                                          <p:attrName>ppt_y</p:attrName>
                                        </p:attrNameLst>
                                      </p:cBhvr>
                                      <p:tavLst>
                                        <p:tav tm="0">
                                          <p:val>
                                            <p:strVal val="ppt_y"/>
                                          </p:val>
                                        </p:tav>
                                        <p:tav tm="100000">
                                          <p:val>
                                            <p:strVal val="1+ppt_h/2"/>
                                          </p:val>
                                        </p:tav>
                                      </p:tavLst>
                                    </p:anim>
                                    <p:set>
                                      <p:cBhvr>
                                        <p:cTn id="65" dur="1" fill="hold">
                                          <p:stCondLst>
                                            <p:cond delay="499"/>
                                          </p:stCondLst>
                                        </p:cTn>
                                        <p:tgtEl>
                                          <p:spTgt spid="11266"/>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45" presetClass="entr" presetSubtype="0" fill="hold" grpId="2" nodeType="clickEffect">
                                  <p:stCondLst>
                                    <p:cond delay="0"/>
                                  </p:stCondLst>
                                  <p:iterate type="lt">
                                    <p:tmPct val="10000"/>
                                  </p:iterate>
                                  <p:childTnLst>
                                    <p:set>
                                      <p:cBhvr>
                                        <p:cTn id="69" dur="1" fill="hold">
                                          <p:stCondLst>
                                            <p:cond delay="0"/>
                                          </p:stCondLst>
                                        </p:cTn>
                                        <p:tgtEl>
                                          <p:spTgt spid="11266"/>
                                        </p:tgtEl>
                                        <p:attrNameLst>
                                          <p:attrName>style.visibility</p:attrName>
                                        </p:attrNameLst>
                                      </p:cBhvr>
                                      <p:to>
                                        <p:strVal val="visible"/>
                                      </p:to>
                                    </p:set>
                                    <p:animEffect transition="in" filter="fade">
                                      <p:cBhvr>
                                        <p:cTn id="70" dur="1000"/>
                                        <p:tgtEl>
                                          <p:spTgt spid="11266"/>
                                        </p:tgtEl>
                                      </p:cBhvr>
                                    </p:animEffect>
                                    <p:anim calcmode="lin" valueType="num">
                                      <p:cBhvr>
                                        <p:cTn id="71" dur="1000" fill="hold"/>
                                        <p:tgtEl>
                                          <p:spTgt spid="11266"/>
                                        </p:tgtEl>
                                        <p:attrNameLst>
                                          <p:attrName>ppt_w</p:attrName>
                                        </p:attrNameLst>
                                      </p:cBhvr>
                                      <p:tavLst>
                                        <p:tav tm="0" fmla="#ppt_w*sin(2.5*pi*$)">
                                          <p:val>
                                            <p:fltVal val="0"/>
                                          </p:val>
                                        </p:tav>
                                        <p:tav tm="100000">
                                          <p:val>
                                            <p:fltVal val="1"/>
                                          </p:val>
                                        </p:tav>
                                      </p:tavLst>
                                    </p:anim>
                                    <p:anim calcmode="lin" valueType="num">
                                      <p:cBhvr>
                                        <p:cTn id="72" dur="1000" fill="hold"/>
                                        <p:tgtEl>
                                          <p:spTgt spid="1126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6" grpId="1"/>
      <p:bldP spid="11266" grpId="2"/>
      <p:bldP spid="4" grpId="0"/>
      <p:bldP spid="4" grpId="1"/>
      <p:bldP spid="5" grpId="0"/>
      <p:bldP spid="5" grpId="1"/>
      <p:bldP spid="10" grpId="0"/>
      <p:bldP spid="10" grpId="1"/>
      <p:bldP spid="11" grpId="0"/>
      <p:bldP spid="11" grpId="1"/>
      <p:bldP spid="12" grpId="0"/>
      <p:bldP spid="12" grpId="1"/>
      <p:bldP spid="13" grpId="0"/>
      <p:bldP spid="13" grpId="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solidFill>
          <a:schemeClr val="accent2">
            <a:lumMod val="50000"/>
          </a:schemeClr>
        </a:solidFill>
        <a:effectLst>
          <a:glow rad="101600">
            <a:schemeClr val="accent3">
              <a:satMod val="175000"/>
              <a:alpha val="40000"/>
            </a:schemeClr>
          </a:glow>
          <a:outerShdw blurRad="38100" dist="30000" dir="5400000" rotWithShape="0">
            <a:srgbClr val="000000">
              <a:alpha val="45000"/>
            </a:srgbClr>
          </a:outerShdw>
        </a:effectLst>
      </a:spPr>
      <a:bodyPr anchor="ctr"/>
      <a:lstStyle>
        <a:defPPr algn="ctr" rtl="1">
          <a:defRPr sz="2400" dirty="0" smtClean="0"/>
        </a:defPPr>
      </a:lstStyle>
      <a:style>
        <a:lnRef idx="1">
          <a:schemeClr val="accent2"/>
        </a:lnRef>
        <a:fillRef idx="3">
          <a:schemeClr val="accent2"/>
        </a:fillRef>
        <a:effectRef idx="2">
          <a:schemeClr val="accent2"/>
        </a:effectRef>
        <a:fontRef idx="minor">
          <a:schemeClr val="lt1"/>
        </a:fontRef>
      </a: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12373</TotalTime>
  <Words>1218</Words>
  <Application>Microsoft Office PowerPoint</Application>
  <PresentationFormat>Affichage à l'écran (4:3)</PresentationFormat>
  <Paragraphs>88</Paragraphs>
  <Slides>16</Slides>
  <Notes>2</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Débit</vt:lpstr>
      <vt:lpstr>رَبِّ اشْرَحْ لِي صَدْرِي* وَيَسِّرْ لِي أَمْرِي* وَاحْلُلْ عُقْدَةً مِّن لِّسَانِي * يَفْقَهُوا قَوْلِي</vt:lpstr>
      <vt:lpstr>         د. حورية بن قدور أستاذ محاضر أ قسم العلوم الاجتماعية كلية العلوم الإنسانية والاجتماعية جامعة محمد خيضر بسكرة  البريد الالكتروني المهني: houria.benkadour@univ-biskra.dz البريد الالكتروني الشخصي: houriadz@gmail.com </vt:lpstr>
      <vt:lpstr>في إطار تقديم المحاضرة الافتتاحية لمقياس فكر عربي معاصر  الخاص بطلبة السنة الاولى ماستر  شعبة الأنثروبولوجيا   تخصص: انثروبولوجيا اجتماعية وثقافية </vt:lpstr>
      <vt:lpstr>أولا: التعريف بالمقياس  فكر عربي معاصر</vt:lpstr>
      <vt:lpstr>الأهمية والأهداف</vt:lpstr>
      <vt:lpstr>محتوى مقياس فكر عربي معاصر</vt:lpstr>
      <vt:lpstr>  قائمة المراجع</vt:lpstr>
      <vt:lpstr>مدخل</vt:lpstr>
      <vt:lpstr>مقدمة</vt:lpstr>
      <vt:lpstr>بدايات تشكل الفكر العربي المعاصر</vt:lpstr>
      <vt:lpstr>مفهوم الفكر العربي المعاصر.</vt:lpstr>
      <vt:lpstr>  . نشأة التنوير في الفكر العربي المعاصر2</vt:lpstr>
      <vt:lpstr>3. أسس الفكر العربي المعاصر</vt:lpstr>
      <vt:lpstr>خاتمة</vt:lpstr>
      <vt:lpstr>نشكركم على حسن الاصغاء و المتابعة و نعتذر منكم في حالة التقصير فان أصبت فمن الله و ان أخطأت فمن نفسي و الشيطان و الله ولي التوفيق.</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 ce qu’un stage d’initiation ?</dc:title>
  <dc:creator>hp cfm</dc:creator>
  <cp:lastModifiedBy>AL FARES</cp:lastModifiedBy>
  <cp:revision>584</cp:revision>
  <dcterms:created xsi:type="dcterms:W3CDTF">2009-12-01T20:10:49Z</dcterms:created>
  <dcterms:modified xsi:type="dcterms:W3CDTF">2025-04-11T15:21:42Z</dcterms:modified>
</cp:coreProperties>
</file>