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76" r:id="rId1"/>
  </p:sldMasterIdLst>
  <p:sldIdLst>
    <p:sldId id="261" r:id="rId2"/>
    <p:sldId id="263" r:id="rId3"/>
    <p:sldId id="262" r:id="rId4"/>
    <p:sldId id="265" r:id="rId5"/>
    <p:sldId id="256" r:id="rId6"/>
    <p:sldId id="264" r:id="rId7"/>
    <p:sldId id="266" r:id="rId8"/>
    <p:sldId id="267" r:id="rId9"/>
    <p:sldId id="268"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85" d="100"/>
          <a:sy n="85" d="100"/>
        </p:scale>
        <p:origin x="590"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7" name="Rectangle 6"/>
          <p:cNvSpPr/>
          <p:nvPr/>
        </p:nvSpPr>
        <p:spPr>
          <a:xfrm>
            <a:off x="0" y="761999"/>
            <a:ext cx="9141619"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70263" y="761999"/>
            <a:ext cx="2925318" cy="5334001"/>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69848" y="1298448"/>
            <a:ext cx="7315200" cy="3255264"/>
          </a:xfrm>
        </p:spPr>
        <p:txBody>
          <a:bodyPr anchor="b">
            <a:normAutofit/>
          </a:bodyPr>
          <a:lstStyle>
            <a:lvl1pPr algn="l">
              <a:defRPr sz="5900" spc="-100" baseline="0">
                <a:solidFill>
                  <a:srgbClr val="FFFFFF"/>
                </a:solidFill>
              </a:defRPr>
            </a:lvl1pPr>
          </a:lstStyle>
          <a:p>
            <a:r>
              <a:rPr lang="fr-FR"/>
              <a:t>Modifiez le style du titre</a:t>
            </a:r>
            <a:endParaRPr lang="en-US" dirty="0"/>
          </a:p>
        </p:txBody>
      </p:sp>
      <p:sp>
        <p:nvSpPr>
          <p:cNvPr id="3" name="Subtitle 2"/>
          <p:cNvSpPr>
            <a:spLocks noGrp="1"/>
          </p:cNvSpPr>
          <p:nvPr>
            <p:ph type="subTitle" idx="1"/>
          </p:nvPr>
        </p:nvSpPr>
        <p:spPr>
          <a:xfrm>
            <a:off x="1100015" y="4670246"/>
            <a:ext cx="7315200" cy="914400"/>
          </a:xfrm>
        </p:spPr>
        <p:txBody>
          <a:bodyPr anchor="t">
            <a:normAutofit/>
          </a:bodyPr>
          <a:lstStyle>
            <a:lvl1pPr marL="0" indent="0" algn="l">
              <a:buNone/>
              <a:defRPr sz="2200" cap="none" spc="0" baseline="0">
                <a:solidFill>
                  <a:schemeClr val="accent1">
                    <a:lumMod val="20000"/>
                    <a:lumOff val="80000"/>
                  </a:schemeClr>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fld id="{9AB3A824-1A51-4B26-AD58-A6D8E14F6C04}" type="datetimeFigureOut">
              <a:rPr lang="en-US" smtClean="0"/>
              <a:t>3/1/2026</a:t>
            </a:fld>
            <a:endParaRPr lang="en-US" dirty="0"/>
          </a:p>
        </p:txBody>
      </p:sp>
      <p:sp>
        <p:nvSpPr>
          <p:cNvPr id="5" name="Footer Placeholder 4"/>
          <p:cNvSpPr>
            <a:spLocks noGrp="1"/>
          </p:cNvSpPr>
          <p:nvPr>
            <p:ph type="ftr" sz="quarter" idx="11"/>
          </p:nvPr>
        </p:nvSpPr>
        <p:spPr/>
        <p:txBody>
          <a:bodyPr/>
          <a:lstStyle/>
          <a:p>
            <a:r>
              <a:rPr lang="en-US"/>
              <a:t>
              </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10017105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ncho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D857E33E-8B18-4087-B112-809917729534}" type="datetimeFigureOut">
              <a:rPr lang="en-US" smtClean="0"/>
              <a:t>3/1/2026</a:t>
            </a:fld>
            <a:endParaRPr lang="en-US" dirty="0"/>
          </a:p>
        </p:txBody>
      </p:sp>
      <p:sp>
        <p:nvSpPr>
          <p:cNvPr id="8" name="Footer Placeholder 7"/>
          <p:cNvSpPr>
            <a:spLocks noGrp="1"/>
          </p:cNvSpPr>
          <p:nvPr>
            <p:ph type="ftr" sz="quarter" idx="11"/>
          </p:nvPr>
        </p:nvSpPr>
        <p:spPr/>
        <p:txBody>
          <a:bodyPr/>
          <a:lstStyle/>
          <a:p>
            <a:r>
              <a:rPr lang="en-US"/>
              <a:t>
              </a:t>
            </a:r>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10739529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81000" y="990600"/>
            <a:ext cx="2819400" cy="4953000"/>
          </a:xfrm>
        </p:spPr>
        <p:txBody>
          <a:bodyPr vert="eaVert"/>
          <a:lstStyle/>
          <a:p>
            <a:r>
              <a:rPr lang="fr-FR"/>
              <a:t>Modifiez le style du titre</a:t>
            </a:r>
            <a:endParaRPr lang="en-US" dirty="0"/>
          </a:p>
        </p:txBody>
      </p:sp>
      <p:sp>
        <p:nvSpPr>
          <p:cNvPr id="3" name="Vertical Text Placeholder 2"/>
          <p:cNvSpPr>
            <a:spLocks noGrp="1"/>
          </p:cNvSpPr>
          <p:nvPr>
            <p:ph type="body" orient="vert" idx="1"/>
          </p:nvPr>
        </p:nvSpPr>
        <p:spPr>
          <a:xfrm>
            <a:off x="3867912" y="868680"/>
            <a:ext cx="7315200" cy="5120640"/>
          </a:xfrm>
        </p:spPr>
        <p:txBody>
          <a:bodyPr vert="eaVert" ancho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D3FFE419-2371-464F-8239-3959401C3561}" type="datetimeFigureOut">
              <a:rPr lang="en-US" smtClean="0"/>
              <a:t>3/1/2026</a:t>
            </a:fld>
            <a:endParaRPr lang="en-US" dirty="0"/>
          </a:p>
        </p:txBody>
      </p:sp>
      <p:sp>
        <p:nvSpPr>
          <p:cNvPr id="8" name="Footer Placeholder 7"/>
          <p:cNvSpPr>
            <a:spLocks noGrp="1"/>
          </p:cNvSpPr>
          <p:nvPr>
            <p:ph type="ftr" sz="quarter" idx="11"/>
          </p:nvPr>
        </p:nvSpPr>
        <p:spPr/>
        <p:txBody>
          <a:bodyPr/>
          <a:lstStyle/>
          <a:p>
            <a:r>
              <a:rPr lang="en-US"/>
              <a:t>
              </a:t>
            </a:r>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28653309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97D162C4-EDD9-4389-A98B-B87ECEA2A816}" type="datetimeFigureOut">
              <a:rPr lang="en-US" smtClean="0"/>
              <a:t>3/1/2026</a:t>
            </a:fld>
            <a:endParaRPr lang="en-US" dirty="0"/>
          </a:p>
        </p:txBody>
      </p:sp>
      <p:sp>
        <p:nvSpPr>
          <p:cNvPr id="5" name="Footer Placeholder 4"/>
          <p:cNvSpPr>
            <a:spLocks noGrp="1"/>
          </p:cNvSpPr>
          <p:nvPr>
            <p:ph type="ftr" sz="quarter" idx="11"/>
          </p:nvPr>
        </p:nvSpPr>
        <p:spPr/>
        <p:txBody>
          <a:bodyPr/>
          <a:lstStyle/>
          <a:p>
            <a:r>
              <a:rPr lang="en-US"/>
              <a:t>
              </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18180413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3867912" y="1298448"/>
            <a:ext cx="7315200" cy="3255264"/>
          </a:xfrm>
        </p:spPr>
        <p:txBody>
          <a:bodyPr anchor="b">
            <a:normAutofit/>
          </a:bodyPr>
          <a:lstStyle>
            <a:lvl1pPr>
              <a:defRPr sz="5900" b="0" spc="-100" baseline="0">
                <a:solidFill>
                  <a:schemeClr val="tx1">
                    <a:lumMod val="65000"/>
                    <a:lumOff val="35000"/>
                  </a:schemeClr>
                </a:solidFill>
              </a:defRPr>
            </a:lvl1pPr>
          </a:lstStyle>
          <a:p>
            <a:r>
              <a:rPr lang="fr-FR"/>
              <a:t>Modifiez le style du titre</a:t>
            </a:r>
            <a:endParaRPr lang="en-US" dirty="0"/>
          </a:p>
        </p:txBody>
      </p:sp>
      <p:sp>
        <p:nvSpPr>
          <p:cNvPr id="3" name="Text Placeholder 2"/>
          <p:cNvSpPr>
            <a:spLocks noGrp="1"/>
          </p:cNvSpPr>
          <p:nvPr>
            <p:ph type="body" idx="1"/>
          </p:nvPr>
        </p:nvSpPr>
        <p:spPr>
          <a:xfrm>
            <a:off x="3886200" y="4672584"/>
            <a:ext cx="7315200" cy="914400"/>
          </a:xfrm>
        </p:spPr>
        <p:txBody>
          <a:bodyPr anchor="t">
            <a:normAutofit/>
          </a:bodyPr>
          <a:lstStyle>
            <a:lvl1pPr marL="0" indent="0">
              <a:buNone/>
              <a:defRPr sz="2200" cap="none" spc="0" baseline="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3E5059C3-6A89-4494-99FF-5A4D6FFD50EB}" type="datetimeFigureOut">
              <a:rPr lang="en-US" smtClean="0"/>
              <a:t>3/1/2026</a:t>
            </a:fld>
            <a:endParaRPr lang="en-US" dirty="0"/>
          </a:p>
        </p:txBody>
      </p:sp>
      <p:sp>
        <p:nvSpPr>
          <p:cNvPr id="5" name="Footer Placeholder 4"/>
          <p:cNvSpPr>
            <a:spLocks noGrp="1"/>
          </p:cNvSpPr>
          <p:nvPr>
            <p:ph type="ftr" sz="quarter" idx="11"/>
          </p:nvPr>
        </p:nvSpPr>
        <p:spPr/>
        <p:txBody>
          <a:bodyPr/>
          <a:lstStyle/>
          <a:p>
            <a:r>
              <a:rPr lang="en-US"/>
              <a:t>
              </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308739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3867912"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7818120"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8" name="Date Placeholder 7"/>
          <p:cNvSpPr>
            <a:spLocks noGrp="1"/>
          </p:cNvSpPr>
          <p:nvPr>
            <p:ph type="dt" sz="half" idx="10"/>
          </p:nvPr>
        </p:nvSpPr>
        <p:spPr/>
        <p:txBody>
          <a:bodyPr/>
          <a:lstStyle/>
          <a:p>
            <a:fld id="{CA954B2F-12DE-47F5-8894-472B206D2E1E}" type="datetimeFigureOut">
              <a:rPr lang="en-US" smtClean="0"/>
              <a:t>3/1/2026</a:t>
            </a:fld>
            <a:endParaRPr lang="en-US" dirty="0"/>
          </a:p>
        </p:txBody>
      </p:sp>
      <p:sp>
        <p:nvSpPr>
          <p:cNvPr id="9" name="Footer Placeholder 8"/>
          <p:cNvSpPr>
            <a:spLocks noGrp="1"/>
          </p:cNvSpPr>
          <p:nvPr>
            <p:ph type="ftr" sz="quarter" idx="11"/>
          </p:nvPr>
        </p:nvSpPr>
        <p:spPr/>
        <p:txBody>
          <a:bodyPr/>
          <a:lstStyle/>
          <a:p>
            <a:r>
              <a:rPr lang="en-US"/>
              <a:t>
              </a:t>
            </a:r>
            <a:endParaRPr lang="en-US" dirty="0"/>
          </a:p>
        </p:txBody>
      </p:sp>
      <p:sp>
        <p:nvSpPr>
          <p:cNvPr id="10" name="Slide Number Placeholder 9"/>
          <p:cNvSpPr>
            <a:spLocks noGrp="1"/>
          </p:cNvSpPr>
          <p:nvPr>
            <p:ph type="sldNum" sz="quarter" idx="12"/>
          </p:nvPr>
        </p:nvSpPr>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3900810501"/>
      </p:ext>
    </p:extLst>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fr-FR"/>
              <a:t>Modifiez le style du titre</a:t>
            </a:r>
            <a:endParaRPr lang="en-US" dirty="0"/>
          </a:p>
        </p:txBody>
      </p:sp>
      <p:sp>
        <p:nvSpPr>
          <p:cNvPr id="3" name="Text Placeholder 2"/>
          <p:cNvSpPr>
            <a:spLocks noGrp="1"/>
          </p:cNvSpPr>
          <p:nvPr>
            <p:ph type="body" idx="1"/>
          </p:nvPr>
        </p:nvSpPr>
        <p:spPr>
          <a:xfrm>
            <a:off x="3867912" y="1023586"/>
            <a:ext cx="3474720" cy="807720"/>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Content Placeholder 3"/>
          <p:cNvSpPr>
            <a:spLocks noGrp="1"/>
          </p:cNvSpPr>
          <p:nvPr>
            <p:ph sz="half" idx="2"/>
          </p:nvPr>
        </p:nvSpPr>
        <p:spPr>
          <a:xfrm>
            <a:off x="3867912"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7818463" y="1023586"/>
            <a:ext cx="3474720" cy="813171"/>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Content Placeholder 5"/>
          <p:cNvSpPr>
            <a:spLocks noGrp="1"/>
          </p:cNvSpPr>
          <p:nvPr>
            <p:ph sz="quarter" idx="4"/>
          </p:nvPr>
        </p:nvSpPr>
        <p:spPr>
          <a:xfrm>
            <a:off x="7818463"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2" name="Date Placeholder 1"/>
          <p:cNvSpPr>
            <a:spLocks noGrp="1"/>
          </p:cNvSpPr>
          <p:nvPr>
            <p:ph type="dt" sz="half" idx="10"/>
          </p:nvPr>
        </p:nvSpPr>
        <p:spPr/>
        <p:txBody>
          <a:bodyPr/>
          <a:lstStyle/>
          <a:p>
            <a:fld id="{3F30E46F-7819-4ACF-B48B-48222C2ACC88}" type="datetimeFigureOut">
              <a:rPr lang="en-US" smtClean="0"/>
              <a:t>3/1/2026</a:t>
            </a:fld>
            <a:endParaRPr lang="en-US" dirty="0"/>
          </a:p>
        </p:txBody>
      </p:sp>
      <p:sp>
        <p:nvSpPr>
          <p:cNvPr id="11" name="Footer Placeholder 10"/>
          <p:cNvSpPr>
            <a:spLocks noGrp="1"/>
          </p:cNvSpPr>
          <p:nvPr>
            <p:ph type="ftr" sz="quarter" idx="11"/>
          </p:nvPr>
        </p:nvSpPr>
        <p:spPr/>
        <p:txBody>
          <a:bodyPr/>
          <a:lstStyle/>
          <a:p>
            <a:r>
              <a:rPr lang="en-US"/>
              <a:t>
              </a:t>
            </a:r>
            <a:endParaRPr lang="en-US" dirty="0"/>
          </a:p>
        </p:txBody>
      </p:sp>
      <p:sp>
        <p:nvSpPr>
          <p:cNvPr id="12" name="Slide Number Placeholder 11"/>
          <p:cNvSpPr>
            <a:spLocks noGrp="1"/>
          </p:cNvSpPr>
          <p:nvPr>
            <p:ph type="sldNum" sz="quarter" idx="12"/>
          </p:nvPr>
        </p:nvSpPr>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3699358670"/>
      </p:ext>
    </p:extLst>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fr-FR"/>
              <a:t>Modifiez le style du titre</a:t>
            </a:r>
            <a:endParaRPr lang="en-US" dirty="0"/>
          </a:p>
        </p:txBody>
      </p:sp>
      <p:sp>
        <p:nvSpPr>
          <p:cNvPr id="2" name="Date Placeholder 1"/>
          <p:cNvSpPr>
            <a:spLocks noGrp="1"/>
          </p:cNvSpPr>
          <p:nvPr>
            <p:ph type="dt" sz="half" idx="10"/>
          </p:nvPr>
        </p:nvSpPr>
        <p:spPr/>
        <p:txBody>
          <a:bodyPr/>
          <a:lstStyle/>
          <a:p>
            <a:fld id="{1FAF3416-4057-4DAA-829D-4CA07428D088}" type="datetimeFigureOut">
              <a:rPr lang="en-US" smtClean="0"/>
              <a:t>3/1/2026</a:t>
            </a:fld>
            <a:endParaRPr lang="en-US" dirty="0"/>
          </a:p>
        </p:txBody>
      </p:sp>
      <p:sp>
        <p:nvSpPr>
          <p:cNvPr id="7" name="Footer Placeholder 6"/>
          <p:cNvSpPr>
            <a:spLocks noGrp="1"/>
          </p:cNvSpPr>
          <p:nvPr>
            <p:ph type="ftr" sz="quarter" idx="11"/>
          </p:nvPr>
        </p:nvSpPr>
        <p:spPr/>
        <p:txBody>
          <a:bodyPr/>
          <a:lstStyle/>
          <a:p>
            <a:r>
              <a:rPr lang="en-US"/>
              <a:t>
              </a:t>
            </a:r>
            <a:endParaRPr lang="en-US" dirty="0"/>
          </a:p>
        </p:txBody>
      </p:sp>
      <p:sp>
        <p:nvSpPr>
          <p:cNvPr id="8" name="Slide Number Placeholder 7"/>
          <p:cNvSpPr>
            <a:spLocks noGrp="1"/>
          </p:cNvSpPr>
          <p:nvPr>
            <p:ph type="sldNum" sz="quarter" idx="12"/>
          </p:nvPr>
        </p:nvSpPr>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1635580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921D9284-D300-4297-87F7-E791DCC15DB1}" type="datetimeFigureOut">
              <a:rPr lang="en-US" smtClean="0"/>
              <a:t>3/1/2026</a:t>
            </a:fld>
            <a:endParaRPr lang="en-US" dirty="0"/>
          </a:p>
        </p:txBody>
      </p:sp>
      <p:sp>
        <p:nvSpPr>
          <p:cNvPr id="6" name="Footer Placeholder 5"/>
          <p:cNvSpPr>
            <a:spLocks noGrp="1"/>
          </p:cNvSpPr>
          <p:nvPr>
            <p:ph type="ftr" sz="quarter" idx="11"/>
          </p:nvPr>
        </p:nvSpPr>
        <p:spPr/>
        <p:txBody>
          <a:bodyPr/>
          <a:lstStyle/>
          <a:p>
            <a:r>
              <a:rPr lang="en-US"/>
              <a:t>
              </a:t>
            </a:r>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29187766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baseline="0"/>
            </a:lvl1pPr>
          </a:lstStyle>
          <a:p>
            <a:r>
              <a:rPr lang="fr-FR"/>
              <a:t>Modifiez le style du titre</a:t>
            </a:r>
            <a:endParaRPr lang="en-US" dirty="0"/>
          </a:p>
        </p:txBody>
      </p:sp>
      <p:sp>
        <p:nvSpPr>
          <p:cNvPr id="3" name="Content Placeholder 2"/>
          <p:cNvSpPr>
            <a:spLocks noGrp="1"/>
          </p:cNvSpPr>
          <p:nvPr>
            <p:ph idx="1"/>
          </p:nvPr>
        </p:nvSpPr>
        <p:spPr>
          <a:xfrm>
            <a:off x="3867912" y="868680"/>
            <a:ext cx="731520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256032" y="3494176"/>
            <a:ext cx="2834640" cy="2321990"/>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8" name="Date Placeholder 7"/>
          <p:cNvSpPr>
            <a:spLocks noGrp="1"/>
          </p:cNvSpPr>
          <p:nvPr>
            <p:ph type="dt" sz="half" idx="10"/>
          </p:nvPr>
        </p:nvSpPr>
        <p:spPr/>
        <p:txBody>
          <a:bodyPr/>
          <a:lstStyle/>
          <a:p>
            <a:fld id="{37D525BB-DA17-4BA0-B3C8-3AC3ABC827E6}" type="datetimeFigureOut">
              <a:rPr lang="en-US" smtClean="0"/>
              <a:t>3/1/2026</a:t>
            </a:fld>
            <a:endParaRPr lang="en-US" dirty="0"/>
          </a:p>
        </p:txBody>
      </p:sp>
      <p:sp>
        <p:nvSpPr>
          <p:cNvPr id="9" name="Footer Placeholder 8"/>
          <p:cNvSpPr>
            <a:spLocks noGrp="1"/>
          </p:cNvSpPr>
          <p:nvPr>
            <p:ph type="ftr" sz="quarter" idx="11"/>
          </p:nvPr>
        </p:nvSpPr>
        <p:spPr/>
        <p:txBody>
          <a:bodyPr/>
          <a:lstStyle/>
          <a:p>
            <a:r>
              <a:rPr lang="en-US"/>
              <a:t>
              </a:t>
            </a:r>
            <a:endParaRPr lang="en-US" dirty="0"/>
          </a:p>
        </p:txBody>
      </p:sp>
      <p:sp>
        <p:nvSpPr>
          <p:cNvPr id="10" name="Slide Number Placeholder 9"/>
          <p:cNvSpPr>
            <a:spLocks noGrp="1"/>
          </p:cNvSpPr>
          <p:nvPr>
            <p:ph type="sldNum" sz="quarter" idx="12"/>
          </p:nvPr>
        </p:nvSpPr>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2799788503"/>
      </p:ext>
    </p:extLst>
  </p:cSld>
  <p:clrMapOvr>
    <a:masterClrMapping/>
  </p:clrMapOvr>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a:lvl1pPr>
          </a:lstStyle>
          <a:p>
            <a:r>
              <a:rPr lang="fr-FR"/>
              <a:t>Modifiez le style du titre</a:t>
            </a:r>
            <a:endParaRPr lang="en-US" dirty="0"/>
          </a:p>
        </p:txBody>
      </p:sp>
      <p:sp>
        <p:nvSpPr>
          <p:cNvPr id="3" name="Picture Placeholder 2"/>
          <p:cNvSpPr>
            <a:spLocks noGrp="1" noChangeAspect="1"/>
          </p:cNvSpPr>
          <p:nvPr>
            <p:ph type="pic" idx="1"/>
          </p:nvPr>
        </p:nvSpPr>
        <p:spPr>
          <a:xfrm>
            <a:off x="3570644" y="767419"/>
            <a:ext cx="8115230" cy="5330952"/>
          </a:xfrm>
          <a:solidFill>
            <a:schemeClr val="bg1">
              <a:lumMod val="75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Cliquez sur l'icône pour ajouter une image</a:t>
            </a:r>
            <a:endParaRPr lang="en-US" dirty="0"/>
          </a:p>
        </p:txBody>
      </p:sp>
      <p:sp>
        <p:nvSpPr>
          <p:cNvPr id="4" name="Text Placeholder 3"/>
          <p:cNvSpPr>
            <a:spLocks noGrp="1"/>
          </p:cNvSpPr>
          <p:nvPr>
            <p:ph type="body" sz="half" idx="2"/>
          </p:nvPr>
        </p:nvSpPr>
        <p:spPr>
          <a:xfrm>
            <a:off x="256032" y="3493008"/>
            <a:ext cx="2834640" cy="2322576"/>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8" name="Date Placeholder 7"/>
          <p:cNvSpPr>
            <a:spLocks noGrp="1"/>
          </p:cNvSpPr>
          <p:nvPr>
            <p:ph type="dt" sz="half" idx="10"/>
          </p:nvPr>
        </p:nvSpPr>
        <p:spPr/>
        <p:txBody>
          <a:bodyPr/>
          <a:lstStyle/>
          <a:p>
            <a:fld id="{B16C4C9A-3960-41CF-A4E9-2A8FB932454B}" type="datetimeFigureOut">
              <a:rPr lang="en-US" smtClean="0"/>
              <a:t>3/1/2026</a:t>
            </a:fld>
            <a:endParaRPr lang="en-US" dirty="0"/>
          </a:p>
        </p:txBody>
      </p:sp>
      <p:sp>
        <p:nvSpPr>
          <p:cNvPr id="9" name="Footer Placeholder 8"/>
          <p:cNvSpPr>
            <a:spLocks noGrp="1"/>
          </p:cNvSpPr>
          <p:nvPr>
            <p:ph type="ftr" sz="quarter" idx="11"/>
          </p:nvPr>
        </p:nvSpPr>
        <p:spPr>
          <a:xfrm>
            <a:off x="3499101" y="6356350"/>
            <a:ext cx="5911517" cy="365125"/>
          </a:xfrm>
        </p:spPr>
        <p:txBody>
          <a:bodyPr/>
          <a:lstStyle/>
          <a:p>
            <a:r>
              <a:rPr lang="en-US"/>
              <a:t>
              </a:t>
            </a:r>
            <a:endParaRPr lang="en-US" dirty="0"/>
          </a:p>
        </p:txBody>
      </p:sp>
      <p:sp>
        <p:nvSpPr>
          <p:cNvPr id="10" name="Slide Number Placeholder 9"/>
          <p:cNvSpPr>
            <a:spLocks noGrp="1"/>
          </p:cNvSpPr>
          <p:nvPr>
            <p:ph type="sldNum" sz="quarter" idx="12"/>
          </p:nvPr>
        </p:nvSpPr>
        <p:spPr/>
        <p:txBody>
          <a:bodyPr/>
          <a:lstStyle/>
          <a:p>
            <a:fld id="{6D22F896-40B5-4ADD-8801-0D06FADFA095}" type="slidenum">
              <a:rPr lang="en-US" smtClean="0"/>
              <a:t>‹N°›</a:t>
            </a:fld>
            <a:endParaRPr lang="en-US" dirty="0"/>
          </a:p>
        </p:txBody>
      </p:sp>
    </p:spTree>
    <p:extLst>
      <p:ext uri="{BB962C8B-B14F-4D97-AF65-F5344CB8AC3E}">
        <p14:creationId xmlns:p14="http://schemas.microsoft.com/office/powerpoint/2010/main" val="35580701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758952"/>
            <a:ext cx="3443590" cy="5330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252919" y="1123837"/>
            <a:ext cx="2947482" cy="4601183"/>
          </a:xfrm>
          <a:prstGeom prst="rect">
            <a:avLst/>
          </a:prstGeom>
        </p:spPr>
        <p:txBody>
          <a:bodyPr vert="horz" lIns="91440" tIns="45720" rIns="91440" bIns="45720" rtlCol="0" anchor="ctr">
            <a:normAutofit/>
          </a:bodyPr>
          <a:lstStyle/>
          <a:p>
            <a:r>
              <a:rPr lang="fr-FR"/>
              <a:t>Modifiez le style du titre</a:t>
            </a:r>
            <a:endParaRPr lang="en-US" dirty="0"/>
          </a:p>
        </p:txBody>
      </p:sp>
      <p:sp>
        <p:nvSpPr>
          <p:cNvPr id="38" name="Rectangle 37"/>
          <p:cNvSpPr/>
          <p:nvPr/>
        </p:nvSpPr>
        <p:spPr>
          <a:xfrm>
            <a:off x="11815864" y="758952"/>
            <a:ext cx="384048"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Text Placeholder 2"/>
          <p:cNvSpPr>
            <a:spLocks noGrp="1"/>
          </p:cNvSpPr>
          <p:nvPr>
            <p:ph type="body" idx="1"/>
          </p:nvPr>
        </p:nvSpPr>
        <p:spPr>
          <a:xfrm>
            <a:off x="3869268" y="864108"/>
            <a:ext cx="7315200" cy="5120640"/>
          </a:xfrm>
          <a:prstGeom prst="rect">
            <a:avLst/>
          </a:prstGeom>
        </p:spPr>
        <p:txBody>
          <a:bodyPr vert="horz" lIns="91440" tIns="45720" rIns="91440" bIns="45720" rtlCol="0" anchor="ct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262465" y="6356350"/>
            <a:ext cx="2743200"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fld id="{3CBC1C18-307B-4F68-A007-B5B542270E8D}" type="datetimeFigureOut">
              <a:rPr lang="en-US" smtClean="0"/>
              <a:t>3/1/2026</a:t>
            </a:fld>
            <a:endParaRPr lang="en-US" dirty="0"/>
          </a:p>
        </p:txBody>
      </p:sp>
      <p:sp>
        <p:nvSpPr>
          <p:cNvPr id="5" name="Footer Placeholder 4"/>
          <p:cNvSpPr>
            <a:spLocks noGrp="1"/>
          </p:cNvSpPr>
          <p:nvPr>
            <p:ph type="ftr" sz="quarter" idx="3"/>
          </p:nvPr>
        </p:nvSpPr>
        <p:spPr>
          <a:xfrm>
            <a:off x="3869268" y="6356350"/>
            <a:ext cx="5911517"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r>
              <a:rPr lang="en-US"/>
              <a:t>
              </a:t>
            </a:r>
            <a:endParaRPr lang="en-US" dirty="0"/>
          </a:p>
        </p:txBody>
      </p:sp>
      <p:sp>
        <p:nvSpPr>
          <p:cNvPr id="6" name="Slide Number Placeholder 5"/>
          <p:cNvSpPr>
            <a:spLocks noGrp="1"/>
          </p:cNvSpPr>
          <p:nvPr>
            <p:ph type="sldNum" sz="quarter" idx="4"/>
          </p:nvPr>
        </p:nvSpPr>
        <p:spPr>
          <a:xfrm>
            <a:off x="10634135" y="6356350"/>
            <a:ext cx="1530927" cy="365125"/>
          </a:xfrm>
          <a:prstGeom prst="rect">
            <a:avLst/>
          </a:prstGeom>
        </p:spPr>
        <p:txBody>
          <a:bodyPr vert="horz" lIns="91440" tIns="45720" rIns="91440" bIns="45720" rtlCol="0" anchor="ctr"/>
          <a:lstStyle>
            <a:lvl1pPr algn="r">
              <a:defRPr sz="1200" b="1">
                <a:solidFill>
                  <a:schemeClr val="accent1"/>
                </a:solidFill>
              </a:defRPr>
            </a:lvl1p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2509952849"/>
      </p:ext>
    </p:extLst>
  </p:cSld>
  <p:clrMap bg1="lt1" tx1="dk1" bg2="lt2" tx2="dk2" accent1="accent1" accent2="accent2" accent3="accent3" accent4="accent4" accent5="accent5" accent6="accent6" hlink="hlink" folHlink="folHlink"/>
  <p:sldLayoutIdLst>
    <p:sldLayoutId id="2147483777" r:id="rId1"/>
    <p:sldLayoutId id="2147483778" r:id="rId2"/>
    <p:sldLayoutId id="2147483779" r:id="rId3"/>
    <p:sldLayoutId id="2147483780" r:id="rId4"/>
    <p:sldLayoutId id="2147483781" r:id="rId5"/>
    <p:sldLayoutId id="2147483782" r:id="rId6"/>
    <p:sldLayoutId id="2147483783" r:id="rId7"/>
    <p:sldLayoutId id="2147483784" r:id="rId8"/>
    <p:sldLayoutId id="2147483785" r:id="rId9"/>
    <p:sldLayoutId id="2147483786" r:id="rId10"/>
    <p:sldLayoutId id="2147483787" r:id="rId11"/>
  </p:sldLayoutIdLst>
  <p:hf sldNum="0" hdr="0" ftr="0" dt="0"/>
  <p:txStyles>
    <p:titleStyle>
      <a:lvl1pPr algn="l" defTabSz="914400" rtl="0" eaLnBrk="1" latinLnBrk="0" hangingPunct="1">
        <a:lnSpc>
          <a:spcPct val="90000"/>
        </a:lnSpc>
        <a:spcBef>
          <a:spcPct val="0"/>
        </a:spcBef>
        <a:buNone/>
        <a:defRPr sz="3600" kern="1200" spc="-60" baseline="0">
          <a:solidFill>
            <a:srgbClr val="FFFFFF"/>
          </a:solid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buClr>
        <a:buFont typeface="Wingdings 2" pitchFamily="18" charset="2"/>
        <a:buChar char=""/>
        <a:defRPr sz="20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A9B6162-70A4-3554-A44D-ED041DD2A451}"/>
              </a:ext>
            </a:extLst>
          </p:cNvPr>
          <p:cNvSpPr>
            <a:spLocks noGrp="1"/>
          </p:cNvSpPr>
          <p:nvPr>
            <p:ph type="ctrTitle"/>
          </p:nvPr>
        </p:nvSpPr>
        <p:spPr>
          <a:xfrm>
            <a:off x="978408" y="1537208"/>
            <a:ext cx="7315200" cy="1475535"/>
          </a:xfrm>
        </p:spPr>
        <p:txBody>
          <a:bodyPr>
            <a:normAutofit/>
          </a:bodyPr>
          <a:lstStyle/>
          <a:p>
            <a:pPr algn="ctr"/>
            <a:r>
              <a:rPr lang="en-US" altLang="zh-CN" sz="3600" dirty="0">
                <a:solidFill>
                  <a:srgbClr val="FFFFFF"/>
                </a:solidFill>
                <a:latin typeface="Lucida Fax" panose="02060602050505020204" pitchFamily="18" charset="0"/>
                <a:sym typeface="Impact" panose="020B0806030902050204" pitchFamily="34" charset="0"/>
              </a:rPr>
              <a:t>ENTREPRENEURIAL ECOSYSTEM</a:t>
            </a:r>
            <a:br>
              <a:rPr lang="en-US" altLang="zh-CN" sz="6000" dirty="0">
                <a:solidFill>
                  <a:srgbClr val="FFFFFF"/>
                </a:solidFill>
                <a:latin typeface="Lucida Fax" panose="02060602050505020204" pitchFamily="18" charset="0"/>
                <a:sym typeface="Impact" panose="020B0806030902050204" pitchFamily="34" charset="0"/>
              </a:rPr>
            </a:br>
            <a:r>
              <a:rPr lang="en-US" altLang="zh-CN" sz="2400" dirty="0">
                <a:latin typeface="Lucida Fax" panose="02060602050505020204" pitchFamily="18" charset="0"/>
                <a:sym typeface="Impact" panose="020B0806030902050204" pitchFamily="34" charset="0"/>
              </a:rPr>
              <a:t>Virtous Vs Vicious cycles</a:t>
            </a:r>
            <a:endParaRPr lang="en-US" sz="2400" dirty="0"/>
          </a:p>
        </p:txBody>
      </p:sp>
      <p:sp>
        <p:nvSpPr>
          <p:cNvPr id="3" name="Sous-titre 2">
            <a:extLst>
              <a:ext uri="{FF2B5EF4-FFF2-40B4-BE49-F238E27FC236}">
                <a16:creationId xmlns:a16="http://schemas.microsoft.com/office/drawing/2014/main" id="{9B1B7CF7-1E01-2E07-03AE-C84B05AE33AA}"/>
              </a:ext>
            </a:extLst>
          </p:cNvPr>
          <p:cNvSpPr>
            <a:spLocks noGrp="1"/>
          </p:cNvSpPr>
          <p:nvPr>
            <p:ph type="subTitle" idx="1"/>
          </p:nvPr>
        </p:nvSpPr>
        <p:spPr>
          <a:xfrm>
            <a:off x="1069848" y="3603687"/>
            <a:ext cx="7315200" cy="1647582"/>
          </a:xfrm>
        </p:spPr>
        <p:txBody>
          <a:bodyPr/>
          <a:lstStyle/>
          <a:p>
            <a:r>
              <a:rPr lang="fr-FR" dirty="0">
                <a:latin typeface="Lucida Bright" panose="02040602050505020304" pitchFamily="18" charset="0"/>
              </a:rPr>
              <a:t>Dr.DJOUDI Hanane</a:t>
            </a:r>
          </a:p>
          <a:p>
            <a:r>
              <a:rPr lang="fr-FR" dirty="0">
                <a:latin typeface="Lucida Bright" panose="02040602050505020304" pitchFamily="18" charset="0"/>
              </a:rPr>
              <a:t>Faculty of ECMS/ University of Biskra</a:t>
            </a:r>
          </a:p>
          <a:p>
            <a:endParaRPr lang="en-US" dirty="0"/>
          </a:p>
        </p:txBody>
      </p:sp>
      <p:pic>
        <p:nvPicPr>
          <p:cNvPr id="12" name="Image 11">
            <a:extLst>
              <a:ext uri="{FF2B5EF4-FFF2-40B4-BE49-F238E27FC236}">
                <a16:creationId xmlns:a16="http://schemas.microsoft.com/office/drawing/2014/main" id="{E75831E3-573C-ADBB-C472-C28C72C07FDF}"/>
              </a:ext>
            </a:extLst>
          </p:cNvPr>
          <p:cNvPicPr>
            <a:picLocks noChangeAspect="1"/>
          </p:cNvPicPr>
          <p:nvPr/>
        </p:nvPicPr>
        <p:blipFill>
          <a:blip r:embed="rId2"/>
          <a:stretch>
            <a:fillRect/>
          </a:stretch>
        </p:blipFill>
        <p:spPr>
          <a:xfrm>
            <a:off x="9611424" y="2274976"/>
            <a:ext cx="2131789" cy="2155646"/>
          </a:xfrm>
          <a:prstGeom prst="ellipse">
            <a:avLst/>
          </a:prstGeom>
          <a:ln w="63500" cap="rnd">
            <a:solidFill>
              <a:schemeClr val="tx2">
                <a:lumMod val="75000"/>
              </a:schemeClr>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
        <p:nvSpPr>
          <p:cNvPr id="5" name="Sous-titre 2">
            <a:extLst>
              <a:ext uri="{FF2B5EF4-FFF2-40B4-BE49-F238E27FC236}">
                <a16:creationId xmlns:a16="http://schemas.microsoft.com/office/drawing/2014/main" id="{9B1B7CF7-1E01-2E07-03AE-C84B05AE33AA}"/>
              </a:ext>
            </a:extLst>
          </p:cNvPr>
          <p:cNvSpPr txBox="1">
            <a:spLocks/>
          </p:cNvSpPr>
          <p:nvPr/>
        </p:nvSpPr>
        <p:spPr>
          <a:xfrm>
            <a:off x="0" y="5470724"/>
            <a:ext cx="9206475" cy="603343"/>
          </a:xfrm>
          <a:prstGeom prst="rect">
            <a:avLst/>
          </a:prstGeom>
        </p:spPr>
        <p:txBody>
          <a:bodyPr vert="horz" lIns="91440" tIns="45720" rIns="91440" bIns="45720" rtlCol="0" anchor="t">
            <a:normAutofit fontScale="92500"/>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fr-FR" sz="2200" dirty="0">
                <a:solidFill>
                  <a:schemeClr val="accent1">
                    <a:lumMod val="20000"/>
                    <a:lumOff val="80000"/>
                  </a:schemeClr>
                </a:solidFill>
                <a:latin typeface="Lucida Bright" panose="02040602050505020304" pitchFamily="18" charset="0"/>
              </a:rPr>
              <a:t>REF: Growing and sustaining entrepreneurial ecosystems, SEAANZ Ltd 2014</a:t>
            </a:r>
          </a:p>
          <a:p>
            <a:endParaRPr lang="fr-FR" dirty="0">
              <a:latin typeface="Lucida Bright" panose="02040602050505020304" pitchFamily="18" charset="0"/>
            </a:endParaRPr>
          </a:p>
          <a:p>
            <a:endParaRPr lang="fr-FR" dirty="0">
              <a:latin typeface="Lucida Bright" panose="02040602050505020304" pitchFamily="18" charset="0"/>
            </a:endParaRPr>
          </a:p>
          <a:p>
            <a:endParaRPr lang="fr-FR" dirty="0">
              <a:latin typeface="Lucida Bright" panose="02040602050505020304" pitchFamily="18" charset="0"/>
            </a:endParaRPr>
          </a:p>
          <a:p>
            <a:endParaRPr lang="fr-FR" dirty="0">
              <a:latin typeface="Lucida Bright" panose="02040602050505020304" pitchFamily="18" charset="0"/>
            </a:endParaRPr>
          </a:p>
          <a:p>
            <a:endParaRPr lang="en-US" dirty="0"/>
          </a:p>
        </p:txBody>
      </p:sp>
    </p:spTree>
    <p:extLst>
      <p:ext uri="{BB962C8B-B14F-4D97-AF65-F5344CB8AC3E}">
        <p14:creationId xmlns:p14="http://schemas.microsoft.com/office/powerpoint/2010/main" val="36184340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A9B6162-70A4-3554-A44D-ED041DD2A451}"/>
              </a:ext>
            </a:extLst>
          </p:cNvPr>
          <p:cNvSpPr>
            <a:spLocks noGrp="1"/>
          </p:cNvSpPr>
          <p:nvPr>
            <p:ph type="ctrTitle"/>
          </p:nvPr>
        </p:nvSpPr>
        <p:spPr>
          <a:xfrm>
            <a:off x="598859" y="1069844"/>
            <a:ext cx="7998532" cy="585064"/>
          </a:xfrm>
        </p:spPr>
        <p:txBody>
          <a:bodyPr>
            <a:noAutofit/>
          </a:bodyPr>
          <a:lstStyle/>
          <a:p>
            <a:pPr algn="ctr" fontAlgn="base"/>
            <a:r>
              <a:rPr lang="fr-FR" sz="3600" dirty="0">
                <a:latin typeface="Georgia" panose="02040502050405020303" pitchFamily="18" charset="0"/>
              </a:rPr>
              <a:t>Virtous Vs Vicious cycles</a:t>
            </a:r>
          </a:p>
        </p:txBody>
      </p:sp>
      <p:sp>
        <p:nvSpPr>
          <p:cNvPr id="3" name="Sous-titre 2">
            <a:extLst>
              <a:ext uri="{FF2B5EF4-FFF2-40B4-BE49-F238E27FC236}">
                <a16:creationId xmlns:a16="http://schemas.microsoft.com/office/drawing/2014/main" id="{9B1B7CF7-1E01-2E07-03AE-C84B05AE33AA}"/>
              </a:ext>
            </a:extLst>
          </p:cNvPr>
          <p:cNvSpPr>
            <a:spLocks noGrp="1"/>
          </p:cNvSpPr>
          <p:nvPr>
            <p:ph type="subTitle" idx="1"/>
          </p:nvPr>
        </p:nvSpPr>
        <p:spPr>
          <a:xfrm>
            <a:off x="0" y="1654908"/>
            <a:ext cx="9196251" cy="4387047"/>
          </a:xfrm>
        </p:spPr>
        <p:txBody>
          <a:bodyPr>
            <a:noAutofit/>
          </a:bodyPr>
          <a:lstStyle/>
          <a:p>
            <a:pPr algn="ctr" rtl="1">
              <a:lnSpc>
                <a:spcPct val="120000"/>
              </a:lnSpc>
              <a:spcBef>
                <a:spcPts val="0"/>
              </a:spcBef>
              <a:spcAft>
                <a:spcPts val="600"/>
              </a:spcAft>
            </a:pPr>
            <a:r>
              <a:rPr lang="fr-FR" sz="3600" spc="-100" dirty="0">
                <a:solidFill>
                  <a:srgbClr val="FFFFFF"/>
                </a:solidFill>
                <a:latin typeface="Georgia" panose="02040502050405020303" pitchFamily="18" charset="0"/>
                <a:ea typeface="+mj-ea"/>
                <a:cs typeface="+mj-cs"/>
              </a:rPr>
              <a:t>Venkataraman (2004) highlighted the need for a ‘virtuous’ rather than a ‘vicious’ cycle to emerge within a region if technologically based enterprises were to emerge.</a:t>
            </a:r>
            <a:r>
              <a:rPr lang="fr-FR" sz="3600" dirty="0"/>
              <a:t> </a:t>
            </a:r>
            <a:br>
              <a:rPr lang="fr-FR" sz="3600" dirty="0"/>
            </a:br>
            <a:endParaRPr lang="ar-DZ" sz="3600" spc="-100" dirty="0">
              <a:solidFill>
                <a:srgbClr val="FFFFFF"/>
              </a:solidFill>
              <a:latin typeface="Georgia" panose="02040502050405020303" pitchFamily="18" charset="0"/>
              <a:ea typeface="+mj-ea"/>
              <a:cs typeface="+mj-cs"/>
            </a:endParaRPr>
          </a:p>
        </p:txBody>
      </p:sp>
      <p:pic>
        <p:nvPicPr>
          <p:cNvPr id="12" name="Image 11">
            <a:extLst>
              <a:ext uri="{FF2B5EF4-FFF2-40B4-BE49-F238E27FC236}">
                <a16:creationId xmlns:a16="http://schemas.microsoft.com/office/drawing/2014/main" id="{E75831E3-573C-ADBB-C472-C28C72C07FDF}"/>
              </a:ext>
            </a:extLst>
          </p:cNvPr>
          <p:cNvPicPr>
            <a:picLocks noChangeAspect="1"/>
          </p:cNvPicPr>
          <p:nvPr/>
        </p:nvPicPr>
        <p:blipFill>
          <a:blip r:embed="rId2"/>
          <a:stretch>
            <a:fillRect/>
          </a:stretch>
        </p:blipFill>
        <p:spPr>
          <a:xfrm>
            <a:off x="9611424" y="2274976"/>
            <a:ext cx="2131789" cy="2155646"/>
          </a:xfrm>
          <a:prstGeom prst="ellipse">
            <a:avLst/>
          </a:prstGeom>
          <a:ln w="63500" cap="rnd">
            <a:solidFill>
              <a:schemeClr val="tx2">
                <a:lumMod val="75000"/>
              </a:schemeClr>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
        <p:nvSpPr>
          <p:cNvPr id="5" name="Titre 1">
            <a:extLst>
              <a:ext uri="{FF2B5EF4-FFF2-40B4-BE49-F238E27FC236}">
                <a16:creationId xmlns:a16="http://schemas.microsoft.com/office/drawing/2014/main" id="{D7EDEBBC-6187-EC74-4C74-934BB0F25EC5}"/>
              </a:ext>
            </a:extLst>
          </p:cNvPr>
          <p:cNvSpPr txBox="1">
            <a:spLocks/>
          </p:cNvSpPr>
          <p:nvPr/>
        </p:nvSpPr>
        <p:spPr>
          <a:xfrm>
            <a:off x="0" y="5990488"/>
            <a:ext cx="12192000" cy="853441"/>
          </a:xfrm>
          <a:prstGeom prst="rect">
            <a:avLst/>
          </a:prstGeom>
        </p:spPr>
        <p:txBody>
          <a:bodyPr vert="horz" lIns="91440" tIns="45720" rIns="91440" bIns="45720" rtlCol="0" anchor="b">
            <a:normAutofit fontScale="97500"/>
          </a:bodyPr>
          <a:lstStyle>
            <a:lvl1pPr algn="l" defTabSz="914400" rtl="0" eaLnBrk="1" latinLnBrk="0" hangingPunct="1">
              <a:lnSpc>
                <a:spcPct val="90000"/>
              </a:lnSpc>
              <a:spcBef>
                <a:spcPct val="0"/>
              </a:spcBef>
              <a:buNone/>
              <a:defRPr sz="5900" kern="1200" spc="-100" baseline="0">
                <a:solidFill>
                  <a:srgbClr val="FFFFFF"/>
                </a:solidFill>
                <a:latin typeface="+mj-lt"/>
                <a:ea typeface="+mj-ea"/>
                <a:cs typeface="+mj-cs"/>
              </a:defRPr>
            </a:lvl1pPr>
          </a:lstStyle>
          <a:p>
            <a:pPr algn="ctr" rtl="1"/>
            <a:r>
              <a:rPr lang="ar-DZ" sz="3600" b="1" dirty="0">
                <a:solidFill>
                  <a:schemeClr val="tx2">
                    <a:lumMod val="60000"/>
                    <a:lumOff val="40000"/>
                  </a:schemeClr>
                </a:solidFill>
                <a:latin typeface="Sakkal Majalla" panose="02000000000000000000" pitchFamily="2" charset="-78"/>
                <a:cs typeface="Sakkal Majalla" panose="02000000000000000000" pitchFamily="2" charset="-78"/>
              </a:rPr>
              <a:t>النظام البيئي لريادة الأعمال  </a:t>
            </a:r>
            <a:r>
              <a:rPr lang="fr-FR" sz="3600" b="1" dirty="0">
                <a:solidFill>
                  <a:schemeClr val="tx2">
                    <a:lumMod val="60000"/>
                    <a:lumOff val="40000"/>
                  </a:schemeClr>
                </a:solidFill>
                <a:latin typeface="Sakkal Majalla" panose="02000000000000000000" pitchFamily="2" charset="-78"/>
                <a:cs typeface="Sakkal Majalla" panose="02000000000000000000" pitchFamily="2" charset="-78"/>
              </a:rPr>
              <a:t> </a:t>
            </a:r>
            <a:r>
              <a:rPr lang="en-US" sz="3600" b="1" dirty="0">
                <a:solidFill>
                  <a:schemeClr val="tx2">
                    <a:lumMod val="60000"/>
                    <a:lumOff val="40000"/>
                  </a:schemeClr>
                </a:solidFill>
                <a:latin typeface="Sakkal Majalla" panose="02000000000000000000" pitchFamily="2" charset="-78"/>
                <a:cs typeface="Sakkal Majalla" panose="02000000000000000000" pitchFamily="2" charset="-78"/>
              </a:rPr>
              <a:t>Entrepreneurship ecosystem                                                                              </a:t>
            </a:r>
          </a:p>
        </p:txBody>
      </p:sp>
    </p:spTree>
    <p:extLst>
      <p:ext uri="{BB962C8B-B14F-4D97-AF65-F5344CB8AC3E}">
        <p14:creationId xmlns:p14="http://schemas.microsoft.com/office/powerpoint/2010/main" val="13074060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Image 11">
            <a:extLst>
              <a:ext uri="{FF2B5EF4-FFF2-40B4-BE49-F238E27FC236}">
                <a16:creationId xmlns:a16="http://schemas.microsoft.com/office/drawing/2014/main" id="{E75831E3-573C-ADBB-C472-C28C72C07FDF}"/>
              </a:ext>
            </a:extLst>
          </p:cNvPr>
          <p:cNvPicPr>
            <a:picLocks noChangeAspect="1"/>
          </p:cNvPicPr>
          <p:nvPr/>
        </p:nvPicPr>
        <p:blipFill>
          <a:blip r:embed="rId2"/>
          <a:stretch>
            <a:fillRect/>
          </a:stretch>
        </p:blipFill>
        <p:spPr>
          <a:xfrm>
            <a:off x="9611424" y="2274976"/>
            <a:ext cx="2131789" cy="2155646"/>
          </a:xfrm>
          <a:prstGeom prst="ellipse">
            <a:avLst/>
          </a:prstGeom>
          <a:ln w="63500" cap="rnd">
            <a:solidFill>
              <a:schemeClr val="tx2">
                <a:lumMod val="75000"/>
              </a:schemeClr>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
        <p:nvSpPr>
          <p:cNvPr id="5" name="Titre 1">
            <a:extLst>
              <a:ext uri="{FF2B5EF4-FFF2-40B4-BE49-F238E27FC236}">
                <a16:creationId xmlns:a16="http://schemas.microsoft.com/office/drawing/2014/main" id="{D7EDEBBC-6187-EC74-4C74-934BB0F25EC5}"/>
              </a:ext>
            </a:extLst>
          </p:cNvPr>
          <p:cNvSpPr txBox="1">
            <a:spLocks/>
          </p:cNvSpPr>
          <p:nvPr/>
        </p:nvSpPr>
        <p:spPr>
          <a:xfrm>
            <a:off x="0" y="5990488"/>
            <a:ext cx="12192000" cy="853441"/>
          </a:xfrm>
          <a:prstGeom prst="rect">
            <a:avLst/>
          </a:prstGeom>
        </p:spPr>
        <p:txBody>
          <a:bodyPr vert="horz" lIns="91440" tIns="45720" rIns="91440" bIns="45720" rtlCol="0" anchor="b">
            <a:normAutofit fontScale="97500"/>
          </a:bodyPr>
          <a:lstStyle>
            <a:lvl1pPr algn="l" defTabSz="914400" rtl="0" eaLnBrk="1" latinLnBrk="0" hangingPunct="1">
              <a:lnSpc>
                <a:spcPct val="90000"/>
              </a:lnSpc>
              <a:spcBef>
                <a:spcPct val="0"/>
              </a:spcBef>
              <a:buNone/>
              <a:defRPr sz="5900" kern="1200" spc="-100" baseline="0">
                <a:solidFill>
                  <a:srgbClr val="FFFFFF"/>
                </a:solidFill>
                <a:latin typeface="+mj-lt"/>
                <a:ea typeface="+mj-ea"/>
                <a:cs typeface="+mj-cs"/>
              </a:defRPr>
            </a:lvl1pPr>
          </a:lstStyle>
          <a:p>
            <a:pPr algn="ctr" rtl="1"/>
            <a:r>
              <a:rPr lang="ar-DZ" sz="3600" b="1" dirty="0">
                <a:solidFill>
                  <a:schemeClr val="tx2">
                    <a:lumMod val="60000"/>
                    <a:lumOff val="40000"/>
                  </a:schemeClr>
                </a:solidFill>
                <a:latin typeface="Sakkal Majalla" panose="02000000000000000000" pitchFamily="2" charset="-78"/>
                <a:cs typeface="Sakkal Majalla" panose="02000000000000000000" pitchFamily="2" charset="-78"/>
              </a:rPr>
              <a:t>النظام البيئي لريادة الأعمال  </a:t>
            </a:r>
            <a:r>
              <a:rPr lang="fr-FR" sz="3600" b="1" dirty="0">
                <a:solidFill>
                  <a:schemeClr val="tx2">
                    <a:lumMod val="60000"/>
                    <a:lumOff val="40000"/>
                  </a:schemeClr>
                </a:solidFill>
                <a:latin typeface="Sakkal Majalla" panose="02000000000000000000" pitchFamily="2" charset="-78"/>
                <a:cs typeface="Sakkal Majalla" panose="02000000000000000000" pitchFamily="2" charset="-78"/>
              </a:rPr>
              <a:t> </a:t>
            </a:r>
            <a:r>
              <a:rPr lang="en-US" sz="3600" b="1" dirty="0">
                <a:solidFill>
                  <a:schemeClr val="tx2">
                    <a:lumMod val="60000"/>
                    <a:lumOff val="40000"/>
                  </a:schemeClr>
                </a:solidFill>
                <a:latin typeface="Sakkal Majalla" panose="02000000000000000000" pitchFamily="2" charset="-78"/>
                <a:cs typeface="Sakkal Majalla" panose="02000000000000000000" pitchFamily="2" charset="-78"/>
              </a:rPr>
              <a:t>Entrepreneurship ecosystem                                                                              </a:t>
            </a:r>
          </a:p>
        </p:txBody>
      </p:sp>
      <p:pic>
        <p:nvPicPr>
          <p:cNvPr id="7" name="Image 6"/>
          <p:cNvPicPr>
            <a:picLocks noChangeAspect="1"/>
          </p:cNvPicPr>
          <p:nvPr/>
        </p:nvPicPr>
        <p:blipFill>
          <a:blip r:embed="rId3"/>
          <a:stretch>
            <a:fillRect/>
          </a:stretch>
        </p:blipFill>
        <p:spPr>
          <a:xfrm>
            <a:off x="0" y="1"/>
            <a:ext cx="9326880" cy="6100354"/>
          </a:xfrm>
          <a:prstGeom prst="rect">
            <a:avLst/>
          </a:prstGeom>
        </p:spPr>
      </p:pic>
    </p:spTree>
    <p:extLst>
      <p:ext uri="{BB962C8B-B14F-4D97-AF65-F5344CB8AC3E}">
        <p14:creationId xmlns:p14="http://schemas.microsoft.com/office/powerpoint/2010/main" val="6996755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A9B6162-70A4-3554-A44D-ED041DD2A451}"/>
              </a:ext>
            </a:extLst>
          </p:cNvPr>
          <p:cNvSpPr>
            <a:spLocks noGrp="1"/>
          </p:cNvSpPr>
          <p:nvPr>
            <p:ph type="ctrTitle"/>
          </p:nvPr>
        </p:nvSpPr>
        <p:spPr>
          <a:xfrm>
            <a:off x="598859" y="1069844"/>
            <a:ext cx="7998532" cy="419322"/>
          </a:xfrm>
        </p:spPr>
        <p:txBody>
          <a:bodyPr>
            <a:noAutofit/>
          </a:bodyPr>
          <a:lstStyle/>
          <a:p>
            <a:pPr algn="ctr" fontAlgn="base"/>
            <a:r>
              <a:rPr lang="fr-FR" sz="3600" dirty="0">
                <a:latin typeface="Georgia" panose="02040502050405020303" pitchFamily="18" charset="0"/>
              </a:rPr>
              <a:t>The vicious cycle</a:t>
            </a:r>
          </a:p>
        </p:txBody>
      </p:sp>
      <p:sp>
        <p:nvSpPr>
          <p:cNvPr id="3" name="Sous-titre 2">
            <a:extLst>
              <a:ext uri="{FF2B5EF4-FFF2-40B4-BE49-F238E27FC236}">
                <a16:creationId xmlns:a16="http://schemas.microsoft.com/office/drawing/2014/main" id="{9B1B7CF7-1E01-2E07-03AE-C84B05AE33AA}"/>
              </a:ext>
            </a:extLst>
          </p:cNvPr>
          <p:cNvSpPr>
            <a:spLocks noGrp="1"/>
          </p:cNvSpPr>
          <p:nvPr>
            <p:ph type="subTitle" idx="1"/>
          </p:nvPr>
        </p:nvSpPr>
        <p:spPr>
          <a:xfrm>
            <a:off x="0" y="1489166"/>
            <a:ext cx="9196251" cy="4552789"/>
          </a:xfrm>
        </p:spPr>
        <p:txBody>
          <a:bodyPr>
            <a:noAutofit/>
          </a:bodyPr>
          <a:lstStyle/>
          <a:p>
            <a:pPr algn="just">
              <a:lnSpc>
                <a:spcPct val="120000"/>
              </a:lnSpc>
              <a:spcBef>
                <a:spcPts val="0"/>
              </a:spcBef>
              <a:spcAft>
                <a:spcPts val="600"/>
              </a:spcAft>
            </a:pPr>
            <a:r>
              <a:rPr lang="fr-FR" sz="2800" spc="-100" dirty="0">
                <a:solidFill>
                  <a:srgbClr val="FFFFFF"/>
                </a:solidFill>
                <a:latin typeface="Georgia" panose="02040502050405020303" pitchFamily="18" charset="0"/>
                <a:ea typeface="+mj-ea"/>
                <a:cs typeface="+mj-cs"/>
              </a:rPr>
              <a:t>sees a </a:t>
            </a:r>
            <a:r>
              <a:rPr lang="fr-FR" sz="2800" u="sng" spc="-100" dirty="0">
                <a:solidFill>
                  <a:srgbClr val="FFFFFF"/>
                </a:solidFill>
                <a:latin typeface="Georgia" panose="02040502050405020303" pitchFamily="18" charset="0"/>
                <a:ea typeface="+mj-ea"/>
                <a:cs typeface="+mj-cs"/>
              </a:rPr>
              <a:t>culture</a:t>
            </a:r>
            <a:r>
              <a:rPr lang="fr-FR" sz="2800" spc="-100" dirty="0">
                <a:solidFill>
                  <a:srgbClr val="FFFFFF"/>
                </a:solidFill>
                <a:latin typeface="Georgia" panose="02040502050405020303" pitchFamily="18" charset="0"/>
                <a:ea typeface="+mj-ea"/>
                <a:cs typeface="+mj-cs"/>
              </a:rPr>
              <a:t> that is </a:t>
            </a:r>
            <a:r>
              <a:rPr lang="fr-FR" sz="2800" u="sng" spc="-100" dirty="0">
                <a:solidFill>
                  <a:srgbClr val="FFFFFF"/>
                </a:solidFill>
                <a:latin typeface="Georgia" panose="02040502050405020303" pitchFamily="18" charset="0"/>
                <a:ea typeface="+mj-ea"/>
                <a:cs typeface="+mj-cs"/>
              </a:rPr>
              <a:t>not supportive </a:t>
            </a:r>
            <a:r>
              <a:rPr lang="fr-FR" sz="2800" spc="-100" dirty="0">
                <a:solidFill>
                  <a:srgbClr val="FFFFFF"/>
                </a:solidFill>
                <a:latin typeface="Georgia" panose="02040502050405020303" pitchFamily="18" charset="0"/>
                <a:ea typeface="+mj-ea"/>
                <a:cs typeface="+mj-cs"/>
              </a:rPr>
              <a:t>of enterprise and has a flow of only a few entrepreneurial businesses that are insufficient to attract </a:t>
            </a:r>
            <a:r>
              <a:rPr lang="fr-FR" sz="2800" u="sng" spc="-100" dirty="0">
                <a:solidFill>
                  <a:srgbClr val="FFFFFF"/>
                </a:solidFill>
                <a:latin typeface="Georgia" panose="02040502050405020303" pitchFamily="18" charset="0"/>
                <a:ea typeface="+mj-ea"/>
                <a:cs typeface="+mj-cs"/>
              </a:rPr>
              <a:t>risk capital</a:t>
            </a:r>
            <a:r>
              <a:rPr lang="fr-FR" sz="2800" spc="-100" dirty="0">
                <a:solidFill>
                  <a:srgbClr val="FFFFFF"/>
                </a:solidFill>
                <a:latin typeface="Georgia" panose="02040502050405020303" pitchFamily="18" charset="0"/>
                <a:ea typeface="+mj-ea"/>
                <a:cs typeface="+mj-cs"/>
              </a:rPr>
              <a:t>, thereby creating a more </a:t>
            </a:r>
            <a:r>
              <a:rPr lang="fr-FR" sz="2800" u="sng" spc="-100" dirty="0">
                <a:solidFill>
                  <a:srgbClr val="FFFFFF"/>
                </a:solidFill>
                <a:latin typeface="Georgia" panose="02040502050405020303" pitchFamily="18" charset="0"/>
                <a:ea typeface="+mj-ea"/>
                <a:cs typeface="+mj-cs"/>
              </a:rPr>
              <a:t>risky</a:t>
            </a:r>
            <a:r>
              <a:rPr lang="fr-FR" sz="2800" spc="-100" dirty="0">
                <a:solidFill>
                  <a:srgbClr val="FFFFFF"/>
                </a:solidFill>
                <a:latin typeface="Georgia" panose="02040502050405020303" pitchFamily="18" charset="0"/>
                <a:ea typeface="+mj-ea"/>
                <a:cs typeface="+mj-cs"/>
              </a:rPr>
              <a:t> environment. This can increase a </a:t>
            </a:r>
            <a:r>
              <a:rPr lang="fr-FR" sz="2800" u="sng" spc="-100" dirty="0">
                <a:solidFill>
                  <a:srgbClr val="FFFFFF"/>
                </a:solidFill>
                <a:latin typeface="Georgia" panose="02040502050405020303" pitchFamily="18" charset="0"/>
                <a:ea typeface="+mj-ea"/>
                <a:cs typeface="+mj-cs"/>
              </a:rPr>
              <a:t>fear of failure </a:t>
            </a:r>
            <a:r>
              <a:rPr lang="fr-FR" sz="2800" spc="-100" dirty="0">
                <a:solidFill>
                  <a:srgbClr val="FFFFFF"/>
                </a:solidFill>
                <a:latin typeface="Georgia" panose="02040502050405020303" pitchFamily="18" charset="0"/>
                <a:ea typeface="+mj-ea"/>
                <a:cs typeface="+mj-cs"/>
              </a:rPr>
              <a:t>with a need to push or assist firms to grow rather than having them pulled into growth by market forces. The end result is low quality firms and the overall status of entrepreneurship is low leading to a </a:t>
            </a:r>
            <a:r>
              <a:rPr lang="fr-FR" sz="2800" u="sng" spc="-100" dirty="0">
                <a:solidFill>
                  <a:srgbClr val="FFFFFF"/>
                </a:solidFill>
                <a:latin typeface="Georgia" panose="02040502050405020303" pitchFamily="18" charset="0"/>
                <a:ea typeface="+mj-ea"/>
                <a:cs typeface="+mj-cs"/>
              </a:rPr>
              <a:t>poor culture </a:t>
            </a:r>
            <a:r>
              <a:rPr lang="fr-FR" sz="2800" spc="-100" dirty="0">
                <a:solidFill>
                  <a:srgbClr val="FFFFFF"/>
                </a:solidFill>
                <a:latin typeface="Georgia" panose="02040502050405020303" pitchFamily="18" charset="0"/>
                <a:ea typeface="+mj-ea"/>
                <a:cs typeface="+mj-cs"/>
              </a:rPr>
              <a:t>in the region in relation to enterprise.</a:t>
            </a:r>
            <a:endParaRPr lang="ar-DZ" sz="1800" spc="-100" dirty="0">
              <a:solidFill>
                <a:srgbClr val="FFFFFF"/>
              </a:solidFill>
              <a:latin typeface="Georgia" panose="02040502050405020303" pitchFamily="18" charset="0"/>
              <a:ea typeface="+mj-ea"/>
              <a:cs typeface="+mj-cs"/>
            </a:endParaRPr>
          </a:p>
        </p:txBody>
      </p:sp>
      <p:pic>
        <p:nvPicPr>
          <p:cNvPr id="12" name="Image 11">
            <a:extLst>
              <a:ext uri="{FF2B5EF4-FFF2-40B4-BE49-F238E27FC236}">
                <a16:creationId xmlns:a16="http://schemas.microsoft.com/office/drawing/2014/main" id="{E75831E3-573C-ADBB-C472-C28C72C07FDF}"/>
              </a:ext>
            </a:extLst>
          </p:cNvPr>
          <p:cNvPicPr>
            <a:picLocks noChangeAspect="1"/>
          </p:cNvPicPr>
          <p:nvPr/>
        </p:nvPicPr>
        <p:blipFill>
          <a:blip r:embed="rId2"/>
          <a:stretch>
            <a:fillRect/>
          </a:stretch>
        </p:blipFill>
        <p:spPr>
          <a:xfrm>
            <a:off x="9611424" y="2274976"/>
            <a:ext cx="2131789" cy="2155646"/>
          </a:xfrm>
          <a:prstGeom prst="ellipse">
            <a:avLst/>
          </a:prstGeom>
          <a:ln w="63500" cap="rnd">
            <a:solidFill>
              <a:schemeClr val="tx2">
                <a:lumMod val="75000"/>
              </a:schemeClr>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
        <p:nvSpPr>
          <p:cNvPr id="5" name="Titre 1">
            <a:extLst>
              <a:ext uri="{FF2B5EF4-FFF2-40B4-BE49-F238E27FC236}">
                <a16:creationId xmlns:a16="http://schemas.microsoft.com/office/drawing/2014/main" id="{D7EDEBBC-6187-EC74-4C74-934BB0F25EC5}"/>
              </a:ext>
            </a:extLst>
          </p:cNvPr>
          <p:cNvSpPr txBox="1">
            <a:spLocks/>
          </p:cNvSpPr>
          <p:nvPr/>
        </p:nvSpPr>
        <p:spPr>
          <a:xfrm>
            <a:off x="0" y="5990488"/>
            <a:ext cx="12192000" cy="853441"/>
          </a:xfrm>
          <a:prstGeom prst="rect">
            <a:avLst/>
          </a:prstGeom>
        </p:spPr>
        <p:txBody>
          <a:bodyPr vert="horz" lIns="91440" tIns="45720" rIns="91440" bIns="45720" rtlCol="0" anchor="b">
            <a:normAutofit fontScale="97500"/>
          </a:bodyPr>
          <a:lstStyle>
            <a:lvl1pPr algn="l" defTabSz="914400" rtl="0" eaLnBrk="1" latinLnBrk="0" hangingPunct="1">
              <a:lnSpc>
                <a:spcPct val="90000"/>
              </a:lnSpc>
              <a:spcBef>
                <a:spcPct val="0"/>
              </a:spcBef>
              <a:buNone/>
              <a:defRPr sz="5900" kern="1200" spc="-100" baseline="0">
                <a:solidFill>
                  <a:srgbClr val="FFFFFF"/>
                </a:solidFill>
                <a:latin typeface="+mj-lt"/>
                <a:ea typeface="+mj-ea"/>
                <a:cs typeface="+mj-cs"/>
              </a:defRPr>
            </a:lvl1pPr>
          </a:lstStyle>
          <a:p>
            <a:pPr algn="ctr" rtl="1"/>
            <a:r>
              <a:rPr lang="ar-DZ" sz="3600" b="1" dirty="0">
                <a:solidFill>
                  <a:schemeClr val="tx2">
                    <a:lumMod val="60000"/>
                    <a:lumOff val="40000"/>
                  </a:schemeClr>
                </a:solidFill>
                <a:latin typeface="Sakkal Majalla" panose="02000000000000000000" pitchFamily="2" charset="-78"/>
                <a:cs typeface="Sakkal Majalla" panose="02000000000000000000" pitchFamily="2" charset="-78"/>
              </a:rPr>
              <a:t>النظام البيئي لريادة الأعمال  </a:t>
            </a:r>
            <a:r>
              <a:rPr lang="fr-FR" sz="3600" b="1" dirty="0">
                <a:solidFill>
                  <a:schemeClr val="tx2">
                    <a:lumMod val="60000"/>
                    <a:lumOff val="40000"/>
                  </a:schemeClr>
                </a:solidFill>
                <a:latin typeface="Sakkal Majalla" panose="02000000000000000000" pitchFamily="2" charset="-78"/>
                <a:cs typeface="Sakkal Majalla" panose="02000000000000000000" pitchFamily="2" charset="-78"/>
              </a:rPr>
              <a:t> </a:t>
            </a:r>
            <a:r>
              <a:rPr lang="en-US" sz="3600" b="1" dirty="0">
                <a:solidFill>
                  <a:schemeClr val="tx2">
                    <a:lumMod val="60000"/>
                    <a:lumOff val="40000"/>
                  </a:schemeClr>
                </a:solidFill>
                <a:latin typeface="Sakkal Majalla" panose="02000000000000000000" pitchFamily="2" charset="-78"/>
                <a:cs typeface="Sakkal Majalla" panose="02000000000000000000" pitchFamily="2" charset="-78"/>
              </a:rPr>
              <a:t>Entrepreneurship ecosystem                                                                              </a:t>
            </a:r>
          </a:p>
        </p:txBody>
      </p:sp>
    </p:spTree>
    <p:extLst>
      <p:ext uri="{BB962C8B-B14F-4D97-AF65-F5344CB8AC3E}">
        <p14:creationId xmlns:p14="http://schemas.microsoft.com/office/powerpoint/2010/main" val="33302758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A9B6162-70A4-3554-A44D-ED041DD2A451}"/>
              </a:ext>
            </a:extLst>
          </p:cNvPr>
          <p:cNvSpPr>
            <a:spLocks noGrp="1"/>
          </p:cNvSpPr>
          <p:nvPr>
            <p:ph type="ctrTitle"/>
          </p:nvPr>
        </p:nvSpPr>
        <p:spPr>
          <a:xfrm>
            <a:off x="598859" y="1069844"/>
            <a:ext cx="7998532" cy="585064"/>
          </a:xfrm>
        </p:spPr>
        <p:txBody>
          <a:bodyPr>
            <a:noAutofit/>
          </a:bodyPr>
          <a:lstStyle/>
          <a:p>
            <a:pPr algn="ctr" fontAlgn="base"/>
            <a:endParaRPr lang="fr-FR" sz="3600" dirty="0">
              <a:latin typeface="Georgia" panose="02040502050405020303" pitchFamily="18" charset="0"/>
            </a:endParaRPr>
          </a:p>
        </p:txBody>
      </p:sp>
      <p:pic>
        <p:nvPicPr>
          <p:cNvPr id="12" name="Image 11">
            <a:extLst>
              <a:ext uri="{FF2B5EF4-FFF2-40B4-BE49-F238E27FC236}">
                <a16:creationId xmlns:a16="http://schemas.microsoft.com/office/drawing/2014/main" id="{E75831E3-573C-ADBB-C472-C28C72C07FDF}"/>
              </a:ext>
            </a:extLst>
          </p:cNvPr>
          <p:cNvPicPr>
            <a:picLocks noChangeAspect="1"/>
          </p:cNvPicPr>
          <p:nvPr/>
        </p:nvPicPr>
        <p:blipFill>
          <a:blip r:embed="rId2"/>
          <a:stretch>
            <a:fillRect/>
          </a:stretch>
        </p:blipFill>
        <p:spPr>
          <a:xfrm>
            <a:off x="9611424" y="2274976"/>
            <a:ext cx="2131789" cy="2155646"/>
          </a:xfrm>
          <a:prstGeom prst="ellipse">
            <a:avLst/>
          </a:prstGeom>
          <a:ln w="63500" cap="rnd">
            <a:solidFill>
              <a:schemeClr val="tx2">
                <a:lumMod val="75000"/>
              </a:schemeClr>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
        <p:nvSpPr>
          <p:cNvPr id="5" name="Titre 1">
            <a:extLst>
              <a:ext uri="{FF2B5EF4-FFF2-40B4-BE49-F238E27FC236}">
                <a16:creationId xmlns:a16="http://schemas.microsoft.com/office/drawing/2014/main" id="{D7EDEBBC-6187-EC74-4C74-934BB0F25EC5}"/>
              </a:ext>
            </a:extLst>
          </p:cNvPr>
          <p:cNvSpPr txBox="1">
            <a:spLocks/>
          </p:cNvSpPr>
          <p:nvPr/>
        </p:nvSpPr>
        <p:spPr>
          <a:xfrm>
            <a:off x="0" y="5990488"/>
            <a:ext cx="12192000" cy="853441"/>
          </a:xfrm>
          <a:prstGeom prst="rect">
            <a:avLst/>
          </a:prstGeom>
        </p:spPr>
        <p:txBody>
          <a:bodyPr vert="horz" lIns="91440" tIns="45720" rIns="91440" bIns="45720" rtlCol="0" anchor="b">
            <a:normAutofit fontScale="97500"/>
          </a:bodyPr>
          <a:lstStyle>
            <a:lvl1pPr algn="l" defTabSz="914400" rtl="0" eaLnBrk="1" latinLnBrk="0" hangingPunct="1">
              <a:lnSpc>
                <a:spcPct val="90000"/>
              </a:lnSpc>
              <a:spcBef>
                <a:spcPct val="0"/>
              </a:spcBef>
              <a:buNone/>
              <a:defRPr sz="5900" kern="1200" spc="-100" baseline="0">
                <a:solidFill>
                  <a:srgbClr val="FFFFFF"/>
                </a:solidFill>
                <a:latin typeface="+mj-lt"/>
                <a:ea typeface="+mj-ea"/>
                <a:cs typeface="+mj-cs"/>
              </a:defRPr>
            </a:lvl1pPr>
          </a:lstStyle>
          <a:p>
            <a:pPr algn="ctr" rtl="1"/>
            <a:r>
              <a:rPr lang="ar-DZ" sz="3600" b="1" dirty="0">
                <a:solidFill>
                  <a:schemeClr val="tx2">
                    <a:lumMod val="60000"/>
                    <a:lumOff val="40000"/>
                  </a:schemeClr>
                </a:solidFill>
                <a:latin typeface="Sakkal Majalla" panose="02000000000000000000" pitchFamily="2" charset="-78"/>
                <a:cs typeface="Sakkal Majalla" panose="02000000000000000000" pitchFamily="2" charset="-78"/>
              </a:rPr>
              <a:t>النظام البيئي لريادة الأعمال  </a:t>
            </a:r>
            <a:r>
              <a:rPr lang="fr-FR" sz="3600" b="1" dirty="0">
                <a:solidFill>
                  <a:schemeClr val="tx2">
                    <a:lumMod val="60000"/>
                    <a:lumOff val="40000"/>
                  </a:schemeClr>
                </a:solidFill>
                <a:latin typeface="Sakkal Majalla" panose="02000000000000000000" pitchFamily="2" charset="-78"/>
                <a:cs typeface="Sakkal Majalla" panose="02000000000000000000" pitchFamily="2" charset="-78"/>
              </a:rPr>
              <a:t> </a:t>
            </a:r>
            <a:r>
              <a:rPr lang="en-US" sz="3600" b="1" dirty="0">
                <a:solidFill>
                  <a:schemeClr val="tx2">
                    <a:lumMod val="60000"/>
                    <a:lumOff val="40000"/>
                  </a:schemeClr>
                </a:solidFill>
                <a:latin typeface="Sakkal Majalla" panose="02000000000000000000" pitchFamily="2" charset="-78"/>
                <a:cs typeface="Sakkal Majalla" panose="02000000000000000000" pitchFamily="2" charset="-78"/>
              </a:rPr>
              <a:t>Entrepreneurship ecosystem                                                                              </a:t>
            </a:r>
          </a:p>
        </p:txBody>
      </p:sp>
      <p:pic>
        <p:nvPicPr>
          <p:cNvPr id="7" name="Image 6"/>
          <p:cNvPicPr>
            <a:picLocks noChangeAspect="1"/>
          </p:cNvPicPr>
          <p:nvPr/>
        </p:nvPicPr>
        <p:blipFill>
          <a:blip r:embed="rId3"/>
          <a:stretch>
            <a:fillRect/>
          </a:stretch>
        </p:blipFill>
        <p:spPr>
          <a:xfrm>
            <a:off x="0" y="770709"/>
            <a:ext cx="9183189" cy="5342708"/>
          </a:xfrm>
          <a:prstGeom prst="rect">
            <a:avLst/>
          </a:prstGeom>
        </p:spPr>
      </p:pic>
    </p:spTree>
    <p:extLst>
      <p:ext uri="{BB962C8B-B14F-4D97-AF65-F5344CB8AC3E}">
        <p14:creationId xmlns:p14="http://schemas.microsoft.com/office/powerpoint/2010/main" val="36962467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A9B6162-70A4-3554-A44D-ED041DD2A451}"/>
              </a:ext>
            </a:extLst>
          </p:cNvPr>
          <p:cNvSpPr>
            <a:spLocks noGrp="1"/>
          </p:cNvSpPr>
          <p:nvPr>
            <p:ph type="ctrTitle"/>
          </p:nvPr>
        </p:nvSpPr>
        <p:spPr>
          <a:xfrm>
            <a:off x="598859" y="1069844"/>
            <a:ext cx="7998532" cy="585064"/>
          </a:xfrm>
        </p:spPr>
        <p:txBody>
          <a:bodyPr>
            <a:noAutofit/>
          </a:bodyPr>
          <a:lstStyle/>
          <a:p>
            <a:pPr algn="ctr" fontAlgn="base"/>
            <a:r>
              <a:rPr lang="fr-FR" sz="3600" dirty="0">
                <a:latin typeface="Georgia" panose="02040502050405020303" pitchFamily="18" charset="0"/>
              </a:rPr>
              <a:t>The virtuous cycle </a:t>
            </a:r>
          </a:p>
        </p:txBody>
      </p:sp>
      <p:sp>
        <p:nvSpPr>
          <p:cNvPr id="3" name="Sous-titre 2">
            <a:extLst>
              <a:ext uri="{FF2B5EF4-FFF2-40B4-BE49-F238E27FC236}">
                <a16:creationId xmlns:a16="http://schemas.microsoft.com/office/drawing/2014/main" id="{9B1B7CF7-1E01-2E07-03AE-C84B05AE33AA}"/>
              </a:ext>
            </a:extLst>
          </p:cNvPr>
          <p:cNvSpPr>
            <a:spLocks noGrp="1"/>
          </p:cNvSpPr>
          <p:nvPr>
            <p:ph type="subTitle" idx="1"/>
          </p:nvPr>
        </p:nvSpPr>
        <p:spPr>
          <a:xfrm>
            <a:off x="0" y="1654908"/>
            <a:ext cx="9196251" cy="4387047"/>
          </a:xfrm>
        </p:spPr>
        <p:txBody>
          <a:bodyPr>
            <a:noAutofit/>
          </a:bodyPr>
          <a:lstStyle/>
          <a:p>
            <a:pPr algn="ctr" rtl="1">
              <a:lnSpc>
                <a:spcPct val="120000"/>
              </a:lnSpc>
              <a:spcBef>
                <a:spcPts val="0"/>
              </a:spcBef>
              <a:spcAft>
                <a:spcPts val="600"/>
              </a:spcAft>
            </a:pPr>
            <a:r>
              <a:rPr lang="fr-FR" sz="3200" spc="-100" dirty="0">
                <a:solidFill>
                  <a:srgbClr val="FFFFFF"/>
                </a:solidFill>
                <a:latin typeface="Georgia" panose="02040502050405020303" pitchFamily="18" charset="0"/>
                <a:ea typeface="+mj-ea"/>
                <a:cs typeface="+mj-cs"/>
              </a:rPr>
              <a:t>involves the building on </a:t>
            </a:r>
            <a:r>
              <a:rPr lang="fr-FR" sz="3200" u="sng" spc="-100" dirty="0">
                <a:solidFill>
                  <a:srgbClr val="FFFFFF"/>
                </a:solidFill>
                <a:latin typeface="Georgia" panose="02040502050405020303" pitchFamily="18" charset="0"/>
                <a:ea typeface="+mj-ea"/>
                <a:cs typeface="+mj-cs"/>
              </a:rPr>
              <a:t>successful enterprises </a:t>
            </a:r>
            <a:r>
              <a:rPr lang="fr-FR" sz="3200" spc="-100" dirty="0">
                <a:solidFill>
                  <a:srgbClr val="FFFFFF"/>
                </a:solidFill>
                <a:latin typeface="Georgia" panose="02040502050405020303" pitchFamily="18" charset="0"/>
                <a:ea typeface="+mj-ea"/>
                <a:cs typeface="+mj-cs"/>
              </a:rPr>
              <a:t>that serve as </a:t>
            </a:r>
            <a:r>
              <a:rPr lang="fr-FR" sz="3200" u="sng" spc="-100" dirty="0">
                <a:solidFill>
                  <a:srgbClr val="FFFFFF"/>
                </a:solidFill>
                <a:latin typeface="Georgia" panose="02040502050405020303" pitchFamily="18" charset="0"/>
                <a:ea typeface="+mj-ea"/>
                <a:cs typeface="+mj-cs"/>
              </a:rPr>
              <a:t>role models</a:t>
            </a:r>
            <a:r>
              <a:rPr lang="fr-FR" sz="3200" spc="-100" dirty="0">
                <a:solidFill>
                  <a:srgbClr val="FFFFFF"/>
                </a:solidFill>
                <a:latin typeface="Georgia" panose="02040502050405020303" pitchFamily="18" charset="0"/>
                <a:ea typeface="+mj-ea"/>
                <a:cs typeface="+mj-cs"/>
              </a:rPr>
              <a:t>, and then serves to</a:t>
            </a:r>
          </a:p>
          <a:p>
            <a:pPr algn="ctr" rtl="1">
              <a:lnSpc>
                <a:spcPct val="120000"/>
              </a:lnSpc>
              <a:spcBef>
                <a:spcPts val="0"/>
              </a:spcBef>
              <a:spcAft>
                <a:spcPts val="600"/>
              </a:spcAft>
            </a:pPr>
            <a:r>
              <a:rPr lang="fr-FR" sz="3200" spc="-100" dirty="0">
                <a:solidFill>
                  <a:srgbClr val="FFFFFF"/>
                </a:solidFill>
                <a:latin typeface="Georgia" panose="02040502050405020303" pitchFamily="18" charset="0"/>
                <a:ea typeface="+mj-ea"/>
                <a:cs typeface="+mj-cs"/>
              </a:rPr>
              <a:t>attract into the region the kind of people who will seek to emulate these role models. There is</a:t>
            </a:r>
          </a:p>
          <a:p>
            <a:pPr algn="ctr" rtl="1">
              <a:lnSpc>
                <a:spcPct val="120000"/>
              </a:lnSpc>
              <a:spcBef>
                <a:spcPts val="0"/>
              </a:spcBef>
              <a:spcAft>
                <a:spcPts val="600"/>
              </a:spcAft>
            </a:pPr>
            <a:r>
              <a:rPr lang="fr-FR" sz="3200" spc="-100" dirty="0">
                <a:solidFill>
                  <a:srgbClr val="FFFFFF"/>
                </a:solidFill>
                <a:latin typeface="Georgia" panose="02040502050405020303" pitchFamily="18" charset="0"/>
                <a:ea typeface="+mj-ea"/>
                <a:cs typeface="+mj-cs"/>
              </a:rPr>
              <a:t>also a </a:t>
            </a:r>
            <a:r>
              <a:rPr lang="fr-FR" sz="3200" u="sng" spc="-100" dirty="0">
                <a:solidFill>
                  <a:srgbClr val="FFFFFF"/>
                </a:solidFill>
                <a:latin typeface="Georgia" panose="02040502050405020303" pitchFamily="18" charset="0"/>
                <a:ea typeface="+mj-ea"/>
                <a:cs typeface="+mj-cs"/>
              </a:rPr>
              <a:t>tolerance of failure </a:t>
            </a:r>
            <a:r>
              <a:rPr lang="fr-FR" sz="3200" spc="-100" dirty="0">
                <a:solidFill>
                  <a:srgbClr val="FFFFFF"/>
                </a:solidFill>
                <a:latin typeface="Georgia" panose="02040502050405020303" pitchFamily="18" charset="0"/>
                <a:ea typeface="+mj-ea"/>
                <a:cs typeface="+mj-cs"/>
              </a:rPr>
              <a:t>and an inflow of critical resources such as human capital, money and</a:t>
            </a:r>
          </a:p>
          <a:p>
            <a:pPr algn="ctr" rtl="1">
              <a:lnSpc>
                <a:spcPct val="120000"/>
              </a:lnSpc>
              <a:spcBef>
                <a:spcPts val="0"/>
              </a:spcBef>
              <a:spcAft>
                <a:spcPts val="600"/>
              </a:spcAft>
            </a:pPr>
            <a:r>
              <a:rPr lang="fr-FR" sz="3200" spc="-100" dirty="0">
                <a:solidFill>
                  <a:srgbClr val="FFFFFF"/>
                </a:solidFill>
                <a:latin typeface="Georgia" panose="02040502050405020303" pitchFamily="18" charset="0"/>
                <a:ea typeface="+mj-ea"/>
                <a:cs typeface="+mj-cs"/>
              </a:rPr>
              <a:t>infrastructure.</a:t>
            </a:r>
            <a:endParaRPr lang="ar-DZ" sz="3200" spc="-100" dirty="0">
              <a:solidFill>
                <a:srgbClr val="FFFFFF"/>
              </a:solidFill>
              <a:latin typeface="Georgia" panose="02040502050405020303" pitchFamily="18" charset="0"/>
              <a:ea typeface="+mj-ea"/>
              <a:cs typeface="+mj-cs"/>
            </a:endParaRPr>
          </a:p>
        </p:txBody>
      </p:sp>
      <p:pic>
        <p:nvPicPr>
          <p:cNvPr id="12" name="Image 11">
            <a:extLst>
              <a:ext uri="{FF2B5EF4-FFF2-40B4-BE49-F238E27FC236}">
                <a16:creationId xmlns:a16="http://schemas.microsoft.com/office/drawing/2014/main" id="{E75831E3-573C-ADBB-C472-C28C72C07FDF}"/>
              </a:ext>
            </a:extLst>
          </p:cNvPr>
          <p:cNvPicPr>
            <a:picLocks noChangeAspect="1"/>
          </p:cNvPicPr>
          <p:nvPr/>
        </p:nvPicPr>
        <p:blipFill>
          <a:blip r:embed="rId2"/>
          <a:stretch>
            <a:fillRect/>
          </a:stretch>
        </p:blipFill>
        <p:spPr>
          <a:xfrm>
            <a:off x="9611424" y="2274976"/>
            <a:ext cx="2131789" cy="2155646"/>
          </a:xfrm>
          <a:prstGeom prst="ellipse">
            <a:avLst/>
          </a:prstGeom>
          <a:ln w="63500" cap="rnd">
            <a:solidFill>
              <a:schemeClr val="tx2">
                <a:lumMod val="75000"/>
              </a:schemeClr>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
        <p:nvSpPr>
          <p:cNvPr id="5" name="Titre 1">
            <a:extLst>
              <a:ext uri="{FF2B5EF4-FFF2-40B4-BE49-F238E27FC236}">
                <a16:creationId xmlns:a16="http://schemas.microsoft.com/office/drawing/2014/main" id="{D7EDEBBC-6187-EC74-4C74-934BB0F25EC5}"/>
              </a:ext>
            </a:extLst>
          </p:cNvPr>
          <p:cNvSpPr txBox="1">
            <a:spLocks/>
          </p:cNvSpPr>
          <p:nvPr/>
        </p:nvSpPr>
        <p:spPr>
          <a:xfrm>
            <a:off x="0" y="5990488"/>
            <a:ext cx="12192000" cy="853441"/>
          </a:xfrm>
          <a:prstGeom prst="rect">
            <a:avLst/>
          </a:prstGeom>
        </p:spPr>
        <p:txBody>
          <a:bodyPr vert="horz" lIns="91440" tIns="45720" rIns="91440" bIns="45720" rtlCol="0" anchor="b">
            <a:normAutofit fontScale="97500"/>
          </a:bodyPr>
          <a:lstStyle>
            <a:lvl1pPr algn="l" defTabSz="914400" rtl="0" eaLnBrk="1" latinLnBrk="0" hangingPunct="1">
              <a:lnSpc>
                <a:spcPct val="90000"/>
              </a:lnSpc>
              <a:spcBef>
                <a:spcPct val="0"/>
              </a:spcBef>
              <a:buNone/>
              <a:defRPr sz="5900" kern="1200" spc="-100" baseline="0">
                <a:solidFill>
                  <a:srgbClr val="FFFFFF"/>
                </a:solidFill>
                <a:latin typeface="+mj-lt"/>
                <a:ea typeface="+mj-ea"/>
                <a:cs typeface="+mj-cs"/>
              </a:defRPr>
            </a:lvl1pPr>
          </a:lstStyle>
          <a:p>
            <a:pPr algn="ctr" rtl="1"/>
            <a:r>
              <a:rPr lang="ar-DZ" sz="3600" b="1" dirty="0">
                <a:solidFill>
                  <a:schemeClr val="tx2">
                    <a:lumMod val="60000"/>
                    <a:lumOff val="40000"/>
                  </a:schemeClr>
                </a:solidFill>
                <a:latin typeface="Sakkal Majalla" panose="02000000000000000000" pitchFamily="2" charset="-78"/>
                <a:cs typeface="Sakkal Majalla" panose="02000000000000000000" pitchFamily="2" charset="-78"/>
              </a:rPr>
              <a:t>النظام البيئي لريادة الأعمال  </a:t>
            </a:r>
            <a:r>
              <a:rPr lang="fr-FR" sz="3600" b="1" dirty="0">
                <a:solidFill>
                  <a:schemeClr val="tx2">
                    <a:lumMod val="60000"/>
                    <a:lumOff val="40000"/>
                  </a:schemeClr>
                </a:solidFill>
                <a:latin typeface="Sakkal Majalla" panose="02000000000000000000" pitchFamily="2" charset="-78"/>
                <a:cs typeface="Sakkal Majalla" panose="02000000000000000000" pitchFamily="2" charset="-78"/>
              </a:rPr>
              <a:t> </a:t>
            </a:r>
            <a:r>
              <a:rPr lang="en-US" sz="3600" b="1" dirty="0">
                <a:solidFill>
                  <a:schemeClr val="tx2">
                    <a:lumMod val="60000"/>
                    <a:lumOff val="40000"/>
                  </a:schemeClr>
                </a:solidFill>
                <a:latin typeface="Sakkal Majalla" panose="02000000000000000000" pitchFamily="2" charset="-78"/>
                <a:cs typeface="Sakkal Majalla" panose="02000000000000000000" pitchFamily="2" charset="-78"/>
              </a:rPr>
              <a:t>Entrepreneurship ecosystem                                                                              </a:t>
            </a:r>
          </a:p>
        </p:txBody>
      </p:sp>
    </p:spTree>
    <p:extLst>
      <p:ext uri="{BB962C8B-B14F-4D97-AF65-F5344CB8AC3E}">
        <p14:creationId xmlns:p14="http://schemas.microsoft.com/office/powerpoint/2010/main" val="16592798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A9B6162-70A4-3554-A44D-ED041DD2A451}"/>
              </a:ext>
            </a:extLst>
          </p:cNvPr>
          <p:cNvSpPr>
            <a:spLocks noGrp="1"/>
          </p:cNvSpPr>
          <p:nvPr>
            <p:ph type="ctrTitle"/>
          </p:nvPr>
        </p:nvSpPr>
        <p:spPr>
          <a:xfrm>
            <a:off x="598859" y="1069844"/>
            <a:ext cx="7998532" cy="585064"/>
          </a:xfrm>
        </p:spPr>
        <p:txBody>
          <a:bodyPr>
            <a:noAutofit/>
          </a:bodyPr>
          <a:lstStyle/>
          <a:p>
            <a:pPr algn="ctr" fontAlgn="base"/>
            <a:r>
              <a:rPr lang="fr-FR" sz="3600" dirty="0">
                <a:latin typeface="Georgia" panose="02040502050405020303" pitchFamily="18" charset="0"/>
              </a:rPr>
              <a:t>Virtous Vs Vicious cycles</a:t>
            </a:r>
          </a:p>
        </p:txBody>
      </p:sp>
      <p:sp>
        <p:nvSpPr>
          <p:cNvPr id="3" name="Sous-titre 2">
            <a:extLst>
              <a:ext uri="{FF2B5EF4-FFF2-40B4-BE49-F238E27FC236}">
                <a16:creationId xmlns:a16="http://schemas.microsoft.com/office/drawing/2014/main" id="{9B1B7CF7-1E01-2E07-03AE-C84B05AE33AA}"/>
              </a:ext>
            </a:extLst>
          </p:cNvPr>
          <p:cNvSpPr>
            <a:spLocks noGrp="1"/>
          </p:cNvSpPr>
          <p:nvPr>
            <p:ph type="subTitle" idx="1"/>
          </p:nvPr>
        </p:nvSpPr>
        <p:spPr>
          <a:xfrm>
            <a:off x="0" y="2274976"/>
            <a:ext cx="9196251" cy="3766979"/>
          </a:xfrm>
        </p:spPr>
        <p:txBody>
          <a:bodyPr>
            <a:noAutofit/>
          </a:bodyPr>
          <a:lstStyle/>
          <a:p>
            <a:pPr algn="ctr" rtl="1">
              <a:lnSpc>
                <a:spcPct val="120000"/>
              </a:lnSpc>
              <a:spcBef>
                <a:spcPts val="0"/>
              </a:spcBef>
              <a:spcAft>
                <a:spcPts val="600"/>
              </a:spcAft>
            </a:pPr>
            <a:r>
              <a:rPr lang="fr-FR" sz="3600" spc="-100" dirty="0">
                <a:solidFill>
                  <a:srgbClr val="FFFFFF"/>
                </a:solidFill>
                <a:latin typeface="Georgia" panose="02040502050405020303" pitchFamily="18" charset="0"/>
                <a:ea typeface="+mj-ea"/>
                <a:cs typeface="+mj-cs"/>
              </a:rPr>
              <a:t>Venkataraman (2004) suggested the need for ‘</a:t>
            </a:r>
            <a:r>
              <a:rPr lang="fr-FR" sz="3600" u="sng" spc="-100" dirty="0">
                <a:solidFill>
                  <a:srgbClr val="FFFFFF"/>
                </a:solidFill>
                <a:latin typeface="Georgia" panose="02040502050405020303" pitchFamily="18" charset="0"/>
                <a:ea typeface="+mj-ea"/>
                <a:cs typeface="+mj-cs"/>
              </a:rPr>
              <a:t>seven intangibles</a:t>
            </a:r>
            <a:r>
              <a:rPr lang="fr-FR" sz="3600" spc="-100" dirty="0">
                <a:solidFill>
                  <a:srgbClr val="FFFFFF"/>
                </a:solidFill>
                <a:latin typeface="Georgia" panose="02040502050405020303" pitchFamily="18" charset="0"/>
                <a:ea typeface="+mj-ea"/>
                <a:cs typeface="+mj-cs"/>
              </a:rPr>
              <a:t>’ ,which reflect the conditions that should exist before a vicious cycle can be converted into a virtuous cycle. </a:t>
            </a:r>
            <a:br>
              <a:rPr lang="fr-FR" sz="3600" spc="-100" dirty="0">
                <a:solidFill>
                  <a:srgbClr val="FFFFFF"/>
                </a:solidFill>
                <a:latin typeface="Georgia" panose="02040502050405020303" pitchFamily="18" charset="0"/>
                <a:ea typeface="+mj-ea"/>
                <a:cs typeface="+mj-cs"/>
              </a:rPr>
            </a:br>
            <a:endParaRPr lang="ar-DZ" sz="3600" spc="-100" dirty="0">
              <a:solidFill>
                <a:srgbClr val="FFFFFF"/>
              </a:solidFill>
              <a:latin typeface="Georgia" panose="02040502050405020303" pitchFamily="18" charset="0"/>
              <a:ea typeface="+mj-ea"/>
              <a:cs typeface="+mj-cs"/>
            </a:endParaRPr>
          </a:p>
        </p:txBody>
      </p:sp>
      <p:pic>
        <p:nvPicPr>
          <p:cNvPr id="12" name="Image 11">
            <a:extLst>
              <a:ext uri="{FF2B5EF4-FFF2-40B4-BE49-F238E27FC236}">
                <a16:creationId xmlns:a16="http://schemas.microsoft.com/office/drawing/2014/main" id="{E75831E3-573C-ADBB-C472-C28C72C07FDF}"/>
              </a:ext>
            </a:extLst>
          </p:cNvPr>
          <p:cNvPicPr>
            <a:picLocks noChangeAspect="1"/>
          </p:cNvPicPr>
          <p:nvPr/>
        </p:nvPicPr>
        <p:blipFill>
          <a:blip r:embed="rId2"/>
          <a:stretch>
            <a:fillRect/>
          </a:stretch>
        </p:blipFill>
        <p:spPr>
          <a:xfrm>
            <a:off x="9611424" y="2274976"/>
            <a:ext cx="2131789" cy="2155646"/>
          </a:xfrm>
          <a:prstGeom prst="ellipse">
            <a:avLst/>
          </a:prstGeom>
          <a:ln w="63500" cap="rnd">
            <a:solidFill>
              <a:schemeClr val="tx2">
                <a:lumMod val="75000"/>
              </a:schemeClr>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
        <p:nvSpPr>
          <p:cNvPr id="5" name="Titre 1">
            <a:extLst>
              <a:ext uri="{FF2B5EF4-FFF2-40B4-BE49-F238E27FC236}">
                <a16:creationId xmlns:a16="http://schemas.microsoft.com/office/drawing/2014/main" id="{D7EDEBBC-6187-EC74-4C74-934BB0F25EC5}"/>
              </a:ext>
            </a:extLst>
          </p:cNvPr>
          <p:cNvSpPr txBox="1">
            <a:spLocks/>
          </p:cNvSpPr>
          <p:nvPr/>
        </p:nvSpPr>
        <p:spPr>
          <a:xfrm>
            <a:off x="0" y="5990488"/>
            <a:ext cx="12192000" cy="853441"/>
          </a:xfrm>
          <a:prstGeom prst="rect">
            <a:avLst/>
          </a:prstGeom>
        </p:spPr>
        <p:txBody>
          <a:bodyPr vert="horz" lIns="91440" tIns="45720" rIns="91440" bIns="45720" rtlCol="0" anchor="b">
            <a:normAutofit fontScale="97500"/>
          </a:bodyPr>
          <a:lstStyle>
            <a:lvl1pPr algn="l" defTabSz="914400" rtl="0" eaLnBrk="1" latinLnBrk="0" hangingPunct="1">
              <a:lnSpc>
                <a:spcPct val="90000"/>
              </a:lnSpc>
              <a:spcBef>
                <a:spcPct val="0"/>
              </a:spcBef>
              <a:buNone/>
              <a:defRPr sz="5900" kern="1200" spc="-100" baseline="0">
                <a:solidFill>
                  <a:srgbClr val="FFFFFF"/>
                </a:solidFill>
                <a:latin typeface="+mj-lt"/>
                <a:ea typeface="+mj-ea"/>
                <a:cs typeface="+mj-cs"/>
              </a:defRPr>
            </a:lvl1pPr>
          </a:lstStyle>
          <a:p>
            <a:pPr algn="ctr" rtl="1"/>
            <a:r>
              <a:rPr lang="ar-DZ" sz="3600" b="1" dirty="0">
                <a:solidFill>
                  <a:schemeClr val="tx2">
                    <a:lumMod val="60000"/>
                    <a:lumOff val="40000"/>
                  </a:schemeClr>
                </a:solidFill>
                <a:latin typeface="Sakkal Majalla" panose="02000000000000000000" pitchFamily="2" charset="-78"/>
                <a:cs typeface="Sakkal Majalla" panose="02000000000000000000" pitchFamily="2" charset="-78"/>
              </a:rPr>
              <a:t>النظام البيئي لريادة الأعمال  </a:t>
            </a:r>
            <a:r>
              <a:rPr lang="fr-FR" sz="3600" b="1" dirty="0">
                <a:solidFill>
                  <a:schemeClr val="tx2">
                    <a:lumMod val="60000"/>
                    <a:lumOff val="40000"/>
                  </a:schemeClr>
                </a:solidFill>
                <a:latin typeface="Sakkal Majalla" panose="02000000000000000000" pitchFamily="2" charset="-78"/>
                <a:cs typeface="Sakkal Majalla" panose="02000000000000000000" pitchFamily="2" charset="-78"/>
              </a:rPr>
              <a:t> </a:t>
            </a:r>
            <a:r>
              <a:rPr lang="en-US" sz="3600" b="1" dirty="0">
                <a:solidFill>
                  <a:schemeClr val="tx2">
                    <a:lumMod val="60000"/>
                    <a:lumOff val="40000"/>
                  </a:schemeClr>
                </a:solidFill>
                <a:latin typeface="Sakkal Majalla" panose="02000000000000000000" pitchFamily="2" charset="-78"/>
                <a:cs typeface="Sakkal Majalla" panose="02000000000000000000" pitchFamily="2" charset="-78"/>
              </a:rPr>
              <a:t>Entrepreneurship ecosystem                                                                              </a:t>
            </a:r>
          </a:p>
        </p:txBody>
      </p:sp>
    </p:spTree>
    <p:extLst>
      <p:ext uri="{BB962C8B-B14F-4D97-AF65-F5344CB8AC3E}">
        <p14:creationId xmlns:p14="http://schemas.microsoft.com/office/powerpoint/2010/main" val="4400853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Image 11">
            <a:extLst>
              <a:ext uri="{FF2B5EF4-FFF2-40B4-BE49-F238E27FC236}">
                <a16:creationId xmlns:a16="http://schemas.microsoft.com/office/drawing/2014/main" id="{E75831E3-573C-ADBB-C472-C28C72C07FDF}"/>
              </a:ext>
            </a:extLst>
          </p:cNvPr>
          <p:cNvPicPr>
            <a:picLocks noChangeAspect="1"/>
          </p:cNvPicPr>
          <p:nvPr/>
        </p:nvPicPr>
        <p:blipFill>
          <a:blip r:embed="rId2"/>
          <a:stretch>
            <a:fillRect/>
          </a:stretch>
        </p:blipFill>
        <p:spPr>
          <a:xfrm>
            <a:off x="9611424" y="2274976"/>
            <a:ext cx="2131789" cy="2155646"/>
          </a:xfrm>
          <a:prstGeom prst="ellipse">
            <a:avLst/>
          </a:prstGeom>
          <a:ln w="63500" cap="rnd">
            <a:solidFill>
              <a:schemeClr val="tx2">
                <a:lumMod val="75000"/>
              </a:schemeClr>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
        <p:nvSpPr>
          <p:cNvPr id="5" name="Titre 1">
            <a:extLst>
              <a:ext uri="{FF2B5EF4-FFF2-40B4-BE49-F238E27FC236}">
                <a16:creationId xmlns:a16="http://schemas.microsoft.com/office/drawing/2014/main" id="{D7EDEBBC-6187-EC74-4C74-934BB0F25EC5}"/>
              </a:ext>
            </a:extLst>
          </p:cNvPr>
          <p:cNvSpPr txBox="1">
            <a:spLocks/>
          </p:cNvSpPr>
          <p:nvPr/>
        </p:nvSpPr>
        <p:spPr>
          <a:xfrm>
            <a:off x="0" y="5990488"/>
            <a:ext cx="12192000" cy="853441"/>
          </a:xfrm>
          <a:prstGeom prst="rect">
            <a:avLst/>
          </a:prstGeom>
        </p:spPr>
        <p:txBody>
          <a:bodyPr vert="horz" lIns="91440" tIns="45720" rIns="91440" bIns="45720" rtlCol="0" anchor="b">
            <a:normAutofit fontScale="97500"/>
          </a:bodyPr>
          <a:lstStyle>
            <a:lvl1pPr algn="l" defTabSz="914400" rtl="0" eaLnBrk="1" latinLnBrk="0" hangingPunct="1">
              <a:lnSpc>
                <a:spcPct val="90000"/>
              </a:lnSpc>
              <a:spcBef>
                <a:spcPct val="0"/>
              </a:spcBef>
              <a:buNone/>
              <a:defRPr sz="5900" kern="1200" spc="-100" baseline="0">
                <a:solidFill>
                  <a:srgbClr val="FFFFFF"/>
                </a:solidFill>
                <a:latin typeface="+mj-lt"/>
                <a:ea typeface="+mj-ea"/>
                <a:cs typeface="+mj-cs"/>
              </a:defRPr>
            </a:lvl1pPr>
          </a:lstStyle>
          <a:p>
            <a:pPr algn="ctr" rtl="1"/>
            <a:r>
              <a:rPr lang="ar-DZ" sz="3600" b="1" dirty="0">
                <a:solidFill>
                  <a:schemeClr val="tx2">
                    <a:lumMod val="60000"/>
                    <a:lumOff val="40000"/>
                  </a:schemeClr>
                </a:solidFill>
                <a:latin typeface="Sakkal Majalla" panose="02000000000000000000" pitchFamily="2" charset="-78"/>
                <a:cs typeface="Sakkal Majalla" panose="02000000000000000000" pitchFamily="2" charset="-78"/>
              </a:rPr>
              <a:t>النظام البيئي لريادة الأعمال  </a:t>
            </a:r>
            <a:r>
              <a:rPr lang="fr-FR" sz="3600" b="1" dirty="0">
                <a:solidFill>
                  <a:schemeClr val="tx2">
                    <a:lumMod val="60000"/>
                    <a:lumOff val="40000"/>
                  </a:schemeClr>
                </a:solidFill>
                <a:latin typeface="Sakkal Majalla" panose="02000000000000000000" pitchFamily="2" charset="-78"/>
                <a:cs typeface="Sakkal Majalla" panose="02000000000000000000" pitchFamily="2" charset="-78"/>
              </a:rPr>
              <a:t> </a:t>
            </a:r>
            <a:r>
              <a:rPr lang="en-US" sz="3600" b="1" dirty="0">
                <a:solidFill>
                  <a:schemeClr val="tx2">
                    <a:lumMod val="60000"/>
                    <a:lumOff val="40000"/>
                  </a:schemeClr>
                </a:solidFill>
                <a:latin typeface="Sakkal Majalla" panose="02000000000000000000" pitchFamily="2" charset="-78"/>
                <a:cs typeface="Sakkal Majalla" panose="02000000000000000000" pitchFamily="2" charset="-78"/>
              </a:rPr>
              <a:t>Entrepreneurship ecosystem                                                                              </a:t>
            </a:r>
          </a:p>
        </p:txBody>
      </p:sp>
      <p:pic>
        <p:nvPicPr>
          <p:cNvPr id="6" name="Image 5"/>
          <p:cNvPicPr>
            <a:picLocks noChangeAspect="1"/>
          </p:cNvPicPr>
          <p:nvPr/>
        </p:nvPicPr>
        <p:blipFill>
          <a:blip r:embed="rId3"/>
          <a:stretch>
            <a:fillRect/>
          </a:stretch>
        </p:blipFill>
        <p:spPr>
          <a:xfrm>
            <a:off x="0" y="783771"/>
            <a:ext cx="9196251" cy="5316583"/>
          </a:xfrm>
          <a:prstGeom prst="rect">
            <a:avLst/>
          </a:prstGeom>
        </p:spPr>
      </p:pic>
    </p:spTree>
    <p:extLst>
      <p:ext uri="{BB962C8B-B14F-4D97-AF65-F5344CB8AC3E}">
        <p14:creationId xmlns:p14="http://schemas.microsoft.com/office/powerpoint/2010/main" val="428531940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Image 11">
            <a:extLst>
              <a:ext uri="{FF2B5EF4-FFF2-40B4-BE49-F238E27FC236}">
                <a16:creationId xmlns:a16="http://schemas.microsoft.com/office/drawing/2014/main" id="{E75831E3-573C-ADBB-C472-C28C72C07FDF}"/>
              </a:ext>
            </a:extLst>
          </p:cNvPr>
          <p:cNvPicPr>
            <a:picLocks noChangeAspect="1"/>
          </p:cNvPicPr>
          <p:nvPr/>
        </p:nvPicPr>
        <p:blipFill>
          <a:blip r:embed="rId2"/>
          <a:stretch>
            <a:fillRect/>
          </a:stretch>
        </p:blipFill>
        <p:spPr>
          <a:xfrm>
            <a:off x="9611424" y="2274976"/>
            <a:ext cx="2131789" cy="2155646"/>
          </a:xfrm>
          <a:prstGeom prst="ellipse">
            <a:avLst/>
          </a:prstGeom>
          <a:ln w="63500" cap="rnd">
            <a:solidFill>
              <a:schemeClr val="tx2">
                <a:lumMod val="75000"/>
              </a:schemeClr>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
        <p:nvSpPr>
          <p:cNvPr id="5" name="Titre 1">
            <a:extLst>
              <a:ext uri="{FF2B5EF4-FFF2-40B4-BE49-F238E27FC236}">
                <a16:creationId xmlns:a16="http://schemas.microsoft.com/office/drawing/2014/main" id="{D7EDEBBC-6187-EC74-4C74-934BB0F25EC5}"/>
              </a:ext>
            </a:extLst>
          </p:cNvPr>
          <p:cNvSpPr txBox="1">
            <a:spLocks/>
          </p:cNvSpPr>
          <p:nvPr/>
        </p:nvSpPr>
        <p:spPr>
          <a:xfrm>
            <a:off x="0" y="5990488"/>
            <a:ext cx="12192000" cy="853441"/>
          </a:xfrm>
          <a:prstGeom prst="rect">
            <a:avLst/>
          </a:prstGeom>
        </p:spPr>
        <p:txBody>
          <a:bodyPr vert="horz" lIns="91440" tIns="45720" rIns="91440" bIns="45720" rtlCol="0" anchor="b">
            <a:normAutofit fontScale="97500"/>
          </a:bodyPr>
          <a:lstStyle>
            <a:lvl1pPr algn="l" defTabSz="914400" rtl="0" eaLnBrk="1" latinLnBrk="0" hangingPunct="1">
              <a:lnSpc>
                <a:spcPct val="90000"/>
              </a:lnSpc>
              <a:spcBef>
                <a:spcPct val="0"/>
              </a:spcBef>
              <a:buNone/>
              <a:defRPr sz="5900" kern="1200" spc="-100" baseline="0">
                <a:solidFill>
                  <a:srgbClr val="FFFFFF"/>
                </a:solidFill>
                <a:latin typeface="+mj-lt"/>
                <a:ea typeface="+mj-ea"/>
                <a:cs typeface="+mj-cs"/>
              </a:defRPr>
            </a:lvl1pPr>
          </a:lstStyle>
          <a:p>
            <a:pPr algn="ctr" rtl="1"/>
            <a:r>
              <a:rPr lang="ar-DZ" sz="3600" b="1" dirty="0">
                <a:solidFill>
                  <a:schemeClr val="tx2">
                    <a:lumMod val="60000"/>
                    <a:lumOff val="40000"/>
                  </a:schemeClr>
                </a:solidFill>
                <a:latin typeface="Sakkal Majalla" panose="02000000000000000000" pitchFamily="2" charset="-78"/>
                <a:cs typeface="Sakkal Majalla" panose="02000000000000000000" pitchFamily="2" charset="-78"/>
              </a:rPr>
              <a:t>النظام البيئي لريادة الأعمال  </a:t>
            </a:r>
            <a:r>
              <a:rPr lang="fr-FR" sz="3600" b="1" dirty="0">
                <a:solidFill>
                  <a:schemeClr val="tx2">
                    <a:lumMod val="60000"/>
                    <a:lumOff val="40000"/>
                  </a:schemeClr>
                </a:solidFill>
                <a:latin typeface="Sakkal Majalla" panose="02000000000000000000" pitchFamily="2" charset="-78"/>
                <a:cs typeface="Sakkal Majalla" panose="02000000000000000000" pitchFamily="2" charset="-78"/>
              </a:rPr>
              <a:t> </a:t>
            </a:r>
            <a:r>
              <a:rPr lang="en-US" sz="3600" b="1" dirty="0">
                <a:solidFill>
                  <a:schemeClr val="tx2">
                    <a:lumMod val="60000"/>
                    <a:lumOff val="40000"/>
                  </a:schemeClr>
                </a:solidFill>
                <a:latin typeface="Sakkal Majalla" panose="02000000000000000000" pitchFamily="2" charset="-78"/>
                <a:cs typeface="Sakkal Majalla" panose="02000000000000000000" pitchFamily="2" charset="-78"/>
              </a:rPr>
              <a:t>Entrepreneurship ecosystem                                                                              </a:t>
            </a:r>
          </a:p>
        </p:txBody>
      </p:sp>
      <p:pic>
        <p:nvPicPr>
          <p:cNvPr id="2" name="Image 1"/>
          <p:cNvPicPr>
            <a:picLocks noChangeAspect="1"/>
          </p:cNvPicPr>
          <p:nvPr/>
        </p:nvPicPr>
        <p:blipFill>
          <a:blip r:embed="rId3"/>
          <a:stretch>
            <a:fillRect/>
          </a:stretch>
        </p:blipFill>
        <p:spPr>
          <a:xfrm>
            <a:off x="0" y="0"/>
            <a:ext cx="9235440" cy="6100355"/>
          </a:xfrm>
          <a:prstGeom prst="rect">
            <a:avLst/>
          </a:prstGeom>
        </p:spPr>
      </p:pic>
    </p:spTree>
    <p:extLst>
      <p:ext uri="{BB962C8B-B14F-4D97-AF65-F5344CB8AC3E}">
        <p14:creationId xmlns:p14="http://schemas.microsoft.com/office/powerpoint/2010/main" val="2977707243"/>
      </p:ext>
    </p:extLst>
  </p:cSld>
  <p:clrMapOvr>
    <a:masterClrMapping/>
  </p:clrMapOvr>
</p:sld>
</file>

<file path=ppt/theme/theme1.xml><?xml version="1.0" encoding="utf-8"?>
<a:theme xmlns:a="http://schemas.openxmlformats.org/drawingml/2006/main" name="Cadre">
  <a:themeElements>
    <a:clrScheme name="Bleu">
      <a:dk1>
        <a:sysClr val="windowText" lastClr="000000"/>
      </a:dk1>
      <a:lt1>
        <a:sysClr val="window" lastClr="FFFFFF"/>
      </a:lt1>
      <a:dk2>
        <a:srgbClr val="17406D"/>
      </a:dk2>
      <a:lt2>
        <a:srgbClr val="DBEF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Cadre">
      <a:maj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Cadre">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20000"/>
                <a:lumMod val="102000"/>
              </a:schemeClr>
            </a:gs>
            <a:gs pos="48000">
              <a:schemeClr val="phClr">
                <a:tint val="98000"/>
                <a:shade val="90000"/>
                <a:satMod val="110000"/>
                <a:lumMod val="103000"/>
              </a:schemeClr>
            </a:gs>
            <a:gs pos="100000">
              <a:schemeClr val="phClr">
                <a:tint val="98000"/>
                <a:shade val="8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Frame" id="{F226E7A2-7162-461C-9490-D27D9DC04E43}" vid="{629A0216-3BBD-45C0-B63F-2683BEA18F60}"/>
    </a:ext>
  </a:extLst>
</a:theme>
</file>

<file path=docProps/app.xml><?xml version="1.0" encoding="utf-8"?>
<Properties xmlns="http://schemas.openxmlformats.org/officeDocument/2006/extended-properties" xmlns:vt="http://schemas.openxmlformats.org/officeDocument/2006/docPropsVTypes">
  <Template>TM03457475[[fn=Cadre]]</Template>
  <TotalTime>2245</TotalTime>
  <Words>302</Words>
  <Application>Microsoft Office PowerPoint</Application>
  <PresentationFormat>Grand écran</PresentationFormat>
  <Paragraphs>26</Paragraphs>
  <Slides>9</Slides>
  <Notes>0</Notes>
  <HiddenSlides>0</HiddenSlides>
  <MMClips>0</MMClips>
  <ScaleCrop>false</ScaleCrop>
  <HeadingPairs>
    <vt:vector size="6" baseType="variant">
      <vt:variant>
        <vt:lpstr>Polices utilisées</vt:lpstr>
      </vt:variant>
      <vt:variant>
        <vt:i4>6</vt:i4>
      </vt:variant>
      <vt:variant>
        <vt:lpstr>Thème</vt:lpstr>
      </vt:variant>
      <vt:variant>
        <vt:i4>1</vt:i4>
      </vt:variant>
      <vt:variant>
        <vt:lpstr>Titres des diapositives</vt:lpstr>
      </vt:variant>
      <vt:variant>
        <vt:i4>9</vt:i4>
      </vt:variant>
    </vt:vector>
  </HeadingPairs>
  <TitlesOfParts>
    <vt:vector size="16" baseType="lpstr">
      <vt:lpstr>Corbel</vt:lpstr>
      <vt:lpstr>Georgia</vt:lpstr>
      <vt:lpstr>Lucida Bright</vt:lpstr>
      <vt:lpstr>Lucida Fax</vt:lpstr>
      <vt:lpstr>Sakkal Majalla</vt:lpstr>
      <vt:lpstr>Wingdings 2</vt:lpstr>
      <vt:lpstr>Cadre</vt:lpstr>
      <vt:lpstr>ENTREPRENEURIAL ECOSYSTEM Virtous Vs Vicious cycles</vt:lpstr>
      <vt:lpstr>Virtous Vs Vicious cycles</vt:lpstr>
      <vt:lpstr>Présentation PowerPoint</vt:lpstr>
      <vt:lpstr>The vicious cycle</vt:lpstr>
      <vt:lpstr>Présentation PowerPoint</vt:lpstr>
      <vt:lpstr>The virtuous cycle </vt:lpstr>
      <vt:lpstr>Virtous Vs Vicious cycles</vt:lpstr>
      <vt:lpstr>Présentation PowerPoint</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PME Vs STARTUP Quelles différences?</dc:title>
  <dc:creator>UNIV</dc:creator>
  <cp:lastModifiedBy>ADMIN</cp:lastModifiedBy>
  <cp:revision>115</cp:revision>
  <dcterms:created xsi:type="dcterms:W3CDTF">2023-03-05T16:18:00Z</dcterms:created>
  <dcterms:modified xsi:type="dcterms:W3CDTF">2026-03-01T16:44:00Z</dcterms:modified>
</cp:coreProperties>
</file>