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11"/>
  </p:notesMasterIdLst>
  <p:sldIdLst>
    <p:sldId id="256" r:id="rId4"/>
    <p:sldId id="744" r:id="rId5"/>
    <p:sldId id="259" r:id="rId6"/>
    <p:sldId id="420" r:id="rId7"/>
    <p:sldId id="664" r:id="rId8"/>
    <p:sldId id="423" r:id="rId9"/>
    <p:sldId id="263" r:id="rId10"/>
    <p:sldId id="264" r:id="rId12"/>
    <p:sldId id="507" r:id="rId13"/>
    <p:sldId id="508" r:id="rId14"/>
    <p:sldId id="509" r:id="rId15"/>
    <p:sldId id="510" r:id="rId16"/>
    <p:sldId id="337" r:id="rId17"/>
    <p:sldId id="588" r:id="rId18"/>
    <p:sldId id="268" r:id="rId19"/>
    <p:sldId id="269" r:id="rId20"/>
    <p:sldId id="271" r:id="rId21"/>
    <p:sldId id="665" r:id="rId22"/>
    <p:sldId id="270" r:id="rId23"/>
    <p:sldId id="344" r:id="rId24"/>
    <p:sldId id="346" r:id="rId25"/>
    <p:sldId id="877" r:id="rId26"/>
    <p:sldId id="345" r:id="rId27"/>
    <p:sldId id="279" r:id="rId28"/>
    <p:sldId id="275" r:id="rId29"/>
    <p:sldId id="280" r:id="rId30"/>
    <p:sldId id="822" r:id="rId31"/>
    <p:sldId id="347" r:id="rId32"/>
    <p:sldId id="284" r:id="rId33"/>
    <p:sldId id="282" r:id="rId34"/>
    <p:sldId id="589" r:id="rId35"/>
    <p:sldId id="286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349" r:id="rId47"/>
    <p:sldId id="299" r:id="rId48"/>
    <p:sldId id="300" r:id="rId49"/>
    <p:sldId id="301" r:id="rId50"/>
    <p:sldId id="303" r:id="rId51"/>
    <p:sldId id="304" r:id="rId52"/>
    <p:sldId id="350" r:id="rId53"/>
    <p:sldId id="305" r:id="rId54"/>
    <p:sldId id="306" r:id="rId55"/>
    <p:sldId id="307" r:id="rId56"/>
    <p:sldId id="352" r:id="rId57"/>
    <p:sldId id="351" r:id="rId58"/>
    <p:sldId id="308" r:id="rId59"/>
    <p:sldId id="309" r:id="rId60"/>
    <p:sldId id="348" r:id="rId61"/>
    <p:sldId id="310" r:id="rId62"/>
    <p:sldId id="311" r:id="rId63"/>
    <p:sldId id="878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33" r:id="rId80"/>
    <p:sldId id="823" r:id="rId81"/>
    <p:sldId id="334" r:id="rId82"/>
    <p:sldId id="328" r:id="rId83"/>
    <p:sldId id="329" r:id="rId84"/>
  </p:sldIdLst>
  <p:sldSz cx="9144000" cy="6858000" type="screen4x3"/>
  <p:notesSz cx="6858000" cy="9144000"/>
  <p:defaultTextStyle>
    <a:defPPr>
      <a:defRPr lang="fr-FR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6" userDrawn="1">
          <p15:clr>
            <a:srgbClr val="A4A3A4"/>
          </p15:clr>
        </p15:guide>
        <p15:guide id="2" pos="31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1E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5950"/>
  </p:normalViewPr>
  <p:slideViewPr>
    <p:cSldViewPr snapToGrid="0" showGuides="1">
      <p:cViewPr>
        <p:scale>
          <a:sx n="70" d="100"/>
          <a:sy n="70" d="100"/>
        </p:scale>
        <p:origin x="-1374" y="-168"/>
      </p:cViewPr>
      <p:guideLst>
        <p:guide orient="horz" pos="2086"/>
        <p:guide pos="31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7" Type="http://schemas.openxmlformats.org/officeDocument/2006/relationships/tableStyles" Target="tableStyles.xml"/><Relationship Id="rId86" Type="http://schemas.openxmlformats.org/officeDocument/2006/relationships/viewProps" Target="viewProps.xml"/><Relationship Id="rId85" Type="http://schemas.openxmlformats.org/officeDocument/2006/relationships/presProps" Target="presProps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80" Type="http://schemas.openxmlformats.org/officeDocument/2006/relationships/slide" Target="slides/slide76.xml"/><Relationship Id="rId8" Type="http://schemas.openxmlformats.org/officeDocument/2006/relationships/slide" Target="slides/slide5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7" Type="http://schemas.openxmlformats.org/officeDocument/2006/relationships/slide" Target="slides/slide4.xml"/><Relationship Id="rId69" Type="http://schemas.openxmlformats.org/officeDocument/2006/relationships/slide" Target="slides/slide65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0" Type="http://schemas.openxmlformats.org/officeDocument/2006/relationships/slide" Target="slides/slide56.xml"/><Relationship Id="rId6" Type="http://schemas.openxmlformats.org/officeDocument/2006/relationships/slide" Target="slides/slide3.xml"/><Relationship Id="rId59" Type="http://schemas.openxmlformats.org/officeDocument/2006/relationships/slide" Target="slides/slide55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slide" Target="slides/slide2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216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Cliquez pour modifier les styles du texte du masque</a:t>
            </a:r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Deuxième niveau</a:t>
            </a:r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Troisième niveau</a:t>
            </a:r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Quatrième niveau</a:t>
            </a:r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Cinquième niveau</a:t>
            </a:r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fr-FR" sz="1200" dirty="0"/>
            </a:fld>
            <a:endParaRPr lang="fr-FR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fr-FR" sz="1200" dirty="0"/>
            </a:fld>
            <a:endParaRPr lang="fr-FR" sz="1200" dirty="0"/>
          </a:p>
        </p:txBody>
      </p:sp>
      <p:sp>
        <p:nvSpPr>
          <p:cNvPr id="9421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dirty="0"/>
              <a:t>Dans la numérotation, le carbone le plus oxydé portera l</a:t>
            </a:r>
            <a:r>
              <a:rPr lang="ja-JP" altLang="fr-FR" dirty="0"/>
              <a:t>’</a:t>
            </a:r>
            <a:r>
              <a:rPr lang="fr-FR" altLang="ja-JP" dirty="0"/>
              <a:t>indice le plus faible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5235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95236" name="Espace réservé du numéro de diapositiv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fr-FR" sz="1200" dirty="0"/>
            </a:fld>
            <a:endParaRPr lang="fr-FR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fr-FR" sz="1200" dirty="0"/>
            </a:fld>
            <a:endParaRPr lang="fr-FR" sz="1200" dirty="0"/>
          </a:p>
        </p:txBody>
      </p:sp>
      <p:sp>
        <p:nvSpPr>
          <p:cNvPr id="9728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728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dirty="0"/>
              <a:t>Substituants axiaux (parallèles à l</a:t>
            </a:r>
            <a:r>
              <a:rPr lang="ja-JP" altLang="fr-FR" dirty="0"/>
              <a:t>’</a:t>
            </a:r>
            <a:r>
              <a:rPr lang="fr-FR" altLang="ja-JP" dirty="0"/>
              <a:t>axe), moins réactifs. Substituants équatoriaux (perpendiculaires à l</a:t>
            </a:r>
            <a:r>
              <a:rPr lang="ja-JP" altLang="fr-FR" dirty="0"/>
              <a:t>’</a:t>
            </a:r>
            <a:r>
              <a:rPr lang="fr-FR" altLang="ja-JP" dirty="0"/>
              <a:t>axe), plus réactifs.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fr-FR" sz="1200" dirty="0"/>
            </a:fld>
            <a:endParaRPr lang="fr-FR" sz="1200" dirty="0"/>
          </a:p>
        </p:txBody>
      </p:sp>
      <p:sp>
        <p:nvSpPr>
          <p:cNvPr id="9830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dirty="0"/>
              <a:t>Les acides aldoniques sont instables et se transforment rapidement en lactone par estérification interne.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fr-FR" sz="1200" dirty="0"/>
            </a:fld>
            <a:endParaRPr lang="fr-FR" sz="1200" dirty="0"/>
          </a:p>
        </p:txBody>
      </p:sp>
      <p:sp>
        <p:nvSpPr>
          <p:cNvPr id="9933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933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dirty="0"/>
              <a:t>Importance dans la synthèse du DNA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ce réservé de l'image des diapositives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Espace réservé du texte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fr-F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fr-FR" sz="1200" dirty="0"/>
            </a:fld>
            <a:endParaRPr lang="fr-FR" sz="1200" dirty="0"/>
          </a:p>
        </p:txBody>
      </p:sp>
      <p:sp>
        <p:nvSpPr>
          <p:cNvPr id="10035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035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dirty="0"/>
              <a:t>Remarque : réducteur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102404" name="Espace réservé du numéro de diapositiv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fr-FR" sz="1200" dirty="0"/>
            </a:fld>
            <a:endParaRPr lang="fr-FR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fr-FR" sz="1200" dirty="0"/>
            </a:fld>
            <a:endParaRPr lang="fr-FR" sz="1200" dirty="0"/>
          </a:p>
        </p:txBody>
      </p:sp>
      <p:sp>
        <p:nvSpPr>
          <p:cNvPr id="10342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342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dirty="0"/>
              <a:t>Existence de cérébroglucosides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/>
          <p:nvPr/>
        </p:nvGrpSpPr>
        <p:grpSpPr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8" name="Freeform 3"/>
            <p:cNvSpPr/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9" name="Freeform 4"/>
            <p:cNvSpPr/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0" name="Freeform 5"/>
            <p:cNvSpPr/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1" name="Freeform 6"/>
            <p:cNvSpPr/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2" name="Freeform 7"/>
            <p:cNvSpPr/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4 w 4789"/>
                <a:gd name="T3" fmla="*/ 77 h 329"/>
                <a:gd name="T4" fmla="*/ 4784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7D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3" name="Freeform 8"/>
            <p:cNvSpPr/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" name="Freeform 9"/>
            <p:cNvSpPr/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5" name="Freeform 10"/>
            <p:cNvSpPr/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6" name="Freeform 11"/>
            <p:cNvSpPr/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7" name="Freeform 12"/>
            <p:cNvSpPr/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8" name="Freeform 13"/>
            <p:cNvSpPr/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9" name="Freeform 14"/>
            <p:cNvSpPr/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0" name="Freeform 15"/>
            <p:cNvSpPr/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1" name="Freeform 16"/>
            <p:cNvSpPr/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2" name="Freeform 17"/>
            <p:cNvSpPr/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3" name="Freeform 18"/>
            <p:cNvSpPr/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4" name="Freeform 19"/>
            <p:cNvSpPr/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5" name="Freeform 20"/>
            <p:cNvSpPr/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6" name="Freeform 21"/>
            <p:cNvSpPr/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7" name="Freeform 22"/>
            <p:cNvSpPr/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8" name="Freeform 23"/>
            <p:cNvSpPr/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6 w 2200"/>
                <a:gd name="T3" fmla="*/ 2480 h 2482"/>
                <a:gd name="T4" fmla="*/ 2198 w 2200"/>
                <a:gd name="T5" fmla="*/ 2474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5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9" name="Freeform 24"/>
            <p:cNvSpPr/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0" name="Freeform 25"/>
            <p:cNvSpPr/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" name="Freeform 26"/>
            <p:cNvSpPr/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" name="Freeform 27"/>
            <p:cNvSpPr/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3" name="Freeform 28"/>
            <p:cNvSpPr/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4" name="Freeform 29"/>
            <p:cNvSpPr/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5" name="Freeform 30"/>
            <p:cNvSpPr/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6" name="Freeform 31"/>
            <p:cNvSpPr/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7" name="Freeform 32"/>
            <p:cNvSpPr/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8" name="Freeform 33"/>
            <p:cNvSpPr/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9" name="Freeform 34"/>
            <p:cNvSpPr/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0" name="Freeform 35"/>
            <p:cNvSpPr/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1" name="Freeform 36"/>
            <p:cNvSpPr/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2" name="Freeform 37"/>
            <p:cNvSpPr/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3" name="Freeform 38"/>
            <p:cNvSpPr/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grpSp>
          <p:nvGrpSpPr>
            <p:cNvPr id="9260" name="Group 39"/>
            <p:cNvGrpSpPr/>
            <p:nvPr userDrawn="1"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5" name="Freeform 40"/>
              <p:cNvSpPr/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6" name="Freeform 41"/>
              <p:cNvSpPr/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noProof="0" smtClean="0"/>
              <a:t>Cliquez et modifiez le titre</a:t>
            </a:r>
            <a:endParaRPr lang="fr-FR" noProof="0" smtClean="0"/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charset="0"/>
              <a:buNone/>
              <a:defRPr sz="28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  <a:endParaRPr lang="fr-FR" noProof="0" smtClean="0"/>
          </a:p>
        </p:txBody>
      </p:sp>
      <p:sp>
        <p:nvSpPr>
          <p:cNvPr id="87" name="Rectangle 4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8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9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 hasCustomPrompt="1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 hasCustomPrompt="1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/>
          <p:nvPr/>
        </p:nvGrpSpPr>
        <p:grpSpPr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8" name="Freeform 3"/>
            <p:cNvSpPr/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9" name="Freeform 4"/>
            <p:cNvSpPr/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0" name="Freeform 5"/>
            <p:cNvSpPr/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1" name="Freeform 6"/>
            <p:cNvSpPr/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2" name="Freeform 7"/>
            <p:cNvSpPr/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4 w 4789"/>
                <a:gd name="T3" fmla="*/ 77 h 329"/>
                <a:gd name="T4" fmla="*/ 4784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7D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3" name="Freeform 8"/>
            <p:cNvSpPr/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" name="Freeform 9"/>
            <p:cNvSpPr/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5" name="Freeform 10"/>
            <p:cNvSpPr/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6" name="Freeform 11"/>
            <p:cNvSpPr/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7" name="Freeform 12"/>
            <p:cNvSpPr/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8" name="Freeform 13"/>
            <p:cNvSpPr/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9" name="Freeform 14"/>
            <p:cNvSpPr/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0" name="Freeform 15"/>
            <p:cNvSpPr/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1" name="Freeform 16"/>
            <p:cNvSpPr/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2" name="Freeform 17"/>
            <p:cNvSpPr/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3" name="Freeform 18"/>
            <p:cNvSpPr/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4" name="Freeform 19"/>
            <p:cNvSpPr/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5" name="Freeform 20"/>
            <p:cNvSpPr/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6" name="Freeform 21"/>
            <p:cNvSpPr/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7" name="Freeform 22"/>
            <p:cNvSpPr/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8" name="Freeform 23"/>
            <p:cNvSpPr/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6 w 2200"/>
                <a:gd name="T3" fmla="*/ 2480 h 2482"/>
                <a:gd name="T4" fmla="*/ 2198 w 2200"/>
                <a:gd name="T5" fmla="*/ 2474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5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9" name="Freeform 24"/>
            <p:cNvSpPr/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0" name="Freeform 25"/>
            <p:cNvSpPr/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" name="Freeform 26"/>
            <p:cNvSpPr/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" name="Freeform 27"/>
            <p:cNvSpPr/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3" name="Freeform 28"/>
            <p:cNvSpPr/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4" name="Freeform 29"/>
            <p:cNvSpPr/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5" name="Freeform 30"/>
            <p:cNvSpPr/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6" name="Freeform 31"/>
            <p:cNvSpPr/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7" name="Freeform 32"/>
            <p:cNvSpPr/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8" name="Freeform 33"/>
            <p:cNvSpPr/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9" name="Freeform 34"/>
            <p:cNvSpPr/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0" name="Freeform 35"/>
            <p:cNvSpPr/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1" name="Freeform 36"/>
            <p:cNvSpPr/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2" name="Freeform 37"/>
            <p:cNvSpPr/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3" name="Freeform 38"/>
            <p:cNvSpPr/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grpSp>
          <p:nvGrpSpPr>
            <p:cNvPr id="9260" name="Group 39"/>
            <p:cNvGrpSpPr/>
            <p:nvPr userDrawn="1"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5" name="Freeform 40"/>
              <p:cNvSpPr/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6" name="Freeform 41"/>
              <p:cNvSpPr/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noProof="0" smtClean="0"/>
              <a:t>Cliquez et modifiez le titre</a:t>
            </a:r>
            <a:endParaRPr lang="fr-FR" noProof="0" smtClean="0"/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charset="0"/>
              <a:buNone/>
              <a:defRPr sz="28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  <a:endParaRPr lang="fr-FR" noProof="0" smtClean="0"/>
          </a:p>
        </p:txBody>
      </p:sp>
      <p:sp>
        <p:nvSpPr>
          <p:cNvPr id="87" name="Rectangle 4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8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9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fr-FR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 hasCustomPrompt="1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 hasCustomPrompt="1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fr-FR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5" Type="http://schemas.openxmlformats.org/officeDocument/2006/relationships/image" Target="../media/image2.pn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8194" name="Group 2"/>
          <p:cNvGrpSpPr/>
          <p:nvPr/>
        </p:nvGrpSpPr>
        <p:grpSpPr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/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72" name="Freeform 4"/>
            <p:cNvSpPr/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73" name="Freeform 5"/>
            <p:cNvSpPr/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35" name="Freeform 6"/>
            <p:cNvSpPr/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75" name="Freeform 7"/>
            <p:cNvSpPr/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4 w 4789"/>
                <a:gd name="T3" fmla="*/ 77 h 329"/>
                <a:gd name="T4" fmla="*/ 4784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7D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37" name="Freeform 8"/>
            <p:cNvSpPr/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38" name="Freeform 9"/>
            <p:cNvSpPr/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78" name="Freeform 10"/>
            <p:cNvSpPr/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40" name="Freeform 11"/>
            <p:cNvSpPr/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0" name="Freeform 12"/>
            <p:cNvSpPr/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42" name="Freeform 13"/>
            <p:cNvSpPr/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2" name="Freeform 14"/>
            <p:cNvSpPr/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44" name="Freeform 15"/>
            <p:cNvSpPr/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4" name="Freeform 16"/>
            <p:cNvSpPr/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5" name="Freeform 17"/>
            <p:cNvSpPr/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6" name="Freeform 18"/>
            <p:cNvSpPr/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48" name="Freeform 19"/>
            <p:cNvSpPr/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8" name="Freeform 20"/>
            <p:cNvSpPr/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50" name="Freeform 21"/>
            <p:cNvSpPr/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0" name="Freeform 22"/>
            <p:cNvSpPr/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1" name="Freeform 23"/>
            <p:cNvSpPr/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6 w 2200"/>
                <a:gd name="T3" fmla="*/ 2480 h 2482"/>
                <a:gd name="T4" fmla="*/ 2198 w 2200"/>
                <a:gd name="T5" fmla="*/ 2474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5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2" name="Freeform 24"/>
            <p:cNvSpPr/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54" name="Freeform 25"/>
            <p:cNvSpPr/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4" name="Freeform 26"/>
            <p:cNvSpPr/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5" name="Freeform 27"/>
            <p:cNvSpPr/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57" name="Freeform 28"/>
            <p:cNvSpPr/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7" name="Freeform 29"/>
            <p:cNvSpPr/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59" name="Freeform 30"/>
            <p:cNvSpPr/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9" name="Freeform 31"/>
            <p:cNvSpPr/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0" name="Freeform 32"/>
            <p:cNvSpPr/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1" name="Freeform 33"/>
            <p:cNvSpPr/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2" name="Freeform 34"/>
            <p:cNvSpPr/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3" name="Freeform 35"/>
            <p:cNvSpPr/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4" name="Freeform 36"/>
            <p:cNvSpPr/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5" name="Freeform 37"/>
            <p:cNvSpPr/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6" name="Freeform 38"/>
            <p:cNvSpPr/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grpSp>
          <p:nvGrpSpPr>
            <p:cNvPr id="8236" name="Group 39"/>
            <p:cNvGrpSpPr/>
            <p:nvPr userDrawn="1"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/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209" name="Freeform 41"/>
              <p:cNvSpPr/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fr-FR"/>
              <a:t>Cliquez et modifiez le titre</a:t>
            </a:r>
            <a:endParaRPr lang="fr-FR"/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 smtClean="0"/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8194" name="Group 2"/>
          <p:cNvGrpSpPr/>
          <p:nvPr/>
        </p:nvGrpSpPr>
        <p:grpSpPr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/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72" name="Freeform 4"/>
            <p:cNvSpPr/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73" name="Freeform 5"/>
            <p:cNvSpPr/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35" name="Freeform 6"/>
            <p:cNvSpPr/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75" name="Freeform 7"/>
            <p:cNvSpPr/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4 w 4789"/>
                <a:gd name="T3" fmla="*/ 77 h 329"/>
                <a:gd name="T4" fmla="*/ 4784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7D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37" name="Freeform 8"/>
            <p:cNvSpPr/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38" name="Freeform 9"/>
            <p:cNvSpPr/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78" name="Freeform 10"/>
            <p:cNvSpPr/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40" name="Freeform 11"/>
            <p:cNvSpPr/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0" name="Freeform 12"/>
            <p:cNvSpPr/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42" name="Freeform 13"/>
            <p:cNvSpPr/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2" name="Freeform 14"/>
            <p:cNvSpPr/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44" name="Freeform 15"/>
            <p:cNvSpPr/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4" name="Freeform 16"/>
            <p:cNvSpPr/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5" name="Freeform 17"/>
            <p:cNvSpPr/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6" name="Freeform 18"/>
            <p:cNvSpPr/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48" name="Freeform 19"/>
            <p:cNvSpPr/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8" name="Freeform 20"/>
            <p:cNvSpPr/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50" name="Freeform 21"/>
            <p:cNvSpPr/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0" name="Freeform 22"/>
            <p:cNvSpPr/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1" name="Freeform 23"/>
            <p:cNvSpPr/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6 w 2200"/>
                <a:gd name="T3" fmla="*/ 2480 h 2482"/>
                <a:gd name="T4" fmla="*/ 2198 w 2200"/>
                <a:gd name="T5" fmla="*/ 2474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5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2" name="Freeform 24"/>
            <p:cNvSpPr/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54" name="Freeform 25"/>
            <p:cNvSpPr/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4" name="Freeform 26"/>
            <p:cNvSpPr/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5" name="Freeform 27"/>
            <p:cNvSpPr/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57" name="Freeform 28"/>
            <p:cNvSpPr/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7" name="Freeform 29"/>
            <p:cNvSpPr/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59" name="Freeform 30"/>
            <p:cNvSpPr/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9" name="Freeform 31"/>
            <p:cNvSpPr/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0" name="Freeform 32"/>
            <p:cNvSpPr/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1" name="Freeform 33"/>
            <p:cNvSpPr/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2" name="Freeform 34"/>
            <p:cNvSpPr/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3" name="Freeform 35"/>
            <p:cNvSpPr/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4" name="Freeform 36"/>
            <p:cNvSpPr/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5" name="Freeform 37"/>
            <p:cNvSpPr/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6" name="Freeform 38"/>
            <p:cNvSpPr/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grpSp>
          <p:nvGrpSpPr>
            <p:cNvPr id="8236" name="Group 39"/>
            <p:cNvGrpSpPr/>
            <p:nvPr userDrawn="1"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/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209" name="Freeform 41"/>
              <p:cNvSpPr/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fr-FR"/>
              <a:t>Cliquez et modifiez le titre</a:t>
            </a:r>
            <a:endParaRPr lang="fr-FR"/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 smtClean="0"/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wmf"/><Relationship Id="rId1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image" Target="../media/image10.wmf"/><Relationship Id="rId1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12.emf"/><Relationship Id="rId2" Type="http://schemas.openxmlformats.org/officeDocument/2006/relationships/oleObject" Target="../embeddings/oleObject5.bin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8.bin"/><Relationship Id="rId3" Type="http://schemas.openxmlformats.org/officeDocument/2006/relationships/image" Target="../media/image14.emf"/><Relationship Id="rId2" Type="http://schemas.openxmlformats.org/officeDocument/2006/relationships/oleObject" Target="../embeddings/oleObject7.bin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7.vml"/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9.emf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0.bin"/><Relationship Id="rId3" Type="http://schemas.openxmlformats.org/officeDocument/2006/relationships/image" Target="../media/image17.emf"/><Relationship Id="rId2" Type="http://schemas.openxmlformats.org/officeDocument/2006/relationships/oleObject" Target="../embeddings/oleObject9.bin"/><Relationship Id="rId1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emf"/><Relationship Id="rId2" Type="http://schemas.openxmlformats.org/officeDocument/2006/relationships/oleObject" Target="../embeddings/oleObject12.bin"/><Relationship Id="rId1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9.vml"/><Relationship Id="rId7" Type="http://schemas.openxmlformats.org/officeDocument/2006/relationships/slideLayout" Target="../slideLayouts/slideLayout7.x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Relationship Id="rId3" Type="http://schemas.openxmlformats.org/officeDocument/2006/relationships/image" Target="../media/image26.emf"/><Relationship Id="rId2" Type="http://schemas.openxmlformats.org/officeDocument/2006/relationships/oleObject" Target="../embeddings/oleObject13.bin"/><Relationship Id="rId1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30.wmf"/><Relationship Id="rId1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12738" y="1982153"/>
            <a:ext cx="8229600" cy="18288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fr-FR" sz="5400" b="0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</a:br>
            <a:r>
              <a:rPr kumimoji="0" lang="fr-FR" altLang="en-US" sz="5400" b="1" i="0" u="none" strike="noStrike" kern="0" cap="none" spc="0" normalizeH="0" baseline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MS PGothic" panose="020B0600070205080204" pitchFamily="34" charset="-128"/>
              </a:rPr>
              <a:t>2.</a:t>
            </a:r>
            <a:r>
              <a:rPr kumimoji="0" lang="fr-FR" sz="5400" b="0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 </a:t>
            </a:r>
            <a:r>
              <a:rPr lang="fr-FR" altLang="en-US" sz="5400" b="1">
                <a:sym typeface="+mn-ea"/>
              </a:rPr>
              <a:t>Structure and Physicochemical Properties of </a:t>
            </a:r>
            <a:br>
              <a:rPr lang="fr-FR" altLang="en-US" sz="5400" b="1" i="0"/>
            </a:br>
            <a:r>
              <a:rPr lang="fr-FR" altLang="en-US" sz="5400" b="1">
                <a:sym typeface="+mn-ea"/>
              </a:rPr>
              <a:t>Carbohydrates</a:t>
            </a:r>
            <a:endParaRPr kumimoji="0" lang="fr-FR" sz="5400" b="0" i="0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Zone de texte 1"/>
          <p:cNvSpPr txBox="1"/>
          <p:nvPr/>
        </p:nvSpPr>
        <p:spPr>
          <a:xfrm>
            <a:off x="427990" y="952500"/>
            <a:ext cx="780542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fr-FR" altLang="en-US" b="1">
                <a:solidFill>
                  <a:srgbClr val="00FF00"/>
                </a:solidFill>
              </a:rPr>
              <a:t>3.1. Fischer representation</a:t>
            </a:r>
            <a:endParaRPr lang="fr-FR" altLang="en-US" b="1">
              <a:solidFill>
                <a:srgbClr val="00FF00"/>
              </a:solidFill>
            </a:endParaRPr>
          </a:p>
          <a:p>
            <a:pPr algn="just"/>
            <a:r>
              <a:rPr lang="fr-FR" altLang="en-US"/>
              <a:t>the carbon chain is drawn vertically; the carbon atom with the smallest index (carrier of the carbonyl function) is placed at the top; the groups on the horizontal point towards the front of the sheet of paper.</a:t>
            </a:r>
            <a:endParaRPr lang="fr-FR" altLang="en-US"/>
          </a:p>
        </p:txBody>
      </p:sp>
      <p:sp>
        <p:nvSpPr>
          <p:cNvPr id="4" name="Zone de texte 3"/>
          <p:cNvSpPr txBox="1"/>
          <p:nvPr/>
        </p:nvSpPr>
        <p:spPr>
          <a:xfrm>
            <a:off x="1423670" y="299085"/>
            <a:ext cx="60064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 sz="3200" b="1">
                <a:solidFill>
                  <a:srgbClr val="00FF00"/>
                </a:solidFill>
              </a:rPr>
              <a:t>II.3. Linear structure of oses</a:t>
            </a:r>
            <a:endParaRPr lang="fr-FR" altLang="en-US" sz="3200" b="1">
              <a:solidFill>
                <a:srgbClr val="00FF00"/>
              </a:solidFill>
            </a:endParaRPr>
          </a:p>
        </p:txBody>
      </p:sp>
      <p:graphicFrame>
        <p:nvGraphicFramePr>
          <p:cNvPr id="7" name="Objet 6"/>
          <p:cNvGraphicFramePr/>
          <p:nvPr/>
        </p:nvGraphicFramePr>
        <p:xfrm>
          <a:off x="2003425" y="3089910"/>
          <a:ext cx="5253355" cy="342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5133975" imgH="3305175" progId="Paint.Picture">
                  <p:embed/>
                </p:oleObj>
              </mc:Choice>
              <mc:Fallback>
                <p:oleObj name="" r:id="rId1" imgW="5133975" imgH="3305175" progId="Paint.Picture">
                  <p:embed/>
                  <p:pic>
                    <p:nvPicPr>
                      <p:cNvPr id="0" name="Image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03425" y="3089910"/>
                        <a:ext cx="5253355" cy="342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614045" y="23495"/>
            <a:ext cx="8209915" cy="5821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spcBef>
                <a:spcPts val="0"/>
              </a:spcBef>
              <a:spcAft>
                <a:spcPts val="20"/>
              </a:spcAft>
            </a:pPr>
            <a:r>
              <a:rPr lang="fr-FR" altLang="en-US" sz="3200" b="1">
                <a:solidFill>
                  <a:srgbClr val="00FF00"/>
                </a:solidFill>
              </a:rPr>
              <a:t>II.3.2. Concept of stereoisomerism</a:t>
            </a:r>
            <a:endParaRPr lang="fr-FR" altLang="en-US" sz="3200" b="1">
              <a:solidFill>
                <a:srgbClr val="00FF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0"/>
              </a:spcAft>
            </a:pPr>
            <a:r>
              <a:rPr lang="fr-FR" altLang="en-US"/>
              <a:t>Two compounds are stereoisomers if they deflect the</a:t>
            </a:r>
            <a:endParaRPr lang="fr-FR" altLang="en-US"/>
          </a:p>
          <a:p>
            <a:r>
              <a:rPr lang="fr-FR" altLang="en-US"/>
              <a:t>plane of polarized light by an angle equal in absolute value</a:t>
            </a:r>
            <a:endParaRPr lang="fr-FR" altLang="en-US"/>
          </a:p>
          <a:p>
            <a:r>
              <a:rPr lang="fr-FR" altLang="en-US"/>
              <a:t>but in opposite directions.</a:t>
            </a:r>
            <a:endParaRPr lang="fr-FR" altLang="en-US"/>
          </a:p>
          <a:p>
            <a:endParaRPr lang="fr-FR" altLang="en-US"/>
          </a:p>
          <a:p>
            <a:r>
              <a:rPr lang="fr-FR" altLang="en-US"/>
              <a:t>The compound that deflects this plane to the right is</a:t>
            </a:r>
            <a:endParaRPr lang="fr-FR" altLang="en-US"/>
          </a:p>
          <a:p>
            <a:r>
              <a:rPr lang="fr-FR" altLang="en-US"/>
              <a:t>dextrorotatory and is assigned the (+) sign</a:t>
            </a:r>
            <a:endParaRPr lang="fr-FR" altLang="en-US"/>
          </a:p>
          <a:p>
            <a:endParaRPr lang="fr-FR" altLang="en-US"/>
          </a:p>
          <a:p>
            <a:r>
              <a:rPr lang="fr-FR" altLang="en-US"/>
              <a:t>The one that deflects it to the left is said to be levorotatory and is assigned the (-) sign.</a:t>
            </a:r>
            <a:endParaRPr lang="fr-FR" altLang="en-US"/>
          </a:p>
          <a:p>
            <a:endParaRPr lang="fr-FR" altLang="en-US"/>
          </a:p>
          <a:p>
            <a:r>
              <a:rPr lang="fr-FR" altLang="en-US"/>
              <a:t>An equimolecular mixture of the two enantiomers of the same molecule is called: racemic mixture (optically inactive).</a:t>
            </a:r>
            <a:endParaRPr lang="fr-FR" alt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1430655" y="26035"/>
            <a:ext cx="60947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 sz="3200" b="1">
                <a:solidFill>
                  <a:srgbClr val="00FF00"/>
                </a:solidFill>
              </a:rPr>
              <a:t>Optical rotation or activity:</a:t>
            </a:r>
            <a:endParaRPr lang="fr-FR" altLang="en-US" sz="3200" b="1">
              <a:solidFill>
                <a:srgbClr val="00FF00"/>
              </a:solidFill>
            </a:endParaRPr>
          </a:p>
        </p:txBody>
      </p:sp>
      <p:sp>
        <p:nvSpPr>
          <p:cNvPr id="5" name="Zone de texte 4"/>
          <p:cNvSpPr txBox="1"/>
          <p:nvPr/>
        </p:nvSpPr>
        <p:spPr>
          <a:xfrm>
            <a:off x="328295" y="806450"/>
            <a:ext cx="8658860" cy="9017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fr-FR" altLang="en-US" sz="2800"/>
              <a:t>The notion of rotatory power is linked to the existence in the molecule of 1 or more asymmetric carbons.</a:t>
            </a:r>
            <a:endParaRPr lang="fr-FR" altLang="en-US" sz="2800"/>
          </a:p>
        </p:txBody>
      </p:sp>
      <p:sp>
        <p:nvSpPr>
          <p:cNvPr id="6" name="Zone de texte 5"/>
          <p:cNvSpPr txBox="1"/>
          <p:nvPr/>
        </p:nvSpPr>
        <p:spPr>
          <a:xfrm>
            <a:off x="335280" y="1848485"/>
            <a:ext cx="457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 b="1">
                <a:solidFill>
                  <a:srgbClr val="00FF00"/>
                </a:solidFill>
              </a:rPr>
              <a:t>Example: glyceraldehyde</a:t>
            </a:r>
            <a:endParaRPr lang="fr-FR" altLang="en-US" b="1">
              <a:solidFill>
                <a:srgbClr val="00FF00"/>
              </a:solidFill>
            </a:endParaRPr>
          </a:p>
        </p:txBody>
      </p:sp>
      <p:grpSp>
        <p:nvGrpSpPr>
          <p:cNvPr id="7" name="Group 58"/>
          <p:cNvGrpSpPr/>
          <p:nvPr/>
        </p:nvGrpSpPr>
        <p:grpSpPr>
          <a:xfrm>
            <a:off x="3348038" y="2274570"/>
            <a:ext cx="2463800" cy="2411413"/>
            <a:chOff x="186" y="2466"/>
            <a:chExt cx="1552" cy="1519"/>
          </a:xfrm>
        </p:grpSpPr>
        <p:grpSp>
          <p:nvGrpSpPr>
            <p:cNvPr id="22567" name="Group 24"/>
            <p:cNvGrpSpPr/>
            <p:nvPr/>
          </p:nvGrpSpPr>
          <p:grpSpPr>
            <a:xfrm>
              <a:off x="563" y="2466"/>
              <a:ext cx="768" cy="1190"/>
              <a:chOff x="1432" y="3452"/>
              <a:chExt cx="768" cy="1190"/>
            </a:xfrm>
          </p:grpSpPr>
          <p:sp>
            <p:nvSpPr>
              <p:cNvPr id="22569" name="Text Box 7"/>
              <p:cNvSpPr txBox="1"/>
              <p:nvPr/>
            </p:nvSpPr>
            <p:spPr>
              <a:xfrm>
                <a:off x="1447" y="4354"/>
                <a:ext cx="75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CH</a:t>
                </a:r>
                <a:r>
                  <a:rPr b="1" baseline="-30000" dirty="0">
                    <a:latin typeface="Arial" panose="020B0604020202020204" pitchFamily="34" charset="0"/>
                  </a:rPr>
                  <a:t>2</a:t>
                </a:r>
                <a:r>
                  <a:rPr b="1" dirty="0">
                    <a:latin typeface="Arial" panose="020B0604020202020204" pitchFamily="34" charset="0"/>
                  </a:rPr>
                  <a:t>OH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570" name="Text Box 9"/>
              <p:cNvSpPr txBox="1"/>
              <p:nvPr/>
            </p:nvSpPr>
            <p:spPr>
              <a:xfrm>
                <a:off x="1437" y="3452"/>
                <a:ext cx="54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CHO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571" name="Text Box 10"/>
              <p:cNvSpPr txBox="1"/>
              <p:nvPr/>
            </p:nvSpPr>
            <p:spPr>
              <a:xfrm>
                <a:off x="1432" y="3923"/>
                <a:ext cx="68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CHOH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572" name="Line 14"/>
              <p:cNvSpPr/>
              <p:nvPr/>
            </p:nvSpPr>
            <p:spPr>
              <a:xfrm>
                <a:off x="1558" y="4159"/>
                <a:ext cx="0" cy="22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73" name="Line 15"/>
              <p:cNvSpPr/>
              <p:nvPr/>
            </p:nvSpPr>
            <p:spPr>
              <a:xfrm>
                <a:off x="1558" y="3725"/>
                <a:ext cx="0" cy="22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2568" name="Text Box 55"/>
            <p:cNvSpPr txBox="1"/>
            <p:nvPr/>
          </p:nvSpPr>
          <p:spPr>
            <a:xfrm>
              <a:off x="186" y="3691"/>
              <a:ext cx="1552" cy="294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Glyceraldéhyde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59"/>
          <p:cNvGrpSpPr/>
          <p:nvPr/>
        </p:nvGrpSpPr>
        <p:grpSpPr>
          <a:xfrm>
            <a:off x="606425" y="4281170"/>
            <a:ext cx="2786063" cy="2435225"/>
            <a:chOff x="1866" y="2450"/>
            <a:chExt cx="1755" cy="1534"/>
          </a:xfrm>
        </p:grpSpPr>
        <p:grpSp>
          <p:nvGrpSpPr>
            <p:cNvPr id="22553" name="Group 53"/>
            <p:cNvGrpSpPr/>
            <p:nvPr/>
          </p:nvGrpSpPr>
          <p:grpSpPr>
            <a:xfrm>
              <a:off x="1958" y="2450"/>
              <a:ext cx="1342" cy="1190"/>
              <a:chOff x="1958" y="2450"/>
              <a:chExt cx="1342" cy="1190"/>
            </a:xfrm>
          </p:grpSpPr>
          <p:grpSp>
            <p:nvGrpSpPr>
              <p:cNvPr id="22555" name="Group 25"/>
              <p:cNvGrpSpPr/>
              <p:nvPr/>
            </p:nvGrpSpPr>
            <p:grpSpPr>
              <a:xfrm>
                <a:off x="2421" y="2450"/>
                <a:ext cx="768" cy="1190"/>
                <a:chOff x="1432" y="3452"/>
                <a:chExt cx="768" cy="1190"/>
              </a:xfrm>
            </p:grpSpPr>
            <p:sp>
              <p:nvSpPr>
                <p:cNvPr id="22562" name="Text Box 26"/>
                <p:cNvSpPr txBox="1"/>
                <p:nvPr/>
              </p:nvSpPr>
              <p:spPr>
                <a:xfrm>
                  <a:off x="1447" y="4354"/>
                  <a:ext cx="753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CH</a:t>
                  </a:r>
                  <a:r>
                    <a:rPr b="1" baseline="-30000" dirty="0">
                      <a:latin typeface="Arial" panose="020B0604020202020204" pitchFamily="34" charset="0"/>
                    </a:rPr>
                    <a:t>2</a:t>
                  </a:r>
                  <a:r>
                    <a:rPr b="1" dirty="0">
                      <a:latin typeface="Arial" panose="020B0604020202020204" pitchFamily="34" charset="0"/>
                    </a:rPr>
                    <a:t>OH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63" name="Text Box 27"/>
                <p:cNvSpPr txBox="1"/>
                <p:nvPr/>
              </p:nvSpPr>
              <p:spPr>
                <a:xfrm>
                  <a:off x="1437" y="3452"/>
                  <a:ext cx="543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CHO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64" name="Text Box 28"/>
                <p:cNvSpPr txBox="1"/>
                <p:nvPr/>
              </p:nvSpPr>
              <p:spPr>
                <a:xfrm>
                  <a:off x="1432" y="3923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65" name="Line 29"/>
                <p:cNvSpPr/>
                <p:nvPr/>
              </p:nvSpPr>
              <p:spPr>
                <a:xfrm>
                  <a:off x="1558" y="4159"/>
                  <a:ext cx="0" cy="22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2566" name="Line 30"/>
                <p:cNvSpPr/>
                <p:nvPr/>
              </p:nvSpPr>
              <p:spPr>
                <a:xfrm>
                  <a:off x="1558" y="3725"/>
                  <a:ext cx="0" cy="22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22556" name="Group 46"/>
              <p:cNvGrpSpPr/>
              <p:nvPr/>
            </p:nvGrpSpPr>
            <p:grpSpPr>
              <a:xfrm>
                <a:off x="2637" y="2912"/>
                <a:ext cx="663" cy="288"/>
                <a:chOff x="2646" y="2912"/>
                <a:chExt cx="663" cy="288"/>
              </a:xfrm>
            </p:grpSpPr>
            <p:sp>
              <p:nvSpPr>
                <p:cNvPr id="22560" name="Text Box 40"/>
                <p:cNvSpPr txBox="1"/>
                <p:nvPr/>
              </p:nvSpPr>
              <p:spPr>
                <a:xfrm>
                  <a:off x="2905" y="2912"/>
                  <a:ext cx="404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HO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61" name="Line 42"/>
                <p:cNvSpPr/>
                <p:nvPr/>
              </p:nvSpPr>
              <p:spPr>
                <a:xfrm>
                  <a:off x="2646" y="3065"/>
                  <a:ext cx="28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22557" name="Group 45"/>
              <p:cNvGrpSpPr/>
              <p:nvPr/>
            </p:nvGrpSpPr>
            <p:grpSpPr>
              <a:xfrm>
                <a:off x="1958" y="2921"/>
                <a:ext cx="496" cy="288"/>
                <a:chOff x="1958" y="2921"/>
                <a:chExt cx="496" cy="288"/>
              </a:xfrm>
            </p:grpSpPr>
            <p:sp>
              <p:nvSpPr>
                <p:cNvPr id="22558" name="Text Box 39"/>
                <p:cNvSpPr txBox="1"/>
                <p:nvPr/>
              </p:nvSpPr>
              <p:spPr>
                <a:xfrm>
                  <a:off x="1958" y="2921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H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59" name="Line 44"/>
                <p:cNvSpPr/>
                <p:nvPr/>
              </p:nvSpPr>
              <p:spPr>
                <a:xfrm>
                  <a:off x="2171" y="3058"/>
                  <a:ext cx="28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22554" name="Text Box 56"/>
            <p:cNvSpPr txBox="1"/>
            <p:nvPr/>
          </p:nvSpPr>
          <p:spPr>
            <a:xfrm>
              <a:off x="1866" y="3690"/>
              <a:ext cx="1755" cy="294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D-Glyceraldéhyde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60"/>
          <p:cNvGrpSpPr/>
          <p:nvPr/>
        </p:nvGrpSpPr>
        <p:grpSpPr>
          <a:xfrm>
            <a:off x="5973763" y="4238308"/>
            <a:ext cx="2962275" cy="2492375"/>
            <a:chOff x="3743" y="2414"/>
            <a:chExt cx="1866" cy="1570"/>
          </a:xfrm>
        </p:grpSpPr>
        <p:grpSp>
          <p:nvGrpSpPr>
            <p:cNvPr id="22539" name="Group 54"/>
            <p:cNvGrpSpPr/>
            <p:nvPr/>
          </p:nvGrpSpPr>
          <p:grpSpPr>
            <a:xfrm>
              <a:off x="3743" y="2414"/>
              <a:ext cx="1420" cy="1190"/>
              <a:chOff x="3577" y="2424"/>
              <a:chExt cx="1420" cy="1190"/>
            </a:xfrm>
          </p:grpSpPr>
          <p:grpSp>
            <p:nvGrpSpPr>
              <p:cNvPr id="22541" name="Group 31"/>
              <p:cNvGrpSpPr/>
              <p:nvPr/>
            </p:nvGrpSpPr>
            <p:grpSpPr>
              <a:xfrm>
                <a:off x="4229" y="2424"/>
                <a:ext cx="768" cy="1190"/>
                <a:chOff x="1432" y="3452"/>
                <a:chExt cx="768" cy="1190"/>
              </a:xfrm>
            </p:grpSpPr>
            <p:sp>
              <p:nvSpPr>
                <p:cNvPr id="22548" name="Text Box 32"/>
                <p:cNvSpPr txBox="1"/>
                <p:nvPr/>
              </p:nvSpPr>
              <p:spPr>
                <a:xfrm>
                  <a:off x="1447" y="4354"/>
                  <a:ext cx="753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CH</a:t>
                  </a:r>
                  <a:r>
                    <a:rPr b="1" baseline="-30000" dirty="0">
                      <a:latin typeface="Arial" panose="020B0604020202020204" pitchFamily="34" charset="0"/>
                    </a:rPr>
                    <a:t>2</a:t>
                  </a:r>
                  <a:r>
                    <a:rPr b="1" dirty="0">
                      <a:latin typeface="Arial" panose="020B0604020202020204" pitchFamily="34" charset="0"/>
                    </a:rPr>
                    <a:t>OH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49" name="Text Box 33"/>
                <p:cNvSpPr txBox="1"/>
                <p:nvPr/>
              </p:nvSpPr>
              <p:spPr>
                <a:xfrm>
                  <a:off x="1437" y="3452"/>
                  <a:ext cx="543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CHO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50" name="Text Box 34"/>
                <p:cNvSpPr txBox="1"/>
                <p:nvPr/>
              </p:nvSpPr>
              <p:spPr>
                <a:xfrm>
                  <a:off x="1432" y="3923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51" name="Line 35"/>
                <p:cNvSpPr/>
                <p:nvPr/>
              </p:nvSpPr>
              <p:spPr>
                <a:xfrm>
                  <a:off x="1558" y="4159"/>
                  <a:ext cx="0" cy="22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2552" name="Line 36"/>
                <p:cNvSpPr/>
                <p:nvPr/>
              </p:nvSpPr>
              <p:spPr>
                <a:xfrm>
                  <a:off x="1558" y="3725"/>
                  <a:ext cx="0" cy="22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22542" name="Group 47"/>
              <p:cNvGrpSpPr/>
              <p:nvPr/>
            </p:nvGrpSpPr>
            <p:grpSpPr>
              <a:xfrm rot="10800000">
                <a:off x="3577" y="2895"/>
                <a:ext cx="663" cy="288"/>
                <a:chOff x="2646" y="2912"/>
                <a:chExt cx="663" cy="288"/>
              </a:xfrm>
            </p:grpSpPr>
            <p:sp>
              <p:nvSpPr>
                <p:cNvPr id="22546" name="Text Box 48"/>
                <p:cNvSpPr txBox="1"/>
                <p:nvPr/>
              </p:nvSpPr>
              <p:spPr>
                <a:xfrm flipH="1" flipV="1">
                  <a:off x="2905" y="2919"/>
                  <a:ext cx="404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HO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47" name="Line 49"/>
                <p:cNvSpPr/>
                <p:nvPr/>
              </p:nvSpPr>
              <p:spPr>
                <a:xfrm>
                  <a:off x="2653" y="3072"/>
                  <a:ext cx="28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22543" name="Group 50"/>
              <p:cNvGrpSpPr/>
              <p:nvPr/>
            </p:nvGrpSpPr>
            <p:grpSpPr>
              <a:xfrm rot="10800000">
                <a:off x="4422" y="2880"/>
                <a:ext cx="496" cy="288"/>
                <a:chOff x="1958" y="2921"/>
                <a:chExt cx="496" cy="288"/>
              </a:xfrm>
            </p:grpSpPr>
            <p:sp>
              <p:nvSpPr>
                <p:cNvPr id="22544" name="Text Box 51"/>
                <p:cNvSpPr txBox="1"/>
                <p:nvPr/>
              </p:nvSpPr>
              <p:spPr>
                <a:xfrm>
                  <a:off x="1973" y="2928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H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45" name="Line 52"/>
                <p:cNvSpPr/>
                <p:nvPr/>
              </p:nvSpPr>
              <p:spPr>
                <a:xfrm>
                  <a:off x="2186" y="3065"/>
                  <a:ext cx="28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22540" name="Text Box 57"/>
            <p:cNvSpPr txBox="1"/>
            <p:nvPr/>
          </p:nvSpPr>
          <p:spPr>
            <a:xfrm>
              <a:off x="3876" y="3690"/>
              <a:ext cx="1733" cy="294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L-Glyceraldéhyde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73"/>
          <p:cNvGrpSpPr/>
          <p:nvPr/>
        </p:nvGrpSpPr>
        <p:grpSpPr>
          <a:xfrm>
            <a:off x="3440113" y="4822508"/>
            <a:ext cx="1114425" cy="788987"/>
            <a:chOff x="2167" y="2909"/>
            <a:chExt cx="702" cy="497"/>
          </a:xfrm>
        </p:grpSpPr>
        <p:sp>
          <p:nvSpPr>
            <p:cNvPr id="22537" name="Rectangle 69"/>
            <p:cNvSpPr/>
            <p:nvPr/>
          </p:nvSpPr>
          <p:spPr>
            <a:xfrm>
              <a:off x="2742" y="2909"/>
              <a:ext cx="127" cy="46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22538" name="AutoShape 71"/>
            <p:cNvSpPr/>
            <p:nvPr/>
          </p:nvSpPr>
          <p:spPr>
            <a:xfrm>
              <a:off x="2167" y="3251"/>
              <a:ext cx="566" cy="155"/>
            </a:xfrm>
            <a:prstGeom prst="leftArrow">
              <a:avLst>
                <a:gd name="adj1" fmla="val 50000"/>
                <a:gd name="adj2" fmla="val 9129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23624" name="AutoShape 72"/>
          <p:cNvSpPr/>
          <p:nvPr/>
        </p:nvSpPr>
        <p:spPr>
          <a:xfrm flipH="1" flipV="1">
            <a:off x="4559300" y="5384483"/>
            <a:ext cx="898525" cy="246062"/>
          </a:xfrm>
          <a:prstGeom prst="leftArrow">
            <a:avLst>
              <a:gd name="adj1" fmla="val 50000"/>
              <a:gd name="adj2" fmla="val 9129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2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 descr="C:\Users\TWTECH\Desktop\coure de biochimie\pouvoire retatoire  des oses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3126105"/>
            <a:ext cx="9142730" cy="37318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248920" y="181610"/>
            <a:ext cx="8524240" cy="23431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algn="just" defTabSz="914400">
              <a:buClrTx/>
              <a:buSzTx/>
              <a:buFontTx/>
              <a:buNone/>
            </a:pPr>
            <a:r>
              <a:rPr kumimoji="0" lang="fr-FR" altLang="en-US" kern="1200" cap="none" spc="0" normalizeH="0" baseline="0"/>
              <a:t>Enantiomeric forms of a molecule possess optical activity (if they don't have a plane of symmetry): each of them specifically rotates the plane of polarization of a polarized monochromatic wave.</a:t>
            </a:r>
            <a:endParaRPr kumimoji="0" lang="fr-FR" altLang="en-US" kern="1200" cap="none" spc="0" normalizeH="0" baseline="0"/>
          </a:p>
          <a:p>
            <a:pPr marR="0" algn="just" defTabSz="914400">
              <a:buClrTx/>
              <a:buSzTx/>
              <a:buFontTx/>
              <a:buNone/>
            </a:pPr>
            <a:r>
              <a:rPr kumimoji="0" lang="fr-FR" altLang="en-US" kern="1200" cap="none" spc="0" normalizeH="0" baseline="0"/>
              <a:t>The plane of polarization is rotated by an angle that is equal in absolute value but in opposite directions. This property is characterized by the specific rotatory power.</a:t>
            </a:r>
            <a:br>
              <a:rPr kumimoji="0" lang="fr-FR" altLang="ja-JP" b="1" kern="1200" cap="none" spc="0" normalizeH="0" baseline="0" noProof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</a:rPr>
            </a:br>
            <a:br>
              <a:rPr kumimoji="0" lang="fr-FR" kern="1200" cap="none" spc="0" normalizeH="0" baseline="0" noProof="0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br>
            <a:endParaRPr kumimoji="0" lang="fr-FR" kern="1200" cap="none" spc="0" normalizeH="0" baseline="0" noProof="0" dirty="0"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Zone de texte 1"/>
          <p:cNvSpPr txBox="1"/>
          <p:nvPr/>
        </p:nvSpPr>
        <p:spPr>
          <a:xfrm>
            <a:off x="147955" y="405765"/>
            <a:ext cx="8863330" cy="6234430"/>
          </a:xfrm>
          <a:prstGeom prst="rect">
            <a:avLst/>
          </a:prstGeom>
        </p:spPr>
        <p:txBody>
          <a:bodyPr>
            <a:noAutofit/>
          </a:bodyPr>
          <a:p>
            <a:r>
              <a:rPr>
                <a:solidFill>
                  <a:srgbClr val="00FF00"/>
                </a:solidFill>
                <a:latin typeface="Franklin Gothic Demi" panose="020B0703020102020204" pitchFamily="34" charset="0"/>
                <a:cs typeface="Franklin Gothic Demi" panose="020B0703020102020204" pitchFamily="34" charset="0"/>
              </a:rPr>
              <a:t>The specific rotatory power</a:t>
            </a:r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</a:rPr>
              <a:t> (SRP or </a:t>
            </a:r>
            <a:r>
              <a:rPr>
                <a:solidFill>
                  <a:srgbClr val="00FF00"/>
                </a:solidFill>
                <a:latin typeface="Franklin Gothic Demi" panose="020B0703020102020204" pitchFamily="34" charset="0"/>
                <a:cs typeface="Franklin Gothic Demi" panose="020B0703020102020204" pitchFamily="34" charset="0"/>
              </a:rPr>
              <a:t>[α]</a:t>
            </a:r>
            <a:r>
              <a:rPr lang="fr-FR" baseline="-25000"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D</a:t>
            </a:r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²</a:t>
            </a:r>
            <a:r>
              <a:rPr lang="fr-FR" baseline="30000"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0</a:t>
            </a:r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°</a:t>
            </a:r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</a:rPr>
              <a:t>) of a substance in solution is expressed by </a:t>
            </a:r>
            <a:r>
              <a:rPr>
                <a:solidFill>
                  <a:srgbClr val="00FF00"/>
                </a:solidFill>
                <a:latin typeface="Franklin Gothic Demi" panose="020B0703020102020204" pitchFamily="34" charset="0"/>
                <a:cs typeface="Franklin Gothic Demi" panose="020B0703020102020204" pitchFamily="34" charset="0"/>
              </a:rPr>
              <a:t>Biot'</a:t>
            </a:r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</a:rPr>
              <a:t>s relation:</a:t>
            </a:r>
            <a:endParaRPr>
              <a:latin typeface="Franklin Gothic Demi" panose="020B0703020102020204" pitchFamily="34" charset="0"/>
              <a:cs typeface="Franklin Gothic Demi" panose="020B0703020102020204" pitchFamily="34" charset="0"/>
            </a:endParaRPr>
          </a:p>
          <a:p>
            <a:pPr algn="ctr"/>
            <a:r>
              <a:rPr sz="2800">
                <a:latin typeface="Franklin Gothic Demi" panose="020B0703020102020204" pitchFamily="34" charset="0"/>
                <a:cs typeface="Franklin Gothic Demi" panose="020B0703020102020204" pitchFamily="34" charset="0"/>
              </a:rPr>
              <a:t>[α]</a:t>
            </a:r>
            <a:r>
              <a:rPr lang="fr-FR" sz="2800" baseline="-25000"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D</a:t>
            </a:r>
            <a:r>
              <a:rPr sz="2800"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²</a:t>
            </a:r>
            <a:r>
              <a:rPr lang="fr-FR" sz="2800" baseline="30000"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0</a:t>
            </a:r>
            <a:r>
              <a:rPr sz="2800"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°</a:t>
            </a:r>
            <a:r>
              <a:rPr sz="2800">
                <a:latin typeface="Franklin Gothic Demi" panose="020B0703020102020204" pitchFamily="34" charset="0"/>
                <a:cs typeface="Franklin Gothic Demi" panose="020B0703020102020204" pitchFamily="34" charset="0"/>
              </a:rPr>
              <a:t>ᴰ = α / (c × l)</a:t>
            </a:r>
            <a:endParaRPr sz="2800">
              <a:latin typeface="Franklin Gothic Demi" panose="020B0703020102020204" pitchFamily="34" charset="0"/>
              <a:cs typeface="Franklin Gothic Demi" panose="020B0703020102020204" pitchFamily="34" charset="0"/>
            </a:endParaRPr>
          </a:p>
          <a:p>
            <a:pPr algn="ctr"/>
            <a:endParaRPr>
              <a:latin typeface="Franklin Gothic Demi" panose="020B0703020102020204" pitchFamily="34" charset="0"/>
              <a:cs typeface="Franklin Gothic Demi" panose="020B0703020102020204" pitchFamily="34" charset="0"/>
            </a:endParaRPr>
          </a:p>
          <a:p>
            <a:r>
              <a:rPr>
                <a:solidFill>
                  <a:srgbClr val="00FF00"/>
                </a:solidFill>
                <a:latin typeface="Franklin Gothic Demi" panose="020B0703020102020204" pitchFamily="34" charset="0"/>
                <a:cs typeface="Franklin Gothic Demi" panose="020B0703020102020204" pitchFamily="34" charset="0"/>
              </a:rPr>
              <a:t>Where:</a:t>
            </a:r>
            <a:endParaRPr>
              <a:solidFill>
                <a:srgbClr val="00FF00"/>
              </a:solidFill>
              <a:latin typeface="Franklin Gothic Demi" panose="020B0703020102020204" pitchFamily="34" charset="0"/>
              <a:cs typeface="Franklin Gothic Demi" panose="020B0703020102020204" pitchFamily="34" charset="0"/>
            </a:endParaRPr>
          </a:p>
          <a:p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</a:rPr>
              <a:t> α: Angle of deviation of polarized light (in degrees). </a:t>
            </a:r>
            <a:endParaRPr>
              <a:latin typeface="Franklin Gothic Demi" panose="020B0703020102020204" pitchFamily="34" charset="0"/>
              <a:cs typeface="Franklin Gothic Demi" panose="020B0703020102020204" pitchFamily="34" charset="0"/>
            </a:endParaRPr>
          </a:p>
          <a:p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</a:rPr>
              <a:t> c: Concentration of the solution (in g/ml) </a:t>
            </a:r>
            <a:endParaRPr>
              <a:latin typeface="Franklin Gothic Demi" panose="020B0703020102020204" pitchFamily="34" charset="0"/>
              <a:cs typeface="Franklin Gothic Demi" panose="020B0703020102020204" pitchFamily="34" charset="0"/>
            </a:endParaRPr>
          </a:p>
          <a:p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</a:rPr>
              <a:t> l: Length of the tube containing the solution (in dm)</a:t>
            </a:r>
            <a:endParaRPr>
              <a:latin typeface="Franklin Gothic Demi" panose="020B0703020102020204" pitchFamily="34" charset="0"/>
              <a:cs typeface="Franklin Gothic Demi" panose="020B0703020102020204" pitchFamily="34" charset="0"/>
            </a:endParaRPr>
          </a:p>
          <a:p>
            <a:endParaRPr>
              <a:latin typeface="Franklin Gothic Demi" panose="020B0703020102020204" pitchFamily="34" charset="0"/>
              <a:cs typeface="Franklin Gothic Demi" panose="020B0703020102020204" pitchFamily="34" charset="0"/>
            </a:endParaRPr>
          </a:p>
          <a:p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</a:rPr>
              <a:t>Or:</a:t>
            </a:r>
            <a:endParaRPr>
              <a:latin typeface="Franklin Gothic Demi" panose="020B0703020102020204" pitchFamily="34" charset="0"/>
              <a:cs typeface="Franklin Gothic Demi" panose="020B0703020102020204" pitchFamily="34" charset="0"/>
            </a:endParaRPr>
          </a:p>
          <a:p>
            <a:pPr algn="ctr"/>
            <a:r>
              <a:rPr sz="2800">
                <a:latin typeface="Franklin Gothic Demi" panose="020B0703020102020204" pitchFamily="34" charset="0"/>
                <a:cs typeface="Franklin Gothic Demi" panose="020B0703020102020204" pitchFamily="34" charset="0"/>
              </a:rPr>
              <a:t>[α]</a:t>
            </a:r>
            <a:r>
              <a:rPr lang="fr-FR" sz="2800" baseline="-25000"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D</a:t>
            </a:r>
            <a:r>
              <a:rPr sz="2800"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²</a:t>
            </a:r>
            <a:r>
              <a:rPr lang="fr-FR" sz="2800" baseline="30000"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0</a:t>
            </a:r>
            <a:r>
              <a:rPr sz="2800"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°</a:t>
            </a:r>
            <a:r>
              <a:rPr sz="2800">
                <a:latin typeface="Franklin Gothic Demi" panose="020B0703020102020204" pitchFamily="34" charset="0"/>
                <a:cs typeface="Franklin Gothic Demi" panose="020B0703020102020204" pitchFamily="34" charset="0"/>
              </a:rPr>
              <a:t>ᴰ = (α × 100) / (c × l)</a:t>
            </a:r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</a:rPr>
              <a:t> </a:t>
            </a:r>
            <a:r>
              <a:rPr>
                <a:solidFill>
                  <a:srgbClr val="00FF00"/>
                </a:solidFill>
                <a:latin typeface="Franklin Gothic Demi" panose="020B0703020102020204" pitchFamily="34" charset="0"/>
                <a:cs typeface="Franklin Gothic Demi" panose="020B0703020102020204" pitchFamily="34" charset="0"/>
              </a:rPr>
              <a:t>where: </a:t>
            </a:r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</a:rPr>
              <a:t>(c in g/100ml)</a:t>
            </a:r>
            <a:endParaRPr>
              <a:latin typeface="Franklin Gothic Demi" panose="020B0703020102020204" pitchFamily="34" charset="0"/>
              <a:cs typeface="Franklin Gothic Demi" panose="020B0703020102020204" pitchFamily="34" charset="0"/>
            </a:endParaRPr>
          </a:p>
          <a:p>
            <a:pPr algn="ctr"/>
            <a:endParaRPr>
              <a:latin typeface="Franklin Gothic Demi" panose="020B0703020102020204" pitchFamily="34" charset="0"/>
              <a:cs typeface="Franklin Gothic Demi" panose="020B0703020102020204" pitchFamily="34" charset="0"/>
            </a:endParaRPr>
          </a:p>
          <a:p>
            <a:r>
              <a:rPr>
                <a:solidFill>
                  <a:srgbClr val="00FF00"/>
                </a:solidFill>
                <a:latin typeface="Franklin Gothic Demi" panose="020B0703020102020204" pitchFamily="34" charset="0"/>
                <a:cs typeface="Franklin Gothic Demi" panose="020B0703020102020204" pitchFamily="34" charset="0"/>
              </a:rPr>
              <a:t>Example: </a:t>
            </a:r>
            <a:endParaRPr>
              <a:solidFill>
                <a:srgbClr val="00FF00"/>
              </a:solidFill>
              <a:latin typeface="Franklin Gothic Demi" panose="020B0703020102020204" pitchFamily="34" charset="0"/>
              <a:cs typeface="Franklin Gothic Demi" panose="020B0703020102020204" pitchFamily="34" charset="0"/>
            </a:endParaRPr>
          </a:p>
          <a:p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</a:rPr>
              <a:t>Glucose is dextrorotatory D-Glucose: [α]</a:t>
            </a:r>
            <a:r>
              <a:rPr lang="fr-FR" baseline="-25000">
                <a:latin typeface="Franklin Gothic Demi" panose="020B0703020102020204" pitchFamily="34" charset="0"/>
                <a:cs typeface="Franklin Gothic Demi" panose="020B0703020102020204" pitchFamily="34" charset="0"/>
              </a:rPr>
              <a:t>D</a:t>
            </a:r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</a:rPr>
              <a:t>²</a:t>
            </a:r>
            <a:r>
              <a:rPr lang="fr-FR" baseline="30000">
                <a:latin typeface="Franklin Gothic Demi" panose="020B0703020102020204" pitchFamily="34" charset="0"/>
                <a:cs typeface="Franklin Gothic Demi" panose="020B0703020102020204" pitchFamily="34" charset="0"/>
              </a:rPr>
              <a:t>0</a:t>
            </a:r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°</a:t>
            </a:r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</a:rPr>
              <a:t>ᴰ = +52°7 </a:t>
            </a:r>
            <a:endParaRPr>
              <a:latin typeface="Franklin Gothic Demi" panose="020B0703020102020204" pitchFamily="34" charset="0"/>
              <a:cs typeface="Franklin Gothic Demi" panose="020B0703020102020204" pitchFamily="34" charset="0"/>
            </a:endParaRPr>
          </a:p>
          <a:p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</a:rPr>
              <a:t>Fructose is levorotatory D-Fructose: [α]</a:t>
            </a:r>
            <a:r>
              <a:rPr lang="fr-FR" baseline="-25000">
                <a:latin typeface="Franklin Gothic Demi" panose="020B0703020102020204" pitchFamily="34" charset="0"/>
                <a:cs typeface="Franklin Gothic Demi" panose="020B0703020102020204" pitchFamily="34" charset="0"/>
              </a:rPr>
              <a:t>D</a:t>
            </a:r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²</a:t>
            </a:r>
            <a:r>
              <a:rPr lang="fr-FR" baseline="30000"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0</a:t>
            </a:r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°</a:t>
            </a:r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</a:rPr>
              <a:t>ᴰ = -92°</a:t>
            </a:r>
            <a:endParaRPr>
              <a:latin typeface="Franklin Gothic Demi" panose="020B0703020102020204" pitchFamily="34" charset="0"/>
              <a:cs typeface="Franklin Gothic Demi" panose="020B07030201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69570" y="-78740"/>
            <a:ext cx="2852420" cy="90805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fr-F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Remarks</a:t>
            </a:r>
            <a:endParaRPr kumimoji="0" lang="fr-FR" sz="3600" b="0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457200" y="731203"/>
            <a:ext cx="8229600" cy="54578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000" b="1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If n is the number of carbons, the number of asymmetric centers N is:</a:t>
            </a:r>
            <a:endParaRPr kumimoji="0" lang="fr-FR" sz="2000" b="1" i="0" u="none" strike="noStrike" kern="0" cap="none" spc="0" normalizeH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endParaRPr kumimoji="0" lang="fr-FR" sz="2000" b="1" i="0" u="none" strike="noStrike" kern="0" cap="none" spc="0" normalizeH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kumimoji="0" lang="fr-FR" sz="2000" b="1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N=n-2 for aldoses</a:t>
            </a:r>
            <a:endParaRPr kumimoji="0" lang="fr-FR" sz="2000" b="1" i="0" u="none" strike="noStrike" kern="0" cap="none" spc="0" normalizeH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kumimoji="0" lang="fr-FR" sz="2000" b="1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N=n-3 for ketoses</a:t>
            </a:r>
            <a:endParaRPr kumimoji="0" lang="fr-FR" sz="2000" b="1" i="0" u="none" strike="noStrike" kern="0" cap="none" spc="0" normalizeH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kumimoji="0" lang="fr-FR" sz="2000" b="1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The number of stereoisomers is 2N.</a:t>
            </a:r>
            <a:endParaRPr kumimoji="0" lang="fr-FR" sz="2000" b="1" i="0" u="none" strike="noStrike" kern="0" cap="none" spc="0" normalizeH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endParaRPr kumimoji="0" lang="fr-FR" sz="2000" b="1" i="0" u="none" strike="noStrike" kern="0" cap="none" spc="0" normalizeH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000" b="1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If a sugar has (N) asymmetric carbons, it will have 2n-2 possible stereoisomers for aldoses / 2n-3 for ketoses.</a:t>
            </a:r>
            <a:endParaRPr kumimoji="0" lang="fr-FR" sz="2000" b="1" i="0" u="none" strike="noStrike" kern="0" cap="none" spc="0" normalizeH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kumimoji="0" lang="fr-FR" sz="2000" b="1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Example: An aldohexose with 4 asymmetric carbons will have 24 stereoisomers, or 16 stereoisomers.</a:t>
            </a:r>
            <a:endParaRPr kumimoji="0" lang="fr-FR" sz="2000" b="1" i="0" u="none" strike="noStrike" kern="0" cap="none" spc="0" normalizeH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A sugar in the D series can be dextrorotary or levorotary; the same applies to sugars in the L series.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In general, natural sugars are from the D series.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Sugars having a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plane of symmetry do not rotate polarized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light, even if they have one or several asymmetric carbons.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387" end="4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charRg st="387" end="4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char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char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char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603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5603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573088" y="317500"/>
            <a:ext cx="7906385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Example: Mucic acid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(derived from galactose)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2" name="Group 59"/>
          <p:cNvGrpSpPr/>
          <p:nvPr/>
        </p:nvGrpSpPr>
        <p:grpSpPr>
          <a:xfrm>
            <a:off x="2614613" y="1276350"/>
            <a:ext cx="2312987" cy="4976813"/>
            <a:chOff x="1814" y="1068"/>
            <a:chExt cx="1457" cy="3135"/>
          </a:xfrm>
        </p:grpSpPr>
        <p:grpSp>
          <p:nvGrpSpPr>
            <p:cNvPr id="26634" name="Group 5"/>
            <p:cNvGrpSpPr/>
            <p:nvPr/>
          </p:nvGrpSpPr>
          <p:grpSpPr>
            <a:xfrm>
              <a:off x="2417" y="1341"/>
              <a:ext cx="271" cy="2065"/>
              <a:chOff x="1558" y="1341"/>
              <a:chExt cx="271" cy="2065"/>
            </a:xfrm>
          </p:grpSpPr>
          <p:sp>
            <p:nvSpPr>
              <p:cNvPr id="26676" name="Text Box 6"/>
              <p:cNvSpPr txBox="1"/>
              <p:nvPr/>
            </p:nvSpPr>
            <p:spPr>
              <a:xfrm>
                <a:off x="1574" y="3118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77" name="Text Box 7"/>
              <p:cNvSpPr txBox="1"/>
              <p:nvPr/>
            </p:nvSpPr>
            <p:spPr>
              <a:xfrm>
                <a:off x="1564" y="1777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78" name="Text Box 8"/>
              <p:cNvSpPr txBox="1"/>
              <p:nvPr/>
            </p:nvSpPr>
            <p:spPr>
              <a:xfrm>
                <a:off x="1564" y="2216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79" name="Text Box 9"/>
              <p:cNvSpPr txBox="1"/>
              <p:nvPr/>
            </p:nvSpPr>
            <p:spPr>
              <a:xfrm>
                <a:off x="1559" y="2687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26680" name="Group 10"/>
              <p:cNvGrpSpPr/>
              <p:nvPr/>
            </p:nvGrpSpPr>
            <p:grpSpPr>
              <a:xfrm>
                <a:off x="1558" y="1341"/>
                <a:ext cx="255" cy="1809"/>
                <a:chOff x="1558" y="1341"/>
                <a:chExt cx="255" cy="1809"/>
              </a:xfrm>
            </p:grpSpPr>
            <p:sp>
              <p:nvSpPr>
                <p:cNvPr id="26681" name="Line 11"/>
                <p:cNvSpPr/>
                <p:nvPr/>
              </p:nvSpPr>
              <p:spPr>
                <a:xfrm>
                  <a:off x="1685" y="2039"/>
                  <a:ext cx="0" cy="22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6682" name="Line 12"/>
                <p:cNvSpPr/>
                <p:nvPr/>
              </p:nvSpPr>
              <p:spPr>
                <a:xfrm>
                  <a:off x="1685" y="1593"/>
                  <a:ext cx="0" cy="22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6683" name="Line 13"/>
                <p:cNvSpPr/>
                <p:nvPr/>
              </p:nvSpPr>
              <p:spPr>
                <a:xfrm>
                  <a:off x="1685" y="2923"/>
                  <a:ext cx="0" cy="22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6684" name="Line 14"/>
                <p:cNvSpPr/>
                <p:nvPr/>
              </p:nvSpPr>
              <p:spPr>
                <a:xfrm>
                  <a:off x="1685" y="2489"/>
                  <a:ext cx="0" cy="22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6685" name="Text Box 15"/>
                <p:cNvSpPr txBox="1"/>
                <p:nvPr/>
              </p:nvSpPr>
              <p:spPr>
                <a:xfrm>
                  <a:off x="1558" y="1341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635" name="Group 16"/>
            <p:cNvGrpSpPr/>
            <p:nvPr/>
          </p:nvGrpSpPr>
          <p:grpSpPr>
            <a:xfrm>
              <a:off x="2626" y="1068"/>
              <a:ext cx="399" cy="399"/>
              <a:chOff x="3759" y="3207"/>
              <a:chExt cx="399" cy="399"/>
            </a:xfrm>
          </p:grpSpPr>
          <p:sp>
            <p:nvSpPr>
              <p:cNvPr id="26673" name="Line 17"/>
              <p:cNvSpPr/>
              <p:nvPr/>
            </p:nvSpPr>
            <p:spPr>
              <a:xfrm flipH="1">
                <a:off x="3759" y="3368"/>
                <a:ext cx="175" cy="17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74" name="Line 18"/>
              <p:cNvSpPr/>
              <p:nvPr/>
            </p:nvSpPr>
            <p:spPr>
              <a:xfrm flipH="1">
                <a:off x="3801" y="3430"/>
                <a:ext cx="175" cy="17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75" name="Text Box 19"/>
              <p:cNvSpPr txBox="1"/>
              <p:nvPr/>
            </p:nvSpPr>
            <p:spPr>
              <a:xfrm>
                <a:off x="3893" y="3207"/>
                <a:ext cx="26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O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636" name="Group 20"/>
            <p:cNvGrpSpPr/>
            <p:nvPr/>
          </p:nvGrpSpPr>
          <p:grpSpPr>
            <a:xfrm>
              <a:off x="2039" y="1081"/>
              <a:ext cx="421" cy="355"/>
              <a:chOff x="3230" y="3199"/>
              <a:chExt cx="421" cy="355"/>
            </a:xfrm>
          </p:grpSpPr>
          <p:sp>
            <p:nvSpPr>
              <p:cNvPr id="26671" name="Line 21"/>
              <p:cNvSpPr/>
              <p:nvPr/>
            </p:nvSpPr>
            <p:spPr>
              <a:xfrm>
                <a:off x="3447" y="3417"/>
                <a:ext cx="204" cy="13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72" name="Text Box 22"/>
              <p:cNvSpPr txBox="1"/>
              <p:nvPr/>
            </p:nvSpPr>
            <p:spPr>
              <a:xfrm>
                <a:off x="3230" y="3199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637" name="Group 24"/>
            <p:cNvGrpSpPr/>
            <p:nvPr/>
          </p:nvGrpSpPr>
          <p:grpSpPr>
            <a:xfrm rot="5207738">
              <a:off x="2639" y="3804"/>
              <a:ext cx="399" cy="399"/>
              <a:chOff x="3759" y="3207"/>
              <a:chExt cx="399" cy="399"/>
            </a:xfrm>
          </p:grpSpPr>
          <p:sp>
            <p:nvSpPr>
              <p:cNvPr id="26668" name="Line 25"/>
              <p:cNvSpPr/>
              <p:nvPr/>
            </p:nvSpPr>
            <p:spPr>
              <a:xfrm flipH="1">
                <a:off x="3751" y="3365"/>
                <a:ext cx="175" cy="17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69" name="Line 26"/>
              <p:cNvSpPr/>
              <p:nvPr/>
            </p:nvSpPr>
            <p:spPr>
              <a:xfrm flipH="1">
                <a:off x="3799" y="3422"/>
                <a:ext cx="175" cy="17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70" name="Text Box 27"/>
              <p:cNvSpPr txBox="1"/>
              <p:nvPr/>
            </p:nvSpPr>
            <p:spPr>
              <a:xfrm>
                <a:off x="3885" y="3202"/>
                <a:ext cx="26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O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638" name="Group 28"/>
            <p:cNvGrpSpPr/>
            <p:nvPr/>
          </p:nvGrpSpPr>
          <p:grpSpPr>
            <a:xfrm rot="-4036831">
              <a:off x="1972" y="3757"/>
              <a:ext cx="463" cy="359"/>
              <a:chOff x="3188" y="3195"/>
              <a:chExt cx="463" cy="359"/>
            </a:xfrm>
          </p:grpSpPr>
          <p:sp>
            <p:nvSpPr>
              <p:cNvPr id="26666" name="Line 29"/>
              <p:cNvSpPr/>
              <p:nvPr/>
            </p:nvSpPr>
            <p:spPr>
              <a:xfrm>
                <a:off x="3447" y="3417"/>
                <a:ext cx="204" cy="13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67" name="Text Box 30"/>
              <p:cNvSpPr txBox="1"/>
              <p:nvPr/>
            </p:nvSpPr>
            <p:spPr>
              <a:xfrm>
                <a:off x="3185" y="3191"/>
                <a:ext cx="346" cy="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 wrap="none">
                <a:spAutoFit/>
              </a:bodyPr>
              <a:p>
                <a:endParaRPr b="1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6639" name="Line 31"/>
            <p:cNvSpPr/>
            <p:nvPr/>
          </p:nvSpPr>
          <p:spPr>
            <a:xfrm>
              <a:off x="2548" y="3397"/>
              <a:ext cx="0" cy="25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40" name="Text Box 32"/>
            <p:cNvSpPr txBox="1"/>
            <p:nvPr/>
          </p:nvSpPr>
          <p:spPr>
            <a:xfrm>
              <a:off x="2431" y="3642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6641" name="Text Box 33"/>
            <p:cNvSpPr txBox="1"/>
            <p:nvPr/>
          </p:nvSpPr>
          <p:spPr>
            <a:xfrm>
              <a:off x="2041" y="3904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H</a:t>
              </a:r>
              <a:endParaRPr b="1" dirty="0">
                <a:latin typeface="Arial" panose="020B0604020202020204" pitchFamily="34" charset="0"/>
              </a:endParaRPr>
            </a:p>
          </p:txBody>
        </p:sp>
        <p:grpSp>
          <p:nvGrpSpPr>
            <p:cNvPr id="26642" name="Group 34"/>
            <p:cNvGrpSpPr/>
            <p:nvPr/>
          </p:nvGrpSpPr>
          <p:grpSpPr>
            <a:xfrm>
              <a:off x="1977" y="3127"/>
              <a:ext cx="496" cy="288"/>
              <a:chOff x="1958" y="2921"/>
              <a:chExt cx="496" cy="288"/>
            </a:xfrm>
          </p:grpSpPr>
          <p:sp>
            <p:nvSpPr>
              <p:cNvPr id="26664" name="Text Box 35"/>
              <p:cNvSpPr txBox="1"/>
              <p:nvPr/>
            </p:nvSpPr>
            <p:spPr>
              <a:xfrm>
                <a:off x="1958" y="2921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65" name="Line 36"/>
              <p:cNvSpPr/>
              <p:nvPr/>
            </p:nvSpPr>
            <p:spPr>
              <a:xfrm>
                <a:off x="2171" y="3058"/>
                <a:ext cx="28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6643" name="Group 40"/>
            <p:cNvGrpSpPr/>
            <p:nvPr/>
          </p:nvGrpSpPr>
          <p:grpSpPr>
            <a:xfrm>
              <a:off x="1814" y="2670"/>
              <a:ext cx="651" cy="288"/>
              <a:chOff x="496" y="3403"/>
              <a:chExt cx="651" cy="288"/>
            </a:xfrm>
          </p:grpSpPr>
          <p:sp>
            <p:nvSpPr>
              <p:cNvPr id="26662" name="Text Box 38"/>
              <p:cNvSpPr txBox="1"/>
              <p:nvPr/>
            </p:nvSpPr>
            <p:spPr>
              <a:xfrm>
                <a:off x="496" y="3403"/>
                <a:ext cx="40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HO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63" name="Line 39"/>
              <p:cNvSpPr/>
              <p:nvPr/>
            </p:nvSpPr>
            <p:spPr>
              <a:xfrm>
                <a:off x="864" y="3550"/>
                <a:ext cx="28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6644" name="Group 41"/>
            <p:cNvGrpSpPr/>
            <p:nvPr/>
          </p:nvGrpSpPr>
          <p:grpSpPr>
            <a:xfrm>
              <a:off x="1817" y="2215"/>
              <a:ext cx="651" cy="288"/>
              <a:chOff x="496" y="3403"/>
              <a:chExt cx="651" cy="288"/>
            </a:xfrm>
          </p:grpSpPr>
          <p:sp>
            <p:nvSpPr>
              <p:cNvPr id="26660" name="Text Box 42"/>
              <p:cNvSpPr txBox="1"/>
              <p:nvPr/>
            </p:nvSpPr>
            <p:spPr>
              <a:xfrm>
                <a:off x="496" y="3403"/>
                <a:ext cx="40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HO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61" name="Line 43"/>
              <p:cNvSpPr/>
              <p:nvPr/>
            </p:nvSpPr>
            <p:spPr>
              <a:xfrm>
                <a:off x="864" y="3550"/>
                <a:ext cx="28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6645" name="Group 44"/>
            <p:cNvGrpSpPr/>
            <p:nvPr/>
          </p:nvGrpSpPr>
          <p:grpSpPr>
            <a:xfrm flipH="1" flipV="1">
              <a:off x="2620" y="3108"/>
              <a:ext cx="651" cy="288"/>
              <a:chOff x="496" y="3403"/>
              <a:chExt cx="651" cy="288"/>
            </a:xfrm>
          </p:grpSpPr>
          <p:sp>
            <p:nvSpPr>
              <p:cNvPr id="26658" name="Text Box 45"/>
              <p:cNvSpPr txBox="1"/>
              <p:nvPr/>
            </p:nvSpPr>
            <p:spPr>
              <a:xfrm>
                <a:off x="496" y="3403"/>
                <a:ext cx="40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HO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59" name="Line 46"/>
              <p:cNvSpPr/>
              <p:nvPr/>
            </p:nvSpPr>
            <p:spPr>
              <a:xfrm>
                <a:off x="864" y="3550"/>
                <a:ext cx="28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6646" name="Group 47"/>
            <p:cNvGrpSpPr/>
            <p:nvPr/>
          </p:nvGrpSpPr>
          <p:grpSpPr>
            <a:xfrm flipH="1" flipV="1">
              <a:off x="2614" y="1792"/>
              <a:ext cx="651" cy="288"/>
              <a:chOff x="496" y="3403"/>
              <a:chExt cx="651" cy="288"/>
            </a:xfrm>
          </p:grpSpPr>
          <p:sp>
            <p:nvSpPr>
              <p:cNvPr id="26656" name="Text Box 48"/>
              <p:cNvSpPr txBox="1"/>
              <p:nvPr/>
            </p:nvSpPr>
            <p:spPr>
              <a:xfrm>
                <a:off x="496" y="3403"/>
                <a:ext cx="40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HO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57" name="Line 49"/>
              <p:cNvSpPr/>
              <p:nvPr/>
            </p:nvSpPr>
            <p:spPr>
              <a:xfrm>
                <a:off x="864" y="3550"/>
                <a:ext cx="28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3" name="Group 50"/>
            <p:cNvGrpSpPr/>
            <p:nvPr/>
          </p:nvGrpSpPr>
          <p:grpSpPr>
            <a:xfrm>
              <a:off x="1980" y="1792"/>
              <a:ext cx="496" cy="288"/>
              <a:chOff x="1958" y="2921"/>
              <a:chExt cx="496" cy="288"/>
            </a:xfrm>
          </p:grpSpPr>
          <p:sp>
            <p:nvSpPr>
              <p:cNvPr id="26654" name="Text Box 51"/>
              <p:cNvSpPr txBox="1"/>
              <p:nvPr/>
            </p:nvSpPr>
            <p:spPr>
              <a:xfrm>
                <a:off x="1958" y="2921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55" name="Line 52"/>
              <p:cNvSpPr/>
              <p:nvPr/>
            </p:nvSpPr>
            <p:spPr>
              <a:xfrm>
                <a:off x="2171" y="3058"/>
                <a:ext cx="28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6648" name="Group 53"/>
            <p:cNvGrpSpPr/>
            <p:nvPr/>
          </p:nvGrpSpPr>
          <p:grpSpPr>
            <a:xfrm rot="-10800000" flipV="1">
              <a:off x="2598" y="2693"/>
              <a:ext cx="496" cy="288"/>
              <a:chOff x="1958" y="2921"/>
              <a:chExt cx="496" cy="288"/>
            </a:xfrm>
          </p:grpSpPr>
          <p:sp>
            <p:nvSpPr>
              <p:cNvPr id="26652" name="Text Box 54"/>
              <p:cNvSpPr txBox="1"/>
              <p:nvPr/>
            </p:nvSpPr>
            <p:spPr>
              <a:xfrm>
                <a:off x="1966" y="2920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53" name="Line 55"/>
              <p:cNvSpPr/>
              <p:nvPr/>
            </p:nvSpPr>
            <p:spPr>
              <a:xfrm>
                <a:off x="2186" y="3050"/>
                <a:ext cx="28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6649" name="Group 56"/>
            <p:cNvGrpSpPr/>
            <p:nvPr/>
          </p:nvGrpSpPr>
          <p:grpSpPr>
            <a:xfrm rot="-10800000" flipV="1">
              <a:off x="2631" y="2218"/>
              <a:ext cx="496" cy="288"/>
              <a:chOff x="1958" y="2921"/>
              <a:chExt cx="496" cy="288"/>
            </a:xfrm>
          </p:grpSpPr>
          <p:sp>
            <p:nvSpPr>
              <p:cNvPr id="26650" name="Text Box 57"/>
              <p:cNvSpPr txBox="1"/>
              <p:nvPr/>
            </p:nvSpPr>
            <p:spPr>
              <a:xfrm>
                <a:off x="1966" y="2920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51" name="Line 58"/>
              <p:cNvSpPr/>
              <p:nvPr/>
            </p:nvSpPr>
            <p:spPr>
              <a:xfrm>
                <a:off x="2186" y="3050"/>
                <a:ext cx="28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7" name="Group 65"/>
          <p:cNvGrpSpPr/>
          <p:nvPr/>
        </p:nvGrpSpPr>
        <p:grpSpPr>
          <a:xfrm>
            <a:off x="1501775" y="2971800"/>
            <a:ext cx="7623175" cy="746125"/>
            <a:chOff x="946" y="1872"/>
            <a:chExt cx="4802" cy="470"/>
          </a:xfrm>
        </p:grpSpPr>
        <p:grpSp>
          <p:nvGrpSpPr>
            <p:cNvPr id="26629" name="Group 63"/>
            <p:cNvGrpSpPr/>
            <p:nvPr/>
          </p:nvGrpSpPr>
          <p:grpSpPr>
            <a:xfrm>
              <a:off x="946" y="1872"/>
              <a:ext cx="3184" cy="452"/>
              <a:chOff x="1367" y="1872"/>
              <a:chExt cx="3184" cy="452"/>
            </a:xfrm>
          </p:grpSpPr>
          <p:sp>
            <p:nvSpPr>
              <p:cNvPr id="26631" name="Line 60"/>
              <p:cNvSpPr/>
              <p:nvPr/>
            </p:nvSpPr>
            <p:spPr>
              <a:xfrm>
                <a:off x="1367" y="2324"/>
                <a:ext cx="2733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32" name="Line 61"/>
              <p:cNvSpPr/>
              <p:nvPr/>
            </p:nvSpPr>
            <p:spPr>
              <a:xfrm flipV="1">
                <a:off x="1367" y="1874"/>
                <a:ext cx="449" cy="45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33" name="Line 62"/>
              <p:cNvSpPr/>
              <p:nvPr/>
            </p:nvSpPr>
            <p:spPr>
              <a:xfrm flipV="1">
                <a:off x="4102" y="1872"/>
                <a:ext cx="449" cy="45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6630" name="Text Box 64"/>
            <p:cNvSpPr txBox="1"/>
            <p:nvPr/>
          </p:nvSpPr>
          <p:spPr>
            <a:xfrm>
              <a:off x="3926" y="2052"/>
              <a:ext cx="182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l"/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Plane of symmetry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65"/>
          <p:cNvGrpSpPr/>
          <p:nvPr/>
        </p:nvGrpSpPr>
        <p:grpSpPr>
          <a:xfrm>
            <a:off x="4702175" y="1870075"/>
            <a:ext cx="3744913" cy="4108450"/>
            <a:chOff x="2971" y="978"/>
            <a:chExt cx="2359" cy="2588"/>
          </a:xfrm>
        </p:grpSpPr>
        <p:sp>
          <p:nvSpPr>
            <p:cNvPr id="27705" name="AutoShape 62"/>
            <p:cNvSpPr/>
            <p:nvPr/>
          </p:nvSpPr>
          <p:spPr>
            <a:xfrm>
              <a:off x="2971" y="978"/>
              <a:ext cx="2359" cy="2588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27706" name="Text Box 63"/>
            <p:cNvSpPr txBox="1"/>
            <p:nvPr/>
          </p:nvSpPr>
          <p:spPr>
            <a:xfrm>
              <a:off x="4615" y="1002"/>
              <a:ext cx="636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1800" b="1" dirty="0">
                  <a:latin typeface="Arial" panose="020B0604020202020204" pitchFamily="34" charset="0"/>
                </a:rPr>
                <a:t>MIROIR</a:t>
              </a:r>
              <a:endParaRPr sz="1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8675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0" y="40005"/>
            <a:ext cx="9144000" cy="11191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Sugars of the D series and L series are 'mirror images' of each other (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enantiomers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).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In general, for n asymmetric carbons, we will have 2n stereoisomers and 2n-1 pairs of enantiomers.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grpSp>
        <p:nvGrpSpPr>
          <p:cNvPr id="3" name="Group 64"/>
          <p:cNvGrpSpPr/>
          <p:nvPr/>
        </p:nvGrpSpPr>
        <p:grpSpPr>
          <a:xfrm>
            <a:off x="1154113" y="2060575"/>
            <a:ext cx="1935162" cy="4314825"/>
            <a:chOff x="727" y="1290"/>
            <a:chExt cx="1219" cy="2718"/>
          </a:xfrm>
        </p:grpSpPr>
        <p:sp>
          <p:nvSpPr>
            <p:cNvPr id="27679" name="Text Box 23"/>
            <p:cNvSpPr txBox="1"/>
            <p:nvPr/>
          </p:nvSpPr>
          <p:spPr>
            <a:xfrm>
              <a:off x="1024" y="3752"/>
              <a:ext cx="922" cy="256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D-Glucose</a:t>
              </a:r>
              <a:endParaRPr sz="20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7680" name="Group 32"/>
            <p:cNvGrpSpPr/>
            <p:nvPr/>
          </p:nvGrpSpPr>
          <p:grpSpPr>
            <a:xfrm>
              <a:off x="727" y="1290"/>
              <a:ext cx="1194" cy="2235"/>
              <a:chOff x="691" y="942"/>
              <a:chExt cx="1194" cy="2235"/>
            </a:xfrm>
          </p:grpSpPr>
          <p:grpSp>
            <p:nvGrpSpPr>
              <p:cNvPr id="27681" name="Group 7"/>
              <p:cNvGrpSpPr/>
              <p:nvPr/>
            </p:nvGrpSpPr>
            <p:grpSpPr>
              <a:xfrm>
                <a:off x="774" y="2144"/>
                <a:ext cx="1111" cy="1033"/>
                <a:chOff x="372" y="1894"/>
                <a:chExt cx="1111" cy="1033"/>
              </a:xfrm>
            </p:grpSpPr>
            <p:sp>
              <p:nvSpPr>
                <p:cNvPr id="27696" name="Text Box 8"/>
                <p:cNvSpPr txBox="1"/>
                <p:nvPr/>
              </p:nvSpPr>
              <p:spPr>
                <a:xfrm>
                  <a:off x="786" y="2677"/>
                  <a:ext cx="64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CH</a:t>
                  </a:r>
                  <a:r>
                    <a:rPr sz="2000" b="1" baseline="-30000" dirty="0">
                      <a:latin typeface="Arial" panose="020B0604020202020204" pitchFamily="34" charset="0"/>
                    </a:rPr>
                    <a:t>2</a:t>
                  </a:r>
                  <a:r>
                    <a:rPr sz="2000" b="1" dirty="0">
                      <a:latin typeface="Arial" panose="020B0604020202020204" pitchFamily="34" charset="0"/>
                    </a:rPr>
                    <a:t>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697" name="Text Box 9"/>
                <p:cNvSpPr txBox="1"/>
                <p:nvPr/>
              </p:nvSpPr>
              <p:spPr>
                <a:xfrm>
                  <a:off x="776" y="1894"/>
                  <a:ext cx="69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     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698" name="Text Box 10"/>
                <p:cNvSpPr txBox="1"/>
                <p:nvPr/>
              </p:nvSpPr>
              <p:spPr>
                <a:xfrm>
                  <a:off x="753" y="2271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699" name="Line 11"/>
                <p:cNvSpPr/>
                <p:nvPr/>
              </p:nvSpPr>
              <p:spPr>
                <a:xfrm>
                  <a:off x="879" y="2507"/>
                  <a:ext cx="2" cy="19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7700" name="Text Box 12"/>
                <p:cNvSpPr txBox="1"/>
                <p:nvPr/>
              </p:nvSpPr>
              <p:spPr>
                <a:xfrm>
                  <a:off x="1127" y="2274"/>
                  <a:ext cx="35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701" name="Text Box 13"/>
                <p:cNvSpPr txBox="1"/>
                <p:nvPr/>
              </p:nvSpPr>
              <p:spPr>
                <a:xfrm>
                  <a:off x="372" y="2273"/>
                  <a:ext cx="23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702" name="Line 14"/>
                <p:cNvSpPr/>
                <p:nvPr/>
              </p:nvSpPr>
              <p:spPr>
                <a:xfrm>
                  <a:off x="585" y="2408"/>
                  <a:ext cx="20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7703" name="Line 15"/>
                <p:cNvSpPr/>
                <p:nvPr/>
              </p:nvSpPr>
              <p:spPr>
                <a:xfrm>
                  <a:off x="969" y="2399"/>
                  <a:ext cx="20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7704" name="Line 16"/>
                <p:cNvSpPr/>
                <p:nvPr/>
              </p:nvSpPr>
              <p:spPr>
                <a:xfrm>
                  <a:off x="878" y="2114"/>
                  <a:ext cx="2" cy="19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7682" name="Text Box 17"/>
              <p:cNvSpPr txBox="1"/>
              <p:nvPr/>
            </p:nvSpPr>
            <p:spPr>
              <a:xfrm>
                <a:off x="1149" y="942"/>
                <a:ext cx="623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83" name="Line 18"/>
              <p:cNvSpPr/>
              <p:nvPr/>
            </p:nvSpPr>
            <p:spPr>
              <a:xfrm flipV="1">
                <a:off x="1272" y="1969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27684" name="Group 19"/>
              <p:cNvGrpSpPr/>
              <p:nvPr/>
            </p:nvGrpSpPr>
            <p:grpSpPr>
              <a:xfrm>
                <a:off x="816" y="2131"/>
                <a:ext cx="386" cy="288"/>
                <a:chOff x="414" y="3264"/>
                <a:chExt cx="386" cy="288"/>
              </a:xfrm>
            </p:grpSpPr>
            <p:sp>
              <p:nvSpPr>
                <p:cNvPr id="27694" name="Text Box 20"/>
                <p:cNvSpPr txBox="1"/>
                <p:nvPr/>
              </p:nvSpPr>
              <p:spPr>
                <a:xfrm>
                  <a:off x="414" y="3264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H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695" name="Line 21"/>
                <p:cNvSpPr/>
                <p:nvPr/>
              </p:nvSpPr>
              <p:spPr>
                <a:xfrm>
                  <a:off x="627" y="3401"/>
                  <a:ext cx="17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7685" name="Line 22"/>
              <p:cNvSpPr/>
              <p:nvPr/>
            </p:nvSpPr>
            <p:spPr>
              <a:xfrm>
                <a:off x="1374" y="2275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86" name="Text Box 24"/>
              <p:cNvSpPr txBox="1"/>
              <p:nvPr/>
            </p:nvSpPr>
            <p:spPr>
              <a:xfrm>
                <a:off x="756" y="1316"/>
                <a:ext cx="107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      C     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87" name="Text Box 25"/>
              <p:cNvSpPr txBox="1"/>
              <p:nvPr/>
            </p:nvSpPr>
            <p:spPr>
              <a:xfrm>
                <a:off x="691" y="1745"/>
                <a:ext cx="102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HO     C     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88" name="Line 26"/>
              <p:cNvSpPr/>
              <p:nvPr/>
            </p:nvSpPr>
            <p:spPr>
              <a:xfrm flipV="1">
                <a:off x="1263" y="1548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89" name="Line 27"/>
              <p:cNvSpPr/>
              <p:nvPr/>
            </p:nvSpPr>
            <p:spPr>
              <a:xfrm>
                <a:off x="1017" y="1872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90" name="Line 28"/>
              <p:cNvSpPr/>
              <p:nvPr/>
            </p:nvSpPr>
            <p:spPr>
              <a:xfrm>
                <a:off x="1355" y="1863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91" name="Line 29"/>
              <p:cNvSpPr/>
              <p:nvPr/>
            </p:nvSpPr>
            <p:spPr>
              <a:xfrm>
                <a:off x="1346" y="1443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92" name="Line 30"/>
              <p:cNvSpPr/>
              <p:nvPr/>
            </p:nvSpPr>
            <p:spPr>
              <a:xfrm>
                <a:off x="989" y="1433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93" name="Line 31"/>
              <p:cNvSpPr/>
              <p:nvPr/>
            </p:nvSpPr>
            <p:spPr>
              <a:xfrm flipV="1">
                <a:off x="1254" y="1155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7" name="Group 66"/>
          <p:cNvGrpSpPr/>
          <p:nvPr/>
        </p:nvGrpSpPr>
        <p:grpSpPr>
          <a:xfrm>
            <a:off x="5495925" y="2174875"/>
            <a:ext cx="1881188" cy="4244975"/>
            <a:chOff x="3462" y="1298"/>
            <a:chExt cx="1185" cy="2674"/>
          </a:xfrm>
        </p:grpSpPr>
        <p:grpSp>
          <p:nvGrpSpPr>
            <p:cNvPr id="27654" name="Group 60"/>
            <p:cNvGrpSpPr/>
            <p:nvPr/>
          </p:nvGrpSpPr>
          <p:grpSpPr>
            <a:xfrm>
              <a:off x="3462" y="1298"/>
              <a:ext cx="1185" cy="2234"/>
              <a:chOff x="3672" y="1088"/>
              <a:chExt cx="1185" cy="2234"/>
            </a:xfrm>
          </p:grpSpPr>
          <p:sp>
            <p:nvSpPr>
              <p:cNvPr id="27656" name="Text Box 35"/>
              <p:cNvSpPr txBox="1"/>
              <p:nvPr/>
            </p:nvSpPr>
            <p:spPr>
              <a:xfrm>
                <a:off x="4162" y="3072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30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57" name="Text Box 36"/>
              <p:cNvSpPr txBox="1"/>
              <p:nvPr/>
            </p:nvSpPr>
            <p:spPr>
              <a:xfrm flipH="1">
                <a:off x="3697" y="2272"/>
                <a:ext cx="69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HO     C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58" name="Text Box 37"/>
              <p:cNvSpPr txBox="1"/>
              <p:nvPr/>
            </p:nvSpPr>
            <p:spPr>
              <a:xfrm flipH="1">
                <a:off x="4147" y="2667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59" name="Line 38"/>
              <p:cNvSpPr/>
              <p:nvPr/>
            </p:nvSpPr>
            <p:spPr>
              <a:xfrm flipH="1">
                <a:off x="4274" y="2903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60" name="Text Box 39"/>
              <p:cNvSpPr txBox="1"/>
              <p:nvPr/>
            </p:nvSpPr>
            <p:spPr>
              <a:xfrm>
                <a:off x="3672" y="2670"/>
                <a:ext cx="35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61" name="Text Box 40"/>
              <p:cNvSpPr txBox="1"/>
              <p:nvPr/>
            </p:nvSpPr>
            <p:spPr>
              <a:xfrm flipH="1">
                <a:off x="4551" y="2669"/>
                <a:ext cx="23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62" name="Line 41"/>
              <p:cNvSpPr/>
              <p:nvPr/>
            </p:nvSpPr>
            <p:spPr>
              <a:xfrm flipH="1">
                <a:off x="4369" y="2804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63" name="Line 42"/>
              <p:cNvSpPr/>
              <p:nvPr/>
            </p:nvSpPr>
            <p:spPr>
              <a:xfrm flipH="1">
                <a:off x="3985" y="2795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64" name="Line 43"/>
              <p:cNvSpPr/>
              <p:nvPr/>
            </p:nvSpPr>
            <p:spPr>
              <a:xfrm flipH="1">
                <a:off x="4275" y="2510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65" name="Text Box 44"/>
              <p:cNvSpPr txBox="1"/>
              <p:nvPr/>
            </p:nvSpPr>
            <p:spPr>
              <a:xfrm flipH="1">
                <a:off x="4196" y="1088"/>
                <a:ext cx="623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66" name="Line 45"/>
              <p:cNvSpPr/>
              <p:nvPr/>
            </p:nvSpPr>
            <p:spPr>
              <a:xfrm flipH="1" flipV="1">
                <a:off x="4285" y="2115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27667" name="Group 46"/>
              <p:cNvGrpSpPr/>
              <p:nvPr/>
            </p:nvGrpSpPr>
            <p:grpSpPr>
              <a:xfrm flipH="1">
                <a:off x="4364" y="2267"/>
                <a:ext cx="386" cy="288"/>
                <a:chOff x="414" y="3264"/>
                <a:chExt cx="386" cy="288"/>
              </a:xfrm>
            </p:grpSpPr>
            <p:sp>
              <p:nvSpPr>
                <p:cNvPr id="27677" name="Text Box 47"/>
                <p:cNvSpPr txBox="1"/>
                <p:nvPr/>
              </p:nvSpPr>
              <p:spPr>
                <a:xfrm>
                  <a:off x="414" y="3264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H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678" name="Line 48"/>
                <p:cNvSpPr/>
                <p:nvPr/>
              </p:nvSpPr>
              <p:spPr>
                <a:xfrm>
                  <a:off x="627" y="3401"/>
                  <a:ext cx="17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7668" name="Line 49"/>
              <p:cNvSpPr/>
              <p:nvPr/>
            </p:nvSpPr>
            <p:spPr>
              <a:xfrm flipH="1">
                <a:off x="4010" y="2402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69" name="Line 52"/>
              <p:cNvSpPr/>
              <p:nvPr/>
            </p:nvSpPr>
            <p:spPr>
              <a:xfrm flipH="1" flipV="1">
                <a:off x="4294" y="1694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70" name="Text Box 51"/>
              <p:cNvSpPr txBox="1"/>
              <p:nvPr/>
            </p:nvSpPr>
            <p:spPr>
              <a:xfrm flipH="1">
                <a:off x="3829" y="1863"/>
                <a:ext cx="102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     C     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71" name="Line 53"/>
              <p:cNvSpPr/>
              <p:nvPr/>
            </p:nvSpPr>
            <p:spPr>
              <a:xfrm flipH="1">
                <a:off x="4374" y="1999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72" name="Line 54"/>
              <p:cNvSpPr/>
              <p:nvPr/>
            </p:nvSpPr>
            <p:spPr>
              <a:xfrm flipH="1">
                <a:off x="4037" y="1999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73" name="Text Box 50"/>
              <p:cNvSpPr txBox="1"/>
              <p:nvPr/>
            </p:nvSpPr>
            <p:spPr>
              <a:xfrm flipH="1">
                <a:off x="3718" y="1462"/>
                <a:ext cx="102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HO     C     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74" name="Line 55"/>
              <p:cNvSpPr/>
              <p:nvPr/>
            </p:nvSpPr>
            <p:spPr>
              <a:xfrm flipH="1">
                <a:off x="4048" y="1580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75" name="Line 56"/>
              <p:cNvSpPr/>
              <p:nvPr/>
            </p:nvSpPr>
            <p:spPr>
              <a:xfrm flipH="1">
                <a:off x="4369" y="1579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76" name="Line 57"/>
              <p:cNvSpPr/>
              <p:nvPr/>
            </p:nvSpPr>
            <p:spPr>
              <a:xfrm flipH="1" flipV="1">
                <a:off x="4303" y="1301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7655" name="Text Box 61"/>
            <p:cNvSpPr txBox="1"/>
            <p:nvPr/>
          </p:nvSpPr>
          <p:spPr>
            <a:xfrm>
              <a:off x="3594" y="3716"/>
              <a:ext cx="904" cy="256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L-Glucose</a:t>
              </a:r>
              <a:endParaRPr sz="20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" name="Image 3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23861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-45720" y="149225"/>
            <a:ext cx="9189085" cy="158496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	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II.3.2. </a:t>
            </a:r>
            <a:r>
              <a:rPr kumimoji="0" lang="fr-FR" sz="28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Aldose filiation</a:t>
            </a:r>
            <a:r>
              <a:rPr kumimoji="0" lang="fr-FR" sz="2800" b="1" i="0" u="none" strike="noStrike" kern="0" cap="none" spc="0" normalizeH="0" baseline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(Kiliani-Fischer synthesis)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charset="0"/>
              <a:buChar char="Ø"/>
              <a:defRPr/>
            </a:pPr>
            <a:r>
              <a:rPr kumimoji="0" lang="fr-FR" b="1" i="0" u="none" strike="noStrike" kern="0" cap="none" spc="0" normalizeH="0" baseline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According to Kiliani and Fischer, carbon additions occur above carbon number 1; This leads to a pair of epimers.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grpSp>
        <p:nvGrpSpPr>
          <p:cNvPr id="2" name="Group 170"/>
          <p:cNvGrpSpPr/>
          <p:nvPr/>
        </p:nvGrpSpPr>
        <p:grpSpPr>
          <a:xfrm>
            <a:off x="188913" y="1946275"/>
            <a:ext cx="1684337" cy="2535238"/>
            <a:chOff x="119" y="1282"/>
            <a:chExt cx="1061" cy="1597"/>
          </a:xfrm>
        </p:grpSpPr>
        <p:sp>
          <p:nvSpPr>
            <p:cNvPr id="30817" name="Text Box 18"/>
            <p:cNvSpPr txBox="1"/>
            <p:nvPr/>
          </p:nvSpPr>
          <p:spPr>
            <a:xfrm>
              <a:off x="226" y="2355"/>
              <a:ext cx="954" cy="524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pPr algn="ctr"/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D-Glycer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aldéhyde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0818" name="Group 83"/>
            <p:cNvGrpSpPr/>
            <p:nvPr/>
          </p:nvGrpSpPr>
          <p:grpSpPr>
            <a:xfrm>
              <a:off x="119" y="1282"/>
              <a:ext cx="1018" cy="1033"/>
              <a:chOff x="165" y="1812"/>
              <a:chExt cx="1018" cy="1033"/>
            </a:xfrm>
          </p:grpSpPr>
          <p:sp>
            <p:nvSpPr>
              <p:cNvPr id="30819" name="Text Box 7"/>
              <p:cNvSpPr txBox="1"/>
              <p:nvPr/>
            </p:nvSpPr>
            <p:spPr>
              <a:xfrm>
                <a:off x="533" y="2595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30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20" name="Text Box 8"/>
              <p:cNvSpPr txBox="1"/>
              <p:nvPr/>
            </p:nvSpPr>
            <p:spPr>
              <a:xfrm>
                <a:off x="523" y="1812"/>
                <a:ext cx="47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21" name="Text Box 9"/>
              <p:cNvSpPr txBox="1"/>
              <p:nvPr/>
            </p:nvSpPr>
            <p:spPr>
              <a:xfrm>
                <a:off x="500" y="2189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22" name="Line 10"/>
              <p:cNvSpPr/>
              <p:nvPr/>
            </p:nvSpPr>
            <p:spPr>
              <a:xfrm>
                <a:off x="626" y="2425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23" name="Text Box 13"/>
              <p:cNvSpPr txBox="1"/>
              <p:nvPr/>
            </p:nvSpPr>
            <p:spPr>
              <a:xfrm>
                <a:off x="827" y="2210"/>
                <a:ext cx="35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24" name="Text Box 16"/>
              <p:cNvSpPr txBox="1"/>
              <p:nvPr/>
            </p:nvSpPr>
            <p:spPr>
              <a:xfrm>
                <a:off x="165" y="2191"/>
                <a:ext cx="23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25" name="Line 17"/>
              <p:cNvSpPr/>
              <p:nvPr/>
            </p:nvSpPr>
            <p:spPr>
              <a:xfrm>
                <a:off x="369" y="2326"/>
                <a:ext cx="164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26" name="Line 19"/>
              <p:cNvSpPr/>
              <p:nvPr/>
            </p:nvSpPr>
            <p:spPr>
              <a:xfrm>
                <a:off x="716" y="2335"/>
                <a:ext cx="15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27" name="Line 41"/>
              <p:cNvSpPr/>
              <p:nvPr/>
            </p:nvSpPr>
            <p:spPr>
              <a:xfrm>
                <a:off x="625" y="2032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4" name="Group 77"/>
          <p:cNvGrpSpPr/>
          <p:nvPr/>
        </p:nvGrpSpPr>
        <p:grpSpPr>
          <a:xfrm>
            <a:off x="2374900" y="2185988"/>
            <a:ext cx="1763713" cy="2225675"/>
            <a:chOff x="1852" y="1726"/>
            <a:chExt cx="1111" cy="1402"/>
          </a:xfrm>
        </p:grpSpPr>
        <p:grpSp>
          <p:nvGrpSpPr>
            <p:cNvPr id="30805" name="Group 43"/>
            <p:cNvGrpSpPr/>
            <p:nvPr/>
          </p:nvGrpSpPr>
          <p:grpSpPr>
            <a:xfrm>
              <a:off x="1852" y="2095"/>
              <a:ext cx="1111" cy="1033"/>
              <a:chOff x="372" y="1894"/>
              <a:chExt cx="1111" cy="1033"/>
            </a:xfrm>
          </p:grpSpPr>
          <p:sp>
            <p:nvSpPr>
              <p:cNvPr id="30808" name="Text Box 44"/>
              <p:cNvSpPr txBox="1"/>
              <p:nvPr/>
            </p:nvSpPr>
            <p:spPr>
              <a:xfrm>
                <a:off x="786" y="2677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30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09" name="Text Box 45"/>
              <p:cNvSpPr txBox="1"/>
              <p:nvPr/>
            </p:nvSpPr>
            <p:spPr>
              <a:xfrm>
                <a:off x="776" y="1894"/>
                <a:ext cx="58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10" name="Text Box 46"/>
              <p:cNvSpPr txBox="1"/>
              <p:nvPr/>
            </p:nvSpPr>
            <p:spPr>
              <a:xfrm>
                <a:off x="753" y="2271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11" name="Line 47"/>
              <p:cNvSpPr/>
              <p:nvPr/>
            </p:nvSpPr>
            <p:spPr>
              <a:xfrm>
                <a:off x="879" y="2507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12" name="Text Box 48"/>
              <p:cNvSpPr txBox="1"/>
              <p:nvPr/>
            </p:nvSpPr>
            <p:spPr>
              <a:xfrm>
                <a:off x="1127" y="2274"/>
                <a:ext cx="35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13" name="Text Box 49"/>
              <p:cNvSpPr txBox="1"/>
              <p:nvPr/>
            </p:nvSpPr>
            <p:spPr>
              <a:xfrm>
                <a:off x="372" y="2273"/>
                <a:ext cx="23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14" name="Line 50"/>
              <p:cNvSpPr/>
              <p:nvPr/>
            </p:nvSpPr>
            <p:spPr>
              <a:xfrm>
                <a:off x="585" y="2408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15" name="Line 51"/>
              <p:cNvSpPr/>
              <p:nvPr/>
            </p:nvSpPr>
            <p:spPr>
              <a:xfrm>
                <a:off x="969" y="2399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16" name="Line 52"/>
              <p:cNvSpPr/>
              <p:nvPr/>
            </p:nvSpPr>
            <p:spPr>
              <a:xfrm>
                <a:off x="878" y="2114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0806" name="Text Box 74"/>
            <p:cNvSpPr txBox="1"/>
            <p:nvPr/>
          </p:nvSpPr>
          <p:spPr>
            <a:xfrm>
              <a:off x="2219" y="1726"/>
              <a:ext cx="451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</a:t>
              </a:r>
              <a:r>
                <a:rPr lang="el-GR" altLang="x-none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Ξ</a:t>
              </a:r>
              <a:r>
                <a:rPr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l-GR" altLang="x-none" sz="20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07" name="Line 76"/>
            <p:cNvSpPr/>
            <p:nvPr/>
          </p:nvSpPr>
          <p:spPr>
            <a:xfrm>
              <a:off x="2341" y="1947"/>
              <a:ext cx="0" cy="17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" name="Group 81"/>
          <p:cNvGrpSpPr/>
          <p:nvPr/>
        </p:nvGrpSpPr>
        <p:grpSpPr>
          <a:xfrm>
            <a:off x="4508500" y="2125663"/>
            <a:ext cx="1763713" cy="2241550"/>
            <a:chOff x="4174" y="1615"/>
            <a:chExt cx="1111" cy="1412"/>
          </a:xfrm>
        </p:grpSpPr>
        <p:grpSp>
          <p:nvGrpSpPr>
            <p:cNvPr id="30793" name="Group 63"/>
            <p:cNvGrpSpPr/>
            <p:nvPr/>
          </p:nvGrpSpPr>
          <p:grpSpPr>
            <a:xfrm>
              <a:off x="4174" y="1994"/>
              <a:ext cx="1111" cy="1033"/>
              <a:chOff x="372" y="1894"/>
              <a:chExt cx="1111" cy="1033"/>
            </a:xfrm>
          </p:grpSpPr>
          <p:sp>
            <p:nvSpPr>
              <p:cNvPr id="30796" name="Text Box 64"/>
              <p:cNvSpPr txBox="1"/>
              <p:nvPr/>
            </p:nvSpPr>
            <p:spPr>
              <a:xfrm>
                <a:off x="786" y="2677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30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97" name="Text Box 65"/>
              <p:cNvSpPr txBox="1"/>
              <p:nvPr/>
            </p:nvSpPr>
            <p:spPr>
              <a:xfrm>
                <a:off x="776" y="1894"/>
                <a:ext cx="58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98" name="Text Box 66"/>
              <p:cNvSpPr txBox="1"/>
              <p:nvPr/>
            </p:nvSpPr>
            <p:spPr>
              <a:xfrm>
                <a:off x="753" y="2271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99" name="Line 67"/>
              <p:cNvSpPr/>
              <p:nvPr/>
            </p:nvSpPr>
            <p:spPr>
              <a:xfrm>
                <a:off x="879" y="2507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00" name="Text Box 68"/>
              <p:cNvSpPr txBox="1"/>
              <p:nvPr/>
            </p:nvSpPr>
            <p:spPr>
              <a:xfrm>
                <a:off x="1127" y="2274"/>
                <a:ext cx="35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01" name="Text Box 69"/>
              <p:cNvSpPr txBox="1"/>
              <p:nvPr/>
            </p:nvSpPr>
            <p:spPr>
              <a:xfrm>
                <a:off x="372" y="2273"/>
                <a:ext cx="23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02" name="Line 70"/>
              <p:cNvSpPr/>
              <p:nvPr/>
            </p:nvSpPr>
            <p:spPr>
              <a:xfrm>
                <a:off x="585" y="2408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03" name="Line 71"/>
              <p:cNvSpPr/>
              <p:nvPr/>
            </p:nvSpPr>
            <p:spPr>
              <a:xfrm>
                <a:off x="969" y="2399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04" name="Line 72"/>
              <p:cNvSpPr/>
              <p:nvPr/>
            </p:nvSpPr>
            <p:spPr>
              <a:xfrm>
                <a:off x="878" y="2114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0794" name="Text Box 78"/>
            <p:cNvSpPr txBox="1"/>
            <p:nvPr/>
          </p:nvSpPr>
          <p:spPr>
            <a:xfrm>
              <a:off x="4549" y="1615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COOH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0795" name="Line 79"/>
            <p:cNvSpPr/>
            <p:nvPr/>
          </p:nvSpPr>
          <p:spPr>
            <a:xfrm flipV="1">
              <a:off x="4672" y="1819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8" name="Group 168"/>
          <p:cNvGrpSpPr/>
          <p:nvPr/>
        </p:nvGrpSpPr>
        <p:grpSpPr>
          <a:xfrm>
            <a:off x="1781175" y="2360613"/>
            <a:ext cx="1165225" cy="528637"/>
            <a:chOff x="1122" y="1543"/>
            <a:chExt cx="734" cy="333"/>
          </a:xfrm>
        </p:grpSpPr>
        <p:sp>
          <p:nvSpPr>
            <p:cNvPr id="30791" name="Text Box 73"/>
            <p:cNvSpPr txBox="1"/>
            <p:nvPr/>
          </p:nvSpPr>
          <p:spPr>
            <a:xfrm>
              <a:off x="1122" y="1543"/>
              <a:ext cx="601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+ HCN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0792" name="AutoShape 84"/>
            <p:cNvSpPr/>
            <p:nvPr/>
          </p:nvSpPr>
          <p:spPr>
            <a:xfrm>
              <a:off x="1161" y="1765"/>
              <a:ext cx="695" cy="111"/>
            </a:xfrm>
            <a:prstGeom prst="rightArrow">
              <a:avLst>
                <a:gd name="adj1" fmla="val 50000"/>
                <a:gd name="adj2" fmla="val 156531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166"/>
          <p:cNvGrpSpPr/>
          <p:nvPr/>
        </p:nvGrpSpPr>
        <p:grpSpPr>
          <a:xfrm>
            <a:off x="3938588" y="2071688"/>
            <a:ext cx="1198562" cy="1008062"/>
            <a:chOff x="2472" y="1387"/>
            <a:chExt cx="755" cy="635"/>
          </a:xfrm>
        </p:grpSpPr>
        <p:sp>
          <p:nvSpPr>
            <p:cNvPr id="30786" name="AutoShape 85"/>
            <p:cNvSpPr/>
            <p:nvPr/>
          </p:nvSpPr>
          <p:spPr>
            <a:xfrm>
              <a:off x="2532" y="1608"/>
              <a:ext cx="695" cy="111"/>
            </a:xfrm>
            <a:prstGeom prst="rightArrow">
              <a:avLst>
                <a:gd name="adj1" fmla="val 50000"/>
                <a:gd name="adj2" fmla="val 156531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  <p:grpSp>
          <p:nvGrpSpPr>
            <p:cNvPr id="30787" name="Group 161"/>
            <p:cNvGrpSpPr/>
            <p:nvPr/>
          </p:nvGrpSpPr>
          <p:grpSpPr>
            <a:xfrm>
              <a:off x="2472" y="1387"/>
              <a:ext cx="640" cy="635"/>
              <a:chOff x="2472" y="1387"/>
              <a:chExt cx="640" cy="635"/>
            </a:xfrm>
          </p:grpSpPr>
          <p:sp>
            <p:nvSpPr>
              <p:cNvPr id="30788" name="Text Box 80"/>
              <p:cNvSpPr txBox="1"/>
              <p:nvPr/>
            </p:nvSpPr>
            <p:spPr>
              <a:xfrm>
                <a:off x="2472" y="1387"/>
                <a:ext cx="640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+ 2H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89" name="Text Box 82"/>
              <p:cNvSpPr txBox="1"/>
              <p:nvPr/>
            </p:nvSpPr>
            <p:spPr>
              <a:xfrm>
                <a:off x="2611" y="1772"/>
                <a:ext cx="437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NH3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90" name="AutoShape 86"/>
              <p:cNvSpPr/>
              <p:nvPr/>
            </p:nvSpPr>
            <p:spPr>
              <a:xfrm>
                <a:off x="2771" y="1691"/>
                <a:ext cx="110" cy="110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sz="1800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89"/>
          <p:cNvGrpSpPr/>
          <p:nvPr/>
        </p:nvGrpSpPr>
        <p:grpSpPr>
          <a:xfrm>
            <a:off x="6713538" y="2095500"/>
            <a:ext cx="1763712" cy="2241550"/>
            <a:chOff x="4174" y="1615"/>
            <a:chExt cx="1111" cy="1412"/>
          </a:xfrm>
        </p:grpSpPr>
        <p:grpSp>
          <p:nvGrpSpPr>
            <p:cNvPr id="30774" name="Group 90"/>
            <p:cNvGrpSpPr/>
            <p:nvPr/>
          </p:nvGrpSpPr>
          <p:grpSpPr>
            <a:xfrm>
              <a:off x="4174" y="1994"/>
              <a:ext cx="1111" cy="1033"/>
              <a:chOff x="372" y="1894"/>
              <a:chExt cx="1111" cy="1033"/>
            </a:xfrm>
          </p:grpSpPr>
          <p:sp>
            <p:nvSpPr>
              <p:cNvPr id="30777" name="Text Box 91"/>
              <p:cNvSpPr txBox="1"/>
              <p:nvPr/>
            </p:nvSpPr>
            <p:spPr>
              <a:xfrm>
                <a:off x="786" y="2677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30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78" name="Text Box 92"/>
              <p:cNvSpPr txBox="1"/>
              <p:nvPr/>
            </p:nvSpPr>
            <p:spPr>
              <a:xfrm>
                <a:off x="776" y="1894"/>
                <a:ext cx="58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79" name="Text Box 93"/>
              <p:cNvSpPr txBox="1"/>
              <p:nvPr/>
            </p:nvSpPr>
            <p:spPr>
              <a:xfrm>
                <a:off x="753" y="2271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80" name="Line 94"/>
              <p:cNvSpPr/>
              <p:nvPr/>
            </p:nvSpPr>
            <p:spPr>
              <a:xfrm>
                <a:off x="879" y="2507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81" name="Text Box 95"/>
              <p:cNvSpPr txBox="1"/>
              <p:nvPr/>
            </p:nvSpPr>
            <p:spPr>
              <a:xfrm>
                <a:off x="1127" y="2274"/>
                <a:ext cx="35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82" name="Text Box 96"/>
              <p:cNvSpPr txBox="1"/>
              <p:nvPr/>
            </p:nvSpPr>
            <p:spPr>
              <a:xfrm>
                <a:off x="372" y="2273"/>
                <a:ext cx="23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83" name="Line 97"/>
              <p:cNvSpPr/>
              <p:nvPr/>
            </p:nvSpPr>
            <p:spPr>
              <a:xfrm>
                <a:off x="585" y="2408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84" name="Line 98"/>
              <p:cNvSpPr/>
              <p:nvPr/>
            </p:nvSpPr>
            <p:spPr>
              <a:xfrm>
                <a:off x="969" y="2399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85" name="Line 99"/>
              <p:cNvSpPr/>
              <p:nvPr/>
            </p:nvSpPr>
            <p:spPr>
              <a:xfrm>
                <a:off x="878" y="2114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0775" name="Text Box 100"/>
            <p:cNvSpPr txBox="1"/>
            <p:nvPr/>
          </p:nvSpPr>
          <p:spPr>
            <a:xfrm>
              <a:off x="4549" y="1615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CHO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0776" name="Line 101"/>
            <p:cNvSpPr/>
            <p:nvPr/>
          </p:nvSpPr>
          <p:spPr>
            <a:xfrm flipV="1">
              <a:off x="4672" y="1819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3" name="Group 169"/>
          <p:cNvGrpSpPr/>
          <p:nvPr/>
        </p:nvGrpSpPr>
        <p:grpSpPr>
          <a:xfrm>
            <a:off x="6210300" y="2112963"/>
            <a:ext cx="1103313" cy="979487"/>
            <a:chOff x="3912" y="1387"/>
            <a:chExt cx="695" cy="617"/>
          </a:xfrm>
        </p:grpSpPr>
        <p:grpSp>
          <p:nvGrpSpPr>
            <p:cNvPr id="30769" name="Group 162"/>
            <p:cNvGrpSpPr/>
            <p:nvPr/>
          </p:nvGrpSpPr>
          <p:grpSpPr>
            <a:xfrm>
              <a:off x="3912" y="1387"/>
              <a:ext cx="695" cy="617"/>
              <a:chOff x="3912" y="1387"/>
              <a:chExt cx="695" cy="617"/>
            </a:xfrm>
          </p:grpSpPr>
          <p:sp>
            <p:nvSpPr>
              <p:cNvPr id="30771" name="Text Box 102"/>
              <p:cNvSpPr txBox="1"/>
              <p:nvPr/>
            </p:nvSpPr>
            <p:spPr>
              <a:xfrm>
                <a:off x="3952" y="1387"/>
                <a:ext cx="45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+ 2H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72" name="Text Box 103"/>
              <p:cNvSpPr txBox="1"/>
              <p:nvPr/>
            </p:nvSpPr>
            <p:spPr>
              <a:xfrm>
                <a:off x="3991" y="1754"/>
                <a:ext cx="414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73" name="AutoShape 104"/>
              <p:cNvSpPr/>
              <p:nvPr/>
            </p:nvSpPr>
            <p:spPr>
              <a:xfrm>
                <a:off x="3912" y="1590"/>
                <a:ext cx="695" cy="111"/>
              </a:xfrm>
              <a:prstGeom prst="rightArrow">
                <a:avLst>
                  <a:gd name="adj1" fmla="val 50000"/>
                  <a:gd name="adj2" fmla="val 15653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sz="18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770" name="AutoShape 105"/>
            <p:cNvSpPr/>
            <p:nvPr/>
          </p:nvSpPr>
          <p:spPr>
            <a:xfrm>
              <a:off x="4151" y="1673"/>
              <a:ext cx="110" cy="11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30730" name="Text Box 132"/>
          <p:cNvSpPr txBox="1"/>
          <p:nvPr/>
        </p:nvSpPr>
        <p:spPr>
          <a:xfrm>
            <a:off x="255588" y="56372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sz="1800" dirty="0">
              <a:latin typeface="Arial" panose="020B0604020202020204" pitchFamily="34" charset="0"/>
            </a:endParaRPr>
          </a:p>
        </p:txBody>
      </p:sp>
      <p:grpSp>
        <p:nvGrpSpPr>
          <p:cNvPr id="15" name="Group 164"/>
          <p:cNvGrpSpPr/>
          <p:nvPr/>
        </p:nvGrpSpPr>
        <p:grpSpPr>
          <a:xfrm>
            <a:off x="473075" y="4076700"/>
            <a:ext cx="2854325" cy="2241550"/>
            <a:chOff x="298" y="2624"/>
            <a:chExt cx="1798" cy="1412"/>
          </a:xfrm>
        </p:grpSpPr>
        <p:grpSp>
          <p:nvGrpSpPr>
            <p:cNvPr id="30750" name="Group 158"/>
            <p:cNvGrpSpPr/>
            <p:nvPr/>
          </p:nvGrpSpPr>
          <p:grpSpPr>
            <a:xfrm>
              <a:off x="985" y="2624"/>
              <a:ext cx="1111" cy="1412"/>
              <a:chOff x="985" y="2725"/>
              <a:chExt cx="1111" cy="1412"/>
            </a:xfrm>
          </p:grpSpPr>
          <p:grpSp>
            <p:nvGrpSpPr>
              <p:cNvPr id="30752" name="Group 106"/>
              <p:cNvGrpSpPr/>
              <p:nvPr/>
            </p:nvGrpSpPr>
            <p:grpSpPr>
              <a:xfrm>
                <a:off x="985" y="2725"/>
                <a:ext cx="1111" cy="1412"/>
                <a:chOff x="4174" y="1615"/>
                <a:chExt cx="1111" cy="1412"/>
              </a:xfrm>
            </p:grpSpPr>
            <p:grpSp>
              <p:nvGrpSpPr>
                <p:cNvPr id="30757" name="Group 107"/>
                <p:cNvGrpSpPr/>
                <p:nvPr/>
              </p:nvGrpSpPr>
              <p:grpSpPr>
                <a:xfrm>
                  <a:off x="4174" y="1994"/>
                  <a:ext cx="1111" cy="1033"/>
                  <a:chOff x="372" y="1894"/>
                  <a:chExt cx="1111" cy="1033"/>
                </a:xfrm>
              </p:grpSpPr>
              <p:sp>
                <p:nvSpPr>
                  <p:cNvPr id="30760" name="Text Box 108"/>
                  <p:cNvSpPr txBox="1"/>
                  <p:nvPr/>
                </p:nvSpPr>
                <p:spPr>
                  <a:xfrm>
                    <a:off x="786" y="2677"/>
                    <a:ext cx="646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CH</a:t>
                    </a:r>
                    <a:r>
                      <a:rPr sz="2000" b="1" baseline="-30000" dirty="0">
                        <a:latin typeface="Arial" panose="020B0604020202020204" pitchFamily="34" charset="0"/>
                      </a:rPr>
                      <a:t>2</a:t>
                    </a:r>
                    <a:r>
                      <a:rPr sz="2000" b="1" dirty="0">
                        <a:latin typeface="Arial" panose="020B0604020202020204" pitchFamily="34" charset="0"/>
                      </a:rPr>
                      <a:t>OH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61" name="Text Box 109"/>
                  <p:cNvSpPr txBox="1"/>
                  <p:nvPr/>
                </p:nvSpPr>
                <p:spPr>
                  <a:xfrm>
                    <a:off x="776" y="1894"/>
                    <a:ext cx="692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C     OH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62" name="Text Box 110"/>
                  <p:cNvSpPr txBox="1"/>
                  <p:nvPr/>
                </p:nvSpPr>
                <p:spPr>
                  <a:xfrm>
                    <a:off x="753" y="2271"/>
                    <a:ext cx="255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b="1" dirty="0">
                        <a:latin typeface="Arial" panose="020B0604020202020204" pitchFamily="34" charset="0"/>
                      </a:rPr>
                      <a:t>C</a:t>
                    </a:r>
                    <a:endParaRPr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63" name="Line 111"/>
                  <p:cNvSpPr/>
                  <p:nvPr/>
                </p:nvSpPr>
                <p:spPr>
                  <a:xfrm>
                    <a:off x="879" y="2507"/>
                    <a:ext cx="2" cy="199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64" name="Text Box 112"/>
                  <p:cNvSpPr txBox="1"/>
                  <p:nvPr/>
                </p:nvSpPr>
                <p:spPr>
                  <a:xfrm>
                    <a:off x="1127" y="2274"/>
                    <a:ext cx="356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OH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65" name="Text Box 113"/>
                  <p:cNvSpPr txBox="1"/>
                  <p:nvPr/>
                </p:nvSpPr>
                <p:spPr>
                  <a:xfrm>
                    <a:off x="372" y="2273"/>
                    <a:ext cx="232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H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66" name="Line 114"/>
                  <p:cNvSpPr/>
                  <p:nvPr/>
                </p:nvSpPr>
                <p:spPr>
                  <a:xfrm>
                    <a:off x="585" y="2408"/>
                    <a:ext cx="201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67" name="Line 115"/>
                  <p:cNvSpPr/>
                  <p:nvPr/>
                </p:nvSpPr>
                <p:spPr>
                  <a:xfrm>
                    <a:off x="969" y="2399"/>
                    <a:ext cx="201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68" name="Line 116"/>
                  <p:cNvSpPr/>
                  <p:nvPr/>
                </p:nvSpPr>
                <p:spPr>
                  <a:xfrm>
                    <a:off x="878" y="2114"/>
                    <a:ext cx="2" cy="199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30758" name="Text Box 117"/>
                <p:cNvSpPr txBox="1"/>
                <p:nvPr/>
              </p:nvSpPr>
              <p:spPr>
                <a:xfrm>
                  <a:off x="4549" y="1615"/>
                  <a:ext cx="623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CHO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759" name="Line 118"/>
                <p:cNvSpPr/>
                <p:nvPr/>
              </p:nvSpPr>
              <p:spPr>
                <a:xfrm flipV="1">
                  <a:off x="4672" y="1819"/>
                  <a:ext cx="0" cy="192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30753" name="Group 139"/>
              <p:cNvGrpSpPr/>
              <p:nvPr/>
            </p:nvGrpSpPr>
            <p:grpSpPr>
              <a:xfrm>
                <a:off x="1027" y="3091"/>
                <a:ext cx="386" cy="288"/>
                <a:chOff x="414" y="3264"/>
                <a:chExt cx="386" cy="288"/>
              </a:xfrm>
            </p:grpSpPr>
            <p:sp>
              <p:nvSpPr>
                <p:cNvPr id="30755" name="Text Box 134"/>
                <p:cNvSpPr txBox="1"/>
                <p:nvPr/>
              </p:nvSpPr>
              <p:spPr>
                <a:xfrm>
                  <a:off x="414" y="3264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H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756" name="Line 135"/>
                <p:cNvSpPr/>
                <p:nvPr/>
              </p:nvSpPr>
              <p:spPr>
                <a:xfrm>
                  <a:off x="627" y="3401"/>
                  <a:ext cx="17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30754" name="Line 138"/>
              <p:cNvSpPr/>
              <p:nvPr/>
            </p:nvSpPr>
            <p:spPr>
              <a:xfrm>
                <a:off x="1585" y="3235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0751" name="Text Box 159"/>
            <p:cNvSpPr txBox="1"/>
            <p:nvPr/>
          </p:nvSpPr>
          <p:spPr>
            <a:xfrm>
              <a:off x="298" y="3744"/>
              <a:ext cx="1038" cy="256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D-Erythrose</a:t>
              </a:r>
              <a:endParaRPr sz="20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165"/>
          <p:cNvGrpSpPr/>
          <p:nvPr/>
        </p:nvGrpSpPr>
        <p:grpSpPr>
          <a:xfrm>
            <a:off x="5519738" y="4033838"/>
            <a:ext cx="3270250" cy="2241550"/>
            <a:chOff x="3477" y="2597"/>
            <a:chExt cx="2060" cy="1412"/>
          </a:xfrm>
        </p:grpSpPr>
        <p:grpSp>
          <p:nvGrpSpPr>
            <p:cNvPr id="30734" name="Group 157"/>
            <p:cNvGrpSpPr/>
            <p:nvPr/>
          </p:nvGrpSpPr>
          <p:grpSpPr>
            <a:xfrm>
              <a:off x="3477" y="2597"/>
              <a:ext cx="1214" cy="1412"/>
              <a:chOff x="3441" y="2634"/>
              <a:chExt cx="1214" cy="1412"/>
            </a:xfrm>
          </p:grpSpPr>
          <p:sp>
            <p:nvSpPr>
              <p:cNvPr id="30736" name="Text Box 142"/>
              <p:cNvSpPr txBox="1"/>
              <p:nvPr/>
            </p:nvSpPr>
            <p:spPr>
              <a:xfrm>
                <a:off x="3958" y="3796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30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37" name="Text Box 143"/>
              <p:cNvSpPr txBox="1"/>
              <p:nvPr/>
            </p:nvSpPr>
            <p:spPr>
              <a:xfrm>
                <a:off x="3948" y="3013"/>
                <a:ext cx="56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     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38" name="Text Box 144"/>
              <p:cNvSpPr txBox="1"/>
              <p:nvPr/>
            </p:nvSpPr>
            <p:spPr>
              <a:xfrm>
                <a:off x="3925" y="3390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39" name="Line 145"/>
              <p:cNvSpPr/>
              <p:nvPr/>
            </p:nvSpPr>
            <p:spPr>
              <a:xfrm>
                <a:off x="4051" y="3626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40" name="Text Box 146"/>
              <p:cNvSpPr txBox="1"/>
              <p:nvPr/>
            </p:nvSpPr>
            <p:spPr>
              <a:xfrm>
                <a:off x="4299" y="3393"/>
                <a:ext cx="35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41" name="Text Box 147"/>
              <p:cNvSpPr txBox="1"/>
              <p:nvPr/>
            </p:nvSpPr>
            <p:spPr>
              <a:xfrm>
                <a:off x="3544" y="3392"/>
                <a:ext cx="23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42" name="Line 148"/>
              <p:cNvSpPr/>
              <p:nvPr/>
            </p:nvSpPr>
            <p:spPr>
              <a:xfrm>
                <a:off x="3757" y="3527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43" name="Line 149"/>
              <p:cNvSpPr/>
              <p:nvPr/>
            </p:nvSpPr>
            <p:spPr>
              <a:xfrm>
                <a:off x="4141" y="3518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44" name="Line 150"/>
              <p:cNvSpPr/>
              <p:nvPr/>
            </p:nvSpPr>
            <p:spPr>
              <a:xfrm>
                <a:off x="4050" y="3233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45" name="Text Box 151"/>
              <p:cNvSpPr txBox="1"/>
              <p:nvPr/>
            </p:nvSpPr>
            <p:spPr>
              <a:xfrm>
                <a:off x="3919" y="2634"/>
                <a:ext cx="623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46" name="Line 152"/>
              <p:cNvSpPr/>
              <p:nvPr/>
            </p:nvSpPr>
            <p:spPr>
              <a:xfrm flipV="1">
                <a:off x="4042" y="2838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47" name="Text Box 154"/>
              <p:cNvSpPr txBox="1"/>
              <p:nvPr/>
            </p:nvSpPr>
            <p:spPr>
              <a:xfrm>
                <a:off x="3441" y="2974"/>
                <a:ext cx="40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HO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48" name="Line 155"/>
              <p:cNvSpPr/>
              <p:nvPr/>
            </p:nvSpPr>
            <p:spPr>
              <a:xfrm>
                <a:off x="3799" y="3137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49" name="Line 156"/>
              <p:cNvSpPr/>
              <p:nvPr/>
            </p:nvSpPr>
            <p:spPr>
              <a:xfrm>
                <a:off x="4144" y="3144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0735" name="Text Box 160"/>
            <p:cNvSpPr txBox="1"/>
            <p:nvPr/>
          </p:nvSpPr>
          <p:spPr>
            <a:xfrm>
              <a:off x="4623" y="3717"/>
              <a:ext cx="914" cy="256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D-Thréose</a:t>
              </a:r>
              <a:endParaRPr sz="20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7811" name="AutoShape 163"/>
          <p:cNvSpPr/>
          <p:nvPr/>
        </p:nvSpPr>
        <p:spPr>
          <a:xfrm>
            <a:off x="3482975" y="5048250"/>
            <a:ext cx="1973263" cy="277813"/>
          </a:xfrm>
          <a:prstGeom prst="leftRightArrow">
            <a:avLst>
              <a:gd name="adj1" fmla="val 50000"/>
              <a:gd name="adj2" fmla="val 14205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593090" y="1748155"/>
            <a:ext cx="7249160" cy="2861310"/>
          </a:xfrm>
          <a:prstGeom prst="rect">
            <a:avLst/>
          </a:prstGeom>
        </p:spPr>
        <p:txBody>
          <a:bodyPr wrap="square">
            <a:spAutoFit/>
          </a:bodyPr>
          <a:p>
            <a:pPr marL="0" algn="l">
              <a:lnSpc>
                <a:spcPct val="150000"/>
              </a:lnSpc>
              <a:buClrTx/>
              <a:buSzTx/>
              <a:buFontTx/>
            </a:pPr>
            <a:r>
              <a:rPr lang="fr-FR" altLang="en-US" sz="2400" b="1" i="0"/>
              <a:t>2. Structure and Physicochemical Properties of </a:t>
            </a:r>
            <a:endParaRPr lang="fr-FR" altLang="en-US" sz="2400" b="1" i="0"/>
          </a:p>
          <a:p>
            <a:pPr marL="0" algn="l">
              <a:lnSpc>
                <a:spcPct val="150000"/>
              </a:lnSpc>
              <a:buClrTx/>
              <a:buSzTx/>
              <a:buFontTx/>
            </a:pPr>
            <a:r>
              <a:rPr lang="fr-FR" altLang="en-US" sz="2400" b="1" i="0"/>
              <a:t>Carbohydrates</a:t>
            </a:r>
            <a:endParaRPr lang="fr-FR" altLang="en-US" sz="2400" b="1" i="0"/>
          </a:p>
          <a:p>
            <a:pPr marL="0" algn="l">
              <a:lnSpc>
                <a:spcPct val="150000"/>
              </a:lnSpc>
              <a:buClrTx/>
              <a:buSzTx/>
              <a:buFontTx/>
            </a:pPr>
            <a:r>
              <a:rPr lang="fr-FR" altLang="en-US" sz="2400" b="1" i="0"/>
              <a:t>2.1. Simple Monosaccharides</a:t>
            </a:r>
            <a:endParaRPr lang="fr-FR" altLang="en-US" sz="2400" b="1" i="0"/>
          </a:p>
          <a:p>
            <a:pPr marL="0" algn="l">
              <a:lnSpc>
                <a:spcPct val="150000"/>
              </a:lnSpc>
              <a:buClrTx/>
              <a:buSzTx/>
              <a:buFontTx/>
            </a:pPr>
            <a:r>
              <a:rPr lang="fr-FR" altLang="en-US" sz="2400" b="1" i="0"/>
              <a:t>2.2. Oligosaccharides</a:t>
            </a:r>
            <a:endParaRPr lang="fr-FR" altLang="en-US" sz="2400" b="1" i="0"/>
          </a:p>
          <a:p>
            <a:pPr marL="0" algn="l">
              <a:lnSpc>
                <a:spcPct val="150000"/>
              </a:lnSpc>
              <a:buClrTx/>
              <a:buSzTx/>
              <a:buFontTx/>
            </a:pPr>
            <a:r>
              <a:rPr lang="fr-FR" altLang="en-US" sz="2400" b="1" i="0"/>
              <a:t>2.3. Polysaccharides, Glycosides</a:t>
            </a:r>
            <a:endParaRPr lang="fr-FR" altLang="en-US" sz="2400" b="1" i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Zone de texte 2"/>
          <p:cNvSpPr txBox="1"/>
          <p:nvPr/>
        </p:nvSpPr>
        <p:spPr>
          <a:xfrm>
            <a:off x="1208405" y="147320"/>
            <a:ext cx="617537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457200" indent="-457200" algn="l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r-FR" sz="2800" b="1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Chemical lineage of D-aldoses</a:t>
            </a:r>
            <a:endParaRPr lang="fr-FR" sz="2800" b="1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</a:endParaRPr>
          </a:p>
        </p:txBody>
      </p:sp>
      <p:graphicFrame>
        <p:nvGraphicFramePr>
          <p:cNvPr id="5" name="Objet 4"/>
          <p:cNvGraphicFramePr/>
          <p:nvPr/>
        </p:nvGraphicFramePr>
        <p:xfrm>
          <a:off x="0" y="865505"/>
          <a:ext cx="9156700" cy="6263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5972175" imgH="3838575" progId="Paint.Picture">
                  <p:embed/>
                </p:oleObj>
              </mc:Choice>
              <mc:Fallback>
                <p:oleObj name="" r:id="rId1" imgW="5972175" imgH="3838575" progId="Paint.Picture">
                  <p:embed/>
                  <p:pic>
                    <p:nvPicPr>
                      <p:cNvPr id="0" name="Image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865505"/>
                        <a:ext cx="9156700" cy="6263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00380" y="43815"/>
            <a:ext cx="8403590" cy="387921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457200" marR="0" indent="-457200" defTabSz="914400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kumimoji="0" lang="fr-FR" sz="2800" b="1" kern="0" cap="none" spc="0" normalizeH="0" baseline="0" noProof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</a:rPr>
              <a:t>Epimers</a:t>
            </a:r>
            <a:endParaRPr kumimoji="0" lang="fr-FR" sz="2800" b="1" kern="0" cap="none" spc="0" normalizeH="0" baseline="0" noProof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indent="-342900" defTabSz="914400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b="1" kern="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</a:rPr>
              <a:t>Epimerization occurs through chemical or enzymatic means (epimerase).</a:t>
            </a:r>
            <a:endParaRPr kumimoji="0" lang="fr-FR" b="1" kern="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indent="-342900" defTabSz="914400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kumimoji="0" lang="fr-FR" b="1" kern="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MS PGothic" panose="020B0600070205080204" pitchFamily="34" charset="-128"/>
              </a:rPr>
              <a:t>Erythrose and threose are epimers at C2</a:t>
            </a:r>
            <a:endParaRPr kumimoji="0" lang="fr-FR" b="1" kern="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indent="-342900" defTabSz="914400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kumimoji="0" lang="fr-FR" b="1" kern="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</a:rPr>
              <a:t>Glucose and mannose are epimers at C2</a:t>
            </a:r>
            <a:endParaRPr kumimoji="0" lang="fr-FR" b="1" kern="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indent="-342900" defTabSz="914400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kumimoji="0" lang="fr-FR" b="1" kern="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</a:rPr>
              <a:t>Galactose is an epimer of Glucose at C4. The absence of epimerase prevents the transformation of Galactose to Glucose and leads to one form of congenital galactosemia in newborns.</a:t>
            </a:r>
            <a:endParaRPr kumimoji="0" lang="fr-FR" b="1" kern="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indent="-342900" defTabSz="9144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fr-FR" b="1" kern="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546100" y="444500"/>
            <a:ext cx="8397875" cy="3833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marR="0" indent="-342900" defTabSz="914400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fr-FR" sz="2800" b="1" kern="0" noProof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  <a:sym typeface="+mn-ea"/>
              </a:rPr>
              <a:t>II.3.3. Ketose filiation</a:t>
            </a:r>
            <a:endParaRPr kumimoji="0" lang="fr-FR" sz="2800" b="1" kern="0" cap="none" spc="0" normalizeH="0" baseline="0" noProof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indent="-342900" defTabSz="914400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fr-FR" b="1" kern="0" noProof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  <a:sym typeface="+mn-ea"/>
              </a:rPr>
              <a:t>Ketoses are named by adding the suffix 'UL' to the name of the corresponding aldose</a:t>
            </a:r>
            <a:endParaRPr kumimoji="0" lang="fr-FR" b="1" kern="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indent="-342900" defTabSz="914400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fr-FR" sz="2800" b="1" kern="0" noProof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  <a:sym typeface="+mn-ea"/>
              </a:rPr>
              <a:t>Example:</a:t>
            </a:r>
            <a:r>
              <a:rPr lang="fr-FR" b="1" kern="0" noProof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  <a:sym typeface="+mn-ea"/>
              </a:rPr>
              <a:t> Ribose =&gt; Ribulose</a:t>
            </a:r>
            <a:endParaRPr kumimoji="0" lang="fr-FR" b="1" kern="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indent="-342900" defTabSz="914400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fr-FR" b="1" kern="0" noProof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  <a:sym typeface="+mn-ea"/>
              </a:rPr>
              <a:t>The conversion from aldoses to ketoses occurs through isomerases.</a:t>
            </a:r>
            <a:endParaRPr lang="fr-FR" altLang="en-US" b="1" kern="0" noProof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6" name="ZoneTexte 4"/>
          <p:cNvSpPr txBox="1"/>
          <p:nvPr/>
        </p:nvSpPr>
        <p:spPr>
          <a:xfrm>
            <a:off x="203200" y="0"/>
            <a:ext cx="62160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  <a:buFontTx/>
              <a:defRPr/>
            </a:pPr>
            <a:r>
              <a:rPr lang="fr-FR" sz="2800" b="1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</a:rPr>
              <a:t>II.3.3  Lineage of D-series ketoses</a:t>
            </a:r>
            <a:endParaRPr lang="fr-FR" sz="2800" b="1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9" name="image8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2700" y="715010"/>
            <a:ext cx="9182735" cy="6156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9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282575" y="489585"/>
            <a:ext cx="8860790" cy="10445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4.1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.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Oxidic Bridge and Tollens Formula 1883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fr-FR" sz="2800" b="0" noProof="0" dirty="0" smtClean="0">
                <a:ln>
                  <a:noFill/>
                </a:ln>
                <a:solidFill>
                  <a:srgbClr val="00FF00"/>
                </a:solidFill>
                <a:uLnTx/>
                <a:uFillTx/>
                <a:latin typeface="+mj-lt"/>
                <a:ea typeface="+mj-ea"/>
                <a:sym typeface="+mn-ea"/>
              </a:rPr>
              <a:t>Example of Glucose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grpSp>
        <p:nvGrpSpPr>
          <p:cNvPr id="2" name="Group 135"/>
          <p:cNvGrpSpPr/>
          <p:nvPr/>
        </p:nvGrpSpPr>
        <p:grpSpPr>
          <a:xfrm>
            <a:off x="457200" y="2021205"/>
            <a:ext cx="1895475" cy="4046538"/>
            <a:chOff x="288" y="988"/>
            <a:chExt cx="1194" cy="2549"/>
          </a:xfrm>
        </p:grpSpPr>
        <p:sp>
          <p:nvSpPr>
            <p:cNvPr id="38987" name="Text Box 5"/>
            <p:cNvSpPr txBox="1"/>
            <p:nvPr/>
          </p:nvSpPr>
          <p:spPr>
            <a:xfrm>
              <a:off x="617" y="3286"/>
              <a:ext cx="821" cy="251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pPr algn="ctr">
                <a:buClrTx/>
                <a:buSzTx/>
                <a:buFontTx/>
              </a:pPr>
              <a:r>
                <a:rPr lang="fr-FR" sz="2000" kern="0" noProof="0" dirty="0" smtClean="0">
                  <a:ln>
                    <a:noFill/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j-lt"/>
                  <a:ea typeface="+mj-ea"/>
                  <a:cs typeface="MS PGothic" panose="020B0600070205080204" pitchFamily="34" charset="-128"/>
                </a:rPr>
                <a:t>D-Glucose</a:t>
              </a:r>
              <a:endParaRPr lang="fr-FR" sz="2000" kern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endParaRPr>
            </a:p>
          </p:txBody>
        </p:sp>
        <p:grpSp>
          <p:nvGrpSpPr>
            <p:cNvPr id="38988" name="Group 6"/>
            <p:cNvGrpSpPr/>
            <p:nvPr/>
          </p:nvGrpSpPr>
          <p:grpSpPr>
            <a:xfrm>
              <a:off x="288" y="988"/>
              <a:ext cx="1194" cy="2235"/>
              <a:chOff x="691" y="942"/>
              <a:chExt cx="1194" cy="2235"/>
            </a:xfrm>
          </p:grpSpPr>
          <p:grpSp>
            <p:nvGrpSpPr>
              <p:cNvPr id="38989" name="Group 7"/>
              <p:cNvGrpSpPr/>
              <p:nvPr/>
            </p:nvGrpSpPr>
            <p:grpSpPr>
              <a:xfrm>
                <a:off x="774" y="2144"/>
                <a:ext cx="1111" cy="1033"/>
                <a:chOff x="372" y="1894"/>
                <a:chExt cx="1111" cy="1033"/>
              </a:xfrm>
            </p:grpSpPr>
            <p:sp>
              <p:nvSpPr>
                <p:cNvPr id="39004" name="Text Box 8"/>
                <p:cNvSpPr txBox="1"/>
                <p:nvPr/>
              </p:nvSpPr>
              <p:spPr>
                <a:xfrm>
                  <a:off x="786" y="2677"/>
                  <a:ext cx="64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CH</a:t>
                  </a:r>
                  <a:r>
                    <a:rPr sz="2000" b="1" baseline="-30000" dirty="0">
                      <a:latin typeface="Arial" panose="020B0604020202020204" pitchFamily="34" charset="0"/>
                    </a:rPr>
                    <a:t>2</a:t>
                  </a:r>
                  <a:r>
                    <a:rPr sz="2000" b="1" dirty="0">
                      <a:latin typeface="Arial" panose="020B0604020202020204" pitchFamily="34" charset="0"/>
                    </a:rPr>
                    <a:t>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005" name="Text Box 9"/>
                <p:cNvSpPr txBox="1"/>
                <p:nvPr/>
              </p:nvSpPr>
              <p:spPr>
                <a:xfrm>
                  <a:off x="776" y="1894"/>
                  <a:ext cx="69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     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006" name="Text Box 10"/>
                <p:cNvSpPr txBox="1"/>
                <p:nvPr/>
              </p:nvSpPr>
              <p:spPr>
                <a:xfrm>
                  <a:off x="753" y="2271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007" name="Line 11"/>
                <p:cNvSpPr/>
                <p:nvPr/>
              </p:nvSpPr>
              <p:spPr>
                <a:xfrm>
                  <a:off x="879" y="2507"/>
                  <a:ext cx="2" cy="19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9008" name="Text Box 12"/>
                <p:cNvSpPr txBox="1"/>
                <p:nvPr/>
              </p:nvSpPr>
              <p:spPr>
                <a:xfrm>
                  <a:off x="1127" y="2274"/>
                  <a:ext cx="35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009" name="Text Box 13"/>
                <p:cNvSpPr txBox="1"/>
                <p:nvPr/>
              </p:nvSpPr>
              <p:spPr>
                <a:xfrm>
                  <a:off x="372" y="2273"/>
                  <a:ext cx="23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010" name="Line 14"/>
                <p:cNvSpPr/>
                <p:nvPr/>
              </p:nvSpPr>
              <p:spPr>
                <a:xfrm>
                  <a:off x="585" y="2408"/>
                  <a:ext cx="20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9011" name="Line 15"/>
                <p:cNvSpPr/>
                <p:nvPr/>
              </p:nvSpPr>
              <p:spPr>
                <a:xfrm>
                  <a:off x="969" y="2399"/>
                  <a:ext cx="20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9012" name="Line 16"/>
                <p:cNvSpPr/>
                <p:nvPr/>
              </p:nvSpPr>
              <p:spPr>
                <a:xfrm>
                  <a:off x="878" y="2114"/>
                  <a:ext cx="2" cy="19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38990" name="Text Box 17"/>
              <p:cNvSpPr txBox="1"/>
              <p:nvPr/>
            </p:nvSpPr>
            <p:spPr>
              <a:xfrm>
                <a:off x="1149" y="942"/>
                <a:ext cx="623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991" name="Line 18"/>
              <p:cNvSpPr/>
              <p:nvPr/>
            </p:nvSpPr>
            <p:spPr>
              <a:xfrm flipV="1">
                <a:off x="1272" y="1969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38992" name="Group 19"/>
              <p:cNvGrpSpPr/>
              <p:nvPr/>
            </p:nvGrpSpPr>
            <p:grpSpPr>
              <a:xfrm>
                <a:off x="816" y="2131"/>
                <a:ext cx="386" cy="288"/>
                <a:chOff x="414" y="3264"/>
                <a:chExt cx="386" cy="288"/>
              </a:xfrm>
            </p:grpSpPr>
            <p:sp>
              <p:nvSpPr>
                <p:cNvPr id="39002" name="Text Box 20"/>
                <p:cNvSpPr txBox="1"/>
                <p:nvPr/>
              </p:nvSpPr>
              <p:spPr>
                <a:xfrm>
                  <a:off x="414" y="3264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H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003" name="Line 21"/>
                <p:cNvSpPr/>
                <p:nvPr/>
              </p:nvSpPr>
              <p:spPr>
                <a:xfrm>
                  <a:off x="627" y="3401"/>
                  <a:ext cx="17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38993" name="Line 22"/>
              <p:cNvSpPr/>
              <p:nvPr/>
            </p:nvSpPr>
            <p:spPr>
              <a:xfrm>
                <a:off x="1374" y="2275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94" name="Text Box 23"/>
              <p:cNvSpPr txBox="1"/>
              <p:nvPr/>
            </p:nvSpPr>
            <p:spPr>
              <a:xfrm>
                <a:off x="756" y="1316"/>
                <a:ext cx="107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      C     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995" name="Text Box 24"/>
              <p:cNvSpPr txBox="1"/>
              <p:nvPr/>
            </p:nvSpPr>
            <p:spPr>
              <a:xfrm>
                <a:off x="691" y="1745"/>
                <a:ext cx="102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HO     C     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996" name="Line 25"/>
              <p:cNvSpPr/>
              <p:nvPr/>
            </p:nvSpPr>
            <p:spPr>
              <a:xfrm flipV="1">
                <a:off x="1263" y="1548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97" name="Line 26"/>
              <p:cNvSpPr/>
              <p:nvPr/>
            </p:nvSpPr>
            <p:spPr>
              <a:xfrm>
                <a:off x="1017" y="1872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98" name="Line 27"/>
              <p:cNvSpPr/>
              <p:nvPr/>
            </p:nvSpPr>
            <p:spPr>
              <a:xfrm>
                <a:off x="1355" y="1863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99" name="Line 28"/>
              <p:cNvSpPr/>
              <p:nvPr/>
            </p:nvSpPr>
            <p:spPr>
              <a:xfrm>
                <a:off x="1346" y="1443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9000" name="Line 29"/>
              <p:cNvSpPr/>
              <p:nvPr/>
            </p:nvSpPr>
            <p:spPr>
              <a:xfrm>
                <a:off x="989" y="1433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9001" name="Line 30"/>
              <p:cNvSpPr/>
              <p:nvPr/>
            </p:nvSpPr>
            <p:spPr>
              <a:xfrm flipV="1">
                <a:off x="1254" y="1155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6" name="Group 93"/>
          <p:cNvGrpSpPr/>
          <p:nvPr/>
        </p:nvGrpSpPr>
        <p:grpSpPr>
          <a:xfrm>
            <a:off x="2954338" y="1798955"/>
            <a:ext cx="1895475" cy="4014788"/>
            <a:chOff x="1888" y="693"/>
            <a:chExt cx="1194" cy="2529"/>
          </a:xfrm>
        </p:grpSpPr>
        <p:sp>
          <p:nvSpPr>
            <p:cNvPr id="38957" name="Text Box 51"/>
            <p:cNvSpPr txBox="1"/>
            <p:nvPr/>
          </p:nvSpPr>
          <p:spPr>
            <a:xfrm>
              <a:off x="1888" y="1790"/>
              <a:ext cx="102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HO     C     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grpSp>
          <p:nvGrpSpPr>
            <p:cNvPr id="38958" name="Group 92"/>
            <p:cNvGrpSpPr/>
            <p:nvPr/>
          </p:nvGrpSpPr>
          <p:grpSpPr>
            <a:xfrm>
              <a:off x="1953" y="693"/>
              <a:ext cx="1129" cy="2529"/>
              <a:chOff x="1953" y="693"/>
              <a:chExt cx="1129" cy="2529"/>
            </a:xfrm>
          </p:grpSpPr>
          <p:grpSp>
            <p:nvGrpSpPr>
              <p:cNvPr id="38959" name="Group 34"/>
              <p:cNvGrpSpPr/>
              <p:nvPr/>
            </p:nvGrpSpPr>
            <p:grpSpPr>
              <a:xfrm>
                <a:off x="1971" y="2189"/>
                <a:ext cx="1111" cy="1033"/>
                <a:chOff x="372" y="1894"/>
                <a:chExt cx="1111" cy="1033"/>
              </a:xfrm>
            </p:grpSpPr>
            <p:sp>
              <p:nvSpPr>
                <p:cNvPr id="38978" name="Text Box 35"/>
                <p:cNvSpPr txBox="1"/>
                <p:nvPr/>
              </p:nvSpPr>
              <p:spPr>
                <a:xfrm>
                  <a:off x="786" y="2677"/>
                  <a:ext cx="64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CH</a:t>
                  </a:r>
                  <a:r>
                    <a:rPr sz="2000" b="1" baseline="-30000" dirty="0">
                      <a:latin typeface="Arial" panose="020B0604020202020204" pitchFamily="34" charset="0"/>
                    </a:rPr>
                    <a:t>2</a:t>
                  </a:r>
                  <a:r>
                    <a:rPr sz="2000" b="1" dirty="0">
                      <a:latin typeface="Arial" panose="020B0604020202020204" pitchFamily="34" charset="0"/>
                    </a:rPr>
                    <a:t>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79" name="Text Box 36"/>
                <p:cNvSpPr txBox="1"/>
                <p:nvPr/>
              </p:nvSpPr>
              <p:spPr>
                <a:xfrm>
                  <a:off x="776" y="1894"/>
                  <a:ext cx="69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     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80" name="Text Box 37"/>
                <p:cNvSpPr txBox="1"/>
                <p:nvPr/>
              </p:nvSpPr>
              <p:spPr>
                <a:xfrm>
                  <a:off x="753" y="2271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81" name="Line 38"/>
                <p:cNvSpPr/>
                <p:nvPr/>
              </p:nvSpPr>
              <p:spPr>
                <a:xfrm>
                  <a:off x="879" y="2507"/>
                  <a:ext cx="2" cy="19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8982" name="Text Box 39"/>
                <p:cNvSpPr txBox="1"/>
                <p:nvPr/>
              </p:nvSpPr>
              <p:spPr>
                <a:xfrm>
                  <a:off x="1127" y="2274"/>
                  <a:ext cx="35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83" name="Text Box 40"/>
                <p:cNvSpPr txBox="1"/>
                <p:nvPr/>
              </p:nvSpPr>
              <p:spPr>
                <a:xfrm>
                  <a:off x="372" y="2273"/>
                  <a:ext cx="23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84" name="Line 41"/>
                <p:cNvSpPr/>
                <p:nvPr/>
              </p:nvSpPr>
              <p:spPr>
                <a:xfrm>
                  <a:off x="585" y="2408"/>
                  <a:ext cx="20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8985" name="Line 42"/>
                <p:cNvSpPr/>
                <p:nvPr/>
              </p:nvSpPr>
              <p:spPr>
                <a:xfrm>
                  <a:off x="969" y="2399"/>
                  <a:ext cx="20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8986" name="Line 43"/>
                <p:cNvSpPr/>
                <p:nvPr/>
              </p:nvSpPr>
              <p:spPr>
                <a:xfrm>
                  <a:off x="878" y="2114"/>
                  <a:ext cx="2" cy="19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38960" name="Text Box 44"/>
              <p:cNvSpPr txBox="1"/>
              <p:nvPr/>
            </p:nvSpPr>
            <p:spPr>
              <a:xfrm>
                <a:off x="2346" y="987"/>
                <a:ext cx="705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     HO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961" name="Line 45"/>
              <p:cNvSpPr/>
              <p:nvPr/>
            </p:nvSpPr>
            <p:spPr>
              <a:xfrm flipV="1">
                <a:off x="2469" y="2014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38962" name="Group 46"/>
              <p:cNvGrpSpPr/>
              <p:nvPr/>
            </p:nvGrpSpPr>
            <p:grpSpPr>
              <a:xfrm>
                <a:off x="2013" y="2176"/>
                <a:ext cx="386" cy="288"/>
                <a:chOff x="414" y="3264"/>
                <a:chExt cx="386" cy="288"/>
              </a:xfrm>
            </p:grpSpPr>
            <p:sp>
              <p:nvSpPr>
                <p:cNvPr id="38976" name="Text Box 47"/>
                <p:cNvSpPr txBox="1"/>
                <p:nvPr/>
              </p:nvSpPr>
              <p:spPr>
                <a:xfrm>
                  <a:off x="414" y="3264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H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77" name="Line 48"/>
                <p:cNvSpPr/>
                <p:nvPr/>
              </p:nvSpPr>
              <p:spPr>
                <a:xfrm>
                  <a:off x="627" y="3401"/>
                  <a:ext cx="17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38963" name="Line 49"/>
              <p:cNvSpPr/>
              <p:nvPr/>
            </p:nvSpPr>
            <p:spPr>
              <a:xfrm>
                <a:off x="2571" y="2320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64" name="Text Box 50"/>
              <p:cNvSpPr txBox="1"/>
              <p:nvPr/>
            </p:nvSpPr>
            <p:spPr>
              <a:xfrm>
                <a:off x="1953" y="1361"/>
                <a:ext cx="107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      C     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965" name="Line 52"/>
              <p:cNvSpPr/>
              <p:nvPr/>
            </p:nvSpPr>
            <p:spPr>
              <a:xfrm flipV="1">
                <a:off x="2460" y="1593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66" name="Line 53"/>
              <p:cNvSpPr/>
              <p:nvPr/>
            </p:nvSpPr>
            <p:spPr>
              <a:xfrm>
                <a:off x="2214" y="1917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67" name="Line 54"/>
              <p:cNvSpPr/>
              <p:nvPr/>
            </p:nvSpPr>
            <p:spPr>
              <a:xfrm>
                <a:off x="2552" y="1908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68" name="Line 55"/>
              <p:cNvSpPr/>
              <p:nvPr/>
            </p:nvSpPr>
            <p:spPr>
              <a:xfrm>
                <a:off x="2543" y="1488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69" name="Line 56"/>
              <p:cNvSpPr/>
              <p:nvPr/>
            </p:nvSpPr>
            <p:spPr>
              <a:xfrm>
                <a:off x="2186" y="1478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70" name="Line 57"/>
              <p:cNvSpPr/>
              <p:nvPr/>
            </p:nvSpPr>
            <p:spPr>
              <a:xfrm flipV="1">
                <a:off x="2451" y="1200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71" name="Line 85"/>
              <p:cNvSpPr/>
              <p:nvPr/>
            </p:nvSpPr>
            <p:spPr>
              <a:xfrm flipV="1">
                <a:off x="2523" y="869"/>
                <a:ext cx="147" cy="13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72" name="Text Box 86"/>
              <p:cNvSpPr txBox="1"/>
              <p:nvPr/>
            </p:nvSpPr>
            <p:spPr>
              <a:xfrm>
                <a:off x="2639" y="693"/>
                <a:ext cx="35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973" name="Line 87"/>
              <p:cNvSpPr/>
              <p:nvPr/>
            </p:nvSpPr>
            <p:spPr>
              <a:xfrm>
                <a:off x="2532" y="1125"/>
                <a:ext cx="192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74" name="Text Box 88"/>
              <p:cNvSpPr txBox="1"/>
              <p:nvPr/>
            </p:nvSpPr>
            <p:spPr>
              <a:xfrm>
                <a:off x="1971" y="995"/>
                <a:ext cx="23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975" name="Line 89"/>
              <p:cNvSpPr/>
              <p:nvPr/>
            </p:nvSpPr>
            <p:spPr>
              <a:xfrm>
                <a:off x="2185" y="1115"/>
                <a:ext cx="192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" name="Group 128"/>
          <p:cNvGrpSpPr/>
          <p:nvPr/>
        </p:nvGrpSpPr>
        <p:grpSpPr>
          <a:xfrm>
            <a:off x="2201863" y="2884805"/>
            <a:ext cx="858837" cy="530225"/>
            <a:chOff x="1341" y="1532"/>
            <a:chExt cx="541" cy="334"/>
          </a:xfrm>
        </p:grpSpPr>
        <p:sp>
          <p:nvSpPr>
            <p:cNvPr id="38955" name="Text Box 90"/>
            <p:cNvSpPr txBox="1"/>
            <p:nvPr/>
          </p:nvSpPr>
          <p:spPr>
            <a:xfrm>
              <a:off x="1341" y="1532"/>
              <a:ext cx="469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1800" b="1" dirty="0">
                  <a:latin typeface="Arial" panose="020B0604020202020204" pitchFamily="34" charset="0"/>
                </a:rPr>
                <a:t>+H</a:t>
              </a:r>
              <a:r>
                <a:rPr sz="1800" b="1" baseline="-25000" dirty="0">
                  <a:latin typeface="Arial" panose="020B0604020202020204" pitchFamily="34" charset="0"/>
                </a:rPr>
                <a:t>2</a:t>
              </a:r>
              <a:r>
                <a:rPr sz="1800" b="1" dirty="0">
                  <a:latin typeface="Arial" panose="020B0604020202020204" pitchFamily="34" charset="0"/>
                </a:rPr>
                <a:t>O</a:t>
              </a:r>
              <a:endParaRPr sz="1800" b="1" dirty="0">
                <a:latin typeface="Arial" panose="020B0604020202020204" pitchFamily="34" charset="0"/>
              </a:endParaRPr>
            </a:p>
          </p:txBody>
        </p:sp>
        <p:sp>
          <p:nvSpPr>
            <p:cNvPr id="38956" name="AutoShape 91"/>
            <p:cNvSpPr/>
            <p:nvPr/>
          </p:nvSpPr>
          <p:spPr>
            <a:xfrm>
              <a:off x="1343" y="1737"/>
              <a:ext cx="539" cy="129"/>
            </a:xfrm>
            <a:prstGeom prst="rightArrow">
              <a:avLst>
                <a:gd name="adj1" fmla="val 50000"/>
                <a:gd name="adj2" fmla="val 10445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36"/>
          <p:cNvGrpSpPr/>
          <p:nvPr/>
        </p:nvGrpSpPr>
        <p:grpSpPr>
          <a:xfrm>
            <a:off x="5768975" y="1900555"/>
            <a:ext cx="2168525" cy="4014788"/>
            <a:chOff x="3634" y="912"/>
            <a:chExt cx="1366" cy="2529"/>
          </a:xfrm>
        </p:grpSpPr>
        <p:sp>
          <p:nvSpPr>
            <p:cNvPr id="38924" name="Text Box 95"/>
            <p:cNvSpPr txBox="1"/>
            <p:nvPr/>
          </p:nvSpPr>
          <p:spPr>
            <a:xfrm>
              <a:off x="3634" y="2009"/>
              <a:ext cx="102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HO     C     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8925" name="Text Box 98"/>
            <p:cNvSpPr txBox="1"/>
            <p:nvPr/>
          </p:nvSpPr>
          <p:spPr>
            <a:xfrm>
              <a:off x="4131" y="3191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8926" name="Text Box 99"/>
            <p:cNvSpPr txBox="1"/>
            <p:nvPr/>
          </p:nvSpPr>
          <p:spPr>
            <a:xfrm>
              <a:off x="4121" y="2408"/>
              <a:ext cx="6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8927" name="Text Box 100"/>
            <p:cNvSpPr txBox="1"/>
            <p:nvPr/>
          </p:nvSpPr>
          <p:spPr>
            <a:xfrm>
              <a:off x="4098" y="2785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38928" name="Line 101"/>
            <p:cNvSpPr/>
            <p:nvPr/>
          </p:nvSpPr>
          <p:spPr>
            <a:xfrm>
              <a:off x="4224" y="3021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29" name="Text Box 102"/>
            <p:cNvSpPr txBox="1"/>
            <p:nvPr/>
          </p:nvSpPr>
          <p:spPr>
            <a:xfrm>
              <a:off x="4472" y="2788"/>
              <a:ext cx="11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8930" name="Text Box 103"/>
            <p:cNvSpPr txBox="1"/>
            <p:nvPr/>
          </p:nvSpPr>
          <p:spPr>
            <a:xfrm>
              <a:off x="3717" y="2787"/>
              <a:ext cx="2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8931" name="Line 104"/>
            <p:cNvSpPr/>
            <p:nvPr/>
          </p:nvSpPr>
          <p:spPr>
            <a:xfrm>
              <a:off x="3930" y="2922"/>
              <a:ext cx="20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32" name="Line 105"/>
            <p:cNvSpPr/>
            <p:nvPr/>
          </p:nvSpPr>
          <p:spPr>
            <a:xfrm>
              <a:off x="4314" y="2922"/>
              <a:ext cx="521" cy="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33" name="Line 106"/>
            <p:cNvSpPr/>
            <p:nvPr/>
          </p:nvSpPr>
          <p:spPr>
            <a:xfrm>
              <a:off x="4223" y="2628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34" name="Text Box 107"/>
            <p:cNvSpPr txBox="1"/>
            <p:nvPr/>
          </p:nvSpPr>
          <p:spPr>
            <a:xfrm>
              <a:off x="4092" y="1206"/>
              <a:ext cx="705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8935" name="Line 108"/>
            <p:cNvSpPr/>
            <p:nvPr/>
          </p:nvSpPr>
          <p:spPr>
            <a:xfrm flipV="1">
              <a:off x="4215" y="2233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38936" name="Group 109"/>
            <p:cNvGrpSpPr/>
            <p:nvPr/>
          </p:nvGrpSpPr>
          <p:grpSpPr>
            <a:xfrm>
              <a:off x="3759" y="2395"/>
              <a:ext cx="386" cy="288"/>
              <a:chOff x="414" y="3264"/>
              <a:chExt cx="386" cy="288"/>
            </a:xfrm>
          </p:grpSpPr>
          <p:sp>
            <p:nvSpPr>
              <p:cNvPr id="38953" name="Text Box 110"/>
              <p:cNvSpPr txBox="1"/>
              <p:nvPr/>
            </p:nvSpPr>
            <p:spPr>
              <a:xfrm>
                <a:off x="414" y="3264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954" name="Line 111"/>
              <p:cNvSpPr/>
              <p:nvPr/>
            </p:nvSpPr>
            <p:spPr>
              <a:xfrm>
                <a:off x="627" y="3401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8937" name="Line 112"/>
            <p:cNvSpPr/>
            <p:nvPr/>
          </p:nvSpPr>
          <p:spPr>
            <a:xfrm>
              <a:off x="4317" y="2539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38" name="Text Box 113"/>
            <p:cNvSpPr txBox="1"/>
            <p:nvPr/>
          </p:nvSpPr>
          <p:spPr>
            <a:xfrm>
              <a:off x="3699" y="1580"/>
              <a:ext cx="107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      C     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8939" name="Line 114"/>
            <p:cNvSpPr/>
            <p:nvPr/>
          </p:nvSpPr>
          <p:spPr>
            <a:xfrm flipV="1">
              <a:off x="4206" y="1812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40" name="Line 115"/>
            <p:cNvSpPr/>
            <p:nvPr/>
          </p:nvSpPr>
          <p:spPr>
            <a:xfrm>
              <a:off x="3960" y="2136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41" name="Line 116"/>
            <p:cNvSpPr/>
            <p:nvPr/>
          </p:nvSpPr>
          <p:spPr>
            <a:xfrm>
              <a:off x="4298" y="2127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42" name="Line 117"/>
            <p:cNvSpPr/>
            <p:nvPr/>
          </p:nvSpPr>
          <p:spPr>
            <a:xfrm>
              <a:off x="4289" y="1707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43" name="Line 118"/>
            <p:cNvSpPr/>
            <p:nvPr/>
          </p:nvSpPr>
          <p:spPr>
            <a:xfrm>
              <a:off x="3932" y="1697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44" name="Line 119"/>
            <p:cNvSpPr/>
            <p:nvPr/>
          </p:nvSpPr>
          <p:spPr>
            <a:xfrm flipV="1">
              <a:off x="4197" y="1419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45" name="Line 120"/>
            <p:cNvSpPr/>
            <p:nvPr/>
          </p:nvSpPr>
          <p:spPr>
            <a:xfrm flipV="1">
              <a:off x="4269" y="1088"/>
              <a:ext cx="147" cy="13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46" name="Text Box 121"/>
            <p:cNvSpPr txBox="1"/>
            <p:nvPr/>
          </p:nvSpPr>
          <p:spPr>
            <a:xfrm>
              <a:off x="4385" y="912"/>
              <a:ext cx="35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8947" name="Line 122"/>
            <p:cNvSpPr/>
            <p:nvPr/>
          </p:nvSpPr>
          <p:spPr>
            <a:xfrm>
              <a:off x="4278" y="1344"/>
              <a:ext cx="57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48" name="Text Box 123"/>
            <p:cNvSpPr txBox="1"/>
            <p:nvPr/>
          </p:nvSpPr>
          <p:spPr>
            <a:xfrm>
              <a:off x="3717" y="1214"/>
              <a:ext cx="2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8949" name="Line 124"/>
            <p:cNvSpPr/>
            <p:nvPr/>
          </p:nvSpPr>
          <p:spPr>
            <a:xfrm>
              <a:off x="3931" y="1334"/>
              <a:ext cx="1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50" name="Text Box 125"/>
            <p:cNvSpPr txBox="1"/>
            <p:nvPr/>
          </p:nvSpPr>
          <p:spPr>
            <a:xfrm>
              <a:off x="4705" y="1991"/>
              <a:ext cx="29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O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38951" name="Line 126"/>
            <p:cNvSpPr/>
            <p:nvPr/>
          </p:nvSpPr>
          <p:spPr>
            <a:xfrm flipH="1">
              <a:off x="4855" y="1334"/>
              <a:ext cx="9" cy="65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52" name="Line 127"/>
            <p:cNvSpPr/>
            <p:nvPr/>
          </p:nvSpPr>
          <p:spPr>
            <a:xfrm flipH="1">
              <a:off x="4836" y="2284"/>
              <a:ext cx="9" cy="65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3" name="Group 133"/>
          <p:cNvGrpSpPr/>
          <p:nvPr/>
        </p:nvGrpSpPr>
        <p:grpSpPr>
          <a:xfrm>
            <a:off x="4905375" y="3222943"/>
            <a:ext cx="855663" cy="692150"/>
            <a:chOff x="3090" y="1745"/>
            <a:chExt cx="539" cy="436"/>
          </a:xfrm>
        </p:grpSpPr>
        <p:sp>
          <p:nvSpPr>
            <p:cNvPr id="38921" name="Text Box 130"/>
            <p:cNvSpPr txBox="1"/>
            <p:nvPr/>
          </p:nvSpPr>
          <p:spPr>
            <a:xfrm>
              <a:off x="3170" y="1950"/>
              <a:ext cx="385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1800" b="1" dirty="0">
                  <a:latin typeface="Arial" panose="020B0604020202020204" pitchFamily="34" charset="0"/>
                </a:rPr>
                <a:t>H</a:t>
              </a:r>
              <a:r>
                <a:rPr sz="1800" b="1" baseline="-25000" dirty="0">
                  <a:latin typeface="Arial" panose="020B0604020202020204" pitchFamily="34" charset="0"/>
                </a:rPr>
                <a:t>2</a:t>
              </a:r>
              <a:r>
                <a:rPr sz="1800" b="1" dirty="0">
                  <a:latin typeface="Arial" panose="020B0604020202020204" pitchFamily="34" charset="0"/>
                </a:rPr>
                <a:t>O</a:t>
              </a:r>
              <a:endParaRPr sz="1800" b="1" dirty="0">
                <a:latin typeface="Arial" panose="020B0604020202020204" pitchFamily="34" charset="0"/>
              </a:endParaRPr>
            </a:p>
          </p:txBody>
        </p:sp>
        <p:sp>
          <p:nvSpPr>
            <p:cNvPr id="38922" name="AutoShape 131"/>
            <p:cNvSpPr/>
            <p:nvPr/>
          </p:nvSpPr>
          <p:spPr>
            <a:xfrm>
              <a:off x="3090" y="1745"/>
              <a:ext cx="539" cy="129"/>
            </a:xfrm>
            <a:prstGeom prst="rightArrow">
              <a:avLst>
                <a:gd name="adj1" fmla="val 50000"/>
                <a:gd name="adj2" fmla="val 10445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38923" name="AutoShape 132"/>
            <p:cNvSpPr/>
            <p:nvPr/>
          </p:nvSpPr>
          <p:spPr>
            <a:xfrm>
              <a:off x="3282" y="1838"/>
              <a:ext cx="101" cy="109"/>
            </a:xfrm>
            <a:prstGeom prst="downArrow">
              <a:avLst>
                <a:gd name="adj1" fmla="val 50000"/>
                <a:gd name="adj2" fmla="val 2698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40070" name="Text Box 134"/>
          <p:cNvSpPr txBox="1"/>
          <p:nvPr/>
        </p:nvSpPr>
        <p:spPr>
          <a:xfrm>
            <a:off x="5820728" y="6064568"/>
            <a:ext cx="2487295" cy="706755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algn="ctr">
              <a:buClrTx/>
              <a:buSzTx/>
              <a:buFontTx/>
            </a:pPr>
            <a:r>
              <a:rPr lang="fr-FR" sz="2000" kern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  <a:sym typeface="+mn-ea"/>
              </a:rPr>
              <a:t>Oxidic Bridge</a:t>
            </a:r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 </a:t>
            </a:r>
            <a:r>
              <a:rPr lang="fr-FR" sz="2000" kern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C1- C5</a:t>
            </a:r>
            <a:endParaRPr lang="fr-FR" sz="2000" kern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  <a:p>
            <a:pPr algn="ctr">
              <a:buClrTx/>
              <a:buSzTx/>
              <a:buFontTx/>
            </a:pPr>
            <a:r>
              <a:rPr lang="fr-FR" sz="2000" kern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D-Glucopyranose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3" name="Zone de texte 2"/>
          <p:cNvSpPr txBox="1"/>
          <p:nvPr/>
        </p:nvSpPr>
        <p:spPr>
          <a:xfrm>
            <a:off x="282575" y="-10795"/>
            <a:ext cx="6235065" cy="7645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buClrTx/>
              <a:buSzTx/>
              <a:buFontTx/>
              <a:buNone/>
              <a:defRPr/>
            </a:pPr>
            <a:r>
              <a:rPr lang="fr-FR" sz="3200" noProof="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MS PGothic" panose="020B0600070205080204" pitchFamily="34" charset="-128"/>
                <a:sym typeface="+mn-ea"/>
              </a:rPr>
              <a:t>II.4. Cyclic structure of oses</a:t>
            </a:r>
            <a:endParaRPr lang="fr-FR" altLang="en-US" sz="3200" noProof="0" dirty="0" err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MS PGothic" panose="020B0600070205080204" pitchFamily="34" charset="-128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70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5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515938" y="307975"/>
            <a:ext cx="8229600" cy="5969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Example of fructose</a:t>
            </a: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(ketohexose)</a:t>
            </a:r>
            <a:endParaRPr kumimoji="0" lang="fr-FR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sp>
        <p:nvSpPr>
          <p:cNvPr id="33797" name="Text Box 5"/>
          <p:cNvSpPr txBox="1"/>
          <p:nvPr/>
        </p:nvSpPr>
        <p:spPr>
          <a:xfrm>
            <a:off x="595313" y="5029200"/>
            <a:ext cx="1535112" cy="4064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D-Fructose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225425" y="1322388"/>
            <a:ext cx="1895475" cy="3548062"/>
            <a:chOff x="379" y="824"/>
            <a:chExt cx="1194" cy="2235"/>
          </a:xfrm>
        </p:grpSpPr>
        <p:grpSp>
          <p:nvGrpSpPr>
            <p:cNvPr id="40005" name="Group 7"/>
            <p:cNvGrpSpPr/>
            <p:nvPr/>
          </p:nvGrpSpPr>
          <p:grpSpPr>
            <a:xfrm>
              <a:off x="462" y="2026"/>
              <a:ext cx="1111" cy="1033"/>
              <a:chOff x="372" y="1894"/>
              <a:chExt cx="1111" cy="1033"/>
            </a:xfrm>
          </p:grpSpPr>
          <p:sp>
            <p:nvSpPr>
              <p:cNvPr id="40021" name="Text Box 8"/>
              <p:cNvSpPr txBox="1"/>
              <p:nvPr/>
            </p:nvSpPr>
            <p:spPr>
              <a:xfrm>
                <a:off x="786" y="2677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30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022" name="Text Box 9"/>
              <p:cNvSpPr txBox="1"/>
              <p:nvPr/>
            </p:nvSpPr>
            <p:spPr>
              <a:xfrm>
                <a:off x="776" y="1894"/>
                <a:ext cx="69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     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023" name="Text Box 10"/>
              <p:cNvSpPr txBox="1"/>
              <p:nvPr/>
            </p:nvSpPr>
            <p:spPr>
              <a:xfrm>
                <a:off x="753" y="2271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024" name="Line 11"/>
              <p:cNvSpPr/>
              <p:nvPr/>
            </p:nvSpPr>
            <p:spPr>
              <a:xfrm>
                <a:off x="879" y="2507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0025" name="Text Box 12"/>
              <p:cNvSpPr txBox="1"/>
              <p:nvPr/>
            </p:nvSpPr>
            <p:spPr>
              <a:xfrm>
                <a:off x="1127" y="2274"/>
                <a:ext cx="35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026" name="Text Box 13"/>
              <p:cNvSpPr txBox="1"/>
              <p:nvPr/>
            </p:nvSpPr>
            <p:spPr>
              <a:xfrm>
                <a:off x="372" y="2273"/>
                <a:ext cx="23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027" name="Line 14"/>
              <p:cNvSpPr/>
              <p:nvPr/>
            </p:nvSpPr>
            <p:spPr>
              <a:xfrm>
                <a:off x="585" y="2408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0028" name="Line 15"/>
              <p:cNvSpPr/>
              <p:nvPr/>
            </p:nvSpPr>
            <p:spPr>
              <a:xfrm>
                <a:off x="969" y="2399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0029" name="Line 16"/>
              <p:cNvSpPr/>
              <p:nvPr/>
            </p:nvSpPr>
            <p:spPr>
              <a:xfrm>
                <a:off x="878" y="2114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0006" name="Text Box 17"/>
            <p:cNvSpPr txBox="1"/>
            <p:nvPr/>
          </p:nvSpPr>
          <p:spPr>
            <a:xfrm>
              <a:off x="837" y="824"/>
              <a:ext cx="73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0007" name="Line 18"/>
            <p:cNvSpPr/>
            <p:nvPr/>
          </p:nvSpPr>
          <p:spPr>
            <a:xfrm flipV="1">
              <a:off x="960" y="1851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40008" name="Group 19"/>
            <p:cNvGrpSpPr/>
            <p:nvPr/>
          </p:nvGrpSpPr>
          <p:grpSpPr>
            <a:xfrm>
              <a:off x="504" y="2013"/>
              <a:ext cx="386" cy="288"/>
              <a:chOff x="414" y="3264"/>
              <a:chExt cx="386" cy="288"/>
            </a:xfrm>
          </p:grpSpPr>
          <p:sp>
            <p:nvSpPr>
              <p:cNvPr id="40019" name="Text Box 20"/>
              <p:cNvSpPr txBox="1"/>
              <p:nvPr/>
            </p:nvSpPr>
            <p:spPr>
              <a:xfrm>
                <a:off x="414" y="3264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020" name="Line 21"/>
              <p:cNvSpPr/>
              <p:nvPr/>
            </p:nvSpPr>
            <p:spPr>
              <a:xfrm>
                <a:off x="627" y="3401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0009" name="Line 22"/>
            <p:cNvSpPr/>
            <p:nvPr/>
          </p:nvSpPr>
          <p:spPr>
            <a:xfrm>
              <a:off x="1062" y="2157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10" name="Text Box 23"/>
            <p:cNvSpPr txBox="1"/>
            <p:nvPr/>
          </p:nvSpPr>
          <p:spPr>
            <a:xfrm>
              <a:off x="444" y="1198"/>
              <a:ext cx="97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O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0011" name="Text Box 24"/>
            <p:cNvSpPr txBox="1"/>
            <p:nvPr/>
          </p:nvSpPr>
          <p:spPr>
            <a:xfrm>
              <a:off x="379" y="1627"/>
              <a:ext cx="102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HO     C     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0012" name="Line 25"/>
            <p:cNvSpPr/>
            <p:nvPr/>
          </p:nvSpPr>
          <p:spPr>
            <a:xfrm flipV="1">
              <a:off x="951" y="1430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13" name="Line 26"/>
            <p:cNvSpPr/>
            <p:nvPr/>
          </p:nvSpPr>
          <p:spPr>
            <a:xfrm>
              <a:off x="705" y="1754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14" name="Line 27"/>
            <p:cNvSpPr/>
            <p:nvPr/>
          </p:nvSpPr>
          <p:spPr>
            <a:xfrm>
              <a:off x="1043" y="1745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40015" name="Group 31"/>
            <p:cNvGrpSpPr/>
            <p:nvPr/>
          </p:nvGrpSpPr>
          <p:grpSpPr>
            <a:xfrm>
              <a:off x="1043" y="1288"/>
              <a:ext cx="173" cy="55"/>
              <a:chOff x="1043" y="1288"/>
              <a:chExt cx="173" cy="55"/>
            </a:xfrm>
          </p:grpSpPr>
          <p:sp>
            <p:nvSpPr>
              <p:cNvPr id="40017" name="Line 28"/>
              <p:cNvSpPr/>
              <p:nvPr/>
            </p:nvSpPr>
            <p:spPr>
              <a:xfrm>
                <a:off x="1043" y="1343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0018" name="Line 29"/>
              <p:cNvSpPr/>
              <p:nvPr/>
            </p:nvSpPr>
            <p:spPr>
              <a:xfrm>
                <a:off x="1043" y="1288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0016" name="Line 30"/>
            <p:cNvSpPr/>
            <p:nvPr/>
          </p:nvSpPr>
          <p:spPr>
            <a:xfrm flipV="1">
              <a:off x="942" y="1037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9941" name="Group 32"/>
          <p:cNvGrpSpPr/>
          <p:nvPr/>
        </p:nvGrpSpPr>
        <p:grpSpPr>
          <a:xfrm>
            <a:off x="1408113" y="7269163"/>
            <a:ext cx="274637" cy="87312"/>
            <a:chOff x="1043" y="1288"/>
            <a:chExt cx="173" cy="55"/>
          </a:xfrm>
        </p:grpSpPr>
        <p:sp>
          <p:nvSpPr>
            <p:cNvPr id="40003" name="Line 33"/>
            <p:cNvSpPr/>
            <p:nvPr/>
          </p:nvSpPr>
          <p:spPr>
            <a:xfrm>
              <a:off x="1043" y="1343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04" name="Line 34"/>
            <p:cNvSpPr/>
            <p:nvPr/>
          </p:nvSpPr>
          <p:spPr>
            <a:xfrm>
              <a:off x="1043" y="1288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7" name="Group 95"/>
          <p:cNvGrpSpPr/>
          <p:nvPr/>
        </p:nvGrpSpPr>
        <p:grpSpPr>
          <a:xfrm>
            <a:off x="2840038" y="1395413"/>
            <a:ext cx="1922462" cy="3548062"/>
            <a:chOff x="1789" y="833"/>
            <a:chExt cx="1211" cy="2235"/>
          </a:xfrm>
        </p:grpSpPr>
        <p:grpSp>
          <p:nvGrpSpPr>
            <p:cNvPr id="39979" name="Group 37"/>
            <p:cNvGrpSpPr/>
            <p:nvPr/>
          </p:nvGrpSpPr>
          <p:grpSpPr>
            <a:xfrm>
              <a:off x="1889" y="2035"/>
              <a:ext cx="1111" cy="1033"/>
              <a:chOff x="372" y="1894"/>
              <a:chExt cx="1111" cy="1033"/>
            </a:xfrm>
          </p:grpSpPr>
          <p:sp>
            <p:nvSpPr>
              <p:cNvPr id="39994" name="Text Box 38"/>
              <p:cNvSpPr txBox="1"/>
              <p:nvPr/>
            </p:nvSpPr>
            <p:spPr>
              <a:xfrm>
                <a:off x="786" y="2677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30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995" name="Text Box 39"/>
              <p:cNvSpPr txBox="1"/>
              <p:nvPr/>
            </p:nvSpPr>
            <p:spPr>
              <a:xfrm>
                <a:off x="776" y="1894"/>
                <a:ext cx="69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     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996" name="Text Box 40"/>
              <p:cNvSpPr txBox="1"/>
              <p:nvPr/>
            </p:nvSpPr>
            <p:spPr>
              <a:xfrm>
                <a:off x="753" y="2271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997" name="Line 41"/>
              <p:cNvSpPr/>
              <p:nvPr/>
            </p:nvSpPr>
            <p:spPr>
              <a:xfrm>
                <a:off x="879" y="2507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9998" name="Text Box 42"/>
              <p:cNvSpPr txBox="1"/>
              <p:nvPr/>
            </p:nvSpPr>
            <p:spPr>
              <a:xfrm>
                <a:off x="1127" y="2274"/>
                <a:ext cx="35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999" name="Text Box 43"/>
              <p:cNvSpPr txBox="1"/>
              <p:nvPr/>
            </p:nvSpPr>
            <p:spPr>
              <a:xfrm>
                <a:off x="372" y="2273"/>
                <a:ext cx="23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000" name="Line 44"/>
              <p:cNvSpPr/>
              <p:nvPr/>
            </p:nvSpPr>
            <p:spPr>
              <a:xfrm>
                <a:off x="585" y="2408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0001" name="Line 45"/>
              <p:cNvSpPr/>
              <p:nvPr/>
            </p:nvSpPr>
            <p:spPr>
              <a:xfrm>
                <a:off x="969" y="2399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0002" name="Line 46"/>
              <p:cNvSpPr/>
              <p:nvPr/>
            </p:nvSpPr>
            <p:spPr>
              <a:xfrm>
                <a:off x="878" y="2114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9980" name="Text Box 47"/>
            <p:cNvSpPr txBox="1"/>
            <p:nvPr/>
          </p:nvSpPr>
          <p:spPr>
            <a:xfrm>
              <a:off x="2264" y="833"/>
              <a:ext cx="73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9981" name="Line 48"/>
            <p:cNvSpPr/>
            <p:nvPr/>
          </p:nvSpPr>
          <p:spPr>
            <a:xfrm flipV="1">
              <a:off x="2387" y="1860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39982" name="Group 49"/>
            <p:cNvGrpSpPr/>
            <p:nvPr/>
          </p:nvGrpSpPr>
          <p:grpSpPr>
            <a:xfrm>
              <a:off x="1931" y="2022"/>
              <a:ext cx="386" cy="288"/>
              <a:chOff x="414" y="3264"/>
              <a:chExt cx="386" cy="288"/>
            </a:xfrm>
          </p:grpSpPr>
          <p:sp>
            <p:nvSpPr>
              <p:cNvPr id="39992" name="Text Box 50"/>
              <p:cNvSpPr txBox="1"/>
              <p:nvPr/>
            </p:nvSpPr>
            <p:spPr>
              <a:xfrm>
                <a:off x="414" y="3264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993" name="Line 51"/>
              <p:cNvSpPr/>
              <p:nvPr/>
            </p:nvSpPr>
            <p:spPr>
              <a:xfrm>
                <a:off x="627" y="3401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9983" name="Line 52"/>
            <p:cNvSpPr/>
            <p:nvPr/>
          </p:nvSpPr>
          <p:spPr>
            <a:xfrm>
              <a:off x="2489" y="2166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84" name="Text Box 53"/>
            <p:cNvSpPr txBox="1"/>
            <p:nvPr/>
          </p:nvSpPr>
          <p:spPr>
            <a:xfrm>
              <a:off x="1789" y="1217"/>
              <a:ext cx="11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HO     C     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9985" name="Text Box 54"/>
            <p:cNvSpPr txBox="1"/>
            <p:nvPr/>
          </p:nvSpPr>
          <p:spPr>
            <a:xfrm>
              <a:off x="1806" y="1636"/>
              <a:ext cx="102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HO     C     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9986" name="Line 55"/>
            <p:cNvSpPr/>
            <p:nvPr/>
          </p:nvSpPr>
          <p:spPr>
            <a:xfrm flipV="1">
              <a:off x="2378" y="1439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87" name="Line 56"/>
            <p:cNvSpPr/>
            <p:nvPr/>
          </p:nvSpPr>
          <p:spPr>
            <a:xfrm>
              <a:off x="2132" y="1763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88" name="Line 57"/>
            <p:cNvSpPr/>
            <p:nvPr/>
          </p:nvSpPr>
          <p:spPr>
            <a:xfrm>
              <a:off x="2470" y="1754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89" name="Line 59"/>
            <p:cNvSpPr/>
            <p:nvPr/>
          </p:nvSpPr>
          <p:spPr>
            <a:xfrm>
              <a:off x="2452" y="1334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90" name="Line 60"/>
            <p:cNvSpPr/>
            <p:nvPr/>
          </p:nvSpPr>
          <p:spPr>
            <a:xfrm>
              <a:off x="2115" y="1333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91" name="Line 61"/>
            <p:cNvSpPr/>
            <p:nvPr/>
          </p:nvSpPr>
          <p:spPr>
            <a:xfrm flipV="1">
              <a:off x="2369" y="1046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0" name="Group 88"/>
          <p:cNvGrpSpPr/>
          <p:nvPr/>
        </p:nvGrpSpPr>
        <p:grpSpPr>
          <a:xfrm>
            <a:off x="1985963" y="2143125"/>
            <a:ext cx="858837" cy="530225"/>
            <a:chOff x="1341" y="1532"/>
            <a:chExt cx="541" cy="334"/>
          </a:xfrm>
        </p:grpSpPr>
        <p:sp>
          <p:nvSpPr>
            <p:cNvPr id="39977" name="Text Box 89"/>
            <p:cNvSpPr txBox="1"/>
            <p:nvPr/>
          </p:nvSpPr>
          <p:spPr>
            <a:xfrm>
              <a:off x="1341" y="1532"/>
              <a:ext cx="469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1800" b="1" dirty="0">
                  <a:latin typeface="Arial" panose="020B0604020202020204" pitchFamily="34" charset="0"/>
                </a:rPr>
                <a:t>+H</a:t>
              </a:r>
              <a:r>
                <a:rPr sz="1800" b="1" baseline="-25000" dirty="0">
                  <a:latin typeface="Arial" panose="020B0604020202020204" pitchFamily="34" charset="0"/>
                </a:rPr>
                <a:t>2</a:t>
              </a:r>
              <a:r>
                <a:rPr sz="1800" b="1" dirty="0">
                  <a:latin typeface="Arial" panose="020B0604020202020204" pitchFamily="34" charset="0"/>
                </a:rPr>
                <a:t>O</a:t>
              </a:r>
              <a:endParaRPr sz="1800" b="1" dirty="0">
                <a:latin typeface="Arial" panose="020B0604020202020204" pitchFamily="34" charset="0"/>
              </a:endParaRPr>
            </a:p>
          </p:txBody>
        </p:sp>
        <p:sp>
          <p:nvSpPr>
            <p:cNvPr id="39978" name="AutoShape 90"/>
            <p:cNvSpPr/>
            <p:nvPr/>
          </p:nvSpPr>
          <p:spPr>
            <a:xfrm>
              <a:off x="1343" y="1737"/>
              <a:ext cx="539" cy="129"/>
            </a:xfrm>
            <a:prstGeom prst="rightArrow">
              <a:avLst>
                <a:gd name="adj1" fmla="val 50000"/>
                <a:gd name="adj2" fmla="val 10445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91"/>
          <p:cNvGrpSpPr/>
          <p:nvPr/>
        </p:nvGrpSpPr>
        <p:grpSpPr>
          <a:xfrm>
            <a:off x="4714875" y="2392363"/>
            <a:ext cx="855663" cy="671512"/>
            <a:chOff x="3090" y="1745"/>
            <a:chExt cx="539" cy="452"/>
          </a:xfrm>
        </p:grpSpPr>
        <p:sp>
          <p:nvSpPr>
            <p:cNvPr id="39974" name="Text Box 92"/>
            <p:cNvSpPr txBox="1"/>
            <p:nvPr/>
          </p:nvSpPr>
          <p:spPr>
            <a:xfrm>
              <a:off x="3170" y="1950"/>
              <a:ext cx="385" cy="2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1800" b="1" dirty="0">
                  <a:latin typeface="Arial" panose="020B0604020202020204" pitchFamily="34" charset="0"/>
                </a:rPr>
                <a:t>H</a:t>
              </a:r>
              <a:r>
                <a:rPr sz="1800" b="1" baseline="-25000" dirty="0">
                  <a:latin typeface="Arial" panose="020B0604020202020204" pitchFamily="34" charset="0"/>
                </a:rPr>
                <a:t>2</a:t>
              </a:r>
              <a:r>
                <a:rPr sz="1800" b="1" dirty="0">
                  <a:latin typeface="Arial" panose="020B0604020202020204" pitchFamily="34" charset="0"/>
                </a:rPr>
                <a:t>O</a:t>
              </a:r>
              <a:endParaRPr sz="1800" b="1" dirty="0">
                <a:latin typeface="Arial" panose="020B0604020202020204" pitchFamily="34" charset="0"/>
              </a:endParaRPr>
            </a:p>
          </p:txBody>
        </p:sp>
        <p:sp>
          <p:nvSpPr>
            <p:cNvPr id="39975" name="AutoShape 93"/>
            <p:cNvSpPr/>
            <p:nvPr/>
          </p:nvSpPr>
          <p:spPr>
            <a:xfrm>
              <a:off x="3090" y="1745"/>
              <a:ext cx="539" cy="129"/>
            </a:xfrm>
            <a:prstGeom prst="rightArrow">
              <a:avLst>
                <a:gd name="adj1" fmla="val 50000"/>
                <a:gd name="adj2" fmla="val 10445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39976" name="AutoShape 94"/>
            <p:cNvSpPr/>
            <p:nvPr/>
          </p:nvSpPr>
          <p:spPr>
            <a:xfrm>
              <a:off x="3282" y="1838"/>
              <a:ext cx="101" cy="109"/>
            </a:xfrm>
            <a:prstGeom prst="downArrow">
              <a:avLst>
                <a:gd name="adj1" fmla="val 50000"/>
                <a:gd name="adj2" fmla="val 2698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39945" name="Line 118"/>
          <p:cNvSpPr/>
          <p:nvPr/>
        </p:nvSpPr>
        <p:spPr>
          <a:xfrm>
            <a:off x="1889125" y="7532688"/>
            <a:ext cx="27463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2" name="Group 127"/>
          <p:cNvGrpSpPr/>
          <p:nvPr/>
        </p:nvGrpSpPr>
        <p:grpSpPr>
          <a:xfrm>
            <a:off x="5729288" y="1597025"/>
            <a:ext cx="2233612" cy="3548063"/>
            <a:chOff x="3609" y="989"/>
            <a:chExt cx="1407" cy="2235"/>
          </a:xfrm>
        </p:grpSpPr>
        <p:sp>
          <p:nvSpPr>
            <p:cNvPr id="39948" name="Text Box 98"/>
            <p:cNvSpPr txBox="1"/>
            <p:nvPr/>
          </p:nvSpPr>
          <p:spPr>
            <a:xfrm>
              <a:off x="4123" y="2974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9949" name="Text Box 99"/>
            <p:cNvSpPr txBox="1"/>
            <p:nvPr/>
          </p:nvSpPr>
          <p:spPr>
            <a:xfrm>
              <a:off x="4113" y="2191"/>
              <a:ext cx="6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9950" name="Text Box 100"/>
            <p:cNvSpPr txBox="1"/>
            <p:nvPr/>
          </p:nvSpPr>
          <p:spPr>
            <a:xfrm>
              <a:off x="4090" y="2568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39951" name="Line 101"/>
            <p:cNvSpPr/>
            <p:nvPr/>
          </p:nvSpPr>
          <p:spPr>
            <a:xfrm>
              <a:off x="4216" y="2804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52" name="Text Box 102"/>
            <p:cNvSpPr txBox="1"/>
            <p:nvPr/>
          </p:nvSpPr>
          <p:spPr>
            <a:xfrm>
              <a:off x="4464" y="2571"/>
              <a:ext cx="11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9953" name="Text Box 103"/>
            <p:cNvSpPr txBox="1"/>
            <p:nvPr/>
          </p:nvSpPr>
          <p:spPr>
            <a:xfrm>
              <a:off x="3709" y="2570"/>
              <a:ext cx="2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9954" name="Line 104"/>
            <p:cNvSpPr/>
            <p:nvPr/>
          </p:nvSpPr>
          <p:spPr>
            <a:xfrm>
              <a:off x="3922" y="2705"/>
              <a:ext cx="20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55" name="Line 105"/>
            <p:cNvSpPr/>
            <p:nvPr/>
          </p:nvSpPr>
          <p:spPr>
            <a:xfrm>
              <a:off x="4306" y="2705"/>
              <a:ext cx="60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56" name="Line 106"/>
            <p:cNvSpPr/>
            <p:nvPr/>
          </p:nvSpPr>
          <p:spPr>
            <a:xfrm>
              <a:off x="4215" y="2411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57" name="Text Box 107"/>
            <p:cNvSpPr txBox="1"/>
            <p:nvPr/>
          </p:nvSpPr>
          <p:spPr>
            <a:xfrm>
              <a:off x="4084" y="989"/>
              <a:ext cx="73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9958" name="Line 108"/>
            <p:cNvSpPr/>
            <p:nvPr/>
          </p:nvSpPr>
          <p:spPr>
            <a:xfrm flipV="1">
              <a:off x="4207" y="2016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39959" name="Group 109"/>
            <p:cNvGrpSpPr/>
            <p:nvPr/>
          </p:nvGrpSpPr>
          <p:grpSpPr>
            <a:xfrm>
              <a:off x="3751" y="2178"/>
              <a:ext cx="386" cy="288"/>
              <a:chOff x="414" y="3264"/>
              <a:chExt cx="386" cy="288"/>
            </a:xfrm>
          </p:grpSpPr>
          <p:sp>
            <p:nvSpPr>
              <p:cNvPr id="39972" name="Text Box 110"/>
              <p:cNvSpPr txBox="1"/>
              <p:nvPr/>
            </p:nvSpPr>
            <p:spPr>
              <a:xfrm>
                <a:off x="414" y="3264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973" name="Line 111"/>
              <p:cNvSpPr/>
              <p:nvPr/>
            </p:nvSpPr>
            <p:spPr>
              <a:xfrm>
                <a:off x="627" y="3401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9960" name="Line 112"/>
            <p:cNvSpPr/>
            <p:nvPr/>
          </p:nvSpPr>
          <p:spPr>
            <a:xfrm>
              <a:off x="4309" y="2322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61" name="Text Box 113"/>
            <p:cNvSpPr txBox="1"/>
            <p:nvPr/>
          </p:nvSpPr>
          <p:spPr>
            <a:xfrm>
              <a:off x="3609" y="1373"/>
              <a:ext cx="91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HO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9962" name="Text Box 114"/>
            <p:cNvSpPr txBox="1"/>
            <p:nvPr/>
          </p:nvSpPr>
          <p:spPr>
            <a:xfrm>
              <a:off x="3626" y="1792"/>
              <a:ext cx="102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HO     C     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9963" name="Line 115"/>
            <p:cNvSpPr/>
            <p:nvPr/>
          </p:nvSpPr>
          <p:spPr>
            <a:xfrm flipV="1">
              <a:off x="4198" y="1595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64" name="Line 116"/>
            <p:cNvSpPr/>
            <p:nvPr/>
          </p:nvSpPr>
          <p:spPr>
            <a:xfrm>
              <a:off x="3952" y="1919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65" name="Line 117"/>
            <p:cNvSpPr/>
            <p:nvPr/>
          </p:nvSpPr>
          <p:spPr>
            <a:xfrm>
              <a:off x="4290" y="1910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66" name="Line 119"/>
            <p:cNvSpPr/>
            <p:nvPr/>
          </p:nvSpPr>
          <p:spPr>
            <a:xfrm>
              <a:off x="3935" y="1489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67" name="Line 120"/>
            <p:cNvSpPr/>
            <p:nvPr/>
          </p:nvSpPr>
          <p:spPr>
            <a:xfrm flipV="1">
              <a:off x="4189" y="1202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68" name="Line 121"/>
            <p:cNvSpPr/>
            <p:nvPr/>
          </p:nvSpPr>
          <p:spPr>
            <a:xfrm>
              <a:off x="4278" y="1497"/>
              <a:ext cx="60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69" name="Text Box 122"/>
            <p:cNvSpPr txBox="1"/>
            <p:nvPr/>
          </p:nvSpPr>
          <p:spPr>
            <a:xfrm>
              <a:off x="4751" y="1948"/>
              <a:ext cx="26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O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39970" name="Line 123"/>
            <p:cNvSpPr/>
            <p:nvPr/>
          </p:nvSpPr>
          <p:spPr>
            <a:xfrm>
              <a:off x="4889" y="1483"/>
              <a:ext cx="0" cy="46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71" name="Line 124"/>
            <p:cNvSpPr/>
            <p:nvPr/>
          </p:nvSpPr>
          <p:spPr>
            <a:xfrm>
              <a:off x="4900" y="2248"/>
              <a:ext cx="0" cy="46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3918" name="Text Box 126"/>
          <p:cNvSpPr txBox="1"/>
          <p:nvPr/>
        </p:nvSpPr>
        <p:spPr>
          <a:xfrm>
            <a:off x="5906453" y="5205413"/>
            <a:ext cx="2607945" cy="706755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algn="ctr"/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Oxidic bridge C2-C5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algn="ctr"/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D-Fructofuranose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918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3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327025" y="963295"/>
            <a:ext cx="8651240" cy="50958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35000"/>
              </a:lnSpc>
              <a:spcBef>
                <a:spcPct val="4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The existence of the oxidic bridge allows us to understand:</a:t>
            </a:r>
            <a:r>
              <a:rPr kumimoji="0" lang="fr-FR" altLang="ja-JP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</a:t>
            </a:r>
            <a:endParaRPr kumimoji="0" lang="fr-FR" altLang="ja-JP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R="0" lvl="1" algn="l" defTabSz="914400" rtl="0" eaLnBrk="1" fontAlgn="base" latinLnBrk="0" hangingPunct="1">
              <a:lnSpc>
                <a:spcPct val="135000"/>
              </a:lnSpc>
              <a:spcBef>
                <a:spcPct val="4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charset="0"/>
              <a:buChar char="ü"/>
              <a:defRPr/>
            </a:pPr>
            <a:r>
              <a:rPr kumimoji="0" lang="fr-FR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The formation of the hemiacetal</a:t>
            </a:r>
            <a:endParaRPr kumimoji="0" lang="fr-FR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R="0" lvl="1" algn="l" defTabSz="914400" rtl="0" eaLnBrk="1" fontAlgn="base" latinLnBrk="0" hangingPunct="1">
              <a:lnSpc>
                <a:spcPct val="135000"/>
              </a:lnSpc>
              <a:spcBef>
                <a:spcPct val="4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charset="0"/>
              <a:buChar char="ü"/>
              <a:defRPr/>
            </a:pPr>
            <a:r>
              <a:rPr kumimoji="0" lang="fr-FR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The result of methylation</a:t>
            </a:r>
            <a:endParaRPr kumimoji="0" lang="fr-FR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R="0" lvl="1" algn="l" defTabSz="914400" rtl="0" eaLnBrk="1" fontAlgn="base" latinLnBrk="0" hangingPunct="1">
              <a:lnSpc>
                <a:spcPct val="135000"/>
              </a:lnSpc>
              <a:spcBef>
                <a:spcPct val="4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charset="0"/>
              <a:buChar char="ü"/>
              <a:defRPr/>
            </a:pPr>
            <a:r>
              <a:rPr kumimoji="0" lang="fr-FR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The higher optical rotation</a:t>
            </a:r>
            <a:endParaRPr kumimoji="0" lang="fr-FR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70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charRg st="70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157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charRg st="157" end="2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209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charRg st="209" end="2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237" end="2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charRg st="237" end="2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267" end="2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charRg st="267" end="2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3" name="Grouper 72"/>
          <p:cNvGrpSpPr/>
          <p:nvPr/>
        </p:nvGrpSpPr>
        <p:grpSpPr>
          <a:xfrm>
            <a:off x="677545" y="813435"/>
            <a:ext cx="7593965" cy="4418330"/>
            <a:chOff x="1067" y="1281"/>
            <a:chExt cx="11959" cy="6958"/>
          </a:xfrm>
        </p:grpSpPr>
        <p:sp>
          <p:nvSpPr>
            <p:cNvPr id="37" name="Text Box 9"/>
            <p:cNvSpPr txBox="1"/>
            <p:nvPr/>
          </p:nvSpPr>
          <p:spPr>
            <a:xfrm>
              <a:off x="7325" y="4290"/>
              <a:ext cx="684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fr-FR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H</a:t>
              </a:r>
              <a:r>
                <a:rPr sz="2000" b="1" dirty="0">
                  <a:latin typeface="Arial" panose="020B0604020202020204" pitchFamily="34" charset="0"/>
                </a:rPr>
                <a:t>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grpSp>
          <p:nvGrpSpPr>
            <p:cNvPr id="72" name="Grouper 71"/>
            <p:cNvGrpSpPr/>
            <p:nvPr/>
          </p:nvGrpSpPr>
          <p:grpSpPr>
            <a:xfrm>
              <a:off x="1067" y="1281"/>
              <a:ext cx="11959" cy="6958"/>
              <a:chOff x="1067" y="1281"/>
              <a:chExt cx="11959" cy="6958"/>
            </a:xfrm>
          </p:grpSpPr>
          <p:grpSp>
            <p:nvGrpSpPr>
              <p:cNvPr id="70" name="Grouper 69"/>
              <p:cNvGrpSpPr/>
              <p:nvPr/>
            </p:nvGrpSpPr>
            <p:grpSpPr>
              <a:xfrm>
                <a:off x="1067" y="1281"/>
                <a:ext cx="11959" cy="6958"/>
                <a:chOff x="1067" y="1281"/>
                <a:chExt cx="11959" cy="6958"/>
              </a:xfrm>
            </p:grpSpPr>
            <p:sp>
              <p:nvSpPr>
                <p:cNvPr id="17" name="Line 28"/>
                <p:cNvSpPr/>
                <p:nvPr/>
              </p:nvSpPr>
              <p:spPr>
                <a:xfrm rot="5400000">
                  <a:off x="3784" y="3784"/>
                  <a:ext cx="1732" cy="23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" name="Text Box 9"/>
                <p:cNvSpPr txBox="1"/>
                <p:nvPr/>
              </p:nvSpPr>
              <p:spPr>
                <a:xfrm>
                  <a:off x="1862" y="6591"/>
                  <a:ext cx="556" cy="6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p>
                  <a:r>
                    <a:rPr lang="fr-FR" sz="2000" b="1" dirty="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H</a:t>
                  </a:r>
                  <a:r>
                    <a:rPr sz="2000" b="1" dirty="0">
                      <a:latin typeface="Arial" panose="020B0604020202020204" pitchFamily="34" charset="0"/>
                    </a:rPr>
                    <a:t>     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69" name="Grouper 68"/>
                <p:cNvGrpSpPr/>
                <p:nvPr/>
              </p:nvGrpSpPr>
              <p:grpSpPr>
                <a:xfrm>
                  <a:off x="1067" y="1281"/>
                  <a:ext cx="11959" cy="6958"/>
                  <a:chOff x="1067" y="1281"/>
                  <a:chExt cx="11959" cy="6958"/>
                </a:xfrm>
              </p:grpSpPr>
              <p:sp>
                <p:nvSpPr>
                  <p:cNvPr id="18" name="Line 28"/>
                  <p:cNvSpPr/>
                  <p:nvPr/>
                </p:nvSpPr>
                <p:spPr>
                  <a:xfrm rot="5400000">
                    <a:off x="3797" y="6103"/>
                    <a:ext cx="1774" cy="2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0" name="Text Box 9"/>
                  <p:cNvSpPr txBox="1"/>
                  <p:nvPr/>
                </p:nvSpPr>
                <p:spPr>
                  <a:xfrm>
                    <a:off x="4359" y="4674"/>
                    <a:ext cx="720" cy="6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>
                    <a:spAutoFit/>
                  </a:bodyPr>
                  <a:p>
                    <a:r>
                      <a:rPr lang="fr-FR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O</a:t>
                    </a:r>
                    <a:r>
                      <a:rPr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     </a:t>
                    </a:r>
                    <a:endParaRPr sz="2000" b="1" dirty="0">
                      <a:solidFill>
                        <a:srgbClr val="FF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68" name="Grouper 67"/>
                  <p:cNvGrpSpPr/>
                  <p:nvPr/>
                </p:nvGrpSpPr>
                <p:grpSpPr>
                  <a:xfrm>
                    <a:off x="1067" y="1281"/>
                    <a:ext cx="11959" cy="6958"/>
                    <a:chOff x="1067" y="1281"/>
                    <a:chExt cx="11959" cy="6958"/>
                  </a:xfrm>
                </p:grpSpPr>
                <p:grpSp>
                  <p:nvGrpSpPr>
                    <p:cNvPr id="67" name="Grouper 66"/>
                    <p:cNvGrpSpPr/>
                    <p:nvPr/>
                  </p:nvGrpSpPr>
                  <p:grpSpPr>
                    <a:xfrm>
                      <a:off x="1067" y="2008"/>
                      <a:ext cx="11959" cy="6231"/>
                      <a:chOff x="1067" y="2008"/>
                      <a:chExt cx="11959" cy="6231"/>
                    </a:xfrm>
                  </p:grpSpPr>
                  <p:grpSp>
                    <p:nvGrpSpPr>
                      <p:cNvPr id="63" name="Grouper 62"/>
                      <p:cNvGrpSpPr/>
                      <p:nvPr/>
                    </p:nvGrpSpPr>
                    <p:grpSpPr>
                      <a:xfrm>
                        <a:off x="1067" y="2008"/>
                        <a:ext cx="3708" cy="6231"/>
                        <a:chOff x="1067" y="2008"/>
                        <a:chExt cx="3708" cy="6231"/>
                      </a:xfrm>
                    </p:grpSpPr>
                    <p:grpSp>
                      <p:nvGrpSpPr>
                        <p:cNvPr id="45061" name="Group 31"/>
                        <p:cNvGrpSpPr/>
                        <p:nvPr/>
                      </p:nvGrpSpPr>
                      <p:grpSpPr>
                        <a:xfrm>
                          <a:off x="1333" y="2653"/>
                          <a:ext cx="3353" cy="5587"/>
                          <a:chOff x="207" y="988"/>
                          <a:chExt cx="1341" cy="2235"/>
                        </a:xfrm>
                      </p:grpSpPr>
                      <p:sp>
                        <p:nvSpPr>
                          <p:cNvPr id="45084" name="Text Box 8"/>
                          <p:cNvSpPr txBox="1"/>
                          <p:nvPr/>
                        </p:nvSpPr>
                        <p:spPr>
                          <a:xfrm>
                            <a:off x="785" y="2973"/>
                            <a:ext cx="646" cy="25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  <p:txBody>
                          <a:bodyPr wrap="none">
                            <a:spAutoFit/>
                          </a:bodyPr>
                          <a:p>
                            <a:r>
                              <a:rPr sz="2000" b="1" dirty="0">
                                <a:latin typeface="Arial" panose="020B0604020202020204" pitchFamily="34" charset="0"/>
                              </a:rPr>
                              <a:t>CH</a:t>
                            </a:r>
                            <a:r>
                              <a:rPr sz="2000" b="1" baseline="-30000" dirty="0">
                                <a:latin typeface="Arial" panose="020B0604020202020204" pitchFamily="34" charset="0"/>
                              </a:rPr>
                              <a:t>2</a:t>
                            </a:r>
                            <a:r>
                              <a:rPr sz="2000" b="1" dirty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</a:rPr>
                              <a:t>O</a:t>
                            </a:r>
                            <a:r>
                              <a:rPr sz="2000" b="1" dirty="0">
                                <a:latin typeface="Arial" panose="020B0604020202020204" pitchFamily="34" charset="0"/>
                              </a:rPr>
                              <a:t>H</a:t>
                            </a:r>
                            <a:endParaRPr sz="2000" b="1" dirty="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5085" name="Text Box 9"/>
                          <p:cNvSpPr txBox="1"/>
                          <p:nvPr/>
                        </p:nvSpPr>
                        <p:spPr>
                          <a:xfrm>
                            <a:off x="775" y="2190"/>
                            <a:ext cx="337" cy="25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  <p:txBody>
                          <a:bodyPr wrap="none">
                            <a:spAutoFit/>
                          </a:bodyPr>
                          <a:p>
                            <a:r>
                              <a:rPr sz="2000" b="1" dirty="0">
                                <a:latin typeface="Arial" panose="020B0604020202020204" pitchFamily="34" charset="0"/>
                              </a:rPr>
                              <a:t>     </a:t>
                            </a:r>
                            <a:endParaRPr sz="2000" b="1" dirty="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5086" name="Text Box 10"/>
                          <p:cNvSpPr txBox="1"/>
                          <p:nvPr/>
                        </p:nvSpPr>
                        <p:spPr>
                          <a:xfrm>
                            <a:off x="752" y="2567"/>
                            <a:ext cx="255" cy="28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  <p:txBody>
                          <a:bodyPr wrap="none">
                            <a:spAutoFit/>
                          </a:bodyPr>
                          <a:p>
                            <a:r>
                              <a:rPr b="1" dirty="0">
                                <a:latin typeface="Arial" panose="020B0604020202020204" pitchFamily="34" charset="0"/>
                              </a:rPr>
                              <a:t>C</a:t>
                            </a:r>
                            <a:endParaRPr b="1" dirty="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5087" name="Line 11"/>
                          <p:cNvSpPr/>
                          <p:nvPr/>
                        </p:nvSpPr>
                        <p:spPr>
                          <a:xfrm>
                            <a:off x="878" y="2803"/>
                            <a:ext cx="2" cy="199"/>
                          </a:xfrm>
                          <a:prstGeom prst="line">
                            <a:avLst/>
                          </a:prstGeom>
                          <a:ln w="3810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45088" name="Line 15"/>
                          <p:cNvSpPr/>
                          <p:nvPr/>
                        </p:nvSpPr>
                        <p:spPr>
                          <a:xfrm flipV="1">
                            <a:off x="968" y="2705"/>
                            <a:ext cx="580" cy="1"/>
                          </a:xfrm>
                          <a:prstGeom prst="line">
                            <a:avLst/>
                          </a:prstGeom>
                          <a:ln w="3810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45089" name="Line 16"/>
                          <p:cNvSpPr/>
                          <p:nvPr/>
                        </p:nvSpPr>
                        <p:spPr>
                          <a:xfrm>
                            <a:off x="877" y="2410"/>
                            <a:ext cx="2" cy="199"/>
                          </a:xfrm>
                          <a:prstGeom prst="line">
                            <a:avLst/>
                          </a:prstGeom>
                          <a:ln w="3810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45090" name="Text Box 17"/>
                          <p:cNvSpPr txBox="1"/>
                          <p:nvPr/>
                        </p:nvSpPr>
                        <p:spPr>
                          <a:xfrm>
                            <a:off x="746" y="988"/>
                            <a:ext cx="623" cy="25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  <p:txBody>
                          <a:bodyPr>
                            <a:spAutoFit/>
                          </a:bodyPr>
                          <a:p>
                            <a:r>
                              <a:rPr sz="2000" b="1" dirty="0">
                                <a:latin typeface="Arial" panose="020B0604020202020204" pitchFamily="34" charset="0"/>
                              </a:rPr>
                              <a:t>C</a:t>
                            </a:r>
                            <a:endParaRPr sz="2000" b="1" dirty="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5091" name="Line 18"/>
                          <p:cNvSpPr/>
                          <p:nvPr/>
                        </p:nvSpPr>
                        <p:spPr>
                          <a:xfrm flipV="1">
                            <a:off x="869" y="2015"/>
                            <a:ext cx="0" cy="192"/>
                          </a:xfrm>
                          <a:prstGeom prst="line">
                            <a:avLst/>
                          </a:prstGeom>
                          <a:ln w="3810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45092" name="Line 22"/>
                          <p:cNvSpPr/>
                          <p:nvPr/>
                        </p:nvSpPr>
                        <p:spPr>
                          <a:xfrm>
                            <a:off x="971" y="2321"/>
                            <a:ext cx="173" cy="0"/>
                          </a:xfrm>
                          <a:prstGeom prst="line">
                            <a:avLst/>
                          </a:prstGeom>
                          <a:ln w="3810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45093" name="Text Box 23"/>
                          <p:cNvSpPr txBox="1"/>
                          <p:nvPr/>
                        </p:nvSpPr>
                        <p:spPr>
                          <a:xfrm>
                            <a:off x="207" y="1362"/>
                            <a:ext cx="1332" cy="25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  <p:txBody>
                          <a:bodyPr wrap="square">
                            <a:spAutoFit/>
                          </a:bodyPr>
                          <a:p>
                            <a:r>
                              <a:rPr sz="2000" b="1" dirty="0">
                                <a:latin typeface="Arial" panose="020B0604020202020204" pitchFamily="34" charset="0"/>
                              </a:rPr>
                              <a:t>   </a:t>
                            </a:r>
                            <a:r>
                              <a:rPr lang="fr-FR" sz="2000" b="1" dirty="0">
                                <a:latin typeface="Arial" panose="020B0604020202020204" pitchFamily="34" charset="0"/>
                              </a:rPr>
                              <a:t> H</a:t>
                            </a:r>
                            <a:r>
                              <a:rPr sz="2000" b="1" dirty="0">
                                <a:latin typeface="Arial" panose="020B0604020202020204" pitchFamily="34" charset="0"/>
                              </a:rPr>
                              <a:t>     C     </a:t>
                            </a:r>
                            <a:r>
                              <a:rPr lang="fr-FR" sz="2000" b="1" dirty="0">
                                <a:latin typeface="Arial" panose="020B0604020202020204" pitchFamily="34" charset="0"/>
                              </a:rPr>
                              <a:t> </a:t>
                            </a:r>
                            <a:r>
                              <a:rPr lang="fr-FR" sz="2000" b="1" dirty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</a:rPr>
                              <a:t>O</a:t>
                            </a:r>
                            <a:r>
                              <a:rPr lang="fr-FR" sz="2000" b="1" dirty="0">
                                <a:latin typeface="Arial" panose="020B0604020202020204" pitchFamily="34" charset="0"/>
                              </a:rPr>
                              <a:t>H</a:t>
                            </a:r>
                            <a:endParaRPr lang="fr-FR" sz="2000" b="1" dirty="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5094" name="Text Box 24"/>
                          <p:cNvSpPr txBox="1"/>
                          <p:nvPr/>
                        </p:nvSpPr>
                        <p:spPr>
                          <a:xfrm>
                            <a:off x="207" y="1791"/>
                            <a:ext cx="1322" cy="25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  <p:txBody>
                          <a:bodyPr wrap="square">
                            <a:spAutoFit/>
                          </a:bodyPr>
                          <a:p>
                            <a:r>
                              <a:rPr sz="2000" b="1" dirty="0">
                                <a:latin typeface="Arial" panose="020B0604020202020204" pitchFamily="34" charset="0"/>
                              </a:rPr>
                              <a:t>               </a:t>
                            </a:r>
                            <a:endParaRPr sz="2000" b="1" dirty="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5095" name="Line 25"/>
                          <p:cNvSpPr/>
                          <p:nvPr/>
                        </p:nvSpPr>
                        <p:spPr>
                          <a:xfrm flipV="1">
                            <a:off x="860" y="1594"/>
                            <a:ext cx="0" cy="192"/>
                          </a:xfrm>
                          <a:prstGeom prst="line">
                            <a:avLst/>
                          </a:prstGeom>
                          <a:ln w="3810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45096" name="Line 27"/>
                          <p:cNvSpPr/>
                          <p:nvPr/>
                        </p:nvSpPr>
                        <p:spPr>
                          <a:xfrm>
                            <a:off x="605" y="1918"/>
                            <a:ext cx="173" cy="0"/>
                          </a:xfrm>
                          <a:prstGeom prst="line">
                            <a:avLst/>
                          </a:prstGeom>
                          <a:ln w="3810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45097" name="Line 28"/>
                          <p:cNvSpPr/>
                          <p:nvPr/>
                        </p:nvSpPr>
                        <p:spPr>
                          <a:xfrm>
                            <a:off x="943" y="1111"/>
                            <a:ext cx="586" cy="0"/>
                          </a:xfrm>
                          <a:prstGeom prst="line">
                            <a:avLst/>
                          </a:prstGeom>
                          <a:ln w="3810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45098" name="Line 30"/>
                          <p:cNvSpPr/>
                          <p:nvPr/>
                        </p:nvSpPr>
                        <p:spPr>
                          <a:xfrm flipV="1">
                            <a:off x="851" y="1201"/>
                            <a:ext cx="0" cy="192"/>
                          </a:xfrm>
                          <a:prstGeom prst="line">
                            <a:avLst/>
                          </a:prstGeom>
                          <a:ln w="3810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</p:grpSp>
                    <p:sp>
                      <p:nvSpPr>
                        <p:cNvPr id="8" name="Text Box 9"/>
                        <p:cNvSpPr txBox="1"/>
                        <p:nvPr/>
                      </p:nvSpPr>
                      <p:spPr>
                        <a:xfrm>
                          <a:off x="3195" y="2008"/>
                          <a:ext cx="1443" cy="62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none">
                          <a:spAutoFit/>
                        </a:bodyPr>
                        <a:p>
                          <a:r>
                            <a:rPr lang="fr-FR" sz="20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O</a:t>
                          </a:r>
                          <a:r>
                            <a:rPr lang="fr-FR" sz="20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H</a:t>
                          </a:r>
                          <a:r>
                            <a:rPr sz="2000" b="1" dirty="0">
                              <a:latin typeface="Arial" panose="020B0604020202020204" pitchFamily="34" charset="0"/>
                            </a:rPr>
                            <a:t>     </a:t>
                          </a:r>
                          <a:endParaRPr sz="2000" b="1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" name="Text Box 9"/>
                        <p:cNvSpPr txBox="1"/>
                        <p:nvPr/>
                      </p:nvSpPr>
                      <p:spPr>
                        <a:xfrm>
                          <a:off x="2138" y="2060"/>
                          <a:ext cx="1132" cy="62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none">
                          <a:spAutoFit/>
                        </a:bodyPr>
                        <a:p>
                          <a:r>
                            <a:rPr lang="fr-FR" sz="2000" b="1" dirty="0">
                              <a:latin typeface="Arial" panose="020B0604020202020204" pitchFamily="34" charset="0"/>
                            </a:rPr>
                            <a:t>H</a:t>
                          </a:r>
                          <a:r>
                            <a:rPr sz="2000" b="1" dirty="0">
                              <a:latin typeface="Arial" panose="020B0604020202020204" pitchFamily="34" charset="0"/>
                            </a:rPr>
                            <a:t>     </a:t>
                          </a:r>
                          <a:endParaRPr sz="2000" b="1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" name="Line 28"/>
                        <p:cNvSpPr/>
                        <p:nvPr/>
                      </p:nvSpPr>
                      <p:spPr>
                        <a:xfrm>
                          <a:off x="3184" y="3939"/>
                          <a:ext cx="433" cy="0"/>
                        </a:xfrm>
                        <a:prstGeom prst="line">
                          <a:avLst/>
                        </a:prstGeom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22" name="Text Box 23"/>
                        <p:cNvSpPr txBox="1"/>
                        <p:nvPr/>
                      </p:nvSpPr>
                      <p:spPr>
                        <a:xfrm>
                          <a:off x="1067" y="4648"/>
                          <a:ext cx="3330" cy="62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square">
                          <a:spAutoFit/>
                        </a:bodyPr>
                        <a:p>
                          <a:r>
                            <a:rPr sz="2000" b="1" dirty="0">
                              <a:latin typeface="Arial" panose="020B0604020202020204" pitchFamily="34" charset="0"/>
                            </a:rPr>
                            <a:t>   </a:t>
                          </a:r>
                          <a:r>
                            <a:rPr lang="fr-FR" sz="20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fr-FR" sz="20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O</a:t>
                          </a:r>
                          <a:r>
                            <a:rPr lang="fr-FR" sz="2000" b="1" dirty="0">
                              <a:latin typeface="Arial" panose="020B0604020202020204" pitchFamily="34" charset="0"/>
                            </a:rPr>
                            <a:t>H</a:t>
                          </a:r>
                          <a:r>
                            <a:rPr sz="2000" b="1" dirty="0">
                              <a:latin typeface="Arial" panose="020B0604020202020204" pitchFamily="34" charset="0"/>
                            </a:rPr>
                            <a:t>     C     </a:t>
                          </a:r>
                          <a:r>
                            <a:rPr lang="fr-FR" sz="2000" b="1" dirty="0">
                              <a:latin typeface="Arial" panose="020B0604020202020204" pitchFamily="34" charset="0"/>
                            </a:rPr>
                            <a:t> H</a:t>
                          </a:r>
                          <a:endParaRPr lang="fr-FR" sz="2000" b="1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3" name="Text Box 23"/>
                        <p:cNvSpPr txBox="1"/>
                        <p:nvPr/>
                      </p:nvSpPr>
                      <p:spPr>
                        <a:xfrm>
                          <a:off x="1445" y="5680"/>
                          <a:ext cx="3330" cy="62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square">
                          <a:spAutoFit/>
                        </a:bodyPr>
                        <a:p>
                          <a:r>
                            <a:rPr sz="2000" b="1" dirty="0">
                              <a:latin typeface="Arial" panose="020B0604020202020204" pitchFamily="34" charset="0"/>
                            </a:rPr>
                            <a:t>   </a:t>
                          </a:r>
                          <a:r>
                            <a:rPr lang="fr-FR" sz="2000" b="1" dirty="0">
                              <a:latin typeface="Arial" panose="020B0604020202020204" pitchFamily="34" charset="0"/>
                            </a:rPr>
                            <a:t> H</a:t>
                          </a:r>
                          <a:r>
                            <a:rPr sz="2000" b="1" dirty="0">
                              <a:latin typeface="Arial" panose="020B0604020202020204" pitchFamily="34" charset="0"/>
                            </a:rPr>
                            <a:t>     C     </a:t>
                          </a:r>
                          <a:r>
                            <a:rPr lang="fr-FR" sz="20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 O</a:t>
                          </a:r>
                          <a:r>
                            <a:rPr lang="fr-FR" sz="2000" b="1" dirty="0">
                              <a:latin typeface="Arial" panose="020B0604020202020204" pitchFamily="34" charset="0"/>
                            </a:rPr>
                            <a:t>H</a:t>
                          </a:r>
                          <a:endParaRPr lang="fr-FR" sz="2000" b="1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36" name="Text Box 9"/>
                      <p:cNvSpPr txBox="1"/>
                      <p:nvPr/>
                    </p:nvSpPr>
                    <p:spPr>
                      <a:xfrm>
                        <a:off x="7169" y="5938"/>
                        <a:ext cx="1043" cy="62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square">
                        <a:spAutoFit/>
                      </a:bodyPr>
                      <a:p>
                        <a:r>
                          <a:rPr lang="fr-FR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rPr>
                          <a:t>O</a:t>
                        </a:r>
                        <a:r>
                          <a:rPr lang="fr-FR" sz="20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rPr>
                          <a:t>H</a:t>
                        </a:r>
                        <a:r>
                          <a:rPr sz="2000" b="1" dirty="0">
                            <a:latin typeface="Arial" panose="020B0604020202020204" pitchFamily="34" charset="0"/>
                          </a:rPr>
                          <a:t>     </a:t>
                        </a:r>
                        <a:endParaRPr sz="2000" b="1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1" name="Text Box 9"/>
                      <p:cNvSpPr txBox="1"/>
                      <p:nvPr/>
                    </p:nvSpPr>
                    <p:spPr>
                      <a:xfrm>
                        <a:off x="9135" y="6562"/>
                        <a:ext cx="1043" cy="62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square">
                        <a:spAutoFit/>
                      </a:bodyPr>
                      <a:p>
                        <a:r>
                          <a:rPr lang="fr-FR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rPr>
                          <a:t>O</a:t>
                        </a:r>
                        <a:r>
                          <a:rPr lang="fr-FR" sz="20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rPr>
                          <a:t>H</a:t>
                        </a:r>
                        <a:r>
                          <a:rPr sz="2000" b="1" dirty="0">
                            <a:latin typeface="Arial" panose="020B0604020202020204" pitchFamily="34" charset="0"/>
                          </a:rPr>
                          <a:t>     </a:t>
                        </a:r>
                        <a:endParaRPr sz="2000" b="1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6" name="Text Box 9"/>
                      <p:cNvSpPr txBox="1"/>
                      <p:nvPr/>
                    </p:nvSpPr>
                    <p:spPr>
                      <a:xfrm>
                        <a:off x="8053" y="6470"/>
                        <a:ext cx="684" cy="62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square">
                        <a:spAutoFit/>
                      </a:bodyPr>
                      <a:p>
                        <a:r>
                          <a:rPr lang="fr-FR" sz="20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rPr>
                          <a:t>H</a:t>
                        </a:r>
                        <a:r>
                          <a:rPr sz="2000" b="1" dirty="0">
                            <a:latin typeface="Arial" panose="020B0604020202020204" pitchFamily="34" charset="0"/>
                          </a:rPr>
                          <a:t>     </a:t>
                        </a:r>
                        <a:endParaRPr sz="2000" b="1" dirty="0">
                          <a:latin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66" name="Grouper 65"/>
                      <p:cNvGrpSpPr/>
                      <p:nvPr/>
                    </p:nvGrpSpPr>
                    <p:grpSpPr>
                      <a:xfrm>
                        <a:off x="7526" y="3607"/>
                        <a:ext cx="5500" cy="3098"/>
                        <a:chOff x="7526" y="3607"/>
                        <a:chExt cx="5500" cy="3098"/>
                      </a:xfrm>
                    </p:grpSpPr>
                    <p:sp>
                      <p:nvSpPr>
                        <p:cNvPr id="62" name="Organigramme : Connecteur 61"/>
                        <p:cNvSpPr/>
                        <p:nvPr/>
                      </p:nvSpPr>
                      <p:spPr>
                        <a:xfrm rot="20040000">
                          <a:off x="7910" y="3607"/>
                          <a:ext cx="1910" cy="1262"/>
                        </a:xfrm>
                        <a:prstGeom prst="flowChartConnector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vert="horz" wrap="square" lIns="91440" tIns="45720" rIns="91440" bIns="45720" numCol="1" anchor="t" anchorCtr="0" compatLnSpc="1"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</a:pPr>
                          <a:endParaRPr kumimoji="0" lang="fr-FR" alt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MS PGothic" panose="020B0600070205080204" pitchFamily="34" charset="-128"/>
                          </a:endParaRPr>
                        </a:p>
                      </p:txBody>
                    </p:sp>
                    <p:sp>
                      <p:nvSpPr>
                        <p:cNvPr id="61" name="Organigramme : Connecteur 60"/>
                        <p:cNvSpPr/>
                        <p:nvPr/>
                      </p:nvSpPr>
                      <p:spPr>
                        <a:xfrm>
                          <a:off x="10007" y="4270"/>
                          <a:ext cx="993" cy="2330"/>
                        </a:xfrm>
                        <a:prstGeom prst="flowChartConnector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vert="horz" wrap="square" lIns="91440" tIns="45720" rIns="91440" bIns="45720" numCol="1" anchor="t" anchorCtr="0" compatLnSpc="1"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</a:pPr>
                          <a:endParaRPr kumimoji="0" lang="fr-FR" alt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MS PGothic" panose="020B0600070205080204" pitchFamily="34" charset="-128"/>
                          </a:endParaRPr>
                        </a:p>
                      </p:txBody>
                    </p:sp>
                    <p:graphicFrame>
                      <p:nvGraphicFramePr>
                        <p:cNvPr id="5124" name="Object 10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7526" y="3932"/>
                        <a:ext cx="3320" cy="2773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3083" name="" r:id="rId1" imgW="2114550" imgH="1771650" progId="Document.ChemWindow">
                                <p:embed/>
                              </p:oleObj>
                            </mc:Choice>
                            <mc:Fallback>
                              <p:oleObj name="" r:id="rId1" imgW="2114550" imgH="1771650" progId="Document.ChemWindow">
                                <p:embed/>
                                <p:pic>
                                  <p:nvPicPr>
                                    <p:cNvPr id="0" name="Image 3082"/>
                                    <p:cNvPicPr/>
                                    <p:nvPr/>
                                  </p:nvPicPr>
                                  <p:blipFill>
                                    <a:blip r:embed="rId2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7526" y="3932"/>
                                      <a:ext cx="3320" cy="277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38100">
                                      <a:noFill/>
                                      <a:miter/>
                                    </a:ln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cxnSp>
                      <p:nvCxnSpPr>
                        <p:cNvPr id="47" name="Connecteur droit 46"/>
                        <p:cNvCxnSpPr/>
                        <p:nvPr/>
                      </p:nvCxnSpPr>
                      <p:spPr>
                        <a:xfrm>
                          <a:off x="12499" y="4546"/>
                          <a:ext cx="0" cy="1638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</p:cxnSp>
                    <p:cxnSp>
                      <p:nvCxnSpPr>
                        <p:cNvPr id="48" name="Connecteur droit 47"/>
                        <p:cNvCxnSpPr/>
                        <p:nvPr/>
                      </p:nvCxnSpPr>
                      <p:spPr>
                        <a:xfrm>
                          <a:off x="11825" y="4539"/>
                          <a:ext cx="0" cy="1638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</p:cxnSp>
                    <p:sp>
                      <p:nvSpPr>
                        <p:cNvPr id="51" name="Text Box 9"/>
                        <p:cNvSpPr txBox="1"/>
                        <p:nvPr/>
                      </p:nvSpPr>
                      <p:spPr>
                        <a:xfrm>
                          <a:off x="12023" y="4061"/>
                          <a:ext cx="1003" cy="62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square">
                          <a:spAutoFit/>
                        </a:bodyPr>
                        <a:p>
                          <a:r>
                            <a:rPr lang="fr-FR" sz="20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OH</a:t>
                          </a:r>
                          <a:r>
                            <a:rPr sz="20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     </a:t>
                          </a:r>
                          <a:endParaRPr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52" name="Text Box 9"/>
                        <p:cNvSpPr txBox="1"/>
                        <p:nvPr/>
                      </p:nvSpPr>
                      <p:spPr>
                        <a:xfrm>
                          <a:off x="11389" y="6062"/>
                          <a:ext cx="1180" cy="62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square">
                          <a:spAutoFit/>
                        </a:bodyPr>
                        <a:p>
                          <a:r>
                            <a:rPr lang="fr-FR" sz="20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OH</a:t>
                          </a:r>
                          <a:r>
                            <a:rPr sz="20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     </a:t>
                          </a:r>
                          <a:endParaRPr sz="20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53" name="Text Box 9"/>
                        <p:cNvSpPr txBox="1"/>
                        <p:nvPr/>
                      </p:nvSpPr>
                      <p:spPr>
                        <a:xfrm>
                          <a:off x="12211" y="6052"/>
                          <a:ext cx="684" cy="62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square">
                          <a:spAutoFit/>
                        </a:bodyPr>
                        <a:p>
                          <a:r>
                            <a:rPr lang="fr-FR" sz="2000" b="1" dirty="0">
                              <a:solidFill>
                                <a:srgbClr val="FF0000"/>
                              </a:solidFill>
                              <a:cs typeface="Arial" panose="020B0604020202020204" pitchFamily="34" charset="0"/>
                            </a:rPr>
                            <a:t>β</a:t>
                          </a:r>
                          <a:r>
                            <a:rPr sz="20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     </a:t>
                          </a:r>
                          <a:endParaRPr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54" name="Text Box 9"/>
                        <p:cNvSpPr txBox="1"/>
                        <p:nvPr/>
                      </p:nvSpPr>
                      <p:spPr>
                        <a:xfrm>
                          <a:off x="11531" y="4052"/>
                          <a:ext cx="684" cy="62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square">
                          <a:spAutoFit/>
                        </a:bodyPr>
                        <a:p>
                          <a:r>
                            <a:rPr lang="fr-FR" sz="2000" b="1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α</a:t>
                          </a:r>
                          <a:r>
                            <a:rPr sz="2000" b="1" dirty="0">
                              <a:latin typeface="Arial" panose="020B0604020202020204" pitchFamily="34" charset="0"/>
                            </a:rPr>
                            <a:t>     </a:t>
                          </a:r>
                          <a:endParaRPr sz="2000" b="1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5" name="Grouper 64"/>
                    <p:cNvGrpSpPr/>
                    <p:nvPr/>
                  </p:nvGrpSpPr>
                  <p:grpSpPr>
                    <a:xfrm>
                      <a:off x="6438" y="1281"/>
                      <a:ext cx="2760" cy="2604"/>
                      <a:chOff x="6438" y="1281"/>
                      <a:chExt cx="2760" cy="2604"/>
                    </a:xfrm>
                  </p:grpSpPr>
                  <p:cxnSp>
                    <p:nvCxnSpPr>
                      <p:cNvPr id="49" name="Connecteur droit 48"/>
                      <p:cNvCxnSpPr/>
                      <p:nvPr/>
                    </p:nvCxnSpPr>
                    <p:spPr>
                      <a:xfrm>
                        <a:off x="8299" y="1818"/>
                        <a:ext cx="0" cy="163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50" name="Connecteur droit 49"/>
                      <p:cNvCxnSpPr/>
                      <p:nvPr/>
                    </p:nvCxnSpPr>
                    <p:spPr>
                      <a:xfrm>
                        <a:off x="7211" y="1788"/>
                        <a:ext cx="0" cy="163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cxnSp>
                  <p:sp>
                    <p:nvSpPr>
                      <p:cNvPr id="55" name="Text Box 8"/>
                      <p:cNvSpPr txBox="1"/>
                      <p:nvPr/>
                    </p:nvSpPr>
                    <p:spPr>
                      <a:xfrm>
                        <a:off x="6438" y="3261"/>
                        <a:ext cx="1615" cy="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none">
                        <a:spAutoFit/>
                      </a:bodyPr>
                      <a:p>
                        <a:r>
                          <a:rPr sz="20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rPr>
                          <a:t>CH</a:t>
                        </a:r>
                        <a:r>
                          <a:rPr sz="2000" b="1" baseline="-30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rPr>
                          <a:t>2</a:t>
                        </a:r>
                        <a:r>
                          <a:rPr sz="20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rPr>
                          <a:t>OH</a:t>
                        </a:r>
                        <a:endParaRPr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6" name="Text Box 8"/>
                      <p:cNvSpPr txBox="1"/>
                      <p:nvPr/>
                    </p:nvSpPr>
                    <p:spPr>
                      <a:xfrm>
                        <a:off x="7584" y="1281"/>
                        <a:ext cx="1615" cy="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none">
                        <a:spAutoFit/>
                      </a:bodyPr>
                      <a:p>
                        <a:r>
                          <a:rPr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rPr>
                          <a:t>CH</a:t>
                        </a:r>
                        <a:r>
                          <a:rPr sz="2000" b="1" baseline="-300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rPr>
                          <a:t>2</a:t>
                        </a:r>
                        <a:r>
                          <a:rPr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rPr>
                          <a:t>OH</a:t>
                        </a:r>
                        <a:endParaRPr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8" name="Text Box 9"/>
                      <p:cNvSpPr txBox="1"/>
                      <p:nvPr/>
                    </p:nvSpPr>
                    <p:spPr>
                      <a:xfrm>
                        <a:off x="8251" y="3104"/>
                        <a:ext cx="684" cy="62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square">
                        <a:spAutoFit/>
                      </a:bodyPr>
                      <a:p>
                        <a:r>
                          <a:rPr lang="fr-FR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rPr>
                          <a:t>D     </a:t>
                        </a:r>
                        <a:endParaRPr lang="fr-FR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9" name="Text Box 9"/>
                      <p:cNvSpPr txBox="1"/>
                      <p:nvPr/>
                    </p:nvSpPr>
                    <p:spPr>
                      <a:xfrm>
                        <a:off x="6647" y="1302"/>
                        <a:ext cx="684" cy="62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square">
                        <a:spAutoFit/>
                      </a:bodyPr>
                      <a:p>
                        <a:r>
                          <a:rPr lang="fr-FR" sz="20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rPr>
                          <a:t>L</a:t>
                        </a:r>
                        <a:r>
                          <a:rPr sz="2000" b="1" dirty="0">
                            <a:latin typeface="Arial" panose="020B0604020202020204" pitchFamily="34" charset="0"/>
                          </a:rPr>
                          <a:t>     </a:t>
                        </a:r>
                        <a:endParaRPr sz="2000" b="1" dirty="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71" name="Flèche droite rayée 70"/>
              <p:cNvSpPr/>
              <p:nvPr/>
            </p:nvSpPr>
            <p:spPr>
              <a:xfrm>
                <a:off x="5346" y="5008"/>
                <a:ext cx="1962" cy="646"/>
              </a:xfrm>
              <a:prstGeom prst="stripedRightArrow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fr-FR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</p:grpSp>
      <p:sp>
        <p:nvSpPr>
          <p:cNvPr id="6" name="Line 28"/>
          <p:cNvSpPr/>
          <p:nvPr/>
        </p:nvSpPr>
        <p:spPr>
          <a:xfrm rot="18960000">
            <a:off x="1937068" y="1686560"/>
            <a:ext cx="27463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" name="Line 28"/>
          <p:cNvSpPr/>
          <p:nvPr/>
        </p:nvSpPr>
        <p:spPr>
          <a:xfrm rot="3420000">
            <a:off x="1582103" y="1667510"/>
            <a:ext cx="27463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" name="Line 28"/>
          <p:cNvSpPr/>
          <p:nvPr/>
        </p:nvSpPr>
        <p:spPr>
          <a:xfrm>
            <a:off x="1460818" y="2499995"/>
            <a:ext cx="27463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" name="Line 28"/>
          <p:cNvSpPr/>
          <p:nvPr/>
        </p:nvSpPr>
        <p:spPr>
          <a:xfrm>
            <a:off x="1488758" y="4409440"/>
            <a:ext cx="27463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" name="Line 28"/>
          <p:cNvSpPr/>
          <p:nvPr/>
        </p:nvSpPr>
        <p:spPr>
          <a:xfrm>
            <a:off x="1519238" y="3835400"/>
            <a:ext cx="27463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" name="Line 28"/>
          <p:cNvSpPr/>
          <p:nvPr/>
        </p:nvSpPr>
        <p:spPr>
          <a:xfrm>
            <a:off x="2025968" y="3162935"/>
            <a:ext cx="27463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cxnSp>
        <p:nvCxnSpPr>
          <p:cNvPr id="26" name="Connecteur droit 25"/>
          <p:cNvCxnSpPr/>
          <p:nvPr/>
        </p:nvCxnSpPr>
        <p:spPr>
          <a:xfrm flipH="1">
            <a:off x="6066155" y="3457575"/>
            <a:ext cx="14605" cy="513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Connecteur droit 26"/>
          <p:cNvCxnSpPr/>
          <p:nvPr/>
        </p:nvCxnSpPr>
        <p:spPr>
          <a:xfrm flipH="1">
            <a:off x="4820285" y="3058795"/>
            <a:ext cx="14605" cy="513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Connecteur droit 27"/>
          <p:cNvCxnSpPr/>
          <p:nvPr/>
        </p:nvCxnSpPr>
        <p:spPr>
          <a:xfrm flipH="1">
            <a:off x="5297805" y="3682365"/>
            <a:ext cx="14605" cy="513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Connecteur droit 28"/>
          <p:cNvCxnSpPr/>
          <p:nvPr/>
        </p:nvCxnSpPr>
        <p:spPr>
          <a:xfrm flipH="1">
            <a:off x="6591935" y="3077845"/>
            <a:ext cx="14605" cy="513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Text Box 9"/>
          <p:cNvSpPr txBox="1"/>
          <p:nvPr/>
        </p:nvSpPr>
        <p:spPr>
          <a:xfrm>
            <a:off x="5031105" y="3187700"/>
            <a:ext cx="6623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</a:rPr>
              <a:t>H</a:t>
            </a:r>
            <a:r>
              <a:rPr sz="2000" b="1" dirty="0">
                <a:latin typeface="Arial" panose="020B0604020202020204" pitchFamily="34" charset="0"/>
              </a:rPr>
              <a:t>     </a:t>
            </a:r>
            <a:endParaRPr sz="2000" b="1" dirty="0">
              <a:latin typeface="Arial" panose="020B0604020202020204" pitchFamily="34" charset="0"/>
            </a:endParaRPr>
          </a:p>
        </p:txBody>
      </p:sp>
      <p:sp>
        <p:nvSpPr>
          <p:cNvPr id="42" name="Text Box 9"/>
          <p:cNvSpPr txBox="1"/>
          <p:nvPr/>
        </p:nvSpPr>
        <p:spPr>
          <a:xfrm>
            <a:off x="6412865" y="2767330"/>
            <a:ext cx="4343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</a:rPr>
              <a:t>H</a:t>
            </a:r>
            <a:r>
              <a:rPr sz="2000" b="1" dirty="0">
                <a:latin typeface="Arial" panose="020B0604020202020204" pitchFamily="34" charset="0"/>
              </a:rPr>
              <a:t>     </a:t>
            </a:r>
            <a:endParaRPr sz="2000" b="1" dirty="0">
              <a:latin typeface="Arial" panose="020B0604020202020204" pitchFamily="34" charset="0"/>
            </a:endParaRPr>
          </a:p>
        </p:txBody>
      </p:sp>
      <p:sp>
        <p:nvSpPr>
          <p:cNvPr id="44" name="Text Box 9"/>
          <p:cNvSpPr txBox="1"/>
          <p:nvPr/>
        </p:nvSpPr>
        <p:spPr>
          <a:xfrm>
            <a:off x="5606415" y="2435860"/>
            <a:ext cx="474980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22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</a:rPr>
              <a:t>O</a:t>
            </a:r>
            <a:r>
              <a:rPr sz="2000" dirty="0">
                <a:latin typeface="Arial" panose="020B0604020202020204" pitchFamily="34" charset="0"/>
              </a:rPr>
              <a:t>     </a:t>
            </a:r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45" name="Text Box 9"/>
          <p:cNvSpPr txBox="1"/>
          <p:nvPr/>
        </p:nvSpPr>
        <p:spPr>
          <a:xfrm>
            <a:off x="6390005" y="3596640"/>
            <a:ext cx="474980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22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</a:rPr>
              <a:t>O</a:t>
            </a:r>
            <a:r>
              <a:rPr sz="2000" dirty="0">
                <a:latin typeface="Arial" panose="020B0604020202020204" pitchFamily="34" charset="0"/>
              </a:rPr>
              <a:t>     </a:t>
            </a:r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 hasCustomPrompt="1"/>
          </p:nvPr>
        </p:nvSpPr>
        <p:spPr>
          <a:xfrm>
            <a:off x="-697230" y="-13970"/>
            <a:ext cx="7486015" cy="482600"/>
          </a:xfrm>
        </p:spPr>
        <p:txBody>
          <a:bodyPr vert="horz" wrap="square" lIns="91440" tIns="45720" rIns="91440" bIns="45720" numCol="1" anchor="t" anchorCtr="0" compatLnSpc="1"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	</a:t>
            </a:r>
            <a:r>
              <a:rPr kumimoji="0" 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4.2. Haworth Formula </a:t>
            </a:r>
            <a:r>
              <a:rPr kumimoji="0" 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1930</a:t>
            </a:r>
            <a:endParaRPr kumimoji="0" lang="fr-FR" sz="2800" b="0" i="0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17805" y="424815"/>
            <a:ext cx="8926830" cy="48387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T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he 5 carbons and the oxygen are in the same plane.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Tx/>
              <a:buNone/>
              <a:defRPr/>
            </a:pPr>
            <a:endParaRPr kumimoji="0" lang="fr-FR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77" name="Grouper 76"/>
          <p:cNvGrpSpPr/>
          <p:nvPr/>
        </p:nvGrpSpPr>
        <p:grpSpPr>
          <a:xfrm>
            <a:off x="6426835" y="2767330"/>
            <a:ext cx="434340" cy="671195"/>
            <a:chOff x="10121" y="4358"/>
            <a:chExt cx="684" cy="1057"/>
          </a:xfrm>
        </p:grpSpPr>
        <p:cxnSp>
          <p:nvCxnSpPr>
            <p:cNvPr id="74" name="Connecteur droit 73"/>
            <p:cNvCxnSpPr/>
            <p:nvPr/>
          </p:nvCxnSpPr>
          <p:spPr>
            <a:xfrm flipH="1">
              <a:off x="10378" y="4839"/>
              <a:ext cx="23" cy="5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5" name="Text Box 9"/>
            <p:cNvSpPr txBox="1"/>
            <p:nvPr/>
          </p:nvSpPr>
          <p:spPr>
            <a:xfrm>
              <a:off x="10121" y="4358"/>
              <a:ext cx="684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fr-FR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H</a:t>
              </a:r>
              <a:r>
                <a:rPr sz="2000" b="1" dirty="0">
                  <a:latin typeface="Arial" panose="020B0604020202020204" pitchFamily="34" charset="0"/>
                </a:rPr>
                <a:t>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78" name="Zone de texte 77"/>
          <p:cNvSpPr txBox="1"/>
          <p:nvPr/>
        </p:nvSpPr>
        <p:spPr>
          <a:xfrm>
            <a:off x="5205730" y="5359400"/>
            <a:ext cx="28968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sz="2800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  <a:sym typeface="+mn-ea"/>
              </a:rPr>
              <a:t>Haworth Formula </a:t>
            </a:r>
            <a:endParaRPr lang="fr-FR" altLang="en-US" sz="2800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  <a:sym typeface="+mn-ea"/>
            </a:endParaRPr>
          </a:p>
        </p:txBody>
      </p:sp>
      <p:sp>
        <p:nvSpPr>
          <p:cNvPr id="79" name="Zone de texte 78"/>
          <p:cNvSpPr txBox="1"/>
          <p:nvPr/>
        </p:nvSpPr>
        <p:spPr>
          <a:xfrm>
            <a:off x="1211580" y="5359400"/>
            <a:ext cx="28968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sz="2800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  <a:sym typeface="+mn-ea"/>
              </a:rPr>
              <a:t>Fisher Formula </a:t>
            </a:r>
            <a:endParaRPr lang="fr-FR" altLang="en-US" sz="2800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94" name="Rectangle 62"/>
          <p:cNvSpPr/>
          <p:nvPr/>
        </p:nvSpPr>
        <p:spPr>
          <a:xfrm>
            <a:off x="0" y="5720715"/>
            <a:ext cx="9137650" cy="1113155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43011" name="Text Box 6"/>
          <p:cNvSpPr txBox="1"/>
          <p:nvPr/>
        </p:nvSpPr>
        <p:spPr>
          <a:xfrm>
            <a:off x="0" y="265430"/>
            <a:ext cx="450723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b="1" dirty="0">
                <a:latin typeface="Arial" panose="020B0604020202020204" pitchFamily="34" charset="0"/>
              </a:rPr>
              <a:t>The stability of the ring depends on the sugar:</a:t>
            </a:r>
            <a:endParaRPr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endParaRPr b="1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b="1" dirty="0">
                <a:latin typeface="Arial" panose="020B0604020202020204" pitchFamily="34" charset="0"/>
              </a:rPr>
              <a:t>Aldohexoses are more stable in pyranose form</a:t>
            </a:r>
            <a:endParaRPr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charset="0"/>
            </a:pPr>
            <a:endParaRPr b="1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b="1" dirty="0">
                <a:latin typeface="Arial" panose="020B0604020202020204" pitchFamily="34" charset="0"/>
              </a:rPr>
              <a:t>Ketohexoses are more stable in furanose form</a:t>
            </a:r>
            <a:endParaRPr b="1" dirty="0">
              <a:latin typeface="Arial" panose="020B0604020202020204" pitchFamily="34" charset="0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528955" y="5951220"/>
            <a:ext cx="80137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/>
            <a:r>
              <a:rPr b="1" dirty="0">
                <a:latin typeface="Arial" panose="020B0604020202020204" pitchFamily="34" charset="0"/>
              </a:rPr>
              <a:t>In solution, these furanose and pyranose forms are in equilibrium with each other and with the linear form</a:t>
            </a:r>
            <a:endParaRPr b="1" dirty="0">
              <a:latin typeface="Arial" panose="020B0604020202020204" pitchFamily="34" charset="0"/>
            </a:endParaRPr>
          </a:p>
        </p:txBody>
      </p:sp>
      <p:grpSp>
        <p:nvGrpSpPr>
          <p:cNvPr id="2" name="Groupe 12"/>
          <p:cNvGrpSpPr/>
          <p:nvPr/>
        </p:nvGrpSpPr>
        <p:grpSpPr>
          <a:xfrm>
            <a:off x="4504690" y="0"/>
            <a:ext cx="4634230" cy="5720715"/>
            <a:chOff x="3569316" y="0"/>
            <a:chExt cx="4632990" cy="4981575"/>
          </a:xfrm>
        </p:grpSpPr>
        <p:grpSp>
          <p:nvGrpSpPr>
            <p:cNvPr id="41989" name="Groupe 19"/>
            <p:cNvGrpSpPr/>
            <p:nvPr/>
          </p:nvGrpSpPr>
          <p:grpSpPr>
            <a:xfrm>
              <a:off x="3569316" y="0"/>
              <a:ext cx="4632325" cy="4981575"/>
              <a:chOff x="2327942" y="0"/>
              <a:chExt cx="4632417" cy="4981479"/>
            </a:xfrm>
          </p:grpSpPr>
          <p:pic>
            <p:nvPicPr>
              <p:cNvPr id="41991" name="Picture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327942" y="0"/>
                <a:ext cx="4632417" cy="498147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41992" name="Groupe 14"/>
              <p:cNvGrpSpPr/>
              <p:nvPr/>
            </p:nvGrpSpPr>
            <p:grpSpPr>
              <a:xfrm>
                <a:off x="2329713" y="379479"/>
                <a:ext cx="4316749" cy="3923501"/>
                <a:chOff x="1961217" y="434071"/>
                <a:chExt cx="4316749" cy="3923501"/>
              </a:xfrm>
            </p:grpSpPr>
            <p:sp>
              <p:nvSpPr>
                <p:cNvPr id="41993" name="Text Box 19"/>
                <p:cNvSpPr txBox="1"/>
                <p:nvPr/>
              </p:nvSpPr>
              <p:spPr>
                <a:xfrm>
                  <a:off x="4312693" y="1171429"/>
                  <a:ext cx="1965273" cy="6154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ctr"/>
                  <a:r>
                    <a:rPr sz="2000" b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Liaison en 1- 4</a:t>
                  </a:r>
                  <a:endParaRPr sz="2000" b="1" dirty="0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  <a:p>
                  <a:pPr algn="ctr"/>
                  <a:endParaRPr sz="2000" dirty="0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994" name="Rectangle 11"/>
                <p:cNvSpPr/>
                <p:nvPr/>
              </p:nvSpPr>
              <p:spPr>
                <a:xfrm>
                  <a:off x="2374708" y="3634873"/>
                  <a:ext cx="1610436" cy="7226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ctr"/>
                  <a:r>
                    <a:rPr b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Forme</a:t>
                  </a:r>
                  <a:endParaRPr b="1" dirty="0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  <a:p>
                  <a:pPr algn="ctr"/>
                  <a:r>
                    <a:rPr b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FURANE</a:t>
                  </a:r>
                  <a:endParaRPr dirty="0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995" name="Rectangle 12"/>
                <p:cNvSpPr/>
                <p:nvPr/>
              </p:nvSpPr>
              <p:spPr>
                <a:xfrm>
                  <a:off x="4667533" y="434071"/>
                  <a:ext cx="1501254" cy="5988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ctr"/>
                  <a:r>
                    <a:rPr sz="2000"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TOLLENS</a:t>
                  </a:r>
                  <a:endParaRPr sz="2000" b="1" dirty="0">
                    <a:solidFill>
                      <a:srgbClr val="00FF00"/>
                    </a:solidFill>
                    <a:latin typeface="Arial" panose="020B0604020202020204" pitchFamily="34" charset="0"/>
                  </a:endParaRPr>
                </a:p>
                <a:p>
                  <a:pPr algn="ctr"/>
                  <a:r>
                    <a:rPr sz="2000"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(1883)</a:t>
                  </a:r>
                  <a:endParaRPr sz="2000" b="1" dirty="0">
                    <a:solidFill>
                      <a:srgbClr val="00FF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996" name="Rectangle 13"/>
                <p:cNvSpPr/>
                <p:nvPr/>
              </p:nvSpPr>
              <p:spPr>
                <a:xfrm>
                  <a:off x="1961217" y="3150482"/>
                  <a:ext cx="2146760" cy="3379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ctr"/>
                  <a:r>
                    <a:rPr sz="2000"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HAWORTH 1930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1990" name="ZoneTexte 11"/>
            <p:cNvSpPr txBox="1"/>
            <p:nvPr/>
          </p:nvSpPr>
          <p:spPr>
            <a:xfrm>
              <a:off x="5445458" y="4435522"/>
              <a:ext cx="2756848" cy="45452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D-Glucofuranose</a:t>
              </a:r>
              <a:endParaRPr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Rare</a:t>
              </a:r>
              <a:endParaRPr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21" grpId="0"/>
      <p:bldP spid="18494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9" name="Rectangle 3"/>
          <p:cNvSpPr>
            <a:spLocks noGrp="1" noChangeArrowheads="1"/>
          </p:cNvSpPr>
          <p:nvPr>
            <p:ph type="body" sz="half" idx="1" hasCustomPrompt="1"/>
          </p:nvPr>
        </p:nvSpPr>
        <p:spPr>
          <a:xfrm>
            <a:off x="457200" y="774700"/>
            <a:ext cx="4038600" cy="54451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In the D series, if the terminal carbon is outside the ring, it is oriented upwards. In the L series, it is the opposite.</a:t>
            </a: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In the α form, the anomeric hydroxyl group is always in the trans position relative to the last carbon outside the ring. This position is cis in the β form.</a:t>
            </a: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>
            <p:ph sz="quarter" idx="2" hasCustomPrompt="1"/>
          </p:nvPr>
        </p:nvGraphicFramePr>
        <p:xfrm>
          <a:off x="5756275" y="796290"/>
          <a:ext cx="2724150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2" imgW="2121535" imgH="1783080" progId="Document.ChemWindow">
                  <p:embed/>
                </p:oleObj>
              </mc:Choice>
              <mc:Fallback>
                <p:oleObj name="" r:id="rId2" imgW="2121535" imgH="1783080" progId="Document.ChemWindow">
                  <p:embed/>
                  <p:pic>
                    <p:nvPicPr>
                      <p:cNvPr id="0" name="Image 307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56275" y="796290"/>
                        <a:ext cx="2724150" cy="17716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5" name="Text Box 9"/>
          <p:cNvSpPr txBox="1"/>
          <p:nvPr/>
        </p:nvSpPr>
        <p:spPr>
          <a:xfrm>
            <a:off x="5786438" y="2665730"/>
            <a:ext cx="2555875" cy="4064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Symbol" panose="05050102010706020507" pitchFamily="18" charset="2"/>
              </a:rPr>
              <a:t>a</a:t>
            </a:r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-D-Glucopyranos</a:t>
            </a:r>
            <a:r>
              <a:rPr sz="2000" dirty="0">
                <a:solidFill>
                  <a:srgbClr val="00FF00"/>
                </a:solidFill>
                <a:latin typeface="Arial" panose="020B0604020202020204" pitchFamily="34" charset="0"/>
              </a:rPr>
              <a:t>e</a:t>
            </a:r>
            <a:endParaRPr sz="2000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50186" name="Text Box 10"/>
          <p:cNvSpPr txBox="1"/>
          <p:nvPr/>
        </p:nvSpPr>
        <p:spPr>
          <a:xfrm>
            <a:off x="5813425" y="6073775"/>
            <a:ext cx="2563813" cy="40005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algn="ctr"/>
            <a:r>
              <a:rPr sz="2000" b="1" dirty="0">
                <a:solidFill>
                  <a:srgbClr val="00FF00"/>
                </a:solidFill>
                <a:latin typeface="Symbol" panose="05050102010706020507" pitchFamily="18" charset="2"/>
              </a:rPr>
              <a:t>b</a:t>
            </a:r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-D-Fructofuranos</a:t>
            </a:r>
            <a:r>
              <a:rPr sz="2000" dirty="0">
                <a:solidFill>
                  <a:srgbClr val="00FF00"/>
                </a:solidFill>
                <a:latin typeface="Arial" panose="020B0604020202020204" pitchFamily="34" charset="0"/>
              </a:rPr>
              <a:t>e</a:t>
            </a:r>
            <a:endParaRPr sz="2000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0188" name="Object 12"/>
          <p:cNvGraphicFramePr>
            <a:graphicFrameLocks noChangeAspect="1"/>
          </p:cNvGraphicFramePr>
          <p:nvPr>
            <p:ph sz="quarter" idx="3" hasCustomPrompt="1"/>
          </p:nvPr>
        </p:nvGraphicFramePr>
        <p:xfrm>
          <a:off x="5491163" y="4125913"/>
          <a:ext cx="2905125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4" imgW="2907665" imgH="1801495" progId="Document.ChemWindow">
                  <p:embed/>
                </p:oleObj>
              </mc:Choice>
              <mc:Fallback>
                <p:oleObj name="" r:id="rId4" imgW="2907665" imgH="1801495" progId="Document.ChemWindow">
                  <p:embed/>
                  <p:pic>
                    <p:nvPicPr>
                      <p:cNvPr id="0" name="Image 307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91163" y="4125913"/>
                        <a:ext cx="2905125" cy="17907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0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charRg st="0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 bldLvl="0" animBg="1"/>
      <p:bldP spid="501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196850" y="194310"/>
            <a:ext cx="8251825" cy="101282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3200" b="0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I. General characteristics of carbohydrates</a:t>
            </a:r>
            <a:endParaRPr kumimoji="0" lang="fr-FR" sz="3200" b="0" i="0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687070" y="1231900"/>
            <a:ext cx="8098155" cy="337058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I.1. Definition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charset="0"/>
              <a:buChar char="Ø"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Carbohydrates are organic compounds composed of carbon (C), hydrogen (H), and oxygen (O), with a general chemical formula of Cn(H2O)n.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charset="0"/>
              <a:buChar char="Ø"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They are a primary source of energy for living organisms and are found in a wide variety of foods, from sugars and starches to fibers.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charset="0"/>
              <a:buChar char="Ø"/>
              <a:defRPr/>
            </a:pP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Carbohydrates = Polyhydroxyaldehydes or Polyhydroxyketones and all their derivatives.</a:t>
            </a:r>
            <a:endParaRPr kumimoji="0" lang="fr-FR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1" name="Rectangle 3"/>
          <p:cNvSpPr>
            <a:spLocks noGrp="1" noChangeArrowheads="1"/>
          </p:cNvSpPr>
          <p:nvPr>
            <p:ph type="body" sz="half" idx="1" hasCustomPrompt="1"/>
          </p:nvPr>
        </p:nvSpPr>
        <p:spPr>
          <a:xfrm>
            <a:off x="228600" y="31115"/>
            <a:ext cx="4587240" cy="334391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4.3. REEVES formula</a:t>
            </a:r>
            <a:endParaRPr kumimoji="0" lang="fr-FR" sz="2800" b="0" i="0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The chair form</a:t>
            </a: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: </a:t>
            </a:r>
            <a:r>
              <a:rPr kumimoji="0" sz="2400" b="1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Equatorial plane containing carbons 2, 3, 5 and the oxygen atom. C4 is above the plane and C1 is below. This is the stable form of natural oses.</a:t>
            </a:r>
            <a:endParaRPr kumimoji="0" sz="2400" b="1" i="0" u="none" strike="noStrike" kern="0" cap="none" spc="0" normalizeH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</p:txBody>
      </p:sp>
      <p:graphicFrame>
        <p:nvGraphicFramePr>
          <p:cNvPr id="43017" name="Object 9"/>
          <p:cNvGraphicFramePr>
            <a:graphicFrameLocks noChangeAspect="1"/>
          </p:cNvGraphicFramePr>
          <p:nvPr>
            <p:ph sz="quarter" idx="2" hasCustomPrompt="1"/>
          </p:nvPr>
        </p:nvGraphicFramePr>
        <p:xfrm>
          <a:off x="4872038" y="809625"/>
          <a:ext cx="3970337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2" imgW="2350135" imgH="1974850" progId="Document.ChemWindow">
                  <p:embed/>
                </p:oleObj>
              </mc:Choice>
              <mc:Fallback>
                <p:oleObj name="" r:id="rId2" imgW="2350135" imgH="1974850" progId="Document.ChemWindow">
                  <p:embed/>
                  <p:pic>
                    <p:nvPicPr>
                      <p:cNvPr id="0" name="Image 308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72038" y="809625"/>
                        <a:ext cx="3970337" cy="25654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12725" y="3943350"/>
            <a:ext cx="4676775" cy="18002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The boat form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 : </a:t>
            </a:r>
            <a:r>
              <a:rPr lang="fr-FR" b="1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sym typeface="+mn-ea"/>
              </a:rPr>
              <a:t>a cyclic conformation where two opposite atoms of the ring (typically C1 and C4 in pyranoses) are elevated relative to the other atoms.</a:t>
            </a:r>
            <a:endParaRPr lang="fr-FR" b="1" noProof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sym typeface="+mn-ea"/>
            </a:endParaRPr>
          </a:p>
        </p:txBody>
      </p:sp>
      <p:graphicFrame>
        <p:nvGraphicFramePr>
          <p:cNvPr id="43020" name="Object 12"/>
          <p:cNvGraphicFramePr>
            <a:graphicFrameLocks noChangeAspect="1"/>
          </p:cNvGraphicFramePr>
          <p:nvPr>
            <p:ph sz="quarter" idx="3" hasCustomPrompt="1"/>
          </p:nvPr>
        </p:nvGraphicFramePr>
        <p:xfrm>
          <a:off x="5084128" y="4160203"/>
          <a:ext cx="3687762" cy="190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4" imgW="2414270" imgH="1517650" progId="Document.ChemWindow">
                  <p:embed/>
                </p:oleObj>
              </mc:Choice>
              <mc:Fallback>
                <p:oleObj name="" r:id="rId4" imgW="2414270" imgH="1517650" progId="Document.ChemWindow">
                  <p:embed/>
                  <p:pic>
                    <p:nvPicPr>
                      <p:cNvPr id="0" name="Image 308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4128" y="4160203"/>
                        <a:ext cx="3687762" cy="190658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charRg st="26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charRg st="26" end="1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charRg st="0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012">
                                            <p:txEl>
                                              <p:charRg st="0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3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586423" y="277813"/>
            <a:ext cx="8229600" cy="5619750"/>
          </a:xfrm>
        </p:spPr>
        <p:txBody>
          <a:bodyPr vert="horz" wrap="square" lIns="91440" tIns="45720" rIns="91440" bIns="45720" numCol="1" anchor="t" anchorCtr="0" compatLnSpc="1"/>
          <a:p>
            <a:pPr marL="0" algn="l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fr-FR" sz="3200" b="0" noProof="0" smtClean="0">
                <a:ln>
                  <a:noFill/>
                </a:ln>
                <a:solidFill>
                  <a:srgbClr val="00FF00"/>
                </a:solidFill>
                <a:uLnTx/>
                <a:uFillTx/>
                <a:latin typeface="+mj-lt"/>
                <a:ea typeface="+mj-ea"/>
              </a:rPr>
              <a:t>II.5. Properties of monosaccharides</a:t>
            </a:r>
            <a:endParaRPr lang="fr-FR" sz="3200" b="0" noProof="0" smtClean="0">
              <a:ln>
                <a:noFill/>
              </a:ln>
              <a:solidFill>
                <a:srgbClr val="00FF00"/>
              </a:solidFill>
              <a:uLnTx/>
              <a:uFillTx/>
              <a:latin typeface="+mj-lt"/>
              <a:ea typeface="+mj-ea"/>
            </a:endParaRPr>
          </a:p>
          <a:p>
            <a:pPr eaLnBrk="1" hangingPunct="1">
              <a:lnSpc>
                <a:spcPct val="130000"/>
              </a:lnSpc>
              <a:spcBef>
                <a:spcPct val="65000"/>
              </a:spcBef>
              <a:buNone/>
            </a:pPr>
            <a:r>
              <a:rPr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	II.5.1. Physical properties</a:t>
            </a:r>
            <a:endParaRPr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eaLnBrk="1" hangingPunct="1">
              <a:lnSpc>
                <a:spcPct val="130000"/>
              </a:lnSpc>
              <a:spcBef>
                <a:spcPct val="65000"/>
              </a:spcBef>
            </a:pP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White, crystalline solids, sweet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eaLnBrk="1" hangingPunct="1">
              <a:lnSpc>
                <a:spcPct val="130000"/>
              </a:lnSpc>
              <a:spcBef>
                <a:spcPct val="65000"/>
              </a:spcBef>
            </a:pP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Highly soluble in water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eaLnBrk="1" hangingPunct="1">
              <a:lnSpc>
                <a:spcPct val="130000"/>
              </a:lnSpc>
              <a:spcBef>
                <a:spcPct val="65000"/>
              </a:spcBef>
            </a:pP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Insoluble in non-polar solvents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eaLnBrk="1" hangingPunct="1">
              <a:lnSpc>
                <a:spcPct val="130000"/>
              </a:lnSpc>
              <a:spcBef>
                <a:spcPct val="65000"/>
              </a:spcBef>
            </a:pP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Possess optical activity in solution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eaLnBrk="1" hangingPunct="1">
              <a:lnSpc>
                <a:spcPct val="130000"/>
              </a:lnSpc>
              <a:spcBef>
                <a:spcPct val="65000"/>
              </a:spcBef>
            </a:pP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Absorption spectrum: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130000"/>
              </a:lnSpc>
              <a:spcBef>
                <a:spcPct val="65000"/>
              </a:spcBef>
              <a:buNone/>
            </a:pP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- Absorb little in the visible and ultraviolet range    -Characteristic Infrared spectrum</a:t>
            </a:r>
            <a:b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</a:br>
            <a:b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</a:br>
            <a:endParaRPr lang="fr-FR" altLang="ja-JP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7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401320" y="327660"/>
            <a:ext cx="8592820" cy="576453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II.5.2. Chemical properties of monosaccharides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0" algn="l" defTabSz="914400" rtl="0" eaLnBrk="1" fontAlgn="base" latinLnBrk="0" hangingPunct="1">
              <a:lnSpc>
                <a:spcPct val="130000"/>
              </a:lnSpc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Properties of the carbonyl function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Formation of hemiacetals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Oxidation reactions</a:t>
            </a:r>
            <a:endParaRPr kumimoji="0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30000"/>
              </a:lnSpc>
              <a:spcBef>
                <a:spcPct val="5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Oxydation douce par l</a:t>
            </a:r>
            <a:r>
              <a:rPr kumimoji="0" lang="ja-JP" alt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’</a:t>
            </a:r>
            <a:r>
              <a:rPr kumimoji="0" lang="fr-FR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iode en milieu alcalin</a:t>
            </a:r>
            <a:endParaRPr kumimoji="0" lang="fr-FR" altLang="ja-JP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30000"/>
              </a:lnSpc>
              <a:spcBef>
                <a:spcPct val="55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Spécifique des aldoses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30000"/>
              </a:lnSpc>
              <a:spcBef>
                <a:spcPct val="55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Donne des acides 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aldoniques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447" name="Rectangle 55"/>
          <p:cNvSpPr/>
          <p:nvPr/>
        </p:nvSpPr>
        <p:spPr>
          <a:xfrm>
            <a:off x="5370513" y="1554163"/>
            <a:ext cx="1219200" cy="5651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59446" name="Rectangle 54"/>
          <p:cNvSpPr/>
          <p:nvPr/>
        </p:nvSpPr>
        <p:spPr>
          <a:xfrm>
            <a:off x="1828800" y="1582738"/>
            <a:ext cx="1219200" cy="5651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500063" y="379413"/>
            <a:ext cx="7199313" cy="86677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3600" b="0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Example of glucose</a:t>
            </a:r>
            <a:endParaRPr kumimoji="0" lang="fr-FR" sz="3600" b="0" i="0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  <p:grpSp>
        <p:nvGrpSpPr>
          <p:cNvPr id="45061" name="Group 31"/>
          <p:cNvGrpSpPr/>
          <p:nvPr/>
        </p:nvGrpSpPr>
        <p:grpSpPr>
          <a:xfrm>
            <a:off x="1370013" y="1684338"/>
            <a:ext cx="1784350" cy="3548062"/>
            <a:chOff x="307" y="988"/>
            <a:chExt cx="1124" cy="2235"/>
          </a:xfrm>
        </p:grpSpPr>
        <p:sp>
          <p:nvSpPr>
            <p:cNvPr id="45084" name="Text Box 8"/>
            <p:cNvSpPr txBox="1"/>
            <p:nvPr/>
          </p:nvSpPr>
          <p:spPr>
            <a:xfrm>
              <a:off x="785" y="2973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5085" name="Text Box 9"/>
            <p:cNvSpPr txBox="1"/>
            <p:nvPr/>
          </p:nvSpPr>
          <p:spPr>
            <a:xfrm>
              <a:off x="775" y="2190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5086" name="Text Box 10"/>
            <p:cNvSpPr txBox="1"/>
            <p:nvPr/>
          </p:nvSpPr>
          <p:spPr>
            <a:xfrm>
              <a:off x="752" y="2567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45087" name="Line 11"/>
            <p:cNvSpPr/>
            <p:nvPr/>
          </p:nvSpPr>
          <p:spPr>
            <a:xfrm>
              <a:off x="878" y="2803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88" name="Line 15"/>
            <p:cNvSpPr/>
            <p:nvPr/>
          </p:nvSpPr>
          <p:spPr>
            <a:xfrm>
              <a:off x="968" y="2695"/>
              <a:ext cx="20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89" name="Line 16"/>
            <p:cNvSpPr/>
            <p:nvPr/>
          </p:nvSpPr>
          <p:spPr>
            <a:xfrm>
              <a:off x="877" y="2410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90" name="Text Box 17"/>
            <p:cNvSpPr txBox="1"/>
            <p:nvPr/>
          </p:nvSpPr>
          <p:spPr>
            <a:xfrm>
              <a:off x="746" y="988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CHO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5091" name="Line 18"/>
            <p:cNvSpPr/>
            <p:nvPr/>
          </p:nvSpPr>
          <p:spPr>
            <a:xfrm flipV="1">
              <a:off x="869" y="2015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92" name="Line 22"/>
            <p:cNvSpPr/>
            <p:nvPr/>
          </p:nvSpPr>
          <p:spPr>
            <a:xfrm>
              <a:off x="971" y="2321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93" name="Text Box 23"/>
            <p:cNvSpPr txBox="1"/>
            <p:nvPr/>
          </p:nvSpPr>
          <p:spPr>
            <a:xfrm>
              <a:off x="335" y="1362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5094" name="Text Box 24"/>
            <p:cNvSpPr txBox="1"/>
            <p:nvPr/>
          </p:nvSpPr>
          <p:spPr>
            <a:xfrm>
              <a:off x="307" y="1791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5095" name="Line 25"/>
            <p:cNvSpPr/>
            <p:nvPr/>
          </p:nvSpPr>
          <p:spPr>
            <a:xfrm flipV="1">
              <a:off x="860" y="159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96" name="Line 27"/>
            <p:cNvSpPr/>
            <p:nvPr/>
          </p:nvSpPr>
          <p:spPr>
            <a:xfrm>
              <a:off x="605" y="1918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97" name="Line 28"/>
            <p:cNvSpPr/>
            <p:nvPr/>
          </p:nvSpPr>
          <p:spPr>
            <a:xfrm>
              <a:off x="943" y="1489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98" name="Line 30"/>
            <p:cNvSpPr/>
            <p:nvPr/>
          </p:nvSpPr>
          <p:spPr>
            <a:xfrm flipV="1">
              <a:off x="851" y="1201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5062" name="Group 33"/>
          <p:cNvGrpSpPr/>
          <p:nvPr/>
        </p:nvGrpSpPr>
        <p:grpSpPr>
          <a:xfrm>
            <a:off x="4797425" y="1668463"/>
            <a:ext cx="1784350" cy="3548062"/>
            <a:chOff x="307" y="988"/>
            <a:chExt cx="1124" cy="2235"/>
          </a:xfrm>
        </p:grpSpPr>
        <p:sp>
          <p:nvSpPr>
            <p:cNvPr id="45069" name="Text Box 34"/>
            <p:cNvSpPr txBox="1"/>
            <p:nvPr/>
          </p:nvSpPr>
          <p:spPr>
            <a:xfrm>
              <a:off x="785" y="2973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5070" name="Text Box 35"/>
            <p:cNvSpPr txBox="1"/>
            <p:nvPr/>
          </p:nvSpPr>
          <p:spPr>
            <a:xfrm>
              <a:off x="775" y="2190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5071" name="Text Box 36"/>
            <p:cNvSpPr txBox="1"/>
            <p:nvPr/>
          </p:nvSpPr>
          <p:spPr>
            <a:xfrm>
              <a:off x="752" y="2567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45072" name="Line 37"/>
            <p:cNvSpPr/>
            <p:nvPr/>
          </p:nvSpPr>
          <p:spPr>
            <a:xfrm>
              <a:off x="878" y="2803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73" name="Line 38"/>
            <p:cNvSpPr/>
            <p:nvPr/>
          </p:nvSpPr>
          <p:spPr>
            <a:xfrm>
              <a:off x="968" y="2695"/>
              <a:ext cx="20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74" name="Line 39"/>
            <p:cNvSpPr/>
            <p:nvPr/>
          </p:nvSpPr>
          <p:spPr>
            <a:xfrm>
              <a:off x="877" y="2410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75" name="Text Box 40"/>
            <p:cNvSpPr txBox="1"/>
            <p:nvPr/>
          </p:nvSpPr>
          <p:spPr>
            <a:xfrm>
              <a:off x="746" y="988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COOH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5076" name="Line 41"/>
            <p:cNvSpPr/>
            <p:nvPr/>
          </p:nvSpPr>
          <p:spPr>
            <a:xfrm flipV="1">
              <a:off x="869" y="2015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77" name="Line 42"/>
            <p:cNvSpPr/>
            <p:nvPr/>
          </p:nvSpPr>
          <p:spPr>
            <a:xfrm>
              <a:off x="971" y="2321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78" name="Text Box 43"/>
            <p:cNvSpPr txBox="1"/>
            <p:nvPr/>
          </p:nvSpPr>
          <p:spPr>
            <a:xfrm>
              <a:off x="335" y="1362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5079" name="Text Box 44"/>
            <p:cNvSpPr txBox="1"/>
            <p:nvPr/>
          </p:nvSpPr>
          <p:spPr>
            <a:xfrm>
              <a:off x="307" y="1791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5080" name="Line 45"/>
            <p:cNvSpPr/>
            <p:nvPr/>
          </p:nvSpPr>
          <p:spPr>
            <a:xfrm flipV="1">
              <a:off x="860" y="159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81" name="Line 46"/>
            <p:cNvSpPr/>
            <p:nvPr/>
          </p:nvSpPr>
          <p:spPr>
            <a:xfrm>
              <a:off x="605" y="1918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82" name="Line 47"/>
            <p:cNvSpPr/>
            <p:nvPr/>
          </p:nvSpPr>
          <p:spPr>
            <a:xfrm>
              <a:off x="943" y="1489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83" name="Line 48"/>
            <p:cNvSpPr/>
            <p:nvPr/>
          </p:nvSpPr>
          <p:spPr>
            <a:xfrm flipV="1">
              <a:off x="851" y="1201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5063" name="Text Box 49"/>
          <p:cNvSpPr txBox="1"/>
          <p:nvPr/>
        </p:nvSpPr>
        <p:spPr>
          <a:xfrm>
            <a:off x="6223000" y="2914650"/>
            <a:ext cx="936625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000" b="1" dirty="0">
                <a:latin typeface="Arial" panose="020B0604020202020204" pitchFamily="34" charset="0"/>
              </a:rPr>
              <a:t>+ 2 H I</a:t>
            </a:r>
            <a:endParaRPr sz="2000" b="1" baseline="-30000" dirty="0">
              <a:latin typeface="Arial" panose="020B0604020202020204" pitchFamily="34" charset="0"/>
            </a:endParaRPr>
          </a:p>
        </p:txBody>
      </p:sp>
      <p:grpSp>
        <p:nvGrpSpPr>
          <p:cNvPr id="45064" name="Group 51"/>
          <p:cNvGrpSpPr/>
          <p:nvPr/>
        </p:nvGrpSpPr>
        <p:grpSpPr>
          <a:xfrm>
            <a:off x="3076575" y="2508250"/>
            <a:ext cx="2017713" cy="817563"/>
            <a:chOff x="1938" y="1580"/>
            <a:chExt cx="1271" cy="515"/>
          </a:xfrm>
        </p:grpSpPr>
        <p:sp>
          <p:nvSpPr>
            <p:cNvPr id="45067" name="Text Box 32"/>
            <p:cNvSpPr txBox="1"/>
            <p:nvPr/>
          </p:nvSpPr>
          <p:spPr>
            <a:xfrm>
              <a:off x="2000" y="1580"/>
              <a:ext cx="834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+ 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 + I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endParaRPr sz="2000" b="1" baseline="-30000" dirty="0">
                <a:latin typeface="Arial" panose="020B0604020202020204" pitchFamily="34" charset="0"/>
              </a:endParaRPr>
            </a:p>
          </p:txBody>
        </p:sp>
        <p:sp>
          <p:nvSpPr>
            <p:cNvPr id="45068" name="AutoShape 50"/>
            <p:cNvSpPr/>
            <p:nvPr/>
          </p:nvSpPr>
          <p:spPr>
            <a:xfrm>
              <a:off x="1938" y="1874"/>
              <a:ext cx="1271" cy="221"/>
            </a:xfrm>
            <a:prstGeom prst="rightArrow">
              <a:avLst>
                <a:gd name="adj1" fmla="val 50000"/>
                <a:gd name="adj2" fmla="val 143778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45065" name="Text Box 52"/>
          <p:cNvSpPr txBox="1"/>
          <p:nvPr/>
        </p:nvSpPr>
        <p:spPr>
          <a:xfrm>
            <a:off x="1779588" y="5395913"/>
            <a:ext cx="1463675" cy="4064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D-Glucose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45066" name="Text Box 53"/>
          <p:cNvSpPr txBox="1"/>
          <p:nvPr/>
        </p:nvSpPr>
        <p:spPr>
          <a:xfrm>
            <a:off x="4886325" y="5337175"/>
            <a:ext cx="2311400" cy="4064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Acide gluconique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47" grpId="0" animBg="1"/>
      <p:bldP spid="594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85" name="Rectangle 45"/>
          <p:cNvSpPr/>
          <p:nvPr/>
        </p:nvSpPr>
        <p:spPr>
          <a:xfrm>
            <a:off x="2393950" y="5500688"/>
            <a:ext cx="1219200" cy="5651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1484" name="Rectangle 44"/>
          <p:cNvSpPr/>
          <p:nvPr/>
        </p:nvSpPr>
        <p:spPr>
          <a:xfrm>
            <a:off x="5876925" y="5502275"/>
            <a:ext cx="1219200" cy="5651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485775" y="222250"/>
            <a:ext cx="8229600" cy="1559560"/>
          </a:xfrm>
        </p:spPr>
        <p:txBody>
          <a:bodyPr vert="horz" wrap="square" lIns="91440" tIns="45720" rIns="91440" bIns="45720" numCol="1" anchor="t" anchorCtr="0" compatLnSpc="1"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Energy oxidation</a:t>
            </a:r>
            <a:endParaRPr kumimoji="0" lang="fr-FR" sz="2800" b="1" i="0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kumimoji="0" lang="en-US" alt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With nitric acid</a:t>
            </a:r>
            <a:endParaRPr kumimoji="0" lang="en-US" altLang="fr-FR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kumimoji="0" lang="en-US" alt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Gives a diacid called aldaric or saccharic acid</a:t>
            </a:r>
            <a:endParaRPr kumimoji="0" lang="en-US" altLang="fr-FR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61444" name="Rectangle 4"/>
          <p:cNvSpPr/>
          <p:nvPr/>
        </p:nvSpPr>
        <p:spPr>
          <a:xfrm>
            <a:off x="5703888" y="2352675"/>
            <a:ext cx="1219200" cy="5651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1445" name="Rectangle 5"/>
          <p:cNvSpPr/>
          <p:nvPr/>
        </p:nvSpPr>
        <p:spPr>
          <a:xfrm>
            <a:off x="2162175" y="2381250"/>
            <a:ext cx="1219200" cy="5651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grpSp>
        <p:nvGrpSpPr>
          <p:cNvPr id="46087" name="Group 6"/>
          <p:cNvGrpSpPr/>
          <p:nvPr/>
        </p:nvGrpSpPr>
        <p:grpSpPr>
          <a:xfrm>
            <a:off x="1703388" y="2482850"/>
            <a:ext cx="1784350" cy="3548063"/>
            <a:chOff x="307" y="988"/>
            <a:chExt cx="1124" cy="2235"/>
          </a:xfrm>
        </p:grpSpPr>
        <p:sp>
          <p:nvSpPr>
            <p:cNvPr id="46108" name="Text Box 7"/>
            <p:cNvSpPr txBox="1"/>
            <p:nvPr/>
          </p:nvSpPr>
          <p:spPr>
            <a:xfrm>
              <a:off x="785" y="2973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6109" name="Text Box 8"/>
            <p:cNvSpPr txBox="1"/>
            <p:nvPr/>
          </p:nvSpPr>
          <p:spPr>
            <a:xfrm>
              <a:off x="775" y="2190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6110" name="Text Box 9"/>
            <p:cNvSpPr txBox="1"/>
            <p:nvPr/>
          </p:nvSpPr>
          <p:spPr>
            <a:xfrm>
              <a:off x="752" y="2567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46111" name="Line 10"/>
            <p:cNvSpPr/>
            <p:nvPr/>
          </p:nvSpPr>
          <p:spPr>
            <a:xfrm>
              <a:off x="878" y="2803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12" name="Line 11"/>
            <p:cNvSpPr/>
            <p:nvPr/>
          </p:nvSpPr>
          <p:spPr>
            <a:xfrm>
              <a:off x="968" y="2695"/>
              <a:ext cx="20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13" name="Line 12"/>
            <p:cNvSpPr/>
            <p:nvPr/>
          </p:nvSpPr>
          <p:spPr>
            <a:xfrm>
              <a:off x="877" y="2410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14" name="Text Box 13"/>
            <p:cNvSpPr txBox="1"/>
            <p:nvPr/>
          </p:nvSpPr>
          <p:spPr>
            <a:xfrm>
              <a:off x="746" y="988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CHO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6115" name="Line 14"/>
            <p:cNvSpPr/>
            <p:nvPr/>
          </p:nvSpPr>
          <p:spPr>
            <a:xfrm flipV="1">
              <a:off x="869" y="2015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16" name="Line 15"/>
            <p:cNvSpPr/>
            <p:nvPr/>
          </p:nvSpPr>
          <p:spPr>
            <a:xfrm>
              <a:off x="971" y="2321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17" name="Text Box 16"/>
            <p:cNvSpPr txBox="1"/>
            <p:nvPr/>
          </p:nvSpPr>
          <p:spPr>
            <a:xfrm>
              <a:off x="335" y="1362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6118" name="Text Box 17"/>
            <p:cNvSpPr txBox="1"/>
            <p:nvPr/>
          </p:nvSpPr>
          <p:spPr>
            <a:xfrm>
              <a:off x="307" y="1791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6119" name="Line 18"/>
            <p:cNvSpPr/>
            <p:nvPr/>
          </p:nvSpPr>
          <p:spPr>
            <a:xfrm flipV="1">
              <a:off x="860" y="159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20" name="Line 19"/>
            <p:cNvSpPr/>
            <p:nvPr/>
          </p:nvSpPr>
          <p:spPr>
            <a:xfrm>
              <a:off x="605" y="1918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21" name="Line 20"/>
            <p:cNvSpPr/>
            <p:nvPr/>
          </p:nvSpPr>
          <p:spPr>
            <a:xfrm>
              <a:off x="943" y="1489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22" name="Line 21"/>
            <p:cNvSpPr/>
            <p:nvPr/>
          </p:nvSpPr>
          <p:spPr>
            <a:xfrm flipV="1">
              <a:off x="851" y="1201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6088" name="Group 22"/>
          <p:cNvGrpSpPr/>
          <p:nvPr/>
        </p:nvGrpSpPr>
        <p:grpSpPr>
          <a:xfrm>
            <a:off x="5130800" y="2466975"/>
            <a:ext cx="1704975" cy="3548063"/>
            <a:chOff x="307" y="988"/>
            <a:chExt cx="1074" cy="2235"/>
          </a:xfrm>
        </p:grpSpPr>
        <p:sp>
          <p:nvSpPr>
            <p:cNvPr id="46093" name="Text Box 23"/>
            <p:cNvSpPr txBox="1"/>
            <p:nvPr/>
          </p:nvSpPr>
          <p:spPr>
            <a:xfrm>
              <a:off x="785" y="2973"/>
              <a:ext cx="59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COOH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6094" name="Text Box 24"/>
            <p:cNvSpPr txBox="1"/>
            <p:nvPr/>
          </p:nvSpPr>
          <p:spPr>
            <a:xfrm>
              <a:off x="775" y="2190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6095" name="Text Box 25"/>
            <p:cNvSpPr txBox="1"/>
            <p:nvPr/>
          </p:nvSpPr>
          <p:spPr>
            <a:xfrm>
              <a:off x="752" y="2567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46096" name="Line 26"/>
            <p:cNvSpPr/>
            <p:nvPr/>
          </p:nvSpPr>
          <p:spPr>
            <a:xfrm>
              <a:off x="878" y="2803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097" name="Line 27"/>
            <p:cNvSpPr/>
            <p:nvPr/>
          </p:nvSpPr>
          <p:spPr>
            <a:xfrm>
              <a:off x="968" y="2695"/>
              <a:ext cx="20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098" name="Line 28"/>
            <p:cNvSpPr/>
            <p:nvPr/>
          </p:nvSpPr>
          <p:spPr>
            <a:xfrm>
              <a:off x="877" y="2410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099" name="Text Box 29"/>
            <p:cNvSpPr txBox="1"/>
            <p:nvPr/>
          </p:nvSpPr>
          <p:spPr>
            <a:xfrm>
              <a:off x="746" y="988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COOH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6100" name="Line 30"/>
            <p:cNvSpPr/>
            <p:nvPr/>
          </p:nvSpPr>
          <p:spPr>
            <a:xfrm flipV="1">
              <a:off x="869" y="2015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01" name="Line 31"/>
            <p:cNvSpPr/>
            <p:nvPr/>
          </p:nvSpPr>
          <p:spPr>
            <a:xfrm>
              <a:off x="971" y="2321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02" name="Text Box 32"/>
            <p:cNvSpPr txBox="1"/>
            <p:nvPr/>
          </p:nvSpPr>
          <p:spPr>
            <a:xfrm>
              <a:off x="335" y="1362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6103" name="Text Box 33"/>
            <p:cNvSpPr txBox="1"/>
            <p:nvPr/>
          </p:nvSpPr>
          <p:spPr>
            <a:xfrm>
              <a:off x="307" y="1791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6104" name="Line 34"/>
            <p:cNvSpPr/>
            <p:nvPr/>
          </p:nvSpPr>
          <p:spPr>
            <a:xfrm flipV="1">
              <a:off x="860" y="159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05" name="Line 35"/>
            <p:cNvSpPr/>
            <p:nvPr/>
          </p:nvSpPr>
          <p:spPr>
            <a:xfrm>
              <a:off x="605" y="1918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06" name="Line 36"/>
            <p:cNvSpPr/>
            <p:nvPr/>
          </p:nvSpPr>
          <p:spPr>
            <a:xfrm>
              <a:off x="943" y="1489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07" name="Line 37"/>
            <p:cNvSpPr/>
            <p:nvPr/>
          </p:nvSpPr>
          <p:spPr>
            <a:xfrm flipV="1">
              <a:off x="851" y="1201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6089" name="Text Box 40"/>
          <p:cNvSpPr txBox="1"/>
          <p:nvPr/>
        </p:nvSpPr>
        <p:spPr>
          <a:xfrm>
            <a:off x="3360738" y="3408363"/>
            <a:ext cx="148018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sz="2000" b="1" dirty="0">
                <a:latin typeface="Arial" panose="020B0604020202020204" pitchFamily="34" charset="0"/>
              </a:rPr>
              <a:t> </a:t>
            </a:r>
            <a:r>
              <a:rPr lang="fr-FR" sz="2000" b="1" dirty="0">
                <a:latin typeface="Arial" panose="020B0604020202020204" pitchFamily="34" charset="0"/>
              </a:rPr>
              <a:t>N</a:t>
            </a:r>
            <a:r>
              <a:rPr sz="2000" b="1" dirty="0">
                <a:latin typeface="Arial" panose="020B0604020202020204" pitchFamily="34" charset="0"/>
              </a:rPr>
              <a:t>itri</a:t>
            </a:r>
            <a:r>
              <a:rPr lang="fr-FR" sz="2000" b="1" dirty="0">
                <a:latin typeface="Arial" panose="020B0604020202020204" pitchFamily="34" charset="0"/>
              </a:rPr>
              <a:t>c a</a:t>
            </a:r>
            <a:r>
              <a:rPr sz="2000" b="1" dirty="0">
                <a:sym typeface="+mn-ea"/>
              </a:rPr>
              <a:t>cid</a:t>
            </a:r>
            <a:endParaRPr lang="fr-FR" sz="2000" b="1" baseline="-30000" dirty="0">
              <a:latin typeface="Arial" panose="020B0604020202020204" pitchFamily="34" charset="0"/>
            </a:endParaRPr>
          </a:p>
        </p:txBody>
      </p:sp>
      <p:sp>
        <p:nvSpPr>
          <p:cNvPr id="46090" name="AutoShape 41"/>
          <p:cNvSpPr/>
          <p:nvPr/>
        </p:nvSpPr>
        <p:spPr>
          <a:xfrm>
            <a:off x="3409950" y="3773488"/>
            <a:ext cx="2017713" cy="350837"/>
          </a:xfrm>
          <a:prstGeom prst="rightArrow">
            <a:avLst>
              <a:gd name="adj1" fmla="val 50000"/>
              <a:gd name="adj2" fmla="val 14377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46091" name="Text Box 42"/>
          <p:cNvSpPr txBox="1"/>
          <p:nvPr/>
        </p:nvSpPr>
        <p:spPr>
          <a:xfrm>
            <a:off x="2112963" y="6194425"/>
            <a:ext cx="1463675" cy="4064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D-Glucose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46092" name="Text Box 43"/>
          <p:cNvSpPr txBox="1"/>
          <p:nvPr/>
        </p:nvSpPr>
        <p:spPr>
          <a:xfrm>
            <a:off x="5596890" y="6135688"/>
            <a:ext cx="1846580" cy="39878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algn="l"/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 </a:t>
            </a:r>
            <a:r>
              <a:rPr lang="fr-FR" sz="2000" b="1" dirty="0">
                <a:solidFill>
                  <a:srgbClr val="00FF00"/>
                </a:solidFill>
                <a:latin typeface="Arial" panose="020B0604020202020204" pitchFamily="34" charset="0"/>
              </a:rPr>
              <a:t>G</a:t>
            </a:r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lucari</a:t>
            </a:r>
            <a:r>
              <a:rPr lang="fr-FR" sz="2000" b="1" dirty="0">
                <a:solidFill>
                  <a:srgbClr val="00FF00"/>
                </a:solidFill>
                <a:latin typeface="Arial" panose="020B0604020202020204" pitchFamily="34" charset="0"/>
              </a:rPr>
              <a:t>c a</a:t>
            </a:r>
            <a:r>
              <a:rPr sz="2000" b="1" dirty="0">
                <a:solidFill>
                  <a:srgbClr val="00FF00"/>
                </a:solidFill>
                <a:sym typeface="+mn-ea"/>
              </a:rPr>
              <a:t>cid</a:t>
            </a:r>
            <a:endParaRPr lang="fr-FR" sz="2000" b="1" dirty="0">
              <a:solidFill>
                <a:srgbClr val="00FF00"/>
              </a:solidFill>
              <a:latin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5" grpId="0" animBg="1"/>
      <p:bldP spid="61484" grpId="0" animBg="1"/>
      <p:bldP spid="61444" grpId="0" animBg="1"/>
      <p:bldP spid="6144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7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471488" y="366713"/>
            <a:ext cx="8286750" cy="19462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Energy oxidation with carbonyl protection</a:t>
            </a:r>
            <a:endParaRPr kumimoji="0" lang="fr-FR" sz="2800" b="1" i="0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kumimoji="0" lang="en-US" alt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Primary alcohol function only oxidized</a:t>
            </a:r>
            <a:endParaRPr kumimoji="0" lang="en-US" altLang="fr-FR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kumimoji="0" lang="en-US" alt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Formation of uronic acids (biological role)</a:t>
            </a:r>
            <a:endParaRPr kumimoji="0" lang="en-US" altLang="fr-FR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62469" name="Rectangle 5"/>
          <p:cNvSpPr/>
          <p:nvPr/>
        </p:nvSpPr>
        <p:spPr>
          <a:xfrm>
            <a:off x="5876925" y="5502275"/>
            <a:ext cx="1219200" cy="5651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2471" name="Rectangle 7"/>
          <p:cNvSpPr/>
          <p:nvPr/>
        </p:nvSpPr>
        <p:spPr>
          <a:xfrm>
            <a:off x="2395538" y="5545138"/>
            <a:ext cx="1219200" cy="5651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grpSp>
        <p:nvGrpSpPr>
          <p:cNvPr id="47109" name="Group 8"/>
          <p:cNvGrpSpPr/>
          <p:nvPr/>
        </p:nvGrpSpPr>
        <p:grpSpPr>
          <a:xfrm>
            <a:off x="1703388" y="2482850"/>
            <a:ext cx="1784350" cy="3548063"/>
            <a:chOff x="307" y="988"/>
            <a:chExt cx="1124" cy="2235"/>
          </a:xfrm>
        </p:grpSpPr>
        <p:sp>
          <p:nvSpPr>
            <p:cNvPr id="47131" name="Text Box 9"/>
            <p:cNvSpPr txBox="1"/>
            <p:nvPr/>
          </p:nvSpPr>
          <p:spPr>
            <a:xfrm>
              <a:off x="785" y="2973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7132" name="Text Box 10"/>
            <p:cNvSpPr txBox="1"/>
            <p:nvPr/>
          </p:nvSpPr>
          <p:spPr>
            <a:xfrm>
              <a:off x="775" y="2190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7133" name="Text Box 11"/>
            <p:cNvSpPr txBox="1"/>
            <p:nvPr/>
          </p:nvSpPr>
          <p:spPr>
            <a:xfrm>
              <a:off x="752" y="2567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47134" name="Line 12"/>
            <p:cNvSpPr/>
            <p:nvPr/>
          </p:nvSpPr>
          <p:spPr>
            <a:xfrm>
              <a:off x="878" y="2803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35" name="Line 13"/>
            <p:cNvSpPr/>
            <p:nvPr/>
          </p:nvSpPr>
          <p:spPr>
            <a:xfrm>
              <a:off x="968" y="2695"/>
              <a:ext cx="20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36" name="Line 14"/>
            <p:cNvSpPr/>
            <p:nvPr/>
          </p:nvSpPr>
          <p:spPr>
            <a:xfrm>
              <a:off x="877" y="2410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37" name="Text Box 15"/>
            <p:cNvSpPr txBox="1"/>
            <p:nvPr/>
          </p:nvSpPr>
          <p:spPr>
            <a:xfrm>
              <a:off x="746" y="988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CHO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7138" name="Line 16"/>
            <p:cNvSpPr/>
            <p:nvPr/>
          </p:nvSpPr>
          <p:spPr>
            <a:xfrm flipV="1">
              <a:off x="869" y="2015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39" name="Line 17"/>
            <p:cNvSpPr/>
            <p:nvPr/>
          </p:nvSpPr>
          <p:spPr>
            <a:xfrm>
              <a:off x="971" y="2321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40" name="Text Box 18"/>
            <p:cNvSpPr txBox="1"/>
            <p:nvPr/>
          </p:nvSpPr>
          <p:spPr>
            <a:xfrm>
              <a:off x="335" y="1362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7141" name="Text Box 19"/>
            <p:cNvSpPr txBox="1"/>
            <p:nvPr/>
          </p:nvSpPr>
          <p:spPr>
            <a:xfrm>
              <a:off x="307" y="1791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7142" name="Line 20"/>
            <p:cNvSpPr/>
            <p:nvPr/>
          </p:nvSpPr>
          <p:spPr>
            <a:xfrm flipV="1">
              <a:off x="860" y="159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43" name="Line 21"/>
            <p:cNvSpPr/>
            <p:nvPr/>
          </p:nvSpPr>
          <p:spPr>
            <a:xfrm>
              <a:off x="605" y="1918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44" name="Line 22"/>
            <p:cNvSpPr/>
            <p:nvPr/>
          </p:nvSpPr>
          <p:spPr>
            <a:xfrm>
              <a:off x="943" y="1489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45" name="Line 23"/>
            <p:cNvSpPr/>
            <p:nvPr/>
          </p:nvSpPr>
          <p:spPr>
            <a:xfrm flipV="1">
              <a:off x="851" y="1201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7110" name="Group 24"/>
          <p:cNvGrpSpPr/>
          <p:nvPr/>
        </p:nvGrpSpPr>
        <p:grpSpPr>
          <a:xfrm>
            <a:off x="5130800" y="2466975"/>
            <a:ext cx="1704975" cy="3548063"/>
            <a:chOff x="307" y="988"/>
            <a:chExt cx="1074" cy="2235"/>
          </a:xfrm>
        </p:grpSpPr>
        <p:sp>
          <p:nvSpPr>
            <p:cNvPr id="47116" name="Text Box 25"/>
            <p:cNvSpPr txBox="1"/>
            <p:nvPr/>
          </p:nvSpPr>
          <p:spPr>
            <a:xfrm>
              <a:off x="785" y="2973"/>
              <a:ext cx="59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COOH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7117" name="Text Box 26"/>
            <p:cNvSpPr txBox="1"/>
            <p:nvPr/>
          </p:nvSpPr>
          <p:spPr>
            <a:xfrm>
              <a:off x="775" y="2190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7118" name="Text Box 27"/>
            <p:cNvSpPr txBox="1"/>
            <p:nvPr/>
          </p:nvSpPr>
          <p:spPr>
            <a:xfrm>
              <a:off x="752" y="2567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47119" name="Line 28"/>
            <p:cNvSpPr/>
            <p:nvPr/>
          </p:nvSpPr>
          <p:spPr>
            <a:xfrm>
              <a:off x="878" y="2803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20" name="Line 29"/>
            <p:cNvSpPr/>
            <p:nvPr/>
          </p:nvSpPr>
          <p:spPr>
            <a:xfrm>
              <a:off x="968" y="2695"/>
              <a:ext cx="20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21" name="Line 30"/>
            <p:cNvSpPr/>
            <p:nvPr/>
          </p:nvSpPr>
          <p:spPr>
            <a:xfrm>
              <a:off x="877" y="2410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22" name="Text Box 31"/>
            <p:cNvSpPr txBox="1"/>
            <p:nvPr/>
          </p:nvSpPr>
          <p:spPr>
            <a:xfrm>
              <a:off x="746" y="988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CHO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7123" name="Line 32"/>
            <p:cNvSpPr/>
            <p:nvPr/>
          </p:nvSpPr>
          <p:spPr>
            <a:xfrm flipV="1">
              <a:off x="869" y="2015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24" name="Line 33"/>
            <p:cNvSpPr/>
            <p:nvPr/>
          </p:nvSpPr>
          <p:spPr>
            <a:xfrm>
              <a:off x="971" y="2321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25" name="Text Box 34"/>
            <p:cNvSpPr txBox="1"/>
            <p:nvPr/>
          </p:nvSpPr>
          <p:spPr>
            <a:xfrm>
              <a:off x="335" y="1362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7126" name="Text Box 35"/>
            <p:cNvSpPr txBox="1"/>
            <p:nvPr/>
          </p:nvSpPr>
          <p:spPr>
            <a:xfrm>
              <a:off x="307" y="1791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7127" name="Line 36"/>
            <p:cNvSpPr/>
            <p:nvPr/>
          </p:nvSpPr>
          <p:spPr>
            <a:xfrm flipV="1">
              <a:off x="860" y="159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28" name="Line 37"/>
            <p:cNvSpPr/>
            <p:nvPr/>
          </p:nvSpPr>
          <p:spPr>
            <a:xfrm>
              <a:off x="605" y="1918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29" name="Line 38"/>
            <p:cNvSpPr/>
            <p:nvPr/>
          </p:nvSpPr>
          <p:spPr>
            <a:xfrm>
              <a:off x="943" y="1489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30" name="Line 39"/>
            <p:cNvSpPr/>
            <p:nvPr/>
          </p:nvSpPr>
          <p:spPr>
            <a:xfrm flipV="1">
              <a:off x="851" y="1201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7111" name="AutoShape 42"/>
          <p:cNvSpPr/>
          <p:nvPr/>
        </p:nvSpPr>
        <p:spPr>
          <a:xfrm>
            <a:off x="3409950" y="3773488"/>
            <a:ext cx="2017713" cy="350837"/>
          </a:xfrm>
          <a:prstGeom prst="rightArrow">
            <a:avLst>
              <a:gd name="adj1" fmla="val 50000"/>
              <a:gd name="adj2" fmla="val 14377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47112" name="Text Box 43"/>
          <p:cNvSpPr txBox="1"/>
          <p:nvPr/>
        </p:nvSpPr>
        <p:spPr>
          <a:xfrm>
            <a:off x="2112963" y="6194425"/>
            <a:ext cx="1463675" cy="4064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D-Glucose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47113" name="Text Box 44"/>
          <p:cNvSpPr txBox="1"/>
          <p:nvPr/>
        </p:nvSpPr>
        <p:spPr>
          <a:xfrm>
            <a:off x="5342255" y="6135688"/>
            <a:ext cx="2170430" cy="39878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algn="l"/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 </a:t>
            </a:r>
            <a:r>
              <a:rPr lang="fr-FR" sz="2000" b="1" dirty="0">
                <a:solidFill>
                  <a:srgbClr val="00FF00"/>
                </a:solidFill>
                <a:latin typeface="Arial" panose="020B0604020202020204" pitchFamily="34" charset="0"/>
              </a:rPr>
              <a:t>G</a:t>
            </a:r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lucuroni</a:t>
            </a:r>
            <a:r>
              <a:rPr lang="fr-FR" sz="2000" b="1" dirty="0">
                <a:solidFill>
                  <a:srgbClr val="00FF00"/>
                </a:solidFill>
                <a:latin typeface="Arial" panose="020B0604020202020204" pitchFamily="34" charset="0"/>
              </a:rPr>
              <a:t>c a</a:t>
            </a:r>
            <a:r>
              <a:rPr sz="2000" b="1" dirty="0">
                <a:solidFill>
                  <a:srgbClr val="00FF00"/>
                </a:solidFill>
                <a:sym typeface="+mn-ea"/>
              </a:rPr>
              <a:t>cid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47114" name="Text Box 45"/>
          <p:cNvSpPr txBox="1"/>
          <p:nvPr/>
        </p:nvSpPr>
        <p:spPr>
          <a:xfrm>
            <a:off x="3360738" y="3408363"/>
            <a:ext cx="148018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sz="2000" b="1" dirty="0">
                <a:latin typeface="Arial" panose="020B0604020202020204" pitchFamily="34" charset="0"/>
              </a:rPr>
              <a:t> </a:t>
            </a:r>
            <a:r>
              <a:rPr lang="fr-FR" sz="2000" b="1" dirty="0">
                <a:latin typeface="Arial" panose="020B0604020202020204" pitchFamily="34" charset="0"/>
              </a:rPr>
              <a:t>N</a:t>
            </a:r>
            <a:r>
              <a:rPr sz="2000" b="1" dirty="0">
                <a:latin typeface="Arial" panose="020B0604020202020204" pitchFamily="34" charset="0"/>
              </a:rPr>
              <a:t>itri</a:t>
            </a:r>
            <a:r>
              <a:rPr lang="fr-FR" sz="2000" b="1" dirty="0">
                <a:latin typeface="Arial" panose="020B0604020202020204" pitchFamily="34" charset="0"/>
              </a:rPr>
              <a:t>c </a:t>
            </a:r>
            <a:r>
              <a:rPr lang="fr-FR" sz="2000" b="1" dirty="0">
                <a:sym typeface="+mn-ea"/>
              </a:rPr>
              <a:t>a</a:t>
            </a:r>
            <a:r>
              <a:rPr sz="2000" b="1" dirty="0">
                <a:sym typeface="+mn-ea"/>
              </a:rPr>
              <a:t>cid</a:t>
            </a:r>
            <a:endParaRPr lang="fr-FR" sz="2000" b="1" baseline="-30000" dirty="0">
              <a:latin typeface="Arial" panose="020B0604020202020204" pitchFamily="34" charset="0"/>
            </a:endParaRPr>
          </a:p>
        </p:txBody>
      </p:sp>
      <p:sp>
        <p:nvSpPr>
          <p:cNvPr id="47115" name="Text Box 46"/>
          <p:cNvSpPr txBox="1"/>
          <p:nvPr/>
        </p:nvSpPr>
        <p:spPr>
          <a:xfrm>
            <a:off x="3317875" y="4221163"/>
            <a:ext cx="2074863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000" b="1" dirty="0">
                <a:latin typeface="Arial" panose="020B0604020202020204" pitchFamily="34" charset="0"/>
              </a:rPr>
              <a:t>Protection CHO</a:t>
            </a:r>
            <a:endParaRPr sz="2000" b="1" baseline="-30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1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9525" y="504825"/>
            <a:ext cx="9134475" cy="5285105"/>
          </a:xfrm>
        </p:spPr>
        <p:txBody>
          <a:bodyPr vert="horz" wrap="square" lIns="91440" tIns="45720" rIns="91440" bIns="45720" numCol="1" anchor="t" anchorCtr="0" compatLnSpc="1"/>
          <a:lstStyle/>
          <a:p>
            <a:pPr marL="742950" marR="0" lvl="1" indent="-285750" algn="l" defTabSz="914400" rtl="0" eaLnBrk="1" fontAlgn="base" latinLnBrk="0" hangingPunct="1">
              <a:lnSpc>
                <a:spcPct val="145000"/>
              </a:lnSpc>
              <a:spcBef>
                <a:spcPct val="5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Oxidation by Periodic Acid</a:t>
            </a:r>
            <a:r>
              <a:rPr kumimoji="0" lang="fr-FR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(HIO</a:t>
            </a:r>
            <a:r>
              <a:rPr kumimoji="0" lang="fr-FR" altLang="ja-JP" sz="3200" b="1" i="0" u="none" strike="noStrike" kern="0" cap="none" spc="0" normalizeH="0" baseline="-2800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fr-FR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)</a:t>
            </a:r>
            <a:endParaRPr kumimoji="0" lang="fr-FR" altLang="ja-JP" sz="32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45000"/>
              </a:lnSpc>
              <a:spcBef>
                <a:spcPct val="55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Oxidative cleavage of the ring.</a:t>
            </a:r>
            <a:endParaRPr kumimoji="0" lang="fr-FR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45000"/>
              </a:lnSpc>
              <a:spcBef>
                <a:spcPct val="55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Cleavage between carbons carrying free OH groups.</a:t>
            </a:r>
            <a:endParaRPr kumimoji="0" lang="fr-FR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45000"/>
              </a:lnSpc>
              <a:spcBef>
                <a:spcPct val="55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Allows determination of the nature of the ring.</a:t>
            </a:r>
            <a:endParaRPr kumimoji="0" lang="fr-FR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914400" marR="0" lvl="2" indent="0" algn="l" defTabSz="914400" rtl="0" eaLnBrk="1" fontAlgn="base" latinLnBrk="0" hangingPunct="1">
              <a:lnSpc>
                <a:spcPct val="145000"/>
              </a:lnSpc>
              <a:spcBef>
                <a:spcPct val="55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Furanose</a:t>
            </a: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 simple dialdehyde</a:t>
            </a:r>
            <a:endParaRPr kumimoji="0" lang="fr-FR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1" fontAlgn="base" latinLnBrk="0" hangingPunct="1">
              <a:lnSpc>
                <a:spcPct val="145000"/>
              </a:lnSpc>
              <a:spcBef>
                <a:spcPct val="55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Pyranose</a:t>
            </a: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→ dialdehyde + formic </a:t>
            </a:r>
            <a:r>
              <a:rPr lang="fr-FR" sz="2600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acid</a:t>
            </a: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(HCOOH)</a:t>
            </a:r>
            <a:endParaRPr kumimoji="0" lang="fr-FR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443230" y="233680"/>
            <a:ext cx="6982460" cy="91122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3600" b="0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Example of  pyranic </a:t>
            </a:r>
            <a:r>
              <a:rPr lang="fr-FR" noProof="0" smtClean="0">
                <a:ln>
                  <a:noFill/>
                </a:ln>
                <a:solidFill>
                  <a:srgbClr val="00FF00"/>
                </a:solidFill>
                <a:uLnTx/>
                <a:uFillTx/>
                <a:sym typeface="+mn-ea"/>
              </a:rPr>
              <a:t>cycle</a:t>
            </a:r>
            <a:endParaRPr kumimoji="0" lang="fr-FR" b="0" i="0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  <a:sym typeface="+mn-ea"/>
            </a:endParaRPr>
          </a:p>
        </p:txBody>
      </p:sp>
      <p:sp>
        <p:nvSpPr>
          <p:cNvPr id="64532" name="Text Box 20"/>
          <p:cNvSpPr txBox="1"/>
          <p:nvPr/>
        </p:nvSpPr>
        <p:spPr>
          <a:xfrm>
            <a:off x="2038350" y="2346325"/>
            <a:ext cx="1243013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000" b="1" dirty="0">
                <a:latin typeface="Arial" panose="020B0604020202020204" pitchFamily="34" charset="0"/>
              </a:rPr>
              <a:t>+ CH</a:t>
            </a:r>
            <a:r>
              <a:rPr sz="2000" b="1" baseline="-30000" dirty="0">
                <a:latin typeface="Arial" panose="020B0604020202020204" pitchFamily="34" charset="0"/>
              </a:rPr>
              <a:t>3</a:t>
            </a:r>
            <a:r>
              <a:rPr sz="2000" b="1" dirty="0">
                <a:latin typeface="Arial" panose="020B0604020202020204" pitchFamily="34" charset="0"/>
              </a:rPr>
              <a:t>OH</a:t>
            </a:r>
            <a:endParaRPr sz="2000" b="1" dirty="0">
              <a:latin typeface="Arial" panose="020B0604020202020204" pitchFamily="34" charset="0"/>
            </a:endParaRPr>
          </a:p>
        </p:txBody>
      </p:sp>
      <p:grpSp>
        <p:nvGrpSpPr>
          <p:cNvPr id="2" name="Group 47"/>
          <p:cNvGrpSpPr/>
          <p:nvPr/>
        </p:nvGrpSpPr>
        <p:grpSpPr>
          <a:xfrm>
            <a:off x="0" y="1258888"/>
            <a:ext cx="2143125" cy="4046537"/>
            <a:chOff x="0" y="793"/>
            <a:chExt cx="1350" cy="2549"/>
          </a:xfrm>
        </p:grpSpPr>
        <p:sp>
          <p:nvSpPr>
            <p:cNvPr id="49208" name="Text Box 22"/>
            <p:cNvSpPr txBox="1"/>
            <p:nvPr/>
          </p:nvSpPr>
          <p:spPr>
            <a:xfrm>
              <a:off x="478" y="3092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9209" name="Text Box 23"/>
            <p:cNvSpPr txBox="1"/>
            <p:nvPr/>
          </p:nvSpPr>
          <p:spPr>
            <a:xfrm>
              <a:off x="468" y="2309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9210" name="Text Box 24"/>
            <p:cNvSpPr txBox="1"/>
            <p:nvPr/>
          </p:nvSpPr>
          <p:spPr>
            <a:xfrm>
              <a:off x="445" y="2686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49211" name="Line 25"/>
            <p:cNvSpPr/>
            <p:nvPr/>
          </p:nvSpPr>
          <p:spPr>
            <a:xfrm>
              <a:off x="571" y="2922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12" name="Line 27"/>
            <p:cNvSpPr/>
            <p:nvPr/>
          </p:nvSpPr>
          <p:spPr>
            <a:xfrm>
              <a:off x="570" y="2529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13" name="Text Box 28"/>
            <p:cNvSpPr txBox="1"/>
            <p:nvPr/>
          </p:nvSpPr>
          <p:spPr>
            <a:xfrm>
              <a:off x="439" y="1107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9214" name="Line 29"/>
            <p:cNvSpPr/>
            <p:nvPr/>
          </p:nvSpPr>
          <p:spPr>
            <a:xfrm flipV="1">
              <a:off x="562" y="213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15" name="Line 30"/>
            <p:cNvSpPr/>
            <p:nvPr/>
          </p:nvSpPr>
          <p:spPr>
            <a:xfrm>
              <a:off x="664" y="2440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16" name="Text Box 31"/>
            <p:cNvSpPr txBox="1"/>
            <p:nvPr/>
          </p:nvSpPr>
          <p:spPr>
            <a:xfrm>
              <a:off x="28" y="1481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9217" name="Text Box 32"/>
            <p:cNvSpPr txBox="1"/>
            <p:nvPr/>
          </p:nvSpPr>
          <p:spPr>
            <a:xfrm>
              <a:off x="0" y="1910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9218" name="Line 33"/>
            <p:cNvSpPr/>
            <p:nvPr/>
          </p:nvSpPr>
          <p:spPr>
            <a:xfrm flipV="1">
              <a:off x="553" y="1713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19" name="Line 34"/>
            <p:cNvSpPr/>
            <p:nvPr/>
          </p:nvSpPr>
          <p:spPr>
            <a:xfrm>
              <a:off x="298" y="2037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20" name="Line 35"/>
            <p:cNvSpPr/>
            <p:nvPr/>
          </p:nvSpPr>
          <p:spPr>
            <a:xfrm>
              <a:off x="636" y="1608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21" name="Line 36"/>
            <p:cNvSpPr/>
            <p:nvPr/>
          </p:nvSpPr>
          <p:spPr>
            <a:xfrm flipV="1">
              <a:off x="544" y="1320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22" name="Line 38"/>
            <p:cNvSpPr/>
            <p:nvPr/>
          </p:nvSpPr>
          <p:spPr>
            <a:xfrm flipH="1" flipV="1">
              <a:off x="338" y="1024"/>
              <a:ext cx="128" cy="1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23" name="Line 39"/>
            <p:cNvSpPr/>
            <p:nvPr/>
          </p:nvSpPr>
          <p:spPr>
            <a:xfrm flipV="1">
              <a:off x="640" y="1024"/>
              <a:ext cx="128" cy="1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24" name="Text Box 40"/>
            <p:cNvSpPr txBox="1"/>
            <p:nvPr/>
          </p:nvSpPr>
          <p:spPr>
            <a:xfrm>
              <a:off x="152" y="793"/>
              <a:ext cx="2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9225" name="Text Box 41"/>
            <p:cNvSpPr txBox="1"/>
            <p:nvPr/>
          </p:nvSpPr>
          <p:spPr>
            <a:xfrm>
              <a:off x="738" y="811"/>
              <a:ext cx="35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9226" name="Line 42"/>
            <p:cNvSpPr/>
            <p:nvPr/>
          </p:nvSpPr>
          <p:spPr>
            <a:xfrm>
              <a:off x="645" y="1232"/>
              <a:ext cx="58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27" name="Line 43"/>
            <p:cNvSpPr/>
            <p:nvPr/>
          </p:nvSpPr>
          <p:spPr>
            <a:xfrm>
              <a:off x="645" y="2850"/>
              <a:ext cx="58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28" name="Line 44"/>
            <p:cNvSpPr/>
            <p:nvPr/>
          </p:nvSpPr>
          <p:spPr>
            <a:xfrm rot="-5400000">
              <a:off x="883" y="1570"/>
              <a:ext cx="67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29" name="Line 45"/>
            <p:cNvSpPr/>
            <p:nvPr/>
          </p:nvSpPr>
          <p:spPr>
            <a:xfrm rot="-5400000">
              <a:off x="883" y="2520"/>
              <a:ext cx="67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30" name="Text Box 46"/>
            <p:cNvSpPr txBox="1"/>
            <p:nvPr/>
          </p:nvSpPr>
          <p:spPr>
            <a:xfrm>
              <a:off x="1085" y="1907"/>
              <a:ext cx="26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O</a:t>
              </a:r>
              <a:endParaRPr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48"/>
          <p:cNvGrpSpPr/>
          <p:nvPr/>
        </p:nvGrpSpPr>
        <p:grpSpPr>
          <a:xfrm>
            <a:off x="2843213" y="1289050"/>
            <a:ext cx="2143125" cy="4046538"/>
            <a:chOff x="0" y="793"/>
            <a:chExt cx="1350" cy="2549"/>
          </a:xfrm>
        </p:grpSpPr>
        <p:sp>
          <p:nvSpPr>
            <p:cNvPr id="49185" name="Text Box 49"/>
            <p:cNvSpPr txBox="1"/>
            <p:nvPr/>
          </p:nvSpPr>
          <p:spPr>
            <a:xfrm>
              <a:off x="478" y="3092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9186" name="Text Box 50"/>
            <p:cNvSpPr txBox="1"/>
            <p:nvPr/>
          </p:nvSpPr>
          <p:spPr>
            <a:xfrm>
              <a:off x="468" y="2309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9187" name="Text Box 51"/>
            <p:cNvSpPr txBox="1"/>
            <p:nvPr/>
          </p:nvSpPr>
          <p:spPr>
            <a:xfrm>
              <a:off x="445" y="2686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49188" name="Line 52"/>
            <p:cNvSpPr/>
            <p:nvPr/>
          </p:nvSpPr>
          <p:spPr>
            <a:xfrm>
              <a:off x="571" y="2922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189" name="Line 53"/>
            <p:cNvSpPr/>
            <p:nvPr/>
          </p:nvSpPr>
          <p:spPr>
            <a:xfrm>
              <a:off x="570" y="2529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190" name="Text Box 54"/>
            <p:cNvSpPr txBox="1"/>
            <p:nvPr/>
          </p:nvSpPr>
          <p:spPr>
            <a:xfrm>
              <a:off x="439" y="1107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9191" name="Line 55"/>
            <p:cNvSpPr/>
            <p:nvPr/>
          </p:nvSpPr>
          <p:spPr>
            <a:xfrm flipV="1">
              <a:off x="562" y="213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192" name="Line 56"/>
            <p:cNvSpPr/>
            <p:nvPr/>
          </p:nvSpPr>
          <p:spPr>
            <a:xfrm>
              <a:off x="664" y="2440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193" name="Text Box 57"/>
            <p:cNvSpPr txBox="1"/>
            <p:nvPr/>
          </p:nvSpPr>
          <p:spPr>
            <a:xfrm>
              <a:off x="28" y="1481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9194" name="Text Box 58"/>
            <p:cNvSpPr txBox="1"/>
            <p:nvPr/>
          </p:nvSpPr>
          <p:spPr>
            <a:xfrm>
              <a:off x="0" y="1910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9195" name="Line 59"/>
            <p:cNvSpPr/>
            <p:nvPr/>
          </p:nvSpPr>
          <p:spPr>
            <a:xfrm flipV="1">
              <a:off x="553" y="1713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196" name="Line 60"/>
            <p:cNvSpPr/>
            <p:nvPr/>
          </p:nvSpPr>
          <p:spPr>
            <a:xfrm>
              <a:off x="298" y="2037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197" name="Line 61"/>
            <p:cNvSpPr/>
            <p:nvPr/>
          </p:nvSpPr>
          <p:spPr>
            <a:xfrm>
              <a:off x="636" y="1608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198" name="Line 62"/>
            <p:cNvSpPr/>
            <p:nvPr/>
          </p:nvSpPr>
          <p:spPr>
            <a:xfrm flipV="1">
              <a:off x="544" y="1320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199" name="Line 63"/>
            <p:cNvSpPr/>
            <p:nvPr/>
          </p:nvSpPr>
          <p:spPr>
            <a:xfrm flipH="1" flipV="1">
              <a:off x="338" y="1024"/>
              <a:ext cx="128" cy="1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00" name="Line 64"/>
            <p:cNvSpPr/>
            <p:nvPr/>
          </p:nvSpPr>
          <p:spPr>
            <a:xfrm flipV="1">
              <a:off x="640" y="1024"/>
              <a:ext cx="128" cy="1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01" name="Text Box 65"/>
            <p:cNvSpPr txBox="1"/>
            <p:nvPr/>
          </p:nvSpPr>
          <p:spPr>
            <a:xfrm>
              <a:off x="152" y="793"/>
              <a:ext cx="2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9202" name="Text Box 66"/>
            <p:cNvSpPr txBox="1"/>
            <p:nvPr/>
          </p:nvSpPr>
          <p:spPr>
            <a:xfrm>
              <a:off x="738" y="811"/>
              <a:ext cx="58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O-CH</a:t>
              </a:r>
              <a:r>
                <a:rPr sz="2000" b="1" baseline="-30000" dirty="0">
                  <a:latin typeface="Arial" panose="020B0604020202020204" pitchFamily="34" charset="0"/>
                </a:rPr>
                <a:t>3</a:t>
              </a:r>
              <a:endParaRPr sz="2000" b="1" baseline="-30000" dirty="0">
                <a:latin typeface="Arial" panose="020B0604020202020204" pitchFamily="34" charset="0"/>
              </a:endParaRPr>
            </a:p>
          </p:txBody>
        </p:sp>
        <p:sp>
          <p:nvSpPr>
            <p:cNvPr id="49203" name="Line 67"/>
            <p:cNvSpPr/>
            <p:nvPr/>
          </p:nvSpPr>
          <p:spPr>
            <a:xfrm>
              <a:off x="645" y="1232"/>
              <a:ext cx="58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04" name="Line 68"/>
            <p:cNvSpPr/>
            <p:nvPr/>
          </p:nvSpPr>
          <p:spPr>
            <a:xfrm>
              <a:off x="645" y="2850"/>
              <a:ext cx="58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05" name="Line 69"/>
            <p:cNvSpPr/>
            <p:nvPr/>
          </p:nvSpPr>
          <p:spPr>
            <a:xfrm rot="-5400000">
              <a:off x="883" y="1570"/>
              <a:ext cx="67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06" name="Line 70"/>
            <p:cNvSpPr/>
            <p:nvPr/>
          </p:nvSpPr>
          <p:spPr>
            <a:xfrm rot="-5400000">
              <a:off x="883" y="2520"/>
              <a:ext cx="67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07" name="Text Box 71"/>
            <p:cNvSpPr txBox="1"/>
            <p:nvPr/>
          </p:nvSpPr>
          <p:spPr>
            <a:xfrm>
              <a:off x="1085" y="1907"/>
              <a:ext cx="26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O</a:t>
              </a:r>
              <a:endParaRPr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64608" name="Text Box 96"/>
          <p:cNvSpPr txBox="1"/>
          <p:nvPr/>
        </p:nvSpPr>
        <p:spPr>
          <a:xfrm>
            <a:off x="4884421" y="2211070"/>
            <a:ext cx="125476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fr-FR" sz="2000" b="1" dirty="0">
                <a:latin typeface="Arial" panose="020B0604020202020204" pitchFamily="34" charset="0"/>
              </a:rPr>
              <a:t>Pe</a:t>
            </a:r>
            <a:r>
              <a:rPr sz="2000" b="1" dirty="0">
                <a:latin typeface="Arial" panose="020B0604020202020204" pitchFamily="34" charset="0"/>
              </a:rPr>
              <a:t>riodi</a:t>
            </a:r>
            <a:r>
              <a:rPr lang="fr-FR" sz="2000" b="1" dirty="0">
                <a:latin typeface="Arial" panose="020B0604020202020204" pitchFamily="34" charset="0"/>
              </a:rPr>
              <a:t>c </a:t>
            </a:r>
            <a:endParaRPr lang="fr-FR" sz="2000" b="1" dirty="0">
              <a:latin typeface="Arial" panose="020B0604020202020204" pitchFamily="34" charset="0"/>
            </a:endParaRPr>
          </a:p>
          <a:p>
            <a:pPr algn="ctr"/>
            <a:r>
              <a:rPr lang="fr-FR" sz="2000" b="1" dirty="0">
                <a:latin typeface="Arial" panose="020B0604020202020204" pitchFamily="34" charset="0"/>
              </a:rPr>
              <a:t>acid</a:t>
            </a:r>
            <a:endParaRPr lang="fr-FR" sz="2000" b="1" dirty="0">
              <a:latin typeface="Arial" panose="020B0604020202020204" pitchFamily="34" charset="0"/>
            </a:endParaRPr>
          </a:p>
        </p:txBody>
      </p:sp>
      <p:sp>
        <p:nvSpPr>
          <p:cNvPr id="64609" name="AutoShape 97"/>
          <p:cNvSpPr/>
          <p:nvPr/>
        </p:nvSpPr>
        <p:spPr>
          <a:xfrm>
            <a:off x="2192338" y="2830513"/>
            <a:ext cx="1174750" cy="233362"/>
          </a:xfrm>
          <a:prstGeom prst="rightArrow">
            <a:avLst>
              <a:gd name="adj1" fmla="val 50000"/>
              <a:gd name="adj2" fmla="val 1258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4610" name="AutoShape 98"/>
          <p:cNvSpPr/>
          <p:nvPr/>
        </p:nvSpPr>
        <p:spPr>
          <a:xfrm>
            <a:off x="5021263" y="2800350"/>
            <a:ext cx="1101725" cy="233363"/>
          </a:xfrm>
          <a:prstGeom prst="rightArrow">
            <a:avLst>
              <a:gd name="adj1" fmla="val 50000"/>
              <a:gd name="adj2" fmla="val 11802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4613" name="Text Box 101"/>
          <p:cNvSpPr txBox="1"/>
          <p:nvPr/>
        </p:nvSpPr>
        <p:spPr>
          <a:xfrm>
            <a:off x="647700" y="5511800"/>
            <a:ext cx="1338263" cy="4064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Pyranose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105"/>
          <p:cNvGrpSpPr/>
          <p:nvPr/>
        </p:nvGrpSpPr>
        <p:grpSpPr>
          <a:xfrm>
            <a:off x="5629275" y="1285875"/>
            <a:ext cx="3268663" cy="4903788"/>
            <a:chOff x="3546" y="810"/>
            <a:chExt cx="2059" cy="3089"/>
          </a:xfrm>
        </p:grpSpPr>
        <p:sp>
          <p:nvSpPr>
            <p:cNvPr id="49163" name="Text Box 99"/>
            <p:cNvSpPr txBox="1"/>
            <p:nvPr/>
          </p:nvSpPr>
          <p:spPr>
            <a:xfrm>
              <a:off x="4756" y="1763"/>
              <a:ext cx="84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+ HCOOH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grpSp>
          <p:nvGrpSpPr>
            <p:cNvPr id="49164" name="Group 104"/>
            <p:cNvGrpSpPr/>
            <p:nvPr/>
          </p:nvGrpSpPr>
          <p:grpSpPr>
            <a:xfrm>
              <a:off x="3546" y="810"/>
              <a:ext cx="1357" cy="3089"/>
              <a:chOff x="3546" y="810"/>
              <a:chExt cx="1357" cy="3089"/>
            </a:xfrm>
          </p:grpSpPr>
          <p:sp>
            <p:nvSpPr>
              <p:cNvPr id="49165" name="Text Box 81"/>
              <p:cNvSpPr txBox="1"/>
              <p:nvPr/>
            </p:nvSpPr>
            <p:spPr>
              <a:xfrm>
                <a:off x="3546" y="1498"/>
                <a:ext cx="108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         CHO     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49166" name="Group 103"/>
              <p:cNvGrpSpPr/>
              <p:nvPr/>
            </p:nvGrpSpPr>
            <p:grpSpPr>
              <a:xfrm>
                <a:off x="3670" y="810"/>
                <a:ext cx="1233" cy="3089"/>
                <a:chOff x="3670" y="810"/>
                <a:chExt cx="1233" cy="3089"/>
              </a:xfrm>
            </p:grpSpPr>
            <p:grpSp>
              <p:nvGrpSpPr>
                <p:cNvPr id="49167" name="Group 100"/>
                <p:cNvGrpSpPr/>
                <p:nvPr/>
              </p:nvGrpSpPr>
              <p:grpSpPr>
                <a:xfrm>
                  <a:off x="3670" y="810"/>
                  <a:ext cx="1198" cy="2549"/>
                  <a:chOff x="3670" y="810"/>
                  <a:chExt cx="1198" cy="2549"/>
                </a:xfrm>
              </p:grpSpPr>
              <p:sp>
                <p:nvSpPr>
                  <p:cNvPr id="49169" name="Text Box 73"/>
                  <p:cNvSpPr txBox="1"/>
                  <p:nvPr/>
                </p:nvSpPr>
                <p:spPr>
                  <a:xfrm>
                    <a:off x="3996" y="3109"/>
                    <a:ext cx="646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CH</a:t>
                    </a:r>
                    <a:r>
                      <a:rPr sz="2000" b="1" baseline="-30000" dirty="0">
                        <a:latin typeface="Arial" panose="020B0604020202020204" pitchFamily="34" charset="0"/>
                      </a:rPr>
                      <a:t>2</a:t>
                    </a:r>
                    <a:r>
                      <a:rPr sz="2000" b="1" dirty="0">
                        <a:latin typeface="Arial" panose="020B0604020202020204" pitchFamily="34" charset="0"/>
                      </a:rPr>
                      <a:t>OH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9170" name="Text Box 74"/>
                  <p:cNvSpPr txBox="1"/>
                  <p:nvPr/>
                </p:nvSpPr>
                <p:spPr>
                  <a:xfrm>
                    <a:off x="3986" y="2326"/>
                    <a:ext cx="692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CHO     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9171" name="Text Box 75"/>
                  <p:cNvSpPr txBox="1"/>
                  <p:nvPr/>
                </p:nvSpPr>
                <p:spPr>
                  <a:xfrm>
                    <a:off x="3963" y="2703"/>
                    <a:ext cx="255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b="1" dirty="0">
                        <a:latin typeface="Arial" panose="020B0604020202020204" pitchFamily="34" charset="0"/>
                      </a:rPr>
                      <a:t>C</a:t>
                    </a:r>
                    <a:endParaRPr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9172" name="Line 76"/>
                  <p:cNvSpPr/>
                  <p:nvPr/>
                </p:nvSpPr>
                <p:spPr>
                  <a:xfrm>
                    <a:off x="4089" y="2939"/>
                    <a:ext cx="2" cy="199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9173" name="Line 77"/>
                  <p:cNvSpPr/>
                  <p:nvPr/>
                </p:nvSpPr>
                <p:spPr>
                  <a:xfrm>
                    <a:off x="4088" y="2546"/>
                    <a:ext cx="2" cy="199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9174" name="Text Box 78"/>
                  <p:cNvSpPr txBox="1"/>
                  <p:nvPr/>
                </p:nvSpPr>
                <p:spPr>
                  <a:xfrm>
                    <a:off x="3957" y="1124"/>
                    <a:ext cx="623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C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9175" name="Line 86"/>
                  <p:cNvSpPr/>
                  <p:nvPr/>
                </p:nvSpPr>
                <p:spPr>
                  <a:xfrm flipV="1">
                    <a:off x="4062" y="1337"/>
                    <a:ext cx="0" cy="192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9176" name="Line 87"/>
                  <p:cNvSpPr/>
                  <p:nvPr/>
                </p:nvSpPr>
                <p:spPr>
                  <a:xfrm flipH="1" flipV="1">
                    <a:off x="3856" y="1041"/>
                    <a:ext cx="128" cy="128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9177" name="Line 88"/>
                  <p:cNvSpPr/>
                  <p:nvPr/>
                </p:nvSpPr>
                <p:spPr>
                  <a:xfrm flipV="1">
                    <a:off x="4158" y="1041"/>
                    <a:ext cx="128" cy="128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9178" name="Text Box 89"/>
                  <p:cNvSpPr txBox="1"/>
                  <p:nvPr/>
                </p:nvSpPr>
                <p:spPr>
                  <a:xfrm>
                    <a:off x="3670" y="810"/>
                    <a:ext cx="232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H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9179" name="Text Box 90"/>
                  <p:cNvSpPr txBox="1"/>
                  <p:nvPr/>
                </p:nvSpPr>
                <p:spPr>
                  <a:xfrm>
                    <a:off x="4256" y="828"/>
                    <a:ext cx="583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O-CH</a:t>
                    </a:r>
                    <a:r>
                      <a:rPr sz="2000" b="1" baseline="-30000" dirty="0">
                        <a:latin typeface="Arial" panose="020B0604020202020204" pitchFamily="34" charset="0"/>
                      </a:rPr>
                      <a:t>3</a:t>
                    </a:r>
                    <a:endParaRPr sz="2000" b="1" baseline="-300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9180" name="Line 91"/>
                  <p:cNvSpPr/>
                  <p:nvPr/>
                </p:nvSpPr>
                <p:spPr>
                  <a:xfrm>
                    <a:off x="4163" y="1249"/>
                    <a:ext cx="585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9181" name="Line 92"/>
                  <p:cNvSpPr/>
                  <p:nvPr/>
                </p:nvSpPr>
                <p:spPr>
                  <a:xfrm>
                    <a:off x="4163" y="2867"/>
                    <a:ext cx="585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9182" name="Line 93"/>
                  <p:cNvSpPr/>
                  <p:nvPr/>
                </p:nvSpPr>
                <p:spPr>
                  <a:xfrm rot="-5400000">
                    <a:off x="4401" y="1587"/>
                    <a:ext cx="676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9183" name="Line 94"/>
                  <p:cNvSpPr/>
                  <p:nvPr/>
                </p:nvSpPr>
                <p:spPr>
                  <a:xfrm rot="-5400000">
                    <a:off x="4401" y="2537"/>
                    <a:ext cx="676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9184" name="Text Box 95"/>
                  <p:cNvSpPr txBox="1"/>
                  <p:nvPr/>
                </p:nvSpPr>
                <p:spPr>
                  <a:xfrm>
                    <a:off x="4603" y="1924"/>
                    <a:ext cx="265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b="1" dirty="0">
                        <a:latin typeface="Arial" panose="020B0604020202020204" pitchFamily="34" charset="0"/>
                      </a:rPr>
                      <a:t>O</a:t>
                    </a:r>
                    <a:endParaRPr b="1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9168" name="Text Box 102"/>
                <p:cNvSpPr txBox="1"/>
                <p:nvPr/>
              </p:nvSpPr>
              <p:spPr>
                <a:xfrm>
                  <a:off x="3797" y="3454"/>
                  <a:ext cx="1106" cy="445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80008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p>
                  <a:pPr algn="ctr"/>
                  <a:r>
                    <a:rPr sz="2000"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Dialdéhyd </a:t>
                  </a:r>
                  <a:endParaRPr sz="2000" b="1" dirty="0">
                    <a:solidFill>
                      <a:srgbClr val="00FF00"/>
                    </a:solidFill>
                    <a:latin typeface="Arial" panose="020B0604020202020204" pitchFamily="34" charset="0"/>
                  </a:endParaRPr>
                </a:p>
                <a:p>
                  <a:pPr algn="ctr"/>
                  <a:r>
                    <a:rPr sz="2000"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+ </a:t>
                  </a:r>
                  <a:r>
                    <a:rPr lang="fr-FR" sz="2000"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F</a:t>
                  </a:r>
                  <a:r>
                    <a:rPr sz="2000"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ormi</a:t>
                  </a:r>
                  <a:r>
                    <a:rPr lang="fr-FR" sz="2000" b="1" dirty="0">
                      <a:solidFill>
                        <a:srgbClr val="00FF00"/>
                      </a:solidFill>
                      <a:sym typeface="+mn-ea"/>
                    </a:rPr>
                    <a:t>a</a:t>
                  </a:r>
                  <a:r>
                    <a:rPr sz="2000" b="1" dirty="0">
                      <a:solidFill>
                        <a:srgbClr val="00FF00"/>
                      </a:solidFill>
                      <a:sym typeface="+mn-ea"/>
                    </a:rPr>
                    <a:t>cide</a:t>
                  </a:r>
                  <a:endParaRPr sz="2000" b="1" dirty="0">
                    <a:solidFill>
                      <a:srgbClr val="00FF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2" grpId="0"/>
      <p:bldP spid="64608" grpId="0"/>
      <p:bldP spid="64609" grpId="0" animBg="1"/>
      <p:bldP spid="64610" grpId="0" animBg="1"/>
      <p:bldP spid="646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40" name="Rectangle 4"/>
          <p:cNvSpPr>
            <a:spLocks noGrp="1" noChangeArrowheads="1"/>
          </p:cNvSpPr>
          <p:nvPr>
            <p:ph type="title" hasCustomPrompt="1"/>
          </p:nvPr>
        </p:nvSpPr>
        <p:spPr>
          <a:xfrm>
            <a:off x="428625" y="247650"/>
            <a:ext cx="8229600" cy="91122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3600" b="0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Example of </a:t>
            </a:r>
            <a:r>
              <a:rPr lang="fr-FR" noProof="0" smtClean="0">
                <a:ln>
                  <a:noFill/>
                </a:ln>
                <a:solidFill>
                  <a:srgbClr val="00FF00"/>
                </a:solidFill>
                <a:uLnTx/>
                <a:uFillTx/>
                <a:sym typeface="+mn-ea"/>
              </a:rPr>
              <a:t>furanic </a:t>
            </a:r>
            <a:r>
              <a:rPr kumimoji="0" lang="fr-FR" sz="3600" b="0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cycle </a:t>
            </a:r>
            <a:endParaRPr kumimoji="0" lang="fr-FR" sz="3600" b="0" i="0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  <p:sp>
        <p:nvSpPr>
          <p:cNvPr id="65541" name="Text Box 5"/>
          <p:cNvSpPr txBox="1"/>
          <p:nvPr/>
        </p:nvSpPr>
        <p:spPr>
          <a:xfrm>
            <a:off x="2038350" y="2346325"/>
            <a:ext cx="1243013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000" b="1" dirty="0">
                <a:latin typeface="Arial" panose="020B0604020202020204" pitchFamily="34" charset="0"/>
              </a:rPr>
              <a:t>+ CH</a:t>
            </a:r>
            <a:r>
              <a:rPr sz="2000" b="1" baseline="-30000" dirty="0">
                <a:latin typeface="Arial" panose="020B0604020202020204" pitchFamily="34" charset="0"/>
              </a:rPr>
              <a:t>3</a:t>
            </a:r>
            <a:r>
              <a:rPr sz="2000" b="1" dirty="0">
                <a:latin typeface="Arial" panose="020B0604020202020204" pitchFamily="34" charset="0"/>
              </a:rPr>
              <a:t>OH</a:t>
            </a:r>
            <a:endParaRPr sz="2000" b="1" dirty="0">
              <a:latin typeface="Arial" panose="020B0604020202020204" pitchFamily="34" charset="0"/>
            </a:endParaRPr>
          </a:p>
        </p:txBody>
      </p:sp>
      <p:grpSp>
        <p:nvGrpSpPr>
          <p:cNvPr id="2" name="Group 78"/>
          <p:cNvGrpSpPr/>
          <p:nvPr/>
        </p:nvGrpSpPr>
        <p:grpSpPr>
          <a:xfrm>
            <a:off x="0" y="1258888"/>
            <a:ext cx="2171700" cy="3408362"/>
            <a:chOff x="0" y="793"/>
            <a:chExt cx="1368" cy="2147"/>
          </a:xfrm>
        </p:grpSpPr>
        <p:sp>
          <p:nvSpPr>
            <p:cNvPr id="50225" name="Text Box 7"/>
            <p:cNvSpPr txBox="1"/>
            <p:nvPr/>
          </p:nvSpPr>
          <p:spPr>
            <a:xfrm>
              <a:off x="450" y="2690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226" name="Text Box 8"/>
            <p:cNvSpPr txBox="1"/>
            <p:nvPr/>
          </p:nvSpPr>
          <p:spPr>
            <a:xfrm>
              <a:off x="440" y="2309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227" name="Line 11"/>
            <p:cNvSpPr/>
            <p:nvPr/>
          </p:nvSpPr>
          <p:spPr>
            <a:xfrm>
              <a:off x="570" y="2529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28" name="Text Box 12"/>
            <p:cNvSpPr txBox="1"/>
            <p:nvPr/>
          </p:nvSpPr>
          <p:spPr>
            <a:xfrm>
              <a:off x="439" y="1107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229" name="Line 13"/>
            <p:cNvSpPr/>
            <p:nvPr/>
          </p:nvSpPr>
          <p:spPr>
            <a:xfrm flipV="1">
              <a:off x="562" y="213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30" name="Line 14"/>
            <p:cNvSpPr/>
            <p:nvPr/>
          </p:nvSpPr>
          <p:spPr>
            <a:xfrm flipV="1">
              <a:off x="637" y="2431"/>
              <a:ext cx="584" cy="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31" name="Text Box 15"/>
            <p:cNvSpPr txBox="1"/>
            <p:nvPr/>
          </p:nvSpPr>
          <p:spPr>
            <a:xfrm>
              <a:off x="28" y="1481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232" name="Text Box 16"/>
            <p:cNvSpPr txBox="1"/>
            <p:nvPr/>
          </p:nvSpPr>
          <p:spPr>
            <a:xfrm>
              <a:off x="0" y="1910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233" name="Line 17"/>
            <p:cNvSpPr/>
            <p:nvPr/>
          </p:nvSpPr>
          <p:spPr>
            <a:xfrm flipV="1">
              <a:off x="553" y="1713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34" name="Line 18"/>
            <p:cNvSpPr/>
            <p:nvPr/>
          </p:nvSpPr>
          <p:spPr>
            <a:xfrm>
              <a:off x="636" y="2037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35" name="Line 19"/>
            <p:cNvSpPr/>
            <p:nvPr/>
          </p:nvSpPr>
          <p:spPr>
            <a:xfrm>
              <a:off x="636" y="1608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36" name="Line 20"/>
            <p:cNvSpPr/>
            <p:nvPr/>
          </p:nvSpPr>
          <p:spPr>
            <a:xfrm flipV="1">
              <a:off x="544" y="1320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37" name="Line 21"/>
            <p:cNvSpPr/>
            <p:nvPr/>
          </p:nvSpPr>
          <p:spPr>
            <a:xfrm flipH="1" flipV="1">
              <a:off x="338" y="1024"/>
              <a:ext cx="128" cy="1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38" name="Line 22"/>
            <p:cNvSpPr/>
            <p:nvPr/>
          </p:nvSpPr>
          <p:spPr>
            <a:xfrm flipV="1">
              <a:off x="640" y="1024"/>
              <a:ext cx="128" cy="1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39" name="Text Box 23"/>
            <p:cNvSpPr txBox="1"/>
            <p:nvPr/>
          </p:nvSpPr>
          <p:spPr>
            <a:xfrm>
              <a:off x="152" y="793"/>
              <a:ext cx="2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240" name="Text Box 24"/>
            <p:cNvSpPr txBox="1"/>
            <p:nvPr/>
          </p:nvSpPr>
          <p:spPr>
            <a:xfrm>
              <a:off x="738" y="811"/>
              <a:ext cx="35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241" name="Line 25"/>
            <p:cNvSpPr/>
            <p:nvPr/>
          </p:nvSpPr>
          <p:spPr>
            <a:xfrm>
              <a:off x="645" y="1232"/>
              <a:ext cx="58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42" name="Line 27"/>
            <p:cNvSpPr/>
            <p:nvPr/>
          </p:nvSpPr>
          <p:spPr>
            <a:xfrm rot="-5400000">
              <a:off x="1011" y="1441"/>
              <a:ext cx="419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43" name="Line 28"/>
            <p:cNvSpPr/>
            <p:nvPr/>
          </p:nvSpPr>
          <p:spPr>
            <a:xfrm rot="5400000" flipH="1">
              <a:off x="943" y="2159"/>
              <a:ext cx="55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44" name="Text Box 29"/>
            <p:cNvSpPr txBox="1"/>
            <p:nvPr/>
          </p:nvSpPr>
          <p:spPr>
            <a:xfrm>
              <a:off x="1103" y="1615"/>
              <a:ext cx="26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O</a:t>
              </a:r>
              <a:endParaRPr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65609" name="AutoShape 73"/>
          <p:cNvSpPr/>
          <p:nvPr/>
        </p:nvSpPr>
        <p:spPr>
          <a:xfrm>
            <a:off x="2192338" y="2830513"/>
            <a:ext cx="1174750" cy="233362"/>
          </a:xfrm>
          <a:prstGeom prst="rightArrow">
            <a:avLst>
              <a:gd name="adj1" fmla="val 50000"/>
              <a:gd name="adj2" fmla="val 1258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5610" name="AutoShape 74"/>
          <p:cNvSpPr/>
          <p:nvPr/>
        </p:nvSpPr>
        <p:spPr>
          <a:xfrm>
            <a:off x="5295900" y="2830513"/>
            <a:ext cx="1101725" cy="233362"/>
          </a:xfrm>
          <a:prstGeom prst="rightArrow">
            <a:avLst>
              <a:gd name="adj1" fmla="val 50000"/>
              <a:gd name="adj2" fmla="val 11802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5612" name="Text Box 76"/>
          <p:cNvSpPr txBox="1"/>
          <p:nvPr/>
        </p:nvSpPr>
        <p:spPr>
          <a:xfrm>
            <a:off x="531813" y="4741863"/>
            <a:ext cx="1338262" cy="4064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Furanose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65613" name="Text Box 77"/>
          <p:cNvSpPr txBox="1"/>
          <p:nvPr/>
        </p:nvSpPr>
        <p:spPr>
          <a:xfrm>
            <a:off x="6484938" y="4625975"/>
            <a:ext cx="1619250" cy="4064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algn="ctr"/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Dialdéhyde 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79"/>
          <p:cNvGrpSpPr/>
          <p:nvPr/>
        </p:nvGrpSpPr>
        <p:grpSpPr>
          <a:xfrm>
            <a:off x="2801938" y="1274763"/>
            <a:ext cx="2171700" cy="3408362"/>
            <a:chOff x="0" y="793"/>
            <a:chExt cx="1368" cy="2147"/>
          </a:xfrm>
        </p:grpSpPr>
        <p:sp>
          <p:nvSpPr>
            <p:cNvPr id="50205" name="Text Box 80"/>
            <p:cNvSpPr txBox="1"/>
            <p:nvPr/>
          </p:nvSpPr>
          <p:spPr>
            <a:xfrm>
              <a:off x="450" y="2690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206" name="Text Box 81"/>
            <p:cNvSpPr txBox="1"/>
            <p:nvPr/>
          </p:nvSpPr>
          <p:spPr>
            <a:xfrm>
              <a:off x="440" y="2309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207" name="Line 82"/>
            <p:cNvSpPr/>
            <p:nvPr/>
          </p:nvSpPr>
          <p:spPr>
            <a:xfrm>
              <a:off x="570" y="2529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08" name="Text Box 83"/>
            <p:cNvSpPr txBox="1"/>
            <p:nvPr/>
          </p:nvSpPr>
          <p:spPr>
            <a:xfrm>
              <a:off x="439" y="1107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209" name="Line 84"/>
            <p:cNvSpPr/>
            <p:nvPr/>
          </p:nvSpPr>
          <p:spPr>
            <a:xfrm flipV="1">
              <a:off x="562" y="213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10" name="Line 85"/>
            <p:cNvSpPr/>
            <p:nvPr/>
          </p:nvSpPr>
          <p:spPr>
            <a:xfrm flipV="1">
              <a:off x="637" y="2431"/>
              <a:ext cx="584" cy="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11" name="Text Box 86"/>
            <p:cNvSpPr txBox="1"/>
            <p:nvPr/>
          </p:nvSpPr>
          <p:spPr>
            <a:xfrm>
              <a:off x="28" y="1481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212" name="Text Box 87"/>
            <p:cNvSpPr txBox="1"/>
            <p:nvPr/>
          </p:nvSpPr>
          <p:spPr>
            <a:xfrm>
              <a:off x="0" y="1910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213" name="Line 88"/>
            <p:cNvSpPr/>
            <p:nvPr/>
          </p:nvSpPr>
          <p:spPr>
            <a:xfrm flipV="1">
              <a:off x="553" y="1713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14" name="Line 89"/>
            <p:cNvSpPr/>
            <p:nvPr/>
          </p:nvSpPr>
          <p:spPr>
            <a:xfrm>
              <a:off x="636" y="2037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15" name="Line 90"/>
            <p:cNvSpPr/>
            <p:nvPr/>
          </p:nvSpPr>
          <p:spPr>
            <a:xfrm>
              <a:off x="636" y="1608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16" name="Line 91"/>
            <p:cNvSpPr/>
            <p:nvPr/>
          </p:nvSpPr>
          <p:spPr>
            <a:xfrm flipV="1">
              <a:off x="544" y="1320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17" name="Line 92"/>
            <p:cNvSpPr/>
            <p:nvPr/>
          </p:nvSpPr>
          <p:spPr>
            <a:xfrm flipH="1" flipV="1">
              <a:off x="338" y="1024"/>
              <a:ext cx="128" cy="1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18" name="Line 93"/>
            <p:cNvSpPr/>
            <p:nvPr/>
          </p:nvSpPr>
          <p:spPr>
            <a:xfrm flipV="1">
              <a:off x="640" y="1024"/>
              <a:ext cx="128" cy="1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19" name="Text Box 94"/>
            <p:cNvSpPr txBox="1"/>
            <p:nvPr/>
          </p:nvSpPr>
          <p:spPr>
            <a:xfrm>
              <a:off x="152" y="793"/>
              <a:ext cx="2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220" name="Text Box 95"/>
            <p:cNvSpPr txBox="1"/>
            <p:nvPr/>
          </p:nvSpPr>
          <p:spPr>
            <a:xfrm>
              <a:off x="738" y="811"/>
              <a:ext cx="53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OCH</a:t>
              </a:r>
              <a:r>
                <a:rPr sz="2000" b="1" baseline="-30000" dirty="0">
                  <a:latin typeface="Arial" panose="020B0604020202020204" pitchFamily="34" charset="0"/>
                </a:rPr>
                <a:t>3</a:t>
              </a:r>
              <a:endParaRPr sz="2000" b="1" baseline="-30000" dirty="0">
                <a:latin typeface="Arial" panose="020B0604020202020204" pitchFamily="34" charset="0"/>
              </a:endParaRPr>
            </a:p>
          </p:txBody>
        </p:sp>
        <p:sp>
          <p:nvSpPr>
            <p:cNvPr id="50221" name="Line 96"/>
            <p:cNvSpPr/>
            <p:nvPr/>
          </p:nvSpPr>
          <p:spPr>
            <a:xfrm>
              <a:off x="645" y="1232"/>
              <a:ext cx="58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22" name="Line 97"/>
            <p:cNvSpPr/>
            <p:nvPr/>
          </p:nvSpPr>
          <p:spPr>
            <a:xfrm rot="-5400000">
              <a:off x="1011" y="1441"/>
              <a:ext cx="419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23" name="Line 98"/>
            <p:cNvSpPr/>
            <p:nvPr/>
          </p:nvSpPr>
          <p:spPr>
            <a:xfrm rot="5400000" flipH="1">
              <a:off x="943" y="2159"/>
              <a:ext cx="55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24" name="Text Box 99"/>
            <p:cNvSpPr txBox="1"/>
            <p:nvPr/>
          </p:nvSpPr>
          <p:spPr>
            <a:xfrm>
              <a:off x="1103" y="1615"/>
              <a:ext cx="26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O</a:t>
              </a:r>
              <a:endParaRPr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121"/>
          <p:cNvGrpSpPr/>
          <p:nvPr/>
        </p:nvGrpSpPr>
        <p:grpSpPr>
          <a:xfrm>
            <a:off x="6048375" y="1169988"/>
            <a:ext cx="2171700" cy="3408362"/>
            <a:chOff x="4204" y="764"/>
            <a:chExt cx="1368" cy="2147"/>
          </a:xfrm>
        </p:grpSpPr>
        <p:sp>
          <p:nvSpPr>
            <p:cNvPr id="50188" name="Text Box 101"/>
            <p:cNvSpPr txBox="1"/>
            <p:nvPr/>
          </p:nvSpPr>
          <p:spPr>
            <a:xfrm>
              <a:off x="4654" y="2661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189" name="Text Box 102"/>
            <p:cNvSpPr txBox="1"/>
            <p:nvPr/>
          </p:nvSpPr>
          <p:spPr>
            <a:xfrm>
              <a:off x="4644" y="2280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190" name="Line 103"/>
            <p:cNvSpPr/>
            <p:nvPr/>
          </p:nvSpPr>
          <p:spPr>
            <a:xfrm>
              <a:off x="4774" y="2500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191" name="Text Box 104"/>
            <p:cNvSpPr txBox="1"/>
            <p:nvPr/>
          </p:nvSpPr>
          <p:spPr>
            <a:xfrm>
              <a:off x="4643" y="1078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192" name="Line 105"/>
            <p:cNvSpPr/>
            <p:nvPr/>
          </p:nvSpPr>
          <p:spPr>
            <a:xfrm flipV="1">
              <a:off x="4766" y="2105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193" name="Line 106"/>
            <p:cNvSpPr/>
            <p:nvPr/>
          </p:nvSpPr>
          <p:spPr>
            <a:xfrm flipV="1">
              <a:off x="4841" y="2402"/>
              <a:ext cx="584" cy="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194" name="Text Box 107"/>
            <p:cNvSpPr txBox="1"/>
            <p:nvPr/>
          </p:nvSpPr>
          <p:spPr>
            <a:xfrm>
              <a:off x="4232" y="1452"/>
              <a:ext cx="108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CHO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195" name="Text Box 108"/>
            <p:cNvSpPr txBox="1"/>
            <p:nvPr/>
          </p:nvSpPr>
          <p:spPr>
            <a:xfrm>
              <a:off x="4204" y="1881"/>
              <a:ext cx="11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CHO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196" name="Line 112"/>
            <p:cNvSpPr/>
            <p:nvPr/>
          </p:nvSpPr>
          <p:spPr>
            <a:xfrm flipV="1">
              <a:off x="4748" y="1291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197" name="Line 113"/>
            <p:cNvSpPr/>
            <p:nvPr/>
          </p:nvSpPr>
          <p:spPr>
            <a:xfrm flipH="1" flipV="1">
              <a:off x="4542" y="995"/>
              <a:ext cx="128" cy="1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198" name="Line 114"/>
            <p:cNvSpPr/>
            <p:nvPr/>
          </p:nvSpPr>
          <p:spPr>
            <a:xfrm flipV="1">
              <a:off x="4844" y="995"/>
              <a:ext cx="128" cy="1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199" name="Text Box 115"/>
            <p:cNvSpPr txBox="1"/>
            <p:nvPr/>
          </p:nvSpPr>
          <p:spPr>
            <a:xfrm>
              <a:off x="4356" y="764"/>
              <a:ext cx="2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200" name="Text Box 116"/>
            <p:cNvSpPr txBox="1"/>
            <p:nvPr/>
          </p:nvSpPr>
          <p:spPr>
            <a:xfrm>
              <a:off x="4942" y="782"/>
              <a:ext cx="53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OCH</a:t>
              </a:r>
              <a:r>
                <a:rPr sz="2000" b="1" baseline="-30000" dirty="0">
                  <a:latin typeface="Arial" panose="020B0604020202020204" pitchFamily="34" charset="0"/>
                </a:rPr>
                <a:t>3</a:t>
              </a:r>
              <a:endParaRPr sz="2000" b="1" baseline="-30000" dirty="0">
                <a:latin typeface="Arial" panose="020B0604020202020204" pitchFamily="34" charset="0"/>
              </a:endParaRPr>
            </a:p>
          </p:txBody>
        </p:sp>
        <p:sp>
          <p:nvSpPr>
            <p:cNvPr id="50201" name="Line 117"/>
            <p:cNvSpPr/>
            <p:nvPr/>
          </p:nvSpPr>
          <p:spPr>
            <a:xfrm>
              <a:off x="4849" y="1203"/>
              <a:ext cx="58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02" name="Line 118"/>
            <p:cNvSpPr/>
            <p:nvPr/>
          </p:nvSpPr>
          <p:spPr>
            <a:xfrm rot="-5400000">
              <a:off x="5215" y="1412"/>
              <a:ext cx="419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03" name="Line 119"/>
            <p:cNvSpPr/>
            <p:nvPr/>
          </p:nvSpPr>
          <p:spPr>
            <a:xfrm rot="5400000" flipH="1">
              <a:off x="5147" y="2130"/>
              <a:ext cx="55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04" name="Text Box 120"/>
            <p:cNvSpPr txBox="1"/>
            <p:nvPr/>
          </p:nvSpPr>
          <p:spPr>
            <a:xfrm>
              <a:off x="5307" y="1586"/>
              <a:ext cx="26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O</a:t>
              </a:r>
              <a:endParaRPr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64608" name="Text Box 96"/>
          <p:cNvSpPr txBox="1"/>
          <p:nvPr/>
        </p:nvSpPr>
        <p:spPr>
          <a:xfrm>
            <a:off x="5191761" y="2211070"/>
            <a:ext cx="125476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fr-FR" sz="2000" b="1" dirty="0">
                <a:latin typeface="Arial" panose="020B0604020202020204" pitchFamily="34" charset="0"/>
              </a:rPr>
              <a:t>Pe</a:t>
            </a:r>
            <a:r>
              <a:rPr sz="2000" b="1" dirty="0">
                <a:latin typeface="Arial" panose="020B0604020202020204" pitchFamily="34" charset="0"/>
              </a:rPr>
              <a:t>riodi</a:t>
            </a:r>
            <a:r>
              <a:rPr lang="fr-FR" sz="2000" b="1" dirty="0">
                <a:latin typeface="Arial" panose="020B0604020202020204" pitchFamily="34" charset="0"/>
              </a:rPr>
              <a:t>c </a:t>
            </a:r>
            <a:endParaRPr lang="fr-FR" sz="2000" b="1" dirty="0">
              <a:latin typeface="Arial" panose="020B0604020202020204" pitchFamily="34" charset="0"/>
            </a:endParaRPr>
          </a:p>
          <a:p>
            <a:pPr algn="ctr"/>
            <a:r>
              <a:rPr lang="fr-FR" sz="2000" b="1" dirty="0">
                <a:latin typeface="Arial" panose="020B0604020202020204" pitchFamily="34" charset="0"/>
              </a:rPr>
              <a:t>acid</a:t>
            </a:r>
            <a:endParaRPr lang="fr-FR" sz="2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609" grpId="0" animBg="1"/>
      <p:bldP spid="65610" grpId="0" animBg="1"/>
      <p:bldP spid="65612" grpId="0" animBg="1"/>
      <p:bldP spid="65613" grpId="0" animBg="1"/>
      <p:bldP spid="6460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3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193040" y="411480"/>
            <a:ext cx="8352155" cy="3688080"/>
          </a:xfrm>
        </p:spPr>
        <p:txBody>
          <a:bodyPr vert="horz" wrap="square" lIns="91440" tIns="45720" rIns="91440" bIns="45720" numCol="1" anchor="t" anchorCtr="0" compatLnSpc="1"/>
          <a:lstStyle/>
          <a:p>
            <a:pPr algn="just" eaLnBrk="1" hangingPunct="1">
              <a:lnSpc>
                <a:spcPct val="150000"/>
              </a:lnSpc>
            </a:pPr>
            <a:r>
              <a:rPr sz="320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Reduction </a:t>
            </a:r>
            <a:r>
              <a:rPr lang="fr-FR" sz="320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r</a:t>
            </a:r>
            <a:r>
              <a:rPr sz="320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eactions:</a:t>
            </a:r>
            <a:endParaRPr sz="3200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charset="0"/>
              <a:buChar char="Ø"/>
            </a:pP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Through action of an alkaline borohydride</a:t>
            </a:r>
            <a:endParaRPr sz="2800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charset="0"/>
              <a:buChar char="Ø"/>
            </a:pP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Transformation of aldehydes and ketones into alcohols called polyols or itols</a:t>
            </a:r>
            <a:endParaRPr sz="2800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charset="0"/>
              <a:buChar char="Ø"/>
            </a:pP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From an </a:t>
            </a:r>
            <a:r>
              <a:rPr sz="28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aldose</a:t>
            </a: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→ </a:t>
            </a:r>
            <a:r>
              <a:rPr sz="280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one type of polyol</a:t>
            </a:r>
            <a:endParaRPr sz="2800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charset="0"/>
              <a:buChar char="Ø"/>
            </a:pP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From a </a:t>
            </a:r>
            <a:r>
              <a:rPr sz="28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ketose</a:t>
            </a: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→ </a:t>
            </a:r>
            <a:r>
              <a:rPr sz="280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2 epimeric polyols at C2</a:t>
            </a:r>
            <a:endParaRPr sz="2800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347345" y="890270"/>
            <a:ext cx="8521700" cy="65532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fr-FR" altLang="en-US" b="1">
                <a:solidFill>
                  <a:srgbClr val="00FF00"/>
                </a:solidFill>
              </a:rPr>
              <a:t>1.Energy role</a:t>
            </a:r>
            <a:endParaRPr lang="fr-FR" altLang="en-US" b="1">
              <a:solidFill>
                <a:srgbClr val="00FF00"/>
              </a:solidFill>
            </a:endParaRPr>
          </a:p>
          <a:p>
            <a:pPr algn="just"/>
            <a:r>
              <a:rPr lang="fr-FR" altLang="en-US"/>
              <a:t>• 40 to 50% of the calories provided by human food are carbohydrates during cellular respiration, in the mitochondria.</a:t>
            </a:r>
            <a:endParaRPr lang="fr-FR" altLang="en-US"/>
          </a:p>
          <a:p>
            <a:pPr algn="just"/>
            <a:r>
              <a:rPr lang="fr-FR" altLang="en-US"/>
              <a:t>• ​​They have a role of energy reserve in the liver and muscles (glycogen).</a:t>
            </a:r>
            <a:endParaRPr lang="fr-FR" altLang="en-US"/>
          </a:p>
          <a:p>
            <a:pPr algn="just"/>
            <a:r>
              <a:rPr lang="fr-FR" altLang="en-US" b="1">
                <a:solidFill>
                  <a:srgbClr val="00FF00"/>
                </a:solidFill>
              </a:rPr>
              <a:t>2. Structural role: </a:t>
            </a:r>
            <a:r>
              <a:rPr lang="fr-FR" altLang="en-US"/>
              <a:t>Carbohydrates intervene as:</a:t>
            </a:r>
            <a:endParaRPr lang="fr-FR" altLang="en-US"/>
          </a:p>
          <a:p>
            <a:pPr algn="just"/>
            <a:r>
              <a:rPr lang="fr-FR" altLang="en-US"/>
              <a:t>• Support elements (cellulose), protection and recognition in the cell.</a:t>
            </a:r>
            <a:endParaRPr lang="fr-FR" altLang="en-US"/>
          </a:p>
          <a:p>
            <a:pPr algn="just"/>
            <a:r>
              <a:rPr lang="fr-FR" altLang="en-US"/>
              <a:t>• Reserve elements of plants and animals (glycogen, starch).</a:t>
            </a:r>
            <a:endParaRPr lang="fr-FR" altLang="en-US"/>
          </a:p>
          <a:p>
            <a:pPr algn="just"/>
            <a:r>
              <a:rPr lang="fr-FR" altLang="en-US"/>
              <a:t>• Constituents of fundamental molecules: nucleic acids, coenzymes, vitamins, etc.</a:t>
            </a:r>
            <a:endParaRPr lang="fr-FR" altLang="en-US"/>
          </a:p>
          <a:p>
            <a:pPr algn="just"/>
            <a:r>
              <a:rPr lang="fr-FR" altLang="en-US"/>
              <a:t>• They represent a high percentage of biomass because most of the organic matter on Earth is carbohydrate.</a:t>
            </a:r>
            <a:endParaRPr lang="fr-FR" altLang="en-US"/>
          </a:p>
          <a:p>
            <a:pPr algn="just"/>
            <a:r>
              <a:rPr lang="fr-FR" altLang="en-US" b="1">
                <a:solidFill>
                  <a:srgbClr val="00FF00"/>
                </a:solidFill>
              </a:rPr>
              <a:t>3. Economic role:</a:t>
            </a:r>
            <a:r>
              <a:rPr lang="fr-FR" altLang="en-US"/>
              <a:t> Sugar processing industry is a very important sector.</a:t>
            </a:r>
            <a:endParaRPr lang="fr-FR" altLang="en-US"/>
          </a:p>
        </p:txBody>
      </p:sp>
      <p:sp>
        <p:nvSpPr>
          <p:cNvPr id="5" name="Zone de texte 4"/>
          <p:cNvSpPr txBox="1"/>
          <p:nvPr/>
        </p:nvSpPr>
        <p:spPr>
          <a:xfrm>
            <a:off x="353695" y="111760"/>
            <a:ext cx="40652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fr-FR" altLang="en-US" sz="3200" b="1">
                <a:solidFill>
                  <a:srgbClr val="00FF00"/>
                </a:solidFill>
                <a:sym typeface="+mn-ea"/>
              </a:rPr>
              <a:t>I.2 Biological Roles</a:t>
            </a:r>
            <a:endParaRPr lang="fr-FR" altLang="en-US" sz="3200" b="1">
              <a:solidFill>
                <a:srgbClr val="00FF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642" name="Rectangle 58"/>
          <p:cNvSpPr/>
          <p:nvPr/>
        </p:nvSpPr>
        <p:spPr>
          <a:xfrm>
            <a:off x="5797550" y="1200150"/>
            <a:ext cx="1641475" cy="725488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7641" name="Rectangle 57"/>
          <p:cNvSpPr/>
          <p:nvPr/>
        </p:nvSpPr>
        <p:spPr>
          <a:xfrm>
            <a:off x="1908175" y="1052830"/>
            <a:ext cx="1641475" cy="90297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473075" y="190500"/>
            <a:ext cx="8229600" cy="67786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3200" b="0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Example of D-Mannose (aldose)</a:t>
            </a:r>
            <a:endParaRPr kumimoji="0" lang="fr-FR" sz="3200" b="0" i="0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1820863" y="1023938"/>
            <a:ext cx="1784350" cy="4046537"/>
            <a:chOff x="448" y="976"/>
            <a:chExt cx="1124" cy="2549"/>
          </a:xfrm>
        </p:grpSpPr>
        <p:sp>
          <p:nvSpPr>
            <p:cNvPr id="52252" name="Text Box 5"/>
            <p:cNvSpPr txBox="1"/>
            <p:nvPr/>
          </p:nvSpPr>
          <p:spPr>
            <a:xfrm>
              <a:off x="926" y="3275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2253" name="Text Box 6"/>
            <p:cNvSpPr txBox="1"/>
            <p:nvPr/>
          </p:nvSpPr>
          <p:spPr>
            <a:xfrm>
              <a:off x="916" y="2492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2254" name="Text Box 7"/>
            <p:cNvSpPr txBox="1"/>
            <p:nvPr/>
          </p:nvSpPr>
          <p:spPr>
            <a:xfrm>
              <a:off x="893" y="2869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52255" name="Line 8"/>
            <p:cNvSpPr/>
            <p:nvPr/>
          </p:nvSpPr>
          <p:spPr>
            <a:xfrm>
              <a:off x="1019" y="3105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56" name="Line 9"/>
            <p:cNvSpPr/>
            <p:nvPr/>
          </p:nvSpPr>
          <p:spPr>
            <a:xfrm>
              <a:off x="1018" y="2712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57" name="Text Box 10"/>
            <p:cNvSpPr txBox="1"/>
            <p:nvPr/>
          </p:nvSpPr>
          <p:spPr>
            <a:xfrm>
              <a:off x="887" y="1290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C</a:t>
              </a:r>
              <a:endParaRPr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58" name="Line 11"/>
            <p:cNvSpPr/>
            <p:nvPr/>
          </p:nvSpPr>
          <p:spPr>
            <a:xfrm flipV="1">
              <a:off x="1010" y="2317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59" name="Line 12"/>
            <p:cNvSpPr/>
            <p:nvPr/>
          </p:nvSpPr>
          <p:spPr>
            <a:xfrm>
              <a:off x="1112" y="2623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60" name="Text Box 13"/>
            <p:cNvSpPr txBox="1"/>
            <p:nvPr/>
          </p:nvSpPr>
          <p:spPr>
            <a:xfrm>
              <a:off x="476" y="1664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2261" name="Text Box 14"/>
            <p:cNvSpPr txBox="1"/>
            <p:nvPr/>
          </p:nvSpPr>
          <p:spPr>
            <a:xfrm>
              <a:off x="448" y="2093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2262" name="Line 15"/>
            <p:cNvSpPr/>
            <p:nvPr/>
          </p:nvSpPr>
          <p:spPr>
            <a:xfrm flipV="1">
              <a:off x="1001" y="1896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63" name="Line 16"/>
            <p:cNvSpPr/>
            <p:nvPr/>
          </p:nvSpPr>
          <p:spPr>
            <a:xfrm>
              <a:off x="755" y="2220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64" name="Line 17"/>
            <p:cNvSpPr/>
            <p:nvPr/>
          </p:nvSpPr>
          <p:spPr>
            <a:xfrm>
              <a:off x="727" y="1782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65" name="Line 18"/>
            <p:cNvSpPr/>
            <p:nvPr/>
          </p:nvSpPr>
          <p:spPr>
            <a:xfrm flipV="1">
              <a:off x="992" y="1503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66" name="Line 19"/>
            <p:cNvSpPr/>
            <p:nvPr/>
          </p:nvSpPr>
          <p:spPr>
            <a:xfrm flipH="1" flipV="1">
              <a:off x="786" y="1207"/>
              <a:ext cx="128" cy="12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67" name="Line 20"/>
            <p:cNvSpPr/>
            <p:nvPr/>
          </p:nvSpPr>
          <p:spPr>
            <a:xfrm flipV="1">
              <a:off x="1088" y="1207"/>
              <a:ext cx="128" cy="12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68" name="Text Box 21"/>
            <p:cNvSpPr txBox="1"/>
            <p:nvPr/>
          </p:nvSpPr>
          <p:spPr>
            <a:xfrm>
              <a:off x="600" y="976"/>
              <a:ext cx="2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H</a:t>
              </a:r>
              <a:endParaRPr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69" name="Text Box 22"/>
            <p:cNvSpPr txBox="1"/>
            <p:nvPr/>
          </p:nvSpPr>
          <p:spPr>
            <a:xfrm>
              <a:off x="1186" y="994"/>
              <a:ext cx="24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endParaRPr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70" name="Line 28"/>
            <p:cNvSpPr/>
            <p:nvPr/>
          </p:nvSpPr>
          <p:spPr>
            <a:xfrm>
              <a:off x="1103" y="3025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71" name="Line 29"/>
            <p:cNvSpPr/>
            <p:nvPr/>
          </p:nvSpPr>
          <p:spPr>
            <a:xfrm flipV="1">
              <a:off x="1124" y="1252"/>
              <a:ext cx="128" cy="12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" name="Group 53"/>
          <p:cNvGrpSpPr/>
          <p:nvPr/>
        </p:nvGrpSpPr>
        <p:grpSpPr>
          <a:xfrm>
            <a:off x="5476875" y="1390650"/>
            <a:ext cx="1917700" cy="3548063"/>
            <a:chOff x="3072" y="1326"/>
            <a:chExt cx="1208" cy="2235"/>
          </a:xfrm>
        </p:grpSpPr>
        <p:sp>
          <p:nvSpPr>
            <p:cNvPr id="52237" name="Text Box 32"/>
            <p:cNvSpPr txBox="1"/>
            <p:nvPr/>
          </p:nvSpPr>
          <p:spPr>
            <a:xfrm>
              <a:off x="3550" y="3311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2238" name="Text Box 33"/>
            <p:cNvSpPr txBox="1"/>
            <p:nvPr/>
          </p:nvSpPr>
          <p:spPr>
            <a:xfrm>
              <a:off x="3540" y="2528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2239" name="Text Box 34"/>
            <p:cNvSpPr txBox="1"/>
            <p:nvPr/>
          </p:nvSpPr>
          <p:spPr>
            <a:xfrm>
              <a:off x="3517" y="2905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52240" name="Line 35"/>
            <p:cNvSpPr/>
            <p:nvPr/>
          </p:nvSpPr>
          <p:spPr>
            <a:xfrm>
              <a:off x="3643" y="3141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41" name="Line 36"/>
            <p:cNvSpPr/>
            <p:nvPr/>
          </p:nvSpPr>
          <p:spPr>
            <a:xfrm>
              <a:off x="3642" y="2748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42" name="Text Box 37"/>
            <p:cNvSpPr txBox="1"/>
            <p:nvPr/>
          </p:nvSpPr>
          <p:spPr>
            <a:xfrm>
              <a:off x="3511" y="1326"/>
              <a:ext cx="76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CH</a:t>
              </a:r>
              <a:r>
                <a:rPr sz="2000" b="1" baseline="-26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OH</a:t>
              </a:r>
              <a:endParaRPr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43" name="Line 38"/>
            <p:cNvSpPr/>
            <p:nvPr/>
          </p:nvSpPr>
          <p:spPr>
            <a:xfrm flipV="1">
              <a:off x="3634" y="2353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44" name="Line 39"/>
            <p:cNvSpPr/>
            <p:nvPr/>
          </p:nvSpPr>
          <p:spPr>
            <a:xfrm>
              <a:off x="3736" y="2659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45" name="Text Box 40"/>
            <p:cNvSpPr txBox="1"/>
            <p:nvPr/>
          </p:nvSpPr>
          <p:spPr>
            <a:xfrm>
              <a:off x="3100" y="1700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2246" name="Text Box 41"/>
            <p:cNvSpPr txBox="1"/>
            <p:nvPr/>
          </p:nvSpPr>
          <p:spPr>
            <a:xfrm>
              <a:off x="3072" y="2129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2247" name="Line 42"/>
            <p:cNvSpPr/>
            <p:nvPr/>
          </p:nvSpPr>
          <p:spPr>
            <a:xfrm flipV="1">
              <a:off x="3625" y="1932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48" name="Line 43"/>
            <p:cNvSpPr/>
            <p:nvPr/>
          </p:nvSpPr>
          <p:spPr>
            <a:xfrm>
              <a:off x="3379" y="2256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49" name="Line 44"/>
            <p:cNvSpPr/>
            <p:nvPr/>
          </p:nvSpPr>
          <p:spPr>
            <a:xfrm>
              <a:off x="3351" y="1818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50" name="Line 45"/>
            <p:cNvSpPr/>
            <p:nvPr/>
          </p:nvSpPr>
          <p:spPr>
            <a:xfrm flipV="1">
              <a:off x="3616" y="1539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51" name="Line 50"/>
            <p:cNvSpPr/>
            <p:nvPr/>
          </p:nvSpPr>
          <p:spPr>
            <a:xfrm>
              <a:off x="3727" y="3061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7638" name="Text Box 54"/>
          <p:cNvSpPr txBox="1"/>
          <p:nvPr/>
        </p:nvSpPr>
        <p:spPr>
          <a:xfrm>
            <a:off x="2193925" y="5133975"/>
            <a:ext cx="2114550" cy="528638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800" b="1" dirty="0">
                <a:solidFill>
                  <a:srgbClr val="00FF00"/>
                </a:solidFill>
                <a:latin typeface="Arial" panose="020B0604020202020204" pitchFamily="34" charset="0"/>
              </a:rPr>
              <a:t>D-Mannose</a:t>
            </a:r>
            <a:endParaRPr sz="28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67639" name="Text Box 55"/>
          <p:cNvSpPr txBox="1"/>
          <p:nvPr/>
        </p:nvSpPr>
        <p:spPr>
          <a:xfrm>
            <a:off x="5721350" y="5075238"/>
            <a:ext cx="2033588" cy="528637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800" b="1" dirty="0">
                <a:solidFill>
                  <a:srgbClr val="00FF00"/>
                </a:solidFill>
                <a:latin typeface="Arial" panose="020B0604020202020204" pitchFamily="34" charset="0"/>
              </a:rPr>
              <a:t>D-Mannitol</a:t>
            </a:r>
            <a:endParaRPr sz="28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59"/>
          <p:cNvGrpSpPr/>
          <p:nvPr/>
        </p:nvGrpSpPr>
        <p:grpSpPr>
          <a:xfrm>
            <a:off x="3332163" y="2009775"/>
            <a:ext cx="2641600" cy="788988"/>
            <a:chOff x="1884" y="1515"/>
            <a:chExt cx="1664" cy="497"/>
          </a:xfrm>
        </p:grpSpPr>
        <p:sp>
          <p:nvSpPr>
            <p:cNvPr id="52235" name="Text Box 52"/>
            <p:cNvSpPr txBox="1"/>
            <p:nvPr/>
          </p:nvSpPr>
          <p:spPr>
            <a:xfrm>
              <a:off x="2229" y="1515"/>
              <a:ext cx="77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+ NaBH4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2236" name="AutoShape 56"/>
            <p:cNvSpPr/>
            <p:nvPr/>
          </p:nvSpPr>
          <p:spPr>
            <a:xfrm>
              <a:off x="1884" y="1800"/>
              <a:ext cx="1664" cy="212"/>
            </a:xfrm>
            <a:prstGeom prst="rightArrow">
              <a:avLst>
                <a:gd name="adj1" fmla="val 50000"/>
                <a:gd name="adj2" fmla="val 196226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49" name="ZoneTexte 48"/>
          <p:cNvSpPr txBox="1"/>
          <p:nvPr/>
        </p:nvSpPr>
        <p:spPr>
          <a:xfrm>
            <a:off x="155575" y="5663565"/>
            <a:ext cx="9015730" cy="196596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dirty="0">
                <a:latin typeface="Arial" panose="020B0604020202020204" pitchFamily="34" charset="0"/>
              </a:rPr>
              <a:t>The names of alditols are obtained by replacing the suffix -ose </a:t>
            </a:r>
            <a:endParaRPr dirty="0">
              <a:latin typeface="Arial" panose="020B0604020202020204" pitchFamily="34" charset="0"/>
            </a:endParaRPr>
          </a:p>
          <a:p>
            <a:r>
              <a:rPr dirty="0">
                <a:latin typeface="Arial" panose="020B0604020202020204" pitchFamily="34" charset="0"/>
              </a:rPr>
              <a:t>with the suffix -itol. For example, D-mannose gives D-mannitol </a:t>
            </a:r>
            <a:endParaRPr dirty="0">
              <a:latin typeface="Arial" panose="020B0604020202020204" pitchFamily="34" charset="0"/>
            </a:endParaRPr>
          </a:p>
          <a:p>
            <a:r>
              <a:rPr dirty="0">
                <a:latin typeface="Arial" panose="020B0604020202020204" pitchFamily="34" charset="0"/>
              </a:rPr>
              <a:t>and D-glucose gives D-glucitol (D-sorbitol) etc....</a:t>
            </a:r>
            <a:br>
              <a:rPr dirty="0">
                <a:latin typeface="Arial" panose="020B0604020202020204" pitchFamily="34" charset="0"/>
              </a:rPr>
            </a:br>
            <a:br>
              <a:rPr dirty="0">
                <a:latin typeface="Arial" panose="020B0604020202020204" pitchFamily="34" charset="0"/>
              </a:rPr>
            </a:b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42" grpId="0" animBg="1"/>
      <p:bldP spid="67641" grpId="0" bldLvl="0" animBg="1"/>
      <p:bldP spid="67638" grpId="0" animBg="1"/>
      <p:bldP spid="67639" grpId="0" animBg="1"/>
      <p:bldP spid="4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Rectangle 58"/>
          <p:cNvSpPr/>
          <p:nvPr/>
        </p:nvSpPr>
        <p:spPr>
          <a:xfrm>
            <a:off x="3395663" y="1227138"/>
            <a:ext cx="1641475" cy="725487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485775" y="0"/>
            <a:ext cx="8229600" cy="8382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Example of fructose (Ketose)</a:t>
            </a:r>
            <a:endParaRPr kumimoji="0" lang="fr-FR" sz="3200" b="0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  <p:grpSp>
        <p:nvGrpSpPr>
          <p:cNvPr id="53252" name="Group 34"/>
          <p:cNvGrpSpPr/>
          <p:nvPr/>
        </p:nvGrpSpPr>
        <p:grpSpPr>
          <a:xfrm>
            <a:off x="3240088" y="885825"/>
            <a:ext cx="1901825" cy="2954338"/>
            <a:chOff x="2140" y="687"/>
            <a:chExt cx="1198" cy="1861"/>
          </a:xfrm>
        </p:grpSpPr>
        <p:sp>
          <p:nvSpPr>
            <p:cNvPr id="53296" name="Text Box 5"/>
            <p:cNvSpPr txBox="1"/>
            <p:nvPr/>
          </p:nvSpPr>
          <p:spPr>
            <a:xfrm>
              <a:off x="2581" y="2298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97" name="Text Box 6"/>
            <p:cNvSpPr txBox="1"/>
            <p:nvPr/>
          </p:nvSpPr>
          <p:spPr>
            <a:xfrm>
              <a:off x="2580" y="1652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98" name="Text Box 7"/>
            <p:cNvSpPr txBox="1"/>
            <p:nvPr/>
          </p:nvSpPr>
          <p:spPr>
            <a:xfrm>
              <a:off x="2584" y="1986"/>
              <a:ext cx="2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99" name="Text Box 10"/>
            <p:cNvSpPr txBox="1"/>
            <p:nvPr/>
          </p:nvSpPr>
          <p:spPr>
            <a:xfrm>
              <a:off x="2578" y="687"/>
              <a:ext cx="76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25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300" name="Line 12"/>
            <p:cNvSpPr/>
            <p:nvPr/>
          </p:nvSpPr>
          <p:spPr>
            <a:xfrm>
              <a:off x="2757" y="1773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301" name="Text Box 13"/>
            <p:cNvSpPr txBox="1"/>
            <p:nvPr/>
          </p:nvSpPr>
          <p:spPr>
            <a:xfrm>
              <a:off x="2177" y="1006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</a:t>
              </a:r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C     </a:t>
              </a:r>
              <a:endParaRPr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02" name="Text Box 14"/>
            <p:cNvSpPr txBox="1"/>
            <p:nvPr/>
          </p:nvSpPr>
          <p:spPr>
            <a:xfrm>
              <a:off x="2140" y="1335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303" name="Line 16"/>
            <p:cNvSpPr/>
            <p:nvPr/>
          </p:nvSpPr>
          <p:spPr>
            <a:xfrm>
              <a:off x="2446" y="1462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304" name="Line 18"/>
            <p:cNvSpPr/>
            <p:nvPr/>
          </p:nvSpPr>
          <p:spPr>
            <a:xfrm flipV="1">
              <a:off x="2683" y="900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305" name="Line 23"/>
            <p:cNvSpPr/>
            <p:nvPr/>
          </p:nvSpPr>
          <p:spPr>
            <a:xfrm>
              <a:off x="2766" y="2102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306" name="Text Box 25"/>
            <p:cNvSpPr txBox="1"/>
            <p:nvPr/>
          </p:nvSpPr>
          <p:spPr>
            <a:xfrm>
              <a:off x="2914" y="1013"/>
              <a:ext cx="24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endParaRPr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53307" name="Group 33"/>
            <p:cNvGrpSpPr/>
            <p:nvPr/>
          </p:nvGrpSpPr>
          <p:grpSpPr>
            <a:xfrm>
              <a:off x="2773" y="1105"/>
              <a:ext cx="174" cy="64"/>
              <a:chOff x="2764" y="1160"/>
              <a:chExt cx="174" cy="64"/>
            </a:xfrm>
          </p:grpSpPr>
          <p:sp>
            <p:nvSpPr>
              <p:cNvPr id="53312" name="Line 17"/>
              <p:cNvSpPr/>
              <p:nvPr/>
            </p:nvSpPr>
            <p:spPr>
              <a:xfrm>
                <a:off x="2765" y="1160"/>
                <a:ext cx="173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3313" name="Line 26"/>
              <p:cNvSpPr/>
              <p:nvPr/>
            </p:nvSpPr>
            <p:spPr>
              <a:xfrm>
                <a:off x="2764" y="1224"/>
                <a:ext cx="173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53308" name="Line 28"/>
            <p:cNvSpPr/>
            <p:nvPr/>
          </p:nvSpPr>
          <p:spPr>
            <a:xfrm flipV="1">
              <a:off x="2682" y="1219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309" name="Line 29"/>
            <p:cNvSpPr/>
            <p:nvPr/>
          </p:nvSpPr>
          <p:spPr>
            <a:xfrm flipV="1">
              <a:off x="2690" y="2188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310" name="Line 30"/>
            <p:cNvSpPr/>
            <p:nvPr/>
          </p:nvSpPr>
          <p:spPr>
            <a:xfrm flipV="1">
              <a:off x="2691" y="1867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311" name="Line 31"/>
            <p:cNvSpPr/>
            <p:nvPr/>
          </p:nvSpPr>
          <p:spPr>
            <a:xfrm flipV="1">
              <a:off x="2691" y="1548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8681" name="Text Box 73"/>
          <p:cNvSpPr txBox="1"/>
          <p:nvPr/>
        </p:nvSpPr>
        <p:spPr>
          <a:xfrm>
            <a:off x="3798888" y="4002088"/>
            <a:ext cx="101917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2000" b="1" dirty="0">
                <a:latin typeface="Arial" panose="020B0604020202020204" pitchFamily="34" charset="0"/>
              </a:rPr>
              <a:t>+</a:t>
            </a:r>
            <a:endParaRPr sz="2000" b="1" dirty="0">
              <a:latin typeface="Arial" panose="020B0604020202020204" pitchFamily="34" charset="0"/>
            </a:endParaRPr>
          </a:p>
          <a:p>
            <a:pPr algn="ctr"/>
            <a:r>
              <a:rPr sz="2000" b="1" dirty="0">
                <a:latin typeface="Arial" panose="020B0604020202020204" pitchFamily="34" charset="0"/>
              </a:rPr>
              <a:t>NaBH4</a:t>
            </a:r>
            <a:endParaRPr sz="2000" b="1" dirty="0">
              <a:latin typeface="Arial" panose="020B0604020202020204" pitchFamily="34" charset="0"/>
            </a:endParaRPr>
          </a:p>
        </p:txBody>
      </p:sp>
      <p:sp>
        <p:nvSpPr>
          <p:cNvPr id="68682" name="AutoShape 74"/>
          <p:cNvSpPr/>
          <p:nvPr/>
        </p:nvSpPr>
        <p:spPr>
          <a:xfrm flipV="1">
            <a:off x="4352925" y="4703763"/>
            <a:ext cx="1784350" cy="1276350"/>
          </a:xfrm>
          <a:custGeom>
            <a:avLst/>
            <a:gdLst>
              <a:gd name="txL" fmla="*/ 12427 w 21600"/>
              <a:gd name="txT" fmla="*/ 5158 h 21600"/>
              <a:gd name="txR" fmla="*/ 20618 w 21600"/>
              <a:gd name="txB" fmla="*/ 7000 h 21600"/>
            </a:gdLst>
            <a:ahLst/>
            <a:cxnLst>
              <a:cxn ang="17694720">
                <a:pos x="2147483647" y="0"/>
              </a:cxn>
              <a:cxn ang="5898240">
                <a:pos x="2147483647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21600" y="6079"/>
                </a:moveTo>
                <a:lnTo>
                  <a:pt x="15116" y="0"/>
                </a:lnTo>
                <a:lnTo>
                  <a:pt x="15116" y="5158"/>
                </a:lnTo>
                <a:lnTo>
                  <a:pt x="12427" y="5158"/>
                </a:lnTo>
                <a:cubicBezTo>
                  <a:pt x="5564" y="5158"/>
                  <a:pt x="0" y="8292"/>
                  <a:pt x="0" y="12158"/>
                </a:cubicBezTo>
                <a:lnTo>
                  <a:pt x="0" y="21600"/>
                </a:lnTo>
                <a:lnTo>
                  <a:pt x="1883" y="21600"/>
                </a:lnTo>
                <a:lnTo>
                  <a:pt x="1883" y="12158"/>
                </a:lnTo>
                <a:cubicBezTo>
                  <a:pt x="1883" y="9309"/>
                  <a:pt x="6604" y="7000"/>
                  <a:pt x="12427" y="7000"/>
                </a:cubicBezTo>
                <a:lnTo>
                  <a:pt x="15116" y="7000"/>
                </a:lnTo>
                <a:lnTo>
                  <a:pt x="1511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8683" name="AutoShape 75"/>
          <p:cNvSpPr/>
          <p:nvPr/>
        </p:nvSpPr>
        <p:spPr>
          <a:xfrm flipH="1" flipV="1">
            <a:off x="2552700" y="4703763"/>
            <a:ext cx="1784350" cy="1276350"/>
          </a:xfrm>
          <a:custGeom>
            <a:avLst/>
            <a:gdLst>
              <a:gd name="txL" fmla="*/ 12427 w 21600"/>
              <a:gd name="txT" fmla="*/ 5158 h 21600"/>
              <a:gd name="txR" fmla="*/ 20618 w 21600"/>
              <a:gd name="txB" fmla="*/ 7000 h 21600"/>
            </a:gdLst>
            <a:ahLst/>
            <a:cxnLst>
              <a:cxn ang="17694720">
                <a:pos x="2147483647" y="0"/>
              </a:cxn>
              <a:cxn ang="5898240">
                <a:pos x="2147483647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21600" y="6079"/>
                </a:moveTo>
                <a:lnTo>
                  <a:pt x="15116" y="0"/>
                </a:lnTo>
                <a:lnTo>
                  <a:pt x="15116" y="5158"/>
                </a:lnTo>
                <a:lnTo>
                  <a:pt x="12427" y="5158"/>
                </a:lnTo>
                <a:cubicBezTo>
                  <a:pt x="5564" y="5158"/>
                  <a:pt x="0" y="8292"/>
                  <a:pt x="0" y="12158"/>
                </a:cubicBezTo>
                <a:lnTo>
                  <a:pt x="0" y="21600"/>
                </a:lnTo>
                <a:lnTo>
                  <a:pt x="1883" y="21600"/>
                </a:lnTo>
                <a:lnTo>
                  <a:pt x="1883" y="12158"/>
                </a:lnTo>
                <a:cubicBezTo>
                  <a:pt x="1883" y="9309"/>
                  <a:pt x="6604" y="7000"/>
                  <a:pt x="12427" y="7000"/>
                </a:cubicBezTo>
                <a:lnTo>
                  <a:pt x="15116" y="7000"/>
                </a:lnTo>
                <a:lnTo>
                  <a:pt x="1511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4" name="Group 85"/>
          <p:cNvGrpSpPr/>
          <p:nvPr/>
        </p:nvGrpSpPr>
        <p:grpSpPr>
          <a:xfrm>
            <a:off x="725488" y="2876550"/>
            <a:ext cx="1901825" cy="2954338"/>
            <a:chOff x="576" y="2040"/>
            <a:chExt cx="1198" cy="1861"/>
          </a:xfrm>
        </p:grpSpPr>
        <p:sp>
          <p:nvSpPr>
            <p:cNvPr id="53278" name="Text Box 36"/>
            <p:cNvSpPr txBox="1"/>
            <p:nvPr/>
          </p:nvSpPr>
          <p:spPr>
            <a:xfrm>
              <a:off x="1017" y="3651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79" name="Text Box 37"/>
            <p:cNvSpPr txBox="1"/>
            <p:nvPr/>
          </p:nvSpPr>
          <p:spPr>
            <a:xfrm>
              <a:off x="1016" y="3005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80" name="Text Box 38"/>
            <p:cNvSpPr txBox="1"/>
            <p:nvPr/>
          </p:nvSpPr>
          <p:spPr>
            <a:xfrm>
              <a:off x="1020" y="3339"/>
              <a:ext cx="2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81" name="Text Box 39"/>
            <p:cNvSpPr txBox="1"/>
            <p:nvPr/>
          </p:nvSpPr>
          <p:spPr>
            <a:xfrm>
              <a:off x="1014" y="2040"/>
              <a:ext cx="76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25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82" name="Line 40"/>
            <p:cNvSpPr/>
            <p:nvPr/>
          </p:nvSpPr>
          <p:spPr>
            <a:xfrm>
              <a:off x="1193" y="3126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83" name="Text Box 41"/>
            <p:cNvSpPr txBox="1"/>
            <p:nvPr/>
          </p:nvSpPr>
          <p:spPr>
            <a:xfrm>
              <a:off x="613" y="2359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84" name="Text Box 42"/>
            <p:cNvSpPr txBox="1"/>
            <p:nvPr/>
          </p:nvSpPr>
          <p:spPr>
            <a:xfrm>
              <a:off x="576" y="2688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85" name="Line 43"/>
            <p:cNvSpPr/>
            <p:nvPr/>
          </p:nvSpPr>
          <p:spPr>
            <a:xfrm>
              <a:off x="882" y="2815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86" name="Line 44"/>
            <p:cNvSpPr/>
            <p:nvPr/>
          </p:nvSpPr>
          <p:spPr>
            <a:xfrm flipV="1">
              <a:off x="1119" y="2253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87" name="Line 45"/>
            <p:cNvSpPr/>
            <p:nvPr/>
          </p:nvSpPr>
          <p:spPr>
            <a:xfrm>
              <a:off x="1202" y="3455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88" name="Text Box 46"/>
            <p:cNvSpPr txBox="1"/>
            <p:nvPr/>
          </p:nvSpPr>
          <p:spPr>
            <a:xfrm>
              <a:off x="1350" y="2366"/>
              <a:ext cx="35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OH</a:t>
              </a:r>
              <a:endParaRPr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89" name="Line 48"/>
            <p:cNvSpPr/>
            <p:nvPr/>
          </p:nvSpPr>
          <p:spPr>
            <a:xfrm>
              <a:off x="1201" y="2486"/>
              <a:ext cx="173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90" name="Line 49"/>
            <p:cNvSpPr/>
            <p:nvPr/>
          </p:nvSpPr>
          <p:spPr>
            <a:xfrm>
              <a:off x="870" y="2485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91" name="Line 50"/>
            <p:cNvSpPr/>
            <p:nvPr/>
          </p:nvSpPr>
          <p:spPr>
            <a:xfrm flipV="1">
              <a:off x="1118" y="2572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92" name="Line 51"/>
            <p:cNvSpPr/>
            <p:nvPr/>
          </p:nvSpPr>
          <p:spPr>
            <a:xfrm flipV="1">
              <a:off x="1126" y="3541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93" name="Line 52"/>
            <p:cNvSpPr/>
            <p:nvPr/>
          </p:nvSpPr>
          <p:spPr>
            <a:xfrm flipV="1">
              <a:off x="1127" y="3220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94" name="Line 53"/>
            <p:cNvSpPr/>
            <p:nvPr/>
          </p:nvSpPr>
          <p:spPr>
            <a:xfrm flipV="1">
              <a:off x="1127" y="2901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95" name="Text Box 78"/>
            <p:cNvSpPr txBox="1"/>
            <p:nvPr/>
          </p:nvSpPr>
          <p:spPr>
            <a:xfrm>
              <a:off x="627" y="2347"/>
              <a:ext cx="2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86"/>
          <p:cNvGrpSpPr/>
          <p:nvPr/>
        </p:nvGrpSpPr>
        <p:grpSpPr>
          <a:xfrm>
            <a:off x="5435600" y="2816225"/>
            <a:ext cx="1968500" cy="2954338"/>
            <a:chOff x="3634" y="1921"/>
            <a:chExt cx="1240" cy="1861"/>
          </a:xfrm>
        </p:grpSpPr>
        <p:sp>
          <p:nvSpPr>
            <p:cNvPr id="53260" name="Text Box 55"/>
            <p:cNvSpPr txBox="1"/>
            <p:nvPr/>
          </p:nvSpPr>
          <p:spPr>
            <a:xfrm>
              <a:off x="4117" y="3532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61" name="Text Box 56"/>
            <p:cNvSpPr txBox="1"/>
            <p:nvPr/>
          </p:nvSpPr>
          <p:spPr>
            <a:xfrm>
              <a:off x="4116" y="2886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62" name="Text Box 57"/>
            <p:cNvSpPr txBox="1"/>
            <p:nvPr/>
          </p:nvSpPr>
          <p:spPr>
            <a:xfrm>
              <a:off x="4120" y="3220"/>
              <a:ext cx="2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63" name="Text Box 58"/>
            <p:cNvSpPr txBox="1"/>
            <p:nvPr/>
          </p:nvSpPr>
          <p:spPr>
            <a:xfrm>
              <a:off x="4114" y="1921"/>
              <a:ext cx="76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25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64" name="Line 59"/>
            <p:cNvSpPr/>
            <p:nvPr/>
          </p:nvSpPr>
          <p:spPr>
            <a:xfrm>
              <a:off x="4293" y="3007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65" name="Text Box 60"/>
            <p:cNvSpPr txBox="1"/>
            <p:nvPr/>
          </p:nvSpPr>
          <p:spPr>
            <a:xfrm>
              <a:off x="3713" y="2240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66" name="Text Box 61"/>
            <p:cNvSpPr txBox="1"/>
            <p:nvPr/>
          </p:nvSpPr>
          <p:spPr>
            <a:xfrm>
              <a:off x="3676" y="2569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67" name="Line 62"/>
            <p:cNvSpPr/>
            <p:nvPr/>
          </p:nvSpPr>
          <p:spPr>
            <a:xfrm>
              <a:off x="3982" y="2696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68" name="Line 63"/>
            <p:cNvSpPr/>
            <p:nvPr/>
          </p:nvSpPr>
          <p:spPr>
            <a:xfrm flipV="1">
              <a:off x="4219" y="2134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69" name="Line 64"/>
            <p:cNvSpPr/>
            <p:nvPr/>
          </p:nvSpPr>
          <p:spPr>
            <a:xfrm>
              <a:off x="4302" y="3336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70" name="Line 69"/>
            <p:cNvSpPr/>
            <p:nvPr/>
          </p:nvSpPr>
          <p:spPr>
            <a:xfrm flipV="1">
              <a:off x="4218" y="2453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71" name="Line 70"/>
            <p:cNvSpPr/>
            <p:nvPr/>
          </p:nvSpPr>
          <p:spPr>
            <a:xfrm flipV="1">
              <a:off x="4226" y="3422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72" name="Line 71"/>
            <p:cNvSpPr/>
            <p:nvPr/>
          </p:nvSpPr>
          <p:spPr>
            <a:xfrm flipV="1">
              <a:off x="4227" y="3101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73" name="Line 72"/>
            <p:cNvSpPr/>
            <p:nvPr/>
          </p:nvSpPr>
          <p:spPr>
            <a:xfrm flipV="1">
              <a:off x="4227" y="2782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74" name="Text Box 79"/>
            <p:cNvSpPr txBox="1"/>
            <p:nvPr/>
          </p:nvSpPr>
          <p:spPr>
            <a:xfrm>
              <a:off x="3634" y="2229"/>
              <a:ext cx="35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HO</a:t>
              </a:r>
              <a:endParaRPr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75" name="Line 80"/>
            <p:cNvSpPr/>
            <p:nvPr/>
          </p:nvSpPr>
          <p:spPr>
            <a:xfrm>
              <a:off x="4300" y="2367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76" name="Line 81"/>
            <p:cNvSpPr/>
            <p:nvPr/>
          </p:nvSpPr>
          <p:spPr>
            <a:xfrm>
              <a:off x="3969" y="2366"/>
              <a:ext cx="173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77" name="Text Box 82"/>
            <p:cNvSpPr txBox="1"/>
            <p:nvPr/>
          </p:nvSpPr>
          <p:spPr>
            <a:xfrm>
              <a:off x="4458" y="2236"/>
              <a:ext cx="2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68691" name="Text Box 83"/>
          <p:cNvSpPr txBox="1"/>
          <p:nvPr/>
        </p:nvSpPr>
        <p:spPr>
          <a:xfrm>
            <a:off x="733425" y="5865813"/>
            <a:ext cx="1912938" cy="528637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800" b="1" dirty="0">
                <a:solidFill>
                  <a:srgbClr val="00FF00"/>
                </a:solidFill>
                <a:latin typeface="Arial" panose="020B0604020202020204" pitchFamily="34" charset="0"/>
              </a:rPr>
              <a:t>D-Sorbitol</a:t>
            </a:r>
            <a:endParaRPr sz="28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68692" name="Text Box 84"/>
          <p:cNvSpPr txBox="1"/>
          <p:nvPr/>
        </p:nvSpPr>
        <p:spPr>
          <a:xfrm>
            <a:off x="6073775" y="5805488"/>
            <a:ext cx="2033588" cy="528637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800" b="1" dirty="0">
                <a:solidFill>
                  <a:srgbClr val="00FF00"/>
                </a:solidFill>
                <a:latin typeface="Arial" panose="020B0604020202020204" pitchFamily="34" charset="0"/>
              </a:rPr>
              <a:t>D-Mannitol</a:t>
            </a:r>
            <a:endParaRPr sz="28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81" grpId="0"/>
      <p:bldP spid="68682" grpId="0" animBg="1"/>
      <p:bldP spid="68683" grpId="0" animBg="1"/>
      <p:bldP spid="68691" grpId="0" animBg="1"/>
      <p:bldP spid="6869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5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370205" y="424815"/>
            <a:ext cx="8229600" cy="103949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Addition and substitution reactions:</a:t>
            </a:r>
            <a:r>
              <a:rPr kumimoji="0" lang="fr-FR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</a:t>
            </a:r>
            <a:r>
              <a:rPr kumimoji="0" lang="fr-FR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</a:t>
            </a:r>
            <a:r>
              <a:rPr kumimoji="0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Formation of glycosides through glycosidic bonds</a:t>
            </a: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285750" y="2411413"/>
            <a:ext cx="3462338" cy="2411412"/>
            <a:chOff x="180" y="1562"/>
            <a:chExt cx="2181" cy="1519"/>
          </a:xfrm>
        </p:grpSpPr>
        <p:sp>
          <p:nvSpPr>
            <p:cNvPr id="54295" name="AutoShape 4"/>
            <p:cNvSpPr/>
            <p:nvPr/>
          </p:nvSpPr>
          <p:spPr>
            <a:xfrm>
              <a:off x="714" y="1737"/>
              <a:ext cx="1069" cy="1051"/>
            </a:xfrm>
            <a:prstGeom prst="pentagon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54296" name="Text Box 5"/>
            <p:cNvSpPr txBox="1"/>
            <p:nvPr/>
          </p:nvSpPr>
          <p:spPr>
            <a:xfrm>
              <a:off x="1122" y="1562"/>
              <a:ext cx="24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O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4297" name="Line 6"/>
            <p:cNvSpPr/>
            <p:nvPr/>
          </p:nvSpPr>
          <p:spPr>
            <a:xfrm>
              <a:off x="1810" y="1856"/>
              <a:ext cx="0" cy="59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4298" name="Line 7"/>
            <p:cNvSpPr/>
            <p:nvPr/>
          </p:nvSpPr>
          <p:spPr>
            <a:xfrm>
              <a:off x="924" y="2788"/>
              <a:ext cx="0" cy="29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4299" name="Line 8"/>
            <p:cNvSpPr/>
            <p:nvPr/>
          </p:nvSpPr>
          <p:spPr>
            <a:xfrm>
              <a:off x="714" y="1846"/>
              <a:ext cx="0" cy="29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4300" name="Line 9"/>
            <p:cNvSpPr/>
            <p:nvPr/>
          </p:nvSpPr>
          <p:spPr>
            <a:xfrm>
              <a:off x="1572" y="2486"/>
              <a:ext cx="0" cy="29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4301" name="Text Box 10"/>
            <p:cNvSpPr txBox="1"/>
            <p:nvPr/>
          </p:nvSpPr>
          <p:spPr>
            <a:xfrm>
              <a:off x="180" y="1626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HOH</a:t>
              </a:r>
              <a:r>
                <a:rPr sz="2000" b="1" baseline="-25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C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4302" name="Text Box 11"/>
            <p:cNvSpPr txBox="1"/>
            <p:nvPr/>
          </p:nvSpPr>
          <p:spPr>
            <a:xfrm flipH="1">
              <a:off x="1715" y="1636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25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4303" name="Text Box 12"/>
            <p:cNvSpPr txBox="1"/>
            <p:nvPr/>
          </p:nvSpPr>
          <p:spPr>
            <a:xfrm>
              <a:off x="1707" y="2421"/>
              <a:ext cx="35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OH</a:t>
              </a:r>
              <a:endParaRPr sz="20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9646" name="Text Box 14"/>
          <p:cNvSpPr txBox="1"/>
          <p:nvPr/>
        </p:nvSpPr>
        <p:spPr>
          <a:xfrm>
            <a:off x="3652838" y="3035300"/>
            <a:ext cx="1382712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000" b="1" dirty="0">
                <a:latin typeface="Arial" panose="020B0604020202020204" pitchFamily="34" charset="0"/>
              </a:rPr>
              <a:t>+   CH</a:t>
            </a:r>
            <a:r>
              <a:rPr sz="2000" b="1" baseline="-25000" dirty="0">
                <a:latin typeface="Arial" panose="020B0604020202020204" pitchFamily="34" charset="0"/>
              </a:rPr>
              <a:t>3</a:t>
            </a:r>
            <a:r>
              <a:rPr sz="2000" b="1" dirty="0">
                <a:latin typeface="Arial" panose="020B0604020202020204" pitchFamily="34" charset="0"/>
              </a:rPr>
              <a:t>OH</a:t>
            </a:r>
            <a:endParaRPr sz="2000" b="1" dirty="0">
              <a:latin typeface="Arial" panose="020B0604020202020204" pitchFamily="34" charset="0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4943475" y="2382838"/>
            <a:ext cx="3462338" cy="2411412"/>
            <a:chOff x="180" y="1562"/>
            <a:chExt cx="2181" cy="1519"/>
          </a:xfrm>
        </p:grpSpPr>
        <p:sp>
          <p:nvSpPr>
            <p:cNvPr id="54286" name="AutoShape 16"/>
            <p:cNvSpPr/>
            <p:nvPr/>
          </p:nvSpPr>
          <p:spPr>
            <a:xfrm>
              <a:off x="714" y="1737"/>
              <a:ext cx="1069" cy="1051"/>
            </a:xfrm>
            <a:prstGeom prst="pentagon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54287" name="Text Box 17"/>
            <p:cNvSpPr txBox="1"/>
            <p:nvPr/>
          </p:nvSpPr>
          <p:spPr>
            <a:xfrm>
              <a:off x="1122" y="1562"/>
              <a:ext cx="24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O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4288" name="Line 18"/>
            <p:cNvSpPr/>
            <p:nvPr/>
          </p:nvSpPr>
          <p:spPr>
            <a:xfrm>
              <a:off x="1810" y="1856"/>
              <a:ext cx="0" cy="59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4289" name="Line 19"/>
            <p:cNvSpPr/>
            <p:nvPr/>
          </p:nvSpPr>
          <p:spPr>
            <a:xfrm>
              <a:off x="924" y="2788"/>
              <a:ext cx="0" cy="29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4290" name="Line 20"/>
            <p:cNvSpPr/>
            <p:nvPr/>
          </p:nvSpPr>
          <p:spPr>
            <a:xfrm>
              <a:off x="714" y="1846"/>
              <a:ext cx="0" cy="29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4291" name="Line 21"/>
            <p:cNvSpPr/>
            <p:nvPr/>
          </p:nvSpPr>
          <p:spPr>
            <a:xfrm>
              <a:off x="1572" y="2486"/>
              <a:ext cx="0" cy="29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4292" name="Text Box 22"/>
            <p:cNvSpPr txBox="1"/>
            <p:nvPr/>
          </p:nvSpPr>
          <p:spPr>
            <a:xfrm>
              <a:off x="180" y="1626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HOH</a:t>
              </a:r>
              <a:r>
                <a:rPr sz="2000" b="1" baseline="-25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C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4293" name="Text Box 23"/>
            <p:cNvSpPr txBox="1"/>
            <p:nvPr/>
          </p:nvSpPr>
          <p:spPr>
            <a:xfrm flipH="1">
              <a:off x="1715" y="1636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25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4294" name="Text Box 24"/>
            <p:cNvSpPr txBox="1"/>
            <p:nvPr/>
          </p:nvSpPr>
          <p:spPr>
            <a:xfrm>
              <a:off x="1707" y="2421"/>
              <a:ext cx="589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O</a:t>
              </a:r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-CH</a:t>
              </a:r>
              <a:r>
                <a:rPr sz="2000" b="1" baseline="-25000" dirty="0">
                  <a:solidFill>
                    <a:srgbClr val="00FF00"/>
                  </a:solidFill>
                  <a:latin typeface="Arial" panose="020B0604020202020204" pitchFamily="34" charset="0"/>
                </a:rPr>
                <a:t>3</a:t>
              </a:r>
              <a:endParaRPr sz="2000" b="1" baseline="-25000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9657" name="Text Box 25"/>
          <p:cNvSpPr txBox="1"/>
          <p:nvPr/>
        </p:nvSpPr>
        <p:spPr>
          <a:xfrm>
            <a:off x="342900" y="4897438"/>
            <a:ext cx="3044825" cy="466725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b="1" dirty="0">
                <a:solidFill>
                  <a:srgbClr val="00FF00"/>
                </a:solidFill>
                <a:latin typeface="Symbol" panose="05050102010706020507" pitchFamily="18" charset="2"/>
              </a:rPr>
              <a:t>a</a:t>
            </a:r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-D-Fructofuranose</a:t>
            </a:r>
            <a:endParaRPr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69658" name="Text Box 26"/>
          <p:cNvSpPr txBox="1"/>
          <p:nvPr/>
        </p:nvSpPr>
        <p:spPr>
          <a:xfrm>
            <a:off x="4565650" y="4897438"/>
            <a:ext cx="4381500" cy="466725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Méthyl-</a:t>
            </a:r>
            <a:r>
              <a:rPr b="1" dirty="0">
                <a:solidFill>
                  <a:srgbClr val="00FF00"/>
                </a:solidFill>
                <a:latin typeface="Symbol" panose="05050102010706020507" pitchFamily="18" charset="2"/>
              </a:rPr>
              <a:t>a</a:t>
            </a:r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-D-Fructofuranoside</a:t>
            </a:r>
            <a:endParaRPr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69659" name="AutoShape 27"/>
          <p:cNvSpPr/>
          <p:nvPr/>
        </p:nvSpPr>
        <p:spPr>
          <a:xfrm>
            <a:off x="3629025" y="3443288"/>
            <a:ext cx="1682750" cy="249237"/>
          </a:xfrm>
          <a:prstGeom prst="rightArrow">
            <a:avLst>
              <a:gd name="adj1" fmla="val 50000"/>
              <a:gd name="adj2" fmla="val 16879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04825" y="1692275"/>
            <a:ext cx="4830763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fr-FR" sz="2800" b="1" kern="1200" cap="none" spc="0" normalizeH="0" baseline="0" noProof="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</a:rPr>
              <a:t>Exp</a:t>
            </a:r>
            <a:r>
              <a:rPr kumimoji="0" lang="fr-FR" sz="2800" b="1" kern="1200" cap="none" spc="0" normalizeH="0" baseline="0" noProof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</a:rPr>
              <a:t> : Action of méthanol</a:t>
            </a:r>
            <a:endParaRPr kumimoji="0" lang="fr-FR" sz="2800" b="1" kern="1200" cap="none" spc="0" normalizeH="0" baseline="0" noProof="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</p:txBody>
      </p:sp>
      <p:grpSp>
        <p:nvGrpSpPr>
          <p:cNvPr id="4" name="Groupe 34"/>
          <p:cNvGrpSpPr/>
          <p:nvPr/>
        </p:nvGrpSpPr>
        <p:grpSpPr>
          <a:xfrm>
            <a:off x="0" y="5540375"/>
            <a:ext cx="9144000" cy="1613853"/>
            <a:chOff x="1" y="5540992"/>
            <a:chExt cx="9144000" cy="1613861"/>
          </a:xfrm>
        </p:grpSpPr>
        <p:sp>
          <p:nvSpPr>
            <p:cNvPr id="28" name="ZoneTexte 27"/>
            <p:cNvSpPr txBox="1"/>
            <p:nvPr/>
          </p:nvSpPr>
          <p:spPr>
            <a:xfrm>
              <a:off x="1" y="5555280"/>
              <a:ext cx="9144000" cy="1599573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>
                <a:buNone/>
              </a:pPr>
              <a:r>
                <a:rPr sz="2600" b="1" dirty="0">
                  <a:solidFill>
                    <a:srgbClr val="00FF00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Comic Sans MS" panose="030F0702030302020204" charset="0"/>
                  <a:ea typeface="MS PGothic" panose="020B0600070205080204" pitchFamily="34" charset="-128"/>
                </a:rPr>
                <a:t>NB</a:t>
              </a:r>
              <a:r>
                <a:rPr dirty="0">
                  <a:latin typeface="Arial" panose="020B0604020202020204" pitchFamily="34" charset="0"/>
                </a:rPr>
                <a:t>: </a:t>
              </a:r>
              <a:r>
                <a:rPr sz="2300" dirty="0">
                  <a:latin typeface="Arial" panose="020B0604020202020204" pitchFamily="34" charset="0"/>
                </a:rPr>
                <a:t>Glucose                                  </a:t>
              </a:r>
              <a:r>
                <a:rPr lang="el-GR" altLang="x-none" sz="2300" dirty="0">
                  <a:latin typeface="Arial" panose="020B0604020202020204" pitchFamily="34" charset="0"/>
                </a:rPr>
                <a:t>β</a:t>
              </a:r>
              <a:r>
                <a:rPr sz="2300" b="1" dirty="0">
                  <a:latin typeface="Arial" panose="020B0604020202020204" pitchFamily="34" charset="0"/>
                </a:rPr>
                <a:t>-méthyle-O-D-glucopyranoside</a:t>
              </a:r>
              <a:endParaRPr sz="2300" b="1" dirty="0">
                <a:latin typeface="Arial" panose="020B0604020202020204" pitchFamily="34" charset="0"/>
              </a:endParaRPr>
            </a:p>
            <a:p>
              <a:pPr>
                <a:buNone/>
              </a:pPr>
              <a:r>
                <a:rPr dirty="0">
                  <a:latin typeface="Arial" panose="020B0604020202020204" pitchFamily="34" charset="0"/>
                </a:rPr>
                <a:t>An O-glycoside has no reducing power (it does not reduce metal oxides). It is not capable of mutarotation.</a:t>
              </a:r>
              <a:br>
                <a:rPr dirty="0">
                  <a:latin typeface="Arial" panose="020B0604020202020204" pitchFamily="34" charset="0"/>
                </a:rPr>
              </a:br>
              <a:endParaRPr dirty="0">
                <a:latin typeface="Arial" panose="020B0604020202020204" pitchFamily="34" charset="0"/>
              </a:endParaRPr>
            </a:p>
          </p:txBody>
        </p:sp>
        <p:cxnSp>
          <p:nvCxnSpPr>
            <p:cNvPr id="54284" name="Connecteur droit avec flèche 31"/>
            <p:cNvCxnSpPr/>
            <p:nvPr/>
          </p:nvCxnSpPr>
          <p:spPr>
            <a:xfrm>
              <a:off x="1910687" y="5841241"/>
              <a:ext cx="2565779" cy="13647"/>
            </a:xfrm>
            <a:prstGeom prst="straightConnector1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</p:cxnSp>
        <p:sp>
          <p:nvSpPr>
            <p:cNvPr id="54285" name="ZoneTexte 33"/>
            <p:cNvSpPr txBox="1"/>
            <p:nvPr/>
          </p:nvSpPr>
          <p:spPr>
            <a:xfrm>
              <a:off x="1733265" y="5540992"/>
              <a:ext cx="2961563" cy="3371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6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Formation </a:t>
              </a:r>
              <a:r>
                <a:rPr lang="fr-FR" sz="16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of</a:t>
              </a:r>
              <a:r>
                <a:rPr sz="16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 O-hétérosides</a:t>
              </a:r>
              <a:endParaRPr sz="16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6" grpId="0"/>
      <p:bldP spid="69657" grpId="0" animBg="1"/>
      <p:bldP spid="69658" grpId="0" animBg="1"/>
      <p:bldP spid="69659" grpId="0" animBg="1"/>
      <p:bldP spid="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209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8138" y="-14287"/>
            <a:ext cx="499586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-41275"/>
            <a:ext cx="414909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Addition and substitution reactions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  <p:sp>
        <p:nvSpPr>
          <p:cNvPr id="132099" name="Rectangle 3"/>
          <p:cNvSpPr/>
          <p:nvPr/>
        </p:nvSpPr>
        <p:spPr>
          <a:xfrm>
            <a:off x="0" y="906145"/>
            <a:ext cx="4148455" cy="595185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noAutofit/>
          </a:bodyPr>
          <a:p>
            <a:pPr eaLnBrk="0" hangingPunct="0"/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Depending on the group substituting the OH of the anomeric carbon, a type of heteroglycoside is distinguished.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 typeface="Wingdings" panose="05000000000000000000" pitchFamily="2" charset="2"/>
              <a:buChar char="Ø"/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When the aglycone molecule is H0-R, the type of heteroside is an O-heteroside.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 typeface="Wingdings" panose="05000000000000000000" pitchFamily="2" charset="2"/>
              <a:buChar char="Ø"/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When the aglycone molecule is S-R, the type of heteroside is an S-heteroside.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 typeface="Wingdings" panose="05000000000000000000" pitchFamily="2" charset="2"/>
              <a:buChar char="Ø"/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When the aglycone molecule is NH-R, the type of heteroside is an N-heteroside.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 typeface="Wingdings" panose="05000000000000000000" pitchFamily="2" charset="2"/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sz="18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 names of O-glycosides are directly derived from the names of the original sugars. Thus, D-glucopyranose gives D-glucopyranosides..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sz="1600" dirty="0">
              <a:latin typeface="Arial" panose="020B0604020202020204" pitchFamily="34" charset="0"/>
            </a:endParaRPr>
          </a:p>
          <a:p>
            <a:pPr eaLnBrk="0" hangingPunct="0">
              <a:buFont typeface="Wingdings" panose="05000000000000000000" pitchFamily="2" charset="2"/>
              <a:buChar char="Ø"/>
            </a:pPr>
            <a:r>
              <a:rPr sz="1600" dirty="0">
                <a:latin typeface="Arial" panose="020B0604020202020204" pitchFamily="34" charset="0"/>
              </a:rPr>
              <a:t>A sugar can bond to another sugar forming a holoside or also called a disaccharide.</a:t>
            </a:r>
            <a:endParaRPr sz="1600" dirty="0">
              <a:latin typeface="Arial" panose="020B0604020202020204" pitchFamily="34" charset="0"/>
            </a:endParaRPr>
          </a:p>
          <a:p>
            <a:pPr eaLnBrk="0" hangingPunct="0">
              <a:buFont typeface="Wingdings" panose="05000000000000000000" pitchFamily="2" charset="2"/>
              <a:buChar char="Ø"/>
            </a:pPr>
            <a:endParaRPr sz="1600" dirty="0">
              <a:latin typeface="Arial" panose="020B0604020202020204" pitchFamily="34" charset="0"/>
            </a:endParaRPr>
          </a:p>
          <a:p>
            <a:pPr eaLnBrk="0" hangingPunct="0">
              <a:buFont typeface="Wingdings" panose="05000000000000000000" pitchFamily="2" charset="2"/>
              <a:buChar char="Ø"/>
            </a:pPr>
            <a:r>
              <a:rPr sz="1600" dirty="0">
                <a:latin typeface="Arial" panose="020B0604020202020204" pitchFamily="34" charset="0"/>
              </a:rPr>
              <a:t>The holoside is reducing if there is a free anomeric carbon.</a:t>
            </a:r>
            <a:endParaRPr sz="1600" dirty="0">
              <a:latin typeface="Arial" panose="020B0604020202020204" pitchFamily="34" charset="0"/>
            </a:endParaRPr>
          </a:p>
          <a:p>
            <a:pPr eaLnBrk="0" hangingPunct="0">
              <a:buFont typeface="Wingdings" panose="05000000000000000000" pitchFamily="2" charset="2"/>
            </a:pPr>
            <a:endParaRPr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7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457200" y="227648"/>
            <a:ext cx="8229600" cy="20478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8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Properties related to the presence of alcohols</a:t>
            </a:r>
            <a:endParaRPr kumimoji="0" lang="fr-FR" sz="2800" b="1" i="0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Formation of ethers (see methylation)</a:t>
            </a: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Formation d’esters : Par condensation avec des acides. Importance des esters phosphoriques</a:t>
            </a: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268288" y="2797175"/>
            <a:ext cx="3462337" cy="2887663"/>
            <a:chOff x="169" y="1762"/>
            <a:chExt cx="2181" cy="1819"/>
          </a:xfrm>
        </p:grpSpPr>
        <p:grpSp>
          <p:nvGrpSpPr>
            <p:cNvPr id="56346" name="Group 14"/>
            <p:cNvGrpSpPr/>
            <p:nvPr/>
          </p:nvGrpSpPr>
          <p:grpSpPr>
            <a:xfrm>
              <a:off x="169" y="1762"/>
              <a:ext cx="2181" cy="1519"/>
              <a:chOff x="180" y="1562"/>
              <a:chExt cx="2181" cy="1519"/>
            </a:xfrm>
          </p:grpSpPr>
          <p:sp>
            <p:nvSpPr>
              <p:cNvPr id="56348" name="AutoShape 15"/>
              <p:cNvSpPr/>
              <p:nvPr/>
            </p:nvSpPr>
            <p:spPr>
              <a:xfrm>
                <a:off x="714" y="1737"/>
                <a:ext cx="1069" cy="1051"/>
              </a:xfrm>
              <a:prstGeom prst="pentagon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6349" name="Text Box 16"/>
              <p:cNvSpPr txBox="1"/>
              <p:nvPr/>
            </p:nvSpPr>
            <p:spPr>
              <a:xfrm>
                <a:off x="1122" y="1562"/>
                <a:ext cx="240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6350" name="Line 17"/>
              <p:cNvSpPr/>
              <p:nvPr/>
            </p:nvSpPr>
            <p:spPr>
              <a:xfrm>
                <a:off x="1810" y="1856"/>
                <a:ext cx="0" cy="59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6351" name="Line 18"/>
              <p:cNvSpPr/>
              <p:nvPr/>
            </p:nvSpPr>
            <p:spPr>
              <a:xfrm>
                <a:off x="924" y="2788"/>
                <a:ext cx="0" cy="29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6352" name="Line 19"/>
              <p:cNvSpPr/>
              <p:nvPr/>
            </p:nvSpPr>
            <p:spPr>
              <a:xfrm>
                <a:off x="714" y="1846"/>
                <a:ext cx="0" cy="29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6353" name="Line 20"/>
              <p:cNvSpPr/>
              <p:nvPr/>
            </p:nvSpPr>
            <p:spPr>
              <a:xfrm>
                <a:off x="1572" y="2486"/>
                <a:ext cx="0" cy="29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6354" name="Text Box 21"/>
              <p:cNvSpPr txBox="1"/>
              <p:nvPr/>
            </p:nvSpPr>
            <p:spPr>
              <a:xfrm>
                <a:off x="180" y="1626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HOH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C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6355" name="Text Box 22"/>
              <p:cNvSpPr txBox="1"/>
              <p:nvPr/>
            </p:nvSpPr>
            <p:spPr>
              <a:xfrm flipH="1">
                <a:off x="1715" y="1636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6356" name="Text Box 23"/>
              <p:cNvSpPr txBox="1"/>
              <p:nvPr/>
            </p:nvSpPr>
            <p:spPr>
              <a:xfrm>
                <a:off x="1707" y="2421"/>
                <a:ext cx="35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6347" name="Text Box 25"/>
            <p:cNvSpPr txBox="1"/>
            <p:nvPr/>
          </p:nvSpPr>
          <p:spPr>
            <a:xfrm>
              <a:off x="820" y="3325"/>
              <a:ext cx="798" cy="256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Fructose</a:t>
              </a:r>
              <a:endParaRPr sz="20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2730" name="Text Box 26"/>
          <p:cNvSpPr txBox="1"/>
          <p:nvPr/>
        </p:nvSpPr>
        <p:spPr>
          <a:xfrm>
            <a:off x="5089525" y="5207000"/>
            <a:ext cx="3495675" cy="4064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Fructose 1- 6 bisphosphate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8"/>
          <p:cNvGrpSpPr/>
          <p:nvPr/>
        </p:nvGrpSpPr>
        <p:grpSpPr>
          <a:xfrm>
            <a:off x="5153025" y="2711450"/>
            <a:ext cx="3729038" cy="3576638"/>
            <a:chOff x="3246" y="1708"/>
            <a:chExt cx="2349" cy="2253"/>
          </a:xfrm>
        </p:grpSpPr>
        <p:grpSp>
          <p:nvGrpSpPr>
            <p:cNvPr id="56329" name="Group 37"/>
            <p:cNvGrpSpPr/>
            <p:nvPr/>
          </p:nvGrpSpPr>
          <p:grpSpPr>
            <a:xfrm>
              <a:off x="3246" y="1708"/>
              <a:ext cx="2349" cy="1519"/>
              <a:chOff x="3246" y="1708"/>
              <a:chExt cx="2349" cy="1519"/>
            </a:xfrm>
          </p:grpSpPr>
          <p:sp>
            <p:nvSpPr>
              <p:cNvPr id="56335" name="AutoShape 5"/>
              <p:cNvSpPr/>
              <p:nvPr/>
            </p:nvSpPr>
            <p:spPr>
              <a:xfrm>
                <a:off x="3877" y="1883"/>
                <a:ext cx="1069" cy="1051"/>
              </a:xfrm>
              <a:prstGeom prst="pentagon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6336" name="Text Box 6"/>
              <p:cNvSpPr txBox="1"/>
              <p:nvPr/>
            </p:nvSpPr>
            <p:spPr>
              <a:xfrm>
                <a:off x="4285" y="1708"/>
                <a:ext cx="240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6337" name="Line 7"/>
              <p:cNvSpPr/>
              <p:nvPr/>
            </p:nvSpPr>
            <p:spPr>
              <a:xfrm>
                <a:off x="4973" y="2002"/>
                <a:ext cx="0" cy="59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6338" name="Line 8"/>
              <p:cNvSpPr/>
              <p:nvPr/>
            </p:nvSpPr>
            <p:spPr>
              <a:xfrm>
                <a:off x="4087" y="2934"/>
                <a:ext cx="0" cy="29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6339" name="Line 9"/>
              <p:cNvSpPr/>
              <p:nvPr/>
            </p:nvSpPr>
            <p:spPr>
              <a:xfrm>
                <a:off x="3877" y="1992"/>
                <a:ext cx="0" cy="29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6340" name="Line 10"/>
              <p:cNvSpPr/>
              <p:nvPr/>
            </p:nvSpPr>
            <p:spPr>
              <a:xfrm>
                <a:off x="4735" y="2632"/>
                <a:ext cx="0" cy="29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6341" name="Text Box 11"/>
              <p:cNvSpPr txBox="1"/>
              <p:nvPr/>
            </p:nvSpPr>
            <p:spPr>
              <a:xfrm>
                <a:off x="3279" y="1772"/>
                <a:ext cx="690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P-OH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C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6342" name="Text Box 12"/>
              <p:cNvSpPr txBox="1"/>
              <p:nvPr/>
            </p:nvSpPr>
            <p:spPr>
              <a:xfrm flipH="1">
                <a:off x="4878" y="1782"/>
                <a:ext cx="690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O-P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6343" name="Text Box 13"/>
              <p:cNvSpPr txBox="1"/>
              <p:nvPr/>
            </p:nvSpPr>
            <p:spPr>
              <a:xfrm>
                <a:off x="4870" y="2567"/>
                <a:ext cx="35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6344" name="Oval 27"/>
              <p:cNvSpPr/>
              <p:nvPr/>
            </p:nvSpPr>
            <p:spPr>
              <a:xfrm>
                <a:off x="5349" y="1774"/>
                <a:ext cx="246" cy="256"/>
              </a:xfrm>
              <a:prstGeom prst="ellipse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6345" name="Oval 28"/>
              <p:cNvSpPr/>
              <p:nvPr/>
            </p:nvSpPr>
            <p:spPr>
              <a:xfrm>
                <a:off x="3246" y="1756"/>
                <a:ext cx="246" cy="256"/>
              </a:xfrm>
              <a:prstGeom prst="ellipse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sz="18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6330" name="Group 33"/>
            <p:cNvGrpSpPr/>
            <p:nvPr/>
          </p:nvGrpSpPr>
          <p:grpSpPr>
            <a:xfrm>
              <a:off x="4252" y="3701"/>
              <a:ext cx="1038" cy="260"/>
              <a:chOff x="2954" y="3746"/>
              <a:chExt cx="1038" cy="260"/>
            </a:xfrm>
          </p:grpSpPr>
          <p:grpSp>
            <p:nvGrpSpPr>
              <p:cNvPr id="56331" name="Group 31"/>
              <p:cNvGrpSpPr/>
              <p:nvPr/>
            </p:nvGrpSpPr>
            <p:grpSpPr>
              <a:xfrm>
                <a:off x="2954" y="3750"/>
                <a:ext cx="246" cy="256"/>
                <a:chOff x="2442" y="3594"/>
                <a:chExt cx="246" cy="256"/>
              </a:xfrm>
            </p:grpSpPr>
            <p:sp>
              <p:nvSpPr>
                <p:cNvPr id="56333" name="Oval 29"/>
                <p:cNvSpPr/>
                <p:nvPr/>
              </p:nvSpPr>
              <p:spPr>
                <a:xfrm>
                  <a:off x="2442" y="3594"/>
                  <a:ext cx="246" cy="256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334" name="Text Box 30"/>
                <p:cNvSpPr txBox="1"/>
                <p:nvPr/>
              </p:nvSpPr>
              <p:spPr>
                <a:xfrm>
                  <a:off x="2465" y="3600"/>
                  <a:ext cx="223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P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6332" name="Text Box 32"/>
              <p:cNvSpPr txBox="1"/>
              <p:nvPr/>
            </p:nvSpPr>
            <p:spPr>
              <a:xfrm>
                <a:off x="3179" y="3746"/>
                <a:ext cx="813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= - 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PO</a:t>
                </a:r>
                <a:r>
                  <a:rPr sz="2000" b="1" baseline="-25000" dirty="0">
                    <a:latin typeface="Arial" panose="020B0604020202020204" pitchFamily="34" charset="0"/>
                  </a:rPr>
                  <a:t>3</a:t>
                </a:r>
                <a:endParaRPr sz="2000" b="1" baseline="-25000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36"/>
          <p:cNvGrpSpPr/>
          <p:nvPr/>
        </p:nvGrpSpPr>
        <p:grpSpPr>
          <a:xfrm>
            <a:off x="3425825" y="3392488"/>
            <a:ext cx="2481263" cy="685800"/>
            <a:chOff x="2158" y="2137"/>
            <a:chExt cx="1563" cy="432"/>
          </a:xfrm>
        </p:grpSpPr>
        <p:sp>
          <p:nvSpPr>
            <p:cNvPr id="56327" name="Text Box 24"/>
            <p:cNvSpPr txBox="1"/>
            <p:nvPr/>
          </p:nvSpPr>
          <p:spPr>
            <a:xfrm>
              <a:off x="2337" y="2137"/>
              <a:ext cx="88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+ 2 H</a:t>
              </a:r>
              <a:r>
                <a:rPr sz="2000" b="1" baseline="-25000" dirty="0">
                  <a:latin typeface="Arial" panose="020B0604020202020204" pitchFamily="34" charset="0"/>
                </a:rPr>
                <a:t>3</a:t>
              </a:r>
              <a:r>
                <a:rPr sz="2000" b="1" dirty="0">
                  <a:latin typeface="Arial" panose="020B0604020202020204" pitchFamily="34" charset="0"/>
                </a:rPr>
                <a:t>PO4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6328" name="AutoShape 34"/>
            <p:cNvSpPr/>
            <p:nvPr/>
          </p:nvSpPr>
          <p:spPr>
            <a:xfrm>
              <a:off x="2158" y="2367"/>
              <a:ext cx="1563" cy="202"/>
            </a:xfrm>
            <a:prstGeom prst="rightArrow">
              <a:avLst>
                <a:gd name="adj1" fmla="val 50000"/>
                <a:gd name="adj2" fmla="val 19344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1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0" y="0"/>
            <a:ext cx="9144000" cy="10334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sz="2600" b="1" i="0" u="none" strike="noStrike" kern="0" cap="none" spc="0" normalizeH="0" baseline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Formation of deoxy sugars: Sugars obtained by reduction of one or more hydroxyl groups (</a:t>
            </a:r>
            <a:r>
              <a:rPr kumimoji="0" sz="26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dehydroxylation</a:t>
            </a:r>
            <a:r>
              <a:rPr kumimoji="0" sz="2600" b="1" i="0" u="none" strike="noStrike" kern="0" cap="none" spc="0" normalizeH="0" baseline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)</a:t>
            </a:r>
            <a:endParaRPr kumimoji="0" sz="2600" b="1" i="0" u="none" strike="noStrike" kern="0" cap="none" spc="0" normalizeH="0" baseline="0" noProof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3797300" y="2260600"/>
            <a:ext cx="1958975" cy="1014413"/>
            <a:chOff x="2194" y="2000"/>
            <a:chExt cx="1234" cy="639"/>
          </a:xfrm>
        </p:grpSpPr>
        <p:sp>
          <p:nvSpPr>
            <p:cNvPr id="57385" name="Text Box 30"/>
            <p:cNvSpPr txBox="1"/>
            <p:nvPr/>
          </p:nvSpPr>
          <p:spPr>
            <a:xfrm>
              <a:off x="2227" y="2000"/>
              <a:ext cx="1092" cy="6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/>
              <a:r>
                <a:rPr sz="2000" b="1" dirty="0">
                  <a:latin typeface="Arial" panose="020B0604020202020204" pitchFamily="34" charset="0"/>
                </a:rPr>
                <a:t>R</a:t>
              </a:r>
              <a:r>
                <a:rPr lang="fr-FR" sz="2000" b="1" dirty="0">
                  <a:latin typeface="Arial" panose="020B0604020202020204" pitchFamily="34" charset="0"/>
                </a:rPr>
                <a:t>e</a:t>
              </a:r>
              <a:r>
                <a:rPr sz="2000" b="1" dirty="0">
                  <a:latin typeface="Arial" panose="020B0604020202020204" pitchFamily="34" charset="0"/>
                </a:rPr>
                <a:t>duction </a:t>
              </a:r>
              <a:r>
                <a:rPr lang="fr-FR" sz="2000" b="1" dirty="0">
                  <a:latin typeface="Arial" panose="020B0604020202020204" pitchFamily="34" charset="0"/>
                </a:rPr>
                <a:t>of</a:t>
              </a:r>
              <a:endParaRPr sz="2000" b="1" dirty="0">
                <a:latin typeface="Arial" panose="020B0604020202020204" pitchFamily="34" charset="0"/>
              </a:endParaRPr>
            </a:p>
            <a:p>
              <a:pPr algn="ctr"/>
              <a:endParaRPr sz="2000" b="1" dirty="0">
                <a:latin typeface="Arial" panose="020B0604020202020204" pitchFamily="34" charset="0"/>
              </a:endParaRPr>
            </a:p>
            <a:p>
              <a:pPr algn="ctr"/>
              <a:r>
                <a:rPr sz="2000" b="1" dirty="0">
                  <a:latin typeface="Arial" panose="020B0604020202020204" pitchFamily="34" charset="0"/>
                </a:rPr>
                <a:t>OH de C</a:t>
              </a:r>
              <a:r>
                <a:rPr sz="2000" b="1" baseline="-25000" dirty="0">
                  <a:latin typeface="Arial" panose="020B0604020202020204" pitchFamily="34" charset="0"/>
                </a:rPr>
                <a:t>2</a:t>
              </a:r>
              <a:endParaRPr sz="2000" b="1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57386" name="AutoShape 31"/>
            <p:cNvSpPr/>
            <p:nvPr/>
          </p:nvSpPr>
          <p:spPr>
            <a:xfrm>
              <a:off x="2194" y="2249"/>
              <a:ext cx="1234" cy="129"/>
            </a:xfrm>
            <a:prstGeom prst="rightArrow">
              <a:avLst>
                <a:gd name="adj1" fmla="val 50000"/>
                <a:gd name="adj2" fmla="val 23914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e 42"/>
          <p:cNvGrpSpPr/>
          <p:nvPr/>
        </p:nvGrpSpPr>
        <p:grpSpPr>
          <a:xfrm>
            <a:off x="5037138" y="1344613"/>
            <a:ext cx="2989262" cy="3127375"/>
            <a:chOff x="5036717" y="1509012"/>
            <a:chExt cx="2989262" cy="3126781"/>
          </a:xfrm>
        </p:grpSpPr>
        <p:sp>
          <p:nvSpPr>
            <p:cNvPr id="57368" name="Text Box 29"/>
            <p:cNvSpPr txBox="1"/>
            <p:nvPr/>
          </p:nvSpPr>
          <p:spPr>
            <a:xfrm>
              <a:off x="5255792" y="4229393"/>
              <a:ext cx="2724150" cy="406400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Symbol" panose="05050102010706020507" pitchFamily="18" charset="2"/>
                </a:rPr>
                <a:t>a</a:t>
              </a:r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-2-désoxy- D-ribose</a:t>
              </a:r>
              <a:endParaRPr sz="20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57369" name="Groupe 38"/>
            <p:cNvGrpSpPr/>
            <p:nvPr/>
          </p:nvGrpSpPr>
          <p:grpSpPr>
            <a:xfrm>
              <a:off x="5036717" y="1509012"/>
              <a:ext cx="2989262" cy="2760663"/>
              <a:chOff x="5036717" y="1509012"/>
              <a:chExt cx="2989262" cy="2760663"/>
            </a:xfrm>
          </p:grpSpPr>
          <p:sp>
            <p:nvSpPr>
              <p:cNvPr id="57370" name="Rectangle 34"/>
              <p:cNvSpPr/>
              <p:nvPr/>
            </p:nvSpPr>
            <p:spPr>
              <a:xfrm>
                <a:off x="6946166" y="3819786"/>
                <a:ext cx="609600" cy="434975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sz="18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57371" name="Group 40"/>
              <p:cNvGrpSpPr/>
              <p:nvPr/>
            </p:nvGrpSpPr>
            <p:grpSpPr>
              <a:xfrm>
                <a:off x="5036717" y="1509012"/>
                <a:ext cx="2989262" cy="2760663"/>
                <a:chOff x="2975" y="1432"/>
                <a:chExt cx="1883" cy="1739"/>
              </a:xfrm>
            </p:grpSpPr>
            <p:grpSp>
              <p:nvGrpSpPr>
                <p:cNvPr id="57372" name="Group 27"/>
                <p:cNvGrpSpPr/>
                <p:nvPr/>
              </p:nvGrpSpPr>
              <p:grpSpPr>
                <a:xfrm>
                  <a:off x="2975" y="1432"/>
                  <a:ext cx="1883" cy="1739"/>
                  <a:chOff x="2975" y="1432"/>
                  <a:chExt cx="1883" cy="1739"/>
                </a:xfrm>
              </p:grpSpPr>
              <p:sp>
                <p:nvSpPr>
                  <p:cNvPr id="57375" name="AutoShape 16"/>
                  <p:cNvSpPr/>
                  <p:nvPr/>
                </p:nvSpPr>
                <p:spPr>
                  <a:xfrm>
                    <a:off x="3509" y="1607"/>
                    <a:ext cx="1069" cy="1051"/>
                  </a:xfrm>
                  <a:prstGeom prst="pentagon">
                    <a:avLst/>
                  </a:pr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sz="18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376" name="Text Box 17"/>
                  <p:cNvSpPr txBox="1"/>
                  <p:nvPr/>
                </p:nvSpPr>
                <p:spPr>
                  <a:xfrm>
                    <a:off x="3917" y="1432"/>
                    <a:ext cx="240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O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377" name="Line 18"/>
                  <p:cNvSpPr/>
                  <p:nvPr/>
                </p:nvSpPr>
                <p:spPr>
                  <a:xfrm>
                    <a:off x="4587" y="1999"/>
                    <a:ext cx="9" cy="311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378" name="Line 19"/>
                  <p:cNvSpPr/>
                  <p:nvPr/>
                </p:nvSpPr>
                <p:spPr>
                  <a:xfrm>
                    <a:off x="3719" y="2658"/>
                    <a:ext cx="0" cy="293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379" name="Line 20"/>
                  <p:cNvSpPr/>
                  <p:nvPr/>
                </p:nvSpPr>
                <p:spPr>
                  <a:xfrm>
                    <a:off x="3509" y="1716"/>
                    <a:ext cx="0" cy="293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380" name="Line 21"/>
                  <p:cNvSpPr/>
                  <p:nvPr/>
                </p:nvSpPr>
                <p:spPr>
                  <a:xfrm>
                    <a:off x="4366" y="2649"/>
                    <a:ext cx="0" cy="293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381" name="Text Box 22"/>
                  <p:cNvSpPr txBox="1"/>
                  <p:nvPr/>
                </p:nvSpPr>
                <p:spPr>
                  <a:xfrm>
                    <a:off x="2975" y="1496"/>
                    <a:ext cx="646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HOH</a:t>
                    </a:r>
                    <a:r>
                      <a:rPr sz="2000" b="1" baseline="-25000" dirty="0">
                        <a:latin typeface="Arial" panose="020B0604020202020204" pitchFamily="34" charset="0"/>
                      </a:rPr>
                      <a:t>2</a:t>
                    </a:r>
                    <a:r>
                      <a:rPr sz="2000" b="1" dirty="0">
                        <a:latin typeface="Arial" panose="020B0604020202020204" pitchFamily="34" charset="0"/>
                      </a:rPr>
                      <a:t>C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382" name="Text Box 23"/>
                  <p:cNvSpPr txBox="1"/>
                  <p:nvPr/>
                </p:nvSpPr>
                <p:spPr>
                  <a:xfrm>
                    <a:off x="4502" y="2291"/>
                    <a:ext cx="356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OH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383" name="Text Box 24"/>
                  <p:cNvSpPr txBox="1"/>
                  <p:nvPr/>
                </p:nvSpPr>
                <p:spPr>
                  <a:xfrm>
                    <a:off x="3597" y="2921"/>
                    <a:ext cx="356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OH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384" name="Text Box 25"/>
                  <p:cNvSpPr txBox="1"/>
                  <p:nvPr/>
                </p:nvSpPr>
                <p:spPr>
                  <a:xfrm>
                    <a:off x="4246" y="2921"/>
                    <a:ext cx="232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H</a:t>
                    </a:r>
                    <a:endParaRPr sz="2000" b="1" dirty="0">
                      <a:solidFill>
                        <a:srgbClr val="FF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7373" name="Text Box 35"/>
                <p:cNvSpPr txBox="1"/>
                <p:nvPr/>
              </p:nvSpPr>
              <p:spPr>
                <a:xfrm>
                  <a:off x="4532" y="1842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1800"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1</a:t>
                  </a:r>
                  <a:endParaRPr sz="1800" b="1" dirty="0">
                    <a:solidFill>
                      <a:srgbClr val="00FF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374" name="Text Box 36"/>
                <p:cNvSpPr txBox="1"/>
                <p:nvPr/>
              </p:nvSpPr>
              <p:spPr>
                <a:xfrm>
                  <a:off x="4193" y="2427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1800"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2</a:t>
                  </a:r>
                  <a:endParaRPr sz="1800" b="1" dirty="0">
                    <a:solidFill>
                      <a:srgbClr val="00FF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7" name="Groupe 41"/>
          <p:cNvGrpSpPr/>
          <p:nvPr/>
        </p:nvGrpSpPr>
        <p:grpSpPr>
          <a:xfrm>
            <a:off x="669925" y="1243013"/>
            <a:ext cx="2989263" cy="3187700"/>
            <a:chOff x="669504" y="1242997"/>
            <a:chExt cx="2989263" cy="3188384"/>
          </a:xfrm>
        </p:grpSpPr>
        <p:sp>
          <p:nvSpPr>
            <p:cNvPr id="57351" name="Text Box 28"/>
            <p:cNvSpPr txBox="1"/>
            <p:nvPr/>
          </p:nvSpPr>
          <p:spPr>
            <a:xfrm>
              <a:off x="1681028" y="4024981"/>
              <a:ext cx="1468437" cy="406400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Symbol" panose="05050102010706020507" pitchFamily="18" charset="2"/>
                </a:rPr>
                <a:t>a</a:t>
              </a:r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-D-ribose</a:t>
              </a:r>
              <a:endParaRPr sz="20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57352" name="Groupe 39"/>
            <p:cNvGrpSpPr/>
            <p:nvPr/>
          </p:nvGrpSpPr>
          <p:grpSpPr>
            <a:xfrm>
              <a:off x="669504" y="1242997"/>
              <a:ext cx="2989263" cy="2803848"/>
              <a:chOff x="669504" y="1242997"/>
              <a:chExt cx="2989263" cy="2803848"/>
            </a:xfrm>
          </p:grpSpPr>
          <p:sp>
            <p:nvSpPr>
              <p:cNvPr id="57353" name="Rectangle 33"/>
              <p:cNvSpPr/>
              <p:nvPr/>
            </p:nvSpPr>
            <p:spPr>
              <a:xfrm>
                <a:off x="2551656" y="3611870"/>
                <a:ext cx="682625" cy="434975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sz="18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57354" name="Group 39"/>
              <p:cNvGrpSpPr/>
              <p:nvPr/>
            </p:nvGrpSpPr>
            <p:grpSpPr>
              <a:xfrm>
                <a:off x="669504" y="1242997"/>
                <a:ext cx="2989263" cy="2760663"/>
                <a:chOff x="224" y="1359"/>
                <a:chExt cx="1883" cy="1739"/>
              </a:xfrm>
            </p:grpSpPr>
            <p:grpSp>
              <p:nvGrpSpPr>
                <p:cNvPr id="57355" name="Group 26"/>
                <p:cNvGrpSpPr/>
                <p:nvPr/>
              </p:nvGrpSpPr>
              <p:grpSpPr>
                <a:xfrm>
                  <a:off x="224" y="1359"/>
                  <a:ext cx="1883" cy="1739"/>
                  <a:chOff x="224" y="1359"/>
                  <a:chExt cx="1883" cy="1739"/>
                </a:xfrm>
              </p:grpSpPr>
              <p:sp>
                <p:nvSpPr>
                  <p:cNvPr id="57358" name="AutoShape 5"/>
                  <p:cNvSpPr/>
                  <p:nvPr/>
                </p:nvSpPr>
                <p:spPr>
                  <a:xfrm>
                    <a:off x="758" y="1534"/>
                    <a:ext cx="1069" cy="1051"/>
                  </a:xfrm>
                  <a:prstGeom prst="pentagon">
                    <a:avLst/>
                  </a:pr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sz="18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359" name="Text Box 6"/>
                  <p:cNvSpPr txBox="1"/>
                  <p:nvPr/>
                </p:nvSpPr>
                <p:spPr>
                  <a:xfrm>
                    <a:off x="1166" y="1359"/>
                    <a:ext cx="240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O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360" name="Line 7"/>
                  <p:cNvSpPr/>
                  <p:nvPr/>
                </p:nvSpPr>
                <p:spPr>
                  <a:xfrm>
                    <a:off x="1836" y="1926"/>
                    <a:ext cx="9" cy="311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361" name="Line 8"/>
                  <p:cNvSpPr/>
                  <p:nvPr/>
                </p:nvSpPr>
                <p:spPr>
                  <a:xfrm>
                    <a:off x="968" y="2585"/>
                    <a:ext cx="0" cy="293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362" name="Line 9"/>
                  <p:cNvSpPr/>
                  <p:nvPr/>
                </p:nvSpPr>
                <p:spPr>
                  <a:xfrm>
                    <a:off x="758" y="1643"/>
                    <a:ext cx="0" cy="293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363" name="Line 10"/>
                  <p:cNvSpPr/>
                  <p:nvPr/>
                </p:nvSpPr>
                <p:spPr>
                  <a:xfrm>
                    <a:off x="1615" y="2576"/>
                    <a:ext cx="0" cy="293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364" name="Text Box 11"/>
                  <p:cNvSpPr txBox="1"/>
                  <p:nvPr/>
                </p:nvSpPr>
                <p:spPr>
                  <a:xfrm>
                    <a:off x="224" y="1423"/>
                    <a:ext cx="646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HOH</a:t>
                    </a:r>
                    <a:r>
                      <a:rPr sz="2000" b="1" baseline="-25000" dirty="0">
                        <a:latin typeface="Arial" panose="020B0604020202020204" pitchFamily="34" charset="0"/>
                      </a:rPr>
                      <a:t>2</a:t>
                    </a:r>
                    <a:r>
                      <a:rPr sz="2000" b="1" dirty="0">
                        <a:latin typeface="Arial" panose="020B0604020202020204" pitchFamily="34" charset="0"/>
                      </a:rPr>
                      <a:t>C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365" name="Text Box 13"/>
                  <p:cNvSpPr txBox="1"/>
                  <p:nvPr/>
                </p:nvSpPr>
                <p:spPr>
                  <a:xfrm>
                    <a:off x="1751" y="2218"/>
                    <a:ext cx="356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OH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366" name="Text Box 14"/>
                  <p:cNvSpPr txBox="1"/>
                  <p:nvPr/>
                </p:nvSpPr>
                <p:spPr>
                  <a:xfrm>
                    <a:off x="846" y="2848"/>
                    <a:ext cx="356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OH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367" name="Text Box 15"/>
                  <p:cNvSpPr txBox="1"/>
                  <p:nvPr/>
                </p:nvSpPr>
                <p:spPr>
                  <a:xfrm>
                    <a:off x="1495" y="2848"/>
                    <a:ext cx="356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OH</a:t>
                    </a:r>
                    <a:endParaRPr sz="2000" b="1" dirty="0">
                      <a:solidFill>
                        <a:srgbClr val="FF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7356" name="Text Box 37"/>
                <p:cNvSpPr txBox="1"/>
                <p:nvPr/>
              </p:nvSpPr>
              <p:spPr>
                <a:xfrm>
                  <a:off x="1770" y="1805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1800"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1</a:t>
                  </a:r>
                  <a:endParaRPr sz="1800" b="1" dirty="0">
                    <a:solidFill>
                      <a:srgbClr val="00FF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357" name="Text Box 38"/>
                <p:cNvSpPr txBox="1"/>
                <p:nvPr/>
              </p:nvSpPr>
              <p:spPr>
                <a:xfrm>
                  <a:off x="1450" y="2354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1800"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2</a:t>
                  </a:r>
                  <a:endParaRPr sz="1800" b="1" dirty="0">
                    <a:solidFill>
                      <a:srgbClr val="00FF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1" name="Rectangle 38"/>
          <p:cNvSpPr/>
          <p:nvPr/>
        </p:nvSpPr>
        <p:spPr>
          <a:xfrm>
            <a:off x="56515" y="4653280"/>
            <a:ext cx="891159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algn="just" defTabSz="914400" eaLnBrk="0" hangingPunct="0">
              <a:tabLst>
                <a:tab pos="457200" algn="l"/>
              </a:tabLst>
            </a:pPr>
            <a:r>
              <a:rPr sz="21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sz="2100" dirty="0">
                <a:latin typeface="Arial" panose="020B0604020202020204" pitchFamily="34" charset="0"/>
                <a:cs typeface="Arial" panose="020B0604020202020204" pitchFamily="34" charset="0"/>
              </a:rPr>
              <a:t>There are other examples of dehydroxylation found in nature such as:</a:t>
            </a:r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dirty="0">
                <a:latin typeface="Arial" panose="020B0604020202020204" pitchFamily="34" charset="0"/>
                <a:cs typeface="Arial" panose="020B0604020202020204" pitchFamily="34" charset="0"/>
              </a:rPr>
              <a:t>Fucose or 6-deoxy-L-galactose, present in </a:t>
            </a:r>
            <a:r>
              <a:rPr sz="21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polysaccharides of insect cells, mammals, and plants.</a:t>
            </a:r>
            <a:endParaRPr sz="21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eaLnBrk="0" hangingPunct="0">
              <a:tabLst>
                <a:tab pos="457200" algn="l"/>
              </a:tabLst>
            </a:pPr>
            <a:r>
              <a:rPr sz="2100" dirty="0">
                <a:latin typeface="Arial" panose="020B0604020202020204" pitchFamily="34" charset="0"/>
                <a:cs typeface="Arial" panose="020B0604020202020204" pitchFamily="34" charset="0"/>
              </a:rPr>
              <a:t>Rhamnose or 6-deoxy-L-mannose, present in plants as heterosides and in </a:t>
            </a:r>
            <a:r>
              <a:rPr sz="21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outer membranes of certain bacteria.</a:t>
            </a:r>
            <a:endParaRPr sz="21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eaLnBrk="0" hangingPunct="0">
              <a:tabLst>
                <a:tab pos="457200" algn="l"/>
              </a:tabLst>
            </a:pPr>
            <a:r>
              <a:rPr sz="2100" dirty="0">
                <a:latin typeface="Arial" panose="020B0604020202020204" pitchFamily="34" charset="0"/>
                <a:cs typeface="Arial" panose="020B0604020202020204" pitchFamily="34" charset="0"/>
              </a:rPr>
              <a:t>Quinovose is 6-deoxy-D-glucose, present in </a:t>
            </a:r>
            <a:r>
              <a:rPr sz="21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plants and certain bacteria.</a:t>
            </a:r>
            <a:endParaRPr sz="21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9" name="Rectangle 3"/>
          <p:cNvSpPr>
            <a:spLocks noGrp="1" noChangeArrowheads="1"/>
          </p:cNvSpPr>
          <p:nvPr>
            <p:ph type="body" sz="half" idx="1" hasCustomPrompt="1"/>
          </p:nvPr>
        </p:nvSpPr>
        <p:spPr>
          <a:xfrm>
            <a:off x="457200" y="203200"/>
            <a:ext cx="8305800" cy="13573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Formation d</a:t>
            </a:r>
            <a:r>
              <a:rPr kumimoji="0" lang="ja-JP" altLang="fr-FR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MS PGothic" panose="020B0600070205080204" pitchFamily="34" charset="-128"/>
              </a:rPr>
              <a:t>’</a:t>
            </a:r>
            <a:r>
              <a:rPr kumimoji="0" lang="fr-FR" altLang="ja-JP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osamines </a:t>
            </a:r>
            <a:endParaRPr kumimoji="0" lang="fr-FR" altLang="ja-JP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Radical OH de C</a:t>
            </a:r>
            <a:r>
              <a:rPr kumimoji="0" lang="fr-FR" sz="2400" b="1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2</a:t>
            </a: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, remplacé par radical NH</a:t>
            </a:r>
            <a:r>
              <a:rPr kumimoji="0" lang="fr-FR" sz="2400" b="1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2</a:t>
            </a:r>
            <a:endParaRPr kumimoji="0" lang="fr-FR" sz="2400" b="1" i="0" u="none" strike="noStrike" kern="0" cap="none" spc="0" normalizeH="0" baseline="-2500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Radical aminé en général acétylé (CH</a:t>
            </a:r>
            <a:r>
              <a:rPr kumimoji="0" lang="fr-FR" sz="2400" b="1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3</a:t>
            </a: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-COOH)</a:t>
            </a:r>
            <a:endParaRPr kumimoji="0" lang="fr-FR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639763" y="1628775"/>
            <a:ext cx="2114550" cy="2254250"/>
            <a:chOff x="317" y="1026"/>
            <a:chExt cx="1332" cy="1420"/>
          </a:xfrm>
        </p:grpSpPr>
        <p:graphicFrame>
          <p:nvGraphicFramePr>
            <p:cNvPr id="5124" name="Object 10"/>
            <p:cNvGraphicFramePr>
              <a:graphicFrameLocks noChangeAspect="1"/>
            </p:cNvGraphicFramePr>
            <p:nvPr/>
          </p:nvGraphicFramePr>
          <p:xfrm>
            <a:off x="317" y="1026"/>
            <a:ext cx="1332" cy="1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" r:id="rId2" imgW="2121535" imgH="1783080" progId="Document.ChemWindow">
                    <p:embed/>
                  </p:oleObj>
                </mc:Choice>
                <mc:Fallback>
                  <p:oleObj name="" r:id="rId2" imgW="2121535" imgH="1783080" progId="Document.ChemWindow">
                    <p:embed/>
                    <p:pic>
                      <p:nvPicPr>
                        <p:cNvPr id="0" name="Image 3082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17" y="1026"/>
                          <a:ext cx="1332" cy="111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1" name="Text Box 11"/>
            <p:cNvSpPr txBox="1"/>
            <p:nvPr/>
          </p:nvSpPr>
          <p:spPr>
            <a:xfrm>
              <a:off x="398" y="2190"/>
              <a:ext cx="1050" cy="256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Symbol" panose="05050102010706020507" pitchFamily="18" charset="2"/>
                </a:rPr>
                <a:t>a</a:t>
              </a:r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-D-glucose</a:t>
              </a:r>
              <a:endParaRPr sz="20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2703513" y="3041650"/>
            <a:ext cx="2316162" cy="2611438"/>
            <a:chOff x="1617" y="1916"/>
            <a:chExt cx="1459" cy="1645"/>
          </a:xfrm>
        </p:grpSpPr>
        <p:sp>
          <p:nvSpPr>
            <p:cNvPr id="5138" name="Text Box 12"/>
            <p:cNvSpPr txBox="1"/>
            <p:nvPr/>
          </p:nvSpPr>
          <p:spPr>
            <a:xfrm>
              <a:off x="1617" y="3305"/>
              <a:ext cx="1423" cy="256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Symbol" panose="05050102010706020507" pitchFamily="18" charset="2"/>
                </a:rPr>
                <a:t>a</a:t>
              </a:r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-D-glucosamine</a:t>
              </a:r>
              <a:endParaRPr sz="20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5139" name="Group 22"/>
            <p:cNvGrpSpPr/>
            <p:nvPr/>
          </p:nvGrpSpPr>
          <p:grpSpPr>
            <a:xfrm>
              <a:off x="1744" y="1916"/>
              <a:ext cx="1332" cy="1349"/>
              <a:chOff x="1744" y="1916"/>
              <a:chExt cx="1332" cy="1349"/>
            </a:xfrm>
          </p:grpSpPr>
          <p:graphicFrame>
            <p:nvGraphicFramePr>
              <p:cNvPr id="5123" name="Object 4"/>
              <p:cNvGraphicFramePr>
                <a:graphicFrameLocks noChangeAspect="1"/>
              </p:cNvGraphicFramePr>
              <p:nvPr/>
            </p:nvGraphicFramePr>
            <p:xfrm>
              <a:off x="1744" y="1916"/>
              <a:ext cx="1332" cy="1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4" name="" r:id="rId4" imgW="2121535" imgH="1783080" progId="Document.ChemWindow">
                      <p:embed/>
                    </p:oleObj>
                  </mc:Choice>
                  <mc:Fallback>
                    <p:oleObj name="" r:id="rId4" imgW="2121535" imgH="1783080" progId="Document.ChemWindow">
                      <p:embed/>
                      <p:pic>
                        <p:nvPicPr>
                          <p:cNvPr id="0" name="Image 3083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744" y="1916"/>
                            <a:ext cx="1332" cy="111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40" name="Text Box 14"/>
              <p:cNvSpPr txBox="1"/>
              <p:nvPr/>
            </p:nvSpPr>
            <p:spPr>
              <a:xfrm>
                <a:off x="2438" y="3015"/>
                <a:ext cx="40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NH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2</a:t>
                </a:r>
                <a:endParaRPr sz="2000" b="1" baseline="-25000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27"/>
          <p:cNvGrpSpPr/>
          <p:nvPr/>
        </p:nvGrpSpPr>
        <p:grpSpPr>
          <a:xfrm>
            <a:off x="4848225" y="4237038"/>
            <a:ext cx="3360738" cy="2435225"/>
            <a:chOff x="2968" y="2669"/>
            <a:chExt cx="2117" cy="1534"/>
          </a:xfrm>
        </p:grpSpPr>
        <p:sp>
          <p:nvSpPr>
            <p:cNvPr id="5136" name="Text Box 13"/>
            <p:cNvSpPr txBox="1"/>
            <p:nvPr/>
          </p:nvSpPr>
          <p:spPr>
            <a:xfrm>
              <a:off x="2968" y="3947"/>
              <a:ext cx="2098" cy="256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N-acétyl-</a:t>
              </a:r>
              <a:r>
                <a:rPr sz="2000" b="1" dirty="0">
                  <a:solidFill>
                    <a:srgbClr val="00FF00"/>
                  </a:solidFill>
                  <a:latin typeface="Symbol" panose="05050102010706020507" pitchFamily="18" charset="2"/>
                </a:rPr>
                <a:t>a</a:t>
              </a:r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-D-glucosamine</a:t>
              </a:r>
              <a:endParaRPr sz="20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5122" name="Object 7"/>
            <p:cNvGraphicFramePr>
              <a:graphicFrameLocks noChangeAspect="1"/>
            </p:cNvGraphicFramePr>
            <p:nvPr/>
          </p:nvGraphicFramePr>
          <p:xfrm>
            <a:off x="3415" y="2669"/>
            <a:ext cx="1332" cy="1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" r:id="rId6" imgW="2121535" imgH="1783080" progId="Document.ChemWindow">
                    <p:embed/>
                  </p:oleObj>
                </mc:Choice>
                <mc:Fallback>
                  <p:oleObj name="" r:id="rId6" imgW="2121535" imgH="1783080" progId="Document.ChemWindow">
                    <p:embed/>
                    <p:pic>
                      <p:nvPicPr>
                        <p:cNvPr id="0" name="Image 308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415" y="2669"/>
                          <a:ext cx="1332" cy="111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7" name="Text Box 15"/>
            <p:cNvSpPr txBox="1"/>
            <p:nvPr/>
          </p:nvSpPr>
          <p:spPr>
            <a:xfrm>
              <a:off x="4101" y="3704"/>
              <a:ext cx="984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NH-CO-CH</a:t>
              </a:r>
              <a:r>
                <a:rPr sz="2000" b="1" baseline="-25000" dirty="0">
                  <a:latin typeface="Arial" panose="020B0604020202020204" pitchFamily="34" charset="0"/>
                </a:rPr>
                <a:t>3</a:t>
              </a:r>
              <a:endParaRPr sz="2000" b="1" baseline="-25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21"/>
          <p:cNvGrpSpPr/>
          <p:nvPr/>
        </p:nvGrpSpPr>
        <p:grpSpPr>
          <a:xfrm>
            <a:off x="2624138" y="1911350"/>
            <a:ext cx="1176337" cy="1028700"/>
            <a:chOff x="1567" y="1204"/>
            <a:chExt cx="741" cy="648"/>
          </a:xfrm>
        </p:grpSpPr>
        <p:sp>
          <p:nvSpPr>
            <p:cNvPr id="5134" name="AutoShape 16"/>
            <p:cNvSpPr/>
            <p:nvPr/>
          </p:nvSpPr>
          <p:spPr>
            <a:xfrm rot="5400000">
              <a:off x="1754" y="1305"/>
              <a:ext cx="366" cy="741"/>
            </a:xfrm>
            <a:custGeom>
              <a:avLst/>
              <a:gdLst>
                <a:gd name="txL" fmla="*/ 12452 w 21600"/>
                <a:gd name="txT" fmla="*/ 2915 h 21600"/>
                <a:gd name="txR" fmla="*/ 18236 w 21600"/>
                <a:gd name="txB" fmla="*/ 9240 h 21600"/>
              </a:gdLst>
              <a:ahLst/>
              <a:cxnLst>
                <a:cxn ang="17694720">
                  <a:pos x="0" y="0"/>
                </a:cxn>
                <a:cxn ang="5898240">
                  <a:pos x="0" y="0"/>
                </a:cxn>
                <a:cxn ang="589824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35" name="Text Box 17"/>
            <p:cNvSpPr txBox="1"/>
            <p:nvPr/>
          </p:nvSpPr>
          <p:spPr>
            <a:xfrm>
              <a:off x="1587" y="1204"/>
              <a:ext cx="41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NH</a:t>
              </a:r>
              <a:r>
                <a:rPr b="1" baseline="-25000" dirty="0">
                  <a:latin typeface="Arial" panose="020B0604020202020204" pitchFamily="34" charset="0"/>
                </a:rPr>
                <a:t>3</a:t>
              </a:r>
              <a:endParaRPr b="1" baseline="-25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26"/>
          <p:cNvGrpSpPr/>
          <p:nvPr/>
        </p:nvGrpSpPr>
        <p:grpSpPr>
          <a:xfrm>
            <a:off x="4660900" y="3117850"/>
            <a:ext cx="1897063" cy="1039813"/>
            <a:chOff x="2850" y="1964"/>
            <a:chExt cx="1195" cy="655"/>
          </a:xfrm>
        </p:grpSpPr>
        <p:sp>
          <p:nvSpPr>
            <p:cNvPr id="5132" name="AutoShape 18"/>
            <p:cNvSpPr/>
            <p:nvPr/>
          </p:nvSpPr>
          <p:spPr>
            <a:xfrm rot="5400000">
              <a:off x="3308" y="1883"/>
              <a:ext cx="366" cy="1107"/>
            </a:xfrm>
            <a:custGeom>
              <a:avLst/>
              <a:gdLst>
                <a:gd name="txL" fmla="*/ 12452 w 21600"/>
                <a:gd name="txT" fmla="*/ 2907 h 21600"/>
                <a:gd name="txR" fmla="*/ 18236 w 21600"/>
                <a:gd name="txB" fmla="*/ 9249 h 21600"/>
              </a:gdLst>
              <a:ahLst/>
              <a:cxnLst>
                <a:cxn ang="17694720">
                  <a:pos x="0" y="0"/>
                </a:cxn>
                <a:cxn ang="5898240">
                  <a:pos x="0" y="0"/>
                </a:cxn>
                <a:cxn ang="589824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33" name="Text Box 19"/>
            <p:cNvSpPr txBox="1"/>
            <p:nvPr/>
          </p:nvSpPr>
          <p:spPr>
            <a:xfrm>
              <a:off x="2850" y="1964"/>
              <a:ext cx="93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25000" dirty="0">
                  <a:latin typeface="Arial" panose="020B0604020202020204" pitchFamily="34" charset="0"/>
                </a:rPr>
                <a:t>3</a:t>
              </a:r>
              <a:r>
                <a:rPr sz="2000" b="1" dirty="0">
                  <a:latin typeface="Arial" panose="020B0604020202020204" pitchFamily="34" charset="0"/>
                </a:rPr>
                <a:t>-COOH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4" name="Rectangle 21"/>
          <p:cNvSpPr/>
          <p:nvPr/>
        </p:nvSpPr>
        <p:spPr>
          <a:xfrm>
            <a:off x="0" y="15558"/>
            <a:ext cx="9144000" cy="135318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anchor="ctr" anchorCtr="0">
            <a:spAutoFit/>
          </a:bodyPr>
          <a:p>
            <a:pPr algn="just" eaLnBrk="0" hangingPunct="0">
              <a:buFont typeface="Wingdings" panose="05000000000000000000" pitchFamily="2" charset="2"/>
              <a:buChar char="Ø"/>
            </a:pP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present in: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buFont typeface="Wingdings" panose="05000000000000000000" pitchFamily="2" charset="2"/>
              <a:buChar char="Ø"/>
            </a:pP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skeleton of arthropods (chitin)</a:t>
            </a:r>
            <a:endParaRPr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buFont typeface="Wingdings" panose="05000000000000000000" pitchFamily="2" charset="2"/>
              <a:buChar char="Ø"/>
            </a:pPr>
            <a:r>
              <a:rPr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cell wall of bacteria</a:t>
            </a:r>
            <a:endParaRPr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5440" y="278130"/>
            <a:ext cx="86868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j-ea"/>
                <a:cs typeface="MS PGothic" panose="020B0600070205080204" pitchFamily="34" charset="-128"/>
              </a:rPr>
              <a:t>There are two important derivatives of osamines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+mj-ea"/>
              <a:cs typeface="MS PGothic" panose="020B0600070205080204" pitchFamily="34" charset="-128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457200" y="1470025"/>
            <a:ext cx="8229600" cy="14827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sz="24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N-acetyl-muramic acid</a:t>
            </a: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Condensation N-acetyl-glucosamine + lactate</a:t>
            </a:r>
            <a:endParaRPr kumimoji="0" lang="fr-FR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Responsible for bacterial wall rigidity</a:t>
            </a:r>
            <a:endParaRPr kumimoji="0" lang="fr-FR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2755583" y="3279775"/>
            <a:ext cx="3792855" cy="2752725"/>
            <a:chOff x="2755891" y="3279775"/>
            <a:chExt cx="3792547" cy="2752535"/>
          </a:xfrm>
        </p:grpSpPr>
        <p:sp>
          <p:nvSpPr>
            <p:cNvPr id="6150" name="Ellipse 12"/>
            <p:cNvSpPr/>
            <p:nvPr/>
          </p:nvSpPr>
          <p:spPr>
            <a:xfrm>
              <a:off x="2755891" y="4189862"/>
              <a:ext cx="1160060" cy="18424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6151" name="Group 14"/>
            <p:cNvGrpSpPr/>
            <p:nvPr/>
          </p:nvGrpSpPr>
          <p:grpSpPr>
            <a:xfrm>
              <a:off x="2911475" y="3279775"/>
              <a:ext cx="3636963" cy="2703513"/>
              <a:chOff x="1816" y="1974"/>
              <a:chExt cx="2291" cy="1703"/>
            </a:xfrm>
          </p:grpSpPr>
          <p:graphicFrame>
            <p:nvGraphicFramePr>
              <p:cNvPr id="6146" name="Object 6"/>
              <p:cNvGraphicFramePr>
                <a:graphicFrameLocks noChangeAspect="1"/>
              </p:cNvGraphicFramePr>
              <p:nvPr/>
            </p:nvGraphicFramePr>
            <p:xfrm>
              <a:off x="2437" y="1974"/>
              <a:ext cx="1332" cy="1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6" name="" r:id="rId2" imgW="2121535" imgH="1783080" progId="Document.ChemWindow">
                      <p:embed/>
                    </p:oleObj>
                  </mc:Choice>
                  <mc:Fallback>
                    <p:oleObj name="" r:id="rId2" imgW="2121535" imgH="1783080" progId="Document.ChemWindow">
                      <p:embed/>
                      <p:pic>
                        <p:nvPicPr>
                          <p:cNvPr id="0" name="Image 3085"/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2437" y="1974"/>
                            <a:ext cx="1332" cy="111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52" name="Text Box 7"/>
              <p:cNvSpPr txBox="1"/>
              <p:nvPr/>
            </p:nvSpPr>
            <p:spPr>
              <a:xfrm>
                <a:off x="3123" y="3037"/>
                <a:ext cx="984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NH-CO-CH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3</a:t>
                </a:r>
                <a:endParaRPr sz="2000" b="1" baseline="-25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53" name="Line 8"/>
              <p:cNvSpPr/>
              <p:nvPr/>
            </p:nvSpPr>
            <p:spPr>
              <a:xfrm flipH="1">
                <a:off x="2194" y="2606"/>
                <a:ext cx="567" cy="56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54" name="Text Box 9"/>
              <p:cNvSpPr txBox="1"/>
              <p:nvPr/>
            </p:nvSpPr>
            <p:spPr>
              <a:xfrm>
                <a:off x="2658" y="2439"/>
                <a:ext cx="240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6155" name="Group 13"/>
              <p:cNvGrpSpPr/>
              <p:nvPr/>
            </p:nvGrpSpPr>
            <p:grpSpPr>
              <a:xfrm>
                <a:off x="1816" y="2659"/>
                <a:ext cx="596" cy="1018"/>
                <a:chOff x="582" y="2412"/>
                <a:chExt cx="596" cy="1018"/>
              </a:xfrm>
            </p:grpSpPr>
            <p:sp>
              <p:nvSpPr>
                <p:cNvPr id="6156" name="Text Box 10"/>
                <p:cNvSpPr txBox="1"/>
                <p:nvPr/>
              </p:nvSpPr>
              <p:spPr>
                <a:xfrm>
                  <a:off x="582" y="2412"/>
                  <a:ext cx="596" cy="101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COOH</a:t>
                  </a:r>
                  <a:endParaRPr sz="2000" b="1" dirty="0">
                    <a:latin typeface="Arial" panose="020B0604020202020204" pitchFamily="34" charset="0"/>
                  </a:endParaRPr>
                </a:p>
                <a:p>
                  <a:endParaRPr sz="2000" b="1" dirty="0">
                    <a:latin typeface="Arial" panose="020B0604020202020204" pitchFamily="34" charset="0"/>
                  </a:endParaRPr>
                </a:p>
                <a:p>
                  <a:r>
                    <a:rPr sz="2000" b="1" dirty="0">
                      <a:latin typeface="Arial" panose="020B0604020202020204" pitchFamily="34" charset="0"/>
                    </a:rPr>
                    <a:t>CH</a:t>
                  </a:r>
                  <a:endParaRPr sz="2000" b="1" dirty="0">
                    <a:latin typeface="Arial" panose="020B0604020202020204" pitchFamily="34" charset="0"/>
                  </a:endParaRPr>
                </a:p>
                <a:p>
                  <a:endParaRPr sz="2000" b="1" dirty="0">
                    <a:latin typeface="Arial" panose="020B0604020202020204" pitchFamily="34" charset="0"/>
                  </a:endParaRPr>
                </a:p>
                <a:p>
                  <a:r>
                    <a:rPr sz="2000" b="1" dirty="0">
                      <a:latin typeface="Arial" panose="020B0604020202020204" pitchFamily="34" charset="0"/>
                    </a:rPr>
                    <a:t>CH3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57" name="Line 11"/>
                <p:cNvSpPr/>
                <p:nvPr/>
              </p:nvSpPr>
              <p:spPr>
                <a:xfrm>
                  <a:off x="695" y="2633"/>
                  <a:ext cx="0" cy="21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58" name="Line 12"/>
                <p:cNvSpPr/>
                <p:nvPr/>
              </p:nvSpPr>
              <p:spPr>
                <a:xfrm>
                  <a:off x="695" y="3007"/>
                  <a:ext cx="0" cy="21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50" name="Ellipse 12"/>
          <p:cNvSpPr/>
          <p:nvPr/>
        </p:nvSpPr>
        <p:spPr>
          <a:xfrm>
            <a:off x="2873375" y="1407795"/>
            <a:ext cx="1647190" cy="184277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 hasCustomPrompt="1"/>
          </p:nvPr>
        </p:nvSpPr>
        <p:spPr>
          <a:xfrm>
            <a:off x="414338" y="352425"/>
            <a:ext cx="8378825" cy="11207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charset="0"/>
              <a:buBlip>
                <a:blip r:embed="rId1"/>
              </a:buBlip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Neuraminic acid =</a:t>
            </a:r>
            <a:r>
              <a:rPr kumimoji="0" lang="fr-FR" sz="2800" b="1" i="0" u="none" strike="noStrike" kern="0" cap="none" spc="0" normalizeH="0" baseline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Sialic acid</a:t>
            </a:r>
            <a:endParaRPr kumimoji="0" lang="fr-FR" sz="2800" b="1" i="0" u="none" strike="noStrike" kern="0" cap="none" spc="0" normalizeH="0" baseline="0" noProof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charset="0"/>
              <a:buChar char="Ø"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Condensation D-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mannosamine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+ pyruvate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2608263" y="1522413"/>
            <a:ext cx="3578225" cy="3216275"/>
            <a:chOff x="1643" y="1140"/>
            <a:chExt cx="2254" cy="2026"/>
          </a:xfrm>
        </p:grpSpPr>
        <p:sp>
          <p:nvSpPr>
            <p:cNvPr id="59397" name="AutoShape 7"/>
            <p:cNvSpPr>
              <a:spLocks noChangeAspect="1" noTextEdit="1"/>
            </p:cNvSpPr>
            <p:nvPr/>
          </p:nvSpPr>
          <p:spPr>
            <a:xfrm>
              <a:off x="1906" y="1886"/>
              <a:ext cx="1661" cy="128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fr-FR" altLang="en-US"/>
            </a:p>
          </p:txBody>
        </p:sp>
        <p:sp>
          <p:nvSpPr>
            <p:cNvPr id="59398" name="Rectangle 9"/>
            <p:cNvSpPr/>
            <p:nvPr/>
          </p:nvSpPr>
          <p:spPr>
            <a:xfrm>
              <a:off x="2847" y="2155"/>
              <a:ext cx="147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300" dirty="0">
                  <a:solidFill>
                    <a:srgbClr val="FFFFFF"/>
                  </a:solidFill>
                  <a:latin typeface="Comic Sans MS" panose="030F0702030302020204" charset="0"/>
                </a:rPr>
                <a:t>O</a:t>
              </a:r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59399" name="Rectangle 10"/>
            <p:cNvSpPr/>
            <p:nvPr/>
          </p:nvSpPr>
          <p:spPr>
            <a:xfrm>
              <a:off x="3306" y="2455"/>
              <a:ext cx="55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300" dirty="0">
                  <a:solidFill>
                    <a:srgbClr val="FFFFFF"/>
                  </a:solidFill>
                  <a:latin typeface="Comic Sans MS" panose="030F0702030302020204" charset="0"/>
                </a:rPr>
                <a:t> </a:t>
              </a:r>
              <a:endParaRPr sz="1800" dirty="0">
                <a:latin typeface="Arial" panose="020B0604020202020204" pitchFamily="34" charset="0"/>
              </a:endParaRPr>
            </a:p>
          </p:txBody>
        </p:sp>
        <p:grpSp>
          <p:nvGrpSpPr>
            <p:cNvPr id="59400" name="Group 32"/>
            <p:cNvGrpSpPr/>
            <p:nvPr/>
          </p:nvGrpSpPr>
          <p:grpSpPr>
            <a:xfrm>
              <a:off x="2270" y="1140"/>
              <a:ext cx="663" cy="254"/>
              <a:chOff x="2270" y="1881"/>
              <a:chExt cx="663" cy="254"/>
            </a:xfrm>
          </p:grpSpPr>
          <p:sp>
            <p:nvSpPr>
              <p:cNvPr id="59424" name="Rectangle 11"/>
              <p:cNvSpPr/>
              <p:nvPr/>
            </p:nvSpPr>
            <p:spPr>
              <a:xfrm>
                <a:off x="2270" y="1881"/>
                <a:ext cx="114" cy="2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300" b="1" dirty="0">
                    <a:solidFill>
                      <a:srgbClr val="FFFFFF"/>
                    </a:solidFill>
                    <a:latin typeface="Comic Sans MS" panose="030F0702030302020204" charset="0"/>
                  </a:rPr>
                  <a:t>C</a:t>
                </a:r>
                <a:endParaRPr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425" name="Rectangle 12"/>
              <p:cNvSpPr/>
              <p:nvPr/>
            </p:nvSpPr>
            <p:spPr>
              <a:xfrm>
                <a:off x="2389" y="1881"/>
                <a:ext cx="141" cy="2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300" b="1" dirty="0">
                    <a:solidFill>
                      <a:srgbClr val="FFFFFF"/>
                    </a:solidFill>
                    <a:latin typeface="Comic Sans MS" panose="030F0702030302020204" charset="0"/>
                  </a:rPr>
                  <a:t>H</a:t>
                </a:r>
                <a:endParaRPr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426" name="Rectangle 13"/>
              <p:cNvSpPr/>
              <p:nvPr/>
            </p:nvSpPr>
            <p:spPr>
              <a:xfrm>
                <a:off x="2542" y="1972"/>
                <a:ext cx="83" cy="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700" b="1" dirty="0">
                    <a:solidFill>
                      <a:srgbClr val="FFFFFF"/>
                    </a:solidFill>
                    <a:latin typeface="Comic Sans MS" panose="030F0702030302020204" charset="0"/>
                  </a:rPr>
                  <a:t>2</a:t>
                </a:r>
                <a:endParaRPr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427" name="Rectangle 14"/>
              <p:cNvSpPr/>
              <p:nvPr/>
            </p:nvSpPr>
            <p:spPr>
              <a:xfrm>
                <a:off x="2633" y="1881"/>
                <a:ext cx="147" cy="2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300" b="1" dirty="0">
                    <a:solidFill>
                      <a:srgbClr val="FFFFFF"/>
                    </a:solidFill>
                    <a:latin typeface="Comic Sans MS" panose="030F0702030302020204" charset="0"/>
                  </a:rPr>
                  <a:t>O</a:t>
                </a:r>
                <a:endParaRPr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428" name="Rectangle 15"/>
              <p:cNvSpPr/>
              <p:nvPr/>
            </p:nvSpPr>
            <p:spPr>
              <a:xfrm>
                <a:off x="2792" y="1881"/>
                <a:ext cx="141" cy="2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300" b="1" dirty="0">
                    <a:solidFill>
                      <a:srgbClr val="FFFFFF"/>
                    </a:solidFill>
                    <a:latin typeface="Comic Sans MS" panose="030F0702030302020204" charset="0"/>
                  </a:rPr>
                  <a:t>H</a:t>
                </a:r>
                <a:endParaRPr sz="1800" b="1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9401" name="Rectangle 16"/>
            <p:cNvSpPr/>
            <p:nvPr/>
          </p:nvSpPr>
          <p:spPr>
            <a:xfrm>
              <a:off x="3291" y="2873"/>
              <a:ext cx="606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r>
                <a:rPr sz="2300" b="1" dirty="0">
                  <a:solidFill>
                    <a:srgbClr val="FFFFFF"/>
                  </a:solidFill>
                  <a:latin typeface="Comic Sans MS" panose="030F0702030302020204" charset="0"/>
                </a:rPr>
                <a:t>COOH</a:t>
              </a:r>
              <a:endParaRPr sz="1800" b="1" dirty="0">
                <a:latin typeface="Arial" panose="020B0604020202020204" pitchFamily="34" charset="0"/>
              </a:endParaRPr>
            </a:p>
          </p:txBody>
        </p:sp>
        <p:sp>
          <p:nvSpPr>
            <p:cNvPr id="59402" name="Line 18"/>
            <p:cNvSpPr/>
            <p:nvPr/>
          </p:nvSpPr>
          <p:spPr>
            <a:xfrm>
              <a:off x="3002" y="2346"/>
              <a:ext cx="343" cy="250"/>
            </a:xfrm>
            <a:prstGeom prst="line">
              <a:avLst/>
            </a:prstGeom>
            <a:ln w="23813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9403" name="Freeform 19"/>
            <p:cNvSpPr/>
            <p:nvPr/>
          </p:nvSpPr>
          <p:spPr>
            <a:xfrm>
              <a:off x="2909" y="2581"/>
              <a:ext cx="436" cy="313"/>
            </a:xfrm>
            <a:custGeom>
              <a:avLst/>
              <a:gdLst>
                <a:gd name="txL" fmla="*/ 0 w 871"/>
                <a:gd name="txT" fmla="*/ 0 h 626"/>
                <a:gd name="txR" fmla="*/ 871 w 871"/>
                <a:gd name="txB" fmla="*/ 626 h 626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</a:cxnLst>
              <a:rect l="txL" t="txT" r="txR" b="txB"/>
              <a:pathLst>
                <a:path w="871" h="626">
                  <a:moveTo>
                    <a:pt x="16" y="599"/>
                  </a:moveTo>
                  <a:lnTo>
                    <a:pt x="27" y="626"/>
                  </a:lnTo>
                  <a:lnTo>
                    <a:pt x="871" y="0"/>
                  </a:lnTo>
                  <a:lnTo>
                    <a:pt x="0" y="578"/>
                  </a:lnTo>
                  <a:lnTo>
                    <a:pt x="16" y="599"/>
                  </a:lnTo>
                  <a:close/>
                </a:path>
              </a:pathLst>
            </a:custGeom>
            <a:solidFill>
              <a:srgbClr val="FFFFFF"/>
            </a:solidFill>
            <a:ln w="23813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9404" name="Freeform 20"/>
            <p:cNvSpPr/>
            <p:nvPr/>
          </p:nvSpPr>
          <p:spPr>
            <a:xfrm>
              <a:off x="1939" y="2591"/>
              <a:ext cx="387" cy="303"/>
            </a:xfrm>
            <a:custGeom>
              <a:avLst/>
              <a:gdLst>
                <a:gd name="txL" fmla="*/ 0 w 775"/>
                <a:gd name="txT" fmla="*/ 0 h 607"/>
                <a:gd name="txR" fmla="*/ 775 w 775"/>
                <a:gd name="txB" fmla="*/ 607 h 60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75" h="607">
                  <a:moveTo>
                    <a:pt x="765" y="580"/>
                  </a:moveTo>
                  <a:lnTo>
                    <a:pt x="775" y="554"/>
                  </a:lnTo>
                  <a:lnTo>
                    <a:pt x="0" y="0"/>
                  </a:lnTo>
                  <a:lnTo>
                    <a:pt x="754" y="607"/>
                  </a:lnTo>
                  <a:lnTo>
                    <a:pt x="765" y="580"/>
                  </a:lnTo>
                  <a:close/>
                </a:path>
              </a:pathLst>
            </a:custGeom>
            <a:solidFill>
              <a:srgbClr val="FFFFFF"/>
            </a:solidFill>
            <a:ln w="23813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9405" name="Line 21"/>
            <p:cNvSpPr/>
            <p:nvPr/>
          </p:nvSpPr>
          <p:spPr>
            <a:xfrm flipH="1">
              <a:off x="1939" y="2293"/>
              <a:ext cx="388" cy="298"/>
            </a:xfrm>
            <a:prstGeom prst="line">
              <a:avLst/>
            </a:prstGeom>
            <a:ln w="23813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9406" name="Line 22"/>
            <p:cNvSpPr/>
            <p:nvPr/>
          </p:nvSpPr>
          <p:spPr>
            <a:xfrm flipH="1">
              <a:off x="2327" y="2292"/>
              <a:ext cx="507" cy="1"/>
            </a:xfrm>
            <a:prstGeom prst="line">
              <a:avLst/>
            </a:prstGeom>
            <a:ln w="23813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9407" name="Freeform 23"/>
            <p:cNvSpPr/>
            <p:nvPr/>
          </p:nvSpPr>
          <p:spPr>
            <a:xfrm>
              <a:off x="2316" y="2867"/>
              <a:ext cx="607" cy="27"/>
            </a:xfrm>
            <a:custGeom>
              <a:avLst/>
              <a:gdLst>
                <a:gd name="txL" fmla="*/ 0 w 1214"/>
                <a:gd name="txT" fmla="*/ 0 h 53"/>
                <a:gd name="txR" fmla="*/ 1214 w 1214"/>
                <a:gd name="txB" fmla="*/ 53 h 53"/>
              </a:gdLst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txL" t="txT" r="txR" b="txB"/>
              <a:pathLst>
                <a:path w="1214" h="53">
                  <a:moveTo>
                    <a:pt x="11" y="26"/>
                  </a:moveTo>
                  <a:lnTo>
                    <a:pt x="0" y="53"/>
                  </a:lnTo>
                  <a:lnTo>
                    <a:pt x="1214" y="53"/>
                  </a:lnTo>
                  <a:lnTo>
                    <a:pt x="1203" y="26"/>
                  </a:lnTo>
                  <a:lnTo>
                    <a:pt x="1203" y="0"/>
                  </a:lnTo>
                  <a:lnTo>
                    <a:pt x="11" y="0"/>
                  </a:lnTo>
                  <a:lnTo>
                    <a:pt x="11" y="26"/>
                  </a:lnTo>
                  <a:close/>
                </a:path>
              </a:pathLst>
            </a:custGeom>
            <a:solidFill>
              <a:srgbClr val="FFFFFF"/>
            </a:solidFill>
            <a:ln w="23813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9408" name="Line 24"/>
            <p:cNvSpPr/>
            <p:nvPr/>
          </p:nvSpPr>
          <p:spPr>
            <a:xfrm flipV="1">
              <a:off x="2327" y="2104"/>
              <a:ext cx="1" cy="189"/>
            </a:xfrm>
            <a:prstGeom prst="line">
              <a:avLst/>
            </a:prstGeom>
            <a:ln w="23813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9409" name="Line 26"/>
            <p:cNvSpPr/>
            <p:nvPr/>
          </p:nvSpPr>
          <p:spPr>
            <a:xfrm flipV="1">
              <a:off x="2321" y="2861"/>
              <a:ext cx="1" cy="275"/>
            </a:xfrm>
            <a:prstGeom prst="line">
              <a:avLst/>
            </a:prstGeom>
            <a:ln w="23813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9410" name="Line 27"/>
            <p:cNvSpPr/>
            <p:nvPr/>
          </p:nvSpPr>
          <p:spPr>
            <a:xfrm>
              <a:off x="1948" y="2308"/>
              <a:ext cx="1" cy="275"/>
            </a:xfrm>
            <a:prstGeom prst="line">
              <a:avLst/>
            </a:prstGeom>
            <a:ln w="23813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9411" name="Line 29"/>
            <p:cNvSpPr/>
            <p:nvPr/>
          </p:nvSpPr>
          <p:spPr>
            <a:xfrm>
              <a:off x="3356" y="2267"/>
              <a:ext cx="0" cy="62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9412" name="Text Box 30"/>
            <p:cNvSpPr txBox="1"/>
            <p:nvPr/>
          </p:nvSpPr>
          <p:spPr>
            <a:xfrm>
              <a:off x="3251" y="2045"/>
              <a:ext cx="35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9413" name="Text Box 31"/>
            <p:cNvSpPr txBox="1"/>
            <p:nvPr/>
          </p:nvSpPr>
          <p:spPr>
            <a:xfrm>
              <a:off x="1643" y="2074"/>
              <a:ext cx="40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</a:t>
              </a:r>
              <a:r>
                <a:rPr sz="2000" b="1" baseline="-25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N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grpSp>
          <p:nvGrpSpPr>
            <p:cNvPr id="59414" name="Group 36"/>
            <p:cNvGrpSpPr/>
            <p:nvPr/>
          </p:nvGrpSpPr>
          <p:grpSpPr>
            <a:xfrm>
              <a:off x="1761" y="1517"/>
              <a:ext cx="1028" cy="250"/>
              <a:chOff x="893" y="3637"/>
              <a:chExt cx="1028" cy="250"/>
            </a:xfrm>
          </p:grpSpPr>
          <p:sp>
            <p:nvSpPr>
              <p:cNvPr id="59421" name="Text Box 33"/>
              <p:cNvSpPr txBox="1"/>
              <p:nvPr/>
            </p:nvSpPr>
            <p:spPr>
              <a:xfrm>
                <a:off x="893" y="3637"/>
                <a:ext cx="102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HO     C     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422" name="Line 34"/>
              <p:cNvSpPr/>
              <p:nvPr/>
            </p:nvSpPr>
            <p:spPr>
              <a:xfrm>
                <a:off x="1217" y="3767"/>
                <a:ext cx="182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23" name="Line 35"/>
              <p:cNvSpPr/>
              <p:nvPr/>
            </p:nvSpPr>
            <p:spPr>
              <a:xfrm>
                <a:off x="1545" y="3766"/>
                <a:ext cx="182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59415" name="Group 37"/>
            <p:cNvGrpSpPr/>
            <p:nvPr/>
          </p:nvGrpSpPr>
          <p:grpSpPr>
            <a:xfrm>
              <a:off x="1751" y="1862"/>
              <a:ext cx="1028" cy="250"/>
              <a:chOff x="893" y="3637"/>
              <a:chExt cx="1028" cy="250"/>
            </a:xfrm>
          </p:grpSpPr>
          <p:sp>
            <p:nvSpPr>
              <p:cNvPr id="59418" name="Text Box 38"/>
              <p:cNvSpPr txBox="1"/>
              <p:nvPr/>
            </p:nvSpPr>
            <p:spPr>
              <a:xfrm>
                <a:off x="893" y="3637"/>
                <a:ext cx="102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HO     C     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419" name="Line 39"/>
              <p:cNvSpPr/>
              <p:nvPr/>
            </p:nvSpPr>
            <p:spPr>
              <a:xfrm>
                <a:off x="1217" y="3767"/>
                <a:ext cx="182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20" name="Line 40"/>
              <p:cNvSpPr/>
              <p:nvPr/>
            </p:nvSpPr>
            <p:spPr>
              <a:xfrm>
                <a:off x="1545" y="3766"/>
                <a:ext cx="182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59416" name="Line 41"/>
            <p:cNvSpPr/>
            <p:nvPr/>
          </p:nvSpPr>
          <p:spPr>
            <a:xfrm flipV="1">
              <a:off x="2326" y="1720"/>
              <a:ext cx="1" cy="189"/>
            </a:xfrm>
            <a:prstGeom prst="line">
              <a:avLst/>
            </a:prstGeom>
            <a:ln w="23813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9417" name="Line 42"/>
            <p:cNvSpPr/>
            <p:nvPr/>
          </p:nvSpPr>
          <p:spPr>
            <a:xfrm flipV="1">
              <a:off x="2326" y="1363"/>
              <a:ext cx="1" cy="189"/>
            </a:xfrm>
            <a:prstGeom prst="line">
              <a:avLst/>
            </a:prstGeom>
            <a:ln w="23813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80940" name="Rectangle 44"/>
          <p:cNvSpPr>
            <a:spLocks noChangeArrowheads="1"/>
          </p:cNvSpPr>
          <p:nvPr/>
        </p:nvSpPr>
        <p:spPr bwMode="auto">
          <a:xfrm>
            <a:off x="31750" y="4868863"/>
            <a:ext cx="9112250" cy="1041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</a:pPr>
            <a:r>
              <a:rPr sz="2600" b="1" dirty="0"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charset="0"/>
                <a:sym typeface="+mn-ea"/>
              </a:rPr>
              <a:t>LAcetylated neuraminic acid leads to </a:t>
            </a:r>
            <a:r>
              <a:rPr sz="2600" b="1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charset="0"/>
                <a:sym typeface="+mn-ea"/>
              </a:rPr>
              <a:t>N-acetyl-neuraminic acid (Neu5Ac or NANA).</a:t>
            </a:r>
            <a:endParaRPr sz="2600" b="1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</a:pPr>
            <a:r>
              <a:rPr sz="2600" dirty="0">
                <a:latin typeface="Arial" panose="020B0604020202020204" pitchFamily="34" charset="0"/>
              </a:rPr>
              <a:t>They are most commonly found as constituents of cellular glycoproteins and glycolipids.</a:t>
            </a:r>
            <a:endParaRPr sz="2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170"/>
          <p:cNvGrpSpPr/>
          <p:nvPr/>
        </p:nvGrpSpPr>
        <p:grpSpPr>
          <a:xfrm>
            <a:off x="258763" y="3228975"/>
            <a:ext cx="2879725" cy="2165350"/>
            <a:chOff x="-43" y="1282"/>
            <a:chExt cx="1823" cy="1364"/>
          </a:xfrm>
        </p:grpSpPr>
        <p:sp>
          <p:nvSpPr>
            <p:cNvPr id="60435" name="Text Box 18"/>
            <p:cNvSpPr txBox="1"/>
            <p:nvPr/>
          </p:nvSpPr>
          <p:spPr>
            <a:xfrm>
              <a:off x="-43" y="2355"/>
              <a:ext cx="1823" cy="291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/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D-Glyceraldéhyde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60436" name="Group 83"/>
            <p:cNvGrpSpPr/>
            <p:nvPr/>
          </p:nvGrpSpPr>
          <p:grpSpPr>
            <a:xfrm>
              <a:off x="119" y="1282"/>
              <a:ext cx="1022" cy="1033"/>
              <a:chOff x="165" y="1812"/>
              <a:chExt cx="1022" cy="1033"/>
            </a:xfrm>
          </p:grpSpPr>
          <p:sp>
            <p:nvSpPr>
              <p:cNvPr id="60437" name="Text Box 7"/>
              <p:cNvSpPr txBox="1"/>
              <p:nvPr/>
            </p:nvSpPr>
            <p:spPr>
              <a:xfrm>
                <a:off x="533" y="2595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30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438" name="Text Box 8"/>
              <p:cNvSpPr txBox="1"/>
              <p:nvPr/>
            </p:nvSpPr>
            <p:spPr>
              <a:xfrm>
                <a:off x="523" y="1812"/>
                <a:ext cx="47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439" name="Text Box 9"/>
              <p:cNvSpPr txBox="1"/>
              <p:nvPr/>
            </p:nvSpPr>
            <p:spPr>
              <a:xfrm>
                <a:off x="500" y="2189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440" name="Line 10"/>
              <p:cNvSpPr/>
              <p:nvPr/>
            </p:nvSpPr>
            <p:spPr>
              <a:xfrm>
                <a:off x="626" y="2425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0441" name="Text Box 13"/>
              <p:cNvSpPr txBox="1"/>
              <p:nvPr/>
            </p:nvSpPr>
            <p:spPr>
              <a:xfrm>
                <a:off x="827" y="2210"/>
                <a:ext cx="360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OH</a:t>
                </a:r>
                <a:endParaRPr sz="20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442" name="Text Box 16"/>
              <p:cNvSpPr txBox="1"/>
              <p:nvPr/>
            </p:nvSpPr>
            <p:spPr>
              <a:xfrm>
                <a:off x="165" y="2191"/>
                <a:ext cx="23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443" name="Line 17"/>
              <p:cNvSpPr/>
              <p:nvPr/>
            </p:nvSpPr>
            <p:spPr>
              <a:xfrm>
                <a:off x="369" y="2326"/>
                <a:ext cx="164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0444" name="Line 19"/>
              <p:cNvSpPr/>
              <p:nvPr/>
            </p:nvSpPr>
            <p:spPr>
              <a:xfrm>
                <a:off x="716" y="2335"/>
                <a:ext cx="156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0445" name="Line 41"/>
              <p:cNvSpPr/>
              <p:nvPr/>
            </p:nvSpPr>
            <p:spPr>
              <a:xfrm>
                <a:off x="625" y="2032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4" name="Group 170"/>
          <p:cNvGrpSpPr/>
          <p:nvPr/>
        </p:nvGrpSpPr>
        <p:grpSpPr>
          <a:xfrm>
            <a:off x="5229225" y="3259138"/>
            <a:ext cx="2879725" cy="2165350"/>
            <a:chOff x="-43" y="1282"/>
            <a:chExt cx="1823" cy="1364"/>
          </a:xfrm>
        </p:grpSpPr>
        <p:sp>
          <p:nvSpPr>
            <p:cNvPr id="60424" name="Text Box 18"/>
            <p:cNvSpPr txBox="1"/>
            <p:nvPr/>
          </p:nvSpPr>
          <p:spPr>
            <a:xfrm>
              <a:off x="-43" y="2355"/>
              <a:ext cx="1823" cy="291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/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L-Glyceraldéhyde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60425" name="Group 83"/>
            <p:cNvGrpSpPr/>
            <p:nvPr/>
          </p:nvGrpSpPr>
          <p:grpSpPr>
            <a:xfrm>
              <a:off x="24" y="1282"/>
              <a:ext cx="1109" cy="1033"/>
              <a:chOff x="70" y="1812"/>
              <a:chExt cx="1109" cy="1033"/>
            </a:xfrm>
          </p:grpSpPr>
          <p:sp>
            <p:nvSpPr>
              <p:cNvPr id="60426" name="Text Box 7"/>
              <p:cNvSpPr txBox="1"/>
              <p:nvPr/>
            </p:nvSpPr>
            <p:spPr>
              <a:xfrm>
                <a:off x="533" y="2595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30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427" name="Text Box 8"/>
              <p:cNvSpPr txBox="1"/>
              <p:nvPr/>
            </p:nvSpPr>
            <p:spPr>
              <a:xfrm>
                <a:off x="523" y="1812"/>
                <a:ext cx="47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428" name="Text Box 9"/>
              <p:cNvSpPr txBox="1"/>
              <p:nvPr/>
            </p:nvSpPr>
            <p:spPr>
              <a:xfrm>
                <a:off x="500" y="2189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429" name="Line 10"/>
              <p:cNvSpPr/>
              <p:nvPr/>
            </p:nvSpPr>
            <p:spPr>
              <a:xfrm>
                <a:off x="626" y="2425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0430" name="Text Box 13"/>
              <p:cNvSpPr txBox="1"/>
              <p:nvPr/>
            </p:nvSpPr>
            <p:spPr>
              <a:xfrm>
                <a:off x="827" y="2210"/>
                <a:ext cx="235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431" name="Text Box 16"/>
              <p:cNvSpPr txBox="1"/>
              <p:nvPr/>
            </p:nvSpPr>
            <p:spPr>
              <a:xfrm>
                <a:off x="70" y="2200"/>
                <a:ext cx="360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HO</a:t>
                </a:r>
                <a:endParaRPr sz="20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432" name="Line 17"/>
              <p:cNvSpPr/>
              <p:nvPr/>
            </p:nvSpPr>
            <p:spPr>
              <a:xfrm>
                <a:off x="378" y="2326"/>
                <a:ext cx="164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0433" name="Line 19"/>
              <p:cNvSpPr/>
              <p:nvPr/>
            </p:nvSpPr>
            <p:spPr>
              <a:xfrm>
                <a:off x="716" y="2335"/>
                <a:ext cx="15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0434" name="Line 41"/>
              <p:cNvSpPr/>
              <p:nvPr/>
            </p:nvSpPr>
            <p:spPr>
              <a:xfrm>
                <a:off x="625" y="2032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6" name="Groupe 35"/>
          <p:cNvGrpSpPr/>
          <p:nvPr/>
        </p:nvGrpSpPr>
        <p:grpSpPr>
          <a:xfrm>
            <a:off x="2847975" y="3443288"/>
            <a:ext cx="2308225" cy="731837"/>
            <a:chOff x="2848412" y="3266407"/>
            <a:chExt cx="2308072" cy="730990"/>
          </a:xfrm>
        </p:grpSpPr>
        <p:sp>
          <p:nvSpPr>
            <p:cNvPr id="60422" name="AutoShape 62"/>
            <p:cNvSpPr/>
            <p:nvPr/>
          </p:nvSpPr>
          <p:spPr>
            <a:xfrm>
              <a:off x="2935572" y="3764034"/>
              <a:ext cx="2220912" cy="233363"/>
            </a:xfrm>
            <a:prstGeom prst="rightArrow">
              <a:avLst>
                <a:gd name="adj1" fmla="val 50000"/>
                <a:gd name="adj2" fmla="val 237924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48412" y="3266407"/>
              <a:ext cx="2180445" cy="4598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rPr>
                <a:t>Epimerization</a:t>
              </a:r>
              <a:endPara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endParaRPr>
            </a:p>
          </p:txBody>
        </p:sp>
      </p:grpSp>
      <p:sp>
        <p:nvSpPr>
          <p:cNvPr id="37" name="Rectangle 3"/>
          <p:cNvSpPr>
            <a:spLocks noGrp="1" noChangeArrowheads="1"/>
          </p:cNvSpPr>
          <p:nvPr>
            <p:ph type="body" sz="half" idx="1" hasCustomPrompt="1"/>
          </p:nvPr>
        </p:nvSpPr>
        <p:spPr>
          <a:xfrm>
            <a:off x="0" y="352425"/>
            <a:ext cx="9144000" cy="11207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Epimerization</a:t>
            </a:r>
            <a:endParaRPr kumimoji="0" lang="fr-FR" sz="2800" b="1" i="0" u="none" strike="noStrike" kern="0" cap="none" spc="0" normalizeH="0" baseline="0" noProof="0" dirty="0" err="1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 </a:t>
            </a:r>
            <a:r>
              <a:rPr kumimoji="0" lang="en-US" altLang="fr-FR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In weak basic medium and cold conditions, oses undergo epimerization, which is an inversion of the configuration of substituents of a single asymmetric carbon.</a:t>
            </a:r>
            <a:endParaRPr kumimoji="0" lang="fr-FR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Objet 1"/>
          <p:cNvGraphicFramePr/>
          <p:nvPr/>
        </p:nvGraphicFramePr>
        <p:xfrm>
          <a:off x="0" y="899795"/>
          <a:ext cx="9144000" cy="5944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9001125" imgH="6477000" progId="Paint.Picture">
                  <p:embed/>
                </p:oleObj>
              </mc:Choice>
              <mc:Fallback>
                <p:oleObj name="" r:id="rId1" imgW="9001125" imgH="6477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899795"/>
                        <a:ext cx="9144000" cy="5944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 de texte 3"/>
          <p:cNvSpPr txBox="1"/>
          <p:nvPr/>
        </p:nvSpPr>
        <p:spPr>
          <a:xfrm>
            <a:off x="1031875" y="83820"/>
            <a:ext cx="69329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 sz="3200" b="1">
                <a:solidFill>
                  <a:srgbClr val="00FF00"/>
                </a:solidFill>
                <a:sym typeface="+mn-ea"/>
              </a:rPr>
              <a:t>I.3.Classification of carbohydrates</a:t>
            </a:r>
            <a:endParaRPr lang="fr-FR" altLang="en-US" sz="3200" b="1">
              <a:solidFill>
                <a:srgbClr val="00FF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7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471805" y="236855"/>
            <a:ext cx="8359140" cy="177355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8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Contiguity of alcohol and carbonyl function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Formation of osazones after nitrogenous base action</a:t>
            </a:r>
            <a:endParaRPr kumimoji="0" lang="fr-FR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Phenylhydrazine action on D-glucose</a:t>
            </a:r>
            <a:endParaRPr kumimoji="0" lang="fr-FR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sp>
        <p:nvSpPr>
          <p:cNvPr id="61443" name="Text Box 4"/>
          <p:cNvSpPr txBox="1"/>
          <p:nvPr/>
        </p:nvSpPr>
        <p:spPr>
          <a:xfrm>
            <a:off x="560388" y="1882775"/>
            <a:ext cx="1030287" cy="425450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A froid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557213" y="2395538"/>
            <a:ext cx="1905000" cy="4054475"/>
            <a:chOff x="288" y="988"/>
            <a:chExt cx="1200" cy="2554"/>
          </a:xfrm>
        </p:grpSpPr>
        <p:sp>
          <p:nvSpPr>
            <p:cNvPr id="61478" name="Text Box 6"/>
            <p:cNvSpPr txBox="1"/>
            <p:nvPr/>
          </p:nvSpPr>
          <p:spPr>
            <a:xfrm>
              <a:off x="566" y="3286"/>
              <a:ext cx="922" cy="256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D-Glucose</a:t>
              </a:r>
              <a:endParaRPr sz="20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61479" name="Group 7"/>
            <p:cNvGrpSpPr/>
            <p:nvPr/>
          </p:nvGrpSpPr>
          <p:grpSpPr>
            <a:xfrm>
              <a:off x="288" y="988"/>
              <a:ext cx="1194" cy="2235"/>
              <a:chOff x="691" y="942"/>
              <a:chExt cx="1194" cy="2235"/>
            </a:xfrm>
          </p:grpSpPr>
          <p:grpSp>
            <p:nvGrpSpPr>
              <p:cNvPr id="61480" name="Group 8"/>
              <p:cNvGrpSpPr/>
              <p:nvPr/>
            </p:nvGrpSpPr>
            <p:grpSpPr>
              <a:xfrm>
                <a:off x="774" y="2144"/>
                <a:ext cx="1111" cy="1033"/>
                <a:chOff x="372" y="1894"/>
                <a:chExt cx="1111" cy="1033"/>
              </a:xfrm>
            </p:grpSpPr>
            <p:sp>
              <p:nvSpPr>
                <p:cNvPr id="61495" name="Text Box 9"/>
                <p:cNvSpPr txBox="1"/>
                <p:nvPr/>
              </p:nvSpPr>
              <p:spPr>
                <a:xfrm>
                  <a:off x="786" y="2677"/>
                  <a:ext cx="64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CH</a:t>
                  </a:r>
                  <a:r>
                    <a:rPr sz="2000" b="1" baseline="-30000" dirty="0">
                      <a:latin typeface="Arial" panose="020B0604020202020204" pitchFamily="34" charset="0"/>
                    </a:rPr>
                    <a:t>2</a:t>
                  </a:r>
                  <a:r>
                    <a:rPr sz="2000" b="1" dirty="0">
                      <a:latin typeface="Arial" panose="020B0604020202020204" pitchFamily="34" charset="0"/>
                    </a:rPr>
                    <a:t>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96" name="Text Box 10"/>
                <p:cNvSpPr txBox="1"/>
                <p:nvPr/>
              </p:nvSpPr>
              <p:spPr>
                <a:xfrm>
                  <a:off x="776" y="1894"/>
                  <a:ext cx="69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     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97" name="Text Box 11"/>
                <p:cNvSpPr txBox="1"/>
                <p:nvPr/>
              </p:nvSpPr>
              <p:spPr>
                <a:xfrm>
                  <a:off x="753" y="2271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98" name="Line 12"/>
                <p:cNvSpPr/>
                <p:nvPr/>
              </p:nvSpPr>
              <p:spPr>
                <a:xfrm>
                  <a:off x="879" y="2507"/>
                  <a:ext cx="2" cy="19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499" name="Text Box 13"/>
                <p:cNvSpPr txBox="1"/>
                <p:nvPr/>
              </p:nvSpPr>
              <p:spPr>
                <a:xfrm>
                  <a:off x="1127" y="2274"/>
                  <a:ext cx="35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500" name="Text Box 14"/>
                <p:cNvSpPr txBox="1"/>
                <p:nvPr/>
              </p:nvSpPr>
              <p:spPr>
                <a:xfrm>
                  <a:off x="372" y="2273"/>
                  <a:ext cx="23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501" name="Line 15"/>
                <p:cNvSpPr/>
                <p:nvPr/>
              </p:nvSpPr>
              <p:spPr>
                <a:xfrm>
                  <a:off x="585" y="2408"/>
                  <a:ext cx="20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502" name="Line 16"/>
                <p:cNvSpPr/>
                <p:nvPr/>
              </p:nvSpPr>
              <p:spPr>
                <a:xfrm>
                  <a:off x="969" y="2399"/>
                  <a:ext cx="20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503" name="Line 17"/>
                <p:cNvSpPr/>
                <p:nvPr/>
              </p:nvSpPr>
              <p:spPr>
                <a:xfrm>
                  <a:off x="878" y="2114"/>
                  <a:ext cx="2" cy="19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61481" name="Text Box 18"/>
              <p:cNvSpPr txBox="1"/>
              <p:nvPr/>
            </p:nvSpPr>
            <p:spPr>
              <a:xfrm>
                <a:off x="1149" y="942"/>
                <a:ext cx="623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482" name="Line 19"/>
              <p:cNvSpPr/>
              <p:nvPr/>
            </p:nvSpPr>
            <p:spPr>
              <a:xfrm flipV="1">
                <a:off x="1272" y="1969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61483" name="Group 20"/>
              <p:cNvGrpSpPr/>
              <p:nvPr/>
            </p:nvGrpSpPr>
            <p:grpSpPr>
              <a:xfrm>
                <a:off x="816" y="2131"/>
                <a:ext cx="386" cy="288"/>
                <a:chOff x="414" y="3264"/>
                <a:chExt cx="386" cy="288"/>
              </a:xfrm>
            </p:grpSpPr>
            <p:sp>
              <p:nvSpPr>
                <p:cNvPr id="61493" name="Text Box 21"/>
                <p:cNvSpPr txBox="1"/>
                <p:nvPr/>
              </p:nvSpPr>
              <p:spPr>
                <a:xfrm>
                  <a:off x="414" y="3264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H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94" name="Line 22"/>
                <p:cNvSpPr/>
                <p:nvPr/>
              </p:nvSpPr>
              <p:spPr>
                <a:xfrm>
                  <a:off x="627" y="3401"/>
                  <a:ext cx="17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61484" name="Line 23"/>
              <p:cNvSpPr/>
              <p:nvPr/>
            </p:nvSpPr>
            <p:spPr>
              <a:xfrm>
                <a:off x="1374" y="2275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85" name="Text Box 24"/>
              <p:cNvSpPr txBox="1"/>
              <p:nvPr/>
            </p:nvSpPr>
            <p:spPr>
              <a:xfrm>
                <a:off x="756" y="1316"/>
                <a:ext cx="107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      C     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486" name="Text Box 25"/>
              <p:cNvSpPr txBox="1"/>
              <p:nvPr/>
            </p:nvSpPr>
            <p:spPr>
              <a:xfrm>
                <a:off x="691" y="1745"/>
                <a:ext cx="102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HO     C     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487" name="Line 26"/>
              <p:cNvSpPr/>
              <p:nvPr/>
            </p:nvSpPr>
            <p:spPr>
              <a:xfrm flipV="1">
                <a:off x="1263" y="1548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88" name="Line 27"/>
              <p:cNvSpPr/>
              <p:nvPr/>
            </p:nvSpPr>
            <p:spPr>
              <a:xfrm>
                <a:off x="1017" y="1872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89" name="Line 28"/>
              <p:cNvSpPr/>
              <p:nvPr/>
            </p:nvSpPr>
            <p:spPr>
              <a:xfrm>
                <a:off x="1355" y="1863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90" name="Line 29"/>
              <p:cNvSpPr/>
              <p:nvPr/>
            </p:nvSpPr>
            <p:spPr>
              <a:xfrm>
                <a:off x="1346" y="1443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91" name="Line 30"/>
              <p:cNvSpPr/>
              <p:nvPr/>
            </p:nvSpPr>
            <p:spPr>
              <a:xfrm>
                <a:off x="989" y="1433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92" name="Line 31"/>
              <p:cNvSpPr/>
              <p:nvPr/>
            </p:nvSpPr>
            <p:spPr>
              <a:xfrm flipV="1">
                <a:off x="1254" y="1155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6" name="Group 65"/>
          <p:cNvGrpSpPr/>
          <p:nvPr/>
        </p:nvGrpSpPr>
        <p:grpSpPr>
          <a:xfrm>
            <a:off x="2476500" y="2479675"/>
            <a:ext cx="2284413" cy="1208088"/>
            <a:chOff x="1560" y="1562"/>
            <a:chExt cx="1439" cy="761"/>
          </a:xfrm>
        </p:grpSpPr>
        <p:sp>
          <p:nvSpPr>
            <p:cNvPr id="61475" name="Text Box 59"/>
            <p:cNvSpPr txBox="1"/>
            <p:nvPr/>
          </p:nvSpPr>
          <p:spPr>
            <a:xfrm>
              <a:off x="1560" y="1562"/>
              <a:ext cx="122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+ H</a:t>
              </a:r>
              <a:r>
                <a:rPr sz="2000" b="1" baseline="-25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N-NH-H</a:t>
              </a:r>
              <a:r>
                <a:rPr sz="2000" b="1" baseline="-25000" dirty="0">
                  <a:latin typeface="Arial" panose="020B0604020202020204" pitchFamily="34" charset="0"/>
                </a:rPr>
                <a:t>5</a:t>
              </a:r>
              <a:r>
                <a:rPr sz="2000" b="1" dirty="0">
                  <a:latin typeface="Arial" panose="020B0604020202020204" pitchFamily="34" charset="0"/>
                </a:rPr>
                <a:t>C</a:t>
              </a:r>
              <a:r>
                <a:rPr sz="2000" b="1" baseline="-25000" dirty="0">
                  <a:latin typeface="Arial" panose="020B0604020202020204" pitchFamily="34" charset="0"/>
                </a:rPr>
                <a:t>6</a:t>
              </a:r>
              <a:endParaRPr sz="2000" b="1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61476" name="AutoShape 63"/>
            <p:cNvSpPr/>
            <p:nvPr/>
          </p:nvSpPr>
          <p:spPr>
            <a:xfrm>
              <a:off x="1600" y="1864"/>
              <a:ext cx="1399" cy="147"/>
            </a:xfrm>
            <a:prstGeom prst="rightArrow">
              <a:avLst>
                <a:gd name="adj1" fmla="val 50000"/>
                <a:gd name="adj2" fmla="val 23792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61477" name="Text Box 64"/>
            <p:cNvSpPr txBox="1"/>
            <p:nvPr/>
          </p:nvSpPr>
          <p:spPr>
            <a:xfrm>
              <a:off x="1579" y="2073"/>
              <a:ext cx="1261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Milieu acétique</a:t>
              </a:r>
              <a:endParaRPr sz="20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67"/>
          <p:cNvGrpSpPr/>
          <p:nvPr/>
        </p:nvGrpSpPr>
        <p:grpSpPr>
          <a:xfrm>
            <a:off x="4524375" y="2332038"/>
            <a:ext cx="3624263" cy="4116387"/>
            <a:chOff x="2850" y="1469"/>
            <a:chExt cx="2283" cy="2593"/>
          </a:xfrm>
        </p:grpSpPr>
        <p:sp>
          <p:nvSpPr>
            <p:cNvPr id="61447" name="Text Box 33"/>
            <p:cNvSpPr txBox="1"/>
            <p:nvPr/>
          </p:nvSpPr>
          <p:spPr>
            <a:xfrm>
              <a:off x="2850" y="3806"/>
              <a:ext cx="2283" cy="256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D-Glucose phénylhydrazone</a:t>
              </a:r>
              <a:endParaRPr sz="20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61448" name="Group 62"/>
            <p:cNvGrpSpPr/>
            <p:nvPr/>
          </p:nvGrpSpPr>
          <p:grpSpPr>
            <a:xfrm>
              <a:off x="3030" y="1469"/>
              <a:ext cx="1589" cy="2239"/>
              <a:chOff x="2801" y="1441"/>
              <a:chExt cx="1589" cy="2239"/>
            </a:xfrm>
          </p:grpSpPr>
          <p:grpSp>
            <p:nvGrpSpPr>
              <p:cNvPr id="61450" name="Group 35"/>
              <p:cNvGrpSpPr/>
              <p:nvPr/>
            </p:nvGrpSpPr>
            <p:grpSpPr>
              <a:xfrm>
                <a:off x="2884" y="2647"/>
                <a:ext cx="1111" cy="1033"/>
                <a:chOff x="372" y="1894"/>
                <a:chExt cx="1111" cy="1033"/>
              </a:xfrm>
            </p:grpSpPr>
            <p:sp>
              <p:nvSpPr>
                <p:cNvPr id="61466" name="Text Box 36"/>
                <p:cNvSpPr txBox="1"/>
                <p:nvPr/>
              </p:nvSpPr>
              <p:spPr>
                <a:xfrm>
                  <a:off x="786" y="2677"/>
                  <a:ext cx="64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CH</a:t>
                  </a:r>
                  <a:r>
                    <a:rPr sz="2000" b="1" baseline="-30000" dirty="0">
                      <a:latin typeface="Arial" panose="020B0604020202020204" pitchFamily="34" charset="0"/>
                    </a:rPr>
                    <a:t>2</a:t>
                  </a:r>
                  <a:r>
                    <a:rPr sz="2000" b="1" dirty="0">
                      <a:latin typeface="Arial" panose="020B0604020202020204" pitchFamily="34" charset="0"/>
                    </a:rPr>
                    <a:t>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67" name="Text Box 37"/>
                <p:cNvSpPr txBox="1"/>
                <p:nvPr/>
              </p:nvSpPr>
              <p:spPr>
                <a:xfrm>
                  <a:off x="776" y="1894"/>
                  <a:ext cx="69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     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68" name="Text Box 38"/>
                <p:cNvSpPr txBox="1"/>
                <p:nvPr/>
              </p:nvSpPr>
              <p:spPr>
                <a:xfrm>
                  <a:off x="753" y="2271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69" name="Line 39"/>
                <p:cNvSpPr/>
                <p:nvPr/>
              </p:nvSpPr>
              <p:spPr>
                <a:xfrm>
                  <a:off x="879" y="2507"/>
                  <a:ext cx="2" cy="19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470" name="Text Box 40"/>
                <p:cNvSpPr txBox="1"/>
                <p:nvPr/>
              </p:nvSpPr>
              <p:spPr>
                <a:xfrm>
                  <a:off x="1127" y="2274"/>
                  <a:ext cx="35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71" name="Text Box 41"/>
                <p:cNvSpPr txBox="1"/>
                <p:nvPr/>
              </p:nvSpPr>
              <p:spPr>
                <a:xfrm>
                  <a:off x="372" y="2273"/>
                  <a:ext cx="23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72" name="Line 42"/>
                <p:cNvSpPr/>
                <p:nvPr/>
              </p:nvSpPr>
              <p:spPr>
                <a:xfrm>
                  <a:off x="585" y="2408"/>
                  <a:ext cx="20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473" name="Line 43"/>
                <p:cNvSpPr/>
                <p:nvPr/>
              </p:nvSpPr>
              <p:spPr>
                <a:xfrm>
                  <a:off x="969" y="2399"/>
                  <a:ext cx="20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474" name="Line 44"/>
                <p:cNvSpPr/>
                <p:nvPr/>
              </p:nvSpPr>
              <p:spPr>
                <a:xfrm>
                  <a:off x="878" y="2114"/>
                  <a:ext cx="2" cy="19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61451" name="Text Box 45"/>
              <p:cNvSpPr txBox="1"/>
              <p:nvPr/>
            </p:nvSpPr>
            <p:spPr>
              <a:xfrm>
                <a:off x="3122" y="1445"/>
                <a:ext cx="623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HC=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452" name="Line 46"/>
              <p:cNvSpPr/>
              <p:nvPr/>
            </p:nvSpPr>
            <p:spPr>
              <a:xfrm flipV="1">
                <a:off x="3382" y="2472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61453" name="Group 47"/>
              <p:cNvGrpSpPr/>
              <p:nvPr/>
            </p:nvGrpSpPr>
            <p:grpSpPr>
              <a:xfrm>
                <a:off x="2926" y="2634"/>
                <a:ext cx="386" cy="288"/>
                <a:chOff x="414" y="3264"/>
                <a:chExt cx="386" cy="288"/>
              </a:xfrm>
            </p:grpSpPr>
            <p:sp>
              <p:nvSpPr>
                <p:cNvPr id="61464" name="Text Box 48"/>
                <p:cNvSpPr txBox="1"/>
                <p:nvPr/>
              </p:nvSpPr>
              <p:spPr>
                <a:xfrm>
                  <a:off x="414" y="3264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H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65" name="Line 49"/>
                <p:cNvSpPr/>
                <p:nvPr/>
              </p:nvSpPr>
              <p:spPr>
                <a:xfrm>
                  <a:off x="627" y="3401"/>
                  <a:ext cx="17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61454" name="Line 50"/>
              <p:cNvSpPr/>
              <p:nvPr/>
            </p:nvSpPr>
            <p:spPr>
              <a:xfrm>
                <a:off x="3484" y="2778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55" name="Text Box 51"/>
              <p:cNvSpPr txBox="1"/>
              <p:nvPr/>
            </p:nvSpPr>
            <p:spPr>
              <a:xfrm>
                <a:off x="2866" y="1819"/>
                <a:ext cx="107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      C     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456" name="Text Box 52"/>
              <p:cNvSpPr txBox="1"/>
              <p:nvPr/>
            </p:nvSpPr>
            <p:spPr>
              <a:xfrm>
                <a:off x="2801" y="2248"/>
                <a:ext cx="102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HO     C     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457" name="Line 53"/>
              <p:cNvSpPr/>
              <p:nvPr/>
            </p:nvSpPr>
            <p:spPr>
              <a:xfrm flipV="1">
                <a:off x="3373" y="2051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58" name="Line 54"/>
              <p:cNvSpPr/>
              <p:nvPr/>
            </p:nvSpPr>
            <p:spPr>
              <a:xfrm>
                <a:off x="3127" y="2375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59" name="Line 55"/>
              <p:cNvSpPr/>
              <p:nvPr/>
            </p:nvSpPr>
            <p:spPr>
              <a:xfrm>
                <a:off x="3465" y="2366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60" name="Line 56"/>
              <p:cNvSpPr/>
              <p:nvPr/>
            </p:nvSpPr>
            <p:spPr>
              <a:xfrm>
                <a:off x="3456" y="1946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61" name="Line 57"/>
              <p:cNvSpPr/>
              <p:nvPr/>
            </p:nvSpPr>
            <p:spPr>
              <a:xfrm>
                <a:off x="3099" y="1936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62" name="Line 58"/>
              <p:cNvSpPr/>
              <p:nvPr/>
            </p:nvSpPr>
            <p:spPr>
              <a:xfrm flipV="1">
                <a:off x="3364" y="1658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63" name="Text Box 60"/>
              <p:cNvSpPr txBox="1"/>
              <p:nvPr/>
            </p:nvSpPr>
            <p:spPr>
              <a:xfrm>
                <a:off x="3472" y="1441"/>
                <a:ext cx="91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N-NH-H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5</a:t>
                </a:r>
                <a:r>
                  <a:rPr sz="2000" b="1" dirty="0">
                    <a:latin typeface="Arial" panose="020B0604020202020204" pitchFamily="34" charset="0"/>
                  </a:rPr>
                  <a:t>C</a:t>
                </a:r>
                <a:r>
                  <a:rPr sz="2000" b="1" baseline="-25000" dirty="0">
                    <a:latin typeface="Arial" panose="020B0604020202020204" pitchFamily="34" charset="0"/>
                  </a:rPr>
                  <a:t>6</a:t>
                </a:r>
                <a:endParaRPr sz="2000" b="1" baseline="-250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1449" name="Text Box 66"/>
            <p:cNvSpPr txBox="1"/>
            <p:nvPr/>
          </p:nvSpPr>
          <p:spPr>
            <a:xfrm>
              <a:off x="4358" y="2091"/>
              <a:ext cx="595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+ H</a:t>
              </a:r>
              <a:r>
                <a:rPr sz="2000" b="1" baseline="-25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Text Box 4"/>
          <p:cNvSpPr txBox="1"/>
          <p:nvPr/>
        </p:nvSpPr>
        <p:spPr>
          <a:xfrm>
            <a:off x="546100" y="161925"/>
            <a:ext cx="1216025" cy="425450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A chaud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184150" y="727075"/>
            <a:ext cx="8229600" cy="109061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Formation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osazones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 par fixation de deux molécules de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phénylhydrazine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-15875" y="2039938"/>
            <a:ext cx="1895475" cy="3976687"/>
            <a:chOff x="288" y="988"/>
            <a:chExt cx="1194" cy="2505"/>
          </a:xfrm>
        </p:grpSpPr>
        <p:sp>
          <p:nvSpPr>
            <p:cNvPr id="62537" name="Text Box 7"/>
            <p:cNvSpPr txBox="1"/>
            <p:nvPr/>
          </p:nvSpPr>
          <p:spPr>
            <a:xfrm>
              <a:off x="566" y="3260"/>
              <a:ext cx="843" cy="233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sz="18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D-Glucose</a:t>
              </a:r>
              <a:endParaRPr sz="18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62538" name="Group 8"/>
            <p:cNvGrpSpPr/>
            <p:nvPr/>
          </p:nvGrpSpPr>
          <p:grpSpPr>
            <a:xfrm>
              <a:off x="288" y="988"/>
              <a:ext cx="1194" cy="2235"/>
              <a:chOff x="691" y="942"/>
              <a:chExt cx="1194" cy="2235"/>
            </a:xfrm>
          </p:grpSpPr>
          <p:grpSp>
            <p:nvGrpSpPr>
              <p:cNvPr id="62539" name="Group 9"/>
              <p:cNvGrpSpPr/>
              <p:nvPr/>
            </p:nvGrpSpPr>
            <p:grpSpPr>
              <a:xfrm>
                <a:off x="774" y="2144"/>
                <a:ext cx="1111" cy="1033"/>
                <a:chOff x="372" y="1894"/>
                <a:chExt cx="1111" cy="1033"/>
              </a:xfrm>
            </p:grpSpPr>
            <p:sp>
              <p:nvSpPr>
                <p:cNvPr id="62554" name="Text Box 10"/>
                <p:cNvSpPr txBox="1"/>
                <p:nvPr/>
              </p:nvSpPr>
              <p:spPr>
                <a:xfrm>
                  <a:off x="786" y="2677"/>
                  <a:ext cx="64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CH</a:t>
                  </a:r>
                  <a:r>
                    <a:rPr sz="2000" b="1" baseline="-30000" dirty="0">
                      <a:latin typeface="Arial" panose="020B0604020202020204" pitchFamily="34" charset="0"/>
                    </a:rPr>
                    <a:t>2</a:t>
                  </a:r>
                  <a:r>
                    <a:rPr sz="2000" b="1" dirty="0">
                      <a:latin typeface="Arial" panose="020B0604020202020204" pitchFamily="34" charset="0"/>
                    </a:rPr>
                    <a:t>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555" name="Text Box 11"/>
                <p:cNvSpPr txBox="1"/>
                <p:nvPr/>
              </p:nvSpPr>
              <p:spPr>
                <a:xfrm>
                  <a:off x="776" y="1894"/>
                  <a:ext cx="69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     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556" name="Text Box 12"/>
                <p:cNvSpPr txBox="1"/>
                <p:nvPr/>
              </p:nvSpPr>
              <p:spPr>
                <a:xfrm>
                  <a:off x="753" y="2271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557" name="Line 13"/>
                <p:cNvSpPr/>
                <p:nvPr/>
              </p:nvSpPr>
              <p:spPr>
                <a:xfrm>
                  <a:off x="879" y="2507"/>
                  <a:ext cx="2" cy="19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558" name="Text Box 14"/>
                <p:cNvSpPr txBox="1"/>
                <p:nvPr/>
              </p:nvSpPr>
              <p:spPr>
                <a:xfrm>
                  <a:off x="1127" y="2274"/>
                  <a:ext cx="35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559" name="Text Box 15"/>
                <p:cNvSpPr txBox="1"/>
                <p:nvPr/>
              </p:nvSpPr>
              <p:spPr>
                <a:xfrm>
                  <a:off x="372" y="2273"/>
                  <a:ext cx="23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560" name="Line 16"/>
                <p:cNvSpPr/>
                <p:nvPr/>
              </p:nvSpPr>
              <p:spPr>
                <a:xfrm>
                  <a:off x="585" y="2408"/>
                  <a:ext cx="20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561" name="Line 17"/>
                <p:cNvSpPr/>
                <p:nvPr/>
              </p:nvSpPr>
              <p:spPr>
                <a:xfrm>
                  <a:off x="969" y="2399"/>
                  <a:ext cx="20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562" name="Line 18"/>
                <p:cNvSpPr/>
                <p:nvPr/>
              </p:nvSpPr>
              <p:spPr>
                <a:xfrm>
                  <a:off x="878" y="2114"/>
                  <a:ext cx="2" cy="19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62540" name="Text Box 19"/>
              <p:cNvSpPr txBox="1"/>
              <p:nvPr/>
            </p:nvSpPr>
            <p:spPr>
              <a:xfrm>
                <a:off x="1149" y="942"/>
                <a:ext cx="623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541" name="Line 20"/>
              <p:cNvSpPr/>
              <p:nvPr/>
            </p:nvSpPr>
            <p:spPr>
              <a:xfrm flipV="1">
                <a:off x="1272" y="1969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62542" name="Group 21"/>
              <p:cNvGrpSpPr/>
              <p:nvPr/>
            </p:nvGrpSpPr>
            <p:grpSpPr>
              <a:xfrm>
                <a:off x="816" y="2131"/>
                <a:ext cx="386" cy="288"/>
                <a:chOff x="414" y="3264"/>
                <a:chExt cx="386" cy="288"/>
              </a:xfrm>
            </p:grpSpPr>
            <p:sp>
              <p:nvSpPr>
                <p:cNvPr id="62552" name="Text Box 22"/>
                <p:cNvSpPr txBox="1"/>
                <p:nvPr/>
              </p:nvSpPr>
              <p:spPr>
                <a:xfrm>
                  <a:off x="414" y="3264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H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553" name="Line 23"/>
                <p:cNvSpPr/>
                <p:nvPr/>
              </p:nvSpPr>
              <p:spPr>
                <a:xfrm>
                  <a:off x="627" y="3401"/>
                  <a:ext cx="17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62543" name="Line 24"/>
              <p:cNvSpPr/>
              <p:nvPr/>
            </p:nvSpPr>
            <p:spPr>
              <a:xfrm>
                <a:off x="1374" y="2275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544" name="Text Box 25"/>
              <p:cNvSpPr txBox="1"/>
              <p:nvPr/>
            </p:nvSpPr>
            <p:spPr>
              <a:xfrm>
                <a:off x="756" y="1316"/>
                <a:ext cx="107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      C     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545" name="Text Box 26"/>
              <p:cNvSpPr txBox="1"/>
              <p:nvPr/>
            </p:nvSpPr>
            <p:spPr>
              <a:xfrm>
                <a:off x="691" y="1745"/>
                <a:ext cx="102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HO     C     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546" name="Line 27"/>
              <p:cNvSpPr/>
              <p:nvPr/>
            </p:nvSpPr>
            <p:spPr>
              <a:xfrm flipV="1">
                <a:off x="1263" y="1548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547" name="Line 28"/>
              <p:cNvSpPr/>
              <p:nvPr/>
            </p:nvSpPr>
            <p:spPr>
              <a:xfrm>
                <a:off x="1017" y="1872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548" name="Line 29"/>
              <p:cNvSpPr/>
              <p:nvPr/>
            </p:nvSpPr>
            <p:spPr>
              <a:xfrm>
                <a:off x="1355" y="1863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549" name="Line 30"/>
              <p:cNvSpPr/>
              <p:nvPr/>
            </p:nvSpPr>
            <p:spPr>
              <a:xfrm>
                <a:off x="1346" y="1443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550" name="Line 31"/>
              <p:cNvSpPr/>
              <p:nvPr/>
            </p:nvSpPr>
            <p:spPr>
              <a:xfrm>
                <a:off x="989" y="1433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551" name="Line 32"/>
              <p:cNvSpPr/>
              <p:nvPr/>
            </p:nvSpPr>
            <p:spPr>
              <a:xfrm flipV="1">
                <a:off x="1254" y="1155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6" name="Group 60"/>
          <p:cNvGrpSpPr/>
          <p:nvPr/>
        </p:nvGrpSpPr>
        <p:grpSpPr>
          <a:xfrm>
            <a:off x="1585913" y="2319338"/>
            <a:ext cx="1906587" cy="966787"/>
            <a:chOff x="1382" y="1641"/>
            <a:chExt cx="1445" cy="625"/>
          </a:xfrm>
        </p:grpSpPr>
        <p:sp>
          <p:nvSpPr>
            <p:cNvPr id="62534" name="Text Box 61"/>
            <p:cNvSpPr txBox="1"/>
            <p:nvPr/>
          </p:nvSpPr>
          <p:spPr>
            <a:xfrm>
              <a:off x="1405" y="1641"/>
              <a:ext cx="1221" cy="2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1600" b="1" dirty="0">
                  <a:latin typeface="Arial" panose="020B0604020202020204" pitchFamily="34" charset="0"/>
                </a:rPr>
                <a:t>+ H</a:t>
              </a:r>
              <a:r>
                <a:rPr sz="1600" b="1" baseline="-25000" dirty="0">
                  <a:latin typeface="Arial" panose="020B0604020202020204" pitchFamily="34" charset="0"/>
                </a:rPr>
                <a:t>2</a:t>
              </a:r>
              <a:r>
                <a:rPr sz="1600" b="1" dirty="0">
                  <a:latin typeface="Arial" panose="020B0604020202020204" pitchFamily="34" charset="0"/>
                </a:rPr>
                <a:t>N-NH-H</a:t>
              </a:r>
              <a:r>
                <a:rPr sz="1600" b="1" baseline="-25000" dirty="0">
                  <a:latin typeface="Arial" panose="020B0604020202020204" pitchFamily="34" charset="0"/>
                </a:rPr>
                <a:t>5</a:t>
              </a:r>
              <a:r>
                <a:rPr sz="1600" b="1" dirty="0">
                  <a:latin typeface="Arial" panose="020B0604020202020204" pitchFamily="34" charset="0"/>
                </a:rPr>
                <a:t>C</a:t>
              </a:r>
              <a:r>
                <a:rPr sz="1600" b="1" baseline="-25000" dirty="0">
                  <a:latin typeface="Arial" panose="020B0604020202020204" pitchFamily="34" charset="0"/>
                </a:rPr>
                <a:t>6</a:t>
              </a:r>
              <a:endParaRPr sz="1600" b="1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62535" name="AutoShape 62"/>
            <p:cNvSpPr/>
            <p:nvPr/>
          </p:nvSpPr>
          <p:spPr>
            <a:xfrm>
              <a:off x="1548" y="1889"/>
              <a:ext cx="1279" cy="122"/>
            </a:xfrm>
            <a:prstGeom prst="rightArrow">
              <a:avLst>
                <a:gd name="adj1" fmla="val 50000"/>
                <a:gd name="adj2" fmla="val 237919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600" dirty="0">
                <a:latin typeface="Arial" panose="020B0604020202020204" pitchFamily="34" charset="0"/>
              </a:endParaRPr>
            </a:p>
          </p:txBody>
        </p:sp>
        <p:sp>
          <p:nvSpPr>
            <p:cNvPr id="62536" name="Text Box 63"/>
            <p:cNvSpPr txBox="1"/>
            <p:nvPr/>
          </p:nvSpPr>
          <p:spPr>
            <a:xfrm>
              <a:off x="1382" y="2047"/>
              <a:ext cx="1344" cy="2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1600" b="1" dirty="0">
                  <a:latin typeface="Arial" panose="020B0604020202020204" pitchFamily="34" charset="0"/>
                </a:rPr>
                <a:t>  Milieu acétique</a:t>
              </a:r>
              <a:endParaRPr sz="16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62470" name="AutoShape 64" descr="Osazone - Wikipedia"/>
          <p:cNvSpPr>
            <a:spLocks noChangeAspect="1"/>
          </p:cNvSpPr>
          <p:nvPr/>
        </p:nvSpPr>
        <p:spPr>
          <a:xfrm>
            <a:off x="176213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7" name="Groupe 101"/>
          <p:cNvGrpSpPr/>
          <p:nvPr/>
        </p:nvGrpSpPr>
        <p:grpSpPr>
          <a:xfrm>
            <a:off x="220663" y="627063"/>
            <a:ext cx="9029700" cy="5402262"/>
            <a:chOff x="220144" y="614147"/>
            <a:chExt cx="9030421" cy="5401245"/>
          </a:xfrm>
        </p:grpSpPr>
        <p:pic>
          <p:nvPicPr>
            <p:cNvPr id="62505" name="Picture 65" descr="C:\Users\TWTECH\Desktop\coure de biochimie\400px-Osazone-Formati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144" y="614147"/>
              <a:ext cx="8036746" cy="1246983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62506" name="Groupe 100"/>
            <p:cNvGrpSpPr/>
            <p:nvPr/>
          </p:nvGrpSpPr>
          <p:grpSpPr>
            <a:xfrm>
              <a:off x="5747158" y="1965679"/>
              <a:ext cx="3503407" cy="4049713"/>
              <a:chOff x="5747158" y="1965679"/>
              <a:chExt cx="3503407" cy="4049713"/>
            </a:xfrm>
          </p:grpSpPr>
          <p:sp>
            <p:nvSpPr>
              <p:cNvPr id="62507" name="Text Box 65"/>
              <p:cNvSpPr txBox="1"/>
              <p:nvPr/>
            </p:nvSpPr>
            <p:spPr>
              <a:xfrm>
                <a:off x="7385952" y="2988860"/>
                <a:ext cx="1864613" cy="6463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algn="ctr"/>
                <a:r>
                  <a:rPr sz="1800" b="1" dirty="0">
                    <a:latin typeface="Arial" panose="020B0604020202020204" pitchFamily="34" charset="0"/>
                  </a:rPr>
                  <a:t>+ Acide </a:t>
                </a:r>
                <a:endParaRPr sz="1800" b="1" dirty="0">
                  <a:latin typeface="Arial" panose="020B0604020202020204" pitchFamily="34" charset="0"/>
                </a:endParaRPr>
              </a:p>
              <a:p>
                <a:pPr algn="ctr"/>
                <a:r>
                  <a:rPr sz="1800" b="1" dirty="0">
                    <a:latin typeface="Arial" panose="020B0604020202020204" pitchFamily="34" charset="0"/>
                  </a:rPr>
                  <a:t>phénylacétique</a:t>
                </a:r>
                <a:endParaRPr sz="1800" b="1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62508" name="Group 66"/>
              <p:cNvGrpSpPr/>
              <p:nvPr/>
            </p:nvGrpSpPr>
            <p:grpSpPr>
              <a:xfrm>
                <a:off x="5747158" y="1965679"/>
                <a:ext cx="2538370" cy="4049713"/>
                <a:chOff x="3030" y="1469"/>
                <a:chExt cx="1599" cy="2551"/>
              </a:xfrm>
            </p:grpSpPr>
            <p:sp>
              <p:nvSpPr>
                <p:cNvPr id="62509" name="Text Box 33"/>
                <p:cNvSpPr txBox="1"/>
                <p:nvPr/>
              </p:nvSpPr>
              <p:spPr>
                <a:xfrm>
                  <a:off x="3243" y="3787"/>
                  <a:ext cx="1175" cy="233"/>
                </a:xfrm>
                <a:prstGeom prst="rect">
                  <a:avLst/>
                </a:prstGeom>
                <a:noFill/>
                <a:ln w="2857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p>
                  <a:r>
                    <a:rPr sz="1800"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D-Glucosazone</a:t>
                  </a:r>
                  <a:endParaRPr sz="1800" b="1" dirty="0">
                    <a:solidFill>
                      <a:srgbClr val="00FF00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62510" name="Group 35"/>
                <p:cNvGrpSpPr/>
                <p:nvPr/>
              </p:nvGrpSpPr>
              <p:grpSpPr>
                <a:xfrm>
                  <a:off x="3113" y="2675"/>
                  <a:ext cx="1111" cy="1033"/>
                  <a:chOff x="372" y="1894"/>
                  <a:chExt cx="1111" cy="1033"/>
                </a:xfrm>
              </p:grpSpPr>
              <p:sp>
                <p:nvSpPr>
                  <p:cNvPr id="62525" name="Text Box 36"/>
                  <p:cNvSpPr txBox="1"/>
                  <p:nvPr/>
                </p:nvSpPr>
                <p:spPr>
                  <a:xfrm>
                    <a:off x="786" y="2677"/>
                    <a:ext cx="646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CH</a:t>
                    </a:r>
                    <a:r>
                      <a:rPr sz="2000" b="1" baseline="-30000" dirty="0">
                        <a:latin typeface="Arial" panose="020B0604020202020204" pitchFamily="34" charset="0"/>
                      </a:rPr>
                      <a:t>2</a:t>
                    </a:r>
                    <a:r>
                      <a:rPr sz="2000" b="1" dirty="0">
                        <a:latin typeface="Arial" panose="020B0604020202020204" pitchFamily="34" charset="0"/>
                      </a:rPr>
                      <a:t>OH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2526" name="Text Box 37"/>
                  <p:cNvSpPr txBox="1"/>
                  <p:nvPr/>
                </p:nvSpPr>
                <p:spPr>
                  <a:xfrm>
                    <a:off x="776" y="1894"/>
                    <a:ext cx="692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C     OH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2527" name="Text Box 38"/>
                  <p:cNvSpPr txBox="1"/>
                  <p:nvPr/>
                </p:nvSpPr>
                <p:spPr>
                  <a:xfrm>
                    <a:off x="753" y="2271"/>
                    <a:ext cx="255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b="1" dirty="0">
                        <a:latin typeface="Arial" panose="020B0604020202020204" pitchFamily="34" charset="0"/>
                      </a:rPr>
                      <a:t>C</a:t>
                    </a:r>
                    <a:endParaRPr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2528" name="Line 39"/>
                  <p:cNvSpPr/>
                  <p:nvPr/>
                </p:nvSpPr>
                <p:spPr>
                  <a:xfrm>
                    <a:off x="879" y="2507"/>
                    <a:ext cx="2" cy="199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62529" name="Text Box 40"/>
                  <p:cNvSpPr txBox="1"/>
                  <p:nvPr/>
                </p:nvSpPr>
                <p:spPr>
                  <a:xfrm>
                    <a:off x="1127" y="2274"/>
                    <a:ext cx="356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OH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2530" name="Text Box 41"/>
                  <p:cNvSpPr txBox="1"/>
                  <p:nvPr/>
                </p:nvSpPr>
                <p:spPr>
                  <a:xfrm>
                    <a:off x="372" y="2273"/>
                    <a:ext cx="232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H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2531" name="Line 42"/>
                  <p:cNvSpPr/>
                  <p:nvPr/>
                </p:nvSpPr>
                <p:spPr>
                  <a:xfrm>
                    <a:off x="585" y="2408"/>
                    <a:ext cx="201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62532" name="Line 43"/>
                  <p:cNvSpPr/>
                  <p:nvPr/>
                </p:nvSpPr>
                <p:spPr>
                  <a:xfrm>
                    <a:off x="969" y="2399"/>
                    <a:ext cx="201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62533" name="Line 44"/>
                  <p:cNvSpPr/>
                  <p:nvPr/>
                </p:nvSpPr>
                <p:spPr>
                  <a:xfrm>
                    <a:off x="878" y="2114"/>
                    <a:ext cx="2" cy="199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62511" name="Text Box 45"/>
                <p:cNvSpPr txBox="1"/>
                <p:nvPr/>
              </p:nvSpPr>
              <p:spPr>
                <a:xfrm>
                  <a:off x="3351" y="1473"/>
                  <a:ext cx="623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HC=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512" name="Line 46"/>
                <p:cNvSpPr/>
                <p:nvPr/>
              </p:nvSpPr>
              <p:spPr>
                <a:xfrm flipV="1">
                  <a:off x="3611" y="2500"/>
                  <a:ext cx="0" cy="192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62513" name="Group 47"/>
                <p:cNvGrpSpPr/>
                <p:nvPr/>
              </p:nvGrpSpPr>
              <p:grpSpPr>
                <a:xfrm>
                  <a:off x="3155" y="2662"/>
                  <a:ext cx="386" cy="288"/>
                  <a:chOff x="414" y="3264"/>
                  <a:chExt cx="386" cy="288"/>
                </a:xfrm>
              </p:grpSpPr>
              <p:sp>
                <p:nvSpPr>
                  <p:cNvPr id="62523" name="Text Box 48"/>
                  <p:cNvSpPr txBox="1"/>
                  <p:nvPr/>
                </p:nvSpPr>
                <p:spPr>
                  <a:xfrm>
                    <a:off x="414" y="3264"/>
                    <a:ext cx="255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b="1" dirty="0">
                        <a:latin typeface="Arial" panose="020B0604020202020204" pitchFamily="34" charset="0"/>
                      </a:rPr>
                      <a:t>H</a:t>
                    </a:r>
                    <a:endParaRPr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2524" name="Line 49"/>
                  <p:cNvSpPr/>
                  <p:nvPr/>
                </p:nvSpPr>
                <p:spPr>
                  <a:xfrm>
                    <a:off x="627" y="3401"/>
                    <a:ext cx="173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62514" name="Line 50"/>
                <p:cNvSpPr/>
                <p:nvPr/>
              </p:nvSpPr>
              <p:spPr>
                <a:xfrm>
                  <a:off x="3713" y="2806"/>
                  <a:ext cx="17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515" name="Text Box 51"/>
                <p:cNvSpPr txBox="1"/>
                <p:nvPr/>
              </p:nvSpPr>
              <p:spPr>
                <a:xfrm>
                  <a:off x="3434" y="1866"/>
                  <a:ext cx="320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 C 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516" name="Text Box 52"/>
                <p:cNvSpPr txBox="1"/>
                <p:nvPr/>
              </p:nvSpPr>
              <p:spPr>
                <a:xfrm>
                  <a:off x="3030" y="2276"/>
                  <a:ext cx="1028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HO     C     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517" name="Line 53"/>
                <p:cNvSpPr/>
                <p:nvPr/>
              </p:nvSpPr>
              <p:spPr>
                <a:xfrm flipV="1">
                  <a:off x="3602" y="2079"/>
                  <a:ext cx="0" cy="192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518" name="Line 54"/>
                <p:cNvSpPr/>
                <p:nvPr/>
              </p:nvSpPr>
              <p:spPr>
                <a:xfrm>
                  <a:off x="3356" y="2403"/>
                  <a:ext cx="17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519" name="Line 55"/>
                <p:cNvSpPr/>
                <p:nvPr/>
              </p:nvSpPr>
              <p:spPr>
                <a:xfrm>
                  <a:off x="3694" y="2394"/>
                  <a:ext cx="17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520" name="Line 58"/>
                <p:cNvSpPr/>
                <p:nvPr/>
              </p:nvSpPr>
              <p:spPr>
                <a:xfrm flipV="1">
                  <a:off x="3593" y="1686"/>
                  <a:ext cx="0" cy="192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521" name="Text Box 59"/>
                <p:cNvSpPr txBox="1"/>
                <p:nvPr/>
              </p:nvSpPr>
              <p:spPr>
                <a:xfrm>
                  <a:off x="3701" y="1469"/>
                  <a:ext cx="918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N-NH-H</a:t>
                  </a:r>
                  <a:r>
                    <a:rPr sz="2000" b="1" baseline="-25000" dirty="0">
                      <a:latin typeface="Arial" panose="020B0604020202020204" pitchFamily="34" charset="0"/>
                    </a:rPr>
                    <a:t>5</a:t>
                  </a:r>
                  <a:r>
                    <a:rPr sz="2000" b="1" dirty="0">
                      <a:latin typeface="Arial" panose="020B0604020202020204" pitchFamily="34" charset="0"/>
                    </a:rPr>
                    <a:t>C</a:t>
                  </a:r>
                  <a:r>
                    <a:rPr sz="2000" b="1" baseline="-25000" dirty="0">
                      <a:latin typeface="Arial" panose="020B0604020202020204" pitchFamily="34" charset="0"/>
                    </a:rPr>
                    <a:t>6</a:t>
                  </a:r>
                  <a:endParaRPr sz="2000" b="1" baseline="-25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522" name="Text Box 64"/>
                <p:cNvSpPr txBox="1"/>
                <p:nvPr/>
              </p:nvSpPr>
              <p:spPr>
                <a:xfrm>
                  <a:off x="3618" y="1862"/>
                  <a:ext cx="1011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=N-NH-H</a:t>
                  </a:r>
                  <a:r>
                    <a:rPr sz="2000" b="1" baseline="-25000" dirty="0">
                      <a:latin typeface="Arial" panose="020B0604020202020204" pitchFamily="34" charset="0"/>
                    </a:rPr>
                    <a:t>5</a:t>
                  </a:r>
                  <a:r>
                    <a:rPr sz="2000" b="1" dirty="0">
                      <a:latin typeface="Arial" panose="020B0604020202020204" pitchFamily="34" charset="0"/>
                    </a:rPr>
                    <a:t>C</a:t>
                  </a:r>
                  <a:r>
                    <a:rPr sz="2000" b="1" baseline="-25000" dirty="0">
                      <a:latin typeface="Arial" panose="020B0604020202020204" pitchFamily="34" charset="0"/>
                    </a:rPr>
                    <a:t>6</a:t>
                  </a:r>
                  <a:endParaRPr sz="2000" b="1" baseline="-25000" dirty="0"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2" name="Group 60"/>
          <p:cNvGrpSpPr/>
          <p:nvPr/>
        </p:nvGrpSpPr>
        <p:grpSpPr>
          <a:xfrm>
            <a:off x="4564063" y="2362200"/>
            <a:ext cx="1984375" cy="925513"/>
            <a:chOff x="1382" y="1641"/>
            <a:chExt cx="1504" cy="599"/>
          </a:xfrm>
        </p:grpSpPr>
        <p:sp>
          <p:nvSpPr>
            <p:cNvPr id="62502" name="Text Box 61"/>
            <p:cNvSpPr txBox="1"/>
            <p:nvPr/>
          </p:nvSpPr>
          <p:spPr>
            <a:xfrm>
              <a:off x="1405" y="1641"/>
              <a:ext cx="1481" cy="2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1600" b="1" dirty="0">
                  <a:latin typeface="Arial" panose="020B0604020202020204" pitchFamily="34" charset="0"/>
                </a:rPr>
                <a:t>+ 2 x H</a:t>
              </a:r>
              <a:r>
                <a:rPr sz="1600" b="1" baseline="-25000" dirty="0">
                  <a:latin typeface="Arial" panose="020B0604020202020204" pitchFamily="34" charset="0"/>
                </a:rPr>
                <a:t>2</a:t>
              </a:r>
              <a:r>
                <a:rPr sz="1600" b="1" dirty="0">
                  <a:latin typeface="Arial" panose="020B0604020202020204" pitchFamily="34" charset="0"/>
                </a:rPr>
                <a:t>N-NH-H</a:t>
              </a:r>
              <a:r>
                <a:rPr sz="1600" b="1" baseline="-25000" dirty="0">
                  <a:latin typeface="Arial" panose="020B0604020202020204" pitchFamily="34" charset="0"/>
                </a:rPr>
                <a:t>5</a:t>
              </a:r>
              <a:r>
                <a:rPr sz="1600" b="1" dirty="0">
                  <a:latin typeface="Arial" panose="020B0604020202020204" pitchFamily="34" charset="0"/>
                </a:rPr>
                <a:t>C</a:t>
              </a:r>
              <a:r>
                <a:rPr sz="1600" b="1" baseline="-25000" dirty="0">
                  <a:latin typeface="Arial" panose="020B0604020202020204" pitchFamily="34" charset="0"/>
                </a:rPr>
                <a:t>6</a:t>
              </a:r>
              <a:endParaRPr sz="1600" b="1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62503" name="AutoShape 62"/>
            <p:cNvSpPr/>
            <p:nvPr/>
          </p:nvSpPr>
          <p:spPr>
            <a:xfrm>
              <a:off x="1548" y="1871"/>
              <a:ext cx="1279" cy="122"/>
            </a:xfrm>
            <a:prstGeom prst="rightArrow">
              <a:avLst>
                <a:gd name="adj1" fmla="val 50000"/>
                <a:gd name="adj2" fmla="val 237919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600" dirty="0">
                <a:latin typeface="Arial" panose="020B0604020202020204" pitchFamily="34" charset="0"/>
              </a:endParaRPr>
            </a:p>
          </p:txBody>
        </p:sp>
        <p:sp>
          <p:nvSpPr>
            <p:cNvPr id="62504" name="Text Box 63"/>
            <p:cNvSpPr txBox="1"/>
            <p:nvPr/>
          </p:nvSpPr>
          <p:spPr>
            <a:xfrm>
              <a:off x="1382" y="2021"/>
              <a:ext cx="1344" cy="2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1600" b="1" dirty="0">
                  <a:latin typeface="Arial" panose="020B0604020202020204" pitchFamily="34" charset="0"/>
                </a:rPr>
                <a:t>  Milieu acétique</a:t>
              </a:r>
              <a:endParaRPr sz="16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e 102"/>
          <p:cNvGrpSpPr/>
          <p:nvPr/>
        </p:nvGrpSpPr>
        <p:grpSpPr>
          <a:xfrm>
            <a:off x="2316163" y="1963738"/>
            <a:ext cx="3646487" cy="4064000"/>
            <a:chOff x="2315543" y="1963407"/>
            <a:chExt cx="3646428" cy="4064002"/>
          </a:xfrm>
        </p:grpSpPr>
        <p:grpSp>
          <p:nvGrpSpPr>
            <p:cNvPr id="62474" name="Group 66"/>
            <p:cNvGrpSpPr/>
            <p:nvPr/>
          </p:nvGrpSpPr>
          <p:grpSpPr>
            <a:xfrm>
              <a:off x="2315543" y="1963407"/>
              <a:ext cx="3646428" cy="4064002"/>
              <a:chOff x="2615" y="1469"/>
              <a:chExt cx="2297" cy="2560"/>
            </a:xfrm>
          </p:grpSpPr>
          <p:sp>
            <p:nvSpPr>
              <p:cNvPr id="62478" name="Text Box 33"/>
              <p:cNvSpPr txBox="1"/>
              <p:nvPr/>
            </p:nvSpPr>
            <p:spPr>
              <a:xfrm>
                <a:off x="2615" y="3796"/>
                <a:ext cx="2297" cy="233"/>
              </a:xfrm>
              <a:prstGeom prst="rect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Phénylhydrazone de D-Glucose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62479" name="Group 35"/>
              <p:cNvGrpSpPr/>
              <p:nvPr/>
            </p:nvGrpSpPr>
            <p:grpSpPr>
              <a:xfrm>
                <a:off x="3113" y="2675"/>
                <a:ext cx="1111" cy="1033"/>
                <a:chOff x="372" y="1894"/>
                <a:chExt cx="1111" cy="1033"/>
              </a:xfrm>
            </p:grpSpPr>
            <p:sp>
              <p:nvSpPr>
                <p:cNvPr id="62493" name="Text Box 36"/>
                <p:cNvSpPr txBox="1"/>
                <p:nvPr/>
              </p:nvSpPr>
              <p:spPr>
                <a:xfrm>
                  <a:off x="786" y="2677"/>
                  <a:ext cx="64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CH</a:t>
                  </a:r>
                  <a:r>
                    <a:rPr sz="2000" b="1" baseline="-30000" dirty="0">
                      <a:latin typeface="Arial" panose="020B0604020202020204" pitchFamily="34" charset="0"/>
                    </a:rPr>
                    <a:t>2</a:t>
                  </a:r>
                  <a:r>
                    <a:rPr sz="2000" b="1" dirty="0">
                      <a:latin typeface="Arial" panose="020B0604020202020204" pitchFamily="34" charset="0"/>
                    </a:rPr>
                    <a:t>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494" name="Text Box 37"/>
                <p:cNvSpPr txBox="1"/>
                <p:nvPr/>
              </p:nvSpPr>
              <p:spPr>
                <a:xfrm>
                  <a:off x="776" y="1894"/>
                  <a:ext cx="69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     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495" name="Text Box 38"/>
                <p:cNvSpPr txBox="1"/>
                <p:nvPr/>
              </p:nvSpPr>
              <p:spPr>
                <a:xfrm>
                  <a:off x="753" y="2271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496" name="Line 39"/>
                <p:cNvSpPr/>
                <p:nvPr/>
              </p:nvSpPr>
              <p:spPr>
                <a:xfrm>
                  <a:off x="879" y="2507"/>
                  <a:ext cx="2" cy="19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497" name="Text Box 40"/>
                <p:cNvSpPr txBox="1"/>
                <p:nvPr/>
              </p:nvSpPr>
              <p:spPr>
                <a:xfrm>
                  <a:off x="1127" y="2274"/>
                  <a:ext cx="35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498" name="Text Box 41"/>
                <p:cNvSpPr txBox="1"/>
                <p:nvPr/>
              </p:nvSpPr>
              <p:spPr>
                <a:xfrm>
                  <a:off x="372" y="2273"/>
                  <a:ext cx="23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499" name="Line 42"/>
                <p:cNvSpPr/>
                <p:nvPr/>
              </p:nvSpPr>
              <p:spPr>
                <a:xfrm>
                  <a:off x="585" y="2408"/>
                  <a:ext cx="20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500" name="Line 43"/>
                <p:cNvSpPr/>
                <p:nvPr/>
              </p:nvSpPr>
              <p:spPr>
                <a:xfrm>
                  <a:off x="969" y="2399"/>
                  <a:ext cx="20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501" name="Line 44"/>
                <p:cNvSpPr/>
                <p:nvPr/>
              </p:nvSpPr>
              <p:spPr>
                <a:xfrm>
                  <a:off x="878" y="2114"/>
                  <a:ext cx="2" cy="19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62480" name="Text Box 45"/>
              <p:cNvSpPr txBox="1"/>
              <p:nvPr/>
            </p:nvSpPr>
            <p:spPr>
              <a:xfrm>
                <a:off x="3351" y="1473"/>
                <a:ext cx="623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HC=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481" name="Line 46"/>
              <p:cNvSpPr/>
              <p:nvPr/>
            </p:nvSpPr>
            <p:spPr>
              <a:xfrm flipV="1">
                <a:off x="3611" y="2500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62482" name="Group 47"/>
              <p:cNvGrpSpPr/>
              <p:nvPr/>
            </p:nvGrpSpPr>
            <p:grpSpPr>
              <a:xfrm>
                <a:off x="3155" y="2662"/>
                <a:ext cx="386" cy="288"/>
                <a:chOff x="414" y="3264"/>
                <a:chExt cx="386" cy="288"/>
              </a:xfrm>
            </p:grpSpPr>
            <p:sp>
              <p:nvSpPr>
                <p:cNvPr id="62491" name="Text Box 48"/>
                <p:cNvSpPr txBox="1"/>
                <p:nvPr/>
              </p:nvSpPr>
              <p:spPr>
                <a:xfrm>
                  <a:off x="414" y="3264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H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492" name="Line 49"/>
                <p:cNvSpPr/>
                <p:nvPr/>
              </p:nvSpPr>
              <p:spPr>
                <a:xfrm>
                  <a:off x="627" y="3401"/>
                  <a:ext cx="17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62483" name="Line 50"/>
              <p:cNvSpPr/>
              <p:nvPr/>
            </p:nvSpPr>
            <p:spPr>
              <a:xfrm>
                <a:off x="3713" y="2806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484" name="Text Box 51"/>
              <p:cNvSpPr txBox="1"/>
              <p:nvPr/>
            </p:nvSpPr>
            <p:spPr>
              <a:xfrm>
                <a:off x="3434" y="1866"/>
                <a:ext cx="320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 C 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485" name="Text Box 52"/>
              <p:cNvSpPr txBox="1"/>
              <p:nvPr/>
            </p:nvSpPr>
            <p:spPr>
              <a:xfrm>
                <a:off x="3030" y="2276"/>
                <a:ext cx="102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HO     C     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486" name="Line 53"/>
              <p:cNvSpPr/>
              <p:nvPr/>
            </p:nvSpPr>
            <p:spPr>
              <a:xfrm flipV="1">
                <a:off x="3602" y="2079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487" name="Line 54"/>
              <p:cNvSpPr/>
              <p:nvPr/>
            </p:nvSpPr>
            <p:spPr>
              <a:xfrm>
                <a:off x="3356" y="2403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488" name="Line 55"/>
              <p:cNvSpPr/>
              <p:nvPr/>
            </p:nvSpPr>
            <p:spPr>
              <a:xfrm>
                <a:off x="3694" y="2394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489" name="Line 58"/>
              <p:cNvSpPr/>
              <p:nvPr/>
            </p:nvSpPr>
            <p:spPr>
              <a:xfrm flipV="1">
                <a:off x="3593" y="1686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490" name="Text Box 59"/>
              <p:cNvSpPr txBox="1"/>
              <p:nvPr/>
            </p:nvSpPr>
            <p:spPr>
              <a:xfrm>
                <a:off x="3701" y="1469"/>
                <a:ext cx="91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N-NH-H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5</a:t>
                </a:r>
                <a:r>
                  <a:rPr sz="2000" b="1" dirty="0">
                    <a:latin typeface="Arial" panose="020B0604020202020204" pitchFamily="34" charset="0"/>
                  </a:rPr>
                  <a:t>C</a:t>
                </a:r>
                <a:r>
                  <a:rPr sz="2000" b="1" baseline="-25000" dirty="0">
                    <a:latin typeface="Arial" panose="020B0604020202020204" pitchFamily="34" charset="0"/>
                  </a:rPr>
                  <a:t>6</a:t>
                </a:r>
                <a:endParaRPr sz="2000" b="1" baseline="-25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2475" name="Groupe 99"/>
            <p:cNvGrpSpPr/>
            <p:nvPr/>
          </p:nvGrpSpPr>
          <p:grpSpPr>
            <a:xfrm>
              <a:off x="3817955" y="2579425"/>
              <a:ext cx="922047" cy="390705"/>
              <a:chOff x="4009023" y="2829329"/>
              <a:chExt cx="922047" cy="400110"/>
            </a:xfrm>
          </p:grpSpPr>
          <p:sp>
            <p:nvSpPr>
              <p:cNvPr id="62476" name="Text Box 37"/>
              <p:cNvSpPr txBox="1"/>
              <p:nvPr/>
            </p:nvSpPr>
            <p:spPr>
              <a:xfrm>
                <a:off x="4009023" y="2829329"/>
                <a:ext cx="922047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     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477" name="Line 50"/>
              <p:cNvSpPr/>
              <p:nvPr/>
            </p:nvSpPr>
            <p:spPr>
              <a:xfrm>
                <a:off x="4129096" y="3023644"/>
                <a:ext cx="27463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5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0" y="0"/>
            <a:ext cx="9144000" cy="27368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8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Remarks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8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Two epimeric aldoses in C2 and their corresponding ketose give the same osazone.</a:t>
            </a:r>
            <a:endParaRPr kumimoji="0" lang="fr-FR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8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Thus glucose, mannose and fructose give glucosazone.</a:t>
            </a:r>
            <a:endParaRPr kumimoji="0" lang="fr-FR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8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Application: Identification of oses in biological fluids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.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195580" y="3570129"/>
            <a:ext cx="9144000" cy="119888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/>
            <a:r>
              <a:rPr dirty="0">
                <a:latin typeface="Arial" panose="020B0604020202020204" pitchFamily="34" charset="0"/>
              </a:rPr>
              <a:t>When heated, the ose solutions mixed with phenylhydrazine precipitate. Observing the shape of the crystals under a microscope allows for the identification of these oses in solution.</a:t>
            </a:r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2" name="Groupe 9"/>
          <p:cNvGrpSpPr/>
          <p:nvPr/>
        </p:nvGrpSpPr>
        <p:grpSpPr>
          <a:xfrm>
            <a:off x="-635" y="4748530"/>
            <a:ext cx="9144635" cy="1983731"/>
            <a:chOff x="1351460" y="1310185"/>
            <a:chExt cx="6358123" cy="1982330"/>
          </a:xfrm>
        </p:grpSpPr>
        <p:pic>
          <p:nvPicPr>
            <p:cNvPr id="63493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1460" y="1310185"/>
              <a:ext cx="6358123" cy="16491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3494" name="Rectangle 6"/>
            <p:cNvSpPr/>
            <p:nvPr/>
          </p:nvSpPr>
          <p:spPr>
            <a:xfrm>
              <a:off x="1615421" y="3017120"/>
              <a:ext cx="6089343" cy="2753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eaLnBrk="0" hangingPunct="0"/>
              <a:r>
                <a:rPr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Glucosazone (x 250)</a:t>
              </a:r>
              <a:r>
                <a:rPr sz="1000" dirty="0">
                  <a:latin typeface="Arial" panose="020B0604020202020204" pitchFamily="34" charset="0"/>
                  <a:cs typeface="Arial" panose="020B0604020202020204" pitchFamily="34" charset="0"/>
                </a:rPr>
                <a:t>	                                      </a:t>
              </a:r>
              <a:r>
                <a:rPr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Maltosazone (x 250)</a:t>
              </a:r>
              <a:r>
                <a:rPr sz="10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</a:t>
              </a:r>
              <a:r>
                <a:rPr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Lactosazone (x 250)</a:t>
              </a:r>
              <a:r>
                <a:rPr sz="800" dirty="0">
                  <a:latin typeface="Arial" panose="020B0604020202020204" pitchFamily="34" charset="0"/>
                </a:rPr>
                <a:t> </a:t>
              </a:r>
              <a:endParaRPr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ZoneTexte 1"/>
          <p:cNvSpPr txBox="1"/>
          <p:nvPr/>
        </p:nvSpPr>
        <p:spPr>
          <a:xfrm>
            <a:off x="0" y="122238"/>
            <a:ext cx="9144000" cy="1673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1"/>
              </a:buBlip>
            </a:pPr>
            <a:r>
              <a:rPr sz="3000" b="1" dirty="0">
                <a:solidFill>
                  <a:srgbClr val="00FF00"/>
                </a:solidFill>
                <a:latin typeface="Arial" panose="020B0604020202020204" pitchFamily="34" charset="0"/>
              </a:rPr>
              <a:t>Etherification</a:t>
            </a:r>
            <a:endParaRPr sz="3000" b="1" dirty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None/>
            </a:pPr>
            <a:r>
              <a:rPr dirty="0">
                <a:latin typeface="Arial" panose="020B0604020202020204" pitchFamily="34" charset="0"/>
              </a:rPr>
              <a:t>   </a:t>
            </a:r>
            <a:r>
              <a:rPr sz="2200" dirty="0">
                <a:latin typeface="Arial" panose="020B0604020202020204" pitchFamily="34" charset="0"/>
              </a:rPr>
              <a:t>The formation of an ether at the level of oses can be done by the addition of a carbon or a carbon chain at the level of a hydroxyl of an ose.</a:t>
            </a:r>
            <a:endParaRPr sz="2200" dirty="0">
              <a:latin typeface="Arial" panose="020B0604020202020204" pitchFamily="34" charset="0"/>
            </a:endParaRPr>
          </a:p>
        </p:txBody>
      </p:sp>
      <p:pic>
        <p:nvPicPr>
          <p:cNvPr id="6451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80" y="2009775"/>
            <a:ext cx="7616825" cy="111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6" name="Rectangle 1"/>
          <p:cNvSpPr/>
          <p:nvPr/>
        </p:nvSpPr>
        <p:spPr>
          <a:xfrm>
            <a:off x="0" y="3310097"/>
            <a:ext cx="9144000" cy="313817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justLow" defTabSz="914400" eaLnBrk="0" hangingPunct="0">
              <a:tabLst>
                <a:tab pos="111125" algn="l"/>
              </a:tabLst>
            </a:pPr>
            <a:r>
              <a:rPr lang="fr-FR" b="1" dirty="0">
                <a:solidFill>
                  <a:srgbClr val="00FF00"/>
                </a:solidFill>
                <a:latin typeface="Arial" panose="020B0604020202020204" pitchFamily="34" charset="0"/>
              </a:rPr>
              <a:t>  </a:t>
            </a:r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Methylation</a:t>
            </a:r>
            <a:r>
              <a:rPr dirty="0">
                <a:solidFill>
                  <a:srgbClr val="00FF00"/>
                </a:solidFill>
                <a:latin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</a:rPr>
              <a:t>of oses is an etherification reaction leading to the addition of a methyl to a hydroxyl using methyl iodide ICH3 and silver oxide. </a:t>
            </a:r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Permethylation</a:t>
            </a:r>
            <a:r>
              <a:rPr dirty="0">
                <a:latin typeface="Arial" panose="020B0604020202020204" pitchFamily="34" charset="0"/>
              </a:rPr>
              <a:t> is a reaction that allows the methylation of all the hydroxyls of a ose. This type of reaction can affect the anomeric carbon by forming an acetal whose properties are different from those of ethers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Low" defTabSz="914400" eaLnBrk="0" hangingPunct="0">
              <a:tabLst>
                <a:tab pos="111125" algn="l"/>
              </a:tabLst>
            </a:pP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Low" defTabSz="914400" eaLnBrk="0" hangingPunct="0">
              <a:tabLst>
                <a:tab pos="111125" algn="l"/>
              </a:tabLst>
            </a:pPr>
            <a:r>
              <a:rPr lang="fr-FR" sz="2200" dirty="0">
                <a:solidFill>
                  <a:srgbClr val="00FF00"/>
                </a:solidFill>
                <a:latin typeface="Arial" panose="020B0604020202020204" pitchFamily="34" charset="0"/>
              </a:rPr>
              <a:t>  </a:t>
            </a:r>
            <a:r>
              <a:rPr sz="2200" dirty="0">
                <a:solidFill>
                  <a:srgbClr val="00FF00"/>
                </a:solidFill>
                <a:latin typeface="Arial" panose="020B0604020202020204" pitchFamily="34" charset="0"/>
              </a:rPr>
              <a:t>One of the properties that differs from them is that acetals can be hydrolyzed in acidic medium which leads to the release of methyl.</a:t>
            </a:r>
            <a:endParaRPr sz="2200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4"/>
          <p:cNvGrpSpPr/>
          <p:nvPr/>
        </p:nvGrpSpPr>
        <p:grpSpPr>
          <a:xfrm>
            <a:off x="430213" y="3375025"/>
            <a:ext cx="3462337" cy="2411413"/>
            <a:chOff x="180" y="1562"/>
            <a:chExt cx="2181" cy="1519"/>
          </a:xfrm>
        </p:grpSpPr>
        <p:sp>
          <p:nvSpPr>
            <p:cNvPr id="65561" name="AutoShape 5"/>
            <p:cNvSpPr/>
            <p:nvPr/>
          </p:nvSpPr>
          <p:spPr>
            <a:xfrm>
              <a:off x="714" y="1737"/>
              <a:ext cx="1069" cy="1051"/>
            </a:xfrm>
            <a:prstGeom prst="pentagon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65562" name="Text Box 6"/>
            <p:cNvSpPr txBox="1"/>
            <p:nvPr/>
          </p:nvSpPr>
          <p:spPr>
            <a:xfrm>
              <a:off x="1122" y="1562"/>
              <a:ext cx="24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O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65563" name="Line 7"/>
            <p:cNvSpPr/>
            <p:nvPr/>
          </p:nvSpPr>
          <p:spPr>
            <a:xfrm>
              <a:off x="1810" y="1856"/>
              <a:ext cx="0" cy="59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5564" name="Line 8"/>
            <p:cNvSpPr/>
            <p:nvPr/>
          </p:nvSpPr>
          <p:spPr>
            <a:xfrm>
              <a:off x="924" y="2788"/>
              <a:ext cx="0" cy="29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5565" name="Line 9"/>
            <p:cNvSpPr/>
            <p:nvPr/>
          </p:nvSpPr>
          <p:spPr>
            <a:xfrm>
              <a:off x="714" y="1846"/>
              <a:ext cx="0" cy="29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5566" name="Line 10"/>
            <p:cNvSpPr/>
            <p:nvPr/>
          </p:nvSpPr>
          <p:spPr>
            <a:xfrm>
              <a:off x="1572" y="2486"/>
              <a:ext cx="0" cy="29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5567" name="Text Box 11"/>
            <p:cNvSpPr txBox="1"/>
            <p:nvPr/>
          </p:nvSpPr>
          <p:spPr>
            <a:xfrm>
              <a:off x="180" y="1626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HOH</a:t>
              </a:r>
              <a:r>
                <a:rPr sz="2000" b="1" baseline="-25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C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65568" name="Text Box 12"/>
            <p:cNvSpPr txBox="1"/>
            <p:nvPr/>
          </p:nvSpPr>
          <p:spPr>
            <a:xfrm flipH="1">
              <a:off x="1715" y="1636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25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65569" name="Text Box 13"/>
            <p:cNvSpPr txBox="1"/>
            <p:nvPr/>
          </p:nvSpPr>
          <p:spPr>
            <a:xfrm>
              <a:off x="1707" y="2421"/>
              <a:ext cx="35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OH</a:t>
              </a:r>
              <a:endParaRPr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651250" y="3794125"/>
            <a:ext cx="202565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fr-FR" sz="2000" b="1" kern="1200" cap="none" spc="0" normalizeH="0" baseline="0" noProof="0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+ </a:t>
            </a:r>
            <a:r>
              <a:rPr kumimoji="0" lang="fr-FR" sz="1400" b="1" kern="0" cap="none" spc="0" normalizeH="0" baseline="0" noProof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Sulfate de méthyle</a:t>
            </a:r>
            <a:endParaRPr kumimoji="0" lang="fr-FR" sz="1400" kern="1200" cap="none" spc="0" normalizeH="0" baseline="0" noProof="0" dirty="0"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fr-FR" sz="2000" b="1" kern="1200" cap="none" spc="0" normalizeH="0" baseline="0" noProof="0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(CH</a:t>
            </a:r>
            <a:r>
              <a:rPr kumimoji="0" lang="fr-FR" sz="2000" b="1" kern="1200" cap="none" spc="0" normalizeH="0" baseline="-25000" noProof="0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3</a:t>
            </a:r>
            <a:r>
              <a:rPr kumimoji="0" lang="fr-FR" sz="2000" b="1" kern="1200" cap="none" spc="0" normalizeH="0" baseline="0" noProof="0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fr-FR" sz="2000" b="1" kern="1200" cap="none" spc="0" normalizeH="0" baseline="-25000" noProof="0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2</a:t>
            </a:r>
            <a:r>
              <a:rPr kumimoji="0" lang="fr-FR" sz="2000" b="1" kern="1200" cap="none" spc="0" normalizeH="0" baseline="0" noProof="0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SO</a:t>
            </a:r>
            <a:r>
              <a:rPr kumimoji="0" lang="fr-FR" sz="2000" b="1" kern="1200" cap="none" spc="0" normalizeH="0" baseline="-25000" noProof="0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4</a:t>
            </a:r>
            <a:endParaRPr kumimoji="0" lang="fr-FR" sz="2000" b="1" kern="1200" cap="none" spc="0" normalizeH="0" baseline="-25000" noProof="0" dirty="0"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" name="Text Box 25"/>
          <p:cNvSpPr txBox="1"/>
          <p:nvPr/>
        </p:nvSpPr>
        <p:spPr>
          <a:xfrm>
            <a:off x="558800" y="5830888"/>
            <a:ext cx="2584450" cy="40005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Symbol" panose="05050102010706020507" pitchFamily="18" charset="2"/>
              </a:rPr>
              <a:t>a</a:t>
            </a:r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-D-Fructofuranose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Box 26"/>
          <p:cNvSpPr txBox="1"/>
          <p:nvPr/>
        </p:nvSpPr>
        <p:spPr>
          <a:xfrm>
            <a:off x="4222750" y="5902325"/>
            <a:ext cx="3992563" cy="708025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algn="ctr"/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Pentaméthyl-1,2,3,4,6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algn="ctr"/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O-méthyl </a:t>
            </a:r>
            <a:r>
              <a:rPr sz="2000" b="1" dirty="0">
                <a:solidFill>
                  <a:srgbClr val="00FF00"/>
                </a:solidFill>
                <a:latin typeface="Symbol" panose="05050102010706020507" pitchFamily="18" charset="2"/>
              </a:rPr>
              <a:t>a</a:t>
            </a:r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-D-Fructofuranoside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AutoShape 27"/>
          <p:cNvSpPr/>
          <p:nvPr/>
        </p:nvSpPr>
        <p:spPr>
          <a:xfrm>
            <a:off x="3773488" y="4406900"/>
            <a:ext cx="1682750" cy="249238"/>
          </a:xfrm>
          <a:prstGeom prst="rightArrow">
            <a:avLst>
              <a:gd name="adj1" fmla="val 50000"/>
              <a:gd name="adj2" fmla="val 16878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grpSp>
        <p:nvGrpSpPr>
          <p:cNvPr id="3" name="Group 30"/>
          <p:cNvGrpSpPr/>
          <p:nvPr/>
        </p:nvGrpSpPr>
        <p:grpSpPr>
          <a:xfrm>
            <a:off x="5087938" y="3186113"/>
            <a:ext cx="3822700" cy="2735262"/>
            <a:chOff x="3205" y="1534"/>
            <a:chExt cx="2408" cy="1723"/>
          </a:xfrm>
        </p:grpSpPr>
        <p:grpSp>
          <p:nvGrpSpPr>
            <p:cNvPr id="65549" name="Group 15"/>
            <p:cNvGrpSpPr/>
            <p:nvPr/>
          </p:nvGrpSpPr>
          <p:grpSpPr>
            <a:xfrm>
              <a:off x="3205" y="1534"/>
              <a:ext cx="2408" cy="1519"/>
              <a:chOff x="180" y="1562"/>
              <a:chExt cx="2408" cy="1519"/>
            </a:xfrm>
          </p:grpSpPr>
          <p:sp>
            <p:nvSpPr>
              <p:cNvPr id="65552" name="AutoShape 16"/>
              <p:cNvSpPr/>
              <p:nvPr/>
            </p:nvSpPr>
            <p:spPr>
              <a:xfrm>
                <a:off x="714" y="1737"/>
                <a:ext cx="1069" cy="1051"/>
              </a:xfrm>
              <a:prstGeom prst="pentagon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553" name="Text Box 17"/>
              <p:cNvSpPr txBox="1"/>
              <p:nvPr/>
            </p:nvSpPr>
            <p:spPr>
              <a:xfrm>
                <a:off x="1122" y="1562"/>
                <a:ext cx="240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554" name="Line 18"/>
              <p:cNvSpPr/>
              <p:nvPr/>
            </p:nvSpPr>
            <p:spPr>
              <a:xfrm>
                <a:off x="1810" y="1856"/>
                <a:ext cx="0" cy="59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5555" name="Line 19"/>
              <p:cNvSpPr/>
              <p:nvPr/>
            </p:nvSpPr>
            <p:spPr>
              <a:xfrm>
                <a:off x="924" y="2788"/>
                <a:ext cx="0" cy="29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5556" name="Line 20"/>
              <p:cNvSpPr/>
              <p:nvPr/>
            </p:nvSpPr>
            <p:spPr>
              <a:xfrm>
                <a:off x="714" y="1846"/>
                <a:ext cx="0" cy="29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5557" name="Line 21"/>
              <p:cNvSpPr/>
              <p:nvPr/>
            </p:nvSpPr>
            <p:spPr>
              <a:xfrm>
                <a:off x="1572" y="2486"/>
                <a:ext cx="0" cy="29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5558" name="Text Box 22"/>
              <p:cNvSpPr txBox="1"/>
              <p:nvPr/>
            </p:nvSpPr>
            <p:spPr>
              <a:xfrm>
                <a:off x="180" y="1626"/>
                <a:ext cx="873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3</a:t>
                </a:r>
                <a:r>
                  <a:rPr sz="2000" b="1" dirty="0">
                    <a:latin typeface="Arial" panose="020B0604020202020204" pitchFamily="34" charset="0"/>
                  </a:rPr>
                  <a:t>C-OH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C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559" name="Text Box 23"/>
              <p:cNvSpPr txBox="1"/>
              <p:nvPr/>
            </p:nvSpPr>
            <p:spPr>
              <a:xfrm flipH="1">
                <a:off x="1715" y="1636"/>
                <a:ext cx="873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O-CH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3</a:t>
                </a:r>
                <a:endParaRPr sz="2000" b="1" baseline="-25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560" name="Text Box 24"/>
              <p:cNvSpPr txBox="1"/>
              <p:nvPr/>
            </p:nvSpPr>
            <p:spPr>
              <a:xfrm>
                <a:off x="1707" y="2421"/>
                <a:ext cx="589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O-CH</a:t>
                </a:r>
                <a:r>
                  <a:rPr sz="2000" b="1" baseline="-25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3</a:t>
                </a:r>
                <a:endParaRPr sz="2000" b="1" baseline="-250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5550" name="Text Box 28"/>
            <p:cNvSpPr txBox="1"/>
            <p:nvPr/>
          </p:nvSpPr>
          <p:spPr>
            <a:xfrm>
              <a:off x="3827" y="3007"/>
              <a:ext cx="58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O-CH</a:t>
              </a:r>
              <a:r>
                <a:rPr sz="2000" b="1" baseline="-25000" dirty="0">
                  <a:latin typeface="Arial" panose="020B0604020202020204" pitchFamily="34" charset="0"/>
                </a:rPr>
                <a:t>3</a:t>
              </a:r>
              <a:endParaRPr sz="2000" b="1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65551" name="Text Box 29"/>
            <p:cNvSpPr txBox="1"/>
            <p:nvPr/>
          </p:nvSpPr>
          <p:spPr>
            <a:xfrm>
              <a:off x="4119" y="2237"/>
              <a:ext cx="58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</a:t>
              </a:r>
              <a:r>
                <a:rPr sz="2000" b="1" baseline="-25000" dirty="0">
                  <a:latin typeface="Arial" panose="020B0604020202020204" pitchFamily="34" charset="0"/>
                </a:rPr>
                <a:t>3</a:t>
              </a:r>
              <a:r>
                <a:rPr sz="2000" b="1" dirty="0">
                  <a:latin typeface="Arial" panose="020B0604020202020204" pitchFamily="34" charset="0"/>
                </a:rPr>
                <a:t>C-O</a:t>
              </a:r>
              <a:endParaRPr sz="20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e 38"/>
          <p:cNvGrpSpPr/>
          <p:nvPr/>
        </p:nvGrpSpPr>
        <p:grpSpPr>
          <a:xfrm>
            <a:off x="0" y="0"/>
            <a:ext cx="9144000" cy="2592388"/>
            <a:chOff x="-38494" y="0"/>
            <a:chExt cx="9182494" cy="2593075"/>
          </a:xfrm>
        </p:grpSpPr>
        <p:grpSp>
          <p:nvGrpSpPr>
            <p:cNvPr id="65545" name="Groupe 36"/>
            <p:cNvGrpSpPr/>
            <p:nvPr/>
          </p:nvGrpSpPr>
          <p:grpSpPr>
            <a:xfrm>
              <a:off x="-38494" y="0"/>
              <a:ext cx="9182494" cy="2593075"/>
              <a:chOff x="-38494" y="0"/>
              <a:chExt cx="9182494" cy="2593075"/>
            </a:xfrm>
          </p:grpSpPr>
          <p:pic>
            <p:nvPicPr>
              <p:cNvPr id="65547" name="Picture 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-38494" y="0"/>
                <a:ext cx="9182494" cy="259307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6" name="Ellipse 35"/>
              <p:cNvSpPr/>
              <p:nvPr/>
            </p:nvSpPr>
            <p:spPr bwMode="auto">
              <a:xfrm>
                <a:off x="8665745" y="1324326"/>
                <a:ext cx="314055" cy="312821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1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8" name="Ellipse 37"/>
            <p:cNvSpPr/>
            <p:nvPr/>
          </p:nvSpPr>
          <p:spPr bwMode="auto">
            <a:xfrm>
              <a:off x="5514046" y="1313211"/>
              <a:ext cx="422458" cy="36522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471488" y="222250"/>
            <a:ext cx="8259763" cy="21939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Analytical Reactions  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Action of concentrated acids when heated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Rupture stability of ose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Cyclic structure through internal dehydration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6021" name="Text Box 5"/>
          <p:cNvSpPr txBox="1"/>
          <p:nvPr/>
        </p:nvSpPr>
        <p:spPr>
          <a:xfrm>
            <a:off x="546100" y="2393950"/>
            <a:ext cx="2282825" cy="398780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algn="l"/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Case of pentoses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45"/>
          <p:cNvGrpSpPr/>
          <p:nvPr/>
        </p:nvGrpSpPr>
        <p:grpSpPr>
          <a:xfrm>
            <a:off x="174625" y="3078163"/>
            <a:ext cx="1895475" cy="2938462"/>
            <a:chOff x="691" y="1875"/>
            <a:chExt cx="1194" cy="1851"/>
          </a:xfrm>
        </p:grpSpPr>
        <p:grpSp>
          <p:nvGrpSpPr>
            <p:cNvPr id="66596" name="Group 9"/>
            <p:cNvGrpSpPr/>
            <p:nvPr/>
          </p:nvGrpSpPr>
          <p:grpSpPr>
            <a:xfrm>
              <a:off x="774" y="2693"/>
              <a:ext cx="1111" cy="1033"/>
              <a:chOff x="372" y="1894"/>
              <a:chExt cx="1111" cy="1033"/>
            </a:xfrm>
          </p:grpSpPr>
          <p:sp>
            <p:nvSpPr>
              <p:cNvPr id="66607" name="Text Box 10"/>
              <p:cNvSpPr txBox="1"/>
              <p:nvPr/>
            </p:nvSpPr>
            <p:spPr>
              <a:xfrm>
                <a:off x="786" y="2677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30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608" name="Text Box 11"/>
              <p:cNvSpPr txBox="1"/>
              <p:nvPr/>
            </p:nvSpPr>
            <p:spPr>
              <a:xfrm>
                <a:off x="776" y="1894"/>
                <a:ext cx="69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     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609" name="Text Box 12"/>
              <p:cNvSpPr txBox="1"/>
              <p:nvPr/>
            </p:nvSpPr>
            <p:spPr>
              <a:xfrm>
                <a:off x="753" y="2271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610" name="Line 13"/>
              <p:cNvSpPr/>
              <p:nvPr/>
            </p:nvSpPr>
            <p:spPr>
              <a:xfrm>
                <a:off x="879" y="2507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6611" name="Text Box 14"/>
              <p:cNvSpPr txBox="1"/>
              <p:nvPr/>
            </p:nvSpPr>
            <p:spPr>
              <a:xfrm>
                <a:off x="1127" y="2274"/>
                <a:ext cx="35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612" name="Text Box 15"/>
              <p:cNvSpPr txBox="1"/>
              <p:nvPr/>
            </p:nvSpPr>
            <p:spPr>
              <a:xfrm>
                <a:off x="372" y="2273"/>
                <a:ext cx="23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613" name="Line 16"/>
              <p:cNvSpPr/>
              <p:nvPr/>
            </p:nvSpPr>
            <p:spPr>
              <a:xfrm>
                <a:off x="585" y="2408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6614" name="Line 17"/>
              <p:cNvSpPr/>
              <p:nvPr/>
            </p:nvSpPr>
            <p:spPr>
              <a:xfrm>
                <a:off x="969" y="2399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6615" name="Line 18"/>
              <p:cNvSpPr/>
              <p:nvPr/>
            </p:nvSpPr>
            <p:spPr>
              <a:xfrm>
                <a:off x="878" y="2114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66597" name="Text Box 19"/>
            <p:cNvSpPr txBox="1"/>
            <p:nvPr/>
          </p:nvSpPr>
          <p:spPr>
            <a:xfrm>
              <a:off x="1149" y="1875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CHO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66598" name="Line 20"/>
            <p:cNvSpPr/>
            <p:nvPr/>
          </p:nvSpPr>
          <p:spPr>
            <a:xfrm flipV="1">
              <a:off x="1272" y="2518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66599" name="Group 21"/>
            <p:cNvGrpSpPr/>
            <p:nvPr/>
          </p:nvGrpSpPr>
          <p:grpSpPr>
            <a:xfrm>
              <a:off x="816" y="2680"/>
              <a:ext cx="386" cy="288"/>
              <a:chOff x="414" y="3264"/>
              <a:chExt cx="386" cy="288"/>
            </a:xfrm>
          </p:grpSpPr>
          <p:sp>
            <p:nvSpPr>
              <p:cNvPr id="66605" name="Text Box 22"/>
              <p:cNvSpPr txBox="1"/>
              <p:nvPr/>
            </p:nvSpPr>
            <p:spPr>
              <a:xfrm>
                <a:off x="414" y="3264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606" name="Line 23"/>
              <p:cNvSpPr/>
              <p:nvPr/>
            </p:nvSpPr>
            <p:spPr>
              <a:xfrm>
                <a:off x="627" y="3401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66600" name="Line 24"/>
            <p:cNvSpPr/>
            <p:nvPr/>
          </p:nvSpPr>
          <p:spPr>
            <a:xfrm>
              <a:off x="1374" y="2824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601" name="Text Box 26"/>
            <p:cNvSpPr txBox="1"/>
            <p:nvPr/>
          </p:nvSpPr>
          <p:spPr>
            <a:xfrm>
              <a:off x="691" y="2294"/>
              <a:ext cx="116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H     C     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66602" name="Line 27"/>
            <p:cNvSpPr/>
            <p:nvPr/>
          </p:nvSpPr>
          <p:spPr>
            <a:xfrm flipV="1">
              <a:off x="1263" y="2097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603" name="Line 28"/>
            <p:cNvSpPr/>
            <p:nvPr/>
          </p:nvSpPr>
          <p:spPr>
            <a:xfrm>
              <a:off x="1017" y="2421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604" name="Line 29"/>
            <p:cNvSpPr/>
            <p:nvPr/>
          </p:nvSpPr>
          <p:spPr>
            <a:xfrm>
              <a:off x="1355" y="2412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" name="Group 49"/>
          <p:cNvGrpSpPr/>
          <p:nvPr/>
        </p:nvGrpSpPr>
        <p:grpSpPr>
          <a:xfrm>
            <a:off x="2487613" y="3478213"/>
            <a:ext cx="3303587" cy="2063750"/>
            <a:chOff x="2813" y="1954"/>
            <a:chExt cx="2081" cy="1300"/>
          </a:xfrm>
        </p:grpSpPr>
        <p:sp>
          <p:nvSpPr>
            <p:cNvPr id="66584" name="Line 30"/>
            <p:cNvSpPr/>
            <p:nvPr/>
          </p:nvSpPr>
          <p:spPr>
            <a:xfrm>
              <a:off x="3157" y="2093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85" name="Text Box 33"/>
            <p:cNvSpPr txBox="1"/>
            <p:nvPr/>
          </p:nvSpPr>
          <p:spPr>
            <a:xfrm>
              <a:off x="2813" y="1954"/>
              <a:ext cx="2072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HO    CH             CH     OH</a:t>
              </a:r>
              <a:endParaRPr sz="2000" b="1" dirty="0">
                <a:latin typeface="Arial" panose="020B0604020202020204" pitchFamily="34" charset="0"/>
              </a:endParaRPr>
            </a:p>
            <a:p>
              <a:endParaRPr sz="2000" b="1" dirty="0">
                <a:latin typeface="Arial" panose="020B0604020202020204" pitchFamily="34" charset="0"/>
              </a:endParaRPr>
            </a:p>
            <a:p>
              <a:endParaRPr sz="2000" b="1" dirty="0">
                <a:latin typeface="Arial" panose="020B0604020202020204" pitchFamily="34" charset="0"/>
              </a:endParaRPr>
            </a:p>
            <a:p>
              <a:r>
                <a:rPr sz="2000" b="1" dirty="0">
                  <a:latin typeface="Arial" panose="020B0604020202020204" pitchFamily="34" charset="0"/>
                </a:rPr>
                <a:t>   H     CH             C     H</a:t>
              </a:r>
              <a:endParaRPr sz="2000" b="1" dirty="0">
                <a:latin typeface="Arial" panose="020B0604020202020204" pitchFamily="34" charset="0"/>
              </a:endParaRPr>
            </a:p>
            <a:p>
              <a:endParaRPr sz="2000" b="1" dirty="0">
                <a:latin typeface="Arial" panose="020B0604020202020204" pitchFamily="34" charset="0"/>
              </a:endParaRPr>
            </a:p>
            <a:p>
              <a:r>
                <a:rPr sz="2000" b="1" dirty="0">
                  <a:latin typeface="Arial" panose="020B0604020202020204" pitchFamily="34" charset="0"/>
                </a:rPr>
                <a:t>                 OH 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66586" name="Line 34"/>
            <p:cNvSpPr/>
            <p:nvPr/>
          </p:nvSpPr>
          <p:spPr>
            <a:xfrm>
              <a:off x="3630" y="2085"/>
              <a:ext cx="47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87" name="Line 36"/>
            <p:cNvSpPr/>
            <p:nvPr/>
          </p:nvSpPr>
          <p:spPr>
            <a:xfrm>
              <a:off x="4289" y="2667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88" name="Line 37"/>
            <p:cNvSpPr/>
            <p:nvPr/>
          </p:nvSpPr>
          <p:spPr>
            <a:xfrm>
              <a:off x="3173" y="2648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89" name="Line 38"/>
            <p:cNvSpPr/>
            <p:nvPr/>
          </p:nvSpPr>
          <p:spPr>
            <a:xfrm>
              <a:off x="4396" y="2081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90" name="Line 39"/>
            <p:cNvSpPr/>
            <p:nvPr/>
          </p:nvSpPr>
          <p:spPr>
            <a:xfrm flipH="1">
              <a:off x="3383" y="2203"/>
              <a:ext cx="9" cy="3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91" name="Text Box 43"/>
            <p:cNvSpPr txBox="1"/>
            <p:nvPr/>
          </p:nvSpPr>
          <p:spPr>
            <a:xfrm>
              <a:off x="4422" y="3004"/>
              <a:ext cx="47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CHO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66592" name="Line 44"/>
            <p:cNvSpPr/>
            <p:nvPr/>
          </p:nvSpPr>
          <p:spPr>
            <a:xfrm>
              <a:off x="4261" y="2752"/>
              <a:ext cx="219" cy="30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93" name="Line 46"/>
            <p:cNvSpPr/>
            <p:nvPr/>
          </p:nvSpPr>
          <p:spPr>
            <a:xfrm flipH="1">
              <a:off x="4188" y="2184"/>
              <a:ext cx="9" cy="3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94" name="Line 47"/>
            <p:cNvSpPr/>
            <p:nvPr/>
          </p:nvSpPr>
          <p:spPr>
            <a:xfrm>
              <a:off x="3465" y="2752"/>
              <a:ext cx="146" cy="183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95" name="Line 48"/>
            <p:cNvSpPr/>
            <p:nvPr/>
          </p:nvSpPr>
          <p:spPr>
            <a:xfrm flipH="1">
              <a:off x="3986" y="2734"/>
              <a:ext cx="147" cy="21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86084" name="AutoShape 68"/>
          <p:cNvSpPr/>
          <p:nvPr/>
        </p:nvSpPr>
        <p:spPr>
          <a:xfrm>
            <a:off x="2151063" y="4148138"/>
            <a:ext cx="768350" cy="131762"/>
          </a:xfrm>
          <a:prstGeom prst="rightArrow">
            <a:avLst>
              <a:gd name="adj1" fmla="val 50000"/>
              <a:gd name="adj2" fmla="val 14578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grpSp>
        <p:nvGrpSpPr>
          <p:cNvPr id="6" name="Group 72"/>
          <p:cNvGrpSpPr/>
          <p:nvPr/>
        </p:nvGrpSpPr>
        <p:grpSpPr>
          <a:xfrm>
            <a:off x="5483225" y="3503613"/>
            <a:ext cx="3398838" cy="2400300"/>
            <a:chOff x="3454" y="2207"/>
            <a:chExt cx="2141" cy="1512"/>
          </a:xfrm>
        </p:grpSpPr>
        <p:grpSp>
          <p:nvGrpSpPr>
            <p:cNvPr id="66568" name="Group 69"/>
            <p:cNvGrpSpPr/>
            <p:nvPr/>
          </p:nvGrpSpPr>
          <p:grpSpPr>
            <a:xfrm>
              <a:off x="3454" y="2458"/>
              <a:ext cx="579" cy="348"/>
              <a:chOff x="3454" y="2458"/>
              <a:chExt cx="579" cy="348"/>
            </a:xfrm>
          </p:grpSpPr>
          <p:sp>
            <p:nvSpPr>
              <p:cNvPr id="66582" name="Text Box 66"/>
              <p:cNvSpPr txBox="1"/>
              <p:nvPr/>
            </p:nvSpPr>
            <p:spPr>
              <a:xfrm>
                <a:off x="3454" y="2458"/>
                <a:ext cx="579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H</a:t>
                </a:r>
                <a:r>
                  <a:rPr sz="2000" b="1" baseline="-25000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SO</a:t>
                </a:r>
                <a:r>
                  <a:rPr sz="2000" b="1" baseline="-25000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4</a:t>
                </a:r>
                <a:endParaRPr sz="2000" b="1" baseline="-25000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583" name="AutoShape 67"/>
              <p:cNvSpPr/>
              <p:nvPr/>
            </p:nvSpPr>
            <p:spPr>
              <a:xfrm>
                <a:off x="3494" y="2723"/>
                <a:ext cx="484" cy="83"/>
              </a:xfrm>
              <a:prstGeom prst="rightArrow">
                <a:avLst>
                  <a:gd name="adj1" fmla="val 50000"/>
                  <a:gd name="adj2" fmla="val 145783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sz="18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6569" name="Group 71"/>
            <p:cNvGrpSpPr/>
            <p:nvPr/>
          </p:nvGrpSpPr>
          <p:grpSpPr>
            <a:xfrm>
              <a:off x="3659" y="2207"/>
              <a:ext cx="1936" cy="1512"/>
              <a:chOff x="3659" y="2207"/>
              <a:chExt cx="1936" cy="1512"/>
            </a:xfrm>
          </p:grpSpPr>
          <p:grpSp>
            <p:nvGrpSpPr>
              <p:cNvPr id="66570" name="Group 65"/>
              <p:cNvGrpSpPr/>
              <p:nvPr/>
            </p:nvGrpSpPr>
            <p:grpSpPr>
              <a:xfrm>
                <a:off x="3659" y="2207"/>
                <a:ext cx="1936" cy="1248"/>
                <a:chOff x="3540" y="2207"/>
                <a:chExt cx="1936" cy="1248"/>
              </a:xfrm>
            </p:grpSpPr>
            <p:sp>
              <p:nvSpPr>
                <p:cNvPr id="66572" name="Text Box 52"/>
                <p:cNvSpPr txBox="1"/>
                <p:nvPr/>
              </p:nvSpPr>
              <p:spPr>
                <a:xfrm>
                  <a:off x="3540" y="2207"/>
                  <a:ext cx="1768" cy="12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          CH             CH    </a:t>
                  </a:r>
                  <a:endParaRPr sz="2000" b="1" dirty="0">
                    <a:latin typeface="Arial" panose="020B0604020202020204" pitchFamily="34" charset="0"/>
                  </a:endParaRPr>
                </a:p>
                <a:p>
                  <a:endParaRPr sz="2000" b="1" dirty="0">
                    <a:latin typeface="Arial" panose="020B0604020202020204" pitchFamily="34" charset="0"/>
                  </a:endParaRPr>
                </a:p>
                <a:p>
                  <a:endParaRPr sz="2000" b="1" dirty="0">
                    <a:latin typeface="Arial" panose="020B0604020202020204" pitchFamily="34" charset="0"/>
                  </a:endParaRPr>
                </a:p>
                <a:p>
                  <a:r>
                    <a:rPr sz="2000" b="1" dirty="0">
                      <a:latin typeface="Arial" panose="020B0604020202020204" pitchFamily="34" charset="0"/>
                    </a:rPr>
                    <a:t>          CH             C     </a:t>
                  </a:r>
                  <a:endParaRPr sz="2000" b="1" dirty="0">
                    <a:latin typeface="Arial" panose="020B0604020202020204" pitchFamily="34" charset="0"/>
                  </a:endParaRPr>
                </a:p>
                <a:p>
                  <a:endParaRPr sz="2000" b="1" dirty="0">
                    <a:latin typeface="Arial" panose="020B0604020202020204" pitchFamily="34" charset="0"/>
                  </a:endParaRPr>
                </a:p>
                <a:p>
                  <a:r>
                    <a:rPr sz="2000" b="1" dirty="0">
                      <a:latin typeface="Arial" panose="020B0604020202020204" pitchFamily="34" charset="0"/>
                    </a:rPr>
                    <a:t>                    </a:t>
                  </a:r>
                  <a:r>
                    <a:rPr b="1" dirty="0">
                      <a:latin typeface="Arial" panose="020B0604020202020204" pitchFamily="34" charset="0"/>
                    </a:rPr>
                    <a:t>O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573" name="Line 53"/>
                <p:cNvSpPr/>
                <p:nvPr/>
              </p:nvSpPr>
              <p:spPr>
                <a:xfrm>
                  <a:off x="4340" y="2330"/>
                  <a:ext cx="475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6574" name="Line 57"/>
                <p:cNvSpPr/>
                <p:nvPr/>
              </p:nvSpPr>
              <p:spPr>
                <a:xfrm flipH="1">
                  <a:off x="4093" y="2448"/>
                  <a:ext cx="9" cy="34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6575" name="Text Box 58"/>
                <p:cNvSpPr txBox="1"/>
                <p:nvPr/>
              </p:nvSpPr>
              <p:spPr>
                <a:xfrm>
                  <a:off x="5004" y="3130"/>
                  <a:ext cx="47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CHO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576" name="Line 59"/>
                <p:cNvSpPr/>
                <p:nvPr/>
              </p:nvSpPr>
              <p:spPr>
                <a:xfrm>
                  <a:off x="4971" y="3006"/>
                  <a:ext cx="119" cy="165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6577" name="Line 60"/>
                <p:cNvSpPr/>
                <p:nvPr/>
              </p:nvSpPr>
              <p:spPr>
                <a:xfrm flipH="1">
                  <a:off x="4926" y="2429"/>
                  <a:ext cx="9" cy="34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6578" name="Line 61"/>
                <p:cNvSpPr/>
                <p:nvPr/>
              </p:nvSpPr>
              <p:spPr>
                <a:xfrm>
                  <a:off x="4175" y="2997"/>
                  <a:ext cx="265" cy="238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6579" name="Line 62"/>
                <p:cNvSpPr/>
                <p:nvPr/>
              </p:nvSpPr>
              <p:spPr>
                <a:xfrm flipH="1">
                  <a:off x="4623" y="2979"/>
                  <a:ext cx="220" cy="256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6580" name="Line 63"/>
                <p:cNvSpPr/>
                <p:nvPr/>
              </p:nvSpPr>
              <p:spPr>
                <a:xfrm flipH="1">
                  <a:off x="4156" y="2438"/>
                  <a:ext cx="9" cy="34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6581" name="Line 64"/>
                <p:cNvSpPr/>
                <p:nvPr/>
              </p:nvSpPr>
              <p:spPr>
                <a:xfrm flipH="1">
                  <a:off x="4860" y="2429"/>
                  <a:ext cx="9" cy="34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66571" name="Text Box 70"/>
              <p:cNvSpPr txBox="1"/>
              <p:nvPr/>
            </p:nvSpPr>
            <p:spPr>
              <a:xfrm>
                <a:off x="4422" y="3463"/>
                <a:ext cx="726" cy="256"/>
              </a:xfrm>
              <a:prstGeom prst="rect">
                <a:avLst/>
              </a:prstGeom>
              <a:noFill/>
              <a:ln w="9525" cap="flat" cmpd="sng">
                <a:solidFill>
                  <a:srgbClr val="8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Furfural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bldLvl="0" animBg="1"/>
      <p:bldP spid="8608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Text Box 5"/>
          <p:cNvSpPr txBox="1"/>
          <p:nvPr/>
        </p:nvSpPr>
        <p:spPr>
          <a:xfrm>
            <a:off x="473075" y="257175"/>
            <a:ext cx="2994660" cy="521970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algn="l"/>
            <a:r>
              <a:rPr sz="2800" b="1" dirty="0">
                <a:solidFill>
                  <a:srgbClr val="00FF00"/>
                </a:solidFill>
                <a:latin typeface="Comic Sans MS" panose="030F0702030302020204" charset="0"/>
              </a:rPr>
              <a:t>Case of hexoses</a:t>
            </a:r>
            <a:endParaRPr sz="2800" b="1" dirty="0">
              <a:solidFill>
                <a:srgbClr val="00FF00"/>
              </a:solidFill>
              <a:latin typeface="Comic Sans MS" panose="030F0702030302020204" charset="0"/>
            </a:endParaRPr>
          </a:p>
        </p:txBody>
      </p:sp>
      <p:grpSp>
        <p:nvGrpSpPr>
          <p:cNvPr id="2" name="Group 65"/>
          <p:cNvGrpSpPr/>
          <p:nvPr/>
        </p:nvGrpSpPr>
        <p:grpSpPr>
          <a:xfrm>
            <a:off x="444500" y="1547813"/>
            <a:ext cx="3576638" cy="1974850"/>
            <a:chOff x="280" y="975"/>
            <a:chExt cx="2253" cy="1244"/>
          </a:xfrm>
        </p:grpSpPr>
        <p:sp>
          <p:nvSpPr>
            <p:cNvPr id="67608" name="Line 28"/>
            <p:cNvSpPr/>
            <p:nvPr/>
          </p:nvSpPr>
          <p:spPr>
            <a:xfrm>
              <a:off x="805" y="1114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7609" name="Text Box 29"/>
            <p:cNvSpPr txBox="1"/>
            <p:nvPr/>
          </p:nvSpPr>
          <p:spPr>
            <a:xfrm>
              <a:off x="461" y="975"/>
              <a:ext cx="2072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HO    CH             CH     OH</a:t>
              </a:r>
              <a:endParaRPr sz="2000" b="1" dirty="0">
                <a:latin typeface="Arial" panose="020B0604020202020204" pitchFamily="34" charset="0"/>
              </a:endParaRPr>
            </a:p>
            <a:p>
              <a:endParaRPr sz="2000" b="1" dirty="0">
                <a:latin typeface="Arial" panose="020B0604020202020204" pitchFamily="34" charset="0"/>
              </a:endParaRPr>
            </a:p>
            <a:p>
              <a:endParaRPr sz="2000" b="1" dirty="0">
                <a:latin typeface="Arial" panose="020B0604020202020204" pitchFamily="34" charset="0"/>
              </a:endParaRPr>
            </a:p>
            <a:p>
              <a:r>
                <a:rPr sz="2000" b="1" dirty="0">
                  <a:latin typeface="Arial" panose="020B0604020202020204" pitchFamily="34" charset="0"/>
                </a:rPr>
                <a:t>   H     C              C     H</a:t>
              </a:r>
              <a:endParaRPr sz="2000" b="1" dirty="0">
                <a:latin typeface="Arial" panose="020B0604020202020204" pitchFamily="34" charset="0"/>
              </a:endParaRPr>
            </a:p>
            <a:p>
              <a:endParaRPr sz="2000" b="1" dirty="0">
                <a:latin typeface="Arial" panose="020B0604020202020204" pitchFamily="34" charset="0"/>
              </a:endParaRPr>
            </a:p>
            <a:p>
              <a:r>
                <a:rPr sz="2000" b="1" dirty="0">
                  <a:latin typeface="Arial" panose="020B0604020202020204" pitchFamily="34" charset="0"/>
                </a:rPr>
                <a:t>                 OH 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67610" name="Line 30"/>
            <p:cNvSpPr/>
            <p:nvPr/>
          </p:nvSpPr>
          <p:spPr>
            <a:xfrm>
              <a:off x="1278" y="1106"/>
              <a:ext cx="47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7611" name="Line 31"/>
            <p:cNvSpPr/>
            <p:nvPr/>
          </p:nvSpPr>
          <p:spPr>
            <a:xfrm>
              <a:off x="1855" y="1688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7612" name="Line 32"/>
            <p:cNvSpPr/>
            <p:nvPr/>
          </p:nvSpPr>
          <p:spPr>
            <a:xfrm>
              <a:off x="821" y="1669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7613" name="Line 33"/>
            <p:cNvSpPr/>
            <p:nvPr/>
          </p:nvSpPr>
          <p:spPr>
            <a:xfrm>
              <a:off x="2044" y="1102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7614" name="Line 34"/>
            <p:cNvSpPr/>
            <p:nvPr/>
          </p:nvSpPr>
          <p:spPr>
            <a:xfrm flipH="1">
              <a:off x="1031" y="1224"/>
              <a:ext cx="9" cy="3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7615" name="Text Box 35"/>
            <p:cNvSpPr txBox="1"/>
            <p:nvPr/>
          </p:nvSpPr>
          <p:spPr>
            <a:xfrm>
              <a:off x="2015" y="1969"/>
              <a:ext cx="47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CHO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67616" name="Line 36"/>
            <p:cNvSpPr/>
            <p:nvPr/>
          </p:nvSpPr>
          <p:spPr>
            <a:xfrm>
              <a:off x="1836" y="1773"/>
              <a:ext cx="237" cy="28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7617" name="Line 37"/>
            <p:cNvSpPr/>
            <p:nvPr/>
          </p:nvSpPr>
          <p:spPr>
            <a:xfrm flipH="1">
              <a:off x="1836" y="1205"/>
              <a:ext cx="9" cy="3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7618" name="Line 38"/>
            <p:cNvSpPr/>
            <p:nvPr/>
          </p:nvSpPr>
          <p:spPr>
            <a:xfrm>
              <a:off x="1113" y="1773"/>
              <a:ext cx="146" cy="183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7619" name="Line 39"/>
            <p:cNvSpPr/>
            <p:nvPr/>
          </p:nvSpPr>
          <p:spPr>
            <a:xfrm flipH="1">
              <a:off x="1634" y="1755"/>
              <a:ext cx="147" cy="21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67620" name="Group 61"/>
            <p:cNvGrpSpPr/>
            <p:nvPr/>
          </p:nvGrpSpPr>
          <p:grpSpPr>
            <a:xfrm>
              <a:off x="280" y="1755"/>
              <a:ext cx="717" cy="459"/>
              <a:chOff x="280" y="1755"/>
              <a:chExt cx="717" cy="459"/>
            </a:xfrm>
          </p:grpSpPr>
          <p:sp>
            <p:nvSpPr>
              <p:cNvPr id="67621" name="Text Box 58"/>
              <p:cNvSpPr txBox="1"/>
              <p:nvPr/>
            </p:nvSpPr>
            <p:spPr>
              <a:xfrm>
                <a:off x="280" y="1964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HO</a:t>
                </a:r>
                <a:r>
                  <a:rPr sz="2000" b="1" baseline="-25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HC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7622" name="Line 59"/>
              <p:cNvSpPr/>
              <p:nvPr/>
            </p:nvSpPr>
            <p:spPr>
              <a:xfrm flipH="1">
                <a:off x="832" y="1755"/>
                <a:ext cx="165" cy="24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87097" name="Text Box 57"/>
          <p:cNvSpPr txBox="1"/>
          <p:nvPr/>
        </p:nvSpPr>
        <p:spPr>
          <a:xfrm>
            <a:off x="4854575" y="3402013"/>
            <a:ext cx="3548063" cy="466725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Hydroxyméthyl furfural</a:t>
            </a:r>
            <a:endParaRPr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68"/>
          <p:cNvGrpSpPr/>
          <p:nvPr/>
        </p:nvGrpSpPr>
        <p:grpSpPr>
          <a:xfrm>
            <a:off x="3900488" y="1323975"/>
            <a:ext cx="4137025" cy="2001838"/>
            <a:chOff x="2457" y="834"/>
            <a:chExt cx="2606" cy="1261"/>
          </a:xfrm>
        </p:grpSpPr>
        <p:grpSp>
          <p:nvGrpSpPr>
            <p:cNvPr id="67591" name="Group 42"/>
            <p:cNvGrpSpPr/>
            <p:nvPr/>
          </p:nvGrpSpPr>
          <p:grpSpPr>
            <a:xfrm>
              <a:off x="2457" y="1313"/>
              <a:ext cx="579" cy="348"/>
              <a:chOff x="3454" y="2458"/>
              <a:chExt cx="579" cy="348"/>
            </a:xfrm>
          </p:grpSpPr>
          <p:sp>
            <p:nvSpPr>
              <p:cNvPr id="67606" name="Text Box 43"/>
              <p:cNvSpPr txBox="1"/>
              <p:nvPr/>
            </p:nvSpPr>
            <p:spPr>
              <a:xfrm>
                <a:off x="3454" y="2458"/>
                <a:ext cx="579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H</a:t>
                </a:r>
                <a:r>
                  <a:rPr sz="2000" b="1" baseline="-25000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SO</a:t>
                </a:r>
                <a:r>
                  <a:rPr sz="2000" b="1" baseline="-25000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4</a:t>
                </a:r>
                <a:endParaRPr sz="2000" b="1" baseline="-25000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607" name="AutoShape 44"/>
              <p:cNvSpPr/>
              <p:nvPr/>
            </p:nvSpPr>
            <p:spPr>
              <a:xfrm>
                <a:off x="3494" y="2723"/>
                <a:ext cx="484" cy="83"/>
              </a:xfrm>
              <a:prstGeom prst="rightArrow">
                <a:avLst>
                  <a:gd name="adj1" fmla="val 50000"/>
                  <a:gd name="adj2" fmla="val 145783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sz="18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7592" name="Group 67"/>
            <p:cNvGrpSpPr/>
            <p:nvPr/>
          </p:nvGrpSpPr>
          <p:grpSpPr>
            <a:xfrm>
              <a:off x="2885" y="834"/>
              <a:ext cx="2178" cy="1261"/>
              <a:chOff x="2885" y="834"/>
              <a:chExt cx="2178" cy="1261"/>
            </a:xfrm>
          </p:grpSpPr>
          <p:sp>
            <p:nvSpPr>
              <p:cNvPr id="67593" name="Text Box 47"/>
              <p:cNvSpPr txBox="1"/>
              <p:nvPr/>
            </p:nvSpPr>
            <p:spPr>
              <a:xfrm>
                <a:off x="3100" y="834"/>
                <a:ext cx="1768" cy="12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          CH             CH    </a:t>
                </a:r>
                <a:endParaRPr sz="2000" b="1" dirty="0">
                  <a:latin typeface="Arial" panose="020B0604020202020204" pitchFamily="34" charset="0"/>
                </a:endParaRPr>
              </a:p>
              <a:p>
                <a:endParaRPr sz="2000" b="1" dirty="0">
                  <a:latin typeface="Arial" panose="020B0604020202020204" pitchFamily="34" charset="0"/>
                </a:endParaRPr>
              </a:p>
              <a:p>
                <a:endParaRPr sz="2000" b="1" dirty="0">
                  <a:latin typeface="Arial" panose="020B0604020202020204" pitchFamily="34" charset="0"/>
                </a:endParaRPr>
              </a:p>
              <a:p>
                <a:r>
                  <a:rPr sz="2000" b="1" dirty="0">
                    <a:latin typeface="Arial" panose="020B0604020202020204" pitchFamily="34" charset="0"/>
                  </a:rPr>
                  <a:t>          C               C     </a:t>
                </a:r>
                <a:endParaRPr sz="2000" b="1" dirty="0">
                  <a:latin typeface="Arial" panose="020B0604020202020204" pitchFamily="34" charset="0"/>
                </a:endParaRPr>
              </a:p>
              <a:p>
                <a:endParaRPr sz="2000" b="1" dirty="0">
                  <a:latin typeface="Arial" panose="020B0604020202020204" pitchFamily="34" charset="0"/>
                </a:endParaRPr>
              </a:p>
              <a:p>
                <a:r>
                  <a:rPr sz="2000" b="1" dirty="0">
                    <a:latin typeface="Arial" panose="020B0604020202020204" pitchFamily="34" charset="0"/>
                  </a:rPr>
                  <a:t>                    </a:t>
                </a:r>
                <a:r>
                  <a:rPr b="1" dirty="0">
                    <a:latin typeface="Arial" panose="020B0604020202020204" pitchFamily="34" charset="0"/>
                  </a:rPr>
                  <a:t>O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7594" name="Line 48"/>
              <p:cNvSpPr/>
              <p:nvPr/>
            </p:nvSpPr>
            <p:spPr>
              <a:xfrm>
                <a:off x="3900" y="957"/>
                <a:ext cx="47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7595" name="Line 49"/>
              <p:cNvSpPr/>
              <p:nvPr/>
            </p:nvSpPr>
            <p:spPr>
              <a:xfrm flipH="1">
                <a:off x="3653" y="1075"/>
                <a:ext cx="9" cy="34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7596" name="Text Box 50"/>
              <p:cNvSpPr txBox="1"/>
              <p:nvPr/>
            </p:nvSpPr>
            <p:spPr>
              <a:xfrm>
                <a:off x="4591" y="1803"/>
                <a:ext cx="47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7597" name="Line 51"/>
              <p:cNvSpPr/>
              <p:nvPr/>
            </p:nvSpPr>
            <p:spPr>
              <a:xfrm>
                <a:off x="4522" y="1633"/>
                <a:ext cx="119" cy="20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7598" name="Line 52"/>
              <p:cNvSpPr/>
              <p:nvPr/>
            </p:nvSpPr>
            <p:spPr>
              <a:xfrm flipH="1">
                <a:off x="4486" y="1056"/>
                <a:ext cx="9" cy="34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7599" name="Line 53"/>
              <p:cNvSpPr/>
              <p:nvPr/>
            </p:nvSpPr>
            <p:spPr>
              <a:xfrm>
                <a:off x="3735" y="1624"/>
                <a:ext cx="265" cy="23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7600" name="Line 54"/>
              <p:cNvSpPr/>
              <p:nvPr/>
            </p:nvSpPr>
            <p:spPr>
              <a:xfrm flipH="1">
                <a:off x="4183" y="1606"/>
                <a:ext cx="220" cy="25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7601" name="Line 55"/>
              <p:cNvSpPr/>
              <p:nvPr/>
            </p:nvSpPr>
            <p:spPr>
              <a:xfrm flipH="1">
                <a:off x="3716" y="1065"/>
                <a:ext cx="9" cy="34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7602" name="Line 56"/>
              <p:cNvSpPr/>
              <p:nvPr/>
            </p:nvSpPr>
            <p:spPr>
              <a:xfrm flipH="1">
                <a:off x="4420" y="1056"/>
                <a:ext cx="9" cy="34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67603" name="Group 62"/>
              <p:cNvGrpSpPr/>
              <p:nvPr/>
            </p:nvGrpSpPr>
            <p:grpSpPr>
              <a:xfrm>
                <a:off x="2885" y="1636"/>
                <a:ext cx="717" cy="459"/>
                <a:chOff x="280" y="1755"/>
                <a:chExt cx="717" cy="459"/>
              </a:xfrm>
            </p:grpSpPr>
            <p:sp>
              <p:nvSpPr>
                <p:cNvPr id="67604" name="Text Box 63"/>
                <p:cNvSpPr txBox="1"/>
                <p:nvPr/>
              </p:nvSpPr>
              <p:spPr>
                <a:xfrm>
                  <a:off x="280" y="1964"/>
                  <a:ext cx="64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HO</a:t>
                  </a:r>
                  <a:r>
                    <a:rPr sz="2000" b="1" baseline="-25000" dirty="0">
                      <a:latin typeface="Arial" panose="020B0604020202020204" pitchFamily="34" charset="0"/>
                    </a:rPr>
                    <a:t>2</a:t>
                  </a:r>
                  <a:r>
                    <a:rPr sz="2000" b="1" dirty="0">
                      <a:latin typeface="Arial" panose="020B0604020202020204" pitchFamily="34" charset="0"/>
                    </a:rPr>
                    <a:t>HC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605" name="Line 64"/>
                <p:cNvSpPr/>
                <p:nvPr/>
              </p:nvSpPr>
              <p:spPr>
                <a:xfrm flipH="1">
                  <a:off x="832" y="1755"/>
                  <a:ext cx="165" cy="24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</p:grpSp>
      <p:sp>
        <p:nvSpPr>
          <p:cNvPr id="87109" name="Rectangle 69"/>
          <p:cNvSpPr>
            <a:spLocks noChangeArrowheads="1"/>
          </p:cNvSpPr>
          <p:nvPr/>
        </p:nvSpPr>
        <p:spPr bwMode="auto">
          <a:xfrm>
            <a:off x="267970" y="4229100"/>
            <a:ext cx="8607425" cy="21939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  Condensation of furfurals with phenols and other cyclic compounds =&gt; Colored compounds =&gt; Identification/quantification of sugars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9">
                                            <p:txEl>
                                              <p:charRg st="0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7109">
                                            <p:txEl>
                                              <p:charRg st="0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9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77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913" y="0"/>
            <a:ext cx="5526087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1" name="ZoneTexte 2"/>
          <p:cNvSpPr txBox="1"/>
          <p:nvPr/>
        </p:nvSpPr>
        <p:spPr>
          <a:xfrm>
            <a:off x="382588" y="14288"/>
            <a:ext cx="25511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latin typeface="Arial" panose="020B0604020202020204" pitchFamily="34" charset="0"/>
              </a:rPr>
              <a:t>Dehydration</a:t>
            </a:r>
            <a:endParaRPr b="1" dirty="0">
              <a:latin typeface="Arial" panose="020B0604020202020204" pitchFamily="34" charset="0"/>
            </a:endParaRPr>
          </a:p>
        </p:txBody>
      </p:sp>
      <p:sp>
        <p:nvSpPr>
          <p:cNvPr id="68612" name="ZoneTexte 3"/>
          <p:cNvSpPr txBox="1"/>
          <p:nvPr/>
        </p:nvSpPr>
        <p:spPr>
          <a:xfrm>
            <a:off x="382588" y="709613"/>
            <a:ext cx="2128837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17766" name="Rectangle 6"/>
          <p:cNvSpPr/>
          <p:nvPr/>
        </p:nvSpPr>
        <p:spPr>
          <a:xfrm>
            <a:off x="0" y="588010"/>
            <a:ext cx="3616325" cy="646239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defTabSz="914400" eaLnBrk="0" hangingPunct="0">
              <a:buFont typeface="Wingdings" panose="05000000000000000000" pitchFamily="2" charset="2"/>
              <a:buChar char="Ø"/>
              <a:tabLst>
                <a:tab pos="104775" algn="l"/>
              </a:tabLst>
            </a:pPr>
            <a:r>
              <a:rPr sz="1800" b="1" dirty="0">
                <a:solidFill>
                  <a:srgbClr val="00FF00"/>
                </a:solidFill>
                <a:cs typeface="Arial" panose="020B0604020202020204" pitchFamily="34" charset="0"/>
                <a:sym typeface="+mn-ea"/>
              </a:rPr>
              <a:t>The Molisch reaction:</a:t>
            </a:r>
            <a:r>
              <a:rPr sz="18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</a:rPr>
              <a:t>Characterization of sugars with 5 or more carbon atoms using α-naphthol in a sulfuric acid medium and under heat. The product of the reaction is colored violet-red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hangingPunct="0">
              <a:buFont typeface="Wingdings" panose="05000000000000000000" pitchFamily="2" charset="2"/>
              <a:buChar char="Ø"/>
              <a:tabLst>
                <a:tab pos="104775" algn="l"/>
              </a:tabLst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Font typeface="Wingdings" panose="05000000000000000000" pitchFamily="2" charset="2"/>
              <a:buChar char="Ø"/>
              <a:tabLst>
                <a:tab pos="104775" algn="l"/>
              </a:tabLst>
            </a:pPr>
            <a:r>
              <a:rPr sz="1800" b="1" dirty="0">
                <a:solidFill>
                  <a:srgbClr val="00FF00"/>
                </a:solidFill>
                <a:cs typeface="Arial" panose="020B0604020202020204" pitchFamily="34" charset="0"/>
                <a:sym typeface="+mn-ea"/>
              </a:rPr>
              <a:t>The Bial reaction:</a:t>
            </a:r>
            <a:r>
              <a:rPr sz="18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Characterization of pentoses using orcinol in the presence of hydrochloric acid and under heat. The product of the reaction is colored green-red.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tabLst>
                <a:tab pos="104775" algn="l"/>
              </a:tabLst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Font typeface="Wingdings" panose="05000000000000000000" pitchFamily="2" charset="2"/>
              <a:buChar char="Ø"/>
              <a:tabLst>
                <a:tab pos="104775" algn="l"/>
              </a:tabLst>
            </a:pPr>
            <a:r>
              <a:rPr sz="18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sz="1800" b="1" dirty="0">
                <a:solidFill>
                  <a:srgbClr val="00FF00"/>
                </a:solidFill>
                <a:cs typeface="Arial" panose="020B0604020202020204" pitchFamily="34" charset="0"/>
                <a:sym typeface="+mn-ea"/>
              </a:rPr>
              <a:t>The Seliwanoff reaction:</a:t>
            </a:r>
            <a:r>
              <a:rPr sz="1800" dirty="0">
                <a:sym typeface="+mn-ea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</a:rPr>
              <a:t>Characterization of ketoses (dehydrate quickly compared to aldoses) using resorcinol in the presence of hydrochloric acid under heat. The product of the reaction is colored red.</a:t>
            </a:r>
            <a:endParaRPr sz="1800" dirty="0">
              <a:latin typeface="Arial" panose="020B0604020202020204" pitchFamily="34" charset="0"/>
            </a:endParaRPr>
          </a:p>
          <a:p>
            <a:pPr defTabSz="914400" eaLnBrk="0" hangingPunct="0">
              <a:tabLst>
                <a:tab pos="104775" algn="l"/>
              </a:tabLst>
            </a:pPr>
            <a:endParaRPr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4763" y="396875"/>
            <a:ext cx="9139238" cy="271621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fr-FR" sz="2800" b="1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sym typeface="+mn-ea"/>
              </a:rPr>
              <a:t>Action of dilute bases in cold conditions</a:t>
            </a: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Rearrangements of anomeric carbon and neighboring carbon</a:t>
            </a: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Epimerization via ene-diol intermediates</a:t>
            </a: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R="0" lvl="1" algn="l" defTabSz="914400" rtl="0" eaLnBrk="1" fontAlgn="base" latinLnBrk="0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2" name="Group 39"/>
          <p:cNvGrpSpPr/>
          <p:nvPr/>
        </p:nvGrpSpPr>
        <p:grpSpPr>
          <a:xfrm>
            <a:off x="188913" y="3409950"/>
            <a:ext cx="1422400" cy="2466975"/>
            <a:chOff x="152" y="2056"/>
            <a:chExt cx="896" cy="1554"/>
          </a:xfrm>
        </p:grpSpPr>
        <p:sp>
          <p:nvSpPr>
            <p:cNvPr id="7205" name="Text Box 6"/>
            <p:cNvSpPr txBox="1"/>
            <p:nvPr/>
          </p:nvSpPr>
          <p:spPr>
            <a:xfrm>
              <a:off x="152" y="3354"/>
              <a:ext cx="896" cy="256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D-glucose</a:t>
              </a:r>
              <a:endParaRPr sz="20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206" name="Group 15"/>
            <p:cNvGrpSpPr/>
            <p:nvPr/>
          </p:nvGrpSpPr>
          <p:grpSpPr>
            <a:xfrm>
              <a:off x="454" y="2056"/>
              <a:ext cx="472" cy="1235"/>
              <a:chOff x="454" y="2056"/>
              <a:chExt cx="472" cy="1235"/>
            </a:xfrm>
          </p:grpSpPr>
          <p:sp>
            <p:nvSpPr>
              <p:cNvPr id="7207" name="Text Box 5"/>
              <p:cNvSpPr txBox="1"/>
              <p:nvPr/>
            </p:nvSpPr>
            <p:spPr>
              <a:xfrm>
                <a:off x="454" y="2056"/>
                <a:ext cx="47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08" name="Line 7"/>
              <p:cNvSpPr/>
              <p:nvPr/>
            </p:nvSpPr>
            <p:spPr>
              <a:xfrm>
                <a:off x="558" y="2295"/>
                <a:ext cx="0" cy="9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09" name="Line 8"/>
              <p:cNvSpPr/>
              <p:nvPr/>
            </p:nvSpPr>
            <p:spPr>
              <a:xfrm>
                <a:off x="549" y="2487"/>
                <a:ext cx="3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4" name="Group 20"/>
          <p:cNvGrpSpPr/>
          <p:nvPr/>
        </p:nvGrpSpPr>
        <p:grpSpPr>
          <a:xfrm>
            <a:off x="7832725" y="3422650"/>
            <a:ext cx="1049338" cy="1960563"/>
            <a:chOff x="4626" y="2211"/>
            <a:chExt cx="661" cy="1235"/>
          </a:xfrm>
        </p:grpSpPr>
        <p:sp>
          <p:nvSpPr>
            <p:cNvPr id="7202" name="Text Box 17"/>
            <p:cNvSpPr txBox="1"/>
            <p:nvPr/>
          </p:nvSpPr>
          <p:spPr>
            <a:xfrm>
              <a:off x="4815" y="2211"/>
              <a:ext cx="47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CHO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7203" name="Line 18"/>
            <p:cNvSpPr/>
            <p:nvPr/>
          </p:nvSpPr>
          <p:spPr>
            <a:xfrm flipH="1">
              <a:off x="4919" y="2450"/>
              <a:ext cx="0" cy="99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4" name="Line 19"/>
            <p:cNvSpPr/>
            <p:nvPr/>
          </p:nvSpPr>
          <p:spPr>
            <a:xfrm>
              <a:off x="4626" y="2642"/>
              <a:ext cx="301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88085" name="Text Box 21"/>
          <p:cNvSpPr txBox="1"/>
          <p:nvPr/>
        </p:nvSpPr>
        <p:spPr>
          <a:xfrm>
            <a:off x="7391400" y="5510213"/>
            <a:ext cx="1577975" cy="4064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D-mannose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33"/>
          <p:cNvGrpSpPr/>
          <p:nvPr/>
        </p:nvGrpSpPr>
        <p:grpSpPr>
          <a:xfrm>
            <a:off x="1808163" y="3390900"/>
            <a:ext cx="1682750" cy="1846263"/>
            <a:chOff x="1542" y="2165"/>
            <a:chExt cx="1060" cy="1163"/>
          </a:xfrm>
        </p:grpSpPr>
        <p:sp>
          <p:nvSpPr>
            <p:cNvPr id="7195" name="Text Box 9"/>
            <p:cNvSpPr txBox="1"/>
            <p:nvPr/>
          </p:nvSpPr>
          <p:spPr>
            <a:xfrm>
              <a:off x="1542" y="2165"/>
              <a:ext cx="764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HO</a:t>
              </a:r>
              <a:r>
                <a:rPr sz="2000" b="1" dirty="0">
                  <a:latin typeface="Arial" panose="020B0604020202020204" pitchFamily="34" charset="0"/>
                </a:rPr>
                <a:t>    CH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7196" name="Text Box 10"/>
            <p:cNvSpPr txBox="1"/>
            <p:nvPr/>
          </p:nvSpPr>
          <p:spPr>
            <a:xfrm>
              <a:off x="1954" y="2521"/>
              <a:ext cx="6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</a:t>
              </a:r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OH</a:t>
              </a:r>
              <a:endParaRPr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7" name="Line 23"/>
            <p:cNvSpPr/>
            <p:nvPr/>
          </p:nvSpPr>
          <p:spPr>
            <a:xfrm>
              <a:off x="2049" y="2377"/>
              <a:ext cx="0" cy="183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8" name="Line 24"/>
            <p:cNvSpPr/>
            <p:nvPr/>
          </p:nvSpPr>
          <p:spPr>
            <a:xfrm>
              <a:off x="2103" y="2382"/>
              <a:ext cx="0" cy="183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9" name="Line 28"/>
            <p:cNvSpPr/>
            <p:nvPr/>
          </p:nvSpPr>
          <p:spPr>
            <a:xfrm>
              <a:off x="1847" y="2295"/>
              <a:ext cx="174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0" name="Line 29"/>
            <p:cNvSpPr/>
            <p:nvPr/>
          </p:nvSpPr>
          <p:spPr>
            <a:xfrm>
              <a:off x="2121" y="2651"/>
              <a:ext cx="174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1" name="Line 31"/>
            <p:cNvSpPr/>
            <p:nvPr/>
          </p:nvSpPr>
          <p:spPr>
            <a:xfrm>
              <a:off x="2057" y="2761"/>
              <a:ext cx="0" cy="56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" name="Group 38"/>
          <p:cNvGrpSpPr/>
          <p:nvPr/>
        </p:nvGrpSpPr>
        <p:grpSpPr>
          <a:xfrm>
            <a:off x="4103688" y="3424238"/>
            <a:ext cx="1054100" cy="1860550"/>
            <a:chOff x="2365" y="2274"/>
            <a:chExt cx="664" cy="1172"/>
          </a:xfrm>
        </p:grpSpPr>
        <p:sp>
          <p:nvSpPr>
            <p:cNvPr id="7191" name="Text Box 11"/>
            <p:cNvSpPr txBox="1"/>
            <p:nvPr/>
          </p:nvSpPr>
          <p:spPr>
            <a:xfrm>
              <a:off x="2383" y="2274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25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7192" name="Text Box 12"/>
            <p:cNvSpPr txBox="1"/>
            <p:nvPr/>
          </p:nvSpPr>
          <p:spPr>
            <a:xfrm>
              <a:off x="2365" y="2640"/>
              <a:ext cx="44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</a:t>
              </a:r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=O</a:t>
              </a:r>
              <a:endParaRPr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3" name="Line 25"/>
            <p:cNvSpPr/>
            <p:nvPr/>
          </p:nvSpPr>
          <p:spPr>
            <a:xfrm>
              <a:off x="2476" y="2505"/>
              <a:ext cx="0" cy="183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4" name="Line 32"/>
            <p:cNvSpPr/>
            <p:nvPr/>
          </p:nvSpPr>
          <p:spPr>
            <a:xfrm>
              <a:off x="2477" y="2879"/>
              <a:ext cx="0" cy="56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7" name="Group 37"/>
          <p:cNvGrpSpPr/>
          <p:nvPr/>
        </p:nvGrpSpPr>
        <p:grpSpPr>
          <a:xfrm>
            <a:off x="5611813" y="3421063"/>
            <a:ext cx="1296987" cy="1844675"/>
            <a:chOff x="3380" y="2366"/>
            <a:chExt cx="817" cy="1162"/>
          </a:xfrm>
        </p:grpSpPr>
        <p:sp>
          <p:nvSpPr>
            <p:cNvPr id="7184" name="Text Box 13"/>
            <p:cNvSpPr txBox="1"/>
            <p:nvPr/>
          </p:nvSpPr>
          <p:spPr>
            <a:xfrm>
              <a:off x="3389" y="2366"/>
              <a:ext cx="80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HO</a:t>
              </a:r>
              <a:r>
                <a:rPr sz="2000" b="1" dirty="0">
                  <a:latin typeface="Arial" panose="020B0604020202020204" pitchFamily="34" charset="0"/>
                </a:rPr>
                <a:t>     CH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7185" name="Text Box 14"/>
            <p:cNvSpPr txBox="1"/>
            <p:nvPr/>
          </p:nvSpPr>
          <p:spPr>
            <a:xfrm>
              <a:off x="3380" y="2732"/>
              <a:ext cx="6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HO</a:t>
              </a:r>
              <a:r>
                <a:rPr sz="2000" b="1" dirty="0">
                  <a:latin typeface="Arial" panose="020B0604020202020204" pitchFamily="34" charset="0"/>
                </a:rPr>
                <a:t>     C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7186" name="Line 26"/>
            <p:cNvSpPr/>
            <p:nvPr/>
          </p:nvSpPr>
          <p:spPr>
            <a:xfrm>
              <a:off x="3938" y="2577"/>
              <a:ext cx="0" cy="183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87" name="Line 27"/>
            <p:cNvSpPr/>
            <p:nvPr/>
          </p:nvSpPr>
          <p:spPr>
            <a:xfrm>
              <a:off x="4002" y="2585"/>
              <a:ext cx="0" cy="183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88" name="Line 30"/>
            <p:cNvSpPr/>
            <p:nvPr/>
          </p:nvSpPr>
          <p:spPr>
            <a:xfrm>
              <a:off x="3729" y="2504"/>
              <a:ext cx="174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89" name="Line 35"/>
            <p:cNvSpPr/>
            <p:nvPr/>
          </p:nvSpPr>
          <p:spPr>
            <a:xfrm>
              <a:off x="3702" y="2861"/>
              <a:ext cx="174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0" name="Line 36"/>
            <p:cNvSpPr/>
            <p:nvPr/>
          </p:nvSpPr>
          <p:spPr>
            <a:xfrm>
              <a:off x="3967" y="2961"/>
              <a:ext cx="0" cy="56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88105" name="Text Box 41"/>
          <p:cNvSpPr txBox="1"/>
          <p:nvPr/>
        </p:nvSpPr>
        <p:spPr>
          <a:xfrm>
            <a:off x="2012950" y="5324475"/>
            <a:ext cx="1195388" cy="7112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algn="ctr"/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Trans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algn="ctr"/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Ène-diol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88106" name="Text Box 42"/>
          <p:cNvSpPr txBox="1"/>
          <p:nvPr/>
        </p:nvSpPr>
        <p:spPr>
          <a:xfrm>
            <a:off x="5903913" y="5353050"/>
            <a:ext cx="1195387" cy="7112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algn="ctr"/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Cis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algn="ctr"/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Ène-diol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88107" name="Text Box 43"/>
          <p:cNvSpPr txBox="1"/>
          <p:nvPr/>
        </p:nvSpPr>
        <p:spPr>
          <a:xfrm>
            <a:off x="3667125" y="5365750"/>
            <a:ext cx="1463675" cy="4064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D-fructose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8108" name="Object 44"/>
          <p:cNvGraphicFramePr>
            <a:graphicFrameLocks noChangeAspect="1"/>
          </p:cNvGraphicFramePr>
          <p:nvPr/>
        </p:nvGraphicFramePr>
        <p:xfrm>
          <a:off x="1308100" y="4406900"/>
          <a:ext cx="6953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2" imgW="704215" imgH="201295" progId="Document.ChemWindow">
                  <p:embed/>
                </p:oleObj>
              </mc:Choice>
              <mc:Fallback>
                <p:oleObj name="" r:id="rId2" imgW="704215" imgH="201295" progId="Document.ChemWindow">
                  <p:embed/>
                  <p:pic>
                    <p:nvPicPr>
                      <p:cNvPr id="0" name="Image 308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08100" y="4406900"/>
                        <a:ext cx="695325" cy="436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0" name="Object 46"/>
          <p:cNvGraphicFramePr>
            <a:graphicFrameLocks noChangeAspect="1"/>
          </p:cNvGraphicFramePr>
          <p:nvPr/>
        </p:nvGraphicFramePr>
        <p:xfrm>
          <a:off x="5006975" y="4408488"/>
          <a:ext cx="6953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4" imgW="704215" imgH="201295" progId="Document.ChemWindow">
                  <p:embed/>
                </p:oleObj>
              </mc:Choice>
              <mc:Fallback>
                <p:oleObj name="" r:id="rId4" imgW="704215" imgH="201295" progId="Document.ChemWindow">
                  <p:embed/>
                  <p:pic>
                    <p:nvPicPr>
                      <p:cNvPr id="0" name="Image 308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06975" y="4408488"/>
                        <a:ext cx="695325" cy="4365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1" name="Object 47"/>
          <p:cNvGraphicFramePr>
            <a:graphicFrameLocks noChangeAspect="1"/>
          </p:cNvGraphicFramePr>
          <p:nvPr/>
        </p:nvGraphicFramePr>
        <p:xfrm>
          <a:off x="3163888" y="4406900"/>
          <a:ext cx="6953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5" imgW="704215" imgH="201295" progId="Document.ChemWindow">
                  <p:embed/>
                </p:oleObj>
              </mc:Choice>
              <mc:Fallback>
                <p:oleObj name="" r:id="rId5" imgW="704215" imgH="201295" progId="Document.ChemWindow">
                  <p:embed/>
                  <p:pic>
                    <p:nvPicPr>
                      <p:cNvPr id="0" name="Image 308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63888" y="4406900"/>
                        <a:ext cx="695325" cy="436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2" name="Object 48"/>
          <p:cNvGraphicFramePr>
            <a:graphicFrameLocks noChangeAspect="1"/>
          </p:cNvGraphicFramePr>
          <p:nvPr/>
        </p:nvGraphicFramePr>
        <p:xfrm>
          <a:off x="7083425" y="4406900"/>
          <a:ext cx="6953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6" imgW="704215" imgH="201295" progId="Document.ChemWindow">
                  <p:embed/>
                </p:oleObj>
              </mc:Choice>
              <mc:Fallback>
                <p:oleObj name="" r:id="rId6" imgW="704215" imgH="201295" progId="Document.ChemWindow">
                  <p:embed/>
                  <p:pic>
                    <p:nvPicPr>
                      <p:cNvPr id="0" name="Image 308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83425" y="4406900"/>
                        <a:ext cx="695325" cy="436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5" grpId="0" animBg="1"/>
      <p:bldP spid="88105" grpId="0" animBg="1"/>
      <p:bldP spid="88106" grpId="0" animBg="1"/>
      <p:bldP spid="8810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1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114300" y="379413"/>
            <a:ext cx="8229600" cy="4398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Addition of heavy metal salts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40000"/>
              </a:lnSpc>
              <a:spcBef>
                <a:spcPct val="6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Demonstration of the reducing power of sugars</a:t>
            </a:r>
            <a:endParaRPr kumimoji="0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40000"/>
              </a:lnSpc>
              <a:spcBef>
                <a:spcPct val="6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Fehling's solution + urine containing sugar gives a brick-red precipitate (cupric oxide in Fehling's solution is reduced by the sugar to cuprous oxide)</a:t>
            </a:r>
            <a:endParaRPr kumimoji="0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375" y="3832997"/>
            <a:ext cx="3903260" cy="30250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/>
          <p:cNvSpPr txBox="1"/>
          <p:nvPr/>
        </p:nvSpPr>
        <p:spPr>
          <a:xfrm>
            <a:off x="4940300" y="4135438"/>
            <a:ext cx="3821113" cy="23069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lang="fr-FR" sz="3200" b="1" i="1" noProof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  <a:sym typeface="+mn-ea"/>
              </a:rPr>
              <a:t>OTHERS</a:t>
            </a:r>
            <a:endParaRPr kumimoji="0" lang="fr-FR" sz="3200" b="1" i="1" kern="1200" cap="none" spc="0" normalizeH="0" baseline="0" noProof="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  <a:p>
            <a:pPr marR="0" defTabSz="914400"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fr-FR" sz="2800" b="1" i="1" kern="1200" cap="none" spc="0" normalizeH="0" baseline="0" noProof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</a:rPr>
              <a:t>Tollens' reagent</a:t>
            </a:r>
            <a:endParaRPr kumimoji="0" lang="fr-FR" sz="2800" b="1" i="1" kern="1200" cap="none" spc="0" normalizeH="0" baseline="0" noProof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  <a:p>
            <a:pPr marR="0" defTabSz="914400"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fr-FR" sz="2800" b="1" i="1" kern="1200" cap="none" spc="0" normalizeH="0" baseline="0" noProof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</a:rPr>
              <a:t>Schiff's reagent</a:t>
            </a:r>
            <a:endParaRPr kumimoji="0" lang="fr-FR" sz="2800" b="1" i="1" kern="1200" cap="none" spc="0" normalizeH="0" baseline="0" noProof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  <a:p>
            <a:pPr marR="0" defTabSz="914400"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fr-FR" sz="2800" b="1" i="1" kern="1200" cap="none" spc="0" normalizeH="0" baseline="0" noProof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</a:rPr>
              <a:t>DNPH test</a:t>
            </a:r>
            <a:endParaRPr kumimoji="0" lang="fr-FR" sz="2800" b="1" i="1" kern="1200" cap="none" spc="0" normalizeH="0" baseline="0" noProof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  <a:p>
            <a:pPr marR="0" defTabSz="914400"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fr-FR" sz="2800" b="1" i="1" kern="1200" cap="none" spc="0" normalizeH="0" baseline="0" noProof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</a:rPr>
              <a:t>Iodine solution</a:t>
            </a:r>
            <a:endParaRPr kumimoji="0" lang="fr-FR" sz="2800" b="1" i="1" kern="1200" cap="none" spc="0" normalizeH="0" baseline="0" noProof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909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9091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20" y="110490"/>
            <a:ext cx="3837940" cy="821690"/>
          </a:xfrm>
        </p:spPr>
        <p:txBody>
          <a:bodyPr/>
          <a:p>
            <a:r>
              <a:rPr lang="fr-FR" altLang="en-US" sz="3200">
                <a:solidFill>
                  <a:srgbClr val="00FF00"/>
                </a:solidFill>
              </a:rPr>
              <a:t>II. Monosaccharides</a:t>
            </a:r>
            <a:endParaRPr lang="fr-FR" altLang="en-US" sz="3200">
              <a:solidFill>
                <a:srgbClr val="00FF00"/>
              </a:solidFill>
            </a:endParaRPr>
          </a:p>
        </p:txBody>
      </p:sp>
      <p:sp>
        <p:nvSpPr>
          <p:cNvPr id="3" name="Zone de texte 2"/>
          <p:cNvSpPr txBox="1"/>
          <p:nvPr/>
        </p:nvSpPr>
        <p:spPr>
          <a:xfrm>
            <a:off x="415290" y="1270635"/>
            <a:ext cx="801306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altLang="en-US" sz="2800" b="1">
                <a:solidFill>
                  <a:srgbClr val="00FF00"/>
                </a:solidFill>
                <a:sym typeface="+mn-ea"/>
              </a:rPr>
              <a:t>II.1. Definition: </a:t>
            </a:r>
            <a:r>
              <a:rPr lang="fr-FR" altLang="en-US" sz="2800">
                <a:sym typeface="+mn-ea"/>
              </a:rPr>
              <a:t>Also called simple oses. Oses are molecules containing both several alcohol functions and a reducing function (</a:t>
            </a:r>
            <a:r>
              <a:rPr lang="fr-FR" altLang="en-US" sz="2800">
                <a:solidFill>
                  <a:srgbClr val="00FF00"/>
                </a:solidFill>
                <a:sym typeface="+mn-ea"/>
              </a:rPr>
              <a:t>aldehyde</a:t>
            </a:r>
            <a:r>
              <a:rPr lang="fr-FR" altLang="en-US" sz="2800">
                <a:sym typeface="+mn-ea"/>
              </a:rPr>
              <a:t> or </a:t>
            </a:r>
            <a:r>
              <a:rPr lang="fr-FR" altLang="en-US" sz="2800">
                <a:solidFill>
                  <a:srgbClr val="00FF00"/>
                </a:solidFill>
                <a:sym typeface="+mn-ea"/>
              </a:rPr>
              <a:t>ketone</a:t>
            </a:r>
            <a:r>
              <a:rPr lang="fr-FR" altLang="en-US" sz="2800">
                <a:sym typeface="+mn-ea"/>
              </a:rPr>
              <a:t>).</a:t>
            </a:r>
            <a:endParaRPr lang="fr-FR" altLang="en-US" sz="2800">
              <a:sym typeface="+mn-ea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639185"/>
            <a:ext cx="9174480" cy="321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Zone de texte 6"/>
          <p:cNvSpPr txBox="1"/>
          <p:nvPr/>
        </p:nvSpPr>
        <p:spPr>
          <a:xfrm>
            <a:off x="333375" y="31750"/>
            <a:ext cx="8354060" cy="18434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marR="0" indent="-342900" algn="just" defTabSz="9144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fr-FR" sz="3200" b="1" kern="0" noProof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panose="020B0604020202020204" pitchFamily="34" charset="0"/>
                <a:sym typeface="+mn-ea"/>
              </a:rPr>
              <a:t>Chromatography</a:t>
            </a:r>
            <a:endParaRPr kumimoji="0" lang="fr-FR" sz="2600" b="1" kern="0" cap="none" spc="0" normalizeH="0" baseline="0" noProof="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charset="0"/>
              <a:buChar char="Ø"/>
              <a:defRPr/>
            </a:pPr>
            <a:r>
              <a:rPr lang="fr-FR" sz="2200" b="1" kern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panose="020B0604020202020204" pitchFamily="34" charset="0"/>
                <a:sym typeface="+mn-ea"/>
              </a:rPr>
              <a:t>Allows identification of a sugar in solution.</a:t>
            </a:r>
            <a:endParaRPr kumimoji="0" lang="fr-FR" sz="2200" b="1" i="0" u="none" strike="noStrike" kern="0" cap="none" spc="0" normalizeH="0" baseline="0" noProof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Arial" panose="020B0604020202020204" pitchFamily="34" charset="0"/>
            </a:endParaRP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charset="0"/>
              <a:buChar char="Ø"/>
              <a:defRPr/>
            </a:pPr>
            <a:r>
              <a:rPr lang="fr-FR" sz="2200" b="1" kern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panose="020B0604020202020204" pitchFamily="34" charset="0"/>
                <a:sym typeface="+mn-ea"/>
              </a:rPr>
              <a:t>Uses slight differences in solubility of sugars in organic solvents</a:t>
            </a:r>
            <a:endParaRPr lang="fr-FR" sz="2200" b="1" kern="0" noProof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26" name="Grouper 25"/>
          <p:cNvGrpSpPr/>
          <p:nvPr/>
        </p:nvGrpSpPr>
        <p:grpSpPr>
          <a:xfrm>
            <a:off x="4490720" y="1735080"/>
            <a:ext cx="4221875" cy="5102382"/>
            <a:chOff x="7647" y="1173"/>
            <a:chExt cx="7533" cy="9442"/>
          </a:xfrm>
        </p:grpSpPr>
        <p:grpSp>
          <p:nvGrpSpPr>
            <p:cNvPr id="22" name="Grouper 21"/>
            <p:cNvGrpSpPr/>
            <p:nvPr/>
          </p:nvGrpSpPr>
          <p:grpSpPr>
            <a:xfrm>
              <a:off x="7647" y="1173"/>
              <a:ext cx="7533" cy="9442"/>
              <a:chOff x="7647" y="1173"/>
              <a:chExt cx="7533" cy="9442"/>
            </a:xfrm>
          </p:grpSpPr>
          <p:sp>
            <p:nvSpPr>
              <p:cNvPr id="20" name="AutoShape 62"/>
              <p:cNvSpPr/>
              <p:nvPr/>
            </p:nvSpPr>
            <p:spPr>
              <a:xfrm>
                <a:off x="7656" y="1518"/>
                <a:ext cx="3612" cy="6745"/>
              </a:xfrm>
              <a:prstGeom prst="parallelogram">
                <a:avLst>
                  <a:gd name="adj" fmla="val 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sz="18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6" name="Grouper 5"/>
              <p:cNvGrpSpPr/>
              <p:nvPr/>
            </p:nvGrpSpPr>
            <p:grpSpPr>
              <a:xfrm rot="16200000">
                <a:off x="6692" y="2127"/>
                <a:ext cx="9442" cy="7533"/>
                <a:chOff x="688" y="4640"/>
                <a:chExt cx="9442" cy="7533"/>
              </a:xfrm>
            </p:grpSpPr>
            <p:grpSp>
              <p:nvGrpSpPr>
                <p:cNvPr id="2" name="Group 44"/>
                <p:cNvGrpSpPr/>
                <p:nvPr/>
              </p:nvGrpSpPr>
              <p:grpSpPr>
                <a:xfrm>
                  <a:off x="4178" y="5338"/>
                  <a:ext cx="5042" cy="2472"/>
                  <a:chOff x="1671" y="2135"/>
                  <a:chExt cx="2017" cy="989"/>
                </a:xfrm>
              </p:grpSpPr>
              <p:sp>
                <p:nvSpPr>
                  <p:cNvPr id="70685" name="Oval 16"/>
                  <p:cNvSpPr/>
                  <p:nvPr/>
                </p:nvSpPr>
                <p:spPr>
                  <a:xfrm>
                    <a:off x="2174" y="2547"/>
                    <a:ext cx="137" cy="15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sz="18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0686" name="Oval 17"/>
                  <p:cNvSpPr/>
                  <p:nvPr/>
                </p:nvSpPr>
                <p:spPr>
                  <a:xfrm>
                    <a:off x="1671" y="2966"/>
                    <a:ext cx="137" cy="15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sz="18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0687" name="Oval 18"/>
                  <p:cNvSpPr/>
                  <p:nvPr/>
                </p:nvSpPr>
                <p:spPr>
                  <a:xfrm>
                    <a:off x="2191" y="2967"/>
                    <a:ext cx="137" cy="15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sz="18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0688" name="Oval 19"/>
                  <p:cNvSpPr/>
                  <p:nvPr/>
                </p:nvSpPr>
                <p:spPr>
                  <a:xfrm>
                    <a:off x="3551" y="2135"/>
                    <a:ext cx="137" cy="15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sz="18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0689" name="Oval 20"/>
                  <p:cNvSpPr/>
                  <p:nvPr/>
                </p:nvSpPr>
                <p:spPr>
                  <a:xfrm>
                    <a:off x="3545" y="2968"/>
                    <a:ext cx="137" cy="15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sz="1800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" name="Group 43"/>
                <p:cNvGrpSpPr/>
                <p:nvPr/>
              </p:nvGrpSpPr>
              <p:grpSpPr>
                <a:xfrm>
                  <a:off x="2991" y="4663"/>
                  <a:ext cx="683" cy="7510"/>
                  <a:chOff x="1196" y="1865"/>
                  <a:chExt cx="273" cy="3004"/>
                </a:xfrm>
              </p:grpSpPr>
              <p:sp>
                <p:nvSpPr>
                  <p:cNvPr id="70681" name="Line 21"/>
                  <p:cNvSpPr/>
                  <p:nvPr/>
                </p:nvSpPr>
                <p:spPr>
                  <a:xfrm flipH="1">
                    <a:off x="1326" y="1865"/>
                    <a:ext cx="9" cy="1426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grpSp>
                <p:nvGrpSpPr>
                  <p:cNvPr id="70682" name="Group 40"/>
                  <p:cNvGrpSpPr/>
                  <p:nvPr/>
                </p:nvGrpSpPr>
                <p:grpSpPr>
                  <a:xfrm>
                    <a:off x="1196" y="3309"/>
                    <a:ext cx="273" cy="1560"/>
                    <a:chOff x="1196" y="3309"/>
                    <a:chExt cx="273" cy="1560"/>
                  </a:xfrm>
                </p:grpSpPr>
                <p:sp>
                  <p:nvSpPr>
                    <p:cNvPr id="70683" name="Text Box 23"/>
                    <p:cNvSpPr txBox="1"/>
                    <p:nvPr/>
                  </p:nvSpPr>
                  <p:spPr>
                    <a:xfrm rot="5400000">
                      <a:off x="747" y="4147"/>
                      <a:ext cx="1171" cy="273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square">
                      <a:spAutoFit/>
                    </a:bodyPr>
                    <a:p>
                      <a:pPr algn="ctr"/>
                      <a:r>
                        <a:rPr sz="1800" b="1" dirty="0">
                          <a:latin typeface="Arial" panose="020B0604020202020204" pitchFamily="34" charset="0"/>
                        </a:rPr>
                        <a:t>Line</a:t>
                      </a:r>
                      <a:r>
                        <a:rPr lang="fr-FR" sz="1800" b="1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800" b="1" dirty="0">
                          <a:latin typeface="Arial" panose="020B0604020202020204" pitchFamily="34" charset="0"/>
                        </a:rPr>
                        <a:t>d</a:t>
                      </a:r>
                      <a:r>
                        <a:rPr lang="fr-FR" sz="1800" b="1" dirty="0">
                          <a:latin typeface="Arial" panose="020B0604020202020204" pitchFamily="34" charset="0"/>
                        </a:rPr>
                        <a:t>e</a:t>
                      </a:r>
                      <a:r>
                        <a:rPr sz="1800" b="1" dirty="0">
                          <a:latin typeface="Arial" panose="020B0604020202020204" pitchFamily="34" charset="0"/>
                        </a:rPr>
                        <a:t>p</a:t>
                      </a:r>
                      <a:r>
                        <a:rPr lang="fr-FR" sz="1800" b="1" dirty="0">
                          <a:latin typeface="Arial" panose="020B0604020202020204" pitchFamily="34" charset="0"/>
                        </a:rPr>
                        <a:t>osi</a:t>
                      </a:r>
                      <a:r>
                        <a:rPr sz="1800" b="1" dirty="0">
                          <a:latin typeface="Arial" panose="020B0604020202020204" pitchFamily="34" charset="0"/>
                        </a:rPr>
                        <a:t>t</a:t>
                      </a:r>
                      <a:endParaRPr sz="1800" b="1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0684" name="Line 25"/>
                    <p:cNvSpPr/>
                    <p:nvPr/>
                  </p:nvSpPr>
                  <p:spPr>
                    <a:xfrm flipV="1">
                      <a:off x="1326" y="3309"/>
                      <a:ext cx="2" cy="298"/>
                    </a:xfrm>
                    <a:prstGeom prst="line">
                      <a:avLst/>
                    </a:prstGeom>
                    <a:ln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stealth" w="lg" len="lg"/>
                    </a:ln>
                  </p:spPr>
                </p:sp>
              </p:grpSp>
            </p:grpSp>
            <p:grpSp>
              <p:nvGrpSpPr>
                <p:cNvPr id="5" name="Group 42"/>
                <p:cNvGrpSpPr/>
                <p:nvPr/>
              </p:nvGrpSpPr>
              <p:grpSpPr>
                <a:xfrm>
                  <a:off x="8935" y="4640"/>
                  <a:ext cx="1195" cy="7096"/>
                  <a:chOff x="3574" y="1856"/>
                  <a:chExt cx="478" cy="2838"/>
                </a:xfrm>
              </p:grpSpPr>
              <p:sp>
                <p:nvSpPr>
                  <p:cNvPr id="70677" name="Line 28"/>
                  <p:cNvSpPr/>
                  <p:nvPr/>
                </p:nvSpPr>
                <p:spPr>
                  <a:xfrm>
                    <a:off x="3813" y="1856"/>
                    <a:ext cx="0" cy="1454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grpSp>
                <p:nvGrpSpPr>
                  <p:cNvPr id="70678" name="Group 41"/>
                  <p:cNvGrpSpPr/>
                  <p:nvPr/>
                </p:nvGrpSpPr>
                <p:grpSpPr>
                  <a:xfrm>
                    <a:off x="3574" y="3344"/>
                    <a:ext cx="478" cy="1350"/>
                    <a:chOff x="3574" y="3344"/>
                    <a:chExt cx="478" cy="1350"/>
                  </a:xfrm>
                </p:grpSpPr>
                <p:sp>
                  <p:nvSpPr>
                    <p:cNvPr id="70679" name="Text Box 29"/>
                    <p:cNvSpPr txBox="1"/>
                    <p:nvPr/>
                  </p:nvSpPr>
                  <p:spPr>
                    <a:xfrm rot="5400000">
                      <a:off x="3289" y="3931"/>
                      <a:ext cx="1047" cy="47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square">
                      <a:spAutoFit/>
                    </a:bodyPr>
                    <a:p>
                      <a:pPr algn="ctr"/>
                      <a:r>
                        <a:rPr sz="1800" b="1" dirty="0">
                          <a:latin typeface="Arial" panose="020B0604020202020204" pitchFamily="34" charset="0"/>
                        </a:rPr>
                        <a:t>Front</a:t>
                      </a:r>
                      <a:r>
                        <a:rPr lang="fr-FR" sz="1800" b="1" dirty="0">
                          <a:latin typeface="Arial" panose="020B0604020202020204" pitchFamily="34" charset="0"/>
                        </a:rPr>
                        <a:t> of the </a:t>
                      </a:r>
                      <a:r>
                        <a:rPr sz="1800" b="1" dirty="0">
                          <a:latin typeface="Arial" panose="020B0604020202020204" pitchFamily="34" charset="0"/>
                        </a:rPr>
                        <a:t>solv</a:t>
                      </a:r>
                      <a:r>
                        <a:rPr lang="fr-FR" sz="1800" b="1" dirty="0">
                          <a:latin typeface="Arial" panose="020B0604020202020204" pitchFamily="34" charset="0"/>
                        </a:rPr>
                        <a:t>e</a:t>
                      </a:r>
                      <a:r>
                        <a:rPr sz="1800" b="1" dirty="0">
                          <a:latin typeface="Arial" panose="020B0604020202020204" pitchFamily="34" charset="0"/>
                        </a:rPr>
                        <a:t>nt</a:t>
                      </a:r>
                      <a:endParaRPr sz="1800" b="1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0680" name="Line 30"/>
                    <p:cNvSpPr/>
                    <p:nvPr/>
                  </p:nvSpPr>
                  <p:spPr>
                    <a:xfrm flipV="1">
                      <a:off x="3813" y="3344"/>
                      <a:ext cx="0" cy="357"/>
                    </a:xfrm>
                    <a:prstGeom prst="line">
                      <a:avLst/>
                    </a:prstGeom>
                    <a:ln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stealth" w="lg" len="lg"/>
                    </a:ln>
                  </p:spPr>
                </p:sp>
              </p:grpSp>
            </p:grpSp>
            <p:grpSp>
              <p:nvGrpSpPr>
                <p:cNvPr id="8" name="Group 37"/>
                <p:cNvGrpSpPr/>
                <p:nvPr/>
              </p:nvGrpSpPr>
              <p:grpSpPr>
                <a:xfrm>
                  <a:off x="1413" y="5275"/>
                  <a:ext cx="2088" cy="1648"/>
                  <a:chOff x="565" y="2110"/>
                  <a:chExt cx="835" cy="659"/>
                </a:xfrm>
              </p:grpSpPr>
              <p:sp>
                <p:nvSpPr>
                  <p:cNvPr id="70671" name="Oval 8"/>
                  <p:cNvSpPr/>
                  <p:nvPr/>
                </p:nvSpPr>
                <p:spPr>
                  <a:xfrm>
                    <a:off x="1263" y="2147"/>
                    <a:ext cx="137" cy="15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sz="18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0672" name="Text Box 10"/>
                  <p:cNvSpPr txBox="1"/>
                  <p:nvPr/>
                </p:nvSpPr>
                <p:spPr>
                  <a:xfrm>
                    <a:off x="565" y="2110"/>
                    <a:ext cx="677" cy="6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>
                    <a:noAutofit/>
                  </a:bodyPr>
                  <a:p>
                    <a:r>
                      <a:rPr sz="1600" b="1" dirty="0">
                        <a:latin typeface="Arial" panose="020B0604020202020204" pitchFamily="34" charset="0"/>
                      </a:rPr>
                      <a:t>Ribose</a:t>
                    </a:r>
                    <a:endParaRPr sz="1600" b="1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" name="Group 38"/>
                <p:cNvGrpSpPr/>
                <p:nvPr/>
              </p:nvGrpSpPr>
              <p:grpSpPr>
                <a:xfrm>
                  <a:off x="1145" y="6165"/>
                  <a:ext cx="2350" cy="1648"/>
                  <a:chOff x="458" y="2466"/>
                  <a:chExt cx="940" cy="659"/>
                </a:xfrm>
              </p:grpSpPr>
              <p:sp>
                <p:nvSpPr>
                  <p:cNvPr id="70669" name="Oval 4"/>
                  <p:cNvSpPr/>
                  <p:nvPr/>
                </p:nvSpPr>
                <p:spPr>
                  <a:xfrm>
                    <a:off x="1261" y="2524"/>
                    <a:ext cx="137" cy="15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sz="18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0670" name="Text Box 11"/>
                  <p:cNvSpPr txBox="1"/>
                  <p:nvPr/>
                </p:nvSpPr>
                <p:spPr>
                  <a:xfrm>
                    <a:off x="458" y="2466"/>
                    <a:ext cx="790" cy="6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>
                    <a:noAutofit/>
                  </a:bodyPr>
                  <a:p>
                    <a:r>
                      <a:rPr sz="1600" b="1" dirty="0">
                        <a:latin typeface="Arial" panose="020B0604020202020204" pitchFamily="34" charset="0"/>
                      </a:rPr>
                      <a:t>Glucose</a:t>
                    </a:r>
                    <a:endParaRPr sz="1600" b="1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" name="Group 39"/>
                <p:cNvGrpSpPr/>
                <p:nvPr/>
              </p:nvGrpSpPr>
              <p:grpSpPr>
                <a:xfrm>
                  <a:off x="688" y="7285"/>
                  <a:ext cx="2805" cy="1078"/>
                  <a:chOff x="275" y="2914"/>
                  <a:chExt cx="1122" cy="431"/>
                </a:xfrm>
              </p:grpSpPr>
              <p:sp>
                <p:nvSpPr>
                  <p:cNvPr id="70667" name="Oval 7"/>
                  <p:cNvSpPr/>
                  <p:nvPr/>
                </p:nvSpPr>
                <p:spPr>
                  <a:xfrm>
                    <a:off x="1260" y="2959"/>
                    <a:ext cx="137" cy="15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sz="18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0668" name="Text Box 12"/>
                  <p:cNvSpPr txBox="1"/>
                  <p:nvPr/>
                </p:nvSpPr>
                <p:spPr>
                  <a:xfrm>
                    <a:off x="275" y="2914"/>
                    <a:ext cx="941" cy="43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>
                    <a:noAutofit/>
                  </a:bodyPr>
                  <a:p>
                    <a:r>
                      <a:rPr sz="1600" b="1" dirty="0">
                        <a:latin typeface="Arial" panose="020B0604020202020204" pitchFamily="34" charset="0"/>
                      </a:rPr>
                      <a:t>Mélange X</a:t>
                    </a:r>
                    <a:endParaRPr sz="1600" b="1" dirty="0">
                      <a:latin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1" name="Line 25"/>
            <p:cNvSpPr/>
            <p:nvPr/>
          </p:nvSpPr>
          <p:spPr>
            <a:xfrm rot="16200000" flipV="1">
              <a:off x="11694" y="6596"/>
              <a:ext cx="1" cy="745"/>
            </a:xfrm>
            <a:prstGeom prst="line">
              <a:avLst/>
            </a:prstGeom>
            <a:ln w="38100" cap="flat" cmpd="sng">
              <a:solidFill>
                <a:srgbClr val="00FF00"/>
              </a:solidFill>
              <a:prstDash val="solid"/>
              <a:headEnd type="none" w="med" len="med"/>
              <a:tailEnd type="stealth" w="lg" len="lg"/>
            </a:ln>
          </p:spPr>
        </p:sp>
        <p:cxnSp>
          <p:nvCxnSpPr>
            <p:cNvPr id="14" name="Connecteur droit avec flèche 13"/>
            <p:cNvCxnSpPr/>
            <p:nvPr/>
          </p:nvCxnSpPr>
          <p:spPr>
            <a:xfrm>
              <a:off x="12361" y="1869"/>
              <a:ext cx="0" cy="604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H="1">
              <a:off x="12047" y="7049"/>
              <a:ext cx="24" cy="884"/>
            </a:xfrm>
            <a:prstGeom prst="straightConnector1">
              <a:avLst/>
            </a:prstGeom>
            <a:ln>
              <a:solidFill>
                <a:srgbClr val="FFC000"/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24" name="Group 35"/>
          <p:cNvGrpSpPr/>
          <p:nvPr/>
        </p:nvGrpSpPr>
        <p:grpSpPr>
          <a:xfrm>
            <a:off x="993458" y="3511233"/>
            <a:ext cx="2889249" cy="1033463"/>
            <a:chOff x="4120" y="2374"/>
            <a:chExt cx="1820" cy="651"/>
          </a:xfrm>
        </p:grpSpPr>
        <p:sp>
          <p:nvSpPr>
            <p:cNvPr id="70673" name="Text Box 31"/>
            <p:cNvSpPr txBox="1"/>
            <p:nvPr/>
          </p:nvSpPr>
          <p:spPr>
            <a:xfrm>
              <a:off x="4120" y="2522"/>
              <a:ext cx="5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8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Rf =</a:t>
              </a:r>
              <a:endParaRPr sz="28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Text Box 32"/>
            <p:cNvSpPr txBox="1"/>
            <p:nvPr/>
          </p:nvSpPr>
          <p:spPr>
            <a:xfrm>
              <a:off x="4505" y="2374"/>
              <a:ext cx="131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800" b="1" dirty="0">
                  <a:solidFill>
                    <a:srgbClr val="FFC000"/>
                  </a:solidFill>
                  <a:latin typeface="Arial" panose="020B0604020202020204" pitchFamily="34" charset="0"/>
                </a:rPr>
                <a:t>Dépl.Tâche</a:t>
              </a:r>
              <a:endParaRPr sz="2800" b="1" dirty="0">
                <a:solidFill>
                  <a:srgbClr val="FFC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675" name="Text Box 33"/>
            <p:cNvSpPr txBox="1"/>
            <p:nvPr/>
          </p:nvSpPr>
          <p:spPr>
            <a:xfrm>
              <a:off x="4468" y="2696"/>
              <a:ext cx="147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800" b="1" dirty="0">
                  <a:latin typeface="Arial" panose="020B0604020202020204" pitchFamily="34" charset="0"/>
                </a:rPr>
                <a:t>Dépl.Solvant</a:t>
              </a:r>
              <a:endParaRPr sz="2800" b="1" dirty="0">
                <a:latin typeface="Arial" panose="020B0604020202020204" pitchFamily="34" charset="0"/>
              </a:endParaRPr>
            </a:p>
          </p:txBody>
        </p:sp>
        <p:sp>
          <p:nvSpPr>
            <p:cNvPr id="70676" name="Line 34"/>
            <p:cNvSpPr/>
            <p:nvPr/>
          </p:nvSpPr>
          <p:spPr>
            <a:xfrm rot="21420000">
              <a:off x="4650" y="2648"/>
              <a:ext cx="1165" cy="5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457200" y="278130"/>
            <a:ext cx="2286000" cy="8382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3600" b="0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III. Osides</a:t>
            </a:r>
            <a:endParaRPr kumimoji="0" lang="fr-FR" sz="3600" b="0" i="0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457200" y="1333500"/>
            <a:ext cx="8229600" cy="5197475"/>
          </a:xfrm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buNone/>
            </a:pPr>
            <a:r>
              <a:rPr sz="280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III.1. Definition</a:t>
            </a:r>
            <a:endParaRPr sz="2800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eaLnBrk="1" hangingPunct="1">
              <a:buNone/>
            </a:pP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</a:rPr>
              <a:t>Substances resulting from the association of </a:t>
            </a:r>
            <a:r>
              <a:rPr lang="fr-FR" sz="2800" dirty="0">
                <a:effectLst>
                  <a:outerShdw blurRad="38100" dist="38100" dir="2700000">
                    <a:srgbClr val="000000"/>
                  </a:outerShdw>
                </a:effectLst>
              </a:rPr>
              <a:t>ose</a:t>
            </a: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</a:rPr>
              <a:t>s, or </a:t>
            </a:r>
            <a:r>
              <a:rPr lang="fr-FR" sz="2800" dirty="0">
                <a:effectLst>
                  <a:outerShdw blurRad="38100" dist="38100" dir="2700000">
                    <a:srgbClr val="000000"/>
                  </a:outerShdw>
                </a:effectLst>
              </a:rPr>
              <a:t>ose</a:t>
            </a: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</a:rPr>
              <a:t> derivatives, with each other; or from the association of </a:t>
            </a:r>
            <a:r>
              <a:rPr lang="fr-FR" sz="2800" dirty="0">
                <a:effectLst>
                  <a:outerShdw blurRad="38100" dist="38100" dir="2700000">
                    <a:srgbClr val="000000"/>
                  </a:outerShdw>
                </a:effectLst>
              </a:rPr>
              <a:t>ose</a:t>
            </a: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</a:rPr>
              <a:t>s and a non-sugar molecule</a:t>
            </a:r>
            <a:r>
              <a:rPr lang="fr-FR" altLang="ja-JP" sz="2800" dirty="0">
                <a:effectLst>
                  <a:outerShdw blurRad="38100" dist="38100" dir="2700000">
                    <a:srgbClr val="000000"/>
                  </a:outerShdw>
                </a:effectLst>
              </a:rPr>
              <a:t>.</a:t>
            </a:r>
            <a:endParaRPr lang="fr-FR" altLang="ja-JP" sz="2800"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eaLnBrk="1" hangingPunct="1"/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 Holosides : </a:t>
            </a:r>
            <a:r>
              <a:rPr lang="fr-FR" dirty="0">
                <a:effectLst>
                  <a:outerShdw blurRad="38100" dist="38100" dir="2700000">
                    <a:srgbClr val="000000"/>
                  </a:outerShdw>
                </a:effectLst>
              </a:rPr>
              <a:t>ose</a:t>
            </a: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s only 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eaLnBrk="1" hangingPunct="1"/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H</a:t>
            </a:r>
            <a:r>
              <a:rPr lang="fr-FR" dirty="0">
                <a:effectLst>
                  <a:outerShdw blurRad="38100" dist="38100" dir="2700000">
                    <a:srgbClr val="000000"/>
                  </a:outerShdw>
                </a:effectLst>
              </a:rPr>
              <a:t>e</a:t>
            </a: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t</a:t>
            </a:r>
            <a:r>
              <a:rPr lang="fr-FR" dirty="0">
                <a:effectLst>
                  <a:outerShdw blurRad="38100" dist="38100" dir="2700000">
                    <a:srgbClr val="000000"/>
                  </a:outerShdw>
                </a:effectLst>
              </a:rPr>
              <a:t>e</a:t>
            </a: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rosides :  </a:t>
            </a:r>
            <a:r>
              <a:rPr lang="fr-FR" dirty="0">
                <a:effectLst>
                  <a:outerShdw blurRad="38100" dist="38100" dir="2700000">
                    <a:srgbClr val="000000"/>
                  </a:outerShdw>
                </a:effectLst>
              </a:rPr>
              <a:t>ose</a:t>
            </a: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 + aglycone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eaLnBrk="1" hangingPunct="1">
              <a:buNone/>
            </a:pPr>
            <a:r>
              <a:rPr sz="280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III.2. </a:t>
            </a:r>
            <a:r>
              <a:rPr lang="fr-FR" sz="280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H</a:t>
            </a:r>
            <a:r>
              <a:rPr sz="280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olosides</a:t>
            </a:r>
            <a:endParaRPr sz="2800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eaLnBrk="1" hangingPunct="1"/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Oligosaccharides ≤ 10 </a:t>
            </a:r>
            <a:r>
              <a:rPr lang="fr-FR" dirty="0">
                <a:effectLst>
                  <a:outerShdw blurRad="38100" dist="38100" dir="2700000">
                    <a:srgbClr val="000000"/>
                  </a:outerShdw>
                </a:effectLst>
              </a:rPr>
              <a:t>ose</a:t>
            </a: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 units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eaLnBrk="1" hangingPunct="1"/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Polysaccharides &gt; 10 </a:t>
            </a:r>
            <a:r>
              <a:rPr lang="fr-FR" dirty="0">
                <a:effectLst>
                  <a:outerShdw blurRad="38100" dist="38100" dir="2700000">
                    <a:srgbClr val="000000"/>
                  </a:outerShdw>
                </a:effectLst>
              </a:rPr>
              <a:t>ose </a:t>
            </a: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units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18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charRg st="18" end="1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159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charRg st="159" end="1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218" end="2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1139">
                                            <p:txEl>
                                              <p:charRg st="218" end="2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3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552450" y="1588"/>
            <a:ext cx="8229600" cy="43656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III.2.1. </a:t>
            </a:r>
            <a:r>
              <a:rPr kumimoji="0" lang="fr-FR" sz="28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Oligosides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: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0" marR="0" lvl="1" indent="-342900" algn="l" defTabSz="914400" rtl="0" eaLnBrk="1" fontAlgn="base" latinLnBrk="0" hangingPunct="1">
              <a:lnSpc>
                <a:spcPct val="100000"/>
              </a:lnSpc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Diholosides </a:t>
            </a: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+mn-ea"/>
              </a:rPr>
              <a:t>(</a:t>
            </a:r>
            <a:r>
              <a:rPr lang="fr-FR" sz="2600" noProof="0" dirty="0" smtClean="0">
                <a:ln>
                  <a:noFill/>
                </a:ln>
                <a:solidFill>
                  <a:srgbClr val="00FF00"/>
                </a:solidFill>
                <a:uLnTx/>
                <a:uFillTx/>
                <a:latin typeface="Arial" panose="020B0604020202020204" pitchFamily="34" charset="0"/>
                <a:sym typeface="+mn-ea"/>
              </a:rPr>
              <a:t>Disaccharides)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5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Condensation of 2 ose units joined by a glycosidic bond</a:t>
            </a:r>
            <a:endParaRPr kumimoji="0" lang="fr-FR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R="0" lvl="1" indent="-285750" algn="l" defTabSz="914400" rtl="0" eaLnBrk="1" fontAlgn="base" latinLnBrk="0" hangingPunct="1">
              <a:lnSpc>
                <a:spcPct val="100000"/>
              </a:lnSpc>
              <a:spcBef>
                <a:spcPct val="55000"/>
              </a:spcBef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ea"/>
              </a:rPr>
              <a:t>The glycosidic </a:t>
            </a:r>
            <a:r>
              <a:rPr lang="fr-FR" sz="2600" noProof="0" dirty="0" smtClean="0">
                <a:ln>
                  <a:noFill/>
                </a:ln>
                <a:uLnTx/>
                <a:uFillTx/>
                <a:cs typeface="+mn-ea"/>
                <a:sym typeface="+mn-ea"/>
              </a:rPr>
              <a:t>bond</a:t>
            </a: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ea"/>
              </a:rPr>
              <a:t> involves at least one carbonyl function</a:t>
            </a:r>
            <a:endParaRPr kumimoji="0" lang="fr-FR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ea"/>
            </a:endParaRP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712470" y="3545840"/>
            <a:ext cx="8782050" cy="278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89000" algn="l"/>
              </a:tabLst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oligoside can have a name linked to the 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89000" algn="l"/>
              </a:tabLst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number of oses constituting it, Examples: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>
                <a:tab pos="889000" algn="l"/>
              </a:tabLst>
              <a:defRPr/>
            </a:pPr>
            <a:r>
              <a:rPr kumimoji="0" lang="fr-FR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Oligoside formed of two oses = diholoside =      disaccharide.</a:t>
            </a:r>
            <a:endParaRPr kumimoji="0" lang="fr-FR" sz="2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>
                <a:tab pos="889000" algn="l"/>
              </a:tabLst>
              <a:defRPr/>
            </a:pPr>
            <a:r>
              <a:rPr kumimoji="0" lang="fr-FR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Oligoside formed of five oses = pentaholoside =      pentasaccharide.</a:t>
            </a:r>
            <a:endParaRPr kumimoji="0" lang="fr-FR" sz="2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charRg st="25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charRg st="25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bldLvl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457200" y="277813"/>
            <a:ext cx="8229600" cy="79375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3200" b="1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Descriptive study of some diholosides</a:t>
            </a:r>
            <a:endParaRPr kumimoji="0" lang="fr-FR" sz="3200" b="1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 hasCustomPrompt="1"/>
          </p:nvPr>
        </p:nvSpPr>
        <p:spPr>
          <a:xfrm>
            <a:off x="457200" y="1238250"/>
            <a:ext cx="8291513" cy="10636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</a:rPr>
              <a:t>Maltose:</a:t>
            </a:r>
            <a:r>
              <a:rPr kumimoji="0" lang="fr-FR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</a:rPr>
              <a:t> Association of 2 glucose molecules united in a (1→4)</a:t>
            </a:r>
            <a:endParaRPr kumimoji="0" lang="fr-FR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</a:endParaRPr>
          </a:p>
        </p:txBody>
      </p:sp>
      <p:sp>
        <p:nvSpPr>
          <p:cNvPr id="73732" name="AutoShape 8"/>
          <p:cNvSpPr>
            <a:spLocks noChangeAspect="1" noTextEdit="1"/>
          </p:cNvSpPr>
          <p:nvPr/>
        </p:nvSpPr>
        <p:spPr>
          <a:xfrm>
            <a:off x="1246188" y="3679825"/>
            <a:ext cx="2714625" cy="17716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fr-FR" altLang="en-US"/>
          </a:p>
        </p:txBody>
      </p:sp>
      <p:sp>
        <p:nvSpPr>
          <p:cNvPr id="93269" name="Rectangle 85"/>
          <p:cNvSpPr>
            <a:spLocks noChangeArrowheads="1"/>
          </p:cNvSpPr>
          <p:nvPr/>
        </p:nvSpPr>
        <p:spPr bwMode="auto">
          <a:xfrm>
            <a:off x="309563" y="4575175"/>
            <a:ext cx="8567738" cy="11366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Symbol" panose="05050102010706020507" pitchFamily="18" charset="2"/>
              <a:buChar char=" "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anose="05050102010706020507" pitchFamily="18" charset="2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-D-glucopyranosyl (1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→4</a:t>
            </a:r>
            <a:r>
              <a:rPr kumimoji="0" lang="ja-JP" alt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’</a:t>
            </a:r>
            <a:r>
              <a:rPr kumimoji="0" lang="fr-FR" altLang="ja-JP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 </a:t>
            </a:r>
            <a:r>
              <a:rPr kumimoji="0" lang="fr-FR" altLang="ja-JP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anose="05050102010706020507" pitchFamily="18" charset="2"/>
                <a:ea typeface="MS PGothic" panose="020B0600070205080204" pitchFamily="34" charset="-128"/>
                <a:cs typeface="Arial" panose="020B0604020202020204" pitchFamily="34" charset="0"/>
              </a:rPr>
              <a:t>b</a:t>
            </a:r>
            <a:r>
              <a:rPr kumimoji="0" lang="fr-FR" altLang="ja-JP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-D-glucopyranose</a:t>
            </a:r>
            <a:endParaRPr kumimoji="0" lang="fr-FR" altLang="ja-JP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Symbol" panose="05050102010706020507" pitchFamily="18" charset="2"/>
              <a:buChar char=" "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anose="05050102010706020507" pitchFamily="18" charset="2"/>
                <a:ea typeface="MS PGothic" panose="020B0600070205080204" pitchFamily="34" charset="-128"/>
                <a:cs typeface="Arial" panose="020B0604020202020204" pitchFamily="34" charset="0"/>
              </a:rPr>
              <a:t>b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-Maltose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2" name="Group 100"/>
          <p:cNvGrpSpPr/>
          <p:nvPr/>
        </p:nvGrpSpPr>
        <p:grpSpPr>
          <a:xfrm>
            <a:off x="1636713" y="2382838"/>
            <a:ext cx="5638800" cy="1790700"/>
            <a:chOff x="1031" y="1501"/>
            <a:chExt cx="3552" cy="1128"/>
          </a:xfrm>
        </p:grpSpPr>
        <p:grpSp>
          <p:nvGrpSpPr>
            <p:cNvPr id="73735" name="Group 84"/>
            <p:cNvGrpSpPr/>
            <p:nvPr/>
          </p:nvGrpSpPr>
          <p:grpSpPr>
            <a:xfrm>
              <a:off x="2255" y="2015"/>
              <a:ext cx="980" cy="360"/>
              <a:chOff x="2255" y="2564"/>
              <a:chExt cx="980" cy="360"/>
            </a:xfrm>
          </p:grpSpPr>
          <p:sp>
            <p:nvSpPr>
              <p:cNvPr id="73785" name="Rectangle 63"/>
              <p:cNvSpPr/>
              <p:nvPr/>
            </p:nvSpPr>
            <p:spPr>
              <a:xfrm>
                <a:off x="2255" y="2564"/>
                <a:ext cx="4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 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86" name="Line 79"/>
              <p:cNvSpPr/>
              <p:nvPr/>
            </p:nvSpPr>
            <p:spPr>
              <a:xfrm>
                <a:off x="2279" y="2682"/>
                <a:ext cx="0" cy="242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87" name="Line 80"/>
              <p:cNvSpPr/>
              <p:nvPr/>
            </p:nvSpPr>
            <p:spPr>
              <a:xfrm>
                <a:off x="2274" y="2919"/>
                <a:ext cx="381" cy="2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88" name="Line 81"/>
              <p:cNvSpPr/>
              <p:nvPr/>
            </p:nvSpPr>
            <p:spPr>
              <a:xfrm>
                <a:off x="2842" y="2921"/>
                <a:ext cx="39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73736" name="Text Box 83"/>
            <p:cNvSpPr txBox="1"/>
            <p:nvPr/>
          </p:nvSpPr>
          <p:spPr>
            <a:xfrm>
              <a:off x="2599" y="2221"/>
              <a:ext cx="29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800" b="1" dirty="0">
                  <a:latin typeface="Arial" panose="020B0604020202020204" pitchFamily="34" charset="0"/>
                </a:rPr>
                <a:t>O</a:t>
              </a:r>
              <a:endParaRPr sz="2800" b="1" dirty="0">
                <a:latin typeface="Arial" panose="020B0604020202020204" pitchFamily="34" charset="0"/>
              </a:endParaRPr>
            </a:p>
          </p:txBody>
        </p:sp>
        <p:grpSp>
          <p:nvGrpSpPr>
            <p:cNvPr id="73737" name="Group 98"/>
            <p:cNvGrpSpPr/>
            <p:nvPr/>
          </p:nvGrpSpPr>
          <p:grpSpPr>
            <a:xfrm>
              <a:off x="1031" y="1511"/>
              <a:ext cx="1357" cy="1118"/>
              <a:chOff x="1031" y="1511"/>
              <a:chExt cx="1357" cy="1118"/>
            </a:xfrm>
          </p:grpSpPr>
          <p:sp>
            <p:nvSpPr>
              <p:cNvPr id="73763" name="Rectangle 62"/>
              <p:cNvSpPr/>
              <p:nvPr/>
            </p:nvSpPr>
            <p:spPr>
              <a:xfrm>
                <a:off x="1887" y="1756"/>
                <a:ext cx="12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O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64" name="Rectangle 64"/>
              <p:cNvSpPr/>
              <p:nvPr/>
            </p:nvSpPr>
            <p:spPr>
              <a:xfrm>
                <a:off x="1424" y="1518"/>
                <a:ext cx="96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C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65" name="Rectangle 65"/>
              <p:cNvSpPr/>
              <p:nvPr/>
            </p:nvSpPr>
            <p:spPr>
              <a:xfrm>
                <a:off x="1520" y="1518"/>
                <a:ext cx="123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H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66" name="Rectangle 66"/>
              <p:cNvSpPr/>
              <p:nvPr/>
            </p:nvSpPr>
            <p:spPr>
              <a:xfrm>
                <a:off x="1642" y="1597"/>
                <a:ext cx="73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500" dirty="0">
                    <a:latin typeface="Comic Sans MS" panose="030F0702030302020204" charset="0"/>
                  </a:rPr>
                  <a:t>2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67" name="Rectangle 67"/>
              <p:cNvSpPr/>
              <p:nvPr/>
            </p:nvSpPr>
            <p:spPr>
              <a:xfrm>
                <a:off x="1715" y="1518"/>
                <a:ext cx="12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O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68" name="Rectangle 68"/>
              <p:cNvSpPr/>
              <p:nvPr/>
            </p:nvSpPr>
            <p:spPr>
              <a:xfrm>
                <a:off x="1842" y="1518"/>
                <a:ext cx="123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H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69" name="Line 69"/>
              <p:cNvSpPr/>
              <p:nvPr/>
            </p:nvSpPr>
            <p:spPr>
              <a:xfrm>
                <a:off x="2011" y="1923"/>
                <a:ext cx="275" cy="218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70" name="Freeform 70"/>
              <p:cNvSpPr/>
              <p:nvPr/>
            </p:nvSpPr>
            <p:spPr>
              <a:xfrm>
                <a:off x="1937" y="2128"/>
                <a:ext cx="349" cy="273"/>
              </a:xfrm>
              <a:custGeom>
                <a:avLst/>
                <a:gdLst>
                  <a:gd name="txL" fmla="*/ 0 w 699"/>
                  <a:gd name="txT" fmla="*/ 0 h 546"/>
                  <a:gd name="txR" fmla="*/ 699 w 699"/>
                  <a:gd name="txB" fmla="*/ 546 h 546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99" h="546">
                    <a:moveTo>
                      <a:pt x="13" y="522"/>
                    </a:moveTo>
                    <a:lnTo>
                      <a:pt x="22" y="546"/>
                    </a:lnTo>
                    <a:lnTo>
                      <a:pt x="699" y="0"/>
                    </a:lnTo>
                    <a:lnTo>
                      <a:pt x="0" y="504"/>
                    </a:lnTo>
                    <a:lnTo>
                      <a:pt x="13" y="522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71" name="Freeform 71"/>
              <p:cNvSpPr/>
              <p:nvPr/>
            </p:nvSpPr>
            <p:spPr>
              <a:xfrm>
                <a:off x="1158" y="2136"/>
                <a:ext cx="311" cy="265"/>
              </a:xfrm>
              <a:custGeom>
                <a:avLst/>
                <a:gdLst>
                  <a:gd name="txL" fmla="*/ 0 w 621"/>
                  <a:gd name="txT" fmla="*/ 0 h 529"/>
                  <a:gd name="txR" fmla="*/ 621 w 621"/>
                  <a:gd name="txB" fmla="*/ 529 h 5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21" h="529">
                    <a:moveTo>
                      <a:pt x="613" y="505"/>
                    </a:moveTo>
                    <a:lnTo>
                      <a:pt x="621" y="482"/>
                    </a:lnTo>
                    <a:lnTo>
                      <a:pt x="0" y="0"/>
                    </a:lnTo>
                    <a:lnTo>
                      <a:pt x="605" y="529"/>
                    </a:lnTo>
                    <a:lnTo>
                      <a:pt x="613" y="505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72" name="Line 72"/>
              <p:cNvSpPr/>
              <p:nvPr/>
            </p:nvSpPr>
            <p:spPr>
              <a:xfrm flipH="1">
                <a:off x="1158" y="1877"/>
                <a:ext cx="312" cy="259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73" name="Line 73"/>
              <p:cNvSpPr/>
              <p:nvPr/>
            </p:nvSpPr>
            <p:spPr>
              <a:xfrm flipH="1">
                <a:off x="1470" y="1876"/>
                <a:ext cx="406" cy="1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74" name="Freeform 74"/>
              <p:cNvSpPr/>
              <p:nvPr/>
            </p:nvSpPr>
            <p:spPr>
              <a:xfrm>
                <a:off x="1461" y="2378"/>
                <a:ext cx="486" cy="23"/>
              </a:xfrm>
              <a:custGeom>
                <a:avLst/>
                <a:gdLst>
                  <a:gd name="txL" fmla="*/ 0 w 973"/>
                  <a:gd name="txT" fmla="*/ 0 h 47"/>
                  <a:gd name="txR" fmla="*/ 973 w 973"/>
                  <a:gd name="txB" fmla="*/ 47 h 47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73" h="47">
                    <a:moveTo>
                      <a:pt x="8" y="23"/>
                    </a:moveTo>
                    <a:lnTo>
                      <a:pt x="0" y="47"/>
                    </a:lnTo>
                    <a:lnTo>
                      <a:pt x="973" y="47"/>
                    </a:lnTo>
                    <a:lnTo>
                      <a:pt x="964" y="23"/>
                    </a:lnTo>
                    <a:lnTo>
                      <a:pt x="964" y="0"/>
                    </a:lnTo>
                    <a:lnTo>
                      <a:pt x="8" y="0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75" name="Line 75"/>
              <p:cNvSpPr/>
              <p:nvPr/>
            </p:nvSpPr>
            <p:spPr>
              <a:xfrm flipV="1">
                <a:off x="1470" y="1712"/>
                <a:ext cx="1" cy="165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76" name="Line 76"/>
              <p:cNvSpPr/>
              <p:nvPr/>
            </p:nvSpPr>
            <p:spPr>
              <a:xfrm>
                <a:off x="1943" y="2389"/>
                <a:ext cx="1" cy="240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77" name="Line 77"/>
              <p:cNvSpPr/>
              <p:nvPr/>
            </p:nvSpPr>
            <p:spPr>
              <a:xfrm flipV="1">
                <a:off x="1465" y="2149"/>
                <a:ext cx="1" cy="240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78" name="Line 78"/>
              <p:cNvSpPr/>
              <p:nvPr/>
            </p:nvSpPr>
            <p:spPr>
              <a:xfrm>
                <a:off x="1158" y="2136"/>
                <a:ext cx="1" cy="240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79" name="Text Box 86"/>
              <p:cNvSpPr txBox="1"/>
              <p:nvPr/>
            </p:nvSpPr>
            <p:spPr>
              <a:xfrm>
                <a:off x="2192" y="1934"/>
                <a:ext cx="19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1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80" name="Text Box 87"/>
              <p:cNvSpPr txBox="1"/>
              <p:nvPr/>
            </p:nvSpPr>
            <p:spPr>
              <a:xfrm>
                <a:off x="1816" y="2170"/>
                <a:ext cx="19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2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81" name="Text Box 88"/>
              <p:cNvSpPr txBox="1"/>
              <p:nvPr/>
            </p:nvSpPr>
            <p:spPr>
              <a:xfrm>
                <a:off x="1369" y="2363"/>
                <a:ext cx="19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3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82" name="Text Box 89"/>
              <p:cNvSpPr txBox="1"/>
              <p:nvPr/>
            </p:nvSpPr>
            <p:spPr>
              <a:xfrm>
                <a:off x="1031" y="1925"/>
                <a:ext cx="19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4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83" name="Text Box 90"/>
              <p:cNvSpPr txBox="1"/>
              <p:nvPr/>
            </p:nvSpPr>
            <p:spPr>
              <a:xfrm>
                <a:off x="1386" y="1860"/>
                <a:ext cx="19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5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84" name="Text Box 91"/>
              <p:cNvSpPr txBox="1"/>
              <p:nvPr/>
            </p:nvSpPr>
            <p:spPr>
              <a:xfrm>
                <a:off x="1231" y="1511"/>
                <a:ext cx="19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6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3738" name="Group 99"/>
            <p:cNvGrpSpPr/>
            <p:nvPr/>
          </p:nvGrpSpPr>
          <p:grpSpPr>
            <a:xfrm>
              <a:off x="3114" y="1501"/>
              <a:ext cx="1469" cy="1128"/>
              <a:chOff x="3114" y="1501"/>
              <a:chExt cx="1469" cy="1128"/>
            </a:xfrm>
          </p:grpSpPr>
          <p:sp>
            <p:nvSpPr>
              <p:cNvPr id="73739" name="Rectangle 10"/>
              <p:cNvSpPr/>
              <p:nvPr/>
            </p:nvSpPr>
            <p:spPr>
              <a:xfrm>
                <a:off x="3963" y="1756"/>
                <a:ext cx="12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O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40" name="Rectangle 11"/>
              <p:cNvSpPr/>
              <p:nvPr/>
            </p:nvSpPr>
            <p:spPr>
              <a:xfrm>
                <a:off x="4331" y="2015"/>
                <a:ext cx="4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 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41" name="Rectangle 18"/>
              <p:cNvSpPr/>
              <p:nvPr/>
            </p:nvSpPr>
            <p:spPr>
              <a:xfrm>
                <a:off x="3500" y="1518"/>
                <a:ext cx="96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C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42" name="Rectangle 19"/>
              <p:cNvSpPr/>
              <p:nvPr/>
            </p:nvSpPr>
            <p:spPr>
              <a:xfrm>
                <a:off x="3596" y="1518"/>
                <a:ext cx="123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H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43" name="Rectangle 20"/>
              <p:cNvSpPr/>
              <p:nvPr/>
            </p:nvSpPr>
            <p:spPr>
              <a:xfrm>
                <a:off x="3718" y="1597"/>
                <a:ext cx="73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500" dirty="0">
                    <a:latin typeface="Comic Sans MS" panose="030F0702030302020204" charset="0"/>
                  </a:rPr>
                  <a:t>2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44" name="Rectangle 21"/>
              <p:cNvSpPr/>
              <p:nvPr/>
            </p:nvSpPr>
            <p:spPr>
              <a:xfrm>
                <a:off x="3791" y="1518"/>
                <a:ext cx="12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O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45" name="Rectangle 22"/>
              <p:cNvSpPr/>
              <p:nvPr/>
            </p:nvSpPr>
            <p:spPr>
              <a:xfrm>
                <a:off x="3918" y="1518"/>
                <a:ext cx="123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H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46" name="Line 23"/>
              <p:cNvSpPr/>
              <p:nvPr/>
            </p:nvSpPr>
            <p:spPr>
              <a:xfrm>
                <a:off x="4087" y="1923"/>
                <a:ext cx="275" cy="218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47" name="Freeform 24"/>
              <p:cNvSpPr/>
              <p:nvPr/>
            </p:nvSpPr>
            <p:spPr>
              <a:xfrm>
                <a:off x="4013" y="2128"/>
                <a:ext cx="349" cy="273"/>
              </a:xfrm>
              <a:custGeom>
                <a:avLst/>
                <a:gdLst>
                  <a:gd name="txL" fmla="*/ 0 w 699"/>
                  <a:gd name="txT" fmla="*/ 0 h 546"/>
                  <a:gd name="txR" fmla="*/ 699 w 699"/>
                  <a:gd name="txB" fmla="*/ 546 h 546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99" h="546">
                    <a:moveTo>
                      <a:pt x="13" y="522"/>
                    </a:moveTo>
                    <a:lnTo>
                      <a:pt x="22" y="546"/>
                    </a:lnTo>
                    <a:lnTo>
                      <a:pt x="699" y="0"/>
                    </a:lnTo>
                    <a:lnTo>
                      <a:pt x="0" y="504"/>
                    </a:lnTo>
                    <a:lnTo>
                      <a:pt x="13" y="522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48" name="Freeform 25"/>
              <p:cNvSpPr/>
              <p:nvPr/>
            </p:nvSpPr>
            <p:spPr>
              <a:xfrm>
                <a:off x="3234" y="2136"/>
                <a:ext cx="311" cy="265"/>
              </a:xfrm>
              <a:custGeom>
                <a:avLst/>
                <a:gdLst>
                  <a:gd name="txL" fmla="*/ 0 w 621"/>
                  <a:gd name="txT" fmla="*/ 0 h 529"/>
                  <a:gd name="txR" fmla="*/ 621 w 621"/>
                  <a:gd name="txB" fmla="*/ 529 h 5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21" h="529">
                    <a:moveTo>
                      <a:pt x="613" y="505"/>
                    </a:moveTo>
                    <a:lnTo>
                      <a:pt x="621" y="482"/>
                    </a:lnTo>
                    <a:lnTo>
                      <a:pt x="0" y="0"/>
                    </a:lnTo>
                    <a:lnTo>
                      <a:pt x="605" y="529"/>
                    </a:lnTo>
                    <a:lnTo>
                      <a:pt x="613" y="505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49" name="Line 26"/>
              <p:cNvSpPr/>
              <p:nvPr/>
            </p:nvSpPr>
            <p:spPr>
              <a:xfrm flipH="1">
                <a:off x="3234" y="1877"/>
                <a:ext cx="312" cy="259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50" name="Line 27"/>
              <p:cNvSpPr/>
              <p:nvPr/>
            </p:nvSpPr>
            <p:spPr>
              <a:xfrm flipH="1">
                <a:off x="3546" y="1876"/>
                <a:ext cx="406" cy="1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51" name="Freeform 28"/>
              <p:cNvSpPr/>
              <p:nvPr/>
            </p:nvSpPr>
            <p:spPr>
              <a:xfrm>
                <a:off x="3537" y="2378"/>
                <a:ext cx="486" cy="23"/>
              </a:xfrm>
              <a:custGeom>
                <a:avLst/>
                <a:gdLst>
                  <a:gd name="txL" fmla="*/ 0 w 973"/>
                  <a:gd name="txT" fmla="*/ 0 h 47"/>
                  <a:gd name="txR" fmla="*/ 973 w 973"/>
                  <a:gd name="txB" fmla="*/ 47 h 47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73" h="47">
                    <a:moveTo>
                      <a:pt x="8" y="23"/>
                    </a:moveTo>
                    <a:lnTo>
                      <a:pt x="0" y="47"/>
                    </a:lnTo>
                    <a:lnTo>
                      <a:pt x="973" y="47"/>
                    </a:lnTo>
                    <a:lnTo>
                      <a:pt x="964" y="23"/>
                    </a:lnTo>
                    <a:lnTo>
                      <a:pt x="964" y="0"/>
                    </a:lnTo>
                    <a:lnTo>
                      <a:pt x="8" y="0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52" name="Line 29"/>
              <p:cNvSpPr/>
              <p:nvPr/>
            </p:nvSpPr>
            <p:spPr>
              <a:xfrm flipV="1">
                <a:off x="3546" y="1712"/>
                <a:ext cx="1" cy="165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53" name="Line 30"/>
              <p:cNvSpPr/>
              <p:nvPr/>
            </p:nvSpPr>
            <p:spPr>
              <a:xfrm>
                <a:off x="4019" y="2389"/>
                <a:ext cx="1" cy="240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54" name="Line 31"/>
              <p:cNvSpPr/>
              <p:nvPr/>
            </p:nvSpPr>
            <p:spPr>
              <a:xfrm flipV="1">
                <a:off x="3541" y="2149"/>
                <a:ext cx="1" cy="240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55" name="Line 32"/>
              <p:cNvSpPr/>
              <p:nvPr/>
            </p:nvSpPr>
            <p:spPr>
              <a:xfrm>
                <a:off x="3234" y="2136"/>
                <a:ext cx="1" cy="240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56" name="Line 59"/>
              <p:cNvSpPr/>
              <p:nvPr/>
            </p:nvSpPr>
            <p:spPr>
              <a:xfrm>
                <a:off x="4361" y="1837"/>
                <a:ext cx="0" cy="31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57" name="Text Box 92"/>
              <p:cNvSpPr txBox="1"/>
              <p:nvPr/>
            </p:nvSpPr>
            <p:spPr>
              <a:xfrm>
                <a:off x="4347" y="1980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1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58" name="Text Box 93"/>
              <p:cNvSpPr txBox="1"/>
              <p:nvPr/>
            </p:nvSpPr>
            <p:spPr>
              <a:xfrm>
                <a:off x="3899" y="2160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59" name="Text Box 94"/>
              <p:cNvSpPr txBox="1"/>
              <p:nvPr/>
            </p:nvSpPr>
            <p:spPr>
              <a:xfrm>
                <a:off x="3452" y="2353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3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60" name="Text Box 95"/>
              <p:cNvSpPr txBox="1"/>
              <p:nvPr/>
            </p:nvSpPr>
            <p:spPr>
              <a:xfrm>
                <a:off x="3114" y="1915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4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61" name="Text Box 96"/>
              <p:cNvSpPr txBox="1"/>
              <p:nvPr/>
            </p:nvSpPr>
            <p:spPr>
              <a:xfrm>
                <a:off x="3469" y="1850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5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62" name="Text Box 97"/>
              <p:cNvSpPr txBox="1"/>
              <p:nvPr/>
            </p:nvSpPr>
            <p:spPr>
              <a:xfrm>
                <a:off x="3314" y="1501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6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6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384175" y="498475"/>
            <a:ext cx="8537575" cy="1063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Symbol" panose="05050102010706020507" pitchFamily="18" charset="2"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</a:rPr>
              <a:t>Lactose:</a:t>
            </a:r>
            <a:r>
              <a:rPr kumimoji="0" b="1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MS PGothic" panose="020B0600070205080204" pitchFamily="34" charset="-128"/>
              </a:rPr>
              <a:t> 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</a:rPr>
              <a:t>Milk sugar. Association of a galactose and a glucose united in b (1→4)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</a:endParaRPr>
          </a:p>
        </p:txBody>
      </p:sp>
      <p:sp>
        <p:nvSpPr>
          <p:cNvPr id="74755" name="AutoShape 6"/>
          <p:cNvSpPr>
            <a:spLocks noChangeAspect="1" noTextEdit="1"/>
          </p:cNvSpPr>
          <p:nvPr/>
        </p:nvSpPr>
        <p:spPr>
          <a:xfrm>
            <a:off x="1260475" y="3679825"/>
            <a:ext cx="2714625" cy="17716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fr-FR" altLang="en-US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293688" y="4575175"/>
            <a:ext cx="8675688" cy="11366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anose="05050102010706020507" pitchFamily="18" charset="2"/>
                <a:ea typeface="MS PGothic" panose="020B0600070205080204" pitchFamily="34" charset="-128"/>
                <a:cs typeface="+mn-cs"/>
              </a:rPr>
              <a:t>b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-D-galactopyranosyl (1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→4</a:t>
            </a:r>
            <a:r>
              <a:rPr kumimoji="0" lang="ja-JP" alt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’</a:t>
            </a:r>
            <a:r>
              <a:rPr kumimoji="0" lang="fr-FR" altLang="ja-JP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 </a:t>
            </a:r>
            <a:r>
              <a:rPr kumimoji="0" lang="fr-FR" altLang="ja-JP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anose="05050102010706020507" pitchFamily="18" charset="2"/>
                <a:ea typeface="MS PGothic" panose="020B0600070205080204" pitchFamily="34" charset="-128"/>
                <a:cs typeface="Arial" panose="020B0604020202020204" pitchFamily="34" charset="0"/>
              </a:rPr>
              <a:t>a</a:t>
            </a:r>
            <a:r>
              <a:rPr kumimoji="0" lang="fr-FR" altLang="ja-JP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-D-glucopyranose</a:t>
            </a:r>
            <a:endParaRPr kumimoji="0" lang="fr-FR" altLang="ja-JP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anose="05050102010706020507" pitchFamily="18" charset="2"/>
                <a:ea typeface="MS PGothic" panose="020B0600070205080204" pitchFamily="34" charset="-128"/>
                <a:cs typeface="Arial" panose="020B0604020202020204" pitchFamily="34" charset="0"/>
              </a:rPr>
              <a:t>a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-Lactose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1493838" y="2382838"/>
            <a:ext cx="5767387" cy="1790700"/>
            <a:chOff x="941" y="1501"/>
            <a:chExt cx="3633" cy="1128"/>
          </a:xfrm>
        </p:grpSpPr>
        <p:grpSp>
          <p:nvGrpSpPr>
            <p:cNvPr id="74758" name="Group 65"/>
            <p:cNvGrpSpPr/>
            <p:nvPr/>
          </p:nvGrpSpPr>
          <p:grpSpPr>
            <a:xfrm>
              <a:off x="941" y="1511"/>
              <a:ext cx="1456" cy="1118"/>
              <a:chOff x="941" y="1511"/>
              <a:chExt cx="1456" cy="1118"/>
            </a:xfrm>
          </p:grpSpPr>
          <p:sp>
            <p:nvSpPr>
              <p:cNvPr id="74787" name="Rectangle 10"/>
              <p:cNvSpPr/>
              <p:nvPr/>
            </p:nvSpPr>
            <p:spPr>
              <a:xfrm>
                <a:off x="2255" y="2015"/>
                <a:ext cx="4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 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88" name="Line 11"/>
              <p:cNvSpPr/>
              <p:nvPr/>
            </p:nvSpPr>
            <p:spPr>
              <a:xfrm>
                <a:off x="2279" y="1896"/>
                <a:ext cx="0" cy="242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789" name="Rectangle 16"/>
              <p:cNvSpPr/>
              <p:nvPr/>
            </p:nvSpPr>
            <p:spPr>
              <a:xfrm>
                <a:off x="1887" y="1756"/>
                <a:ext cx="12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O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90" name="Rectangle 17"/>
              <p:cNvSpPr/>
              <p:nvPr/>
            </p:nvSpPr>
            <p:spPr>
              <a:xfrm>
                <a:off x="1424" y="1518"/>
                <a:ext cx="96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C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91" name="Rectangle 18"/>
              <p:cNvSpPr/>
              <p:nvPr/>
            </p:nvSpPr>
            <p:spPr>
              <a:xfrm>
                <a:off x="1520" y="1518"/>
                <a:ext cx="123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H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92" name="Rectangle 19"/>
              <p:cNvSpPr/>
              <p:nvPr/>
            </p:nvSpPr>
            <p:spPr>
              <a:xfrm>
                <a:off x="1642" y="1597"/>
                <a:ext cx="73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500" dirty="0">
                    <a:latin typeface="Comic Sans MS" panose="030F0702030302020204" charset="0"/>
                  </a:rPr>
                  <a:t>2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93" name="Rectangle 20"/>
              <p:cNvSpPr/>
              <p:nvPr/>
            </p:nvSpPr>
            <p:spPr>
              <a:xfrm>
                <a:off x="1715" y="1518"/>
                <a:ext cx="12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O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94" name="Rectangle 21"/>
              <p:cNvSpPr/>
              <p:nvPr/>
            </p:nvSpPr>
            <p:spPr>
              <a:xfrm>
                <a:off x="1842" y="1518"/>
                <a:ext cx="123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H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95" name="Line 22"/>
              <p:cNvSpPr/>
              <p:nvPr/>
            </p:nvSpPr>
            <p:spPr>
              <a:xfrm>
                <a:off x="2011" y="1923"/>
                <a:ext cx="275" cy="218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796" name="Freeform 23"/>
              <p:cNvSpPr/>
              <p:nvPr/>
            </p:nvSpPr>
            <p:spPr>
              <a:xfrm>
                <a:off x="1937" y="2128"/>
                <a:ext cx="349" cy="273"/>
              </a:xfrm>
              <a:custGeom>
                <a:avLst/>
                <a:gdLst>
                  <a:gd name="txL" fmla="*/ 0 w 699"/>
                  <a:gd name="txT" fmla="*/ 0 h 546"/>
                  <a:gd name="txR" fmla="*/ 699 w 699"/>
                  <a:gd name="txB" fmla="*/ 546 h 546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99" h="546">
                    <a:moveTo>
                      <a:pt x="13" y="522"/>
                    </a:moveTo>
                    <a:lnTo>
                      <a:pt x="22" y="546"/>
                    </a:lnTo>
                    <a:lnTo>
                      <a:pt x="699" y="0"/>
                    </a:lnTo>
                    <a:lnTo>
                      <a:pt x="0" y="504"/>
                    </a:lnTo>
                    <a:lnTo>
                      <a:pt x="13" y="522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97" name="Freeform 24"/>
              <p:cNvSpPr/>
              <p:nvPr/>
            </p:nvSpPr>
            <p:spPr>
              <a:xfrm>
                <a:off x="1158" y="2136"/>
                <a:ext cx="311" cy="265"/>
              </a:xfrm>
              <a:custGeom>
                <a:avLst/>
                <a:gdLst>
                  <a:gd name="txL" fmla="*/ 0 w 621"/>
                  <a:gd name="txT" fmla="*/ 0 h 529"/>
                  <a:gd name="txR" fmla="*/ 621 w 621"/>
                  <a:gd name="txB" fmla="*/ 529 h 5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21" h="529">
                    <a:moveTo>
                      <a:pt x="613" y="505"/>
                    </a:moveTo>
                    <a:lnTo>
                      <a:pt x="621" y="482"/>
                    </a:lnTo>
                    <a:lnTo>
                      <a:pt x="0" y="0"/>
                    </a:lnTo>
                    <a:lnTo>
                      <a:pt x="605" y="529"/>
                    </a:lnTo>
                    <a:lnTo>
                      <a:pt x="613" y="505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98" name="Line 25"/>
              <p:cNvSpPr/>
              <p:nvPr/>
            </p:nvSpPr>
            <p:spPr>
              <a:xfrm flipH="1">
                <a:off x="1158" y="1877"/>
                <a:ext cx="312" cy="259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799" name="Line 26"/>
              <p:cNvSpPr/>
              <p:nvPr/>
            </p:nvSpPr>
            <p:spPr>
              <a:xfrm flipH="1">
                <a:off x="1470" y="1876"/>
                <a:ext cx="406" cy="1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800" name="Freeform 27"/>
              <p:cNvSpPr/>
              <p:nvPr/>
            </p:nvSpPr>
            <p:spPr>
              <a:xfrm>
                <a:off x="1461" y="2378"/>
                <a:ext cx="486" cy="23"/>
              </a:xfrm>
              <a:custGeom>
                <a:avLst/>
                <a:gdLst>
                  <a:gd name="txL" fmla="*/ 0 w 973"/>
                  <a:gd name="txT" fmla="*/ 0 h 47"/>
                  <a:gd name="txR" fmla="*/ 973 w 973"/>
                  <a:gd name="txB" fmla="*/ 47 h 47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73" h="47">
                    <a:moveTo>
                      <a:pt x="8" y="23"/>
                    </a:moveTo>
                    <a:lnTo>
                      <a:pt x="0" y="47"/>
                    </a:lnTo>
                    <a:lnTo>
                      <a:pt x="973" y="47"/>
                    </a:lnTo>
                    <a:lnTo>
                      <a:pt x="964" y="23"/>
                    </a:lnTo>
                    <a:lnTo>
                      <a:pt x="964" y="0"/>
                    </a:lnTo>
                    <a:lnTo>
                      <a:pt x="8" y="0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801" name="Line 28"/>
              <p:cNvSpPr/>
              <p:nvPr/>
            </p:nvSpPr>
            <p:spPr>
              <a:xfrm flipV="1">
                <a:off x="1470" y="1712"/>
                <a:ext cx="1" cy="165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802" name="Line 29"/>
              <p:cNvSpPr/>
              <p:nvPr/>
            </p:nvSpPr>
            <p:spPr>
              <a:xfrm>
                <a:off x="1943" y="2389"/>
                <a:ext cx="1" cy="240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803" name="Line 30"/>
              <p:cNvSpPr/>
              <p:nvPr/>
            </p:nvSpPr>
            <p:spPr>
              <a:xfrm flipV="1">
                <a:off x="1465" y="2149"/>
                <a:ext cx="1" cy="240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804" name="Line 31"/>
              <p:cNvSpPr/>
              <p:nvPr/>
            </p:nvSpPr>
            <p:spPr>
              <a:xfrm>
                <a:off x="1158" y="1890"/>
                <a:ext cx="1" cy="240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805" name="Text Box 32"/>
              <p:cNvSpPr txBox="1"/>
              <p:nvPr/>
            </p:nvSpPr>
            <p:spPr>
              <a:xfrm>
                <a:off x="2201" y="2107"/>
                <a:ext cx="19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1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806" name="Text Box 33"/>
              <p:cNvSpPr txBox="1"/>
              <p:nvPr/>
            </p:nvSpPr>
            <p:spPr>
              <a:xfrm>
                <a:off x="1816" y="2170"/>
                <a:ext cx="19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2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807" name="Text Box 34"/>
              <p:cNvSpPr txBox="1"/>
              <p:nvPr/>
            </p:nvSpPr>
            <p:spPr>
              <a:xfrm>
                <a:off x="1369" y="2363"/>
                <a:ext cx="19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3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808" name="Text Box 35"/>
              <p:cNvSpPr txBox="1"/>
              <p:nvPr/>
            </p:nvSpPr>
            <p:spPr>
              <a:xfrm>
                <a:off x="941" y="2026"/>
                <a:ext cx="19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4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809" name="Text Box 36"/>
              <p:cNvSpPr txBox="1"/>
              <p:nvPr/>
            </p:nvSpPr>
            <p:spPr>
              <a:xfrm>
                <a:off x="1386" y="1860"/>
                <a:ext cx="19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5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810" name="Text Box 37"/>
              <p:cNvSpPr txBox="1"/>
              <p:nvPr/>
            </p:nvSpPr>
            <p:spPr>
              <a:xfrm>
                <a:off x="1231" y="1511"/>
                <a:ext cx="19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6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4759" name="Group 66"/>
            <p:cNvGrpSpPr/>
            <p:nvPr/>
          </p:nvGrpSpPr>
          <p:grpSpPr>
            <a:xfrm>
              <a:off x="2854" y="1501"/>
              <a:ext cx="1720" cy="1128"/>
              <a:chOff x="2854" y="1501"/>
              <a:chExt cx="1720" cy="1128"/>
            </a:xfrm>
          </p:grpSpPr>
          <p:sp>
            <p:nvSpPr>
              <p:cNvPr id="74762" name="Line 63"/>
              <p:cNvSpPr/>
              <p:nvPr/>
            </p:nvSpPr>
            <p:spPr>
              <a:xfrm>
                <a:off x="2854" y="2176"/>
                <a:ext cx="383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763" name="Rectangle 39"/>
              <p:cNvSpPr/>
              <p:nvPr/>
            </p:nvSpPr>
            <p:spPr>
              <a:xfrm>
                <a:off x="3954" y="1756"/>
                <a:ext cx="12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O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64" name="Rectangle 40"/>
              <p:cNvSpPr/>
              <p:nvPr/>
            </p:nvSpPr>
            <p:spPr>
              <a:xfrm>
                <a:off x="4322" y="2015"/>
                <a:ext cx="4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 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65" name="Rectangle 41"/>
              <p:cNvSpPr/>
              <p:nvPr/>
            </p:nvSpPr>
            <p:spPr>
              <a:xfrm>
                <a:off x="3491" y="1518"/>
                <a:ext cx="96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C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66" name="Rectangle 42"/>
              <p:cNvSpPr/>
              <p:nvPr/>
            </p:nvSpPr>
            <p:spPr>
              <a:xfrm>
                <a:off x="3587" y="1518"/>
                <a:ext cx="123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H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67" name="Rectangle 43"/>
              <p:cNvSpPr/>
              <p:nvPr/>
            </p:nvSpPr>
            <p:spPr>
              <a:xfrm>
                <a:off x="3709" y="1597"/>
                <a:ext cx="73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500" dirty="0">
                    <a:latin typeface="Comic Sans MS" panose="030F0702030302020204" charset="0"/>
                  </a:rPr>
                  <a:t>2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68" name="Rectangle 44"/>
              <p:cNvSpPr/>
              <p:nvPr/>
            </p:nvSpPr>
            <p:spPr>
              <a:xfrm>
                <a:off x="3782" y="1518"/>
                <a:ext cx="12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O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69" name="Rectangle 45"/>
              <p:cNvSpPr/>
              <p:nvPr/>
            </p:nvSpPr>
            <p:spPr>
              <a:xfrm>
                <a:off x="3909" y="1518"/>
                <a:ext cx="123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H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70" name="Line 46"/>
              <p:cNvSpPr/>
              <p:nvPr/>
            </p:nvSpPr>
            <p:spPr>
              <a:xfrm>
                <a:off x="4078" y="1923"/>
                <a:ext cx="275" cy="218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771" name="Freeform 47"/>
              <p:cNvSpPr/>
              <p:nvPr/>
            </p:nvSpPr>
            <p:spPr>
              <a:xfrm>
                <a:off x="4004" y="2128"/>
                <a:ext cx="349" cy="273"/>
              </a:xfrm>
              <a:custGeom>
                <a:avLst/>
                <a:gdLst>
                  <a:gd name="txL" fmla="*/ 0 w 699"/>
                  <a:gd name="txT" fmla="*/ 0 h 546"/>
                  <a:gd name="txR" fmla="*/ 699 w 699"/>
                  <a:gd name="txB" fmla="*/ 546 h 546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99" h="546">
                    <a:moveTo>
                      <a:pt x="13" y="522"/>
                    </a:moveTo>
                    <a:lnTo>
                      <a:pt x="22" y="546"/>
                    </a:lnTo>
                    <a:lnTo>
                      <a:pt x="699" y="0"/>
                    </a:lnTo>
                    <a:lnTo>
                      <a:pt x="0" y="504"/>
                    </a:lnTo>
                    <a:lnTo>
                      <a:pt x="13" y="522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72" name="Freeform 48"/>
              <p:cNvSpPr/>
              <p:nvPr/>
            </p:nvSpPr>
            <p:spPr>
              <a:xfrm>
                <a:off x="3225" y="2136"/>
                <a:ext cx="311" cy="265"/>
              </a:xfrm>
              <a:custGeom>
                <a:avLst/>
                <a:gdLst>
                  <a:gd name="txL" fmla="*/ 0 w 621"/>
                  <a:gd name="txT" fmla="*/ 0 h 529"/>
                  <a:gd name="txR" fmla="*/ 621 w 621"/>
                  <a:gd name="txB" fmla="*/ 529 h 5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21" h="529">
                    <a:moveTo>
                      <a:pt x="613" y="505"/>
                    </a:moveTo>
                    <a:lnTo>
                      <a:pt x="621" y="482"/>
                    </a:lnTo>
                    <a:lnTo>
                      <a:pt x="0" y="0"/>
                    </a:lnTo>
                    <a:lnTo>
                      <a:pt x="605" y="529"/>
                    </a:lnTo>
                    <a:lnTo>
                      <a:pt x="613" y="505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73" name="Line 49"/>
              <p:cNvSpPr/>
              <p:nvPr/>
            </p:nvSpPr>
            <p:spPr>
              <a:xfrm flipH="1">
                <a:off x="3225" y="1877"/>
                <a:ext cx="312" cy="259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774" name="Line 50"/>
              <p:cNvSpPr/>
              <p:nvPr/>
            </p:nvSpPr>
            <p:spPr>
              <a:xfrm flipH="1">
                <a:off x="3537" y="1876"/>
                <a:ext cx="406" cy="1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775" name="Freeform 51"/>
              <p:cNvSpPr/>
              <p:nvPr/>
            </p:nvSpPr>
            <p:spPr>
              <a:xfrm>
                <a:off x="3528" y="2378"/>
                <a:ext cx="486" cy="23"/>
              </a:xfrm>
              <a:custGeom>
                <a:avLst/>
                <a:gdLst>
                  <a:gd name="txL" fmla="*/ 0 w 973"/>
                  <a:gd name="txT" fmla="*/ 0 h 47"/>
                  <a:gd name="txR" fmla="*/ 973 w 973"/>
                  <a:gd name="txB" fmla="*/ 47 h 47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73" h="47">
                    <a:moveTo>
                      <a:pt x="8" y="23"/>
                    </a:moveTo>
                    <a:lnTo>
                      <a:pt x="0" y="47"/>
                    </a:lnTo>
                    <a:lnTo>
                      <a:pt x="973" y="47"/>
                    </a:lnTo>
                    <a:lnTo>
                      <a:pt x="964" y="23"/>
                    </a:lnTo>
                    <a:lnTo>
                      <a:pt x="964" y="0"/>
                    </a:lnTo>
                    <a:lnTo>
                      <a:pt x="8" y="0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76" name="Line 52"/>
              <p:cNvSpPr/>
              <p:nvPr/>
            </p:nvSpPr>
            <p:spPr>
              <a:xfrm flipV="1">
                <a:off x="3537" y="1712"/>
                <a:ext cx="1" cy="165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777" name="Line 53"/>
              <p:cNvSpPr/>
              <p:nvPr/>
            </p:nvSpPr>
            <p:spPr>
              <a:xfrm>
                <a:off x="4010" y="2389"/>
                <a:ext cx="1" cy="240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778" name="Line 54"/>
              <p:cNvSpPr/>
              <p:nvPr/>
            </p:nvSpPr>
            <p:spPr>
              <a:xfrm flipV="1">
                <a:off x="3532" y="2149"/>
                <a:ext cx="1" cy="240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779" name="Line 55"/>
              <p:cNvSpPr/>
              <p:nvPr/>
            </p:nvSpPr>
            <p:spPr>
              <a:xfrm>
                <a:off x="3225" y="2136"/>
                <a:ext cx="1" cy="240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780" name="Line 56"/>
              <p:cNvSpPr/>
              <p:nvPr/>
            </p:nvSpPr>
            <p:spPr>
              <a:xfrm>
                <a:off x="4343" y="2139"/>
                <a:ext cx="0" cy="31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781" name="Text Box 57"/>
              <p:cNvSpPr txBox="1"/>
              <p:nvPr/>
            </p:nvSpPr>
            <p:spPr>
              <a:xfrm>
                <a:off x="4338" y="1980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1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782" name="Text Box 58"/>
              <p:cNvSpPr txBox="1"/>
              <p:nvPr/>
            </p:nvSpPr>
            <p:spPr>
              <a:xfrm>
                <a:off x="3890" y="2160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783" name="Text Box 59"/>
              <p:cNvSpPr txBox="1"/>
              <p:nvPr/>
            </p:nvSpPr>
            <p:spPr>
              <a:xfrm>
                <a:off x="3443" y="2353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3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784" name="Text Box 60"/>
              <p:cNvSpPr txBox="1"/>
              <p:nvPr/>
            </p:nvSpPr>
            <p:spPr>
              <a:xfrm>
                <a:off x="3105" y="1915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4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785" name="Text Box 61"/>
              <p:cNvSpPr txBox="1"/>
              <p:nvPr/>
            </p:nvSpPr>
            <p:spPr>
              <a:xfrm>
                <a:off x="3460" y="1850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5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786" name="Text Box 62"/>
              <p:cNvSpPr txBox="1"/>
              <p:nvPr/>
            </p:nvSpPr>
            <p:spPr>
              <a:xfrm>
                <a:off x="3305" y="1501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6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4760" name="Text Box 14"/>
            <p:cNvSpPr txBox="1"/>
            <p:nvPr/>
          </p:nvSpPr>
          <p:spPr>
            <a:xfrm>
              <a:off x="2591" y="1957"/>
              <a:ext cx="29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800" b="1" dirty="0">
                  <a:latin typeface="Arial" panose="020B0604020202020204" pitchFamily="34" charset="0"/>
                </a:rPr>
                <a:t>O</a:t>
              </a:r>
              <a:endParaRPr sz="2800" b="1" dirty="0">
                <a:latin typeface="Arial" panose="020B0604020202020204" pitchFamily="34" charset="0"/>
              </a:endParaRPr>
            </a:p>
          </p:txBody>
        </p:sp>
        <p:sp>
          <p:nvSpPr>
            <p:cNvPr id="74761" name="Line 64"/>
            <p:cNvSpPr/>
            <p:nvPr/>
          </p:nvSpPr>
          <p:spPr>
            <a:xfrm>
              <a:off x="2287" y="1901"/>
              <a:ext cx="337" cy="17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88595" y="239395"/>
            <a:ext cx="8899525" cy="14255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Symbol" panose="05050102010706020507" pitchFamily="18" charset="2"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Sucrose:</a:t>
            </a:r>
            <a:r>
              <a:rPr kumimoji="0" b="1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Ordinary sugar (cane, beet). Association of a glucose and a fructose united by their reducing group.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277813" y="5721350"/>
            <a:ext cx="8675688" cy="11366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anose="05050102010706020507" pitchFamily="18" charset="2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-D-glucopyranosyl (1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→2</a:t>
            </a:r>
            <a:r>
              <a:rPr kumimoji="0" lang="ja-JP" alt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’</a:t>
            </a:r>
            <a:r>
              <a:rPr kumimoji="0" lang="fr-FR" altLang="ja-JP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 </a:t>
            </a:r>
            <a:r>
              <a:rPr kumimoji="0" lang="fr-FR" altLang="ja-JP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anose="05050102010706020507" pitchFamily="18" charset="2"/>
                <a:ea typeface="MS PGothic" panose="020B0600070205080204" pitchFamily="34" charset="-128"/>
                <a:cs typeface="Arial" panose="020B0604020202020204" pitchFamily="34" charset="0"/>
              </a:rPr>
              <a:t>b</a:t>
            </a:r>
            <a:r>
              <a:rPr kumimoji="0" lang="fr-FR" altLang="ja-JP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-D-fructofuranoside</a:t>
            </a:r>
            <a:endParaRPr kumimoji="0" lang="fr-FR" altLang="ja-JP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lang="fr-FR" sz="2800" b="1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sym typeface="+mn-ea"/>
              </a:rPr>
              <a:t>Sucrose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2" name="Group 73"/>
          <p:cNvGrpSpPr/>
          <p:nvPr/>
        </p:nvGrpSpPr>
        <p:grpSpPr>
          <a:xfrm>
            <a:off x="577850" y="1801813"/>
            <a:ext cx="3057525" cy="3754437"/>
            <a:chOff x="364" y="1135"/>
            <a:chExt cx="1926" cy="2365"/>
          </a:xfrm>
        </p:grpSpPr>
        <p:grpSp>
          <p:nvGrpSpPr>
            <p:cNvPr id="75783" name="Group 70"/>
            <p:cNvGrpSpPr/>
            <p:nvPr/>
          </p:nvGrpSpPr>
          <p:grpSpPr>
            <a:xfrm>
              <a:off x="490" y="1135"/>
              <a:ext cx="1469" cy="1128"/>
              <a:chOff x="490" y="1135"/>
              <a:chExt cx="1469" cy="1128"/>
            </a:xfrm>
          </p:grpSpPr>
          <p:sp>
            <p:nvSpPr>
              <p:cNvPr id="75794" name="Line 46"/>
              <p:cNvSpPr/>
              <p:nvPr/>
            </p:nvSpPr>
            <p:spPr>
              <a:xfrm>
                <a:off x="1395" y="2023"/>
                <a:ext cx="1" cy="240"/>
              </a:xfrm>
              <a:prstGeom prst="line">
                <a:avLst/>
              </a:prstGeom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5795" name="Rectangle 32"/>
              <p:cNvSpPr/>
              <p:nvPr/>
            </p:nvSpPr>
            <p:spPr>
              <a:xfrm>
                <a:off x="1339" y="1390"/>
                <a:ext cx="12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O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796" name="Rectangle 33"/>
              <p:cNvSpPr/>
              <p:nvPr/>
            </p:nvSpPr>
            <p:spPr>
              <a:xfrm>
                <a:off x="1707" y="1649"/>
                <a:ext cx="4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 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797" name="Rectangle 34"/>
              <p:cNvSpPr/>
              <p:nvPr/>
            </p:nvSpPr>
            <p:spPr>
              <a:xfrm>
                <a:off x="876" y="1152"/>
                <a:ext cx="96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C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798" name="Rectangle 35"/>
              <p:cNvSpPr/>
              <p:nvPr/>
            </p:nvSpPr>
            <p:spPr>
              <a:xfrm>
                <a:off x="972" y="1152"/>
                <a:ext cx="123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H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799" name="Rectangle 36"/>
              <p:cNvSpPr/>
              <p:nvPr/>
            </p:nvSpPr>
            <p:spPr>
              <a:xfrm>
                <a:off x="1094" y="1231"/>
                <a:ext cx="73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500" dirty="0">
                    <a:latin typeface="Comic Sans MS" panose="030F0702030302020204" charset="0"/>
                  </a:rPr>
                  <a:t>2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800" name="Rectangle 37"/>
              <p:cNvSpPr/>
              <p:nvPr/>
            </p:nvSpPr>
            <p:spPr>
              <a:xfrm>
                <a:off x="1167" y="1152"/>
                <a:ext cx="12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O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801" name="Rectangle 38"/>
              <p:cNvSpPr/>
              <p:nvPr/>
            </p:nvSpPr>
            <p:spPr>
              <a:xfrm>
                <a:off x="1294" y="1152"/>
                <a:ext cx="123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H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802" name="Line 39"/>
              <p:cNvSpPr/>
              <p:nvPr/>
            </p:nvSpPr>
            <p:spPr>
              <a:xfrm>
                <a:off x="1463" y="1557"/>
                <a:ext cx="275" cy="218"/>
              </a:xfrm>
              <a:prstGeom prst="line">
                <a:avLst/>
              </a:prstGeom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5803" name="Freeform 40"/>
              <p:cNvSpPr/>
              <p:nvPr/>
            </p:nvSpPr>
            <p:spPr>
              <a:xfrm>
                <a:off x="1389" y="1762"/>
                <a:ext cx="349" cy="273"/>
              </a:xfrm>
              <a:custGeom>
                <a:avLst/>
                <a:gdLst>
                  <a:gd name="txL" fmla="*/ 0 w 699"/>
                  <a:gd name="txT" fmla="*/ 0 h 546"/>
                  <a:gd name="txR" fmla="*/ 699 w 699"/>
                  <a:gd name="txB" fmla="*/ 546 h 546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99" h="546">
                    <a:moveTo>
                      <a:pt x="13" y="522"/>
                    </a:moveTo>
                    <a:lnTo>
                      <a:pt x="22" y="546"/>
                    </a:lnTo>
                    <a:lnTo>
                      <a:pt x="699" y="0"/>
                    </a:lnTo>
                    <a:lnTo>
                      <a:pt x="0" y="504"/>
                    </a:lnTo>
                    <a:lnTo>
                      <a:pt x="13" y="522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804" name="Freeform 41"/>
              <p:cNvSpPr/>
              <p:nvPr/>
            </p:nvSpPr>
            <p:spPr>
              <a:xfrm>
                <a:off x="610" y="1770"/>
                <a:ext cx="311" cy="265"/>
              </a:xfrm>
              <a:custGeom>
                <a:avLst/>
                <a:gdLst>
                  <a:gd name="txL" fmla="*/ 0 w 621"/>
                  <a:gd name="txT" fmla="*/ 0 h 529"/>
                  <a:gd name="txR" fmla="*/ 621 w 621"/>
                  <a:gd name="txB" fmla="*/ 529 h 5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21" h="529">
                    <a:moveTo>
                      <a:pt x="613" y="505"/>
                    </a:moveTo>
                    <a:lnTo>
                      <a:pt x="621" y="482"/>
                    </a:lnTo>
                    <a:lnTo>
                      <a:pt x="0" y="0"/>
                    </a:lnTo>
                    <a:lnTo>
                      <a:pt x="605" y="529"/>
                    </a:lnTo>
                    <a:lnTo>
                      <a:pt x="613" y="505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805" name="Line 42"/>
              <p:cNvSpPr/>
              <p:nvPr/>
            </p:nvSpPr>
            <p:spPr>
              <a:xfrm flipH="1">
                <a:off x="610" y="1511"/>
                <a:ext cx="312" cy="259"/>
              </a:xfrm>
              <a:prstGeom prst="line">
                <a:avLst/>
              </a:prstGeom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5806" name="Line 43"/>
              <p:cNvSpPr/>
              <p:nvPr/>
            </p:nvSpPr>
            <p:spPr>
              <a:xfrm flipH="1">
                <a:off x="922" y="1510"/>
                <a:ext cx="406" cy="1"/>
              </a:xfrm>
              <a:prstGeom prst="line">
                <a:avLst/>
              </a:prstGeom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5807" name="Freeform 44"/>
              <p:cNvSpPr/>
              <p:nvPr/>
            </p:nvSpPr>
            <p:spPr>
              <a:xfrm>
                <a:off x="913" y="2012"/>
                <a:ext cx="486" cy="23"/>
              </a:xfrm>
              <a:custGeom>
                <a:avLst/>
                <a:gdLst>
                  <a:gd name="txL" fmla="*/ 0 w 973"/>
                  <a:gd name="txT" fmla="*/ 0 h 47"/>
                  <a:gd name="txR" fmla="*/ 973 w 973"/>
                  <a:gd name="txB" fmla="*/ 47 h 47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73" h="47">
                    <a:moveTo>
                      <a:pt x="8" y="23"/>
                    </a:moveTo>
                    <a:lnTo>
                      <a:pt x="0" y="47"/>
                    </a:lnTo>
                    <a:lnTo>
                      <a:pt x="973" y="47"/>
                    </a:lnTo>
                    <a:lnTo>
                      <a:pt x="964" y="23"/>
                    </a:lnTo>
                    <a:lnTo>
                      <a:pt x="964" y="0"/>
                    </a:lnTo>
                    <a:lnTo>
                      <a:pt x="8" y="0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808" name="Line 45"/>
              <p:cNvSpPr/>
              <p:nvPr/>
            </p:nvSpPr>
            <p:spPr>
              <a:xfrm flipV="1">
                <a:off x="922" y="1346"/>
                <a:ext cx="1" cy="165"/>
              </a:xfrm>
              <a:prstGeom prst="line">
                <a:avLst/>
              </a:prstGeom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5809" name="Line 47"/>
              <p:cNvSpPr/>
              <p:nvPr/>
            </p:nvSpPr>
            <p:spPr>
              <a:xfrm flipV="1">
                <a:off x="917" y="1783"/>
                <a:ext cx="1" cy="240"/>
              </a:xfrm>
              <a:prstGeom prst="line">
                <a:avLst/>
              </a:prstGeom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5810" name="Line 48"/>
              <p:cNvSpPr/>
              <p:nvPr/>
            </p:nvSpPr>
            <p:spPr>
              <a:xfrm>
                <a:off x="610" y="1770"/>
                <a:ext cx="1" cy="240"/>
              </a:xfrm>
              <a:prstGeom prst="line">
                <a:avLst/>
              </a:prstGeom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5811" name="Line 49"/>
              <p:cNvSpPr/>
              <p:nvPr/>
            </p:nvSpPr>
            <p:spPr>
              <a:xfrm>
                <a:off x="1728" y="1773"/>
                <a:ext cx="0" cy="31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5812" name="Text Box 50"/>
              <p:cNvSpPr txBox="1"/>
              <p:nvPr/>
            </p:nvSpPr>
            <p:spPr>
              <a:xfrm>
                <a:off x="1723" y="1614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1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813" name="Text Box 51"/>
              <p:cNvSpPr txBox="1"/>
              <p:nvPr/>
            </p:nvSpPr>
            <p:spPr>
              <a:xfrm>
                <a:off x="1275" y="1794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814" name="Text Box 52"/>
              <p:cNvSpPr txBox="1"/>
              <p:nvPr/>
            </p:nvSpPr>
            <p:spPr>
              <a:xfrm>
                <a:off x="828" y="1987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3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815" name="Text Box 53"/>
              <p:cNvSpPr txBox="1"/>
              <p:nvPr/>
            </p:nvSpPr>
            <p:spPr>
              <a:xfrm>
                <a:off x="490" y="1549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4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816" name="Text Box 54"/>
              <p:cNvSpPr txBox="1"/>
              <p:nvPr/>
            </p:nvSpPr>
            <p:spPr>
              <a:xfrm>
                <a:off x="845" y="1484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5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817" name="Text Box 55"/>
              <p:cNvSpPr txBox="1"/>
              <p:nvPr/>
            </p:nvSpPr>
            <p:spPr>
              <a:xfrm>
                <a:off x="690" y="1135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6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5784" name="Text Box 56"/>
            <p:cNvSpPr txBox="1"/>
            <p:nvPr/>
          </p:nvSpPr>
          <p:spPr>
            <a:xfrm>
              <a:off x="1585" y="2058"/>
              <a:ext cx="25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800" b="1" dirty="0">
                  <a:latin typeface="Arial" panose="020B0604020202020204" pitchFamily="34" charset="0"/>
                </a:rPr>
                <a:t>O</a:t>
              </a:r>
              <a:endParaRPr sz="2800" b="1" dirty="0">
                <a:latin typeface="Arial" panose="020B0604020202020204" pitchFamily="34" charset="0"/>
              </a:endParaRPr>
            </a:p>
          </p:txBody>
        </p:sp>
        <p:grpSp>
          <p:nvGrpSpPr>
            <p:cNvPr id="75785" name="Group 72"/>
            <p:cNvGrpSpPr/>
            <p:nvPr/>
          </p:nvGrpSpPr>
          <p:grpSpPr>
            <a:xfrm>
              <a:off x="364" y="2338"/>
              <a:ext cx="1926" cy="1162"/>
              <a:chOff x="336" y="2338"/>
              <a:chExt cx="1926" cy="1162"/>
            </a:xfrm>
          </p:grpSpPr>
          <p:sp>
            <p:nvSpPr>
              <p:cNvPr id="75786" name="AutoShape 61"/>
              <p:cNvSpPr/>
              <p:nvPr/>
            </p:nvSpPr>
            <p:spPr>
              <a:xfrm>
                <a:off x="850" y="2504"/>
                <a:ext cx="827" cy="779"/>
              </a:xfrm>
              <a:prstGeom prst="pentagon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787" name="Text Box 62"/>
              <p:cNvSpPr txBox="1"/>
              <p:nvPr/>
            </p:nvSpPr>
            <p:spPr>
              <a:xfrm>
                <a:off x="1166" y="2338"/>
                <a:ext cx="18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788" name="Line 63"/>
              <p:cNvSpPr/>
              <p:nvPr/>
            </p:nvSpPr>
            <p:spPr>
              <a:xfrm>
                <a:off x="1698" y="2363"/>
                <a:ext cx="0" cy="669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5789" name="Line 64"/>
              <p:cNvSpPr/>
              <p:nvPr/>
            </p:nvSpPr>
            <p:spPr>
              <a:xfrm>
                <a:off x="1013" y="3283"/>
                <a:ext cx="0" cy="21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5790" name="Line 65"/>
              <p:cNvSpPr/>
              <p:nvPr/>
            </p:nvSpPr>
            <p:spPr>
              <a:xfrm>
                <a:off x="850" y="2585"/>
                <a:ext cx="0" cy="21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5791" name="Line 66"/>
              <p:cNvSpPr/>
              <p:nvPr/>
            </p:nvSpPr>
            <p:spPr>
              <a:xfrm>
                <a:off x="1514" y="3059"/>
                <a:ext cx="0" cy="21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5792" name="Text Box 67"/>
              <p:cNvSpPr txBox="1"/>
              <p:nvPr/>
            </p:nvSpPr>
            <p:spPr>
              <a:xfrm>
                <a:off x="336" y="2356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HOH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C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793" name="Text Box 68"/>
              <p:cNvSpPr txBox="1"/>
              <p:nvPr/>
            </p:nvSpPr>
            <p:spPr>
              <a:xfrm flipH="1">
                <a:off x="1616" y="3005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98378" name="Rectangle 74"/>
          <p:cNvSpPr>
            <a:spLocks noChangeArrowheads="1"/>
          </p:cNvSpPr>
          <p:nvPr/>
        </p:nvSpPr>
        <p:spPr bwMode="auto">
          <a:xfrm>
            <a:off x="3773488" y="2703513"/>
            <a:ext cx="3870325" cy="6000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Symbol" panose="05050102010706020507" charset="0"/>
              <a:buNone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anose="05050102010706020507" charset="0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-D-glucopyranoside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8379" name="Rectangle 75"/>
          <p:cNvSpPr>
            <a:spLocks noChangeArrowheads="1"/>
          </p:cNvSpPr>
          <p:nvPr/>
        </p:nvSpPr>
        <p:spPr bwMode="auto">
          <a:xfrm>
            <a:off x="3817938" y="4400550"/>
            <a:ext cx="4087813" cy="6000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Symbol" panose="05050102010706020507" charset="0"/>
              <a:buNone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anose="05050102010706020507" charset="0"/>
                <a:ea typeface="MS PGothic" panose="020B0600070205080204" pitchFamily="34" charset="-128"/>
                <a:cs typeface="+mn-cs"/>
              </a:rPr>
              <a:t>b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-D-fructofuranoside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1" grpId="0" animBg="1"/>
      <p:bldP spid="98378" grpId="0" animBg="1"/>
      <p:bldP spid="9837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1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341313" y="774700"/>
            <a:ext cx="8491538" cy="45307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Remarks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25000"/>
              </a:lnSpc>
              <a:spcBef>
                <a:spcPct val="5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Sucrose is dextrorotatory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25000"/>
              </a:lnSpc>
              <a:spcBef>
                <a:spcPct val="5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Its hydrolysis (invertase or saccharase) produces a levorotatory solution of glucose and fructose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25000"/>
              </a:lnSpc>
              <a:spcBef>
                <a:spcPct val="5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Sugar inverted.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4" name="Rectangle 2"/>
          <p:cNvSpPr>
            <a:spLocks noGrp="1" noChangeArrowheads="1"/>
          </p:cNvSpPr>
          <p:nvPr>
            <p:ph idx="1" hasCustomPrompt="1"/>
          </p:nvPr>
        </p:nvSpPr>
        <p:spPr>
          <a:xfrm>
            <a:off x="225425" y="148590"/>
            <a:ext cx="8737600" cy="66675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Determination of disaccharide structure</a:t>
            </a:r>
            <a:endParaRPr kumimoji="0" lang="fr-FR" sz="26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 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Nature of constituent oses: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 acid hydrolysis followed by chromatography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Mode of binding of oses: 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Search for the reducing power.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+mn-ea"/>
            </a:endParaRPr>
          </a:p>
          <a:p>
            <a:pPr marL="457200" marR="0" lvl="1" indent="0" algn="l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 If reducing disaccharide =&gt; Oside-ose bond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+mn-ea"/>
            </a:endParaRPr>
          </a:p>
          <a:p>
            <a:pPr marL="457200" marR="0" lvl="1" indent="0" algn="l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 If non-reducing =&gt; Oside-oside bond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Position of the hydroxyls involved: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 Permethylation followed by hydrolysis, obtaining methylated oses identifiable by chromatography.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Conformation of the anomeric OH involved: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 By specific enzymatic hydrolysis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+mn-ea"/>
            </a:endParaRPr>
          </a:p>
          <a:p>
            <a:pPr marL="457200" marR="0" lvl="1" indent="0" algn="l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 If </a:t>
            </a:r>
            <a:r>
              <a:rPr lang="fr-FR" kern="1200" noProof="0">
                <a:ln>
                  <a:noFill/>
                </a:ln>
                <a:uLnTx/>
                <a:uFillTx/>
                <a:latin typeface="Symbol" panose="05050102010706020507" charset="0"/>
                <a:ea typeface="MS PGothic" panose="020B0600070205080204" pitchFamily="34" charset="-128"/>
                <a:cs typeface="+mn-cs"/>
                <a:sym typeface="+mn-ea"/>
              </a:rPr>
              <a:t>a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-glycosidase =&gt; conformation </a:t>
            </a:r>
            <a:r>
              <a:rPr lang="fr-FR" kern="1200" noProof="0">
                <a:ln>
                  <a:noFill/>
                </a:ln>
                <a:uLnTx/>
                <a:uFillTx/>
                <a:latin typeface="Symbol" panose="05050102010706020507" charset="0"/>
                <a:ea typeface="MS PGothic" panose="020B0600070205080204" pitchFamily="34" charset="-128"/>
                <a:cs typeface="+mn-cs"/>
                <a:sym typeface="+mn-ea"/>
              </a:rPr>
              <a:t>a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+mn-ea"/>
            </a:endParaRPr>
          </a:p>
          <a:p>
            <a:pPr marL="457200" marR="0" lvl="1" indent="0" algn="l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 If </a:t>
            </a:r>
            <a:r>
              <a:rPr lang="fr-FR" kern="1200" noProof="0">
                <a:ln>
                  <a:noFill/>
                </a:ln>
                <a:uLnTx/>
                <a:uFillTx/>
                <a:latin typeface="Symbol" panose="05050102010706020507" charset="0"/>
                <a:ea typeface="MS PGothic" panose="020B0600070205080204" pitchFamily="34" charset="-128"/>
                <a:cs typeface="+mn-cs"/>
                <a:sym typeface="+mn-ea"/>
              </a:rPr>
              <a:t>b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-glycosidase =&gt; conformation </a:t>
            </a:r>
            <a:r>
              <a:rPr lang="fr-FR" kern="1200" noProof="0">
                <a:ln>
                  <a:noFill/>
                </a:ln>
                <a:uLnTx/>
                <a:uFillTx/>
                <a:latin typeface="Symbol" panose="05050102010706020507" charset="0"/>
                <a:ea typeface="MS PGothic" panose="020B0600070205080204" pitchFamily="34" charset="-128"/>
                <a:cs typeface="+mn-cs"/>
                <a:sym typeface="+mn-ea"/>
              </a:rPr>
              <a:t>b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charRg st="4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354">
                                            <p:txEl>
                                              <p:charRg st="44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charRg st="114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354">
                                            <p:txEl>
                                              <p:charRg st="114" end="1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charRg st="174" end="2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0354">
                                            <p:txEl>
                                              <p:charRg st="174" end="2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charRg st="221" end="2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0354">
                                            <p:txEl>
                                              <p:charRg st="221" end="2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charRg st="261" end="3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0354">
                                            <p:txEl>
                                              <p:charRg st="261" end="3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charRg st="394" end="4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0354">
                                            <p:txEl>
                                              <p:charRg st="394" end="4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charRg st="475" end="5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0354">
                                            <p:txEl>
                                              <p:charRg st="475" end="5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charRg st="510" end="5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0354">
                                            <p:txEl>
                                              <p:charRg st="510" end="5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8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457200" y="0"/>
            <a:ext cx="8229600" cy="108426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j-ea"/>
                <a:cs typeface="MS PGothic" panose="020B0600070205080204" pitchFamily="34" charset="-128"/>
              </a:rPr>
              <a:t>Example: Structure of a disaccharide X?</a:t>
            </a:r>
            <a:endParaRPr kumimoji="0" sz="2800" b="0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j-ea"/>
              <a:cs typeface="MS PGothic" panose="020B0600070205080204" pitchFamily="34" charset="-128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123825" y="1035685"/>
            <a:ext cx="9020810" cy="559943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noProof="0" dirty="0" smtClean="0">
                <a:ln>
                  <a:noFill/>
                </a:ln>
                <a:uLnTx/>
                <a:uFillTx/>
                <a:sym typeface="+mn-ea"/>
              </a:rPr>
              <a:t>Hydrolysis of a disaccharide, followed by chromatography reveals the presence of a molecule of galactose and one of glucose.</a:t>
            </a:r>
            <a:endParaRPr kumimoji="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noProof="0" dirty="0" smtClean="0">
                <a:ln>
                  <a:noFill/>
                </a:ln>
                <a:uLnTx/>
                <a:uFillTx/>
                <a:sym typeface="+mn-ea"/>
              </a:rPr>
              <a:t>The disaccharide heated in the presence of Fehling's solution gives a brick red color.</a:t>
            </a:r>
            <a:endParaRPr kumimoji="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noProof="0" dirty="0" smtClean="0">
                <a:ln>
                  <a:noFill/>
                </a:ln>
                <a:uLnTx/>
                <a:uFillTx/>
                <a:sym typeface="+mn-ea"/>
              </a:rPr>
              <a:t>Permethylation followed by gentle hydrolysis and chromatography gives:</a:t>
            </a:r>
            <a:r>
              <a:rPr lang="fr-FR" altLang="ja-JP" noProof="0" dirty="0" smtClean="0">
                <a:ln>
                  <a:noFill/>
                </a:ln>
                <a:uLnTx/>
                <a:uFillTx/>
                <a:sym typeface="+mn-ea"/>
              </a:rPr>
              <a:t>	</a:t>
            </a:r>
            <a:endParaRPr kumimoji="0" lang="fr-FR" altLang="ja-JP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fr-FR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sym typeface="+mn-ea"/>
              </a:rPr>
              <a:t> </a:t>
            </a:r>
            <a:r>
              <a:rPr lang="fr-FR" noProof="0" smtClean="0">
                <a:ln>
                  <a:noFill/>
                </a:ln>
                <a:uLnTx/>
                <a:uFillTx/>
                <a:latin typeface="Arial" panose="020B0604020202020204" pitchFamily="34" charset="0"/>
                <a:sym typeface="+mn-ea"/>
              </a:rPr>
              <a:t>Tetra o-methyl 2,3,4,6-galactopyranose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fr-FR" noProof="0" smtClean="0">
                <a:ln>
                  <a:noFill/>
                </a:ln>
                <a:uLnTx/>
                <a:uFillTx/>
                <a:latin typeface="Arial" panose="020B0604020202020204" pitchFamily="34" charset="0"/>
                <a:sym typeface="+mn-ea"/>
              </a:rPr>
              <a:t>Tri o-methyl 2,3,6-glucopyranose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noProof="0" smtClean="0">
                <a:ln>
                  <a:noFill/>
                </a:ln>
                <a:uLnTx/>
                <a:uFillTx/>
                <a:sym typeface="+mn-ea"/>
              </a:rPr>
              <a:t>Enzymatic hydrolysis is carried out using </a:t>
            </a:r>
            <a:r>
              <a:rPr lang="fr-FR" altLang="ja-JP" noProof="0" dirty="0" smtClean="0">
                <a:ln>
                  <a:noFill/>
                </a:ln>
                <a:uLnTx/>
                <a:uFillTx/>
                <a:latin typeface="Symbol" panose="05050102010706020507" pitchFamily="18" charset="2"/>
                <a:sym typeface="+mn-ea"/>
              </a:rPr>
              <a:t>b</a:t>
            </a:r>
            <a:r>
              <a:rPr noProof="0" smtClean="0">
                <a:ln>
                  <a:noFill/>
                </a:ln>
                <a:uLnTx/>
                <a:uFillTx/>
                <a:sym typeface="+mn-ea"/>
              </a:rPr>
              <a:t>-glycosidases, specifically </a:t>
            </a:r>
            <a:r>
              <a:rPr lang="fr-FR" altLang="ja-JP" noProof="0" dirty="0" smtClean="0">
                <a:ln>
                  <a:noFill/>
                </a:ln>
                <a:uLnTx/>
                <a:uFillTx/>
                <a:latin typeface="Symbol" panose="05050102010706020507" pitchFamily="18" charset="2"/>
                <a:sym typeface="+mn-ea"/>
              </a:rPr>
              <a:t>b</a:t>
            </a:r>
            <a:r>
              <a:rPr noProof="0" smtClean="0">
                <a:ln>
                  <a:noFill/>
                </a:ln>
                <a:uLnTx/>
                <a:uFillTx/>
                <a:sym typeface="+mn-ea"/>
              </a:rPr>
              <a:t>-galactosidase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2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457200" y="277813"/>
            <a:ext cx="8229600" cy="1258888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Example of lactose</a:t>
            </a:r>
            <a:endParaRPr kumimoji="0" lang="fr-FR" sz="2800" b="0" i="0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  <p:grpSp>
        <p:nvGrpSpPr>
          <p:cNvPr id="79875" name="Group 3"/>
          <p:cNvGrpSpPr/>
          <p:nvPr/>
        </p:nvGrpSpPr>
        <p:grpSpPr>
          <a:xfrm>
            <a:off x="1855788" y="2154238"/>
            <a:ext cx="5232400" cy="2066925"/>
            <a:chOff x="1178" y="1302"/>
            <a:chExt cx="3296" cy="1302"/>
          </a:xfrm>
        </p:grpSpPr>
        <p:sp>
          <p:nvSpPr>
            <p:cNvPr id="79876" name="Text Box 4"/>
            <p:cNvSpPr txBox="1"/>
            <p:nvPr/>
          </p:nvSpPr>
          <p:spPr>
            <a:xfrm>
              <a:off x="2710" y="1907"/>
              <a:ext cx="217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1600" b="1" dirty="0">
                  <a:latin typeface="Comic Sans MS" panose="030F0702030302020204" charset="0"/>
                </a:rPr>
                <a:t>O</a:t>
              </a:r>
              <a:endParaRPr sz="1600" b="1" dirty="0">
                <a:latin typeface="Comic Sans MS" panose="030F0702030302020204" charset="0"/>
              </a:endParaRPr>
            </a:p>
          </p:txBody>
        </p:sp>
        <p:grpSp>
          <p:nvGrpSpPr>
            <p:cNvPr id="79877" name="Group 5"/>
            <p:cNvGrpSpPr/>
            <p:nvPr/>
          </p:nvGrpSpPr>
          <p:grpSpPr>
            <a:xfrm>
              <a:off x="1178" y="1302"/>
              <a:ext cx="1307" cy="1259"/>
              <a:chOff x="1178" y="1302"/>
              <a:chExt cx="1307" cy="1259"/>
            </a:xfrm>
          </p:grpSpPr>
          <p:sp>
            <p:nvSpPr>
              <p:cNvPr id="79899" name="Line 6"/>
              <p:cNvSpPr/>
              <p:nvPr/>
            </p:nvSpPr>
            <p:spPr>
              <a:xfrm flipV="1">
                <a:off x="1539" y="1496"/>
                <a:ext cx="1" cy="19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900" name="Rectangle 7"/>
              <p:cNvSpPr/>
              <p:nvPr/>
            </p:nvSpPr>
            <p:spPr>
              <a:xfrm>
                <a:off x="2021" y="1577"/>
                <a:ext cx="102" cy="1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600" b="1" dirty="0">
                    <a:latin typeface="Comic Sans MS" panose="030F0702030302020204" charset="0"/>
                  </a:rPr>
                  <a:t>O</a:t>
                </a:r>
                <a:endParaRPr sz="16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9901" name="Line 8"/>
              <p:cNvSpPr/>
              <p:nvPr/>
            </p:nvSpPr>
            <p:spPr>
              <a:xfrm>
                <a:off x="2152" y="1741"/>
                <a:ext cx="318" cy="25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902" name="Freeform 9"/>
              <p:cNvSpPr/>
              <p:nvPr/>
            </p:nvSpPr>
            <p:spPr>
              <a:xfrm>
                <a:off x="2080" y="1980"/>
                <a:ext cx="405" cy="316"/>
              </a:xfrm>
              <a:custGeom>
                <a:avLst/>
                <a:gdLst>
                  <a:gd name="txL" fmla="*/ 0 w 907"/>
                  <a:gd name="txT" fmla="*/ 0 h 709"/>
                  <a:gd name="txR" fmla="*/ 907 w 907"/>
                  <a:gd name="txB" fmla="*/ 709 h 709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07" h="709">
                    <a:moveTo>
                      <a:pt x="17" y="678"/>
                    </a:moveTo>
                    <a:lnTo>
                      <a:pt x="28" y="709"/>
                    </a:lnTo>
                    <a:lnTo>
                      <a:pt x="907" y="0"/>
                    </a:lnTo>
                    <a:lnTo>
                      <a:pt x="0" y="654"/>
                    </a:lnTo>
                    <a:lnTo>
                      <a:pt x="17" y="678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9903" name="Freeform 10"/>
              <p:cNvSpPr/>
              <p:nvPr/>
            </p:nvSpPr>
            <p:spPr>
              <a:xfrm>
                <a:off x="1178" y="1989"/>
                <a:ext cx="360" cy="307"/>
              </a:xfrm>
              <a:custGeom>
                <a:avLst/>
                <a:gdLst>
                  <a:gd name="txL" fmla="*/ 0 w 807"/>
                  <a:gd name="txT" fmla="*/ 0 h 688"/>
                  <a:gd name="txR" fmla="*/ 807 w 807"/>
                  <a:gd name="txB" fmla="*/ 688 h 68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807" h="688">
                    <a:moveTo>
                      <a:pt x="796" y="657"/>
                    </a:moveTo>
                    <a:lnTo>
                      <a:pt x="807" y="627"/>
                    </a:lnTo>
                    <a:lnTo>
                      <a:pt x="0" y="0"/>
                    </a:lnTo>
                    <a:lnTo>
                      <a:pt x="786" y="688"/>
                    </a:lnTo>
                    <a:lnTo>
                      <a:pt x="796" y="657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9904" name="Line 11"/>
              <p:cNvSpPr/>
              <p:nvPr/>
            </p:nvSpPr>
            <p:spPr>
              <a:xfrm flipH="1">
                <a:off x="1178" y="1687"/>
                <a:ext cx="361" cy="30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905" name="Line 12"/>
              <p:cNvSpPr/>
              <p:nvPr/>
            </p:nvSpPr>
            <p:spPr>
              <a:xfrm flipH="1">
                <a:off x="1539" y="1686"/>
                <a:ext cx="477" cy="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906" name="Freeform 13"/>
              <p:cNvSpPr/>
              <p:nvPr/>
            </p:nvSpPr>
            <p:spPr>
              <a:xfrm>
                <a:off x="1528" y="2269"/>
                <a:ext cx="565" cy="27"/>
              </a:xfrm>
              <a:custGeom>
                <a:avLst/>
                <a:gdLst>
                  <a:gd name="txL" fmla="*/ 0 w 1263"/>
                  <a:gd name="txT" fmla="*/ 0 h 61"/>
                  <a:gd name="txR" fmla="*/ 1263 w 1263"/>
                  <a:gd name="txB" fmla="*/ 61 h 61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263" h="61">
                    <a:moveTo>
                      <a:pt x="10" y="30"/>
                    </a:moveTo>
                    <a:lnTo>
                      <a:pt x="0" y="61"/>
                    </a:lnTo>
                    <a:lnTo>
                      <a:pt x="1263" y="61"/>
                    </a:lnTo>
                    <a:lnTo>
                      <a:pt x="1252" y="30"/>
                    </a:lnTo>
                    <a:lnTo>
                      <a:pt x="1252" y="0"/>
                    </a:lnTo>
                    <a:lnTo>
                      <a:pt x="10" y="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9907" name="Line 14"/>
              <p:cNvSpPr/>
              <p:nvPr/>
            </p:nvSpPr>
            <p:spPr>
              <a:xfrm>
                <a:off x="2088" y="2282"/>
                <a:ext cx="2" cy="27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908" name="Line 15"/>
              <p:cNvSpPr/>
              <p:nvPr/>
            </p:nvSpPr>
            <p:spPr>
              <a:xfrm flipV="1">
                <a:off x="1534" y="2004"/>
                <a:ext cx="0" cy="27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909" name="Line 16"/>
              <p:cNvSpPr/>
              <p:nvPr/>
            </p:nvSpPr>
            <p:spPr>
              <a:xfrm>
                <a:off x="1178" y="1701"/>
                <a:ext cx="1" cy="27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79910" name="Group 17"/>
              <p:cNvGrpSpPr/>
              <p:nvPr/>
            </p:nvGrpSpPr>
            <p:grpSpPr>
              <a:xfrm>
                <a:off x="1508" y="1302"/>
                <a:ext cx="604" cy="246"/>
                <a:chOff x="751" y="656"/>
                <a:chExt cx="493" cy="164"/>
              </a:xfrm>
            </p:grpSpPr>
            <p:sp>
              <p:nvSpPr>
                <p:cNvPr id="79912" name="Rectangle 18"/>
                <p:cNvSpPr/>
                <p:nvPr/>
              </p:nvSpPr>
              <p:spPr>
                <a:xfrm>
                  <a:off x="751" y="656"/>
                  <a:ext cx="64" cy="1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r>
                    <a:rPr sz="1600" b="1" dirty="0">
                      <a:latin typeface="Comic Sans MS" panose="030F0702030302020204" charset="0"/>
                    </a:rPr>
                    <a:t>C</a:t>
                  </a:r>
                  <a:endParaRPr sz="16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913" name="Rectangle 19"/>
                <p:cNvSpPr/>
                <p:nvPr/>
              </p:nvSpPr>
              <p:spPr>
                <a:xfrm>
                  <a:off x="842" y="656"/>
                  <a:ext cx="80" cy="1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r>
                    <a:rPr sz="1600" b="1" dirty="0">
                      <a:latin typeface="Comic Sans MS" panose="030F0702030302020204" charset="0"/>
                    </a:rPr>
                    <a:t>H</a:t>
                  </a:r>
                  <a:endParaRPr sz="16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914" name="Rectangle 20"/>
                <p:cNvSpPr/>
                <p:nvPr/>
              </p:nvSpPr>
              <p:spPr>
                <a:xfrm>
                  <a:off x="958" y="717"/>
                  <a:ext cx="64" cy="1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r>
                    <a:rPr sz="1600" b="1" dirty="0">
                      <a:latin typeface="Comic Sans MS" panose="030F0702030302020204" charset="0"/>
                    </a:rPr>
                    <a:t>2</a:t>
                  </a:r>
                  <a:endParaRPr sz="16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915" name="Rectangle 21"/>
                <p:cNvSpPr/>
                <p:nvPr/>
              </p:nvSpPr>
              <p:spPr>
                <a:xfrm>
                  <a:off x="1055" y="665"/>
                  <a:ext cx="83" cy="1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r>
                    <a:rPr sz="1600" b="1" dirty="0">
                      <a:latin typeface="Comic Sans MS" panose="030F0702030302020204" charset="0"/>
                    </a:rPr>
                    <a:t>O</a:t>
                  </a:r>
                  <a:endParaRPr sz="16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916" name="Rectangle 22"/>
                <p:cNvSpPr/>
                <p:nvPr/>
              </p:nvSpPr>
              <p:spPr>
                <a:xfrm>
                  <a:off x="1164" y="665"/>
                  <a:ext cx="80" cy="1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r>
                    <a:rPr sz="1600" b="1" dirty="0">
                      <a:latin typeface="Comic Sans MS" panose="030F0702030302020204" charset="0"/>
                    </a:rPr>
                    <a:t>H</a:t>
                  </a:r>
                  <a:endParaRPr sz="1600" b="1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79911" name="Line 23"/>
              <p:cNvSpPr/>
              <p:nvPr/>
            </p:nvSpPr>
            <p:spPr>
              <a:xfrm flipV="1">
                <a:off x="2481" y="1696"/>
                <a:ext cx="0" cy="27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79878" name="Line 24"/>
            <p:cNvSpPr/>
            <p:nvPr/>
          </p:nvSpPr>
          <p:spPr>
            <a:xfrm>
              <a:off x="2491" y="1711"/>
              <a:ext cx="268" cy="23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79879" name="Group 25"/>
            <p:cNvGrpSpPr/>
            <p:nvPr/>
          </p:nvGrpSpPr>
          <p:grpSpPr>
            <a:xfrm>
              <a:off x="2907" y="1345"/>
              <a:ext cx="1567" cy="1259"/>
              <a:chOff x="2907" y="1345"/>
              <a:chExt cx="1567" cy="1259"/>
            </a:xfrm>
          </p:grpSpPr>
          <p:sp>
            <p:nvSpPr>
              <p:cNvPr id="79880" name="Line 26"/>
              <p:cNvSpPr/>
              <p:nvPr/>
            </p:nvSpPr>
            <p:spPr>
              <a:xfrm flipV="1">
                <a:off x="3528" y="1539"/>
                <a:ext cx="1" cy="19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881" name="Rectangle 27"/>
              <p:cNvSpPr/>
              <p:nvPr/>
            </p:nvSpPr>
            <p:spPr>
              <a:xfrm>
                <a:off x="4010" y="1620"/>
                <a:ext cx="102" cy="1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600" b="1" dirty="0">
                    <a:latin typeface="Comic Sans MS" panose="030F0702030302020204" charset="0"/>
                  </a:rPr>
                  <a:t>O</a:t>
                </a:r>
                <a:endParaRPr sz="16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9882" name="Line 28"/>
              <p:cNvSpPr/>
              <p:nvPr/>
            </p:nvSpPr>
            <p:spPr>
              <a:xfrm>
                <a:off x="4156" y="1784"/>
                <a:ext cx="318" cy="25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883" name="Freeform 29"/>
              <p:cNvSpPr/>
              <p:nvPr/>
            </p:nvSpPr>
            <p:spPr>
              <a:xfrm>
                <a:off x="4069" y="2023"/>
                <a:ext cx="405" cy="316"/>
              </a:xfrm>
              <a:custGeom>
                <a:avLst/>
                <a:gdLst>
                  <a:gd name="txL" fmla="*/ 0 w 907"/>
                  <a:gd name="txT" fmla="*/ 0 h 709"/>
                  <a:gd name="txR" fmla="*/ 907 w 907"/>
                  <a:gd name="txB" fmla="*/ 709 h 709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07" h="709">
                    <a:moveTo>
                      <a:pt x="17" y="678"/>
                    </a:moveTo>
                    <a:lnTo>
                      <a:pt x="28" y="709"/>
                    </a:lnTo>
                    <a:lnTo>
                      <a:pt x="907" y="0"/>
                    </a:lnTo>
                    <a:lnTo>
                      <a:pt x="0" y="654"/>
                    </a:lnTo>
                    <a:lnTo>
                      <a:pt x="17" y="678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9884" name="Freeform 30"/>
              <p:cNvSpPr/>
              <p:nvPr/>
            </p:nvSpPr>
            <p:spPr>
              <a:xfrm>
                <a:off x="3167" y="2032"/>
                <a:ext cx="359" cy="307"/>
              </a:xfrm>
              <a:custGeom>
                <a:avLst/>
                <a:gdLst>
                  <a:gd name="txL" fmla="*/ 0 w 807"/>
                  <a:gd name="txT" fmla="*/ 0 h 688"/>
                  <a:gd name="txR" fmla="*/ 807 w 807"/>
                  <a:gd name="txB" fmla="*/ 688 h 68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807" h="688">
                    <a:moveTo>
                      <a:pt x="796" y="657"/>
                    </a:moveTo>
                    <a:lnTo>
                      <a:pt x="807" y="627"/>
                    </a:lnTo>
                    <a:lnTo>
                      <a:pt x="0" y="0"/>
                    </a:lnTo>
                    <a:lnTo>
                      <a:pt x="786" y="688"/>
                    </a:lnTo>
                    <a:lnTo>
                      <a:pt x="796" y="657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9885" name="Line 31"/>
              <p:cNvSpPr/>
              <p:nvPr/>
            </p:nvSpPr>
            <p:spPr>
              <a:xfrm flipH="1">
                <a:off x="3167" y="1730"/>
                <a:ext cx="361" cy="30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886" name="Line 32"/>
              <p:cNvSpPr/>
              <p:nvPr/>
            </p:nvSpPr>
            <p:spPr>
              <a:xfrm flipH="1">
                <a:off x="3528" y="1729"/>
                <a:ext cx="477" cy="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887" name="Freeform 33"/>
              <p:cNvSpPr/>
              <p:nvPr/>
            </p:nvSpPr>
            <p:spPr>
              <a:xfrm>
                <a:off x="3517" y="2312"/>
                <a:ext cx="565" cy="27"/>
              </a:xfrm>
              <a:custGeom>
                <a:avLst/>
                <a:gdLst>
                  <a:gd name="txL" fmla="*/ 0 w 1263"/>
                  <a:gd name="txT" fmla="*/ 0 h 61"/>
                  <a:gd name="txR" fmla="*/ 1263 w 1263"/>
                  <a:gd name="txB" fmla="*/ 61 h 61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263" h="61">
                    <a:moveTo>
                      <a:pt x="10" y="30"/>
                    </a:moveTo>
                    <a:lnTo>
                      <a:pt x="0" y="61"/>
                    </a:lnTo>
                    <a:lnTo>
                      <a:pt x="1263" y="61"/>
                    </a:lnTo>
                    <a:lnTo>
                      <a:pt x="1252" y="30"/>
                    </a:lnTo>
                    <a:lnTo>
                      <a:pt x="1252" y="0"/>
                    </a:lnTo>
                    <a:lnTo>
                      <a:pt x="10" y="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9888" name="Line 34"/>
              <p:cNvSpPr/>
              <p:nvPr/>
            </p:nvSpPr>
            <p:spPr>
              <a:xfrm>
                <a:off x="4077" y="2325"/>
                <a:ext cx="2" cy="27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889" name="Line 35"/>
              <p:cNvSpPr/>
              <p:nvPr/>
            </p:nvSpPr>
            <p:spPr>
              <a:xfrm flipV="1">
                <a:off x="3523" y="2047"/>
                <a:ext cx="0" cy="27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890" name="Line 36"/>
              <p:cNvSpPr/>
              <p:nvPr/>
            </p:nvSpPr>
            <p:spPr>
              <a:xfrm>
                <a:off x="3167" y="2032"/>
                <a:ext cx="1" cy="27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79891" name="Group 37"/>
              <p:cNvGrpSpPr/>
              <p:nvPr/>
            </p:nvGrpSpPr>
            <p:grpSpPr>
              <a:xfrm>
                <a:off x="3497" y="1345"/>
                <a:ext cx="604" cy="246"/>
                <a:chOff x="751" y="656"/>
                <a:chExt cx="493" cy="164"/>
              </a:xfrm>
            </p:grpSpPr>
            <p:sp>
              <p:nvSpPr>
                <p:cNvPr id="79894" name="Rectangle 38"/>
                <p:cNvSpPr/>
                <p:nvPr/>
              </p:nvSpPr>
              <p:spPr>
                <a:xfrm>
                  <a:off x="751" y="656"/>
                  <a:ext cx="64" cy="1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r>
                    <a:rPr sz="1600" b="1" dirty="0">
                      <a:latin typeface="Comic Sans MS" panose="030F0702030302020204" charset="0"/>
                    </a:rPr>
                    <a:t>C</a:t>
                  </a:r>
                  <a:endParaRPr sz="16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895" name="Rectangle 39"/>
                <p:cNvSpPr/>
                <p:nvPr/>
              </p:nvSpPr>
              <p:spPr>
                <a:xfrm>
                  <a:off x="842" y="656"/>
                  <a:ext cx="80" cy="1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r>
                    <a:rPr sz="1600" b="1" dirty="0">
                      <a:latin typeface="Comic Sans MS" panose="030F0702030302020204" charset="0"/>
                    </a:rPr>
                    <a:t>H</a:t>
                  </a:r>
                  <a:endParaRPr sz="16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896" name="Rectangle 40"/>
                <p:cNvSpPr/>
                <p:nvPr/>
              </p:nvSpPr>
              <p:spPr>
                <a:xfrm>
                  <a:off x="958" y="717"/>
                  <a:ext cx="64" cy="1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r>
                    <a:rPr sz="1600" b="1" dirty="0">
                      <a:latin typeface="Comic Sans MS" panose="030F0702030302020204" charset="0"/>
                    </a:rPr>
                    <a:t>2</a:t>
                  </a:r>
                  <a:endParaRPr sz="16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897" name="Rectangle 41"/>
                <p:cNvSpPr/>
                <p:nvPr/>
              </p:nvSpPr>
              <p:spPr>
                <a:xfrm>
                  <a:off x="1055" y="665"/>
                  <a:ext cx="83" cy="1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r>
                    <a:rPr sz="1600" b="1" dirty="0">
                      <a:latin typeface="Comic Sans MS" panose="030F0702030302020204" charset="0"/>
                    </a:rPr>
                    <a:t>O</a:t>
                  </a:r>
                  <a:endParaRPr sz="16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898" name="Rectangle 42"/>
                <p:cNvSpPr/>
                <p:nvPr/>
              </p:nvSpPr>
              <p:spPr>
                <a:xfrm>
                  <a:off x="1164" y="665"/>
                  <a:ext cx="80" cy="1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r>
                    <a:rPr sz="1600" b="1" dirty="0">
                      <a:latin typeface="Comic Sans MS" panose="030F0702030302020204" charset="0"/>
                    </a:rPr>
                    <a:t>H</a:t>
                  </a:r>
                  <a:endParaRPr sz="1600" b="1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79892" name="Line 43"/>
              <p:cNvSpPr/>
              <p:nvPr/>
            </p:nvSpPr>
            <p:spPr>
              <a:xfrm>
                <a:off x="2907" y="2068"/>
                <a:ext cx="268" cy="233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893" name="Line 44"/>
              <p:cNvSpPr/>
              <p:nvPr/>
            </p:nvSpPr>
            <p:spPr>
              <a:xfrm>
                <a:off x="4472" y="2027"/>
                <a:ext cx="1" cy="27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95" name="Rectangle 63"/>
          <p:cNvSpPr/>
          <p:nvPr/>
        </p:nvSpPr>
        <p:spPr>
          <a:xfrm>
            <a:off x="5691188" y="3310573"/>
            <a:ext cx="1814512" cy="682625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18494" name="Rectangle 62"/>
          <p:cNvSpPr/>
          <p:nvPr/>
        </p:nvSpPr>
        <p:spPr>
          <a:xfrm>
            <a:off x="1563688" y="2329498"/>
            <a:ext cx="1814512" cy="836612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grpSp>
        <p:nvGrpSpPr>
          <p:cNvPr id="17412" name="Group 26"/>
          <p:cNvGrpSpPr/>
          <p:nvPr/>
        </p:nvGrpSpPr>
        <p:grpSpPr>
          <a:xfrm>
            <a:off x="1671638" y="2319973"/>
            <a:ext cx="1820862" cy="3711575"/>
            <a:chOff x="1180" y="1068"/>
            <a:chExt cx="1147" cy="2338"/>
          </a:xfrm>
        </p:grpSpPr>
        <p:grpSp>
          <p:nvGrpSpPr>
            <p:cNvPr id="17437" name="Group 18"/>
            <p:cNvGrpSpPr/>
            <p:nvPr/>
          </p:nvGrpSpPr>
          <p:grpSpPr>
            <a:xfrm>
              <a:off x="1558" y="1341"/>
              <a:ext cx="769" cy="2065"/>
              <a:chOff x="1558" y="1341"/>
              <a:chExt cx="769" cy="2065"/>
            </a:xfrm>
          </p:grpSpPr>
          <p:sp>
            <p:nvSpPr>
              <p:cNvPr id="17445" name="Text Box 6"/>
              <p:cNvSpPr txBox="1"/>
              <p:nvPr/>
            </p:nvSpPr>
            <p:spPr>
              <a:xfrm>
                <a:off x="1574" y="3118"/>
                <a:ext cx="75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CH</a:t>
                </a:r>
                <a:r>
                  <a:rPr b="1" baseline="-30000" dirty="0">
                    <a:latin typeface="Arial" panose="020B0604020202020204" pitchFamily="34" charset="0"/>
                  </a:rPr>
                  <a:t>2</a:t>
                </a:r>
                <a:r>
                  <a:rPr b="1" dirty="0">
                    <a:latin typeface="Arial" panose="020B0604020202020204" pitchFamily="34" charset="0"/>
                  </a:rPr>
                  <a:t>OH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446" name="Text Box 7"/>
              <p:cNvSpPr txBox="1"/>
              <p:nvPr/>
            </p:nvSpPr>
            <p:spPr>
              <a:xfrm>
                <a:off x="1564" y="1777"/>
                <a:ext cx="68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CHOH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447" name="Text Box 8"/>
              <p:cNvSpPr txBox="1"/>
              <p:nvPr/>
            </p:nvSpPr>
            <p:spPr>
              <a:xfrm>
                <a:off x="1564" y="2216"/>
                <a:ext cx="68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CHOH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448" name="Text Box 9"/>
              <p:cNvSpPr txBox="1"/>
              <p:nvPr/>
            </p:nvSpPr>
            <p:spPr>
              <a:xfrm>
                <a:off x="1559" y="2687"/>
                <a:ext cx="68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CHOH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7449" name="Group 15"/>
              <p:cNvGrpSpPr/>
              <p:nvPr/>
            </p:nvGrpSpPr>
            <p:grpSpPr>
              <a:xfrm>
                <a:off x="1558" y="1341"/>
                <a:ext cx="255" cy="1809"/>
                <a:chOff x="1558" y="1341"/>
                <a:chExt cx="255" cy="1809"/>
              </a:xfrm>
            </p:grpSpPr>
            <p:sp>
              <p:nvSpPr>
                <p:cNvPr id="17450" name="Line 10"/>
                <p:cNvSpPr/>
                <p:nvPr/>
              </p:nvSpPr>
              <p:spPr>
                <a:xfrm>
                  <a:off x="1685" y="2039"/>
                  <a:ext cx="0" cy="22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451" name="Line 11"/>
                <p:cNvSpPr/>
                <p:nvPr/>
              </p:nvSpPr>
              <p:spPr>
                <a:xfrm>
                  <a:off x="1685" y="1593"/>
                  <a:ext cx="0" cy="22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452" name="Line 12"/>
                <p:cNvSpPr/>
                <p:nvPr/>
              </p:nvSpPr>
              <p:spPr>
                <a:xfrm>
                  <a:off x="1685" y="2923"/>
                  <a:ext cx="0" cy="22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453" name="Line 13"/>
                <p:cNvSpPr/>
                <p:nvPr/>
              </p:nvSpPr>
              <p:spPr>
                <a:xfrm>
                  <a:off x="1685" y="2489"/>
                  <a:ext cx="0" cy="22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454" name="Text Box 14"/>
                <p:cNvSpPr txBox="1"/>
                <p:nvPr/>
              </p:nvSpPr>
              <p:spPr>
                <a:xfrm>
                  <a:off x="1558" y="1341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7438" name="Group 22"/>
            <p:cNvGrpSpPr/>
            <p:nvPr/>
          </p:nvGrpSpPr>
          <p:grpSpPr>
            <a:xfrm>
              <a:off x="1767" y="1068"/>
              <a:ext cx="399" cy="399"/>
              <a:chOff x="3759" y="3207"/>
              <a:chExt cx="399" cy="399"/>
            </a:xfrm>
          </p:grpSpPr>
          <p:sp>
            <p:nvSpPr>
              <p:cNvPr id="17442" name="Line 19"/>
              <p:cNvSpPr/>
              <p:nvPr/>
            </p:nvSpPr>
            <p:spPr>
              <a:xfrm flipH="1">
                <a:off x="3759" y="3368"/>
                <a:ext cx="175" cy="17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43" name="Line 20"/>
              <p:cNvSpPr/>
              <p:nvPr/>
            </p:nvSpPr>
            <p:spPr>
              <a:xfrm flipH="1">
                <a:off x="3801" y="3430"/>
                <a:ext cx="175" cy="17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44" name="Text Box 21"/>
              <p:cNvSpPr txBox="1"/>
              <p:nvPr/>
            </p:nvSpPr>
            <p:spPr>
              <a:xfrm>
                <a:off x="3893" y="3207"/>
                <a:ext cx="26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O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439" name="Group 25"/>
            <p:cNvGrpSpPr/>
            <p:nvPr/>
          </p:nvGrpSpPr>
          <p:grpSpPr>
            <a:xfrm>
              <a:off x="1180" y="1081"/>
              <a:ext cx="421" cy="355"/>
              <a:chOff x="3230" y="3199"/>
              <a:chExt cx="421" cy="355"/>
            </a:xfrm>
          </p:grpSpPr>
          <p:sp>
            <p:nvSpPr>
              <p:cNvPr id="17440" name="Line 23"/>
              <p:cNvSpPr/>
              <p:nvPr/>
            </p:nvSpPr>
            <p:spPr>
              <a:xfrm>
                <a:off x="3447" y="3417"/>
                <a:ext cx="204" cy="13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41" name="Text Box 24"/>
              <p:cNvSpPr txBox="1"/>
              <p:nvPr/>
            </p:nvSpPr>
            <p:spPr>
              <a:xfrm>
                <a:off x="3230" y="3199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7413" name="Group 47"/>
          <p:cNvGrpSpPr/>
          <p:nvPr/>
        </p:nvGrpSpPr>
        <p:grpSpPr>
          <a:xfrm>
            <a:off x="6164263" y="2716848"/>
            <a:ext cx="1222375" cy="3257550"/>
            <a:chOff x="3308" y="1494"/>
            <a:chExt cx="770" cy="2052"/>
          </a:xfrm>
        </p:grpSpPr>
        <p:sp>
          <p:nvSpPr>
            <p:cNvPr id="17428" name="Text Box 29"/>
            <p:cNvSpPr txBox="1"/>
            <p:nvPr/>
          </p:nvSpPr>
          <p:spPr>
            <a:xfrm>
              <a:off x="3325" y="3258"/>
              <a:ext cx="75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CH</a:t>
              </a:r>
              <a:r>
                <a:rPr b="1" baseline="-30000" dirty="0">
                  <a:latin typeface="Arial" panose="020B0604020202020204" pitchFamily="34" charset="0"/>
                </a:rPr>
                <a:t>2</a:t>
              </a:r>
              <a:r>
                <a:rPr b="1" dirty="0">
                  <a:latin typeface="Arial" panose="020B0604020202020204" pitchFamily="34" charset="0"/>
                </a:rPr>
                <a:t>OH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17429" name="Text Box 30"/>
            <p:cNvSpPr txBox="1"/>
            <p:nvPr/>
          </p:nvSpPr>
          <p:spPr>
            <a:xfrm>
              <a:off x="3315" y="1917"/>
              <a:ext cx="51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C=O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17430" name="Text Box 31"/>
            <p:cNvSpPr txBox="1"/>
            <p:nvPr/>
          </p:nvSpPr>
          <p:spPr>
            <a:xfrm>
              <a:off x="3315" y="2356"/>
              <a:ext cx="68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CHOH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17431" name="Text Box 32"/>
            <p:cNvSpPr txBox="1"/>
            <p:nvPr/>
          </p:nvSpPr>
          <p:spPr>
            <a:xfrm>
              <a:off x="3310" y="2827"/>
              <a:ext cx="68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CHOH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17432" name="Line 34"/>
            <p:cNvSpPr/>
            <p:nvPr/>
          </p:nvSpPr>
          <p:spPr>
            <a:xfrm>
              <a:off x="3436" y="2179"/>
              <a:ext cx="0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33" name="Line 35"/>
            <p:cNvSpPr/>
            <p:nvPr/>
          </p:nvSpPr>
          <p:spPr>
            <a:xfrm>
              <a:off x="3436" y="1733"/>
              <a:ext cx="0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34" name="Line 36"/>
            <p:cNvSpPr/>
            <p:nvPr/>
          </p:nvSpPr>
          <p:spPr>
            <a:xfrm>
              <a:off x="3436" y="3063"/>
              <a:ext cx="0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35" name="Line 37"/>
            <p:cNvSpPr/>
            <p:nvPr/>
          </p:nvSpPr>
          <p:spPr>
            <a:xfrm>
              <a:off x="3436" y="2629"/>
              <a:ext cx="0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36" name="Text Box 46"/>
            <p:cNvSpPr txBox="1"/>
            <p:nvPr/>
          </p:nvSpPr>
          <p:spPr>
            <a:xfrm>
              <a:off x="3308" y="1494"/>
              <a:ext cx="75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CH</a:t>
              </a:r>
              <a:r>
                <a:rPr b="1" baseline="-30000" dirty="0">
                  <a:latin typeface="Arial" panose="020B0604020202020204" pitchFamily="34" charset="0"/>
                </a:rPr>
                <a:t>2</a:t>
              </a:r>
              <a:r>
                <a:rPr b="1" dirty="0">
                  <a:latin typeface="Arial" panose="020B0604020202020204" pitchFamily="34" charset="0"/>
                </a:rPr>
                <a:t>OH</a:t>
              </a:r>
              <a:endParaRPr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18480" name="Text Box 48"/>
          <p:cNvSpPr txBox="1"/>
          <p:nvPr/>
        </p:nvSpPr>
        <p:spPr>
          <a:xfrm>
            <a:off x="1719263" y="6234748"/>
            <a:ext cx="2039937" cy="46672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Aldopentose</a:t>
            </a:r>
            <a:endParaRPr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18481" name="Text Box 49"/>
          <p:cNvSpPr txBox="1"/>
          <p:nvPr/>
        </p:nvSpPr>
        <p:spPr>
          <a:xfrm>
            <a:off x="5703888" y="6264910"/>
            <a:ext cx="2039937" cy="466725"/>
          </a:xfrm>
          <a:prstGeom prst="rect">
            <a:avLst/>
          </a:prstGeom>
          <a:noFill/>
          <a:ln w="9525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Cétopentose</a:t>
            </a:r>
            <a:endParaRPr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oup 55"/>
          <p:cNvGrpSpPr/>
          <p:nvPr/>
        </p:nvGrpSpPr>
        <p:grpSpPr>
          <a:xfrm>
            <a:off x="1938338" y="2808923"/>
            <a:ext cx="414337" cy="3214687"/>
            <a:chOff x="1221" y="1015"/>
            <a:chExt cx="261" cy="2025"/>
          </a:xfrm>
        </p:grpSpPr>
        <p:sp>
          <p:nvSpPr>
            <p:cNvPr id="17423" name="Text Box 50"/>
            <p:cNvSpPr txBox="1"/>
            <p:nvPr/>
          </p:nvSpPr>
          <p:spPr>
            <a:xfrm>
              <a:off x="1250" y="1015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1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4" name="Text Box 51"/>
            <p:cNvSpPr txBox="1"/>
            <p:nvPr/>
          </p:nvSpPr>
          <p:spPr>
            <a:xfrm>
              <a:off x="1221" y="1415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2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5" name="Text Box 52"/>
            <p:cNvSpPr txBox="1"/>
            <p:nvPr/>
          </p:nvSpPr>
          <p:spPr>
            <a:xfrm>
              <a:off x="1231" y="1845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3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6" name="Text Box 53"/>
            <p:cNvSpPr txBox="1"/>
            <p:nvPr/>
          </p:nvSpPr>
          <p:spPr>
            <a:xfrm>
              <a:off x="1251" y="2323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4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7" name="Text Box 54"/>
            <p:cNvSpPr txBox="1"/>
            <p:nvPr/>
          </p:nvSpPr>
          <p:spPr>
            <a:xfrm>
              <a:off x="1259" y="2752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5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56"/>
          <p:cNvGrpSpPr/>
          <p:nvPr/>
        </p:nvGrpSpPr>
        <p:grpSpPr>
          <a:xfrm>
            <a:off x="5830888" y="2781935"/>
            <a:ext cx="414337" cy="3214688"/>
            <a:chOff x="1221" y="1015"/>
            <a:chExt cx="261" cy="2025"/>
          </a:xfrm>
        </p:grpSpPr>
        <p:sp>
          <p:nvSpPr>
            <p:cNvPr id="17418" name="Text Box 57"/>
            <p:cNvSpPr txBox="1"/>
            <p:nvPr/>
          </p:nvSpPr>
          <p:spPr>
            <a:xfrm>
              <a:off x="1250" y="1015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1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19" name="Text Box 58"/>
            <p:cNvSpPr txBox="1"/>
            <p:nvPr/>
          </p:nvSpPr>
          <p:spPr>
            <a:xfrm>
              <a:off x="1221" y="1415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2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0" name="Text Box 59"/>
            <p:cNvSpPr txBox="1"/>
            <p:nvPr/>
          </p:nvSpPr>
          <p:spPr>
            <a:xfrm>
              <a:off x="1231" y="1845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3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1" name="Text Box 60"/>
            <p:cNvSpPr txBox="1"/>
            <p:nvPr/>
          </p:nvSpPr>
          <p:spPr>
            <a:xfrm>
              <a:off x="1251" y="2323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4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2" name="Text Box 61"/>
            <p:cNvSpPr txBox="1"/>
            <p:nvPr/>
          </p:nvSpPr>
          <p:spPr>
            <a:xfrm>
              <a:off x="1259" y="2752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5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" name="Zone de texte 3"/>
          <p:cNvSpPr txBox="1"/>
          <p:nvPr/>
        </p:nvSpPr>
        <p:spPr>
          <a:xfrm>
            <a:off x="109220" y="-15240"/>
            <a:ext cx="9034780" cy="24282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00000"/>
              </a:lnSpc>
              <a:spcBef>
                <a:spcPts val="0"/>
              </a:spcBef>
              <a:spcAft>
                <a:spcPts val="30"/>
              </a:spcAft>
            </a:pPr>
            <a:r>
              <a:rPr lang="fr-FR" altLang="en-US"/>
              <a:t>Characterized by:</a:t>
            </a:r>
            <a:endParaRPr lang="fr-FR" altLang="en-US"/>
          </a:p>
          <a:p>
            <a:r>
              <a:rPr lang="fr-FR" altLang="en-US"/>
              <a:t>- the general formula (CH2O)n with n≥3</a:t>
            </a:r>
            <a:endParaRPr lang="fr-FR" altLang="en-US"/>
          </a:p>
          <a:p>
            <a:r>
              <a:rPr lang="fr-FR" altLang="en-US"/>
              <a:t>- an unbranched carbon chain</a:t>
            </a:r>
            <a:endParaRPr lang="fr-FR" altLang="en-US"/>
          </a:p>
          <a:p>
            <a:r>
              <a:rPr lang="fr-FR" altLang="en-US"/>
              <a:t>- substitution of all carbon atoms except one by a hydroxyl group (OH). The remaining carbon is substituted by a carbonyl group which can be aldehyde or ketonic.</a:t>
            </a:r>
            <a:endParaRPr lang="fr-F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95" grpId="0" bldLvl="0" animBg="1"/>
      <p:bldP spid="18494" grpId="0" bldLvl="0" animBg="1"/>
      <p:bldP spid="18480" grpId="0" bldLvl="0" animBg="1"/>
      <p:bldP spid="18481" grpId="0" bldLvl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6" name="Rectangle 2"/>
          <p:cNvSpPr>
            <a:spLocks noGrp="1" noChangeArrowheads="1"/>
          </p:cNvSpPr>
          <p:nvPr>
            <p:ph idx="1" hasCustomPrompt="1"/>
          </p:nvPr>
        </p:nvSpPr>
        <p:spPr>
          <a:xfrm>
            <a:off x="239713" y="220663"/>
            <a:ext cx="8904288" cy="6346825"/>
          </a:xfrm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75000"/>
              </a:lnSpc>
              <a:spcBef>
                <a:spcPct val="35000"/>
              </a:spcBef>
              <a:buNone/>
            </a:pPr>
            <a:r>
              <a:rPr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III.1.2.</a:t>
            </a:r>
            <a:r>
              <a:rPr lang="fr-FR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 polyosides, </a:t>
            </a:r>
            <a:r>
              <a:rPr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Polysaccharides,</a:t>
            </a:r>
            <a:endParaRPr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eaLnBrk="1" hangingPunct="1">
              <a:lnSpc>
                <a:spcPct val="75000"/>
              </a:lnSpc>
              <a:spcBef>
                <a:spcPct val="35000"/>
              </a:spcBef>
            </a:pPr>
            <a:r>
              <a:rPr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Starch:</a:t>
            </a:r>
            <a:endParaRPr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eaLnBrk="1" hangingPunct="1">
              <a:spcBef>
                <a:spcPct val="45000"/>
              </a:spcBef>
            </a:pP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 </a:t>
            </a: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charset="0"/>
                <a:cs typeface="Times New Roman" panose="02020603050405020304" pitchFamily="18" charset="0"/>
              </a:rPr>
              <a:t>Plant carbohydrate reserve polysaccharide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45000"/>
              </a:spcBef>
            </a:pP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charset="0"/>
                <a:cs typeface="Times New Roman" panose="02020603050405020304" pitchFamily="18" charset="0"/>
              </a:rPr>
              <a:t>Food (cereals, tubers, etc.)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45000"/>
              </a:spcBef>
            </a:pP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charset="0"/>
                <a:cs typeface="Times New Roman" panose="02020603050405020304" pitchFamily="18" charset="0"/>
              </a:rPr>
              <a:t>High polymer of </a:t>
            </a: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  <a:latin typeface="Symbol" panose="05050102010706020507" pitchFamily="18" charset="2"/>
                <a:sym typeface="+mn-ea"/>
              </a:rPr>
              <a:t>a</a:t>
            </a: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charset="0"/>
                <a:cs typeface="Times New Roman" panose="02020603050405020304" pitchFamily="18" charset="0"/>
              </a:rPr>
              <a:t>-D-glucoses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45000"/>
              </a:spcBef>
            </a:pPr>
            <a:r>
              <a:rPr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</a:rPr>
              <a:t>Linear starch or amylose :</a:t>
            </a: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</a:rPr>
              <a:t> 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  <a:cs typeface="Times New Roman" panose="02020603050405020304" pitchFamily="18" charset="0"/>
            </a:endParaRPr>
          </a:p>
          <a:p>
            <a:pPr lvl="2" eaLnBrk="1" hangingPunct="1">
              <a:spcBef>
                <a:spcPct val="45000"/>
              </a:spcBef>
            </a:pPr>
            <a:r>
              <a:rPr sz="2400" dirty="0">
                <a:effectLst>
                  <a:outerShdw blurRad="38100" dist="38100" dir="2700000">
                    <a:srgbClr val="000000"/>
                  </a:outerShdw>
                </a:effectLst>
              </a:rPr>
              <a:t>Bonds in </a:t>
            </a:r>
            <a:r>
              <a:rPr sz="2400" dirty="0">
                <a:effectLst>
                  <a:outerShdw blurRad="38100" dist="38100" dir="2700000">
                    <a:srgbClr val="000000"/>
                  </a:outerShdw>
                </a:effectLst>
                <a:latin typeface="Symbol" panose="05050102010706020507" pitchFamily="18" charset="2"/>
                <a:sym typeface="+mn-ea"/>
              </a:rPr>
              <a:t>a</a:t>
            </a:r>
            <a:r>
              <a:rPr sz="2400" dirty="0">
                <a:effectLst>
                  <a:outerShdw blurRad="38100" dist="38100" dir="2700000">
                    <a:srgbClr val="000000"/>
                  </a:outerShdw>
                </a:effectLst>
              </a:rPr>
              <a:t> (1→4)</a:t>
            </a:r>
            <a:endParaRPr sz="2400"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2" eaLnBrk="1" hangingPunct="1">
              <a:spcBef>
                <a:spcPct val="45000"/>
              </a:spcBef>
            </a:pPr>
            <a:r>
              <a:rPr sz="2400" dirty="0">
                <a:effectLst>
                  <a:outerShdw blurRad="38100" dist="38100" dir="2700000">
                    <a:srgbClr val="000000"/>
                  </a:outerShdw>
                </a:effectLst>
              </a:rPr>
              <a:t>Spiral spatial conformation</a:t>
            </a:r>
            <a:endParaRPr sz="2400" dirty="0">
              <a:effectLst>
                <a:outerShdw blurRad="38100" dist="38100" dir="2700000">
                  <a:srgbClr val="000000"/>
                </a:outerShdw>
              </a:effectLst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45000"/>
              </a:spcBef>
            </a:pP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</a:rPr>
              <a:t>Amylopectin or isoamylose</a:t>
            </a:r>
            <a:endParaRPr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cs typeface="Times New Roman" panose="02020603050405020304" pitchFamily="18" charset="0"/>
            </a:endParaRPr>
          </a:p>
          <a:p>
            <a:pPr lvl="2" eaLnBrk="1" hangingPunct="1">
              <a:spcBef>
                <a:spcPct val="45000"/>
              </a:spcBef>
            </a:pPr>
            <a:r>
              <a:rPr sz="2400" dirty="0"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</a:rPr>
              <a:t>Branches </a:t>
            </a:r>
            <a:r>
              <a:rPr sz="2400" dirty="0">
                <a:effectLst>
                  <a:outerShdw blurRad="38100" dist="38100" dir="2700000">
                    <a:srgbClr val="000000"/>
                  </a:outerShdw>
                </a:effectLst>
                <a:latin typeface="Symbol" panose="05050102010706020507" pitchFamily="18" charset="2"/>
                <a:sym typeface="+mn-ea"/>
              </a:rPr>
              <a:t>a</a:t>
            </a:r>
            <a:r>
              <a:rPr sz="2400" dirty="0"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</a:rPr>
              <a:t> (1→6)</a:t>
            </a:r>
            <a:endParaRPr sz="2400" dirty="0">
              <a:effectLst>
                <a:outerShdw blurRad="38100" dist="38100" dir="2700000">
                  <a:srgbClr val="000000"/>
                </a:outerShdw>
              </a:effectLst>
              <a:cs typeface="Times New Roman" panose="02020603050405020304" pitchFamily="18" charset="0"/>
            </a:endParaRPr>
          </a:p>
          <a:p>
            <a:pPr lvl="2" eaLnBrk="1" hangingPunct="1">
              <a:spcBef>
                <a:spcPct val="45000"/>
              </a:spcBef>
            </a:pPr>
            <a:r>
              <a:rPr sz="2400" dirty="0"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</a:rPr>
              <a:t>Branching every 10 to 12 residues</a:t>
            </a:r>
            <a:endParaRPr sz="2400" dirty="0">
              <a:effectLst>
                <a:outerShdw blurRad="38100" dist="38100" dir="2700000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charRg st="221" end="2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426">
                                            <p:txEl>
                                              <p:charRg st="221" end="2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charRg st="253" end="2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26">
                                            <p:txEl>
                                              <p:charRg st="253" end="2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char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426">
                                            <p:txEl>
                                              <p:char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char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426">
                                            <p:txEl>
                                              <p:char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50" name="Rectangle 2"/>
          <p:cNvSpPr>
            <a:spLocks noGrp="1" noChangeArrowheads="1"/>
          </p:cNvSpPr>
          <p:nvPr>
            <p:ph idx="1" hasCustomPrompt="1"/>
          </p:nvPr>
        </p:nvSpPr>
        <p:spPr>
          <a:xfrm>
            <a:off x="282575" y="600075"/>
            <a:ext cx="8578850" cy="5922963"/>
          </a:xfrm>
        </p:spPr>
        <p:txBody>
          <a:bodyPr vert="horz" wrap="square" lIns="91440" tIns="45720" rIns="91440" bIns="45720" numCol="1" anchor="t" anchorCtr="0" compatLnSpc="1"/>
          <a:lstStyle/>
          <a:p>
            <a:pPr lvl="1" eaLnBrk="1" hangingPunct="1">
              <a:lnSpc>
                <a:spcPct val="105000"/>
              </a:lnSpc>
              <a:spcBef>
                <a:spcPct val="50000"/>
              </a:spcBef>
            </a:pP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</a:rPr>
              <a:t> </a:t>
            </a:r>
            <a:r>
              <a:rPr sz="280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α-amylase</a:t>
            </a: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 (saliva, pancreatic juice): Hydrolysis of α(1→4) bonds to release glucose and maltose</a:t>
            </a:r>
            <a:endParaRPr sz="2800"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105000"/>
              </a:lnSpc>
              <a:spcBef>
                <a:spcPct val="50000"/>
              </a:spcBef>
            </a:pPr>
            <a:r>
              <a:rPr sz="280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β-amylase:</a:t>
            </a: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 In plants, hydrolysis of α(1→4) bonds from the non-reducing ends.</a:t>
            </a:r>
            <a:endParaRPr sz="2800"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105000"/>
              </a:lnSpc>
              <a:spcBef>
                <a:spcPct val="50000"/>
              </a:spcBef>
            </a:pPr>
            <a:r>
              <a:rPr sz="280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α and β-amylase </a:t>
            </a: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are stopped at the branching, with formation of boundary dextrins</a:t>
            </a:r>
            <a:endParaRPr sz="2800"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150000"/>
              </a:lnSpc>
              <a:spcBef>
                <a:spcPct val="50000"/>
              </a:spcBef>
            </a:pP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α(1→6) bonds cut by </a:t>
            </a:r>
            <a:r>
              <a:rPr sz="280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α(1→6) glycosidase</a:t>
            </a:r>
            <a:endParaRPr sz="2800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74" name="Rectangle 2"/>
          <p:cNvSpPr>
            <a:spLocks noGrp="1" noChangeArrowheads="1"/>
          </p:cNvSpPr>
          <p:nvPr>
            <p:ph idx="1" hasCustomPrompt="1"/>
          </p:nvPr>
        </p:nvSpPr>
        <p:spPr>
          <a:xfrm>
            <a:off x="398463" y="-3175"/>
            <a:ext cx="8229600" cy="38115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7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Le glycogène :</a:t>
            </a:r>
            <a:endParaRPr kumimoji="0" lang="fr-FR" sz="32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Polyoside de réserve du monde animal. Stocké au niveau du foie et du muscle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Structure identique à celle de l</a:t>
            </a:r>
            <a:r>
              <a:rPr kumimoji="0" lang="ja-JP" alt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’</a:t>
            </a:r>
            <a:r>
              <a:rPr kumimoji="0" lang="fr-FR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amidon, mais ramifications tous les 8 à 10 résidus</a:t>
            </a:r>
            <a:endParaRPr kumimoji="0" lang="fr-FR" altLang="ja-JP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Dégradation grâce aux phosphorylases et aux enzymes </a:t>
            </a:r>
            <a:r>
              <a:rPr kumimoji="0" lang="fr-F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débranchantes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.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8762"/>
            <a:ext cx="9144000" cy="7116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charRg st="15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5474">
                                            <p:txEl>
                                              <p:charRg st="15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charRg st="92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5474">
                                            <p:txEl>
                                              <p:charRg st="92" end="1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charRg st="177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5474">
                                            <p:txEl>
                                              <p:charRg st="177" end="2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498" name="Rectangle 2"/>
          <p:cNvSpPr>
            <a:spLocks noGrp="1" noChangeArrowheads="1"/>
          </p:cNvSpPr>
          <p:nvPr>
            <p:ph idx="1" hasCustomPrompt="1"/>
          </p:nvPr>
        </p:nvSpPr>
        <p:spPr>
          <a:xfrm>
            <a:off x="0" y="-46037"/>
            <a:ext cx="9144000" cy="5313363"/>
          </a:xfrm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spcBef>
                <a:spcPct val="35000"/>
              </a:spcBef>
            </a:pPr>
            <a:r>
              <a:rPr sz="320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La cellulose :</a:t>
            </a:r>
            <a:endParaRPr sz="3200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eaLnBrk="1" hangingPunct="1">
              <a:spcBef>
                <a:spcPct val="35000"/>
              </a:spcBef>
            </a:pP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</a:rPr>
              <a:t> Polyoside de structure du monde végétal</a:t>
            </a:r>
            <a:endParaRPr sz="2800"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eaLnBrk="1" hangingPunct="1">
              <a:spcBef>
                <a:spcPct val="35000"/>
              </a:spcBef>
            </a:pP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</a:rPr>
              <a:t> Enchaînement de D-glucoses en </a:t>
            </a: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  <a:latin typeface="Symbol" panose="05050102010706020507" pitchFamily="18" charset="2"/>
              </a:rPr>
              <a:t>b</a:t>
            </a: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</a:rPr>
              <a:t> (1</a:t>
            </a: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</a:rPr>
              <a:t>→4)</a:t>
            </a:r>
            <a:endParaRPr sz="2800" dirty="0">
              <a:effectLst>
                <a:outerShdw blurRad="38100" dist="38100" dir="2700000">
                  <a:srgbClr val="000000"/>
                </a:outerShdw>
              </a:effectLst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35000"/>
              </a:spcBef>
            </a:pP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</a:rPr>
              <a:t> L</a:t>
            </a:r>
            <a:r>
              <a:rPr lang="ja-JP" altLang="fr-FR" sz="2800" dirty="0">
                <a:effectLst>
                  <a:outerShdw blurRad="38100" dist="38100" dir="2700000">
                    <a:srgbClr val="000000"/>
                  </a:outerShdw>
                </a:effectLst>
              </a:rPr>
              <a:t>’</a:t>
            </a:r>
            <a:r>
              <a:rPr lang="fr-FR" altLang="ja-JP" sz="2800" dirty="0">
                <a:effectLst>
                  <a:outerShdw blurRad="38100" dist="38100" dir="2700000">
                    <a:srgbClr val="000000"/>
                  </a:outerShdw>
                </a:effectLst>
              </a:rPr>
              <a:t>organisme humain ne peut les dégrader</a:t>
            </a:r>
            <a:endParaRPr lang="fr-FR" altLang="ja-JP" sz="2800"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eaLnBrk="1" hangingPunct="1">
              <a:spcBef>
                <a:spcPct val="35000"/>
              </a:spcBef>
            </a:pP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</a:rPr>
              <a:t> Liaisons coupées par les cellulases de certaines bactéries de l</a:t>
            </a:r>
            <a:r>
              <a:rPr lang="ja-JP" altLang="fr-FR" sz="2800" dirty="0">
                <a:effectLst>
                  <a:outerShdw blurRad="38100" dist="38100" dir="2700000">
                    <a:srgbClr val="000000"/>
                  </a:outerShdw>
                </a:effectLst>
              </a:rPr>
              <a:t>’</a:t>
            </a:r>
            <a:r>
              <a:rPr lang="fr-FR" altLang="ja-JP" sz="2800" dirty="0">
                <a:effectLst>
                  <a:outerShdw blurRad="38100" dist="38100" dir="2700000">
                    <a:srgbClr val="000000"/>
                  </a:outerShdw>
                </a:effectLst>
              </a:rPr>
              <a:t>appareil digestif des ruminants avec libération de </a:t>
            </a:r>
            <a:r>
              <a:rPr lang="fr-FR" altLang="ja-JP" sz="2800" dirty="0">
                <a:effectLst>
                  <a:outerShdw blurRad="38100" dist="38100" dir="2700000">
                    <a:srgbClr val="000000"/>
                  </a:outerShdw>
                </a:effectLst>
                <a:latin typeface="Symbol" panose="05050102010706020507" pitchFamily="18" charset="2"/>
              </a:rPr>
              <a:t>b</a:t>
            </a:r>
            <a:r>
              <a:rPr lang="fr-FR" altLang="ja-JP" sz="2800" dirty="0">
                <a:effectLst>
                  <a:outerShdw blurRad="38100" dist="38100" dir="2700000">
                    <a:srgbClr val="000000"/>
                  </a:outerShdw>
                </a:effectLst>
              </a:rPr>
              <a:t>-D-glucose</a:t>
            </a:r>
            <a:endParaRPr lang="fr-FR" altLang="ja-JP" sz="2800"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eaLnBrk="1" hangingPunct="1">
              <a:spcBef>
                <a:spcPct val="35000"/>
              </a:spcBef>
            </a:pP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</a:rPr>
              <a:t> Confère aux parois des cellules végétales leur rigidité.</a:t>
            </a:r>
            <a:endParaRPr sz="2800"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2" eaLnBrk="1" hangingPunct="1">
              <a:spcBef>
                <a:spcPct val="35000"/>
              </a:spcBef>
            </a:pP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</a:rPr>
              <a:t>50 % du bois </a:t>
            </a:r>
            <a:endParaRPr sz="2800"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2" eaLnBrk="1" hangingPunct="1">
              <a:spcBef>
                <a:spcPct val="35000"/>
              </a:spcBef>
            </a:pP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</a:rPr>
              <a:t>100 % du coton</a:t>
            </a:r>
            <a:endParaRPr sz="28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pic>
        <p:nvPicPr>
          <p:cNvPr id="8499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3" y="-614362"/>
            <a:ext cx="9139237" cy="7472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972" name="Rectangle 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3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398463" y="395288"/>
            <a:ext cx="8432800" cy="57324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III.3. Heterosides</a:t>
            </a:r>
            <a:endParaRPr kumimoji="0" lang="fr-FR" sz="32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Resulting from the association of the carbonyl of a 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ose</a:t>
            </a:r>
            <a:r>
              <a:rPr kumimoji="0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 with a non-carbohydrate fraction</a:t>
            </a:r>
            <a:endParaRPr kumimoji="0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Their classification is done according to the nature of the functional group of the aglycone involved in the 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ose</a:t>
            </a:r>
            <a:r>
              <a:rPr kumimoji="0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 bond</a:t>
            </a:r>
            <a:endParaRPr kumimoji="0" lang="fr-FR" altLang="ja-JP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O-heteroside: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sugar + alcoholic or phenolic hydroxyl (OH)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S-heteroside: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ose + thiol group (SH)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N-heteroside: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ose + NH2 group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charRg st="105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charRg st="105" end="2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398463" y="614363"/>
            <a:ext cx="8432800" cy="62436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III.4. Mucopolysaccharides (MPS)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Heterogeneous polyosides, polymerization of elementary disaccharide subunits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 molecule of hexuronic acid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 molecule of hexosamine carrying or not several sulfate group</a:t>
            </a:r>
            <a:r>
              <a:rPr kumimoji="0" lang="fr-FR" altLang="ja-JP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</a:t>
            </a:r>
            <a:endParaRPr kumimoji="0" lang="fr-FR" altLang="ja-JP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They have a very marked acidic character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They are always united with proteins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charRg st="37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8548">
                                            <p:txEl>
                                              <p:charRg st="37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715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254000" y="596900"/>
            <a:ext cx="8715375" cy="58039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8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Structural MPS: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Present in connective tissues.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8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endParaRPr kumimoji="0" lang="fr-FR" sz="1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8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 </a:t>
            </a: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Hyaluronic acid:</a:t>
            </a: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 present in all the connective ground substance. Sensitive to hyaluronidase which is a diffusion factor (therapeutic applications), facilitates the penetration of the spermatozoon into the egg during fertilization, penetration of pathogenic bacteria into the body.</a:t>
            </a:r>
            <a:endParaRPr kumimoji="0" lang="fr-FR" sz="2400" b="1" i="0" u="none" strike="noStrike" kern="0" cap="none" spc="0" normalizeH="0" baseline="0" noProof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13" name="Text Box 44"/>
          <p:cNvSpPr txBox="1"/>
          <p:nvPr/>
        </p:nvSpPr>
        <p:spPr>
          <a:xfrm>
            <a:off x="1651000" y="4772978"/>
            <a:ext cx="2565400" cy="4064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Acide glucuronique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5136" name="Text Box 13"/>
          <p:cNvSpPr txBox="1"/>
          <p:nvPr/>
        </p:nvSpPr>
        <p:spPr>
          <a:xfrm>
            <a:off x="4665980" y="4772978"/>
            <a:ext cx="2804795" cy="39878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N-acétyl-glucosamine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 Box 13"/>
          <p:cNvSpPr txBox="1"/>
          <p:nvPr/>
        </p:nvSpPr>
        <p:spPr>
          <a:xfrm>
            <a:off x="2959100" y="5772468"/>
            <a:ext cx="2830195" cy="52197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lang="fr-FR" sz="2800" b="1" dirty="0">
                <a:solidFill>
                  <a:srgbClr val="00FF00"/>
                </a:solidFill>
                <a:latin typeface="Arial" panose="020B0604020202020204" pitchFamily="34" charset="0"/>
              </a:rPr>
              <a:t>Hyaluronic acid</a:t>
            </a:r>
            <a:endParaRPr lang="fr-FR" sz="28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1175" y="333375"/>
            <a:ext cx="7881938" cy="909320"/>
          </a:xfrm>
          <a:prstGeom prst="rect">
            <a:avLst/>
          </a:prstGeom>
        </p:spPr>
        <p:txBody>
          <a:bodyPr>
            <a:spAutoFit/>
          </a:bodyPr>
          <a:p>
            <a:pPr marL="457200" marR="0" lvl="1" indent="0" algn="l" defTabSz="914400" rtl="0" eaLnBrk="1" fontAlgn="base" latinLnBrk="0" hangingPunct="1">
              <a:lnSpc>
                <a:spcPct val="95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  <a:cs typeface="+mn-cs"/>
              </a:rPr>
              <a:t>Chondroitin: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  <a:cs typeface="+mn-cs"/>
              </a:rPr>
              <a:t> Structure and properties similar to those of hyaluronic acid</a:t>
            </a:r>
            <a:r>
              <a:rPr kumimoji="0" lang="fr-FR" altLang="ja-JP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  <a:cs typeface="+mn-cs"/>
              </a:rPr>
              <a:t>.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+mn-ea"/>
              <a:cs typeface="+mn-cs"/>
            </a:endParaRPr>
          </a:p>
        </p:txBody>
      </p:sp>
      <p:grpSp>
        <p:nvGrpSpPr>
          <p:cNvPr id="39" name="Grouper 38"/>
          <p:cNvGrpSpPr/>
          <p:nvPr/>
        </p:nvGrpSpPr>
        <p:grpSpPr>
          <a:xfrm>
            <a:off x="1179195" y="2085975"/>
            <a:ext cx="6672580" cy="2458720"/>
            <a:chOff x="1857" y="3285"/>
            <a:chExt cx="10508" cy="3872"/>
          </a:xfrm>
        </p:grpSpPr>
        <p:sp>
          <p:nvSpPr>
            <p:cNvPr id="18" name="Rectangle 42"/>
            <p:cNvSpPr/>
            <p:nvPr/>
          </p:nvSpPr>
          <p:spPr>
            <a:xfrm>
              <a:off x="11237" y="4996"/>
              <a:ext cx="178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fr-FR" sz="1600" b="1" dirty="0">
                  <a:latin typeface="Arial" panose="020B0604020202020204" pitchFamily="34" charset="0"/>
                </a:rPr>
                <a:t>1</a:t>
              </a:r>
              <a:endParaRPr lang="fr-FR" sz="1600" b="1" dirty="0">
                <a:latin typeface="Arial" panose="020B0604020202020204" pitchFamily="34" charset="0"/>
              </a:endParaRPr>
            </a:p>
          </p:txBody>
        </p:sp>
        <p:grpSp>
          <p:nvGrpSpPr>
            <p:cNvPr id="38" name="Grouper 37"/>
            <p:cNvGrpSpPr/>
            <p:nvPr/>
          </p:nvGrpSpPr>
          <p:grpSpPr>
            <a:xfrm>
              <a:off x="1857" y="3285"/>
              <a:ext cx="10508" cy="3872"/>
              <a:chOff x="1857" y="3285"/>
              <a:chExt cx="10508" cy="3872"/>
            </a:xfrm>
          </p:grpSpPr>
          <p:sp>
            <p:nvSpPr>
              <p:cNvPr id="4" name="Line 34"/>
              <p:cNvSpPr/>
              <p:nvPr/>
            </p:nvSpPr>
            <p:spPr>
              <a:xfrm>
                <a:off x="10186" y="5207"/>
                <a:ext cx="5" cy="69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" name="Rectangle 42"/>
              <p:cNvSpPr/>
              <p:nvPr/>
            </p:nvSpPr>
            <p:spPr>
              <a:xfrm>
                <a:off x="8660" y="6600"/>
                <a:ext cx="245" cy="3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600" b="1" dirty="0">
                    <a:latin typeface="Comic Sans MS" panose="030F0702030302020204" charset="0"/>
                  </a:rPr>
                  <a:t>H</a:t>
                </a:r>
                <a:endParaRPr sz="1600" b="1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37" name="Grouper 36"/>
              <p:cNvGrpSpPr/>
              <p:nvPr/>
            </p:nvGrpSpPr>
            <p:grpSpPr>
              <a:xfrm>
                <a:off x="1857" y="3285"/>
                <a:ext cx="10508" cy="3872"/>
                <a:chOff x="1857" y="3285"/>
                <a:chExt cx="10508" cy="3872"/>
              </a:xfrm>
            </p:grpSpPr>
            <p:sp>
              <p:nvSpPr>
                <p:cNvPr id="22" name="Rectangle 42"/>
                <p:cNvSpPr/>
                <p:nvPr/>
              </p:nvSpPr>
              <p:spPr>
                <a:xfrm>
                  <a:off x="2586" y="4853"/>
                  <a:ext cx="178" cy="38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r>
                    <a:rPr lang="fr-FR" sz="1600" b="1" dirty="0">
                      <a:latin typeface="Arial" panose="020B0604020202020204" pitchFamily="34" charset="0"/>
                    </a:rPr>
                    <a:t>4</a:t>
                  </a:r>
                  <a:endParaRPr lang="fr-FR" sz="1600" b="1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6" name="Grouper 35"/>
                <p:cNvGrpSpPr/>
                <p:nvPr/>
              </p:nvGrpSpPr>
              <p:grpSpPr>
                <a:xfrm>
                  <a:off x="1857" y="3285"/>
                  <a:ext cx="10508" cy="3872"/>
                  <a:chOff x="1857" y="3285"/>
                  <a:chExt cx="10508" cy="3872"/>
                </a:xfrm>
              </p:grpSpPr>
              <p:grpSp>
                <p:nvGrpSpPr>
                  <p:cNvPr id="79875" name="Group 3"/>
                  <p:cNvGrpSpPr/>
                  <p:nvPr/>
                </p:nvGrpSpPr>
                <p:grpSpPr>
                  <a:xfrm>
                    <a:off x="2923" y="3285"/>
                    <a:ext cx="8240" cy="3363"/>
                    <a:chOff x="1178" y="1259"/>
                    <a:chExt cx="3296" cy="1345"/>
                  </a:xfrm>
                </p:grpSpPr>
                <p:sp>
                  <p:nvSpPr>
                    <p:cNvPr id="79876" name="Text Box 4"/>
                    <p:cNvSpPr txBox="1"/>
                    <p:nvPr/>
                  </p:nvSpPr>
                  <p:spPr>
                    <a:xfrm>
                      <a:off x="2665" y="1259"/>
                      <a:ext cx="217" cy="21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>
                      <a:spAutoFit/>
                    </a:bodyPr>
                    <a:p>
                      <a:r>
                        <a:rPr sz="1600" b="1" dirty="0">
                          <a:latin typeface="Comic Sans MS" panose="030F0702030302020204" charset="0"/>
                        </a:rPr>
                        <a:t>O</a:t>
                      </a:r>
                      <a:endParaRPr sz="1600" b="1" dirty="0">
                        <a:latin typeface="Comic Sans MS" panose="030F0702030302020204" charset="0"/>
                      </a:endParaRPr>
                    </a:p>
                  </p:txBody>
                </p:sp>
                <p:grpSp>
                  <p:nvGrpSpPr>
                    <p:cNvPr id="79877" name="Group 5"/>
                    <p:cNvGrpSpPr/>
                    <p:nvPr/>
                  </p:nvGrpSpPr>
                  <p:grpSpPr>
                    <a:xfrm>
                      <a:off x="1178" y="1302"/>
                      <a:ext cx="1439" cy="1269"/>
                      <a:chOff x="1178" y="1302"/>
                      <a:chExt cx="1439" cy="1269"/>
                    </a:xfrm>
                  </p:grpSpPr>
                  <p:sp>
                    <p:nvSpPr>
                      <p:cNvPr id="79899" name="Line 6"/>
                      <p:cNvSpPr/>
                      <p:nvPr/>
                    </p:nvSpPr>
                    <p:spPr>
                      <a:xfrm flipV="1">
                        <a:off x="1539" y="1496"/>
                        <a:ext cx="1" cy="191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79900" name="Rectangle 7"/>
                      <p:cNvSpPr/>
                      <p:nvPr/>
                    </p:nvSpPr>
                    <p:spPr>
                      <a:xfrm>
                        <a:off x="2021" y="1577"/>
                        <a:ext cx="102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none" lIns="0" tIns="0" rIns="0" bIns="0">
                        <a:spAutoFit/>
                      </a:bodyPr>
                      <a:p>
                        <a:r>
                          <a:rPr sz="1600" b="1" dirty="0">
                            <a:latin typeface="Comic Sans MS" panose="030F0702030302020204" charset="0"/>
                          </a:rPr>
                          <a:t>O</a:t>
                        </a:r>
                        <a:endParaRPr sz="1600" b="1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9901" name="Line 8"/>
                      <p:cNvSpPr/>
                      <p:nvPr/>
                    </p:nvSpPr>
                    <p:spPr>
                      <a:xfrm>
                        <a:off x="2152" y="1741"/>
                        <a:ext cx="318" cy="254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79902" name="Freeform 9"/>
                      <p:cNvSpPr/>
                      <p:nvPr/>
                    </p:nvSpPr>
                    <p:spPr>
                      <a:xfrm>
                        <a:off x="2080" y="1980"/>
                        <a:ext cx="405" cy="316"/>
                      </a:xfrm>
                      <a:custGeom>
                        <a:avLst/>
                        <a:gdLst>
                          <a:gd name="txL" fmla="*/ 0 w 907"/>
                          <a:gd name="txT" fmla="*/ 0 h 709"/>
                          <a:gd name="txR" fmla="*/ 907 w 907"/>
                          <a:gd name="txB" fmla="*/ 709 h 709"/>
                        </a:gdLst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</a:cxnLst>
                        <a:rect l="txL" t="txT" r="txR" b="txB"/>
                        <a:pathLst>
                          <a:path w="907" h="709">
                            <a:moveTo>
                              <a:pt x="17" y="678"/>
                            </a:moveTo>
                            <a:lnTo>
                              <a:pt x="28" y="709"/>
                            </a:lnTo>
                            <a:lnTo>
                              <a:pt x="907" y="0"/>
                            </a:lnTo>
                            <a:lnTo>
                              <a:pt x="0" y="654"/>
                            </a:lnTo>
                            <a:lnTo>
                              <a:pt x="17" y="67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54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9903" name="Freeform 10"/>
                      <p:cNvSpPr/>
                      <p:nvPr/>
                    </p:nvSpPr>
                    <p:spPr>
                      <a:xfrm>
                        <a:off x="1178" y="1989"/>
                        <a:ext cx="360" cy="307"/>
                      </a:xfrm>
                      <a:custGeom>
                        <a:avLst/>
                        <a:gdLst>
                          <a:gd name="txL" fmla="*/ 0 w 807"/>
                          <a:gd name="txT" fmla="*/ 0 h 688"/>
                          <a:gd name="txR" fmla="*/ 807 w 807"/>
                          <a:gd name="txB" fmla="*/ 688 h 688"/>
                        </a:gdLst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</a:cxnLst>
                        <a:rect l="txL" t="txT" r="txR" b="txB"/>
                        <a:pathLst>
                          <a:path w="807" h="688">
                            <a:moveTo>
                              <a:pt x="796" y="657"/>
                            </a:moveTo>
                            <a:lnTo>
                              <a:pt x="807" y="627"/>
                            </a:lnTo>
                            <a:lnTo>
                              <a:pt x="0" y="0"/>
                            </a:lnTo>
                            <a:lnTo>
                              <a:pt x="786" y="688"/>
                            </a:lnTo>
                            <a:lnTo>
                              <a:pt x="796" y="657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54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9904" name="Line 11"/>
                      <p:cNvSpPr/>
                      <p:nvPr/>
                    </p:nvSpPr>
                    <p:spPr>
                      <a:xfrm flipH="1">
                        <a:off x="1178" y="1687"/>
                        <a:ext cx="361" cy="302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79905" name="Line 12"/>
                      <p:cNvSpPr/>
                      <p:nvPr/>
                    </p:nvSpPr>
                    <p:spPr>
                      <a:xfrm flipH="1">
                        <a:off x="1539" y="1686"/>
                        <a:ext cx="477" cy="1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79906" name="Freeform 13"/>
                      <p:cNvSpPr/>
                      <p:nvPr/>
                    </p:nvSpPr>
                    <p:spPr>
                      <a:xfrm>
                        <a:off x="1528" y="2269"/>
                        <a:ext cx="565" cy="27"/>
                      </a:xfrm>
                      <a:custGeom>
                        <a:avLst/>
                        <a:gdLst>
                          <a:gd name="txL" fmla="*/ 0 w 1263"/>
                          <a:gd name="txT" fmla="*/ 0 h 61"/>
                          <a:gd name="txR" fmla="*/ 1263 w 1263"/>
                          <a:gd name="txB" fmla="*/ 61 h 61"/>
                        </a:gdLst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</a:cxnLst>
                        <a:rect l="txL" t="txT" r="txR" b="txB"/>
                        <a:pathLst>
                          <a:path w="1263" h="61">
                            <a:moveTo>
                              <a:pt x="10" y="30"/>
                            </a:moveTo>
                            <a:lnTo>
                              <a:pt x="0" y="61"/>
                            </a:lnTo>
                            <a:lnTo>
                              <a:pt x="1263" y="61"/>
                            </a:lnTo>
                            <a:lnTo>
                              <a:pt x="1252" y="30"/>
                            </a:lnTo>
                            <a:lnTo>
                              <a:pt x="1252" y="0"/>
                            </a:lnTo>
                            <a:lnTo>
                              <a:pt x="10" y="0"/>
                            </a:lnTo>
                            <a:lnTo>
                              <a:pt x="10" y="3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54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9907" name="Line 14"/>
                      <p:cNvSpPr/>
                      <p:nvPr/>
                    </p:nvSpPr>
                    <p:spPr>
                      <a:xfrm flipH="1">
                        <a:off x="2090" y="1989"/>
                        <a:ext cx="6" cy="582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79908" name="Line 15"/>
                      <p:cNvSpPr/>
                      <p:nvPr/>
                    </p:nvSpPr>
                    <p:spPr>
                      <a:xfrm flipH="1" flipV="1">
                        <a:off x="1534" y="2004"/>
                        <a:ext cx="9" cy="554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79909" name="Line 16"/>
                      <p:cNvSpPr/>
                      <p:nvPr/>
                    </p:nvSpPr>
                    <p:spPr>
                      <a:xfrm>
                        <a:off x="1178" y="1701"/>
                        <a:ext cx="1" cy="279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grpSp>
                    <p:nvGrpSpPr>
                      <p:cNvPr id="79910" name="Group 17"/>
                      <p:cNvGrpSpPr/>
                      <p:nvPr/>
                    </p:nvGrpSpPr>
                    <p:grpSpPr>
                      <a:xfrm>
                        <a:off x="1508" y="1302"/>
                        <a:ext cx="393" cy="246"/>
                        <a:chOff x="751" y="656"/>
                        <a:chExt cx="321" cy="164"/>
                      </a:xfrm>
                    </p:grpSpPr>
                    <p:sp>
                      <p:nvSpPr>
                        <p:cNvPr id="79912" name="Rectangle 18"/>
                        <p:cNvSpPr/>
                        <p:nvPr/>
                      </p:nvSpPr>
                      <p:spPr>
                        <a:xfrm>
                          <a:off x="751" y="656"/>
                          <a:ext cx="64" cy="1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p>
                          <a:r>
                            <a:rPr sz="1600" b="1" dirty="0">
                              <a:latin typeface="Comic Sans MS" panose="030F0702030302020204" charset="0"/>
                            </a:rPr>
                            <a:t>C</a:t>
                          </a:r>
                          <a:endParaRPr sz="1600" b="1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9913" name="Rectangle 19"/>
                        <p:cNvSpPr/>
                        <p:nvPr/>
                      </p:nvSpPr>
                      <p:spPr>
                        <a:xfrm>
                          <a:off x="842" y="656"/>
                          <a:ext cx="230" cy="1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p>
                          <a:r>
                            <a:rPr lang="fr-FR" sz="1600" b="1" dirty="0">
                              <a:latin typeface="Comic Sans MS" panose="030F0702030302020204" charset="0"/>
                            </a:rPr>
                            <a:t>OO-</a:t>
                          </a:r>
                          <a:endParaRPr lang="fr-FR" sz="1600" b="1" dirty="0">
                            <a:latin typeface="Comic Sans MS" panose="030F0702030302020204" charset="0"/>
                          </a:endParaRPr>
                        </a:p>
                      </p:txBody>
                    </p:sp>
                    <p:sp>
                      <p:nvSpPr>
                        <p:cNvPr id="79914" name="Rectangle 20"/>
                        <p:cNvSpPr/>
                        <p:nvPr/>
                      </p:nvSpPr>
                      <p:spPr>
                        <a:xfrm>
                          <a:off x="958" y="717"/>
                          <a:ext cx="65" cy="1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p>
                          <a:endParaRPr sz="1600" b="1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79911" name="Line 23"/>
                      <p:cNvSpPr/>
                      <p:nvPr/>
                    </p:nvSpPr>
                    <p:spPr>
                      <a:xfrm rot="1500000" flipV="1">
                        <a:off x="2606" y="1381"/>
                        <a:ext cx="11" cy="660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79879" name="Group 25"/>
                    <p:cNvGrpSpPr/>
                    <p:nvPr/>
                  </p:nvGrpSpPr>
                  <p:grpSpPr>
                    <a:xfrm>
                      <a:off x="2716" y="1345"/>
                      <a:ext cx="1758" cy="1259"/>
                      <a:chOff x="2716" y="1345"/>
                      <a:chExt cx="1758" cy="1259"/>
                    </a:xfrm>
                  </p:grpSpPr>
                  <p:sp>
                    <p:nvSpPr>
                      <p:cNvPr id="79880" name="Line 26"/>
                      <p:cNvSpPr/>
                      <p:nvPr/>
                    </p:nvSpPr>
                    <p:spPr>
                      <a:xfrm flipV="1">
                        <a:off x="3528" y="1539"/>
                        <a:ext cx="1" cy="191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79881" name="Rectangle 27"/>
                      <p:cNvSpPr/>
                      <p:nvPr/>
                    </p:nvSpPr>
                    <p:spPr>
                      <a:xfrm>
                        <a:off x="4010" y="1620"/>
                        <a:ext cx="102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none" lIns="0" tIns="0" rIns="0" bIns="0">
                        <a:spAutoFit/>
                      </a:bodyPr>
                      <a:p>
                        <a:r>
                          <a:rPr sz="1600" b="1" dirty="0">
                            <a:latin typeface="Comic Sans MS" panose="030F0702030302020204" charset="0"/>
                          </a:rPr>
                          <a:t>O</a:t>
                        </a:r>
                        <a:endParaRPr sz="1600" b="1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9882" name="Line 28"/>
                      <p:cNvSpPr/>
                      <p:nvPr/>
                    </p:nvSpPr>
                    <p:spPr>
                      <a:xfrm>
                        <a:off x="4156" y="1784"/>
                        <a:ext cx="318" cy="254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79883" name="Freeform 29"/>
                      <p:cNvSpPr/>
                      <p:nvPr/>
                    </p:nvSpPr>
                    <p:spPr>
                      <a:xfrm>
                        <a:off x="4069" y="2023"/>
                        <a:ext cx="405" cy="316"/>
                      </a:xfrm>
                      <a:custGeom>
                        <a:avLst/>
                        <a:gdLst>
                          <a:gd name="txL" fmla="*/ 0 w 907"/>
                          <a:gd name="txT" fmla="*/ 0 h 709"/>
                          <a:gd name="txR" fmla="*/ 907 w 907"/>
                          <a:gd name="txB" fmla="*/ 709 h 709"/>
                        </a:gdLst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</a:cxnLst>
                        <a:rect l="txL" t="txT" r="txR" b="txB"/>
                        <a:pathLst>
                          <a:path w="907" h="709">
                            <a:moveTo>
                              <a:pt x="17" y="678"/>
                            </a:moveTo>
                            <a:lnTo>
                              <a:pt x="28" y="709"/>
                            </a:lnTo>
                            <a:lnTo>
                              <a:pt x="907" y="0"/>
                            </a:lnTo>
                            <a:lnTo>
                              <a:pt x="0" y="654"/>
                            </a:lnTo>
                            <a:lnTo>
                              <a:pt x="17" y="67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54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9884" name="Freeform 30"/>
                      <p:cNvSpPr/>
                      <p:nvPr/>
                    </p:nvSpPr>
                    <p:spPr>
                      <a:xfrm>
                        <a:off x="2968" y="1890"/>
                        <a:ext cx="558" cy="449"/>
                      </a:xfrm>
                      <a:custGeom>
                        <a:avLst/>
                        <a:gdLst>
                          <a:gd name="txL" fmla="*/ 0 w 807"/>
                          <a:gd name="txT" fmla="*/ 0 h 688"/>
                          <a:gd name="txR" fmla="*/ 807 w 807"/>
                          <a:gd name="txB" fmla="*/ 688 h 688"/>
                        </a:gdLst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</a:cxnLst>
                        <a:rect l="txL" t="txT" r="txR" b="txB"/>
                        <a:pathLst>
                          <a:path w="807" h="688">
                            <a:moveTo>
                              <a:pt x="796" y="657"/>
                            </a:moveTo>
                            <a:lnTo>
                              <a:pt x="807" y="627"/>
                            </a:lnTo>
                            <a:lnTo>
                              <a:pt x="0" y="0"/>
                            </a:lnTo>
                            <a:lnTo>
                              <a:pt x="786" y="688"/>
                            </a:lnTo>
                            <a:lnTo>
                              <a:pt x="796" y="657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54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9885" name="Line 31"/>
                      <p:cNvSpPr/>
                      <p:nvPr/>
                    </p:nvSpPr>
                    <p:spPr>
                      <a:xfrm flipH="1">
                        <a:off x="3167" y="1730"/>
                        <a:ext cx="361" cy="302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79886" name="Line 32"/>
                      <p:cNvSpPr/>
                      <p:nvPr/>
                    </p:nvSpPr>
                    <p:spPr>
                      <a:xfrm flipH="1">
                        <a:off x="3528" y="1729"/>
                        <a:ext cx="477" cy="1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79887" name="Freeform 33"/>
                      <p:cNvSpPr/>
                      <p:nvPr/>
                    </p:nvSpPr>
                    <p:spPr>
                      <a:xfrm>
                        <a:off x="3517" y="2312"/>
                        <a:ext cx="565" cy="27"/>
                      </a:xfrm>
                      <a:custGeom>
                        <a:avLst/>
                        <a:gdLst>
                          <a:gd name="txL" fmla="*/ 0 w 1263"/>
                          <a:gd name="txT" fmla="*/ 0 h 61"/>
                          <a:gd name="txR" fmla="*/ 1263 w 1263"/>
                          <a:gd name="txB" fmla="*/ 61 h 61"/>
                        </a:gdLst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</a:cxnLst>
                        <a:rect l="txL" t="txT" r="txR" b="txB"/>
                        <a:pathLst>
                          <a:path w="1263" h="61">
                            <a:moveTo>
                              <a:pt x="10" y="30"/>
                            </a:moveTo>
                            <a:lnTo>
                              <a:pt x="0" y="61"/>
                            </a:lnTo>
                            <a:lnTo>
                              <a:pt x="1263" y="61"/>
                            </a:lnTo>
                            <a:lnTo>
                              <a:pt x="1252" y="30"/>
                            </a:lnTo>
                            <a:lnTo>
                              <a:pt x="1252" y="0"/>
                            </a:lnTo>
                            <a:lnTo>
                              <a:pt x="10" y="0"/>
                            </a:lnTo>
                            <a:lnTo>
                              <a:pt x="10" y="3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54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9888" name="Line 34"/>
                      <p:cNvSpPr/>
                      <p:nvPr/>
                    </p:nvSpPr>
                    <p:spPr>
                      <a:xfrm>
                        <a:off x="4077" y="2325"/>
                        <a:ext cx="2" cy="279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79889" name="Line 35"/>
                      <p:cNvSpPr/>
                      <p:nvPr/>
                    </p:nvSpPr>
                    <p:spPr>
                      <a:xfrm flipV="1">
                        <a:off x="3523" y="2326"/>
                        <a:ext cx="0" cy="278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79890" name="Line 36"/>
                      <p:cNvSpPr/>
                      <p:nvPr/>
                    </p:nvSpPr>
                    <p:spPr>
                      <a:xfrm>
                        <a:off x="3167" y="2032"/>
                        <a:ext cx="1" cy="278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grpSp>
                    <p:nvGrpSpPr>
                      <p:cNvPr id="79891" name="Group 37"/>
                      <p:cNvGrpSpPr/>
                      <p:nvPr/>
                    </p:nvGrpSpPr>
                    <p:grpSpPr>
                      <a:xfrm>
                        <a:off x="3497" y="1345"/>
                        <a:ext cx="604" cy="246"/>
                        <a:chOff x="751" y="656"/>
                        <a:chExt cx="493" cy="164"/>
                      </a:xfrm>
                    </p:grpSpPr>
                    <p:sp>
                      <p:nvSpPr>
                        <p:cNvPr id="79894" name="Rectangle 38"/>
                        <p:cNvSpPr/>
                        <p:nvPr/>
                      </p:nvSpPr>
                      <p:spPr>
                        <a:xfrm>
                          <a:off x="751" y="656"/>
                          <a:ext cx="64" cy="1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p>
                          <a:r>
                            <a:rPr sz="1600" b="1" dirty="0">
                              <a:latin typeface="Comic Sans MS" panose="030F0702030302020204" charset="0"/>
                            </a:rPr>
                            <a:t>C</a:t>
                          </a:r>
                          <a:endParaRPr sz="1600" b="1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9895" name="Rectangle 39"/>
                        <p:cNvSpPr/>
                        <p:nvPr/>
                      </p:nvSpPr>
                      <p:spPr>
                        <a:xfrm>
                          <a:off x="842" y="656"/>
                          <a:ext cx="80" cy="1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p>
                          <a:r>
                            <a:rPr sz="1600" b="1" dirty="0">
                              <a:latin typeface="Comic Sans MS" panose="030F0702030302020204" charset="0"/>
                            </a:rPr>
                            <a:t>H</a:t>
                          </a:r>
                          <a:endParaRPr sz="1600" b="1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9896" name="Rectangle 40"/>
                        <p:cNvSpPr/>
                        <p:nvPr/>
                      </p:nvSpPr>
                      <p:spPr>
                        <a:xfrm>
                          <a:off x="958" y="717"/>
                          <a:ext cx="64" cy="1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p>
                          <a:r>
                            <a:rPr sz="1600" b="1" dirty="0">
                              <a:latin typeface="Comic Sans MS" panose="030F0702030302020204" charset="0"/>
                            </a:rPr>
                            <a:t>2</a:t>
                          </a:r>
                          <a:endParaRPr sz="1600" b="1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9897" name="Rectangle 41"/>
                        <p:cNvSpPr/>
                        <p:nvPr/>
                      </p:nvSpPr>
                      <p:spPr>
                        <a:xfrm>
                          <a:off x="1055" y="665"/>
                          <a:ext cx="83" cy="1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p>
                          <a:r>
                            <a:rPr sz="1600" b="1" dirty="0">
                              <a:latin typeface="Comic Sans MS" panose="030F0702030302020204" charset="0"/>
                            </a:rPr>
                            <a:t>O</a:t>
                          </a:r>
                          <a:endParaRPr sz="1600" b="1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9898" name="Rectangle 42"/>
                        <p:cNvSpPr/>
                        <p:nvPr/>
                      </p:nvSpPr>
                      <p:spPr>
                        <a:xfrm>
                          <a:off x="1164" y="665"/>
                          <a:ext cx="80" cy="1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p>
                          <a:r>
                            <a:rPr sz="1600" b="1" dirty="0">
                              <a:latin typeface="Comic Sans MS" panose="030F0702030302020204" charset="0"/>
                            </a:rPr>
                            <a:t>H</a:t>
                          </a:r>
                          <a:endParaRPr sz="1600" b="1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79892" name="Line 43"/>
                      <p:cNvSpPr/>
                      <p:nvPr/>
                    </p:nvSpPr>
                    <p:spPr>
                      <a:xfrm rot="900000">
                        <a:off x="2716" y="1498"/>
                        <a:ext cx="902" cy="684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79893" name="Line 44"/>
                      <p:cNvSpPr/>
                      <p:nvPr/>
                    </p:nvSpPr>
                    <p:spPr>
                      <a:xfrm>
                        <a:off x="4472" y="1748"/>
                        <a:ext cx="1" cy="279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  <p:sp>
                <p:nvSpPr>
                  <p:cNvPr id="5" name="Rectangle 42"/>
                  <p:cNvSpPr/>
                  <p:nvPr/>
                </p:nvSpPr>
                <p:spPr>
                  <a:xfrm>
                    <a:off x="10047" y="4862"/>
                    <a:ext cx="245" cy="3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p>
                    <a:r>
                      <a:rPr sz="1600" b="1" dirty="0">
                        <a:latin typeface="Comic Sans MS" panose="030F0702030302020204" charset="0"/>
                      </a:rPr>
                      <a:t>H</a:t>
                    </a:r>
                    <a:endParaRPr sz="16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" name="Rectangle 42"/>
                  <p:cNvSpPr/>
                  <p:nvPr/>
                </p:nvSpPr>
                <p:spPr>
                  <a:xfrm>
                    <a:off x="2825" y="4056"/>
                    <a:ext cx="245" cy="3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p>
                    <a:r>
                      <a:rPr sz="1600" b="1" dirty="0">
                        <a:latin typeface="Comic Sans MS" panose="030F0702030302020204" charset="0"/>
                      </a:rPr>
                      <a:t>H</a:t>
                    </a:r>
                    <a:endParaRPr sz="16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" name="Line 14"/>
                  <p:cNvSpPr/>
                  <p:nvPr/>
                </p:nvSpPr>
                <p:spPr>
                  <a:xfrm rot="20520000" flipH="1">
                    <a:off x="2514" y="5162"/>
                    <a:ext cx="464" cy="331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6152" name="Text Box 7"/>
                  <p:cNvSpPr txBox="1"/>
                  <p:nvPr/>
                </p:nvSpPr>
                <p:spPr>
                  <a:xfrm>
                    <a:off x="9905" y="6533"/>
                    <a:ext cx="2460" cy="62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NH-CO-CH</a:t>
                    </a:r>
                    <a:r>
                      <a:rPr sz="2000" b="1" baseline="-25000" dirty="0">
                        <a:latin typeface="Arial" panose="020B0604020202020204" pitchFamily="34" charset="0"/>
                      </a:rPr>
                      <a:t>3</a:t>
                    </a:r>
                    <a:endParaRPr sz="2000" b="1" baseline="-250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" name="Rectangle 42"/>
                  <p:cNvSpPr/>
                  <p:nvPr/>
                </p:nvSpPr>
                <p:spPr>
                  <a:xfrm>
                    <a:off x="7103" y="4533"/>
                    <a:ext cx="245" cy="3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p>
                    <a:r>
                      <a:rPr sz="1600" b="1" dirty="0">
                        <a:latin typeface="Comic Sans MS" panose="030F0702030302020204" charset="0"/>
                      </a:rPr>
                      <a:t>H</a:t>
                    </a:r>
                    <a:endParaRPr sz="16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" name="Rectangle 42"/>
                  <p:cNvSpPr/>
                  <p:nvPr/>
                </p:nvSpPr>
                <p:spPr>
                  <a:xfrm>
                    <a:off x="3692" y="6442"/>
                    <a:ext cx="245" cy="3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p>
                    <a:r>
                      <a:rPr sz="1600" b="1" dirty="0">
                        <a:latin typeface="Comic Sans MS" panose="030F0702030302020204" charset="0"/>
                      </a:rPr>
                      <a:t>H</a:t>
                    </a:r>
                    <a:endParaRPr sz="16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" name="Rectangle 42"/>
                  <p:cNvSpPr/>
                  <p:nvPr/>
                </p:nvSpPr>
                <p:spPr>
                  <a:xfrm>
                    <a:off x="5088" y="4779"/>
                    <a:ext cx="245" cy="3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p>
                    <a:r>
                      <a:rPr sz="1600" b="1" dirty="0">
                        <a:latin typeface="Comic Sans MS" panose="030F0702030302020204" charset="0"/>
                      </a:rPr>
                      <a:t>H</a:t>
                    </a:r>
                    <a:endParaRPr sz="16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3" name="Rectangle 42"/>
                  <p:cNvSpPr/>
                  <p:nvPr/>
                </p:nvSpPr>
                <p:spPr>
                  <a:xfrm>
                    <a:off x="5044" y="6555"/>
                    <a:ext cx="480" cy="3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p>
                    <a:r>
                      <a:rPr lang="fr-FR" sz="1600" b="1" dirty="0">
                        <a:latin typeface="Arial" panose="020B0604020202020204" pitchFamily="34" charset="0"/>
                      </a:rPr>
                      <a:t>OH</a:t>
                    </a:r>
                    <a:endParaRPr lang="fr-FR" sz="16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" name="Rectangle 42"/>
                  <p:cNvSpPr/>
                  <p:nvPr/>
                </p:nvSpPr>
                <p:spPr>
                  <a:xfrm>
                    <a:off x="3627" y="4822"/>
                    <a:ext cx="480" cy="3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p>
                    <a:r>
                      <a:rPr lang="fr-FR" sz="1600" b="1" dirty="0">
                        <a:latin typeface="Arial" panose="020B0604020202020204" pitchFamily="34" charset="0"/>
                      </a:rPr>
                      <a:t>OH</a:t>
                    </a:r>
                    <a:endParaRPr lang="fr-FR" sz="16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" name="Rectangle 42"/>
                  <p:cNvSpPr/>
                  <p:nvPr/>
                </p:nvSpPr>
                <p:spPr>
                  <a:xfrm>
                    <a:off x="11015" y="4174"/>
                    <a:ext cx="249" cy="3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p>
                    <a:r>
                      <a:rPr lang="fr-FR" sz="1600" b="1" dirty="0">
                        <a:latin typeface="Arial" panose="020B0604020202020204" pitchFamily="34" charset="0"/>
                      </a:rPr>
                      <a:t>O</a:t>
                    </a:r>
                    <a:endParaRPr lang="fr-FR" sz="16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" name="Rectangle 42"/>
                  <p:cNvSpPr/>
                  <p:nvPr/>
                </p:nvSpPr>
                <p:spPr>
                  <a:xfrm>
                    <a:off x="7627" y="5869"/>
                    <a:ext cx="480" cy="3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p>
                    <a:r>
                      <a:rPr lang="fr-FR" sz="1600" b="1" dirty="0">
                        <a:latin typeface="Arial" panose="020B0604020202020204" pitchFamily="34" charset="0"/>
                      </a:rPr>
                      <a:t>OH</a:t>
                    </a:r>
                    <a:endParaRPr lang="fr-FR" sz="16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" name="Rectangle 42"/>
                  <p:cNvSpPr/>
                  <p:nvPr/>
                </p:nvSpPr>
                <p:spPr>
                  <a:xfrm>
                    <a:off x="2338" y="5520"/>
                    <a:ext cx="255" cy="3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p>
                    <a:r>
                      <a:rPr lang="fr-FR" sz="1600" b="1" dirty="0">
                        <a:latin typeface="Comic Sans MS" panose="030F0702030302020204" charset="0"/>
                      </a:rPr>
                      <a:t>O</a:t>
                    </a:r>
                    <a:endParaRPr lang="fr-FR" sz="1600" b="1" dirty="0">
                      <a:latin typeface="Comic Sans MS" panose="030F0702030302020204" charset="0"/>
                    </a:endParaRPr>
                  </a:p>
                </p:txBody>
              </p:sp>
              <p:sp>
                <p:nvSpPr>
                  <p:cNvPr id="19" name="Rectangle 42"/>
                  <p:cNvSpPr/>
                  <p:nvPr/>
                </p:nvSpPr>
                <p:spPr>
                  <a:xfrm>
                    <a:off x="8764" y="5523"/>
                    <a:ext cx="178" cy="3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p>
                    <a:r>
                      <a:rPr lang="fr-FR" sz="1600" b="1" dirty="0">
                        <a:latin typeface="Arial" panose="020B0604020202020204" pitchFamily="34" charset="0"/>
                      </a:rPr>
                      <a:t>3</a:t>
                    </a:r>
                    <a:endParaRPr lang="fr-FR" sz="16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0" name="Rectangle 42"/>
                  <p:cNvSpPr/>
                  <p:nvPr/>
                </p:nvSpPr>
                <p:spPr>
                  <a:xfrm>
                    <a:off x="5633" y="4920"/>
                    <a:ext cx="178" cy="3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p>
                    <a:r>
                      <a:rPr lang="fr-FR" sz="1600" b="1" dirty="0">
                        <a:latin typeface="Arial" panose="020B0604020202020204" pitchFamily="34" charset="0"/>
                      </a:rPr>
                      <a:t>1</a:t>
                    </a:r>
                    <a:endParaRPr lang="fr-FR" sz="16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1" name="Rectangle 42"/>
                  <p:cNvSpPr/>
                  <p:nvPr/>
                </p:nvSpPr>
                <p:spPr>
                  <a:xfrm>
                    <a:off x="6340" y="4919"/>
                    <a:ext cx="195" cy="3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p>
                    <a:r>
                      <a:rPr sz="1600" b="1" dirty="0">
                        <a:cs typeface="Arial" panose="020B0604020202020204" pitchFamily="34" charset="0"/>
                      </a:rPr>
                      <a:t>β</a:t>
                    </a:r>
                    <a:endParaRPr sz="1600" b="1" dirty="0"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34" name="Connecteur en arc 33"/>
                  <p:cNvCxnSpPr/>
                  <p:nvPr/>
                </p:nvCxnSpPr>
                <p:spPr>
                  <a:xfrm rot="16200000" flipV="1">
                    <a:off x="1809" y="5125"/>
                    <a:ext cx="552" cy="457"/>
                  </a:xfrm>
                  <a:prstGeom prst="curvedConnector3">
                    <a:avLst>
                      <a:gd name="adj1" fmla="val 49909"/>
                    </a:avLst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5" name="Connecteur en arc 34"/>
                  <p:cNvCxnSpPr/>
                  <p:nvPr/>
                </p:nvCxnSpPr>
                <p:spPr>
                  <a:xfrm rot="10800000">
                    <a:off x="11303" y="4381"/>
                    <a:ext cx="616" cy="234"/>
                  </a:xfrm>
                  <a:prstGeom prst="curvedConnector3">
                    <a:avLst>
                      <a:gd name="adj1" fmla="val 49838"/>
                    </a:avLst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</p:grp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39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296863" y="542925"/>
            <a:ext cx="8550275" cy="58213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sz="28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Secretory MPS:</a:t>
            </a:r>
            <a:r>
              <a:rPr kumimoji="0" sz="2800" b="1" i="0" u="none" strike="noStrike" kern="0" cap="none" spc="0" normalizeH="0" baseline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 Represented by heparin, its derivatives and mucoitin sulfate</a:t>
            </a:r>
            <a:r>
              <a:rPr kumimoji="0" lang="fr-FR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s</a:t>
            </a:r>
            <a:endParaRPr kumimoji="0" lang="fr-FR" altLang="ja-JP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 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Heparin and derivatives: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 Secreted by mast cells and endowed with anticoagulant propertie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s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 </a:t>
            </a:r>
            <a:r>
              <a:rPr kumimoji="0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</a:rPr>
              <a:t>Mucins:</a:t>
            </a:r>
            <a:r>
              <a:rPr kumimoji="0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</a:rPr>
              <a:t> In the mucus secreted by the glands of the digestive tract, the genital tract and the respiratory system</a:t>
            </a:r>
            <a:endParaRPr kumimoji="0" sz="28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charRg st="85" end="1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charRg st="85" end="1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398463" y="249238"/>
            <a:ext cx="8432800" cy="6430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32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III.5. Glycoproteins (GCP)</a:t>
            </a:r>
            <a:endParaRPr kumimoji="0" lang="fr-FR" sz="32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MS PGothic" panose="020B0600070205080204" pitchFamily="34" charset="-128"/>
                <a:cs typeface="+mn-cs"/>
              </a:rPr>
              <a:t>Covalent union of a carbohydrate moiety (glycan) with a protein moiety</a:t>
            </a:r>
            <a:endParaRPr kumimoji="0" lang="fr-FR" altLang="ja-JP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Biological importance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Constituents of plasma membranes</a:t>
            </a: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Support for recognition signals</a:t>
            </a: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Monosaccharide constituents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Neutral oses (D-galactose, D-xylose, etc.)</a:t>
            </a: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Osamines (D-glucosamine, D-galactosamine, etc.)</a:t>
            </a: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Uronic acids (D-glucuronic acid)</a:t>
            </a: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Sialic acids (N-acetylneuraminic acid)</a:t>
            </a: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charRg st="32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9572">
                                            <p:txEl>
                                              <p:charRg st="32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957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charRg st="212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9572">
                                            <p:txEl>
                                              <p:charRg st="212" end="2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9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-635" y="1853565"/>
            <a:ext cx="4892675" cy="44354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3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Deux (2) critères :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	=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&gt; Le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nombre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d</a:t>
            </a:r>
            <a:r>
              <a:rPr kumimoji="0" lang="en-US" alt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’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atomes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de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carbones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		- 3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carbones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=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Triose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		- 4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carbones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=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Tétrose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		- 5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carbones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= Pentose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		- 6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carbones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=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Hexose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…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	=&gt; La nature du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groupement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carbonylé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		-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Fonction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aldéhydique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=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Aldose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		-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Fonction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cétonique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=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Cétose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.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sp>
        <p:nvSpPr>
          <p:cNvPr id="2" name="Zone de texte 1"/>
          <p:cNvSpPr txBox="1"/>
          <p:nvPr/>
        </p:nvSpPr>
        <p:spPr>
          <a:xfrm>
            <a:off x="309880" y="251460"/>
            <a:ext cx="8473440" cy="1480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fr-FR" sz="2800" b="1" kern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  <a:sym typeface="+mn-ea"/>
              </a:rPr>
              <a:t>II.2. Classification et </a:t>
            </a:r>
            <a:r>
              <a:rPr lang="fr-FR" sz="2800" b="1" kern="0" noProof="0" dirty="0" err="1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  <a:sym typeface="+mn-ea"/>
              </a:rPr>
              <a:t>Nomenclatur</a:t>
            </a:r>
            <a:r>
              <a:rPr lang="fr-FR" sz="2800" b="1" kern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  <a:sym typeface="+mn-ea"/>
              </a:rPr>
              <a:t> des oses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fr-FR" altLang="en-US" sz="3000">
                <a:sym typeface="+mn-ea"/>
              </a:rPr>
              <a:t>II.2. Classification and Nomenclature of oses</a:t>
            </a:r>
            <a:endParaRPr lang="fr-FR" altLang="en-US" sz="3000"/>
          </a:p>
          <a:p>
            <a:pPr marL="342900" marR="0" lvl="0" indent="-342900" algn="l" defTabSz="914400" rtl="0" eaLnBrk="1" fontAlgn="base" latinLnBrk="0" hangingPunct="1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endParaRPr lang="fr-FR" sz="3000" b="1" kern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sp>
        <p:nvSpPr>
          <p:cNvPr id="3" name="Zone de texte 2"/>
          <p:cNvSpPr txBox="1"/>
          <p:nvPr/>
        </p:nvSpPr>
        <p:spPr>
          <a:xfrm>
            <a:off x="4892040" y="1574800"/>
            <a:ext cx="4342765" cy="42291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fr-FR" altLang="en-US" sz="1800"/>
          </a:p>
          <a:p>
            <a:pPr marL="342900" indent="-342900" algn="l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defRPr/>
            </a:pPr>
            <a:r>
              <a:rPr lang="fr-FR" sz="1800" b="1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Two (2) criteria:</a:t>
            </a:r>
            <a:endParaRPr lang="fr-FR" sz="1800" b="1" kern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indent="-342900" algn="l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defRPr/>
            </a:pPr>
            <a:r>
              <a:rPr lang="en-US" sz="1800" b="1" kern="0" noProof="0" dirty="0" err="1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=&gt; The number of carbon atoms</a:t>
            </a:r>
            <a:endParaRPr lang="en-US" sz="1800" b="1" kern="0" noProof="0" dirty="0" err="1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indent="-342900" algn="l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defRPr/>
            </a:pPr>
            <a:r>
              <a:rPr lang="en-US" sz="1800" b="1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- 3 carbons = Triose</a:t>
            </a:r>
            <a:endParaRPr lang="en-US" sz="1800" b="1" kern="0" noProof="0" dirty="0" err="1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indent="-342900" algn="l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defRPr/>
            </a:pPr>
            <a:r>
              <a:rPr lang="en-US" sz="1800" b="1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- 4 carbons = Tetrose</a:t>
            </a:r>
            <a:endParaRPr lang="en-US" sz="1800" b="1" kern="0" noProof="0" dirty="0" err="1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indent="-342900" algn="l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defRPr/>
            </a:pPr>
            <a:r>
              <a:rPr lang="en-US" sz="1800" b="1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- 5 carbons = Pentose</a:t>
            </a:r>
            <a:endParaRPr lang="en-US" sz="1800" b="1" kern="0" noProof="0" dirty="0" err="1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indent="-342900" algn="l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defRPr/>
            </a:pPr>
            <a:r>
              <a:rPr lang="en-US" sz="1800" b="1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- 6 carbons = Hexose…</a:t>
            </a:r>
            <a:endParaRPr lang="en-US" sz="1800" b="1" kern="0" noProof="0" dirty="0" err="1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indent="-342900" algn="l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defRPr/>
            </a:pPr>
            <a:r>
              <a:rPr lang="en-US" sz="1800" b="1" kern="0" noProof="0" dirty="0" err="1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=&gt; The nature of the carbonyl group</a:t>
            </a:r>
            <a:endParaRPr lang="en-US" sz="1800" b="1" kern="0" noProof="0" dirty="0" err="1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indent="-342900" algn="l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defRPr/>
            </a:pPr>
            <a:r>
              <a:rPr lang="en-US" sz="1800" b="1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- Aldehydic function = Aldose</a:t>
            </a:r>
            <a:endParaRPr lang="en-US" sz="1800" b="1" kern="0" noProof="0" dirty="0" err="1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indent="-342900" algn="l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defRPr/>
            </a:pPr>
            <a:r>
              <a:rPr lang="en-US" sz="1800" b="1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- Ketone function = Ketose.</a:t>
            </a:r>
            <a:endParaRPr lang="en-US" sz="1800" b="1" kern="0" noProof="0" dirty="0" err="1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66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charRg st="66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101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charRg st="101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125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charRg st="125" end="1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150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charRg st="150" end="1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175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charRg st="175" end="2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200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459">
                                            <p:txEl>
                                              <p:charRg st="200" end="2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238" end="2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charRg st="238" end="2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272" end="3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charRg st="272" end="3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Objet 2"/>
          <p:cNvGraphicFramePr/>
          <p:nvPr/>
        </p:nvGraphicFramePr>
        <p:xfrm>
          <a:off x="5055235" y="902335"/>
          <a:ext cx="4088765" cy="5955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2847975" imgH="2009775" progId="Paint.Picture">
                  <p:embed/>
                </p:oleObj>
              </mc:Choice>
              <mc:Fallback>
                <p:oleObj name="" r:id="rId1" imgW="2847975" imgH="2009775" progId="Paint.Picture">
                  <p:embed/>
                  <p:pic>
                    <p:nvPicPr>
                      <p:cNvPr id="0" name="Image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55235" y="902335"/>
                        <a:ext cx="4088765" cy="5955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28575"/>
            <a:ext cx="4944745" cy="529145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8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32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III.6.Glycolipids (GCL)</a:t>
            </a:r>
            <a:endParaRPr kumimoji="0" lang="fr-FR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25000"/>
              </a:lnSpc>
              <a:spcBef>
                <a:spcPct val="8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MS PGothic" panose="020B0600070205080204" pitchFamily="34" charset="-128"/>
                <a:cs typeface="+mn-cs"/>
              </a:rPr>
              <a:t>Covalent union of a carbohydrate fraction with a lipid fraction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8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MS PGothic" panose="020B0600070205080204" pitchFamily="34" charset="-128"/>
                <a:cs typeface="+mn-cs"/>
              </a:rPr>
              <a:t>Existence of two poles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25000"/>
              </a:lnSpc>
              <a:spcBef>
                <a:spcPct val="8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A hydrophilic pole: the larger it is, the more soluble the glycolipid is</a:t>
            </a: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25000"/>
              </a:lnSpc>
              <a:spcBef>
                <a:spcPct val="8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 hydrophobic pole due to the lipid part</a:t>
            </a: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" name="Grouper 8"/>
          <p:cNvGrpSpPr/>
          <p:nvPr/>
        </p:nvGrpSpPr>
        <p:grpSpPr>
          <a:xfrm>
            <a:off x="968375" y="710565"/>
            <a:ext cx="7384415" cy="3846195"/>
            <a:chOff x="381" y="1581"/>
            <a:chExt cx="11629" cy="6057"/>
          </a:xfrm>
        </p:grpSpPr>
        <p:sp>
          <p:nvSpPr>
            <p:cNvPr id="4" name="Zone de texte 3"/>
            <p:cNvSpPr txBox="1"/>
            <p:nvPr/>
          </p:nvSpPr>
          <p:spPr>
            <a:xfrm>
              <a:off x="381" y="1581"/>
              <a:ext cx="11629" cy="60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>
                <a:buClrTx/>
                <a:buSzTx/>
                <a:buFontTx/>
              </a:pPr>
              <a:r>
                <a:rPr sz="2800" b="1" dirty="0">
                  <a:solidFill>
                    <a:srgbClr val="00FF00"/>
                  </a:solidFill>
                </a:rPr>
                <a:t>=&gt; Combination of the two criteria</a:t>
              </a:r>
              <a:endParaRPr sz="2800" b="1" dirty="0">
                <a:solidFill>
                  <a:srgbClr val="00FF00"/>
                </a:solidFill>
              </a:endParaRPr>
            </a:p>
            <a:p>
              <a:pPr algn="l"/>
              <a:endParaRPr lang="fr-FR" altLang="en-US"/>
            </a:p>
            <a:p>
              <a:pPr algn="l"/>
              <a:r>
                <a:rPr lang="fr-FR" altLang="en-US"/>
                <a:t>- 3 carbons</a:t>
              </a:r>
              <a:endParaRPr lang="fr-FR" altLang="en-US"/>
            </a:p>
            <a:p>
              <a:pPr algn="l"/>
              <a:r>
                <a:rPr lang="fr-FR" altLang="en-US"/>
                <a:t>- Ketone function</a:t>
              </a:r>
              <a:endParaRPr lang="fr-FR" altLang="en-US"/>
            </a:p>
            <a:p>
              <a:pPr algn="l"/>
              <a:endParaRPr lang="fr-FR" altLang="en-US"/>
            </a:p>
            <a:p>
              <a:pPr algn="l"/>
              <a:r>
                <a:rPr lang="fr-FR" altLang="en-US"/>
                <a:t>- 3 carbons</a:t>
              </a:r>
              <a:endParaRPr lang="fr-FR" altLang="en-US"/>
            </a:p>
            <a:p>
              <a:pPr algn="l"/>
              <a:r>
                <a:rPr lang="fr-FR" altLang="en-US"/>
                <a:t>- Aldehydic function</a:t>
              </a:r>
              <a:endParaRPr lang="fr-FR" altLang="en-US"/>
            </a:p>
            <a:p>
              <a:pPr algn="l"/>
              <a:endParaRPr lang="fr-FR" altLang="en-US"/>
            </a:p>
            <a:p>
              <a:pPr algn="l"/>
              <a:r>
                <a:rPr lang="fr-FR" altLang="en-US"/>
                <a:t>- 6 carbons</a:t>
              </a:r>
              <a:endParaRPr lang="fr-FR" altLang="en-US"/>
            </a:p>
            <a:p>
              <a:pPr algn="l"/>
              <a:r>
                <a:rPr lang="fr-FR" altLang="en-US"/>
                <a:t>- Aldehydic function</a:t>
              </a:r>
              <a:endParaRPr lang="fr-FR" altLang="en-US"/>
            </a:p>
          </p:txBody>
        </p:sp>
        <p:grpSp>
          <p:nvGrpSpPr>
            <p:cNvPr id="5" name="Grouper 4"/>
            <p:cNvGrpSpPr/>
            <p:nvPr/>
          </p:nvGrpSpPr>
          <p:grpSpPr>
            <a:xfrm>
              <a:off x="4927" y="2829"/>
              <a:ext cx="4137" cy="4655"/>
              <a:chOff x="8293" y="2323"/>
              <a:chExt cx="4137" cy="4655"/>
            </a:xfrm>
          </p:grpSpPr>
          <p:grpSp>
            <p:nvGrpSpPr>
              <p:cNvPr id="6" name="Group 10"/>
              <p:cNvGrpSpPr/>
              <p:nvPr/>
            </p:nvGrpSpPr>
            <p:grpSpPr>
              <a:xfrm>
                <a:off x="8293" y="2323"/>
                <a:ext cx="2975" cy="1000"/>
                <a:chOff x="2880" y="1386"/>
                <a:chExt cx="1190" cy="400"/>
              </a:xfrm>
            </p:grpSpPr>
            <p:sp>
              <p:nvSpPr>
                <p:cNvPr id="19468" name="Text Box 4"/>
                <p:cNvSpPr txBox="1"/>
                <p:nvPr/>
              </p:nvSpPr>
              <p:spPr>
                <a:xfrm>
                  <a:off x="3037" y="1425"/>
                  <a:ext cx="1033" cy="29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80008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p>
                  <a:pPr algn="l"/>
                  <a:r>
                    <a:rPr lang="fr-FR"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ke</a:t>
                  </a:r>
                  <a:r>
                    <a:rPr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totriose</a:t>
                  </a:r>
                  <a:endParaRPr b="1" dirty="0">
                    <a:solidFill>
                      <a:srgbClr val="00FF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69" name="AutoShape 7"/>
                <p:cNvSpPr/>
                <p:nvPr/>
              </p:nvSpPr>
              <p:spPr>
                <a:xfrm>
                  <a:off x="2880" y="1386"/>
                  <a:ext cx="56" cy="400"/>
                </a:xfrm>
                <a:prstGeom prst="rightBrace">
                  <a:avLst>
                    <a:gd name="adj1" fmla="val 59523"/>
                    <a:gd name="adj2" fmla="val 50000"/>
                  </a:avLst>
                </a:prstGeom>
                <a:noFill/>
                <a:ln w="3810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l"/>
                  <a:endParaRPr sz="1800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" name="Group 11"/>
              <p:cNvGrpSpPr/>
              <p:nvPr/>
            </p:nvGrpSpPr>
            <p:grpSpPr>
              <a:xfrm>
                <a:off x="9070" y="4170"/>
                <a:ext cx="3035" cy="1000"/>
                <a:chOff x="3079" y="2229"/>
                <a:chExt cx="1214" cy="400"/>
              </a:xfrm>
            </p:grpSpPr>
            <p:sp>
              <p:nvSpPr>
                <p:cNvPr id="19466" name="Text Box 5"/>
                <p:cNvSpPr txBox="1"/>
                <p:nvPr/>
              </p:nvSpPr>
              <p:spPr>
                <a:xfrm>
                  <a:off x="3222" y="2274"/>
                  <a:ext cx="1071" cy="294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80008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p>
                  <a:pPr algn="l"/>
                  <a:r>
                    <a:rPr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Aldotriose</a:t>
                  </a:r>
                  <a:endParaRPr b="1" dirty="0">
                    <a:solidFill>
                      <a:srgbClr val="00FF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67" name="AutoShape 8"/>
                <p:cNvSpPr/>
                <p:nvPr/>
              </p:nvSpPr>
              <p:spPr>
                <a:xfrm>
                  <a:off x="3079" y="2229"/>
                  <a:ext cx="56" cy="400"/>
                </a:xfrm>
                <a:prstGeom prst="rightBrace">
                  <a:avLst>
                    <a:gd name="adj1" fmla="val 59523"/>
                    <a:gd name="adj2" fmla="val 50000"/>
                  </a:avLst>
                </a:prstGeom>
                <a:noFill/>
                <a:ln w="3810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l"/>
                  <a:endParaRPr sz="1800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" name="Group 12"/>
              <p:cNvGrpSpPr/>
              <p:nvPr/>
            </p:nvGrpSpPr>
            <p:grpSpPr>
              <a:xfrm>
                <a:off x="9078" y="5978"/>
                <a:ext cx="3352" cy="1000"/>
                <a:chOff x="3111" y="3052"/>
                <a:chExt cx="1341" cy="400"/>
              </a:xfrm>
            </p:grpSpPr>
            <p:sp>
              <p:nvSpPr>
                <p:cNvPr id="19464" name="Text Box 6"/>
                <p:cNvSpPr txBox="1"/>
                <p:nvPr/>
              </p:nvSpPr>
              <p:spPr>
                <a:xfrm>
                  <a:off x="3242" y="3083"/>
                  <a:ext cx="1210" cy="294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80008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p>
                  <a:pPr algn="l"/>
                  <a:r>
                    <a:rPr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Aldohexose</a:t>
                  </a:r>
                  <a:endParaRPr b="1" dirty="0">
                    <a:solidFill>
                      <a:srgbClr val="00FF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65" name="AutoShape 9"/>
                <p:cNvSpPr/>
                <p:nvPr/>
              </p:nvSpPr>
              <p:spPr>
                <a:xfrm>
                  <a:off x="3111" y="3052"/>
                  <a:ext cx="56" cy="400"/>
                </a:xfrm>
                <a:prstGeom prst="rightBrace">
                  <a:avLst>
                    <a:gd name="adj1" fmla="val 59523"/>
                    <a:gd name="adj2" fmla="val 50000"/>
                  </a:avLst>
                </a:prstGeom>
                <a:noFill/>
                <a:ln w="3810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l"/>
                  <a:endParaRPr sz="1800" dirty="0"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0" name="Zone de texte 9"/>
          <p:cNvSpPr txBox="1"/>
          <p:nvPr/>
        </p:nvSpPr>
        <p:spPr>
          <a:xfrm>
            <a:off x="984885" y="4682490"/>
            <a:ext cx="80359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 b="1"/>
              <a:t>NB:</a:t>
            </a:r>
            <a:r>
              <a:rPr lang="fr-FR" altLang="en-US"/>
              <a:t> the carbon carrying the carbonyl group always has the smallest number, namely:</a:t>
            </a:r>
            <a:endParaRPr lang="fr-FR" altLang="en-US"/>
          </a:p>
        </p:txBody>
      </p:sp>
      <p:sp>
        <p:nvSpPr>
          <p:cNvPr id="14" name="ZoneTexte 13"/>
          <p:cNvSpPr txBox="1"/>
          <p:nvPr/>
        </p:nvSpPr>
        <p:spPr>
          <a:xfrm>
            <a:off x="3263900" y="5704840"/>
            <a:ext cx="2669540" cy="82994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p>
            <a:pPr marR="0" defTabSz="914400">
              <a:buClrTx/>
              <a:buSzTx/>
              <a:buFontTx/>
              <a:buNone/>
              <a:defRPr/>
            </a:pPr>
            <a:r>
              <a:rPr kumimoji="0" lang="fr-FR" b="1" kern="1200" cap="none" spc="0" normalizeH="0" baseline="0" noProof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</a:rPr>
              <a:t>N°1</a:t>
            </a:r>
            <a:r>
              <a:rPr kumimoji="0" lang="fr-FR" kern="1200" cap="none" spc="0" normalizeH="0" baseline="0" noProof="0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: for aldoses</a:t>
            </a:r>
            <a:endParaRPr kumimoji="0" lang="fr-FR" kern="1200" cap="none" spc="0" normalizeH="0" baseline="0" noProof="0" dirty="0"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fr-FR" b="1" kern="1200" cap="none" spc="0" normalizeH="0" baseline="0" noProof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</a:rPr>
              <a:t>N°2</a:t>
            </a:r>
            <a:r>
              <a:rPr kumimoji="0" lang="fr-FR" kern="1200" cap="none" spc="0" normalizeH="0" baseline="0" noProof="0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: for ketoses</a:t>
            </a:r>
            <a:endParaRPr kumimoji="0" lang="fr-FR" kern="1200" cap="none" spc="0" normalizeH="0" baseline="0" noProof="0" dirty="0"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theme/theme1.xml><?xml version="1.0" encoding="utf-8"?>
<a:theme xmlns:a="http://schemas.openxmlformats.org/drawingml/2006/main" name="Rayon">
  <a:themeElements>
    <a:clrScheme name="Rayon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Rayon">
      <a:majorFont>
        <a:latin typeface="Franklin Gothic Demi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Rayon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Rayon">
  <a:themeElements>
    <a:clrScheme name="Rayon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Rayon">
      <a:majorFont>
        <a:latin typeface="Franklin Gothic Demi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Rayon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ayon 2">
    <a:dk1>
      <a:srgbClr val="000080"/>
    </a:dk1>
    <a:lt1>
      <a:srgbClr val="FFFFFF"/>
    </a:lt1>
    <a:dk2>
      <a:srgbClr val="000099"/>
    </a:dk2>
    <a:lt2>
      <a:srgbClr val="FFFFFF"/>
    </a:lt2>
    <a:accent1>
      <a:srgbClr val="3366FF"/>
    </a:accent1>
    <a:accent2>
      <a:srgbClr val="7B46D0"/>
    </a:accent2>
    <a:accent3>
      <a:srgbClr val="AAAACA"/>
    </a:accent3>
    <a:accent4>
      <a:srgbClr val="DADADA"/>
    </a:accent4>
    <a:accent5>
      <a:srgbClr val="ADB8FF"/>
    </a:accent5>
    <a:accent6>
      <a:srgbClr val="6F3FBC"/>
    </a:accent6>
    <a:hlink>
      <a:srgbClr val="86D1EC"/>
    </a:hlink>
    <a:folHlink>
      <a:srgbClr val="45C98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0</TotalTime>
  <Words>23278</Words>
  <Application>WPS Presentation</Application>
  <PresentationFormat/>
  <Paragraphs>1940</Paragraphs>
  <Slides>80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17</vt:i4>
      </vt:variant>
      <vt:variant>
        <vt:lpstr>幻灯片标题</vt:lpstr>
      </vt:variant>
      <vt:variant>
        <vt:i4>80</vt:i4>
      </vt:variant>
    </vt:vector>
  </HeadingPairs>
  <TitlesOfParts>
    <vt:vector size="111" baseType="lpstr">
      <vt:lpstr>Arial</vt:lpstr>
      <vt:lpstr>SimSun</vt:lpstr>
      <vt:lpstr>Wingdings</vt:lpstr>
      <vt:lpstr>MS PGothic</vt:lpstr>
      <vt:lpstr>Franklin Gothic Demi</vt:lpstr>
      <vt:lpstr>Wingdings</vt:lpstr>
      <vt:lpstr>Microsoft YaHei</vt:lpstr>
      <vt:lpstr>Arial Unicode MS</vt:lpstr>
      <vt:lpstr>Comic Sans MS</vt:lpstr>
      <vt:lpstr>Times New Roman</vt:lpstr>
      <vt:lpstr>Symbol</vt:lpstr>
      <vt:lpstr>Symbol</vt:lpstr>
      <vt:lpstr>Rayon</vt:lpstr>
      <vt:lpstr>2_Rayon</vt:lpstr>
      <vt:lpstr>Paint.Picture</vt:lpstr>
      <vt:lpstr>Document.ChemWindow</vt:lpstr>
      <vt:lpstr>Document.ChemWindow</vt:lpstr>
      <vt:lpstr>Document.ChemWindow</vt:lpstr>
      <vt:lpstr>Document.ChemWindow</vt:lpstr>
      <vt:lpstr>Document.ChemWindow</vt:lpstr>
      <vt:lpstr>Document.ChemWindow</vt:lpstr>
      <vt:lpstr>Document.ChemWindow</vt:lpstr>
      <vt:lpstr>Paint.Picture</vt:lpstr>
      <vt:lpstr>Paint.Picture</vt:lpstr>
      <vt:lpstr>Paint.Picture</vt:lpstr>
      <vt:lpstr>Document.ChemWindow</vt:lpstr>
      <vt:lpstr>Document.ChemWindow</vt:lpstr>
      <vt:lpstr>Document.ChemWindow</vt:lpstr>
      <vt:lpstr>Document.ChemWindow</vt:lpstr>
      <vt:lpstr>Document.ChemWindow</vt:lpstr>
      <vt:lpstr>Document.ChemWindow</vt:lpstr>
      <vt:lpstr> 2. Structure and Physicochemical Properties of  Carbohydrates</vt:lpstr>
      <vt:lpstr>PowerPoint 演示文稿</vt:lpstr>
      <vt:lpstr>I. General characteristics of carbohydrates</vt:lpstr>
      <vt:lpstr>PowerPoint 演示文稿</vt:lpstr>
      <vt:lpstr>PowerPoint 演示文稿</vt:lpstr>
      <vt:lpstr>II. Monosaccharides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Remarks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Example of glucose</vt:lpstr>
      <vt:lpstr>PowerPoint 演示文稿</vt:lpstr>
      <vt:lpstr>PowerPoint 演示文稿</vt:lpstr>
      <vt:lpstr>PowerPoint 演示文稿</vt:lpstr>
      <vt:lpstr>Example of  pyranic cycle</vt:lpstr>
      <vt:lpstr>Example of furanic cycle </vt:lpstr>
      <vt:lpstr>PowerPoint 演示文稿</vt:lpstr>
      <vt:lpstr>Example of D-Mannose (aldose)</vt:lpstr>
      <vt:lpstr>Example of fructose (Ketose)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There are two important derivatives of osamines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III. Osides</vt:lpstr>
      <vt:lpstr>PowerPoint 演示文稿</vt:lpstr>
      <vt:lpstr>Descriptive study of some diholosides</vt:lpstr>
      <vt:lpstr>PowerPoint 演示文稿</vt:lpstr>
      <vt:lpstr>PowerPoint 演示文稿</vt:lpstr>
      <vt:lpstr>PowerPoint 演示文稿</vt:lpstr>
      <vt:lpstr>PowerPoint 演示文稿</vt:lpstr>
      <vt:lpstr>Example: Structure of a disaccharide X?</vt:lpstr>
      <vt:lpstr>Example of lactose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Glucides</dc:title>
  <dc:creator>Niama Diop Sall</dc:creator>
  <cp:lastModifiedBy>DELL</cp:lastModifiedBy>
  <cp:revision>350</cp:revision>
  <dcterms:created xsi:type="dcterms:W3CDTF">2011-01-20T13:58:00Z</dcterms:created>
  <dcterms:modified xsi:type="dcterms:W3CDTF">2025-01-18T20:41:36Z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C195AA64DC664DD2A28F61AD2E898FB4_13</vt:lpwstr>
  </property>
  <property fmtid="{D5CDD505-2E9C-101B-9397-08002B2CF9AE}" pid="3" name="KSOProductBuildVer">
    <vt:lpwstr>1036-12.2.0.19805</vt:lpwstr>
  </property>
</Properties>
</file>