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80" r:id="rId2"/>
  </p:sldMasterIdLst>
  <p:notesMasterIdLst>
    <p:notesMasterId r:id="rId11"/>
  </p:notesMasterIdLst>
  <p:handoutMasterIdLst>
    <p:handoutMasterId r:id="rId12"/>
  </p:handoutMasterIdLst>
  <p:sldIdLst>
    <p:sldId id="268" r:id="rId3"/>
    <p:sldId id="269" r:id="rId4"/>
    <p:sldId id="286" r:id="rId5"/>
    <p:sldId id="287" r:id="rId6"/>
    <p:sldId id="278" r:id="rId7"/>
    <p:sldId id="284" r:id="rId8"/>
    <p:sldId id="285" r:id="rId9"/>
    <p:sldId id="267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 snapToGrid="0">
      <p:cViewPr>
        <p:scale>
          <a:sx n="76" d="100"/>
          <a:sy n="76" d="100"/>
        </p:scale>
        <p:origin x="-120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-2490" y="-12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939B42E6-847F-4D73-A199-7700F12C5638}" type="datetimeFigureOut">
              <a:rPr lang="en-GB"/>
              <a:pPr>
                <a:defRPr/>
              </a:pPr>
              <a:t>19/11/2024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7591D37-FF9B-40B1-B663-457954B8D015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9407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2EFF5F1-A380-43E0-BEBB-D915F2E3FF37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01610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25"/>
          <a:stretch>
            <a:fillRect/>
          </a:stretch>
        </p:blipFill>
        <p:spPr bwMode="auto">
          <a:xfrm>
            <a:off x="-3175" y="844550"/>
            <a:ext cx="914400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25"/>
          <a:stretch>
            <a:fillRect/>
          </a:stretch>
        </p:blipFill>
        <p:spPr bwMode="auto">
          <a:xfrm>
            <a:off x="0" y="-57150"/>
            <a:ext cx="914400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427"/>
          <a:stretch>
            <a:fillRect/>
          </a:stretch>
        </p:blipFill>
        <p:spPr bwMode="auto">
          <a:xfrm>
            <a:off x="0" y="-55563"/>
            <a:ext cx="9144000" cy="484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235463"/>
            <a:ext cx="6400800" cy="1752600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608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920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079A4B4-F5A4-4B72-B9E3-20FC350B46AB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9239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D820B-9EF7-4F21-BA28-AF03D4C8BFD1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5596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31468-60A3-42A9-8110-EE74D4BF2226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244967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3E76C1-094B-417B-B20F-129378330217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58472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E2A55-C298-409C-B5E6-15273F1E9EBE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634739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1DD26-38E3-4880-8F8B-898AB0D824E3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67736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181D3-6F1B-424D-9D3A-DC18EEA04861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691696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47AF9-A5C4-4E9A-B8AB-F5C6C15ACE67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07576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0608C-D473-43E3-B975-F7ECE3832C3C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723077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61346-123F-4E99-96E5-D6666ABCB8A5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649790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735AA-5AD9-4026-BE1C-D7CD330FDB34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5283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5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235463"/>
            <a:ext cx="6400800" cy="1752600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608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920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F985CD9-7D2F-4E07-94B5-BD06537DF9E5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32833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D8DF6-28D2-4362-A8FE-84047CE7D023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83540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5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2347" y="4003793"/>
            <a:ext cx="7772400" cy="1470025"/>
          </a:xfrm>
        </p:spPr>
        <p:txBody>
          <a:bodyPr/>
          <a:lstStyle>
            <a:lvl1pPr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235463"/>
            <a:ext cx="6400800" cy="1752600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920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C08E3AF-5097-42A5-84DC-94ED2925ECE7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48351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5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03993"/>
            <a:ext cx="7772400" cy="1470025"/>
          </a:xfrm>
        </p:spPr>
        <p:txBody>
          <a:bodyPr/>
          <a:lstStyle>
            <a:lvl1pPr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447313"/>
            <a:ext cx="6400800" cy="563189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920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24474C4-D8F0-4F73-AEE2-901775FD9431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161810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5D6E7A0-92D8-4A92-B6FC-AD28C12736D9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442518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31E9513-88F4-45C9-8AC7-0FFFFAB21D49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00836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6A3B539-952A-4584-AE78-A2A5D569C09F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73973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FA1B4-9ADB-4960-B53E-46821C5919BD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5758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 sz="2400">
                <a:solidFill>
                  <a:schemeClr val="bg1"/>
                </a:solidFill>
              </a:defRPr>
            </a:lvl2pPr>
            <a:lvl3pPr algn="l">
              <a:defRPr sz="2000">
                <a:solidFill>
                  <a:schemeClr val="bg1"/>
                </a:solidFill>
              </a:defRPr>
            </a:lvl3pPr>
            <a:lvl4pPr algn="l">
              <a:defRPr sz="1800">
                <a:solidFill>
                  <a:schemeClr val="bg1"/>
                </a:solidFill>
              </a:defRPr>
            </a:lvl4pPr>
            <a:lvl5pPr algn="l"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1F269-13D7-4755-833A-FFF357E69C01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73173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D36BDB-7C64-415D-9C4C-C108D93AB292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471352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844ABF-C2C4-4C64-8896-8148203C55B6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9154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5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03993"/>
            <a:ext cx="7772400" cy="1470025"/>
          </a:xfrm>
        </p:spPr>
        <p:txBody>
          <a:bodyPr/>
          <a:lstStyle>
            <a:lvl1pPr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447313"/>
            <a:ext cx="6400800" cy="563189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920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C6E12F-4068-4433-BA1B-8D2C692344F3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7722425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D3DE9-B35B-44E3-877E-B30D309BFE3A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32972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98691B-0A2A-49EC-B3F2-42D8471A2469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89208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CD811-57A5-47AB-9F37-BC12185A53AB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44987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F9557-97F4-404A-8A62-46D53261C79B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416080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EF02F-A6D7-4CEE-8406-001D85240319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294144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0447C-04A3-4598-B343-86DB5735C2A4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832210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739E7F-3580-4529-B302-3978B7EDE997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807334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E19A1B-2348-4AAD-A7F4-F4CBD08CD344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740774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924C3-AFCF-4F55-A5A2-90819120C18B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4454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3"/>
                </a:solidFill>
              </a:defRPr>
            </a:lvl1pPr>
            <a:lvl2pPr algn="r">
              <a:defRPr sz="2400">
                <a:solidFill>
                  <a:schemeClr val="accent3"/>
                </a:solidFill>
              </a:defRPr>
            </a:lvl2pPr>
            <a:lvl3pPr algn="r">
              <a:defRPr sz="2000">
                <a:solidFill>
                  <a:schemeClr val="accent3"/>
                </a:solidFill>
              </a:defRPr>
            </a:lvl3pPr>
            <a:lvl4pPr algn="r">
              <a:defRPr sz="1800">
                <a:solidFill>
                  <a:schemeClr val="accent3"/>
                </a:solidFill>
              </a:defRPr>
            </a:lvl4pPr>
            <a:lvl5pPr algn="r">
              <a:defRPr sz="18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9783413-57D6-4C40-8F2D-B2BA4F91BFDC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44682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3"/>
                </a:solidFill>
              </a:defRPr>
            </a:lvl1pPr>
            <a:lvl2pPr algn="r">
              <a:defRPr sz="2400">
                <a:solidFill>
                  <a:schemeClr val="accent3"/>
                </a:solidFill>
              </a:defRPr>
            </a:lvl2pPr>
            <a:lvl3pPr algn="r">
              <a:defRPr sz="2000">
                <a:solidFill>
                  <a:schemeClr val="accent3"/>
                </a:solidFill>
              </a:defRPr>
            </a:lvl3pPr>
            <a:lvl4pPr algn="r">
              <a:defRPr sz="1800">
                <a:solidFill>
                  <a:schemeClr val="accent3"/>
                </a:solidFill>
              </a:defRPr>
            </a:lvl4pPr>
            <a:lvl5pPr algn="r">
              <a:defRPr sz="18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FD77438-AFC2-4409-A278-8F8CFC7349F3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1513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3"/>
                </a:solidFill>
              </a:defRPr>
            </a:lvl1pPr>
            <a:lvl2pPr algn="r">
              <a:defRPr sz="2400">
                <a:solidFill>
                  <a:schemeClr val="accent3"/>
                </a:solidFill>
              </a:defRPr>
            </a:lvl2pPr>
            <a:lvl3pPr algn="r">
              <a:defRPr sz="2000">
                <a:solidFill>
                  <a:schemeClr val="accent3"/>
                </a:solidFill>
              </a:defRPr>
            </a:lvl3pPr>
            <a:lvl4pPr algn="r">
              <a:defRPr sz="1800">
                <a:solidFill>
                  <a:schemeClr val="accent3"/>
                </a:solidFill>
              </a:defRPr>
            </a:lvl4pPr>
            <a:lvl5pPr algn="r">
              <a:defRPr sz="18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9E573C2-81F0-4440-A777-819334924AF2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31092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79AF0B5-BA0A-4D85-97F1-B79D89D9AB87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1754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F1805-B421-403A-90B6-6BD296EAA631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227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 sz="2400">
                <a:solidFill>
                  <a:schemeClr val="bg1"/>
                </a:solidFill>
              </a:defRPr>
            </a:lvl2pPr>
            <a:lvl3pPr algn="l">
              <a:defRPr sz="2000">
                <a:solidFill>
                  <a:schemeClr val="bg1"/>
                </a:solidFill>
              </a:defRPr>
            </a:lvl3pPr>
            <a:lvl4pPr algn="l">
              <a:defRPr sz="1800">
                <a:solidFill>
                  <a:schemeClr val="bg1"/>
                </a:solidFill>
              </a:defRPr>
            </a:lvl4pPr>
            <a:lvl5pPr algn="l"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C9F4D-046F-4945-925B-5B79A72447EA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3420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33.xml"/><Relationship Id="rId1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1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2.xml"/><Relationship Id="rId16" Type="http://schemas.openxmlformats.org/officeDocument/2006/relationships/slideLayout" Target="../slideLayouts/slideLayout3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0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93F5E2A-82F3-45FC-BB85-DAFEF1334F4B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2" r:id="rId1"/>
    <p:sldLayoutId id="2147483983" r:id="rId2"/>
    <p:sldLayoutId id="2147483984" r:id="rId3"/>
    <p:sldLayoutId id="2147483985" r:id="rId4"/>
    <p:sldLayoutId id="2147483986" r:id="rId5"/>
    <p:sldLayoutId id="2147483987" r:id="rId6"/>
    <p:sldLayoutId id="2147483988" r:id="rId7"/>
    <p:sldLayoutId id="2147483956" r:id="rId8"/>
    <p:sldLayoutId id="2147483957" r:id="rId9"/>
    <p:sldLayoutId id="2147483958" r:id="rId10"/>
    <p:sldLayoutId id="2147483959" r:id="rId11"/>
    <p:sldLayoutId id="2147483960" r:id="rId12"/>
    <p:sldLayoutId id="2147483961" r:id="rId13"/>
    <p:sldLayoutId id="2147483962" r:id="rId14"/>
    <p:sldLayoutId id="2147483963" r:id="rId15"/>
    <p:sldLayoutId id="2147483964" r:id="rId16"/>
    <p:sldLayoutId id="2147483965" r:id="rId17"/>
    <p:sldLayoutId id="2147483966" r:id="rId18"/>
    <p:sldLayoutId id="2147483967" r:id="rId19"/>
    <p:sldLayoutId id="2147483968" r:id="rId2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2344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2344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2344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2344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2344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1B9EAF57-B7CD-4095-88CB-4465485AE722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90" r:id="rId2"/>
    <p:sldLayoutId id="2147483991" r:id="rId3"/>
    <p:sldLayoutId id="2147483992" r:id="rId4"/>
    <p:sldLayoutId id="2147483993" r:id="rId5"/>
    <p:sldLayoutId id="2147483969" r:id="rId6"/>
    <p:sldLayoutId id="2147483970" r:id="rId7"/>
    <p:sldLayoutId id="2147483971" r:id="rId8"/>
    <p:sldLayoutId id="2147483972" r:id="rId9"/>
    <p:sldLayoutId id="2147483973" r:id="rId10"/>
    <p:sldLayoutId id="2147483974" r:id="rId11"/>
    <p:sldLayoutId id="2147483975" r:id="rId12"/>
    <p:sldLayoutId id="2147483976" r:id="rId13"/>
    <p:sldLayoutId id="2147483977" r:id="rId14"/>
    <p:sldLayoutId id="2147483978" r:id="rId15"/>
    <p:sldLayoutId id="2147483979" r:id="rId16"/>
    <p:sldLayoutId id="2147483980" r:id="rId17"/>
    <p:sldLayoutId id="2147483981" r:id="rId18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2344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2344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2344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2344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2344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4"/>
          <p:cNvSpPr txBox="1">
            <a:spLocks noChangeArrowheads="1"/>
          </p:cNvSpPr>
          <p:nvPr/>
        </p:nvSpPr>
        <p:spPr bwMode="auto">
          <a:xfrm>
            <a:off x="3006383" y="115888"/>
            <a:ext cx="3240088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ar-DZ" altLang="ar-DZ" sz="2400" b="1" dirty="0">
                <a:solidFill>
                  <a:srgbClr val="FFC000"/>
                </a:solidFill>
              </a:rPr>
              <a:t>جامعة محمد خيضر بسكرة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ar-DZ" altLang="ar-DZ" sz="2400" b="1" dirty="0">
                <a:solidFill>
                  <a:srgbClr val="FFC000"/>
                </a:solidFill>
              </a:rPr>
              <a:t>كلية العلوم الاقتصادية والتجارية وعلوم التسيير</a:t>
            </a:r>
          </a:p>
          <a:p>
            <a:pPr algn="ctr" rtl="1">
              <a:spcBef>
                <a:spcPct val="0"/>
              </a:spcBef>
              <a:buFontTx/>
              <a:buNone/>
            </a:pPr>
            <a:r>
              <a:rPr lang="ar-DZ" altLang="ar-DZ" sz="2400" b="1" dirty="0">
                <a:solidFill>
                  <a:srgbClr val="FFC000"/>
                </a:solidFill>
              </a:rPr>
              <a:t>قسم علوم التسيير</a:t>
            </a:r>
            <a:endParaRPr lang="fr-FR" altLang="ar-DZ" sz="2400" b="1" dirty="0">
              <a:solidFill>
                <a:srgbClr val="FFC000"/>
              </a:solidFill>
            </a:endParaRPr>
          </a:p>
        </p:txBody>
      </p:sp>
      <p:sp>
        <p:nvSpPr>
          <p:cNvPr id="7" name="ZoneTexte 5"/>
          <p:cNvSpPr txBox="1">
            <a:spLocks noChangeArrowheads="1"/>
          </p:cNvSpPr>
          <p:nvPr/>
        </p:nvSpPr>
        <p:spPr bwMode="auto">
          <a:xfrm>
            <a:off x="4024" y="5057808"/>
            <a:ext cx="28082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1">
              <a:spcBef>
                <a:spcPct val="0"/>
              </a:spcBef>
              <a:buFontTx/>
              <a:buNone/>
            </a:pPr>
            <a:r>
              <a:rPr lang="ar-DZ" altLang="ar-DZ" sz="2400" b="1" dirty="0">
                <a:solidFill>
                  <a:srgbClr val="00B0F0"/>
                </a:solidFill>
              </a:rPr>
              <a:t>سلسلة محاضرات مقدمة للسنة الأولى ماستـــــــــر</a:t>
            </a:r>
          </a:p>
          <a:p>
            <a:pPr algn="ctr" rtl="1">
              <a:spcBef>
                <a:spcPct val="0"/>
              </a:spcBef>
              <a:buFontTx/>
              <a:buNone/>
            </a:pPr>
            <a:r>
              <a:rPr lang="ar-DZ" altLang="ar-DZ" sz="2400" b="1" dirty="0">
                <a:solidFill>
                  <a:srgbClr val="00B0F0"/>
                </a:solidFill>
              </a:rPr>
              <a:t>تخصص </a:t>
            </a:r>
            <a:r>
              <a:rPr lang="fr-FR" altLang="ar-DZ" sz="2400" b="1" dirty="0" smtClean="0">
                <a:solidFill>
                  <a:srgbClr val="00B0F0"/>
                </a:solidFill>
              </a:rPr>
              <a:t>GSO</a:t>
            </a:r>
            <a:endParaRPr lang="fr-FR" altLang="ar-DZ" sz="2400" b="1" dirty="0">
              <a:solidFill>
                <a:srgbClr val="00B0F0"/>
              </a:solidFill>
            </a:endParaRPr>
          </a:p>
        </p:txBody>
      </p:sp>
      <p:sp>
        <p:nvSpPr>
          <p:cNvPr id="8" name="ZoneTexte 8"/>
          <p:cNvSpPr txBox="1">
            <a:spLocks noChangeArrowheads="1"/>
          </p:cNvSpPr>
          <p:nvPr/>
        </p:nvSpPr>
        <p:spPr bwMode="auto">
          <a:xfrm>
            <a:off x="6300788" y="5232400"/>
            <a:ext cx="2808287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ar-DZ" altLang="ar-DZ" b="1" dirty="0">
                <a:solidFill>
                  <a:schemeClr val="accent5">
                    <a:lumMod val="10000"/>
                  </a:schemeClr>
                </a:solidFill>
                <a:latin typeface="Andalus" pitchFamily="18" charset="-78"/>
                <a:cs typeface="Andalus" pitchFamily="18" charset="-78"/>
              </a:rPr>
              <a:t>من إعداد الأستاذة: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ar-DZ" altLang="ar-DZ" b="1" dirty="0">
                <a:solidFill>
                  <a:schemeClr val="accent5">
                    <a:lumMod val="10000"/>
                  </a:schemeClr>
                </a:solidFill>
                <a:latin typeface="Andalus" pitchFamily="18" charset="-78"/>
                <a:cs typeface="Andalus" pitchFamily="18" charset="-78"/>
              </a:rPr>
              <a:t>فاطمة الزهراء طاهري</a:t>
            </a:r>
            <a:endParaRPr lang="fr-FR" altLang="ar-DZ" b="1" dirty="0">
              <a:solidFill>
                <a:schemeClr val="accent5">
                  <a:lumMod val="10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987675" y="3306871"/>
            <a:ext cx="3187657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DZ" sz="4800" b="1" dirty="0" smtClean="0">
                <a:solidFill>
                  <a:srgbClr val="FF0000"/>
                </a:solidFill>
              </a:rPr>
              <a:t>استراتيجيات ادارة المعرفة</a:t>
            </a:r>
            <a:endParaRPr lang="ar-DZ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59259" y="551244"/>
            <a:ext cx="51716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sz="3200" b="1" dirty="0" smtClean="0">
                <a:solidFill>
                  <a:srgbClr val="FF0000"/>
                </a:solidFill>
              </a:rPr>
              <a:t>ان المعرفة أصبحت سلاح استراتيجي:</a:t>
            </a:r>
            <a:endParaRPr lang="ar-DZ" sz="3200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1249" y="1699356"/>
            <a:ext cx="52296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400" dirty="0" smtClean="0">
                <a:solidFill>
                  <a:schemeClr val="bg2">
                    <a:lumMod val="10000"/>
                  </a:schemeClr>
                </a:solidFill>
              </a:rPr>
              <a:t>إن وضع وتطوير استراتيجية هو عمل معرفي راقي</a:t>
            </a:r>
            <a:endParaRPr lang="ar-DZ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45302" y="2990248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rtl="1"/>
            <a:r>
              <a:rPr lang="ar-DZ" sz="2000" dirty="0" smtClean="0">
                <a:solidFill>
                  <a:schemeClr val="bg2">
                    <a:lumMod val="10000"/>
                  </a:schemeClr>
                </a:solidFill>
              </a:rPr>
              <a:t>المعرفة كموضوع بات يأتي بالأساليب والمنتجات والخدمات والعمليات الجديدة التي تحقق ميزة متجددة مستدامة في السوق</a:t>
            </a:r>
            <a:endParaRPr lang="ar-DZ" sz="20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0" y="684747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rtl="1"/>
            <a:r>
              <a:rPr lang="ar-DZ" dirty="0"/>
              <a:t>عرَّف </a:t>
            </a:r>
            <a:r>
              <a:rPr lang="ar-DZ" dirty="0" err="1"/>
              <a:t>هالين</a:t>
            </a:r>
            <a:r>
              <a:rPr lang="ar-DZ" dirty="0"/>
              <a:t> و </a:t>
            </a:r>
            <a:r>
              <a:rPr lang="ar-DZ" dirty="0" err="1"/>
              <a:t>مارنبيرغ</a:t>
            </a:r>
            <a:r>
              <a:rPr lang="ar-DZ" dirty="0"/>
              <a:t> (</a:t>
            </a:r>
            <a:r>
              <a:rPr lang="en-US" dirty="0" err="1"/>
              <a:t>Hallin</a:t>
            </a:r>
            <a:r>
              <a:rPr lang="en-US" dirty="0"/>
              <a:t> &amp; </a:t>
            </a:r>
            <a:r>
              <a:rPr lang="en-US" dirty="0" err="1"/>
              <a:t>Marnburg</a:t>
            </a:r>
            <a:r>
              <a:rPr lang="en-US" dirty="0"/>
              <a:t>, 2008) </a:t>
            </a:r>
            <a:r>
              <a:rPr lang="ar-DZ" dirty="0" smtClean="0"/>
              <a:t> </a:t>
            </a:r>
            <a:r>
              <a:rPr lang="ar-DZ" dirty="0" err="1" smtClean="0"/>
              <a:t>إستراتيجية</a:t>
            </a:r>
            <a:r>
              <a:rPr lang="ar-DZ" dirty="0" smtClean="0"/>
              <a:t> </a:t>
            </a:r>
            <a:r>
              <a:rPr lang="ar-DZ" dirty="0"/>
              <a:t>إدارة المعرفة بأنها تراكم خبرات وممارسات , وتطبيق حلول وتنظيمها وتقييمها. كما أنها عبارة عن معلومات تم </a:t>
            </a:r>
            <a:r>
              <a:rPr lang="ar-DZ" dirty="0" err="1"/>
              <a:t>إختبار</a:t>
            </a:r>
            <a:r>
              <a:rPr lang="ar-DZ" dirty="0"/>
              <a:t> صحتها بالتجربة </a:t>
            </a:r>
            <a:r>
              <a:rPr lang="ar-DZ" dirty="0" err="1"/>
              <a:t>والإختبار</a:t>
            </a:r>
            <a:r>
              <a:rPr lang="ar-DZ" dirty="0"/>
              <a:t>. وللمعرفة خصائص متعددة , فهي هرمية تبدأ من البيانات ثم المعلومات ثم معرفة وحكمة, وهي قابلة للتخزين والتشارك, كما يمكن تصنيفها إلى معرفة ظاهرة ومعرفة ضمنية.</a:t>
            </a:r>
          </a:p>
        </p:txBody>
      </p:sp>
      <p:sp>
        <p:nvSpPr>
          <p:cNvPr id="6" name="Rectangle 5"/>
          <p:cNvSpPr/>
          <p:nvPr/>
        </p:nvSpPr>
        <p:spPr>
          <a:xfrm>
            <a:off x="2286000" y="3002773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rtl="1"/>
            <a:r>
              <a:rPr lang="ar-DZ" dirty="0"/>
              <a:t>عرَّف يانغ </a:t>
            </a:r>
            <a:r>
              <a:rPr lang="en-US" dirty="0"/>
              <a:t>Yang,2010)) </a:t>
            </a:r>
            <a:r>
              <a:rPr lang="ar-DZ" dirty="0" err="1"/>
              <a:t>إستراتيجية</a:t>
            </a:r>
            <a:r>
              <a:rPr lang="ar-DZ" dirty="0"/>
              <a:t> إدارة المعرفة على أنها </a:t>
            </a:r>
            <a:r>
              <a:rPr lang="ar-DZ" dirty="0" err="1"/>
              <a:t>إنعكاس</a:t>
            </a:r>
            <a:r>
              <a:rPr lang="ar-DZ" dirty="0"/>
              <a:t> </a:t>
            </a:r>
            <a:r>
              <a:rPr lang="ar-DZ" dirty="0" err="1"/>
              <a:t>للإستراتيجية</a:t>
            </a:r>
            <a:r>
              <a:rPr lang="ar-DZ" dirty="0"/>
              <a:t> التنافسية للمنظمة حيث تهدف إلى زيادة قدرتها على خلق وتحويل المعرفة بما يُعظم القيمة لزبائن المنظمة, </a:t>
            </a:r>
            <a:r>
              <a:rPr lang="ar-DZ" dirty="0" err="1"/>
              <a:t>والإستجابة</a:t>
            </a:r>
            <a:r>
              <a:rPr lang="ar-DZ" dirty="0"/>
              <a:t> لحاجاتهم وتوقعاتهم. وتختلف المنظمات في </a:t>
            </a:r>
            <a:r>
              <a:rPr lang="ar-DZ" dirty="0" err="1"/>
              <a:t>إعتمادها</a:t>
            </a:r>
            <a:r>
              <a:rPr lang="ar-DZ" dirty="0"/>
              <a:t> </a:t>
            </a:r>
            <a:r>
              <a:rPr lang="ar-DZ" dirty="0" err="1"/>
              <a:t>للإستراتيجيات</a:t>
            </a:r>
            <a:r>
              <a:rPr lang="ar-DZ" dirty="0"/>
              <a:t> المناسبة لإدارة المعرفة</a:t>
            </a:r>
          </a:p>
        </p:txBody>
      </p:sp>
    </p:spTree>
    <p:extLst>
      <p:ext uri="{BB962C8B-B14F-4D97-AF65-F5344CB8AC3E}">
        <p14:creationId xmlns:p14="http://schemas.microsoft.com/office/powerpoint/2010/main" val="2200166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7976" y="909501"/>
            <a:ext cx="519203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000" b="1" dirty="0" smtClean="0">
                <a:solidFill>
                  <a:schemeClr val="bg2">
                    <a:lumMod val="10000"/>
                  </a:schemeClr>
                </a:solidFill>
              </a:rPr>
              <a:t>يمكن </a:t>
            </a:r>
            <a:r>
              <a:rPr lang="ar-DZ" sz="2000" b="1" dirty="0">
                <a:solidFill>
                  <a:schemeClr val="bg2">
                    <a:lumMod val="10000"/>
                  </a:schemeClr>
                </a:solidFill>
              </a:rPr>
              <a:t>القول بأن </a:t>
            </a:r>
            <a:r>
              <a:rPr lang="ar-DZ" sz="2000" b="1" dirty="0" err="1">
                <a:solidFill>
                  <a:schemeClr val="bg2">
                    <a:lumMod val="10000"/>
                  </a:schemeClr>
                </a:solidFill>
              </a:rPr>
              <a:t>إستراتيجية</a:t>
            </a:r>
            <a:r>
              <a:rPr lang="ar-DZ" sz="2000" b="1" dirty="0">
                <a:solidFill>
                  <a:schemeClr val="bg2">
                    <a:lumMod val="10000"/>
                  </a:schemeClr>
                </a:solidFill>
              </a:rPr>
              <a:t> المعرفة هي خارطة </a:t>
            </a:r>
            <a:r>
              <a:rPr lang="ar-DZ" sz="2000" b="1" dirty="0" err="1">
                <a:solidFill>
                  <a:schemeClr val="bg2">
                    <a:lumMod val="10000"/>
                  </a:schemeClr>
                </a:solidFill>
              </a:rPr>
              <a:t>لإستقطاب</a:t>
            </a:r>
            <a:r>
              <a:rPr lang="ar-DZ" sz="2000" b="1" dirty="0">
                <a:solidFill>
                  <a:schemeClr val="bg2">
                    <a:lumMod val="10000"/>
                  </a:schemeClr>
                </a:solidFill>
              </a:rPr>
              <a:t> وتكوين وتخزين المعرفة, بالإضافة إلى المشاركة فيها وتوزيعها لتحقيق قيمة مضافة من </a:t>
            </a:r>
            <a:r>
              <a:rPr lang="ar-DZ" sz="2000" b="1" dirty="0" err="1">
                <a:solidFill>
                  <a:schemeClr val="bg2">
                    <a:lumMod val="10000"/>
                  </a:schemeClr>
                </a:solidFill>
              </a:rPr>
              <a:t>إستثمار</a:t>
            </a:r>
            <a:r>
              <a:rPr lang="ar-DZ" sz="2000" b="1" dirty="0">
                <a:solidFill>
                  <a:schemeClr val="bg2">
                    <a:lumMod val="10000"/>
                  </a:schemeClr>
                </a:solidFill>
              </a:rPr>
              <a:t> موارد المعرفة ورأس المال الفكري, كما تُعتبر </a:t>
            </a:r>
            <a:r>
              <a:rPr lang="ar-DZ" sz="2000" b="1" dirty="0" err="1">
                <a:solidFill>
                  <a:schemeClr val="bg2">
                    <a:lumMod val="10000"/>
                  </a:schemeClr>
                </a:solidFill>
              </a:rPr>
              <a:t>إستراتيجية</a:t>
            </a:r>
            <a:r>
              <a:rPr lang="ar-DZ" sz="2000" b="1" dirty="0">
                <a:solidFill>
                  <a:schemeClr val="bg2">
                    <a:lumMod val="10000"/>
                  </a:schemeClr>
                </a:solidFill>
              </a:rPr>
              <a:t> المعرفة دليلاً للإدارة من أجل تصميم وتنفيذ برامج ومبادرات المعرفة في المنظمة. لذا تنبثق </a:t>
            </a:r>
            <a:r>
              <a:rPr lang="ar-DZ" sz="2000" b="1" dirty="0" err="1">
                <a:solidFill>
                  <a:schemeClr val="bg2">
                    <a:lumMod val="10000"/>
                  </a:schemeClr>
                </a:solidFill>
              </a:rPr>
              <a:t>إستراتيجية</a:t>
            </a:r>
            <a:r>
              <a:rPr lang="ar-DZ" sz="2000" b="1" dirty="0">
                <a:solidFill>
                  <a:schemeClr val="bg2">
                    <a:lumMod val="10000"/>
                  </a:schemeClr>
                </a:solidFill>
              </a:rPr>
              <a:t> المعرفة من </a:t>
            </a:r>
            <a:r>
              <a:rPr lang="ar-DZ" sz="2000" b="1" dirty="0" err="1">
                <a:solidFill>
                  <a:schemeClr val="bg2">
                    <a:lumMod val="10000"/>
                  </a:schemeClr>
                </a:solidFill>
              </a:rPr>
              <a:t>إستراتيجية</a:t>
            </a:r>
            <a:r>
              <a:rPr lang="ar-DZ" sz="2000" b="1" dirty="0">
                <a:solidFill>
                  <a:schemeClr val="bg2">
                    <a:lumMod val="10000"/>
                  </a:schemeClr>
                </a:solidFill>
              </a:rPr>
              <a:t> الأعمال الشاملة من ناحية ومن ناحيةٍ أخرى تُعبِّر عن الرؤية الإستراتيجية للمنظمة</a:t>
            </a:r>
          </a:p>
        </p:txBody>
      </p:sp>
      <p:sp>
        <p:nvSpPr>
          <p:cNvPr id="5" name="Rectangle 4"/>
          <p:cNvSpPr/>
          <p:nvPr/>
        </p:nvSpPr>
        <p:spPr>
          <a:xfrm>
            <a:off x="3557391" y="3916461"/>
            <a:ext cx="489454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000" b="1" dirty="0">
                <a:solidFill>
                  <a:schemeClr val="bg2">
                    <a:lumMod val="10000"/>
                  </a:schemeClr>
                </a:solidFill>
              </a:rPr>
              <a:t>يمكن التمييز بين </a:t>
            </a:r>
            <a:r>
              <a:rPr lang="ar-DZ" sz="2000" b="1" dirty="0" err="1">
                <a:solidFill>
                  <a:schemeClr val="bg2">
                    <a:lumMod val="10000"/>
                  </a:schemeClr>
                </a:solidFill>
              </a:rPr>
              <a:t>إستراتيجية</a:t>
            </a:r>
            <a:r>
              <a:rPr lang="ar-DZ" sz="2000" b="1" dirty="0">
                <a:solidFill>
                  <a:schemeClr val="bg2">
                    <a:lumMod val="10000"/>
                  </a:schemeClr>
                </a:solidFill>
              </a:rPr>
              <a:t> الأعمال </a:t>
            </a:r>
            <a:r>
              <a:rPr lang="ar-DZ" sz="2000" b="1" dirty="0" err="1">
                <a:solidFill>
                  <a:schemeClr val="bg2">
                    <a:lumMod val="10000"/>
                  </a:schemeClr>
                </a:solidFill>
              </a:rPr>
              <a:t>وإستراتيجية</a:t>
            </a:r>
            <a:r>
              <a:rPr lang="ar-DZ" sz="2000" b="1" dirty="0">
                <a:solidFill>
                  <a:schemeClr val="bg2">
                    <a:lumMod val="10000"/>
                  </a:schemeClr>
                </a:solidFill>
              </a:rPr>
              <a:t> المعرفة على أساس أن </a:t>
            </a:r>
            <a:r>
              <a:rPr lang="ar-DZ" sz="2000" b="1" dirty="0" err="1">
                <a:solidFill>
                  <a:schemeClr val="bg2">
                    <a:lumMod val="10000"/>
                  </a:schemeClr>
                </a:solidFill>
              </a:rPr>
              <a:t>إستراتيجية</a:t>
            </a:r>
            <a:r>
              <a:rPr lang="ar-DZ" sz="2000" b="1" dirty="0">
                <a:solidFill>
                  <a:schemeClr val="bg2">
                    <a:lumMod val="10000"/>
                  </a:schemeClr>
                </a:solidFill>
              </a:rPr>
              <a:t> الأعمال تهتم بالأداء الكلي للمنظمة وتركز على منهج التحليل البيئي والتنافسي لتحديد مكانة المنظمة في السوق والصناعة, أما </a:t>
            </a:r>
            <a:r>
              <a:rPr lang="ar-DZ" sz="2000" b="1" dirty="0" err="1">
                <a:solidFill>
                  <a:schemeClr val="bg2">
                    <a:lumMod val="10000"/>
                  </a:schemeClr>
                </a:solidFill>
              </a:rPr>
              <a:t>إستراتيجية</a:t>
            </a:r>
            <a:r>
              <a:rPr lang="ar-DZ" sz="2000" b="1" dirty="0">
                <a:solidFill>
                  <a:schemeClr val="bg2">
                    <a:lumMod val="10000"/>
                  </a:schemeClr>
                </a:solidFill>
              </a:rPr>
              <a:t> المعرفة فهي تهتم بتحليل الفجوة المعرفية بين المعرفة الضمنية المتاحة (ما تعرفه المنظمة) والمعرفة المستهدفة ( أي ما يجب أن تعرفه المنظمة) لضمان تحقيق قيمة فريدة لمنتجاتها وخدماتها</a:t>
            </a:r>
          </a:p>
        </p:txBody>
      </p:sp>
    </p:spTree>
    <p:extLst>
      <p:ext uri="{BB962C8B-B14F-4D97-AF65-F5344CB8AC3E}">
        <p14:creationId xmlns:p14="http://schemas.microsoft.com/office/powerpoint/2010/main" val="1914904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6801633" y="1064712"/>
            <a:ext cx="2342367" cy="3056351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800" b="1" dirty="0" smtClean="0">
                <a:solidFill>
                  <a:schemeClr val="bg2"/>
                </a:solidFill>
              </a:rPr>
              <a:t>الترميزية</a:t>
            </a:r>
          </a:p>
          <a:p>
            <a:pPr algn="ctr"/>
            <a:r>
              <a:rPr lang="fr-FR" sz="2000" b="1" dirty="0" smtClean="0">
                <a:solidFill>
                  <a:schemeClr val="bg2"/>
                </a:solidFill>
              </a:rPr>
              <a:t>Codification </a:t>
            </a:r>
            <a:r>
              <a:rPr lang="fr-FR" sz="2000" b="1" dirty="0" err="1" smtClean="0">
                <a:solidFill>
                  <a:schemeClr val="bg2"/>
                </a:solidFill>
              </a:rPr>
              <a:t>Strategy</a:t>
            </a:r>
            <a:endParaRPr lang="ar-DZ" sz="2000" b="1" dirty="0">
              <a:solidFill>
                <a:schemeClr val="bg2"/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25050" y="1064712"/>
            <a:ext cx="2680572" cy="3056351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3600" dirty="0" smtClean="0">
                <a:solidFill>
                  <a:schemeClr val="bg2"/>
                </a:solidFill>
              </a:rPr>
              <a:t>الشخصية</a:t>
            </a:r>
            <a:endParaRPr lang="ar-DZ" dirty="0" smtClean="0">
              <a:solidFill>
                <a:schemeClr val="bg2"/>
              </a:solidFill>
            </a:endParaRPr>
          </a:p>
          <a:p>
            <a:pPr algn="ctr"/>
            <a:r>
              <a:rPr lang="fr-FR" b="1" dirty="0" smtClean="0">
                <a:solidFill>
                  <a:schemeClr val="bg2"/>
                </a:solidFill>
              </a:rPr>
              <a:t>Personalization </a:t>
            </a:r>
            <a:r>
              <a:rPr lang="fr-FR" b="1" dirty="0" err="1" smtClean="0">
                <a:solidFill>
                  <a:schemeClr val="bg2"/>
                </a:solidFill>
              </a:rPr>
              <a:t>Strategy</a:t>
            </a:r>
            <a:endParaRPr lang="ar-DZ" b="1" dirty="0">
              <a:solidFill>
                <a:schemeClr val="bg2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703540" y="137786"/>
            <a:ext cx="5361139" cy="1064713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4000" b="1" dirty="0" smtClean="0">
                <a:solidFill>
                  <a:schemeClr val="bg2"/>
                </a:solidFill>
              </a:rPr>
              <a:t>الاستراتيجية</a:t>
            </a:r>
            <a:endParaRPr lang="ar-DZ" sz="4000" b="1" dirty="0">
              <a:solidFill>
                <a:schemeClr val="bg2"/>
              </a:solidFill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3751545" y="4321479"/>
            <a:ext cx="1640909" cy="713984"/>
          </a:xfrm>
          <a:prstGeom prst="ellipse">
            <a:avLst/>
          </a:prstGeom>
          <a:solidFill>
            <a:srgbClr val="FF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400" b="1" dirty="0" smtClean="0"/>
              <a:t>1</a:t>
            </a:r>
            <a:endParaRPr lang="ar-DZ" sz="2400" b="1" dirty="0"/>
          </a:p>
        </p:txBody>
      </p:sp>
    </p:spTree>
    <p:extLst>
      <p:ext uri="{BB962C8B-B14F-4D97-AF65-F5344CB8AC3E}">
        <p14:creationId xmlns:p14="http://schemas.microsoft.com/office/powerpoint/2010/main" val="1897403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555555555555555555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194" y="0"/>
            <a:ext cx="9083806" cy="6858000"/>
          </a:xfrm>
        </p:spPr>
      </p:pic>
    </p:spTree>
    <p:extLst>
      <p:ext uri="{BB962C8B-B14F-4D97-AF65-F5344CB8AC3E}">
        <p14:creationId xmlns:p14="http://schemas.microsoft.com/office/powerpoint/2010/main" val="1946205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6801633" y="1064712"/>
            <a:ext cx="2342367" cy="3056351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chemeClr val="bg2"/>
                </a:solidFill>
              </a:rPr>
              <a:t>جانب العرض</a:t>
            </a:r>
            <a:endParaRPr lang="ar-DZ" sz="2800" b="1" dirty="0" smtClean="0">
              <a:solidFill>
                <a:schemeClr val="bg2"/>
              </a:solidFill>
            </a:endParaRPr>
          </a:p>
          <a:p>
            <a:pPr algn="ctr"/>
            <a:r>
              <a:rPr lang="en-US" sz="2800" b="1" dirty="0">
                <a:solidFill>
                  <a:schemeClr val="bg2"/>
                </a:solidFill>
                <a:latin typeface="Calibri"/>
              </a:rPr>
              <a:t>Supply Side strategies</a:t>
            </a:r>
            <a:endParaRPr lang="ar-DZ" b="1" dirty="0">
              <a:solidFill>
                <a:schemeClr val="bg2"/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25050" y="1064712"/>
            <a:ext cx="2680572" cy="3056351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000" b="1" dirty="0">
                <a:solidFill>
                  <a:srgbClr val="FF0000"/>
                </a:solidFill>
                <a:latin typeface="Calibri"/>
                <a:cs typeface="Arial"/>
              </a:rPr>
              <a:t>جانب الطلب</a:t>
            </a:r>
            <a:endParaRPr lang="ar-DZ" dirty="0" smtClean="0">
              <a:solidFill>
                <a:schemeClr val="bg2"/>
              </a:solidFill>
            </a:endParaRPr>
          </a:p>
          <a:p>
            <a:pPr algn="ctr"/>
            <a:r>
              <a:rPr lang="en-US" sz="3000" b="1" smtClean="0">
                <a:solidFill>
                  <a:srgbClr val="FF0000"/>
                </a:solidFill>
                <a:latin typeface="Calibri"/>
              </a:rPr>
              <a:t>Demond</a:t>
            </a:r>
            <a:r>
              <a:rPr lang="en-US" sz="3000" b="1" dirty="0" smtClean="0">
                <a:solidFill>
                  <a:srgbClr val="FF0000"/>
                </a:solidFill>
                <a:latin typeface="Calibri"/>
              </a:rPr>
              <a:t>  </a:t>
            </a:r>
            <a:r>
              <a:rPr lang="en-US" sz="3000" b="1" dirty="0">
                <a:solidFill>
                  <a:srgbClr val="FF0000"/>
                </a:solidFill>
                <a:latin typeface="Calibri"/>
              </a:rPr>
              <a:t>Side strategies</a:t>
            </a:r>
            <a:endParaRPr lang="ar-DZ" b="1" dirty="0">
              <a:solidFill>
                <a:schemeClr val="bg2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703540" y="137786"/>
            <a:ext cx="5361139" cy="1064713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4000" b="1" dirty="0" smtClean="0">
                <a:solidFill>
                  <a:schemeClr val="bg2"/>
                </a:solidFill>
              </a:rPr>
              <a:t>استراتيجيات</a:t>
            </a:r>
            <a:endParaRPr lang="ar-DZ" sz="4000" b="1" dirty="0">
              <a:solidFill>
                <a:schemeClr val="bg2"/>
              </a:solidFill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3751545" y="4321479"/>
            <a:ext cx="1640909" cy="713984"/>
          </a:xfrm>
          <a:prstGeom prst="ellipse">
            <a:avLst/>
          </a:prstGeom>
          <a:solidFill>
            <a:srgbClr val="FF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400" b="1" dirty="0" smtClean="0"/>
              <a:t>2</a:t>
            </a:r>
            <a:endParaRPr lang="ar-DZ" sz="2400" b="1" dirty="0"/>
          </a:p>
        </p:txBody>
      </p:sp>
    </p:spTree>
    <p:extLst>
      <p:ext uri="{BB962C8B-B14F-4D97-AF65-F5344CB8AC3E}">
        <p14:creationId xmlns:p14="http://schemas.microsoft.com/office/powerpoint/2010/main" val="922904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05454" y="137886"/>
            <a:ext cx="61130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sz="2400" b="1" dirty="0" smtClean="0">
                <a:solidFill>
                  <a:srgbClr val="FF0000"/>
                </a:solidFill>
              </a:rPr>
              <a:t>اقترح </a:t>
            </a:r>
            <a:r>
              <a:rPr lang="fr-FR" sz="2400" b="1" dirty="0" err="1" smtClean="0">
                <a:solidFill>
                  <a:srgbClr val="FF0000"/>
                </a:solidFill>
              </a:rPr>
              <a:t>Wig</a:t>
            </a:r>
            <a:r>
              <a:rPr lang="ar-DZ" sz="2400" b="1" dirty="0" smtClean="0">
                <a:solidFill>
                  <a:srgbClr val="FF0000"/>
                </a:solidFill>
              </a:rPr>
              <a:t> ثلاث استراتيجيات لإدخال المعرفة إلى المنظمة:</a:t>
            </a:r>
            <a:endParaRPr lang="ar-DZ" sz="2400" b="1" dirty="0">
              <a:solidFill>
                <a:srgbClr val="FF0000"/>
              </a:solidFill>
            </a:endParaRPr>
          </a:p>
        </p:txBody>
      </p:sp>
      <p:sp>
        <p:nvSpPr>
          <p:cNvPr id="3" name="Ellipse 2"/>
          <p:cNvSpPr/>
          <p:nvPr/>
        </p:nvSpPr>
        <p:spPr>
          <a:xfrm>
            <a:off x="6914367" y="2004164"/>
            <a:ext cx="2004164" cy="3131507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400" b="1" dirty="0" smtClean="0">
                <a:solidFill>
                  <a:schemeClr val="bg2">
                    <a:lumMod val="10000"/>
                  </a:schemeClr>
                </a:solidFill>
              </a:rPr>
              <a:t>استراتيجية النمو التدريجي في استخدام المعرفة</a:t>
            </a:r>
            <a:endParaRPr lang="ar-DZ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2555307" y="4647156"/>
            <a:ext cx="4308954" cy="10521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400" b="1" dirty="0">
                <a:solidFill>
                  <a:schemeClr val="bg2">
                    <a:lumMod val="10000"/>
                  </a:schemeClr>
                </a:solidFill>
              </a:rPr>
              <a:t>استراتيجية</a:t>
            </a:r>
            <a:r>
              <a:rPr lang="ar-DZ" dirty="0" smtClean="0"/>
              <a:t> </a:t>
            </a:r>
            <a:r>
              <a:rPr lang="ar-DZ" sz="2400" b="1" dirty="0">
                <a:solidFill>
                  <a:schemeClr val="bg2">
                    <a:lumMod val="10000"/>
                  </a:schemeClr>
                </a:solidFill>
              </a:rPr>
              <a:t>التروي</a:t>
            </a:r>
            <a:r>
              <a:rPr lang="ar-DZ" dirty="0" smtClean="0"/>
              <a:t> </a:t>
            </a:r>
            <a:r>
              <a:rPr lang="ar-DZ" sz="2400" b="1" dirty="0">
                <a:solidFill>
                  <a:schemeClr val="bg2">
                    <a:lumMod val="10000"/>
                  </a:schemeClr>
                </a:solidFill>
              </a:rPr>
              <a:t>والحذر</a:t>
            </a:r>
          </a:p>
        </p:txBody>
      </p:sp>
      <p:sp>
        <p:nvSpPr>
          <p:cNvPr id="6" name="Ellipse 5"/>
          <p:cNvSpPr/>
          <p:nvPr/>
        </p:nvSpPr>
        <p:spPr>
          <a:xfrm>
            <a:off x="64733" y="2106460"/>
            <a:ext cx="2004164" cy="3131507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400" b="1" dirty="0" smtClean="0">
                <a:solidFill>
                  <a:schemeClr val="bg2">
                    <a:lumMod val="10000"/>
                  </a:schemeClr>
                </a:solidFill>
              </a:rPr>
              <a:t>استراتيجية دعم وجهات النظر المتقدمة والفاعلة</a:t>
            </a:r>
            <a:endParaRPr lang="ar-DZ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7440461" y="368718"/>
            <a:ext cx="1640909" cy="713984"/>
          </a:xfrm>
          <a:prstGeom prst="ellipse">
            <a:avLst/>
          </a:prstGeom>
          <a:solidFill>
            <a:srgbClr val="FF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400" b="1" dirty="0" smtClean="0"/>
              <a:t>3</a:t>
            </a:r>
            <a:endParaRPr lang="ar-DZ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Lorry White">
      <a:dk1>
        <a:srgbClr val="5F5F5F"/>
      </a:dk1>
      <a:lt1>
        <a:srgbClr val="7F7F7F"/>
      </a:lt1>
      <a:dk2>
        <a:srgbClr val="5F5F5F"/>
      </a:dk2>
      <a:lt2>
        <a:srgbClr val="F2F2F2"/>
      </a:lt2>
      <a:accent1>
        <a:srgbClr val="89AFD5"/>
      </a:accent1>
      <a:accent2>
        <a:srgbClr val="336394"/>
      </a:accent2>
      <a:accent3>
        <a:srgbClr val="234466"/>
      </a:accent3>
      <a:accent4>
        <a:srgbClr val="5D91C7"/>
      </a:accent4>
      <a:accent5>
        <a:srgbClr val="CFDFEE"/>
      </a:accent5>
      <a:accent6>
        <a:srgbClr val="A2C0DF"/>
      </a:accent6>
      <a:hlink>
        <a:srgbClr val="0070C0"/>
      </a:hlink>
      <a:folHlink>
        <a:srgbClr val="336394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Lorry White">
      <a:dk1>
        <a:srgbClr val="5F5F5F"/>
      </a:dk1>
      <a:lt1>
        <a:srgbClr val="7F7F7F"/>
      </a:lt1>
      <a:dk2>
        <a:srgbClr val="5F5F5F"/>
      </a:dk2>
      <a:lt2>
        <a:srgbClr val="F2F2F2"/>
      </a:lt2>
      <a:accent1>
        <a:srgbClr val="89AFD5"/>
      </a:accent1>
      <a:accent2>
        <a:srgbClr val="336394"/>
      </a:accent2>
      <a:accent3>
        <a:srgbClr val="234466"/>
      </a:accent3>
      <a:accent4>
        <a:srgbClr val="5D91C7"/>
      </a:accent4>
      <a:accent5>
        <a:srgbClr val="CFDFEE"/>
      </a:accent5>
      <a:accent6>
        <a:srgbClr val="A2C0DF"/>
      </a:accent6>
      <a:hlink>
        <a:srgbClr val="0070C0"/>
      </a:hlink>
      <a:folHlink>
        <a:srgbClr val="336394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33100</TotalTime>
  <Words>334</Words>
  <Application>Microsoft Office PowerPoint</Application>
  <PresentationFormat>Affichage à l'écran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8</vt:i4>
      </vt:variant>
    </vt:vector>
  </HeadingPairs>
  <TitlesOfParts>
    <vt:vector size="10" baseType="lpstr">
      <vt:lpstr>Default Design</vt:lpstr>
      <vt:lpstr>1_Default Design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Clearly Presented Ltd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Rainbow Pencils PowerPoint Template</dc:title>
  <dc:creator>Presentation Magazine</dc:creator>
  <cp:lastModifiedBy>TAHRI</cp:lastModifiedBy>
  <cp:revision>102</cp:revision>
  <dcterms:created xsi:type="dcterms:W3CDTF">2009-11-03T13:35:13Z</dcterms:created>
  <dcterms:modified xsi:type="dcterms:W3CDTF">2024-11-19T14:50:18Z</dcterms:modified>
</cp:coreProperties>
</file>