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wmf" ContentType="image/x-wmf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71" r:id="rId13"/>
    <p:sldId id="267" r:id="rId14"/>
    <p:sldId id="268" r:id="rId15"/>
    <p:sldId id="269" r:id="rId16"/>
    <p:sldId id="270" r:id="rId17"/>
    <p:sldId id="272" r:id="rId18"/>
    <p:sldId id="283" r:id="rId19"/>
    <p:sldId id="273" r:id="rId20"/>
    <p:sldId id="274" r:id="rId21"/>
    <p:sldId id="275" r:id="rId22"/>
    <p:sldId id="286" r:id="rId23"/>
    <p:sldId id="287" r:id="rId24"/>
    <p:sldId id="284" r:id="rId25"/>
    <p:sldId id="285" r:id="rId26"/>
    <p:sldId id="279" r:id="rId27"/>
    <p:sldId id="288" r:id="rId28"/>
    <p:sldId id="280" r:id="rId29"/>
    <p:sldId id="289" r:id="rId30"/>
    <p:sldId id="290" r:id="rId31"/>
    <p:sldId id="291" r:id="rId32"/>
    <p:sldId id="281" r:id="rId33"/>
    <p:sldId id="278" r:id="rId3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6" userDrawn="1">
          <p15:clr>
            <a:srgbClr val="A4A3A4"/>
          </p15:clr>
        </p15:guide>
        <p15:guide id="2" pos="292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>
        <p:scale>
          <a:sx n="80" d="100"/>
          <a:sy n="80" d="100"/>
        </p:scale>
        <p:origin x="-972" y="-138"/>
      </p:cViewPr>
      <p:guideLst>
        <p:guide orient="horz" pos="2156"/>
        <p:guide pos="292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BE996-504C-45C6-91E5-EC66DEF5CF42}" type="datetimeFigureOut">
              <a:rPr lang="fr-FR" smtClean="0"/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C025A-F30F-460D-9E88-839FB7DE2C9F}" type="slidenum">
              <a:rPr lang="fr-FR" smtClean="0"/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BE996-504C-45C6-91E5-EC66DEF5CF42}" type="datetimeFigureOut">
              <a:rPr lang="fr-FR" smtClean="0"/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C025A-F30F-460D-9E88-839FB7DE2C9F}" type="slidenum">
              <a:rPr lang="fr-FR" smtClean="0"/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BE996-504C-45C6-91E5-EC66DEF5CF42}" type="datetimeFigureOut">
              <a:rPr lang="fr-FR" smtClean="0"/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C025A-F30F-460D-9E88-839FB7DE2C9F}" type="slidenum">
              <a:rPr lang="fr-FR" smtClean="0"/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BE996-504C-45C6-91E5-EC66DEF5CF42}" type="datetimeFigureOut">
              <a:rPr lang="fr-FR" smtClean="0"/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C025A-F30F-460D-9E88-839FB7DE2C9F}" type="slidenum">
              <a:rPr lang="fr-FR" smtClean="0"/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BE996-504C-45C6-91E5-EC66DEF5CF42}" type="datetimeFigureOut">
              <a:rPr lang="fr-FR" smtClean="0"/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C025A-F30F-460D-9E88-839FB7DE2C9F}" type="slidenum">
              <a:rPr lang="fr-FR" smtClean="0"/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BE996-504C-45C6-91E5-EC66DEF5CF42}" type="datetimeFigureOut">
              <a:rPr lang="fr-FR" smtClean="0"/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C025A-F30F-460D-9E88-839FB7DE2C9F}" type="slidenum">
              <a:rPr lang="fr-FR" smtClean="0"/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BE996-504C-45C6-91E5-EC66DEF5CF42}" type="datetimeFigureOut">
              <a:rPr lang="fr-FR" smtClean="0"/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C025A-F30F-460D-9E88-839FB7DE2C9F}" type="slidenum">
              <a:rPr lang="fr-FR" smtClean="0"/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BE996-504C-45C6-91E5-EC66DEF5CF42}" type="datetimeFigureOut">
              <a:rPr lang="fr-FR" smtClean="0"/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C025A-F30F-460D-9E88-839FB7DE2C9F}" type="slidenum">
              <a:rPr lang="fr-FR" smtClean="0"/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BE996-504C-45C6-91E5-EC66DEF5CF42}" type="datetimeFigureOut">
              <a:rPr lang="fr-FR" smtClean="0"/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C025A-F30F-460D-9E88-839FB7DE2C9F}" type="slidenum">
              <a:rPr lang="fr-FR" smtClean="0"/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BE996-504C-45C6-91E5-EC66DEF5CF42}" type="datetimeFigureOut">
              <a:rPr lang="fr-FR" smtClean="0"/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C025A-F30F-460D-9E88-839FB7DE2C9F}" type="slidenum">
              <a:rPr lang="fr-FR" smtClean="0"/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BE996-504C-45C6-91E5-EC66DEF5CF42}" type="datetimeFigureOut">
              <a:rPr lang="fr-FR" smtClean="0"/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C025A-F30F-460D-9E88-839FB7DE2C9F}" type="slidenum">
              <a:rPr lang="fr-FR" smtClean="0"/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BE996-504C-45C6-91E5-EC66DEF5CF42}" type="datetimeFigureOut">
              <a:rPr lang="fr-FR" smtClean="0"/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C025A-F30F-460D-9E88-839FB7DE2C9F}" type="slidenum">
              <a:rPr lang="fr-FR" smtClean="0"/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wmf"/><Relationship Id="rId1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9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wmf"/><Relationship Id="rId1" Type="http://schemas.openxmlformats.org/officeDocument/2006/relationships/oleObject" Target="../embeddings/oleObject9.bin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0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wmf"/><Relationship Id="rId1" Type="http://schemas.openxmlformats.org/officeDocument/2006/relationships/oleObject" Target="../embeddings/oleObject10.bin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1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wmf"/><Relationship Id="rId1" Type="http://schemas.openxmlformats.org/officeDocument/2006/relationships/oleObject" Target="../embeddings/oleObject11.bin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2.v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.xml"/><Relationship Id="rId2" Type="http://schemas.openxmlformats.org/officeDocument/2006/relationships/image" Target="../media/image1.wmf"/><Relationship Id="rId1" Type="http://schemas.openxmlformats.org/officeDocument/2006/relationships/oleObject" Target="../embeddings/oleObject12.bin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3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wmf"/><Relationship Id="rId1" Type="http://schemas.openxmlformats.org/officeDocument/2006/relationships/oleObject" Target="../embeddings/oleObject13.bin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4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wmf"/><Relationship Id="rId1" Type="http://schemas.openxmlformats.org/officeDocument/2006/relationships/oleObject" Target="../embeddings/oleObject14.bin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5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wmf"/><Relationship Id="rId1" Type="http://schemas.openxmlformats.org/officeDocument/2006/relationships/oleObject" Target="../embeddings/oleObject1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wmf"/><Relationship Id="rId1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6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wmf"/><Relationship Id="rId1" Type="http://schemas.openxmlformats.org/officeDocument/2006/relationships/oleObject" Target="../embeddings/oleObject16.bin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7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wmf"/><Relationship Id="rId1" Type="http://schemas.openxmlformats.org/officeDocument/2006/relationships/oleObject" Target="../embeddings/oleObject17.bin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8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wmf"/><Relationship Id="rId1" Type="http://schemas.openxmlformats.org/officeDocument/2006/relationships/oleObject" Target="../embeddings/oleObject18.bin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9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wmf"/><Relationship Id="rId1" Type="http://schemas.openxmlformats.org/officeDocument/2006/relationships/oleObject" Target="../embeddings/oleObject19.bin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0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wmf"/><Relationship Id="rId1" Type="http://schemas.openxmlformats.org/officeDocument/2006/relationships/oleObject" Target="../embeddings/oleObject20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image" Target="../media/image12.GI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3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wmf"/><Relationship Id="rId1" Type="http://schemas.openxmlformats.org/officeDocument/2006/relationships/oleObject" Target="../embeddings/oleObject3.bin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1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wmf"/><Relationship Id="rId1" Type="http://schemas.openxmlformats.org/officeDocument/2006/relationships/oleObject" Target="../embeddings/oleObject21.bin"/></Relationships>
</file>

<file path=ppt/slides/_rels/slide31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22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6.png"/><Relationship Id="rId2" Type="http://schemas.openxmlformats.org/officeDocument/2006/relationships/image" Target="../media/image1.wmf"/><Relationship Id="rId1" Type="http://schemas.openxmlformats.org/officeDocument/2006/relationships/oleObject" Target="../embeddings/oleObject22.bin"/></Relationships>
</file>

<file path=ppt/slides/_rels/slide32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23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7.jpeg"/><Relationship Id="rId2" Type="http://schemas.openxmlformats.org/officeDocument/2006/relationships/image" Target="../media/image1.wmf"/><Relationship Id="rId1" Type="http://schemas.openxmlformats.org/officeDocument/2006/relationships/oleObject" Target="../embeddings/oleObject23.bin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4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wmf"/><Relationship Id="rId1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5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6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wmf"/><Relationship Id="rId1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7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jpeg"/><Relationship Id="rId2" Type="http://schemas.openxmlformats.org/officeDocument/2006/relationships/image" Target="../media/image1.wmf"/><Relationship Id="rId1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8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wmf"/><Relationship Id="rId1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/>
          <p:nvPr/>
        </p:nvGraphicFramePr>
        <p:xfrm>
          <a:off x="-36830" y="-27305"/>
          <a:ext cx="9210675" cy="6899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1" imgW="4572000" imgH="3429000" progId="Paint.Picture">
                  <p:embed/>
                </p:oleObj>
              </mc:Choice>
              <mc:Fallback>
                <p:oleObj name="" r:id="rId1" imgW="4572000" imgH="3429000" progId="Paint.Picture">
                  <p:embed/>
                  <p:pic>
                    <p:nvPicPr>
                      <p:cNvPr id="0" name="Image 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-36830" y="-27305"/>
                        <a:ext cx="9210675" cy="68999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2223875" y="2570793"/>
            <a:ext cx="4485005" cy="17532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buClrTx/>
              <a:buSzTx/>
              <a:buFontTx/>
              <a:defRPr/>
            </a:pPr>
            <a:r>
              <a:rPr lang="fr-FR" sz="5400" b="1" kern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MS PGothic" panose="020B0600070205080204" pitchFamily="34" charset="-128"/>
              </a:rPr>
              <a:t>8.Métabolisme</a:t>
            </a:r>
            <a:endParaRPr lang="fr-FR" sz="5400" b="1" kern="0" noProof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MS PGothic" panose="020B0600070205080204" pitchFamily="34" charset="-128"/>
            </a:endParaRPr>
          </a:p>
          <a:p>
            <a:pPr algn="ctr" fontAlgn="base">
              <a:buClrTx/>
              <a:buSzTx/>
              <a:buFontTx/>
              <a:defRPr/>
            </a:pPr>
            <a:r>
              <a:rPr lang="fr-FR" sz="5400" b="1" kern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MS PGothic" panose="020B0600070205080204" pitchFamily="34" charset="-128"/>
              </a:rPr>
              <a:t> des lipides</a:t>
            </a:r>
            <a:endParaRPr lang="fr-FR" sz="5400" b="1" kern="0" noProof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MS PGothic" panose="020B0600070205080204" pitchFamily="34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/>
          <p:nvPr/>
        </p:nvGraphicFramePr>
        <p:xfrm>
          <a:off x="-36830" y="-27305"/>
          <a:ext cx="9210675" cy="6899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1" imgW="4572000" imgH="3429000" progId="Paint.Picture">
                  <p:embed/>
                </p:oleObj>
              </mc:Choice>
              <mc:Fallback>
                <p:oleObj name="" r:id="rId1" imgW="4572000" imgH="3429000" progId="Paint.Picture">
                  <p:embed/>
                  <p:pic>
                    <p:nvPicPr>
                      <p:cNvPr id="0" name="Image 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-36830" y="-27305"/>
                        <a:ext cx="9210675" cy="68999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425450" y="120015"/>
            <a:ext cx="832993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fr-FR" sz="2800" b="1" kern="0" noProof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BILAN DE LA β-OXYDATION DES AG SATURÉS </a:t>
            </a:r>
            <a:endParaRPr lang="fr-FR" sz="2800" b="1" kern="0" noProof="0" smtClean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14282" y="1046133"/>
            <a:ext cx="79296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chemeClr val="bg1"/>
                </a:solidFill>
              </a:rPr>
              <a:t>La réaction globale de la </a:t>
            </a:r>
            <a:r>
              <a:rPr lang="el-GR" sz="2800" b="1" dirty="0" smtClean="0">
                <a:solidFill>
                  <a:schemeClr val="bg1"/>
                </a:solidFill>
              </a:rPr>
              <a:t>β</a:t>
            </a:r>
            <a:r>
              <a:rPr lang="fr-FR" sz="2800" b="1" dirty="0" smtClean="0">
                <a:solidFill>
                  <a:schemeClr val="bg1"/>
                </a:solidFill>
              </a:rPr>
              <a:t>-oxydation d’un acide gras à 2n carbones s’écrit : </a:t>
            </a:r>
            <a:endParaRPr lang="fr-FR" sz="2800" b="1" dirty="0" smtClean="0">
              <a:solidFill>
                <a:schemeClr val="bg1"/>
              </a:solidFill>
            </a:endParaRPr>
          </a:p>
        </p:txBody>
      </p:sp>
      <p:sp>
        <p:nvSpPr>
          <p:cNvPr id="2" name="Zone de texte 1"/>
          <p:cNvSpPr txBox="1"/>
          <p:nvPr/>
        </p:nvSpPr>
        <p:spPr>
          <a:xfrm>
            <a:off x="143510" y="3143250"/>
            <a:ext cx="869823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fr-FR" sz="3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sym typeface="+mn-ea"/>
              </a:rPr>
              <a:t> (</a:t>
            </a:r>
            <a:r>
              <a:rPr lang="fr-FR" sz="32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sym typeface="+mn-ea"/>
              </a:rPr>
              <a:t>Acyl</a:t>
            </a:r>
            <a:r>
              <a:rPr lang="fr-FR" sz="3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sym typeface="+mn-ea"/>
              </a:rPr>
              <a:t> </a:t>
            </a:r>
            <a:r>
              <a:rPr lang="fr-FR" sz="32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sym typeface="+mn-ea"/>
              </a:rPr>
              <a:t>CoA</a:t>
            </a:r>
            <a:r>
              <a:rPr lang="fr-FR" sz="3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sym typeface="+mn-ea"/>
              </a:rPr>
              <a:t>) 2n + (n-1)</a:t>
            </a:r>
            <a:r>
              <a:rPr lang="fr-FR" sz="32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sym typeface="+mn-ea"/>
              </a:rPr>
              <a:t>CoA</a:t>
            </a:r>
            <a:r>
              <a:rPr lang="fr-FR" sz="3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sym typeface="+mn-ea"/>
              </a:rPr>
              <a:t> + (n-1)FAD + (n-1) NAD+ + (n-1) H2O →    n </a:t>
            </a:r>
            <a:r>
              <a:rPr lang="fr-FR" sz="32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sym typeface="+mn-ea"/>
              </a:rPr>
              <a:t>Acétyl</a:t>
            </a:r>
            <a:r>
              <a:rPr lang="fr-FR" sz="3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sym typeface="+mn-ea"/>
              </a:rPr>
              <a:t> </a:t>
            </a:r>
            <a:r>
              <a:rPr lang="fr-FR" sz="32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sym typeface="+mn-ea"/>
              </a:rPr>
              <a:t>CoA</a:t>
            </a:r>
            <a:r>
              <a:rPr lang="fr-FR" sz="3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sym typeface="+mn-ea"/>
              </a:rPr>
              <a:t> + (n-1)FADH2+ (n-1) NADH + (n-1)H+</a:t>
            </a:r>
            <a:endParaRPr lang="fr-FR" altLang="en-US" sz="3200" b="1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t 8"/>
          <p:cNvGraphicFramePr/>
          <p:nvPr/>
        </p:nvGraphicFramePr>
        <p:xfrm>
          <a:off x="-36830" y="-27305"/>
          <a:ext cx="9210675" cy="6899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" name="" r:id="rId1" imgW="4572000" imgH="3429000" progId="Paint.Picture">
                  <p:embed/>
                </p:oleObj>
              </mc:Choice>
              <mc:Fallback>
                <p:oleObj name="" r:id="rId1" imgW="4572000" imgH="3429000" progId="Paint.Picture">
                  <p:embed/>
                  <p:pic>
                    <p:nvPicPr>
                      <p:cNvPr id="0" name="Image 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-36830" y="-27305"/>
                        <a:ext cx="9210675" cy="68999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er 10"/>
          <p:cNvGrpSpPr/>
          <p:nvPr/>
        </p:nvGrpSpPr>
        <p:grpSpPr>
          <a:xfrm>
            <a:off x="428625" y="3429000"/>
            <a:ext cx="4572000" cy="1323340"/>
            <a:chOff x="675" y="5400"/>
            <a:chExt cx="7200" cy="2084"/>
          </a:xfrm>
        </p:grpSpPr>
        <p:sp>
          <p:nvSpPr>
            <p:cNvPr id="2" name="Rectangle 1"/>
            <p:cNvSpPr/>
            <p:nvPr/>
          </p:nvSpPr>
          <p:spPr>
            <a:xfrm>
              <a:off x="675" y="5400"/>
              <a:ext cx="7200" cy="20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000" b="1" dirty="0" smtClean="0">
                  <a:solidFill>
                    <a:schemeClr val="bg1"/>
                  </a:solidFill>
                </a:rPr>
                <a:t>8AcétylCoA           8X 12ATP=96 ATP 7FADH2                  7X2=14ATP              7NADH                   7X3= 21ATP        35 ATP     35 + 96= 131 ATP.</a:t>
              </a:r>
              <a:endParaRPr lang="fr-FR" sz="20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3" name="Accolade fermante 2"/>
            <p:cNvSpPr/>
            <p:nvPr/>
          </p:nvSpPr>
          <p:spPr>
            <a:xfrm>
              <a:off x="6855" y="5626"/>
              <a:ext cx="338" cy="788"/>
            </a:xfrm>
            <a:prstGeom prst="rightBrac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428596" y="4929198"/>
            <a:ext cx="78581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2000" b="1" dirty="0" smtClean="0">
                <a:solidFill>
                  <a:schemeClr val="bg1"/>
                </a:solidFill>
              </a:rPr>
              <a:t>L’oxydation complète d’un </a:t>
            </a:r>
            <a:r>
              <a:rPr lang="fr-FR" sz="2000" b="1" dirty="0" err="1" smtClean="0">
                <a:solidFill>
                  <a:schemeClr val="bg1"/>
                </a:solidFill>
              </a:rPr>
              <a:t>palmitoyl</a:t>
            </a:r>
            <a:r>
              <a:rPr lang="fr-FR" sz="2000" b="1" dirty="0" smtClean="0">
                <a:solidFill>
                  <a:schemeClr val="bg1"/>
                </a:solidFill>
              </a:rPr>
              <a:t> </a:t>
            </a:r>
            <a:r>
              <a:rPr lang="fr-FR" sz="2000" b="1" dirty="0" err="1" smtClean="0">
                <a:solidFill>
                  <a:schemeClr val="bg1"/>
                </a:solidFill>
              </a:rPr>
              <a:t>CoA</a:t>
            </a:r>
            <a:r>
              <a:rPr lang="fr-FR" sz="2000" b="1" dirty="0" smtClean="0">
                <a:solidFill>
                  <a:schemeClr val="bg1"/>
                </a:solidFill>
              </a:rPr>
              <a:t> donne donc 131 ATP.</a:t>
            </a:r>
            <a:endParaRPr lang="fr-FR" sz="2000" b="1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fr-FR" sz="2000" b="1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2000" b="1" dirty="0" smtClean="0">
                <a:solidFill>
                  <a:schemeClr val="bg1"/>
                </a:solidFill>
              </a:rPr>
              <a:t> L’oxydation complète d’un palmitate donne 129 ATP car 2 ATP sont   utilisés pour passer du </a:t>
            </a:r>
            <a:r>
              <a:rPr lang="fr-FR" sz="2000" b="1" dirty="0" err="1" smtClean="0">
                <a:solidFill>
                  <a:schemeClr val="bg1"/>
                </a:solidFill>
              </a:rPr>
              <a:t>palmitoyl</a:t>
            </a:r>
            <a:r>
              <a:rPr lang="fr-FR" sz="2000" b="1" dirty="0" smtClean="0">
                <a:solidFill>
                  <a:schemeClr val="bg1"/>
                </a:solidFill>
              </a:rPr>
              <a:t> </a:t>
            </a:r>
            <a:r>
              <a:rPr lang="fr-FR" sz="2000" b="1" dirty="0" err="1" smtClean="0">
                <a:solidFill>
                  <a:schemeClr val="bg1"/>
                </a:solidFill>
              </a:rPr>
              <a:t>CoA</a:t>
            </a:r>
            <a:r>
              <a:rPr lang="fr-FR" sz="2000" b="1" dirty="0" smtClean="0">
                <a:solidFill>
                  <a:schemeClr val="bg1"/>
                </a:solidFill>
              </a:rPr>
              <a:t> au palmitate.</a:t>
            </a:r>
            <a:endParaRPr lang="fr-FR" sz="2000" b="1" dirty="0" smtClean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-72390"/>
            <a:ext cx="8715375" cy="175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b="1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 Exemple: C16 :0 </a:t>
            </a:r>
            <a:endParaRPr lang="fr-FR" sz="2400" b="1" dirty="0" smtClean="0">
              <a:solidFill>
                <a:srgbClr val="00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bilan métabolique de la </a:t>
            </a:r>
            <a:r>
              <a:rPr lang="el-G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β-</a:t>
            </a:r>
            <a:r>
              <a:rPr lang="fr-F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oxydation du </a:t>
            </a:r>
            <a:r>
              <a:rPr lang="fr-FR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palmitoyl</a:t>
            </a:r>
            <a:r>
              <a:rPr lang="fr-F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</a:t>
            </a:r>
            <a:r>
              <a:rPr lang="fr-F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est le suivant :</a:t>
            </a:r>
            <a:endParaRPr lang="fr-FR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0" y="1785926"/>
            <a:ext cx="9143968" cy="1291590"/>
            <a:chOff x="0" y="1785926"/>
            <a:chExt cx="9143968" cy="1291590"/>
          </a:xfrm>
        </p:grpSpPr>
        <p:sp>
          <p:nvSpPr>
            <p:cNvPr id="6" name="Rectangle 5"/>
            <p:cNvSpPr/>
            <p:nvPr/>
          </p:nvSpPr>
          <p:spPr>
            <a:xfrm>
              <a:off x="0" y="1785926"/>
              <a:ext cx="9143968" cy="1291590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>
              <a:spAutoFit/>
            </a:bodyPr>
            <a:lstStyle/>
            <a:p>
              <a:r>
                <a:rPr lang="fr-FR" sz="2600" b="1" dirty="0" smtClean="0">
                  <a:solidFill>
                    <a:schemeClr val="bg1"/>
                  </a:solidFill>
                </a:rPr>
                <a:t>CH3-(CH2)14-</a:t>
              </a:r>
              <a:r>
                <a:rPr lang="fr-FR" sz="2600" b="1" dirty="0" err="1" smtClean="0">
                  <a:solidFill>
                    <a:schemeClr val="bg1"/>
                  </a:solidFill>
                </a:rPr>
                <a:t>CO-S.CoA</a:t>
              </a:r>
              <a:r>
                <a:rPr lang="fr-FR" sz="2600" b="1" dirty="0" smtClean="0">
                  <a:solidFill>
                    <a:schemeClr val="bg1"/>
                  </a:solidFill>
                </a:rPr>
                <a:t> +7 FAD +7 H2O+7 NAD++7CoA.SH 7 tours </a:t>
              </a:r>
              <a:endParaRPr lang="fr-FR" sz="2600" b="1" dirty="0" smtClean="0">
                <a:solidFill>
                  <a:schemeClr val="bg1"/>
                </a:solidFill>
              </a:endParaRPr>
            </a:p>
            <a:p>
              <a:r>
                <a:rPr lang="fr-FR" sz="2600" b="1" dirty="0" smtClean="0">
                  <a:solidFill>
                    <a:schemeClr val="bg1"/>
                  </a:solidFill>
                </a:rPr>
                <a:t>           </a:t>
              </a:r>
              <a:endParaRPr lang="fr-FR" sz="2600" b="1" dirty="0" smtClean="0">
                <a:solidFill>
                  <a:schemeClr val="bg1"/>
                </a:solidFill>
              </a:endParaRPr>
            </a:p>
            <a:p>
              <a:r>
                <a:rPr lang="fr-FR" sz="2600" b="1" dirty="0">
                  <a:solidFill>
                    <a:schemeClr val="bg1"/>
                  </a:solidFill>
                </a:rPr>
                <a:t> </a:t>
              </a:r>
              <a:r>
                <a:rPr lang="fr-FR" sz="2600" b="1" dirty="0" smtClean="0">
                  <a:solidFill>
                    <a:schemeClr val="bg1"/>
                  </a:solidFill>
                </a:rPr>
                <a:t>             8CH</a:t>
              </a:r>
              <a:r>
                <a:rPr lang="fr-FR" sz="2600" b="1" baseline="-25000" dirty="0" smtClean="0">
                  <a:solidFill>
                    <a:schemeClr val="bg1"/>
                  </a:solidFill>
                </a:rPr>
                <a:t>3</a:t>
              </a:r>
              <a:r>
                <a:rPr lang="fr-FR" sz="2600" b="1" dirty="0" smtClean="0">
                  <a:solidFill>
                    <a:schemeClr val="bg1"/>
                  </a:solidFill>
                </a:rPr>
                <a:t>-</a:t>
              </a:r>
              <a:r>
                <a:rPr lang="fr-FR" sz="2600" b="1" dirty="0" err="1" smtClean="0">
                  <a:solidFill>
                    <a:schemeClr val="bg1"/>
                  </a:solidFill>
                </a:rPr>
                <a:t>CO-S.CoA</a:t>
              </a:r>
              <a:r>
                <a:rPr lang="fr-FR" sz="2600" b="1" dirty="0" smtClean="0">
                  <a:solidFill>
                    <a:schemeClr val="bg1"/>
                  </a:solidFill>
                </a:rPr>
                <a:t> +7 FADH2+7 NADH,H+  </a:t>
              </a:r>
              <a:endParaRPr lang="fr-FR" sz="2600" b="1" dirty="0" smtClean="0">
                <a:solidFill>
                  <a:schemeClr val="bg1"/>
                </a:solidFill>
              </a:endParaRPr>
            </a:p>
          </p:txBody>
        </p:sp>
        <p:cxnSp>
          <p:nvCxnSpPr>
            <p:cNvPr id="7" name="Connecteur droit avec flèche 6"/>
            <p:cNvCxnSpPr/>
            <p:nvPr/>
          </p:nvCxnSpPr>
          <p:spPr>
            <a:xfrm rot="5400000">
              <a:off x="3214678" y="2428074"/>
              <a:ext cx="428628" cy="1588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/>
          <p:nvPr/>
        </p:nvGraphicFramePr>
        <p:xfrm>
          <a:off x="-36830" y="-27305"/>
          <a:ext cx="9210675" cy="6899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" r:id="rId1" imgW="4572000" imgH="3429000" progId="Paint.Picture">
                  <p:embed/>
                </p:oleObj>
              </mc:Choice>
              <mc:Fallback>
                <p:oleObj name="" r:id="rId1" imgW="4572000" imgH="3429000" progId="Paint.Picture">
                  <p:embed/>
                  <p:pic>
                    <p:nvPicPr>
                      <p:cNvPr id="0" name="Image 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-36830" y="-27305"/>
                        <a:ext cx="9210675" cy="68999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284480" y="428625"/>
            <a:ext cx="8572500" cy="134112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fr-FR" sz="2400" b="1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 </a:t>
            </a:r>
            <a:r>
              <a:rPr lang="fr-FR" sz="2400" b="1" dirty="0" err="1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Exemple: C18</a:t>
            </a:r>
            <a:r>
              <a:rPr lang="fr-FR" sz="2400" b="1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:0</a:t>
            </a:r>
            <a:endParaRPr lang="fr-FR" sz="2400" b="1" dirty="0" smtClean="0">
              <a:solidFill>
                <a:srgbClr val="00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b="1" dirty="0" smtClean="0">
                <a:solidFill>
                  <a:schemeClr val="bg1"/>
                </a:solidFill>
              </a:rPr>
              <a:t> Le stéarate (C 18=2n=2X9) est activé contre 2 ATP en </a:t>
            </a:r>
            <a:r>
              <a:rPr lang="fr-FR" sz="2400" b="1" dirty="0" err="1" smtClean="0">
                <a:solidFill>
                  <a:schemeClr val="bg1"/>
                </a:solidFill>
              </a:rPr>
              <a:t>stéaryl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CoA</a:t>
            </a:r>
            <a:r>
              <a:rPr lang="fr-FR" sz="2400" b="1" dirty="0" smtClean="0">
                <a:solidFill>
                  <a:schemeClr val="bg1"/>
                </a:solidFill>
              </a:rPr>
              <a:t>. Ce dernier après 8 tours (n-1=9-1=8) d’hélice donne 9 </a:t>
            </a:r>
            <a:r>
              <a:rPr lang="fr-FR" sz="2400" b="1" dirty="0" err="1" smtClean="0">
                <a:solidFill>
                  <a:schemeClr val="bg1"/>
                </a:solidFill>
              </a:rPr>
              <a:t>ACoA</a:t>
            </a:r>
            <a:r>
              <a:rPr lang="fr-FR" sz="2400" b="1" dirty="0" smtClean="0">
                <a:solidFill>
                  <a:schemeClr val="bg1"/>
                </a:solidFill>
              </a:rPr>
              <a:t> .</a:t>
            </a:r>
            <a:endParaRPr lang="fr-FR" sz="2400" b="1" dirty="0" smtClean="0">
              <a:solidFill>
                <a:schemeClr val="bg1"/>
              </a:solidFill>
            </a:endParaRPr>
          </a:p>
          <a:p>
            <a:endParaRPr lang="fr-FR" sz="2400" b="1" dirty="0">
              <a:solidFill>
                <a:schemeClr val="bg1"/>
              </a:solidFill>
            </a:endParaRPr>
          </a:p>
          <a:p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endParaRPr lang="fr-FR" sz="2400" b="1" dirty="0" smtClean="0">
              <a:solidFill>
                <a:schemeClr val="bg1"/>
              </a:solidFill>
            </a:endParaRPr>
          </a:p>
          <a:p>
            <a:r>
              <a:rPr lang="fr-FR" sz="2800" b="1" dirty="0" err="1" smtClean="0">
                <a:solidFill>
                  <a:schemeClr val="bg1"/>
                </a:solidFill>
                <a:sym typeface="+mn-ea"/>
              </a:rPr>
              <a:t>StéarylCoA</a:t>
            </a:r>
            <a:r>
              <a:rPr lang="fr-FR" sz="2800" b="1" dirty="0" smtClean="0">
                <a:solidFill>
                  <a:schemeClr val="bg1"/>
                </a:solidFill>
                <a:sym typeface="+mn-ea"/>
              </a:rPr>
              <a:t> + 8CoA +8FAD + 8NAD+ +8H2O → 9AcétylCoA + 8FADH2+8NADH + 8H+.</a:t>
            </a:r>
            <a:endParaRPr lang="fr-FR" sz="2800" b="1" dirty="0" smtClean="0">
              <a:solidFill>
                <a:schemeClr val="bg1"/>
              </a:solidFill>
              <a:sym typeface="+mn-ea"/>
            </a:endParaRPr>
          </a:p>
        </p:txBody>
      </p:sp>
      <p:grpSp>
        <p:nvGrpSpPr>
          <p:cNvPr id="8" name="Grouper 7"/>
          <p:cNvGrpSpPr/>
          <p:nvPr/>
        </p:nvGrpSpPr>
        <p:grpSpPr>
          <a:xfrm>
            <a:off x="213995" y="3716020"/>
            <a:ext cx="8643620" cy="2307590"/>
            <a:chOff x="337" y="5852"/>
            <a:chExt cx="13612" cy="3634"/>
          </a:xfrm>
        </p:grpSpPr>
        <p:sp>
          <p:nvSpPr>
            <p:cNvPr id="6" name="Rectangle 5"/>
            <p:cNvSpPr/>
            <p:nvPr/>
          </p:nvSpPr>
          <p:spPr>
            <a:xfrm>
              <a:off x="337" y="5852"/>
              <a:ext cx="13613" cy="36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b="1" dirty="0" smtClean="0">
                  <a:solidFill>
                    <a:schemeClr val="bg1"/>
                  </a:solidFill>
                </a:rPr>
                <a:t>9 </a:t>
              </a:r>
              <a:r>
                <a:rPr lang="fr-FR" b="1" dirty="0" err="1" smtClean="0">
                  <a:solidFill>
                    <a:schemeClr val="bg1"/>
                  </a:solidFill>
                </a:rPr>
                <a:t>acétylcoA</a:t>
              </a:r>
              <a:r>
                <a:rPr lang="fr-FR" b="1" dirty="0" smtClean="0">
                  <a:solidFill>
                    <a:schemeClr val="bg1"/>
                  </a:solidFill>
                </a:rPr>
                <a:t> 9X 12ATP = 108 ATP (dans le cycle de Krebs) </a:t>
              </a:r>
              <a:endParaRPr lang="fr-FR" b="1" dirty="0" smtClean="0">
                <a:solidFill>
                  <a:schemeClr val="bg1"/>
                </a:solidFill>
              </a:endParaRPr>
            </a:p>
            <a:p>
              <a:r>
                <a:rPr lang="fr-FR" b="1" dirty="0" smtClean="0">
                  <a:solidFill>
                    <a:schemeClr val="bg1"/>
                  </a:solidFill>
                </a:rPr>
                <a:t>8 FADH2 8 X 2 ATP = 16 ATP </a:t>
              </a:r>
              <a:endParaRPr lang="fr-FR" b="1" dirty="0" smtClean="0">
                <a:solidFill>
                  <a:schemeClr val="bg1"/>
                </a:solidFill>
              </a:endParaRPr>
            </a:p>
            <a:p>
              <a:r>
                <a:rPr lang="fr-FR" b="1" dirty="0" smtClean="0">
                  <a:solidFill>
                    <a:schemeClr val="bg1"/>
                  </a:solidFill>
                </a:rPr>
                <a:t>8 NADH 8X 3 ATP = 24 ATP          40ATP </a:t>
              </a:r>
              <a:endParaRPr lang="fr-FR" b="1" dirty="0" smtClean="0">
                <a:solidFill>
                  <a:schemeClr val="bg1"/>
                </a:solidFill>
              </a:endParaRPr>
            </a:p>
            <a:p>
              <a:r>
                <a:rPr lang="fr-FR" b="1" dirty="0" smtClean="0">
                  <a:solidFill>
                    <a:schemeClr val="bg1"/>
                  </a:solidFill>
                </a:rPr>
                <a:t>2 liaisons </a:t>
              </a:r>
              <a:r>
                <a:rPr lang="fr-FR" b="1" dirty="0" err="1" smtClean="0">
                  <a:solidFill>
                    <a:schemeClr val="bg1"/>
                  </a:solidFill>
                </a:rPr>
                <a:t>phtes</a:t>
              </a:r>
              <a:r>
                <a:rPr lang="fr-FR" b="1" dirty="0" smtClean="0">
                  <a:solidFill>
                    <a:schemeClr val="bg1"/>
                  </a:solidFill>
                </a:rPr>
                <a:t> ont été consommées pour l’activation de l’AG (-2 ATP) 108 + 40 = 148 </a:t>
              </a:r>
              <a:endParaRPr lang="fr-FR" b="1" dirty="0" smtClean="0">
                <a:solidFill>
                  <a:schemeClr val="bg1"/>
                </a:solidFill>
              </a:endParaRPr>
            </a:p>
            <a:p>
              <a:r>
                <a:rPr lang="fr-FR" b="1" dirty="0" smtClean="0">
                  <a:solidFill>
                    <a:schemeClr val="bg1"/>
                  </a:solidFill>
                </a:rPr>
                <a:t>L’oxydation complète d’un </a:t>
              </a:r>
              <a:r>
                <a:rPr lang="fr-FR" b="1" dirty="0" err="1" smtClean="0">
                  <a:solidFill>
                    <a:schemeClr val="bg1"/>
                  </a:solidFill>
                </a:rPr>
                <a:t>Stéaryl</a:t>
              </a:r>
              <a:r>
                <a:rPr lang="fr-FR" b="1" dirty="0" smtClean="0">
                  <a:solidFill>
                    <a:schemeClr val="bg1"/>
                  </a:solidFill>
                </a:rPr>
                <a:t> </a:t>
              </a:r>
              <a:r>
                <a:rPr lang="fr-FR" b="1" dirty="0" err="1" smtClean="0">
                  <a:solidFill>
                    <a:schemeClr val="bg1"/>
                  </a:solidFill>
                </a:rPr>
                <a:t>CoA</a:t>
              </a:r>
              <a:r>
                <a:rPr lang="fr-FR" b="1" dirty="0" smtClean="0">
                  <a:solidFill>
                    <a:schemeClr val="bg1"/>
                  </a:solidFill>
                </a:rPr>
                <a:t> donne donc 148 ATP. </a:t>
              </a:r>
              <a:endParaRPr lang="fr-FR" b="1" dirty="0" smtClean="0">
                <a:solidFill>
                  <a:schemeClr val="bg1"/>
                </a:solidFill>
              </a:endParaRPr>
            </a:p>
            <a:p>
              <a:r>
                <a:rPr lang="fr-FR" b="1" dirty="0" smtClean="0">
                  <a:solidFill>
                    <a:schemeClr val="bg1"/>
                  </a:solidFill>
                </a:rPr>
                <a:t>L’oxydation complète d’un Stéarate donne 146 ATP car 2 ATP sont utilisés pour passer du </a:t>
              </a:r>
              <a:r>
                <a:rPr lang="fr-FR" b="1" dirty="0" err="1" smtClean="0">
                  <a:solidFill>
                    <a:schemeClr val="bg1"/>
                  </a:solidFill>
                </a:rPr>
                <a:t>pstéaryll</a:t>
              </a:r>
              <a:r>
                <a:rPr lang="fr-FR" b="1" dirty="0" smtClean="0">
                  <a:solidFill>
                    <a:schemeClr val="bg1"/>
                  </a:solidFill>
                </a:rPr>
                <a:t> </a:t>
              </a:r>
              <a:r>
                <a:rPr lang="fr-FR" b="1" dirty="0" err="1" smtClean="0">
                  <a:solidFill>
                    <a:schemeClr val="bg1"/>
                  </a:solidFill>
                </a:rPr>
                <a:t>CoA</a:t>
              </a:r>
              <a:r>
                <a:rPr lang="fr-FR" b="1" dirty="0" smtClean="0">
                  <a:solidFill>
                    <a:schemeClr val="bg1"/>
                  </a:solidFill>
                </a:rPr>
                <a:t> au Stéarate. </a:t>
              </a:r>
              <a:endParaRPr lang="fr-FR" b="1" dirty="0" smtClean="0">
                <a:solidFill>
                  <a:schemeClr val="bg1"/>
                </a:solidFill>
              </a:endParaRPr>
            </a:p>
            <a:p>
              <a:r>
                <a:rPr lang="fr-FR" b="1" dirty="0" smtClean="0">
                  <a:solidFill>
                    <a:schemeClr val="bg1"/>
                  </a:solidFill>
                </a:rPr>
                <a:t>Bilan : 146 ATP</a:t>
              </a:r>
              <a:endParaRPr lang="fr-FR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7" name="Accolade fermante 6"/>
            <p:cNvSpPr/>
            <p:nvPr/>
          </p:nvSpPr>
          <p:spPr>
            <a:xfrm>
              <a:off x="4725" y="6409"/>
              <a:ext cx="72" cy="788"/>
            </a:xfrm>
            <a:prstGeom prst="rightBrac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/>
          <p:nvPr/>
        </p:nvGraphicFramePr>
        <p:xfrm>
          <a:off x="-36830" y="-27305"/>
          <a:ext cx="9210675" cy="6899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1" imgW="4572000" imgH="3429000" progId="Paint.Picture">
                  <p:embed/>
                </p:oleObj>
              </mc:Choice>
              <mc:Fallback>
                <p:oleObj name="" r:id="rId1" imgW="4572000" imgH="3429000" progId="Paint.Picture">
                  <p:embed/>
                  <p:pic>
                    <p:nvPicPr>
                      <p:cNvPr id="0" name="Image 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-36830" y="-27305"/>
                        <a:ext cx="9210675" cy="68999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142875" y="285750"/>
            <a:ext cx="898207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fr-FR" sz="2800" b="1" kern="0" noProof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Bilan de degradation d’un acid gras par β-oxydation</a:t>
            </a:r>
            <a:endParaRPr lang="fr-FR" sz="2800" b="1" kern="0" noProof="0" smtClean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Zone de texte 1"/>
          <p:cNvSpPr txBox="1"/>
          <p:nvPr/>
        </p:nvSpPr>
        <p:spPr>
          <a:xfrm>
            <a:off x="323850" y="1052830"/>
            <a:ext cx="8635365" cy="829945"/>
          </a:xfrm>
          <a:prstGeom prst="rect">
            <a:avLst/>
          </a:prstGeom>
        </p:spPr>
        <p:txBody>
          <a:bodyPr wrap="square">
            <a:spAutoFit/>
          </a:bodyPr>
          <a:p>
            <a:pPr marL="342900" indent="-342900">
              <a:buFont typeface="Wingdings" panose="05000000000000000000" charset="0"/>
              <a:buChar char="Ø"/>
            </a:pPr>
            <a:r>
              <a: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Another way to learn to estimate the balance of fatty acid oxidation</a:t>
            </a:r>
            <a:endParaRPr sz="2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6"/>
          <p:cNvGraphicFramePr/>
          <p:nvPr>
            <p:custDataLst>
              <p:tags r:id="rId3"/>
            </p:custDataLst>
          </p:nvPr>
        </p:nvGraphicFramePr>
        <p:xfrm>
          <a:off x="641350" y="2286000"/>
          <a:ext cx="7999730" cy="31984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9865"/>
                <a:gridCol w="3999865"/>
              </a:tblGrid>
              <a:tr h="730250">
                <a:tc>
                  <a:txBody>
                    <a:bodyPr/>
                    <a:p>
                      <a:pPr>
                        <a:buNone/>
                      </a:pPr>
                      <a:r>
                        <a:rPr lang="fr-FR" altLang="en-US" sz="2400" b="1"/>
                        <a:t>Number of carbons</a:t>
                      </a:r>
                      <a:endParaRPr lang="fr-FR" altLang="en-US" sz="2400" b="1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fr-FR" altLang="en-US" sz="2400" b="1">
                          <a:sym typeface="+mn-ea"/>
                        </a:rPr>
                        <a:t>2n Carbons</a:t>
                      </a:r>
                      <a:endParaRPr lang="fr-FR" altLang="en-US" sz="2400" b="1"/>
                    </a:p>
                    <a:p>
                      <a:pPr>
                        <a:buNone/>
                      </a:pPr>
                      <a:endParaRPr lang="fr-FR" altLang="en-US" sz="2400" b="1"/>
                    </a:p>
                  </a:txBody>
                  <a:tcPr/>
                </a:tc>
              </a:tr>
              <a:tr h="730250">
                <a:tc>
                  <a:txBody>
                    <a:bodyPr/>
                    <a:p>
                      <a:pPr>
                        <a:buNone/>
                      </a:pPr>
                      <a:r>
                        <a:rPr lang="fr-FR" altLang="en-US" sz="2400" b="1"/>
                        <a:t>Activation cost</a:t>
                      </a:r>
                      <a:endParaRPr lang="fr-FR" altLang="en-US" sz="2400" b="1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fr-FR" altLang="en-US" sz="2400" b="1">
                          <a:sym typeface="+mn-ea"/>
                        </a:rPr>
                        <a:t>2 phosphate bonds</a:t>
                      </a:r>
                      <a:endParaRPr lang="fr-FR" altLang="en-US" sz="2400" b="1"/>
                    </a:p>
                    <a:p>
                      <a:pPr>
                        <a:buNone/>
                      </a:pPr>
                      <a:endParaRPr lang="fr-FR" altLang="en-US" sz="2400" b="1"/>
                    </a:p>
                  </a:txBody>
                  <a:tcPr/>
                </a:tc>
              </a:tr>
              <a:tr h="434340">
                <a:tc>
                  <a:txBody>
                    <a:bodyPr/>
                    <a:p>
                      <a:pPr>
                        <a:buNone/>
                      </a:pPr>
                      <a:r>
                        <a:rPr lang="fr-FR" altLang="en-US" sz="2400" b="1"/>
                        <a:t>β-oxidation products</a:t>
                      </a:r>
                      <a:endParaRPr lang="fr-FR" altLang="en-US" sz="2400" b="1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fr-FR" altLang="en-US" sz="2400" b="1"/>
                        <a:t>(n-1) FADH₂</a:t>
                      </a:r>
                      <a:endParaRPr lang="fr-FR" altLang="en-US" sz="2400" b="1"/>
                    </a:p>
                  </a:txBody>
                  <a:tcPr/>
                </a:tc>
              </a:tr>
              <a:tr h="434340">
                <a:tc>
                  <a:txBody>
                    <a:bodyPr/>
                    <a:p>
                      <a:pPr>
                        <a:buNone/>
                      </a:pPr>
                      <a:endParaRPr lang="fr-FR" altLang="en-US" sz="2400" b="1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fr-FR" altLang="en-US" sz="2400" b="1"/>
                        <a:t>(n-1) NADH,H⁺</a:t>
                      </a:r>
                      <a:endParaRPr lang="fr-FR" altLang="en-US" sz="2400" b="1"/>
                    </a:p>
                  </a:txBody>
                  <a:tcPr/>
                </a:tc>
              </a:tr>
              <a:tr h="434975">
                <a:tc>
                  <a:txBody>
                    <a:bodyPr/>
                    <a:p>
                      <a:pPr>
                        <a:buNone/>
                      </a:pPr>
                      <a:endParaRPr lang="fr-FR" altLang="en-US" sz="2400" b="1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fr-FR" altLang="en-US" sz="2400" b="1"/>
                        <a:t>n Acetyl-CoA</a:t>
                      </a:r>
                      <a:endParaRPr lang="fr-FR" altLang="en-US" sz="2400" b="1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95" name="Rectangle 63"/>
          <p:cNvSpPr/>
          <p:nvPr/>
        </p:nvSpPr>
        <p:spPr>
          <a:xfrm>
            <a:off x="-37465" y="3310890"/>
            <a:ext cx="9211310" cy="1583690"/>
          </a:xfrm>
          <a:prstGeom prst="rect">
            <a:avLst/>
          </a:prstGeom>
          <a:solidFill>
            <a:srgbClr val="99CCFF"/>
          </a:solidFill>
          <a:ln w="9525">
            <a:noFill/>
          </a:ln>
        </p:spPr>
        <p:txBody>
          <a:bodyPr wrap="none" anchor="ctr" anchorCtr="0"/>
          <a:p>
            <a:endParaRPr sz="1800" dirty="0">
              <a:latin typeface="Arial" panose="020B0604020202020204" pitchFamily="34" charset="0"/>
            </a:endParaRPr>
          </a:p>
        </p:txBody>
      </p:sp>
      <p:graphicFrame>
        <p:nvGraphicFramePr>
          <p:cNvPr id="3" name="Objet 2"/>
          <p:cNvGraphicFramePr/>
          <p:nvPr/>
        </p:nvGraphicFramePr>
        <p:xfrm>
          <a:off x="-36830" y="-27305"/>
          <a:ext cx="9210675" cy="6899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1" imgW="4572000" imgH="3429000" progId="Paint.Picture">
                  <p:embed/>
                </p:oleObj>
              </mc:Choice>
              <mc:Fallback>
                <p:oleObj name="" r:id="rId1" imgW="4572000" imgH="3429000" progId="Paint.Picture">
                  <p:embed/>
                  <p:pic>
                    <p:nvPicPr>
                      <p:cNvPr id="0" name="Image 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-36830" y="-27305"/>
                        <a:ext cx="9210675" cy="68999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er 11"/>
          <p:cNvGrpSpPr/>
          <p:nvPr/>
        </p:nvGrpSpPr>
        <p:grpSpPr>
          <a:xfrm>
            <a:off x="1184910" y="142875"/>
            <a:ext cx="6431280" cy="5882640"/>
            <a:chOff x="1866" y="225"/>
            <a:chExt cx="10128" cy="9264"/>
          </a:xfrm>
        </p:grpSpPr>
        <p:grpSp>
          <p:nvGrpSpPr>
            <p:cNvPr id="20" name="Groupe 19"/>
            <p:cNvGrpSpPr/>
            <p:nvPr/>
          </p:nvGrpSpPr>
          <p:grpSpPr>
            <a:xfrm>
              <a:off x="2025" y="225"/>
              <a:ext cx="9225" cy="4500"/>
              <a:chOff x="1285852" y="142852"/>
              <a:chExt cx="5857916" cy="285752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5572132" y="1812185"/>
                <a:ext cx="1571636" cy="8299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2400" b="1" kern="0" noProof="0" smtClean="0">
                    <a:ln>
                      <a:noFill/>
                    </a:ln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+mj-lt"/>
                    <a:ea typeface="+mj-ea"/>
                    <a:cs typeface="MS PGothic" panose="020B0600070205080204" pitchFamily="34" charset="-128"/>
                  </a:rPr>
                  <a:t>AG saturés insaturés </a:t>
                </a:r>
                <a:endParaRPr lang="fr-FR" sz="2400" b="1" kern="0" noProof="0" dirty="0" smtClean="0">
                  <a:ln>
                    <a:noFill/>
                  </a:ln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+mj-lt"/>
                  <a:ea typeface="+mj-ea"/>
                  <a:cs typeface="MS PGothic" panose="020B0600070205080204" pitchFamily="34" charset="-128"/>
                </a:endParaRPr>
              </a:p>
            </p:txBody>
          </p:sp>
          <p:sp>
            <p:nvSpPr>
              <p:cNvPr id="14" name="Ellipse 13"/>
              <p:cNvSpPr/>
              <p:nvPr/>
            </p:nvSpPr>
            <p:spPr>
              <a:xfrm>
                <a:off x="2714612" y="142852"/>
                <a:ext cx="3286148" cy="1214446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2800" b="1" kern="0" noProof="0" smtClean="0">
                    <a:ln>
                      <a:noFill/>
                    </a:ln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+mj-lt"/>
                    <a:ea typeface="+mj-ea"/>
                    <a:cs typeface="MS PGothic" panose="020B0600070205080204" pitchFamily="34" charset="-128"/>
                  </a:rPr>
                  <a:t>β-oxydation </a:t>
                </a:r>
                <a:endParaRPr lang="fr-FR" sz="2800" b="1" kern="0" noProof="0" dirty="0" smtClean="0">
                  <a:ln>
                    <a:noFill/>
                  </a:ln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+mj-lt"/>
                  <a:ea typeface="+mj-ea"/>
                  <a:cs typeface="MS PGothic" panose="020B0600070205080204" pitchFamily="34" charset="-128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285852" y="1857364"/>
                <a:ext cx="2125649" cy="8299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>
                  <a:buClrTx/>
                  <a:buSzTx/>
                  <a:buFontTx/>
                </a:pPr>
                <a:r>
                  <a:rPr lang="fr-FR" sz="2400" b="1" kern="0" noProof="0" smtClean="0">
                    <a:ln>
                      <a:noFill/>
                    </a:ln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+mj-lt"/>
                    <a:ea typeface="+mj-ea"/>
                    <a:cs typeface="MS PGothic" panose="020B0600070205080204" pitchFamily="34" charset="-128"/>
                  </a:rPr>
                  <a:t>AG saturés à nombre impair </a:t>
                </a:r>
                <a:endParaRPr lang="fr-FR" sz="2400" b="1" kern="0" noProof="0" smtClean="0">
                  <a:ln>
                    <a:noFill/>
                  </a:ln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+mj-lt"/>
                  <a:ea typeface="+mj-ea"/>
                  <a:cs typeface="MS PGothic" panose="020B0600070205080204" pitchFamily="34" charset="-128"/>
                </a:endParaRPr>
              </a:p>
            </p:txBody>
          </p:sp>
          <p:sp>
            <p:nvSpPr>
              <p:cNvPr id="19" name="Flèche à quatre pointes 18"/>
              <p:cNvSpPr/>
              <p:nvPr/>
            </p:nvSpPr>
            <p:spPr>
              <a:xfrm>
                <a:off x="3357554" y="1500174"/>
                <a:ext cx="2000264" cy="1500198"/>
              </a:xfrm>
              <a:prstGeom prst="quadArrow">
                <a:avLst>
                  <a:gd name="adj1" fmla="val 22500"/>
                  <a:gd name="adj2" fmla="val 33717"/>
                  <a:gd name="adj3" fmla="val 22500"/>
                </a:avLst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1" name="Grouper 10"/>
            <p:cNvGrpSpPr/>
            <p:nvPr/>
          </p:nvGrpSpPr>
          <p:grpSpPr>
            <a:xfrm>
              <a:off x="1866" y="4991"/>
              <a:ext cx="10128" cy="4498"/>
              <a:chOff x="849" y="4878"/>
              <a:chExt cx="10128" cy="4498"/>
            </a:xfrm>
          </p:grpSpPr>
          <p:sp>
            <p:nvSpPr>
              <p:cNvPr id="8" name="Ellipse 7"/>
              <p:cNvSpPr/>
              <p:nvPr/>
            </p:nvSpPr>
            <p:spPr>
              <a:xfrm>
                <a:off x="849" y="4878"/>
                <a:ext cx="10128" cy="4448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>
                  <a:lnSpc>
                    <a:spcPct val="150000"/>
                  </a:lnSpc>
                </a:pPr>
                <a:endParaRPr lang="fr-FR" sz="2800" b="1" kern="0" noProof="0" dirty="0" smtClean="0">
                  <a:ln>
                    <a:noFill/>
                  </a:ln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+mj-lt"/>
                  <a:ea typeface="+mj-ea"/>
                  <a:cs typeface="MS PGothic" panose="020B0600070205080204" pitchFamily="34" charset="-128"/>
                </a:endParaRPr>
              </a:p>
            </p:txBody>
          </p:sp>
          <p:sp>
            <p:nvSpPr>
              <p:cNvPr id="9" name="Zone de texte 8"/>
              <p:cNvSpPr txBox="1"/>
              <p:nvPr/>
            </p:nvSpPr>
            <p:spPr>
              <a:xfrm>
                <a:off x="1201" y="4896"/>
                <a:ext cx="9379" cy="448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:pPr algn="ctr">
                  <a:lnSpc>
                    <a:spcPct val="150000"/>
                  </a:lnSpc>
                </a:pPr>
                <a:r>
                  <a:rPr sz="36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Certain fatty acids </a:t>
                </a:r>
                <a:endParaRPr sz="36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ea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sz="36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require additional steps for their degradation</a:t>
                </a:r>
                <a:endParaRPr lang="fr-FR" altLang="en-US" sz="36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ea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95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/>
          <p:nvPr/>
        </p:nvGraphicFramePr>
        <p:xfrm>
          <a:off x="0" y="-99060"/>
          <a:ext cx="9165590" cy="6899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1" imgW="4572000" imgH="3429000" progId="Paint.Picture">
                  <p:embed/>
                </p:oleObj>
              </mc:Choice>
              <mc:Fallback>
                <p:oleObj name="" r:id="rId1" imgW="4572000" imgH="3429000" progId="Paint.Picture">
                  <p:embed/>
                  <p:pic>
                    <p:nvPicPr>
                      <p:cNvPr id="0" name="Image 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0" y="-99060"/>
                        <a:ext cx="9165590" cy="68999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285403" y="142218"/>
            <a:ext cx="781685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kern="0" noProof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MS PGothic" panose="020B0600070205080204" pitchFamily="34" charset="-128"/>
              </a:rPr>
              <a:t>β-oxydation des AG saturés à nombre impair</a:t>
            </a:r>
            <a:r>
              <a:rPr lang="fr-FR" sz="3200" b="1" dirty="0" smtClean="0">
                <a:solidFill>
                  <a:srgbClr val="92D050"/>
                </a:solidFill>
              </a:rPr>
              <a:t> </a:t>
            </a:r>
            <a:endParaRPr lang="fr-FR" sz="3200" dirty="0"/>
          </a:p>
        </p:txBody>
      </p:sp>
      <p:sp>
        <p:nvSpPr>
          <p:cNvPr id="2" name="Zone de texte 1"/>
          <p:cNvSpPr txBox="1"/>
          <p:nvPr/>
        </p:nvSpPr>
        <p:spPr>
          <a:xfrm>
            <a:off x="551180" y="909320"/>
            <a:ext cx="728535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alt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Minority, of plant origin (+++)</a:t>
            </a:r>
            <a:endParaRPr lang="fr-FR" altLang="en-US" sz="2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alt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 enzymes (ENZ)</a:t>
            </a:r>
            <a:endParaRPr lang="fr-FR" altLang="en-US" sz="2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alt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 product = propionylCoA (C3)</a:t>
            </a:r>
            <a:endParaRPr lang="fr-FR" altLang="en-US" sz="2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alt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Degraded by the Krebs cycle via succinylCoA</a:t>
            </a:r>
            <a:endParaRPr lang="fr-FR" altLang="en-US" sz="2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er 19"/>
          <p:cNvGrpSpPr/>
          <p:nvPr/>
        </p:nvGrpSpPr>
        <p:grpSpPr>
          <a:xfrm>
            <a:off x="-336550" y="3814445"/>
            <a:ext cx="9394190" cy="1312410"/>
            <a:chOff x="-530" y="6382"/>
            <a:chExt cx="14618" cy="1927"/>
          </a:xfrm>
        </p:grpSpPr>
        <p:cxnSp>
          <p:nvCxnSpPr>
            <p:cNvPr id="13" name="Connecteur droit avec flèche 12"/>
            <p:cNvCxnSpPr/>
            <p:nvPr/>
          </p:nvCxnSpPr>
          <p:spPr>
            <a:xfrm>
              <a:off x="11756" y="7006"/>
              <a:ext cx="170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grpSp>
          <p:nvGrpSpPr>
            <p:cNvPr id="19" name="Grouper 18"/>
            <p:cNvGrpSpPr/>
            <p:nvPr/>
          </p:nvGrpSpPr>
          <p:grpSpPr>
            <a:xfrm>
              <a:off x="-530" y="6382"/>
              <a:ext cx="14618" cy="1927"/>
              <a:chOff x="277" y="5365"/>
              <a:chExt cx="14489" cy="1927"/>
            </a:xfrm>
          </p:grpSpPr>
          <p:sp>
            <p:nvSpPr>
              <p:cNvPr id="6" name="Zone de texte 5"/>
              <p:cNvSpPr txBox="1"/>
              <p:nvPr/>
            </p:nvSpPr>
            <p:spPr>
              <a:xfrm>
                <a:off x="277" y="5532"/>
                <a:ext cx="14489" cy="17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fr-FR" altLang="en-US" sz="24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propionylCoA                 D-methylmalonylCoA            </a:t>
                </a:r>
                <a:endParaRPr lang="fr-FR" altLang="en-US" sz="24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fr-FR" altLang="en-US" sz="24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altLang="en-US" sz="24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L-methylmalonylCoA → SuccinylCoA → KREBS Cycle</a:t>
                </a:r>
                <a:endParaRPr lang="fr-FR" altLang="en-US" sz="24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" name="Zone de texte 6"/>
              <p:cNvSpPr txBox="1"/>
              <p:nvPr/>
            </p:nvSpPr>
            <p:spPr>
              <a:xfrm>
                <a:off x="5159" y="5365"/>
                <a:ext cx="2431" cy="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fr-FR" altLang="en-US" b="1">
                    <a:solidFill>
                      <a:srgbClr val="00FF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Carboxylase </a:t>
                </a:r>
                <a:endParaRPr lang="fr-FR" altLang="en-US" b="1">
                  <a:solidFill>
                    <a:srgbClr val="00FF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ea"/>
                </a:endParaRPr>
              </a:p>
            </p:txBody>
          </p:sp>
          <p:cxnSp>
            <p:nvCxnSpPr>
              <p:cNvPr id="10" name="Connecteur droit avec flèche 9"/>
              <p:cNvCxnSpPr/>
              <p:nvPr/>
            </p:nvCxnSpPr>
            <p:spPr>
              <a:xfrm flipV="1">
                <a:off x="5384" y="5949"/>
                <a:ext cx="2015" cy="2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14" name="Connecteur droit avec flèche 13"/>
              <p:cNvCxnSpPr/>
              <p:nvPr/>
            </p:nvCxnSpPr>
            <p:spPr>
              <a:xfrm flipV="1">
                <a:off x="5500" y="5969"/>
                <a:ext cx="551" cy="37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sp>
            <p:nvSpPr>
              <p:cNvPr id="15" name="Zone de texte 14"/>
              <p:cNvSpPr txBox="1"/>
              <p:nvPr/>
            </p:nvSpPr>
            <p:spPr>
              <a:xfrm>
                <a:off x="12252" y="5455"/>
                <a:ext cx="2133" cy="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fr-FR" altLang="en-US" b="1">
                    <a:solidFill>
                      <a:srgbClr val="00FF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Epimerase</a:t>
                </a:r>
                <a:r>
                  <a:rPr lang="fr-FR" altLang="en-US" b="1">
                    <a:solidFill>
                      <a:srgbClr val="00FF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endParaRPr lang="fr-FR" altLang="en-US" b="1">
                  <a:solidFill>
                    <a:srgbClr val="00FF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ea"/>
                </a:endParaRPr>
              </a:p>
            </p:txBody>
          </p:sp>
          <p:sp>
            <p:nvSpPr>
              <p:cNvPr id="16" name="Zone de texte 15"/>
              <p:cNvSpPr txBox="1"/>
              <p:nvPr/>
            </p:nvSpPr>
            <p:spPr>
              <a:xfrm>
                <a:off x="4920" y="6240"/>
                <a:ext cx="1032" cy="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fr-FR" altLang="en-US" b="1">
                    <a:solidFill>
                      <a:srgbClr val="00FF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CO</a:t>
                </a:r>
                <a:r>
                  <a:rPr lang="fr-FR" altLang="en-US" b="1" baseline="-25000">
                    <a:solidFill>
                      <a:srgbClr val="00FF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2</a:t>
                </a:r>
                <a:endParaRPr lang="fr-FR" altLang="en-US" b="1" baseline="-25000">
                  <a:solidFill>
                    <a:srgbClr val="00FF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ea"/>
                </a:endParaRPr>
              </a:p>
            </p:txBody>
          </p:sp>
        </p:grp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/>
          <p:nvPr/>
        </p:nvGraphicFramePr>
        <p:xfrm>
          <a:off x="-36830" y="-27305"/>
          <a:ext cx="9210675" cy="6899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" r:id="rId1" imgW="4572000" imgH="3429000" progId="Paint.Picture">
                  <p:embed/>
                </p:oleObj>
              </mc:Choice>
              <mc:Fallback>
                <p:oleObj name="" r:id="rId1" imgW="4572000" imgH="3429000" progId="Paint.Picture">
                  <p:embed/>
                  <p:pic>
                    <p:nvPicPr>
                      <p:cNvPr id="0" name="Image 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-36830" y="-27305"/>
                        <a:ext cx="9210675" cy="68999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785786" y="1357298"/>
            <a:ext cx="7643866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800" b="1" dirty="0">
                <a:solidFill>
                  <a:schemeClr val="bg1"/>
                </a:solidFill>
              </a:rPr>
              <a:t>Dégradés de la même façon que les AG saturés</a:t>
            </a:r>
            <a:r>
              <a:rPr lang="fr-FR" sz="2800" b="1" dirty="0" smtClean="0">
                <a:solidFill>
                  <a:schemeClr val="bg1"/>
                </a:solidFill>
              </a:rPr>
              <a:t>.</a:t>
            </a:r>
            <a:endParaRPr lang="fr-FR" sz="2800" b="1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fr-FR" sz="1200" b="1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800" b="1" dirty="0" smtClean="0">
                <a:solidFill>
                  <a:schemeClr val="bg1"/>
                </a:solidFill>
              </a:rPr>
              <a:t> </a:t>
            </a:r>
            <a:r>
              <a:rPr lang="fr-FR" sz="2800" b="1" dirty="0">
                <a:solidFill>
                  <a:schemeClr val="bg1"/>
                </a:solidFill>
              </a:rPr>
              <a:t>Cependant une isomérase et une </a:t>
            </a:r>
            <a:r>
              <a:rPr lang="fr-FR" sz="2800" b="1" dirty="0" err="1">
                <a:solidFill>
                  <a:schemeClr val="bg1"/>
                </a:solidFill>
              </a:rPr>
              <a:t>épimérase</a:t>
            </a:r>
            <a:r>
              <a:rPr lang="fr-FR" sz="2800" b="1" dirty="0">
                <a:solidFill>
                  <a:schemeClr val="bg1"/>
                </a:solidFill>
              </a:rPr>
              <a:t> sont nécessaires pour l’oxydation complète de ces acides. </a:t>
            </a:r>
            <a:endParaRPr lang="fr-FR" sz="28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5786" y="285728"/>
            <a:ext cx="6286544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fr-FR" sz="3200" b="1" kern="0" noProof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MS PGothic" panose="020B0600070205080204" pitchFamily="34" charset="-128"/>
              </a:rPr>
              <a:t>β-oxydation des AG insaturés </a:t>
            </a:r>
            <a:endParaRPr lang="fr-FR" sz="3200" b="1" kern="0" noProof="0" smtClean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MS PGothic" panose="020B0600070205080204" pitchFamily="34" charset="-128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14348" y="0"/>
            <a:ext cx="783907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9144000" cy="6000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6.png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641540" y="236982"/>
            <a:ext cx="7860920" cy="638403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7.jpeg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642910" y="536448"/>
            <a:ext cx="7740502" cy="578510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/>
          <p:nvPr/>
        </p:nvGraphicFramePr>
        <p:xfrm>
          <a:off x="-36830" y="-27305"/>
          <a:ext cx="9210675" cy="6899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1" imgW="4572000" imgH="3429000" progId="Paint.Picture">
                  <p:embed/>
                </p:oleObj>
              </mc:Choice>
              <mc:Fallback>
                <p:oleObj name="" r:id="rId1" imgW="4572000" imgH="3429000" progId="Paint.Picture">
                  <p:embed/>
                  <p:pic>
                    <p:nvPicPr>
                      <p:cNvPr id="0" name="Image 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-36830" y="-27305"/>
                        <a:ext cx="9210675" cy="68999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1857356" y="1643050"/>
            <a:ext cx="4572000" cy="26765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</a:rPr>
              <a:t>8.1</a:t>
            </a:r>
            <a:r>
              <a:rPr lang="fr-FR" sz="2400" dirty="0">
                <a:solidFill>
                  <a:schemeClr val="bg1"/>
                </a:solidFill>
              </a:rPr>
              <a:t>. Catabolisme des acides gras (Béta-oxydation ) </a:t>
            </a:r>
            <a:endParaRPr lang="fr-FR" sz="2400" dirty="0" smtClean="0">
              <a:solidFill>
                <a:schemeClr val="bg1"/>
              </a:solidFill>
            </a:endParaRPr>
          </a:p>
          <a:p>
            <a:r>
              <a:rPr lang="fr-FR" sz="2400" dirty="0">
                <a:solidFill>
                  <a:schemeClr val="bg1"/>
                </a:solidFill>
              </a:rPr>
              <a:t>8.2. Catabolisme des stérols </a:t>
            </a:r>
            <a:endParaRPr lang="fr-FR" sz="2400" dirty="0" smtClean="0">
              <a:solidFill>
                <a:schemeClr val="bg1"/>
              </a:solidFill>
            </a:endParaRPr>
          </a:p>
          <a:p>
            <a:r>
              <a:rPr lang="fr-FR" sz="2400" dirty="0">
                <a:solidFill>
                  <a:schemeClr val="bg1"/>
                </a:solidFill>
              </a:rPr>
              <a:t>8.3. Biosynthèses des acides gras et des triglycérides </a:t>
            </a:r>
            <a:endParaRPr lang="fr-FR" sz="2400" dirty="0" smtClean="0">
              <a:solidFill>
                <a:schemeClr val="bg1"/>
              </a:solidFill>
            </a:endParaRPr>
          </a:p>
          <a:p>
            <a:r>
              <a:rPr lang="fr-FR" sz="2400" dirty="0">
                <a:solidFill>
                  <a:schemeClr val="bg1"/>
                </a:solidFill>
              </a:rPr>
              <a:t>8.4. Biosynthèse des stérols </a:t>
            </a:r>
            <a:endParaRPr lang="fr-FR" sz="2400" dirty="0" smtClean="0">
              <a:solidFill>
                <a:schemeClr val="bg1"/>
              </a:solidFill>
            </a:endParaRPr>
          </a:p>
          <a:p>
            <a:r>
              <a:rPr lang="fr-FR" sz="2400" dirty="0">
                <a:solidFill>
                  <a:schemeClr val="bg1"/>
                </a:solidFill>
              </a:rPr>
              <a:t>8.5. Régulation </a:t>
            </a:r>
            <a:endParaRPr lang="fr-FR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forums.futura-sciences.com/attachments/biologie/6578d1146468604-metabolisme-acides-gras-catabolismebiosynthese-ag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/>
          <p:nvPr/>
        </p:nvGraphicFramePr>
        <p:xfrm>
          <a:off x="-36830" y="-27305"/>
          <a:ext cx="9210675" cy="6899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" r:id="rId1" imgW="4572000" imgH="3429000" progId="Paint.Picture">
                  <p:embed/>
                </p:oleObj>
              </mc:Choice>
              <mc:Fallback>
                <p:oleObj name="" r:id="rId1" imgW="4572000" imgH="3429000" progId="Paint.Picture">
                  <p:embed/>
                  <p:pic>
                    <p:nvPicPr>
                      <p:cNvPr id="0" name="Image 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-36830" y="-27305"/>
                        <a:ext cx="9210675" cy="68999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642910" y="1142984"/>
            <a:ext cx="7715304" cy="4523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400" b="1" dirty="0" smtClean="0">
                <a:solidFill>
                  <a:schemeClr val="bg1"/>
                </a:solidFill>
              </a:rPr>
              <a:t> La lipogenèse est l’ensemble des réactions enzymatiques se déroulant principalement dans le cytosol, conduisant à partir de l’acétyle </a:t>
            </a:r>
            <a:r>
              <a:rPr lang="fr-FR" sz="2400" b="1" dirty="0" err="1" smtClean="0">
                <a:solidFill>
                  <a:schemeClr val="bg1"/>
                </a:solidFill>
              </a:rPr>
              <a:t>CoA</a:t>
            </a:r>
            <a:r>
              <a:rPr lang="fr-FR" sz="2400" b="1" dirty="0" smtClean="0">
                <a:solidFill>
                  <a:schemeClr val="bg1"/>
                </a:solidFill>
              </a:rPr>
              <a:t> à la synthèse d’AG. Trois mécanismes distincts se complètent: </a:t>
            </a:r>
            <a:endParaRPr lang="fr-FR" sz="2400" b="1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400" b="1" kern="0" noProof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MS PGothic" panose="020B0600070205080204" pitchFamily="34" charset="-128"/>
              </a:rPr>
              <a:t> Synthèse cytosolique</a:t>
            </a:r>
            <a:r>
              <a:rPr lang="fr-FR" sz="2400" b="1" dirty="0" smtClean="0">
                <a:solidFill>
                  <a:srgbClr val="92D050"/>
                </a:solidFill>
              </a:rPr>
              <a:t> </a:t>
            </a:r>
            <a:r>
              <a:rPr lang="fr-FR" sz="2400" b="1" dirty="0" smtClean="0">
                <a:solidFill>
                  <a:schemeClr val="bg1"/>
                </a:solidFill>
              </a:rPr>
              <a:t>ou</a:t>
            </a:r>
            <a:r>
              <a:rPr lang="fr-FR" sz="2400" b="1" dirty="0" smtClean="0"/>
              <a:t> </a:t>
            </a:r>
            <a:r>
              <a:rPr lang="fr-FR" sz="2400" b="1" kern="0" noProof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MS PGothic" panose="020B0600070205080204" pitchFamily="34" charset="-128"/>
              </a:rPr>
              <a:t>voie de Wakil</a:t>
            </a:r>
            <a:r>
              <a:rPr lang="fr-FR" sz="2400" b="1" dirty="0" smtClean="0">
                <a:solidFill>
                  <a:schemeClr val="bg1"/>
                </a:solidFill>
              </a:rPr>
              <a:t>: de l’acétyle </a:t>
            </a:r>
            <a:r>
              <a:rPr lang="fr-FR" sz="2400" b="1" dirty="0" err="1" smtClean="0">
                <a:solidFill>
                  <a:schemeClr val="bg1"/>
                </a:solidFill>
              </a:rPr>
              <a:t>CoA</a:t>
            </a:r>
            <a:r>
              <a:rPr lang="fr-FR" sz="2400" b="1" dirty="0" smtClean="0">
                <a:solidFill>
                  <a:schemeClr val="bg1"/>
                </a:solidFill>
              </a:rPr>
              <a:t> au palmitate C16 </a:t>
            </a:r>
            <a:endParaRPr lang="fr-FR" sz="2400" b="1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400" b="1" kern="0" noProof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MS PGothic" panose="020B0600070205080204" pitchFamily="34" charset="-128"/>
              </a:rPr>
              <a:t> Synthèse mitochondriale</a:t>
            </a:r>
            <a:r>
              <a:rPr lang="fr-FR" sz="2400" b="1" dirty="0" smtClean="0">
                <a:solidFill>
                  <a:srgbClr val="92D050"/>
                </a:solidFill>
              </a:rPr>
              <a:t> </a:t>
            </a:r>
            <a:r>
              <a:rPr lang="fr-FR" sz="2400" b="1" dirty="0" smtClean="0">
                <a:solidFill>
                  <a:schemeClr val="bg1"/>
                </a:solidFill>
              </a:rPr>
              <a:t>ou</a:t>
            </a:r>
            <a:r>
              <a:rPr lang="fr-FR" sz="2400" b="1" dirty="0" smtClean="0"/>
              <a:t> </a:t>
            </a:r>
            <a:r>
              <a:rPr lang="fr-FR" sz="2400" b="1" kern="0" noProof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MS PGothic" panose="020B0600070205080204" pitchFamily="34" charset="-128"/>
              </a:rPr>
              <a:t>voie de Lynen</a:t>
            </a:r>
            <a:r>
              <a:rPr lang="fr-FR" sz="2400" b="1" dirty="0" smtClean="0">
                <a:solidFill>
                  <a:schemeClr val="bg1"/>
                </a:solidFill>
              </a:rPr>
              <a:t>: de C16 à C24</a:t>
            </a:r>
            <a:endParaRPr lang="fr-FR" sz="2400" b="1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400" b="1" kern="0" noProof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MS PGothic" panose="020B0600070205080204" pitchFamily="34" charset="-128"/>
              </a:rPr>
              <a:t> Élongation et désaturation</a:t>
            </a:r>
            <a:r>
              <a:rPr lang="fr-FR" sz="2400" b="1" dirty="0" smtClean="0">
                <a:solidFill>
                  <a:srgbClr val="92D050"/>
                </a:solidFill>
              </a:rPr>
              <a:t> </a:t>
            </a:r>
            <a:r>
              <a:rPr lang="fr-FR" sz="2400" b="1" dirty="0" smtClean="0">
                <a:solidFill>
                  <a:schemeClr val="bg1"/>
                </a:solidFill>
              </a:rPr>
              <a:t>microsomale (RE)</a:t>
            </a:r>
            <a:endParaRPr lang="fr-FR" sz="2400" b="1" dirty="0" smtClean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0668" y="142852"/>
            <a:ext cx="8501122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fr-FR" sz="3200" b="1" kern="0" noProof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MS PGothic" panose="020B0600070205080204" pitchFamily="34" charset="-128"/>
              </a:rPr>
              <a:t>Biosynthèses des acides gras et des triglycérides</a:t>
            </a:r>
            <a:endParaRPr lang="fr-FR" sz="3200" b="1" kern="0" noProof="0" smtClean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MS PGothic" panose="020B0600070205080204" pitchFamily="34" charset="-128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/>
          <p:nvPr/>
        </p:nvGraphicFramePr>
        <p:xfrm>
          <a:off x="-36830" y="-27305"/>
          <a:ext cx="9210675" cy="6899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1" imgW="4572000" imgH="3429000" progId="Paint.Picture">
                  <p:embed/>
                </p:oleObj>
              </mc:Choice>
              <mc:Fallback>
                <p:oleObj name="" r:id="rId1" imgW="4572000" imgH="3429000" progId="Paint.Picture">
                  <p:embed/>
                  <p:pic>
                    <p:nvPicPr>
                      <p:cNvPr id="0" name="Image 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-36830" y="-27305"/>
                        <a:ext cx="9210675" cy="68999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285750" y="0"/>
            <a:ext cx="840105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fr-FR" sz="3200" b="1" kern="0" noProof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MS PGothic" panose="020B0600070205080204" pitchFamily="34" charset="-128"/>
              </a:rPr>
              <a:t>Biosynthèses des acides gras et des triglycérides</a:t>
            </a:r>
            <a:endParaRPr lang="fr-FR" sz="3200" b="1" kern="0" noProof="0" smtClean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MS PGothic" panose="020B0600070205080204" pitchFamily="34" charset="-128"/>
            </a:endParaRPr>
          </a:p>
        </p:txBody>
      </p:sp>
      <p:sp>
        <p:nvSpPr>
          <p:cNvPr id="8" name="Zone de texte 7"/>
          <p:cNvSpPr txBox="1"/>
          <p:nvPr/>
        </p:nvSpPr>
        <p:spPr>
          <a:xfrm>
            <a:off x="394970" y="548640"/>
            <a:ext cx="7268845" cy="461581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sz="2800" b="1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 Requirements</a:t>
            </a:r>
            <a:endParaRPr sz="2800" b="1">
              <a:solidFill>
                <a:srgbClr val="00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Fatty acid biosynthesis requires:</a:t>
            </a:r>
            <a:endParaRPr sz="28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v"/>
            </a:pPr>
            <a:r>
              <a: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provided by </a:t>
            </a:r>
            <a:r>
              <a:rPr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ATP</a:t>
            </a:r>
            <a:endParaRPr sz="28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v"/>
            </a:pPr>
            <a:r>
              <a: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Reducing power: </a:t>
            </a:r>
            <a:r>
              <a:rPr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NADPH,H+</a:t>
            </a:r>
            <a:r>
              <a: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(pentose phosphate pathway)</a:t>
            </a:r>
            <a:endParaRPr sz="28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v"/>
            </a:pPr>
            <a:r>
              <a: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Precursors: the only precursor for fatty acid synthesis is </a:t>
            </a:r>
            <a:r>
              <a:rPr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acetyl-CoA</a:t>
            </a:r>
            <a:endParaRPr sz="28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/>
          <p:nvPr/>
        </p:nvGraphicFramePr>
        <p:xfrm>
          <a:off x="-36830" y="-27305"/>
          <a:ext cx="9210675" cy="6899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1" imgW="4572000" imgH="3429000" progId="Paint.Picture">
                  <p:embed/>
                </p:oleObj>
              </mc:Choice>
              <mc:Fallback>
                <p:oleObj name="" r:id="rId1" imgW="4572000" imgH="3429000" progId="Paint.Picture">
                  <p:embed/>
                  <p:pic>
                    <p:nvPicPr>
                      <p:cNvPr id="0" name="Image 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-36830" y="-27305"/>
                        <a:ext cx="9210675" cy="68999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351155" y="1214120"/>
            <a:ext cx="8629015" cy="189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600" b="1" dirty="0" smtClean="0">
                <a:solidFill>
                  <a:schemeClr val="bg1"/>
                </a:solidFill>
              </a:rPr>
              <a:t> la ß-oxydation des acides gras (intra mitochondriale),</a:t>
            </a:r>
            <a:endParaRPr lang="fr-FR" sz="2600" b="1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600" b="1" dirty="0" smtClean="0">
                <a:solidFill>
                  <a:schemeClr val="bg1"/>
                </a:solidFill>
              </a:rPr>
              <a:t>  l'oxydation du pyruvate (mitochondriale),</a:t>
            </a:r>
            <a:endParaRPr lang="fr-FR" sz="2600" b="1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600" b="1" dirty="0" smtClean="0">
                <a:solidFill>
                  <a:schemeClr val="bg1"/>
                </a:solidFill>
              </a:rPr>
              <a:t>  la dégradation oxydative des acides aminés dits cétogènes.</a:t>
            </a:r>
            <a:endParaRPr lang="fr-FR" sz="2600" b="1" dirty="0" smtClean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6725" y="356870"/>
            <a:ext cx="471995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fr-FR" sz="3200" b="1" kern="0" noProof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MS PGothic" panose="020B0600070205080204" pitchFamily="34" charset="-128"/>
              </a:rPr>
              <a:t>L'acétyl-CoA provient de </a:t>
            </a:r>
            <a:endParaRPr lang="fr-FR" sz="3200" b="1" kern="0" noProof="0" smtClean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MS PGothic" panose="020B0600070205080204" pitchFamily="34" charset="-128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/>
          <p:nvPr/>
        </p:nvGraphicFramePr>
        <p:xfrm>
          <a:off x="-36830" y="-27305"/>
          <a:ext cx="9210675" cy="6899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1" imgW="4572000" imgH="3429000" progId="Paint.Picture">
                  <p:embed/>
                </p:oleObj>
              </mc:Choice>
              <mc:Fallback>
                <p:oleObj name="" r:id="rId1" imgW="4572000" imgH="3429000" progId="Paint.Picture">
                  <p:embed/>
                  <p:pic>
                    <p:nvPicPr>
                      <p:cNvPr id="0" name="Image 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-36830" y="-27305"/>
                        <a:ext cx="9210675" cy="68999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2" name="AutoShape 2" descr="Biosynthèse des Acides Gras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40964" name="AutoShape 4" descr="Biosynthèse des Acides Gras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285750" y="0"/>
            <a:ext cx="8123555" cy="107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kern="0" noProof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MS PGothic" panose="020B0600070205080204" pitchFamily="34" charset="-128"/>
              </a:rPr>
              <a:t>Transfert du radical acétyle de la mitochondrie dans le cytosol</a:t>
            </a:r>
            <a:r>
              <a:rPr lang="fr-FR" sz="2800" b="1" dirty="0">
                <a:solidFill>
                  <a:srgbClr val="92D050"/>
                </a:solidFill>
              </a:rPr>
              <a:t> </a:t>
            </a:r>
            <a:endParaRPr lang="fr-FR" sz="2800" b="1" dirty="0">
              <a:solidFill>
                <a:srgbClr val="92D050"/>
              </a:solidFill>
            </a:endParaRPr>
          </a:p>
        </p:txBody>
      </p:sp>
      <p:grpSp>
        <p:nvGrpSpPr>
          <p:cNvPr id="21" name="Groupe 20"/>
          <p:cNvGrpSpPr/>
          <p:nvPr/>
        </p:nvGrpSpPr>
        <p:grpSpPr>
          <a:xfrm>
            <a:off x="714348" y="1192052"/>
            <a:ext cx="7429552" cy="3353435"/>
            <a:chOff x="714348" y="1142984"/>
            <a:chExt cx="7429552" cy="3353435"/>
          </a:xfrm>
        </p:grpSpPr>
        <p:sp>
          <p:nvSpPr>
            <p:cNvPr id="7" name="Rectangle 6"/>
            <p:cNvSpPr/>
            <p:nvPr/>
          </p:nvSpPr>
          <p:spPr>
            <a:xfrm>
              <a:off x="714348" y="1142984"/>
              <a:ext cx="7429552" cy="33534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fr-FR" sz="2400" b="1" dirty="0" smtClean="0">
                  <a:solidFill>
                    <a:schemeClr val="bg1"/>
                  </a:solidFill>
                </a:rPr>
                <a:t>Il se déroule en deux phases :</a:t>
              </a:r>
              <a:endParaRPr lang="fr-FR" sz="2400" b="1" dirty="0" smtClean="0">
                <a:solidFill>
                  <a:schemeClr val="bg1"/>
                </a:solidFill>
              </a:endParaRPr>
            </a:p>
            <a:p>
              <a:pPr algn="l">
                <a:lnSpc>
                  <a:spcPct val="100000"/>
                </a:lnSpc>
                <a:buClrTx/>
                <a:buSzTx/>
                <a:buFontTx/>
              </a:pPr>
              <a:r>
                <a:rPr lang="fr-FR" sz="2800" b="1" kern="0" noProof="0" smtClean="0">
                  <a:ln>
                    <a:noFill/>
                  </a:ln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+mj-lt"/>
                  <a:ea typeface="+mj-ea"/>
                  <a:cs typeface="MS PGothic" panose="020B0600070205080204" pitchFamily="34" charset="-128"/>
                </a:rPr>
                <a:t> 1) Phase mitochondriale</a:t>
              </a:r>
              <a:r>
                <a:rPr lang="fr-FR" sz="3200" b="1" kern="0" noProof="0" smtClean="0">
                  <a:ln>
                    <a:noFill/>
                  </a:ln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+mj-lt"/>
                  <a:ea typeface="+mj-ea"/>
                  <a:cs typeface="MS PGothic" panose="020B0600070205080204" pitchFamily="34" charset="-128"/>
                </a:rPr>
                <a:t> </a:t>
              </a:r>
              <a:endParaRPr lang="fr-FR" sz="3200" b="1" kern="0" noProof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MS PGothic" panose="020B0600070205080204" pitchFamily="34" charset="-128"/>
              </a:endParaRPr>
            </a:p>
            <a:p>
              <a:pPr>
                <a:lnSpc>
                  <a:spcPct val="150000"/>
                </a:lnSpc>
                <a:buFont typeface="Wingdings" panose="05000000000000000000" pitchFamily="2" charset="2"/>
                <a:buChar char="v"/>
              </a:pPr>
              <a:r>
                <a:rPr lang="fr-FR" sz="2400" b="1" dirty="0" smtClean="0">
                  <a:solidFill>
                    <a:schemeClr val="bg1"/>
                  </a:solidFill>
                </a:rPr>
                <a:t>Pyruvate + CO2 + ATP             </a:t>
              </a:r>
              <a:r>
                <a:rPr lang="fr-FR" sz="2400" b="1" dirty="0" err="1" smtClean="0">
                  <a:solidFill>
                    <a:schemeClr val="bg1"/>
                  </a:solidFill>
                </a:rPr>
                <a:t>oxaloacétate</a:t>
              </a:r>
              <a:r>
                <a:rPr lang="fr-FR" sz="2400" b="1" dirty="0" smtClean="0">
                  <a:solidFill>
                    <a:schemeClr val="bg1"/>
                  </a:solidFill>
                </a:rPr>
                <a:t> + ADP + Pi </a:t>
              </a:r>
              <a:endParaRPr lang="fr-FR" sz="2400" b="1" dirty="0" smtClean="0">
                <a:solidFill>
                  <a:schemeClr val="bg1"/>
                </a:solidFill>
              </a:endParaRPr>
            </a:p>
            <a:p>
              <a:pPr>
                <a:lnSpc>
                  <a:spcPct val="150000"/>
                </a:lnSpc>
                <a:buFont typeface="Wingdings" panose="05000000000000000000" pitchFamily="2" charset="2"/>
                <a:buChar char="v"/>
              </a:pPr>
              <a:r>
                <a:rPr lang="fr-FR" sz="2400" b="1" dirty="0" err="1" smtClean="0">
                  <a:solidFill>
                    <a:schemeClr val="bg1"/>
                  </a:solidFill>
                </a:rPr>
                <a:t>Oxaloacétate</a:t>
              </a:r>
              <a:r>
                <a:rPr lang="fr-FR" sz="2400" b="1" dirty="0" smtClean="0">
                  <a:solidFill>
                    <a:schemeClr val="bg1"/>
                  </a:solidFill>
                </a:rPr>
                <a:t> + </a:t>
              </a:r>
              <a:r>
                <a:rPr lang="fr-FR" sz="2400" b="1" dirty="0" err="1" smtClean="0">
                  <a:solidFill>
                    <a:schemeClr val="bg1"/>
                  </a:solidFill>
                </a:rPr>
                <a:t>acétyl</a:t>
              </a:r>
              <a:r>
                <a:rPr lang="fr-FR" sz="2400" b="1" dirty="0" smtClean="0">
                  <a:solidFill>
                    <a:schemeClr val="bg1"/>
                  </a:solidFill>
                </a:rPr>
                <a:t>-</a:t>
              </a:r>
              <a:r>
                <a:rPr lang="fr-FR" sz="2400" b="1" dirty="0" err="1" smtClean="0">
                  <a:solidFill>
                    <a:schemeClr val="bg1"/>
                  </a:solidFill>
                </a:rPr>
                <a:t>CoA</a:t>
              </a:r>
              <a:r>
                <a:rPr lang="fr-FR" sz="2400" b="1" dirty="0" smtClean="0">
                  <a:solidFill>
                    <a:schemeClr val="bg1"/>
                  </a:solidFill>
                </a:rPr>
                <a:t> + H2O            citrate + </a:t>
              </a:r>
              <a:r>
                <a:rPr lang="fr-FR" sz="2400" b="1" dirty="0" err="1" smtClean="0">
                  <a:solidFill>
                    <a:schemeClr val="bg1"/>
                  </a:solidFill>
                </a:rPr>
                <a:t>HSCoA</a:t>
              </a:r>
              <a:r>
                <a:rPr lang="fr-FR" sz="2400" b="1" dirty="0" smtClean="0">
                  <a:solidFill>
                    <a:schemeClr val="bg1"/>
                  </a:solidFill>
                </a:rPr>
                <a:t> </a:t>
              </a:r>
              <a:endParaRPr lang="fr-FR" sz="2400" b="1" dirty="0" smtClean="0"/>
            </a:p>
            <a:p>
              <a:pPr>
                <a:lnSpc>
                  <a:spcPct val="150000"/>
                </a:lnSpc>
                <a:buFont typeface="Wingdings" panose="05000000000000000000" pitchFamily="2" charset="2"/>
                <a:buChar char="v"/>
              </a:pPr>
              <a:r>
                <a:rPr lang="fr-FR" sz="2400" b="1" kern="0" noProof="0" smtClean="0">
                  <a:ln>
                    <a:noFill/>
                  </a:ln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+mj-lt"/>
                  <a:ea typeface="+mj-ea"/>
                  <a:cs typeface="MS PGothic" panose="020B0600070205080204" pitchFamily="34" charset="-128"/>
                </a:rPr>
                <a:t>Le citrate</a:t>
              </a:r>
              <a:r>
                <a:rPr lang="fr-FR" sz="2400" b="1" dirty="0" smtClean="0">
                  <a:solidFill>
                    <a:srgbClr val="92D050"/>
                  </a:solidFill>
                </a:rPr>
                <a:t> </a:t>
              </a:r>
              <a:r>
                <a:rPr lang="fr-FR" sz="2400" b="1" dirty="0" smtClean="0">
                  <a:solidFill>
                    <a:schemeClr val="bg1"/>
                  </a:solidFill>
                </a:rPr>
                <a:t>est transporté grâce à la citrate </a:t>
              </a:r>
              <a:r>
                <a:rPr lang="fr-FR" sz="2400" b="1" dirty="0" err="1" smtClean="0">
                  <a:solidFill>
                    <a:schemeClr val="bg1"/>
                  </a:solidFill>
                </a:rPr>
                <a:t>translocase</a:t>
              </a:r>
              <a:r>
                <a:rPr lang="fr-FR" sz="2400" b="1" dirty="0" smtClean="0">
                  <a:solidFill>
                    <a:schemeClr val="bg1"/>
                  </a:solidFill>
                </a:rPr>
                <a:t> à travers la membrane mitochondriale interne.</a:t>
              </a:r>
              <a:endParaRPr lang="fr-FR" sz="2400" b="1" dirty="0" smtClean="0">
                <a:solidFill>
                  <a:schemeClr val="bg1"/>
                </a:solidFill>
              </a:endParaRPr>
            </a:p>
          </p:txBody>
        </p:sp>
        <p:grpSp>
          <p:nvGrpSpPr>
            <p:cNvPr id="20" name="Groupe 19"/>
            <p:cNvGrpSpPr/>
            <p:nvPr/>
          </p:nvGrpSpPr>
          <p:grpSpPr>
            <a:xfrm>
              <a:off x="3857620" y="2713032"/>
              <a:ext cx="2143140" cy="573092"/>
              <a:chOff x="3857620" y="3141660"/>
              <a:chExt cx="2143140" cy="573092"/>
            </a:xfrm>
          </p:grpSpPr>
          <p:cxnSp>
            <p:nvCxnSpPr>
              <p:cNvPr id="18" name="Connecteur droit avec flèche 17"/>
              <p:cNvCxnSpPr/>
              <p:nvPr/>
            </p:nvCxnSpPr>
            <p:spPr>
              <a:xfrm>
                <a:off x="3857620" y="3141660"/>
                <a:ext cx="714380" cy="1588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Connecteur droit avec flèche 18"/>
              <p:cNvCxnSpPr/>
              <p:nvPr/>
            </p:nvCxnSpPr>
            <p:spPr>
              <a:xfrm>
                <a:off x="5286380" y="3713164"/>
                <a:ext cx="714380" cy="1588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/>
          <p:nvPr/>
        </p:nvGraphicFramePr>
        <p:xfrm>
          <a:off x="-36830" y="-27305"/>
          <a:ext cx="9210675" cy="6899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" r:id="rId1" imgW="4572000" imgH="3429000" progId="Paint.Picture">
                  <p:embed/>
                </p:oleObj>
              </mc:Choice>
              <mc:Fallback>
                <p:oleObj name="" r:id="rId1" imgW="4572000" imgH="3429000" progId="Paint.Picture">
                  <p:embed/>
                  <p:pic>
                    <p:nvPicPr>
                      <p:cNvPr id="0" name="Image 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-36830" y="-27305"/>
                        <a:ext cx="9210675" cy="68999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285720" y="357166"/>
            <a:ext cx="327723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kern="0" noProof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MS PGothic" panose="020B0600070205080204" pitchFamily="34" charset="-128"/>
              </a:rPr>
              <a:t>2. Phase cytosolique</a:t>
            </a:r>
            <a:r>
              <a:rPr lang="fr-FR" sz="2800" b="1" dirty="0">
                <a:solidFill>
                  <a:srgbClr val="92D050"/>
                </a:solidFill>
              </a:rPr>
              <a:t> </a:t>
            </a:r>
            <a:endParaRPr lang="fr-FR" sz="2800" b="1" dirty="0">
              <a:solidFill>
                <a:srgbClr val="92D050"/>
              </a:solidFill>
            </a:endParaRPr>
          </a:p>
        </p:txBody>
      </p:sp>
      <p:grpSp>
        <p:nvGrpSpPr>
          <p:cNvPr id="10" name="Groupe 9"/>
          <p:cNvGrpSpPr/>
          <p:nvPr/>
        </p:nvGrpSpPr>
        <p:grpSpPr>
          <a:xfrm>
            <a:off x="285720" y="857232"/>
            <a:ext cx="8858280" cy="5631180"/>
            <a:chOff x="285720" y="857232"/>
            <a:chExt cx="8858280" cy="5631180"/>
          </a:xfrm>
        </p:grpSpPr>
        <p:sp>
          <p:nvSpPr>
            <p:cNvPr id="4" name="Rectangle 3"/>
            <p:cNvSpPr/>
            <p:nvPr/>
          </p:nvSpPr>
          <p:spPr>
            <a:xfrm>
              <a:off x="285720" y="857232"/>
              <a:ext cx="8858280" cy="56311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fr-FR" sz="2400" b="1" dirty="0">
                  <a:solidFill>
                    <a:schemeClr val="bg1"/>
                  </a:solidFill>
                </a:rPr>
                <a:t> </a:t>
              </a:r>
              <a:r>
                <a:rPr lang="fr-FR" sz="2400" b="1" dirty="0" smtClean="0">
                  <a:solidFill>
                    <a:schemeClr val="bg1"/>
                  </a:solidFill>
                </a:rPr>
                <a:t>Sous l’action d’une citrate </a:t>
              </a:r>
              <a:r>
                <a:rPr lang="fr-FR" sz="2400" b="1" dirty="0" err="1" smtClean="0">
                  <a:solidFill>
                    <a:schemeClr val="bg1"/>
                  </a:solidFill>
                </a:rPr>
                <a:t>synthase</a:t>
              </a:r>
              <a:r>
                <a:rPr lang="fr-FR" sz="2400" b="1" dirty="0" smtClean="0">
                  <a:solidFill>
                    <a:schemeClr val="bg1"/>
                  </a:solidFill>
                </a:rPr>
                <a:t> ATP-dépendante et en présence de </a:t>
              </a:r>
              <a:r>
                <a:rPr lang="fr-FR" sz="2400" b="1" dirty="0" err="1" smtClean="0">
                  <a:solidFill>
                    <a:schemeClr val="bg1"/>
                  </a:solidFill>
                </a:rPr>
                <a:t>HSCoA</a:t>
              </a:r>
              <a:r>
                <a:rPr lang="fr-FR" sz="2400" b="1" dirty="0" smtClean="0">
                  <a:solidFill>
                    <a:schemeClr val="bg1"/>
                  </a:solidFill>
                </a:rPr>
                <a:t> le citrate est clivé en </a:t>
              </a:r>
              <a:r>
                <a:rPr lang="fr-FR" sz="2400" b="1" dirty="0" err="1" smtClean="0">
                  <a:solidFill>
                    <a:schemeClr val="bg1"/>
                  </a:solidFill>
                </a:rPr>
                <a:t>acétyl</a:t>
              </a:r>
              <a:r>
                <a:rPr lang="fr-FR" sz="2400" b="1" dirty="0" smtClean="0">
                  <a:solidFill>
                    <a:schemeClr val="bg1"/>
                  </a:solidFill>
                </a:rPr>
                <a:t>-</a:t>
              </a:r>
              <a:r>
                <a:rPr lang="fr-FR" sz="2400" b="1" dirty="0" err="1" smtClean="0">
                  <a:solidFill>
                    <a:schemeClr val="bg1"/>
                  </a:solidFill>
                </a:rPr>
                <a:t>CoA</a:t>
              </a:r>
              <a:r>
                <a:rPr lang="fr-FR" sz="2400" b="1" dirty="0" smtClean="0">
                  <a:solidFill>
                    <a:schemeClr val="bg1"/>
                  </a:solidFill>
                </a:rPr>
                <a:t> et en </a:t>
              </a:r>
              <a:r>
                <a:rPr lang="fr-FR" sz="2400" b="1" dirty="0" err="1" smtClean="0">
                  <a:solidFill>
                    <a:schemeClr val="bg1"/>
                  </a:solidFill>
                </a:rPr>
                <a:t>oxaloacétate</a:t>
              </a:r>
              <a:r>
                <a:rPr lang="fr-FR" sz="2400" b="1" dirty="0" smtClean="0">
                  <a:solidFill>
                    <a:schemeClr val="bg1"/>
                  </a:solidFill>
                </a:rPr>
                <a:t> qui régénère le pyruvate. La séquence des réactions est la suivante :</a:t>
              </a:r>
              <a:endParaRPr lang="fr-FR" sz="2400" b="1" dirty="0" smtClean="0">
                <a:solidFill>
                  <a:schemeClr val="bg1"/>
                </a:solidFill>
              </a:endParaRPr>
            </a:p>
            <a:p>
              <a:pPr>
                <a:lnSpc>
                  <a:spcPct val="150000"/>
                </a:lnSpc>
              </a:pPr>
              <a:endParaRPr lang="fr-FR" sz="2400" b="1" dirty="0" smtClean="0"/>
            </a:p>
            <a:p>
              <a:pPr>
                <a:lnSpc>
                  <a:spcPct val="150000"/>
                </a:lnSpc>
                <a:buFont typeface="Wingdings" panose="05000000000000000000" pitchFamily="2" charset="2"/>
                <a:buChar char="v"/>
              </a:pPr>
              <a:r>
                <a:rPr lang="fr-FR" sz="2400" b="1" dirty="0" smtClean="0">
                  <a:solidFill>
                    <a:schemeClr val="bg1"/>
                  </a:solidFill>
                </a:rPr>
                <a:t> Citrate + </a:t>
              </a:r>
              <a:r>
                <a:rPr lang="fr-FR" sz="2400" b="1" dirty="0" err="1" smtClean="0">
                  <a:solidFill>
                    <a:schemeClr val="bg1"/>
                  </a:solidFill>
                </a:rPr>
                <a:t>HSCoA</a:t>
              </a:r>
              <a:r>
                <a:rPr lang="fr-FR" sz="2400" b="1" dirty="0" smtClean="0">
                  <a:solidFill>
                    <a:schemeClr val="bg1"/>
                  </a:solidFill>
                </a:rPr>
                <a:t> + ATP         </a:t>
              </a:r>
              <a:r>
                <a:rPr lang="fr-FR" sz="2400" b="1" dirty="0" err="1" smtClean="0">
                  <a:solidFill>
                    <a:schemeClr val="bg1"/>
                  </a:solidFill>
                </a:rPr>
                <a:t>Oxaloacétate</a:t>
              </a:r>
              <a:r>
                <a:rPr lang="fr-FR" sz="2400" b="1" dirty="0" smtClean="0">
                  <a:solidFill>
                    <a:schemeClr val="bg1"/>
                  </a:solidFill>
                </a:rPr>
                <a:t> + </a:t>
              </a:r>
              <a:r>
                <a:rPr lang="fr-FR" sz="2400" b="1" dirty="0" err="1" smtClean="0">
                  <a:solidFill>
                    <a:schemeClr val="bg1"/>
                  </a:solidFill>
                </a:rPr>
                <a:t>Acétyl</a:t>
              </a:r>
              <a:r>
                <a:rPr lang="fr-FR" sz="2400" b="1" dirty="0" smtClean="0">
                  <a:solidFill>
                    <a:schemeClr val="bg1"/>
                  </a:solidFill>
                </a:rPr>
                <a:t>-</a:t>
              </a:r>
              <a:r>
                <a:rPr lang="fr-FR" sz="2400" b="1" dirty="0" err="1" smtClean="0">
                  <a:solidFill>
                    <a:schemeClr val="bg1"/>
                  </a:solidFill>
                </a:rPr>
                <a:t>CoA</a:t>
              </a:r>
              <a:r>
                <a:rPr lang="fr-FR" sz="2400" b="1" dirty="0" smtClean="0">
                  <a:solidFill>
                    <a:schemeClr val="bg1"/>
                  </a:solidFill>
                </a:rPr>
                <a:t> + ADP + Pi </a:t>
              </a:r>
              <a:r>
                <a:rPr lang="fr-FR" sz="2400" b="1" kern="0" noProof="0" smtClean="0">
                  <a:ln>
                    <a:noFill/>
                  </a:ln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+mj-lt"/>
                  <a:ea typeface="+mj-ea"/>
                  <a:cs typeface="MS PGothic" panose="020B0600070205080204" pitchFamily="34" charset="-128"/>
                </a:rPr>
                <a:t>(citrate synthase) </a:t>
              </a:r>
              <a:endParaRPr lang="fr-FR" sz="2400" b="1" dirty="0" smtClean="0">
                <a:solidFill>
                  <a:srgbClr val="92D050"/>
                </a:solidFill>
              </a:endParaRPr>
            </a:p>
            <a:p>
              <a:pPr>
                <a:lnSpc>
                  <a:spcPct val="150000"/>
                </a:lnSpc>
                <a:buFont typeface="Wingdings" panose="05000000000000000000" pitchFamily="2" charset="2"/>
                <a:buChar char="v"/>
              </a:pPr>
              <a:r>
                <a:rPr lang="fr-FR" sz="2400" b="1" dirty="0" smtClean="0">
                  <a:solidFill>
                    <a:schemeClr val="bg1"/>
                  </a:solidFill>
                </a:rPr>
                <a:t> </a:t>
              </a:r>
              <a:r>
                <a:rPr lang="fr-FR" sz="2400" b="1" dirty="0" err="1" smtClean="0">
                  <a:solidFill>
                    <a:schemeClr val="bg1"/>
                  </a:solidFill>
                </a:rPr>
                <a:t>Oxaloacétate</a:t>
              </a:r>
              <a:r>
                <a:rPr lang="fr-FR" sz="2400" b="1" dirty="0" smtClean="0">
                  <a:solidFill>
                    <a:schemeClr val="bg1"/>
                  </a:solidFill>
                </a:rPr>
                <a:t> + NADH,H+          </a:t>
              </a:r>
              <a:r>
                <a:rPr lang="fr-FR" sz="2400" b="1" dirty="0" err="1" smtClean="0">
                  <a:solidFill>
                    <a:schemeClr val="bg1"/>
                  </a:solidFill>
                </a:rPr>
                <a:t>malate</a:t>
              </a:r>
              <a:r>
                <a:rPr lang="fr-FR" sz="2400" b="1" dirty="0" smtClean="0">
                  <a:solidFill>
                    <a:schemeClr val="bg1"/>
                  </a:solidFill>
                </a:rPr>
                <a:t> + NAD+(</a:t>
              </a:r>
              <a:r>
                <a:rPr lang="fr-FR" sz="2400" b="1" dirty="0" err="1" smtClean="0">
                  <a:solidFill>
                    <a:schemeClr val="bg1"/>
                  </a:solidFill>
                </a:rPr>
                <a:t>malate</a:t>
              </a:r>
              <a:r>
                <a:rPr lang="fr-FR" sz="2400" b="1" dirty="0" smtClean="0">
                  <a:solidFill>
                    <a:schemeClr val="bg1"/>
                  </a:solidFill>
                </a:rPr>
                <a:t> DH à NAD+)</a:t>
              </a:r>
              <a:endParaRPr lang="fr-FR" sz="2400" b="1" dirty="0" smtClean="0">
                <a:solidFill>
                  <a:schemeClr val="bg1"/>
                </a:solidFill>
              </a:endParaRPr>
            </a:p>
            <a:p>
              <a:pPr>
                <a:lnSpc>
                  <a:spcPct val="150000"/>
                </a:lnSpc>
                <a:buFont typeface="Wingdings" panose="05000000000000000000" pitchFamily="2" charset="2"/>
                <a:buChar char="v"/>
              </a:pPr>
              <a:r>
                <a:rPr lang="fr-FR" sz="2400" b="1" dirty="0" smtClean="0">
                  <a:solidFill>
                    <a:schemeClr val="bg1"/>
                  </a:solidFill>
                </a:rPr>
                <a:t> </a:t>
              </a:r>
              <a:r>
                <a:rPr lang="fr-FR" sz="2400" b="1" dirty="0" err="1" smtClean="0">
                  <a:solidFill>
                    <a:schemeClr val="bg1"/>
                  </a:solidFill>
                </a:rPr>
                <a:t>Malate</a:t>
              </a:r>
              <a:r>
                <a:rPr lang="fr-FR" sz="2400" b="1" dirty="0" smtClean="0">
                  <a:solidFill>
                    <a:schemeClr val="bg1"/>
                  </a:solidFill>
                </a:rPr>
                <a:t> + NADP+            Pyruvate + CO2 + NADPH,H+ (</a:t>
              </a:r>
              <a:r>
                <a:rPr lang="fr-FR" sz="2400" b="1" dirty="0" err="1" smtClean="0">
                  <a:solidFill>
                    <a:schemeClr val="bg1"/>
                  </a:solidFill>
                </a:rPr>
                <a:t>malate</a:t>
              </a:r>
              <a:r>
                <a:rPr lang="fr-FR" sz="2400" b="1" dirty="0" smtClean="0">
                  <a:solidFill>
                    <a:schemeClr val="bg1"/>
                  </a:solidFill>
                </a:rPr>
                <a:t> DH à NADP+) </a:t>
              </a:r>
              <a:endParaRPr lang="fr-FR" sz="2400" b="1" dirty="0" smtClean="0">
                <a:solidFill>
                  <a:schemeClr val="bg1"/>
                </a:solidFill>
              </a:endParaRPr>
            </a:p>
          </p:txBody>
        </p:sp>
        <p:cxnSp>
          <p:nvCxnSpPr>
            <p:cNvPr id="6" name="Connecteur droit avec flèche 5"/>
            <p:cNvCxnSpPr/>
            <p:nvPr/>
          </p:nvCxnSpPr>
          <p:spPr>
            <a:xfrm>
              <a:off x="3500430" y="4000504"/>
              <a:ext cx="571504" cy="1588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avec flèche 7"/>
            <p:cNvCxnSpPr/>
            <p:nvPr/>
          </p:nvCxnSpPr>
          <p:spPr>
            <a:xfrm>
              <a:off x="3929058" y="5106299"/>
              <a:ext cx="571504" cy="1588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avec flèche 8"/>
            <p:cNvCxnSpPr/>
            <p:nvPr/>
          </p:nvCxnSpPr>
          <p:spPr>
            <a:xfrm>
              <a:off x="2857488" y="5643578"/>
              <a:ext cx="571504" cy="1588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2844" y="0"/>
            <a:ext cx="584581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buClrTx/>
              <a:buSzTx/>
              <a:buFontTx/>
            </a:pPr>
            <a:r>
              <a:rPr lang="fr-FR" sz="3200" b="1" kern="0" noProof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MS PGothic" panose="020B0600070205080204" pitchFamily="34" charset="-128"/>
              </a:rPr>
              <a:t>Biosynthèse de l'acide palmitique</a:t>
            </a:r>
            <a:endParaRPr lang="fr-FR" sz="3200" b="1" kern="0" noProof="0" smtClean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MS PGothic" panose="020B0600070205080204" pitchFamily="34" charset="-128"/>
            </a:endParaRPr>
          </a:p>
        </p:txBody>
      </p:sp>
      <p:pic>
        <p:nvPicPr>
          <p:cNvPr id="39970" name="Picture 34" descr="https://www.uvt.rnu.tn/resources-uvt/cours/Biochimie-metabolique/image/image034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419507" y="642918"/>
            <a:ext cx="5724525" cy="6215082"/>
          </a:xfrm>
          <a:prstGeom prst="rect">
            <a:avLst/>
          </a:prstGeom>
          <a:noFill/>
        </p:spPr>
      </p:pic>
      <p:sp>
        <p:nvSpPr>
          <p:cNvPr id="40" name="Rectangle 39"/>
          <p:cNvSpPr/>
          <p:nvPr/>
        </p:nvSpPr>
        <p:spPr>
          <a:xfrm>
            <a:off x="500034" y="1142984"/>
            <a:ext cx="2571768" cy="5450851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b="1" dirty="0">
                <a:solidFill>
                  <a:schemeClr val="bg1"/>
                </a:solidFill>
              </a:rPr>
              <a:t> La séquence des réactions numérotées de (1) à (4) constitue un tour de la synthèse des acides gras dans le cytosol. A la fin de chaque tour l’acide gras formé a son nombre de carbones augmenté de 2. Le processus se poursuit jusqu’à la synthèse du palmitate (C16).</a:t>
            </a:r>
            <a:endParaRPr lang="fr-FR" b="1" dirty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fr-FR" b="1" dirty="0">
                <a:solidFill>
                  <a:schemeClr val="bg1"/>
                </a:solidFill>
              </a:rPr>
              <a:t> </a:t>
            </a:r>
            <a:endParaRPr lang="fr-F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/>
          <p:cNvGrpSpPr/>
          <p:nvPr/>
        </p:nvGrpSpPr>
        <p:grpSpPr>
          <a:xfrm>
            <a:off x="71406" y="142852"/>
            <a:ext cx="9072594" cy="6462754"/>
            <a:chOff x="71406" y="142852"/>
            <a:chExt cx="9072594" cy="6462754"/>
          </a:xfrm>
        </p:grpSpPr>
        <p:sp>
          <p:nvSpPr>
            <p:cNvPr id="4" name="Rectangle 3"/>
            <p:cNvSpPr/>
            <p:nvPr/>
          </p:nvSpPr>
          <p:spPr>
            <a:xfrm>
              <a:off x="142844" y="142852"/>
              <a:ext cx="8858280" cy="11988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buClrTx/>
                <a:buSzTx/>
                <a:buFontTx/>
              </a:pPr>
              <a:r>
                <a:rPr lang="fr-FR" sz="3200" b="1" kern="0" noProof="0" smtClean="0">
                  <a:ln>
                    <a:noFill/>
                  </a:ln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+mj-lt"/>
                  <a:ea typeface="+mj-ea"/>
                  <a:cs typeface="MS PGothic" panose="020B0600070205080204" pitchFamily="34" charset="-128"/>
                </a:rPr>
                <a:t>Bilan</a:t>
              </a:r>
              <a:endParaRPr lang="fr-FR" sz="3200" b="1" kern="0" noProof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MS PGothic" panose="020B0600070205080204" pitchFamily="34" charset="-128"/>
              </a:endParaRPr>
            </a:p>
            <a:p>
              <a:r>
                <a:rPr lang="fr-FR" sz="2000" b="1" dirty="0"/>
                <a:t>La synthèse de l'acide palmitique est accomplie après 7 tours (ce qui représente (n-1) tours pour un acide gras à 2n carbones. La réaction globale est la suivante :</a:t>
              </a:r>
              <a:endParaRPr lang="fr-FR" sz="2000" b="1" dirty="0"/>
            </a:p>
          </p:txBody>
        </p:sp>
        <p:pic>
          <p:nvPicPr>
            <p:cNvPr id="47106" name="Picture 2" descr="https://www.uvt.rnu.tn/resources-uvt/cours/Biochimie-metabolique/image/chap9_img1.gif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214282" y="1571612"/>
              <a:ext cx="8702706" cy="533400"/>
            </a:xfrm>
            <a:prstGeom prst="rect">
              <a:avLst/>
            </a:prstGeom>
            <a:noFill/>
          </p:spPr>
        </p:pic>
        <p:sp>
          <p:nvSpPr>
            <p:cNvPr id="7" name="Rectangle 6"/>
            <p:cNvSpPr/>
            <p:nvPr/>
          </p:nvSpPr>
          <p:spPr>
            <a:xfrm>
              <a:off x="142844" y="2285992"/>
              <a:ext cx="900115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000" b="1" dirty="0"/>
                <a:t>Etablissons maintenant ce bilan avec l’</a:t>
              </a:r>
              <a:r>
                <a:rPr lang="fr-FR" sz="2000" b="1" dirty="0" err="1"/>
                <a:t>acétyl</a:t>
              </a:r>
              <a:r>
                <a:rPr lang="fr-FR" sz="2000" b="1" dirty="0"/>
                <a:t>-</a:t>
              </a:r>
              <a:r>
                <a:rPr lang="fr-FR" sz="2000" b="1" dirty="0" err="1"/>
                <a:t>CoA</a:t>
              </a:r>
              <a:r>
                <a:rPr lang="fr-FR" sz="2000" b="1" dirty="0"/>
                <a:t> comme unique précurseur. On obtient la séquence suivante </a:t>
              </a:r>
              <a:endParaRPr lang="fr-FR" sz="2000" b="1" dirty="0"/>
            </a:p>
          </p:txBody>
        </p:sp>
        <p:pic>
          <p:nvPicPr>
            <p:cNvPr id="47108" name="Picture 4" descr="https://www.uvt.rnu.tn/resources-uvt/cours/Biochimie-metabolique/image/chap9_img2.gi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4282" y="3000372"/>
              <a:ext cx="8786874" cy="72390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</p:pic>
        <p:sp>
          <p:nvSpPr>
            <p:cNvPr id="9" name="Rectangle 8"/>
            <p:cNvSpPr/>
            <p:nvPr/>
          </p:nvSpPr>
          <p:spPr>
            <a:xfrm>
              <a:off x="214314" y="3857628"/>
              <a:ext cx="4572000" cy="147732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fr-FR" b="1" dirty="0" err="1"/>
                <a:t>Acétyl</a:t>
              </a:r>
              <a:r>
                <a:rPr lang="fr-FR" b="1" dirty="0"/>
                <a:t>-</a:t>
              </a:r>
              <a:r>
                <a:rPr lang="fr-FR" b="1" dirty="0" err="1"/>
                <a:t>CoA</a:t>
              </a:r>
              <a:r>
                <a:rPr lang="fr-FR" b="1" dirty="0"/>
                <a:t> + HSACP ---&gt; </a:t>
              </a:r>
              <a:r>
                <a:rPr lang="fr-FR" b="1" dirty="0" err="1"/>
                <a:t>Acétyl</a:t>
              </a:r>
              <a:r>
                <a:rPr lang="fr-FR" b="1" dirty="0"/>
                <a:t>-ACP</a:t>
              </a:r>
              <a:r>
                <a:rPr lang="fr-FR" b="1" baseline="30000" dirty="0"/>
                <a:t>+</a:t>
              </a:r>
              <a:r>
                <a:rPr lang="fr-FR" b="1" dirty="0"/>
                <a:t> </a:t>
              </a:r>
              <a:r>
                <a:rPr lang="fr-FR" b="1" dirty="0" err="1"/>
                <a:t>HSCoA</a:t>
              </a:r>
              <a:br>
                <a:rPr lang="fr-FR" dirty="0" smtClean="0"/>
              </a:br>
              <a:r>
                <a:rPr lang="fr-FR" b="1" dirty="0"/>
                <a:t>7 </a:t>
              </a:r>
              <a:r>
                <a:rPr lang="fr-FR" b="1" dirty="0" err="1"/>
                <a:t>malonyl</a:t>
              </a:r>
              <a:r>
                <a:rPr lang="fr-FR" b="1" dirty="0"/>
                <a:t>-</a:t>
              </a:r>
              <a:r>
                <a:rPr lang="fr-FR" b="1" dirty="0" err="1"/>
                <a:t>CoA</a:t>
              </a:r>
              <a:r>
                <a:rPr lang="fr-FR" b="1" dirty="0"/>
                <a:t> + 7 HSACP ---&gt;7 </a:t>
              </a:r>
              <a:r>
                <a:rPr lang="fr-FR" b="1" dirty="0" err="1"/>
                <a:t>malonyl</a:t>
              </a:r>
              <a:r>
                <a:rPr lang="fr-FR" b="1" dirty="0"/>
                <a:t>-ACP</a:t>
              </a:r>
              <a:r>
                <a:rPr lang="fr-FR" b="1" baseline="30000" dirty="0"/>
                <a:t>+</a:t>
              </a:r>
              <a:r>
                <a:rPr lang="fr-FR" b="1" dirty="0"/>
                <a:t> 7 </a:t>
              </a:r>
              <a:r>
                <a:rPr lang="fr-FR" b="1" dirty="0" err="1"/>
                <a:t>HSCoA</a:t>
              </a:r>
              <a:br>
                <a:rPr lang="fr-FR" dirty="0" smtClean="0"/>
              </a:br>
              <a:r>
                <a:rPr lang="fr-FR" b="1" dirty="0"/>
                <a:t>7 </a:t>
              </a:r>
              <a:r>
                <a:rPr lang="fr-FR" b="1" dirty="0" err="1"/>
                <a:t>Acétyl</a:t>
              </a:r>
              <a:r>
                <a:rPr lang="fr-FR" b="1" dirty="0"/>
                <a:t>-</a:t>
              </a:r>
              <a:r>
                <a:rPr lang="fr-FR" b="1" dirty="0" err="1"/>
                <a:t>CoA</a:t>
              </a:r>
              <a:r>
                <a:rPr lang="fr-FR" b="1" dirty="0"/>
                <a:t> + 7 CO</a:t>
              </a:r>
              <a:r>
                <a:rPr lang="fr-FR" b="1" baseline="-25000" dirty="0"/>
                <a:t>2</a:t>
              </a:r>
              <a:r>
                <a:rPr lang="fr-FR" b="1" dirty="0"/>
                <a:t> + 7 ATP ---&gt; 7 </a:t>
              </a:r>
              <a:r>
                <a:rPr lang="fr-FR" b="1" dirty="0" err="1"/>
                <a:t>malonyl</a:t>
              </a:r>
              <a:r>
                <a:rPr lang="fr-FR" b="1" dirty="0"/>
                <a:t>-</a:t>
              </a:r>
              <a:r>
                <a:rPr lang="fr-FR" b="1" dirty="0" err="1"/>
                <a:t>CoA</a:t>
              </a:r>
              <a:r>
                <a:rPr lang="fr-FR" b="1" dirty="0"/>
                <a:t> + 7 ADP</a:t>
              </a:r>
              <a:r>
                <a:rPr lang="fr-FR" b="1" baseline="30000" dirty="0"/>
                <a:t>+</a:t>
              </a:r>
              <a:r>
                <a:rPr lang="fr-FR" b="1" dirty="0"/>
                <a:t> 7 Pi</a:t>
              </a:r>
              <a:endParaRPr lang="fr-FR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14281" y="5358107"/>
              <a:ext cx="6358255" cy="439420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r>
                <a:rPr lang="fr-FR" sz="2000" b="1" dirty="0"/>
                <a:t>Lorsqu’on additionne les 4 réactions ci-dessus on obtient :</a:t>
              </a:r>
              <a:br>
                <a:rPr lang="fr-FR" sz="2000" dirty="0" smtClean="0"/>
              </a:br>
              <a:endParaRPr lang="fr-FR" sz="2000" dirty="0"/>
            </a:p>
          </p:txBody>
        </p:sp>
        <p:pic>
          <p:nvPicPr>
            <p:cNvPr id="11" name="Picture 2" descr="https://www.uvt.rnu.tn/resources-uvt/cours/Biochimie-metabolique/image/chap9_img3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1406" y="5889309"/>
              <a:ext cx="8915066" cy="716297"/>
            </a:xfrm>
            <a:prstGeom prst="rect">
              <a:avLst/>
            </a:prstGeom>
            <a:solidFill>
              <a:srgbClr val="92D050"/>
            </a:solidFill>
          </p:spPr>
        </p:pic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21396" y="0"/>
            <a:ext cx="91653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/>
          <p:nvPr/>
        </p:nvGraphicFramePr>
        <p:xfrm>
          <a:off x="-36830" y="-27305"/>
          <a:ext cx="9210675" cy="6899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" r:id="rId1" imgW="4572000" imgH="3429000" progId="Paint.Picture">
                  <p:embed/>
                </p:oleObj>
              </mc:Choice>
              <mc:Fallback>
                <p:oleObj name="" r:id="rId1" imgW="4572000" imgH="3429000" progId="Paint.Picture">
                  <p:embed/>
                  <p:pic>
                    <p:nvPicPr>
                      <p:cNvPr id="0" name="Image 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-36830" y="-27305"/>
                        <a:ext cx="9210675" cy="68999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499745" y="571500"/>
            <a:ext cx="7900670" cy="5262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800" dirty="0" smtClean="0">
                <a:solidFill>
                  <a:schemeClr val="bg1"/>
                </a:solidFill>
              </a:rPr>
              <a:t>Métabolisme des acides gras comprend deux composantes: </a:t>
            </a:r>
            <a:endParaRPr lang="fr-FR" sz="2800" dirty="0" smtClean="0">
              <a:solidFill>
                <a:schemeClr val="bg1"/>
              </a:solidFill>
            </a:endParaRPr>
          </a:p>
          <a:p>
            <a:pPr marL="457200" indent="-457200" algn="just">
              <a:buAutoNum type="arabicPeriod"/>
            </a:pPr>
            <a:r>
              <a:rPr lang="fr-FR" sz="2800" b="1" dirty="0" smtClean="0">
                <a:solidFill>
                  <a:srgbClr val="00FF00"/>
                </a:solidFill>
              </a:rPr>
              <a:t>la lipolyse, ou β oxydation:</a:t>
            </a:r>
            <a:r>
              <a:rPr lang="fr-FR" sz="2800" b="1" dirty="0" smtClean="0">
                <a:solidFill>
                  <a:schemeClr val="bg1"/>
                </a:solidFill>
              </a:rPr>
              <a:t> </a:t>
            </a:r>
            <a:r>
              <a:rPr lang="fr-FR" sz="2800" dirty="0" smtClean="0">
                <a:solidFill>
                  <a:schemeClr val="bg1"/>
                </a:solidFill>
              </a:rPr>
              <a:t>c'est la dégradation des acides gras en unités </a:t>
            </a:r>
            <a:r>
              <a:rPr lang="fr-FR" sz="2800" dirty="0" err="1" smtClean="0">
                <a:solidFill>
                  <a:schemeClr val="bg1"/>
                </a:solidFill>
              </a:rPr>
              <a:t>acétyl</a:t>
            </a:r>
            <a:r>
              <a:rPr lang="fr-FR" sz="2800" dirty="0" smtClean="0">
                <a:solidFill>
                  <a:schemeClr val="bg1"/>
                </a:solidFill>
              </a:rPr>
              <a:t> (2 carbones) en produisant de l'énergie sous la forme d'ATP.</a:t>
            </a:r>
            <a:endParaRPr lang="fr-FR" sz="2800" dirty="0" smtClean="0">
              <a:solidFill>
                <a:schemeClr val="bg1"/>
              </a:solidFill>
            </a:endParaRPr>
          </a:p>
          <a:p>
            <a:pPr marL="457200" indent="-457200" algn="just"/>
            <a:endParaRPr lang="fr-FR" sz="2800" dirty="0" smtClean="0">
              <a:solidFill>
                <a:schemeClr val="bg1"/>
              </a:solidFill>
            </a:endParaRPr>
          </a:p>
          <a:p>
            <a:pPr marL="457200" indent="-457200" algn="just"/>
            <a:r>
              <a:rPr lang="fr-FR" sz="2800" b="1" dirty="0" smtClean="0">
                <a:solidFill>
                  <a:srgbClr val="00FF00"/>
                </a:solidFill>
              </a:rPr>
              <a:t>2.  la lipogenèse</a:t>
            </a:r>
            <a:r>
              <a:rPr lang="fr-FR" sz="2800" dirty="0" smtClean="0">
                <a:solidFill>
                  <a:srgbClr val="00FF00"/>
                </a:solidFill>
              </a:rPr>
              <a:t>:</a:t>
            </a:r>
            <a:r>
              <a:rPr lang="fr-FR" sz="2800" dirty="0" smtClean="0">
                <a:solidFill>
                  <a:schemeClr val="bg1"/>
                </a:solidFill>
              </a:rPr>
              <a:t> ou synthèse de novo qui consiste à synthétiser un acide gras par condensation de molécule d'acide acétique (ou unité </a:t>
            </a:r>
            <a:r>
              <a:rPr lang="fr-FR" sz="2800" dirty="0" err="1" smtClean="0">
                <a:solidFill>
                  <a:schemeClr val="bg1"/>
                </a:solidFill>
              </a:rPr>
              <a:t>acétyl</a:t>
            </a:r>
            <a:r>
              <a:rPr lang="fr-FR" sz="2800" dirty="0" smtClean="0">
                <a:solidFill>
                  <a:schemeClr val="bg1"/>
                </a:solidFill>
              </a:rPr>
              <a:t>) à deux carbones en consommant de l'énergie sous forme ATP. Les unités </a:t>
            </a:r>
            <a:r>
              <a:rPr lang="fr-FR" sz="2800" dirty="0" err="1" smtClean="0">
                <a:solidFill>
                  <a:schemeClr val="bg1"/>
                </a:solidFill>
              </a:rPr>
              <a:t>acétyl</a:t>
            </a:r>
            <a:r>
              <a:rPr lang="fr-FR" sz="2800" dirty="0" smtClean="0">
                <a:solidFill>
                  <a:schemeClr val="bg1"/>
                </a:solidFill>
              </a:rPr>
              <a:t> sont sous la forme d'</a:t>
            </a:r>
            <a:r>
              <a:rPr lang="fr-FR" sz="2800" dirty="0" err="1" smtClean="0">
                <a:solidFill>
                  <a:schemeClr val="bg1"/>
                </a:solidFill>
              </a:rPr>
              <a:t>acétyl</a:t>
            </a:r>
            <a:r>
              <a:rPr lang="fr-FR" sz="2800" dirty="0" smtClean="0">
                <a:solidFill>
                  <a:schemeClr val="bg1"/>
                </a:solidFill>
              </a:rPr>
              <a:t>-</a:t>
            </a:r>
            <a:r>
              <a:rPr lang="fr-FR" sz="2800" dirty="0" err="1" smtClean="0">
                <a:solidFill>
                  <a:schemeClr val="bg1"/>
                </a:solidFill>
              </a:rPr>
              <a:t>coenzymeA</a:t>
            </a:r>
            <a:r>
              <a:rPr lang="fr-FR" sz="2800" dirty="0" smtClean="0">
                <a:solidFill>
                  <a:schemeClr val="bg1"/>
                </a:solidFill>
              </a:rPr>
              <a:t> (</a:t>
            </a:r>
            <a:r>
              <a:rPr lang="fr-FR" sz="2800" dirty="0" err="1" smtClean="0">
                <a:solidFill>
                  <a:schemeClr val="bg1"/>
                </a:solidFill>
              </a:rPr>
              <a:t>acétyl</a:t>
            </a:r>
            <a:r>
              <a:rPr lang="fr-FR" sz="2800" dirty="0" smtClean="0">
                <a:solidFill>
                  <a:schemeClr val="bg1"/>
                </a:solidFill>
              </a:rPr>
              <a:t>-</a:t>
            </a:r>
            <a:r>
              <a:rPr lang="fr-FR" sz="2800" dirty="0" err="1" smtClean="0">
                <a:solidFill>
                  <a:schemeClr val="bg1"/>
                </a:solidFill>
              </a:rPr>
              <a:t>CoA</a:t>
            </a:r>
            <a:r>
              <a:rPr lang="fr-FR" sz="2800" dirty="0" smtClean="0">
                <a:solidFill>
                  <a:schemeClr val="bg1"/>
                </a:solidFill>
              </a:rPr>
              <a:t>). ;</a:t>
            </a:r>
            <a:endParaRPr lang="fr-FR" sz="2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/>
          <p:nvPr/>
        </p:nvGraphicFramePr>
        <p:xfrm>
          <a:off x="-36830" y="-27305"/>
          <a:ext cx="9210675" cy="6899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" r:id="rId1" imgW="4572000" imgH="3429000" progId="Paint.Picture">
                  <p:embed/>
                </p:oleObj>
              </mc:Choice>
              <mc:Fallback>
                <p:oleObj name="" r:id="rId1" imgW="4572000" imgH="3429000" progId="Paint.Picture">
                  <p:embed/>
                  <p:pic>
                    <p:nvPicPr>
                      <p:cNvPr id="0" name="Image 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-36830" y="-27305"/>
                        <a:ext cx="9210675" cy="68999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785786" y="1428736"/>
            <a:ext cx="7715304" cy="1964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800" b="1" dirty="0" smtClean="0">
                <a:solidFill>
                  <a:schemeClr val="bg1"/>
                </a:solidFill>
              </a:rPr>
              <a:t>L’enzyme-clé est l’</a:t>
            </a:r>
            <a:r>
              <a:rPr lang="fr-FR" sz="2800" b="1" dirty="0" err="1" smtClean="0">
                <a:solidFill>
                  <a:schemeClr val="bg1"/>
                </a:solidFill>
              </a:rPr>
              <a:t>acétyl</a:t>
            </a:r>
            <a:r>
              <a:rPr lang="fr-FR" sz="2800" b="1" dirty="0" smtClean="0">
                <a:solidFill>
                  <a:schemeClr val="bg1"/>
                </a:solidFill>
              </a:rPr>
              <a:t> </a:t>
            </a:r>
            <a:r>
              <a:rPr lang="fr-FR" sz="2800" b="1" dirty="0" err="1" smtClean="0">
                <a:solidFill>
                  <a:schemeClr val="bg1"/>
                </a:solidFill>
              </a:rPr>
              <a:t>CoA</a:t>
            </a:r>
            <a:r>
              <a:rPr lang="fr-FR" sz="2800" b="1" dirty="0" smtClean="0">
                <a:solidFill>
                  <a:schemeClr val="bg1"/>
                </a:solidFill>
              </a:rPr>
              <a:t> Carboxylase (Inhibée par </a:t>
            </a:r>
            <a:r>
              <a:rPr lang="fr-FR" sz="2800" b="1" dirty="0" err="1" smtClean="0">
                <a:solidFill>
                  <a:schemeClr val="bg1"/>
                </a:solidFill>
              </a:rPr>
              <a:t>palmitoléyl</a:t>
            </a:r>
            <a:r>
              <a:rPr lang="fr-FR" sz="2800" b="1" dirty="0" smtClean="0">
                <a:solidFill>
                  <a:schemeClr val="bg1"/>
                </a:solidFill>
              </a:rPr>
              <a:t> </a:t>
            </a:r>
            <a:r>
              <a:rPr lang="fr-FR" sz="2800" b="1" dirty="0" err="1" smtClean="0">
                <a:solidFill>
                  <a:schemeClr val="bg1"/>
                </a:solidFill>
              </a:rPr>
              <a:t>CoA</a:t>
            </a:r>
            <a:r>
              <a:rPr lang="fr-FR" sz="2800" b="1" dirty="0" smtClean="0">
                <a:solidFill>
                  <a:schemeClr val="bg1"/>
                </a:solidFill>
              </a:rPr>
              <a:t>, </a:t>
            </a:r>
            <a:r>
              <a:rPr lang="fr-FR" sz="2800" b="1" dirty="0" err="1" smtClean="0">
                <a:solidFill>
                  <a:schemeClr val="bg1"/>
                </a:solidFill>
              </a:rPr>
              <a:t>AMP,Glucagon</a:t>
            </a:r>
            <a:r>
              <a:rPr lang="fr-FR" sz="2800" b="1" dirty="0" smtClean="0">
                <a:solidFill>
                  <a:schemeClr val="bg1"/>
                </a:solidFill>
              </a:rPr>
              <a:t>, adrénaline ; activée par citrate, insuline) </a:t>
            </a:r>
            <a:endParaRPr lang="fr-FR" sz="2800" b="1" dirty="0" smtClean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00100" y="214290"/>
            <a:ext cx="6715172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kern="0" noProof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MS PGothic" panose="020B0600070205080204" pitchFamily="34" charset="-128"/>
              </a:rPr>
              <a:t>Régulation de la synthèse des AG </a:t>
            </a:r>
            <a:endParaRPr lang="fr-FR" sz="3600" b="1" kern="0" noProof="0" dirty="0" smtClean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MS PGothic" panose="020B0600070205080204" pitchFamily="34" charset="-128"/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785786" y="4170015"/>
            <a:ext cx="8215370" cy="645160"/>
            <a:chOff x="785786" y="4170015"/>
            <a:chExt cx="8215370" cy="645160"/>
          </a:xfrm>
        </p:grpSpPr>
        <p:grpSp>
          <p:nvGrpSpPr>
            <p:cNvPr id="7" name="Groupe 6"/>
            <p:cNvGrpSpPr/>
            <p:nvPr/>
          </p:nvGrpSpPr>
          <p:grpSpPr>
            <a:xfrm>
              <a:off x="785786" y="4170015"/>
              <a:ext cx="8215370" cy="645160"/>
              <a:chOff x="785786" y="4170015"/>
              <a:chExt cx="8215370" cy="645160"/>
            </a:xfrm>
          </p:grpSpPr>
          <p:sp>
            <p:nvSpPr>
              <p:cNvPr id="9" name="Rectangle 5"/>
              <p:cNvSpPr/>
              <p:nvPr/>
            </p:nvSpPr>
            <p:spPr>
              <a:xfrm>
                <a:off x="785786" y="4170015"/>
                <a:ext cx="8215370" cy="6451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3600" b="1" kern="0" noProof="0" smtClean="0">
                    <a:ln>
                      <a:noFill/>
                    </a:ln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+mj-lt"/>
                    <a:ea typeface="+mj-ea"/>
                    <a:cs typeface="MS PGothic" panose="020B0600070205080204" pitchFamily="34" charset="-128"/>
                  </a:rPr>
                  <a:t>Acétyl-CoA</a:t>
                </a:r>
                <a:r>
                  <a:rPr lang="fr-FR" sz="3600" b="1" dirty="0">
                    <a:solidFill>
                      <a:srgbClr val="92D050"/>
                    </a:solidFill>
                  </a:rPr>
                  <a:t> </a:t>
                </a:r>
                <a:r>
                  <a:rPr lang="fr-FR" sz="3600" b="1" dirty="0" smtClean="0">
                    <a:solidFill>
                      <a:srgbClr val="92D050"/>
                    </a:solidFill>
                  </a:rPr>
                  <a:t>           </a:t>
                </a:r>
                <a:r>
                  <a:rPr lang="fr-FR" sz="3600" b="1" kern="0" noProof="0" smtClean="0">
                    <a:ln>
                      <a:noFill/>
                    </a:ln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+mj-lt"/>
                    <a:ea typeface="+mj-ea"/>
                    <a:cs typeface="MS PGothic" panose="020B0600070205080204" pitchFamily="34" charset="-128"/>
                  </a:rPr>
                  <a:t>Malonyl-COA </a:t>
                </a:r>
                <a:r>
                  <a:rPr lang="fr-FR" sz="3600" b="1" dirty="0" smtClean="0">
                    <a:solidFill>
                      <a:srgbClr val="92D050"/>
                    </a:solidFill>
                  </a:rPr>
                  <a:t>         </a:t>
                </a:r>
                <a:r>
                  <a:rPr lang="fr-FR" sz="3600" b="1" kern="0" noProof="0" smtClean="0">
                    <a:ln>
                      <a:noFill/>
                    </a:ln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+mj-lt"/>
                    <a:ea typeface="+mj-ea"/>
                    <a:cs typeface="MS PGothic" panose="020B0600070205080204" pitchFamily="34" charset="-128"/>
                  </a:rPr>
                  <a:t>AG</a:t>
                </a:r>
                <a:endParaRPr lang="fr-FR" sz="3600" b="1" dirty="0">
                  <a:solidFill>
                    <a:srgbClr val="92D050"/>
                  </a:solidFill>
                </a:endParaRPr>
              </a:p>
            </p:txBody>
          </p:sp>
          <p:cxnSp>
            <p:nvCxnSpPr>
              <p:cNvPr id="10" name="Connecteur droit avec flèche 9"/>
              <p:cNvCxnSpPr/>
              <p:nvPr/>
            </p:nvCxnSpPr>
            <p:spPr>
              <a:xfrm>
                <a:off x="3214678" y="4500570"/>
                <a:ext cx="857256" cy="1588"/>
              </a:xfrm>
              <a:prstGeom prst="straightConnector1">
                <a:avLst/>
              </a:prstGeom>
              <a:ln w="3810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" name="Connecteur droit avec flèche 7"/>
            <p:cNvCxnSpPr/>
            <p:nvPr/>
          </p:nvCxnSpPr>
          <p:spPr>
            <a:xfrm>
              <a:off x="6786578" y="4500570"/>
              <a:ext cx="857256" cy="1588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/>
          <p:nvPr/>
        </p:nvGraphicFramePr>
        <p:xfrm>
          <a:off x="-36830" y="-27305"/>
          <a:ext cx="9210675" cy="6899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1" imgW="4572000" imgH="3429000" progId="Paint.Picture">
                  <p:embed/>
                </p:oleObj>
              </mc:Choice>
              <mc:Fallback>
                <p:oleObj name="" r:id="rId1" imgW="4572000" imgH="3429000" progId="Paint.Picture">
                  <p:embed/>
                  <p:pic>
                    <p:nvPicPr>
                      <p:cNvPr id="0" name="Image 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-36830" y="-27305"/>
                        <a:ext cx="9210675" cy="68999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1435" y="585470"/>
            <a:ext cx="9225915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0" y="-71755"/>
            <a:ext cx="811847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fr-FR" sz="3600" b="1" kern="0" noProof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MS PGothic" panose="020B0600070205080204" pitchFamily="34" charset="-128"/>
              </a:rPr>
              <a:t>Major pathways for triglyceride synthesis</a:t>
            </a:r>
            <a:endParaRPr lang="fr-FR" sz="3600" b="1" kern="0" noProof="0" smtClean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MS PGothic" panose="020B0600070205080204" pitchFamily="34" charset="-128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/>
          <p:nvPr/>
        </p:nvGraphicFramePr>
        <p:xfrm>
          <a:off x="-36830" y="-27305"/>
          <a:ext cx="9210675" cy="6899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1" imgW="4572000" imgH="3429000" progId="Paint.Picture">
                  <p:embed/>
                </p:oleObj>
              </mc:Choice>
              <mc:Fallback>
                <p:oleObj name="" r:id="rId1" imgW="4572000" imgH="3429000" progId="Paint.Picture">
                  <p:embed/>
                  <p:pic>
                    <p:nvPicPr>
                      <p:cNvPr id="0" name="Image 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-36830" y="-27305"/>
                        <a:ext cx="9210675" cy="68999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702" name="Picture 6" descr="https://www.researchgate.net/profile/Alexis-Varin/publication/317617346/figure/fig5/AS:505823395041282@1497609103341/La-voie-de-biosynthese-du-cholesterol-Adapte-de-Vance-and-Vance-200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000" y="928370"/>
            <a:ext cx="7903845" cy="592963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-97192"/>
            <a:ext cx="9144000" cy="107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kern="0" noProof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MS PGothic" panose="020B0600070205080204" pitchFamily="34" charset="-128"/>
              </a:rPr>
              <a:t>La voie de biosynthèse du cholestérol. (Vance and Vance, 2002). </a:t>
            </a:r>
            <a:endParaRPr lang="fr-FR" sz="3200" b="1" kern="0" noProof="0" dirty="0" smtClean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MS PGothic" panose="020B0600070205080204" pitchFamily="34" charset="-12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/>
          <p:nvPr/>
        </p:nvGraphicFramePr>
        <p:xfrm>
          <a:off x="-36830" y="-27305"/>
          <a:ext cx="9210675" cy="6899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" r:id="rId1" imgW="4572000" imgH="3429000" progId="Paint.Picture">
                  <p:embed/>
                </p:oleObj>
              </mc:Choice>
              <mc:Fallback>
                <p:oleObj name="" r:id="rId1" imgW="4572000" imgH="3429000" progId="Paint.Picture">
                  <p:embed/>
                  <p:pic>
                    <p:nvPicPr>
                      <p:cNvPr id="0" name="Image 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-36830" y="-27305"/>
                        <a:ext cx="9210675" cy="68999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500034" y="285728"/>
            <a:ext cx="812228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kern="0" noProof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Catabolisme des acides gras (béta-oxydation ) </a:t>
            </a:r>
            <a:endParaRPr lang="fr-FR" sz="2800" b="1" kern="0" noProof="0" dirty="0" smtClean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1472" y="1714488"/>
            <a:ext cx="8215370" cy="4154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2400" b="1" dirty="0" smtClean="0">
                <a:solidFill>
                  <a:schemeClr val="bg1"/>
                </a:solidFill>
              </a:rPr>
              <a:t> Voie de dégradation enzymatique complète des acides gras en CO2 et H2O en aérobiose.</a:t>
            </a:r>
            <a:endParaRPr lang="fr-FR" sz="2400" b="1" dirty="0" smtClean="0">
              <a:solidFill>
                <a:schemeClr val="bg1"/>
              </a:solidFill>
            </a:endParaRPr>
          </a:p>
          <a:p>
            <a:endParaRPr lang="fr-FR" sz="2400" b="1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2400" b="1" dirty="0" smtClean="0">
                <a:solidFill>
                  <a:schemeClr val="bg1"/>
                </a:solidFill>
              </a:rPr>
              <a:t> Les enzymes impliquées dans cette voie sont mitochondriales. Elle se fait dans le foie, le </a:t>
            </a:r>
            <a:r>
              <a:rPr lang="fr-FR" sz="2400" b="1" dirty="0" err="1" smtClean="0">
                <a:solidFill>
                  <a:schemeClr val="bg1"/>
                </a:solidFill>
              </a:rPr>
              <a:t>coeur</a:t>
            </a:r>
            <a:r>
              <a:rPr lang="fr-FR" sz="2400" b="1" dirty="0" smtClean="0">
                <a:solidFill>
                  <a:schemeClr val="bg1"/>
                </a:solidFill>
              </a:rPr>
              <a:t>, les muscles au repos, les tissus adipeux, les reins.</a:t>
            </a:r>
            <a:endParaRPr lang="fr-FR" sz="2400" b="1" dirty="0" smtClean="0">
              <a:solidFill>
                <a:schemeClr val="bg1"/>
              </a:solidFill>
            </a:endParaRPr>
          </a:p>
          <a:p>
            <a:endParaRPr lang="fr-FR" sz="2400" b="1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2400" b="1" dirty="0" smtClean="0">
                <a:solidFill>
                  <a:schemeClr val="bg1"/>
                </a:solidFill>
              </a:rPr>
              <a:t> La dégradation des acides gras saturés se fait suivant un cycle décrit par </a:t>
            </a:r>
            <a:r>
              <a:rPr lang="fr-FR" sz="2400" b="1" dirty="0" err="1" smtClean="0">
                <a:solidFill>
                  <a:schemeClr val="bg1"/>
                </a:solidFill>
              </a:rPr>
              <a:t>Lynen</a:t>
            </a:r>
            <a:r>
              <a:rPr lang="fr-FR" sz="2400" b="1" dirty="0" smtClean="0">
                <a:solidFill>
                  <a:schemeClr val="bg1"/>
                </a:solidFill>
              </a:rPr>
              <a:t> en 1954.</a:t>
            </a:r>
            <a:endParaRPr lang="fr-FR" sz="2400" b="1" dirty="0" smtClean="0">
              <a:solidFill>
                <a:schemeClr val="bg1"/>
              </a:solidFill>
            </a:endParaRPr>
          </a:p>
          <a:p>
            <a:endParaRPr lang="fr-FR" sz="2400" b="1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2400" b="1" dirty="0" smtClean="0">
                <a:solidFill>
                  <a:schemeClr val="bg1"/>
                </a:solidFill>
              </a:rPr>
              <a:t> Oxydation des acides gras= </a:t>
            </a:r>
            <a:r>
              <a:rPr lang="el-GR" sz="2400" b="1" dirty="0" smtClean="0">
                <a:solidFill>
                  <a:schemeClr val="bg1"/>
                </a:solidFill>
              </a:rPr>
              <a:t>β</a:t>
            </a:r>
            <a:r>
              <a:rPr lang="fr-FR" sz="2400" b="1" dirty="0" smtClean="0">
                <a:solidFill>
                  <a:schemeClr val="bg1"/>
                </a:solidFill>
              </a:rPr>
              <a:t>-oxydation= hélice de </a:t>
            </a:r>
            <a:r>
              <a:rPr lang="fr-FR" sz="2400" b="1" dirty="0" err="1" smtClean="0">
                <a:solidFill>
                  <a:schemeClr val="bg1"/>
                </a:solidFill>
              </a:rPr>
              <a:t>Lynen</a:t>
            </a:r>
            <a:endParaRPr lang="fr-FR" sz="2400" b="1" dirty="0" err="1" smtClean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2910" y="1071546"/>
            <a:ext cx="165798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kern="0" noProof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MS PGothic" panose="020B0600070205080204" pitchFamily="34" charset="-128"/>
              </a:rPr>
              <a:t>Définition</a:t>
            </a:r>
            <a:endParaRPr lang="fr-FR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/>
          <p:nvPr/>
        </p:nvGraphicFramePr>
        <p:xfrm>
          <a:off x="-36830" y="-27305"/>
          <a:ext cx="9210675" cy="6899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" r:id="rId1" imgW="4572000" imgH="3429000" progId="Paint.Picture">
                  <p:embed/>
                </p:oleObj>
              </mc:Choice>
              <mc:Fallback>
                <p:oleObj name="" r:id="rId1" imgW="4572000" imgH="3429000" progId="Paint.Picture">
                  <p:embed/>
                  <p:pic>
                    <p:nvPicPr>
                      <p:cNvPr id="0" name="Image 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-36830" y="-27305"/>
                        <a:ext cx="9210675" cy="68999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642910" y="847383"/>
            <a:ext cx="8072494" cy="193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 smtClean="0">
                <a:solidFill>
                  <a:schemeClr val="bg1"/>
                </a:solidFill>
              </a:rPr>
              <a:t>La première partie de la β-oxydation est l'activation des acides gras dans le cytoplasme -Les acides gras deviennent des </a:t>
            </a:r>
            <a:r>
              <a:rPr lang="fr-FR" sz="2400" b="1" dirty="0" err="1" smtClean="0">
                <a:solidFill>
                  <a:schemeClr val="bg1"/>
                </a:solidFill>
              </a:rPr>
              <a:t>acyl</a:t>
            </a:r>
            <a:r>
              <a:rPr lang="fr-FR" sz="2400" b="1" dirty="0" smtClean="0">
                <a:solidFill>
                  <a:schemeClr val="bg1"/>
                </a:solidFill>
              </a:rPr>
              <a:t>-</a:t>
            </a:r>
            <a:r>
              <a:rPr lang="fr-FR" sz="2400" b="1" dirty="0" err="1" smtClean="0">
                <a:solidFill>
                  <a:schemeClr val="bg1"/>
                </a:solidFill>
              </a:rPr>
              <a:t>CoA</a:t>
            </a:r>
            <a:endParaRPr lang="fr-FR" sz="2400" b="1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 smtClean="0">
                <a:solidFill>
                  <a:schemeClr val="bg1"/>
                </a:solidFill>
              </a:rPr>
              <a:t> -Cette réaction est catalysée par l'</a:t>
            </a:r>
            <a:r>
              <a:rPr lang="fr-FR" sz="2400" b="1" dirty="0" err="1" smtClean="0">
                <a:solidFill>
                  <a:schemeClr val="bg1"/>
                </a:solidFill>
              </a:rPr>
              <a:t>acyl</a:t>
            </a:r>
            <a:r>
              <a:rPr lang="fr-FR" sz="2400" b="1" dirty="0" smtClean="0">
                <a:solidFill>
                  <a:schemeClr val="bg1"/>
                </a:solidFill>
              </a:rPr>
              <a:t>-</a:t>
            </a:r>
            <a:r>
              <a:rPr lang="fr-FR" sz="2400" b="1" dirty="0" err="1" smtClean="0">
                <a:solidFill>
                  <a:schemeClr val="bg1"/>
                </a:solidFill>
              </a:rPr>
              <a:t>CoA</a:t>
            </a:r>
            <a:r>
              <a:rPr lang="fr-FR" sz="2400" b="1" dirty="0" smtClean="0">
                <a:solidFill>
                  <a:schemeClr val="bg1"/>
                </a:solidFill>
              </a:rPr>
              <a:t> synthétase ou </a:t>
            </a:r>
            <a:r>
              <a:rPr lang="fr-FR" sz="2400" b="1" dirty="0" err="1" smtClean="0">
                <a:solidFill>
                  <a:schemeClr val="bg1"/>
                </a:solidFill>
              </a:rPr>
              <a:t>acyl</a:t>
            </a:r>
            <a:r>
              <a:rPr lang="fr-FR" sz="2400" b="1" dirty="0" smtClean="0">
                <a:solidFill>
                  <a:schemeClr val="bg1"/>
                </a:solidFill>
              </a:rPr>
              <a:t>-</a:t>
            </a:r>
            <a:r>
              <a:rPr lang="fr-FR" sz="2400" b="1" dirty="0" err="1" smtClean="0">
                <a:solidFill>
                  <a:schemeClr val="bg1"/>
                </a:solidFill>
              </a:rPr>
              <a:t>thiokinase</a:t>
            </a:r>
            <a:endParaRPr lang="fr-FR" sz="2400" b="1" dirty="0" err="1" smtClean="0">
              <a:solidFill>
                <a:schemeClr val="bg1"/>
              </a:solidFill>
            </a:endParaRPr>
          </a:p>
        </p:txBody>
      </p:sp>
      <p:pic>
        <p:nvPicPr>
          <p:cNvPr id="27650" name="Picture 2" descr="METABOLISME DES ACIDES GRA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1435" y="3573780"/>
            <a:ext cx="9241790" cy="278638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714348" y="142852"/>
            <a:ext cx="476567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buClrTx/>
              <a:buSzTx/>
              <a:buFontTx/>
            </a:pPr>
            <a:r>
              <a:rPr lang="fr-FR" sz="2800" b="1" kern="0" noProof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Activation des acides gras </a:t>
            </a:r>
            <a:endParaRPr lang="fr-FR" sz="2800" b="1" kern="0" noProof="0" smtClean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/>
          <p:nvPr/>
        </p:nvGraphicFramePr>
        <p:xfrm>
          <a:off x="-36830" y="-27305"/>
          <a:ext cx="9210675" cy="6899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" r:id="rId1" imgW="4572000" imgH="3429000" progId="Paint.Picture">
                  <p:embed/>
                </p:oleObj>
              </mc:Choice>
              <mc:Fallback>
                <p:oleObj name="" r:id="rId1" imgW="4572000" imgH="3429000" progId="Paint.Picture">
                  <p:embed/>
                  <p:pic>
                    <p:nvPicPr>
                      <p:cNvPr id="0" name="Image 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-36830" y="-27305"/>
                        <a:ext cx="9210675" cy="68999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357158" y="214290"/>
            <a:ext cx="506285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kern="0" noProof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Entrée dans la mitochondrie </a:t>
            </a:r>
            <a:endParaRPr lang="fr-FR" sz="2800" b="1" kern="0" noProof="0" dirty="0" smtClean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1472" y="786111"/>
            <a:ext cx="8143932" cy="1697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400" b="1" dirty="0" smtClean="0">
                <a:solidFill>
                  <a:schemeClr val="bg1"/>
                </a:solidFill>
              </a:rPr>
              <a:t> Les membranes mitochondriales sont imperméables aux </a:t>
            </a:r>
            <a:r>
              <a:rPr lang="fr-FR" sz="2400" b="1" dirty="0" err="1" smtClean="0">
                <a:solidFill>
                  <a:schemeClr val="bg1"/>
                </a:solidFill>
              </a:rPr>
              <a:t>acyl</a:t>
            </a:r>
            <a:r>
              <a:rPr lang="fr-FR" sz="2400" b="1" dirty="0" smtClean="0">
                <a:solidFill>
                  <a:schemeClr val="bg1"/>
                </a:solidFill>
              </a:rPr>
              <a:t>-</a:t>
            </a:r>
            <a:r>
              <a:rPr lang="fr-FR" sz="2400" b="1" dirty="0" err="1" smtClean="0">
                <a:solidFill>
                  <a:schemeClr val="bg1"/>
                </a:solidFill>
              </a:rPr>
              <a:t>CoA</a:t>
            </a:r>
            <a:r>
              <a:rPr lang="fr-FR" sz="2400" b="1" dirty="0" smtClean="0">
                <a:solidFill>
                  <a:schemeClr val="bg1"/>
                </a:solidFill>
              </a:rPr>
              <a:t> à longues chaînes. Ils la franchissent en étant convertis en </a:t>
            </a:r>
            <a:r>
              <a:rPr lang="fr-FR" sz="2400" b="1" dirty="0" err="1" smtClean="0">
                <a:solidFill>
                  <a:schemeClr val="bg1"/>
                </a:solidFill>
              </a:rPr>
              <a:t>acyl</a:t>
            </a:r>
            <a:r>
              <a:rPr lang="fr-FR" sz="2400" b="1" dirty="0" smtClean="0">
                <a:solidFill>
                  <a:schemeClr val="bg1"/>
                </a:solidFill>
              </a:rPr>
              <a:t>-</a:t>
            </a:r>
            <a:r>
              <a:rPr lang="fr-FR" sz="2400" b="1" dirty="0" err="1" smtClean="0">
                <a:solidFill>
                  <a:schemeClr val="bg1"/>
                </a:solidFill>
              </a:rPr>
              <a:t>carnitine</a:t>
            </a:r>
            <a:r>
              <a:rPr lang="fr-FR" sz="2400" b="1" dirty="0" smtClean="0">
                <a:solidFill>
                  <a:schemeClr val="bg1"/>
                </a:solidFill>
              </a:rPr>
              <a:t> à partir de la </a:t>
            </a:r>
            <a:r>
              <a:rPr lang="fr-FR" sz="2400" b="1" dirty="0" err="1" smtClean="0">
                <a:solidFill>
                  <a:schemeClr val="bg1"/>
                </a:solidFill>
              </a:rPr>
              <a:t>carnitine</a:t>
            </a:r>
            <a:r>
              <a:rPr lang="fr-FR" sz="2400" b="1" dirty="0" smtClean="0">
                <a:solidFill>
                  <a:schemeClr val="bg1"/>
                </a:solidFill>
              </a:rPr>
              <a:t>.</a:t>
            </a:r>
            <a:endParaRPr lang="fr-FR" sz="2400" b="1" dirty="0" smtClean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8596" y="3214686"/>
            <a:ext cx="83582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 err="1" smtClean="0">
                <a:solidFill>
                  <a:schemeClr val="bg1"/>
                </a:solidFill>
              </a:rPr>
              <a:t>Acyl</a:t>
            </a:r>
            <a:r>
              <a:rPr lang="fr-FR" sz="3200" b="1" dirty="0" smtClean="0">
                <a:solidFill>
                  <a:schemeClr val="bg1"/>
                </a:solidFill>
              </a:rPr>
              <a:t>-</a:t>
            </a:r>
            <a:r>
              <a:rPr lang="fr-FR" sz="3200" b="1" dirty="0" err="1" smtClean="0">
                <a:solidFill>
                  <a:schemeClr val="bg1"/>
                </a:solidFill>
              </a:rPr>
              <a:t>CoA</a:t>
            </a:r>
            <a:r>
              <a:rPr lang="fr-FR" sz="3200" b="1" dirty="0" smtClean="0">
                <a:solidFill>
                  <a:schemeClr val="bg1"/>
                </a:solidFill>
              </a:rPr>
              <a:t> + </a:t>
            </a:r>
            <a:r>
              <a:rPr lang="fr-FR" sz="3200" b="1" dirty="0" err="1" smtClean="0">
                <a:solidFill>
                  <a:schemeClr val="bg1"/>
                </a:solidFill>
              </a:rPr>
              <a:t>Carnitine</a:t>
            </a:r>
            <a:r>
              <a:rPr lang="fr-FR" sz="3200" b="1" dirty="0" smtClean="0">
                <a:solidFill>
                  <a:schemeClr val="bg1"/>
                </a:solidFill>
              </a:rPr>
              <a:t>         </a:t>
            </a:r>
            <a:r>
              <a:rPr lang="fr-FR" sz="3200" b="1" dirty="0" err="1" smtClean="0">
                <a:solidFill>
                  <a:schemeClr val="bg1"/>
                </a:solidFill>
              </a:rPr>
              <a:t>Acyl</a:t>
            </a:r>
            <a:r>
              <a:rPr lang="fr-FR" sz="3200" b="1" dirty="0" smtClean="0">
                <a:solidFill>
                  <a:schemeClr val="bg1"/>
                </a:solidFill>
              </a:rPr>
              <a:t>-</a:t>
            </a:r>
            <a:r>
              <a:rPr lang="fr-FR" sz="3200" b="1" dirty="0" err="1" smtClean="0">
                <a:solidFill>
                  <a:schemeClr val="bg1"/>
                </a:solidFill>
              </a:rPr>
              <a:t>carnitine</a:t>
            </a:r>
            <a:r>
              <a:rPr lang="fr-FR" sz="3200" b="1" dirty="0" smtClean="0">
                <a:solidFill>
                  <a:schemeClr val="bg1"/>
                </a:solidFill>
              </a:rPr>
              <a:t> + </a:t>
            </a:r>
            <a:r>
              <a:rPr lang="fr-FR" sz="3200" b="1" dirty="0" err="1" smtClean="0">
                <a:solidFill>
                  <a:schemeClr val="bg1"/>
                </a:solidFill>
              </a:rPr>
              <a:t>HSCoA</a:t>
            </a:r>
            <a:endParaRPr lang="fr-FR" sz="3200" b="1" dirty="0" err="1" smtClean="0">
              <a:solidFill>
                <a:schemeClr val="bg1"/>
              </a:solidFill>
            </a:endParaRPr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4000496" y="3571876"/>
            <a:ext cx="71438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/>
          <p:nvPr/>
        </p:nvGraphicFramePr>
        <p:xfrm>
          <a:off x="-36830" y="-27305"/>
          <a:ext cx="9210675" cy="6899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1" imgW="4572000" imgH="3429000" progId="Paint.Picture">
                  <p:embed/>
                </p:oleObj>
              </mc:Choice>
              <mc:Fallback>
                <p:oleObj name="" r:id="rId1" imgW="4572000" imgH="3429000" progId="Paint.Picture">
                  <p:embed/>
                  <p:pic>
                    <p:nvPicPr>
                      <p:cNvPr id="0" name="Image 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-36830" y="-27305"/>
                        <a:ext cx="9210675" cy="68999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285750" y="71120"/>
            <a:ext cx="862266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fr-FR" sz="2800" b="1" kern="0" noProof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Etapes de la β-oxydation des acides gras saturés </a:t>
            </a:r>
            <a:endParaRPr lang="fr-FR" sz="2800" b="1" kern="0" noProof="0" smtClean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6870" y="714375"/>
            <a:ext cx="7879715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fr-FR" sz="2400" b="1" dirty="0" smtClean="0">
                <a:solidFill>
                  <a:schemeClr val="bg1"/>
                </a:solidFill>
              </a:rPr>
              <a:t>La séquence des réactions se déroule en 4 étapes, appelée tour. Pour un acide gras à 2n carbones, (n-1) tours sont nécessaires pour son oxydation complète en n </a:t>
            </a:r>
            <a:r>
              <a:rPr lang="fr-FR" sz="2400" b="1" dirty="0" err="1" smtClean="0">
                <a:solidFill>
                  <a:schemeClr val="bg1"/>
                </a:solidFill>
              </a:rPr>
              <a:t>acétyl</a:t>
            </a:r>
            <a:r>
              <a:rPr lang="fr-FR" sz="2400" b="1" dirty="0" smtClean="0">
                <a:solidFill>
                  <a:schemeClr val="bg1"/>
                </a:solidFill>
              </a:rPr>
              <a:t>-</a:t>
            </a:r>
            <a:r>
              <a:rPr lang="fr-FR" sz="2400" b="1" dirty="0" err="1" smtClean="0">
                <a:solidFill>
                  <a:schemeClr val="bg1"/>
                </a:solidFill>
              </a:rPr>
              <a:t>CoA</a:t>
            </a:r>
            <a:r>
              <a:rPr lang="fr-FR" sz="2400" b="1" dirty="0" smtClean="0">
                <a:solidFill>
                  <a:schemeClr val="bg1"/>
                </a:solidFill>
              </a:rPr>
              <a:t>.</a:t>
            </a:r>
            <a:endParaRPr lang="fr-FR" sz="2400" b="1" dirty="0" smtClean="0">
              <a:solidFill>
                <a:schemeClr val="bg1"/>
              </a:solidFill>
            </a:endParaRPr>
          </a:p>
        </p:txBody>
      </p:sp>
      <p:pic>
        <p:nvPicPr>
          <p:cNvPr id="25604" name="Picture 4" descr="https://www.clinisciences.com/upload/beta-oxidation-2-phpxj9-KpjWcuC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8895" y="2114550"/>
            <a:ext cx="9230995" cy="48152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/>
          <p:nvPr/>
        </p:nvGraphicFramePr>
        <p:xfrm>
          <a:off x="-36830" y="-27305"/>
          <a:ext cx="9210675" cy="6899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" r:id="rId1" imgW="4572000" imgH="3429000" progId="Paint.Picture">
                  <p:embed/>
                </p:oleObj>
              </mc:Choice>
              <mc:Fallback>
                <p:oleObj name="" r:id="rId1" imgW="4572000" imgH="3429000" progId="Paint.Picture">
                  <p:embed/>
                  <p:pic>
                    <p:nvPicPr>
                      <p:cNvPr id="0" name="Image 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-36830" y="-27305"/>
                        <a:ext cx="9210675" cy="68999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500034" y="357166"/>
            <a:ext cx="8358246" cy="1630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fr-FR" sz="2800" b="1" kern="0" noProof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MS PGothic" panose="020B0600070205080204" pitchFamily="34" charset="-128"/>
              </a:rPr>
              <a:t>Réaction 1 :</a:t>
            </a:r>
            <a:r>
              <a:rPr lang="fr-FR" sz="2400" b="1" dirty="0" smtClean="0">
                <a:solidFill>
                  <a:srgbClr val="92D050"/>
                </a:solidFill>
              </a:rPr>
              <a:t> </a:t>
            </a:r>
            <a:r>
              <a:rPr lang="fr-FR" sz="2400" b="1" dirty="0" smtClean="0">
                <a:solidFill>
                  <a:schemeClr val="bg1"/>
                </a:solidFill>
              </a:rPr>
              <a:t>Déshydrogénation en position </a:t>
            </a:r>
            <a:r>
              <a:rPr lang="el-GR" sz="2400" b="1" dirty="0" smtClean="0">
                <a:solidFill>
                  <a:schemeClr val="bg1"/>
                </a:solidFill>
              </a:rPr>
              <a:t>α, β </a:t>
            </a:r>
            <a:r>
              <a:rPr lang="fr-FR" sz="2400" b="1" dirty="0" smtClean="0">
                <a:solidFill>
                  <a:schemeClr val="bg1"/>
                </a:solidFill>
              </a:rPr>
              <a:t>de l’</a:t>
            </a:r>
            <a:r>
              <a:rPr lang="fr-FR" sz="2400" b="1" dirty="0" err="1" smtClean="0">
                <a:solidFill>
                  <a:schemeClr val="bg1"/>
                </a:solidFill>
              </a:rPr>
              <a:t>acyl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CoA</a:t>
            </a:r>
            <a:r>
              <a:rPr lang="fr-FR" sz="2400" b="1" dirty="0" smtClean="0">
                <a:solidFill>
                  <a:schemeClr val="bg1"/>
                </a:solidFill>
              </a:rPr>
              <a:t> pour former le </a:t>
            </a:r>
            <a:r>
              <a:rPr lang="fr-FR" sz="2400" b="1" dirty="0" err="1" smtClean="0">
                <a:solidFill>
                  <a:schemeClr val="bg1"/>
                </a:solidFill>
              </a:rPr>
              <a:t>Trans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el-GR" sz="2400" b="1" dirty="0" smtClean="0">
                <a:solidFill>
                  <a:schemeClr val="bg1"/>
                </a:solidFill>
              </a:rPr>
              <a:t>δ 2 </a:t>
            </a:r>
            <a:r>
              <a:rPr lang="fr-FR" sz="2400" b="1" dirty="0" err="1" smtClean="0">
                <a:solidFill>
                  <a:schemeClr val="bg1"/>
                </a:solidFill>
              </a:rPr>
              <a:t>enoyl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CoA</a:t>
            </a:r>
            <a:r>
              <a:rPr lang="fr-FR" sz="2400" b="1" dirty="0" smtClean="0">
                <a:solidFill>
                  <a:schemeClr val="bg1"/>
                </a:solidFill>
              </a:rPr>
              <a:t> catalysée par l’</a:t>
            </a:r>
            <a:r>
              <a:rPr lang="fr-FR" sz="2400" b="1" dirty="0" err="1" smtClean="0">
                <a:solidFill>
                  <a:schemeClr val="bg1"/>
                </a:solidFill>
              </a:rPr>
              <a:t>acyl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CoA</a:t>
            </a:r>
            <a:r>
              <a:rPr lang="fr-FR" sz="2400" b="1" dirty="0" smtClean="0">
                <a:solidFill>
                  <a:schemeClr val="bg1"/>
                </a:solidFill>
              </a:rPr>
              <a:t> déshydrogénase à coenzyme FAD ;</a:t>
            </a:r>
            <a:endParaRPr lang="fr-FR" sz="2400" b="1" dirty="0" smtClean="0">
              <a:solidFill>
                <a:schemeClr val="bg1"/>
              </a:solidFill>
            </a:endParaRPr>
          </a:p>
          <a:p>
            <a:pPr marL="457200" indent="-457200"/>
            <a:endParaRPr lang="fr-FR" sz="2400" b="1" dirty="0" smtClean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1472" y="1857364"/>
            <a:ext cx="8286808" cy="1260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fr-FR" sz="2800" b="1" kern="0" noProof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MS PGothic" panose="020B0600070205080204" pitchFamily="34" charset="-128"/>
              </a:rPr>
              <a:t>2.  Réaction 2 :</a:t>
            </a:r>
            <a:r>
              <a:rPr lang="fr-FR" sz="2400" b="1" dirty="0"/>
              <a:t> </a:t>
            </a:r>
            <a:r>
              <a:rPr lang="fr-FR" sz="2400" b="1" dirty="0">
                <a:solidFill>
                  <a:schemeClr val="bg1"/>
                </a:solidFill>
              </a:rPr>
              <a:t>Hydratation de la double liaison en position </a:t>
            </a:r>
            <a:r>
              <a:rPr lang="el-GR" sz="2400" b="1" dirty="0">
                <a:solidFill>
                  <a:schemeClr val="bg1"/>
                </a:solidFill>
              </a:rPr>
              <a:t>α, β </a:t>
            </a:r>
            <a:r>
              <a:rPr lang="fr-FR" sz="2400" b="1" dirty="0">
                <a:solidFill>
                  <a:schemeClr val="bg1"/>
                </a:solidFill>
              </a:rPr>
              <a:t>du </a:t>
            </a:r>
            <a:r>
              <a:rPr lang="fr-FR" sz="2400" b="1" dirty="0" err="1">
                <a:solidFill>
                  <a:schemeClr val="bg1"/>
                </a:solidFill>
              </a:rPr>
              <a:t>Trans</a:t>
            </a:r>
            <a:r>
              <a:rPr lang="fr-FR" sz="2400" b="1" dirty="0">
                <a:solidFill>
                  <a:schemeClr val="bg1"/>
                </a:solidFill>
              </a:rPr>
              <a:t> </a:t>
            </a:r>
            <a:r>
              <a:rPr lang="el-GR" sz="2400" b="1" dirty="0">
                <a:solidFill>
                  <a:schemeClr val="bg1"/>
                </a:solidFill>
              </a:rPr>
              <a:t>δ 2 </a:t>
            </a:r>
            <a:r>
              <a:rPr lang="fr-FR" sz="2400" b="1" dirty="0" err="1">
                <a:solidFill>
                  <a:schemeClr val="bg1"/>
                </a:solidFill>
              </a:rPr>
              <a:t>enoyl</a:t>
            </a:r>
            <a:r>
              <a:rPr lang="fr-FR" sz="2400" b="1" dirty="0">
                <a:solidFill>
                  <a:schemeClr val="bg1"/>
                </a:solidFill>
              </a:rPr>
              <a:t> </a:t>
            </a:r>
            <a:r>
              <a:rPr lang="fr-FR" sz="2400" b="1" dirty="0" err="1">
                <a:solidFill>
                  <a:schemeClr val="bg1"/>
                </a:solidFill>
              </a:rPr>
              <a:t>CoA</a:t>
            </a:r>
            <a:r>
              <a:rPr lang="fr-FR" sz="2400" b="1" dirty="0">
                <a:solidFill>
                  <a:schemeClr val="bg1"/>
                </a:solidFill>
              </a:rPr>
              <a:t> pour former le L.</a:t>
            </a:r>
            <a:r>
              <a:rPr lang="el-GR" sz="2400" b="1" dirty="0">
                <a:solidFill>
                  <a:schemeClr val="bg1"/>
                </a:solidFill>
              </a:rPr>
              <a:t>β </a:t>
            </a:r>
            <a:r>
              <a:rPr lang="fr-FR" sz="2400" b="1" dirty="0" err="1">
                <a:solidFill>
                  <a:schemeClr val="bg1"/>
                </a:solidFill>
              </a:rPr>
              <a:t>hydroxyenoyl</a:t>
            </a:r>
            <a:r>
              <a:rPr lang="fr-FR" sz="2400" b="1" dirty="0">
                <a:solidFill>
                  <a:schemeClr val="bg1"/>
                </a:solidFill>
              </a:rPr>
              <a:t> </a:t>
            </a:r>
            <a:r>
              <a:rPr lang="fr-FR" sz="2400" b="1" dirty="0" err="1">
                <a:solidFill>
                  <a:schemeClr val="bg1"/>
                </a:solidFill>
              </a:rPr>
              <a:t>CoA</a:t>
            </a:r>
            <a:r>
              <a:rPr lang="fr-FR" sz="2400" b="1" dirty="0">
                <a:solidFill>
                  <a:schemeClr val="bg1"/>
                </a:solidFill>
              </a:rPr>
              <a:t> catalysée par l’</a:t>
            </a:r>
            <a:r>
              <a:rPr lang="fr-FR" sz="2400" b="1" dirty="0" err="1">
                <a:solidFill>
                  <a:schemeClr val="bg1"/>
                </a:solidFill>
              </a:rPr>
              <a:t>enoyl</a:t>
            </a:r>
            <a:r>
              <a:rPr lang="fr-FR" sz="2400" b="1" dirty="0">
                <a:solidFill>
                  <a:schemeClr val="bg1"/>
                </a:solidFill>
              </a:rPr>
              <a:t> </a:t>
            </a:r>
            <a:r>
              <a:rPr lang="fr-FR" sz="2400" b="1" dirty="0" err="1">
                <a:solidFill>
                  <a:schemeClr val="bg1"/>
                </a:solidFill>
              </a:rPr>
              <a:t>CoA</a:t>
            </a:r>
            <a:r>
              <a:rPr lang="fr-FR" sz="2400" b="1" dirty="0">
                <a:solidFill>
                  <a:schemeClr val="bg1"/>
                </a:solidFill>
              </a:rPr>
              <a:t> hydratase ;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1472" y="3214686"/>
            <a:ext cx="8286808" cy="1260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fr-FR" sz="2800" b="1" kern="0" noProof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MS PGothic" panose="020B0600070205080204" pitchFamily="34" charset="-128"/>
              </a:rPr>
              <a:t>3.  Réaction 3 :</a:t>
            </a:r>
            <a:r>
              <a:rPr lang="fr-FR" sz="2400" b="1" dirty="0"/>
              <a:t> </a:t>
            </a:r>
            <a:r>
              <a:rPr lang="fr-FR" sz="2400" b="1" dirty="0">
                <a:solidFill>
                  <a:schemeClr val="bg1"/>
                </a:solidFill>
              </a:rPr>
              <a:t>Déshydrogénation en position </a:t>
            </a:r>
            <a:r>
              <a:rPr lang="el-GR" sz="2400" b="1" dirty="0">
                <a:solidFill>
                  <a:schemeClr val="bg1"/>
                </a:solidFill>
              </a:rPr>
              <a:t>β </a:t>
            </a:r>
            <a:r>
              <a:rPr lang="fr-FR" sz="2400" b="1" dirty="0">
                <a:solidFill>
                  <a:schemeClr val="bg1"/>
                </a:solidFill>
              </a:rPr>
              <a:t>du L.</a:t>
            </a:r>
            <a:r>
              <a:rPr lang="el-GR" sz="2400" b="1" dirty="0" smtClean="0">
                <a:solidFill>
                  <a:schemeClr val="bg1"/>
                </a:solidFill>
              </a:rPr>
              <a:t>β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hydroxyenoyl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>
                <a:solidFill>
                  <a:schemeClr val="bg1"/>
                </a:solidFill>
              </a:rPr>
              <a:t>CoA</a:t>
            </a:r>
            <a:r>
              <a:rPr lang="fr-FR" sz="2400" b="1" dirty="0">
                <a:solidFill>
                  <a:schemeClr val="bg1"/>
                </a:solidFill>
              </a:rPr>
              <a:t> pour former le L. </a:t>
            </a:r>
            <a:r>
              <a:rPr lang="el-GR" sz="2400" b="1" dirty="0">
                <a:solidFill>
                  <a:schemeClr val="bg1"/>
                </a:solidFill>
              </a:rPr>
              <a:t>β </a:t>
            </a:r>
            <a:r>
              <a:rPr lang="fr-FR" sz="2400" b="1" dirty="0" err="1">
                <a:solidFill>
                  <a:schemeClr val="bg1"/>
                </a:solidFill>
              </a:rPr>
              <a:t>cétoacyl</a:t>
            </a:r>
            <a:r>
              <a:rPr lang="fr-FR" sz="2400" b="1" dirty="0">
                <a:solidFill>
                  <a:schemeClr val="bg1"/>
                </a:solidFill>
              </a:rPr>
              <a:t> </a:t>
            </a:r>
            <a:r>
              <a:rPr lang="fr-FR" sz="2400" b="1" dirty="0" err="1">
                <a:solidFill>
                  <a:schemeClr val="bg1"/>
                </a:solidFill>
              </a:rPr>
              <a:t>CoA</a:t>
            </a:r>
            <a:r>
              <a:rPr lang="fr-FR" sz="2400" b="1" dirty="0">
                <a:solidFill>
                  <a:schemeClr val="bg1"/>
                </a:solidFill>
              </a:rPr>
              <a:t> catalysée par la </a:t>
            </a:r>
            <a:r>
              <a:rPr lang="el-GR" sz="2400" b="1" dirty="0">
                <a:solidFill>
                  <a:schemeClr val="bg1"/>
                </a:solidFill>
              </a:rPr>
              <a:t>β-</a:t>
            </a:r>
            <a:r>
              <a:rPr lang="fr-FR" sz="2400" b="1" dirty="0" err="1">
                <a:solidFill>
                  <a:schemeClr val="bg1"/>
                </a:solidFill>
              </a:rPr>
              <a:t>hydroxyacyl</a:t>
            </a:r>
            <a:r>
              <a:rPr lang="fr-FR" sz="2400" b="1" dirty="0">
                <a:solidFill>
                  <a:schemeClr val="bg1"/>
                </a:solidFill>
              </a:rPr>
              <a:t> </a:t>
            </a:r>
            <a:r>
              <a:rPr lang="fr-FR" sz="2400" b="1" dirty="0" err="1">
                <a:solidFill>
                  <a:schemeClr val="bg1"/>
                </a:solidFill>
              </a:rPr>
              <a:t>CoA</a:t>
            </a:r>
            <a:r>
              <a:rPr lang="fr-FR" sz="2400" b="1" dirty="0">
                <a:solidFill>
                  <a:schemeClr val="bg1"/>
                </a:solidFill>
              </a:rPr>
              <a:t> déshydrogénase ;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0034" y="4586125"/>
            <a:ext cx="8643966" cy="1260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kern="0" noProof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MS PGothic" panose="020B0600070205080204" pitchFamily="34" charset="-128"/>
              </a:rPr>
              <a:t>4. Réaction 4 : </a:t>
            </a:r>
            <a:r>
              <a:rPr lang="fr-FR" sz="2400" b="1" dirty="0">
                <a:solidFill>
                  <a:schemeClr val="bg1"/>
                </a:solidFill>
              </a:rPr>
              <a:t>Clivage entre C</a:t>
            </a:r>
            <a:r>
              <a:rPr lang="el-GR" sz="2400" b="1" dirty="0">
                <a:solidFill>
                  <a:schemeClr val="bg1"/>
                </a:solidFill>
              </a:rPr>
              <a:t>α </a:t>
            </a:r>
            <a:r>
              <a:rPr lang="fr-FR" sz="2400" b="1" dirty="0">
                <a:solidFill>
                  <a:schemeClr val="bg1"/>
                </a:solidFill>
              </a:rPr>
              <a:t>et C</a:t>
            </a:r>
            <a:r>
              <a:rPr lang="el-GR" sz="2400" b="1" dirty="0">
                <a:solidFill>
                  <a:schemeClr val="bg1"/>
                </a:solidFill>
              </a:rPr>
              <a:t>β </a:t>
            </a:r>
            <a:r>
              <a:rPr lang="fr-FR" sz="2400" b="1" dirty="0">
                <a:solidFill>
                  <a:schemeClr val="bg1"/>
                </a:solidFill>
              </a:rPr>
              <a:t>du </a:t>
            </a:r>
            <a:r>
              <a:rPr lang="fr-FR" sz="2400" b="1" dirty="0" err="1">
                <a:solidFill>
                  <a:schemeClr val="bg1"/>
                </a:solidFill>
              </a:rPr>
              <a:t>cétoacyl</a:t>
            </a:r>
            <a:r>
              <a:rPr lang="fr-FR" sz="2400" b="1" dirty="0">
                <a:solidFill>
                  <a:schemeClr val="bg1"/>
                </a:solidFill>
              </a:rPr>
              <a:t> </a:t>
            </a:r>
            <a:r>
              <a:rPr lang="fr-FR" sz="2400" b="1" dirty="0" err="1">
                <a:solidFill>
                  <a:schemeClr val="bg1"/>
                </a:solidFill>
              </a:rPr>
              <a:t>CoA</a:t>
            </a:r>
            <a:r>
              <a:rPr lang="fr-FR" sz="2400" b="1" dirty="0">
                <a:solidFill>
                  <a:schemeClr val="bg1"/>
                </a:solidFill>
              </a:rPr>
              <a:t> pour donner </a:t>
            </a:r>
            <a:r>
              <a:rPr lang="fr-FR" sz="2400" b="1" dirty="0" smtClean="0">
                <a:solidFill>
                  <a:schemeClr val="bg1"/>
                </a:solidFill>
              </a:rPr>
              <a:t>  un </a:t>
            </a:r>
            <a:r>
              <a:rPr lang="fr-FR" sz="2400" b="1" dirty="0" err="1">
                <a:solidFill>
                  <a:schemeClr val="bg1"/>
                </a:solidFill>
              </a:rPr>
              <a:t>acétyl</a:t>
            </a:r>
            <a:r>
              <a:rPr lang="fr-FR" sz="2400" b="1" dirty="0">
                <a:solidFill>
                  <a:schemeClr val="bg1"/>
                </a:solidFill>
              </a:rPr>
              <a:t> </a:t>
            </a:r>
            <a:r>
              <a:rPr lang="fr-FR" sz="2400" b="1" dirty="0" err="1">
                <a:solidFill>
                  <a:schemeClr val="bg1"/>
                </a:solidFill>
              </a:rPr>
              <a:t>CoA</a:t>
            </a:r>
            <a:r>
              <a:rPr lang="fr-FR" sz="2400" b="1" dirty="0">
                <a:solidFill>
                  <a:schemeClr val="bg1"/>
                </a:solidFill>
              </a:rPr>
              <a:t> et un </a:t>
            </a:r>
            <a:r>
              <a:rPr lang="fr-FR" sz="2400" b="1" dirty="0" err="1">
                <a:solidFill>
                  <a:schemeClr val="bg1"/>
                </a:solidFill>
              </a:rPr>
              <a:t>acyl</a:t>
            </a:r>
            <a:r>
              <a:rPr lang="fr-FR" sz="2400" b="1" dirty="0">
                <a:solidFill>
                  <a:schemeClr val="bg1"/>
                </a:solidFill>
              </a:rPr>
              <a:t> </a:t>
            </a:r>
            <a:r>
              <a:rPr lang="fr-FR" sz="2400" b="1" dirty="0" err="1">
                <a:solidFill>
                  <a:schemeClr val="bg1"/>
                </a:solidFill>
              </a:rPr>
              <a:t>CoA</a:t>
            </a:r>
            <a:r>
              <a:rPr lang="fr-FR" sz="2400" b="1" dirty="0">
                <a:solidFill>
                  <a:schemeClr val="bg1"/>
                </a:solidFill>
              </a:rPr>
              <a:t> raccourci de deux atomes de carbone catalysée par une </a:t>
            </a:r>
            <a:r>
              <a:rPr lang="fr-FR" sz="2400" b="1" dirty="0" err="1">
                <a:solidFill>
                  <a:schemeClr val="bg1"/>
                </a:solidFill>
              </a:rPr>
              <a:t>thiolase</a:t>
            </a:r>
            <a:r>
              <a:rPr lang="fr-FR" sz="2400" b="1" dirty="0">
                <a:solidFill>
                  <a:schemeClr val="bg1"/>
                </a:solidFill>
              </a:rPr>
              <a:t>.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57290" y="6000768"/>
            <a:ext cx="718883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buClrTx/>
              <a:buSzTx/>
              <a:buFontTx/>
            </a:pPr>
            <a:r>
              <a:rPr lang="fr-FR" sz="2800" b="1" kern="0" noProof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MS PGothic" panose="020B0600070205080204" pitchFamily="34" charset="-128"/>
              </a:rPr>
              <a:t> L’acyl CoA résultant repart pour un autre tour. </a:t>
            </a:r>
            <a:endParaRPr lang="fr-FR" sz="2800" b="1" kern="0" noProof="0" smtClean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MS PGothic" panose="020B0600070205080204" pitchFamily="34" charset="-128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4962"/>
            <a:ext cx="9144000" cy="685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TABLE_ENDDRAG_ORIGIN_RECT" val="572*239"/>
  <p:tag name="TABLE_ENDDRAG_RECT" val="108*180*572*239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7473</Words>
  <Application>WPS Presentation</Application>
  <PresentationFormat>Affichage à l'écran (4:3)</PresentationFormat>
  <Paragraphs>200</Paragraphs>
  <Slides>32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23</vt:i4>
      </vt:variant>
      <vt:variant>
        <vt:lpstr>幻灯片标题</vt:lpstr>
      </vt:variant>
      <vt:variant>
        <vt:i4>32</vt:i4>
      </vt:variant>
    </vt:vector>
  </HeadingPairs>
  <TitlesOfParts>
    <vt:vector size="68" baseType="lpstr">
      <vt:lpstr>Arial</vt:lpstr>
      <vt:lpstr>SimSun</vt:lpstr>
      <vt:lpstr>Wingdings</vt:lpstr>
      <vt:lpstr>MS PGothic</vt:lpstr>
      <vt:lpstr>Calibri</vt:lpstr>
      <vt:lpstr>Microsoft YaHei</vt:lpstr>
      <vt:lpstr>Arial Unicode MS</vt:lpstr>
      <vt:lpstr>Times New Roman</vt:lpstr>
      <vt:lpstr>Wingdings</vt:lpstr>
      <vt:lpstr>Book Antiqua</vt:lpstr>
      <vt:lpstr>Franklin Gothic Demi</vt:lpstr>
      <vt:lpstr>Comic Sans MS</vt:lpstr>
      <vt:lpstr>Thème Office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BIO</dc:creator>
  <cp:lastModifiedBy>DELL</cp:lastModifiedBy>
  <cp:revision>71</cp:revision>
  <dcterms:created xsi:type="dcterms:W3CDTF">2024-10-25T18:08:00Z</dcterms:created>
  <dcterms:modified xsi:type="dcterms:W3CDTF">2024-11-15T22:54:12Z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8729BCB911134EFD92181BF2D4D6E46E_12</vt:lpwstr>
  </property>
  <property fmtid="{D5CDD505-2E9C-101B-9397-08002B2CF9AE}" pid="3" name="KSOProductBuildVer">
    <vt:lpwstr>1036-12.2.0.18607</vt:lpwstr>
  </property>
</Properties>
</file>