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Props.xml" ContentType="application/vnd.openxmlformats-officedocument.presentationml.presProps+xml"/>
  <Override PartName="/ppt/slides/slide2.xml" ContentType="application/vnd.openxmlformats-officedocument.presentationml.slide+xml"/>
  <Override PartName="/ppt/slides/slide6.xml" ContentType="application/vnd.openxmlformats-officedocument.presentationml.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13.xml" ContentType="application/vnd.openxmlformats-officedocument.presentationml.notesSlide+xml"/>
  <Override PartName="/ppt/slides/slide1.xml" ContentType="application/vnd.openxmlformats-officedocument.presentationml.slide+xml"/>
  <Override PartName="/ppt/slideLayouts/slideLayout4.xml" ContentType="application/vnd.openxmlformats-officedocument.presentationml.slideLayout+xml"/>
  <Override PartName="/docProps/core.xml" ContentType="application/vnd.openxmlformats-package.core-properties+xml"/>
  <Override PartName="/ppt/presentation.xml" ContentType="application/vnd.openxmlformats-officedocument.presentationml.presentation.main+xml"/>
  <Override PartName="/ppt/slides/slide3.xml" ContentType="application/vnd.openxmlformats-officedocument.presentationml.slide+xml"/>
  <Override PartName="/ppt/slideLayouts/slideLayout6.xml" ContentType="application/vnd.openxmlformats-officedocument.presentationml.slideLayout+xml"/>
  <Override PartName="/ppt/slides/slide4.xml" ContentType="application/vnd.openxmlformats-officedocument.presentationml.slide+xml"/>
  <Override PartName="/ppt/viewProps.xml" ContentType="application/vnd.openxmlformats-officedocument.presentationml.viewProps+xml"/>
  <Override PartName="/ppt/slides/slide13.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theme/theme1.xml" ContentType="application/vnd.openxmlformats-officedocument.theme+xml"/>
  <Override PartName="/ppt/notesSlides/notesSlide6.xml" ContentType="application/vnd.openxmlformats-officedocument.presentationml.notesSlide+xml"/>
  <Override PartName="/ppt/tableStyles.xml" ContentType="application/vnd.openxmlformats-officedocument.presentationml.tableStyles+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notesSlides/notesSlide12.xml" ContentType="application/vnd.openxmlformats-officedocument.presentationml.notesSlide+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Layouts/slideLayout8.xml" ContentType="application/vnd.openxmlformats-officedocument.presentationml.slideLayout+xml"/>
  <Override PartName="/ppt/slides/slide12.xml" ContentType="application/vnd.openxmlformats-officedocument.presentationml.slide+xml"/>
  <Override PartName="/ppt/slideLayouts/slideLayout7.xml" ContentType="application/vnd.openxmlformats-officedocument.presentationml.slideLayout+xml"/>
  <Override PartName="/docProps/app.xml" ContentType="application/vnd.openxmlformats-officedocument.extended-properties+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slides/slide8.xml" ContentType="application/vnd.openxmlformats-officedocument.presentationml.slide+xml"/>
  <Override PartName="/ppt/notesMasters/notesMaster1.xml" ContentType="application/vnd.openxmlformats-officedocument.presentationml.notesMaster+xml"/>
  <Override PartName="/ppt/slideLayouts/slideLayout2.xml" ContentType="application/vnd.openxmlformats-officedocument.presentationml.slideLayout+xml"/>
  <Override PartName="/ppt/slides/slide9.xml" ContentType="application/vnd.openxmlformats-officedocument.presentationml.slide+xml"/>
  <Override PartName="/ppt/slides/slide11.xml" ContentType="application/vnd.openxmlformats-officedocument.presentationml.slide+xml"/>
  <Override PartName="/ppt/notesSlides/notesSlide1.xml" ContentType="application/vnd.openxmlformats-officedocument.presentationml.notesSlide+xml"/>
  <Override PartName="/ppt/slides/slide10.xml" ContentType="application/vnd.openxmlformats-officedocument.presentationml.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p:sldMasterIdLst>
    <p:sldMasterId id="2147483648" r:id="rId1"/>
  </p:sldMasterIdLst>
  <p:notesMasterIdLst>
    <p:notesMasterId r:id="rId2"/>
  </p:notesMasterIdLst>
  <p:sldIdLst>
    <p:sldId id="256" r:id="rId3"/>
    <p:sldId id="259" r:id="rId4"/>
    <p:sldId id="257" r:id="rId5"/>
    <p:sldId id="258" r:id="rId6"/>
    <p:sldId id="260" r:id="rId7"/>
    <p:sldId id="261" r:id="rId8"/>
    <p:sldId id="263" r:id="rId9"/>
    <p:sldId id="265" r:id="rId10"/>
    <p:sldId id="266" r:id="rId11"/>
    <p:sldId id="267" r:id="rId12"/>
    <p:sldId id="268" r:id="rId13"/>
    <p:sldId id="270" r:id="rId14"/>
    <p:sldId id="262" r:id="rId15"/>
  </p:sldIdLst>
  <p:sldSz cx="12192000" cy="6858000"/>
  <p:notesSz cx="6858000" cy="9144000"/>
  <p:defaultText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20" y="120"/>
      </p:cViewPr>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tableStyles" Target="tableStyles.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رأس الصفحة 1"/>
          <p:cNvSpPr>
            <a:spLocks noGrp="1" noEditPoints="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
            <a:endParaRPr lang="en-US"/>
          </a:p>
        </p:txBody>
      </p:sp>
      <p:sp>
        <p:nvSpPr>
          <p:cNvPr id="3" name="عنصر نائب لتاريخ 2"/>
          <p:cNvSpPr>
            <a:spLocks noGrp="1" noEditPoints="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
            <a:r>
              <a:rPr lang="en-US" smtClean="0"/>
              <a:t>*</a:t>
            </a:r>
            <a:endParaRPr lang="en-US"/>
          </a:p>
        </p:txBody>
      </p:sp>
      <p:sp>
        <p:nvSpPr>
          <p:cNvPr id="4" name="عنصر نائب لصورة شريحة 3"/>
          <p:cNvSpPr>
            <a:spLocks noGrp="1" noRot="1" noChangeAspect="1" noEditPoints="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
            <a:endParaRPr lang="en-US"/>
          </a:p>
        </p:txBody>
      </p:sp>
      <p:sp>
        <p:nvSpPr>
          <p:cNvPr id="5" name="عنصر نائب لملاحظات 4"/>
          <p:cNvSpPr>
            <a:spLocks noGrp="1" noEditPoints="1"/>
          </p:cNvSpPr>
          <p:nvPr>
            <p:ph type="body" sz="quarter" idx="3"/>
          </p:nvPr>
        </p:nvSpPr>
        <p:spPr>
          <a:xfrm>
            <a:off x="685800" y="4343400"/>
            <a:ext cx="5486400" cy="4114800"/>
          </a:xfrm>
          <a:prstGeom prst="rect">
            <a:avLst/>
          </a:prstGeom>
        </p:spPr>
        <p:txBody>
          <a:bodyPr vert="horz" lIns="91440" tIns="45720" rIns="91440" bIns="45720" rtlCol="0"/>
          <a:lstStyle/>
          <a:p>
            <a:pPr lvl="0"/>
            <a:r>
              <a:rPr lang="ar-EG" altLang="en-US"/>
              <a:t>انقر لتحرير أنماط نص الشريحة الرئيسية</a:t>
            </a:r>
            <a:endParaRPr lang="en-US"/>
          </a:p>
          <a:p>
            <a:pPr lvl="1"/>
            <a:r>
              <a:rPr lang="ar-EG" altLang="en-US"/>
              <a:t>المستوى الثاني</a:t>
            </a:r>
            <a:endParaRPr lang="en-US"/>
          </a:p>
          <a:p>
            <a:pPr lvl="2"/>
            <a:r>
              <a:rPr lang="ar-EG" altLang="en-US"/>
              <a:t>المستوى الثالث</a:t>
            </a:r>
            <a:endParaRPr lang="en-US"/>
          </a:p>
          <a:p>
            <a:pPr lvl="3"/>
            <a:r>
              <a:rPr lang="ar-EG" altLang="en-US"/>
              <a:t>المستوى الرابع</a:t>
            </a:r>
            <a:endParaRPr lang="en-US"/>
          </a:p>
          <a:p>
            <a:pPr lvl="4"/>
            <a:r>
              <a:rPr lang="ar-EG" altLang="en-US"/>
              <a:t>المستوى الخامس</a:t>
            </a:r>
            <a:endParaRPr lang="en-US"/>
          </a:p>
        </p:txBody>
      </p:sp>
      <p:sp>
        <p:nvSpPr>
          <p:cNvPr id="6" name="عنصر نائب لحاشية سفلية 5"/>
          <p:cNvSpPr>
            <a:spLocks noGrp="1" noEditPoints="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
            <a:endParaRPr lang="en-US"/>
          </a:p>
        </p:txBody>
      </p:sp>
      <p:sp>
        <p:nvSpPr>
          <p:cNvPr id="7" name="عنصر نائب لرقم شريحة 6"/>
          <p:cNvSpPr>
            <a:spLocks noGrp="1" noEditPoints="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
            <a:r>
              <a:rPr lang="en-US" smtClean="0"/>
              <a:t>#</a:t>
            </a:r>
            <a:endParaRPr lang="en-US"/>
          </a:p>
        </p:txBody>
      </p:sp>
    </p:spTree>
  </p:cSld>
  <p:clrMap bg1="lt1" tx1="dk1" bg2="lt2" tx2="dk2" accent1="accent1" accent2="accent2" accent3="accent3" accent4="accent4" accent5="accent5" accent6="accent6" hlink="hlink" folHlink="folHlink"/>
  <p:hf dt="0"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A801FCF9-5BF7-43C4-92FD-69B17319C1C6}" type="slidenum">
              <a:rPr lang="en-US" smtClean="0"/>
              <a:t>‹#›</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432E1DF4-21E3-4810-8627-6EEF1E0F011C}" type="slidenum">
              <a:rPr lang="en-US" smtClean="0"/>
              <a:t>‹#›</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9B23313A-3574-4D33-81DA-3324D9CEBAC5}" type="slidenum">
              <a:rPr lang="en-US" smtClean="0"/>
              <a:t>‹#›</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0E1C6A36-995E-4C6A-8BB1-916EF635A203}" type="slidenum">
              <a:rPr lang="en-US" smtClean="0"/>
              <a:t>‹#›</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4D3AA2EA-EF5B-43D0-BF10-07A4551538D3}" type="slidenum">
              <a:rPr lang="en-US" smtClean="0"/>
              <a:t>‹#›</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76C84D4F-7BF6-452B-B7A5-0562F637392B}" type="slidenum">
              <a:rPr lang="en-US" smtClean="0"/>
              <a:t>‹#›</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B85367F1-6289-4A6B-BDAA-4E65EF50D8DE}" type="slidenum">
              <a:rPr lang="en-US" smtClean="0"/>
              <a:t>‹#›</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E105E502-C01D-431E-99DF-0AD33FD8A826}" type="slidenum">
              <a:rPr lang="en-US" smtClean="0"/>
              <a:t>‹#›</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69AA8329-385B-49F4-8BD0-F5A3E20EA6EB}" type="slidenum">
              <a:rPr lang="en-US" smtClean="0"/>
              <a:t>‹#›</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66AFA3C4-78BB-4379-BD0E-E9370A6BEAF1}" type="slidenum">
              <a:rPr lang="en-US" smtClean="0"/>
              <a:t>‹#›</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D7F6723C-4493-48E7-81E8-8ADF0DEF5680}" type="slidenum">
              <a:rPr lang="en-US" smtClean="0"/>
              <a:t>‹#›</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5BB9AE46-31D2-4F7D-93A4-E2AFC5B763E2}" type="slidenum">
              <a:rPr lang="en-US" smtClean="0"/>
              <a:t>‹#›</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شريحة 1"/>
          <p:cNvSpPr>
            <a:spLocks noGrp="1" noRot="1" noChangeAspect="1" noEditPoints="1"/>
          </p:cNvSpPr>
          <p:nvPr>
            <p:ph type="sldImg"/>
          </p:nvPr>
        </p:nvSpPr>
        <p:spPr>
          <a:xfrm>
            <a:off x="381000" y="685800"/>
            <a:ext cx="6096000" cy="3429000"/>
          </a:xfrm>
          <a:prstGeom prst="rect">
            <a:avLst/>
          </a:prstGeom>
        </p:spPr>
        <p:txBody>
          <a:bodyPr/>
          <a:lstStyle/>
          <a:p/>
        </p:txBody>
      </p:sp>
      <p:sp>
        <p:nvSpPr>
          <p:cNvPr id="3" name="عنصر نائب لنص 2"/>
          <p:cNvSpPr>
            <a:spLocks noGrp="1" noEditPoints="1"/>
          </p:cNvSpPr>
          <p:nvPr>
            <p:ph type="body" idx="3"/>
          </p:nvPr>
        </p:nvSpPr>
        <p:spPr>
          <a:prstGeom prst="rect">
            <a:avLst/>
          </a:prstGeom>
        </p:spPr>
        <p:txBody>
          <a:bodyPr/>
          <a:lstStyle/>
          <a:p>
            <a:endParaRPr lang="en-US"/>
          </a:p>
        </p:txBody>
      </p:sp>
      <p:sp>
        <p:nvSpPr>
          <p:cNvPr id="4" name="عنصر نائب لرقم شريحة 3"/>
          <p:cNvSpPr>
            <a:spLocks noGrp="1" noEditPoints="1"/>
          </p:cNvSpPr>
          <p:nvPr>
            <p:ph type="sldNum" sz="quarter" idx="5"/>
          </p:nvPr>
        </p:nvSpPr>
        <p:spPr>
          <a:prstGeom prst="rect">
            <a:avLst/>
          </a:prstGeom>
        </p:spPr>
        <p:txBody>
          <a:bodyPr/>
          <a:lstStyle/>
          <a:p>
            <a:fld id="{F8D802A0-30FA-4787-B0A9-6AC5662B53CA}" type="slidenum">
              <a:rPr lang="en-US" smtClean="0"/>
              <a:t>‹#›</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noEditPoints="1"/>
          </p:cNvSpPr>
          <p:nvPr>
            <p:ph type="ctrTitle"/>
          </p:nvPr>
        </p:nvSpPr>
        <p:spPr>
          <a:xfrm>
            <a:off x="1524000" y="1122363"/>
            <a:ext cx="9144000" cy="2387600"/>
          </a:xfrm>
        </p:spPr>
        <p:txBody>
          <a:bodyPr anchor="b"/>
          <a:lstStyle>
            <a:lvl1pPr algn="ctr">
              <a:defRPr sz="6000"/>
            </a:lvl1pPr>
          </a:lstStyle>
          <a:p>
            <a:r>
              <a:rPr lang="ar-SA"/>
              <a:t>انقر لتحرير نمط عنوان الشكل الرئيسي</a:t>
            </a:r>
            <a:endParaRPr lang="ar-DZ"/>
          </a:p>
        </p:txBody>
      </p:sp>
      <p:sp>
        <p:nvSpPr>
          <p:cNvPr id="3" name="عنوان فرعي 2"/>
          <p:cNvSpPr>
            <a:spLocks noGrp="1" noEditPoints="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lvl="0"/>
            <a:r>
              <a:rPr lang="ar-SA"/>
              <a:t>انقر لتحرير نمط العنوان الفرعي للشكل الرئيسي</a:t>
            </a:r>
            <a:endParaRPr lang="ar-DZ"/>
          </a:p>
        </p:txBody>
      </p:sp>
      <p:sp>
        <p:nvSpPr>
          <p:cNvPr id="4" name="عنصر نائب للتاريخ 3"/>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5" name="عنصر نائب للتذييل 4"/>
          <p:cNvSpPr>
            <a:spLocks noGrp="1" noEditPoints="1"/>
          </p:cNvSpPr>
          <p:nvPr>
            <p:ph type="ftr" sz="quarter" idx="11"/>
          </p:nvPr>
        </p:nvSpPr>
        <p:spPr/>
        <p:txBody>
          <a:bodyPr/>
          <a:lstStyle/>
          <a:p>
            <a:endParaRPr lang="ar-DZ"/>
          </a:p>
        </p:txBody>
      </p:sp>
      <p:sp>
        <p:nvSpPr>
          <p:cNvPr id="6" name="عنصر نائب لرقم الشريحة 5"/>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SA"/>
              <a:t>انقر لتحرير نمط عنوان الشكل الرئيسي</a:t>
            </a:r>
            <a:endParaRPr lang="ar-DZ"/>
          </a:p>
        </p:txBody>
      </p:sp>
      <p:sp>
        <p:nvSpPr>
          <p:cNvPr id="3" name="عنصر نائب للعنوان العمودي 2"/>
          <p:cNvSpPr>
            <a:spLocks noGrp="1" noEditPoints="1"/>
          </p:cNvSpPr>
          <p:nvPr>
            <p:ph type="body" orient="vert" idx="1"/>
          </p:nvPr>
        </p:nvSpPr>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5" name="عنصر نائب للتذييل 4"/>
          <p:cNvSpPr>
            <a:spLocks noGrp="1" noEditPoints="1"/>
          </p:cNvSpPr>
          <p:nvPr>
            <p:ph type="ftr" sz="quarter" idx="11"/>
          </p:nvPr>
        </p:nvSpPr>
        <p:spPr/>
        <p:txBody>
          <a:bodyPr/>
          <a:lstStyle/>
          <a:p>
            <a:endParaRPr lang="ar-DZ"/>
          </a:p>
        </p:txBody>
      </p:sp>
      <p:sp>
        <p:nvSpPr>
          <p:cNvPr id="6" name="عنصر نائب لرقم الشريحة 5"/>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noEditPoints="1"/>
          </p:cNvSpPr>
          <p:nvPr>
            <p:ph type="title" orient="vert"/>
          </p:nvPr>
        </p:nvSpPr>
        <p:spPr>
          <a:xfrm>
            <a:off x="8724900" y="365125"/>
            <a:ext cx="2628900" cy="5811838"/>
          </a:xfrm>
        </p:spPr>
        <p:txBody>
          <a:bodyPr vert="eaVert"/>
          <a:lstStyle/>
          <a:p>
            <a:r>
              <a:rPr lang="ar-SA"/>
              <a:t>انقر لتحرير نمط عنوان الشكل الرئيسي</a:t>
            </a:r>
            <a:endParaRPr lang="ar-DZ"/>
          </a:p>
        </p:txBody>
      </p:sp>
      <p:sp>
        <p:nvSpPr>
          <p:cNvPr id="3" name="عنصر نائب للعنوان العمودي 2"/>
          <p:cNvSpPr>
            <a:spLocks noGrp="1" noEditPoints="1"/>
          </p:cNvSpPr>
          <p:nvPr>
            <p:ph type="body" orient="vert" idx="1"/>
          </p:nvPr>
        </p:nvSpPr>
        <p:spPr>
          <a:xfrm>
            <a:off x="838200" y="365125"/>
            <a:ext cx="7734300" cy="5811838"/>
          </a:xfrm>
        </p:spPr>
        <p:txBody>
          <a:bodyPr vert="eaVert"/>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5" name="عنصر نائب للتذييل 4"/>
          <p:cNvSpPr>
            <a:spLocks noGrp="1" noEditPoints="1"/>
          </p:cNvSpPr>
          <p:nvPr>
            <p:ph type="ftr" sz="quarter" idx="11"/>
          </p:nvPr>
        </p:nvSpPr>
        <p:spPr/>
        <p:txBody>
          <a:bodyPr/>
          <a:lstStyle/>
          <a:p>
            <a:endParaRPr lang="ar-DZ"/>
          </a:p>
        </p:txBody>
      </p:sp>
      <p:sp>
        <p:nvSpPr>
          <p:cNvPr id="6" name="عنصر نائب لرقم الشريحة 5"/>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SA"/>
              <a:t>انقر لتحرير نمط عنوان الشكل الرئيسي</a:t>
            </a:r>
            <a:endParaRPr lang="ar-DZ"/>
          </a:p>
        </p:txBody>
      </p:sp>
      <p:sp>
        <p:nvSpPr>
          <p:cNvPr id="3" name="عنصر نائب للمحتوى 2"/>
          <p:cNvSpPr>
            <a:spLocks noGrp="1" noEditPoints="1"/>
          </p:cNvSpPr>
          <p:nvPr>
            <p:ph idx="1"/>
          </p:nvPr>
        </p:nvSpPr>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5" name="عنصر نائب للتذييل 4"/>
          <p:cNvSpPr>
            <a:spLocks noGrp="1" noEditPoints="1"/>
          </p:cNvSpPr>
          <p:nvPr>
            <p:ph type="ftr" sz="quarter" idx="11"/>
          </p:nvPr>
        </p:nvSpPr>
        <p:spPr/>
        <p:txBody>
          <a:bodyPr/>
          <a:lstStyle/>
          <a:p>
            <a:endParaRPr lang="ar-DZ"/>
          </a:p>
        </p:txBody>
      </p:sp>
      <p:sp>
        <p:nvSpPr>
          <p:cNvPr id="6" name="عنصر نائب لرقم الشريحة 5"/>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noEditPoints="1"/>
          </p:cNvSpPr>
          <p:nvPr>
            <p:ph type="title"/>
          </p:nvPr>
        </p:nvSpPr>
        <p:spPr>
          <a:xfrm>
            <a:off x="831850" y="1709738"/>
            <a:ext cx="10515600" cy="2852737"/>
          </a:xfrm>
        </p:spPr>
        <p:txBody>
          <a:bodyPr anchor="b"/>
          <a:lstStyle>
            <a:lvl1pPr>
              <a:defRPr sz="6000"/>
            </a:lvl1pPr>
          </a:lstStyle>
          <a:p>
            <a:r>
              <a:rPr lang="ar-SA"/>
              <a:t>انقر لتحرير نمط عنوان الشكل الرئيسي</a:t>
            </a:r>
            <a:endParaRPr lang="ar-DZ"/>
          </a:p>
        </p:txBody>
      </p:sp>
      <p:sp>
        <p:nvSpPr>
          <p:cNvPr id="3" name="عنصر نائب للنص 2"/>
          <p:cNvSpPr>
            <a:spLocks noGrp="1" noEditPoints="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a:t>انقر لتحرير أنماط نص الشكل الرئيسي</a:t>
            </a:r>
          </a:p>
        </p:txBody>
      </p:sp>
      <p:sp>
        <p:nvSpPr>
          <p:cNvPr id="4" name="عنصر نائب للتاريخ 3"/>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5" name="عنصر نائب للتذييل 4"/>
          <p:cNvSpPr>
            <a:spLocks noGrp="1" noEditPoints="1"/>
          </p:cNvSpPr>
          <p:nvPr>
            <p:ph type="ftr" sz="quarter" idx="11"/>
          </p:nvPr>
        </p:nvSpPr>
        <p:spPr/>
        <p:txBody>
          <a:bodyPr/>
          <a:lstStyle/>
          <a:p>
            <a:endParaRPr lang="ar-DZ"/>
          </a:p>
        </p:txBody>
      </p:sp>
      <p:sp>
        <p:nvSpPr>
          <p:cNvPr id="6" name="عنصر نائب لرقم الشريحة 5"/>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SA"/>
              <a:t>انقر لتحرير نمط عنوان الشكل الرئيسي</a:t>
            </a:r>
            <a:endParaRPr lang="ar-DZ"/>
          </a:p>
        </p:txBody>
      </p:sp>
      <p:sp>
        <p:nvSpPr>
          <p:cNvPr id="3" name="عنصر نائب للمحتوى 2"/>
          <p:cNvSpPr>
            <a:spLocks noGrp="1" noEditPoints="1"/>
          </p:cNvSpPr>
          <p:nvPr>
            <p:ph sz="half" idx="1"/>
          </p:nvPr>
        </p:nvSpPr>
        <p:spPr>
          <a:xfrm>
            <a:off x="838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محتوى 3"/>
          <p:cNvSpPr>
            <a:spLocks noGrp="1" noEditPoints="1"/>
          </p:cNvSpPr>
          <p:nvPr>
            <p:ph sz="half" idx="2"/>
          </p:nvPr>
        </p:nvSpPr>
        <p:spPr>
          <a:xfrm>
            <a:off x="6172200" y="1825625"/>
            <a:ext cx="5181600" cy="435133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5" name="عنصر نائب للتاريخ 4"/>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6" name="عنصر نائب للتذييل 5"/>
          <p:cNvSpPr>
            <a:spLocks noGrp="1" noEditPoints="1"/>
          </p:cNvSpPr>
          <p:nvPr>
            <p:ph type="ftr" sz="quarter" idx="11"/>
          </p:nvPr>
        </p:nvSpPr>
        <p:spPr/>
        <p:txBody>
          <a:bodyPr/>
          <a:lstStyle/>
          <a:p>
            <a:endParaRPr lang="ar-DZ"/>
          </a:p>
        </p:txBody>
      </p:sp>
      <p:sp>
        <p:nvSpPr>
          <p:cNvPr id="7" name="عنصر نائب لرقم الشريحة 6"/>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noEditPoints="1"/>
          </p:cNvSpPr>
          <p:nvPr>
            <p:ph type="title"/>
          </p:nvPr>
        </p:nvSpPr>
        <p:spPr>
          <a:xfrm>
            <a:off x="839788" y="365125"/>
            <a:ext cx="10515600" cy="1325563"/>
          </a:xfrm>
        </p:spPr>
        <p:txBody>
          <a:bodyPr/>
          <a:lstStyle/>
          <a:p>
            <a:r>
              <a:rPr lang="ar-SA"/>
              <a:t>انقر لتحرير نمط عنوان الشكل الرئيسي</a:t>
            </a:r>
            <a:endParaRPr lang="ar-DZ"/>
          </a:p>
        </p:txBody>
      </p:sp>
      <p:sp>
        <p:nvSpPr>
          <p:cNvPr id="3" name="عنصر نائب للنص 2"/>
          <p:cNvSpPr>
            <a:spLocks noGrp="1" noEditPoints="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4" name="عنصر نائب للمحتوى 3"/>
          <p:cNvSpPr>
            <a:spLocks noGrp="1" noEditPoints="1"/>
          </p:cNvSpPr>
          <p:nvPr>
            <p:ph sz="half" idx="2"/>
          </p:nvPr>
        </p:nvSpPr>
        <p:spPr>
          <a:xfrm>
            <a:off x="839788" y="2505075"/>
            <a:ext cx="5157787"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5" name="عنصر نائب للنص 4"/>
          <p:cNvSpPr>
            <a:spLocks noGrp="1" noEditPoints="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نص الشكل الرئيسي</a:t>
            </a:r>
          </a:p>
        </p:txBody>
      </p:sp>
      <p:sp>
        <p:nvSpPr>
          <p:cNvPr id="6" name="عنصر نائب للمحتوى 5"/>
          <p:cNvSpPr>
            <a:spLocks noGrp="1" noEditPoints="1"/>
          </p:cNvSpPr>
          <p:nvPr>
            <p:ph sz="quarter" idx="4"/>
          </p:nvPr>
        </p:nvSpPr>
        <p:spPr>
          <a:xfrm>
            <a:off x="6172200" y="2505075"/>
            <a:ext cx="5183188" cy="3684588"/>
          </a:xfrm>
        </p:spPr>
        <p:txBody>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7" name="عنصر نائب للتاريخ 6"/>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8" name="عنصر نائب للتذييل 7"/>
          <p:cNvSpPr>
            <a:spLocks noGrp="1" noEditPoints="1"/>
          </p:cNvSpPr>
          <p:nvPr>
            <p:ph type="ftr" sz="quarter" idx="11"/>
          </p:nvPr>
        </p:nvSpPr>
        <p:spPr/>
        <p:txBody>
          <a:bodyPr/>
          <a:lstStyle/>
          <a:p>
            <a:endParaRPr lang="ar-DZ"/>
          </a:p>
        </p:txBody>
      </p:sp>
      <p:sp>
        <p:nvSpPr>
          <p:cNvPr id="9" name="عنصر نائب لرقم الشريحة 8"/>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SA"/>
              <a:t>انقر لتحرير نمط عنوان الشكل الرئيسي</a:t>
            </a:r>
            <a:endParaRPr lang="ar-DZ"/>
          </a:p>
        </p:txBody>
      </p:sp>
      <p:sp>
        <p:nvSpPr>
          <p:cNvPr id="3" name="عنصر نائب للتاريخ 2"/>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4" name="عنصر نائب للتذييل 3"/>
          <p:cNvSpPr>
            <a:spLocks noGrp="1" noEditPoints="1"/>
          </p:cNvSpPr>
          <p:nvPr>
            <p:ph type="ftr" sz="quarter" idx="11"/>
          </p:nvPr>
        </p:nvSpPr>
        <p:spPr/>
        <p:txBody>
          <a:bodyPr/>
          <a:lstStyle/>
          <a:p>
            <a:endParaRPr lang="ar-DZ"/>
          </a:p>
        </p:txBody>
      </p:sp>
      <p:sp>
        <p:nvSpPr>
          <p:cNvPr id="5" name="عنصر نائب لرقم الشريحة 4"/>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3" name="عنصر نائب للتذييل 2"/>
          <p:cNvSpPr>
            <a:spLocks noGrp="1" noEditPoints="1"/>
          </p:cNvSpPr>
          <p:nvPr>
            <p:ph type="ftr" sz="quarter" idx="11"/>
          </p:nvPr>
        </p:nvSpPr>
        <p:spPr/>
        <p:txBody>
          <a:bodyPr/>
          <a:lstStyle/>
          <a:p>
            <a:endParaRPr lang="ar-DZ"/>
          </a:p>
        </p:txBody>
      </p:sp>
      <p:sp>
        <p:nvSpPr>
          <p:cNvPr id="4" name="عنصر نائب لرقم الشريحة 3"/>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عنوان 1"/>
          <p:cNvSpPr>
            <a:spLocks noGrp="1" noEditPoints="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DZ"/>
          </a:p>
        </p:txBody>
      </p:sp>
      <p:sp>
        <p:nvSpPr>
          <p:cNvPr id="3" name="عنصر نائب للمحتوى 2"/>
          <p:cNvSpPr>
            <a:spLocks noGrp="1" noEditPoints="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نص 3"/>
          <p:cNvSpPr>
            <a:spLocks noGrp="1" noEditPoints="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6" name="عنصر نائب للتذييل 5"/>
          <p:cNvSpPr>
            <a:spLocks noGrp="1" noEditPoints="1"/>
          </p:cNvSpPr>
          <p:nvPr>
            <p:ph type="ftr" sz="quarter" idx="11"/>
          </p:nvPr>
        </p:nvSpPr>
        <p:spPr/>
        <p:txBody>
          <a:bodyPr/>
          <a:lstStyle/>
          <a:p>
            <a:endParaRPr lang="ar-DZ"/>
          </a:p>
        </p:txBody>
      </p:sp>
      <p:sp>
        <p:nvSpPr>
          <p:cNvPr id="7" name="عنصر نائب لرقم الشريحة 6"/>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عنوان 1"/>
          <p:cNvSpPr>
            <a:spLocks noGrp="1" noEditPoints="1"/>
          </p:cNvSpPr>
          <p:nvPr>
            <p:ph type="title"/>
          </p:nvPr>
        </p:nvSpPr>
        <p:spPr>
          <a:xfrm>
            <a:off x="839788" y="457200"/>
            <a:ext cx="3932237" cy="1600200"/>
          </a:xfrm>
        </p:spPr>
        <p:txBody>
          <a:bodyPr anchor="b"/>
          <a:lstStyle>
            <a:lvl1pPr>
              <a:defRPr sz="3200"/>
            </a:lvl1pPr>
          </a:lstStyle>
          <a:p>
            <a:r>
              <a:rPr lang="ar-SA"/>
              <a:t>انقر لتحرير نمط عنوان الشكل الرئيسي</a:t>
            </a:r>
            <a:endParaRPr lang="ar-DZ"/>
          </a:p>
        </p:txBody>
      </p:sp>
      <p:sp>
        <p:nvSpPr>
          <p:cNvPr id="3" name="عنصر نائب للصورة 2"/>
          <p:cNvSpPr>
            <a:spLocks noGrp="1" noEditPoints="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DZ"/>
          </a:p>
        </p:txBody>
      </p:sp>
      <p:sp>
        <p:nvSpPr>
          <p:cNvPr id="4" name="عنصر نائب للنص 3"/>
          <p:cNvSpPr>
            <a:spLocks noGrp="1" noEditPoints="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a:t>انقر لتحرير أنماط نص الشكل الرئيسي</a:t>
            </a:r>
          </a:p>
        </p:txBody>
      </p:sp>
      <p:sp>
        <p:nvSpPr>
          <p:cNvPr id="5" name="عنصر نائب للتاريخ 4"/>
          <p:cNvSpPr>
            <a:spLocks noGrp="1" noEditPoints="1"/>
          </p:cNvSpPr>
          <p:nvPr>
            <p:ph type="dt" sz="half" idx="10"/>
          </p:nvPr>
        </p:nvSpPr>
        <p:spPr/>
        <p:txBody>
          <a:bodyPr/>
          <a:lstStyle/>
          <a:p>
            <a:fld id="{DA7F0EA6-D4BE-9647-8FBA-236B7E3B2197}" type="datetimeFigureOut">
              <a:rPr lang="ar-DZ" smtClean="0"/>
              <a:t>10-06-1446</a:t>
            </a:fld>
            <a:endParaRPr lang="ar-DZ"/>
          </a:p>
        </p:txBody>
      </p:sp>
      <p:sp>
        <p:nvSpPr>
          <p:cNvPr id="6" name="عنصر نائب للتذييل 5"/>
          <p:cNvSpPr>
            <a:spLocks noGrp="1" noEditPoints="1"/>
          </p:cNvSpPr>
          <p:nvPr>
            <p:ph type="ftr" sz="quarter" idx="11"/>
          </p:nvPr>
        </p:nvSpPr>
        <p:spPr/>
        <p:txBody>
          <a:bodyPr/>
          <a:lstStyle/>
          <a:p>
            <a:endParaRPr lang="ar-DZ"/>
          </a:p>
        </p:txBody>
      </p:sp>
      <p:sp>
        <p:nvSpPr>
          <p:cNvPr id="7" name="عنصر نائب لرقم الشريحة 6"/>
          <p:cNvSpPr>
            <a:spLocks noGrp="1" noEditPoints="1"/>
          </p:cNvSpPr>
          <p:nvPr>
            <p:ph type="sldNum" sz="quarter" idx="12"/>
          </p:nvPr>
        </p:nvSpPr>
        <p:spPr/>
        <p:txBody>
          <a:bodyPr/>
          <a:lstStyle/>
          <a:p>
            <a:fld id="{311D5233-59D8-ED44-8EB5-FA92211E127D}" type="slidenum">
              <a:rPr lang="ar-DZ" smtClean="0"/>
              <a:t>‹#›</a:t>
            </a:fld>
            <a:endParaRPr lang="ar-DZ"/>
          </a:p>
        </p:txBody>
      </p:sp>
    </p:spTree>
  </p:cSld>
  <p:clrMapOvr>
    <a:masterClrMapping/>
  </p:clrMapOvr>
  <p:hf dt="0" sldNum="0" hdr="0" ftr="0"/>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noEditPoints="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ar-SA"/>
              <a:t>انقر لتحرير نمط عنوان الشكل الرئيسي</a:t>
            </a:r>
            <a:endParaRPr lang="ar-DZ"/>
          </a:p>
        </p:txBody>
      </p:sp>
      <p:sp>
        <p:nvSpPr>
          <p:cNvPr id="3" name="عنصر نائب للنص 2"/>
          <p:cNvSpPr>
            <a:spLocks noGrp="1" noEditPoints="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ar-SA"/>
              <a:t>انقر لتحرير أنماط نص الشكل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DZ"/>
          </a:p>
        </p:txBody>
      </p:sp>
      <p:sp>
        <p:nvSpPr>
          <p:cNvPr id="4" name="عنصر نائب للتاريخ 3"/>
          <p:cNvSpPr>
            <a:spLocks noGrp="1" noEditPoints="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A7F0EA6-D4BE-9647-8FBA-236B7E3B2197}" type="datetimeFigureOut">
              <a:rPr lang="ar-DZ" smtClean="0"/>
              <a:t>10-06-1446</a:t>
            </a:fld>
            <a:endParaRPr lang="ar-DZ"/>
          </a:p>
        </p:txBody>
      </p:sp>
      <p:sp>
        <p:nvSpPr>
          <p:cNvPr id="5" name="عنصر نائب للتذييل 4"/>
          <p:cNvSpPr>
            <a:spLocks noGrp="1" noEditPoints="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DZ"/>
          </a:p>
        </p:txBody>
      </p:sp>
      <p:sp>
        <p:nvSpPr>
          <p:cNvPr id="6" name="عنصر نائب لرقم الشريحة 5"/>
          <p:cNvSpPr>
            <a:spLocks noGrp="1" noEditPoints="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11D5233-59D8-ED44-8EB5-FA92211E127D}" type="slidenum">
              <a:rPr lang="ar-DZ" smtClean="0"/>
              <a:t>‹#›</a:t>
            </a:fld>
            <a:endParaRPr lang="ar-D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sldNum="0" hdr="0" ftr="0"/>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itchFamily="34" charset="0" panose="020B0604020202020204"/>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itchFamily="34" charset="0" panose="020B0604020202020204"/>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itchFamily="34" charset="0" panose="020B0604020202020204"/>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itchFamily="34" charset="0" panose="020B0604020202020204"/>
        <a:buChar char="•"/>
        <a:defRPr sz="1800" kern="1200">
          <a:solidFill>
            <a:schemeClr val="tx1"/>
          </a:solidFill>
          <a:latin typeface="+mn-lt"/>
          <a:ea typeface="+mn-ea"/>
          <a:cs typeface="+mn-cs"/>
        </a:defRPr>
      </a:lvl9pPr>
    </p:bodyStyle>
    <p:otherStyle>
      <a:defPPr>
        <a:defRPr lang="ar-DZ"/>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hyperlink" Target="https://ar.m.wikipedia.org/wiki/%D9%85%D8%A7%D8%A1" TargetMode="External"/><Relationship Id="rId10" Type="http://schemas.openxmlformats.org/officeDocument/2006/relationships/hyperlink" Target="https://ar.m.wikipedia.org/wiki/%D9%8A%D9%88%D8%B1%D8%A7%D9%86%D9%8A%D9%88%D9%85-238" TargetMode="External"/><Relationship Id="rId11" Type="http://schemas.openxmlformats.org/officeDocument/2006/relationships/hyperlink" Target="https://ar.m.wikipedia.org/wiki/%D8%B3%D8%AF%D8%A7%D8%B3%D9%8A_%D9%81%D9%84%D9%88%D8%B1%D9%8A%D8%AF_%D8%A7%D9%84%D9%8A%D9%88%D8%B1%D8%A7%D9%86%D9%8A%D9%88%D9%85" TargetMode="External"/><Relationship Id="rId12" Type="http://schemas.openxmlformats.org/officeDocument/2006/relationships/hyperlink" Target="https://ar.m.wikipedia.org/wiki/%D9%8A%D9%88%D8%B1%D8%A7%D9%86%D9%8A%D9%88%D9%85" TargetMode="External"/><Relationship Id="rId13" Type="http://schemas.openxmlformats.org/officeDocument/2006/relationships/hyperlink" Target="https://ar.m.wikipedia.org/wiki/%D8%A7%D9%84%D9%88%D9%84%D8%A7%D9%8A%D8%A7%D8%AA_%D8%A7%D9%84%D9%85%D8%AA%D8%AD%D8%AF%D8%A9" TargetMode="External"/><Relationship Id="rId14" Type="http://schemas.openxmlformats.org/officeDocument/2006/relationships/hyperlink" Target="https://ar.m.wikipedia.org/wiki/%D9%87%D9%8A%D8%B1%D9%88%D8%B4%D9%8A%D9%85%D8%A7" TargetMode="External"/><Relationship Id="rId15" Type="http://schemas.openxmlformats.org/officeDocument/2006/relationships/hyperlink" Target="https://ar.m.wikipedia.org/wiki/%D8%A7%D9%84%D8%B5%D9%8A%D9%86" TargetMode="External"/><Relationship Id="rId16" Type="http://schemas.openxmlformats.org/officeDocument/2006/relationships/hyperlink" Target="https://ar.m.wikipedia.org/wiki/%D9%81%D8%B1%D9%86%D8%B3%D8%A7" TargetMode="External"/><Relationship Id="rId17" Type="http://schemas.openxmlformats.org/officeDocument/2006/relationships/hyperlink" Target="https://ar.m.wikipedia.org/wiki/%D8%A7%D9%84%D9%85%D9%85%D9%84%D9%83%D8%A9_%D8%A7%D9%84%D9%85%D8%AA%D8%AD%D8%AF%D8%A9" TargetMode="External"/><Relationship Id="rId18" Type="http://schemas.openxmlformats.org/officeDocument/2006/relationships/hyperlink" Target="https://ar.m.wikipedia.org/wiki/%D8%A7%D9%84%D8%A7%D8%AA%D8%AD%D8%A7%D8%AF_%D8%A7%D9%84%D8%B3%D9%88%D9%81%D9%8A%D8%AA%D9%8A" TargetMode="External"/><Relationship Id="rId19" Type="http://schemas.openxmlformats.org/officeDocument/2006/relationships/hyperlink" Target="https://ar.m.wikipedia.org/wiki/%D8%A7%D9%84%D9%87%D9%86%D8%AF" TargetMode="External"/><Relationship Id="rId2" Type="http://schemas.openxmlformats.org/officeDocument/2006/relationships/hyperlink" Target="https://ar.m.wikipedia.org/wiki/%D9%85%D9%81%D8%A7%D8%B9%D9%84_%D8%A7%D9%84%D9%85%D8%A7%D8%A1_%D8%A7%D9%84%D9%85%D8%BA%D9%84%D9%8A" TargetMode="External"/><Relationship Id="rId20" Type="http://schemas.openxmlformats.org/officeDocument/2006/relationships/hyperlink" Target="https://ar.m.wikipedia.org/wiki/%D8%A8%D8%A7%D9%83%D8%B3%D8%AA%D8%A7%D9%86" TargetMode="External"/><Relationship Id="rId21" Type="http://schemas.openxmlformats.org/officeDocument/2006/relationships/hyperlink" Target="https://ar.m.wikipedia.org/wiki/%D9%83%D9%88%D8%B1%D9%8A%D8%A7_%D8%A7%D9%84%D8%B4%D9%85%D8%A7%D9%84%D9%8A%D8%A9" TargetMode="External"/><Relationship Id="rId22" Type="http://schemas.openxmlformats.org/officeDocument/2006/relationships/hyperlink" Target="https://ar.m.wikipedia.org/wiki/%D8%AC%D9%86%D9%88%D8%A8_%D8%A5%D9%81%D8%B1%D9%8A%D9%82%D9%8A%D8%A7" TargetMode="External"/><Relationship Id="rId23" Type="http://schemas.openxmlformats.org/officeDocument/2006/relationships/hyperlink" Target="https://ar.m.wikipedia.org/wiki/%D9%83%D9%87%D8%B1%D9%88%D9%85%D8%BA%D9%86%D8%A7%D8%B7%D9%8A%D8%B3%D9%8A%D8%A9" TargetMode="External"/><Relationship Id="rId24" Type="http://schemas.openxmlformats.org/officeDocument/2006/relationships/hyperlink" Target="https://ar.m.wikipedia.org/wiki/%D8%A7%D9%84%D8%B9%D8%B1%D8%A7%D9%82" TargetMode="External"/><Relationship Id="rId25" Type="http://schemas.openxmlformats.org/officeDocument/2006/relationships/hyperlink" Target="https://ar.m.wikipedia.org/wiki/%D8%AD%D8%B1%D8%A8_%D8%A7%D9%84%D8%AE%D9%84%D9%8A%D8%AC_(%D8%AA%D9%88%D8%B6%D9%8A%D8%AD)" TargetMode="External"/><Relationship Id="rId26" Type="http://schemas.openxmlformats.org/officeDocument/2006/relationships/hyperlink" Target="https://ar.m.wikipedia.org/wiki/%D9%84%D9%8A%D8%B2%D8%B1" TargetMode="External"/><Relationship Id="rId27" Type="http://schemas.openxmlformats.org/officeDocument/2006/relationships/hyperlink" Target="https://ar.m.wikipedia.org/wiki/%D8%AD%D8%AB_%D9%83%D9%87%D8%B1%D9%88%D8%B3%D8%AA%D8%A7%D8%AA%D9%8A%D9%83%D9%8A" TargetMode="External"/><Relationship Id="rId28" Type="http://schemas.openxmlformats.org/officeDocument/2006/relationships/slideLayout" Target="../slideLayouts/slideLayout7.xml"/><Relationship Id="rId29" Type="http://schemas.openxmlformats.org/officeDocument/2006/relationships/notesSlide" Target="../notesSlides/notesSlide6.xml"/><Relationship Id="rId3" Type="http://schemas.openxmlformats.org/officeDocument/2006/relationships/hyperlink" Target="https://ar.m.wikipedia.org/wiki/%D9%8A%D9%88%D8%B1%D8%A7%D9%86%D9%8A%D9%88%D9%85-235" TargetMode="External"/><Relationship Id="rId4" Type="http://schemas.openxmlformats.org/officeDocument/2006/relationships/hyperlink" Target="https://ar.m.wikipedia.org/wiki/%D8%A5%D9%8A%D8%B1%D8%A7%D9%86" TargetMode="External"/><Relationship Id="rId5" Type="http://schemas.openxmlformats.org/officeDocument/2006/relationships/hyperlink" Target="https://ar.m.wikipedia.org/wiki/%D8%AA%D9%81%D8%A7%D8%B9%D9%84_%D8%AA%D8%B3%D9%84%D8%B3%D9%84%D9%8A" TargetMode="External"/><Relationship Id="rId6" Type="http://schemas.openxmlformats.org/officeDocument/2006/relationships/hyperlink" Target="https://ar.m.wikipedia.org/wiki/%D9%86%D9%8A%D9%88%D8%AA%D8%B1%D9%88%D9%86" TargetMode="External"/><Relationship Id="rId7" Type="http://schemas.openxmlformats.org/officeDocument/2006/relationships/hyperlink" Target="https://ar.m.wikipedia.org/wiki/%D8%A8%D9%84%D9%88%D8%AA%D9%88%D9%86%D9%8A%D9%88%D9%85" TargetMode="External"/><Relationship Id="rId8" Type="http://schemas.openxmlformats.org/officeDocument/2006/relationships/hyperlink" Target="https://ar.m.wikipedia.org/wiki/%D9%83%D8%AA%D9%84%D8%A9_%D8%AD%D8%B1%D8%AC%D8%A9" TargetMode="External"/><Relationship Id="rId9" Type="http://schemas.openxmlformats.org/officeDocument/2006/relationships/hyperlink" Target="https://ar.m.wikipedia.org/wiki/%D8%A7%D9%86%D8%AA%D8%B4%D8%A7%D8%B1_%D8%BA%D8%A7%D8%B2%D9%8A"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idx="4294967295"/>
          </p:nvPr>
        </p:nvSpPr>
        <p:spPr>
          <a:xfrm rot="10800000" flipV="1">
            <a:off x="0" y="773907"/>
            <a:ext cx="11906250" cy="5060156"/>
          </a:xfrm>
        </p:spPr>
        <p:txBody>
          <a:bodyPr>
            <a:normAutofit/>
          </a:bodyPr>
          <a:lstStyle/>
          <a:p>
            <a:r>
              <a:rPr lang="ar-DZ" b="1"/>
              <a:t>الجمهورية الجزائرية الديمقراطية التعليم العالي والبحث العلمي </a:t>
            </a:r>
            <a:br>
              <a:rPr lang="ar-DZ" b="1"/>
            </a:br>
            <a:br>
              <a:rPr lang="ar-DZ" b="1"/>
            </a:br>
            <a:r>
              <a:rPr lang="ar-DZ" b="1"/>
              <a:t>جامعة محمد خيضر </a:t>
            </a:r>
            <a:br>
              <a:rPr lang="ar-DZ" b="1"/>
            </a:br>
            <a:r>
              <a:rPr lang="ar-DZ" b="1"/>
              <a:t>كلية العلوم الاقتصادية </a:t>
            </a:r>
            <a:br>
              <a:rPr lang="ar-DZ" b="1"/>
            </a:br>
            <a:r>
              <a:rPr lang="ar-DZ" b="1"/>
              <a:t>تخصص :اقتصاد الطاقة </a:t>
            </a:r>
            <a:br>
              <a:rPr lang="ar-DZ" b="1"/>
            </a:br>
            <a:r>
              <a:rPr lang="ar-DZ" b="1">
                <a:solidFill>
                  <a:schemeClr val="accent1"/>
                </a:solidFill>
              </a:rPr>
              <a:t>بحث حول:الطاقة النووية</a:t>
            </a:r>
            <a:br>
              <a:rPr lang="ar-DZ" b="1">
                <a:solidFill>
                  <a:schemeClr val="accent1"/>
                </a:solidFill>
              </a:rPr>
            </a:br>
            <a:r>
              <a:rPr lang="ar-DZ" b="1"/>
              <a:t>إسم الطالبة :عقيلة سايح</a:t>
            </a:r>
            <a:endParaRPr lang="ar-DZ" b="1">
              <a:solidFill>
                <a:schemeClr val="accent1"/>
              </a:solidFill>
            </a:endParaRPr>
          </a:p>
        </p:txBody>
      </p:sp>
      <p:sp>
        <p:nvSpPr>
          <p:cNvPr id="4" name="مربع نص 3"/>
          <p:cNvSpPr txBox="1"/>
          <p:nvPr/>
        </p:nvSpPr>
        <p:spPr>
          <a:xfrm>
            <a:off x="8094818" y="-3051572"/>
            <a:ext cx="1828800" cy="1828800"/>
          </a:xfrm>
          <a:prstGeom prst="rect">
            <a:avLst/>
          </a:prstGeom>
          <a:noFill/>
        </p:spPr>
        <p:txBody>
          <a:bodyPr wrap="square" rtlCol="1">
            <a:spAutoFit/>
          </a:bodyPr>
          <a:lstStyle/>
          <a:p>
            <a:pPr algn="r"/>
            <a:endParaRPr lang="ar-D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التحديات</a:t>
            </a:r>
          </a:p>
        </p:txBody>
      </p:sp>
      <p:sp>
        <p:nvSpPr>
          <p:cNvPr id="3" name="عنصر نائب لمحتوى 2"/>
          <p:cNvSpPr>
            <a:spLocks noGrp="1" noEditPoints="1"/>
          </p:cNvSpPr>
          <p:nvPr>
            <p:ph idx="1"/>
          </p:nvPr>
        </p:nvSpPr>
        <p:spPr/>
        <p:txBody>
          <a:bodyPr/>
          <a:lstStyle/>
          <a:p>
            <a:r>
              <a:rPr lang="ar-DZ"/>
              <a:t>إدارة النفايات النووية: رغم تقنيات إعادة التدوير، يبقى التخلص الآمن من النفايات النووية تحديًا.</a:t>
            </a:r>
          </a:p>
          <a:p>
            <a:r>
              <a:rPr lang="ar-DZ"/>
              <a:t>الأمان: الحفاظ على أعلى معايير الأمان النووي لتجنب أي حوادث مثل كارثة تشيرنوبيل أو فوكوشيما.</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الفوائد</a:t>
            </a:r>
          </a:p>
        </p:txBody>
      </p:sp>
      <p:sp>
        <p:nvSpPr>
          <p:cNvPr id="3" name="عنصر نائب لمحتوى 2"/>
          <p:cNvSpPr>
            <a:spLocks noGrp="1" noEditPoints="1"/>
          </p:cNvSpPr>
          <p:nvPr>
            <p:ph idx="1"/>
          </p:nvPr>
        </p:nvSpPr>
        <p:spPr/>
        <p:txBody>
          <a:bodyPr/>
          <a:lstStyle/>
          <a:p>
            <a:r>
              <a:rPr lang="ar-DZ"/>
              <a:t>تقليل الانبعاثات الكربونية: ساعد استخدام الطاقة النووية في تقليل انبعاثات الغازات الدفيئة.</a:t>
            </a:r>
          </a:p>
          <a:p>
            <a:r>
              <a:rPr lang="ar-DZ"/>
              <a:t>أمان الطاقة: يضمن توافر مصدر مستدام وموثوق للطاقة.</a:t>
            </a:r>
          </a:p>
          <a:p>
            <a:r>
              <a:rPr lang="ar-DZ"/>
              <a:t>الاقتصاد: وفّرت الطاقة النووية كلفة استيراد الوقود الأحفوري وساهمت في خلق فرص عمل.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ctrTitle"/>
          </p:nvPr>
        </p:nvSpPr>
        <p:spPr>
          <a:xfrm>
            <a:off x="1524000" y="1122363"/>
            <a:ext cx="9144000" cy="529557"/>
          </a:xfrm>
        </p:spPr>
        <p:txBody>
          <a:bodyPr/>
          <a:lstStyle/>
          <a:p/>
        </p:txBody>
      </p:sp>
      <p:sp>
        <p:nvSpPr>
          <p:cNvPr id="3" name="عنوان فرعي 2"/>
          <p:cNvSpPr>
            <a:spLocks noGrp="1" noEditPoints="1"/>
          </p:cNvSpPr>
          <p:nvPr>
            <p:ph type="subTitle" idx="1"/>
          </p:nvPr>
        </p:nvSpPr>
        <p:spPr>
          <a:xfrm>
            <a:off x="1524000" y="3026560"/>
            <a:ext cx="9144000" cy="2231240"/>
          </a:xfrm>
        </p:spPr>
        <p:txBody>
          <a:bodyPr/>
          <a:lstStyle/>
          <a:p>
            <a:r>
              <a:rPr lang="ar-DZ"/>
              <a:t>فرنسا تقدم نموذجًا ناجحًا في استخدام الطاقة النووية بطريقة متوازنة بين المنافع الاقتصادية والبيئية مع الحذر من المخاطر المرتبطة بها</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ربع نص 3"/>
          <p:cNvSpPr txBox="1"/>
          <p:nvPr/>
        </p:nvSpPr>
        <p:spPr>
          <a:xfrm>
            <a:off x="3048000" y="2413337"/>
            <a:ext cx="6096000" cy="2031325"/>
          </a:xfrm>
          <a:prstGeom prst="rect">
            <a:avLst/>
          </a:prstGeom>
          <a:noFill/>
        </p:spPr>
        <p:txBody>
          <a:bodyPr wrap="square">
            <a:spAutoFit/>
          </a:bodyPr>
          <a:lstStyle/>
          <a:p>
            <a:r>
              <a:rPr lang="ar-DZ" b="0" i="0">
                <a:solidFill>
                  <a:srgbClr val="0D0D0D"/>
                </a:solidFill>
                <a:effectLst/>
                <a:latin typeface="Söhne"/>
              </a:rPr>
              <a:t>بختامها، فإن الطاقة النووية تمثل إحدى المصادر البديلة المهمة لتوليد الطاقة في العالم، إذ توفر طاقة نظيفة وقوية، وتسهم في تقليل الانبعاثات الكربونية. ومع ذلك، فإنه من الضروري مواجهة التحديات البيئية والصحية والتكنولوجية التي تواجه هذا القطاع بشكل فعّال، بما في ذلك ضمان سلامة المحطات النووية والتخلص الآمن من المخلفات النووية. إن تطوير تقنيات الطاقة النووية بشكل أكبر وتحسين سلامتها واستدامتها يمثل تحديًا هامًا لضمان دور الطاقة النووية في تلبية احتياجات الطاقة في المستقبل بشكل آمن ومستدام</a:t>
            </a:r>
            <a:endParaRPr lang="ar-D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a:xfrm>
            <a:off x="838200" y="681037"/>
            <a:ext cx="10841830" cy="1009651"/>
          </a:xfrm>
        </p:spPr>
        <p:txBody>
          <a:bodyPr>
            <a:normAutofit fontScale="90000"/>
          </a:bodyPr>
          <a:lstStyle/>
          <a:p>
            <a:r>
              <a:rPr lang="ar-DZ"/>
              <a:t>خطة البحث </a:t>
            </a:r>
            <a:br>
              <a:rPr lang="ar-DZ"/>
            </a:br>
            <a:r>
              <a:rPr lang="ar-DZ"/>
              <a:t>مقدمة </a:t>
            </a:r>
            <a:br>
              <a:rPr lang="ar-DZ"/>
            </a:br>
            <a:r>
              <a:rPr lang="ar-DZ" sz="3100" b="1"/>
              <a:t>المبحث الاول :ماهية الطاقة النووية</a:t>
            </a:r>
            <a:r>
              <a:rPr lang="ar-DZ"/>
              <a:t> </a:t>
            </a:r>
          </a:p>
        </p:txBody>
      </p:sp>
      <p:sp>
        <p:nvSpPr>
          <p:cNvPr id="3" name="عنصر نائب للمحتوى 2"/>
          <p:cNvSpPr>
            <a:spLocks noGrp="1" noEditPoints="1"/>
          </p:cNvSpPr>
          <p:nvPr>
            <p:ph idx="1"/>
          </p:nvPr>
        </p:nvSpPr>
        <p:spPr>
          <a:xfrm>
            <a:off x="838199" y="2024063"/>
            <a:ext cx="10841831" cy="4152900"/>
          </a:xfrm>
        </p:spPr>
        <p:txBody>
          <a:bodyPr>
            <a:normAutofit/>
          </a:bodyPr>
          <a:lstStyle/>
          <a:p>
            <a:pPr marL="0" indent="0">
              <a:buNone/>
            </a:pPr>
            <a:r>
              <a:rPr lang="ar-DZ"/>
              <a:t>المطلب الاول :تعريف الطاقة النووية </a:t>
            </a:r>
          </a:p>
          <a:p>
            <a:pPr marL="0" indent="0">
              <a:buNone/>
            </a:pPr>
            <a:r>
              <a:rPr lang="ar-DZ"/>
              <a:t>المطلب الثاني :أثار الاشعاعات على الكائنات</a:t>
            </a:r>
          </a:p>
          <a:p>
            <a:pPr marL="0" indent="0">
              <a:buNone/>
            </a:pPr>
            <a:r>
              <a:rPr lang="ar-DZ" b="1"/>
              <a:t>المبحث الثاني:محطات  الطاقة النووية</a:t>
            </a:r>
          </a:p>
          <a:p>
            <a:pPr marL="0" indent="0">
              <a:buNone/>
            </a:pPr>
            <a:r>
              <a:rPr lang="ar-DZ"/>
              <a:t>المطلب الاول :محطات الطاقة النووية </a:t>
            </a:r>
          </a:p>
          <a:p>
            <a:pPr marL="0" indent="0">
              <a:buNone/>
            </a:pPr>
            <a:r>
              <a:rPr lang="ar-DZ"/>
              <a:t>المطلب الثاني :الاستثمار في الطاقة النووية </a:t>
            </a:r>
          </a:p>
          <a:p>
            <a:pPr marL="0" indent="0">
              <a:buNone/>
            </a:pPr>
            <a:r>
              <a:rPr lang="ar-DZ"/>
              <a:t>الخاتمة</a:t>
            </a:r>
          </a:p>
          <a:p>
            <a:pPr marL="0" indent="0">
              <a:buNone/>
            </a:pPr>
            <a:endParaRPr lang="ar-D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تعريف الطاقة. النووية </a:t>
            </a:r>
            <a:br>
              <a:rPr lang="ar-DZ"/>
            </a:br>
          </a:p>
        </p:txBody>
      </p:sp>
      <p:sp>
        <p:nvSpPr>
          <p:cNvPr id="6" name="عنصر نائب للمحتوى 5"/>
          <p:cNvSpPr>
            <a:spLocks noGrp="1" noEditPoints="1"/>
          </p:cNvSpPr>
          <p:nvPr>
            <p:ph idx="1"/>
          </p:nvPr>
        </p:nvSpPr>
        <p:spPr>
          <a:xfrm>
            <a:off x="838200" y="1845469"/>
            <a:ext cx="10425113" cy="4331494"/>
          </a:xfrm>
        </p:spPr>
        <p:txBody>
          <a:bodyPr>
            <a:normAutofit/>
          </a:bodyPr>
          <a:lstStyle/>
          <a:p>
            <a:pPr marL="0" indent="0">
              <a:buNone/>
            </a:pPr>
            <a:r>
              <a:rPr lang="ar-DZ"/>
              <a:t>الطاقة النووية هي الطاقة التي يتم توليدها عن طريق التحكم في تفاعلات انشطار أو اندماج الذرة. تستغل هذه الطاقة في محطات توليد الكهرباء النووية، حيث يسخن الماء لإنتاج بخار الماء الذي يستخدم بعد ذلك لتحريك زعنفات لإنتاج الكهرباء. في 2009، شكلت نسبة الكهرباء المنتجة من الطاقة النووية بنحو 13-14% من إجمالي الطاقة الكهربية المنتجة في العالم. كما تعمل الآن أكثر من 150 غوّاصة بالطاقة النووية.</a:t>
            </a:r>
          </a:p>
          <a:p>
            <a:pPr marL="0" indent="0">
              <a:buNone/>
            </a:p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أثار الاشعاعات على الكائنات</a:t>
            </a:r>
          </a:p>
        </p:txBody>
      </p:sp>
      <p:sp>
        <p:nvSpPr>
          <p:cNvPr id="3" name="عنصر نائب للمحتوى 2"/>
          <p:cNvSpPr>
            <a:spLocks noGrp="1" noEditPoints="1"/>
          </p:cNvSpPr>
          <p:nvPr>
            <p:ph idx="1"/>
          </p:nvPr>
        </p:nvSpPr>
        <p:spPr>
          <a:xfrm>
            <a:off x="838200" y="1690688"/>
            <a:ext cx="10853738" cy="4667250"/>
          </a:xfrm>
        </p:spPr>
        <p:txBody>
          <a:bodyPr>
            <a:normAutofit/>
          </a:bodyPr>
          <a:lstStyle/>
          <a:p>
            <a:pPr marL="0" indent="0">
              <a:buNone/>
            </a:pPr>
            <a:r>
              <a:rPr lang="ar-DZ"/>
              <a:t>يتسبب الإشعاع النووي عند الجرعات الإشعاعية الكبيرة في تشوهات وإعاقات تصعب معالجتها وقد يصل تأثيرها إلى حد موت من يصاب بها. ويؤثر الإشعاع النووي مباشرة على مكونات الخلايا الحية نتيجة تفاعلات لا علاقة لها بالتفاعلات الطبيعية في الخلية. وحجم الجرعة المؤثرة يختلف حسب نوعية الكائن الحي فهناك حشرات تموت عندما تمتص أجسامها طاقة نووية تصل فقط 20 جراي (وحدة)ْ (1 جراي == جول لكل كيلو جرام من الجسم المعرض للإشعاع النووي </a:t>
            </a:r>
            <a:r>
              <a:rPr lang="ar-DZ"/>
              <a:t>Gray</a:t>
            </a:r>
            <a:r>
              <a:rPr lang="ar-DZ"/>
              <a:t> == </a:t>
            </a:r>
            <a:r>
              <a:rPr lang="ar-DZ"/>
              <a:t>J</a:t>
            </a:r>
            <a:r>
              <a:rPr lang="ar-DZ"/>
              <a:t>/</a:t>
            </a:r>
            <a:r>
              <a:rPr lang="ar-DZ"/>
              <a:t>kg</a:t>
            </a:r>
            <a:r>
              <a:rPr lang="ar-DZ"/>
              <a:t>)، وحشرات لا تموت إلا عندما تصل الجرعة إلى حوالي 3000 جرَأيْ (ضعف الجرعة السابقة 150 مرة). تأثر الثدييات يبدأ عند جرعة لا تزيد عن 2 جْراي، والفيروسات تتحمل جرعة تصل 200 جراي أي ضعف الجرعة المؤثرة على الثدييات 100 مرة.</a:t>
            </a:r>
          </a:p>
          <a:p>
            <a:pPr marL="0" indent="0">
              <a:buNone/>
            </a:p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محطات الطاقة النووية</a:t>
            </a:r>
          </a:p>
        </p:txBody>
      </p:sp>
      <p:sp>
        <p:nvSpPr>
          <p:cNvPr id="3" name="عنصر نائب للمحتوى 2"/>
          <p:cNvSpPr>
            <a:spLocks noGrp="1" noEditPoints="1"/>
          </p:cNvSpPr>
          <p:nvPr>
            <p:ph idx="1"/>
          </p:nvPr>
        </p:nvSpPr>
        <p:spPr>
          <a:xfrm>
            <a:off x="838199" y="1690687"/>
            <a:ext cx="10829926" cy="4802187"/>
          </a:xfrm>
        </p:spPr>
        <p:txBody>
          <a:bodyPr>
            <a:normAutofit/>
          </a:bodyPr>
          <a:lstStyle/>
          <a:p>
            <a:pPr marL="0" indent="0">
              <a:buNone/>
            </a:pPr>
            <a:r>
              <a:rPr lang="ar-DZ"/>
              <a:t>تعتبر محطات التوليد الطاقة النووية نوعاً من محطات التوليد الحرارية البخارية، حيث تقوم بتوليد البخار بالحرارة التي تتولد في فرن المفاعل. الفرق في محطات الطاقة النووية أنه بدل الفرن الذي يحترق فيه الوقود يوجد الفرن الذري الذي يحتاج إلى جدار عازل وواق من الإشعاع الذري وهو يتكون من طبقة من الآجر الناري وطبقة من المياه وطبقة من الحديد الصلب ثم طبقة من الأسمنت تصل إلى سمك مترين وذلك لحماية العاملين في المحطة والبيئة المحيطة من التلوث بالإشعاعات الذرية.</a:t>
            </a:r>
          </a:p>
          <a:p>
            <a:pPr marL="0" indent="0">
              <a:buNone/>
            </a:p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2178844" y="32220299"/>
            <a:ext cx="8248648" cy="9233297"/>
          </a:xfrm>
          <a:prstGeom prst="rect">
            <a:avLst/>
          </a:prstGeom>
          <a:noFill/>
        </p:spPr>
        <p:txBody>
          <a:bodyPr wrap="square" rtlCol="1">
            <a:spAutoFit/>
          </a:bodyPr>
          <a:lstStyle/>
          <a:p>
            <a:pPr algn="r"/>
            <a:r>
              <a:rPr lang="ar-DZ"/>
              <a:t> في المفاعلات النووية التي تعمل بالماء العادي، مثل مفاعل الماء المغلي.</a:t>
            </a:r>
          </a:p>
          <a:p>
            <a:pPr algn="r"/>
          </a:p>
          <a:p>
            <a:pPr algn="r"/>
            <a:r>
              <a:rPr lang="ar-DZ"/>
              <a:t>كما يمكن فصل مادة اليورانيوم-235 الخفيفة نسبيا بطريقة أخرى عن يورانيوم-238 بواسطة آلات الطرد المركزي، وهو ما تتبعه إيران في الوقت الحاضر. ووقود اليورانيوم اللازم للمفاعلات الانشطارية لا يصنع قنبلة ذرية لأن القنبلة تحتاج تخصيب أكثر يصل إلى 90% يورانيوم-235 لكي يتم تفاعل متسلسل سريع وقت الانفجار.</a:t>
            </a:r>
          </a:p>
          <a:p>
            <a:pPr algn="r"/>
          </a:p>
          <a:p>
            <a:pPr algn="r"/>
            <a:r>
              <a:rPr lang="ar-DZ"/>
              <a:t>واليورانيوم والبلوتونيوم المخصبان بنسبة مرتفعة جداً يستخدمان في صنع القنابل النووية. لأن اليورانيوم المرتفع الخصوبة به نسبة عالية من اليورانيوم-235 غير المستقر والمركز صناعيا (المخصب). والبلوتونيوم </a:t>
            </a:r>
            <a:r>
              <a:rPr lang="ar-DZ"/>
              <a:t>Plutonium</a:t>
            </a:r>
            <a:r>
              <a:rPr lang="ar-DZ"/>
              <a:t> يصنع نتيجة معالجة وقود اليورانيوم في المفاعلات الذرية أثناء عملها حيث تقوم بعض ذرات اليورانيوم (حوالي 1% من كمية اليورانيوم) بامتصاص نيترون </a:t>
            </a:r>
            <a:r>
              <a:rPr lang="ar-DZ"/>
              <a:t>neutron</a:t>
            </a:r>
            <a:r>
              <a:rPr lang="ar-DZ"/>
              <a:t> لإنتاج عنصر جديد هو البلوتونيوم الذي يستخلص بطرق كيميائية. ولصنع التفجير النووي يدمج اليورانيوم أو البلوتونيوم المخصبان بطريقة معينة بمتفجرات تقليدية تعمل على تكون كتلة الحرجة. وهذا الدمج يعمل على تكثيف المادة النووية آنيا فينتج التفاعل المتسلسل وينتج الانفجار النووي المدمر.</a:t>
            </a:r>
          </a:p>
          <a:p>
            <a:pPr algn="r"/>
          </a:p>
          <a:p>
            <a:pPr algn="r"/>
            <a:r>
              <a:rPr lang="ar-DZ"/>
              <a:t>ويمكن تخصيب اليورانيوم بعدة طرق. ففي برنامج تصنيع الأسلحة النووية بأمريكا يتبع طريقة الانتشار الغازي باستغلال النفاذية المختلفة لكل من يورانيوم-235 ويورانيوم-238 في المواد. يتم ذلك بتحويل اليورانيوم الطبيعي (نسبة يورانيوم-235 فيه 7و0% فقط) إلي غاز هكسافلوريد اليورانيوم </a:t>
            </a:r>
            <a:r>
              <a:rPr lang="ar-DZ"/>
              <a:t>Uranium</a:t>
            </a:r>
            <a:r>
              <a:rPr lang="ar-DZ"/>
              <a:t> </a:t>
            </a:r>
            <a:r>
              <a:rPr lang="ar-DZ"/>
              <a:t>Hexafluoride</a:t>
            </a:r>
            <a:r>
              <a:rPr lang="ar-DZ"/>
              <a:t> ثم يضخ خلال حاجز مسامي يسمح لذرات يورانيوم-235 بالمرور خلاله بسرعة أكبر من سرعة نفاذية بقية ذرات اليورانيوم، وبتكرار هذه العملية في عدة دورات يرتفع تركيز اليورانيوم-235 إلى نحو 90% فيصلح لصنع الأسلحة النووية، وهذا ما اتبعته الولايات المتحدة الأمريكية خلال الحرب العالمية الثانية]] لصنع قنبل هيروشيما. إما الصين وفرنسا وبريطانيا والإتحاد السوفيتي فقد لجؤا إلي طريقة تخصيب اليورانيوم بطريقة الطرد المركزي لغاز هكسافلوريد اليورانيوم بسرعة عالية بدلا من طريقة الانتشار الغازي، وهذا ما تتبعته إيران حاليا لتخصيب اليورانيوم. وطبقا لهذه الطريقة يحول اليورانيوم الطبيعي إلى غاز هكسافلوريد اليورانيوم بالتسخين ثم يدخل في آلة طرد مركزي تدور بسرعة كبيرة. وبتاثير قوة الطرد المركزي تتجه ذرات اليورانيوم الأثقل يورانيوم-238 إلى حافة أسطوانة الطرد المركزي، بينما تبقى ذرات اليورانيوم-235 (الأخف) في وسط الأسطوانة، ويتركز اليورانيوم-235 في وسط الأسطوانة فيـُسحب ويُفصل. وتستخدم هذه الطريقة لتخصيب اليورانيوم أيضا في الهند وباكستان وإيران وكوريا الشمالية، وهي تختصر الطاقة المستخدمة للتخصيب عن طريقة النفاذية الغازية.</a:t>
            </a:r>
          </a:p>
          <a:p>
            <a:pPr algn="r"/>
          </a:p>
          <a:p>
            <a:pPr algn="r"/>
            <a:r>
              <a:rPr lang="ar-DZ"/>
              <a:t>وهناك طريقة التدفق النفاث المتبعة في جنوب أفريقيا وطريقة الفصل للنظير بالكهرومغناطيسية التي كان العراق يتبعها قبل حرب الخليج عام 1991. ويمكن استعمال طريقة التخصيب بالليزر لفصل اليورانيوم بتحويل المعدن إلى بخار وبتسليط أشعة الليزر عليه فتثير ذرات اليورانيوم-235 والتي تتجمع وتتركز بالتأثير الإلكتروستاتيكي، وهذه التجربة تمت في كوريا الجنوبية عام 2000 سرا.</a:t>
            </a:r>
          </a:p>
        </p:txBody>
      </p:sp>
      <p:sp>
        <p:nvSpPr>
          <p:cNvPr id="6" name="مربع نص 5"/>
          <p:cNvSpPr txBox="1"/>
          <p:nvPr/>
        </p:nvSpPr>
        <p:spPr>
          <a:xfrm>
            <a:off x="-261938" y="63501447"/>
            <a:ext cx="12557521" cy="5632311"/>
          </a:xfrm>
          <a:prstGeom prst="rect">
            <a:avLst/>
          </a:prstGeom>
          <a:noFill/>
        </p:spPr>
        <p:txBody>
          <a:bodyPr wrap="square">
            <a:spAutoFit/>
          </a:bodyPr>
          <a:lstStyle/>
          <a:p>
            <a:pPr algn="l"/>
            <a:r>
              <a:rPr lang="ar-DZ" b="0" i="0">
                <a:solidFill>
                  <a:srgbClr val="202122"/>
                </a:solidFill>
                <a:effectLst/>
                <a:latin typeface="-apple-system"/>
              </a:rPr>
              <a:t> في المفاعلات النووية التي تعمل </a:t>
            </a:r>
            <a:r>
              <a:rPr lang="ar-DZ" b="0" i="0" u="none" strike="noStrike">
                <a:solidFill>
                  <a:srgbClr val="202122"/>
                </a:solidFill>
                <a:effectLst/>
                <a:latin typeface="-apple-system"/>
                <a:hlinkClick r:id="rId1" tooltip="ماء"/>
              </a:rPr>
              <a:t>بالماء</a:t>
            </a:r>
            <a:r>
              <a:rPr lang="ar-DZ" b="0" i="0">
                <a:solidFill>
                  <a:srgbClr val="202122"/>
                </a:solidFill>
                <a:effectLst/>
                <a:latin typeface="-apple-system"/>
              </a:rPr>
              <a:t> العادي، مثل </a:t>
            </a:r>
            <a:r>
              <a:rPr lang="ar-DZ" b="0" i="0" u="none" strike="noStrike">
                <a:solidFill>
                  <a:srgbClr val="202122"/>
                </a:solidFill>
                <a:effectLst/>
                <a:latin typeface="-apple-system"/>
                <a:hlinkClick r:id="rId2" tooltip="مفاعل الماء المغلي"/>
              </a:rPr>
              <a:t>مفاعل الماء المغلي</a:t>
            </a:r>
            <a:r>
              <a:rPr lang="ar-DZ" b="0" i="0">
                <a:solidFill>
                  <a:srgbClr val="202122"/>
                </a:solidFill>
                <a:effectLst/>
                <a:latin typeface="-apple-system"/>
              </a:rPr>
              <a:t>.</a:t>
            </a:r>
          </a:p>
          <a:p>
            <a:pPr algn="l"/>
            <a:r>
              <a:rPr lang="ar-DZ" b="0" i="0">
                <a:solidFill>
                  <a:srgbClr val="202122"/>
                </a:solidFill>
                <a:effectLst/>
                <a:latin typeface="-apple-system"/>
              </a:rPr>
              <a:t>كما يمكن فصل مادة </a:t>
            </a:r>
            <a:r>
              <a:rPr lang="ar-DZ" b="0" i="0" u="none" strike="noStrike">
                <a:solidFill>
                  <a:srgbClr val="202122"/>
                </a:solidFill>
                <a:effectLst/>
                <a:latin typeface="-apple-system"/>
                <a:hlinkClick r:id="rId3" tooltip="يورانيوم-235"/>
              </a:rPr>
              <a:t>اليورانيوم-235</a:t>
            </a:r>
            <a:r>
              <a:rPr lang="ar-DZ" b="0" i="0">
                <a:solidFill>
                  <a:srgbClr val="202122"/>
                </a:solidFill>
                <a:effectLst/>
                <a:latin typeface="-apple-system"/>
              </a:rPr>
              <a:t> الخفيفة نسبيا بطريقة أخرى عن يورانيوم-238 بواسطة آلات الطرد المركزي، وهو ما تتبعه </a:t>
            </a:r>
            <a:r>
              <a:rPr lang="ar-DZ" b="0" i="0" u="none" strike="noStrike">
                <a:solidFill>
                  <a:srgbClr val="202122"/>
                </a:solidFill>
                <a:effectLst/>
                <a:latin typeface="-apple-system"/>
                <a:hlinkClick r:id="rId4" tooltip="إيران"/>
              </a:rPr>
              <a:t>إيران</a:t>
            </a:r>
            <a:r>
              <a:rPr lang="ar-DZ" b="0" i="0">
                <a:solidFill>
                  <a:srgbClr val="202122"/>
                </a:solidFill>
                <a:effectLst/>
                <a:latin typeface="-apple-system"/>
              </a:rPr>
              <a:t> في الوقت الحاضر. ووقود اليورانيوم اللازم للمفاعلات الانشطارية لا يصنع قنبلة ذرية لأن القنبلة تحتاج تخصيب أكثر يصل إلى 90% </a:t>
            </a:r>
            <a:r>
              <a:rPr lang="ar-DZ" b="0" i="0" u="none" strike="noStrike">
                <a:solidFill>
                  <a:srgbClr val="202122"/>
                </a:solidFill>
                <a:effectLst/>
                <a:latin typeface="-apple-system"/>
                <a:hlinkClick r:id="rId3" tooltip="يورانيوم-235"/>
              </a:rPr>
              <a:t>يورانيوم-235</a:t>
            </a:r>
            <a:r>
              <a:rPr lang="ar-DZ" b="0" i="0">
                <a:solidFill>
                  <a:srgbClr val="202122"/>
                </a:solidFill>
                <a:effectLst/>
                <a:latin typeface="-apple-system"/>
              </a:rPr>
              <a:t> لكي يتم </a:t>
            </a:r>
            <a:r>
              <a:rPr lang="ar-DZ" b="1" i="0" u="none" strike="noStrike">
                <a:solidFill>
                  <a:srgbClr val="202122"/>
                </a:solidFill>
                <a:effectLst/>
                <a:latin typeface="-apple-system"/>
                <a:hlinkClick r:id="rId5" tooltip="تفاعل تسلسلي"/>
              </a:rPr>
              <a:t>تفاعل متسلسل</a:t>
            </a:r>
            <a:r>
              <a:rPr lang="ar-DZ" b="1" i="0">
                <a:solidFill>
                  <a:srgbClr val="202122"/>
                </a:solidFill>
                <a:effectLst/>
                <a:latin typeface="-apple-system"/>
              </a:rPr>
              <a:t> </a:t>
            </a:r>
            <a:r>
              <a:rPr lang="ar-DZ" b="0" i="0">
                <a:solidFill>
                  <a:srgbClr val="202122"/>
                </a:solidFill>
                <a:effectLst/>
                <a:latin typeface="-apple-system"/>
              </a:rPr>
              <a:t>سريع وقت الانفجار.</a:t>
            </a:r>
          </a:p>
          <a:p>
            <a:pPr algn="l"/>
            <a:r>
              <a:rPr lang="ar-DZ" b="0" i="0">
                <a:solidFill>
                  <a:srgbClr val="202122"/>
                </a:solidFill>
                <a:effectLst/>
                <a:latin typeface="-apple-system"/>
              </a:rPr>
              <a:t>واليورانيوم والبلوتونيوم المخصبان بنسبة مرتفعة جداً يستخدمان في صنع القنابل النووية. لأن اليورانيوم المرتفع الخصوبة به نسبة عالية من اليورانيوم-235 غير المستقر والمركز صناعيا (المخصب). والبلوتونيوم </a:t>
            </a:r>
            <a:r>
              <a:rPr lang="af-ZA" b="0" i="0">
                <a:solidFill>
                  <a:srgbClr val="202122"/>
                </a:solidFill>
                <a:effectLst/>
                <a:latin typeface="-apple-system"/>
              </a:rPr>
              <a:t>Plutonium </a:t>
            </a:r>
            <a:r>
              <a:rPr lang="ar-DZ" b="0" i="0">
                <a:solidFill>
                  <a:srgbClr val="202122"/>
                </a:solidFill>
                <a:effectLst/>
                <a:latin typeface="-apple-system"/>
              </a:rPr>
              <a:t>يصنع نتيجة معالجة وقود اليورانيوم في المفاعلات الذرية أثناء عملها حيث تقوم بعض ذرات اليورانيوم (حوالي 1% من كمية اليورانيوم) بامتصاص </a:t>
            </a:r>
            <a:r>
              <a:rPr lang="ar-DZ" b="0" i="0" u="none" strike="noStrike">
                <a:solidFill>
                  <a:srgbClr val="202122"/>
                </a:solidFill>
                <a:effectLst/>
                <a:latin typeface="-apple-system"/>
                <a:hlinkClick r:id="rId6" tooltip="نيوترون"/>
              </a:rPr>
              <a:t>نيترون</a:t>
            </a:r>
            <a:r>
              <a:rPr lang="ar-DZ" b="0" i="0">
                <a:solidFill>
                  <a:srgbClr val="202122"/>
                </a:solidFill>
                <a:effectLst/>
                <a:latin typeface="-apple-system"/>
              </a:rPr>
              <a:t> </a:t>
            </a:r>
            <a:r>
              <a:rPr lang="af-ZA" b="0" i="0">
                <a:solidFill>
                  <a:srgbClr val="202122"/>
                </a:solidFill>
                <a:effectLst/>
                <a:latin typeface="-apple-system"/>
              </a:rPr>
              <a:t>neutron </a:t>
            </a:r>
            <a:r>
              <a:rPr lang="ar-DZ" b="0" i="0">
                <a:solidFill>
                  <a:srgbClr val="202122"/>
                </a:solidFill>
                <a:effectLst/>
                <a:latin typeface="-apple-system"/>
              </a:rPr>
              <a:t>لإنتاج عنصر جديد هو </a:t>
            </a:r>
            <a:r>
              <a:rPr lang="ar-DZ" b="0" i="0" u="none" strike="noStrike">
                <a:solidFill>
                  <a:srgbClr val="202122"/>
                </a:solidFill>
                <a:effectLst/>
                <a:latin typeface="-apple-system"/>
                <a:hlinkClick r:id="rId7" tooltip="بلوتونيوم"/>
              </a:rPr>
              <a:t>البلوتونيوم</a:t>
            </a:r>
            <a:r>
              <a:rPr lang="ar-DZ" b="0" i="0">
                <a:solidFill>
                  <a:srgbClr val="202122"/>
                </a:solidFill>
                <a:effectLst/>
                <a:latin typeface="-apple-system"/>
              </a:rPr>
              <a:t> الذي يستخلص بطرق كيميائية. ولصنع التفجير النووي يدمج اليورانيوم أو البلوتونيوم المخصبان بطريقة معينة بمتفجرات تقليدية تعمل على تكون </a:t>
            </a:r>
            <a:r>
              <a:rPr lang="ar-DZ" b="0" i="0" u="none" strike="noStrike">
                <a:solidFill>
                  <a:srgbClr val="202122"/>
                </a:solidFill>
                <a:effectLst/>
                <a:latin typeface="-apple-system"/>
                <a:hlinkClick r:id="rId8" tooltip="كتلة حرجة"/>
              </a:rPr>
              <a:t>كتلة الحرجة</a:t>
            </a:r>
            <a:r>
              <a:rPr lang="ar-DZ" b="0" i="0">
                <a:solidFill>
                  <a:srgbClr val="202122"/>
                </a:solidFill>
                <a:effectLst/>
                <a:latin typeface="-apple-system"/>
              </a:rPr>
              <a:t>. وهذا الدمج يعمل على تكثيف المادة النووية آنيا فينتج </a:t>
            </a:r>
            <a:r>
              <a:rPr lang="ar-DZ" b="0" i="0" u="none" strike="noStrike">
                <a:solidFill>
                  <a:srgbClr val="202122"/>
                </a:solidFill>
                <a:effectLst/>
                <a:latin typeface="-apple-system"/>
                <a:hlinkClick r:id="rId5" tooltip="تفاعل تسلسلي"/>
              </a:rPr>
              <a:t>التفاعل المتسلسل</a:t>
            </a:r>
            <a:r>
              <a:rPr lang="ar-DZ" b="0" i="0">
                <a:solidFill>
                  <a:srgbClr val="202122"/>
                </a:solidFill>
                <a:effectLst/>
                <a:latin typeface="-apple-system"/>
              </a:rPr>
              <a:t> وينتج الانفجار النووي المدمر.</a:t>
            </a:r>
          </a:p>
          <a:p>
            <a:pPr algn="l"/>
            <a:r>
              <a:rPr lang="ar-DZ" b="0" i="0">
                <a:solidFill>
                  <a:srgbClr val="202122"/>
                </a:solidFill>
                <a:effectLst/>
                <a:latin typeface="-apple-system"/>
              </a:rPr>
              <a:t>ويمكن تخصيب اليورانيوم بعدة طرق. ففي برنامج تصنيع الأسلحة النووية بأمريكا يتبع طريقة </a:t>
            </a:r>
            <a:r>
              <a:rPr lang="ar-DZ" b="0" i="0" u="none" strike="noStrike">
                <a:solidFill>
                  <a:srgbClr val="202122"/>
                </a:solidFill>
                <a:effectLst/>
                <a:latin typeface="-apple-system"/>
                <a:hlinkClick r:id="rId9" tooltip="انتشار غازي"/>
              </a:rPr>
              <a:t>الانتشار الغازي</a:t>
            </a:r>
            <a:r>
              <a:rPr lang="ar-DZ" b="0" i="0">
                <a:solidFill>
                  <a:srgbClr val="202122"/>
                </a:solidFill>
                <a:effectLst/>
                <a:latin typeface="-apple-system"/>
              </a:rPr>
              <a:t> باستغلال النفاذية المختلفة لكل من </a:t>
            </a:r>
            <a:r>
              <a:rPr lang="ar-DZ" b="0" i="0" u="none" strike="noStrike">
                <a:solidFill>
                  <a:srgbClr val="202122"/>
                </a:solidFill>
                <a:effectLst/>
                <a:latin typeface="-apple-system"/>
                <a:hlinkClick r:id="rId3" tooltip="يورانيوم-235"/>
              </a:rPr>
              <a:t>يورانيوم-235</a:t>
            </a:r>
            <a:r>
              <a:rPr lang="ar-DZ" b="0" i="0">
                <a:solidFill>
                  <a:srgbClr val="202122"/>
                </a:solidFill>
                <a:effectLst/>
                <a:latin typeface="-apple-system"/>
              </a:rPr>
              <a:t> </a:t>
            </a:r>
            <a:r>
              <a:rPr lang="ar-DZ" b="0" i="0" u="none" strike="noStrike">
                <a:solidFill>
                  <a:srgbClr val="202122"/>
                </a:solidFill>
                <a:effectLst/>
                <a:latin typeface="-apple-system"/>
                <a:hlinkClick r:id="rId10" tooltip="يورانيوم-238"/>
              </a:rPr>
              <a:t>ويورانيوم-238</a:t>
            </a:r>
            <a:r>
              <a:rPr lang="ar-DZ" b="0" i="0">
                <a:solidFill>
                  <a:srgbClr val="202122"/>
                </a:solidFill>
                <a:effectLst/>
                <a:latin typeface="-apple-system"/>
              </a:rPr>
              <a:t> في المواد. يتم ذلك بتحويل اليورانيوم الطبيعي (نسبة يورانيوم-235 فيه 7و0% فقط) إلي غاز </a:t>
            </a:r>
            <a:r>
              <a:rPr lang="ar-DZ" b="0" i="0" u="none" strike="noStrike">
                <a:solidFill>
                  <a:srgbClr val="202122"/>
                </a:solidFill>
                <a:effectLst/>
                <a:latin typeface="-apple-system"/>
                <a:hlinkClick r:id="rId11" tooltip="سداسي فلوريد اليورانيوم"/>
              </a:rPr>
              <a:t>هكسافلوريد اليورانيوم</a:t>
            </a:r>
            <a:r>
              <a:rPr lang="ar-DZ" b="0" i="0">
                <a:solidFill>
                  <a:srgbClr val="202122"/>
                </a:solidFill>
                <a:effectLst/>
                <a:latin typeface="-apple-system"/>
              </a:rPr>
              <a:t> </a:t>
            </a:r>
            <a:r>
              <a:rPr lang="af-ZA" b="0" i="0">
                <a:solidFill>
                  <a:srgbClr val="202122"/>
                </a:solidFill>
                <a:effectLst/>
                <a:latin typeface="-apple-system"/>
              </a:rPr>
              <a:t>Uranium Hexafluoride </a:t>
            </a:r>
            <a:r>
              <a:rPr lang="ar-DZ" b="0" i="0">
                <a:solidFill>
                  <a:srgbClr val="202122"/>
                </a:solidFill>
                <a:effectLst/>
                <a:latin typeface="-apple-system"/>
              </a:rPr>
              <a:t>ثم يضخ خلال حاجز مسامي يسمح لذرات </a:t>
            </a:r>
            <a:r>
              <a:rPr lang="ar-DZ" b="0" i="0" u="none" strike="noStrike">
                <a:solidFill>
                  <a:srgbClr val="202122"/>
                </a:solidFill>
                <a:effectLst/>
                <a:latin typeface="-apple-system"/>
                <a:hlinkClick r:id="rId3" tooltip="يورانيوم-235"/>
              </a:rPr>
              <a:t>يورانيوم-235</a:t>
            </a:r>
            <a:r>
              <a:rPr lang="ar-DZ" b="0" i="0">
                <a:solidFill>
                  <a:srgbClr val="202122"/>
                </a:solidFill>
                <a:effectLst/>
                <a:latin typeface="-apple-system"/>
              </a:rPr>
              <a:t> بالمرور خلاله بسرعة أكبر من سرعة نفاذية بقية ذرات </a:t>
            </a:r>
            <a:r>
              <a:rPr lang="ar-DZ" b="0" i="0" u="none" strike="noStrike">
                <a:solidFill>
                  <a:srgbClr val="202122"/>
                </a:solidFill>
                <a:effectLst/>
                <a:latin typeface="-apple-system"/>
                <a:hlinkClick r:id="rId12" tooltip="يورانيوم"/>
              </a:rPr>
              <a:t>اليورانيوم</a:t>
            </a:r>
            <a:r>
              <a:rPr lang="ar-DZ" b="0" i="0">
                <a:solidFill>
                  <a:srgbClr val="202122"/>
                </a:solidFill>
                <a:effectLst/>
                <a:latin typeface="-apple-system"/>
              </a:rPr>
              <a:t>، وبتكرار هذه العملية في عدة دورات يرتفع تركيز اليورانيوم-235 إلى نحو 90% فيصلح لصنع الأسلحة النووية، وهذا ما اتبعته </a:t>
            </a:r>
            <a:r>
              <a:rPr lang="ar-DZ" b="0" i="0" u="none" strike="noStrike">
                <a:solidFill>
                  <a:srgbClr val="202122"/>
                </a:solidFill>
                <a:effectLst/>
                <a:latin typeface="-apple-system"/>
                <a:hlinkClick r:id="rId13" tooltip="الولايات المتحدة"/>
              </a:rPr>
              <a:t>الولايات المتحدة الأمريكية</a:t>
            </a:r>
            <a:r>
              <a:rPr lang="ar-DZ" b="0" i="0">
                <a:solidFill>
                  <a:srgbClr val="202122"/>
                </a:solidFill>
                <a:effectLst/>
                <a:latin typeface="-apple-system"/>
              </a:rPr>
              <a:t> خلال الحرب العالمية الثانية]] لصنع قنبل </a:t>
            </a:r>
            <a:r>
              <a:rPr lang="ar-DZ" b="0" i="0" u="none" strike="noStrike">
                <a:solidFill>
                  <a:srgbClr val="202122"/>
                </a:solidFill>
                <a:effectLst/>
                <a:latin typeface="-apple-system"/>
                <a:hlinkClick r:id="rId14" tooltip="هيروشيما"/>
              </a:rPr>
              <a:t>هيروشيما</a:t>
            </a:r>
            <a:r>
              <a:rPr lang="ar-DZ" b="0" i="0">
                <a:solidFill>
                  <a:srgbClr val="202122"/>
                </a:solidFill>
                <a:effectLst/>
                <a:latin typeface="-apple-system"/>
              </a:rPr>
              <a:t>. إما </a:t>
            </a:r>
            <a:r>
              <a:rPr lang="ar-DZ" b="0" i="0" u="none" strike="noStrike">
                <a:solidFill>
                  <a:srgbClr val="202122"/>
                </a:solidFill>
                <a:effectLst/>
                <a:latin typeface="-apple-system"/>
                <a:hlinkClick r:id="rId15" tooltip="الصين"/>
              </a:rPr>
              <a:t>الصين</a:t>
            </a:r>
            <a:r>
              <a:rPr lang="ar-DZ" b="0" i="0">
                <a:solidFill>
                  <a:srgbClr val="202122"/>
                </a:solidFill>
                <a:effectLst/>
                <a:latin typeface="-apple-system"/>
              </a:rPr>
              <a:t> </a:t>
            </a:r>
            <a:r>
              <a:rPr lang="ar-DZ" b="0" i="0" u="none" strike="noStrike">
                <a:solidFill>
                  <a:srgbClr val="202122"/>
                </a:solidFill>
                <a:effectLst/>
                <a:latin typeface="-apple-system"/>
                <a:hlinkClick r:id="rId16" tooltip="فرنسا"/>
              </a:rPr>
              <a:t>وفرنسا</a:t>
            </a:r>
            <a:r>
              <a:rPr lang="ar-DZ" b="0" i="0">
                <a:solidFill>
                  <a:srgbClr val="202122"/>
                </a:solidFill>
                <a:effectLst/>
                <a:latin typeface="-apple-system"/>
              </a:rPr>
              <a:t> </a:t>
            </a:r>
            <a:r>
              <a:rPr lang="ar-DZ" b="0" i="0" u="none" strike="noStrike">
                <a:solidFill>
                  <a:srgbClr val="202122"/>
                </a:solidFill>
                <a:effectLst/>
                <a:latin typeface="-apple-system"/>
                <a:hlinkClick r:id="rId17" tooltip="المملكة المتحدة"/>
              </a:rPr>
              <a:t>وبريطانيا</a:t>
            </a:r>
            <a:r>
              <a:rPr lang="ar-DZ" b="0" i="0">
                <a:solidFill>
                  <a:srgbClr val="202122"/>
                </a:solidFill>
                <a:effectLst/>
                <a:latin typeface="-apple-system"/>
              </a:rPr>
              <a:t> </a:t>
            </a:r>
            <a:r>
              <a:rPr lang="ar-DZ" b="0" i="0" u="none" strike="noStrike">
                <a:solidFill>
                  <a:srgbClr val="202122"/>
                </a:solidFill>
                <a:effectLst/>
                <a:latin typeface="-apple-system"/>
                <a:hlinkClick r:id="rId18" tooltip="الاتحاد السوفيتي"/>
              </a:rPr>
              <a:t>والإتحاد السوفيتي</a:t>
            </a:r>
            <a:r>
              <a:rPr lang="ar-DZ" b="0" i="0">
                <a:solidFill>
                  <a:srgbClr val="202122"/>
                </a:solidFill>
                <a:effectLst/>
                <a:latin typeface="-apple-system"/>
              </a:rPr>
              <a:t> فقد لجؤا إلي طريقة تخصيب اليورانيوم بطريقة الطرد المركزي لغاز هكسافلوريد اليورانيوم بسرعة عالية بدلا من طريقة الانتشار الغازي، وهذا ما تتبعته </a:t>
            </a:r>
            <a:r>
              <a:rPr lang="ar-DZ" b="0" i="0" u="none" strike="noStrike">
                <a:solidFill>
                  <a:srgbClr val="202122"/>
                </a:solidFill>
                <a:effectLst/>
                <a:latin typeface="-apple-system"/>
                <a:hlinkClick r:id="rId4" tooltip="إيران"/>
              </a:rPr>
              <a:t>إيران</a:t>
            </a:r>
            <a:r>
              <a:rPr lang="ar-DZ" b="0" i="0">
                <a:solidFill>
                  <a:srgbClr val="202122"/>
                </a:solidFill>
                <a:effectLst/>
                <a:latin typeface="-apple-system"/>
              </a:rPr>
              <a:t> حاليا لتخصيب اليورانيوم. وطبقا لهذه الطريقة يحول اليورانيوم الطبيعي إلى غاز هكسافلوريد اليورانيوم بالتسخين ثم يدخل في آلة طرد مركزي تدور بسرعة كبيرة. وبتاثير قوة الطرد المركزي تتجه ذرات اليورانيوم الأثقل </a:t>
            </a:r>
            <a:r>
              <a:rPr lang="ar-DZ" b="0" i="0" u="none" strike="noStrike">
                <a:solidFill>
                  <a:srgbClr val="202122"/>
                </a:solidFill>
                <a:effectLst/>
                <a:latin typeface="-apple-system"/>
                <a:hlinkClick r:id="rId10" tooltip="يورانيوم-238"/>
              </a:rPr>
              <a:t>يورانيوم-238</a:t>
            </a:r>
            <a:r>
              <a:rPr lang="ar-DZ" b="0" i="0">
                <a:solidFill>
                  <a:srgbClr val="202122"/>
                </a:solidFill>
                <a:effectLst/>
                <a:latin typeface="-apple-system"/>
              </a:rPr>
              <a:t> إلى حافة أسطوانة الطرد المركزي، بينما تبقى ذرات اليورانيوم-235 (الأخف) في وسط الأسطوانة، ويتركز اليورانيوم-235 في وسط الأسطوانة فيـُسحب ويُفصل. وتستخدم هذه الطريقة لتخصيب اليورانيوم أيضا في </a:t>
            </a:r>
            <a:r>
              <a:rPr lang="ar-DZ" b="0" i="0" u="none" strike="noStrike">
                <a:solidFill>
                  <a:srgbClr val="202122"/>
                </a:solidFill>
                <a:effectLst/>
                <a:latin typeface="-apple-system"/>
                <a:hlinkClick r:id="rId19" tooltip="الهند"/>
              </a:rPr>
              <a:t>الهند</a:t>
            </a:r>
            <a:r>
              <a:rPr lang="ar-DZ" b="0" i="0">
                <a:solidFill>
                  <a:srgbClr val="202122"/>
                </a:solidFill>
                <a:effectLst/>
                <a:latin typeface="-apple-system"/>
              </a:rPr>
              <a:t> </a:t>
            </a:r>
            <a:r>
              <a:rPr lang="ar-DZ" b="0" i="0" u="none" strike="noStrike">
                <a:solidFill>
                  <a:srgbClr val="202122"/>
                </a:solidFill>
                <a:effectLst/>
                <a:latin typeface="-apple-system"/>
                <a:hlinkClick r:id="rId20" tooltip="باكستان"/>
              </a:rPr>
              <a:t>وباكستان</a:t>
            </a:r>
            <a:r>
              <a:rPr lang="ar-DZ" b="0" i="0">
                <a:solidFill>
                  <a:srgbClr val="202122"/>
                </a:solidFill>
                <a:effectLst/>
                <a:latin typeface="-apple-system"/>
              </a:rPr>
              <a:t> وإيران </a:t>
            </a:r>
            <a:r>
              <a:rPr lang="ar-DZ" b="0" i="0" u="none" strike="noStrike">
                <a:solidFill>
                  <a:srgbClr val="202122"/>
                </a:solidFill>
                <a:effectLst/>
                <a:latin typeface="-apple-system"/>
                <a:hlinkClick r:id="rId21" tooltip="كوريا الشمالية"/>
              </a:rPr>
              <a:t>وكوريا الشمالية</a:t>
            </a:r>
            <a:r>
              <a:rPr lang="ar-DZ" b="0" i="0">
                <a:solidFill>
                  <a:srgbClr val="202122"/>
                </a:solidFill>
                <a:effectLst/>
                <a:latin typeface="-apple-system"/>
              </a:rPr>
              <a:t>، وهي تختصر الطاقة المستخدمة للتخصيب عن طريقة النفاذية الغازية.</a:t>
            </a:r>
          </a:p>
          <a:p>
            <a:pPr algn="l"/>
            <a:r>
              <a:rPr lang="ar-DZ" b="0" i="0">
                <a:solidFill>
                  <a:srgbClr val="202122"/>
                </a:solidFill>
                <a:effectLst/>
                <a:latin typeface="-apple-system"/>
              </a:rPr>
              <a:t>وهناك طريقة التدفق النفاث المتبعة في </a:t>
            </a:r>
            <a:r>
              <a:rPr lang="ar-DZ" b="0" i="0" u="none" strike="noStrike">
                <a:solidFill>
                  <a:srgbClr val="202122"/>
                </a:solidFill>
                <a:effectLst/>
                <a:latin typeface="-apple-system"/>
                <a:hlinkClick r:id="rId22" tooltip="جنوب إفريقيا"/>
              </a:rPr>
              <a:t>جنوب أفريقيا</a:t>
            </a:r>
            <a:r>
              <a:rPr lang="ar-DZ" b="0" i="0">
                <a:solidFill>
                  <a:srgbClr val="202122"/>
                </a:solidFill>
                <a:effectLst/>
                <a:latin typeface="-apple-system"/>
              </a:rPr>
              <a:t> وطريقة الفصل للنظير </a:t>
            </a:r>
            <a:r>
              <a:rPr lang="ar-DZ" b="0" i="0" u="none" strike="noStrike">
                <a:solidFill>
                  <a:srgbClr val="202122"/>
                </a:solidFill>
                <a:effectLst/>
                <a:latin typeface="-apple-system"/>
                <a:hlinkClick r:id="rId23" tooltip="كهرومغناطيسية"/>
              </a:rPr>
              <a:t>بالكهرومغناطيسية</a:t>
            </a:r>
            <a:r>
              <a:rPr lang="ar-DZ" b="0" i="0">
                <a:solidFill>
                  <a:srgbClr val="202122"/>
                </a:solidFill>
                <a:effectLst/>
                <a:latin typeface="-apple-system"/>
              </a:rPr>
              <a:t> التي كان </a:t>
            </a:r>
            <a:r>
              <a:rPr lang="ar-DZ" b="0" i="0" u="none" strike="noStrike">
                <a:solidFill>
                  <a:srgbClr val="202122"/>
                </a:solidFill>
                <a:effectLst/>
                <a:latin typeface="-apple-system"/>
                <a:hlinkClick r:id="rId24" tooltip="العراق"/>
              </a:rPr>
              <a:t>العراق</a:t>
            </a:r>
            <a:r>
              <a:rPr lang="ar-DZ" b="0" i="0">
                <a:solidFill>
                  <a:srgbClr val="202122"/>
                </a:solidFill>
                <a:effectLst/>
                <a:latin typeface="-apple-system"/>
              </a:rPr>
              <a:t> يتبعها قبل </a:t>
            </a:r>
            <a:r>
              <a:rPr lang="ar-DZ" b="0" i="0" u="none" strike="noStrike">
                <a:solidFill>
                  <a:srgbClr val="202122"/>
                </a:solidFill>
                <a:effectLst/>
                <a:latin typeface="-apple-system"/>
                <a:hlinkClick r:id="rId25" tooltip="حرب الخليج (توضيح)"/>
              </a:rPr>
              <a:t>حرب الخليج</a:t>
            </a:r>
            <a:r>
              <a:rPr lang="ar-DZ" b="0" i="0">
                <a:solidFill>
                  <a:srgbClr val="202122"/>
                </a:solidFill>
                <a:effectLst/>
                <a:latin typeface="-apple-system"/>
              </a:rPr>
              <a:t> عام 1991. ويمكن استعمال طريقة التخصيب </a:t>
            </a:r>
            <a:r>
              <a:rPr lang="ar-DZ" b="0" i="0" u="none" strike="noStrike">
                <a:solidFill>
                  <a:srgbClr val="202122"/>
                </a:solidFill>
                <a:effectLst/>
                <a:latin typeface="-apple-system"/>
                <a:hlinkClick r:id="rId26" tooltip="ليزر"/>
              </a:rPr>
              <a:t>بالليزر</a:t>
            </a:r>
            <a:r>
              <a:rPr lang="ar-DZ" b="0" i="0">
                <a:solidFill>
                  <a:srgbClr val="202122"/>
                </a:solidFill>
                <a:effectLst/>
                <a:latin typeface="-apple-system"/>
              </a:rPr>
              <a:t> لفصل اليورانيوم بتحويل المعدن إلى بخار وبتسليط أشعة الليزر عليه فتثير ذرات اليورانيوم-235 والتي تتجمع وتتركز بالتأثير </a:t>
            </a:r>
            <a:r>
              <a:rPr lang="ar-DZ" b="0" i="0" u="none" strike="noStrike">
                <a:solidFill>
                  <a:srgbClr val="202122"/>
                </a:solidFill>
                <a:effectLst/>
                <a:latin typeface="-apple-system"/>
                <a:hlinkClick r:id="rId27" tooltip="حث كهروستاتيكي"/>
              </a:rPr>
              <a:t>الإلكتروستاتيكي</a:t>
            </a:r>
            <a:r>
              <a:rPr lang="ar-DZ" b="0" i="0">
                <a:solidFill>
                  <a:srgbClr val="202122"/>
                </a:solidFill>
                <a:effectLst/>
                <a:latin typeface="-apple-system"/>
              </a:rPr>
              <a:t>، وهذه التجربة تمت في كوريا الجنوبية عام 2000 سرا.</a:t>
            </a:r>
          </a:p>
        </p:txBody>
      </p:sp>
      <p:sp>
        <p:nvSpPr>
          <p:cNvPr id="8" name="مربع نص 7"/>
          <p:cNvSpPr txBox="1"/>
          <p:nvPr/>
        </p:nvSpPr>
        <p:spPr>
          <a:xfrm>
            <a:off x="2738438" y="2828835"/>
            <a:ext cx="6715124" cy="1200329"/>
          </a:xfrm>
          <a:prstGeom prst="rect">
            <a:avLst/>
          </a:prstGeom>
          <a:noFill/>
        </p:spPr>
        <p:txBody>
          <a:bodyPr wrap="square">
            <a:spAutoFit/>
          </a:bodyPr>
          <a:lstStyle/>
          <a:p>
            <a:r>
              <a:rPr lang="ar-DZ" b="0" i="0">
                <a:solidFill>
                  <a:srgbClr val="0D0D0D"/>
                </a:solidFill>
                <a:effectLst/>
                <a:latin typeface="Söhne"/>
              </a:rPr>
              <a:t>الاستثمار في الطاقة النووية يعتبر خطوة استراتيجية مهمة، حيث تعتمد على مصادر الطاقة غير المتجددة وتعتبر بديلاً نظيفًا عن الوقود الأحفوري. ومع ذلك، يتطلب الاستثمار في هذا المجال تكاليف عالية ومخاوف بيئية وأمنية. لذلك، يجب دراسة الفوائد والمخاطر بعناية قبل اتخاذ قرار بالاستثمار في هذا القطاع</a:t>
            </a:r>
            <a:endParaRPr lang="ar-DZ"/>
          </a:p>
        </p:txBody>
      </p:sp>
      <p:sp>
        <p:nvSpPr>
          <p:cNvPr id="9" name="مربع نص 8"/>
          <p:cNvSpPr txBox="1"/>
          <p:nvPr/>
        </p:nvSpPr>
        <p:spPr>
          <a:xfrm>
            <a:off x="2738438" y="2828835"/>
            <a:ext cx="6715124" cy="1200329"/>
          </a:xfrm>
          <a:prstGeom prst="rect">
            <a:avLst/>
          </a:prstGeom>
          <a:noFill/>
        </p:spPr>
        <p:txBody>
          <a:bodyPr wrap="square">
            <a:spAutoFit/>
          </a:bodyPr>
          <a:lstStyle/>
          <a:p>
            <a:r>
              <a:rPr lang="ar-DZ" b="0" i="0">
                <a:solidFill>
                  <a:srgbClr val="0D0D0D"/>
                </a:solidFill>
                <a:effectLst/>
                <a:latin typeface="Söhne"/>
              </a:rPr>
              <a:t>الاستثمار في الطاقة النووية يعتبر خطوة استراتيجية مهمة، حيث تعتمد على مصادر الطاقة غير المتجددة وتعتبر بديلاً نظيفًا عن الوقود الأحفوري. ومع ذلك، يتطلب الاستثمار في هذا المجال تكاليف عالية ومخاوف بيئية وأمنية. لذلك، يجب دراسة الفوائد والمخاطر بعناية قبل اتخاذ قرار بالاستثمار في هذا القطاع</a:t>
            </a:r>
            <a:endParaRPr lang="ar-D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فرنسا</a:t>
            </a:r>
            <a:r>
              <a:t> </a:t>
            </a:r>
            <a:r>
              <a:rPr lang="ar-DZ"/>
              <a:t>كنموذج</a:t>
            </a:r>
            <a:r>
              <a:t> </a:t>
            </a:r>
            <a:r>
              <a:rPr lang="ar-DZ"/>
              <a:t>لدولة</a:t>
            </a:r>
            <a:r>
              <a:t> </a:t>
            </a:r>
            <a:r>
              <a:rPr lang="ar-DZ"/>
              <a:t>استعملت</a:t>
            </a:r>
            <a:r>
              <a:t> </a:t>
            </a:r>
            <a:r>
              <a:rPr lang="ar-DZ"/>
              <a:t>الطاقة النووية</a:t>
            </a:r>
            <a:r>
              <a:t> </a:t>
            </a:r>
          </a:p>
        </p:txBody>
      </p:sp>
      <p:sp>
        <p:nvSpPr>
          <p:cNvPr id="3" name="عنصر نائب لمحتوى 2"/>
          <p:cNvSpPr>
            <a:spLocks noGrp="1" noEditPoints="1"/>
          </p:cNvSpPr>
          <p:nvPr>
            <p:ph idx="1"/>
          </p:nvPr>
        </p:nvSpPr>
        <p:spPr/>
        <p:txBody>
          <a:bodyPr/>
          <a:lstStyle/>
          <a:p>
            <a:r>
              <a:rPr lang="ar-DZ"/>
              <a:t>فرنسا تُعتبر واحدة من أبرز الدول التي تعتمد بشكل كبير على الطاقة النووية لتوليد الكهرباء. منذ منتصف القرن العشرين، قررت فرنسا الاستثمار في الطاقة النووية لتحقيق استقلالية أكبر في مجال الطاقة وتقليل الاعتماد على الوقود الأحفوري المستورد.</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اسباب استخدام</a:t>
            </a:r>
            <a:r>
              <a:t> </a:t>
            </a:r>
            <a:r>
              <a:rPr lang="ar-DZ"/>
              <a:t>فرنسا</a:t>
            </a:r>
            <a:r>
              <a:t> </a:t>
            </a:r>
            <a:r>
              <a:rPr lang="ar-DZ"/>
              <a:t>للطاقة</a:t>
            </a:r>
            <a:r>
              <a:t> </a:t>
            </a:r>
            <a:r>
              <a:rPr lang="ar-DZ"/>
              <a:t>النووية </a:t>
            </a:r>
          </a:p>
        </p:txBody>
      </p:sp>
      <p:sp>
        <p:nvSpPr>
          <p:cNvPr id="3" name="عنصر نائب لمحتوى 2"/>
          <p:cNvSpPr>
            <a:spLocks noGrp="1" noEditPoints="1"/>
          </p:cNvSpPr>
          <p:nvPr>
            <p:ph idx="1"/>
          </p:nvPr>
        </p:nvSpPr>
        <p:spPr/>
        <p:txBody>
          <a:bodyPr/>
          <a:lstStyle/>
          <a:p>
            <a:r>
              <a:rPr lang="ar-DZ"/>
              <a:t>الاستقلال الطاقوي: بسبب قلة الموارد الطبيعية مثل النفط والغاز داخل فرنسا، تم التوجه للطاقة النووية لتأمين احتياجات البلاد من الكهرباء.</a:t>
            </a:r>
          </a:p>
          <a:p>
            <a:r>
              <a:rPr lang="ar-DZ"/>
              <a:t>خفض الانبعاثات الكربونية: الطاقة النووية تُعتبر مصدرًا نظيفًا نسبيًا للطاقة، ما يساعد في تقليل الانبعاثات المسببة للتغير المناخي.</a:t>
            </a:r>
          </a:p>
          <a:p>
            <a:r>
              <a:rPr lang="ar-DZ"/>
              <a:t>التطور التكنولوجي: فرنسا لديها خبرة متقدمة في مجال الهندسة النووية، مما مكّنها من إنشاء وتشغيل مفاعلات نووية بكفاءة وأمان.</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noEditPoints="1"/>
          </p:cNvSpPr>
          <p:nvPr>
            <p:ph type="title"/>
          </p:nvPr>
        </p:nvSpPr>
        <p:spPr/>
        <p:txBody>
          <a:bodyPr/>
          <a:lstStyle/>
          <a:p>
            <a:r>
              <a:rPr lang="ar-DZ"/>
              <a:t>نظام</a:t>
            </a:r>
            <a:r>
              <a:t> </a:t>
            </a:r>
            <a:r>
              <a:rPr lang="ar-DZ"/>
              <a:t>الطاقة النووية</a:t>
            </a:r>
            <a:r>
              <a:t> </a:t>
            </a:r>
            <a:r>
              <a:rPr lang="ar-DZ"/>
              <a:t>في فرنسا</a:t>
            </a:r>
          </a:p>
        </p:txBody>
      </p:sp>
      <p:sp>
        <p:nvSpPr>
          <p:cNvPr id="3" name="عنصر نائب لمحتوى 2"/>
          <p:cNvSpPr>
            <a:spLocks noGrp="1" noEditPoints="1"/>
          </p:cNvSpPr>
          <p:nvPr>
            <p:ph idx="1"/>
          </p:nvPr>
        </p:nvSpPr>
        <p:spPr/>
        <p:txBody>
          <a:bodyPr/>
          <a:lstStyle/>
          <a:p>
            <a:endParaRPr lang="ar-DZ"/>
          </a:p>
          <a:p>
            <a:r>
              <a:rPr lang="ar-DZ"/>
              <a:t>حصة الطاقة النووية: تُنتج فرنسا حوالي 70% من احتياجاتها الكهربائية من الطاقة النووية، مما يجعلها من بين الدول الرائدة عالميًا في هذا المجال.</a:t>
            </a:r>
          </a:p>
          <a:p>
            <a:r>
              <a:rPr lang="ar-DZ"/>
              <a:t>عدد المفاعلات: تمتلك فرنسا حوالي 56 مفاعلًا نوويًا، موزعة على عدة مواقع في البلاد.</a:t>
            </a:r>
          </a:p>
        </p:txBody>
      </p:sp>
    </p:spTree>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Notes Theme">
  <a:themeElements>
    <a:clrScheme name="Office Notes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Notes Theme">
      <a:majorFont>
        <a:latin typeface="Calibri"/>
        <a:ea typeface=""/>
        <a:cs typeface=""/>
      </a:majorFont>
      <a:minorFont>
        <a:latin typeface="Calibri"/>
        <a:ea typeface=""/>
        <a:cs typeface=""/>
      </a:minorFont>
    </a:fontScheme>
    <a:fmtScheme name="Office Notes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1"/>
        </a:gradFill>
      </a:fillStyleLst>
      <a:lnStyleLst>
        <a:ln w="9525" cap="flat" cmpd="sng">
          <a:solidFill>
            <a:schemeClr val="phClr">
              <a:shade val="95000"/>
              <a:satMod val="105000"/>
            </a:schemeClr>
          </a:solidFill>
          <a:prstDash val="solid"/>
        </a:ln>
        <a:ln w="25400" cap="flat" cmpd="sng">
          <a:solidFill>
            <a:schemeClr val="phClr"/>
          </a:solidFill>
          <a:prstDash val="solid"/>
        </a:ln>
        <a:ln w="38100" cap="flat" cmpd="sng">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شاشة عريضة</PresentationFormat>
  <Slides>7</Slides>
  <Notes>0</Notes>
  <HiddenSlides>0</HiddenSlide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نسق Office</vt:lpstr>
      <vt:lpstr>الجمهورية الجزائرية الديمقراطية التعليم العالي والبحث العلمي   جامعة محمد خيضر  كلية العلوم الاقتصادية  تخصص :اقتصاد الطاقة  بحث حول:الطاقة النووية إسم الطلبة :عقيلة سايح /شرف  </vt:lpstr>
      <vt:lpstr>خطة البحث  مقدمة  المبحث الاول :ماهية الطاقة النووية </vt:lpstr>
      <vt:lpstr>تعريف الطاقة. النووية  </vt:lpstr>
      <vt:lpstr>أثار الاشعاعات على الكائنات</vt:lpstr>
      <vt:lpstr>محطات الطاقة النووية</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dc:title>
  <dc:creator>a07572114@gmail.com</dc:creator>
  <cp:lastModifiedBy>a07572114@gmail.com</cp:lastModifiedBy>
  <cp:revision>8</cp:revision>
  <dcterms:created xsi:type="dcterms:W3CDTF">2024-04-03T10:07:57Z</dcterms:created>
  <dcterms:modified xsi:type="dcterms:W3CDTF">2024-12-11T10:01:16Z</dcterms:modified>
</cp:coreProperties>
</file>