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354" r:id="rId4"/>
    <p:sldId id="404" r:id="rId5"/>
    <p:sldId id="259" r:id="rId6"/>
    <p:sldId id="405" r:id="rId7"/>
    <p:sldId id="406" r:id="rId8"/>
    <p:sldId id="407" r:id="rId9"/>
    <p:sldId id="416" r:id="rId10"/>
    <p:sldId id="422" r:id="rId11"/>
    <p:sldId id="408" r:id="rId12"/>
    <p:sldId id="409" r:id="rId13"/>
    <p:sldId id="410" r:id="rId14"/>
    <p:sldId id="411" r:id="rId15"/>
    <p:sldId id="412" r:id="rId16"/>
    <p:sldId id="413" r:id="rId17"/>
    <p:sldId id="421" r:id="rId18"/>
    <p:sldId id="418" r:id="rId19"/>
    <p:sldId id="419" r:id="rId20"/>
    <p:sldId id="420" r:id="rId21"/>
  </p:sldIdLst>
  <p:sldSz cx="9144000" cy="6858000" type="screen4x3"/>
  <p:notesSz cx="6858000" cy="9144000"/>
  <p:defaultTextStyle>
    <a:defPPr>
      <a:defRPr lang="fr-F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1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5950"/>
  </p:normalViewPr>
  <p:slideViewPr>
    <p:cSldViewPr snapToGrid="0" showGuides="1">
      <p:cViewPr>
        <p:scale>
          <a:sx n="80" d="100"/>
          <a:sy n="80" d="100"/>
        </p:scale>
        <p:origin x="-1710" y="198"/>
      </p:cViewPr>
      <p:guideLst>
        <p:guide orient="horz" pos="219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6486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Cliquez pour modifier les styles du texte du masque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Deuxième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Troisième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Quatrième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Cinquième niveau</a:t>
            </a:r>
            <a:endParaRPr kumimoji="0" lang="fr-FR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fr-FR" sz="1200" dirty="0"/>
            </a:fld>
            <a:endParaRPr lang="fr-FR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49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0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1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2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3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4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5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6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7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8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59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0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1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2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3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4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5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6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7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8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69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0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3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4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5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6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7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8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9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0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1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2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3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9260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5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86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noProof="0" smtClean="0"/>
              <a:t>Cliquez et modifiez le titre</a:t>
            </a:r>
            <a:endParaRPr lang="fr-FR" noProof="0" smtClean="0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charset="0"/>
              <a:buNone/>
              <a:defRPr sz="28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  <a:endParaRPr lang="fr-FR" noProof="0" smtClean="0"/>
          </a:p>
        </p:txBody>
      </p:sp>
      <p:sp>
        <p:nvSpPr>
          <p:cNvPr id="87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8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r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 hasCustomPrompt="1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 hasCustomPrompt="1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fr-FR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8194" name="Group 2"/>
          <p:cNvGrpSpPr/>
          <p:nvPr/>
        </p:nvGrpSpPr>
        <p:grpSpPr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/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2" name="Freeform 4"/>
            <p:cNvSpPr/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3" name="Freeform 5"/>
            <p:cNvSpPr/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5" name="Freeform 6"/>
            <p:cNvSpPr/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06 w 1722"/>
                <a:gd name="T1" fmla="*/ 58 h 66"/>
                <a:gd name="T2" fmla="*/ 1706 w 1722"/>
                <a:gd name="T3" fmla="*/ 52 h 66"/>
                <a:gd name="T4" fmla="*/ 0 w 1722"/>
                <a:gd name="T5" fmla="*/ 0 h 66"/>
                <a:gd name="T6" fmla="*/ 0 w 1722"/>
                <a:gd name="T7" fmla="*/ 40 h 66"/>
                <a:gd name="T8" fmla="*/ 1706 w 1722"/>
                <a:gd name="T9" fmla="*/ 58 h 66"/>
                <a:gd name="T10" fmla="*/ 1706 w 1722"/>
                <a:gd name="T11" fmla="*/ 5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5" name="Freeform 7"/>
            <p:cNvSpPr/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4 w 4789"/>
                <a:gd name="T3" fmla="*/ 77 h 329"/>
                <a:gd name="T4" fmla="*/ 4784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rgbClr val="00007D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7" name="Freeform 8"/>
            <p:cNvSpPr/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67 w 975"/>
                <a:gd name="T1" fmla="*/ 48 h 101"/>
                <a:gd name="T2" fmla="*/ 96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67 w 975"/>
                <a:gd name="T9" fmla="*/ 48 h 101"/>
                <a:gd name="T10" fmla="*/ 96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38" name="Freeform 9"/>
            <p:cNvSpPr/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2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25 w 2141"/>
                <a:gd name="T7" fmla="*/ 0 h 198"/>
                <a:gd name="T8" fmla="*/ 212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78" name="Freeform 10"/>
            <p:cNvSpPr/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0" name="Freeform 11"/>
            <p:cNvSpPr/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58 w 2517"/>
                <a:gd name="T1" fmla="*/ 276 h 276"/>
                <a:gd name="T2" fmla="*/ 2493 w 2517"/>
                <a:gd name="T3" fmla="*/ 204 h 276"/>
                <a:gd name="T4" fmla="*/ 2236 w 2517"/>
                <a:gd name="T5" fmla="*/ 0 h 276"/>
                <a:gd name="T6" fmla="*/ 0 w 2517"/>
                <a:gd name="T7" fmla="*/ 276 h 276"/>
                <a:gd name="T8" fmla="*/ 2158 w 2517"/>
                <a:gd name="T9" fmla="*/ 276 h 276"/>
                <a:gd name="T10" fmla="*/ 215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0" name="Freeform 12"/>
            <p:cNvSpPr/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2" name="Freeform 13"/>
            <p:cNvSpPr/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1 w 729"/>
                <a:gd name="T7" fmla="*/ 240 h 240"/>
                <a:gd name="T8" fmla="*/ 72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2" name="Freeform 14"/>
            <p:cNvSpPr/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4" name="Freeform 15"/>
            <p:cNvSpPr/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1 w 729"/>
                <a:gd name="T1" fmla="*/ 318 h 318"/>
                <a:gd name="T2" fmla="*/ 72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1 w 729"/>
                <a:gd name="T9" fmla="*/ 318 h 318"/>
                <a:gd name="T10" fmla="*/ 72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4" name="Freeform 16"/>
            <p:cNvSpPr/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5" name="Freeform 17"/>
            <p:cNvSpPr/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6" name="Freeform 18"/>
            <p:cNvSpPr/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48" name="Freeform 19"/>
            <p:cNvSpPr/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88" name="Freeform 20"/>
            <p:cNvSpPr/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0" name="Freeform 21"/>
            <p:cNvSpPr/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0" name="Freeform 22"/>
            <p:cNvSpPr/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1" name="Freeform 23"/>
            <p:cNvSpPr/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6 w 2200"/>
                <a:gd name="T3" fmla="*/ 2480 h 2482"/>
                <a:gd name="T4" fmla="*/ 2198 w 2200"/>
                <a:gd name="T5" fmla="*/ 2474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65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2" name="Freeform 24"/>
            <p:cNvSpPr/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4" name="Freeform 25"/>
            <p:cNvSpPr/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4" name="Freeform 26"/>
            <p:cNvSpPr/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5" name="Freeform 27"/>
            <p:cNvSpPr/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7" name="Freeform 28"/>
            <p:cNvSpPr/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7" name="Freeform 29"/>
            <p:cNvSpPr/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059" name="Freeform 30"/>
            <p:cNvSpPr/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199" name="Freeform 31"/>
            <p:cNvSpPr/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0" name="Freeform 32"/>
            <p:cNvSpPr/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1" name="Freeform 33"/>
            <p:cNvSpPr/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2" name="Freeform 34"/>
            <p:cNvSpPr/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3" name="Freeform 35"/>
            <p:cNvSpPr/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4" name="Freeform 36"/>
            <p:cNvSpPr/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5" name="Freeform 37"/>
            <p:cNvSpPr/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7206" name="Freeform 38"/>
            <p:cNvSpPr/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grpSp>
          <p:nvGrpSpPr>
            <p:cNvPr id="8236" name="Group 39"/>
            <p:cNvGrpSpPr/>
            <p:nvPr userDrawn="1"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/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7209" name="Freeform 41"/>
              <p:cNvSpPr/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fr-FR"/>
              <a:t>Cliquez et modifiez le titre</a:t>
            </a:r>
            <a:endParaRPr lang="fr-FR"/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fr-FR" smtClean="0"/>
              <a:t>Cliquez pour modifier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fr-FR" smtClean="0"/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fr-FR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fr-FR" dirty="0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Franklin Gothic Demi" panose="020B070302010202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Blip>
          <a:blip r:embed="rId14"/>
        </a:buBlip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hyperlink" Target="https://wordpress-1207589-4279038.cloudwaysapps.com/classification-and-biological-functions-of-lipids/" TargetMode="External"/><Relationship Id="rId3" Type="http://schemas.openxmlformats.org/officeDocument/2006/relationships/hyperlink" Target="https://wordpress-1207589-4279038.cloudwaysapps.com/types-of-nucleic-acids/" TargetMode="External"/><Relationship Id="rId2" Type="http://schemas.openxmlformats.org/officeDocument/2006/relationships/hyperlink" Target="https://wordpress-1207589-4279038.cloudwaysapps.com/structure-classification-and-functions-of-carbohydrates/" TargetMode="External"/><Relationship Id="rId1" Type="http://schemas.openxmlformats.org/officeDocument/2006/relationships/hyperlink" Target="https://wordpress-1207589-4279038.cloudwaysapps.com/structure-and-functions-of-protei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89255" y="2519045"/>
            <a:ext cx="8229600" cy="72644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fr-FR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</a:br>
            <a:br>
              <a:rPr kumimoji="0" lang="fr-FR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</a:br>
            <a:r>
              <a:rPr kumimoji="0" lang="fr-FR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6. </a:t>
            </a:r>
            <a:r>
              <a:rPr lang="fr-FR" sz="54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sym typeface="+mn-ea"/>
              </a:rPr>
              <a:t>Concepts of Bioenergetic</a:t>
            </a:r>
            <a:br>
              <a:rPr lang="fr-FR" sz="54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sym typeface="+mn-ea"/>
              </a:rPr>
            </a:br>
            <a:br>
              <a:rPr kumimoji="0" lang="fr-FR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</a:br>
            <a:br>
              <a:rPr kumimoji="0" lang="fr-FR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</a:br>
            <a:r>
              <a:rPr kumimoji="0" lang="fr-FR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 </a:t>
            </a:r>
            <a:endParaRPr kumimoji="0" lang="fr-FR" sz="5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9927590" y="3208655"/>
            <a:ext cx="3048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fr-F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1"/>
          <p:cNvSpPr/>
          <p:nvPr/>
        </p:nvSpPr>
        <p:spPr>
          <a:xfrm>
            <a:off x="296863" y="338138"/>
            <a:ext cx="8609012" cy="563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 Le 1er principe :</a:t>
            </a:r>
            <a:r>
              <a:rPr b="1" dirty="0">
                <a:latin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</a:rPr>
              <a:t>Principe de conservation de l’énergie (Lavoisier 1773)</a:t>
            </a:r>
            <a:endParaRPr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dirty="0">
                <a:latin typeface="Arial" panose="020B0604020202020204" pitchFamily="34" charset="0"/>
              </a:rPr>
              <a:t>-Il n y a ni création ni perte d’énergie, mais uniquement des transformations de l’énergie ; le contenu total de l’énergie de l’univers est 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constant.</a:t>
            </a:r>
            <a:endParaRPr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b="1" dirty="0">
                <a:latin typeface="Arial" panose="020B0604020202020204" pitchFamily="34" charset="0"/>
              </a:rPr>
              <a:t>«Rien ne se perd, rien ne se forme, tout se transforme »</a:t>
            </a:r>
            <a:endParaRPr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dirty="0">
                <a:latin typeface="Arial" panose="020B0604020202020204" pitchFamily="34" charset="0"/>
              </a:rPr>
              <a:t>-Exemple : l’hydrolyse de l’ATP (énergie chimique) est nécessaire à la contraction musculaire </a:t>
            </a:r>
            <a:endParaRPr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dirty="0">
                <a:latin typeface="Arial" panose="020B0604020202020204" pitchFamily="34" charset="0"/>
              </a:rPr>
              <a:t>(énergie mécanique)   transformation d’une forme d’énergie à une autre.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1"/>
          <p:cNvSpPr/>
          <p:nvPr/>
        </p:nvSpPr>
        <p:spPr>
          <a:xfrm>
            <a:off x="487363" y="519113"/>
            <a:ext cx="8205787" cy="3970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 Le 2ème principe :</a:t>
            </a:r>
            <a:r>
              <a:rPr b="1" dirty="0">
                <a:latin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</a:rPr>
              <a:t>Augmentation de l’entropie</a:t>
            </a:r>
            <a:endParaRPr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dirty="0">
                <a:latin typeface="Arial" panose="020B0604020202020204" pitchFamily="34" charset="0"/>
              </a:rPr>
              <a:t>-Lors de la production d’énergie, les systèmes intervenants évoluent d’un état </a:t>
            </a:r>
            <a:r>
              <a:rPr b="1" dirty="0">
                <a:latin typeface="Arial" panose="020B0604020202020204" pitchFamily="34" charset="0"/>
              </a:rPr>
              <a:t>ordonné</a:t>
            </a:r>
            <a:r>
              <a:rPr dirty="0">
                <a:latin typeface="Arial" panose="020B0604020202020204" pitchFamily="34" charset="0"/>
              </a:rPr>
              <a:t> vers un état </a:t>
            </a:r>
            <a:r>
              <a:rPr b="1" dirty="0">
                <a:latin typeface="Arial" panose="020B0604020202020204" pitchFamily="34" charset="0"/>
              </a:rPr>
              <a:t>moins ordonné</a:t>
            </a:r>
            <a:r>
              <a:rPr dirty="0">
                <a:latin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dirty="0">
                <a:latin typeface="Arial" panose="020B0604020202020204" pitchFamily="34" charset="0"/>
              </a:rPr>
              <a:t>-Le désordre obtenu est appelé Entropie 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(S)</a:t>
            </a:r>
            <a:r>
              <a:rPr dirty="0">
                <a:solidFill>
                  <a:srgbClr val="00FF00"/>
                </a:solidFill>
                <a:latin typeface="Arial" panose="020B0604020202020204" pitchFamily="34" charset="0"/>
              </a:rPr>
              <a:t>.</a:t>
            </a:r>
            <a:endParaRPr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dirty="0">
                <a:latin typeface="Arial" panose="020B0604020202020204" pitchFamily="34" charset="0"/>
              </a:rPr>
              <a:t>-La mesure quantitative de la variation de ce désordre (d’un état initial à un état final) est désignée par la variation de l’entropie 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(=∆S)</a:t>
            </a:r>
            <a:r>
              <a:rPr dirty="0">
                <a:latin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1"/>
          <p:cNvSpPr/>
          <p:nvPr/>
        </p:nvSpPr>
        <p:spPr>
          <a:xfrm>
            <a:off x="450850" y="312738"/>
            <a:ext cx="8443913" cy="3970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sz="3200" b="1" dirty="0">
                <a:solidFill>
                  <a:srgbClr val="00FF00"/>
                </a:solidFill>
                <a:latin typeface="Arial" panose="020B0604020202020204" pitchFamily="34" charset="0"/>
              </a:rPr>
              <a:t>III.  Notion de l’énergie libre de Gibbs G :</a:t>
            </a:r>
            <a:endParaRPr sz="3200" b="1" dirty="0">
              <a:solidFill>
                <a:srgbClr val="00FF00"/>
              </a:solidFill>
              <a:latin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dirty="0">
                <a:latin typeface="Arial" panose="020B0604020202020204" pitchFamily="34" charset="0"/>
              </a:rPr>
              <a:t>1.  Définition :</a:t>
            </a:r>
            <a:endParaRPr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dirty="0">
                <a:latin typeface="Arial" panose="020B0604020202020204" pitchFamily="34" charset="0"/>
              </a:rPr>
              <a:t>- L’énergie libre de Gibbs «G» est l’énergie d’un système qui produit un travail utile dans des conditions de température et de pression constantes.</a:t>
            </a:r>
            <a:endParaRPr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dirty="0">
                <a:latin typeface="Arial" panose="020B0604020202020204" pitchFamily="34" charset="0"/>
              </a:rPr>
              <a:t>Soit comme le système de la réaction biochimique :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9625"/>
            <a:ext cx="9144000" cy="206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1"/>
          <p:cNvSpPr/>
          <p:nvPr/>
        </p:nvSpPr>
        <p:spPr>
          <a:xfrm>
            <a:off x="249238" y="74613"/>
            <a:ext cx="8894762" cy="2862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b="1" dirty="0">
                <a:latin typeface="Arial" panose="020B0604020202020204" pitchFamily="34" charset="0"/>
              </a:rPr>
              <a:t>*Notion de l’énergie interne U et de l’enthalpie :</a:t>
            </a:r>
            <a:endParaRPr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dirty="0">
                <a:latin typeface="Arial" panose="020B0604020202020204" pitchFamily="34" charset="0"/>
              </a:rPr>
              <a:t>On considère la Fonction d’état extensive 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U </a:t>
            </a:r>
            <a:r>
              <a:rPr dirty="0">
                <a:solidFill>
                  <a:srgbClr val="00FF00"/>
                </a:solidFill>
                <a:latin typeface="Arial" panose="020B0604020202020204" pitchFamily="34" charset="0"/>
              </a:rPr>
              <a:t>« 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énergie interne</a:t>
            </a:r>
            <a:r>
              <a:rPr dirty="0">
                <a:solidFill>
                  <a:srgbClr val="00FF00"/>
                </a:solidFill>
                <a:latin typeface="Arial" panose="020B0604020202020204" pitchFamily="34" charset="0"/>
              </a:rPr>
              <a:t> » </a:t>
            </a:r>
            <a:r>
              <a:rPr dirty="0">
                <a:solidFill>
                  <a:srgbClr val="FFFF00"/>
                </a:solidFill>
                <a:latin typeface="Arial" panose="020B0604020202020204" pitchFamily="34" charset="0"/>
              </a:rPr>
              <a:t>j.mol-1</a:t>
            </a:r>
            <a:r>
              <a:rPr dirty="0">
                <a:latin typeface="Arial" panose="020B0604020202020204" pitchFamily="34" charset="0"/>
              </a:rPr>
              <a:t>, elle est indépendante de la manière dont on passe de 1 vers 2. Les variations de </a:t>
            </a:r>
            <a:r>
              <a:rPr dirty="0">
                <a:solidFill>
                  <a:srgbClr val="00FF00"/>
                </a:solidFill>
                <a:latin typeface="Arial" panose="020B0604020202020204" pitchFamily="34" charset="0"/>
              </a:rPr>
              <a:t>U</a:t>
            </a:r>
            <a:r>
              <a:rPr dirty="0">
                <a:latin typeface="Arial" panose="020B0604020202020204" pitchFamily="34" charset="0"/>
              </a:rPr>
              <a:t> sont associées à des </a:t>
            </a:r>
            <a:r>
              <a:rPr b="1" dirty="0">
                <a:latin typeface="Arial" panose="020B0604020202020204" pitchFamily="34" charset="0"/>
              </a:rPr>
              <a:t>échanges d’énergie </a:t>
            </a:r>
            <a:r>
              <a:rPr dirty="0">
                <a:latin typeface="Arial" panose="020B0604020202020204" pitchFamily="34" charset="0"/>
              </a:rPr>
              <a:t>S/F de travail 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w</a:t>
            </a:r>
            <a:r>
              <a:rPr dirty="0">
                <a:latin typeface="Arial" panose="020B0604020202020204" pitchFamily="34" charset="0"/>
              </a:rPr>
              <a:t> et/ou de transfert de chaleur 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Q</a:t>
            </a:r>
            <a:r>
              <a:rPr dirty="0">
                <a:latin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35313"/>
            <a:ext cx="9144000" cy="3722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1"/>
          <p:cNvSpPr/>
          <p:nvPr/>
        </p:nvSpPr>
        <p:spPr>
          <a:xfrm>
            <a:off x="238125" y="0"/>
            <a:ext cx="891698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dirty="0">
                <a:latin typeface="Arial" panose="020B0604020202020204" pitchFamily="34" charset="0"/>
              </a:rPr>
              <a:t>∆U=variation de l’énergie interne, c’est la variation d’énergie entre l’état final et initial de notre système</a:t>
            </a:r>
            <a:endParaRPr dirty="0">
              <a:latin typeface="Arial" panose="020B0604020202020204" pitchFamily="34" charset="0"/>
            </a:endParaRP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2975" y="985838"/>
            <a:ext cx="7275513" cy="109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6" name="Rectangle 3"/>
          <p:cNvSpPr/>
          <p:nvPr/>
        </p:nvSpPr>
        <p:spPr>
          <a:xfrm>
            <a:off x="344488" y="2155825"/>
            <a:ext cx="8680450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b="1" dirty="0">
                <a:latin typeface="Arial" panose="020B0604020202020204" pitchFamily="34" charset="0"/>
              </a:rPr>
              <a:t>U : </a:t>
            </a:r>
            <a:r>
              <a:rPr dirty="0">
                <a:latin typeface="Arial" panose="020B0604020202020204" pitchFamily="34" charset="0"/>
              </a:rPr>
              <a:t>l’énergie totale contenue dans un système, pour une molécule donnée c’est l’énergie de liaisons, de vibrations ou de rotations.</a:t>
            </a:r>
            <a:endParaRPr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b="1" dirty="0">
                <a:latin typeface="Arial" panose="020B0604020202020204" pitchFamily="34" charset="0"/>
              </a:rPr>
              <a:t>Q : </a:t>
            </a:r>
            <a:r>
              <a:rPr dirty="0">
                <a:latin typeface="Arial" panose="020B0604020202020204" pitchFamily="34" charset="0"/>
              </a:rPr>
              <a:t>est la quantité de chaleur échangée avec le système. </a:t>
            </a:r>
            <a:endParaRPr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b="1" dirty="0">
                <a:latin typeface="Arial" panose="020B0604020202020204" pitchFamily="34" charset="0"/>
              </a:rPr>
              <a:t>W : </a:t>
            </a:r>
            <a:r>
              <a:rPr dirty="0">
                <a:latin typeface="Arial" panose="020B0604020202020204" pitchFamily="34" charset="0"/>
              </a:rPr>
              <a:t>est le travail effectué par le système sur le milieu extérieur ou inversement.</a:t>
            </a:r>
            <a:endParaRPr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b="1" dirty="0">
                <a:latin typeface="Arial" panose="020B0604020202020204" pitchFamily="34" charset="0"/>
              </a:rPr>
              <a:t>w=vx∆p, P </a:t>
            </a:r>
            <a:r>
              <a:rPr dirty="0">
                <a:latin typeface="Arial" panose="020B0604020202020204" pitchFamily="34" charset="0"/>
              </a:rPr>
              <a:t>: pression, </a:t>
            </a:r>
            <a:r>
              <a:rPr b="1" dirty="0">
                <a:latin typeface="Arial" panose="020B0604020202020204" pitchFamily="34" charset="0"/>
              </a:rPr>
              <a:t>V</a:t>
            </a:r>
            <a:r>
              <a:rPr dirty="0">
                <a:latin typeface="Arial" panose="020B0604020202020204" pitchFamily="34" charset="0"/>
              </a:rPr>
              <a:t> : volume .Dans la cellule, la pression est constante </a:t>
            </a:r>
            <a:r>
              <a:rPr b="1" dirty="0">
                <a:latin typeface="Arial" panose="020B0604020202020204" pitchFamily="34" charset="0"/>
              </a:rPr>
              <a:t>∆p=0 </a:t>
            </a:r>
            <a:r>
              <a:rPr dirty="0">
                <a:latin typeface="Arial" panose="020B0604020202020204" pitchFamily="34" charset="0"/>
              </a:rPr>
              <a:t>donc </a:t>
            </a:r>
            <a:r>
              <a:rPr b="1" dirty="0">
                <a:latin typeface="Arial" panose="020B0604020202020204" pitchFamily="34" charset="0"/>
              </a:rPr>
              <a:t>w=0</a:t>
            </a:r>
            <a:r>
              <a:rPr dirty="0">
                <a:latin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3" y="355600"/>
            <a:ext cx="9139237" cy="356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9113"/>
            <a:ext cx="9144000" cy="2143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Zone de texte 3"/>
          <p:cNvSpPr txBox="1"/>
          <p:nvPr/>
        </p:nvSpPr>
        <p:spPr>
          <a:xfrm>
            <a:off x="88900" y="0"/>
            <a:ext cx="6181725" cy="82994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sz="3200" b="1" dirty="0">
                <a:solidFill>
                  <a:srgbClr val="00FF00"/>
                </a:solidFill>
              </a:rPr>
              <a:t>Phosphoryl Transfer from ATP</a:t>
            </a:r>
            <a:endParaRPr sz="3200" b="1" dirty="0">
              <a:solidFill>
                <a:srgbClr val="00FF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1457960"/>
            <a:ext cx="9144000" cy="38449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175895" y="33655"/>
            <a:ext cx="8690610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sz="3200" b="1" dirty="0">
                <a:solidFill>
                  <a:srgbClr val="00FF00"/>
                </a:solidFill>
              </a:rPr>
              <a:t>Free energy change for ATP hydrolysis is </a:t>
            </a:r>
            <a:r>
              <a:rPr sz="3200" b="1" dirty="0">
                <a:solidFill>
                  <a:schemeClr val="tx1"/>
                </a:solidFill>
              </a:rPr>
              <a:t>large and negative</a:t>
            </a:r>
            <a:endParaRPr sz="3200" b="1" dirty="0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9525" y="1305560"/>
            <a:ext cx="9133840" cy="5551170"/>
            <a:chOff x="15" y="2056"/>
            <a:chExt cx="14384" cy="874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" y="2056"/>
              <a:ext cx="14385" cy="8743"/>
            </a:xfrm>
            <a:prstGeom prst="rect">
              <a:avLst/>
            </a:prstGeom>
          </p:spPr>
        </p:pic>
        <p:sp>
          <p:nvSpPr>
            <p:cNvPr id="7" name="Zone de texte 6"/>
            <p:cNvSpPr txBox="1"/>
            <p:nvPr/>
          </p:nvSpPr>
          <p:spPr>
            <a:xfrm>
              <a:off x="7728" y="2119"/>
              <a:ext cx="5283" cy="922"/>
            </a:xfrm>
            <a:prstGeom prst="rect">
              <a:avLst/>
            </a:prstGeom>
          </p:spPr>
          <p:txBody>
            <a:bodyPr>
              <a:noAutofit/>
            </a:bodyPr>
            <a:p>
              <a:r>
                <a:rPr sz="1600">
                  <a:solidFill>
                    <a:srgbClr val="0000FF"/>
                  </a:solidFill>
                  <a:latin typeface="Calibri" panose="020F0502020204030204"/>
                  <a:ea typeface="Calibri" panose="020F0502020204030204"/>
                </a:rPr>
                <a:t>Hydrolysis of ATP is highly favorable </a:t>
              </a:r>
              <a:endParaRPr sz="1600">
                <a:solidFill>
                  <a:srgbClr val="0000FF"/>
                </a:solidFill>
                <a:latin typeface="Calibri" panose="020F0502020204030204"/>
                <a:ea typeface="Calibri" panose="020F0502020204030204"/>
              </a:endParaRPr>
            </a:p>
            <a:p>
              <a:r>
                <a:rPr sz="1600">
                  <a:solidFill>
                    <a:srgbClr val="0000FF"/>
                  </a:solidFill>
                  <a:latin typeface="Calibri" panose="020F0502020204030204"/>
                  <a:ea typeface="Calibri" panose="020F0502020204030204"/>
                </a:rPr>
                <a:t>under standard conditions </a:t>
              </a:r>
              <a:endParaRPr sz="1600">
                <a:solidFill>
                  <a:srgbClr val="0000FF"/>
                </a:solidFill>
                <a:latin typeface="Calibri" panose="020F0502020204030204"/>
                <a:ea typeface="Calibri" panose="020F0502020204030204"/>
              </a:endParaRPr>
            </a:p>
            <a:p>
              <a:endParaRPr sz="1600">
                <a:solidFill>
                  <a:srgbClr val="0000FF"/>
                </a:solidFill>
                <a:latin typeface="Calibri" panose="020F0502020204030204"/>
                <a:ea typeface="Calibri" panose="020F0502020204030204"/>
              </a:endParaRPr>
            </a:p>
            <a:p>
              <a:endParaRPr sz="1600">
                <a:solidFill>
                  <a:srgbClr val="0000FF"/>
                </a:solidFill>
                <a:latin typeface="Calibri" panose="020F0502020204030204"/>
                <a:ea typeface="Calibri" panose="020F0502020204030204"/>
              </a:endParaRPr>
            </a:p>
            <a:p>
              <a:r>
                <a:rPr sz="1800">
                  <a:solidFill>
                    <a:srgbClr val="FF0000"/>
                  </a:solidFill>
                  <a:latin typeface="Arial" panose="020B0604020202020204"/>
                  <a:ea typeface="Arial" panose="020B0604020202020204"/>
                </a:rPr>
                <a:t>The reason why ATP is high energy compound?</a:t>
              </a:r>
              <a:endParaRPr sz="1800">
                <a:solidFill>
                  <a:srgbClr val="FF0000"/>
                </a:solidFill>
                <a:latin typeface="Arial" panose="020B0604020202020204"/>
                <a:ea typeface="Arial" panose="020B0604020202020204"/>
              </a:endParaRPr>
            </a:p>
          </p:txBody>
        </p:sp>
        <p:sp>
          <p:nvSpPr>
            <p:cNvPr id="8" name="Flèche vers le bas 7"/>
            <p:cNvSpPr/>
            <p:nvPr/>
          </p:nvSpPr>
          <p:spPr>
            <a:xfrm>
              <a:off x="9357" y="3022"/>
              <a:ext cx="257" cy="715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fr-FR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-98425" y="75565"/>
            <a:ext cx="9144635" cy="553085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buClrTx/>
              <a:buSzTx/>
              <a:buFontTx/>
            </a:pPr>
            <a:r>
              <a:rPr sz="3000" b="1" dirty="0">
                <a:solidFill>
                  <a:srgbClr val="00FF00"/>
                </a:solidFill>
              </a:rPr>
              <a:t>Actual DG of ATP hydrolysis differs from DG’</a:t>
            </a:r>
            <a:endParaRPr sz="3000" b="1" dirty="0">
              <a:solidFill>
                <a:srgbClr val="00FF00"/>
              </a:solidFill>
            </a:endParaRPr>
          </a:p>
        </p:txBody>
      </p:sp>
      <p:sp>
        <p:nvSpPr>
          <p:cNvPr id="3" name="Zone de texte 2"/>
          <p:cNvSpPr txBox="1"/>
          <p:nvPr/>
        </p:nvSpPr>
        <p:spPr>
          <a:xfrm>
            <a:off x="0" y="554355"/>
            <a:ext cx="9144000" cy="624713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>
                <a:latin typeface="Times"/>
                <a:ea typeface="Times"/>
              </a:rPr>
              <a:t>The actual free-energy change in a process depends on: </a:t>
            </a:r>
            <a:endParaRPr>
              <a:latin typeface="Times"/>
              <a:ea typeface="Times"/>
            </a:endParaRPr>
          </a:p>
          <a:p>
            <a:pPr algn="l">
              <a:buClrTx/>
              <a:buSzTx/>
              <a:buFontTx/>
            </a:pPr>
            <a:r>
              <a:rPr>
                <a:latin typeface="Times"/>
                <a:ea typeface="Times"/>
              </a:rPr>
              <a:t>– The standard free energy</a:t>
            </a:r>
            <a:r>
              <a:rPr>
                <a:solidFill>
                  <a:srgbClr val="000000"/>
                </a:solidFill>
                <a:latin typeface="Times"/>
                <a:ea typeface="Times"/>
              </a:rPr>
              <a:t> </a:t>
            </a:r>
            <a:endParaRPr>
              <a:solidFill>
                <a:srgbClr val="000000"/>
              </a:solidFill>
              <a:latin typeface="Times"/>
              <a:ea typeface="Times"/>
            </a:endParaRPr>
          </a:p>
          <a:p>
            <a:r>
              <a:rPr>
                <a:latin typeface="Times"/>
                <a:ea typeface="Times"/>
              </a:rPr>
              <a:t>– The </a:t>
            </a:r>
            <a:r>
              <a:rPr>
                <a:solidFill>
                  <a:srgbClr val="00FF00"/>
                </a:solidFill>
                <a:latin typeface="Times"/>
                <a:ea typeface="Times"/>
              </a:rPr>
              <a:t>actual concentrations of reactants and products </a:t>
            </a:r>
            <a:endParaRPr>
              <a:solidFill>
                <a:srgbClr val="00FF00"/>
              </a:solidFill>
              <a:latin typeface="Times"/>
              <a:ea typeface="Times"/>
            </a:endParaRPr>
          </a:p>
          <a:p>
            <a:r>
              <a:rPr>
                <a:latin typeface="Times"/>
                <a:ea typeface="Times"/>
              </a:rPr>
              <a:t>▶</a:t>
            </a:r>
            <a:r>
              <a:rPr>
                <a:solidFill>
                  <a:schemeClr val="tx1"/>
                </a:solidFill>
                <a:latin typeface="Times"/>
                <a:ea typeface="Times"/>
              </a:rPr>
              <a:t> The free-energy change is more favorable if the reactant’s concentration exceeds its </a:t>
            </a:r>
            <a:endParaRPr>
              <a:solidFill>
                <a:schemeClr val="tx1"/>
              </a:solidFill>
              <a:latin typeface="Times"/>
              <a:ea typeface="Times"/>
            </a:endParaRPr>
          </a:p>
          <a:p>
            <a:r>
              <a:rPr>
                <a:solidFill>
                  <a:schemeClr val="tx1"/>
                </a:solidFill>
                <a:latin typeface="Times"/>
                <a:ea typeface="Times"/>
              </a:rPr>
              <a:t>equilibrium concentration </a:t>
            </a:r>
            <a:endParaRPr>
              <a:solidFill>
                <a:schemeClr val="tx1"/>
              </a:solidFill>
              <a:latin typeface="Times"/>
              <a:ea typeface="Times"/>
            </a:endParaRPr>
          </a:p>
          <a:p>
            <a:r>
              <a:rPr>
                <a:solidFill>
                  <a:schemeClr val="tx1"/>
                </a:solidFill>
                <a:latin typeface="Times"/>
                <a:ea typeface="Times"/>
              </a:rPr>
              <a:t>▶ True reactant and the product are</a:t>
            </a:r>
            <a:r>
              <a:rPr>
                <a:latin typeface="Times"/>
                <a:ea typeface="Times"/>
              </a:rPr>
              <a:t> Mg-ATP and Mg-ADP, respectively</a:t>
            </a:r>
            <a:r>
              <a:rPr>
                <a:solidFill>
                  <a:srgbClr val="000000"/>
                </a:solidFill>
                <a:latin typeface="Times"/>
                <a:ea typeface="Times"/>
              </a:rPr>
              <a:t> </a:t>
            </a:r>
            <a:endParaRPr>
              <a:solidFill>
                <a:srgbClr val="000000"/>
              </a:solidFill>
              <a:latin typeface="Times"/>
              <a:ea typeface="Times"/>
            </a:endParaRPr>
          </a:p>
          <a:p>
            <a:r>
              <a:rPr>
                <a:solidFill>
                  <a:srgbClr val="00FF00"/>
                </a:solidFill>
                <a:latin typeface="Times"/>
                <a:ea typeface="Times"/>
              </a:rPr>
              <a:t>– </a:t>
            </a:r>
            <a:r>
              <a:rPr>
                <a:solidFill>
                  <a:srgbClr val="00FF00"/>
                </a:solidFill>
                <a:latin typeface="Symbol" panose="05050102010706020507"/>
                <a:ea typeface="Symbol" panose="05050102010706020507"/>
              </a:rPr>
              <a:t>D</a:t>
            </a:r>
            <a:r>
              <a:rPr i="1">
                <a:solidFill>
                  <a:srgbClr val="00FF00"/>
                </a:solidFill>
                <a:latin typeface="Times"/>
                <a:ea typeface="Times"/>
              </a:rPr>
              <a:t>G</a:t>
            </a:r>
            <a:r>
              <a:rPr>
                <a:solidFill>
                  <a:srgbClr val="00FF00"/>
                </a:solidFill>
                <a:latin typeface="Symbol" panose="05050102010706020507"/>
                <a:ea typeface="Symbol" panose="05050102010706020507"/>
              </a:rPr>
              <a:t> </a:t>
            </a:r>
            <a:r>
              <a:rPr>
                <a:solidFill>
                  <a:srgbClr val="00FF00"/>
                </a:solidFill>
                <a:latin typeface="Times"/>
                <a:ea typeface="Times"/>
              </a:rPr>
              <a:t>is also Mg++ dependent </a:t>
            </a:r>
            <a:r>
              <a:rPr lang="fr-FR">
                <a:latin typeface="Times"/>
                <a:ea typeface="Times"/>
                <a:sym typeface="+mn-ea"/>
              </a:rPr>
              <a:t>                                                  </a:t>
            </a:r>
            <a:endParaRPr>
              <a:solidFill>
                <a:srgbClr val="00FF00"/>
              </a:solidFill>
              <a:latin typeface="Times"/>
              <a:ea typeface="Times"/>
            </a:endParaRPr>
          </a:p>
          <a:p>
            <a:r>
              <a:rPr>
                <a:solidFill>
                  <a:srgbClr val="00FF00"/>
                </a:solidFill>
                <a:latin typeface="Times"/>
                <a:ea typeface="Times"/>
              </a:rPr>
              <a:t> </a:t>
            </a:r>
            <a:r>
              <a:rPr>
                <a:latin typeface="Symbol" panose="05050102010706020507"/>
                <a:ea typeface="Symbol" panose="05050102010706020507"/>
                <a:sym typeface="+mn-ea"/>
              </a:rPr>
              <a:t> </a:t>
            </a:r>
            <a:r>
              <a:rPr>
                <a:solidFill>
                  <a:srgbClr val="00FF00"/>
                </a:solidFill>
                <a:latin typeface="Times"/>
                <a:ea typeface="Times"/>
              </a:rPr>
              <a:t></a:t>
            </a:r>
            <a:r>
              <a:rPr lang="fr-FR">
                <a:latin typeface="Times"/>
                <a:ea typeface="Times"/>
                <a:sym typeface="+mn-ea"/>
              </a:rPr>
              <a:t> </a:t>
            </a:r>
            <a:endParaRPr>
              <a:solidFill>
                <a:srgbClr val="00FF00"/>
              </a:solidFill>
              <a:latin typeface="Times"/>
              <a:ea typeface="Times"/>
            </a:endParaRPr>
          </a:p>
          <a:p>
            <a:endParaRPr>
              <a:solidFill>
                <a:srgbClr val="00FF00"/>
              </a:solidFill>
              <a:latin typeface="Symbol" panose="05050102010706020507"/>
              <a:ea typeface="Symbol" panose="05050102010706020507"/>
            </a:endParaRPr>
          </a:p>
          <a:p>
            <a:pPr algn="l">
              <a:buClrTx/>
              <a:buSzTx/>
              <a:buFontTx/>
            </a:pPr>
            <a:endParaRPr>
              <a:solidFill>
                <a:schemeClr val="tx1"/>
              </a:solidFill>
              <a:latin typeface="Times"/>
              <a:ea typeface="Times"/>
            </a:endParaRPr>
          </a:p>
          <a:p>
            <a:pPr algn="l">
              <a:buClrTx/>
              <a:buSzTx/>
              <a:buFontTx/>
            </a:pPr>
            <a:r>
              <a:rPr>
                <a:solidFill>
                  <a:schemeClr val="tx1"/>
                </a:solidFill>
                <a:latin typeface="Times"/>
                <a:ea typeface="Times"/>
              </a:rPr>
              <a:t>Mg2+ in cytosol binds to ATP and ADP: true substrate is MgATP2-</a:t>
            </a:r>
            <a:endParaRPr>
              <a:solidFill>
                <a:schemeClr val="tx1"/>
              </a:solidFill>
              <a:latin typeface="Times"/>
              <a:ea typeface="Times"/>
            </a:endParaRPr>
          </a:p>
          <a:p>
            <a:r>
              <a:rPr>
                <a:solidFill>
                  <a:srgbClr val="00FF00"/>
                </a:solidFill>
                <a:latin typeface="Symbol" panose="05050102010706020507"/>
                <a:ea typeface="Symbol" panose="05050102010706020507"/>
              </a:rPr>
              <a:t>D</a:t>
            </a:r>
            <a:r>
              <a:rPr>
                <a:solidFill>
                  <a:srgbClr val="00FF00"/>
                </a:solidFill>
                <a:latin typeface="Arial" panose="020B0604020202020204"/>
                <a:ea typeface="Arial" panose="020B0604020202020204"/>
              </a:rPr>
              <a:t>Gp (posphorylation potential): </a:t>
            </a:r>
            <a:endParaRPr>
              <a:solidFill>
                <a:srgbClr val="00FF00"/>
              </a:solidFill>
              <a:latin typeface="Arial" panose="020B0604020202020204"/>
              <a:ea typeface="Arial" panose="020B0604020202020204"/>
            </a:endParaRPr>
          </a:p>
          <a:p>
            <a:r>
              <a:rPr sz="2200">
                <a:solidFill>
                  <a:schemeClr val="tx1"/>
                </a:solidFill>
                <a:latin typeface="Arial" panose="020B0604020202020204"/>
                <a:ea typeface="Arial" panose="020B0604020202020204"/>
              </a:rPr>
              <a:t>Actual free energy of hydrolysis of ATP under intracellular condition </a:t>
            </a:r>
            <a:endParaRPr sz="2200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  <a:p>
            <a:r>
              <a:rPr sz="2200" b="1">
                <a:solidFill>
                  <a:schemeClr val="tx1"/>
                </a:solidFill>
                <a:latin typeface="Symbol" panose="05050102010706020507"/>
                <a:ea typeface="Symbol" panose="05050102010706020507"/>
              </a:rPr>
              <a:t>D </a:t>
            </a:r>
            <a:r>
              <a:rPr sz="2200">
                <a:solidFill>
                  <a:schemeClr val="tx1"/>
                </a:solidFill>
                <a:latin typeface="Arial" panose="020B0604020202020204"/>
                <a:ea typeface="Arial" panose="020B0604020202020204"/>
              </a:rPr>
              <a:t>G for ATP hydrolysis (</a:t>
            </a:r>
            <a:r>
              <a:rPr sz="2200" b="1">
                <a:solidFill>
                  <a:schemeClr val="tx1"/>
                </a:solidFill>
                <a:latin typeface="Symbol" panose="05050102010706020507"/>
                <a:ea typeface="Symbol" panose="05050102010706020507"/>
              </a:rPr>
              <a:t>D</a:t>
            </a:r>
            <a:r>
              <a:rPr sz="2200" b="1">
                <a:solidFill>
                  <a:schemeClr val="tx1"/>
                </a:solidFill>
                <a:latin typeface="Arial" panose="020B0604020202020204"/>
                <a:ea typeface="Arial" panose="020B0604020202020204"/>
              </a:rPr>
              <a:t>Gp = - 51.8 kJ/mol) </a:t>
            </a:r>
            <a:endParaRPr sz="2200" b="1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  <a:p>
            <a:r>
              <a:rPr sz="2200">
                <a:solidFill>
                  <a:schemeClr val="tx1"/>
                </a:solidFill>
                <a:latin typeface="Arial" panose="020B0604020202020204"/>
                <a:ea typeface="Arial" panose="020B0604020202020204"/>
              </a:rPr>
              <a:t>much more negative than </a:t>
            </a:r>
            <a:r>
              <a:rPr sz="2200" b="1">
                <a:solidFill>
                  <a:schemeClr val="tx1"/>
                </a:solidFill>
                <a:latin typeface="Symbol" panose="05050102010706020507"/>
                <a:ea typeface="Symbol" panose="05050102010706020507"/>
              </a:rPr>
              <a:t>D </a:t>
            </a:r>
            <a:r>
              <a:rPr sz="2200">
                <a:solidFill>
                  <a:schemeClr val="tx1"/>
                </a:solidFill>
                <a:latin typeface="Arial" panose="020B0604020202020204"/>
                <a:ea typeface="Arial" panose="020B0604020202020204"/>
              </a:rPr>
              <a:t>G’o (= -35.5 kJ/mol) </a:t>
            </a:r>
            <a:endParaRPr sz="2200">
              <a:solidFill>
                <a:schemeClr val="tx1"/>
              </a:solidFill>
              <a:latin typeface="Arial" panose="020B0604020202020204"/>
              <a:ea typeface="Arial" panose="020B0604020202020204"/>
            </a:endParaRPr>
          </a:p>
          <a:p>
            <a:r>
              <a:rPr sz="2200">
                <a:solidFill>
                  <a:schemeClr val="tx1"/>
                </a:solidFill>
                <a:latin typeface="Times"/>
                <a:ea typeface="Times"/>
              </a:rPr>
              <a:t>Mg2+ in cytosol binds to ATP and ADP: true substrate is MgATP2-</a:t>
            </a:r>
            <a:endParaRPr sz="2200">
              <a:solidFill>
                <a:schemeClr val="tx1"/>
              </a:solidFill>
              <a:latin typeface="Times"/>
              <a:ea typeface="Times"/>
            </a:endParaRPr>
          </a:p>
        </p:txBody>
      </p:sp>
      <p:cxnSp>
        <p:nvCxnSpPr>
          <p:cNvPr id="7" name="Connecteur droit 6"/>
          <p:cNvCxnSpPr>
            <a:stCxn id="6" idx="1"/>
            <a:endCxn id="6" idx="1"/>
          </p:cNvCxnSpPr>
          <p:nvPr/>
        </p:nvCxnSpPr>
        <p:spPr>
          <a:xfrm>
            <a:off x="6344920" y="4300855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" name="Grouper 9"/>
          <p:cNvGrpSpPr/>
          <p:nvPr/>
        </p:nvGrpSpPr>
        <p:grpSpPr>
          <a:xfrm>
            <a:off x="3903980" y="3515995"/>
            <a:ext cx="4547870" cy="1014730"/>
            <a:chOff x="4828" y="5543"/>
            <a:chExt cx="7162" cy="1598"/>
          </a:xfrm>
        </p:grpSpPr>
        <p:sp>
          <p:nvSpPr>
            <p:cNvPr id="4" name="Zone de texte 3"/>
            <p:cNvSpPr txBox="1"/>
            <p:nvPr/>
          </p:nvSpPr>
          <p:spPr>
            <a:xfrm>
              <a:off x="8594" y="5543"/>
              <a:ext cx="311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b="1">
                  <a:latin typeface="Times"/>
                  <a:ea typeface="Times"/>
                  <a:sym typeface="+mn-ea"/>
                </a:rPr>
                <a:t>[MgADP ][P ]</a:t>
              </a:r>
              <a:endParaRPr b="1">
                <a:latin typeface="Times"/>
                <a:ea typeface="Times"/>
                <a:sym typeface="+mn-ea"/>
              </a:endParaRPr>
            </a:p>
          </p:txBody>
        </p:sp>
        <p:grpSp>
          <p:nvGrpSpPr>
            <p:cNvPr id="9" name="Grouper 8"/>
            <p:cNvGrpSpPr/>
            <p:nvPr/>
          </p:nvGrpSpPr>
          <p:grpSpPr>
            <a:xfrm>
              <a:off x="4828" y="5932"/>
              <a:ext cx="7162" cy="1209"/>
              <a:chOff x="4828" y="5932"/>
              <a:chExt cx="7162" cy="1209"/>
            </a:xfrm>
          </p:grpSpPr>
          <p:sp>
            <p:nvSpPr>
              <p:cNvPr id="5" name="Zone de texte 4"/>
              <p:cNvSpPr txBox="1"/>
              <p:nvPr/>
            </p:nvSpPr>
            <p:spPr>
              <a:xfrm>
                <a:off x="4828" y="5932"/>
                <a:ext cx="3913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b="1">
                    <a:latin typeface="Symbol" panose="05050102010706020507"/>
                    <a:ea typeface="Symbol" panose="05050102010706020507"/>
                    <a:sym typeface="+mn-ea"/>
                  </a:rPr>
                  <a:t>D</a:t>
                </a:r>
                <a:r>
                  <a:rPr b="1">
                    <a:latin typeface="Times New Roman" panose="02020603050405020304"/>
                    <a:ea typeface="Times New Roman" panose="02020603050405020304"/>
                    <a:sym typeface="+mn-ea"/>
                  </a:rPr>
                  <a:t>G </a:t>
                </a:r>
                <a:r>
                  <a:rPr lang="fr-FR" b="1">
                    <a:latin typeface="Times New Roman" panose="02020603050405020304"/>
                    <a:ea typeface="Times New Roman" panose="02020603050405020304"/>
                    <a:sym typeface="+mn-ea"/>
                  </a:rPr>
                  <a:t>=</a:t>
                </a:r>
                <a:r>
                  <a:rPr b="1">
                    <a:latin typeface="Symbol" panose="05050102010706020507"/>
                    <a:ea typeface="Symbol" panose="05050102010706020507"/>
                    <a:sym typeface="+mn-ea"/>
                  </a:rPr>
                  <a:t> D</a:t>
                </a:r>
                <a:r>
                  <a:rPr b="1">
                    <a:latin typeface="Times New Roman" panose="02020603050405020304"/>
                    <a:ea typeface="Times New Roman" panose="02020603050405020304"/>
                    <a:sym typeface="+mn-ea"/>
                  </a:rPr>
                  <a:t>GRT</a:t>
                </a:r>
                <a:r>
                  <a:rPr b="1" i="1">
                    <a:latin typeface="Times"/>
                    <a:ea typeface="Times"/>
                    <a:sym typeface="+mn-ea"/>
                  </a:rPr>
                  <a:t> ln 2</a:t>
                </a:r>
                <a:r>
                  <a:rPr b="1" i="1">
                    <a:latin typeface="Times New Roman" panose="02020603050405020304"/>
                    <a:ea typeface="Times New Roman" panose="02020603050405020304"/>
                    <a:sym typeface="+mn-ea"/>
                  </a:rPr>
                  <a:t> </a:t>
                </a:r>
                <a:r>
                  <a:rPr b="1">
                    <a:solidFill>
                      <a:srgbClr val="00FF00"/>
                    </a:solidFill>
                    <a:latin typeface="Times"/>
                    <a:ea typeface="Times"/>
                    <a:sym typeface="+mn-ea"/>
                  </a:rPr>
                  <a:t> </a:t>
                </a:r>
                <a:endParaRPr b="1">
                  <a:solidFill>
                    <a:srgbClr val="00FF00"/>
                  </a:solidFill>
                  <a:latin typeface="Times"/>
                  <a:ea typeface="Times"/>
                </a:endParaRPr>
              </a:p>
            </p:txBody>
          </p:sp>
          <p:sp>
            <p:nvSpPr>
              <p:cNvPr id="6" name="Zone de texte 5"/>
              <p:cNvSpPr txBox="1"/>
              <p:nvPr/>
            </p:nvSpPr>
            <p:spPr>
              <a:xfrm>
                <a:off x="8672" y="6416"/>
                <a:ext cx="3318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b="1">
                    <a:latin typeface="Times"/>
                    <a:ea typeface="Times"/>
                    <a:sym typeface="+mn-ea"/>
                  </a:rPr>
                  <a:t>[MgATP</a:t>
                </a:r>
                <a:r>
                  <a:rPr lang="fr-FR" b="1" baseline="30000">
                    <a:latin typeface="Times"/>
                    <a:ea typeface="Times"/>
                    <a:sym typeface="+mn-ea"/>
                  </a:rPr>
                  <a:t>-2</a:t>
                </a:r>
                <a:r>
                  <a:rPr b="1">
                    <a:latin typeface="Times"/>
                    <a:ea typeface="Times"/>
                    <a:sym typeface="+mn-ea"/>
                  </a:rPr>
                  <a:t>]</a:t>
                </a:r>
                <a:r>
                  <a:rPr lang="fr-FR" b="1">
                    <a:latin typeface="Times"/>
                    <a:ea typeface="Times"/>
                    <a:sym typeface="+mn-ea"/>
                  </a:rPr>
                  <a:t> </a:t>
                </a:r>
                <a:endParaRPr lang="fr-FR" b="1">
                  <a:latin typeface="Times"/>
                  <a:ea typeface="Times"/>
                </a:endParaRPr>
              </a:p>
            </p:txBody>
          </p:sp>
          <p:cxnSp>
            <p:nvCxnSpPr>
              <p:cNvPr id="8" name="Connecteur droit 7"/>
              <p:cNvCxnSpPr/>
              <p:nvPr/>
            </p:nvCxnSpPr>
            <p:spPr>
              <a:xfrm flipV="1">
                <a:off x="8779" y="6327"/>
                <a:ext cx="2562" cy="4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white"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14325" y="747713"/>
            <a:ext cx="8815388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-Pour survivre, croître et se reproduire les cellules de tout organisme vivant ont besoin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d’énergie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-Cette énergie peut être qualifiée de :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▪ 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Chimique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: celle qui permet de réaliser une réaction chimique dans divers voies métaboliques.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▪ 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Mécanique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: celle qui permet de réaliser un mouvement au cours de la contraction musculaire.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▪ 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Calorifique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: lorsqu’il y a production de chaleur.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2788" y="-68262"/>
            <a:ext cx="3900488" cy="706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Généralités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20675" y="134938"/>
            <a:ext cx="8669338" cy="6554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▪ 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Osmotique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: celle qui permet de réaliser des transferts de molécules grâce à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ungradient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de concentration dans les divers compartiments cellulaires.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▪ 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Electrique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: celle qui permet de réaliser des transferts de molécules grâce à un gradient ionique géré par des potentiels membranaires.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-  Chez l’homme, c’est l’énergie chimique des substances ingérées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(glucides, lipides, acides aminés, bases puriques et pyrimidiques)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qui sera utilisée pour être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convertie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en d’autres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formes d’énergie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1" name="Rectangle 3"/>
          <p:cNvSpPr>
            <a:spLocks noGrp="1" noChangeArrowheads="1"/>
          </p:cNvSpPr>
          <p:nvPr>
            <p:ph idx="1" hasCustomPrompt="1"/>
          </p:nvPr>
        </p:nvSpPr>
        <p:spPr>
          <a:xfrm>
            <a:off x="319088" y="685800"/>
            <a:ext cx="8647113" cy="25447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BIOENERGETIQUE?</a:t>
            </a: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  <a:p>
            <a:pPr marL="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MS PGothic" panose="020B0600070205080204" pitchFamily="34" charset="-128"/>
              </a:rPr>
              <a:t> - Est La science qui étudie l’ensemble de ces réactions énergétiques au niveau des cellules de l’organisme vivant.</a:t>
            </a: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MS PGothic" panose="020B0600070205080204" pitchFamily="34" charset="-128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457200" y="151130"/>
            <a:ext cx="3676650" cy="90043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  <a:t>V.1. Définitions</a:t>
            </a:r>
            <a:br>
              <a:rPr kumimoji="0" lang="fr-FR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MS PGothic" panose="020B0600070205080204" pitchFamily="34" charset="-128"/>
              </a:rPr>
            </a:br>
            <a:endParaRPr kumimoji="0" lang="fr-FR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MS PGothic" panose="020B0600070205080204" pitchFamily="34" charset="-128"/>
            </a:endParaRPr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65488"/>
            <a:ext cx="914400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Grouper 4"/>
          <p:cNvGrpSpPr/>
          <p:nvPr/>
        </p:nvGrpSpPr>
        <p:grpSpPr>
          <a:xfrm>
            <a:off x="1324610" y="476885"/>
            <a:ext cx="6645910" cy="4781550"/>
            <a:chOff x="2086" y="751"/>
            <a:chExt cx="10466" cy="7530"/>
          </a:xfrm>
        </p:grpSpPr>
        <p:sp>
          <p:nvSpPr>
            <p:cNvPr id="2" name="Zone de texte 1"/>
            <p:cNvSpPr txBox="1"/>
            <p:nvPr/>
          </p:nvSpPr>
          <p:spPr>
            <a:xfrm>
              <a:off x="2086" y="5423"/>
              <a:ext cx="10466" cy="285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/>
              <a:r>
                <a:rPr sz="2800" b="1"/>
                <a:t>To survive, organisms must extract energy from environmental matter and convert it into other forms of energy necessary for their existence.</a:t>
              </a:r>
              <a:endParaRPr sz="2800" b="1"/>
            </a:p>
          </p:txBody>
        </p:sp>
        <p:sp>
          <p:nvSpPr>
            <p:cNvPr id="3" name="Zone de texte 2"/>
            <p:cNvSpPr txBox="1"/>
            <p:nvPr/>
          </p:nvSpPr>
          <p:spPr>
            <a:xfrm>
              <a:off x="2346" y="751"/>
              <a:ext cx="9187" cy="188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fr-FR" sz="3600" b="1">
                  <a:solidFill>
                    <a:srgbClr val="00FF00"/>
                  </a:solidFill>
                </a:rPr>
                <a:t>The </a:t>
              </a:r>
              <a:r>
                <a:rPr sz="3600" b="1">
                  <a:solidFill>
                    <a:srgbClr val="00FF00"/>
                  </a:solidFill>
                </a:rPr>
                <a:t>fundamental principle of bioenergetics</a:t>
              </a:r>
              <a:endParaRPr sz="3600" b="1">
                <a:solidFill>
                  <a:srgbClr val="00FF00"/>
                </a:solidFill>
              </a:endParaRPr>
            </a:p>
          </p:txBody>
        </p:sp>
        <p:sp>
          <p:nvSpPr>
            <p:cNvPr id="4" name="Flèche vers le bas 3"/>
            <p:cNvSpPr/>
            <p:nvPr/>
          </p:nvSpPr>
          <p:spPr>
            <a:xfrm>
              <a:off x="6280" y="2878"/>
              <a:ext cx="719" cy="2341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fr-FR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/>
          <p:nvPr/>
        </p:nvSpPr>
        <p:spPr>
          <a:xfrm>
            <a:off x="177800" y="919163"/>
            <a:ext cx="8788400" cy="5078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dirty="0">
                <a:latin typeface="Arial" panose="020B0604020202020204" pitchFamily="34" charset="0"/>
              </a:rPr>
              <a:t>-La production d’énergie obéit </a:t>
            </a:r>
            <a:r>
              <a:rPr b="1" dirty="0">
                <a:latin typeface="Arial" panose="020B0604020202020204" pitchFamily="34" charset="0"/>
              </a:rPr>
              <a:t>aux</a:t>
            </a:r>
            <a:r>
              <a:rPr dirty="0">
                <a:latin typeface="Arial" panose="020B0604020202020204" pitchFamily="34" charset="0"/>
              </a:rPr>
              <a:t> </a:t>
            </a:r>
            <a:r>
              <a:rPr b="1" dirty="0">
                <a:latin typeface="Arial" panose="020B0604020202020204" pitchFamily="34" charset="0"/>
              </a:rPr>
              <a:t>lois de la thermodynamique</a:t>
            </a:r>
            <a:r>
              <a:rPr dirty="0">
                <a:latin typeface="Arial" panose="020B0604020202020204" pitchFamily="34" charset="0"/>
              </a:rPr>
              <a:t> qui comportent deux principes.</a:t>
            </a:r>
            <a:endParaRPr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b="1" dirty="0">
                <a:latin typeface="Arial" panose="020B0604020202020204" pitchFamily="34" charset="0"/>
              </a:rPr>
              <a:t>Le concept de système :</a:t>
            </a:r>
            <a:endParaRPr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b="1" dirty="0">
                <a:latin typeface="Arial" panose="020B0604020202020204" pitchFamily="34" charset="0"/>
              </a:rPr>
              <a:t>Un système :</a:t>
            </a:r>
            <a:r>
              <a:rPr dirty="0">
                <a:latin typeface="Arial" panose="020B0604020202020204" pitchFamily="34" charset="0"/>
              </a:rPr>
              <a:t> La partie de l’univers étudiée, c’est l’ensemble de matière qui doit subir des changements physiques ou chimiques, tout ce qui entoure le système est son environnement ;</a:t>
            </a:r>
            <a:endParaRPr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b="1" dirty="0">
                <a:latin typeface="Arial" panose="020B0604020202020204" pitchFamily="34" charset="0"/>
              </a:rPr>
              <a:t>Exemples de systèmes : </a:t>
            </a:r>
            <a:r>
              <a:rPr dirty="0">
                <a:latin typeface="Arial" panose="020B0604020202020204" pitchFamily="34" charset="0"/>
              </a:rPr>
              <a:t>un organisme, une cellule, deux composés impliqués dans une réaction chimique ;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388" y="166688"/>
            <a:ext cx="74342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II.  BIOENERGETIQUE ET THERMODYNAMIQUE :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1"/>
          <p:cNvSpPr/>
          <p:nvPr/>
        </p:nvSpPr>
        <p:spPr>
          <a:xfrm>
            <a:off x="271780" y="426720"/>
            <a:ext cx="823722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/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A closed system </a:t>
            </a:r>
            <a:r>
              <a:rPr b="1" dirty="0">
                <a:latin typeface="Arial" panose="020B0604020202020204" pitchFamily="34" charset="0"/>
              </a:rPr>
              <a:t>refers to a system that does not lose or gain materials from other systems, but energy can be exchanged with the surrounding.</a:t>
            </a:r>
            <a:endParaRPr b="1" dirty="0">
              <a:latin typeface="Arial" panose="020B0604020202020204" pitchFamily="34" charset="0"/>
            </a:endParaRPr>
          </a:p>
          <a:p>
            <a:pPr algn="just"/>
            <a:endParaRPr b="1" dirty="0">
              <a:latin typeface="Arial" panose="020B0604020202020204" pitchFamily="34" charset="0"/>
            </a:endParaRPr>
          </a:p>
          <a:p>
            <a:pPr algn="just"/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An open system</a:t>
            </a:r>
            <a:r>
              <a:rPr dirty="0">
                <a:latin typeface="Arial" panose="020B0604020202020204" pitchFamily="34" charset="0"/>
              </a:rPr>
              <a:t> is classified as a system that exchanges both its material and energy to other systems.For instance, a coffee mug with a sealed lid can be regarded as a closed system because energy exchange with the immediate surroundings only occurs on the surface of the mug and the lid.</a:t>
            </a:r>
            <a:endParaRPr dirty="0">
              <a:latin typeface="Arial" panose="020B0604020202020204" pitchFamily="34" charset="0"/>
            </a:endParaRPr>
          </a:p>
          <a:p>
            <a:pPr algn="just"/>
            <a:endParaRPr dirty="0">
              <a:latin typeface="Arial" panose="020B0604020202020204" pitchFamily="34" charset="0"/>
            </a:endParaRPr>
          </a:p>
          <a:p>
            <a:pPr algn="just"/>
            <a:r>
              <a:rPr b="1" dirty="0">
                <a:latin typeface="Arial" panose="020B0604020202020204" pitchFamily="34" charset="0"/>
              </a:rPr>
              <a:t>An</a:t>
            </a:r>
            <a:r>
              <a:rPr b="1" dirty="0">
                <a:solidFill>
                  <a:srgbClr val="00FF00"/>
                </a:solidFill>
                <a:latin typeface="Arial" panose="020B0604020202020204" pitchFamily="34" charset="0"/>
              </a:rPr>
              <a:t> isolated system</a:t>
            </a:r>
            <a:r>
              <a:rPr b="1" dirty="0">
                <a:latin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</a:rPr>
              <a:t>is a system that does not exchange any material or energy with its surroundings or another system. The universe is thought to be the only true isolated system.</a:t>
            </a:r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Zone de texte 1"/>
          <p:cNvSpPr txBox="1"/>
          <p:nvPr/>
        </p:nvSpPr>
        <p:spPr>
          <a:xfrm>
            <a:off x="190500" y="117475"/>
            <a:ext cx="587692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algn="l">
              <a:buClrTx/>
              <a:buSzTx/>
              <a:buFontTx/>
              <a:defRPr/>
            </a:pPr>
            <a:r>
              <a:rPr lang="fr-FR" sz="2800" b="1" i="0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Types of Bioenergetic Reactions</a:t>
            </a:r>
            <a:endParaRPr lang="fr-FR" sz="2800" b="1" i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</p:txBody>
      </p:sp>
      <p:sp>
        <p:nvSpPr>
          <p:cNvPr id="3" name="Zone de texte 2"/>
          <p:cNvSpPr txBox="1"/>
          <p:nvPr/>
        </p:nvSpPr>
        <p:spPr>
          <a:xfrm>
            <a:off x="399415" y="1604010"/>
            <a:ext cx="8183245" cy="3784600"/>
          </a:xfrm>
          <a:prstGeom prst="rect">
            <a:avLst/>
          </a:prstGeom>
        </p:spPr>
        <p:txBody>
          <a:bodyPr wrap="square">
            <a:spAutoFit/>
          </a:bodyPr>
          <a:p>
            <a:pPr marL="0" algn="just">
              <a:buClrTx/>
              <a:buSzTx/>
              <a:buFontTx/>
              <a:defRPr/>
            </a:pPr>
            <a:r>
              <a:rPr lang="fr-FR" i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  Exergonic reactions refer to chemical reactions that release </a:t>
            </a:r>
            <a:r>
              <a:rPr lang="fr-FR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free energy </a:t>
            </a:r>
            <a:r>
              <a:rPr lang="fr-FR" i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when they are complete. Hence, exergonic reactions can occur spontaneously in a closed system subjected to stable temperature and pressure.</a:t>
            </a:r>
            <a:endParaRPr lang="fr-FR" i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  <a:p>
            <a:pPr marL="0" algn="just">
              <a:buClrTx/>
              <a:buSzTx/>
              <a:buFontTx/>
              <a:defRPr/>
            </a:pPr>
            <a:r>
              <a:rPr lang="fr-FR" i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 </a:t>
            </a:r>
            <a:endParaRPr lang="fr-FR" i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  <a:p>
            <a:pPr marL="0" algn="just">
              <a:buClrTx/>
              <a:buSzTx/>
              <a:buFontTx/>
              <a:defRPr/>
            </a:pPr>
            <a:r>
              <a:rPr lang="fr-FR" i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  From a metabolic point of view, exergonic reactions are in the </a:t>
            </a:r>
            <a:r>
              <a:rPr lang="fr-FR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catabolic</a:t>
            </a:r>
            <a:r>
              <a:rPr lang="fr-FR" i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 branch, where macromolecules are dissimilated to smaller units. For example, starch and glycogen are broken down into glucose, their basic monomeric units.   </a:t>
            </a:r>
            <a:endParaRPr lang="fr-FR" i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</p:txBody>
      </p:sp>
      <p:sp>
        <p:nvSpPr>
          <p:cNvPr id="6" name="Zone de texte 5"/>
          <p:cNvSpPr txBox="1"/>
          <p:nvPr/>
        </p:nvSpPr>
        <p:spPr>
          <a:xfrm>
            <a:off x="386715" y="936625"/>
            <a:ext cx="4674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algn="just">
              <a:buClrTx/>
              <a:buSzTx/>
              <a:buFontTx/>
              <a:defRPr/>
            </a:pPr>
            <a:r>
              <a:rPr lang="fr-FR" sz="2800" b="1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  <a:sym typeface="+mn-ea"/>
              </a:rPr>
              <a:t>1. Exergonic Reactions</a:t>
            </a:r>
            <a:endParaRPr lang="fr-FR" sz="2800" b="1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Zone de texte 4"/>
          <p:cNvSpPr txBox="1"/>
          <p:nvPr/>
        </p:nvSpPr>
        <p:spPr>
          <a:xfrm>
            <a:off x="139700" y="710565"/>
            <a:ext cx="8664575" cy="5631180"/>
          </a:xfrm>
          <a:prstGeom prst="rect">
            <a:avLst/>
          </a:prstGeom>
        </p:spPr>
        <p:txBody>
          <a:bodyPr wrap="square">
            <a:spAutoFit/>
          </a:bodyPr>
          <a:p>
            <a:pPr marL="0" algn="just">
              <a:lnSpc>
                <a:spcPct val="100000"/>
              </a:lnSpc>
              <a:buClrTx/>
              <a:buSzTx/>
              <a:buFontTx/>
              <a:defRPr/>
            </a:pP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In contrast to exergonic reactions, endergonic reactions are processes that consume energy. This sort of reaction will not occur in a thermostable closed system under constant pressure unless a sufficient amount of energy is given to the system. </a:t>
            </a:r>
            <a:endParaRPr lang="fr-FR" sz="2400" b="0" i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  <a:p>
            <a:pPr marL="0" algn="just">
              <a:lnSpc>
                <a:spcPct val="100000"/>
              </a:lnSpc>
              <a:buClrTx/>
              <a:buSzTx/>
              <a:buFontTx/>
              <a:defRPr/>
            </a:pPr>
            <a:endParaRPr lang="fr-FR" sz="2400" b="0" i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  <a:p>
            <a:pPr marL="0" algn="just">
              <a:lnSpc>
                <a:spcPct val="100000"/>
              </a:lnSpc>
              <a:buClrTx/>
              <a:buSzTx/>
              <a:buFontTx/>
              <a:defRPr/>
            </a:pP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From a metabolic point of view, endergonic reactions are </a:t>
            </a:r>
            <a:r>
              <a:rPr lang="fr-FR" sz="2400" b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anabolic</a:t>
            </a: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. In anabolism, the energy released from catabolic reactions supplies the required energy for the synthesis of biomolecules. </a:t>
            </a:r>
            <a:endParaRPr lang="fr-FR" sz="2400" b="0" i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  <a:p>
            <a:pPr marL="0" algn="just">
              <a:lnSpc>
                <a:spcPct val="100000"/>
              </a:lnSpc>
              <a:buClrTx/>
              <a:buSzTx/>
              <a:buFontTx/>
              <a:defRPr/>
            </a:pPr>
            <a:endParaRPr lang="fr-FR" sz="2400" b="0" i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  <a:p>
            <a:pPr marL="0" algn="just">
              <a:lnSpc>
                <a:spcPct val="100000"/>
              </a:lnSpc>
              <a:buClrTx/>
              <a:buSzTx/>
              <a:buFontTx/>
              <a:defRPr/>
            </a:pP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Macromolecules such as </a:t>
            </a:r>
            <a:r>
              <a:rPr lang="fr-FR" sz="2400" b="0" u="sng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  <a:hlinkClick r:id="rId1"/>
              </a:rPr>
              <a:t>proteins</a:t>
            </a:r>
            <a:r>
              <a:rPr lang="fr-FR" sz="2400" b="0" u="sng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,</a:t>
            </a:r>
            <a:r>
              <a:rPr lang="fr-FR" sz="2400" b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 </a:t>
            </a:r>
            <a:r>
              <a:rPr lang="fr-FR" sz="2400" b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  <a:hlinkClick r:id="rId2"/>
              </a:rPr>
              <a:t>carbohydrates</a:t>
            </a:r>
            <a:r>
              <a:rPr lang="fr-FR" sz="2400" b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, </a:t>
            </a:r>
            <a:r>
              <a:rPr lang="fr-FR" sz="2400" b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  <a:hlinkClick r:id="rId3"/>
              </a:rPr>
              <a:t>nucleic acids</a:t>
            </a:r>
            <a:r>
              <a:rPr lang="fr-FR" sz="2400" b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, </a:t>
            </a: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and </a:t>
            </a: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  <a:hlinkClick r:id="rId4"/>
              </a:rPr>
              <a:t>lipids</a:t>
            </a: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 are polymer chains that </a:t>
            </a:r>
            <a:r>
              <a:rPr lang="fr-FR" sz="2400" b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store energy</a:t>
            </a:r>
            <a:r>
              <a:rPr lang="fr-FR" sz="2400" b="0" i="0" noProof="0" dirty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</a:rPr>
              <a:t> in living cells. They are eventually used as reactants in catabolic reactions to supply the cells with energy. </a:t>
            </a:r>
            <a:endParaRPr lang="fr-FR" sz="2400" b="0" i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</p:txBody>
      </p:sp>
      <p:sp>
        <p:nvSpPr>
          <p:cNvPr id="2" name="Zone de texte 1"/>
          <p:cNvSpPr txBox="1"/>
          <p:nvPr/>
        </p:nvSpPr>
        <p:spPr>
          <a:xfrm>
            <a:off x="241300" y="0"/>
            <a:ext cx="4572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algn="just">
              <a:lnSpc>
                <a:spcPct val="100000"/>
              </a:lnSpc>
              <a:buClrTx/>
              <a:buSzTx/>
              <a:buFontTx/>
              <a:defRPr/>
            </a:pPr>
            <a:r>
              <a:rPr lang="fr-FR" sz="2800" b="1" noProof="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MS PGothic" panose="020B0600070205080204" pitchFamily="34" charset="-128"/>
                <a:sym typeface="+mn-ea"/>
              </a:rPr>
              <a:t>2. Endergonic Reactions</a:t>
            </a:r>
            <a:endParaRPr lang="fr-FR" sz="2800" b="1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ayon">
  <a:themeElements>
    <a:clrScheme name="Rayon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Rayon">
      <a:majorFont>
        <a:latin typeface="Franklin Gothic Demi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Rayon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yon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ayon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6280</Words>
  <Application>WPS Presentation</Application>
  <PresentationFormat/>
  <Paragraphs>116</Paragraphs>
  <Slides>19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SimSun</vt:lpstr>
      <vt:lpstr>Wingdings</vt:lpstr>
      <vt:lpstr>MS PGothic</vt:lpstr>
      <vt:lpstr>Franklin Gothic Demi</vt:lpstr>
      <vt:lpstr>Wingdings</vt:lpstr>
      <vt:lpstr>Arial</vt:lpstr>
      <vt:lpstr>Calibri</vt:lpstr>
      <vt:lpstr>Times</vt:lpstr>
      <vt:lpstr>Times New Roman</vt:lpstr>
      <vt:lpstr>Symbol</vt:lpstr>
      <vt:lpstr>Times New Roman</vt:lpstr>
      <vt:lpstr>Microsoft YaHei</vt:lpstr>
      <vt:lpstr>Arial Unicode MS</vt:lpstr>
      <vt:lpstr>Comic Sans MS</vt:lpstr>
      <vt:lpstr>Rayon</vt:lpstr>
      <vt:lpstr>  6. Concepts of Bioenergetic    </vt:lpstr>
      <vt:lpstr>PowerPoint 演示文稿</vt:lpstr>
      <vt:lpstr>PowerPoint 演示文稿</vt:lpstr>
      <vt:lpstr>V.1. Définitions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Glucides</dc:title>
  <dc:creator>Niama Diop Sall</dc:creator>
  <cp:lastModifiedBy>Samir Zeroual</cp:lastModifiedBy>
  <cp:revision>165</cp:revision>
  <dcterms:created xsi:type="dcterms:W3CDTF">2011-01-20T13:58:00Z</dcterms:created>
  <dcterms:modified xsi:type="dcterms:W3CDTF">2024-11-16T13:34:03Z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D37F6197EDE44B1DAAF0C02A8CD1EDAC_12</vt:lpwstr>
  </property>
  <property fmtid="{D5CDD505-2E9C-101B-9397-08002B2CF9AE}" pid="3" name="KSOProductBuildVer">
    <vt:lpwstr>1036-12.2.0.18607</vt:lpwstr>
  </property>
</Properties>
</file>