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27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0"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5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bg/>
                                          </p:spTgt>
                                        </p:tgtEl>
                                        <p:attrNameLst>
                                          <p:attrName>ppt_y</p:attrName>
                                        </p:attrNameLst>
                                      </p:cBhvr>
                                      <p:tavLst>
                                        <p:tav tm="0">
                                          <p:val>
                                            <p:strVal val="#ppt_y"/>
                                          </p:val>
                                        </p:tav>
                                        <p:tav tm="100000">
                                          <p:val>
                                            <p:strVal val="#ppt_y"/>
                                          </p:val>
                                        </p:tav>
                                      </p:tavLst>
                                    </p:anim>
                                    <p:anim calcmode="lin" valueType="num">
                                      <p:cBhvr>
                                        <p:cTn id="2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bg/>
                                          </p:spTgt>
                                        </p:tgtEl>
                                      </p:cBhvr>
                                    </p:animEffect>
                                  </p:childTnLst>
                                </p:cTn>
                              </p:par>
                            </p:childTnLst>
                          </p:cTn>
                        </p:par>
                        <p:par>
                          <p:cTn id="28" fill="hold">
                            <p:stCondLst>
                              <p:cond delay="6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par>
                          <p:cTn id="36" fill="hold">
                            <p:stCondLst>
                              <p:cond delay="7650"/>
                            </p:stCondLst>
                            <p:childTnLst>
                              <p:par>
                                <p:cTn id="37" presetID="3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
                                        </p:tgtEl>
                                        <p:attrNameLst>
                                          <p:attrName>ppt_y</p:attrName>
                                        </p:attrNameLst>
                                      </p:cBhvr>
                                      <p:tavLst>
                                        <p:tav tm="0">
                                          <p:val>
                                            <p:strVal val="#ppt_y"/>
                                          </p:val>
                                        </p:tav>
                                        <p:tav tm="100000">
                                          <p:val>
                                            <p:strVal val="#ppt_y"/>
                                          </p:val>
                                        </p:tav>
                                      </p:tavLst>
                                    </p:anim>
                                    <p:anim calcmode="lin" valueType="num">
                                      <p:cBhvr>
                                        <p:cTn id="6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الأقلية الصامتة: هي تلك التي لم تطرح الوصول إلى السلطة أو المشاركة فيها هدفا من أهدافها. بل فضلت </a:t>
            </a:r>
            <a:r>
              <a:rPr lang="ar-DZ" sz="3200" dirty="0" err="1">
                <a:cs typeface="mohammad bold art 1" pitchFamily="2" charset="-78"/>
              </a:rPr>
              <a:t>الإستكانة</a:t>
            </a:r>
            <a:r>
              <a:rPr lang="ar-DZ" sz="3200" dirty="0">
                <a:cs typeface="mohammad bold art 1" pitchFamily="2" charset="-78"/>
              </a:rPr>
              <a:t> والبحث بكل السبل عن طريق </a:t>
            </a:r>
            <a:r>
              <a:rPr lang="ar-DZ" sz="3200" dirty="0" err="1">
                <a:cs typeface="mohammad bold art 1" pitchFamily="2" charset="-78"/>
              </a:rPr>
              <a:t>الإندماج</a:t>
            </a:r>
            <a:r>
              <a:rPr lang="ar-DZ" sz="3200" dirty="0">
                <a:cs typeface="mohammad bold art 1" pitchFamily="2" charset="-78"/>
              </a:rPr>
              <a:t> في مجتمع الأصل. وقدمت فالنسي أمثلة عن هذه الأقليات فذكرت "الأقباط في مصر". لكن الصمت الذي تعرضت له فانسي هو صمت سياسي بدرجة أساسية. لأن الأقلية التي تكون بمنأى عن "الشغب" السياسي تكون مقتربة أكثر من "الشغب" الثقافي أي أنها مع ذلك تحافظ على خصوصياتها ومميزاتها فتسعى لاستمراريتها وتعيد إنتاجها كي تتمكن من المحافظة على التواصل </a:t>
            </a:r>
            <a:r>
              <a:rPr lang="ar-DZ" sz="3200" dirty="0" err="1">
                <a:cs typeface="mohammad bold art 1" pitchFamily="2" charset="-78"/>
              </a:rPr>
              <a:t>والإستمرارية</a:t>
            </a:r>
            <a:r>
              <a:rPr lang="ar-DZ" sz="3200" dirty="0">
                <a:cs typeface="mohammad bold art 1" pitchFamily="2" charset="-78"/>
              </a:rPr>
              <a:t>. وتكون الممارسة الثقافية هي السبيل إلى ذلك.</a:t>
            </a:r>
          </a:p>
        </p:txBody>
      </p:sp>
    </p:spTree>
    <p:extLst>
      <p:ext uri="{BB962C8B-B14F-4D97-AF65-F5344CB8AC3E}">
        <p14:creationId xmlns:p14="http://schemas.microsoft.com/office/powerpoint/2010/main" val="23607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وقد عرف المشرق العربي الشكل الأول من الأقليات، فأغلبها أقليات دخلت في مراحل معينة من تاريخها في صراع مع الأنظمة السياسية هناك والتناقضات لم يقع حسمها إلا بالعنف والإقصاء (الصراع بين الأقليات في لبنان، الأكراد في العراق، في سوريا وفي تركيا، الأقباط والمسلمون في مصر) كلها نماذج تكشف لنا طبيعة التنوع </a:t>
            </a:r>
            <a:r>
              <a:rPr lang="ar-DZ" sz="3200" dirty="0" err="1">
                <a:cs typeface="mohammad bold art 1" pitchFamily="2" charset="-78"/>
              </a:rPr>
              <a:t>الإثني</a:t>
            </a:r>
            <a:r>
              <a:rPr lang="ar-DZ" sz="3200" dirty="0">
                <a:cs typeface="mohammad bold art 1" pitchFamily="2" charset="-78"/>
              </a:rPr>
              <a:t> في الشرق الأوسط الذي يتميز عنه في شمال إفريقيا الذي عرف بدرجة أقل هذا التنوع والتناقضات التي حدثت بين الأقليات لم يتح الحسم فيها بالعنف.</a:t>
            </a:r>
          </a:p>
        </p:txBody>
      </p:sp>
    </p:spTree>
    <p:extLst>
      <p:ext uri="{BB962C8B-B14F-4D97-AF65-F5344CB8AC3E}">
        <p14:creationId xmlns:p14="http://schemas.microsoft.com/office/powerpoint/2010/main" val="18296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فقبل الفترة </a:t>
            </a:r>
            <a:r>
              <a:rPr lang="ar-DZ" sz="3200" dirty="0" err="1">
                <a:cs typeface="mohammad bold art 1" pitchFamily="2" charset="-78"/>
              </a:rPr>
              <a:t>الإستعمارية</a:t>
            </a:r>
            <a:r>
              <a:rPr lang="ar-DZ" sz="3200" dirty="0">
                <a:cs typeface="mohammad bold art 1" pitchFamily="2" charset="-78"/>
              </a:rPr>
              <a:t> لم يعرف المغرب العربي هذا التجانس الذي عليه الآن. بل كانت مجتمعاته تعددية، فنجد النخب الحضرية التي تعيش في المدن ولها علاقة وطيدة بالسلطة كالأتراك والأندلسيين، وبعض الأقليات الدينية </a:t>
            </a:r>
            <a:r>
              <a:rPr lang="ar-DZ" sz="3200" dirty="0" err="1">
                <a:cs typeface="mohammad bold art 1" pitchFamily="2" charset="-78"/>
              </a:rPr>
              <a:t>كالإباضيين</a:t>
            </a:r>
            <a:r>
              <a:rPr lang="ar-DZ" sz="3200" dirty="0">
                <a:cs typeface="mohammad bold art 1" pitchFamily="2" charset="-78"/>
              </a:rPr>
              <a:t> في الجنوب التونسي وبعض المناطق من الجزائر، إضافة إلى اليهود في المغرب وتونس خاصة، دون أن ننسى الأقليات السوداء في مجمل هذا المغرب.</a:t>
            </a:r>
          </a:p>
        </p:txBody>
      </p:sp>
    </p:spTree>
    <p:extLst>
      <p:ext uri="{BB962C8B-B14F-4D97-AF65-F5344CB8AC3E}">
        <p14:creationId xmlns:p14="http://schemas.microsoft.com/office/powerpoint/2010/main" val="7603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إلا أن هذا الرسم قد أدخلت عليه بعض التغييرات، </a:t>
            </a:r>
            <a:r>
              <a:rPr lang="ar-DZ" sz="3200" dirty="0" err="1">
                <a:cs typeface="mohammad bold art 1" pitchFamily="2" charset="-78"/>
              </a:rPr>
              <a:t>فالإستعمار</a:t>
            </a:r>
            <a:r>
              <a:rPr lang="ar-DZ" sz="3200" dirty="0">
                <a:cs typeface="mohammad bold art 1" pitchFamily="2" charset="-78"/>
              </a:rPr>
              <a:t> الفرنسي قام بتكسير الهياكل والبنى </a:t>
            </a:r>
            <a:r>
              <a:rPr lang="ar-DZ" sz="3200" dirty="0" err="1">
                <a:cs typeface="mohammad bold art 1" pitchFamily="2" charset="-78"/>
              </a:rPr>
              <a:t>الإجتماعية</a:t>
            </a:r>
            <a:r>
              <a:rPr lang="ar-DZ" sz="3200" dirty="0">
                <a:cs typeface="mohammad bold art 1" pitchFamily="2" charset="-78"/>
              </a:rPr>
              <a:t> التقليدية وقلص الحدود بين النخب التركية والأندلسية وبقية عناصر المجتمع المغاربي. وأضحى الرحل أكثر استقرارا وأسعف السود الآتيين من إفريقيا ما وراء الصحراء بقانون إلغاء الرق، </a:t>
            </a:r>
            <a:r>
              <a:rPr lang="ar-DZ" sz="3200" dirty="0" err="1">
                <a:cs typeface="mohammad bold art 1" pitchFamily="2" charset="-78"/>
              </a:rPr>
              <a:t>الشيئ</a:t>
            </a:r>
            <a:r>
              <a:rPr lang="ar-DZ" sz="3200" dirty="0">
                <a:cs typeface="mohammad bold art 1" pitchFamily="2" charset="-78"/>
              </a:rPr>
              <a:t> الذي مكنهم من التحرر </a:t>
            </a:r>
            <a:r>
              <a:rPr lang="ar-DZ" sz="3200" dirty="0" err="1">
                <a:cs typeface="mohammad bold art 1" pitchFamily="2" charset="-78"/>
              </a:rPr>
              <a:t>والإندماج</a:t>
            </a:r>
            <a:r>
              <a:rPr lang="ar-DZ" sz="3200" dirty="0">
                <a:cs typeface="mohammad bold art 1" pitchFamily="2" charset="-78"/>
              </a:rPr>
              <a:t> بنسب متفاوتة في الأغلبية عبر </a:t>
            </a:r>
            <a:r>
              <a:rPr lang="ar-DZ" sz="3200" dirty="0" err="1">
                <a:cs typeface="mohammad bold art 1" pitchFamily="2" charset="-78"/>
              </a:rPr>
              <a:t>الإندماج</a:t>
            </a:r>
            <a:r>
              <a:rPr lang="ar-DZ" sz="3200" dirty="0">
                <a:cs typeface="mohammad bold art 1" pitchFamily="2" charset="-78"/>
              </a:rPr>
              <a:t> السياسي </a:t>
            </a:r>
            <a:r>
              <a:rPr lang="ar-DZ" sz="3200" dirty="0" err="1">
                <a:cs typeface="mohammad bold art 1" pitchFamily="2" charset="-78"/>
              </a:rPr>
              <a:t>والإجتماعي</a:t>
            </a:r>
            <a:r>
              <a:rPr lang="ar-DZ" sz="3200" dirty="0">
                <a:cs typeface="mohammad bold art 1" pitchFamily="2" charset="-78"/>
              </a:rPr>
              <a:t> إلى أن تحصلت دول المغرب العربي على </a:t>
            </a:r>
            <a:r>
              <a:rPr lang="ar-DZ" sz="3200" dirty="0" err="1">
                <a:cs typeface="mohammad bold art 1" pitchFamily="2" charset="-78"/>
              </a:rPr>
              <a:t>الإستقلال</a:t>
            </a:r>
            <a:r>
              <a:rPr lang="ar-DZ" sz="3200" dirty="0">
                <a:cs typeface="mohammad bold art 1" pitchFamily="2" charset="-78"/>
              </a:rPr>
              <a:t> وبدأت الخطوات الأولى نحو بناء الدولة الوطنية التي تقتضي أسس بنائها القضاء على هذه الفروقات واختزال المسافات بين الأغلبية من سكان هذه المنطقة وأفراد </a:t>
            </a:r>
            <a:r>
              <a:rPr lang="ar-DZ" sz="3200" dirty="0" err="1">
                <a:cs typeface="mohammad bold art 1" pitchFamily="2" charset="-78"/>
              </a:rPr>
              <a:t>القليات</a:t>
            </a:r>
            <a:r>
              <a:rPr lang="ar-DZ" sz="3200" dirty="0">
                <a:cs typeface="mohammad bold art 1" pitchFamily="2" charset="-78"/>
              </a:rPr>
              <a:t>. بل إن عملية البناء نظرت لهذا التنوع (البر في الجزائر، اليهود في تونس والمغرب) كإسهام رئيسي في تحقيق التنمية في ظل شعر التنوع داخل الوحدة.</a:t>
            </a:r>
          </a:p>
        </p:txBody>
      </p:sp>
    </p:spTree>
    <p:extLst>
      <p:ext uri="{BB962C8B-B14F-4D97-AF65-F5344CB8AC3E}">
        <p14:creationId xmlns:p14="http://schemas.microsoft.com/office/powerpoint/2010/main" val="37934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إن مشكلة اندماج الوحدات </a:t>
            </a:r>
            <a:r>
              <a:rPr lang="ar-DZ" sz="3200" dirty="0" err="1">
                <a:cs typeface="mohammad bold art 1" pitchFamily="2" charset="-78"/>
              </a:rPr>
              <a:t>الإجتماعية</a:t>
            </a:r>
            <a:r>
              <a:rPr lang="ar-DZ" sz="3200" dirty="0">
                <a:cs typeface="mohammad bold art 1" pitchFamily="2" charset="-78"/>
              </a:rPr>
              <a:t> في مجتمعات أوسع لم تنفك تشغل علماء </a:t>
            </a:r>
            <a:r>
              <a:rPr lang="ar-DZ" sz="3200" dirty="0" err="1">
                <a:cs typeface="mohammad bold art 1" pitchFamily="2" charset="-78"/>
              </a:rPr>
              <a:t>الإجتماع</a:t>
            </a:r>
            <a:r>
              <a:rPr lang="ar-DZ" sz="3200" dirty="0">
                <a:cs typeface="mohammad bold art 1" pitchFamily="2" charset="-78"/>
              </a:rPr>
              <a:t> من «كون </a:t>
            </a:r>
            <a:r>
              <a:rPr lang="fr-FR" sz="3200" dirty="0">
                <a:cs typeface="mohammad bold art 1" pitchFamily="2" charset="-78"/>
              </a:rPr>
              <a:t>Auguste Comte  1798-1857» ; «</a:t>
            </a:r>
            <a:r>
              <a:rPr lang="ar-DZ" sz="3200" dirty="0">
                <a:cs typeface="mohammad bold art 1" pitchFamily="2" charset="-78"/>
              </a:rPr>
              <a:t>سبنسر</a:t>
            </a:r>
            <a:r>
              <a:rPr lang="fr-FR" sz="3200" dirty="0">
                <a:cs typeface="mohammad bold art 1" pitchFamily="2" charset="-78"/>
              </a:rPr>
              <a:t>Herbert Spencer 1820-1903». </a:t>
            </a:r>
            <a:r>
              <a:rPr lang="ar-DZ" sz="3200" dirty="0">
                <a:cs typeface="mohammad bold art 1" pitchFamily="2" charset="-78"/>
              </a:rPr>
              <a:t>فالأدبيات حول الفوارق بين الجماعات ومجموعات الأفراد المتجاورين حول فردانية الجماعة وجول طبيعة وحدتها هي اليوم أيضا غزيرة جدا.</a:t>
            </a:r>
          </a:p>
        </p:txBody>
      </p:sp>
    </p:spTree>
    <p:extLst>
      <p:ext uri="{BB962C8B-B14F-4D97-AF65-F5344CB8AC3E}">
        <p14:creationId xmlns:p14="http://schemas.microsoft.com/office/powerpoint/2010/main" val="21900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ولمفهوم </a:t>
            </a:r>
            <a:r>
              <a:rPr lang="ar-DZ" sz="3200" dirty="0" err="1">
                <a:cs typeface="mohammad bold art 1" pitchFamily="2" charset="-78"/>
              </a:rPr>
              <a:t>الإندماج</a:t>
            </a:r>
            <a:r>
              <a:rPr lang="ar-DZ" sz="3200" dirty="0">
                <a:cs typeface="mohammad bold art 1" pitchFamily="2" charset="-78"/>
              </a:rPr>
              <a:t> أبعاد مختلفة واستعمالات متعددة، فهو إحدى المفاهيم الرئيسية في علم النفس </a:t>
            </a:r>
            <a:r>
              <a:rPr lang="ar-DZ" sz="3200" dirty="0" err="1">
                <a:cs typeface="mohammad bold art 1" pitchFamily="2" charset="-78"/>
              </a:rPr>
              <a:t>الإجتماعي</a:t>
            </a:r>
            <a:r>
              <a:rPr lang="ar-DZ" sz="3200" dirty="0">
                <a:cs typeface="mohammad bold art 1" pitchFamily="2" charset="-78"/>
              </a:rPr>
              <a:t> وعلم النفس البيداغوجي، إذ يقع قياس مدى اندماج فرد ما في مجموعة أوسع عبر ملاحظة </a:t>
            </a:r>
            <a:r>
              <a:rPr lang="ar-DZ" sz="3200" dirty="0" err="1">
                <a:cs typeface="mohammad bold art 1" pitchFamily="2" charset="-78"/>
              </a:rPr>
              <a:t>سلوكاته</a:t>
            </a:r>
            <a:r>
              <a:rPr lang="ar-DZ" sz="3200" dirty="0">
                <a:cs typeface="mohammad bold art 1" pitchFamily="2" charset="-78"/>
              </a:rPr>
              <a:t> وعلاقاته بأفراد تلك المجموعة ودرجات تفاعله معهم، في حين أن المهمة الرئيسية لعلم النفس </a:t>
            </a:r>
            <a:r>
              <a:rPr lang="ar-DZ" sz="3200" dirty="0" err="1">
                <a:cs typeface="mohammad bold art 1" pitchFamily="2" charset="-78"/>
              </a:rPr>
              <a:t>البيداغةجي</a:t>
            </a:r>
            <a:r>
              <a:rPr lang="ar-DZ" sz="3200" dirty="0">
                <a:cs typeface="mohammad bold art 1" pitchFamily="2" charset="-78"/>
              </a:rPr>
              <a:t> هي مقاومة حالات العزلة التي يعيشها التلميذ في الفصل، والحد من العوامل التي تحول دون حسن تفاعله واندماجه مع المجموعة لأن في ذلك تأثير سلبي على تحصيله الدراسي.</a:t>
            </a:r>
          </a:p>
        </p:txBody>
      </p:sp>
    </p:spTree>
    <p:extLst>
      <p:ext uri="{BB962C8B-B14F-4D97-AF65-F5344CB8AC3E}">
        <p14:creationId xmlns:p14="http://schemas.microsoft.com/office/powerpoint/2010/main" val="42825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في علم </a:t>
            </a:r>
            <a:r>
              <a:rPr lang="ar-DZ" sz="3200" dirty="0" err="1">
                <a:cs typeface="mohammad bold art 1" pitchFamily="2" charset="-78"/>
              </a:rPr>
              <a:t>الإجتماع</a:t>
            </a:r>
            <a:r>
              <a:rPr lang="ar-DZ" sz="3200" dirty="0">
                <a:cs typeface="mohammad bold art 1" pitchFamily="2" charset="-78"/>
              </a:rPr>
              <a:t>  والأنثروبولوجيا أيضا يعد مفهوم </a:t>
            </a:r>
            <a:r>
              <a:rPr lang="ar-DZ" sz="3200" dirty="0" err="1">
                <a:cs typeface="mohammad bold art 1" pitchFamily="2" charset="-78"/>
              </a:rPr>
              <a:t>الإندماج</a:t>
            </a:r>
            <a:r>
              <a:rPr lang="ar-DZ" sz="3200" dirty="0">
                <a:cs typeface="mohammad bold art 1" pitchFamily="2" charset="-78"/>
              </a:rPr>
              <a:t>  مفهوما أساسيا يتم قياس درجاته في مستوى أوسع كالبحث عن درجة اندماج مجموعة أو أقلية ما ضمن نسيج اجتماعي لمجتمع أكثر عددا وأبعد اتساعا.</a:t>
            </a:r>
          </a:p>
        </p:txBody>
      </p:sp>
    </p:spTree>
    <p:extLst>
      <p:ext uri="{BB962C8B-B14F-4D97-AF65-F5344CB8AC3E}">
        <p14:creationId xmlns:p14="http://schemas.microsoft.com/office/powerpoint/2010/main" val="21784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ويتم قياس درجة </a:t>
            </a:r>
            <a:r>
              <a:rPr lang="ar-DZ" sz="3200" dirty="0" err="1">
                <a:cs typeface="mohammad bold art 1" pitchFamily="2" charset="-78"/>
              </a:rPr>
              <a:t>الإندماج</a:t>
            </a:r>
            <a:r>
              <a:rPr lang="ar-DZ" sz="3200" dirty="0">
                <a:cs typeface="mohammad bold art 1" pitchFamily="2" charset="-78"/>
              </a:rPr>
              <a:t> استنادا إلى مؤشرات، كالتي استعملها «</a:t>
            </a:r>
            <a:r>
              <a:rPr lang="ar-DZ" sz="3200" dirty="0" err="1">
                <a:cs typeface="mohammad bold art 1" pitchFamily="2" charset="-78"/>
              </a:rPr>
              <a:t>دوركايم</a:t>
            </a:r>
            <a:r>
              <a:rPr lang="ar-DZ" sz="3200" dirty="0">
                <a:cs typeface="mohammad bold art 1" pitchFamily="2" charset="-78"/>
              </a:rPr>
              <a:t> </a:t>
            </a:r>
            <a:r>
              <a:rPr lang="fr-FR" sz="3200" dirty="0">
                <a:cs typeface="mohammad bold art 1" pitchFamily="2" charset="-78"/>
              </a:rPr>
              <a:t>David Émile Durkheim 1858-1917» </a:t>
            </a:r>
            <a:r>
              <a:rPr lang="ar-DZ" sz="3200" dirty="0">
                <a:cs typeface="mohammad bold art 1" pitchFamily="2" charset="-78"/>
              </a:rPr>
              <a:t>في بحوثه حول </a:t>
            </a:r>
            <a:r>
              <a:rPr lang="ar-DZ" sz="3200" dirty="0" err="1">
                <a:cs typeface="mohammad bold art 1" pitchFamily="2" charset="-78"/>
              </a:rPr>
              <a:t>الإنتحار</a:t>
            </a:r>
            <a:r>
              <a:rPr lang="ar-DZ" sz="3200" dirty="0">
                <a:cs typeface="mohammad bold art 1" pitchFamily="2" charset="-78"/>
              </a:rPr>
              <a:t> وتقسيم العمل. فـ«</a:t>
            </a:r>
            <a:r>
              <a:rPr lang="ar-DZ" sz="3200" dirty="0" err="1">
                <a:cs typeface="mohammad bold art 1" pitchFamily="2" charset="-78"/>
              </a:rPr>
              <a:t>الإنتحار</a:t>
            </a:r>
            <a:r>
              <a:rPr lang="ar-DZ" sz="3200" dirty="0">
                <a:cs typeface="mohammad bold art 1" pitchFamily="2" charset="-78"/>
              </a:rPr>
              <a:t> الأناني» مثلا يقترفه أشخاص تجاوزت عزلتهم </a:t>
            </a:r>
            <a:r>
              <a:rPr lang="ar-DZ" sz="3200" dirty="0" err="1">
                <a:cs typeface="mohammad bold art 1" pitchFamily="2" charset="-78"/>
              </a:rPr>
              <a:t>الإجتماعية</a:t>
            </a:r>
            <a:r>
              <a:rPr lang="ar-DZ" sz="3200" dirty="0">
                <a:cs typeface="mohammad bold art 1" pitchFamily="2" charset="-78"/>
              </a:rPr>
              <a:t> عتبة التسامح، ومن بين ما تفترضه هذه العزلة درجة ضعيفة من </a:t>
            </a:r>
            <a:r>
              <a:rPr lang="ar-DZ" sz="3200" dirty="0" err="1">
                <a:cs typeface="mohammad bold art 1" pitchFamily="2" charset="-78"/>
              </a:rPr>
              <a:t>الإتصال</a:t>
            </a:r>
            <a:r>
              <a:rPr lang="ar-DZ" sz="3200" dirty="0">
                <a:cs typeface="mohammad bold art 1" pitchFamily="2" charset="-78"/>
              </a:rPr>
              <a:t> مع الآخر. ومن بين ما تفترضه هذه العزلة درجة ضعيفة من </a:t>
            </a:r>
            <a:r>
              <a:rPr lang="ar-DZ" sz="3200" dirty="0" err="1">
                <a:cs typeface="mohammad bold art 1" pitchFamily="2" charset="-78"/>
              </a:rPr>
              <a:t>الإتصال</a:t>
            </a:r>
            <a:r>
              <a:rPr lang="ar-DZ" sz="3200" dirty="0">
                <a:cs typeface="mohammad bold art 1" pitchFamily="2" charset="-78"/>
              </a:rPr>
              <a:t> مع الآخر. ومن هنا يصبح من الممكن استخدام معدل </a:t>
            </a:r>
            <a:r>
              <a:rPr lang="ar-DZ" sz="3200" dirty="0" err="1">
                <a:cs typeface="mohammad bold art 1" pitchFamily="2" charset="-78"/>
              </a:rPr>
              <a:t>الإنتحار</a:t>
            </a:r>
            <a:r>
              <a:rPr lang="ar-DZ" sz="3200" dirty="0">
                <a:cs typeface="mohammad bold art 1" pitchFamily="2" charset="-78"/>
              </a:rPr>
              <a:t> الأناني من أجل بناء مقياس </a:t>
            </a:r>
            <a:r>
              <a:rPr lang="ar-DZ" sz="3200" dirty="0" err="1">
                <a:cs typeface="mohammad bold art 1" pitchFamily="2" charset="-78"/>
              </a:rPr>
              <a:t>للإندماج</a:t>
            </a:r>
            <a:r>
              <a:rPr lang="ar-DZ" sz="3200" dirty="0">
                <a:cs typeface="mohammad bold art 1" pitchFamily="2" charset="-78"/>
              </a:rPr>
              <a:t> صالح لجماعات متنوعة.</a:t>
            </a:r>
          </a:p>
        </p:txBody>
      </p:sp>
    </p:spTree>
    <p:extLst>
      <p:ext uri="{BB962C8B-B14F-4D97-AF65-F5344CB8AC3E}">
        <p14:creationId xmlns:p14="http://schemas.microsoft.com/office/powerpoint/2010/main" val="8074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لقد قدمت معاجم علم </a:t>
            </a:r>
            <a:r>
              <a:rPr lang="ar-DZ" sz="3200" dirty="0" err="1">
                <a:cs typeface="mohammad bold art 1" pitchFamily="2" charset="-78"/>
              </a:rPr>
              <a:t>الإجتماع</a:t>
            </a:r>
            <a:r>
              <a:rPr lang="ar-DZ" sz="3200" dirty="0">
                <a:cs typeface="mohammad bold art 1" pitchFamily="2" charset="-78"/>
              </a:rPr>
              <a:t> تعريفات متعددة لمفهوم </a:t>
            </a:r>
            <a:r>
              <a:rPr lang="ar-DZ" sz="3200" dirty="0" err="1">
                <a:cs typeface="mohammad bold art 1" pitchFamily="2" charset="-78"/>
              </a:rPr>
              <a:t>الإندماج</a:t>
            </a:r>
            <a:r>
              <a:rPr lang="ar-DZ" sz="3200" dirty="0">
                <a:cs typeface="mohammad bold art 1" pitchFamily="2" charset="-78"/>
              </a:rPr>
              <a:t> ونحن نرى أن موسوعة مناهج علم </a:t>
            </a:r>
            <a:r>
              <a:rPr lang="ar-DZ" sz="3200" dirty="0" err="1">
                <a:cs typeface="mohammad bold art 1" pitchFamily="2" charset="-78"/>
              </a:rPr>
              <a:t>الإجتماع</a:t>
            </a:r>
            <a:r>
              <a:rPr lang="ar-DZ" sz="3200" dirty="0">
                <a:cs typeface="mohammad bold art 1" pitchFamily="2" charset="-78"/>
              </a:rPr>
              <a:t> قد تمكنت من تقديم تحديد أضاف لهذا المفهوم ضمن مقالة لعالم </a:t>
            </a:r>
            <a:r>
              <a:rPr lang="ar-DZ" sz="3200" dirty="0" err="1">
                <a:cs typeface="mohammad bold art 1" pitchFamily="2" charset="-78"/>
              </a:rPr>
              <a:t>الإجتماع</a:t>
            </a:r>
            <a:r>
              <a:rPr lang="ar-DZ" sz="3200" dirty="0">
                <a:cs typeface="mohammad bold art 1" pitchFamily="2" charset="-78"/>
              </a:rPr>
              <a:t> «</a:t>
            </a:r>
            <a:r>
              <a:rPr lang="ar-DZ" sz="3200" dirty="0" err="1">
                <a:cs typeface="mohammad bold art 1" pitchFamily="2" charset="-78"/>
              </a:rPr>
              <a:t>فرنزس</a:t>
            </a:r>
            <a:r>
              <a:rPr lang="ar-DZ" sz="3200" dirty="0">
                <a:cs typeface="mohammad bold art 1" pitchFamily="2" charset="-78"/>
              </a:rPr>
              <a:t> </a:t>
            </a:r>
            <a:r>
              <a:rPr lang="ar-DZ" sz="3200" dirty="0" err="1">
                <a:cs typeface="mohammad bold art 1" pitchFamily="2" charset="-78"/>
              </a:rPr>
              <a:t>لانديكر»بين</a:t>
            </a:r>
            <a:r>
              <a:rPr lang="ar-DZ" sz="3200" dirty="0">
                <a:cs typeface="mohammad bold art 1" pitchFamily="2" charset="-78"/>
              </a:rPr>
              <a:t> فيها صعوبة تعريف هذا المفهوم لأن التساؤلات عن ماهية </a:t>
            </a:r>
            <a:r>
              <a:rPr lang="ar-DZ" sz="3200" dirty="0" err="1">
                <a:cs typeface="mohammad bold art 1" pitchFamily="2" charset="-78"/>
              </a:rPr>
              <a:t>الإندماج</a:t>
            </a:r>
            <a:r>
              <a:rPr lang="ar-DZ" sz="3200" dirty="0">
                <a:cs typeface="mohammad bold art 1" pitchFamily="2" charset="-78"/>
              </a:rPr>
              <a:t> قد تراجعت لتترك مكانها لتساؤلات أخرى أهم وأعمق </a:t>
            </a:r>
            <a:r>
              <a:rPr lang="ar-DZ" sz="3200" dirty="0" err="1">
                <a:cs typeface="mohammad bold art 1" pitchFamily="2" charset="-78"/>
              </a:rPr>
              <a:t>مالكيفية</a:t>
            </a:r>
            <a:r>
              <a:rPr lang="ar-DZ" sz="3200" dirty="0">
                <a:cs typeface="mohammad bold art 1" pitchFamily="2" charset="-78"/>
              </a:rPr>
              <a:t> التي يمكن بها قياس </a:t>
            </a:r>
            <a:r>
              <a:rPr lang="ar-DZ" sz="3200" dirty="0" err="1">
                <a:cs typeface="mohammad bold art 1" pitchFamily="2" charset="-78"/>
              </a:rPr>
              <a:t>الإندماج</a:t>
            </a:r>
            <a:r>
              <a:rPr lang="ar-DZ" sz="3200" dirty="0">
                <a:cs typeface="mohammad bold art 1" pitchFamily="2" charset="-78"/>
              </a:rPr>
              <a:t>. وتحت أية ظروف يزداد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افجتماعي</a:t>
            </a:r>
            <a:r>
              <a:rPr lang="ar-DZ" sz="3200" dirty="0">
                <a:cs typeface="mohammad bold art 1" pitchFamily="2" charset="-78"/>
              </a:rPr>
              <a:t>؟ وفي ظل أية ظروف ينقص؟ وما هي نتائج الدرجة المرتفعة من </a:t>
            </a:r>
            <a:r>
              <a:rPr lang="ar-DZ" sz="3200" dirty="0" err="1">
                <a:cs typeface="mohammad bold art 1" pitchFamily="2" charset="-78"/>
              </a:rPr>
              <a:t>الإندماج</a:t>
            </a:r>
            <a:r>
              <a:rPr lang="ar-DZ" sz="3200" dirty="0">
                <a:cs typeface="mohammad bold art 1" pitchFamily="2" charset="-78"/>
              </a:rPr>
              <a:t>؟ </a:t>
            </a:r>
          </a:p>
        </p:txBody>
      </p:sp>
    </p:spTree>
    <p:extLst>
      <p:ext uri="{BB962C8B-B14F-4D97-AF65-F5344CB8AC3E}">
        <p14:creationId xmlns:p14="http://schemas.microsoft.com/office/powerpoint/2010/main" val="11246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وتوصل إلى بناء نمطية </a:t>
            </a:r>
            <a:r>
              <a:rPr lang="ar-DZ" sz="3200" dirty="0" err="1">
                <a:cs typeface="mohammad bold art 1" pitchFamily="2" charset="-78"/>
              </a:rPr>
              <a:t>للإندماج</a:t>
            </a:r>
            <a:r>
              <a:rPr lang="ar-DZ" sz="3200" dirty="0">
                <a:cs typeface="mohammad bold art 1" pitchFamily="2" charset="-78"/>
              </a:rPr>
              <a:t>  تحتوي أربع تصنيفات هي: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الثقافي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المعياري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الإتصالي</a:t>
            </a:r>
            <a:endParaRPr lang="ar-DZ" sz="3200" dirty="0">
              <a:cs typeface="mohammad bold art 1" pitchFamily="2" charset="-78"/>
            </a:endParaRP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الوظيفي</a:t>
            </a:r>
          </a:p>
          <a:p>
            <a:pPr algn="just" rtl="1"/>
            <a:r>
              <a:rPr lang="ar-DZ" sz="3200" dirty="0">
                <a:cs typeface="mohammad bold art 1" pitchFamily="2" charset="-78"/>
              </a:rPr>
              <a:t>يقصد </a:t>
            </a:r>
            <a:r>
              <a:rPr lang="ar-DZ" sz="3200" dirty="0" err="1">
                <a:cs typeface="mohammad bold art 1" pitchFamily="2" charset="-78"/>
              </a:rPr>
              <a:t>بالإندماج</a:t>
            </a:r>
            <a:r>
              <a:rPr lang="ar-DZ" sz="3200" dirty="0">
                <a:cs typeface="mohammad bold art 1" pitchFamily="2" charset="-78"/>
              </a:rPr>
              <a:t> الثقافي التوافق بين معايير ثقافة معينة، فكلما كانت درجة التوافق مرتفعة كلما كانت درجة </a:t>
            </a:r>
            <a:r>
              <a:rPr lang="ar-DZ" sz="3200" dirty="0" err="1">
                <a:cs typeface="mohammad bold art 1" pitchFamily="2" charset="-78"/>
              </a:rPr>
              <a:t>الإندماج</a:t>
            </a:r>
            <a:r>
              <a:rPr lang="ar-DZ" sz="3200" dirty="0">
                <a:cs typeface="mohammad bold art 1" pitchFamily="2" charset="-78"/>
              </a:rPr>
              <a:t> مرتفعة أيضا.</a:t>
            </a:r>
          </a:p>
        </p:txBody>
      </p:sp>
    </p:spTree>
    <p:extLst>
      <p:ext uri="{BB962C8B-B14F-4D97-AF65-F5344CB8AC3E}">
        <p14:creationId xmlns:p14="http://schemas.microsoft.com/office/powerpoint/2010/main" val="26978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أجمعت أغلب الدراسات التي تناولت مفهوم الأقلية على تعريف يشدد على </a:t>
            </a:r>
            <a:r>
              <a:rPr lang="ar-DZ" sz="3200" dirty="0" err="1">
                <a:cs typeface="mohammad bold art 1" pitchFamily="2" charset="-78"/>
              </a:rPr>
              <a:t>التمفصل</a:t>
            </a:r>
            <a:r>
              <a:rPr lang="ar-DZ" sz="3200" dirty="0">
                <a:cs typeface="mohammad bold art 1" pitchFamily="2" charset="-78"/>
              </a:rPr>
              <a:t> بين الأقلية والدولة الوطنية، فلا نجد تعريفا للأقلية لا يخلو من وجود الدولة الوطنية كمحدد رئيسي في هذا التعريف. وكأن النظر إلى الأقلية لا يستمد شرعيته إلا من هلال وصف العلاقة بين الأقلية والدولة التي تعيش في إطارها.</a:t>
            </a:r>
            <a:endParaRPr lang="ar-DZ" sz="3200" dirty="0">
              <a:cs typeface="mohammad bold art 1" pitchFamily="2" charset="-78"/>
            </a:endParaRPr>
          </a:p>
        </p:txBody>
      </p:sp>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ويقصد </a:t>
            </a:r>
            <a:r>
              <a:rPr lang="ar-DZ" sz="3200" dirty="0" err="1">
                <a:cs typeface="mohammad bold art 1" pitchFamily="2" charset="-78"/>
              </a:rPr>
              <a:t>بالإندماج</a:t>
            </a:r>
            <a:r>
              <a:rPr lang="ar-DZ" sz="3200" dirty="0">
                <a:cs typeface="mohammad bold art 1" pitchFamily="2" charset="-78"/>
              </a:rPr>
              <a:t> المعياري: تلاؤم سلوك الأفراد مع المعايير أي كلما نلاحظ عدم وجود تناقض بين الفرد ومنظومة القيم والمعايير كلما ارتفعت درجة </a:t>
            </a:r>
            <a:r>
              <a:rPr lang="ar-DZ" sz="3200" dirty="0" err="1">
                <a:cs typeface="mohammad bold art 1" pitchFamily="2" charset="-78"/>
              </a:rPr>
              <a:t>الإندماج</a:t>
            </a:r>
            <a:r>
              <a:rPr lang="ar-DZ" sz="3200" dirty="0">
                <a:cs typeface="mohammad bold art 1" pitchFamily="2" charset="-78"/>
              </a:rPr>
              <a:t>. ويمكن استعمال مؤشر الجريمة لتحديد العلاقة بين الفرد وهذه المنظومة.</a:t>
            </a:r>
          </a:p>
          <a:p>
            <a:pPr algn="just" rtl="1"/>
            <a:r>
              <a:rPr lang="ar-DZ" sz="3200" dirty="0">
                <a:cs typeface="mohammad bold art 1" pitchFamily="2" charset="-78"/>
              </a:rPr>
              <a:t>أما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الإتصالي</a:t>
            </a:r>
            <a:r>
              <a:rPr lang="ar-DZ" sz="3200" dirty="0">
                <a:cs typeface="mohammad bold art 1" pitchFamily="2" charset="-78"/>
              </a:rPr>
              <a:t> فيقصد به تبادل الدلائل داخل الجماعة وهنا تتم دراسة شبكة </a:t>
            </a:r>
            <a:r>
              <a:rPr lang="ar-DZ" sz="3200" dirty="0" err="1">
                <a:cs typeface="mohammad bold art 1" pitchFamily="2" charset="-78"/>
              </a:rPr>
              <a:t>الإتصالات</a:t>
            </a:r>
            <a:r>
              <a:rPr lang="ar-DZ" sz="3200" dirty="0">
                <a:cs typeface="mohammad bold art 1" pitchFamily="2" charset="-78"/>
              </a:rPr>
              <a:t> بين الأفراد، لأنه كلما كانت شبكة </a:t>
            </a:r>
            <a:r>
              <a:rPr lang="ar-DZ" sz="3200" dirty="0" err="1">
                <a:cs typeface="mohammad bold art 1" pitchFamily="2" charset="-78"/>
              </a:rPr>
              <a:t>الإتصالات</a:t>
            </a:r>
            <a:r>
              <a:rPr lang="ar-DZ" sz="3200" dirty="0">
                <a:cs typeface="mohammad bold art 1" pitchFamily="2" charset="-78"/>
              </a:rPr>
              <a:t> بين الأشخاص كثيفة أصبح الأفراد المعزولين نادرين، ونتيجة لذلك يمكننا افتراض أن النسبة المئوية لأعضاء جماعة معينة تظهر فيها أعراض العزلة </a:t>
            </a:r>
            <a:r>
              <a:rPr lang="ar-DZ" sz="3200" dirty="0" err="1">
                <a:cs typeface="mohammad bold art 1" pitchFamily="2" charset="-78"/>
              </a:rPr>
              <a:t>الإجتماعية</a:t>
            </a:r>
            <a:r>
              <a:rPr lang="ar-DZ" sz="3200" dirty="0">
                <a:cs typeface="mohammad bold art 1" pitchFamily="2" charset="-78"/>
              </a:rPr>
              <a:t> تشكل مؤشرا سلبيا </a:t>
            </a:r>
            <a:r>
              <a:rPr lang="ar-DZ" sz="3200" dirty="0" err="1">
                <a:cs typeface="mohammad bold art 1" pitchFamily="2" charset="-78"/>
              </a:rPr>
              <a:t>للإندماج</a:t>
            </a:r>
            <a:r>
              <a:rPr lang="ar-DZ" sz="3200" dirty="0">
                <a:cs typeface="mohammad bold art 1" pitchFamily="2" charset="-78"/>
              </a:rPr>
              <a:t> </a:t>
            </a:r>
            <a:r>
              <a:rPr lang="ar-DZ" sz="3200" dirty="0" err="1">
                <a:cs typeface="mohammad bold art 1" pitchFamily="2" charset="-78"/>
              </a:rPr>
              <a:t>الإتصالي</a:t>
            </a:r>
            <a:r>
              <a:rPr lang="ar-DZ" sz="3200" dirty="0">
                <a:cs typeface="mohammad bold art 1" pitchFamily="2" charset="-78"/>
              </a:rPr>
              <a:t>.</a:t>
            </a:r>
          </a:p>
        </p:txBody>
      </p:sp>
    </p:spTree>
    <p:extLst>
      <p:ext uri="{BB962C8B-B14F-4D97-AF65-F5344CB8AC3E}">
        <p14:creationId xmlns:p14="http://schemas.microsoft.com/office/powerpoint/2010/main" val="1497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وأخيرا يقصد </a:t>
            </a:r>
            <a:r>
              <a:rPr lang="ar-DZ" sz="3200" dirty="0" err="1">
                <a:cs typeface="mohammad bold art 1" pitchFamily="2" charset="-78"/>
              </a:rPr>
              <a:t>بالإندماج</a:t>
            </a:r>
            <a:r>
              <a:rPr lang="ar-DZ" sz="3200" dirty="0">
                <a:cs typeface="mohammad bold art 1" pitchFamily="2" charset="-78"/>
              </a:rPr>
              <a:t> الوظيفي الترابط العائد إلى تبادل الخدمات. ويمكن قياس هذا </a:t>
            </a:r>
            <a:r>
              <a:rPr lang="ar-DZ" sz="3200" dirty="0" err="1">
                <a:cs typeface="mohammad bold art 1" pitchFamily="2" charset="-78"/>
              </a:rPr>
              <a:t>الإندماج</a:t>
            </a:r>
            <a:r>
              <a:rPr lang="ar-DZ" sz="3200" dirty="0">
                <a:cs typeface="mohammad bold art 1" pitchFamily="2" charset="-78"/>
              </a:rPr>
              <a:t> عبر مؤشرين رئيسيين هما درجة تقسيم العمل وتبادل السلع والخدمات. والفرضية التي انطلق منها </a:t>
            </a:r>
            <a:r>
              <a:rPr lang="ar-DZ" sz="3200" dirty="0" err="1">
                <a:cs typeface="mohammad bold art 1" pitchFamily="2" charset="-78"/>
              </a:rPr>
              <a:t>دوركيم</a:t>
            </a:r>
            <a:r>
              <a:rPr lang="ar-DZ" sz="3200" dirty="0">
                <a:cs typeface="mohammad bold art 1" pitchFamily="2" charset="-78"/>
              </a:rPr>
              <a:t> تقول أن التزايد الدائم في تقسيم العمل تقابله لدى الفرد صعوبة انعزال أكبر. وتطبق هذه الفكرة على العائلة يعتبر أن تقسيم العمل يجعل الوجود </a:t>
            </a:r>
            <a:r>
              <a:rPr lang="ar-DZ" sz="3200" dirty="0" err="1">
                <a:cs typeface="mohammad bold art 1" pitchFamily="2" charset="-78"/>
              </a:rPr>
              <a:t>اللاعائلي</a:t>
            </a:r>
            <a:r>
              <a:rPr lang="ar-DZ" sz="3200" dirty="0">
                <a:cs typeface="mohammad bold art 1" pitchFamily="2" charset="-78"/>
              </a:rPr>
              <a:t> أمرا صعبا.</a:t>
            </a:r>
          </a:p>
          <a:p>
            <a:pPr algn="just" rtl="1"/>
            <a:r>
              <a:rPr lang="ar-DZ" sz="3200" dirty="0">
                <a:cs typeface="mohammad bold art 1" pitchFamily="2" charset="-78"/>
              </a:rPr>
              <a:t>أما تبادل السلع والخدمات فهو الآخر مؤشر هام لقياس درجة هذا </a:t>
            </a:r>
            <a:r>
              <a:rPr lang="ar-DZ" sz="3200" dirty="0" err="1">
                <a:cs typeface="mohammad bold art 1" pitchFamily="2" charset="-78"/>
              </a:rPr>
              <a:t>الإندماج</a:t>
            </a:r>
            <a:r>
              <a:rPr lang="ar-DZ" sz="3200" dirty="0">
                <a:cs typeface="mohammad bold art 1" pitchFamily="2" charset="-78"/>
              </a:rPr>
              <a:t> الوظيفي، فكلما كانت عملية التبادل على درجة عالية من النشاط والحيوية كلما كانت درجة </a:t>
            </a:r>
            <a:r>
              <a:rPr lang="ar-DZ" sz="3200" dirty="0" err="1">
                <a:cs typeface="mohammad bold art 1" pitchFamily="2" charset="-78"/>
              </a:rPr>
              <a:t>الإندماج</a:t>
            </a:r>
            <a:r>
              <a:rPr lang="ar-DZ" sz="3200" dirty="0">
                <a:cs typeface="mohammad bold art 1" pitchFamily="2" charset="-78"/>
              </a:rPr>
              <a:t> مرتفعة.</a:t>
            </a:r>
          </a:p>
        </p:txBody>
      </p:sp>
    </p:spTree>
    <p:extLst>
      <p:ext uri="{BB962C8B-B14F-4D97-AF65-F5344CB8AC3E}">
        <p14:creationId xmlns:p14="http://schemas.microsoft.com/office/powerpoint/2010/main" val="20912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إن «فالنسي» عند استعمالها لمفهوم </a:t>
            </a:r>
            <a:r>
              <a:rPr lang="ar-DZ" sz="3200" dirty="0" err="1">
                <a:cs typeface="mohammad bold art 1" pitchFamily="2" charset="-78"/>
              </a:rPr>
              <a:t>الإندماج</a:t>
            </a:r>
            <a:r>
              <a:rPr lang="ar-DZ" sz="3200" dirty="0">
                <a:cs typeface="mohammad bold art 1" pitchFamily="2" charset="-78"/>
              </a:rPr>
              <a:t> في دراساتها المتعددة حول الأقليات خاصة تحاول أن تضفي على هذا المفهوم معنى آخر يتعلق بالتواصل </a:t>
            </a:r>
            <a:r>
              <a:rPr lang="fr-FR" sz="3200" dirty="0">
                <a:cs typeface="mohammad bold art 1" pitchFamily="2" charset="-78"/>
              </a:rPr>
              <a:t>La communication  </a:t>
            </a:r>
            <a:r>
              <a:rPr lang="ar-DZ" sz="3200" dirty="0">
                <a:cs typeface="mohammad bold art 1" pitchFamily="2" charset="-78"/>
              </a:rPr>
              <a:t>وتقوم </a:t>
            </a:r>
            <a:r>
              <a:rPr lang="ar-DZ" sz="3200" dirty="0" err="1">
                <a:cs typeface="mohammad bold art 1" pitchFamily="2" charset="-78"/>
              </a:rPr>
              <a:t>بالإعتماد</a:t>
            </a:r>
            <a:r>
              <a:rPr lang="ar-DZ" sz="3200" dirty="0">
                <a:cs typeface="mohammad bold art 1" pitchFamily="2" charset="-78"/>
              </a:rPr>
              <a:t> على </a:t>
            </a:r>
            <a:r>
              <a:rPr lang="ar-DZ" sz="3200" dirty="0" err="1">
                <a:cs typeface="mohammad bold art 1" pitchFamily="2" charset="-78"/>
              </a:rPr>
              <a:t>على</a:t>
            </a:r>
            <a:r>
              <a:rPr lang="ar-DZ" sz="3200" dirty="0">
                <a:cs typeface="mohammad bold art 1" pitchFamily="2" charset="-78"/>
              </a:rPr>
              <a:t> مؤشرات معينة بقياس درجة اندماج الأقليات في المجتمع الأغلبي. وقد تمكنت من ذلك في دراساتها حول «يهود جربة» حين ميزت بين ثلاث مستويات من التواصل تقيمها هذه الأقلية الدينية مع الآخرين وهي:</a:t>
            </a:r>
          </a:p>
        </p:txBody>
      </p:sp>
    </p:spTree>
    <p:extLst>
      <p:ext uri="{BB962C8B-B14F-4D97-AF65-F5344CB8AC3E}">
        <p14:creationId xmlns:p14="http://schemas.microsoft.com/office/powerpoint/2010/main" val="4216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	التواصل عبر النساء </a:t>
            </a:r>
            <a:r>
              <a:rPr lang="fr-FR" sz="3200" dirty="0">
                <a:cs typeface="mohammad bold art 1" pitchFamily="2" charset="-78"/>
              </a:rPr>
              <a:t>La communication des femmes </a:t>
            </a:r>
            <a:r>
              <a:rPr lang="ar-DZ" sz="3200" dirty="0">
                <a:cs typeface="mohammad bold art 1" pitchFamily="2" charset="-78"/>
              </a:rPr>
              <a:t>وهنا يأخذ شكل الزواج كمقياس وكمؤشر لمعرفة درج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الإجتماعي</a:t>
            </a:r>
            <a:r>
              <a:rPr lang="ar-DZ" sz="3200" dirty="0">
                <a:cs typeface="mohammad bold art 1" pitchFamily="2" charset="-78"/>
              </a:rPr>
              <a:t>.</a:t>
            </a:r>
          </a:p>
          <a:p>
            <a:pPr algn="just" rtl="1"/>
            <a:r>
              <a:rPr lang="ar-DZ" sz="3200" dirty="0">
                <a:cs typeface="mohammad bold art 1" pitchFamily="2" charset="-78"/>
              </a:rPr>
              <a:t>-	التواصل عبر السلع والخدمات </a:t>
            </a:r>
            <a:r>
              <a:rPr lang="fr-FR" sz="3200" dirty="0">
                <a:cs typeface="mohammad bold art 1" pitchFamily="2" charset="-78"/>
              </a:rPr>
              <a:t>La communication des biens et des services </a:t>
            </a:r>
            <a:r>
              <a:rPr lang="ar-DZ" sz="3200" dirty="0">
                <a:cs typeface="mohammad bold art 1" pitchFamily="2" charset="-78"/>
              </a:rPr>
              <a:t>وتقسيم العمل هنا مؤشر لمعرفة درجة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الإقتصادي</a:t>
            </a:r>
            <a:r>
              <a:rPr lang="ar-DZ" sz="3200" dirty="0">
                <a:cs typeface="mohammad bold art 1" pitchFamily="2" charset="-78"/>
              </a:rPr>
              <a:t> ومدى كثافة التعاملات </a:t>
            </a:r>
            <a:r>
              <a:rPr lang="ar-DZ" sz="3200" dirty="0" err="1">
                <a:cs typeface="mohammad bold art 1" pitchFamily="2" charset="-78"/>
              </a:rPr>
              <a:t>الإقتصادية</a:t>
            </a:r>
            <a:r>
              <a:rPr lang="ar-DZ" sz="3200" dirty="0">
                <a:cs typeface="mohammad bold art 1" pitchFamily="2" charset="-78"/>
              </a:rPr>
              <a:t> بين أفراد هذه الأقلية وأفراد مجتمع الأصل، </a:t>
            </a:r>
            <a:r>
              <a:rPr lang="ar-DZ" sz="3200" dirty="0" err="1">
                <a:cs typeface="mohammad bold art 1" pitchFamily="2" charset="-78"/>
              </a:rPr>
              <a:t>الشيئ</a:t>
            </a:r>
            <a:r>
              <a:rPr lang="ar-DZ" sz="3200" dirty="0">
                <a:cs typeface="mohammad bold art 1" pitchFamily="2" charset="-78"/>
              </a:rPr>
              <a:t> الذي دفع «</a:t>
            </a:r>
            <a:r>
              <a:rPr lang="ar-DZ" sz="3200" dirty="0" err="1">
                <a:cs typeface="mohammad bold art 1" pitchFamily="2" charset="-78"/>
              </a:rPr>
              <a:t>فالنسي»لتقديم</a:t>
            </a:r>
            <a:r>
              <a:rPr lang="ar-DZ" sz="3200" dirty="0">
                <a:cs typeface="mohammad bold art 1" pitchFamily="2" charset="-78"/>
              </a:rPr>
              <a:t> مؤشر آخر هو التقسيم </a:t>
            </a:r>
            <a:r>
              <a:rPr lang="ar-DZ" sz="3200" dirty="0" err="1">
                <a:cs typeface="mohammad bold art 1" pitchFamily="2" charset="-78"/>
              </a:rPr>
              <a:t>الإثني</a:t>
            </a:r>
            <a:r>
              <a:rPr lang="ar-DZ" sz="3200" dirty="0">
                <a:cs typeface="mohammad bold art 1" pitchFamily="2" charset="-78"/>
              </a:rPr>
              <a:t> للعمل </a:t>
            </a:r>
            <a:r>
              <a:rPr lang="fr-FR" sz="3200" dirty="0">
                <a:cs typeface="mohammad bold art 1" pitchFamily="2" charset="-78"/>
              </a:rPr>
              <a:t>La division </a:t>
            </a:r>
            <a:r>
              <a:rPr lang="fr-FR" sz="3200" dirty="0" err="1">
                <a:cs typeface="mohammad bold art 1" pitchFamily="2" charset="-78"/>
              </a:rPr>
              <a:t>éthniques</a:t>
            </a:r>
            <a:r>
              <a:rPr lang="fr-FR" sz="3200" dirty="0">
                <a:cs typeface="mohammad bold art 1" pitchFamily="2" charset="-78"/>
              </a:rPr>
              <a:t> du travail </a:t>
            </a:r>
            <a:r>
              <a:rPr lang="ar-DZ" sz="3200" dirty="0">
                <a:cs typeface="mohammad bold art 1" pitchFamily="2" charset="-78"/>
              </a:rPr>
              <a:t>اعتبارا وأن هذه الأقلية تمارس أنشطة اقتصادية لا تمارسها المجموعات الأخرى.</a:t>
            </a:r>
          </a:p>
        </p:txBody>
      </p:sp>
    </p:spTree>
    <p:extLst>
      <p:ext uri="{BB962C8B-B14F-4D97-AF65-F5344CB8AC3E}">
        <p14:creationId xmlns:p14="http://schemas.microsoft.com/office/powerpoint/2010/main" val="22660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	التواصل الدلالي  </a:t>
            </a:r>
            <a:r>
              <a:rPr lang="fr-FR" sz="3200" dirty="0">
                <a:cs typeface="mohammad bold art 1" pitchFamily="2" charset="-78"/>
              </a:rPr>
              <a:t>La communication des messages: </a:t>
            </a:r>
            <a:r>
              <a:rPr lang="ar-DZ" sz="3200" dirty="0">
                <a:cs typeface="mohammad bold art 1" pitchFamily="2" charset="-78"/>
              </a:rPr>
              <a:t>لهذا التواصل بعد بع ثقافي بدرجة أولى لأته يعتني بالقيم الثقافية لدى هذه الأقلية والكيفية التي تحافظ بها هذه الأقلية على خصوصية ثقافتها من خلال دراسة طرق التحية واللباس. وتوصلت إلى انسداد أفق هذا التواصل اعتمادا على أن كل مجموعة تحاول المحافظة على طرقها الخاصة في التحية واللباس وترفض التنازل عنها لفائدة الآخر.</a:t>
            </a:r>
          </a:p>
        </p:txBody>
      </p:sp>
    </p:spTree>
    <p:extLst>
      <p:ext uri="{BB962C8B-B14F-4D97-AF65-F5344CB8AC3E}">
        <p14:creationId xmlns:p14="http://schemas.microsoft.com/office/powerpoint/2010/main" val="30691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من المفاهيم التي تحمل دلالات عميقة في علم </a:t>
            </a:r>
            <a:r>
              <a:rPr lang="ar-DZ" sz="3200" dirty="0" err="1">
                <a:cs typeface="mohammad bold art 1" pitchFamily="2" charset="-78"/>
              </a:rPr>
              <a:t>الإجتماع</a:t>
            </a:r>
            <a:r>
              <a:rPr lang="ar-DZ" sz="3200" dirty="0">
                <a:cs typeface="mohammad bold art 1" pitchFamily="2" charset="-78"/>
              </a:rPr>
              <a:t>، تجد مفهوم </a:t>
            </a:r>
            <a:r>
              <a:rPr lang="ar-DZ" sz="3200" dirty="0" err="1">
                <a:cs typeface="mohammad bold art 1" pitchFamily="2" charset="-78"/>
              </a:rPr>
              <a:t>الورفولوجيا</a:t>
            </a:r>
            <a:r>
              <a:rPr lang="ar-DZ" sz="3200" dirty="0">
                <a:cs typeface="mohammad bold art 1" pitchFamily="2" charset="-78"/>
              </a:rPr>
              <a:t> </a:t>
            </a:r>
            <a:r>
              <a:rPr lang="ar-DZ" sz="3200" dirty="0" err="1">
                <a:cs typeface="mohammad bold art 1" pitchFamily="2" charset="-78"/>
              </a:rPr>
              <a:t>الإجتماعية</a:t>
            </a:r>
            <a:r>
              <a:rPr lang="ar-DZ" sz="3200" dirty="0">
                <a:cs typeface="mohammad bold art 1" pitchFamily="2" charset="-78"/>
              </a:rPr>
              <a:t>، وهو مفهوم ارتبط أكثر بالكتابات الكلاسيكية في علم </a:t>
            </a:r>
            <a:r>
              <a:rPr lang="ar-DZ" sz="3200" dirty="0" err="1">
                <a:cs typeface="mohammad bold art 1" pitchFamily="2" charset="-78"/>
              </a:rPr>
              <a:t>الإجتماع</a:t>
            </a:r>
            <a:r>
              <a:rPr lang="ar-DZ" sz="3200" dirty="0">
                <a:cs typeface="mohammad bold art 1" pitchFamily="2" charset="-78"/>
              </a:rPr>
              <a:t> </a:t>
            </a:r>
            <a:r>
              <a:rPr lang="ar-DZ" sz="3200" dirty="0" err="1">
                <a:cs typeface="mohammad bold art 1" pitchFamily="2" charset="-78"/>
              </a:rPr>
              <a:t>مع«دوركايم</a:t>
            </a:r>
            <a:r>
              <a:rPr lang="ar-DZ" sz="3200" dirty="0">
                <a:cs typeface="mohammad bold art 1" pitchFamily="2" charset="-78"/>
              </a:rPr>
              <a:t>» و «</a:t>
            </a:r>
            <a:r>
              <a:rPr lang="ar-DZ" sz="3200" dirty="0" err="1">
                <a:cs typeface="mohammad bold art 1" pitchFamily="2" charset="-78"/>
              </a:rPr>
              <a:t>مارسال</a:t>
            </a:r>
            <a:r>
              <a:rPr lang="ar-DZ" sz="3200" dirty="0">
                <a:cs typeface="mohammad bold art 1" pitchFamily="2" charset="-78"/>
              </a:rPr>
              <a:t> موس» خاصة، والذي استعمله في دراسته حول مجتمعات </a:t>
            </a:r>
            <a:r>
              <a:rPr lang="ar-DZ" sz="3200" dirty="0" err="1">
                <a:cs typeface="mohammad bold art 1" pitchFamily="2" charset="-78"/>
              </a:rPr>
              <a:t>الإسكيمو</a:t>
            </a:r>
            <a:r>
              <a:rPr lang="ar-DZ" sz="3200" dirty="0">
                <a:cs typeface="mohammad bold art 1" pitchFamily="2" charset="-78"/>
              </a:rPr>
              <a:t>.</a:t>
            </a:r>
          </a:p>
        </p:txBody>
      </p:sp>
    </p:spTree>
    <p:extLst>
      <p:ext uri="{BB962C8B-B14F-4D97-AF65-F5344CB8AC3E}">
        <p14:creationId xmlns:p14="http://schemas.microsoft.com/office/powerpoint/2010/main" val="2783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 وتوصل «</a:t>
            </a:r>
            <a:r>
              <a:rPr lang="ar-DZ" sz="3200" dirty="0" err="1">
                <a:cs typeface="mohammad bold art 1" pitchFamily="2" charset="-78"/>
              </a:rPr>
              <a:t>مارسال</a:t>
            </a:r>
            <a:r>
              <a:rPr lang="ar-DZ" sz="3200" dirty="0">
                <a:cs typeface="mohammad bold art 1" pitchFamily="2" charset="-78"/>
              </a:rPr>
              <a:t> موس» إلى التمييز بين المورفولوجيا العامة والمورفولوجيا الموسمية (</a:t>
            </a:r>
            <a:r>
              <a:rPr lang="fr-FR" sz="3200" dirty="0">
                <a:cs typeface="mohammad bold art 1" pitchFamily="2" charset="-78"/>
              </a:rPr>
              <a:t>La morphologie générale et la morphologie saisonnière) </a:t>
            </a:r>
            <a:r>
              <a:rPr lang="ar-DZ" sz="3200" dirty="0">
                <a:cs typeface="mohammad bold art 1" pitchFamily="2" charset="-78"/>
              </a:rPr>
              <a:t>لكنه يعرف المورفولوجيا </a:t>
            </a:r>
            <a:r>
              <a:rPr lang="ar-DZ" sz="3200" dirty="0" err="1">
                <a:cs typeface="mohammad bold art 1" pitchFamily="2" charset="-78"/>
              </a:rPr>
              <a:t>الإجتماعية</a:t>
            </a:r>
            <a:r>
              <a:rPr lang="ar-DZ" sz="3200" dirty="0">
                <a:cs typeface="mohammad bold art 1" pitchFamily="2" charset="-78"/>
              </a:rPr>
              <a:t> بأنها «العلم الذي يدرس بهدف التفسير لا فقط وصف الوضع المادي للمجتمعات أي الشكل الذي يميزها عند استقرارها وحجم وكثافة السكان والطريقة التي يتوزعون بها والأشياء التي تساعدهم على </a:t>
            </a:r>
            <a:r>
              <a:rPr lang="ar-DZ" sz="3200" dirty="0" err="1">
                <a:cs typeface="mohammad bold art 1" pitchFamily="2" charset="-78"/>
              </a:rPr>
              <a:t>الإرتباط</a:t>
            </a:r>
            <a:r>
              <a:rPr lang="ar-DZ" sz="3200" dirty="0">
                <a:cs typeface="mohammad bold art 1" pitchFamily="2" charset="-78"/>
              </a:rPr>
              <a:t> بالحياة الجماعية»</a:t>
            </a:r>
          </a:p>
        </p:txBody>
      </p:sp>
    </p:spTree>
    <p:extLst>
      <p:ext uri="{BB962C8B-B14F-4D97-AF65-F5344CB8AC3E}">
        <p14:creationId xmlns:p14="http://schemas.microsoft.com/office/powerpoint/2010/main" val="18939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وقد لاحظ «</a:t>
            </a:r>
            <a:r>
              <a:rPr lang="ar-DZ" sz="3200" dirty="0" err="1">
                <a:cs typeface="mohammad bold art 1" pitchFamily="2" charset="-78"/>
              </a:rPr>
              <a:t>مارسال</a:t>
            </a:r>
            <a:r>
              <a:rPr lang="ar-DZ" sz="3200" dirty="0">
                <a:cs typeface="mohammad bold art 1" pitchFamily="2" charset="-78"/>
              </a:rPr>
              <a:t> موس» في دراسته لمجتمعات </a:t>
            </a:r>
            <a:r>
              <a:rPr lang="ar-DZ" sz="3200" dirty="0" err="1">
                <a:cs typeface="mohammad bold art 1" pitchFamily="2" charset="-78"/>
              </a:rPr>
              <a:t>الإسكيمو</a:t>
            </a:r>
            <a:r>
              <a:rPr lang="ar-DZ" sz="3200" dirty="0">
                <a:cs typeface="mohammad bold art 1" pitchFamily="2" charset="-78"/>
              </a:rPr>
              <a:t> أن هذه المجتمعات لا تعرف مورفولوجيا واحدة طول السنة، بل إن </a:t>
            </a:r>
            <a:r>
              <a:rPr lang="ar-DZ" sz="3200" dirty="0" err="1">
                <a:cs typeface="mohammad bold art 1" pitchFamily="2" charset="-78"/>
              </a:rPr>
              <a:t>مورفولوجيتها</a:t>
            </a:r>
            <a:r>
              <a:rPr lang="ar-DZ" sz="3200" dirty="0">
                <a:cs typeface="mohammad bold art 1" pitchFamily="2" charset="-78"/>
              </a:rPr>
              <a:t> متغيرة حسب المواسم. إذ تختلف طريقة بناء المنازل من موسم إلى آخر ويشهد توزع السكان أشكالا متعددة، وقد عبر عن ذلك حين كشف علاقة هذه المجتمعات بالمقدس والمدنس، وكيف تتغير هذه العلاقة حسب الموسم. ففي الصيف نجد المقدس في الأسفل، أي ليس له قيمة واعتبار لدى هؤلاء، في حين يحتل المدنس أعلى سلم القيم </a:t>
            </a:r>
            <a:r>
              <a:rPr lang="ar-DZ" sz="3200" dirty="0" err="1">
                <a:cs typeface="mohammad bold art 1" pitchFamily="2" charset="-78"/>
              </a:rPr>
              <a:t>الإجتماعية</a:t>
            </a:r>
            <a:r>
              <a:rPr lang="ar-DZ" sz="3200" dirty="0">
                <a:cs typeface="mohammad bold art 1" pitchFamily="2" charset="-78"/>
              </a:rPr>
              <a:t>. أما في الشتاء فإن الصورة تنقلب ويرتقي المقدس في سلم القيم </a:t>
            </a:r>
            <a:r>
              <a:rPr lang="ar-DZ" sz="3200" dirty="0" err="1">
                <a:cs typeface="mohammad bold art 1" pitchFamily="2" charset="-78"/>
              </a:rPr>
              <a:t>الإجتماعية</a:t>
            </a:r>
            <a:r>
              <a:rPr lang="ar-DZ" sz="3200" dirty="0">
                <a:cs typeface="mohammad bold art 1" pitchFamily="2" charset="-78"/>
              </a:rPr>
              <a:t> تاركا مكانه للمدنس الذي ما أن يأتي فصل الصيف حتى تتغير مكانته.</a:t>
            </a:r>
          </a:p>
        </p:txBody>
      </p:sp>
    </p:spTree>
    <p:extLst>
      <p:ext uri="{BB962C8B-B14F-4D97-AF65-F5344CB8AC3E}">
        <p14:creationId xmlns:p14="http://schemas.microsoft.com/office/powerpoint/2010/main" val="39860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وإذا تحدثنا عن المورفولوجيا </a:t>
            </a:r>
            <a:r>
              <a:rPr lang="ar-DZ" sz="3200" dirty="0" err="1">
                <a:cs typeface="mohammad bold art 1" pitchFamily="2" charset="-78"/>
              </a:rPr>
              <a:t>الإجتماعي</a:t>
            </a:r>
            <a:r>
              <a:rPr lang="ar-DZ" sz="3200" dirty="0">
                <a:cs typeface="mohammad bold art 1" pitchFamily="2" charset="-78"/>
              </a:rPr>
              <a:t> للمجتمعات المغاربية ببعديها العام والموسمي تماما كما جاءت لدى «</a:t>
            </a:r>
            <a:r>
              <a:rPr lang="ar-DZ" sz="3200" dirty="0" err="1">
                <a:cs typeface="mohammad bold art 1" pitchFamily="2" charset="-78"/>
              </a:rPr>
              <a:t>مارسال</a:t>
            </a:r>
            <a:r>
              <a:rPr lang="ar-DZ" sz="3200" dirty="0">
                <a:cs typeface="mohammad bold art 1" pitchFamily="2" charset="-78"/>
              </a:rPr>
              <a:t> موس» يمكننا القول بأن هناك جماعات ينطبق عليها مثل هذا التصور. إننا نجد الكثير من الجماعات البدوية في الجزائر والمغرب التي يتغير شكل مساكنها بتغير المواسم، مثل ما نجد لدى بدو الأوراس الذين يمارسون الترحال الموسمي وتتغير مساكنهم بتغير موسمي </a:t>
            </a:r>
            <a:r>
              <a:rPr lang="ar-DZ" sz="3200" dirty="0" err="1">
                <a:cs typeface="mohammad bold art 1" pitchFamily="2" charset="-78"/>
              </a:rPr>
              <a:t>العزابة</a:t>
            </a:r>
            <a:r>
              <a:rPr lang="ar-DZ" sz="3200" dirty="0">
                <a:cs typeface="mohammad bold art 1" pitchFamily="2" charset="-78"/>
              </a:rPr>
              <a:t> والعشابة، أو رحلة الصيف والشتاء، إذ يستعمل هؤلاء الخيام والمساكن تحت الأرض في موسم </a:t>
            </a:r>
            <a:r>
              <a:rPr lang="ar-DZ" sz="3200" dirty="0" err="1">
                <a:cs typeface="mohammad bold art 1" pitchFamily="2" charset="-78"/>
              </a:rPr>
              <a:t>العزابة</a:t>
            </a:r>
            <a:r>
              <a:rPr lang="ar-DZ" sz="3200" dirty="0">
                <a:cs typeface="mohammad bold art 1" pitchFamily="2" charset="-78"/>
              </a:rPr>
              <a:t>، كما يستعملون الخيم ومساكن فوق الأرض ذات السقف في الصيف...</a:t>
            </a:r>
          </a:p>
        </p:txBody>
      </p:sp>
    </p:spTree>
    <p:extLst>
      <p:ext uri="{BB962C8B-B14F-4D97-AF65-F5344CB8AC3E}">
        <p14:creationId xmlns:p14="http://schemas.microsoft.com/office/powerpoint/2010/main" val="2295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ثم إن الأقلية السوداء في تونس لهل مورفولوجيا عامة وهي الطريقة الأصلية التي تم بها بناء المنازل والتعامل مع الأرض عبر توزيعها وتقسمها وهي الأصلية كذلك ولها أيضا مورفولوجيا موسمية مرتبطة أساسا بممارسة نشاط اقتصادي وهو موسم صيد «المحار». هذا النشاط </a:t>
            </a:r>
            <a:r>
              <a:rPr lang="ar-DZ" sz="3200" dirty="0" err="1">
                <a:cs typeface="mohammad bold art 1" pitchFamily="2" charset="-78"/>
              </a:rPr>
              <a:t>الإقتصادي</a:t>
            </a:r>
            <a:r>
              <a:rPr lang="ar-DZ" sz="3200" dirty="0">
                <a:cs typeface="mohammad bold art 1" pitchFamily="2" charset="-78"/>
              </a:rPr>
              <a:t> فرض على المجموعة أن تغير طرق تنظيم حياتها وأجبرها على تغيير شكل بناء المنازل، وأسس لعلاقات اجتماعية جديدة مغايرة للعلاقات </a:t>
            </a:r>
            <a:r>
              <a:rPr lang="ar-DZ" sz="3200" dirty="0" err="1">
                <a:cs typeface="mohammad bold art 1" pitchFamily="2" charset="-78"/>
              </a:rPr>
              <a:t>الإجتماعية</a:t>
            </a:r>
            <a:r>
              <a:rPr lang="ar-DZ" sz="3200" dirty="0">
                <a:cs typeface="mohammad bold art 1" pitchFamily="2" charset="-78"/>
              </a:rPr>
              <a:t> التي تتعلق بالمورفولوجيا العامة.</a:t>
            </a:r>
          </a:p>
        </p:txBody>
      </p:sp>
    </p:spTree>
    <p:extLst>
      <p:ext uri="{BB962C8B-B14F-4D97-AF65-F5344CB8AC3E}">
        <p14:creationId xmlns:p14="http://schemas.microsoft.com/office/powerpoint/2010/main" val="36305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فالموسوعة العالمية للأقليات تؤكد هذا الاتجاه بتقديمها لتعريف جاء فيه: «الأقلية هي مجموعة تاريخية صغرى متواجدة ضمن مجموعة أكبر ومكونة لدولة. فتربط معها علاقات ديناميكية تمتاز بثنائية المد والجزر»  فرغم كل هذا الإصرار على ربط الأقلية بالنظام السياسي ضمن تعريف عام لها. فإن الأقليات تختلف فيما بينها من حيث النشأة والتكوين. وهو ما ذكره «بيار جورج </a:t>
            </a:r>
            <a:r>
              <a:rPr lang="fr-FR" sz="3200" dirty="0">
                <a:cs typeface="mohammad bold art 1" pitchFamily="2" charset="-78"/>
              </a:rPr>
              <a:t>Pierre George»</a:t>
            </a:r>
            <a:r>
              <a:rPr lang="ar-DZ" sz="3200" dirty="0">
                <a:cs typeface="mohammad bold art 1" pitchFamily="2" charset="-78"/>
              </a:rPr>
              <a:t>حين ميز بين ثلاثة أنواع من الأقليات: </a:t>
            </a:r>
            <a:endParaRPr lang="ar-DZ" sz="3200" dirty="0">
              <a:cs typeface="mohammad bold art 1" pitchFamily="2" charset="-78"/>
            </a:endParaRPr>
          </a:p>
        </p:txBody>
      </p:sp>
    </p:spTree>
    <p:extLst>
      <p:ext uri="{BB962C8B-B14F-4D97-AF65-F5344CB8AC3E}">
        <p14:creationId xmlns:p14="http://schemas.microsoft.com/office/powerpoint/2010/main" val="9859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تزخر الذاكرة الجماعية في جميع أنحاء شمال إفريقيا بإشارات عديدة حول الجد المؤسس وشجرة النسب ونقطة الانطلاق وحركات الهجرة المتتالية وتتشكل هذه الإشارات ضمن رواية تستمد منها القبيلة شرعية وجودها وعمق تجذرها.</a:t>
            </a:r>
          </a:p>
        </p:txBody>
      </p:sp>
    </p:spTree>
    <p:extLst>
      <p:ext uri="{BB962C8B-B14F-4D97-AF65-F5344CB8AC3E}">
        <p14:creationId xmlns:p14="http://schemas.microsoft.com/office/powerpoint/2010/main" val="25624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تزخر الذاكرة الجماعية في جميع أنحاء شمال افريقيا بإشارات عديدة حول الجد المؤسس وشجرة النسب ونقطة الانطلاق وحركات الهجرة المتتالية، وتتشكل هذه الإشارات ضمن رواية تستمد منها القبيلة شرعية وجودها وعمق تجذرها. في هذا الاطار نورد نصا لمحمد الهاد </a:t>
            </a:r>
            <a:r>
              <a:rPr lang="ar-DZ" sz="3200" dirty="0" err="1">
                <a:cs typeface="mohammad bold art 1" pitchFamily="2" charset="-78"/>
              </a:rPr>
              <a:t>الجويلي</a:t>
            </a:r>
            <a:r>
              <a:rPr lang="ar-DZ" sz="3200" dirty="0">
                <a:cs typeface="mohammad bold art 1" pitchFamily="2" charset="-78"/>
              </a:rPr>
              <a:t> مقتبس من بحثه الميداني الموسوم بـ: مجتمعات للذاكرة مجتمعات للنسيان (دراسة </a:t>
            </a:r>
            <a:r>
              <a:rPr lang="ar-DZ" sz="3200" dirty="0" err="1">
                <a:cs typeface="mohammad bold art 1" pitchFamily="2" charset="-78"/>
              </a:rPr>
              <a:t>منوغرافية</a:t>
            </a:r>
            <a:r>
              <a:rPr lang="ar-DZ" sz="3200" dirty="0">
                <a:cs typeface="mohammad bold art 1" pitchFamily="2" charset="-78"/>
              </a:rPr>
              <a:t> لأقلية سوداء بالجنوب التونسي)،</a:t>
            </a:r>
          </a:p>
        </p:txBody>
      </p:sp>
    </p:spTree>
    <p:extLst>
      <p:ext uri="{BB962C8B-B14F-4D97-AF65-F5344CB8AC3E}">
        <p14:creationId xmlns:p14="http://schemas.microsoft.com/office/powerpoint/2010/main" val="32013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حيث يقول: «روايات الأصل هذه مكونة من أزمنة وفضاءات تحاول كل القبائل عند سرد </a:t>
            </a:r>
            <a:r>
              <a:rPr lang="ar-DZ" sz="3200" dirty="0" err="1">
                <a:cs typeface="mohammad bold art 1" pitchFamily="2" charset="-78"/>
              </a:rPr>
              <a:t>منشإها</a:t>
            </a:r>
            <a:r>
              <a:rPr lang="ar-DZ" sz="3200" dirty="0">
                <a:cs typeface="mohammad bold art 1" pitchFamily="2" charset="-78"/>
              </a:rPr>
              <a:t> إعطاءها ما يمكن من الدقة والوضوح واجتناب الوقوع في التناقضات، لأن هذه الروايات قد تكون في بعض الأحيان مختلفة من عشيرة إلى أخرى لدى نفس القبيلة أو أن تتضمن الأحداث التاريخية التي تتم روايتها أخطاء </a:t>
            </a:r>
            <a:r>
              <a:rPr lang="ar-DZ" sz="3200" dirty="0" err="1">
                <a:cs typeface="mohammad bold art 1" pitchFamily="2" charset="-78"/>
              </a:rPr>
              <a:t>كرونولوجية</a:t>
            </a:r>
            <a:r>
              <a:rPr lang="ar-DZ" sz="3200" dirty="0">
                <a:cs typeface="mohammad bold art 1" pitchFamily="2" charset="-78"/>
              </a:rPr>
              <a:t>. وليس غريبا أن نجد لدى نفس القبيلة روايات مختلفة اختلافا جذريا».</a:t>
            </a:r>
          </a:p>
        </p:txBody>
      </p:sp>
    </p:spTree>
    <p:extLst>
      <p:ext uri="{BB962C8B-B14F-4D97-AF65-F5344CB8AC3E}">
        <p14:creationId xmlns:p14="http://schemas.microsoft.com/office/powerpoint/2010/main" val="2110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في نفس المعنى يقول الأنثروبولوجي المغربي عبد الله </a:t>
            </a:r>
            <a:r>
              <a:rPr lang="ar-DZ" sz="3200" dirty="0" err="1">
                <a:cs typeface="mohammad bold art 1" pitchFamily="2" charset="-78"/>
              </a:rPr>
              <a:t>حمودي</a:t>
            </a:r>
            <a:r>
              <a:rPr lang="ar-DZ" sz="3200" dirty="0">
                <a:cs typeface="mohammad bold art 1" pitchFamily="2" charset="-78"/>
              </a:rPr>
              <a:t>: «إن الإدلاء بشجرة النسب وروايات الأصل ليست في متناول جميع القبائل، في بعض الأحيان تكون بعض الأسر قادرة على سرد شجرة نسبها تشهد على انتسابها إلى جد مؤسس، في حين آخر نجد أسر أخرى لا تحظى ادعاءاتها النسبية باعتراف الجماعة».</a:t>
            </a:r>
          </a:p>
        </p:txBody>
      </p:sp>
    </p:spTree>
    <p:extLst>
      <p:ext uri="{BB962C8B-B14F-4D97-AF65-F5344CB8AC3E}">
        <p14:creationId xmlns:p14="http://schemas.microsoft.com/office/powerpoint/2010/main" val="11247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ما يقلق المجموعة فعلا هو البحث الدائم عن الجد المؤسس. فكل قبيلة كما يرى </a:t>
            </a:r>
            <a:r>
              <a:rPr lang="ar-DZ" sz="3200" dirty="0" err="1">
                <a:cs typeface="mohammad bold art 1" pitchFamily="2" charset="-78"/>
              </a:rPr>
              <a:t>الجويلي</a:t>
            </a:r>
            <a:r>
              <a:rPr lang="ar-DZ" sz="3200" dirty="0">
                <a:cs typeface="mohammad bold art 1" pitchFamily="2" charset="-78"/>
              </a:rPr>
              <a:t> عند سردها لرواية الأصل تسعى أن تكون هذه الرواية متضمنة لزمنين رئيسيين هما الزمن الأسطوري، والزمن التاريخي. كما تسعى بكل جهدها أن يكون لها فضاءان رئيسيان كذلك هما: الفضاء الديني، والفضاء الدنيوي.</a:t>
            </a:r>
          </a:p>
        </p:txBody>
      </p:sp>
    </p:spTree>
    <p:extLst>
      <p:ext uri="{BB962C8B-B14F-4D97-AF65-F5344CB8AC3E}">
        <p14:creationId xmlns:p14="http://schemas.microsoft.com/office/powerpoint/2010/main" val="38743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هذه المفاهيم تأخذ مكانها في السرد، أنها مرتكزات أساسية تجعل القبيلة أكثر تجذرا وعراقة، لتتميز عن القبائل الأخرى التي لا تقدر على إثبات هذه الأزمنة والفضاءات، أو تكون مغايرة للسائد مما يجعل مكانتها ضمن السلم الاجتماعي موضع احتقار وتهجين.</a:t>
            </a:r>
          </a:p>
        </p:txBody>
      </p:sp>
    </p:spTree>
    <p:extLst>
      <p:ext uri="{BB962C8B-B14F-4D97-AF65-F5344CB8AC3E}">
        <p14:creationId xmlns:p14="http://schemas.microsoft.com/office/powerpoint/2010/main" val="32969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أ‌.	الزمن الأسطوري </a:t>
            </a:r>
            <a:r>
              <a:rPr lang="fr-FR" sz="3200" dirty="0">
                <a:cs typeface="mohammad bold art 1" pitchFamily="2" charset="-78"/>
              </a:rPr>
              <a:t>Le temps mythiques:</a:t>
            </a:r>
          </a:p>
          <a:p>
            <a:pPr algn="just" rtl="1"/>
            <a:r>
              <a:rPr lang="ar-DZ" sz="3200" dirty="0">
                <a:cs typeface="mohammad bold art 1" pitchFamily="2" charset="-78"/>
              </a:rPr>
              <a:t>استعمل </a:t>
            </a:r>
            <a:r>
              <a:rPr lang="ar-DZ" sz="3200" dirty="0" err="1">
                <a:cs typeface="mohammad bold art 1" pitchFamily="2" charset="-78"/>
              </a:rPr>
              <a:t>الأنثروبولوجيون</a:t>
            </a:r>
            <a:r>
              <a:rPr lang="ar-DZ" sz="3200" dirty="0">
                <a:cs typeface="mohammad bold art 1" pitchFamily="2" charset="-78"/>
              </a:rPr>
              <a:t> الذين قاموا بدراسات ميدانية بشمال إفريقيا ضمن أبحاثهم مفهوم الزمن الأسطوري </a:t>
            </a:r>
            <a:r>
              <a:rPr lang="fr-FR" sz="3200" dirty="0">
                <a:cs typeface="mohammad bold art 1" pitchFamily="2" charset="-78"/>
              </a:rPr>
              <a:t>Le temps mythiques ، </a:t>
            </a:r>
            <a:r>
              <a:rPr lang="ar-DZ" sz="3200" dirty="0">
                <a:cs typeface="mohammad bold art 1" pitchFamily="2" charset="-78"/>
              </a:rPr>
              <a:t>خاصة </a:t>
            </a:r>
            <a:r>
              <a:rPr lang="ar-DZ" sz="3200" dirty="0" err="1">
                <a:cs typeface="mohammad bold art 1" pitchFamily="2" charset="-78"/>
              </a:rPr>
              <a:t>أولائك</a:t>
            </a:r>
            <a:r>
              <a:rPr lang="ar-DZ" sz="3200" dirty="0">
                <a:cs typeface="mohammad bold art 1" pitchFamily="2" charset="-78"/>
              </a:rPr>
              <a:t> الذين تناولوا موضوع القبائل خلال القرنين الثمن عشر والتاسع عشر. حيث ركزوا على زمن التأسيس </a:t>
            </a:r>
            <a:r>
              <a:rPr lang="fr-FR" sz="3200" dirty="0">
                <a:cs typeface="mohammad bold art 1" pitchFamily="2" charset="-78"/>
              </a:rPr>
              <a:t>Le temps de commencement ، </a:t>
            </a:r>
            <a:r>
              <a:rPr lang="ar-DZ" sz="3200" dirty="0">
                <a:cs typeface="mohammad bold art 1" pitchFamily="2" charset="-78"/>
              </a:rPr>
              <a:t>وهو الزمن الذي تحتفظ به القبائل، فتحبك له أجمل الروايات المفعمة بالبطولة وقيم الفروسية مثل الشجاعة والكرم والقوة...وهي الرواية التي تعمل الذاكرة الجماعية على إعادة إنتاجها بمختلف الوسائل مثل التلقين والتذكير. </a:t>
            </a:r>
          </a:p>
        </p:txBody>
      </p:sp>
    </p:spTree>
    <p:extLst>
      <p:ext uri="{BB962C8B-B14F-4D97-AF65-F5344CB8AC3E}">
        <p14:creationId xmlns:p14="http://schemas.microsoft.com/office/powerpoint/2010/main" val="16461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يتحدد هذا الزمن بالأحداث التاريخية المضبوطة والمؤرخة، التي عاشتها القبيلة، فتراتها قريبة جدا تغطي مساحة زمنية لا تتجاوز مائتي سنة. وبغض النظر عن طبيعة هذه الأحداث، نجدها مضبوطة </a:t>
            </a:r>
            <a:r>
              <a:rPr lang="ar-DZ" sz="3200" dirty="0" err="1">
                <a:cs typeface="mohammad bold art 1" pitchFamily="2" charset="-78"/>
              </a:rPr>
              <a:t>كرونولوجيا</a:t>
            </a:r>
            <a:r>
              <a:rPr lang="ar-DZ" sz="3200" dirty="0">
                <a:cs typeface="mohammad bold art 1" pitchFamily="2" charset="-78"/>
              </a:rPr>
              <a:t>. </a:t>
            </a:r>
          </a:p>
        </p:txBody>
      </p:sp>
    </p:spTree>
    <p:extLst>
      <p:ext uri="{BB962C8B-B14F-4D97-AF65-F5344CB8AC3E}">
        <p14:creationId xmlns:p14="http://schemas.microsoft.com/office/powerpoint/2010/main" val="324184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البحث في محتويات الذاكرة الجماعية الشفاهية يلزمنا الاستنجاد بعلم </a:t>
            </a:r>
            <a:r>
              <a:rPr lang="ar-DZ" sz="3200" dirty="0" err="1">
                <a:cs typeface="mohammad bold art 1" pitchFamily="2" charset="-78"/>
              </a:rPr>
              <a:t>الاثنوغرافيا</a:t>
            </a:r>
            <a:r>
              <a:rPr lang="ar-DZ" sz="3200" dirty="0">
                <a:cs typeface="mohammad bold art 1" pitchFamily="2" charset="-78"/>
              </a:rPr>
              <a:t> </a:t>
            </a:r>
            <a:r>
              <a:rPr lang="fr-FR" sz="3200" dirty="0">
                <a:cs typeface="mohammad bold art 1" pitchFamily="2" charset="-78"/>
              </a:rPr>
              <a:t>ethnographie  </a:t>
            </a:r>
            <a:r>
              <a:rPr lang="ar-DZ" sz="3200" dirty="0">
                <a:cs typeface="mohammad bold art 1" pitchFamily="2" charset="-78"/>
              </a:rPr>
              <a:t>ا لذي يعتني بالوصف الدقيق لجميع مظاهر الحياة اليومية للجماعة، فهو يعتني بالتقاليد والعادات والمعتقدات والطقوس القديمة التي ترجع إلى الماضي، </a:t>
            </a:r>
            <a:r>
              <a:rPr lang="ar-DZ" sz="3200" dirty="0" err="1">
                <a:cs typeface="mohammad bold art 1" pitchFamily="2" charset="-78"/>
              </a:rPr>
              <a:t>والاثنوغرافي</a:t>
            </a:r>
            <a:r>
              <a:rPr lang="ar-DZ" sz="3200" dirty="0">
                <a:cs typeface="mohammad bold art 1" pitchFamily="2" charset="-78"/>
              </a:rPr>
              <a:t> يكتشف هذه التقاليد في تاريخها البعيد، وهذا يوضح حرص كل ذاكرة جماعية على المحافظة على هذه التقاليد والعقائد كما تعيشها وتدركها هي، (فماضيها يصبح بعض حاضرها). فالشفاهي يشكل الذاكرة الحية للمجتمعات المغاربية.</a:t>
            </a:r>
          </a:p>
        </p:txBody>
      </p:sp>
    </p:spTree>
    <p:extLst>
      <p:ext uri="{BB962C8B-B14F-4D97-AF65-F5344CB8AC3E}">
        <p14:creationId xmlns:p14="http://schemas.microsoft.com/office/powerpoint/2010/main" val="123079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من هذا المنطلق نجد أن رواة القبائل والفرق المحلية ومحدثيها، يتحدثون عن حروبها ومجاعاتها، والأمراض التي عصفت بها، وخلافاتها الأنية أو الدائمة...ويتناولونها في إطار العلاقات الاجتماعية داخل القبيلة أو خارجها. هذا ما اصطلح عليه بالزمن البنيوي </a:t>
            </a:r>
            <a:r>
              <a:rPr lang="fr-FR" sz="3200" dirty="0">
                <a:cs typeface="mohammad bold art 1" pitchFamily="2" charset="-78"/>
              </a:rPr>
              <a:t>Le temps structural.</a:t>
            </a:r>
            <a:endParaRPr lang="ar-DZ" sz="3200" dirty="0">
              <a:cs typeface="mohammad bold art 1" pitchFamily="2" charset="-78"/>
            </a:endParaRPr>
          </a:p>
        </p:txBody>
      </p:sp>
    </p:spTree>
    <p:extLst>
      <p:ext uri="{BB962C8B-B14F-4D97-AF65-F5344CB8AC3E}">
        <p14:creationId xmlns:p14="http://schemas.microsoft.com/office/powerpoint/2010/main" val="348105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الأول: الأقليات التي تنشأ على إثر الحملات المتتالية التي تشنها مجموعة من السكان على منطقة معينة بها سكان أصليون فيتم </a:t>
            </a:r>
            <a:r>
              <a:rPr lang="ar-DZ" sz="3200" dirty="0" err="1">
                <a:cs typeface="mohammad bold art 1" pitchFamily="2" charset="-78"/>
              </a:rPr>
              <a:t>الإستلاء</a:t>
            </a:r>
            <a:r>
              <a:rPr lang="ar-DZ" sz="3200" dirty="0">
                <a:cs typeface="mohammad bold art 1" pitchFamily="2" charset="-78"/>
              </a:rPr>
              <a:t> على أهم الأراضي وأبرز المواقع ويصبح وهؤلاء الغازين أغلبية على مستوى العدد في حين يتراجع أعداد السكان الأصليين ويضحون هم الأقلية بحكم حرب الإبادة التي مورست عليهم. ومثال ذلك ما حصل للقارة الأمريكية حين تم احتلالها من قبل الشعوب الآتية من أوروبا، أو بعض المجموعات الجبلية التي تسكن القوقاز وأرمينيا والشرق الأوسط والمغرب العربي.</a:t>
            </a:r>
            <a:endParaRPr lang="ar-DZ" sz="3200" dirty="0">
              <a:cs typeface="mohammad bold art 1" pitchFamily="2" charset="-78"/>
            </a:endParaRPr>
          </a:p>
        </p:txBody>
      </p:sp>
    </p:spTree>
    <p:extLst>
      <p:ext uri="{BB962C8B-B14F-4D97-AF65-F5344CB8AC3E}">
        <p14:creationId xmlns:p14="http://schemas.microsoft.com/office/powerpoint/2010/main" val="3263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كما أسلفنا في المفاهيم السابقة، لكل قبيلة جدا مؤسسا، وزمنا أسطوريا تم من خلال تدشين أساس بداية القبيلة. والملفت للانتباه في عموم المناطق التي استقر فيها الأولياء الصالحون، أن الرواة عند حكايتهم عن أصل قبائلهم أن المنطلق الأول لأسلافهم المؤسسين إما الحجاز أو الساقية الحمراء. لكلا الفضاءين مدلولات دينية، الأول يحج إليه المسلمون كل سنة، والثاني منطلق القبائل والأسر الشريفة بعد الحركة العكسية أثناء سقوط الأندلس. الفضاءان يشكلان طرفي أو حدي انتشار الإسلام، الشرق نقطة بدايته، والمحيطة الطرف أو الحد الذي وصل إليه، وهو منبع الفقهاء الصلحاء الذين انتشروا في شمال افريقيا.</a:t>
            </a:r>
          </a:p>
        </p:txBody>
      </p:sp>
    </p:spTree>
    <p:extLst>
      <p:ext uri="{BB962C8B-B14F-4D97-AF65-F5344CB8AC3E}">
        <p14:creationId xmlns:p14="http://schemas.microsoft.com/office/powerpoint/2010/main" val="41391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فكل القبائل في عموم المناطق المغاربية وشمال افريقيا، تحاول أن تكون هاتين النقطتين منطلقا لها، وتحرص حرصا شديدا على ذلك عند رواية الأصل. فكل الدارسين لموضوع القبيلة في شمال افريقيا يجمعون على إرجاع حكايات التأسيس إلى هذين الفضاءين، من محمد نجيب بوطالب إلى ليليا بن سالم ثم محمد </a:t>
            </a:r>
            <a:r>
              <a:rPr lang="ar-DZ" sz="3200" dirty="0" err="1">
                <a:cs typeface="mohammad bold art 1" pitchFamily="2" charset="-78"/>
              </a:rPr>
              <a:t>الجويلي</a:t>
            </a:r>
            <a:r>
              <a:rPr lang="ar-DZ" sz="3200" dirty="0">
                <a:cs typeface="mohammad bold art 1" pitchFamily="2" charset="-78"/>
              </a:rPr>
              <a:t>، وحتى </a:t>
            </a:r>
            <a:r>
              <a:rPr lang="ar-DZ" sz="3200" dirty="0" err="1">
                <a:cs typeface="mohammad bold art 1" pitchFamily="2" charset="-78"/>
              </a:rPr>
              <a:t>الأنثروبولوجيين</a:t>
            </a:r>
            <a:r>
              <a:rPr lang="ar-DZ" sz="3200" dirty="0">
                <a:cs typeface="mohammad bold art 1" pitchFamily="2" charset="-78"/>
              </a:rPr>
              <a:t> الأجانب خاصة أصحاب النظرية الانقسامية أشاروا إلى هذه المفاهيم في دراساتهم للقبيلة بشمال إفريقيا.</a:t>
            </a:r>
          </a:p>
        </p:txBody>
      </p:sp>
    </p:spTree>
    <p:extLst>
      <p:ext uri="{BB962C8B-B14F-4D97-AF65-F5344CB8AC3E}">
        <p14:creationId xmlns:p14="http://schemas.microsoft.com/office/powerpoint/2010/main" val="6991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يقول عبد الحميد </a:t>
            </a:r>
            <a:r>
              <a:rPr lang="ar-DZ" sz="3200" dirty="0" err="1">
                <a:cs typeface="mohammad bold art 1" pitchFamily="2" charset="-78"/>
              </a:rPr>
              <a:t>بورايو</a:t>
            </a:r>
            <a:r>
              <a:rPr lang="ar-DZ" sz="3200" dirty="0">
                <a:cs typeface="mohammad bold art 1" pitchFamily="2" charset="-78"/>
              </a:rPr>
              <a:t> في حوار أجرته معه «الشعب </a:t>
            </a:r>
            <a:r>
              <a:rPr lang="ar-DZ" sz="3200" dirty="0" err="1">
                <a:cs typeface="mohammad bold art 1" pitchFamily="2" charset="-78"/>
              </a:rPr>
              <a:t>ويكاند</a:t>
            </a:r>
            <a:r>
              <a:rPr lang="ar-DZ" sz="3200" dirty="0">
                <a:cs typeface="mohammad bold art 1" pitchFamily="2" charset="-78"/>
              </a:rPr>
              <a:t>»: «لعلّ الانتساب للساقية الحمراء يعود لمسارات تاريخية عرفتها تحولات شمال إفريقيا عامة والجزائر بصفة خاصة. فالمراكز السكانية المعروفة، وخاصة الحواضر، تم تأسيسها بعد انتشار الإسلام، لما ظهرت حركة المرابطين، وكذلك رجال الدين الذين اضطروا إلى الهجرة من الأندلس، ولجأوا إلى منطقة الساقية الحمراء، باعتبارها بعيدة عن مطاردات المد المسيحي الذي اجتاح الأندلس وامتدّ حتى شواطئ شمال إفريقيا. فكان رجال الدين هؤلاء،</a:t>
            </a:r>
          </a:p>
        </p:txBody>
      </p:sp>
    </p:spTree>
    <p:extLst>
      <p:ext uri="{BB962C8B-B14F-4D97-AF65-F5344CB8AC3E}">
        <p14:creationId xmlns:p14="http://schemas.microsoft.com/office/powerpoint/2010/main" val="2480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يخرجون من هناك كدعاة، ويساهمون في تأسيس المراكز الدينية إلى جانب زعماء القبائل، بحيث نجد كل مدينة جزائرية تم تأسيسها في القرون الوسطى (كمركز استقرار سكاني وحاضرة)، يكون تأسيسها مدعوما بسلطتين دينية وسياسية؛ يمثل الأولى داعية ديني، غالبا ما يكون قد تكوّن في المدارس الدينية (الزوايا) اللاجئة إلى الصحراء الغربية، ويمثل الثانية شيخ القبيلة المستفيدة من التأسيس. أصبحت بعد ذلك مرجعية الساقية الحمراء ذات قيمة رمزية تمنح لصاحبها سلطة دينية متحكّمة، فينتسب إليها الناس، سواء من خلال النسب أو الولاء وبسط الحماية».</a:t>
            </a:r>
          </a:p>
        </p:txBody>
      </p:sp>
    </p:spTree>
    <p:extLst>
      <p:ext uri="{BB962C8B-B14F-4D97-AF65-F5344CB8AC3E}">
        <p14:creationId xmlns:p14="http://schemas.microsoft.com/office/powerpoint/2010/main" val="1320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بعد الهجرات المتتالية للقبيلة تستقر في نقطة معينة فتؤسس لنفسها مجالا حيويا تتحرك ضمنه، يكون هذا المجال معلوما وثابت المعالم والحدود، حيث تنتهي حدوده عند بدء حدود قبيلة أخرى، وتبدأ بعد ذلك عملية توزيع الأراضي على فرق القبيلة وقسماتها، ويتم تدبير الماء والاشراف على توزيعه، أحيانا ما تصاحب هذه العمليات بعض التناقضات تنتهي بإقامة تحالفات بين الفرق والقسمات المكونة للقبيلة. وباختصار الفضاء الدنيوي فضاء نزعت عنه صفة القداسة ويبدأ بعده الزمن التاريخي الذي تحدثنا عنه.</a:t>
            </a:r>
          </a:p>
        </p:txBody>
      </p:sp>
    </p:spTree>
    <p:extLst>
      <p:ext uri="{BB962C8B-B14F-4D97-AF65-F5344CB8AC3E}">
        <p14:creationId xmlns:p14="http://schemas.microsoft.com/office/powerpoint/2010/main" val="20256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قد نجد الكثير من القبائل ليس لها زمنا أسطوريا ولا نقطة انطلاق، فيقلل ذلك من شأنها ويجعلها في درجة دون درجت القبائل التي تروي أسطورة ما عن جدها المؤسس وتحتفظ بشجرة نسبها عن ظهر قلب، هنا تتأسس فكرة (</a:t>
            </a:r>
            <a:r>
              <a:rPr lang="ar-DZ" sz="3200" dirty="0" err="1">
                <a:cs typeface="mohammad bold art 1" pitchFamily="2" charset="-78"/>
              </a:rPr>
              <a:t>الشرفوية</a:t>
            </a:r>
            <a:r>
              <a:rPr lang="ar-DZ" sz="3200" dirty="0">
                <a:cs typeface="mohammad bold art 1" pitchFamily="2" charset="-78"/>
              </a:rPr>
              <a:t>). الأسرة الشريفة: هي الأسرة المعظمة المبجلة التي تفوق غيرها مكانة ومنزلة، العائلة التي حافظت على حسبها ونسبها، فيقال شرفت هذه العائلة بآبائها. وبالتالي فهي التي تستحق التشريف والإعلاء من مكانتها بالزيارة.</a:t>
            </a:r>
          </a:p>
        </p:txBody>
      </p:sp>
    </p:spTree>
    <p:extLst>
      <p:ext uri="{BB962C8B-B14F-4D97-AF65-F5344CB8AC3E}">
        <p14:creationId xmlns:p14="http://schemas.microsoft.com/office/powerpoint/2010/main" val="3672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إن الحديث عن مدلول "الشريف" يجرنا إلى الحديث عن الفاطميين الذين قاموا بسن سياسة تمييزية إزاء آل البيت، فقد ابتكروا عرفا جديدا ارتبط في مجمله بالتسمية التي أصبح آل البيت يعرفون بها حتى الآن، بذلك يكون الفاطميون قد حجموا دائرة استعمال لقب "الشريف" وقصروه على عقب الحسن والحسين، ورفضوا تدوينه في محاضر الوصايا، والأوقاف، وعقود الزواج على غير المنتسبين لهذين الرجلين، وعززوا ذلك بأساليب وطقوس، كان الهدف منها ترسيخ هذا الاعتقاد داخل المجتمعات التي حكمها الفاطميون من شمال إفريقيا، كالاحتفال بعيد المولد النبوي الشريف، وتخليد يوم عاشوراء، وتقديس مشاهد الأسلاف.</a:t>
            </a:r>
          </a:p>
        </p:txBody>
      </p:sp>
    </p:spTree>
    <p:extLst>
      <p:ext uri="{BB962C8B-B14F-4D97-AF65-F5344CB8AC3E}">
        <p14:creationId xmlns:p14="http://schemas.microsoft.com/office/powerpoint/2010/main" val="15656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85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err="1">
                <a:cs typeface="mohammad bold art 1" pitchFamily="2" charset="-78"/>
              </a:rPr>
              <a:t>إنوضحنا</a:t>
            </a:r>
            <a:r>
              <a:rPr lang="ar-DZ" sz="3200">
                <a:cs typeface="mohammad bold art 1" pitchFamily="2" charset="-78"/>
              </a:rPr>
              <a:t> هذه المفاهيم لنستخدمها بالتدريج في معرفة هوية القبائل والمجتمعات التي استقرت بالأوراس الجنوبي والأوراس الأوسط، وما تحمله عن نفسها من أساطير وحكايات التأسيس، وهل لها نقطة انطلاق ومكان استقرار؟ وهل تمت حركة هجرتها أفقيا من الشرق إلى الغرب أم عموديا من الجنوب إلى الشمال؟ ...وغيرها من الأسئلة التي تتعلق بهذه الأزمنة والفضاءات. </a:t>
            </a:r>
            <a:endParaRPr lang="ar-DZ" sz="3200" dirty="0">
              <a:cs typeface="mohammad bold art 1" pitchFamily="2" charset="-78"/>
            </a:endParaRPr>
          </a:p>
        </p:txBody>
      </p:sp>
    </p:spTree>
    <p:extLst>
      <p:ext uri="{BB962C8B-B14F-4D97-AF65-F5344CB8AC3E}">
        <p14:creationId xmlns:p14="http://schemas.microsoft.com/office/powerpoint/2010/main" val="4743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 presetClass="mediacall" presetSubtype="0" fill="hold" nodeType="afterEffect">
                                  <p:stCondLst>
                                    <p:cond delay="0"/>
                                  </p:stCondLst>
                                  <p:childTnLst>
                                    <p:cmd type="call" cmd="playFrom(0.0)">
                                      <p:cBhvr>
                                        <p:cTn id="14" dur="3000" fill="hold"/>
                                        <p:tgtEl>
                                          <p:spTgt spid="11"/>
                                        </p:tgtEl>
                                      </p:cBhvr>
                                    </p:cmd>
                                  </p:childTnLst>
                                </p:cTn>
                              </p:par>
                            </p:childTnLst>
                          </p:cTn>
                        </p:par>
                        <p:par>
                          <p:cTn id="15" fill="hold">
                            <p:stCondLst>
                              <p:cond delay="3800"/>
                            </p:stCondLst>
                            <p:childTnLst>
                              <p:par>
                                <p:cTn id="16" presetID="1" presetClass="mediacall" presetSubtype="0" fill="hold" nodeType="afterEffect">
                                  <p:stCondLst>
                                    <p:cond delay="0"/>
                                  </p:stCondLst>
                                  <p:childTnLst>
                                    <p:cmd type="call" cmd="playFrom(0.0)">
                                      <p:cBhvr>
                                        <p:cTn id="17" dur="2400" fill="hold"/>
                                        <p:tgtEl>
                                          <p:spTgt spid="12"/>
                                        </p:tgtEl>
                                      </p:cBhvr>
                                    </p:cmd>
                                  </p:childTnLst>
                                </p:cTn>
                              </p:par>
                            </p:childTnLst>
                          </p:cTn>
                        </p:par>
                        <p:par>
                          <p:cTn id="18" fill="hold">
                            <p:stCondLst>
                              <p:cond delay="6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0" end="0"/>
                                            </p:txEl>
                                          </p:spTgt>
                                        </p:tgtEl>
                                      </p:cBhvr>
                                    </p:animEffect>
                                  </p:childTnLst>
                                </p:cTn>
                              </p:par>
                            </p:childTnLst>
                          </p:cTn>
                        </p:par>
                        <p:par>
                          <p:cTn id="26" fill="hold">
                            <p:stCondLst>
                              <p:cond delay="8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11"/>
                </p:tgtEl>
              </p:cMediaNode>
            </p:video>
            <p:video>
              <p:cMediaNode vol="80000">
                <p:cTn id="35" fill="hold" display="0">
                  <p:stCondLst>
                    <p:cond delay="indefinite"/>
                  </p:stCondLst>
                </p:cTn>
                <p:tgtEl>
                  <p:spTgt spid="12"/>
                </p:tgtEl>
              </p:cMediaNode>
            </p:video>
          </p:childTnLst>
        </p:cTn>
      </p:par>
    </p:tnLst>
    <p:bldLst>
      <p:bldP spid="2" grpId="0" animBg="1"/>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الثاني: الإتيان بمجموعات بشرية وتركيزها في مجال جغرافي لا تنتمي له بهدف الحماية أو المساهمة في عملية الإنتاج. فقد مثلت التجارة </a:t>
            </a:r>
            <a:r>
              <a:rPr lang="ar-DZ" sz="3200" dirty="0" err="1">
                <a:cs typeface="mohammad bold art 1" pitchFamily="2" charset="-78"/>
              </a:rPr>
              <a:t>الثلثة</a:t>
            </a:r>
            <a:r>
              <a:rPr lang="ar-DZ" sz="3200" dirty="0">
                <a:cs typeface="mohammad bold art 1" pitchFamily="2" charset="-78"/>
              </a:rPr>
              <a:t> بين إفريقيا وأروبا وأمريكا الطريق الأهم لتركيز هذه الأقليات في أمريكا </a:t>
            </a:r>
            <a:r>
              <a:rPr lang="ar-DZ" sz="3200" dirty="0" err="1">
                <a:cs typeface="mohammad bold art 1" pitchFamily="2" charset="-78"/>
              </a:rPr>
              <a:t>الإستوائية</a:t>
            </a:r>
            <a:r>
              <a:rPr lang="ar-DZ" sz="3200" dirty="0">
                <a:cs typeface="mohammad bold art 1" pitchFamily="2" charset="-78"/>
              </a:rPr>
              <a:t> وجزر </a:t>
            </a:r>
            <a:r>
              <a:rPr lang="ar-DZ" sz="3200" dirty="0" err="1">
                <a:cs typeface="mohammad bold art 1" pitchFamily="2" charset="-78"/>
              </a:rPr>
              <a:t>الكراييبي</a:t>
            </a:r>
            <a:r>
              <a:rPr lang="ar-DZ" sz="3200" dirty="0">
                <a:cs typeface="mohammad bold art 1" pitchFamily="2" charset="-78"/>
              </a:rPr>
              <a:t> وجنوب الولايات المتحدة حول حقول قصب السكر والقطن.</a:t>
            </a:r>
            <a:endParaRPr lang="ar-DZ" sz="3200" dirty="0">
              <a:cs typeface="mohammad bold art 1" pitchFamily="2" charset="-78"/>
            </a:endParaRPr>
          </a:p>
        </p:txBody>
      </p:sp>
    </p:spTree>
    <p:extLst>
      <p:ext uri="{BB962C8B-B14F-4D97-AF65-F5344CB8AC3E}">
        <p14:creationId xmlns:p14="http://schemas.microsoft.com/office/powerpoint/2010/main" val="28918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الثالث: الأقليات التي تنشأ إثر عمليات طرد وملاحقة تتعرض لها بعض المجموعات أو الشعوب لاعتبارات سياسية أو إثر صراعات دينية. هذه المجموعات حين تقطن بفضاء معين تحافظ على قيمها الاقتصادية والدينية والثقافية، ومثال ذلك: اليهود، الأرمن، اللبنانيين وغيرهم.</a:t>
            </a:r>
            <a:endParaRPr lang="ar-DZ" sz="3200" dirty="0">
              <a:cs typeface="mohammad bold art 1" pitchFamily="2" charset="-78"/>
            </a:endParaRPr>
          </a:p>
        </p:txBody>
      </p:sp>
    </p:spTree>
    <p:extLst>
      <p:ext uri="{BB962C8B-B14F-4D97-AF65-F5344CB8AC3E}">
        <p14:creationId xmlns:p14="http://schemas.microsoft.com/office/powerpoint/2010/main" val="32632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إلا أن الشكل الأكثر حداثة في تكوين الأقليات هو حركات اليد العاملة المهاجرة من الجنوب إلى الشمال تبعا لعدم التوازن على مستوى التطور التكنولوجي وفرص الحصول على الثورة. إذ يقصد القارة </a:t>
            </a:r>
            <a:r>
              <a:rPr lang="ar-DZ" sz="3200" dirty="0" err="1">
                <a:cs typeface="mohammad bold art 1" pitchFamily="2" charset="-78"/>
              </a:rPr>
              <a:t>الأروبية</a:t>
            </a:r>
            <a:r>
              <a:rPr lang="ar-DZ" sz="3200" dirty="0">
                <a:cs typeface="mohammad bold art 1" pitchFamily="2" charset="-78"/>
              </a:rPr>
              <a:t> مجموعة كبيرة من اليد العاملة بنسب ولادات مرتفعة جدا، فتقطن هناك في شكل تجمعات عائلية تجلب معها خصوصياتها الثقافية والدينية التي تميزها عن مجتمع الأصل، كالمغاربة </a:t>
            </a:r>
            <a:r>
              <a:rPr lang="ar-DZ" sz="3200" dirty="0" err="1">
                <a:cs typeface="mohammad bold art 1" pitchFamily="2" charset="-78"/>
              </a:rPr>
              <a:t>والأفارقة</a:t>
            </a:r>
            <a:r>
              <a:rPr lang="ar-DZ" sz="3200" dirty="0">
                <a:cs typeface="mohammad bold art 1" pitchFamily="2" charset="-78"/>
              </a:rPr>
              <a:t> وغيرهم من المجموعات الأخرى.</a:t>
            </a:r>
            <a:endParaRPr lang="ar-DZ" sz="3200" dirty="0">
              <a:cs typeface="mohammad bold art 1" pitchFamily="2" charset="-78"/>
            </a:endParaRPr>
          </a:p>
        </p:txBody>
      </p:sp>
    </p:spTree>
    <p:extLst>
      <p:ext uri="{BB962C8B-B14F-4D97-AF65-F5344CB8AC3E}">
        <p14:creationId xmlns:p14="http://schemas.microsoft.com/office/powerpoint/2010/main" val="1249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تختلف الأقليات إذن من حيث نشأتها وتكوينها ومن حيث نوعها كذلك. إذ نجد الأقليات العرقية والأقليات الدينية. وتوجد أقليات تبحث عن وجودها من خلال الفعل السياسي الذي تنخرط فيه، تسمى بـ«الأقلية المشاغبة»، والدراسات المتعلقة بهذا النوع من الأقليات وجهت اهتماماتها نحو الإجابة عن تساؤلات يجملها «محمد الهادي </a:t>
            </a:r>
            <a:r>
              <a:rPr lang="ar-DZ" sz="3200" dirty="0" err="1">
                <a:cs typeface="mohammad bold art 1" pitchFamily="2" charset="-78"/>
              </a:rPr>
              <a:t>الجويلي</a:t>
            </a:r>
            <a:r>
              <a:rPr lang="ar-DZ" sz="3200" dirty="0">
                <a:cs typeface="mohammad bold art 1" pitchFamily="2" charset="-78"/>
              </a:rPr>
              <a:t>» في تساؤلين هما:</a:t>
            </a:r>
            <a:endParaRPr lang="ar-DZ" sz="3200" dirty="0">
              <a:cs typeface="mohammad bold art 1" pitchFamily="2" charset="-78"/>
            </a:endParaRPr>
          </a:p>
        </p:txBody>
      </p:sp>
    </p:spTree>
    <p:extLst>
      <p:ext uri="{BB962C8B-B14F-4D97-AF65-F5344CB8AC3E}">
        <p14:creationId xmlns:p14="http://schemas.microsoft.com/office/powerpoint/2010/main" val="20405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	العلاقة العمودية بين الأقلية والسلطة السياسية.</a:t>
            </a:r>
          </a:p>
          <a:p>
            <a:pPr algn="just" rtl="1"/>
            <a:r>
              <a:rPr lang="ar-DZ" sz="3200" dirty="0">
                <a:cs typeface="mohammad bold art 1" pitchFamily="2" charset="-78"/>
              </a:rPr>
              <a:t>-	هل كانت هذه الأقلية ضحية لاختيارات الأنظمة السياسية المتعاقبة أم أنها على العكس من ذلك تحصلت على بعض الامتيازات ونظر إليها بعين الرضا والارتياح؟</a:t>
            </a:r>
          </a:p>
          <a:p>
            <a:pPr algn="just" rtl="1"/>
            <a:r>
              <a:rPr lang="ar-DZ" sz="3200" dirty="0">
                <a:cs typeface="mohammad bold art 1" pitchFamily="2" charset="-78"/>
              </a:rPr>
              <a:t>أما «الأقليات الصامتة»  التي لم تطرح يوما مسألة علاقتها بالسلطة السياسية ولم تنخرط في أية ممارسة سياسية فإن التهميش هو الذي نالها من جل هذه الدراسات والأبحاث. تقول «</a:t>
            </a:r>
            <a:r>
              <a:rPr lang="ar-DZ" sz="3200" dirty="0" err="1">
                <a:cs typeface="mohammad bold art 1" pitchFamily="2" charset="-78"/>
              </a:rPr>
              <a:t>فالونسي</a:t>
            </a:r>
            <a:r>
              <a:rPr lang="fr-FR" sz="3200" dirty="0" err="1">
                <a:cs typeface="mohammad bold art 1" pitchFamily="2" charset="-78"/>
              </a:rPr>
              <a:t>Valensi</a:t>
            </a:r>
            <a:r>
              <a:rPr lang="fr-FR" sz="3200" dirty="0">
                <a:cs typeface="mohammad bold art 1" pitchFamily="2" charset="-78"/>
              </a:rPr>
              <a:t> »: «</a:t>
            </a:r>
            <a:r>
              <a:rPr lang="ar-DZ" sz="3200" dirty="0">
                <a:cs typeface="mohammad bold art 1" pitchFamily="2" charset="-78"/>
              </a:rPr>
              <a:t>وكأن الشرعية العلمية لا يمكن اكتسابها إلا </a:t>
            </a:r>
            <a:r>
              <a:rPr lang="ar-DZ" sz="3200" dirty="0" err="1">
                <a:cs typeface="mohammad bold art 1" pitchFamily="2" charset="-78"/>
              </a:rPr>
              <a:t>بالإرتباط</a:t>
            </a:r>
            <a:r>
              <a:rPr lang="ar-DZ" sz="3200" dirty="0">
                <a:cs typeface="mohammad bold art 1" pitchFamily="2" charset="-78"/>
              </a:rPr>
              <a:t> بفعل سياسي أو تحول اجتماعي مكن هذه الأقلية من القدرة على الكلام لحسابها»</a:t>
            </a:r>
          </a:p>
        </p:txBody>
      </p:sp>
    </p:spTree>
    <p:extLst>
      <p:ext uri="{BB962C8B-B14F-4D97-AF65-F5344CB8AC3E}">
        <p14:creationId xmlns:p14="http://schemas.microsoft.com/office/powerpoint/2010/main" val="13010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556</TotalTime>
  <Words>123</Words>
  <Application>Microsoft Office PowerPoint</Application>
  <PresentationFormat>Grand écran</PresentationFormat>
  <Paragraphs>169</Paragraphs>
  <Slides>48</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Alilato ExtLt</vt:lpstr>
      <vt:lpstr>Arial</vt:lpstr>
      <vt:lpstr>Bernard MT Condensed</vt:lpstr>
      <vt:lpstr>Calibri</vt:lpstr>
      <vt:lpstr>Garamond</vt:lpstr>
      <vt:lpstr>mohammad bold art 1</vt:lpstr>
      <vt:lpstr>Omnes Arabic Black</vt:lpstr>
      <vt:lpstr>Organique</vt:lpstr>
      <vt:lpstr>الأنثروبولوجيا المغاربية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36</cp:revision>
  <dcterms:created xsi:type="dcterms:W3CDTF">2024-10-11T21:05:24Z</dcterms:created>
  <dcterms:modified xsi:type="dcterms:W3CDTF">2024-11-12T04:43:49Z</dcterms:modified>
</cp:coreProperties>
</file>