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6F5A8E-AB7A-4EA3-821F-B690750F23E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607FD1F8-6C15-485B-A225-128C77E6CEEA}">
      <dgm:prSet phldrT="[Texte]"/>
      <dgm:spPr/>
      <dgm:t>
        <a:bodyPr/>
        <a:lstStyle/>
        <a:p>
          <a:r>
            <a:rPr lang="ar-DZ" dirty="0" smtClean="0"/>
            <a:t>01</a:t>
          </a:r>
          <a:endParaRPr lang="fr-FR" dirty="0"/>
        </a:p>
      </dgm:t>
    </dgm:pt>
    <dgm:pt modelId="{7E47ACE9-D5A5-4306-BA3D-BBB8A6598255}" type="parTrans" cxnId="{D0E2DED0-6ED5-44A6-9F62-990A6E6AA6DE}">
      <dgm:prSet/>
      <dgm:spPr/>
      <dgm:t>
        <a:bodyPr/>
        <a:lstStyle/>
        <a:p>
          <a:endParaRPr lang="fr-FR"/>
        </a:p>
      </dgm:t>
    </dgm:pt>
    <dgm:pt modelId="{9968F484-F5C6-4D58-93F5-D6A035020757}" type="sibTrans" cxnId="{D0E2DED0-6ED5-44A6-9F62-990A6E6AA6DE}">
      <dgm:prSet/>
      <dgm:spPr/>
      <dgm:t>
        <a:bodyPr/>
        <a:lstStyle/>
        <a:p>
          <a:endParaRPr lang="fr-FR"/>
        </a:p>
      </dgm:t>
    </dgm:pt>
    <dgm:pt modelId="{B6B64136-7F94-4EF8-89FB-CD7DDE474B94}">
      <dgm:prSet phldrT="[Texte]"/>
      <dgm:spPr/>
      <dgm:t>
        <a:bodyPr/>
        <a:lstStyle/>
        <a:p>
          <a:r>
            <a:rPr lang="ar-DZ" b="1" dirty="0" smtClean="0"/>
            <a:t>وضع وتصميم معايير موضوعية لقياس الاداء</a:t>
          </a:r>
          <a:endParaRPr lang="fr-FR" b="1" dirty="0"/>
        </a:p>
      </dgm:t>
    </dgm:pt>
    <dgm:pt modelId="{80232C2A-0429-4F59-A317-5028877BA82A}" type="parTrans" cxnId="{12C2A86B-8DC3-4AB5-8615-0BF50606873D}">
      <dgm:prSet/>
      <dgm:spPr/>
      <dgm:t>
        <a:bodyPr/>
        <a:lstStyle/>
        <a:p>
          <a:endParaRPr lang="fr-FR"/>
        </a:p>
      </dgm:t>
    </dgm:pt>
    <dgm:pt modelId="{8D5FD626-2ECE-4516-B64B-1F8A675B3EEE}" type="sibTrans" cxnId="{12C2A86B-8DC3-4AB5-8615-0BF50606873D}">
      <dgm:prSet/>
      <dgm:spPr/>
      <dgm:t>
        <a:bodyPr/>
        <a:lstStyle/>
        <a:p>
          <a:endParaRPr lang="fr-FR"/>
        </a:p>
      </dgm:t>
    </dgm:pt>
    <dgm:pt modelId="{3A6BAC2A-2CA9-4B65-9519-D39911EE5CBF}">
      <dgm:prSet phldrT="[Texte]"/>
      <dgm:spPr/>
      <dgm:t>
        <a:bodyPr/>
        <a:lstStyle/>
        <a:p>
          <a:r>
            <a:rPr lang="ar-DZ" dirty="0" smtClean="0"/>
            <a:t>02</a:t>
          </a:r>
          <a:endParaRPr lang="fr-FR" dirty="0"/>
        </a:p>
      </dgm:t>
    </dgm:pt>
    <dgm:pt modelId="{EA1EF915-4D83-4620-B6D3-ACFB0A6E3013}" type="parTrans" cxnId="{FFEC0E65-3CB2-415C-86D4-C345D3F0B47A}">
      <dgm:prSet/>
      <dgm:spPr/>
      <dgm:t>
        <a:bodyPr/>
        <a:lstStyle/>
        <a:p>
          <a:endParaRPr lang="fr-FR"/>
        </a:p>
      </dgm:t>
    </dgm:pt>
    <dgm:pt modelId="{5AA57D32-BF5D-459C-89E1-31503EE63636}" type="sibTrans" cxnId="{FFEC0E65-3CB2-415C-86D4-C345D3F0B47A}">
      <dgm:prSet/>
      <dgm:spPr/>
      <dgm:t>
        <a:bodyPr/>
        <a:lstStyle/>
        <a:p>
          <a:endParaRPr lang="fr-FR"/>
        </a:p>
      </dgm:t>
    </dgm:pt>
    <dgm:pt modelId="{96EC6D05-13AB-46A5-A774-5819B1F4BA75}">
      <dgm:prSet phldrT="[Texte]"/>
      <dgm:spPr/>
      <dgm:t>
        <a:bodyPr/>
        <a:lstStyle/>
        <a:p>
          <a:r>
            <a:rPr lang="ar-DZ" b="1" dirty="0" smtClean="0"/>
            <a:t>قياس الاداء</a:t>
          </a:r>
          <a:endParaRPr lang="fr-FR" b="1" dirty="0"/>
        </a:p>
      </dgm:t>
    </dgm:pt>
    <dgm:pt modelId="{6BC0F633-5107-4F42-B354-82795C542C02}" type="parTrans" cxnId="{BFB39852-1F3C-49E2-A430-E6DC42621731}">
      <dgm:prSet/>
      <dgm:spPr/>
      <dgm:t>
        <a:bodyPr/>
        <a:lstStyle/>
        <a:p>
          <a:endParaRPr lang="fr-FR"/>
        </a:p>
      </dgm:t>
    </dgm:pt>
    <dgm:pt modelId="{0108AC0C-FC15-44F0-895D-10ADEF0A9FBD}" type="sibTrans" cxnId="{BFB39852-1F3C-49E2-A430-E6DC42621731}">
      <dgm:prSet/>
      <dgm:spPr/>
      <dgm:t>
        <a:bodyPr/>
        <a:lstStyle/>
        <a:p>
          <a:endParaRPr lang="fr-FR"/>
        </a:p>
      </dgm:t>
    </dgm:pt>
    <dgm:pt modelId="{DF4DA592-BA8F-45CC-BDE9-8A0A93DBC137}">
      <dgm:prSet phldrT="[Texte]"/>
      <dgm:spPr/>
      <dgm:t>
        <a:bodyPr/>
        <a:lstStyle/>
        <a:p>
          <a:r>
            <a:rPr lang="ar-DZ" dirty="0" smtClean="0"/>
            <a:t>03</a:t>
          </a:r>
          <a:endParaRPr lang="fr-FR" dirty="0"/>
        </a:p>
      </dgm:t>
    </dgm:pt>
    <dgm:pt modelId="{D9F1A0D1-08A2-4DFC-B93A-995CDD7BFB45}" type="parTrans" cxnId="{89AA6516-798B-4498-901C-5946C5D7ED79}">
      <dgm:prSet/>
      <dgm:spPr/>
      <dgm:t>
        <a:bodyPr/>
        <a:lstStyle/>
        <a:p>
          <a:endParaRPr lang="fr-FR"/>
        </a:p>
      </dgm:t>
    </dgm:pt>
    <dgm:pt modelId="{EBE8B79E-6D53-4C0F-B4BD-5857AF0CF861}" type="sibTrans" cxnId="{89AA6516-798B-4498-901C-5946C5D7ED79}">
      <dgm:prSet/>
      <dgm:spPr/>
      <dgm:t>
        <a:bodyPr/>
        <a:lstStyle/>
        <a:p>
          <a:endParaRPr lang="fr-FR"/>
        </a:p>
      </dgm:t>
    </dgm:pt>
    <dgm:pt modelId="{281A0A1B-6795-4FBE-935E-00909F3818BC}">
      <dgm:prSet phldrT="[Texte]"/>
      <dgm:spPr/>
      <dgm:t>
        <a:bodyPr/>
        <a:lstStyle/>
        <a:p>
          <a:r>
            <a:rPr lang="ar-DZ" dirty="0" smtClean="0"/>
            <a:t>04</a:t>
          </a:r>
          <a:endParaRPr lang="fr-FR" dirty="0"/>
        </a:p>
      </dgm:t>
    </dgm:pt>
    <dgm:pt modelId="{F761F131-59AD-4638-9370-72D2F4A7285B}" type="parTrans" cxnId="{D015BBE7-A9B0-4448-B608-0820E93D4A13}">
      <dgm:prSet/>
      <dgm:spPr/>
      <dgm:t>
        <a:bodyPr/>
        <a:lstStyle/>
        <a:p>
          <a:endParaRPr lang="fr-FR"/>
        </a:p>
      </dgm:t>
    </dgm:pt>
    <dgm:pt modelId="{BF51285C-4310-48E0-904E-C306AB3680C5}" type="sibTrans" cxnId="{D015BBE7-A9B0-4448-B608-0820E93D4A13}">
      <dgm:prSet/>
      <dgm:spPr/>
      <dgm:t>
        <a:bodyPr/>
        <a:lstStyle/>
        <a:p>
          <a:endParaRPr lang="fr-FR"/>
        </a:p>
      </dgm:t>
    </dgm:pt>
    <dgm:pt modelId="{71E90945-6FD4-4986-A2C8-09D3E708092C}">
      <dgm:prSet phldrT="[Texte]"/>
      <dgm:spPr/>
      <dgm:t>
        <a:bodyPr/>
        <a:lstStyle/>
        <a:p>
          <a:r>
            <a:rPr lang="ar-DZ" b="1" dirty="0" smtClean="0"/>
            <a:t>مقارنة الاداء بالمعايير</a:t>
          </a:r>
          <a:endParaRPr lang="fr-FR" b="1" dirty="0"/>
        </a:p>
      </dgm:t>
    </dgm:pt>
    <dgm:pt modelId="{DA3EF5F7-8299-4965-9D09-7831B00488B6}" type="parTrans" cxnId="{FB267FD4-DC31-4DE2-AFF2-731BD66353F6}">
      <dgm:prSet/>
      <dgm:spPr/>
      <dgm:t>
        <a:bodyPr/>
        <a:lstStyle/>
        <a:p>
          <a:endParaRPr lang="fr-FR"/>
        </a:p>
      </dgm:t>
    </dgm:pt>
    <dgm:pt modelId="{C987D881-65D9-496E-AF06-BE9CF074486F}" type="sibTrans" cxnId="{FB267FD4-DC31-4DE2-AFF2-731BD66353F6}">
      <dgm:prSet/>
      <dgm:spPr/>
      <dgm:t>
        <a:bodyPr/>
        <a:lstStyle/>
        <a:p>
          <a:endParaRPr lang="fr-FR"/>
        </a:p>
      </dgm:t>
    </dgm:pt>
    <dgm:pt modelId="{CFE2B523-61B0-443D-9DD1-DC2C78671889}">
      <dgm:prSet/>
      <dgm:spPr/>
      <dgm:t>
        <a:bodyPr/>
        <a:lstStyle/>
        <a:p>
          <a:r>
            <a:rPr lang="ar-DZ" b="1" dirty="0" smtClean="0"/>
            <a:t>تصحيح الانحرافات</a:t>
          </a:r>
          <a:endParaRPr lang="fr-FR" b="1" dirty="0"/>
        </a:p>
      </dgm:t>
    </dgm:pt>
    <dgm:pt modelId="{5A48A1D0-843E-4776-9CB9-019C120843F8}" type="parTrans" cxnId="{702DB477-7588-4316-B6AA-576DA8B1E504}">
      <dgm:prSet/>
      <dgm:spPr/>
      <dgm:t>
        <a:bodyPr/>
        <a:lstStyle/>
        <a:p>
          <a:endParaRPr lang="fr-FR"/>
        </a:p>
      </dgm:t>
    </dgm:pt>
    <dgm:pt modelId="{EA4110CC-BD3A-42E2-BF29-E016598CAEDC}" type="sibTrans" cxnId="{702DB477-7588-4316-B6AA-576DA8B1E504}">
      <dgm:prSet/>
      <dgm:spPr/>
      <dgm:t>
        <a:bodyPr/>
        <a:lstStyle/>
        <a:p>
          <a:endParaRPr lang="fr-FR"/>
        </a:p>
      </dgm:t>
    </dgm:pt>
    <dgm:pt modelId="{1526A28A-7888-44EE-BF7C-E6ACDBE09EC6}" type="pres">
      <dgm:prSet presAssocID="{AF6F5A8E-AB7A-4EA3-821F-B690750F23E4}" presName="linearFlow" presStyleCnt="0">
        <dgm:presLayoutVars>
          <dgm:dir/>
          <dgm:animLvl val="lvl"/>
          <dgm:resizeHandles val="exact"/>
        </dgm:presLayoutVars>
      </dgm:prSet>
      <dgm:spPr/>
    </dgm:pt>
    <dgm:pt modelId="{01842095-D11C-4D4F-88FD-EB8625CA8F11}" type="pres">
      <dgm:prSet presAssocID="{607FD1F8-6C15-485B-A225-128C77E6CEEA}" presName="composite" presStyleCnt="0"/>
      <dgm:spPr/>
    </dgm:pt>
    <dgm:pt modelId="{F49141EB-F2D6-426B-8259-3F454EF7A714}" type="pres">
      <dgm:prSet presAssocID="{607FD1F8-6C15-485B-A225-128C77E6CEEA}" presName="parentText" presStyleLbl="alignNode1" presStyleIdx="0" presStyleCnt="4">
        <dgm:presLayoutVars>
          <dgm:chMax val="1"/>
          <dgm:bulletEnabled val="1"/>
        </dgm:presLayoutVars>
      </dgm:prSet>
      <dgm:spPr/>
    </dgm:pt>
    <dgm:pt modelId="{DE74E5C6-5421-4CF7-8001-7FB6FF1FE851}" type="pres">
      <dgm:prSet presAssocID="{607FD1F8-6C15-485B-A225-128C77E6CEEA}" presName="descendantText" presStyleLbl="alignAcc1" presStyleIdx="0" presStyleCnt="4">
        <dgm:presLayoutVars>
          <dgm:bulletEnabled val="1"/>
        </dgm:presLayoutVars>
      </dgm:prSet>
      <dgm:spPr/>
      <dgm:t>
        <a:bodyPr/>
        <a:lstStyle/>
        <a:p>
          <a:endParaRPr lang="fr-FR"/>
        </a:p>
      </dgm:t>
    </dgm:pt>
    <dgm:pt modelId="{F310FE68-C0CB-4686-8D41-0CF6AF0E38BD}" type="pres">
      <dgm:prSet presAssocID="{9968F484-F5C6-4D58-93F5-D6A035020757}" presName="sp" presStyleCnt="0"/>
      <dgm:spPr/>
    </dgm:pt>
    <dgm:pt modelId="{EE73937E-3D72-47B8-AC1B-583A68914790}" type="pres">
      <dgm:prSet presAssocID="{3A6BAC2A-2CA9-4B65-9519-D39911EE5CBF}" presName="composite" presStyleCnt="0"/>
      <dgm:spPr/>
    </dgm:pt>
    <dgm:pt modelId="{845A9759-BD44-476A-A23F-D0D5DF2ED262}" type="pres">
      <dgm:prSet presAssocID="{3A6BAC2A-2CA9-4B65-9519-D39911EE5CBF}" presName="parentText" presStyleLbl="alignNode1" presStyleIdx="1" presStyleCnt="4">
        <dgm:presLayoutVars>
          <dgm:chMax val="1"/>
          <dgm:bulletEnabled val="1"/>
        </dgm:presLayoutVars>
      </dgm:prSet>
      <dgm:spPr/>
    </dgm:pt>
    <dgm:pt modelId="{8A42067C-B8C0-4F02-9648-0B9AFA75D145}" type="pres">
      <dgm:prSet presAssocID="{3A6BAC2A-2CA9-4B65-9519-D39911EE5CBF}" presName="descendantText" presStyleLbl="alignAcc1" presStyleIdx="1" presStyleCnt="4">
        <dgm:presLayoutVars>
          <dgm:bulletEnabled val="1"/>
        </dgm:presLayoutVars>
      </dgm:prSet>
      <dgm:spPr/>
      <dgm:t>
        <a:bodyPr/>
        <a:lstStyle/>
        <a:p>
          <a:endParaRPr lang="fr-FR"/>
        </a:p>
      </dgm:t>
    </dgm:pt>
    <dgm:pt modelId="{801C22A2-54E0-4B48-B6EC-CB16C4E4F401}" type="pres">
      <dgm:prSet presAssocID="{5AA57D32-BF5D-459C-89E1-31503EE63636}" presName="sp" presStyleCnt="0"/>
      <dgm:spPr/>
    </dgm:pt>
    <dgm:pt modelId="{B9C9E03B-E2D1-40E0-AEA3-59A4FB244453}" type="pres">
      <dgm:prSet presAssocID="{DF4DA592-BA8F-45CC-BDE9-8A0A93DBC137}" presName="composite" presStyleCnt="0"/>
      <dgm:spPr/>
    </dgm:pt>
    <dgm:pt modelId="{0AF9A8BA-45B9-4F43-BECF-5A4D9C64D485}" type="pres">
      <dgm:prSet presAssocID="{DF4DA592-BA8F-45CC-BDE9-8A0A93DBC137}" presName="parentText" presStyleLbl="alignNode1" presStyleIdx="2" presStyleCnt="4">
        <dgm:presLayoutVars>
          <dgm:chMax val="1"/>
          <dgm:bulletEnabled val="1"/>
        </dgm:presLayoutVars>
      </dgm:prSet>
      <dgm:spPr/>
    </dgm:pt>
    <dgm:pt modelId="{30C74088-6F8F-43F3-A668-356882087752}" type="pres">
      <dgm:prSet presAssocID="{DF4DA592-BA8F-45CC-BDE9-8A0A93DBC137}" presName="descendantText" presStyleLbl="alignAcc1" presStyleIdx="2" presStyleCnt="4">
        <dgm:presLayoutVars>
          <dgm:bulletEnabled val="1"/>
        </dgm:presLayoutVars>
      </dgm:prSet>
      <dgm:spPr/>
      <dgm:t>
        <a:bodyPr/>
        <a:lstStyle/>
        <a:p>
          <a:endParaRPr lang="fr-FR"/>
        </a:p>
      </dgm:t>
    </dgm:pt>
    <dgm:pt modelId="{B09371FC-4704-48DC-A037-F559AA703653}" type="pres">
      <dgm:prSet presAssocID="{EBE8B79E-6D53-4C0F-B4BD-5857AF0CF861}" presName="sp" presStyleCnt="0"/>
      <dgm:spPr/>
    </dgm:pt>
    <dgm:pt modelId="{B1E5A343-1F15-4F21-9E6C-855C634E0D2C}" type="pres">
      <dgm:prSet presAssocID="{281A0A1B-6795-4FBE-935E-00909F3818BC}" presName="composite" presStyleCnt="0"/>
      <dgm:spPr/>
    </dgm:pt>
    <dgm:pt modelId="{245BE23E-083C-490C-9540-B9508834DB32}" type="pres">
      <dgm:prSet presAssocID="{281A0A1B-6795-4FBE-935E-00909F3818BC}" presName="parentText" presStyleLbl="alignNode1" presStyleIdx="3" presStyleCnt="4">
        <dgm:presLayoutVars>
          <dgm:chMax val="1"/>
          <dgm:bulletEnabled val="1"/>
        </dgm:presLayoutVars>
      </dgm:prSet>
      <dgm:spPr/>
      <dgm:t>
        <a:bodyPr/>
        <a:lstStyle/>
        <a:p>
          <a:endParaRPr lang="fr-FR"/>
        </a:p>
      </dgm:t>
    </dgm:pt>
    <dgm:pt modelId="{D13110A6-70CC-4BFA-B986-E5622B489676}" type="pres">
      <dgm:prSet presAssocID="{281A0A1B-6795-4FBE-935E-00909F3818BC}" presName="descendantText" presStyleLbl="alignAcc1" presStyleIdx="3" presStyleCnt="4">
        <dgm:presLayoutVars>
          <dgm:bulletEnabled val="1"/>
        </dgm:presLayoutVars>
      </dgm:prSet>
      <dgm:spPr/>
    </dgm:pt>
  </dgm:ptLst>
  <dgm:cxnLst>
    <dgm:cxn modelId="{A952BDB3-FACA-47B2-BC4E-5CAC2C16384A}" type="presOf" srcId="{607FD1F8-6C15-485B-A225-128C77E6CEEA}" destId="{F49141EB-F2D6-426B-8259-3F454EF7A714}" srcOrd="0" destOrd="0" presId="urn:microsoft.com/office/officeart/2005/8/layout/chevron2"/>
    <dgm:cxn modelId="{FB267FD4-DC31-4DE2-AFF2-731BD66353F6}" srcId="{DF4DA592-BA8F-45CC-BDE9-8A0A93DBC137}" destId="{71E90945-6FD4-4986-A2C8-09D3E708092C}" srcOrd="0" destOrd="0" parTransId="{DA3EF5F7-8299-4965-9D09-7831B00488B6}" sibTransId="{C987D881-65D9-496E-AF06-BE9CF074486F}"/>
    <dgm:cxn modelId="{67637F3D-306F-4CBB-BD09-DE14179A8D44}" type="presOf" srcId="{B6B64136-7F94-4EF8-89FB-CD7DDE474B94}" destId="{DE74E5C6-5421-4CF7-8001-7FB6FF1FE851}" srcOrd="0" destOrd="0" presId="urn:microsoft.com/office/officeart/2005/8/layout/chevron2"/>
    <dgm:cxn modelId="{BFB39852-1F3C-49E2-A430-E6DC42621731}" srcId="{3A6BAC2A-2CA9-4B65-9519-D39911EE5CBF}" destId="{96EC6D05-13AB-46A5-A774-5819B1F4BA75}" srcOrd="0" destOrd="0" parTransId="{6BC0F633-5107-4F42-B354-82795C542C02}" sibTransId="{0108AC0C-FC15-44F0-895D-10ADEF0A9FBD}"/>
    <dgm:cxn modelId="{605B245F-A68D-49B7-9152-6FFEA92678B9}" type="presOf" srcId="{AF6F5A8E-AB7A-4EA3-821F-B690750F23E4}" destId="{1526A28A-7888-44EE-BF7C-E6ACDBE09EC6}" srcOrd="0" destOrd="0" presId="urn:microsoft.com/office/officeart/2005/8/layout/chevron2"/>
    <dgm:cxn modelId="{12C2A86B-8DC3-4AB5-8615-0BF50606873D}" srcId="{607FD1F8-6C15-485B-A225-128C77E6CEEA}" destId="{B6B64136-7F94-4EF8-89FB-CD7DDE474B94}" srcOrd="0" destOrd="0" parTransId="{80232C2A-0429-4F59-A317-5028877BA82A}" sibTransId="{8D5FD626-2ECE-4516-B64B-1F8A675B3EEE}"/>
    <dgm:cxn modelId="{D9AA3054-4CB0-4611-AE5A-D43C54698F62}" type="presOf" srcId="{3A6BAC2A-2CA9-4B65-9519-D39911EE5CBF}" destId="{845A9759-BD44-476A-A23F-D0D5DF2ED262}" srcOrd="0" destOrd="0" presId="urn:microsoft.com/office/officeart/2005/8/layout/chevron2"/>
    <dgm:cxn modelId="{9121A83D-295E-432F-88BB-5242BCFD0C11}" type="presOf" srcId="{71E90945-6FD4-4986-A2C8-09D3E708092C}" destId="{30C74088-6F8F-43F3-A668-356882087752}" srcOrd="0" destOrd="0" presId="urn:microsoft.com/office/officeart/2005/8/layout/chevron2"/>
    <dgm:cxn modelId="{D0E2DED0-6ED5-44A6-9F62-990A6E6AA6DE}" srcId="{AF6F5A8E-AB7A-4EA3-821F-B690750F23E4}" destId="{607FD1F8-6C15-485B-A225-128C77E6CEEA}" srcOrd="0" destOrd="0" parTransId="{7E47ACE9-D5A5-4306-BA3D-BBB8A6598255}" sibTransId="{9968F484-F5C6-4D58-93F5-D6A035020757}"/>
    <dgm:cxn modelId="{5B62701F-024C-414C-99CB-0D7294394593}" type="presOf" srcId="{96EC6D05-13AB-46A5-A774-5819B1F4BA75}" destId="{8A42067C-B8C0-4F02-9648-0B9AFA75D145}" srcOrd="0" destOrd="0" presId="urn:microsoft.com/office/officeart/2005/8/layout/chevron2"/>
    <dgm:cxn modelId="{89AA6516-798B-4498-901C-5946C5D7ED79}" srcId="{AF6F5A8E-AB7A-4EA3-821F-B690750F23E4}" destId="{DF4DA592-BA8F-45CC-BDE9-8A0A93DBC137}" srcOrd="2" destOrd="0" parTransId="{D9F1A0D1-08A2-4DFC-B93A-995CDD7BFB45}" sibTransId="{EBE8B79E-6D53-4C0F-B4BD-5857AF0CF861}"/>
    <dgm:cxn modelId="{D015BBE7-A9B0-4448-B608-0820E93D4A13}" srcId="{AF6F5A8E-AB7A-4EA3-821F-B690750F23E4}" destId="{281A0A1B-6795-4FBE-935E-00909F3818BC}" srcOrd="3" destOrd="0" parTransId="{F761F131-59AD-4638-9370-72D2F4A7285B}" sibTransId="{BF51285C-4310-48E0-904E-C306AB3680C5}"/>
    <dgm:cxn modelId="{FFEC0E65-3CB2-415C-86D4-C345D3F0B47A}" srcId="{AF6F5A8E-AB7A-4EA3-821F-B690750F23E4}" destId="{3A6BAC2A-2CA9-4B65-9519-D39911EE5CBF}" srcOrd="1" destOrd="0" parTransId="{EA1EF915-4D83-4620-B6D3-ACFB0A6E3013}" sibTransId="{5AA57D32-BF5D-459C-89E1-31503EE63636}"/>
    <dgm:cxn modelId="{757CA83A-B328-4924-ACC3-1A8742F6187C}" type="presOf" srcId="{DF4DA592-BA8F-45CC-BDE9-8A0A93DBC137}" destId="{0AF9A8BA-45B9-4F43-BECF-5A4D9C64D485}" srcOrd="0" destOrd="0" presId="urn:microsoft.com/office/officeart/2005/8/layout/chevron2"/>
    <dgm:cxn modelId="{704928F7-A36F-46D4-AD1C-0D6299BC9448}" type="presOf" srcId="{CFE2B523-61B0-443D-9DD1-DC2C78671889}" destId="{D13110A6-70CC-4BFA-B986-E5622B489676}" srcOrd="0" destOrd="0" presId="urn:microsoft.com/office/officeart/2005/8/layout/chevron2"/>
    <dgm:cxn modelId="{702DB477-7588-4316-B6AA-576DA8B1E504}" srcId="{281A0A1B-6795-4FBE-935E-00909F3818BC}" destId="{CFE2B523-61B0-443D-9DD1-DC2C78671889}" srcOrd="0" destOrd="0" parTransId="{5A48A1D0-843E-4776-9CB9-019C120843F8}" sibTransId="{EA4110CC-BD3A-42E2-BF29-E016598CAEDC}"/>
    <dgm:cxn modelId="{4C3DEBD3-FE4F-41AC-93A0-5085FDCC25CC}" type="presOf" srcId="{281A0A1B-6795-4FBE-935E-00909F3818BC}" destId="{245BE23E-083C-490C-9540-B9508834DB32}" srcOrd="0" destOrd="0" presId="urn:microsoft.com/office/officeart/2005/8/layout/chevron2"/>
    <dgm:cxn modelId="{73AEF389-17CB-4E3F-BAD9-7C2F3B530634}" type="presParOf" srcId="{1526A28A-7888-44EE-BF7C-E6ACDBE09EC6}" destId="{01842095-D11C-4D4F-88FD-EB8625CA8F11}" srcOrd="0" destOrd="0" presId="urn:microsoft.com/office/officeart/2005/8/layout/chevron2"/>
    <dgm:cxn modelId="{2918AD8F-E699-4235-8338-F6D4922FBE70}" type="presParOf" srcId="{01842095-D11C-4D4F-88FD-EB8625CA8F11}" destId="{F49141EB-F2D6-426B-8259-3F454EF7A714}" srcOrd="0" destOrd="0" presId="urn:microsoft.com/office/officeart/2005/8/layout/chevron2"/>
    <dgm:cxn modelId="{E65EFD1A-FA29-4C1E-9DCC-C3D9058101D4}" type="presParOf" srcId="{01842095-D11C-4D4F-88FD-EB8625CA8F11}" destId="{DE74E5C6-5421-4CF7-8001-7FB6FF1FE851}" srcOrd="1" destOrd="0" presId="urn:microsoft.com/office/officeart/2005/8/layout/chevron2"/>
    <dgm:cxn modelId="{1BCCA3FA-53B5-4EBA-B891-CA6263B86421}" type="presParOf" srcId="{1526A28A-7888-44EE-BF7C-E6ACDBE09EC6}" destId="{F310FE68-C0CB-4686-8D41-0CF6AF0E38BD}" srcOrd="1" destOrd="0" presId="urn:microsoft.com/office/officeart/2005/8/layout/chevron2"/>
    <dgm:cxn modelId="{924A7EC3-6EAC-427E-9646-8325483BF88D}" type="presParOf" srcId="{1526A28A-7888-44EE-BF7C-E6ACDBE09EC6}" destId="{EE73937E-3D72-47B8-AC1B-583A68914790}" srcOrd="2" destOrd="0" presId="urn:microsoft.com/office/officeart/2005/8/layout/chevron2"/>
    <dgm:cxn modelId="{43E17248-FD70-44AE-8A9F-DF331DB29BB4}" type="presParOf" srcId="{EE73937E-3D72-47B8-AC1B-583A68914790}" destId="{845A9759-BD44-476A-A23F-D0D5DF2ED262}" srcOrd="0" destOrd="0" presId="urn:microsoft.com/office/officeart/2005/8/layout/chevron2"/>
    <dgm:cxn modelId="{28B2893D-E54A-4F09-8947-91F223A04E3A}" type="presParOf" srcId="{EE73937E-3D72-47B8-AC1B-583A68914790}" destId="{8A42067C-B8C0-4F02-9648-0B9AFA75D145}" srcOrd="1" destOrd="0" presId="urn:microsoft.com/office/officeart/2005/8/layout/chevron2"/>
    <dgm:cxn modelId="{036FD44A-5078-4FC2-8D25-BE0F090916E1}" type="presParOf" srcId="{1526A28A-7888-44EE-BF7C-E6ACDBE09EC6}" destId="{801C22A2-54E0-4B48-B6EC-CB16C4E4F401}" srcOrd="3" destOrd="0" presId="urn:microsoft.com/office/officeart/2005/8/layout/chevron2"/>
    <dgm:cxn modelId="{D506744C-C942-4D6F-8E7D-378B1E3EBC6F}" type="presParOf" srcId="{1526A28A-7888-44EE-BF7C-E6ACDBE09EC6}" destId="{B9C9E03B-E2D1-40E0-AEA3-59A4FB244453}" srcOrd="4" destOrd="0" presId="urn:microsoft.com/office/officeart/2005/8/layout/chevron2"/>
    <dgm:cxn modelId="{C25E5449-2030-4DD2-B412-B154D863BE2B}" type="presParOf" srcId="{B9C9E03B-E2D1-40E0-AEA3-59A4FB244453}" destId="{0AF9A8BA-45B9-4F43-BECF-5A4D9C64D485}" srcOrd="0" destOrd="0" presId="urn:microsoft.com/office/officeart/2005/8/layout/chevron2"/>
    <dgm:cxn modelId="{A85606AF-76C2-4524-8A94-B0D617E152CD}" type="presParOf" srcId="{B9C9E03B-E2D1-40E0-AEA3-59A4FB244453}" destId="{30C74088-6F8F-43F3-A668-356882087752}" srcOrd="1" destOrd="0" presId="urn:microsoft.com/office/officeart/2005/8/layout/chevron2"/>
    <dgm:cxn modelId="{24C7812B-D685-4E8C-8E47-4DFBAB64A969}" type="presParOf" srcId="{1526A28A-7888-44EE-BF7C-E6ACDBE09EC6}" destId="{B09371FC-4704-48DC-A037-F559AA703653}" srcOrd="5" destOrd="0" presId="urn:microsoft.com/office/officeart/2005/8/layout/chevron2"/>
    <dgm:cxn modelId="{32CCF871-2F52-4317-B38C-C05FBCEBD12D}" type="presParOf" srcId="{1526A28A-7888-44EE-BF7C-E6ACDBE09EC6}" destId="{B1E5A343-1F15-4F21-9E6C-855C634E0D2C}" srcOrd="6" destOrd="0" presId="urn:microsoft.com/office/officeart/2005/8/layout/chevron2"/>
    <dgm:cxn modelId="{D2D9C541-F15F-41F1-A78C-CD4F477A93E1}" type="presParOf" srcId="{B1E5A343-1F15-4F21-9E6C-855C634E0D2C}" destId="{245BE23E-083C-490C-9540-B9508834DB32}" srcOrd="0" destOrd="0" presId="urn:microsoft.com/office/officeart/2005/8/layout/chevron2"/>
    <dgm:cxn modelId="{18181261-DCA6-4C14-9D01-A5B706962FA8}" type="presParOf" srcId="{B1E5A343-1F15-4F21-9E6C-855C634E0D2C}" destId="{D13110A6-70CC-4BFA-B986-E5622B48967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9141EB-F2D6-426B-8259-3F454EF7A714}">
      <dsp:nvSpPr>
        <dsp:cNvPr id="0" name=""/>
        <dsp:cNvSpPr/>
      </dsp:nvSpPr>
      <dsp:spPr>
        <a:xfrm rot="5400000">
          <a:off x="-196196" y="199472"/>
          <a:ext cx="1307975" cy="91558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DZ" sz="2600" kern="1200" dirty="0" smtClean="0"/>
            <a:t>01</a:t>
          </a:r>
          <a:endParaRPr lang="fr-FR" sz="2600" kern="1200" dirty="0"/>
        </a:p>
      </dsp:txBody>
      <dsp:txXfrm rot="-5400000">
        <a:off x="1" y="461068"/>
        <a:ext cx="915583" cy="392392"/>
      </dsp:txXfrm>
    </dsp:sp>
    <dsp:sp modelId="{DE74E5C6-5421-4CF7-8001-7FB6FF1FE851}">
      <dsp:nvSpPr>
        <dsp:cNvPr id="0" name=""/>
        <dsp:cNvSpPr/>
      </dsp:nvSpPr>
      <dsp:spPr>
        <a:xfrm rot="5400000">
          <a:off x="3782374" y="-2863515"/>
          <a:ext cx="850184" cy="658376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ar-DZ" sz="3200" b="1" kern="1200" dirty="0" smtClean="0"/>
            <a:t>وضع وتصميم معايير موضوعية لقياس الاداء</a:t>
          </a:r>
          <a:endParaRPr lang="fr-FR" sz="3200" b="1" kern="1200" dirty="0"/>
        </a:p>
      </dsp:txBody>
      <dsp:txXfrm rot="-5400000">
        <a:off x="915584" y="44778"/>
        <a:ext cx="6542263" cy="767178"/>
      </dsp:txXfrm>
    </dsp:sp>
    <dsp:sp modelId="{845A9759-BD44-476A-A23F-D0D5DF2ED262}">
      <dsp:nvSpPr>
        <dsp:cNvPr id="0" name=""/>
        <dsp:cNvSpPr/>
      </dsp:nvSpPr>
      <dsp:spPr>
        <a:xfrm rot="5400000">
          <a:off x="-196196" y="1361496"/>
          <a:ext cx="1307975" cy="91558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DZ" sz="2600" kern="1200" dirty="0" smtClean="0"/>
            <a:t>02</a:t>
          </a:r>
          <a:endParaRPr lang="fr-FR" sz="2600" kern="1200" dirty="0"/>
        </a:p>
      </dsp:txBody>
      <dsp:txXfrm rot="-5400000">
        <a:off x="1" y="1623092"/>
        <a:ext cx="915583" cy="392392"/>
      </dsp:txXfrm>
    </dsp:sp>
    <dsp:sp modelId="{8A42067C-B8C0-4F02-9648-0B9AFA75D145}">
      <dsp:nvSpPr>
        <dsp:cNvPr id="0" name=""/>
        <dsp:cNvSpPr/>
      </dsp:nvSpPr>
      <dsp:spPr>
        <a:xfrm rot="5400000">
          <a:off x="3782374" y="-1701491"/>
          <a:ext cx="850184" cy="658376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ar-DZ" sz="3200" b="1" kern="1200" dirty="0" smtClean="0"/>
            <a:t>قياس الاداء</a:t>
          </a:r>
          <a:endParaRPr lang="fr-FR" sz="3200" b="1" kern="1200" dirty="0"/>
        </a:p>
      </dsp:txBody>
      <dsp:txXfrm rot="-5400000">
        <a:off x="915584" y="1206802"/>
        <a:ext cx="6542263" cy="767178"/>
      </dsp:txXfrm>
    </dsp:sp>
    <dsp:sp modelId="{0AF9A8BA-45B9-4F43-BECF-5A4D9C64D485}">
      <dsp:nvSpPr>
        <dsp:cNvPr id="0" name=""/>
        <dsp:cNvSpPr/>
      </dsp:nvSpPr>
      <dsp:spPr>
        <a:xfrm rot="5400000">
          <a:off x="-196196" y="2523520"/>
          <a:ext cx="1307975" cy="91558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DZ" sz="2600" kern="1200" dirty="0" smtClean="0"/>
            <a:t>03</a:t>
          </a:r>
          <a:endParaRPr lang="fr-FR" sz="2600" kern="1200" dirty="0"/>
        </a:p>
      </dsp:txBody>
      <dsp:txXfrm rot="-5400000">
        <a:off x="1" y="2785116"/>
        <a:ext cx="915583" cy="392392"/>
      </dsp:txXfrm>
    </dsp:sp>
    <dsp:sp modelId="{30C74088-6F8F-43F3-A668-356882087752}">
      <dsp:nvSpPr>
        <dsp:cNvPr id="0" name=""/>
        <dsp:cNvSpPr/>
      </dsp:nvSpPr>
      <dsp:spPr>
        <a:xfrm rot="5400000">
          <a:off x="3782374" y="-539467"/>
          <a:ext cx="850184" cy="658376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ar-DZ" sz="3200" b="1" kern="1200" dirty="0" smtClean="0"/>
            <a:t>مقارنة الاداء بالمعايير</a:t>
          </a:r>
          <a:endParaRPr lang="fr-FR" sz="3200" b="1" kern="1200" dirty="0"/>
        </a:p>
      </dsp:txBody>
      <dsp:txXfrm rot="-5400000">
        <a:off x="915584" y="2368826"/>
        <a:ext cx="6542263" cy="767178"/>
      </dsp:txXfrm>
    </dsp:sp>
    <dsp:sp modelId="{245BE23E-083C-490C-9540-B9508834DB32}">
      <dsp:nvSpPr>
        <dsp:cNvPr id="0" name=""/>
        <dsp:cNvSpPr/>
      </dsp:nvSpPr>
      <dsp:spPr>
        <a:xfrm rot="5400000">
          <a:off x="-196196" y="3685544"/>
          <a:ext cx="1307975" cy="91558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ar-DZ" sz="2600" kern="1200" dirty="0" smtClean="0"/>
            <a:t>04</a:t>
          </a:r>
          <a:endParaRPr lang="fr-FR" sz="2600" kern="1200" dirty="0"/>
        </a:p>
      </dsp:txBody>
      <dsp:txXfrm rot="-5400000">
        <a:off x="1" y="3947140"/>
        <a:ext cx="915583" cy="392392"/>
      </dsp:txXfrm>
    </dsp:sp>
    <dsp:sp modelId="{D13110A6-70CC-4BFA-B986-E5622B489676}">
      <dsp:nvSpPr>
        <dsp:cNvPr id="0" name=""/>
        <dsp:cNvSpPr/>
      </dsp:nvSpPr>
      <dsp:spPr>
        <a:xfrm rot="5400000">
          <a:off x="3782374" y="622556"/>
          <a:ext cx="850184" cy="658376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ar-DZ" sz="3200" b="1" kern="1200" dirty="0" smtClean="0"/>
            <a:t>تصحيح الانحرافات</a:t>
          </a:r>
          <a:endParaRPr lang="fr-FR" sz="3200" b="1" kern="1200" dirty="0"/>
        </a:p>
      </dsp:txBody>
      <dsp:txXfrm rot="-5400000">
        <a:off x="915584" y="3530850"/>
        <a:ext cx="6542263" cy="7671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C02B33-A78E-4C7B-BF77-EFB495C79FA3}" type="datetimeFigureOut">
              <a:rPr lang="fr-FR" smtClean="0"/>
              <a:t>13/10/2024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3F325E-8673-48C2-9F73-51CDBB4ABD24}" type="slidenum">
              <a:rPr lang="fr-FR" smtClean="0"/>
              <a:t>‹N°›</a:t>
            </a:fld>
            <a:endParaRPr lang="fr-FR"/>
          </a:p>
        </p:txBody>
      </p:sp>
    </p:spTree>
    <p:extLst>
      <p:ext uri="{BB962C8B-B14F-4D97-AF65-F5344CB8AC3E}">
        <p14:creationId xmlns:p14="http://schemas.microsoft.com/office/powerpoint/2010/main" val="1598824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03F325E-8673-48C2-9F73-51CDBB4ABD24}" type="slidenum">
              <a:rPr lang="fr-FR" smtClean="0"/>
              <a:t>3</a:t>
            </a:fld>
            <a:endParaRPr lang="fr-FR"/>
          </a:p>
        </p:txBody>
      </p:sp>
    </p:spTree>
    <p:extLst>
      <p:ext uri="{BB962C8B-B14F-4D97-AF65-F5344CB8AC3E}">
        <p14:creationId xmlns:p14="http://schemas.microsoft.com/office/powerpoint/2010/main" val="2516942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AA0713C7-0A46-442F-A508-18CFC3959E7B}" type="slidenum">
              <a:rPr lang="fr-FR" smtClean="0"/>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A0713C7-0A46-442F-A508-18CFC3959E7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A0713C7-0A46-442F-A508-18CFC3959E7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A0713C7-0A46-442F-A508-18CFC3959E7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AA0713C7-0A46-442F-A508-18CFC3959E7B}" type="slidenum">
              <a:rPr lang="fr-FR" smtClean="0"/>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A0713C7-0A46-442F-A508-18CFC3959E7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AA0713C7-0A46-442F-A508-18CFC3959E7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AA0713C7-0A46-442F-A508-18CFC3959E7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AA0713C7-0A46-442F-A508-18CFC3959E7B}" type="slidenum">
              <a:rPr lang="fr-FR" smtClean="0"/>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A0713C7-0A46-442F-A508-18CFC3959E7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78E33AAD-AEFD-4C08-B653-86F363C80934}" type="datetimeFigureOut">
              <a:rPr lang="fr-FR" smtClean="0"/>
              <a:t>13/10/2024</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AA0713C7-0A46-442F-A508-18CFC3959E7B}" type="slidenum">
              <a:rPr lang="fr-FR" smtClean="0"/>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8E33AAD-AEFD-4C08-B653-86F363C80934}" type="datetimeFigureOut">
              <a:rPr lang="fr-FR" smtClean="0"/>
              <a:t>13/10/2024</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A0713C7-0A46-442F-A508-18CFC3959E7B}" type="slidenum">
              <a:rPr lang="fr-FR" smtClean="0"/>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1412776"/>
            <a:ext cx="8458200" cy="4608512"/>
          </a:xfrm>
        </p:spPr>
        <p:txBody>
          <a:bodyPr>
            <a:normAutofit/>
          </a:bodyPr>
          <a:lstStyle/>
          <a:p>
            <a:pPr algn="ctr" rtl="1"/>
            <a:r>
              <a:rPr lang="ar-DZ" dirty="0" smtClean="0"/>
              <a:t> مقياس الرقابة التسويقية</a:t>
            </a:r>
            <a:r>
              <a:rPr lang="ar-DZ" dirty="0"/>
              <a:t/>
            </a:r>
            <a:br>
              <a:rPr lang="ar-DZ" dirty="0"/>
            </a:br>
            <a:r>
              <a:rPr lang="ar-DZ" dirty="0"/>
              <a:t>السنة الثانية </a:t>
            </a:r>
            <a:r>
              <a:rPr lang="ar-DZ" dirty="0" smtClean="0"/>
              <a:t>ماستر</a:t>
            </a:r>
            <a:r>
              <a:rPr lang="ar-DZ" dirty="0"/>
              <a:t/>
            </a:r>
            <a:br>
              <a:rPr lang="ar-DZ" dirty="0"/>
            </a:br>
            <a:r>
              <a:rPr lang="ar-DZ" dirty="0"/>
              <a:t>تخصص </a:t>
            </a:r>
            <a:r>
              <a:rPr lang="ar-DZ" dirty="0" smtClean="0"/>
              <a:t>تسويق</a:t>
            </a:r>
            <a:r>
              <a:rPr lang="ar-DZ" dirty="0"/>
              <a:t/>
            </a:r>
            <a:br>
              <a:rPr lang="ar-DZ" dirty="0"/>
            </a:br>
            <a:r>
              <a:rPr lang="ar-DZ" dirty="0"/>
              <a:t>د-سارة </a:t>
            </a:r>
            <a:r>
              <a:rPr lang="ar-DZ" dirty="0" err="1" smtClean="0"/>
              <a:t>زاغز</a:t>
            </a:r>
            <a:r>
              <a:rPr lang="ar-DZ" dirty="0"/>
              <a:t/>
            </a:r>
            <a:br>
              <a:rPr lang="ar-DZ" dirty="0"/>
            </a:br>
            <a:r>
              <a:rPr lang="ar-DZ" dirty="0" smtClean="0"/>
              <a:t/>
            </a:r>
            <a:br>
              <a:rPr lang="ar-DZ" dirty="0" smtClean="0"/>
            </a:br>
            <a:r>
              <a:rPr lang="ar-DZ" dirty="0">
                <a:solidFill>
                  <a:srgbClr val="00B050"/>
                </a:solidFill>
              </a:rPr>
              <a:t>ابعاد ومراحل الرقابة </a:t>
            </a:r>
            <a:r>
              <a:rPr lang="ar-DZ" dirty="0" smtClean="0">
                <a:solidFill>
                  <a:srgbClr val="00B050"/>
                </a:solidFill>
              </a:rPr>
              <a:t>التسويقية</a:t>
            </a:r>
            <a:endParaRPr lang="fr-FR" dirty="0">
              <a:solidFill>
                <a:srgbClr val="00B050"/>
              </a:solidFill>
            </a:endParaRPr>
          </a:p>
        </p:txBody>
      </p:sp>
      <p:sp>
        <p:nvSpPr>
          <p:cNvPr id="3" name="Sous-titre 2"/>
          <p:cNvSpPr>
            <a:spLocks noGrp="1"/>
          </p:cNvSpPr>
          <p:nvPr>
            <p:ph type="subTitle" idx="1"/>
          </p:nvPr>
        </p:nvSpPr>
        <p:spPr>
          <a:xfrm>
            <a:off x="323528" y="0"/>
            <a:ext cx="8458200" cy="1484784"/>
          </a:xfrm>
        </p:spPr>
        <p:txBody>
          <a:bodyPr>
            <a:normAutofit/>
          </a:bodyPr>
          <a:lstStyle/>
          <a:p>
            <a:pPr algn="ctr"/>
            <a:r>
              <a:rPr lang="ar-DZ" dirty="0"/>
              <a:t>جامعة محمد خيضر بسكرة</a:t>
            </a:r>
          </a:p>
          <a:p>
            <a:pPr algn="ctr"/>
            <a:r>
              <a:rPr lang="ar-DZ" dirty="0"/>
              <a:t>كلية العلوم الاقتصادية والتجارية وعلوم التسيير</a:t>
            </a:r>
          </a:p>
          <a:p>
            <a:pPr algn="ctr"/>
            <a:r>
              <a:rPr lang="ar-DZ" dirty="0"/>
              <a:t>قسم العلوم التجارية</a:t>
            </a:r>
          </a:p>
        </p:txBody>
      </p:sp>
    </p:spTree>
    <p:extLst>
      <p:ext uri="{BB962C8B-B14F-4D97-AF65-F5344CB8AC3E}">
        <p14:creationId xmlns:p14="http://schemas.microsoft.com/office/powerpoint/2010/main" val="1115274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b="1" dirty="0" smtClean="0">
                <a:solidFill>
                  <a:srgbClr val="92D050"/>
                </a:solidFill>
              </a:rPr>
              <a:t>3/7 مقارنة الاداء بالمعايير:</a:t>
            </a:r>
            <a:endParaRPr lang="fr-FR" b="1" dirty="0">
              <a:solidFill>
                <a:srgbClr val="92D050"/>
              </a:solidFill>
            </a:endParaRPr>
          </a:p>
        </p:txBody>
      </p:sp>
      <p:sp>
        <p:nvSpPr>
          <p:cNvPr id="3" name="Espace réservé du contenu 2"/>
          <p:cNvSpPr>
            <a:spLocks noGrp="1"/>
          </p:cNvSpPr>
          <p:nvPr>
            <p:ph idx="1"/>
          </p:nvPr>
        </p:nvSpPr>
        <p:spPr/>
        <p:txBody>
          <a:bodyPr>
            <a:normAutofit/>
          </a:bodyPr>
          <a:lstStyle/>
          <a:p>
            <a:pPr algn="r" rtl="1"/>
            <a:r>
              <a:rPr lang="ar-DZ" sz="3600" dirty="0" smtClean="0"/>
              <a:t>تتمثل هذه الخطوة بمقارنة الاداء الفعلي بالمعايير الموضوعة حيث تعتمد هذه الخطوة بدرجة كبيرة على طبيعة المعلومات التي تجمعها من قبل المسؤول والتي تمكنه من تقييم الاداء وحساب الانحرافات والكشف عن نقاط القوة والضعف، من خلال هذا التقييم يتمكن المسؤول من تقدير ما اذا كانت الانحرافات ضمن الحدود المسموح بها او انها تحتاج الى بعض التصحيح؟</a:t>
            </a:r>
            <a:endParaRPr lang="fr-FR" sz="3600" dirty="0"/>
          </a:p>
        </p:txBody>
      </p:sp>
    </p:spTree>
    <p:extLst>
      <p:ext uri="{BB962C8B-B14F-4D97-AF65-F5344CB8AC3E}">
        <p14:creationId xmlns:p14="http://schemas.microsoft.com/office/powerpoint/2010/main" val="698570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43408"/>
            <a:ext cx="7498080" cy="1143000"/>
          </a:xfrm>
        </p:spPr>
        <p:txBody>
          <a:bodyPr/>
          <a:lstStyle/>
          <a:p>
            <a:pPr algn="r" rtl="1"/>
            <a:r>
              <a:rPr lang="ar-DZ" b="1" dirty="0" smtClean="0">
                <a:solidFill>
                  <a:srgbClr val="92D050"/>
                </a:solidFill>
              </a:rPr>
              <a:t>4/7 تصحيح الانحراف:</a:t>
            </a:r>
            <a:endParaRPr lang="fr-FR" b="1" dirty="0">
              <a:solidFill>
                <a:srgbClr val="92D050"/>
              </a:solidFill>
            </a:endParaRPr>
          </a:p>
        </p:txBody>
      </p:sp>
      <p:sp>
        <p:nvSpPr>
          <p:cNvPr id="3" name="Espace réservé du contenu 2"/>
          <p:cNvSpPr>
            <a:spLocks noGrp="1"/>
          </p:cNvSpPr>
          <p:nvPr>
            <p:ph idx="1"/>
          </p:nvPr>
        </p:nvSpPr>
        <p:spPr>
          <a:xfrm>
            <a:off x="0" y="908720"/>
            <a:ext cx="9144000" cy="5949280"/>
          </a:xfrm>
        </p:spPr>
        <p:txBody>
          <a:bodyPr>
            <a:noAutofit/>
          </a:bodyPr>
          <a:lstStyle/>
          <a:p>
            <a:pPr algn="r" rtl="1"/>
            <a:r>
              <a:rPr lang="ar-DZ" sz="3600" dirty="0" smtClean="0"/>
              <a:t>يتمثل الهدف الاساسي لعملية الرقابة </a:t>
            </a:r>
            <a:r>
              <a:rPr lang="ar-DZ" sz="3600" u="sng" dirty="0" smtClean="0"/>
              <a:t>بتصحيح الانحراف</a:t>
            </a:r>
            <a:r>
              <a:rPr lang="ar-DZ" sz="3600" dirty="0" smtClean="0"/>
              <a:t>، والتصحيح يعني العمل على ازالة الاسباب والعوامل التي نتج الانحراف بتأثيرها. وتعتبر الانحرافات السلبية ومعالجتها هي الخطوة الاساسية للعملية الرقابية بعد التعرف على اسبابها, وفي بعض الحالات قد تكون الانحرافات الموجبة كبيرة ومتكررة وهذا يشير الى ان المعيار الرقابي اقل مما كان يجب ان يكون عليه حاله وحينئذ يتم التصحيح بتعديل المعيار الرقابي، وتصحيح الانحراف او تعديله عادة ما يتخذ </a:t>
            </a:r>
            <a:r>
              <a:rPr lang="ar-DZ" sz="3600" dirty="0" smtClean="0">
                <a:solidFill>
                  <a:srgbClr val="FF0000"/>
                </a:solidFill>
              </a:rPr>
              <a:t>ثلاثة اشكال</a:t>
            </a:r>
            <a:r>
              <a:rPr lang="ar-DZ" sz="3600" dirty="0" smtClean="0"/>
              <a:t>: *البقاء على الوضع الحالي </a:t>
            </a:r>
          </a:p>
          <a:p>
            <a:pPr algn="r" rtl="1"/>
            <a:r>
              <a:rPr lang="ar-DZ" sz="3600" dirty="0" smtClean="0"/>
              <a:t>*اتخاذ الاجراءات التصحيحية اللازمة  *تغيير المعايير</a:t>
            </a:r>
            <a:endParaRPr lang="fr-FR" sz="3600" dirty="0"/>
          </a:p>
        </p:txBody>
      </p:sp>
    </p:spTree>
    <p:extLst>
      <p:ext uri="{BB962C8B-B14F-4D97-AF65-F5344CB8AC3E}">
        <p14:creationId xmlns:p14="http://schemas.microsoft.com/office/powerpoint/2010/main" val="1569126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والاجراء التصحيحي قد يتم جراء استخدام الوسائل التالية:</a:t>
            </a:r>
            <a:endParaRPr lang="fr-FR" dirty="0"/>
          </a:p>
        </p:txBody>
      </p:sp>
      <p:pic>
        <p:nvPicPr>
          <p:cNvPr id="4" name="Espace réservé du contenu 3"/>
          <p:cNvPicPr>
            <a:picLocks noGrp="1"/>
          </p:cNvPicPr>
          <p:nvPr>
            <p:ph idx="1"/>
          </p:nvPr>
        </p:nvPicPr>
        <p:blipFill rotWithShape="1">
          <a:blip r:embed="rId2"/>
          <a:srcRect l="11084" t="15386" r="23399" b="13590"/>
          <a:stretch/>
        </p:blipFill>
        <p:spPr bwMode="auto">
          <a:xfrm>
            <a:off x="971600" y="1412776"/>
            <a:ext cx="7962850" cy="52565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00777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dirty="0" smtClean="0">
                <a:solidFill>
                  <a:schemeClr val="accent3">
                    <a:lumMod val="75000"/>
                  </a:schemeClr>
                </a:solidFill>
              </a:rPr>
              <a:t>8/ انواع الرقابة التسويقية:</a:t>
            </a:r>
            <a:endParaRPr lang="fr-FR" dirty="0">
              <a:solidFill>
                <a:schemeClr val="accent3">
                  <a:lumMod val="75000"/>
                </a:schemeClr>
              </a:solidFill>
            </a:endParaRPr>
          </a:p>
        </p:txBody>
      </p:sp>
      <p:sp>
        <p:nvSpPr>
          <p:cNvPr id="3" name="Espace réservé du contenu 2"/>
          <p:cNvSpPr>
            <a:spLocks noGrp="1"/>
          </p:cNvSpPr>
          <p:nvPr>
            <p:ph idx="1"/>
          </p:nvPr>
        </p:nvSpPr>
        <p:spPr/>
        <p:txBody>
          <a:bodyPr>
            <a:normAutofit lnSpcReduction="10000"/>
          </a:bodyPr>
          <a:lstStyle/>
          <a:p>
            <a:pPr algn="r" rtl="1"/>
            <a:r>
              <a:rPr lang="ar-DZ" sz="4000" dirty="0" smtClean="0"/>
              <a:t>يمكن حصر عدم نجاح المنظمات في تحقيق اهدافها التسويقية الى عدد من الاسباب:</a:t>
            </a:r>
          </a:p>
          <a:p>
            <a:pPr algn="r" rtl="1"/>
            <a:r>
              <a:rPr lang="ar-DZ" sz="4000" dirty="0" smtClean="0"/>
              <a:t>- التخطيط بما لا يتلاءم مع الموارد المتاحة,</a:t>
            </a:r>
          </a:p>
          <a:p>
            <a:pPr algn="r" rtl="1"/>
            <a:r>
              <a:rPr lang="ar-DZ" sz="4000" dirty="0" smtClean="0"/>
              <a:t>- صعوبة ترجمة الخطط وتنفيذها بشكل صحيح,</a:t>
            </a:r>
          </a:p>
          <a:p>
            <a:pPr algn="r" rtl="1"/>
            <a:r>
              <a:rPr lang="ar-DZ" sz="4000" dirty="0" smtClean="0"/>
              <a:t>- المنظمة تعتقد ان خططها وتنفيذها يسير بشكل صحيح,</a:t>
            </a:r>
          </a:p>
          <a:p>
            <a:pPr algn="r" rtl="1"/>
            <a:endParaRPr lang="fr-FR" dirty="0"/>
          </a:p>
        </p:txBody>
      </p:sp>
    </p:spTree>
    <p:extLst>
      <p:ext uri="{BB962C8B-B14F-4D97-AF65-F5344CB8AC3E}">
        <p14:creationId xmlns:p14="http://schemas.microsoft.com/office/powerpoint/2010/main" val="2154219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اعتمد </a:t>
            </a:r>
            <a:r>
              <a:rPr lang="fr-FR" dirty="0" smtClean="0"/>
              <a:t>KOTLER</a:t>
            </a:r>
            <a:r>
              <a:rPr lang="ar-DZ" dirty="0" smtClean="0"/>
              <a:t>اربعة انواع  من الرقابة على الانشطة التسويقية:</a:t>
            </a:r>
            <a:endParaRPr lang="fr-FR" dirty="0"/>
          </a:p>
        </p:txBody>
      </p:sp>
      <p:pic>
        <p:nvPicPr>
          <p:cNvPr id="4" name="Espace réservé du contenu 3"/>
          <p:cNvPicPr>
            <a:picLocks noGrp="1"/>
          </p:cNvPicPr>
          <p:nvPr>
            <p:ph idx="1"/>
          </p:nvPr>
        </p:nvPicPr>
        <p:blipFill rotWithShape="1">
          <a:blip r:embed="rId2"/>
          <a:srcRect l="17720" t="20238" r="19207" b="12415"/>
          <a:stretch/>
        </p:blipFill>
        <p:spPr bwMode="auto">
          <a:xfrm>
            <a:off x="899592" y="1412776"/>
            <a:ext cx="8034858" cy="52565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37832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rtl="1"/>
            <a:r>
              <a:rPr lang="ar-DZ" dirty="0" smtClean="0">
                <a:solidFill>
                  <a:srgbClr val="FFC000"/>
                </a:solidFill>
              </a:rPr>
              <a:t>شكرا على حسن الاصغاء والمتابعة</a:t>
            </a:r>
            <a:endParaRPr lang="fr-FR" dirty="0">
              <a:solidFill>
                <a:srgbClr val="FFC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2564904"/>
            <a:ext cx="5559241" cy="3135982"/>
          </a:xfrm>
          <a:prstGeom prst="rect">
            <a:avLst/>
          </a:prstGeom>
        </p:spPr>
      </p:pic>
    </p:spTree>
    <p:extLst>
      <p:ext uri="{BB962C8B-B14F-4D97-AF65-F5344CB8AC3E}">
        <p14:creationId xmlns:p14="http://schemas.microsoft.com/office/powerpoint/2010/main" val="1951648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0"/>
            <a:ext cx="7498080" cy="1417638"/>
          </a:xfrm>
        </p:spPr>
        <p:txBody>
          <a:bodyPr>
            <a:normAutofit/>
          </a:bodyPr>
          <a:lstStyle/>
          <a:p>
            <a:pPr algn="ctr" rtl="1"/>
            <a:r>
              <a:rPr lang="ar-DZ" sz="4800" b="1" dirty="0" smtClean="0">
                <a:solidFill>
                  <a:schemeClr val="accent3">
                    <a:lumMod val="75000"/>
                  </a:schemeClr>
                </a:solidFill>
              </a:rPr>
              <a:t>4/خصائص </a:t>
            </a:r>
            <a:r>
              <a:rPr lang="ar-DZ" sz="4800" b="1" dirty="0" smtClean="0">
                <a:solidFill>
                  <a:schemeClr val="accent3">
                    <a:lumMod val="75000"/>
                  </a:schemeClr>
                </a:solidFill>
              </a:rPr>
              <a:t>الرقابة التسويقية:</a:t>
            </a:r>
            <a:endParaRPr lang="fr-FR" sz="4800" b="1" dirty="0">
              <a:solidFill>
                <a:schemeClr val="accent3">
                  <a:lumMod val="75000"/>
                </a:schemeClr>
              </a:solidFill>
            </a:endParaRPr>
          </a:p>
        </p:txBody>
      </p:sp>
      <p:sp>
        <p:nvSpPr>
          <p:cNvPr id="3" name="Espace réservé du contenu 2"/>
          <p:cNvSpPr>
            <a:spLocks noGrp="1"/>
          </p:cNvSpPr>
          <p:nvPr>
            <p:ph idx="1"/>
          </p:nvPr>
        </p:nvSpPr>
        <p:spPr>
          <a:xfrm>
            <a:off x="395536" y="1196752"/>
            <a:ext cx="8538152" cy="5328592"/>
          </a:xfrm>
        </p:spPr>
        <p:txBody>
          <a:bodyPr>
            <a:normAutofit/>
          </a:bodyPr>
          <a:lstStyle/>
          <a:p>
            <a:pPr algn="r" rtl="1">
              <a:buFont typeface="Wingdings" pitchFamily="2" charset="2"/>
              <a:buChar char="§"/>
            </a:pPr>
            <a:r>
              <a:rPr lang="ar-DZ" sz="4400" dirty="0" smtClean="0"/>
              <a:t>-اقتصادية           </a:t>
            </a:r>
          </a:p>
          <a:p>
            <a:pPr algn="r" rtl="1">
              <a:buFont typeface="Wingdings" pitchFamily="2" charset="2"/>
              <a:buChar char="§"/>
            </a:pPr>
            <a:r>
              <a:rPr lang="ar-DZ" sz="4400" dirty="0" smtClean="0"/>
              <a:t>- تتوقع الاخطاء وتكتشفها</a:t>
            </a:r>
          </a:p>
          <a:p>
            <a:pPr algn="r" rtl="1">
              <a:buFont typeface="Wingdings" pitchFamily="2" charset="2"/>
              <a:buChar char="§"/>
            </a:pPr>
            <a:r>
              <a:rPr lang="ar-DZ" sz="4400" dirty="0" smtClean="0"/>
              <a:t>- تتماشى مع الخطة    </a:t>
            </a:r>
          </a:p>
          <a:p>
            <a:pPr algn="r" rtl="1">
              <a:buFont typeface="Wingdings" pitchFamily="2" charset="2"/>
              <a:buChar char="§"/>
            </a:pPr>
            <a:r>
              <a:rPr lang="ar-DZ" sz="4400" dirty="0" smtClean="0"/>
              <a:t>  - تميز بين الانحرافات</a:t>
            </a:r>
          </a:p>
          <a:p>
            <a:pPr algn="r" rtl="1">
              <a:buFont typeface="Wingdings" pitchFamily="2" charset="2"/>
              <a:buChar char="§"/>
            </a:pPr>
            <a:r>
              <a:rPr lang="ar-DZ" sz="4400" dirty="0" smtClean="0"/>
              <a:t>- تتماشى مع نوعية النشاط وحجمه</a:t>
            </a:r>
          </a:p>
          <a:p>
            <a:pPr algn="r" rtl="1">
              <a:buFont typeface="Wingdings" pitchFamily="2" charset="2"/>
              <a:buChar char="§"/>
            </a:pPr>
            <a:r>
              <a:rPr lang="ar-DZ" sz="4400" dirty="0" smtClean="0"/>
              <a:t>- سهلة وواضحة ومفهومة للجميع</a:t>
            </a:r>
          </a:p>
          <a:p>
            <a:pPr algn="r" rtl="1">
              <a:buFont typeface="Wingdings" pitchFamily="2" charset="2"/>
              <a:buChar char="§"/>
            </a:pPr>
            <a:r>
              <a:rPr lang="ar-DZ" sz="4400" dirty="0" smtClean="0"/>
              <a:t>- تعمل على زيادة كفاءة الاداء</a:t>
            </a:r>
          </a:p>
          <a:p>
            <a:pPr marL="82296" indent="0" algn="r" rtl="1">
              <a:buNone/>
            </a:pPr>
            <a:endParaRPr lang="fr-FR" dirty="0"/>
          </a:p>
        </p:txBody>
      </p:sp>
    </p:spTree>
    <p:extLst>
      <p:ext uri="{BB962C8B-B14F-4D97-AF65-F5344CB8AC3E}">
        <p14:creationId xmlns:p14="http://schemas.microsoft.com/office/powerpoint/2010/main" val="1171422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0"/>
            <a:ext cx="7498080" cy="1143000"/>
          </a:xfrm>
        </p:spPr>
        <p:txBody>
          <a:bodyPr/>
          <a:lstStyle/>
          <a:p>
            <a:pPr algn="ctr" rtl="1"/>
            <a:r>
              <a:rPr lang="ar-DZ" b="1" dirty="0" smtClean="0">
                <a:solidFill>
                  <a:schemeClr val="accent3">
                    <a:lumMod val="75000"/>
                  </a:schemeClr>
                </a:solidFill>
              </a:rPr>
              <a:t>5/تصنيفات </a:t>
            </a:r>
            <a:r>
              <a:rPr lang="ar-DZ" b="1" dirty="0" smtClean="0">
                <a:solidFill>
                  <a:schemeClr val="accent3">
                    <a:lumMod val="75000"/>
                  </a:schemeClr>
                </a:solidFill>
              </a:rPr>
              <a:t>الرقابة التسويقية:</a:t>
            </a:r>
            <a:endParaRPr lang="fr-FR" b="1" dirty="0">
              <a:solidFill>
                <a:schemeClr val="accent3">
                  <a:lumMod val="75000"/>
                </a:schemeClr>
              </a:solidFill>
            </a:endParaRPr>
          </a:p>
        </p:txBody>
      </p:sp>
      <p:sp>
        <p:nvSpPr>
          <p:cNvPr id="3" name="Espace réservé du contenu 2"/>
          <p:cNvSpPr>
            <a:spLocks noGrp="1"/>
          </p:cNvSpPr>
          <p:nvPr>
            <p:ph idx="1"/>
          </p:nvPr>
        </p:nvSpPr>
        <p:spPr>
          <a:xfrm>
            <a:off x="-396552" y="1055765"/>
            <a:ext cx="9396536" cy="5832648"/>
          </a:xfrm>
        </p:spPr>
        <p:txBody>
          <a:bodyPr>
            <a:noAutofit/>
          </a:bodyPr>
          <a:lstStyle/>
          <a:p>
            <a:pPr marL="82296" indent="0" algn="r" rtl="1">
              <a:buNone/>
            </a:pPr>
            <a:r>
              <a:rPr lang="ar-DZ" sz="4000" b="1" dirty="0" smtClean="0"/>
              <a:t>التصنيف الاول: </a:t>
            </a:r>
            <a:r>
              <a:rPr lang="ar-DZ" sz="4000" dirty="0" smtClean="0">
                <a:solidFill>
                  <a:srgbClr val="00B050"/>
                </a:solidFill>
              </a:rPr>
              <a:t>انواع الرقابة حسب المدى الزمني:</a:t>
            </a:r>
          </a:p>
          <a:p>
            <a:pPr marL="82296" indent="0" algn="r" rtl="1">
              <a:buNone/>
            </a:pPr>
            <a:r>
              <a:rPr lang="ar-DZ" sz="4000" dirty="0" smtClean="0"/>
              <a:t>المسبقة، المتزامنة، اللاحقة,</a:t>
            </a:r>
          </a:p>
          <a:p>
            <a:pPr marL="82296" indent="0" algn="r" rtl="1">
              <a:buNone/>
            </a:pPr>
            <a:r>
              <a:rPr lang="ar-DZ" sz="4000" b="1" dirty="0" smtClean="0"/>
              <a:t>التصنيف الثاني: </a:t>
            </a:r>
            <a:r>
              <a:rPr lang="ar-DZ" sz="4000" dirty="0" smtClean="0">
                <a:solidFill>
                  <a:srgbClr val="00B050"/>
                </a:solidFill>
              </a:rPr>
              <a:t>انواع الرقابة حسب اهدافها </a:t>
            </a:r>
            <a:r>
              <a:rPr lang="ar-DZ" sz="4000" dirty="0" err="1" smtClean="0">
                <a:solidFill>
                  <a:srgbClr val="00B050"/>
                </a:solidFill>
              </a:rPr>
              <a:t>اوموضوعها</a:t>
            </a:r>
            <a:endParaRPr lang="ar-DZ" sz="4000" dirty="0" smtClean="0">
              <a:solidFill>
                <a:srgbClr val="00B050"/>
              </a:solidFill>
            </a:endParaRPr>
          </a:p>
          <a:p>
            <a:pPr marL="82296" indent="0" algn="r" rtl="1">
              <a:buNone/>
            </a:pPr>
            <a:r>
              <a:rPr lang="ar-DZ" sz="4000" dirty="0" smtClean="0"/>
              <a:t>الايجابية ،السلبية</a:t>
            </a:r>
          </a:p>
          <a:p>
            <a:pPr marL="82296" indent="0" algn="r" rtl="1">
              <a:buNone/>
            </a:pPr>
            <a:r>
              <a:rPr lang="ar-DZ" sz="4000" b="1" dirty="0" smtClean="0"/>
              <a:t>التصنيف الثالث: </a:t>
            </a:r>
            <a:r>
              <a:rPr lang="ar-DZ" sz="4000" dirty="0" smtClean="0">
                <a:solidFill>
                  <a:srgbClr val="00B050"/>
                </a:solidFill>
              </a:rPr>
              <a:t>الرقابة حسب اطراف التعامل:</a:t>
            </a:r>
          </a:p>
          <a:p>
            <a:pPr marL="82296" indent="0" algn="r" rtl="1">
              <a:buNone/>
            </a:pPr>
            <a:r>
              <a:rPr lang="ar-DZ" sz="4000" dirty="0" smtClean="0"/>
              <a:t>داخلية، خارجية</a:t>
            </a:r>
            <a:endParaRPr lang="fr-FR" sz="4000" dirty="0"/>
          </a:p>
        </p:txBody>
      </p:sp>
    </p:spTree>
    <p:extLst>
      <p:ext uri="{BB962C8B-B14F-4D97-AF65-F5344CB8AC3E}">
        <p14:creationId xmlns:p14="http://schemas.microsoft.com/office/powerpoint/2010/main" val="3972437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solidFill>
                  <a:schemeClr val="accent3">
                    <a:lumMod val="75000"/>
                  </a:schemeClr>
                </a:solidFill>
              </a:rPr>
              <a:t>6/ </a:t>
            </a:r>
            <a:r>
              <a:rPr lang="ar-DZ" b="1" dirty="0" smtClean="0">
                <a:solidFill>
                  <a:schemeClr val="accent3">
                    <a:lumMod val="75000"/>
                  </a:schemeClr>
                </a:solidFill>
              </a:rPr>
              <a:t>شروط </a:t>
            </a:r>
            <a:r>
              <a:rPr lang="ar-DZ" b="1" dirty="0" smtClean="0">
                <a:solidFill>
                  <a:schemeClr val="accent3">
                    <a:lumMod val="75000"/>
                  </a:schemeClr>
                </a:solidFill>
              </a:rPr>
              <a:t>فعالية الرقابة التسويقية:</a:t>
            </a:r>
            <a:endParaRPr lang="fr-FR" b="1" dirty="0">
              <a:solidFill>
                <a:schemeClr val="accent3">
                  <a:lumMod val="75000"/>
                </a:schemeClr>
              </a:solidFill>
            </a:endParaRPr>
          </a:p>
        </p:txBody>
      </p:sp>
      <p:sp>
        <p:nvSpPr>
          <p:cNvPr id="3" name="Espace réservé du contenu 2"/>
          <p:cNvSpPr>
            <a:spLocks noGrp="1"/>
          </p:cNvSpPr>
          <p:nvPr>
            <p:ph idx="1"/>
          </p:nvPr>
        </p:nvSpPr>
        <p:spPr>
          <a:xfrm>
            <a:off x="827584" y="1196752"/>
            <a:ext cx="8106104" cy="5400600"/>
          </a:xfrm>
        </p:spPr>
        <p:txBody>
          <a:bodyPr>
            <a:normAutofit fontScale="92500" lnSpcReduction="20000"/>
          </a:bodyPr>
          <a:lstStyle/>
          <a:p>
            <a:pPr algn="r" rtl="1"/>
            <a:r>
              <a:rPr lang="ar-DZ" sz="3900" b="1" dirty="0" smtClean="0">
                <a:solidFill>
                  <a:srgbClr val="00B050"/>
                </a:solidFill>
              </a:rPr>
              <a:t>1-</a:t>
            </a:r>
            <a:r>
              <a:rPr lang="ar-DZ" sz="3900" dirty="0" smtClean="0"/>
              <a:t> ان تكون الاهداف محددة بوضوح ودقة ، وان تكون قابلة للقياس</a:t>
            </a:r>
          </a:p>
          <a:p>
            <a:pPr algn="r" rtl="1"/>
            <a:r>
              <a:rPr lang="ar-DZ" sz="3900" b="1" dirty="0" smtClean="0">
                <a:solidFill>
                  <a:srgbClr val="00B050"/>
                </a:solidFill>
              </a:rPr>
              <a:t>2-</a:t>
            </a:r>
            <a:r>
              <a:rPr lang="ar-DZ" sz="3900" dirty="0" smtClean="0"/>
              <a:t>ان تكون هناك علاقة واضحة بين مختلف الجهود في الشركة ومدى مساهمتها في تحقيق الاهداف</a:t>
            </a:r>
          </a:p>
          <a:p>
            <a:pPr algn="r" rtl="1"/>
            <a:r>
              <a:rPr lang="ar-DZ" sz="3900" dirty="0" smtClean="0">
                <a:solidFill>
                  <a:srgbClr val="00B050"/>
                </a:solidFill>
              </a:rPr>
              <a:t>3-</a:t>
            </a:r>
            <a:r>
              <a:rPr lang="ar-DZ" sz="3900" dirty="0" smtClean="0"/>
              <a:t>ضرورة ازالة كافة المعوقات التي تقف امام بلوغ الاهداف المرسومة اي مطلوب من ادارة التسويق العمل على:</a:t>
            </a:r>
          </a:p>
          <a:p>
            <a:pPr algn="r" rtl="1">
              <a:buFont typeface="Wingdings" pitchFamily="2" charset="2"/>
              <a:buChar char="v"/>
            </a:pPr>
            <a:r>
              <a:rPr lang="ar-DZ" sz="3900" dirty="0"/>
              <a:t> </a:t>
            </a:r>
            <a:r>
              <a:rPr lang="ar-DZ" sz="3900" dirty="0" smtClean="0"/>
              <a:t>وضع المعايير الرقابية</a:t>
            </a:r>
          </a:p>
          <a:p>
            <a:pPr algn="r" rtl="1">
              <a:buFont typeface="Wingdings" pitchFamily="2" charset="2"/>
              <a:buChar char="v"/>
            </a:pPr>
            <a:r>
              <a:rPr lang="ar-DZ" sz="3900" dirty="0" smtClean="0"/>
              <a:t>الاشراف على الاعمال وفقا لهذه المعايير</a:t>
            </a:r>
          </a:p>
          <a:p>
            <a:pPr algn="r" rtl="1">
              <a:buFont typeface="Wingdings" pitchFamily="2" charset="2"/>
              <a:buChar char="v"/>
            </a:pPr>
            <a:r>
              <a:rPr lang="ar-DZ" sz="3900" dirty="0" smtClean="0"/>
              <a:t>مقارنة الجهود المتحققة بالمعايير المحددة </a:t>
            </a:r>
          </a:p>
          <a:p>
            <a:pPr algn="r" rtl="1">
              <a:buFont typeface="Wingdings" pitchFamily="2" charset="2"/>
              <a:buChar char="v"/>
            </a:pPr>
            <a:r>
              <a:rPr lang="ar-DZ" sz="3900" dirty="0" smtClean="0"/>
              <a:t>تصحيح الانحراف حال حدوثه</a:t>
            </a:r>
          </a:p>
          <a:p>
            <a:pPr algn="r" rtl="1"/>
            <a:endParaRPr lang="ar-DZ" sz="3600" dirty="0" smtClean="0"/>
          </a:p>
          <a:p>
            <a:pPr algn="r" rtl="1"/>
            <a:endParaRPr lang="fr-FR" sz="3600" dirty="0">
              <a:solidFill>
                <a:schemeClr val="accent5">
                  <a:lumMod val="60000"/>
                  <a:lumOff val="40000"/>
                </a:schemeClr>
              </a:solidFill>
            </a:endParaRPr>
          </a:p>
        </p:txBody>
      </p:sp>
    </p:spTree>
    <p:extLst>
      <p:ext uri="{BB962C8B-B14F-4D97-AF65-F5344CB8AC3E}">
        <p14:creationId xmlns:p14="http://schemas.microsoft.com/office/powerpoint/2010/main" val="558038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fr-FR" dirty="0" smtClean="0"/>
              <a:t>/7</a:t>
            </a:r>
            <a:r>
              <a:rPr lang="ar-DZ" b="1" dirty="0" smtClean="0">
                <a:solidFill>
                  <a:schemeClr val="accent3">
                    <a:lumMod val="75000"/>
                  </a:schemeClr>
                </a:solidFill>
              </a:rPr>
              <a:t>مراحل الرقابة على النشاط التسويقي</a:t>
            </a:r>
            <a:endParaRPr lang="fr-FR" b="1" dirty="0">
              <a:solidFill>
                <a:schemeClr val="accent3">
                  <a:lumMod val="75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861533337"/>
              </p:ext>
            </p:extLst>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2725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t>7/ مراحل الرقابة على النشاط التسويقي:</a:t>
            </a:r>
            <a:endParaRPr lang="fr-FR" b="1" dirty="0"/>
          </a:p>
        </p:txBody>
      </p:sp>
      <p:sp>
        <p:nvSpPr>
          <p:cNvPr id="3" name="Espace réservé du contenu 2"/>
          <p:cNvSpPr>
            <a:spLocks noGrp="1"/>
          </p:cNvSpPr>
          <p:nvPr>
            <p:ph idx="1"/>
          </p:nvPr>
        </p:nvSpPr>
        <p:spPr/>
        <p:txBody>
          <a:bodyPr>
            <a:normAutofit lnSpcReduction="10000"/>
          </a:bodyPr>
          <a:lstStyle/>
          <a:p>
            <a:pPr marL="82296" indent="0" algn="r" rtl="1">
              <a:buNone/>
            </a:pPr>
            <a:r>
              <a:rPr lang="ar-DZ" b="1" dirty="0" smtClean="0">
                <a:solidFill>
                  <a:srgbClr val="92D050"/>
                </a:solidFill>
              </a:rPr>
              <a:t>7</a:t>
            </a:r>
            <a:r>
              <a:rPr lang="ar-DZ" sz="3600" b="1" dirty="0" smtClean="0">
                <a:solidFill>
                  <a:srgbClr val="92D050"/>
                </a:solidFill>
              </a:rPr>
              <a:t>-1- وضع وتصميم معايير موضوعية لقياس الاداء:</a:t>
            </a:r>
          </a:p>
          <a:p>
            <a:pPr marL="82296" indent="0" algn="r" rtl="1">
              <a:buNone/>
            </a:pPr>
            <a:r>
              <a:rPr lang="ar-DZ" sz="3600" b="1" dirty="0" smtClean="0"/>
              <a:t>المعايير قد تستند الى جودة المنتج او الى الفعالية التي تم من خلالها تقديم الخدمات، والمعايير قد تعكس طبيعة الانشطة المحددة والضرورية لتحقيق اهداف المؤسسة مثل </a:t>
            </a:r>
            <a:r>
              <a:rPr lang="ar-DZ" sz="3600" b="1" u="sng" dirty="0" smtClean="0"/>
              <a:t>القدوم من العمل في الوقت المحدد</a:t>
            </a:r>
            <a:r>
              <a:rPr lang="ar-DZ" sz="3600" b="1" dirty="0" smtClean="0"/>
              <a:t>، وعلى وجه العموم فان المعايير تخدم ثلاثة اغراض رئيسية متعلقة بسلوك وتصرفات الموظفين وهي:</a:t>
            </a:r>
            <a:endParaRPr lang="fr-FR" sz="3600" b="1" dirty="0"/>
          </a:p>
        </p:txBody>
      </p:sp>
    </p:spTree>
    <p:extLst>
      <p:ext uri="{BB962C8B-B14F-4D97-AF65-F5344CB8AC3E}">
        <p14:creationId xmlns:p14="http://schemas.microsoft.com/office/powerpoint/2010/main" val="3968697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404664"/>
            <a:ext cx="8394136" cy="5843736"/>
          </a:xfrm>
        </p:spPr>
        <p:txBody>
          <a:bodyPr>
            <a:normAutofit/>
          </a:bodyPr>
          <a:lstStyle/>
          <a:p>
            <a:pPr algn="r" rtl="1">
              <a:buFont typeface="Wingdings" pitchFamily="2" charset="2"/>
              <a:buChar char="v"/>
            </a:pPr>
            <a:r>
              <a:rPr lang="ar-DZ" sz="3600" dirty="0" smtClean="0"/>
              <a:t> تساعد الموظفين على فهم وادراك ما تتوقعه الادارة منهم وتوضح لهم الكيفية التي سيتم من خلالها تقييم اعمالهم مما يدفعهم الى القيام بأعمالهم بفعالية وكفاءة,</a:t>
            </a:r>
          </a:p>
          <a:p>
            <a:pPr algn="r" rtl="1">
              <a:buFont typeface="Wingdings" pitchFamily="2" charset="2"/>
              <a:buChar char="v"/>
            </a:pPr>
            <a:r>
              <a:rPr lang="ar-DZ" sz="3600" dirty="0"/>
              <a:t> </a:t>
            </a:r>
            <a:r>
              <a:rPr lang="ar-DZ" sz="3600" dirty="0" smtClean="0"/>
              <a:t>تعتبر قاعدة للكشف عن الصعوبات والمعوقات الوظيفية المتعلقة ببعض القيود الشخصية للموظف,</a:t>
            </a:r>
          </a:p>
          <a:p>
            <a:pPr algn="r" rtl="1">
              <a:buFont typeface="Wingdings" pitchFamily="2" charset="2"/>
              <a:buChar char="v"/>
            </a:pPr>
            <a:r>
              <a:rPr lang="ar-DZ" sz="3600" dirty="0" smtClean="0"/>
              <a:t>تساعد على التخفيف من حدة التأثيرات الناتجة عن التعارض في الاهداف بين الموظفين والادارة مما يِؤدي الى زيادة معدل الحوادث، زيادة معدل الخسائر من المادة الاولية..... </a:t>
            </a:r>
            <a:endParaRPr lang="fr-FR" sz="3600" dirty="0"/>
          </a:p>
        </p:txBody>
      </p:sp>
    </p:spTree>
    <p:extLst>
      <p:ext uri="{BB962C8B-B14F-4D97-AF65-F5344CB8AC3E}">
        <p14:creationId xmlns:p14="http://schemas.microsoft.com/office/powerpoint/2010/main" val="3705794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0"/>
            <a:ext cx="7498080" cy="1143000"/>
          </a:xfrm>
        </p:spPr>
        <p:txBody>
          <a:bodyPr/>
          <a:lstStyle/>
          <a:p>
            <a:pPr algn="r" rtl="1"/>
            <a:r>
              <a:rPr lang="ar-DZ" b="1" dirty="0" smtClean="0">
                <a:solidFill>
                  <a:schemeClr val="accent3">
                    <a:lumMod val="75000"/>
                  </a:schemeClr>
                </a:solidFill>
              </a:rPr>
              <a:t>1/1/7انواع المعايير الرقابية: </a:t>
            </a:r>
            <a:endParaRPr lang="fr-FR" b="1" dirty="0">
              <a:solidFill>
                <a:schemeClr val="accent3">
                  <a:lumMod val="75000"/>
                </a:schemeClr>
              </a:solidFill>
            </a:endParaRPr>
          </a:p>
        </p:txBody>
      </p:sp>
      <p:sp>
        <p:nvSpPr>
          <p:cNvPr id="3" name="Espace réservé du contenu 2"/>
          <p:cNvSpPr>
            <a:spLocks noGrp="1"/>
          </p:cNvSpPr>
          <p:nvPr>
            <p:ph idx="1"/>
          </p:nvPr>
        </p:nvSpPr>
        <p:spPr>
          <a:xfrm>
            <a:off x="251520" y="980728"/>
            <a:ext cx="8712968" cy="5877272"/>
          </a:xfrm>
        </p:spPr>
        <p:txBody>
          <a:bodyPr/>
          <a:lstStyle/>
          <a:p>
            <a:pPr algn="r" rtl="1"/>
            <a:r>
              <a:rPr lang="ar-DZ" b="1" dirty="0" smtClean="0">
                <a:solidFill>
                  <a:schemeClr val="accent5">
                    <a:lumMod val="60000"/>
                    <a:lumOff val="40000"/>
                  </a:schemeClr>
                </a:solidFill>
              </a:rPr>
              <a:t>المعايير الرقابية </a:t>
            </a:r>
            <a:r>
              <a:rPr lang="ar-DZ" dirty="0" smtClean="0"/>
              <a:t>هي عبارة عن ترجمة </a:t>
            </a:r>
            <a:r>
              <a:rPr lang="ar-DZ" u="sng" dirty="0" smtClean="0"/>
              <a:t>للخطط والاهداف والبرام</a:t>
            </a:r>
            <a:r>
              <a:rPr lang="ar-DZ" dirty="0" smtClean="0"/>
              <a:t>ج الخاصة بالمنظمة، وهذا يعني ان المعايير الموضوعة تستخدم لقياس الاداء الفعلي او المتوقع, ويمكن ان تكون على الشكل التالي:</a:t>
            </a:r>
          </a:p>
          <a:p>
            <a:pPr algn="r" rtl="1"/>
            <a:r>
              <a:rPr lang="ar-DZ" dirty="0" smtClean="0"/>
              <a:t>* </a:t>
            </a:r>
            <a:r>
              <a:rPr lang="ar-DZ" b="1" dirty="0" smtClean="0">
                <a:solidFill>
                  <a:srgbClr val="92D050"/>
                </a:solidFill>
              </a:rPr>
              <a:t>معايير كمية : </a:t>
            </a:r>
            <a:r>
              <a:rPr lang="ar-DZ" dirty="0" smtClean="0"/>
              <a:t>ساعات العمل ، الوحدات المسجلة لكل ساعة عمل,</a:t>
            </a:r>
          </a:p>
          <a:p>
            <a:pPr algn="r" rtl="1"/>
            <a:r>
              <a:rPr lang="ar-DZ" b="1" dirty="0" smtClean="0">
                <a:solidFill>
                  <a:srgbClr val="92D050"/>
                </a:solidFill>
              </a:rPr>
              <a:t>* جودة المخرجات: </a:t>
            </a:r>
            <a:r>
              <a:rPr lang="ar-DZ" dirty="0" smtClean="0"/>
              <a:t>شدة التحمل ، ثبات اللون، المتانة</a:t>
            </a:r>
          </a:p>
          <a:p>
            <a:pPr algn="r" rtl="1"/>
            <a:r>
              <a:rPr lang="ar-DZ" dirty="0" smtClean="0"/>
              <a:t>*</a:t>
            </a:r>
            <a:r>
              <a:rPr lang="ar-DZ" b="1" dirty="0" smtClean="0">
                <a:solidFill>
                  <a:srgbClr val="92D050"/>
                </a:solidFill>
              </a:rPr>
              <a:t>معايير مرتبطة برأس المال: </a:t>
            </a:r>
            <a:r>
              <a:rPr lang="ar-DZ" dirty="0" smtClean="0"/>
              <a:t>معدل العائد على الاستثمار، معدل دورات راس المال</a:t>
            </a:r>
          </a:p>
          <a:p>
            <a:pPr algn="r" rtl="1"/>
            <a:r>
              <a:rPr lang="ar-DZ" b="1" dirty="0" smtClean="0">
                <a:solidFill>
                  <a:srgbClr val="92D050"/>
                </a:solidFill>
              </a:rPr>
              <a:t>معايير غير ملموسة:  </a:t>
            </a:r>
            <a:r>
              <a:rPr lang="ar-DZ" dirty="0" smtClean="0"/>
              <a:t>يتعذر التعبير عنها بمقاييس عددية كمعايير قياس الولاء، الامانة التي يتمتع بها الموظف.... </a:t>
            </a:r>
            <a:endParaRPr lang="fr-FR" dirty="0"/>
          </a:p>
        </p:txBody>
      </p:sp>
    </p:spTree>
    <p:extLst>
      <p:ext uri="{BB962C8B-B14F-4D97-AF65-F5344CB8AC3E}">
        <p14:creationId xmlns:p14="http://schemas.microsoft.com/office/powerpoint/2010/main" val="1871661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solidFill>
                  <a:srgbClr val="92D050"/>
                </a:solidFill>
              </a:rPr>
              <a:t>2/7 قياس الاداء :</a:t>
            </a:r>
            <a:endParaRPr lang="fr-FR" b="1" dirty="0">
              <a:solidFill>
                <a:srgbClr val="92D050"/>
              </a:solidFill>
            </a:endParaRPr>
          </a:p>
        </p:txBody>
      </p:sp>
      <p:sp>
        <p:nvSpPr>
          <p:cNvPr id="3" name="Espace réservé du contenu 2"/>
          <p:cNvSpPr>
            <a:spLocks noGrp="1"/>
          </p:cNvSpPr>
          <p:nvPr>
            <p:ph idx="1"/>
          </p:nvPr>
        </p:nvSpPr>
        <p:spPr/>
        <p:txBody>
          <a:bodyPr>
            <a:noAutofit/>
          </a:bodyPr>
          <a:lstStyle/>
          <a:p>
            <a:pPr algn="r" rtl="1"/>
            <a:r>
              <a:rPr lang="ar-DZ" sz="4000" dirty="0" smtClean="0"/>
              <a:t>يعبر عن الوقوف على ما تم تنفيذه فور واثناء عمليات التنفيذ، ما يتطلب توفير نظام فعال بما يضمن تدفق تيار مستمر من البيانات والمعلومات عن الاداء الفعلي للمؤسسة وفروعها، والمطلوب هنا هو قياس درجة الكفاءة في انجاز الاعمال باستخدام معايير متنوعة تتناسب مع </a:t>
            </a:r>
            <a:r>
              <a:rPr lang="ar-DZ" sz="4000" dirty="0" err="1" smtClean="0"/>
              <a:t>الشئ</a:t>
            </a:r>
            <a:r>
              <a:rPr lang="ar-DZ" sz="4000" dirty="0" smtClean="0"/>
              <a:t> المراد قياسه, </a:t>
            </a:r>
            <a:endParaRPr lang="fr-FR" sz="4000" dirty="0"/>
          </a:p>
        </p:txBody>
      </p:sp>
    </p:spTree>
    <p:extLst>
      <p:ext uri="{BB962C8B-B14F-4D97-AF65-F5344CB8AC3E}">
        <p14:creationId xmlns:p14="http://schemas.microsoft.com/office/powerpoint/2010/main" val="3987255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2481</TotalTime>
  <Words>695</Words>
  <Application>Microsoft Office PowerPoint</Application>
  <PresentationFormat>Affichage à l'écran (4:3)</PresentationFormat>
  <Paragraphs>64</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Solstice</vt:lpstr>
      <vt:lpstr> مقياس الرقابة التسويقية السنة الثانية ماستر تخصص تسويق د-سارة زاغز  ابعاد ومراحل الرقابة التسويقية</vt:lpstr>
      <vt:lpstr>4/خصائص الرقابة التسويقية:</vt:lpstr>
      <vt:lpstr>5/تصنيفات الرقابة التسويقية:</vt:lpstr>
      <vt:lpstr>6/ شروط فعالية الرقابة التسويقية:</vt:lpstr>
      <vt:lpstr>/7مراحل الرقابة على النشاط التسويقي</vt:lpstr>
      <vt:lpstr>7/ مراحل الرقابة على النشاط التسويقي:</vt:lpstr>
      <vt:lpstr>Présentation PowerPoint</vt:lpstr>
      <vt:lpstr>1/1/7انواع المعايير الرقابية: </vt:lpstr>
      <vt:lpstr>2/7 قياس الاداء :</vt:lpstr>
      <vt:lpstr>3/7 مقارنة الاداء بالمعايير:</vt:lpstr>
      <vt:lpstr>4/7 تصحيح الانحراف:</vt:lpstr>
      <vt:lpstr>والاجراء التصحيحي قد يتم جراء استخدام الوسائل التالية:</vt:lpstr>
      <vt:lpstr>8/ انواع الرقابة التسويقية:</vt:lpstr>
      <vt:lpstr>اعتمد KOTLERاربعة انواع  من الرقابة على الانشطة التسويقية: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خطوات ومراحل الرقابة التسويقية</dc:title>
  <dc:creator>user</dc:creator>
  <cp:lastModifiedBy>user</cp:lastModifiedBy>
  <cp:revision>25</cp:revision>
  <dcterms:created xsi:type="dcterms:W3CDTF">2024-10-12T18:04:58Z</dcterms:created>
  <dcterms:modified xsi:type="dcterms:W3CDTF">2024-10-14T11:27:08Z</dcterms:modified>
</cp:coreProperties>
</file>