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82" r:id="rId3"/>
    <p:sldId id="293" r:id="rId4"/>
    <p:sldId id="292" r:id="rId5"/>
    <p:sldId id="295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296" r:id="rId14"/>
    <p:sldId id="297" r:id="rId15"/>
    <p:sldId id="311" r:id="rId16"/>
    <p:sldId id="298" r:id="rId17"/>
    <p:sldId id="312" r:id="rId18"/>
    <p:sldId id="299" r:id="rId19"/>
    <p:sldId id="300" r:id="rId20"/>
    <p:sldId id="301" r:id="rId21"/>
    <p:sldId id="313" r:id="rId22"/>
    <p:sldId id="302" r:id="rId23"/>
    <p:sldId id="303" r:id="rId24"/>
    <p:sldId id="314" r:id="rId25"/>
    <p:sldId id="31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3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3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2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713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901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5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366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1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6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2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0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58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21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6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3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3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361A7-2707-4FA5-B93B-B0E719ED0509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3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07FE0E-BD29-7324-593D-0F2EB1A98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035" y="238539"/>
            <a:ext cx="9144000" cy="3758441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بسكرة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الحقوق و العلوم السياسية 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القانون الخاص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السنة الأولى ليسانس جذع مشترك حقوق </a:t>
            </a:r>
            <a:br>
              <a:rPr lang="ar-DZ" dirty="0"/>
            </a:br>
            <a:endParaRPr lang="en-GB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14FFC7A-7E46-4251-E581-DAF986E00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6261"/>
            <a:ext cx="9144000" cy="2743200"/>
          </a:xfrm>
        </p:spPr>
        <p:txBody>
          <a:bodyPr>
            <a:normAutofit fontScale="77500" lnSpcReduction="20000"/>
          </a:bodyPr>
          <a:lstStyle/>
          <a:p>
            <a:endParaRPr lang="ar-DZ" dirty="0"/>
          </a:p>
          <a:p>
            <a:pPr algn="ctr"/>
            <a:r>
              <a:rPr lang="ar-DZ" sz="7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محاضرات في مقياس مدخل للعلوم القانونية </a:t>
            </a:r>
          </a:p>
          <a:p>
            <a:pPr algn="ctr"/>
            <a:endParaRPr lang="ar-DZ" sz="7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7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إعداد : أد / عبد الغني حسونة </a:t>
            </a:r>
            <a:endParaRPr lang="en-GB" sz="70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14:cNvPr>
              <p14:cNvContentPartPr/>
              <p14:nvPr/>
            </p14:nvContentPartPr>
            <p14:xfrm>
              <a:off x="8120223" y="2523991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11583" y="25153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14:cNvPr>
              <p14:cNvContentPartPr/>
              <p14:nvPr/>
            </p14:nvContentPartPr>
            <p14:xfrm>
              <a:off x="7086303" y="3160111"/>
              <a:ext cx="360" cy="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7303" y="315147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255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ب‌-	 موطن الشخص الطبيعي : 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	الموطن القانوني : </a:t>
            </a:r>
          </a:p>
          <a:p>
            <a:pPr algn="just" rtl="1"/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الموطن القانوني هو الموطن الذي يقرره القانون للأشخاص الذين لا يستطيعون مباشرة أعمالهم بأنفسهم ، بسبب عارض أو مانع من عوارض أو موانع الأهلية ، فيكون موطنهم قانونا هو  موطن  الشخص الذي ينوب عنهم قانونا ،</a:t>
            </a:r>
          </a:p>
          <a:p>
            <a:pPr algn="just" rtl="1"/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وفقا لما كرسه المشرع الجزائري  من خلال المادة 38 من القانون المدني و التي جاء فيها أن " </a:t>
            </a:r>
            <a:r>
              <a:rPr lang="ar-DZ" sz="5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موطن القاصر  و  المحجور عليه و المفقود و الغائب هو  موطن  الشخص الذي ينوب عنهم قانونا </a:t>
            </a:r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</a:t>
            </a:r>
            <a:r>
              <a:rPr lang="ar-DZ" sz="52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DZ" sz="52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618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55000" lnSpcReduction="20000"/>
          </a:bodyPr>
          <a:lstStyle/>
          <a:p>
            <a:pPr algn="just" rtl="1"/>
            <a:r>
              <a:rPr lang="ar-DZ" sz="73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</a:t>
            </a:r>
            <a:r>
              <a:rPr lang="ar-DZ" sz="6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just" rtl="1"/>
            <a:r>
              <a:rPr lang="ar-DZ" sz="8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ب‌-	 موطن الشخص الطبيعي : </a:t>
            </a:r>
          </a:p>
          <a:p>
            <a:pPr algn="just" rtl="1"/>
            <a:r>
              <a:rPr lang="ar-DZ" sz="8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4-	الموطن المختار  </a:t>
            </a:r>
            <a:r>
              <a:rPr lang="ar-DZ" sz="65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ar-DZ" sz="8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فضلا على الأنظمة السابقة للموطن المكرسة قانونا ، اعتمد المشرع الجزائري نظام آخر للموطن هو  الموطن المختار ، ذلك أن الأنظمة السابقة للموطن في بعض الحالات قد لا تستجيب لكل الأغراض العملية التي تتطلبها مباشرة الشخص لنشاطاته و  تصرفاته القانونية  ، لذلك سمح المشرع باتخاذ  مكان معين كموطن مختار  ،</a:t>
            </a:r>
          </a:p>
          <a:p>
            <a:pPr algn="just" rtl="1"/>
            <a:r>
              <a:rPr lang="ar-DZ" sz="73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8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يكون تحديد الموطن المختار  في العادة بسبب التصرفات القانونية  الاتفاقية ، حيث يتفق طرفا الاتفاق  أو العقد على اختيار  مكان محدد للمطالبة عند الاقتضاء بتنفيذ الاتفاق أو بمناسبة تنفيذ إجراءات المنازعة القضائية بخصوص هذا الاتفاق ، على أن يتم ذلك الاتفاق بشكل مكتوب </a:t>
            </a:r>
            <a:r>
              <a:rPr lang="ar-DZ" sz="73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DZ" sz="65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7651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77500" lnSpcReduction="20000"/>
          </a:bodyPr>
          <a:lstStyle/>
          <a:p>
            <a:pPr algn="just" rtl="1"/>
            <a:r>
              <a:rPr lang="ar-DZ" sz="6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6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ب‌-	 موطن الشخص الطبيعي : </a:t>
            </a:r>
          </a:p>
          <a:p>
            <a:pPr algn="just" rtl="1"/>
            <a:r>
              <a:rPr lang="ar-DZ" sz="6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4-	الموطن المختار  </a:t>
            </a:r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63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نشير إلى أن المشرع الجزائري قد كرس الاعتبار للموطن المختار ضمن أحكام القانون المدني و التي جاء فيه أنه " </a:t>
            </a:r>
            <a:r>
              <a:rPr lang="ar-DZ" sz="63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يجوز اختيار موطن خاص لتنفيذ تصرف قانوني معين ، و هنا يجب اختيار الموطن  كتابة ، هذا و يعتبر الموطن المختار  لتنفيذ تصرف قانوني يعد موطنا لكل ما يتعلق بهذا التصرف بما في ذلك إجراءات التنفيذ الجبري ما لم يشترط صراحة هذا الموطن على تصرفات معينة " </a:t>
            </a:r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529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32500" lnSpcReduction="20000"/>
          </a:bodyPr>
          <a:lstStyle/>
          <a:p>
            <a:pPr algn="just" rtl="1"/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17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6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16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يقصد بحالة الشخص ، ذلك المركز القانوني الذي يشغله هذا الشخص ضمن المجتمع الذي ينتمي إليه ، حيث تتغير حالة الشخص بتغير نطاق المجتمع الذي ينتمي  إليه ، و في هذا الإطار تتخذ حالة الشخص الطبيعي في محيطه الاجتماعي الصور الثلاث التالية : </a:t>
            </a:r>
            <a:endParaRPr lang="en-GB" sz="1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12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1-	الحالة السياسية (الجنسية): 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1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cs typeface="Arabic Typesetting" panose="03020402040406030203" pitchFamily="66" charset="-78"/>
              </a:rPr>
              <a:t> 2-	الحالة العائلية ( المدنية ) :</a:t>
            </a:r>
            <a:endParaRPr kumimoji="0" lang="en-GB" sz="1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1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3-	الحالة الدينية : 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1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49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610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382538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9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192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7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1-	الحالة السياسية (الجنسية): 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تنصرف الحالة السياسية للشخص الطبيعي إلى ذلك الوصف الذي يحدد العلاقة السياسية التي تربطه بدولة  ما ، و التي تظهر من خلال ما يسمى برابطة الجنسية  ، 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التي هي كما أشرنا إليها سابقا في العنصر المتعلق بالحقوق السياسية  في المطلب الأول من المبحث الثاني ، عبارة عن رابطة سياسية و قانونية بين الفرد و دولة معينة ، </a:t>
            </a:r>
            <a:endParaRPr lang="en-GB" sz="192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467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382538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9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192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7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1-	الحالة السياسية (الجنسية): 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كما يعتبر  أمر اكتسابها من أهم الحقوق السياسية  التي تنبني عليها باقي الحقوق السياسية على  نحو  </a:t>
            </a:r>
            <a:r>
              <a:rPr lang="ar-DZ" sz="19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تولي الوظائف العامة و الانتخاب          و الترشح  ، 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كما يترتب عليها أيضا في المقابل حقوق على الفرد تجاه دولته التي ينتمي إليها بجنسيته </a:t>
            </a:r>
            <a:r>
              <a:rPr lang="ar-DZ" sz="19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كالحق في الولاء للدولة ، و الحق في  حمايتها و الدفاع عنها وقت الأزمات و الحروب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DZ" sz="5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311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</a:t>
            </a:r>
            <a:r>
              <a:rPr lang="ar-DZ" sz="19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انيا : خصائص الشخص الطبيعي :</a:t>
            </a:r>
          </a:p>
          <a:p>
            <a:pPr algn="just" rtl="1"/>
            <a:r>
              <a:rPr lang="ar-DZ" sz="192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76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176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1-	الحالة السياسية (الجنسية): </a:t>
            </a: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في إطار تطبيق هذا الحق و ضع المشرع الجزائري قانون خاص بالجنسية يتعلق بشروط اكتسابها و التجريد منها ، حيث اعتمد المشرع الجزائري سببين أساسيين لاكتساب الجنسية الجزائرية . </a:t>
            </a:r>
            <a:endParaRPr lang="en-GB" sz="17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76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السبب الأول : </a:t>
            </a:r>
            <a:r>
              <a:rPr lang="ar-DZ" sz="17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رابطة الدم أو النسب كأساس و قاعدة لاكتساب الجنسية الجزائرية الأصلية بنصه على أنه " </a:t>
            </a:r>
            <a:r>
              <a:rPr lang="ar-DZ" sz="176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يعتبر جزائريا الولد المولود من أب جزائري أو أم جزائرية" .</a:t>
            </a:r>
            <a:endParaRPr lang="en-GB" sz="176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327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55000" lnSpcReduction="20000"/>
          </a:bodyPr>
          <a:lstStyle/>
          <a:p>
            <a:pPr algn="just" rtl="1"/>
            <a:r>
              <a:rPr lang="ar-DZ" sz="8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</a:t>
            </a:r>
            <a:r>
              <a:rPr lang="ar-DZ" sz="87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انيا : خصائص الشخص الطبيعي </a:t>
            </a:r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just" rtl="1"/>
            <a:r>
              <a:rPr lang="ar-DZ" sz="9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8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8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1-	الحالة السياسية (الجنسية): </a:t>
            </a:r>
          </a:p>
          <a:p>
            <a:pPr algn="just" rtl="1"/>
            <a:r>
              <a:rPr lang="ar-DZ" sz="9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أما  السبب الثاني </a:t>
            </a:r>
            <a:r>
              <a:rPr lang="ar-DZ" sz="9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فهو رابطة الأرض أو الولادة كاستثناء  في حالات محددة نص عليها المشرع في المادة 07 من الأمر 70- 86 المتعلق بالجنسية الجزائرية سالف الذكر   </a:t>
            </a:r>
            <a:r>
              <a:rPr lang="ar-DZ" sz="166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DZ" sz="49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07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2-	الحالة العائلية ( المدنية )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تنصرف معنى الحالة العائلية إلى علاقة القرابة التي تربط الشخص بمحيطه العائلي ، إذ أن انتساب شخص ما إلى عائلة أو أسرة معينة ينشئ له بعض الحقوق و يثقل كاهله ببعض الالتزامات في مواجهة أفراد أسرته ،</a:t>
            </a:r>
          </a:p>
          <a:p>
            <a:pPr algn="just" rtl="1"/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عليه فإن معرفة أنواع القرابة و درجاتها يعتبر بيانا لمدى تأثير الحالة العائلية على مجموع   الحقوق المقررة للشخص أو عليه  . </a:t>
            </a:r>
            <a:endParaRPr lang="ar-DZ" sz="15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5670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2-	الحالة العائلية ( المدنية )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 – 1 الصور القانونية للقرابة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بالعودة على القانون المدني نجد أن المشرع الجزائري قد جمع صور القرابة في فيئتين أساسيتين ضمن أحكام كل من المادة 32 منه  و التي تطرق فيها لما  يعرف 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بقرابة النسب 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المادة 35  و التي تطرق فيها لما يعرف 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بقرابة المصاهرة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فضلا 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قرابة الزوجية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DZ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8269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2C421F-B045-4387-701C-75430CF6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6" y="624109"/>
            <a:ext cx="10888385" cy="5925778"/>
          </a:xfrm>
        </p:spPr>
        <p:txBody>
          <a:bodyPr>
            <a:normAutofit fontScale="90000"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         </a:t>
            </a:r>
            <a:r>
              <a:rPr kumimoji="0" lang="ar-DZ" sz="7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الثالث : أركان الحق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الأول : أشخاص الحق</a:t>
            </a:r>
            <a:b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الثاني : موضوع الحق </a:t>
            </a:r>
            <a:b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02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3975" y="367747"/>
            <a:ext cx="8855764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2-	الحالة العائلية ( المدنية )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 – 1 الصور القانونية للقرابة : 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	</a:t>
            </a:r>
            <a:r>
              <a:rPr lang="ar-DZ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قرابة النسب : </a:t>
            </a:r>
          </a:p>
          <a:p>
            <a:pPr algn="just" rtl="1"/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قرابة النسب هي القرابة القائمة على أساس الاشتراك في أصل واحد ، أو هي صلة الدم التي تقوم بين كل من يجمعهم أصل مشترك  ،            و قد أكد هذا المعنى المشرع الجزائري عندما نص على أن " </a:t>
            </a:r>
            <a:r>
              <a:rPr lang="ar-DZ" sz="5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أسرة الشخص تتكون من ذوي قرباه و يعتبر من ذوي القربى كل من يجمعهم أصل واحد "  </a:t>
            </a:r>
          </a:p>
        </p:txBody>
      </p:sp>
    </p:spTree>
    <p:extLst>
      <p:ext uri="{BB962C8B-B14F-4D97-AF65-F5344CB8AC3E}">
        <p14:creationId xmlns:p14="http://schemas.microsoft.com/office/powerpoint/2010/main" val="73763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2-	الحالة العائلية ( المدنية )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 – 1 الصور القانونية للقرابة : 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	</a:t>
            </a:r>
            <a:r>
              <a:rPr lang="ar-DZ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قرابة النسب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كما ميز المشرع  في إطار أحكام المادة 33 من ذات القانون المدني بين نوعين من قربة النسب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النوع الأول هي  قرابة مباشرة :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التي ينصرف معناها إلى تلك الصلة المباشرة التي تربط بين الأصول و الفروع على نحو الصلة بين الجد و الأب و الابن . </a:t>
            </a:r>
            <a:endParaRPr lang="ar-DZ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665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2-	الحالة العائلية ( المدنية )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 – 1 الصور القانونية للقرابة : 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	</a:t>
            </a:r>
            <a:r>
              <a:rPr lang="ar-DZ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قرابة النسب : </a:t>
            </a:r>
          </a:p>
          <a:p>
            <a:pPr algn="just" rtl="1"/>
            <a:r>
              <a:rPr lang="ar-DZ" sz="5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أما النوع الثاني فهي قرابة الحواشي : </a:t>
            </a:r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التي ينصرف معناها إلى الرابطة التي تجمع بين أشخاص يجمعهم أصل واحد من غير أن يكون أحدهم فرعا للآخر . على نحو قرابة الإخوة و الأخوات ، حيث لا ينحدر أحدهما من الآخر و لكن يجمعه أصل واحد و هو الأب و الأم  ، الى غير ذلك  من القرابات .</a:t>
            </a:r>
            <a:endParaRPr lang="ar-DZ" sz="15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830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85000" lnSpcReduction="20000"/>
          </a:bodyPr>
          <a:lstStyle/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2-	الحالة العائلية ( المدنية )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 – 1 الصور القانونية للقرابة : 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	</a:t>
            </a:r>
            <a:r>
              <a:rPr lang="ar-DZ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قرابة المصاهرة : </a:t>
            </a:r>
          </a:p>
          <a:p>
            <a:pPr algn="just" rtl="1"/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قرابة المصاهرة هي القرابة التي تنشأ عن الزواج ، حيث تظهر هذه القرابة بين أحد الزوجين و أقارب الزوج الآخر ، و بالتالي يدخل الزواج كلا من الزوجين في أسرة الآخر  </a:t>
            </a:r>
            <a:r>
              <a:rPr lang="ar-DZ" sz="5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يأخذ نفس مكانه </a:t>
            </a:r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بحيث يصبح قريبا لكل أقاربه و بنفس الدرجة  ،</a:t>
            </a:r>
          </a:p>
          <a:p>
            <a:pPr algn="just" rtl="1"/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قد أكد المشرع الجزائري هذا المعنى من خلال المادة 35 من القانون المدني و التي جاء فيها أنه " يعتبر أقارب أحد الزوجين في نفس القرابة و الدرجة بالنسبة للزوج الآخر  " </a:t>
            </a:r>
            <a:r>
              <a:rPr lang="ar-DZ" sz="5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ar-DZ" sz="16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2457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 - حالة  الشخص الطبيعي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2-	الحالة العائلية ( المدنية )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 – 1 الصور القانونية للقرابة : 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	</a:t>
            </a:r>
            <a:r>
              <a:rPr lang="ar-DZ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قرابة المصاهرة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في هذا الإطار تجدر الإشارة أنه و إعمالا لمقتضيات أحكام المادة 35 المذكورة أعلاه ، فإنه ينطبق  على قرابة المصاهرة نفس أحكام نظام درجة القرابة المطبق على قرابة النسب من حيث القرابة المباشرة       و قرابة الحواشي . </a:t>
            </a:r>
            <a:r>
              <a:rPr lang="ar-DZ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ar-DZ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595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8947" y="675861"/>
            <a:ext cx="2077277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sz="1400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10038520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ج - حالة  الشخص الطبيعي :</a:t>
            </a:r>
          </a:p>
          <a:p>
            <a:pPr algn="just" rtl="1"/>
            <a:r>
              <a:rPr lang="ar-DZ" sz="4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2-	الحالة العائلية ( المدنية ) :</a:t>
            </a:r>
          </a:p>
          <a:p>
            <a:pPr algn="just" rtl="1"/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 – 1 الصور القانونية للقرابة : 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4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قرابة الزوجية :</a:t>
            </a:r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قرابة الزوجية لا تعتبر قرابة نسب و لا قرابة مصاهرة ، و إنما هي قرابة من طبيعة خاصة تنشأ بسبب عقد الزواج بين كل من الزوج و الزوج الآخر  و التي على أساسها تنشأ قرابة المصاهرة المشار إليها أعلاه   </a:t>
            </a:r>
            <a:r>
              <a:rPr lang="ar-DZ" sz="3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تجدر الإشارة إلى أن المشرع الجزائري لم يشر  بشكل صريح إلى  صورة هذه القرابة ضمن أحكام القانون المدني كما هو الحال بالنسبة للصورتين الأخريين ، و إنما يمكن  استنتاجها من صورة قرابة المصاهرة التي لا تنشأ دون وجود رابطة و قرابة الزوجية ، و كذا نستشفها من أحكام قانون الأسرة الجزائري ذات الصلة بأحكام الزواج . </a:t>
            </a:r>
          </a:p>
        </p:txBody>
      </p:sp>
    </p:spTree>
    <p:extLst>
      <p:ext uri="{BB962C8B-B14F-4D97-AF65-F5344CB8AC3E}">
        <p14:creationId xmlns:p14="http://schemas.microsoft.com/office/powerpoint/2010/main" val="229583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CC170C-5F63-0A6B-A29E-B3B50361F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7627"/>
            <a:ext cx="10590211" cy="6182138"/>
          </a:xfrm>
        </p:spPr>
        <p:txBody>
          <a:bodyPr>
            <a:normAutofit fontScale="90000"/>
          </a:bodyPr>
          <a:lstStyle/>
          <a:p>
            <a:pPr algn="just" rtl="1"/>
            <a:r>
              <a:rPr lang="ar-DZ" sz="53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الأول : أشخاص الحق                         </a:t>
            </a:r>
            <a:r>
              <a:rPr lang="ar-DZ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  <a:br>
              <a:rPr lang="ar-DZ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يقتضي الحق دائما أن يكون له صاحب ، و هذا الأخير  بالضرورة هو شخص من الأشخاص ، و حيث أن الانسان</a:t>
            </a:r>
            <a:r>
              <a:rPr lang="ar-DZ" sz="49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( الشخص الطبيعي ) </a:t>
            </a: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هو الشخص الذي تتمحور حوله مختلف النظم القانونية فهو صاحب الحق الأصلي و الأساسي                   . </a:t>
            </a:r>
            <a:b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بالنظر إلى التطورات الاقتصادية و الاجتماعية و السياسية الكبيرة  في عالمنا المعاصر ، استلزم تشكيل و إنشاء كيانات ذات طبيعة إدارية و اقتصادية عهد إليها تنظيم و تسير و اشباع  حاجيات   الناس ،  و بالنظر إلى هذا التدخل الذي حدث في حياة الناس و ما يترتب عليه من آثار ، تم اسباغ هذه الكيانات </a:t>
            </a:r>
            <a:r>
              <a:rPr lang="ar-DZ" sz="49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بالشخصية القانونية المعنوية               </a:t>
            </a:r>
            <a: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                              .  </a:t>
            </a:r>
            <a:b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b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endParaRPr lang="en-GB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6720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يقصد بالشخص الطبيعي الانسان ، و القاعدة أنه و  في مختلف التشريعات الحديثة أن كل انسان يتمتع بالشخصية القانونية دون استثناء و هذا خلافا لما كان عليه الأمر في الشرائع القديمة التي كانت تحضر  تمتع العبيد بالشخصية القانونية ، حيث تعتبر العبد ملكا لسيده مثله مثل باقي  الأشياء الأخرى  .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تجدر الإشارة إلى أن لكل إنسان أو </a:t>
            </a:r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شخص طبيعي بداية و نهاية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تبدأ معها حقوقه و تنتهي معها ، كما </a:t>
            </a:r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الشخص الطبيعي يتميز بجملة من الخصائص و الصفات يتميز بها  عن غيره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6993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تتميز الشخصية القانونية للإنسان أو الشخص الطبيعي بتوفره على جملة من الخصائص  و الميزات ، نفصل فيها  على النحو التالي : </a:t>
            </a:r>
          </a:p>
        </p:txBody>
      </p:sp>
    </p:spTree>
    <p:extLst>
      <p:ext uri="{BB962C8B-B14F-4D97-AF65-F5344CB8AC3E}">
        <p14:creationId xmlns:p14="http://schemas.microsoft.com/office/powerpoint/2010/main" val="93635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ب‌-	 موطن الشخص الطبيعي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يمارس الشخص الطبيعي حقوقه و التزاماته انطلاقا من مكان  يستقر فيه و يقيم فيه مختلف علاقاته القانونية و روابطه الاجتماعية و الاقتصادية هذا المكان يطلق عليه الموطن ، هذا و يتخذ موطن الشخص عدة صور نفصل فيها في ما يلي : </a:t>
            </a:r>
            <a:endParaRPr lang="en-GB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	الموطن العام </a:t>
            </a:r>
            <a:endParaRPr lang="en-GB" sz="48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	الموطن الخاص ( التجاري أو الحرفي )</a:t>
            </a:r>
            <a:endParaRPr lang="en-GB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	الموطن القانوني</a:t>
            </a:r>
            <a:endParaRPr lang="en-GB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en-GB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</a:t>
            </a:r>
            <a:r>
              <a:rPr lang="ar-DZ" sz="4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	الموطن المختار </a:t>
            </a:r>
            <a:endParaRPr lang="en-GB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998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ب‌-	 موطن الشخص الطبيعي : 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	الموطن العام للشخص 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الأصل أن لكل شخص موطن يعرف فيه و هو الموطن العام الذي يوجد فيه مقر سكنه الرئيسي الذي يعيش فيه  و يربط  انطلاقا منه مختلف علاقاته الاجتماعية مع  غيره ،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أكد المشرع هذا المعنى في القانون المدني بنصه " </a:t>
            </a:r>
            <a:r>
              <a:rPr lang="ar-DZ" sz="5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موطن كل جزائري هو المحل الذي يوجد فيه محل سكناه الرئيسي ، و عند عدم وجود سكنى يقوم محل الإقامة العادي مقام الموطن ، على أن لا يكون للشخص أكثر من موطن واحد في نفس الوقت .</a:t>
            </a:r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112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 fontScale="85000" lnSpcReduction="10000"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ب‌-	 موطن الشخص الطبيعي : 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	الموطن الخاص ( التجاري أو الحرفي ) 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الموطن الخاص هو المكان الذي يعتد به في بعض نشاطات و تصرفات الشخص فقط ، على نحو الموطن الخاص بالتاجر  أو الحرفي ، فهو المكان الذي يزاول فيه الأعمال التجارية  و الحرفية ، فيخاطب فيما يخص نشاطاته التجارية  و الحرفية في محله التجاري كموطن خاص ،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لا يعتد بهذا  المكان  كموطن إلا بالنسبة لأعمال التجارة ، أما الشؤون الأخرى فيعتد بالموطن العام الذي يوجد في مسكنه الرئيسي أو محل إقامته المعتاد .</a:t>
            </a:r>
          </a:p>
        </p:txBody>
      </p:sp>
    </p:spTree>
    <p:extLst>
      <p:ext uri="{BB962C8B-B14F-4D97-AF65-F5344CB8AC3E}">
        <p14:creationId xmlns:p14="http://schemas.microsoft.com/office/powerpoint/2010/main" val="183012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13" y="675861"/>
            <a:ext cx="2822712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الشخص الطبيعي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8557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خصائص الشخص الطبيعي :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ب‌-	 موطن الشخص الطبيعي : 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	الموطن الخاص ( التجاري أو الحرفي ) 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قد تم تكريس هذا النوع من الموطن ضمن أحكام المادة 37 من القانون المدني بنصها على أنه 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يعتبر المكان الذي يمارس فيه الشخص تجارة أو حرفة موطنا خاصا بالنسبة إلى المعاملات بهذه التجارة  أو المهنة " . </a:t>
            </a:r>
          </a:p>
        </p:txBody>
      </p:sp>
    </p:spTree>
    <p:extLst>
      <p:ext uri="{BB962C8B-B14F-4D97-AF65-F5344CB8AC3E}">
        <p14:creationId xmlns:p14="http://schemas.microsoft.com/office/powerpoint/2010/main" val="117709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513</TotalTime>
  <Words>2117</Words>
  <Application>Microsoft Office PowerPoint</Application>
  <PresentationFormat>شاشة عريضة</PresentationFormat>
  <Paragraphs>157</Paragraphs>
  <Slides>25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31" baseType="lpstr">
      <vt:lpstr>Arabic Typesetting</vt:lpstr>
      <vt:lpstr>Arial</vt:lpstr>
      <vt:lpstr>Century Gothic</vt:lpstr>
      <vt:lpstr>Wingdings</vt:lpstr>
      <vt:lpstr>Wingdings 3</vt:lpstr>
      <vt:lpstr>ربطة</vt:lpstr>
      <vt:lpstr>جامعة بسكرة  كلية الحقوق و العلوم السياسية   قسم القانون الخاص  السنة الأولى ليسانس جذع مشترك حقوق  </vt:lpstr>
      <vt:lpstr>                                  المبحث الثالث : أركان الحق   المطلب الأول : أشخاص الحق المطلب الثاني : موضوع الحق    </vt:lpstr>
      <vt:lpstr>المطلب الأول : أشخاص الحق                         :  يقتضي الحق دائما أن يكون له صاحب ، و هذا الأخير  بالضرورة هو شخص من الأشخاص ، و حيث أن الانسان ( الشخص الطبيعي ) هو الشخص الذي تتمحور حوله مختلف النظم القانونية فهو صاحب الحق الأصلي و الأساسي                   .  و بالنظر إلى التطورات الاقتصادية و الاجتماعية و السياسية الكبيرة  في عالمنا المعاصر ، استلزم تشكيل و إنشاء كيانات ذات طبيعة إدارية و اقتصادية عهد إليها تنظيم و تسير و اشباع  حاجيات   الناس ،  و بالنظر إلى هذا التدخل الذي حدث في حياة الناس و ما يترتب عليه من آثار ، تم اسباغ هذه الكيانات بالشخصية القانونية المعنوية               .                               .   .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بسكرة  كلية الحقوق و العلوم السياسية   قسم القانون الخاص  السنة الأولى ليسانس جذع مشترك حقوق  </dc:title>
  <dc:creator>ANIS INFO</dc:creator>
  <cp:lastModifiedBy>ANIS INFO</cp:lastModifiedBy>
  <cp:revision>180</cp:revision>
  <dcterms:created xsi:type="dcterms:W3CDTF">2025-09-29T18:29:53Z</dcterms:created>
  <dcterms:modified xsi:type="dcterms:W3CDTF">2026-02-22T13:03:40Z</dcterms:modified>
</cp:coreProperties>
</file>