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1" r:id="rId12"/>
    <p:sldId id="266" r:id="rId13"/>
    <p:sldId id="268" r:id="rId14"/>
    <p:sldId id="267"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3" d="100"/>
          <a:sy n="83" d="100"/>
        </p:scale>
        <p:origin x="6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fr-FR"/>
              <a:t>Modifiez le style du titre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4/12/2025</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4/12/2025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fr-FR"/>
              <a:t>Modifiez le style du titre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4/12/2025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fr-FR"/>
              <a:t>Modifiez le style du titre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4/12/2025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fr-FR"/>
              <a:t>Modifiez le style du titre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4/12/2025</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fr-FR"/>
              <a:t>Modifiez le style du titre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4/12/2025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fr-FR"/>
              <a:t>Modifiez le style du titre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4/12/2025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4/12/2025</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fr-FR"/>
              <a:t>Modifiez le style du titre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4/12/2025</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fr-FR"/>
              <a:t>Modifiez le style du titre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5800" y="3132666"/>
            <a:ext cx="5311775" cy="308601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3132666"/>
            <a:ext cx="5334000" cy="308601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fr-FR"/>
              <a:t>Modifiez le style du titre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4/12/2025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4/12/2025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4/12/2025</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5AC265E-2523-1665-853C-83931B4EAD86}"/>
              </a:ext>
            </a:extLst>
          </p:cNvPr>
          <p:cNvSpPr>
            <a:spLocks noGrp="1"/>
          </p:cNvSpPr>
          <p:nvPr>
            <p:ph type="ctrTitle"/>
          </p:nvPr>
        </p:nvSpPr>
        <p:spPr>
          <a:xfrm>
            <a:off x="1371600" y="1803405"/>
            <a:ext cx="9448800" cy="1216886"/>
          </a:xfrm>
        </p:spPr>
        <p:txBody>
          <a:bodyPr/>
          <a:lstStyle/>
          <a:p>
            <a:pPr algn="ctr"/>
            <a:r>
              <a:rPr lang="ar-DZ" dirty="0"/>
              <a:t>المحاضرة </a:t>
            </a:r>
            <a:r>
              <a:rPr lang="ar-DZ" dirty="0" smtClean="0"/>
              <a:t>: أنواع التقويم </a:t>
            </a:r>
            <a:r>
              <a:rPr lang="ar-DZ" dirty="0"/>
              <a:t>التربوي </a:t>
            </a:r>
            <a:endParaRPr lang="fr-FR" dirty="0"/>
          </a:p>
        </p:txBody>
      </p:sp>
      <p:sp>
        <p:nvSpPr>
          <p:cNvPr id="3" name="Sous-titre 2">
            <a:extLst>
              <a:ext uri="{FF2B5EF4-FFF2-40B4-BE49-F238E27FC236}">
                <a16:creationId xmlns:a16="http://schemas.microsoft.com/office/drawing/2014/main" xmlns="" id="{CE8E24F2-3E5F-42BF-BB74-2485A52D3B4D}"/>
              </a:ext>
            </a:extLst>
          </p:cNvPr>
          <p:cNvSpPr>
            <a:spLocks noGrp="1"/>
          </p:cNvSpPr>
          <p:nvPr>
            <p:ph type="subTitle" idx="1"/>
          </p:nvPr>
        </p:nvSpPr>
        <p:spPr/>
        <p:txBody>
          <a:bodyPr>
            <a:normAutofit/>
          </a:bodyPr>
          <a:lstStyle/>
          <a:p>
            <a:pPr algn="ctr"/>
            <a:r>
              <a:rPr lang="ar-DZ" sz="4000" dirty="0"/>
              <a:t>الدكتورة حميدة جرو </a:t>
            </a:r>
            <a:endParaRPr lang="fr-FR" sz="4000" dirty="0"/>
          </a:p>
        </p:txBody>
      </p:sp>
      <p:pic>
        <p:nvPicPr>
          <p:cNvPr id="5" name="Image 4">
            <a:extLst>
              <a:ext uri="{FF2B5EF4-FFF2-40B4-BE49-F238E27FC236}">
                <a16:creationId xmlns:a16="http://schemas.microsoft.com/office/drawing/2014/main" xmlns="" id="{537CC29F-743B-0D58-CB16-5FD2F367F6DB}"/>
              </a:ext>
            </a:extLst>
          </p:cNvPr>
          <p:cNvPicPr>
            <a:picLocks noChangeAspect="1"/>
          </p:cNvPicPr>
          <p:nvPr/>
        </p:nvPicPr>
        <p:blipFill>
          <a:blip r:embed="rId2"/>
          <a:stretch>
            <a:fillRect/>
          </a:stretch>
        </p:blipFill>
        <p:spPr>
          <a:xfrm>
            <a:off x="3048000" y="325180"/>
            <a:ext cx="9144000" cy="1476375"/>
          </a:xfrm>
          <a:prstGeom prst="ellipse">
            <a:avLst/>
          </a:prstGeom>
          <a:ln>
            <a:noFill/>
          </a:ln>
          <a:effectLst>
            <a:softEdge rad="112500"/>
          </a:effectLst>
        </p:spPr>
      </p:pic>
    </p:spTree>
    <p:extLst>
      <p:ext uri="{BB962C8B-B14F-4D97-AF65-F5344CB8AC3E}">
        <p14:creationId xmlns:p14="http://schemas.microsoft.com/office/powerpoint/2010/main" val="767988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8950230-4A90-5F09-2C1E-968062484DEC}"/>
              </a:ext>
            </a:extLst>
          </p:cNvPr>
          <p:cNvSpPr>
            <a:spLocks noGrp="1"/>
          </p:cNvSpPr>
          <p:nvPr>
            <p:ph type="title"/>
          </p:nvPr>
        </p:nvSpPr>
        <p:spPr/>
        <p:txBody>
          <a:bodyPr/>
          <a:lstStyle/>
          <a:p>
            <a:r>
              <a:rPr lang="fr-FR" b="1" kern="100" dirty="0">
                <a:latin typeface="Calibri" panose="020F0502020204030204" pitchFamily="34" charset="0"/>
                <a:ea typeface="Calibri" panose="020F0502020204030204" pitchFamily="34" charset="0"/>
                <a:cs typeface="Arial" panose="020B0604020202020204" pitchFamily="34" charset="0"/>
              </a:rPr>
              <a:t>(Ipsative </a:t>
            </a:r>
            <a:r>
              <a:rPr lang="fr-FR" b="1" kern="100" dirty="0" err="1">
                <a:latin typeface="Calibri" panose="020F0502020204030204" pitchFamily="34" charset="0"/>
                <a:ea typeface="Calibri" panose="020F0502020204030204" pitchFamily="34" charset="0"/>
                <a:cs typeface="Arial" panose="020B0604020202020204" pitchFamily="34" charset="0"/>
              </a:rPr>
              <a:t>Assessment</a:t>
            </a:r>
            <a:r>
              <a:rPr lang="fr-FR" b="1" kern="100" dirty="0">
                <a:latin typeface="Calibri" panose="020F0502020204030204" pitchFamily="34" charset="0"/>
                <a:ea typeface="Calibri" panose="020F0502020204030204" pitchFamily="34" charset="0"/>
                <a:cs typeface="Arial" panose="020B0604020202020204" pitchFamily="34" charset="0"/>
              </a:rPr>
              <a:t>)</a:t>
            </a:r>
            <a:r>
              <a:rPr lang="ar-SA" b="1" kern="100" dirty="0">
                <a:solidFill>
                  <a:srgbClr val="FF0000"/>
                </a:solidFill>
                <a:latin typeface="Calibri" panose="020F0502020204030204" pitchFamily="34" charset="0"/>
                <a:ea typeface="Calibri" panose="020F0502020204030204" pitchFamily="34" charset="0"/>
                <a:cs typeface="Arial" panose="020B0604020202020204" pitchFamily="34" charset="0"/>
              </a:rPr>
              <a:t> التقويم </a:t>
            </a:r>
            <a:r>
              <a:rPr lang="ar-SA" b="1" kern="100" dirty="0" err="1">
                <a:solidFill>
                  <a:srgbClr val="FF0000"/>
                </a:solidFill>
                <a:latin typeface="Calibri" panose="020F0502020204030204" pitchFamily="34" charset="0"/>
                <a:ea typeface="Calibri" panose="020F0502020204030204" pitchFamily="34" charset="0"/>
                <a:cs typeface="Arial" panose="020B0604020202020204" pitchFamily="34" charset="0"/>
              </a:rPr>
              <a:t>التتبعي</a:t>
            </a:r>
            <a:r>
              <a:rPr lang="fr-FR" b="1" kern="100" dirty="0">
                <a:latin typeface="Calibri" panose="020F0502020204030204" pitchFamily="34" charset="0"/>
                <a:ea typeface="Calibri" panose="020F0502020204030204" pitchFamily="34" charset="0"/>
                <a:cs typeface="Arial" panose="020B0604020202020204" pitchFamily="34" charset="0"/>
              </a:rPr>
              <a:t> </a:t>
            </a:r>
            <a:r>
              <a:rPr lang="fr-FR" kern="100" dirty="0">
                <a:latin typeface="Calibri" panose="020F0502020204030204" pitchFamily="34" charset="0"/>
                <a:ea typeface="Calibri" panose="020F0502020204030204" pitchFamily="34" charset="0"/>
                <a:cs typeface="Arial" panose="020B0604020202020204" pitchFamily="34" charset="0"/>
              </a:rPr>
              <a:t/>
            </a:r>
            <a:br>
              <a:rPr lang="fr-FR" kern="1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xmlns="" id="{CAA852C9-532D-96DD-DDB1-4BB82108179B}"/>
              </a:ext>
            </a:extLst>
          </p:cNvPr>
          <p:cNvSpPr>
            <a:spLocks noGrp="1"/>
          </p:cNvSpPr>
          <p:nvPr>
            <p:ph idx="1"/>
          </p:nvPr>
        </p:nvSpPr>
        <p:spPr/>
        <p:txBody>
          <a:bodyPr/>
          <a:lstStyle/>
          <a:p>
            <a:pPr algn="just" rtl="1">
              <a:lnSpc>
                <a:spcPct val="107000"/>
              </a:lnSpc>
              <a:spcAft>
                <a:spcPts val="800"/>
              </a:spcAft>
            </a:pPr>
            <a:r>
              <a:rPr lang="fr-FR" sz="2800" b="1" kern="100" dirty="0">
                <a:effectLst/>
                <a:latin typeface="Calibri" panose="020F0502020204030204" pitchFamily="34" charset="0"/>
                <a:ea typeface="Calibri" panose="020F0502020204030204" pitchFamily="34" charset="0"/>
                <a:cs typeface="Arial" panose="020B0604020202020204" pitchFamily="34" charset="0"/>
              </a:rPr>
              <a:t>. </a:t>
            </a:r>
            <a:r>
              <a:rPr lang="ar-SA" sz="2800" kern="100" dirty="0">
                <a:effectLst/>
                <a:latin typeface="Calibri" panose="020F0502020204030204" pitchFamily="34" charset="0"/>
                <a:ea typeface="Calibri" panose="020F0502020204030204" pitchFamily="34" charset="0"/>
                <a:cs typeface="Arial" panose="020B0604020202020204" pitchFamily="34" charset="0"/>
              </a:rPr>
              <a:t>يركز على مقارنة أداء الطالب بنفسه على مر الزمن بدلاً من مقارنته بالآخرين</a:t>
            </a:r>
            <a:r>
              <a:rPr lang="fr-FR" sz="2800" kern="100" dirty="0">
                <a:effectLst/>
                <a:latin typeface="Calibri" panose="020F0502020204030204" pitchFamily="34" charset="0"/>
                <a:ea typeface="Calibri" panose="020F0502020204030204" pitchFamily="34" charset="0"/>
                <a:cs typeface="Arial" panose="020B0604020202020204" pitchFamily="34" charset="0"/>
              </a:rPr>
              <a:t>.</a:t>
            </a:r>
          </a:p>
          <a:p>
            <a:pPr algn="just" rtl="1">
              <a:lnSpc>
                <a:spcPct val="107000"/>
              </a:lnSpc>
              <a:spcAft>
                <a:spcPts val="800"/>
              </a:spcAft>
            </a:pPr>
            <a:r>
              <a:rPr lang="ar-SA" sz="2800" b="1" kern="100" dirty="0">
                <a:effectLst/>
                <a:latin typeface="Calibri" panose="020F0502020204030204" pitchFamily="34" charset="0"/>
                <a:ea typeface="Calibri" panose="020F0502020204030204" pitchFamily="34" charset="0"/>
                <a:cs typeface="Arial" panose="020B0604020202020204" pitchFamily="34" charset="0"/>
              </a:rPr>
              <a:t>أمثلة</a:t>
            </a:r>
            <a:r>
              <a:rPr lang="fr-FR" sz="2800" b="1" kern="100" dirty="0">
                <a:effectLst/>
                <a:latin typeface="Calibri" panose="020F0502020204030204" pitchFamily="34" charset="0"/>
                <a:ea typeface="Calibri" panose="020F0502020204030204" pitchFamily="34" charset="0"/>
                <a:cs typeface="Arial" panose="020B0604020202020204" pitchFamily="34" charset="0"/>
              </a:rPr>
              <a:t>:</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800" kern="100" dirty="0">
                <a:effectLst/>
                <a:latin typeface="Calibri" panose="020F0502020204030204" pitchFamily="34" charset="0"/>
                <a:ea typeface="Calibri" panose="020F0502020204030204" pitchFamily="34" charset="0"/>
                <a:cs typeface="Arial" panose="020B0604020202020204" pitchFamily="34" charset="0"/>
              </a:rPr>
              <a:t>مقارنة نتائج الطالب بين بداية العام الدراسي ونهايته</a:t>
            </a:r>
            <a:r>
              <a:rPr lang="fr-FR" sz="2800" kern="100" dirty="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800" kern="100" dirty="0">
                <a:effectLst/>
                <a:latin typeface="Calibri" panose="020F0502020204030204" pitchFamily="34" charset="0"/>
                <a:ea typeface="Calibri" panose="020F0502020204030204" pitchFamily="34" charset="0"/>
                <a:cs typeface="Arial" panose="020B0604020202020204" pitchFamily="34" charset="0"/>
              </a:rPr>
              <a:t>التقييمات الدورية الشخصية</a:t>
            </a:r>
            <a:r>
              <a:rPr lang="fr-FR" sz="2800" kern="100" dirty="0">
                <a:effectLst/>
                <a:latin typeface="Calibri" panose="020F0502020204030204" pitchFamily="34" charset="0"/>
                <a:ea typeface="Calibri" panose="020F0502020204030204" pitchFamily="34" charset="0"/>
                <a:cs typeface="Arial" panose="020B0604020202020204" pitchFamily="34" charset="0"/>
              </a:rPr>
              <a:t>.</a:t>
            </a:r>
          </a:p>
          <a:p>
            <a:endParaRPr lang="fr-FR" dirty="0"/>
          </a:p>
        </p:txBody>
      </p:sp>
      <p:pic>
        <p:nvPicPr>
          <p:cNvPr id="5" name="Image 4">
            <a:extLst>
              <a:ext uri="{FF2B5EF4-FFF2-40B4-BE49-F238E27FC236}">
                <a16:creationId xmlns:a16="http://schemas.microsoft.com/office/drawing/2014/main" xmlns="" id="{C26A029D-2853-6F7F-ABDD-0D46D8DE5051}"/>
              </a:ext>
            </a:extLst>
          </p:cNvPr>
          <p:cNvPicPr>
            <a:picLocks noChangeAspect="1"/>
          </p:cNvPicPr>
          <p:nvPr/>
        </p:nvPicPr>
        <p:blipFill>
          <a:blip r:embed="rId2"/>
          <a:stretch>
            <a:fillRect/>
          </a:stretch>
        </p:blipFill>
        <p:spPr>
          <a:xfrm>
            <a:off x="810705" y="2997724"/>
            <a:ext cx="4628561" cy="2481163"/>
          </a:xfrm>
          <a:prstGeom prst="ellipse">
            <a:avLst/>
          </a:prstGeom>
          <a:ln>
            <a:noFill/>
          </a:ln>
          <a:effectLst>
            <a:softEdge rad="112500"/>
          </a:effectLst>
        </p:spPr>
      </p:pic>
      <p:sp>
        <p:nvSpPr>
          <p:cNvPr id="4" name="Ellipse 3">
            <a:extLst>
              <a:ext uri="{FF2B5EF4-FFF2-40B4-BE49-F238E27FC236}">
                <a16:creationId xmlns:a16="http://schemas.microsoft.com/office/drawing/2014/main" xmlns="" id="{35C6CEA3-5737-53E4-8022-09311A1A74D0}"/>
              </a:ext>
            </a:extLst>
          </p:cNvPr>
          <p:cNvSpPr/>
          <p:nvPr/>
        </p:nvSpPr>
        <p:spPr>
          <a:xfrm>
            <a:off x="122548" y="5703216"/>
            <a:ext cx="1084083" cy="83898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t>10</a:t>
            </a:r>
            <a:endParaRPr lang="fr-FR" sz="3200" b="1" dirty="0"/>
          </a:p>
        </p:txBody>
      </p:sp>
    </p:spTree>
    <p:extLst>
      <p:ext uri="{BB962C8B-B14F-4D97-AF65-F5344CB8AC3E}">
        <p14:creationId xmlns:p14="http://schemas.microsoft.com/office/powerpoint/2010/main" val="317323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73749E5-DC99-48EA-254F-F3AAD392DA74}"/>
              </a:ext>
            </a:extLst>
          </p:cNvPr>
          <p:cNvSpPr>
            <a:spLocks noGrp="1"/>
          </p:cNvSpPr>
          <p:nvPr>
            <p:ph type="title"/>
          </p:nvPr>
        </p:nvSpPr>
        <p:spPr/>
        <p:txBody>
          <a:bodyPr>
            <a:normAutofit/>
          </a:bodyPr>
          <a:lstStyle/>
          <a:p>
            <a:r>
              <a:rPr lang="ar-DZ" sz="6000" dirty="0"/>
              <a:t>الاسئلة</a:t>
            </a:r>
            <a:endParaRPr lang="fr-FR" sz="6000" dirty="0"/>
          </a:p>
        </p:txBody>
      </p:sp>
      <p:sp>
        <p:nvSpPr>
          <p:cNvPr id="3" name="Espace réservé du contenu 2">
            <a:extLst>
              <a:ext uri="{FF2B5EF4-FFF2-40B4-BE49-F238E27FC236}">
                <a16:creationId xmlns:a16="http://schemas.microsoft.com/office/drawing/2014/main" xmlns="" id="{932945FA-7E71-D172-F17A-DCD5F39258FB}"/>
              </a:ext>
            </a:extLst>
          </p:cNvPr>
          <p:cNvSpPr>
            <a:spLocks noGrp="1"/>
          </p:cNvSpPr>
          <p:nvPr>
            <p:ph idx="1"/>
          </p:nvPr>
        </p:nvSpPr>
        <p:spPr/>
        <p:txBody>
          <a:bodyPr>
            <a:normAutofit/>
          </a:bodyPr>
          <a:lstStyle/>
          <a:p>
            <a:pPr algn="r" rtl="1"/>
            <a:r>
              <a:rPr lang="ar-DZ" sz="5400" b="1" kern="100" dirty="0">
                <a:latin typeface="Calibri" panose="020F0502020204030204" pitchFamily="34" charset="0"/>
                <a:ea typeface="Calibri" panose="020F0502020204030204" pitchFamily="34" charset="0"/>
                <a:cs typeface="Arial" panose="020B0604020202020204" pitchFamily="34" charset="0"/>
              </a:rPr>
              <a:t>ما هي </a:t>
            </a:r>
            <a:r>
              <a:rPr lang="ar-SA" sz="5400" b="1" kern="100" dirty="0">
                <a:latin typeface="Calibri" panose="020F0502020204030204" pitchFamily="34" charset="0"/>
                <a:ea typeface="Calibri" panose="020F0502020204030204" pitchFamily="34" charset="0"/>
                <a:cs typeface="Arial" panose="020B0604020202020204" pitchFamily="34" charset="0"/>
              </a:rPr>
              <a:t>أساليب وأدوات التقويم التربوي</a:t>
            </a:r>
            <a:r>
              <a:rPr lang="ar-DZ" sz="5400" b="1" kern="100" dirty="0">
                <a:latin typeface="Calibri" panose="020F0502020204030204" pitchFamily="34" charset="0"/>
                <a:ea typeface="Calibri" panose="020F0502020204030204" pitchFamily="34" charset="0"/>
                <a:cs typeface="Arial" panose="020B0604020202020204" pitchFamily="34" charset="0"/>
              </a:rPr>
              <a:t>؟</a:t>
            </a:r>
            <a:endParaRPr lang="fr-FR" sz="5400" dirty="0"/>
          </a:p>
        </p:txBody>
      </p:sp>
    </p:spTree>
    <p:extLst>
      <p:ext uri="{BB962C8B-B14F-4D97-AF65-F5344CB8AC3E}">
        <p14:creationId xmlns:p14="http://schemas.microsoft.com/office/powerpoint/2010/main" val="2224021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4E084BA-9A84-3433-6ABD-B6BB3D459DF6}"/>
              </a:ext>
            </a:extLst>
          </p:cNvPr>
          <p:cNvSpPr>
            <a:spLocks noGrp="1"/>
          </p:cNvSpPr>
          <p:nvPr>
            <p:ph type="title"/>
          </p:nvPr>
        </p:nvSpPr>
        <p:spPr/>
        <p:txBody>
          <a:bodyPr/>
          <a:lstStyle/>
          <a:p>
            <a:r>
              <a:rPr lang="ar-SA" b="1" kern="100" dirty="0">
                <a:latin typeface="Calibri" panose="020F0502020204030204" pitchFamily="34" charset="0"/>
                <a:ea typeface="Calibri" panose="020F0502020204030204" pitchFamily="34" charset="0"/>
                <a:cs typeface="Arial" panose="020B0604020202020204" pitchFamily="34" charset="0"/>
              </a:rPr>
              <a:t>رابعًا: أساليب وأدوات التقويم التربوي</a:t>
            </a:r>
            <a:r>
              <a:rPr lang="fr-FR" kern="100" dirty="0">
                <a:latin typeface="Calibri" panose="020F0502020204030204" pitchFamily="34" charset="0"/>
                <a:ea typeface="Calibri" panose="020F0502020204030204" pitchFamily="34" charset="0"/>
                <a:cs typeface="Arial" panose="020B0604020202020204" pitchFamily="34" charset="0"/>
              </a:rPr>
              <a:t/>
            </a:r>
            <a:br>
              <a:rPr lang="fr-FR" kern="1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xmlns="" id="{D21E21B4-A781-A8F6-0C62-EB7FEC160E4E}"/>
              </a:ext>
            </a:extLst>
          </p:cNvPr>
          <p:cNvSpPr>
            <a:spLocks noGrp="1"/>
          </p:cNvSpPr>
          <p:nvPr>
            <p:ph idx="1"/>
          </p:nvPr>
        </p:nvSpPr>
        <p:spPr/>
        <p:txBody>
          <a:bodyPr>
            <a:normAutofit fontScale="92500" lnSpcReduction="20000"/>
          </a:bodyPr>
          <a:lstStyle/>
          <a:p>
            <a:pPr algn="just" rtl="1">
              <a:lnSpc>
                <a:spcPct val="107000"/>
              </a:lnSpc>
              <a:spcAft>
                <a:spcPts val="800"/>
              </a:spcAft>
            </a:pPr>
            <a:r>
              <a:rPr lang="ar-SA" sz="26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الاختبارات بأنواعها</a:t>
            </a:r>
            <a:endParaRPr lang="fr-FR" sz="2600"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600" b="1" kern="100" dirty="0">
                <a:effectLst/>
                <a:latin typeface="Calibri" panose="020F0502020204030204" pitchFamily="34" charset="0"/>
                <a:ea typeface="Calibri" panose="020F0502020204030204" pitchFamily="34" charset="0"/>
                <a:cs typeface="Arial" panose="020B0604020202020204" pitchFamily="34" charset="0"/>
              </a:rPr>
              <a:t>الاختبارات الموضوعية</a:t>
            </a:r>
            <a:r>
              <a:rPr lang="ar-SA" sz="2600" kern="100" dirty="0">
                <a:effectLst/>
                <a:latin typeface="Calibri" panose="020F0502020204030204" pitchFamily="34" charset="0"/>
                <a:ea typeface="Calibri" panose="020F0502020204030204" pitchFamily="34" charset="0"/>
                <a:cs typeface="Arial" panose="020B0604020202020204" pitchFamily="34" charset="0"/>
              </a:rPr>
              <a:t> </a:t>
            </a:r>
            <a:r>
              <a:rPr lang="fr-FR" sz="2600" kern="100" dirty="0">
                <a:effectLst/>
                <a:latin typeface="Calibri" panose="020F0502020204030204" pitchFamily="34" charset="0"/>
                <a:ea typeface="Calibri" panose="020F0502020204030204" pitchFamily="34" charset="0"/>
                <a:cs typeface="Arial" panose="020B0604020202020204" pitchFamily="34" charset="0"/>
              </a:rPr>
              <a:t>(</a:t>
            </a:r>
            <a:r>
              <a:rPr lang="ar-SA" sz="2600" kern="100" dirty="0">
                <a:effectLst/>
                <a:latin typeface="Calibri" panose="020F0502020204030204" pitchFamily="34" charset="0"/>
                <a:ea typeface="Calibri" panose="020F0502020204030204" pitchFamily="34" charset="0"/>
                <a:cs typeface="Arial" panose="020B0604020202020204" pitchFamily="34" charset="0"/>
              </a:rPr>
              <a:t>مثل الاختيار من متعدد، الصواب والخطأ</a:t>
            </a:r>
            <a:r>
              <a:rPr lang="fr-FR" sz="2600" kern="100" dirty="0">
                <a:effectLst/>
                <a:latin typeface="Calibri" panose="020F0502020204030204" pitchFamily="34" charset="0"/>
                <a:ea typeface="Calibri" panose="020F0502020204030204" pitchFamily="34" charset="0"/>
                <a:cs typeface="Arial" panose="020B0604020202020204" pitchFamily="34" charset="0"/>
              </a:rPr>
              <a:t> .</a:t>
            </a: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600" b="1" kern="100" dirty="0">
                <a:effectLst/>
                <a:latin typeface="Calibri" panose="020F0502020204030204" pitchFamily="34" charset="0"/>
                <a:ea typeface="Calibri" panose="020F0502020204030204" pitchFamily="34" charset="0"/>
                <a:cs typeface="Arial" panose="020B0604020202020204" pitchFamily="34" charset="0"/>
              </a:rPr>
              <a:t>الاختبارات المقالية</a:t>
            </a:r>
            <a:r>
              <a:rPr lang="ar-SA" sz="2600" kern="100" dirty="0">
                <a:effectLst/>
                <a:latin typeface="Calibri" panose="020F0502020204030204" pitchFamily="34" charset="0"/>
                <a:ea typeface="Calibri" panose="020F0502020204030204" pitchFamily="34" charset="0"/>
                <a:cs typeface="Arial" panose="020B0604020202020204" pitchFamily="34" charset="0"/>
              </a:rPr>
              <a:t> التي تتطلب تحليلاً وتفسيرًا من الطالب</a:t>
            </a:r>
            <a:r>
              <a:rPr lang="fr-FR" sz="2600" kern="100" dirty="0">
                <a:effectLst/>
                <a:latin typeface="Calibri" panose="020F0502020204030204" pitchFamily="34" charset="0"/>
                <a:ea typeface="Calibri" panose="020F0502020204030204" pitchFamily="34" charset="0"/>
                <a:cs typeface="Arial" panose="020B0604020202020204" pitchFamily="34" charset="0"/>
              </a:rPr>
              <a:t>.</a:t>
            </a:r>
          </a:p>
          <a:p>
            <a:pPr algn="just" rtl="1">
              <a:lnSpc>
                <a:spcPct val="107000"/>
              </a:lnSpc>
              <a:spcAft>
                <a:spcPts val="800"/>
              </a:spcAft>
            </a:pPr>
            <a:r>
              <a:rPr lang="ar-SA" sz="26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الملاحظة</a:t>
            </a:r>
            <a:endParaRPr lang="fr-FR" sz="2600"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600" kern="100" dirty="0">
                <a:effectLst/>
                <a:latin typeface="Calibri" panose="020F0502020204030204" pitchFamily="34" charset="0"/>
                <a:ea typeface="Calibri" panose="020F0502020204030204" pitchFamily="34" charset="0"/>
                <a:cs typeface="Arial" panose="020B0604020202020204" pitchFamily="34" charset="0"/>
              </a:rPr>
              <a:t>يستخدم المعلمون الملاحظة المباشرة وغير المباشرة لتقييم سلوك الطلاب وأدائهم الأكاديمي</a:t>
            </a:r>
            <a:r>
              <a:rPr lang="fr-FR" sz="2600" kern="100" dirty="0">
                <a:effectLst/>
                <a:latin typeface="Calibri" panose="020F0502020204030204" pitchFamily="34" charset="0"/>
                <a:ea typeface="Calibri" panose="020F0502020204030204" pitchFamily="34" charset="0"/>
                <a:cs typeface="Arial" panose="020B0604020202020204" pitchFamily="34" charset="0"/>
              </a:rPr>
              <a:t>.</a:t>
            </a:r>
          </a:p>
          <a:p>
            <a:pPr algn="just" rtl="1">
              <a:lnSpc>
                <a:spcPct val="107000"/>
              </a:lnSpc>
              <a:spcAft>
                <a:spcPts val="800"/>
              </a:spcAft>
            </a:pPr>
            <a:r>
              <a:rPr lang="ar-SA" sz="26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المقابلات والاستبيانات</a:t>
            </a:r>
            <a:endParaRPr lang="fr-FR" sz="2600"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600" kern="100" dirty="0">
                <a:effectLst/>
                <a:latin typeface="Calibri" panose="020F0502020204030204" pitchFamily="34" charset="0"/>
                <a:ea typeface="Calibri" panose="020F0502020204030204" pitchFamily="34" charset="0"/>
                <a:cs typeface="Arial" panose="020B0604020202020204" pitchFamily="34" charset="0"/>
              </a:rPr>
              <a:t>تُستخدم لجمع بيانات حول آراء الطلاب والمعلمين حول العملية التعليمية</a:t>
            </a:r>
            <a:r>
              <a:rPr lang="fr-FR" sz="2600" kern="100" dirty="0">
                <a:effectLst/>
                <a:latin typeface="Calibri" panose="020F0502020204030204" pitchFamily="34" charset="0"/>
                <a:ea typeface="Calibri" panose="020F0502020204030204" pitchFamily="34" charset="0"/>
                <a:cs typeface="Arial" panose="020B0604020202020204" pitchFamily="34" charset="0"/>
              </a:rPr>
              <a:t>.</a:t>
            </a:r>
          </a:p>
          <a:p>
            <a:endParaRPr lang="fr-FR" dirty="0"/>
          </a:p>
        </p:txBody>
      </p:sp>
      <p:pic>
        <p:nvPicPr>
          <p:cNvPr id="5" name="Image 4">
            <a:extLst>
              <a:ext uri="{FF2B5EF4-FFF2-40B4-BE49-F238E27FC236}">
                <a16:creationId xmlns:a16="http://schemas.microsoft.com/office/drawing/2014/main" xmlns="" id="{F5B3552C-AE04-977C-9C93-0406DFA3DE39}"/>
              </a:ext>
            </a:extLst>
          </p:cNvPr>
          <p:cNvPicPr>
            <a:picLocks noChangeAspect="1"/>
          </p:cNvPicPr>
          <p:nvPr/>
        </p:nvPicPr>
        <p:blipFill>
          <a:blip r:embed="rId2"/>
          <a:stretch>
            <a:fillRect/>
          </a:stretch>
        </p:blipFill>
        <p:spPr>
          <a:xfrm>
            <a:off x="291935" y="1180619"/>
            <a:ext cx="3912419" cy="3026003"/>
          </a:xfrm>
          <a:prstGeom prst="rect">
            <a:avLst/>
          </a:prstGeom>
        </p:spPr>
      </p:pic>
      <p:sp>
        <p:nvSpPr>
          <p:cNvPr id="4" name="Ellipse 3">
            <a:extLst>
              <a:ext uri="{FF2B5EF4-FFF2-40B4-BE49-F238E27FC236}">
                <a16:creationId xmlns:a16="http://schemas.microsoft.com/office/drawing/2014/main" xmlns="" id="{B488DB7D-B501-3566-5F82-75B7442B0F47}"/>
              </a:ext>
            </a:extLst>
          </p:cNvPr>
          <p:cNvSpPr/>
          <p:nvPr/>
        </p:nvSpPr>
        <p:spPr>
          <a:xfrm>
            <a:off x="122548" y="5703216"/>
            <a:ext cx="1084083" cy="83898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t>11</a:t>
            </a:r>
            <a:endParaRPr lang="fr-FR" sz="3200" b="1" dirty="0"/>
          </a:p>
        </p:txBody>
      </p:sp>
    </p:spTree>
    <p:extLst>
      <p:ext uri="{BB962C8B-B14F-4D97-AF65-F5344CB8AC3E}">
        <p14:creationId xmlns:p14="http://schemas.microsoft.com/office/powerpoint/2010/main" val="2152942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FC9466F-C925-BF93-0D5C-ABFC91607E15}"/>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xmlns="" id="{9B72C55C-B934-AF99-E82D-6555BFE5D8B2}"/>
              </a:ext>
            </a:extLst>
          </p:cNvPr>
          <p:cNvSpPr>
            <a:spLocks noGrp="1"/>
          </p:cNvSpPr>
          <p:nvPr>
            <p:ph idx="1"/>
          </p:nvPr>
        </p:nvSpPr>
        <p:spPr/>
        <p:txBody>
          <a:bodyPr/>
          <a:lstStyle/>
          <a:p>
            <a:pPr algn="just" rtl="1">
              <a:lnSpc>
                <a:spcPct val="107000"/>
              </a:lnSpc>
              <a:spcAft>
                <a:spcPts val="800"/>
              </a:spcAft>
            </a:pPr>
            <a:r>
              <a:rPr lang="fr-FR" sz="1800" kern="100" dirty="0">
                <a:effectLst/>
                <a:latin typeface="Calibri" panose="020F0502020204030204" pitchFamily="34" charset="0"/>
                <a:ea typeface="Calibri" panose="020F0502020204030204" pitchFamily="34" charset="0"/>
                <a:cs typeface="Arial" panose="020B0604020202020204" pitchFamily="34" charset="0"/>
              </a:rPr>
              <a:t> </a:t>
            </a:r>
          </a:p>
          <a:p>
            <a:pPr algn="just" rtl="1">
              <a:lnSpc>
                <a:spcPct val="107000"/>
              </a:lnSpc>
              <a:spcAft>
                <a:spcPts val="800"/>
              </a:spcAft>
            </a:pPr>
            <a:r>
              <a:rPr lang="ar-DZ" sz="40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ar-SA" sz="40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التقييم الذاتي والتقييم من الأقران</a:t>
            </a:r>
            <a:endParaRPr lang="fr-FR" sz="4000"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400" kern="100" dirty="0">
                <a:effectLst/>
                <a:latin typeface="Calibri" panose="020F0502020204030204" pitchFamily="34" charset="0"/>
                <a:ea typeface="Calibri" panose="020F0502020204030204" pitchFamily="34" charset="0"/>
                <a:cs typeface="Arial" panose="020B0604020202020204" pitchFamily="34" charset="0"/>
              </a:rPr>
              <a:t>يساعد الطلاب على تطوير مهارات التفكير النقدي والتعلم الذاتي من خلال مراجعة أعمالهم وأعمال زملائهم</a:t>
            </a:r>
            <a:r>
              <a:rPr lang="fr-FR" sz="2400" kern="100" dirty="0">
                <a:effectLst/>
                <a:latin typeface="Calibri" panose="020F0502020204030204" pitchFamily="34" charset="0"/>
                <a:ea typeface="Calibri" panose="020F0502020204030204" pitchFamily="34" charset="0"/>
                <a:cs typeface="Arial" panose="020B0604020202020204" pitchFamily="34" charset="0"/>
              </a:rPr>
              <a:t>.</a:t>
            </a:r>
          </a:p>
          <a:p>
            <a:endParaRPr lang="fr-FR" dirty="0"/>
          </a:p>
        </p:txBody>
      </p:sp>
      <p:pic>
        <p:nvPicPr>
          <p:cNvPr id="5" name="Image 4">
            <a:extLst>
              <a:ext uri="{FF2B5EF4-FFF2-40B4-BE49-F238E27FC236}">
                <a16:creationId xmlns:a16="http://schemas.microsoft.com/office/drawing/2014/main" xmlns="" id="{B9C6CB89-A83D-2003-FED7-38CEA4D1FF3E}"/>
              </a:ext>
            </a:extLst>
          </p:cNvPr>
          <p:cNvPicPr>
            <a:picLocks noChangeAspect="1"/>
          </p:cNvPicPr>
          <p:nvPr/>
        </p:nvPicPr>
        <p:blipFill>
          <a:blip r:embed="rId2"/>
          <a:stretch>
            <a:fillRect/>
          </a:stretch>
        </p:blipFill>
        <p:spPr>
          <a:xfrm>
            <a:off x="2780908" y="549586"/>
            <a:ext cx="8993170" cy="1722601"/>
          </a:xfrm>
          <a:prstGeom prst="ellipse">
            <a:avLst/>
          </a:prstGeom>
          <a:ln>
            <a:noFill/>
          </a:ln>
          <a:effectLst>
            <a:softEdge rad="112500"/>
          </a:effectLst>
        </p:spPr>
      </p:pic>
      <p:sp>
        <p:nvSpPr>
          <p:cNvPr id="4" name="Ellipse 3">
            <a:extLst>
              <a:ext uri="{FF2B5EF4-FFF2-40B4-BE49-F238E27FC236}">
                <a16:creationId xmlns:a16="http://schemas.microsoft.com/office/drawing/2014/main" xmlns="" id="{8E905834-732B-0109-6846-728C92BD915C}"/>
              </a:ext>
            </a:extLst>
          </p:cNvPr>
          <p:cNvSpPr/>
          <p:nvPr/>
        </p:nvSpPr>
        <p:spPr>
          <a:xfrm>
            <a:off x="122548" y="5703216"/>
            <a:ext cx="1084083" cy="83898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t>12</a:t>
            </a:r>
            <a:endParaRPr lang="fr-FR" sz="3200" b="1" dirty="0"/>
          </a:p>
        </p:txBody>
      </p:sp>
    </p:spTree>
    <p:extLst>
      <p:ext uri="{BB962C8B-B14F-4D97-AF65-F5344CB8AC3E}">
        <p14:creationId xmlns:p14="http://schemas.microsoft.com/office/powerpoint/2010/main" val="3711358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4752AE9-644F-7003-0083-2C5F10A8FD72}"/>
              </a:ext>
            </a:extLst>
          </p:cNvPr>
          <p:cNvSpPr>
            <a:spLocks noGrp="1"/>
          </p:cNvSpPr>
          <p:nvPr>
            <p:ph type="title"/>
          </p:nvPr>
        </p:nvSpPr>
        <p:spPr/>
        <p:txBody>
          <a:bodyPr/>
          <a:lstStyle/>
          <a:p>
            <a:r>
              <a:rPr lang="ar-SA" b="1" kern="100" dirty="0">
                <a:latin typeface="Calibri" panose="020F0502020204030204" pitchFamily="34" charset="0"/>
                <a:ea typeface="Calibri" panose="020F0502020204030204" pitchFamily="34" charset="0"/>
                <a:cs typeface="Arial" panose="020B0604020202020204" pitchFamily="34" charset="0"/>
              </a:rPr>
              <a:t>خامسًا: معايير جودة التقويم التربوي</a:t>
            </a:r>
            <a:r>
              <a:rPr lang="fr-FR" kern="100" dirty="0">
                <a:latin typeface="Calibri" panose="020F0502020204030204" pitchFamily="34" charset="0"/>
                <a:ea typeface="Calibri" panose="020F0502020204030204" pitchFamily="34" charset="0"/>
                <a:cs typeface="Arial" panose="020B0604020202020204" pitchFamily="34" charset="0"/>
              </a:rPr>
              <a:t/>
            </a:r>
            <a:br>
              <a:rPr lang="fr-FR" kern="1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xmlns="" id="{7E51DC58-843C-2D88-3A0B-33A2C3DCEED4}"/>
              </a:ext>
            </a:extLst>
          </p:cNvPr>
          <p:cNvSpPr>
            <a:spLocks noGrp="1"/>
          </p:cNvSpPr>
          <p:nvPr>
            <p:ph idx="1"/>
          </p:nvPr>
        </p:nvSpPr>
        <p:spPr/>
        <p:txBody>
          <a:bodyPr>
            <a:normAutofit/>
          </a:bodyPr>
          <a:lstStyle/>
          <a:p>
            <a:pPr algn="just" rtl="1">
              <a:lnSpc>
                <a:spcPct val="107000"/>
              </a:lnSpc>
              <a:spcAft>
                <a:spcPts val="800"/>
              </a:spcAft>
            </a:pPr>
            <a:r>
              <a:rPr lang="ar-SA" sz="32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الصدق</a:t>
            </a:r>
            <a:r>
              <a:rPr lang="ar-DZ" sz="2400" b="1" kern="100" dirty="0">
                <a:effectLst/>
                <a:latin typeface="Calibri" panose="020F0502020204030204" pitchFamily="34" charset="0"/>
                <a:ea typeface="Calibri" panose="020F0502020204030204" pitchFamily="34" charset="0"/>
                <a:cs typeface="Arial" panose="020B0604020202020204" pitchFamily="34" charset="0"/>
              </a:rPr>
              <a:t>  </a:t>
            </a:r>
            <a:r>
              <a:rPr lang="ar-SA" sz="2400" kern="100" dirty="0">
                <a:effectLst/>
                <a:latin typeface="Calibri" panose="020F0502020204030204" pitchFamily="34" charset="0"/>
                <a:ea typeface="Calibri" panose="020F0502020204030204" pitchFamily="34" charset="0"/>
                <a:cs typeface="Arial" panose="020B0604020202020204" pitchFamily="34" charset="0"/>
              </a:rPr>
              <a:t>يجب أن يقيس التقويم ما هو مصمم لقياسه بدقة</a:t>
            </a:r>
            <a:r>
              <a:rPr lang="fr-FR" sz="2400" kern="100" dirty="0">
                <a:effectLst/>
                <a:latin typeface="Calibri" panose="020F0502020204030204" pitchFamily="34" charset="0"/>
                <a:ea typeface="Calibri" panose="020F0502020204030204" pitchFamily="34" charset="0"/>
                <a:cs typeface="Arial" panose="020B0604020202020204" pitchFamily="34" charset="0"/>
              </a:rPr>
              <a:t>.</a:t>
            </a:r>
          </a:p>
          <a:p>
            <a:pPr algn="just" rtl="1">
              <a:lnSpc>
                <a:spcPct val="107000"/>
              </a:lnSpc>
              <a:spcAft>
                <a:spcPts val="800"/>
              </a:spcAft>
            </a:pPr>
            <a:r>
              <a:rPr lang="ar-DZ" sz="2400" b="1" kern="100" dirty="0">
                <a:effectLst/>
                <a:latin typeface="Calibri" panose="020F0502020204030204" pitchFamily="34" charset="0"/>
                <a:ea typeface="Calibri" panose="020F0502020204030204" pitchFamily="34" charset="0"/>
                <a:cs typeface="Arial" panose="020B0604020202020204" pitchFamily="34" charset="0"/>
              </a:rPr>
              <a:t> </a:t>
            </a:r>
            <a:r>
              <a:rPr lang="ar-SA" sz="32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الثبات</a:t>
            </a:r>
            <a:r>
              <a:rPr lang="ar-DZ" sz="2400" b="1" kern="100" dirty="0">
                <a:latin typeface="Calibri" panose="020F0502020204030204" pitchFamily="34" charset="0"/>
                <a:ea typeface="Calibri" panose="020F0502020204030204" pitchFamily="34" charset="0"/>
                <a:cs typeface="Arial" panose="020B0604020202020204" pitchFamily="34" charset="0"/>
              </a:rPr>
              <a:t>  </a:t>
            </a:r>
            <a:r>
              <a:rPr lang="ar-SA" sz="2400" kern="100" dirty="0">
                <a:effectLst/>
                <a:latin typeface="Calibri" panose="020F0502020204030204" pitchFamily="34" charset="0"/>
                <a:ea typeface="Calibri" panose="020F0502020204030204" pitchFamily="34" charset="0"/>
                <a:cs typeface="Arial" panose="020B0604020202020204" pitchFamily="34" charset="0"/>
              </a:rPr>
              <a:t>يجب أن تكون نتائج التقويم متسقة عند تكراره في ظروف مماثلة</a:t>
            </a:r>
            <a:r>
              <a:rPr lang="fr-FR" sz="2400" kern="100" dirty="0">
                <a:effectLst/>
                <a:latin typeface="Calibri" panose="020F0502020204030204" pitchFamily="34" charset="0"/>
                <a:ea typeface="Calibri" panose="020F0502020204030204" pitchFamily="34" charset="0"/>
                <a:cs typeface="Arial" panose="020B0604020202020204" pitchFamily="34" charset="0"/>
              </a:rPr>
              <a:t>.</a:t>
            </a:r>
          </a:p>
          <a:p>
            <a:pPr algn="just" rtl="1">
              <a:lnSpc>
                <a:spcPct val="107000"/>
              </a:lnSpc>
              <a:spcAft>
                <a:spcPts val="800"/>
              </a:spcAft>
            </a:pPr>
            <a:r>
              <a:rPr lang="ar-DZ" sz="2400" b="1" kern="100" dirty="0">
                <a:effectLst/>
                <a:latin typeface="Calibri" panose="020F0502020204030204" pitchFamily="34" charset="0"/>
                <a:ea typeface="Calibri" panose="020F0502020204030204" pitchFamily="34" charset="0"/>
                <a:cs typeface="Arial" panose="020B0604020202020204" pitchFamily="34" charset="0"/>
              </a:rPr>
              <a:t> </a:t>
            </a:r>
            <a:r>
              <a:rPr lang="ar-SA" sz="32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الموضوعية</a:t>
            </a:r>
            <a:r>
              <a:rPr lang="ar-DZ" sz="2400" b="1" kern="100" dirty="0">
                <a:latin typeface="Calibri" panose="020F0502020204030204" pitchFamily="34" charset="0"/>
                <a:ea typeface="Calibri" panose="020F0502020204030204" pitchFamily="34" charset="0"/>
                <a:cs typeface="Arial" panose="020B0604020202020204" pitchFamily="34" charset="0"/>
              </a:rPr>
              <a:t>  </a:t>
            </a:r>
            <a:r>
              <a:rPr lang="ar-SA" sz="2400" kern="100" dirty="0">
                <a:effectLst/>
                <a:latin typeface="Calibri" panose="020F0502020204030204" pitchFamily="34" charset="0"/>
                <a:ea typeface="Calibri" panose="020F0502020204030204" pitchFamily="34" charset="0"/>
                <a:cs typeface="Arial" panose="020B0604020202020204" pitchFamily="34" charset="0"/>
              </a:rPr>
              <a:t>يجب ألا تتأثر النتائج بالتحيز الشخصي للمقيم</a:t>
            </a:r>
            <a:r>
              <a:rPr lang="fr-FR" sz="2400" kern="100" dirty="0">
                <a:effectLst/>
                <a:latin typeface="Calibri" panose="020F0502020204030204" pitchFamily="34" charset="0"/>
                <a:ea typeface="Calibri" panose="020F0502020204030204" pitchFamily="34" charset="0"/>
                <a:cs typeface="Arial" panose="020B0604020202020204" pitchFamily="34" charset="0"/>
              </a:rPr>
              <a:t>.</a:t>
            </a:r>
          </a:p>
          <a:p>
            <a:pPr algn="just" rtl="1">
              <a:lnSpc>
                <a:spcPct val="107000"/>
              </a:lnSpc>
              <a:spcAft>
                <a:spcPts val="800"/>
              </a:spcAft>
            </a:pPr>
            <a:r>
              <a:rPr lang="ar-DZ" sz="28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ar-SA" sz="28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الشمولية</a:t>
            </a:r>
            <a:r>
              <a:rPr lang="ar-DZ" sz="2800" b="1" kern="100" dirty="0">
                <a:solidFill>
                  <a:srgbClr val="FF0000"/>
                </a:solidFill>
                <a:latin typeface="Calibri" panose="020F0502020204030204" pitchFamily="34" charset="0"/>
                <a:ea typeface="Calibri" panose="020F0502020204030204" pitchFamily="34" charset="0"/>
                <a:cs typeface="Arial" panose="020B0604020202020204" pitchFamily="34" charset="0"/>
              </a:rPr>
              <a:t>  </a:t>
            </a:r>
            <a:r>
              <a:rPr lang="ar-SA" sz="2400" kern="100" dirty="0">
                <a:effectLst/>
                <a:latin typeface="Calibri" panose="020F0502020204030204" pitchFamily="34" charset="0"/>
                <a:ea typeface="Calibri" panose="020F0502020204030204" pitchFamily="34" charset="0"/>
                <a:cs typeface="Arial" panose="020B0604020202020204" pitchFamily="34" charset="0"/>
              </a:rPr>
              <a:t>يجب أن يغطي جميع الجوانب المطلوبة لقياس تعلم الطالب بشكل متكامل</a:t>
            </a:r>
            <a:r>
              <a:rPr lang="fr-FR" sz="2400" kern="100" dirty="0">
                <a:effectLst/>
                <a:latin typeface="Calibri" panose="020F0502020204030204" pitchFamily="34" charset="0"/>
                <a:ea typeface="Calibri" panose="020F0502020204030204" pitchFamily="34" charset="0"/>
                <a:cs typeface="Arial" panose="020B0604020202020204" pitchFamily="34" charset="0"/>
              </a:rPr>
              <a:t>.</a:t>
            </a:r>
          </a:p>
          <a:p>
            <a:endParaRPr lang="fr-FR" dirty="0"/>
          </a:p>
        </p:txBody>
      </p:sp>
      <p:pic>
        <p:nvPicPr>
          <p:cNvPr id="5" name="Image 4">
            <a:extLst>
              <a:ext uri="{FF2B5EF4-FFF2-40B4-BE49-F238E27FC236}">
                <a16:creationId xmlns:a16="http://schemas.microsoft.com/office/drawing/2014/main" xmlns="" id="{3BE148CE-8E80-AF4C-C5E8-CA548C36141B}"/>
              </a:ext>
            </a:extLst>
          </p:cNvPr>
          <p:cNvPicPr>
            <a:picLocks noChangeAspect="1"/>
          </p:cNvPicPr>
          <p:nvPr/>
        </p:nvPicPr>
        <p:blipFill>
          <a:blip r:embed="rId2"/>
          <a:stretch>
            <a:fillRect/>
          </a:stretch>
        </p:blipFill>
        <p:spPr>
          <a:xfrm>
            <a:off x="857937" y="1008668"/>
            <a:ext cx="3028950" cy="2912883"/>
          </a:xfrm>
          <a:prstGeom prst="rect">
            <a:avLst/>
          </a:prstGeom>
        </p:spPr>
      </p:pic>
      <p:sp>
        <p:nvSpPr>
          <p:cNvPr id="4" name="Ellipse 3">
            <a:extLst>
              <a:ext uri="{FF2B5EF4-FFF2-40B4-BE49-F238E27FC236}">
                <a16:creationId xmlns:a16="http://schemas.microsoft.com/office/drawing/2014/main" xmlns="" id="{2FA55DEE-256C-E342-14F5-9C00688AFDD6}"/>
              </a:ext>
            </a:extLst>
          </p:cNvPr>
          <p:cNvSpPr/>
          <p:nvPr/>
        </p:nvSpPr>
        <p:spPr>
          <a:xfrm>
            <a:off x="122548" y="5703216"/>
            <a:ext cx="1084083" cy="83898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t>13</a:t>
            </a:r>
            <a:endParaRPr lang="fr-FR" sz="3200" b="1" dirty="0"/>
          </a:p>
        </p:txBody>
      </p:sp>
    </p:spTree>
    <p:extLst>
      <p:ext uri="{BB962C8B-B14F-4D97-AF65-F5344CB8AC3E}">
        <p14:creationId xmlns:p14="http://schemas.microsoft.com/office/powerpoint/2010/main" val="3973697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144C328-7C41-2E1F-030D-E5E800EFBBFD}"/>
              </a:ext>
            </a:extLst>
          </p:cNvPr>
          <p:cNvSpPr>
            <a:spLocks noGrp="1"/>
          </p:cNvSpPr>
          <p:nvPr>
            <p:ph type="title"/>
          </p:nvPr>
        </p:nvSpPr>
        <p:spPr/>
        <p:txBody>
          <a:bodyPr/>
          <a:lstStyle/>
          <a:p>
            <a:r>
              <a:rPr lang="ar-SA" b="1" kern="100" dirty="0">
                <a:latin typeface="Calibri" panose="020F0502020204030204" pitchFamily="34" charset="0"/>
                <a:ea typeface="Calibri" panose="020F0502020204030204" pitchFamily="34" charset="0"/>
                <a:cs typeface="Arial" panose="020B0604020202020204" pitchFamily="34" charset="0"/>
              </a:rPr>
              <a:t>سادسًا: التحديات التي تواجه التقويم التربوي</a:t>
            </a:r>
            <a:r>
              <a:rPr lang="fr-FR" kern="100" dirty="0">
                <a:latin typeface="Calibri" panose="020F0502020204030204" pitchFamily="34" charset="0"/>
                <a:ea typeface="Calibri" panose="020F0502020204030204" pitchFamily="34" charset="0"/>
                <a:cs typeface="Arial" panose="020B0604020202020204" pitchFamily="34" charset="0"/>
              </a:rPr>
              <a:t/>
            </a:r>
            <a:br>
              <a:rPr lang="fr-FR" kern="1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xmlns="" id="{DB482B63-2757-805D-BF65-0D8B113FDD75}"/>
              </a:ext>
            </a:extLst>
          </p:cNvPr>
          <p:cNvSpPr>
            <a:spLocks noGrp="1"/>
          </p:cNvSpPr>
          <p:nvPr>
            <p:ph idx="1"/>
          </p:nvPr>
        </p:nvSpPr>
        <p:spPr>
          <a:xfrm>
            <a:off x="685800" y="1885362"/>
            <a:ext cx="10820400" cy="4333324"/>
          </a:xfrm>
        </p:spPr>
        <p:txBody>
          <a:bodyPr>
            <a:normAutofit fontScale="92500" lnSpcReduction="20000"/>
          </a:bodyPr>
          <a:lstStyle/>
          <a:p>
            <a:pPr algn="just" rtl="1">
              <a:lnSpc>
                <a:spcPct val="107000"/>
              </a:lnSpc>
              <a:spcAft>
                <a:spcPts val="800"/>
              </a:spcAft>
            </a:pPr>
            <a:r>
              <a:rPr lang="ar-SA" sz="28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التحيز في التقييم</a:t>
            </a:r>
            <a:endParaRPr lang="fr-FR" sz="2800"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800" kern="100" dirty="0">
                <a:effectLst/>
                <a:latin typeface="Calibri" panose="020F0502020204030204" pitchFamily="34" charset="0"/>
                <a:ea typeface="Calibri" panose="020F0502020204030204" pitchFamily="34" charset="0"/>
                <a:cs typeface="Arial" panose="020B0604020202020204" pitchFamily="34" charset="0"/>
              </a:rPr>
              <a:t>قد تتأثر نتائج التقويم بالعوامل الشخصية للمعلمين أو بطبيعة الأدوات المستخدمة</a:t>
            </a:r>
            <a:r>
              <a:rPr lang="fr-FR" sz="2800" kern="100" dirty="0">
                <a:effectLst/>
                <a:latin typeface="Calibri" panose="020F0502020204030204" pitchFamily="34" charset="0"/>
                <a:ea typeface="Calibri" panose="020F0502020204030204" pitchFamily="34" charset="0"/>
                <a:cs typeface="Arial" panose="020B0604020202020204" pitchFamily="34" charset="0"/>
              </a:rPr>
              <a:t>.</a:t>
            </a:r>
          </a:p>
          <a:p>
            <a:pPr algn="just" rtl="1">
              <a:lnSpc>
                <a:spcPct val="107000"/>
              </a:lnSpc>
              <a:spcAft>
                <a:spcPts val="800"/>
              </a:spcAft>
            </a:pPr>
            <a:r>
              <a:rPr lang="ar-SA" sz="28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الاعتماد المفرط على الاختبارات التقليدية</a:t>
            </a:r>
            <a:endParaRPr lang="fr-FR" sz="2800"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800" kern="100" dirty="0">
                <a:effectLst/>
                <a:latin typeface="Calibri" panose="020F0502020204030204" pitchFamily="34" charset="0"/>
                <a:ea typeface="Calibri" panose="020F0502020204030204" pitchFamily="34" charset="0"/>
                <a:cs typeface="Arial" panose="020B0604020202020204" pitchFamily="34" charset="0"/>
              </a:rPr>
              <a:t>قد يؤدي التركيز على الاختبارات فقط إلى إغفال مهارات الطلاب الأخرى مثل التفكير النقدي والإبداع</a:t>
            </a:r>
            <a:r>
              <a:rPr lang="fr-FR" sz="2800" kern="100" dirty="0">
                <a:effectLst/>
                <a:latin typeface="Calibri" panose="020F0502020204030204" pitchFamily="34" charset="0"/>
                <a:ea typeface="Calibri" panose="020F0502020204030204" pitchFamily="34" charset="0"/>
                <a:cs typeface="Arial" panose="020B0604020202020204" pitchFamily="34" charset="0"/>
              </a:rPr>
              <a:t>.</a:t>
            </a:r>
          </a:p>
          <a:p>
            <a:pPr algn="just" rtl="1">
              <a:lnSpc>
                <a:spcPct val="107000"/>
              </a:lnSpc>
              <a:spcAft>
                <a:spcPts val="800"/>
              </a:spcAft>
            </a:pPr>
            <a:r>
              <a:rPr lang="ar-SA" sz="28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مقاومة التغيير</a:t>
            </a:r>
            <a:endParaRPr lang="fr-FR" sz="2800"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800" kern="100" dirty="0">
                <a:effectLst/>
                <a:latin typeface="Calibri" panose="020F0502020204030204" pitchFamily="34" charset="0"/>
                <a:ea typeface="Calibri" panose="020F0502020204030204" pitchFamily="34" charset="0"/>
                <a:cs typeface="Arial" panose="020B0604020202020204" pitchFamily="34" charset="0"/>
              </a:rPr>
              <a:t>قد يواجه المعلمون صعوبات في تبني أساليب تقويم جديدة بسبب التدريب غير الكافي أو عدم توفر الموارد</a:t>
            </a:r>
            <a:r>
              <a:rPr lang="fr-FR" sz="2400" kern="100" dirty="0">
                <a:effectLst/>
                <a:latin typeface="Calibri" panose="020F0502020204030204" pitchFamily="34" charset="0"/>
                <a:ea typeface="Calibri" panose="020F0502020204030204" pitchFamily="34" charset="0"/>
                <a:cs typeface="Arial" panose="020B0604020202020204" pitchFamily="34" charset="0"/>
              </a:rPr>
              <a:t>.</a:t>
            </a:r>
          </a:p>
          <a:p>
            <a:endParaRPr lang="fr-FR" dirty="0"/>
          </a:p>
        </p:txBody>
      </p:sp>
      <p:pic>
        <p:nvPicPr>
          <p:cNvPr id="5" name="Image 4">
            <a:extLst>
              <a:ext uri="{FF2B5EF4-FFF2-40B4-BE49-F238E27FC236}">
                <a16:creationId xmlns:a16="http://schemas.microsoft.com/office/drawing/2014/main" xmlns="" id="{8CD12226-AACC-C164-F244-6B620F02BFFF}"/>
              </a:ext>
            </a:extLst>
          </p:cNvPr>
          <p:cNvPicPr>
            <a:picLocks noChangeAspect="1"/>
          </p:cNvPicPr>
          <p:nvPr/>
        </p:nvPicPr>
        <p:blipFill>
          <a:blip r:embed="rId2"/>
          <a:stretch>
            <a:fillRect/>
          </a:stretch>
        </p:blipFill>
        <p:spPr>
          <a:xfrm>
            <a:off x="0" y="1065229"/>
            <a:ext cx="2924665" cy="2505173"/>
          </a:xfrm>
          <a:prstGeom prst="ellipse">
            <a:avLst/>
          </a:prstGeom>
          <a:ln>
            <a:noFill/>
          </a:ln>
          <a:effectLst>
            <a:softEdge rad="112500"/>
          </a:effectLst>
        </p:spPr>
      </p:pic>
      <p:sp>
        <p:nvSpPr>
          <p:cNvPr id="4" name="Ellipse 3">
            <a:extLst>
              <a:ext uri="{FF2B5EF4-FFF2-40B4-BE49-F238E27FC236}">
                <a16:creationId xmlns:a16="http://schemas.microsoft.com/office/drawing/2014/main" xmlns="" id="{D9C9C08D-90E4-C8F8-5F71-97980080871D}"/>
              </a:ext>
            </a:extLst>
          </p:cNvPr>
          <p:cNvSpPr/>
          <p:nvPr/>
        </p:nvSpPr>
        <p:spPr>
          <a:xfrm>
            <a:off x="122548" y="5703216"/>
            <a:ext cx="1084083" cy="83898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t>14</a:t>
            </a:r>
            <a:endParaRPr lang="fr-FR" sz="3200" b="1" dirty="0"/>
          </a:p>
        </p:txBody>
      </p:sp>
    </p:spTree>
    <p:extLst>
      <p:ext uri="{BB962C8B-B14F-4D97-AF65-F5344CB8AC3E}">
        <p14:creationId xmlns:p14="http://schemas.microsoft.com/office/powerpoint/2010/main" val="3131636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CE1F1A9-B01F-A968-8381-F94411647DDF}"/>
              </a:ext>
            </a:extLst>
          </p:cNvPr>
          <p:cNvSpPr>
            <a:spLocks noGrp="1"/>
          </p:cNvSpPr>
          <p:nvPr>
            <p:ph type="title"/>
          </p:nvPr>
        </p:nvSpPr>
        <p:spPr/>
        <p:txBody>
          <a:bodyPr/>
          <a:lstStyle/>
          <a:p>
            <a:r>
              <a:rPr lang="ar-SA" b="1" kern="100" dirty="0">
                <a:latin typeface="Calibri" panose="020F0502020204030204" pitchFamily="34" charset="0"/>
                <a:ea typeface="Calibri" panose="020F0502020204030204" pitchFamily="34" charset="0"/>
                <a:cs typeface="Arial" panose="020B0604020202020204" pitchFamily="34" charset="0"/>
              </a:rPr>
              <a:t>خاتمة</a:t>
            </a:r>
            <a:r>
              <a:rPr lang="fr-FR" kern="100" dirty="0">
                <a:latin typeface="Calibri" panose="020F0502020204030204" pitchFamily="34" charset="0"/>
                <a:ea typeface="Calibri" panose="020F0502020204030204" pitchFamily="34" charset="0"/>
                <a:cs typeface="Arial" panose="020B0604020202020204" pitchFamily="34" charset="0"/>
              </a:rPr>
              <a:t/>
            </a:r>
            <a:br>
              <a:rPr lang="fr-FR" kern="1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xmlns="" id="{5D7295F9-A4A5-858F-526D-46E089CC8AC5}"/>
              </a:ext>
            </a:extLst>
          </p:cNvPr>
          <p:cNvSpPr>
            <a:spLocks noGrp="1"/>
          </p:cNvSpPr>
          <p:nvPr>
            <p:ph idx="1"/>
          </p:nvPr>
        </p:nvSpPr>
        <p:spPr/>
        <p:txBody>
          <a:bodyPr/>
          <a:lstStyle/>
          <a:p>
            <a:pPr algn="just" rtl="1">
              <a:lnSpc>
                <a:spcPct val="107000"/>
              </a:lnSpc>
              <a:spcAft>
                <a:spcPts val="800"/>
              </a:spcAft>
            </a:pPr>
            <a:r>
              <a:rPr lang="ar-SA" sz="3200" kern="100" dirty="0">
                <a:effectLst/>
                <a:latin typeface="Calibri" panose="020F0502020204030204" pitchFamily="34" charset="0"/>
                <a:ea typeface="Calibri" panose="020F0502020204030204" pitchFamily="34" charset="0"/>
                <a:cs typeface="Arial" panose="020B0604020202020204" pitchFamily="34" charset="0"/>
              </a:rPr>
              <a:t>يُعد التقويم التربوي أداة حيوية لضمان جودة العملية التعليمية وتحسين مخرجاتها. ولتحقيق أفضل النتائج، يجب استخدام أساليب تقويم متنوعة تتسم بالصدق والموضوعية والشمولية. كما أن تطوير استراتيجيات التقويم وتكييفها مع الاحتياجات المتغيرة للطلاب يعد ضرورة لتحقيق تعليم أكثر فاعلية وإنصافًا</a:t>
            </a:r>
            <a:r>
              <a:rPr lang="fr-FR" sz="3200" kern="100" dirty="0">
                <a:effectLst/>
                <a:latin typeface="Calibri" panose="020F0502020204030204" pitchFamily="34" charset="0"/>
                <a:ea typeface="Calibri" panose="020F0502020204030204" pitchFamily="34" charset="0"/>
                <a:cs typeface="Arial" panose="020B0604020202020204" pitchFamily="34" charset="0"/>
              </a:rPr>
              <a:t>.</a:t>
            </a:r>
          </a:p>
          <a:p>
            <a:endParaRPr lang="fr-FR" dirty="0"/>
          </a:p>
        </p:txBody>
      </p:sp>
      <p:sp>
        <p:nvSpPr>
          <p:cNvPr id="4" name="Ellipse 3">
            <a:extLst>
              <a:ext uri="{FF2B5EF4-FFF2-40B4-BE49-F238E27FC236}">
                <a16:creationId xmlns:a16="http://schemas.microsoft.com/office/drawing/2014/main" xmlns="" id="{A9D6D2B1-DAD2-8D41-51A4-BC86E0AE0A89}"/>
              </a:ext>
            </a:extLst>
          </p:cNvPr>
          <p:cNvSpPr/>
          <p:nvPr/>
        </p:nvSpPr>
        <p:spPr>
          <a:xfrm>
            <a:off x="122548" y="5703216"/>
            <a:ext cx="1084083" cy="83898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t>15</a:t>
            </a:r>
            <a:endParaRPr lang="fr-FR" sz="3200" b="1" dirty="0"/>
          </a:p>
        </p:txBody>
      </p:sp>
    </p:spTree>
    <p:extLst>
      <p:ext uri="{BB962C8B-B14F-4D97-AF65-F5344CB8AC3E}">
        <p14:creationId xmlns:p14="http://schemas.microsoft.com/office/powerpoint/2010/main" val="164912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581884E-3BC3-4C28-3FF0-701C6FDC3E11}"/>
              </a:ext>
            </a:extLst>
          </p:cNvPr>
          <p:cNvSpPr>
            <a:spLocks noGrp="1"/>
          </p:cNvSpPr>
          <p:nvPr>
            <p:ph type="title"/>
          </p:nvPr>
        </p:nvSpPr>
        <p:spPr/>
        <p:txBody>
          <a:bodyPr/>
          <a:lstStyle/>
          <a:p>
            <a:r>
              <a:rPr lang="ar-SA" b="1" kern="100" dirty="0">
                <a:latin typeface="Calibri" panose="020F0502020204030204" pitchFamily="34" charset="0"/>
                <a:ea typeface="Calibri" panose="020F0502020204030204" pitchFamily="34" charset="0"/>
                <a:cs typeface="Arial" panose="020B0604020202020204" pitchFamily="34" charset="0"/>
              </a:rPr>
              <a:t>مقدمة</a:t>
            </a:r>
            <a:r>
              <a:rPr lang="fr-FR" kern="100" dirty="0">
                <a:latin typeface="Calibri" panose="020F0502020204030204" pitchFamily="34" charset="0"/>
                <a:ea typeface="Calibri" panose="020F0502020204030204" pitchFamily="34" charset="0"/>
                <a:cs typeface="Arial" panose="020B0604020202020204" pitchFamily="34" charset="0"/>
              </a:rPr>
              <a:t/>
            </a:r>
            <a:br>
              <a:rPr lang="fr-FR" kern="1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xmlns="" id="{D90C131A-8A2B-7497-AEE0-4EF968FE0275}"/>
              </a:ext>
            </a:extLst>
          </p:cNvPr>
          <p:cNvSpPr>
            <a:spLocks noGrp="1"/>
          </p:cNvSpPr>
          <p:nvPr>
            <p:ph idx="1"/>
          </p:nvPr>
        </p:nvSpPr>
        <p:spPr/>
        <p:txBody>
          <a:bodyPr>
            <a:normAutofit lnSpcReduction="10000"/>
          </a:bodyPr>
          <a:lstStyle/>
          <a:p>
            <a:pPr algn="just" rtl="1">
              <a:lnSpc>
                <a:spcPct val="107000"/>
              </a:lnSpc>
              <a:spcAft>
                <a:spcPts val="800"/>
              </a:spcAft>
            </a:pPr>
            <a:r>
              <a:rPr lang="ar-SA" sz="3200" kern="100" dirty="0">
                <a:effectLst/>
                <a:latin typeface="Calibri" panose="020F0502020204030204" pitchFamily="34" charset="0"/>
                <a:ea typeface="Calibri" panose="020F0502020204030204" pitchFamily="34" charset="0"/>
                <a:cs typeface="Arial" panose="020B0604020202020204" pitchFamily="34" charset="0"/>
              </a:rPr>
              <a:t>يُعد التقويم التربوي أحد الركائز الأساسية في العملية التعليمية، إذ يهدف إلى قياس مدى تحقيق الأهداف التربوية وتحسين جودة التعليم. لا يقتصر دوره على قياس مستوى التحصيل الدراسي للطلاب، بل يتعداه إلى تقييم البرامج والمناهج وطرائق التدريس، مما يسهم في اتخاذ قرارات تربوية مبنية على أدلة علمية دقيقة</a:t>
            </a:r>
            <a:r>
              <a:rPr lang="fr-FR" sz="3200" kern="100" dirty="0">
                <a:effectLst/>
                <a:latin typeface="Calibri" panose="020F0502020204030204" pitchFamily="34" charset="0"/>
                <a:ea typeface="Calibri" panose="020F0502020204030204" pitchFamily="34" charset="0"/>
                <a:cs typeface="Arial" panose="020B0604020202020204" pitchFamily="34" charset="0"/>
              </a:rPr>
              <a:t>.</a:t>
            </a:r>
          </a:p>
          <a:p>
            <a:pPr algn="just" rtl="1">
              <a:lnSpc>
                <a:spcPct val="107000"/>
              </a:lnSpc>
              <a:spcAft>
                <a:spcPts val="800"/>
              </a:spcAft>
            </a:pPr>
            <a:r>
              <a:rPr lang="ar-SA" sz="3200" kern="100" dirty="0">
                <a:effectLst/>
                <a:latin typeface="Calibri" panose="020F0502020204030204" pitchFamily="34" charset="0"/>
                <a:ea typeface="Calibri" panose="020F0502020204030204" pitchFamily="34" charset="0"/>
                <a:cs typeface="Arial" panose="020B0604020202020204" pitchFamily="34" charset="0"/>
              </a:rPr>
              <a:t>في هذه المحاضرة، سنناقش مفهوم التقويم التربوي، أهميته، أنواعه، وأساليبه المختلفة، مع تقديم أمثلة عملية توضح كيفية توظيفه في النظام التعليمي لضمان تحقيق أهدافه</a:t>
            </a:r>
            <a:r>
              <a:rPr lang="fr-FR" sz="3200" kern="100" dirty="0">
                <a:effectLst/>
                <a:latin typeface="Calibri" panose="020F0502020204030204" pitchFamily="34" charset="0"/>
                <a:ea typeface="Calibri" panose="020F0502020204030204" pitchFamily="34" charset="0"/>
                <a:cs typeface="Arial" panose="020B0604020202020204" pitchFamily="34" charset="0"/>
              </a:rPr>
              <a:t>.</a:t>
            </a:r>
          </a:p>
          <a:p>
            <a:endParaRPr lang="fr-FR" dirty="0"/>
          </a:p>
        </p:txBody>
      </p:sp>
      <p:sp>
        <p:nvSpPr>
          <p:cNvPr id="4" name="Ellipse 3">
            <a:extLst>
              <a:ext uri="{FF2B5EF4-FFF2-40B4-BE49-F238E27FC236}">
                <a16:creationId xmlns:a16="http://schemas.microsoft.com/office/drawing/2014/main" xmlns="" id="{790BF62B-EB63-9637-9FA4-450D2BE71431}"/>
              </a:ext>
            </a:extLst>
          </p:cNvPr>
          <p:cNvSpPr/>
          <p:nvPr/>
        </p:nvSpPr>
        <p:spPr>
          <a:xfrm>
            <a:off x="122548" y="5703216"/>
            <a:ext cx="1084083" cy="83898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t>2</a:t>
            </a:r>
            <a:endParaRPr lang="fr-FR" sz="3200" b="1" dirty="0"/>
          </a:p>
        </p:txBody>
      </p:sp>
    </p:spTree>
    <p:extLst>
      <p:ext uri="{BB962C8B-B14F-4D97-AF65-F5344CB8AC3E}">
        <p14:creationId xmlns:p14="http://schemas.microsoft.com/office/powerpoint/2010/main" val="2052148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8653D25-AF55-5D33-2559-09285D8F2DC5}"/>
              </a:ext>
            </a:extLst>
          </p:cNvPr>
          <p:cNvSpPr>
            <a:spLocks noGrp="1"/>
          </p:cNvSpPr>
          <p:nvPr>
            <p:ph type="title"/>
          </p:nvPr>
        </p:nvSpPr>
        <p:spPr/>
        <p:txBody>
          <a:bodyPr/>
          <a:lstStyle/>
          <a:p>
            <a:r>
              <a:rPr lang="ar-SA" b="1" kern="100" dirty="0">
                <a:latin typeface="Calibri" panose="020F0502020204030204" pitchFamily="34" charset="0"/>
                <a:ea typeface="Calibri" panose="020F0502020204030204" pitchFamily="34" charset="0"/>
                <a:cs typeface="Arial" panose="020B0604020202020204" pitchFamily="34" charset="0"/>
              </a:rPr>
              <a:t>أولًا: مفهوم التقويم التربوي</a:t>
            </a:r>
            <a:r>
              <a:rPr lang="fr-FR" kern="100" dirty="0">
                <a:latin typeface="Calibri" panose="020F0502020204030204" pitchFamily="34" charset="0"/>
                <a:ea typeface="Calibri" panose="020F0502020204030204" pitchFamily="34" charset="0"/>
                <a:cs typeface="Arial" panose="020B0604020202020204" pitchFamily="34" charset="0"/>
              </a:rPr>
              <a:t/>
            </a:r>
            <a:br>
              <a:rPr lang="fr-FR" kern="1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xmlns="" id="{2453234D-06B1-60F8-741E-F11F8FEDC38A}"/>
              </a:ext>
            </a:extLst>
          </p:cNvPr>
          <p:cNvSpPr>
            <a:spLocks noGrp="1"/>
          </p:cNvSpPr>
          <p:nvPr>
            <p:ph idx="1"/>
          </p:nvPr>
        </p:nvSpPr>
        <p:spPr/>
        <p:txBody>
          <a:bodyPr/>
          <a:lstStyle/>
          <a:p>
            <a:pPr algn="just" rtl="1">
              <a:lnSpc>
                <a:spcPct val="107000"/>
              </a:lnSpc>
              <a:spcAft>
                <a:spcPts val="800"/>
              </a:spcAft>
            </a:pPr>
            <a:r>
              <a:rPr lang="fr-FR" sz="3600" b="1" kern="100" dirty="0">
                <a:effectLst/>
                <a:latin typeface="Calibri" panose="020F0502020204030204" pitchFamily="34" charset="0"/>
                <a:ea typeface="Calibri" panose="020F0502020204030204" pitchFamily="34" charset="0"/>
                <a:cs typeface="Arial" panose="020B0604020202020204" pitchFamily="34" charset="0"/>
              </a:rPr>
              <a:t>. </a:t>
            </a:r>
            <a:r>
              <a:rPr lang="ar-SA" sz="3600" b="1" kern="100" dirty="0">
                <a:effectLst/>
                <a:latin typeface="Calibri" panose="020F0502020204030204" pitchFamily="34" charset="0"/>
                <a:ea typeface="Calibri" panose="020F0502020204030204" pitchFamily="34" charset="0"/>
                <a:cs typeface="Arial" panose="020B0604020202020204" pitchFamily="34" charset="0"/>
              </a:rPr>
              <a:t>تعريف التقويم التربوي</a:t>
            </a:r>
            <a:endParaRPr lang="fr-FR" sz="3600" kern="1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3600" kern="100" dirty="0">
                <a:effectLst/>
                <a:latin typeface="Calibri" panose="020F0502020204030204" pitchFamily="34" charset="0"/>
                <a:ea typeface="Calibri" panose="020F0502020204030204" pitchFamily="34" charset="0"/>
                <a:cs typeface="Arial" panose="020B0604020202020204" pitchFamily="34" charset="0"/>
              </a:rPr>
              <a:t>التقويم التربوي هو عملية منهجية يتم من خلالها جمع وتحليل البيانات بغرض تحديد مستوى تحقيق الأهداف التربوية واتخاذ قرارات مناسبة لتحسين العملية التعليمية</a:t>
            </a:r>
            <a:r>
              <a:rPr lang="fr-FR" sz="3600" kern="100" dirty="0">
                <a:effectLst/>
                <a:latin typeface="Calibri" panose="020F0502020204030204" pitchFamily="34" charset="0"/>
                <a:ea typeface="Calibri" panose="020F0502020204030204" pitchFamily="34" charset="0"/>
                <a:cs typeface="Arial" panose="020B0604020202020204" pitchFamily="34" charset="0"/>
              </a:rPr>
              <a:t>.</a:t>
            </a:r>
          </a:p>
          <a:p>
            <a:endParaRPr lang="fr-FR" dirty="0"/>
          </a:p>
        </p:txBody>
      </p:sp>
      <p:pic>
        <p:nvPicPr>
          <p:cNvPr id="5" name="Image 4">
            <a:extLst>
              <a:ext uri="{FF2B5EF4-FFF2-40B4-BE49-F238E27FC236}">
                <a16:creationId xmlns:a16="http://schemas.microsoft.com/office/drawing/2014/main" xmlns="" id="{AD329648-AE54-80E6-9E8F-45CA50A1D7CE}"/>
              </a:ext>
            </a:extLst>
          </p:cNvPr>
          <p:cNvPicPr>
            <a:picLocks noChangeAspect="1"/>
          </p:cNvPicPr>
          <p:nvPr/>
        </p:nvPicPr>
        <p:blipFill>
          <a:blip r:embed="rId2"/>
          <a:stretch>
            <a:fillRect/>
          </a:stretch>
        </p:blipFill>
        <p:spPr>
          <a:xfrm>
            <a:off x="565608" y="888917"/>
            <a:ext cx="6117996" cy="2033392"/>
          </a:xfrm>
          <a:prstGeom prst="rect">
            <a:avLst/>
          </a:prstGeom>
        </p:spPr>
      </p:pic>
      <p:sp>
        <p:nvSpPr>
          <p:cNvPr id="4" name="Ellipse 3">
            <a:extLst>
              <a:ext uri="{FF2B5EF4-FFF2-40B4-BE49-F238E27FC236}">
                <a16:creationId xmlns:a16="http://schemas.microsoft.com/office/drawing/2014/main" xmlns="" id="{D3CCF117-8877-5256-A0B6-7080C5FD8FD9}"/>
              </a:ext>
            </a:extLst>
          </p:cNvPr>
          <p:cNvSpPr/>
          <p:nvPr/>
        </p:nvSpPr>
        <p:spPr>
          <a:xfrm>
            <a:off x="143758" y="5712643"/>
            <a:ext cx="1084083" cy="83898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t>3</a:t>
            </a:r>
            <a:endParaRPr lang="fr-FR" sz="3200" b="1" dirty="0"/>
          </a:p>
        </p:txBody>
      </p:sp>
    </p:spTree>
    <p:extLst>
      <p:ext uri="{BB962C8B-B14F-4D97-AF65-F5344CB8AC3E}">
        <p14:creationId xmlns:p14="http://schemas.microsoft.com/office/powerpoint/2010/main" val="237606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FA65C07-5733-79CE-8704-860A5D1026FB}"/>
              </a:ext>
            </a:extLst>
          </p:cNvPr>
          <p:cNvSpPr>
            <a:spLocks noGrp="1"/>
          </p:cNvSpPr>
          <p:nvPr>
            <p:ph type="title"/>
          </p:nvPr>
        </p:nvSpPr>
        <p:spPr/>
        <p:txBody>
          <a:bodyPr/>
          <a:lstStyle/>
          <a:p>
            <a:r>
              <a:rPr lang="ar-SA" b="1" kern="100" dirty="0">
                <a:latin typeface="Calibri" panose="020F0502020204030204" pitchFamily="34" charset="0"/>
                <a:ea typeface="Calibri" panose="020F0502020204030204" pitchFamily="34" charset="0"/>
                <a:cs typeface="Arial" panose="020B0604020202020204" pitchFamily="34" charset="0"/>
              </a:rPr>
              <a:t>الفرق بين القياس والتقويم والتقييم</a:t>
            </a:r>
            <a:r>
              <a:rPr lang="fr-FR" kern="100" dirty="0">
                <a:latin typeface="Calibri" panose="020F0502020204030204" pitchFamily="34" charset="0"/>
                <a:ea typeface="Calibri" panose="020F0502020204030204" pitchFamily="34" charset="0"/>
                <a:cs typeface="Arial" panose="020B0604020202020204" pitchFamily="34" charset="0"/>
              </a:rPr>
              <a:t/>
            </a:r>
            <a:br>
              <a:rPr lang="fr-FR" kern="1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xmlns="" id="{691663B7-45C5-9CA2-79B5-FEF988771A59}"/>
              </a:ext>
            </a:extLst>
          </p:cNvPr>
          <p:cNvSpPr>
            <a:spLocks noGrp="1"/>
          </p:cNvSpPr>
          <p:nvPr>
            <p:ph idx="1"/>
          </p:nvPr>
        </p:nvSpPr>
        <p:spPr/>
        <p:txBody>
          <a:bodyPr/>
          <a:lstStyle/>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8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القياس</a:t>
            </a:r>
            <a:r>
              <a:rPr lang="fr-FR" sz="2800" kern="100" dirty="0">
                <a:effectLst/>
                <a:latin typeface="Calibri" panose="020F0502020204030204" pitchFamily="34" charset="0"/>
                <a:ea typeface="Calibri" panose="020F0502020204030204" pitchFamily="34" charset="0"/>
                <a:cs typeface="Arial" panose="020B0604020202020204" pitchFamily="34" charset="0"/>
              </a:rPr>
              <a:t>: </a:t>
            </a:r>
            <a:r>
              <a:rPr lang="ar-SA" sz="2800" kern="100" dirty="0">
                <a:effectLst/>
                <a:latin typeface="Calibri" panose="020F0502020204030204" pitchFamily="34" charset="0"/>
                <a:ea typeface="Calibri" panose="020F0502020204030204" pitchFamily="34" charset="0"/>
                <a:cs typeface="Arial" panose="020B0604020202020204" pitchFamily="34" charset="0"/>
              </a:rPr>
              <a:t>يركز على تحديد مستوى أداء الطالب باستخدام أدوات كمية مثل الاختبارات</a:t>
            </a:r>
            <a:r>
              <a:rPr lang="fr-FR" sz="2800" kern="100" dirty="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8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التقييم</a:t>
            </a:r>
            <a:r>
              <a:rPr lang="fr-FR" sz="2800" kern="100" dirty="0">
                <a:effectLst/>
                <a:latin typeface="Calibri" panose="020F0502020204030204" pitchFamily="34" charset="0"/>
                <a:ea typeface="Calibri" panose="020F0502020204030204" pitchFamily="34" charset="0"/>
                <a:cs typeface="Arial" panose="020B0604020202020204" pitchFamily="34" charset="0"/>
              </a:rPr>
              <a:t>: </a:t>
            </a:r>
            <a:r>
              <a:rPr lang="ar-SA" sz="2800" kern="100" dirty="0">
                <a:effectLst/>
                <a:latin typeface="Calibri" panose="020F0502020204030204" pitchFamily="34" charset="0"/>
                <a:ea typeface="Calibri" panose="020F0502020204030204" pitchFamily="34" charset="0"/>
                <a:cs typeface="Arial" panose="020B0604020202020204" pitchFamily="34" charset="0"/>
              </a:rPr>
              <a:t>يهتم بتقدير الأداء استنادًا إلى معايير محددة</a:t>
            </a:r>
            <a:r>
              <a:rPr lang="fr-FR" sz="2800" kern="100" dirty="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8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التقويم</a:t>
            </a:r>
            <a:r>
              <a:rPr lang="fr-FR" sz="2800" kern="100" dirty="0">
                <a:effectLst/>
                <a:latin typeface="Calibri" panose="020F0502020204030204" pitchFamily="34" charset="0"/>
                <a:ea typeface="Calibri" panose="020F0502020204030204" pitchFamily="34" charset="0"/>
                <a:cs typeface="Arial" panose="020B0604020202020204" pitchFamily="34" charset="0"/>
              </a:rPr>
              <a:t>: </a:t>
            </a:r>
            <a:r>
              <a:rPr lang="ar-SA" sz="2800" kern="100" dirty="0">
                <a:effectLst/>
                <a:latin typeface="Calibri" panose="020F0502020204030204" pitchFamily="34" charset="0"/>
                <a:ea typeface="Calibri" panose="020F0502020204030204" pitchFamily="34" charset="0"/>
                <a:cs typeface="Arial" panose="020B0604020202020204" pitchFamily="34" charset="0"/>
              </a:rPr>
              <a:t>يتضمن القياس والتقييم مع التركيز على تقديم التغذية الراجعة واتخاذ إجراءات تصحيحية</a:t>
            </a:r>
            <a:r>
              <a:rPr lang="fr-FR" sz="2800" kern="100" dirty="0">
                <a:effectLst/>
                <a:latin typeface="Calibri" panose="020F0502020204030204" pitchFamily="34" charset="0"/>
                <a:ea typeface="Calibri" panose="020F0502020204030204" pitchFamily="34" charset="0"/>
                <a:cs typeface="Arial" panose="020B0604020202020204" pitchFamily="34" charset="0"/>
              </a:rPr>
              <a:t>.</a:t>
            </a:r>
          </a:p>
          <a:p>
            <a:endParaRPr lang="fr-FR" dirty="0"/>
          </a:p>
        </p:txBody>
      </p:sp>
      <p:pic>
        <p:nvPicPr>
          <p:cNvPr id="5" name="Image 4">
            <a:extLst>
              <a:ext uri="{FF2B5EF4-FFF2-40B4-BE49-F238E27FC236}">
                <a16:creationId xmlns:a16="http://schemas.microsoft.com/office/drawing/2014/main" xmlns="" id="{1A381CF3-5A0E-2374-A93A-15C07E7955FB}"/>
              </a:ext>
            </a:extLst>
          </p:cNvPr>
          <p:cNvPicPr>
            <a:picLocks noChangeAspect="1"/>
          </p:cNvPicPr>
          <p:nvPr/>
        </p:nvPicPr>
        <p:blipFill>
          <a:blip r:embed="rId2"/>
          <a:stretch>
            <a:fillRect/>
          </a:stretch>
        </p:blipFill>
        <p:spPr>
          <a:xfrm>
            <a:off x="1947420" y="4470630"/>
            <a:ext cx="9558780" cy="1638300"/>
          </a:xfrm>
          <a:prstGeom prst="ellipse">
            <a:avLst/>
          </a:prstGeom>
          <a:ln>
            <a:noFill/>
          </a:ln>
          <a:effectLst>
            <a:softEdge rad="112500"/>
          </a:effectLst>
        </p:spPr>
      </p:pic>
      <p:sp>
        <p:nvSpPr>
          <p:cNvPr id="4" name="Ellipse 3">
            <a:extLst>
              <a:ext uri="{FF2B5EF4-FFF2-40B4-BE49-F238E27FC236}">
                <a16:creationId xmlns:a16="http://schemas.microsoft.com/office/drawing/2014/main" xmlns="" id="{AF0A264E-6C4D-9A8C-31BE-038819279D2F}"/>
              </a:ext>
            </a:extLst>
          </p:cNvPr>
          <p:cNvSpPr/>
          <p:nvPr/>
        </p:nvSpPr>
        <p:spPr>
          <a:xfrm>
            <a:off x="0" y="5674134"/>
            <a:ext cx="1084083" cy="83898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t>4</a:t>
            </a:r>
            <a:endParaRPr lang="fr-FR" sz="3200" b="1" dirty="0"/>
          </a:p>
        </p:txBody>
      </p:sp>
    </p:spTree>
    <p:extLst>
      <p:ext uri="{BB962C8B-B14F-4D97-AF65-F5344CB8AC3E}">
        <p14:creationId xmlns:p14="http://schemas.microsoft.com/office/powerpoint/2010/main" val="498310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0C5639B-52D4-BC04-A8B6-0128FFFEACA3}"/>
              </a:ext>
            </a:extLst>
          </p:cNvPr>
          <p:cNvSpPr>
            <a:spLocks noGrp="1"/>
          </p:cNvSpPr>
          <p:nvPr>
            <p:ph type="title"/>
          </p:nvPr>
        </p:nvSpPr>
        <p:spPr/>
        <p:txBody>
          <a:bodyPr/>
          <a:lstStyle/>
          <a:p>
            <a:r>
              <a:rPr lang="ar-SA" b="1" kern="100" dirty="0">
                <a:latin typeface="Calibri" panose="020F0502020204030204" pitchFamily="34" charset="0"/>
                <a:ea typeface="Calibri" panose="020F0502020204030204" pitchFamily="34" charset="0"/>
                <a:cs typeface="Arial" panose="020B0604020202020204" pitchFamily="34" charset="0"/>
              </a:rPr>
              <a:t>ثانيًا: أهمية التقويم التربوي</a:t>
            </a:r>
            <a:r>
              <a:rPr lang="fr-FR" kern="100" dirty="0">
                <a:latin typeface="Calibri" panose="020F0502020204030204" pitchFamily="34" charset="0"/>
                <a:ea typeface="Calibri" panose="020F0502020204030204" pitchFamily="34" charset="0"/>
                <a:cs typeface="Arial" panose="020B0604020202020204" pitchFamily="34" charset="0"/>
              </a:rPr>
              <a:t/>
            </a:r>
            <a:br>
              <a:rPr lang="fr-FR" kern="1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xmlns="" id="{2B50BB24-10DC-651B-3914-A4FE5BD47F08}"/>
              </a:ext>
            </a:extLst>
          </p:cNvPr>
          <p:cNvSpPr>
            <a:spLocks noGrp="1"/>
          </p:cNvSpPr>
          <p:nvPr>
            <p:ph idx="1"/>
          </p:nvPr>
        </p:nvSpPr>
        <p:spPr/>
        <p:txBody>
          <a:bodyPr/>
          <a:lstStyle/>
          <a:p>
            <a:pPr algn="just" rtl="1">
              <a:lnSpc>
                <a:spcPct val="107000"/>
              </a:lnSpc>
              <a:spcAft>
                <a:spcPts val="800"/>
              </a:spcAft>
            </a:pPr>
            <a:r>
              <a:rPr lang="ar-DZ" sz="18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ar-SA" sz="28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تحسين جودة التعليم</a:t>
            </a:r>
            <a:endParaRPr lang="fr-FR" sz="2800"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800" kern="100" dirty="0">
                <a:effectLst/>
                <a:latin typeface="Calibri" panose="020F0502020204030204" pitchFamily="34" charset="0"/>
                <a:ea typeface="Calibri" panose="020F0502020204030204" pitchFamily="34" charset="0"/>
                <a:cs typeface="Arial" panose="020B0604020202020204" pitchFamily="34" charset="0"/>
              </a:rPr>
              <a:t>يساعد التقويم في التعرف على نقاط القوة والضعف في العملية التعليمية، مما يسهم في تطوير المناهج وطرائق التدريس</a:t>
            </a:r>
            <a:r>
              <a:rPr lang="fr-FR" sz="2800" kern="100" dirty="0">
                <a:effectLst/>
                <a:latin typeface="Calibri" panose="020F0502020204030204" pitchFamily="34" charset="0"/>
                <a:ea typeface="Calibri" panose="020F0502020204030204" pitchFamily="34" charset="0"/>
                <a:cs typeface="Arial" panose="020B0604020202020204" pitchFamily="34" charset="0"/>
              </a:rPr>
              <a:t>.</a:t>
            </a:r>
            <a:endParaRPr lang="ar-DZ" sz="2800" kern="1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r-FR" sz="18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ar-SA" sz="28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تحديد مستوى تحقيق الأهداف التعليمية</a:t>
            </a:r>
            <a:endParaRPr lang="fr-FR" sz="2800"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800" kern="100" dirty="0">
                <a:effectLst/>
                <a:latin typeface="Calibri" panose="020F0502020204030204" pitchFamily="34" charset="0"/>
                <a:ea typeface="Calibri" panose="020F0502020204030204" pitchFamily="34" charset="0"/>
                <a:cs typeface="Arial" panose="020B0604020202020204" pitchFamily="34" charset="0"/>
              </a:rPr>
              <a:t>يُستخدم التقويم كأداة لقياس مدى تحقيق الأهداف التربوية المسطرة في المناهج الدراسية</a:t>
            </a:r>
            <a:r>
              <a:rPr lang="fr-FR" sz="2800" kern="100" dirty="0">
                <a:effectLst/>
                <a:latin typeface="Calibri" panose="020F0502020204030204" pitchFamily="34" charset="0"/>
                <a:ea typeface="Calibri" panose="020F0502020204030204" pitchFamily="34" charset="0"/>
                <a:cs typeface="Arial" panose="020B0604020202020204" pitchFamily="34" charset="0"/>
              </a:rPr>
              <a:t>.</a:t>
            </a:r>
          </a:p>
          <a:p>
            <a:pPr algn="just" rtl="1">
              <a:lnSpc>
                <a:spcPct val="107000"/>
              </a:lnSpc>
              <a:spcAft>
                <a:spcPts val="800"/>
              </a:spcAft>
            </a:pP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pic>
        <p:nvPicPr>
          <p:cNvPr id="5" name="Image 4">
            <a:extLst>
              <a:ext uri="{FF2B5EF4-FFF2-40B4-BE49-F238E27FC236}">
                <a16:creationId xmlns:a16="http://schemas.microsoft.com/office/drawing/2014/main" xmlns="" id="{54953378-CC58-33B6-1802-F67105564078}"/>
              </a:ext>
            </a:extLst>
          </p:cNvPr>
          <p:cNvPicPr>
            <a:picLocks noChangeAspect="1"/>
          </p:cNvPicPr>
          <p:nvPr/>
        </p:nvPicPr>
        <p:blipFill>
          <a:blip r:embed="rId2"/>
          <a:stretch>
            <a:fillRect/>
          </a:stretch>
        </p:blipFill>
        <p:spPr>
          <a:xfrm>
            <a:off x="386499" y="764373"/>
            <a:ext cx="6344239" cy="1950547"/>
          </a:xfrm>
          <a:prstGeom prst="rect">
            <a:avLst/>
          </a:prstGeom>
        </p:spPr>
      </p:pic>
      <p:sp>
        <p:nvSpPr>
          <p:cNvPr id="4" name="Ellipse 3">
            <a:extLst>
              <a:ext uri="{FF2B5EF4-FFF2-40B4-BE49-F238E27FC236}">
                <a16:creationId xmlns:a16="http://schemas.microsoft.com/office/drawing/2014/main" xmlns="" id="{E0008EA9-2F28-87AA-DB00-FC6F101ECF11}"/>
              </a:ext>
            </a:extLst>
          </p:cNvPr>
          <p:cNvSpPr/>
          <p:nvPr/>
        </p:nvSpPr>
        <p:spPr>
          <a:xfrm>
            <a:off x="122548" y="5703216"/>
            <a:ext cx="1084083" cy="83898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t>5</a:t>
            </a:r>
            <a:endParaRPr lang="fr-FR" sz="3200" b="1" dirty="0"/>
          </a:p>
        </p:txBody>
      </p:sp>
    </p:spTree>
    <p:extLst>
      <p:ext uri="{BB962C8B-B14F-4D97-AF65-F5344CB8AC3E}">
        <p14:creationId xmlns:p14="http://schemas.microsoft.com/office/powerpoint/2010/main" val="315419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33C2B08B-2FCA-AC32-9668-8D7E08411DFE}"/>
              </a:ext>
            </a:extLst>
          </p:cNvPr>
          <p:cNvSpPr>
            <a:spLocks noGrp="1"/>
          </p:cNvSpPr>
          <p:nvPr>
            <p:ph idx="1"/>
          </p:nvPr>
        </p:nvSpPr>
        <p:spPr/>
        <p:txBody>
          <a:bodyPr>
            <a:normAutofit lnSpcReduction="10000"/>
          </a:bodyPr>
          <a:lstStyle/>
          <a:p>
            <a:pPr algn="just" rtl="1">
              <a:lnSpc>
                <a:spcPct val="107000"/>
              </a:lnSpc>
              <a:spcAft>
                <a:spcPts val="800"/>
              </a:spcAft>
            </a:pPr>
            <a:r>
              <a:rPr lang="fr-FR" sz="1800" kern="100" dirty="0">
                <a:effectLst/>
                <a:latin typeface="Calibri" panose="020F0502020204030204" pitchFamily="34" charset="0"/>
                <a:ea typeface="Calibri" panose="020F0502020204030204" pitchFamily="34" charset="0"/>
                <a:cs typeface="Arial" panose="020B0604020202020204" pitchFamily="34" charset="0"/>
              </a:rPr>
              <a:t> </a:t>
            </a:r>
          </a:p>
          <a:p>
            <a:pPr algn="just" rtl="1">
              <a:lnSpc>
                <a:spcPct val="107000"/>
              </a:lnSpc>
              <a:spcAft>
                <a:spcPts val="800"/>
              </a:spcAft>
            </a:pPr>
            <a:r>
              <a:rPr lang="ar-DZ" sz="2000" b="1" kern="100" dirty="0">
                <a:effectLst/>
                <a:latin typeface="Calibri" panose="020F0502020204030204" pitchFamily="34" charset="0"/>
                <a:ea typeface="Calibri" panose="020F0502020204030204" pitchFamily="34" charset="0"/>
                <a:cs typeface="Arial" panose="020B0604020202020204" pitchFamily="34" charset="0"/>
              </a:rPr>
              <a:t> </a:t>
            </a:r>
            <a:r>
              <a:rPr lang="ar-SA" sz="28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توجيه عملية التعلم والتدريس</a:t>
            </a:r>
            <a:endParaRPr lang="fr-FR" sz="2800"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800" kern="100" dirty="0">
                <a:effectLst/>
                <a:latin typeface="Calibri" panose="020F0502020204030204" pitchFamily="34" charset="0"/>
                <a:ea typeface="Calibri" panose="020F0502020204030204" pitchFamily="34" charset="0"/>
                <a:cs typeface="Arial" panose="020B0604020202020204" pitchFamily="34" charset="0"/>
              </a:rPr>
              <a:t>يساعد المعلمين على تعديل استراتيجيات التدريس بناءً على نتائج التقويم، مما يؤدي إلى تحسين مستوى تعلم الطلاب</a:t>
            </a:r>
            <a:r>
              <a:rPr lang="fr-FR" sz="2800" kern="100" dirty="0">
                <a:effectLst/>
                <a:latin typeface="Calibri" panose="020F0502020204030204" pitchFamily="34" charset="0"/>
                <a:ea typeface="Calibri" panose="020F0502020204030204" pitchFamily="34" charset="0"/>
                <a:cs typeface="Arial" panose="020B0604020202020204" pitchFamily="34" charset="0"/>
              </a:rPr>
              <a:t>.</a:t>
            </a:r>
          </a:p>
          <a:p>
            <a:pPr algn="just" rtl="1">
              <a:lnSpc>
                <a:spcPct val="107000"/>
              </a:lnSpc>
              <a:spcAft>
                <a:spcPts val="800"/>
              </a:spcAft>
            </a:pPr>
            <a:r>
              <a:rPr lang="ar-DZ" sz="2800" b="1" kern="100" dirty="0">
                <a:effectLst/>
                <a:latin typeface="Calibri" panose="020F0502020204030204" pitchFamily="34" charset="0"/>
                <a:ea typeface="Calibri" panose="020F0502020204030204" pitchFamily="34" charset="0"/>
                <a:cs typeface="Arial" panose="020B0604020202020204" pitchFamily="34" charset="0"/>
              </a:rPr>
              <a:t> </a:t>
            </a:r>
            <a:r>
              <a:rPr lang="ar-SA" sz="28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توفير التغذية الراجعة</a:t>
            </a:r>
            <a:endParaRPr lang="fr-FR" sz="2800"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800" kern="100" dirty="0">
                <a:effectLst/>
                <a:latin typeface="Calibri" panose="020F0502020204030204" pitchFamily="34" charset="0"/>
                <a:ea typeface="Calibri" panose="020F0502020204030204" pitchFamily="34" charset="0"/>
                <a:cs typeface="Arial" panose="020B0604020202020204" pitchFamily="34" charset="0"/>
              </a:rPr>
              <a:t>يُمكّن التقويم الطلاب من التعرف على مستوى تقدمهم التعليمي، مما يحفزهم على تحسين أدائهم</a:t>
            </a:r>
            <a:r>
              <a:rPr lang="fr-FR" sz="2800" kern="100" dirty="0">
                <a:effectLst/>
                <a:latin typeface="Calibri" panose="020F0502020204030204" pitchFamily="34" charset="0"/>
                <a:ea typeface="Calibri" panose="020F0502020204030204" pitchFamily="34" charset="0"/>
                <a:cs typeface="Arial" panose="020B0604020202020204" pitchFamily="34" charset="0"/>
              </a:rPr>
              <a:t>.</a:t>
            </a:r>
          </a:p>
          <a:p>
            <a:endParaRPr lang="fr-FR" dirty="0"/>
          </a:p>
        </p:txBody>
      </p:sp>
      <p:pic>
        <p:nvPicPr>
          <p:cNvPr id="5" name="Image 4">
            <a:extLst>
              <a:ext uri="{FF2B5EF4-FFF2-40B4-BE49-F238E27FC236}">
                <a16:creationId xmlns:a16="http://schemas.microsoft.com/office/drawing/2014/main" xmlns="" id="{75FF6EEF-E338-C129-911D-C4366B303E00}"/>
              </a:ext>
            </a:extLst>
          </p:cNvPr>
          <p:cNvPicPr>
            <a:picLocks noChangeAspect="1"/>
          </p:cNvPicPr>
          <p:nvPr/>
        </p:nvPicPr>
        <p:blipFill>
          <a:blip r:embed="rId2"/>
          <a:stretch>
            <a:fillRect/>
          </a:stretch>
        </p:blipFill>
        <p:spPr>
          <a:xfrm>
            <a:off x="546756" y="532114"/>
            <a:ext cx="5147034" cy="2432115"/>
          </a:xfrm>
          <a:prstGeom prst="ellipse">
            <a:avLst/>
          </a:prstGeom>
          <a:ln>
            <a:noFill/>
          </a:ln>
          <a:effectLst>
            <a:softEdge rad="112500"/>
          </a:effectLst>
        </p:spPr>
      </p:pic>
      <p:pic>
        <p:nvPicPr>
          <p:cNvPr id="7" name="Image 6">
            <a:extLst>
              <a:ext uri="{FF2B5EF4-FFF2-40B4-BE49-F238E27FC236}">
                <a16:creationId xmlns:a16="http://schemas.microsoft.com/office/drawing/2014/main" xmlns="" id="{FA124C15-1027-5633-CCA9-9D50607BBBFD}"/>
              </a:ext>
            </a:extLst>
          </p:cNvPr>
          <p:cNvPicPr>
            <a:picLocks noChangeAspect="1"/>
          </p:cNvPicPr>
          <p:nvPr/>
        </p:nvPicPr>
        <p:blipFill>
          <a:blip r:embed="rId3"/>
          <a:stretch>
            <a:fillRect/>
          </a:stretch>
        </p:blipFill>
        <p:spPr>
          <a:xfrm>
            <a:off x="6315567" y="532114"/>
            <a:ext cx="4352039" cy="2079110"/>
          </a:xfrm>
          <a:prstGeom prst="ellipse">
            <a:avLst/>
          </a:prstGeom>
          <a:ln>
            <a:noFill/>
          </a:ln>
          <a:effectLst>
            <a:softEdge rad="112500"/>
          </a:effectLst>
        </p:spPr>
      </p:pic>
      <p:sp>
        <p:nvSpPr>
          <p:cNvPr id="2" name="Ellipse 1">
            <a:extLst>
              <a:ext uri="{FF2B5EF4-FFF2-40B4-BE49-F238E27FC236}">
                <a16:creationId xmlns:a16="http://schemas.microsoft.com/office/drawing/2014/main" xmlns="" id="{B4D943F3-4BBD-43F8-0039-4B6FF1DB6C91}"/>
              </a:ext>
            </a:extLst>
          </p:cNvPr>
          <p:cNvSpPr/>
          <p:nvPr/>
        </p:nvSpPr>
        <p:spPr>
          <a:xfrm>
            <a:off x="122548" y="5703216"/>
            <a:ext cx="1084083" cy="83898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t>6</a:t>
            </a:r>
            <a:endParaRPr lang="fr-FR" sz="3200" b="1" dirty="0"/>
          </a:p>
        </p:txBody>
      </p:sp>
    </p:spTree>
    <p:extLst>
      <p:ext uri="{BB962C8B-B14F-4D97-AF65-F5344CB8AC3E}">
        <p14:creationId xmlns:p14="http://schemas.microsoft.com/office/powerpoint/2010/main" val="3610721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D744FCA-B0CD-17E2-BE85-C1E6835FA930}"/>
              </a:ext>
            </a:extLst>
          </p:cNvPr>
          <p:cNvSpPr>
            <a:spLocks noGrp="1"/>
          </p:cNvSpPr>
          <p:nvPr>
            <p:ph type="title"/>
          </p:nvPr>
        </p:nvSpPr>
        <p:spPr/>
        <p:txBody>
          <a:bodyPr/>
          <a:lstStyle/>
          <a:p>
            <a:r>
              <a:rPr lang="ar-SA" b="1" kern="100" dirty="0">
                <a:latin typeface="Calibri" panose="020F0502020204030204" pitchFamily="34" charset="0"/>
                <a:ea typeface="Calibri" panose="020F0502020204030204" pitchFamily="34" charset="0"/>
                <a:cs typeface="Arial" panose="020B0604020202020204" pitchFamily="34" charset="0"/>
              </a:rPr>
              <a:t>ثالثًا: أنواع التقويم التربوي</a:t>
            </a:r>
            <a:r>
              <a:rPr lang="fr-FR" kern="100" dirty="0">
                <a:latin typeface="Calibri" panose="020F0502020204030204" pitchFamily="34" charset="0"/>
                <a:ea typeface="Calibri" panose="020F0502020204030204" pitchFamily="34" charset="0"/>
                <a:cs typeface="Arial" panose="020B0604020202020204" pitchFamily="34" charset="0"/>
              </a:rPr>
              <a:t/>
            </a:r>
            <a:br>
              <a:rPr lang="fr-FR" kern="1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xmlns="" id="{A7D10FB5-C3A9-6D5A-6D3E-8E5351A6CEDA}"/>
              </a:ext>
            </a:extLst>
          </p:cNvPr>
          <p:cNvSpPr>
            <a:spLocks noGrp="1"/>
          </p:cNvSpPr>
          <p:nvPr>
            <p:ph idx="1"/>
          </p:nvPr>
        </p:nvSpPr>
        <p:spPr/>
        <p:txBody>
          <a:bodyPr>
            <a:normAutofit fontScale="92500"/>
          </a:bodyPr>
          <a:lstStyle/>
          <a:p>
            <a:pPr algn="just" rtl="1">
              <a:lnSpc>
                <a:spcPct val="107000"/>
              </a:lnSpc>
              <a:spcAft>
                <a:spcPts val="800"/>
              </a:spcAft>
            </a:pPr>
            <a:r>
              <a:rPr lang="ar-DZ" sz="1800" b="1" kern="100" dirty="0">
                <a:effectLst/>
                <a:latin typeface="Calibri" panose="020F0502020204030204" pitchFamily="34" charset="0"/>
                <a:ea typeface="Calibri" panose="020F0502020204030204" pitchFamily="34" charset="0"/>
                <a:cs typeface="Arial" panose="020B0604020202020204" pitchFamily="34" charset="0"/>
              </a:rPr>
              <a:t> </a:t>
            </a:r>
            <a:r>
              <a:rPr lang="fr-FR" sz="28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ar-SA" sz="28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التقويم التكويني</a:t>
            </a:r>
            <a:r>
              <a:rPr lang="fr-FR" sz="28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(Formative </a:t>
            </a:r>
            <a:r>
              <a:rPr lang="fr-FR" sz="2800" b="1" kern="100" dirty="0" err="1">
                <a:solidFill>
                  <a:srgbClr val="FF0000"/>
                </a:solidFill>
                <a:effectLst/>
                <a:latin typeface="Calibri" panose="020F0502020204030204" pitchFamily="34" charset="0"/>
                <a:ea typeface="Calibri" panose="020F0502020204030204" pitchFamily="34" charset="0"/>
                <a:cs typeface="Arial" panose="020B0604020202020204" pitchFamily="34" charset="0"/>
              </a:rPr>
              <a:t>Assessment</a:t>
            </a:r>
            <a:r>
              <a:rPr lang="fr-FR" sz="28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a:t>
            </a:r>
            <a:endParaRPr lang="fr-FR" sz="2800"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2800" kern="100" dirty="0">
                <a:effectLst/>
                <a:latin typeface="Calibri" panose="020F0502020204030204" pitchFamily="34" charset="0"/>
                <a:ea typeface="Calibri" panose="020F0502020204030204" pitchFamily="34" charset="0"/>
                <a:cs typeface="Arial" panose="020B0604020202020204" pitchFamily="34" charset="0"/>
              </a:rPr>
              <a:t>يُجرى خلال العملية التعليمية بغرض تحسينها، ويستخدم لتقديم تغذية راجعة مستمرة للمعلم والطالب</a:t>
            </a:r>
            <a:r>
              <a:rPr lang="fr-FR" sz="2800" kern="100" dirty="0">
                <a:effectLst/>
                <a:latin typeface="Calibri" panose="020F0502020204030204" pitchFamily="34" charset="0"/>
                <a:ea typeface="Calibri" panose="020F0502020204030204" pitchFamily="34" charset="0"/>
                <a:cs typeface="Arial" panose="020B0604020202020204" pitchFamily="34" charset="0"/>
              </a:rPr>
              <a:t>.</a:t>
            </a:r>
          </a:p>
          <a:p>
            <a:pPr algn="just" rtl="1">
              <a:lnSpc>
                <a:spcPct val="107000"/>
              </a:lnSpc>
              <a:spcAft>
                <a:spcPts val="800"/>
              </a:spcAft>
            </a:pPr>
            <a:r>
              <a:rPr lang="ar-SA" sz="2800" b="1" kern="100" dirty="0">
                <a:effectLst/>
                <a:latin typeface="Calibri" panose="020F0502020204030204" pitchFamily="34" charset="0"/>
                <a:ea typeface="Calibri" panose="020F0502020204030204" pitchFamily="34" charset="0"/>
                <a:cs typeface="Arial" panose="020B0604020202020204" pitchFamily="34" charset="0"/>
              </a:rPr>
              <a:t>أمثلة</a:t>
            </a:r>
            <a:r>
              <a:rPr lang="fr-FR" sz="2800" b="1" kern="100" dirty="0">
                <a:effectLst/>
                <a:latin typeface="Calibri" panose="020F0502020204030204" pitchFamily="34" charset="0"/>
                <a:ea typeface="Calibri" panose="020F0502020204030204" pitchFamily="34" charset="0"/>
                <a:cs typeface="Arial" panose="020B0604020202020204" pitchFamily="34" charset="0"/>
              </a:rPr>
              <a:t>:</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800" kern="100" dirty="0">
                <a:effectLst/>
                <a:latin typeface="Calibri" panose="020F0502020204030204" pitchFamily="34" charset="0"/>
                <a:ea typeface="Calibri" panose="020F0502020204030204" pitchFamily="34" charset="0"/>
                <a:cs typeface="Arial" panose="020B0604020202020204" pitchFamily="34" charset="0"/>
              </a:rPr>
              <a:t>الاختبارات القصيرة</a:t>
            </a:r>
            <a:r>
              <a:rPr lang="fr-FR" sz="2800" kern="100" dirty="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800" kern="100" dirty="0">
                <a:effectLst/>
                <a:latin typeface="Calibri" panose="020F0502020204030204" pitchFamily="34" charset="0"/>
                <a:ea typeface="Calibri" panose="020F0502020204030204" pitchFamily="34" charset="0"/>
                <a:cs typeface="Arial" panose="020B0604020202020204" pitchFamily="34" charset="0"/>
              </a:rPr>
              <a:t>الأنشطة الصفية</a:t>
            </a:r>
            <a:r>
              <a:rPr lang="fr-FR" sz="2800" kern="100" dirty="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800" kern="100" dirty="0">
                <a:effectLst/>
                <a:latin typeface="Calibri" panose="020F0502020204030204" pitchFamily="34" charset="0"/>
                <a:ea typeface="Calibri" panose="020F0502020204030204" pitchFamily="34" charset="0"/>
                <a:cs typeface="Arial" panose="020B0604020202020204" pitchFamily="34" charset="0"/>
              </a:rPr>
              <a:t>الملاحظات اليومية</a:t>
            </a:r>
            <a:r>
              <a:rPr lang="fr-FR" sz="2800" kern="100" dirty="0">
                <a:effectLst/>
                <a:latin typeface="Calibri" panose="020F0502020204030204" pitchFamily="34" charset="0"/>
                <a:ea typeface="Calibri" panose="020F0502020204030204" pitchFamily="34" charset="0"/>
                <a:cs typeface="Arial" panose="020B0604020202020204" pitchFamily="34" charset="0"/>
              </a:rPr>
              <a:t>.</a:t>
            </a:r>
          </a:p>
          <a:p>
            <a:endParaRPr lang="fr-FR" dirty="0"/>
          </a:p>
        </p:txBody>
      </p:sp>
      <p:pic>
        <p:nvPicPr>
          <p:cNvPr id="5" name="Image 4">
            <a:extLst>
              <a:ext uri="{FF2B5EF4-FFF2-40B4-BE49-F238E27FC236}">
                <a16:creationId xmlns:a16="http://schemas.microsoft.com/office/drawing/2014/main" xmlns="" id="{E50968BA-6D8B-C023-9E12-78B97E532B6D}"/>
              </a:ext>
            </a:extLst>
          </p:cNvPr>
          <p:cNvPicPr>
            <a:picLocks noChangeAspect="1"/>
          </p:cNvPicPr>
          <p:nvPr/>
        </p:nvPicPr>
        <p:blipFill>
          <a:blip r:embed="rId2"/>
          <a:stretch>
            <a:fillRect/>
          </a:stretch>
        </p:blipFill>
        <p:spPr>
          <a:xfrm>
            <a:off x="1300899" y="3933481"/>
            <a:ext cx="4949072" cy="180022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4" name="Ellipse 3">
            <a:extLst>
              <a:ext uri="{FF2B5EF4-FFF2-40B4-BE49-F238E27FC236}">
                <a16:creationId xmlns:a16="http://schemas.microsoft.com/office/drawing/2014/main" xmlns="" id="{640B5302-CC7D-4449-B938-706251A485E3}"/>
              </a:ext>
            </a:extLst>
          </p:cNvPr>
          <p:cNvSpPr/>
          <p:nvPr/>
        </p:nvSpPr>
        <p:spPr>
          <a:xfrm>
            <a:off x="122548" y="5703216"/>
            <a:ext cx="1084083" cy="83898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t>7</a:t>
            </a:r>
            <a:endParaRPr lang="fr-FR" sz="3200" b="1" dirty="0"/>
          </a:p>
        </p:txBody>
      </p:sp>
    </p:spTree>
    <p:extLst>
      <p:ext uri="{BB962C8B-B14F-4D97-AF65-F5344CB8AC3E}">
        <p14:creationId xmlns:p14="http://schemas.microsoft.com/office/powerpoint/2010/main" val="4292187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ED55777-7F4A-2BA6-F04D-1F88BD3EF902}"/>
              </a:ext>
            </a:extLst>
          </p:cNvPr>
          <p:cNvSpPr>
            <a:spLocks noGrp="1"/>
          </p:cNvSpPr>
          <p:nvPr>
            <p:ph type="title"/>
          </p:nvPr>
        </p:nvSpPr>
        <p:spPr/>
        <p:txBody>
          <a:bodyPr>
            <a:normAutofit fontScale="90000"/>
          </a:bodyPr>
          <a:lstStyle/>
          <a:p>
            <a:r>
              <a:rPr lang="fr-FR" b="1" kern="100" dirty="0">
                <a:latin typeface="Calibri" panose="020F0502020204030204" pitchFamily="34" charset="0"/>
                <a:ea typeface="Calibri" panose="020F0502020204030204" pitchFamily="34" charset="0"/>
                <a:cs typeface="Arial" panose="020B0604020202020204" pitchFamily="34" charset="0"/>
              </a:rPr>
              <a:t>. </a:t>
            </a:r>
            <a:r>
              <a:rPr lang="fr-FR" b="1" kern="100" dirty="0">
                <a:solidFill>
                  <a:srgbClr val="FF0000"/>
                </a:solidFill>
                <a:latin typeface="Calibri" panose="020F0502020204030204" pitchFamily="34" charset="0"/>
                <a:ea typeface="Calibri" panose="020F0502020204030204" pitchFamily="34" charset="0"/>
                <a:cs typeface="Arial" panose="020B0604020202020204" pitchFamily="34" charset="0"/>
              </a:rPr>
              <a:t>(</a:t>
            </a:r>
            <a:r>
              <a:rPr lang="fr-FR" b="1" kern="100" dirty="0" err="1">
                <a:solidFill>
                  <a:srgbClr val="FF0000"/>
                </a:solidFill>
                <a:latin typeface="Calibri" panose="020F0502020204030204" pitchFamily="34" charset="0"/>
                <a:ea typeface="Calibri" panose="020F0502020204030204" pitchFamily="34" charset="0"/>
                <a:cs typeface="Arial" panose="020B0604020202020204" pitchFamily="34" charset="0"/>
              </a:rPr>
              <a:t>Summative</a:t>
            </a:r>
            <a:r>
              <a:rPr lang="fr-FR" b="1" kern="100" dirty="0">
                <a:solidFill>
                  <a:srgbClr val="FF0000"/>
                </a:solidFill>
                <a:latin typeface="Calibri" panose="020F0502020204030204" pitchFamily="34" charset="0"/>
                <a:ea typeface="Calibri" panose="020F0502020204030204" pitchFamily="34" charset="0"/>
                <a:cs typeface="Arial" panose="020B0604020202020204" pitchFamily="34" charset="0"/>
              </a:rPr>
              <a:t> </a:t>
            </a:r>
            <a:r>
              <a:rPr lang="fr-FR" b="1" kern="100" dirty="0" err="1">
                <a:solidFill>
                  <a:srgbClr val="FF0000"/>
                </a:solidFill>
                <a:latin typeface="Calibri" panose="020F0502020204030204" pitchFamily="34" charset="0"/>
                <a:ea typeface="Calibri" panose="020F0502020204030204" pitchFamily="34" charset="0"/>
                <a:cs typeface="Arial" panose="020B0604020202020204" pitchFamily="34" charset="0"/>
              </a:rPr>
              <a:t>Assessment</a:t>
            </a:r>
            <a:r>
              <a:rPr lang="fr-FR" b="1" kern="100" dirty="0">
                <a:solidFill>
                  <a:srgbClr val="FF0000"/>
                </a:solidFill>
                <a:latin typeface="Calibri" panose="020F0502020204030204" pitchFamily="34" charset="0"/>
                <a:ea typeface="Calibri" panose="020F0502020204030204" pitchFamily="34" charset="0"/>
                <a:cs typeface="Arial" panose="020B0604020202020204" pitchFamily="34" charset="0"/>
              </a:rPr>
              <a:t>)</a:t>
            </a:r>
            <a:r>
              <a:rPr lang="ar-SA" b="1" kern="100" dirty="0">
                <a:solidFill>
                  <a:srgbClr val="FF0000"/>
                </a:solidFill>
                <a:latin typeface="Calibri" panose="020F0502020204030204" pitchFamily="34" charset="0"/>
                <a:ea typeface="Calibri" panose="020F0502020204030204" pitchFamily="34" charset="0"/>
                <a:cs typeface="Arial" panose="020B0604020202020204" pitchFamily="34" charset="0"/>
              </a:rPr>
              <a:t> التقويم الختامي</a:t>
            </a:r>
            <a:r>
              <a:rPr lang="fr-FR" b="1" kern="100" dirty="0">
                <a:solidFill>
                  <a:srgbClr val="FF0000"/>
                </a:solidFill>
                <a:latin typeface="Calibri" panose="020F0502020204030204" pitchFamily="34" charset="0"/>
                <a:ea typeface="Calibri" panose="020F0502020204030204" pitchFamily="34" charset="0"/>
                <a:cs typeface="Arial" panose="020B0604020202020204" pitchFamily="34" charset="0"/>
              </a:rPr>
              <a:t> </a:t>
            </a:r>
            <a:r>
              <a:rPr lang="fr-FR" kern="100" dirty="0">
                <a:solidFill>
                  <a:srgbClr val="FF0000"/>
                </a:solidFill>
                <a:latin typeface="Calibri" panose="020F0502020204030204" pitchFamily="34" charset="0"/>
                <a:ea typeface="Calibri" panose="020F0502020204030204" pitchFamily="34" charset="0"/>
                <a:cs typeface="Arial" panose="020B0604020202020204" pitchFamily="34" charset="0"/>
              </a:rPr>
              <a:t/>
            </a:r>
            <a:br>
              <a:rPr lang="fr-FR" kern="100" dirty="0">
                <a:solidFill>
                  <a:srgbClr val="FF0000"/>
                </a:solidFill>
                <a:latin typeface="Calibri" panose="020F0502020204030204" pitchFamily="34" charset="0"/>
                <a:ea typeface="Calibri" panose="020F0502020204030204" pitchFamily="34" charset="0"/>
                <a:cs typeface="Arial" panose="020B0604020202020204" pitchFamily="34" charset="0"/>
              </a:rPr>
            </a:br>
            <a:endParaRPr lang="fr-FR" dirty="0">
              <a:solidFill>
                <a:srgbClr val="FF0000"/>
              </a:solidFill>
            </a:endParaRPr>
          </a:p>
        </p:txBody>
      </p:sp>
      <p:sp>
        <p:nvSpPr>
          <p:cNvPr id="3" name="Espace réservé du contenu 2">
            <a:extLst>
              <a:ext uri="{FF2B5EF4-FFF2-40B4-BE49-F238E27FC236}">
                <a16:creationId xmlns:a16="http://schemas.microsoft.com/office/drawing/2014/main" xmlns="" id="{913F6F61-0C32-ED9B-E984-067667D558BC}"/>
              </a:ext>
            </a:extLst>
          </p:cNvPr>
          <p:cNvSpPr>
            <a:spLocks noGrp="1"/>
          </p:cNvSpPr>
          <p:nvPr>
            <p:ph idx="1"/>
          </p:nvPr>
        </p:nvSpPr>
        <p:spPr/>
        <p:txBody>
          <a:bodyPr/>
          <a:lstStyle/>
          <a:p>
            <a:pPr algn="just" rtl="1">
              <a:lnSpc>
                <a:spcPct val="107000"/>
              </a:lnSpc>
              <a:spcAft>
                <a:spcPts val="800"/>
              </a:spcAft>
            </a:pPr>
            <a:r>
              <a:rPr lang="ar-SA" sz="2400" kern="100" dirty="0">
                <a:effectLst/>
                <a:latin typeface="Calibri" panose="020F0502020204030204" pitchFamily="34" charset="0"/>
                <a:ea typeface="Calibri" panose="020F0502020204030204" pitchFamily="34" charset="0"/>
                <a:cs typeface="Arial" panose="020B0604020202020204" pitchFamily="34" charset="0"/>
              </a:rPr>
              <a:t>يتم في نهاية البرنامج التعليمي لقياس مدى تحقيق الأهداف التعليمية</a:t>
            </a:r>
            <a:r>
              <a:rPr lang="fr-FR" sz="2400" kern="100" dirty="0">
                <a:effectLst/>
                <a:latin typeface="Calibri" panose="020F0502020204030204" pitchFamily="34" charset="0"/>
                <a:ea typeface="Calibri" panose="020F0502020204030204" pitchFamily="34" charset="0"/>
                <a:cs typeface="Arial" panose="020B0604020202020204" pitchFamily="34" charset="0"/>
              </a:rPr>
              <a:t>.</a:t>
            </a:r>
          </a:p>
          <a:p>
            <a:pPr algn="just" rtl="1">
              <a:lnSpc>
                <a:spcPct val="107000"/>
              </a:lnSpc>
              <a:spcAft>
                <a:spcPts val="800"/>
              </a:spcAft>
            </a:pPr>
            <a:r>
              <a:rPr lang="ar-SA" sz="2400" b="1" kern="100" dirty="0">
                <a:effectLst/>
                <a:latin typeface="Calibri" panose="020F0502020204030204" pitchFamily="34" charset="0"/>
                <a:ea typeface="Calibri" panose="020F0502020204030204" pitchFamily="34" charset="0"/>
                <a:cs typeface="Arial" panose="020B0604020202020204" pitchFamily="34" charset="0"/>
              </a:rPr>
              <a:t>أمثلة</a:t>
            </a:r>
            <a:r>
              <a:rPr lang="fr-FR" sz="2400" b="1" kern="100" dirty="0">
                <a:effectLst/>
                <a:latin typeface="Calibri" panose="020F0502020204030204" pitchFamily="34" charset="0"/>
                <a:ea typeface="Calibri" panose="020F0502020204030204" pitchFamily="34" charset="0"/>
                <a:cs typeface="Arial" panose="020B0604020202020204" pitchFamily="34" charset="0"/>
              </a:rPr>
              <a:t>:</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400" kern="100" dirty="0">
                <a:effectLst/>
                <a:latin typeface="Calibri" panose="020F0502020204030204" pitchFamily="34" charset="0"/>
                <a:ea typeface="Calibri" panose="020F0502020204030204" pitchFamily="34" charset="0"/>
                <a:cs typeface="Arial" panose="020B0604020202020204" pitchFamily="34" charset="0"/>
              </a:rPr>
              <a:t>الامتحانات النهائية</a:t>
            </a:r>
            <a:r>
              <a:rPr lang="fr-FR" sz="2400" kern="100" dirty="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400" kern="100" dirty="0">
                <a:effectLst/>
                <a:latin typeface="Calibri" panose="020F0502020204030204" pitchFamily="34" charset="0"/>
                <a:ea typeface="Calibri" panose="020F0502020204030204" pitchFamily="34" charset="0"/>
                <a:cs typeface="Arial" panose="020B0604020202020204" pitchFamily="34" charset="0"/>
              </a:rPr>
              <a:t>المشاريع البحثية</a:t>
            </a:r>
            <a:r>
              <a:rPr lang="fr-FR" sz="2400" kern="100" dirty="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400" kern="100" dirty="0">
                <a:effectLst/>
                <a:latin typeface="Calibri" panose="020F0502020204030204" pitchFamily="34" charset="0"/>
                <a:ea typeface="Calibri" panose="020F0502020204030204" pitchFamily="34" charset="0"/>
                <a:cs typeface="Arial" panose="020B0604020202020204" pitchFamily="34" charset="0"/>
              </a:rPr>
              <a:t>التقييمات الشاملة</a:t>
            </a:r>
            <a:r>
              <a:rPr lang="fr-FR" sz="2400" kern="100" dirty="0">
                <a:effectLst/>
                <a:latin typeface="Calibri" panose="020F0502020204030204" pitchFamily="34" charset="0"/>
                <a:ea typeface="Calibri" panose="020F0502020204030204" pitchFamily="34" charset="0"/>
                <a:cs typeface="Arial" panose="020B0604020202020204" pitchFamily="34" charset="0"/>
              </a:rPr>
              <a:t>.</a:t>
            </a:r>
          </a:p>
          <a:p>
            <a:endParaRPr lang="fr-FR" dirty="0"/>
          </a:p>
        </p:txBody>
      </p:sp>
      <p:pic>
        <p:nvPicPr>
          <p:cNvPr id="5" name="Image 4">
            <a:extLst>
              <a:ext uri="{FF2B5EF4-FFF2-40B4-BE49-F238E27FC236}">
                <a16:creationId xmlns:a16="http://schemas.microsoft.com/office/drawing/2014/main" xmlns="" id="{BE9AB930-EB25-28CD-620D-9A46BCA8C221}"/>
              </a:ext>
            </a:extLst>
          </p:cNvPr>
          <p:cNvPicPr>
            <a:picLocks noChangeAspect="1"/>
          </p:cNvPicPr>
          <p:nvPr/>
        </p:nvPicPr>
        <p:blipFill>
          <a:blip r:embed="rId2"/>
          <a:stretch>
            <a:fillRect/>
          </a:stretch>
        </p:blipFill>
        <p:spPr>
          <a:xfrm>
            <a:off x="1106618" y="3025806"/>
            <a:ext cx="5209341" cy="2519331"/>
          </a:xfrm>
          <a:prstGeom prst="rect">
            <a:avLst/>
          </a:prstGeom>
        </p:spPr>
      </p:pic>
      <p:sp>
        <p:nvSpPr>
          <p:cNvPr id="4" name="Ellipse 3">
            <a:extLst>
              <a:ext uri="{FF2B5EF4-FFF2-40B4-BE49-F238E27FC236}">
                <a16:creationId xmlns:a16="http://schemas.microsoft.com/office/drawing/2014/main" xmlns="" id="{C35DE588-AAEC-A224-493C-F4ECE44A2070}"/>
              </a:ext>
            </a:extLst>
          </p:cNvPr>
          <p:cNvSpPr/>
          <p:nvPr/>
        </p:nvSpPr>
        <p:spPr>
          <a:xfrm>
            <a:off x="122548" y="5703216"/>
            <a:ext cx="1084083" cy="83898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t>8</a:t>
            </a:r>
            <a:endParaRPr lang="fr-FR" sz="3200" b="1" dirty="0"/>
          </a:p>
        </p:txBody>
      </p:sp>
    </p:spTree>
    <p:extLst>
      <p:ext uri="{BB962C8B-B14F-4D97-AF65-F5344CB8AC3E}">
        <p14:creationId xmlns:p14="http://schemas.microsoft.com/office/powerpoint/2010/main" val="2006492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1DE591B-FA07-6290-B21A-BE09FB9113B1}"/>
              </a:ext>
            </a:extLst>
          </p:cNvPr>
          <p:cNvSpPr>
            <a:spLocks noGrp="1"/>
          </p:cNvSpPr>
          <p:nvPr>
            <p:ph type="title"/>
          </p:nvPr>
        </p:nvSpPr>
        <p:spPr/>
        <p:txBody>
          <a:bodyPr>
            <a:normAutofit fontScale="90000"/>
          </a:bodyPr>
          <a:lstStyle/>
          <a:p>
            <a:r>
              <a:rPr lang="fr-FR" b="1" kern="100" dirty="0">
                <a:latin typeface="Calibri" panose="020F0502020204030204" pitchFamily="34" charset="0"/>
                <a:ea typeface="Calibri" panose="020F0502020204030204" pitchFamily="34" charset="0"/>
                <a:cs typeface="Arial" panose="020B0604020202020204" pitchFamily="34" charset="0"/>
              </a:rPr>
              <a:t>(Diagnostic </a:t>
            </a:r>
            <a:r>
              <a:rPr lang="fr-FR" b="1" kern="100" dirty="0" err="1">
                <a:latin typeface="Calibri" panose="020F0502020204030204" pitchFamily="34" charset="0"/>
                <a:ea typeface="Calibri" panose="020F0502020204030204" pitchFamily="34" charset="0"/>
                <a:cs typeface="Arial" panose="020B0604020202020204" pitchFamily="34" charset="0"/>
              </a:rPr>
              <a:t>Assessment</a:t>
            </a:r>
            <a:r>
              <a:rPr lang="fr-FR" b="1" kern="100" dirty="0">
                <a:latin typeface="Calibri" panose="020F0502020204030204" pitchFamily="34" charset="0"/>
                <a:ea typeface="Calibri" panose="020F0502020204030204" pitchFamily="34" charset="0"/>
                <a:cs typeface="Arial" panose="020B0604020202020204" pitchFamily="34" charset="0"/>
              </a:rPr>
              <a:t>)</a:t>
            </a:r>
            <a:r>
              <a:rPr lang="ar-SA" b="1" kern="100" dirty="0">
                <a:latin typeface="Calibri" panose="020F0502020204030204" pitchFamily="34" charset="0"/>
                <a:ea typeface="Calibri" panose="020F0502020204030204" pitchFamily="34" charset="0"/>
                <a:cs typeface="Arial" panose="020B0604020202020204" pitchFamily="34" charset="0"/>
              </a:rPr>
              <a:t> </a:t>
            </a:r>
            <a:r>
              <a:rPr lang="ar-SA" b="1" kern="100" dirty="0">
                <a:solidFill>
                  <a:srgbClr val="FF0000"/>
                </a:solidFill>
                <a:latin typeface="Calibri" panose="020F0502020204030204" pitchFamily="34" charset="0"/>
                <a:ea typeface="Calibri" panose="020F0502020204030204" pitchFamily="34" charset="0"/>
                <a:cs typeface="Arial" panose="020B0604020202020204" pitchFamily="34" charset="0"/>
              </a:rPr>
              <a:t>التقويم التشخيصي</a:t>
            </a:r>
            <a:r>
              <a:rPr lang="fr-FR" b="1" kern="100" dirty="0">
                <a:solidFill>
                  <a:srgbClr val="FF0000"/>
                </a:solidFill>
                <a:latin typeface="Calibri" panose="020F0502020204030204" pitchFamily="34" charset="0"/>
                <a:ea typeface="Calibri" panose="020F0502020204030204" pitchFamily="34" charset="0"/>
                <a:cs typeface="Arial" panose="020B0604020202020204" pitchFamily="34" charset="0"/>
              </a:rPr>
              <a:t> </a:t>
            </a:r>
            <a:r>
              <a:rPr lang="fr-FR" kern="100" dirty="0">
                <a:latin typeface="Calibri" panose="020F0502020204030204" pitchFamily="34" charset="0"/>
                <a:ea typeface="Calibri" panose="020F0502020204030204" pitchFamily="34" charset="0"/>
                <a:cs typeface="Arial" panose="020B0604020202020204" pitchFamily="34" charset="0"/>
              </a:rPr>
              <a:t/>
            </a:r>
            <a:br>
              <a:rPr lang="fr-FR" kern="1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xmlns="" id="{651245C5-64EA-4525-4D43-9E5B98149DC5}"/>
              </a:ext>
            </a:extLst>
          </p:cNvPr>
          <p:cNvSpPr>
            <a:spLocks noGrp="1"/>
          </p:cNvSpPr>
          <p:nvPr>
            <p:ph idx="1"/>
          </p:nvPr>
        </p:nvSpPr>
        <p:spPr/>
        <p:txBody>
          <a:bodyPr/>
          <a:lstStyle/>
          <a:p>
            <a:pPr algn="just" rtl="1">
              <a:lnSpc>
                <a:spcPct val="107000"/>
              </a:lnSpc>
              <a:spcAft>
                <a:spcPts val="800"/>
              </a:spcAft>
            </a:pPr>
            <a:r>
              <a:rPr lang="ar-SA" sz="2400" kern="100" dirty="0">
                <a:effectLst/>
                <a:latin typeface="Calibri" panose="020F0502020204030204" pitchFamily="34" charset="0"/>
                <a:ea typeface="Calibri" panose="020F0502020204030204" pitchFamily="34" charset="0"/>
                <a:cs typeface="Arial" panose="020B0604020202020204" pitchFamily="34" charset="0"/>
              </a:rPr>
              <a:t>يهدف إلى تحديد مستوى الطالب قبل بدء التعلم بغرض الكشف عن الصعوبات التعليمية المحتملة</a:t>
            </a:r>
            <a:r>
              <a:rPr lang="fr-FR" sz="2400" kern="100" dirty="0">
                <a:effectLst/>
                <a:latin typeface="Calibri" panose="020F0502020204030204" pitchFamily="34" charset="0"/>
                <a:ea typeface="Calibri" panose="020F0502020204030204" pitchFamily="34" charset="0"/>
                <a:cs typeface="Arial" panose="020B0604020202020204" pitchFamily="34" charset="0"/>
              </a:rPr>
              <a:t>.</a:t>
            </a:r>
          </a:p>
          <a:p>
            <a:pPr algn="just" rtl="1">
              <a:lnSpc>
                <a:spcPct val="107000"/>
              </a:lnSpc>
              <a:spcAft>
                <a:spcPts val="800"/>
              </a:spcAft>
            </a:pPr>
            <a:r>
              <a:rPr lang="ar-SA" sz="2400" b="1" kern="100" dirty="0">
                <a:effectLst/>
                <a:latin typeface="Calibri" panose="020F0502020204030204" pitchFamily="34" charset="0"/>
                <a:ea typeface="Calibri" panose="020F0502020204030204" pitchFamily="34" charset="0"/>
                <a:cs typeface="Arial" panose="020B0604020202020204" pitchFamily="34" charset="0"/>
              </a:rPr>
              <a:t>أمثلة</a:t>
            </a:r>
            <a:r>
              <a:rPr lang="fr-FR" sz="2400" b="1" kern="100" dirty="0">
                <a:effectLst/>
                <a:latin typeface="Calibri" panose="020F0502020204030204" pitchFamily="34" charset="0"/>
                <a:ea typeface="Calibri" panose="020F0502020204030204" pitchFamily="34" charset="0"/>
                <a:cs typeface="Arial" panose="020B0604020202020204" pitchFamily="34" charset="0"/>
              </a:rPr>
              <a:t>:</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400" kern="100" dirty="0">
                <a:effectLst/>
                <a:latin typeface="Calibri" panose="020F0502020204030204" pitchFamily="34" charset="0"/>
                <a:ea typeface="Calibri" panose="020F0502020204030204" pitchFamily="34" charset="0"/>
                <a:cs typeface="Arial" panose="020B0604020202020204" pitchFamily="34" charset="0"/>
              </a:rPr>
              <a:t>اختبارات تحديد المستوى</a:t>
            </a:r>
            <a:r>
              <a:rPr lang="fr-FR" sz="2400" kern="100" dirty="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400" kern="100" dirty="0">
                <a:effectLst/>
                <a:latin typeface="Calibri" panose="020F0502020204030204" pitchFamily="34" charset="0"/>
                <a:ea typeface="Calibri" panose="020F0502020204030204" pitchFamily="34" charset="0"/>
                <a:cs typeface="Arial" panose="020B0604020202020204" pitchFamily="34" charset="0"/>
              </a:rPr>
              <a:t>المقابلات الشخصية</a:t>
            </a:r>
            <a:r>
              <a:rPr lang="fr-FR" sz="2400" kern="100" dirty="0">
                <a:effectLst/>
                <a:latin typeface="Calibri" panose="020F0502020204030204" pitchFamily="34" charset="0"/>
                <a:ea typeface="Calibri" panose="020F0502020204030204" pitchFamily="34" charset="0"/>
                <a:cs typeface="Arial" panose="020B0604020202020204" pitchFamily="34" charset="0"/>
              </a:rPr>
              <a:t>.</a:t>
            </a:r>
          </a:p>
          <a:p>
            <a:pPr marL="342900" lvl="0" indent="-342900" algn="just" rtl="1">
              <a:lnSpc>
                <a:spcPct val="107000"/>
              </a:lnSpc>
              <a:spcAft>
                <a:spcPts val="800"/>
              </a:spcAft>
              <a:buSzPts val="1000"/>
              <a:buFont typeface="Symbol" panose="05050102010706020507" pitchFamily="18" charset="2"/>
              <a:buChar char=""/>
              <a:tabLst>
                <a:tab pos="457200" algn="l"/>
              </a:tabLst>
            </a:pPr>
            <a:r>
              <a:rPr lang="ar-SA" sz="2400" kern="100" dirty="0">
                <a:effectLst/>
                <a:latin typeface="Calibri" panose="020F0502020204030204" pitchFamily="34" charset="0"/>
                <a:ea typeface="Calibri" panose="020F0502020204030204" pitchFamily="34" charset="0"/>
                <a:cs typeface="Arial" panose="020B0604020202020204" pitchFamily="34" charset="0"/>
              </a:rPr>
              <a:t>الاستبيانات</a:t>
            </a:r>
            <a:r>
              <a:rPr lang="fr-FR" sz="2400" kern="100" dirty="0">
                <a:effectLst/>
                <a:latin typeface="Calibri" panose="020F0502020204030204" pitchFamily="34" charset="0"/>
                <a:ea typeface="Calibri" panose="020F0502020204030204" pitchFamily="34" charset="0"/>
                <a:cs typeface="Arial" panose="020B0604020202020204" pitchFamily="34" charset="0"/>
              </a:rPr>
              <a:t>.</a:t>
            </a:r>
          </a:p>
          <a:p>
            <a:endParaRPr lang="fr-FR" dirty="0"/>
          </a:p>
        </p:txBody>
      </p:sp>
      <p:pic>
        <p:nvPicPr>
          <p:cNvPr id="5" name="Image 4">
            <a:extLst>
              <a:ext uri="{FF2B5EF4-FFF2-40B4-BE49-F238E27FC236}">
                <a16:creationId xmlns:a16="http://schemas.microsoft.com/office/drawing/2014/main" xmlns="" id="{9CAB42E3-AD8E-C206-43A2-55C9543DE071}"/>
              </a:ext>
            </a:extLst>
          </p:cNvPr>
          <p:cNvPicPr>
            <a:picLocks noChangeAspect="1"/>
          </p:cNvPicPr>
          <p:nvPr/>
        </p:nvPicPr>
        <p:blipFill>
          <a:blip r:embed="rId2"/>
          <a:stretch>
            <a:fillRect/>
          </a:stretch>
        </p:blipFill>
        <p:spPr>
          <a:xfrm>
            <a:off x="1404595" y="2912882"/>
            <a:ext cx="5929460" cy="2846895"/>
          </a:xfrm>
          <a:prstGeom prst="ellipse">
            <a:avLst/>
          </a:prstGeom>
          <a:ln>
            <a:noFill/>
          </a:ln>
          <a:effectLst>
            <a:softEdge rad="112500"/>
          </a:effectLst>
        </p:spPr>
      </p:pic>
      <p:sp>
        <p:nvSpPr>
          <p:cNvPr id="4" name="Ellipse 3">
            <a:extLst>
              <a:ext uri="{FF2B5EF4-FFF2-40B4-BE49-F238E27FC236}">
                <a16:creationId xmlns:a16="http://schemas.microsoft.com/office/drawing/2014/main" xmlns="" id="{37D2323B-9CA1-DDB1-FE96-7E38F9E2EA20}"/>
              </a:ext>
            </a:extLst>
          </p:cNvPr>
          <p:cNvSpPr/>
          <p:nvPr/>
        </p:nvSpPr>
        <p:spPr>
          <a:xfrm>
            <a:off x="122548" y="5703216"/>
            <a:ext cx="1084083" cy="83898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ar-DZ" sz="3200" b="1" dirty="0"/>
              <a:t>9</a:t>
            </a:r>
            <a:endParaRPr lang="fr-FR" sz="3200" b="1" dirty="0"/>
          </a:p>
        </p:txBody>
      </p:sp>
    </p:spTree>
    <p:extLst>
      <p:ext uri="{BB962C8B-B14F-4D97-AF65-F5344CB8AC3E}">
        <p14:creationId xmlns:p14="http://schemas.microsoft.com/office/powerpoint/2010/main" val="1250591906"/>
      </p:ext>
    </p:extLst>
  </p:cSld>
  <p:clrMapOvr>
    <a:masterClrMapping/>
  </p:clrMapOvr>
</p:sld>
</file>

<file path=ppt/theme/theme1.xml><?xml version="1.0" encoding="utf-8"?>
<a:theme xmlns:a="http://schemas.openxmlformats.org/drawingml/2006/main" name="Traînée de condensation">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TM04033937[[fn=Traînée de condensation]]</Template>
  <TotalTime>143</TotalTime>
  <Words>592</Words>
  <Application>Microsoft Office PowerPoint</Application>
  <PresentationFormat>Widescreen</PresentationFormat>
  <Paragraphs>87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Century Gothic</vt:lpstr>
      <vt:lpstr>Symbol</vt:lpstr>
      <vt:lpstr>Times New Roman</vt:lpstr>
      <vt:lpstr>Traînée de condensation</vt:lpstr>
      <vt:lpstr>المحاضرة : أنواع التقويم التربوي </vt:lpstr>
      <vt:lpstr>مقدمة </vt:lpstr>
      <vt:lpstr>أولًا: مفهوم التقويم التربوي </vt:lpstr>
      <vt:lpstr>الفرق بين القياس والتقويم والتقييم </vt:lpstr>
      <vt:lpstr>ثانيًا: أهمية التقويم التربوي </vt:lpstr>
      <vt:lpstr>PowerPoint Presentation</vt:lpstr>
      <vt:lpstr>ثالثًا: أنواع التقويم التربوي </vt:lpstr>
      <vt:lpstr>. (Summative Assessment) التقويم الختامي  </vt:lpstr>
      <vt:lpstr>(Diagnostic Assessment) التقويم التشخيصي  </vt:lpstr>
      <vt:lpstr>(Ipsative Assessment) التقويم التتبعي  </vt:lpstr>
      <vt:lpstr>الاسئلة</vt:lpstr>
      <vt:lpstr>رابعًا: أساليب وأدوات التقويم التربوي </vt:lpstr>
      <vt:lpstr>PowerPoint Presentation</vt:lpstr>
      <vt:lpstr>خامسًا: معايير جودة التقويم التربوي </vt:lpstr>
      <vt:lpstr>سادسًا: التحديات التي تواجه التقويم التربوي </vt:lpstr>
      <vt:lpstr>خاتمة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 أنواع التقويم التربوي</dc:title>
  <dc:creator>client</dc:creator>
  <cp:lastModifiedBy>client</cp:lastModifiedBy>
  <cp:revision>8</cp:revision>
  <dcterms:created xsi:type="dcterms:W3CDTF">2025-02-10T15:11:49Z</dcterms:created>
  <dcterms:modified xsi:type="dcterms:W3CDTF">2025-04-12T12:02:14Z</dcterms:modified>
</cp:coreProperties>
</file>