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64" d="100"/>
          <a:sy n="64" d="100"/>
        </p:scale>
        <p:origin x="7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13/12/2025</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13/12/2025</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13/12/2025</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13/12/2025</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850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 الاثبات بالشهود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أ  - </a:t>
            </a:r>
            <a:r>
              <a:rPr lang="ar-DZ" sz="4800" b="1" dirty="0">
                <a:solidFill>
                  <a:srgbClr val="FF0000"/>
                </a:solidFill>
                <a:latin typeface="Arabic Typesetting" panose="03020402040406030203" pitchFamily="66" charset="-78"/>
                <a:cs typeface="Arabic Typesetting" panose="03020402040406030203" pitchFamily="66" charset="-78"/>
              </a:rPr>
              <a:t>القوة المحدودة للإثبات بالشهود </a:t>
            </a:r>
            <a:r>
              <a:rPr lang="ar-DZ" sz="4800" b="1" dirty="0">
                <a:solidFill>
                  <a:srgbClr val="C0000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يتمتع أسلوب الإثبات بالشهود  بقيمة قانونية محدودة  في مسائل إثبات التالية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1	- وجود مبدأ الثبوت بالكتابة : </a:t>
            </a:r>
            <a:r>
              <a:rPr lang="ar-DZ" sz="4800" b="1" dirty="0">
                <a:solidFill>
                  <a:schemeClr val="tx1"/>
                </a:solidFill>
                <a:latin typeface="Arabic Typesetting" panose="03020402040406030203" pitchFamily="66" charset="-78"/>
                <a:cs typeface="Arabic Typesetting" panose="03020402040406030203" pitchFamily="66" charset="-78"/>
              </a:rPr>
              <a:t>أجاز المشرع الجزائري الاثبات بالشهود في التصرفات القانونية التي كان يتعين اثباتها بالدليل الكتابي ، إذا وجد  في الواقعة موضوع النزاع ما يعرف بمبدأ ثبوت بالكتابة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التي يقصد بها " ...كل كتابة تصدر من الخصم و يكون من شأنها أن تجعل التصرف المدعى به قريب الاحتمال </a:t>
            </a:r>
            <a:r>
              <a:rPr lang="ar-DZ" sz="4800" b="1" dirty="0">
                <a:solidFill>
                  <a:srgbClr val="00B050"/>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المقصود بمبدأ ثبوت بالكتابة الذي يتعين أن يكون موجودا حتى يمكن استكمال إثبات التصرف القانوني المعني بشهادة الشهود  هو أن تكون هذه الكتابة لا تشكل لوحدها دليلا كاملا في إثبات واقعة معينة ، و لكنها تعتبر دليل ناقص و بداية إثبات .</a:t>
            </a:r>
          </a:p>
        </p:txBody>
      </p:sp>
    </p:spTree>
    <p:extLst>
      <p:ext uri="{BB962C8B-B14F-4D97-AF65-F5344CB8AC3E}">
        <p14:creationId xmlns:p14="http://schemas.microsoft.com/office/powerpoint/2010/main" val="3028439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442173" y="675861"/>
            <a:ext cx="26040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8724" y="124239"/>
            <a:ext cx="9014792" cy="6609522"/>
          </a:xfrm>
        </p:spPr>
        <p:txBody>
          <a:bodyPr>
            <a:noAutofit/>
          </a:bodyPr>
          <a:lstStyle/>
          <a:p>
            <a:pPr algn="just" rtl="1"/>
            <a:r>
              <a:rPr lang="ar-DZ" sz="4000" b="1" dirty="0">
                <a:solidFill>
                  <a:srgbClr val="C00000"/>
                </a:solidFill>
                <a:latin typeface="Arabic Typesetting" panose="03020402040406030203" pitchFamily="66" charset="-78"/>
                <a:cs typeface="Arabic Typesetting" panose="03020402040406030203" pitchFamily="66" charset="-78"/>
              </a:rPr>
              <a:t>أولا : الاثبات بالشهود </a:t>
            </a:r>
          </a:p>
          <a:p>
            <a:pPr algn="just" rtl="1"/>
            <a:r>
              <a:rPr lang="ar-DZ" sz="4000" b="1" dirty="0">
                <a:solidFill>
                  <a:srgbClr val="C00000"/>
                </a:solidFill>
                <a:latin typeface="Arabic Typesetting" panose="03020402040406030203" pitchFamily="66" charset="-78"/>
                <a:cs typeface="Arabic Typesetting" panose="03020402040406030203" pitchFamily="66" charset="-78"/>
              </a:rPr>
              <a:t>أ  - </a:t>
            </a:r>
            <a:r>
              <a:rPr lang="ar-DZ" sz="4000" b="1" dirty="0">
                <a:solidFill>
                  <a:srgbClr val="FF0000"/>
                </a:solidFill>
                <a:latin typeface="Arabic Typesetting" panose="03020402040406030203" pitchFamily="66" charset="-78"/>
                <a:cs typeface="Arabic Typesetting" panose="03020402040406030203" pitchFamily="66" charset="-78"/>
              </a:rPr>
              <a:t>القوة المحدودة للإثبات بالشهود </a:t>
            </a:r>
            <a:r>
              <a:rPr lang="ar-DZ" sz="4000" b="1" dirty="0">
                <a:solidFill>
                  <a:srgbClr val="C00000"/>
                </a:solidFill>
                <a:latin typeface="Arabic Typesetting" panose="03020402040406030203" pitchFamily="66" charset="-78"/>
                <a:cs typeface="Arabic Typesetting" panose="03020402040406030203" pitchFamily="66" charset="-78"/>
              </a:rPr>
              <a:t>: </a:t>
            </a:r>
            <a:r>
              <a:rPr lang="ar-DZ" sz="4000" b="1" dirty="0">
                <a:solidFill>
                  <a:schemeClr val="tx1"/>
                </a:solidFill>
                <a:latin typeface="Arabic Typesetting" panose="03020402040406030203" pitchFamily="66" charset="-78"/>
                <a:cs typeface="Arabic Typesetting" panose="03020402040406030203" pitchFamily="66" charset="-78"/>
              </a:rPr>
              <a:t>يتمتع أسلوب الإثبات بالشهود  بقيمة قانونية محدودة  في مسائل إثبات التالية :</a:t>
            </a:r>
          </a:p>
          <a:p>
            <a:pPr algn="just" rtl="1"/>
            <a:r>
              <a:rPr lang="ar-DZ" sz="4000" b="1" dirty="0">
                <a:solidFill>
                  <a:srgbClr val="00B050"/>
                </a:solidFill>
                <a:latin typeface="Arabic Typesetting" panose="03020402040406030203" pitchFamily="66" charset="-78"/>
                <a:cs typeface="Arabic Typesetting" panose="03020402040406030203" pitchFamily="66" charset="-78"/>
              </a:rPr>
              <a:t>2- وجود مانع من الحصول على دليل كتابي : </a:t>
            </a:r>
            <a:r>
              <a:rPr lang="ar-DZ" sz="4000" b="1" dirty="0">
                <a:solidFill>
                  <a:schemeClr val="tx1"/>
                </a:solidFill>
                <a:latin typeface="Arabic Typesetting" panose="03020402040406030203" pitchFamily="66" charset="-78"/>
                <a:cs typeface="Arabic Typesetting" panose="03020402040406030203" pitchFamily="66" charset="-78"/>
              </a:rPr>
              <a:t>جاء في القانون المدني الجزائري أنه " يجوز الإثبات بالشهود أيضا فيما كان يجب إثباته بالكتابة إذا وجد مانع مادي أو أدبي يحول دون الحصول على دليل كتابي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 </a:t>
            </a:r>
            <a:r>
              <a:rPr lang="ar-DZ" sz="3600" b="1" dirty="0">
                <a:solidFill>
                  <a:schemeClr val="tx1"/>
                </a:solidFill>
                <a:latin typeface="Arabic Typesetting" panose="03020402040406030203" pitchFamily="66" charset="-78"/>
                <a:cs typeface="Arabic Typesetting" panose="03020402040406030203" pitchFamily="66" charset="-78"/>
              </a:rPr>
              <a:t>حيث يستنتج من هذا النص القانوني أنه إذا كانت هناك ظروف تحول دون حصول الشخص على دليل كتابي يستلزمه القانون عادة لإثبات تصرفات معينة ، فإنه يمكن خروجا عن هذا الأصل اثبات تلك التصرفات بالشهود لصالح هذا الشخص ، على نحو  إثبات التصرفات التي تزيد قيمها عن المئة ألف دينار في المواد المدنية  مثلا . </a:t>
            </a:r>
            <a:endParaRPr lang="ar-DZ" sz="4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905409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442173" y="675861"/>
            <a:ext cx="26040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8724" y="124239"/>
            <a:ext cx="9014792" cy="6609522"/>
          </a:xfrm>
        </p:spPr>
        <p:txBody>
          <a:bodyPr>
            <a:noAutofit/>
          </a:bodyPr>
          <a:lstStyle/>
          <a:p>
            <a:pPr algn="just" rtl="1"/>
            <a:r>
              <a:rPr lang="ar-DZ" sz="4000" b="1" dirty="0">
                <a:solidFill>
                  <a:srgbClr val="C00000"/>
                </a:solidFill>
                <a:latin typeface="Arabic Typesetting" panose="03020402040406030203" pitchFamily="66" charset="-78"/>
                <a:cs typeface="Arabic Typesetting" panose="03020402040406030203" pitchFamily="66" charset="-78"/>
              </a:rPr>
              <a:t>أولا : الاثبات بالشهود </a:t>
            </a:r>
          </a:p>
          <a:p>
            <a:pPr algn="just" rtl="1"/>
            <a:r>
              <a:rPr lang="ar-DZ" sz="4000" b="1" dirty="0">
                <a:solidFill>
                  <a:srgbClr val="C00000"/>
                </a:solidFill>
                <a:latin typeface="Arabic Typesetting" panose="03020402040406030203" pitchFamily="66" charset="-78"/>
                <a:cs typeface="Arabic Typesetting" panose="03020402040406030203" pitchFamily="66" charset="-78"/>
              </a:rPr>
              <a:t>أ  - </a:t>
            </a:r>
            <a:r>
              <a:rPr lang="ar-DZ" sz="4000" b="1" dirty="0">
                <a:solidFill>
                  <a:srgbClr val="FF0000"/>
                </a:solidFill>
                <a:latin typeface="Arabic Typesetting" panose="03020402040406030203" pitchFamily="66" charset="-78"/>
                <a:cs typeface="Arabic Typesetting" panose="03020402040406030203" pitchFamily="66" charset="-78"/>
              </a:rPr>
              <a:t>القوة المحدودة للإثبات بالشهود </a:t>
            </a:r>
            <a:r>
              <a:rPr lang="ar-DZ" sz="4000" b="1" dirty="0">
                <a:solidFill>
                  <a:srgbClr val="C00000"/>
                </a:solidFill>
                <a:latin typeface="Arabic Typesetting" panose="03020402040406030203" pitchFamily="66" charset="-78"/>
                <a:cs typeface="Arabic Typesetting" panose="03020402040406030203" pitchFamily="66" charset="-78"/>
              </a:rPr>
              <a:t>: </a:t>
            </a:r>
            <a:r>
              <a:rPr lang="ar-DZ" sz="4000" b="1" dirty="0">
                <a:solidFill>
                  <a:schemeClr val="tx1"/>
                </a:solidFill>
                <a:latin typeface="Arabic Typesetting" panose="03020402040406030203" pitchFamily="66" charset="-78"/>
                <a:cs typeface="Arabic Typesetting" panose="03020402040406030203" pitchFamily="66" charset="-78"/>
              </a:rPr>
              <a:t>يتمتع أسلوب الإثبات بالشهود  بقيمة قانونية محدودة  في مسائل إثبات التالية :</a:t>
            </a:r>
          </a:p>
          <a:p>
            <a:pPr marL="742950" indent="-742950" algn="just" rtl="1">
              <a:buAutoNum type="arabicPlain" startAt="3"/>
            </a:pPr>
            <a:r>
              <a:rPr lang="ar-DZ" sz="4000" b="1" dirty="0">
                <a:solidFill>
                  <a:srgbClr val="00B050"/>
                </a:solidFill>
                <a:latin typeface="Arabic Typesetting" panose="03020402040406030203" pitchFamily="66" charset="-78"/>
                <a:cs typeface="Arabic Typesetting" panose="03020402040406030203" pitchFamily="66" charset="-78"/>
              </a:rPr>
              <a:t>- فقد السند الكتابي :</a:t>
            </a:r>
          </a:p>
          <a:p>
            <a:pPr algn="just" rtl="1"/>
            <a:r>
              <a:rPr lang="ar-DZ" sz="4000" b="1" dirty="0">
                <a:solidFill>
                  <a:srgbClr val="00B050"/>
                </a:solidFill>
                <a:latin typeface="Arabic Typesetting" panose="03020402040406030203" pitchFamily="66" charset="-78"/>
                <a:cs typeface="Arabic Typesetting" panose="03020402040406030203" pitchFamily="66" charset="-78"/>
              </a:rPr>
              <a:t> </a:t>
            </a:r>
            <a:r>
              <a:rPr lang="ar-DZ" sz="4000" b="1" dirty="0">
                <a:solidFill>
                  <a:schemeClr val="tx1"/>
                </a:solidFill>
                <a:latin typeface="Arabic Typesetting" panose="03020402040406030203" pitchFamily="66" charset="-78"/>
                <a:cs typeface="Arabic Typesetting" panose="03020402040406030203" pitchFamily="66" charset="-78"/>
              </a:rPr>
              <a:t>تفترض هذه الحالة وجود سند كتابي يثبت تصرف قانوني معين يثبت أصلا بالكتابة  ، غير أن هذا السند تم فقده من طرف صاحبه لسبب أجنبي خارج عن إرادته كالسرقة أو التلف بسبب قوة قاهرة ، و في هذا الإطار أجاز المشرع  من خلال الفقرة الثانية من المادة 336 من القانون المدني في  التصرف الذي فقد سند إثباته  اعتماد شهادة الشهود  لإثباته . </a:t>
            </a:r>
          </a:p>
        </p:txBody>
      </p:sp>
    </p:spTree>
    <p:extLst>
      <p:ext uri="{BB962C8B-B14F-4D97-AF65-F5344CB8AC3E}">
        <p14:creationId xmlns:p14="http://schemas.microsoft.com/office/powerpoint/2010/main" val="79766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442173" y="675861"/>
            <a:ext cx="26040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8724" y="124239"/>
            <a:ext cx="9014792" cy="6609522"/>
          </a:xfrm>
        </p:spPr>
        <p:txBody>
          <a:bodyPr>
            <a:no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 الاثبات  بالقرائن القانونية  : </a:t>
            </a:r>
            <a:r>
              <a:rPr lang="ar-DZ" sz="4400" b="1" dirty="0">
                <a:solidFill>
                  <a:schemeClr val="tx1"/>
                </a:solidFill>
                <a:latin typeface="Arabic Typesetting" panose="03020402040406030203" pitchFamily="66" charset="-78"/>
                <a:cs typeface="Arabic Typesetting" panose="03020402040406030203" pitchFamily="66" charset="-78"/>
              </a:rPr>
              <a:t>يقصد بالقرينة القانونية هي العلاقة التي يستنبطها أو ينشؤها المشرع ذاته ، حيث تتمثل في استخلاص أمر مجهول من أمر معلوم استنادا إلى أن تحقق الأمر الثاني مرتبط في الغالب بوجود الأمر الأول</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هذا و تغني القرينة القانونية لمن تقررت لمصلحته عن أي طريقة أخرة من طرق الاثبات، على أنه يجوز نقض هذه القرينة بالدليل  العكسي ، ما لم يوجد نص يقضي بعير ذلك " ، و من خلال هذا نميز بين القرائن القانونية البسيطة و القرائن القانونية القاطعة . </a:t>
            </a:r>
          </a:p>
        </p:txBody>
      </p:sp>
    </p:spTree>
    <p:extLst>
      <p:ext uri="{BB962C8B-B14F-4D97-AF65-F5344CB8AC3E}">
        <p14:creationId xmlns:p14="http://schemas.microsoft.com/office/powerpoint/2010/main" val="3779478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442173" y="675861"/>
            <a:ext cx="26040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8724" y="124239"/>
            <a:ext cx="9014792" cy="6609522"/>
          </a:xfrm>
        </p:spPr>
        <p:txBody>
          <a:bodyPr>
            <a:no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 الاثبات  بالقرائن القانونية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 2-1	 القرائن القانونية البسيطة : </a:t>
            </a:r>
            <a:r>
              <a:rPr lang="ar-DZ" sz="4000" b="1" dirty="0">
                <a:solidFill>
                  <a:schemeClr val="tx1"/>
                </a:solidFill>
                <a:latin typeface="Arabic Typesetting" panose="03020402040406030203" pitchFamily="66" charset="-78"/>
                <a:cs typeface="Arabic Typesetting" panose="03020402040406030203" pitchFamily="66" charset="-78"/>
              </a:rPr>
              <a:t>القرائن القانونية البسيطة هي قرائن قابلة لإثبات العكس ، فهي لا ترتب إعفاءا  نهائيا من عبء الاثبات لمن تقررت لمصلحته إذا أثبت الخصم الآخر عكس الافتراض القانوني ، حيث يبقى الشخص الذي تقررت لمصلحته هذه القرينة القانونية ملتزما بإثبات الواقعة البديلة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و في هذا الإطار نسجل تكريس المشرع كمثال لهذا النوع من القرائن البسيطة، بحسب ما نصت عليه المادة 499 من القانون المدني الجزائري و التي تقضي بأن " الوفاء بقسط  من بدل الايجار يعتبر قرينة على الوفاء بالأقساط السابقة حتى يقوم الدليل على عكس ذلك " . </a:t>
            </a:r>
          </a:p>
        </p:txBody>
      </p:sp>
    </p:spTree>
    <p:extLst>
      <p:ext uri="{BB962C8B-B14F-4D97-AF65-F5344CB8AC3E}">
        <p14:creationId xmlns:p14="http://schemas.microsoft.com/office/powerpoint/2010/main" val="3339989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442173" y="675861"/>
            <a:ext cx="26040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8724" y="124239"/>
            <a:ext cx="9014792" cy="6609522"/>
          </a:xfrm>
        </p:spPr>
        <p:txBody>
          <a:bodyPr>
            <a:no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 الاثبات  بالقرائن القانونية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 2-1	 القرائن القانونية القطعية : </a:t>
            </a:r>
            <a:r>
              <a:rPr lang="ar-DZ" sz="4000" b="1" dirty="0">
                <a:solidFill>
                  <a:schemeClr val="tx1"/>
                </a:solidFill>
                <a:latin typeface="Arabic Typesetting" panose="03020402040406030203" pitchFamily="66" charset="-78"/>
                <a:cs typeface="Arabic Typesetting" panose="03020402040406030203" pitchFamily="66" charset="-78"/>
              </a:rPr>
              <a:t>يقصد بالقرينة القانونية القاطعة بأنها تلك القرينة التي لا يمكن نقض دلالتها بإثبات العكس ، كما هو الشأن في القرينة القانونية البسيطة ، و ذلك لوجود اعتبارات هامة يقدرها المشرع و يحرص على عدم الاخلال بها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و في هذا الإطار نسجل تكريس المشرع لمثل هذا النوع من  القرائن القانونية القاطعة ، على نحو ما جاء في القانون المدني من أن  " الأحكام التي حازت قوة الشيء المقضي به تكون حجة بما فصلت فيه من الحقوق ، و لا يجوز قبول أي دليل ينقض هذه القرينة ، و لكن لا تكون لتلك الأحكام هذه الحجية إلا في نزاع قائم بين الخصوم أنفسهم دون أن تتغير صفاتهم و تتعلق بحقوق لها نفس المحل و السبب "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4250018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442173" y="675861"/>
            <a:ext cx="26040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باليمين و الاقرار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8724" y="124239"/>
            <a:ext cx="9014792" cy="6609522"/>
          </a:xfrm>
        </p:spPr>
        <p:txBody>
          <a:bodyPr>
            <a:no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الإثبات باليمين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يقصد باليمين أداء القسم ، أي أن يحلف الشخص بالله العظيم وفق صياغة معينة ، حيث يقسم الشخص بالله على إثبات واقعة معينة أو نفيها  أو على تصرف معين  أو نفيه ، و في مجال نظرية الاثبات يتخذ اليمين صورتين ، الأولى اليمين الحاسمة ، و الثانية اليمين المتممة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 </a:t>
            </a:r>
            <a:r>
              <a:rPr lang="ar-DZ" sz="4000" b="1" dirty="0">
                <a:solidFill>
                  <a:srgbClr val="FF0000"/>
                </a:solidFill>
                <a:latin typeface="Arabic Typesetting" panose="03020402040406030203" pitchFamily="66" charset="-78"/>
                <a:cs typeface="Arabic Typesetting" panose="03020402040406030203" pitchFamily="66" charset="-78"/>
              </a:rPr>
              <a:t>1-	مفهوم اليمين الحاسمة :  </a:t>
            </a:r>
            <a:r>
              <a:rPr lang="ar-DZ" sz="4000" b="1" dirty="0">
                <a:solidFill>
                  <a:schemeClr val="tx1"/>
                </a:solidFill>
                <a:latin typeface="Arabic Typesetting" panose="03020402040406030203" pitchFamily="66" charset="-78"/>
                <a:cs typeface="Arabic Typesetting" panose="03020402040406030203" pitchFamily="66" charset="-78"/>
              </a:rPr>
              <a:t>تسمى اليمين الحاسمة لأنها تحسم النزاع ، حيث  يقوم أحد الخصوم بتوجيهها للخصم الآخر  عندما يعجز عن إثبات حقه الذي يدعيه ، و يطلب منه أن يقسم على صحة ما يدعي به عليه أو عدم صحته ، و يحسم النزاع على هذا الأساس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346046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442173" y="675861"/>
            <a:ext cx="26040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باليمين و الاقرار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8724" y="124239"/>
            <a:ext cx="9014792" cy="6609522"/>
          </a:xfrm>
        </p:spPr>
        <p:txBody>
          <a:bodyPr>
            <a:no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الإثبات باليمين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2</a:t>
            </a:r>
            <a:r>
              <a:rPr lang="ar-DZ" sz="4400" b="1" dirty="0">
                <a:solidFill>
                  <a:srgbClr val="FF0000"/>
                </a:solidFill>
                <a:latin typeface="Arabic Typesetting" panose="03020402040406030203" pitchFamily="66" charset="-78"/>
                <a:cs typeface="Arabic Typesetting" panose="03020402040406030203" pitchFamily="66" charset="-78"/>
              </a:rPr>
              <a:t>-	مفهوم اليمين المتممة </a:t>
            </a:r>
            <a:r>
              <a:rPr lang="ar-DZ" sz="4400" b="1" dirty="0">
                <a:solidFill>
                  <a:schemeClr val="tx1"/>
                </a:solidFill>
                <a:latin typeface="Arabic Typesetting" panose="03020402040406030203" pitchFamily="66" charset="-78"/>
                <a:cs typeface="Arabic Typesetting" panose="03020402040406030203" pitchFamily="66" charset="-78"/>
              </a:rPr>
              <a:t>: اليمين المتممة طبقا لأحكام المادة 348 من القانون المدني ، هي تلك  اليمين التي يوجهها القاضي من تلقاء نفسه لأحد الخصوم  ليبني  عليها حكمه ، و ذلك بخصوص نزاع تنقصه أدلة كاملة لحسمه ، و لكن في المقابل  لا يخلو موضوع هذا النزاع  أيضا من أي دليل حتى لو كانت بسيطة  . . </a:t>
            </a:r>
          </a:p>
        </p:txBody>
      </p:sp>
    </p:spTree>
    <p:extLst>
      <p:ext uri="{BB962C8B-B14F-4D97-AF65-F5344CB8AC3E}">
        <p14:creationId xmlns:p14="http://schemas.microsoft.com/office/powerpoint/2010/main" val="2445305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442173" y="675861"/>
            <a:ext cx="26040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باليمين و الاقرار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8724" y="124239"/>
            <a:ext cx="9014792" cy="6609522"/>
          </a:xfrm>
        </p:spPr>
        <p:txBody>
          <a:bodyPr>
            <a:no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الاثبات بالإقرار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الأصل في نظرية الإثبات هو وجوب إقامة الدليل من طرف المدعي حول الواقعة  المتنازع حولها ، و لما كان الإقرار  هو  اعتراف  من المدعى عليه بواقعة قانونية ، فهذه الواقعة لم تعد تحتاج بعد ذلك إلى إثباتها ، لأنها لم تصبح متنازع حولها و لم يتم انكارها من طرف المدعى عليه   </a:t>
            </a:r>
            <a:r>
              <a:rPr lang="ar-DZ" sz="4400" b="1" dirty="0">
                <a:solidFill>
                  <a:srgbClr val="C00000"/>
                </a:solidFill>
                <a:latin typeface="Arabic Typesetting" panose="03020402040406030203" pitchFamily="66" charset="-78"/>
                <a:cs typeface="Arabic Typesetting" panose="03020402040406030203" pitchFamily="66" charset="-78"/>
              </a:rPr>
              <a:t>.</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516340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442173" y="675861"/>
            <a:ext cx="26040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باليمين و الاقرار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8724" y="124239"/>
            <a:ext cx="9014792" cy="6609522"/>
          </a:xfrm>
        </p:spPr>
        <p:txBody>
          <a:bodyPr>
            <a:no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الاثبات بالإقرار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الأصل في نظرية الإثبات هو وجوب إقامة الدليل من طرف المدعي حول الواقعة  المتنازع حولها ، و لما كان الإقرار  هو  اعتراف  من المدعى عليه بواقعة قانونية ، فهذه الواقعة لم تعد تحتاج بعد ذلك إلى إثباتها ، لأنها لم تصبح متنازع حولها و لم يتم انكارها من طرف المدعى عليه   </a:t>
            </a:r>
            <a:r>
              <a:rPr lang="ar-DZ" sz="4400" b="1" dirty="0">
                <a:solidFill>
                  <a:srgbClr val="C00000"/>
                </a:solidFill>
                <a:latin typeface="Arabic Typesetting" panose="03020402040406030203" pitchFamily="66" charset="-78"/>
                <a:cs typeface="Arabic Typesetting" panose="03020402040406030203" pitchFamily="66" charset="-78"/>
              </a:rPr>
              <a:t>.</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يهذا و يتخذ الإقرار بشكل عام صورتين أساسيتين ، الصورة الأولى هي الإقرار القضائي ، أما الصورة الثانية فهي الإقرار غير القضائي . </a:t>
            </a:r>
          </a:p>
        </p:txBody>
      </p:sp>
    </p:spTree>
    <p:extLst>
      <p:ext uri="{BB962C8B-B14F-4D97-AF65-F5344CB8AC3E}">
        <p14:creationId xmlns:p14="http://schemas.microsoft.com/office/powerpoint/2010/main" val="3659658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الخامس : اثبات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الأول : القواعد العامة المتعلقة بإثبات الحق </a:t>
            </a:r>
            <a:br>
              <a:rPr kumimoji="0" lang="en-GB" sz="54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الثاني : طرق و أساليب إثبات الحق: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442173" y="675861"/>
            <a:ext cx="26040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باليمين و الاقرار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8724" y="124239"/>
            <a:ext cx="9014792" cy="6609522"/>
          </a:xfrm>
        </p:spPr>
        <p:txBody>
          <a:bodyPr>
            <a:noAutofit/>
          </a:bodyPr>
          <a:lstStyle/>
          <a:p>
            <a:pPr algn="just" rtl="1"/>
            <a:r>
              <a:rPr lang="ar-DZ" sz="4000" b="1" dirty="0">
                <a:solidFill>
                  <a:srgbClr val="C00000"/>
                </a:solidFill>
                <a:latin typeface="Arabic Typesetting" panose="03020402040406030203" pitchFamily="66" charset="-78"/>
                <a:cs typeface="Arabic Typesetting" panose="03020402040406030203" pitchFamily="66" charset="-78"/>
              </a:rPr>
              <a:t>ثانيا: الاثبات بالإقرار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1-	</a:t>
            </a:r>
            <a:r>
              <a:rPr lang="ar-DZ" sz="4000" b="1" dirty="0">
                <a:solidFill>
                  <a:srgbClr val="FF0000"/>
                </a:solidFill>
                <a:latin typeface="Arabic Typesetting" panose="03020402040406030203" pitchFamily="66" charset="-78"/>
                <a:cs typeface="Arabic Typesetting" panose="03020402040406030203" pitchFamily="66" charset="-78"/>
              </a:rPr>
              <a:t>الإقرار القضائي </a:t>
            </a:r>
            <a:r>
              <a:rPr lang="ar-DZ" sz="4000" b="1" dirty="0">
                <a:solidFill>
                  <a:srgbClr val="C00000"/>
                </a:solidFill>
                <a:latin typeface="Arabic Typesetting" panose="03020402040406030203" pitchFamily="66" charset="-78"/>
                <a:cs typeface="Arabic Typesetting" panose="03020402040406030203" pitchFamily="66" charset="-78"/>
              </a:rPr>
              <a:t>: </a:t>
            </a:r>
            <a:r>
              <a:rPr lang="ar-DZ" sz="4000" b="1" dirty="0">
                <a:solidFill>
                  <a:schemeClr val="tx1"/>
                </a:solidFill>
                <a:latin typeface="Arabic Typesetting" panose="03020402040406030203" pitchFamily="66" charset="-78"/>
                <a:cs typeface="Arabic Typesetting" panose="03020402040406030203" pitchFamily="66" charset="-78"/>
              </a:rPr>
              <a:t>الإقرار القضائي هو اعتراف الخصم أمام القضاء بواقعة قانونية مدعى بها عليه ذلك أثناء سير الدعوى المتعلقة بهذه الواقعة </a:t>
            </a:r>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r>
              <a:rPr lang="ar-DZ" sz="4000" b="1" dirty="0">
                <a:solidFill>
                  <a:schemeClr val="tx1"/>
                </a:solidFill>
                <a:latin typeface="Arabic Typesetting" panose="03020402040406030203" pitchFamily="66" charset="-78"/>
                <a:cs typeface="Arabic Typesetting" panose="03020402040406030203" pitchFamily="66" charset="-78"/>
              </a:rPr>
              <a:t>و يتمتع حجية مطلقة في حق الشخص المقر  أو المعترف ، حيث لا يكون الخصم الآخر معني بتقديم أي  إثبات آخر في الدعوى موضوع الحق  ، حيث نص في المادة 342 من القانون المدني على أنه " الإقرار حجة قاطعة على المقر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و القاعدة أنه لا يجوز الرجوع في الإقرار  ، و لكن ما دام هذا الإقرار نابع من إرادة الشخص المقر  فإن هذه الإرادة يجب أن تكون صحيحة حتى يكون الإقرار صحيح ، و متى كانت معيبة بعيب من عيوب الإرادة الغلط في الوقائع أو الاكراه الممارس على شخص المعترف، كان بالإمكان بناء عليه الطعن في هذا الإقرار  </a:t>
            </a:r>
          </a:p>
        </p:txBody>
      </p:sp>
    </p:spTree>
    <p:extLst>
      <p:ext uri="{BB962C8B-B14F-4D97-AF65-F5344CB8AC3E}">
        <p14:creationId xmlns:p14="http://schemas.microsoft.com/office/powerpoint/2010/main" val="4226978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442173" y="675861"/>
            <a:ext cx="2604051"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باليمين و الاقرار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08724" y="124239"/>
            <a:ext cx="9014792" cy="6609522"/>
          </a:xfrm>
        </p:spPr>
        <p:txBody>
          <a:bodyPr>
            <a:noAutofit/>
          </a:bodyPr>
          <a:lstStyle/>
          <a:p>
            <a:pPr algn="just" rtl="1"/>
            <a:r>
              <a:rPr lang="ar-DZ" sz="4000" b="1" dirty="0">
                <a:solidFill>
                  <a:srgbClr val="C00000"/>
                </a:solidFill>
                <a:latin typeface="Arabic Typesetting" panose="03020402040406030203" pitchFamily="66" charset="-78"/>
                <a:cs typeface="Arabic Typesetting" panose="03020402040406030203" pitchFamily="66" charset="-78"/>
              </a:rPr>
              <a:t>ثانيا: الاثبات بالإقرار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2-	</a:t>
            </a:r>
            <a:r>
              <a:rPr lang="ar-DZ" sz="4000" b="1" dirty="0">
                <a:solidFill>
                  <a:srgbClr val="FF0000"/>
                </a:solidFill>
                <a:latin typeface="Arabic Typesetting" panose="03020402040406030203" pitchFamily="66" charset="-78"/>
                <a:cs typeface="Arabic Typesetting" panose="03020402040406030203" pitchFamily="66" charset="-78"/>
              </a:rPr>
              <a:t>الإقرار غير القضائي </a:t>
            </a:r>
            <a:r>
              <a:rPr lang="ar-DZ" sz="4000" b="1" dirty="0">
                <a:solidFill>
                  <a:srgbClr val="C00000"/>
                </a:solidFill>
                <a:latin typeface="Arabic Typesetting" panose="03020402040406030203" pitchFamily="66" charset="-78"/>
                <a:cs typeface="Arabic Typesetting" panose="03020402040406030203" pitchFamily="66" charset="-78"/>
              </a:rPr>
              <a:t>: </a:t>
            </a:r>
            <a:r>
              <a:rPr lang="ar-DZ" sz="4000" b="1" dirty="0">
                <a:solidFill>
                  <a:schemeClr val="tx1"/>
                </a:solidFill>
                <a:latin typeface="Arabic Typesetting" panose="03020402040406030203" pitchFamily="66" charset="-78"/>
                <a:cs typeface="Arabic Typesetting" panose="03020402040406030203" pitchFamily="66" charset="-78"/>
              </a:rPr>
              <a:t>الإقرار غير القضائي لا يتم تحقيقه أمام الجهات القضائية الناظرة في موضوع الحق المدعى به مباشرة ، و لكنه يتم خارج الإطار القضائي ، كأن يكون الاعتراف قد تم أمام جهة إدارية ، أو تم أمام مجموعة من الأشخاص .</a:t>
            </a:r>
          </a:p>
          <a:p>
            <a:pPr algn="just" rtl="1"/>
            <a:r>
              <a:rPr lang="ar-DZ" sz="4000" b="1">
                <a:solidFill>
                  <a:schemeClr val="tx1"/>
                </a:solidFill>
                <a:latin typeface="Arabic Typesetting" panose="03020402040406030203" pitchFamily="66" charset="-78"/>
                <a:cs typeface="Arabic Typesetting" panose="03020402040406030203" pitchFamily="66" charset="-78"/>
              </a:rPr>
              <a:t>و المشرع لم يتناول بالمعالجة موضوع الإقرار غير القضائي ، و بالتالي فهو لم يسبغ عليه بشكل صريح أي حجية لا مطلقة أو لا نسبية ، و لكن مع ذلك يبقى هذا الإقرار  خاضع للسلطة التقديرية للقاضي الناظر في موضوع الحق المدعى به ، حيث يمكن للقاضي أن يأخذ به أو لا يخذ بحسب ظروف الواقعة موضوع النزاع ، حيث قد يصل هذا الإقرار للقاضي بطرق مختلفة ، على نحو شهادة الشهود  أو من خلال تسلمه ورقة أو مذكرات تتضمن اعترافا معين .</a:t>
            </a:r>
            <a:endParaRPr lang="ar-DZ" sz="4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011082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6" y="99391"/>
            <a:ext cx="11509513" cy="6609522"/>
          </a:xfrm>
        </p:spPr>
        <p:txBody>
          <a:bodyPr>
            <a:normAutofit fontScale="25000" lnSpcReduction="20000"/>
          </a:bodyPr>
          <a:lstStyle/>
          <a:p>
            <a:pPr algn="just" rtl="1"/>
            <a:endParaRPr lang="ar-DZ" sz="17600" b="1" dirty="0">
              <a:solidFill>
                <a:srgbClr val="C00000"/>
              </a:solidFill>
              <a:latin typeface="Arabic Typesetting" panose="03020402040406030203" pitchFamily="66" charset="-78"/>
              <a:cs typeface="Arabic Typesetting" panose="03020402040406030203" pitchFamily="66" charset="-78"/>
            </a:endParaRPr>
          </a:p>
          <a:p>
            <a:pPr algn="just" rtl="1"/>
            <a:r>
              <a:rPr lang="ar-DZ" sz="17600" b="1" dirty="0">
                <a:solidFill>
                  <a:srgbClr val="C00000"/>
                </a:solidFill>
                <a:latin typeface="Arabic Typesetting" panose="03020402040406030203" pitchFamily="66" charset="-78"/>
                <a:cs typeface="Arabic Typesetting" panose="03020402040406030203" pitchFamily="66" charset="-78"/>
              </a:rPr>
              <a:t>المطلب الثاني : طرق و أساليب إثبات الحق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كرس المشرع الجزائري في إطار عملية إثبات الحقوق المختلفة للأشخاص ، العديد من طرق  و أساليب الإثبات ، حيث تتنوع هذه الطرق و الأساليب بحسب طبيعة و وضعية  الحق المراد إثباته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و في هذا الإطار يمكن إجمال طرق الإثبات هذه ضمن ثلاث فروع أساسية</a:t>
            </a:r>
          </a:p>
          <a:p>
            <a:pPr algn="just" rtl="1"/>
            <a:r>
              <a:rPr lang="ar-DZ" sz="17600" b="1" dirty="0">
                <a:solidFill>
                  <a:srgbClr val="C00000"/>
                </a:solidFill>
                <a:latin typeface="Arabic Typesetting" panose="03020402040406030203" pitchFamily="66" charset="-78"/>
                <a:cs typeface="Arabic Typesetting" panose="03020402040406030203" pitchFamily="66" charset="-78"/>
              </a:rPr>
              <a:t> الفرع الأول :  الدليل الكتابي لإثبات الحق ،</a:t>
            </a:r>
          </a:p>
          <a:p>
            <a:pPr algn="just" rtl="1"/>
            <a:r>
              <a:rPr lang="ar-DZ" sz="17600" b="1" dirty="0">
                <a:solidFill>
                  <a:srgbClr val="C00000"/>
                </a:solidFill>
                <a:latin typeface="Arabic Typesetting" panose="03020402040406030203" pitchFamily="66" charset="-78"/>
                <a:cs typeface="Arabic Typesetting" panose="03020402040406030203" pitchFamily="66" charset="-78"/>
              </a:rPr>
              <a:t>الفرع الثاني :  الاثبات بالشهود  و القرائن  ،</a:t>
            </a:r>
          </a:p>
          <a:p>
            <a:pPr algn="just" rtl="1"/>
            <a:r>
              <a:rPr lang="ar-DZ" sz="17600" b="1" dirty="0">
                <a:solidFill>
                  <a:srgbClr val="C00000"/>
                </a:solidFill>
                <a:latin typeface="Arabic Typesetting" panose="03020402040406030203" pitchFamily="66" charset="-78"/>
                <a:cs typeface="Arabic Typesetting" panose="03020402040406030203" pitchFamily="66" charset="-78"/>
              </a:rPr>
              <a:t>الفرع الثالث : الاثبات باليمين و الاقرار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1408864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800" b="1" dirty="0">
              <a:solidFill>
                <a:srgbClr val="C00000"/>
              </a:solidFill>
              <a:latin typeface="Arabic Typesetting" panose="03020402040406030203" pitchFamily="66" charset="-78"/>
              <a:cs typeface="Arabic Typesetting" panose="03020402040406030203" pitchFamily="66" charset="-78"/>
            </a:endParaRPr>
          </a:p>
          <a:p>
            <a:pPr algn="just" rtl="1"/>
            <a:endParaRPr lang="ar-DZ" sz="4800" b="1" dirty="0">
              <a:solidFill>
                <a:srgbClr val="C00000"/>
              </a:solidFill>
              <a:latin typeface="Arabic Typesetting" panose="03020402040406030203" pitchFamily="66" charset="-78"/>
              <a:cs typeface="Arabic Typesetting" panose="03020402040406030203" pitchFamily="66" charset="-78"/>
            </a:endParaRPr>
          </a:p>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 الاثبات بالشهود </a:t>
            </a:r>
          </a:p>
          <a:p>
            <a:pPr algn="just" rtl="1"/>
            <a:endParaRPr lang="ar-DZ" sz="4800" b="1" dirty="0">
              <a:solidFill>
                <a:srgbClr val="C00000"/>
              </a:solidFill>
              <a:latin typeface="Arabic Typesetting" panose="03020402040406030203" pitchFamily="66" charset="-78"/>
              <a:cs typeface="Arabic Typesetting" panose="03020402040406030203" pitchFamily="66" charset="-78"/>
            </a:endParaRP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C00000"/>
                </a:solidFill>
                <a:latin typeface="Arabic Typesetting" panose="03020402040406030203" pitchFamily="66" charset="-78"/>
                <a:cs typeface="Arabic Typesetting" panose="03020402040406030203" pitchFamily="66" charset="-78"/>
              </a:rPr>
              <a:t>ثانيا:  الاثبات بالقرائن </a:t>
            </a:r>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361348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 الاثبات بالشهود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يقصد  بالشهادة أو البينة كما تعرف  أيضا ، بأنها تعبير عن مضمون الإدراك الحسي للشاهد بما رآه  أو سمعه بنفسه من معلومات عن الغير مطابقة لحقيقة الواقعة التي يشهد عليها أمام القضاء ، بعد أدائه اليمين ممن تقبل شهادتهم من غير الخصوم في الدعوى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هذا و قد عالج المشرع الجزائري موضوع الإثبات بالشهود ضمن أحكام المواد من 333 إلى غاية 336 من القانون المدني الجزائري ،              و التي من خلالها سنتعرف على تنظيم هذه الطريقة في الاثبات </a:t>
            </a:r>
            <a:r>
              <a:rPr lang="ar-DZ" sz="4800" b="1" dirty="0">
                <a:solidFill>
                  <a:srgbClr val="C00000"/>
                </a:solidFill>
                <a:latin typeface="Arabic Typesetting" panose="03020402040406030203" pitchFamily="66" charset="-78"/>
                <a:cs typeface="Arabic Typesetting" panose="03020402040406030203" pitchFamily="66" charset="-78"/>
              </a:rPr>
              <a:t>. </a:t>
            </a:r>
          </a:p>
          <a:p>
            <a:pPr algn="just" rtl="1"/>
            <a:endParaRPr lang="ar-DZ" sz="4800" b="1" dirty="0">
              <a:solidFill>
                <a:srgbClr val="C0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549334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 الاثبات بالشهود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أ  - القوة المطلقة للإثبات بالشهود : </a:t>
            </a:r>
            <a:r>
              <a:rPr lang="ar-DZ" sz="4800" b="1" dirty="0">
                <a:solidFill>
                  <a:schemeClr val="tx1"/>
                </a:solidFill>
                <a:latin typeface="Arabic Typesetting" panose="03020402040406030203" pitchFamily="66" charset="-78"/>
                <a:cs typeface="Arabic Typesetting" panose="03020402040406030203" pitchFamily="66" charset="-78"/>
              </a:rPr>
              <a:t>يتمتع أسلوب الإثبات بالشهود  بقيمة قانونية مطلقة في مسائل إثبات الوقائع المادية و كذا مسائل المتعلقة بالمواد التجارية ، بالإضافة إلى التصرفات القانونية التي لا تزيد قيمتها المالية عن عشرة آلاف دينار . </a:t>
            </a:r>
          </a:p>
        </p:txBody>
      </p:sp>
    </p:spTree>
    <p:extLst>
      <p:ext uri="{BB962C8B-B14F-4D97-AF65-F5344CB8AC3E}">
        <p14:creationId xmlns:p14="http://schemas.microsoft.com/office/powerpoint/2010/main" val="4069249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850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 الاثبات بالشهود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أ  - </a:t>
            </a:r>
            <a:r>
              <a:rPr lang="ar-DZ" sz="4800" b="1" dirty="0">
                <a:solidFill>
                  <a:srgbClr val="FF0000"/>
                </a:solidFill>
                <a:latin typeface="Arabic Typesetting" panose="03020402040406030203" pitchFamily="66" charset="-78"/>
                <a:cs typeface="Arabic Typesetting" panose="03020402040406030203" pitchFamily="66" charset="-78"/>
              </a:rPr>
              <a:t>القوة المطلقة للإثبات بالشهود </a:t>
            </a:r>
            <a:r>
              <a:rPr lang="ar-DZ" sz="4800" b="1" dirty="0">
                <a:solidFill>
                  <a:srgbClr val="C0000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يتمتع أسلوب الإثبات بالشهود  بقيمة قانونية مطلقة في مسائل إثبات التالية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1	- الوقائع المادية </a:t>
            </a:r>
            <a:r>
              <a:rPr lang="ar-DZ" sz="4800" b="1" dirty="0">
                <a:solidFill>
                  <a:schemeClr val="tx1"/>
                </a:solidFill>
                <a:latin typeface="Arabic Typesetting" panose="03020402040406030203" pitchFamily="66" charset="-78"/>
                <a:cs typeface="Arabic Typesetting" panose="03020402040406030203" pitchFamily="66" charset="-78"/>
              </a:rPr>
              <a:t>: بمفهوم المخالفة لنص المادة 333 من القانون المدني يتضح أن شهادة الشهود تتمتع بقوى مطلقة في اثبات الوقائع المادية ، ذلك أن سياق  المادة 333 من القانون المدني تشير إلى صلاحية إثبات التصرفات القانونية بشهادة الشهود في حدود قيمة مالية معينة ، و مدام الأمر كذلك بخصوص التصرفات القانونية فإنه من باب أولى أن الوقائع المادية تكون صالحة بشكل مطلق للإثبات بكل طرق الاثبات بما فيها شهادة الشهود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تفسير  ذلك أن الوقائع المادية سواء كانت طبيعية أو بفعل الانسان لا تسمح طبيعتها في غالب الأحيان بإعداد دليل كتابي بشأنها و من ثم كان من الجائز إثباتها بكافة طرق الاثبات بما فيها شهادة الشهود </a:t>
            </a:r>
          </a:p>
          <a:p>
            <a:pPr algn="just" rtl="1"/>
            <a:endParaRPr lang="ar-DZ" sz="48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200664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850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 الاثبات بالشهود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أ  - </a:t>
            </a:r>
            <a:r>
              <a:rPr lang="ar-DZ" sz="4800" b="1" dirty="0">
                <a:solidFill>
                  <a:srgbClr val="FF0000"/>
                </a:solidFill>
                <a:latin typeface="Arabic Typesetting" panose="03020402040406030203" pitchFamily="66" charset="-78"/>
                <a:cs typeface="Arabic Typesetting" panose="03020402040406030203" pitchFamily="66" charset="-78"/>
              </a:rPr>
              <a:t>القوة المطلقة للإثبات بالشهود </a:t>
            </a:r>
            <a:r>
              <a:rPr lang="ar-DZ" sz="4800" b="1" dirty="0">
                <a:solidFill>
                  <a:srgbClr val="C0000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يتمتع أسلوب الإثبات بالشهود  بقيمة قانونية مطلقة في مسائل إثبات التالية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2	- المواد التجارية : </a:t>
            </a:r>
            <a:r>
              <a:rPr lang="ar-DZ" sz="4800" b="1" dirty="0">
                <a:solidFill>
                  <a:schemeClr val="tx1"/>
                </a:solidFill>
                <a:latin typeface="Arabic Typesetting" panose="03020402040406030203" pitchFamily="66" charset="-78"/>
                <a:cs typeface="Arabic Typesetting" panose="03020402040406030203" pitchFamily="66" charset="-78"/>
              </a:rPr>
              <a:t>تطبيقا لمفهوم نص المادة 333 من القانون المدني أيضا ، أجاز المشرع إثبات التصرفات القانونية في المواد التجارية بشهادة الشهود ، مهما كانت قيمة موضوع التصرف القانوني ، حيث يتمتع الاثبات بالشهود في المسائل التجارية بقوة مطلقة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و يرجع السبب في ذلك إلى طبيعة المسائل التجارية التي تتميز بالسرعة و الائتمان ، مما يجعل إثقالها بشكليات الإثبات الكتابية الرسمية أمر غير مستساغ ، و الذي من شأنه أن يعرقل من حركية  و انسيابية العمل التجاري مع ما يسببه ذلك من آثار سلبية على الحياة الاقتصادية و الاجتماعية . </a:t>
            </a:r>
          </a:p>
        </p:txBody>
      </p:sp>
    </p:spTree>
    <p:extLst>
      <p:ext uri="{BB962C8B-B14F-4D97-AF65-F5344CB8AC3E}">
        <p14:creationId xmlns:p14="http://schemas.microsoft.com/office/powerpoint/2010/main" val="1421028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الاثبات بالشهود       و القرائن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69574"/>
            <a:ext cx="8845826" cy="6609522"/>
          </a:xfrm>
        </p:spPr>
        <p:txBody>
          <a:bodyPr>
            <a:normAutofit fontScale="92500" lnSpcReduction="1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 الاثبات بالشهود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أ  - </a:t>
            </a:r>
            <a:r>
              <a:rPr lang="ar-DZ" sz="4800" b="1" dirty="0">
                <a:solidFill>
                  <a:srgbClr val="FF0000"/>
                </a:solidFill>
                <a:latin typeface="Arabic Typesetting" panose="03020402040406030203" pitchFamily="66" charset="-78"/>
                <a:cs typeface="Arabic Typesetting" panose="03020402040406030203" pitchFamily="66" charset="-78"/>
              </a:rPr>
              <a:t>القوة المطلقة للإثبات بالشهود </a:t>
            </a:r>
            <a:r>
              <a:rPr lang="ar-DZ" sz="4800" b="1" dirty="0">
                <a:solidFill>
                  <a:srgbClr val="C0000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يتمتع أسلوب الإثبات بالشهود  بقيمة قانونية مطلقة في مسائل إثبات التالية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3- التصرفات المدنية التي لا تزيد قيمتها عن مئة ألف دينار  : </a:t>
            </a:r>
            <a:r>
              <a:rPr lang="ar-DZ" sz="4800" b="1" dirty="0">
                <a:solidFill>
                  <a:schemeClr val="tx1"/>
                </a:solidFill>
                <a:latin typeface="Arabic Typesetting" panose="03020402040406030203" pitchFamily="66" charset="-78"/>
                <a:cs typeface="Arabic Typesetting" panose="03020402040406030203" pitchFamily="66" charset="-78"/>
              </a:rPr>
              <a:t>أكد المشرع الجزائري من خلال المادة 333 من القانون المدني على عدم جواز  إثبات التصرف القانونية في المواد المدنية بشهادة الشهود إذا كانت قيمة التصرف القانوني في المادة المدنية يتجاوز  مبلغ المئة ألف دينار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إذن و بمفهوم المخالفة تكون التصرفات القانونية في المواد المدنية التي لا تتجاوز قيمتها مبلغ المئة ألف دينار أو تساويه ، ممكن إثباتها بشهادة الشهود ، حيث  يكون لهذه الأخيرة  قوة مطلقة في ذلك . </a:t>
            </a:r>
          </a:p>
        </p:txBody>
      </p:sp>
    </p:spTree>
    <p:extLst>
      <p:ext uri="{BB962C8B-B14F-4D97-AF65-F5344CB8AC3E}">
        <p14:creationId xmlns:p14="http://schemas.microsoft.com/office/powerpoint/2010/main" val="429383090"/>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795</TotalTime>
  <Words>1997</Words>
  <Application>Microsoft Office PowerPoint</Application>
  <PresentationFormat>شاشة عريضة</PresentationFormat>
  <Paragraphs>98</Paragraphs>
  <Slides>21</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21</vt:i4>
      </vt:variant>
    </vt:vector>
  </HeadingPairs>
  <TitlesOfParts>
    <vt:vector size="26" baseType="lpstr">
      <vt:lpstr>Arabic Typesetting</vt:lpstr>
      <vt:lpstr>Arial</vt:lpstr>
      <vt:lpstr>Century Gothic</vt:lpstr>
      <vt:lpstr>Wingdings 3</vt:lpstr>
      <vt:lpstr>ربطة</vt:lpstr>
      <vt:lpstr>جامعة بسكرة  كلية الحقوق و العلوم السياسية   قسم القانون الخاص  السنة الأولى ليسانس جذع مشترك حقوق  </vt:lpstr>
      <vt:lpstr>                                  المبحث الخامس : اثبات الحق   المطلب الأول : القواعد العامة المتعلقة بإثبات الحق  المطلب الثاني : طرق و أساليب إثبات الحق: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276</cp:revision>
  <dcterms:created xsi:type="dcterms:W3CDTF">2025-09-29T18:29:53Z</dcterms:created>
  <dcterms:modified xsi:type="dcterms:W3CDTF">2025-12-13T21:20:35Z</dcterms:modified>
</cp:coreProperties>
</file>