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quickStyle2.xml" ContentType="application/vnd.openxmlformats-officedocument.drawingml.diagramStyle+xml"/>
  <Override PartName="/ppt/diagrams/quickStyle3.xml" ContentType="application/vnd.openxmlformats-officedocument.drawingml.diagramStyl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6" r:id="rId2"/>
    <p:sldId id="258" r:id="rId3"/>
    <p:sldId id="262" r:id="rId4"/>
    <p:sldId id="263" r:id="rId5"/>
    <p:sldId id="264" r:id="rId6"/>
    <p:sldId id="268" r:id="rId7"/>
    <p:sldId id="266" r:id="rId8"/>
    <p:sldId id="267" r:id="rId9"/>
    <p:sldId id="265" r:id="rId10"/>
    <p:sldId id="261" r:id="rId11"/>
    <p:sldId id="260" r:id="rId12"/>
    <p:sldId id="257" r:id="rId13"/>
  </p:sldIdLst>
  <p:sldSz cx="18288000" cy="10287000"/>
  <p:notesSz cx="6858000" cy="9144000"/>
  <p:embeddedFontLst>
    <p:embeddedFont>
      <p:font typeface="Calibri" pitchFamily="34" charset="0"/>
      <p:regular r:id="rId15"/>
      <p:bold r:id="rId16"/>
      <p:italic r:id="rId17"/>
      <p:boldItalic r:id="rId18"/>
    </p:embeddedFont>
    <p:embeddedFont>
      <p:font typeface="Traditional Arabic" pitchFamily="18" charset="-78"/>
      <p:regular r:id="rId19"/>
      <p:bold r:id="rId20"/>
    </p:embeddedFont>
    <p:embeddedFont>
      <p:font typeface="DM Sans" charset="0"/>
      <p:regular r:id="rId21"/>
    </p:embeddedFont>
    <p:embeddedFont>
      <p:font typeface="DM Sans Bold"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14" autoAdjust="0"/>
    <p:restoredTop sz="77689" autoAdjust="0"/>
  </p:normalViewPr>
  <p:slideViewPr>
    <p:cSldViewPr>
      <p:cViewPr>
        <p:scale>
          <a:sx n="28" d="100"/>
          <a:sy n="28" d="100"/>
        </p:scale>
        <p:origin x="-1584" y="-2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4CC0A8-0239-4F15-82D0-BD19D044497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939381B-A979-4407-A478-8FC9E621A608}">
      <dgm:prSet phldrT="[Texte]" custT="1"/>
      <dgm:spPr/>
      <dgm:t>
        <a:bodyPr/>
        <a:lstStyle/>
        <a:p>
          <a:pPr algn="ctr"/>
          <a:r>
            <a:rPr lang="ar-DZ" sz="5400" b="1" dirty="0" smtClean="0">
              <a:latin typeface="Traditional Arabic" pitchFamily="18" charset="-78"/>
              <a:cs typeface="Traditional Arabic" pitchFamily="18" charset="-78"/>
            </a:rPr>
            <a:t>1- تنفيذ المهام </a:t>
          </a:r>
          <a:r>
            <a:rPr lang="ar-DZ" sz="5400" b="1" dirty="0" err="1" smtClean="0">
              <a:latin typeface="Traditional Arabic" pitchFamily="18" charset="-78"/>
              <a:cs typeface="Traditional Arabic" pitchFamily="18" charset="-78"/>
            </a:rPr>
            <a:t>الوكلة</a:t>
          </a:r>
          <a:r>
            <a:rPr lang="ar-DZ" sz="5400" b="1" dirty="0" smtClean="0">
              <a:latin typeface="Traditional Arabic" pitchFamily="18" charset="-78"/>
              <a:cs typeface="Traditional Arabic" pitchFamily="18" charset="-78"/>
            </a:rPr>
            <a:t> إليه</a:t>
          </a:r>
          <a:endParaRPr lang="en-US" sz="5400" b="1" dirty="0">
            <a:latin typeface="Traditional Arabic" pitchFamily="18" charset="-78"/>
            <a:cs typeface="Traditional Arabic" pitchFamily="18" charset="-78"/>
          </a:endParaRPr>
        </a:p>
      </dgm:t>
    </dgm:pt>
    <dgm:pt modelId="{EAF4C5C2-6CE6-466C-882D-4B96F8F5AD54}" type="parTrans" cxnId="{C73F8DF1-03EB-41B4-9ACB-F712CACCE1EF}">
      <dgm:prSet/>
      <dgm:spPr/>
      <dgm:t>
        <a:bodyPr/>
        <a:lstStyle/>
        <a:p>
          <a:endParaRPr lang="en-US"/>
        </a:p>
      </dgm:t>
    </dgm:pt>
    <dgm:pt modelId="{DA37F65A-DDDB-4199-9071-DAC292A06886}" type="sibTrans" cxnId="{C73F8DF1-03EB-41B4-9ACB-F712CACCE1EF}">
      <dgm:prSet/>
      <dgm:spPr/>
      <dgm:t>
        <a:bodyPr/>
        <a:lstStyle/>
        <a:p>
          <a:endParaRPr lang="en-US"/>
        </a:p>
      </dgm:t>
    </dgm:pt>
    <dgm:pt modelId="{9DE92032-A265-440E-A92C-1F129EF574CC}">
      <dgm:prSet phldrT="[Texte]" custT="1"/>
      <dgm:spPr/>
      <dgm:t>
        <a:bodyPr/>
        <a:lstStyle/>
        <a:p>
          <a:pPr algn="ctr"/>
          <a:r>
            <a:rPr lang="ar-DZ" sz="5400" b="1" dirty="0" smtClean="0">
              <a:latin typeface="Traditional Arabic" pitchFamily="18" charset="-78"/>
              <a:cs typeface="Traditional Arabic" pitchFamily="18" charset="-78"/>
            </a:rPr>
            <a:t>2- المحافظة على السر المهني</a:t>
          </a:r>
          <a:endParaRPr lang="en-US" sz="5400" b="1" dirty="0">
            <a:latin typeface="Traditional Arabic" pitchFamily="18" charset="-78"/>
            <a:cs typeface="Traditional Arabic" pitchFamily="18" charset="-78"/>
          </a:endParaRPr>
        </a:p>
      </dgm:t>
    </dgm:pt>
    <dgm:pt modelId="{0D450344-5809-45BD-9BEE-057827C7FB39}" type="parTrans" cxnId="{7A0551F1-BB90-4ACA-81CB-90320276D521}">
      <dgm:prSet/>
      <dgm:spPr/>
      <dgm:t>
        <a:bodyPr/>
        <a:lstStyle/>
        <a:p>
          <a:endParaRPr lang="en-US"/>
        </a:p>
      </dgm:t>
    </dgm:pt>
    <dgm:pt modelId="{B8250D8F-3D99-4F4D-96F5-DEF1E6720AFD}" type="sibTrans" cxnId="{7A0551F1-BB90-4ACA-81CB-90320276D521}">
      <dgm:prSet/>
      <dgm:spPr/>
      <dgm:t>
        <a:bodyPr/>
        <a:lstStyle/>
        <a:p>
          <a:endParaRPr lang="en-US"/>
        </a:p>
      </dgm:t>
    </dgm:pt>
    <dgm:pt modelId="{32E7386D-9EB1-431B-9BDC-0E910E094A68}">
      <dgm:prSet phldrT="[Texte]" custT="1"/>
      <dgm:spPr/>
      <dgm:t>
        <a:bodyPr/>
        <a:lstStyle/>
        <a:p>
          <a:pPr algn="ctr"/>
          <a:r>
            <a:rPr lang="ar-DZ" sz="5400" b="1" dirty="0" smtClean="0">
              <a:latin typeface="Traditional Arabic" pitchFamily="18" charset="-78"/>
              <a:cs typeface="Traditional Arabic" pitchFamily="18" charset="-78"/>
            </a:rPr>
            <a:t>3- المحافظة على كرامة</a:t>
          </a:r>
          <a:endParaRPr lang="en-US" sz="5400" b="1" dirty="0">
            <a:latin typeface="Traditional Arabic" pitchFamily="18" charset="-78"/>
            <a:cs typeface="Traditional Arabic" pitchFamily="18" charset="-78"/>
          </a:endParaRPr>
        </a:p>
      </dgm:t>
    </dgm:pt>
    <dgm:pt modelId="{7E699C26-F57A-4A7D-82F2-6F5497953060}" type="parTrans" cxnId="{4CF68485-E2FC-4BF3-8249-7C6CE3082692}">
      <dgm:prSet/>
      <dgm:spPr/>
      <dgm:t>
        <a:bodyPr/>
        <a:lstStyle/>
        <a:p>
          <a:endParaRPr lang="en-US"/>
        </a:p>
      </dgm:t>
    </dgm:pt>
    <dgm:pt modelId="{99B47132-067A-4241-B0E4-9500F39C350D}" type="sibTrans" cxnId="{4CF68485-E2FC-4BF3-8249-7C6CE3082692}">
      <dgm:prSet/>
      <dgm:spPr/>
      <dgm:t>
        <a:bodyPr/>
        <a:lstStyle/>
        <a:p>
          <a:endParaRPr lang="en-US"/>
        </a:p>
      </dgm:t>
    </dgm:pt>
    <dgm:pt modelId="{580AE589-B0AB-4A2C-B008-6C6F776B346B}">
      <dgm:prSet phldrT="[Texte]" custT="1"/>
      <dgm:spPr/>
      <dgm:t>
        <a:bodyPr/>
        <a:lstStyle/>
        <a:p>
          <a:pPr algn="ctr"/>
          <a:r>
            <a:rPr lang="ar-DZ" sz="5400" b="1" dirty="0" smtClean="0">
              <a:latin typeface="Traditional Arabic" pitchFamily="18" charset="-78"/>
              <a:cs typeface="Traditional Arabic" pitchFamily="18" charset="-78"/>
            </a:rPr>
            <a:t>5- طاعة الرؤساء</a:t>
          </a:r>
        </a:p>
      </dgm:t>
    </dgm:pt>
    <dgm:pt modelId="{BE755274-81AB-4F14-A7E7-9DCBB82D1EF2}" type="parTrans" cxnId="{56839E3B-8F5F-4C12-8E0A-BAB7079DB3FF}">
      <dgm:prSet/>
      <dgm:spPr/>
      <dgm:t>
        <a:bodyPr/>
        <a:lstStyle/>
        <a:p>
          <a:endParaRPr lang="en-US"/>
        </a:p>
      </dgm:t>
    </dgm:pt>
    <dgm:pt modelId="{DD0A581E-1A40-4AAB-9006-FC3FB56680D2}" type="sibTrans" cxnId="{56839E3B-8F5F-4C12-8E0A-BAB7079DB3FF}">
      <dgm:prSet/>
      <dgm:spPr/>
      <dgm:t>
        <a:bodyPr/>
        <a:lstStyle/>
        <a:p>
          <a:endParaRPr lang="en-US"/>
        </a:p>
      </dgm:t>
    </dgm:pt>
    <dgm:pt modelId="{9ED20DF1-1ED1-4727-9096-CF11E102033D}">
      <dgm:prSet phldrT="[Texte]" custT="1"/>
      <dgm:spPr/>
      <dgm:t>
        <a:bodyPr/>
        <a:lstStyle/>
        <a:p>
          <a:pPr algn="ctr"/>
          <a:r>
            <a:rPr lang="ar-DZ" sz="5400" b="1" dirty="0" smtClean="0">
              <a:latin typeface="Traditional Arabic" pitchFamily="18" charset="-78"/>
              <a:cs typeface="Traditional Arabic" pitchFamily="18" charset="-78"/>
            </a:rPr>
            <a:t>4- المعاملة الحسنة للآخرين</a:t>
          </a:r>
        </a:p>
      </dgm:t>
    </dgm:pt>
    <dgm:pt modelId="{186CF99C-15EB-4DC3-AB54-0E1787864AB2}" type="parTrans" cxnId="{046CE374-27C3-469F-8397-33BDC281680E}">
      <dgm:prSet/>
      <dgm:spPr/>
      <dgm:t>
        <a:bodyPr/>
        <a:lstStyle/>
        <a:p>
          <a:endParaRPr lang="en-US"/>
        </a:p>
      </dgm:t>
    </dgm:pt>
    <dgm:pt modelId="{96ED8A51-FCF1-4942-A794-7F36F950637B}" type="sibTrans" cxnId="{046CE374-27C3-469F-8397-33BDC281680E}">
      <dgm:prSet/>
      <dgm:spPr/>
      <dgm:t>
        <a:bodyPr/>
        <a:lstStyle/>
        <a:p>
          <a:endParaRPr lang="en-US"/>
        </a:p>
      </dgm:t>
    </dgm:pt>
    <dgm:pt modelId="{8E5C0E3E-90A3-4A40-9159-15D28449A933}" type="pres">
      <dgm:prSet presAssocID="{704CC0A8-0239-4F15-82D0-BD19D0444971}" presName="linear" presStyleCnt="0">
        <dgm:presLayoutVars>
          <dgm:dir/>
          <dgm:animLvl val="lvl"/>
          <dgm:resizeHandles val="exact"/>
        </dgm:presLayoutVars>
      </dgm:prSet>
      <dgm:spPr/>
    </dgm:pt>
    <dgm:pt modelId="{494980D4-8115-4B95-A96E-0918832FD406}" type="pres">
      <dgm:prSet presAssocID="{9939381B-A979-4407-A478-8FC9E621A608}" presName="parentLin" presStyleCnt="0"/>
      <dgm:spPr/>
    </dgm:pt>
    <dgm:pt modelId="{847FBE27-FA90-4A0A-BD37-536E348AF2A2}" type="pres">
      <dgm:prSet presAssocID="{9939381B-A979-4407-A478-8FC9E621A608}" presName="parentLeftMargin" presStyleLbl="node1" presStyleIdx="0" presStyleCnt="5"/>
      <dgm:spPr/>
    </dgm:pt>
    <dgm:pt modelId="{55B9D452-B34C-407B-B4BC-E30BBD016C00}" type="pres">
      <dgm:prSet presAssocID="{9939381B-A979-4407-A478-8FC9E621A608}" presName="parentText" presStyleLbl="node1" presStyleIdx="0" presStyleCnt="5" custLinFactNeighborX="1449" custLinFactNeighborY="-799">
        <dgm:presLayoutVars>
          <dgm:chMax val="0"/>
          <dgm:bulletEnabled val="1"/>
        </dgm:presLayoutVars>
      </dgm:prSet>
      <dgm:spPr/>
      <dgm:t>
        <a:bodyPr/>
        <a:lstStyle/>
        <a:p>
          <a:endParaRPr lang="en-US"/>
        </a:p>
      </dgm:t>
    </dgm:pt>
    <dgm:pt modelId="{6B1D8EE6-CBCA-4653-ADB5-A80FDDD678FC}" type="pres">
      <dgm:prSet presAssocID="{9939381B-A979-4407-A478-8FC9E621A608}" presName="negativeSpace" presStyleCnt="0"/>
      <dgm:spPr/>
    </dgm:pt>
    <dgm:pt modelId="{528548B3-9E14-4DD9-9F2C-8720270B11AD}" type="pres">
      <dgm:prSet presAssocID="{9939381B-A979-4407-A478-8FC9E621A608}" presName="childText" presStyleLbl="conFgAcc1" presStyleIdx="0" presStyleCnt="5">
        <dgm:presLayoutVars>
          <dgm:bulletEnabled val="1"/>
        </dgm:presLayoutVars>
      </dgm:prSet>
      <dgm:spPr/>
    </dgm:pt>
    <dgm:pt modelId="{D6A8C10F-5F4F-4B54-80B1-5548D20675BA}" type="pres">
      <dgm:prSet presAssocID="{DA37F65A-DDDB-4199-9071-DAC292A06886}" presName="spaceBetweenRectangles" presStyleCnt="0"/>
      <dgm:spPr/>
    </dgm:pt>
    <dgm:pt modelId="{6733D620-EF21-46BB-B962-2951D0C3CC30}" type="pres">
      <dgm:prSet presAssocID="{9DE92032-A265-440E-A92C-1F129EF574CC}" presName="parentLin" presStyleCnt="0"/>
      <dgm:spPr/>
    </dgm:pt>
    <dgm:pt modelId="{926F6258-A227-445D-B254-04784D06CE19}" type="pres">
      <dgm:prSet presAssocID="{9DE92032-A265-440E-A92C-1F129EF574CC}" presName="parentLeftMargin" presStyleLbl="node1" presStyleIdx="0" presStyleCnt="5"/>
      <dgm:spPr/>
    </dgm:pt>
    <dgm:pt modelId="{30660AEC-D40F-467E-BF5E-9467209C6B4D}" type="pres">
      <dgm:prSet presAssocID="{9DE92032-A265-440E-A92C-1F129EF574CC}" presName="parentText" presStyleLbl="node1" presStyleIdx="1" presStyleCnt="5">
        <dgm:presLayoutVars>
          <dgm:chMax val="0"/>
          <dgm:bulletEnabled val="1"/>
        </dgm:presLayoutVars>
      </dgm:prSet>
      <dgm:spPr/>
      <dgm:t>
        <a:bodyPr/>
        <a:lstStyle/>
        <a:p>
          <a:endParaRPr lang="en-US"/>
        </a:p>
      </dgm:t>
    </dgm:pt>
    <dgm:pt modelId="{62D30C8E-6352-4E61-B6ED-74F364F71882}" type="pres">
      <dgm:prSet presAssocID="{9DE92032-A265-440E-A92C-1F129EF574CC}" presName="negativeSpace" presStyleCnt="0"/>
      <dgm:spPr/>
    </dgm:pt>
    <dgm:pt modelId="{C81576DC-AE20-4991-B258-46460D8F057D}" type="pres">
      <dgm:prSet presAssocID="{9DE92032-A265-440E-A92C-1F129EF574CC}" presName="childText" presStyleLbl="conFgAcc1" presStyleIdx="1" presStyleCnt="5">
        <dgm:presLayoutVars>
          <dgm:bulletEnabled val="1"/>
        </dgm:presLayoutVars>
      </dgm:prSet>
      <dgm:spPr/>
    </dgm:pt>
    <dgm:pt modelId="{D891422D-0A17-4DD1-97E3-B394ACD4979F}" type="pres">
      <dgm:prSet presAssocID="{B8250D8F-3D99-4F4D-96F5-DEF1E6720AFD}" presName="spaceBetweenRectangles" presStyleCnt="0"/>
      <dgm:spPr/>
    </dgm:pt>
    <dgm:pt modelId="{4330766F-4D30-4258-A88F-E9A6086ED1E3}" type="pres">
      <dgm:prSet presAssocID="{32E7386D-9EB1-431B-9BDC-0E910E094A68}" presName="parentLin" presStyleCnt="0"/>
      <dgm:spPr/>
    </dgm:pt>
    <dgm:pt modelId="{88319BBD-B200-425C-AC34-D20AF21D2CB4}" type="pres">
      <dgm:prSet presAssocID="{32E7386D-9EB1-431B-9BDC-0E910E094A68}" presName="parentLeftMargin" presStyleLbl="node1" presStyleIdx="1" presStyleCnt="5"/>
      <dgm:spPr/>
    </dgm:pt>
    <dgm:pt modelId="{F91B1639-4C60-4C54-8E01-1F38C2CA3170}" type="pres">
      <dgm:prSet presAssocID="{32E7386D-9EB1-431B-9BDC-0E910E094A68}" presName="parentText" presStyleLbl="node1" presStyleIdx="2" presStyleCnt="5">
        <dgm:presLayoutVars>
          <dgm:chMax val="0"/>
          <dgm:bulletEnabled val="1"/>
        </dgm:presLayoutVars>
      </dgm:prSet>
      <dgm:spPr/>
      <dgm:t>
        <a:bodyPr/>
        <a:lstStyle/>
        <a:p>
          <a:endParaRPr lang="en-US"/>
        </a:p>
      </dgm:t>
    </dgm:pt>
    <dgm:pt modelId="{4D6548A4-C59A-4A9B-B119-D0B733FA0EDF}" type="pres">
      <dgm:prSet presAssocID="{32E7386D-9EB1-431B-9BDC-0E910E094A68}" presName="negativeSpace" presStyleCnt="0"/>
      <dgm:spPr/>
    </dgm:pt>
    <dgm:pt modelId="{396DC09A-70A4-40D0-BF4C-994BBB392CB7}" type="pres">
      <dgm:prSet presAssocID="{32E7386D-9EB1-431B-9BDC-0E910E094A68}" presName="childText" presStyleLbl="conFgAcc1" presStyleIdx="2" presStyleCnt="5">
        <dgm:presLayoutVars>
          <dgm:bulletEnabled val="1"/>
        </dgm:presLayoutVars>
      </dgm:prSet>
      <dgm:spPr/>
    </dgm:pt>
    <dgm:pt modelId="{40697DA1-07B7-4538-9450-49B2CD4AFB12}" type="pres">
      <dgm:prSet presAssocID="{99B47132-067A-4241-B0E4-9500F39C350D}" presName="spaceBetweenRectangles" presStyleCnt="0"/>
      <dgm:spPr/>
    </dgm:pt>
    <dgm:pt modelId="{BB2AC85C-A719-42D3-963C-4BFF7E117E92}" type="pres">
      <dgm:prSet presAssocID="{9ED20DF1-1ED1-4727-9096-CF11E102033D}" presName="parentLin" presStyleCnt="0"/>
      <dgm:spPr/>
    </dgm:pt>
    <dgm:pt modelId="{AC94E6ED-6504-4820-9AC4-B9770F42949C}" type="pres">
      <dgm:prSet presAssocID="{9ED20DF1-1ED1-4727-9096-CF11E102033D}" presName="parentLeftMargin" presStyleLbl="node1" presStyleIdx="2" presStyleCnt="5"/>
      <dgm:spPr/>
    </dgm:pt>
    <dgm:pt modelId="{1AC0A2DD-2D88-4759-98D9-5672B4D155F3}" type="pres">
      <dgm:prSet presAssocID="{9ED20DF1-1ED1-4727-9096-CF11E102033D}" presName="parentText" presStyleLbl="node1" presStyleIdx="3" presStyleCnt="5">
        <dgm:presLayoutVars>
          <dgm:chMax val="0"/>
          <dgm:bulletEnabled val="1"/>
        </dgm:presLayoutVars>
      </dgm:prSet>
      <dgm:spPr/>
      <dgm:t>
        <a:bodyPr/>
        <a:lstStyle/>
        <a:p>
          <a:endParaRPr lang="en-US"/>
        </a:p>
      </dgm:t>
    </dgm:pt>
    <dgm:pt modelId="{33926472-1128-4DCF-9A3F-D535A5B2EB44}" type="pres">
      <dgm:prSet presAssocID="{9ED20DF1-1ED1-4727-9096-CF11E102033D}" presName="negativeSpace" presStyleCnt="0"/>
      <dgm:spPr/>
    </dgm:pt>
    <dgm:pt modelId="{6FC63AC4-FAC2-4E65-A185-0F9C5BEA6ACC}" type="pres">
      <dgm:prSet presAssocID="{9ED20DF1-1ED1-4727-9096-CF11E102033D}" presName="childText" presStyleLbl="conFgAcc1" presStyleIdx="3" presStyleCnt="5">
        <dgm:presLayoutVars>
          <dgm:bulletEnabled val="1"/>
        </dgm:presLayoutVars>
      </dgm:prSet>
      <dgm:spPr/>
    </dgm:pt>
    <dgm:pt modelId="{6FEBEE33-407B-4E8F-BC8E-852E16BDE8BE}" type="pres">
      <dgm:prSet presAssocID="{96ED8A51-FCF1-4942-A794-7F36F950637B}" presName="spaceBetweenRectangles" presStyleCnt="0"/>
      <dgm:spPr/>
    </dgm:pt>
    <dgm:pt modelId="{84CEE606-BA0A-4730-9243-5D6D1C2DB3DA}" type="pres">
      <dgm:prSet presAssocID="{580AE589-B0AB-4A2C-B008-6C6F776B346B}" presName="parentLin" presStyleCnt="0"/>
      <dgm:spPr/>
    </dgm:pt>
    <dgm:pt modelId="{E35E88FF-EFD6-4A77-8DEB-17F727659A35}" type="pres">
      <dgm:prSet presAssocID="{580AE589-B0AB-4A2C-B008-6C6F776B346B}" presName="parentLeftMargin" presStyleLbl="node1" presStyleIdx="3" presStyleCnt="5"/>
      <dgm:spPr/>
    </dgm:pt>
    <dgm:pt modelId="{6177532E-701F-4516-AF2D-494F01F56074}" type="pres">
      <dgm:prSet presAssocID="{580AE589-B0AB-4A2C-B008-6C6F776B346B}" presName="parentText" presStyleLbl="node1" presStyleIdx="4" presStyleCnt="5">
        <dgm:presLayoutVars>
          <dgm:chMax val="0"/>
          <dgm:bulletEnabled val="1"/>
        </dgm:presLayoutVars>
      </dgm:prSet>
      <dgm:spPr/>
      <dgm:t>
        <a:bodyPr/>
        <a:lstStyle/>
        <a:p>
          <a:endParaRPr lang="en-US"/>
        </a:p>
      </dgm:t>
    </dgm:pt>
    <dgm:pt modelId="{B9BC2108-7A96-423F-99CE-491A8649E4CF}" type="pres">
      <dgm:prSet presAssocID="{580AE589-B0AB-4A2C-B008-6C6F776B346B}" presName="negativeSpace" presStyleCnt="0"/>
      <dgm:spPr/>
    </dgm:pt>
    <dgm:pt modelId="{87AA0B0E-918B-40D3-A76A-F55400E746A3}" type="pres">
      <dgm:prSet presAssocID="{580AE589-B0AB-4A2C-B008-6C6F776B346B}" presName="childText" presStyleLbl="conFgAcc1" presStyleIdx="4" presStyleCnt="5">
        <dgm:presLayoutVars>
          <dgm:bulletEnabled val="1"/>
        </dgm:presLayoutVars>
      </dgm:prSet>
      <dgm:spPr/>
    </dgm:pt>
  </dgm:ptLst>
  <dgm:cxnLst>
    <dgm:cxn modelId="{2900CFB7-66D7-4646-8DFF-3AD376BD9580}" type="presOf" srcId="{32E7386D-9EB1-431B-9BDC-0E910E094A68}" destId="{88319BBD-B200-425C-AC34-D20AF21D2CB4}" srcOrd="0" destOrd="0" presId="urn:microsoft.com/office/officeart/2005/8/layout/list1"/>
    <dgm:cxn modelId="{234A60D1-4093-4168-8CED-9B036C53BF92}" type="presOf" srcId="{9DE92032-A265-440E-A92C-1F129EF574CC}" destId="{926F6258-A227-445D-B254-04784D06CE19}" srcOrd="0" destOrd="0" presId="urn:microsoft.com/office/officeart/2005/8/layout/list1"/>
    <dgm:cxn modelId="{C604AB85-0E3D-4BD4-9A37-BD6928AACD97}" type="presOf" srcId="{32E7386D-9EB1-431B-9BDC-0E910E094A68}" destId="{F91B1639-4C60-4C54-8E01-1F38C2CA3170}" srcOrd="1" destOrd="0" presId="urn:microsoft.com/office/officeart/2005/8/layout/list1"/>
    <dgm:cxn modelId="{E6BDA1F0-6B54-47FA-8354-7B2161AC8414}" type="presOf" srcId="{580AE589-B0AB-4A2C-B008-6C6F776B346B}" destId="{E35E88FF-EFD6-4A77-8DEB-17F727659A35}" srcOrd="0" destOrd="0" presId="urn:microsoft.com/office/officeart/2005/8/layout/list1"/>
    <dgm:cxn modelId="{DD15AB9F-93B5-4077-8702-8177FD0EB65A}" type="presOf" srcId="{9ED20DF1-1ED1-4727-9096-CF11E102033D}" destId="{1AC0A2DD-2D88-4759-98D9-5672B4D155F3}" srcOrd="1" destOrd="0" presId="urn:microsoft.com/office/officeart/2005/8/layout/list1"/>
    <dgm:cxn modelId="{4CF68485-E2FC-4BF3-8249-7C6CE3082692}" srcId="{704CC0A8-0239-4F15-82D0-BD19D0444971}" destId="{32E7386D-9EB1-431B-9BDC-0E910E094A68}" srcOrd="2" destOrd="0" parTransId="{7E699C26-F57A-4A7D-82F2-6F5497953060}" sibTransId="{99B47132-067A-4241-B0E4-9500F39C350D}"/>
    <dgm:cxn modelId="{4D0479A4-F57F-4A04-99B9-4FC0BBAAFBBA}" type="presOf" srcId="{704CC0A8-0239-4F15-82D0-BD19D0444971}" destId="{8E5C0E3E-90A3-4A40-9159-15D28449A933}" srcOrd="0" destOrd="0" presId="urn:microsoft.com/office/officeart/2005/8/layout/list1"/>
    <dgm:cxn modelId="{60C2789E-39BD-437D-9E00-14611072A515}" type="presOf" srcId="{9939381B-A979-4407-A478-8FC9E621A608}" destId="{55B9D452-B34C-407B-B4BC-E30BBD016C00}" srcOrd="1" destOrd="0" presId="urn:microsoft.com/office/officeart/2005/8/layout/list1"/>
    <dgm:cxn modelId="{2FAC0048-9F42-47DE-8EF8-40C9677160A5}" type="presOf" srcId="{9939381B-A979-4407-A478-8FC9E621A608}" destId="{847FBE27-FA90-4A0A-BD37-536E348AF2A2}" srcOrd="0" destOrd="0" presId="urn:microsoft.com/office/officeart/2005/8/layout/list1"/>
    <dgm:cxn modelId="{046CE374-27C3-469F-8397-33BDC281680E}" srcId="{704CC0A8-0239-4F15-82D0-BD19D0444971}" destId="{9ED20DF1-1ED1-4727-9096-CF11E102033D}" srcOrd="3" destOrd="0" parTransId="{186CF99C-15EB-4DC3-AB54-0E1787864AB2}" sibTransId="{96ED8A51-FCF1-4942-A794-7F36F950637B}"/>
    <dgm:cxn modelId="{7A0551F1-BB90-4ACA-81CB-90320276D521}" srcId="{704CC0A8-0239-4F15-82D0-BD19D0444971}" destId="{9DE92032-A265-440E-A92C-1F129EF574CC}" srcOrd="1" destOrd="0" parTransId="{0D450344-5809-45BD-9BEE-057827C7FB39}" sibTransId="{B8250D8F-3D99-4F4D-96F5-DEF1E6720AFD}"/>
    <dgm:cxn modelId="{D2E41ADF-6CD7-457A-8E2B-74FD95222A2B}" type="presOf" srcId="{9ED20DF1-1ED1-4727-9096-CF11E102033D}" destId="{AC94E6ED-6504-4820-9AC4-B9770F42949C}" srcOrd="0" destOrd="0" presId="urn:microsoft.com/office/officeart/2005/8/layout/list1"/>
    <dgm:cxn modelId="{7525B955-7650-4774-827B-7715BC6C8C3C}" type="presOf" srcId="{9DE92032-A265-440E-A92C-1F129EF574CC}" destId="{30660AEC-D40F-467E-BF5E-9467209C6B4D}" srcOrd="1" destOrd="0" presId="urn:microsoft.com/office/officeart/2005/8/layout/list1"/>
    <dgm:cxn modelId="{56839E3B-8F5F-4C12-8E0A-BAB7079DB3FF}" srcId="{704CC0A8-0239-4F15-82D0-BD19D0444971}" destId="{580AE589-B0AB-4A2C-B008-6C6F776B346B}" srcOrd="4" destOrd="0" parTransId="{BE755274-81AB-4F14-A7E7-9DCBB82D1EF2}" sibTransId="{DD0A581E-1A40-4AAB-9006-FC3FB56680D2}"/>
    <dgm:cxn modelId="{C73F8DF1-03EB-41B4-9ACB-F712CACCE1EF}" srcId="{704CC0A8-0239-4F15-82D0-BD19D0444971}" destId="{9939381B-A979-4407-A478-8FC9E621A608}" srcOrd="0" destOrd="0" parTransId="{EAF4C5C2-6CE6-466C-882D-4B96F8F5AD54}" sibTransId="{DA37F65A-DDDB-4199-9071-DAC292A06886}"/>
    <dgm:cxn modelId="{662EAB14-8276-43B0-A8C4-3962DBB5C1EF}" type="presOf" srcId="{580AE589-B0AB-4A2C-B008-6C6F776B346B}" destId="{6177532E-701F-4516-AF2D-494F01F56074}" srcOrd="1" destOrd="0" presId="urn:microsoft.com/office/officeart/2005/8/layout/list1"/>
    <dgm:cxn modelId="{E13775D4-0764-4035-B072-7A4B9E8B0293}" type="presParOf" srcId="{8E5C0E3E-90A3-4A40-9159-15D28449A933}" destId="{494980D4-8115-4B95-A96E-0918832FD406}" srcOrd="0" destOrd="0" presId="urn:microsoft.com/office/officeart/2005/8/layout/list1"/>
    <dgm:cxn modelId="{41223DE8-2433-4ACF-ADC4-B3DE3E0B75F2}" type="presParOf" srcId="{494980D4-8115-4B95-A96E-0918832FD406}" destId="{847FBE27-FA90-4A0A-BD37-536E348AF2A2}" srcOrd="0" destOrd="0" presId="urn:microsoft.com/office/officeart/2005/8/layout/list1"/>
    <dgm:cxn modelId="{295C87CC-8F81-49F0-BB3A-C58F40E1CE2B}" type="presParOf" srcId="{494980D4-8115-4B95-A96E-0918832FD406}" destId="{55B9D452-B34C-407B-B4BC-E30BBD016C00}" srcOrd="1" destOrd="0" presId="urn:microsoft.com/office/officeart/2005/8/layout/list1"/>
    <dgm:cxn modelId="{A892FF0C-4590-4A8D-9F15-04F2FA3E60BA}" type="presParOf" srcId="{8E5C0E3E-90A3-4A40-9159-15D28449A933}" destId="{6B1D8EE6-CBCA-4653-ADB5-A80FDDD678FC}" srcOrd="1" destOrd="0" presId="urn:microsoft.com/office/officeart/2005/8/layout/list1"/>
    <dgm:cxn modelId="{99621A2C-288B-447B-93ED-0CA251EFF445}" type="presParOf" srcId="{8E5C0E3E-90A3-4A40-9159-15D28449A933}" destId="{528548B3-9E14-4DD9-9F2C-8720270B11AD}" srcOrd="2" destOrd="0" presId="urn:microsoft.com/office/officeart/2005/8/layout/list1"/>
    <dgm:cxn modelId="{1A068B7C-9708-4FC6-BABD-F0A65CC9E666}" type="presParOf" srcId="{8E5C0E3E-90A3-4A40-9159-15D28449A933}" destId="{D6A8C10F-5F4F-4B54-80B1-5548D20675BA}" srcOrd="3" destOrd="0" presId="urn:microsoft.com/office/officeart/2005/8/layout/list1"/>
    <dgm:cxn modelId="{AAA585DD-4D33-49C5-82CA-67EDEC3510AB}" type="presParOf" srcId="{8E5C0E3E-90A3-4A40-9159-15D28449A933}" destId="{6733D620-EF21-46BB-B962-2951D0C3CC30}" srcOrd="4" destOrd="0" presId="urn:microsoft.com/office/officeart/2005/8/layout/list1"/>
    <dgm:cxn modelId="{03EE0950-8A4E-4859-972A-A6774A45595F}" type="presParOf" srcId="{6733D620-EF21-46BB-B962-2951D0C3CC30}" destId="{926F6258-A227-445D-B254-04784D06CE19}" srcOrd="0" destOrd="0" presId="urn:microsoft.com/office/officeart/2005/8/layout/list1"/>
    <dgm:cxn modelId="{32B5397F-5E9D-46EE-9A5F-1F3B4672EE8B}" type="presParOf" srcId="{6733D620-EF21-46BB-B962-2951D0C3CC30}" destId="{30660AEC-D40F-467E-BF5E-9467209C6B4D}" srcOrd="1" destOrd="0" presId="urn:microsoft.com/office/officeart/2005/8/layout/list1"/>
    <dgm:cxn modelId="{19B1B2ED-6647-420C-A3A7-174AB9B59C03}" type="presParOf" srcId="{8E5C0E3E-90A3-4A40-9159-15D28449A933}" destId="{62D30C8E-6352-4E61-B6ED-74F364F71882}" srcOrd="5" destOrd="0" presId="urn:microsoft.com/office/officeart/2005/8/layout/list1"/>
    <dgm:cxn modelId="{35CC563F-AB92-4BDA-8866-296E0D9B48CF}" type="presParOf" srcId="{8E5C0E3E-90A3-4A40-9159-15D28449A933}" destId="{C81576DC-AE20-4991-B258-46460D8F057D}" srcOrd="6" destOrd="0" presId="urn:microsoft.com/office/officeart/2005/8/layout/list1"/>
    <dgm:cxn modelId="{9FE1717A-9FAC-46C5-A22A-139865DC64E5}" type="presParOf" srcId="{8E5C0E3E-90A3-4A40-9159-15D28449A933}" destId="{D891422D-0A17-4DD1-97E3-B394ACD4979F}" srcOrd="7" destOrd="0" presId="urn:microsoft.com/office/officeart/2005/8/layout/list1"/>
    <dgm:cxn modelId="{8A45B254-B3AE-4B84-BCAA-768EA4902507}" type="presParOf" srcId="{8E5C0E3E-90A3-4A40-9159-15D28449A933}" destId="{4330766F-4D30-4258-A88F-E9A6086ED1E3}" srcOrd="8" destOrd="0" presId="urn:microsoft.com/office/officeart/2005/8/layout/list1"/>
    <dgm:cxn modelId="{B9F035AC-1B6E-4D5F-952F-6B6752012E41}" type="presParOf" srcId="{4330766F-4D30-4258-A88F-E9A6086ED1E3}" destId="{88319BBD-B200-425C-AC34-D20AF21D2CB4}" srcOrd="0" destOrd="0" presId="urn:microsoft.com/office/officeart/2005/8/layout/list1"/>
    <dgm:cxn modelId="{1AD08B1E-C18E-4633-8BA7-5E616F6CFED0}" type="presParOf" srcId="{4330766F-4D30-4258-A88F-E9A6086ED1E3}" destId="{F91B1639-4C60-4C54-8E01-1F38C2CA3170}" srcOrd="1" destOrd="0" presId="urn:microsoft.com/office/officeart/2005/8/layout/list1"/>
    <dgm:cxn modelId="{B84FAC9D-46DB-4D01-BD56-6ECA4B8EE9DD}" type="presParOf" srcId="{8E5C0E3E-90A3-4A40-9159-15D28449A933}" destId="{4D6548A4-C59A-4A9B-B119-D0B733FA0EDF}" srcOrd="9" destOrd="0" presId="urn:microsoft.com/office/officeart/2005/8/layout/list1"/>
    <dgm:cxn modelId="{60CE4212-63D4-4BBD-B280-4370D01D968A}" type="presParOf" srcId="{8E5C0E3E-90A3-4A40-9159-15D28449A933}" destId="{396DC09A-70A4-40D0-BF4C-994BBB392CB7}" srcOrd="10" destOrd="0" presId="urn:microsoft.com/office/officeart/2005/8/layout/list1"/>
    <dgm:cxn modelId="{6AE1C44E-5934-49C0-98AF-21D3CE2EF583}" type="presParOf" srcId="{8E5C0E3E-90A3-4A40-9159-15D28449A933}" destId="{40697DA1-07B7-4538-9450-49B2CD4AFB12}" srcOrd="11" destOrd="0" presId="urn:microsoft.com/office/officeart/2005/8/layout/list1"/>
    <dgm:cxn modelId="{9B0FF6A4-F562-469C-9709-758CC814B4DD}" type="presParOf" srcId="{8E5C0E3E-90A3-4A40-9159-15D28449A933}" destId="{BB2AC85C-A719-42D3-963C-4BFF7E117E92}" srcOrd="12" destOrd="0" presId="urn:microsoft.com/office/officeart/2005/8/layout/list1"/>
    <dgm:cxn modelId="{5A1569A9-49DF-4A36-AD07-EF8563303408}" type="presParOf" srcId="{BB2AC85C-A719-42D3-963C-4BFF7E117E92}" destId="{AC94E6ED-6504-4820-9AC4-B9770F42949C}" srcOrd="0" destOrd="0" presId="urn:microsoft.com/office/officeart/2005/8/layout/list1"/>
    <dgm:cxn modelId="{1A117283-DC18-4401-B917-DD01E0DE18DD}" type="presParOf" srcId="{BB2AC85C-A719-42D3-963C-4BFF7E117E92}" destId="{1AC0A2DD-2D88-4759-98D9-5672B4D155F3}" srcOrd="1" destOrd="0" presId="urn:microsoft.com/office/officeart/2005/8/layout/list1"/>
    <dgm:cxn modelId="{F74049FB-CB1D-4EA6-9A93-DBFA1567AD8D}" type="presParOf" srcId="{8E5C0E3E-90A3-4A40-9159-15D28449A933}" destId="{33926472-1128-4DCF-9A3F-D535A5B2EB44}" srcOrd="13" destOrd="0" presId="urn:microsoft.com/office/officeart/2005/8/layout/list1"/>
    <dgm:cxn modelId="{B81B305A-EE8A-47B9-9C40-86CBAD97C2D6}" type="presParOf" srcId="{8E5C0E3E-90A3-4A40-9159-15D28449A933}" destId="{6FC63AC4-FAC2-4E65-A185-0F9C5BEA6ACC}" srcOrd="14" destOrd="0" presId="urn:microsoft.com/office/officeart/2005/8/layout/list1"/>
    <dgm:cxn modelId="{9AD896FE-9EE7-4B5B-985F-17666057D925}" type="presParOf" srcId="{8E5C0E3E-90A3-4A40-9159-15D28449A933}" destId="{6FEBEE33-407B-4E8F-BC8E-852E16BDE8BE}" srcOrd="15" destOrd="0" presId="urn:microsoft.com/office/officeart/2005/8/layout/list1"/>
    <dgm:cxn modelId="{B3730360-4A1C-4AB9-89DD-F9D2EFA3B01B}" type="presParOf" srcId="{8E5C0E3E-90A3-4A40-9159-15D28449A933}" destId="{84CEE606-BA0A-4730-9243-5D6D1C2DB3DA}" srcOrd="16" destOrd="0" presId="urn:microsoft.com/office/officeart/2005/8/layout/list1"/>
    <dgm:cxn modelId="{9599BC59-BB77-4B32-AC3A-92F264A03400}" type="presParOf" srcId="{84CEE606-BA0A-4730-9243-5D6D1C2DB3DA}" destId="{E35E88FF-EFD6-4A77-8DEB-17F727659A35}" srcOrd="0" destOrd="0" presId="urn:microsoft.com/office/officeart/2005/8/layout/list1"/>
    <dgm:cxn modelId="{36BA2172-1B96-4729-B505-55BE960E367B}" type="presParOf" srcId="{84CEE606-BA0A-4730-9243-5D6D1C2DB3DA}" destId="{6177532E-701F-4516-AF2D-494F01F56074}" srcOrd="1" destOrd="0" presId="urn:microsoft.com/office/officeart/2005/8/layout/list1"/>
    <dgm:cxn modelId="{476B7522-6F2C-49A9-8980-37CBBAEF4D4B}" type="presParOf" srcId="{8E5C0E3E-90A3-4A40-9159-15D28449A933}" destId="{B9BC2108-7A96-423F-99CE-491A8649E4CF}" srcOrd="17" destOrd="0" presId="urn:microsoft.com/office/officeart/2005/8/layout/list1"/>
    <dgm:cxn modelId="{C28455EE-C5A3-4B3F-B676-EEAD0E9A295F}" type="presParOf" srcId="{8E5C0E3E-90A3-4A40-9159-15D28449A933}" destId="{87AA0B0E-918B-40D3-A76A-F55400E746A3}" srcOrd="18" destOrd="0" presId="urn:microsoft.com/office/officeart/2005/8/layout/list1"/>
  </dgm:cxnLst>
  <dgm:bg/>
  <dgm:whole/>
</dgm:dataModel>
</file>

<file path=ppt/diagrams/data2.xml><?xml version="1.0" encoding="utf-8"?>
<dgm:dataModel xmlns:dgm="http://schemas.openxmlformats.org/drawingml/2006/diagram" xmlns:a="http://schemas.openxmlformats.org/drawingml/2006/main">
  <dgm:ptLst>
    <dgm:pt modelId="{704CC0A8-0239-4F15-82D0-BD19D044497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939381B-A979-4407-A478-8FC9E621A608}">
      <dgm:prSet phldrT="[Texte]" custT="1"/>
      <dgm:spPr/>
      <dgm:t>
        <a:bodyPr/>
        <a:lstStyle/>
        <a:p>
          <a:pPr algn="ctr"/>
          <a:r>
            <a:rPr lang="ar-DZ" sz="5400" dirty="0" smtClean="0"/>
            <a:t>1</a:t>
          </a:r>
          <a:r>
            <a:rPr lang="ar-DZ" sz="4800" b="1" dirty="0" smtClean="0">
              <a:latin typeface="Traditional Arabic" pitchFamily="18" charset="-78"/>
              <a:cs typeface="Traditional Arabic" pitchFamily="18" charset="-78"/>
            </a:rPr>
            <a:t>- </a:t>
          </a:r>
          <a:r>
            <a:rPr lang="ar-DZ" sz="4800" b="0" dirty="0" smtClean="0">
              <a:latin typeface="Traditional Arabic" pitchFamily="18" charset="-78"/>
              <a:cs typeface="Traditional Arabic" pitchFamily="18" charset="-78"/>
            </a:rPr>
            <a:t>عدم المساس بسلامة الوثائق </a:t>
          </a:r>
          <a:r>
            <a:rPr lang="ar-DZ" sz="4800" b="0" dirty="0" err="1" smtClean="0">
              <a:latin typeface="Traditional Arabic" pitchFamily="18" charset="-78"/>
              <a:cs typeface="Traditional Arabic" pitchFamily="18" charset="-78"/>
            </a:rPr>
            <a:t>الادارية</a:t>
          </a:r>
          <a:r>
            <a:rPr lang="ar-DZ" sz="4800" b="0" dirty="0" smtClean="0">
              <a:latin typeface="Traditional Arabic" pitchFamily="18" charset="-78"/>
              <a:cs typeface="Traditional Arabic" pitchFamily="18" charset="-78"/>
            </a:rPr>
            <a:t> وأمنها</a:t>
          </a:r>
          <a:r>
            <a:rPr lang="ar-DZ" sz="4800" b="1" dirty="0" smtClean="0">
              <a:latin typeface="Traditional Arabic" pitchFamily="18" charset="-78"/>
              <a:cs typeface="Traditional Arabic" pitchFamily="18" charset="-78"/>
            </a:rPr>
            <a:t>.</a:t>
          </a:r>
          <a:endParaRPr lang="en-US" sz="5400" b="1" dirty="0">
            <a:latin typeface="Traditional Arabic" pitchFamily="18" charset="-78"/>
            <a:cs typeface="Traditional Arabic" pitchFamily="18" charset="-78"/>
          </a:endParaRPr>
        </a:p>
      </dgm:t>
    </dgm:pt>
    <dgm:pt modelId="{EAF4C5C2-6CE6-466C-882D-4B96F8F5AD54}" type="parTrans" cxnId="{C73F8DF1-03EB-41B4-9ACB-F712CACCE1EF}">
      <dgm:prSet/>
      <dgm:spPr/>
      <dgm:t>
        <a:bodyPr/>
        <a:lstStyle/>
        <a:p>
          <a:endParaRPr lang="en-US"/>
        </a:p>
      </dgm:t>
    </dgm:pt>
    <dgm:pt modelId="{DA37F65A-DDDB-4199-9071-DAC292A06886}" type="sibTrans" cxnId="{C73F8DF1-03EB-41B4-9ACB-F712CACCE1EF}">
      <dgm:prSet/>
      <dgm:spPr/>
      <dgm:t>
        <a:bodyPr/>
        <a:lstStyle/>
        <a:p>
          <a:endParaRPr lang="en-US"/>
        </a:p>
      </dgm:t>
    </dgm:pt>
    <dgm:pt modelId="{32E7386D-9EB1-431B-9BDC-0E910E094A68}">
      <dgm:prSet phldrT="[Texte]" custT="1"/>
      <dgm:spPr/>
      <dgm:t>
        <a:bodyPr/>
        <a:lstStyle/>
        <a:p>
          <a:pPr algn="ctr"/>
          <a:r>
            <a:rPr lang="ar-DZ" sz="5400" b="0" i="0" dirty="0" smtClean="0">
              <a:latin typeface="Traditional Arabic" pitchFamily="18" charset="-78"/>
              <a:cs typeface="Traditional Arabic" pitchFamily="18" charset="-78"/>
            </a:rPr>
            <a:t>2- </a:t>
          </a:r>
          <a:r>
            <a:rPr lang="ar-DZ" sz="4800" b="0" i="0" dirty="0" smtClean="0">
              <a:latin typeface="Traditional Arabic" pitchFamily="18" charset="-78"/>
              <a:cs typeface="Traditional Arabic" pitchFamily="18" charset="-78"/>
            </a:rPr>
            <a:t>عدم العبث بممتلكات الإدارة من محلات وتجهيزات ووسائل</a:t>
          </a:r>
          <a:endParaRPr lang="en-US" sz="4800" b="1" dirty="0">
            <a:latin typeface="Traditional Arabic" pitchFamily="18" charset="-78"/>
            <a:cs typeface="Traditional Arabic" pitchFamily="18" charset="-78"/>
          </a:endParaRPr>
        </a:p>
      </dgm:t>
    </dgm:pt>
    <dgm:pt modelId="{7E699C26-F57A-4A7D-82F2-6F5497953060}" type="parTrans" cxnId="{4CF68485-E2FC-4BF3-8249-7C6CE3082692}">
      <dgm:prSet/>
      <dgm:spPr/>
      <dgm:t>
        <a:bodyPr/>
        <a:lstStyle/>
        <a:p>
          <a:endParaRPr lang="en-US"/>
        </a:p>
      </dgm:t>
    </dgm:pt>
    <dgm:pt modelId="{99B47132-067A-4241-B0E4-9500F39C350D}" type="sibTrans" cxnId="{4CF68485-E2FC-4BF3-8249-7C6CE3082692}">
      <dgm:prSet/>
      <dgm:spPr/>
      <dgm:t>
        <a:bodyPr/>
        <a:lstStyle/>
        <a:p>
          <a:endParaRPr lang="en-US"/>
        </a:p>
      </dgm:t>
    </dgm:pt>
    <dgm:pt modelId="{580AE589-B0AB-4A2C-B008-6C6F776B346B}">
      <dgm:prSet phldrT="[Texte]" custT="1"/>
      <dgm:spPr/>
      <dgm:t>
        <a:bodyPr/>
        <a:lstStyle/>
        <a:p>
          <a:pPr algn="ctr"/>
          <a:r>
            <a:rPr lang="ar-DZ" sz="4400" dirty="0" smtClean="0">
              <a:latin typeface="Traditional Arabic" pitchFamily="18" charset="-78"/>
              <a:cs typeface="Traditional Arabic" pitchFamily="18" charset="-78"/>
            </a:rPr>
            <a:t>5- امتناع الموظف عن طلب أو اشتراط </a:t>
          </a:r>
          <a:r>
            <a:rPr lang="ar-DZ" sz="4400" dirty="0" err="1" smtClean="0">
              <a:latin typeface="Traditional Arabic" pitchFamily="18" charset="-78"/>
              <a:cs typeface="Traditional Arabic" pitchFamily="18" charset="-78"/>
            </a:rPr>
            <a:t>او</a:t>
          </a:r>
          <a:r>
            <a:rPr lang="ar-DZ" sz="4400" dirty="0" smtClean="0">
              <a:latin typeface="Traditional Arabic" pitchFamily="18" charset="-78"/>
              <a:cs typeface="Traditional Arabic" pitchFamily="18" charset="-78"/>
            </a:rPr>
            <a:t> استلام هدايا </a:t>
          </a:r>
          <a:r>
            <a:rPr lang="ar-DZ" sz="4400" dirty="0" err="1" smtClean="0">
              <a:latin typeface="Traditional Arabic" pitchFamily="18" charset="-78"/>
              <a:cs typeface="Traditional Arabic" pitchFamily="18" charset="-78"/>
            </a:rPr>
            <a:t>او</a:t>
          </a:r>
          <a:r>
            <a:rPr lang="ar-DZ" sz="4400" dirty="0" smtClean="0">
              <a:latin typeface="Traditional Arabic" pitchFamily="18" charset="-78"/>
              <a:cs typeface="Traditional Arabic" pitchFamily="18" charset="-78"/>
            </a:rPr>
            <a:t> نبات أو أية امتيازات مقابل تأدية خدمة تدخل في </a:t>
          </a:r>
          <a:r>
            <a:rPr lang="ar-DZ" sz="4400" dirty="0" err="1" smtClean="0">
              <a:latin typeface="Traditional Arabic" pitchFamily="18" charset="-78"/>
              <a:cs typeface="Traditional Arabic" pitchFamily="18" charset="-78"/>
            </a:rPr>
            <a:t>اطار</a:t>
          </a:r>
          <a:r>
            <a:rPr lang="ar-DZ" sz="4400" dirty="0" smtClean="0">
              <a:latin typeface="Traditional Arabic" pitchFamily="18" charset="-78"/>
              <a:cs typeface="Traditional Arabic" pitchFamily="18" charset="-78"/>
            </a:rPr>
            <a:t> المهام الموكلة إليه</a:t>
          </a:r>
          <a:r>
            <a:rPr lang="ar-DZ" sz="5400" dirty="0" smtClean="0"/>
            <a:t>.</a:t>
          </a:r>
          <a:endParaRPr lang="ar-DZ" sz="5400" b="1" dirty="0" smtClean="0">
            <a:latin typeface="Traditional Arabic" pitchFamily="18" charset="-78"/>
            <a:cs typeface="Traditional Arabic" pitchFamily="18" charset="-78"/>
          </a:endParaRPr>
        </a:p>
      </dgm:t>
    </dgm:pt>
    <dgm:pt modelId="{BE755274-81AB-4F14-A7E7-9DCBB82D1EF2}" type="parTrans" cxnId="{56839E3B-8F5F-4C12-8E0A-BAB7079DB3FF}">
      <dgm:prSet/>
      <dgm:spPr/>
      <dgm:t>
        <a:bodyPr/>
        <a:lstStyle/>
        <a:p>
          <a:endParaRPr lang="en-US"/>
        </a:p>
      </dgm:t>
    </dgm:pt>
    <dgm:pt modelId="{DD0A581E-1A40-4AAB-9006-FC3FB56680D2}" type="sibTrans" cxnId="{56839E3B-8F5F-4C12-8E0A-BAB7079DB3FF}">
      <dgm:prSet/>
      <dgm:spPr/>
      <dgm:t>
        <a:bodyPr/>
        <a:lstStyle/>
        <a:p>
          <a:endParaRPr lang="en-US"/>
        </a:p>
      </dgm:t>
    </dgm:pt>
    <dgm:pt modelId="{9ED20DF1-1ED1-4727-9096-CF11E102033D}">
      <dgm:prSet phldrT="[Texte]" custT="1"/>
      <dgm:spPr/>
      <dgm:t>
        <a:bodyPr/>
        <a:lstStyle/>
        <a:p>
          <a:pPr algn="ctr"/>
          <a:r>
            <a:rPr lang="ar-DZ" sz="4800" dirty="0" smtClean="0">
              <a:latin typeface="Traditional Arabic" pitchFamily="18" charset="-78"/>
              <a:cs typeface="Traditional Arabic" pitchFamily="18" charset="-78"/>
            </a:rPr>
            <a:t>3- عدم الجمع بين الوظيفة </a:t>
          </a:r>
          <a:r>
            <a:rPr lang="ar-DZ" sz="4800" dirty="0" err="1" smtClean="0">
              <a:latin typeface="Traditional Arabic" pitchFamily="18" charset="-78"/>
              <a:cs typeface="Traditional Arabic" pitchFamily="18" charset="-78"/>
            </a:rPr>
            <a:t>العموميةوممارسة</a:t>
          </a:r>
          <a:r>
            <a:rPr lang="ar-DZ" sz="4800" dirty="0" smtClean="0">
              <a:latin typeface="Traditional Arabic" pitchFamily="18" charset="-78"/>
              <a:cs typeface="Traditional Arabic" pitchFamily="18" charset="-78"/>
            </a:rPr>
            <a:t> النشاطات المربحة</a:t>
          </a:r>
          <a:endParaRPr lang="ar-DZ" sz="4800" b="1" dirty="0" smtClean="0">
            <a:latin typeface="Traditional Arabic" pitchFamily="18" charset="-78"/>
            <a:cs typeface="Traditional Arabic" pitchFamily="18" charset="-78"/>
          </a:endParaRPr>
        </a:p>
      </dgm:t>
    </dgm:pt>
    <dgm:pt modelId="{96ED8A51-FCF1-4942-A794-7F36F950637B}" type="sibTrans" cxnId="{046CE374-27C3-469F-8397-33BDC281680E}">
      <dgm:prSet/>
      <dgm:spPr/>
      <dgm:t>
        <a:bodyPr/>
        <a:lstStyle/>
        <a:p>
          <a:endParaRPr lang="en-US"/>
        </a:p>
      </dgm:t>
    </dgm:pt>
    <dgm:pt modelId="{186CF99C-15EB-4DC3-AB54-0E1787864AB2}" type="parTrans" cxnId="{046CE374-27C3-469F-8397-33BDC281680E}">
      <dgm:prSet/>
      <dgm:spPr/>
      <dgm:t>
        <a:bodyPr/>
        <a:lstStyle/>
        <a:p>
          <a:endParaRPr lang="en-US"/>
        </a:p>
      </dgm:t>
    </dgm:pt>
    <dgm:pt modelId="{44F51DA6-8BCA-4E33-8119-B68E0FB14FEC}">
      <dgm:prSet phldrT="[Texte]" custT="1"/>
      <dgm:spPr/>
      <dgm:t>
        <a:bodyPr/>
        <a:lstStyle/>
        <a:p>
          <a:pPr algn="ctr"/>
          <a:r>
            <a:rPr lang="ar-DZ" sz="5400" dirty="0" smtClean="0">
              <a:latin typeface="Traditional Arabic" pitchFamily="18" charset="-78"/>
              <a:cs typeface="Traditional Arabic" pitchFamily="18" charset="-78"/>
            </a:rPr>
            <a:t>4</a:t>
          </a:r>
          <a:r>
            <a:rPr lang="ar-DZ" sz="4400" dirty="0" smtClean="0">
              <a:latin typeface="Traditional Arabic" pitchFamily="18" charset="-78"/>
              <a:cs typeface="Traditional Arabic" pitchFamily="18" charset="-78"/>
            </a:rPr>
            <a:t>- امتناع الموظف عن امتلاك مصالح في مؤسسة خاصة لرقابة الإدارة التي ينتمي إليها أو لها صلة مع هذه الإدارة</a:t>
          </a:r>
          <a:endParaRPr lang="ar-DZ" sz="5400" b="1" dirty="0" smtClean="0">
            <a:latin typeface="Traditional Arabic" pitchFamily="18" charset="-78"/>
            <a:cs typeface="Traditional Arabic" pitchFamily="18" charset="-78"/>
          </a:endParaRPr>
        </a:p>
      </dgm:t>
    </dgm:pt>
    <dgm:pt modelId="{FE8480D2-E09B-4F07-A950-01E29A048927}" type="parTrans" cxnId="{7AD9CDA8-5596-40A0-9A04-E0489A980E9D}">
      <dgm:prSet/>
      <dgm:spPr/>
      <dgm:t>
        <a:bodyPr/>
        <a:lstStyle/>
        <a:p>
          <a:endParaRPr lang="en-US"/>
        </a:p>
      </dgm:t>
    </dgm:pt>
    <dgm:pt modelId="{5C452184-C02B-47E5-A71C-EBD610DAEC16}" type="sibTrans" cxnId="{7AD9CDA8-5596-40A0-9A04-E0489A980E9D}">
      <dgm:prSet/>
      <dgm:spPr/>
      <dgm:t>
        <a:bodyPr/>
        <a:lstStyle/>
        <a:p>
          <a:endParaRPr lang="en-US"/>
        </a:p>
      </dgm:t>
    </dgm:pt>
    <dgm:pt modelId="{8E5C0E3E-90A3-4A40-9159-15D28449A933}" type="pres">
      <dgm:prSet presAssocID="{704CC0A8-0239-4F15-82D0-BD19D0444971}" presName="linear" presStyleCnt="0">
        <dgm:presLayoutVars>
          <dgm:dir/>
          <dgm:animLvl val="lvl"/>
          <dgm:resizeHandles val="exact"/>
        </dgm:presLayoutVars>
      </dgm:prSet>
      <dgm:spPr/>
    </dgm:pt>
    <dgm:pt modelId="{494980D4-8115-4B95-A96E-0918832FD406}" type="pres">
      <dgm:prSet presAssocID="{9939381B-A979-4407-A478-8FC9E621A608}" presName="parentLin" presStyleCnt="0"/>
      <dgm:spPr/>
    </dgm:pt>
    <dgm:pt modelId="{847FBE27-FA90-4A0A-BD37-536E348AF2A2}" type="pres">
      <dgm:prSet presAssocID="{9939381B-A979-4407-A478-8FC9E621A608}" presName="parentLeftMargin" presStyleLbl="node1" presStyleIdx="0" presStyleCnt="5"/>
      <dgm:spPr/>
    </dgm:pt>
    <dgm:pt modelId="{55B9D452-B34C-407B-B4BC-E30BBD016C00}" type="pres">
      <dgm:prSet presAssocID="{9939381B-A979-4407-A478-8FC9E621A608}" presName="parentText" presStyleLbl="node1" presStyleIdx="0" presStyleCnt="5" custScaleX="142857" custLinFactNeighborX="1449" custLinFactNeighborY="-799">
        <dgm:presLayoutVars>
          <dgm:chMax val="0"/>
          <dgm:bulletEnabled val="1"/>
        </dgm:presLayoutVars>
      </dgm:prSet>
      <dgm:spPr/>
      <dgm:t>
        <a:bodyPr/>
        <a:lstStyle/>
        <a:p>
          <a:endParaRPr lang="en-US"/>
        </a:p>
      </dgm:t>
    </dgm:pt>
    <dgm:pt modelId="{6B1D8EE6-CBCA-4653-ADB5-A80FDDD678FC}" type="pres">
      <dgm:prSet presAssocID="{9939381B-A979-4407-A478-8FC9E621A608}" presName="negativeSpace" presStyleCnt="0"/>
      <dgm:spPr/>
    </dgm:pt>
    <dgm:pt modelId="{528548B3-9E14-4DD9-9F2C-8720270B11AD}" type="pres">
      <dgm:prSet presAssocID="{9939381B-A979-4407-A478-8FC9E621A608}" presName="childText" presStyleLbl="conFgAcc1" presStyleIdx="0" presStyleCnt="5">
        <dgm:presLayoutVars>
          <dgm:bulletEnabled val="1"/>
        </dgm:presLayoutVars>
      </dgm:prSet>
      <dgm:spPr/>
    </dgm:pt>
    <dgm:pt modelId="{D6A8C10F-5F4F-4B54-80B1-5548D20675BA}" type="pres">
      <dgm:prSet presAssocID="{DA37F65A-DDDB-4199-9071-DAC292A06886}" presName="spaceBetweenRectangles" presStyleCnt="0"/>
      <dgm:spPr/>
    </dgm:pt>
    <dgm:pt modelId="{4330766F-4D30-4258-A88F-E9A6086ED1E3}" type="pres">
      <dgm:prSet presAssocID="{32E7386D-9EB1-431B-9BDC-0E910E094A68}" presName="parentLin" presStyleCnt="0"/>
      <dgm:spPr/>
    </dgm:pt>
    <dgm:pt modelId="{88319BBD-B200-425C-AC34-D20AF21D2CB4}" type="pres">
      <dgm:prSet presAssocID="{32E7386D-9EB1-431B-9BDC-0E910E094A68}" presName="parentLeftMargin" presStyleLbl="node1" presStyleIdx="0" presStyleCnt="5"/>
      <dgm:spPr/>
    </dgm:pt>
    <dgm:pt modelId="{F91B1639-4C60-4C54-8E01-1F38C2CA3170}" type="pres">
      <dgm:prSet presAssocID="{32E7386D-9EB1-431B-9BDC-0E910E094A68}" presName="parentText" presStyleLbl="node1" presStyleIdx="1" presStyleCnt="5" custScaleX="142857">
        <dgm:presLayoutVars>
          <dgm:chMax val="0"/>
          <dgm:bulletEnabled val="1"/>
        </dgm:presLayoutVars>
      </dgm:prSet>
      <dgm:spPr/>
      <dgm:t>
        <a:bodyPr/>
        <a:lstStyle/>
        <a:p>
          <a:endParaRPr lang="en-US"/>
        </a:p>
      </dgm:t>
    </dgm:pt>
    <dgm:pt modelId="{4D6548A4-C59A-4A9B-B119-D0B733FA0EDF}" type="pres">
      <dgm:prSet presAssocID="{32E7386D-9EB1-431B-9BDC-0E910E094A68}" presName="negativeSpace" presStyleCnt="0"/>
      <dgm:spPr/>
    </dgm:pt>
    <dgm:pt modelId="{396DC09A-70A4-40D0-BF4C-994BBB392CB7}" type="pres">
      <dgm:prSet presAssocID="{32E7386D-9EB1-431B-9BDC-0E910E094A68}" presName="childText" presStyleLbl="conFgAcc1" presStyleIdx="1" presStyleCnt="5">
        <dgm:presLayoutVars>
          <dgm:bulletEnabled val="1"/>
        </dgm:presLayoutVars>
      </dgm:prSet>
      <dgm:spPr/>
    </dgm:pt>
    <dgm:pt modelId="{40697DA1-07B7-4538-9450-49B2CD4AFB12}" type="pres">
      <dgm:prSet presAssocID="{99B47132-067A-4241-B0E4-9500F39C350D}" presName="spaceBetweenRectangles" presStyleCnt="0"/>
      <dgm:spPr/>
    </dgm:pt>
    <dgm:pt modelId="{BB2AC85C-A719-42D3-963C-4BFF7E117E92}" type="pres">
      <dgm:prSet presAssocID="{9ED20DF1-1ED1-4727-9096-CF11E102033D}" presName="parentLin" presStyleCnt="0"/>
      <dgm:spPr/>
    </dgm:pt>
    <dgm:pt modelId="{AC94E6ED-6504-4820-9AC4-B9770F42949C}" type="pres">
      <dgm:prSet presAssocID="{9ED20DF1-1ED1-4727-9096-CF11E102033D}" presName="parentLeftMargin" presStyleLbl="node1" presStyleIdx="1" presStyleCnt="5"/>
      <dgm:spPr/>
    </dgm:pt>
    <dgm:pt modelId="{1AC0A2DD-2D88-4759-98D9-5672B4D155F3}" type="pres">
      <dgm:prSet presAssocID="{9ED20DF1-1ED1-4727-9096-CF11E102033D}" presName="parentText" presStyleLbl="node1" presStyleIdx="2" presStyleCnt="5" custScaleX="142857">
        <dgm:presLayoutVars>
          <dgm:chMax val="0"/>
          <dgm:bulletEnabled val="1"/>
        </dgm:presLayoutVars>
      </dgm:prSet>
      <dgm:spPr/>
      <dgm:t>
        <a:bodyPr/>
        <a:lstStyle/>
        <a:p>
          <a:endParaRPr lang="en-US"/>
        </a:p>
      </dgm:t>
    </dgm:pt>
    <dgm:pt modelId="{33926472-1128-4DCF-9A3F-D535A5B2EB44}" type="pres">
      <dgm:prSet presAssocID="{9ED20DF1-1ED1-4727-9096-CF11E102033D}" presName="negativeSpace" presStyleCnt="0"/>
      <dgm:spPr/>
    </dgm:pt>
    <dgm:pt modelId="{6FC63AC4-FAC2-4E65-A185-0F9C5BEA6ACC}" type="pres">
      <dgm:prSet presAssocID="{9ED20DF1-1ED1-4727-9096-CF11E102033D}" presName="childText" presStyleLbl="conFgAcc1" presStyleIdx="2" presStyleCnt="5">
        <dgm:presLayoutVars>
          <dgm:bulletEnabled val="1"/>
        </dgm:presLayoutVars>
      </dgm:prSet>
      <dgm:spPr/>
    </dgm:pt>
    <dgm:pt modelId="{6FEBEE33-407B-4E8F-BC8E-852E16BDE8BE}" type="pres">
      <dgm:prSet presAssocID="{96ED8A51-FCF1-4942-A794-7F36F950637B}" presName="spaceBetweenRectangles" presStyleCnt="0"/>
      <dgm:spPr/>
    </dgm:pt>
    <dgm:pt modelId="{9F5BACC4-0F95-47C6-9E3F-29B179132D7A}" type="pres">
      <dgm:prSet presAssocID="{44F51DA6-8BCA-4E33-8119-B68E0FB14FEC}" presName="parentLin" presStyleCnt="0"/>
      <dgm:spPr/>
    </dgm:pt>
    <dgm:pt modelId="{5C3063A6-182F-44FA-BEAA-183A89C97371}" type="pres">
      <dgm:prSet presAssocID="{44F51DA6-8BCA-4E33-8119-B68E0FB14FEC}" presName="parentLeftMargin" presStyleLbl="node1" presStyleIdx="2" presStyleCnt="5"/>
      <dgm:spPr/>
    </dgm:pt>
    <dgm:pt modelId="{D53D0B84-573B-47EC-AF54-1244F550C877}" type="pres">
      <dgm:prSet presAssocID="{44F51DA6-8BCA-4E33-8119-B68E0FB14FEC}" presName="parentText" presStyleLbl="node1" presStyleIdx="3" presStyleCnt="5" custScaleX="142857" custScaleY="174460">
        <dgm:presLayoutVars>
          <dgm:chMax val="0"/>
          <dgm:bulletEnabled val="1"/>
        </dgm:presLayoutVars>
      </dgm:prSet>
      <dgm:spPr/>
      <dgm:t>
        <a:bodyPr/>
        <a:lstStyle/>
        <a:p>
          <a:endParaRPr lang="en-US"/>
        </a:p>
      </dgm:t>
    </dgm:pt>
    <dgm:pt modelId="{F61E4831-6DF7-4796-A705-0EFC938920C4}" type="pres">
      <dgm:prSet presAssocID="{44F51DA6-8BCA-4E33-8119-B68E0FB14FEC}" presName="negativeSpace" presStyleCnt="0"/>
      <dgm:spPr/>
    </dgm:pt>
    <dgm:pt modelId="{7BFEF739-FDA1-4C13-B1E1-C545EF1F69AE}" type="pres">
      <dgm:prSet presAssocID="{44F51DA6-8BCA-4E33-8119-B68E0FB14FEC}" presName="childText" presStyleLbl="conFgAcc1" presStyleIdx="3" presStyleCnt="5">
        <dgm:presLayoutVars>
          <dgm:bulletEnabled val="1"/>
        </dgm:presLayoutVars>
      </dgm:prSet>
      <dgm:spPr/>
    </dgm:pt>
    <dgm:pt modelId="{F99BD8CA-79A1-491F-B1BC-E97A8162589E}" type="pres">
      <dgm:prSet presAssocID="{5C452184-C02B-47E5-A71C-EBD610DAEC16}" presName="spaceBetweenRectangles" presStyleCnt="0"/>
      <dgm:spPr/>
    </dgm:pt>
    <dgm:pt modelId="{84CEE606-BA0A-4730-9243-5D6D1C2DB3DA}" type="pres">
      <dgm:prSet presAssocID="{580AE589-B0AB-4A2C-B008-6C6F776B346B}" presName="parentLin" presStyleCnt="0"/>
      <dgm:spPr/>
    </dgm:pt>
    <dgm:pt modelId="{E35E88FF-EFD6-4A77-8DEB-17F727659A35}" type="pres">
      <dgm:prSet presAssocID="{580AE589-B0AB-4A2C-B008-6C6F776B346B}" presName="parentLeftMargin" presStyleLbl="node1" presStyleIdx="3" presStyleCnt="5"/>
      <dgm:spPr/>
    </dgm:pt>
    <dgm:pt modelId="{6177532E-701F-4516-AF2D-494F01F56074}" type="pres">
      <dgm:prSet presAssocID="{580AE589-B0AB-4A2C-B008-6C6F776B346B}" presName="parentText" presStyleLbl="node1" presStyleIdx="4" presStyleCnt="5" custScaleX="156121" custScaleY="145979">
        <dgm:presLayoutVars>
          <dgm:chMax val="0"/>
          <dgm:bulletEnabled val="1"/>
        </dgm:presLayoutVars>
      </dgm:prSet>
      <dgm:spPr/>
      <dgm:t>
        <a:bodyPr/>
        <a:lstStyle/>
        <a:p>
          <a:endParaRPr lang="en-US"/>
        </a:p>
      </dgm:t>
    </dgm:pt>
    <dgm:pt modelId="{B9BC2108-7A96-423F-99CE-491A8649E4CF}" type="pres">
      <dgm:prSet presAssocID="{580AE589-B0AB-4A2C-B008-6C6F776B346B}" presName="negativeSpace" presStyleCnt="0"/>
      <dgm:spPr/>
    </dgm:pt>
    <dgm:pt modelId="{87AA0B0E-918B-40D3-A76A-F55400E746A3}" type="pres">
      <dgm:prSet presAssocID="{580AE589-B0AB-4A2C-B008-6C6F776B346B}" presName="childText" presStyleLbl="conFgAcc1" presStyleIdx="4" presStyleCnt="5">
        <dgm:presLayoutVars>
          <dgm:bulletEnabled val="1"/>
        </dgm:presLayoutVars>
      </dgm:prSet>
      <dgm:spPr/>
    </dgm:pt>
  </dgm:ptLst>
  <dgm:cxnLst>
    <dgm:cxn modelId="{3AAD8B36-BC64-40B7-8EB8-DCBAB0D1026B}" type="presOf" srcId="{9ED20DF1-1ED1-4727-9096-CF11E102033D}" destId="{1AC0A2DD-2D88-4759-98D9-5672B4D155F3}" srcOrd="1" destOrd="0" presId="urn:microsoft.com/office/officeart/2005/8/layout/list1"/>
    <dgm:cxn modelId="{854E8CA7-C617-4212-B266-419186177BEA}" type="presOf" srcId="{9ED20DF1-1ED1-4727-9096-CF11E102033D}" destId="{AC94E6ED-6504-4820-9AC4-B9770F42949C}" srcOrd="0" destOrd="0" presId="urn:microsoft.com/office/officeart/2005/8/layout/list1"/>
    <dgm:cxn modelId="{57D25513-17DE-42FC-AC1F-263B8447CA64}" type="presOf" srcId="{32E7386D-9EB1-431B-9BDC-0E910E094A68}" destId="{F91B1639-4C60-4C54-8E01-1F38C2CA3170}" srcOrd="1" destOrd="0" presId="urn:microsoft.com/office/officeart/2005/8/layout/list1"/>
    <dgm:cxn modelId="{D645D0F4-7AE7-43C2-9C10-DE685BA9C20D}" type="presOf" srcId="{9939381B-A979-4407-A478-8FC9E621A608}" destId="{847FBE27-FA90-4A0A-BD37-536E348AF2A2}" srcOrd="0" destOrd="0" presId="urn:microsoft.com/office/officeart/2005/8/layout/list1"/>
    <dgm:cxn modelId="{42235BA5-17C6-4DD2-8A67-F23762C9E9E6}" type="presOf" srcId="{44F51DA6-8BCA-4E33-8119-B68E0FB14FEC}" destId="{D53D0B84-573B-47EC-AF54-1244F550C877}" srcOrd="1" destOrd="0" presId="urn:microsoft.com/office/officeart/2005/8/layout/list1"/>
    <dgm:cxn modelId="{B24E9A8D-C56F-41BB-9925-99D2D9B8CFEE}" type="presOf" srcId="{32E7386D-9EB1-431B-9BDC-0E910E094A68}" destId="{88319BBD-B200-425C-AC34-D20AF21D2CB4}" srcOrd="0" destOrd="0" presId="urn:microsoft.com/office/officeart/2005/8/layout/list1"/>
    <dgm:cxn modelId="{0D210032-E5FD-44E7-B3BD-DA9F9AFDA87A}" type="presOf" srcId="{580AE589-B0AB-4A2C-B008-6C6F776B346B}" destId="{6177532E-701F-4516-AF2D-494F01F56074}" srcOrd="1" destOrd="0" presId="urn:microsoft.com/office/officeart/2005/8/layout/list1"/>
    <dgm:cxn modelId="{56839E3B-8F5F-4C12-8E0A-BAB7079DB3FF}" srcId="{704CC0A8-0239-4F15-82D0-BD19D0444971}" destId="{580AE589-B0AB-4A2C-B008-6C6F776B346B}" srcOrd="4" destOrd="0" parTransId="{BE755274-81AB-4F14-A7E7-9DCBB82D1EF2}" sibTransId="{DD0A581E-1A40-4AAB-9006-FC3FB56680D2}"/>
    <dgm:cxn modelId="{046CE374-27C3-469F-8397-33BDC281680E}" srcId="{704CC0A8-0239-4F15-82D0-BD19D0444971}" destId="{9ED20DF1-1ED1-4727-9096-CF11E102033D}" srcOrd="2" destOrd="0" parTransId="{186CF99C-15EB-4DC3-AB54-0E1787864AB2}" sibTransId="{96ED8A51-FCF1-4942-A794-7F36F950637B}"/>
    <dgm:cxn modelId="{67762B14-8A3B-44F3-8F8B-4538A209EB2A}" type="presOf" srcId="{44F51DA6-8BCA-4E33-8119-B68E0FB14FEC}" destId="{5C3063A6-182F-44FA-BEAA-183A89C97371}" srcOrd="0" destOrd="0" presId="urn:microsoft.com/office/officeart/2005/8/layout/list1"/>
    <dgm:cxn modelId="{4CF68485-E2FC-4BF3-8249-7C6CE3082692}" srcId="{704CC0A8-0239-4F15-82D0-BD19D0444971}" destId="{32E7386D-9EB1-431B-9BDC-0E910E094A68}" srcOrd="1" destOrd="0" parTransId="{7E699C26-F57A-4A7D-82F2-6F5497953060}" sibTransId="{99B47132-067A-4241-B0E4-9500F39C350D}"/>
    <dgm:cxn modelId="{C73F8DF1-03EB-41B4-9ACB-F712CACCE1EF}" srcId="{704CC0A8-0239-4F15-82D0-BD19D0444971}" destId="{9939381B-A979-4407-A478-8FC9E621A608}" srcOrd="0" destOrd="0" parTransId="{EAF4C5C2-6CE6-466C-882D-4B96F8F5AD54}" sibTransId="{DA37F65A-DDDB-4199-9071-DAC292A06886}"/>
    <dgm:cxn modelId="{58E83A4B-9513-4018-8BD2-6BDE2F07F014}" type="presOf" srcId="{704CC0A8-0239-4F15-82D0-BD19D0444971}" destId="{8E5C0E3E-90A3-4A40-9159-15D28449A933}" srcOrd="0" destOrd="0" presId="urn:microsoft.com/office/officeart/2005/8/layout/list1"/>
    <dgm:cxn modelId="{7AD9CDA8-5596-40A0-9A04-E0489A980E9D}" srcId="{704CC0A8-0239-4F15-82D0-BD19D0444971}" destId="{44F51DA6-8BCA-4E33-8119-B68E0FB14FEC}" srcOrd="3" destOrd="0" parTransId="{FE8480D2-E09B-4F07-A950-01E29A048927}" sibTransId="{5C452184-C02B-47E5-A71C-EBD610DAEC16}"/>
    <dgm:cxn modelId="{5901517E-33E5-4B7C-AD7D-8B60BBE34AE2}" type="presOf" srcId="{580AE589-B0AB-4A2C-B008-6C6F776B346B}" destId="{E35E88FF-EFD6-4A77-8DEB-17F727659A35}" srcOrd="0" destOrd="0" presId="urn:microsoft.com/office/officeart/2005/8/layout/list1"/>
    <dgm:cxn modelId="{FB38758F-7845-491F-9F3A-A85034CD02C8}" type="presOf" srcId="{9939381B-A979-4407-A478-8FC9E621A608}" destId="{55B9D452-B34C-407B-B4BC-E30BBD016C00}" srcOrd="1" destOrd="0" presId="urn:microsoft.com/office/officeart/2005/8/layout/list1"/>
    <dgm:cxn modelId="{44B73D46-5E11-474C-A8DE-70DEE6D742BF}" type="presParOf" srcId="{8E5C0E3E-90A3-4A40-9159-15D28449A933}" destId="{494980D4-8115-4B95-A96E-0918832FD406}" srcOrd="0" destOrd="0" presId="urn:microsoft.com/office/officeart/2005/8/layout/list1"/>
    <dgm:cxn modelId="{557C2B3A-E0BA-49B8-8A15-336F02EB5116}" type="presParOf" srcId="{494980D4-8115-4B95-A96E-0918832FD406}" destId="{847FBE27-FA90-4A0A-BD37-536E348AF2A2}" srcOrd="0" destOrd="0" presId="urn:microsoft.com/office/officeart/2005/8/layout/list1"/>
    <dgm:cxn modelId="{369EECF3-F7F1-44A8-814E-3436E3D4D4B7}" type="presParOf" srcId="{494980D4-8115-4B95-A96E-0918832FD406}" destId="{55B9D452-B34C-407B-B4BC-E30BBD016C00}" srcOrd="1" destOrd="0" presId="urn:microsoft.com/office/officeart/2005/8/layout/list1"/>
    <dgm:cxn modelId="{CC227B89-B6DC-4D6D-86B8-CAF55F26E606}" type="presParOf" srcId="{8E5C0E3E-90A3-4A40-9159-15D28449A933}" destId="{6B1D8EE6-CBCA-4653-ADB5-A80FDDD678FC}" srcOrd="1" destOrd="0" presId="urn:microsoft.com/office/officeart/2005/8/layout/list1"/>
    <dgm:cxn modelId="{35D8865D-1337-43B4-9991-F82ED7B2DEBC}" type="presParOf" srcId="{8E5C0E3E-90A3-4A40-9159-15D28449A933}" destId="{528548B3-9E14-4DD9-9F2C-8720270B11AD}" srcOrd="2" destOrd="0" presId="urn:microsoft.com/office/officeart/2005/8/layout/list1"/>
    <dgm:cxn modelId="{DB5913FB-8637-4264-AE46-928198841B7F}" type="presParOf" srcId="{8E5C0E3E-90A3-4A40-9159-15D28449A933}" destId="{D6A8C10F-5F4F-4B54-80B1-5548D20675BA}" srcOrd="3" destOrd="0" presId="urn:microsoft.com/office/officeart/2005/8/layout/list1"/>
    <dgm:cxn modelId="{16681A76-8FCE-406C-B1A1-18803669E3A7}" type="presParOf" srcId="{8E5C0E3E-90A3-4A40-9159-15D28449A933}" destId="{4330766F-4D30-4258-A88F-E9A6086ED1E3}" srcOrd="4" destOrd="0" presId="urn:microsoft.com/office/officeart/2005/8/layout/list1"/>
    <dgm:cxn modelId="{179250BF-F1F2-4D56-9927-26B1FB7A1FCA}" type="presParOf" srcId="{4330766F-4D30-4258-A88F-E9A6086ED1E3}" destId="{88319BBD-B200-425C-AC34-D20AF21D2CB4}" srcOrd="0" destOrd="0" presId="urn:microsoft.com/office/officeart/2005/8/layout/list1"/>
    <dgm:cxn modelId="{13DBC6D6-ACBE-4730-9CA6-B69B1DECEE91}" type="presParOf" srcId="{4330766F-4D30-4258-A88F-E9A6086ED1E3}" destId="{F91B1639-4C60-4C54-8E01-1F38C2CA3170}" srcOrd="1" destOrd="0" presId="urn:microsoft.com/office/officeart/2005/8/layout/list1"/>
    <dgm:cxn modelId="{A86D84F9-00F8-46F9-A20F-1E1CF086F171}" type="presParOf" srcId="{8E5C0E3E-90A3-4A40-9159-15D28449A933}" destId="{4D6548A4-C59A-4A9B-B119-D0B733FA0EDF}" srcOrd="5" destOrd="0" presId="urn:microsoft.com/office/officeart/2005/8/layout/list1"/>
    <dgm:cxn modelId="{9B5EB7F4-5FB7-4CA3-AF2C-EC28B0BFAA07}" type="presParOf" srcId="{8E5C0E3E-90A3-4A40-9159-15D28449A933}" destId="{396DC09A-70A4-40D0-BF4C-994BBB392CB7}" srcOrd="6" destOrd="0" presId="urn:microsoft.com/office/officeart/2005/8/layout/list1"/>
    <dgm:cxn modelId="{82D06939-1A31-4150-BBE8-6A7EB5A6CCAC}" type="presParOf" srcId="{8E5C0E3E-90A3-4A40-9159-15D28449A933}" destId="{40697DA1-07B7-4538-9450-49B2CD4AFB12}" srcOrd="7" destOrd="0" presId="urn:microsoft.com/office/officeart/2005/8/layout/list1"/>
    <dgm:cxn modelId="{207A9DB4-0026-4DC9-A103-4C69EFC4DFEF}" type="presParOf" srcId="{8E5C0E3E-90A3-4A40-9159-15D28449A933}" destId="{BB2AC85C-A719-42D3-963C-4BFF7E117E92}" srcOrd="8" destOrd="0" presId="urn:microsoft.com/office/officeart/2005/8/layout/list1"/>
    <dgm:cxn modelId="{C3BF40FD-EDCB-4D61-95B8-D8E38EDFE29B}" type="presParOf" srcId="{BB2AC85C-A719-42D3-963C-4BFF7E117E92}" destId="{AC94E6ED-6504-4820-9AC4-B9770F42949C}" srcOrd="0" destOrd="0" presId="urn:microsoft.com/office/officeart/2005/8/layout/list1"/>
    <dgm:cxn modelId="{29CC81BB-3736-44CD-8367-78535FACE600}" type="presParOf" srcId="{BB2AC85C-A719-42D3-963C-4BFF7E117E92}" destId="{1AC0A2DD-2D88-4759-98D9-5672B4D155F3}" srcOrd="1" destOrd="0" presId="urn:microsoft.com/office/officeart/2005/8/layout/list1"/>
    <dgm:cxn modelId="{5A9FAFD4-2BFB-4E58-A4E0-38101234A955}" type="presParOf" srcId="{8E5C0E3E-90A3-4A40-9159-15D28449A933}" destId="{33926472-1128-4DCF-9A3F-D535A5B2EB44}" srcOrd="9" destOrd="0" presId="urn:microsoft.com/office/officeart/2005/8/layout/list1"/>
    <dgm:cxn modelId="{483A5DE0-C31C-42E8-8407-CA31E9B917FD}" type="presParOf" srcId="{8E5C0E3E-90A3-4A40-9159-15D28449A933}" destId="{6FC63AC4-FAC2-4E65-A185-0F9C5BEA6ACC}" srcOrd="10" destOrd="0" presId="urn:microsoft.com/office/officeart/2005/8/layout/list1"/>
    <dgm:cxn modelId="{2FDDA28B-C518-4D1D-8FE2-F31684BD0839}" type="presParOf" srcId="{8E5C0E3E-90A3-4A40-9159-15D28449A933}" destId="{6FEBEE33-407B-4E8F-BC8E-852E16BDE8BE}" srcOrd="11" destOrd="0" presId="urn:microsoft.com/office/officeart/2005/8/layout/list1"/>
    <dgm:cxn modelId="{4758E0B1-5AEA-48C3-939D-432E6ED6FD82}" type="presParOf" srcId="{8E5C0E3E-90A3-4A40-9159-15D28449A933}" destId="{9F5BACC4-0F95-47C6-9E3F-29B179132D7A}" srcOrd="12" destOrd="0" presId="urn:microsoft.com/office/officeart/2005/8/layout/list1"/>
    <dgm:cxn modelId="{53D128BE-A87E-436C-955A-2BE378847393}" type="presParOf" srcId="{9F5BACC4-0F95-47C6-9E3F-29B179132D7A}" destId="{5C3063A6-182F-44FA-BEAA-183A89C97371}" srcOrd="0" destOrd="0" presId="urn:microsoft.com/office/officeart/2005/8/layout/list1"/>
    <dgm:cxn modelId="{A4F64121-AFE2-4D7A-B846-8B893F46572A}" type="presParOf" srcId="{9F5BACC4-0F95-47C6-9E3F-29B179132D7A}" destId="{D53D0B84-573B-47EC-AF54-1244F550C877}" srcOrd="1" destOrd="0" presId="urn:microsoft.com/office/officeart/2005/8/layout/list1"/>
    <dgm:cxn modelId="{3643DFF4-7CCC-4446-88E7-EBA428BE7A4E}" type="presParOf" srcId="{8E5C0E3E-90A3-4A40-9159-15D28449A933}" destId="{F61E4831-6DF7-4796-A705-0EFC938920C4}" srcOrd="13" destOrd="0" presId="urn:microsoft.com/office/officeart/2005/8/layout/list1"/>
    <dgm:cxn modelId="{99D8E559-2FAD-4947-B362-F9E821626508}" type="presParOf" srcId="{8E5C0E3E-90A3-4A40-9159-15D28449A933}" destId="{7BFEF739-FDA1-4C13-B1E1-C545EF1F69AE}" srcOrd="14" destOrd="0" presId="urn:microsoft.com/office/officeart/2005/8/layout/list1"/>
    <dgm:cxn modelId="{5398405E-6BF3-45E6-8DC5-0DD0A4303AEF}" type="presParOf" srcId="{8E5C0E3E-90A3-4A40-9159-15D28449A933}" destId="{F99BD8CA-79A1-491F-B1BC-E97A8162589E}" srcOrd="15" destOrd="0" presId="urn:microsoft.com/office/officeart/2005/8/layout/list1"/>
    <dgm:cxn modelId="{DC34B835-7D7D-4E17-89F2-7F8C63A7F1A5}" type="presParOf" srcId="{8E5C0E3E-90A3-4A40-9159-15D28449A933}" destId="{84CEE606-BA0A-4730-9243-5D6D1C2DB3DA}" srcOrd="16" destOrd="0" presId="urn:microsoft.com/office/officeart/2005/8/layout/list1"/>
    <dgm:cxn modelId="{0DEDB55B-378E-4143-96EC-195A485F5240}" type="presParOf" srcId="{84CEE606-BA0A-4730-9243-5D6D1C2DB3DA}" destId="{E35E88FF-EFD6-4A77-8DEB-17F727659A35}" srcOrd="0" destOrd="0" presId="urn:microsoft.com/office/officeart/2005/8/layout/list1"/>
    <dgm:cxn modelId="{204DE3FB-18CA-4966-8F6F-03E4A138B776}" type="presParOf" srcId="{84CEE606-BA0A-4730-9243-5D6D1C2DB3DA}" destId="{6177532E-701F-4516-AF2D-494F01F56074}" srcOrd="1" destOrd="0" presId="urn:microsoft.com/office/officeart/2005/8/layout/list1"/>
    <dgm:cxn modelId="{C6BFB222-5F08-49CE-8BCE-A25735D83758}" type="presParOf" srcId="{8E5C0E3E-90A3-4A40-9159-15D28449A933}" destId="{B9BC2108-7A96-423F-99CE-491A8649E4CF}" srcOrd="17" destOrd="0" presId="urn:microsoft.com/office/officeart/2005/8/layout/list1"/>
    <dgm:cxn modelId="{ADB66DBD-78BD-4F26-A0E2-68527F6F9CE8}" type="presParOf" srcId="{8E5C0E3E-90A3-4A40-9159-15D28449A933}" destId="{87AA0B0E-918B-40D3-A76A-F55400E746A3}" srcOrd="18" destOrd="0" presId="urn:microsoft.com/office/officeart/2005/8/layout/list1"/>
  </dgm:cxnLst>
  <dgm:bg/>
  <dgm:whole/>
</dgm:dataModel>
</file>

<file path=ppt/diagrams/data3.xml><?xml version="1.0" encoding="utf-8"?>
<dgm:dataModel xmlns:dgm="http://schemas.openxmlformats.org/drawingml/2006/diagram" xmlns:a="http://schemas.openxmlformats.org/drawingml/2006/main">
  <dgm:ptLst>
    <dgm:pt modelId="{7F02C966-6DCE-4074-B57D-65C6B7528971}" type="doc">
      <dgm:prSet loTypeId="urn:microsoft.com/office/officeart/2005/8/layout/pyramid2" loCatId="list" qsTypeId="urn:microsoft.com/office/officeart/2005/8/quickstyle/simple1" qsCatId="simple" csTypeId="urn:microsoft.com/office/officeart/2005/8/colors/accent1_2" csCatId="accent1" phldr="1"/>
      <dgm:spPr/>
    </dgm:pt>
    <dgm:pt modelId="{3B6C4734-E6B8-49F8-9971-7F0E15297E76}">
      <dgm:prSet phldrT="[Texte]" custT="1"/>
      <dgm:spPr/>
      <dgm:t>
        <a:bodyPr/>
        <a:lstStyle/>
        <a:p>
          <a:r>
            <a:rPr lang="ar-DZ" sz="3600" dirty="0" smtClean="0">
              <a:latin typeface="Traditional Arabic" pitchFamily="18" charset="-78"/>
              <a:cs typeface="Traditional Arabic" pitchFamily="18" charset="-78"/>
            </a:rPr>
            <a:t>الأخطاء من الدرجة الرابعة: وهي الأخطاء الأشد خطورة، وتشمل الاستفادة من امتيازات مقابل تقديم خدمة، وارتكاب أعمال عنف</a:t>
          </a:r>
          <a:endParaRPr lang="en-US" sz="3600" dirty="0">
            <a:latin typeface="Traditional Arabic" pitchFamily="18" charset="-78"/>
            <a:cs typeface="Traditional Arabic" pitchFamily="18" charset="-78"/>
          </a:endParaRPr>
        </a:p>
      </dgm:t>
    </dgm:pt>
    <dgm:pt modelId="{AF280102-A83D-423B-A66C-5D6295D0B2E4}" type="parTrans" cxnId="{A4CE74C1-2D18-421E-AB67-857C2DF71CBC}">
      <dgm:prSet/>
      <dgm:spPr/>
      <dgm:t>
        <a:bodyPr/>
        <a:lstStyle/>
        <a:p>
          <a:endParaRPr lang="en-US"/>
        </a:p>
      </dgm:t>
    </dgm:pt>
    <dgm:pt modelId="{D4785A1E-F93B-4FC3-B7A8-0878E9DB43F0}" type="sibTrans" cxnId="{A4CE74C1-2D18-421E-AB67-857C2DF71CBC}">
      <dgm:prSet/>
      <dgm:spPr/>
      <dgm:t>
        <a:bodyPr/>
        <a:lstStyle/>
        <a:p>
          <a:endParaRPr lang="en-US"/>
        </a:p>
      </dgm:t>
    </dgm:pt>
    <dgm:pt modelId="{7160D4D7-CD4C-47A1-9D40-C4C7E26BD85D}">
      <dgm:prSet phldrT="[Texte]" custT="1"/>
      <dgm:spPr/>
      <dgm:t>
        <a:bodyPr/>
        <a:lstStyle/>
        <a:p>
          <a:r>
            <a:rPr lang="ar-DZ" sz="3600" dirty="0" smtClean="0">
              <a:latin typeface="Traditional Arabic" pitchFamily="18" charset="-78"/>
              <a:cs typeface="Traditional Arabic" pitchFamily="18" charset="-78"/>
            </a:rPr>
            <a:t>الأخطاء من الدرجة الثالثة: تتضمن مجموعة من الأخطاء مثل التحويل غير القانوني للوثائق، إخفاء المعلومات، ورفض تنفيذ الأوامر.</a:t>
          </a:r>
          <a:endParaRPr lang="en-US" sz="3600" dirty="0">
            <a:latin typeface="Traditional Arabic" pitchFamily="18" charset="-78"/>
            <a:cs typeface="Traditional Arabic" pitchFamily="18" charset="-78"/>
          </a:endParaRPr>
        </a:p>
      </dgm:t>
    </dgm:pt>
    <dgm:pt modelId="{D5636488-D105-478E-A62F-DA68A2353DF4}" type="parTrans" cxnId="{B0A6277D-1FDB-4C47-87E3-C2907B9C1F2C}">
      <dgm:prSet/>
      <dgm:spPr/>
      <dgm:t>
        <a:bodyPr/>
        <a:lstStyle/>
        <a:p>
          <a:endParaRPr lang="en-US"/>
        </a:p>
      </dgm:t>
    </dgm:pt>
    <dgm:pt modelId="{E8325B9F-B824-45C5-8729-13C3EF387B46}" type="sibTrans" cxnId="{B0A6277D-1FDB-4C47-87E3-C2907B9C1F2C}">
      <dgm:prSet/>
      <dgm:spPr/>
      <dgm:t>
        <a:bodyPr/>
        <a:lstStyle/>
        <a:p>
          <a:endParaRPr lang="en-US"/>
        </a:p>
      </dgm:t>
    </dgm:pt>
    <dgm:pt modelId="{E740382D-F411-4DAF-AB65-F795FA82070E}">
      <dgm:prSet phldrT="[Texte]" custT="1"/>
      <dgm:spPr/>
      <dgm:t>
        <a:bodyPr/>
        <a:lstStyle/>
        <a:p>
          <a:r>
            <a:rPr lang="ar-DZ" sz="3600" dirty="0" smtClean="0">
              <a:latin typeface="Traditional Arabic" pitchFamily="18" charset="-78"/>
              <a:cs typeface="Traditional Arabic" pitchFamily="18" charset="-78"/>
            </a:rPr>
            <a:t>الأخطاء من الدرجة الأولى: وهي الأخطاء التي تمس بشكل مباشر بسير العمل المؤسساتي وتؤثر على انضباط الموظف</a:t>
          </a:r>
          <a:r>
            <a:rPr lang="ar-DZ" sz="3200" dirty="0" smtClean="0">
              <a:latin typeface="Traditional Arabic" pitchFamily="18" charset="-78"/>
              <a:cs typeface="Traditional Arabic" pitchFamily="18" charset="-78"/>
            </a:rPr>
            <a:t>.</a:t>
          </a:r>
          <a:endParaRPr lang="en-US" sz="3200" dirty="0">
            <a:latin typeface="Traditional Arabic" pitchFamily="18" charset="-78"/>
            <a:cs typeface="Traditional Arabic" pitchFamily="18" charset="-78"/>
          </a:endParaRPr>
        </a:p>
      </dgm:t>
    </dgm:pt>
    <dgm:pt modelId="{FB38AFF6-1EBD-46F0-8485-20DC019DD643}" type="parTrans" cxnId="{875A9B95-873D-4E4A-ADF8-CF18BB6AAA7D}">
      <dgm:prSet/>
      <dgm:spPr/>
      <dgm:t>
        <a:bodyPr/>
        <a:lstStyle/>
        <a:p>
          <a:endParaRPr lang="en-US"/>
        </a:p>
      </dgm:t>
    </dgm:pt>
    <dgm:pt modelId="{67342C02-07F9-4BD0-B0B3-B32AD1C09D3F}" type="sibTrans" cxnId="{875A9B95-873D-4E4A-ADF8-CF18BB6AAA7D}">
      <dgm:prSet/>
      <dgm:spPr/>
      <dgm:t>
        <a:bodyPr/>
        <a:lstStyle/>
        <a:p>
          <a:endParaRPr lang="en-US"/>
        </a:p>
      </dgm:t>
    </dgm:pt>
    <dgm:pt modelId="{3D4A85D0-04EC-4FF4-B6A0-E453F408D399}">
      <dgm:prSet phldrT="[Texte]" custT="1"/>
      <dgm:spPr/>
      <dgm:t>
        <a:bodyPr/>
        <a:lstStyle/>
        <a:p>
          <a:r>
            <a:rPr lang="ar-DZ" sz="3600" dirty="0" smtClean="0">
              <a:latin typeface="Traditional Arabic" pitchFamily="18" charset="-78"/>
              <a:cs typeface="Traditional Arabic" pitchFamily="18" charset="-78"/>
            </a:rPr>
            <a:t>الأخطاء من الدرجة الثانية: تشمل الأخطاء التي تؤثر على أمن المستخدمين أو ممتلكات المؤسسة، بالإضافة إلى الإخلال ببعض الواجبات القانونية الأساسية.</a:t>
          </a:r>
          <a:endParaRPr lang="en-US" sz="3600" dirty="0">
            <a:latin typeface="Traditional Arabic" pitchFamily="18" charset="-78"/>
            <a:cs typeface="Traditional Arabic" pitchFamily="18" charset="-78"/>
          </a:endParaRPr>
        </a:p>
      </dgm:t>
    </dgm:pt>
    <dgm:pt modelId="{E13CBC06-8CB5-4A3F-97E7-768FB1B24B88}" type="parTrans" cxnId="{5A409475-832B-4C25-A652-D56EB2180F9F}">
      <dgm:prSet/>
      <dgm:spPr/>
      <dgm:t>
        <a:bodyPr/>
        <a:lstStyle/>
        <a:p>
          <a:endParaRPr lang="en-US"/>
        </a:p>
      </dgm:t>
    </dgm:pt>
    <dgm:pt modelId="{C68C22A2-B399-4C2B-8C82-907ACEAA0DF3}" type="sibTrans" cxnId="{5A409475-832B-4C25-A652-D56EB2180F9F}">
      <dgm:prSet/>
      <dgm:spPr/>
      <dgm:t>
        <a:bodyPr/>
        <a:lstStyle/>
        <a:p>
          <a:endParaRPr lang="en-US"/>
        </a:p>
      </dgm:t>
    </dgm:pt>
    <dgm:pt modelId="{2317D6AE-F238-431B-A03F-CCCEEE8811D9}" type="pres">
      <dgm:prSet presAssocID="{7F02C966-6DCE-4074-B57D-65C6B7528971}" presName="compositeShape" presStyleCnt="0">
        <dgm:presLayoutVars>
          <dgm:dir/>
          <dgm:resizeHandles/>
        </dgm:presLayoutVars>
      </dgm:prSet>
      <dgm:spPr/>
    </dgm:pt>
    <dgm:pt modelId="{16452B99-8D8E-4961-9149-1DA3B02C2AAC}" type="pres">
      <dgm:prSet presAssocID="{7F02C966-6DCE-4074-B57D-65C6B7528971}" presName="pyramid" presStyleLbl="node1" presStyleIdx="0" presStyleCnt="1" custScaleX="126094"/>
      <dgm:spPr/>
      <dgm:t>
        <a:bodyPr/>
        <a:lstStyle/>
        <a:p>
          <a:endParaRPr lang="en-US"/>
        </a:p>
      </dgm:t>
    </dgm:pt>
    <dgm:pt modelId="{9C63959F-5051-4F29-BA1F-2F1700D1649E}" type="pres">
      <dgm:prSet presAssocID="{7F02C966-6DCE-4074-B57D-65C6B7528971}" presName="theList" presStyleCnt="0"/>
      <dgm:spPr/>
    </dgm:pt>
    <dgm:pt modelId="{1D0FFB9B-95C8-46D5-BC39-5791E0EEC94B}" type="pres">
      <dgm:prSet presAssocID="{3B6C4734-E6B8-49F8-9971-7F0E15297E76}" presName="aNode" presStyleLbl="fgAcc1" presStyleIdx="0" presStyleCnt="4" custScaleX="157332">
        <dgm:presLayoutVars>
          <dgm:bulletEnabled val="1"/>
        </dgm:presLayoutVars>
      </dgm:prSet>
      <dgm:spPr/>
      <dgm:t>
        <a:bodyPr/>
        <a:lstStyle/>
        <a:p>
          <a:endParaRPr lang="en-US"/>
        </a:p>
      </dgm:t>
    </dgm:pt>
    <dgm:pt modelId="{299D21DB-3AB9-43AB-B71A-840C39ACD35B}" type="pres">
      <dgm:prSet presAssocID="{3B6C4734-E6B8-49F8-9971-7F0E15297E76}" presName="aSpace" presStyleCnt="0"/>
      <dgm:spPr/>
    </dgm:pt>
    <dgm:pt modelId="{A7F82AC2-47D0-4AD4-BB08-E37A4DD0D92D}" type="pres">
      <dgm:prSet presAssocID="{7160D4D7-CD4C-47A1-9D40-C4C7E26BD85D}" presName="aNode" presStyleLbl="fgAcc1" presStyleIdx="1" presStyleCnt="4" custScaleX="163101">
        <dgm:presLayoutVars>
          <dgm:bulletEnabled val="1"/>
        </dgm:presLayoutVars>
      </dgm:prSet>
      <dgm:spPr/>
      <dgm:t>
        <a:bodyPr/>
        <a:lstStyle/>
        <a:p>
          <a:endParaRPr lang="en-US"/>
        </a:p>
      </dgm:t>
    </dgm:pt>
    <dgm:pt modelId="{96C0F72D-84E8-41DA-996B-AB46C0679FEC}" type="pres">
      <dgm:prSet presAssocID="{7160D4D7-CD4C-47A1-9D40-C4C7E26BD85D}" presName="aSpace" presStyleCnt="0"/>
      <dgm:spPr/>
    </dgm:pt>
    <dgm:pt modelId="{2815278D-E73A-47D1-9D9D-E051BC54AD68}" type="pres">
      <dgm:prSet presAssocID="{3D4A85D0-04EC-4FF4-B6A0-E453F408D399}" presName="aNode" presStyleLbl="fgAcc1" presStyleIdx="2" presStyleCnt="4" custScaleX="164183">
        <dgm:presLayoutVars>
          <dgm:bulletEnabled val="1"/>
        </dgm:presLayoutVars>
      </dgm:prSet>
      <dgm:spPr/>
      <dgm:t>
        <a:bodyPr/>
        <a:lstStyle/>
        <a:p>
          <a:endParaRPr lang="en-US"/>
        </a:p>
      </dgm:t>
    </dgm:pt>
    <dgm:pt modelId="{5D678227-4849-4CFA-82CE-11C1ADCFBB9C}" type="pres">
      <dgm:prSet presAssocID="{3D4A85D0-04EC-4FF4-B6A0-E453F408D399}" presName="aSpace" presStyleCnt="0"/>
      <dgm:spPr/>
    </dgm:pt>
    <dgm:pt modelId="{0E033AC7-13C5-4032-B815-088D3E8D25CD}" type="pres">
      <dgm:prSet presAssocID="{E740382D-F411-4DAF-AB65-F795FA82070E}" presName="aNode" presStyleLbl="fgAcc1" presStyleIdx="3" presStyleCnt="4" custScaleX="164904">
        <dgm:presLayoutVars>
          <dgm:bulletEnabled val="1"/>
        </dgm:presLayoutVars>
      </dgm:prSet>
      <dgm:spPr/>
      <dgm:t>
        <a:bodyPr/>
        <a:lstStyle/>
        <a:p>
          <a:endParaRPr lang="en-US"/>
        </a:p>
      </dgm:t>
    </dgm:pt>
    <dgm:pt modelId="{7A0D6AEC-5A57-4850-8B5B-654DA586A1C7}" type="pres">
      <dgm:prSet presAssocID="{E740382D-F411-4DAF-AB65-F795FA82070E}" presName="aSpace" presStyleCnt="0"/>
      <dgm:spPr/>
    </dgm:pt>
  </dgm:ptLst>
  <dgm:cxnLst>
    <dgm:cxn modelId="{B0A6277D-1FDB-4C47-87E3-C2907B9C1F2C}" srcId="{7F02C966-6DCE-4074-B57D-65C6B7528971}" destId="{7160D4D7-CD4C-47A1-9D40-C4C7E26BD85D}" srcOrd="1" destOrd="0" parTransId="{D5636488-D105-478E-A62F-DA68A2353DF4}" sibTransId="{E8325B9F-B824-45C5-8729-13C3EF387B46}"/>
    <dgm:cxn modelId="{5A409475-832B-4C25-A652-D56EB2180F9F}" srcId="{7F02C966-6DCE-4074-B57D-65C6B7528971}" destId="{3D4A85D0-04EC-4FF4-B6A0-E453F408D399}" srcOrd="2" destOrd="0" parTransId="{E13CBC06-8CB5-4A3F-97E7-768FB1B24B88}" sibTransId="{C68C22A2-B399-4C2B-8C82-907ACEAA0DF3}"/>
    <dgm:cxn modelId="{CD2BADE8-8FEF-449F-9829-5B0227519D38}" type="presOf" srcId="{7F02C966-6DCE-4074-B57D-65C6B7528971}" destId="{2317D6AE-F238-431B-A03F-CCCEEE8811D9}" srcOrd="0" destOrd="0" presId="urn:microsoft.com/office/officeart/2005/8/layout/pyramid2"/>
    <dgm:cxn modelId="{9357EBE5-2815-4005-A449-05EC2972409B}" type="presOf" srcId="{7160D4D7-CD4C-47A1-9D40-C4C7E26BD85D}" destId="{A7F82AC2-47D0-4AD4-BB08-E37A4DD0D92D}" srcOrd="0" destOrd="0" presId="urn:microsoft.com/office/officeart/2005/8/layout/pyramid2"/>
    <dgm:cxn modelId="{875A9B95-873D-4E4A-ADF8-CF18BB6AAA7D}" srcId="{7F02C966-6DCE-4074-B57D-65C6B7528971}" destId="{E740382D-F411-4DAF-AB65-F795FA82070E}" srcOrd="3" destOrd="0" parTransId="{FB38AFF6-1EBD-46F0-8485-20DC019DD643}" sibTransId="{67342C02-07F9-4BD0-B0B3-B32AD1C09D3F}"/>
    <dgm:cxn modelId="{6C44F7FC-1C31-4ACE-95AC-A717A9DC62FE}" type="presOf" srcId="{3D4A85D0-04EC-4FF4-B6A0-E453F408D399}" destId="{2815278D-E73A-47D1-9D9D-E051BC54AD68}" srcOrd="0" destOrd="0" presId="urn:microsoft.com/office/officeart/2005/8/layout/pyramid2"/>
    <dgm:cxn modelId="{A4CE74C1-2D18-421E-AB67-857C2DF71CBC}" srcId="{7F02C966-6DCE-4074-B57D-65C6B7528971}" destId="{3B6C4734-E6B8-49F8-9971-7F0E15297E76}" srcOrd="0" destOrd="0" parTransId="{AF280102-A83D-423B-A66C-5D6295D0B2E4}" sibTransId="{D4785A1E-F93B-4FC3-B7A8-0878E9DB43F0}"/>
    <dgm:cxn modelId="{DB17A6CE-85E8-4BBA-BE95-23925E6D0775}" type="presOf" srcId="{E740382D-F411-4DAF-AB65-F795FA82070E}" destId="{0E033AC7-13C5-4032-B815-088D3E8D25CD}" srcOrd="0" destOrd="0" presId="urn:microsoft.com/office/officeart/2005/8/layout/pyramid2"/>
    <dgm:cxn modelId="{BAF62357-BCCA-4D17-87F1-F901E437D07E}" type="presOf" srcId="{3B6C4734-E6B8-49F8-9971-7F0E15297E76}" destId="{1D0FFB9B-95C8-46D5-BC39-5791E0EEC94B}" srcOrd="0" destOrd="0" presId="urn:microsoft.com/office/officeart/2005/8/layout/pyramid2"/>
    <dgm:cxn modelId="{20BF1C6E-6B43-4F99-9AC0-FB0C609A7D11}" type="presParOf" srcId="{2317D6AE-F238-431B-A03F-CCCEEE8811D9}" destId="{16452B99-8D8E-4961-9149-1DA3B02C2AAC}" srcOrd="0" destOrd="0" presId="urn:microsoft.com/office/officeart/2005/8/layout/pyramid2"/>
    <dgm:cxn modelId="{F88DBE70-A107-4643-8A6B-D2276C456B8E}" type="presParOf" srcId="{2317D6AE-F238-431B-A03F-CCCEEE8811D9}" destId="{9C63959F-5051-4F29-BA1F-2F1700D1649E}" srcOrd="1" destOrd="0" presId="urn:microsoft.com/office/officeart/2005/8/layout/pyramid2"/>
    <dgm:cxn modelId="{8E47EDAD-3936-4276-94B6-C9CCD297DC1A}" type="presParOf" srcId="{9C63959F-5051-4F29-BA1F-2F1700D1649E}" destId="{1D0FFB9B-95C8-46D5-BC39-5791E0EEC94B}" srcOrd="0" destOrd="0" presId="urn:microsoft.com/office/officeart/2005/8/layout/pyramid2"/>
    <dgm:cxn modelId="{F914F6D3-D798-437A-95E0-845531C68F98}" type="presParOf" srcId="{9C63959F-5051-4F29-BA1F-2F1700D1649E}" destId="{299D21DB-3AB9-43AB-B71A-840C39ACD35B}" srcOrd="1" destOrd="0" presId="urn:microsoft.com/office/officeart/2005/8/layout/pyramid2"/>
    <dgm:cxn modelId="{D21DDA17-B2CE-4347-AF7C-22FC00A74651}" type="presParOf" srcId="{9C63959F-5051-4F29-BA1F-2F1700D1649E}" destId="{A7F82AC2-47D0-4AD4-BB08-E37A4DD0D92D}" srcOrd="2" destOrd="0" presId="urn:microsoft.com/office/officeart/2005/8/layout/pyramid2"/>
    <dgm:cxn modelId="{178E4376-8588-4459-9C53-D3E662543E38}" type="presParOf" srcId="{9C63959F-5051-4F29-BA1F-2F1700D1649E}" destId="{96C0F72D-84E8-41DA-996B-AB46C0679FEC}" srcOrd="3" destOrd="0" presId="urn:microsoft.com/office/officeart/2005/8/layout/pyramid2"/>
    <dgm:cxn modelId="{8C93FDD0-B9B7-47F3-BB31-72FDF6510A65}" type="presParOf" srcId="{9C63959F-5051-4F29-BA1F-2F1700D1649E}" destId="{2815278D-E73A-47D1-9D9D-E051BC54AD68}" srcOrd="4" destOrd="0" presId="urn:microsoft.com/office/officeart/2005/8/layout/pyramid2"/>
    <dgm:cxn modelId="{D994B233-8D76-417D-82DB-07BFDDED3EEB}" type="presParOf" srcId="{9C63959F-5051-4F29-BA1F-2F1700D1649E}" destId="{5D678227-4849-4CFA-82CE-11C1ADCFBB9C}" srcOrd="5" destOrd="0" presId="urn:microsoft.com/office/officeart/2005/8/layout/pyramid2"/>
    <dgm:cxn modelId="{4993D258-F46D-4DEF-A2ED-E6E734990972}" type="presParOf" srcId="{9C63959F-5051-4F29-BA1F-2F1700D1649E}" destId="{0E033AC7-13C5-4032-B815-088D3E8D25CD}" srcOrd="6" destOrd="0" presId="urn:microsoft.com/office/officeart/2005/8/layout/pyramid2"/>
    <dgm:cxn modelId="{DFB7E4CE-46F3-4E00-A786-503D7A0F7E96}" type="presParOf" srcId="{9C63959F-5051-4F29-BA1F-2F1700D1649E}" destId="{7A0D6AEC-5A57-4850-8B5B-654DA586A1C7}" srcOrd="7" destOrd="0" presId="urn:microsoft.com/office/officeart/2005/8/layout/pyramid2"/>
  </dgm:cxnLst>
  <dgm:bg/>
  <dgm:whole/>
</dgm:dataModel>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AAC5F9-0885-4375-9D83-1314E3A3D5A8}" type="datetimeFigureOut">
              <a:rPr lang="en-US" smtClean="0"/>
              <a:t>10/11/2024</a:t>
            </a:fld>
            <a:endParaRPr lang="en-US"/>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3E200E-AF8C-44C0-A656-DBC5612D5C4B}" type="slidenum">
              <a:rPr lang="en-US" smtClean="0"/>
              <a:t>‹N°›</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1A3E200E-AF8C-44C0-A656-DBC5612D5C4B}" type="slidenum">
              <a:rPr lang="en-US" smtClean="0"/>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diagramData" Target="../diagrams/data1.xml"/><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46.svg"/><Relationship Id="rId2" Type="http://schemas.openxmlformats.org/officeDocument/2006/relationships/image" Target="../media/image6.jpeg"/><Relationship Id="rId16" Type="http://schemas.openxmlformats.org/officeDocument/2006/relationships/diagramColors" Target="../diagrams/colors1.xml"/><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diagramQuickStyle" Target="../diagrams/quickStyle1.xml"/><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10.png"/><Relationship Id="rId1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3.svg"/><Relationship Id="rId7"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jpeg"/><Relationship Id="rId9"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2228120" y="4178838"/>
            <a:ext cx="10287001" cy="1929323"/>
            <a:chOff x="0" y="0"/>
            <a:chExt cx="3149472" cy="508135"/>
          </a:xfrm>
        </p:grpSpPr>
        <p:sp>
          <p:nvSpPr>
            <p:cNvPr id="3" name="Freeform 3"/>
            <p:cNvSpPr/>
            <p:nvPr/>
          </p:nvSpPr>
          <p:spPr>
            <a:xfrm>
              <a:off x="0" y="0"/>
              <a:ext cx="3149472" cy="508135"/>
            </a:xfrm>
            <a:custGeom>
              <a:avLst/>
              <a:gdLst/>
              <a:ahLst/>
              <a:cxnLst/>
              <a:rect l="l" t="t" r="r" b="b"/>
              <a:pathLst>
                <a:path w="3149472" h="508135">
                  <a:moveTo>
                    <a:pt x="0" y="0"/>
                  </a:moveTo>
                  <a:lnTo>
                    <a:pt x="3149472" y="0"/>
                  </a:lnTo>
                  <a:lnTo>
                    <a:pt x="3149472" y="508135"/>
                  </a:lnTo>
                  <a:lnTo>
                    <a:pt x="0" y="508135"/>
                  </a:lnTo>
                  <a:close/>
                </a:path>
              </a:pathLst>
            </a:custGeom>
            <a:solidFill>
              <a:srgbClr val="145DA0"/>
            </a:solidFill>
          </p:spPr>
        </p:sp>
        <p:sp>
          <p:nvSpPr>
            <p:cNvPr id="4" name="TextBox 4"/>
            <p:cNvSpPr txBox="1"/>
            <p:nvPr/>
          </p:nvSpPr>
          <p:spPr>
            <a:xfrm>
              <a:off x="0" y="-28575"/>
              <a:ext cx="3149472" cy="536710"/>
            </a:xfrm>
            <a:prstGeom prst="rect">
              <a:avLst/>
            </a:prstGeom>
          </p:spPr>
          <p:txBody>
            <a:bodyPr lIns="50800" tIns="50800" rIns="50800" bIns="50800" rtlCol="0" anchor="ctr"/>
            <a:lstStyle/>
            <a:p>
              <a:pPr algn="ctr">
                <a:lnSpc>
                  <a:spcPts val="2590"/>
                </a:lnSpc>
              </a:pPr>
              <a:endParaRPr/>
            </a:p>
          </p:txBody>
        </p:sp>
      </p:grpSp>
      <p:grpSp>
        <p:nvGrpSpPr>
          <p:cNvPr id="6" name="Group 6"/>
          <p:cNvGrpSpPr>
            <a:grpSpLocks noChangeAspect="1"/>
          </p:cNvGrpSpPr>
          <p:nvPr/>
        </p:nvGrpSpPr>
        <p:grpSpPr>
          <a:xfrm>
            <a:off x="10210800" y="571500"/>
            <a:ext cx="7516996" cy="8987817"/>
            <a:chOff x="0" y="0"/>
            <a:chExt cx="8603361" cy="10286746"/>
          </a:xfrm>
        </p:grpSpPr>
        <p:sp>
          <p:nvSpPr>
            <p:cNvPr id="7" name="Freeform 7"/>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2"/>
              <a:stretch>
                <a:fillRect t="-12765" b="-12765"/>
              </a:stretch>
            </a:blipFill>
          </p:spPr>
        </p:sp>
      </p:grpSp>
      <p:sp>
        <p:nvSpPr>
          <p:cNvPr id="14" name="Rectangle 13"/>
          <p:cNvSpPr/>
          <p:nvPr/>
        </p:nvSpPr>
        <p:spPr>
          <a:xfrm>
            <a:off x="0" y="1485900"/>
            <a:ext cx="10591799" cy="2585323"/>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DZ"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تلخيص مقال </a:t>
            </a:r>
          </a:p>
          <a:p>
            <a:pPr algn="ctr"/>
            <a:r>
              <a:rPr lang="ar-SA"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تأديب </a:t>
            </a:r>
            <a:r>
              <a:rPr lang="ar-SA"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الموظف وفقا لأحكام القانون الأساسي العام للوظيفة </a:t>
            </a:r>
            <a:r>
              <a:rPr lang="ar-SA"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العمومية.</a:t>
            </a:r>
            <a:endParaRPr lang="fr-FR"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7" name="ZoneTexte 16"/>
          <p:cNvSpPr txBox="1"/>
          <p:nvPr/>
        </p:nvSpPr>
        <p:spPr>
          <a:xfrm>
            <a:off x="304800" y="6515100"/>
            <a:ext cx="2743200" cy="3046988"/>
          </a:xfrm>
          <a:prstGeom prst="rect">
            <a:avLst/>
          </a:prstGeom>
          <a:noFill/>
        </p:spPr>
        <p:txBody>
          <a:bodyPr wrap="square" rtlCol="0">
            <a:spAutoFit/>
          </a:bodyPr>
          <a:lstStyle/>
          <a:p>
            <a:pPr algn="r"/>
            <a:r>
              <a:rPr lang="ar-DZ" sz="3200" b="1" dirty="0" smtClean="0">
                <a:solidFill>
                  <a:schemeClr val="bg1"/>
                </a:solidFill>
                <a:latin typeface="Traditional Arabic" pitchFamily="18" charset="-78"/>
                <a:cs typeface="Traditional Arabic" pitchFamily="18" charset="-78"/>
              </a:rPr>
              <a:t>م</a:t>
            </a:r>
            <a:r>
              <a:rPr lang="ar-DZ" sz="3200" b="1" dirty="0" smtClean="0">
                <a:solidFill>
                  <a:schemeClr val="bg1"/>
                </a:solidFill>
                <a:latin typeface="Traditional Arabic" pitchFamily="18" charset="-78"/>
                <a:cs typeface="Traditional Arabic" pitchFamily="18" charset="-78"/>
              </a:rPr>
              <a:t>ن </a:t>
            </a:r>
            <a:r>
              <a:rPr lang="ar-DZ" sz="3200" b="1" dirty="0" err="1" smtClean="0">
                <a:solidFill>
                  <a:schemeClr val="bg1"/>
                </a:solidFill>
                <a:latin typeface="Traditional Arabic" pitchFamily="18" charset="-78"/>
                <a:cs typeface="Traditional Arabic" pitchFamily="18" charset="-78"/>
              </a:rPr>
              <a:t>اعداد</a:t>
            </a:r>
            <a:r>
              <a:rPr lang="ar-DZ" sz="3200" b="1" dirty="0" smtClean="0">
                <a:solidFill>
                  <a:schemeClr val="bg1"/>
                </a:solidFill>
                <a:latin typeface="Traditional Arabic" pitchFamily="18" charset="-78"/>
                <a:cs typeface="Traditional Arabic" pitchFamily="18" charset="-78"/>
              </a:rPr>
              <a:t> الطالبات </a:t>
            </a:r>
            <a:endParaRPr lang="en-US" sz="3200" b="1" dirty="0" smtClean="0">
              <a:solidFill>
                <a:schemeClr val="bg1"/>
              </a:solidFill>
              <a:latin typeface="Traditional Arabic" pitchFamily="18" charset="-78"/>
              <a:cs typeface="Traditional Arabic" pitchFamily="18" charset="-78"/>
            </a:endParaRPr>
          </a:p>
          <a:p>
            <a:pPr algn="r"/>
            <a:r>
              <a:rPr lang="ar-DZ" sz="3200" b="1" dirty="0" err="1" smtClean="0">
                <a:solidFill>
                  <a:schemeClr val="bg1"/>
                </a:solidFill>
                <a:latin typeface="Traditional Arabic" pitchFamily="18" charset="-78"/>
                <a:cs typeface="Traditional Arabic" pitchFamily="18" charset="-78"/>
              </a:rPr>
              <a:t>ميرة</a:t>
            </a:r>
            <a:r>
              <a:rPr lang="ar-DZ" sz="3200" b="1" dirty="0" smtClean="0">
                <a:solidFill>
                  <a:schemeClr val="bg1"/>
                </a:solidFill>
                <a:latin typeface="Traditional Arabic" pitchFamily="18" charset="-78"/>
                <a:cs typeface="Traditional Arabic" pitchFamily="18" charset="-78"/>
              </a:rPr>
              <a:t> سلطان</a:t>
            </a:r>
            <a:endParaRPr lang="en-US" sz="3200" b="1" dirty="0" smtClean="0">
              <a:solidFill>
                <a:schemeClr val="bg1"/>
              </a:solidFill>
              <a:latin typeface="Traditional Arabic" pitchFamily="18" charset="-78"/>
              <a:cs typeface="Traditional Arabic" pitchFamily="18" charset="-78"/>
            </a:endParaRPr>
          </a:p>
          <a:p>
            <a:pPr algn="r"/>
            <a:r>
              <a:rPr lang="ar-DZ" sz="3200" b="1" dirty="0" smtClean="0">
                <a:solidFill>
                  <a:schemeClr val="bg1"/>
                </a:solidFill>
                <a:latin typeface="Traditional Arabic" pitchFamily="18" charset="-78"/>
                <a:cs typeface="Traditional Arabic" pitchFamily="18" charset="-78"/>
              </a:rPr>
              <a:t>سارة سعيدي</a:t>
            </a:r>
            <a:endParaRPr lang="en-US" sz="3200" b="1" dirty="0" smtClean="0">
              <a:solidFill>
                <a:schemeClr val="bg1"/>
              </a:solidFill>
              <a:latin typeface="Traditional Arabic" pitchFamily="18" charset="-78"/>
              <a:cs typeface="Traditional Arabic" pitchFamily="18" charset="-78"/>
            </a:endParaRPr>
          </a:p>
          <a:p>
            <a:pPr algn="r"/>
            <a:r>
              <a:rPr lang="ar-DZ" sz="3200" b="1" dirty="0" smtClean="0">
                <a:solidFill>
                  <a:schemeClr val="bg1"/>
                </a:solidFill>
                <a:latin typeface="Traditional Arabic" pitchFamily="18" charset="-78"/>
                <a:cs typeface="Traditional Arabic" pitchFamily="18" charset="-78"/>
              </a:rPr>
              <a:t>وصال عايشي</a:t>
            </a:r>
            <a:endParaRPr lang="en-US" sz="3200" b="1" dirty="0" smtClean="0">
              <a:solidFill>
                <a:schemeClr val="bg1"/>
              </a:solidFill>
              <a:latin typeface="Traditional Arabic" pitchFamily="18" charset="-78"/>
              <a:cs typeface="Traditional Arabic" pitchFamily="18" charset="-78"/>
            </a:endParaRPr>
          </a:p>
          <a:p>
            <a:pPr algn="r"/>
            <a:r>
              <a:rPr lang="ar-DZ" sz="3200" b="1" dirty="0" smtClean="0">
                <a:solidFill>
                  <a:schemeClr val="bg1"/>
                </a:solidFill>
                <a:latin typeface="Traditional Arabic" pitchFamily="18" charset="-78"/>
                <a:cs typeface="Traditional Arabic" pitchFamily="18" charset="-78"/>
              </a:rPr>
              <a:t>هدى سوداني</a:t>
            </a:r>
            <a:endParaRPr lang="en-US" sz="3200" b="1" dirty="0" smtClean="0">
              <a:solidFill>
                <a:schemeClr val="bg1"/>
              </a:solidFill>
              <a:latin typeface="Traditional Arabic" pitchFamily="18" charset="-78"/>
              <a:cs typeface="Traditional Arabic" pitchFamily="18" charset="-78"/>
            </a:endParaRPr>
          </a:p>
          <a:p>
            <a:endParaRPr lang="en-US" sz="3200" b="1" dirty="0">
              <a:solidFill>
                <a:schemeClr val="bg1"/>
              </a:solidFill>
              <a:latin typeface="Traditional Arabic" pitchFamily="18" charset="-78"/>
              <a:cs typeface="Traditional Arabic" pitchFamily="18" charset="-78"/>
            </a:endParaRPr>
          </a:p>
        </p:txBody>
      </p:sp>
      <p:sp>
        <p:nvSpPr>
          <p:cNvPr id="19" name="ZoneTexte 18"/>
          <p:cNvSpPr txBox="1"/>
          <p:nvPr/>
        </p:nvSpPr>
        <p:spPr>
          <a:xfrm>
            <a:off x="6172200" y="6591300"/>
            <a:ext cx="4037544" cy="1138773"/>
          </a:xfrm>
          <a:prstGeom prst="rect">
            <a:avLst/>
          </a:prstGeom>
          <a:noFill/>
        </p:spPr>
        <p:txBody>
          <a:bodyPr wrap="square" rtlCol="0">
            <a:spAutoFit/>
          </a:bodyPr>
          <a:lstStyle/>
          <a:p>
            <a:pPr algn="r"/>
            <a:r>
              <a:rPr lang="ar-DZ" sz="3600" b="1" dirty="0" smtClean="0">
                <a:solidFill>
                  <a:schemeClr val="bg1"/>
                </a:solidFill>
                <a:latin typeface="Traditional Arabic" pitchFamily="18" charset="-78"/>
                <a:cs typeface="Traditional Arabic" pitchFamily="18" charset="-78"/>
              </a:rPr>
              <a:t>تحت </a:t>
            </a:r>
            <a:r>
              <a:rPr lang="ar-DZ" sz="3600" b="1" dirty="0" err="1" smtClean="0">
                <a:solidFill>
                  <a:schemeClr val="bg1"/>
                </a:solidFill>
                <a:latin typeface="Traditional Arabic" pitchFamily="18" charset="-78"/>
                <a:cs typeface="Traditional Arabic" pitchFamily="18" charset="-78"/>
              </a:rPr>
              <a:t>اشراف</a:t>
            </a:r>
            <a:r>
              <a:rPr lang="ar-DZ" sz="3600" b="1" dirty="0" smtClean="0">
                <a:solidFill>
                  <a:schemeClr val="bg1"/>
                </a:solidFill>
                <a:latin typeface="Traditional Arabic" pitchFamily="18" charset="-78"/>
                <a:cs typeface="Traditional Arabic" pitchFamily="18" charset="-78"/>
              </a:rPr>
              <a:t> </a:t>
            </a:r>
            <a:r>
              <a:rPr lang="ar-DZ" sz="3600" b="1" dirty="0" err="1" smtClean="0">
                <a:solidFill>
                  <a:schemeClr val="bg1"/>
                </a:solidFill>
                <a:latin typeface="Traditional Arabic" pitchFamily="18" charset="-78"/>
                <a:cs typeface="Traditional Arabic" pitchFamily="18" charset="-78"/>
              </a:rPr>
              <a:t>الاستاذ</a:t>
            </a:r>
            <a:r>
              <a:rPr lang="ar-DZ" sz="3600" b="1" dirty="0" smtClean="0">
                <a:solidFill>
                  <a:schemeClr val="bg1"/>
                </a:solidFill>
                <a:latin typeface="Traditional Arabic" pitchFamily="18" charset="-78"/>
                <a:cs typeface="Traditional Arabic" pitchFamily="18" charset="-78"/>
              </a:rPr>
              <a:t> </a:t>
            </a:r>
            <a:endParaRPr lang="en-US" sz="3600" b="1" dirty="0" smtClean="0">
              <a:solidFill>
                <a:schemeClr val="bg1"/>
              </a:solidFill>
              <a:latin typeface="Traditional Arabic" pitchFamily="18" charset="-78"/>
              <a:cs typeface="Traditional Arabic" pitchFamily="18" charset="-78"/>
            </a:endParaRPr>
          </a:p>
          <a:p>
            <a:pPr algn="r"/>
            <a:r>
              <a:rPr lang="ar-DZ" sz="3200" b="1" dirty="0" smtClean="0">
                <a:solidFill>
                  <a:schemeClr val="bg1"/>
                </a:solidFill>
                <a:latin typeface="Traditional Arabic" pitchFamily="18" charset="-78"/>
                <a:cs typeface="Traditional Arabic" pitchFamily="18" charset="-78"/>
              </a:rPr>
              <a:t>دبلة </a:t>
            </a:r>
            <a:r>
              <a:rPr lang="ar-DZ" sz="3200" b="1" dirty="0" smtClean="0">
                <a:solidFill>
                  <a:schemeClr val="bg1"/>
                </a:solidFill>
                <a:latin typeface="Traditional Arabic" pitchFamily="18" charset="-78"/>
                <a:cs typeface="Traditional Arabic" pitchFamily="18" charset="-78"/>
              </a:rPr>
              <a:t>فاتح</a:t>
            </a:r>
            <a:endParaRPr lang="en-US" sz="3200" b="1" dirty="0">
              <a:solidFill>
                <a:schemeClr val="bg1"/>
              </a:solidFill>
              <a:latin typeface="Traditional Arabic" pitchFamily="18" charset="-78"/>
              <a:cs typeface="Traditional Arabic" pitchFamily="18" charset="-7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10" name="Rectangle 9"/>
          <p:cNvSpPr/>
          <p:nvPr/>
        </p:nvSpPr>
        <p:spPr>
          <a:xfrm>
            <a:off x="5715000" y="495300"/>
            <a:ext cx="5501827" cy="830997"/>
          </a:xfrm>
          <a:prstGeom prst="rect">
            <a:avLst/>
          </a:prstGeom>
        </p:spPr>
        <p:txBody>
          <a:bodyPr wrap="none">
            <a:spAutoFit/>
          </a:bodyPr>
          <a:lstStyle/>
          <a:p>
            <a:r>
              <a:rPr lang="ar-DZ" sz="4800" dirty="0" err="1" smtClean="0">
                <a:solidFill>
                  <a:schemeClr val="bg1"/>
                </a:solidFill>
              </a:rPr>
              <a:t>اجراءات</a:t>
            </a:r>
            <a:r>
              <a:rPr lang="ar-DZ" sz="4800" dirty="0" smtClean="0">
                <a:solidFill>
                  <a:schemeClr val="bg1"/>
                </a:solidFill>
              </a:rPr>
              <a:t> </a:t>
            </a:r>
            <a:r>
              <a:rPr lang="ar-DZ" sz="4800" dirty="0" smtClean="0">
                <a:solidFill>
                  <a:schemeClr val="bg1"/>
                </a:solidFill>
              </a:rPr>
              <a:t>وضمانات التأديب</a:t>
            </a:r>
            <a:endParaRPr lang="en-US" sz="4800" dirty="0">
              <a:solidFill>
                <a:schemeClr val="bg1"/>
              </a:solidFill>
            </a:endParaRPr>
          </a:p>
        </p:txBody>
      </p:sp>
      <p:sp>
        <p:nvSpPr>
          <p:cNvPr id="11" name="Rectangle 10"/>
          <p:cNvSpPr/>
          <p:nvPr/>
        </p:nvSpPr>
        <p:spPr>
          <a:xfrm>
            <a:off x="6553200" y="495300"/>
            <a:ext cx="4419600" cy="2154436"/>
          </a:xfrm>
          <a:prstGeom prst="rect">
            <a:avLst/>
          </a:prstGeom>
        </p:spPr>
        <p:txBody>
          <a:bodyPr wrap="square">
            <a:spAutoFit/>
          </a:bodyPr>
          <a:lstStyle/>
          <a:p>
            <a:r>
              <a:rPr lang="ar-DZ" dirty="0" smtClean="0"/>
              <a:t/>
            </a:r>
            <a:br>
              <a:rPr lang="ar-DZ" dirty="0" smtClean="0"/>
            </a:br>
            <a:endParaRPr lang="ar-DZ" sz="4000" dirty="0" smtClean="0">
              <a:solidFill>
                <a:schemeClr val="bg1"/>
              </a:solidFill>
            </a:endParaRPr>
          </a:p>
          <a:p>
            <a:r>
              <a:rPr lang="ar-DZ" sz="4000" dirty="0" err="1" smtClean="0">
                <a:solidFill>
                  <a:schemeClr val="bg1"/>
                </a:solidFill>
              </a:rPr>
              <a:t>اجراءات</a:t>
            </a:r>
            <a:r>
              <a:rPr lang="ar-DZ" sz="4000" dirty="0" smtClean="0">
                <a:solidFill>
                  <a:schemeClr val="bg1"/>
                </a:solidFill>
              </a:rPr>
              <a:t> التأديب</a:t>
            </a:r>
          </a:p>
          <a:p>
            <a:r>
              <a:rPr lang="ar-DZ" dirty="0" smtClean="0"/>
              <a:t/>
            </a:r>
            <a:br>
              <a:rPr lang="ar-DZ" dirty="0" smtClean="0"/>
            </a:br>
            <a:endParaRPr lang="en-US" dirty="0"/>
          </a:p>
        </p:txBody>
      </p:sp>
      <p:sp>
        <p:nvSpPr>
          <p:cNvPr id="12" name="Rectangle 11"/>
          <p:cNvSpPr/>
          <p:nvPr/>
        </p:nvSpPr>
        <p:spPr>
          <a:xfrm>
            <a:off x="1295400" y="1714500"/>
            <a:ext cx="16535400" cy="8094524"/>
          </a:xfrm>
          <a:prstGeom prst="rect">
            <a:avLst/>
          </a:prstGeom>
        </p:spPr>
        <p:txBody>
          <a:bodyPr wrap="square">
            <a:spAutoFit/>
          </a:bodyPr>
          <a:lstStyle/>
          <a:p>
            <a:pPr algn="r"/>
            <a:r>
              <a:rPr lang="ar-DZ" sz="4000" dirty="0" smtClean="0">
                <a:solidFill>
                  <a:schemeClr val="bg1"/>
                </a:solidFill>
                <a:latin typeface="Traditional Arabic" pitchFamily="18" charset="-78"/>
                <a:cs typeface="Traditional Arabic" pitchFamily="18" charset="-78"/>
              </a:rPr>
              <a:t>العقوبات من الدرجة الأولى </a:t>
            </a:r>
            <a:r>
              <a:rPr lang="ar-DZ" sz="4000" dirty="0" smtClean="0">
                <a:solidFill>
                  <a:schemeClr val="bg1"/>
                </a:solidFill>
                <a:latin typeface="Traditional Arabic" pitchFamily="18" charset="-78"/>
                <a:cs typeface="Traditional Arabic" pitchFamily="18" charset="-78"/>
              </a:rPr>
              <a:t>والثانية:</a:t>
            </a:r>
            <a:r>
              <a:rPr lang="ar-DZ" sz="4000" dirty="0" smtClean="0">
                <a:solidFill>
                  <a:schemeClr val="bg1"/>
                </a:solidFill>
                <a:latin typeface="Traditional Arabic" pitchFamily="18" charset="-78"/>
                <a:cs typeface="Traditional Arabic" pitchFamily="18" charset="-78"/>
              </a:rPr>
              <a:t/>
            </a:r>
            <a:br>
              <a:rPr lang="ar-DZ" sz="4000" dirty="0" smtClean="0">
                <a:solidFill>
                  <a:schemeClr val="bg1"/>
                </a:solidFill>
                <a:latin typeface="Traditional Arabic" pitchFamily="18" charset="-78"/>
                <a:cs typeface="Traditional Arabic" pitchFamily="18" charset="-78"/>
              </a:rPr>
            </a:br>
            <a:r>
              <a:rPr lang="ar-DZ" sz="4000" dirty="0" smtClean="0">
                <a:solidFill>
                  <a:schemeClr val="bg1"/>
                </a:solidFill>
                <a:latin typeface="Traditional Arabic" pitchFamily="18" charset="-78"/>
                <a:cs typeface="Traditional Arabic" pitchFamily="18" charset="-78"/>
              </a:rPr>
              <a:t>تتخذها سلطة التعيين: أي الجهة </a:t>
            </a:r>
            <a:r>
              <a:rPr lang="ar-DZ" sz="4000" dirty="0" err="1" smtClean="0">
                <a:solidFill>
                  <a:schemeClr val="bg1"/>
                </a:solidFill>
                <a:latin typeface="Traditional Arabic" pitchFamily="18" charset="-78"/>
                <a:cs typeface="Traditional Arabic" pitchFamily="18" charset="-78"/>
              </a:rPr>
              <a:t>المسؤولة</a:t>
            </a:r>
            <a:r>
              <a:rPr lang="ar-DZ" sz="4000" dirty="0" smtClean="0">
                <a:solidFill>
                  <a:schemeClr val="bg1"/>
                </a:solidFill>
                <a:latin typeface="Traditional Arabic" pitchFamily="18" charset="-78"/>
                <a:cs typeface="Traditional Arabic" pitchFamily="18" charset="-78"/>
              </a:rPr>
              <a:t> عن تعيين الموظف.</a:t>
            </a:r>
            <a:br>
              <a:rPr lang="ar-DZ" sz="4000" dirty="0" smtClean="0">
                <a:solidFill>
                  <a:schemeClr val="bg1"/>
                </a:solidFill>
                <a:latin typeface="Traditional Arabic" pitchFamily="18" charset="-78"/>
                <a:cs typeface="Traditional Arabic" pitchFamily="18" charset="-78"/>
              </a:rPr>
            </a:br>
            <a:r>
              <a:rPr lang="ar-DZ" sz="4000" dirty="0" smtClean="0">
                <a:solidFill>
                  <a:schemeClr val="bg1"/>
                </a:solidFill>
                <a:latin typeface="Traditional Arabic" pitchFamily="18" charset="-78"/>
                <a:cs typeface="Traditional Arabic" pitchFamily="18" charset="-78"/>
              </a:rPr>
              <a:t>قرار مسبب: يجب أن يكون القرار موضحاً للأسباب التي أدت إلى توقيع العقوبة.</a:t>
            </a:r>
            <a:br>
              <a:rPr lang="ar-DZ" sz="4000" dirty="0" smtClean="0">
                <a:solidFill>
                  <a:schemeClr val="bg1"/>
                </a:solidFill>
                <a:latin typeface="Traditional Arabic" pitchFamily="18" charset="-78"/>
                <a:cs typeface="Traditional Arabic" pitchFamily="18" charset="-78"/>
              </a:rPr>
            </a:br>
            <a:r>
              <a:rPr lang="ar-DZ" sz="4000" dirty="0" smtClean="0">
                <a:solidFill>
                  <a:schemeClr val="bg1"/>
                </a:solidFill>
                <a:latin typeface="Traditional Arabic" pitchFamily="18" charset="-78"/>
                <a:cs typeface="Traditional Arabic" pitchFamily="18" charset="-78"/>
              </a:rPr>
              <a:t>توضيحات كتابية: يجب على سلطة التعيين أن تطلب توضيحات كتابية من الموظف قبل اتخاذ القرار.</a:t>
            </a:r>
            <a:br>
              <a:rPr lang="ar-DZ" sz="4000" dirty="0" smtClean="0">
                <a:solidFill>
                  <a:schemeClr val="bg1"/>
                </a:solidFill>
                <a:latin typeface="Traditional Arabic" pitchFamily="18" charset="-78"/>
                <a:cs typeface="Traditional Arabic" pitchFamily="18" charset="-78"/>
              </a:rPr>
            </a:br>
            <a:r>
              <a:rPr lang="ar-DZ" sz="4000" dirty="0" smtClean="0">
                <a:solidFill>
                  <a:schemeClr val="bg1"/>
                </a:solidFill>
                <a:latin typeface="Traditional Arabic" pitchFamily="18" charset="-78"/>
                <a:cs typeface="Traditional Arabic" pitchFamily="18" charset="-78"/>
              </a:rPr>
              <a:t>عدم إلزام بالرجوع إلى جهة أخرى: نظراً لعدم خطورة هذه العقوبات، لا يلزم الرجوع إلى لجنة أو جهة أخرى لاتخاذ القرار.</a:t>
            </a:r>
            <a:br>
              <a:rPr lang="ar-DZ" sz="4000" dirty="0" smtClean="0">
                <a:solidFill>
                  <a:schemeClr val="bg1"/>
                </a:solidFill>
                <a:latin typeface="Traditional Arabic" pitchFamily="18" charset="-78"/>
                <a:cs typeface="Traditional Arabic" pitchFamily="18" charset="-78"/>
              </a:rPr>
            </a:br>
            <a:r>
              <a:rPr lang="ar-DZ" sz="4000" dirty="0" smtClean="0">
                <a:solidFill>
                  <a:schemeClr val="bg1"/>
                </a:solidFill>
                <a:latin typeface="Traditional Arabic" pitchFamily="18" charset="-78"/>
                <a:cs typeface="Traditional Arabic" pitchFamily="18" charset="-78"/>
              </a:rPr>
              <a:t>حق في رد الاعتبار: يمكن للموظف طلب رد الاعتبار بعد سنة من تاريخ العقوبة، وقد يقع رد الاعتبار تلقائياً بعد سنتين.</a:t>
            </a:r>
            <a:br>
              <a:rPr lang="ar-DZ" sz="4000" dirty="0" smtClean="0">
                <a:solidFill>
                  <a:schemeClr val="bg1"/>
                </a:solidFill>
                <a:latin typeface="Traditional Arabic" pitchFamily="18" charset="-78"/>
                <a:cs typeface="Traditional Arabic" pitchFamily="18" charset="-78"/>
              </a:rPr>
            </a:br>
            <a:r>
              <a:rPr lang="ar-DZ" sz="4000" dirty="0" smtClean="0">
                <a:solidFill>
                  <a:schemeClr val="bg1"/>
                </a:solidFill>
                <a:latin typeface="Traditional Arabic" pitchFamily="18" charset="-78"/>
                <a:cs typeface="Traditional Arabic" pitchFamily="18" charset="-78"/>
              </a:rPr>
              <a:t>العقوبات من الدرجة الثالثة والرابعة</a:t>
            </a:r>
            <a:r>
              <a:rPr lang="ar-DZ" sz="4000" dirty="0" smtClean="0">
                <a:solidFill>
                  <a:schemeClr val="bg1"/>
                </a:solidFill>
                <a:latin typeface="Traditional Arabic" pitchFamily="18" charset="-78"/>
                <a:cs typeface="Traditional Arabic" pitchFamily="18" charset="-78"/>
              </a:rPr>
              <a:t>:</a:t>
            </a:r>
            <a:r>
              <a:rPr lang="ar-DZ" sz="4000" dirty="0" smtClean="0">
                <a:solidFill>
                  <a:schemeClr val="bg1"/>
                </a:solidFill>
                <a:latin typeface="Traditional Arabic" pitchFamily="18" charset="-78"/>
                <a:cs typeface="Traditional Arabic" pitchFamily="18" charset="-78"/>
              </a:rPr>
              <a:t/>
            </a:r>
            <a:br>
              <a:rPr lang="ar-DZ" sz="4000" dirty="0" smtClean="0">
                <a:solidFill>
                  <a:schemeClr val="bg1"/>
                </a:solidFill>
                <a:latin typeface="Traditional Arabic" pitchFamily="18" charset="-78"/>
                <a:cs typeface="Traditional Arabic" pitchFamily="18" charset="-78"/>
              </a:rPr>
            </a:br>
            <a:r>
              <a:rPr lang="ar-DZ" sz="4000" dirty="0" smtClean="0">
                <a:solidFill>
                  <a:schemeClr val="bg1"/>
                </a:solidFill>
                <a:latin typeface="Traditional Arabic" pitchFamily="18" charset="-78"/>
                <a:cs typeface="Traditional Arabic" pitchFamily="18" charset="-78"/>
              </a:rPr>
              <a:t>تتخذها سلطة التعيين بناءً على قرار مبرر: أي قرار مدعوم بالأدلة.</a:t>
            </a:r>
            <a:br>
              <a:rPr lang="ar-DZ" sz="4000" dirty="0" smtClean="0">
                <a:solidFill>
                  <a:schemeClr val="bg1"/>
                </a:solidFill>
                <a:latin typeface="Traditional Arabic" pitchFamily="18" charset="-78"/>
                <a:cs typeface="Traditional Arabic" pitchFamily="18" charset="-78"/>
              </a:rPr>
            </a:br>
            <a:r>
              <a:rPr lang="ar-DZ" sz="4000" dirty="0" smtClean="0">
                <a:solidFill>
                  <a:schemeClr val="bg1"/>
                </a:solidFill>
                <a:latin typeface="Traditional Arabic" pitchFamily="18" charset="-78"/>
                <a:cs typeface="Traditional Arabic" pitchFamily="18" charset="-78"/>
              </a:rPr>
              <a:t>الرجوع إلى اللجنة الإدارية: يجب على سلطة التعيين الرجوع إلى لجنة إدارية متساوية الأعضاء قبل اتخاذ القرار، ورأي هذه اللجنة ملزم.</a:t>
            </a:r>
            <a:br>
              <a:rPr lang="ar-DZ" sz="4000" dirty="0" smtClean="0">
                <a:solidFill>
                  <a:schemeClr val="bg1"/>
                </a:solidFill>
                <a:latin typeface="Traditional Arabic" pitchFamily="18" charset="-78"/>
                <a:cs typeface="Traditional Arabic" pitchFamily="18" charset="-78"/>
              </a:rPr>
            </a:br>
            <a:r>
              <a:rPr lang="ar-DZ" sz="4000" dirty="0" smtClean="0">
                <a:solidFill>
                  <a:schemeClr val="bg1"/>
                </a:solidFill>
                <a:latin typeface="Traditional Arabic" pitchFamily="18" charset="-78"/>
                <a:cs typeface="Traditional Arabic" pitchFamily="18" charset="-78"/>
              </a:rPr>
              <a:t>أكثر خطورة: هذه العقوبات تعتبر أكثر خطورة من العقوبات من الدرجة الأولى والثانية.</a:t>
            </a:r>
            <a:br>
              <a:rPr lang="ar-DZ" sz="4000" dirty="0" smtClean="0">
                <a:solidFill>
                  <a:schemeClr val="bg1"/>
                </a:solidFill>
                <a:latin typeface="Traditional Arabic" pitchFamily="18" charset="-78"/>
                <a:cs typeface="Traditional Arabic" pitchFamily="18" charset="-78"/>
              </a:rPr>
            </a:br>
            <a:r>
              <a:rPr lang="ar-DZ" sz="4000" dirty="0" smtClean="0">
                <a:solidFill>
                  <a:schemeClr val="bg1"/>
                </a:solidFill>
                <a:latin typeface="Traditional Arabic" pitchFamily="18" charset="-78"/>
                <a:cs typeface="Traditional Arabic" pitchFamily="18" charset="-78"/>
              </a:rPr>
              <a:t>باختصار، النص يشرح الإجراءات القانونية التي يجب </a:t>
            </a:r>
            <a:r>
              <a:rPr lang="ar-DZ" sz="4000" dirty="0" err="1" smtClean="0">
                <a:solidFill>
                  <a:schemeClr val="bg1"/>
                </a:solidFill>
                <a:latin typeface="Traditional Arabic" pitchFamily="18" charset="-78"/>
                <a:cs typeface="Traditional Arabic" pitchFamily="18" charset="-78"/>
              </a:rPr>
              <a:t>اتباعها</a:t>
            </a:r>
            <a:r>
              <a:rPr lang="ar-DZ" sz="4000" dirty="0" smtClean="0">
                <a:solidFill>
                  <a:schemeClr val="bg1"/>
                </a:solidFill>
                <a:latin typeface="Traditional Arabic" pitchFamily="18" charset="-78"/>
                <a:cs typeface="Traditional Arabic" pitchFamily="18" charset="-78"/>
              </a:rPr>
              <a:t> عند توقيع عقوبات تأديبية على الموظفين </a:t>
            </a:r>
            <a:r>
              <a:rPr lang="ar-DZ" sz="4000" dirty="0" err="1" smtClean="0">
                <a:solidFill>
                  <a:schemeClr val="bg1"/>
                </a:solidFill>
                <a:latin typeface="Traditional Arabic" pitchFamily="18" charset="-78"/>
                <a:cs typeface="Traditional Arabic" pitchFamily="18" charset="-78"/>
              </a:rPr>
              <a:t>ي</a:t>
            </a:r>
            <a:r>
              <a:rPr lang="ar-DZ" sz="4000" dirty="0" smtClean="0">
                <a:solidFill>
                  <a:schemeClr val="bg1"/>
                </a:solidFill>
                <a:latin typeface="Traditional Arabic" pitchFamily="18" charset="-78"/>
                <a:cs typeface="Traditional Arabic" pitchFamily="18" charset="-78"/>
              </a:rPr>
              <a:t> </a:t>
            </a:r>
            <a:r>
              <a:rPr lang="ar-DZ" sz="4000" dirty="0" smtClean="0">
                <a:solidFill>
                  <a:schemeClr val="bg1"/>
                </a:solidFill>
                <a:latin typeface="Traditional Arabic" pitchFamily="18" charset="-78"/>
                <a:cs typeface="Traditional Arabic" pitchFamily="18" charset="-78"/>
              </a:rPr>
              <a:t>الجزائر، مع التركيز على أهمية توضيح الأسباب وتوفير فرصة للموظف للدفاع عن نفسه</a:t>
            </a:r>
            <a:r>
              <a:rPr lang="ar-DZ" dirty="0" smtClean="0"/>
              <a:t>.</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860032"/>
          </a:xfrm>
          <a:custGeom>
            <a:avLst/>
            <a:gdLst/>
            <a:ahLst/>
            <a:cxnLst/>
            <a:rect l="l" t="t" r="r" b="b"/>
            <a:pathLst>
              <a:path w="18288000" h="3860032">
                <a:moveTo>
                  <a:pt x="0" y="0"/>
                </a:moveTo>
                <a:lnTo>
                  <a:pt x="18288000" y="0"/>
                </a:lnTo>
                <a:lnTo>
                  <a:pt x="18288000" y="3860032"/>
                </a:lnTo>
                <a:lnTo>
                  <a:pt x="0" y="3860032"/>
                </a:lnTo>
                <a:lnTo>
                  <a:pt x="0" y="0"/>
                </a:lnTo>
                <a:close/>
              </a:path>
            </a:pathLst>
          </a:custGeom>
          <a:blipFill>
            <a:blip r:embed="rId2"/>
            <a:stretch>
              <a:fillRect t="-107827" b="-107827"/>
            </a:stretch>
          </a:blipFill>
        </p:spPr>
      </p:sp>
      <p:sp>
        <p:nvSpPr>
          <p:cNvPr id="5" name="TextBox 5"/>
          <p:cNvSpPr txBox="1"/>
          <p:nvPr/>
        </p:nvSpPr>
        <p:spPr>
          <a:xfrm>
            <a:off x="4458366" y="-144661"/>
            <a:ext cx="9658350" cy="10431661"/>
          </a:xfrm>
          <a:prstGeom prst="rect">
            <a:avLst/>
          </a:prstGeom>
        </p:spPr>
        <p:txBody>
          <a:bodyPr lIns="50800" tIns="50800" rIns="50800" bIns="50800" rtlCol="0" anchor="ctr"/>
          <a:lstStyle/>
          <a:p>
            <a:pPr algn="ctr">
              <a:lnSpc>
                <a:spcPts val="2605"/>
              </a:lnSpc>
            </a:pPr>
            <a:endParaRPr/>
          </a:p>
        </p:txBody>
      </p:sp>
      <p:sp>
        <p:nvSpPr>
          <p:cNvPr id="8" name="AutoShape 8"/>
          <p:cNvSpPr/>
          <p:nvPr/>
        </p:nvSpPr>
        <p:spPr>
          <a:xfrm>
            <a:off x="5021151" y="6585401"/>
            <a:ext cx="8735422" cy="0"/>
          </a:xfrm>
          <a:prstGeom prst="line">
            <a:avLst/>
          </a:prstGeom>
          <a:ln w="47625" cap="flat">
            <a:solidFill>
              <a:srgbClr val="145DA0"/>
            </a:solidFill>
            <a:prstDash val="solid"/>
            <a:headEnd type="none" w="sm" len="sm"/>
            <a:tailEnd type="none" w="sm" len="sm"/>
          </a:ln>
        </p:spPr>
      </p:sp>
      <p:sp>
        <p:nvSpPr>
          <p:cNvPr id="11" name="AutoShape 11"/>
          <p:cNvSpPr/>
          <p:nvPr/>
        </p:nvSpPr>
        <p:spPr>
          <a:xfrm>
            <a:off x="5021151" y="9130445"/>
            <a:ext cx="8735422" cy="0"/>
          </a:xfrm>
          <a:prstGeom prst="line">
            <a:avLst/>
          </a:prstGeom>
          <a:ln w="47625" cap="flat">
            <a:solidFill>
              <a:srgbClr val="145DA0"/>
            </a:solidFill>
            <a:prstDash val="solid"/>
            <a:headEnd type="none" w="sm" len="sm"/>
            <a:tailEnd type="none" w="sm" len="sm"/>
          </a:ln>
        </p:spPr>
      </p:sp>
      <p:sp>
        <p:nvSpPr>
          <p:cNvPr id="13" name="Rectangle 12"/>
          <p:cNvSpPr/>
          <p:nvPr/>
        </p:nvSpPr>
        <p:spPr>
          <a:xfrm>
            <a:off x="7010400" y="3924300"/>
            <a:ext cx="5027241" cy="830997"/>
          </a:xfrm>
          <a:prstGeom prst="rect">
            <a:avLst/>
          </a:prstGeom>
        </p:spPr>
        <p:txBody>
          <a:bodyPr wrap="square">
            <a:spAutoFit/>
          </a:bodyPr>
          <a:lstStyle/>
          <a:p>
            <a:r>
              <a:rPr lang="ar-DZ" sz="4800" b="1" dirty="0" smtClean="0">
                <a:solidFill>
                  <a:schemeClr val="bg1"/>
                </a:solidFill>
                <a:latin typeface="Traditional Arabic" pitchFamily="18" charset="-78"/>
                <a:cs typeface="Traditional Arabic" pitchFamily="18" charset="-78"/>
              </a:rPr>
              <a:t>ضمانات التأديب</a:t>
            </a:r>
            <a:endParaRPr lang="en-US" sz="4800" b="1" dirty="0">
              <a:solidFill>
                <a:schemeClr val="bg1"/>
              </a:solidFill>
              <a:latin typeface="Traditional Arabic" pitchFamily="18" charset="-78"/>
              <a:cs typeface="Traditional Arabic" pitchFamily="18" charset="-78"/>
            </a:endParaRPr>
          </a:p>
        </p:txBody>
      </p:sp>
      <p:sp>
        <p:nvSpPr>
          <p:cNvPr id="10241" name="Rectangle 1"/>
          <p:cNvSpPr>
            <a:spLocks noChangeArrowheads="1"/>
          </p:cNvSpPr>
          <p:nvPr/>
        </p:nvSpPr>
        <p:spPr bwMode="auto">
          <a:xfrm>
            <a:off x="2323373" y="4762500"/>
            <a:ext cx="15964627" cy="34163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ar-SA" sz="5400" b="0" i="0" u="none" strike="noStrike" cap="none" normalizeH="0" baseline="0" dirty="0" smtClean="0">
                <a:ln>
                  <a:noFill/>
                </a:ln>
                <a:solidFill>
                  <a:schemeClr val="bg1"/>
                </a:solidFill>
                <a:effectLst/>
                <a:latin typeface="Traditional Arabic" pitchFamily="18" charset="-78"/>
                <a:cs typeface="Traditional Arabic" pitchFamily="18" charset="-78"/>
              </a:rPr>
              <a:t>تتخذ </a:t>
            </a:r>
            <a:r>
              <a:rPr kumimoji="0" lang="ar-SA" sz="5400" b="0" i="0" u="none" strike="noStrike" cap="none" normalizeH="0" baseline="0" dirty="0" err="1" smtClean="0">
                <a:ln>
                  <a:noFill/>
                </a:ln>
                <a:solidFill>
                  <a:schemeClr val="bg1"/>
                </a:solidFill>
                <a:effectLst/>
                <a:latin typeface="Traditional Arabic" pitchFamily="18" charset="-78"/>
                <a:cs typeface="Traditional Arabic" pitchFamily="18" charset="-78"/>
              </a:rPr>
              <a:t>الاجراءات</a:t>
            </a:r>
            <a:r>
              <a:rPr kumimoji="0" lang="ar-SA" sz="5400" b="0" i="0" u="none" strike="noStrike" cap="none" normalizeH="0" baseline="0" dirty="0" smtClean="0">
                <a:ln>
                  <a:noFill/>
                </a:ln>
                <a:solidFill>
                  <a:schemeClr val="bg1"/>
                </a:solidFill>
                <a:effectLst/>
                <a:latin typeface="Traditional Arabic" pitchFamily="18" charset="-78"/>
                <a:cs typeface="Traditional Arabic" pitchFamily="18" charset="-78"/>
              </a:rPr>
              <a:t> </a:t>
            </a:r>
            <a:r>
              <a:rPr kumimoji="0" lang="ar-SA" sz="5400" b="0" i="0" u="none" strike="noStrike" cap="none" normalizeH="0" baseline="0" dirty="0" err="1" smtClean="0">
                <a:ln>
                  <a:noFill/>
                </a:ln>
                <a:solidFill>
                  <a:schemeClr val="bg1"/>
                </a:solidFill>
                <a:effectLst/>
                <a:latin typeface="Traditional Arabic" pitchFamily="18" charset="-78"/>
                <a:cs typeface="Traditional Arabic" pitchFamily="18" charset="-78"/>
              </a:rPr>
              <a:t>التأديبيه</a:t>
            </a:r>
            <a:r>
              <a:rPr kumimoji="0" lang="ar-SA" sz="5400" b="0" i="0" u="none" strike="noStrike" cap="none" normalizeH="0" baseline="0" dirty="0" smtClean="0">
                <a:ln>
                  <a:noFill/>
                </a:ln>
                <a:solidFill>
                  <a:schemeClr val="bg1"/>
                </a:solidFill>
                <a:effectLst/>
                <a:latin typeface="Traditional Arabic" pitchFamily="18" charset="-78"/>
                <a:cs typeface="Traditional Arabic" pitchFamily="18" charset="-78"/>
              </a:rPr>
              <a:t> في مواجهة الموظف محل </a:t>
            </a:r>
            <a:r>
              <a:rPr kumimoji="0" lang="ar-SA" sz="5400" b="0" i="0" u="none" strike="noStrike" cap="none" normalizeH="0" baseline="0" dirty="0" err="1" smtClean="0">
                <a:ln>
                  <a:noFill/>
                </a:ln>
                <a:solidFill>
                  <a:schemeClr val="bg1"/>
                </a:solidFill>
                <a:effectLst/>
                <a:latin typeface="Traditional Arabic" pitchFamily="18" charset="-78"/>
                <a:cs typeface="Traditional Arabic" pitchFamily="18" charset="-78"/>
              </a:rPr>
              <a:t>التاديب</a:t>
            </a:r>
            <a:r>
              <a:rPr kumimoji="0" lang="ar-SA" sz="5400" b="0" i="0" u="none" strike="noStrike" cap="none" normalizeH="0" baseline="0" dirty="0" smtClean="0">
                <a:ln>
                  <a:noFill/>
                </a:ln>
                <a:solidFill>
                  <a:schemeClr val="bg1"/>
                </a:solidFill>
                <a:effectLst/>
                <a:latin typeface="Traditional Arabic" pitchFamily="18" charset="-78"/>
                <a:cs typeface="Traditional Arabic" pitchFamily="18" charset="-78"/>
              </a:rPr>
              <a:t> في </a:t>
            </a:r>
            <a:r>
              <a:rPr kumimoji="0" lang="ar-SA" sz="5400" b="0" i="0" u="none" strike="noStrike" cap="none" normalizeH="0" baseline="0" dirty="0" err="1" smtClean="0">
                <a:ln>
                  <a:noFill/>
                </a:ln>
                <a:solidFill>
                  <a:schemeClr val="bg1"/>
                </a:solidFill>
                <a:effectLst/>
                <a:latin typeface="Traditional Arabic" pitchFamily="18" charset="-78"/>
                <a:cs typeface="Traditional Arabic" pitchFamily="18" charset="-78"/>
              </a:rPr>
              <a:t>اطار</a:t>
            </a:r>
            <a:r>
              <a:rPr kumimoji="0" lang="ar-SA" sz="5400" b="0" i="0" u="none" strike="noStrike" cap="none" normalizeH="0" baseline="0" dirty="0" smtClean="0">
                <a:ln>
                  <a:noFill/>
                </a:ln>
                <a:solidFill>
                  <a:schemeClr val="bg1"/>
                </a:solidFill>
                <a:effectLst/>
                <a:latin typeface="Traditional Arabic" pitchFamily="18" charset="-78"/>
                <a:cs typeface="Traditional Arabic" pitchFamily="18" charset="-78"/>
              </a:rPr>
              <a:t> احترام الضمانات سواء</a:t>
            </a:r>
            <a:r>
              <a:rPr kumimoji="0" lang="en-US" sz="5400" b="0" i="0" u="none" strike="noStrike" cap="none" normalizeH="0" baseline="0" dirty="0" smtClean="0">
                <a:ln>
                  <a:noFill/>
                </a:ln>
                <a:solidFill>
                  <a:schemeClr val="bg1"/>
                </a:solidFill>
                <a:effectLst/>
                <a:latin typeface="Traditional Arabic" pitchFamily="18" charset="-78"/>
                <a:cs typeface="Traditional Arabic" pitchFamily="18" charset="-78"/>
              </a:rPr>
              <a:t>:</a:t>
            </a:r>
            <a:br>
              <a:rPr kumimoji="0" lang="en-US" sz="5400" b="0" i="0" u="none" strike="noStrike" cap="none" normalizeH="0" baseline="0" dirty="0" smtClean="0">
                <a:ln>
                  <a:noFill/>
                </a:ln>
                <a:solidFill>
                  <a:schemeClr val="bg1"/>
                </a:solidFill>
                <a:effectLst/>
                <a:latin typeface="Traditional Arabic" pitchFamily="18" charset="-78"/>
                <a:cs typeface="Traditional Arabic" pitchFamily="18" charset="-78"/>
              </a:rPr>
            </a:br>
            <a:r>
              <a:rPr kumimoji="0" lang="en-US" sz="5400" b="0" i="0" u="none" strike="noStrike" cap="none" normalizeH="0" baseline="0" dirty="0" smtClean="0">
                <a:ln>
                  <a:noFill/>
                </a:ln>
                <a:solidFill>
                  <a:schemeClr val="bg1"/>
                </a:solidFill>
                <a:effectLst/>
                <a:latin typeface="Traditional Arabic" pitchFamily="18" charset="-78"/>
                <a:cs typeface="Traditional Arabic" pitchFamily="18" charset="-78"/>
              </a:rPr>
              <a:t>- </a:t>
            </a:r>
            <a:r>
              <a:rPr kumimoji="0" lang="ar-SA" sz="5400" b="0" i="0" u="none" strike="noStrike" cap="none" normalizeH="0" baseline="0" dirty="0" smtClean="0">
                <a:ln>
                  <a:noFill/>
                </a:ln>
                <a:solidFill>
                  <a:schemeClr val="bg1"/>
                </a:solidFill>
                <a:effectLst/>
                <a:latin typeface="Traditional Arabic" pitchFamily="18" charset="-78"/>
                <a:cs typeface="Traditional Arabic" pitchFamily="18" charset="-78"/>
              </a:rPr>
              <a:t>قبل مثوله </a:t>
            </a:r>
            <a:r>
              <a:rPr kumimoji="0" lang="ar-SA" sz="5400" b="0" i="0" u="none" strike="noStrike" cap="none" normalizeH="0" baseline="0" dirty="0" err="1" smtClean="0">
                <a:ln>
                  <a:noFill/>
                </a:ln>
                <a:solidFill>
                  <a:schemeClr val="bg1"/>
                </a:solidFill>
                <a:effectLst/>
                <a:latin typeface="Traditional Arabic" pitchFamily="18" charset="-78"/>
                <a:cs typeface="Traditional Arabic" pitchFamily="18" charset="-78"/>
              </a:rPr>
              <a:t>امام</a:t>
            </a:r>
            <a:r>
              <a:rPr kumimoji="0" lang="ar-SA" sz="5400" b="0" i="0" u="none" strike="noStrike" cap="none" normalizeH="0" baseline="0" dirty="0" smtClean="0">
                <a:ln>
                  <a:noFill/>
                </a:ln>
                <a:solidFill>
                  <a:schemeClr val="bg1"/>
                </a:solidFill>
                <a:effectLst/>
                <a:latin typeface="Traditional Arabic" pitchFamily="18" charset="-78"/>
                <a:cs typeface="Traditional Arabic" pitchFamily="18" charset="-78"/>
              </a:rPr>
              <a:t> المجلس </a:t>
            </a:r>
            <a:r>
              <a:rPr kumimoji="0" lang="ar-SA" sz="5400" b="0" i="0" u="none" strike="noStrike" cap="none" normalizeH="0" baseline="0" dirty="0" err="1" smtClean="0">
                <a:ln>
                  <a:noFill/>
                </a:ln>
                <a:solidFill>
                  <a:schemeClr val="bg1"/>
                </a:solidFill>
                <a:effectLst/>
                <a:latin typeface="Traditional Arabic" pitchFamily="18" charset="-78"/>
                <a:cs typeface="Traditional Arabic" pitchFamily="18" charset="-78"/>
              </a:rPr>
              <a:t>التاديبي</a:t>
            </a:r>
            <a:r>
              <a:rPr kumimoji="0" lang="en-US" sz="5400" b="0" i="0" u="none" strike="noStrike" cap="none" normalizeH="0" baseline="0" dirty="0" smtClean="0">
                <a:ln>
                  <a:noFill/>
                </a:ln>
                <a:solidFill>
                  <a:schemeClr val="bg1"/>
                </a:solidFill>
                <a:effectLst/>
                <a:latin typeface="Traditional Arabic" pitchFamily="18" charset="-78"/>
                <a:cs typeface="Traditional Arabic" pitchFamily="18" charset="-78"/>
              </a:rPr>
              <a:t>.</a:t>
            </a:r>
            <a:br>
              <a:rPr kumimoji="0" lang="en-US" sz="5400" b="0" i="0" u="none" strike="noStrike" cap="none" normalizeH="0" baseline="0" dirty="0" smtClean="0">
                <a:ln>
                  <a:noFill/>
                </a:ln>
                <a:solidFill>
                  <a:schemeClr val="bg1"/>
                </a:solidFill>
                <a:effectLst/>
                <a:latin typeface="Traditional Arabic" pitchFamily="18" charset="-78"/>
                <a:cs typeface="Traditional Arabic" pitchFamily="18" charset="-78"/>
              </a:rPr>
            </a:br>
            <a:r>
              <a:rPr kumimoji="0" lang="en-US" sz="5400" b="0" i="0" u="none" strike="noStrike" cap="none" normalizeH="0" baseline="0" dirty="0" smtClean="0">
                <a:ln>
                  <a:noFill/>
                </a:ln>
                <a:solidFill>
                  <a:schemeClr val="bg1"/>
                </a:solidFill>
                <a:effectLst/>
                <a:latin typeface="Traditional Arabic" pitchFamily="18" charset="-78"/>
                <a:cs typeface="Traditional Arabic" pitchFamily="18" charset="-78"/>
              </a:rPr>
              <a:t>- </a:t>
            </a:r>
            <a:r>
              <a:rPr kumimoji="0" lang="ar-SA" sz="5400" b="0" i="0" u="none" strike="noStrike" cap="none" normalizeH="0" baseline="0" dirty="0" err="1" smtClean="0">
                <a:ln>
                  <a:noFill/>
                </a:ln>
                <a:solidFill>
                  <a:schemeClr val="bg1"/>
                </a:solidFill>
                <a:effectLst/>
                <a:latin typeface="Traditional Arabic" pitchFamily="18" charset="-78"/>
                <a:cs typeface="Traditional Arabic" pitchFamily="18" charset="-78"/>
              </a:rPr>
              <a:t>اثناء</a:t>
            </a:r>
            <a:r>
              <a:rPr kumimoji="0" lang="ar-SA" sz="5400" b="0" i="0" u="none" strike="noStrike" cap="none" normalizeH="0" baseline="0" dirty="0" smtClean="0">
                <a:ln>
                  <a:noFill/>
                </a:ln>
                <a:solidFill>
                  <a:schemeClr val="bg1"/>
                </a:solidFill>
                <a:effectLst/>
                <a:latin typeface="Traditional Arabic" pitchFamily="18" charset="-78"/>
                <a:cs typeface="Traditional Arabic" pitchFamily="18" charset="-78"/>
              </a:rPr>
              <a:t> مثوله </a:t>
            </a:r>
            <a:r>
              <a:rPr kumimoji="0" lang="ar-SA" sz="5400" b="0" i="0" u="none" strike="noStrike" cap="none" normalizeH="0" baseline="0" dirty="0" err="1" smtClean="0">
                <a:ln>
                  <a:noFill/>
                </a:ln>
                <a:solidFill>
                  <a:schemeClr val="bg1"/>
                </a:solidFill>
                <a:effectLst/>
                <a:latin typeface="Traditional Arabic" pitchFamily="18" charset="-78"/>
                <a:cs typeface="Traditional Arabic" pitchFamily="18" charset="-78"/>
              </a:rPr>
              <a:t>امام</a:t>
            </a:r>
            <a:r>
              <a:rPr kumimoji="0" lang="ar-SA" sz="5400" b="0" i="0" u="none" strike="noStrike" cap="none" normalizeH="0" baseline="0" dirty="0" smtClean="0">
                <a:ln>
                  <a:noFill/>
                </a:ln>
                <a:solidFill>
                  <a:schemeClr val="bg1"/>
                </a:solidFill>
                <a:effectLst/>
                <a:latin typeface="Traditional Arabic" pitchFamily="18" charset="-78"/>
                <a:cs typeface="Traditional Arabic" pitchFamily="18" charset="-78"/>
              </a:rPr>
              <a:t> المجلس </a:t>
            </a:r>
            <a:r>
              <a:rPr kumimoji="0" lang="ar-SA" sz="5400" b="0" i="0" u="none" strike="noStrike" cap="none" normalizeH="0" baseline="0" dirty="0" err="1" smtClean="0">
                <a:ln>
                  <a:noFill/>
                </a:ln>
                <a:solidFill>
                  <a:schemeClr val="bg1"/>
                </a:solidFill>
                <a:effectLst/>
                <a:latin typeface="Traditional Arabic" pitchFamily="18" charset="-78"/>
                <a:cs typeface="Traditional Arabic" pitchFamily="18" charset="-78"/>
              </a:rPr>
              <a:t>التاديبي</a:t>
            </a:r>
            <a:r>
              <a:rPr kumimoji="0" lang="en-US" sz="5400" b="0" i="0" u="none" strike="noStrike" cap="none" normalizeH="0" baseline="0" dirty="0" smtClean="0">
                <a:ln>
                  <a:noFill/>
                </a:ln>
                <a:solidFill>
                  <a:schemeClr val="bg1"/>
                </a:solidFill>
                <a:effectLst/>
                <a:latin typeface="Traditional Arabic" pitchFamily="18" charset="-78"/>
                <a:cs typeface="Traditional Arabic" pitchFamily="18" charset="-78"/>
              </a:rPr>
              <a:t/>
            </a:r>
            <a:br>
              <a:rPr kumimoji="0" lang="en-US" sz="5400" b="0" i="0" u="none" strike="noStrike" cap="none" normalizeH="0" baseline="0" dirty="0" smtClean="0">
                <a:ln>
                  <a:noFill/>
                </a:ln>
                <a:solidFill>
                  <a:schemeClr val="bg1"/>
                </a:solidFill>
                <a:effectLst/>
                <a:latin typeface="Traditional Arabic" pitchFamily="18" charset="-78"/>
                <a:cs typeface="Traditional Arabic" pitchFamily="18" charset="-78"/>
              </a:rPr>
            </a:br>
            <a:r>
              <a:rPr kumimoji="0" lang="en-US" sz="5400" b="0" i="0" u="none" strike="noStrike" cap="none" normalizeH="0" baseline="0" dirty="0" smtClean="0">
                <a:ln>
                  <a:noFill/>
                </a:ln>
                <a:solidFill>
                  <a:schemeClr val="bg1"/>
                </a:solidFill>
                <a:effectLst/>
                <a:latin typeface="Traditional Arabic" pitchFamily="18" charset="-78"/>
                <a:cs typeface="Traditional Arabic" pitchFamily="18" charset="-78"/>
              </a:rPr>
              <a:t>- </a:t>
            </a:r>
            <a:r>
              <a:rPr kumimoji="0" lang="ar-SA" sz="5400" b="0" i="0" u="none" strike="noStrike" cap="none" normalizeH="0" baseline="0" dirty="0" smtClean="0">
                <a:ln>
                  <a:noFill/>
                </a:ln>
                <a:solidFill>
                  <a:schemeClr val="bg1"/>
                </a:solidFill>
                <a:effectLst/>
                <a:latin typeface="Traditional Arabic" pitchFamily="18" charset="-78"/>
                <a:cs typeface="Traditional Arabic" pitchFamily="18" charset="-78"/>
              </a:rPr>
              <a:t>بعد مثوله </a:t>
            </a:r>
            <a:r>
              <a:rPr kumimoji="0" lang="ar-SA" sz="5400" b="0" i="0" u="none" strike="noStrike" cap="none" normalizeH="0" baseline="0" dirty="0" err="1" smtClean="0">
                <a:ln>
                  <a:noFill/>
                </a:ln>
                <a:solidFill>
                  <a:schemeClr val="bg1"/>
                </a:solidFill>
                <a:effectLst/>
                <a:latin typeface="Traditional Arabic" pitchFamily="18" charset="-78"/>
                <a:cs typeface="Traditional Arabic" pitchFamily="18" charset="-78"/>
              </a:rPr>
              <a:t>الى</a:t>
            </a:r>
            <a:r>
              <a:rPr kumimoji="0" lang="ar-SA" sz="5400" b="0" i="0" u="none" strike="noStrike" cap="none" normalizeH="0" baseline="0" dirty="0" smtClean="0">
                <a:ln>
                  <a:noFill/>
                </a:ln>
                <a:solidFill>
                  <a:schemeClr val="bg1"/>
                </a:solidFill>
                <a:effectLst/>
                <a:latin typeface="Traditional Arabic" pitchFamily="18" charset="-78"/>
                <a:cs typeface="Traditional Arabic" pitchFamily="18" charset="-78"/>
              </a:rPr>
              <a:t> المجلس </a:t>
            </a:r>
            <a:r>
              <a:rPr kumimoji="0" lang="ar-SA" sz="5400" b="0" i="0" u="none" strike="noStrike" cap="none" normalizeH="0" baseline="0" dirty="0" err="1" smtClean="0">
                <a:ln>
                  <a:noFill/>
                </a:ln>
                <a:solidFill>
                  <a:schemeClr val="bg1"/>
                </a:solidFill>
                <a:effectLst/>
                <a:latin typeface="Traditional Arabic" pitchFamily="18" charset="-78"/>
                <a:cs typeface="Traditional Arabic" pitchFamily="18" charset="-78"/>
              </a:rPr>
              <a:t>التاديبي</a:t>
            </a:r>
            <a:r>
              <a:rPr kumimoji="0" lang="ar-SA" sz="5400" b="0" i="0" u="none" strike="noStrike" cap="none" normalizeH="0" baseline="0" dirty="0" smtClean="0">
                <a:ln>
                  <a:noFill/>
                </a:ln>
                <a:solidFill>
                  <a:schemeClr val="bg1"/>
                </a:solidFill>
                <a:effectLst/>
                <a:latin typeface="Traditional Arabic" pitchFamily="18" charset="-78"/>
                <a:cs typeface="Traditional Arabic" pitchFamily="18" charset="-78"/>
              </a:rPr>
              <a:t> </a:t>
            </a:r>
            <a:r>
              <a:rPr kumimoji="0" lang="ar-SA" sz="5400" b="0" i="0" u="none" strike="noStrike" cap="none" normalizeH="0" baseline="0" dirty="0" err="1" smtClean="0">
                <a:ln>
                  <a:noFill/>
                </a:ln>
                <a:solidFill>
                  <a:schemeClr val="bg1"/>
                </a:solidFill>
                <a:effectLst/>
                <a:latin typeface="Traditional Arabic" pitchFamily="18" charset="-78"/>
                <a:cs typeface="Traditional Arabic" pitchFamily="18" charset="-78"/>
              </a:rPr>
              <a:t>واصدار</a:t>
            </a:r>
            <a:r>
              <a:rPr kumimoji="0" lang="ar-SA" sz="5400" b="0" i="0" u="none" strike="noStrike" cap="none" normalizeH="0" baseline="0" dirty="0" smtClean="0">
                <a:ln>
                  <a:noFill/>
                </a:ln>
                <a:solidFill>
                  <a:schemeClr val="bg1"/>
                </a:solidFill>
                <a:effectLst/>
                <a:latin typeface="Traditional Arabic" pitchFamily="18" charset="-78"/>
                <a:cs typeface="Traditional Arabic" pitchFamily="18" charset="-78"/>
              </a:rPr>
              <a:t> قرار العقوبة</a:t>
            </a:r>
            <a:r>
              <a:rPr kumimoji="0" lang="en-US" sz="5400" b="0" i="0" u="none" strike="noStrike" cap="none" normalizeH="0" baseline="0" dirty="0" smtClean="0">
                <a:ln>
                  <a:noFill/>
                </a:ln>
                <a:solidFill>
                  <a:schemeClr val="bg1"/>
                </a:solidFill>
                <a:effectLst/>
                <a:latin typeface="Traditional Arabic" pitchFamily="18" charset="-78"/>
                <a:cs typeface="Traditional Arabic" pitchFamily="18" charset="-78"/>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18" name="Group 18"/>
          <p:cNvGrpSpPr>
            <a:grpSpLocks noChangeAspect="1"/>
          </p:cNvGrpSpPr>
          <p:nvPr/>
        </p:nvGrpSpPr>
        <p:grpSpPr>
          <a:xfrm>
            <a:off x="10000675" y="1509629"/>
            <a:ext cx="6992751" cy="8074770"/>
            <a:chOff x="0" y="0"/>
            <a:chExt cx="5499100" cy="6350000"/>
          </a:xfrm>
        </p:grpSpPr>
        <p:sp>
          <p:nvSpPr>
            <p:cNvPr id="19" name="Freeform 19"/>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56AEFF"/>
            </a:solidFill>
            <a:ln w="12700">
              <a:solidFill>
                <a:srgbClr val="000000"/>
              </a:solidFill>
            </a:ln>
          </p:spPr>
        </p:sp>
      </p:grpSp>
      <p:grpSp>
        <p:nvGrpSpPr>
          <p:cNvPr id="20" name="Group 20"/>
          <p:cNvGrpSpPr>
            <a:grpSpLocks noChangeAspect="1"/>
          </p:cNvGrpSpPr>
          <p:nvPr/>
        </p:nvGrpSpPr>
        <p:grpSpPr>
          <a:xfrm>
            <a:off x="10143550" y="1698193"/>
            <a:ext cx="6697476" cy="7733806"/>
            <a:chOff x="0" y="0"/>
            <a:chExt cx="5499100" cy="6350000"/>
          </a:xfrm>
        </p:grpSpPr>
        <p:sp>
          <p:nvSpPr>
            <p:cNvPr id="21" name="Freeform 21"/>
            <p:cNvSpPr/>
            <p:nvPr/>
          </p:nvSpPr>
          <p:spPr>
            <a:xfrm>
              <a:off x="0" y="0"/>
              <a:ext cx="5499100" cy="6350000"/>
            </a:xfrm>
            <a:custGeom>
              <a:avLst/>
              <a:gdLst/>
              <a:ahLst/>
              <a:cxnLst/>
              <a:rect l="l" t="t" r="r" b="b"/>
              <a:pathLst>
                <a:path w="5499100" h="6350000">
                  <a:moveTo>
                    <a:pt x="2749550" y="6350000"/>
                  </a:moveTo>
                  <a:lnTo>
                    <a:pt x="0" y="4762500"/>
                  </a:lnTo>
                  <a:lnTo>
                    <a:pt x="0" y="1587500"/>
                  </a:lnTo>
                  <a:lnTo>
                    <a:pt x="2749550" y="0"/>
                  </a:lnTo>
                  <a:lnTo>
                    <a:pt x="5499100" y="1587500"/>
                  </a:lnTo>
                  <a:lnTo>
                    <a:pt x="5499100" y="4762500"/>
                  </a:lnTo>
                  <a:lnTo>
                    <a:pt x="2749550" y="6350000"/>
                  </a:lnTo>
                  <a:close/>
                </a:path>
              </a:pathLst>
            </a:custGeom>
            <a:blipFill>
              <a:blip r:embed="rId2"/>
              <a:stretch>
                <a:fillRect l="-36659" r="-36659"/>
              </a:stretch>
            </a:blipFill>
          </p:spPr>
        </p:sp>
      </p:grpSp>
      <p:sp>
        <p:nvSpPr>
          <p:cNvPr id="44" name="Rectangle 43"/>
          <p:cNvSpPr/>
          <p:nvPr/>
        </p:nvSpPr>
        <p:spPr>
          <a:xfrm>
            <a:off x="0" y="2400300"/>
            <a:ext cx="9677400" cy="3416320"/>
          </a:xfrm>
          <a:prstGeom prst="rect">
            <a:avLst/>
          </a:prstGeom>
        </p:spPr>
        <p:txBody>
          <a:bodyPr wrap="square">
            <a:spAutoFit/>
          </a:bodyPr>
          <a:lstStyle/>
          <a:p>
            <a:pPr algn="r"/>
            <a:r>
              <a:rPr lang="ar-DZ" sz="5400" dirty="0" smtClean="0">
                <a:solidFill>
                  <a:schemeClr val="bg1"/>
                </a:solidFill>
                <a:latin typeface="Traditional Arabic" pitchFamily="18" charset="-78"/>
                <a:cs typeface="Traditional Arabic" pitchFamily="18" charset="-78"/>
              </a:rPr>
              <a:t>قي </a:t>
            </a:r>
            <a:r>
              <a:rPr lang="ar-DZ" sz="5400" dirty="0" smtClean="0">
                <a:solidFill>
                  <a:schemeClr val="bg1"/>
                </a:solidFill>
                <a:latin typeface="Traditional Arabic" pitchFamily="18" charset="-78"/>
                <a:cs typeface="Traditional Arabic" pitchFamily="18" charset="-78"/>
              </a:rPr>
              <a:t>ختام مقال، يتبين أن النظام التأديبي يهدف إلى تحقيق التوازن بين حقوق الموظف وضمان سير العمل في الإدارة العامة بعدالة وشفافية، مع التأكيد على أهمية احترام الإجراءات القانونية وضمان حق الدفاع</a:t>
            </a:r>
            <a:r>
              <a:rPr lang="ar-DZ" sz="5400" dirty="0" smtClean="0">
                <a:latin typeface="Traditional Arabic" pitchFamily="18" charset="-78"/>
                <a:cs typeface="Traditional Arabic" pitchFamily="18" charset="-78"/>
              </a:rPr>
              <a:t>.</a:t>
            </a:r>
            <a:endParaRPr lang="en-US" sz="5400" dirty="0">
              <a:latin typeface="Traditional Arabic" pitchFamily="18" charset="-78"/>
              <a:cs typeface="Traditional Arabic" pitchFamily="18" charset="-7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sp>
        <p:nvSpPr>
          <p:cNvPr id="11" name="Freeform 11"/>
          <p:cNvSpPr/>
          <p:nvPr/>
        </p:nvSpPr>
        <p:spPr>
          <a:xfrm rot="6150721">
            <a:off x="6080933" y="4579544"/>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2"/>
            <a:stretch>
              <a:fillRect t="-137172"/>
            </a:stretch>
          </a:blipFill>
        </p:spPr>
      </p:sp>
      <p:grpSp>
        <p:nvGrpSpPr>
          <p:cNvPr id="12" name="Group 12"/>
          <p:cNvGrpSpPr>
            <a:grpSpLocks noChangeAspect="1"/>
          </p:cNvGrpSpPr>
          <p:nvPr/>
        </p:nvGrpSpPr>
        <p:grpSpPr>
          <a:xfrm>
            <a:off x="11807534" y="0"/>
            <a:ext cx="6254290" cy="10287000"/>
            <a:chOff x="0" y="0"/>
            <a:chExt cx="3860673" cy="6350000"/>
          </a:xfrm>
        </p:grpSpPr>
        <p:sp>
          <p:nvSpPr>
            <p:cNvPr id="13" name="Freeform 13"/>
            <p:cNvSpPr/>
            <p:nvPr/>
          </p:nvSpPr>
          <p:spPr>
            <a:xfrm>
              <a:off x="0" y="0"/>
              <a:ext cx="3860673" cy="6350000"/>
            </a:xfrm>
            <a:custGeom>
              <a:avLst/>
              <a:gdLst/>
              <a:ahLst/>
              <a:cxnLst/>
              <a:rect l="l" t="t" r="r" b="b"/>
              <a:pathLst>
                <a:path w="3860673" h="6350000">
                  <a:moveTo>
                    <a:pt x="3860673" y="0"/>
                  </a:moveTo>
                  <a:lnTo>
                    <a:pt x="2341753" y="6350000"/>
                  </a:lnTo>
                  <a:lnTo>
                    <a:pt x="0" y="6350000"/>
                  </a:lnTo>
                  <a:lnTo>
                    <a:pt x="1518920" y="0"/>
                  </a:lnTo>
                  <a:lnTo>
                    <a:pt x="3860673" y="0"/>
                  </a:lnTo>
                  <a:close/>
                </a:path>
              </a:pathLst>
            </a:custGeom>
            <a:blipFill>
              <a:blip r:embed="rId3"/>
              <a:stretch>
                <a:fillRect l="-73436" r="-73436"/>
              </a:stretch>
            </a:blipFill>
          </p:spPr>
        </p:sp>
      </p:grpSp>
      <p:sp>
        <p:nvSpPr>
          <p:cNvPr id="14" name="Freeform 14"/>
          <p:cNvSpPr/>
          <p:nvPr/>
        </p:nvSpPr>
        <p:spPr>
          <a:xfrm rot="-4615544">
            <a:off x="10510810" y="5041623"/>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2"/>
            <a:stretch>
              <a:fillRect t="-137172"/>
            </a:stretch>
          </a:blipFill>
        </p:spPr>
      </p:sp>
      <p:sp>
        <p:nvSpPr>
          <p:cNvPr id="12290" name="Rectangle 2"/>
          <p:cNvSpPr>
            <a:spLocks noChangeArrowheads="1"/>
          </p:cNvSpPr>
          <p:nvPr/>
        </p:nvSpPr>
        <p:spPr bwMode="auto">
          <a:xfrm>
            <a:off x="381000" y="1257300"/>
            <a:ext cx="12039599"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DZ" sz="5400" b="1" i="0" u="sng" strike="noStrike" cap="none" normalizeH="0" baseline="0" dirty="0" smtClean="0">
                <a:ln>
                  <a:noFill/>
                </a:ln>
                <a:solidFill>
                  <a:schemeClr val="bg1"/>
                </a:solidFill>
                <a:effectLst/>
                <a:latin typeface="Traditional Arabic" pitchFamily="18" charset="-78"/>
                <a:ea typeface="Calibri" pitchFamily="34" charset="0"/>
                <a:cs typeface="Traditional Arabic" pitchFamily="18" charset="-78"/>
              </a:rPr>
              <a:t>الفكرة العامة للمقال</a:t>
            </a:r>
            <a:r>
              <a:rPr kumimoji="0" lang="ar-DZ" sz="5400" b="1" i="0" u="none" strike="noStrike" cap="none" normalizeH="0" baseline="0" dirty="0" smtClean="0">
                <a:ln>
                  <a:noFill/>
                </a:ln>
                <a:solidFill>
                  <a:schemeClr val="bg1"/>
                </a:solidFill>
                <a:effectLst/>
                <a:latin typeface="Traditional Arabic" pitchFamily="18" charset="-78"/>
                <a:ea typeface="Calibri" pitchFamily="34" charset="0"/>
                <a:cs typeface="Traditional Arabic" pitchFamily="18" charset="-78"/>
              </a:rPr>
              <a:t> </a:t>
            </a:r>
          </a:p>
          <a:p>
            <a:pPr marL="0" marR="0" lvl="0" indent="0" algn="justLow" defTabSz="914400" rtl="1" eaLnBrk="1" fontAlgn="base" latinLnBrk="0" hangingPunct="1">
              <a:lnSpc>
                <a:spcPct val="100000"/>
              </a:lnSpc>
              <a:spcBef>
                <a:spcPct val="0"/>
              </a:spcBef>
              <a:spcAft>
                <a:spcPct val="0"/>
              </a:spcAft>
              <a:buClrTx/>
              <a:buSzTx/>
              <a:buFontTx/>
              <a:buNone/>
              <a:tabLst/>
            </a:pPr>
            <a:r>
              <a:rPr kumimoji="0" lang="ar-DZ" sz="5400" i="0" u="none" strike="noStrike" cap="none" normalizeH="0" baseline="0" dirty="0" smtClean="0">
                <a:ln>
                  <a:noFill/>
                </a:ln>
                <a:solidFill>
                  <a:schemeClr val="bg1"/>
                </a:solidFill>
                <a:effectLst/>
                <a:latin typeface="Traditional Arabic" pitchFamily="18" charset="-78"/>
                <a:ea typeface="Calibri" pitchFamily="34" charset="0"/>
                <a:cs typeface="Traditional Arabic" pitchFamily="18" charset="-78"/>
              </a:rPr>
              <a:t>هي دراسة وتحليل النظام التأديبي الذي يخضع له الموظف العمومي في المؤسسات والإدارات العمومية وفقًا للقانون الأساسي العام للوظيفة العمومية. </a:t>
            </a:r>
            <a:endParaRPr lang="ar-DZ" sz="5400" dirty="0" smtClean="0">
              <a:solidFill>
                <a:schemeClr val="bg1"/>
              </a:solidFill>
              <a:latin typeface="Traditional Arabic" pitchFamily="18" charset="-78"/>
              <a:ea typeface="Calibri" pitchFamily="34" charset="0"/>
              <a:cs typeface="Traditional Arabic" pitchFamily="18" charset="-78"/>
            </a:endParaRPr>
          </a:p>
          <a:p>
            <a:pPr marL="0" marR="0" lvl="0" indent="0" algn="justLow" defTabSz="914400" rtl="1" eaLnBrk="1" fontAlgn="base" latinLnBrk="0" hangingPunct="1">
              <a:lnSpc>
                <a:spcPct val="100000"/>
              </a:lnSpc>
              <a:spcBef>
                <a:spcPct val="0"/>
              </a:spcBef>
              <a:spcAft>
                <a:spcPct val="0"/>
              </a:spcAft>
              <a:buClrTx/>
              <a:buSzTx/>
              <a:buFontTx/>
              <a:buNone/>
              <a:tabLst/>
            </a:pPr>
            <a:endParaRPr kumimoji="0" lang="ar-DZ" sz="5400" i="0" u="none" strike="noStrike" cap="none" normalizeH="0" baseline="0" dirty="0" smtClean="0">
              <a:ln>
                <a:noFill/>
              </a:ln>
              <a:solidFill>
                <a:schemeClr val="bg1"/>
              </a:solidFill>
              <a:effectLst/>
              <a:latin typeface="Traditional Arabic" pitchFamily="18" charset="-78"/>
              <a:ea typeface="Calibri" pitchFamily="34" charset="0"/>
              <a:cs typeface="Traditional Arabic" pitchFamily="18" charset="-78"/>
            </a:endParaRPr>
          </a:p>
          <a:p>
            <a:pPr marL="0" marR="0" lvl="0" indent="0" algn="justLow" defTabSz="914400" rtl="1" eaLnBrk="1" fontAlgn="base" latinLnBrk="0" hangingPunct="1">
              <a:lnSpc>
                <a:spcPct val="100000"/>
              </a:lnSpc>
              <a:spcBef>
                <a:spcPct val="0"/>
              </a:spcBef>
              <a:spcAft>
                <a:spcPct val="0"/>
              </a:spcAft>
              <a:buClrTx/>
              <a:buSzTx/>
              <a:buFontTx/>
              <a:buNone/>
              <a:tabLst/>
            </a:pPr>
            <a:r>
              <a:rPr kumimoji="0" lang="ar-DZ" sz="5400" i="0" u="none" strike="noStrike" cap="none" normalizeH="0" baseline="0" dirty="0" smtClean="0">
                <a:ln>
                  <a:noFill/>
                </a:ln>
                <a:solidFill>
                  <a:schemeClr val="bg1"/>
                </a:solidFill>
                <a:effectLst/>
                <a:latin typeface="Traditional Arabic" pitchFamily="18" charset="-78"/>
                <a:ea typeface="Calibri" pitchFamily="34" charset="0"/>
                <a:cs typeface="Traditional Arabic" pitchFamily="18" charset="-78"/>
              </a:rPr>
              <a:t>المقال يركز على تصنيف الأخطاء التأديبية والعقوبات المترتبة عليها، بالإضافة إلى استعراض الضمانات التي تحمي الموظف من تجاوزات والتعسف في استخدام السلطة </a:t>
            </a:r>
            <a:r>
              <a:rPr kumimoji="0" lang="ar-DZ" sz="5400" i="0" u="none" strike="noStrike" cap="none" normalizeH="0" baseline="0" dirty="0" err="1" smtClean="0">
                <a:ln>
                  <a:noFill/>
                </a:ln>
                <a:solidFill>
                  <a:schemeClr val="bg1"/>
                </a:solidFill>
                <a:effectLst/>
                <a:latin typeface="Traditional Arabic" pitchFamily="18" charset="-78"/>
                <a:ea typeface="Calibri" pitchFamily="34" charset="0"/>
                <a:cs typeface="Traditional Arabic" pitchFamily="18" charset="-78"/>
              </a:rPr>
              <a:t>التاديبية</a:t>
            </a:r>
            <a:r>
              <a:rPr kumimoji="0" lang="ar-DZ" sz="3600" i="0" u="none" strike="noStrike" cap="none" normalizeH="0" baseline="0" dirty="0" smtClean="0">
                <a:ln>
                  <a:noFill/>
                </a:ln>
                <a:solidFill>
                  <a:schemeClr val="bg1"/>
                </a:solidFill>
                <a:effectLst/>
                <a:latin typeface="Traditional Arabic" pitchFamily="18" charset="-78"/>
                <a:ea typeface="Calibri" pitchFamily="34" charset="0"/>
                <a:cs typeface="Traditional Arabic" pitchFamily="18" charset="-78"/>
              </a:rPr>
              <a:t>.</a:t>
            </a:r>
            <a:endParaRPr kumimoji="0" lang="ar-DZ" sz="440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2" name="Group 2"/>
          <p:cNvGrpSpPr/>
          <p:nvPr/>
        </p:nvGrpSpPr>
        <p:grpSpPr>
          <a:xfrm>
            <a:off x="6172200" y="2019300"/>
            <a:ext cx="4973560" cy="1184729"/>
            <a:chOff x="0" y="0"/>
            <a:chExt cx="2565722" cy="730386"/>
          </a:xfrm>
        </p:grpSpPr>
        <p:sp>
          <p:nvSpPr>
            <p:cNvPr id="3" name="Freeform 3"/>
            <p:cNvSpPr/>
            <p:nvPr/>
          </p:nvSpPr>
          <p:spPr>
            <a:xfrm>
              <a:off x="0" y="0"/>
              <a:ext cx="2565722" cy="730386"/>
            </a:xfrm>
            <a:custGeom>
              <a:avLst/>
              <a:gdLst/>
              <a:ahLst/>
              <a:cxnLst/>
              <a:rect l="l" t="t" r="r" b="b"/>
              <a:pathLst>
                <a:path w="2565722" h="730386">
                  <a:moveTo>
                    <a:pt x="0" y="0"/>
                  </a:moveTo>
                  <a:lnTo>
                    <a:pt x="2362522" y="0"/>
                  </a:lnTo>
                  <a:lnTo>
                    <a:pt x="2565722" y="365193"/>
                  </a:lnTo>
                  <a:lnTo>
                    <a:pt x="2362522" y="730386"/>
                  </a:lnTo>
                  <a:lnTo>
                    <a:pt x="0" y="730386"/>
                  </a:lnTo>
                  <a:lnTo>
                    <a:pt x="203200" y="365193"/>
                  </a:lnTo>
                  <a:lnTo>
                    <a:pt x="0" y="0"/>
                  </a:lnTo>
                  <a:close/>
                </a:path>
              </a:pathLst>
            </a:custGeom>
            <a:solidFill>
              <a:srgbClr val="145DA0"/>
            </a:solidFill>
          </p:spPr>
        </p:sp>
        <p:sp>
          <p:nvSpPr>
            <p:cNvPr id="4" name="TextBox 4"/>
            <p:cNvSpPr txBox="1"/>
            <p:nvPr/>
          </p:nvSpPr>
          <p:spPr>
            <a:xfrm>
              <a:off x="177800" y="-38100"/>
              <a:ext cx="2311722" cy="768486"/>
            </a:xfrm>
            <a:prstGeom prst="rect">
              <a:avLst/>
            </a:prstGeom>
          </p:spPr>
          <p:txBody>
            <a:bodyPr lIns="50800" tIns="50800" rIns="50800" bIns="50800" rtlCol="0" anchor="ctr"/>
            <a:lstStyle/>
            <a:p>
              <a:pPr algn="ctr">
                <a:lnSpc>
                  <a:spcPts val="2605"/>
                </a:lnSpc>
              </a:pPr>
              <a:endParaRPr/>
            </a:p>
          </p:txBody>
        </p:sp>
      </p:grpSp>
      <p:grpSp>
        <p:nvGrpSpPr>
          <p:cNvPr id="5" name="Group 5"/>
          <p:cNvGrpSpPr/>
          <p:nvPr/>
        </p:nvGrpSpPr>
        <p:grpSpPr>
          <a:xfrm rot="-10800000">
            <a:off x="6093796" y="3368496"/>
            <a:ext cx="4879003" cy="1184729"/>
            <a:chOff x="0" y="0"/>
            <a:chExt cx="2565722" cy="730386"/>
          </a:xfrm>
        </p:grpSpPr>
        <p:sp>
          <p:nvSpPr>
            <p:cNvPr id="6" name="Freeform 6"/>
            <p:cNvSpPr/>
            <p:nvPr/>
          </p:nvSpPr>
          <p:spPr>
            <a:xfrm>
              <a:off x="0" y="0"/>
              <a:ext cx="2565722" cy="730386"/>
            </a:xfrm>
            <a:custGeom>
              <a:avLst/>
              <a:gdLst/>
              <a:ahLst/>
              <a:cxnLst/>
              <a:rect l="l" t="t" r="r" b="b"/>
              <a:pathLst>
                <a:path w="2565722" h="730386">
                  <a:moveTo>
                    <a:pt x="0" y="0"/>
                  </a:moveTo>
                  <a:lnTo>
                    <a:pt x="2362522" y="0"/>
                  </a:lnTo>
                  <a:lnTo>
                    <a:pt x="2565722" y="365193"/>
                  </a:lnTo>
                  <a:lnTo>
                    <a:pt x="2362522" y="730386"/>
                  </a:lnTo>
                  <a:lnTo>
                    <a:pt x="0" y="730386"/>
                  </a:lnTo>
                  <a:lnTo>
                    <a:pt x="203200" y="365193"/>
                  </a:lnTo>
                  <a:lnTo>
                    <a:pt x="0" y="0"/>
                  </a:lnTo>
                  <a:close/>
                </a:path>
              </a:pathLst>
            </a:custGeom>
            <a:solidFill>
              <a:srgbClr val="0071C9"/>
            </a:solidFill>
          </p:spPr>
        </p:sp>
        <p:sp>
          <p:nvSpPr>
            <p:cNvPr id="7" name="TextBox 7"/>
            <p:cNvSpPr txBox="1"/>
            <p:nvPr/>
          </p:nvSpPr>
          <p:spPr>
            <a:xfrm>
              <a:off x="177800" y="-38100"/>
              <a:ext cx="2311722" cy="768486"/>
            </a:xfrm>
            <a:prstGeom prst="rect">
              <a:avLst/>
            </a:prstGeom>
          </p:spPr>
          <p:txBody>
            <a:bodyPr lIns="50800" tIns="50800" rIns="50800" bIns="50800" rtlCol="0" anchor="ctr"/>
            <a:lstStyle/>
            <a:p>
              <a:pPr algn="ctr">
                <a:lnSpc>
                  <a:spcPts val="2605"/>
                </a:lnSpc>
              </a:pPr>
              <a:endParaRPr/>
            </a:p>
          </p:txBody>
        </p:sp>
      </p:grpSp>
      <p:grpSp>
        <p:nvGrpSpPr>
          <p:cNvPr id="8" name="Group 8"/>
          <p:cNvGrpSpPr/>
          <p:nvPr/>
        </p:nvGrpSpPr>
        <p:grpSpPr>
          <a:xfrm>
            <a:off x="6477000" y="4610100"/>
            <a:ext cx="4953000" cy="1184729"/>
            <a:chOff x="0" y="0"/>
            <a:chExt cx="2565722" cy="730386"/>
          </a:xfrm>
        </p:grpSpPr>
        <p:sp>
          <p:nvSpPr>
            <p:cNvPr id="9" name="Freeform 9"/>
            <p:cNvSpPr/>
            <p:nvPr/>
          </p:nvSpPr>
          <p:spPr>
            <a:xfrm>
              <a:off x="0" y="0"/>
              <a:ext cx="2565722" cy="730386"/>
            </a:xfrm>
            <a:custGeom>
              <a:avLst/>
              <a:gdLst/>
              <a:ahLst/>
              <a:cxnLst/>
              <a:rect l="l" t="t" r="r" b="b"/>
              <a:pathLst>
                <a:path w="2565722" h="730386">
                  <a:moveTo>
                    <a:pt x="0" y="0"/>
                  </a:moveTo>
                  <a:lnTo>
                    <a:pt x="2362522" y="0"/>
                  </a:lnTo>
                  <a:lnTo>
                    <a:pt x="2565722" y="365193"/>
                  </a:lnTo>
                  <a:lnTo>
                    <a:pt x="2362522" y="730386"/>
                  </a:lnTo>
                  <a:lnTo>
                    <a:pt x="0" y="730386"/>
                  </a:lnTo>
                  <a:lnTo>
                    <a:pt x="203200" y="365193"/>
                  </a:lnTo>
                  <a:lnTo>
                    <a:pt x="0" y="0"/>
                  </a:lnTo>
                  <a:close/>
                </a:path>
              </a:pathLst>
            </a:custGeom>
            <a:solidFill>
              <a:srgbClr val="56AEFF"/>
            </a:solidFill>
          </p:spPr>
        </p:sp>
        <p:sp>
          <p:nvSpPr>
            <p:cNvPr id="10" name="TextBox 10"/>
            <p:cNvSpPr txBox="1"/>
            <p:nvPr/>
          </p:nvSpPr>
          <p:spPr>
            <a:xfrm>
              <a:off x="177800" y="-38100"/>
              <a:ext cx="2311722" cy="768486"/>
            </a:xfrm>
            <a:prstGeom prst="rect">
              <a:avLst/>
            </a:prstGeom>
          </p:spPr>
          <p:txBody>
            <a:bodyPr lIns="50800" tIns="50800" rIns="50800" bIns="50800" rtlCol="0" anchor="ctr"/>
            <a:lstStyle/>
            <a:p>
              <a:pPr algn="ctr">
                <a:lnSpc>
                  <a:spcPts val="2605"/>
                </a:lnSpc>
              </a:pPr>
              <a:endParaRPr/>
            </a:p>
          </p:txBody>
        </p:sp>
      </p:grpSp>
      <p:grpSp>
        <p:nvGrpSpPr>
          <p:cNvPr id="11" name="Group 11"/>
          <p:cNvGrpSpPr/>
          <p:nvPr/>
        </p:nvGrpSpPr>
        <p:grpSpPr>
          <a:xfrm rot="-10800000">
            <a:off x="6400800" y="5829298"/>
            <a:ext cx="5029200" cy="1169575"/>
            <a:chOff x="0" y="0"/>
            <a:chExt cx="2565722" cy="730386"/>
          </a:xfrm>
        </p:grpSpPr>
        <p:sp>
          <p:nvSpPr>
            <p:cNvPr id="12" name="Freeform 12"/>
            <p:cNvSpPr/>
            <p:nvPr/>
          </p:nvSpPr>
          <p:spPr>
            <a:xfrm>
              <a:off x="0" y="0"/>
              <a:ext cx="2565722" cy="730386"/>
            </a:xfrm>
            <a:custGeom>
              <a:avLst/>
              <a:gdLst/>
              <a:ahLst/>
              <a:cxnLst/>
              <a:rect l="l" t="t" r="r" b="b"/>
              <a:pathLst>
                <a:path w="2565722" h="730386">
                  <a:moveTo>
                    <a:pt x="0" y="0"/>
                  </a:moveTo>
                  <a:lnTo>
                    <a:pt x="2362522" y="0"/>
                  </a:lnTo>
                  <a:lnTo>
                    <a:pt x="2565722" y="365193"/>
                  </a:lnTo>
                  <a:lnTo>
                    <a:pt x="2362522" y="730386"/>
                  </a:lnTo>
                  <a:lnTo>
                    <a:pt x="0" y="730386"/>
                  </a:lnTo>
                  <a:lnTo>
                    <a:pt x="203200" y="365193"/>
                  </a:lnTo>
                  <a:lnTo>
                    <a:pt x="0" y="0"/>
                  </a:lnTo>
                  <a:close/>
                </a:path>
              </a:pathLst>
            </a:custGeom>
            <a:solidFill>
              <a:srgbClr val="4BD1FB"/>
            </a:solidFill>
          </p:spPr>
        </p:sp>
        <p:sp>
          <p:nvSpPr>
            <p:cNvPr id="13" name="TextBox 13"/>
            <p:cNvSpPr txBox="1"/>
            <p:nvPr/>
          </p:nvSpPr>
          <p:spPr>
            <a:xfrm>
              <a:off x="177800" y="-38100"/>
              <a:ext cx="2311722" cy="768486"/>
            </a:xfrm>
            <a:prstGeom prst="rect">
              <a:avLst/>
            </a:prstGeom>
          </p:spPr>
          <p:txBody>
            <a:bodyPr lIns="50800" tIns="50800" rIns="50800" bIns="50800" rtlCol="0" anchor="ctr"/>
            <a:lstStyle/>
            <a:p>
              <a:pPr algn="ctr">
                <a:lnSpc>
                  <a:spcPts val="2605"/>
                </a:lnSpc>
              </a:pPr>
              <a:endParaRPr/>
            </a:p>
          </p:txBody>
        </p:sp>
      </p:grpSp>
      <p:grpSp>
        <p:nvGrpSpPr>
          <p:cNvPr id="14" name="Group 14"/>
          <p:cNvGrpSpPr/>
          <p:nvPr/>
        </p:nvGrpSpPr>
        <p:grpSpPr>
          <a:xfrm>
            <a:off x="6629401" y="7048500"/>
            <a:ext cx="4953000" cy="1184729"/>
            <a:chOff x="0" y="0"/>
            <a:chExt cx="2565722" cy="730386"/>
          </a:xfrm>
        </p:grpSpPr>
        <p:sp>
          <p:nvSpPr>
            <p:cNvPr id="15" name="Freeform 15"/>
            <p:cNvSpPr/>
            <p:nvPr/>
          </p:nvSpPr>
          <p:spPr>
            <a:xfrm>
              <a:off x="0" y="0"/>
              <a:ext cx="2565722" cy="730386"/>
            </a:xfrm>
            <a:custGeom>
              <a:avLst/>
              <a:gdLst/>
              <a:ahLst/>
              <a:cxnLst/>
              <a:rect l="l" t="t" r="r" b="b"/>
              <a:pathLst>
                <a:path w="2565722" h="730386">
                  <a:moveTo>
                    <a:pt x="0" y="0"/>
                  </a:moveTo>
                  <a:lnTo>
                    <a:pt x="2362522" y="0"/>
                  </a:lnTo>
                  <a:lnTo>
                    <a:pt x="2565722" y="365193"/>
                  </a:lnTo>
                  <a:lnTo>
                    <a:pt x="2362522" y="730386"/>
                  </a:lnTo>
                  <a:lnTo>
                    <a:pt x="0" y="730386"/>
                  </a:lnTo>
                  <a:lnTo>
                    <a:pt x="203200" y="365193"/>
                  </a:lnTo>
                  <a:lnTo>
                    <a:pt x="0" y="0"/>
                  </a:lnTo>
                  <a:close/>
                </a:path>
              </a:pathLst>
            </a:custGeom>
            <a:solidFill>
              <a:srgbClr val="CFF4FF"/>
            </a:solidFill>
          </p:spPr>
        </p:sp>
        <p:sp>
          <p:nvSpPr>
            <p:cNvPr id="16" name="TextBox 16"/>
            <p:cNvSpPr txBox="1"/>
            <p:nvPr/>
          </p:nvSpPr>
          <p:spPr>
            <a:xfrm>
              <a:off x="177800" y="-38100"/>
              <a:ext cx="2311722" cy="768486"/>
            </a:xfrm>
            <a:prstGeom prst="rect">
              <a:avLst/>
            </a:prstGeom>
          </p:spPr>
          <p:txBody>
            <a:bodyPr lIns="50800" tIns="50800" rIns="50800" bIns="50800" rtlCol="0" anchor="ctr"/>
            <a:lstStyle/>
            <a:p>
              <a:pPr algn="ctr">
                <a:lnSpc>
                  <a:spcPts val="2605"/>
                </a:lnSpc>
              </a:pPr>
              <a:endParaRPr/>
            </a:p>
          </p:txBody>
        </p:sp>
      </p:grpSp>
      <p:sp>
        <p:nvSpPr>
          <p:cNvPr id="19" name="TextBox 19"/>
          <p:cNvSpPr txBox="1"/>
          <p:nvPr/>
        </p:nvSpPr>
        <p:spPr>
          <a:xfrm>
            <a:off x="11201400" y="1866900"/>
            <a:ext cx="7086600" cy="2215991"/>
          </a:xfrm>
          <a:prstGeom prst="rect">
            <a:avLst/>
          </a:prstGeom>
        </p:spPr>
        <p:txBody>
          <a:bodyPr wrap="square" lIns="0" tIns="0" rIns="0" bIns="0" rtlCol="0" anchor="t">
            <a:spAutoFit/>
          </a:bodyPr>
          <a:lstStyle/>
          <a:p>
            <a:pPr lvl="0" algn="r"/>
            <a:r>
              <a:rPr lang="ar-DZ" sz="3600" dirty="0" smtClean="0">
                <a:solidFill>
                  <a:schemeClr val="bg1"/>
                </a:solidFill>
                <a:latin typeface="Traditional Arabic" pitchFamily="18" charset="-78"/>
                <a:cs typeface="Traditional Arabic" pitchFamily="18" charset="-78"/>
              </a:rPr>
              <a:t>يتم </a:t>
            </a:r>
            <a:r>
              <a:rPr lang="ar-DZ" sz="3600" dirty="0" smtClean="0">
                <a:solidFill>
                  <a:schemeClr val="bg1"/>
                </a:solidFill>
                <a:latin typeface="Traditional Arabic" pitchFamily="18" charset="-78"/>
                <a:cs typeface="Traditional Arabic" pitchFamily="18" charset="-78"/>
              </a:rPr>
              <a:t>تنظيم النظام التأديبي للموظفين في المؤسسات والإدارات العامة وفقًا للأمر رقم </a:t>
            </a:r>
            <a:r>
              <a:rPr lang="ar-DZ" sz="3200" dirty="0" smtClean="0">
                <a:solidFill>
                  <a:schemeClr val="bg1"/>
                </a:solidFill>
                <a:latin typeface="Traditional Arabic" pitchFamily="18" charset="-78"/>
                <a:cs typeface="Traditional Arabic" pitchFamily="18" charset="-78"/>
              </a:rPr>
              <a:t>06-03</a:t>
            </a:r>
            <a:r>
              <a:rPr lang="ar-DZ" sz="3600" dirty="0" smtClean="0">
                <a:solidFill>
                  <a:schemeClr val="bg1"/>
                </a:solidFill>
                <a:latin typeface="Traditional Arabic" pitchFamily="18" charset="-78"/>
                <a:cs typeface="Traditional Arabic" pitchFamily="18" charset="-78"/>
              </a:rPr>
              <a:t> المتعلق بالقانون الأساسي العام للوظيفة العمومية. هذا النظام يحدد كيفية التعامل مع الأخطاء التأديبية والعقوبات المترتبة عليها.</a:t>
            </a:r>
            <a:endParaRPr lang="en-US" sz="3200" u="none" strike="noStrike" dirty="0">
              <a:solidFill>
                <a:schemeClr val="bg1"/>
              </a:solidFill>
              <a:latin typeface="Traditional Arabic" pitchFamily="18" charset="-78"/>
              <a:ea typeface="DM Sans"/>
              <a:cs typeface="Traditional Arabic" pitchFamily="18" charset="-78"/>
              <a:sym typeface="DM Sans"/>
            </a:endParaRPr>
          </a:p>
        </p:txBody>
      </p:sp>
      <p:sp>
        <p:nvSpPr>
          <p:cNvPr id="30" name="ZoneTexte 29"/>
          <p:cNvSpPr txBox="1"/>
          <p:nvPr/>
        </p:nvSpPr>
        <p:spPr>
          <a:xfrm>
            <a:off x="3505200" y="419100"/>
            <a:ext cx="9601200" cy="1323439"/>
          </a:xfrm>
          <a:prstGeom prst="rect">
            <a:avLst/>
          </a:prstGeom>
          <a:noFill/>
        </p:spPr>
        <p:txBody>
          <a:bodyPr wrap="square" rtlCol="0">
            <a:spAutoFit/>
          </a:bodyPr>
          <a:lstStyle/>
          <a:p>
            <a:pPr algn="ctr"/>
            <a:r>
              <a:rPr lang="ar-DZ" sz="2400" dirty="0" err="1" smtClean="0"/>
              <a:t>ا</a:t>
            </a:r>
            <a:r>
              <a:rPr lang="ar-DZ" sz="4400" b="1" u="sng" dirty="0" err="1" smtClean="0">
                <a:solidFill>
                  <a:schemeClr val="bg1"/>
                </a:solidFill>
              </a:rPr>
              <a:t>الأفكار</a:t>
            </a:r>
            <a:r>
              <a:rPr lang="ar-DZ" sz="4400" b="1" u="sng" dirty="0" smtClean="0">
                <a:solidFill>
                  <a:schemeClr val="bg1"/>
                </a:solidFill>
              </a:rPr>
              <a:t> الرئيسية التي تم تناولها في المقال</a:t>
            </a:r>
            <a:r>
              <a:rPr lang="ar-DZ" sz="4000" b="1" u="sng" dirty="0" smtClean="0">
                <a:solidFill>
                  <a:schemeClr val="bg1"/>
                </a:solidFill>
              </a:rPr>
              <a:t>:</a:t>
            </a:r>
            <a:endParaRPr lang="en-US" sz="4000" dirty="0" smtClean="0">
              <a:solidFill>
                <a:schemeClr val="bg1"/>
              </a:solidFill>
            </a:endParaRPr>
          </a:p>
          <a:p>
            <a:endParaRPr lang="en-US" sz="3600" dirty="0">
              <a:solidFill>
                <a:schemeClr val="bg1"/>
              </a:solidFill>
            </a:endParaRPr>
          </a:p>
        </p:txBody>
      </p:sp>
      <p:sp>
        <p:nvSpPr>
          <p:cNvPr id="32" name="Rectangle 31"/>
          <p:cNvSpPr/>
          <p:nvPr/>
        </p:nvSpPr>
        <p:spPr>
          <a:xfrm>
            <a:off x="6477000" y="2247900"/>
            <a:ext cx="4572085" cy="646331"/>
          </a:xfrm>
          <a:prstGeom prst="rect">
            <a:avLst/>
          </a:prstGeom>
        </p:spPr>
        <p:txBody>
          <a:bodyPr wrap="none">
            <a:spAutoFit/>
          </a:bodyPr>
          <a:lstStyle/>
          <a:p>
            <a:r>
              <a:rPr lang="ar-DZ" sz="3200" b="1" dirty="0" smtClean="0">
                <a:solidFill>
                  <a:schemeClr val="bg1"/>
                </a:solidFill>
                <a:latin typeface="Traditional Arabic" pitchFamily="18" charset="-78"/>
                <a:cs typeface="Traditional Arabic" pitchFamily="18" charset="-78"/>
              </a:rPr>
              <a:t>ا</a:t>
            </a:r>
            <a:r>
              <a:rPr lang="ar-DZ" sz="3600" b="1" dirty="0" smtClean="0">
                <a:solidFill>
                  <a:schemeClr val="bg1"/>
                </a:solidFill>
                <a:latin typeface="Traditional Arabic" pitchFamily="18" charset="-78"/>
                <a:cs typeface="Traditional Arabic" pitchFamily="18" charset="-78"/>
              </a:rPr>
              <a:t>لنظام التأديبي للموظفين </a:t>
            </a:r>
            <a:r>
              <a:rPr lang="ar-DZ" sz="3600" b="1" dirty="0" smtClean="0">
                <a:solidFill>
                  <a:schemeClr val="bg1"/>
                </a:solidFill>
                <a:latin typeface="Traditional Arabic" pitchFamily="18" charset="-78"/>
                <a:cs typeface="Traditional Arabic" pitchFamily="18" charset="-78"/>
              </a:rPr>
              <a:t>العموميين</a:t>
            </a:r>
            <a:r>
              <a:rPr lang="ar-DZ" sz="2400" dirty="0" smtClean="0"/>
              <a:t> </a:t>
            </a:r>
            <a:endParaRPr lang="en-US" sz="2400" dirty="0"/>
          </a:p>
        </p:txBody>
      </p:sp>
      <p:sp>
        <p:nvSpPr>
          <p:cNvPr id="33" name="Rectangle 32"/>
          <p:cNvSpPr/>
          <p:nvPr/>
        </p:nvSpPr>
        <p:spPr>
          <a:xfrm>
            <a:off x="7010400" y="3619500"/>
            <a:ext cx="3288080" cy="646331"/>
          </a:xfrm>
          <a:prstGeom prst="rect">
            <a:avLst/>
          </a:prstGeom>
        </p:spPr>
        <p:txBody>
          <a:bodyPr wrap="none">
            <a:spAutoFit/>
          </a:bodyPr>
          <a:lstStyle/>
          <a:p>
            <a:pPr algn="ctr"/>
            <a:r>
              <a:rPr lang="ar-DZ" sz="3600" b="1" dirty="0" smtClean="0">
                <a:solidFill>
                  <a:schemeClr val="bg1"/>
                </a:solidFill>
                <a:latin typeface="Traditional Arabic" pitchFamily="18" charset="-78"/>
                <a:cs typeface="Traditional Arabic" pitchFamily="18" charset="-78"/>
              </a:rPr>
              <a:t>تصنيف الأخطاء </a:t>
            </a:r>
            <a:r>
              <a:rPr lang="ar-DZ" sz="3600" b="1" dirty="0" smtClean="0">
                <a:solidFill>
                  <a:schemeClr val="bg1"/>
                </a:solidFill>
                <a:latin typeface="Traditional Arabic" pitchFamily="18" charset="-78"/>
                <a:cs typeface="Traditional Arabic" pitchFamily="18" charset="-78"/>
              </a:rPr>
              <a:t>التأديبية</a:t>
            </a:r>
            <a:r>
              <a:rPr lang="ar-DZ" dirty="0" smtClean="0"/>
              <a:t> </a:t>
            </a:r>
            <a:endParaRPr lang="en-US" dirty="0"/>
          </a:p>
        </p:txBody>
      </p:sp>
      <p:sp>
        <p:nvSpPr>
          <p:cNvPr id="38" name="ZoneTexte 37"/>
          <p:cNvSpPr txBox="1"/>
          <p:nvPr/>
        </p:nvSpPr>
        <p:spPr>
          <a:xfrm>
            <a:off x="0" y="3086100"/>
            <a:ext cx="6096000" cy="2308324"/>
          </a:xfrm>
          <a:prstGeom prst="rect">
            <a:avLst/>
          </a:prstGeom>
          <a:noFill/>
        </p:spPr>
        <p:txBody>
          <a:bodyPr wrap="square" rtlCol="0">
            <a:spAutoFit/>
          </a:bodyPr>
          <a:lstStyle/>
          <a:p>
            <a:pPr algn="r"/>
            <a:r>
              <a:rPr lang="ar-DZ" sz="3600" dirty="0" smtClean="0">
                <a:solidFill>
                  <a:schemeClr val="bg1"/>
                </a:solidFill>
                <a:latin typeface="Traditional Arabic" pitchFamily="18" charset="-78"/>
                <a:cs typeface="Traditional Arabic" pitchFamily="18" charset="-78"/>
              </a:rPr>
              <a:t>يتم </a:t>
            </a:r>
            <a:r>
              <a:rPr lang="ar-DZ" sz="3600" dirty="0" smtClean="0">
                <a:solidFill>
                  <a:schemeClr val="bg1"/>
                </a:solidFill>
                <a:latin typeface="Traditional Arabic" pitchFamily="18" charset="-78"/>
                <a:cs typeface="Traditional Arabic" pitchFamily="18" charset="-78"/>
              </a:rPr>
              <a:t>تصنيف الأخطاء التأديبية إلى أربع فئات بناءً على درجة خطورتها، وهذا التصنيف يساعد في تحديد نوع العقوبة المناسبة لكل خطأ.</a:t>
            </a:r>
            <a:endParaRPr lang="en-US" sz="3600" dirty="0" smtClean="0">
              <a:solidFill>
                <a:schemeClr val="bg1"/>
              </a:solidFill>
              <a:latin typeface="Traditional Arabic" pitchFamily="18" charset="-78"/>
              <a:cs typeface="Traditional Arabic" pitchFamily="18" charset="-78"/>
            </a:endParaRPr>
          </a:p>
          <a:p>
            <a:endParaRPr lang="en-US" sz="3600" dirty="0">
              <a:solidFill>
                <a:schemeClr val="bg1"/>
              </a:solidFill>
              <a:latin typeface="Traditional Arabic" pitchFamily="18" charset="-78"/>
              <a:cs typeface="Traditional Arabic" pitchFamily="18" charset="-78"/>
            </a:endParaRPr>
          </a:p>
        </p:txBody>
      </p:sp>
      <p:sp>
        <p:nvSpPr>
          <p:cNvPr id="39" name="Rectangle 38"/>
          <p:cNvSpPr/>
          <p:nvPr/>
        </p:nvSpPr>
        <p:spPr>
          <a:xfrm>
            <a:off x="7924800" y="4914900"/>
            <a:ext cx="3150294" cy="646331"/>
          </a:xfrm>
          <a:prstGeom prst="rect">
            <a:avLst/>
          </a:prstGeom>
        </p:spPr>
        <p:txBody>
          <a:bodyPr wrap="square">
            <a:spAutoFit/>
          </a:bodyPr>
          <a:lstStyle/>
          <a:p>
            <a:r>
              <a:rPr lang="ar-DZ" sz="3600" b="1" dirty="0" smtClean="0">
                <a:solidFill>
                  <a:schemeClr val="bg1"/>
                </a:solidFill>
                <a:latin typeface="Traditional Arabic" pitchFamily="18" charset="-78"/>
                <a:cs typeface="Traditional Arabic" pitchFamily="18" charset="-78"/>
              </a:rPr>
              <a:t>تصنيف العقوبات</a:t>
            </a:r>
            <a:endParaRPr lang="en-US" sz="3600" dirty="0">
              <a:solidFill>
                <a:schemeClr val="bg1"/>
              </a:solidFill>
              <a:latin typeface="Traditional Arabic" pitchFamily="18" charset="-78"/>
              <a:cs typeface="Traditional Arabic" pitchFamily="18" charset="-78"/>
            </a:endParaRPr>
          </a:p>
        </p:txBody>
      </p:sp>
      <p:sp>
        <p:nvSpPr>
          <p:cNvPr id="40" name="ZoneTexte 39"/>
          <p:cNvSpPr txBox="1"/>
          <p:nvPr/>
        </p:nvSpPr>
        <p:spPr>
          <a:xfrm>
            <a:off x="11353800" y="4381500"/>
            <a:ext cx="6934200" cy="2308324"/>
          </a:xfrm>
          <a:prstGeom prst="rect">
            <a:avLst/>
          </a:prstGeom>
          <a:noFill/>
        </p:spPr>
        <p:txBody>
          <a:bodyPr wrap="square" rtlCol="0">
            <a:spAutoFit/>
          </a:bodyPr>
          <a:lstStyle/>
          <a:p>
            <a:pPr algn="r"/>
            <a:r>
              <a:rPr lang="ar-DZ" sz="3600" dirty="0" smtClean="0">
                <a:solidFill>
                  <a:schemeClr val="bg1"/>
                </a:solidFill>
                <a:latin typeface="Traditional Arabic" pitchFamily="18" charset="-78"/>
                <a:cs typeface="Traditional Arabic" pitchFamily="18" charset="-78"/>
              </a:rPr>
              <a:t>يتم </a:t>
            </a:r>
            <a:r>
              <a:rPr lang="ar-DZ" sz="3600" dirty="0" smtClean="0">
                <a:solidFill>
                  <a:schemeClr val="bg1"/>
                </a:solidFill>
                <a:latin typeface="Traditional Arabic" pitchFamily="18" charset="-78"/>
                <a:cs typeface="Traditional Arabic" pitchFamily="18" charset="-78"/>
              </a:rPr>
              <a:t>تصنيف العقوبات إلى درجات مختلفة بناءً على نوع الخطأ الذي ارتكبه الموظف. السلطات المختصة بالتعيين تتمتع بصلاحية تحديد نوع العقوبة المناسب بناءً على طبيعة الخطأ</a:t>
            </a:r>
            <a:r>
              <a:rPr lang="ar-DZ" dirty="0" smtClean="0"/>
              <a:t>.</a:t>
            </a:r>
            <a:endParaRPr lang="en-US" dirty="0"/>
          </a:p>
        </p:txBody>
      </p:sp>
      <p:sp>
        <p:nvSpPr>
          <p:cNvPr id="41" name="Rectangle 40"/>
          <p:cNvSpPr/>
          <p:nvPr/>
        </p:nvSpPr>
        <p:spPr>
          <a:xfrm>
            <a:off x="7924800" y="6057900"/>
            <a:ext cx="1917513" cy="707886"/>
          </a:xfrm>
          <a:prstGeom prst="rect">
            <a:avLst/>
          </a:prstGeom>
        </p:spPr>
        <p:txBody>
          <a:bodyPr wrap="none">
            <a:spAutoFit/>
          </a:bodyPr>
          <a:lstStyle/>
          <a:p>
            <a:r>
              <a:rPr lang="ar-DZ" sz="4000" b="1" dirty="0" smtClean="0">
                <a:solidFill>
                  <a:schemeClr val="bg1"/>
                </a:solidFill>
                <a:latin typeface="Traditional Arabic" pitchFamily="18" charset="-78"/>
                <a:cs typeface="Traditional Arabic" pitchFamily="18" charset="-78"/>
              </a:rPr>
              <a:t>سلطة </a:t>
            </a:r>
            <a:r>
              <a:rPr lang="ar-DZ" sz="4000" b="1" dirty="0" smtClean="0">
                <a:solidFill>
                  <a:schemeClr val="bg1"/>
                </a:solidFill>
                <a:latin typeface="Traditional Arabic" pitchFamily="18" charset="-78"/>
                <a:cs typeface="Traditional Arabic" pitchFamily="18" charset="-78"/>
              </a:rPr>
              <a:t>التعيين</a:t>
            </a:r>
            <a:endParaRPr lang="en-US" dirty="0"/>
          </a:p>
        </p:txBody>
      </p:sp>
      <p:sp>
        <p:nvSpPr>
          <p:cNvPr id="42" name="ZoneTexte 41"/>
          <p:cNvSpPr txBox="1"/>
          <p:nvPr/>
        </p:nvSpPr>
        <p:spPr>
          <a:xfrm>
            <a:off x="0" y="5448300"/>
            <a:ext cx="6400800" cy="2308324"/>
          </a:xfrm>
          <a:prstGeom prst="rect">
            <a:avLst/>
          </a:prstGeom>
          <a:noFill/>
        </p:spPr>
        <p:txBody>
          <a:bodyPr wrap="square" rtlCol="0">
            <a:spAutoFit/>
          </a:bodyPr>
          <a:lstStyle/>
          <a:p>
            <a:pPr algn="r"/>
            <a:r>
              <a:rPr lang="en-US" b="1" dirty="0" smtClean="0"/>
              <a:t> </a:t>
            </a:r>
            <a:r>
              <a:rPr lang="ar-DZ" sz="3600" dirty="0" smtClean="0">
                <a:solidFill>
                  <a:schemeClr val="bg1"/>
                </a:solidFill>
                <a:latin typeface="Traditional Arabic" pitchFamily="18" charset="-78"/>
                <a:cs typeface="Traditional Arabic" pitchFamily="18" charset="-78"/>
              </a:rPr>
              <a:t>السلطة </a:t>
            </a:r>
            <a:r>
              <a:rPr lang="ar-DZ" sz="3600" dirty="0" smtClean="0">
                <a:solidFill>
                  <a:schemeClr val="bg1"/>
                </a:solidFill>
                <a:latin typeface="Traditional Arabic" pitchFamily="18" charset="-78"/>
                <a:cs typeface="Traditional Arabic" pitchFamily="18" charset="-78"/>
              </a:rPr>
              <a:t>التي تمتلك حق التعيين هي </a:t>
            </a:r>
            <a:r>
              <a:rPr lang="ar-DZ" sz="3600" dirty="0" err="1" smtClean="0">
                <a:solidFill>
                  <a:schemeClr val="bg1"/>
                </a:solidFill>
                <a:latin typeface="Traditional Arabic" pitchFamily="18" charset="-78"/>
                <a:cs typeface="Traditional Arabic" pitchFamily="18" charset="-78"/>
              </a:rPr>
              <a:t>المسؤولة</a:t>
            </a:r>
            <a:r>
              <a:rPr lang="ar-DZ" sz="3600" dirty="0" smtClean="0">
                <a:solidFill>
                  <a:schemeClr val="bg1"/>
                </a:solidFill>
                <a:latin typeface="Traditional Arabic" pitchFamily="18" charset="-78"/>
                <a:cs typeface="Traditional Arabic" pitchFamily="18" charset="-78"/>
              </a:rPr>
              <a:t> عن تحديد العقوبة المناسبة لكل خطأ تأديبي يرتكبه الموظف. هذه السلطة تتمتع بحرية اتخاذ القرار بناءً على تقديرها للوضع</a:t>
            </a:r>
            <a:r>
              <a:rPr lang="fr-FR" dirty="0" smtClean="0"/>
              <a:t>.</a:t>
            </a:r>
            <a:endParaRPr lang="en-US" dirty="0"/>
          </a:p>
        </p:txBody>
      </p:sp>
      <p:sp>
        <p:nvSpPr>
          <p:cNvPr id="43" name="Rectangle 42"/>
          <p:cNvSpPr/>
          <p:nvPr/>
        </p:nvSpPr>
        <p:spPr>
          <a:xfrm>
            <a:off x="7239000" y="7277100"/>
            <a:ext cx="3980577" cy="646331"/>
          </a:xfrm>
          <a:prstGeom prst="rect">
            <a:avLst/>
          </a:prstGeom>
        </p:spPr>
        <p:txBody>
          <a:bodyPr wrap="none">
            <a:spAutoFit/>
          </a:bodyPr>
          <a:lstStyle/>
          <a:p>
            <a:r>
              <a:rPr lang="ar-DZ" sz="3600" b="1" dirty="0" smtClean="0">
                <a:solidFill>
                  <a:schemeClr val="bg1"/>
                </a:solidFill>
                <a:latin typeface="Traditional Arabic" pitchFamily="18" charset="-78"/>
                <a:cs typeface="Traditional Arabic" pitchFamily="18" charset="-78"/>
              </a:rPr>
              <a:t>. الضمانات القانونية للموظف</a:t>
            </a:r>
            <a:endParaRPr lang="en-US" sz="3600" dirty="0">
              <a:solidFill>
                <a:schemeClr val="bg1"/>
              </a:solidFill>
              <a:latin typeface="Traditional Arabic" pitchFamily="18" charset="-78"/>
              <a:cs typeface="Traditional Arabic" pitchFamily="18" charset="-78"/>
            </a:endParaRPr>
          </a:p>
        </p:txBody>
      </p:sp>
      <p:sp>
        <p:nvSpPr>
          <p:cNvPr id="44" name="Rectangle 43"/>
          <p:cNvSpPr/>
          <p:nvPr/>
        </p:nvSpPr>
        <p:spPr>
          <a:xfrm>
            <a:off x="11201400" y="6896100"/>
            <a:ext cx="7086600" cy="1754326"/>
          </a:xfrm>
          <a:prstGeom prst="rect">
            <a:avLst/>
          </a:prstGeom>
        </p:spPr>
        <p:txBody>
          <a:bodyPr wrap="square">
            <a:spAutoFit/>
          </a:bodyPr>
          <a:lstStyle/>
          <a:p>
            <a:pPr algn="r"/>
            <a:r>
              <a:rPr lang="ar-DZ" sz="3600" dirty="0" smtClean="0">
                <a:solidFill>
                  <a:schemeClr val="bg1"/>
                </a:solidFill>
                <a:latin typeface="Traditional Arabic" pitchFamily="18" charset="-78"/>
                <a:cs typeface="Traditional Arabic" pitchFamily="18" charset="-78"/>
              </a:rPr>
              <a:t> يتم توفير بعض الضمانات للموظف لحمايته من تعسف الإدارة. هذه الضمانات تهدف إلى ضمان عدم استغلال السلطات التأديبية ضد الموظفين بطرق غير عادلة.</a:t>
            </a:r>
            <a:endParaRPr lang="en-US" sz="3600" dirty="0">
              <a:solidFill>
                <a:schemeClr val="bg1"/>
              </a:solidFill>
              <a:latin typeface="Traditional Arabic" pitchFamily="18" charset="-78"/>
              <a:cs typeface="Traditional Arabic" pitchFamily="18" charset="-78"/>
            </a:endParaRPr>
          </a:p>
        </p:txBody>
      </p:sp>
      <p:sp>
        <p:nvSpPr>
          <p:cNvPr id="47" name="TextBox 10"/>
          <p:cNvSpPr txBox="1"/>
          <p:nvPr/>
        </p:nvSpPr>
        <p:spPr>
          <a:xfrm>
            <a:off x="6825515" y="8282100"/>
            <a:ext cx="4531322" cy="1246529"/>
          </a:xfrm>
          <a:prstGeom prst="rect">
            <a:avLst/>
          </a:prstGeom>
        </p:spPr>
        <p:txBody>
          <a:bodyPr lIns="50800" tIns="50800" rIns="50800" bIns="50800" rtlCol="0" anchor="ctr"/>
          <a:lstStyle/>
          <a:p>
            <a:pPr algn="ctr">
              <a:lnSpc>
                <a:spcPts val="2605"/>
              </a:lnSpc>
            </a:pPr>
            <a:endParaRPr/>
          </a:p>
        </p:txBody>
      </p:sp>
      <p:sp>
        <p:nvSpPr>
          <p:cNvPr id="50" name="TextBox 10"/>
          <p:cNvSpPr txBox="1"/>
          <p:nvPr/>
        </p:nvSpPr>
        <p:spPr>
          <a:xfrm>
            <a:off x="6749315" y="8282100"/>
            <a:ext cx="4531322" cy="1246529"/>
          </a:xfrm>
          <a:prstGeom prst="rect">
            <a:avLst/>
          </a:prstGeom>
        </p:spPr>
        <p:txBody>
          <a:bodyPr lIns="50800" tIns="50800" rIns="50800" bIns="50800" rtlCol="0" anchor="ctr"/>
          <a:lstStyle/>
          <a:p>
            <a:pPr algn="ctr">
              <a:lnSpc>
                <a:spcPts val="2605"/>
              </a:lnSpc>
            </a:pPr>
            <a:endParaRPr/>
          </a:p>
        </p:txBody>
      </p:sp>
      <p:grpSp>
        <p:nvGrpSpPr>
          <p:cNvPr id="51" name="Group 5"/>
          <p:cNvGrpSpPr/>
          <p:nvPr/>
        </p:nvGrpSpPr>
        <p:grpSpPr>
          <a:xfrm rot="-10800000">
            <a:off x="6629400" y="8420100"/>
            <a:ext cx="4879003" cy="1322729"/>
            <a:chOff x="0" y="-38100"/>
            <a:chExt cx="2565722" cy="815463"/>
          </a:xfrm>
        </p:grpSpPr>
        <p:sp>
          <p:nvSpPr>
            <p:cNvPr id="52" name="Freeform 6"/>
            <p:cNvSpPr/>
            <p:nvPr/>
          </p:nvSpPr>
          <p:spPr>
            <a:xfrm>
              <a:off x="0" y="46977"/>
              <a:ext cx="2565722" cy="730386"/>
            </a:xfrm>
            <a:custGeom>
              <a:avLst/>
              <a:gdLst/>
              <a:ahLst/>
              <a:cxnLst/>
              <a:rect l="l" t="t" r="r" b="b"/>
              <a:pathLst>
                <a:path w="2565722" h="730386">
                  <a:moveTo>
                    <a:pt x="0" y="0"/>
                  </a:moveTo>
                  <a:lnTo>
                    <a:pt x="2362522" y="0"/>
                  </a:lnTo>
                  <a:lnTo>
                    <a:pt x="2565722" y="365193"/>
                  </a:lnTo>
                  <a:lnTo>
                    <a:pt x="2362522" y="730386"/>
                  </a:lnTo>
                  <a:lnTo>
                    <a:pt x="0" y="730386"/>
                  </a:lnTo>
                  <a:lnTo>
                    <a:pt x="203200" y="365193"/>
                  </a:lnTo>
                  <a:lnTo>
                    <a:pt x="0" y="0"/>
                  </a:lnTo>
                  <a:close/>
                </a:path>
              </a:pathLst>
            </a:custGeom>
            <a:solidFill>
              <a:srgbClr val="0071C9"/>
            </a:solidFill>
          </p:spPr>
        </p:sp>
        <p:sp>
          <p:nvSpPr>
            <p:cNvPr id="53" name="TextBox 7"/>
            <p:cNvSpPr txBox="1"/>
            <p:nvPr/>
          </p:nvSpPr>
          <p:spPr>
            <a:xfrm>
              <a:off x="177800" y="-38100"/>
              <a:ext cx="2311722" cy="768486"/>
            </a:xfrm>
            <a:prstGeom prst="rect">
              <a:avLst/>
            </a:prstGeom>
          </p:spPr>
          <p:txBody>
            <a:bodyPr lIns="50800" tIns="50800" rIns="50800" bIns="50800" rtlCol="0" anchor="ctr"/>
            <a:lstStyle/>
            <a:p>
              <a:pPr algn="ctr">
                <a:lnSpc>
                  <a:spcPts val="2605"/>
                </a:lnSpc>
              </a:pPr>
              <a:endParaRPr/>
            </a:p>
          </p:txBody>
        </p:sp>
      </p:grpSp>
      <p:sp>
        <p:nvSpPr>
          <p:cNvPr id="54" name="Rectangle 53"/>
          <p:cNvSpPr/>
          <p:nvPr/>
        </p:nvSpPr>
        <p:spPr>
          <a:xfrm>
            <a:off x="7086600" y="8724900"/>
            <a:ext cx="3706464" cy="646331"/>
          </a:xfrm>
          <a:prstGeom prst="rect">
            <a:avLst/>
          </a:prstGeom>
        </p:spPr>
        <p:txBody>
          <a:bodyPr wrap="none">
            <a:spAutoFit/>
          </a:bodyPr>
          <a:lstStyle/>
          <a:p>
            <a:r>
              <a:rPr lang="ar-DZ" sz="3600" b="1" dirty="0" smtClean="0">
                <a:solidFill>
                  <a:schemeClr val="bg1"/>
                </a:solidFill>
                <a:latin typeface="Traditional Arabic" pitchFamily="18" charset="-78"/>
                <a:cs typeface="Traditional Arabic" pitchFamily="18" charset="-78"/>
              </a:rPr>
              <a:t>الحق في الحماية من </a:t>
            </a:r>
            <a:r>
              <a:rPr lang="ar-DZ" sz="3600" b="1" dirty="0" smtClean="0">
                <a:solidFill>
                  <a:schemeClr val="bg1"/>
                </a:solidFill>
                <a:latin typeface="Traditional Arabic" pitchFamily="18" charset="-78"/>
                <a:cs typeface="Traditional Arabic" pitchFamily="18" charset="-78"/>
              </a:rPr>
              <a:t>التعسف</a:t>
            </a:r>
            <a:r>
              <a:rPr lang="ar-DZ" dirty="0" smtClean="0"/>
              <a:t> </a:t>
            </a:r>
            <a:endParaRPr lang="en-US" dirty="0"/>
          </a:p>
        </p:txBody>
      </p:sp>
      <p:sp>
        <p:nvSpPr>
          <p:cNvPr id="55" name="Rectangle 54"/>
          <p:cNvSpPr/>
          <p:nvPr/>
        </p:nvSpPr>
        <p:spPr>
          <a:xfrm>
            <a:off x="0" y="7978676"/>
            <a:ext cx="6629400" cy="2308324"/>
          </a:xfrm>
          <a:prstGeom prst="rect">
            <a:avLst/>
          </a:prstGeom>
        </p:spPr>
        <p:txBody>
          <a:bodyPr wrap="square">
            <a:spAutoFit/>
          </a:bodyPr>
          <a:lstStyle/>
          <a:p>
            <a:pPr algn="r"/>
            <a:r>
              <a:rPr lang="ar-DZ" sz="3600" dirty="0" smtClean="0">
                <a:solidFill>
                  <a:schemeClr val="bg1"/>
                </a:solidFill>
                <a:latin typeface="Traditional Arabic" pitchFamily="18" charset="-78"/>
                <a:cs typeface="Traditional Arabic" pitchFamily="18" charset="-78"/>
              </a:rPr>
              <a:t>الموظف يتمتع بحقوق تضمن له الحماية من سوء استخدام الإدارة لصلاحياتها التأديبية، وذلك من خلال توفير إجراءات وقائية تمنع إساءة استخدام النظام التأديبي</a:t>
            </a:r>
            <a:r>
              <a:rPr lang="ar-DZ" dirty="0" smtClean="0"/>
              <a:t>.</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68000" y="0"/>
            <a:ext cx="7620000" cy="9172575"/>
            <a:chOff x="0" y="0"/>
            <a:chExt cx="6108573" cy="6350000"/>
          </a:xfrm>
        </p:grpSpPr>
        <p:sp>
          <p:nvSpPr>
            <p:cNvPr id="3" name="Freeform 3"/>
            <p:cNvSpPr/>
            <p:nvPr/>
          </p:nvSpPr>
          <p:spPr>
            <a:xfrm>
              <a:off x="0" y="0"/>
              <a:ext cx="6108573" cy="6350000"/>
            </a:xfrm>
            <a:custGeom>
              <a:avLst/>
              <a:gdLst/>
              <a:ahLst/>
              <a:cxnLst/>
              <a:rect l="l" t="t" r="r" b="b"/>
              <a:pathLst>
                <a:path w="6108573" h="6350000">
                  <a:moveTo>
                    <a:pt x="6108573" y="0"/>
                  </a:moveTo>
                  <a:lnTo>
                    <a:pt x="6108573" y="3295396"/>
                  </a:lnTo>
                  <a:cubicBezTo>
                    <a:pt x="6108573" y="4982464"/>
                    <a:pt x="4741164" y="6350000"/>
                    <a:pt x="3054350" y="6350000"/>
                  </a:cubicBezTo>
                  <a:cubicBezTo>
                    <a:pt x="1367536" y="6350000"/>
                    <a:pt x="0" y="4982464"/>
                    <a:pt x="0" y="3295523"/>
                  </a:cubicBezTo>
                  <a:lnTo>
                    <a:pt x="0" y="0"/>
                  </a:lnTo>
                  <a:lnTo>
                    <a:pt x="6108573" y="0"/>
                  </a:lnTo>
                  <a:close/>
                </a:path>
              </a:pathLst>
            </a:custGeom>
            <a:blipFill>
              <a:blip r:embed="rId2"/>
              <a:stretch>
                <a:fillRect l="-28012" r="-28012"/>
              </a:stretch>
            </a:blipFill>
          </p:spPr>
        </p:sp>
      </p:grpSp>
      <p:pic>
        <p:nvPicPr>
          <p:cNvPr id="9" name="Picture 9"/>
          <p:cNvPicPr>
            <a:picLocks noChangeAspect="1"/>
          </p:cNvPicPr>
          <p:nvPr/>
        </p:nvPicPr>
        <p:blipFill>
          <a:blip r:embed="rId3"/>
          <a:stretch>
            <a:fillRect/>
          </a:stretch>
        </p:blipFill>
        <p:spPr>
          <a:xfrm>
            <a:off x="11125200" y="9186612"/>
            <a:ext cx="3567648" cy="1100388"/>
          </a:xfrm>
          <a:prstGeom prst="rect">
            <a:avLst/>
          </a:prstGeom>
        </p:spPr>
      </p:pic>
      <p:grpSp>
        <p:nvGrpSpPr>
          <p:cNvPr id="10" name="Group 10"/>
          <p:cNvGrpSpPr/>
          <p:nvPr/>
        </p:nvGrpSpPr>
        <p:grpSpPr>
          <a:xfrm>
            <a:off x="-2760734" y="0"/>
            <a:ext cx="2760734" cy="10341747"/>
            <a:chOff x="0" y="0"/>
            <a:chExt cx="727107" cy="2723752"/>
          </a:xfrm>
        </p:grpSpPr>
        <p:sp>
          <p:nvSpPr>
            <p:cNvPr id="11" name="Freeform 11"/>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145DA0"/>
            </a:solidFill>
          </p:spPr>
        </p:sp>
        <p:sp>
          <p:nvSpPr>
            <p:cNvPr id="12" name="TextBox 12"/>
            <p:cNvSpPr txBox="1"/>
            <p:nvPr/>
          </p:nvSpPr>
          <p:spPr>
            <a:xfrm>
              <a:off x="0" y="-38100"/>
              <a:ext cx="727107" cy="2761852"/>
            </a:xfrm>
            <a:prstGeom prst="rect">
              <a:avLst/>
            </a:prstGeom>
          </p:spPr>
          <p:txBody>
            <a:bodyPr lIns="50800" tIns="50800" rIns="50800" bIns="50800" rtlCol="0" anchor="ctr"/>
            <a:lstStyle/>
            <a:p>
              <a:pPr algn="ctr">
                <a:lnSpc>
                  <a:spcPts val="2605"/>
                </a:lnSpc>
              </a:pPr>
              <a:endParaRPr/>
            </a:p>
          </p:txBody>
        </p:sp>
      </p:grpSp>
      <p:sp>
        <p:nvSpPr>
          <p:cNvPr id="7169" name="Rectangle 1"/>
          <p:cNvSpPr>
            <a:spLocks noChangeArrowheads="1"/>
          </p:cNvSpPr>
          <p:nvPr/>
        </p:nvSpPr>
        <p:spPr bwMode="auto">
          <a:xfrm>
            <a:off x="0" y="0"/>
            <a:ext cx="1828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ar-DZ" sz="1400" b="1" i="0" u="sng" strike="noStrike" cap="none" normalizeH="0" baseline="0" smtClean="0">
                <a:ln>
                  <a:noFill/>
                </a:ln>
                <a:solidFill>
                  <a:srgbClr val="FF0000"/>
                </a:solidFill>
                <a:effectLst/>
                <a:latin typeface="Traditional Arabic" pitchFamily="18" charset="-78"/>
                <a:ea typeface="Calibri" pitchFamily="34" charset="0"/>
                <a:cs typeface="Traditional Arabic" pitchFamily="18" charset="-78"/>
              </a:rPr>
              <a:t>نقاط القوة والضعف في المقال:</a:t>
            </a:r>
            <a:endParaRPr kumimoji="0" lang="ar-DZ"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ZoneTexte 23"/>
          <p:cNvSpPr txBox="1"/>
          <p:nvPr/>
        </p:nvSpPr>
        <p:spPr>
          <a:xfrm>
            <a:off x="7543800" y="2171700"/>
            <a:ext cx="1524000" cy="369332"/>
          </a:xfrm>
          <a:prstGeom prst="rect">
            <a:avLst/>
          </a:prstGeom>
          <a:noFill/>
        </p:spPr>
        <p:txBody>
          <a:bodyPr wrap="square" rtlCol="0">
            <a:spAutoFit/>
          </a:bodyPr>
          <a:lstStyle/>
          <a:p>
            <a:r>
              <a:rPr lang="en-US" dirty="0" smtClean="0"/>
              <a:t>j</a:t>
            </a:r>
            <a:endParaRPr lang="en-US" dirty="0"/>
          </a:p>
        </p:txBody>
      </p:sp>
      <p:sp>
        <p:nvSpPr>
          <p:cNvPr id="7175" name="Rectangle 7"/>
          <p:cNvSpPr>
            <a:spLocks noChangeArrowheads="1"/>
          </p:cNvSpPr>
          <p:nvPr/>
        </p:nvSpPr>
        <p:spPr bwMode="auto">
          <a:xfrm>
            <a:off x="0" y="0"/>
            <a:ext cx="1828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ar-DZ" sz="1400" b="1" i="0" u="sng" strike="noStrike" cap="none" normalizeH="0" baseline="0" smtClean="0">
                <a:ln>
                  <a:noFill/>
                </a:ln>
                <a:solidFill>
                  <a:srgbClr val="FF0000"/>
                </a:solidFill>
                <a:effectLst/>
                <a:latin typeface="Traditional Arabic" pitchFamily="18" charset="-78"/>
                <a:ea typeface="Calibri" pitchFamily="34" charset="0"/>
                <a:cs typeface="Traditional Arabic" pitchFamily="18" charset="-78"/>
              </a:rPr>
              <a:t>نقاط القوة والضعف في المقال:</a:t>
            </a:r>
            <a:endParaRPr kumimoji="0" lang="ar-DZ"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ZoneTexte 26"/>
          <p:cNvSpPr txBox="1"/>
          <p:nvPr/>
        </p:nvSpPr>
        <p:spPr>
          <a:xfrm>
            <a:off x="2286000" y="0"/>
            <a:ext cx="8422731" cy="923330"/>
          </a:xfrm>
          <a:prstGeom prst="rect">
            <a:avLst/>
          </a:prstGeom>
          <a:noFill/>
        </p:spPr>
        <p:txBody>
          <a:bodyPr wrap="square" rtlCol="0">
            <a:spAutoFit/>
          </a:bodyPr>
          <a:lstStyle/>
          <a:p>
            <a:r>
              <a:rPr lang="en-US" sz="3600" dirty="0" smtClean="0">
                <a:solidFill>
                  <a:schemeClr val="bg1"/>
                </a:solidFill>
                <a:latin typeface="Traditional Arabic" pitchFamily="18" charset="-78"/>
                <a:cs typeface="Traditional Arabic" pitchFamily="18" charset="-78"/>
              </a:rPr>
              <a:t>j</a:t>
            </a:r>
            <a:r>
              <a:rPr lang="ar-DZ" sz="3600" b="1" dirty="0" smtClean="0">
                <a:solidFill>
                  <a:schemeClr val="bg1"/>
                </a:solidFill>
                <a:latin typeface="Traditional Arabic" pitchFamily="18" charset="-78"/>
                <a:cs typeface="Traditional Arabic" pitchFamily="18" charset="-78"/>
              </a:rPr>
              <a:t> </a:t>
            </a:r>
            <a:r>
              <a:rPr lang="ar-DZ" sz="5400" b="1" dirty="0" smtClean="0">
                <a:solidFill>
                  <a:schemeClr val="bg1"/>
                </a:solidFill>
                <a:latin typeface="Traditional Arabic" pitchFamily="18" charset="-78"/>
                <a:cs typeface="Traditional Arabic" pitchFamily="18" charset="-78"/>
              </a:rPr>
              <a:t>نقاط القوة والضعف في </a:t>
            </a:r>
            <a:r>
              <a:rPr lang="ar-DZ" sz="5400" b="1" dirty="0" smtClean="0">
                <a:solidFill>
                  <a:schemeClr val="bg1"/>
                </a:solidFill>
                <a:latin typeface="Traditional Arabic" pitchFamily="18" charset="-78"/>
                <a:cs typeface="Traditional Arabic" pitchFamily="18" charset="-78"/>
              </a:rPr>
              <a:t>المقال</a:t>
            </a:r>
            <a:endParaRPr lang="en-US" sz="3600" dirty="0" smtClean="0">
              <a:solidFill>
                <a:schemeClr val="bg1"/>
              </a:solidFill>
              <a:latin typeface="Traditional Arabic" pitchFamily="18" charset="-78"/>
              <a:cs typeface="Traditional Arabic" pitchFamily="18" charset="-78"/>
            </a:endParaRPr>
          </a:p>
        </p:txBody>
      </p:sp>
      <p:grpSp>
        <p:nvGrpSpPr>
          <p:cNvPr id="28" name="Group 2"/>
          <p:cNvGrpSpPr/>
          <p:nvPr/>
        </p:nvGrpSpPr>
        <p:grpSpPr>
          <a:xfrm>
            <a:off x="5105400" y="1562100"/>
            <a:ext cx="9104928" cy="2362200"/>
            <a:chOff x="-844445" y="-317423"/>
            <a:chExt cx="1836318" cy="1180283"/>
          </a:xfrm>
        </p:grpSpPr>
        <p:sp>
          <p:nvSpPr>
            <p:cNvPr id="29" name="Freeform 3"/>
            <p:cNvSpPr/>
            <p:nvPr/>
          </p:nvSpPr>
          <p:spPr>
            <a:xfrm>
              <a:off x="-844445" y="-317423"/>
              <a:ext cx="991873" cy="862860"/>
            </a:xfrm>
            <a:custGeom>
              <a:avLst/>
              <a:gdLst/>
              <a:ahLst/>
              <a:cxnLst/>
              <a:rect l="l" t="t" r="r" b="b"/>
              <a:pathLst>
                <a:path w="991873" h="862860">
                  <a:moveTo>
                    <a:pt x="0" y="0"/>
                  </a:moveTo>
                  <a:lnTo>
                    <a:pt x="991873" y="0"/>
                  </a:lnTo>
                  <a:lnTo>
                    <a:pt x="991873" y="862860"/>
                  </a:lnTo>
                  <a:lnTo>
                    <a:pt x="0" y="862860"/>
                  </a:lnTo>
                  <a:close/>
                </a:path>
              </a:pathLst>
            </a:custGeom>
            <a:solidFill>
              <a:srgbClr val="145DA0"/>
            </a:solidFill>
            <a:ln w="9525" cap="sq">
              <a:solidFill>
                <a:srgbClr val="FFFFFF"/>
              </a:solidFill>
              <a:prstDash val="solid"/>
              <a:miter/>
            </a:ln>
          </p:spPr>
        </p:sp>
        <p:sp>
          <p:nvSpPr>
            <p:cNvPr id="30" name="TextBox 4"/>
            <p:cNvSpPr txBox="1"/>
            <p:nvPr/>
          </p:nvSpPr>
          <p:spPr>
            <a:xfrm>
              <a:off x="0" y="-38100"/>
              <a:ext cx="991873" cy="900960"/>
            </a:xfrm>
            <a:prstGeom prst="rect">
              <a:avLst/>
            </a:prstGeom>
          </p:spPr>
          <p:txBody>
            <a:bodyPr lIns="50800" tIns="50800" rIns="50800" bIns="50800" rtlCol="0" anchor="ctr"/>
            <a:lstStyle/>
            <a:p>
              <a:pPr algn="ctr">
                <a:lnSpc>
                  <a:spcPts val="3483"/>
                </a:lnSpc>
              </a:pPr>
              <a:endParaRPr/>
            </a:p>
          </p:txBody>
        </p:sp>
      </p:grpSp>
      <p:sp>
        <p:nvSpPr>
          <p:cNvPr id="35" name="Rectangle 34"/>
          <p:cNvSpPr/>
          <p:nvPr/>
        </p:nvSpPr>
        <p:spPr>
          <a:xfrm>
            <a:off x="5715000" y="2095500"/>
            <a:ext cx="4320413" cy="769441"/>
          </a:xfrm>
          <a:prstGeom prst="rect">
            <a:avLst/>
          </a:prstGeom>
        </p:spPr>
        <p:txBody>
          <a:bodyPr wrap="none">
            <a:spAutoFit/>
          </a:bodyPr>
          <a:lstStyle/>
          <a:p>
            <a:r>
              <a:rPr lang="ar-DZ" sz="4400" b="1" dirty="0" smtClean="0">
                <a:solidFill>
                  <a:schemeClr val="bg1"/>
                </a:solidFill>
                <a:latin typeface="Traditional Arabic" pitchFamily="18" charset="-78"/>
                <a:cs typeface="Traditional Arabic" pitchFamily="18" charset="-78"/>
              </a:rPr>
              <a:t>تحليل شامل للنظام </a:t>
            </a:r>
            <a:r>
              <a:rPr lang="ar-DZ" sz="4400" b="1" dirty="0" smtClean="0">
                <a:solidFill>
                  <a:schemeClr val="bg1"/>
                </a:solidFill>
                <a:latin typeface="Traditional Arabic" pitchFamily="18" charset="-78"/>
                <a:cs typeface="Traditional Arabic" pitchFamily="18" charset="-78"/>
              </a:rPr>
              <a:t>التأديبي</a:t>
            </a:r>
            <a:endParaRPr lang="en-US" dirty="0"/>
          </a:p>
        </p:txBody>
      </p:sp>
      <p:grpSp>
        <p:nvGrpSpPr>
          <p:cNvPr id="36" name="Group 2"/>
          <p:cNvGrpSpPr/>
          <p:nvPr/>
        </p:nvGrpSpPr>
        <p:grpSpPr>
          <a:xfrm>
            <a:off x="5105400" y="3695700"/>
            <a:ext cx="9104928" cy="2362200"/>
            <a:chOff x="-844445" y="-317423"/>
            <a:chExt cx="1836318" cy="1180283"/>
          </a:xfrm>
        </p:grpSpPr>
        <p:sp>
          <p:nvSpPr>
            <p:cNvPr id="37" name="Freeform 3"/>
            <p:cNvSpPr/>
            <p:nvPr/>
          </p:nvSpPr>
          <p:spPr>
            <a:xfrm>
              <a:off x="-844445" y="-317423"/>
              <a:ext cx="991873" cy="862860"/>
            </a:xfrm>
            <a:custGeom>
              <a:avLst/>
              <a:gdLst/>
              <a:ahLst/>
              <a:cxnLst/>
              <a:rect l="l" t="t" r="r" b="b"/>
              <a:pathLst>
                <a:path w="991873" h="862860">
                  <a:moveTo>
                    <a:pt x="0" y="0"/>
                  </a:moveTo>
                  <a:lnTo>
                    <a:pt x="991873" y="0"/>
                  </a:lnTo>
                  <a:lnTo>
                    <a:pt x="991873" y="862860"/>
                  </a:lnTo>
                  <a:lnTo>
                    <a:pt x="0" y="862860"/>
                  </a:lnTo>
                  <a:close/>
                </a:path>
              </a:pathLst>
            </a:custGeom>
            <a:solidFill>
              <a:srgbClr val="145DA0"/>
            </a:solidFill>
            <a:ln w="9525" cap="sq">
              <a:solidFill>
                <a:srgbClr val="FFFFFF"/>
              </a:solidFill>
              <a:prstDash val="solid"/>
              <a:miter/>
            </a:ln>
          </p:spPr>
        </p:sp>
        <p:sp>
          <p:nvSpPr>
            <p:cNvPr id="38" name="TextBox 4"/>
            <p:cNvSpPr txBox="1"/>
            <p:nvPr/>
          </p:nvSpPr>
          <p:spPr>
            <a:xfrm>
              <a:off x="0" y="-38100"/>
              <a:ext cx="991873" cy="900960"/>
            </a:xfrm>
            <a:prstGeom prst="rect">
              <a:avLst/>
            </a:prstGeom>
          </p:spPr>
          <p:txBody>
            <a:bodyPr lIns="50800" tIns="50800" rIns="50800" bIns="50800" rtlCol="0" anchor="ctr"/>
            <a:lstStyle/>
            <a:p>
              <a:pPr algn="ctr">
                <a:lnSpc>
                  <a:spcPts val="3483"/>
                </a:lnSpc>
              </a:pPr>
              <a:endParaRPr/>
            </a:p>
          </p:txBody>
        </p:sp>
      </p:grpSp>
      <p:sp>
        <p:nvSpPr>
          <p:cNvPr id="39" name="Rectangle 38"/>
          <p:cNvSpPr/>
          <p:nvPr/>
        </p:nvSpPr>
        <p:spPr>
          <a:xfrm>
            <a:off x="5638800" y="4152900"/>
            <a:ext cx="4105611" cy="769441"/>
          </a:xfrm>
          <a:prstGeom prst="rect">
            <a:avLst/>
          </a:prstGeom>
        </p:spPr>
        <p:txBody>
          <a:bodyPr wrap="none">
            <a:spAutoFit/>
          </a:bodyPr>
          <a:lstStyle/>
          <a:p>
            <a:r>
              <a:rPr lang="fr-FR" b="1" dirty="0" smtClean="0"/>
              <a:t>-</a:t>
            </a:r>
            <a:r>
              <a:rPr lang="ar-DZ" sz="4400" b="1" dirty="0" smtClean="0">
                <a:solidFill>
                  <a:schemeClr val="bg1"/>
                </a:solidFill>
                <a:latin typeface="Traditional Arabic" pitchFamily="18" charset="-78"/>
                <a:cs typeface="Traditional Arabic" pitchFamily="18" charset="-78"/>
              </a:rPr>
              <a:t>تحديد الفئات والتصنيفات</a:t>
            </a:r>
            <a:endParaRPr lang="en-US" sz="4400" dirty="0">
              <a:solidFill>
                <a:schemeClr val="bg1"/>
              </a:solidFill>
              <a:latin typeface="Traditional Arabic" pitchFamily="18" charset="-78"/>
              <a:cs typeface="Traditional Arabic" pitchFamily="18" charset="-78"/>
            </a:endParaRPr>
          </a:p>
        </p:txBody>
      </p:sp>
      <p:grpSp>
        <p:nvGrpSpPr>
          <p:cNvPr id="40" name="Group 2"/>
          <p:cNvGrpSpPr/>
          <p:nvPr/>
        </p:nvGrpSpPr>
        <p:grpSpPr>
          <a:xfrm>
            <a:off x="5105400" y="5829300"/>
            <a:ext cx="9104928" cy="2362200"/>
            <a:chOff x="-844445" y="-317423"/>
            <a:chExt cx="1836318" cy="1180283"/>
          </a:xfrm>
        </p:grpSpPr>
        <p:sp>
          <p:nvSpPr>
            <p:cNvPr id="41" name="Freeform 3"/>
            <p:cNvSpPr/>
            <p:nvPr/>
          </p:nvSpPr>
          <p:spPr>
            <a:xfrm>
              <a:off x="-844445" y="-317423"/>
              <a:ext cx="991873" cy="862860"/>
            </a:xfrm>
            <a:custGeom>
              <a:avLst/>
              <a:gdLst/>
              <a:ahLst/>
              <a:cxnLst/>
              <a:rect l="l" t="t" r="r" b="b"/>
              <a:pathLst>
                <a:path w="991873" h="862860">
                  <a:moveTo>
                    <a:pt x="0" y="0"/>
                  </a:moveTo>
                  <a:lnTo>
                    <a:pt x="991873" y="0"/>
                  </a:lnTo>
                  <a:lnTo>
                    <a:pt x="991873" y="862860"/>
                  </a:lnTo>
                  <a:lnTo>
                    <a:pt x="0" y="862860"/>
                  </a:lnTo>
                  <a:close/>
                </a:path>
              </a:pathLst>
            </a:custGeom>
            <a:solidFill>
              <a:srgbClr val="145DA0"/>
            </a:solidFill>
            <a:ln w="9525" cap="sq">
              <a:solidFill>
                <a:srgbClr val="FFFFFF"/>
              </a:solidFill>
              <a:prstDash val="solid"/>
              <a:miter/>
            </a:ln>
          </p:spPr>
        </p:sp>
        <p:sp>
          <p:nvSpPr>
            <p:cNvPr id="42" name="TextBox 4"/>
            <p:cNvSpPr txBox="1"/>
            <p:nvPr/>
          </p:nvSpPr>
          <p:spPr>
            <a:xfrm>
              <a:off x="0" y="-38100"/>
              <a:ext cx="991873" cy="900960"/>
            </a:xfrm>
            <a:prstGeom prst="rect">
              <a:avLst/>
            </a:prstGeom>
          </p:spPr>
          <p:txBody>
            <a:bodyPr lIns="50800" tIns="50800" rIns="50800" bIns="50800" rtlCol="0" anchor="ctr"/>
            <a:lstStyle/>
            <a:p>
              <a:pPr algn="ctr">
                <a:lnSpc>
                  <a:spcPts val="3483"/>
                </a:lnSpc>
              </a:pPr>
              <a:endParaRPr/>
            </a:p>
          </p:txBody>
        </p:sp>
      </p:grpSp>
      <p:sp>
        <p:nvSpPr>
          <p:cNvPr id="43" name="Rectangle 42"/>
          <p:cNvSpPr/>
          <p:nvPr/>
        </p:nvSpPr>
        <p:spPr>
          <a:xfrm>
            <a:off x="5257800" y="6286500"/>
            <a:ext cx="4434227" cy="707886"/>
          </a:xfrm>
          <a:prstGeom prst="rect">
            <a:avLst/>
          </a:prstGeom>
        </p:spPr>
        <p:txBody>
          <a:bodyPr wrap="none">
            <a:spAutoFit/>
          </a:bodyPr>
          <a:lstStyle/>
          <a:p>
            <a:r>
              <a:rPr lang="ar-SA" sz="4000" b="1" dirty="0" err="1" smtClean="0">
                <a:solidFill>
                  <a:schemeClr val="bg1"/>
                </a:solidFill>
                <a:latin typeface="Traditional Arabic" pitchFamily="18" charset="-78"/>
                <a:cs typeface="Traditional Arabic" pitchFamily="18" charset="-78"/>
              </a:rPr>
              <a:t>الاشارة</a:t>
            </a:r>
            <a:r>
              <a:rPr lang="ar-SA" sz="4000" b="1" dirty="0" smtClean="0">
                <a:solidFill>
                  <a:schemeClr val="bg1"/>
                </a:solidFill>
                <a:latin typeface="Traditional Arabic" pitchFamily="18" charset="-78"/>
                <a:cs typeface="Traditional Arabic" pitchFamily="18" charset="-78"/>
              </a:rPr>
              <a:t> </a:t>
            </a:r>
            <a:r>
              <a:rPr lang="ar-SA" sz="4000" b="1" dirty="0" err="1" smtClean="0">
                <a:solidFill>
                  <a:schemeClr val="bg1"/>
                </a:solidFill>
                <a:latin typeface="Traditional Arabic" pitchFamily="18" charset="-78"/>
                <a:cs typeface="Traditional Arabic" pitchFamily="18" charset="-78"/>
              </a:rPr>
              <a:t>الى</a:t>
            </a:r>
            <a:r>
              <a:rPr lang="ar-SA" sz="4000" b="1" dirty="0" smtClean="0">
                <a:solidFill>
                  <a:schemeClr val="bg1"/>
                </a:solidFill>
                <a:latin typeface="Traditional Arabic" pitchFamily="18" charset="-78"/>
                <a:cs typeface="Traditional Arabic" pitchFamily="18" charset="-78"/>
              </a:rPr>
              <a:t> الضمانات </a:t>
            </a:r>
            <a:r>
              <a:rPr lang="ar-SA" sz="4000" b="1" dirty="0" smtClean="0">
                <a:solidFill>
                  <a:schemeClr val="bg1"/>
                </a:solidFill>
                <a:latin typeface="Traditional Arabic" pitchFamily="18" charset="-78"/>
                <a:cs typeface="Traditional Arabic" pitchFamily="18" charset="-78"/>
              </a:rPr>
              <a:t>القانونية </a:t>
            </a:r>
            <a:endParaRPr lang="en-US" sz="4000" dirty="0">
              <a:solidFill>
                <a:schemeClr val="bg1"/>
              </a:solidFill>
              <a:latin typeface="Traditional Arabic" pitchFamily="18" charset="-78"/>
              <a:cs typeface="Traditional Arabic" pitchFamily="18" charset="-78"/>
            </a:endParaRPr>
          </a:p>
        </p:txBody>
      </p:sp>
      <p:sp>
        <p:nvSpPr>
          <p:cNvPr id="44" name="Rectangle 43"/>
          <p:cNvSpPr/>
          <p:nvPr/>
        </p:nvSpPr>
        <p:spPr>
          <a:xfrm>
            <a:off x="7696200" y="647700"/>
            <a:ext cx="1617751" cy="830997"/>
          </a:xfrm>
          <a:prstGeom prst="rect">
            <a:avLst/>
          </a:prstGeom>
        </p:spPr>
        <p:txBody>
          <a:bodyPr wrap="none">
            <a:spAutoFit/>
          </a:bodyPr>
          <a:lstStyle/>
          <a:p>
            <a:r>
              <a:rPr lang="ar-DZ" sz="3600" b="1" dirty="0" smtClean="0">
                <a:solidFill>
                  <a:schemeClr val="bg1"/>
                </a:solidFill>
                <a:latin typeface="Traditional Arabic" pitchFamily="18" charset="-78"/>
                <a:cs typeface="Traditional Arabic" pitchFamily="18" charset="-78"/>
              </a:rPr>
              <a:t>نقاط القوة</a:t>
            </a:r>
            <a:r>
              <a:rPr lang="ar-DZ" sz="4800" b="1" dirty="0" smtClean="0">
                <a:solidFill>
                  <a:schemeClr val="bg1"/>
                </a:solidFill>
                <a:latin typeface="Traditional Arabic" pitchFamily="18" charset="-78"/>
                <a:cs typeface="Traditional Arabic" pitchFamily="18" charset="-78"/>
              </a:rPr>
              <a:t> </a:t>
            </a:r>
            <a:endParaRPr lang="en-US" sz="4800" dirty="0"/>
          </a:p>
        </p:txBody>
      </p:sp>
      <p:grpSp>
        <p:nvGrpSpPr>
          <p:cNvPr id="45" name="Group 2"/>
          <p:cNvGrpSpPr/>
          <p:nvPr/>
        </p:nvGrpSpPr>
        <p:grpSpPr>
          <a:xfrm>
            <a:off x="5105400" y="7924800"/>
            <a:ext cx="9104928" cy="2362200"/>
            <a:chOff x="-844445" y="-317423"/>
            <a:chExt cx="1836318" cy="1180283"/>
          </a:xfrm>
        </p:grpSpPr>
        <p:sp>
          <p:nvSpPr>
            <p:cNvPr id="46" name="Freeform 3"/>
            <p:cNvSpPr/>
            <p:nvPr/>
          </p:nvSpPr>
          <p:spPr>
            <a:xfrm>
              <a:off x="-844445" y="-317423"/>
              <a:ext cx="991873" cy="862860"/>
            </a:xfrm>
            <a:custGeom>
              <a:avLst/>
              <a:gdLst/>
              <a:ahLst/>
              <a:cxnLst/>
              <a:rect l="l" t="t" r="r" b="b"/>
              <a:pathLst>
                <a:path w="991873" h="862860">
                  <a:moveTo>
                    <a:pt x="0" y="0"/>
                  </a:moveTo>
                  <a:lnTo>
                    <a:pt x="991873" y="0"/>
                  </a:lnTo>
                  <a:lnTo>
                    <a:pt x="991873" y="862860"/>
                  </a:lnTo>
                  <a:lnTo>
                    <a:pt x="0" y="862860"/>
                  </a:lnTo>
                  <a:close/>
                </a:path>
              </a:pathLst>
            </a:custGeom>
            <a:solidFill>
              <a:srgbClr val="145DA0"/>
            </a:solidFill>
            <a:ln w="9525" cap="sq">
              <a:solidFill>
                <a:srgbClr val="FFFFFF"/>
              </a:solidFill>
              <a:prstDash val="solid"/>
              <a:miter/>
            </a:ln>
          </p:spPr>
        </p:sp>
        <p:sp>
          <p:nvSpPr>
            <p:cNvPr id="47" name="TextBox 4"/>
            <p:cNvSpPr txBox="1"/>
            <p:nvPr/>
          </p:nvSpPr>
          <p:spPr>
            <a:xfrm>
              <a:off x="0" y="-38100"/>
              <a:ext cx="991873" cy="900960"/>
            </a:xfrm>
            <a:prstGeom prst="rect">
              <a:avLst/>
            </a:prstGeom>
          </p:spPr>
          <p:txBody>
            <a:bodyPr lIns="50800" tIns="50800" rIns="50800" bIns="50800" rtlCol="0" anchor="ctr"/>
            <a:lstStyle/>
            <a:p>
              <a:pPr algn="ctr">
                <a:lnSpc>
                  <a:spcPts val="3483"/>
                </a:lnSpc>
              </a:pPr>
              <a:endParaRPr/>
            </a:p>
          </p:txBody>
        </p:sp>
      </p:grpSp>
      <p:sp>
        <p:nvSpPr>
          <p:cNvPr id="48" name="Rectangle 47"/>
          <p:cNvSpPr/>
          <p:nvPr/>
        </p:nvSpPr>
        <p:spPr>
          <a:xfrm>
            <a:off x="5867400" y="8420100"/>
            <a:ext cx="3501280" cy="769441"/>
          </a:xfrm>
          <a:prstGeom prst="rect">
            <a:avLst/>
          </a:prstGeom>
        </p:spPr>
        <p:txBody>
          <a:bodyPr wrap="none">
            <a:spAutoFit/>
          </a:bodyPr>
          <a:lstStyle/>
          <a:p>
            <a:r>
              <a:rPr lang="ar-DZ" sz="4400" b="1" dirty="0" smtClean="0">
                <a:solidFill>
                  <a:schemeClr val="bg1"/>
                </a:solidFill>
                <a:latin typeface="Traditional Arabic" pitchFamily="18" charset="-78"/>
                <a:cs typeface="Traditional Arabic" pitchFamily="18" charset="-78"/>
              </a:rPr>
              <a:t>مرجعية قانونية واضحة</a:t>
            </a:r>
            <a:endParaRPr lang="en-US" sz="4400" dirty="0">
              <a:solidFill>
                <a:schemeClr val="bg1"/>
              </a:solidFill>
              <a:latin typeface="Traditional Arabic" pitchFamily="18" charset="-78"/>
              <a:cs typeface="Traditional Arabic" pitchFamily="18" charset="-78"/>
            </a:endParaRPr>
          </a:p>
        </p:txBody>
      </p:sp>
      <p:grpSp>
        <p:nvGrpSpPr>
          <p:cNvPr id="53" name="Group 2"/>
          <p:cNvGrpSpPr/>
          <p:nvPr/>
        </p:nvGrpSpPr>
        <p:grpSpPr>
          <a:xfrm>
            <a:off x="-2133600" y="1562100"/>
            <a:ext cx="9104928" cy="2362200"/>
            <a:chOff x="-844445" y="-317423"/>
            <a:chExt cx="1836318" cy="1180283"/>
          </a:xfrm>
        </p:grpSpPr>
        <p:sp>
          <p:nvSpPr>
            <p:cNvPr id="54" name="Freeform 3"/>
            <p:cNvSpPr/>
            <p:nvPr/>
          </p:nvSpPr>
          <p:spPr>
            <a:xfrm>
              <a:off x="-844445" y="-317423"/>
              <a:ext cx="991873" cy="862860"/>
            </a:xfrm>
            <a:custGeom>
              <a:avLst/>
              <a:gdLst/>
              <a:ahLst/>
              <a:cxnLst/>
              <a:rect l="l" t="t" r="r" b="b"/>
              <a:pathLst>
                <a:path w="991873" h="862860">
                  <a:moveTo>
                    <a:pt x="0" y="0"/>
                  </a:moveTo>
                  <a:lnTo>
                    <a:pt x="991873" y="0"/>
                  </a:lnTo>
                  <a:lnTo>
                    <a:pt x="991873" y="862860"/>
                  </a:lnTo>
                  <a:lnTo>
                    <a:pt x="0" y="862860"/>
                  </a:lnTo>
                  <a:close/>
                </a:path>
              </a:pathLst>
            </a:custGeom>
            <a:solidFill>
              <a:srgbClr val="145DA0"/>
            </a:solidFill>
            <a:ln w="9525" cap="sq">
              <a:solidFill>
                <a:srgbClr val="FFFFFF"/>
              </a:solidFill>
              <a:prstDash val="solid"/>
              <a:miter/>
            </a:ln>
          </p:spPr>
        </p:sp>
        <p:sp>
          <p:nvSpPr>
            <p:cNvPr id="55" name="TextBox 4"/>
            <p:cNvSpPr txBox="1"/>
            <p:nvPr/>
          </p:nvSpPr>
          <p:spPr>
            <a:xfrm>
              <a:off x="0" y="-38100"/>
              <a:ext cx="991873" cy="900960"/>
            </a:xfrm>
            <a:prstGeom prst="rect">
              <a:avLst/>
            </a:prstGeom>
          </p:spPr>
          <p:txBody>
            <a:bodyPr lIns="50800" tIns="50800" rIns="50800" bIns="50800" rtlCol="0" anchor="ctr"/>
            <a:lstStyle/>
            <a:p>
              <a:pPr algn="ctr">
                <a:lnSpc>
                  <a:spcPts val="3483"/>
                </a:lnSpc>
              </a:pPr>
              <a:endParaRPr/>
            </a:p>
          </p:txBody>
        </p:sp>
      </p:grpSp>
      <p:grpSp>
        <p:nvGrpSpPr>
          <p:cNvPr id="56" name="Group 2"/>
          <p:cNvGrpSpPr/>
          <p:nvPr/>
        </p:nvGrpSpPr>
        <p:grpSpPr>
          <a:xfrm>
            <a:off x="-2133600" y="3771900"/>
            <a:ext cx="9104928" cy="2362200"/>
            <a:chOff x="-844445" y="-317423"/>
            <a:chExt cx="1836318" cy="1180283"/>
          </a:xfrm>
        </p:grpSpPr>
        <p:sp>
          <p:nvSpPr>
            <p:cNvPr id="57" name="Freeform 3"/>
            <p:cNvSpPr/>
            <p:nvPr/>
          </p:nvSpPr>
          <p:spPr>
            <a:xfrm>
              <a:off x="-844445" y="-317423"/>
              <a:ext cx="991873" cy="862860"/>
            </a:xfrm>
            <a:custGeom>
              <a:avLst/>
              <a:gdLst/>
              <a:ahLst/>
              <a:cxnLst/>
              <a:rect l="l" t="t" r="r" b="b"/>
              <a:pathLst>
                <a:path w="991873" h="862860">
                  <a:moveTo>
                    <a:pt x="0" y="0"/>
                  </a:moveTo>
                  <a:lnTo>
                    <a:pt x="991873" y="0"/>
                  </a:lnTo>
                  <a:lnTo>
                    <a:pt x="991873" y="862860"/>
                  </a:lnTo>
                  <a:lnTo>
                    <a:pt x="0" y="862860"/>
                  </a:lnTo>
                  <a:close/>
                </a:path>
              </a:pathLst>
            </a:custGeom>
            <a:solidFill>
              <a:srgbClr val="145DA0"/>
            </a:solidFill>
            <a:ln w="9525" cap="sq">
              <a:solidFill>
                <a:srgbClr val="FFFFFF"/>
              </a:solidFill>
              <a:prstDash val="solid"/>
              <a:miter/>
            </a:ln>
          </p:spPr>
        </p:sp>
        <p:sp>
          <p:nvSpPr>
            <p:cNvPr id="58" name="TextBox 4"/>
            <p:cNvSpPr txBox="1"/>
            <p:nvPr/>
          </p:nvSpPr>
          <p:spPr>
            <a:xfrm>
              <a:off x="0" y="-38100"/>
              <a:ext cx="991873" cy="900960"/>
            </a:xfrm>
            <a:prstGeom prst="rect">
              <a:avLst/>
            </a:prstGeom>
          </p:spPr>
          <p:txBody>
            <a:bodyPr lIns="50800" tIns="50800" rIns="50800" bIns="50800" rtlCol="0" anchor="ctr"/>
            <a:lstStyle/>
            <a:p>
              <a:pPr algn="ctr">
                <a:lnSpc>
                  <a:spcPts val="3483"/>
                </a:lnSpc>
              </a:pPr>
              <a:endParaRPr/>
            </a:p>
          </p:txBody>
        </p:sp>
      </p:grpSp>
      <p:grpSp>
        <p:nvGrpSpPr>
          <p:cNvPr id="60" name="Group 2"/>
          <p:cNvGrpSpPr/>
          <p:nvPr/>
        </p:nvGrpSpPr>
        <p:grpSpPr>
          <a:xfrm>
            <a:off x="-2133600" y="5905500"/>
            <a:ext cx="9104928" cy="2362200"/>
            <a:chOff x="-844445" y="-317423"/>
            <a:chExt cx="1836318" cy="1180283"/>
          </a:xfrm>
        </p:grpSpPr>
        <p:sp>
          <p:nvSpPr>
            <p:cNvPr id="61" name="Freeform 3"/>
            <p:cNvSpPr/>
            <p:nvPr/>
          </p:nvSpPr>
          <p:spPr>
            <a:xfrm>
              <a:off x="-844445" y="-317423"/>
              <a:ext cx="991873" cy="862860"/>
            </a:xfrm>
            <a:custGeom>
              <a:avLst/>
              <a:gdLst/>
              <a:ahLst/>
              <a:cxnLst/>
              <a:rect l="l" t="t" r="r" b="b"/>
              <a:pathLst>
                <a:path w="991873" h="862860">
                  <a:moveTo>
                    <a:pt x="0" y="0"/>
                  </a:moveTo>
                  <a:lnTo>
                    <a:pt x="991873" y="0"/>
                  </a:lnTo>
                  <a:lnTo>
                    <a:pt x="991873" y="862860"/>
                  </a:lnTo>
                  <a:lnTo>
                    <a:pt x="0" y="862860"/>
                  </a:lnTo>
                  <a:close/>
                </a:path>
              </a:pathLst>
            </a:custGeom>
            <a:solidFill>
              <a:srgbClr val="145DA0"/>
            </a:solidFill>
            <a:ln w="9525" cap="sq">
              <a:solidFill>
                <a:srgbClr val="FFFFFF"/>
              </a:solidFill>
              <a:prstDash val="solid"/>
              <a:miter/>
            </a:ln>
          </p:spPr>
        </p:sp>
        <p:sp>
          <p:nvSpPr>
            <p:cNvPr id="62" name="TextBox 4"/>
            <p:cNvSpPr txBox="1"/>
            <p:nvPr/>
          </p:nvSpPr>
          <p:spPr>
            <a:xfrm>
              <a:off x="0" y="-38100"/>
              <a:ext cx="991873" cy="900960"/>
            </a:xfrm>
            <a:prstGeom prst="rect">
              <a:avLst/>
            </a:prstGeom>
          </p:spPr>
          <p:txBody>
            <a:bodyPr lIns="50800" tIns="50800" rIns="50800" bIns="50800" rtlCol="0" anchor="ctr"/>
            <a:lstStyle/>
            <a:p>
              <a:pPr algn="ctr">
                <a:lnSpc>
                  <a:spcPts val="3483"/>
                </a:lnSpc>
              </a:pPr>
              <a:endParaRPr/>
            </a:p>
          </p:txBody>
        </p:sp>
      </p:grpSp>
      <p:sp>
        <p:nvSpPr>
          <p:cNvPr id="64" name="Rectangle 63"/>
          <p:cNvSpPr/>
          <p:nvPr/>
        </p:nvSpPr>
        <p:spPr>
          <a:xfrm>
            <a:off x="-1905000" y="2171700"/>
            <a:ext cx="4753224" cy="769441"/>
          </a:xfrm>
          <a:prstGeom prst="rect">
            <a:avLst/>
          </a:prstGeom>
        </p:spPr>
        <p:txBody>
          <a:bodyPr wrap="none">
            <a:spAutoFit/>
          </a:bodyPr>
          <a:lstStyle/>
          <a:p>
            <a:r>
              <a:rPr lang="ar-DZ" sz="4400" b="1" dirty="0" smtClean="0">
                <a:solidFill>
                  <a:schemeClr val="bg1"/>
                </a:solidFill>
                <a:latin typeface="Traditional Arabic" pitchFamily="18" charset="-78"/>
                <a:cs typeface="Traditional Arabic" pitchFamily="18" charset="-78"/>
              </a:rPr>
              <a:t>قلة التفصيل في الأمثلة </a:t>
            </a:r>
            <a:r>
              <a:rPr lang="ar-DZ" sz="4400" b="1" dirty="0" err="1" smtClean="0">
                <a:solidFill>
                  <a:schemeClr val="bg1"/>
                </a:solidFill>
                <a:latin typeface="Traditional Arabic" pitchFamily="18" charset="-78"/>
                <a:cs typeface="Traditional Arabic" pitchFamily="18" charset="-78"/>
              </a:rPr>
              <a:t>العملية</a:t>
            </a:r>
            <a:r>
              <a:rPr lang="ar-DZ" b="1" dirty="0" err="1" smtClean="0">
                <a:solidFill>
                  <a:schemeClr val="bg1"/>
                </a:solidFill>
                <a:latin typeface="Traditional Arabic" pitchFamily="18" charset="-78"/>
                <a:cs typeface="Traditional Arabic" pitchFamily="18" charset="-78"/>
              </a:rPr>
              <a:t>ة</a:t>
            </a:r>
            <a:endParaRPr lang="en-US" dirty="0">
              <a:solidFill>
                <a:schemeClr val="bg1"/>
              </a:solidFill>
              <a:latin typeface="Traditional Arabic" pitchFamily="18" charset="-78"/>
              <a:cs typeface="Traditional Arabic" pitchFamily="18" charset="-78"/>
            </a:endParaRPr>
          </a:p>
        </p:txBody>
      </p:sp>
      <p:sp>
        <p:nvSpPr>
          <p:cNvPr id="65" name="ZoneTexte 64"/>
          <p:cNvSpPr txBox="1"/>
          <p:nvPr/>
        </p:nvSpPr>
        <p:spPr>
          <a:xfrm>
            <a:off x="-1752600" y="4305300"/>
            <a:ext cx="4423006" cy="769441"/>
          </a:xfrm>
          <a:prstGeom prst="rect">
            <a:avLst/>
          </a:prstGeom>
          <a:noFill/>
        </p:spPr>
        <p:txBody>
          <a:bodyPr wrap="none" rtlCol="0">
            <a:spAutoFit/>
          </a:bodyPr>
          <a:lstStyle/>
          <a:p>
            <a:r>
              <a:rPr lang="ar-DZ" sz="4400" b="1" dirty="0" smtClean="0">
                <a:solidFill>
                  <a:schemeClr val="bg1"/>
                </a:solidFill>
                <a:latin typeface="Traditional Arabic" pitchFamily="18" charset="-78"/>
                <a:cs typeface="Traditional Arabic" pitchFamily="18" charset="-78"/>
              </a:rPr>
              <a:t>التركيز على الجوانب </a:t>
            </a:r>
            <a:r>
              <a:rPr lang="ar-DZ" sz="4400" b="1" dirty="0" err="1" smtClean="0">
                <a:solidFill>
                  <a:schemeClr val="bg1"/>
                </a:solidFill>
                <a:latin typeface="Traditional Arabic" pitchFamily="18" charset="-78"/>
                <a:cs typeface="Traditional Arabic" pitchFamily="18" charset="-78"/>
              </a:rPr>
              <a:t>النظرية</a:t>
            </a:r>
            <a:r>
              <a:rPr lang="ar-DZ" b="1" dirty="0" err="1" smtClean="0">
                <a:solidFill>
                  <a:schemeClr val="bg1"/>
                </a:solidFill>
              </a:rPr>
              <a:t>ة</a:t>
            </a:r>
            <a:endParaRPr lang="en-US" dirty="0">
              <a:solidFill>
                <a:schemeClr val="bg1"/>
              </a:solidFill>
            </a:endParaRPr>
          </a:p>
        </p:txBody>
      </p:sp>
      <p:sp>
        <p:nvSpPr>
          <p:cNvPr id="66" name="ZoneTexte 65"/>
          <p:cNvSpPr txBox="1"/>
          <p:nvPr/>
        </p:nvSpPr>
        <p:spPr>
          <a:xfrm>
            <a:off x="-2057400" y="6515100"/>
            <a:ext cx="4966424" cy="769441"/>
          </a:xfrm>
          <a:prstGeom prst="rect">
            <a:avLst/>
          </a:prstGeom>
          <a:noFill/>
        </p:spPr>
        <p:txBody>
          <a:bodyPr wrap="none" rtlCol="0">
            <a:spAutoFit/>
          </a:bodyPr>
          <a:lstStyle/>
          <a:p>
            <a:r>
              <a:rPr lang="ar-DZ" sz="4400" b="1" dirty="0" smtClean="0">
                <a:solidFill>
                  <a:schemeClr val="bg1"/>
                </a:solidFill>
                <a:latin typeface="Traditional Arabic" pitchFamily="18" charset="-78"/>
                <a:cs typeface="Traditional Arabic" pitchFamily="18" charset="-78"/>
              </a:rPr>
              <a:t>غياب المقارنة مع أنظمة تأديبية </a:t>
            </a:r>
            <a:endParaRPr lang="en-US" sz="4400" dirty="0">
              <a:solidFill>
                <a:schemeClr val="bg1"/>
              </a:solidFill>
              <a:latin typeface="Traditional Arabic" pitchFamily="18" charset="-78"/>
              <a:cs typeface="Traditional Arabic" pitchFamily="18" charset="-78"/>
            </a:endParaRPr>
          </a:p>
        </p:txBody>
      </p:sp>
      <p:grpSp>
        <p:nvGrpSpPr>
          <p:cNvPr id="67" name="Group 2"/>
          <p:cNvGrpSpPr/>
          <p:nvPr/>
        </p:nvGrpSpPr>
        <p:grpSpPr>
          <a:xfrm>
            <a:off x="-2133600" y="7924800"/>
            <a:ext cx="9104928" cy="2362200"/>
            <a:chOff x="-844445" y="-317423"/>
            <a:chExt cx="1836318" cy="1180283"/>
          </a:xfrm>
        </p:grpSpPr>
        <p:sp>
          <p:nvSpPr>
            <p:cNvPr id="68" name="Freeform 3"/>
            <p:cNvSpPr/>
            <p:nvPr/>
          </p:nvSpPr>
          <p:spPr>
            <a:xfrm>
              <a:off x="-844445" y="-317423"/>
              <a:ext cx="991873" cy="862860"/>
            </a:xfrm>
            <a:custGeom>
              <a:avLst/>
              <a:gdLst/>
              <a:ahLst/>
              <a:cxnLst/>
              <a:rect l="l" t="t" r="r" b="b"/>
              <a:pathLst>
                <a:path w="991873" h="862860">
                  <a:moveTo>
                    <a:pt x="0" y="0"/>
                  </a:moveTo>
                  <a:lnTo>
                    <a:pt x="991873" y="0"/>
                  </a:lnTo>
                  <a:lnTo>
                    <a:pt x="991873" y="862860"/>
                  </a:lnTo>
                  <a:lnTo>
                    <a:pt x="0" y="862860"/>
                  </a:lnTo>
                  <a:close/>
                </a:path>
              </a:pathLst>
            </a:custGeom>
            <a:solidFill>
              <a:srgbClr val="145DA0"/>
            </a:solidFill>
            <a:ln w="9525" cap="sq">
              <a:solidFill>
                <a:srgbClr val="FFFFFF"/>
              </a:solidFill>
              <a:prstDash val="solid"/>
              <a:miter/>
            </a:ln>
          </p:spPr>
        </p:sp>
        <p:sp>
          <p:nvSpPr>
            <p:cNvPr id="69" name="TextBox 4"/>
            <p:cNvSpPr txBox="1"/>
            <p:nvPr/>
          </p:nvSpPr>
          <p:spPr>
            <a:xfrm>
              <a:off x="0" y="-38100"/>
              <a:ext cx="991873" cy="900960"/>
            </a:xfrm>
            <a:prstGeom prst="rect">
              <a:avLst/>
            </a:prstGeom>
          </p:spPr>
          <p:txBody>
            <a:bodyPr lIns="50800" tIns="50800" rIns="50800" bIns="50800" rtlCol="0" anchor="ctr"/>
            <a:lstStyle/>
            <a:p>
              <a:pPr algn="ctr">
                <a:lnSpc>
                  <a:spcPts val="3483"/>
                </a:lnSpc>
              </a:pPr>
              <a:endParaRPr/>
            </a:p>
          </p:txBody>
        </p:sp>
      </p:grpSp>
      <p:sp>
        <p:nvSpPr>
          <p:cNvPr id="70" name="ZoneTexte 69"/>
          <p:cNvSpPr txBox="1"/>
          <p:nvPr/>
        </p:nvSpPr>
        <p:spPr>
          <a:xfrm>
            <a:off x="-1371600" y="8496300"/>
            <a:ext cx="3512500" cy="769441"/>
          </a:xfrm>
          <a:prstGeom prst="rect">
            <a:avLst/>
          </a:prstGeom>
          <a:noFill/>
        </p:spPr>
        <p:txBody>
          <a:bodyPr wrap="none" rtlCol="0">
            <a:spAutoFit/>
          </a:bodyPr>
          <a:lstStyle/>
          <a:p>
            <a:r>
              <a:rPr lang="ar-DZ" sz="4400" b="1" dirty="0" smtClean="0">
                <a:solidFill>
                  <a:schemeClr val="bg1"/>
                </a:solidFill>
                <a:latin typeface="Traditional Arabic" pitchFamily="18" charset="-78"/>
                <a:cs typeface="Traditional Arabic" pitchFamily="18" charset="-78"/>
              </a:rPr>
              <a:t>إمكانية تحسين الهيكلية</a:t>
            </a:r>
            <a:endParaRPr lang="en-US" sz="4400" dirty="0">
              <a:solidFill>
                <a:schemeClr val="bg1"/>
              </a:solidFill>
              <a:latin typeface="Traditional Arabic" pitchFamily="18" charset="-78"/>
              <a:cs typeface="Traditional Arabic" pitchFamily="18" charset="-78"/>
            </a:endParaRPr>
          </a:p>
        </p:txBody>
      </p:sp>
      <p:sp>
        <p:nvSpPr>
          <p:cNvPr id="71" name="Rectangle 70"/>
          <p:cNvSpPr/>
          <p:nvPr/>
        </p:nvSpPr>
        <p:spPr>
          <a:xfrm>
            <a:off x="-914400" y="723900"/>
            <a:ext cx="2776152" cy="646331"/>
          </a:xfrm>
          <a:prstGeom prst="rect">
            <a:avLst/>
          </a:prstGeom>
        </p:spPr>
        <p:txBody>
          <a:bodyPr wrap="square">
            <a:spAutoFit/>
          </a:bodyPr>
          <a:lstStyle/>
          <a:p>
            <a:r>
              <a:rPr lang="ar-DZ" sz="3600" b="1" dirty="0" smtClean="0">
                <a:solidFill>
                  <a:schemeClr val="bg1"/>
                </a:solidFill>
                <a:latin typeface="Traditional Arabic" pitchFamily="18" charset="-78"/>
                <a:cs typeface="Traditional Arabic" pitchFamily="18" charset="-78"/>
              </a:rPr>
              <a:t>نقاط الضعف</a:t>
            </a:r>
            <a:endParaRPr lang="en-US" sz="3600" dirty="0">
              <a:solidFill>
                <a:schemeClr val="bg1"/>
              </a:solidFill>
              <a:latin typeface="Traditional Arabic" pitchFamily="18" charset="-78"/>
              <a:cs typeface="Traditional Arabic" pitchFamily="18" charset="-7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sp>
        <p:nvSpPr>
          <p:cNvPr id="2" name="Freeform 2"/>
          <p:cNvSpPr/>
          <p:nvPr/>
        </p:nvSpPr>
        <p:spPr>
          <a:xfrm>
            <a:off x="-227600" y="0"/>
            <a:ext cx="6279570" cy="10287000"/>
          </a:xfrm>
          <a:custGeom>
            <a:avLst/>
            <a:gdLst/>
            <a:ahLst/>
            <a:cxnLst/>
            <a:rect l="l" t="t" r="r" b="b"/>
            <a:pathLst>
              <a:path w="6279570" h="10287000">
                <a:moveTo>
                  <a:pt x="0" y="0"/>
                </a:moveTo>
                <a:lnTo>
                  <a:pt x="6279571" y="0"/>
                </a:lnTo>
                <a:lnTo>
                  <a:pt x="6279571" y="10287000"/>
                </a:lnTo>
                <a:lnTo>
                  <a:pt x="0" y="10287000"/>
                </a:lnTo>
                <a:lnTo>
                  <a:pt x="0" y="0"/>
                </a:lnTo>
                <a:close/>
              </a:path>
            </a:pathLst>
          </a:custGeom>
          <a:blipFill>
            <a:blip r:embed="rId2"/>
            <a:stretch>
              <a:fillRect t="-901" r="-11111" b="-901"/>
            </a:stretch>
          </a:blipFill>
        </p:spPr>
      </p:sp>
      <p:sp>
        <p:nvSpPr>
          <p:cNvPr id="3" name="Freeform 3"/>
          <p:cNvSpPr/>
          <p:nvPr/>
        </p:nvSpPr>
        <p:spPr>
          <a:xfrm>
            <a:off x="-5993373" y="-5458262"/>
            <a:ext cx="10196686" cy="10196686"/>
          </a:xfrm>
          <a:custGeom>
            <a:avLst/>
            <a:gdLst/>
            <a:ahLst/>
            <a:cxnLst/>
            <a:rect l="l" t="t" r="r" b="b"/>
            <a:pathLst>
              <a:path w="10196686" h="10196686">
                <a:moveTo>
                  <a:pt x="0" y="0"/>
                </a:moveTo>
                <a:lnTo>
                  <a:pt x="10196686" y="0"/>
                </a:lnTo>
                <a:lnTo>
                  <a:pt x="10196686" y="10196685"/>
                </a:lnTo>
                <a:lnTo>
                  <a:pt x="0" y="10196685"/>
                </a:lnTo>
                <a:lnTo>
                  <a:pt x="0" y="0"/>
                </a:lnTo>
                <a:close/>
              </a:path>
            </a:pathLst>
          </a:custGeom>
          <a:blipFill>
            <a:blip r:embed="rId3">
              <a:alphaModFix amt="29000"/>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697329" y="6667836"/>
            <a:ext cx="8414387" cy="8414387"/>
          </a:xfrm>
          <a:custGeom>
            <a:avLst/>
            <a:gdLst/>
            <a:ahLst/>
            <a:cxnLst/>
            <a:rect l="l" t="t" r="r" b="b"/>
            <a:pathLst>
              <a:path w="8414387" h="8414387">
                <a:moveTo>
                  <a:pt x="0" y="0"/>
                </a:moveTo>
                <a:lnTo>
                  <a:pt x="8414387" y="0"/>
                </a:lnTo>
                <a:lnTo>
                  <a:pt x="8414387" y="8414387"/>
                </a:lnTo>
                <a:lnTo>
                  <a:pt x="0" y="8414387"/>
                </a:lnTo>
                <a:lnTo>
                  <a:pt x="0" y="0"/>
                </a:lnTo>
                <a:close/>
              </a:path>
            </a:pathLst>
          </a:custGeom>
          <a:blipFill>
            <a:blip r:embed="rId5">
              <a:alphaModFix amt="29000"/>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5520658" y="3240029"/>
            <a:ext cx="1142373" cy="114237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1D40"/>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05"/>
                </a:lnSpc>
              </a:pPr>
              <a:endParaRPr/>
            </a:p>
          </p:txBody>
        </p:sp>
      </p:grpSp>
      <p:sp>
        <p:nvSpPr>
          <p:cNvPr id="11" name="Freeform 11"/>
          <p:cNvSpPr/>
          <p:nvPr/>
        </p:nvSpPr>
        <p:spPr>
          <a:xfrm>
            <a:off x="5725261" y="3453964"/>
            <a:ext cx="733166" cy="714504"/>
          </a:xfrm>
          <a:custGeom>
            <a:avLst/>
            <a:gdLst/>
            <a:ahLst/>
            <a:cxnLst/>
            <a:rect l="l" t="t" r="r" b="b"/>
            <a:pathLst>
              <a:path w="733166" h="714504">
                <a:moveTo>
                  <a:pt x="0" y="0"/>
                </a:moveTo>
                <a:lnTo>
                  <a:pt x="733166" y="0"/>
                </a:lnTo>
                <a:lnTo>
                  <a:pt x="733166" y="714504"/>
                </a:lnTo>
                <a:lnTo>
                  <a:pt x="0" y="7145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2" name="Group 12"/>
          <p:cNvGrpSpPr/>
          <p:nvPr/>
        </p:nvGrpSpPr>
        <p:grpSpPr>
          <a:xfrm>
            <a:off x="5520658" y="5182483"/>
            <a:ext cx="1142373" cy="114237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1D40"/>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05"/>
                </a:lnSpc>
              </a:pPr>
              <a:endParaRPr/>
            </a:p>
          </p:txBody>
        </p:sp>
      </p:grpSp>
      <p:sp>
        <p:nvSpPr>
          <p:cNvPr id="15" name="TextBox 15"/>
          <p:cNvSpPr txBox="1"/>
          <p:nvPr/>
        </p:nvSpPr>
        <p:spPr>
          <a:xfrm>
            <a:off x="10515600" y="0"/>
            <a:ext cx="4402447" cy="602088"/>
          </a:xfrm>
          <a:prstGeom prst="rect">
            <a:avLst/>
          </a:prstGeom>
        </p:spPr>
        <p:txBody>
          <a:bodyPr lIns="0" tIns="0" rIns="0" bIns="0" rtlCol="0" anchor="t">
            <a:spAutoFit/>
          </a:bodyPr>
          <a:lstStyle/>
          <a:p>
            <a:pPr marL="0" lvl="0" indent="0" algn="l">
              <a:lnSpc>
                <a:spcPts val="4519"/>
              </a:lnSpc>
              <a:spcBef>
                <a:spcPct val="0"/>
              </a:spcBef>
            </a:pPr>
            <a:r>
              <a:rPr lang="ar-DZ" sz="4400" b="1" dirty="0" smtClean="0">
                <a:solidFill>
                  <a:srgbClr val="4BD1FB"/>
                </a:solidFill>
                <a:latin typeface="Traditional Arabic" pitchFamily="18" charset="-78"/>
                <a:ea typeface="DM Sans Bold"/>
                <a:cs typeface="Traditional Arabic" pitchFamily="18" charset="-78"/>
                <a:sym typeface="DM Sans Bold"/>
              </a:rPr>
              <a:t>مضمون المقال</a:t>
            </a:r>
            <a:r>
              <a:rPr lang="ar-DZ" sz="4400" b="1" dirty="0" smtClean="0">
                <a:solidFill>
                  <a:srgbClr val="4BD1FB"/>
                </a:solidFill>
                <a:latin typeface="DM Sans Bold"/>
                <a:ea typeface="DM Sans Bold"/>
                <a:cs typeface="DM Sans Bold"/>
                <a:sym typeface="DM Sans Bold"/>
              </a:rPr>
              <a:t> </a:t>
            </a:r>
            <a:endParaRPr lang="en-US" sz="4400" b="1" dirty="0">
              <a:solidFill>
                <a:srgbClr val="4BD1FB"/>
              </a:solidFill>
              <a:latin typeface="DM Sans Bold"/>
              <a:ea typeface="DM Sans Bold"/>
              <a:cs typeface="DM Sans Bold"/>
              <a:sym typeface="DM Sans Bold"/>
            </a:endParaRPr>
          </a:p>
        </p:txBody>
      </p:sp>
      <p:sp>
        <p:nvSpPr>
          <p:cNvPr id="17" name="Freeform 17"/>
          <p:cNvSpPr/>
          <p:nvPr/>
        </p:nvSpPr>
        <p:spPr>
          <a:xfrm>
            <a:off x="5799040" y="5431446"/>
            <a:ext cx="585607" cy="669613"/>
          </a:xfrm>
          <a:custGeom>
            <a:avLst/>
            <a:gdLst/>
            <a:ahLst/>
            <a:cxnLst/>
            <a:rect l="l" t="t" r="r" b="b"/>
            <a:pathLst>
              <a:path w="585607" h="669613">
                <a:moveTo>
                  <a:pt x="0" y="0"/>
                </a:moveTo>
                <a:lnTo>
                  <a:pt x="585608" y="0"/>
                </a:lnTo>
                <a:lnTo>
                  <a:pt x="585608" y="669613"/>
                </a:lnTo>
                <a:lnTo>
                  <a:pt x="0" y="66961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8" name="Group 18"/>
          <p:cNvGrpSpPr/>
          <p:nvPr/>
        </p:nvGrpSpPr>
        <p:grpSpPr>
          <a:xfrm>
            <a:off x="5520658" y="7125268"/>
            <a:ext cx="1142373" cy="114237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1D40"/>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05"/>
                </a:lnSpc>
              </a:pPr>
              <a:endParaRPr/>
            </a:p>
          </p:txBody>
        </p:sp>
      </p:grpSp>
      <p:sp>
        <p:nvSpPr>
          <p:cNvPr id="23" name="Freeform 23"/>
          <p:cNvSpPr/>
          <p:nvPr/>
        </p:nvSpPr>
        <p:spPr>
          <a:xfrm>
            <a:off x="5818393" y="7372606"/>
            <a:ext cx="566255" cy="720926"/>
          </a:xfrm>
          <a:custGeom>
            <a:avLst/>
            <a:gdLst/>
            <a:ahLst/>
            <a:cxnLst/>
            <a:rect l="l" t="t" r="r" b="b"/>
            <a:pathLst>
              <a:path w="566255" h="720926">
                <a:moveTo>
                  <a:pt x="0" y="0"/>
                </a:moveTo>
                <a:lnTo>
                  <a:pt x="566255" y="0"/>
                </a:lnTo>
                <a:lnTo>
                  <a:pt x="566255" y="720926"/>
                </a:lnTo>
                <a:lnTo>
                  <a:pt x="0" y="72092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4" name="Rectangle 23"/>
          <p:cNvSpPr/>
          <p:nvPr/>
        </p:nvSpPr>
        <p:spPr>
          <a:xfrm>
            <a:off x="9144000" y="723900"/>
            <a:ext cx="9144000" cy="1323439"/>
          </a:xfrm>
          <a:prstGeom prst="rect">
            <a:avLst/>
          </a:prstGeom>
        </p:spPr>
        <p:txBody>
          <a:bodyPr>
            <a:spAutoFit/>
          </a:bodyPr>
          <a:lstStyle/>
          <a:p>
            <a:pPr algn="r"/>
            <a:r>
              <a:rPr lang="ar-DZ" dirty="0" smtClean="0"/>
              <a:t>ا</a:t>
            </a:r>
            <a:r>
              <a:rPr lang="ar-DZ" sz="4000" dirty="0" smtClean="0">
                <a:solidFill>
                  <a:schemeClr val="bg1"/>
                </a:solidFill>
                <a:latin typeface="Traditional Arabic" pitchFamily="18" charset="-78"/>
                <a:cs typeface="Traditional Arabic" pitchFamily="18" charset="-78"/>
              </a:rPr>
              <a:t>لمبحث الأول: الواجبات الوظيفية وجزاء الاحتلال </a:t>
            </a:r>
            <a:r>
              <a:rPr lang="ar-DZ" sz="4000" dirty="0" err="1" smtClean="0">
                <a:solidFill>
                  <a:schemeClr val="bg1"/>
                </a:solidFill>
                <a:latin typeface="Traditional Arabic" pitchFamily="18" charset="-78"/>
                <a:cs typeface="Traditional Arabic" pitchFamily="18" charset="-78"/>
              </a:rPr>
              <a:t>بها</a:t>
            </a:r>
            <a:r>
              <a:rPr lang="ar-DZ" sz="4000" dirty="0" smtClean="0">
                <a:solidFill>
                  <a:schemeClr val="bg1"/>
                </a:solidFill>
                <a:latin typeface="Traditional Arabic" pitchFamily="18" charset="-78"/>
                <a:cs typeface="Traditional Arabic" pitchFamily="18" charset="-78"/>
              </a:rPr>
              <a:t>.</a:t>
            </a:r>
            <a:br>
              <a:rPr lang="ar-DZ" sz="4000" dirty="0" smtClean="0">
                <a:solidFill>
                  <a:schemeClr val="bg1"/>
                </a:solidFill>
                <a:latin typeface="Traditional Arabic" pitchFamily="18" charset="-78"/>
                <a:cs typeface="Traditional Arabic" pitchFamily="18" charset="-78"/>
              </a:rPr>
            </a:br>
            <a:r>
              <a:rPr lang="ar-DZ" sz="4000" dirty="0" smtClean="0">
                <a:solidFill>
                  <a:schemeClr val="bg1"/>
                </a:solidFill>
                <a:latin typeface="Traditional Arabic" pitchFamily="18" charset="-78"/>
                <a:cs typeface="Traditional Arabic" pitchFamily="18" charset="-78"/>
              </a:rPr>
              <a:t>المطلب الأول: الواجبات الوظيفية</a:t>
            </a:r>
            <a:endParaRPr lang="en-US" dirty="0">
              <a:solidFill>
                <a:schemeClr val="bg1"/>
              </a:solidFill>
              <a:latin typeface="Traditional Arabic" pitchFamily="18" charset="-78"/>
              <a:cs typeface="Traditional Arabic" pitchFamily="18" charset="-78"/>
            </a:endParaRPr>
          </a:p>
        </p:txBody>
      </p:sp>
      <p:graphicFrame>
        <p:nvGraphicFramePr>
          <p:cNvPr id="25" name="Diagramme 24"/>
          <p:cNvGraphicFramePr/>
          <p:nvPr/>
        </p:nvGraphicFramePr>
        <p:xfrm>
          <a:off x="7315200" y="2705100"/>
          <a:ext cx="10515600" cy="68199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6" name="Rectangle 25"/>
          <p:cNvSpPr/>
          <p:nvPr/>
        </p:nvSpPr>
        <p:spPr>
          <a:xfrm>
            <a:off x="9753600" y="1790700"/>
            <a:ext cx="3890809" cy="707886"/>
          </a:xfrm>
          <a:prstGeom prst="rect">
            <a:avLst/>
          </a:prstGeom>
        </p:spPr>
        <p:txBody>
          <a:bodyPr wrap="none">
            <a:spAutoFit/>
          </a:bodyPr>
          <a:lstStyle/>
          <a:p>
            <a:r>
              <a:rPr lang="ar-DZ" sz="4000" b="1" dirty="0" smtClean="0">
                <a:solidFill>
                  <a:schemeClr val="bg1"/>
                </a:solidFill>
                <a:latin typeface="Traditional Arabic" pitchFamily="18" charset="-78"/>
                <a:cs typeface="Traditional Arabic" pitchFamily="18" charset="-78"/>
              </a:rPr>
              <a:t>الفرع الأول: الالتزام بالقيام</a:t>
            </a:r>
            <a:endParaRPr lang="en-US" sz="4000" b="1" dirty="0">
              <a:solidFill>
                <a:schemeClr val="bg1"/>
              </a:solidFill>
              <a:latin typeface="Traditional Arabic" pitchFamily="18" charset="-78"/>
              <a:cs typeface="Traditional Arabic" pitchFamily="18"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2" name="Freeform 2"/>
          <p:cNvSpPr/>
          <p:nvPr/>
        </p:nvSpPr>
        <p:spPr>
          <a:xfrm>
            <a:off x="16683520" y="1590911"/>
            <a:ext cx="2651835" cy="2651835"/>
          </a:xfrm>
          <a:custGeom>
            <a:avLst/>
            <a:gdLst/>
            <a:ahLst/>
            <a:cxnLst/>
            <a:rect l="l" t="t" r="r" b="b"/>
            <a:pathLst>
              <a:path w="2651835" h="2651835">
                <a:moveTo>
                  <a:pt x="0" y="0"/>
                </a:moveTo>
                <a:lnTo>
                  <a:pt x="2651835" y="0"/>
                </a:lnTo>
                <a:lnTo>
                  <a:pt x="2651835" y="2651835"/>
                </a:lnTo>
                <a:lnTo>
                  <a:pt x="0" y="2651835"/>
                </a:lnTo>
                <a:lnTo>
                  <a:pt x="0" y="0"/>
                </a:lnTo>
                <a:close/>
              </a:path>
            </a:pathLst>
          </a:custGeom>
          <a:blipFill>
            <a:blip r:embed="rId2">
              <a:alphaModFix amt="20999"/>
              <a:extLst>
                <a:ext uri="{96DAC541-7B7A-43D3-8B79-37D633B846F1}">
                  <asvg:svgBlip xmlns:asvg="http://schemas.microsoft.com/office/drawing/2016/SVG/main" xmlns="" r:embed="rId3"/>
                </a:ext>
              </a:extLst>
            </a:blip>
            <a:stretch>
              <a:fillRect/>
            </a:stretch>
          </a:blipFill>
        </p:spPr>
      </p:sp>
      <p:grpSp>
        <p:nvGrpSpPr>
          <p:cNvPr id="3" name="Group 3"/>
          <p:cNvGrpSpPr>
            <a:grpSpLocks noChangeAspect="1"/>
          </p:cNvGrpSpPr>
          <p:nvPr/>
        </p:nvGrpSpPr>
        <p:grpSpPr>
          <a:xfrm>
            <a:off x="-11963400" y="2636321"/>
            <a:ext cx="7620000" cy="7650679"/>
            <a:chOff x="0" y="0"/>
            <a:chExt cx="3331210" cy="3331210"/>
          </a:xfrm>
        </p:grpSpPr>
        <p:sp>
          <p:nvSpPr>
            <p:cNvPr id="4" name="Freeform 4"/>
            <p:cNvSpPr/>
            <p:nvPr/>
          </p:nvSpPr>
          <p:spPr>
            <a:xfrm>
              <a:off x="0" y="0"/>
              <a:ext cx="3331210" cy="3331210"/>
            </a:xfrm>
            <a:custGeom>
              <a:avLst/>
              <a:gdLst/>
              <a:ahLst/>
              <a:cxnLst/>
              <a:rect l="l" t="t" r="r" b="b"/>
              <a:pathLst>
                <a:path w="3331210" h="3331210">
                  <a:moveTo>
                    <a:pt x="3331210" y="3331210"/>
                  </a:moveTo>
                  <a:lnTo>
                    <a:pt x="0" y="3331210"/>
                  </a:lnTo>
                  <a:cubicBezTo>
                    <a:pt x="0" y="1490980"/>
                    <a:pt x="1490980" y="0"/>
                    <a:pt x="3331210" y="0"/>
                  </a:cubicBezTo>
                  <a:lnTo>
                    <a:pt x="3331210" y="3331210"/>
                  </a:lnTo>
                  <a:close/>
                </a:path>
              </a:pathLst>
            </a:custGeom>
            <a:blipFill>
              <a:blip r:embed="rId4"/>
              <a:stretch>
                <a:fillRect l="-25000" r="-25000"/>
              </a:stretch>
            </a:blipFill>
          </p:spPr>
        </p:sp>
      </p:grpSp>
      <p:graphicFrame>
        <p:nvGraphicFramePr>
          <p:cNvPr id="14" name="Diagramme 13"/>
          <p:cNvGraphicFramePr/>
          <p:nvPr/>
        </p:nvGraphicFramePr>
        <p:xfrm>
          <a:off x="6477000" y="876300"/>
          <a:ext cx="11811000" cy="94107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Freeform 2"/>
          <p:cNvSpPr/>
          <p:nvPr/>
        </p:nvSpPr>
        <p:spPr>
          <a:xfrm>
            <a:off x="-227600" y="0"/>
            <a:ext cx="6279570" cy="10287000"/>
          </a:xfrm>
          <a:custGeom>
            <a:avLst/>
            <a:gdLst/>
            <a:ahLst/>
            <a:cxnLst/>
            <a:rect l="l" t="t" r="r" b="b"/>
            <a:pathLst>
              <a:path w="6279570" h="10287000">
                <a:moveTo>
                  <a:pt x="0" y="0"/>
                </a:moveTo>
                <a:lnTo>
                  <a:pt x="6279571" y="0"/>
                </a:lnTo>
                <a:lnTo>
                  <a:pt x="6279571" y="10287000"/>
                </a:lnTo>
                <a:lnTo>
                  <a:pt x="0" y="10287000"/>
                </a:lnTo>
                <a:lnTo>
                  <a:pt x="0" y="0"/>
                </a:lnTo>
                <a:close/>
              </a:path>
            </a:pathLst>
          </a:custGeom>
          <a:blipFill>
            <a:blip r:embed="rId9"/>
            <a:stretch>
              <a:fillRect t="-901" r="-11111" b="-901"/>
            </a:stretch>
          </a:blipFill>
        </p:spPr>
      </p:sp>
      <p:sp>
        <p:nvSpPr>
          <p:cNvPr id="16" name="Rectangle 15"/>
          <p:cNvSpPr/>
          <p:nvPr/>
        </p:nvSpPr>
        <p:spPr>
          <a:xfrm>
            <a:off x="9220200" y="0"/>
            <a:ext cx="4496744" cy="769441"/>
          </a:xfrm>
          <a:prstGeom prst="rect">
            <a:avLst/>
          </a:prstGeom>
        </p:spPr>
        <p:txBody>
          <a:bodyPr wrap="none">
            <a:spAutoFit/>
          </a:bodyPr>
          <a:lstStyle/>
          <a:p>
            <a:r>
              <a:rPr lang="ar-DZ" sz="4400" b="1" dirty="0" smtClean="0">
                <a:solidFill>
                  <a:schemeClr val="bg1"/>
                </a:solidFill>
                <a:latin typeface="Traditional Arabic" pitchFamily="18" charset="-78"/>
                <a:cs typeface="Traditional Arabic" pitchFamily="18" charset="-78"/>
              </a:rPr>
              <a:t>الفرع الثاني: الالتزام بالامتناع</a:t>
            </a:r>
            <a:endParaRPr lang="en-US" sz="4400" b="1" dirty="0">
              <a:solidFill>
                <a:schemeClr val="bg1"/>
              </a:solidFill>
              <a:latin typeface="Traditional Arabic" pitchFamily="18" charset="-78"/>
              <a:cs typeface="Traditional Arabic" pitchFamily="18" charset="-7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sp>
        <p:nvSpPr>
          <p:cNvPr id="27" name="Rectangle 26"/>
          <p:cNvSpPr/>
          <p:nvPr/>
        </p:nvSpPr>
        <p:spPr>
          <a:xfrm>
            <a:off x="3124200" y="0"/>
            <a:ext cx="12077345" cy="1200329"/>
          </a:xfrm>
          <a:prstGeom prst="rect">
            <a:avLst/>
          </a:prstGeom>
        </p:spPr>
        <p:txBody>
          <a:bodyPr wrap="none">
            <a:spAutoFit/>
          </a:bodyPr>
          <a:lstStyle/>
          <a:p>
            <a:r>
              <a:rPr lang="ar-DZ" sz="7200" b="1" dirty="0" smtClean="0">
                <a:solidFill>
                  <a:schemeClr val="bg1"/>
                </a:solidFill>
                <a:latin typeface="Traditional Arabic" pitchFamily="18" charset="-78"/>
                <a:cs typeface="Traditional Arabic" pitchFamily="18" charset="-78"/>
              </a:rPr>
              <a:t>المطلب الثاني: جزاء </a:t>
            </a:r>
            <a:r>
              <a:rPr lang="ar-DZ" sz="7200" b="1" dirty="0" err="1" smtClean="0">
                <a:solidFill>
                  <a:schemeClr val="bg1"/>
                </a:solidFill>
                <a:latin typeface="Traditional Arabic" pitchFamily="18" charset="-78"/>
                <a:cs typeface="Traditional Arabic" pitchFamily="18" charset="-78"/>
              </a:rPr>
              <a:t>الاخلال</a:t>
            </a:r>
            <a:r>
              <a:rPr lang="ar-DZ" sz="7200" b="1" dirty="0" smtClean="0">
                <a:solidFill>
                  <a:schemeClr val="bg1"/>
                </a:solidFill>
                <a:latin typeface="Traditional Arabic" pitchFamily="18" charset="-78"/>
                <a:cs typeface="Traditional Arabic" pitchFamily="18" charset="-78"/>
              </a:rPr>
              <a:t> بالواجبات الوظيفية</a:t>
            </a:r>
            <a:endParaRPr lang="en-US" sz="7200" b="1" dirty="0">
              <a:solidFill>
                <a:schemeClr val="bg1"/>
              </a:solidFill>
              <a:latin typeface="Traditional Arabic" pitchFamily="18" charset="-78"/>
              <a:cs typeface="Traditional Arabic" pitchFamily="18" charset="-78"/>
            </a:endParaRPr>
          </a:p>
        </p:txBody>
      </p:sp>
      <p:grpSp>
        <p:nvGrpSpPr>
          <p:cNvPr id="30" name="Group 3"/>
          <p:cNvGrpSpPr>
            <a:grpSpLocks noChangeAspect="1"/>
          </p:cNvGrpSpPr>
          <p:nvPr/>
        </p:nvGrpSpPr>
        <p:grpSpPr>
          <a:xfrm>
            <a:off x="10668000" y="2636321"/>
            <a:ext cx="7620000" cy="7650679"/>
            <a:chOff x="0" y="0"/>
            <a:chExt cx="3331210" cy="3331210"/>
          </a:xfrm>
        </p:grpSpPr>
        <p:sp>
          <p:nvSpPr>
            <p:cNvPr id="31" name="Freeform 4"/>
            <p:cNvSpPr/>
            <p:nvPr/>
          </p:nvSpPr>
          <p:spPr>
            <a:xfrm>
              <a:off x="0" y="0"/>
              <a:ext cx="3331210" cy="3331210"/>
            </a:xfrm>
            <a:custGeom>
              <a:avLst/>
              <a:gdLst/>
              <a:ahLst/>
              <a:cxnLst/>
              <a:rect l="l" t="t" r="r" b="b"/>
              <a:pathLst>
                <a:path w="3331210" h="3331210">
                  <a:moveTo>
                    <a:pt x="3331210" y="3331210"/>
                  </a:moveTo>
                  <a:lnTo>
                    <a:pt x="0" y="3331210"/>
                  </a:lnTo>
                  <a:cubicBezTo>
                    <a:pt x="0" y="1490980"/>
                    <a:pt x="1490980" y="0"/>
                    <a:pt x="3331210" y="0"/>
                  </a:cubicBezTo>
                  <a:lnTo>
                    <a:pt x="3331210" y="3331210"/>
                  </a:lnTo>
                  <a:close/>
                </a:path>
              </a:pathLst>
            </a:custGeom>
            <a:blipFill>
              <a:blip r:embed="rId2"/>
              <a:stretch>
                <a:fillRect l="-25000" r="-25000"/>
              </a:stretch>
            </a:blipFill>
          </p:spPr>
        </p:sp>
      </p:grpSp>
      <p:sp>
        <p:nvSpPr>
          <p:cNvPr id="32" name="Rectangle 31"/>
          <p:cNvSpPr/>
          <p:nvPr/>
        </p:nvSpPr>
        <p:spPr>
          <a:xfrm>
            <a:off x="838200" y="2324100"/>
            <a:ext cx="11855351" cy="3139321"/>
          </a:xfrm>
          <a:prstGeom prst="rect">
            <a:avLst/>
          </a:prstGeom>
        </p:spPr>
        <p:txBody>
          <a:bodyPr wrap="square">
            <a:spAutoFit/>
          </a:bodyPr>
          <a:lstStyle/>
          <a:p>
            <a:pPr algn="r"/>
            <a:r>
              <a:rPr lang="ar-DZ" sz="6600" dirty="0" smtClean="0">
                <a:solidFill>
                  <a:schemeClr val="bg1"/>
                </a:solidFill>
                <a:latin typeface="Traditional Arabic" pitchFamily="18" charset="-78"/>
                <a:cs typeface="Traditional Arabic" pitchFamily="18" charset="-78"/>
              </a:rPr>
              <a:t>- مفهوم </a:t>
            </a:r>
            <a:r>
              <a:rPr lang="ar-DZ" sz="6600" dirty="0" err="1" smtClean="0">
                <a:solidFill>
                  <a:schemeClr val="bg1"/>
                </a:solidFill>
                <a:latin typeface="Traditional Arabic" pitchFamily="18" charset="-78"/>
                <a:cs typeface="Traditional Arabic" pitchFamily="18" charset="-78"/>
              </a:rPr>
              <a:t>الخطا</a:t>
            </a:r>
            <a:r>
              <a:rPr lang="ar-DZ" sz="6600" dirty="0" smtClean="0">
                <a:solidFill>
                  <a:schemeClr val="bg1"/>
                </a:solidFill>
                <a:latin typeface="Traditional Arabic" pitchFamily="18" charset="-78"/>
                <a:cs typeface="Traditional Arabic" pitchFamily="18" charset="-78"/>
              </a:rPr>
              <a:t> المهني كل تخل عن الواجبات المهنية أو مساس بالانضباط وكل خطأ أو مخالفة من طرف الموظف </a:t>
            </a:r>
            <a:r>
              <a:rPr lang="ar-DZ" sz="6600" dirty="0" err="1" smtClean="0">
                <a:solidFill>
                  <a:schemeClr val="bg1"/>
                </a:solidFill>
                <a:latin typeface="Traditional Arabic" pitchFamily="18" charset="-78"/>
                <a:cs typeface="Traditional Arabic" pitchFamily="18" charset="-78"/>
              </a:rPr>
              <a:t>اثناء</a:t>
            </a:r>
            <a:r>
              <a:rPr lang="ar-DZ" sz="6600" dirty="0" smtClean="0">
                <a:solidFill>
                  <a:schemeClr val="bg1"/>
                </a:solidFill>
                <a:latin typeface="Traditional Arabic" pitchFamily="18" charset="-78"/>
                <a:cs typeface="Traditional Arabic" pitchFamily="18" charset="-78"/>
              </a:rPr>
              <a:t> </a:t>
            </a:r>
            <a:r>
              <a:rPr lang="ar-DZ" sz="6600" dirty="0" err="1" smtClean="0">
                <a:solidFill>
                  <a:schemeClr val="bg1"/>
                </a:solidFill>
                <a:latin typeface="Traditional Arabic" pitchFamily="18" charset="-78"/>
                <a:cs typeface="Traditional Arabic" pitchFamily="18" charset="-78"/>
              </a:rPr>
              <a:t>او</a:t>
            </a:r>
            <a:r>
              <a:rPr lang="ar-DZ" sz="6600" dirty="0" smtClean="0">
                <a:solidFill>
                  <a:schemeClr val="bg1"/>
                </a:solidFill>
                <a:latin typeface="Traditional Arabic" pitchFamily="18" charset="-78"/>
                <a:cs typeface="Traditional Arabic" pitchFamily="18" charset="-78"/>
              </a:rPr>
              <a:t> بمناسبة تأدية مهامه</a:t>
            </a:r>
            <a:r>
              <a:rPr lang="ar-DZ" sz="2000" dirty="0" smtClean="0">
                <a:solidFill>
                  <a:schemeClr val="bg1"/>
                </a:solidFill>
                <a:latin typeface="Traditional Arabic" pitchFamily="18" charset="-78"/>
                <a:cs typeface="Traditional Arabic" pitchFamily="18" charset="-78"/>
              </a:rPr>
              <a:t>.</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grpSp>
        <p:nvGrpSpPr>
          <p:cNvPr id="23" name="Group 23"/>
          <p:cNvGrpSpPr/>
          <p:nvPr/>
        </p:nvGrpSpPr>
        <p:grpSpPr>
          <a:xfrm>
            <a:off x="1" y="-1626589"/>
            <a:ext cx="18288000" cy="2655289"/>
            <a:chOff x="0" y="-38100"/>
            <a:chExt cx="5059561" cy="1211006"/>
          </a:xfrm>
        </p:grpSpPr>
        <p:sp>
          <p:nvSpPr>
            <p:cNvPr id="24" name="Freeform 24"/>
            <p:cNvSpPr/>
            <p:nvPr/>
          </p:nvSpPr>
          <p:spPr>
            <a:xfrm>
              <a:off x="0" y="0"/>
              <a:ext cx="5059561" cy="1172906"/>
            </a:xfrm>
            <a:custGeom>
              <a:avLst/>
              <a:gdLst/>
              <a:ahLst/>
              <a:cxnLst/>
              <a:rect l="l" t="t" r="r" b="b"/>
              <a:pathLst>
                <a:path w="5059561" h="1172906">
                  <a:moveTo>
                    <a:pt x="0" y="0"/>
                  </a:moveTo>
                  <a:lnTo>
                    <a:pt x="5059561" y="0"/>
                  </a:lnTo>
                  <a:lnTo>
                    <a:pt x="5059561" y="1172906"/>
                  </a:lnTo>
                  <a:lnTo>
                    <a:pt x="0" y="1172906"/>
                  </a:lnTo>
                  <a:close/>
                </a:path>
              </a:pathLst>
            </a:custGeom>
            <a:solidFill>
              <a:srgbClr val="051D40"/>
            </a:solidFill>
            <a:ln w="38100" cap="sq">
              <a:solidFill>
                <a:srgbClr val="56AEFF"/>
              </a:solidFill>
              <a:prstDash val="solid"/>
              <a:miter/>
            </a:ln>
          </p:spPr>
        </p:sp>
        <p:sp>
          <p:nvSpPr>
            <p:cNvPr id="25" name="TextBox 25"/>
            <p:cNvSpPr txBox="1"/>
            <p:nvPr/>
          </p:nvSpPr>
          <p:spPr>
            <a:xfrm>
              <a:off x="0" y="-38100"/>
              <a:ext cx="5059561" cy="932984"/>
            </a:xfrm>
            <a:prstGeom prst="rect">
              <a:avLst/>
            </a:prstGeom>
          </p:spPr>
          <p:txBody>
            <a:bodyPr lIns="50800" tIns="50800" rIns="50800" bIns="50800" rtlCol="0" anchor="ctr"/>
            <a:lstStyle/>
            <a:p>
              <a:pPr algn="ctr">
                <a:lnSpc>
                  <a:spcPts val="2605"/>
                </a:lnSpc>
              </a:pPr>
              <a:endParaRPr/>
            </a:p>
          </p:txBody>
        </p:sp>
      </p:grpSp>
      <p:sp>
        <p:nvSpPr>
          <p:cNvPr id="37" name="Rectangle 36"/>
          <p:cNvSpPr/>
          <p:nvPr/>
        </p:nvSpPr>
        <p:spPr>
          <a:xfrm>
            <a:off x="6477000" y="-830997"/>
            <a:ext cx="4733988" cy="830997"/>
          </a:xfrm>
          <a:prstGeom prst="rect">
            <a:avLst/>
          </a:prstGeom>
        </p:spPr>
        <p:txBody>
          <a:bodyPr wrap="none">
            <a:spAutoFit/>
          </a:bodyPr>
          <a:lstStyle/>
          <a:p>
            <a:r>
              <a:rPr lang="ar-DZ" sz="4800" b="1" dirty="0" smtClean="0">
                <a:solidFill>
                  <a:schemeClr val="bg1"/>
                </a:solidFill>
                <a:latin typeface="Traditional Arabic" pitchFamily="18" charset="-78"/>
                <a:cs typeface="Traditional Arabic" pitchFamily="18" charset="-78"/>
              </a:rPr>
              <a:t>2- تصنيف الأخطاء المهنية</a:t>
            </a:r>
            <a:endParaRPr lang="en-US" sz="4800" b="1" dirty="0">
              <a:solidFill>
                <a:schemeClr val="bg1"/>
              </a:solidFill>
              <a:latin typeface="Traditional Arabic" pitchFamily="18" charset="-78"/>
              <a:cs typeface="Traditional Arabic" pitchFamily="18" charset="-78"/>
            </a:endParaRPr>
          </a:p>
        </p:txBody>
      </p:sp>
      <p:graphicFrame>
        <p:nvGraphicFramePr>
          <p:cNvPr id="38" name="Diagramme 37"/>
          <p:cNvGraphicFramePr/>
          <p:nvPr/>
        </p:nvGraphicFramePr>
        <p:xfrm>
          <a:off x="4191000" y="0"/>
          <a:ext cx="13487400" cy="9156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10" name="Rectangle 9"/>
          <p:cNvSpPr/>
          <p:nvPr/>
        </p:nvSpPr>
        <p:spPr>
          <a:xfrm>
            <a:off x="3657600" y="800100"/>
            <a:ext cx="14630400" cy="1661993"/>
          </a:xfrm>
          <a:prstGeom prst="rect">
            <a:avLst/>
          </a:prstGeom>
        </p:spPr>
        <p:txBody>
          <a:bodyPr wrap="square">
            <a:spAutoFit/>
          </a:bodyPr>
          <a:lstStyle/>
          <a:p>
            <a:pPr algn="r"/>
            <a:r>
              <a:rPr lang="ar-DZ" sz="5400" dirty="0" smtClean="0">
                <a:solidFill>
                  <a:schemeClr val="bg1"/>
                </a:solidFill>
                <a:latin typeface="Traditional Arabic" pitchFamily="18" charset="-78"/>
                <a:cs typeface="Traditional Arabic" pitchFamily="18" charset="-78"/>
              </a:rPr>
              <a:t>3</a:t>
            </a:r>
            <a:r>
              <a:rPr lang="ar-DZ" sz="4400" dirty="0" smtClean="0">
                <a:solidFill>
                  <a:schemeClr val="bg1"/>
                </a:solidFill>
                <a:latin typeface="Traditional Arabic" pitchFamily="18" charset="-78"/>
                <a:cs typeface="Traditional Arabic" pitchFamily="18" charset="-78"/>
              </a:rPr>
              <a:t>- العقوبات التأديبية: يقصد بالعقوبة </a:t>
            </a:r>
            <a:r>
              <a:rPr lang="ar-DZ" sz="4400" dirty="0" err="1" smtClean="0">
                <a:solidFill>
                  <a:schemeClr val="bg1"/>
                </a:solidFill>
                <a:latin typeface="Traditional Arabic" pitchFamily="18" charset="-78"/>
                <a:cs typeface="Traditional Arabic" pitchFamily="18" charset="-78"/>
              </a:rPr>
              <a:t>التاديبية</a:t>
            </a:r>
            <a:r>
              <a:rPr lang="ar-DZ" sz="4400" dirty="0" smtClean="0">
                <a:solidFill>
                  <a:schemeClr val="bg1"/>
                </a:solidFill>
                <a:latin typeface="Traditional Arabic" pitchFamily="18" charset="-78"/>
                <a:cs typeface="Traditional Arabic" pitchFamily="18" charset="-78"/>
              </a:rPr>
              <a:t> عموما الجزاء الذي توقعه الإدارة على الموظف مرتكب الخطأ المهني</a:t>
            </a:r>
            <a:r>
              <a:rPr lang="ar-DZ" dirty="0" smtClean="0"/>
              <a:t>.</a:t>
            </a:r>
            <a:endParaRPr lang="en-US" dirty="0"/>
          </a:p>
        </p:txBody>
      </p:sp>
      <p:sp>
        <p:nvSpPr>
          <p:cNvPr id="11" name="Rectangle 10"/>
          <p:cNvSpPr/>
          <p:nvPr/>
        </p:nvSpPr>
        <p:spPr>
          <a:xfrm>
            <a:off x="7696200" y="1866900"/>
            <a:ext cx="10591800" cy="2800767"/>
          </a:xfrm>
          <a:prstGeom prst="rect">
            <a:avLst/>
          </a:prstGeom>
        </p:spPr>
        <p:txBody>
          <a:bodyPr wrap="square">
            <a:spAutoFit/>
          </a:bodyPr>
          <a:lstStyle/>
          <a:p>
            <a:pPr algn="r"/>
            <a:r>
              <a:rPr lang="ar-DZ" sz="4400" dirty="0" smtClean="0">
                <a:solidFill>
                  <a:schemeClr val="bg1"/>
                </a:solidFill>
                <a:latin typeface="Traditional Arabic" pitchFamily="18" charset="-78"/>
                <a:cs typeface="Traditional Arabic" pitchFamily="18" charset="-78"/>
              </a:rPr>
              <a:t/>
            </a:r>
            <a:br>
              <a:rPr lang="ar-DZ" sz="4400" dirty="0" smtClean="0">
                <a:solidFill>
                  <a:schemeClr val="bg1"/>
                </a:solidFill>
                <a:latin typeface="Traditional Arabic" pitchFamily="18" charset="-78"/>
                <a:cs typeface="Traditional Arabic" pitchFamily="18" charset="-78"/>
              </a:rPr>
            </a:br>
            <a:r>
              <a:rPr lang="ar-DZ" sz="4400" dirty="0" smtClean="0">
                <a:solidFill>
                  <a:schemeClr val="bg1"/>
                </a:solidFill>
                <a:latin typeface="Traditional Arabic" pitchFamily="18" charset="-78"/>
                <a:cs typeface="Traditional Arabic" pitchFamily="18" charset="-78"/>
              </a:rPr>
              <a:t>4- تصنيف العقوبات التأديبية: صنف المشرع العقوبات التأديبية </a:t>
            </a:r>
            <a:r>
              <a:rPr lang="ar-DZ" sz="4400" dirty="0" err="1" smtClean="0">
                <a:solidFill>
                  <a:schemeClr val="bg1"/>
                </a:solidFill>
                <a:latin typeface="Traditional Arabic" pitchFamily="18" charset="-78"/>
                <a:cs typeface="Traditional Arabic" pitchFamily="18" charset="-78"/>
              </a:rPr>
              <a:t>الى</a:t>
            </a:r>
            <a:r>
              <a:rPr lang="ar-DZ" sz="4400" dirty="0" smtClean="0">
                <a:solidFill>
                  <a:schemeClr val="bg1"/>
                </a:solidFill>
                <a:latin typeface="Traditional Arabic" pitchFamily="18" charset="-78"/>
                <a:cs typeface="Traditional Arabic" pitchFamily="18" charset="-78"/>
              </a:rPr>
              <a:t> درجات </a:t>
            </a:r>
            <a:r>
              <a:rPr lang="ar-DZ" sz="4400" dirty="0" err="1" smtClean="0">
                <a:solidFill>
                  <a:schemeClr val="bg1"/>
                </a:solidFill>
                <a:latin typeface="Traditional Arabic" pitchFamily="18" charset="-78"/>
                <a:cs typeface="Traditional Arabic" pitchFamily="18" charset="-78"/>
              </a:rPr>
              <a:t>اربع</a:t>
            </a:r>
            <a:r>
              <a:rPr lang="ar-DZ" sz="4400" dirty="0" smtClean="0">
                <a:solidFill>
                  <a:schemeClr val="bg1"/>
                </a:solidFill>
                <a:latin typeface="Traditional Arabic" pitchFamily="18" charset="-78"/>
                <a:cs typeface="Traditional Arabic" pitchFamily="18" charset="-78"/>
              </a:rPr>
              <a:t> مراعيا في ذلك مدى التناسب بينها وبين </a:t>
            </a:r>
            <a:r>
              <a:rPr lang="ar-DZ" sz="4400" dirty="0" err="1" smtClean="0">
                <a:solidFill>
                  <a:schemeClr val="bg1"/>
                </a:solidFill>
                <a:latin typeface="Traditional Arabic" pitchFamily="18" charset="-78"/>
                <a:cs typeface="Traditional Arabic" pitchFamily="18" charset="-78"/>
              </a:rPr>
              <a:t>الاخطاء</a:t>
            </a:r>
            <a:r>
              <a:rPr lang="ar-DZ" sz="4400" dirty="0" smtClean="0">
                <a:solidFill>
                  <a:schemeClr val="bg1"/>
                </a:solidFill>
                <a:latin typeface="Traditional Arabic" pitchFamily="18" charset="-78"/>
                <a:cs typeface="Traditional Arabic" pitchFamily="18" charset="-78"/>
              </a:rPr>
              <a:t> المهنية المرتكبة من طرف الموظف.</a:t>
            </a:r>
            <a:endParaRPr lang="en-US" sz="4400" dirty="0">
              <a:solidFill>
                <a:schemeClr val="bg1"/>
              </a:solidFill>
              <a:latin typeface="Traditional Arabic" pitchFamily="18" charset="-78"/>
              <a:cs typeface="Traditional Arabic" pitchFamily="18" charset="-78"/>
            </a:endParaRPr>
          </a:p>
        </p:txBody>
      </p:sp>
      <p:sp>
        <p:nvSpPr>
          <p:cNvPr id="13" name="Rectangle 12"/>
          <p:cNvSpPr/>
          <p:nvPr/>
        </p:nvSpPr>
        <p:spPr>
          <a:xfrm>
            <a:off x="8839200" y="4914900"/>
            <a:ext cx="9448800" cy="4832092"/>
          </a:xfrm>
          <a:prstGeom prst="rect">
            <a:avLst/>
          </a:prstGeom>
        </p:spPr>
        <p:txBody>
          <a:bodyPr wrap="square">
            <a:spAutoFit/>
          </a:bodyPr>
          <a:lstStyle/>
          <a:p>
            <a:pPr algn="r"/>
            <a:r>
              <a:rPr lang="ar-DZ" sz="4400" dirty="0" smtClean="0">
                <a:solidFill>
                  <a:schemeClr val="bg1"/>
                </a:solidFill>
                <a:latin typeface="Traditional Arabic" pitchFamily="18" charset="-78"/>
                <a:cs typeface="Traditional Arabic" pitchFamily="18" charset="-78"/>
              </a:rPr>
              <a:t>1-عقوبات من الدرجة </a:t>
            </a:r>
            <a:r>
              <a:rPr lang="ar-DZ" sz="4400" dirty="0" err="1" smtClean="0">
                <a:solidFill>
                  <a:schemeClr val="bg1"/>
                </a:solidFill>
                <a:latin typeface="Traditional Arabic" pitchFamily="18" charset="-78"/>
                <a:cs typeface="Traditional Arabic" pitchFamily="18" charset="-78"/>
              </a:rPr>
              <a:t>الاولى</a:t>
            </a:r>
            <a:r>
              <a:rPr lang="ar-DZ" sz="4400" dirty="0" smtClean="0">
                <a:solidFill>
                  <a:schemeClr val="bg1"/>
                </a:solidFill>
                <a:latin typeface="Traditional Arabic" pitchFamily="18" charset="-78"/>
                <a:cs typeface="Traditional Arabic" pitchFamily="18" charset="-78"/>
              </a:rPr>
              <a:t>: تنبيه </a:t>
            </a:r>
            <a:r>
              <a:rPr lang="ar-DZ" sz="4400" dirty="0" err="1" smtClean="0">
                <a:solidFill>
                  <a:schemeClr val="bg1"/>
                </a:solidFill>
                <a:latin typeface="Traditional Arabic" pitchFamily="18" charset="-78"/>
                <a:cs typeface="Traditional Arabic" pitchFamily="18" charset="-78"/>
              </a:rPr>
              <a:t>انذار</a:t>
            </a:r>
            <a:r>
              <a:rPr lang="ar-DZ" sz="4400" dirty="0" smtClean="0">
                <a:solidFill>
                  <a:schemeClr val="bg1"/>
                </a:solidFill>
                <a:latin typeface="Traditional Arabic" pitchFamily="18" charset="-78"/>
                <a:cs typeface="Traditional Arabic" pitchFamily="18" charset="-78"/>
              </a:rPr>
              <a:t> كتابي التوبيخ </a:t>
            </a:r>
            <a:br>
              <a:rPr lang="ar-DZ" sz="4400" dirty="0" smtClean="0">
                <a:solidFill>
                  <a:schemeClr val="bg1"/>
                </a:solidFill>
                <a:latin typeface="Traditional Arabic" pitchFamily="18" charset="-78"/>
                <a:cs typeface="Traditional Arabic" pitchFamily="18" charset="-78"/>
              </a:rPr>
            </a:br>
            <a:r>
              <a:rPr lang="ar-DZ" sz="4400" dirty="0" smtClean="0">
                <a:solidFill>
                  <a:schemeClr val="bg1"/>
                </a:solidFill>
                <a:latin typeface="Traditional Arabic" pitchFamily="18" charset="-78"/>
                <a:cs typeface="Traditional Arabic" pitchFamily="18" charset="-78"/>
              </a:rPr>
              <a:t>2-عقوبات من الدرجة الثانية: التوقيف عن العمل من يوم </a:t>
            </a:r>
            <a:r>
              <a:rPr lang="ar-DZ" sz="4400" dirty="0" err="1" smtClean="0">
                <a:solidFill>
                  <a:schemeClr val="bg1"/>
                </a:solidFill>
                <a:latin typeface="Traditional Arabic" pitchFamily="18" charset="-78"/>
                <a:cs typeface="Traditional Arabic" pitchFamily="18" charset="-78"/>
              </a:rPr>
              <a:t>الى</a:t>
            </a:r>
            <a:r>
              <a:rPr lang="ar-DZ" sz="4400" dirty="0" smtClean="0">
                <a:solidFill>
                  <a:schemeClr val="bg1"/>
                </a:solidFill>
                <a:latin typeface="Traditional Arabic" pitchFamily="18" charset="-78"/>
                <a:cs typeface="Traditional Arabic" pitchFamily="18" charset="-78"/>
              </a:rPr>
              <a:t> ثلاثة </a:t>
            </a:r>
            <a:r>
              <a:rPr lang="ar-DZ" sz="4400" dirty="0" err="1" smtClean="0">
                <a:solidFill>
                  <a:schemeClr val="bg1"/>
                </a:solidFill>
                <a:latin typeface="Traditional Arabic" pitchFamily="18" charset="-78"/>
                <a:cs typeface="Traditional Arabic" pitchFamily="18" charset="-78"/>
              </a:rPr>
              <a:t>ايام</a:t>
            </a:r>
            <a:r>
              <a:rPr lang="ar-DZ" sz="4400" dirty="0" smtClean="0">
                <a:solidFill>
                  <a:schemeClr val="bg1"/>
                </a:solidFill>
                <a:latin typeface="Traditional Arabic" pitchFamily="18" charset="-78"/>
                <a:cs typeface="Traditional Arabic" pitchFamily="18" charset="-78"/>
              </a:rPr>
              <a:t> الشطب من قائمة </a:t>
            </a:r>
            <a:r>
              <a:rPr lang="ar-DZ" sz="4400" dirty="0" err="1" smtClean="0">
                <a:solidFill>
                  <a:schemeClr val="bg1"/>
                </a:solidFill>
                <a:latin typeface="Traditional Arabic" pitchFamily="18" charset="-78"/>
                <a:cs typeface="Traditional Arabic" pitchFamily="18" charset="-78"/>
              </a:rPr>
              <a:t>التاهيل</a:t>
            </a:r>
            <a:r>
              <a:rPr lang="ar-DZ" sz="4400" dirty="0" smtClean="0">
                <a:solidFill>
                  <a:schemeClr val="bg1"/>
                </a:solidFill>
                <a:latin typeface="Traditional Arabic" pitchFamily="18" charset="-78"/>
                <a:cs typeface="Traditional Arabic" pitchFamily="18" charset="-78"/>
              </a:rPr>
              <a:t>.</a:t>
            </a:r>
            <a:br>
              <a:rPr lang="ar-DZ" sz="4400" dirty="0" smtClean="0">
                <a:solidFill>
                  <a:schemeClr val="bg1"/>
                </a:solidFill>
                <a:latin typeface="Traditional Arabic" pitchFamily="18" charset="-78"/>
                <a:cs typeface="Traditional Arabic" pitchFamily="18" charset="-78"/>
              </a:rPr>
            </a:br>
            <a:r>
              <a:rPr lang="ar-DZ" sz="4400" dirty="0" smtClean="0">
                <a:solidFill>
                  <a:schemeClr val="bg1"/>
                </a:solidFill>
                <a:latin typeface="Traditional Arabic" pitchFamily="18" charset="-78"/>
                <a:cs typeface="Traditional Arabic" pitchFamily="18" charset="-78"/>
              </a:rPr>
              <a:t>-عقوبات </a:t>
            </a:r>
            <a:r>
              <a:rPr lang="ar-DZ" sz="4400" dirty="0" smtClean="0">
                <a:solidFill>
                  <a:schemeClr val="bg1"/>
                </a:solidFill>
                <a:latin typeface="Traditional Arabic" pitchFamily="18" charset="-78"/>
                <a:cs typeface="Traditional Arabic" pitchFamily="18" charset="-78"/>
              </a:rPr>
              <a:t>من الدرجة الثالثة: توقيف عن العمل من أربعة </a:t>
            </a:r>
            <a:r>
              <a:rPr lang="ar-DZ" sz="4400" dirty="0" err="1" smtClean="0">
                <a:solidFill>
                  <a:schemeClr val="bg1"/>
                </a:solidFill>
                <a:latin typeface="Traditional Arabic" pitchFamily="18" charset="-78"/>
                <a:cs typeface="Traditional Arabic" pitchFamily="18" charset="-78"/>
              </a:rPr>
              <a:t>الى</a:t>
            </a:r>
            <a:r>
              <a:rPr lang="ar-DZ" sz="4400" dirty="0" smtClean="0">
                <a:solidFill>
                  <a:schemeClr val="bg1"/>
                </a:solidFill>
                <a:latin typeface="Traditional Arabic" pitchFamily="18" charset="-78"/>
                <a:cs typeface="Traditional Arabic" pitchFamily="18" charset="-78"/>
              </a:rPr>
              <a:t> ثمانية </a:t>
            </a:r>
            <a:r>
              <a:rPr lang="ar-DZ" sz="4400" dirty="0" err="1" smtClean="0">
                <a:solidFill>
                  <a:schemeClr val="bg1"/>
                </a:solidFill>
                <a:latin typeface="Traditional Arabic" pitchFamily="18" charset="-78"/>
                <a:cs typeface="Traditional Arabic" pitchFamily="18" charset="-78"/>
              </a:rPr>
              <a:t>ايام</a:t>
            </a:r>
            <a:r>
              <a:rPr lang="ar-DZ" sz="4400" dirty="0" smtClean="0">
                <a:solidFill>
                  <a:schemeClr val="bg1"/>
                </a:solidFill>
                <a:latin typeface="Traditional Arabic" pitchFamily="18" charset="-78"/>
                <a:cs typeface="Traditional Arabic" pitchFamily="18" charset="-78"/>
              </a:rPr>
              <a:t> التنزيل من درجة </a:t>
            </a:r>
            <a:r>
              <a:rPr lang="ar-DZ" sz="4400" dirty="0" err="1" smtClean="0">
                <a:solidFill>
                  <a:schemeClr val="bg1"/>
                </a:solidFill>
                <a:latin typeface="Traditional Arabic" pitchFamily="18" charset="-78"/>
                <a:cs typeface="Traditional Arabic" pitchFamily="18" charset="-78"/>
              </a:rPr>
              <a:t>الى</a:t>
            </a:r>
            <a:r>
              <a:rPr lang="ar-DZ" sz="4400" dirty="0" smtClean="0">
                <a:solidFill>
                  <a:schemeClr val="bg1"/>
                </a:solidFill>
                <a:latin typeface="Traditional Arabic" pitchFamily="18" charset="-78"/>
                <a:cs typeface="Traditional Arabic" pitchFamily="18" charset="-78"/>
              </a:rPr>
              <a:t> درجتين النقل </a:t>
            </a:r>
            <a:r>
              <a:rPr lang="ar-DZ" sz="4400" dirty="0" err="1" smtClean="0">
                <a:solidFill>
                  <a:schemeClr val="bg1"/>
                </a:solidFill>
                <a:latin typeface="Traditional Arabic" pitchFamily="18" charset="-78"/>
                <a:cs typeface="Traditional Arabic" pitchFamily="18" charset="-78"/>
              </a:rPr>
              <a:t>الاجباري</a:t>
            </a:r>
            <a:r>
              <a:rPr lang="ar-DZ" sz="4400" dirty="0" smtClean="0">
                <a:solidFill>
                  <a:schemeClr val="bg1"/>
                </a:solidFill>
                <a:latin typeface="Traditional Arabic" pitchFamily="18" charset="-78"/>
                <a:cs typeface="Traditional Arabic" pitchFamily="18" charset="-78"/>
              </a:rPr>
              <a:t> .</a:t>
            </a:r>
            <a:br>
              <a:rPr lang="ar-DZ" sz="4400" dirty="0" smtClean="0">
                <a:solidFill>
                  <a:schemeClr val="bg1"/>
                </a:solidFill>
                <a:latin typeface="Traditional Arabic" pitchFamily="18" charset="-78"/>
                <a:cs typeface="Traditional Arabic" pitchFamily="18" charset="-78"/>
              </a:rPr>
            </a:br>
            <a:r>
              <a:rPr lang="ar-DZ" sz="4400" dirty="0" smtClean="0">
                <a:solidFill>
                  <a:schemeClr val="bg1"/>
                </a:solidFill>
                <a:latin typeface="Traditional Arabic" pitchFamily="18" charset="-78"/>
                <a:cs typeface="Traditional Arabic" pitchFamily="18" charset="-78"/>
              </a:rPr>
              <a:t>4-عقوبات من الدرجة الرابعة: التنزيل </a:t>
            </a:r>
            <a:r>
              <a:rPr lang="ar-DZ" sz="4400" dirty="0" err="1" smtClean="0">
                <a:solidFill>
                  <a:schemeClr val="bg1"/>
                </a:solidFill>
                <a:latin typeface="Traditional Arabic" pitchFamily="18" charset="-78"/>
                <a:cs typeface="Traditional Arabic" pitchFamily="18" charset="-78"/>
              </a:rPr>
              <a:t>الى</a:t>
            </a:r>
            <a:r>
              <a:rPr lang="ar-DZ" sz="4400" dirty="0" smtClean="0">
                <a:solidFill>
                  <a:schemeClr val="bg1"/>
                </a:solidFill>
                <a:latin typeface="Traditional Arabic" pitchFamily="18" charset="-78"/>
                <a:cs typeface="Traditional Arabic" pitchFamily="18" charset="-78"/>
              </a:rPr>
              <a:t> الرتبة السفلى مباشرة التسريح</a:t>
            </a:r>
            <a:r>
              <a:rPr lang="ar-DZ" dirty="0" smtClean="0"/>
              <a:t>.</a:t>
            </a:r>
            <a:endParaRPr lang="en-US" dirty="0"/>
          </a:p>
        </p:txBody>
      </p:sp>
      <p:grpSp>
        <p:nvGrpSpPr>
          <p:cNvPr id="14" name="Group 2"/>
          <p:cNvGrpSpPr>
            <a:grpSpLocks noChangeAspect="1"/>
          </p:cNvGrpSpPr>
          <p:nvPr/>
        </p:nvGrpSpPr>
        <p:grpSpPr>
          <a:xfrm>
            <a:off x="0" y="0"/>
            <a:ext cx="9525000" cy="10287000"/>
            <a:chOff x="0" y="0"/>
            <a:chExt cx="5508856" cy="3765081"/>
          </a:xfrm>
        </p:grpSpPr>
        <p:sp>
          <p:nvSpPr>
            <p:cNvPr id="15" name="Freeform 3"/>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solidFill>
              <a:srgbClr val="F1945B"/>
            </a:solidFill>
          </p:spPr>
        </p:sp>
        <p:sp>
          <p:nvSpPr>
            <p:cNvPr id="16" name="Freeform 4"/>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blipFill>
              <a:blip r:embed="rId2"/>
              <a:stretch>
                <a:fillRect l="-1259" r="-1259"/>
              </a:stretch>
            </a:blipFill>
          </p:spPr>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1260</TotalTime>
  <Words>645</Words>
  <Application>Microsoft Office PowerPoint</Application>
  <PresentationFormat>Personnalisé</PresentationFormat>
  <Paragraphs>73</Paragraphs>
  <Slides>12</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12</vt:i4>
      </vt:variant>
    </vt:vector>
  </HeadingPairs>
  <TitlesOfParts>
    <vt:vector size="18" baseType="lpstr">
      <vt:lpstr>Arial</vt:lpstr>
      <vt:lpstr>Calibri</vt:lpstr>
      <vt:lpstr>Traditional Arabic</vt:lpstr>
      <vt:lpstr>DM Sans</vt:lpstr>
      <vt:lpstr>DM Sans Bold</vt:lpstr>
      <vt:lpstr>Office Theme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Dark Professional Geometric Business Project Presentation </dc:title>
  <cp:lastModifiedBy>DELL</cp:lastModifiedBy>
  <cp:revision>46</cp:revision>
  <dcterms:created xsi:type="dcterms:W3CDTF">2006-08-16T00:00:00Z</dcterms:created>
  <dcterms:modified xsi:type="dcterms:W3CDTF">2024-10-12T16:46:43Z</dcterms:modified>
  <dc:identifier>DAGTS0ewpt0</dc:identifier>
</cp:coreProperties>
</file>