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6" r:id="rId3"/>
    <p:sldId id="288" r:id="rId4"/>
    <p:sldId id="289" r:id="rId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FF"/>
    <a:srgbClr val="F688FE"/>
    <a:srgbClr val="D290F6"/>
    <a:srgbClr val="66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700" autoAdjust="0"/>
    <p:restoredTop sz="94708" autoAdjust="0"/>
  </p:normalViewPr>
  <p:slideViewPr>
    <p:cSldViewPr>
      <p:cViewPr varScale="1">
        <p:scale>
          <a:sx n="66" d="100"/>
          <a:sy n="66" d="100"/>
        </p:scale>
        <p:origin x="-1416" y="-96"/>
      </p:cViewPr>
      <p:guideLst>
        <p:guide orient="horz" pos="2160"/>
        <p:guide pos="2880"/>
      </p:guideLst>
    </p:cSldViewPr>
  </p:slideViewPr>
  <p:outlineViewPr>
    <p:cViewPr>
      <p:scale>
        <a:sx n="33" d="100"/>
        <a:sy n="33" d="100"/>
      </p:scale>
      <p:origin x="18"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Modifiez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79464080-0B90-4E29-9286-EA77E32FD92E}" type="datetimeFigureOut">
              <a:rPr lang="fr-FR" smtClean="0"/>
              <a:t>23/12/2025</a:t>
            </a:fld>
            <a:endParaRPr lang="fr-FR"/>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F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617F4ACE-BD97-4721-BD85-106D1C0A8800}" type="slidenum">
              <a:rPr lang="fr-FR" smtClean="0"/>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464080-0B90-4E29-9286-EA77E32FD92E}" type="datetimeFigureOut">
              <a:rPr lang="fr-FR" smtClean="0"/>
              <a:t>23/12/2025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9464080-0B90-4E29-9286-EA77E32FD92E}" type="datetimeFigureOut">
              <a:rPr lang="fr-FR" smtClean="0"/>
              <a:t>23/12/2025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79464080-0B90-4E29-9286-EA77E32FD92E}" type="datetimeFigureOut">
              <a:rPr lang="fr-FR" smtClean="0"/>
              <a:t>23/12/2025</a:t>
            </a:fld>
            <a:endParaRPr lang="fr-FR"/>
          </a:p>
        </p:txBody>
      </p:sp>
      <p:sp>
        <p:nvSpPr>
          <p:cNvPr id="9" name="Espace réservé du numéro de diapositive 8"/>
          <p:cNvSpPr>
            <a:spLocks noGrp="1"/>
          </p:cNvSpPr>
          <p:nvPr>
            <p:ph type="sldNum" sz="quarter" idx="15"/>
          </p:nvPr>
        </p:nvSpPr>
        <p:spPr/>
        <p:txBody>
          <a:bodyPr rtlCol="0"/>
          <a:lstStyle/>
          <a:p>
            <a:fld id="{617F4ACE-BD97-4721-BD85-106D1C0A8800}" type="slidenum">
              <a:rPr lang="fr-FR" smtClean="0"/>
              <a:t>‹N°›</a:t>
            </a:fld>
            <a:endParaRPr lang="fr-FR"/>
          </a:p>
        </p:txBody>
      </p:sp>
      <p:sp>
        <p:nvSpPr>
          <p:cNvPr id="10" name="Espace réservé du pied de page 9"/>
          <p:cNvSpPr>
            <a:spLocks noGrp="1"/>
          </p:cNvSpPr>
          <p:nvPr>
            <p:ph type="ftr" sz="quarter" idx="16"/>
          </p:nvPr>
        </p:nvSpPr>
        <p:spPr/>
        <p:txBody>
          <a:bodyPr rtlCol="0"/>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79464080-0B90-4E29-9286-EA77E32FD92E}" type="datetimeFigureOut">
              <a:rPr lang="fr-FR" smtClean="0"/>
              <a:t>23/12/2025</a:t>
            </a:fld>
            <a:endParaRPr lang="fr-FR"/>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F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617F4ACE-BD97-4721-BD85-106D1C0A8800}" type="slidenum">
              <a:rPr lang="fr-FR" smtClean="0"/>
              <a:t>‹N°›</a:t>
            </a:fld>
            <a:endParaRPr lang="fr-F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5" name="Espace réservé de la date 4"/>
          <p:cNvSpPr>
            <a:spLocks noGrp="1"/>
          </p:cNvSpPr>
          <p:nvPr>
            <p:ph type="dt" sz="half" idx="10"/>
          </p:nvPr>
        </p:nvSpPr>
        <p:spPr/>
        <p:txBody>
          <a:bodyPr/>
          <a:lstStyle/>
          <a:p>
            <a:fld id="{79464080-0B90-4E29-9286-EA77E32FD92E}" type="datetimeFigureOut">
              <a:rPr lang="fr-FR" smtClean="0"/>
              <a:t>23/12/2025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617F4ACE-BD97-4721-BD85-106D1C0A8800}" type="slidenum">
              <a:rPr lang="fr-FR" smtClean="0"/>
              <a:t>‹N°›</a:t>
            </a:fld>
            <a:endParaRPr lang="fr-FR"/>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Modifiez le style du titre</a:t>
            </a:r>
            <a:endParaRPr kumimoji="0" lang="en-US"/>
          </a:p>
        </p:txBody>
      </p:sp>
      <p:sp>
        <p:nvSpPr>
          <p:cNvPr id="7" name="Espace réservé de la date 6"/>
          <p:cNvSpPr>
            <a:spLocks noGrp="1"/>
          </p:cNvSpPr>
          <p:nvPr>
            <p:ph type="dt" sz="half" idx="10"/>
          </p:nvPr>
        </p:nvSpPr>
        <p:spPr/>
        <p:txBody>
          <a:bodyPr/>
          <a:lstStyle/>
          <a:p>
            <a:fld id="{79464080-0B90-4E29-9286-EA77E32FD92E}" type="datetimeFigureOut">
              <a:rPr lang="fr-FR" smtClean="0"/>
              <a:t>23/12/2025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617F4ACE-BD97-4721-BD85-106D1C0A8800}" type="slidenum">
              <a:rPr lang="fr-FR" smtClean="0"/>
              <a:t>‹N°›</a:t>
            </a:fld>
            <a:endParaRPr lang="fr-FR"/>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Modifiez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6" name="Espace réservé de la date 5"/>
          <p:cNvSpPr>
            <a:spLocks noGrp="1"/>
          </p:cNvSpPr>
          <p:nvPr>
            <p:ph type="dt" sz="half" idx="10"/>
          </p:nvPr>
        </p:nvSpPr>
        <p:spPr/>
        <p:txBody>
          <a:bodyPr rtlCol="0"/>
          <a:lstStyle/>
          <a:p>
            <a:fld id="{79464080-0B90-4E29-9286-EA77E32FD92E}" type="datetimeFigureOut">
              <a:rPr lang="fr-FR" smtClean="0"/>
              <a:t>23/12/2025</a:t>
            </a:fld>
            <a:endParaRPr lang="fr-FR"/>
          </a:p>
        </p:txBody>
      </p:sp>
      <p:sp>
        <p:nvSpPr>
          <p:cNvPr id="7" name="Espace réservé du numéro de diapositive 6"/>
          <p:cNvSpPr>
            <a:spLocks noGrp="1"/>
          </p:cNvSpPr>
          <p:nvPr>
            <p:ph type="sldNum" sz="quarter" idx="11"/>
          </p:nvPr>
        </p:nvSpPr>
        <p:spPr/>
        <p:txBody>
          <a:bodyPr rtlCol="0"/>
          <a:lstStyle/>
          <a:p>
            <a:fld id="{617F4ACE-BD97-4721-BD85-106D1C0A8800}" type="slidenum">
              <a:rPr lang="fr-FR" smtClean="0"/>
              <a:t>‹N°›</a:t>
            </a:fld>
            <a:endParaRPr lang="fr-FR"/>
          </a:p>
        </p:txBody>
      </p:sp>
      <p:sp>
        <p:nvSpPr>
          <p:cNvPr id="8" name="Espace réservé du pied de page 7"/>
          <p:cNvSpPr>
            <a:spLocks noGrp="1"/>
          </p:cNvSpPr>
          <p:nvPr>
            <p:ph type="ftr" sz="quarter" idx="12"/>
          </p:nvPr>
        </p:nvSpPr>
        <p:spPr/>
        <p:txBody>
          <a:bodyPr rtlCol="0"/>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9464080-0B90-4E29-9286-EA77E32FD92E}" type="datetimeFigureOut">
              <a:rPr lang="fr-FR" smtClean="0"/>
              <a:t>23/12/2025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617F4ACE-BD97-4721-BD85-106D1C0A8800}"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79464080-0B90-4E29-9286-EA77E32FD92E}" type="datetimeFigureOut">
              <a:rPr lang="fr-FR" smtClean="0"/>
              <a:t>23/12/2025</a:t>
            </a:fld>
            <a:endParaRPr lang="fr-FR"/>
          </a:p>
        </p:txBody>
      </p:sp>
      <p:sp>
        <p:nvSpPr>
          <p:cNvPr id="22" name="Espace réservé du numéro de diapositive 21"/>
          <p:cNvSpPr>
            <a:spLocks noGrp="1"/>
          </p:cNvSpPr>
          <p:nvPr>
            <p:ph type="sldNum" sz="quarter" idx="15"/>
          </p:nvPr>
        </p:nvSpPr>
        <p:spPr/>
        <p:txBody>
          <a:bodyPr rtlCol="0"/>
          <a:lstStyle/>
          <a:p>
            <a:fld id="{617F4ACE-BD97-4721-BD85-106D1C0A8800}" type="slidenum">
              <a:rPr lang="fr-FR" smtClean="0"/>
              <a:t>‹N°›</a:t>
            </a:fld>
            <a:endParaRPr lang="fr-FR"/>
          </a:p>
        </p:txBody>
      </p:sp>
      <p:sp>
        <p:nvSpPr>
          <p:cNvPr id="23" name="Espace réservé du pied de page 22"/>
          <p:cNvSpPr>
            <a:spLocks noGrp="1"/>
          </p:cNvSpPr>
          <p:nvPr>
            <p:ph type="ftr" sz="quarter" idx="16"/>
          </p:nvPr>
        </p:nvSpPr>
        <p:spPr/>
        <p:txBody>
          <a:bodyPr rtlCol="0"/>
          <a:lstStyle/>
          <a:p>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79464080-0B90-4E29-9286-EA77E32FD92E}" type="datetimeFigureOut">
              <a:rPr lang="fr-FR" smtClean="0"/>
              <a:t>23/12/2025</a:t>
            </a:fld>
            <a:endParaRPr lang="fr-FR"/>
          </a:p>
        </p:txBody>
      </p:sp>
      <p:sp>
        <p:nvSpPr>
          <p:cNvPr id="18" name="Espace réservé du numéro de diapositive 17"/>
          <p:cNvSpPr>
            <a:spLocks noGrp="1"/>
          </p:cNvSpPr>
          <p:nvPr>
            <p:ph type="sldNum" sz="quarter" idx="11"/>
          </p:nvPr>
        </p:nvSpPr>
        <p:spPr/>
        <p:txBody>
          <a:bodyPr rtlCol="0"/>
          <a:lstStyle/>
          <a:p>
            <a:fld id="{617F4ACE-BD97-4721-BD85-106D1C0A8800}" type="slidenum">
              <a:rPr lang="fr-FR" smtClean="0"/>
              <a:t>‹N°›</a:t>
            </a:fld>
            <a:endParaRPr lang="fr-FR"/>
          </a:p>
        </p:txBody>
      </p:sp>
      <p:sp>
        <p:nvSpPr>
          <p:cNvPr id="21" name="Espace réservé du pied de page 20"/>
          <p:cNvSpPr>
            <a:spLocks noGrp="1"/>
          </p:cNvSpPr>
          <p:nvPr>
            <p:ph type="ftr" sz="quarter" idx="12"/>
          </p:nvPr>
        </p:nvSpPr>
        <p:spPr/>
        <p:txBody>
          <a:bodyPr rtlCol="0"/>
          <a:lstStyle/>
          <a:p>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9464080-0B90-4E29-9286-EA77E32FD92E}" type="datetimeFigureOut">
              <a:rPr lang="fr-FR" smtClean="0"/>
              <a:t>23/12/2025</a:t>
            </a:fld>
            <a:endParaRPr lang="fr-FR"/>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FR"/>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617F4ACE-BD97-4721-BD85-106D1C0A8800}"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4719178" y="1700808"/>
            <a:ext cx="3939952" cy="720080"/>
          </a:xfrm>
        </p:spPr>
        <p:txBody>
          <a:bodyPr>
            <a:normAutofit/>
          </a:bodyPr>
          <a:lstStyle/>
          <a:p>
            <a:pPr algn="ctr" rtl="1"/>
            <a:r>
              <a:rPr lang="ar-DZ" sz="3200" dirty="0" smtClean="0">
                <a:solidFill>
                  <a:srgbClr val="FF0000"/>
                </a:solidFill>
                <a:latin typeface="Simplified Arabic" pitchFamily="18" charset="-78"/>
                <a:cs typeface="Simplified Arabic" pitchFamily="18" charset="-78"/>
              </a:rPr>
              <a:t>أولا- </a:t>
            </a:r>
            <a:r>
              <a:rPr lang="ar-DZ" sz="3200" dirty="0" smtClean="0">
                <a:solidFill>
                  <a:srgbClr val="FF0000"/>
                </a:solidFill>
                <a:latin typeface="Simplified Arabic" pitchFamily="18" charset="-78"/>
                <a:cs typeface="Simplified Arabic" pitchFamily="18" charset="-78"/>
              </a:rPr>
              <a:t>تعريف سياسة التشغيل</a:t>
            </a:r>
            <a:endParaRPr lang="fr-FR" sz="3200" dirty="0">
              <a:solidFill>
                <a:srgbClr val="FF0000"/>
              </a:solidFill>
              <a:latin typeface="Simplified Arabic" pitchFamily="18" charset="-78"/>
              <a:cs typeface="Simplified Arabic" pitchFamily="18" charset="-78"/>
            </a:endParaRPr>
          </a:p>
        </p:txBody>
      </p:sp>
      <p:sp>
        <p:nvSpPr>
          <p:cNvPr id="6" name="Titre 1"/>
          <p:cNvSpPr txBox="1">
            <a:spLocks/>
          </p:cNvSpPr>
          <p:nvPr/>
        </p:nvSpPr>
        <p:spPr>
          <a:xfrm>
            <a:off x="144438" y="197024"/>
            <a:ext cx="8964488" cy="792088"/>
          </a:xfrm>
          <a:prstGeom prst="rect">
            <a:avLst/>
          </a:prstGeom>
        </p:spPr>
        <p:txBody>
          <a:bodyPr vert="horz" anchor="b">
            <a:noAutofit/>
          </a:bodyPr>
          <a:lstStyle>
            <a:lvl1pPr algn="l" rtl="0" eaLnBrk="1" latinLnBrk="0" hangingPunct="1">
              <a:spcBef>
                <a:spcPct val="0"/>
              </a:spcBef>
              <a:buNone/>
              <a:defRPr kumimoji="0" sz="3000" b="1" kern="1200" cap="small" baseline="0">
                <a:solidFill>
                  <a:schemeClr val="tx2"/>
                </a:solidFill>
                <a:latin typeface="+mj-lt"/>
                <a:ea typeface="+mj-ea"/>
                <a:cs typeface="+mj-cs"/>
              </a:defRPr>
            </a:lvl1pPr>
          </a:lstStyle>
          <a:p>
            <a:pPr algn="ctr" rtl="1"/>
            <a:r>
              <a:rPr lang="ar-DZ" sz="4000" dirty="0" smtClean="0">
                <a:solidFill>
                  <a:srgbClr val="7030A0"/>
                </a:solidFill>
                <a:latin typeface="Simplified Arabic" pitchFamily="18" charset="-78"/>
                <a:cs typeface="Simplified Arabic" pitchFamily="18" charset="-78"/>
              </a:rPr>
              <a:t>المحور </a:t>
            </a:r>
            <a:r>
              <a:rPr lang="ar-DZ" sz="4000" dirty="0" smtClean="0">
                <a:solidFill>
                  <a:srgbClr val="7030A0"/>
                </a:solidFill>
                <a:latin typeface="Simplified Arabic" pitchFamily="18" charset="-78"/>
                <a:cs typeface="Simplified Arabic" pitchFamily="18" charset="-78"/>
              </a:rPr>
              <a:t>الثالث: اجهزة التشغيل </a:t>
            </a:r>
            <a:r>
              <a:rPr lang="ar-DZ" sz="4000" dirty="0" smtClean="0">
                <a:solidFill>
                  <a:srgbClr val="7030A0"/>
                </a:solidFill>
                <a:latin typeface="Simplified Arabic" pitchFamily="18" charset="-78"/>
                <a:cs typeface="Simplified Arabic" pitchFamily="18" charset="-78"/>
              </a:rPr>
              <a:t>في الجزائر</a:t>
            </a:r>
            <a:endParaRPr lang="fr-FR" sz="4000" dirty="0">
              <a:solidFill>
                <a:srgbClr val="7030A0"/>
              </a:solidFill>
              <a:latin typeface="Simplified Arabic" pitchFamily="18" charset="-78"/>
              <a:cs typeface="Simplified Arabic" pitchFamily="18" charset="-78"/>
            </a:endParaRPr>
          </a:p>
        </p:txBody>
      </p:sp>
      <p:sp>
        <p:nvSpPr>
          <p:cNvPr id="7" name="Sous-titre 2"/>
          <p:cNvSpPr txBox="1">
            <a:spLocks/>
          </p:cNvSpPr>
          <p:nvPr/>
        </p:nvSpPr>
        <p:spPr>
          <a:xfrm>
            <a:off x="2295255" y="2708920"/>
            <a:ext cx="6391386" cy="720080"/>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ctr" rtl="1"/>
            <a:r>
              <a:rPr lang="ar-DZ" sz="3200" dirty="0" smtClean="0">
                <a:solidFill>
                  <a:srgbClr val="00B050"/>
                </a:solidFill>
                <a:latin typeface="Simplified Arabic" pitchFamily="18" charset="-78"/>
                <a:cs typeface="Simplified Arabic" pitchFamily="18" charset="-78"/>
              </a:rPr>
              <a:t>ثانيا- </a:t>
            </a:r>
            <a:r>
              <a:rPr lang="ar-DZ" sz="3200" dirty="0" smtClean="0">
                <a:solidFill>
                  <a:srgbClr val="00B050"/>
                </a:solidFill>
                <a:latin typeface="Simplified Arabic" pitchFamily="18" charset="-78"/>
                <a:cs typeface="Simplified Arabic" pitchFamily="18" charset="-78"/>
              </a:rPr>
              <a:t>سياسة التشغيل في </a:t>
            </a:r>
            <a:r>
              <a:rPr lang="ar-DZ" sz="3200" dirty="0" smtClean="0">
                <a:solidFill>
                  <a:srgbClr val="00B050"/>
                </a:solidFill>
                <a:latin typeface="Simplified Arabic" pitchFamily="18" charset="-78"/>
                <a:cs typeface="Simplified Arabic" pitchFamily="18" charset="-78"/>
              </a:rPr>
              <a:t>الجزائر</a:t>
            </a:r>
            <a:endParaRPr lang="fr-FR" sz="3200" dirty="0">
              <a:solidFill>
                <a:srgbClr val="00B050"/>
              </a:solidFill>
              <a:latin typeface="Simplified Arabic" pitchFamily="18" charset="-78"/>
              <a:cs typeface="Simplified Arabic" pitchFamily="18" charset="-78"/>
            </a:endParaRPr>
          </a:p>
        </p:txBody>
      </p:sp>
      <p:sp>
        <p:nvSpPr>
          <p:cNvPr id="8" name="Sous-titre 2"/>
          <p:cNvSpPr txBox="1">
            <a:spLocks/>
          </p:cNvSpPr>
          <p:nvPr/>
        </p:nvSpPr>
        <p:spPr>
          <a:xfrm>
            <a:off x="1979712" y="4005064"/>
            <a:ext cx="4861842" cy="720080"/>
          </a:xfrm>
          <a:prstGeom prst="rect">
            <a:avLst/>
          </a:prstGeom>
        </p:spPr>
        <p:txBody>
          <a:bodyPr vert="horz">
            <a:normAutofit/>
          </a:bodyPr>
          <a:lstStyle>
            <a:lvl1pPr marL="0" indent="0" algn="l" rtl="0" eaLnBrk="1" latinLnBrk="0" hangingPunct="1">
              <a:spcBef>
                <a:spcPts val="600"/>
              </a:spcBef>
              <a:buClr>
                <a:schemeClr val="accent1"/>
              </a:buClr>
              <a:buSzPct val="70000"/>
              <a:buFont typeface="Wingdings"/>
              <a:buNone/>
              <a:defRPr kumimoji="0" sz="1800" b="1" kern="1200">
                <a:solidFill>
                  <a:schemeClr val="tx2"/>
                </a:solidFill>
                <a:latin typeface="+mn-lt"/>
                <a:ea typeface="+mn-ea"/>
                <a:cs typeface="+mn-cs"/>
              </a:defRPr>
            </a:lvl1pPr>
            <a:lvl2pPr marL="457200" indent="0" algn="ctr" rtl="0" eaLnBrk="1" latinLnBrk="0" hangingPunct="1">
              <a:spcBef>
                <a:spcPct val="20000"/>
              </a:spcBef>
              <a:buClr>
                <a:schemeClr val="accent1"/>
              </a:buClr>
              <a:buSzPct val="80000"/>
              <a:buFont typeface="Wingdings 2"/>
              <a:buNone/>
              <a:defRPr kumimoji="0" sz="2100" kern="1200">
                <a:solidFill>
                  <a:schemeClr val="tx1"/>
                </a:solidFill>
                <a:latin typeface="+mn-lt"/>
                <a:ea typeface="+mn-ea"/>
                <a:cs typeface="+mn-cs"/>
              </a:defRPr>
            </a:lvl2pPr>
            <a:lvl3pPr marL="914400" indent="0" algn="ctr" rtl="0" eaLnBrk="1" latinLnBrk="0" hangingPunct="1">
              <a:spcBef>
                <a:spcPct val="20000"/>
              </a:spcBef>
              <a:buClr>
                <a:schemeClr val="accent1">
                  <a:shade val="75000"/>
                </a:schemeClr>
              </a:buClr>
              <a:buSzPct val="60000"/>
              <a:buFont typeface="Wingdings"/>
              <a:buNone/>
              <a:defRPr kumimoji="0" sz="1800" kern="1200">
                <a:solidFill>
                  <a:schemeClr val="tx1"/>
                </a:solidFill>
                <a:latin typeface="+mn-lt"/>
                <a:ea typeface="+mn-ea"/>
                <a:cs typeface="+mn-cs"/>
              </a:defRPr>
            </a:lvl3pPr>
            <a:lvl4pPr marL="1371600" indent="0" algn="ctr" rtl="0" eaLnBrk="1" latinLnBrk="0" hangingPunct="1">
              <a:spcBef>
                <a:spcPct val="20000"/>
              </a:spcBef>
              <a:buClr>
                <a:schemeClr val="accent1">
                  <a:tint val="60000"/>
                </a:schemeClr>
              </a:buClr>
              <a:buSzPct val="60000"/>
              <a:buFont typeface="Wingdings"/>
              <a:buNone/>
              <a:defRPr kumimoji="0" sz="1800" kern="1200">
                <a:solidFill>
                  <a:schemeClr val="tx1"/>
                </a:solidFill>
                <a:latin typeface="+mn-lt"/>
                <a:ea typeface="+mn-ea"/>
                <a:cs typeface="+mn-cs"/>
              </a:defRPr>
            </a:lvl4pPr>
            <a:lvl5pPr marL="1828800" indent="0" algn="ctr" rtl="0" eaLnBrk="1" latinLnBrk="0" hangingPunct="1">
              <a:spcBef>
                <a:spcPct val="20000"/>
              </a:spcBef>
              <a:buClr>
                <a:schemeClr val="accent2">
                  <a:tint val="60000"/>
                </a:schemeClr>
              </a:buClr>
              <a:buSzPct val="68000"/>
              <a:buFont typeface="Wingdings 2"/>
              <a:buNone/>
              <a:defRPr kumimoji="0" sz="1600" kern="1200">
                <a:solidFill>
                  <a:schemeClr val="tx1"/>
                </a:solidFill>
                <a:latin typeface="+mn-lt"/>
                <a:ea typeface="+mn-ea"/>
                <a:cs typeface="+mn-cs"/>
              </a:defRPr>
            </a:lvl5pPr>
            <a:lvl6pPr marL="2286000" indent="0" algn="ctr" rtl="0" eaLnBrk="1" latinLnBrk="0" hangingPunct="1">
              <a:spcBef>
                <a:spcPct val="20000"/>
              </a:spcBef>
              <a:buClr>
                <a:schemeClr val="accent1"/>
              </a:buClr>
              <a:buNone/>
              <a:defRPr kumimoji="0" sz="1600" kern="1200">
                <a:solidFill>
                  <a:schemeClr val="tx2"/>
                </a:solidFill>
                <a:latin typeface="+mn-lt"/>
                <a:ea typeface="+mn-ea"/>
                <a:cs typeface="+mn-cs"/>
              </a:defRPr>
            </a:lvl6pPr>
            <a:lvl7pPr marL="2743200" indent="0" algn="ctr" rtl="0" eaLnBrk="1" latinLnBrk="0" hangingPunct="1">
              <a:spcBef>
                <a:spcPct val="20000"/>
              </a:spcBef>
              <a:buClr>
                <a:schemeClr val="accent1">
                  <a:tint val="60000"/>
                </a:schemeClr>
              </a:buClr>
              <a:buSzPct val="60000"/>
              <a:buFont typeface="Wingdings"/>
              <a:buNone/>
              <a:defRPr kumimoji="0" sz="1400" kern="1200" baseline="0">
                <a:solidFill>
                  <a:schemeClr val="tx2"/>
                </a:solidFill>
                <a:latin typeface="+mn-lt"/>
                <a:ea typeface="+mn-ea"/>
                <a:cs typeface="+mn-cs"/>
              </a:defRPr>
            </a:lvl7pPr>
            <a:lvl8pPr marL="3200400" indent="0" algn="ctr" rtl="0" eaLnBrk="1" latinLnBrk="0" hangingPunct="1">
              <a:spcBef>
                <a:spcPct val="20000"/>
              </a:spcBef>
              <a:buClr>
                <a:schemeClr val="accent2"/>
              </a:buClr>
              <a:buNone/>
              <a:defRPr kumimoji="0" sz="1400" kern="1200" cap="small" baseline="0">
                <a:solidFill>
                  <a:schemeClr val="tx2"/>
                </a:solidFill>
                <a:latin typeface="+mn-lt"/>
                <a:ea typeface="+mn-ea"/>
                <a:cs typeface="+mn-cs"/>
              </a:defRPr>
            </a:lvl8pPr>
            <a:lvl9pPr marL="3657600" indent="0" algn="ctr" rtl="0" eaLnBrk="1" latinLnBrk="0" hangingPunct="1">
              <a:spcBef>
                <a:spcPct val="20000"/>
              </a:spcBef>
              <a:buClr>
                <a:schemeClr val="accent1">
                  <a:shade val="75000"/>
                </a:schemeClr>
              </a:buClr>
              <a:buNone/>
              <a:defRPr kumimoji="0" sz="1400" kern="1200" baseline="0">
                <a:solidFill>
                  <a:schemeClr val="tx2"/>
                </a:solidFill>
                <a:latin typeface="+mn-lt"/>
                <a:ea typeface="+mn-ea"/>
                <a:cs typeface="+mn-cs"/>
              </a:defRPr>
            </a:lvl9pPr>
          </a:lstStyle>
          <a:p>
            <a:pPr algn="ctr" rtl="1"/>
            <a:r>
              <a:rPr lang="ar-DZ" sz="3200" dirty="0" smtClean="0">
                <a:solidFill>
                  <a:srgbClr val="FF0000"/>
                </a:solidFill>
                <a:latin typeface="Simplified Arabic" pitchFamily="18" charset="-78"/>
                <a:cs typeface="Simplified Arabic" pitchFamily="18" charset="-78"/>
              </a:rPr>
              <a:t>ثالثا-اجهزة التشغيل في الجزائر</a:t>
            </a:r>
            <a:endParaRPr lang="fr-FR" sz="3200" dirty="0">
              <a:solidFill>
                <a:srgbClr val="FF0000"/>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285623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anim calcmode="lin" valueType="num">
                                      <p:cBhvr additive="base">
                                        <p:cTn id="25"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txBox="1">
            <a:spLocks/>
          </p:cNvSpPr>
          <p:nvPr/>
        </p:nvSpPr>
        <p:spPr>
          <a:xfrm>
            <a:off x="4427984" y="692696"/>
            <a:ext cx="4228002" cy="648072"/>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sz="3200" dirty="0" smtClean="0">
                <a:solidFill>
                  <a:srgbClr val="00B050"/>
                </a:solidFill>
                <a:latin typeface="Simplified Arabic" pitchFamily="18" charset="-78"/>
                <a:cs typeface="Simplified Arabic" pitchFamily="18" charset="-78"/>
              </a:rPr>
              <a:t>اولا- تعريف سياسة </a:t>
            </a:r>
            <a:r>
              <a:rPr lang="ar-DZ" sz="3200" dirty="0" smtClean="0">
                <a:solidFill>
                  <a:srgbClr val="00B050"/>
                </a:solidFill>
                <a:latin typeface="Simplified Arabic" pitchFamily="18" charset="-78"/>
                <a:cs typeface="Simplified Arabic" pitchFamily="18" charset="-78"/>
              </a:rPr>
              <a:t>التشغيل</a:t>
            </a:r>
            <a:endParaRPr lang="fr-FR" sz="3200" dirty="0">
              <a:solidFill>
                <a:srgbClr val="00B050"/>
              </a:solidFill>
              <a:latin typeface="Simplified Arabic" pitchFamily="18" charset="-78"/>
              <a:cs typeface="Simplified Arabic" pitchFamily="18" charset="-78"/>
            </a:endParaRPr>
          </a:p>
        </p:txBody>
      </p:sp>
      <p:sp>
        <p:nvSpPr>
          <p:cNvPr id="9" name="Titre 1"/>
          <p:cNvSpPr txBox="1">
            <a:spLocks/>
          </p:cNvSpPr>
          <p:nvPr/>
        </p:nvSpPr>
        <p:spPr>
          <a:xfrm>
            <a:off x="683568" y="1700808"/>
            <a:ext cx="7992888" cy="4824536"/>
          </a:xfrm>
          <a:prstGeom prst="rect">
            <a:avLst/>
          </a:prstGeom>
        </p:spPr>
        <p:txBody>
          <a:bodyPr vert="horz" anchor="b">
            <a:no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r" rtl="1">
              <a:lnSpc>
                <a:spcPct val="150000"/>
              </a:lnSpc>
            </a:pPr>
            <a:r>
              <a:rPr lang="ar-DZ" sz="2800" dirty="0" smtClean="0"/>
              <a:t>تعني جميع </a:t>
            </a:r>
            <a:r>
              <a:rPr lang="ar-DZ" sz="2800" dirty="0"/>
              <a:t>الخطط والاستراتيجيات والآليات والبرامج التي تضعها الهيئات الوصية في الدولة من أجل ادماج البطالين في سوق العمل، ويمكن القول أن سياسة التشغيل في الجزائر ما هي إلا انعكاس للسياسة العامة للدولة، وبالتالي فهي انعكاس لإيديولوجية النظام السائد، وعليه يمكن أن نميز بين أكثر من سياسة للتشغيل في الجزائر قد انتهجت من 1962 إلى يومنا هذا، تنوعت خلالها اليات وبرامج التشغيل حسب الاهداف المحددة كل فترة</a:t>
            </a:r>
            <a:endParaRPr lang="fr-FR" sz="2800" dirty="0">
              <a:latin typeface="Simplified Arabic" pitchFamily="18" charset="-78"/>
              <a:cs typeface="Simplified Arabic" pitchFamily="18" charset="-78"/>
            </a:endParaRPr>
          </a:p>
        </p:txBody>
      </p:sp>
    </p:spTree>
    <p:extLst>
      <p:ext uri="{BB962C8B-B14F-4D97-AF65-F5344CB8AC3E}">
        <p14:creationId xmlns:p14="http://schemas.microsoft.com/office/powerpoint/2010/main" val="4148028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11624" y="1772816"/>
            <a:ext cx="4936976" cy="576064"/>
          </a:xfrm>
        </p:spPr>
        <p:txBody>
          <a:bodyPr/>
          <a:lstStyle/>
          <a:p>
            <a:pPr algn="ctr" rtl="1"/>
            <a:r>
              <a:rPr lang="ar-DZ" dirty="0" smtClean="0">
                <a:solidFill>
                  <a:srgbClr val="FF0000"/>
                </a:solidFill>
              </a:rPr>
              <a:t>1- خصائص </a:t>
            </a:r>
            <a:r>
              <a:rPr lang="ar-DZ" dirty="0" smtClean="0">
                <a:solidFill>
                  <a:srgbClr val="FF0000"/>
                </a:solidFill>
              </a:rPr>
              <a:t>سوق العمل في الجزائر</a:t>
            </a:r>
            <a:endParaRPr lang="fr-FR" dirty="0">
              <a:solidFill>
                <a:srgbClr val="FF0000"/>
              </a:solidFill>
            </a:endParaRPr>
          </a:p>
        </p:txBody>
      </p:sp>
      <p:pic>
        <p:nvPicPr>
          <p:cNvPr id="4" name="Image 3" descr="Ingrid Vanderveldt عرض تقديمي لرجال الأعمال أنثى ، امرأة قوية, أشخاص,  كمبيوتر png"/>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1872208" cy="4752528"/>
          </a:xfrm>
          <a:prstGeom prst="rect">
            <a:avLst/>
          </a:prstGeom>
          <a:noFill/>
          <a:ln>
            <a:noFill/>
          </a:ln>
        </p:spPr>
      </p:pic>
      <p:sp>
        <p:nvSpPr>
          <p:cNvPr id="5" name="ZoneTexte 4"/>
          <p:cNvSpPr txBox="1"/>
          <p:nvPr/>
        </p:nvSpPr>
        <p:spPr>
          <a:xfrm>
            <a:off x="6692098" y="3573016"/>
            <a:ext cx="1939092" cy="461665"/>
          </a:xfrm>
          <a:prstGeom prst="rect">
            <a:avLst/>
          </a:prstGeom>
          <a:solidFill>
            <a:schemeClr val="accent2">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تجزء سوق العمل</a:t>
            </a:r>
            <a:endParaRPr lang="fr-FR" sz="2400" dirty="0">
              <a:latin typeface="Simplified Arabic" pitchFamily="18" charset="-78"/>
              <a:cs typeface="Simplified Arabic" pitchFamily="18" charset="-78"/>
            </a:endParaRPr>
          </a:p>
        </p:txBody>
      </p:sp>
      <p:sp>
        <p:nvSpPr>
          <p:cNvPr id="6" name="ZoneTexte 5"/>
          <p:cNvSpPr txBox="1"/>
          <p:nvPr/>
        </p:nvSpPr>
        <p:spPr>
          <a:xfrm>
            <a:off x="6236604" y="4077072"/>
            <a:ext cx="2016224" cy="461665"/>
          </a:xfrm>
          <a:prstGeom prst="rect">
            <a:avLst/>
          </a:prstGeom>
          <a:solidFill>
            <a:schemeClr val="accent3">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جمود سوق العمل</a:t>
            </a:r>
            <a:endParaRPr lang="fr-FR" sz="2400" dirty="0">
              <a:latin typeface="Simplified Arabic" pitchFamily="18" charset="-78"/>
              <a:cs typeface="Simplified Arabic" pitchFamily="18" charset="-78"/>
            </a:endParaRPr>
          </a:p>
        </p:txBody>
      </p:sp>
      <p:sp>
        <p:nvSpPr>
          <p:cNvPr id="7" name="ZoneTexte 6"/>
          <p:cNvSpPr txBox="1"/>
          <p:nvPr/>
        </p:nvSpPr>
        <p:spPr>
          <a:xfrm>
            <a:off x="5580112" y="4599765"/>
            <a:ext cx="2160240" cy="461665"/>
          </a:xfrm>
          <a:prstGeom prst="rect">
            <a:avLst/>
          </a:prstGeom>
          <a:solidFill>
            <a:schemeClr val="accent4">
              <a:lumMod val="60000"/>
              <a:lumOff val="40000"/>
            </a:schemeClr>
          </a:solidFill>
        </p:spPr>
        <p:txBody>
          <a:bodyPr wrap="square" rtlCol="0">
            <a:spAutoFit/>
          </a:bodyPr>
          <a:lstStyle/>
          <a:p>
            <a:pPr algn="r" rtl="1"/>
            <a:r>
              <a:rPr lang="ar-DZ" sz="2400" dirty="0" smtClean="0">
                <a:latin typeface="Simplified Arabic" pitchFamily="18" charset="-78"/>
                <a:cs typeface="Simplified Arabic" pitchFamily="18" charset="-78"/>
              </a:rPr>
              <a:t>انتشار ظاهرة البطالة</a:t>
            </a:r>
            <a:endParaRPr lang="fr-FR" sz="2400" dirty="0">
              <a:latin typeface="Simplified Arabic" pitchFamily="18" charset="-78"/>
              <a:cs typeface="Simplified Arabic" pitchFamily="18" charset="-78"/>
            </a:endParaRPr>
          </a:p>
        </p:txBody>
      </p:sp>
      <p:sp>
        <p:nvSpPr>
          <p:cNvPr id="8" name="ZoneTexte 7"/>
          <p:cNvSpPr txBox="1"/>
          <p:nvPr/>
        </p:nvSpPr>
        <p:spPr>
          <a:xfrm>
            <a:off x="4825794" y="5085184"/>
            <a:ext cx="2418922" cy="461665"/>
          </a:xfrm>
          <a:prstGeom prst="rect">
            <a:avLst/>
          </a:prstGeom>
          <a:solidFill>
            <a:srgbClr val="66FF99"/>
          </a:solidFill>
        </p:spPr>
        <p:txBody>
          <a:bodyPr wrap="square" rtlCol="0">
            <a:spAutoFit/>
          </a:bodyPr>
          <a:lstStyle/>
          <a:p>
            <a:pPr algn="r" rtl="1"/>
            <a:r>
              <a:rPr lang="ar-DZ" sz="2400" dirty="0" smtClean="0">
                <a:latin typeface="Simplified Arabic" pitchFamily="18" charset="-78"/>
                <a:cs typeface="Simplified Arabic" pitchFamily="18" charset="-78"/>
              </a:rPr>
              <a:t>انتشار نقص التشغيل</a:t>
            </a:r>
            <a:endParaRPr lang="fr-FR" sz="2400" dirty="0">
              <a:latin typeface="Simplified Arabic" pitchFamily="18" charset="-78"/>
              <a:cs typeface="Simplified Arabic" pitchFamily="18" charset="-78"/>
            </a:endParaRPr>
          </a:p>
        </p:txBody>
      </p:sp>
      <p:sp>
        <p:nvSpPr>
          <p:cNvPr id="9" name="Titre 1"/>
          <p:cNvSpPr txBox="1">
            <a:spLocks/>
          </p:cNvSpPr>
          <p:nvPr/>
        </p:nvSpPr>
        <p:spPr>
          <a:xfrm>
            <a:off x="2204120" y="404664"/>
            <a:ext cx="4936976" cy="706090"/>
          </a:xfrm>
          <a:prstGeom prst="rect">
            <a:avLst/>
          </a:prstGeom>
        </p:spPr>
        <p:txBody>
          <a:bodyPr vert="horz" anchor="b">
            <a:normAutofit/>
          </a:bodyPr>
          <a:lstStyle>
            <a:lvl1pPr algn="l" rtl="0" eaLnBrk="1" latinLnBrk="0" hangingPunct="1">
              <a:spcBef>
                <a:spcPct val="0"/>
              </a:spcBef>
              <a:buNone/>
              <a:defRPr kumimoji="0" sz="3000" b="0" kern="1200" cap="small" baseline="0">
                <a:solidFill>
                  <a:schemeClr val="tx2"/>
                </a:solidFill>
                <a:latin typeface="+mj-lt"/>
                <a:ea typeface="+mj-ea"/>
                <a:cs typeface="+mj-cs"/>
              </a:defRPr>
            </a:lvl1pPr>
          </a:lstStyle>
          <a:p>
            <a:pPr algn="ctr" rtl="1"/>
            <a:r>
              <a:rPr lang="ar-DZ" dirty="0" smtClean="0">
                <a:solidFill>
                  <a:srgbClr val="FF0000"/>
                </a:solidFill>
              </a:rPr>
              <a:t>ثانيا- سياسة التشغيل في الجزائر</a:t>
            </a:r>
            <a:endParaRPr lang="fr-FR" dirty="0">
              <a:solidFill>
                <a:srgbClr val="FF0000"/>
              </a:solidFill>
            </a:endParaRPr>
          </a:p>
        </p:txBody>
      </p:sp>
    </p:spTree>
    <p:extLst>
      <p:ext uri="{BB962C8B-B14F-4D97-AF65-F5344CB8AC3E}">
        <p14:creationId xmlns:p14="http://schemas.microsoft.com/office/powerpoint/2010/main" val="277064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 calcmode="lin" valueType="num">
                                      <p:cBhvr additive="base">
                                        <p:cTn id="37" dur="500" fill="hold"/>
                                        <p:tgtEl>
                                          <p:spTgt spid="7"/>
                                        </p:tgtEl>
                                        <p:attrNameLst>
                                          <p:attrName>ppt_x</p:attrName>
                                        </p:attrNameLst>
                                      </p:cBhvr>
                                      <p:tavLst>
                                        <p:tav tm="0">
                                          <p:val>
                                            <p:strVal val="#ppt_x"/>
                                          </p:val>
                                        </p:tav>
                                        <p:tav tm="100000">
                                          <p:val>
                                            <p:strVal val="#ppt_x"/>
                                          </p:val>
                                        </p:tav>
                                      </p:tavLst>
                                    </p:anim>
                                    <p:anim calcmode="lin" valueType="num">
                                      <p:cBhvr additive="base">
                                        <p:cTn id="3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 calcmode="lin" valueType="num">
                                      <p:cBhvr additive="base">
                                        <p:cTn id="43" dur="500" fill="hold"/>
                                        <p:tgtEl>
                                          <p:spTgt spid="8"/>
                                        </p:tgtEl>
                                        <p:attrNameLst>
                                          <p:attrName>ppt_x</p:attrName>
                                        </p:attrNameLst>
                                      </p:cBhvr>
                                      <p:tavLst>
                                        <p:tav tm="0">
                                          <p:val>
                                            <p:strVal val="#ppt_x"/>
                                          </p:val>
                                        </p:tav>
                                        <p:tav tm="100000">
                                          <p:val>
                                            <p:strVal val="#ppt_x"/>
                                          </p:val>
                                        </p:tav>
                                      </p:tavLst>
                                    </p:anim>
                                    <p:anim calcmode="lin" valueType="num">
                                      <p:cBhvr additive="base">
                                        <p:cTn id="4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111624" y="1196752"/>
            <a:ext cx="4936976" cy="576064"/>
          </a:xfrm>
        </p:spPr>
        <p:txBody>
          <a:bodyPr/>
          <a:lstStyle/>
          <a:p>
            <a:pPr algn="ctr" rtl="1"/>
            <a:r>
              <a:rPr lang="ar-DZ" dirty="0" smtClean="0">
                <a:solidFill>
                  <a:srgbClr val="FF0000"/>
                </a:solidFill>
              </a:rPr>
              <a:t>2- مراحل سياسة التشغيل في </a:t>
            </a:r>
            <a:r>
              <a:rPr lang="ar-DZ" dirty="0" smtClean="0">
                <a:solidFill>
                  <a:srgbClr val="FF0000"/>
                </a:solidFill>
              </a:rPr>
              <a:t>الجزائر</a:t>
            </a:r>
            <a:endParaRPr lang="fr-FR" dirty="0">
              <a:solidFill>
                <a:srgbClr val="FF0000"/>
              </a:solidFill>
            </a:endParaRPr>
          </a:p>
        </p:txBody>
      </p:sp>
      <p:pic>
        <p:nvPicPr>
          <p:cNvPr id="4" name="Image 3" descr="Ingrid Vanderveldt عرض تقديمي لرجال الأعمال أنثى ، امرأة قوية, أشخاص,  كمبيوتر png"/>
          <p:cNvPicPr/>
          <p:nvPr/>
        </p:nvPicPr>
        <p:blipFill>
          <a:blip r:embed="rId2">
            <a:extLst>
              <a:ext uri="{28A0092B-C50C-407E-A947-70E740481C1C}">
                <a14:useLocalDpi xmlns:a14="http://schemas.microsoft.com/office/drawing/2010/main" val="0"/>
              </a:ext>
            </a:extLst>
          </a:blip>
          <a:srcRect/>
          <a:stretch>
            <a:fillRect/>
          </a:stretch>
        </p:blipFill>
        <p:spPr bwMode="auto">
          <a:xfrm>
            <a:off x="683568" y="1484784"/>
            <a:ext cx="1872208" cy="4752528"/>
          </a:xfrm>
          <a:prstGeom prst="rect">
            <a:avLst/>
          </a:prstGeom>
          <a:noFill/>
          <a:ln>
            <a:noFill/>
          </a:ln>
        </p:spPr>
      </p:pic>
      <p:sp>
        <p:nvSpPr>
          <p:cNvPr id="5" name="ZoneTexte 4"/>
          <p:cNvSpPr txBox="1"/>
          <p:nvPr/>
        </p:nvSpPr>
        <p:spPr>
          <a:xfrm>
            <a:off x="4672608" y="1988840"/>
            <a:ext cx="3926716" cy="461665"/>
          </a:xfrm>
          <a:prstGeom prst="rect">
            <a:avLst/>
          </a:prstGeom>
          <a:solidFill>
            <a:schemeClr val="accent2">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المرحلة الاولى 1962-1965</a:t>
            </a:r>
            <a:endParaRPr lang="fr-FR" sz="2400" dirty="0">
              <a:latin typeface="Simplified Arabic" pitchFamily="18" charset="-78"/>
              <a:cs typeface="Simplified Arabic" pitchFamily="18" charset="-78"/>
            </a:endParaRPr>
          </a:p>
        </p:txBody>
      </p:sp>
      <p:sp>
        <p:nvSpPr>
          <p:cNvPr id="6" name="ZoneTexte 5"/>
          <p:cNvSpPr txBox="1"/>
          <p:nvPr/>
        </p:nvSpPr>
        <p:spPr>
          <a:xfrm>
            <a:off x="4672608" y="2636912"/>
            <a:ext cx="3926716" cy="461665"/>
          </a:xfrm>
          <a:prstGeom prst="rect">
            <a:avLst/>
          </a:prstGeom>
          <a:solidFill>
            <a:schemeClr val="accent3">
              <a:lumMod val="40000"/>
              <a:lumOff val="60000"/>
            </a:schemeClr>
          </a:solidFill>
        </p:spPr>
        <p:txBody>
          <a:bodyPr wrap="square" rtlCol="0">
            <a:spAutoFit/>
          </a:bodyPr>
          <a:lstStyle/>
          <a:p>
            <a:pPr algn="r" rtl="1"/>
            <a:r>
              <a:rPr lang="ar-DZ" sz="2400" dirty="0" smtClean="0">
                <a:latin typeface="Simplified Arabic" pitchFamily="18" charset="-78"/>
                <a:cs typeface="Simplified Arabic" pitchFamily="18" charset="-78"/>
              </a:rPr>
              <a:t>المرحلة الثانية 1966-1969</a:t>
            </a:r>
            <a:endParaRPr lang="fr-FR" sz="2400" dirty="0">
              <a:latin typeface="Simplified Arabic" pitchFamily="18" charset="-78"/>
              <a:cs typeface="Simplified Arabic" pitchFamily="18" charset="-78"/>
            </a:endParaRPr>
          </a:p>
        </p:txBody>
      </p:sp>
      <p:sp>
        <p:nvSpPr>
          <p:cNvPr id="7" name="ZoneTexte 6"/>
          <p:cNvSpPr txBox="1"/>
          <p:nvPr/>
        </p:nvSpPr>
        <p:spPr>
          <a:xfrm>
            <a:off x="4672608" y="3356992"/>
            <a:ext cx="3926716" cy="461665"/>
          </a:xfrm>
          <a:prstGeom prst="rect">
            <a:avLst/>
          </a:prstGeom>
          <a:solidFill>
            <a:schemeClr val="accent4">
              <a:lumMod val="60000"/>
              <a:lumOff val="40000"/>
            </a:schemeClr>
          </a:solidFill>
        </p:spPr>
        <p:txBody>
          <a:bodyPr wrap="square" rtlCol="0">
            <a:spAutoFit/>
          </a:bodyPr>
          <a:lstStyle/>
          <a:p>
            <a:pPr algn="r" rtl="1"/>
            <a:r>
              <a:rPr lang="ar-DZ" sz="2400" dirty="0" smtClean="0">
                <a:latin typeface="Simplified Arabic" pitchFamily="18" charset="-78"/>
                <a:cs typeface="Simplified Arabic" pitchFamily="18" charset="-78"/>
              </a:rPr>
              <a:t>المرحلة الثالثة 1970-1977</a:t>
            </a:r>
            <a:endParaRPr lang="fr-FR" sz="2400" dirty="0">
              <a:latin typeface="Simplified Arabic" pitchFamily="18" charset="-78"/>
              <a:cs typeface="Simplified Arabic" pitchFamily="18" charset="-78"/>
            </a:endParaRPr>
          </a:p>
        </p:txBody>
      </p:sp>
      <p:sp>
        <p:nvSpPr>
          <p:cNvPr id="8" name="ZoneTexte 7"/>
          <p:cNvSpPr txBox="1"/>
          <p:nvPr/>
        </p:nvSpPr>
        <p:spPr>
          <a:xfrm>
            <a:off x="4672608" y="4149080"/>
            <a:ext cx="3926716" cy="461665"/>
          </a:xfrm>
          <a:prstGeom prst="rect">
            <a:avLst/>
          </a:prstGeom>
          <a:solidFill>
            <a:srgbClr val="66FF99"/>
          </a:solidFill>
        </p:spPr>
        <p:txBody>
          <a:bodyPr wrap="square" rtlCol="0">
            <a:spAutoFit/>
          </a:bodyPr>
          <a:lstStyle/>
          <a:p>
            <a:pPr algn="r" rtl="1"/>
            <a:r>
              <a:rPr lang="ar-DZ" sz="2400" dirty="0" smtClean="0">
                <a:latin typeface="Simplified Arabic" pitchFamily="18" charset="-78"/>
                <a:cs typeface="Simplified Arabic" pitchFamily="18" charset="-78"/>
              </a:rPr>
              <a:t>المرحلة الرابعة 1980-1984</a:t>
            </a:r>
            <a:endParaRPr lang="fr-FR" sz="2400" dirty="0">
              <a:latin typeface="Simplified Arabic" pitchFamily="18" charset="-78"/>
              <a:cs typeface="Simplified Arabic" pitchFamily="18" charset="-78"/>
            </a:endParaRPr>
          </a:p>
        </p:txBody>
      </p:sp>
    </p:spTree>
    <p:extLst>
      <p:ext uri="{BB962C8B-B14F-4D97-AF65-F5344CB8AC3E}">
        <p14:creationId xmlns:p14="http://schemas.microsoft.com/office/powerpoint/2010/main" val="2160420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3131</TotalTime>
  <Words>136</Words>
  <Application>Microsoft Office PowerPoint</Application>
  <PresentationFormat>Affichage à l'écran (4:3)</PresentationFormat>
  <Paragraphs>17</Paragraphs>
  <Slides>4</Slides>
  <Notes>0</Notes>
  <HiddenSlides>0</HiddenSlides>
  <MMClips>0</MMClips>
  <ScaleCrop>false</ScaleCrop>
  <HeadingPairs>
    <vt:vector size="4" baseType="variant">
      <vt:variant>
        <vt:lpstr>Thème</vt:lpstr>
      </vt:variant>
      <vt:variant>
        <vt:i4>1</vt:i4>
      </vt:variant>
      <vt:variant>
        <vt:lpstr>Titres des diapositives</vt:lpstr>
      </vt:variant>
      <vt:variant>
        <vt:i4>4</vt:i4>
      </vt:variant>
    </vt:vector>
  </HeadingPairs>
  <TitlesOfParts>
    <vt:vector size="5" baseType="lpstr">
      <vt:lpstr>Oriel</vt:lpstr>
      <vt:lpstr>Présentation PowerPoint</vt:lpstr>
      <vt:lpstr>Présentation PowerPoint</vt:lpstr>
      <vt:lpstr>1- خصائص سوق العمل في الجزائر</vt:lpstr>
      <vt:lpstr>2- مراحل سياسة التشغيل في الجزائر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مقياس: سوق العمل في الجزائر</dc:title>
  <dc:creator>VAIO</dc:creator>
  <cp:lastModifiedBy>VAIO</cp:lastModifiedBy>
  <cp:revision>39</cp:revision>
  <dcterms:created xsi:type="dcterms:W3CDTF">2024-01-03T10:13:51Z</dcterms:created>
  <dcterms:modified xsi:type="dcterms:W3CDTF">2025-12-23T11:27:42Z</dcterms:modified>
</cp:coreProperties>
</file>