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86" r:id="rId3"/>
    <p:sldId id="288" r:id="rId4"/>
    <p:sldId id="28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688FE"/>
    <a:srgbClr val="D290F6"/>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00" autoAdjust="0"/>
    <p:restoredTop sz="94708" autoAdjust="0"/>
  </p:normalViewPr>
  <p:slideViewPr>
    <p:cSldViewPr>
      <p:cViewPr varScale="1">
        <p:scale>
          <a:sx n="66" d="100"/>
          <a:sy n="66" d="100"/>
        </p:scale>
        <p:origin x="-1416" y="-96"/>
      </p:cViewPr>
      <p:guideLst>
        <p:guide orient="horz" pos="2160"/>
        <p:guide pos="2880"/>
      </p:guideLst>
    </p:cSldViewPr>
  </p:slideViewPr>
  <p:outlineViewPr>
    <p:cViewPr>
      <p:scale>
        <a:sx n="33" d="100"/>
        <a:sy n="33" d="100"/>
      </p:scale>
      <p:origin x="18"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79464080-0B90-4E29-9286-EA77E32FD92E}" type="datetimeFigureOut">
              <a:rPr lang="fr-FR" smtClean="0"/>
              <a:t>23/12/2025</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617F4ACE-BD97-4721-BD85-106D1C0A8800}"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464080-0B90-4E29-9286-EA77E32FD92E}" type="datetimeFigureOut">
              <a:rPr lang="fr-FR" smtClean="0"/>
              <a:t>23/12/2025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464080-0B90-4E29-9286-EA77E32FD92E}" type="datetimeFigureOut">
              <a:rPr lang="fr-FR" smtClean="0"/>
              <a:t>23/12/2025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79464080-0B90-4E29-9286-EA77E32FD92E}" type="datetimeFigureOut">
              <a:rPr lang="fr-FR" smtClean="0"/>
              <a:t>23/12/2025</a:t>
            </a:fld>
            <a:endParaRPr lang="fr-FR"/>
          </a:p>
        </p:txBody>
      </p:sp>
      <p:sp>
        <p:nvSpPr>
          <p:cNvPr id="9" name="Espace réservé du numéro de diapositive 8"/>
          <p:cNvSpPr>
            <a:spLocks noGrp="1"/>
          </p:cNvSpPr>
          <p:nvPr>
            <p:ph type="sldNum" sz="quarter" idx="15"/>
          </p:nvPr>
        </p:nvSpPr>
        <p:spPr/>
        <p:txBody>
          <a:bodyPr rtlCol="0"/>
          <a:lstStyle/>
          <a:p>
            <a:fld id="{617F4ACE-BD97-4721-BD85-106D1C0A8800}"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79464080-0B90-4E29-9286-EA77E32FD92E}" type="datetimeFigureOut">
              <a:rPr lang="fr-FR" smtClean="0"/>
              <a:t>23/12/2025</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617F4ACE-BD97-4721-BD85-106D1C0A8800}"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79464080-0B90-4E29-9286-EA77E32FD92E}" type="datetimeFigureOut">
              <a:rPr lang="fr-FR" smtClean="0"/>
              <a:t>23/12/2025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7F4ACE-BD97-4721-BD85-106D1C0A8800}"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fld id="{79464080-0B90-4E29-9286-EA77E32FD92E}" type="datetimeFigureOut">
              <a:rPr lang="fr-FR" smtClean="0"/>
              <a:t>23/12/2025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17F4ACE-BD97-4721-BD85-106D1C0A8800}"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fld id="{79464080-0B90-4E29-9286-EA77E32FD92E}" type="datetimeFigureOut">
              <a:rPr lang="fr-FR" smtClean="0"/>
              <a:t>23/12/2025</a:t>
            </a:fld>
            <a:endParaRPr lang="fr-FR"/>
          </a:p>
        </p:txBody>
      </p:sp>
      <p:sp>
        <p:nvSpPr>
          <p:cNvPr id="7" name="Espace réservé du numéro de diapositive 6"/>
          <p:cNvSpPr>
            <a:spLocks noGrp="1"/>
          </p:cNvSpPr>
          <p:nvPr>
            <p:ph type="sldNum" sz="quarter" idx="11"/>
          </p:nvPr>
        </p:nvSpPr>
        <p:spPr/>
        <p:txBody>
          <a:bodyPr rtlCol="0"/>
          <a:lstStyle/>
          <a:p>
            <a:fld id="{617F4ACE-BD97-4721-BD85-106D1C0A8800}"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9464080-0B90-4E29-9286-EA77E32FD92E}" type="datetimeFigureOut">
              <a:rPr lang="fr-FR" smtClean="0"/>
              <a:t>23/12/2025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79464080-0B90-4E29-9286-EA77E32FD92E}" type="datetimeFigureOut">
              <a:rPr lang="fr-FR" smtClean="0"/>
              <a:t>23/12/2025</a:t>
            </a:fld>
            <a:endParaRPr lang="fr-FR"/>
          </a:p>
        </p:txBody>
      </p:sp>
      <p:sp>
        <p:nvSpPr>
          <p:cNvPr id="22" name="Espace réservé du numéro de diapositive 21"/>
          <p:cNvSpPr>
            <a:spLocks noGrp="1"/>
          </p:cNvSpPr>
          <p:nvPr>
            <p:ph type="sldNum" sz="quarter" idx="15"/>
          </p:nvPr>
        </p:nvSpPr>
        <p:spPr/>
        <p:txBody>
          <a:bodyPr rtlCol="0"/>
          <a:lstStyle/>
          <a:p>
            <a:fld id="{617F4ACE-BD97-4721-BD85-106D1C0A8800}"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79464080-0B90-4E29-9286-EA77E32FD92E}" type="datetimeFigureOut">
              <a:rPr lang="fr-FR" smtClean="0"/>
              <a:t>23/12/2025</a:t>
            </a:fld>
            <a:endParaRPr lang="fr-FR"/>
          </a:p>
        </p:txBody>
      </p:sp>
      <p:sp>
        <p:nvSpPr>
          <p:cNvPr id="18" name="Espace réservé du numéro de diapositive 17"/>
          <p:cNvSpPr>
            <a:spLocks noGrp="1"/>
          </p:cNvSpPr>
          <p:nvPr>
            <p:ph type="sldNum" sz="quarter" idx="11"/>
          </p:nvPr>
        </p:nvSpPr>
        <p:spPr/>
        <p:txBody>
          <a:bodyPr rtlCol="0"/>
          <a:lstStyle/>
          <a:p>
            <a:fld id="{617F4ACE-BD97-4721-BD85-106D1C0A8800}"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9464080-0B90-4E29-9286-EA77E32FD92E}" type="datetimeFigureOut">
              <a:rPr lang="fr-FR" smtClean="0"/>
              <a:t>23/12/2025</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17F4ACE-BD97-4721-BD85-106D1C0A8800}"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719178" y="1700808"/>
            <a:ext cx="3939952" cy="720080"/>
          </a:xfrm>
        </p:spPr>
        <p:txBody>
          <a:bodyPr>
            <a:normAutofit/>
          </a:bodyPr>
          <a:lstStyle/>
          <a:p>
            <a:pPr algn="ctr" rtl="1"/>
            <a:r>
              <a:rPr lang="ar-DZ" sz="3200" dirty="0" smtClean="0">
                <a:solidFill>
                  <a:srgbClr val="FF0000"/>
                </a:solidFill>
                <a:latin typeface="Simplified Arabic" pitchFamily="18" charset="-78"/>
                <a:cs typeface="Simplified Arabic" pitchFamily="18" charset="-78"/>
              </a:rPr>
              <a:t>أولا- </a:t>
            </a:r>
            <a:r>
              <a:rPr lang="ar-DZ" sz="3200" dirty="0" smtClean="0">
                <a:solidFill>
                  <a:srgbClr val="FF0000"/>
                </a:solidFill>
                <a:latin typeface="Simplified Arabic" pitchFamily="18" charset="-78"/>
                <a:cs typeface="Simplified Arabic" pitchFamily="18" charset="-78"/>
              </a:rPr>
              <a:t>تعريف سياسة التشغيل</a:t>
            </a:r>
            <a:endParaRPr lang="fr-FR" sz="3200" dirty="0">
              <a:solidFill>
                <a:srgbClr val="FF0000"/>
              </a:solidFill>
              <a:latin typeface="Simplified Arabic" pitchFamily="18" charset="-78"/>
              <a:cs typeface="Simplified Arabic" pitchFamily="18" charset="-78"/>
            </a:endParaRPr>
          </a:p>
        </p:txBody>
      </p:sp>
      <p:sp>
        <p:nvSpPr>
          <p:cNvPr id="6" name="Titre 1"/>
          <p:cNvSpPr txBox="1">
            <a:spLocks/>
          </p:cNvSpPr>
          <p:nvPr/>
        </p:nvSpPr>
        <p:spPr>
          <a:xfrm>
            <a:off x="144438" y="197024"/>
            <a:ext cx="8964488" cy="792088"/>
          </a:xfrm>
          <a:prstGeom prst="rect">
            <a:avLst/>
          </a:prstGeom>
        </p:spPr>
        <p:txBody>
          <a:bodyPr vert="horz" anchor="b">
            <a:no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algn="ctr" rtl="1"/>
            <a:r>
              <a:rPr lang="ar-DZ" sz="4000" dirty="0" smtClean="0">
                <a:solidFill>
                  <a:srgbClr val="7030A0"/>
                </a:solidFill>
                <a:latin typeface="Simplified Arabic" pitchFamily="18" charset="-78"/>
                <a:cs typeface="Simplified Arabic" pitchFamily="18" charset="-78"/>
              </a:rPr>
              <a:t>المحور </a:t>
            </a:r>
            <a:r>
              <a:rPr lang="ar-DZ" sz="4000" dirty="0" smtClean="0">
                <a:solidFill>
                  <a:srgbClr val="7030A0"/>
                </a:solidFill>
                <a:latin typeface="Simplified Arabic" pitchFamily="18" charset="-78"/>
                <a:cs typeface="Simplified Arabic" pitchFamily="18" charset="-78"/>
              </a:rPr>
              <a:t>الثالث: اجهزة التشغيل </a:t>
            </a:r>
            <a:r>
              <a:rPr lang="ar-DZ" sz="4000" dirty="0" smtClean="0">
                <a:solidFill>
                  <a:srgbClr val="7030A0"/>
                </a:solidFill>
                <a:latin typeface="Simplified Arabic" pitchFamily="18" charset="-78"/>
                <a:cs typeface="Simplified Arabic" pitchFamily="18" charset="-78"/>
              </a:rPr>
              <a:t>في الجزائر</a:t>
            </a:r>
            <a:endParaRPr lang="fr-FR" sz="4000" dirty="0">
              <a:solidFill>
                <a:srgbClr val="7030A0"/>
              </a:solidFill>
              <a:latin typeface="Simplified Arabic" pitchFamily="18" charset="-78"/>
              <a:cs typeface="Simplified Arabic" pitchFamily="18" charset="-78"/>
            </a:endParaRPr>
          </a:p>
        </p:txBody>
      </p:sp>
      <p:sp>
        <p:nvSpPr>
          <p:cNvPr id="7" name="Sous-titre 2"/>
          <p:cNvSpPr txBox="1">
            <a:spLocks/>
          </p:cNvSpPr>
          <p:nvPr/>
        </p:nvSpPr>
        <p:spPr>
          <a:xfrm>
            <a:off x="2295255" y="2708920"/>
            <a:ext cx="6391386" cy="720080"/>
          </a:xfrm>
          <a:prstGeom prst="rect">
            <a:avLst/>
          </a:prstGeom>
        </p:spPr>
        <p:txBody>
          <a:bodyPr vert="horz">
            <a:normAutofit/>
          </a:bodyPr>
          <a:lstStyle>
            <a:lvl1pPr marL="0" indent="0" algn="l" rtl="0" eaLnBrk="1" latinLnBrk="0" hangingPunct="1">
              <a:spcBef>
                <a:spcPts val="600"/>
              </a:spcBef>
              <a:buClr>
                <a:schemeClr val="accent1"/>
              </a:buClr>
              <a:buSzPct val="70000"/>
              <a:buFont typeface="Wingdings"/>
              <a:buNone/>
              <a:defRPr kumimoji="0" sz="1800" b="1" kern="1200">
                <a:solidFill>
                  <a:schemeClr val="tx2"/>
                </a:solidFill>
                <a:latin typeface="+mn-lt"/>
                <a:ea typeface="+mn-ea"/>
                <a:cs typeface="+mn-cs"/>
              </a:defRPr>
            </a:lvl1pPr>
            <a:lvl2pPr marL="457200" indent="0" algn="ctr" rtl="0" eaLnBrk="1" latinLnBrk="0" hangingPunct="1">
              <a:spcBef>
                <a:spcPct val="20000"/>
              </a:spcBef>
              <a:buClr>
                <a:schemeClr val="accent1"/>
              </a:buClr>
              <a:buSzPct val="80000"/>
              <a:buFont typeface="Wingdings 2"/>
              <a:buNone/>
              <a:defRPr kumimoji="0" sz="2100" kern="1200">
                <a:solidFill>
                  <a:schemeClr val="tx1"/>
                </a:solidFill>
                <a:latin typeface="+mn-lt"/>
                <a:ea typeface="+mn-ea"/>
                <a:cs typeface="+mn-cs"/>
              </a:defRPr>
            </a:lvl2pPr>
            <a:lvl3pPr marL="914400" indent="0" algn="ctr" rtl="0" eaLnBrk="1" latinLnBrk="0" hangingPunct="1">
              <a:spcBef>
                <a:spcPct val="20000"/>
              </a:spcBef>
              <a:buClr>
                <a:schemeClr val="accent1">
                  <a:shade val="75000"/>
                </a:schemeClr>
              </a:buClr>
              <a:buSzPct val="60000"/>
              <a:buFont typeface="Wingdings"/>
              <a:buNone/>
              <a:defRPr kumimoji="0" sz="1800" kern="1200">
                <a:solidFill>
                  <a:schemeClr val="tx1"/>
                </a:solidFill>
                <a:latin typeface="+mn-lt"/>
                <a:ea typeface="+mn-ea"/>
                <a:cs typeface="+mn-cs"/>
              </a:defRPr>
            </a:lvl3pPr>
            <a:lvl4pPr marL="1371600" indent="0" algn="ctr" rtl="0" eaLnBrk="1" latinLnBrk="0" hangingPunct="1">
              <a:spcBef>
                <a:spcPct val="20000"/>
              </a:spcBef>
              <a:buClr>
                <a:schemeClr val="accent1">
                  <a:tint val="60000"/>
                </a:schemeClr>
              </a:buClr>
              <a:buSzPct val="60000"/>
              <a:buFont typeface="Wingdings"/>
              <a:buNone/>
              <a:defRPr kumimoji="0" sz="1800" kern="1200">
                <a:solidFill>
                  <a:schemeClr val="tx1"/>
                </a:solidFill>
                <a:latin typeface="+mn-lt"/>
                <a:ea typeface="+mn-ea"/>
                <a:cs typeface="+mn-cs"/>
              </a:defRPr>
            </a:lvl4pPr>
            <a:lvl5pPr marL="1828800" indent="0" algn="ctr" rtl="0" eaLnBrk="1" latinLnBrk="0" hangingPunct="1">
              <a:spcBef>
                <a:spcPct val="20000"/>
              </a:spcBef>
              <a:buClr>
                <a:schemeClr val="accent2">
                  <a:tint val="60000"/>
                </a:schemeClr>
              </a:buClr>
              <a:buSzPct val="68000"/>
              <a:buFont typeface="Wingdings 2"/>
              <a:buNone/>
              <a:defRPr kumimoji="0" sz="1600" kern="1200">
                <a:solidFill>
                  <a:schemeClr val="tx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tx2"/>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tx2"/>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tx2"/>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tx2"/>
                </a:solidFill>
                <a:latin typeface="+mn-lt"/>
                <a:ea typeface="+mn-ea"/>
                <a:cs typeface="+mn-cs"/>
              </a:defRPr>
            </a:lvl9pPr>
          </a:lstStyle>
          <a:p>
            <a:pPr algn="ctr" rtl="1"/>
            <a:r>
              <a:rPr lang="ar-DZ" sz="3200" dirty="0" smtClean="0">
                <a:solidFill>
                  <a:srgbClr val="00B050"/>
                </a:solidFill>
                <a:latin typeface="Simplified Arabic" pitchFamily="18" charset="-78"/>
                <a:cs typeface="Simplified Arabic" pitchFamily="18" charset="-78"/>
              </a:rPr>
              <a:t>ثانيا- </a:t>
            </a:r>
            <a:r>
              <a:rPr lang="ar-DZ" sz="3200" dirty="0" smtClean="0">
                <a:solidFill>
                  <a:srgbClr val="00B050"/>
                </a:solidFill>
                <a:latin typeface="Simplified Arabic" pitchFamily="18" charset="-78"/>
                <a:cs typeface="Simplified Arabic" pitchFamily="18" charset="-78"/>
              </a:rPr>
              <a:t>سياسة التشغيل في </a:t>
            </a:r>
            <a:r>
              <a:rPr lang="ar-DZ" sz="3200" dirty="0" smtClean="0">
                <a:solidFill>
                  <a:srgbClr val="00B050"/>
                </a:solidFill>
                <a:latin typeface="Simplified Arabic" pitchFamily="18" charset="-78"/>
                <a:cs typeface="Simplified Arabic" pitchFamily="18" charset="-78"/>
              </a:rPr>
              <a:t>الجزائر</a:t>
            </a:r>
            <a:endParaRPr lang="fr-FR" sz="3200" dirty="0">
              <a:solidFill>
                <a:srgbClr val="00B050"/>
              </a:solidFill>
              <a:latin typeface="Simplified Arabic" pitchFamily="18" charset="-78"/>
              <a:cs typeface="Simplified Arabic" pitchFamily="18" charset="-78"/>
            </a:endParaRPr>
          </a:p>
        </p:txBody>
      </p:sp>
      <p:sp>
        <p:nvSpPr>
          <p:cNvPr id="8" name="Sous-titre 2"/>
          <p:cNvSpPr txBox="1">
            <a:spLocks/>
          </p:cNvSpPr>
          <p:nvPr/>
        </p:nvSpPr>
        <p:spPr>
          <a:xfrm>
            <a:off x="1979712" y="4005064"/>
            <a:ext cx="4861842" cy="720080"/>
          </a:xfrm>
          <a:prstGeom prst="rect">
            <a:avLst/>
          </a:prstGeom>
        </p:spPr>
        <p:txBody>
          <a:bodyPr vert="horz">
            <a:normAutofit/>
          </a:bodyPr>
          <a:lstStyle>
            <a:lvl1pPr marL="0" indent="0" algn="l" rtl="0" eaLnBrk="1" latinLnBrk="0" hangingPunct="1">
              <a:spcBef>
                <a:spcPts val="600"/>
              </a:spcBef>
              <a:buClr>
                <a:schemeClr val="accent1"/>
              </a:buClr>
              <a:buSzPct val="70000"/>
              <a:buFont typeface="Wingdings"/>
              <a:buNone/>
              <a:defRPr kumimoji="0" sz="1800" b="1" kern="1200">
                <a:solidFill>
                  <a:schemeClr val="tx2"/>
                </a:solidFill>
                <a:latin typeface="+mn-lt"/>
                <a:ea typeface="+mn-ea"/>
                <a:cs typeface="+mn-cs"/>
              </a:defRPr>
            </a:lvl1pPr>
            <a:lvl2pPr marL="457200" indent="0" algn="ctr" rtl="0" eaLnBrk="1" latinLnBrk="0" hangingPunct="1">
              <a:spcBef>
                <a:spcPct val="20000"/>
              </a:spcBef>
              <a:buClr>
                <a:schemeClr val="accent1"/>
              </a:buClr>
              <a:buSzPct val="80000"/>
              <a:buFont typeface="Wingdings 2"/>
              <a:buNone/>
              <a:defRPr kumimoji="0" sz="2100" kern="1200">
                <a:solidFill>
                  <a:schemeClr val="tx1"/>
                </a:solidFill>
                <a:latin typeface="+mn-lt"/>
                <a:ea typeface="+mn-ea"/>
                <a:cs typeface="+mn-cs"/>
              </a:defRPr>
            </a:lvl2pPr>
            <a:lvl3pPr marL="914400" indent="0" algn="ctr" rtl="0" eaLnBrk="1" latinLnBrk="0" hangingPunct="1">
              <a:spcBef>
                <a:spcPct val="20000"/>
              </a:spcBef>
              <a:buClr>
                <a:schemeClr val="accent1">
                  <a:shade val="75000"/>
                </a:schemeClr>
              </a:buClr>
              <a:buSzPct val="60000"/>
              <a:buFont typeface="Wingdings"/>
              <a:buNone/>
              <a:defRPr kumimoji="0" sz="1800" kern="1200">
                <a:solidFill>
                  <a:schemeClr val="tx1"/>
                </a:solidFill>
                <a:latin typeface="+mn-lt"/>
                <a:ea typeface="+mn-ea"/>
                <a:cs typeface="+mn-cs"/>
              </a:defRPr>
            </a:lvl3pPr>
            <a:lvl4pPr marL="1371600" indent="0" algn="ctr" rtl="0" eaLnBrk="1" latinLnBrk="0" hangingPunct="1">
              <a:spcBef>
                <a:spcPct val="20000"/>
              </a:spcBef>
              <a:buClr>
                <a:schemeClr val="accent1">
                  <a:tint val="60000"/>
                </a:schemeClr>
              </a:buClr>
              <a:buSzPct val="60000"/>
              <a:buFont typeface="Wingdings"/>
              <a:buNone/>
              <a:defRPr kumimoji="0" sz="1800" kern="1200">
                <a:solidFill>
                  <a:schemeClr val="tx1"/>
                </a:solidFill>
                <a:latin typeface="+mn-lt"/>
                <a:ea typeface="+mn-ea"/>
                <a:cs typeface="+mn-cs"/>
              </a:defRPr>
            </a:lvl4pPr>
            <a:lvl5pPr marL="1828800" indent="0" algn="ctr" rtl="0" eaLnBrk="1" latinLnBrk="0" hangingPunct="1">
              <a:spcBef>
                <a:spcPct val="20000"/>
              </a:spcBef>
              <a:buClr>
                <a:schemeClr val="accent2">
                  <a:tint val="60000"/>
                </a:schemeClr>
              </a:buClr>
              <a:buSzPct val="68000"/>
              <a:buFont typeface="Wingdings 2"/>
              <a:buNone/>
              <a:defRPr kumimoji="0" sz="1600" kern="1200">
                <a:solidFill>
                  <a:schemeClr val="tx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tx2"/>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tx2"/>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tx2"/>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tx2"/>
                </a:solidFill>
                <a:latin typeface="+mn-lt"/>
                <a:ea typeface="+mn-ea"/>
                <a:cs typeface="+mn-cs"/>
              </a:defRPr>
            </a:lvl9pPr>
          </a:lstStyle>
          <a:p>
            <a:pPr algn="ctr" rtl="1"/>
            <a:r>
              <a:rPr lang="ar-DZ" sz="3200" dirty="0" smtClean="0">
                <a:solidFill>
                  <a:srgbClr val="FF0000"/>
                </a:solidFill>
                <a:latin typeface="Simplified Arabic" pitchFamily="18" charset="-78"/>
                <a:cs typeface="Simplified Arabic" pitchFamily="18" charset="-78"/>
              </a:rPr>
              <a:t>ثالثا-اجهزة التشغيل في الجزائر</a:t>
            </a:r>
            <a:endParaRPr lang="fr-FR" sz="3200" dirty="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285623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4427984" y="692696"/>
            <a:ext cx="4228002" cy="648072"/>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sz="3200" dirty="0" smtClean="0">
                <a:solidFill>
                  <a:srgbClr val="00B050"/>
                </a:solidFill>
                <a:latin typeface="Simplified Arabic" pitchFamily="18" charset="-78"/>
                <a:cs typeface="Simplified Arabic" pitchFamily="18" charset="-78"/>
              </a:rPr>
              <a:t>اولا- تعريف سياسة </a:t>
            </a:r>
            <a:r>
              <a:rPr lang="ar-DZ" sz="3200" dirty="0" smtClean="0">
                <a:solidFill>
                  <a:srgbClr val="00B050"/>
                </a:solidFill>
                <a:latin typeface="Simplified Arabic" pitchFamily="18" charset="-78"/>
                <a:cs typeface="Simplified Arabic" pitchFamily="18" charset="-78"/>
              </a:rPr>
              <a:t>التشغيل</a:t>
            </a:r>
            <a:endParaRPr lang="fr-FR" sz="3200" dirty="0">
              <a:solidFill>
                <a:srgbClr val="00B050"/>
              </a:solidFill>
              <a:latin typeface="Simplified Arabic" pitchFamily="18" charset="-78"/>
              <a:cs typeface="Simplified Arabic" pitchFamily="18" charset="-78"/>
            </a:endParaRPr>
          </a:p>
        </p:txBody>
      </p:sp>
      <p:sp>
        <p:nvSpPr>
          <p:cNvPr id="9" name="Titre 1"/>
          <p:cNvSpPr txBox="1">
            <a:spLocks/>
          </p:cNvSpPr>
          <p:nvPr/>
        </p:nvSpPr>
        <p:spPr>
          <a:xfrm>
            <a:off x="683568" y="1700808"/>
            <a:ext cx="7992888" cy="4824536"/>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r" rtl="1">
              <a:lnSpc>
                <a:spcPct val="150000"/>
              </a:lnSpc>
            </a:pPr>
            <a:r>
              <a:rPr lang="ar-DZ" sz="2800" dirty="0" smtClean="0"/>
              <a:t>تعني جميع </a:t>
            </a:r>
            <a:r>
              <a:rPr lang="ar-DZ" sz="2800" dirty="0"/>
              <a:t>الخطط والاستراتيجيات والآليات والبرامج التي تضعها الهيئات الوصية في الدولة من أجل ادماج البطالين في سوق العمل، ويمكن القول أن سياسة التشغيل في الجزائر ما هي إلا انعكاس للسياسة العامة للدولة، وبالتالي فهي انعكاس لإيديولوجية النظام السائد، وعليه يمكن أن نميز بين أكثر من سياسة للتشغيل في الجزائر قد انتهجت من 1962 إلى يومنا هذا، تنوعت خلالها اليات وبرامج التشغيل حسب الاهداف المحددة كل فترة</a:t>
            </a:r>
            <a:endParaRPr lang="fr-FR"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4148028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11624" y="1772816"/>
            <a:ext cx="4936976" cy="576064"/>
          </a:xfrm>
        </p:spPr>
        <p:txBody>
          <a:bodyPr/>
          <a:lstStyle/>
          <a:p>
            <a:pPr algn="ctr" rtl="1"/>
            <a:r>
              <a:rPr lang="ar-DZ" dirty="0" smtClean="0">
                <a:solidFill>
                  <a:srgbClr val="FF0000"/>
                </a:solidFill>
              </a:rPr>
              <a:t>1- خصائص </a:t>
            </a:r>
            <a:r>
              <a:rPr lang="ar-DZ" dirty="0" smtClean="0">
                <a:solidFill>
                  <a:srgbClr val="FF0000"/>
                </a:solidFill>
              </a:rPr>
              <a:t>سوق العمل في الجزائر</a:t>
            </a:r>
            <a:endParaRPr lang="fr-FR" dirty="0">
              <a:solidFill>
                <a:srgbClr val="FF0000"/>
              </a:solidFill>
            </a:endParaRPr>
          </a:p>
        </p:txBody>
      </p:sp>
      <p:pic>
        <p:nvPicPr>
          <p:cNvPr id="4" name="Image 3" descr="Ingrid Vanderveldt عرض تقديمي لرجال الأعمال أنثى ، امرأة قوية, أشخاص,  كمبيوتر png"/>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84784"/>
            <a:ext cx="1872208" cy="4752528"/>
          </a:xfrm>
          <a:prstGeom prst="rect">
            <a:avLst/>
          </a:prstGeom>
          <a:noFill/>
          <a:ln>
            <a:noFill/>
          </a:ln>
        </p:spPr>
      </p:pic>
      <p:sp>
        <p:nvSpPr>
          <p:cNvPr id="5" name="ZoneTexte 4"/>
          <p:cNvSpPr txBox="1"/>
          <p:nvPr/>
        </p:nvSpPr>
        <p:spPr>
          <a:xfrm>
            <a:off x="6692098" y="3573016"/>
            <a:ext cx="1939092" cy="461665"/>
          </a:xfrm>
          <a:prstGeom prst="rect">
            <a:avLst/>
          </a:prstGeom>
          <a:solidFill>
            <a:schemeClr val="accent2">
              <a:lumMod val="40000"/>
              <a:lumOff val="60000"/>
            </a:schemeClr>
          </a:solidFill>
        </p:spPr>
        <p:txBody>
          <a:bodyPr wrap="square" rtlCol="0">
            <a:spAutoFit/>
          </a:bodyPr>
          <a:lstStyle/>
          <a:p>
            <a:pPr algn="r" rtl="1"/>
            <a:r>
              <a:rPr lang="ar-DZ" sz="2400" dirty="0" smtClean="0">
                <a:latin typeface="Simplified Arabic" pitchFamily="18" charset="-78"/>
                <a:cs typeface="Simplified Arabic" pitchFamily="18" charset="-78"/>
              </a:rPr>
              <a:t>تجزء سوق العمل</a:t>
            </a:r>
            <a:endParaRPr lang="fr-FR" sz="2400" dirty="0">
              <a:latin typeface="Simplified Arabic" pitchFamily="18" charset="-78"/>
              <a:cs typeface="Simplified Arabic" pitchFamily="18" charset="-78"/>
            </a:endParaRPr>
          </a:p>
        </p:txBody>
      </p:sp>
      <p:sp>
        <p:nvSpPr>
          <p:cNvPr id="6" name="ZoneTexte 5"/>
          <p:cNvSpPr txBox="1"/>
          <p:nvPr/>
        </p:nvSpPr>
        <p:spPr>
          <a:xfrm>
            <a:off x="6236604" y="4077072"/>
            <a:ext cx="2016224" cy="461665"/>
          </a:xfrm>
          <a:prstGeom prst="rect">
            <a:avLst/>
          </a:prstGeom>
          <a:solidFill>
            <a:schemeClr val="accent3">
              <a:lumMod val="40000"/>
              <a:lumOff val="60000"/>
            </a:schemeClr>
          </a:solidFill>
        </p:spPr>
        <p:txBody>
          <a:bodyPr wrap="square" rtlCol="0">
            <a:spAutoFit/>
          </a:bodyPr>
          <a:lstStyle/>
          <a:p>
            <a:pPr algn="r" rtl="1"/>
            <a:r>
              <a:rPr lang="ar-DZ" sz="2400" dirty="0" smtClean="0">
                <a:latin typeface="Simplified Arabic" pitchFamily="18" charset="-78"/>
                <a:cs typeface="Simplified Arabic" pitchFamily="18" charset="-78"/>
              </a:rPr>
              <a:t>جمود سوق العمل</a:t>
            </a:r>
            <a:endParaRPr lang="fr-FR" sz="2400" dirty="0">
              <a:latin typeface="Simplified Arabic" pitchFamily="18" charset="-78"/>
              <a:cs typeface="Simplified Arabic" pitchFamily="18" charset="-78"/>
            </a:endParaRPr>
          </a:p>
        </p:txBody>
      </p:sp>
      <p:sp>
        <p:nvSpPr>
          <p:cNvPr id="7" name="ZoneTexte 6"/>
          <p:cNvSpPr txBox="1"/>
          <p:nvPr/>
        </p:nvSpPr>
        <p:spPr>
          <a:xfrm>
            <a:off x="5580112" y="4599765"/>
            <a:ext cx="2160240" cy="461665"/>
          </a:xfrm>
          <a:prstGeom prst="rect">
            <a:avLst/>
          </a:prstGeom>
          <a:solidFill>
            <a:schemeClr val="accent4">
              <a:lumMod val="60000"/>
              <a:lumOff val="40000"/>
            </a:schemeClr>
          </a:solidFill>
        </p:spPr>
        <p:txBody>
          <a:bodyPr wrap="square" rtlCol="0">
            <a:spAutoFit/>
          </a:bodyPr>
          <a:lstStyle/>
          <a:p>
            <a:pPr algn="r" rtl="1"/>
            <a:r>
              <a:rPr lang="ar-DZ" sz="2400" dirty="0" smtClean="0">
                <a:latin typeface="Simplified Arabic" pitchFamily="18" charset="-78"/>
                <a:cs typeface="Simplified Arabic" pitchFamily="18" charset="-78"/>
              </a:rPr>
              <a:t>انتشار ظاهرة البطالة</a:t>
            </a:r>
            <a:endParaRPr lang="fr-FR" sz="2400" dirty="0">
              <a:latin typeface="Simplified Arabic" pitchFamily="18" charset="-78"/>
              <a:cs typeface="Simplified Arabic" pitchFamily="18" charset="-78"/>
            </a:endParaRPr>
          </a:p>
        </p:txBody>
      </p:sp>
      <p:sp>
        <p:nvSpPr>
          <p:cNvPr id="8" name="ZoneTexte 7"/>
          <p:cNvSpPr txBox="1"/>
          <p:nvPr/>
        </p:nvSpPr>
        <p:spPr>
          <a:xfrm>
            <a:off x="4825794" y="5085184"/>
            <a:ext cx="2418922" cy="461665"/>
          </a:xfrm>
          <a:prstGeom prst="rect">
            <a:avLst/>
          </a:prstGeom>
          <a:solidFill>
            <a:srgbClr val="66FF99"/>
          </a:solidFill>
        </p:spPr>
        <p:txBody>
          <a:bodyPr wrap="square" rtlCol="0">
            <a:spAutoFit/>
          </a:bodyPr>
          <a:lstStyle/>
          <a:p>
            <a:pPr algn="r" rtl="1"/>
            <a:r>
              <a:rPr lang="ar-DZ" sz="2400" dirty="0" smtClean="0">
                <a:latin typeface="Simplified Arabic" pitchFamily="18" charset="-78"/>
                <a:cs typeface="Simplified Arabic" pitchFamily="18" charset="-78"/>
              </a:rPr>
              <a:t>انتشار نقص التشغيل</a:t>
            </a:r>
            <a:endParaRPr lang="fr-FR" sz="2400" dirty="0">
              <a:latin typeface="Simplified Arabic" pitchFamily="18" charset="-78"/>
              <a:cs typeface="Simplified Arabic" pitchFamily="18" charset="-78"/>
            </a:endParaRPr>
          </a:p>
        </p:txBody>
      </p:sp>
      <p:sp>
        <p:nvSpPr>
          <p:cNvPr id="9" name="Titre 1"/>
          <p:cNvSpPr txBox="1">
            <a:spLocks/>
          </p:cNvSpPr>
          <p:nvPr/>
        </p:nvSpPr>
        <p:spPr>
          <a:xfrm>
            <a:off x="2204120" y="404664"/>
            <a:ext cx="4936976" cy="70609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dirty="0" smtClean="0">
                <a:solidFill>
                  <a:srgbClr val="FF0000"/>
                </a:solidFill>
              </a:rPr>
              <a:t>ثانيا- سياسة التشغيل في الجزائر</a:t>
            </a:r>
            <a:endParaRPr lang="fr-FR" dirty="0">
              <a:solidFill>
                <a:srgbClr val="FF0000"/>
              </a:solidFill>
            </a:endParaRPr>
          </a:p>
        </p:txBody>
      </p:sp>
    </p:spTree>
    <p:extLst>
      <p:ext uri="{BB962C8B-B14F-4D97-AF65-F5344CB8AC3E}">
        <p14:creationId xmlns:p14="http://schemas.microsoft.com/office/powerpoint/2010/main" val="2770649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P spid="7" grpId="0" animBg="1"/>
      <p:bldP spid="8"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11624" y="1196752"/>
            <a:ext cx="4936976" cy="576064"/>
          </a:xfrm>
        </p:spPr>
        <p:txBody>
          <a:bodyPr/>
          <a:lstStyle/>
          <a:p>
            <a:pPr algn="ctr" rtl="1"/>
            <a:r>
              <a:rPr lang="ar-DZ" dirty="0" smtClean="0">
                <a:solidFill>
                  <a:srgbClr val="FF0000"/>
                </a:solidFill>
              </a:rPr>
              <a:t>2- مراحل سياسة التشغيل في </a:t>
            </a:r>
            <a:r>
              <a:rPr lang="ar-DZ" dirty="0" smtClean="0">
                <a:solidFill>
                  <a:srgbClr val="FF0000"/>
                </a:solidFill>
              </a:rPr>
              <a:t>الجزائر</a:t>
            </a:r>
            <a:endParaRPr lang="fr-FR" dirty="0">
              <a:solidFill>
                <a:srgbClr val="FF0000"/>
              </a:solidFill>
            </a:endParaRPr>
          </a:p>
        </p:txBody>
      </p:sp>
      <p:pic>
        <p:nvPicPr>
          <p:cNvPr id="4" name="Image 3" descr="Ingrid Vanderveldt عرض تقديمي لرجال الأعمال أنثى ، امرأة قوية, أشخاص,  كمبيوتر png"/>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84784"/>
            <a:ext cx="1872208" cy="4752528"/>
          </a:xfrm>
          <a:prstGeom prst="rect">
            <a:avLst/>
          </a:prstGeom>
          <a:noFill/>
          <a:ln>
            <a:noFill/>
          </a:ln>
        </p:spPr>
      </p:pic>
      <p:sp>
        <p:nvSpPr>
          <p:cNvPr id="5" name="ZoneTexte 4"/>
          <p:cNvSpPr txBox="1"/>
          <p:nvPr/>
        </p:nvSpPr>
        <p:spPr>
          <a:xfrm>
            <a:off x="4672608" y="1988840"/>
            <a:ext cx="3926716" cy="461665"/>
          </a:xfrm>
          <a:prstGeom prst="rect">
            <a:avLst/>
          </a:prstGeom>
          <a:solidFill>
            <a:schemeClr val="accent2">
              <a:lumMod val="40000"/>
              <a:lumOff val="60000"/>
            </a:schemeClr>
          </a:solidFill>
        </p:spPr>
        <p:txBody>
          <a:bodyPr wrap="square" rtlCol="0">
            <a:spAutoFit/>
          </a:bodyPr>
          <a:lstStyle/>
          <a:p>
            <a:pPr algn="r" rtl="1"/>
            <a:r>
              <a:rPr lang="ar-DZ" sz="2400" dirty="0" smtClean="0">
                <a:latin typeface="Simplified Arabic" pitchFamily="18" charset="-78"/>
                <a:cs typeface="Simplified Arabic" pitchFamily="18" charset="-78"/>
              </a:rPr>
              <a:t>المرحلة الاولى 1962-1965</a:t>
            </a:r>
            <a:endParaRPr lang="fr-FR" sz="2400" dirty="0">
              <a:latin typeface="Simplified Arabic" pitchFamily="18" charset="-78"/>
              <a:cs typeface="Simplified Arabic" pitchFamily="18" charset="-78"/>
            </a:endParaRPr>
          </a:p>
        </p:txBody>
      </p:sp>
      <p:sp>
        <p:nvSpPr>
          <p:cNvPr id="6" name="ZoneTexte 5"/>
          <p:cNvSpPr txBox="1"/>
          <p:nvPr/>
        </p:nvSpPr>
        <p:spPr>
          <a:xfrm>
            <a:off x="4672608" y="2636912"/>
            <a:ext cx="3926716" cy="461665"/>
          </a:xfrm>
          <a:prstGeom prst="rect">
            <a:avLst/>
          </a:prstGeom>
          <a:solidFill>
            <a:schemeClr val="accent3">
              <a:lumMod val="40000"/>
              <a:lumOff val="60000"/>
            </a:schemeClr>
          </a:solidFill>
        </p:spPr>
        <p:txBody>
          <a:bodyPr wrap="square" rtlCol="0">
            <a:spAutoFit/>
          </a:bodyPr>
          <a:lstStyle/>
          <a:p>
            <a:pPr algn="r" rtl="1"/>
            <a:r>
              <a:rPr lang="ar-DZ" sz="2400" dirty="0" smtClean="0">
                <a:latin typeface="Simplified Arabic" pitchFamily="18" charset="-78"/>
                <a:cs typeface="Simplified Arabic" pitchFamily="18" charset="-78"/>
              </a:rPr>
              <a:t>المرحلة الثانية 1966-1969</a:t>
            </a:r>
            <a:endParaRPr lang="fr-FR" sz="2400" dirty="0">
              <a:latin typeface="Simplified Arabic" pitchFamily="18" charset="-78"/>
              <a:cs typeface="Simplified Arabic" pitchFamily="18" charset="-78"/>
            </a:endParaRPr>
          </a:p>
        </p:txBody>
      </p:sp>
      <p:sp>
        <p:nvSpPr>
          <p:cNvPr id="7" name="ZoneTexte 6"/>
          <p:cNvSpPr txBox="1"/>
          <p:nvPr/>
        </p:nvSpPr>
        <p:spPr>
          <a:xfrm>
            <a:off x="4672608" y="3356992"/>
            <a:ext cx="3926716" cy="461665"/>
          </a:xfrm>
          <a:prstGeom prst="rect">
            <a:avLst/>
          </a:prstGeom>
          <a:solidFill>
            <a:schemeClr val="accent4">
              <a:lumMod val="60000"/>
              <a:lumOff val="40000"/>
            </a:schemeClr>
          </a:solidFill>
        </p:spPr>
        <p:txBody>
          <a:bodyPr wrap="square" rtlCol="0">
            <a:spAutoFit/>
          </a:bodyPr>
          <a:lstStyle/>
          <a:p>
            <a:pPr algn="r" rtl="1"/>
            <a:r>
              <a:rPr lang="ar-DZ" sz="2400" dirty="0" smtClean="0">
                <a:latin typeface="Simplified Arabic" pitchFamily="18" charset="-78"/>
                <a:cs typeface="Simplified Arabic" pitchFamily="18" charset="-78"/>
              </a:rPr>
              <a:t>المرحلة الثالثة 1970-1977</a:t>
            </a:r>
            <a:endParaRPr lang="fr-FR" sz="2400" dirty="0">
              <a:latin typeface="Simplified Arabic" pitchFamily="18" charset="-78"/>
              <a:cs typeface="Simplified Arabic" pitchFamily="18" charset="-78"/>
            </a:endParaRPr>
          </a:p>
        </p:txBody>
      </p:sp>
      <p:sp>
        <p:nvSpPr>
          <p:cNvPr id="8" name="ZoneTexte 7"/>
          <p:cNvSpPr txBox="1"/>
          <p:nvPr/>
        </p:nvSpPr>
        <p:spPr>
          <a:xfrm>
            <a:off x="4672608" y="4149080"/>
            <a:ext cx="3926716" cy="461665"/>
          </a:xfrm>
          <a:prstGeom prst="rect">
            <a:avLst/>
          </a:prstGeom>
          <a:solidFill>
            <a:srgbClr val="66FF99"/>
          </a:solidFill>
        </p:spPr>
        <p:txBody>
          <a:bodyPr wrap="square" rtlCol="0">
            <a:spAutoFit/>
          </a:bodyPr>
          <a:lstStyle/>
          <a:p>
            <a:pPr algn="r" rtl="1"/>
            <a:r>
              <a:rPr lang="ar-DZ" sz="2400" dirty="0" smtClean="0">
                <a:latin typeface="Simplified Arabic" pitchFamily="18" charset="-78"/>
                <a:cs typeface="Simplified Arabic" pitchFamily="18" charset="-78"/>
              </a:rPr>
              <a:t>المرحلة الرابعة 1980-1984</a:t>
            </a:r>
            <a:endParaRPr lang="fr-FR" sz="2400" dirty="0">
              <a:latin typeface="Simplified Arabic" pitchFamily="18" charset="-78"/>
              <a:cs typeface="Simplified Arabic" pitchFamily="18" charset="-78"/>
            </a:endParaRPr>
          </a:p>
        </p:txBody>
      </p:sp>
    </p:spTree>
    <p:extLst>
      <p:ext uri="{BB962C8B-B14F-4D97-AF65-F5344CB8AC3E}">
        <p14:creationId xmlns:p14="http://schemas.microsoft.com/office/powerpoint/2010/main" val="2160420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P spid="7" grpId="0" animBg="1"/>
      <p:bldP spid="8"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3131</TotalTime>
  <Words>136</Words>
  <Application>Microsoft Office PowerPoint</Application>
  <PresentationFormat>Affichage à l'écran (4:3)</PresentationFormat>
  <Paragraphs>17</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Oriel</vt:lpstr>
      <vt:lpstr>Présentation PowerPoint</vt:lpstr>
      <vt:lpstr>Présentation PowerPoint</vt:lpstr>
      <vt:lpstr>1- خصائص سوق العمل في الجزائر</vt:lpstr>
      <vt:lpstr>2- مراحل سياسة التشغيل في الجزائر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سوق العمل في الجزائر</dc:title>
  <dc:creator>VAIO</dc:creator>
  <cp:lastModifiedBy>VAIO</cp:lastModifiedBy>
  <cp:revision>39</cp:revision>
  <dcterms:created xsi:type="dcterms:W3CDTF">2024-01-03T10:13:51Z</dcterms:created>
  <dcterms:modified xsi:type="dcterms:W3CDTF">2025-12-23T11:27:42Z</dcterms:modified>
</cp:coreProperties>
</file>