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31" r:id="rId2"/>
    <p:sldId id="338" r:id="rId3"/>
    <p:sldId id="339" r:id="rId4"/>
    <p:sldId id="332" r:id="rId5"/>
    <p:sldId id="333" r:id="rId6"/>
    <p:sldId id="334" r:id="rId7"/>
    <p:sldId id="335" r:id="rId8"/>
    <p:sldId id="336" r:id="rId9"/>
    <p:sldId id="337" r:id="rId10"/>
    <p:sldId id="340" r:id="rId11"/>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05/01/2025</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5"/>
          <p:cNvSpPr>
            <a:spLocks noGrp="1" noChangeArrowheads="1"/>
          </p:cNvSpPr>
          <p:nvPr>
            <p:ph type="sldNum" sz="quarter" idx="5"/>
          </p:nvPr>
        </p:nvSpPr>
        <p:spPr>
          <a:noFill/>
        </p:spPr>
        <p:txBody>
          <a:bodyPr/>
          <a:lstStyle/>
          <a:p>
            <a:fld id="{5FEA8970-AC9C-44CA-833F-14C1DF062230}" type="slidenum">
              <a:rPr lang="en-US"/>
              <a:pPr/>
              <a:t>9</a:t>
            </a:fld>
            <a:endParaRPr lang="en-US"/>
          </a:p>
        </p:txBody>
      </p:sp>
      <p:sp>
        <p:nvSpPr>
          <p:cNvPr id="100355" name="Rectangle 2"/>
          <p:cNvSpPr>
            <a:spLocks noGrp="1" noRot="1" noChangeAspect="1" noChangeArrowheads="1" noTextEdit="1"/>
          </p:cNvSpPr>
          <p:nvPr>
            <p:ph type="sldImg"/>
          </p:nvPr>
        </p:nvSpPr>
        <p:spPr>
          <a:xfrm>
            <a:off x="622300" y="692150"/>
            <a:ext cx="5613400" cy="3416300"/>
          </a:xfrm>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6sigma.us/ge/six-sigma-case-study-general-electri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smtClean="0">
                <a:solidFill>
                  <a:srgbClr val="FF0000"/>
                </a:solidFill>
              </a:rPr>
              <a:t>Six sigma (basics and </a:t>
            </a:r>
            <a:r>
              <a:rPr lang="fr-FR" sz="3200" b="1" dirty="0" err="1" smtClean="0">
                <a:solidFill>
                  <a:srgbClr val="FF0000"/>
                </a:solidFill>
              </a:rPr>
              <a:t>models</a:t>
            </a:r>
            <a:r>
              <a:rPr lang="fr-FR" sz="3200" b="1" dirty="0" smtClean="0">
                <a:solidFill>
                  <a:srgbClr val="FF0000"/>
                </a:solidFill>
              </a:rPr>
              <a:t>) </a:t>
            </a:r>
            <a:br>
              <a:rPr lang="fr-FR" sz="3200" b="1" dirty="0" smtClean="0">
                <a:solidFill>
                  <a:srgbClr val="FF0000"/>
                </a:solidFill>
              </a:rPr>
            </a:br>
            <a:r>
              <a:rPr lang="fr-FR" sz="3200" b="1" dirty="0" smtClean="0">
                <a:solidFill>
                  <a:srgbClr val="0070C0"/>
                </a:solidFill>
              </a:rPr>
              <a:t>Course 14</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857232"/>
            <a:ext cx="10142696" cy="5268933"/>
          </a:xfrm>
        </p:spPr>
        <p:txBody>
          <a:bodyPr>
            <a:normAutofit fontScale="92500" lnSpcReduction="20000"/>
          </a:bodyPr>
          <a:lstStyle/>
          <a:p>
            <a:r>
              <a:rPr lang="en-US" b="1" dirty="0" smtClean="0"/>
              <a:t>Benefits:</a:t>
            </a:r>
          </a:p>
          <a:p>
            <a:r>
              <a:rPr lang="en-US" dirty="0" smtClean="0"/>
              <a:t>Reduces defects and waste.</a:t>
            </a:r>
          </a:p>
          <a:p>
            <a:r>
              <a:rPr lang="en-US" dirty="0" smtClean="0"/>
              <a:t>Improves customer satisfaction.</a:t>
            </a:r>
          </a:p>
          <a:p>
            <a:r>
              <a:rPr lang="en-US" dirty="0" smtClean="0"/>
              <a:t>Enhances efficiency and productivity.</a:t>
            </a:r>
          </a:p>
          <a:p>
            <a:r>
              <a:rPr lang="en-US" dirty="0" smtClean="0"/>
              <a:t>Lowers operational costs.</a:t>
            </a:r>
          </a:p>
          <a:p>
            <a:r>
              <a:rPr lang="en-US" dirty="0" smtClean="0"/>
              <a:t>Fosters a culture of continuous improvement.</a:t>
            </a:r>
          </a:p>
          <a:p>
            <a:pPr>
              <a:buNone/>
            </a:pPr>
            <a:endParaRPr lang="en-US" b="1" dirty="0" smtClean="0"/>
          </a:p>
          <a:p>
            <a:pPr>
              <a:buNone/>
            </a:pPr>
            <a:r>
              <a:rPr lang="en-US" b="1" dirty="0" smtClean="0"/>
              <a:t>Application Areas:</a:t>
            </a:r>
          </a:p>
          <a:p>
            <a:r>
              <a:rPr lang="en-US" dirty="0" smtClean="0"/>
              <a:t>Six Sigma is widely used in manufacturing, healthcare, finance, IT, and supply chain management to streamline operations and improve quality.</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fontScale="90000"/>
          </a:bodyPr>
          <a:lstStyle/>
          <a:p>
            <a:r>
              <a:rPr lang="fr-FR" dirty="0" smtClean="0"/>
              <a:t>Six sigma </a:t>
            </a:r>
            <a:r>
              <a:rPr lang="fr-FR" dirty="0" err="1" smtClean="0"/>
              <a:t>definitions</a:t>
            </a:r>
            <a:endParaRPr lang="fr-FR" dirty="0"/>
          </a:p>
        </p:txBody>
      </p:sp>
      <p:sp>
        <p:nvSpPr>
          <p:cNvPr id="3" name="Espace réservé du contenu 2"/>
          <p:cNvSpPr>
            <a:spLocks noGrp="1"/>
          </p:cNvSpPr>
          <p:nvPr>
            <p:ph idx="1"/>
          </p:nvPr>
        </p:nvSpPr>
        <p:spPr>
          <a:xfrm>
            <a:off x="491295" y="1214422"/>
            <a:ext cx="10358510" cy="5643578"/>
          </a:xfrm>
        </p:spPr>
        <p:txBody>
          <a:bodyPr>
            <a:normAutofit fontScale="70000" lnSpcReduction="20000"/>
          </a:bodyPr>
          <a:lstStyle/>
          <a:p>
            <a:pPr algn="just"/>
            <a:r>
              <a:rPr lang="fr-FR" dirty="0" smtClean="0"/>
              <a:t>The six Sigma, </a:t>
            </a:r>
            <a:r>
              <a:rPr lang="fr-FR" dirty="0" err="1" smtClean="0"/>
              <a:t>is</a:t>
            </a:r>
            <a:r>
              <a:rPr lang="fr-FR" dirty="0" smtClean="0"/>
              <a:t> </a:t>
            </a:r>
            <a:r>
              <a:rPr lang="fr-FR" dirty="0" err="1" smtClean="0"/>
              <a:t>simply</a:t>
            </a:r>
            <a:r>
              <a:rPr lang="fr-FR" dirty="0" smtClean="0"/>
              <a:t> a TQM </a:t>
            </a:r>
            <a:r>
              <a:rPr lang="fr-FR" dirty="0" err="1" smtClean="0"/>
              <a:t>process</a:t>
            </a:r>
            <a:r>
              <a:rPr lang="fr-FR" dirty="0" smtClean="0"/>
              <a:t> </a:t>
            </a:r>
            <a:r>
              <a:rPr lang="fr-FR" dirty="0" err="1" smtClean="0"/>
              <a:t>that</a:t>
            </a:r>
            <a:r>
              <a:rPr lang="fr-FR" dirty="0" smtClean="0"/>
              <a:t> uses the </a:t>
            </a:r>
            <a:r>
              <a:rPr lang="fr-FR" dirty="0" err="1" smtClean="0"/>
              <a:t>process</a:t>
            </a:r>
            <a:r>
              <a:rPr lang="fr-FR" dirty="0" smtClean="0"/>
              <a:t> </a:t>
            </a:r>
            <a:r>
              <a:rPr lang="fr-FR" dirty="0" err="1" smtClean="0"/>
              <a:t>capability</a:t>
            </a:r>
            <a:r>
              <a:rPr lang="fr-FR" dirty="0" smtClean="0"/>
              <a:t> </a:t>
            </a:r>
            <a:r>
              <a:rPr lang="fr-FR" dirty="0" err="1" smtClean="0"/>
              <a:t>analysis</a:t>
            </a:r>
            <a:r>
              <a:rPr lang="fr-FR" dirty="0" smtClean="0"/>
              <a:t> as a </a:t>
            </a:r>
            <a:r>
              <a:rPr lang="fr-FR" dirty="0" err="1" smtClean="0"/>
              <a:t>way</a:t>
            </a:r>
            <a:r>
              <a:rPr lang="fr-FR" dirty="0" smtClean="0"/>
              <a:t> of </a:t>
            </a:r>
            <a:r>
              <a:rPr lang="fr-FR" dirty="0" err="1" smtClean="0"/>
              <a:t>measuring</a:t>
            </a:r>
            <a:r>
              <a:rPr lang="fr-FR" dirty="0" smtClean="0"/>
              <a:t> </a:t>
            </a:r>
            <a:r>
              <a:rPr lang="fr-FR" dirty="0" err="1" smtClean="0"/>
              <a:t>progress</a:t>
            </a:r>
            <a:r>
              <a:rPr lang="fr-FR" dirty="0" smtClean="0"/>
              <a:t>, </a:t>
            </a:r>
            <a:r>
              <a:rPr lang="fr-FR" dirty="0" err="1" smtClean="0"/>
              <a:t>where</a:t>
            </a:r>
            <a:r>
              <a:rPr lang="fr-FR" dirty="0" smtClean="0"/>
              <a:t> Sigma </a:t>
            </a:r>
            <a:r>
              <a:rPr lang="fr-FR" dirty="0" err="1" smtClean="0"/>
              <a:t>is</a:t>
            </a:r>
            <a:r>
              <a:rPr lang="fr-FR" dirty="0" smtClean="0"/>
              <a:t> the standard </a:t>
            </a:r>
            <a:r>
              <a:rPr lang="fr-FR" dirty="0" err="1" smtClean="0"/>
              <a:t>deviation</a:t>
            </a:r>
            <a:r>
              <a:rPr lang="fr-FR" dirty="0" smtClean="0"/>
              <a:t>.</a:t>
            </a:r>
          </a:p>
          <a:p>
            <a:pPr algn="just"/>
            <a:r>
              <a:rPr lang="fr-FR" dirty="0" smtClean="0"/>
              <a:t>The </a:t>
            </a:r>
            <a:r>
              <a:rPr lang="fr-FR" dirty="0" err="1" smtClean="0"/>
              <a:t>statistical</a:t>
            </a:r>
            <a:r>
              <a:rPr lang="fr-FR" dirty="0" smtClean="0"/>
              <a:t> aspects of six sigma of six sigma </a:t>
            </a:r>
            <a:r>
              <a:rPr lang="fr-FR" dirty="0" err="1" smtClean="0"/>
              <a:t>confirms</a:t>
            </a:r>
            <a:r>
              <a:rPr lang="fr-FR" dirty="0" smtClean="0"/>
              <a:t>, </a:t>
            </a:r>
            <a:r>
              <a:rPr lang="fr-FR" dirty="0" err="1" smtClean="0"/>
              <a:t>that</a:t>
            </a:r>
            <a:r>
              <a:rPr lang="fr-FR" dirty="0" smtClean="0"/>
              <a:t> </a:t>
            </a:r>
            <a:r>
              <a:rPr lang="fr-FR" dirty="0" err="1" smtClean="0"/>
              <a:t>we</a:t>
            </a:r>
            <a:r>
              <a:rPr lang="fr-FR" dirty="0" smtClean="0"/>
              <a:t> </a:t>
            </a:r>
            <a:r>
              <a:rPr lang="fr-FR" dirty="0" err="1" smtClean="0"/>
              <a:t>should</a:t>
            </a:r>
            <a:r>
              <a:rPr lang="fr-FR" dirty="0" smtClean="0"/>
              <a:t> </a:t>
            </a:r>
            <a:r>
              <a:rPr lang="fr-FR" dirty="0" err="1" smtClean="0"/>
              <a:t>reduce</a:t>
            </a:r>
            <a:r>
              <a:rPr lang="fr-FR" dirty="0" smtClean="0"/>
              <a:t> the </a:t>
            </a:r>
            <a:r>
              <a:rPr lang="fr-FR" dirty="0" err="1" smtClean="0"/>
              <a:t>process</a:t>
            </a:r>
            <a:r>
              <a:rPr lang="fr-FR" dirty="0" smtClean="0"/>
              <a:t> </a:t>
            </a:r>
            <a:r>
              <a:rPr lang="fr-FR" dirty="0" err="1" smtClean="0"/>
              <a:t>variability</a:t>
            </a:r>
            <a:r>
              <a:rPr lang="fr-FR" dirty="0" smtClean="0"/>
              <a:t>, and </a:t>
            </a:r>
            <a:r>
              <a:rPr lang="fr-FR" dirty="0" err="1" smtClean="0"/>
              <a:t>keep</a:t>
            </a:r>
            <a:r>
              <a:rPr lang="fr-FR" dirty="0" smtClean="0"/>
              <a:t> the </a:t>
            </a:r>
            <a:r>
              <a:rPr lang="fr-FR" dirty="0" err="1" smtClean="0"/>
              <a:t>process</a:t>
            </a:r>
            <a:r>
              <a:rPr lang="fr-FR" dirty="0" smtClean="0"/>
              <a:t> </a:t>
            </a:r>
            <a:r>
              <a:rPr lang="fr-FR" dirty="0" err="1" smtClean="0"/>
              <a:t>average</a:t>
            </a:r>
            <a:r>
              <a:rPr lang="fr-FR" dirty="0" smtClean="0"/>
              <a:t> </a:t>
            </a:r>
            <a:r>
              <a:rPr lang="fr-FR" dirty="0" err="1" smtClean="0"/>
              <a:t>centered</a:t>
            </a:r>
            <a:r>
              <a:rPr lang="fr-FR" dirty="0" smtClean="0"/>
              <a:t> on the </a:t>
            </a:r>
            <a:r>
              <a:rPr lang="fr-FR" dirty="0" err="1" smtClean="0"/>
              <a:t>targret</a:t>
            </a:r>
            <a:r>
              <a:rPr lang="fr-FR" dirty="0" smtClean="0"/>
              <a:t>. </a:t>
            </a:r>
            <a:r>
              <a:rPr lang="fr-FR" dirty="0" err="1" smtClean="0"/>
              <a:t>These</a:t>
            </a:r>
            <a:r>
              <a:rPr lang="fr-FR" dirty="0" smtClean="0"/>
              <a:t> concepts have been </a:t>
            </a:r>
            <a:r>
              <a:rPr lang="fr-FR" dirty="0" err="1" smtClean="0"/>
              <a:t>established</a:t>
            </a:r>
            <a:r>
              <a:rPr lang="fr-FR" dirty="0" smtClean="0"/>
              <a:t> by </a:t>
            </a:r>
            <a:r>
              <a:rPr lang="fr-FR" dirty="0" err="1" smtClean="0"/>
              <a:t>Shewhart</a:t>
            </a:r>
            <a:r>
              <a:rPr lang="fr-FR" dirty="0" smtClean="0"/>
              <a:t>, Deming and </a:t>
            </a:r>
            <a:r>
              <a:rPr lang="fr-FR" dirty="0" err="1" smtClean="0"/>
              <a:t>Taguchi</a:t>
            </a:r>
            <a:r>
              <a:rPr lang="fr-FR" dirty="0" smtClean="0"/>
              <a:t> </a:t>
            </a:r>
            <a:r>
              <a:rPr lang="fr-FR" dirty="0" err="1" smtClean="0"/>
              <a:t>earlier</a:t>
            </a:r>
            <a:r>
              <a:rPr lang="fr-FR" dirty="0" smtClean="0"/>
              <a:t>.</a:t>
            </a:r>
          </a:p>
          <a:p>
            <a:pPr algn="just"/>
            <a:r>
              <a:rPr lang="fr-FR" dirty="0" smtClean="0"/>
              <a:t>The Six Sigma </a:t>
            </a:r>
            <a:r>
              <a:rPr lang="fr-FR" dirty="0" err="1" smtClean="0"/>
              <a:t>represents</a:t>
            </a:r>
            <a:r>
              <a:rPr lang="fr-FR" dirty="0" smtClean="0"/>
              <a:t> a </a:t>
            </a:r>
            <a:r>
              <a:rPr lang="fr-FR" dirty="0" err="1" smtClean="0"/>
              <a:t>statistical</a:t>
            </a:r>
            <a:r>
              <a:rPr lang="fr-FR" dirty="0" smtClean="0"/>
              <a:t> </a:t>
            </a:r>
            <a:r>
              <a:rPr lang="fr-FR" dirty="0" err="1" smtClean="0"/>
              <a:t>measure</a:t>
            </a:r>
            <a:r>
              <a:rPr lang="fr-FR" dirty="0" smtClean="0"/>
              <a:t> and a management </a:t>
            </a:r>
            <a:r>
              <a:rPr lang="fr-FR" dirty="0" err="1" smtClean="0"/>
              <a:t>philosophy</a:t>
            </a:r>
            <a:r>
              <a:rPr lang="fr-FR" dirty="0" smtClean="0"/>
              <a:t>… </a:t>
            </a:r>
            <a:r>
              <a:rPr lang="fr-FR" dirty="0" err="1" smtClean="0"/>
              <a:t>it</a:t>
            </a:r>
            <a:r>
              <a:rPr lang="fr-FR" dirty="0" smtClean="0"/>
              <a:t> combines people power </a:t>
            </a:r>
            <a:r>
              <a:rPr lang="fr-FR" dirty="0" err="1" smtClean="0"/>
              <a:t>with</a:t>
            </a:r>
            <a:r>
              <a:rPr lang="fr-FR" dirty="0" smtClean="0"/>
              <a:t> </a:t>
            </a:r>
            <a:r>
              <a:rPr lang="fr-FR" dirty="0" err="1" smtClean="0"/>
              <a:t>process</a:t>
            </a:r>
            <a:r>
              <a:rPr lang="fr-FR" dirty="0" smtClean="0"/>
              <a:t> power… </a:t>
            </a:r>
          </a:p>
          <a:p>
            <a:pPr algn="just"/>
            <a:endParaRPr lang="fr-FR" dirty="0" smtClean="0"/>
          </a:p>
          <a:p>
            <a:pPr algn="just"/>
            <a:r>
              <a:rPr lang="fr-FR" b="1" dirty="0" smtClean="0">
                <a:solidFill>
                  <a:srgbClr val="FF0000"/>
                </a:solidFill>
              </a:rPr>
              <a:t>The five phases of six sigma are: </a:t>
            </a:r>
            <a:r>
              <a:rPr lang="fr-FR" dirty="0" err="1" smtClean="0"/>
              <a:t>define</a:t>
            </a:r>
            <a:r>
              <a:rPr lang="fr-FR" dirty="0" smtClean="0"/>
              <a:t> the (</a:t>
            </a:r>
            <a:r>
              <a:rPr lang="fr-FR" dirty="0" err="1" smtClean="0"/>
              <a:t>process</a:t>
            </a:r>
            <a:r>
              <a:rPr lang="fr-FR" dirty="0" smtClean="0"/>
              <a:t>) </a:t>
            </a:r>
            <a:r>
              <a:rPr lang="fr-FR" dirty="0" err="1" smtClean="0"/>
              <a:t>problem</a:t>
            </a:r>
            <a:r>
              <a:rPr lang="fr-FR" dirty="0" smtClean="0"/>
              <a:t>, </a:t>
            </a:r>
            <a:r>
              <a:rPr lang="fr-FR" dirty="0" err="1" smtClean="0"/>
              <a:t>measure</a:t>
            </a:r>
            <a:r>
              <a:rPr lang="fr-FR" dirty="0" smtClean="0"/>
              <a:t> </a:t>
            </a:r>
            <a:r>
              <a:rPr lang="fr-FR" dirty="0" err="1" smtClean="0"/>
              <a:t>where</a:t>
            </a:r>
            <a:r>
              <a:rPr lang="fr-FR" dirty="0" smtClean="0"/>
              <a:t> </a:t>
            </a:r>
            <a:r>
              <a:rPr lang="fr-FR" dirty="0" err="1" smtClean="0"/>
              <a:t>you</a:t>
            </a:r>
            <a:r>
              <a:rPr lang="fr-FR" dirty="0" smtClean="0"/>
              <a:t> stand, analyse </a:t>
            </a:r>
            <a:r>
              <a:rPr lang="fr-FR" dirty="0" err="1" smtClean="0"/>
              <a:t>where</a:t>
            </a:r>
            <a:r>
              <a:rPr lang="fr-FR" dirty="0" smtClean="0"/>
              <a:t> the </a:t>
            </a:r>
            <a:r>
              <a:rPr lang="fr-FR" dirty="0" err="1" smtClean="0"/>
              <a:t>problem</a:t>
            </a:r>
            <a:r>
              <a:rPr lang="fr-FR" dirty="0" smtClean="0"/>
              <a:t> </a:t>
            </a:r>
            <a:r>
              <a:rPr lang="fr-FR" dirty="0" err="1" smtClean="0"/>
              <a:t>starts</a:t>
            </a:r>
            <a:r>
              <a:rPr lang="fr-FR" dirty="0" smtClean="0"/>
              <a:t>, </a:t>
            </a:r>
            <a:r>
              <a:rPr lang="fr-FR" dirty="0" err="1" smtClean="0"/>
              <a:t>improve</a:t>
            </a:r>
            <a:r>
              <a:rPr lang="fr-FR" dirty="0" smtClean="0"/>
              <a:t> the situation and control the new </a:t>
            </a:r>
            <a:r>
              <a:rPr lang="fr-FR" dirty="0" err="1" smtClean="0"/>
              <a:t>process</a:t>
            </a:r>
            <a:r>
              <a:rPr lang="fr-FR" dirty="0" smtClean="0"/>
              <a:t> to </a:t>
            </a:r>
            <a:r>
              <a:rPr lang="fr-FR" dirty="0" err="1" smtClean="0"/>
              <a:t>confirm</a:t>
            </a:r>
            <a:r>
              <a:rPr lang="fr-FR" dirty="0" smtClean="0"/>
              <a:t> </a:t>
            </a:r>
            <a:r>
              <a:rPr lang="fr-FR" dirty="0" err="1" smtClean="0"/>
              <a:t>that</a:t>
            </a:r>
            <a:r>
              <a:rPr lang="fr-FR" dirty="0" smtClean="0"/>
              <a:t> </a:t>
            </a:r>
            <a:r>
              <a:rPr lang="fr-FR" dirty="0" err="1" smtClean="0"/>
              <a:t>it</a:t>
            </a:r>
            <a:r>
              <a:rPr lang="fr-FR" dirty="0" smtClean="0"/>
              <a:t> </a:t>
            </a:r>
            <a:r>
              <a:rPr lang="fr-FR" dirty="0" err="1" smtClean="0"/>
              <a:t>is</a:t>
            </a:r>
            <a:r>
              <a:rPr lang="fr-FR" dirty="0" smtClean="0"/>
              <a:t> </a:t>
            </a:r>
            <a:r>
              <a:rPr lang="fr-FR" dirty="0" err="1" smtClean="0"/>
              <a:t>fixed</a:t>
            </a:r>
            <a:r>
              <a:rPr lang="fr-FR" dirty="0" smtClean="0"/>
              <a:t>- DMAIC (</a:t>
            </a:r>
            <a:r>
              <a:rPr lang="fr-FR" dirty="0" err="1" smtClean="0"/>
              <a:t>Dumb</a:t>
            </a:r>
            <a:r>
              <a:rPr lang="fr-FR" dirty="0" smtClean="0"/>
              <a:t> Managers </a:t>
            </a:r>
            <a:r>
              <a:rPr lang="fr-FR" dirty="0" err="1" smtClean="0"/>
              <a:t>Always</a:t>
            </a:r>
            <a:r>
              <a:rPr lang="fr-FR" dirty="0" smtClean="0"/>
              <a:t> Ignore </a:t>
            </a:r>
            <a:r>
              <a:rPr lang="fr-FR" dirty="0" err="1" smtClean="0"/>
              <a:t>Customers</a:t>
            </a:r>
            <a:r>
              <a:rPr lang="fr-FR" dirty="0" smtClean="0"/>
              <a:t> )</a:t>
            </a:r>
            <a:r>
              <a:rPr lang="en-US" dirty="0" smtClean="0"/>
              <a:t> (Define, Measure, Analyze, Improve, Control )</a:t>
            </a:r>
            <a:endParaRPr lang="fr-FR" dirty="0" smtClean="0"/>
          </a:p>
          <a:p>
            <a:pPr algn="just"/>
            <a:endParaRPr lang="fr-FR" dirty="0" smtClean="0"/>
          </a:p>
          <a:p>
            <a:pPr algn="just"/>
            <a:r>
              <a:rPr lang="fr-FR" dirty="0" smtClean="0"/>
              <a:t>the main </a:t>
            </a:r>
            <a:r>
              <a:rPr lang="fr-FR" dirty="0" err="1" smtClean="0"/>
              <a:t>thrust</a:t>
            </a:r>
            <a:r>
              <a:rPr lang="fr-FR" dirty="0" smtClean="0"/>
              <a:t> of six sigma, </a:t>
            </a:r>
            <a:r>
              <a:rPr lang="fr-FR" dirty="0" err="1" smtClean="0"/>
              <a:t>is</a:t>
            </a:r>
            <a:r>
              <a:rPr lang="fr-FR" dirty="0" smtClean="0"/>
              <a:t> to </a:t>
            </a:r>
            <a:r>
              <a:rPr lang="fr-FR" dirty="0" err="1" smtClean="0"/>
              <a:t>reduce</a:t>
            </a:r>
            <a:r>
              <a:rPr lang="fr-FR" dirty="0" smtClean="0"/>
              <a:t> </a:t>
            </a:r>
            <a:r>
              <a:rPr lang="fr-FR" dirty="0" err="1" smtClean="0"/>
              <a:t>errors</a:t>
            </a:r>
            <a:r>
              <a:rPr lang="fr-FR" dirty="0" smtClean="0"/>
              <a:t> and </a:t>
            </a:r>
            <a:r>
              <a:rPr lang="fr-FR" dirty="0" err="1" smtClean="0"/>
              <a:t>wastage</a:t>
            </a:r>
            <a:r>
              <a:rPr lang="fr-FR" dirty="0" smtClean="0"/>
              <a:t>, in </a:t>
            </a:r>
            <a:r>
              <a:rPr lang="fr-FR" dirty="0" err="1" smtClean="0"/>
              <a:t>every</a:t>
            </a:r>
            <a:r>
              <a:rPr lang="fr-FR" dirty="0" smtClean="0"/>
              <a:t> </a:t>
            </a:r>
            <a:r>
              <a:rPr lang="fr-FR" dirty="0" err="1" smtClean="0"/>
              <a:t>kind</a:t>
            </a:r>
            <a:r>
              <a:rPr lang="fr-FR" dirty="0" smtClean="0"/>
              <a:t> of business </a:t>
            </a:r>
            <a:r>
              <a:rPr lang="fr-FR" dirty="0" err="1" smtClean="0"/>
              <a:t>endeavor</a:t>
            </a:r>
            <a:r>
              <a:rPr lang="fr-FR" dirty="0" smtClean="0"/>
              <a:t>, to </a:t>
            </a:r>
            <a:r>
              <a:rPr lang="fr-FR" dirty="0" err="1" smtClean="0"/>
              <a:t>please</a:t>
            </a:r>
            <a:r>
              <a:rPr lang="fr-FR" dirty="0" smtClean="0"/>
              <a:t> the </a:t>
            </a:r>
            <a:r>
              <a:rPr lang="fr-FR" dirty="0" err="1" smtClean="0"/>
              <a:t>customers</a:t>
            </a:r>
            <a:r>
              <a:rPr lang="fr-FR" dirty="0" smtClean="0"/>
              <a:t> and </a:t>
            </a:r>
            <a:r>
              <a:rPr lang="fr-FR" dirty="0" err="1" smtClean="0"/>
              <a:t>widen</a:t>
            </a:r>
            <a:r>
              <a:rPr lang="fr-FR" dirty="0" smtClean="0"/>
              <a:t> the </a:t>
            </a:r>
            <a:r>
              <a:rPr lang="fr-FR" dirty="0" err="1" smtClean="0"/>
              <a:t>bottom</a:t>
            </a:r>
            <a:r>
              <a:rPr lang="fr-FR" dirty="0" smtClean="0"/>
              <a:t> line</a:t>
            </a:r>
            <a:r>
              <a:rPr lang="fr-FR" dirty="0" smtClean="0"/>
              <a:t>.</a:t>
            </a: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1026" name="Picture 2" descr="C:\Users\DELL\Pictures\six sigma.jpg"/>
          <p:cNvPicPr>
            <a:picLocks noChangeAspect="1" noChangeArrowheads="1"/>
          </p:cNvPicPr>
          <p:nvPr/>
        </p:nvPicPr>
        <p:blipFill>
          <a:blip r:embed="rId2"/>
          <a:srcRect/>
          <a:stretch>
            <a:fillRect/>
          </a:stretch>
        </p:blipFill>
        <p:spPr bwMode="auto">
          <a:xfrm>
            <a:off x="419857" y="0"/>
            <a:ext cx="10358510" cy="66437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fontScale="90000"/>
          </a:bodyPr>
          <a:lstStyle/>
          <a:p>
            <a:r>
              <a:rPr lang="en-US" b="1" dirty="0" smtClean="0"/>
              <a:t>Six Sigma:</a:t>
            </a:r>
            <a:endParaRPr lang="fr-FR" dirty="0"/>
          </a:p>
        </p:txBody>
      </p:sp>
      <p:sp>
        <p:nvSpPr>
          <p:cNvPr id="3" name="Espace réservé du contenu 2"/>
          <p:cNvSpPr>
            <a:spLocks noGrp="1"/>
          </p:cNvSpPr>
          <p:nvPr>
            <p:ph idx="1"/>
          </p:nvPr>
        </p:nvSpPr>
        <p:spPr>
          <a:xfrm>
            <a:off x="563485" y="1214422"/>
            <a:ext cx="10142696" cy="5072098"/>
          </a:xfrm>
        </p:spPr>
        <p:txBody>
          <a:bodyPr>
            <a:normAutofit fontScale="70000" lnSpcReduction="20000"/>
          </a:bodyPr>
          <a:lstStyle/>
          <a:p>
            <a:pPr algn="just"/>
            <a:r>
              <a:rPr lang="en-US" dirty="0" smtClean="0"/>
              <a:t>Six Sigma is a data-driven methodology that seeks to improve process efficiency and eliminate defects by identifying and removing the causes of variability. Therefore, it is based on the concept of reducing process variation to achieve higher levels of performance and customer satisfaction.</a:t>
            </a:r>
            <a:endParaRPr lang="fr-FR" dirty="0" smtClean="0"/>
          </a:p>
          <a:p>
            <a:pPr algn="just">
              <a:buNone/>
            </a:pPr>
            <a:endParaRPr lang="fr-FR" b="1" dirty="0" smtClean="0"/>
          </a:p>
          <a:p>
            <a:pPr algn="just">
              <a:buNone/>
            </a:pPr>
            <a:r>
              <a:rPr lang="fr-FR" b="1" dirty="0" smtClean="0"/>
              <a:t>Key </a:t>
            </a:r>
            <a:r>
              <a:rPr lang="fr-FR" b="1" dirty="0" err="1" smtClean="0"/>
              <a:t>Elements</a:t>
            </a:r>
            <a:r>
              <a:rPr lang="fr-FR" b="1" dirty="0" smtClean="0"/>
              <a:t>:</a:t>
            </a:r>
          </a:p>
          <a:p>
            <a:pPr lvl="0" algn="just"/>
            <a:r>
              <a:rPr lang="en-US" dirty="0" smtClean="0"/>
              <a:t>Define, Measure, Analyze, Improve, Control (DMAIC): A structured problem-solving approach.</a:t>
            </a:r>
            <a:endParaRPr lang="fr-FR" dirty="0" smtClean="0"/>
          </a:p>
          <a:p>
            <a:pPr lvl="0" algn="just"/>
            <a:r>
              <a:rPr lang="en-US" dirty="0" smtClean="0"/>
              <a:t>Statistical Tools: Using statistical methods to analyze and improve processes.</a:t>
            </a:r>
            <a:endParaRPr lang="fr-FR" dirty="0" smtClean="0"/>
          </a:p>
          <a:p>
            <a:pPr lvl="0" algn="just"/>
            <a:r>
              <a:rPr lang="en-US" dirty="0" smtClean="0"/>
              <a:t>Belt System: Classifying individuals involved in Six Sigma projects into different “belts” (e.g., Black Belt, Green Belt) based on their level of expertise.</a:t>
            </a:r>
            <a:endParaRPr lang="fr-FR" dirty="0" smtClean="0"/>
          </a:p>
          <a:p>
            <a:pPr algn="just">
              <a:buNone/>
            </a:pPr>
            <a:endParaRPr lang="en-US" b="1" dirty="0" smtClean="0"/>
          </a:p>
          <a:p>
            <a:pPr algn="just">
              <a:buNone/>
            </a:pPr>
            <a:r>
              <a:rPr lang="en-US" b="1" dirty="0" smtClean="0"/>
              <a:t>Example:</a:t>
            </a:r>
            <a:endParaRPr lang="fr-FR" b="1" dirty="0" smtClean="0"/>
          </a:p>
          <a:p>
            <a:pPr algn="just"/>
            <a:r>
              <a:rPr lang="en-US" dirty="0" smtClean="0"/>
              <a:t>For instance, General Electric (GE) is a notable example of a company that has </a:t>
            </a:r>
            <a:r>
              <a:rPr lang="en-US" u="sng" dirty="0" smtClean="0">
                <a:hlinkClick r:id="rId2"/>
              </a:rPr>
              <a:t>embraced Six Sigma</a:t>
            </a:r>
            <a:r>
              <a:rPr lang="en-US" dirty="0" smtClean="0"/>
              <a:t>. Under the leadership of Jack Welch, GE extensively applied Six Sigma methodologies to improve processes and achieve substantial cost savings.</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u numéro de diapositive 3"/>
          <p:cNvSpPr>
            <a:spLocks noGrp="1"/>
          </p:cNvSpPr>
          <p:nvPr>
            <p:ph type="sldNum" sz="quarter" idx="10"/>
          </p:nvPr>
        </p:nvSpPr>
        <p:spPr>
          <a:noFill/>
        </p:spPr>
        <p:txBody>
          <a:bodyPr/>
          <a:lstStyle/>
          <a:p>
            <a:pPr marL="228600" lvl="2"/>
            <a:fld id="{2587EF6E-8C0F-4DD9-95DC-DDDC463E7CAB}" type="slidenum">
              <a:rPr lang="en-US"/>
              <a:pPr marL="228600" lvl="2"/>
              <a:t>5</a:t>
            </a:fld>
            <a:endParaRPr lang="en-US"/>
          </a:p>
        </p:txBody>
      </p:sp>
      <p:sp>
        <p:nvSpPr>
          <p:cNvPr id="49155" name="Rectangle 2"/>
          <p:cNvSpPr>
            <a:spLocks noGrp="1" noChangeArrowheads="1"/>
          </p:cNvSpPr>
          <p:nvPr>
            <p:ph type="title"/>
          </p:nvPr>
        </p:nvSpPr>
        <p:spPr>
          <a:xfrm>
            <a:off x="0" y="38101"/>
            <a:ext cx="11269663" cy="917575"/>
          </a:xfrm>
        </p:spPr>
        <p:txBody>
          <a:bodyPr/>
          <a:lstStyle/>
          <a:p>
            <a:pPr eaLnBrk="1" hangingPunct="1"/>
            <a:r>
              <a:rPr lang="en-US" smtClean="0"/>
              <a:t>Six Sigma</a:t>
            </a:r>
          </a:p>
        </p:txBody>
      </p:sp>
      <p:sp>
        <p:nvSpPr>
          <p:cNvPr id="49156" name="Rectangle 3"/>
          <p:cNvSpPr>
            <a:spLocks noGrp="1" noChangeArrowheads="1"/>
          </p:cNvSpPr>
          <p:nvPr>
            <p:ph type="body" idx="1"/>
          </p:nvPr>
        </p:nvSpPr>
        <p:spPr>
          <a:xfrm>
            <a:off x="937183" y="1708151"/>
            <a:ext cx="9301385" cy="3806825"/>
          </a:xfrm>
        </p:spPr>
        <p:txBody>
          <a:bodyPr/>
          <a:lstStyle/>
          <a:p>
            <a:pPr eaLnBrk="1" hangingPunct="1"/>
            <a:r>
              <a:rPr lang="en-US" altLang="zh-CN" sz="2800" smtClean="0">
                <a:ea typeface="宋体" charset="-122"/>
              </a:rPr>
              <a:t>A business process for improving quality, reduce cost and increasing customer satisfaction.</a:t>
            </a:r>
          </a:p>
          <a:p>
            <a:pPr eaLnBrk="1" hangingPunct="1"/>
            <a:r>
              <a:rPr lang="en-US" sz="2800" smtClean="0"/>
              <a:t>Statistically</a:t>
            </a:r>
          </a:p>
          <a:p>
            <a:pPr lvl="1" eaLnBrk="1" hangingPunct="1"/>
            <a:r>
              <a:rPr lang="en-US" sz="2400" smtClean="0"/>
              <a:t>Having no more than 3.4 defects per million</a:t>
            </a:r>
          </a:p>
          <a:p>
            <a:pPr eaLnBrk="1" hangingPunct="1"/>
            <a:r>
              <a:rPr lang="en-US" sz="2800" smtClean="0"/>
              <a:t>Conceptually</a:t>
            </a:r>
          </a:p>
          <a:p>
            <a:pPr lvl="1" eaLnBrk="1" hangingPunct="1"/>
            <a:r>
              <a:rPr lang="en-US" sz="2400" smtClean="0"/>
              <a:t>Program designed to reduce defects</a:t>
            </a:r>
          </a:p>
          <a:p>
            <a:pPr lvl="1" eaLnBrk="1" hangingPunct="1"/>
            <a:r>
              <a:rPr lang="en-US" sz="2400" smtClean="0"/>
              <a:t>Requires the use of certain tools and techniques</a:t>
            </a:r>
            <a:endParaRPr lang="en-US" altLang="zh-CN" sz="2400" smtClean="0">
              <a:ea typeface="宋体" charset="-122"/>
            </a:endParaRPr>
          </a:p>
          <a:p>
            <a:pPr eaLnBrk="1" hangingPunct="1"/>
            <a:r>
              <a:rPr lang="en-US" altLang="zh-CN" sz="2800" smtClean="0">
                <a:ea typeface="宋体" charset="-122"/>
              </a:rPr>
              <a:t>EX: Motorola, GE, TI, Kodak</a:t>
            </a:r>
            <a:endParaRPr lang="en-US" sz="2800" smtClean="0"/>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Espace réservé du numéro de diapositive 3"/>
          <p:cNvSpPr>
            <a:spLocks noGrp="1"/>
          </p:cNvSpPr>
          <p:nvPr>
            <p:ph type="sldNum" sz="quarter" idx="10"/>
          </p:nvPr>
        </p:nvSpPr>
        <p:spPr>
          <a:noFill/>
        </p:spPr>
        <p:txBody>
          <a:bodyPr/>
          <a:lstStyle/>
          <a:p>
            <a:pPr marL="228600" lvl="2"/>
            <a:fld id="{AC7A6206-FBD3-4DD8-BD86-E4823DE2C84B}" type="slidenum">
              <a:rPr lang="en-US"/>
              <a:pPr marL="228600" lvl="2"/>
              <a:t>6</a:t>
            </a:fld>
            <a:endParaRPr lang="en-US"/>
          </a:p>
        </p:txBody>
      </p:sp>
      <p:sp>
        <p:nvSpPr>
          <p:cNvPr id="50179" name="Rectangle 2"/>
          <p:cNvSpPr>
            <a:spLocks noGrp="1" noChangeArrowheads="1"/>
          </p:cNvSpPr>
          <p:nvPr>
            <p:ph type="title"/>
          </p:nvPr>
        </p:nvSpPr>
        <p:spPr>
          <a:xfrm>
            <a:off x="0" y="38101"/>
            <a:ext cx="11269663" cy="917575"/>
          </a:xfrm>
        </p:spPr>
        <p:txBody>
          <a:bodyPr/>
          <a:lstStyle/>
          <a:p>
            <a:pPr eaLnBrk="1" hangingPunct="1"/>
            <a:r>
              <a:rPr lang="en-US" smtClean="0"/>
              <a:t>Six Sigma Programs</a:t>
            </a:r>
          </a:p>
        </p:txBody>
      </p:sp>
      <p:sp>
        <p:nvSpPr>
          <p:cNvPr id="342019" name="Rectangle 3"/>
          <p:cNvSpPr>
            <a:spLocks noGrp="1" noChangeArrowheads="1"/>
          </p:cNvSpPr>
          <p:nvPr>
            <p:ph type="body" idx="1"/>
          </p:nvPr>
        </p:nvSpPr>
        <p:spPr>
          <a:xfrm>
            <a:off x="1033053" y="1600200"/>
            <a:ext cx="9410951" cy="4724400"/>
          </a:xfrm>
        </p:spPr>
        <p:txBody>
          <a:bodyPr>
            <a:normAutofit lnSpcReduction="10000"/>
          </a:bodyPr>
          <a:lstStyle/>
          <a:p>
            <a:pPr eaLnBrk="1" hangingPunct="1">
              <a:lnSpc>
                <a:spcPct val="90000"/>
              </a:lnSpc>
            </a:pPr>
            <a:r>
              <a:rPr lang="en-US" smtClean="0"/>
              <a:t>Six Sigma programs </a:t>
            </a:r>
          </a:p>
          <a:p>
            <a:pPr lvl="1" eaLnBrk="1" hangingPunct="1">
              <a:lnSpc>
                <a:spcPct val="90000"/>
              </a:lnSpc>
            </a:pPr>
            <a:r>
              <a:rPr lang="en-US" smtClean="0"/>
              <a:t>Improve quality</a:t>
            </a:r>
          </a:p>
          <a:p>
            <a:pPr lvl="1" eaLnBrk="1" hangingPunct="1">
              <a:lnSpc>
                <a:spcPct val="90000"/>
              </a:lnSpc>
            </a:pPr>
            <a:r>
              <a:rPr lang="en-US" smtClean="0"/>
              <a:t>Save time</a:t>
            </a:r>
          </a:p>
          <a:p>
            <a:pPr lvl="1" eaLnBrk="1" hangingPunct="1">
              <a:lnSpc>
                <a:spcPct val="90000"/>
              </a:lnSpc>
            </a:pPr>
            <a:r>
              <a:rPr lang="en-US" smtClean="0"/>
              <a:t>Cut costs</a:t>
            </a:r>
          </a:p>
          <a:p>
            <a:pPr eaLnBrk="1" hangingPunct="1">
              <a:lnSpc>
                <a:spcPct val="90000"/>
              </a:lnSpc>
            </a:pPr>
            <a:r>
              <a:rPr lang="en-US" smtClean="0"/>
              <a:t>Employed in </a:t>
            </a:r>
          </a:p>
          <a:p>
            <a:pPr lvl="1" eaLnBrk="1" hangingPunct="1">
              <a:lnSpc>
                <a:spcPct val="90000"/>
              </a:lnSpc>
            </a:pPr>
            <a:r>
              <a:rPr lang="en-US" smtClean="0"/>
              <a:t>Design</a:t>
            </a:r>
          </a:p>
          <a:p>
            <a:pPr lvl="1" eaLnBrk="1" hangingPunct="1">
              <a:lnSpc>
                <a:spcPct val="90000"/>
              </a:lnSpc>
            </a:pPr>
            <a:r>
              <a:rPr lang="en-US" smtClean="0"/>
              <a:t>Production</a:t>
            </a:r>
          </a:p>
          <a:p>
            <a:pPr lvl="1" eaLnBrk="1" hangingPunct="1">
              <a:lnSpc>
                <a:spcPct val="90000"/>
              </a:lnSpc>
            </a:pPr>
            <a:r>
              <a:rPr lang="en-US" smtClean="0"/>
              <a:t>Service</a:t>
            </a:r>
          </a:p>
          <a:p>
            <a:pPr lvl="1" eaLnBrk="1" hangingPunct="1">
              <a:lnSpc>
                <a:spcPct val="90000"/>
              </a:lnSpc>
            </a:pPr>
            <a:r>
              <a:rPr lang="en-US" smtClean="0"/>
              <a:t>Inventory management</a:t>
            </a:r>
          </a:p>
          <a:p>
            <a:pPr lvl="1" eaLnBrk="1" hangingPunct="1">
              <a:lnSpc>
                <a:spcPct val="90000"/>
              </a:lnSpc>
            </a:pPr>
            <a:r>
              <a:rPr lang="en-US" smtClean="0"/>
              <a:t>Delivery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wipe(left)">
                                      <p:cBhvr>
                                        <p:cTn id="7" dur="500"/>
                                        <p:tgtEl>
                                          <p:spTgt spid="3420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2019">
                                            <p:txEl>
                                              <p:pRg st="1" end="1"/>
                                            </p:txEl>
                                          </p:spTgt>
                                        </p:tgtEl>
                                        <p:attrNameLst>
                                          <p:attrName>style.visibility</p:attrName>
                                        </p:attrNameLst>
                                      </p:cBhvr>
                                      <p:to>
                                        <p:strVal val="visible"/>
                                      </p:to>
                                    </p:set>
                                    <p:animEffect transition="in" filter="wipe(left)">
                                      <p:cBhvr>
                                        <p:cTn id="10" dur="500"/>
                                        <p:tgtEl>
                                          <p:spTgt spid="3420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2019">
                                            <p:txEl>
                                              <p:pRg st="2" end="2"/>
                                            </p:txEl>
                                          </p:spTgt>
                                        </p:tgtEl>
                                        <p:attrNameLst>
                                          <p:attrName>style.visibility</p:attrName>
                                        </p:attrNameLst>
                                      </p:cBhvr>
                                      <p:to>
                                        <p:strVal val="visible"/>
                                      </p:to>
                                    </p:set>
                                    <p:animEffect transition="in" filter="wipe(left)">
                                      <p:cBhvr>
                                        <p:cTn id="13" dur="500"/>
                                        <p:tgtEl>
                                          <p:spTgt spid="34201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42019">
                                            <p:txEl>
                                              <p:pRg st="3" end="3"/>
                                            </p:txEl>
                                          </p:spTgt>
                                        </p:tgtEl>
                                        <p:attrNameLst>
                                          <p:attrName>style.visibility</p:attrName>
                                        </p:attrNameLst>
                                      </p:cBhvr>
                                      <p:to>
                                        <p:strVal val="visible"/>
                                      </p:to>
                                    </p:set>
                                    <p:animEffect transition="in" filter="wipe(left)">
                                      <p:cBhvr>
                                        <p:cTn id="16" dur="500"/>
                                        <p:tgtEl>
                                          <p:spTgt spid="3420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42019">
                                            <p:txEl>
                                              <p:pRg st="4" end="4"/>
                                            </p:txEl>
                                          </p:spTgt>
                                        </p:tgtEl>
                                        <p:attrNameLst>
                                          <p:attrName>style.visibility</p:attrName>
                                        </p:attrNameLst>
                                      </p:cBhvr>
                                      <p:to>
                                        <p:strVal val="visible"/>
                                      </p:to>
                                    </p:set>
                                    <p:animEffect transition="in" filter="wipe(left)">
                                      <p:cBhvr>
                                        <p:cTn id="21" dur="500"/>
                                        <p:tgtEl>
                                          <p:spTgt spid="342019">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42019">
                                            <p:txEl>
                                              <p:pRg st="5" end="5"/>
                                            </p:txEl>
                                          </p:spTgt>
                                        </p:tgtEl>
                                        <p:attrNameLst>
                                          <p:attrName>style.visibility</p:attrName>
                                        </p:attrNameLst>
                                      </p:cBhvr>
                                      <p:to>
                                        <p:strVal val="visible"/>
                                      </p:to>
                                    </p:set>
                                    <p:animEffect transition="in" filter="wipe(left)">
                                      <p:cBhvr>
                                        <p:cTn id="24" dur="500"/>
                                        <p:tgtEl>
                                          <p:spTgt spid="342019">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42019">
                                            <p:txEl>
                                              <p:pRg st="6" end="6"/>
                                            </p:txEl>
                                          </p:spTgt>
                                        </p:tgtEl>
                                        <p:attrNameLst>
                                          <p:attrName>style.visibility</p:attrName>
                                        </p:attrNameLst>
                                      </p:cBhvr>
                                      <p:to>
                                        <p:strVal val="visible"/>
                                      </p:to>
                                    </p:set>
                                    <p:animEffect transition="in" filter="wipe(left)">
                                      <p:cBhvr>
                                        <p:cTn id="27" dur="500"/>
                                        <p:tgtEl>
                                          <p:spTgt spid="342019">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42019">
                                            <p:txEl>
                                              <p:pRg st="7" end="7"/>
                                            </p:txEl>
                                          </p:spTgt>
                                        </p:tgtEl>
                                        <p:attrNameLst>
                                          <p:attrName>style.visibility</p:attrName>
                                        </p:attrNameLst>
                                      </p:cBhvr>
                                      <p:to>
                                        <p:strVal val="visible"/>
                                      </p:to>
                                    </p:set>
                                    <p:animEffect transition="in" filter="wipe(left)">
                                      <p:cBhvr>
                                        <p:cTn id="30" dur="500"/>
                                        <p:tgtEl>
                                          <p:spTgt spid="342019">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2019">
                                            <p:txEl>
                                              <p:pRg st="8" end="8"/>
                                            </p:txEl>
                                          </p:spTgt>
                                        </p:tgtEl>
                                        <p:attrNameLst>
                                          <p:attrName>style.visibility</p:attrName>
                                        </p:attrNameLst>
                                      </p:cBhvr>
                                      <p:to>
                                        <p:strVal val="visible"/>
                                      </p:to>
                                    </p:set>
                                    <p:animEffect transition="in" filter="wipe(left)">
                                      <p:cBhvr>
                                        <p:cTn id="33" dur="500"/>
                                        <p:tgtEl>
                                          <p:spTgt spid="342019">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42019">
                                            <p:txEl>
                                              <p:pRg st="9" end="9"/>
                                            </p:txEl>
                                          </p:spTgt>
                                        </p:tgtEl>
                                        <p:attrNameLst>
                                          <p:attrName>style.visibility</p:attrName>
                                        </p:attrNameLst>
                                      </p:cBhvr>
                                      <p:to>
                                        <p:strVal val="visible"/>
                                      </p:to>
                                    </p:set>
                                    <p:animEffect transition="in" filter="wipe(left)">
                                      <p:cBhvr>
                                        <p:cTn id="36" dur="500"/>
                                        <p:tgtEl>
                                          <p:spTgt spid="3420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0" y="38101"/>
            <a:ext cx="11269663" cy="917575"/>
          </a:xfrm>
        </p:spPr>
        <p:txBody>
          <a:bodyPr/>
          <a:lstStyle/>
          <a:p>
            <a:pPr eaLnBrk="1" hangingPunct="1"/>
            <a:r>
              <a:rPr lang="en-US" smtClean="0"/>
              <a:t>Six Sigma Management</a:t>
            </a:r>
            <a:r>
              <a:rPr lang="en-US" altLang="zh-CN" smtClean="0">
                <a:ea typeface="宋体" charset="-122"/>
              </a:rPr>
              <a:t> components:</a:t>
            </a:r>
            <a:endParaRPr lang="en-US" smtClean="0"/>
          </a:p>
        </p:txBody>
      </p:sp>
      <p:sp>
        <p:nvSpPr>
          <p:cNvPr id="343043" name="Rectangle 3"/>
          <p:cNvSpPr>
            <a:spLocks noGrp="1" noChangeArrowheads="1"/>
          </p:cNvSpPr>
          <p:nvPr>
            <p:ph type="body" idx="1"/>
          </p:nvPr>
        </p:nvSpPr>
        <p:spPr>
          <a:xfrm>
            <a:off x="469570" y="1447801"/>
            <a:ext cx="9389430" cy="2208213"/>
          </a:xfrm>
        </p:spPr>
        <p:txBody>
          <a:bodyPr/>
          <a:lstStyle/>
          <a:p>
            <a:pPr eaLnBrk="1" hangingPunct="1"/>
            <a:r>
              <a:rPr lang="en-US" sz="2800" smtClean="0"/>
              <a:t>Providing strong leadership</a:t>
            </a:r>
          </a:p>
          <a:p>
            <a:pPr eaLnBrk="1" hangingPunct="1"/>
            <a:r>
              <a:rPr lang="en-US" sz="2800" smtClean="0"/>
              <a:t>Defining performance merits</a:t>
            </a:r>
          </a:p>
          <a:p>
            <a:pPr eaLnBrk="1" hangingPunct="1"/>
            <a:r>
              <a:rPr lang="en-US" sz="2800" smtClean="0"/>
              <a:t>Selecting projects likely to succeed</a:t>
            </a:r>
          </a:p>
          <a:p>
            <a:pPr eaLnBrk="1" hangingPunct="1"/>
            <a:r>
              <a:rPr lang="en-US" sz="2800" smtClean="0"/>
              <a:t>Selecting and training appropriate people</a:t>
            </a:r>
          </a:p>
        </p:txBody>
      </p:sp>
      <p:sp>
        <p:nvSpPr>
          <p:cNvPr id="343044" name="Rectangle 4"/>
          <p:cNvSpPr>
            <a:spLocks noChangeArrowheads="1"/>
          </p:cNvSpPr>
          <p:nvPr/>
        </p:nvSpPr>
        <p:spPr bwMode="auto">
          <a:xfrm>
            <a:off x="563483" y="4495800"/>
            <a:ext cx="9643780" cy="1741488"/>
          </a:xfrm>
          <a:prstGeom prst="rect">
            <a:avLst/>
          </a:prstGeom>
          <a:noFill/>
          <a:ln w="9525">
            <a:noFill/>
            <a:miter lim="800000"/>
            <a:headEnd/>
            <a:tailEnd/>
          </a:ln>
        </p:spPr>
        <p:txBody>
          <a:bodyPr lIns="92075" tIns="46038" rIns="92075" bIns="46038"/>
          <a:lstStyle/>
          <a:p>
            <a:pPr marL="342900" indent="-342900" eaLnBrk="1" hangingPunct="1">
              <a:spcBef>
                <a:spcPct val="20000"/>
              </a:spcBef>
              <a:buFontTx/>
              <a:buChar char="•"/>
            </a:pPr>
            <a:r>
              <a:rPr lang="en-US" sz="2800" b="0" dirty="0">
                <a:solidFill>
                  <a:srgbClr val="CE2700"/>
                </a:solidFill>
                <a:latin typeface="Arial" charset="0"/>
              </a:rPr>
              <a:t>Improving process performance</a:t>
            </a:r>
          </a:p>
          <a:p>
            <a:pPr marL="342900" indent="-342900" eaLnBrk="1" hangingPunct="1">
              <a:spcBef>
                <a:spcPct val="20000"/>
              </a:spcBef>
              <a:buFontTx/>
              <a:buChar char="•"/>
            </a:pPr>
            <a:r>
              <a:rPr lang="en-US" sz="2800" b="0" dirty="0">
                <a:solidFill>
                  <a:srgbClr val="CE2700"/>
                </a:solidFill>
                <a:latin typeface="Arial" charset="0"/>
              </a:rPr>
              <a:t>Reducing variation</a:t>
            </a:r>
          </a:p>
          <a:p>
            <a:pPr marL="342900" indent="-342900" eaLnBrk="1" hangingPunct="1">
              <a:spcBef>
                <a:spcPct val="20000"/>
              </a:spcBef>
              <a:buFontTx/>
              <a:buChar char="•"/>
            </a:pPr>
            <a:r>
              <a:rPr lang="en-US" sz="2800" b="0" dirty="0">
                <a:solidFill>
                  <a:srgbClr val="CE2700"/>
                </a:solidFill>
                <a:latin typeface="Arial" charset="0"/>
              </a:rPr>
              <a:t>Utilizing statistical models</a:t>
            </a:r>
          </a:p>
          <a:p>
            <a:pPr marL="342900" indent="-342900" eaLnBrk="1" hangingPunct="1">
              <a:spcBef>
                <a:spcPct val="20000"/>
              </a:spcBef>
              <a:buFontTx/>
              <a:buChar char="•"/>
            </a:pPr>
            <a:r>
              <a:rPr lang="en-US" sz="2800" b="0" dirty="0">
                <a:solidFill>
                  <a:srgbClr val="CE2700"/>
                </a:solidFill>
                <a:latin typeface="Arial" charset="0"/>
              </a:rPr>
              <a:t>Designing a structured improvement strategy</a:t>
            </a:r>
          </a:p>
        </p:txBody>
      </p:sp>
      <p:sp>
        <p:nvSpPr>
          <p:cNvPr id="51206" name="Rectangle 5"/>
          <p:cNvSpPr>
            <a:spLocks noChangeArrowheads="1"/>
          </p:cNvSpPr>
          <p:nvPr/>
        </p:nvSpPr>
        <p:spPr bwMode="auto">
          <a:xfrm>
            <a:off x="281741" y="3581401"/>
            <a:ext cx="10142697" cy="917575"/>
          </a:xfrm>
          <a:prstGeom prst="rect">
            <a:avLst/>
          </a:prstGeom>
          <a:noFill/>
          <a:ln w="9525">
            <a:noFill/>
            <a:miter lim="800000"/>
            <a:headEnd/>
            <a:tailEnd/>
          </a:ln>
        </p:spPr>
        <p:txBody>
          <a:bodyPr lIns="92075" tIns="46038" rIns="92075" bIns="46038" anchor="b"/>
          <a:lstStyle/>
          <a:p>
            <a:pPr algn="ctr" eaLnBrk="1" hangingPunct="1"/>
            <a:r>
              <a:rPr lang="en-US" sz="3200" b="0">
                <a:solidFill>
                  <a:srgbClr val="2237A0"/>
                </a:solidFill>
                <a:latin typeface="Arial" charset="0"/>
              </a:rPr>
              <a:t>Six Sigma Technical</a:t>
            </a:r>
            <a:r>
              <a:rPr lang="en-US" altLang="zh-CN" sz="3200" b="0">
                <a:solidFill>
                  <a:srgbClr val="2237A0"/>
                </a:solidFill>
                <a:latin typeface="Arial" charset="0"/>
                <a:ea typeface="宋体" charset="-122"/>
              </a:rPr>
              <a:t> components:</a:t>
            </a:r>
            <a:endParaRPr lang="en-US" sz="3200" b="0">
              <a:solidFill>
                <a:srgbClr val="2237A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wipe(left)">
                                      <p:cBhvr>
                                        <p:cTn id="7" dur="500"/>
                                        <p:tgtEl>
                                          <p:spTgt spid="343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3043">
                                            <p:txEl>
                                              <p:pRg st="1" end="1"/>
                                            </p:txEl>
                                          </p:spTgt>
                                        </p:tgtEl>
                                        <p:attrNameLst>
                                          <p:attrName>style.visibility</p:attrName>
                                        </p:attrNameLst>
                                      </p:cBhvr>
                                      <p:to>
                                        <p:strVal val="visible"/>
                                      </p:to>
                                    </p:set>
                                    <p:animEffect transition="in" filter="wipe(left)">
                                      <p:cBhvr>
                                        <p:cTn id="12" dur="500"/>
                                        <p:tgtEl>
                                          <p:spTgt spid="343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3043">
                                            <p:txEl>
                                              <p:pRg st="2" end="2"/>
                                            </p:txEl>
                                          </p:spTgt>
                                        </p:tgtEl>
                                        <p:attrNameLst>
                                          <p:attrName>style.visibility</p:attrName>
                                        </p:attrNameLst>
                                      </p:cBhvr>
                                      <p:to>
                                        <p:strVal val="visible"/>
                                      </p:to>
                                    </p:set>
                                    <p:animEffect transition="in" filter="wipe(left)">
                                      <p:cBhvr>
                                        <p:cTn id="17" dur="500"/>
                                        <p:tgtEl>
                                          <p:spTgt spid="343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3043">
                                            <p:txEl>
                                              <p:pRg st="3" end="3"/>
                                            </p:txEl>
                                          </p:spTgt>
                                        </p:tgtEl>
                                        <p:attrNameLst>
                                          <p:attrName>style.visibility</p:attrName>
                                        </p:attrNameLst>
                                      </p:cBhvr>
                                      <p:to>
                                        <p:strVal val="visible"/>
                                      </p:to>
                                    </p:set>
                                    <p:animEffect transition="in" filter="wipe(left)">
                                      <p:cBhvr>
                                        <p:cTn id="22" dur="500"/>
                                        <p:tgtEl>
                                          <p:spTgt spid="3430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3044">
                                            <p:txEl>
                                              <p:pRg st="0" end="0"/>
                                            </p:txEl>
                                          </p:spTgt>
                                        </p:tgtEl>
                                        <p:attrNameLst>
                                          <p:attrName>style.visibility</p:attrName>
                                        </p:attrNameLst>
                                      </p:cBhvr>
                                      <p:to>
                                        <p:strVal val="visible"/>
                                      </p:to>
                                    </p:set>
                                    <p:animEffect transition="in" filter="wipe(left)">
                                      <p:cBhvr>
                                        <p:cTn id="27" dur="500"/>
                                        <p:tgtEl>
                                          <p:spTgt spid="34304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3044">
                                            <p:txEl>
                                              <p:pRg st="1" end="1"/>
                                            </p:txEl>
                                          </p:spTgt>
                                        </p:tgtEl>
                                        <p:attrNameLst>
                                          <p:attrName>style.visibility</p:attrName>
                                        </p:attrNameLst>
                                      </p:cBhvr>
                                      <p:to>
                                        <p:strVal val="visible"/>
                                      </p:to>
                                    </p:set>
                                    <p:animEffect transition="in" filter="wipe(left)">
                                      <p:cBhvr>
                                        <p:cTn id="32" dur="500"/>
                                        <p:tgtEl>
                                          <p:spTgt spid="34304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3044">
                                            <p:txEl>
                                              <p:pRg st="2" end="2"/>
                                            </p:txEl>
                                          </p:spTgt>
                                        </p:tgtEl>
                                        <p:attrNameLst>
                                          <p:attrName>style.visibility</p:attrName>
                                        </p:attrNameLst>
                                      </p:cBhvr>
                                      <p:to>
                                        <p:strVal val="visible"/>
                                      </p:to>
                                    </p:set>
                                    <p:animEffect transition="in" filter="wipe(left)">
                                      <p:cBhvr>
                                        <p:cTn id="37" dur="500"/>
                                        <p:tgtEl>
                                          <p:spTgt spid="34304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3044">
                                            <p:txEl>
                                              <p:pRg st="3" end="3"/>
                                            </p:txEl>
                                          </p:spTgt>
                                        </p:tgtEl>
                                        <p:attrNameLst>
                                          <p:attrName>style.visibility</p:attrName>
                                        </p:attrNameLst>
                                      </p:cBhvr>
                                      <p:to>
                                        <p:strVal val="visible"/>
                                      </p:to>
                                    </p:set>
                                    <p:animEffect transition="in" filter="wipe(left)">
                                      <p:cBhvr>
                                        <p:cTn id="42" dur="500"/>
                                        <p:tgtEl>
                                          <p:spTgt spid="3430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autoUpdateAnimBg="0"/>
      <p:bldP spid="34304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0" y="38101"/>
            <a:ext cx="11269663" cy="917575"/>
          </a:xfrm>
        </p:spPr>
        <p:txBody>
          <a:bodyPr/>
          <a:lstStyle/>
          <a:p>
            <a:pPr eaLnBrk="1" hangingPunct="1"/>
            <a:r>
              <a:rPr lang="en-US" smtClean="0"/>
              <a:t>Six Sigma Team</a:t>
            </a:r>
          </a:p>
        </p:txBody>
      </p:sp>
      <p:sp>
        <p:nvSpPr>
          <p:cNvPr id="345091" name="Rectangle 3"/>
          <p:cNvSpPr>
            <a:spLocks noGrp="1" noChangeArrowheads="1"/>
          </p:cNvSpPr>
          <p:nvPr>
            <p:ph type="body" idx="1"/>
          </p:nvPr>
        </p:nvSpPr>
        <p:spPr>
          <a:xfrm>
            <a:off x="1062402" y="1600200"/>
            <a:ext cx="9831606" cy="4724400"/>
          </a:xfrm>
        </p:spPr>
        <p:txBody>
          <a:bodyPr/>
          <a:lstStyle/>
          <a:p>
            <a:pPr eaLnBrk="1" hangingPunct="1">
              <a:lnSpc>
                <a:spcPct val="90000"/>
              </a:lnSpc>
            </a:pPr>
            <a:r>
              <a:rPr lang="en-US" sz="2800" smtClean="0"/>
              <a:t>Top management</a:t>
            </a:r>
            <a:r>
              <a:rPr lang="en-US" altLang="zh-CN" sz="2800" smtClean="0">
                <a:ea typeface="宋体" charset="-122"/>
              </a:rPr>
              <a:t>: essential</a:t>
            </a:r>
            <a:endParaRPr lang="en-US" sz="2800" smtClean="0"/>
          </a:p>
          <a:p>
            <a:pPr eaLnBrk="1" hangingPunct="1">
              <a:lnSpc>
                <a:spcPct val="90000"/>
              </a:lnSpc>
            </a:pPr>
            <a:r>
              <a:rPr lang="en-US" sz="2800" smtClean="0"/>
              <a:t>Program champions</a:t>
            </a:r>
          </a:p>
          <a:p>
            <a:pPr eaLnBrk="1" hangingPunct="1">
              <a:lnSpc>
                <a:spcPct val="90000"/>
              </a:lnSpc>
            </a:pPr>
            <a:r>
              <a:rPr lang="en-US" sz="2800" smtClean="0"/>
              <a:t>Master “black belts”</a:t>
            </a:r>
            <a:r>
              <a:rPr lang="en-US" altLang="zh-CN" sz="2800" smtClean="0">
                <a:ea typeface="宋体" charset="-122"/>
              </a:rPr>
              <a:t>: tools</a:t>
            </a:r>
            <a:endParaRPr lang="en-US" sz="2800" smtClean="0"/>
          </a:p>
          <a:p>
            <a:pPr eaLnBrk="1" hangingPunct="1">
              <a:lnSpc>
                <a:spcPct val="90000"/>
              </a:lnSpc>
            </a:pPr>
            <a:r>
              <a:rPr lang="en-US" sz="2800" smtClean="0"/>
              <a:t>“Black belts”</a:t>
            </a:r>
            <a:r>
              <a:rPr lang="en-US" altLang="zh-CN" sz="2800" smtClean="0">
                <a:ea typeface="宋体" charset="-122"/>
              </a:rPr>
              <a:t>: pivotal role</a:t>
            </a:r>
          </a:p>
          <a:p>
            <a:pPr eaLnBrk="1" hangingPunct="1">
              <a:lnSpc>
                <a:spcPct val="90000"/>
              </a:lnSpc>
              <a:buFontTx/>
              <a:buNone/>
            </a:pPr>
            <a:r>
              <a:rPr lang="en-US" altLang="zh-CN" sz="2800" smtClean="0">
                <a:ea typeface="宋体" charset="-122"/>
              </a:rPr>
              <a:t>   implement process improvement projects, facility change convey knowledge to Green belts</a:t>
            </a:r>
            <a:endParaRPr lang="en-US" sz="2800" smtClean="0"/>
          </a:p>
          <a:p>
            <a:pPr eaLnBrk="1" hangingPunct="1">
              <a:lnSpc>
                <a:spcPct val="90000"/>
              </a:lnSpc>
            </a:pPr>
            <a:r>
              <a:rPr lang="en-US" sz="2800" smtClean="0"/>
              <a:t>“Green belts”</a:t>
            </a:r>
          </a:p>
          <a:p>
            <a:pPr eaLnBrk="1" hangingPunct="1">
              <a:lnSpc>
                <a:spcPct val="90000"/>
              </a:lnSpc>
            </a:pPr>
            <a:r>
              <a:rPr lang="en-US" sz="2800" smtClean="0"/>
              <a:t>Six Sigma Process</a:t>
            </a:r>
          </a:p>
          <a:p>
            <a:pPr lvl="1" eaLnBrk="1" hangingPunct="1">
              <a:lnSpc>
                <a:spcPct val="90000"/>
              </a:lnSpc>
            </a:pPr>
            <a:r>
              <a:rPr lang="en-US" sz="2400" smtClean="0"/>
              <a:t>Define Measure Analyze Improve Control</a:t>
            </a:r>
          </a:p>
          <a:p>
            <a:pPr eaLnBrk="1" hangingPunct="1">
              <a:lnSpc>
                <a:spcPct val="90000"/>
              </a:lnSpc>
              <a:buFontTx/>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5091">
                                            <p:txEl>
                                              <p:pRg st="0" end="0"/>
                                            </p:txEl>
                                          </p:spTgt>
                                        </p:tgtEl>
                                        <p:attrNameLst>
                                          <p:attrName>style.visibility</p:attrName>
                                        </p:attrNameLst>
                                      </p:cBhvr>
                                      <p:to>
                                        <p:strVal val="visible"/>
                                      </p:to>
                                    </p:set>
                                    <p:animEffect transition="in" filter="wipe(left)">
                                      <p:cBhvr>
                                        <p:cTn id="7" dur="500"/>
                                        <p:tgtEl>
                                          <p:spTgt spid="345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5091">
                                            <p:txEl>
                                              <p:pRg st="1" end="1"/>
                                            </p:txEl>
                                          </p:spTgt>
                                        </p:tgtEl>
                                        <p:attrNameLst>
                                          <p:attrName>style.visibility</p:attrName>
                                        </p:attrNameLst>
                                      </p:cBhvr>
                                      <p:to>
                                        <p:strVal val="visible"/>
                                      </p:to>
                                    </p:set>
                                    <p:animEffect transition="in" filter="wipe(left)">
                                      <p:cBhvr>
                                        <p:cTn id="12" dur="500"/>
                                        <p:tgtEl>
                                          <p:spTgt spid="345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5091">
                                            <p:txEl>
                                              <p:pRg st="2" end="2"/>
                                            </p:txEl>
                                          </p:spTgt>
                                        </p:tgtEl>
                                        <p:attrNameLst>
                                          <p:attrName>style.visibility</p:attrName>
                                        </p:attrNameLst>
                                      </p:cBhvr>
                                      <p:to>
                                        <p:strVal val="visible"/>
                                      </p:to>
                                    </p:set>
                                    <p:animEffect transition="in" filter="wipe(left)">
                                      <p:cBhvr>
                                        <p:cTn id="17" dur="500"/>
                                        <p:tgtEl>
                                          <p:spTgt spid="345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5091">
                                            <p:txEl>
                                              <p:pRg st="3" end="3"/>
                                            </p:txEl>
                                          </p:spTgt>
                                        </p:tgtEl>
                                        <p:attrNameLst>
                                          <p:attrName>style.visibility</p:attrName>
                                        </p:attrNameLst>
                                      </p:cBhvr>
                                      <p:to>
                                        <p:strVal val="visible"/>
                                      </p:to>
                                    </p:set>
                                    <p:animEffect transition="in" filter="wipe(left)">
                                      <p:cBhvr>
                                        <p:cTn id="22" dur="500"/>
                                        <p:tgtEl>
                                          <p:spTgt spid="345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5091">
                                            <p:txEl>
                                              <p:pRg st="4" end="4"/>
                                            </p:txEl>
                                          </p:spTgt>
                                        </p:tgtEl>
                                        <p:attrNameLst>
                                          <p:attrName>style.visibility</p:attrName>
                                        </p:attrNameLst>
                                      </p:cBhvr>
                                      <p:to>
                                        <p:strVal val="visible"/>
                                      </p:to>
                                    </p:set>
                                    <p:animEffect transition="in" filter="wipe(left)">
                                      <p:cBhvr>
                                        <p:cTn id="27" dur="500"/>
                                        <p:tgtEl>
                                          <p:spTgt spid="345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5091">
                                            <p:txEl>
                                              <p:pRg st="5" end="5"/>
                                            </p:txEl>
                                          </p:spTgt>
                                        </p:tgtEl>
                                        <p:attrNameLst>
                                          <p:attrName>style.visibility</p:attrName>
                                        </p:attrNameLst>
                                      </p:cBhvr>
                                      <p:to>
                                        <p:strVal val="visible"/>
                                      </p:to>
                                    </p:set>
                                    <p:animEffect transition="in" filter="wipe(left)">
                                      <p:cBhvr>
                                        <p:cTn id="32" dur="500"/>
                                        <p:tgtEl>
                                          <p:spTgt spid="345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5091">
                                            <p:txEl>
                                              <p:pRg st="6" end="6"/>
                                            </p:txEl>
                                          </p:spTgt>
                                        </p:tgtEl>
                                        <p:attrNameLst>
                                          <p:attrName>style.visibility</p:attrName>
                                        </p:attrNameLst>
                                      </p:cBhvr>
                                      <p:to>
                                        <p:strVal val="visible"/>
                                      </p:to>
                                    </p:set>
                                    <p:animEffect transition="in" filter="wipe(left)">
                                      <p:cBhvr>
                                        <p:cTn id="37" dur="500"/>
                                        <p:tgtEl>
                                          <p:spTgt spid="345091">
                                            <p:txEl>
                                              <p:pRg st="6" end="6"/>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45091">
                                            <p:txEl>
                                              <p:pRg st="7" end="7"/>
                                            </p:txEl>
                                          </p:spTgt>
                                        </p:tgtEl>
                                        <p:attrNameLst>
                                          <p:attrName>style.visibility</p:attrName>
                                        </p:attrNameLst>
                                      </p:cBhvr>
                                      <p:to>
                                        <p:strVal val="visible"/>
                                      </p:to>
                                    </p:set>
                                    <p:animEffect transition="in" filter="wipe(left)">
                                      <p:cBhvr>
                                        <p:cTn id="40" dur="500"/>
                                        <p:tgtEl>
                                          <p:spTgt spid="345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375655" y="457200"/>
            <a:ext cx="10612266" cy="533400"/>
          </a:xfrm>
          <a:noFill/>
        </p:spPr>
        <p:txBody>
          <a:bodyPr>
            <a:normAutofit fontScale="90000"/>
          </a:bodyPr>
          <a:lstStyle/>
          <a:p>
            <a:pPr eaLnBrk="1" hangingPunct="1"/>
            <a:r>
              <a:rPr lang="en-US" smtClean="0"/>
              <a:t>Basic Steps in Problem Solving</a:t>
            </a:r>
            <a:endParaRPr lang="en-US" b="1" smtClean="0"/>
          </a:p>
        </p:txBody>
      </p:sp>
      <p:sp>
        <p:nvSpPr>
          <p:cNvPr id="53252" name="Rectangle 3"/>
          <p:cNvSpPr>
            <a:spLocks noGrp="1" noChangeArrowheads="1"/>
          </p:cNvSpPr>
          <p:nvPr>
            <p:ph type="body" idx="1"/>
          </p:nvPr>
        </p:nvSpPr>
        <p:spPr>
          <a:xfrm>
            <a:off x="375655" y="1600200"/>
            <a:ext cx="10894008" cy="4876800"/>
          </a:xfrm>
        </p:spPr>
        <p:txBody>
          <a:bodyPr/>
          <a:lstStyle/>
          <a:p>
            <a:pPr eaLnBrk="1" hangingPunct="1">
              <a:lnSpc>
                <a:spcPct val="90000"/>
              </a:lnSpc>
              <a:spcBef>
                <a:spcPct val="25000"/>
              </a:spcBef>
            </a:pPr>
            <a:r>
              <a:rPr lang="en-US" sz="3000" dirty="0" smtClean="0"/>
              <a:t>Define the problem and establish an improvement goal</a:t>
            </a:r>
          </a:p>
          <a:p>
            <a:pPr eaLnBrk="1" hangingPunct="1">
              <a:lnSpc>
                <a:spcPct val="90000"/>
              </a:lnSpc>
              <a:spcBef>
                <a:spcPct val="25000"/>
              </a:spcBef>
            </a:pPr>
            <a:r>
              <a:rPr lang="en-US" sz="3000" dirty="0" smtClean="0"/>
              <a:t>Collect data</a:t>
            </a:r>
          </a:p>
          <a:p>
            <a:pPr eaLnBrk="1" hangingPunct="1">
              <a:lnSpc>
                <a:spcPct val="90000"/>
              </a:lnSpc>
              <a:spcBef>
                <a:spcPct val="25000"/>
              </a:spcBef>
            </a:pPr>
            <a:r>
              <a:rPr lang="en-US" sz="3000" dirty="0" smtClean="0"/>
              <a:t>Analyze the problem</a:t>
            </a:r>
          </a:p>
          <a:p>
            <a:pPr eaLnBrk="1" hangingPunct="1">
              <a:lnSpc>
                <a:spcPct val="90000"/>
              </a:lnSpc>
              <a:spcBef>
                <a:spcPct val="25000"/>
              </a:spcBef>
            </a:pPr>
            <a:r>
              <a:rPr lang="en-US" sz="3000" dirty="0" smtClean="0"/>
              <a:t>Generate potential solutions</a:t>
            </a:r>
          </a:p>
          <a:p>
            <a:pPr eaLnBrk="1" hangingPunct="1">
              <a:lnSpc>
                <a:spcPct val="90000"/>
              </a:lnSpc>
              <a:spcBef>
                <a:spcPct val="25000"/>
              </a:spcBef>
            </a:pPr>
            <a:r>
              <a:rPr lang="en-US" sz="3000" dirty="0" smtClean="0"/>
              <a:t>Choose a solution</a:t>
            </a:r>
          </a:p>
          <a:p>
            <a:pPr eaLnBrk="1" hangingPunct="1">
              <a:lnSpc>
                <a:spcPct val="90000"/>
              </a:lnSpc>
              <a:spcBef>
                <a:spcPct val="25000"/>
              </a:spcBef>
            </a:pPr>
            <a:r>
              <a:rPr lang="en-US" sz="3000" dirty="0" smtClean="0"/>
              <a:t>Implement the solution</a:t>
            </a:r>
          </a:p>
          <a:p>
            <a:pPr eaLnBrk="1" hangingPunct="1">
              <a:lnSpc>
                <a:spcPct val="90000"/>
              </a:lnSpc>
              <a:spcBef>
                <a:spcPct val="25000"/>
              </a:spcBef>
            </a:pPr>
            <a:r>
              <a:rPr lang="en-US" sz="3000" dirty="0" smtClean="0"/>
              <a:t>Monitor the solution to see if it accomplishes the </a:t>
            </a:r>
            <a:r>
              <a:rPr lang="en-US" sz="3000" dirty="0" smtClean="0"/>
              <a:t>goal</a:t>
            </a:r>
            <a:endParaRPr lang="en-US" sz="3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610</Words>
  <Application>Microsoft Office PowerPoint</Application>
  <PresentationFormat>Personnalisé</PresentationFormat>
  <Paragraphs>79</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Six sigma (basics and models)  Course 14</vt:lpstr>
      <vt:lpstr>Six sigma definitions</vt:lpstr>
      <vt:lpstr>Diapositive 3</vt:lpstr>
      <vt:lpstr>Six Sigma:</vt:lpstr>
      <vt:lpstr>Six Sigma</vt:lpstr>
      <vt:lpstr>Six Sigma Programs</vt:lpstr>
      <vt:lpstr>Six Sigma Management components:</vt:lpstr>
      <vt:lpstr>Six Sigma Team</vt:lpstr>
      <vt:lpstr>Basic Steps in Problem Solving</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238</cp:revision>
  <dcterms:created xsi:type="dcterms:W3CDTF">2024-09-09T18:00:01Z</dcterms:created>
  <dcterms:modified xsi:type="dcterms:W3CDTF">2025-01-05T19:10:51Z</dcterms:modified>
</cp:coreProperties>
</file>