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77" r:id="rId4"/>
    <p:sldId id="283" r:id="rId5"/>
    <p:sldId id="284" r:id="rId6"/>
    <p:sldId id="285" r:id="rId7"/>
    <p:sldId id="278" r:id="rId8"/>
    <p:sldId id="281" r:id="rId9"/>
    <p:sldId id="279" r:id="rId10"/>
    <p:sldId id="282" r:id="rId11"/>
    <p:sldId id="280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Style léger 2 - Accentuation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-1596" y="-102"/>
      </p:cViewPr>
      <p:guideLst>
        <p:guide orient="horz" pos="2205"/>
        <p:guide pos="2880"/>
        <p:guide pos="144"/>
        <p:guide pos="575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2325" y="762000"/>
            <a:ext cx="5111675" cy="2667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810000"/>
            <a:ext cx="5105400" cy="2133600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68D13-5EF5-42B0-A8BE-ADA17887028F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8AA99-7238-42D3-B68A-A4E1B56FEE73}" type="slidenum">
              <a:rPr lang="en-US" smtClean="0"/>
              <a:t>‹N°›</a:t>
            </a:fld>
            <a:endParaRPr lang="en-US"/>
          </a:p>
        </p:txBody>
      </p:sp>
      <p:pic>
        <p:nvPicPr>
          <p:cNvPr id="8" name="Glowing tech background 3d ,LO2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25555" r="7778"/>
          <a:stretch/>
        </p:blipFill>
        <p:spPr>
          <a:xfrm>
            <a:off x="4495800" y="1368911"/>
            <a:ext cx="3888889" cy="3888889"/>
          </a:xfrm>
          <a:prstGeom prst="roundRect">
            <a:avLst>
              <a:gd name="adj" fmla="val 8644"/>
            </a:avLst>
          </a:prstGeom>
          <a:ln>
            <a:noFill/>
          </a:ln>
          <a:effectLst>
            <a:reflection blurRad="6350" stA="15000" endPos="50000" dist="635000" dir="5400000" sy="-100000" algn="bl" rotWithShape="0"/>
          </a:effectLst>
          <a:scene3d>
            <a:camera prst="perspectiveRelaxed" fov="6900000">
              <a:rot lat="23995" lon="3210004" rev="21299988"/>
            </a:camera>
            <a:lightRig rig="chilly" dir="t"/>
          </a:scene3d>
          <a:sp3d extrusionH="635000" prstMaterial="powder">
            <a:bevelT w="0" h="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28476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8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403874"/>
            <a:ext cx="7239000" cy="48768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68D13-5EF5-42B0-A8BE-ADA17887028F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8AA99-7238-42D3-B68A-A4E1B56FEE7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329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19800" y="1371600"/>
            <a:ext cx="1828800" cy="4953000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71600"/>
            <a:ext cx="5791200" cy="49530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68D13-5EF5-42B0-A8BE-ADA17887028F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8AA99-7238-42D3-B68A-A4E1B56FEE7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973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68D13-5EF5-42B0-A8BE-ADA17887028F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8AA99-7238-42D3-B68A-A4E1B56FEE7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41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929187"/>
            <a:ext cx="5105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3733800"/>
            <a:ext cx="5105400" cy="11953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68D13-5EF5-42B0-A8BE-ADA17887028F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8AA99-7238-42D3-B68A-A4E1B56FEE73}" type="slidenum">
              <a:rPr lang="en-US" smtClean="0"/>
              <a:t>‹N°›</a:t>
            </a:fld>
            <a:endParaRPr lang="en-US"/>
          </a:p>
        </p:txBody>
      </p:sp>
      <p:pic>
        <p:nvPicPr>
          <p:cNvPr id="8" name="Glowing tech background 3d ,LO2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25555" r="7778"/>
          <a:stretch/>
        </p:blipFill>
        <p:spPr>
          <a:xfrm>
            <a:off x="4495800" y="1368911"/>
            <a:ext cx="3888889" cy="3888889"/>
          </a:xfrm>
          <a:prstGeom prst="roundRect">
            <a:avLst>
              <a:gd name="adj" fmla="val 8644"/>
            </a:avLst>
          </a:prstGeom>
          <a:ln>
            <a:noFill/>
          </a:ln>
          <a:effectLst>
            <a:reflection blurRad="6350" stA="15000" endPos="50000" dist="635000" dir="5400000" sy="-100000" algn="bl" rotWithShape="0"/>
          </a:effectLst>
          <a:scene3d>
            <a:camera prst="perspectiveRelaxed" fov="6900000">
              <a:rot lat="23995" lon="3210004" rev="21299988"/>
            </a:camera>
            <a:lightRig rig="chilly" dir="t"/>
          </a:scene3d>
          <a:sp3d extrusionH="635000" prstMaterial="powder">
            <a:bevelT w="0" h="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0310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8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798637"/>
            <a:ext cx="4267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98637"/>
            <a:ext cx="4267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68D13-5EF5-42B0-A8BE-ADA17887028F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8AA99-7238-42D3-B68A-A4E1B56FEE7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333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733550"/>
            <a:ext cx="42687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2373312"/>
            <a:ext cx="42687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33550"/>
            <a:ext cx="42703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73312"/>
            <a:ext cx="42703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68D13-5EF5-42B0-A8BE-ADA17887028F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8AA99-7238-42D3-B68A-A4E1B56FEE7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092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68D13-5EF5-42B0-A8BE-ADA17887028F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8AA99-7238-42D3-B68A-A4E1B56FEE7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795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68D13-5EF5-42B0-A8BE-ADA17887028F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8AA99-7238-42D3-B68A-A4E1B56FEE7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014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86958"/>
            <a:ext cx="32369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71600"/>
            <a:ext cx="3968750" cy="490907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371600"/>
            <a:ext cx="3236913" cy="491360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68D13-5EF5-42B0-A8BE-ADA17887028F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8AA99-7238-42D3-B68A-A4E1B56FEE7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052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43000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68D13-5EF5-42B0-A8BE-ADA17887028F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8AA99-7238-42D3-B68A-A4E1B56FEE7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138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microsoft.com/office/2007/relationships/media" Target="../media/media1.wm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ideo" Target="../media/media1.wm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762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403874"/>
            <a:ext cx="8686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425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68D13-5EF5-42B0-A8BE-ADA17887028F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7373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8AA99-7238-42D3-B68A-A4E1B56FEE73}" type="slidenum">
              <a:rPr lang="en-US" smtClean="0"/>
              <a:t>‹N°›</a:t>
            </a:fld>
            <a:endParaRPr lang="en-US"/>
          </a:p>
        </p:txBody>
      </p:sp>
      <p:pic>
        <p:nvPicPr>
          <p:cNvPr id="9" name="Glowing tech background 3d ,LO2.wmv">
            <a:hlinkClick r:id="" action="ppaction://media"/>
          </p:cNvPr>
          <p:cNvPicPr>
            <a:picLocks noChangeAspect="1"/>
          </p:cNvPicPr>
          <p:nvPr>
            <a:vide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 rotWithShape="1">
          <a:blip r:embed="rId16"/>
          <a:srcRect l="25555" r="7778"/>
          <a:stretch/>
        </p:blipFill>
        <p:spPr>
          <a:xfrm>
            <a:off x="7239000" y="152400"/>
            <a:ext cx="1600200" cy="1600200"/>
          </a:xfrm>
          <a:prstGeom prst="roundRect">
            <a:avLst>
              <a:gd name="adj" fmla="val 18055"/>
            </a:avLst>
          </a:prstGeom>
          <a:ln>
            <a:noFill/>
          </a:ln>
          <a:effectLst/>
          <a:scene3d>
            <a:camera prst="perspectiveRelaxed" fov="7200000">
              <a:rot lat="23995" lon="3210004" rev="21299988"/>
            </a:camera>
            <a:lightRig rig="chilly" dir="t">
              <a:rot lat="0" lon="0" rev="0"/>
            </a:lightRig>
          </a:scene3d>
          <a:sp3d extrusionH="254000" prstMaterial="powder">
            <a:bevelT w="0" h="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16082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8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  <p:txStyles>
    <p:titleStyle>
      <a:lvl1pPr algn="l" defTabSz="914400" rtl="1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4"/>
          <p:cNvSpPr txBox="1">
            <a:spLocks noGrp="1" noChangeArrowheads="1"/>
          </p:cNvSpPr>
          <p:nvPr>
            <p:ph type="ctrTitle"/>
          </p:nvPr>
        </p:nvSpPr>
        <p:spPr bwMode="auto">
          <a:xfrm>
            <a:off x="1764581" y="116632"/>
            <a:ext cx="51116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rtl="0">
              <a:spcBef>
                <a:spcPct val="0"/>
              </a:spcBef>
              <a:buClrTx/>
              <a:buSzTx/>
              <a:buFontTx/>
              <a:buNone/>
            </a:pPr>
            <a:r>
              <a:rPr lang="ar-DZ" altLang="ar-DZ" sz="2400" b="1" dirty="0">
                <a:solidFill>
                  <a:schemeClr val="bg1"/>
                </a:solidFill>
              </a:rPr>
              <a:t>جامعة محمد خيضر بسكرة</a:t>
            </a:r>
          </a:p>
          <a:p>
            <a:pPr algn="ctr" rtl="0">
              <a:spcBef>
                <a:spcPct val="0"/>
              </a:spcBef>
              <a:buClrTx/>
              <a:buSzTx/>
              <a:buFontTx/>
              <a:buNone/>
            </a:pPr>
            <a:r>
              <a:rPr lang="ar-DZ" altLang="ar-DZ" sz="2400" b="1" dirty="0">
                <a:solidFill>
                  <a:schemeClr val="bg1"/>
                </a:solidFill>
              </a:rPr>
              <a:t>كلية العلوم الاقتصادية والتجارية وعلوم التسيير</a:t>
            </a:r>
          </a:p>
          <a:p>
            <a:pPr algn="ctr" rtl="0">
              <a:spcBef>
                <a:spcPct val="0"/>
              </a:spcBef>
              <a:buClrTx/>
              <a:buSzTx/>
              <a:buFontTx/>
              <a:buNone/>
            </a:pPr>
            <a:r>
              <a:rPr lang="ar-DZ" altLang="ar-DZ" sz="2400" b="1" dirty="0">
                <a:solidFill>
                  <a:schemeClr val="bg1"/>
                </a:solidFill>
              </a:rPr>
              <a:t>قسم علوم التسيير</a:t>
            </a:r>
            <a:endParaRPr lang="fr-FR" altLang="ar-DZ" sz="2400" b="1" dirty="0">
              <a:solidFill>
                <a:schemeClr val="bg1"/>
              </a:solidFill>
            </a:endParaRPr>
          </a:p>
        </p:txBody>
      </p:sp>
      <p:sp>
        <p:nvSpPr>
          <p:cNvPr id="5" name="ZoneTexte 5"/>
          <p:cNvSpPr txBox="1">
            <a:spLocks noChangeArrowheads="1"/>
          </p:cNvSpPr>
          <p:nvPr/>
        </p:nvSpPr>
        <p:spPr bwMode="auto">
          <a:xfrm rot="18233870">
            <a:off x="6105233" y="2173029"/>
            <a:ext cx="2808288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DZ" altLang="ar-DZ" sz="2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</a:rPr>
              <a:t>سلسلة محاضرات مقدمة للسنة الأولى ماستـــــــــر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ar-DZ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</a:rPr>
              <a:t>GSO</a:t>
            </a:r>
            <a:endParaRPr kumimoji="0" lang="fr-FR" altLang="ar-DZ" sz="28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6" name="ZoneTexte 8"/>
          <p:cNvSpPr txBox="1">
            <a:spLocks noChangeArrowheads="1"/>
          </p:cNvSpPr>
          <p:nvPr/>
        </p:nvSpPr>
        <p:spPr bwMode="auto">
          <a:xfrm>
            <a:off x="6156325" y="5589588"/>
            <a:ext cx="280828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rtl="0">
              <a:spcBef>
                <a:spcPct val="0"/>
              </a:spcBef>
              <a:buClrTx/>
              <a:buSzTx/>
              <a:buFontTx/>
              <a:buNone/>
            </a:pPr>
            <a:r>
              <a:rPr lang="ar-DZ" altLang="ar-DZ" b="1" dirty="0">
                <a:latin typeface="Andalus" pitchFamily="18" charset="-78"/>
                <a:cs typeface="Andalus" pitchFamily="18" charset="-78"/>
              </a:rPr>
              <a:t>من إعداد الأستاذة:</a:t>
            </a:r>
          </a:p>
          <a:p>
            <a:pPr algn="l" rtl="0">
              <a:spcBef>
                <a:spcPct val="0"/>
              </a:spcBef>
              <a:buClrTx/>
              <a:buSzTx/>
              <a:buFontTx/>
              <a:buNone/>
            </a:pPr>
            <a:r>
              <a:rPr lang="ar-DZ" altLang="ar-DZ" b="1" dirty="0">
                <a:latin typeface="Andalus" pitchFamily="18" charset="-78"/>
                <a:cs typeface="Andalus" pitchFamily="18" charset="-78"/>
              </a:rPr>
              <a:t>فاطمة الزهراء طاهري</a:t>
            </a:r>
            <a:endParaRPr lang="fr-FR" altLang="ar-DZ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95536" y="5822672"/>
            <a:ext cx="446449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fr-FR" b="1" dirty="0" smtClean="0"/>
              <a:t>Email: </a:t>
            </a:r>
            <a:r>
              <a:rPr lang="fr-FR" b="1" dirty="0" smtClean="0">
                <a:solidFill>
                  <a:srgbClr val="FF0000"/>
                </a:solidFill>
              </a:rPr>
              <a:t>fatima.tahri@univ-biskra.dz</a:t>
            </a:r>
            <a:endParaRPr lang="ar-DZ" b="1" dirty="0">
              <a:solidFill>
                <a:srgbClr val="FF000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35064" y="3759175"/>
            <a:ext cx="6180138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1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DZ" altLang="ar-DZ" sz="4800" b="1" kern="0" dirty="0" smtClean="0">
                <a:solidFill>
                  <a:srgbClr val="FF0000"/>
                </a:solidFill>
                <a:latin typeface="Arial"/>
              </a:rPr>
              <a:t>الاطار </a:t>
            </a:r>
            <a:r>
              <a:rPr lang="ar-DZ" altLang="ar-DZ" sz="4800" b="1" kern="0" dirty="0" err="1" smtClean="0">
                <a:solidFill>
                  <a:srgbClr val="FF0000"/>
                </a:solidFill>
                <a:latin typeface="Arial"/>
              </a:rPr>
              <a:t>المفاهيمي</a:t>
            </a:r>
            <a:r>
              <a:rPr lang="ar-DZ" altLang="ar-DZ" sz="4800" b="1" kern="0" dirty="0" smtClean="0">
                <a:solidFill>
                  <a:srgbClr val="FF0000"/>
                </a:solidFill>
                <a:latin typeface="Arial"/>
              </a:rPr>
              <a:t> لإدارة المعرفة</a:t>
            </a:r>
            <a:endParaRPr kumimoji="0" lang="fr-FR" altLang="ar-DZ" sz="48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35519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66700"/>
            <a:ext cx="762000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894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1466462"/>
              </p:ext>
            </p:extLst>
          </p:nvPr>
        </p:nvGraphicFramePr>
        <p:xfrm>
          <a:off x="228600" y="1692736"/>
          <a:ext cx="7943800" cy="512064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3971900"/>
                <a:gridCol w="3971900"/>
              </a:tblGrid>
              <a:tr h="1048060">
                <a:tc>
                  <a:txBody>
                    <a:bodyPr/>
                    <a:lstStyle/>
                    <a:p>
                      <a:pPr rtl="1"/>
                      <a:r>
                        <a:rPr lang="ar-DZ" sz="2400" dirty="0" smtClean="0"/>
                        <a:t>التحسس/التفكير</a:t>
                      </a:r>
                      <a:r>
                        <a:rPr lang="ar-DZ" sz="2400" baseline="0" dirty="0" smtClean="0"/>
                        <a:t> </a:t>
                      </a:r>
                      <a:r>
                        <a:rPr lang="fr-FR" sz="2400" baseline="0" dirty="0" smtClean="0"/>
                        <a:t>Sensation/</a:t>
                      </a:r>
                      <a:r>
                        <a:rPr lang="fr-FR" sz="2400" baseline="0" dirty="0" err="1" smtClean="0"/>
                        <a:t>Thinking</a:t>
                      </a:r>
                      <a:endParaRPr lang="ar-DZ" sz="2400" baseline="0" dirty="0" smtClean="0"/>
                    </a:p>
                    <a:p>
                      <a:pPr rtl="1"/>
                      <a:r>
                        <a:rPr lang="ar-DZ" sz="2400" baseline="0" dirty="0" smtClean="0"/>
                        <a:t>حاسم، معتمد عليه، يقظ للتفاصيل</a:t>
                      </a:r>
                      <a:endParaRPr lang="ar-DZ" sz="2400" dirty="0" smtClean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DZ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التحسس/الشعور </a:t>
                      </a:r>
                      <a:r>
                        <a:rPr kumimoji="0" lang="fr-FR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Sensation/Feeling</a:t>
                      </a:r>
                      <a:endParaRPr kumimoji="0" lang="ar-DZ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DZ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براجماتي، تحليل، منهجي، واعي</a:t>
                      </a:r>
                    </a:p>
                    <a:p>
                      <a:pPr rtl="1"/>
                      <a:endParaRPr lang="ar-DZ" sz="2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048060">
                <a:tc>
                  <a:txBody>
                    <a:bodyPr/>
                    <a:lstStyle/>
                    <a:p>
                      <a:pPr rtl="1"/>
                      <a:r>
                        <a:rPr lang="ar-DZ" sz="2400" dirty="0" smtClean="0"/>
                        <a:t>المحاسبة،</a:t>
                      </a:r>
                      <a:r>
                        <a:rPr lang="ar-DZ" sz="2400" baseline="0" dirty="0" smtClean="0"/>
                        <a:t> مسك السجلات</a:t>
                      </a:r>
                    </a:p>
                    <a:p>
                      <a:pPr rtl="1"/>
                      <a:r>
                        <a:rPr lang="ar-DZ" sz="2400" baseline="0" dirty="0" smtClean="0"/>
                        <a:t>برمجة الحاسوب</a:t>
                      </a:r>
                    </a:p>
                    <a:p>
                      <a:pPr rtl="1"/>
                      <a:r>
                        <a:rPr lang="ar-DZ" sz="2400" baseline="0" dirty="0" smtClean="0"/>
                        <a:t>تكنولوجيا التصنيع</a:t>
                      </a:r>
                      <a:endParaRPr lang="ar-DZ" sz="2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DZ" sz="2400" dirty="0" smtClean="0"/>
                        <a:t>الاشراف</a:t>
                      </a:r>
                    </a:p>
                    <a:p>
                      <a:pPr rtl="1"/>
                      <a:r>
                        <a:rPr lang="ar-DZ" sz="2400" dirty="0" smtClean="0"/>
                        <a:t>البيع</a:t>
                      </a:r>
                    </a:p>
                    <a:p>
                      <a:pPr rtl="1"/>
                      <a:r>
                        <a:rPr lang="ar-DZ" sz="2400" dirty="0" smtClean="0"/>
                        <a:t>التفاوض</a:t>
                      </a:r>
                      <a:endParaRPr lang="ar-DZ" sz="2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048060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DZ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الحدس/التفكير </a:t>
                      </a:r>
                      <a:r>
                        <a:rPr kumimoji="0" lang="fr-FR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Intuition/</a:t>
                      </a:r>
                      <a:r>
                        <a:rPr kumimoji="0" lang="fr-FR" sz="2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Thinking</a:t>
                      </a:r>
                      <a:endParaRPr kumimoji="0" lang="ar-DZ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DZ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خلاق، تقدمي، مستبصر</a:t>
                      </a:r>
                    </a:p>
                    <a:p>
                      <a:pPr rtl="1"/>
                      <a:endParaRPr lang="ar-D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DZ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الحدس/الشعور </a:t>
                      </a:r>
                      <a:r>
                        <a:rPr kumimoji="0" lang="fr-FR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Intuition/Feeling</a:t>
                      </a:r>
                      <a:endParaRPr kumimoji="0" lang="ar-DZ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DZ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حيوي، موجه للعاملين، مفيد</a:t>
                      </a:r>
                    </a:p>
                    <a:p>
                      <a:pPr rtl="1"/>
                      <a:endParaRPr lang="ar-DZ" sz="2400" dirty="0"/>
                    </a:p>
                  </a:txBody>
                  <a:tcPr/>
                </a:tc>
              </a:tr>
              <a:tr h="1048060">
                <a:tc>
                  <a:txBody>
                    <a:bodyPr/>
                    <a:lstStyle/>
                    <a:p>
                      <a:pPr rtl="1"/>
                      <a:r>
                        <a:rPr lang="ar-DZ" sz="2400" dirty="0" smtClean="0"/>
                        <a:t>تصميم النظم</a:t>
                      </a:r>
                    </a:p>
                    <a:p>
                      <a:pPr rtl="1"/>
                      <a:r>
                        <a:rPr lang="ar-DZ" sz="2400" dirty="0" smtClean="0"/>
                        <a:t>العمل القانوني</a:t>
                      </a:r>
                    </a:p>
                    <a:p>
                      <a:pPr rtl="1"/>
                      <a:r>
                        <a:rPr lang="ar-DZ" sz="2400" dirty="0" smtClean="0"/>
                        <a:t>الادارة الوسطى</a:t>
                      </a:r>
                      <a:endParaRPr lang="ar-D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DZ" sz="2400" dirty="0" smtClean="0"/>
                        <a:t>خدمة الزبون</a:t>
                      </a:r>
                    </a:p>
                    <a:p>
                      <a:pPr rtl="1"/>
                      <a:r>
                        <a:rPr lang="ar-DZ" sz="2400" dirty="0" smtClean="0"/>
                        <a:t>الموارد البشرية</a:t>
                      </a:r>
                      <a:endParaRPr lang="ar-DZ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2483768" y="332656"/>
            <a:ext cx="396044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DZ" sz="3200" b="1" dirty="0" smtClean="0">
                <a:solidFill>
                  <a:prstClr val="white"/>
                </a:solidFill>
              </a:rPr>
              <a:t>أساليب الادراك المعرفي </a:t>
            </a:r>
            <a:endParaRPr lang="ar-DZ" sz="32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098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827584" y="332656"/>
            <a:ext cx="6480720" cy="864096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DZ" sz="3600" dirty="0" smtClean="0"/>
              <a:t>ملاحظات</a:t>
            </a:r>
            <a:endParaRPr lang="ar-DZ" sz="3600" dirty="0"/>
          </a:p>
        </p:txBody>
      </p:sp>
      <p:sp>
        <p:nvSpPr>
          <p:cNvPr id="3" name="Rectangle à coins arrondis 2"/>
          <p:cNvSpPr/>
          <p:nvPr/>
        </p:nvSpPr>
        <p:spPr>
          <a:xfrm>
            <a:off x="5652120" y="1556792"/>
            <a:ext cx="1800200" cy="6480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DZ" sz="2800" b="1" dirty="0" smtClean="0"/>
              <a:t>أولا</a:t>
            </a:r>
            <a:endParaRPr lang="ar-DZ" sz="2800" b="1" dirty="0"/>
          </a:p>
        </p:txBody>
      </p:sp>
      <p:sp>
        <p:nvSpPr>
          <p:cNvPr id="4" name="Ellipse 3"/>
          <p:cNvSpPr/>
          <p:nvPr/>
        </p:nvSpPr>
        <p:spPr>
          <a:xfrm>
            <a:off x="323528" y="2852936"/>
            <a:ext cx="8712968" cy="108012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DZ" sz="2800" b="1" dirty="0" smtClean="0"/>
              <a:t>هذه الأساليب لا توجد كتقسيمات صارمة في المديرين أو الأفراد العاملين</a:t>
            </a:r>
            <a:endParaRPr lang="ar-DZ" sz="2800" b="1" dirty="0"/>
          </a:p>
        </p:txBody>
      </p:sp>
    </p:spTree>
    <p:extLst>
      <p:ext uri="{BB962C8B-B14F-4D97-AF65-F5344CB8AC3E}">
        <p14:creationId xmlns:p14="http://schemas.microsoft.com/office/powerpoint/2010/main" val="2991009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ZoneTexte 18"/>
          <p:cNvSpPr txBox="1"/>
          <p:nvPr/>
        </p:nvSpPr>
        <p:spPr>
          <a:xfrm>
            <a:off x="-1260648" y="2793702"/>
            <a:ext cx="367240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DZ" dirty="0" smtClean="0"/>
              <a:t>-دع خيالك ينطلق بشكل واسع</a:t>
            </a:r>
          </a:p>
          <a:p>
            <a:pPr algn="r" rtl="1"/>
            <a:r>
              <a:rPr lang="ar-DZ" dirty="0" smtClean="0"/>
              <a:t>-قم بعصف الأفكار</a:t>
            </a:r>
          </a:p>
          <a:p>
            <a:pPr algn="r" rtl="1"/>
            <a:r>
              <a:rPr lang="ar-DZ" dirty="0" smtClean="0"/>
              <a:t>-اهتم بالحلول المختلفة</a:t>
            </a:r>
          </a:p>
        </p:txBody>
      </p:sp>
      <p:grpSp>
        <p:nvGrpSpPr>
          <p:cNvPr id="22" name="Groupe 21"/>
          <p:cNvGrpSpPr/>
          <p:nvPr/>
        </p:nvGrpSpPr>
        <p:grpSpPr>
          <a:xfrm>
            <a:off x="-252536" y="1124744"/>
            <a:ext cx="8568952" cy="5760640"/>
            <a:chOff x="-252536" y="1124744"/>
            <a:chExt cx="8568952" cy="5760640"/>
          </a:xfrm>
        </p:grpSpPr>
        <p:sp>
          <p:nvSpPr>
            <p:cNvPr id="2" name="Rectangle 1"/>
            <p:cNvSpPr/>
            <p:nvPr/>
          </p:nvSpPr>
          <p:spPr>
            <a:xfrm>
              <a:off x="6372200" y="1124744"/>
              <a:ext cx="1944216" cy="1656184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DZ" sz="2400" b="1" dirty="0" smtClean="0"/>
                <a:t>انظر إلى الوقائع والتفاصيل</a:t>
              </a:r>
              <a:endParaRPr lang="ar-DZ" sz="2400" b="1" dirty="0"/>
            </a:p>
          </p:txBody>
        </p:sp>
        <p:sp>
          <p:nvSpPr>
            <p:cNvPr id="3" name="Rectangle 2"/>
            <p:cNvSpPr/>
            <p:nvPr/>
          </p:nvSpPr>
          <p:spPr>
            <a:xfrm>
              <a:off x="395536" y="1124744"/>
              <a:ext cx="1944216" cy="1656184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DZ" sz="2400" b="1" dirty="0" smtClean="0"/>
                <a:t>ما هي البدائل التي تقترحها الوقائع؟</a:t>
              </a:r>
              <a:endParaRPr lang="ar-DZ" sz="2400" b="1" dirty="0"/>
            </a:p>
          </p:txBody>
        </p:sp>
        <p:cxnSp>
          <p:nvCxnSpPr>
            <p:cNvPr id="5" name="Connecteur droit avec flèche 4"/>
            <p:cNvCxnSpPr>
              <a:stCxn id="2" idx="1"/>
              <a:endCxn id="3" idx="3"/>
            </p:cNvCxnSpPr>
            <p:nvPr/>
          </p:nvCxnSpPr>
          <p:spPr>
            <a:xfrm flipH="1">
              <a:off x="2339752" y="1952836"/>
              <a:ext cx="403244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6" name="Rectangle 5"/>
            <p:cNvSpPr/>
            <p:nvPr/>
          </p:nvSpPr>
          <p:spPr>
            <a:xfrm>
              <a:off x="6372200" y="4005064"/>
              <a:ext cx="1944216" cy="16561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DZ" sz="2400" b="1" dirty="0" smtClean="0"/>
                <a:t>هل يمكن تحليلها موضوعيا؟</a:t>
              </a:r>
              <a:endParaRPr lang="ar-DZ" sz="2400" b="1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95536" y="4005064"/>
              <a:ext cx="1944216" cy="165618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DZ" sz="2400" b="1" dirty="0" smtClean="0"/>
                <a:t>ما هو تأثير ذلك على الأفراد ذوي العلاقة؟</a:t>
              </a:r>
              <a:endParaRPr lang="ar-DZ" sz="2400" b="1" dirty="0"/>
            </a:p>
          </p:txBody>
        </p:sp>
        <p:cxnSp>
          <p:nvCxnSpPr>
            <p:cNvPr id="9" name="Connecteur droit avec flèche 8"/>
            <p:cNvCxnSpPr>
              <a:endCxn id="6" idx="1"/>
            </p:cNvCxnSpPr>
            <p:nvPr/>
          </p:nvCxnSpPr>
          <p:spPr>
            <a:xfrm>
              <a:off x="2339752" y="2132856"/>
              <a:ext cx="4032448" cy="27003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3" name="Connecteur droit avec flèche 12"/>
            <p:cNvCxnSpPr>
              <a:stCxn id="6" idx="1"/>
              <a:endCxn id="7" idx="3"/>
            </p:cNvCxnSpPr>
            <p:nvPr/>
          </p:nvCxnSpPr>
          <p:spPr>
            <a:xfrm flipH="1">
              <a:off x="2339752" y="4833156"/>
              <a:ext cx="403244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14" name="ZoneTexte 13"/>
            <p:cNvSpPr txBox="1"/>
            <p:nvPr/>
          </p:nvSpPr>
          <p:spPr>
            <a:xfrm>
              <a:off x="5364088" y="1412776"/>
              <a:ext cx="1008112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/>
              <a:r>
                <a:rPr lang="ar-DZ" sz="2000" b="1" dirty="0" smtClean="0">
                  <a:solidFill>
                    <a:srgbClr val="FF0000"/>
                  </a:solidFill>
                </a:rPr>
                <a:t>التحسس</a:t>
              </a:r>
              <a:endParaRPr lang="ar-DZ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2195736" y="1412776"/>
              <a:ext cx="1008112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/>
              <a:r>
                <a:rPr lang="ar-DZ" sz="2000" b="1" dirty="0" smtClean="0">
                  <a:solidFill>
                    <a:srgbClr val="FF0000"/>
                  </a:solidFill>
                </a:rPr>
                <a:t>الحدس</a:t>
              </a:r>
              <a:endParaRPr lang="ar-DZ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5364088" y="4941168"/>
              <a:ext cx="1008112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/>
              <a:r>
                <a:rPr lang="ar-DZ" sz="2000" b="1" dirty="0" smtClean="0">
                  <a:solidFill>
                    <a:srgbClr val="FF0000"/>
                  </a:solidFill>
                </a:rPr>
                <a:t>التفكير</a:t>
              </a:r>
              <a:endParaRPr lang="ar-DZ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2195736" y="4869160"/>
              <a:ext cx="1008112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/>
              <a:r>
                <a:rPr lang="ar-DZ" sz="2000" b="1" dirty="0" smtClean="0">
                  <a:solidFill>
                    <a:srgbClr val="FF0000"/>
                  </a:solidFill>
                </a:rPr>
                <a:t>الشعور</a:t>
              </a:r>
              <a:endParaRPr lang="ar-DZ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4572000" y="2732727"/>
              <a:ext cx="3672408" cy="120032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/>
              <a:r>
                <a:rPr lang="ar-DZ" dirty="0" smtClean="0"/>
                <a:t>-ما هي الوقائع؟</a:t>
              </a:r>
            </a:p>
            <a:p>
              <a:pPr algn="r" rtl="1"/>
              <a:r>
                <a:rPr lang="ar-DZ" dirty="0" smtClean="0"/>
                <a:t>-كن محددا وواقعيا</a:t>
              </a:r>
            </a:p>
            <a:p>
              <a:pPr algn="r" rtl="1"/>
              <a:r>
                <a:rPr lang="ar-DZ" dirty="0" smtClean="0"/>
                <a:t>-حدد جميع التفاصيل ذات العلاقة</a:t>
              </a:r>
            </a:p>
            <a:p>
              <a:pPr algn="r" rtl="1"/>
              <a:r>
                <a:rPr lang="ar-DZ" dirty="0" smtClean="0"/>
                <a:t>-كن واضحا</a:t>
              </a:r>
              <a:endParaRPr lang="ar-DZ" dirty="0"/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4644008" y="5685055"/>
              <a:ext cx="3672408" cy="92333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/>
              <a:r>
                <a:rPr lang="ar-DZ" dirty="0" smtClean="0"/>
                <a:t>-اهتم بنتائج كل بديل</a:t>
              </a:r>
            </a:p>
            <a:p>
              <a:pPr algn="r" rtl="1"/>
              <a:r>
                <a:rPr lang="ar-DZ" dirty="0" smtClean="0"/>
                <a:t>-اذا أنت لم تكن ذا علاقة ماذا تقترح؟</a:t>
              </a:r>
            </a:p>
            <a:p>
              <a:pPr algn="r" rtl="1"/>
              <a:r>
                <a:rPr lang="ar-DZ" dirty="0" smtClean="0"/>
                <a:t>-ما هو السبب والنتيجة لكل نشاط</a:t>
              </a:r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-252536" y="5685055"/>
              <a:ext cx="2664296" cy="120032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/>
              <a:r>
                <a:rPr lang="ar-DZ" dirty="0" smtClean="0"/>
                <a:t>-كيف تشعر ازاء النشاط؟</a:t>
              </a:r>
            </a:p>
            <a:p>
              <a:pPr algn="r" rtl="1"/>
              <a:r>
                <a:rPr lang="ar-DZ" dirty="0" smtClean="0"/>
                <a:t>-ما هو شعورك حيال رد فعل الآخرين؟</a:t>
              </a:r>
            </a:p>
            <a:p>
              <a:pPr algn="r" rtl="1"/>
              <a:endParaRPr lang="ar-DZ" dirty="0"/>
            </a:p>
          </p:txBody>
        </p:sp>
      </p:grpSp>
      <p:sp>
        <p:nvSpPr>
          <p:cNvPr id="23" name="Ellipse 22"/>
          <p:cNvSpPr/>
          <p:nvPr/>
        </p:nvSpPr>
        <p:spPr>
          <a:xfrm>
            <a:off x="1907704" y="188640"/>
            <a:ext cx="5112568" cy="936104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DZ" sz="3600" b="1" dirty="0" smtClean="0"/>
              <a:t>نموذج حل المشكلات</a:t>
            </a:r>
            <a:endParaRPr lang="ar-DZ" sz="3600" b="1" dirty="0"/>
          </a:p>
        </p:txBody>
      </p:sp>
    </p:spTree>
    <p:extLst>
      <p:ext uri="{BB962C8B-B14F-4D97-AF65-F5344CB8AC3E}">
        <p14:creationId xmlns:p14="http://schemas.microsoft.com/office/powerpoint/2010/main" val="1479751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5652120" y="1556792"/>
            <a:ext cx="1800200" cy="6480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DZ" sz="2800" b="1" dirty="0" smtClean="0"/>
              <a:t>ثانيا</a:t>
            </a:r>
            <a:endParaRPr lang="ar-DZ" sz="2800" b="1" dirty="0"/>
          </a:p>
        </p:txBody>
      </p:sp>
      <p:sp>
        <p:nvSpPr>
          <p:cNvPr id="3" name="Ellipse 2"/>
          <p:cNvSpPr/>
          <p:nvPr/>
        </p:nvSpPr>
        <p:spPr>
          <a:xfrm>
            <a:off x="323528" y="2852936"/>
            <a:ext cx="8712968" cy="18002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DZ" sz="2800" b="1" dirty="0" smtClean="0"/>
              <a:t>إن الذكاء التحليلي الذي ارتبط بالطرق الرشيدة وساد لفترة طويلة في العمل الاداري، أصبح يتكامل مع الذكاء العاطفي</a:t>
            </a:r>
            <a:endParaRPr lang="ar-DZ" sz="2800" b="1" dirty="0"/>
          </a:p>
        </p:txBody>
      </p:sp>
    </p:spTree>
    <p:extLst>
      <p:ext uri="{BB962C8B-B14F-4D97-AF65-F5344CB8AC3E}">
        <p14:creationId xmlns:p14="http://schemas.microsoft.com/office/powerpoint/2010/main" val="3882628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483768" y="332656"/>
            <a:ext cx="396044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DZ" sz="3200" b="1" dirty="0" smtClean="0">
                <a:solidFill>
                  <a:schemeClr val="bg1"/>
                </a:solidFill>
              </a:rPr>
              <a:t>دورة حياة المعرفة </a:t>
            </a:r>
            <a:endParaRPr lang="ar-DZ" sz="3200" b="1" dirty="0">
              <a:solidFill>
                <a:schemeClr val="bg1"/>
              </a:solidFill>
            </a:endParaRPr>
          </a:p>
        </p:txBody>
      </p:sp>
      <p:grpSp>
        <p:nvGrpSpPr>
          <p:cNvPr id="18" name="Groupe 17"/>
          <p:cNvGrpSpPr/>
          <p:nvPr/>
        </p:nvGrpSpPr>
        <p:grpSpPr>
          <a:xfrm>
            <a:off x="467544" y="1484784"/>
            <a:ext cx="7272808" cy="4752528"/>
            <a:chOff x="467544" y="1484784"/>
            <a:chExt cx="7272808" cy="4752528"/>
          </a:xfrm>
        </p:grpSpPr>
        <p:cxnSp>
          <p:nvCxnSpPr>
            <p:cNvPr id="5" name="Connecteur droit avec flèche 4"/>
            <p:cNvCxnSpPr/>
            <p:nvPr/>
          </p:nvCxnSpPr>
          <p:spPr>
            <a:xfrm>
              <a:off x="1259632" y="5661248"/>
              <a:ext cx="648072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7" name="ZoneTexte 6"/>
            <p:cNvSpPr txBox="1"/>
            <p:nvPr/>
          </p:nvSpPr>
          <p:spPr>
            <a:xfrm>
              <a:off x="3563888" y="5837202"/>
              <a:ext cx="1872208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ar-DZ" sz="2000" b="1" dirty="0" smtClean="0"/>
                <a:t>الوقت</a:t>
              </a:r>
              <a:endParaRPr lang="ar-DZ" sz="2000" b="1" dirty="0"/>
            </a:p>
          </p:txBody>
        </p:sp>
        <p:cxnSp>
          <p:nvCxnSpPr>
            <p:cNvPr id="9" name="Connecteur droit avec flèche 8"/>
            <p:cNvCxnSpPr/>
            <p:nvPr/>
          </p:nvCxnSpPr>
          <p:spPr>
            <a:xfrm flipV="1">
              <a:off x="1259632" y="1484784"/>
              <a:ext cx="0" cy="417646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Forme libre 9"/>
            <p:cNvSpPr/>
            <p:nvPr/>
          </p:nvSpPr>
          <p:spPr>
            <a:xfrm>
              <a:off x="1508760" y="1923021"/>
              <a:ext cx="5166360" cy="3456699"/>
            </a:xfrm>
            <a:custGeom>
              <a:avLst/>
              <a:gdLst>
                <a:gd name="connsiteX0" fmla="*/ 0 w 5166360"/>
                <a:gd name="connsiteY0" fmla="*/ 3456699 h 3456699"/>
                <a:gd name="connsiteX1" fmla="*/ 1036320 w 5166360"/>
                <a:gd name="connsiteY1" fmla="*/ 2237499 h 3456699"/>
                <a:gd name="connsiteX2" fmla="*/ 2103120 w 5166360"/>
                <a:gd name="connsiteY2" fmla="*/ 103899 h 3456699"/>
                <a:gd name="connsiteX3" fmla="*/ 3032760 w 5166360"/>
                <a:gd name="connsiteY3" fmla="*/ 545859 h 3456699"/>
                <a:gd name="connsiteX4" fmla="*/ 3139440 w 5166360"/>
                <a:gd name="connsiteY4" fmla="*/ 2405139 h 3456699"/>
                <a:gd name="connsiteX5" fmla="*/ 5166360 w 5166360"/>
                <a:gd name="connsiteY5" fmla="*/ 3289059 h 3456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66360" h="3456699">
                  <a:moveTo>
                    <a:pt x="0" y="3456699"/>
                  </a:moveTo>
                  <a:cubicBezTo>
                    <a:pt x="342900" y="3126499"/>
                    <a:pt x="685800" y="2796299"/>
                    <a:pt x="1036320" y="2237499"/>
                  </a:cubicBezTo>
                  <a:cubicBezTo>
                    <a:pt x="1386840" y="1678699"/>
                    <a:pt x="1770380" y="385839"/>
                    <a:pt x="2103120" y="103899"/>
                  </a:cubicBezTo>
                  <a:cubicBezTo>
                    <a:pt x="2435860" y="-178041"/>
                    <a:pt x="2860040" y="162319"/>
                    <a:pt x="3032760" y="545859"/>
                  </a:cubicBezTo>
                  <a:cubicBezTo>
                    <a:pt x="3205480" y="929399"/>
                    <a:pt x="2783840" y="1947939"/>
                    <a:pt x="3139440" y="2405139"/>
                  </a:cubicBezTo>
                  <a:cubicBezTo>
                    <a:pt x="3495040" y="2862339"/>
                    <a:pt x="4330700" y="3075699"/>
                    <a:pt x="5166360" y="3289059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DZ"/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467544" y="3068960"/>
              <a:ext cx="887016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ar-DZ" sz="2000" b="1" dirty="0" smtClean="0"/>
                <a:t>قيمة الوحدة</a:t>
              </a:r>
              <a:endParaRPr lang="ar-DZ" sz="2000" b="1" dirty="0"/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1619672" y="5075892"/>
              <a:ext cx="144016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/>
              <a:r>
                <a:rPr lang="ar-DZ" dirty="0" smtClean="0"/>
                <a:t>الأفكار والمفاهيم</a:t>
              </a:r>
              <a:endParaRPr lang="ar-DZ" dirty="0"/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2555776" y="3776846"/>
              <a:ext cx="792088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/>
              <a:r>
                <a:rPr lang="ar-DZ" dirty="0" smtClean="0"/>
                <a:t>البحث التطبيقي</a:t>
              </a:r>
              <a:endParaRPr lang="ar-DZ" dirty="0"/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2951820" y="1547500"/>
              <a:ext cx="1764196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ar-DZ" sz="2000" dirty="0" smtClean="0"/>
                <a:t>الاستشارة</a:t>
              </a:r>
              <a:endParaRPr lang="ar-DZ" sz="2000" dirty="0"/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4716016" y="2348880"/>
              <a:ext cx="1008112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/>
              <a:r>
                <a:rPr lang="ar-DZ" dirty="0" smtClean="0"/>
                <a:t>الطرق</a:t>
              </a:r>
              <a:endParaRPr lang="ar-DZ" dirty="0"/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4716016" y="3422903"/>
              <a:ext cx="1296144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/>
              <a:r>
                <a:rPr lang="ar-DZ" dirty="0" smtClean="0"/>
                <a:t>المساقات</a:t>
              </a:r>
              <a:endParaRPr lang="ar-DZ" dirty="0"/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6012160" y="4653136"/>
              <a:ext cx="108012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DZ" dirty="0" smtClean="0"/>
                <a:t>المنشورات</a:t>
              </a:r>
              <a:endParaRPr lang="ar-DZ" dirty="0"/>
            </a:p>
          </p:txBody>
        </p:sp>
      </p:grpSp>
    </p:spTree>
    <p:extLst>
      <p:ext uri="{BB962C8B-B14F-4D97-AF65-F5344CB8AC3E}">
        <p14:creationId xmlns:p14="http://schemas.microsoft.com/office/powerpoint/2010/main" val="2403047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475656" y="332656"/>
            <a:ext cx="590465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DZ" sz="3200" b="1" dirty="0" smtClean="0">
                <a:solidFill>
                  <a:schemeClr val="bg1"/>
                </a:solidFill>
              </a:rPr>
              <a:t>ملاحظات حول دورة حياة المعرفة</a:t>
            </a:r>
            <a:endParaRPr lang="ar-DZ" sz="3200" b="1" dirty="0">
              <a:solidFill>
                <a:schemeClr val="bg1"/>
              </a:solidFill>
            </a:endParaRPr>
          </a:p>
        </p:txBody>
      </p:sp>
      <p:sp>
        <p:nvSpPr>
          <p:cNvPr id="3" name="Ellipse 2"/>
          <p:cNvSpPr/>
          <p:nvPr/>
        </p:nvSpPr>
        <p:spPr>
          <a:xfrm>
            <a:off x="5796136" y="1628800"/>
            <a:ext cx="1800200" cy="1224136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DZ" sz="4000" b="1" dirty="0" smtClean="0"/>
              <a:t>أولا</a:t>
            </a:r>
            <a:endParaRPr lang="ar-DZ" sz="4000" b="1" dirty="0"/>
          </a:p>
        </p:txBody>
      </p:sp>
      <p:sp>
        <p:nvSpPr>
          <p:cNvPr id="4" name="Ellipse 3"/>
          <p:cNvSpPr/>
          <p:nvPr/>
        </p:nvSpPr>
        <p:spPr>
          <a:xfrm>
            <a:off x="467544" y="2132856"/>
            <a:ext cx="5112568" cy="1512168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DZ" sz="2400" dirty="0" smtClean="0"/>
              <a:t>أحيانا دورة حياة المعرفة تكون قصيرة جدا</a:t>
            </a:r>
            <a:endParaRPr lang="ar-DZ" sz="2400" dirty="0"/>
          </a:p>
        </p:txBody>
      </p:sp>
      <p:sp>
        <p:nvSpPr>
          <p:cNvPr id="5" name="Ellipse 4"/>
          <p:cNvSpPr/>
          <p:nvPr/>
        </p:nvSpPr>
        <p:spPr>
          <a:xfrm>
            <a:off x="5868144" y="4437112"/>
            <a:ext cx="1800200" cy="1224136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DZ" sz="4000" b="1" dirty="0" smtClean="0"/>
              <a:t>ثانيا</a:t>
            </a:r>
            <a:endParaRPr lang="ar-DZ" sz="4000" b="1" dirty="0"/>
          </a:p>
        </p:txBody>
      </p:sp>
      <p:sp>
        <p:nvSpPr>
          <p:cNvPr id="6" name="Ellipse 5"/>
          <p:cNvSpPr/>
          <p:nvPr/>
        </p:nvSpPr>
        <p:spPr>
          <a:xfrm>
            <a:off x="467544" y="5013176"/>
            <a:ext cx="5112568" cy="1512168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DZ" sz="2400" dirty="0" smtClean="0"/>
              <a:t>أحيانا بعض المعارف تكون ذات دورة حياة مفتوحة</a:t>
            </a:r>
            <a:endParaRPr lang="ar-DZ" sz="2400" dirty="0"/>
          </a:p>
        </p:txBody>
      </p:sp>
    </p:spTree>
    <p:extLst>
      <p:ext uri="{BB962C8B-B14F-4D97-AF65-F5344CB8AC3E}">
        <p14:creationId xmlns:p14="http://schemas.microsoft.com/office/powerpoint/2010/main" val="2918106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411760" y="539969"/>
            <a:ext cx="396044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DZ" sz="3200" b="1" dirty="0" smtClean="0">
                <a:solidFill>
                  <a:schemeClr val="bg1"/>
                </a:solidFill>
              </a:rPr>
              <a:t>نماذج من دورة حياة المعرفة </a:t>
            </a:r>
            <a:endParaRPr lang="ar-DZ" sz="3200" b="1" dirty="0">
              <a:solidFill>
                <a:schemeClr val="bg1"/>
              </a:solidFill>
            </a:endParaRPr>
          </a:p>
        </p:txBody>
      </p:sp>
      <p:grpSp>
        <p:nvGrpSpPr>
          <p:cNvPr id="24" name="Groupe 23"/>
          <p:cNvGrpSpPr/>
          <p:nvPr/>
        </p:nvGrpSpPr>
        <p:grpSpPr>
          <a:xfrm>
            <a:off x="467544" y="2492896"/>
            <a:ext cx="3744416" cy="3748568"/>
            <a:chOff x="467544" y="2492896"/>
            <a:chExt cx="3744416" cy="3748568"/>
          </a:xfrm>
        </p:grpSpPr>
        <p:sp>
          <p:nvSpPr>
            <p:cNvPr id="5" name="ZoneTexte 4"/>
            <p:cNvSpPr txBox="1"/>
            <p:nvPr/>
          </p:nvSpPr>
          <p:spPr>
            <a:xfrm>
              <a:off x="1918948" y="5841354"/>
              <a:ext cx="1872208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ar-DZ" sz="2000" b="1" dirty="0" smtClean="0"/>
                <a:t>الوقت</a:t>
              </a:r>
              <a:endParaRPr lang="ar-DZ" sz="2000" b="1" dirty="0"/>
            </a:p>
          </p:txBody>
        </p:sp>
        <p:grpSp>
          <p:nvGrpSpPr>
            <p:cNvPr id="18" name="Groupe 17"/>
            <p:cNvGrpSpPr/>
            <p:nvPr/>
          </p:nvGrpSpPr>
          <p:grpSpPr>
            <a:xfrm>
              <a:off x="467544" y="2492896"/>
              <a:ext cx="3744416" cy="3168352"/>
              <a:chOff x="467544" y="2492896"/>
              <a:chExt cx="3744416" cy="3168352"/>
            </a:xfrm>
          </p:grpSpPr>
          <p:cxnSp>
            <p:nvCxnSpPr>
              <p:cNvPr id="4" name="Connecteur droit avec flèche 3"/>
              <p:cNvCxnSpPr/>
              <p:nvPr/>
            </p:nvCxnSpPr>
            <p:spPr>
              <a:xfrm>
                <a:off x="1259632" y="5661248"/>
                <a:ext cx="2952328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" name="Connecteur droit avec flèche 5"/>
              <p:cNvCxnSpPr/>
              <p:nvPr/>
            </p:nvCxnSpPr>
            <p:spPr>
              <a:xfrm flipV="1">
                <a:off x="1259632" y="2492896"/>
                <a:ext cx="0" cy="316835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" name="ZoneTexte 7"/>
              <p:cNvSpPr txBox="1"/>
              <p:nvPr/>
            </p:nvSpPr>
            <p:spPr>
              <a:xfrm>
                <a:off x="467544" y="3068960"/>
                <a:ext cx="887016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 rtl="1"/>
                <a:r>
                  <a:rPr lang="ar-DZ" sz="2000" b="1" dirty="0" smtClean="0"/>
                  <a:t>المنفعة</a:t>
                </a:r>
                <a:endParaRPr lang="ar-DZ" sz="2000" b="1" dirty="0"/>
              </a:p>
            </p:txBody>
          </p:sp>
          <p:sp>
            <p:nvSpPr>
              <p:cNvPr id="11" name="ZoneTexte 10"/>
              <p:cNvSpPr txBox="1"/>
              <p:nvPr/>
            </p:nvSpPr>
            <p:spPr>
              <a:xfrm>
                <a:off x="1619672" y="2492896"/>
                <a:ext cx="2196244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 rtl="1"/>
                <a:r>
                  <a:rPr lang="ar-DZ" sz="2800" b="1" dirty="0" smtClean="0"/>
                  <a:t>القوانين العلمية</a:t>
                </a:r>
                <a:endParaRPr lang="ar-DZ" sz="2800" b="1" dirty="0"/>
              </a:p>
            </p:txBody>
          </p:sp>
          <p:sp>
            <p:nvSpPr>
              <p:cNvPr id="17" name="Forme libre 16"/>
              <p:cNvSpPr/>
              <p:nvPr/>
            </p:nvSpPr>
            <p:spPr>
              <a:xfrm>
                <a:off x="1295400" y="3657600"/>
                <a:ext cx="2651760" cy="1996440"/>
              </a:xfrm>
              <a:custGeom>
                <a:avLst/>
                <a:gdLst>
                  <a:gd name="connsiteX0" fmla="*/ 0 w 2651760"/>
                  <a:gd name="connsiteY0" fmla="*/ 1996440 h 1996440"/>
                  <a:gd name="connsiteX1" fmla="*/ 685800 w 2651760"/>
                  <a:gd name="connsiteY1" fmla="*/ 426720 h 1996440"/>
                  <a:gd name="connsiteX2" fmla="*/ 2651760 w 2651760"/>
                  <a:gd name="connsiteY2" fmla="*/ 0 h 1996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651760" h="1996440">
                    <a:moveTo>
                      <a:pt x="0" y="1996440"/>
                    </a:moveTo>
                    <a:cubicBezTo>
                      <a:pt x="121920" y="1377950"/>
                      <a:pt x="243840" y="759460"/>
                      <a:pt x="685800" y="426720"/>
                    </a:cubicBezTo>
                    <a:cubicBezTo>
                      <a:pt x="1127760" y="93980"/>
                      <a:pt x="1889760" y="46990"/>
                      <a:pt x="2651760" y="0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DZ"/>
              </a:p>
            </p:txBody>
          </p:sp>
        </p:grpSp>
      </p:grpSp>
      <p:cxnSp>
        <p:nvCxnSpPr>
          <p:cNvPr id="19" name="Connecteur droit avec flèche 18"/>
          <p:cNvCxnSpPr/>
          <p:nvPr/>
        </p:nvCxnSpPr>
        <p:spPr>
          <a:xfrm>
            <a:off x="5652120" y="5661248"/>
            <a:ext cx="295232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 flipV="1">
            <a:off x="5652120" y="2492896"/>
            <a:ext cx="0" cy="31683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4860032" y="3068960"/>
            <a:ext cx="88701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DZ" sz="2000" b="1" dirty="0" smtClean="0"/>
              <a:t>المنفعة</a:t>
            </a:r>
            <a:endParaRPr lang="ar-DZ" sz="2000" b="1" dirty="0"/>
          </a:p>
        </p:txBody>
      </p:sp>
      <p:sp>
        <p:nvSpPr>
          <p:cNvPr id="22" name="ZoneTexte 21"/>
          <p:cNvSpPr txBox="1"/>
          <p:nvPr/>
        </p:nvSpPr>
        <p:spPr>
          <a:xfrm>
            <a:off x="6012160" y="2204864"/>
            <a:ext cx="219624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DZ" sz="2800" b="1" dirty="0" smtClean="0"/>
              <a:t>البرمجيات</a:t>
            </a:r>
            <a:endParaRPr lang="ar-DZ" sz="2800" b="1" dirty="0"/>
          </a:p>
        </p:txBody>
      </p:sp>
      <p:sp>
        <p:nvSpPr>
          <p:cNvPr id="25" name="Forme libre 24"/>
          <p:cNvSpPr/>
          <p:nvPr/>
        </p:nvSpPr>
        <p:spPr>
          <a:xfrm>
            <a:off x="5669280" y="2823954"/>
            <a:ext cx="1350992" cy="2814846"/>
          </a:xfrm>
          <a:custGeom>
            <a:avLst/>
            <a:gdLst>
              <a:gd name="connsiteX0" fmla="*/ 0 w 1036320"/>
              <a:gd name="connsiteY0" fmla="*/ 2814846 h 2814846"/>
              <a:gd name="connsiteX1" fmla="*/ 594360 w 1036320"/>
              <a:gd name="connsiteY1" fmla="*/ 102126 h 2814846"/>
              <a:gd name="connsiteX2" fmla="*/ 1036320 w 1036320"/>
              <a:gd name="connsiteY2" fmla="*/ 528846 h 2814846"/>
              <a:gd name="connsiteX3" fmla="*/ 1036320 w 1036320"/>
              <a:gd name="connsiteY3" fmla="*/ 528846 h 2814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6320" h="2814846">
                <a:moveTo>
                  <a:pt x="0" y="2814846"/>
                </a:moveTo>
                <a:cubicBezTo>
                  <a:pt x="210820" y="1648986"/>
                  <a:pt x="421640" y="483126"/>
                  <a:pt x="594360" y="102126"/>
                </a:cubicBezTo>
                <a:cubicBezTo>
                  <a:pt x="767080" y="-278874"/>
                  <a:pt x="1036320" y="528846"/>
                  <a:pt x="1036320" y="528846"/>
                </a:cubicBezTo>
                <a:lnTo>
                  <a:pt x="1036320" y="528846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DZ"/>
          </a:p>
        </p:txBody>
      </p:sp>
      <p:sp>
        <p:nvSpPr>
          <p:cNvPr id="26" name="ZoneTexte 25"/>
          <p:cNvSpPr txBox="1"/>
          <p:nvPr/>
        </p:nvSpPr>
        <p:spPr>
          <a:xfrm>
            <a:off x="6344776" y="5841354"/>
            <a:ext cx="139557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DZ" sz="2000" b="1" dirty="0" smtClean="0"/>
              <a:t>الوقت</a:t>
            </a:r>
            <a:endParaRPr lang="ar-DZ" sz="2000" b="1" dirty="0"/>
          </a:p>
        </p:txBody>
      </p:sp>
    </p:spTree>
    <p:extLst>
      <p:ext uri="{BB962C8B-B14F-4D97-AF65-F5344CB8AC3E}">
        <p14:creationId xmlns:p14="http://schemas.microsoft.com/office/powerpoint/2010/main" val="3519598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5868144" y="1484784"/>
            <a:ext cx="1800200" cy="1224136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DZ" sz="4000" b="1" dirty="0" smtClean="0"/>
              <a:t>ثالثا</a:t>
            </a:r>
            <a:endParaRPr lang="ar-DZ" sz="4000" b="1" dirty="0"/>
          </a:p>
        </p:txBody>
      </p:sp>
      <p:sp>
        <p:nvSpPr>
          <p:cNvPr id="3" name="Ellipse 2"/>
          <p:cNvSpPr/>
          <p:nvPr/>
        </p:nvSpPr>
        <p:spPr>
          <a:xfrm>
            <a:off x="467544" y="2132856"/>
            <a:ext cx="5112568" cy="1512168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DZ" sz="2400" dirty="0" smtClean="0"/>
              <a:t>القسم الأعظم من المعارف أصبحت معارف تاريخية</a:t>
            </a:r>
            <a:endParaRPr lang="ar-DZ" sz="2400" dirty="0"/>
          </a:p>
        </p:txBody>
      </p:sp>
      <p:sp>
        <p:nvSpPr>
          <p:cNvPr id="4" name="Ellipse 3"/>
          <p:cNvSpPr/>
          <p:nvPr/>
        </p:nvSpPr>
        <p:spPr>
          <a:xfrm>
            <a:off x="5868144" y="3933056"/>
            <a:ext cx="1800200" cy="1224136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DZ" sz="4000" b="1" dirty="0" smtClean="0"/>
              <a:t>رابعا</a:t>
            </a:r>
            <a:endParaRPr lang="ar-DZ" sz="4000" b="1" dirty="0"/>
          </a:p>
        </p:txBody>
      </p:sp>
      <p:sp>
        <p:nvSpPr>
          <p:cNvPr id="5" name="Ellipse 4"/>
          <p:cNvSpPr/>
          <p:nvPr/>
        </p:nvSpPr>
        <p:spPr>
          <a:xfrm>
            <a:off x="228600" y="5085184"/>
            <a:ext cx="5495528" cy="1512168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ar-DZ" sz="2400" dirty="0" smtClean="0"/>
              <a:t>الشركات القائمة على المعرفة تحقق حلزونية المعرفة </a:t>
            </a:r>
            <a:r>
              <a:rPr lang="ar-DZ" sz="2400" dirty="0"/>
              <a:t> </a:t>
            </a:r>
            <a:r>
              <a:rPr lang="fr-FR" sz="2400" dirty="0" err="1" smtClean="0"/>
              <a:t>Knowlege</a:t>
            </a:r>
            <a:r>
              <a:rPr lang="fr-FR" sz="2400" dirty="0" smtClean="0"/>
              <a:t> spiral</a:t>
            </a:r>
            <a:endParaRPr lang="ar-DZ" sz="2400" dirty="0"/>
          </a:p>
        </p:txBody>
      </p:sp>
    </p:spTree>
    <p:extLst>
      <p:ext uri="{BB962C8B-B14F-4D97-AF65-F5344CB8AC3E}">
        <p14:creationId xmlns:p14="http://schemas.microsoft.com/office/powerpoint/2010/main" val="99921236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heme/theme1.xml><?xml version="1.0" encoding="utf-8"?>
<a:theme xmlns:a="http://schemas.openxmlformats.org/drawingml/2006/main" name="PresentationPro_GlowingTechVide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FAEC0E0-4ABC-4077-8922-293239654AB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PresentationPro_GlowingTechVideo</Template>
  <TotalTime>14038</TotalTime>
  <Words>291</Words>
  <Application>Microsoft Office PowerPoint</Application>
  <PresentationFormat>Affichage à l'écran (4:3)</PresentationFormat>
  <Paragraphs>80</Paragraphs>
  <Slides>10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PresentationPro_GlowingTechVideo</vt:lpstr>
      <vt:lpstr>جامعة محمد خيضر بسكرة كلية العلوم الاقتصادية والتجارية وعلوم التسيير قسم علوم التسيير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جامعة محمد خيضر بسكرة كلية العلوم الاقتصادية والتجارية وعلوم التسيير قسم علوم التسيير</dc:title>
  <dc:creator>TAHRI</dc:creator>
  <dc:description>2010 animated abstract template from Presentationpro.com</dc:description>
  <cp:lastModifiedBy>TAHRI</cp:lastModifiedBy>
  <cp:revision>41</cp:revision>
  <dcterms:created xsi:type="dcterms:W3CDTF">2023-10-02T08:27:21Z</dcterms:created>
  <dcterms:modified xsi:type="dcterms:W3CDTF">2024-11-02T06:22:42Z</dcterms:modified>
  <cp:category>2010 abstract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TC018813529991</vt:lpwstr>
  </property>
</Properties>
</file>