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306" r:id="rId3"/>
    <p:sldId id="308" r:id="rId4"/>
    <p:sldId id="284" r:id="rId5"/>
    <p:sldId id="280" r:id="rId6"/>
    <p:sldId id="285" r:id="rId7"/>
    <p:sldId id="286" r:id="rId8"/>
    <p:sldId id="304" r:id="rId9"/>
    <p:sldId id="287" r:id="rId10"/>
    <p:sldId id="288" r:id="rId11"/>
    <p:sldId id="289" r:id="rId12"/>
    <p:sldId id="290" r:id="rId13"/>
    <p:sldId id="291" r:id="rId14"/>
    <p:sldId id="294" r:id="rId15"/>
    <p:sldId id="292" r:id="rId16"/>
    <p:sldId id="293" r:id="rId17"/>
    <p:sldId id="309" r:id="rId18"/>
    <p:sldId id="295" r:id="rId19"/>
    <p:sldId id="297" r:id="rId20"/>
    <p:sldId id="298" r:id="rId21"/>
    <p:sldId id="299" r:id="rId22"/>
    <p:sldId id="300" r:id="rId23"/>
    <p:sldId id="301" r:id="rId24"/>
    <p:sldId id="302" r:id="rId25"/>
    <p:sldId id="305" r:id="rId26"/>
    <p:sldId id="303"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5" autoAdjust="0"/>
    <p:restoredTop sz="94660"/>
  </p:normalViewPr>
  <p:slideViewPr>
    <p:cSldViewPr snapToGrid="0">
      <p:cViewPr varScale="1">
        <p:scale>
          <a:sx n="64" d="100"/>
          <a:sy n="64" d="100"/>
        </p:scale>
        <p:origin x="748"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9T18:25:43.210"/>
    </inkml:context>
    <inkml:brush xml:id="br0">
      <inkml:brushProperty name="width" value="0.05" units="cm"/>
      <inkml:brushProperty name="height" value="0.05" units="cm"/>
    </inkml:brush>
  </inkml:definitions>
  <inkml:trace contextRef="#ctx0" brushRef="#br0">1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9T18:25:44.419"/>
    </inkml:context>
    <inkml:brush xml:id="br0">
      <inkml:brushProperty name="width" value="0.05" units="cm"/>
      <inkml:brushProperty name="height" value="0.05" units="cm"/>
    </inkml:brush>
  </inkml:definitions>
  <inkml:trace contextRef="#ctx0" brushRef="#br0">0 1 24575,'0'0'-8191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08/02/2026</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827032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08/02/2026</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048629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08/02/2026</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571399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ar-SA"/>
              <a:t>انقر لتحرير نمط عنوان الشكل الرئيسي</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08/02/2026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0189013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08/02/2026</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49532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08/02/2026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7093668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08/02/2026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345014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08/02/2026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676363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08/02/2026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4042425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08/02/2026</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407506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BFA361A7-2707-4FA5-B93B-B0E719ED0509}" type="datetimeFigureOut">
              <a:rPr lang="en-GB" smtClean="0"/>
              <a:t>08/02/2026</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280588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BFA361A7-2707-4FA5-B93B-B0E719ED0509}" type="datetimeFigureOut">
              <a:rPr lang="en-GB" smtClean="0"/>
              <a:t>08/02/2026</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626217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BFA361A7-2707-4FA5-B93B-B0E719ED0509}" type="datetimeFigureOut">
              <a:rPr lang="en-GB" smtClean="0"/>
              <a:t>08/02/2026</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447176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A361A7-2707-4FA5-B93B-B0E719ED0509}" type="datetimeFigureOut">
              <a:rPr lang="en-GB" smtClean="0"/>
              <a:t>08/02/2026</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702164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08/02/2026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90038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08/02/2026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165830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FA361A7-2707-4FA5-B93B-B0E719ED0509}" type="datetimeFigureOut">
              <a:rPr lang="en-GB" smtClean="0"/>
              <a:t>08/02/2026</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8F93905-9494-4851-BDC7-96666E706BA5}" type="slidenum">
              <a:rPr lang="en-GB" smtClean="0"/>
              <a:t>‹#›</a:t>
            </a:fld>
            <a:endParaRPr lang="en-GB"/>
          </a:p>
        </p:txBody>
      </p:sp>
    </p:spTree>
    <p:extLst>
      <p:ext uri="{BB962C8B-B14F-4D97-AF65-F5344CB8AC3E}">
        <p14:creationId xmlns:p14="http://schemas.microsoft.com/office/powerpoint/2010/main" val="3326346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ustomXml" Target="../ink/ink1.xml"/><Relationship Id="rId1" Type="http://schemas.openxmlformats.org/officeDocument/2006/relationships/slideLayout" Target="../slideLayouts/slideLayout1.xml"/><Relationship Id="rId4" Type="http://schemas.openxmlformats.org/officeDocument/2006/relationships/customXml" Target="../ink/ink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707FE0E-BD29-7324-593D-0F2EB1A98720}"/>
              </a:ext>
            </a:extLst>
          </p:cNvPr>
          <p:cNvSpPr>
            <a:spLocks noGrp="1"/>
          </p:cNvSpPr>
          <p:nvPr>
            <p:ph type="ctrTitle"/>
          </p:nvPr>
        </p:nvSpPr>
        <p:spPr>
          <a:xfrm>
            <a:off x="1355035" y="238539"/>
            <a:ext cx="9144000" cy="3758441"/>
          </a:xfrm>
        </p:spPr>
        <p:txBody>
          <a:bodyPr>
            <a:normAutofit fontScale="90000"/>
          </a:bodyPr>
          <a:lstStyle/>
          <a:p>
            <a:pPr algn="ctr"/>
            <a:r>
              <a:rPr lang="ar-DZ" b="1" dirty="0">
                <a:solidFill>
                  <a:srgbClr val="0070C0"/>
                </a:solidFill>
                <a:latin typeface="Arabic Typesetting" panose="03020402040406030203" pitchFamily="66" charset="-78"/>
                <a:cs typeface="Arabic Typesetting" panose="03020402040406030203" pitchFamily="66" charset="-78"/>
              </a:rPr>
              <a:t>جامعة بسكرة </a:t>
            </a:r>
            <a:br>
              <a:rPr lang="ar-DZ" b="1" dirty="0">
                <a:solidFill>
                  <a:srgbClr val="0070C0"/>
                </a:solidFill>
                <a:latin typeface="Arabic Typesetting" panose="03020402040406030203" pitchFamily="66" charset="-78"/>
                <a:cs typeface="Arabic Typesetting" panose="03020402040406030203" pitchFamily="66" charset="-78"/>
              </a:rPr>
            </a:br>
            <a:r>
              <a:rPr lang="ar-DZ" b="1" dirty="0">
                <a:solidFill>
                  <a:srgbClr val="0070C0"/>
                </a:solidFill>
                <a:latin typeface="Arabic Typesetting" panose="03020402040406030203" pitchFamily="66" charset="-78"/>
                <a:cs typeface="Arabic Typesetting" panose="03020402040406030203" pitchFamily="66" charset="-78"/>
              </a:rPr>
              <a:t>كلية الحقوق و العلوم السياسية  </a:t>
            </a:r>
            <a:br>
              <a:rPr lang="ar-DZ" b="1" dirty="0">
                <a:solidFill>
                  <a:srgbClr val="0070C0"/>
                </a:solidFill>
                <a:latin typeface="Arabic Typesetting" panose="03020402040406030203" pitchFamily="66" charset="-78"/>
                <a:cs typeface="Arabic Typesetting" panose="03020402040406030203" pitchFamily="66" charset="-78"/>
              </a:rPr>
            </a:br>
            <a:r>
              <a:rPr lang="ar-DZ" b="1" dirty="0">
                <a:solidFill>
                  <a:srgbClr val="0070C0"/>
                </a:solidFill>
                <a:latin typeface="Arabic Typesetting" panose="03020402040406030203" pitchFamily="66" charset="-78"/>
                <a:cs typeface="Arabic Typesetting" panose="03020402040406030203" pitchFamily="66" charset="-78"/>
              </a:rPr>
              <a:t>قسم القانون الخاص </a:t>
            </a:r>
            <a:br>
              <a:rPr lang="ar-DZ" b="1" dirty="0">
                <a:solidFill>
                  <a:srgbClr val="0070C0"/>
                </a:solidFill>
                <a:latin typeface="Arabic Typesetting" panose="03020402040406030203" pitchFamily="66" charset="-78"/>
                <a:cs typeface="Arabic Typesetting" panose="03020402040406030203" pitchFamily="66" charset="-78"/>
              </a:rPr>
            </a:br>
            <a:r>
              <a:rPr lang="ar-DZ" sz="4900" b="1" dirty="0">
                <a:solidFill>
                  <a:srgbClr val="0070C0"/>
                </a:solidFill>
                <a:latin typeface="Arabic Typesetting" panose="03020402040406030203" pitchFamily="66" charset="-78"/>
                <a:cs typeface="Arabic Typesetting" panose="03020402040406030203" pitchFamily="66" charset="-78"/>
              </a:rPr>
              <a:t>السنة الأولى ليسانس جذع مشترك حقوق </a:t>
            </a:r>
            <a:br>
              <a:rPr lang="ar-DZ" dirty="0"/>
            </a:br>
            <a:endParaRPr lang="en-GB" dirty="0"/>
          </a:p>
        </p:txBody>
      </p:sp>
      <p:sp>
        <p:nvSpPr>
          <p:cNvPr id="3" name="عنوان فرعي 2">
            <a:extLst>
              <a:ext uri="{FF2B5EF4-FFF2-40B4-BE49-F238E27FC236}">
                <a16:creationId xmlns:a16="http://schemas.microsoft.com/office/drawing/2014/main" id="{314FFC7A-7E46-4251-E581-DAF986E0054B}"/>
              </a:ext>
            </a:extLst>
          </p:cNvPr>
          <p:cNvSpPr>
            <a:spLocks noGrp="1"/>
          </p:cNvSpPr>
          <p:nvPr>
            <p:ph type="subTitle" idx="1"/>
          </p:nvPr>
        </p:nvSpPr>
        <p:spPr>
          <a:xfrm>
            <a:off x="1524000" y="3876261"/>
            <a:ext cx="9144000" cy="2743200"/>
          </a:xfrm>
        </p:spPr>
        <p:txBody>
          <a:bodyPr>
            <a:normAutofit fontScale="77500" lnSpcReduction="20000"/>
          </a:bodyPr>
          <a:lstStyle/>
          <a:p>
            <a:endParaRPr lang="ar-DZ" dirty="0"/>
          </a:p>
          <a:p>
            <a:pPr algn="ctr"/>
            <a:r>
              <a:rPr lang="ar-DZ" sz="7000" b="1" dirty="0">
                <a:solidFill>
                  <a:srgbClr val="FF0000"/>
                </a:solidFill>
                <a:latin typeface="Arabic Typesetting" panose="03020402040406030203" pitchFamily="66" charset="-78"/>
                <a:cs typeface="Arabic Typesetting" panose="03020402040406030203" pitchFamily="66" charset="-78"/>
              </a:rPr>
              <a:t>محاضرات في مقياس مدخل للعلوم القانونية </a:t>
            </a:r>
          </a:p>
          <a:p>
            <a:pPr algn="ctr"/>
            <a:endParaRPr lang="ar-DZ" sz="7000" b="1" dirty="0">
              <a:solidFill>
                <a:srgbClr val="FF0000"/>
              </a:solidFill>
              <a:latin typeface="Arabic Typesetting" panose="03020402040406030203" pitchFamily="66" charset="-78"/>
              <a:cs typeface="Arabic Typesetting" panose="03020402040406030203" pitchFamily="66" charset="-78"/>
            </a:endParaRPr>
          </a:p>
          <a:p>
            <a:pPr algn="r"/>
            <a:r>
              <a:rPr lang="ar-DZ" sz="7000" b="1" dirty="0">
                <a:solidFill>
                  <a:srgbClr val="7030A0"/>
                </a:solidFill>
                <a:latin typeface="Arabic Typesetting" panose="03020402040406030203" pitchFamily="66" charset="-78"/>
                <a:cs typeface="Arabic Typesetting" panose="03020402040406030203" pitchFamily="66" charset="-78"/>
              </a:rPr>
              <a:t>من إعداد : أد / عبد الغني حسونة </a:t>
            </a:r>
            <a:endParaRPr lang="en-GB" sz="7000" b="1" dirty="0">
              <a:solidFill>
                <a:srgbClr val="7030A0"/>
              </a:solidFill>
              <a:latin typeface="Arabic Typesetting" panose="03020402040406030203" pitchFamily="66" charset="-78"/>
              <a:cs typeface="Arabic Typesetting" panose="03020402040406030203" pitchFamily="66" charset="-78"/>
            </a:endParaRPr>
          </a:p>
        </p:txBody>
      </p:sp>
      <mc:AlternateContent xmlns:mc="http://schemas.openxmlformats.org/markup-compatibility/2006" xmlns:p14="http://schemas.microsoft.com/office/powerpoint/2010/main">
        <mc:Choice Requires="p14">
          <p:contentPart p14:bwMode="auto" r:id="rId2">
            <p14:nvContentPartPr>
              <p14:cNvPr id="5" name="حبر 4">
                <a:extLst>
                  <a:ext uri="{FF2B5EF4-FFF2-40B4-BE49-F238E27FC236}">
                    <a16:creationId xmlns:a16="http://schemas.microsoft.com/office/drawing/2014/main" id="{FE81659D-FA33-3D8F-933A-C5A29514582F}"/>
                  </a:ext>
                </a:extLst>
              </p14:cNvPr>
              <p14:cNvContentPartPr/>
              <p14:nvPr/>
            </p14:nvContentPartPr>
            <p14:xfrm>
              <a:off x="8120223" y="2523991"/>
              <a:ext cx="360" cy="360"/>
            </p14:xfrm>
          </p:contentPart>
        </mc:Choice>
        <mc:Fallback xmlns="">
          <p:pic>
            <p:nvPicPr>
              <p:cNvPr id="5" name="حبر 4">
                <a:extLst>
                  <a:ext uri="{FF2B5EF4-FFF2-40B4-BE49-F238E27FC236}">
                    <a16:creationId xmlns:a16="http://schemas.microsoft.com/office/drawing/2014/main" id="{FE81659D-FA33-3D8F-933A-C5A29514582F}"/>
                  </a:ext>
                </a:extLst>
              </p:cNvPr>
              <p:cNvPicPr/>
              <p:nvPr/>
            </p:nvPicPr>
            <p:blipFill>
              <a:blip r:embed="rId3"/>
              <a:stretch>
                <a:fillRect/>
              </a:stretch>
            </p:blipFill>
            <p:spPr>
              <a:xfrm>
                <a:off x="8111583" y="251535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حبر 5">
                <a:extLst>
                  <a:ext uri="{FF2B5EF4-FFF2-40B4-BE49-F238E27FC236}">
                    <a16:creationId xmlns:a16="http://schemas.microsoft.com/office/drawing/2014/main" id="{98936734-98D5-AE93-CB9C-C7ACDB4C370A}"/>
                  </a:ext>
                </a:extLst>
              </p14:cNvPr>
              <p14:cNvContentPartPr/>
              <p14:nvPr/>
            </p14:nvContentPartPr>
            <p14:xfrm>
              <a:off x="7086303" y="3160111"/>
              <a:ext cx="360" cy="360"/>
            </p14:xfrm>
          </p:contentPart>
        </mc:Choice>
        <mc:Fallback xmlns="">
          <p:pic>
            <p:nvPicPr>
              <p:cNvPr id="6" name="حبر 5">
                <a:extLst>
                  <a:ext uri="{FF2B5EF4-FFF2-40B4-BE49-F238E27FC236}">
                    <a16:creationId xmlns:a16="http://schemas.microsoft.com/office/drawing/2014/main" id="{98936734-98D5-AE93-CB9C-C7ACDB4C370A}"/>
                  </a:ext>
                </a:extLst>
              </p:cNvPr>
              <p:cNvPicPr/>
              <p:nvPr/>
            </p:nvPicPr>
            <p:blipFill>
              <a:blip r:embed="rId3"/>
              <a:stretch>
                <a:fillRect/>
              </a:stretch>
            </p:blipFill>
            <p:spPr>
              <a:xfrm>
                <a:off x="7077303" y="3151471"/>
                <a:ext cx="18000" cy="18000"/>
              </a:xfrm>
              <a:prstGeom prst="rect">
                <a:avLst/>
              </a:prstGeom>
            </p:spPr>
          </p:pic>
        </mc:Fallback>
      </mc:AlternateContent>
    </p:spTree>
    <p:extLst>
      <p:ext uri="{BB962C8B-B14F-4D97-AF65-F5344CB8AC3E}">
        <p14:creationId xmlns:p14="http://schemas.microsoft.com/office/powerpoint/2010/main" val="362255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61443" y="675861"/>
            <a:ext cx="248478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الاول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العينية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293085" cy="6609522"/>
          </a:xfrm>
        </p:spPr>
        <p:txBody>
          <a:bodyPr>
            <a:noAutofit/>
          </a:bodyPr>
          <a:lstStyle/>
          <a:p>
            <a:pPr marL="0" marR="0" lvl="0" indent="0" algn="just" defTabSz="457200" rtl="1" eaLnBrk="1" fontAlgn="auto" latinLnBrk="0" hangingPunct="1">
              <a:lnSpc>
                <a:spcPct val="100000"/>
              </a:lnSpc>
              <a:spcBef>
                <a:spcPts val="1000"/>
              </a:spcBef>
              <a:spcAft>
                <a:spcPts val="0"/>
              </a:spcAft>
              <a:buClr>
                <a:srgbClr val="A53010"/>
              </a:buClr>
              <a:buSzTx/>
              <a:buFont typeface="Wingdings 3" charset="2"/>
              <a:buNone/>
              <a:tabLst/>
              <a:defRPr/>
            </a:pPr>
            <a:r>
              <a:rPr kumimoji="0" lang="ar-DZ" sz="5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أولا: الحقوق العينية الأصلية </a:t>
            </a:r>
            <a:endParaRPr kumimoji="0" lang="ar-DZ" sz="5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endParaRPr>
          </a:p>
          <a:p>
            <a:pPr marL="914400" marR="0" lvl="0" indent="-914400" algn="just" defTabSz="457200" rtl="1" eaLnBrk="1" fontAlgn="auto" latinLnBrk="0" hangingPunct="1">
              <a:lnSpc>
                <a:spcPct val="100000"/>
              </a:lnSpc>
              <a:spcBef>
                <a:spcPts val="1000"/>
              </a:spcBef>
              <a:spcAft>
                <a:spcPts val="0"/>
              </a:spcAft>
              <a:buClr>
                <a:srgbClr val="A53010"/>
              </a:buClr>
              <a:buSzTx/>
              <a:buFont typeface="Wingdings 3" charset="2"/>
              <a:buAutoNum type="arabic1Minus"/>
              <a:tabLst/>
              <a:defRPr/>
            </a:pPr>
            <a:r>
              <a:rPr kumimoji="0" lang="ar-DZ" sz="5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حق الملكية كحق عيني أصلي :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2-	خصائص حق الملكية كحق عيني أصلي :</a:t>
            </a:r>
          </a:p>
          <a:p>
            <a:pPr algn="just" rtl="1"/>
            <a:r>
              <a:rPr lang="ar-DZ" sz="4800" b="1" dirty="0">
                <a:solidFill>
                  <a:srgbClr val="FF0000"/>
                </a:solidFill>
                <a:latin typeface="Arabic Typesetting" panose="03020402040406030203" pitchFamily="66" charset="-78"/>
                <a:cs typeface="Arabic Typesetting" panose="03020402040406030203" pitchFamily="66" charset="-78"/>
              </a:rPr>
              <a:t> 2-1	حق الملكية حق جامع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يقصد بحق الملكية بأنه حق جامع ، أي أنه  حق يجمع كافة المزايا و السلطات التي يمكن الحصول عليها من الشيء موضوع هذا الحق  ، حيث أشارت إلى هذا المعنى المادة 674 من القانون المدني المذكورة أعلاه .</a:t>
            </a:r>
            <a:r>
              <a:rPr lang="ar-DZ" sz="4000" b="1" dirty="0">
                <a:solidFill>
                  <a:srgbClr val="FF0000"/>
                </a:solidFill>
                <a:latin typeface="Arabic Typesetting" panose="03020402040406030203" pitchFamily="66" charset="-78"/>
                <a:cs typeface="Arabic Typesetting" panose="03020402040406030203" pitchFamily="66" charset="-78"/>
              </a:rPr>
              <a:t> </a:t>
            </a:r>
            <a:r>
              <a:rPr lang="ar-DZ" sz="4400" b="1" dirty="0">
                <a:solidFill>
                  <a:srgbClr val="FF0000"/>
                </a:solidFill>
                <a:latin typeface="Arabic Typesetting" panose="03020402040406030203" pitchFamily="66" charset="-78"/>
                <a:cs typeface="Arabic Typesetting" panose="03020402040406030203" pitchFamily="66" charset="-78"/>
              </a:rPr>
              <a:t>" </a:t>
            </a:r>
            <a:r>
              <a:rPr lang="ar-DZ" sz="3600" b="1" dirty="0">
                <a:solidFill>
                  <a:srgbClr val="FF0000"/>
                </a:solidFill>
                <a:latin typeface="Arabic Typesetting" panose="03020402040406030203" pitchFamily="66" charset="-78"/>
                <a:cs typeface="Arabic Typesetting" panose="03020402040406030203" pitchFamily="66" charset="-78"/>
              </a:rPr>
              <a:t>حق التمتع و التصرف في الأشياء بشرط ألا يستعمل استعمالا تحرمه القوانين و الأنظمة " </a:t>
            </a:r>
            <a:r>
              <a:rPr lang="ar-DZ" sz="4400" b="1" dirty="0">
                <a:solidFill>
                  <a:prstClr val="black"/>
                </a:solidFill>
                <a:latin typeface="Arabic Typesetting" panose="03020402040406030203" pitchFamily="66" charset="-78"/>
                <a:cs typeface="Arabic Typesetting" panose="03020402040406030203" pitchFamily="66" charset="-78"/>
              </a:rPr>
              <a:t>. </a:t>
            </a:r>
            <a:endParaRPr lang="ar-DZ" sz="48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434235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10237304" y="675861"/>
            <a:ext cx="1808920"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44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الاول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العينية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377687" y="0"/>
            <a:ext cx="10008704" cy="6609522"/>
          </a:xfrm>
        </p:spPr>
        <p:txBody>
          <a:bodyPr>
            <a:noAutofit/>
          </a:bodyPr>
          <a:lstStyle/>
          <a:p>
            <a:pPr marL="0" marR="0" lvl="0" indent="0" algn="just" defTabSz="457200" rtl="1" eaLnBrk="1" fontAlgn="auto" latinLnBrk="0" hangingPunct="1">
              <a:lnSpc>
                <a:spcPct val="100000"/>
              </a:lnSpc>
              <a:spcBef>
                <a:spcPts val="1000"/>
              </a:spcBef>
              <a:spcAft>
                <a:spcPts val="0"/>
              </a:spcAft>
              <a:buClr>
                <a:srgbClr val="A53010"/>
              </a:buClr>
              <a:buSzTx/>
              <a:buFont typeface="Wingdings 3" charset="2"/>
              <a:buNone/>
              <a:tabLst/>
              <a:defRPr/>
            </a:pPr>
            <a:r>
              <a:rPr kumimoji="0" lang="ar-DZ" sz="4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أولا: الحقوق العينية الأصلية </a:t>
            </a:r>
            <a:endParaRPr kumimoji="0" lang="ar-DZ" sz="4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endParaRPr>
          </a:p>
          <a:p>
            <a:pPr marL="914400" marR="0" lvl="0" indent="-914400" algn="just" defTabSz="457200" rtl="1" eaLnBrk="1" fontAlgn="auto" latinLnBrk="0" hangingPunct="1">
              <a:lnSpc>
                <a:spcPct val="100000"/>
              </a:lnSpc>
              <a:spcBef>
                <a:spcPts val="1000"/>
              </a:spcBef>
              <a:spcAft>
                <a:spcPts val="0"/>
              </a:spcAft>
              <a:buClr>
                <a:srgbClr val="A53010"/>
              </a:buClr>
              <a:buSzTx/>
              <a:buFont typeface="Wingdings 3" charset="2"/>
              <a:buAutoNum type="arabic1Minus"/>
              <a:tabLst/>
              <a:defRPr/>
            </a:pPr>
            <a:r>
              <a:rPr kumimoji="0" lang="ar-DZ" sz="44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حق الملكية كحق عيني أصلي : </a:t>
            </a:r>
          </a:p>
          <a:p>
            <a:pPr algn="just" rtl="1"/>
            <a:r>
              <a:rPr lang="ar-DZ" sz="4000" b="1" dirty="0">
                <a:solidFill>
                  <a:srgbClr val="00B050"/>
                </a:solidFill>
                <a:latin typeface="Arabic Typesetting" panose="03020402040406030203" pitchFamily="66" charset="-78"/>
                <a:cs typeface="Arabic Typesetting" panose="03020402040406030203" pitchFamily="66" charset="-78"/>
              </a:rPr>
              <a:t>2-	خصائص حق الملكية كحق عيني أصلي </a:t>
            </a:r>
            <a:r>
              <a:rPr lang="ar-DZ" sz="3600" b="1" dirty="0">
                <a:solidFill>
                  <a:srgbClr val="00B050"/>
                </a:solidFill>
                <a:latin typeface="Arabic Typesetting" panose="03020402040406030203" pitchFamily="66" charset="-78"/>
                <a:cs typeface="Arabic Typesetting" panose="03020402040406030203" pitchFamily="66" charset="-78"/>
              </a:rPr>
              <a:t>:</a:t>
            </a:r>
          </a:p>
          <a:p>
            <a:pPr algn="just" rtl="1"/>
            <a:r>
              <a:rPr lang="ar-DZ" sz="4000" b="1" dirty="0">
                <a:solidFill>
                  <a:srgbClr val="FF0000"/>
                </a:solidFill>
                <a:latin typeface="Arabic Typesetting" panose="03020402040406030203" pitchFamily="66" charset="-78"/>
                <a:cs typeface="Arabic Typesetting" panose="03020402040406030203" pitchFamily="66" charset="-78"/>
              </a:rPr>
              <a:t>2</a:t>
            </a:r>
            <a:r>
              <a:rPr lang="ar-DZ" sz="4400" b="1" dirty="0">
                <a:solidFill>
                  <a:srgbClr val="FF0000"/>
                </a:solidFill>
                <a:latin typeface="Arabic Typesetting" panose="03020402040406030203" pitchFamily="66" charset="-78"/>
                <a:cs typeface="Arabic Typesetting" panose="03020402040406030203" pitchFamily="66" charset="-78"/>
              </a:rPr>
              <a:t>-2	حق الملكية حق مانع </a:t>
            </a:r>
            <a:r>
              <a:rPr lang="ar-DZ" sz="4400" b="1" dirty="0">
                <a:solidFill>
                  <a:schemeClr val="tx1"/>
                </a:solidFill>
                <a:latin typeface="Arabic Typesetting" panose="03020402040406030203" pitchFamily="66" charset="-78"/>
                <a:cs typeface="Arabic Typesetting" panose="03020402040406030203" pitchFamily="66" charset="-78"/>
              </a:rPr>
              <a:t>: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يقصد بالحق المانع في الملكية بأن هذه الأخيرة تخول لصاحبها </a:t>
            </a:r>
            <a:r>
              <a:rPr lang="ar-DZ" sz="4400" b="1" dirty="0">
                <a:solidFill>
                  <a:srgbClr val="0070C0"/>
                </a:solidFill>
                <a:latin typeface="Arabic Typesetting" panose="03020402040406030203" pitchFamily="66" charset="-78"/>
                <a:cs typeface="Arabic Typesetting" panose="03020402040406030203" pitchFamily="66" charset="-78"/>
              </a:rPr>
              <a:t>وحده دون غيره التمتع         و الاستفادة من المزايا و السلطات  التي تنبثق  عن هذه الملكية</a:t>
            </a:r>
            <a:r>
              <a:rPr lang="ar-DZ" sz="4400" b="1" dirty="0">
                <a:solidFill>
                  <a:schemeClr val="tx1"/>
                </a:solidFill>
                <a:latin typeface="Arabic Typesetting" panose="03020402040406030203" pitchFamily="66" charset="-78"/>
                <a:cs typeface="Arabic Typesetting" panose="03020402040406030203" pitchFamily="66" charset="-78"/>
              </a:rPr>
              <a:t>، </a:t>
            </a:r>
          </a:p>
          <a:p>
            <a:pPr algn="just" rtl="1"/>
            <a:r>
              <a:rPr lang="ar-DZ" sz="4200" b="1" dirty="0">
                <a:solidFill>
                  <a:schemeClr val="tx1"/>
                </a:solidFill>
                <a:latin typeface="Arabic Typesetting" panose="03020402040406030203" pitchFamily="66" charset="-78"/>
                <a:cs typeface="Arabic Typesetting" panose="03020402040406030203" pitchFamily="66" charset="-78"/>
              </a:rPr>
              <a:t>و قد أكدت هذا المعنى كل من المادة 675 من القانون المدني و التي جاء فيها  أن </a:t>
            </a:r>
            <a:r>
              <a:rPr lang="ar-DZ" sz="4200" b="1" dirty="0">
                <a:solidFill>
                  <a:srgbClr val="C00000"/>
                </a:solidFill>
                <a:latin typeface="Arabic Typesetting" panose="03020402040406030203" pitchFamily="66" charset="-78"/>
                <a:cs typeface="Arabic Typesetting" panose="03020402040406030203" pitchFamily="66" charset="-78"/>
              </a:rPr>
              <a:t>" مالك الشيء يملك كل ما يعد من عناصره الجوهرية ...." </a:t>
            </a:r>
            <a:r>
              <a:rPr lang="ar-DZ" sz="4200" b="1" dirty="0">
                <a:solidFill>
                  <a:schemeClr val="tx1"/>
                </a:solidFill>
                <a:latin typeface="Arabic Typesetting" panose="03020402040406030203" pitchFamily="66" charset="-78"/>
                <a:cs typeface="Arabic Typesetting" panose="03020402040406030203" pitchFamily="66" charset="-78"/>
              </a:rPr>
              <a:t>كما أشارت أيضا إلى هذا المعنى المادة 676 من القانون المدني </a:t>
            </a:r>
            <a:r>
              <a:rPr lang="ar-DZ" sz="4200" b="1" dirty="0">
                <a:solidFill>
                  <a:srgbClr val="C00000"/>
                </a:solidFill>
                <a:latin typeface="Arabic Typesetting" panose="03020402040406030203" pitchFamily="66" charset="-78"/>
                <a:cs typeface="Arabic Typesetting" panose="03020402040406030203" pitchFamily="66" charset="-78"/>
              </a:rPr>
              <a:t>" لمالك الشيء الحق في كل ثماره و  منتجاته  و ملحقاته ...." </a:t>
            </a:r>
            <a:r>
              <a:rPr lang="ar-DZ" sz="4200" b="1" dirty="0">
                <a:solidFill>
                  <a:schemeClr val="tx1"/>
                </a:solidFill>
                <a:latin typeface="Arabic Typesetting" panose="03020402040406030203" pitchFamily="66" charset="-78"/>
                <a:cs typeface="Arabic Typesetting" panose="03020402040406030203" pitchFamily="66" charset="-78"/>
              </a:rPr>
              <a:t>.</a:t>
            </a:r>
          </a:p>
        </p:txBody>
      </p:sp>
    </p:spTree>
    <p:extLst>
      <p:ext uri="{BB962C8B-B14F-4D97-AF65-F5344CB8AC3E}">
        <p14:creationId xmlns:p14="http://schemas.microsoft.com/office/powerpoint/2010/main" val="992328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10118035" y="675861"/>
            <a:ext cx="1928190"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48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الاول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العينية </a:t>
            </a:r>
            <a:endParaRPr lang="en-GB" sz="1400"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10048460" cy="6609522"/>
          </a:xfrm>
        </p:spPr>
        <p:txBody>
          <a:bodyPr>
            <a:noAutofit/>
          </a:bodyPr>
          <a:lstStyle/>
          <a:p>
            <a:pPr marL="0" marR="0" lvl="0" indent="0" algn="just" defTabSz="457200" rtl="1" eaLnBrk="1" fontAlgn="auto" latinLnBrk="0" hangingPunct="1">
              <a:lnSpc>
                <a:spcPct val="100000"/>
              </a:lnSpc>
              <a:spcBef>
                <a:spcPts val="1000"/>
              </a:spcBef>
              <a:spcAft>
                <a:spcPts val="0"/>
              </a:spcAft>
              <a:buClr>
                <a:srgbClr val="A53010"/>
              </a:buClr>
              <a:buSzTx/>
              <a:buFont typeface="Wingdings 3" charset="2"/>
              <a:buNone/>
              <a:tabLst/>
              <a:defRPr/>
            </a:pPr>
            <a:r>
              <a:rPr kumimoji="0" lang="ar-DZ" sz="36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أولا: الحقوق العينية الأصلية </a:t>
            </a:r>
            <a:endParaRPr kumimoji="0" lang="ar-DZ" sz="36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endParaRPr>
          </a:p>
          <a:p>
            <a:pPr marL="914400" marR="0" lvl="0" indent="-914400" algn="just" defTabSz="457200" rtl="1" eaLnBrk="1" fontAlgn="auto" latinLnBrk="0" hangingPunct="1">
              <a:lnSpc>
                <a:spcPct val="100000"/>
              </a:lnSpc>
              <a:spcBef>
                <a:spcPts val="1000"/>
              </a:spcBef>
              <a:spcAft>
                <a:spcPts val="0"/>
              </a:spcAft>
              <a:buClr>
                <a:srgbClr val="A53010"/>
              </a:buClr>
              <a:buSzTx/>
              <a:buFont typeface="Wingdings 3" charset="2"/>
              <a:buAutoNum type="arabic1Minus"/>
              <a:tabLst/>
              <a:defRPr/>
            </a:pPr>
            <a:r>
              <a:rPr kumimoji="0" lang="ar-DZ" sz="4000" b="1" i="0" u="none" strike="noStrike" kern="1200" cap="none" spc="0" normalizeH="0" baseline="0" noProof="0" dirty="0">
                <a:ln>
                  <a:noFill/>
                </a:ln>
                <a:solidFill>
                  <a:srgbClr val="C00000"/>
                </a:solidFill>
                <a:effectLst/>
                <a:uLnTx/>
                <a:uFillTx/>
                <a:latin typeface="Arabic Typesetting" panose="03020402040406030203" pitchFamily="66" charset="-78"/>
                <a:cs typeface="Arabic Typesetting" panose="03020402040406030203" pitchFamily="66" charset="-78"/>
              </a:rPr>
              <a:t>حق الملكية كحق عيني أصلي : </a:t>
            </a:r>
          </a:p>
          <a:p>
            <a:pPr algn="just" rtl="1"/>
            <a:r>
              <a:rPr lang="ar-DZ" sz="4000" b="1" dirty="0">
                <a:solidFill>
                  <a:srgbClr val="00B050"/>
                </a:solidFill>
                <a:latin typeface="Arabic Typesetting" panose="03020402040406030203" pitchFamily="66" charset="-78"/>
                <a:cs typeface="Arabic Typesetting" panose="03020402040406030203" pitchFamily="66" charset="-78"/>
              </a:rPr>
              <a:t>2-	</a:t>
            </a:r>
            <a:r>
              <a:rPr lang="ar-DZ" sz="3600" b="1" dirty="0">
                <a:solidFill>
                  <a:srgbClr val="00B050"/>
                </a:solidFill>
                <a:latin typeface="Arabic Typesetting" panose="03020402040406030203" pitchFamily="66" charset="-78"/>
                <a:cs typeface="Arabic Typesetting" panose="03020402040406030203" pitchFamily="66" charset="-78"/>
              </a:rPr>
              <a:t>خصائص حق الملكية كحق عيني أصلي :</a:t>
            </a:r>
          </a:p>
          <a:p>
            <a:pPr algn="just" rtl="1"/>
            <a:r>
              <a:rPr lang="ar-DZ" sz="4000" b="1" dirty="0">
                <a:solidFill>
                  <a:schemeClr val="tx1"/>
                </a:solidFill>
                <a:latin typeface="Arabic Typesetting" panose="03020402040406030203" pitchFamily="66" charset="-78"/>
                <a:cs typeface="Arabic Typesetting" panose="03020402040406030203" pitchFamily="66" charset="-78"/>
              </a:rPr>
              <a:t> 2</a:t>
            </a:r>
            <a:r>
              <a:rPr lang="ar-DZ" sz="4000" b="1" dirty="0">
                <a:solidFill>
                  <a:srgbClr val="FF0000"/>
                </a:solidFill>
                <a:latin typeface="Arabic Typesetting" panose="03020402040406030203" pitchFamily="66" charset="-78"/>
                <a:cs typeface="Arabic Typesetting" panose="03020402040406030203" pitchFamily="66" charset="-78"/>
              </a:rPr>
              <a:t>-3	حق الملكية حق دائم </a:t>
            </a:r>
            <a:r>
              <a:rPr lang="ar-DZ" sz="4000" b="1" dirty="0">
                <a:solidFill>
                  <a:schemeClr val="tx1"/>
                </a:solidFill>
                <a:latin typeface="Arabic Typesetting" panose="03020402040406030203" pitchFamily="66" charset="-78"/>
                <a:cs typeface="Arabic Typesetting" panose="03020402040406030203" pitchFamily="66" charset="-78"/>
              </a:rPr>
              <a:t>:</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a:t>
            </a:r>
            <a:r>
              <a:rPr lang="ar-DZ" sz="4200" b="1" dirty="0">
                <a:solidFill>
                  <a:schemeClr val="tx1"/>
                </a:solidFill>
                <a:latin typeface="Arabic Typesetting" panose="03020402040406030203" pitchFamily="66" charset="-78"/>
                <a:cs typeface="Arabic Typesetting" panose="03020402040406030203" pitchFamily="66" charset="-78"/>
              </a:rPr>
              <a:t>الأصل في حق الملكية أنه حق دائم ، ما دام موضوع حق الملكية قائما و موجودا ،            و لا ينقضي هذا الحق إلا بهلاكه ، </a:t>
            </a:r>
          </a:p>
          <a:p>
            <a:pPr algn="just" rtl="1"/>
            <a:r>
              <a:rPr lang="ar-DZ" sz="4000" b="1" dirty="0">
                <a:solidFill>
                  <a:schemeClr val="tx1"/>
                </a:solidFill>
                <a:latin typeface="Arabic Typesetting" panose="03020402040406030203" pitchFamily="66" charset="-78"/>
                <a:cs typeface="Arabic Typesetting" panose="03020402040406030203" pitchFamily="66" charset="-78"/>
              </a:rPr>
              <a:t>و حتى بانتقال محل الملكية من شخص إلى آخر عن طريق مختلف وسائل الانتقال القانونية يبقى حق الملكية بما يرتبه من سلطات و مزايا قائما للشخص الذي يحوزه ، حيث أن التغير هنا ينصب على الأشخاص الحائزين لهذا الحق ، في حين أن الحق في حد ذاته يبقى قائما و موجودا . </a:t>
            </a:r>
          </a:p>
        </p:txBody>
      </p:sp>
    </p:spTree>
    <p:extLst>
      <p:ext uri="{BB962C8B-B14F-4D97-AF65-F5344CB8AC3E}">
        <p14:creationId xmlns:p14="http://schemas.microsoft.com/office/powerpoint/2010/main" val="3409174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10127973" y="675861"/>
            <a:ext cx="1918251"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48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الاول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العينية </a:t>
            </a:r>
            <a:endParaRPr lang="en-GB" sz="1400"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10108095" cy="6609522"/>
          </a:xfrm>
        </p:spPr>
        <p:txBody>
          <a:bodyPr>
            <a:noAutofit/>
          </a:bodyPr>
          <a:lstStyle/>
          <a:p>
            <a:pPr marL="0" marR="0" lvl="0" indent="0" algn="just" defTabSz="457200" rtl="1" eaLnBrk="1" fontAlgn="auto" latinLnBrk="0" hangingPunct="1">
              <a:lnSpc>
                <a:spcPct val="100000"/>
              </a:lnSpc>
              <a:spcBef>
                <a:spcPts val="1000"/>
              </a:spcBef>
              <a:spcAft>
                <a:spcPts val="0"/>
              </a:spcAft>
              <a:buClr>
                <a:srgbClr val="A53010"/>
              </a:buClr>
              <a:buSzTx/>
              <a:buFont typeface="Wingdings 3" charset="2"/>
              <a:buNone/>
              <a:tabLst/>
              <a:defRPr/>
            </a:pPr>
            <a:r>
              <a:rPr kumimoji="0" lang="ar-DZ" sz="5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أولا: الحقوق العينية الأصلية </a:t>
            </a:r>
            <a:endParaRPr kumimoji="0" lang="ar-DZ" sz="5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endParaRPr>
          </a:p>
          <a:p>
            <a:pPr algn="just" rtl="1"/>
            <a:r>
              <a:rPr lang="ar-DZ" sz="4800" b="1" dirty="0">
                <a:solidFill>
                  <a:srgbClr val="C00000"/>
                </a:solidFill>
                <a:latin typeface="Arabic Typesetting" panose="03020402040406030203" pitchFamily="66" charset="-78"/>
                <a:cs typeface="Arabic Typesetting" panose="03020402040406030203" pitchFamily="66" charset="-78"/>
              </a:rPr>
              <a:t>	ب- الحقوق العينية المتفرعة عن حق الملكية :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1-	حق الانتفاع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حق الانتفاع هو حق عيني أصلي يخول للمنتفع بمقتضاه ممارسة سلطتي الاستعمال و الاستغلال دون سلطة  التصرف على شيء مملوك للغير  ، حيث تبقى هذه الأخيرة  دائما في يد المالك ، في انتظار استرداد الملكية الكاملة عند انتهاء حق  الانتفاع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a:t>
            </a:r>
            <a:r>
              <a:rPr lang="ar-DZ" sz="4400" b="1" dirty="0">
                <a:solidFill>
                  <a:schemeClr val="tx1"/>
                </a:solidFill>
                <a:latin typeface="Arabic Typesetting" panose="03020402040406030203" pitchFamily="66" charset="-78"/>
                <a:cs typeface="Arabic Typesetting" panose="03020402040406030203" pitchFamily="66" charset="-78"/>
              </a:rPr>
              <a:t>حيث يعتبر هذا الأخير حق مؤقت ينتهي بموت المنتفع أو بانقضاء الأجل المعين للانتفاع  </a:t>
            </a:r>
            <a:r>
              <a:rPr lang="ar-DZ" sz="4800" b="1" dirty="0">
                <a:solidFill>
                  <a:schemeClr val="tx1"/>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3295241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61443" y="675861"/>
            <a:ext cx="248478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الاول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العينية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293085" cy="6609522"/>
          </a:xfrm>
        </p:spPr>
        <p:txBody>
          <a:bodyPr>
            <a:noAutofit/>
          </a:bodyPr>
          <a:lstStyle/>
          <a:p>
            <a:pPr marL="0" marR="0" lvl="0" indent="0" algn="just" defTabSz="457200" rtl="1" eaLnBrk="1" fontAlgn="auto" latinLnBrk="0" hangingPunct="1">
              <a:lnSpc>
                <a:spcPct val="100000"/>
              </a:lnSpc>
              <a:spcBef>
                <a:spcPts val="1000"/>
              </a:spcBef>
              <a:spcAft>
                <a:spcPts val="0"/>
              </a:spcAft>
              <a:buClr>
                <a:srgbClr val="A53010"/>
              </a:buClr>
              <a:buSzTx/>
              <a:buFont typeface="Wingdings 3" charset="2"/>
              <a:buNone/>
              <a:tabLst/>
              <a:defRPr/>
            </a:pPr>
            <a:r>
              <a:rPr kumimoji="0" lang="ar-DZ" sz="5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أولا: الحقوق العينية الأصلية </a:t>
            </a:r>
            <a:endParaRPr kumimoji="0" lang="ar-DZ" sz="5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endParaRPr>
          </a:p>
          <a:p>
            <a:pPr marL="0" marR="0" lvl="0" indent="0" algn="just" defTabSz="457200" rtl="1" eaLnBrk="1" fontAlgn="auto" latinLnBrk="0" hangingPunct="1">
              <a:lnSpc>
                <a:spcPct val="100000"/>
              </a:lnSpc>
              <a:spcBef>
                <a:spcPts val="1000"/>
              </a:spcBef>
              <a:spcAft>
                <a:spcPts val="0"/>
              </a:spcAft>
              <a:buClr>
                <a:srgbClr val="A53010"/>
              </a:buClr>
              <a:buSzTx/>
              <a:buFont typeface="Wingdings 3" charset="2"/>
              <a:buNone/>
              <a:tabLst/>
              <a:defRPr/>
            </a:pPr>
            <a:r>
              <a:rPr kumimoji="0" lang="ar-DZ" sz="48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	ب- الحقوق العينية المتفرعة عن حق الملكية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1-	</a:t>
            </a:r>
            <a:r>
              <a:rPr lang="ar-DZ" sz="4800" b="1" dirty="0">
                <a:solidFill>
                  <a:srgbClr val="00B050"/>
                </a:solidFill>
                <a:latin typeface="Arabic Typesetting" panose="03020402040406030203" pitchFamily="66" charset="-78"/>
                <a:cs typeface="Arabic Typesetting" panose="03020402040406030203" pitchFamily="66" charset="-78"/>
              </a:rPr>
              <a:t>حق الانتفاع  </a:t>
            </a:r>
            <a:r>
              <a:rPr lang="ar-DZ" sz="4800" b="1" dirty="0">
                <a:solidFill>
                  <a:schemeClr val="tx1"/>
                </a:solidFill>
                <a:latin typeface="Arabic Typesetting" panose="03020402040406030203" pitchFamily="66" charset="-78"/>
                <a:cs typeface="Arabic Typesetting" panose="03020402040406030203" pitchFamily="66" charset="-78"/>
              </a:rPr>
              <a:t>: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هذا و نشير إلى أن المشرع الجزائري قد قام بتكريس هذا الحق ضمن القانون المدني و ذلك في إطار تحديده لطرق الحصول على الحق في الانتفاع ، حيث جاء في أحكام المادة  844  منه أن " </a:t>
            </a:r>
            <a:r>
              <a:rPr lang="ar-DZ" sz="4800" b="1" dirty="0">
                <a:solidFill>
                  <a:srgbClr val="C00000"/>
                </a:solidFill>
                <a:latin typeface="Arabic Typesetting" panose="03020402040406030203" pitchFamily="66" charset="-78"/>
                <a:cs typeface="Arabic Typesetting" panose="03020402040406030203" pitchFamily="66" charset="-78"/>
              </a:rPr>
              <a:t>حق الانتفاع يكتسب بالتعاقد أو الشفعة أو التقادم أو بمقتضى القانون ، كما يجوز أن يكتسب عن طريق الوصية.... "</a:t>
            </a:r>
          </a:p>
        </p:txBody>
      </p:sp>
    </p:spTree>
    <p:extLst>
      <p:ext uri="{BB962C8B-B14F-4D97-AF65-F5344CB8AC3E}">
        <p14:creationId xmlns:p14="http://schemas.microsoft.com/office/powerpoint/2010/main" val="4170975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61443" y="675861"/>
            <a:ext cx="248478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الاول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العينية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293085" cy="6609522"/>
          </a:xfrm>
        </p:spPr>
        <p:txBody>
          <a:bodyPr>
            <a:noAutofit/>
          </a:bodyPr>
          <a:lstStyle/>
          <a:p>
            <a:pPr marL="0" marR="0" lvl="0" indent="0" algn="just" defTabSz="457200" rtl="1" eaLnBrk="1" fontAlgn="auto" latinLnBrk="0" hangingPunct="1">
              <a:lnSpc>
                <a:spcPct val="100000"/>
              </a:lnSpc>
              <a:spcBef>
                <a:spcPts val="1000"/>
              </a:spcBef>
              <a:spcAft>
                <a:spcPts val="0"/>
              </a:spcAft>
              <a:buClr>
                <a:srgbClr val="A53010"/>
              </a:buClr>
              <a:buSzTx/>
              <a:buFont typeface="Wingdings 3" charset="2"/>
              <a:buNone/>
              <a:tabLst/>
              <a:defRPr/>
            </a:pP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أولا: الحقوق العينية الأصلية </a:t>
            </a:r>
            <a:endParaRPr kumimoji="0" lang="ar-DZ" sz="48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endParaRPr>
          </a:p>
          <a:p>
            <a:pPr marL="0" marR="0" lvl="0" indent="0" algn="just" defTabSz="457200" rtl="1" eaLnBrk="1" fontAlgn="auto" latinLnBrk="0" hangingPunct="1">
              <a:lnSpc>
                <a:spcPct val="100000"/>
              </a:lnSpc>
              <a:spcBef>
                <a:spcPts val="1000"/>
              </a:spcBef>
              <a:spcAft>
                <a:spcPts val="0"/>
              </a:spcAft>
              <a:buClr>
                <a:srgbClr val="A53010"/>
              </a:buClr>
              <a:buSzTx/>
              <a:buFont typeface="Wingdings 3" charset="2"/>
              <a:buNone/>
              <a:tabLst/>
              <a:defRPr/>
            </a:pPr>
            <a:r>
              <a:rPr kumimoji="0" lang="ar-DZ" sz="44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	ب- الحقوق العينية المتفرعة عن حق الملكية : </a:t>
            </a:r>
          </a:p>
          <a:p>
            <a:pPr algn="just" rtl="1"/>
            <a:r>
              <a:rPr lang="ar-DZ" sz="4400" b="1" dirty="0">
                <a:solidFill>
                  <a:srgbClr val="00B050"/>
                </a:solidFill>
                <a:latin typeface="Arabic Typesetting" panose="03020402040406030203" pitchFamily="66" charset="-78"/>
                <a:cs typeface="Arabic Typesetting" panose="03020402040406030203" pitchFamily="66" charset="-78"/>
              </a:rPr>
              <a:t>2-	 حق  السكن  </a:t>
            </a:r>
            <a:r>
              <a:rPr lang="ar-DZ" sz="4800" b="1" dirty="0">
                <a:solidFill>
                  <a:srgbClr val="00B050"/>
                </a:solidFill>
                <a:latin typeface="Arabic Typesetting" panose="03020402040406030203" pitchFamily="66" charset="-78"/>
                <a:cs typeface="Arabic Typesetting" panose="03020402040406030203" pitchFamily="66" charset="-78"/>
              </a:rPr>
              <a:t>: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يندرج حق السكن الذي يعد صورة من صور الاستعمال ضمن دائرة  الحقوق العينية الأصلية ، حيث  يتقرر  هذا الحق لشخص على مسكن مملوك لغيره بناء على عدة اعتبارات قانونية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و هو حق يتيح لصاحبه استعمال ذلك المسكن لنفسه و لأسرته ، دون أن يكون له سلطة في استغلاله  و التصرف فيه . </a:t>
            </a:r>
          </a:p>
        </p:txBody>
      </p:sp>
    </p:spTree>
    <p:extLst>
      <p:ext uri="{BB962C8B-B14F-4D97-AF65-F5344CB8AC3E}">
        <p14:creationId xmlns:p14="http://schemas.microsoft.com/office/powerpoint/2010/main" val="807983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61443" y="675861"/>
            <a:ext cx="248478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44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الاول</a:t>
            </a: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endPar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endParaRP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العينية </a:t>
            </a:r>
            <a:endParaRPr lang="en-GB" sz="1400"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293085" cy="6609522"/>
          </a:xfrm>
        </p:spPr>
        <p:txBody>
          <a:bodyPr>
            <a:noAutofit/>
          </a:bodyPr>
          <a:lstStyle/>
          <a:p>
            <a:pPr marL="0" marR="0" lvl="0" indent="0" algn="just" defTabSz="457200" rtl="1" eaLnBrk="1" fontAlgn="auto" latinLnBrk="0" hangingPunct="1">
              <a:lnSpc>
                <a:spcPct val="100000"/>
              </a:lnSpc>
              <a:spcBef>
                <a:spcPts val="1000"/>
              </a:spcBef>
              <a:spcAft>
                <a:spcPts val="0"/>
              </a:spcAft>
              <a:buClr>
                <a:srgbClr val="A53010"/>
              </a:buClr>
              <a:buSzTx/>
              <a:buFont typeface="Wingdings 3" charset="2"/>
              <a:buNone/>
              <a:tabLst/>
              <a:defRPr/>
            </a:pPr>
            <a:r>
              <a:rPr kumimoji="0" lang="ar-DZ" sz="4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أولا: الحقوق العينية الأصلية </a:t>
            </a:r>
            <a:endParaRPr kumimoji="0" lang="ar-DZ" sz="44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endParaRPr>
          </a:p>
          <a:p>
            <a:pPr marL="0" marR="0" lvl="0" indent="0" algn="just" defTabSz="457200" rtl="1" eaLnBrk="1" fontAlgn="auto" latinLnBrk="0" hangingPunct="1">
              <a:lnSpc>
                <a:spcPct val="100000"/>
              </a:lnSpc>
              <a:spcBef>
                <a:spcPts val="1000"/>
              </a:spcBef>
              <a:spcAft>
                <a:spcPts val="0"/>
              </a:spcAft>
              <a:buClr>
                <a:srgbClr val="A53010"/>
              </a:buClr>
              <a:buSzTx/>
              <a:buFont typeface="Wingdings 3" charset="2"/>
              <a:buNone/>
              <a:tabLst/>
              <a:defRPr/>
            </a:pPr>
            <a:r>
              <a:rPr kumimoji="0" lang="ar-DZ" sz="48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	ب- الحقوق العينية المتفرعة عن حق الملكية </a:t>
            </a:r>
          </a:p>
          <a:p>
            <a:pPr marL="0" marR="0" lvl="0" indent="0" algn="just" defTabSz="457200" rtl="1" eaLnBrk="1" fontAlgn="auto" latinLnBrk="0" hangingPunct="1">
              <a:lnSpc>
                <a:spcPct val="100000"/>
              </a:lnSpc>
              <a:spcBef>
                <a:spcPts val="1000"/>
              </a:spcBef>
              <a:spcAft>
                <a:spcPts val="0"/>
              </a:spcAft>
              <a:buClr>
                <a:srgbClr val="A53010"/>
              </a:buClr>
              <a:buSzTx/>
              <a:buFont typeface="Wingdings 3" charset="2"/>
              <a:buNone/>
              <a:tabLst/>
              <a:defRPr/>
            </a:pPr>
            <a:r>
              <a:rPr lang="ar-DZ" sz="5400" b="1" dirty="0">
                <a:solidFill>
                  <a:srgbClr val="00B050"/>
                </a:solidFill>
                <a:latin typeface="Arabic Typesetting" panose="03020402040406030203" pitchFamily="66" charset="-78"/>
                <a:cs typeface="Arabic Typesetting" panose="03020402040406030203" pitchFamily="66" charset="-78"/>
              </a:rPr>
              <a:t>3-	حق الارتفاق </a:t>
            </a:r>
            <a:r>
              <a:rPr lang="ar-DZ" sz="6000" b="1" dirty="0">
                <a:solidFill>
                  <a:srgbClr val="00B050"/>
                </a:solidFill>
                <a:latin typeface="Arabic Typesetting" panose="03020402040406030203" pitchFamily="66" charset="-78"/>
                <a:cs typeface="Arabic Typesetting" panose="03020402040406030203" pitchFamily="66" charset="-78"/>
              </a:rPr>
              <a:t>: </a:t>
            </a:r>
          </a:p>
          <a:p>
            <a:pPr marL="0" marR="0" lvl="0" indent="0" algn="just" defTabSz="457200" rtl="1" eaLnBrk="1" fontAlgn="auto" latinLnBrk="0" hangingPunct="1">
              <a:lnSpc>
                <a:spcPct val="100000"/>
              </a:lnSpc>
              <a:spcBef>
                <a:spcPts val="1000"/>
              </a:spcBef>
              <a:spcAft>
                <a:spcPts val="0"/>
              </a:spcAft>
              <a:buClr>
                <a:srgbClr val="A53010"/>
              </a:buClr>
              <a:buSzTx/>
              <a:buFont typeface="Wingdings 3" charset="2"/>
              <a:buNone/>
              <a:tabLst/>
              <a:defRPr/>
            </a:pPr>
            <a:r>
              <a:rPr lang="ar-DZ" sz="4800" b="1" dirty="0">
                <a:solidFill>
                  <a:schemeClr val="tx1"/>
                </a:solidFill>
                <a:latin typeface="Arabic Typesetting" panose="03020402040406030203" pitchFamily="66" charset="-78"/>
                <a:cs typeface="Arabic Typesetting" panose="03020402040406030203" pitchFamily="66" charset="-78"/>
              </a:rPr>
              <a:t>يندرج حق الارتفاق ضمن الحقوق العينية الأصلية المقررة بموجب القانون ، حيث يعتبر  تكليف يتقرر على عقار  يسمى العقار الخادم أو المرتفق به لصالح عقار آخر  مملوك للغير يسمى العقار المخدوم أو  المرتفق . </a:t>
            </a:r>
          </a:p>
        </p:txBody>
      </p:sp>
    </p:spTree>
    <p:extLst>
      <p:ext uri="{BB962C8B-B14F-4D97-AF65-F5344CB8AC3E}">
        <p14:creationId xmlns:p14="http://schemas.microsoft.com/office/powerpoint/2010/main" val="3645223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61443" y="675861"/>
            <a:ext cx="248478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44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الاول</a:t>
            </a: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endPar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endParaRP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العينية </a:t>
            </a:r>
            <a:endParaRPr lang="en-GB" sz="1400"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293085" cy="6609522"/>
          </a:xfrm>
        </p:spPr>
        <p:txBody>
          <a:bodyPr>
            <a:noAutofit/>
          </a:bodyPr>
          <a:lstStyle/>
          <a:p>
            <a:pPr marL="0" marR="0" lvl="0" indent="0" algn="just" defTabSz="457200" rtl="1" eaLnBrk="1" fontAlgn="auto" latinLnBrk="0" hangingPunct="1">
              <a:lnSpc>
                <a:spcPct val="100000"/>
              </a:lnSpc>
              <a:spcBef>
                <a:spcPts val="1000"/>
              </a:spcBef>
              <a:spcAft>
                <a:spcPts val="0"/>
              </a:spcAft>
              <a:buClr>
                <a:srgbClr val="A53010"/>
              </a:buClr>
              <a:buSzTx/>
              <a:buFont typeface="Wingdings 3" charset="2"/>
              <a:buNone/>
              <a:tabLst/>
              <a:defRPr/>
            </a:pPr>
            <a:r>
              <a:rPr kumimoji="0" lang="ar-DZ" sz="4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أولا: الحقوق العينية الأصلية </a:t>
            </a:r>
            <a:endParaRPr kumimoji="0" lang="ar-DZ" sz="44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endParaRPr>
          </a:p>
          <a:p>
            <a:pPr marL="0" marR="0" lvl="0" indent="0" algn="just" defTabSz="457200" rtl="1" eaLnBrk="1" fontAlgn="auto" latinLnBrk="0" hangingPunct="1">
              <a:lnSpc>
                <a:spcPct val="100000"/>
              </a:lnSpc>
              <a:spcBef>
                <a:spcPts val="1000"/>
              </a:spcBef>
              <a:spcAft>
                <a:spcPts val="0"/>
              </a:spcAft>
              <a:buClr>
                <a:srgbClr val="A53010"/>
              </a:buClr>
              <a:buSzTx/>
              <a:buFont typeface="Wingdings 3" charset="2"/>
              <a:buNone/>
              <a:tabLst/>
              <a:defRPr/>
            </a:pPr>
            <a:r>
              <a:rPr kumimoji="0" lang="ar-DZ" sz="44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	ب- الحقوق العينية المتفرعة عن حق الملكية </a:t>
            </a:r>
          </a:p>
          <a:p>
            <a:pPr marL="0" marR="0" lvl="0" indent="0" algn="just" defTabSz="457200" rtl="1" eaLnBrk="1" fontAlgn="auto" latinLnBrk="0" hangingPunct="1">
              <a:lnSpc>
                <a:spcPct val="100000"/>
              </a:lnSpc>
              <a:spcBef>
                <a:spcPts val="1000"/>
              </a:spcBef>
              <a:spcAft>
                <a:spcPts val="0"/>
              </a:spcAft>
              <a:buClr>
                <a:srgbClr val="A53010"/>
              </a:buClr>
              <a:buSzTx/>
              <a:buFont typeface="Wingdings 3" charset="2"/>
              <a:buNone/>
              <a:tabLst/>
              <a:defRPr/>
            </a:pPr>
            <a:r>
              <a:rPr lang="ar-DZ" sz="4800" b="1" dirty="0">
                <a:solidFill>
                  <a:srgbClr val="00B050"/>
                </a:solidFill>
                <a:latin typeface="Arabic Typesetting" panose="03020402040406030203" pitchFamily="66" charset="-78"/>
                <a:cs typeface="Arabic Typesetting" panose="03020402040406030203" pitchFamily="66" charset="-78"/>
              </a:rPr>
              <a:t>3-	حق الارتفاق </a:t>
            </a:r>
            <a:r>
              <a:rPr lang="ar-DZ" sz="5400" b="1" dirty="0">
                <a:solidFill>
                  <a:srgbClr val="00B050"/>
                </a:solidFill>
                <a:latin typeface="Arabic Typesetting" panose="03020402040406030203" pitchFamily="66" charset="-78"/>
                <a:cs typeface="Arabic Typesetting" panose="03020402040406030203" pitchFamily="66" charset="-78"/>
              </a:rPr>
              <a:t>: </a:t>
            </a:r>
          </a:p>
          <a:p>
            <a:pPr marL="0" marR="0" lvl="0" indent="0" algn="just" defTabSz="457200" rtl="1" eaLnBrk="1" fontAlgn="auto" latinLnBrk="0" hangingPunct="1">
              <a:lnSpc>
                <a:spcPct val="100000"/>
              </a:lnSpc>
              <a:spcBef>
                <a:spcPts val="1000"/>
              </a:spcBef>
              <a:spcAft>
                <a:spcPts val="0"/>
              </a:spcAft>
              <a:buClr>
                <a:srgbClr val="A53010"/>
              </a:buClr>
              <a:buSzTx/>
              <a:buFont typeface="Wingdings 3" charset="2"/>
              <a:buNone/>
              <a:tabLst/>
              <a:defRPr/>
            </a:pPr>
            <a:r>
              <a:rPr lang="ar-DZ" sz="4400" b="1" dirty="0">
                <a:solidFill>
                  <a:schemeClr val="tx1"/>
                </a:solidFill>
                <a:latin typeface="Arabic Typesetting" panose="03020402040406030203" pitchFamily="66" charset="-78"/>
                <a:cs typeface="Arabic Typesetting" panose="03020402040406030203" pitchFamily="66" charset="-78"/>
              </a:rPr>
              <a:t>و مثاله </a:t>
            </a:r>
            <a:r>
              <a:rPr lang="ar-DZ" sz="4400" b="1" dirty="0">
                <a:solidFill>
                  <a:srgbClr val="FF0000"/>
                </a:solidFill>
                <a:latin typeface="Arabic Typesetting" panose="03020402040406030203" pitchFamily="66" charset="-78"/>
                <a:cs typeface="Arabic Typesetting" panose="03020402040406030203" pitchFamily="66" charset="-78"/>
              </a:rPr>
              <a:t>حق المرور </a:t>
            </a:r>
            <a:r>
              <a:rPr lang="ar-DZ" sz="4400" b="1" dirty="0">
                <a:solidFill>
                  <a:schemeClr val="tx1"/>
                </a:solidFill>
                <a:latin typeface="Arabic Typesetting" panose="03020402040406030203" pitchFamily="66" charset="-78"/>
                <a:cs typeface="Arabic Typesetting" panose="03020402040406030203" pitchFamily="66" charset="-78"/>
              </a:rPr>
              <a:t>، و هو حق صاحب العقار المخدوم غير المتصل بالطريق العام أن يمر في عقار الجار الذي يوصله إلى هذا الطريق ، </a:t>
            </a:r>
          </a:p>
          <a:p>
            <a:pPr marL="0" marR="0" lvl="0" indent="0" algn="just" defTabSz="457200" rtl="1" eaLnBrk="1" fontAlgn="auto" latinLnBrk="0" hangingPunct="1">
              <a:lnSpc>
                <a:spcPct val="100000"/>
              </a:lnSpc>
              <a:spcBef>
                <a:spcPts val="1000"/>
              </a:spcBef>
              <a:spcAft>
                <a:spcPts val="0"/>
              </a:spcAft>
              <a:buClr>
                <a:srgbClr val="A53010"/>
              </a:buClr>
              <a:buSzTx/>
              <a:buFont typeface="Wingdings 3" charset="2"/>
              <a:buNone/>
              <a:tabLst/>
              <a:defRPr/>
            </a:pPr>
            <a:r>
              <a:rPr lang="ar-DZ" sz="4400" b="1" dirty="0">
                <a:solidFill>
                  <a:schemeClr val="tx1"/>
                </a:solidFill>
                <a:latin typeface="Arabic Typesetting" panose="03020402040406030203" pitchFamily="66" charset="-78"/>
                <a:cs typeface="Arabic Typesetting" panose="03020402040406030203" pitchFamily="66" charset="-78"/>
              </a:rPr>
              <a:t>و كذا </a:t>
            </a:r>
            <a:r>
              <a:rPr lang="ar-DZ" sz="4400" b="1" dirty="0">
                <a:solidFill>
                  <a:srgbClr val="FF0000"/>
                </a:solidFill>
                <a:latin typeface="Arabic Typesetting" panose="03020402040406030203" pitchFamily="66" charset="-78"/>
                <a:cs typeface="Arabic Typesetting" panose="03020402040406030203" pitchFamily="66" charset="-78"/>
              </a:rPr>
              <a:t>حق الري </a:t>
            </a:r>
            <a:r>
              <a:rPr lang="ar-DZ" sz="4400" b="1" dirty="0">
                <a:solidFill>
                  <a:schemeClr val="tx1"/>
                </a:solidFill>
                <a:latin typeface="Arabic Typesetting" panose="03020402040406030203" pitchFamily="66" charset="-78"/>
                <a:cs typeface="Arabic Typesetting" panose="03020402040406030203" pitchFamily="66" charset="-78"/>
              </a:rPr>
              <a:t>و هو حق صاحب الأرض الفلاحية غير المتصلة بمصدر الماء أن يمر ذلك أرض جاره التي توصله إلى مصدر الماء هذا .</a:t>
            </a:r>
          </a:p>
          <a:p>
            <a:pPr marL="0" marR="0" lvl="0" indent="0" algn="just" defTabSz="457200" rtl="1" eaLnBrk="1" fontAlgn="auto" latinLnBrk="0" hangingPunct="1">
              <a:lnSpc>
                <a:spcPct val="100000"/>
              </a:lnSpc>
              <a:spcBef>
                <a:spcPts val="1000"/>
              </a:spcBef>
              <a:spcAft>
                <a:spcPts val="0"/>
              </a:spcAft>
              <a:buClr>
                <a:srgbClr val="A53010"/>
              </a:buClr>
              <a:buSzTx/>
              <a:buFont typeface="Wingdings 3" charset="2"/>
              <a:buNone/>
              <a:tabLst/>
              <a:defRPr/>
            </a:pPr>
            <a:r>
              <a:rPr lang="ar-DZ" sz="4800" b="1" dirty="0">
                <a:solidFill>
                  <a:srgbClr val="00B050"/>
                </a:solidFill>
                <a:latin typeface="Arabic Typesetting" panose="03020402040406030203" pitchFamily="66" charset="-78"/>
                <a:cs typeface="Arabic Typesetting" panose="03020402040406030203" pitchFamily="66" charset="-78"/>
              </a:rPr>
              <a:t>. </a:t>
            </a:r>
            <a:endParaRPr lang="ar-DZ" sz="5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876409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61443" y="675861"/>
            <a:ext cx="248478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الاول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العينية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293085" cy="6609522"/>
          </a:xfrm>
        </p:spPr>
        <p:txBody>
          <a:bodyPr>
            <a:noAutofit/>
          </a:bodyPr>
          <a:lstStyle/>
          <a:p>
            <a:pPr marL="0" marR="0" lvl="0" indent="0" algn="just" defTabSz="457200" rtl="1" eaLnBrk="1" fontAlgn="auto" latinLnBrk="0" hangingPunct="1">
              <a:lnSpc>
                <a:spcPct val="100000"/>
              </a:lnSpc>
              <a:spcBef>
                <a:spcPts val="1000"/>
              </a:spcBef>
              <a:spcAft>
                <a:spcPts val="0"/>
              </a:spcAft>
              <a:buClr>
                <a:srgbClr val="A53010"/>
              </a:buClr>
              <a:buSzTx/>
              <a:buFont typeface="Wingdings 3" charset="2"/>
              <a:buNone/>
              <a:tabLst/>
              <a:defRPr/>
            </a:pPr>
            <a:r>
              <a:rPr kumimoji="0" lang="ar-DZ" sz="4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أولا: الحقوق العينية الأصلية </a:t>
            </a:r>
            <a:endParaRPr kumimoji="0" lang="ar-DZ" sz="44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endParaRPr>
          </a:p>
          <a:p>
            <a:pPr marL="0" marR="0" lvl="0" indent="0" algn="just" defTabSz="457200" rtl="1" eaLnBrk="1" fontAlgn="auto" latinLnBrk="0" hangingPunct="1">
              <a:lnSpc>
                <a:spcPct val="100000"/>
              </a:lnSpc>
              <a:spcBef>
                <a:spcPts val="1000"/>
              </a:spcBef>
              <a:spcAft>
                <a:spcPts val="0"/>
              </a:spcAft>
              <a:buClr>
                <a:srgbClr val="A53010"/>
              </a:buClr>
              <a:buSzTx/>
              <a:buFont typeface="Wingdings 3" charset="2"/>
              <a:buNone/>
              <a:tabLst/>
              <a:defRPr/>
            </a:pPr>
            <a:r>
              <a:rPr kumimoji="0" lang="ar-DZ" sz="4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	ب- الحقوق العينية المتفرعة عن حق الملكية </a:t>
            </a:r>
          </a:p>
          <a:p>
            <a:pPr marL="0" marR="0" lvl="0" indent="0" algn="just" defTabSz="457200" rtl="1" eaLnBrk="1" fontAlgn="auto" latinLnBrk="0" hangingPunct="1">
              <a:lnSpc>
                <a:spcPct val="100000"/>
              </a:lnSpc>
              <a:spcBef>
                <a:spcPts val="1000"/>
              </a:spcBef>
              <a:spcAft>
                <a:spcPts val="0"/>
              </a:spcAft>
              <a:buClr>
                <a:srgbClr val="A53010"/>
              </a:buClr>
              <a:buSzTx/>
              <a:buFont typeface="Wingdings 3" charset="2"/>
              <a:buNone/>
              <a:tabLst/>
              <a:defRPr/>
            </a:pPr>
            <a:r>
              <a:rPr lang="ar-DZ" sz="4400" b="1" dirty="0">
                <a:solidFill>
                  <a:srgbClr val="00B050"/>
                </a:solidFill>
                <a:latin typeface="Arabic Typesetting" panose="03020402040406030203" pitchFamily="66" charset="-78"/>
                <a:cs typeface="Arabic Typesetting" panose="03020402040406030203" pitchFamily="66" charset="-78"/>
              </a:rPr>
              <a:t>3-	حق الارتفاق : </a:t>
            </a:r>
          </a:p>
          <a:p>
            <a:pPr algn="just" rtl="1"/>
            <a:r>
              <a:rPr lang="ar-DZ" sz="4000" b="1" dirty="0">
                <a:solidFill>
                  <a:schemeClr val="tx1"/>
                </a:solidFill>
                <a:latin typeface="Arabic Typesetting" panose="03020402040406030203" pitchFamily="66" charset="-78"/>
                <a:cs typeface="Arabic Typesetting" panose="03020402040406030203" pitchFamily="66" charset="-78"/>
              </a:rPr>
              <a:t>هذا و يتضح من خلال ما سبقت الإشارة إليه  إلى أن هذا حق الارتفاق لا يتقرر  إلا على : </a:t>
            </a:r>
          </a:p>
          <a:p>
            <a:pPr marL="571500" indent="-571500" algn="just" rtl="1">
              <a:buFont typeface="Wingdings" panose="05000000000000000000" pitchFamily="2" charset="2"/>
              <a:buChar char="Ø"/>
            </a:pPr>
            <a:r>
              <a:rPr lang="ar-DZ" sz="4000" b="1" dirty="0">
                <a:solidFill>
                  <a:schemeClr val="tx1"/>
                </a:solidFill>
                <a:latin typeface="Arabic Typesetting" panose="03020402040406030203" pitchFamily="66" charset="-78"/>
                <a:cs typeface="Arabic Typesetting" panose="03020402040406030203" pitchFamily="66" charset="-78"/>
              </a:rPr>
              <a:t>عقار دون المنقول ،</a:t>
            </a:r>
          </a:p>
          <a:p>
            <a:pPr marL="571500" indent="-571500" algn="just" rtl="1">
              <a:buFont typeface="Wingdings" panose="05000000000000000000" pitchFamily="2" charset="2"/>
              <a:buChar char="Ø"/>
            </a:pPr>
            <a:r>
              <a:rPr lang="ar-DZ" sz="4000" b="1" dirty="0">
                <a:solidFill>
                  <a:schemeClr val="tx1"/>
                </a:solidFill>
                <a:latin typeface="Arabic Typesetting" panose="03020402040406030203" pitchFamily="66" charset="-78"/>
                <a:cs typeface="Arabic Typesetting" panose="03020402040406030203" pitchFamily="66" charset="-78"/>
              </a:rPr>
              <a:t>كما يتعين أن يكون العقارين مملوكين لشخصين مختلفين، </a:t>
            </a:r>
          </a:p>
          <a:p>
            <a:pPr marL="571500" indent="-571500" algn="just" rtl="1">
              <a:buFont typeface="Wingdings" panose="05000000000000000000" pitchFamily="2" charset="2"/>
              <a:buChar char="Ø"/>
            </a:pPr>
            <a:r>
              <a:rPr lang="ar-DZ" sz="4000" b="1" dirty="0">
                <a:solidFill>
                  <a:schemeClr val="tx1"/>
                </a:solidFill>
                <a:latin typeface="Arabic Typesetting" panose="03020402040406030203" pitchFamily="66" charset="-78"/>
                <a:cs typeface="Arabic Typesetting" panose="03020402040406030203" pitchFamily="66" charset="-78"/>
              </a:rPr>
              <a:t>بالإضافة إلى أن هذا الحق يبقى قائما ما دام  كلا العقارين قائمين و لو تعير الأشخاص المالكين لهما .</a:t>
            </a:r>
          </a:p>
        </p:txBody>
      </p:sp>
    </p:spTree>
    <p:extLst>
      <p:ext uri="{BB962C8B-B14F-4D97-AF65-F5344CB8AC3E}">
        <p14:creationId xmlns:p14="http://schemas.microsoft.com/office/powerpoint/2010/main" val="1347862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4">
                                            <p:txEl>
                                              <p:pRg st="6" end="6"/>
                                            </p:txEl>
                                          </p:spTgt>
                                        </p:tgtEl>
                                        <p:attrNameLst>
                                          <p:attrName>style.visibility</p:attrName>
                                        </p:attrNameLst>
                                      </p:cBhvr>
                                      <p:to>
                                        <p:strVal val="visible"/>
                                      </p:to>
                                    </p:set>
                                    <p:animEffect transition="in" filter="barn(inVertical)">
                                      <p:cBhvr>
                                        <p:cTn id="4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61443" y="675861"/>
            <a:ext cx="248478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الاول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العينية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293085" cy="6609522"/>
          </a:xfrm>
        </p:spPr>
        <p:txBody>
          <a:bodyPr>
            <a:noAutofit/>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ثانيا : الحقوق العينية التبعية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تتطلب الحقوق العينية التبعية لوجودها قيام حق آخر ثابت تتصل به ، حيث أنه لا تنشأ هذا الحقوق بصورة مستقلة ، و إنما ترتبط بحق آخر ، حيث  تتخذ الحقوق العينية التبعية ثلاث مظاهر  أساسية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هي </a:t>
            </a:r>
            <a:r>
              <a:rPr lang="ar-DZ" sz="4800" b="1" dirty="0">
                <a:solidFill>
                  <a:srgbClr val="FF0000"/>
                </a:solidFill>
                <a:latin typeface="Arabic Typesetting" panose="03020402040406030203" pitchFamily="66" charset="-78"/>
                <a:cs typeface="Arabic Typesetting" panose="03020402040406030203" pitchFamily="66" charset="-78"/>
              </a:rPr>
              <a:t>الحقوق الرهنية ،</a:t>
            </a:r>
          </a:p>
          <a:p>
            <a:pPr algn="just" rtl="1"/>
            <a:r>
              <a:rPr lang="ar-DZ" sz="4800" b="1" dirty="0">
                <a:solidFill>
                  <a:srgbClr val="FF0000"/>
                </a:solidFill>
                <a:latin typeface="Arabic Typesetting" panose="03020402040406030203" pitchFamily="66" charset="-78"/>
                <a:cs typeface="Arabic Typesetting" panose="03020402040406030203" pitchFamily="66" charset="-78"/>
              </a:rPr>
              <a:t> حق التخصيص</a:t>
            </a:r>
          </a:p>
          <a:p>
            <a:pPr algn="just" rtl="1"/>
            <a:r>
              <a:rPr lang="ar-DZ" sz="4800" b="1" dirty="0">
                <a:solidFill>
                  <a:srgbClr val="FF0000"/>
                </a:solidFill>
                <a:latin typeface="Arabic Typesetting" panose="03020402040406030203" pitchFamily="66" charset="-78"/>
                <a:cs typeface="Arabic Typesetting" panose="03020402040406030203" pitchFamily="66" charset="-78"/>
              </a:rPr>
              <a:t>بالإضافة إلى حق الامتياز ، </a:t>
            </a:r>
          </a:p>
          <a:p>
            <a:pPr algn="just" rtl="1"/>
            <a:endParaRPr lang="ar-DZ" sz="42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872092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11718235" y="675861"/>
            <a:ext cx="327990"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11141764" cy="6609522"/>
          </a:xfrm>
        </p:spPr>
        <p:txBody>
          <a:bodyPr>
            <a:normAutofit/>
          </a:bodyPr>
          <a:lstStyle/>
          <a:p>
            <a:pPr algn="just" rtl="1"/>
            <a:r>
              <a:rPr lang="ar-DZ" sz="6600" dirty="0">
                <a:solidFill>
                  <a:srgbClr val="FF0000"/>
                </a:solidFill>
                <a:latin typeface="Arabic Typesetting" panose="03020402040406030203" pitchFamily="66" charset="-78"/>
                <a:cs typeface="Arabic Typesetting" panose="03020402040406030203" pitchFamily="66" charset="-78"/>
              </a:rPr>
              <a:t>       </a:t>
            </a:r>
          </a:p>
          <a:p>
            <a:pPr algn="ctr" rtl="1"/>
            <a:r>
              <a:rPr lang="ar-DZ" sz="6600" dirty="0">
                <a:solidFill>
                  <a:srgbClr val="FF0000"/>
                </a:solidFill>
                <a:latin typeface="Arabic Typesetting" panose="03020402040406030203" pitchFamily="66" charset="-78"/>
                <a:cs typeface="Arabic Typesetting" panose="03020402040406030203" pitchFamily="66" charset="-78"/>
              </a:rPr>
              <a:t> </a:t>
            </a:r>
            <a:r>
              <a:rPr lang="ar-DZ" sz="6600" b="1" dirty="0">
                <a:solidFill>
                  <a:srgbClr val="0070C0"/>
                </a:solidFill>
                <a:latin typeface="Arabic Typesetting" panose="03020402040406030203" pitchFamily="66" charset="-78"/>
                <a:cs typeface="Arabic Typesetting" panose="03020402040406030203" pitchFamily="66" charset="-78"/>
              </a:rPr>
              <a:t>المبحث الثاني : تقسيمات الحق</a:t>
            </a:r>
          </a:p>
          <a:p>
            <a:pPr algn="just" rtl="1"/>
            <a:r>
              <a:rPr lang="ar-DZ" sz="4900" b="1" dirty="0">
                <a:solidFill>
                  <a:srgbClr val="FF0000"/>
                </a:solidFill>
                <a:ea typeface="SimSun" panose="02010600030101010101" pitchFamily="2" charset="-122"/>
                <a:cs typeface="Sakkal Majalla" panose="02000000000000000000" pitchFamily="2" charset="-78"/>
              </a:rPr>
              <a:t>المطلب الأول : الحقوق غير المالية</a:t>
            </a:r>
          </a:p>
          <a:p>
            <a:pPr algn="just" rtl="1"/>
            <a:r>
              <a:rPr lang="ar-DZ" sz="4900" b="1" dirty="0">
                <a:solidFill>
                  <a:srgbClr val="FF0000"/>
                </a:solidFill>
                <a:ea typeface="SimSun" panose="02010600030101010101" pitchFamily="2" charset="-122"/>
                <a:cs typeface="Sakkal Majalla" panose="02000000000000000000" pitchFamily="2" charset="-78"/>
              </a:rPr>
              <a:t> المطلب الثاني : الحقوق المالية </a:t>
            </a:r>
          </a:p>
          <a:p>
            <a:pPr algn="just" rtl="1"/>
            <a:r>
              <a:rPr lang="ar-DZ" sz="4900" b="1" dirty="0">
                <a:solidFill>
                  <a:srgbClr val="FF0000"/>
                </a:solidFill>
                <a:ea typeface="SimSun" panose="02010600030101010101" pitchFamily="2" charset="-122"/>
                <a:cs typeface="Sakkal Majalla" panose="02000000000000000000" pitchFamily="2" charset="-78"/>
              </a:rPr>
              <a:t>المطلب الثالث : الحقوق المختلطة</a:t>
            </a:r>
            <a:endParaRPr lang="ar-DZ" sz="5400" dirty="0">
              <a:solidFill>
                <a:srgbClr val="FF000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994380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arn(inVertical)">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61443" y="675861"/>
            <a:ext cx="248478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الاول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العينية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293085" cy="6609522"/>
          </a:xfrm>
        </p:spPr>
        <p:txBody>
          <a:bodyPr>
            <a:noAutofit/>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ثانيا : الحقوق العينية التبعية :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أ - الحقوق  الرهنية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تنصب الحقوق الرهنية دائما على شيء معين و تكون في الأساس ضمانا لحق شخصي ، هذا و يتخذ الحق </a:t>
            </a:r>
            <a:r>
              <a:rPr lang="ar-DZ" sz="4800" b="1" dirty="0" err="1">
                <a:solidFill>
                  <a:schemeClr val="tx1"/>
                </a:solidFill>
                <a:latin typeface="Arabic Typesetting" panose="03020402040406030203" pitchFamily="66" charset="-78"/>
                <a:cs typeface="Arabic Typesetting" panose="03020402040406030203" pitchFamily="66" charset="-78"/>
              </a:rPr>
              <a:t>الرهني</a:t>
            </a:r>
            <a:r>
              <a:rPr lang="ar-DZ" sz="4800" b="1" dirty="0">
                <a:solidFill>
                  <a:schemeClr val="tx1"/>
                </a:solidFill>
                <a:latin typeface="Arabic Typesetting" panose="03020402040406030203" pitchFamily="66" charset="-78"/>
                <a:cs typeface="Arabic Typesetting" panose="03020402040406030203" pitchFamily="66" charset="-78"/>
              </a:rPr>
              <a:t> صورتين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الأولى تتمثل في </a:t>
            </a:r>
            <a:r>
              <a:rPr lang="ar-DZ" sz="4800" b="1" dirty="0">
                <a:solidFill>
                  <a:srgbClr val="00B050"/>
                </a:solidFill>
                <a:latin typeface="Arabic Typesetting" panose="03020402040406030203" pitchFamily="66" charset="-78"/>
                <a:cs typeface="Arabic Typesetting" panose="03020402040406030203" pitchFamily="66" charset="-78"/>
              </a:rPr>
              <a:t>الرهن الرسمي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أما الصورة الثانية فتتمثل في  </a:t>
            </a:r>
            <a:r>
              <a:rPr lang="ar-DZ" sz="4800" b="1" dirty="0">
                <a:solidFill>
                  <a:srgbClr val="00B050"/>
                </a:solidFill>
                <a:latin typeface="Arabic Typesetting" panose="03020402040406030203" pitchFamily="66" charset="-78"/>
                <a:cs typeface="Arabic Typesetting" panose="03020402040406030203" pitchFamily="66" charset="-78"/>
              </a:rPr>
              <a:t>الرهن الحيازي </a:t>
            </a:r>
            <a:r>
              <a:rPr lang="ar-DZ" sz="4800" b="1" dirty="0">
                <a:solidFill>
                  <a:schemeClr val="tx1"/>
                </a:solidFill>
                <a:latin typeface="Arabic Typesetting" panose="03020402040406030203" pitchFamily="66" charset="-78"/>
                <a:cs typeface="Arabic Typesetting" panose="03020402040406030203" pitchFamily="66" charset="-78"/>
              </a:rPr>
              <a:t>. </a:t>
            </a:r>
            <a:endParaRPr lang="ar-DZ" sz="42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411280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61443" y="675861"/>
            <a:ext cx="248478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الاول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العينية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293085" cy="6609522"/>
          </a:xfrm>
        </p:spPr>
        <p:txBody>
          <a:bodyPr>
            <a:noAutofit/>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ثانيا : الحقوق العينية التبعية : </a:t>
            </a:r>
          </a:p>
          <a:p>
            <a:pPr algn="just" rtl="1"/>
            <a:r>
              <a:rPr lang="ar-DZ" sz="4800" b="1" dirty="0">
                <a:solidFill>
                  <a:srgbClr val="FF0000"/>
                </a:solidFill>
                <a:latin typeface="Arabic Typesetting" panose="03020402040406030203" pitchFamily="66" charset="-78"/>
                <a:cs typeface="Arabic Typesetting" panose="03020402040406030203" pitchFamily="66" charset="-78"/>
              </a:rPr>
              <a:t>أ - الحقوق  الرهنية :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1-	حق الرهن الرسمي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 </a:t>
            </a:r>
            <a:r>
              <a:rPr lang="ar-DZ" sz="4800" b="1" dirty="0">
                <a:solidFill>
                  <a:schemeClr val="tx1"/>
                </a:solidFill>
                <a:latin typeface="Arabic Typesetting" panose="03020402040406030203" pitchFamily="66" charset="-78"/>
                <a:cs typeface="Arabic Typesetting" panose="03020402040406030203" pitchFamily="66" charset="-78"/>
              </a:rPr>
              <a:t>الرهن الرسمي هو حق عيني تبعي يتحصل عليه الدائن كضمان ، حيث ينصب على عقار  بمقتضى عقد رسمي بينه و بين مالك العقار المدين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و يكون له بمقتضى ذلك أن يتقدم على غيره من الدائنين العاديين و الدائنين التاليين له في المرتبة( المرتهنين ) في استيفاء حقه من المقابل النقدي لهذا العقار في أي يد يكون . </a:t>
            </a:r>
          </a:p>
        </p:txBody>
      </p:sp>
    </p:spTree>
    <p:extLst>
      <p:ext uri="{BB962C8B-B14F-4D97-AF65-F5344CB8AC3E}">
        <p14:creationId xmlns:p14="http://schemas.microsoft.com/office/powerpoint/2010/main" val="1647241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10018643" y="675861"/>
            <a:ext cx="2027582"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48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الاول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العينية </a:t>
            </a:r>
            <a:endParaRPr lang="en-GB" sz="1400"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829800" cy="6609522"/>
          </a:xfrm>
        </p:spPr>
        <p:txBody>
          <a:bodyPr>
            <a:noAutofit/>
          </a:bodyPr>
          <a:lstStyle/>
          <a:p>
            <a:pPr algn="just" rtl="1"/>
            <a:r>
              <a:rPr lang="ar-DZ" sz="4000" b="1" dirty="0">
                <a:solidFill>
                  <a:srgbClr val="C00000"/>
                </a:solidFill>
                <a:latin typeface="Arabic Typesetting" panose="03020402040406030203" pitchFamily="66" charset="-78"/>
                <a:cs typeface="Arabic Typesetting" panose="03020402040406030203" pitchFamily="66" charset="-78"/>
              </a:rPr>
              <a:t>ثانيا : الحقوق العينية التبعية : </a:t>
            </a:r>
          </a:p>
          <a:p>
            <a:pPr algn="just" rtl="1"/>
            <a:r>
              <a:rPr lang="ar-DZ" sz="4000" b="1" dirty="0">
                <a:solidFill>
                  <a:srgbClr val="FF0000"/>
                </a:solidFill>
                <a:latin typeface="Arabic Typesetting" panose="03020402040406030203" pitchFamily="66" charset="-78"/>
                <a:cs typeface="Arabic Typesetting" panose="03020402040406030203" pitchFamily="66" charset="-78"/>
              </a:rPr>
              <a:t>أ - الحقوق  الرهنية : </a:t>
            </a:r>
          </a:p>
          <a:p>
            <a:pPr algn="just" rtl="1"/>
            <a:r>
              <a:rPr lang="ar-DZ" sz="4000" b="1" dirty="0">
                <a:solidFill>
                  <a:srgbClr val="00B050"/>
                </a:solidFill>
                <a:latin typeface="Arabic Typesetting" panose="03020402040406030203" pitchFamily="66" charset="-78"/>
                <a:cs typeface="Arabic Typesetting" panose="03020402040406030203" pitchFamily="66" charset="-78"/>
              </a:rPr>
              <a:t>2-	حق الرهن الحيازي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 </a:t>
            </a:r>
            <a:r>
              <a:rPr lang="ar-DZ" sz="4400" b="1" dirty="0">
                <a:solidFill>
                  <a:schemeClr val="tx1"/>
                </a:solidFill>
                <a:latin typeface="Arabic Typesetting" panose="03020402040406030203" pitchFamily="66" charset="-78"/>
                <a:cs typeface="Arabic Typesetting" panose="03020402040406030203" pitchFamily="66" charset="-78"/>
              </a:rPr>
              <a:t>يندرج الرهن الحيازي أيضا ضمن دائرة الحقوق العينية التبعية ، حيث يلتزم به شخصا ما ضمانا لدين عليه أو على غيره بأن يسلم للدائن أو إلى شخص آخر  يتفق عليه طرفي الرهن شيئا يرتب عليه الدائن حقا عينيا يخول له حبس الشيء لحين استيفاء حقه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و يكون له بمقتضى ذلك أن يتقدم على غيره من الدائنين العاديين و الدائنين التاليين له في المرتبة في استيفاء حقه من المقابل النقدي لهذا العقار في أي يد يكون . </a:t>
            </a:r>
          </a:p>
        </p:txBody>
      </p:sp>
    </p:spTree>
    <p:extLst>
      <p:ext uri="{BB962C8B-B14F-4D97-AF65-F5344CB8AC3E}">
        <p14:creationId xmlns:p14="http://schemas.microsoft.com/office/powerpoint/2010/main" val="3571751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61443" y="675861"/>
            <a:ext cx="248478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الاول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العينية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293085" cy="6609522"/>
          </a:xfrm>
        </p:spPr>
        <p:txBody>
          <a:bodyPr>
            <a:noAutofit/>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ثانيا : الحقوق العينية التبعية : </a:t>
            </a:r>
          </a:p>
          <a:p>
            <a:pPr marL="914400" indent="-914400" algn="just" rtl="1">
              <a:buAutoNum type="arabic1Minus" startAt="2"/>
            </a:pPr>
            <a:r>
              <a:rPr lang="ar-DZ" sz="4800" b="1" dirty="0">
                <a:solidFill>
                  <a:srgbClr val="FF0000"/>
                </a:solidFill>
                <a:latin typeface="Arabic Typesetting" panose="03020402040406030203" pitchFamily="66" charset="-78"/>
                <a:cs typeface="Arabic Typesetting" panose="03020402040406030203" pitchFamily="66" charset="-78"/>
              </a:rPr>
              <a:t>حق التخصيص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حق التخصيص هو حق عيني تبعي يتقرر بموجب حكم قضائي للدائن  بناء على طلبه على عقار أو أكثر من عقارات المدين ، و مستندا بدوره على دين ثابت و مستحق في ذمة المدين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حيث  يكون له بمقتضى ذلك أن يتقدم على غيره من الدائنين العاديين و الدائنين التاليين له في المرتبة في استيفاء حقه من المقابل النقدي لهذا العقار في أي يد يكون </a:t>
            </a:r>
            <a:r>
              <a:rPr lang="ar-DZ" sz="4800" b="1" dirty="0">
                <a:solidFill>
                  <a:srgbClr val="00B050"/>
                </a:solidFill>
                <a:latin typeface="Arabic Typesetting" panose="03020402040406030203" pitchFamily="66" charset="-78"/>
                <a:cs typeface="Arabic Typesetting" panose="03020402040406030203" pitchFamily="66" charset="-78"/>
              </a:rPr>
              <a:t>.</a:t>
            </a:r>
            <a:endParaRPr lang="ar-DZ" sz="4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705122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61443" y="675861"/>
            <a:ext cx="248478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الاول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العينية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293085" cy="6609522"/>
          </a:xfrm>
        </p:spPr>
        <p:txBody>
          <a:bodyPr>
            <a:noAutofit/>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ثانيا : الحقوق العينية التبعية : </a:t>
            </a:r>
          </a:p>
          <a:p>
            <a:pPr algn="just" rtl="1"/>
            <a:r>
              <a:rPr lang="ar-DZ" sz="4800" b="1" dirty="0">
                <a:solidFill>
                  <a:srgbClr val="FF0000"/>
                </a:solidFill>
                <a:latin typeface="Arabic Typesetting" panose="03020402040406030203" pitchFamily="66" charset="-78"/>
                <a:cs typeface="Arabic Typesetting" panose="03020402040406030203" pitchFamily="66" charset="-78"/>
              </a:rPr>
              <a:t>ج -	حق الامتياز :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تعرف المادة 982 من القانون المدني الجزائري حق الامتياز بأنه " أولوية يقررها القانون لدين معين مراعاة منه لصفته و لا يكون للدين امتياز إلا بمقتضى نص قانوني " .</a:t>
            </a:r>
          </a:p>
        </p:txBody>
      </p:sp>
    </p:spTree>
    <p:extLst>
      <p:ext uri="{BB962C8B-B14F-4D97-AF65-F5344CB8AC3E}">
        <p14:creationId xmlns:p14="http://schemas.microsoft.com/office/powerpoint/2010/main" val="2433986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61443" y="675861"/>
            <a:ext cx="248478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الاول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العينية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293085" cy="6609522"/>
          </a:xfrm>
        </p:spPr>
        <p:txBody>
          <a:bodyPr>
            <a:noAutofit/>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ثانيا : الحقوق العينية التبعية : </a:t>
            </a:r>
          </a:p>
          <a:p>
            <a:pPr algn="just" rtl="1"/>
            <a:r>
              <a:rPr lang="ar-DZ" sz="4800" b="1" dirty="0">
                <a:solidFill>
                  <a:srgbClr val="FF0000"/>
                </a:solidFill>
                <a:latin typeface="Arabic Typesetting" panose="03020402040406030203" pitchFamily="66" charset="-78"/>
                <a:cs typeface="Arabic Typesetting" panose="03020402040406030203" pitchFamily="66" charset="-78"/>
              </a:rPr>
              <a:t>ج -	حق الامتياز : </a:t>
            </a:r>
          </a:p>
          <a:p>
            <a:pPr algn="just" rtl="1"/>
            <a:r>
              <a:rPr lang="ar-DZ" sz="4600" b="1" dirty="0">
                <a:solidFill>
                  <a:schemeClr val="tx1"/>
                </a:solidFill>
                <a:latin typeface="Arabic Typesetting" panose="03020402040406030203" pitchFamily="66" charset="-78"/>
                <a:cs typeface="Arabic Typesetting" panose="03020402040406030203" pitchFamily="66" charset="-78"/>
              </a:rPr>
              <a:t>من خلال التعريف القانون لحق الامتياز يتضح أن هذا الحق لا يتقرر إلا  بوجود نص في القانون ، فإذا لم يوجد النص فلا وجود للحق في الامتياز ، حيث لا يتقرر هذا الحق لا بحكم قضائي و لا باتفاق المتعاقدين ،</a:t>
            </a:r>
          </a:p>
          <a:p>
            <a:pPr algn="just" rtl="1"/>
            <a:r>
              <a:rPr lang="ar-DZ" sz="4600" b="1" dirty="0">
                <a:solidFill>
                  <a:schemeClr val="tx1"/>
                </a:solidFill>
                <a:latin typeface="Arabic Typesetting" panose="03020402040406030203" pitchFamily="66" charset="-78"/>
                <a:cs typeface="Arabic Typesetting" panose="03020402040406030203" pitchFamily="66" charset="-78"/>
              </a:rPr>
              <a:t> على خلاف الحقوق العينية التبعية سابقة الذكر  التي منها ما يتقرر بموجب حكم قضائي مثل حق التحصيص أو بالتعاقد على نحو الرهن الرسمي و الحيازي </a:t>
            </a:r>
          </a:p>
        </p:txBody>
      </p:sp>
    </p:spTree>
    <p:extLst>
      <p:ext uri="{BB962C8B-B14F-4D97-AF65-F5344CB8AC3E}">
        <p14:creationId xmlns:p14="http://schemas.microsoft.com/office/powerpoint/2010/main" val="3311222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10108095" y="675861"/>
            <a:ext cx="1938129"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4800" b="1" i="0" u="none" strike="noStrike" kern="1200" cap="none" spc="0" normalizeH="0" baseline="0" noProof="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الاول </a:t>
            </a:r>
            <a:r>
              <a:rPr kumimoji="0" lang="ar-DZ" sz="4800" b="1" i="0" u="none" strike="noStrike" kern="1200" cap="none" spc="0" normalizeH="0" baseline="0" noProof="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4800" b="1" i="0" u="none" strike="noStrike" kern="1200" cap="none" spc="0" normalizeH="0" baseline="0" noProof="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400" b="1" i="0" u="none" strike="noStrike" kern="1200" cap="none" spc="0" normalizeH="0" baseline="0" noProof="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العينية </a:t>
            </a:r>
            <a:endParaRPr lang="en-GB" sz="1400"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988826" cy="6609522"/>
          </a:xfrm>
        </p:spPr>
        <p:txBody>
          <a:bodyPr>
            <a:noAutofit/>
          </a:bodyPr>
          <a:lstStyle/>
          <a:p>
            <a:pPr algn="just" rtl="1"/>
            <a:r>
              <a:rPr lang="ar-DZ" sz="4000" b="1" dirty="0">
                <a:solidFill>
                  <a:srgbClr val="C00000"/>
                </a:solidFill>
                <a:latin typeface="Arabic Typesetting" panose="03020402040406030203" pitchFamily="66" charset="-78"/>
                <a:cs typeface="Arabic Typesetting" panose="03020402040406030203" pitchFamily="66" charset="-78"/>
              </a:rPr>
              <a:t>ثانيا : الحقوق العينية التبعية : </a:t>
            </a:r>
          </a:p>
          <a:p>
            <a:pPr algn="just" rtl="1"/>
            <a:r>
              <a:rPr lang="ar-DZ" sz="4000" b="1" dirty="0">
                <a:solidFill>
                  <a:srgbClr val="FF0000"/>
                </a:solidFill>
                <a:latin typeface="Arabic Typesetting" panose="03020402040406030203" pitchFamily="66" charset="-78"/>
                <a:cs typeface="Arabic Typesetting" panose="03020402040406030203" pitchFamily="66" charset="-78"/>
              </a:rPr>
              <a:t>ج -	</a:t>
            </a:r>
            <a:r>
              <a:rPr lang="ar-DZ" sz="4400" b="1" dirty="0">
                <a:solidFill>
                  <a:srgbClr val="FF0000"/>
                </a:solidFill>
                <a:latin typeface="Arabic Typesetting" panose="03020402040406030203" pitchFamily="66" charset="-78"/>
                <a:cs typeface="Arabic Typesetting" panose="03020402040406030203" pitchFamily="66" charset="-78"/>
              </a:rPr>
              <a:t>حق الامتياز :</a:t>
            </a:r>
          </a:p>
          <a:p>
            <a:pPr algn="just" rtl="1"/>
            <a:r>
              <a:rPr lang="ar-DZ" sz="4600" b="1" dirty="0">
                <a:solidFill>
                  <a:srgbClr val="FF0000"/>
                </a:solidFill>
                <a:latin typeface="Arabic Typesetting" panose="03020402040406030203" pitchFamily="66" charset="-78"/>
                <a:cs typeface="Arabic Typesetting" panose="03020402040406030203" pitchFamily="66" charset="-78"/>
              </a:rPr>
              <a:t> </a:t>
            </a:r>
            <a:r>
              <a:rPr lang="ar-DZ" sz="4600" b="1" dirty="0">
                <a:solidFill>
                  <a:schemeClr val="tx1"/>
                </a:solidFill>
                <a:latin typeface="Arabic Typesetting" panose="03020402040406030203" pitchFamily="66" charset="-78"/>
                <a:cs typeface="Arabic Typesetting" panose="03020402040406030203" pitchFamily="66" charset="-78"/>
              </a:rPr>
              <a:t>و في هذا السياق نسجل بعض التطبيقات القانونية التي قرر لها  المشرع الجزائري حق الامتياز  على نحو الامتياز  الوارد في  المادة 990  من القانون المدني و المتعلق </a:t>
            </a:r>
          </a:p>
          <a:p>
            <a:pPr marL="685800" indent="-685800" algn="just" rtl="1">
              <a:buFont typeface="Wingdings" panose="05000000000000000000" pitchFamily="2" charset="2"/>
              <a:buChar char="Ø"/>
            </a:pPr>
            <a:r>
              <a:rPr lang="ar-DZ" sz="4600" b="1" dirty="0">
                <a:solidFill>
                  <a:schemeClr val="tx1"/>
                </a:solidFill>
                <a:latin typeface="Arabic Typesetting" panose="03020402040406030203" pitchFamily="66" charset="-78"/>
                <a:cs typeface="Arabic Typesetting" panose="03020402040406030203" pitchFamily="66" charset="-78"/>
              </a:rPr>
              <a:t>بالمصاريف القضائية التي أنفقت لمصلحة جميع الدائنين في حفظ أموال المدين و بيعها ، حيث تستوفى قبل أي حق آخر  طبقا لما جاء في المادة ،</a:t>
            </a:r>
          </a:p>
          <a:p>
            <a:pPr marL="685800" indent="-685800" algn="just" rtl="1">
              <a:buFont typeface="Wingdings" panose="05000000000000000000" pitchFamily="2" charset="2"/>
              <a:buChar char="Ø"/>
            </a:pPr>
            <a:r>
              <a:rPr lang="ar-DZ" sz="4600" b="1" dirty="0">
                <a:solidFill>
                  <a:schemeClr val="tx1"/>
                </a:solidFill>
                <a:latin typeface="Arabic Typesetting" panose="03020402040406030203" pitchFamily="66" charset="-78"/>
                <a:cs typeface="Arabic Typesetting" panose="03020402040406030203" pitchFamily="66" charset="-78"/>
              </a:rPr>
              <a:t> و كذا المبالغ المستحقة للخزينة العمومية من ضرائب و رسوم ، و التي تأتي في المرتبة الثانية بعد المصاريف القضائية المشار إليها أعلاه .</a:t>
            </a:r>
          </a:p>
        </p:txBody>
      </p:sp>
    </p:spTree>
    <p:extLst>
      <p:ext uri="{BB962C8B-B14F-4D97-AF65-F5344CB8AC3E}">
        <p14:creationId xmlns:p14="http://schemas.microsoft.com/office/powerpoint/2010/main" val="1011900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11718235" y="675861"/>
            <a:ext cx="327990"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11141764" cy="6609522"/>
          </a:xfrm>
        </p:spPr>
        <p:txBody>
          <a:bodyPr>
            <a:normAutofit/>
          </a:bodyPr>
          <a:lstStyle/>
          <a:p>
            <a:pPr algn="just" rtl="1"/>
            <a:r>
              <a:rPr lang="ar-DZ" sz="6600" dirty="0">
                <a:solidFill>
                  <a:srgbClr val="FF0000"/>
                </a:solidFill>
                <a:latin typeface="Arabic Typesetting" panose="03020402040406030203" pitchFamily="66" charset="-78"/>
                <a:cs typeface="Arabic Typesetting" panose="03020402040406030203" pitchFamily="66" charset="-78"/>
              </a:rPr>
              <a:t>       </a:t>
            </a:r>
            <a:r>
              <a:rPr lang="ar-DZ" sz="4900" b="1" dirty="0">
                <a:solidFill>
                  <a:srgbClr val="FF0000"/>
                </a:solidFill>
                <a:ea typeface="SimSun" panose="02010600030101010101" pitchFamily="2" charset="-122"/>
                <a:cs typeface="Sakkal Majalla" panose="02000000000000000000" pitchFamily="2" charset="-78"/>
              </a:rPr>
              <a:t>المطلب الثاني : الحقوق المالية : </a:t>
            </a:r>
          </a:p>
          <a:p>
            <a:pPr lvl="0" algn="just" rtl="1">
              <a:spcBef>
                <a:spcPts val="0"/>
              </a:spcBef>
              <a:buClrTx/>
            </a:pPr>
            <a:r>
              <a:rPr lang="ar-DZ" sz="4800" b="1" dirty="0">
                <a:solidFill>
                  <a:srgbClr val="0070C0"/>
                </a:solidFill>
                <a:latin typeface="Arabic Typesetting" panose="03020402040406030203" pitchFamily="66" charset="-78"/>
                <a:cs typeface="Arabic Typesetting" panose="03020402040406030203" pitchFamily="66" charset="-78"/>
              </a:rPr>
              <a:t>تبرز الحقوق المالية كتعبير عن مجموعة أخرى من الحقوق، و هي حقوق تنصب بالأساس على مسائل مالية ، و هي على خلاف الحقوق غير المالية المذكورة أعلاه  تصلح للتقييم ، و تنصرف بدورها إلى صورتين أساسيتين :</a:t>
            </a:r>
            <a:endParaRPr lang="ar-DZ" sz="4400" b="1" dirty="0">
              <a:solidFill>
                <a:srgbClr val="0070C0"/>
              </a:solidFill>
              <a:latin typeface="Arabic Typesetting" panose="03020402040406030203" pitchFamily="66" charset="-78"/>
              <a:cs typeface="Arabic Typesetting" panose="03020402040406030203" pitchFamily="66" charset="-78"/>
            </a:endParaRPr>
          </a:p>
          <a:p>
            <a:pPr lvl="0" algn="just" rtl="1">
              <a:spcBef>
                <a:spcPts val="0"/>
              </a:spcBef>
              <a:buClrTx/>
            </a:pPr>
            <a:endParaRPr lang="ar-DZ" sz="4800" b="1" dirty="0">
              <a:solidFill>
                <a:srgbClr val="0070C0"/>
              </a:solidFill>
              <a:latin typeface="Arabic Typesetting" panose="03020402040406030203" pitchFamily="66" charset="-78"/>
              <a:cs typeface="Arabic Typesetting" panose="03020402040406030203" pitchFamily="66" charset="-78"/>
            </a:endParaRPr>
          </a:p>
          <a:p>
            <a:pPr lvl="0" algn="just" rtl="1">
              <a:spcBef>
                <a:spcPts val="0"/>
              </a:spcBef>
              <a:buClrTx/>
            </a:pPr>
            <a:r>
              <a:rPr lang="ar-DZ" sz="4800" b="1" dirty="0">
                <a:solidFill>
                  <a:srgbClr val="0070C0"/>
                </a:solidFill>
                <a:latin typeface="Arabic Typesetting" panose="03020402040406030203" pitchFamily="66" charset="-78"/>
                <a:cs typeface="Arabic Typesetting" panose="03020402040406030203" pitchFamily="66" charset="-78"/>
              </a:rPr>
              <a:t>الصورة الأولى تتعلق</a:t>
            </a:r>
            <a:r>
              <a:rPr lang="ar-DZ" sz="4800" b="1" dirty="0">
                <a:solidFill>
                  <a:srgbClr val="00B050"/>
                </a:solidFill>
                <a:latin typeface="Arabic Typesetting" panose="03020402040406030203" pitchFamily="66" charset="-78"/>
                <a:cs typeface="Arabic Typesetting" panose="03020402040406030203" pitchFamily="66" charset="-78"/>
              </a:rPr>
              <a:t> بالحقوق العينية ( الفرع الأول ) . </a:t>
            </a:r>
          </a:p>
          <a:p>
            <a:pPr lvl="0" algn="just" rtl="1">
              <a:spcBef>
                <a:spcPts val="0"/>
              </a:spcBef>
              <a:buClrTx/>
            </a:pPr>
            <a:r>
              <a:rPr lang="ar-DZ" sz="4800" b="1" dirty="0">
                <a:solidFill>
                  <a:srgbClr val="00B050"/>
                </a:solidFill>
                <a:latin typeface="Arabic Typesetting" panose="03020402040406030203" pitchFamily="66" charset="-78"/>
                <a:cs typeface="Arabic Typesetting" panose="03020402040406030203" pitchFamily="66" charset="-78"/>
              </a:rPr>
              <a:t>            ،</a:t>
            </a:r>
            <a:br>
              <a:rPr lang="ar-DZ" sz="4800" b="1" dirty="0">
                <a:solidFill>
                  <a:srgbClr val="00B050"/>
                </a:solidFill>
                <a:latin typeface="Arabic Typesetting" panose="03020402040406030203" pitchFamily="66" charset="-78"/>
                <a:cs typeface="Arabic Typesetting" panose="03020402040406030203" pitchFamily="66" charset="-78"/>
              </a:rPr>
            </a:br>
            <a:r>
              <a:rPr lang="ar-DZ" sz="4800" b="1" dirty="0">
                <a:solidFill>
                  <a:srgbClr val="00B050"/>
                </a:solidFill>
                <a:latin typeface="Arabic Typesetting" panose="03020402040406030203" pitchFamily="66" charset="-78"/>
                <a:cs typeface="Arabic Typesetting" panose="03020402040406030203" pitchFamily="66" charset="-78"/>
              </a:rPr>
              <a:t> </a:t>
            </a:r>
            <a:r>
              <a:rPr lang="ar-DZ" sz="4800" b="1" dirty="0">
                <a:solidFill>
                  <a:srgbClr val="0070C0"/>
                </a:solidFill>
                <a:latin typeface="Arabic Typesetting" panose="03020402040406030203" pitchFamily="66" charset="-78"/>
                <a:cs typeface="Arabic Typesetting" panose="03020402040406030203" pitchFamily="66" charset="-78"/>
              </a:rPr>
              <a:t>أما الصورة الثانية فتتمثل في </a:t>
            </a:r>
            <a:r>
              <a:rPr lang="ar-DZ" sz="4800" b="1" dirty="0">
                <a:solidFill>
                  <a:srgbClr val="00B050"/>
                </a:solidFill>
                <a:latin typeface="Arabic Typesetting" panose="03020402040406030203" pitchFamily="66" charset="-78"/>
                <a:cs typeface="Arabic Typesetting" panose="03020402040406030203" pitchFamily="66" charset="-78"/>
              </a:rPr>
              <a:t>الحقوق  الشخصية  ( الفرع الثاني ). </a:t>
            </a:r>
            <a:endParaRPr lang="ar-DZ" sz="4800" b="1" dirty="0">
              <a:solidFill>
                <a:srgbClr val="0070C0"/>
              </a:solidFill>
              <a:latin typeface="Arabic Typesetting" panose="03020402040406030203" pitchFamily="66" charset="-78"/>
              <a:cs typeface="Arabic Typesetting" panose="03020402040406030203" pitchFamily="66" charset="-78"/>
            </a:endParaRPr>
          </a:p>
          <a:p>
            <a:pPr lvl="0" algn="just" rtl="1">
              <a:spcBef>
                <a:spcPts val="0"/>
              </a:spcBef>
              <a:buClrTx/>
            </a:pPr>
            <a:endParaRPr lang="ar-DZ" sz="4400" b="1" dirty="0">
              <a:solidFill>
                <a:srgbClr val="0070C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4229933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arn(inVertical)">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الاول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العينية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a:bodyPr>
          <a:lstStyle/>
          <a:p>
            <a:pPr algn="just" rtl="1"/>
            <a:endPar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endParaRPr>
          </a:p>
          <a:p>
            <a:pPr algn="just" rtl="1"/>
            <a:r>
              <a:rPr kumimoji="0" lang="ar-DZ" sz="5400" b="1" i="0" u="none" strike="noStrike" kern="1200" cap="none" spc="0" normalizeH="0" baseline="0" noProof="0" dirty="0">
                <a:ln>
                  <a:noFill/>
                </a:ln>
                <a:solidFill>
                  <a:schemeClr val="tx1"/>
                </a:solidFill>
                <a:effectLst/>
                <a:uLnTx/>
                <a:uFillTx/>
                <a:latin typeface="Arabic Typesetting" panose="03020402040406030203" pitchFamily="66" charset="-78"/>
                <a:ea typeface="+mn-ea"/>
                <a:cs typeface="Arabic Typesetting" panose="03020402040406030203" pitchFamily="66" charset="-78"/>
              </a:rPr>
              <a:t>تظهر الحقوق العينية بدورها من خلال صورتين : </a:t>
            </a:r>
          </a:p>
          <a:p>
            <a:pPr algn="just" rtl="1"/>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أولا: الحقوق العينية الأصلية  </a:t>
            </a:r>
            <a:r>
              <a:rPr kumimoji="0" lang="ar-DZ" sz="5400" b="1" i="0" u="none" strike="noStrike" kern="1200" cap="none" spc="0" normalizeH="0" baseline="0" noProof="0" dirty="0">
                <a:ln>
                  <a:noFill/>
                </a:ln>
                <a:solidFill>
                  <a:prstClr val="black"/>
                </a:solidFill>
                <a:effectLst/>
                <a:uLnTx/>
                <a:uFillTx/>
                <a:latin typeface="Arabic Typesetting" panose="03020402040406030203" pitchFamily="66" charset="-78"/>
                <a:ea typeface="+mn-ea"/>
                <a:cs typeface="Arabic Typesetting" panose="03020402040406030203" pitchFamily="66" charset="-78"/>
              </a:rPr>
              <a:t>(</a:t>
            </a:r>
            <a:r>
              <a:rPr kumimoji="0" lang="ar-DZ" sz="54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حق  الملكية و الحقوق المتفرعة عنها )</a:t>
            </a:r>
          </a:p>
          <a:p>
            <a:pPr algn="just" rtl="1"/>
            <a:r>
              <a:rPr lang="ar-DZ" sz="5400" b="1" dirty="0">
                <a:solidFill>
                  <a:srgbClr val="00B050"/>
                </a:solidFill>
                <a:latin typeface="Arabic Typesetting" panose="03020402040406030203" pitchFamily="66" charset="-78"/>
                <a:cs typeface="Arabic Typesetting" panose="03020402040406030203" pitchFamily="66" charset="-78"/>
              </a:rPr>
              <a:t>ثانيا: الحقوق العينية التبعية ( </a:t>
            </a:r>
            <a:r>
              <a:rPr lang="ar-DZ" sz="5400" b="1" dirty="0">
                <a:solidFill>
                  <a:srgbClr val="0070C0"/>
                </a:solidFill>
                <a:latin typeface="Arabic Typesetting" panose="03020402040406030203" pitchFamily="66" charset="-78"/>
                <a:cs typeface="Arabic Typesetting" panose="03020402040406030203" pitchFamily="66" charset="-78"/>
              </a:rPr>
              <a:t>الحقوق الرهنية و حق التخصيص و حق الامتياز ) </a:t>
            </a:r>
            <a:endParaRPr lang="ar-DZ" sz="5400" dirty="0">
              <a:solidFill>
                <a:srgbClr val="0070C0"/>
              </a:solidFill>
              <a:latin typeface="Arabic Typesetting" panose="03020402040406030203" pitchFamily="66" charset="-78"/>
              <a:cs typeface="Arabic Typesetting" panose="03020402040406030203" pitchFamily="66" charset="-78"/>
            </a:endParaRPr>
          </a:p>
          <a:p>
            <a:pPr algn="just" rtl="1"/>
            <a:endParaRPr lang="ar-DZ" sz="5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966410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arn(inVertical)">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barn(inVertical)">
                                      <p:cBhvr>
                                        <p:cTn id="2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الاول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العينية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124239"/>
            <a:ext cx="8627164" cy="6609522"/>
          </a:xfrm>
        </p:spPr>
        <p:txBody>
          <a:bodyPr>
            <a:normAutofit/>
          </a:bodyPr>
          <a:lstStyle/>
          <a:p>
            <a:pPr algn="just" rtl="1"/>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أولا: الحقوق العينية الأصلية</a:t>
            </a:r>
            <a:endParaRPr lang="ar-DZ" sz="5400" b="1" dirty="0">
              <a:solidFill>
                <a:srgbClr val="C00000"/>
              </a:solidFill>
              <a:latin typeface="Arabic Typesetting" panose="03020402040406030203" pitchFamily="66" charset="-78"/>
              <a:cs typeface="Arabic Typesetting" panose="03020402040406030203" pitchFamily="66" charset="-78"/>
            </a:endParaRPr>
          </a:p>
          <a:p>
            <a:pPr marL="914400" indent="-914400" algn="just" rtl="1">
              <a:buAutoNum type="arabic1Minus"/>
            </a:pPr>
            <a:r>
              <a:rPr lang="ar-DZ" sz="5400" b="1" dirty="0">
                <a:solidFill>
                  <a:srgbClr val="C00000"/>
                </a:solidFill>
                <a:latin typeface="Arabic Typesetting" panose="03020402040406030203" pitchFamily="66" charset="-78"/>
                <a:cs typeface="Arabic Typesetting" panose="03020402040406030203" pitchFamily="66" charset="-78"/>
              </a:rPr>
              <a:t>حق الملكية كحق عيني أصلي :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يندرج حق الملكية ضمن طائفة الحقوق العينية الأصلية ، حيث ينصب على شيء معين و يمنح صاحبه العديد من الامتيازات و السلطات على الشيء محل الملكية .</a:t>
            </a:r>
          </a:p>
        </p:txBody>
      </p:sp>
    </p:spTree>
    <p:extLst>
      <p:ext uri="{BB962C8B-B14F-4D97-AF65-F5344CB8AC3E}">
        <p14:creationId xmlns:p14="http://schemas.microsoft.com/office/powerpoint/2010/main" val="497318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الاول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العينية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fontScale="92500" lnSpcReduction="10000"/>
          </a:bodyPr>
          <a:lstStyle/>
          <a:p>
            <a:pPr marL="0" marR="0" lvl="0" indent="0" algn="just" defTabSz="457200" rtl="1" eaLnBrk="1" fontAlgn="auto" latinLnBrk="0" hangingPunct="1">
              <a:lnSpc>
                <a:spcPct val="100000"/>
              </a:lnSpc>
              <a:spcBef>
                <a:spcPts val="1000"/>
              </a:spcBef>
              <a:spcAft>
                <a:spcPts val="0"/>
              </a:spcAft>
              <a:buClr>
                <a:srgbClr val="A53010"/>
              </a:buClr>
              <a:buSzTx/>
              <a:buFont typeface="Wingdings 3" charset="2"/>
              <a:buNone/>
              <a:tabLst/>
              <a:defRPr/>
            </a:pP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أولا: الحقوق العينية الأصلية </a:t>
            </a:r>
            <a:endParaRPr lang="ar-DZ" sz="5400" b="1" dirty="0">
              <a:solidFill>
                <a:srgbClr val="C00000"/>
              </a:solidFill>
              <a:latin typeface="Arabic Typesetting" panose="03020402040406030203" pitchFamily="66" charset="-78"/>
              <a:cs typeface="Arabic Typesetting" panose="03020402040406030203" pitchFamily="66" charset="-78"/>
            </a:endParaRPr>
          </a:p>
          <a:p>
            <a:pPr marL="914400" indent="-914400" algn="just" rtl="1">
              <a:buAutoNum type="arabic1Minus"/>
            </a:pPr>
            <a:r>
              <a:rPr lang="ar-DZ" sz="5400" b="1" dirty="0">
                <a:solidFill>
                  <a:srgbClr val="C00000"/>
                </a:solidFill>
                <a:latin typeface="Arabic Typesetting" panose="03020402040406030203" pitchFamily="66" charset="-78"/>
                <a:cs typeface="Arabic Typesetting" panose="03020402040406030203" pitchFamily="66" charset="-78"/>
              </a:rPr>
              <a:t>حق الملكية كحق عيني أصلي : </a:t>
            </a:r>
          </a:p>
          <a:p>
            <a:pPr algn="just" rtl="1"/>
            <a:r>
              <a:rPr lang="ar-DZ" sz="5400" b="1" dirty="0">
                <a:solidFill>
                  <a:srgbClr val="00B050"/>
                </a:solidFill>
                <a:latin typeface="Arabic Typesetting" panose="03020402040406030203" pitchFamily="66" charset="-78"/>
                <a:cs typeface="Arabic Typesetting" panose="03020402040406030203" pitchFamily="66" charset="-78"/>
              </a:rPr>
              <a:t>1-	 مضمون حق الملكية كحق عيني أصلي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 يعتبر حق الملكية من أبرز الحقوق العينية الأصلية و أشملها لما يتيح لصاحبه من سلطات واسعة و مباشرة  على الشيء المملوك ، سواء كانت طبيعة هذا الشيء منقولا أو عقارا .</a:t>
            </a:r>
            <a:endParaRPr lang="en-GB" sz="5400" b="1" dirty="0">
              <a:solidFill>
                <a:schemeClr val="tx1"/>
              </a:solidFill>
              <a:latin typeface="Arabic Typesetting" panose="03020402040406030203" pitchFamily="66" charset="-78"/>
              <a:cs typeface="Arabic Typesetting" panose="03020402040406030203" pitchFamily="66" charset="-78"/>
            </a:endParaRPr>
          </a:p>
          <a:p>
            <a:pPr algn="just" rtl="1"/>
            <a:r>
              <a:rPr lang="ar-DZ" sz="5400" b="1" dirty="0">
                <a:solidFill>
                  <a:schemeClr val="tx1"/>
                </a:solidFill>
                <a:latin typeface="Arabic Typesetting" panose="03020402040406030203" pitchFamily="66" charset="-78"/>
                <a:cs typeface="Arabic Typesetting" panose="03020402040406030203" pitchFamily="66" charset="-78"/>
              </a:rPr>
              <a:t>حيث يستطيع صاحب الملكية  بمقتضاها استعمال هذا الشيء و استغلاله و التصرف فيه بجميع الطرق القانونية و المادية . </a:t>
            </a:r>
          </a:p>
        </p:txBody>
      </p:sp>
    </p:spTree>
    <p:extLst>
      <p:ext uri="{BB962C8B-B14F-4D97-AF65-F5344CB8AC3E}">
        <p14:creationId xmlns:p14="http://schemas.microsoft.com/office/powerpoint/2010/main" val="3316480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61443" y="675861"/>
            <a:ext cx="248478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الاول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العينية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293085" cy="6609522"/>
          </a:xfrm>
        </p:spPr>
        <p:txBody>
          <a:bodyPr>
            <a:noAutofit/>
          </a:bodyPr>
          <a:lstStyle/>
          <a:p>
            <a:pPr marL="0" marR="0" lvl="0" indent="0" algn="just" defTabSz="457200" rtl="1" eaLnBrk="1" fontAlgn="auto" latinLnBrk="0" hangingPunct="1">
              <a:lnSpc>
                <a:spcPct val="100000"/>
              </a:lnSpc>
              <a:spcBef>
                <a:spcPts val="1000"/>
              </a:spcBef>
              <a:spcAft>
                <a:spcPts val="0"/>
              </a:spcAft>
              <a:buClr>
                <a:srgbClr val="A53010"/>
              </a:buClr>
              <a:buSzTx/>
              <a:buFont typeface="Wingdings 3" charset="2"/>
              <a:buNone/>
              <a:tabLst/>
              <a:defRPr/>
            </a:pPr>
            <a:r>
              <a:rPr kumimoji="0" lang="ar-DZ" sz="5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أولا: الحقوق العينية الأصلية </a:t>
            </a:r>
            <a:endParaRPr kumimoji="0" lang="ar-DZ" sz="5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endParaRPr>
          </a:p>
          <a:p>
            <a:pPr marL="914400" marR="0" lvl="0" indent="-914400" algn="just" defTabSz="457200" rtl="1" eaLnBrk="1" fontAlgn="auto" latinLnBrk="0" hangingPunct="1">
              <a:lnSpc>
                <a:spcPct val="100000"/>
              </a:lnSpc>
              <a:spcBef>
                <a:spcPts val="1000"/>
              </a:spcBef>
              <a:spcAft>
                <a:spcPts val="0"/>
              </a:spcAft>
              <a:buClr>
                <a:srgbClr val="A53010"/>
              </a:buClr>
              <a:buSzTx/>
              <a:buFont typeface="Wingdings 3" charset="2"/>
              <a:buAutoNum type="arabic1Minus"/>
              <a:tabLst/>
              <a:defRPr/>
            </a:pPr>
            <a:r>
              <a:rPr kumimoji="0" lang="ar-DZ" sz="5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حق الملكية كحق عيني أصلي :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1-	 مضمون حق الملكية كحق عيني أصلي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و في هذا السياق يحق لمن يملك مثلا عقار سكنيا أن يقوم بالانتفاع به من خلال استعماله و السكن فيه، كما يمكن له استغلاله  و الإفادة من مداخيله و العائد الناجم عن تأجيره للغير ، كما يمكن له كذلك التصرف فيه بالبيع أو الهبة .</a:t>
            </a:r>
          </a:p>
          <a:p>
            <a:pPr algn="just" rtl="1"/>
            <a:r>
              <a:rPr lang="ar-DZ" sz="4000" b="1" dirty="0">
                <a:solidFill>
                  <a:schemeClr val="tx1"/>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2498031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998765" y="675861"/>
            <a:ext cx="2047460"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54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الاول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العينية </a:t>
            </a:r>
            <a:endParaRPr lang="en-GB" sz="1600"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462052" cy="6609522"/>
          </a:xfrm>
        </p:spPr>
        <p:txBody>
          <a:bodyPr>
            <a:noAutofit/>
          </a:bodyPr>
          <a:lstStyle/>
          <a:p>
            <a:pPr marL="0" marR="0" lvl="0" indent="0" algn="just" defTabSz="457200" rtl="1" eaLnBrk="1" fontAlgn="auto" latinLnBrk="0" hangingPunct="1">
              <a:lnSpc>
                <a:spcPct val="100000"/>
              </a:lnSpc>
              <a:spcBef>
                <a:spcPts val="1000"/>
              </a:spcBef>
              <a:spcAft>
                <a:spcPts val="0"/>
              </a:spcAft>
              <a:buClr>
                <a:srgbClr val="A53010"/>
              </a:buClr>
              <a:buSzTx/>
              <a:buFont typeface="Wingdings 3" charset="2"/>
              <a:buNone/>
              <a:tabLst/>
              <a:defRPr/>
            </a:pPr>
            <a:r>
              <a:rPr kumimoji="0" lang="ar-DZ" sz="4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أولا: الحقوق العينية الأصلية </a:t>
            </a:r>
            <a:endParaRPr kumimoji="0" lang="ar-DZ" sz="4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endParaRPr>
          </a:p>
          <a:p>
            <a:pPr marL="914400" marR="0" lvl="0" indent="-914400" algn="just" defTabSz="457200" rtl="1" eaLnBrk="1" fontAlgn="auto" latinLnBrk="0" hangingPunct="1">
              <a:lnSpc>
                <a:spcPct val="100000"/>
              </a:lnSpc>
              <a:spcBef>
                <a:spcPts val="1000"/>
              </a:spcBef>
              <a:spcAft>
                <a:spcPts val="0"/>
              </a:spcAft>
              <a:buClr>
                <a:srgbClr val="A53010"/>
              </a:buClr>
              <a:buSzTx/>
              <a:buFont typeface="Wingdings 3" charset="2"/>
              <a:buAutoNum type="arabic1Minus"/>
              <a:tabLst/>
              <a:defRPr/>
            </a:pPr>
            <a:r>
              <a:rPr kumimoji="0" lang="ar-DZ" sz="4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حق الملكية كحق عيني أصلي </a:t>
            </a:r>
            <a:r>
              <a:rPr kumimoji="0" lang="ar-DZ" sz="48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 </a:t>
            </a:r>
          </a:p>
          <a:p>
            <a:pPr algn="just" rtl="1"/>
            <a:r>
              <a:rPr lang="ar-DZ" sz="3600" b="1" dirty="0">
                <a:solidFill>
                  <a:srgbClr val="00B050"/>
                </a:solidFill>
                <a:latin typeface="Arabic Typesetting" panose="03020402040406030203" pitchFamily="66" charset="-78"/>
                <a:cs typeface="Arabic Typesetting" panose="03020402040406030203" pitchFamily="66" charset="-78"/>
              </a:rPr>
              <a:t>1</a:t>
            </a:r>
            <a:r>
              <a:rPr lang="ar-DZ" sz="4000" b="1" dirty="0">
                <a:solidFill>
                  <a:srgbClr val="00B050"/>
                </a:solidFill>
                <a:latin typeface="Arabic Typesetting" panose="03020402040406030203" pitchFamily="66" charset="-78"/>
                <a:cs typeface="Arabic Typesetting" panose="03020402040406030203" pitchFamily="66" charset="-78"/>
              </a:rPr>
              <a:t>-	 مضمون حق الملكية كحق عيني أصلي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هذا وقد كرس المشرع الجزائري معنى حق الملكية و السلطات التي يتمتع بها صاحب الملكية في إطار أحكام المادة 674 من القانون المدني عندما عرف فيها حق الملكية بأنها  </a:t>
            </a:r>
            <a:r>
              <a:rPr lang="ar-DZ" sz="4400" b="1" dirty="0">
                <a:solidFill>
                  <a:srgbClr val="FF0000"/>
                </a:solidFill>
                <a:latin typeface="Arabic Typesetting" panose="03020402040406030203" pitchFamily="66" charset="-78"/>
                <a:cs typeface="Arabic Typesetting" panose="03020402040406030203" pitchFamily="66" charset="-78"/>
              </a:rPr>
              <a:t>" حق التمتع و التصرف في الأشياء بشرط ألا يستعمل استعمالا تحرمه القوانين و الأنظمة " </a:t>
            </a:r>
            <a:r>
              <a:rPr lang="ar-DZ" sz="4400" b="1" dirty="0">
                <a:solidFill>
                  <a:schemeClr val="tx1"/>
                </a:solidFill>
                <a:latin typeface="Arabic Typesetting" panose="03020402040406030203" pitchFamily="66" charset="-78"/>
                <a:cs typeface="Arabic Typesetting" panose="03020402040406030203" pitchFamily="66" charset="-78"/>
              </a:rPr>
              <a:t>.  </a:t>
            </a:r>
          </a:p>
          <a:p>
            <a:pPr algn="just" rtl="1"/>
            <a:r>
              <a:rPr lang="ar-DZ" sz="4000" b="1" dirty="0">
                <a:solidFill>
                  <a:schemeClr val="tx1"/>
                </a:solidFill>
                <a:latin typeface="Arabic Typesetting" panose="03020402040406030203" pitchFamily="66" charset="-78"/>
                <a:cs typeface="Arabic Typesetting" panose="03020402040406030203" pitchFamily="66" charset="-78"/>
              </a:rPr>
              <a:t>و المقصود هنا أن حق الملكية يتح لصاحبه كنا أشرنا سلطات الاستعمال و الاستغلال و التصرف بشرط ألا يكون استعمال هذه السلطات خارج عن دائرة القانون . </a:t>
            </a:r>
          </a:p>
        </p:txBody>
      </p:sp>
    </p:spTree>
    <p:extLst>
      <p:ext uri="{BB962C8B-B14F-4D97-AF65-F5344CB8AC3E}">
        <p14:creationId xmlns:p14="http://schemas.microsoft.com/office/powerpoint/2010/main" val="3653656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arn(inVertical)">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barn(inVertical)">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barn(inVertical)">
                                      <p:cBhvr>
                                        <p:cTn id="3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61443" y="675861"/>
            <a:ext cx="248478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الاول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العينية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293085" cy="6609522"/>
          </a:xfrm>
        </p:spPr>
        <p:txBody>
          <a:bodyPr>
            <a:noAutofit/>
          </a:bodyPr>
          <a:lstStyle/>
          <a:p>
            <a:pPr marL="0" marR="0" lvl="0" indent="0" algn="just" defTabSz="457200" rtl="1" eaLnBrk="1" fontAlgn="auto" latinLnBrk="0" hangingPunct="1">
              <a:lnSpc>
                <a:spcPct val="100000"/>
              </a:lnSpc>
              <a:spcBef>
                <a:spcPts val="1000"/>
              </a:spcBef>
              <a:spcAft>
                <a:spcPts val="0"/>
              </a:spcAft>
              <a:buClr>
                <a:srgbClr val="A53010"/>
              </a:buClr>
              <a:buSzTx/>
              <a:buFont typeface="Wingdings 3" charset="2"/>
              <a:buNone/>
              <a:tabLst/>
              <a:defRPr/>
            </a:pPr>
            <a:r>
              <a:rPr kumimoji="0" lang="ar-DZ" sz="5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أولا: الحقوق العينية الأصلية </a:t>
            </a:r>
            <a:endParaRPr kumimoji="0" lang="ar-DZ" sz="5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endParaRPr>
          </a:p>
          <a:p>
            <a:pPr marL="914400" marR="0" lvl="0" indent="-914400" algn="just" defTabSz="457200" rtl="1" eaLnBrk="1" fontAlgn="auto" latinLnBrk="0" hangingPunct="1">
              <a:lnSpc>
                <a:spcPct val="100000"/>
              </a:lnSpc>
              <a:spcBef>
                <a:spcPts val="1000"/>
              </a:spcBef>
              <a:spcAft>
                <a:spcPts val="0"/>
              </a:spcAft>
              <a:buClr>
                <a:srgbClr val="A53010"/>
              </a:buClr>
              <a:buSzTx/>
              <a:buFont typeface="Wingdings 3" charset="2"/>
              <a:buAutoNum type="arabic1Minus"/>
              <a:tabLst/>
              <a:defRPr/>
            </a:pPr>
            <a:r>
              <a:rPr kumimoji="0" lang="ar-DZ" sz="5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حق الملكية كحق عيني أصلي :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2-	خصائص حق الملكية كحق عيني أصلي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يتميز حق الملكية باعتباره حقا عينيا أصليا بجملة من الخصائص تميزه عن باقي الحقوق العينية الأخرى ، من حيث أنه حق جامع و أيضا حق مانع  و كذا يعتبر حق  دائم . </a:t>
            </a:r>
          </a:p>
        </p:txBody>
      </p:sp>
    </p:spTree>
    <p:extLst>
      <p:ext uri="{BB962C8B-B14F-4D97-AF65-F5344CB8AC3E}">
        <p14:creationId xmlns:p14="http://schemas.microsoft.com/office/powerpoint/2010/main" val="2944368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theme/theme1.xml><?xml version="1.0" encoding="utf-8"?>
<a:theme xmlns:a="http://schemas.openxmlformats.org/drawingml/2006/main" name="ربطة">
  <a:themeElements>
    <a:clrScheme name="ربطة">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ربطة">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ربطة">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661</TotalTime>
  <Words>1899</Words>
  <Application>Microsoft Office PowerPoint</Application>
  <PresentationFormat>شاشة عريضة</PresentationFormat>
  <Paragraphs>170</Paragraphs>
  <Slides>26</Slides>
  <Notes>0</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26</vt:i4>
      </vt:variant>
    </vt:vector>
  </HeadingPairs>
  <TitlesOfParts>
    <vt:vector size="32" baseType="lpstr">
      <vt:lpstr>Arabic Typesetting</vt:lpstr>
      <vt:lpstr>Arial</vt:lpstr>
      <vt:lpstr>Century Gothic</vt:lpstr>
      <vt:lpstr>Wingdings</vt:lpstr>
      <vt:lpstr>Wingdings 3</vt:lpstr>
      <vt:lpstr>ربطة</vt:lpstr>
      <vt:lpstr>جامعة بسكرة  كلية الحقوق و العلوم السياسية   قسم القانون الخاص  السنة الأولى ليسانس جذع مشترك حقوق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بسكرة  كلية الحقوق و العلوم السياسية   قسم القانون الخاص  السنة الأولى ليسانس جذع مشترك حقوق  </dc:title>
  <dc:creator>ANIS INFO</dc:creator>
  <cp:lastModifiedBy>ANIS INFO</cp:lastModifiedBy>
  <cp:revision>153</cp:revision>
  <dcterms:created xsi:type="dcterms:W3CDTF">2025-09-29T18:29:53Z</dcterms:created>
  <dcterms:modified xsi:type="dcterms:W3CDTF">2026-02-08T10:44:57Z</dcterms:modified>
</cp:coreProperties>
</file>