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6" r:id="rId2"/>
    <p:sldId id="256" r:id="rId3"/>
    <p:sldId id="391" r:id="rId4"/>
    <p:sldId id="427" r:id="rId5"/>
    <p:sldId id="371" r:id="rId6"/>
    <p:sldId id="372" r:id="rId7"/>
    <p:sldId id="434" r:id="rId8"/>
    <p:sldId id="392" r:id="rId9"/>
    <p:sldId id="429" r:id="rId10"/>
    <p:sldId id="396" r:id="rId11"/>
    <p:sldId id="395" r:id="rId12"/>
    <p:sldId id="297" r:id="rId13"/>
    <p:sldId id="428" r:id="rId14"/>
    <p:sldId id="397" r:id="rId15"/>
    <p:sldId id="398" r:id="rId16"/>
    <p:sldId id="399" r:id="rId17"/>
    <p:sldId id="373" r:id="rId18"/>
    <p:sldId id="400" r:id="rId19"/>
    <p:sldId id="401" r:id="rId20"/>
    <p:sldId id="406" r:id="rId21"/>
    <p:sldId id="407" r:id="rId22"/>
    <p:sldId id="261" r:id="rId23"/>
    <p:sldId id="435" r:id="rId24"/>
    <p:sldId id="402" r:id="rId25"/>
    <p:sldId id="425" r:id="rId26"/>
    <p:sldId id="403" r:id="rId27"/>
    <p:sldId id="408" r:id="rId28"/>
    <p:sldId id="411" r:id="rId29"/>
    <p:sldId id="412" r:id="rId30"/>
    <p:sldId id="413" r:id="rId31"/>
    <p:sldId id="414" r:id="rId32"/>
    <p:sldId id="410" r:id="rId33"/>
    <p:sldId id="415" r:id="rId34"/>
    <p:sldId id="430" r:id="rId35"/>
    <p:sldId id="417" r:id="rId36"/>
    <p:sldId id="258" r:id="rId37"/>
    <p:sldId id="431" r:id="rId38"/>
    <p:sldId id="416" r:id="rId39"/>
    <p:sldId id="404" r:id="rId40"/>
    <p:sldId id="426" r:id="rId41"/>
    <p:sldId id="405" r:id="rId42"/>
    <p:sldId id="432" r:id="rId43"/>
    <p:sldId id="436" r:id="rId44"/>
    <p:sldId id="418" r:id="rId45"/>
    <p:sldId id="420" r:id="rId46"/>
    <p:sldId id="421" r:id="rId47"/>
    <p:sldId id="422" r:id="rId48"/>
    <p:sldId id="424" r:id="rId49"/>
    <p:sldId id="260" r:id="rId50"/>
    <p:sldId id="433" r:id="rId51"/>
    <p:sldId id="423" r:id="rId52"/>
    <p:sldId id="27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aching\Statistics\lectures\lecture.8\practice\act.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aching\Statistics\lectures\lecture.8\practice\act.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'pearson r'!$L$20</c:f>
              <c:strCache>
                <c:ptCount val="1"/>
                <c:pt idx="0">
                  <c:v>Gramatical errors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'pearson r'!$K$21:$K$28</c:f>
              <c:numCache>
                <c:formatCode>General</c:formatCode>
                <c:ptCount val="8"/>
                <c:pt idx="0">
                  <c:v>9</c:v>
                </c:pt>
                <c:pt idx="1">
                  <c:v>12</c:v>
                </c:pt>
                <c:pt idx="2">
                  <c:v>7</c:v>
                </c:pt>
                <c:pt idx="3">
                  <c:v>10</c:v>
                </c:pt>
                <c:pt idx="4">
                  <c:v>8</c:v>
                </c:pt>
                <c:pt idx="5">
                  <c:v>11</c:v>
                </c:pt>
                <c:pt idx="6">
                  <c:v>9</c:v>
                </c:pt>
                <c:pt idx="7">
                  <c:v>8</c:v>
                </c:pt>
              </c:numCache>
            </c:numRef>
          </c:xVal>
          <c:yVal>
            <c:numRef>
              <c:f>'pearson r'!$L$21:$L$28</c:f>
              <c:numCache>
                <c:formatCode>General</c:formatCode>
                <c:ptCount val="8"/>
                <c:pt idx="0">
                  <c:v>37</c:v>
                </c:pt>
                <c:pt idx="1">
                  <c:v>8</c:v>
                </c:pt>
                <c:pt idx="2">
                  <c:v>56</c:v>
                </c:pt>
                <c:pt idx="3">
                  <c:v>22</c:v>
                </c:pt>
                <c:pt idx="4">
                  <c:v>35</c:v>
                </c:pt>
                <c:pt idx="5">
                  <c:v>24</c:v>
                </c:pt>
                <c:pt idx="6">
                  <c:v>32</c:v>
                </c:pt>
                <c:pt idx="7">
                  <c:v>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10-422D-AC96-6DBD76863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753728"/>
        <c:axId val="450160208"/>
      </c:scatterChart>
      <c:valAx>
        <c:axId val="45375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Language learning experience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160208"/>
        <c:crosses val="autoZero"/>
        <c:crossBetween val="midCat"/>
      </c:valAx>
      <c:valAx>
        <c:axId val="45016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Grammar errors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53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Gramatical errors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37</c:v>
                </c:pt>
                <c:pt idx="1">
                  <c:v>8</c:v>
                </c:pt>
                <c:pt idx="2">
                  <c:v>56</c:v>
                </c:pt>
                <c:pt idx="3">
                  <c:v>22</c:v>
                </c:pt>
                <c:pt idx="4">
                  <c:v>35</c:v>
                </c:pt>
                <c:pt idx="5">
                  <c:v>24</c:v>
                </c:pt>
                <c:pt idx="6">
                  <c:v>32</c:v>
                </c:pt>
                <c:pt idx="7">
                  <c:v>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A1-4EA1-8B65-1F2FF072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1496"/>
        <c:axId val="571482272"/>
      </c:scatterChart>
      <c:valAx>
        <c:axId val="100391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Library use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482272"/>
        <c:crosses val="autoZero"/>
        <c:crossBetween val="midCat"/>
      </c:valAx>
      <c:valAx>
        <c:axId val="57148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Grammar errors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91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0E25A-C8AE-4ADB-B791-94329A9796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3AACD-191B-445E-89B6-A2960B465946}">
      <dgm:prSet phldrT="[Text]"/>
      <dgm:spPr/>
      <dgm:t>
        <a:bodyPr/>
        <a:lstStyle/>
        <a:p>
          <a:r>
            <a:rPr lang="en-US" dirty="0"/>
            <a:t>Types of advanced tests</a:t>
          </a:r>
        </a:p>
      </dgm:t>
    </dgm:pt>
    <dgm:pt modelId="{7D916F42-C339-4132-937F-C2489D0B0A9A}" type="parTrans" cxnId="{E1E043C4-3DCC-4A75-9ED2-B6A4309288D0}">
      <dgm:prSet/>
      <dgm:spPr/>
      <dgm:t>
        <a:bodyPr/>
        <a:lstStyle/>
        <a:p>
          <a:endParaRPr lang="en-US"/>
        </a:p>
      </dgm:t>
    </dgm:pt>
    <dgm:pt modelId="{79DF0120-0393-471B-B2E7-36238390F3C1}" type="sibTrans" cxnId="{E1E043C4-3DCC-4A75-9ED2-B6A4309288D0}">
      <dgm:prSet/>
      <dgm:spPr/>
      <dgm:t>
        <a:bodyPr/>
        <a:lstStyle/>
        <a:p>
          <a:endParaRPr lang="en-US"/>
        </a:p>
      </dgm:t>
    </dgm:pt>
    <dgm:pt modelId="{86A8BDD8-DA04-4811-AB43-BEED5B68E564}">
      <dgm:prSet phldrT="[Text]"/>
      <dgm:spPr/>
      <dgm:t>
        <a:bodyPr/>
        <a:lstStyle/>
        <a:p>
          <a:r>
            <a:rPr lang="en-US" dirty="0"/>
            <a:t>Difference</a:t>
          </a:r>
        </a:p>
      </dgm:t>
    </dgm:pt>
    <dgm:pt modelId="{E12E9FEF-88FD-4884-93E2-98C21428FA5B}" type="parTrans" cxnId="{1A7D8B64-6093-4913-B4C9-395A137B89B2}">
      <dgm:prSet/>
      <dgm:spPr/>
      <dgm:t>
        <a:bodyPr/>
        <a:lstStyle/>
        <a:p>
          <a:endParaRPr lang="en-US"/>
        </a:p>
      </dgm:t>
    </dgm:pt>
    <dgm:pt modelId="{51D8C28F-A804-4196-9367-76B8DBB41EBB}" type="sibTrans" cxnId="{1A7D8B64-6093-4913-B4C9-395A137B89B2}">
      <dgm:prSet/>
      <dgm:spPr/>
      <dgm:t>
        <a:bodyPr/>
        <a:lstStyle/>
        <a:p>
          <a:endParaRPr lang="en-US"/>
        </a:p>
      </dgm:t>
    </dgm:pt>
    <dgm:pt modelId="{A452EAD3-A773-4756-9599-B313C77142D4}">
      <dgm:prSet phldrT="[Text]"/>
      <dgm:spPr/>
      <dgm:t>
        <a:bodyPr/>
        <a:lstStyle/>
        <a:p>
          <a:r>
            <a:rPr lang="en-US" dirty="0"/>
            <a:t>Relationship</a:t>
          </a:r>
        </a:p>
      </dgm:t>
    </dgm:pt>
    <dgm:pt modelId="{6C9AA7DD-20A4-4DD2-844B-A8EF23BF9CD0}" type="parTrans" cxnId="{89B27E63-0F1B-4A36-B2F5-53201DBEE7EA}">
      <dgm:prSet/>
      <dgm:spPr/>
      <dgm:t>
        <a:bodyPr/>
        <a:lstStyle/>
        <a:p>
          <a:endParaRPr lang="en-US"/>
        </a:p>
      </dgm:t>
    </dgm:pt>
    <dgm:pt modelId="{FFFB81FB-4856-42AE-98BC-190804D9CDA2}" type="sibTrans" cxnId="{89B27E63-0F1B-4A36-B2F5-53201DBEE7EA}">
      <dgm:prSet/>
      <dgm:spPr/>
      <dgm:t>
        <a:bodyPr/>
        <a:lstStyle/>
        <a:p>
          <a:endParaRPr lang="en-US"/>
        </a:p>
      </dgm:t>
    </dgm:pt>
    <dgm:pt modelId="{BF7EAC0C-BB1F-4D21-9CED-B0B621C185F2}" type="pres">
      <dgm:prSet presAssocID="{4490E25A-C8AE-4ADB-B791-94329A9796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DA3497-B577-473F-A471-9AB426CD8212}" type="pres">
      <dgm:prSet presAssocID="{E2C3AACD-191B-445E-89B6-A2960B465946}" presName="hierRoot1" presStyleCnt="0">
        <dgm:presLayoutVars>
          <dgm:hierBranch val="init"/>
        </dgm:presLayoutVars>
      </dgm:prSet>
      <dgm:spPr/>
    </dgm:pt>
    <dgm:pt modelId="{CC9279CC-B2CE-48EA-A582-6D35A021E66A}" type="pres">
      <dgm:prSet presAssocID="{E2C3AACD-191B-445E-89B6-A2960B465946}" presName="rootComposite1" presStyleCnt="0"/>
      <dgm:spPr/>
    </dgm:pt>
    <dgm:pt modelId="{D31FB190-5F83-442E-A5FD-F24D066DA68D}" type="pres">
      <dgm:prSet presAssocID="{E2C3AACD-191B-445E-89B6-A2960B465946}" presName="rootText1" presStyleLbl="node0" presStyleIdx="0" presStyleCnt="1">
        <dgm:presLayoutVars>
          <dgm:chPref val="3"/>
        </dgm:presLayoutVars>
      </dgm:prSet>
      <dgm:spPr/>
    </dgm:pt>
    <dgm:pt modelId="{3FBBF96B-FC1C-497A-B230-73583B32CEDA}" type="pres">
      <dgm:prSet presAssocID="{E2C3AACD-191B-445E-89B6-A2960B465946}" presName="rootConnector1" presStyleLbl="node1" presStyleIdx="0" presStyleCnt="0"/>
      <dgm:spPr/>
    </dgm:pt>
    <dgm:pt modelId="{3CC40CE7-E189-4376-9496-E2BECD70E4B3}" type="pres">
      <dgm:prSet presAssocID="{E2C3AACD-191B-445E-89B6-A2960B465946}" presName="hierChild2" presStyleCnt="0"/>
      <dgm:spPr/>
    </dgm:pt>
    <dgm:pt modelId="{50DD085C-5D6F-4482-BE45-9BD7D74037F1}" type="pres">
      <dgm:prSet presAssocID="{E12E9FEF-88FD-4884-93E2-98C21428FA5B}" presName="Name37" presStyleLbl="parChTrans1D2" presStyleIdx="0" presStyleCnt="2"/>
      <dgm:spPr/>
    </dgm:pt>
    <dgm:pt modelId="{16D040C9-58C9-40D8-882F-69B497FFC182}" type="pres">
      <dgm:prSet presAssocID="{86A8BDD8-DA04-4811-AB43-BEED5B68E564}" presName="hierRoot2" presStyleCnt="0">
        <dgm:presLayoutVars>
          <dgm:hierBranch val="init"/>
        </dgm:presLayoutVars>
      </dgm:prSet>
      <dgm:spPr/>
    </dgm:pt>
    <dgm:pt modelId="{B26A0FF0-5877-4523-8C69-9D17226100A3}" type="pres">
      <dgm:prSet presAssocID="{86A8BDD8-DA04-4811-AB43-BEED5B68E564}" presName="rootComposite" presStyleCnt="0"/>
      <dgm:spPr/>
    </dgm:pt>
    <dgm:pt modelId="{201A3C0C-119D-4AB9-8BB9-1694900D11DF}" type="pres">
      <dgm:prSet presAssocID="{86A8BDD8-DA04-4811-AB43-BEED5B68E564}" presName="rootText" presStyleLbl="node2" presStyleIdx="0" presStyleCnt="2">
        <dgm:presLayoutVars>
          <dgm:chPref val="3"/>
        </dgm:presLayoutVars>
      </dgm:prSet>
      <dgm:spPr/>
    </dgm:pt>
    <dgm:pt modelId="{11F8CF36-FAF2-418A-A60B-615F281BB714}" type="pres">
      <dgm:prSet presAssocID="{86A8BDD8-DA04-4811-AB43-BEED5B68E564}" presName="rootConnector" presStyleLbl="node2" presStyleIdx="0" presStyleCnt="2"/>
      <dgm:spPr/>
    </dgm:pt>
    <dgm:pt modelId="{6BD53364-06FF-4214-8774-F96F95B69BE8}" type="pres">
      <dgm:prSet presAssocID="{86A8BDD8-DA04-4811-AB43-BEED5B68E564}" presName="hierChild4" presStyleCnt="0"/>
      <dgm:spPr/>
    </dgm:pt>
    <dgm:pt modelId="{0956BA3B-82E6-4720-8D12-9C93481DA09F}" type="pres">
      <dgm:prSet presAssocID="{86A8BDD8-DA04-4811-AB43-BEED5B68E564}" presName="hierChild5" presStyleCnt="0"/>
      <dgm:spPr/>
    </dgm:pt>
    <dgm:pt modelId="{5139FAD3-0137-44BC-9142-C6DFFD05AAA1}" type="pres">
      <dgm:prSet presAssocID="{6C9AA7DD-20A4-4DD2-844B-A8EF23BF9CD0}" presName="Name37" presStyleLbl="parChTrans1D2" presStyleIdx="1" presStyleCnt="2"/>
      <dgm:spPr/>
    </dgm:pt>
    <dgm:pt modelId="{90ADD89B-D9A4-4E30-B107-B962AC6367DC}" type="pres">
      <dgm:prSet presAssocID="{A452EAD3-A773-4756-9599-B313C77142D4}" presName="hierRoot2" presStyleCnt="0">
        <dgm:presLayoutVars>
          <dgm:hierBranch val="init"/>
        </dgm:presLayoutVars>
      </dgm:prSet>
      <dgm:spPr/>
    </dgm:pt>
    <dgm:pt modelId="{90EA61D6-4604-4018-A2E5-CABEE27D569F}" type="pres">
      <dgm:prSet presAssocID="{A452EAD3-A773-4756-9599-B313C77142D4}" presName="rootComposite" presStyleCnt="0"/>
      <dgm:spPr/>
    </dgm:pt>
    <dgm:pt modelId="{3569B363-5BC6-49EA-9D78-C92EB8890662}" type="pres">
      <dgm:prSet presAssocID="{A452EAD3-A773-4756-9599-B313C77142D4}" presName="rootText" presStyleLbl="node2" presStyleIdx="1" presStyleCnt="2">
        <dgm:presLayoutVars>
          <dgm:chPref val="3"/>
        </dgm:presLayoutVars>
      </dgm:prSet>
      <dgm:spPr/>
    </dgm:pt>
    <dgm:pt modelId="{389BF601-9BB9-456C-8CE2-8402C33315C7}" type="pres">
      <dgm:prSet presAssocID="{A452EAD3-A773-4756-9599-B313C77142D4}" presName="rootConnector" presStyleLbl="node2" presStyleIdx="1" presStyleCnt="2"/>
      <dgm:spPr/>
    </dgm:pt>
    <dgm:pt modelId="{A3E16C09-F556-4DCE-853D-F1023E1D2E97}" type="pres">
      <dgm:prSet presAssocID="{A452EAD3-A773-4756-9599-B313C77142D4}" presName="hierChild4" presStyleCnt="0"/>
      <dgm:spPr/>
    </dgm:pt>
    <dgm:pt modelId="{5DC9D36D-3B1D-45D8-B82C-44E6E8B4C385}" type="pres">
      <dgm:prSet presAssocID="{A452EAD3-A773-4756-9599-B313C77142D4}" presName="hierChild5" presStyleCnt="0"/>
      <dgm:spPr/>
    </dgm:pt>
    <dgm:pt modelId="{0DD9B11D-C6F3-4008-8833-5777B9257D3E}" type="pres">
      <dgm:prSet presAssocID="{E2C3AACD-191B-445E-89B6-A2960B465946}" presName="hierChild3" presStyleCnt="0"/>
      <dgm:spPr/>
    </dgm:pt>
  </dgm:ptLst>
  <dgm:cxnLst>
    <dgm:cxn modelId="{0D851104-2BC2-46C8-85F6-4806EA818558}" type="presOf" srcId="{E2C3AACD-191B-445E-89B6-A2960B465946}" destId="{3FBBF96B-FC1C-497A-B230-73583B32CEDA}" srcOrd="1" destOrd="0" presId="urn:microsoft.com/office/officeart/2005/8/layout/orgChart1"/>
    <dgm:cxn modelId="{2E98F610-ED78-4B56-BC2A-9A92CD4642CB}" type="presOf" srcId="{4490E25A-C8AE-4ADB-B791-94329A979658}" destId="{BF7EAC0C-BB1F-4D21-9CED-B0B621C185F2}" srcOrd="0" destOrd="0" presId="urn:microsoft.com/office/officeart/2005/8/layout/orgChart1"/>
    <dgm:cxn modelId="{A48CAD20-CD07-4B4B-89CA-84060FE38EE4}" type="presOf" srcId="{A452EAD3-A773-4756-9599-B313C77142D4}" destId="{3569B363-5BC6-49EA-9D78-C92EB8890662}" srcOrd="0" destOrd="0" presId="urn:microsoft.com/office/officeart/2005/8/layout/orgChart1"/>
    <dgm:cxn modelId="{89B27E63-0F1B-4A36-B2F5-53201DBEE7EA}" srcId="{E2C3AACD-191B-445E-89B6-A2960B465946}" destId="{A452EAD3-A773-4756-9599-B313C77142D4}" srcOrd="1" destOrd="0" parTransId="{6C9AA7DD-20A4-4DD2-844B-A8EF23BF9CD0}" sibTransId="{FFFB81FB-4856-42AE-98BC-190804D9CDA2}"/>
    <dgm:cxn modelId="{1A7D8B64-6093-4913-B4C9-395A137B89B2}" srcId="{E2C3AACD-191B-445E-89B6-A2960B465946}" destId="{86A8BDD8-DA04-4811-AB43-BEED5B68E564}" srcOrd="0" destOrd="0" parTransId="{E12E9FEF-88FD-4884-93E2-98C21428FA5B}" sibTransId="{51D8C28F-A804-4196-9367-76B8DBB41EBB}"/>
    <dgm:cxn modelId="{85DC464F-40DB-4D2A-A752-11BA366C838A}" type="presOf" srcId="{6C9AA7DD-20A4-4DD2-844B-A8EF23BF9CD0}" destId="{5139FAD3-0137-44BC-9142-C6DFFD05AAA1}" srcOrd="0" destOrd="0" presId="urn:microsoft.com/office/officeart/2005/8/layout/orgChart1"/>
    <dgm:cxn modelId="{39479C83-8803-4540-9C3D-63F9773E8AC4}" type="presOf" srcId="{86A8BDD8-DA04-4811-AB43-BEED5B68E564}" destId="{201A3C0C-119D-4AB9-8BB9-1694900D11DF}" srcOrd="0" destOrd="0" presId="urn:microsoft.com/office/officeart/2005/8/layout/orgChart1"/>
    <dgm:cxn modelId="{CEE0C790-5A1B-4ACD-82EF-EF5E9B51A75C}" type="presOf" srcId="{A452EAD3-A773-4756-9599-B313C77142D4}" destId="{389BF601-9BB9-456C-8CE2-8402C33315C7}" srcOrd="1" destOrd="0" presId="urn:microsoft.com/office/officeart/2005/8/layout/orgChart1"/>
    <dgm:cxn modelId="{518640A4-10CF-4184-9385-13000ECD839D}" type="presOf" srcId="{E2C3AACD-191B-445E-89B6-A2960B465946}" destId="{D31FB190-5F83-442E-A5FD-F24D066DA68D}" srcOrd="0" destOrd="0" presId="urn:microsoft.com/office/officeart/2005/8/layout/orgChart1"/>
    <dgm:cxn modelId="{8EEC2CA6-512B-4268-BE9C-3A3316D4AEBB}" type="presOf" srcId="{E12E9FEF-88FD-4884-93E2-98C21428FA5B}" destId="{50DD085C-5D6F-4482-BE45-9BD7D74037F1}" srcOrd="0" destOrd="0" presId="urn:microsoft.com/office/officeart/2005/8/layout/orgChart1"/>
    <dgm:cxn modelId="{E1E043C4-3DCC-4A75-9ED2-B6A4309288D0}" srcId="{4490E25A-C8AE-4ADB-B791-94329A979658}" destId="{E2C3AACD-191B-445E-89B6-A2960B465946}" srcOrd="0" destOrd="0" parTransId="{7D916F42-C339-4132-937F-C2489D0B0A9A}" sibTransId="{79DF0120-0393-471B-B2E7-36238390F3C1}"/>
    <dgm:cxn modelId="{B81614F7-8220-4BEA-BC92-74F672DC355A}" type="presOf" srcId="{86A8BDD8-DA04-4811-AB43-BEED5B68E564}" destId="{11F8CF36-FAF2-418A-A60B-615F281BB714}" srcOrd="1" destOrd="0" presId="urn:microsoft.com/office/officeart/2005/8/layout/orgChart1"/>
    <dgm:cxn modelId="{27D5FC1F-C4BD-4306-8BAE-98F20637D74F}" type="presParOf" srcId="{BF7EAC0C-BB1F-4D21-9CED-B0B621C185F2}" destId="{D4DA3497-B577-473F-A471-9AB426CD8212}" srcOrd="0" destOrd="0" presId="urn:microsoft.com/office/officeart/2005/8/layout/orgChart1"/>
    <dgm:cxn modelId="{4BEB19BB-4A5F-4D6D-98B9-7DCC855682C9}" type="presParOf" srcId="{D4DA3497-B577-473F-A471-9AB426CD8212}" destId="{CC9279CC-B2CE-48EA-A582-6D35A021E66A}" srcOrd="0" destOrd="0" presId="urn:microsoft.com/office/officeart/2005/8/layout/orgChart1"/>
    <dgm:cxn modelId="{315B183E-6335-4BE0-906E-3026A34EB4DF}" type="presParOf" srcId="{CC9279CC-B2CE-48EA-A582-6D35A021E66A}" destId="{D31FB190-5F83-442E-A5FD-F24D066DA68D}" srcOrd="0" destOrd="0" presId="urn:microsoft.com/office/officeart/2005/8/layout/orgChart1"/>
    <dgm:cxn modelId="{D25AEE04-F81C-428B-AE27-9FE7CC3D26B4}" type="presParOf" srcId="{CC9279CC-B2CE-48EA-A582-6D35A021E66A}" destId="{3FBBF96B-FC1C-497A-B230-73583B32CEDA}" srcOrd="1" destOrd="0" presId="urn:microsoft.com/office/officeart/2005/8/layout/orgChart1"/>
    <dgm:cxn modelId="{F6F53429-CD73-4FFB-8FAC-981362124E70}" type="presParOf" srcId="{D4DA3497-B577-473F-A471-9AB426CD8212}" destId="{3CC40CE7-E189-4376-9496-E2BECD70E4B3}" srcOrd="1" destOrd="0" presId="urn:microsoft.com/office/officeart/2005/8/layout/orgChart1"/>
    <dgm:cxn modelId="{718AAF36-2EA7-473C-ACC7-B81868488F4E}" type="presParOf" srcId="{3CC40CE7-E189-4376-9496-E2BECD70E4B3}" destId="{50DD085C-5D6F-4482-BE45-9BD7D74037F1}" srcOrd="0" destOrd="0" presId="urn:microsoft.com/office/officeart/2005/8/layout/orgChart1"/>
    <dgm:cxn modelId="{CE99239A-B21A-40DD-87E1-7E5C6DC9B30F}" type="presParOf" srcId="{3CC40CE7-E189-4376-9496-E2BECD70E4B3}" destId="{16D040C9-58C9-40D8-882F-69B497FFC182}" srcOrd="1" destOrd="0" presId="urn:microsoft.com/office/officeart/2005/8/layout/orgChart1"/>
    <dgm:cxn modelId="{27F30D00-8CA7-4110-B5F6-39D27FA06838}" type="presParOf" srcId="{16D040C9-58C9-40D8-882F-69B497FFC182}" destId="{B26A0FF0-5877-4523-8C69-9D17226100A3}" srcOrd="0" destOrd="0" presId="urn:microsoft.com/office/officeart/2005/8/layout/orgChart1"/>
    <dgm:cxn modelId="{B5E7B17F-EA7A-412D-A0BC-27325DE12D5F}" type="presParOf" srcId="{B26A0FF0-5877-4523-8C69-9D17226100A3}" destId="{201A3C0C-119D-4AB9-8BB9-1694900D11DF}" srcOrd="0" destOrd="0" presId="urn:microsoft.com/office/officeart/2005/8/layout/orgChart1"/>
    <dgm:cxn modelId="{A46FF6E4-C791-48EF-A012-444C3EA48BA9}" type="presParOf" srcId="{B26A0FF0-5877-4523-8C69-9D17226100A3}" destId="{11F8CF36-FAF2-418A-A60B-615F281BB714}" srcOrd="1" destOrd="0" presId="urn:microsoft.com/office/officeart/2005/8/layout/orgChart1"/>
    <dgm:cxn modelId="{DC22BF6B-D1EA-4DF4-B6EA-877D0B226F3B}" type="presParOf" srcId="{16D040C9-58C9-40D8-882F-69B497FFC182}" destId="{6BD53364-06FF-4214-8774-F96F95B69BE8}" srcOrd="1" destOrd="0" presId="urn:microsoft.com/office/officeart/2005/8/layout/orgChart1"/>
    <dgm:cxn modelId="{6BE2186A-48FB-49F8-9B71-D3ABCABBE246}" type="presParOf" srcId="{16D040C9-58C9-40D8-882F-69B497FFC182}" destId="{0956BA3B-82E6-4720-8D12-9C93481DA09F}" srcOrd="2" destOrd="0" presId="urn:microsoft.com/office/officeart/2005/8/layout/orgChart1"/>
    <dgm:cxn modelId="{9DFE5566-90D2-4BE7-9616-B091F58CFDCD}" type="presParOf" srcId="{3CC40CE7-E189-4376-9496-E2BECD70E4B3}" destId="{5139FAD3-0137-44BC-9142-C6DFFD05AAA1}" srcOrd="2" destOrd="0" presId="urn:microsoft.com/office/officeart/2005/8/layout/orgChart1"/>
    <dgm:cxn modelId="{6AAC54DD-4D42-4B4D-A4D6-AC9D38961434}" type="presParOf" srcId="{3CC40CE7-E189-4376-9496-E2BECD70E4B3}" destId="{90ADD89B-D9A4-4E30-B107-B962AC6367DC}" srcOrd="3" destOrd="0" presId="urn:microsoft.com/office/officeart/2005/8/layout/orgChart1"/>
    <dgm:cxn modelId="{3B6C2AEC-874C-4CF7-991C-90B279552AAA}" type="presParOf" srcId="{90ADD89B-D9A4-4E30-B107-B962AC6367DC}" destId="{90EA61D6-4604-4018-A2E5-CABEE27D569F}" srcOrd="0" destOrd="0" presId="urn:microsoft.com/office/officeart/2005/8/layout/orgChart1"/>
    <dgm:cxn modelId="{E9708AB7-1DB8-4E26-9271-B03FC957BF5B}" type="presParOf" srcId="{90EA61D6-4604-4018-A2E5-CABEE27D569F}" destId="{3569B363-5BC6-49EA-9D78-C92EB8890662}" srcOrd="0" destOrd="0" presId="urn:microsoft.com/office/officeart/2005/8/layout/orgChart1"/>
    <dgm:cxn modelId="{47B58988-82AD-4AFA-98FC-AB628E225861}" type="presParOf" srcId="{90EA61D6-4604-4018-A2E5-CABEE27D569F}" destId="{389BF601-9BB9-456C-8CE2-8402C33315C7}" srcOrd="1" destOrd="0" presId="urn:microsoft.com/office/officeart/2005/8/layout/orgChart1"/>
    <dgm:cxn modelId="{E5588889-CC56-4B17-B99B-CD3374DE3DFC}" type="presParOf" srcId="{90ADD89B-D9A4-4E30-B107-B962AC6367DC}" destId="{A3E16C09-F556-4DCE-853D-F1023E1D2E97}" srcOrd="1" destOrd="0" presId="urn:microsoft.com/office/officeart/2005/8/layout/orgChart1"/>
    <dgm:cxn modelId="{6C39A886-7835-4499-BF5C-7A292E735A66}" type="presParOf" srcId="{90ADD89B-D9A4-4E30-B107-B962AC6367DC}" destId="{5DC9D36D-3B1D-45D8-B82C-44E6E8B4C385}" srcOrd="2" destOrd="0" presId="urn:microsoft.com/office/officeart/2005/8/layout/orgChart1"/>
    <dgm:cxn modelId="{AB0DACA5-DCCC-4E1F-851D-2AE2CBAC1F58}" type="presParOf" srcId="{D4DA3497-B577-473F-A471-9AB426CD8212}" destId="{0DD9B11D-C6F3-4008-8833-5777B9257D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E3AE5-F099-4D33-9D38-FEF3BD12E42F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27663-583F-45D8-8172-1C91D58A7F45}">
      <dgm:prSet phldrT="[Text]" custT="1"/>
      <dgm:spPr/>
      <dgm:t>
        <a:bodyPr/>
        <a:lstStyle/>
        <a:p>
          <a:pPr algn="ctr"/>
          <a:r>
            <a:rPr lang="en-US" sz="2800" dirty="0"/>
            <a:t>Parametric correlation test</a:t>
          </a:r>
        </a:p>
      </dgm:t>
    </dgm:pt>
    <dgm:pt modelId="{66740751-18C3-48A2-8BA7-0E3A9FFB4AF4}" type="parTrans" cxnId="{A82A26F3-96BA-4D71-867E-740FB7BCA936}">
      <dgm:prSet/>
      <dgm:spPr/>
      <dgm:t>
        <a:bodyPr/>
        <a:lstStyle/>
        <a:p>
          <a:endParaRPr lang="en-US"/>
        </a:p>
      </dgm:t>
    </dgm:pt>
    <dgm:pt modelId="{A88A35FA-2A3B-46E7-94B8-C7CCB7941841}" type="sibTrans" cxnId="{A82A26F3-96BA-4D71-867E-740FB7BCA936}">
      <dgm:prSet/>
      <dgm:spPr/>
      <dgm:t>
        <a:bodyPr/>
        <a:lstStyle/>
        <a:p>
          <a:endParaRPr lang="en-US"/>
        </a:p>
      </dgm:t>
    </dgm:pt>
    <dgm:pt modelId="{70C52896-F4B3-4725-B31A-F6343DDD4E2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PEARSON CORRELATION</a:t>
          </a:r>
        </a:p>
      </dgm:t>
    </dgm:pt>
    <dgm:pt modelId="{2DB74CA4-5FF7-4FA8-87E3-86FEDD28E549}" type="parTrans" cxnId="{E02D8A00-55FC-4B9B-BA04-A04CA1871F6A}">
      <dgm:prSet/>
      <dgm:spPr/>
      <dgm:t>
        <a:bodyPr/>
        <a:lstStyle/>
        <a:p>
          <a:endParaRPr lang="en-US"/>
        </a:p>
      </dgm:t>
    </dgm:pt>
    <dgm:pt modelId="{3968ACEC-0477-4165-A986-1D78487BF308}" type="sibTrans" cxnId="{E02D8A00-55FC-4B9B-BA04-A04CA1871F6A}">
      <dgm:prSet/>
      <dgm:spPr/>
      <dgm:t>
        <a:bodyPr/>
        <a:lstStyle/>
        <a:p>
          <a:endParaRPr lang="en-US"/>
        </a:p>
      </dgm:t>
    </dgm:pt>
    <dgm:pt modelId="{3CFF85FD-7241-4FFB-A795-BA94BD24F20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Numerical data</a:t>
          </a:r>
          <a:endParaRPr lang="en-US" dirty="0">
            <a:solidFill>
              <a:schemeClr val="bg1"/>
            </a:solidFill>
          </a:endParaRPr>
        </a:p>
      </dgm:t>
    </dgm:pt>
    <dgm:pt modelId="{C517C5B4-1642-4E7C-B926-EA1C097F6E3A}" type="parTrans" cxnId="{B1F746B6-0CEC-4752-B03E-282422EA095E}">
      <dgm:prSet/>
      <dgm:spPr/>
      <dgm:t>
        <a:bodyPr/>
        <a:lstStyle/>
        <a:p>
          <a:endParaRPr lang="en-US"/>
        </a:p>
      </dgm:t>
    </dgm:pt>
    <dgm:pt modelId="{08A852BD-B113-41C6-8E8C-0E1AFE87985D}" type="sibTrans" cxnId="{B1F746B6-0CEC-4752-B03E-282422EA095E}">
      <dgm:prSet/>
      <dgm:spPr/>
      <dgm:t>
        <a:bodyPr/>
        <a:lstStyle/>
        <a:p>
          <a:endParaRPr lang="en-US"/>
        </a:p>
      </dgm:t>
    </dgm:pt>
    <dgm:pt modelId="{C3093C56-6EB7-4DC6-AB9E-469CC097CB2A}">
      <dgm:prSet phldrT="[Text]" custT="1"/>
      <dgm:spPr/>
      <dgm:t>
        <a:bodyPr/>
        <a:lstStyle/>
        <a:p>
          <a:pPr algn="ctr"/>
          <a:r>
            <a:rPr lang="en-US" sz="2800" dirty="0"/>
            <a:t>Non-parametric correlation test</a:t>
          </a:r>
        </a:p>
      </dgm:t>
    </dgm:pt>
    <dgm:pt modelId="{9943D74B-7103-4AF4-9E20-269E33958D48}" type="parTrans" cxnId="{0875419C-0355-4B20-9757-76947536A69A}">
      <dgm:prSet/>
      <dgm:spPr/>
      <dgm:t>
        <a:bodyPr/>
        <a:lstStyle/>
        <a:p>
          <a:endParaRPr lang="en-US"/>
        </a:p>
      </dgm:t>
    </dgm:pt>
    <dgm:pt modelId="{DEEDCD4E-0480-4482-80BF-9C8942C4909B}" type="sibTrans" cxnId="{0875419C-0355-4B20-9757-76947536A69A}">
      <dgm:prSet/>
      <dgm:spPr/>
      <dgm:t>
        <a:bodyPr/>
        <a:lstStyle/>
        <a:p>
          <a:endParaRPr lang="en-US"/>
        </a:p>
      </dgm:t>
    </dgm:pt>
    <dgm:pt modelId="{BA5DD2FC-5DB2-40EE-BEF1-2C9744CDBCE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SPEARMAN'S CORRELATION</a:t>
          </a:r>
        </a:p>
      </dgm:t>
    </dgm:pt>
    <dgm:pt modelId="{DCAE0C35-BA5D-4C28-9068-2E83F0CBE6EE}" type="parTrans" cxnId="{2D6C7985-6E36-4396-94AE-0CDA7ABEA860}">
      <dgm:prSet/>
      <dgm:spPr/>
      <dgm:t>
        <a:bodyPr/>
        <a:lstStyle/>
        <a:p>
          <a:endParaRPr lang="en-US"/>
        </a:p>
      </dgm:t>
    </dgm:pt>
    <dgm:pt modelId="{E9EE4A2B-E6D1-4963-BD59-475558ECE7FF}" type="sibTrans" cxnId="{2D6C7985-6E36-4396-94AE-0CDA7ABEA860}">
      <dgm:prSet/>
      <dgm:spPr/>
      <dgm:t>
        <a:bodyPr/>
        <a:lstStyle/>
        <a:p>
          <a:endParaRPr lang="en-US"/>
        </a:p>
      </dgm:t>
    </dgm:pt>
    <dgm:pt modelId="{4937E4A8-158B-43C5-95D6-555D1E754BD8}">
      <dgm:prSet phldrT="[Text]"/>
      <dgm:spPr/>
      <dgm:t>
        <a:bodyPr/>
        <a:lstStyle/>
        <a:p>
          <a:r>
            <a:rPr lang="en-US" b="0" i="0" u="none" dirty="0"/>
            <a:t>Categorical data</a:t>
          </a:r>
          <a:endParaRPr lang="en-US" dirty="0"/>
        </a:p>
      </dgm:t>
    </dgm:pt>
    <dgm:pt modelId="{8C966A24-1585-497D-BF2F-ACA5FBCBA8A7}" type="parTrans" cxnId="{2DC69E8F-3255-4B91-8CB7-69BCB5794E39}">
      <dgm:prSet/>
      <dgm:spPr/>
      <dgm:t>
        <a:bodyPr/>
        <a:lstStyle/>
        <a:p>
          <a:endParaRPr lang="en-US"/>
        </a:p>
      </dgm:t>
    </dgm:pt>
    <dgm:pt modelId="{AF385C88-4A1C-4272-AE53-C9DF22428F75}" type="sibTrans" cxnId="{2DC69E8F-3255-4B91-8CB7-69BCB5794E39}">
      <dgm:prSet/>
      <dgm:spPr/>
      <dgm:t>
        <a:bodyPr/>
        <a:lstStyle/>
        <a:p>
          <a:endParaRPr lang="en-US"/>
        </a:p>
      </dgm:t>
    </dgm:pt>
    <dgm:pt modelId="{6D2E5F88-103A-4B4E-9BF3-0680CAB161B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Random sampling</a:t>
          </a:r>
          <a:endParaRPr lang="en-US" dirty="0">
            <a:solidFill>
              <a:schemeClr val="bg1"/>
            </a:solidFill>
          </a:endParaRPr>
        </a:p>
      </dgm:t>
    </dgm:pt>
    <dgm:pt modelId="{314EB649-AA92-4842-AEA9-48ED81A78B8F}" type="parTrans" cxnId="{BD2240AF-A8DD-4F81-B035-34F8E954F204}">
      <dgm:prSet/>
      <dgm:spPr/>
      <dgm:t>
        <a:bodyPr/>
        <a:lstStyle/>
        <a:p>
          <a:endParaRPr lang="en-US"/>
        </a:p>
      </dgm:t>
    </dgm:pt>
    <dgm:pt modelId="{8DC4D1A7-8761-4E05-BBB5-B00E1A225BDA}" type="sibTrans" cxnId="{BD2240AF-A8DD-4F81-B035-34F8E954F204}">
      <dgm:prSet/>
      <dgm:spPr/>
      <dgm:t>
        <a:bodyPr/>
        <a:lstStyle/>
        <a:p>
          <a:endParaRPr lang="en-US"/>
        </a:p>
      </dgm:t>
    </dgm:pt>
    <dgm:pt modelId="{A1E7CA02-0036-42D9-A02A-56E9D00A734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Normal distribution of data</a:t>
          </a:r>
          <a:endParaRPr lang="en-US" dirty="0">
            <a:solidFill>
              <a:schemeClr val="bg1"/>
            </a:solidFill>
          </a:endParaRPr>
        </a:p>
      </dgm:t>
    </dgm:pt>
    <dgm:pt modelId="{C4BFD1F5-4B76-4C9E-9DC6-83AD1C33D441}" type="parTrans" cxnId="{23B0C88B-AC3A-48FA-85DE-562F1D41F65E}">
      <dgm:prSet/>
      <dgm:spPr/>
      <dgm:t>
        <a:bodyPr/>
        <a:lstStyle/>
        <a:p>
          <a:endParaRPr lang="en-US"/>
        </a:p>
      </dgm:t>
    </dgm:pt>
    <dgm:pt modelId="{C800C0D3-620E-41B6-880D-B029C3216E67}" type="sibTrans" cxnId="{23B0C88B-AC3A-48FA-85DE-562F1D41F65E}">
      <dgm:prSet/>
      <dgm:spPr/>
      <dgm:t>
        <a:bodyPr/>
        <a:lstStyle/>
        <a:p>
          <a:endParaRPr lang="en-US"/>
        </a:p>
      </dgm:t>
    </dgm:pt>
    <dgm:pt modelId="{4CB1459C-E663-4D76-AE4E-99A00F3E941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Homogeneous (similar) variances</a:t>
          </a:r>
          <a:endParaRPr lang="en-US" dirty="0">
            <a:solidFill>
              <a:schemeClr val="bg1"/>
            </a:solidFill>
          </a:endParaRPr>
        </a:p>
      </dgm:t>
    </dgm:pt>
    <dgm:pt modelId="{1A2D9A18-37E8-415E-BC81-6A5C2B55978E}" type="parTrans" cxnId="{7056E8B1-8A59-48FC-B984-BC0FDEDD40A1}">
      <dgm:prSet/>
      <dgm:spPr/>
      <dgm:t>
        <a:bodyPr/>
        <a:lstStyle/>
        <a:p>
          <a:endParaRPr lang="en-US"/>
        </a:p>
      </dgm:t>
    </dgm:pt>
    <dgm:pt modelId="{B6F72647-6A66-4F86-BE1E-197EDDD7A25E}" type="sibTrans" cxnId="{7056E8B1-8A59-48FC-B984-BC0FDEDD40A1}">
      <dgm:prSet/>
      <dgm:spPr/>
      <dgm:t>
        <a:bodyPr/>
        <a:lstStyle/>
        <a:p>
          <a:endParaRPr lang="en-US"/>
        </a:p>
      </dgm:t>
    </dgm:pt>
    <dgm:pt modelId="{ABE882FF-7BC6-4486-861A-EC0E66F97640}">
      <dgm:prSet phldrT="[Text]"/>
      <dgm:spPr/>
      <dgm:t>
        <a:bodyPr/>
        <a:lstStyle/>
        <a:p>
          <a:r>
            <a:rPr lang="en-US" b="0" i="0" u="none" dirty="0"/>
            <a:t>Non-random sampling</a:t>
          </a:r>
          <a:endParaRPr lang="en-US" dirty="0"/>
        </a:p>
      </dgm:t>
    </dgm:pt>
    <dgm:pt modelId="{05A22635-02CE-484A-A0BD-64B4CAC18476}" type="parTrans" cxnId="{1916CF12-906C-4D28-B4B2-25C483D21869}">
      <dgm:prSet/>
      <dgm:spPr/>
      <dgm:t>
        <a:bodyPr/>
        <a:lstStyle/>
        <a:p>
          <a:endParaRPr lang="en-US"/>
        </a:p>
      </dgm:t>
    </dgm:pt>
    <dgm:pt modelId="{3A1DB120-30F4-4AA7-ACDD-6F9CF952796B}" type="sibTrans" cxnId="{1916CF12-906C-4D28-B4B2-25C483D21869}">
      <dgm:prSet/>
      <dgm:spPr/>
      <dgm:t>
        <a:bodyPr/>
        <a:lstStyle/>
        <a:p>
          <a:endParaRPr lang="en-US"/>
        </a:p>
      </dgm:t>
    </dgm:pt>
    <dgm:pt modelId="{9F0BB908-4CE8-4946-9015-998C0D195053}">
      <dgm:prSet phldrT="[Text]"/>
      <dgm:spPr/>
      <dgm:t>
        <a:bodyPr/>
        <a:lstStyle/>
        <a:p>
          <a:r>
            <a:rPr lang="en-US" b="0" i="0" u="none" dirty="0"/>
            <a:t>Non-normal distribution of data</a:t>
          </a:r>
          <a:endParaRPr lang="en-US" dirty="0"/>
        </a:p>
      </dgm:t>
    </dgm:pt>
    <dgm:pt modelId="{523D3035-3DE7-4620-83B8-D18D8A2DBB21}" type="parTrans" cxnId="{833C8E2A-23FC-405A-B410-08B8EF776DBB}">
      <dgm:prSet/>
      <dgm:spPr/>
      <dgm:t>
        <a:bodyPr/>
        <a:lstStyle/>
        <a:p>
          <a:endParaRPr lang="en-US"/>
        </a:p>
      </dgm:t>
    </dgm:pt>
    <dgm:pt modelId="{EB8A4ED9-4BE5-4D5B-B20C-9FB0C2A556BD}" type="sibTrans" cxnId="{833C8E2A-23FC-405A-B410-08B8EF776DBB}">
      <dgm:prSet/>
      <dgm:spPr/>
      <dgm:t>
        <a:bodyPr/>
        <a:lstStyle/>
        <a:p>
          <a:endParaRPr lang="en-US"/>
        </a:p>
      </dgm:t>
    </dgm:pt>
    <dgm:pt modelId="{2BDA0882-6836-49FD-86FF-BBADE57F9B61}">
      <dgm:prSet phldrT="[Text]"/>
      <dgm:spPr/>
      <dgm:t>
        <a:bodyPr/>
        <a:lstStyle/>
        <a:p>
          <a:r>
            <a:rPr lang="en-US" b="0" i="0" u="none" dirty="0"/>
            <a:t>Heterogeneous (non similar) variances</a:t>
          </a:r>
          <a:endParaRPr lang="en-US" dirty="0"/>
        </a:p>
      </dgm:t>
    </dgm:pt>
    <dgm:pt modelId="{20AD02E3-931D-40D0-8182-EB4DFA72AB7F}" type="parTrans" cxnId="{083F6031-7989-452A-AD78-F7A72CF8D104}">
      <dgm:prSet/>
      <dgm:spPr/>
      <dgm:t>
        <a:bodyPr/>
        <a:lstStyle/>
        <a:p>
          <a:endParaRPr lang="en-US"/>
        </a:p>
      </dgm:t>
    </dgm:pt>
    <dgm:pt modelId="{782F6241-1621-4B76-8BE7-EBC1367B9ECC}" type="sibTrans" cxnId="{083F6031-7989-452A-AD78-F7A72CF8D104}">
      <dgm:prSet/>
      <dgm:spPr/>
      <dgm:t>
        <a:bodyPr/>
        <a:lstStyle/>
        <a:p>
          <a:endParaRPr lang="en-US"/>
        </a:p>
      </dgm:t>
    </dgm:pt>
    <dgm:pt modelId="{37B8ED9C-4946-4090-98FC-ED3D1B281E66}" type="pres">
      <dgm:prSet presAssocID="{92BE3AE5-F099-4D33-9D38-FEF3BD12E42F}" presName="Name0" presStyleCnt="0">
        <dgm:presLayoutVars>
          <dgm:dir/>
          <dgm:animLvl val="lvl"/>
          <dgm:resizeHandles val="exact"/>
        </dgm:presLayoutVars>
      </dgm:prSet>
      <dgm:spPr/>
    </dgm:pt>
    <dgm:pt modelId="{DCCD3EAE-8992-46FF-9517-2BBB14BB681C}" type="pres">
      <dgm:prSet presAssocID="{75B27663-583F-45D8-8172-1C91D58A7F45}" presName="linNode" presStyleCnt="0"/>
      <dgm:spPr/>
    </dgm:pt>
    <dgm:pt modelId="{13A04BEB-C52E-4FF6-9C5D-05128E9DDB3C}" type="pres">
      <dgm:prSet presAssocID="{75B27663-583F-45D8-8172-1C91D58A7F45}" presName="parTx" presStyleLbl="revTx" presStyleIdx="0" presStyleCnt="2">
        <dgm:presLayoutVars>
          <dgm:chMax val="1"/>
          <dgm:bulletEnabled val="1"/>
        </dgm:presLayoutVars>
      </dgm:prSet>
      <dgm:spPr/>
    </dgm:pt>
    <dgm:pt modelId="{976899AA-ACBC-402E-B6FF-C3469292103D}" type="pres">
      <dgm:prSet presAssocID="{75B27663-583F-45D8-8172-1C91D58A7F45}" presName="bracket" presStyleLbl="parChTrans1D1" presStyleIdx="0" presStyleCnt="2"/>
      <dgm:spPr/>
    </dgm:pt>
    <dgm:pt modelId="{0CBA35EC-F3C3-4C0C-A5FA-901FE56059AE}" type="pres">
      <dgm:prSet presAssocID="{75B27663-583F-45D8-8172-1C91D58A7F45}" presName="spH" presStyleCnt="0"/>
      <dgm:spPr/>
    </dgm:pt>
    <dgm:pt modelId="{4749E7C1-DC07-4F6B-A174-CD912FAA7A61}" type="pres">
      <dgm:prSet presAssocID="{75B27663-583F-45D8-8172-1C91D58A7F45}" presName="desTx" presStyleLbl="node1" presStyleIdx="0" presStyleCnt="2">
        <dgm:presLayoutVars>
          <dgm:bulletEnabled val="1"/>
        </dgm:presLayoutVars>
      </dgm:prSet>
      <dgm:spPr/>
    </dgm:pt>
    <dgm:pt modelId="{9FA5C47A-54D7-455F-A430-21070868804F}" type="pres">
      <dgm:prSet presAssocID="{A88A35FA-2A3B-46E7-94B8-C7CCB7941841}" presName="spV" presStyleCnt="0"/>
      <dgm:spPr/>
    </dgm:pt>
    <dgm:pt modelId="{D6332590-4FE4-4848-B66D-9B1781B89B23}" type="pres">
      <dgm:prSet presAssocID="{C3093C56-6EB7-4DC6-AB9E-469CC097CB2A}" presName="linNode" presStyleCnt="0"/>
      <dgm:spPr/>
    </dgm:pt>
    <dgm:pt modelId="{B73596DB-1735-4051-A184-A014B3F6CC79}" type="pres">
      <dgm:prSet presAssocID="{C3093C56-6EB7-4DC6-AB9E-469CC097CB2A}" presName="parTx" presStyleLbl="revTx" presStyleIdx="1" presStyleCnt="2">
        <dgm:presLayoutVars>
          <dgm:chMax val="1"/>
          <dgm:bulletEnabled val="1"/>
        </dgm:presLayoutVars>
      </dgm:prSet>
      <dgm:spPr/>
    </dgm:pt>
    <dgm:pt modelId="{47C43BF0-F44C-41F8-A89B-4145EE0D01C4}" type="pres">
      <dgm:prSet presAssocID="{C3093C56-6EB7-4DC6-AB9E-469CC097CB2A}" presName="bracket" presStyleLbl="parChTrans1D1" presStyleIdx="1" presStyleCnt="2"/>
      <dgm:spPr/>
    </dgm:pt>
    <dgm:pt modelId="{74C1AC4F-090F-42AB-8F34-4DF8329D19FB}" type="pres">
      <dgm:prSet presAssocID="{C3093C56-6EB7-4DC6-AB9E-469CC097CB2A}" presName="spH" presStyleCnt="0"/>
      <dgm:spPr/>
    </dgm:pt>
    <dgm:pt modelId="{20CAAEB1-DA14-45DA-A469-8A454D2A03C1}" type="pres">
      <dgm:prSet presAssocID="{C3093C56-6EB7-4DC6-AB9E-469CC097CB2A}" presName="desTx" presStyleLbl="node1" presStyleIdx="1" presStyleCnt="2">
        <dgm:presLayoutVars>
          <dgm:bulletEnabled val="1"/>
        </dgm:presLayoutVars>
      </dgm:prSet>
      <dgm:spPr/>
    </dgm:pt>
  </dgm:ptLst>
  <dgm:cxnLst>
    <dgm:cxn modelId="{E02D8A00-55FC-4B9B-BA04-A04CA1871F6A}" srcId="{75B27663-583F-45D8-8172-1C91D58A7F45}" destId="{70C52896-F4B3-4725-B31A-F6343DDD4E2A}" srcOrd="0" destOrd="0" parTransId="{2DB74CA4-5FF7-4FA8-87E3-86FEDD28E549}" sibTransId="{3968ACEC-0477-4165-A986-1D78487BF308}"/>
    <dgm:cxn modelId="{1916CF12-906C-4D28-B4B2-25C483D21869}" srcId="{C3093C56-6EB7-4DC6-AB9E-469CC097CB2A}" destId="{ABE882FF-7BC6-4486-861A-EC0E66F97640}" srcOrd="2" destOrd="0" parTransId="{05A22635-02CE-484A-A0BD-64B4CAC18476}" sibTransId="{3A1DB120-30F4-4AA7-ACDD-6F9CF952796B}"/>
    <dgm:cxn modelId="{784FB416-D396-48E6-9B75-8E5B16DDD711}" type="presOf" srcId="{9F0BB908-4CE8-4946-9015-998C0D195053}" destId="{20CAAEB1-DA14-45DA-A469-8A454D2A03C1}" srcOrd="0" destOrd="3" presId="urn:diagrams.loki3.com/BracketList"/>
    <dgm:cxn modelId="{399F5B26-A17B-4E64-972B-FFCE2C8FFED8}" type="presOf" srcId="{70C52896-F4B3-4725-B31A-F6343DDD4E2A}" destId="{4749E7C1-DC07-4F6B-A174-CD912FAA7A61}" srcOrd="0" destOrd="0" presId="urn:diagrams.loki3.com/BracketList"/>
    <dgm:cxn modelId="{C8037227-8818-41FC-89F5-A01570C81F9D}" type="presOf" srcId="{C3093C56-6EB7-4DC6-AB9E-469CC097CB2A}" destId="{B73596DB-1735-4051-A184-A014B3F6CC79}" srcOrd="0" destOrd="0" presId="urn:diagrams.loki3.com/BracketList"/>
    <dgm:cxn modelId="{833C8E2A-23FC-405A-B410-08B8EF776DBB}" srcId="{C3093C56-6EB7-4DC6-AB9E-469CC097CB2A}" destId="{9F0BB908-4CE8-4946-9015-998C0D195053}" srcOrd="3" destOrd="0" parTransId="{523D3035-3DE7-4620-83B8-D18D8A2DBB21}" sibTransId="{EB8A4ED9-4BE5-4D5B-B20C-9FB0C2A556BD}"/>
    <dgm:cxn modelId="{083F6031-7989-452A-AD78-F7A72CF8D104}" srcId="{C3093C56-6EB7-4DC6-AB9E-469CC097CB2A}" destId="{2BDA0882-6836-49FD-86FF-BBADE57F9B61}" srcOrd="4" destOrd="0" parTransId="{20AD02E3-931D-40D0-8182-EB4DFA72AB7F}" sibTransId="{782F6241-1621-4B76-8BE7-EBC1367B9ECC}"/>
    <dgm:cxn modelId="{5FF6D847-B92D-47B1-9FED-E753A705C849}" type="presOf" srcId="{A1E7CA02-0036-42D9-A02A-56E9D00A7341}" destId="{4749E7C1-DC07-4F6B-A174-CD912FAA7A61}" srcOrd="0" destOrd="3" presId="urn:diagrams.loki3.com/BracketList"/>
    <dgm:cxn modelId="{058B5172-6E9B-449E-BDD3-25949E31F4FF}" type="presOf" srcId="{3CFF85FD-7241-4FFB-A795-BA94BD24F20E}" destId="{4749E7C1-DC07-4F6B-A174-CD912FAA7A61}" srcOrd="0" destOrd="1" presId="urn:diagrams.loki3.com/BracketList"/>
    <dgm:cxn modelId="{2D6C7985-6E36-4396-94AE-0CDA7ABEA860}" srcId="{C3093C56-6EB7-4DC6-AB9E-469CC097CB2A}" destId="{BA5DD2FC-5DB2-40EE-BEF1-2C9744CDBCE5}" srcOrd="0" destOrd="0" parTransId="{DCAE0C35-BA5D-4C28-9068-2E83F0CBE6EE}" sibTransId="{E9EE4A2B-E6D1-4963-BD59-475558ECE7FF}"/>
    <dgm:cxn modelId="{23B0C88B-AC3A-48FA-85DE-562F1D41F65E}" srcId="{75B27663-583F-45D8-8172-1C91D58A7F45}" destId="{A1E7CA02-0036-42D9-A02A-56E9D00A7341}" srcOrd="3" destOrd="0" parTransId="{C4BFD1F5-4B76-4C9E-9DC6-83AD1C33D441}" sibTransId="{C800C0D3-620E-41B6-880D-B029C3216E67}"/>
    <dgm:cxn modelId="{2DC69E8F-3255-4B91-8CB7-69BCB5794E39}" srcId="{C3093C56-6EB7-4DC6-AB9E-469CC097CB2A}" destId="{4937E4A8-158B-43C5-95D6-555D1E754BD8}" srcOrd="1" destOrd="0" parTransId="{8C966A24-1585-497D-BF2F-ACA5FBCBA8A7}" sibTransId="{AF385C88-4A1C-4272-AE53-C9DF22428F75}"/>
    <dgm:cxn modelId="{0875419C-0355-4B20-9757-76947536A69A}" srcId="{92BE3AE5-F099-4D33-9D38-FEF3BD12E42F}" destId="{C3093C56-6EB7-4DC6-AB9E-469CC097CB2A}" srcOrd="1" destOrd="0" parTransId="{9943D74B-7103-4AF4-9E20-269E33958D48}" sibTransId="{DEEDCD4E-0480-4482-80BF-9C8942C4909B}"/>
    <dgm:cxn modelId="{BD2240AF-A8DD-4F81-B035-34F8E954F204}" srcId="{75B27663-583F-45D8-8172-1C91D58A7F45}" destId="{6D2E5F88-103A-4B4E-9BF3-0680CAB161BF}" srcOrd="2" destOrd="0" parTransId="{314EB649-AA92-4842-AEA9-48ED81A78B8F}" sibTransId="{8DC4D1A7-8761-4E05-BBB5-B00E1A225BDA}"/>
    <dgm:cxn modelId="{F7E10AB1-4622-451C-A4A9-1A454E2DBD47}" type="presOf" srcId="{75B27663-583F-45D8-8172-1C91D58A7F45}" destId="{13A04BEB-C52E-4FF6-9C5D-05128E9DDB3C}" srcOrd="0" destOrd="0" presId="urn:diagrams.loki3.com/BracketList"/>
    <dgm:cxn modelId="{7056E8B1-8A59-48FC-B984-BC0FDEDD40A1}" srcId="{75B27663-583F-45D8-8172-1C91D58A7F45}" destId="{4CB1459C-E663-4D76-AE4E-99A00F3E9411}" srcOrd="4" destOrd="0" parTransId="{1A2D9A18-37E8-415E-BC81-6A5C2B55978E}" sibTransId="{B6F72647-6A66-4F86-BE1E-197EDDD7A25E}"/>
    <dgm:cxn modelId="{B1F746B6-0CEC-4752-B03E-282422EA095E}" srcId="{75B27663-583F-45D8-8172-1C91D58A7F45}" destId="{3CFF85FD-7241-4FFB-A795-BA94BD24F20E}" srcOrd="1" destOrd="0" parTransId="{C517C5B4-1642-4E7C-B926-EA1C097F6E3A}" sibTransId="{08A852BD-B113-41C6-8E8C-0E1AFE87985D}"/>
    <dgm:cxn modelId="{1017D6BB-49A5-4E07-B3B7-CE363B972261}" type="presOf" srcId="{6D2E5F88-103A-4B4E-9BF3-0680CAB161BF}" destId="{4749E7C1-DC07-4F6B-A174-CD912FAA7A61}" srcOrd="0" destOrd="2" presId="urn:diagrams.loki3.com/BracketList"/>
    <dgm:cxn modelId="{17B92FC7-BF56-480F-934D-7AE6C8CB0356}" type="presOf" srcId="{4937E4A8-158B-43C5-95D6-555D1E754BD8}" destId="{20CAAEB1-DA14-45DA-A469-8A454D2A03C1}" srcOrd="0" destOrd="1" presId="urn:diagrams.loki3.com/BracketList"/>
    <dgm:cxn modelId="{00D1FAC7-2C42-4DFE-9A84-39E84554477E}" type="presOf" srcId="{BA5DD2FC-5DB2-40EE-BEF1-2C9744CDBCE5}" destId="{20CAAEB1-DA14-45DA-A469-8A454D2A03C1}" srcOrd="0" destOrd="0" presId="urn:diagrams.loki3.com/BracketList"/>
    <dgm:cxn modelId="{82C990C9-834F-4B43-A420-496751F1091B}" type="presOf" srcId="{2BDA0882-6836-49FD-86FF-BBADE57F9B61}" destId="{20CAAEB1-DA14-45DA-A469-8A454D2A03C1}" srcOrd="0" destOrd="4" presId="urn:diagrams.loki3.com/BracketList"/>
    <dgm:cxn modelId="{2267FFCC-EA20-4302-9A66-2554E7E600D6}" type="presOf" srcId="{ABE882FF-7BC6-4486-861A-EC0E66F97640}" destId="{20CAAEB1-DA14-45DA-A469-8A454D2A03C1}" srcOrd="0" destOrd="2" presId="urn:diagrams.loki3.com/BracketList"/>
    <dgm:cxn modelId="{D8DA66D4-71ED-4B73-BEF5-753B93B9979A}" type="presOf" srcId="{92BE3AE5-F099-4D33-9D38-FEF3BD12E42F}" destId="{37B8ED9C-4946-4090-98FC-ED3D1B281E66}" srcOrd="0" destOrd="0" presId="urn:diagrams.loki3.com/BracketList"/>
    <dgm:cxn modelId="{D1411FEA-C0E2-4D42-AC1B-BD022B3E7ACB}" type="presOf" srcId="{4CB1459C-E663-4D76-AE4E-99A00F3E9411}" destId="{4749E7C1-DC07-4F6B-A174-CD912FAA7A61}" srcOrd="0" destOrd="4" presId="urn:diagrams.loki3.com/BracketList"/>
    <dgm:cxn modelId="{A82A26F3-96BA-4D71-867E-740FB7BCA936}" srcId="{92BE3AE5-F099-4D33-9D38-FEF3BD12E42F}" destId="{75B27663-583F-45D8-8172-1C91D58A7F45}" srcOrd="0" destOrd="0" parTransId="{66740751-18C3-48A2-8BA7-0E3A9FFB4AF4}" sibTransId="{A88A35FA-2A3B-46E7-94B8-C7CCB7941841}"/>
    <dgm:cxn modelId="{202EB207-E4E1-4564-A908-36D39421669C}" type="presParOf" srcId="{37B8ED9C-4946-4090-98FC-ED3D1B281E66}" destId="{DCCD3EAE-8992-46FF-9517-2BBB14BB681C}" srcOrd="0" destOrd="0" presId="urn:diagrams.loki3.com/BracketList"/>
    <dgm:cxn modelId="{A85E9B6C-16CC-4456-B52E-B84E692278B2}" type="presParOf" srcId="{DCCD3EAE-8992-46FF-9517-2BBB14BB681C}" destId="{13A04BEB-C52E-4FF6-9C5D-05128E9DDB3C}" srcOrd="0" destOrd="0" presId="urn:diagrams.loki3.com/BracketList"/>
    <dgm:cxn modelId="{38C9BD8D-ABCD-440A-85A4-FA8BBBA08BEF}" type="presParOf" srcId="{DCCD3EAE-8992-46FF-9517-2BBB14BB681C}" destId="{976899AA-ACBC-402E-B6FF-C3469292103D}" srcOrd="1" destOrd="0" presId="urn:diagrams.loki3.com/BracketList"/>
    <dgm:cxn modelId="{85E47190-C6F5-465B-9660-319323C69625}" type="presParOf" srcId="{DCCD3EAE-8992-46FF-9517-2BBB14BB681C}" destId="{0CBA35EC-F3C3-4C0C-A5FA-901FE56059AE}" srcOrd="2" destOrd="0" presId="urn:diagrams.loki3.com/BracketList"/>
    <dgm:cxn modelId="{CF0E180D-93B9-46EF-A7FE-6C255F633C96}" type="presParOf" srcId="{DCCD3EAE-8992-46FF-9517-2BBB14BB681C}" destId="{4749E7C1-DC07-4F6B-A174-CD912FAA7A61}" srcOrd="3" destOrd="0" presId="urn:diagrams.loki3.com/BracketList"/>
    <dgm:cxn modelId="{9ECFE583-A515-46F2-8554-E43B9087C089}" type="presParOf" srcId="{37B8ED9C-4946-4090-98FC-ED3D1B281E66}" destId="{9FA5C47A-54D7-455F-A430-21070868804F}" srcOrd="1" destOrd="0" presId="urn:diagrams.loki3.com/BracketList"/>
    <dgm:cxn modelId="{19A77D7D-B6E2-4B6D-98C6-C8630EEB4A47}" type="presParOf" srcId="{37B8ED9C-4946-4090-98FC-ED3D1B281E66}" destId="{D6332590-4FE4-4848-B66D-9B1781B89B23}" srcOrd="2" destOrd="0" presId="urn:diagrams.loki3.com/BracketList"/>
    <dgm:cxn modelId="{7479E0F4-2BCD-46F4-9E17-22C3A7C8F975}" type="presParOf" srcId="{D6332590-4FE4-4848-B66D-9B1781B89B23}" destId="{B73596DB-1735-4051-A184-A014B3F6CC79}" srcOrd="0" destOrd="0" presId="urn:diagrams.loki3.com/BracketList"/>
    <dgm:cxn modelId="{DBAFDE93-B143-4C70-907F-F22B50A17569}" type="presParOf" srcId="{D6332590-4FE4-4848-B66D-9B1781B89B23}" destId="{47C43BF0-F44C-41F8-A89B-4145EE0D01C4}" srcOrd="1" destOrd="0" presId="urn:diagrams.loki3.com/BracketList"/>
    <dgm:cxn modelId="{556D59F8-BCA7-47AD-A1B5-AC193762F627}" type="presParOf" srcId="{D6332590-4FE4-4848-B66D-9B1781B89B23}" destId="{74C1AC4F-090F-42AB-8F34-4DF8329D19FB}" srcOrd="2" destOrd="0" presId="urn:diagrams.loki3.com/BracketList"/>
    <dgm:cxn modelId="{E5F770A1-7BAA-4897-AE87-52A19BAB9D40}" type="presParOf" srcId="{D6332590-4FE4-4848-B66D-9B1781B89B23}" destId="{20CAAEB1-DA14-45DA-A469-8A454D2A03C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9FAD3-0137-44BC-9142-C6DFFD05AAA1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D085C-5D6F-4482-BE45-9BD7D74037F1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FB190-5F83-442E-A5FD-F24D066DA68D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Types of advanced tests</a:t>
          </a:r>
        </a:p>
      </dsp:txBody>
      <dsp:txXfrm>
        <a:off x="3460700" y="1178"/>
        <a:ext cx="3594199" cy="1797099"/>
      </dsp:txXfrm>
    </dsp:sp>
    <dsp:sp modelId="{201A3C0C-119D-4AB9-8BB9-1694900D11DF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Difference</a:t>
          </a:r>
        </a:p>
      </dsp:txBody>
      <dsp:txXfrm>
        <a:off x="1286209" y="2553059"/>
        <a:ext cx="3594199" cy="1797099"/>
      </dsp:txXfrm>
    </dsp:sp>
    <dsp:sp modelId="{3569B363-5BC6-49EA-9D78-C92EB8890662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Relationship</a:t>
          </a:r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4BEB-C52E-4FF6-9C5D-05128E9DDB3C}">
      <dsp:nvSpPr>
        <dsp:cNvPr id="0" name=""/>
        <dsp:cNvSpPr/>
      </dsp:nvSpPr>
      <dsp:spPr>
        <a:xfrm>
          <a:off x="5446" y="612200"/>
          <a:ext cx="2785903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Parametric correlation test</a:t>
          </a:r>
        </a:p>
      </dsp:txBody>
      <dsp:txXfrm>
        <a:off x="5446" y="612200"/>
        <a:ext cx="2785903" cy="935550"/>
      </dsp:txXfrm>
    </dsp:sp>
    <dsp:sp modelId="{976899AA-ACBC-402E-B6FF-C3469292103D}">
      <dsp:nvSpPr>
        <dsp:cNvPr id="0" name=""/>
        <dsp:cNvSpPr/>
      </dsp:nvSpPr>
      <dsp:spPr>
        <a:xfrm>
          <a:off x="2791350" y="27481"/>
          <a:ext cx="557180" cy="21049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9E7C1-DC07-4F6B-A174-CD912FAA7A61}">
      <dsp:nvSpPr>
        <dsp:cNvPr id="0" name=""/>
        <dsp:cNvSpPr/>
      </dsp:nvSpPr>
      <dsp:spPr>
        <a:xfrm>
          <a:off x="3571403" y="27481"/>
          <a:ext cx="7577658" cy="2104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PEARSON CORRELATION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Numerical data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Random sampling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Normal distribution of data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Homogeneous (similar) variances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571403" y="27481"/>
        <a:ext cx="7577658" cy="2104987"/>
      </dsp:txXfrm>
    </dsp:sp>
    <dsp:sp modelId="{B73596DB-1735-4051-A184-A014B3F6CC79}">
      <dsp:nvSpPr>
        <dsp:cNvPr id="0" name=""/>
        <dsp:cNvSpPr/>
      </dsp:nvSpPr>
      <dsp:spPr>
        <a:xfrm>
          <a:off x="5446" y="2803587"/>
          <a:ext cx="2785903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Non-parametric correlation test</a:t>
          </a:r>
        </a:p>
      </dsp:txBody>
      <dsp:txXfrm>
        <a:off x="5446" y="2803587"/>
        <a:ext cx="2785903" cy="935550"/>
      </dsp:txXfrm>
    </dsp:sp>
    <dsp:sp modelId="{47C43BF0-F44C-41F8-A89B-4145EE0D01C4}">
      <dsp:nvSpPr>
        <dsp:cNvPr id="0" name=""/>
        <dsp:cNvSpPr/>
      </dsp:nvSpPr>
      <dsp:spPr>
        <a:xfrm>
          <a:off x="2791350" y="2218869"/>
          <a:ext cx="557180" cy="21049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AAEB1-DA14-45DA-A469-8A454D2A03C1}">
      <dsp:nvSpPr>
        <dsp:cNvPr id="0" name=""/>
        <dsp:cNvSpPr/>
      </dsp:nvSpPr>
      <dsp:spPr>
        <a:xfrm>
          <a:off x="3571403" y="2218869"/>
          <a:ext cx="7577658" cy="2104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SPEARMAN'S CORRELATION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Categorical data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Non-random sampling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Non-normal distribution of data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u="none" kern="1200" dirty="0"/>
            <a:t>Heterogeneous (non similar) variances</a:t>
          </a:r>
          <a:endParaRPr lang="en-US" sz="2400" kern="1200" dirty="0"/>
        </a:p>
      </dsp:txBody>
      <dsp:txXfrm>
        <a:off x="3571403" y="2218869"/>
        <a:ext cx="7577658" cy="210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4CBBB-4CEC-40CB-BE30-9918CDC36F3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4C2C-A65F-477A-B619-95B19E5D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D4C2C-A65F-477A-B619-95B19E5D3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D4C2C-A65F-477A-B619-95B19E5D39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D4C2C-A65F-477A-B619-95B19E5D39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D4C2C-A65F-477A-B619-95B19E5D39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9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D4C2C-A65F-477A-B619-95B19E5D39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DCC9-84FC-3A64-72E1-065937634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C16C-A202-70E6-5E5A-896B251B0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708C-4F59-8EE2-C7C4-636A5352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B459-C5ED-5743-74C5-7477BBE4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0A34-C35D-C848-5ADD-1BB0131D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73BC-08BD-56A6-C40D-54F39015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BA49-191D-0D45-B414-9C5904C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878C-0BA7-93B9-08CE-4DDA99F9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B9F1A-516A-6BCE-F03D-FE2DCB9F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ACD09-E255-8D5E-BF87-C6E30914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282C9-95DB-92DE-DB63-EBFC53EEC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5E3E5-225F-7E03-60A7-BC93DC5CB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767D-6659-0AB3-3F3A-EB6BDCCF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FB03-D584-5CAD-A566-4BBB4C88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3394-3070-E625-8FF2-2F34774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CAF8-F198-F64E-5C56-F64301E8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0185-D9FC-A9D1-FA0C-3E58E4F0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F679-14DA-1A85-8E0F-853E73A9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C8365-8523-9E65-9773-C9BD66C1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093D-00F0-B163-1143-CE9BF725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CE9F-A0B2-72BC-38F7-B69E87BD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789A7-43A3-5FB0-4C6F-FBDF2917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568A-9C34-ED92-C34C-21353AE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64418-2C28-FCDD-C0F5-7DEF885F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19E1-07AE-CE41-2C3B-40918E99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4413-174E-4D51-84BE-3F1A5847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72A9-DEAF-45E2-B2DC-31D6406CC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D753-DFE5-6611-DC49-879A5C2D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0D7F-744C-476B-40A6-28441148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04B53-6E31-23D6-18A5-0370CB7F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BD2B-4121-5C16-F5AB-D99EF549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E04A-CCDF-4681-52B3-6C5ABBFF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00687-429C-30F1-A659-BFDA18BC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B991E-C0BC-24EE-CAA6-02A51DD1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9CDB8-B5E1-1EF3-3810-67CE6B4DB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E7FD1-ADC9-624D-523D-AA7E414EF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AFF5D-CCE4-E63E-CE8E-0A21DE64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958AA-E35C-192D-DB69-97B1CA3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86EB2-04C9-F6A8-77E1-644DFF87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365D-3FAC-F2BB-0531-9CE45AC9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A261-2535-C0CC-4E00-109C9FE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63C23-2100-0013-16B9-7048DA66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9B5B-6FD1-6D67-BDEB-64C22403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928FD-D709-B93D-E1A5-38CABFAA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A075C-880F-0D4B-EE05-7F6B5970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79A2-27FE-6AB1-ECEC-5752B4D3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8D94-3530-0616-8322-EBA024E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FAA2-0689-DC76-A7EC-D3E807F8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32924-07D1-1BFB-E7C2-16A2DAE6C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A0FB6-ECE2-EBD8-DA04-DCDA0107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4006-52F2-460B-7079-B077AEBB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75CE-5021-F3CD-4849-9FFA15D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CA0-FDBE-2FC2-A7B8-97329407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291F9-3F3D-995B-1680-390723251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DDDEC-118A-94F7-7E7E-9392D356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8134-B38B-47F8-1260-15F35589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2274-4507-64A4-2D9D-B376DAC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BDD9-D004-3357-2773-7601A3FF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ECA9C-D489-286C-9E75-DBA5B83B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5C0AB-6B1D-806A-76DB-AC5203D7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75FF-B634-F05E-0780-A8ADA8222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9E7C-32FE-47F6-8C26-5202CFB6440B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0C6E-A142-34A5-3D77-74FD950FE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99E0-5D92-9D9E-B4F2-C1059B10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6345-43B6-DF9D-CC55-7961934F1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starting soon</a:t>
            </a:r>
          </a:p>
        </p:txBody>
      </p:sp>
    </p:spTree>
    <p:extLst>
      <p:ext uri="{BB962C8B-B14F-4D97-AF65-F5344CB8AC3E}">
        <p14:creationId xmlns:p14="http://schemas.microsoft.com/office/powerpoint/2010/main" val="151084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97D7-9081-5248-8C2D-FAEC04C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≠ </a:t>
            </a:r>
            <a:r>
              <a:rPr lang="en-US" b="1" dirty="0"/>
              <a:t>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6B82-A4BB-4AC9-738F-F57533DC0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“Correlation research attempts to determine the </a:t>
            </a:r>
            <a:r>
              <a:rPr lang="en-US" b="1" dirty="0">
                <a:solidFill>
                  <a:srgbClr val="00B050"/>
                </a:solidFill>
              </a:rPr>
              <a:t>relationship</a:t>
            </a:r>
            <a:r>
              <a:rPr lang="en-US" dirty="0"/>
              <a:t> between or among variables; it does not determine causation” </a:t>
            </a:r>
          </a:p>
          <a:p>
            <a:pPr marL="0" indent="0" algn="r">
              <a:buNone/>
            </a:pPr>
            <a:r>
              <a:rPr lang="en-US" dirty="0"/>
              <a:t>(Mackey &amp; </a:t>
            </a:r>
            <a:r>
              <a:rPr lang="en-US" dirty="0" err="1"/>
              <a:t>Gass</a:t>
            </a:r>
            <a:r>
              <a:rPr lang="en-US" dirty="0"/>
              <a:t>, 2015, p. 284)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4EBF9-80AC-5B97-BC4D-D63C3CE5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2CB5-B662-CF3D-8337-681A59FF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≠ </a:t>
            </a:r>
            <a:r>
              <a:rPr lang="en-US" b="1" dirty="0"/>
              <a:t>causation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9233A-98D9-AD12-EC93-B5ED0C1D1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other words, </a:t>
            </a:r>
            <a:r>
              <a:rPr lang="en-US" b="1" dirty="0">
                <a:solidFill>
                  <a:srgbClr val="00B050"/>
                </a:solidFill>
              </a:rPr>
              <a:t>the fact that two variables are linearly linked to each other does not mean that one is causing the other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Correlation does not always mean causation</a:t>
            </a:r>
          </a:p>
          <a:p>
            <a:endParaRPr lang="en-US" dirty="0"/>
          </a:p>
          <a:p>
            <a:r>
              <a:rPr lang="en-US" dirty="0"/>
              <a:t>For example, just because </a:t>
            </a:r>
            <a:r>
              <a:rPr lang="en-US" dirty="0">
                <a:solidFill>
                  <a:srgbClr val="00B050"/>
                </a:solidFill>
              </a:rPr>
              <a:t>British people spend more money in shops during the winter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it does not mean that the cold temperature is causing people in the UK to spend more money</a:t>
            </a:r>
            <a:r>
              <a:rPr lang="en-US" dirty="0"/>
              <a:t>. </a:t>
            </a:r>
            <a:r>
              <a:rPr lang="en-US" u="sng" dirty="0"/>
              <a:t>It just happened that the winter season coincides with the British holiday season, a period that is known for increased spending.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07EA1-F346-74FD-5234-33D8C93F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61A1-B41A-DFDF-72A8-A7445EBD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AA26D-8A94-4AA9-4A2D-23E63588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0"/>
          <a:stretch/>
        </p:blipFill>
        <p:spPr>
          <a:xfrm>
            <a:off x="7408985" y="1323116"/>
            <a:ext cx="3634153" cy="516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680D7-D1D7-EECC-ED67-A202044C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297A0C-EEA2-F683-EAD2-564B6F6D56FC}"/>
              </a:ext>
            </a:extLst>
          </p:cNvPr>
          <p:cNvSpPr/>
          <p:nvPr/>
        </p:nvSpPr>
        <p:spPr>
          <a:xfrm>
            <a:off x="5580185" y="2637692"/>
            <a:ext cx="1981200" cy="2110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61A1-B41A-DFDF-72A8-A7445EBD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AA26D-8A94-4AA9-4A2D-23E63588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1" y="1323116"/>
            <a:ext cx="9894277" cy="516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680D7-D1D7-EECC-ED67-A202044C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5BC-8AA3-DFEA-B0A3-E54AFA6C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 correlation in </a:t>
            </a:r>
            <a:r>
              <a:rPr lang="en-US" b="1" dirty="0">
                <a:solidFill>
                  <a:srgbClr val="FF0000"/>
                </a:solidFill>
              </a:rPr>
              <a:t>descriptive statistics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BB72B4-0CC4-63A5-DA25-CADA59E9E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339082"/>
              </p:ext>
            </p:extLst>
          </p:nvPr>
        </p:nvGraphicFramePr>
        <p:xfrm>
          <a:off x="561051" y="3604175"/>
          <a:ext cx="11069897" cy="2112464"/>
        </p:xfrm>
        <a:graphic>
          <a:graphicData uri="http://schemas.openxmlformats.org/drawingml/2006/table">
            <a:tbl>
              <a:tblPr firstRow="1" firstCol="1" bandRow="1"/>
              <a:tblGrid>
                <a:gridCol w="3689225">
                  <a:extLst>
                    <a:ext uri="{9D8B030D-6E8A-4147-A177-3AD203B41FA5}">
                      <a16:colId xmlns:a16="http://schemas.microsoft.com/office/drawing/2014/main" val="2099790211"/>
                    </a:ext>
                  </a:extLst>
                </a:gridCol>
                <a:gridCol w="3690336">
                  <a:extLst>
                    <a:ext uri="{9D8B030D-6E8A-4147-A177-3AD203B41FA5}">
                      <a16:colId xmlns:a16="http://schemas.microsoft.com/office/drawing/2014/main" val="1350299825"/>
                    </a:ext>
                  </a:extLst>
                </a:gridCol>
                <a:gridCol w="3690336">
                  <a:extLst>
                    <a:ext uri="{9D8B030D-6E8A-4147-A177-3AD203B41FA5}">
                      <a16:colId xmlns:a16="http://schemas.microsoft.com/office/drawing/2014/main" val="3437368709"/>
                    </a:ext>
                  </a:extLst>
                </a:gridCol>
              </a:tblGrid>
              <a:tr h="3000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public library members by their social class origin</a:t>
                      </a:r>
                    </a:p>
                  </a:txBody>
                  <a:tcPr marL="160015" marR="160015" marT="80007" marB="800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8087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LIBRARY MEMBERSHIP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CLASS STATUS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0015" marR="160015" marT="80007" marB="8000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22894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Middle class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class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87473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01983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Non-member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7138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2156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55D9CB-7A13-4866-0B42-EAEE5D188FA4}"/>
              </a:ext>
            </a:extLst>
          </p:cNvPr>
          <p:cNvSpPr txBox="1"/>
          <p:nvPr/>
        </p:nvSpPr>
        <p:spPr>
          <a:xfrm>
            <a:off x="561051" y="5896708"/>
            <a:ext cx="9262887" cy="9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(Adapted from Cohen, Manion, &amp; Morrison, 2007, p. 529)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Cohen, L., Manion, L., &amp; Morrison, K. (2002). Research methods in education. Routledge.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5316-326A-6021-D0DF-029B852B040A}"/>
              </a:ext>
            </a:extLst>
          </p:cNvPr>
          <p:cNvSpPr txBox="1"/>
          <p:nvPr/>
        </p:nvSpPr>
        <p:spPr>
          <a:xfrm>
            <a:off x="1635369" y="1908767"/>
            <a:ext cx="9718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Generally, correlations can be detected or noticed when summarizing and describing data. For example, the table below reports the percentage of public library members in relation to their social class.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B23F2-835A-F21A-A3E8-D6392A90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5BC-8AA3-DFEA-B0A3-E54AFA6C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Detecting a correlation in descriptive statistics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BB72B4-0CC4-63A5-DA25-CADA59E9E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454914"/>
              </p:ext>
            </p:extLst>
          </p:nvPr>
        </p:nvGraphicFramePr>
        <p:xfrm>
          <a:off x="561051" y="3604175"/>
          <a:ext cx="11069897" cy="2112464"/>
        </p:xfrm>
        <a:graphic>
          <a:graphicData uri="http://schemas.openxmlformats.org/drawingml/2006/table">
            <a:tbl>
              <a:tblPr firstRow="1" firstCol="1" bandRow="1"/>
              <a:tblGrid>
                <a:gridCol w="3689225">
                  <a:extLst>
                    <a:ext uri="{9D8B030D-6E8A-4147-A177-3AD203B41FA5}">
                      <a16:colId xmlns:a16="http://schemas.microsoft.com/office/drawing/2014/main" val="2099790211"/>
                    </a:ext>
                  </a:extLst>
                </a:gridCol>
                <a:gridCol w="3690336">
                  <a:extLst>
                    <a:ext uri="{9D8B030D-6E8A-4147-A177-3AD203B41FA5}">
                      <a16:colId xmlns:a16="http://schemas.microsoft.com/office/drawing/2014/main" val="1350299825"/>
                    </a:ext>
                  </a:extLst>
                </a:gridCol>
                <a:gridCol w="3690336">
                  <a:extLst>
                    <a:ext uri="{9D8B030D-6E8A-4147-A177-3AD203B41FA5}">
                      <a16:colId xmlns:a16="http://schemas.microsoft.com/office/drawing/2014/main" val="3437368709"/>
                    </a:ext>
                  </a:extLst>
                </a:gridCol>
              </a:tblGrid>
              <a:tr h="3000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public library members by their social class origin</a:t>
                      </a:r>
                    </a:p>
                  </a:txBody>
                  <a:tcPr marL="160015" marR="160015" marT="80007" marB="800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8087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LIBRARY MEMBERSHIP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CLASS STATUS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0015" marR="160015" marT="80007" marB="8000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22894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Middle class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class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87473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01983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Non-member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7138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2156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971DBF-DBCE-F259-C6B6-259CBA152313}"/>
              </a:ext>
            </a:extLst>
          </p:cNvPr>
          <p:cNvSpPr txBox="1"/>
          <p:nvPr/>
        </p:nvSpPr>
        <p:spPr>
          <a:xfrm>
            <a:off x="561051" y="5896708"/>
            <a:ext cx="9262887" cy="9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(Adapted from Cohen, Manion, &amp; Morrison, 2007, p. 529)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Cohen, L., Manion, L., &amp; Morrison, K. (2002). Research methods in education. Routledge.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AC3BA-CD43-FB50-3464-05B653E5EE80}"/>
              </a:ext>
            </a:extLst>
          </p:cNvPr>
          <p:cNvSpPr txBox="1"/>
          <p:nvPr/>
        </p:nvSpPr>
        <p:spPr>
          <a:xfrm>
            <a:off x="1635369" y="1908767"/>
            <a:ext cx="9718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Generally, correlations can be detected or noticed when summarizing and describing data. For example, the table below reports the percentage of public library members in relation to their social class.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FB442-D84D-3914-EBDF-855682782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A5BC-8AA3-DFEA-B0A3-E54AFA6C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Detecting a correlation in descriptive statistics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BB72B4-0CC4-63A5-DA25-CADA59E9E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942397"/>
              </p:ext>
            </p:extLst>
          </p:nvPr>
        </p:nvGraphicFramePr>
        <p:xfrm>
          <a:off x="561051" y="3604175"/>
          <a:ext cx="11069897" cy="2112464"/>
        </p:xfrm>
        <a:graphic>
          <a:graphicData uri="http://schemas.openxmlformats.org/drawingml/2006/table">
            <a:tbl>
              <a:tblPr firstRow="1" firstCol="1" bandRow="1"/>
              <a:tblGrid>
                <a:gridCol w="3689225">
                  <a:extLst>
                    <a:ext uri="{9D8B030D-6E8A-4147-A177-3AD203B41FA5}">
                      <a16:colId xmlns:a16="http://schemas.microsoft.com/office/drawing/2014/main" val="2099790211"/>
                    </a:ext>
                  </a:extLst>
                </a:gridCol>
                <a:gridCol w="3690336">
                  <a:extLst>
                    <a:ext uri="{9D8B030D-6E8A-4147-A177-3AD203B41FA5}">
                      <a16:colId xmlns:a16="http://schemas.microsoft.com/office/drawing/2014/main" val="1350299825"/>
                    </a:ext>
                  </a:extLst>
                </a:gridCol>
                <a:gridCol w="3690336">
                  <a:extLst>
                    <a:ext uri="{9D8B030D-6E8A-4147-A177-3AD203B41FA5}">
                      <a16:colId xmlns:a16="http://schemas.microsoft.com/office/drawing/2014/main" val="3437368709"/>
                    </a:ext>
                  </a:extLst>
                </a:gridCol>
              </a:tblGrid>
              <a:tr h="3000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Percentage of public library members by their social class origin</a:t>
                      </a:r>
                    </a:p>
                  </a:txBody>
                  <a:tcPr marL="160015" marR="160015" marT="80007" marB="800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8087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LIBRARY MEMBERSHIP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CLASS STATUS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0015" marR="160015" marT="80007" marB="8000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22894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Middle class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Working class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87473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01983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Non-member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7138"/>
                  </a:ext>
                </a:extLst>
              </a:tr>
              <a:tr h="3000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120011" marR="1200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2156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ABEA10-649B-2FAE-E78F-19081ADB1D65}"/>
              </a:ext>
            </a:extLst>
          </p:cNvPr>
          <p:cNvSpPr txBox="1"/>
          <p:nvPr/>
        </p:nvSpPr>
        <p:spPr>
          <a:xfrm>
            <a:off x="561051" y="5896708"/>
            <a:ext cx="9262887" cy="9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(Adapted from Cohen, Manion, &amp; Morrison, 2007, p. 529)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Cohen, L., Manion, L., &amp; Morrison, K. (2002). Research methods in education. Routledge.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D9F19-7CC1-4C9E-AAAA-F245DB48583E}"/>
              </a:ext>
            </a:extLst>
          </p:cNvPr>
          <p:cNvSpPr txBox="1"/>
          <p:nvPr/>
        </p:nvSpPr>
        <p:spPr>
          <a:xfrm>
            <a:off x="1635369" y="1908767"/>
            <a:ext cx="9718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Generally, correlations can be detected or noticed when summarizing and describing data. For example, the table below reports the percentage of public library members in relation to their social class.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C618B-3AD5-42D5-A6EA-3472906C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1" y="2270979"/>
            <a:ext cx="10029825" cy="685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CB7E0-A1F5-AD26-F8A0-753BFF8E5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909887"/>
            <a:ext cx="101346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513288-7EF9-A2DC-BB4F-FD92E2CA6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97694"/>
              </p:ext>
            </p:extLst>
          </p:nvPr>
        </p:nvGraphicFramePr>
        <p:xfrm>
          <a:off x="838200" y="1825625"/>
          <a:ext cx="111545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566F235-3BB0-86DF-3217-CCC210BD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Detecting a correlation in inferential statistics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62DCC-9F16-E54E-10C3-DD2CD5D80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3E81-E810-8E15-830F-41D025D2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Correlational tests are designed to answer the following questions: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1)	Is there a relationship between two (or more) variables?</a:t>
            </a:r>
          </a:p>
          <a:p>
            <a:pPr marL="0" indent="0">
              <a:buNone/>
            </a:pPr>
            <a:r>
              <a:rPr lang="en-US" dirty="0"/>
              <a:t>2)	</a:t>
            </a:r>
            <a:r>
              <a:rPr lang="en-US" dirty="0">
                <a:solidFill>
                  <a:srgbClr val="FF0000"/>
                </a:solidFill>
              </a:rPr>
              <a:t>What is the direction of the relationship? </a:t>
            </a:r>
          </a:p>
          <a:p>
            <a:pPr marL="0" indent="0">
              <a:buNone/>
            </a:pPr>
            <a:r>
              <a:rPr lang="en-US" dirty="0"/>
              <a:t>3)	</a:t>
            </a:r>
            <a:r>
              <a:rPr lang="en-US" dirty="0">
                <a:solidFill>
                  <a:srgbClr val="FF0000"/>
                </a:solidFill>
              </a:rPr>
              <a:t>What is the strength of the relationship?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DFEE7-8B18-F67B-2193-41EBF8610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1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8167-3485-5CA6-6BF1-F7008983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500"/>
            <a:ext cx="9144000" cy="1330569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latin typeface="+mn-lt"/>
              </a:rPr>
              <a:t>STATISTICS</a:t>
            </a:r>
            <a:br>
              <a:rPr lang="en-US" dirty="0"/>
            </a:br>
            <a:r>
              <a:rPr lang="en-US" sz="3200" dirty="0"/>
              <a:t>Quantitative Data Analysis in Applied Linguistics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1E778-6445-B5C0-0D09-EE59F0633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292" y="4504713"/>
            <a:ext cx="6131169" cy="1655762"/>
          </a:xfrm>
        </p:spPr>
        <p:txBody>
          <a:bodyPr/>
          <a:lstStyle/>
          <a:p>
            <a:pPr algn="l"/>
            <a:r>
              <a:rPr lang="en-US" b="1" dirty="0"/>
              <a:t>Moustafa Amrate</a:t>
            </a:r>
          </a:p>
          <a:p>
            <a:pPr algn="l"/>
            <a:r>
              <a:rPr lang="en-US" dirty="0"/>
              <a:t>Department of English, University of </a:t>
            </a:r>
            <a:r>
              <a:rPr lang="en-US" dirty="0" err="1"/>
              <a:t>Biskra</a:t>
            </a:r>
            <a:endParaRPr lang="en-US" dirty="0"/>
          </a:p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moustafa.amrate@univ-biskra.dz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80882-1912-C63B-4193-28A7E4CB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32" y="4528159"/>
            <a:ext cx="1071114" cy="1330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5DAF5-AB21-422B-485A-0497CA51D3B1}"/>
              </a:ext>
            </a:extLst>
          </p:cNvPr>
          <p:cNvSpPr txBox="1"/>
          <p:nvPr/>
        </p:nvSpPr>
        <p:spPr>
          <a:xfrm>
            <a:off x="0" y="227427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LECTURE 8:</a:t>
            </a:r>
          </a:p>
          <a:p>
            <a:pPr algn="ctr"/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11173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D1AF-4A68-0EC6-6582-23D22AB7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correlation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BDEE9-201A-D786-FB31-880A546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The direction of a correlation</a:t>
            </a:r>
          </a:p>
          <a:p>
            <a:r>
              <a:rPr lang="en-US" dirty="0"/>
              <a:t>A correlation can either be </a:t>
            </a:r>
            <a:r>
              <a:rPr lang="en-US" b="1" dirty="0">
                <a:solidFill>
                  <a:srgbClr val="00B050"/>
                </a:solidFill>
              </a:rPr>
              <a:t>positive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negative</a:t>
            </a:r>
            <a:r>
              <a:rPr lang="en-US" dirty="0"/>
              <a:t>.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Positive correlations </a:t>
            </a:r>
            <a:r>
              <a:rPr lang="en-US" dirty="0"/>
              <a:t>are prefaced with a plus sign (+) to indicate the positive nature of the relationship.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the other hand, </a:t>
            </a:r>
            <a:r>
              <a:rPr lang="en-US" b="1" dirty="0">
                <a:solidFill>
                  <a:srgbClr val="FF0000"/>
                </a:solidFill>
              </a:rPr>
              <a:t>a negative correlation (-) </a:t>
            </a:r>
            <a:r>
              <a:rPr lang="en-US" dirty="0"/>
              <a:t>is to be found when an increase in one variable is accompanied by a decrease in the other variable.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AF6A1-128D-4452-3F8A-A49BF558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1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19CA-DDF0-DF4A-1033-5CE029C8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correlation test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830D-C3A0-2594-D1D4-C4D43F97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2. The strength of a correlation</a:t>
            </a:r>
          </a:p>
          <a:p>
            <a:pPr marL="0" indent="0">
              <a:buNone/>
            </a:pPr>
            <a:r>
              <a:rPr lang="en-US" dirty="0"/>
              <a:t>Correlation tests can give us:</a:t>
            </a:r>
          </a:p>
          <a:p>
            <a:r>
              <a:rPr lang="en-US" i="1" dirty="0">
                <a:solidFill>
                  <a:srgbClr val="FF0000"/>
                </a:solidFill>
              </a:rPr>
              <a:t>No correlation</a:t>
            </a:r>
            <a:r>
              <a:rPr lang="en-US" i="1" dirty="0"/>
              <a:t>, </a:t>
            </a:r>
          </a:p>
          <a:p>
            <a:r>
              <a:rPr lang="en-US" i="1" dirty="0"/>
              <a:t>Low correlation, </a:t>
            </a:r>
          </a:p>
          <a:p>
            <a:r>
              <a:rPr lang="en-US" i="1" dirty="0"/>
              <a:t>Medium correlation, </a:t>
            </a:r>
          </a:p>
          <a:p>
            <a:r>
              <a:rPr lang="en-US" i="1" dirty="0"/>
              <a:t>Strong correlation, </a:t>
            </a:r>
          </a:p>
          <a:p>
            <a:r>
              <a:rPr lang="en-US" i="1" dirty="0">
                <a:solidFill>
                  <a:srgbClr val="FF0000"/>
                </a:solidFill>
              </a:rPr>
              <a:t>Perfect correction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“</a:t>
            </a:r>
            <a:r>
              <a:rPr lang="en-US" b="1" dirty="0">
                <a:solidFill>
                  <a:srgbClr val="FF0000"/>
                </a:solidFill>
              </a:rPr>
              <a:t>perfect correlations of</a:t>
            </a:r>
            <a:r>
              <a:rPr lang="en-US" b="1" dirty="0">
                <a:solidFill>
                  <a:srgbClr val="00B050"/>
                </a:solidFill>
              </a:rPr>
              <a:t> +1.00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-1.00</a:t>
            </a:r>
            <a:r>
              <a:rPr lang="en-US" dirty="0"/>
              <a:t> [or even 0.00] are rarely found and most coefficients of correlation in social research are around +0.50 or less”. </a:t>
            </a:r>
          </a:p>
          <a:p>
            <a:pPr marL="0" indent="0" algn="r">
              <a:buNone/>
            </a:pPr>
            <a:r>
              <a:rPr lang="en-US" dirty="0"/>
              <a:t>(Cohen, Manion, &amp; Morrison, 2007, p. 530)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78601-477D-76B8-3B2C-C0A4A138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2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AC27-7BE9-B8F4-B95A-55D06EB8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The strength of a correlation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CC6662-10F0-705A-D999-E15D25990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/>
          <a:stretch/>
        </p:blipFill>
        <p:spPr bwMode="auto">
          <a:xfrm>
            <a:off x="219711" y="1262657"/>
            <a:ext cx="11752578" cy="55953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460A7-BA8A-C9B2-CBDE-B086A8EA0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910B6-E6A4-6888-C2FD-A514BA64F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A9CE-CB0C-9106-5756-F40C42F6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A103A9-8E3F-08E0-FD1B-4ECDEA8D2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1" y="2270979"/>
            <a:ext cx="10029825" cy="685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F00A1C-B914-FFAC-34D1-FA3AD9EA9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909887"/>
            <a:ext cx="10134600" cy="1038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7160D7-BB2A-74E5-F197-2B14EB2DA395}"/>
              </a:ext>
            </a:extLst>
          </p:cNvPr>
          <p:cNvSpPr/>
          <p:nvPr/>
        </p:nvSpPr>
        <p:spPr>
          <a:xfrm>
            <a:off x="745067" y="2909887"/>
            <a:ext cx="1851377" cy="1165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C34C-EDE0-C9EA-736F-33BEAE0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 (r)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DA0E4-E563-E151-0BCA-80B90288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“Pearson product-moment correlation is the standard type, computed between two continuous (</a:t>
            </a:r>
            <a:r>
              <a:rPr lang="en-US" b="1" dirty="0"/>
              <a:t>numerical</a:t>
            </a:r>
            <a:r>
              <a:rPr lang="en-US" dirty="0"/>
              <a:t>) variables. When we talk about ‘correlation’ in general, this is what we usually mean. The Pearson product-moment correlation coefficient is symbolized by the lower-case letter ‘</a:t>
            </a:r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dirty="0"/>
              <a:t>’”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Dornyei</a:t>
            </a:r>
            <a:r>
              <a:rPr lang="en-US" dirty="0"/>
              <a:t>, 2007, p.224)</a:t>
            </a:r>
          </a:p>
        </p:txBody>
      </p:sp>
    </p:spTree>
    <p:extLst>
      <p:ext uri="{BB962C8B-B14F-4D97-AF65-F5344CB8AC3E}">
        <p14:creationId xmlns:p14="http://schemas.microsoft.com/office/powerpoint/2010/main" val="421172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AAAC-8611-85EB-3356-68AC7AA6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23" y="5746925"/>
            <a:ext cx="6262511" cy="1325563"/>
          </a:xfrm>
        </p:spPr>
        <p:txBody>
          <a:bodyPr/>
          <a:lstStyle/>
          <a:p>
            <a:r>
              <a:rPr lang="en-US" b="1" dirty="0"/>
              <a:t>Karl Pearson (1857 - 1936)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58247-E887-194F-AAEA-17E514E7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0" y="241254"/>
            <a:ext cx="8089196" cy="5616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E01F7-2F1F-545E-304E-08DD4C4C4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70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C34C-EDE0-C9EA-736F-33BEAE0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47F645B-ED45-3ADD-45F1-463835A0F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3" y="1690688"/>
            <a:ext cx="9085634" cy="513535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FEB5CB-4D92-E3A9-C84D-096D3521F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4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2295-0EAD-CD9C-281B-9609F0F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8CE2-2244-E050-0CB6-1C62F2D2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43405"/>
              </p:ext>
            </p:extLst>
          </p:nvPr>
        </p:nvGraphicFramePr>
        <p:xfrm>
          <a:off x="838200" y="2108686"/>
          <a:ext cx="11301413" cy="2640628"/>
        </p:xfrm>
        <a:graphic>
          <a:graphicData uri="http://schemas.openxmlformats.org/drawingml/2006/table">
            <a:tbl>
              <a:tblPr/>
              <a:tblGrid>
                <a:gridCol w="1209826">
                  <a:extLst>
                    <a:ext uri="{9D8B030D-6E8A-4147-A177-3AD203B41FA5}">
                      <a16:colId xmlns:a16="http://schemas.microsoft.com/office/drawing/2014/main" val="2929732061"/>
                    </a:ext>
                  </a:extLst>
                </a:gridCol>
                <a:gridCol w="2740330">
                  <a:extLst>
                    <a:ext uri="{9D8B030D-6E8A-4147-A177-3AD203B41FA5}">
                      <a16:colId xmlns:a16="http://schemas.microsoft.com/office/drawing/2014/main" val="3182219247"/>
                    </a:ext>
                  </a:extLst>
                </a:gridCol>
                <a:gridCol w="812344">
                  <a:extLst>
                    <a:ext uri="{9D8B030D-6E8A-4147-A177-3AD203B41FA5}">
                      <a16:colId xmlns:a16="http://schemas.microsoft.com/office/drawing/2014/main" val="1224926477"/>
                    </a:ext>
                  </a:extLst>
                </a:gridCol>
                <a:gridCol w="995108">
                  <a:extLst>
                    <a:ext uri="{9D8B030D-6E8A-4147-A177-3AD203B41FA5}">
                      <a16:colId xmlns:a16="http://schemas.microsoft.com/office/drawing/2014/main" val="3715220783"/>
                    </a:ext>
                  </a:extLst>
                </a:gridCol>
                <a:gridCol w="1690842">
                  <a:extLst>
                    <a:ext uri="{9D8B030D-6E8A-4147-A177-3AD203B41FA5}">
                      <a16:colId xmlns:a16="http://schemas.microsoft.com/office/drawing/2014/main" val="2102802341"/>
                    </a:ext>
                  </a:extLst>
                </a:gridCol>
                <a:gridCol w="932878">
                  <a:extLst>
                    <a:ext uri="{9D8B030D-6E8A-4147-A177-3AD203B41FA5}">
                      <a16:colId xmlns:a16="http://schemas.microsoft.com/office/drawing/2014/main" val="2033159037"/>
                    </a:ext>
                  </a:extLst>
                </a:gridCol>
                <a:gridCol w="1224403">
                  <a:extLst>
                    <a:ext uri="{9D8B030D-6E8A-4147-A177-3AD203B41FA5}">
                      <a16:colId xmlns:a16="http://schemas.microsoft.com/office/drawing/2014/main" val="340536172"/>
                    </a:ext>
                  </a:extLst>
                </a:gridCol>
                <a:gridCol w="1695682">
                  <a:extLst>
                    <a:ext uri="{9D8B030D-6E8A-4147-A177-3AD203B41FA5}">
                      <a16:colId xmlns:a16="http://schemas.microsoft.com/office/drawing/2014/main" val="3055340984"/>
                    </a:ext>
                  </a:extLst>
                </a:gridCol>
              </a:tblGrid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learning experience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errors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4386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years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errors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981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932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7396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220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00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924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02997"/>
                  </a:ext>
                </a:extLst>
              </a:tr>
              <a:tr h="306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63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4A4C7-72F2-A272-B572-248655A8B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8297" r="40476" b="69958"/>
          <a:stretch/>
        </p:blipFill>
        <p:spPr>
          <a:xfrm>
            <a:off x="4845051" y="2120184"/>
            <a:ext cx="730250" cy="26769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04FAE8-EC4C-EF2F-0F10-AD395FF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20678" r="22219" b="69141"/>
          <a:stretch/>
        </p:blipFill>
        <p:spPr>
          <a:xfrm>
            <a:off x="8369878" y="2133802"/>
            <a:ext cx="774812" cy="25315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215CBE-FCB2-1181-50A4-C0B7E6EF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2" t="36212" r="40950" b="51546"/>
          <a:stretch/>
        </p:blipFill>
        <p:spPr>
          <a:xfrm>
            <a:off x="5694018" y="2133803"/>
            <a:ext cx="803963" cy="2531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B75350-09C6-A0BE-A748-C2DAE865A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36174" r="14042" b="51398"/>
          <a:stretch/>
        </p:blipFill>
        <p:spPr>
          <a:xfrm>
            <a:off x="9448801" y="2130944"/>
            <a:ext cx="730250" cy="25887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BE01787-E976-D57D-FB29-5335E748B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t="20873" r="22326" b="69118"/>
          <a:stretch/>
        </p:blipFill>
        <p:spPr>
          <a:xfrm>
            <a:off x="10519744" y="2140610"/>
            <a:ext cx="1575766" cy="2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2295-0EAD-CD9C-281B-9609F0F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8CE2-2244-E050-0CB6-1C62F2D2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66771"/>
              </p:ext>
            </p:extLst>
          </p:nvPr>
        </p:nvGraphicFramePr>
        <p:xfrm>
          <a:off x="838200" y="2063530"/>
          <a:ext cx="11301413" cy="2881595"/>
        </p:xfrm>
        <a:graphic>
          <a:graphicData uri="http://schemas.openxmlformats.org/drawingml/2006/table">
            <a:tbl>
              <a:tblPr/>
              <a:tblGrid>
                <a:gridCol w="1209826">
                  <a:extLst>
                    <a:ext uri="{9D8B030D-6E8A-4147-A177-3AD203B41FA5}">
                      <a16:colId xmlns:a16="http://schemas.microsoft.com/office/drawing/2014/main" val="2929732061"/>
                    </a:ext>
                  </a:extLst>
                </a:gridCol>
                <a:gridCol w="2740330">
                  <a:extLst>
                    <a:ext uri="{9D8B030D-6E8A-4147-A177-3AD203B41FA5}">
                      <a16:colId xmlns:a16="http://schemas.microsoft.com/office/drawing/2014/main" val="3182219247"/>
                    </a:ext>
                  </a:extLst>
                </a:gridCol>
                <a:gridCol w="812344">
                  <a:extLst>
                    <a:ext uri="{9D8B030D-6E8A-4147-A177-3AD203B41FA5}">
                      <a16:colId xmlns:a16="http://schemas.microsoft.com/office/drawing/2014/main" val="1224926477"/>
                    </a:ext>
                  </a:extLst>
                </a:gridCol>
                <a:gridCol w="995108">
                  <a:extLst>
                    <a:ext uri="{9D8B030D-6E8A-4147-A177-3AD203B41FA5}">
                      <a16:colId xmlns:a16="http://schemas.microsoft.com/office/drawing/2014/main" val="3715220783"/>
                    </a:ext>
                  </a:extLst>
                </a:gridCol>
                <a:gridCol w="1690842">
                  <a:extLst>
                    <a:ext uri="{9D8B030D-6E8A-4147-A177-3AD203B41FA5}">
                      <a16:colId xmlns:a16="http://schemas.microsoft.com/office/drawing/2014/main" val="2102802341"/>
                    </a:ext>
                  </a:extLst>
                </a:gridCol>
                <a:gridCol w="932878">
                  <a:extLst>
                    <a:ext uri="{9D8B030D-6E8A-4147-A177-3AD203B41FA5}">
                      <a16:colId xmlns:a16="http://schemas.microsoft.com/office/drawing/2014/main" val="2033159037"/>
                    </a:ext>
                  </a:extLst>
                </a:gridCol>
                <a:gridCol w="1224403">
                  <a:extLst>
                    <a:ext uri="{9D8B030D-6E8A-4147-A177-3AD203B41FA5}">
                      <a16:colId xmlns:a16="http://schemas.microsoft.com/office/drawing/2014/main" val="340536172"/>
                    </a:ext>
                  </a:extLst>
                </a:gridCol>
                <a:gridCol w="1695682">
                  <a:extLst>
                    <a:ext uri="{9D8B030D-6E8A-4147-A177-3AD203B41FA5}">
                      <a16:colId xmlns:a16="http://schemas.microsoft.com/office/drawing/2014/main" val="3055340984"/>
                    </a:ext>
                  </a:extLst>
                </a:gridCol>
              </a:tblGrid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learning experience (x)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errors (y)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4386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981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932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7396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220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00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924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02997"/>
                  </a:ext>
                </a:extLst>
              </a:tr>
              <a:tr h="306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63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4A4C7-72F2-A272-B572-248655A8B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8297" r="40476" b="69958"/>
          <a:stretch/>
        </p:blipFill>
        <p:spPr>
          <a:xfrm>
            <a:off x="4845051" y="2120184"/>
            <a:ext cx="730250" cy="26769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04FAE8-EC4C-EF2F-0F10-AD395FF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20678" r="22219" b="69141"/>
          <a:stretch/>
        </p:blipFill>
        <p:spPr>
          <a:xfrm>
            <a:off x="8369878" y="2133802"/>
            <a:ext cx="774812" cy="25315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215CBE-FCB2-1181-50A4-C0B7E6EF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2" t="36212" r="40950" b="51546"/>
          <a:stretch/>
        </p:blipFill>
        <p:spPr>
          <a:xfrm>
            <a:off x="5694018" y="2133803"/>
            <a:ext cx="803963" cy="2531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B75350-09C6-A0BE-A748-C2DAE865A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36174" r="14042" b="51398"/>
          <a:stretch/>
        </p:blipFill>
        <p:spPr>
          <a:xfrm>
            <a:off x="9448801" y="2130944"/>
            <a:ext cx="730250" cy="25887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BE01787-E976-D57D-FB29-5335E748B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t="20873" r="22326" b="69118"/>
          <a:stretch/>
        </p:blipFill>
        <p:spPr>
          <a:xfrm>
            <a:off x="10519744" y="2140610"/>
            <a:ext cx="1575766" cy="246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5A8EE-6436-1D6E-D972-D42044A6C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45" t="8863" r="42245" b="72108"/>
          <a:stretch/>
        </p:blipFill>
        <p:spPr>
          <a:xfrm>
            <a:off x="1864400" y="5244017"/>
            <a:ext cx="263832" cy="29487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FE1BAAC-BF33-EDC6-BC72-9D5CCB19C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1864400" y="4929972"/>
            <a:ext cx="263832" cy="258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307B7-DCDC-7C70-34B5-77AC903FBE38}"/>
              </a:ext>
            </a:extLst>
          </p:cNvPr>
          <p:cNvSpPr txBox="1"/>
          <p:nvPr/>
        </p:nvSpPr>
        <p:spPr>
          <a:xfrm>
            <a:off x="620889" y="4874686"/>
            <a:ext cx="128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مجموع قيم </a:t>
            </a:r>
            <a:r>
              <a:rPr lang="en-US" i="1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163D7-BA21-3E9C-4D49-1CAE5B82F104}"/>
              </a:ext>
            </a:extLst>
          </p:cNvPr>
          <p:cNvSpPr txBox="1"/>
          <p:nvPr/>
        </p:nvSpPr>
        <p:spPr>
          <a:xfrm>
            <a:off x="845375" y="5261785"/>
            <a:ext cx="106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معدل قيم </a:t>
            </a:r>
            <a:r>
              <a:rPr lang="en-US" i="1" dirty="0"/>
              <a:t>x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F3CA5E35-6FBA-0875-4ECC-763BBE2DF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7437657" y="4862325"/>
            <a:ext cx="263832" cy="258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09D7FB-3248-58F8-6EA7-0A111F83BE7B}"/>
              </a:ext>
            </a:extLst>
          </p:cNvPr>
          <p:cNvSpPr txBox="1"/>
          <p:nvPr/>
        </p:nvSpPr>
        <p:spPr>
          <a:xfrm>
            <a:off x="6225823" y="4837817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C0609-DA91-2FF9-392B-B615697C54F2}"/>
              </a:ext>
            </a:extLst>
          </p:cNvPr>
          <p:cNvSpPr txBox="1"/>
          <p:nvPr/>
        </p:nvSpPr>
        <p:spPr>
          <a:xfrm>
            <a:off x="6338065" y="5200836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y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B523088-E71E-9BCD-6F30-D4889D3C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9" t="21698" r="24032" b="69612"/>
          <a:stretch/>
        </p:blipFill>
        <p:spPr>
          <a:xfrm>
            <a:off x="7425269" y="5163972"/>
            <a:ext cx="263833" cy="372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1BCFB3-F8D6-B72E-2BD1-F7CBE84EF467}"/>
              </a:ext>
            </a:extLst>
          </p:cNvPr>
          <p:cNvSpPr txBox="1"/>
          <p:nvPr/>
        </p:nvSpPr>
        <p:spPr>
          <a:xfrm>
            <a:off x="2359377" y="1688043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عدد سنوات تعلم لغة أجنبية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C6ADD-A98F-DB19-663C-26F9587D2890}"/>
              </a:ext>
            </a:extLst>
          </p:cNvPr>
          <p:cNvSpPr txBox="1"/>
          <p:nvPr/>
        </p:nvSpPr>
        <p:spPr>
          <a:xfrm>
            <a:off x="6382641" y="1789897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الأخطاء اللغوية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88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2295-0EAD-CD9C-281B-9609F0F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8CE2-2244-E050-0CB6-1C62F2D2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21912"/>
              </p:ext>
            </p:extLst>
          </p:nvPr>
        </p:nvGraphicFramePr>
        <p:xfrm>
          <a:off x="838200" y="2108686"/>
          <a:ext cx="11301413" cy="2640628"/>
        </p:xfrm>
        <a:graphic>
          <a:graphicData uri="http://schemas.openxmlformats.org/drawingml/2006/table">
            <a:tbl>
              <a:tblPr/>
              <a:tblGrid>
                <a:gridCol w="1209826">
                  <a:extLst>
                    <a:ext uri="{9D8B030D-6E8A-4147-A177-3AD203B41FA5}">
                      <a16:colId xmlns:a16="http://schemas.microsoft.com/office/drawing/2014/main" val="2929732061"/>
                    </a:ext>
                  </a:extLst>
                </a:gridCol>
                <a:gridCol w="2740330">
                  <a:extLst>
                    <a:ext uri="{9D8B030D-6E8A-4147-A177-3AD203B41FA5}">
                      <a16:colId xmlns:a16="http://schemas.microsoft.com/office/drawing/2014/main" val="3182219247"/>
                    </a:ext>
                  </a:extLst>
                </a:gridCol>
                <a:gridCol w="812344">
                  <a:extLst>
                    <a:ext uri="{9D8B030D-6E8A-4147-A177-3AD203B41FA5}">
                      <a16:colId xmlns:a16="http://schemas.microsoft.com/office/drawing/2014/main" val="1224926477"/>
                    </a:ext>
                  </a:extLst>
                </a:gridCol>
                <a:gridCol w="995108">
                  <a:extLst>
                    <a:ext uri="{9D8B030D-6E8A-4147-A177-3AD203B41FA5}">
                      <a16:colId xmlns:a16="http://schemas.microsoft.com/office/drawing/2014/main" val="3715220783"/>
                    </a:ext>
                  </a:extLst>
                </a:gridCol>
                <a:gridCol w="1690842">
                  <a:extLst>
                    <a:ext uri="{9D8B030D-6E8A-4147-A177-3AD203B41FA5}">
                      <a16:colId xmlns:a16="http://schemas.microsoft.com/office/drawing/2014/main" val="2102802341"/>
                    </a:ext>
                  </a:extLst>
                </a:gridCol>
                <a:gridCol w="932878">
                  <a:extLst>
                    <a:ext uri="{9D8B030D-6E8A-4147-A177-3AD203B41FA5}">
                      <a16:colId xmlns:a16="http://schemas.microsoft.com/office/drawing/2014/main" val="2033159037"/>
                    </a:ext>
                  </a:extLst>
                </a:gridCol>
                <a:gridCol w="1224403">
                  <a:extLst>
                    <a:ext uri="{9D8B030D-6E8A-4147-A177-3AD203B41FA5}">
                      <a16:colId xmlns:a16="http://schemas.microsoft.com/office/drawing/2014/main" val="340536172"/>
                    </a:ext>
                  </a:extLst>
                </a:gridCol>
                <a:gridCol w="1695682">
                  <a:extLst>
                    <a:ext uri="{9D8B030D-6E8A-4147-A177-3AD203B41FA5}">
                      <a16:colId xmlns:a16="http://schemas.microsoft.com/office/drawing/2014/main" val="3055340984"/>
                    </a:ext>
                  </a:extLst>
                </a:gridCol>
              </a:tblGrid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learning experience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 errors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4386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(xi)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981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932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7396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220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00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924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02997"/>
                  </a:ext>
                </a:extLst>
              </a:tr>
              <a:tr h="306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63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4A4C7-72F2-A272-B572-248655A8B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8297" r="40476" b="69958"/>
          <a:stretch/>
        </p:blipFill>
        <p:spPr>
          <a:xfrm>
            <a:off x="4845051" y="2120184"/>
            <a:ext cx="730250" cy="26769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04FAE8-EC4C-EF2F-0F10-AD395FF53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20678" r="22219" b="69141"/>
          <a:stretch/>
        </p:blipFill>
        <p:spPr>
          <a:xfrm>
            <a:off x="8369878" y="2133802"/>
            <a:ext cx="774812" cy="25315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215CBE-FCB2-1181-50A4-C0B7E6EF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2" t="36212" r="40950" b="51546"/>
          <a:stretch/>
        </p:blipFill>
        <p:spPr>
          <a:xfrm>
            <a:off x="5694018" y="2133803"/>
            <a:ext cx="803963" cy="2531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B75350-09C6-A0BE-A748-C2DAE865A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36174" r="14042" b="51398"/>
          <a:stretch/>
        </p:blipFill>
        <p:spPr>
          <a:xfrm>
            <a:off x="9448801" y="2130944"/>
            <a:ext cx="730250" cy="25887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BE01787-E976-D57D-FB29-5335E748B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t="20873" r="22326" b="69118"/>
          <a:stretch/>
        </p:blipFill>
        <p:spPr>
          <a:xfrm>
            <a:off x="10519744" y="2140610"/>
            <a:ext cx="1575766" cy="246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5A8EE-6436-1D6E-D972-D42044A6C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45" t="8863" r="42245" b="72108"/>
          <a:stretch/>
        </p:blipFill>
        <p:spPr>
          <a:xfrm>
            <a:off x="2857825" y="5244017"/>
            <a:ext cx="263832" cy="29487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FE1BAAC-BF33-EDC6-BC72-9D5CCB19C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2857825" y="4929972"/>
            <a:ext cx="263832" cy="258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307B7-DCDC-7C70-34B5-77AC903FBE38}"/>
              </a:ext>
            </a:extLst>
          </p:cNvPr>
          <p:cNvSpPr txBox="1"/>
          <p:nvPr/>
        </p:nvSpPr>
        <p:spPr>
          <a:xfrm>
            <a:off x="1614314" y="4874686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163D7-BA21-3E9C-4D49-1CAE5B82F104}"/>
              </a:ext>
            </a:extLst>
          </p:cNvPr>
          <p:cNvSpPr txBox="1"/>
          <p:nvPr/>
        </p:nvSpPr>
        <p:spPr>
          <a:xfrm>
            <a:off x="1838800" y="5261785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x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F3CA5E35-6FBA-0875-4ECC-763BBE2DF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7437657" y="4862325"/>
            <a:ext cx="263832" cy="258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09D7FB-3248-58F8-6EA7-0A111F83BE7B}"/>
              </a:ext>
            </a:extLst>
          </p:cNvPr>
          <p:cNvSpPr txBox="1"/>
          <p:nvPr/>
        </p:nvSpPr>
        <p:spPr>
          <a:xfrm>
            <a:off x="6225823" y="4837817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C0609-DA91-2FF9-392B-B615697C54F2}"/>
              </a:ext>
            </a:extLst>
          </p:cNvPr>
          <p:cNvSpPr txBox="1"/>
          <p:nvPr/>
        </p:nvSpPr>
        <p:spPr>
          <a:xfrm>
            <a:off x="6338065" y="5200836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y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B523088-E71E-9BCD-6F30-D4889D3C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9" t="21698" r="24032" b="69612"/>
          <a:stretch/>
        </p:blipFill>
        <p:spPr>
          <a:xfrm>
            <a:off x="7425269" y="5163972"/>
            <a:ext cx="263833" cy="372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1BCFB3-F8D6-B72E-2BD1-F7CBE84EF467}"/>
              </a:ext>
            </a:extLst>
          </p:cNvPr>
          <p:cNvSpPr txBox="1"/>
          <p:nvPr/>
        </p:nvSpPr>
        <p:spPr>
          <a:xfrm>
            <a:off x="2359377" y="1688043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عدد سنوات تعلم لغة أجنبية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C6ADD-A98F-DB19-663C-26F9587D2890}"/>
              </a:ext>
            </a:extLst>
          </p:cNvPr>
          <p:cNvSpPr txBox="1"/>
          <p:nvPr/>
        </p:nvSpPr>
        <p:spPr>
          <a:xfrm>
            <a:off x="6382641" y="1789897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الأخطاء اللغوية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F8C43-306B-3B0D-39E5-054D2509A7C7}"/>
              </a:ext>
            </a:extLst>
          </p:cNvPr>
          <p:cNvSpPr txBox="1"/>
          <p:nvPr/>
        </p:nvSpPr>
        <p:spPr>
          <a:xfrm>
            <a:off x="3216187" y="4862325"/>
            <a:ext cx="50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74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CF2FE-50B5-AF2A-83A8-BB83E4C13AA7}"/>
              </a:ext>
            </a:extLst>
          </p:cNvPr>
          <p:cNvSpPr txBox="1"/>
          <p:nvPr/>
        </p:nvSpPr>
        <p:spPr>
          <a:xfrm>
            <a:off x="3134482" y="5231007"/>
            <a:ext cx="6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9.25</a:t>
            </a:r>
            <a:r>
              <a:rPr lang="en-US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75CAB-0CD6-747B-079F-92B355125F7A}"/>
              </a:ext>
            </a:extLst>
          </p:cNvPr>
          <p:cNvSpPr txBox="1"/>
          <p:nvPr/>
        </p:nvSpPr>
        <p:spPr>
          <a:xfrm>
            <a:off x="7676980" y="4773911"/>
            <a:ext cx="545580" cy="3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255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EE66B-B39A-56BF-65E8-5874AD417153}"/>
              </a:ext>
            </a:extLst>
          </p:cNvPr>
          <p:cNvSpPr txBox="1"/>
          <p:nvPr/>
        </p:nvSpPr>
        <p:spPr>
          <a:xfrm>
            <a:off x="7651230" y="5136067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31.88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71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765C-003D-6D24-589D-42E3C401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advanced tests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BB4FF-F4FB-F836-F28D-DA7916365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452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70FA75-33F7-3A16-24B6-248194A2C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1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2295-0EAD-CD9C-281B-9609F0F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8CE2-2244-E050-0CB6-1C62F2D2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89325"/>
              </p:ext>
            </p:extLst>
          </p:nvPr>
        </p:nvGraphicFramePr>
        <p:xfrm>
          <a:off x="838200" y="2108686"/>
          <a:ext cx="11301413" cy="2640628"/>
        </p:xfrm>
        <a:graphic>
          <a:graphicData uri="http://schemas.openxmlformats.org/drawingml/2006/table">
            <a:tbl>
              <a:tblPr/>
              <a:tblGrid>
                <a:gridCol w="1209826">
                  <a:extLst>
                    <a:ext uri="{9D8B030D-6E8A-4147-A177-3AD203B41FA5}">
                      <a16:colId xmlns:a16="http://schemas.microsoft.com/office/drawing/2014/main" val="2929732061"/>
                    </a:ext>
                  </a:extLst>
                </a:gridCol>
                <a:gridCol w="2740330">
                  <a:extLst>
                    <a:ext uri="{9D8B030D-6E8A-4147-A177-3AD203B41FA5}">
                      <a16:colId xmlns:a16="http://schemas.microsoft.com/office/drawing/2014/main" val="3182219247"/>
                    </a:ext>
                  </a:extLst>
                </a:gridCol>
                <a:gridCol w="812344">
                  <a:extLst>
                    <a:ext uri="{9D8B030D-6E8A-4147-A177-3AD203B41FA5}">
                      <a16:colId xmlns:a16="http://schemas.microsoft.com/office/drawing/2014/main" val="1224926477"/>
                    </a:ext>
                  </a:extLst>
                </a:gridCol>
                <a:gridCol w="995108">
                  <a:extLst>
                    <a:ext uri="{9D8B030D-6E8A-4147-A177-3AD203B41FA5}">
                      <a16:colId xmlns:a16="http://schemas.microsoft.com/office/drawing/2014/main" val="3715220783"/>
                    </a:ext>
                  </a:extLst>
                </a:gridCol>
                <a:gridCol w="1690842">
                  <a:extLst>
                    <a:ext uri="{9D8B030D-6E8A-4147-A177-3AD203B41FA5}">
                      <a16:colId xmlns:a16="http://schemas.microsoft.com/office/drawing/2014/main" val="2102802341"/>
                    </a:ext>
                  </a:extLst>
                </a:gridCol>
                <a:gridCol w="932878">
                  <a:extLst>
                    <a:ext uri="{9D8B030D-6E8A-4147-A177-3AD203B41FA5}">
                      <a16:colId xmlns:a16="http://schemas.microsoft.com/office/drawing/2014/main" val="2033159037"/>
                    </a:ext>
                  </a:extLst>
                </a:gridCol>
                <a:gridCol w="1224403">
                  <a:extLst>
                    <a:ext uri="{9D8B030D-6E8A-4147-A177-3AD203B41FA5}">
                      <a16:colId xmlns:a16="http://schemas.microsoft.com/office/drawing/2014/main" val="340536172"/>
                    </a:ext>
                  </a:extLst>
                </a:gridCol>
                <a:gridCol w="1695682">
                  <a:extLst>
                    <a:ext uri="{9D8B030D-6E8A-4147-A177-3AD203B41FA5}">
                      <a16:colId xmlns:a16="http://schemas.microsoft.com/office/drawing/2014/main" val="3055340984"/>
                    </a:ext>
                  </a:extLst>
                </a:gridCol>
              </a:tblGrid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learning experience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 errors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4386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981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932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7396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220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00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924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02997"/>
                  </a:ext>
                </a:extLst>
              </a:tr>
              <a:tr h="306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63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4A4C7-72F2-A272-B572-248655A8B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8297" r="40476" b="69958"/>
          <a:stretch/>
        </p:blipFill>
        <p:spPr>
          <a:xfrm>
            <a:off x="4845051" y="2120184"/>
            <a:ext cx="730250" cy="26769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04FAE8-EC4C-EF2F-0F10-AD395FF53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20678" r="22219" b="69141"/>
          <a:stretch/>
        </p:blipFill>
        <p:spPr>
          <a:xfrm>
            <a:off x="8369878" y="2133802"/>
            <a:ext cx="774812" cy="25315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215CBE-FCB2-1181-50A4-C0B7E6EF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2" t="36212" r="40950" b="51546"/>
          <a:stretch/>
        </p:blipFill>
        <p:spPr>
          <a:xfrm>
            <a:off x="5694018" y="2133803"/>
            <a:ext cx="803963" cy="2531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B75350-09C6-A0BE-A748-C2DAE865A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36174" r="14042" b="51398"/>
          <a:stretch/>
        </p:blipFill>
        <p:spPr>
          <a:xfrm>
            <a:off x="9448801" y="2130944"/>
            <a:ext cx="730250" cy="25887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BE01787-E976-D57D-FB29-5335E748B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t="20873" r="22326" b="69118"/>
          <a:stretch/>
        </p:blipFill>
        <p:spPr>
          <a:xfrm>
            <a:off x="10519744" y="2140610"/>
            <a:ext cx="1575766" cy="246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5A8EE-6436-1D6E-D972-D42044A6C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45" t="8863" r="42245" b="72108"/>
          <a:stretch/>
        </p:blipFill>
        <p:spPr>
          <a:xfrm>
            <a:off x="2857825" y="5244017"/>
            <a:ext cx="263832" cy="29487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FE1BAAC-BF33-EDC6-BC72-9D5CCB19C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2857825" y="4929972"/>
            <a:ext cx="263832" cy="258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307B7-DCDC-7C70-34B5-77AC903FBE38}"/>
              </a:ext>
            </a:extLst>
          </p:cNvPr>
          <p:cNvSpPr txBox="1"/>
          <p:nvPr/>
        </p:nvSpPr>
        <p:spPr>
          <a:xfrm>
            <a:off x="1614314" y="4874686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163D7-BA21-3E9C-4D49-1CAE5B82F104}"/>
              </a:ext>
            </a:extLst>
          </p:cNvPr>
          <p:cNvSpPr txBox="1"/>
          <p:nvPr/>
        </p:nvSpPr>
        <p:spPr>
          <a:xfrm>
            <a:off x="1838800" y="5261785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x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F3CA5E35-6FBA-0875-4ECC-763BBE2DF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7437657" y="4862325"/>
            <a:ext cx="263832" cy="258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09D7FB-3248-58F8-6EA7-0A111F83BE7B}"/>
              </a:ext>
            </a:extLst>
          </p:cNvPr>
          <p:cNvSpPr txBox="1"/>
          <p:nvPr/>
        </p:nvSpPr>
        <p:spPr>
          <a:xfrm>
            <a:off x="6225823" y="4837817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C0609-DA91-2FF9-392B-B615697C54F2}"/>
              </a:ext>
            </a:extLst>
          </p:cNvPr>
          <p:cNvSpPr txBox="1"/>
          <p:nvPr/>
        </p:nvSpPr>
        <p:spPr>
          <a:xfrm>
            <a:off x="6338065" y="5200836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y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B523088-E71E-9BCD-6F30-D4889D3C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9" t="21698" r="24032" b="69612"/>
          <a:stretch/>
        </p:blipFill>
        <p:spPr>
          <a:xfrm>
            <a:off x="7425269" y="5163972"/>
            <a:ext cx="263833" cy="372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1BCFB3-F8D6-B72E-2BD1-F7CBE84EF467}"/>
              </a:ext>
            </a:extLst>
          </p:cNvPr>
          <p:cNvSpPr txBox="1"/>
          <p:nvPr/>
        </p:nvSpPr>
        <p:spPr>
          <a:xfrm>
            <a:off x="2359377" y="1688043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عدد سنوات تعلم لغة أجنبية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C6ADD-A98F-DB19-663C-26F9587D2890}"/>
              </a:ext>
            </a:extLst>
          </p:cNvPr>
          <p:cNvSpPr txBox="1"/>
          <p:nvPr/>
        </p:nvSpPr>
        <p:spPr>
          <a:xfrm>
            <a:off x="6382641" y="1789897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الأخطاء اللغوية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F8C43-306B-3B0D-39E5-054D2509A7C7}"/>
              </a:ext>
            </a:extLst>
          </p:cNvPr>
          <p:cNvSpPr txBox="1"/>
          <p:nvPr/>
        </p:nvSpPr>
        <p:spPr>
          <a:xfrm>
            <a:off x="3216187" y="4862325"/>
            <a:ext cx="50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74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CF2FE-50B5-AF2A-83A8-BB83E4C13AA7}"/>
              </a:ext>
            </a:extLst>
          </p:cNvPr>
          <p:cNvSpPr txBox="1"/>
          <p:nvPr/>
        </p:nvSpPr>
        <p:spPr>
          <a:xfrm>
            <a:off x="3134482" y="5231007"/>
            <a:ext cx="6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9.25</a:t>
            </a:r>
            <a:r>
              <a:rPr lang="en-US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75CAB-0CD6-747B-079F-92B355125F7A}"/>
              </a:ext>
            </a:extLst>
          </p:cNvPr>
          <p:cNvSpPr txBox="1"/>
          <p:nvPr/>
        </p:nvSpPr>
        <p:spPr>
          <a:xfrm>
            <a:off x="7676980" y="4773911"/>
            <a:ext cx="545580" cy="3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255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EE66B-B39A-56BF-65E8-5874AD417153}"/>
              </a:ext>
            </a:extLst>
          </p:cNvPr>
          <p:cNvSpPr txBox="1"/>
          <p:nvPr/>
        </p:nvSpPr>
        <p:spPr>
          <a:xfrm>
            <a:off x="7651230" y="5136067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31.88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488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2295-0EAD-CD9C-281B-9609F0F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8CE2-2244-E050-0CB6-1C62F2D2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79328"/>
              </p:ext>
            </p:extLst>
          </p:nvPr>
        </p:nvGraphicFramePr>
        <p:xfrm>
          <a:off x="838200" y="2108686"/>
          <a:ext cx="11301413" cy="2640628"/>
        </p:xfrm>
        <a:graphic>
          <a:graphicData uri="http://schemas.openxmlformats.org/drawingml/2006/table">
            <a:tbl>
              <a:tblPr/>
              <a:tblGrid>
                <a:gridCol w="1209826">
                  <a:extLst>
                    <a:ext uri="{9D8B030D-6E8A-4147-A177-3AD203B41FA5}">
                      <a16:colId xmlns:a16="http://schemas.microsoft.com/office/drawing/2014/main" val="2929732061"/>
                    </a:ext>
                  </a:extLst>
                </a:gridCol>
                <a:gridCol w="2740330">
                  <a:extLst>
                    <a:ext uri="{9D8B030D-6E8A-4147-A177-3AD203B41FA5}">
                      <a16:colId xmlns:a16="http://schemas.microsoft.com/office/drawing/2014/main" val="3182219247"/>
                    </a:ext>
                  </a:extLst>
                </a:gridCol>
                <a:gridCol w="812344">
                  <a:extLst>
                    <a:ext uri="{9D8B030D-6E8A-4147-A177-3AD203B41FA5}">
                      <a16:colId xmlns:a16="http://schemas.microsoft.com/office/drawing/2014/main" val="1224926477"/>
                    </a:ext>
                  </a:extLst>
                </a:gridCol>
                <a:gridCol w="995108">
                  <a:extLst>
                    <a:ext uri="{9D8B030D-6E8A-4147-A177-3AD203B41FA5}">
                      <a16:colId xmlns:a16="http://schemas.microsoft.com/office/drawing/2014/main" val="3715220783"/>
                    </a:ext>
                  </a:extLst>
                </a:gridCol>
                <a:gridCol w="1690842">
                  <a:extLst>
                    <a:ext uri="{9D8B030D-6E8A-4147-A177-3AD203B41FA5}">
                      <a16:colId xmlns:a16="http://schemas.microsoft.com/office/drawing/2014/main" val="2102802341"/>
                    </a:ext>
                  </a:extLst>
                </a:gridCol>
                <a:gridCol w="932878">
                  <a:extLst>
                    <a:ext uri="{9D8B030D-6E8A-4147-A177-3AD203B41FA5}">
                      <a16:colId xmlns:a16="http://schemas.microsoft.com/office/drawing/2014/main" val="2033159037"/>
                    </a:ext>
                  </a:extLst>
                </a:gridCol>
                <a:gridCol w="1224403">
                  <a:extLst>
                    <a:ext uri="{9D8B030D-6E8A-4147-A177-3AD203B41FA5}">
                      <a16:colId xmlns:a16="http://schemas.microsoft.com/office/drawing/2014/main" val="340536172"/>
                    </a:ext>
                  </a:extLst>
                </a:gridCol>
                <a:gridCol w="1695682">
                  <a:extLst>
                    <a:ext uri="{9D8B030D-6E8A-4147-A177-3AD203B41FA5}">
                      <a16:colId xmlns:a16="http://schemas.microsoft.com/office/drawing/2014/main" val="3055340984"/>
                    </a:ext>
                  </a:extLst>
                </a:gridCol>
              </a:tblGrid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learning experience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 errors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4386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981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-65.67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932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-54.27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7396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220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00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924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02997"/>
                  </a:ext>
                </a:extLst>
              </a:tr>
              <a:tr h="306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63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4A4C7-72F2-A272-B572-248655A8B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8297" r="40476" b="69958"/>
          <a:stretch/>
        </p:blipFill>
        <p:spPr>
          <a:xfrm>
            <a:off x="4845051" y="2120184"/>
            <a:ext cx="730250" cy="26769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04FAE8-EC4C-EF2F-0F10-AD395FF53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20678" r="22219" b="69141"/>
          <a:stretch/>
        </p:blipFill>
        <p:spPr>
          <a:xfrm>
            <a:off x="8369878" y="2133802"/>
            <a:ext cx="774812" cy="25315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215CBE-FCB2-1181-50A4-C0B7E6EF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2" t="36212" r="40950" b="51546"/>
          <a:stretch/>
        </p:blipFill>
        <p:spPr>
          <a:xfrm>
            <a:off x="5694018" y="2133803"/>
            <a:ext cx="803963" cy="2531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B75350-09C6-A0BE-A748-C2DAE865A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36174" r="14042" b="51398"/>
          <a:stretch/>
        </p:blipFill>
        <p:spPr>
          <a:xfrm>
            <a:off x="9448801" y="2130944"/>
            <a:ext cx="730250" cy="25887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BE01787-E976-D57D-FB29-5335E748B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t="20873" r="22326" b="69118"/>
          <a:stretch/>
        </p:blipFill>
        <p:spPr>
          <a:xfrm>
            <a:off x="10519744" y="2140610"/>
            <a:ext cx="1575766" cy="246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5A8EE-6436-1D6E-D972-D42044A6C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45" t="8863" r="42245" b="72108"/>
          <a:stretch/>
        </p:blipFill>
        <p:spPr>
          <a:xfrm>
            <a:off x="2857825" y="5244017"/>
            <a:ext cx="263832" cy="29487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FE1BAAC-BF33-EDC6-BC72-9D5CCB19C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2857825" y="4929972"/>
            <a:ext cx="263832" cy="258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307B7-DCDC-7C70-34B5-77AC903FBE38}"/>
              </a:ext>
            </a:extLst>
          </p:cNvPr>
          <p:cNvSpPr txBox="1"/>
          <p:nvPr/>
        </p:nvSpPr>
        <p:spPr>
          <a:xfrm>
            <a:off x="1614314" y="4874686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163D7-BA21-3E9C-4D49-1CAE5B82F104}"/>
              </a:ext>
            </a:extLst>
          </p:cNvPr>
          <p:cNvSpPr txBox="1"/>
          <p:nvPr/>
        </p:nvSpPr>
        <p:spPr>
          <a:xfrm>
            <a:off x="1838800" y="5261785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x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F3CA5E35-6FBA-0875-4ECC-763BBE2DF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7437657" y="4862325"/>
            <a:ext cx="263832" cy="258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09D7FB-3248-58F8-6EA7-0A111F83BE7B}"/>
              </a:ext>
            </a:extLst>
          </p:cNvPr>
          <p:cNvSpPr txBox="1"/>
          <p:nvPr/>
        </p:nvSpPr>
        <p:spPr>
          <a:xfrm>
            <a:off x="6225823" y="4837817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C0609-DA91-2FF9-392B-B615697C54F2}"/>
              </a:ext>
            </a:extLst>
          </p:cNvPr>
          <p:cNvSpPr txBox="1"/>
          <p:nvPr/>
        </p:nvSpPr>
        <p:spPr>
          <a:xfrm>
            <a:off x="6338065" y="5200836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y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B523088-E71E-9BCD-6F30-D4889D3C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9" t="21698" r="24032" b="69612"/>
          <a:stretch/>
        </p:blipFill>
        <p:spPr>
          <a:xfrm>
            <a:off x="7425269" y="5163972"/>
            <a:ext cx="263833" cy="372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1BCFB3-F8D6-B72E-2BD1-F7CBE84EF467}"/>
              </a:ext>
            </a:extLst>
          </p:cNvPr>
          <p:cNvSpPr txBox="1"/>
          <p:nvPr/>
        </p:nvSpPr>
        <p:spPr>
          <a:xfrm>
            <a:off x="2359377" y="1688043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عدد سنوات تعلم لغة أجنبية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C6ADD-A98F-DB19-663C-26F9587D2890}"/>
              </a:ext>
            </a:extLst>
          </p:cNvPr>
          <p:cNvSpPr txBox="1"/>
          <p:nvPr/>
        </p:nvSpPr>
        <p:spPr>
          <a:xfrm>
            <a:off x="6382641" y="1789897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الأخطاء اللغوية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F8C43-306B-3B0D-39E5-054D2509A7C7}"/>
              </a:ext>
            </a:extLst>
          </p:cNvPr>
          <p:cNvSpPr txBox="1"/>
          <p:nvPr/>
        </p:nvSpPr>
        <p:spPr>
          <a:xfrm>
            <a:off x="3216187" y="4862325"/>
            <a:ext cx="50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74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CF2FE-50B5-AF2A-83A8-BB83E4C13AA7}"/>
              </a:ext>
            </a:extLst>
          </p:cNvPr>
          <p:cNvSpPr txBox="1"/>
          <p:nvPr/>
        </p:nvSpPr>
        <p:spPr>
          <a:xfrm>
            <a:off x="3134482" y="5231007"/>
            <a:ext cx="6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9.25</a:t>
            </a:r>
            <a:r>
              <a:rPr lang="en-US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75CAB-0CD6-747B-079F-92B355125F7A}"/>
              </a:ext>
            </a:extLst>
          </p:cNvPr>
          <p:cNvSpPr txBox="1"/>
          <p:nvPr/>
        </p:nvSpPr>
        <p:spPr>
          <a:xfrm>
            <a:off x="7676980" y="4773911"/>
            <a:ext cx="545580" cy="3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255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EE66B-B39A-56BF-65E8-5874AD417153}"/>
              </a:ext>
            </a:extLst>
          </p:cNvPr>
          <p:cNvSpPr txBox="1"/>
          <p:nvPr/>
        </p:nvSpPr>
        <p:spPr>
          <a:xfrm>
            <a:off x="7651230" y="5136067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31.88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C6539702-00D6-AE41-7427-DB3A1E36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10519744" y="4862325"/>
            <a:ext cx="263832" cy="2587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A23C05-6CCF-58BF-13AF-F8B04E721D65}"/>
              </a:ext>
            </a:extLst>
          </p:cNvPr>
          <p:cNvSpPr txBox="1"/>
          <p:nvPr/>
        </p:nvSpPr>
        <p:spPr>
          <a:xfrm>
            <a:off x="10826709" y="4794640"/>
            <a:ext cx="90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21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47F645B-ED45-3ADD-45F1-463835A0F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8297" r="10489" b="44772"/>
          <a:stretch/>
        </p:blipFill>
        <p:spPr>
          <a:xfrm>
            <a:off x="1321594" y="255990"/>
            <a:ext cx="4260056" cy="1175189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D719A43-A8FB-5D17-4FC0-9097CBD8F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181100" y="1909912"/>
            <a:ext cx="876300" cy="2381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A6B3-9186-7D87-A835-33C54B2E8558}"/>
              </a:ext>
            </a:extLst>
          </p:cNvPr>
          <p:cNvCxnSpPr>
            <a:stCxn id="3" idx="3"/>
          </p:cNvCxnSpPr>
          <p:nvPr/>
        </p:nvCxnSpPr>
        <p:spPr>
          <a:xfrm flipV="1">
            <a:off x="2057400" y="2014687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D64182-F156-E00E-4D9F-D2E4C9B2585E}"/>
              </a:ext>
            </a:extLst>
          </p:cNvPr>
          <p:cNvSpPr txBox="1"/>
          <p:nvPr/>
        </p:nvSpPr>
        <p:spPr>
          <a:xfrm>
            <a:off x="3350035" y="1429912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9261A-BBFA-211C-E2F7-B409B4CB0119}"/>
              </a:ext>
            </a:extLst>
          </p:cNvPr>
          <p:cNvSpPr txBox="1"/>
          <p:nvPr/>
        </p:nvSpPr>
        <p:spPr>
          <a:xfrm>
            <a:off x="2542547" y="2064437"/>
            <a:ext cx="12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--------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EEA0F-F16E-D96C-D232-E3AB88699E96}"/>
              </a:ext>
            </a:extLst>
          </p:cNvPr>
          <p:cNvSpPr txBox="1"/>
          <p:nvPr/>
        </p:nvSpPr>
        <p:spPr>
          <a:xfrm>
            <a:off x="3976687" y="2049524"/>
            <a:ext cx="44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×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C6D74-7248-DD3F-7480-420C81245E00}"/>
              </a:ext>
            </a:extLst>
          </p:cNvPr>
          <p:cNvSpPr txBox="1"/>
          <p:nvPr/>
        </p:nvSpPr>
        <p:spPr>
          <a:xfrm>
            <a:off x="4500562" y="2059421"/>
            <a:ext cx="16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-----------</a:t>
            </a:r>
            <a:r>
              <a:rPr lang="en-US" sz="3200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DDE270E-F28A-38A3-1713-460F4264E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416844" y="3548318"/>
            <a:ext cx="876300" cy="2381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8A385B-02A4-70F4-F99E-A7E5AA8A7703}"/>
              </a:ext>
            </a:extLst>
          </p:cNvPr>
          <p:cNvCxnSpPr>
            <a:stCxn id="11" idx="3"/>
          </p:cNvCxnSpPr>
          <p:nvPr/>
        </p:nvCxnSpPr>
        <p:spPr>
          <a:xfrm flipV="1">
            <a:off x="2293144" y="3653093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882095-55BA-9662-2DA8-64A423D7842C}"/>
              </a:ext>
            </a:extLst>
          </p:cNvPr>
          <p:cNvSpPr txBox="1"/>
          <p:nvPr/>
        </p:nvSpPr>
        <p:spPr>
          <a:xfrm>
            <a:off x="3585779" y="306831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………….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A9B55-8565-2F24-A13D-D6B5EE98A51D}"/>
              </a:ext>
            </a:extLst>
          </p:cNvPr>
          <p:cNvSpPr txBox="1"/>
          <p:nvPr/>
        </p:nvSpPr>
        <p:spPr>
          <a:xfrm>
            <a:off x="3545680" y="3680911"/>
            <a:ext cx="184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…………..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569B5057-4A0A-61B1-1A77-9B5E39D0A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381124" y="5088838"/>
            <a:ext cx="876300" cy="238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798D1E-4863-AFDA-A730-CF3A1A9DAD8E}"/>
              </a:ext>
            </a:extLst>
          </p:cNvPr>
          <p:cNvSpPr txBox="1"/>
          <p:nvPr/>
        </p:nvSpPr>
        <p:spPr>
          <a:xfrm>
            <a:off x="3550059" y="460883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………….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60427-967E-6E69-EBAB-E9833C7A5DAF}"/>
              </a:ext>
            </a:extLst>
          </p:cNvPr>
          <p:cNvSpPr txBox="1"/>
          <p:nvPr/>
        </p:nvSpPr>
        <p:spPr>
          <a:xfrm>
            <a:off x="3605019" y="5291927"/>
            <a:ext cx="135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487C29-6791-1323-671E-A425C559C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607467" y="3695038"/>
            <a:ext cx="3352801" cy="5571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0A28A6-7206-AE7E-E729-00677D1E2343}"/>
              </a:ext>
            </a:extLst>
          </p:cNvPr>
          <p:cNvCxnSpPr/>
          <p:nvPr/>
        </p:nvCxnSpPr>
        <p:spPr>
          <a:xfrm flipV="1">
            <a:off x="2232498" y="5186469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77BDDB-2C97-2592-AFF8-1A7E78927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133599" y="2039858"/>
            <a:ext cx="4062414" cy="75912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74AC62-F066-31BC-C10C-245A83200F37}"/>
              </a:ext>
            </a:extLst>
          </p:cNvPr>
          <p:cNvCxnSpPr/>
          <p:nvPr/>
        </p:nvCxnSpPr>
        <p:spPr>
          <a:xfrm>
            <a:off x="0" y="1410862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FE91F-D25A-1201-B8D4-D462BCF88794}"/>
              </a:ext>
            </a:extLst>
          </p:cNvPr>
          <p:cNvCxnSpPr/>
          <p:nvPr/>
        </p:nvCxnSpPr>
        <p:spPr>
          <a:xfrm>
            <a:off x="0" y="299328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72EFCD-9479-123F-1CE4-C2A7659233A1}"/>
              </a:ext>
            </a:extLst>
          </p:cNvPr>
          <p:cNvCxnSpPr/>
          <p:nvPr/>
        </p:nvCxnSpPr>
        <p:spPr>
          <a:xfrm>
            <a:off x="0" y="4570738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A0ED38-04D2-5430-DB23-3C337C06AE90}"/>
              </a:ext>
            </a:extLst>
          </p:cNvPr>
          <p:cNvSpPr txBox="1"/>
          <p:nvPr/>
        </p:nvSpPr>
        <p:spPr>
          <a:xfrm>
            <a:off x="87107" y="178603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63A205-29A8-44EB-E3C1-8B50FF30437B}"/>
              </a:ext>
            </a:extLst>
          </p:cNvPr>
          <p:cNvSpPr txBox="1"/>
          <p:nvPr/>
        </p:nvSpPr>
        <p:spPr>
          <a:xfrm>
            <a:off x="87107" y="346354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A06C4F-74BC-B009-EE42-D8B2ED002BEF}"/>
              </a:ext>
            </a:extLst>
          </p:cNvPr>
          <p:cNvSpPr txBox="1"/>
          <p:nvPr/>
        </p:nvSpPr>
        <p:spPr>
          <a:xfrm>
            <a:off x="88490" y="491729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67F8B0-9EB1-A52A-0E17-6D632F2A933C}"/>
              </a:ext>
            </a:extLst>
          </p:cNvPr>
          <p:cNvCxnSpPr/>
          <p:nvPr/>
        </p:nvCxnSpPr>
        <p:spPr>
          <a:xfrm>
            <a:off x="6924675" y="400050"/>
            <a:ext cx="0" cy="526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95149B-01A5-A525-2309-A8B003AE22A3}"/>
              </a:ext>
            </a:extLst>
          </p:cNvPr>
          <p:cNvSpPr txBox="1"/>
          <p:nvPr/>
        </p:nvSpPr>
        <p:spPr>
          <a:xfrm>
            <a:off x="7167563" y="612751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BFF3C265-CBCE-A7EE-C5E5-11138179C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8162925" y="724520"/>
            <a:ext cx="876300" cy="2381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FBFAA9-5E72-92BF-7F28-1F7729599AFC}"/>
              </a:ext>
            </a:extLst>
          </p:cNvPr>
          <p:cNvSpPr txBox="1"/>
          <p:nvPr/>
        </p:nvSpPr>
        <p:spPr>
          <a:xfrm>
            <a:off x="9210291" y="658916"/>
            <a:ext cx="748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425662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2295-0EAD-CD9C-281B-9609F0F5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Pearson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8CE2-2244-E050-0CB6-1C62F2D2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75212"/>
              </p:ext>
            </p:extLst>
          </p:nvPr>
        </p:nvGraphicFramePr>
        <p:xfrm>
          <a:off x="838200" y="2108686"/>
          <a:ext cx="11301413" cy="2640628"/>
        </p:xfrm>
        <a:graphic>
          <a:graphicData uri="http://schemas.openxmlformats.org/drawingml/2006/table">
            <a:tbl>
              <a:tblPr/>
              <a:tblGrid>
                <a:gridCol w="1209826">
                  <a:extLst>
                    <a:ext uri="{9D8B030D-6E8A-4147-A177-3AD203B41FA5}">
                      <a16:colId xmlns:a16="http://schemas.microsoft.com/office/drawing/2014/main" val="2929732061"/>
                    </a:ext>
                  </a:extLst>
                </a:gridCol>
                <a:gridCol w="2740330">
                  <a:extLst>
                    <a:ext uri="{9D8B030D-6E8A-4147-A177-3AD203B41FA5}">
                      <a16:colId xmlns:a16="http://schemas.microsoft.com/office/drawing/2014/main" val="3182219247"/>
                    </a:ext>
                  </a:extLst>
                </a:gridCol>
                <a:gridCol w="812344">
                  <a:extLst>
                    <a:ext uri="{9D8B030D-6E8A-4147-A177-3AD203B41FA5}">
                      <a16:colId xmlns:a16="http://schemas.microsoft.com/office/drawing/2014/main" val="1224926477"/>
                    </a:ext>
                  </a:extLst>
                </a:gridCol>
                <a:gridCol w="995108">
                  <a:extLst>
                    <a:ext uri="{9D8B030D-6E8A-4147-A177-3AD203B41FA5}">
                      <a16:colId xmlns:a16="http://schemas.microsoft.com/office/drawing/2014/main" val="3715220783"/>
                    </a:ext>
                  </a:extLst>
                </a:gridCol>
                <a:gridCol w="1690842">
                  <a:extLst>
                    <a:ext uri="{9D8B030D-6E8A-4147-A177-3AD203B41FA5}">
                      <a16:colId xmlns:a16="http://schemas.microsoft.com/office/drawing/2014/main" val="2102802341"/>
                    </a:ext>
                  </a:extLst>
                </a:gridCol>
                <a:gridCol w="932878">
                  <a:extLst>
                    <a:ext uri="{9D8B030D-6E8A-4147-A177-3AD203B41FA5}">
                      <a16:colId xmlns:a16="http://schemas.microsoft.com/office/drawing/2014/main" val="2033159037"/>
                    </a:ext>
                  </a:extLst>
                </a:gridCol>
                <a:gridCol w="1224403">
                  <a:extLst>
                    <a:ext uri="{9D8B030D-6E8A-4147-A177-3AD203B41FA5}">
                      <a16:colId xmlns:a16="http://schemas.microsoft.com/office/drawing/2014/main" val="340536172"/>
                    </a:ext>
                  </a:extLst>
                </a:gridCol>
                <a:gridCol w="1695682">
                  <a:extLst>
                    <a:ext uri="{9D8B030D-6E8A-4147-A177-3AD203B41FA5}">
                      <a16:colId xmlns:a16="http://schemas.microsoft.com/office/drawing/2014/main" val="3055340984"/>
                    </a:ext>
                  </a:extLst>
                </a:gridCol>
              </a:tblGrid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Language learning experience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 errors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ȳ)^2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(xi - x̄) (</a:t>
                      </a:r>
                      <a:r>
                        <a:rPr lang="en-US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ȳ)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4386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40981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39329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7396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220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6002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92415"/>
                  </a:ext>
                </a:extLst>
              </a:tr>
              <a:tr h="2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02997"/>
                  </a:ext>
                </a:extLst>
              </a:tr>
              <a:tr h="306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4589" marR="14589" marT="145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589" marR="14589" marT="145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9632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4A4C7-72F2-A272-B572-248655A8B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5" t="18297" r="40476" b="69958"/>
          <a:stretch/>
        </p:blipFill>
        <p:spPr>
          <a:xfrm>
            <a:off x="4845051" y="2120184"/>
            <a:ext cx="730250" cy="26769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04FAE8-EC4C-EF2F-0F10-AD395FF53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9" t="20678" r="22219" b="69141"/>
          <a:stretch/>
        </p:blipFill>
        <p:spPr>
          <a:xfrm>
            <a:off x="8369878" y="2133802"/>
            <a:ext cx="774812" cy="25315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215CBE-FCB2-1181-50A4-C0B7E6EF3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2" t="36212" r="40950" b="51546"/>
          <a:stretch/>
        </p:blipFill>
        <p:spPr>
          <a:xfrm>
            <a:off x="5694018" y="2133803"/>
            <a:ext cx="803963" cy="25315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FB75350-09C6-A0BE-A748-C2DAE865A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36174" r="14042" b="51398"/>
          <a:stretch/>
        </p:blipFill>
        <p:spPr>
          <a:xfrm>
            <a:off x="9448801" y="2130944"/>
            <a:ext cx="730250" cy="25887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BE01787-E976-D57D-FB29-5335E748B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5" t="20873" r="22326" b="69118"/>
          <a:stretch/>
        </p:blipFill>
        <p:spPr>
          <a:xfrm>
            <a:off x="10519744" y="2140610"/>
            <a:ext cx="1575766" cy="246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5A8EE-6436-1D6E-D972-D42044A6C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45" t="8863" r="42245" b="72108"/>
          <a:stretch/>
        </p:blipFill>
        <p:spPr>
          <a:xfrm>
            <a:off x="2857825" y="5244017"/>
            <a:ext cx="263832" cy="294871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FE1BAAC-BF33-EDC6-BC72-9D5CCB19C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2857825" y="4929972"/>
            <a:ext cx="263832" cy="258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307B7-DCDC-7C70-34B5-77AC903FBE38}"/>
              </a:ext>
            </a:extLst>
          </p:cNvPr>
          <p:cNvSpPr txBox="1"/>
          <p:nvPr/>
        </p:nvSpPr>
        <p:spPr>
          <a:xfrm>
            <a:off x="1614314" y="4874686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163D7-BA21-3E9C-4D49-1CAE5B82F104}"/>
              </a:ext>
            </a:extLst>
          </p:cNvPr>
          <p:cNvSpPr txBox="1"/>
          <p:nvPr/>
        </p:nvSpPr>
        <p:spPr>
          <a:xfrm>
            <a:off x="1838800" y="5261785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x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F3CA5E35-6FBA-0875-4ECC-763BBE2DF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7437657" y="4862325"/>
            <a:ext cx="263832" cy="258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09D7FB-3248-58F8-6EA7-0A111F83BE7B}"/>
              </a:ext>
            </a:extLst>
          </p:cNvPr>
          <p:cNvSpPr txBox="1"/>
          <p:nvPr/>
        </p:nvSpPr>
        <p:spPr>
          <a:xfrm>
            <a:off x="6225823" y="4837817"/>
            <a:ext cx="12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مجموع قيم </a:t>
            </a:r>
            <a:r>
              <a:rPr lang="en-US" sz="1600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C0609-DA91-2FF9-392B-B615697C54F2}"/>
              </a:ext>
            </a:extLst>
          </p:cNvPr>
          <p:cNvSpPr txBox="1"/>
          <p:nvPr/>
        </p:nvSpPr>
        <p:spPr>
          <a:xfrm>
            <a:off x="6338065" y="5200836"/>
            <a:ext cx="10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600" dirty="0"/>
              <a:t>معدل قيم </a:t>
            </a:r>
            <a:r>
              <a:rPr lang="en-US" sz="1600" i="1" dirty="0"/>
              <a:t>y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B523088-E71E-9BCD-6F30-D4889D3C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9" t="21698" r="24032" b="69612"/>
          <a:stretch/>
        </p:blipFill>
        <p:spPr>
          <a:xfrm>
            <a:off x="7425269" y="5163972"/>
            <a:ext cx="263833" cy="372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1BCFB3-F8D6-B72E-2BD1-F7CBE84EF467}"/>
              </a:ext>
            </a:extLst>
          </p:cNvPr>
          <p:cNvSpPr txBox="1"/>
          <p:nvPr/>
        </p:nvSpPr>
        <p:spPr>
          <a:xfrm>
            <a:off x="2359377" y="1688043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عدد سنوات تعلم لغة أجنبية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C6ADD-A98F-DB19-663C-26F9587D2890}"/>
              </a:ext>
            </a:extLst>
          </p:cNvPr>
          <p:cNvSpPr txBox="1"/>
          <p:nvPr/>
        </p:nvSpPr>
        <p:spPr>
          <a:xfrm>
            <a:off x="6382641" y="1789897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/>
              <a:t>الأخطاء اللغوية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F8C43-306B-3B0D-39E5-054D2509A7C7}"/>
              </a:ext>
            </a:extLst>
          </p:cNvPr>
          <p:cNvSpPr txBox="1"/>
          <p:nvPr/>
        </p:nvSpPr>
        <p:spPr>
          <a:xfrm>
            <a:off x="3216187" y="4862325"/>
            <a:ext cx="50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74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CF2FE-50B5-AF2A-83A8-BB83E4C13AA7}"/>
              </a:ext>
            </a:extLst>
          </p:cNvPr>
          <p:cNvSpPr txBox="1"/>
          <p:nvPr/>
        </p:nvSpPr>
        <p:spPr>
          <a:xfrm>
            <a:off x="3134482" y="5231007"/>
            <a:ext cx="6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9.25</a:t>
            </a:r>
            <a:r>
              <a:rPr lang="en-US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75CAB-0CD6-747B-079F-92B355125F7A}"/>
              </a:ext>
            </a:extLst>
          </p:cNvPr>
          <p:cNvSpPr txBox="1"/>
          <p:nvPr/>
        </p:nvSpPr>
        <p:spPr>
          <a:xfrm>
            <a:off x="7676980" y="4773911"/>
            <a:ext cx="545580" cy="3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255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EE66B-B39A-56BF-65E8-5874AD417153}"/>
              </a:ext>
            </a:extLst>
          </p:cNvPr>
          <p:cNvSpPr txBox="1"/>
          <p:nvPr/>
        </p:nvSpPr>
        <p:spPr>
          <a:xfrm>
            <a:off x="7651230" y="5136067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31.88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C6539702-00D6-AE41-7427-DB3A1E36F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10577345" y="4821422"/>
            <a:ext cx="263832" cy="2587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A23C05-6CCF-58BF-13AF-F8B04E721D65}"/>
              </a:ext>
            </a:extLst>
          </p:cNvPr>
          <p:cNvSpPr txBox="1"/>
          <p:nvPr/>
        </p:nvSpPr>
        <p:spPr>
          <a:xfrm>
            <a:off x="10884310" y="4753737"/>
            <a:ext cx="90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FA16F4F4-A449-B962-5252-1E0A27CAB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5517464" y="4887624"/>
            <a:ext cx="263832" cy="258759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7A4776BD-F098-6D8F-DD4B-0944BE07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9835" r="58947" b="68954"/>
          <a:stretch/>
        </p:blipFill>
        <p:spPr>
          <a:xfrm>
            <a:off x="9202259" y="4830767"/>
            <a:ext cx="263832" cy="2587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01A5D4-917C-C1F3-6C1F-B5C810995B54}"/>
              </a:ext>
            </a:extLst>
          </p:cNvPr>
          <p:cNvSpPr txBox="1"/>
          <p:nvPr/>
        </p:nvSpPr>
        <p:spPr>
          <a:xfrm>
            <a:off x="5738325" y="4808991"/>
            <a:ext cx="7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19.50</a:t>
            </a:r>
            <a:r>
              <a:rPr lang="en-US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FA2732-3B3E-5EBA-E280-7CA793EF8DF1}"/>
              </a:ext>
            </a:extLst>
          </p:cNvPr>
          <p:cNvSpPr txBox="1"/>
          <p:nvPr/>
        </p:nvSpPr>
        <p:spPr>
          <a:xfrm>
            <a:off x="9398385" y="4775480"/>
            <a:ext cx="98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1430.88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105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A63D-F929-238F-116F-C2933E34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F436E8-B717-05FC-291A-073BF7798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8297" r="10489" b="44772"/>
          <a:stretch/>
        </p:blipFill>
        <p:spPr>
          <a:xfrm>
            <a:off x="1321594" y="255990"/>
            <a:ext cx="4260056" cy="1175189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E251C4D-2C75-76D6-3E94-8655E4DD8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181100" y="1909912"/>
            <a:ext cx="876300" cy="2381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B8B2C1-4ADC-FB95-8ECE-0A0139CBB360}"/>
              </a:ext>
            </a:extLst>
          </p:cNvPr>
          <p:cNvCxnSpPr>
            <a:stCxn id="3" idx="3"/>
          </p:cNvCxnSpPr>
          <p:nvPr/>
        </p:nvCxnSpPr>
        <p:spPr>
          <a:xfrm flipV="1">
            <a:off x="2057400" y="2014687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7C2323-F1C3-1A56-F776-77A37975E95E}"/>
              </a:ext>
            </a:extLst>
          </p:cNvPr>
          <p:cNvSpPr txBox="1"/>
          <p:nvPr/>
        </p:nvSpPr>
        <p:spPr>
          <a:xfrm>
            <a:off x="3350035" y="1429912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0D78B-C835-4717-4568-00B1269F9FC4}"/>
              </a:ext>
            </a:extLst>
          </p:cNvPr>
          <p:cNvSpPr txBox="1"/>
          <p:nvPr/>
        </p:nvSpPr>
        <p:spPr>
          <a:xfrm>
            <a:off x="2542547" y="2064437"/>
            <a:ext cx="12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19.50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26756-5BD9-8B2C-22E0-A918F3B0C219}"/>
              </a:ext>
            </a:extLst>
          </p:cNvPr>
          <p:cNvSpPr txBox="1"/>
          <p:nvPr/>
        </p:nvSpPr>
        <p:spPr>
          <a:xfrm>
            <a:off x="3976687" y="2049524"/>
            <a:ext cx="44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×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C6DB1-57BC-FC2F-7969-D437C4398DBB}"/>
              </a:ext>
            </a:extLst>
          </p:cNvPr>
          <p:cNvSpPr txBox="1"/>
          <p:nvPr/>
        </p:nvSpPr>
        <p:spPr>
          <a:xfrm>
            <a:off x="4500562" y="2059421"/>
            <a:ext cx="16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1430.88</a:t>
            </a:r>
            <a:r>
              <a:rPr lang="en-US" sz="3200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172934D-2DC1-80C7-52D4-9C43A612B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416844" y="3548318"/>
            <a:ext cx="876300" cy="2381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AA742A-44D7-0716-2340-502DE83C4343}"/>
              </a:ext>
            </a:extLst>
          </p:cNvPr>
          <p:cNvCxnSpPr>
            <a:stCxn id="11" idx="3"/>
          </p:cNvCxnSpPr>
          <p:nvPr/>
        </p:nvCxnSpPr>
        <p:spPr>
          <a:xfrm flipV="1">
            <a:off x="2293144" y="3653093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869B72-7F7A-A706-214B-D2F7007BE820}"/>
              </a:ext>
            </a:extLst>
          </p:cNvPr>
          <p:cNvSpPr txBox="1"/>
          <p:nvPr/>
        </p:nvSpPr>
        <p:spPr>
          <a:xfrm>
            <a:off x="3585779" y="306831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………….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FE231-B90D-E8F8-21E7-36A77964A773}"/>
              </a:ext>
            </a:extLst>
          </p:cNvPr>
          <p:cNvSpPr txBox="1"/>
          <p:nvPr/>
        </p:nvSpPr>
        <p:spPr>
          <a:xfrm>
            <a:off x="3545680" y="3680911"/>
            <a:ext cx="184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…………..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979B94A7-2A55-3920-22B0-15DFC53A3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381124" y="5088838"/>
            <a:ext cx="876300" cy="238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AE5721-0236-0CAD-A1BD-AA5ACA1373C7}"/>
              </a:ext>
            </a:extLst>
          </p:cNvPr>
          <p:cNvSpPr txBox="1"/>
          <p:nvPr/>
        </p:nvSpPr>
        <p:spPr>
          <a:xfrm>
            <a:off x="3550059" y="460883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………….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1E47B3-2D75-CB5E-D318-2A30FF92A844}"/>
              </a:ext>
            </a:extLst>
          </p:cNvPr>
          <p:cNvSpPr txBox="1"/>
          <p:nvPr/>
        </p:nvSpPr>
        <p:spPr>
          <a:xfrm>
            <a:off x="3605019" y="5291927"/>
            <a:ext cx="135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33346B-28BC-758B-8C53-BCAE5F00F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607467" y="3695038"/>
            <a:ext cx="3352801" cy="5571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DB7A81-E476-5BF8-4754-9B8024254DFA}"/>
              </a:ext>
            </a:extLst>
          </p:cNvPr>
          <p:cNvCxnSpPr/>
          <p:nvPr/>
        </p:nvCxnSpPr>
        <p:spPr>
          <a:xfrm flipV="1">
            <a:off x="2232498" y="5186469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0728C27-2C08-12AE-DD40-9DDF33C9B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133599" y="2039858"/>
            <a:ext cx="4062414" cy="55711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3DC4D4-8AE7-6F39-BE66-DF0BFBB2F695}"/>
              </a:ext>
            </a:extLst>
          </p:cNvPr>
          <p:cNvCxnSpPr/>
          <p:nvPr/>
        </p:nvCxnSpPr>
        <p:spPr>
          <a:xfrm>
            <a:off x="0" y="1410862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271B2A-2059-BB33-19FC-A0D522263026}"/>
              </a:ext>
            </a:extLst>
          </p:cNvPr>
          <p:cNvCxnSpPr/>
          <p:nvPr/>
        </p:nvCxnSpPr>
        <p:spPr>
          <a:xfrm>
            <a:off x="0" y="299328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083A25-69A0-5FEE-A4BE-CD90C2F9B44C}"/>
              </a:ext>
            </a:extLst>
          </p:cNvPr>
          <p:cNvCxnSpPr/>
          <p:nvPr/>
        </p:nvCxnSpPr>
        <p:spPr>
          <a:xfrm>
            <a:off x="0" y="4570738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AA21BA6-DD2B-FE5B-A661-7EC5BD858ED2}"/>
              </a:ext>
            </a:extLst>
          </p:cNvPr>
          <p:cNvSpPr txBox="1"/>
          <p:nvPr/>
        </p:nvSpPr>
        <p:spPr>
          <a:xfrm>
            <a:off x="87107" y="178603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7940B1-CF46-9FCF-23F4-F18200110FE5}"/>
              </a:ext>
            </a:extLst>
          </p:cNvPr>
          <p:cNvSpPr txBox="1"/>
          <p:nvPr/>
        </p:nvSpPr>
        <p:spPr>
          <a:xfrm>
            <a:off x="87107" y="346354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42A2B5-C045-65EB-D935-C6C93F3B1899}"/>
              </a:ext>
            </a:extLst>
          </p:cNvPr>
          <p:cNvSpPr txBox="1"/>
          <p:nvPr/>
        </p:nvSpPr>
        <p:spPr>
          <a:xfrm>
            <a:off x="88490" y="491729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132C8A-1997-BDFF-7E1E-AB91847EC3E2}"/>
              </a:ext>
            </a:extLst>
          </p:cNvPr>
          <p:cNvCxnSpPr/>
          <p:nvPr/>
        </p:nvCxnSpPr>
        <p:spPr>
          <a:xfrm>
            <a:off x="6924675" y="400050"/>
            <a:ext cx="0" cy="526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5464D0-E656-3651-14F2-81EF6C4757AD}"/>
              </a:ext>
            </a:extLst>
          </p:cNvPr>
          <p:cNvSpPr txBox="1"/>
          <p:nvPr/>
        </p:nvSpPr>
        <p:spPr>
          <a:xfrm>
            <a:off x="7167563" y="612751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BA6F071B-4521-E442-FB61-4D1F249C1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8162925" y="724520"/>
            <a:ext cx="876300" cy="2381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BF093C-8F89-40A7-CEF4-CC9850B5DABB}"/>
              </a:ext>
            </a:extLst>
          </p:cNvPr>
          <p:cNvSpPr txBox="1"/>
          <p:nvPr/>
        </p:nvSpPr>
        <p:spPr>
          <a:xfrm>
            <a:off x="9210291" y="658916"/>
            <a:ext cx="748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56336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47F645B-ED45-3ADD-45F1-463835A0F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8297" r="10489" b="44772"/>
          <a:stretch/>
        </p:blipFill>
        <p:spPr>
          <a:xfrm>
            <a:off x="1321594" y="255990"/>
            <a:ext cx="4260056" cy="1175189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D719A43-A8FB-5D17-4FC0-9097CBD8F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181100" y="1909912"/>
            <a:ext cx="876300" cy="2381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A6B3-9186-7D87-A835-33C54B2E8558}"/>
              </a:ext>
            </a:extLst>
          </p:cNvPr>
          <p:cNvCxnSpPr>
            <a:stCxn id="3" idx="3"/>
          </p:cNvCxnSpPr>
          <p:nvPr/>
        </p:nvCxnSpPr>
        <p:spPr>
          <a:xfrm flipV="1">
            <a:off x="2057400" y="2014687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D64182-F156-E00E-4D9F-D2E4C9B2585E}"/>
              </a:ext>
            </a:extLst>
          </p:cNvPr>
          <p:cNvSpPr txBox="1"/>
          <p:nvPr/>
        </p:nvSpPr>
        <p:spPr>
          <a:xfrm>
            <a:off x="3350035" y="1429912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9261A-BBFA-211C-E2F7-B409B4CB0119}"/>
              </a:ext>
            </a:extLst>
          </p:cNvPr>
          <p:cNvSpPr txBox="1"/>
          <p:nvPr/>
        </p:nvSpPr>
        <p:spPr>
          <a:xfrm>
            <a:off x="2542547" y="2064437"/>
            <a:ext cx="12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19.50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EEA0F-F16E-D96C-D232-E3AB88699E96}"/>
              </a:ext>
            </a:extLst>
          </p:cNvPr>
          <p:cNvSpPr txBox="1"/>
          <p:nvPr/>
        </p:nvSpPr>
        <p:spPr>
          <a:xfrm>
            <a:off x="3976687" y="2049524"/>
            <a:ext cx="44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×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C6D74-7248-DD3F-7480-420C81245E00}"/>
              </a:ext>
            </a:extLst>
          </p:cNvPr>
          <p:cNvSpPr txBox="1"/>
          <p:nvPr/>
        </p:nvSpPr>
        <p:spPr>
          <a:xfrm>
            <a:off x="4500562" y="2059421"/>
            <a:ext cx="16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1430.88</a:t>
            </a:r>
            <a:r>
              <a:rPr lang="en-US" sz="3200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DDE270E-F28A-38A3-1713-460F4264E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416844" y="3548318"/>
            <a:ext cx="876300" cy="2381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8A385B-02A4-70F4-F99E-A7E5AA8A7703}"/>
              </a:ext>
            </a:extLst>
          </p:cNvPr>
          <p:cNvCxnSpPr>
            <a:stCxn id="11" idx="3"/>
          </p:cNvCxnSpPr>
          <p:nvPr/>
        </p:nvCxnSpPr>
        <p:spPr>
          <a:xfrm flipV="1">
            <a:off x="2293144" y="3653093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882095-55BA-9662-2DA8-64A423D7842C}"/>
              </a:ext>
            </a:extLst>
          </p:cNvPr>
          <p:cNvSpPr txBox="1"/>
          <p:nvPr/>
        </p:nvSpPr>
        <p:spPr>
          <a:xfrm>
            <a:off x="3585779" y="306831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A9B55-8565-2F24-A13D-D6B5EE98A51D}"/>
              </a:ext>
            </a:extLst>
          </p:cNvPr>
          <p:cNvSpPr txBox="1"/>
          <p:nvPr/>
        </p:nvSpPr>
        <p:spPr>
          <a:xfrm>
            <a:off x="3545680" y="3680911"/>
            <a:ext cx="184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27902.16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569B5057-4A0A-61B1-1A77-9B5E39D0A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381124" y="5088838"/>
            <a:ext cx="876300" cy="238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798D1E-4863-AFDA-A730-CF3A1A9DAD8E}"/>
              </a:ext>
            </a:extLst>
          </p:cNvPr>
          <p:cNvSpPr txBox="1"/>
          <p:nvPr/>
        </p:nvSpPr>
        <p:spPr>
          <a:xfrm>
            <a:off x="3550059" y="460883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60427-967E-6E69-EBAB-E9833C7A5DAF}"/>
              </a:ext>
            </a:extLst>
          </p:cNvPr>
          <p:cNvSpPr txBox="1"/>
          <p:nvPr/>
        </p:nvSpPr>
        <p:spPr>
          <a:xfrm>
            <a:off x="3605019" y="5291927"/>
            <a:ext cx="135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167.04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487C29-6791-1323-671E-A425C559C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735862" y="3697214"/>
            <a:ext cx="3352801" cy="5571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0A28A6-7206-AE7E-E729-00677D1E2343}"/>
              </a:ext>
            </a:extLst>
          </p:cNvPr>
          <p:cNvCxnSpPr/>
          <p:nvPr/>
        </p:nvCxnSpPr>
        <p:spPr>
          <a:xfrm flipV="1">
            <a:off x="2232498" y="5186469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77BDDB-2C97-2592-AFF8-1A7E78927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133599" y="2039858"/>
            <a:ext cx="4062414" cy="55711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74AC62-F066-31BC-C10C-245A83200F37}"/>
              </a:ext>
            </a:extLst>
          </p:cNvPr>
          <p:cNvCxnSpPr/>
          <p:nvPr/>
        </p:nvCxnSpPr>
        <p:spPr>
          <a:xfrm>
            <a:off x="0" y="1410862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FE91F-D25A-1201-B8D4-D462BCF88794}"/>
              </a:ext>
            </a:extLst>
          </p:cNvPr>
          <p:cNvCxnSpPr/>
          <p:nvPr/>
        </p:nvCxnSpPr>
        <p:spPr>
          <a:xfrm>
            <a:off x="0" y="299328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72EFCD-9479-123F-1CE4-C2A7659233A1}"/>
              </a:ext>
            </a:extLst>
          </p:cNvPr>
          <p:cNvCxnSpPr/>
          <p:nvPr/>
        </p:nvCxnSpPr>
        <p:spPr>
          <a:xfrm>
            <a:off x="0" y="4570738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A0ED38-04D2-5430-DB23-3C337C06AE90}"/>
              </a:ext>
            </a:extLst>
          </p:cNvPr>
          <p:cNvSpPr txBox="1"/>
          <p:nvPr/>
        </p:nvSpPr>
        <p:spPr>
          <a:xfrm>
            <a:off x="87107" y="178603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63A205-29A8-44EB-E3C1-8B50FF30437B}"/>
              </a:ext>
            </a:extLst>
          </p:cNvPr>
          <p:cNvSpPr txBox="1"/>
          <p:nvPr/>
        </p:nvSpPr>
        <p:spPr>
          <a:xfrm>
            <a:off x="87107" y="346354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A06C4F-74BC-B009-EE42-D8B2ED002BEF}"/>
              </a:ext>
            </a:extLst>
          </p:cNvPr>
          <p:cNvSpPr txBox="1"/>
          <p:nvPr/>
        </p:nvSpPr>
        <p:spPr>
          <a:xfrm>
            <a:off x="88490" y="491729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67F8B0-9EB1-A52A-0E17-6D632F2A933C}"/>
              </a:ext>
            </a:extLst>
          </p:cNvPr>
          <p:cNvCxnSpPr/>
          <p:nvPr/>
        </p:nvCxnSpPr>
        <p:spPr>
          <a:xfrm>
            <a:off x="6924675" y="400050"/>
            <a:ext cx="0" cy="526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A95149B-01A5-A525-2309-A8B003AE22A3}"/>
              </a:ext>
            </a:extLst>
          </p:cNvPr>
          <p:cNvSpPr txBox="1"/>
          <p:nvPr/>
        </p:nvSpPr>
        <p:spPr>
          <a:xfrm>
            <a:off x="7167563" y="612751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BFF3C265-CBCE-A7EE-C5E5-11138179C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8162925" y="724520"/>
            <a:ext cx="876300" cy="2381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FBFAA9-5E72-92BF-7F28-1F7729599AFC}"/>
              </a:ext>
            </a:extLst>
          </p:cNvPr>
          <p:cNvSpPr txBox="1"/>
          <p:nvPr/>
        </p:nvSpPr>
        <p:spPr>
          <a:xfrm>
            <a:off x="9210292" y="515370"/>
            <a:ext cx="1130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-0.94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F8A81D-FAEA-5D12-8992-C539A2E4A181}"/>
              </a:ext>
            </a:extLst>
          </p:cNvPr>
          <p:cNvSpPr txBox="1"/>
          <p:nvPr/>
        </p:nvSpPr>
        <p:spPr>
          <a:xfrm>
            <a:off x="7729097" y="1440952"/>
            <a:ext cx="344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199745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E730-2246-CB6B-104F-E91C6252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Interpretation of Pearson correlation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48113-3283-085C-9507-B16954354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33" y="1887007"/>
            <a:ext cx="8264934" cy="368906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F4637-F7A9-AC0A-5A0B-23D9C5F1A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0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FA1FC-3C53-CEE5-DFC1-C9EE64B82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3DD683F-8578-205C-0E39-8B5C4DBC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8297" r="10489" b="44772"/>
          <a:stretch/>
        </p:blipFill>
        <p:spPr>
          <a:xfrm>
            <a:off x="1321594" y="255990"/>
            <a:ext cx="4260056" cy="1175189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209C6A5-D0E3-520A-A693-A5072FD7E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181100" y="1909912"/>
            <a:ext cx="876300" cy="2381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BC3E6D-E607-529B-7956-B73DE49EB010}"/>
              </a:ext>
            </a:extLst>
          </p:cNvPr>
          <p:cNvCxnSpPr>
            <a:stCxn id="3" idx="3"/>
          </p:cNvCxnSpPr>
          <p:nvPr/>
        </p:nvCxnSpPr>
        <p:spPr>
          <a:xfrm flipV="1">
            <a:off x="2057400" y="2014687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1A606D-0CA6-A4BC-0B31-AAB9ED8CC923}"/>
              </a:ext>
            </a:extLst>
          </p:cNvPr>
          <p:cNvSpPr txBox="1"/>
          <p:nvPr/>
        </p:nvSpPr>
        <p:spPr>
          <a:xfrm>
            <a:off x="3350035" y="1429912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C46A4-CACD-AB6A-F21B-0C6EEB7ECF0E}"/>
              </a:ext>
            </a:extLst>
          </p:cNvPr>
          <p:cNvSpPr txBox="1"/>
          <p:nvPr/>
        </p:nvSpPr>
        <p:spPr>
          <a:xfrm>
            <a:off x="2542547" y="2064437"/>
            <a:ext cx="12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19.50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60626-289D-E1EE-A588-18613A8263D8}"/>
              </a:ext>
            </a:extLst>
          </p:cNvPr>
          <p:cNvSpPr txBox="1"/>
          <p:nvPr/>
        </p:nvSpPr>
        <p:spPr>
          <a:xfrm>
            <a:off x="3976687" y="2049524"/>
            <a:ext cx="44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202124"/>
                </a:solidFill>
                <a:effectLst/>
                <a:latin typeface="Google Sans"/>
              </a:rPr>
              <a:t>×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48A9-B57D-0928-6425-701FD92EB757}"/>
              </a:ext>
            </a:extLst>
          </p:cNvPr>
          <p:cNvSpPr txBox="1"/>
          <p:nvPr/>
        </p:nvSpPr>
        <p:spPr>
          <a:xfrm>
            <a:off x="4500562" y="2059421"/>
            <a:ext cx="16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1430.88</a:t>
            </a:r>
            <a:r>
              <a:rPr lang="en-US" sz="3200" dirty="0"/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C65DE01-3E6F-8D78-E711-E096F4AE0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416844" y="3548318"/>
            <a:ext cx="876300" cy="2381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431677-E067-DC2F-BAFE-CDD9FFF53433}"/>
              </a:ext>
            </a:extLst>
          </p:cNvPr>
          <p:cNvCxnSpPr>
            <a:stCxn id="11" idx="3"/>
          </p:cNvCxnSpPr>
          <p:nvPr/>
        </p:nvCxnSpPr>
        <p:spPr>
          <a:xfrm flipV="1">
            <a:off x="2293144" y="3653093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8B8B89-4AAF-AC65-85BD-C394A3CC57C0}"/>
              </a:ext>
            </a:extLst>
          </p:cNvPr>
          <p:cNvSpPr txBox="1"/>
          <p:nvPr/>
        </p:nvSpPr>
        <p:spPr>
          <a:xfrm>
            <a:off x="3585779" y="306831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22105-5856-144D-8B4E-985C46C9BADF}"/>
              </a:ext>
            </a:extLst>
          </p:cNvPr>
          <p:cNvSpPr txBox="1"/>
          <p:nvPr/>
        </p:nvSpPr>
        <p:spPr>
          <a:xfrm>
            <a:off x="3545680" y="3680911"/>
            <a:ext cx="184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27902.16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133A3ADB-3D1D-4D60-52D1-784DCFCF7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1381124" y="5088838"/>
            <a:ext cx="876300" cy="238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3E5CA4-168D-6F89-9273-A3852FDE2A6C}"/>
              </a:ext>
            </a:extLst>
          </p:cNvPr>
          <p:cNvSpPr txBox="1"/>
          <p:nvPr/>
        </p:nvSpPr>
        <p:spPr>
          <a:xfrm>
            <a:off x="3550059" y="4608838"/>
            <a:ext cx="14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-157.75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513362-28D5-4DED-886E-61B3FD443188}"/>
              </a:ext>
            </a:extLst>
          </p:cNvPr>
          <p:cNvSpPr txBox="1"/>
          <p:nvPr/>
        </p:nvSpPr>
        <p:spPr>
          <a:xfrm>
            <a:off x="3605019" y="5291927"/>
            <a:ext cx="135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167.04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24D42E-2472-6F57-D9CE-72742C2EB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735862" y="3697214"/>
            <a:ext cx="3352801" cy="5571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03DA9F-A363-A94C-4C3B-4528FCBC6791}"/>
              </a:ext>
            </a:extLst>
          </p:cNvPr>
          <p:cNvCxnSpPr/>
          <p:nvPr/>
        </p:nvCxnSpPr>
        <p:spPr>
          <a:xfrm flipV="1">
            <a:off x="2232498" y="5186469"/>
            <a:ext cx="428625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B061DB0-539D-6AE0-238F-4A1BAFA63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31986" r="20971" b="46587"/>
          <a:stretch/>
        </p:blipFill>
        <p:spPr>
          <a:xfrm>
            <a:off x="2133599" y="2039858"/>
            <a:ext cx="4062414" cy="55711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6D5292-52CC-296A-1D54-A1210473F4BC}"/>
              </a:ext>
            </a:extLst>
          </p:cNvPr>
          <p:cNvCxnSpPr/>
          <p:nvPr/>
        </p:nvCxnSpPr>
        <p:spPr>
          <a:xfrm>
            <a:off x="0" y="1410862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015F9-626D-3282-455C-091897250557}"/>
              </a:ext>
            </a:extLst>
          </p:cNvPr>
          <p:cNvCxnSpPr/>
          <p:nvPr/>
        </p:nvCxnSpPr>
        <p:spPr>
          <a:xfrm>
            <a:off x="0" y="299328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D9AB83-67BE-BF1E-22AD-876671BED469}"/>
              </a:ext>
            </a:extLst>
          </p:cNvPr>
          <p:cNvCxnSpPr/>
          <p:nvPr/>
        </p:nvCxnSpPr>
        <p:spPr>
          <a:xfrm>
            <a:off x="0" y="4570738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C5CEDA3-1E9D-2A53-D753-4D271BF1EA3D}"/>
              </a:ext>
            </a:extLst>
          </p:cNvPr>
          <p:cNvSpPr txBox="1"/>
          <p:nvPr/>
        </p:nvSpPr>
        <p:spPr>
          <a:xfrm>
            <a:off x="87107" y="178603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CE1FBE-4E58-F8E3-96CD-838B7FA39041}"/>
              </a:ext>
            </a:extLst>
          </p:cNvPr>
          <p:cNvSpPr txBox="1"/>
          <p:nvPr/>
        </p:nvSpPr>
        <p:spPr>
          <a:xfrm>
            <a:off x="87107" y="3463548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42FCB3-EC55-EE52-2854-BA1210B63D8D}"/>
              </a:ext>
            </a:extLst>
          </p:cNvPr>
          <p:cNvSpPr txBox="1"/>
          <p:nvPr/>
        </p:nvSpPr>
        <p:spPr>
          <a:xfrm>
            <a:off x="88490" y="4917290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213195-D283-4AB1-5C43-EB4A5B7ADDCC}"/>
              </a:ext>
            </a:extLst>
          </p:cNvPr>
          <p:cNvCxnSpPr/>
          <p:nvPr/>
        </p:nvCxnSpPr>
        <p:spPr>
          <a:xfrm>
            <a:off x="6924675" y="400050"/>
            <a:ext cx="0" cy="526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5CADBD0-3039-A8E1-774F-7FECE7D1DE2D}"/>
              </a:ext>
            </a:extLst>
          </p:cNvPr>
          <p:cNvSpPr txBox="1"/>
          <p:nvPr/>
        </p:nvSpPr>
        <p:spPr>
          <a:xfrm>
            <a:off x="7167563" y="612751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  <p:pic>
        <p:nvPicPr>
          <p:cNvPr id="39" name="Content Placeholder 4">
            <a:extLst>
              <a:ext uri="{FF2B5EF4-FFF2-40B4-BE49-F238E27FC236}">
                <a16:creationId xmlns:a16="http://schemas.microsoft.com/office/drawing/2014/main" id="{DD3CA004-812D-F8C7-8A5E-9DDC8AF00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28975" r="74248" b="65299"/>
          <a:stretch/>
        </p:blipFill>
        <p:spPr>
          <a:xfrm>
            <a:off x="8162925" y="724520"/>
            <a:ext cx="876300" cy="23812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CEB723-4ABC-460A-22DA-41DFCD205F87}"/>
              </a:ext>
            </a:extLst>
          </p:cNvPr>
          <p:cNvSpPr txBox="1"/>
          <p:nvPr/>
        </p:nvSpPr>
        <p:spPr>
          <a:xfrm>
            <a:off x="9210292" y="515370"/>
            <a:ext cx="1130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-0.94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EFDD7D-E43C-E304-9325-8ED486F55BCE}"/>
              </a:ext>
            </a:extLst>
          </p:cNvPr>
          <p:cNvSpPr txBox="1"/>
          <p:nvPr/>
        </p:nvSpPr>
        <p:spPr>
          <a:xfrm>
            <a:off x="7729097" y="1440952"/>
            <a:ext cx="344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Very high negative correlation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4E26DD-2BF8-9DE0-0A41-0856C29F5CB5}"/>
              </a:ext>
            </a:extLst>
          </p:cNvPr>
          <p:cNvSpPr/>
          <p:nvPr/>
        </p:nvSpPr>
        <p:spPr>
          <a:xfrm>
            <a:off x="7596554" y="1312985"/>
            <a:ext cx="3519121" cy="835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9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C40EFE-EF3F-B942-BC1B-4579D0021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26239"/>
              </p:ext>
            </p:extLst>
          </p:nvPr>
        </p:nvGraphicFramePr>
        <p:xfrm>
          <a:off x="1465385" y="550986"/>
          <a:ext cx="9155723" cy="560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96C6CC2-D935-FFE1-750C-CFD7B149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01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4400-1237-6441-D436-F43E5B32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(rank) correlation </a:t>
            </a:r>
            <a:r>
              <a:rPr lang="en-US" b="1" i="1" dirty="0"/>
              <a:t>(P)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3EC2-9163-2030-B059-CBDB021FC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Spearman correlation is the non-parametric equivalent for the Pearson correlation. “As the name suggests, the correlation is based on the ranks of the data (in a rank order) rather than the actual [numerical] values”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Dornyei</a:t>
            </a:r>
            <a:r>
              <a:rPr lang="en-US" dirty="0"/>
              <a:t>, 2007, p. 230)</a:t>
            </a:r>
          </a:p>
          <a:p>
            <a:endParaRPr lang="en-US" dirty="0"/>
          </a:p>
          <a:p>
            <a:r>
              <a:rPr lang="en-US" dirty="0"/>
              <a:t>In other words, this test is used when the data of the variables being correlated do not meet the conditions for </a:t>
            </a:r>
            <a:r>
              <a:rPr lang="en-US" b="1" dirty="0"/>
              <a:t>parametric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86B54-6E10-C082-AE8D-8EA092E73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F173-B28E-97DF-B37C-75DF06F4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0C1E-A592-0D53-A7C7-FA7655EA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1A62BC-36D6-BB63-1867-6067FB0232FF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02225-34B8-3290-F203-17F4FB0C6039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63AC3-D41A-B8F5-BFD4-B03176AF3FEC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350B0-C93A-3DDE-04D0-B3AE24289BA4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2FAF8-4337-6472-030A-2E6AF8A9ADE4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827F8-C0A6-6ABE-3215-FBD68D2E6ADF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16ADCF-64C4-5237-2179-935D9A039664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62D6EC-49D6-6220-5E6B-458A3E46C4B5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425261-D9D3-E4FF-7C97-6BE301186F0F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2DEA6D-C166-CCB6-CBE6-5C56F65D475B}"/>
              </a:ext>
            </a:extLst>
          </p:cNvPr>
          <p:cNvSpPr txBox="1"/>
          <p:nvPr/>
        </p:nvSpPr>
        <p:spPr>
          <a:xfrm>
            <a:off x="987670" y="350475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(related) sample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CA33-43D7-B0FD-EFA0-785545C6EB54}"/>
              </a:ext>
            </a:extLst>
          </p:cNvPr>
          <p:cNvSpPr txBox="1"/>
          <p:nvPr/>
        </p:nvSpPr>
        <p:spPr>
          <a:xfrm>
            <a:off x="4954466" y="535744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47447-1AA6-84C7-39A3-83184251E96F}"/>
              </a:ext>
            </a:extLst>
          </p:cNvPr>
          <p:cNvCxnSpPr/>
          <p:nvPr/>
        </p:nvCxnSpPr>
        <p:spPr>
          <a:xfrm>
            <a:off x="4337538" y="214163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DDFEE6-4EE0-3603-10B3-DE8E9E920DB6}"/>
              </a:ext>
            </a:extLst>
          </p:cNvPr>
          <p:cNvSpPr txBox="1"/>
          <p:nvPr/>
        </p:nvSpPr>
        <p:spPr>
          <a:xfrm>
            <a:off x="4954466" y="175220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927ED-EF3F-B36B-B3BA-EEED341961A4}"/>
              </a:ext>
            </a:extLst>
          </p:cNvPr>
          <p:cNvSpPr txBox="1"/>
          <p:nvPr/>
        </p:nvSpPr>
        <p:spPr>
          <a:xfrm>
            <a:off x="9287607" y="345495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sample testing</a:t>
            </a:r>
          </a:p>
        </p:txBody>
      </p:sp>
    </p:spTree>
    <p:extLst>
      <p:ext uri="{BB962C8B-B14F-4D97-AF65-F5344CB8AC3E}">
        <p14:creationId xmlns:p14="http://schemas.microsoft.com/office/powerpoint/2010/main" val="3403522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AAAC-8611-85EB-3356-68AC7AA6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61" y="5713058"/>
            <a:ext cx="9128833" cy="1325563"/>
          </a:xfrm>
        </p:spPr>
        <p:txBody>
          <a:bodyPr>
            <a:normAutofit/>
          </a:bodyPr>
          <a:lstStyle/>
          <a:p>
            <a:r>
              <a:rPr lang="en-US" b="1" dirty="0"/>
              <a:t>Charles Edward Spearman (1863 -1945)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B57ED-22BE-817A-7291-BE1F3EAF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33" y="317780"/>
            <a:ext cx="3559812" cy="5535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07271F-BE79-846C-1CC8-A93A0F10A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2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4400-1237-6441-D436-F43E5B32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correlation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B56E77E-854E-E192-BD46-17C877A4C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-347" b="-180"/>
          <a:stretch/>
        </p:blipFill>
        <p:spPr>
          <a:xfrm>
            <a:off x="0" y="1690688"/>
            <a:ext cx="12058650" cy="434816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3648F-B795-BF94-4961-EAE468639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2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62427-9C6F-DE27-9688-82CB778F0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D1C7-7BA9-2821-3CA8-6DF31523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correlation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1 = Never ………5 = Always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9D6481-80A4-F82E-A77C-38E636F83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19964"/>
              </p:ext>
            </p:extLst>
          </p:nvPr>
        </p:nvGraphicFramePr>
        <p:xfrm>
          <a:off x="645160" y="2146300"/>
          <a:ext cx="10901680" cy="3604895"/>
        </p:xfrm>
        <a:graphic>
          <a:graphicData uri="http://schemas.openxmlformats.org/drawingml/2006/table">
            <a:tbl>
              <a:tblPr/>
              <a:tblGrid>
                <a:gridCol w="1600303">
                  <a:extLst>
                    <a:ext uri="{9D8B030D-6E8A-4147-A177-3AD203B41FA5}">
                      <a16:colId xmlns:a16="http://schemas.microsoft.com/office/drawing/2014/main" val="3845219903"/>
                    </a:ext>
                  </a:extLst>
                </a:gridCol>
                <a:gridCol w="2336074">
                  <a:extLst>
                    <a:ext uri="{9D8B030D-6E8A-4147-A177-3AD203B41FA5}">
                      <a16:colId xmlns:a16="http://schemas.microsoft.com/office/drawing/2014/main" val="1588507119"/>
                    </a:ext>
                  </a:extLst>
                </a:gridCol>
                <a:gridCol w="1397966">
                  <a:extLst>
                    <a:ext uri="{9D8B030D-6E8A-4147-A177-3AD203B41FA5}">
                      <a16:colId xmlns:a16="http://schemas.microsoft.com/office/drawing/2014/main" val="3598184461"/>
                    </a:ext>
                  </a:extLst>
                </a:gridCol>
                <a:gridCol w="2035635">
                  <a:extLst>
                    <a:ext uri="{9D8B030D-6E8A-4147-A177-3AD203B41FA5}">
                      <a16:colId xmlns:a16="http://schemas.microsoft.com/office/drawing/2014/main" val="25950276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3211769145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192748893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411655046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use frequency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Grammatical errors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8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84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716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1228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4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935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296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633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99127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11BAA-E8A3-C623-2D9E-8B6E7F46A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6882" r="32995" b="57810"/>
          <a:stretch/>
        </p:blipFill>
        <p:spPr>
          <a:xfrm>
            <a:off x="10769599" y="2171700"/>
            <a:ext cx="482601" cy="45085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B2363AB-E862-B7EB-8ECD-CB10338CA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1" t="30440" r="36236" b="60586"/>
          <a:stretch/>
        </p:blipFill>
        <p:spPr>
          <a:xfrm>
            <a:off x="9682162" y="2305052"/>
            <a:ext cx="200025" cy="2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D6CD-4948-0C8E-D2B7-EBDA88D5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6A9E-D186-A140-F17A-1F6DB564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2E32E4-736F-16C6-2878-176CC3BCB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0229"/>
              </p:ext>
            </p:extLst>
          </p:nvPr>
        </p:nvGraphicFramePr>
        <p:xfrm>
          <a:off x="645160" y="2146300"/>
          <a:ext cx="10901680" cy="3604895"/>
        </p:xfrm>
        <a:graphic>
          <a:graphicData uri="http://schemas.openxmlformats.org/drawingml/2006/table">
            <a:tbl>
              <a:tblPr/>
              <a:tblGrid>
                <a:gridCol w="1600303">
                  <a:extLst>
                    <a:ext uri="{9D8B030D-6E8A-4147-A177-3AD203B41FA5}">
                      <a16:colId xmlns:a16="http://schemas.microsoft.com/office/drawing/2014/main" val="3845219903"/>
                    </a:ext>
                  </a:extLst>
                </a:gridCol>
                <a:gridCol w="2336074">
                  <a:extLst>
                    <a:ext uri="{9D8B030D-6E8A-4147-A177-3AD203B41FA5}">
                      <a16:colId xmlns:a16="http://schemas.microsoft.com/office/drawing/2014/main" val="1588507119"/>
                    </a:ext>
                  </a:extLst>
                </a:gridCol>
                <a:gridCol w="1397966">
                  <a:extLst>
                    <a:ext uri="{9D8B030D-6E8A-4147-A177-3AD203B41FA5}">
                      <a16:colId xmlns:a16="http://schemas.microsoft.com/office/drawing/2014/main" val="3598184461"/>
                    </a:ext>
                  </a:extLst>
                </a:gridCol>
                <a:gridCol w="2035635">
                  <a:extLst>
                    <a:ext uri="{9D8B030D-6E8A-4147-A177-3AD203B41FA5}">
                      <a16:colId xmlns:a16="http://schemas.microsoft.com/office/drawing/2014/main" val="25950276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3211769145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192748893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411655046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use frequency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Grammatical errors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8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84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(6) 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716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(7) 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endParaRPr lang="en-US" sz="2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1228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4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(3) </a:t>
                      </a:r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935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(4) </a:t>
                      </a:r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296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633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(5) </a:t>
                      </a:r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99127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13D711-97F7-7138-7050-C883DA5BC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6882" r="32995" b="57810"/>
          <a:stretch/>
        </p:blipFill>
        <p:spPr>
          <a:xfrm>
            <a:off x="10769599" y="2171700"/>
            <a:ext cx="482601" cy="45085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BA7DB91-93E6-250C-22F5-723D3F535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1" t="30440" r="36236" b="60586"/>
          <a:stretch/>
        </p:blipFill>
        <p:spPr>
          <a:xfrm>
            <a:off x="9682162" y="2305052"/>
            <a:ext cx="200025" cy="2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4B1A-3A49-B802-3011-5605470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983BB4-3CC4-296D-604B-E9028DC88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18239"/>
              </p:ext>
            </p:extLst>
          </p:nvPr>
        </p:nvGraphicFramePr>
        <p:xfrm>
          <a:off x="645160" y="2146300"/>
          <a:ext cx="10901680" cy="3604895"/>
        </p:xfrm>
        <a:graphic>
          <a:graphicData uri="http://schemas.openxmlformats.org/drawingml/2006/table">
            <a:tbl>
              <a:tblPr/>
              <a:tblGrid>
                <a:gridCol w="1600303">
                  <a:extLst>
                    <a:ext uri="{9D8B030D-6E8A-4147-A177-3AD203B41FA5}">
                      <a16:colId xmlns:a16="http://schemas.microsoft.com/office/drawing/2014/main" val="3845219903"/>
                    </a:ext>
                  </a:extLst>
                </a:gridCol>
                <a:gridCol w="2336074">
                  <a:extLst>
                    <a:ext uri="{9D8B030D-6E8A-4147-A177-3AD203B41FA5}">
                      <a16:colId xmlns:a16="http://schemas.microsoft.com/office/drawing/2014/main" val="1588507119"/>
                    </a:ext>
                  </a:extLst>
                </a:gridCol>
                <a:gridCol w="1397966">
                  <a:extLst>
                    <a:ext uri="{9D8B030D-6E8A-4147-A177-3AD203B41FA5}">
                      <a16:colId xmlns:a16="http://schemas.microsoft.com/office/drawing/2014/main" val="3598184461"/>
                    </a:ext>
                  </a:extLst>
                </a:gridCol>
                <a:gridCol w="2035635">
                  <a:extLst>
                    <a:ext uri="{9D8B030D-6E8A-4147-A177-3AD203B41FA5}">
                      <a16:colId xmlns:a16="http://schemas.microsoft.com/office/drawing/2014/main" val="25950276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3211769145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192748893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411655046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use frequency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Grammatical errors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8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84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(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716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 (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1228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4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(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935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(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296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633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(</a:t>
                      </a:r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99127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C4407-E770-AAB8-C574-9ECCC350F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6882" r="32995" b="57810"/>
          <a:stretch/>
        </p:blipFill>
        <p:spPr>
          <a:xfrm>
            <a:off x="10769599" y="2171700"/>
            <a:ext cx="482601" cy="45085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5B0FAB-3064-E979-5849-C7BFD909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1" t="30440" r="36236" b="60586"/>
          <a:stretch/>
        </p:blipFill>
        <p:spPr>
          <a:xfrm>
            <a:off x="9682162" y="2305052"/>
            <a:ext cx="200025" cy="2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08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4B1A-3A49-B802-3011-5605470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983BB4-3CC4-296D-604B-E9028DC88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58801"/>
              </p:ext>
            </p:extLst>
          </p:nvPr>
        </p:nvGraphicFramePr>
        <p:xfrm>
          <a:off x="645160" y="2146300"/>
          <a:ext cx="10901680" cy="3543300"/>
        </p:xfrm>
        <a:graphic>
          <a:graphicData uri="http://schemas.openxmlformats.org/drawingml/2006/table">
            <a:tbl>
              <a:tblPr/>
              <a:tblGrid>
                <a:gridCol w="1600303">
                  <a:extLst>
                    <a:ext uri="{9D8B030D-6E8A-4147-A177-3AD203B41FA5}">
                      <a16:colId xmlns:a16="http://schemas.microsoft.com/office/drawing/2014/main" val="3845219903"/>
                    </a:ext>
                  </a:extLst>
                </a:gridCol>
                <a:gridCol w="2336074">
                  <a:extLst>
                    <a:ext uri="{9D8B030D-6E8A-4147-A177-3AD203B41FA5}">
                      <a16:colId xmlns:a16="http://schemas.microsoft.com/office/drawing/2014/main" val="1588507119"/>
                    </a:ext>
                  </a:extLst>
                </a:gridCol>
                <a:gridCol w="1397966">
                  <a:extLst>
                    <a:ext uri="{9D8B030D-6E8A-4147-A177-3AD203B41FA5}">
                      <a16:colId xmlns:a16="http://schemas.microsoft.com/office/drawing/2014/main" val="3598184461"/>
                    </a:ext>
                  </a:extLst>
                </a:gridCol>
                <a:gridCol w="2035635">
                  <a:extLst>
                    <a:ext uri="{9D8B030D-6E8A-4147-A177-3AD203B41FA5}">
                      <a16:colId xmlns:a16="http://schemas.microsoft.com/office/drawing/2014/main" val="25950276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3211769145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192748893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411655046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use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errors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8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84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716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1228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4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935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296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633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99127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C4407-E770-AAB8-C574-9ECCC350F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6882" r="32995" b="57810"/>
          <a:stretch/>
        </p:blipFill>
        <p:spPr>
          <a:xfrm>
            <a:off x="10769599" y="2171700"/>
            <a:ext cx="482601" cy="45085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5B0FAB-3064-E979-5849-C7BFD909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1" t="30440" r="36236" b="60586"/>
          <a:stretch/>
        </p:blipFill>
        <p:spPr>
          <a:xfrm>
            <a:off x="9682162" y="2305052"/>
            <a:ext cx="200025" cy="2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9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4B1A-3A49-B802-3011-5605470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Spearman correlation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983BB4-3CC4-296D-604B-E9028DC88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09496"/>
              </p:ext>
            </p:extLst>
          </p:nvPr>
        </p:nvGraphicFramePr>
        <p:xfrm>
          <a:off x="645160" y="2146300"/>
          <a:ext cx="10901680" cy="3543300"/>
        </p:xfrm>
        <a:graphic>
          <a:graphicData uri="http://schemas.openxmlformats.org/drawingml/2006/table">
            <a:tbl>
              <a:tblPr/>
              <a:tblGrid>
                <a:gridCol w="1600303">
                  <a:extLst>
                    <a:ext uri="{9D8B030D-6E8A-4147-A177-3AD203B41FA5}">
                      <a16:colId xmlns:a16="http://schemas.microsoft.com/office/drawing/2014/main" val="3845219903"/>
                    </a:ext>
                  </a:extLst>
                </a:gridCol>
                <a:gridCol w="2336074">
                  <a:extLst>
                    <a:ext uri="{9D8B030D-6E8A-4147-A177-3AD203B41FA5}">
                      <a16:colId xmlns:a16="http://schemas.microsoft.com/office/drawing/2014/main" val="1588507119"/>
                    </a:ext>
                  </a:extLst>
                </a:gridCol>
                <a:gridCol w="1397966">
                  <a:extLst>
                    <a:ext uri="{9D8B030D-6E8A-4147-A177-3AD203B41FA5}">
                      <a16:colId xmlns:a16="http://schemas.microsoft.com/office/drawing/2014/main" val="3598184461"/>
                    </a:ext>
                  </a:extLst>
                </a:gridCol>
                <a:gridCol w="2035635">
                  <a:extLst>
                    <a:ext uri="{9D8B030D-6E8A-4147-A177-3AD203B41FA5}">
                      <a16:colId xmlns:a16="http://schemas.microsoft.com/office/drawing/2014/main" val="25950276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3211769145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1927488938"/>
                    </a:ext>
                  </a:extLst>
                </a:gridCol>
                <a:gridCol w="1177234">
                  <a:extLst>
                    <a:ext uri="{9D8B030D-6E8A-4147-A177-3AD203B41FA5}">
                      <a16:colId xmlns:a16="http://schemas.microsoft.com/office/drawing/2014/main" val="4116550462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use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Gramatical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errors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415" marR="18415" marT="184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81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84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716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30.25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1228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4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935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296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7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5633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8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415" marR="18415" marT="184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99127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C4407-E770-AAB8-C574-9ECCC350F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7" t="26882" r="32995" b="57810"/>
          <a:stretch/>
        </p:blipFill>
        <p:spPr>
          <a:xfrm>
            <a:off x="10769599" y="2171700"/>
            <a:ext cx="482601" cy="45085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5B0FAB-3064-E979-5849-C7BFD909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1" t="30440" r="36236" b="60586"/>
          <a:stretch/>
        </p:blipFill>
        <p:spPr>
          <a:xfrm>
            <a:off x="9682162" y="2305052"/>
            <a:ext cx="200025" cy="264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B1C69-1D4D-F5CB-0615-C4C3EC6A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24" t="27900" r="33571" b="57658"/>
          <a:stretch/>
        </p:blipFill>
        <p:spPr>
          <a:xfrm>
            <a:off x="9838619" y="5749574"/>
            <a:ext cx="852129" cy="422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74066-806D-7908-A696-F71ED889C40B}"/>
              </a:ext>
            </a:extLst>
          </p:cNvPr>
          <p:cNvSpPr txBox="1"/>
          <p:nvPr/>
        </p:nvSpPr>
        <p:spPr>
          <a:xfrm>
            <a:off x="10520362" y="5749574"/>
            <a:ext cx="109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106.50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23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B56E77E-854E-E192-BD46-17C877A4C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24802" r="28590" b="37239"/>
          <a:stretch/>
        </p:blipFill>
        <p:spPr>
          <a:xfrm>
            <a:off x="835379" y="203199"/>
            <a:ext cx="4899377" cy="178364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15F4B-FBCA-E993-9B1B-4AE532CCC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2537178"/>
            <a:ext cx="2167466" cy="8918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284980-0B7F-5743-6524-EC6C07085824}"/>
              </a:ext>
            </a:extLst>
          </p:cNvPr>
          <p:cNvCxnSpPr>
            <a:cxnSpLocks/>
          </p:cNvCxnSpPr>
          <p:nvPr/>
        </p:nvCxnSpPr>
        <p:spPr>
          <a:xfrm>
            <a:off x="3002845" y="3028245"/>
            <a:ext cx="2856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81A923-696D-7467-99E5-2C9177BE813F}"/>
              </a:ext>
            </a:extLst>
          </p:cNvPr>
          <p:cNvSpPr txBox="1"/>
          <p:nvPr/>
        </p:nvSpPr>
        <p:spPr>
          <a:xfrm>
            <a:off x="3431822" y="2444480"/>
            <a:ext cx="199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 </a:t>
            </a:r>
            <a:r>
              <a:rPr lang="en-US" sz="3200" b="1" i="0" dirty="0">
                <a:solidFill>
                  <a:srgbClr val="040C28"/>
                </a:solidFill>
                <a:effectLst/>
                <a:latin typeface="Google Sans"/>
              </a:rPr>
              <a:t>×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106.50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469B0-535D-4477-2A32-73C4AC024422}"/>
              </a:ext>
            </a:extLst>
          </p:cNvPr>
          <p:cNvSpPr txBox="1"/>
          <p:nvPr/>
        </p:nvSpPr>
        <p:spPr>
          <a:xfrm>
            <a:off x="3431821" y="3073402"/>
            <a:ext cx="2664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(</a:t>
            </a: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2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/>
              <a:t>– 1)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02782C2-7DC6-8305-B7EF-7340BD05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4162345"/>
            <a:ext cx="2167466" cy="8918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C472F9-D3F0-8F2C-7140-B9CCD794C0FB}"/>
              </a:ext>
            </a:extLst>
          </p:cNvPr>
          <p:cNvCxnSpPr>
            <a:cxnSpLocks/>
          </p:cNvCxnSpPr>
          <p:nvPr/>
        </p:nvCxnSpPr>
        <p:spPr>
          <a:xfrm>
            <a:off x="3002845" y="4653412"/>
            <a:ext cx="2856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DD6757-0568-3DBC-095E-531A88DAB4DC}"/>
              </a:ext>
            </a:extLst>
          </p:cNvPr>
          <p:cNvSpPr txBox="1"/>
          <p:nvPr/>
        </p:nvSpPr>
        <p:spPr>
          <a:xfrm>
            <a:off x="3996266" y="3986930"/>
            <a:ext cx="11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……….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282A5-AD0B-A2D7-8DE4-462D51F65CCA}"/>
              </a:ext>
            </a:extLst>
          </p:cNvPr>
          <p:cNvSpPr txBox="1"/>
          <p:nvPr/>
        </p:nvSpPr>
        <p:spPr>
          <a:xfrm>
            <a:off x="4103511" y="4695641"/>
            <a:ext cx="89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…….</a:t>
            </a:r>
            <a:r>
              <a:rPr lang="en-US" sz="3200" dirty="0"/>
              <a:t> </a:t>
            </a:r>
            <a:endParaRPr lang="en-US" sz="3200" b="1" dirty="0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E72E63A0-DD61-9A70-4D9E-1C204EA3F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5644617"/>
            <a:ext cx="2167466" cy="891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E33CD2-C306-44C6-4AC1-E0491CFD1C3A}"/>
              </a:ext>
            </a:extLst>
          </p:cNvPr>
          <p:cNvSpPr txBox="1"/>
          <p:nvPr/>
        </p:nvSpPr>
        <p:spPr>
          <a:xfrm>
            <a:off x="3002845" y="5752983"/>
            <a:ext cx="117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………</a:t>
            </a:r>
            <a:endParaRPr lang="en-US" sz="4800" b="1" dirty="0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8E3815EB-0FE3-520E-D001-8B3830992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57225" b="47569"/>
          <a:stretch/>
        </p:blipFill>
        <p:spPr>
          <a:xfrm>
            <a:off x="8150578" y="595028"/>
            <a:ext cx="1174045" cy="8918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15AC58-E8F8-8A4E-16E1-2EA0EABBD552}"/>
              </a:ext>
            </a:extLst>
          </p:cNvPr>
          <p:cNvSpPr txBox="1"/>
          <p:nvPr/>
        </p:nvSpPr>
        <p:spPr>
          <a:xfrm>
            <a:off x="9700727" y="677156"/>
            <a:ext cx="117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………</a:t>
            </a:r>
            <a:endParaRPr lang="en-US" sz="48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A67B3-4820-AD06-F097-7E722FCCE357}"/>
              </a:ext>
            </a:extLst>
          </p:cNvPr>
          <p:cNvCxnSpPr/>
          <p:nvPr/>
        </p:nvCxnSpPr>
        <p:spPr>
          <a:xfrm>
            <a:off x="0" y="1986844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47EE0F-62EE-D7AC-27DE-44E6DFE58B12}"/>
              </a:ext>
            </a:extLst>
          </p:cNvPr>
          <p:cNvCxnSpPr/>
          <p:nvPr/>
        </p:nvCxnSpPr>
        <p:spPr>
          <a:xfrm>
            <a:off x="0" y="398693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A96E23-1953-89E8-4BE3-2AB60E6E8ADF}"/>
              </a:ext>
            </a:extLst>
          </p:cNvPr>
          <p:cNvCxnSpPr/>
          <p:nvPr/>
        </p:nvCxnSpPr>
        <p:spPr>
          <a:xfrm>
            <a:off x="0" y="5644617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2A13F8-4C8A-9631-17F2-2324D1A03211}"/>
              </a:ext>
            </a:extLst>
          </p:cNvPr>
          <p:cNvCxnSpPr/>
          <p:nvPr/>
        </p:nvCxnSpPr>
        <p:spPr>
          <a:xfrm>
            <a:off x="6716889" y="0"/>
            <a:ext cx="146755" cy="6987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A8DE738-8333-12CB-D9A0-BE745496291C}"/>
              </a:ext>
            </a:extLst>
          </p:cNvPr>
          <p:cNvSpPr txBox="1"/>
          <p:nvPr/>
        </p:nvSpPr>
        <p:spPr>
          <a:xfrm>
            <a:off x="-22577" y="2778266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C2CF8-D500-15B3-68BC-B4C14C9123FF}"/>
              </a:ext>
            </a:extLst>
          </p:cNvPr>
          <p:cNvSpPr txBox="1"/>
          <p:nvPr/>
        </p:nvSpPr>
        <p:spPr>
          <a:xfrm>
            <a:off x="0" y="446305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4A91F-20E5-BE8E-D7D7-03DEE3AFF6E4}"/>
              </a:ext>
            </a:extLst>
          </p:cNvPr>
          <p:cNvSpPr txBox="1"/>
          <p:nvPr/>
        </p:nvSpPr>
        <p:spPr>
          <a:xfrm>
            <a:off x="-22577" y="5961572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2ABBB5-E146-DF9C-5BE4-179F75DFC9FC}"/>
              </a:ext>
            </a:extLst>
          </p:cNvPr>
          <p:cNvSpPr txBox="1"/>
          <p:nvPr/>
        </p:nvSpPr>
        <p:spPr>
          <a:xfrm>
            <a:off x="6919031" y="945349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608397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B56E77E-854E-E192-BD46-17C877A4C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24802" r="28590" b="37239"/>
          <a:stretch/>
        </p:blipFill>
        <p:spPr>
          <a:xfrm>
            <a:off x="835379" y="203199"/>
            <a:ext cx="4899377" cy="178364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15F4B-FBCA-E993-9B1B-4AE532CCC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2537178"/>
            <a:ext cx="2167466" cy="8918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284980-0B7F-5743-6524-EC6C07085824}"/>
              </a:ext>
            </a:extLst>
          </p:cNvPr>
          <p:cNvCxnSpPr>
            <a:cxnSpLocks/>
          </p:cNvCxnSpPr>
          <p:nvPr/>
        </p:nvCxnSpPr>
        <p:spPr>
          <a:xfrm>
            <a:off x="3002845" y="3028245"/>
            <a:ext cx="2856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81A923-696D-7467-99E5-2C9177BE813F}"/>
              </a:ext>
            </a:extLst>
          </p:cNvPr>
          <p:cNvSpPr txBox="1"/>
          <p:nvPr/>
        </p:nvSpPr>
        <p:spPr>
          <a:xfrm>
            <a:off x="3431822" y="2444480"/>
            <a:ext cx="199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 </a:t>
            </a:r>
            <a:r>
              <a:rPr lang="en-US" sz="3200" b="1" i="0" dirty="0">
                <a:solidFill>
                  <a:srgbClr val="040C28"/>
                </a:solidFill>
                <a:effectLst/>
                <a:latin typeface="Google Sans"/>
              </a:rPr>
              <a:t>×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106.50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469B0-535D-4477-2A32-73C4AC024422}"/>
              </a:ext>
            </a:extLst>
          </p:cNvPr>
          <p:cNvSpPr txBox="1"/>
          <p:nvPr/>
        </p:nvSpPr>
        <p:spPr>
          <a:xfrm>
            <a:off x="3431821" y="3073402"/>
            <a:ext cx="2664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(</a:t>
            </a: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2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/>
              <a:t>– 1)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02782C2-7DC6-8305-B7EF-7340BD05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4162345"/>
            <a:ext cx="2167466" cy="8918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C472F9-D3F0-8F2C-7140-B9CCD794C0FB}"/>
              </a:ext>
            </a:extLst>
          </p:cNvPr>
          <p:cNvCxnSpPr>
            <a:cxnSpLocks/>
          </p:cNvCxnSpPr>
          <p:nvPr/>
        </p:nvCxnSpPr>
        <p:spPr>
          <a:xfrm>
            <a:off x="3002845" y="4653412"/>
            <a:ext cx="2856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DD6757-0568-3DBC-095E-531A88DAB4DC}"/>
              </a:ext>
            </a:extLst>
          </p:cNvPr>
          <p:cNvSpPr txBox="1"/>
          <p:nvPr/>
        </p:nvSpPr>
        <p:spPr>
          <a:xfrm>
            <a:off x="3996266" y="3986930"/>
            <a:ext cx="11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639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282A5-AD0B-A2D7-8DE4-462D51F65CCA}"/>
              </a:ext>
            </a:extLst>
          </p:cNvPr>
          <p:cNvSpPr txBox="1"/>
          <p:nvPr/>
        </p:nvSpPr>
        <p:spPr>
          <a:xfrm>
            <a:off x="3984976" y="4697559"/>
            <a:ext cx="89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504</a:t>
            </a:r>
            <a:r>
              <a:rPr lang="en-US" sz="3200" dirty="0"/>
              <a:t> </a:t>
            </a:r>
            <a:endParaRPr lang="en-US" sz="3200" b="1" dirty="0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E72E63A0-DD61-9A70-4D9E-1C204EA3F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5644617"/>
            <a:ext cx="2167466" cy="891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E33CD2-C306-44C6-4AC1-E0491CFD1C3A}"/>
              </a:ext>
            </a:extLst>
          </p:cNvPr>
          <p:cNvSpPr txBox="1"/>
          <p:nvPr/>
        </p:nvSpPr>
        <p:spPr>
          <a:xfrm>
            <a:off x="3002845" y="5589017"/>
            <a:ext cx="117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1.27</a:t>
            </a:r>
            <a:r>
              <a:rPr lang="en-US" sz="4800" b="1" dirty="0"/>
              <a:t>  </a:t>
            </a: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8E3815EB-0FE3-520E-D001-8B3830992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57225" b="47569"/>
          <a:stretch/>
        </p:blipFill>
        <p:spPr>
          <a:xfrm>
            <a:off x="8150578" y="595028"/>
            <a:ext cx="1174045" cy="8918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15AC58-E8F8-8A4E-16E1-2EA0EABBD552}"/>
              </a:ext>
            </a:extLst>
          </p:cNvPr>
          <p:cNvSpPr txBox="1"/>
          <p:nvPr/>
        </p:nvSpPr>
        <p:spPr>
          <a:xfrm>
            <a:off x="9731021" y="576017"/>
            <a:ext cx="117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- 0.27</a:t>
            </a:r>
            <a:r>
              <a:rPr lang="en-US" sz="4800" b="1" dirty="0"/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2233F-0918-4C03-6E3E-C049C7D1CA3D}"/>
              </a:ext>
            </a:extLst>
          </p:cNvPr>
          <p:cNvSpPr txBox="1"/>
          <p:nvPr/>
        </p:nvSpPr>
        <p:spPr>
          <a:xfrm>
            <a:off x="8150578" y="1617512"/>
            <a:ext cx="303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A67B3-4820-AD06-F097-7E722FCCE357}"/>
              </a:ext>
            </a:extLst>
          </p:cNvPr>
          <p:cNvCxnSpPr/>
          <p:nvPr/>
        </p:nvCxnSpPr>
        <p:spPr>
          <a:xfrm>
            <a:off x="0" y="1986844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47EE0F-62EE-D7AC-27DE-44E6DFE58B12}"/>
              </a:ext>
            </a:extLst>
          </p:cNvPr>
          <p:cNvCxnSpPr/>
          <p:nvPr/>
        </p:nvCxnSpPr>
        <p:spPr>
          <a:xfrm>
            <a:off x="0" y="398693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A96E23-1953-89E8-4BE3-2AB60E6E8ADF}"/>
              </a:ext>
            </a:extLst>
          </p:cNvPr>
          <p:cNvCxnSpPr/>
          <p:nvPr/>
        </p:nvCxnSpPr>
        <p:spPr>
          <a:xfrm>
            <a:off x="0" y="5644617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2A13F8-4C8A-9631-17F2-2324D1A03211}"/>
              </a:ext>
            </a:extLst>
          </p:cNvPr>
          <p:cNvCxnSpPr/>
          <p:nvPr/>
        </p:nvCxnSpPr>
        <p:spPr>
          <a:xfrm>
            <a:off x="6716889" y="0"/>
            <a:ext cx="146755" cy="6987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A8DE738-8333-12CB-D9A0-BE745496291C}"/>
              </a:ext>
            </a:extLst>
          </p:cNvPr>
          <p:cNvSpPr txBox="1"/>
          <p:nvPr/>
        </p:nvSpPr>
        <p:spPr>
          <a:xfrm>
            <a:off x="-22577" y="2778266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C2CF8-D500-15B3-68BC-B4C14C9123FF}"/>
              </a:ext>
            </a:extLst>
          </p:cNvPr>
          <p:cNvSpPr txBox="1"/>
          <p:nvPr/>
        </p:nvSpPr>
        <p:spPr>
          <a:xfrm>
            <a:off x="0" y="446305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4A91F-20E5-BE8E-D7D7-03DEE3AFF6E4}"/>
              </a:ext>
            </a:extLst>
          </p:cNvPr>
          <p:cNvSpPr txBox="1"/>
          <p:nvPr/>
        </p:nvSpPr>
        <p:spPr>
          <a:xfrm>
            <a:off x="-22577" y="5961572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2ABBB5-E146-DF9C-5BE4-179F75DFC9FC}"/>
              </a:ext>
            </a:extLst>
          </p:cNvPr>
          <p:cNvSpPr txBox="1"/>
          <p:nvPr/>
        </p:nvSpPr>
        <p:spPr>
          <a:xfrm>
            <a:off x="6919031" y="945349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887553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C107-1E77-B657-573E-6EBF9612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Spearman correlation interpretation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8CB01-00B9-C28E-954B-4FC554C0A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3" y="2062264"/>
            <a:ext cx="11218014" cy="3715966"/>
          </a:xfrm>
        </p:spPr>
      </p:pic>
    </p:spTree>
    <p:extLst>
      <p:ext uri="{BB962C8B-B14F-4D97-AF65-F5344CB8AC3E}">
        <p14:creationId xmlns:p14="http://schemas.microsoft.com/office/powerpoint/2010/main" val="390006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48F59-F43C-71B2-7B98-100B6692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" y="2020768"/>
            <a:ext cx="10077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4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DE572-2CF0-E4E3-8A9F-DCCA93D57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C8B27EB-A496-EC82-2591-405CA2A2F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24802" r="28590" b="37239"/>
          <a:stretch/>
        </p:blipFill>
        <p:spPr>
          <a:xfrm>
            <a:off x="835379" y="203199"/>
            <a:ext cx="4899377" cy="178364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C6EE3-66B4-07B7-B391-2CA8FC33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2537178"/>
            <a:ext cx="2167466" cy="8918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90D71F-7508-F9A7-491C-8997076A4D72}"/>
              </a:ext>
            </a:extLst>
          </p:cNvPr>
          <p:cNvCxnSpPr>
            <a:cxnSpLocks/>
          </p:cNvCxnSpPr>
          <p:nvPr/>
        </p:nvCxnSpPr>
        <p:spPr>
          <a:xfrm>
            <a:off x="3002845" y="3028245"/>
            <a:ext cx="2856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3912B4-2BD1-83EE-48EA-1F20663A05D1}"/>
              </a:ext>
            </a:extLst>
          </p:cNvPr>
          <p:cNvSpPr txBox="1"/>
          <p:nvPr/>
        </p:nvSpPr>
        <p:spPr>
          <a:xfrm>
            <a:off x="3431822" y="2444480"/>
            <a:ext cx="199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 </a:t>
            </a:r>
            <a:r>
              <a:rPr lang="en-US" sz="3200" b="1" i="0" dirty="0">
                <a:solidFill>
                  <a:srgbClr val="040C28"/>
                </a:solidFill>
                <a:effectLst/>
                <a:latin typeface="Google Sans"/>
              </a:rPr>
              <a:t>×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106.50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04F17-3F90-3E4F-95E0-873221EC3E41}"/>
              </a:ext>
            </a:extLst>
          </p:cNvPr>
          <p:cNvSpPr txBox="1"/>
          <p:nvPr/>
        </p:nvSpPr>
        <p:spPr>
          <a:xfrm>
            <a:off x="3431821" y="3073402"/>
            <a:ext cx="2664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(</a:t>
            </a: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32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/>
              <a:t>– 1)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12E6658-A91A-D66F-7C82-D91A48C9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4162345"/>
            <a:ext cx="2167466" cy="8918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81B76-FD97-B203-ECF6-6D3F45CDBF6D}"/>
              </a:ext>
            </a:extLst>
          </p:cNvPr>
          <p:cNvCxnSpPr>
            <a:cxnSpLocks/>
          </p:cNvCxnSpPr>
          <p:nvPr/>
        </p:nvCxnSpPr>
        <p:spPr>
          <a:xfrm>
            <a:off x="3002845" y="4653412"/>
            <a:ext cx="2856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659A65-69F3-ADA3-A341-5CC0FB0186E6}"/>
              </a:ext>
            </a:extLst>
          </p:cNvPr>
          <p:cNvSpPr txBox="1"/>
          <p:nvPr/>
        </p:nvSpPr>
        <p:spPr>
          <a:xfrm>
            <a:off x="3996266" y="3986930"/>
            <a:ext cx="11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639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AB768-3A0B-2047-F136-83EDD5C1F39A}"/>
              </a:ext>
            </a:extLst>
          </p:cNvPr>
          <p:cNvSpPr txBox="1"/>
          <p:nvPr/>
        </p:nvSpPr>
        <p:spPr>
          <a:xfrm>
            <a:off x="3984976" y="4697559"/>
            <a:ext cx="89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504</a:t>
            </a:r>
            <a:r>
              <a:rPr lang="en-US" sz="3200" dirty="0"/>
              <a:t> </a:t>
            </a:r>
            <a:endParaRPr lang="en-US" sz="3200" b="1" dirty="0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9CF14DB-8DE8-34A9-67D2-481820C05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49589" b="47569"/>
          <a:stretch/>
        </p:blipFill>
        <p:spPr>
          <a:xfrm>
            <a:off x="835379" y="5644617"/>
            <a:ext cx="2167466" cy="891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37BC06-5584-F8AC-8415-546F5E9BEFE7}"/>
              </a:ext>
            </a:extLst>
          </p:cNvPr>
          <p:cNvSpPr txBox="1"/>
          <p:nvPr/>
        </p:nvSpPr>
        <p:spPr>
          <a:xfrm>
            <a:off x="3002845" y="5589017"/>
            <a:ext cx="117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1.27</a:t>
            </a:r>
            <a:r>
              <a:rPr lang="en-US" sz="4800" b="1" dirty="0"/>
              <a:t>  </a:t>
            </a: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7A7A7800-0BE5-54BC-B33F-C3EFA8258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t="33451" r="57225" b="47569"/>
          <a:stretch/>
        </p:blipFill>
        <p:spPr>
          <a:xfrm>
            <a:off x="8150578" y="595028"/>
            <a:ext cx="1174045" cy="8918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2A86BC-A95F-01E4-DA55-8EE9C3AE87A4}"/>
              </a:ext>
            </a:extLst>
          </p:cNvPr>
          <p:cNvSpPr txBox="1"/>
          <p:nvPr/>
        </p:nvSpPr>
        <p:spPr>
          <a:xfrm>
            <a:off x="9731021" y="576017"/>
            <a:ext cx="117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- 0.27</a:t>
            </a:r>
            <a:r>
              <a:rPr lang="en-US" sz="4800" b="1" dirty="0"/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456133-6C24-DBB2-CCEE-F5222B047B23}"/>
              </a:ext>
            </a:extLst>
          </p:cNvPr>
          <p:cNvSpPr txBox="1"/>
          <p:nvPr/>
        </p:nvSpPr>
        <p:spPr>
          <a:xfrm>
            <a:off x="8150578" y="1617512"/>
            <a:ext cx="303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Weak negative relationship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56D7CD-D20C-B1D7-4FA0-3563E2EEC353}"/>
              </a:ext>
            </a:extLst>
          </p:cNvPr>
          <p:cNvCxnSpPr/>
          <p:nvPr/>
        </p:nvCxnSpPr>
        <p:spPr>
          <a:xfrm>
            <a:off x="0" y="1986844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107A71-7574-FB4F-23F8-E70D9D55D130}"/>
              </a:ext>
            </a:extLst>
          </p:cNvPr>
          <p:cNvCxnSpPr/>
          <p:nvPr/>
        </p:nvCxnSpPr>
        <p:spPr>
          <a:xfrm>
            <a:off x="0" y="3986930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536DB4-3910-55A0-9855-F1AB1DC577E0}"/>
              </a:ext>
            </a:extLst>
          </p:cNvPr>
          <p:cNvCxnSpPr/>
          <p:nvPr/>
        </p:nvCxnSpPr>
        <p:spPr>
          <a:xfrm>
            <a:off x="0" y="5644617"/>
            <a:ext cx="6448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1A3707-DF44-F80D-E2BF-163F62E585E1}"/>
              </a:ext>
            </a:extLst>
          </p:cNvPr>
          <p:cNvCxnSpPr/>
          <p:nvPr/>
        </p:nvCxnSpPr>
        <p:spPr>
          <a:xfrm>
            <a:off x="6716889" y="0"/>
            <a:ext cx="146755" cy="6987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3A2DE8-2550-178B-59FA-4E27DB1BDE94}"/>
              </a:ext>
            </a:extLst>
          </p:cNvPr>
          <p:cNvSpPr txBox="1"/>
          <p:nvPr/>
        </p:nvSpPr>
        <p:spPr>
          <a:xfrm>
            <a:off x="-22577" y="2778266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9567BA-B6FC-D0E0-A578-0DA1A7CBF8F3}"/>
              </a:ext>
            </a:extLst>
          </p:cNvPr>
          <p:cNvSpPr txBox="1"/>
          <p:nvPr/>
        </p:nvSpPr>
        <p:spPr>
          <a:xfrm>
            <a:off x="0" y="446305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92CBB-3B06-EE6E-039C-F72DC20BADE3}"/>
              </a:ext>
            </a:extLst>
          </p:cNvPr>
          <p:cNvSpPr txBox="1"/>
          <p:nvPr/>
        </p:nvSpPr>
        <p:spPr>
          <a:xfrm>
            <a:off x="-22577" y="5961572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E4908A-74FD-595B-987F-1948C7ADCA3B}"/>
              </a:ext>
            </a:extLst>
          </p:cNvPr>
          <p:cNvSpPr txBox="1"/>
          <p:nvPr/>
        </p:nvSpPr>
        <p:spPr>
          <a:xfrm>
            <a:off x="6919031" y="945349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50250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D44E2C-83F5-FF0D-BF66-3F7B2DD57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651953"/>
              </p:ext>
            </p:extLst>
          </p:nvPr>
        </p:nvGraphicFramePr>
        <p:xfrm>
          <a:off x="2365963" y="1131711"/>
          <a:ext cx="7257815" cy="435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009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62" y="14059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attending!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6D07-44C2-D4EF-AFE4-1EFA4061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2514"/>
            <a:ext cx="10515600" cy="3445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Q&amp;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C76CD-011E-7F06-B971-F22CFED46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4" y="2085123"/>
            <a:ext cx="100488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4C2E-B103-26A8-F109-3C97734E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6740-5818-7AAF-76F4-CCD2B921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Correlational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AD642-3B24-74EB-1966-0C5DFCF8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correlational research design investigates </a:t>
            </a:r>
            <a:r>
              <a:rPr lang="en-US" b="1" dirty="0"/>
              <a:t>relationships</a:t>
            </a:r>
            <a:r>
              <a:rPr lang="en-US" dirty="0"/>
              <a:t> between </a:t>
            </a:r>
            <a:r>
              <a:rPr lang="en-US" b="1" dirty="0"/>
              <a:t>variables</a:t>
            </a:r>
            <a:r>
              <a:rPr lang="en-US" dirty="0"/>
              <a:t> </a:t>
            </a:r>
            <a:r>
              <a:rPr lang="en-US" u="sng" dirty="0"/>
              <a:t>without the researcher controlling or manipulating </a:t>
            </a:r>
            <a:r>
              <a:rPr lang="en-US" dirty="0"/>
              <a:t>any of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DBE7-1416-711E-8EEC-F102CBDD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841E-67B5-FF44-3966-12327E34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concept of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2FF1-45FF-9670-FA0F-7BD29CF94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refers to statistical tests that investigate the degree to which two or more variables are linked (related) to each other.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FC626-294D-90E1-32D7-2A69BAC8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F265-38A3-3CDA-35CB-DCF7F83D2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2AA9-366B-B41A-9848-164F67C0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8010-AFA4-4E4E-5AD9-4AA825F0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 refers to statistical tests that investigate the degree to which two or more variables are linked to each other. </a:t>
            </a:r>
          </a:p>
          <a:p>
            <a:endParaRPr lang="en-US" dirty="0"/>
          </a:p>
          <a:p>
            <a:r>
              <a:rPr lang="en-US" dirty="0"/>
              <a:t>For example, a correlational study in Applied Linguistics would look at the relationship between </a:t>
            </a:r>
            <a:r>
              <a:rPr lang="en-US" b="1" dirty="0">
                <a:solidFill>
                  <a:srgbClr val="00B050"/>
                </a:solidFill>
              </a:rPr>
              <a:t>the number of years living in the </a:t>
            </a:r>
            <a:r>
              <a:rPr lang="en-US" b="1" dirty="0" err="1">
                <a:solidFill>
                  <a:srgbClr val="00B050"/>
                </a:solidFill>
              </a:rPr>
              <a:t>uk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ESL/ EFL learners’ pronunciation accuracy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DEFA0-794E-DA39-6951-852310D2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93" y="168845"/>
            <a:ext cx="531853" cy="6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2336</Words>
  <Application>Microsoft Office PowerPoint</Application>
  <PresentationFormat>Widescreen</PresentationFormat>
  <Paragraphs>844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Google Sans</vt:lpstr>
      <vt:lpstr>Office Theme</vt:lpstr>
      <vt:lpstr>Lecture starting soon</vt:lpstr>
      <vt:lpstr>STATISTICS Quantitative Data Analysis in Applied Linguistics</vt:lpstr>
      <vt:lpstr>Types of advanced tests</vt:lpstr>
      <vt:lpstr>Typical quantitative/ experimental design</vt:lpstr>
      <vt:lpstr>Classification of inferential statistical tests</vt:lpstr>
      <vt:lpstr>Classification of inferential statistical tests</vt:lpstr>
      <vt:lpstr>Correlational research</vt:lpstr>
      <vt:lpstr>The concept of correlation</vt:lpstr>
      <vt:lpstr>The concept of correlation</vt:lpstr>
      <vt:lpstr>Correlation ≠ causation</vt:lpstr>
      <vt:lpstr>Correlation ≠ causation</vt:lpstr>
      <vt:lpstr>Example</vt:lpstr>
      <vt:lpstr>Example</vt:lpstr>
      <vt:lpstr>Detecting a correlation in descriptive statistics</vt:lpstr>
      <vt:lpstr>Detecting a correlation in descriptive statistics</vt:lpstr>
      <vt:lpstr>Detecting a correlation in descriptive statistics</vt:lpstr>
      <vt:lpstr>Classification of inferential statistical tests</vt:lpstr>
      <vt:lpstr>Detecting a correlation in inferential statistics</vt:lpstr>
      <vt:lpstr>PowerPoint Presentation</vt:lpstr>
      <vt:lpstr>Interpreting correlation test results</vt:lpstr>
      <vt:lpstr>Interpreting correlation test results</vt:lpstr>
      <vt:lpstr>2. The strength of a correlation</vt:lpstr>
      <vt:lpstr>Classification of inferential statistical tests</vt:lpstr>
      <vt:lpstr>Pearson correlation (r)</vt:lpstr>
      <vt:lpstr>Karl Pearson (1857 - 1936)</vt:lpstr>
      <vt:lpstr>Pearson correlation</vt:lpstr>
      <vt:lpstr>Pearson correlation</vt:lpstr>
      <vt:lpstr>Pearson correlation</vt:lpstr>
      <vt:lpstr>Pearson correlation</vt:lpstr>
      <vt:lpstr>Pearson correlation</vt:lpstr>
      <vt:lpstr>Pearson correlation</vt:lpstr>
      <vt:lpstr>PowerPoint Presentation</vt:lpstr>
      <vt:lpstr>Pearson correlation</vt:lpstr>
      <vt:lpstr>PowerPoint Presentation</vt:lpstr>
      <vt:lpstr>PowerPoint Presentation</vt:lpstr>
      <vt:lpstr>Interpretation of Pearson correlation</vt:lpstr>
      <vt:lpstr>PowerPoint Presentation</vt:lpstr>
      <vt:lpstr>PowerPoint Presentation</vt:lpstr>
      <vt:lpstr>The Spearman (rank) correlation (P)</vt:lpstr>
      <vt:lpstr>Charles Edward Spearman (1863 -1945) </vt:lpstr>
      <vt:lpstr>The Spearman correlation</vt:lpstr>
      <vt:lpstr>The Spearman correlation 1 = Never ………5 = Always </vt:lpstr>
      <vt:lpstr>The Spearman correlation</vt:lpstr>
      <vt:lpstr>The Spearman correlation</vt:lpstr>
      <vt:lpstr>The Spearman correlation</vt:lpstr>
      <vt:lpstr>The Spearman correlation</vt:lpstr>
      <vt:lpstr>PowerPoint Presentation</vt:lpstr>
      <vt:lpstr>PowerPoint Presentation</vt:lpstr>
      <vt:lpstr>Spearman correlation interpretation</vt:lpstr>
      <vt:lpstr>PowerPoint Presentation</vt:lpstr>
      <vt:lpstr>PowerPoint Presentation</vt:lpstr>
      <vt:lpstr>Thank you for attending!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Quantitative Data Analysis in Applied Linguistics</dc:title>
  <dc:creator>Moustafa Amrate</dc:creator>
  <cp:lastModifiedBy>Moustafa Amrate</cp:lastModifiedBy>
  <cp:revision>176</cp:revision>
  <dcterms:created xsi:type="dcterms:W3CDTF">2023-10-01T23:04:03Z</dcterms:created>
  <dcterms:modified xsi:type="dcterms:W3CDTF">2024-12-12T08:40:04Z</dcterms:modified>
</cp:coreProperties>
</file>