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7" r:id="rId6"/>
    <p:sldId id="296" r:id="rId7"/>
    <p:sldId id="260" r:id="rId8"/>
    <p:sldId id="262" r:id="rId9"/>
    <p:sldId id="263" r:id="rId10"/>
    <p:sldId id="287" r:id="rId11"/>
    <p:sldId id="288" r:id="rId12"/>
    <p:sldId id="289" r:id="rId13"/>
    <p:sldId id="298" r:id="rId14"/>
    <p:sldId id="266" r:id="rId15"/>
    <p:sldId id="290" r:id="rId16"/>
    <p:sldId id="299" r:id="rId17"/>
    <p:sldId id="292" r:id="rId18"/>
    <p:sldId id="300" r:id="rId19"/>
    <p:sldId id="28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E4F7"/>
    <a:srgbClr val="0D9CB9"/>
    <a:srgbClr val="F414E9"/>
    <a:srgbClr val="64E4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71" autoAdjust="0"/>
  </p:normalViewPr>
  <p:slideViewPr>
    <p:cSldViewPr showGuides="1">
      <p:cViewPr>
        <p:scale>
          <a:sx n="78" d="100"/>
          <a:sy n="78" d="100"/>
        </p:scale>
        <p:origin x="-114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hasCustomPrompt="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A309A6D-C09C-4548-B29A-6CF363A7E532}" type="datetimeFigureOut">
              <a:rPr lang="fr-FR" smtClean="0"/>
              <a:pPr/>
              <a:t>26/11/2024</a:t>
            </a:fld>
            <a:endParaRPr lang="fr-BE"/>
          </a:p>
        </p:txBody>
      </p:sp>
      <p:sp>
        <p:nvSpPr>
          <p:cNvPr id="5" name="Footer Placeholder 4"/>
          <p:cNvSpPr>
            <a:spLocks noGrp="1"/>
          </p:cNvSpPr>
          <p:nvPr>
            <p:ph type="ftr" sz="quarter" idx="11"/>
          </p:nvPr>
        </p:nvSpPr>
        <p:spPr>
          <a:xfrm>
            <a:off x="1174044" y="5357592"/>
            <a:ext cx="5034845" cy="365125"/>
          </a:xfrm>
        </p:spPr>
        <p:txBody>
          <a:bodyPr/>
          <a:lstStyle/>
          <a:p>
            <a:endParaRPr lang="fr-BE"/>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hasCustomPrompt="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hasCustomPrompt="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9" name="Content Placeholder 8"/>
          <p:cNvSpPr>
            <a:spLocks noGrp="1"/>
          </p:cNvSpPr>
          <p:nvPr>
            <p:ph sz="quarter" idx="13" hasCustomPrompt="1"/>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hasCustomPrompt="1"/>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hasCustomPrompt="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hasCustomPrompt="1"/>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Content Placeholder 10"/>
          <p:cNvSpPr>
            <a:spLocks noGrp="1"/>
          </p:cNvSpPr>
          <p:nvPr>
            <p:ph sz="quarter" idx="13" hasCustomPrompt="1"/>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hasCustomPrompt="1"/>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26/11/2024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hasCustomPrompt="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hasCustomPrompt="1"/>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AA309A6D-C09C-4548-B29A-6CF363A7E532}" type="datetimeFigureOut">
              <a:rPr lang="fr-FR" smtClean="0"/>
              <a:pPr/>
              <a:t>26/11/2024</a:t>
            </a:fld>
            <a:endParaRPr lang="fr-BE"/>
          </a:p>
        </p:txBody>
      </p:sp>
      <p:sp>
        <p:nvSpPr>
          <p:cNvPr id="6" name="Footer Placeholder 5"/>
          <p:cNvSpPr>
            <a:spLocks noGrp="1"/>
          </p:cNvSpPr>
          <p:nvPr>
            <p:ph type="ftr" sz="quarter" idx="11"/>
          </p:nvPr>
        </p:nvSpPr>
        <p:spPr>
          <a:xfrm rot="-60000">
            <a:off x="914554" y="5829261"/>
            <a:ext cx="3522607" cy="365125"/>
          </a:xfrm>
        </p:spPr>
        <p:txBody>
          <a:bodyPr/>
          <a:lstStyle/>
          <a:p>
            <a:endParaRPr lang="fr-BE"/>
          </a:p>
        </p:txBody>
      </p:sp>
      <p:sp>
        <p:nvSpPr>
          <p:cNvPr id="7" name="Slide Number Placeholder 6"/>
          <p:cNvSpPr>
            <a:spLocks noGrp="1"/>
          </p:cNvSpPr>
          <p:nvPr>
            <p:ph type="sldNum" sz="quarter" idx="12"/>
          </p:nvPr>
        </p:nvSpPr>
        <p:spPr>
          <a:xfrm rot="60000">
            <a:off x="7557313" y="5896961"/>
            <a:ext cx="554023" cy="365125"/>
          </a:xfrm>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hasCustomPrompt="1"/>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AA309A6D-C09C-4548-B29A-6CF363A7E532}" type="datetimeFigureOut">
              <a:rPr lang="fr-FR" smtClean="0"/>
              <a:pPr/>
              <a:t>26/11/2024</a:t>
            </a:fld>
            <a:endParaRPr lang="fr-BE"/>
          </a:p>
        </p:txBody>
      </p:sp>
      <p:sp>
        <p:nvSpPr>
          <p:cNvPr id="6" name="Footer Placeholder 5"/>
          <p:cNvSpPr>
            <a:spLocks noGrp="1"/>
          </p:cNvSpPr>
          <p:nvPr>
            <p:ph type="ftr" sz="quarter" idx="11"/>
          </p:nvPr>
        </p:nvSpPr>
        <p:spPr>
          <a:xfrm rot="-60000">
            <a:off x="914569" y="5831037"/>
            <a:ext cx="3319043" cy="365125"/>
          </a:xfrm>
        </p:spPr>
        <p:txBody>
          <a:bodyPr/>
          <a:lstStyle/>
          <a:p>
            <a:endParaRPr lang="fr-BE"/>
          </a:p>
        </p:txBody>
      </p:sp>
      <p:sp>
        <p:nvSpPr>
          <p:cNvPr id="7" name="Slide Number Placeholder 6"/>
          <p:cNvSpPr>
            <a:spLocks noGrp="1"/>
          </p:cNvSpPr>
          <p:nvPr>
            <p:ph type="sldNum" sz="quarter" idx="12"/>
          </p:nvPr>
        </p:nvSpPr>
        <p:spPr>
          <a:xfrm rot="60000">
            <a:off x="7562089" y="5900026"/>
            <a:ext cx="554023" cy="365125"/>
          </a:xfrm>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anose="03070502040507070304" pitchFamily="66" charset="0"/>
              </a:defRPr>
            </a:lvl1pPr>
          </a:lstStyle>
          <a:p>
            <a:fld id="{AA309A6D-C09C-4548-B29A-6CF363A7E532}" type="datetimeFigureOut">
              <a:rPr lang="fr-FR" smtClean="0"/>
              <a:pPr/>
              <a:t>26/11/2024</a:t>
            </a:fld>
            <a:endParaRPr lang="fr-BE"/>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anose="03070502040507070304" pitchFamily="66" charset="0"/>
              </a:defRPr>
            </a:lvl1pPr>
          </a:lstStyle>
          <a:p>
            <a:endParaRPr lang="fr-BE"/>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anose="03070502040507070304" pitchFamily="66" charset="0"/>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anose="03060802040406070304"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196752"/>
            <a:ext cx="7056784" cy="4486818"/>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484784"/>
            <a:ext cx="2903363" cy="3024336"/>
          </a:xfrm>
          <a:prstGeom prst="rect">
            <a:avLst/>
          </a:prstGeom>
          <a:ln>
            <a:noFill/>
          </a:ln>
          <a:effectLst>
            <a:softEdge rad="112500"/>
          </a:effectLst>
        </p:spPr>
      </p:pic>
      <p:sp>
        <p:nvSpPr>
          <p:cNvPr id="3" name="Parchemin vertical 2"/>
          <p:cNvSpPr/>
          <p:nvPr/>
        </p:nvSpPr>
        <p:spPr>
          <a:xfrm>
            <a:off x="4211960" y="980728"/>
            <a:ext cx="3577357" cy="4032448"/>
          </a:xfrm>
          <a:prstGeom prst="verticalScroll">
            <a:avLst/>
          </a:prstGeom>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rtl="1">
              <a:lnSpc>
                <a:spcPct val="200000"/>
              </a:lnSpc>
            </a:pPr>
            <a:r>
              <a:rPr lang="ar-DZ" b="1" dirty="0" smtClean="0"/>
              <a:t>حسب المشرع الجزائري في المادة02 من قانون11/90 يعتبر عمالا أجراء كل الذين يؤدون عملا يدويا أو فكريا مقابل مرتب في إطار التنظيم ولحساب شخص أخر طبيعي أو معنوي ، عمومي أو خاص يدعى المستخدم </a:t>
            </a:r>
            <a:endParaRPr lang="fr-FR" b="1" dirty="0"/>
          </a:p>
        </p:txBody>
      </p:sp>
      <p:sp>
        <p:nvSpPr>
          <p:cNvPr id="9" name="Étoile à 8 branches 8"/>
          <p:cNvSpPr/>
          <p:nvPr/>
        </p:nvSpPr>
        <p:spPr>
          <a:xfrm>
            <a:off x="1115616" y="647268"/>
            <a:ext cx="648072"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06</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8 branches 1"/>
          <p:cNvSpPr/>
          <p:nvPr/>
        </p:nvSpPr>
        <p:spPr>
          <a:xfrm>
            <a:off x="1019648" y="605104"/>
            <a:ext cx="720080" cy="57606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tx1"/>
                </a:solidFill>
              </a:rPr>
              <a:t>07</a:t>
            </a:r>
            <a:endParaRPr lang="fr-FR" b="1" dirty="0">
              <a:solidFill>
                <a:schemeClr val="tx1"/>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1196752"/>
            <a:ext cx="2880320" cy="3168352"/>
          </a:xfrm>
          <a:prstGeom prst="rect">
            <a:avLst/>
          </a:prstGeom>
          <a:ln>
            <a:noFill/>
          </a:ln>
          <a:effectLst>
            <a:softEdge rad="112500"/>
          </a:effectLst>
        </p:spPr>
      </p:pic>
      <p:sp>
        <p:nvSpPr>
          <p:cNvPr id="7" name="Parchemin vertical 6"/>
          <p:cNvSpPr/>
          <p:nvPr/>
        </p:nvSpPr>
        <p:spPr>
          <a:xfrm>
            <a:off x="899592" y="1196752"/>
            <a:ext cx="3974984" cy="496855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b="1" dirty="0" smtClean="0">
                <a:solidFill>
                  <a:srgbClr val="FF0000"/>
                </a:solidFill>
              </a:rPr>
              <a:t>المستخدم: </a:t>
            </a:r>
            <a:r>
              <a:rPr lang="ar-DZ" b="1" dirty="0" smtClean="0">
                <a:solidFill>
                  <a:schemeClr val="tx1"/>
                </a:solidFill>
              </a:rPr>
              <a:t>هو </a:t>
            </a:r>
            <a:r>
              <a:rPr lang="ar-DZ" b="1" dirty="0">
                <a:solidFill>
                  <a:schemeClr val="tx1"/>
                </a:solidFill>
              </a:rPr>
              <a:t>ذلك الشخص القانوني الذي يعد طرفا في عقد العمل والذي يوجد تبعا لذلك ملزما اتجاه الأجراء بتنفيذ كل التزاماته المفروضة بموجب القانون بهذه الصفة، في كل ما يتعلق بدفع الأجر وتعويضات العطل مدفوعة الأجر والتزامه بتحرير كشف الراتب وشهادة العمل إلى جانب كل التزاماته المحددة بموجب قانون 14/83 </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uage 2"/>
          <p:cNvSpPr/>
          <p:nvPr/>
        </p:nvSpPr>
        <p:spPr>
          <a:xfrm>
            <a:off x="1187624" y="692696"/>
            <a:ext cx="3168352"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latin typeface="Arial" panose="020B0604020202020204" pitchFamily="34" charset="0"/>
                <a:cs typeface="Arial" panose="020B0604020202020204" pitchFamily="34" charset="0"/>
              </a:rPr>
              <a:t>آليات التسوية الودية لمنازعات العمل الفردية في النظام الاشتراكي </a:t>
            </a:r>
            <a:endParaRPr lang="fr-FR" b="1" dirty="0">
              <a:solidFill>
                <a:schemeClr val="tx1"/>
              </a:solidFill>
              <a:latin typeface="Arial" panose="020B0604020202020204" pitchFamily="34" charset="0"/>
              <a:cs typeface="Arial" panose="020B0604020202020204" pitchFamily="34" charset="0"/>
            </a:endParaRPr>
          </a:p>
        </p:txBody>
      </p:sp>
      <p:sp>
        <p:nvSpPr>
          <p:cNvPr id="6" name="Carré corné 5"/>
          <p:cNvSpPr/>
          <p:nvPr/>
        </p:nvSpPr>
        <p:spPr>
          <a:xfrm>
            <a:off x="4788024" y="764704"/>
            <a:ext cx="3240360" cy="2448272"/>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lvl="0" algn="ctr" rtl="1"/>
            <a:endParaRPr lang="ar-DZ" dirty="0" smtClean="0">
              <a:solidFill>
                <a:prstClr val="black"/>
              </a:solidFill>
            </a:endParaRPr>
          </a:p>
          <a:p>
            <a:pPr lvl="0" algn="ctr" rtl="1"/>
            <a:endParaRPr lang="ar-DZ" dirty="0">
              <a:solidFill>
                <a:prstClr val="black"/>
              </a:solidFill>
            </a:endParaRPr>
          </a:p>
          <a:p>
            <a:pPr lvl="0" algn="ctr" rtl="1"/>
            <a:r>
              <a:rPr lang="ar-DZ" b="1" dirty="0" smtClean="0">
                <a:solidFill>
                  <a:prstClr val="black"/>
                </a:solidFill>
              </a:rPr>
              <a:t>كانت الجزائر خاضعة للتشريع الفرنسي في كل المجالات ومنها قانون العمل وذلك خلال فترة الاستعمار، بعد الاستقلال مدد العمل بالقوانين الفرنسية إلا ما تعارض منها بالسيادة الوطنية، استمر الوضع إلى غاية سنة 1966 تاريخ صدور القانون الأساسي العام للوظيفة العامة </a:t>
            </a:r>
            <a:endParaRPr lang="fr-FR" b="1" dirty="0">
              <a:solidFill>
                <a:prstClr val="black"/>
              </a:solidFill>
            </a:endParaRPr>
          </a:p>
        </p:txBody>
      </p:sp>
      <p:sp>
        <p:nvSpPr>
          <p:cNvPr id="2" name="Carré corné 1"/>
          <p:cNvSpPr/>
          <p:nvPr/>
        </p:nvSpPr>
        <p:spPr>
          <a:xfrm>
            <a:off x="899592" y="1988840"/>
            <a:ext cx="3096344" cy="266429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50000"/>
              </a:lnSpc>
            </a:pPr>
            <a:endParaRPr lang="ar-DZ" b="1" dirty="0" smtClean="0"/>
          </a:p>
          <a:p>
            <a:pPr algn="ctr" rtl="1">
              <a:lnSpc>
                <a:spcPct val="150000"/>
              </a:lnSpc>
            </a:pPr>
            <a:r>
              <a:rPr lang="ar-DZ" b="1" dirty="0" smtClean="0"/>
              <a:t>في بداية السبعينات ظهر أول تشريع أصدره المشرع الجزائري في مجال تنظيم علاقات العمل، كان بموجب الأمر74/71 المتعلق بالتسيير الاشتراكي للمؤسسات جاء ليعكس نظام الاقتصاد الموجه الذي تبنته الجزائر</a:t>
            </a:r>
            <a:endParaRPr lang="fr-FR" b="1" dirty="0"/>
          </a:p>
        </p:txBody>
      </p:sp>
      <p:sp>
        <p:nvSpPr>
          <p:cNvPr id="4" name="Carré corné 3"/>
          <p:cNvSpPr/>
          <p:nvPr/>
        </p:nvSpPr>
        <p:spPr>
          <a:xfrm>
            <a:off x="4387584" y="3717032"/>
            <a:ext cx="3024336" cy="230425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50000"/>
              </a:lnSpc>
            </a:pPr>
            <a:endParaRPr lang="ar-DZ" b="1" dirty="0" smtClean="0"/>
          </a:p>
          <a:p>
            <a:pPr algn="ctr" rtl="1">
              <a:lnSpc>
                <a:spcPct val="150000"/>
              </a:lnSpc>
            </a:pPr>
            <a:r>
              <a:rPr lang="ar-DZ" b="1" dirty="0" smtClean="0"/>
              <a:t>وهذا ما أكده المشرع الجزائري من خلال الأمر 33/75 المتضمن اختصاصات مفتشية العمل والشؤون الاجتماعية من خلال المادة01 منه </a:t>
            </a:r>
            <a:endParaRPr lang="fr-FR"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an courbé vers le bas 2"/>
          <p:cNvSpPr/>
          <p:nvPr/>
        </p:nvSpPr>
        <p:spPr>
          <a:xfrm>
            <a:off x="2267744" y="568528"/>
            <a:ext cx="3888432" cy="1152128"/>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latin typeface="Arial" panose="020B0604020202020204" pitchFamily="34" charset="0"/>
                <a:cs typeface="Arial" panose="020B0604020202020204" pitchFamily="34" charset="0"/>
              </a:rPr>
              <a:t>آليات التسوية الودية لمنازعات العمل الفردية </a:t>
            </a:r>
            <a:r>
              <a:rPr lang="ar-DZ" b="1" dirty="0" smtClean="0">
                <a:solidFill>
                  <a:schemeClr val="tx1"/>
                </a:solidFill>
                <a:latin typeface="Arial" panose="020B0604020202020204" pitchFamily="34" charset="0"/>
                <a:cs typeface="Arial" panose="020B0604020202020204" pitchFamily="34" charset="0"/>
              </a:rPr>
              <a:t>بعد اصلاحات 1989</a:t>
            </a:r>
            <a:endParaRPr lang="fr-FR" dirty="0"/>
          </a:p>
        </p:txBody>
      </p:sp>
      <p:sp>
        <p:nvSpPr>
          <p:cNvPr id="4" name="Carré corné 3"/>
          <p:cNvSpPr/>
          <p:nvPr/>
        </p:nvSpPr>
        <p:spPr>
          <a:xfrm>
            <a:off x="5437780" y="2276872"/>
            <a:ext cx="2664296" cy="3168352"/>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ct val="150000"/>
              </a:lnSpc>
            </a:pPr>
            <a:endParaRPr lang="ar-DZ" b="1" dirty="0" smtClean="0"/>
          </a:p>
          <a:p>
            <a:pPr algn="ctr" rtl="1">
              <a:lnSpc>
                <a:spcPct val="150000"/>
              </a:lnSpc>
            </a:pPr>
            <a:r>
              <a:rPr lang="ar-DZ" b="1" dirty="0" smtClean="0"/>
              <a:t>تم انشاء مكاتب المصالحة للتوفيق بين وجهات نظر أطراف النزاع والمحافظة على العلاقة الودية بين العامل والمستخدم لضمان استمرارية علاقة العمل، هذا ما نظمه المشرع الجزائري بموجب القانون04/90 </a:t>
            </a:r>
            <a:endParaRPr lang="fr-FR" b="1" dirty="0"/>
          </a:p>
        </p:txBody>
      </p:sp>
      <p:sp>
        <p:nvSpPr>
          <p:cNvPr id="5" name="Carré corné 4"/>
          <p:cNvSpPr/>
          <p:nvPr/>
        </p:nvSpPr>
        <p:spPr>
          <a:xfrm>
            <a:off x="899592" y="2276872"/>
            <a:ext cx="3312368" cy="3312368"/>
          </a:xfrm>
          <a:prstGeom prst="foldedCorne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endParaRPr lang="ar-DZ" b="1" dirty="0" smtClean="0">
              <a:solidFill>
                <a:schemeClr val="tx1"/>
              </a:solidFill>
            </a:endParaRPr>
          </a:p>
          <a:p>
            <a:pPr algn="ctr" rtl="1">
              <a:lnSpc>
                <a:spcPct val="150000"/>
              </a:lnSpc>
            </a:pPr>
            <a:r>
              <a:rPr lang="ar-DZ" b="1" dirty="0" smtClean="0">
                <a:solidFill>
                  <a:schemeClr val="tx1"/>
                </a:solidFill>
              </a:rPr>
              <a:t>أجاز القانون 04/90 طبقا للمادة 05 منه للعامل الأجير في حالة عدم نجاعة التسوية الودية للنزاع داخل الهيئة المستخدمة طبقا لأحكام المادتين 03و04 من القانون المشار اليه أعلاه، أن يقوم بإخراج النزاع خارج الهيئة المستخدمة، حيث يقوم بداية بإخطار مفتش العمل المختص بتقديم طلبه</a:t>
            </a:r>
            <a:endParaRPr lang="fr-FR" b="1" dirty="0">
              <a:solidFill>
                <a:schemeClr val="tx1"/>
              </a:solidFill>
            </a:endParaRPr>
          </a:p>
        </p:txBody>
      </p:sp>
    </p:spTree>
    <p:extLst>
      <p:ext uri="{BB962C8B-B14F-4D97-AF65-F5344CB8AC3E}">
        <p14:creationId xmlns:p14="http://schemas.microsoft.com/office/powerpoint/2010/main" xmlns="" val="177346066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25"/>
          <p:cNvSpPr txBox="1"/>
          <p:nvPr/>
        </p:nvSpPr>
        <p:spPr>
          <a:xfrm>
            <a:off x="6589876" y="3913176"/>
            <a:ext cx="87389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4000" b="1" i="0" u="none" strike="noStrike" kern="0" cap="none" spc="0" normalizeH="0" baseline="0" noProof="0" dirty="0" smtClean="0">
                <a:ln>
                  <a:noFill/>
                </a:ln>
                <a:solidFill>
                  <a:sysClr val="window" lastClr="FFFFFF"/>
                </a:solidFill>
                <a:effectLst/>
                <a:uLnTx/>
                <a:uFillTx/>
                <a:latin typeface="Traditional Arabic" panose="02020603050405020304" pitchFamily="18" charset="-78"/>
                <a:cs typeface="Traditional Arabic" panose="02020603050405020304" pitchFamily="18" charset="-78"/>
              </a:rPr>
              <a:t>1</a:t>
            </a:r>
            <a:endParaRPr kumimoji="0" lang="fr-FR" sz="4000" b="1" i="0" u="none" strike="noStrike" kern="0" cap="none" spc="0" normalizeH="0" baseline="0" noProof="0" dirty="0">
              <a:ln>
                <a:noFill/>
              </a:ln>
              <a:solidFill>
                <a:sysClr val="window" lastClr="FFFFFF"/>
              </a:solidFill>
              <a:effectLst/>
              <a:uLnTx/>
              <a:uFillTx/>
              <a:latin typeface="Traditional Arabic" panose="02020603050405020304" pitchFamily="18" charset="-78"/>
              <a:cs typeface="Traditional Arabic" panose="02020603050405020304" pitchFamily="18" charset="-78"/>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5" y="3546901"/>
            <a:ext cx="945147" cy="897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مربع نص 15"/>
          <p:cNvSpPr txBox="1"/>
          <p:nvPr/>
        </p:nvSpPr>
        <p:spPr>
          <a:xfrm>
            <a:off x="1547663" y="5157193"/>
            <a:ext cx="95044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ar-DZ" sz="4000" b="1" i="0" u="none" strike="noStrike" kern="0" cap="none" spc="0" normalizeH="0" baseline="0" noProof="0" dirty="0" smtClean="0">
                <a:ln>
                  <a:noFill/>
                </a:ln>
                <a:solidFill>
                  <a:sysClr val="window" lastClr="FFFFFF"/>
                </a:solidFill>
                <a:effectLst/>
                <a:uLnTx/>
                <a:uFillTx/>
                <a:cs typeface="Times New Roman" panose="02020603050405020304"/>
              </a:rPr>
              <a:t>03</a:t>
            </a:r>
            <a:endParaRPr kumimoji="0" lang="fr-FR" sz="4000" b="1" i="0" u="none" strike="noStrike" kern="0" cap="none" spc="0" normalizeH="0" baseline="0" noProof="0" dirty="0">
              <a:ln>
                <a:noFill/>
              </a:ln>
              <a:solidFill>
                <a:sysClr val="window" lastClr="FFFFFF"/>
              </a:solidFill>
              <a:effectLst/>
              <a:uLnTx/>
              <a:uFillTx/>
              <a:cs typeface="+mj-cs"/>
            </a:endParaRPr>
          </a:p>
        </p:txBody>
      </p:sp>
      <p:sp>
        <p:nvSpPr>
          <p:cNvPr id="4" name="Pensées 3"/>
          <p:cNvSpPr/>
          <p:nvPr/>
        </p:nvSpPr>
        <p:spPr>
          <a:xfrm>
            <a:off x="1331641" y="1340768"/>
            <a:ext cx="5544616" cy="3103311"/>
          </a:xfrm>
          <a:prstGeom prst="cloud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50000"/>
              </a:lnSpc>
            </a:pPr>
            <a:r>
              <a:rPr lang="ar-DZ" b="1" dirty="0" smtClean="0">
                <a:solidFill>
                  <a:schemeClr val="tx1"/>
                </a:solidFill>
              </a:rPr>
              <a:t>اكتفى المشرع الجزائري فيما يخص استدعاء الأطراف بالإشارة إلى أن يتولى القيام به مفتش العمل حيث يستدعي الأطراف للحضور لجلسة المصالحة خلال 8 أيام من تاريخ الاستدعاء، طبقا لأحكام المادة 02/27 من القانون السالف الذكر</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836713"/>
            <a:ext cx="2798259" cy="2448272"/>
          </a:xfrm>
          <a:prstGeom prst="rect">
            <a:avLst/>
          </a:prstGeom>
          <a:ln>
            <a:noFill/>
          </a:ln>
          <a:effectLst>
            <a:softEdge rad="112500"/>
          </a:effectLst>
        </p:spPr>
      </p:pic>
      <p:sp>
        <p:nvSpPr>
          <p:cNvPr id="4" name="Parchemin vertical 3"/>
          <p:cNvSpPr/>
          <p:nvPr/>
        </p:nvSpPr>
        <p:spPr>
          <a:xfrm>
            <a:off x="3995936" y="980728"/>
            <a:ext cx="3600400" cy="4104456"/>
          </a:xfrm>
          <a:prstGeom prst="verticalScroll">
            <a:avLst/>
          </a:prstGeom>
          <a:solidFill>
            <a:schemeClr val="accent3">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b="1" dirty="0" smtClean="0">
              <a:solidFill>
                <a:schemeClr val="tx1"/>
              </a:solidFill>
            </a:endParaRPr>
          </a:p>
          <a:p>
            <a:pPr algn="ctr" rtl="1"/>
            <a:endParaRPr lang="ar-DZ" b="1" dirty="0">
              <a:solidFill>
                <a:schemeClr val="tx1"/>
              </a:solidFill>
            </a:endParaRPr>
          </a:p>
          <a:p>
            <a:pPr algn="ctr" rtl="1"/>
            <a:endParaRPr lang="ar-DZ" b="1" dirty="0" smtClean="0">
              <a:solidFill>
                <a:schemeClr val="tx1"/>
              </a:solidFill>
            </a:endParaRPr>
          </a:p>
          <a:p>
            <a:pPr algn="ctr" rtl="1"/>
            <a:endParaRPr lang="ar-DZ" b="1" dirty="0">
              <a:solidFill>
                <a:schemeClr val="tx1"/>
              </a:solidFill>
            </a:endParaRPr>
          </a:p>
          <a:p>
            <a:pPr algn="ctr" rtl="1"/>
            <a:endParaRPr lang="ar-DZ" b="1" dirty="0" smtClean="0">
              <a:solidFill>
                <a:schemeClr val="tx1"/>
              </a:solidFill>
            </a:endParaRPr>
          </a:p>
          <a:p>
            <a:pPr algn="ctr" rtl="1">
              <a:lnSpc>
                <a:spcPct val="150000"/>
              </a:lnSpc>
            </a:pPr>
            <a:endParaRPr lang="ar-DZ" b="1" dirty="0" smtClean="0">
              <a:solidFill>
                <a:schemeClr val="tx1"/>
              </a:solidFill>
            </a:endParaRPr>
          </a:p>
          <a:p>
            <a:pPr algn="ctr" rtl="1">
              <a:lnSpc>
                <a:spcPct val="150000"/>
              </a:lnSpc>
            </a:pPr>
            <a:r>
              <a:rPr lang="ar-DZ" b="1" dirty="0" smtClean="0">
                <a:solidFill>
                  <a:schemeClr val="tx1"/>
                </a:solidFill>
              </a:rPr>
              <a:t>اعتبر المشرع السوري والموريتاني نتائج مكتب المصالحة بمثابة حكم قضائي بعد أن توضع عليه الصيغة التنفيذية من قبل كاتب ضبط المحكمة الواقعة في دائرتها الدائرة المختصة، أو بأمر من رئيس المحكمة بناءا على طلب الطرف الأكثر استعجالا</a:t>
            </a:r>
          </a:p>
          <a:p>
            <a:pPr algn="ctr" rtl="1"/>
            <a:endParaRPr lang="ar-DZ" b="1" dirty="0">
              <a:solidFill>
                <a:schemeClr val="tx1"/>
              </a:solidFill>
            </a:endParaRPr>
          </a:p>
          <a:p>
            <a:pPr algn="ctr" rtl="1"/>
            <a:endParaRPr lang="ar-DZ" b="1" dirty="0" smtClean="0">
              <a:solidFill>
                <a:schemeClr val="tx1"/>
              </a:solidFill>
            </a:endParaRPr>
          </a:p>
          <a:p>
            <a:pPr algn="ctr" rtl="1"/>
            <a:endParaRPr lang="ar-DZ" b="1" dirty="0">
              <a:solidFill>
                <a:schemeClr val="tx1"/>
              </a:solidFill>
            </a:endParaRPr>
          </a:p>
          <a:p>
            <a:pPr algn="ctr" rtl="1"/>
            <a:endParaRPr lang="ar-DZ" b="1" dirty="0" smtClean="0">
              <a:solidFill>
                <a:schemeClr val="tx1"/>
              </a:solidFill>
            </a:endParaRPr>
          </a:p>
          <a:p>
            <a:pPr algn="ctr" rtl="1"/>
            <a:endParaRPr lang="ar-DZ" b="1" dirty="0">
              <a:solidFill>
                <a:schemeClr val="tx1"/>
              </a:solidFill>
            </a:endParaRPr>
          </a:p>
          <a:p>
            <a:pPr algn="ctr" rtl="1"/>
            <a:r>
              <a:rPr lang="ar-DZ" b="1" dirty="0" smtClean="0">
                <a:solidFill>
                  <a:schemeClr val="tx1"/>
                </a:solidFill>
              </a:rPr>
              <a:t> </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0744" y="1196752"/>
            <a:ext cx="3240360" cy="3312368"/>
          </a:xfrm>
          <a:prstGeom prst="rect">
            <a:avLst/>
          </a:prstGeom>
          <a:ln>
            <a:noFill/>
          </a:ln>
          <a:effectLst>
            <a:softEdge rad="112500"/>
          </a:effectLst>
        </p:spPr>
      </p:pic>
      <p:sp>
        <p:nvSpPr>
          <p:cNvPr id="4" name="Parchemin vertical 3"/>
          <p:cNvSpPr/>
          <p:nvPr/>
        </p:nvSpPr>
        <p:spPr>
          <a:xfrm>
            <a:off x="755576" y="1268760"/>
            <a:ext cx="3312368" cy="4320480"/>
          </a:xfrm>
          <a:prstGeom prst="vertic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50000"/>
              </a:lnSpc>
            </a:pPr>
            <a:r>
              <a:rPr lang="ar-DZ" b="1" dirty="0" smtClean="0">
                <a:solidFill>
                  <a:schemeClr val="tx1"/>
                </a:solidFill>
              </a:rPr>
              <a:t>اعتبره المشرع الجزائري مجرد اتفاق بين الطرفين على وضع حد للنزاع طبقا لنص المادة 31 من قانون 04/90 والتي نصت على أنه: في حالة اتفاق الأطراف يعد المكتب محضرا بالمصالحة عن ذلك </a:t>
            </a:r>
            <a:endParaRPr lang="fr-FR" b="1" dirty="0">
              <a:solidFill>
                <a:schemeClr val="tx1"/>
              </a:solidFill>
            </a:endParaRPr>
          </a:p>
        </p:txBody>
      </p:sp>
    </p:spTree>
    <p:extLst>
      <p:ext uri="{BB962C8B-B14F-4D97-AF65-F5344CB8AC3E}">
        <p14:creationId xmlns:p14="http://schemas.microsoft.com/office/powerpoint/2010/main" xmlns="" val="58031681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sées 2"/>
          <p:cNvSpPr/>
          <p:nvPr/>
        </p:nvSpPr>
        <p:spPr>
          <a:xfrm>
            <a:off x="4901904" y="1124744"/>
            <a:ext cx="3096344" cy="1368152"/>
          </a:xfrm>
          <a:prstGeom prst="cloudCallout">
            <a:avLst/>
          </a:prstGeom>
          <a:solidFill>
            <a:schemeClr val="bg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rtl="1">
              <a:lnSpc>
                <a:spcPct val="150000"/>
              </a:lnSpc>
            </a:pPr>
            <a:r>
              <a:rPr lang="ar-DZ" b="1" dirty="0" smtClean="0">
                <a:solidFill>
                  <a:schemeClr val="tx1"/>
                </a:solidFill>
              </a:rPr>
              <a:t>الضمانات القانونية والقضائية لتنفيذ محاضر المصالحة</a:t>
            </a:r>
            <a:endParaRPr lang="fr-FR" b="1" dirty="0">
              <a:solidFill>
                <a:schemeClr val="tx1"/>
              </a:solidFill>
            </a:endParaRPr>
          </a:p>
        </p:txBody>
      </p:sp>
      <p:sp>
        <p:nvSpPr>
          <p:cNvPr id="4" name="Parchemin vertical 3"/>
          <p:cNvSpPr/>
          <p:nvPr/>
        </p:nvSpPr>
        <p:spPr>
          <a:xfrm>
            <a:off x="899592" y="998288"/>
            <a:ext cx="4032448" cy="4968552"/>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endParaRPr lang="ar-DZ" dirty="0" smtClean="0"/>
          </a:p>
          <a:p>
            <a:pPr algn="ctr" rtl="1"/>
            <a:endParaRPr lang="ar-DZ" dirty="0"/>
          </a:p>
          <a:p>
            <a:pPr algn="ctr" rtl="1"/>
            <a:endParaRPr lang="ar-DZ" dirty="0" smtClean="0"/>
          </a:p>
          <a:p>
            <a:pPr algn="ctr" rtl="1"/>
            <a:endParaRPr lang="ar-DZ" dirty="0"/>
          </a:p>
          <a:p>
            <a:pPr algn="ctr" rtl="1"/>
            <a:endParaRPr lang="ar-DZ" dirty="0" smtClean="0"/>
          </a:p>
          <a:p>
            <a:pPr algn="ctr" rtl="1">
              <a:lnSpc>
                <a:spcPct val="150000"/>
              </a:lnSpc>
            </a:pPr>
            <a:endParaRPr lang="ar-DZ" b="1" dirty="0" smtClean="0"/>
          </a:p>
          <a:p>
            <a:pPr algn="ctr" rtl="1">
              <a:lnSpc>
                <a:spcPct val="150000"/>
              </a:lnSpc>
            </a:pPr>
            <a:r>
              <a:rPr lang="ar-DZ" b="1" dirty="0" smtClean="0"/>
              <a:t>فرض المشرع الجزائري جزاءات في حالة امتناع عن تنفيذ محاضر المصالحة وذلك لحماية الطرف المتضرر، من خلال تدعيم هذه المحاضر وإحاطتها ببعض الضمانات التنفيذية ذات الطابع القضائي</a:t>
            </a:r>
          </a:p>
          <a:p>
            <a:pPr algn="ctr" rtl="1">
              <a:lnSpc>
                <a:spcPct val="150000"/>
              </a:lnSpc>
            </a:pPr>
            <a:r>
              <a:rPr lang="ar-DZ" b="1" dirty="0"/>
              <a:t> </a:t>
            </a:r>
            <a:r>
              <a:rPr lang="ar-DZ" b="1" dirty="0" smtClean="0"/>
              <a:t>وتتمثل هذه الضمانات في الغرامة التهديدية والتي أشار إليها المشرع كوسيلة ضغط على المستخدم لدفعه على تنفيذ التزاماته في نص المادة 34 من قانون 04/90   </a:t>
            </a:r>
            <a:endParaRPr lang="ar-DZ" b="1" dirty="0"/>
          </a:p>
          <a:p>
            <a:pPr algn="ctr" rtl="1">
              <a:lnSpc>
                <a:spcPct val="150000"/>
              </a:lnSpc>
            </a:pPr>
            <a:endParaRPr lang="ar-DZ" b="1" dirty="0" smtClean="0"/>
          </a:p>
          <a:p>
            <a:pPr algn="ctr" rtl="1"/>
            <a:endParaRPr lang="ar-DZ" dirty="0"/>
          </a:p>
          <a:p>
            <a:pPr algn="ctr" rtl="1"/>
            <a:endParaRPr lang="ar-DZ" dirty="0" smtClean="0"/>
          </a:p>
          <a:p>
            <a:pPr algn="ctr"/>
            <a:endParaRPr lang="ar-DZ" dirty="0"/>
          </a:p>
          <a:p>
            <a:pPr algn="ctr"/>
            <a:endParaRPr lang="ar-DZ" dirty="0"/>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an courbé vers le haut 2"/>
          <p:cNvSpPr/>
          <p:nvPr/>
        </p:nvSpPr>
        <p:spPr>
          <a:xfrm>
            <a:off x="5076056" y="836712"/>
            <a:ext cx="2664296" cy="864096"/>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الخاتمة </a:t>
            </a:r>
            <a:endParaRPr lang="fr-FR" sz="2400" b="1" dirty="0">
              <a:solidFill>
                <a:schemeClr val="tx1"/>
              </a:solidFill>
            </a:endParaRPr>
          </a:p>
        </p:txBody>
      </p:sp>
      <p:sp>
        <p:nvSpPr>
          <p:cNvPr id="4" name="Parchemin vertical 3"/>
          <p:cNvSpPr/>
          <p:nvPr/>
        </p:nvSpPr>
        <p:spPr>
          <a:xfrm>
            <a:off x="827584" y="808192"/>
            <a:ext cx="3960440" cy="5328592"/>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50000"/>
              </a:lnSpc>
            </a:pPr>
            <a:r>
              <a:rPr lang="ar-DZ" b="1" dirty="0" smtClean="0">
                <a:solidFill>
                  <a:schemeClr val="tx1"/>
                </a:solidFill>
              </a:rPr>
              <a:t>  وفي الأخير يمكننا القول أن التطور الذي عرفته الجزائر خلال سنوات الأخيرة  والمتمثل في اعادة تكوين مؤسساتها السياسية والاجتماعية ،سمح لها بالمرور من نظام مركزي موجه إلى نظام اقتصادي ليبرالي، وقد ترتب عن ذلك إعادة النظر في العديد من القوانين الاجتماعية بغرض تكييف علاقات العمل مع السياسة الاقتصادية الجديدة</a:t>
            </a:r>
          </a:p>
          <a:p>
            <a:pPr algn="ctr" rtl="1"/>
            <a:endParaRPr lang="fr-FR" b="1" dirty="0">
              <a:solidFill>
                <a:schemeClr val="tx1"/>
              </a:solidFill>
            </a:endParaRPr>
          </a:p>
        </p:txBody>
      </p:sp>
    </p:spTree>
    <p:extLst>
      <p:ext uri="{BB962C8B-B14F-4D97-AF65-F5344CB8AC3E}">
        <p14:creationId xmlns:p14="http://schemas.microsoft.com/office/powerpoint/2010/main" xmlns="" val="417667677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4832" y="1028000"/>
            <a:ext cx="7632848" cy="5209312"/>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a:spLocks noGrp="1"/>
          </p:cNvSpPr>
          <p:nvPr>
            <p:ph type="title"/>
          </p:nvPr>
        </p:nvSpPr>
        <p:spPr>
          <a:xfrm>
            <a:off x="0" y="0"/>
            <a:ext cx="9144000" cy="6858000"/>
          </a:xfrm>
          <a:prstGeom prst="rect">
            <a:avLst/>
          </a:prstGeom>
        </p:spPr>
        <p:txBody>
          <a:bodyPr>
            <a:normAutofit fontScale="90000"/>
          </a:body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kumimoji="0" lang="ar-DZ" sz="2400" b="0" i="0" u="none" strike="noStrike" kern="0" cap="none" spc="0" normalizeH="0" baseline="0" noProof="0" dirty="0">
                <a:ln>
                  <a:noFill/>
                </a:ln>
                <a:solidFill>
                  <a:sysClr val="windowText" lastClr="000000"/>
                </a:solidFill>
                <a:effectLst/>
                <a:uLnTx/>
                <a:uFillTx/>
                <a:cs typeface="Arial" panose="020B0604020202020204"/>
              </a:rPr>
              <a:t/>
            </a:r>
            <a:br>
              <a:rPr kumimoji="0" lang="ar-DZ" sz="2400" b="0" i="0" u="none" strike="noStrike" kern="0" cap="none" spc="0" normalizeH="0" baseline="0" noProof="0" dirty="0">
                <a:ln>
                  <a:noFill/>
                </a:ln>
                <a:solidFill>
                  <a:sysClr val="windowText" lastClr="000000"/>
                </a:solidFill>
                <a:effectLst/>
                <a:uLnTx/>
                <a:uFillTx/>
                <a:cs typeface="Arial" panose="020B0604020202020204"/>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lang="ar-DZ" sz="2400" kern="0" dirty="0">
                <a:solidFill>
                  <a:sysClr val="windowText" lastClr="000000"/>
                </a:solidFill>
                <a:cs typeface="Arial" panose="020B0604020202020204"/>
              </a:rPr>
              <a:t> </a:t>
            </a:r>
            <a:r>
              <a:rPr lang="ar-DZ" sz="2400" kern="0" dirty="0" smtClean="0">
                <a:solidFill>
                  <a:sysClr val="windowText" lastClr="000000"/>
                </a:solidFill>
                <a:cs typeface="Arial" panose="020B0604020202020204"/>
              </a:rPr>
              <a:t>                                       </a:t>
            </a:r>
            <a:br>
              <a:rPr lang="ar-DZ" sz="2400" kern="0" dirty="0" smtClean="0">
                <a:solidFill>
                  <a:sysClr val="windowText" lastClr="000000"/>
                </a:solidFill>
                <a:cs typeface="Arial" panose="020B0604020202020204"/>
              </a:rPr>
            </a:br>
            <a:r>
              <a:rPr lang="ar-DZ" sz="2400" kern="0" dirty="0" smtClean="0">
                <a:solidFill>
                  <a:sysClr val="windowText" lastClr="000000"/>
                </a:solidFill>
                <a:cs typeface="Arial" panose="020B0604020202020204"/>
              </a:rPr>
              <a:t/>
            </a:r>
            <a:br>
              <a:rPr lang="ar-DZ" sz="2400" kern="0" dirty="0" smtClean="0">
                <a:solidFill>
                  <a:sysClr val="windowText" lastClr="000000"/>
                </a:solidFill>
                <a:cs typeface="Arial" panose="020B0604020202020204"/>
              </a:rPr>
            </a:br>
            <a:r>
              <a:rPr lang="ar-DZ" sz="2400" kern="0" dirty="0" smtClean="0">
                <a:solidFill>
                  <a:sysClr val="windowText" lastClr="000000"/>
                </a:solidFill>
                <a:cs typeface="Arial" panose="020B0604020202020204"/>
              </a:rPr>
              <a:t>                                       </a:t>
            </a:r>
            <a:r>
              <a:rPr lang="fr-FR" sz="2400" kern="0" dirty="0" smtClean="0">
                <a:solidFill>
                  <a:sysClr val="windowText" lastClr="000000"/>
                </a:solidFill>
                <a:cs typeface="Arial" panose="020B0604020202020204"/>
              </a:rPr>
              <a:t/>
            </a:r>
            <a:br>
              <a:rPr lang="fr-FR" sz="2400" kern="0" dirty="0" smtClean="0">
                <a:solidFill>
                  <a:sysClr val="windowText" lastClr="000000"/>
                </a:solidFill>
                <a:cs typeface="Arial" panose="020B0604020202020204"/>
              </a:rPr>
            </a:br>
            <a:r>
              <a:rPr lang="fr-FR" sz="2400" kern="0" dirty="0">
                <a:solidFill>
                  <a:sysClr val="windowText" lastClr="000000"/>
                </a:solidFill>
                <a:cs typeface="Arial" panose="020B0604020202020204"/>
              </a:rPr>
              <a:t> </a:t>
            </a:r>
            <a:r>
              <a:rPr lang="fr-FR" sz="2400" kern="0" dirty="0" smtClean="0">
                <a:solidFill>
                  <a:sysClr val="windowText" lastClr="000000"/>
                </a:solidFill>
                <a:cs typeface="Arial" panose="020B0604020202020204"/>
              </a:rPr>
              <a:t>                                                   </a:t>
            </a: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جامعة محمد خيضر بسكرة </a:t>
            </a:r>
            <a:r>
              <a:rPr kumimoji="0" lang="fr-FR" sz="2400" b="0" i="0" u="none" strike="noStrike" kern="0" cap="none" spc="0" normalizeH="0" baseline="0" noProof="0" dirty="0" smtClean="0">
                <a:ln>
                  <a:noFill/>
                </a:ln>
                <a:solidFill>
                  <a:sysClr val="windowText" lastClr="000000"/>
                </a:solidFill>
                <a:effectLst/>
                <a:uLnTx/>
                <a:uFillTx/>
                <a:cs typeface="+mn-cs"/>
              </a:rPr>
              <a:t/>
            </a:r>
            <a:br>
              <a:rPr kumimoji="0" lang="fr-FR" sz="2400" b="0" i="0" u="none" strike="noStrike" kern="0" cap="none" spc="0" normalizeH="0" baseline="0" noProof="0" dirty="0" smtClean="0">
                <a:ln>
                  <a:noFill/>
                </a:ln>
                <a:solidFill>
                  <a:sysClr val="windowText" lastClr="000000"/>
                </a:solidFill>
                <a:effectLst/>
                <a:uLnTx/>
                <a:uFillTx/>
                <a:cs typeface="+mn-cs"/>
              </a:rPr>
            </a:br>
            <a:r>
              <a:rPr kumimoji="0" lang="fr-FR" sz="2400" b="0" i="0" u="none" strike="noStrike" kern="0" cap="none" spc="0" normalizeH="0" baseline="0" noProof="0" dirty="0" smtClean="0">
                <a:ln>
                  <a:noFill/>
                </a:ln>
                <a:solidFill>
                  <a:sysClr val="windowText" lastClr="000000"/>
                </a:solidFill>
                <a:effectLst/>
                <a:uLnTx/>
                <a:uFillTx/>
                <a:cs typeface="+mn-cs"/>
              </a:rPr>
              <a:t/>
            </a:r>
            <a:br>
              <a:rPr kumimoji="0" lang="fr-FR" sz="2400" b="0" i="0" u="none" strike="noStrike" kern="0" cap="none" spc="0" normalizeH="0" baseline="0" noProof="0" dirty="0" smtClean="0">
                <a:ln>
                  <a:noFill/>
                </a:ln>
                <a:solidFill>
                  <a:sysClr val="windowText" lastClr="000000"/>
                </a:solidFill>
                <a:effectLst/>
                <a:uLnTx/>
                <a:uFillTx/>
                <a:cs typeface="+mn-cs"/>
              </a:rPr>
            </a:br>
            <a:r>
              <a:rPr kumimoji="0" lang="ar-DZ" sz="2400" b="0" i="0" u="none" strike="noStrike" kern="0" cap="none" spc="0" normalizeH="0" baseline="0" noProof="0" dirty="0" smtClean="0">
                <a:ln>
                  <a:noFill/>
                </a:ln>
                <a:solidFill>
                  <a:sysClr val="windowText" lastClr="000000"/>
                </a:solidFill>
                <a:effectLst/>
                <a:uLnTx/>
                <a:uFillTx/>
                <a:cs typeface="+mn-cs"/>
              </a:rPr>
              <a:t>             </a:t>
            </a:r>
            <a:r>
              <a:rPr kumimoji="0" lang="ar-DZ" sz="2000" b="1" i="0" u="none" strike="noStrike" kern="0" cap="none" spc="0" normalizeH="0" baseline="0" noProof="0" dirty="0" smtClean="0">
                <a:ln>
                  <a:noFill/>
                </a:ln>
                <a:solidFill>
                  <a:sysClr val="windowText" lastClr="000000"/>
                </a:solidFill>
                <a:effectLst/>
                <a:uLnTx/>
                <a:uFillTx/>
                <a:cs typeface="Arial" panose="020B0604020202020204"/>
              </a:rPr>
              <a:t>كلية العلوم الاقتصادية والتجارية وعلوم التسيير       </a:t>
            </a:r>
            <a:br>
              <a:rPr kumimoji="0" lang="ar-DZ" sz="2000" b="1" i="0" u="none" strike="noStrike" kern="0" cap="none" spc="0" normalizeH="0" baseline="0" noProof="0" dirty="0" smtClean="0">
                <a:ln>
                  <a:noFill/>
                </a:ln>
                <a:solidFill>
                  <a:sysClr val="windowText" lastClr="000000"/>
                </a:solidFill>
                <a:effectLst/>
                <a:uLnTx/>
                <a:uFillTx/>
                <a:cs typeface="Arial" panose="020B0604020202020204"/>
              </a:rPr>
            </a:br>
            <a:r>
              <a:rPr kumimoji="0" lang="ar-DZ" sz="2000" b="1" i="0" u="none" strike="noStrike" kern="0" cap="none" spc="0" normalizeH="0" baseline="0" noProof="0" dirty="0" smtClean="0">
                <a:ln>
                  <a:noFill/>
                </a:ln>
                <a:solidFill>
                  <a:sysClr val="windowText" lastClr="000000"/>
                </a:solidFill>
                <a:effectLst/>
                <a:uLnTx/>
                <a:uFillTx/>
                <a:cs typeface="Arial" panose="020B0604020202020204"/>
              </a:rPr>
              <a:t>            تخصص : إدارة الموارد البشرية  </a:t>
            </a:r>
            <a:br>
              <a:rPr kumimoji="0" lang="ar-DZ" sz="2000" b="1" i="0" u="none" strike="noStrike" kern="0" cap="none" spc="0" normalizeH="0" baseline="0" noProof="0" dirty="0" smtClean="0">
                <a:ln>
                  <a:noFill/>
                </a:ln>
                <a:solidFill>
                  <a:sysClr val="windowText" lastClr="000000"/>
                </a:solidFill>
                <a:effectLst/>
                <a:uLnTx/>
                <a:uFillTx/>
                <a:cs typeface="Arial" panose="020B0604020202020204"/>
              </a:rPr>
            </a:br>
            <a:r>
              <a:rPr kumimoji="0" lang="ar-DZ" sz="2000" b="1" i="0" u="none" strike="noStrike" kern="0" cap="none" spc="0" normalizeH="0" baseline="0" noProof="0" dirty="0" smtClean="0">
                <a:ln>
                  <a:noFill/>
                </a:ln>
                <a:solidFill>
                  <a:sysClr val="windowText" lastClr="000000"/>
                </a:solidFill>
                <a:effectLst/>
                <a:uLnTx/>
                <a:uFillTx/>
                <a:cs typeface="Arial" panose="020B0604020202020204"/>
              </a:rPr>
              <a:t>             سنة : ثانية  ماستر                                                                          الفوج:  01                                        </a:t>
            </a:r>
            <a:r>
              <a:rPr kumimoji="0" lang="ar-DZ" sz="2400" b="0" i="0" u="none" strike="noStrike" kern="0" cap="none" spc="0" normalizeH="0" baseline="0" noProof="0" dirty="0">
                <a:ln>
                  <a:noFill/>
                </a:ln>
                <a:solidFill>
                  <a:sysClr val="windowText" lastClr="000000"/>
                </a:solidFill>
                <a:effectLst/>
                <a:uLnTx/>
                <a:uFillTx/>
                <a:cs typeface="Arial" panose="020B0604020202020204"/>
              </a:rPr>
              <a:t/>
            </a:r>
            <a:br>
              <a:rPr kumimoji="0" lang="ar-DZ" sz="2400" b="0" i="0" u="none" strike="noStrike" kern="0" cap="none" spc="0" normalizeH="0" baseline="0" noProof="0" dirty="0">
                <a:ln>
                  <a:noFill/>
                </a:ln>
                <a:solidFill>
                  <a:sysClr val="windowText" lastClr="000000"/>
                </a:solidFill>
                <a:effectLst/>
                <a:uLnTx/>
                <a:uFillTx/>
                <a:cs typeface="Arial" panose="020B0604020202020204"/>
              </a:rPr>
            </a:br>
            <a:r>
              <a:rPr kumimoji="0" lang="fr-FR" sz="2400" b="0" i="0" u="none" strike="noStrike" kern="0" cap="none" spc="0" normalizeH="0" baseline="0" noProof="0" dirty="0" smtClean="0">
                <a:ln>
                  <a:noFill/>
                </a:ln>
                <a:solidFill>
                  <a:sysClr val="windowText" lastClr="000000"/>
                </a:solidFill>
                <a:effectLst/>
                <a:uLnTx/>
                <a:uFillTx/>
                <a:cs typeface="+mn-cs"/>
              </a:rPr>
              <a:t/>
            </a:r>
            <a:br>
              <a:rPr kumimoji="0" lang="fr-FR" sz="2400" b="0" i="0" u="none" strike="noStrike" kern="0" cap="none" spc="0" normalizeH="0" baseline="0" noProof="0" dirty="0" smtClean="0">
                <a:ln>
                  <a:noFill/>
                </a:ln>
                <a:solidFill>
                  <a:sysClr val="windowText" lastClr="000000"/>
                </a:solidFill>
                <a:effectLst/>
                <a:uLnTx/>
                <a:uFillTx/>
                <a:cs typeface="+mn-cs"/>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kumimoji="0" lang="ar-DZ" sz="2200" b="0" i="0" u="none" strike="noStrike" kern="0" cap="none" spc="0" normalizeH="0" baseline="0" noProof="0" dirty="0" smtClean="0">
                <a:ln>
                  <a:noFill/>
                </a:ln>
                <a:solidFill>
                  <a:sysClr val="windowText" lastClr="000000"/>
                </a:solidFill>
                <a:effectLst/>
                <a:uLnTx/>
                <a:uFillTx/>
                <a:cs typeface="Arial" panose="020B0604020202020204"/>
              </a:rPr>
              <a:t>                </a:t>
            </a:r>
            <a:r>
              <a:rPr kumimoji="0" lang="fr-FR" sz="2200" b="0"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2400" b="0" i="0" u="none" strike="noStrike" kern="0" cap="none" spc="0" normalizeH="0" baseline="0" noProof="0" dirty="0">
                <a:ln>
                  <a:noFill/>
                </a:ln>
                <a:solidFill>
                  <a:sysClr val="windowText" lastClr="000000"/>
                </a:solidFill>
                <a:effectLst/>
                <a:uLnTx/>
                <a:uFillTx/>
                <a:cs typeface="Arial" panose="020B0604020202020204"/>
              </a:rPr>
              <a:t/>
            </a:r>
            <a:br>
              <a:rPr kumimoji="0" lang="ar-DZ" sz="2400" b="0" i="0" u="none" strike="noStrike" kern="0" cap="none" spc="0" normalizeH="0" baseline="0" noProof="0" dirty="0">
                <a:ln>
                  <a:noFill/>
                </a:ln>
                <a:solidFill>
                  <a:sysClr val="windowText" lastClr="000000"/>
                </a:solidFill>
                <a:effectLst/>
                <a:uLnTx/>
                <a:uFillTx/>
                <a:cs typeface="Arial" panose="020B0604020202020204"/>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2400" b="0" i="0" u="none" strike="noStrike" kern="0" cap="none" spc="0" normalizeH="0" baseline="0" noProof="0" dirty="0">
                <a:ln>
                  <a:noFill/>
                </a:ln>
                <a:solidFill>
                  <a:sysClr val="windowText" lastClr="000000"/>
                </a:solidFill>
                <a:effectLst/>
                <a:uLnTx/>
                <a:uFillTx/>
                <a:cs typeface="Arial" panose="020B0604020202020204"/>
              </a:rPr>
              <a:t/>
            </a:r>
            <a:br>
              <a:rPr kumimoji="0" lang="ar-DZ" sz="2400" b="0" i="0" u="none" strike="noStrike" kern="0" cap="none" spc="0" normalizeH="0" baseline="0" noProof="0" dirty="0">
                <a:ln>
                  <a:noFill/>
                </a:ln>
                <a:solidFill>
                  <a:sysClr val="windowText" lastClr="000000"/>
                </a:solidFill>
                <a:effectLst/>
                <a:uLnTx/>
                <a:uFillTx/>
                <a:cs typeface="Arial" panose="020B0604020202020204"/>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من إعداد الطالبات</a:t>
            </a:r>
            <a:r>
              <a:rPr kumimoji="0" lang="ar-DZ" sz="1600" b="1"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تحت اشراف الأستاذة:</a:t>
            </a:r>
            <a:r>
              <a:rPr kumimoji="0" lang="fr-FR" sz="1800" b="1"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  </a:t>
            </a:r>
            <a:br>
              <a:rPr kumimoji="0" lang="ar-DZ" sz="1800" b="1" i="0" u="none" strike="noStrike" kern="0" cap="none" spc="0" normalizeH="0" baseline="0" noProof="0" dirty="0" smtClean="0">
                <a:ln>
                  <a:noFill/>
                </a:ln>
                <a:solidFill>
                  <a:sysClr val="windowText" lastClr="000000"/>
                </a:solidFill>
                <a:effectLst/>
                <a:uLnTx/>
                <a:uFillTx/>
                <a:cs typeface="Arial" panose="020B0604020202020204"/>
              </a:rPr>
            </a:b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1800" b="1" i="0" u="none" strike="noStrike" kern="0" cap="none" spc="0" normalizeH="0" baseline="0" noProof="0" dirty="0" err="1" smtClean="0">
                <a:ln>
                  <a:noFill/>
                </a:ln>
                <a:solidFill>
                  <a:sysClr val="windowText" lastClr="000000"/>
                </a:solidFill>
                <a:effectLst/>
                <a:uLnTx/>
                <a:uFillTx/>
                <a:cs typeface="Arial" panose="020B0604020202020204"/>
              </a:rPr>
              <a:t>داسي</a:t>
            </a: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 وهيبة </a:t>
            </a:r>
            <a:br>
              <a:rPr kumimoji="0" lang="ar-DZ" sz="1800" b="1" i="0" u="none" strike="noStrike" kern="0" cap="none" spc="0" normalizeH="0" baseline="0" noProof="0" dirty="0" smtClean="0">
                <a:ln>
                  <a:noFill/>
                </a:ln>
                <a:solidFill>
                  <a:sysClr val="windowText" lastClr="000000"/>
                </a:solidFill>
                <a:effectLst/>
                <a:uLnTx/>
                <a:uFillTx/>
                <a:cs typeface="Arial" panose="020B0604020202020204"/>
              </a:rPr>
            </a:br>
            <a:r>
              <a:rPr kumimoji="0" lang="ar-DZ" sz="1800" b="1" i="0" u="none" strike="noStrike" kern="0" cap="none" spc="0" normalizeH="0" baseline="0" noProof="0" dirty="0" smtClean="0">
                <a:ln>
                  <a:noFill/>
                </a:ln>
                <a:solidFill>
                  <a:sysClr val="windowText" lastClr="000000"/>
                </a:solidFill>
                <a:effectLst/>
                <a:uLnTx/>
                <a:uFillTx/>
                <a:cs typeface="Arial" panose="020B0604020202020204"/>
              </a:rPr>
              <a:t>                </a:t>
            </a:r>
            <a:r>
              <a:rPr kumimoji="0" lang="ar-DZ" sz="20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رفاس نورالهدى </a:t>
            </a:r>
            <a: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r>
            <a:b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br>
            <a: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t>
            </a:r>
            <a:r>
              <a:rPr kumimoji="0" lang="ar-DZ" sz="20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بن ابراهيم زينب </a:t>
            </a:r>
            <a:r>
              <a:rPr kumimoji="0" lang="ar-DZ"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السنة الجامعية: 2024/2025</a:t>
            </a:r>
            <a: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t>
            </a:r>
            <a:b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br>
            <a:r>
              <a:rPr kumimoji="0" lang="ar-DZ"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t>
            </a:r>
            <a:r>
              <a:rPr kumimoji="0" lang="fr-FR"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
            </a:r>
            <a:br>
              <a:rPr kumimoji="0" lang="fr-FR"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br>
            <a:r>
              <a:rPr lang="fr-FR" sz="1800" b="1" kern="0" dirty="0">
                <a:solidFill>
                  <a:sysClr val="windowText" lastClr="0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r>
            <a:br>
              <a:rPr lang="fr-FR" sz="1800" b="1" kern="0" dirty="0">
                <a:solidFill>
                  <a:sysClr val="windowText" lastClr="0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br>
            <a:r>
              <a:rPr kumimoji="0" lang="ar-DZ"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r>
            <a:br>
              <a:rPr kumimoji="0" lang="ar-DZ"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br>
            <a:r>
              <a:rPr kumimoji="0" lang="ar-DZ"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cs typeface="Arial" panose="020B0604020202020204"/>
              </a:rPr>
              <a:t>                      </a:t>
            </a:r>
            <a:r>
              <a:rPr kumimoji="0" lang="ar-DZ" sz="1800" b="1" i="0" u="none" strike="noStrike" kern="0" cap="none" spc="0" normalizeH="0" baseline="0" noProof="0" dirty="0" smtClean="0">
                <a:ln>
                  <a:noFill/>
                </a:ln>
                <a:solidFill>
                  <a:sysClr val="windowText" lastClr="000000"/>
                </a:solidFill>
                <a:effectLst/>
                <a:uLnTx/>
                <a:uFillTx/>
                <a:latin typeface="Traditional Arabic" panose="02020603050405020304" pitchFamily="18" charset="-78"/>
                <a:cs typeface="Traditional Arabic" panose="02020603050405020304" pitchFamily="18" charset="-78"/>
              </a:rPr>
              <a:t/>
            </a:r>
            <a:br>
              <a:rPr kumimoji="0" lang="ar-DZ" sz="1800" b="1" i="0" u="none" strike="noStrike" kern="0" cap="none" spc="0" normalizeH="0" baseline="0" noProof="0" dirty="0" smtClean="0">
                <a:ln>
                  <a:noFill/>
                </a:ln>
                <a:solidFill>
                  <a:sysClr val="windowText" lastClr="000000"/>
                </a:solidFill>
                <a:effectLst/>
                <a:uLnTx/>
                <a:uFillTx/>
                <a:latin typeface="Traditional Arabic" panose="02020603050405020304" pitchFamily="18" charset="-78"/>
                <a:cs typeface="Traditional Arabic" panose="02020603050405020304" pitchFamily="18" charset="-78"/>
              </a:rPr>
            </a:br>
            <a:r>
              <a:rPr kumimoji="0" lang="ar-DZ" sz="2400" b="0" i="0" u="none" strike="noStrike" kern="0" cap="none" spc="0" normalizeH="0" baseline="0" noProof="0" dirty="0" smtClean="0">
                <a:ln>
                  <a:noFill/>
                </a:ln>
                <a:solidFill>
                  <a:sysClr val="windowText" lastClr="000000"/>
                </a:solidFill>
                <a:effectLst/>
                <a:uLnTx/>
                <a:uFillTx/>
                <a:cs typeface="Arial" panose="020B0604020202020204"/>
              </a:rPr>
              <a:t/>
            </a:r>
            <a:br>
              <a:rPr kumimoji="0" lang="ar-DZ" sz="2400" b="0" i="0" u="none" strike="noStrike" kern="0" cap="none" spc="0" normalizeH="0" baseline="0" noProof="0" dirty="0" smtClean="0">
                <a:ln>
                  <a:noFill/>
                </a:ln>
                <a:solidFill>
                  <a:sysClr val="windowText" lastClr="000000"/>
                </a:solidFill>
                <a:effectLst/>
                <a:uLnTx/>
                <a:uFillTx/>
                <a:cs typeface="Arial" panose="020B0604020202020204"/>
              </a:rPr>
            </a:br>
            <a:r>
              <a:rPr kumimoji="0" lang="ar-DZ" sz="2400" b="0" i="0" u="none" strike="noStrike" kern="0" cap="none" spc="0" normalizeH="0" baseline="0" noProof="0" dirty="0">
                <a:ln>
                  <a:noFill/>
                </a:ln>
                <a:solidFill>
                  <a:sysClr val="windowText" lastClr="000000"/>
                </a:solidFill>
                <a:effectLst/>
                <a:uLnTx/>
                <a:uFillTx/>
                <a:cs typeface="Arial" panose="020B0604020202020204"/>
              </a:rPr>
              <a:t/>
            </a:r>
            <a:br>
              <a:rPr kumimoji="0" lang="ar-DZ" sz="2400" b="0" i="0" u="none" strike="noStrike" kern="0" cap="none" spc="0" normalizeH="0" baseline="0" noProof="0" dirty="0">
                <a:ln>
                  <a:noFill/>
                </a:ln>
                <a:solidFill>
                  <a:sysClr val="windowText" lastClr="000000"/>
                </a:solidFill>
                <a:effectLst/>
                <a:uLnTx/>
                <a:uFillTx/>
                <a:cs typeface="Arial" panose="020B0604020202020204"/>
              </a:rPr>
            </a:br>
            <a:endParaRPr kumimoji="0" lang="fr-FR" sz="2400" b="0" i="0" u="none" strike="noStrike" kern="0" cap="none" spc="0" normalizeH="0" baseline="0" noProof="0" dirty="0">
              <a:ln>
                <a:noFill/>
              </a:ln>
              <a:solidFill>
                <a:sysClr val="windowText" lastClr="000000"/>
              </a:solidFill>
              <a:effectLst/>
              <a:uLnTx/>
              <a:uFillTx/>
              <a:cs typeface="+mn-cs"/>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643182"/>
            <a:ext cx="921742" cy="82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8128" y="643182"/>
            <a:ext cx="864097" cy="749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Pensées 1"/>
          <p:cNvSpPr/>
          <p:nvPr/>
        </p:nvSpPr>
        <p:spPr>
          <a:xfrm>
            <a:off x="2008535" y="2564904"/>
            <a:ext cx="5083745" cy="2160240"/>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lnSpc>
                <a:spcPct val="150000"/>
              </a:lnSpc>
            </a:pPr>
            <a:r>
              <a:rPr lang="ar-DZ" sz="2000" b="1" dirty="0" smtClean="0">
                <a:solidFill>
                  <a:schemeClr val="tx1"/>
                </a:solidFill>
              </a:rPr>
              <a:t>ندوة منازعات العمل:</a:t>
            </a:r>
          </a:p>
          <a:p>
            <a:pPr algn="ctr" rtl="1">
              <a:lnSpc>
                <a:spcPct val="150000"/>
              </a:lnSpc>
            </a:pPr>
            <a:r>
              <a:rPr lang="ar-DZ" sz="2000" b="1" dirty="0" smtClean="0">
                <a:solidFill>
                  <a:schemeClr val="tx1"/>
                </a:solidFill>
              </a:rPr>
              <a:t>تطور آليات التسوية الودية لمنازعات العمل الفردية في التشريع </a:t>
            </a:r>
            <a:r>
              <a:rPr lang="ar-DZ" sz="2000" b="1" dirty="0" err="1" smtClean="0">
                <a:solidFill>
                  <a:schemeClr val="tx1"/>
                </a:solidFill>
              </a:rPr>
              <a:t>الجزائري،الدكتور:بلعبدون</a:t>
            </a:r>
            <a:r>
              <a:rPr lang="ar-DZ" sz="2000" b="1" dirty="0" smtClean="0">
                <a:solidFill>
                  <a:schemeClr val="tx1"/>
                </a:solidFill>
              </a:rPr>
              <a:t> عواد  </a:t>
            </a:r>
            <a:endParaRPr lang="fr-FR" sz="2000" b="1"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68"/>
          <p:cNvGrpSpPr/>
          <p:nvPr/>
        </p:nvGrpSpPr>
        <p:grpSpPr>
          <a:xfrm>
            <a:off x="733867" y="793252"/>
            <a:ext cx="3804974" cy="1152129"/>
            <a:chOff x="1725706" y="4906613"/>
            <a:chExt cx="4370294" cy="995082"/>
          </a:xfrm>
        </p:grpSpPr>
        <p:sp>
          <p:nvSpPr>
            <p:cNvPr id="6" name="شكل حر: شكل 26"/>
            <p:cNvSpPr/>
            <p:nvPr/>
          </p:nvSpPr>
          <p:spPr>
            <a:xfrm flipV="1">
              <a:off x="1725706" y="4906613"/>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a:solidFill>
              <a:srgbClr val="3333FF"/>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7" name="شكل حر: شكل 27"/>
            <p:cNvSpPr/>
            <p:nvPr/>
          </p:nvSpPr>
          <p:spPr>
            <a:xfrm flipV="1">
              <a:off x="2514600" y="4906613"/>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8" name="مربع نص 47"/>
            <p:cNvSpPr txBox="1"/>
            <p:nvPr/>
          </p:nvSpPr>
          <p:spPr>
            <a:xfrm>
              <a:off x="2991238" y="5106785"/>
              <a:ext cx="2067663" cy="50506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r>
                <a:rPr lang="ar-DZ" sz="3200" b="1" kern="0" dirty="0" smtClean="0">
                  <a:solidFill>
                    <a:sysClr val="windowText" lastClr="0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مقدمة</a:t>
              </a:r>
              <a:endParaRPr kumimoji="0" lang="ar-MA"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9" name="مربع نص 48"/>
            <p:cNvSpPr txBox="1"/>
            <p:nvPr/>
          </p:nvSpPr>
          <p:spPr>
            <a:xfrm>
              <a:off x="2410503" y="5333864"/>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10" name="مربع نص 60"/>
            <p:cNvSpPr txBox="1"/>
            <p:nvPr/>
          </p:nvSpPr>
          <p:spPr>
            <a:xfrm>
              <a:off x="1829112" y="5200726"/>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 lastClr="FFFFFF"/>
                  </a:solidFill>
                  <a:effectLst/>
                  <a:uLnTx/>
                  <a:uFillTx/>
                </a:rPr>
                <a:t>01</a:t>
              </a:r>
              <a:endParaRPr kumimoji="0" lang="ar-MA" sz="2800" b="1" i="0" u="none" strike="noStrike" kern="0" cap="none" spc="0" normalizeH="0" baseline="0" noProof="0" dirty="0">
                <a:ln>
                  <a:noFill/>
                </a:ln>
                <a:solidFill>
                  <a:sysClr val="window" lastClr="FFFFFF"/>
                </a:solidFill>
                <a:effectLst/>
                <a:uLnTx/>
                <a:uFillTx/>
              </a:endParaRPr>
            </a:p>
          </p:txBody>
        </p:sp>
      </p:grpSp>
      <p:grpSp>
        <p:nvGrpSpPr>
          <p:cNvPr id="12" name="مجموعة 71"/>
          <p:cNvGrpSpPr/>
          <p:nvPr/>
        </p:nvGrpSpPr>
        <p:grpSpPr>
          <a:xfrm>
            <a:off x="4721874" y="850022"/>
            <a:ext cx="3776369" cy="1156025"/>
            <a:chOff x="6096000" y="2375903"/>
            <a:chExt cx="4370294" cy="995082"/>
          </a:xfrm>
        </p:grpSpPr>
        <p:sp>
          <p:nvSpPr>
            <p:cNvPr id="13" name="شكل حر: شكل 32"/>
            <p:cNvSpPr/>
            <p:nvPr/>
          </p:nvSpPr>
          <p:spPr>
            <a:xfrm flipH="1" flipV="1">
              <a:off x="9677400" y="2375903"/>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a:solidFill>
              <a:srgbClr val="CC0000"/>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14" name="شكل حر: شكل 33"/>
            <p:cNvSpPr/>
            <p:nvPr/>
          </p:nvSpPr>
          <p:spPr>
            <a:xfrm flipH="1" flipV="1">
              <a:off x="6096000" y="2375903"/>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15" name="مربع نص 51"/>
            <p:cNvSpPr txBox="1"/>
            <p:nvPr/>
          </p:nvSpPr>
          <p:spPr>
            <a:xfrm>
              <a:off x="7408894" y="2515791"/>
              <a:ext cx="1935175" cy="71530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تعريف النزاع الفردي للعمل</a:t>
              </a:r>
              <a:endParaRPr kumimoji="0" lang="ar-MA" sz="2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16" name="مربع نص 52"/>
            <p:cNvSpPr txBox="1"/>
            <p:nvPr/>
          </p:nvSpPr>
          <p:spPr>
            <a:xfrm>
              <a:off x="6780797" y="2804595"/>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17" name="مربع نص 62"/>
            <p:cNvSpPr txBox="1"/>
            <p:nvPr/>
          </p:nvSpPr>
          <p:spPr>
            <a:xfrm>
              <a:off x="9664747" y="2611833"/>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 lastClr="FFFFFF"/>
                  </a:solidFill>
                  <a:effectLst/>
                  <a:uLnTx/>
                  <a:uFillTx/>
                </a:rPr>
                <a:t>02</a:t>
              </a:r>
              <a:endParaRPr kumimoji="0" lang="ar-MA" sz="2800" b="1" i="0" u="none" strike="noStrike" kern="0" cap="none" spc="0" normalizeH="0" baseline="0" noProof="0" dirty="0">
                <a:ln>
                  <a:noFill/>
                </a:ln>
                <a:solidFill>
                  <a:sysClr val="window" lastClr="FFFFFF"/>
                </a:solidFill>
                <a:effectLst/>
                <a:uLnTx/>
                <a:uFillTx/>
              </a:endParaRPr>
            </a:p>
          </p:txBody>
        </p:sp>
      </p:grpSp>
      <p:grpSp>
        <p:nvGrpSpPr>
          <p:cNvPr id="18" name="مجموعة 70"/>
          <p:cNvGrpSpPr/>
          <p:nvPr/>
        </p:nvGrpSpPr>
        <p:grpSpPr>
          <a:xfrm>
            <a:off x="4716052" y="4512937"/>
            <a:ext cx="3776369" cy="1156026"/>
            <a:chOff x="6096000" y="3795501"/>
            <a:chExt cx="4370294" cy="995083"/>
          </a:xfrm>
        </p:grpSpPr>
        <p:sp>
          <p:nvSpPr>
            <p:cNvPr id="19" name="شكل حر: شكل 35"/>
            <p:cNvSpPr/>
            <p:nvPr/>
          </p:nvSpPr>
          <p:spPr>
            <a:xfrm flipH="1">
              <a:off x="9677400" y="3795501"/>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20" name="شكل حر: شكل 36"/>
            <p:cNvSpPr/>
            <p:nvPr/>
          </p:nvSpPr>
          <p:spPr>
            <a:xfrm flipH="1">
              <a:off x="6096000" y="3795502"/>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21" name="مربع نص 53"/>
            <p:cNvSpPr txBox="1"/>
            <p:nvPr/>
          </p:nvSpPr>
          <p:spPr>
            <a:xfrm>
              <a:off x="7582076" y="4073812"/>
              <a:ext cx="1507132" cy="45037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الخاتمة </a:t>
              </a:r>
              <a:endParaRPr kumimoji="0" lang="ar-MA"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22" name="مربع نص 54"/>
            <p:cNvSpPr txBox="1"/>
            <p:nvPr/>
          </p:nvSpPr>
          <p:spPr>
            <a:xfrm>
              <a:off x="6438398" y="4237053"/>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23" name="مربع نص 63"/>
            <p:cNvSpPr txBox="1"/>
            <p:nvPr/>
          </p:nvSpPr>
          <p:spPr>
            <a:xfrm>
              <a:off x="9671746" y="4061941"/>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MA" sz="2800" b="1" i="0" u="none" strike="noStrike" kern="0" cap="none" spc="0" normalizeH="0" baseline="0" noProof="0" dirty="0">
                  <a:ln>
                    <a:noFill/>
                  </a:ln>
                  <a:solidFill>
                    <a:sysClr val="window" lastClr="FFFFFF"/>
                  </a:solidFill>
                  <a:effectLst/>
                  <a:uLnTx/>
                  <a:uFillTx/>
                </a:rPr>
                <a:t>06</a:t>
              </a:r>
            </a:p>
          </p:txBody>
        </p:sp>
      </p:gr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476672"/>
            <a:ext cx="1349970" cy="5855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1" name="مجموعة 68"/>
          <p:cNvGrpSpPr/>
          <p:nvPr/>
        </p:nvGrpSpPr>
        <p:grpSpPr>
          <a:xfrm>
            <a:off x="675639" y="2252060"/>
            <a:ext cx="3804974" cy="1187177"/>
            <a:chOff x="1725706" y="4906613"/>
            <a:chExt cx="4370294" cy="1025353"/>
          </a:xfrm>
        </p:grpSpPr>
        <p:sp>
          <p:nvSpPr>
            <p:cNvPr id="32" name="شكل حر: شكل 26"/>
            <p:cNvSpPr/>
            <p:nvPr/>
          </p:nvSpPr>
          <p:spPr>
            <a:xfrm flipV="1">
              <a:off x="1725706" y="4906613"/>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33" name="شكل حر: شكل 27"/>
            <p:cNvSpPr/>
            <p:nvPr/>
          </p:nvSpPr>
          <p:spPr>
            <a:xfrm flipV="1">
              <a:off x="2514600" y="4906613"/>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34" name="مربع نص 47"/>
            <p:cNvSpPr txBox="1"/>
            <p:nvPr/>
          </p:nvSpPr>
          <p:spPr>
            <a:xfrm>
              <a:off x="3026739" y="5107914"/>
              <a:ext cx="1902249" cy="82405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أطراف النزاع الفردي </a:t>
              </a:r>
              <a:endParaRPr kumimoji="0" lang="ar-MA"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35" name="مربع نص 48"/>
            <p:cNvSpPr txBox="1"/>
            <p:nvPr/>
          </p:nvSpPr>
          <p:spPr>
            <a:xfrm>
              <a:off x="2410503" y="5333864"/>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36" name="مربع نص 60"/>
            <p:cNvSpPr txBox="1"/>
            <p:nvPr/>
          </p:nvSpPr>
          <p:spPr>
            <a:xfrm>
              <a:off x="1829112" y="5200726"/>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 lastClr="FFFFFF"/>
                  </a:solidFill>
                  <a:effectLst/>
                  <a:uLnTx/>
                  <a:uFillTx/>
                </a:rPr>
                <a:t>03</a:t>
              </a:r>
              <a:endParaRPr kumimoji="0" lang="ar-MA" sz="2800" b="1" i="0" u="none" strike="noStrike" kern="0" cap="none" spc="0" normalizeH="0" baseline="0" noProof="0" dirty="0">
                <a:ln>
                  <a:noFill/>
                </a:ln>
                <a:solidFill>
                  <a:sysClr val="window" lastClr="FFFFFF"/>
                </a:solidFill>
                <a:effectLst/>
                <a:uLnTx/>
                <a:uFillTx/>
              </a:endParaRPr>
            </a:p>
          </p:txBody>
        </p:sp>
      </p:grpSp>
      <p:grpSp>
        <p:nvGrpSpPr>
          <p:cNvPr id="29" name="مجموعة 70"/>
          <p:cNvGrpSpPr/>
          <p:nvPr/>
        </p:nvGrpSpPr>
        <p:grpSpPr>
          <a:xfrm>
            <a:off x="4676898" y="2391610"/>
            <a:ext cx="3976220" cy="1212441"/>
            <a:chOff x="6096000" y="3746938"/>
            <a:chExt cx="4370294" cy="1043645"/>
          </a:xfrm>
        </p:grpSpPr>
        <p:sp>
          <p:nvSpPr>
            <p:cNvPr id="30" name="شكل حر: شكل 35"/>
            <p:cNvSpPr/>
            <p:nvPr/>
          </p:nvSpPr>
          <p:spPr>
            <a:xfrm flipH="1">
              <a:off x="9677400" y="3795501"/>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p:spPr>
          <p:style>
            <a:lnRef idx="3">
              <a:schemeClr val="lt1"/>
            </a:lnRef>
            <a:fillRef idx="1">
              <a:schemeClr val="accent4"/>
            </a:fillRef>
            <a:effectRef idx="1">
              <a:schemeClr val="accent4"/>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37" name="شكل حر: شكل 36"/>
            <p:cNvSpPr/>
            <p:nvPr/>
          </p:nvSpPr>
          <p:spPr>
            <a:xfrm flipH="1">
              <a:off x="6096000" y="3795501"/>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38" name="مربع نص 53"/>
            <p:cNvSpPr txBox="1"/>
            <p:nvPr/>
          </p:nvSpPr>
          <p:spPr>
            <a:xfrm>
              <a:off x="7009585" y="3746938"/>
              <a:ext cx="2351551" cy="1033219"/>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r>
                <a:rPr kumimoji="0" lang="ar-DZ"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rPr>
                <a:t>آليات التسوية الودية لمنازعات العمل الفردية في النظام الاشتراكي </a:t>
              </a:r>
              <a:endParaRPr kumimoji="0" lang="ar-MA" sz="2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39" name="مربع نص 54"/>
            <p:cNvSpPr txBox="1"/>
            <p:nvPr/>
          </p:nvSpPr>
          <p:spPr>
            <a:xfrm>
              <a:off x="6780797" y="4238104"/>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40" name="مربع نص 63"/>
            <p:cNvSpPr txBox="1"/>
            <p:nvPr/>
          </p:nvSpPr>
          <p:spPr>
            <a:xfrm>
              <a:off x="9671746" y="4061941"/>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 lastClr="FFFFFF"/>
                  </a:solidFill>
                  <a:effectLst/>
                  <a:uLnTx/>
                  <a:uFillTx/>
                </a:rPr>
                <a:t>04</a:t>
              </a:r>
              <a:endParaRPr kumimoji="0" lang="ar-MA" sz="2800" b="1" i="0" u="none" strike="noStrike" kern="0" cap="none" spc="0" normalizeH="0" baseline="0" noProof="0" dirty="0">
                <a:ln>
                  <a:noFill/>
                </a:ln>
                <a:solidFill>
                  <a:sysClr val="window" lastClr="FFFFFF"/>
                </a:solidFill>
                <a:effectLst/>
                <a:uLnTx/>
                <a:uFillTx/>
              </a:endParaRPr>
            </a:p>
          </p:txBody>
        </p:sp>
      </p:grpSp>
      <p:grpSp>
        <p:nvGrpSpPr>
          <p:cNvPr id="41" name="مجموعة 68"/>
          <p:cNvGrpSpPr/>
          <p:nvPr/>
        </p:nvGrpSpPr>
        <p:grpSpPr>
          <a:xfrm>
            <a:off x="658151" y="4394642"/>
            <a:ext cx="3804974" cy="1152129"/>
            <a:chOff x="1725706" y="4906613"/>
            <a:chExt cx="4370294" cy="995082"/>
          </a:xfrm>
        </p:grpSpPr>
        <p:sp>
          <p:nvSpPr>
            <p:cNvPr id="42" name="شكل حر: شكل 26"/>
            <p:cNvSpPr/>
            <p:nvPr/>
          </p:nvSpPr>
          <p:spPr>
            <a:xfrm flipV="1">
              <a:off x="1725706" y="4906613"/>
              <a:ext cx="788894" cy="995082"/>
            </a:xfrm>
            <a:custGeom>
              <a:avLst/>
              <a:gdLst>
                <a:gd name="connsiteX0" fmla="*/ 497541 w 788894"/>
                <a:gd name="connsiteY0" fmla="*/ 0 h 995082"/>
                <a:gd name="connsiteX1" fmla="*/ 788894 w 788894"/>
                <a:gd name="connsiteY1" fmla="*/ 0 h 995082"/>
                <a:gd name="connsiteX2" fmla="*/ 788894 w 788894"/>
                <a:gd name="connsiteY2" fmla="*/ 995082 h 995082"/>
                <a:gd name="connsiteX3" fmla="*/ 497541 w 788894"/>
                <a:gd name="connsiteY3" fmla="*/ 995082 h 995082"/>
                <a:gd name="connsiteX4" fmla="*/ 0 w 788894"/>
                <a:gd name="connsiteY4" fmla="*/ 497541 h 995082"/>
                <a:gd name="connsiteX5" fmla="*/ 497541 w 788894"/>
                <a:gd name="connsiteY5"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94" h="995082">
                  <a:moveTo>
                    <a:pt x="497541" y="0"/>
                  </a:moveTo>
                  <a:lnTo>
                    <a:pt x="788894" y="0"/>
                  </a:lnTo>
                  <a:lnTo>
                    <a:pt x="788894" y="995082"/>
                  </a:lnTo>
                  <a:lnTo>
                    <a:pt x="497541" y="995082"/>
                  </a:lnTo>
                  <a:cubicBezTo>
                    <a:pt x="222757" y="995082"/>
                    <a:pt x="0" y="772325"/>
                    <a:pt x="0" y="497541"/>
                  </a:cubicBezTo>
                  <a:cubicBezTo>
                    <a:pt x="0" y="222757"/>
                    <a:pt x="222757" y="0"/>
                    <a:pt x="497541" y="0"/>
                  </a:cubicBezTo>
                  <a:close/>
                </a:path>
              </a:pathLst>
            </a:custGeom>
          </p:spPr>
          <p:style>
            <a:lnRef idx="3">
              <a:schemeClr val="lt1"/>
            </a:lnRef>
            <a:fillRef idx="1">
              <a:schemeClr val="accent5"/>
            </a:fillRef>
            <a:effectRef idx="1">
              <a:schemeClr val="accent5"/>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43" name="شكل حر: شكل 27"/>
            <p:cNvSpPr/>
            <p:nvPr/>
          </p:nvSpPr>
          <p:spPr>
            <a:xfrm flipV="1">
              <a:off x="2514600" y="4906613"/>
              <a:ext cx="3581400" cy="995082"/>
            </a:xfrm>
            <a:custGeom>
              <a:avLst/>
              <a:gdLst>
                <a:gd name="connsiteX0" fmla="*/ 0 w 3581400"/>
                <a:gd name="connsiteY0" fmla="*/ 0 h 995082"/>
                <a:gd name="connsiteX1" fmla="*/ 3009900 w 3581400"/>
                <a:gd name="connsiteY1" fmla="*/ 0 h 995082"/>
                <a:gd name="connsiteX2" fmla="*/ 3009900 w 3581400"/>
                <a:gd name="connsiteY2" fmla="*/ 265494 h 995082"/>
                <a:gd name="connsiteX3" fmla="*/ 2994971 w 3581400"/>
                <a:gd name="connsiteY3" fmla="*/ 266999 h 995082"/>
                <a:gd name="connsiteX4" fmla="*/ 2807073 w 3581400"/>
                <a:gd name="connsiteY4" fmla="*/ 497542 h 995082"/>
                <a:gd name="connsiteX5" fmla="*/ 3042397 w 3581400"/>
                <a:gd name="connsiteY5" fmla="*/ 732866 h 995082"/>
                <a:gd name="connsiteX6" fmla="*/ 3277721 w 3581400"/>
                <a:gd name="connsiteY6" fmla="*/ 497542 h 995082"/>
                <a:gd name="connsiteX7" fmla="*/ 3208796 w 3581400"/>
                <a:gd name="connsiteY7" fmla="*/ 331143 h 995082"/>
                <a:gd name="connsiteX8" fmla="*/ 3189076 w 3581400"/>
                <a:gd name="connsiteY8" fmla="*/ 314872 h 995082"/>
                <a:gd name="connsiteX9" fmla="*/ 3189076 w 3581400"/>
                <a:gd name="connsiteY9" fmla="*/ 11643 h 995082"/>
                <a:gd name="connsiteX10" fmla="*/ 3277524 w 3581400"/>
                <a:gd name="connsiteY10" fmla="*/ 39099 h 995082"/>
                <a:gd name="connsiteX11" fmla="*/ 3581400 w 3581400"/>
                <a:gd name="connsiteY11" fmla="*/ 497541 h 995082"/>
                <a:gd name="connsiteX12" fmla="*/ 3083859 w 3581400"/>
                <a:gd name="connsiteY12" fmla="*/ 995082 h 995082"/>
                <a:gd name="connsiteX13" fmla="*/ 0 w 3581400"/>
                <a:gd name="connsiteY13" fmla="*/ 995082 h 995082"/>
                <a:gd name="connsiteX14" fmla="*/ 0 w 3581400"/>
                <a:gd name="connsiteY14"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1400" h="995082">
                  <a:moveTo>
                    <a:pt x="0" y="0"/>
                  </a:moveTo>
                  <a:lnTo>
                    <a:pt x="3009900" y="0"/>
                  </a:lnTo>
                  <a:lnTo>
                    <a:pt x="3009900" y="265494"/>
                  </a:lnTo>
                  <a:lnTo>
                    <a:pt x="2994971" y="266999"/>
                  </a:lnTo>
                  <a:cubicBezTo>
                    <a:pt x="2887738" y="288942"/>
                    <a:pt x="2807073" y="383822"/>
                    <a:pt x="2807073" y="497542"/>
                  </a:cubicBezTo>
                  <a:cubicBezTo>
                    <a:pt x="2807073" y="627508"/>
                    <a:pt x="2912431" y="732866"/>
                    <a:pt x="3042397" y="732866"/>
                  </a:cubicBezTo>
                  <a:cubicBezTo>
                    <a:pt x="3172363" y="732866"/>
                    <a:pt x="3277721" y="627508"/>
                    <a:pt x="3277721" y="497542"/>
                  </a:cubicBezTo>
                  <a:cubicBezTo>
                    <a:pt x="3277721" y="432559"/>
                    <a:pt x="3251382" y="373728"/>
                    <a:pt x="3208796" y="331143"/>
                  </a:cubicBezTo>
                  <a:lnTo>
                    <a:pt x="3189076" y="314872"/>
                  </a:lnTo>
                  <a:lnTo>
                    <a:pt x="3189076" y="11643"/>
                  </a:lnTo>
                  <a:lnTo>
                    <a:pt x="3277524" y="39099"/>
                  </a:lnTo>
                  <a:cubicBezTo>
                    <a:pt x="3456099" y="114630"/>
                    <a:pt x="3581400" y="291453"/>
                    <a:pt x="3581400" y="497541"/>
                  </a:cubicBezTo>
                  <a:cubicBezTo>
                    <a:pt x="3581400" y="772325"/>
                    <a:pt x="3358643" y="995082"/>
                    <a:pt x="3083859" y="995082"/>
                  </a:cubicBezTo>
                  <a:lnTo>
                    <a:pt x="0" y="995082"/>
                  </a:lnTo>
                  <a:lnTo>
                    <a:pt x="0" y="0"/>
                  </a:lnTo>
                  <a:close/>
                </a:path>
              </a:pathLst>
            </a:custGeom>
            <a:gradFill>
              <a:gsLst>
                <a:gs pos="52700">
                  <a:sysClr val="window" lastClr="FFFFFF"/>
                </a:gs>
                <a:gs pos="4000">
                  <a:sysClr val="window" lastClr="FFFFFF">
                    <a:lumMod val="85000"/>
                  </a:sysClr>
                </a:gs>
                <a:gs pos="97000">
                  <a:sysClr val="window" lastClr="FFFFFF">
                    <a:lumMod val="85000"/>
                  </a:sysClr>
                </a:gs>
              </a:gsLst>
              <a:lin ang="16200000" scaled="1"/>
            </a:gra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ar-MA" sz="1800" b="0"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a:endParaRPr>
            </a:p>
          </p:txBody>
        </p:sp>
        <p:sp>
          <p:nvSpPr>
            <p:cNvPr id="44" name="مربع نص 47"/>
            <p:cNvSpPr txBox="1"/>
            <p:nvPr/>
          </p:nvSpPr>
          <p:spPr>
            <a:xfrm>
              <a:off x="3026739" y="5107914"/>
              <a:ext cx="1902249" cy="45190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defRPr/>
              </a:pPr>
              <a:endParaRPr kumimoji="0" lang="ar-MA"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raditional Arabic" panose="02020603050405020304" pitchFamily="18" charset="-78"/>
                <a:cs typeface="Traditional Arabic" panose="02020603050405020304" pitchFamily="18" charset="-78"/>
              </a:endParaRPr>
            </a:p>
          </p:txBody>
        </p:sp>
        <p:sp>
          <p:nvSpPr>
            <p:cNvPr id="45" name="مربع نص 48"/>
            <p:cNvSpPr txBox="1"/>
            <p:nvPr/>
          </p:nvSpPr>
          <p:spPr>
            <a:xfrm>
              <a:off x="2410503" y="5333864"/>
              <a:ext cx="2896603" cy="34440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ar-MA" sz="2000" b="1" i="0" u="none" strike="noStrike" kern="0" cap="none" spc="0" normalizeH="0" baseline="0" noProof="0" dirty="0">
                <a:ln>
                  <a:noFill/>
                </a:ln>
                <a:solidFill>
                  <a:sysClr val="windowText" lastClr="000000"/>
                </a:solidFill>
                <a:effectLst/>
                <a:uLnTx/>
                <a:uFillTx/>
              </a:endParaRPr>
            </a:p>
          </p:txBody>
        </p:sp>
        <p:sp>
          <p:nvSpPr>
            <p:cNvPr id="46" name="مربع نص 60"/>
            <p:cNvSpPr txBox="1"/>
            <p:nvPr/>
          </p:nvSpPr>
          <p:spPr>
            <a:xfrm>
              <a:off x="1829112" y="5200726"/>
              <a:ext cx="675597" cy="4503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ar-DZ" sz="2800" b="1" i="0" u="none" strike="noStrike" kern="0" cap="none" spc="0" normalizeH="0" baseline="0" noProof="0" dirty="0" smtClean="0">
                  <a:ln>
                    <a:noFill/>
                  </a:ln>
                  <a:solidFill>
                    <a:sysClr val="window" lastClr="FFFFFF"/>
                  </a:solidFill>
                  <a:effectLst/>
                  <a:uLnTx/>
                  <a:uFillTx/>
                </a:rPr>
                <a:t>05</a:t>
              </a:r>
              <a:endParaRPr kumimoji="0" lang="ar-MA" sz="2800" b="1" i="0" u="none" strike="noStrike" kern="0" cap="none" spc="0" normalizeH="0" baseline="0" noProof="0" dirty="0">
                <a:ln>
                  <a:noFill/>
                </a:ln>
                <a:solidFill>
                  <a:sysClr val="window" lastClr="FFFFFF"/>
                </a:solidFill>
                <a:effectLst/>
                <a:uLnTx/>
                <a:uFillTx/>
              </a:endParaRPr>
            </a:p>
          </p:txBody>
        </p:sp>
      </p:grpSp>
      <p:sp>
        <p:nvSpPr>
          <p:cNvPr id="2" name="Rectangle 1"/>
          <p:cNvSpPr/>
          <p:nvPr/>
        </p:nvSpPr>
        <p:spPr>
          <a:xfrm>
            <a:off x="1364785" y="4498187"/>
            <a:ext cx="2088232" cy="1015663"/>
          </a:xfrm>
          <a:prstGeom prst="rect">
            <a:avLst/>
          </a:prstGeom>
        </p:spPr>
        <p:txBody>
          <a:bodyPr wrap="square">
            <a:spAutoFit/>
          </a:bodyPr>
          <a:lstStyle/>
          <a:p>
            <a:pPr algn="ctr" rtl="1"/>
            <a:r>
              <a:rPr lang="ar-DZ" sz="2000" b="1" kern="0" dirty="0">
                <a:solidFill>
                  <a:sysClr val="windowText" lastClr="0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آليات التسوية الودية لمنازعات العمل </a:t>
            </a:r>
            <a:r>
              <a:rPr lang="ar-DZ" sz="2000" b="1" kern="0" dirty="0" smtClean="0">
                <a:solidFill>
                  <a:sysClr val="windowText" lastClr="0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الفردية بعد اصلاحات 1989 </a:t>
            </a:r>
            <a:endParaRPr lang="fr-FR" sz="2000" dirty="0">
              <a:effectLst>
                <a:outerShdw blurRad="38100" dist="38100" dir="2700000" algn="tl">
                  <a:srgbClr val="000000">
                    <a:alpha val="43137"/>
                  </a:srgbClr>
                </a:outerShdw>
              </a:effectLst>
            </a:endParaRPr>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3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3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30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30000">
                                          <p:cBhvr additive="base">
                                            <p:cTn id="13" dur="1000" fill="hold"/>
                                            <p:tgtEl>
                                              <p:spTgt spid="12"/>
                                            </p:tgtEl>
                                            <p:attrNameLst>
                                              <p:attrName>ppt_x</p:attrName>
                                            </p:attrNameLst>
                                          </p:cBhvr>
                                          <p:tavLst>
                                            <p:tav tm="0">
                                              <p:val>
                                                <p:strVal val="#ppt_x"/>
                                              </p:val>
                                            </p:tav>
                                            <p:tav tm="100000">
                                              <p:val>
                                                <p:strVal val="#ppt_x"/>
                                              </p:val>
                                            </p:tav>
                                          </p:tavLst>
                                        </p:anim>
                                        <p:anim calcmode="lin" valueType="num" p14:bounceEnd="30000">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30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30000">
                                          <p:cBhvr additive="base">
                                            <p:cTn id="19" dur="10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30000">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30000">
                                          <p:cBhvr additive="base">
                                            <p:cTn id="25" dur="1000" fill="hold"/>
                                            <p:tgtEl>
                                              <p:spTgt spid="31"/>
                                            </p:tgtEl>
                                            <p:attrNameLst>
                                              <p:attrName>ppt_x</p:attrName>
                                            </p:attrNameLst>
                                          </p:cBhvr>
                                          <p:tavLst>
                                            <p:tav tm="0">
                                              <p:val>
                                                <p:strVal val="#ppt_x"/>
                                              </p:val>
                                            </p:tav>
                                            <p:tav tm="100000">
                                              <p:val>
                                                <p:strVal val="#ppt_x"/>
                                              </p:val>
                                            </p:tav>
                                          </p:tavLst>
                                        </p:anim>
                                        <p:anim calcmode="lin" valueType="num" p14:bounceEnd="30000">
                                          <p:cBhvr additive="base">
                                            <p:cTn id="2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wheel(1)">
                                          <p:cBhvr>
                                            <p:cTn id="31" dur="2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14:presetBounceEnd="30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30000">
                                          <p:cBhvr additive="base">
                                            <p:cTn id="36" dur="1000" fill="hold"/>
                                            <p:tgtEl>
                                              <p:spTgt spid="29"/>
                                            </p:tgtEl>
                                            <p:attrNameLst>
                                              <p:attrName>ppt_x</p:attrName>
                                            </p:attrNameLst>
                                          </p:cBhvr>
                                          <p:tavLst>
                                            <p:tav tm="0">
                                              <p:val>
                                                <p:strVal val="#ppt_x"/>
                                              </p:val>
                                            </p:tav>
                                            <p:tav tm="100000">
                                              <p:val>
                                                <p:strVal val="#ppt_x"/>
                                              </p:val>
                                            </p:tav>
                                          </p:tavLst>
                                        </p:anim>
                                        <p:anim calcmode="lin" valueType="num" p14:bounceEnd="30000">
                                          <p:cBhvr additive="base">
                                            <p:cTn id="37"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14:presetBounceEnd="30000">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14:bounceEnd="30000">
                                          <p:cBhvr additive="base">
                                            <p:cTn id="42" dur="1000" fill="hold"/>
                                            <p:tgtEl>
                                              <p:spTgt spid="41"/>
                                            </p:tgtEl>
                                            <p:attrNameLst>
                                              <p:attrName>ppt_x</p:attrName>
                                            </p:attrNameLst>
                                          </p:cBhvr>
                                          <p:tavLst>
                                            <p:tav tm="0">
                                              <p:val>
                                                <p:strVal val="#ppt_x"/>
                                              </p:val>
                                            </p:tav>
                                            <p:tav tm="100000">
                                              <p:val>
                                                <p:strVal val="#ppt_x"/>
                                              </p:val>
                                            </p:tav>
                                          </p:tavLst>
                                        </p:anim>
                                        <p:anim calcmode="lin" valueType="num" p14:bounceEnd="30000">
                                          <p:cBhvr additive="base">
                                            <p:cTn id="43"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fill="hold"/>
                                            <p:tgtEl>
                                              <p:spTgt spid="31"/>
                                            </p:tgtEl>
                                            <p:attrNameLst>
                                              <p:attrName>ppt_x</p:attrName>
                                            </p:attrNameLst>
                                          </p:cBhvr>
                                          <p:tavLst>
                                            <p:tav tm="0">
                                              <p:val>
                                                <p:strVal val="#ppt_x"/>
                                              </p:val>
                                            </p:tav>
                                            <p:tav tm="100000">
                                              <p:val>
                                                <p:strVal val="#ppt_x"/>
                                              </p:val>
                                            </p:tav>
                                          </p:tavLst>
                                        </p:anim>
                                        <p:anim calcmode="lin" valueType="num">
                                          <p:cBhvr additive="base">
                                            <p:cTn id="26"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wheel(1)">
                                          <p:cBhvr>
                                            <p:cTn id="31" dur="2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ppt_x"/>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1000" fill="hold"/>
                                            <p:tgtEl>
                                              <p:spTgt spid="41"/>
                                            </p:tgtEl>
                                            <p:attrNameLst>
                                              <p:attrName>ppt_x</p:attrName>
                                            </p:attrNameLst>
                                          </p:cBhvr>
                                          <p:tavLst>
                                            <p:tav tm="0">
                                              <p:val>
                                                <p:strVal val="#ppt_x"/>
                                              </p:val>
                                            </p:tav>
                                            <p:tav tm="100000">
                                              <p:val>
                                                <p:strVal val="#ppt_x"/>
                                              </p:val>
                                            </p:tav>
                                          </p:tavLst>
                                        </p:anim>
                                        <p:anim calcmode="lin" valueType="num">
                                          <p:cBhvr additive="base">
                                            <p:cTn id="43"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sées 4"/>
          <p:cNvSpPr/>
          <p:nvPr/>
        </p:nvSpPr>
        <p:spPr>
          <a:xfrm>
            <a:off x="5868144" y="980728"/>
            <a:ext cx="2246610" cy="151216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rtl="1"/>
            <a:r>
              <a:rPr lang="ar-DZ" sz="3600" b="1" dirty="0" smtClean="0">
                <a:solidFill>
                  <a:prstClr val="black"/>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مقدمة</a:t>
            </a:r>
            <a:endParaRPr lang="fr-FR" sz="3600" b="1" dirty="0">
              <a:solidFill>
                <a:prstClr val="black"/>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3" name="Parchemin vertical 2"/>
          <p:cNvSpPr/>
          <p:nvPr/>
        </p:nvSpPr>
        <p:spPr>
          <a:xfrm>
            <a:off x="774272" y="764704"/>
            <a:ext cx="5112568" cy="5385196"/>
          </a:xfrm>
          <a:prstGeom prst="vertic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lnSpc>
                <a:spcPct val="150000"/>
              </a:lnSpc>
            </a:pPr>
            <a:r>
              <a:rPr lang="ar-DZ" b="1" dirty="0" smtClean="0">
                <a:solidFill>
                  <a:schemeClr val="tx1"/>
                </a:solidFill>
              </a:rPr>
              <a:t>تعتبر منازعات العمل الفردية من القضايا الحيوية التي تؤثر على العلاقة بين العامل ورب العمل، حيث تبرز الحاجة إلى ضرورة اللجوء إلى آليات فعالة لتسويتها </a:t>
            </a:r>
          </a:p>
          <a:p>
            <a:pPr algn="ctr" rtl="1">
              <a:lnSpc>
                <a:spcPct val="150000"/>
              </a:lnSpc>
            </a:pPr>
            <a:r>
              <a:rPr lang="ar-DZ" b="1" dirty="0" smtClean="0">
                <a:solidFill>
                  <a:schemeClr val="tx1"/>
                </a:solidFill>
              </a:rPr>
              <a:t>لوحظ خلال الفترات الأخيرة في الجزائر تطورا في آليات التسوية الودية لمنازعات العمل الفردية، والتي تهدف إلى تجنب اللجوء إلى القضاء</a:t>
            </a:r>
          </a:p>
          <a:p>
            <a:pPr algn="ctr" rtl="1">
              <a:lnSpc>
                <a:spcPct val="150000"/>
              </a:lnSpc>
            </a:pPr>
            <a:r>
              <a:rPr lang="ar-DZ" b="1" dirty="0" smtClean="0">
                <a:solidFill>
                  <a:schemeClr val="tx1"/>
                </a:solidFill>
              </a:rPr>
              <a:t>ومن هنا يمكننا طرح الاشكالية التالية:</a:t>
            </a:r>
          </a:p>
          <a:p>
            <a:pPr algn="ctr" rtl="1">
              <a:lnSpc>
                <a:spcPct val="150000"/>
              </a:lnSpc>
            </a:pPr>
            <a:r>
              <a:rPr lang="ar-DZ" b="1" dirty="0" smtClean="0">
                <a:solidFill>
                  <a:schemeClr val="tx1"/>
                </a:solidFill>
              </a:rPr>
              <a:t>ماهية النزاع الفردي للعمل؟ وفيما يتمثل التطور الذي شهدته آليات التسوية الودية لمنازعات العمل الفردية في التشريع الجزائري؟  </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29010" y="836713"/>
            <a:ext cx="4355222" cy="4464495"/>
          </a:xfrm>
          <a:prstGeom prst="rect">
            <a:avLst/>
          </a:prstGeom>
          <a:ln>
            <a:noFill/>
          </a:ln>
          <a:effectLst>
            <a:softEdge rad="112500"/>
          </a:effectLst>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808" y="1268760"/>
            <a:ext cx="2520280" cy="2880320"/>
          </a:xfrm>
          <a:prstGeom prst="ellipse">
            <a:avLst/>
          </a:prstGeom>
          <a:ln>
            <a:noFill/>
          </a:ln>
          <a:effectLst>
            <a:softEdge rad="112500"/>
          </a:effectLst>
        </p:spPr>
      </p:pic>
    </p:spTree>
    <p:extLst>
      <p:ext uri="{BB962C8B-B14F-4D97-AF65-F5344CB8AC3E}">
        <p14:creationId xmlns:p14="http://schemas.microsoft.com/office/powerpoint/2010/main" xmlns="" val="3657280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uage 5"/>
          <p:cNvSpPr/>
          <p:nvPr/>
        </p:nvSpPr>
        <p:spPr>
          <a:xfrm>
            <a:off x="5580112" y="1268760"/>
            <a:ext cx="2160240" cy="129614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DZ" sz="2000" b="1" dirty="0" smtClean="0"/>
              <a:t>تعريف النزاع الفردي للعمل </a:t>
            </a:r>
            <a:endParaRPr lang="fr-FR" sz="2000" b="1" dirty="0"/>
          </a:p>
        </p:txBody>
      </p:sp>
      <p:sp>
        <p:nvSpPr>
          <p:cNvPr id="7" name="Étoile à 8 branches 6"/>
          <p:cNvSpPr/>
          <p:nvPr/>
        </p:nvSpPr>
        <p:spPr>
          <a:xfrm>
            <a:off x="971600" y="836712"/>
            <a:ext cx="720080" cy="57606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ar-DZ" sz="2000" b="1" dirty="0" smtClean="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02</a:t>
            </a:r>
          </a:p>
        </p:txBody>
      </p:sp>
      <p:sp>
        <p:nvSpPr>
          <p:cNvPr id="2" name="Carré corné 1"/>
          <p:cNvSpPr/>
          <p:nvPr/>
        </p:nvSpPr>
        <p:spPr>
          <a:xfrm>
            <a:off x="1691680" y="2204864"/>
            <a:ext cx="2952328" cy="2520280"/>
          </a:xfrm>
          <a:prstGeom prst="foldedCorne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smtClean="0">
              <a:solidFill>
                <a:schemeClr val="tx1"/>
              </a:solidFill>
            </a:endParaRPr>
          </a:p>
          <a:p>
            <a:pPr algn="ctr" rtl="1"/>
            <a:endParaRPr lang="ar-DZ" sz="2400" b="1" dirty="0">
              <a:solidFill>
                <a:schemeClr val="tx1"/>
              </a:solidFill>
            </a:endParaRPr>
          </a:p>
          <a:p>
            <a:pPr algn="ctr" rtl="1"/>
            <a:endParaRPr lang="ar-DZ" sz="2400" b="1" dirty="0" smtClean="0">
              <a:solidFill>
                <a:schemeClr val="tx1"/>
              </a:solidFill>
            </a:endParaRPr>
          </a:p>
          <a:p>
            <a:pPr algn="ctr" rtl="1">
              <a:lnSpc>
                <a:spcPct val="150000"/>
              </a:lnSpc>
            </a:pPr>
            <a:endParaRPr lang="ar-DZ" sz="2000" b="1" dirty="0" smtClean="0">
              <a:solidFill>
                <a:schemeClr val="tx1"/>
              </a:solidFill>
            </a:endParaRPr>
          </a:p>
          <a:p>
            <a:pPr algn="ctr" rtl="1">
              <a:lnSpc>
                <a:spcPct val="150000"/>
              </a:lnSpc>
            </a:pPr>
            <a:r>
              <a:rPr lang="ar-DZ" sz="2000" b="1" dirty="0" smtClean="0">
                <a:solidFill>
                  <a:schemeClr val="tx1"/>
                </a:solidFill>
              </a:rPr>
              <a:t>لغة:  </a:t>
            </a:r>
          </a:p>
          <a:p>
            <a:pPr algn="ctr" rtl="1">
              <a:lnSpc>
                <a:spcPct val="150000"/>
              </a:lnSpc>
            </a:pPr>
            <a:r>
              <a:rPr lang="ar-DZ" sz="2000" b="1" dirty="0" smtClean="0">
                <a:solidFill>
                  <a:schemeClr val="tx1"/>
                </a:solidFill>
              </a:rPr>
              <a:t>هو التعارض والاختلاف  </a:t>
            </a:r>
          </a:p>
          <a:p>
            <a:pPr algn="ctr" rtl="1">
              <a:lnSpc>
                <a:spcPct val="150000"/>
              </a:lnSpc>
            </a:pPr>
            <a:r>
              <a:rPr lang="ar-DZ" sz="2000" b="1" dirty="0" smtClean="0">
                <a:solidFill>
                  <a:schemeClr val="tx1"/>
                </a:solidFill>
              </a:rPr>
              <a:t>وهو قيام مصلحة لطرف تضاد مصلحة الطرف الآخر أو تمنع نشوئها في مجال علاقات العمل </a:t>
            </a:r>
            <a:endParaRPr lang="ar-DZ" sz="2000" b="1" dirty="0">
              <a:solidFill>
                <a:schemeClr val="tx1"/>
              </a:solidFill>
            </a:endParaRPr>
          </a:p>
          <a:p>
            <a:pPr algn="ctr" rtl="1">
              <a:lnSpc>
                <a:spcPct val="150000"/>
              </a:lnSpc>
            </a:pPr>
            <a:endParaRPr lang="ar-DZ" sz="2000" b="1" dirty="0" smtClean="0">
              <a:solidFill>
                <a:schemeClr val="tx1"/>
              </a:solidFill>
            </a:endParaRPr>
          </a:p>
          <a:p>
            <a:pPr algn="ctr" rtl="1">
              <a:lnSpc>
                <a:spcPct val="150000"/>
              </a:lnSpc>
            </a:pPr>
            <a:endParaRPr lang="ar-DZ" b="1" dirty="0">
              <a:solidFill>
                <a:schemeClr val="tx1"/>
              </a:solidFill>
            </a:endParaRPr>
          </a:p>
          <a:p>
            <a:pPr algn="ctr" rtl="1"/>
            <a:endParaRPr lang="ar-DZ" b="1" dirty="0" smtClean="0">
              <a:solidFill>
                <a:schemeClr val="tx1"/>
              </a:solidFill>
            </a:endParaRPr>
          </a:p>
          <a:p>
            <a:pPr algn="ctr" rtl="1"/>
            <a:r>
              <a:rPr lang="ar-DZ" b="1" dirty="0" smtClean="0">
                <a:solidFill>
                  <a:schemeClr val="tx1"/>
                </a:solidFill>
              </a:rPr>
              <a:t> </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toile à 8 branches 2"/>
          <p:cNvSpPr/>
          <p:nvPr/>
        </p:nvSpPr>
        <p:spPr>
          <a:xfrm>
            <a:off x="1209572" y="762358"/>
            <a:ext cx="648072" cy="79208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r-FR" sz="2000" b="1" dirty="0" smtClean="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03</a:t>
            </a:r>
            <a:endParaRPr lang="fr-FR" sz="2000" b="1" dirty="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Rectangle à coins arrondis 5"/>
          <p:cNvSpPr/>
          <p:nvPr/>
        </p:nvSpPr>
        <p:spPr>
          <a:xfrm>
            <a:off x="1857644" y="2492896"/>
            <a:ext cx="4514556" cy="2160240"/>
          </a:xfrm>
          <a:prstGeom prst="wedgeRoundRectCallou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b="1" dirty="0" smtClean="0">
                <a:solidFill>
                  <a:schemeClr val="tx1"/>
                </a:solidFill>
              </a:rPr>
              <a:t>من خلال المادة 02 من قانون 04/90 فإن المنازعات الفردية: هي كل خلاف في العمل قائم بين عامل أجير ومستخدم، بشأن تنفيذ علاقة العمل التي تربط بين الطرفين إذا لم يتم حلها في إطار عمليات تسوية داخل الهيئة المستخدمة</a:t>
            </a:r>
            <a:endParaRPr lang="fr-FR" b="1" dirty="0">
              <a:solidFill>
                <a:schemeClr val="tx1"/>
              </a:solidFill>
            </a:endParaRPr>
          </a:p>
        </p:txBody>
      </p:sp>
      <p:sp>
        <p:nvSpPr>
          <p:cNvPr id="7" name="Ellipse 6"/>
          <p:cNvSpPr/>
          <p:nvPr/>
        </p:nvSpPr>
        <p:spPr>
          <a:xfrm>
            <a:off x="5503316" y="908720"/>
            <a:ext cx="2021012" cy="1149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400" b="1" dirty="0" smtClean="0">
                <a:solidFill>
                  <a:schemeClr val="tx1"/>
                </a:solidFill>
              </a:rPr>
              <a:t>المشرع الجزائري </a:t>
            </a:r>
            <a:endParaRPr lang="fr-FR" sz="2400"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8 branches 1"/>
          <p:cNvSpPr/>
          <p:nvPr/>
        </p:nvSpPr>
        <p:spPr>
          <a:xfrm>
            <a:off x="1115616" y="692696"/>
            <a:ext cx="612068" cy="57606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04</a:t>
            </a:r>
            <a:endParaRPr lang="fr-FR" b="1" dirty="0">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Carré corné 5"/>
          <p:cNvSpPr/>
          <p:nvPr/>
        </p:nvSpPr>
        <p:spPr>
          <a:xfrm>
            <a:off x="4499992" y="1256968"/>
            <a:ext cx="3168352" cy="4104456"/>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lnSpc>
                <a:spcPct val="150000"/>
              </a:lnSpc>
            </a:pPr>
            <a:r>
              <a:rPr lang="ar-DZ" sz="2000" b="1" dirty="0" smtClean="0">
                <a:solidFill>
                  <a:schemeClr val="tx1"/>
                </a:solidFill>
                <a:latin typeface="Arial" panose="020B0604020202020204" pitchFamily="34" charset="0"/>
                <a:cs typeface="Arial" panose="020B0604020202020204" pitchFamily="34" charset="0"/>
              </a:rPr>
              <a:t>01/ أن يكون الخلاف مصدره علاقة العمل التي تربط الطرفين </a:t>
            </a:r>
          </a:p>
          <a:p>
            <a:pPr algn="ctr" rtl="1">
              <a:lnSpc>
                <a:spcPct val="150000"/>
              </a:lnSpc>
            </a:pPr>
            <a:endParaRPr lang="ar-DZ" sz="2000" b="1" dirty="0">
              <a:solidFill>
                <a:schemeClr val="tx1"/>
              </a:solidFill>
              <a:latin typeface="Arial" panose="020B0604020202020204" pitchFamily="34" charset="0"/>
              <a:cs typeface="Arial" panose="020B0604020202020204" pitchFamily="34" charset="0"/>
            </a:endParaRPr>
          </a:p>
          <a:p>
            <a:pPr algn="ctr" rtl="1">
              <a:lnSpc>
                <a:spcPct val="150000"/>
              </a:lnSpc>
            </a:pPr>
            <a:r>
              <a:rPr lang="ar-DZ" sz="2000" b="1" dirty="0" smtClean="0">
                <a:solidFill>
                  <a:schemeClr val="tx1"/>
                </a:solidFill>
                <a:latin typeface="Arial" panose="020B0604020202020204" pitchFamily="34" charset="0"/>
                <a:cs typeface="Arial" panose="020B0604020202020204" pitchFamily="34" charset="0"/>
              </a:rPr>
              <a:t>02/ أن لا يجد هذا الخلاف حلا له داخل الهيئة المستخدمة عن طريق التسوية الودية أي عن طريق أسلوب التظلم </a:t>
            </a:r>
            <a:endParaRPr lang="fr-FR" sz="2000" b="1" dirty="0">
              <a:solidFill>
                <a:schemeClr val="tx1"/>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999792"/>
            <a:ext cx="3102364" cy="35283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8 branches 1"/>
          <p:cNvSpPr/>
          <p:nvPr/>
        </p:nvSpPr>
        <p:spPr>
          <a:xfrm>
            <a:off x="1043608" y="908720"/>
            <a:ext cx="720080" cy="64807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05</a:t>
            </a:r>
            <a:endParaRPr lang="fr-FR" b="1" dirty="0">
              <a:solidFill>
                <a:schemeClr val="tx1"/>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1772816"/>
            <a:ext cx="2952328" cy="2909760"/>
          </a:xfrm>
          <a:prstGeom prst="rect">
            <a:avLst/>
          </a:prstGeom>
          <a:ln>
            <a:noFill/>
          </a:ln>
          <a:effectLst>
            <a:softEdge rad="112500"/>
          </a:effectLst>
        </p:spPr>
      </p:pic>
      <p:sp>
        <p:nvSpPr>
          <p:cNvPr id="4" name="Pensées 3"/>
          <p:cNvSpPr/>
          <p:nvPr/>
        </p:nvSpPr>
        <p:spPr>
          <a:xfrm>
            <a:off x="5148064" y="1988840"/>
            <a:ext cx="2448272" cy="187220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lnSpc>
                <a:spcPct val="150000"/>
              </a:lnSpc>
            </a:pPr>
            <a:r>
              <a:rPr lang="ar-DZ" b="1" dirty="0" smtClean="0">
                <a:solidFill>
                  <a:schemeClr val="tx1"/>
                </a:solidFill>
              </a:rPr>
              <a:t>أطراف النزاع الفردي </a:t>
            </a:r>
            <a:endParaRPr lang="fr-FR" b="1"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225</TotalTime>
  <Words>727</Words>
  <Application>Microsoft Office PowerPoint</Application>
  <PresentationFormat>Affichage à l'écran (4:3)</PresentationFormat>
  <Paragraphs>90</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Punaise</vt:lpstr>
      <vt:lpstr>Diapositive 1</vt:lpstr>
      <vt:lpstr>                                                                                                                                                                                                                     جامعة محمد خيضر بسكرة                كلية العلوم الاقتصادية والتجارية وعلوم التسيير                    تخصص : إدارة الموارد البشرية                سنة : ثانية  ماستر                                                                          الفوج:  01                                                                                                                                                                                                           من إعداد الطالبات:                                                                                                تحت اشراف الأستاذة:                                                                                                                             داسي وهيبة                  رفاس نورالهدى                        بن ابراهيم زينب                             السنة الجامعية: 2024/2025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PC1</dc:creator>
  <cp:lastModifiedBy>client</cp:lastModifiedBy>
  <cp:revision>182</cp:revision>
  <dcterms:created xsi:type="dcterms:W3CDTF">2024-10-02T19:29:00Z</dcterms:created>
  <dcterms:modified xsi:type="dcterms:W3CDTF">2024-11-26T18:20:42Z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BD4938AF0CE644B489F3BD339936F2C9_12</vt:lpwstr>
  </property>
  <property fmtid="{D5CDD505-2E9C-101B-9397-08002B2CF9AE}" pid="3" name="KSOProductBuildVer">
    <vt:lpwstr>1036-12.2.0.18283</vt:lpwstr>
  </property>
</Properties>
</file>