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4" r:id="rId7"/>
    <p:sldId id="265" r:id="rId8"/>
    <p:sldId id="266" r:id="rId9"/>
    <p:sldId id="267" r:id="rId10"/>
    <p:sldId id="268" r:id="rId11"/>
    <p:sldId id="269" r:id="rId12"/>
    <p:sldId id="262" r:id="rId13"/>
    <p:sldId id="259" r:id="rId14"/>
    <p:sldId id="270" r:id="rId15"/>
    <p:sldId id="271" r:id="rId16"/>
    <p:sldId id="272" r:id="rId17"/>
    <p:sldId id="273" r:id="rId18"/>
    <p:sldId id="275" r:id="rId19"/>
    <p:sldId id="274"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303" r:id="rId42"/>
    <p:sldId id="304" r:id="rId43"/>
    <p:sldId id="297" r:id="rId44"/>
    <p:sldId id="298" r:id="rId45"/>
    <p:sldId id="305" r:id="rId46"/>
    <p:sldId id="306" r:id="rId47"/>
    <p:sldId id="307" r:id="rId48"/>
    <p:sldId id="308" r:id="rId49"/>
    <p:sldId id="310" r:id="rId50"/>
    <p:sldId id="311" r:id="rId51"/>
    <p:sldId id="312" r:id="rId52"/>
    <p:sldId id="299" r:id="rId5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01"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434" autoAdjust="0"/>
  </p:normalViewPr>
  <p:slideViewPr>
    <p:cSldViewPr snapToGrid="0" showGuides="1">
      <p:cViewPr varScale="1">
        <p:scale>
          <a:sx n="71" d="100"/>
          <a:sy n="71" d="100"/>
        </p:scale>
        <p:origin x="492" y="60"/>
      </p:cViewPr>
      <p:guideLst>
        <p:guide orient="horz" pos="2001"/>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AA2D8EC-51CD-49BE-AEF0-B9123F49DDEE}"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4113817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A2D8EC-51CD-49BE-AEF0-B9123F49DDEE}"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3938409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A2D8EC-51CD-49BE-AEF0-B9123F49DDEE}"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1902692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A2D8EC-51CD-49BE-AEF0-B9123F49DDEE}"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2646694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AA2D8EC-51CD-49BE-AEF0-B9123F49DDEE}"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1551870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AA2D8EC-51CD-49BE-AEF0-B9123F49DDEE}" type="datetimeFigureOut">
              <a:rPr lang="fr-FR" smtClean="0"/>
              <a:t>03/01/2026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3972302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AA2D8EC-51CD-49BE-AEF0-B9123F49DDEE}" type="datetimeFigureOut">
              <a:rPr lang="fr-FR" smtClean="0"/>
              <a:t>03/01/2026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3435509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AA2D8EC-51CD-49BE-AEF0-B9123F49DDEE}" type="datetimeFigureOut">
              <a:rPr lang="fr-FR" smtClean="0"/>
              <a:t>03/01/2026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3412994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AA2D8EC-51CD-49BE-AEF0-B9123F49DDEE}" type="datetimeFigureOut">
              <a:rPr lang="fr-FR" smtClean="0"/>
              <a:t>03/01/2026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3976859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AA2D8EC-51CD-49BE-AEF0-B9123F49DDEE}" type="datetimeFigureOut">
              <a:rPr lang="fr-FR" smtClean="0"/>
              <a:t>03/01/2026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406365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AA2D8EC-51CD-49BE-AEF0-B9123F49DDEE}" type="datetimeFigureOut">
              <a:rPr lang="fr-FR" smtClean="0"/>
              <a:t>03/01/2026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83F6A6-008B-411A-8CE2-7D5E69EED498}" type="slidenum">
              <a:rPr lang="fr-FR" smtClean="0"/>
              <a:t>‹N°›</a:t>
            </a:fld>
            <a:endParaRPr lang="fr-FR"/>
          </a:p>
        </p:txBody>
      </p:sp>
    </p:spTree>
    <p:extLst>
      <p:ext uri="{BB962C8B-B14F-4D97-AF65-F5344CB8AC3E}">
        <p14:creationId xmlns:p14="http://schemas.microsoft.com/office/powerpoint/2010/main" val="540788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2D8EC-51CD-49BE-AEF0-B9123F49DDEE}" type="datetimeFigureOut">
              <a:rPr lang="fr-FR" smtClean="0"/>
              <a:t>03/01/2026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83F6A6-008B-411A-8CE2-7D5E69EED498}" type="slidenum">
              <a:rPr lang="fr-FR" smtClean="0"/>
              <a:t>‹N°›</a:t>
            </a:fld>
            <a:endParaRPr lang="fr-FR"/>
          </a:p>
        </p:txBody>
      </p:sp>
    </p:spTree>
    <p:extLst>
      <p:ext uri="{BB962C8B-B14F-4D97-AF65-F5344CB8AC3E}">
        <p14:creationId xmlns:p14="http://schemas.microsoft.com/office/powerpoint/2010/main" val="1247122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6880" y="1684475"/>
            <a:ext cx="10280187" cy="2940870"/>
          </a:xfrm>
          <a:prstGeom prst="rect">
            <a:avLst/>
          </a:prstGeom>
        </p:spPr>
        <p:txBody>
          <a:bodyPr wrap="none">
            <a:spAutoFit/>
          </a:bodyPr>
          <a:lstStyle/>
          <a:p>
            <a:pPr algn="ctr">
              <a:lnSpc>
                <a:spcPct val="150000"/>
              </a:lnSpc>
              <a:tabLst>
                <a:tab pos="536575" algn="l"/>
              </a:tabLst>
            </a:pPr>
            <a:r>
              <a:rPr lang="fr-FR" sz="6600" b="1" dirty="0" smtClean="0">
                <a:solidFill>
                  <a:srgbClr val="00B0F0"/>
                </a:solidFill>
                <a:latin typeface="Century" panose="02040604050505020304" pitchFamily="18" charset="0"/>
              </a:rPr>
              <a:t>Writing a scientific report</a:t>
            </a:r>
          </a:p>
          <a:p>
            <a:pPr algn="ctr">
              <a:lnSpc>
                <a:spcPct val="150000"/>
              </a:lnSpc>
              <a:tabLst>
                <a:tab pos="536575" algn="l"/>
              </a:tabLst>
            </a:pPr>
            <a:r>
              <a:rPr lang="fr-FR" sz="6600" b="1" dirty="0" smtClean="0">
                <a:solidFill>
                  <a:srgbClr val="00B0F0"/>
                </a:solidFill>
                <a:latin typeface="Century" panose="02040604050505020304" pitchFamily="18" charset="0"/>
              </a:rPr>
              <a:t> or publication</a:t>
            </a:r>
            <a:endParaRPr lang="fr-FR" sz="6600" b="1" dirty="0">
              <a:solidFill>
                <a:srgbClr val="00B0F0"/>
              </a:solidFill>
              <a:latin typeface="Century" panose="02040604050505020304" pitchFamily="18" charset="0"/>
            </a:endParaRPr>
          </a:p>
        </p:txBody>
      </p:sp>
    </p:spTree>
    <p:extLst>
      <p:ext uri="{BB962C8B-B14F-4D97-AF65-F5344CB8AC3E}">
        <p14:creationId xmlns:p14="http://schemas.microsoft.com/office/powerpoint/2010/main" val="73603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2388" y="811875"/>
            <a:ext cx="6185647" cy="3239798"/>
          </a:xfrm>
          <a:prstGeom prst="rect">
            <a:avLst/>
          </a:prstGeom>
        </p:spPr>
        <p:txBody>
          <a:bodyPr wrap="square">
            <a:spAutoFit/>
          </a:bodyPr>
          <a:lstStyle/>
          <a:p>
            <a:pPr>
              <a:lnSpc>
                <a:spcPct val="150000"/>
              </a:lnSpc>
            </a:pPr>
            <a:r>
              <a:rPr lang="en-US" sz="2800" dirty="0" smtClean="0">
                <a:solidFill>
                  <a:srgbClr val="00B0F0"/>
                </a:solidFill>
                <a:latin typeface="Century" panose="02040604050505020304" pitchFamily="18" charset="0"/>
                <a:ea typeface="Calibri" panose="020F0502020204030204" pitchFamily="34" charset="0"/>
                <a:cs typeface="Arial" panose="020B0604020202020204" pitchFamily="34" charset="0"/>
              </a:rPr>
              <a:t>I</a:t>
            </a:r>
            <a:r>
              <a:rPr lang="en-US" sz="2800" dirty="0" smtClean="0">
                <a:latin typeface="Century" panose="02040604050505020304" pitchFamily="18" charset="0"/>
                <a:ea typeface="Calibri" panose="020F0502020204030204" pitchFamily="34" charset="0"/>
                <a:cs typeface="Arial" panose="020B0604020202020204" pitchFamily="34" charset="0"/>
              </a:rPr>
              <a:t>=</a:t>
            </a:r>
            <a:r>
              <a:rPr lang="en-US" sz="2800" dirty="0" smtClean="0">
                <a:solidFill>
                  <a:srgbClr val="00B0F0"/>
                </a:solidFill>
                <a:latin typeface="Century" panose="02040604050505020304" pitchFamily="18" charset="0"/>
                <a:ea typeface="Calibri" panose="020F0502020204030204" pitchFamily="34" charset="0"/>
                <a:cs typeface="Arial" panose="020B0604020202020204" pitchFamily="34" charset="0"/>
              </a:rPr>
              <a:t>Introduction</a:t>
            </a:r>
            <a:endParaRPr lang="fr-FR" sz="2800" dirty="0">
              <a:solidFill>
                <a:srgbClr val="00B0F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M=Materials </a:t>
            </a:r>
            <a:r>
              <a:rPr lang="en-US" sz="2800" dirty="0">
                <a:latin typeface="Century" panose="02040604050505020304" pitchFamily="18" charset="0"/>
                <a:ea typeface="Calibri" panose="020F0502020204030204" pitchFamily="34" charset="0"/>
                <a:cs typeface="Arial" panose="020B0604020202020204" pitchFamily="34" charset="0"/>
              </a:rPr>
              <a:t>and Methods</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R</a:t>
            </a:r>
            <a:r>
              <a:rPr lang="en-US" sz="2800" dirty="0" smtClean="0">
                <a:latin typeface="Century" panose="02040604050505020304" pitchFamily="18" charset="0"/>
                <a:ea typeface="Calibri" panose="020F0502020204030204" pitchFamily="34" charset="0"/>
                <a:cs typeface="Arial" panose="020B0604020202020204" pitchFamily="34" charset="0"/>
              </a:rPr>
              <a:t>=</a:t>
            </a:r>
            <a:r>
              <a:rPr lang="en-US"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Results</a:t>
            </a:r>
            <a:endParaRPr lang="fr-FR" sz="2800" dirty="0">
              <a:solidFill>
                <a:srgbClr val="FF000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smtClean="0">
                <a:solidFill>
                  <a:schemeClr val="accent6">
                    <a:lumMod val="75000"/>
                  </a:schemeClr>
                </a:solidFill>
                <a:latin typeface="Century" panose="02040604050505020304" pitchFamily="18" charset="0"/>
                <a:ea typeface="Calibri" panose="020F0502020204030204" pitchFamily="34" charset="0"/>
                <a:cs typeface="Arial" panose="020B0604020202020204" pitchFamily="34" charset="0"/>
              </a:rPr>
              <a:t>A</a:t>
            </a:r>
            <a:r>
              <a:rPr lang="en-US" sz="2800" dirty="0" smtClean="0">
                <a:latin typeface="Century" panose="02040604050505020304" pitchFamily="18" charset="0"/>
                <a:ea typeface="Calibri" panose="020F0502020204030204" pitchFamily="34" charset="0"/>
                <a:cs typeface="Arial" panose="020B0604020202020204" pitchFamily="34" charset="0"/>
              </a:rPr>
              <a:t>=</a:t>
            </a:r>
            <a:r>
              <a:rPr lang="en-US" sz="2800" dirty="0" smtClean="0">
                <a:solidFill>
                  <a:schemeClr val="accent6">
                    <a:lumMod val="75000"/>
                  </a:schemeClr>
                </a:solidFill>
                <a:latin typeface="Century" panose="02040604050505020304" pitchFamily="18" charset="0"/>
                <a:ea typeface="Calibri" panose="020F0502020204030204" pitchFamily="34" charset="0"/>
                <a:cs typeface="Arial" panose="020B0604020202020204" pitchFamily="34" charset="0"/>
              </a:rPr>
              <a:t>And</a:t>
            </a:r>
            <a:endParaRPr lang="fr-FR" sz="2800" dirty="0">
              <a:solidFill>
                <a:schemeClr val="accent6">
                  <a:lumMod val="75000"/>
                </a:schemeClr>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smtClean="0">
                <a:solidFill>
                  <a:schemeClr val="bg1">
                    <a:lumMod val="50000"/>
                  </a:schemeClr>
                </a:solidFill>
                <a:latin typeface="Century" panose="02040604050505020304" pitchFamily="18" charset="0"/>
                <a:ea typeface="Calibri" panose="020F0502020204030204" pitchFamily="34" charset="0"/>
                <a:cs typeface="Arial" panose="020B0604020202020204" pitchFamily="34" charset="0"/>
              </a:rPr>
              <a:t>D</a:t>
            </a:r>
            <a:r>
              <a:rPr lang="en-US" sz="2800" dirty="0" smtClean="0">
                <a:latin typeface="Century" panose="02040604050505020304" pitchFamily="18" charset="0"/>
                <a:ea typeface="Calibri" panose="020F0502020204030204" pitchFamily="34" charset="0"/>
                <a:cs typeface="Arial" panose="020B0604020202020204" pitchFamily="34" charset="0"/>
              </a:rPr>
              <a:t>=</a:t>
            </a:r>
            <a:r>
              <a:rPr lang="en-US" sz="2800" dirty="0" smtClean="0">
                <a:solidFill>
                  <a:schemeClr val="bg1">
                    <a:lumMod val="50000"/>
                  </a:schemeClr>
                </a:solidFill>
                <a:latin typeface="Century" panose="02040604050505020304" pitchFamily="18" charset="0"/>
                <a:ea typeface="Calibri" panose="020F0502020204030204" pitchFamily="34" charset="0"/>
                <a:cs typeface="Arial" panose="020B0604020202020204" pitchFamily="34" charset="0"/>
              </a:rPr>
              <a:t>Discussion</a:t>
            </a:r>
            <a:endParaRPr lang="fr-FR" sz="2800" dirty="0">
              <a:solidFill>
                <a:schemeClr val="bg1">
                  <a:lumMod val="50000"/>
                </a:schemeClr>
              </a:solidFill>
              <a:effectLst/>
              <a:latin typeface="Century" panose="02040604050505020304" pitchFamily="18" charset="0"/>
              <a:ea typeface="Calibri" panose="020F0502020204030204" pitchFamily="34" charset="0"/>
              <a:cs typeface="Arial" panose="020B0604020202020204" pitchFamily="34" charset="0"/>
            </a:endParaRPr>
          </a:p>
        </p:txBody>
      </p:sp>
      <p:sp>
        <p:nvSpPr>
          <p:cNvPr id="5" name="Rectangle 4"/>
          <p:cNvSpPr/>
          <p:nvPr/>
        </p:nvSpPr>
        <p:spPr>
          <a:xfrm>
            <a:off x="125249" y="121023"/>
            <a:ext cx="12120626" cy="575992"/>
          </a:xfrm>
          <a:prstGeom prst="rect">
            <a:avLst/>
          </a:prstGeom>
        </p:spPr>
        <p:txBody>
          <a:bodyPr wrap="none">
            <a:spAutoFit/>
          </a:bodyPr>
          <a:lstStyle/>
          <a:p>
            <a:pPr marL="457200" indent="-457200">
              <a:lnSpc>
                <a:spcPct val="107000"/>
              </a:lnSpc>
              <a:spcAft>
                <a:spcPts val="800"/>
              </a:spcAft>
              <a:buFont typeface="Wingdings" panose="05000000000000000000" pitchFamily="2" charset="2"/>
              <a:buChar char="Ø"/>
            </a:pP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The foundation of a scientific article is the IMRAD </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structure</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11366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arts of an Article"/>
          <p:cNvPicPr>
            <a:picLocks noChangeAspect="1" noChangeArrowheads="1"/>
          </p:cNvPicPr>
          <p:nvPr/>
        </p:nvPicPr>
        <p:blipFill>
          <a:blip r:embed="rId2"/>
          <a:srcRect/>
          <a:stretch>
            <a:fillRect/>
          </a:stretch>
        </p:blipFill>
        <p:spPr bwMode="auto">
          <a:xfrm>
            <a:off x="1516380" y="78982"/>
            <a:ext cx="9023110" cy="6264000"/>
          </a:xfrm>
          <a:prstGeom prst="rect">
            <a:avLst/>
          </a:prstGeom>
          <a:noFill/>
        </p:spPr>
      </p:pic>
      <p:sp>
        <p:nvSpPr>
          <p:cNvPr id="4" name="ZoneTexte 3"/>
          <p:cNvSpPr txBox="1"/>
          <p:nvPr/>
        </p:nvSpPr>
        <p:spPr>
          <a:xfrm>
            <a:off x="3496236" y="6396335"/>
            <a:ext cx="5886548" cy="461665"/>
          </a:xfrm>
          <a:prstGeom prst="rect">
            <a:avLst/>
          </a:prstGeom>
          <a:noFill/>
        </p:spPr>
        <p:txBody>
          <a:bodyPr wrap="none" rtlCol="0">
            <a:spAutoFit/>
          </a:bodyPr>
          <a:lstStyle/>
          <a:p>
            <a:r>
              <a:rPr lang="fr-FR" sz="2400" b="1" dirty="0" smtClean="0">
                <a:latin typeface="Century" panose="02040604050505020304" pitchFamily="18" charset="0"/>
              </a:rPr>
              <a:t>Figure 01</a:t>
            </a:r>
            <a:r>
              <a:rPr lang="fr-FR" sz="2400" dirty="0" smtClean="0">
                <a:latin typeface="Century" panose="02040604050505020304" pitchFamily="18" charset="0"/>
              </a:rPr>
              <a:t>. </a:t>
            </a:r>
            <a:r>
              <a:rPr lang="fr-FR" sz="2400" dirty="0" err="1" smtClean="0">
                <a:latin typeface="Century" panose="02040604050505020304" pitchFamily="18" charset="0"/>
              </a:rPr>
              <a:t>Sturucture</a:t>
            </a:r>
            <a:r>
              <a:rPr lang="fr-FR" sz="2400" dirty="0" smtClean="0">
                <a:latin typeface="Century" panose="02040604050505020304" pitchFamily="18" charset="0"/>
              </a:rPr>
              <a:t> of </a:t>
            </a:r>
            <a:r>
              <a:rPr lang="fr-FR" sz="2400" dirty="0" err="1" smtClean="0">
                <a:latin typeface="Century" panose="02040604050505020304" pitchFamily="18" charset="0"/>
              </a:rPr>
              <a:t>scientific</a:t>
            </a:r>
            <a:r>
              <a:rPr lang="fr-FR" sz="2400" dirty="0" smtClean="0">
                <a:latin typeface="Century" panose="02040604050505020304" pitchFamily="18" charset="0"/>
              </a:rPr>
              <a:t> </a:t>
            </a:r>
            <a:r>
              <a:rPr lang="fr-FR" sz="2400" dirty="0" err="1" smtClean="0">
                <a:latin typeface="Century" panose="02040604050505020304" pitchFamily="18" charset="0"/>
              </a:rPr>
              <a:t>paper</a:t>
            </a:r>
            <a:endParaRPr lang="fr-FR" sz="2400" dirty="0">
              <a:latin typeface="Century" panose="02040604050505020304" pitchFamily="18" charset="0"/>
            </a:endParaRPr>
          </a:p>
        </p:txBody>
      </p:sp>
    </p:spTree>
    <p:extLst>
      <p:ext uri="{BB962C8B-B14F-4D97-AF65-F5344CB8AC3E}">
        <p14:creationId xmlns:p14="http://schemas.microsoft.com/office/powerpoint/2010/main" val="3589518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Win7Sis\Downloads\casestudy.jpg"/>
          <p:cNvPicPr>
            <a:picLocks noChangeAspect="1" noChangeArrowheads="1"/>
          </p:cNvPicPr>
          <p:nvPr/>
        </p:nvPicPr>
        <p:blipFill>
          <a:blip r:embed="rId2"/>
          <a:srcRect/>
          <a:stretch>
            <a:fillRect/>
          </a:stretch>
        </p:blipFill>
        <p:spPr bwMode="auto">
          <a:xfrm>
            <a:off x="1965106" y="283765"/>
            <a:ext cx="8352000" cy="6264000"/>
          </a:xfrm>
          <a:prstGeom prst="rect">
            <a:avLst/>
          </a:prstGeom>
          <a:noFill/>
        </p:spPr>
      </p:pic>
    </p:spTree>
    <p:extLst>
      <p:ext uri="{BB962C8B-B14F-4D97-AF65-F5344CB8AC3E}">
        <p14:creationId xmlns:p14="http://schemas.microsoft.com/office/powerpoint/2010/main" val="2706767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820271" y="174812"/>
            <a:ext cx="184731" cy="369332"/>
          </a:xfrm>
          <a:prstGeom prst="rect">
            <a:avLst/>
          </a:prstGeom>
          <a:noFill/>
        </p:spPr>
        <p:txBody>
          <a:bodyPr wrap="none" rtlCol="0">
            <a:spAutoFit/>
          </a:bodyPr>
          <a:lstStyle/>
          <a:p>
            <a:endParaRPr lang="fr-FR" dirty="0"/>
          </a:p>
        </p:txBody>
      </p:sp>
      <p:sp>
        <p:nvSpPr>
          <p:cNvPr id="4" name="Rectangle 3"/>
          <p:cNvSpPr/>
          <p:nvPr/>
        </p:nvSpPr>
        <p:spPr>
          <a:xfrm>
            <a:off x="121023" y="464929"/>
            <a:ext cx="11887200" cy="3877985"/>
          </a:xfrm>
          <a:prstGeom prst="rect">
            <a:avLst/>
          </a:prstGeom>
        </p:spPr>
        <p:txBody>
          <a:bodyPr wrap="square">
            <a:spAutoFit/>
          </a:bodyPr>
          <a:lstStyle/>
          <a:p>
            <a:endParaRPr lang="fr-FR" dirty="0"/>
          </a:p>
          <a:p>
            <a:pPr algn="just">
              <a:lnSpc>
                <a:spcPct val="150000"/>
              </a:lnSpc>
            </a:pPr>
            <a:r>
              <a:rPr lang="fr-FR" sz="2800" dirty="0" smtClean="0">
                <a:latin typeface="Century" panose="02040604050505020304" pitchFamily="18" charset="0"/>
              </a:rPr>
              <a:t>The </a:t>
            </a:r>
            <a:r>
              <a:rPr lang="fr-FR" sz="2800" dirty="0" err="1">
                <a:latin typeface="Century" panose="02040604050505020304" pitchFamily="18" charset="0"/>
              </a:rPr>
              <a:t>title</a:t>
            </a:r>
            <a:r>
              <a:rPr lang="fr-FR" sz="2800" dirty="0">
                <a:latin typeface="Century" panose="02040604050505020304" pitchFamily="18" charset="0"/>
              </a:rPr>
              <a:t> </a:t>
            </a:r>
            <a:r>
              <a:rPr lang="fr-FR" sz="2800" dirty="0" err="1">
                <a:latin typeface="Century" panose="02040604050505020304" pitchFamily="18" charset="0"/>
              </a:rPr>
              <a:t>is</a:t>
            </a:r>
            <a:r>
              <a:rPr lang="fr-FR" sz="2800" dirty="0">
                <a:latin typeface="Century" panose="02040604050505020304" pitchFamily="18" charset="0"/>
              </a:rPr>
              <a:t> important </a:t>
            </a:r>
            <a:r>
              <a:rPr lang="fr-FR" sz="2800" dirty="0" err="1">
                <a:latin typeface="Century" panose="02040604050505020304" pitchFamily="18" charset="0"/>
              </a:rPr>
              <a:t>because</a:t>
            </a:r>
            <a:r>
              <a:rPr lang="fr-FR" sz="2800" dirty="0">
                <a:latin typeface="Century" panose="02040604050505020304" pitchFamily="18" charset="0"/>
              </a:rPr>
              <a:t> </a:t>
            </a:r>
            <a:r>
              <a:rPr lang="fr-FR" sz="2800" dirty="0" err="1">
                <a:latin typeface="Century" panose="02040604050505020304" pitchFamily="18" charset="0"/>
              </a:rPr>
              <a:t>it</a:t>
            </a:r>
            <a:r>
              <a:rPr lang="fr-FR" sz="2800" dirty="0">
                <a:latin typeface="Century" panose="02040604050505020304" pitchFamily="18" charset="0"/>
              </a:rPr>
              <a:t> </a:t>
            </a:r>
            <a:r>
              <a:rPr lang="fr-FR" sz="2800" dirty="0" err="1">
                <a:latin typeface="Century" panose="02040604050505020304" pitchFamily="18" charset="0"/>
              </a:rPr>
              <a:t>will</a:t>
            </a:r>
            <a:r>
              <a:rPr lang="fr-FR" sz="2800" dirty="0">
                <a:latin typeface="Century" panose="02040604050505020304" pitchFamily="18" charset="0"/>
              </a:rPr>
              <a:t> </a:t>
            </a:r>
            <a:r>
              <a:rPr lang="fr-FR" sz="2800" dirty="0" err="1">
                <a:latin typeface="Century" panose="02040604050505020304" pitchFamily="18" charset="0"/>
              </a:rPr>
              <a:t>certainly</a:t>
            </a:r>
            <a:r>
              <a:rPr lang="fr-FR" sz="2800" dirty="0">
                <a:latin typeface="Century" panose="02040604050505020304" pitchFamily="18" charset="0"/>
              </a:rPr>
              <a:t> </a:t>
            </a:r>
            <a:r>
              <a:rPr lang="fr-FR" sz="2800" dirty="0" err="1">
                <a:latin typeface="Century" panose="02040604050505020304" pitchFamily="18" charset="0"/>
              </a:rPr>
              <a:t>be</a:t>
            </a:r>
            <a:r>
              <a:rPr lang="fr-FR" sz="2800" dirty="0">
                <a:latin typeface="Century" panose="02040604050505020304" pitchFamily="18" charset="0"/>
              </a:rPr>
              <a:t> the </a:t>
            </a:r>
            <a:r>
              <a:rPr lang="fr-FR" sz="2800" dirty="0" err="1">
                <a:latin typeface="Century" panose="02040604050505020304" pitchFamily="18" charset="0"/>
              </a:rPr>
              <a:t>most</a:t>
            </a:r>
            <a:r>
              <a:rPr lang="fr-FR" sz="2800" dirty="0">
                <a:latin typeface="Century" panose="02040604050505020304" pitchFamily="18" charset="0"/>
              </a:rPr>
              <a:t> </a:t>
            </a:r>
            <a:r>
              <a:rPr lang="fr-FR" sz="2800" dirty="0" err="1">
                <a:latin typeface="Century" panose="02040604050505020304" pitchFamily="18" charset="0"/>
              </a:rPr>
              <a:t>frequently</a:t>
            </a:r>
            <a:r>
              <a:rPr lang="fr-FR" sz="2800" dirty="0">
                <a:latin typeface="Century" panose="02040604050505020304" pitchFamily="18" charset="0"/>
              </a:rPr>
              <a:t> </a:t>
            </a:r>
            <a:r>
              <a:rPr lang="fr-FR" sz="2800" dirty="0" err="1">
                <a:latin typeface="Century" panose="02040604050505020304" pitchFamily="18" charset="0"/>
              </a:rPr>
              <a:t>read</a:t>
            </a:r>
            <a:r>
              <a:rPr lang="fr-FR" sz="2800" dirty="0">
                <a:latin typeface="Century" panose="02040604050505020304" pitchFamily="18" charset="0"/>
              </a:rPr>
              <a:t> part of the article, </a:t>
            </a:r>
            <a:r>
              <a:rPr lang="fr-FR" sz="2800" dirty="0" err="1">
                <a:latin typeface="Century" panose="02040604050505020304" pitchFamily="18" charset="0"/>
              </a:rPr>
              <a:t>along</a:t>
            </a:r>
            <a:r>
              <a:rPr lang="fr-FR" sz="2800" dirty="0">
                <a:latin typeface="Century" panose="02040604050505020304" pitchFamily="18" charset="0"/>
              </a:rPr>
              <a:t> </a:t>
            </a:r>
            <a:r>
              <a:rPr lang="fr-FR" sz="2800" dirty="0" err="1">
                <a:latin typeface="Century" panose="02040604050505020304" pitchFamily="18" charset="0"/>
              </a:rPr>
              <a:t>with</a:t>
            </a:r>
            <a:r>
              <a:rPr lang="fr-FR" sz="2800" dirty="0">
                <a:latin typeface="Century" panose="02040604050505020304" pitchFamily="18" charset="0"/>
              </a:rPr>
              <a:t> the abstract—</a:t>
            </a:r>
            <a:r>
              <a:rPr lang="fr-FR" sz="2800" dirty="0" err="1">
                <a:latin typeface="Century" panose="02040604050505020304" pitchFamily="18" charset="0"/>
              </a:rPr>
              <a:t>either</a:t>
            </a:r>
            <a:r>
              <a:rPr lang="fr-FR" sz="2800" dirty="0">
                <a:latin typeface="Century" panose="02040604050505020304" pitchFamily="18" charset="0"/>
              </a:rPr>
              <a:t> </a:t>
            </a:r>
            <a:r>
              <a:rPr lang="fr-FR" sz="2800" dirty="0" err="1">
                <a:latin typeface="Century" panose="02040604050505020304" pitchFamily="18" charset="0"/>
              </a:rPr>
              <a:t>directly</a:t>
            </a:r>
            <a:r>
              <a:rPr lang="fr-FR" sz="2800" dirty="0">
                <a:latin typeface="Century" panose="02040604050505020304" pitchFamily="18" charset="0"/>
              </a:rPr>
              <a:t> in the journal or </a:t>
            </a:r>
            <a:r>
              <a:rPr lang="fr-FR" sz="2800" dirty="0" err="1">
                <a:latin typeface="Century" panose="02040604050505020304" pitchFamily="18" charset="0"/>
              </a:rPr>
              <a:t>indirectly</a:t>
            </a:r>
            <a:r>
              <a:rPr lang="fr-FR" sz="2800" dirty="0">
                <a:latin typeface="Century" panose="02040604050505020304" pitchFamily="18" charset="0"/>
              </a:rPr>
              <a:t> </a:t>
            </a:r>
            <a:r>
              <a:rPr lang="fr-FR" sz="2800" dirty="0" err="1">
                <a:latin typeface="Century" panose="02040604050505020304" pitchFamily="18" charset="0"/>
              </a:rPr>
              <a:t>through</a:t>
            </a:r>
            <a:r>
              <a:rPr lang="fr-FR" sz="2800" dirty="0">
                <a:latin typeface="Century" panose="02040604050505020304" pitchFamily="18" charset="0"/>
              </a:rPr>
              <a:t> a </a:t>
            </a:r>
            <a:r>
              <a:rPr lang="fr-FR" sz="2800" dirty="0" err="1">
                <a:latin typeface="Century" panose="02040604050505020304" pitchFamily="18" charset="0"/>
              </a:rPr>
              <a:t>bibliographic</a:t>
            </a:r>
            <a:r>
              <a:rPr lang="fr-FR" sz="2800" dirty="0">
                <a:latin typeface="Century" panose="02040604050505020304" pitchFamily="18" charset="0"/>
              </a:rPr>
              <a:t> </a:t>
            </a:r>
            <a:r>
              <a:rPr lang="fr-FR" sz="2800" dirty="0" err="1">
                <a:latin typeface="Century" panose="02040604050505020304" pitchFamily="18" charset="0"/>
              </a:rPr>
              <a:t>database</a:t>
            </a:r>
            <a:r>
              <a:rPr lang="fr-FR" sz="2800" dirty="0">
                <a:latin typeface="Century" panose="02040604050505020304" pitchFamily="18" charset="0"/>
              </a:rPr>
              <a:t>. By </a:t>
            </a:r>
            <a:r>
              <a:rPr lang="fr-FR" sz="2800" dirty="0" err="1">
                <a:latin typeface="Century" panose="02040604050505020304" pitchFamily="18" charset="0"/>
              </a:rPr>
              <a:t>definition</a:t>
            </a:r>
            <a:r>
              <a:rPr lang="fr-FR" sz="2800" dirty="0">
                <a:latin typeface="Century" panose="02040604050505020304" pitchFamily="18" charset="0"/>
              </a:rPr>
              <a:t>, a good </a:t>
            </a:r>
            <a:r>
              <a:rPr lang="fr-FR" sz="2800" dirty="0" err="1">
                <a:latin typeface="Century" panose="02040604050505020304" pitchFamily="18" charset="0"/>
              </a:rPr>
              <a:t>title</a:t>
            </a:r>
            <a:r>
              <a:rPr lang="fr-FR" sz="2800" dirty="0">
                <a:latin typeface="Century" panose="02040604050505020304" pitchFamily="18" charset="0"/>
              </a:rPr>
              <a:t> </a:t>
            </a:r>
            <a:r>
              <a:rPr lang="fr-FR" sz="2800" dirty="0" err="1">
                <a:latin typeface="Century" panose="02040604050505020304" pitchFamily="18" charset="0"/>
              </a:rPr>
              <a:t>should</a:t>
            </a:r>
            <a:r>
              <a:rPr lang="fr-FR" sz="2800" dirty="0">
                <a:latin typeface="Century" panose="02040604050505020304" pitchFamily="18" charset="0"/>
              </a:rPr>
              <a:t> </a:t>
            </a:r>
            <a:r>
              <a:rPr lang="fr-FR" sz="2800" dirty="0" err="1">
                <a:latin typeface="Century" panose="02040604050505020304" pitchFamily="18" charset="0"/>
              </a:rPr>
              <a:t>give</a:t>
            </a:r>
            <a:r>
              <a:rPr lang="fr-FR" sz="2800" dirty="0">
                <a:latin typeface="Century" panose="02040604050505020304" pitchFamily="18" charset="0"/>
              </a:rPr>
              <a:t> the best possible </a:t>
            </a:r>
            <a:r>
              <a:rPr lang="fr-FR" sz="2800" dirty="0" err="1">
                <a:latin typeface="Century" panose="02040604050505020304" pitchFamily="18" charset="0"/>
              </a:rPr>
              <a:t>overview</a:t>
            </a:r>
            <a:r>
              <a:rPr lang="fr-FR" sz="2800" dirty="0">
                <a:latin typeface="Century" panose="02040604050505020304" pitchFamily="18" charset="0"/>
              </a:rPr>
              <a:t> of the article in as few </a:t>
            </a:r>
            <a:r>
              <a:rPr lang="fr-FR" sz="2800" dirty="0" err="1">
                <a:latin typeface="Century" panose="02040604050505020304" pitchFamily="18" charset="0"/>
              </a:rPr>
              <a:t>words</a:t>
            </a:r>
            <a:r>
              <a:rPr lang="fr-FR" sz="2800" dirty="0">
                <a:latin typeface="Century" panose="02040604050505020304" pitchFamily="18" charset="0"/>
              </a:rPr>
              <a:t> as possible; </a:t>
            </a:r>
            <a:r>
              <a:rPr lang="fr-FR" sz="2800" dirty="0" err="1">
                <a:latin typeface="Century" panose="02040604050505020304" pitchFamily="18" charset="0"/>
              </a:rPr>
              <a:t>it</a:t>
            </a:r>
            <a:r>
              <a:rPr lang="fr-FR" sz="2800" dirty="0">
                <a:latin typeface="Century" panose="02040604050505020304" pitchFamily="18" charset="0"/>
              </a:rPr>
              <a:t> must </a:t>
            </a:r>
            <a:r>
              <a:rPr lang="fr-FR" sz="2800" dirty="0" err="1">
                <a:latin typeface="Century" panose="02040604050505020304" pitchFamily="18" charset="0"/>
              </a:rPr>
              <a:t>be</a:t>
            </a:r>
            <a:r>
              <a:rPr lang="fr-FR" sz="2800" dirty="0">
                <a:latin typeface="Century" panose="02040604050505020304" pitchFamily="18" charset="0"/>
              </a:rPr>
              <a:t> </a:t>
            </a:r>
            <a:r>
              <a:rPr lang="fr-FR" sz="2800" b="1" u="sng" dirty="0" err="1">
                <a:latin typeface="Century" panose="02040604050505020304" pitchFamily="18" charset="0"/>
              </a:rPr>
              <a:t>specific</a:t>
            </a:r>
            <a:r>
              <a:rPr lang="fr-FR" sz="2800" b="1" u="sng" dirty="0">
                <a:latin typeface="Century" panose="02040604050505020304" pitchFamily="18" charset="0"/>
              </a:rPr>
              <a:t>.</a:t>
            </a:r>
          </a:p>
          <a:p>
            <a:endParaRPr lang="fr-FR" dirty="0"/>
          </a:p>
        </p:txBody>
      </p:sp>
      <p:sp>
        <p:nvSpPr>
          <p:cNvPr id="5" name="Rectangle 4"/>
          <p:cNvSpPr/>
          <p:nvPr/>
        </p:nvSpPr>
        <p:spPr>
          <a:xfrm>
            <a:off x="101910" y="102340"/>
            <a:ext cx="2100960" cy="523220"/>
          </a:xfrm>
          <a:prstGeom prst="rect">
            <a:avLst/>
          </a:prstGeom>
        </p:spPr>
        <p:txBody>
          <a:bodyPr wrap="none">
            <a:spAutoFit/>
          </a:bodyPr>
          <a:lstStyle/>
          <a:p>
            <a:r>
              <a:rPr lang="fr-FR" sz="2800" b="1" dirty="0" smtClean="0">
                <a:solidFill>
                  <a:srgbClr val="FF0000"/>
                </a:solidFill>
                <a:latin typeface="Century" panose="02040604050505020304" pitchFamily="18" charset="0"/>
              </a:rPr>
              <a:t>1. The Title</a:t>
            </a:r>
            <a:endParaRPr lang="fr-FR" sz="2800" b="1" dirty="0">
              <a:solidFill>
                <a:srgbClr val="FF0000"/>
              </a:solidFill>
              <a:latin typeface="Century" panose="02040604050505020304" pitchFamily="18" charset="0"/>
            </a:endParaRPr>
          </a:p>
        </p:txBody>
      </p:sp>
      <p:sp>
        <p:nvSpPr>
          <p:cNvPr id="6" name="Rectangle 5"/>
          <p:cNvSpPr/>
          <p:nvPr/>
        </p:nvSpPr>
        <p:spPr>
          <a:xfrm>
            <a:off x="121022" y="4169570"/>
            <a:ext cx="11887201" cy="1384995"/>
          </a:xfrm>
          <a:prstGeom prst="rect">
            <a:avLst/>
          </a:prstGeom>
        </p:spPr>
        <p:txBody>
          <a:bodyPr wrap="square">
            <a:spAutoFit/>
          </a:bodyPr>
          <a:lstStyle/>
          <a:p>
            <a:pPr algn="just">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--Avoid </a:t>
            </a:r>
            <a:r>
              <a:rPr lang="en-US" sz="2800" dirty="0">
                <a:latin typeface="Century" panose="02040604050505020304" pitchFamily="18" charset="0"/>
                <a:ea typeface="Calibri" panose="020F0502020204030204" pitchFamily="34" charset="0"/>
                <a:cs typeface="Arial" panose="020B0604020202020204" pitchFamily="34" charset="0"/>
              </a:rPr>
              <a:t>unnecessary words such as </a:t>
            </a:r>
            <a:r>
              <a:rPr lang="en-US" sz="2800" dirty="0" smtClean="0">
                <a:latin typeface="Century" panose="02040604050505020304" pitchFamily="18" charset="0"/>
                <a:ea typeface="Calibri" panose="020F0502020204030204" pitchFamily="34" charset="0"/>
                <a:cs typeface="Arial" panose="020B0604020202020204" pitchFamily="34" charset="0"/>
              </a:rPr>
              <a:t>“</a:t>
            </a:r>
            <a:r>
              <a:rPr lang="en-US" sz="2800" b="1" dirty="0">
                <a:solidFill>
                  <a:srgbClr val="00B0F0"/>
                </a:solidFill>
                <a:latin typeface="Century" panose="02040604050505020304" pitchFamily="18" charset="0"/>
                <a:ea typeface="Calibri" panose="020F0502020204030204" pitchFamily="34" charset="0"/>
                <a:cs typeface="Arial" panose="020B0604020202020204" pitchFamily="34" charset="0"/>
              </a:rPr>
              <a:t>Study of</a:t>
            </a:r>
            <a:r>
              <a:rPr lang="en-US" sz="2800" dirty="0" smtClean="0">
                <a:latin typeface="Century" panose="02040604050505020304" pitchFamily="18" charset="0"/>
                <a:ea typeface="Calibri" panose="020F0502020204030204" pitchFamily="34" charset="0"/>
                <a:cs typeface="Arial" panose="020B0604020202020204" pitchFamily="34" charset="0"/>
              </a:rPr>
              <a:t>…”, “</a:t>
            </a:r>
            <a:r>
              <a:rPr lang="en-US" sz="2800" dirty="0">
                <a:solidFill>
                  <a:srgbClr val="00B0F0"/>
                </a:solidFill>
                <a:latin typeface="Century" panose="02040604050505020304" pitchFamily="18" charset="0"/>
                <a:ea typeface="Calibri" panose="020F0502020204030204" pitchFamily="34" charset="0"/>
                <a:cs typeface="Arial" panose="020B0604020202020204" pitchFamily="34" charset="0"/>
              </a:rPr>
              <a:t>Contribution</a:t>
            </a:r>
            <a:r>
              <a:rPr lang="en-US" sz="2800" dirty="0">
                <a:latin typeface="Century" panose="02040604050505020304" pitchFamily="18" charset="0"/>
                <a:ea typeface="Calibri" panose="020F0502020204030204" pitchFamily="34" charset="0"/>
                <a:cs typeface="Arial" panose="020B0604020202020204" pitchFamily="34" charset="0"/>
              </a:rPr>
              <a:t> </a:t>
            </a:r>
            <a:r>
              <a:rPr lang="en-US" sz="2800" b="1" dirty="0">
                <a:solidFill>
                  <a:srgbClr val="00B0F0"/>
                </a:solidFill>
                <a:latin typeface="Century" panose="02040604050505020304" pitchFamily="18" charset="0"/>
                <a:ea typeface="Calibri" panose="020F0502020204030204" pitchFamily="34" charset="0"/>
                <a:cs typeface="Arial" panose="020B0604020202020204" pitchFamily="34" charset="0"/>
              </a:rPr>
              <a:t>to</a:t>
            </a:r>
            <a:r>
              <a:rPr lang="en-US" sz="2800" dirty="0">
                <a:latin typeface="Century" panose="02040604050505020304" pitchFamily="18"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a:t>
            </a:r>
            <a:r>
              <a:rPr lang="en-US" sz="2800" b="1" dirty="0">
                <a:solidFill>
                  <a:srgbClr val="00B0F0"/>
                </a:solidFill>
                <a:latin typeface="Century" panose="02040604050505020304" pitchFamily="18" charset="0"/>
                <a:ea typeface="Calibri" panose="020F0502020204030204" pitchFamily="34" charset="0"/>
                <a:cs typeface="Arial" panose="020B0604020202020204" pitchFamily="34" charset="0"/>
              </a:rPr>
              <a:t>Observations on</a:t>
            </a:r>
            <a:r>
              <a:rPr lang="en-US" sz="2800" dirty="0" smtClean="0">
                <a:latin typeface="Century" panose="02040604050505020304" pitchFamily="18" charset="0"/>
                <a:ea typeface="Calibri" panose="020F0502020204030204" pitchFamily="34" charset="0"/>
                <a:cs typeface="Arial" panose="020B0604020202020204" pitchFamily="34" charset="0"/>
              </a:rPr>
              <a:t>…”, </a:t>
            </a:r>
            <a:r>
              <a:rPr lang="en-US" sz="2800" dirty="0" err="1">
                <a:latin typeface="Century" panose="02040604050505020304" pitchFamily="18" charset="0"/>
                <a:ea typeface="Calibri" panose="020F0502020204030204" pitchFamily="34" charset="0"/>
                <a:cs typeface="Arial" panose="020B0604020202020204" pitchFamily="34" charset="0"/>
              </a:rPr>
              <a:t>etc</a:t>
            </a:r>
            <a:endParaRPr lang="fr-FR" sz="2800" dirty="0">
              <a:latin typeface="Century" panose="02040604050505020304" pitchFamily="18" charset="0"/>
            </a:endParaRPr>
          </a:p>
        </p:txBody>
      </p:sp>
      <p:sp>
        <p:nvSpPr>
          <p:cNvPr id="7" name="Rectangle 6"/>
          <p:cNvSpPr/>
          <p:nvPr/>
        </p:nvSpPr>
        <p:spPr>
          <a:xfrm>
            <a:off x="121022" y="5722360"/>
            <a:ext cx="7460697" cy="553357"/>
          </a:xfrm>
          <a:prstGeom prst="rect">
            <a:avLst/>
          </a:prstGeom>
        </p:spPr>
        <p:txBody>
          <a:bodyPr wrap="none">
            <a:spAutoFit/>
          </a:bodyPr>
          <a:lstStyle/>
          <a:p>
            <a:pPr>
              <a:lnSpc>
                <a:spcPct val="107000"/>
              </a:lnSpc>
              <a:spcAft>
                <a:spcPts val="800"/>
              </a:spcAft>
            </a:pPr>
            <a:r>
              <a:rPr lang="en-US" sz="2800" dirty="0" smtClean="0">
                <a:latin typeface="Century" panose="02040604050505020304" pitchFamily="18" charset="0"/>
                <a:ea typeface="Calibri" panose="020F0502020204030204" pitchFamily="34" charset="0"/>
                <a:cs typeface="Arial" panose="020B0604020202020204" pitchFamily="34" charset="0"/>
              </a:rPr>
              <a:t>--Make </a:t>
            </a:r>
            <a:r>
              <a:rPr lang="en-US" sz="2800" dirty="0">
                <a:latin typeface="Century" panose="02040604050505020304" pitchFamily="18" charset="0"/>
                <a:ea typeface="Calibri" panose="020F0502020204030204" pitchFamily="34" charset="0"/>
                <a:cs typeface="Arial" panose="020B0604020202020204" pitchFamily="34" charset="0"/>
              </a:rPr>
              <a:t>sure to use correct </a:t>
            </a:r>
            <a:r>
              <a:rPr lang="en-US" sz="28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syntax/grammar</a:t>
            </a:r>
            <a:r>
              <a:rPr lang="en-US"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00045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242" y="168723"/>
            <a:ext cx="9381094" cy="515526"/>
          </a:xfrm>
          <a:prstGeom prst="rect">
            <a:avLst/>
          </a:prstGeom>
        </p:spPr>
        <p:txBody>
          <a:bodyPr wrap="none">
            <a:spAutoFit/>
          </a:bodyPr>
          <a:lstStyle/>
          <a:p>
            <a:pPr>
              <a:lnSpc>
                <a:spcPct val="107000"/>
              </a:lnSpc>
              <a:spcAft>
                <a:spcPts val="800"/>
              </a:spcAft>
            </a:pPr>
            <a:r>
              <a:rPr lang="en-US" sz="2800" dirty="0" smtClean="0">
                <a:latin typeface="Century" panose="02040604050505020304" pitchFamily="18" charset="0"/>
                <a:ea typeface="Calibri" panose="020F0502020204030204" pitchFamily="34" charset="0"/>
                <a:cs typeface="Arial" panose="020B0604020202020204" pitchFamily="34" charset="0"/>
              </a:rPr>
              <a:t>--The </a:t>
            </a:r>
            <a:r>
              <a:rPr lang="en-US" sz="2800" dirty="0">
                <a:latin typeface="Century" panose="02040604050505020304" pitchFamily="18" charset="0"/>
                <a:ea typeface="Calibri" panose="020F0502020204030204" pitchFamily="34" charset="0"/>
                <a:cs typeface="Arial" panose="020B0604020202020204" pitchFamily="34" charset="0"/>
              </a:rPr>
              <a:t>title must reflect 100% of the content of the work.</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128242" y="773314"/>
            <a:ext cx="11839640" cy="1947136"/>
          </a:xfrm>
          <a:prstGeom prst="rect">
            <a:avLst/>
          </a:prstGeom>
        </p:spPr>
        <p:txBody>
          <a:bodyPr wrap="square">
            <a:spAutoFit/>
          </a:bodyPr>
          <a:lstStyle/>
          <a:p>
            <a:pPr algn="just">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--Never </a:t>
            </a:r>
            <a:r>
              <a:rPr lang="en-US" sz="2800" dirty="0">
                <a:latin typeface="Century" panose="02040604050505020304" pitchFamily="18" charset="0"/>
                <a:ea typeface="Calibri" panose="020F0502020204030204" pitchFamily="34" charset="0"/>
                <a:cs typeface="Arial" panose="020B0604020202020204" pitchFamily="34" charset="0"/>
              </a:rPr>
              <a:t>use abbreviations or any kind of jargon in the title, except only as additional information in parentheses (such as chemical formulas, species names, or other specific terms).</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24416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749"/>
            <a:ext cx="2929007" cy="584775"/>
          </a:xfrm>
          <a:prstGeom prst="rect">
            <a:avLst/>
          </a:prstGeom>
        </p:spPr>
        <p:txBody>
          <a:bodyPr wrap="none">
            <a:spAutoFit/>
          </a:bodyPr>
          <a:lstStyle/>
          <a:p>
            <a:r>
              <a:rPr lang="en-US" sz="3200" b="1" dirty="0" smtClean="0">
                <a:solidFill>
                  <a:srgbClr val="FF0000"/>
                </a:solidFill>
                <a:latin typeface="Century" panose="02040604050505020304" pitchFamily="18" charset="0"/>
                <a:cs typeface="Times New Roman" pitchFamily="18" charset="0"/>
              </a:rPr>
              <a:t>2.The </a:t>
            </a:r>
            <a:r>
              <a:rPr lang="en-US" sz="3200" b="1" dirty="0">
                <a:solidFill>
                  <a:srgbClr val="FF0000"/>
                </a:solidFill>
                <a:latin typeface="Century" panose="02040604050505020304" pitchFamily="18" charset="0"/>
                <a:cs typeface="Times New Roman" pitchFamily="18" charset="0"/>
              </a:rPr>
              <a:t>abstract</a:t>
            </a:r>
            <a:endParaRPr lang="fr-FR" sz="3200" b="1" dirty="0">
              <a:solidFill>
                <a:srgbClr val="FF0000"/>
              </a:solidFill>
              <a:latin typeface="Century" panose="02040604050505020304" pitchFamily="18" charset="0"/>
            </a:endParaRPr>
          </a:p>
        </p:txBody>
      </p:sp>
      <p:sp>
        <p:nvSpPr>
          <p:cNvPr id="3" name="ZoneTexte 2"/>
          <p:cNvSpPr txBox="1"/>
          <p:nvPr/>
        </p:nvSpPr>
        <p:spPr>
          <a:xfrm>
            <a:off x="105290" y="588369"/>
            <a:ext cx="2177199" cy="584775"/>
          </a:xfrm>
          <a:prstGeom prst="rect">
            <a:avLst/>
          </a:prstGeom>
          <a:noFill/>
        </p:spPr>
        <p:txBody>
          <a:bodyPr wrap="none" rtlCol="0">
            <a:spAutoFit/>
          </a:bodyPr>
          <a:lstStyle/>
          <a:p>
            <a:pPr marL="457200" indent="-457200">
              <a:buFont typeface="Wingdings" panose="05000000000000000000" pitchFamily="2" charset="2"/>
              <a:buChar char="Ø"/>
            </a:pPr>
            <a:r>
              <a:rPr lang="fr-FR" sz="3200" b="1" dirty="0" smtClean="0">
                <a:solidFill>
                  <a:srgbClr val="00B0F0"/>
                </a:solidFill>
                <a:latin typeface="Century" panose="02040604050505020304" pitchFamily="18" charset="0"/>
              </a:rPr>
              <a:t>Content</a:t>
            </a:r>
            <a:endParaRPr lang="fr-FR" sz="3200" b="1" dirty="0">
              <a:solidFill>
                <a:srgbClr val="00B0F0"/>
              </a:solidFill>
              <a:latin typeface="Century" panose="02040604050505020304" pitchFamily="18" charset="0"/>
            </a:endParaRPr>
          </a:p>
        </p:txBody>
      </p:sp>
      <p:sp>
        <p:nvSpPr>
          <p:cNvPr id="4" name="Rectangle 3"/>
          <p:cNvSpPr/>
          <p:nvPr/>
        </p:nvSpPr>
        <p:spPr>
          <a:xfrm>
            <a:off x="105290" y="3393740"/>
            <a:ext cx="11846859" cy="3323987"/>
          </a:xfrm>
          <a:prstGeom prst="rect">
            <a:avLst/>
          </a:prstGeom>
        </p:spPr>
        <p:txBody>
          <a:bodyPr wrap="square">
            <a:spAutoFit/>
          </a:bodyPr>
          <a:lstStyle/>
          <a:p>
            <a:pPr algn="just">
              <a:lnSpc>
                <a:spcPct val="150000"/>
              </a:lnSpc>
              <a:buNone/>
            </a:pPr>
            <a:r>
              <a:rPr lang="en-US" sz="2800" dirty="0" smtClean="0">
                <a:latin typeface="Century" panose="02040604050505020304" pitchFamily="18" charset="0"/>
              </a:rPr>
              <a:t>--This </a:t>
            </a:r>
            <a:r>
              <a:rPr lang="en-US" sz="2800" dirty="0">
                <a:latin typeface="Century" panose="02040604050505020304" pitchFamily="18" charset="0"/>
              </a:rPr>
              <a:t>is a summary or an overview of the whole report and it is easier to write after you have finished the whole report.</a:t>
            </a:r>
          </a:p>
          <a:p>
            <a:pPr algn="just">
              <a:lnSpc>
                <a:spcPct val="150000"/>
              </a:lnSpc>
              <a:buNone/>
            </a:pPr>
            <a:r>
              <a:rPr lang="en-US" sz="2800" dirty="0" smtClean="0">
                <a:latin typeface="Century" panose="02040604050505020304" pitchFamily="18" charset="0"/>
              </a:rPr>
              <a:t>--The </a:t>
            </a:r>
            <a:r>
              <a:rPr lang="en-US" sz="2800" dirty="0">
                <a:latin typeface="Century" panose="02040604050505020304" pitchFamily="18" charset="0"/>
              </a:rPr>
              <a:t>information in the abstract typically answers the following questions and is ordered in the following sequence:</a:t>
            </a:r>
          </a:p>
          <a:p>
            <a:pPr algn="just">
              <a:lnSpc>
                <a:spcPct val="150000"/>
              </a:lnSpc>
              <a:buNone/>
            </a:pPr>
            <a:r>
              <a:rPr lang="en-US" sz="2800" dirty="0">
                <a:latin typeface="Century" panose="02040604050505020304" pitchFamily="18" charset="0"/>
              </a:rPr>
              <a:t>(1)What is the experiment about and why was it done? (introduction</a:t>
            </a:r>
            <a:r>
              <a:rPr lang="en-US" sz="2800" dirty="0" smtClean="0">
                <a:latin typeface="Century" panose="02040604050505020304" pitchFamily="18" charset="0"/>
              </a:rPr>
              <a:t>)</a:t>
            </a:r>
            <a:endParaRPr lang="en-US" sz="2800" dirty="0">
              <a:latin typeface="Century" panose="02040604050505020304" pitchFamily="18" charset="0"/>
            </a:endParaRPr>
          </a:p>
        </p:txBody>
      </p:sp>
      <p:sp>
        <p:nvSpPr>
          <p:cNvPr id="6" name="Rectangle 5"/>
          <p:cNvSpPr/>
          <p:nvPr/>
        </p:nvSpPr>
        <p:spPr>
          <a:xfrm>
            <a:off x="105291" y="1365922"/>
            <a:ext cx="11873752" cy="1947136"/>
          </a:xfrm>
          <a:prstGeom prst="rect">
            <a:avLst/>
          </a:prstGeom>
        </p:spPr>
        <p:txBody>
          <a:bodyPr wrap="square">
            <a:spAutoFit/>
          </a:bodyPr>
          <a:lstStyle/>
          <a:p>
            <a:pPr>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--The </a:t>
            </a:r>
            <a:r>
              <a:rPr lang="en-US" sz="2800" dirty="0">
                <a:latin typeface="Century" panose="02040604050505020304" pitchFamily="18" charset="0"/>
                <a:ea typeface="Calibri" panose="020F0502020204030204" pitchFamily="34" charset="0"/>
                <a:cs typeface="Arial" panose="020B0604020202020204" pitchFamily="34" charset="0"/>
              </a:rPr>
              <a:t>abstract should be a mini-version of the article and, therefore, should be written at the end, even though it generally appears at the beginning of the published article.</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50399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648" y="1368494"/>
            <a:ext cx="11891682" cy="1947136"/>
          </a:xfrm>
          <a:prstGeom prst="rect">
            <a:avLst/>
          </a:prstGeom>
        </p:spPr>
        <p:txBody>
          <a:bodyPr wrap="square">
            <a:spAutoFit/>
          </a:bodyPr>
          <a:lstStyle/>
          <a:p>
            <a:pPr algn="just">
              <a:lnSpc>
                <a:spcPct val="150000"/>
              </a:lnSpc>
              <a:buNone/>
            </a:pPr>
            <a:r>
              <a:rPr lang="en-US" sz="2800" dirty="0">
                <a:latin typeface="Century" panose="02040604050505020304" pitchFamily="18" charset="0"/>
              </a:rPr>
              <a:t>(4)What were the main conclusions? (discussion and conclusion)</a:t>
            </a:r>
          </a:p>
          <a:p>
            <a:pPr algn="just">
              <a:lnSpc>
                <a:spcPct val="150000"/>
              </a:lnSpc>
              <a:buNone/>
            </a:pPr>
            <a:r>
              <a:rPr lang="en-US" sz="2800" dirty="0">
                <a:latin typeface="Century" panose="02040604050505020304" pitchFamily="18" charset="0"/>
              </a:rPr>
              <a:t>As you can see, the sequence of the questions follows the same order as the structure of the paper as a whole</a:t>
            </a:r>
            <a:r>
              <a:rPr lang="en-US" dirty="0">
                <a:latin typeface="Century" panose="02040604050505020304" pitchFamily="18" charset="0"/>
              </a:rPr>
              <a:t>.</a:t>
            </a:r>
            <a:endParaRPr lang="cy-GB" dirty="0">
              <a:latin typeface="Century" panose="02040604050505020304" pitchFamily="18" charset="0"/>
            </a:endParaRPr>
          </a:p>
        </p:txBody>
      </p:sp>
      <p:sp>
        <p:nvSpPr>
          <p:cNvPr id="5" name="Titre 1"/>
          <p:cNvSpPr txBox="1">
            <a:spLocks/>
          </p:cNvSpPr>
          <p:nvPr/>
        </p:nvSpPr>
        <p:spPr>
          <a:xfrm>
            <a:off x="62754" y="3465508"/>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Wingdings" panose="05000000000000000000" pitchFamily="2" charset="2"/>
              <a:buChar char="Ø"/>
            </a:pPr>
            <a:r>
              <a:rPr lang="cy-GB" sz="3200" b="1" dirty="0" smtClean="0">
                <a:solidFill>
                  <a:srgbClr val="00B0F0"/>
                </a:solidFill>
                <a:latin typeface="Century" panose="02040604050505020304" pitchFamily="18" charset="0"/>
              </a:rPr>
              <a:t>The language</a:t>
            </a:r>
            <a:endParaRPr lang="fr-FR" sz="3200" dirty="0">
              <a:solidFill>
                <a:srgbClr val="00B0F0"/>
              </a:solidFill>
              <a:latin typeface="Century" panose="02040604050505020304" pitchFamily="18" charset="0"/>
              <a:cs typeface="Times New Roman" pitchFamily="18" charset="0"/>
            </a:endParaRPr>
          </a:p>
        </p:txBody>
      </p:sp>
      <p:sp>
        <p:nvSpPr>
          <p:cNvPr id="6" name="Rectangle 5"/>
          <p:cNvSpPr/>
          <p:nvPr/>
        </p:nvSpPr>
        <p:spPr>
          <a:xfrm>
            <a:off x="129989" y="4048484"/>
            <a:ext cx="11891682" cy="2954655"/>
          </a:xfrm>
          <a:prstGeom prst="rect">
            <a:avLst/>
          </a:prstGeom>
        </p:spPr>
        <p:txBody>
          <a:bodyPr wrap="square">
            <a:spAutoFit/>
          </a:bodyPr>
          <a:lstStyle/>
          <a:p>
            <a:pPr>
              <a:lnSpc>
                <a:spcPct val="150000"/>
              </a:lnSpc>
            </a:pPr>
            <a:r>
              <a:rPr lang="en-US" sz="2800" dirty="0" smtClean="0">
                <a:latin typeface="Century" panose="02040604050505020304" pitchFamily="18" charset="0"/>
                <a:cs typeface="Times New Roman" pitchFamily="18" charset="0"/>
              </a:rPr>
              <a:t>--Typically </a:t>
            </a:r>
            <a:r>
              <a:rPr lang="en-US" sz="2800" dirty="0">
                <a:latin typeface="Century" panose="02040604050505020304" pitchFamily="18" charset="0"/>
                <a:cs typeface="Times New Roman" pitchFamily="18" charset="0"/>
              </a:rPr>
              <a:t>about one paragraph (about 200 to 250 words) in length and </a:t>
            </a:r>
            <a:r>
              <a:rPr lang="en-US" sz="2800" dirty="0" smtClean="0">
                <a:latin typeface="Century" panose="02040604050505020304" pitchFamily="18" charset="0"/>
                <a:cs typeface="Times New Roman" pitchFamily="18" charset="0"/>
              </a:rPr>
              <a:t>include:</a:t>
            </a:r>
          </a:p>
          <a:p>
            <a:pPr>
              <a:lnSpc>
                <a:spcPct val="150000"/>
              </a:lnSpc>
            </a:pPr>
            <a:r>
              <a:rPr lang="en-US" sz="2800" dirty="0" smtClean="0">
                <a:latin typeface="Century" panose="02040604050505020304" pitchFamily="18" charset="0"/>
                <a:cs typeface="Times New Roman" pitchFamily="18" charset="0"/>
              </a:rPr>
              <a:t>--Don’t list cited works in the abstract.</a:t>
            </a:r>
          </a:p>
          <a:p>
            <a:pPr lvl="0">
              <a:lnSpc>
                <a:spcPct val="150000"/>
              </a:lnSpc>
            </a:pPr>
            <a:r>
              <a:rPr lang="en-US" sz="2800" dirty="0" smtClean="0">
                <a:latin typeface="Century" panose="02040604050505020304" pitchFamily="18" charset="0"/>
                <a:cs typeface="Times New Roman" pitchFamily="18" charset="0"/>
              </a:rPr>
              <a:t>--Avoiding </a:t>
            </a:r>
            <a:r>
              <a:rPr lang="en-US" sz="2800" dirty="0">
                <a:latin typeface="Century" panose="02040604050505020304" pitchFamily="18" charset="0"/>
                <a:cs typeface="Times New Roman" pitchFamily="18" charset="0"/>
              </a:rPr>
              <a:t>technical jargon and unique acronyms.</a:t>
            </a:r>
            <a:endParaRPr lang="fr-FR" sz="2800" dirty="0">
              <a:latin typeface="Century" panose="02040604050505020304" pitchFamily="18" charset="0"/>
              <a:cs typeface="Times New Roman" pitchFamily="18" charset="0"/>
            </a:endParaRPr>
          </a:p>
          <a:p>
            <a:endParaRPr lang="fr-FR" dirty="0">
              <a:latin typeface="Times New Roman" pitchFamily="18" charset="0"/>
              <a:cs typeface="Times New Roman" pitchFamily="18" charset="0"/>
            </a:endParaRPr>
          </a:p>
        </p:txBody>
      </p:sp>
      <p:sp>
        <p:nvSpPr>
          <p:cNvPr id="8" name="Rectangle 7"/>
          <p:cNvSpPr/>
          <p:nvPr/>
        </p:nvSpPr>
        <p:spPr>
          <a:xfrm>
            <a:off x="61613" y="89515"/>
            <a:ext cx="7648248" cy="1300805"/>
          </a:xfrm>
          <a:prstGeom prst="rect">
            <a:avLst/>
          </a:prstGeom>
        </p:spPr>
        <p:txBody>
          <a:bodyPr wrap="none">
            <a:spAutoFit/>
          </a:bodyPr>
          <a:lstStyle/>
          <a:p>
            <a:pPr>
              <a:lnSpc>
                <a:spcPct val="150000"/>
              </a:lnSpc>
            </a:pPr>
            <a:r>
              <a:rPr lang="en-US" sz="2800" dirty="0">
                <a:latin typeface="Century" panose="02040604050505020304" pitchFamily="18" charset="0"/>
              </a:rPr>
              <a:t>(2) How was the experiment done? (methods</a:t>
            </a:r>
            <a:r>
              <a:rPr lang="en-US" sz="2800" dirty="0" smtClean="0">
                <a:latin typeface="Century" panose="02040604050505020304" pitchFamily="18" charset="0"/>
              </a:rPr>
              <a:t>)</a:t>
            </a:r>
          </a:p>
          <a:p>
            <a:pPr>
              <a:lnSpc>
                <a:spcPct val="150000"/>
              </a:lnSpc>
            </a:pPr>
            <a:r>
              <a:rPr lang="en-US" sz="2800" dirty="0" smtClean="0">
                <a:latin typeface="Century" panose="02040604050505020304" pitchFamily="18" charset="0"/>
              </a:rPr>
              <a:t>(</a:t>
            </a:r>
            <a:r>
              <a:rPr lang="en-US" sz="2800" dirty="0">
                <a:latin typeface="Century" panose="02040604050505020304" pitchFamily="18" charset="0"/>
              </a:rPr>
              <a:t>3)What were the main results? (results)</a:t>
            </a:r>
          </a:p>
        </p:txBody>
      </p:sp>
    </p:spTree>
    <p:extLst>
      <p:ext uri="{BB962C8B-B14F-4D97-AF65-F5344CB8AC3E}">
        <p14:creationId xmlns:p14="http://schemas.microsoft.com/office/powerpoint/2010/main" val="3836655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76" y="113893"/>
            <a:ext cx="11860306" cy="3323987"/>
          </a:xfrm>
          <a:prstGeom prst="rect">
            <a:avLst/>
          </a:prstGeom>
        </p:spPr>
        <p:txBody>
          <a:bodyPr wrap="square">
            <a:spAutoFit/>
          </a:bodyPr>
          <a:lstStyle/>
          <a:p>
            <a:pPr algn="just">
              <a:lnSpc>
                <a:spcPct val="150000"/>
              </a:lnSpc>
            </a:pPr>
            <a:r>
              <a:rPr lang="en-US" sz="2800" dirty="0" smtClean="0">
                <a:latin typeface="Century" panose="02040604050505020304" pitchFamily="18" charset="0"/>
                <a:cs typeface="Times New Roman" pitchFamily="18" charset="0"/>
              </a:rPr>
              <a:t>--The </a:t>
            </a:r>
            <a:r>
              <a:rPr lang="en-US" sz="2800" dirty="0">
                <a:latin typeface="Century" panose="02040604050505020304" pitchFamily="18" charset="0"/>
                <a:cs typeface="Times New Roman" pitchFamily="18" charset="0"/>
              </a:rPr>
              <a:t>verbs in the abstract  are mainly in the past tense because they summarize  what was done and found in this particular experiment</a:t>
            </a:r>
            <a:r>
              <a:rPr lang="en-US" sz="2800" dirty="0" smtClean="0">
                <a:latin typeface="Century" panose="02040604050505020304" pitchFamily="18" charset="0"/>
                <a:cs typeface="Times New Roman" pitchFamily="18" charset="0"/>
              </a:rPr>
              <a:t>.</a:t>
            </a:r>
            <a:endParaRPr lang="en-US" sz="2800" dirty="0">
              <a:latin typeface="Century" panose="02040604050505020304" pitchFamily="18" charset="0"/>
              <a:cs typeface="Times New Roman" pitchFamily="18" charset="0"/>
            </a:endParaRPr>
          </a:p>
          <a:p>
            <a:pPr algn="just">
              <a:lnSpc>
                <a:spcPct val="150000"/>
              </a:lnSpc>
            </a:pPr>
            <a:r>
              <a:rPr lang="en-US" sz="2800" dirty="0">
                <a:latin typeface="Century" panose="02040604050505020304" pitchFamily="18" charset="0"/>
                <a:cs typeface="Times New Roman" pitchFamily="18" charset="0"/>
              </a:rPr>
              <a:t>  </a:t>
            </a:r>
            <a:r>
              <a:rPr lang="en-US" sz="2800" dirty="0" smtClean="0">
                <a:latin typeface="Century" panose="02040604050505020304" pitchFamily="18" charset="0"/>
                <a:cs typeface="Times New Roman" pitchFamily="18" charset="0"/>
              </a:rPr>
              <a:t>--Some </a:t>
            </a:r>
            <a:r>
              <a:rPr lang="en-US" sz="2800" dirty="0">
                <a:latin typeface="Century" panose="02040604050505020304" pitchFamily="18" charset="0"/>
                <a:cs typeface="Times New Roman" pitchFamily="18" charset="0"/>
              </a:rPr>
              <a:t>of the verbs are in the present </a:t>
            </a:r>
            <a:r>
              <a:rPr lang="en-US" sz="2800" dirty="0" smtClean="0">
                <a:latin typeface="Century" panose="02040604050505020304" pitchFamily="18" charset="0"/>
                <a:cs typeface="Times New Roman" pitchFamily="18" charset="0"/>
              </a:rPr>
              <a:t>tense. </a:t>
            </a:r>
            <a:r>
              <a:rPr lang="en-US" sz="2800" dirty="0">
                <a:latin typeface="Century" panose="02040604050505020304" pitchFamily="18" charset="0"/>
                <a:cs typeface="Times New Roman" pitchFamily="18" charset="0"/>
              </a:rPr>
              <a:t>This tense is appropriate when you are interpreting the significance of your results and stating your conclusions.</a:t>
            </a:r>
            <a:endParaRPr lang="fr-FR" sz="2800" dirty="0">
              <a:latin typeface="Century" panose="02040604050505020304" pitchFamily="18" charset="0"/>
            </a:endParaRPr>
          </a:p>
        </p:txBody>
      </p:sp>
      <p:sp>
        <p:nvSpPr>
          <p:cNvPr id="3" name="Rectangle 2"/>
          <p:cNvSpPr/>
          <p:nvPr/>
        </p:nvSpPr>
        <p:spPr>
          <a:xfrm>
            <a:off x="107576" y="4135341"/>
            <a:ext cx="11860306" cy="1300805"/>
          </a:xfrm>
          <a:prstGeom prst="rect">
            <a:avLst/>
          </a:prstGeom>
        </p:spPr>
        <p:txBody>
          <a:bodyPr wrap="square">
            <a:spAutoFit/>
          </a:bodyPr>
          <a:lstStyle/>
          <a:p>
            <a:pPr algn="just">
              <a:lnSpc>
                <a:spcPct val="150000"/>
              </a:lnSpc>
            </a:pPr>
            <a:r>
              <a:rPr lang="en-US" sz="28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‘’The </a:t>
            </a:r>
            <a:r>
              <a:rPr lang="en-US" sz="2800" b="1" dirty="0">
                <a:solidFill>
                  <a:srgbClr val="FF0000"/>
                </a:solidFill>
                <a:latin typeface="Century" panose="02040604050505020304" pitchFamily="18" charset="0"/>
                <a:ea typeface="Calibri" panose="020F0502020204030204" pitchFamily="34" charset="0"/>
                <a:cs typeface="Arial" panose="020B0604020202020204" pitchFamily="34" charset="0"/>
              </a:rPr>
              <a:t>abstract contains all the essential elements to help you decide whether or not to continue reading</a:t>
            </a:r>
            <a:r>
              <a:rPr lang="en-US" sz="28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a:t>
            </a:r>
            <a:endParaRPr lang="fr-FR" sz="2800" b="1" dirty="0">
              <a:solidFill>
                <a:srgbClr val="FF0000"/>
              </a:solidFill>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69489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201707" y="720236"/>
            <a:ext cx="11739282" cy="5929354"/>
          </a:xfrm>
          <a:prstGeom prst="rect">
            <a:avLst/>
          </a:prstGeom>
          <a:noFill/>
          <a:ln w="9525">
            <a:noFill/>
            <a:miter lim="800000"/>
            <a:headEnd/>
            <a:tailEnd/>
          </a:ln>
          <a:effectLst/>
        </p:spPr>
      </p:pic>
      <p:sp>
        <p:nvSpPr>
          <p:cNvPr id="3" name="ZoneTexte 2"/>
          <p:cNvSpPr txBox="1"/>
          <p:nvPr/>
        </p:nvSpPr>
        <p:spPr>
          <a:xfrm>
            <a:off x="430306" y="54779"/>
            <a:ext cx="1866217" cy="584775"/>
          </a:xfrm>
          <a:prstGeom prst="rect">
            <a:avLst/>
          </a:prstGeom>
          <a:noFill/>
        </p:spPr>
        <p:txBody>
          <a:bodyPr wrap="none" rtlCol="0">
            <a:spAutoFit/>
          </a:bodyPr>
          <a:lstStyle/>
          <a:p>
            <a:r>
              <a:rPr lang="fr-FR" sz="3200" b="1" dirty="0" err="1" smtClean="0">
                <a:solidFill>
                  <a:srgbClr val="FF0000"/>
                </a:solidFill>
                <a:latin typeface="Century" panose="02040604050505020304" pitchFamily="18" charset="0"/>
              </a:rPr>
              <a:t>Example</a:t>
            </a:r>
            <a:endParaRPr lang="fr-FR" sz="3200" b="1" dirty="0">
              <a:solidFill>
                <a:srgbClr val="FF0000"/>
              </a:solidFill>
              <a:latin typeface="Century" panose="02040604050505020304" pitchFamily="18" charset="0"/>
            </a:endParaRPr>
          </a:p>
        </p:txBody>
      </p:sp>
    </p:spTree>
    <p:extLst>
      <p:ext uri="{BB962C8B-B14F-4D97-AF65-F5344CB8AC3E}">
        <p14:creationId xmlns:p14="http://schemas.microsoft.com/office/powerpoint/2010/main" val="2798533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76" y="872046"/>
            <a:ext cx="12084424" cy="2677656"/>
          </a:xfrm>
          <a:prstGeom prst="rect">
            <a:avLst/>
          </a:prstGeom>
        </p:spPr>
        <p:txBody>
          <a:bodyPr wrap="square">
            <a:spAutoFit/>
          </a:bodyPr>
          <a:lstStyle/>
          <a:p>
            <a:pPr algn="just">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--Usually</a:t>
            </a:r>
            <a:r>
              <a:rPr lang="en-US" sz="2800" dirty="0">
                <a:latin typeface="Century" panose="02040604050505020304" pitchFamily="18" charset="0"/>
                <a:ea typeface="Calibri" panose="020F0502020204030204" pitchFamily="34" charset="0"/>
                <a:cs typeface="Arial" panose="020B0604020202020204" pitchFamily="34" charset="0"/>
              </a:rPr>
              <a:t>, a few keywords (about 5) are provided to facilitate the cataloging of articles and their search in a database. It is recommended to choose keywords that do not appear in the title, as this makes searches even more effective.</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242047" y="114934"/>
            <a:ext cx="2520242" cy="575992"/>
          </a:xfrm>
          <a:prstGeom prst="rect">
            <a:avLst/>
          </a:prstGeom>
        </p:spPr>
        <p:txBody>
          <a:bodyPr wrap="none">
            <a:spAutoFit/>
          </a:bodyPr>
          <a:lstStyle/>
          <a:p>
            <a:pPr>
              <a:lnSpc>
                <a:spcPct val="107000"/>
              </a:lnSpc>
              <a:spcAft>
                <a:spcPts val="800"/>
              </a:spcAft>
            </a:pP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3. Keywords</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95721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32227" y="145143"/>
            <a:ext cx="3461204" cy="584775"/>
          </a:xfrm>
          <a:prstGeom prst="rect">
            <a:avLst/>
          </a:prstGeom>
          <a:noFill/>
        </p:spPr>
        <p:txBody>
          <a:bodyPr wrap="none" rtlCol="0">
            <a:spAutoFit/>
          </a:bodyPr>
          <a:lstStyle/>
          <a:p>
            <a:r>
              <a:rPr lang="fr-FR" sz="3200" b="1" dirty="0" smtClean="0">
                <a:solidFill>
                  <a:srgbClr val="00B0F0"/>
                </a:solidFill>
                <a:latin typeface="Century" panose="02040604050505020304" pitchFamily="18" charset="0"/>
              </a:rPr>
              <a:t>Concept of report</a:t>
            </a:r>
            <a:endParaRPr lang="fr-FR" sz="3200" b="1" dirty="0">
              <a:solidFill>
                <a:srgbClr val="00B0F0"/>
              </a:solidFill>
              <a:latin typeface="Century" panose="02040604050505020304" pitchFamily="18" charset="0"/>
            </a:endParaRPr>
          </a:p>
        </p:txBody>
      </p:sp>
      <p:sp>
        <p:nvSpPr>
          <p:cNvPr id="3" name="Rectangle 2"/>
          <p:cNvSpPr/>
          <p:nvPr/>
        </p:nvSpPr>
        <p:spPr>
          <a:xfrm>
            <a:off x="232227" y="946794"/>
            <a:ext cx="11829144" cy="3046988"/>
          </a:xfrm>
          <a:prstGeom prst="rect">
            <a:avLst/>
          </a:prstGeom>
        </p:spPr>
        <p:txBody>
          <a:bodyPr wrap="square">
            <a:spAutoFit/>
          </a:bodyPr>
          <a:lstStyle/>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Several types of writing can fall into the category of reports. They may consist of a short note of a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few pages </a:t>
            </a:r>
            <a:r>
              <a:rPr lang="en-US" sz="3200" dirty="0">
                <a:latin typeface="Century" panose="02040604050505020304" pitchFamily="18" charset="0"/>
                <a:ea typeface="Calibri" panose="020F0502020204030204" pitchFamily="34" charset="0"/>
                <a:cs typeface="Arial" panose="020B0604020202020204" pitchFamily="34" charset="0"/>
              </a:rPr>
              <a:t>about a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visit </a:t>
            </a:r>
            <a:r>
              <a:rPr lang="en-US" sz="3200" dirty="0">
                <a:latin typeface="Century" panose="02040604050505020304" pitchFamily="18" charset="0"/>
                <a:ea typeface="Calibri" panose="020F0502020204030204" pitchFamily="34" charset="0"/>
                <a:cs typeface="Arial" panose="020B0604020202020204" pitchFamily="34" charset="0"/>
              </a:rPr>
              <a:t>or a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meeting</a:t>
            </a:r>
            <a:r>
              <a:rPr lang="en-US" sz="3200" dirty="0">
                <a:latin typeface="Century" panose="02040604050505020304" pitchFamily="18" charset="0"/>
                <a:ea typeface="Calibri" panose="020F0502020204030204" pitchFamily="34" charset="0"/>
                <a:cs typeface="Arial" panose="020B0604020202020204" pitchFamily="34" charset="0"/>
              </a:rPr>
              <a:t>, or a more detailed document about an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experience</a:t>
            </a:r>
            <a:r>
              <a:rPr lang="en-US" sz="3200" dirty="0">
                <a:latin typeface="Century" panose="02040604050505020304" pitchFamily="18" charset="0"/>
                <a:ea typeface="Calibri" panose="020F0502020204030204" pitchFamily="34" charset="0"/>
                <a:cs typeface="Arial" panose="020B0604020202020204" pitchFamily="34" charset="0"/>
              </a:rPr>
              <a:t>, or even an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excursion</a:t>
            </a:r>
            <a:r>
              <a:rPr lang="en-US" sz="3200" dirty="0">
                <a:latin typeface="Century" panose="02040604050505020304" pitchFamily="18" charset="0"/>
                <a:ea typeface="Calibri" panose="020F0502020204030204" pitchFamily="34" charset="0"/>
                <a:cs typeface="Arial" panose="020B0604020202020204" pitchFamily="34" charset="0"/>
              </a:rPr>
              <a:t>.</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86191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354" y="70829"/>
            <a:ext cx="3778599" cy="584775"/>
          </a:xfrm>
          <a:prstGeom prst="rect">
            <a:avLst/>
          </a:prstGeom>
        </p:spPr>
        <p:txBody>
          <a:bodyPr wrap="none">
            <a:spAutoFit/>
          </a:bodyPr>
          <a:lstStyle/>
          <a:p>
            <a:r>
              <a:rPr lang="cy-GB" sz="3200" b="1" dirty="0" smtClean="0">
                <a:solidFill>
                  <a:srgbClr val="FF0000"/>
                </a:solidFill>
                <a:latin typeface="Century" panose="02040604050505020304" pitchFamily="18" charset="0"/>
              </a:rPr>
              <a:t>4-The </a:t>
            </a:r>
            <a:r>
              <a:rPr lang="cy-GB" sz="3200" b="1" dirty="0">
                <a:solidFill>
                  <a:srgbClr val="FF0000"/>
                </a:solidFill>
                <a:latin typeface="Century" panose="02040604050505020304" pitchFamily="18" charset="0"/>
              </a:rPr>
              <a:t>Introduction</a:t>
            </a:r>
            <a:endParaRPr lang="fr-FR" sz="3200" dirty="0">
              <a:solidFill>
                <a:srgbClr val="FF0000"/>
              </a:solidFill>
              <a:latin typeface="Century" panose="02040604050505020304" pitchFamily="18" charset="0"/>
            </a:endParaRPr>
          </a:p>
        </p:txBody>
      </p:sp>
      <p:sp>
        <p:nvSpPr>
          <p:cNvPr id="3" name="Rectangle 2"/>
          <p:cNvSpPr/>
          <p:nvPr/>
        </p:nvSpPr>
        <p:spPr>
          <a:xfrm>
            <a:off x="248250" y="904547"/>
            <a:ext cx="2949846" cy="523220"/>
          </a:xfrm>
          <a:prstGeom prst="rect">
            <a:avLst/>
          </a:prstGeom>
        </p:spPr>
        <p:txBody>
          <a:bodyPr wrap="none">
            <a:spAutoFit/>
          </a:bodyPr>
          <a:lstStyle/>
          <a:p>
            <a:r>
              <a:rPr lang="cy-GB" sz="2800" b="1" dirty="0">
                <a:solidFill>
                  <a:srgbClr val="00B0F0"/>
                </a:solidFill>
                <a:latin typeface="Century" panose="02040604050505020304" pitchFamily="18" charset="0"/>
              </a:rPr>
              <a:t>THE CONTENT</a:t>
            </a:r>
            <a:endParaRPr lang="fr-FR" sz="2800" dirty="0">
              <a:solidFill>
                <a:srgbClr val="00B0F0"/>
              </a:solidFill>
              <a:latin typeface="Century" panose="02040604050505020304" pitchFamily="18" charset="0"/>
            </a:endParaRPr>
          </a:p>
        </p:txBody>
      </p:sp>
      <p:sp>
        <p:nvSpPr>
          <p:cNvPr id="4" name="Rectangle 3"/>
          <p:cNvSpPr/>
          <p:nvPr/>
        </p:nvSpPr>
        <p:spPr>
          <a:xfrm>
            <a:off x="109354" y="1582581"/>
            <a:ext cx="11831634" cy="1569660"/>
          </a:xfrm>
          <a:prstGeom prst="rect">
            <a:avLst/>
          </a:prstGeom>
        </p:spPr>
        <p:txBody>
          <a:bodyPr wrap="square">
            <a:spAutoFit/>
          </a:bodyPr>
          <a:lstStyle/>
          <a:p>
            <a:pPr algn="just">
              <a:lnSpc>
                <a:spcPct val="150000"/>
              </a:lnSpc>
              <a:buNone/>
            </a:pPr>
            <a:r>
              <a:rPr lang="cy-GB" sz="3200" dirty="0">
                <a:latin typeface="Century" panose="02040604050505020304" pitchFamily="18" charset="0"/>
                <a:cs typeface="Times New Roman" pitchFamily="18" charset="0"/>
              </a:rPr>
              <a:t>In general the information or the content of the introduction should answer the following 5 questions:</a:t>
            </a:r>
          </a:p>
        </p:txBody>
      </p:sp>
    </p:spTree>
    <p:extLst>
      <p:ext uri="{BB962C8B-B14F-4D97-AF65-F5344CB8AC3E}">
        <p14:creationId xmlns:p14="http://schemas.microsoft.com/office/powerpoint/2010/main" val="2917260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78237" y="103493"/>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smtClean="0">
                <a:solidFill>
                  <a:srgbClr val="00B050"/>
                </a:solidFill>
                <a:latin typeface="Times New Roman" pitchFamily="18" charset="0"/>
                <a:cs typeface="Times New Roman" pitchFamily="18" charset="0"/>
              </a:rPr>
              <a:t>Question 1</a:t>
            </a:r>
            <a:endParaRPr lang="fr-FR" sz="4000" b="1" dirty="0">
              <a:solidFill>
                <a:srgbClr val="00B050"/>
              </a:solidFill>
              <a:latin typeface="Times New Roman" pitchFamily="18" charset="0"/>
              <a:cs typeface="Times New Roman" pitchFamily="18" charset="0"/>
            </a:endParaRPr>
          </a:p>
        </p:txBody>
      </p:sp>
      <p:sp>
        <p:nvSpPr>
          <p:cNvPr id="3" name="Espace réservé du contenu 2"/>
          <p:cNvSpPr txBox="1">
            <a:spLocks/>
          </p:cNvSpPr>
          <p:nvPr/>
        </p:nvSpPr>
        <p:spPr>
          <a:xfrm>
            <a:off x="99018" y="847163"/>
            <a:ext cx="12092982" cy="110265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cy-GB" sz="3200" dirty="0" smtClean="0">
                <a:latin typeface="Times New Roman" pitchFamily="18" charset="0"/>
                <a:cs typeface="Times New Roman" pitchFamily="18" charset="0"/>
              </a:rPr>
              <a:t>What is the subject of your report? What is your experiment about?</a:t>
            </a:r>
          </a:p>
        </p:txBody>
      </p:sp>
      <p:sp>
        <p:nvSpPr>
          <p:cNvPr id="6" name="Titre 1"/>
          <p:cNvSpPr txBox="1">
            <a:spLocks/>
          </p:cNvSpPr>
          <p:nvPr/>
        </p:nvSpPr>
        <p:spPr>
          <a:xfrm>
            <a:off x="161363" y="1746281"/>
            <a:ext cx="8229600" cy="11430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smtClean="0">
                <a:solidFill>
                  <a:srgbClr val="00B050"/>
                </a:solidFill>
                <a:latin typeface="Times New Roman" pitchFamily="18" charset="0"/>
                <a:cs typeface="Times New Roman" pitchFamily="18" charset="0"/>
              </a:rPr>
              <a:t>Question 2</a:t>
            </a:r>
            <a:endParaRPr lang="fr-FR" sz="4000" b="1" dirty="0">
              <a:solidFill>
                <a:srgbClr val="00B050"/>
              </a:solidFill>
              <a:latin typeface="Times New Roman" pitchFamily="18" charset="0"/>
              <a:cs typeface="Times New Roman" pitchFamily="18" charset="0"/>
            </a:endParaRPr>
          </a:p>
        </p:txBody>
      </p:sp>
      <p:sp>
        <p:nvSpPr>
          <p:cNvPr id="7" name="Espace réservé du contenu 2"/>
          <p:cNvSpPr txBox="1">
            <a:spLocks/>
          </p:cNvSpPr>
          <p:nvPr/>
        </p:nvSpPr>
        <p:spPr>
          <a:xfrm>
            <a:off x="41563" y="2568800"/>
            <a:ext cx="11554691" cy="12758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cy-GB" dirty="0" smtClean="0"/>
              <a:t> </a:t>
            </a:r>
            <a:r>
              <a:rPr lang="cy-GB" sz="3200" dirty="0" smtClean="0">
                <a:latin typeface="Times New Roman" pitchFamily="18" charset="0"/>
                <a:cs typeface="Times New Roman" pitchFamily="18" charset="0"/>
              </a:rPr>
              <a:t>Why is the subject important? (optional in first year)</a:t>
            </a:r>
          </a:p>
          <a:p>
            <a:endParaRPr lang="fr-FR" dirty="0"/>
          </a:p>
        </p:txBody>
      </p:sp>
      <p:sp>
        <p:nvSpPr>
          <p:cNvPr id="8" name="Titre 1"/>
          <p:cNvSpPr txBox="1">
            <a:spLocks/>
          </p:cNvSpPr>
          <p:nvPr/>
        </p:nvSpPr>
        <p:spPr>
          <a:xfrm>
            <a:off x="161363" y="3743998"/>
            <a:ext cx="8229600" cy="571500"/>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smtClean="0">
                <a:solidFill>
                  <a:srgbClr val="00B050"/>
                </a:solidFill>
                <a:latin typeface="Times New Roman" pitchFamily="18" charset="0"/>
                <a:cs typeface="Times New Roman" pitchFamily="18" charset="0"/>
              </a:rPr>
              <a:t>Question 3</a:t>
            </a:r>
            <a:endParaRPr lang="fr-FR" sz="4000" b="1" dirty="0">
              <a:solidFill>
                <a:srgbClr val="00B050"/>
              </a:solidFill>
              <a:latin typeface="Times New Roman" pitchFamily="18" charset="0"/>
              <a:cs typeface="Times New Roman" pitchFamily="18" charset="0"/>
            </a:endParaRPr>
          </a:p>
        </p:txBody>
      </p:sp>
      <p:sp>
        <p:nvSpPr>
          <p:cNvPr id="9" name="Rectangle 8"/>
          <p:cNvSpPr/>
          <p:nvPr/>
        </p:nvSpPr>
        <p:spPr>
          <a:xfrm>
            <a:off x="193962" y="4595442"/>
            <a:ext cx="11693237" cy="1077218"/>
          </a:xfrm>
          <a:prstGeom prst="rect">
            <a:avLst/>
          </a:prstGeom>
        </p:spPr>
        <p:txBody>
          <a:bodyPr wrap="square">
            <a:spAutoFit/>
          </a:bodyPr>
          <a:lstStyle/>
          <a:p>
            <a:pPr algn="just">
              <a:buNone/>
            </a:pPr>
            <a:r>
              <a:rPr lang="cy-GB" sz="3200" dirty="0">
                <a:latin typeface="Times New Roman" pitchFamily="18" charset="0"/>
                <a:cs typeface="Times New Roman" pitchFamily="18" charset="0"/>
              </a:rPr>
              <a:t>What is the theory on this subject? What have other researchers found out about this subject?</a:t>
            </a:r>
          </a:p>
        </p:txBody>
      </p:sp>
    </p:spTree>
    <p:extLst>
      <p:ext uri="{BB962C8B-B14F-4D97-AF65-F5344CB8AC3E}">
        <p14:creationId xmlns:p14="http://schemas.microsoft.com/office/powerpoint/2010/main" val="734614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83125" y="129164"/>
            <a:ext cx="8229600" cy="11430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smtClean="0">
                <a:solidFill>
                  <a:srgbClr val="00B050"/>
                </a:solidFill>
                <a:latin typeface="Times New Roman" pitchFamily="18" charset="0"/>
                <a:cs typeface="Times New Roman" pitchFamily="18" charset="0"/>
              </a:rPr>
              <a:t>Question 4</a:t>
            </a:r>
            <a:endParaRPr lang="fr-FR" sz="4000" b="1" dirty="0">
              <a:solidFill>
                <a:srgbClr val="00B050"/>
              </a:solidFill>
              <a:latin typeface="Times New Roman" pitchFamily="18" charset="0"/>
              <a:cs typeface="Times New Roman" pitchFamily="18" charset="0"/>
            </a:endParaRPr>
          </a:p>
        </p:txBody>
      </p:sp>
      <p:sp>
        <p:nvSpPr>
          <p:cNvPr id="3" name="Rectangle 2"/>
          <p:cNvSpPr/>
          <p:nvPr/>
        </p:nvSpPr>
        <p:spPr>
          <a:xfrm>
            <a:off x="124691" y="898088"/>
            <a:ext cx="11907981" cy="2308324"/>
          </a:xfrm>
          <a:prstGeom prst="rect">
            <a:avLst/>
          </a:prstGeom>
        </p:spPr>
        <p:txBody>
          <a:bodyPr wrap="square">
            <a:spAutoFit/>
          </a:bodyPr>
          <a:lstStyle/>
          <a:p>
            <a:pPr algn="just">
              <a:lnSpc>
                <a:spcPct val="150000"/>
              </a:lnSpc>
              <a:buNone/>
            </a:pPr>
            <a:r>
              <a:rPr lang="cy-GB" sz="3200" dirty="0">
                <a:latin typeface="Times New Roman" pitchFamily="18" charset="0"/>
                <a:cs typeface="Times New Roman" pitchFamily="18" charset="0"/>
              </a:rPr>
              <a:t>How does your experiment compare with previous experiments done in that area (is it going to confirm a hypothesis already stated, to apply a methodology to other subjects? etc.)</a:t>
            </a:r>
          </a:p>
        </p:txBody>
      </p:sp>
      <p:sp>
        <p:nvSpPr>
          <p:cNvPr id="4" name="Rectangle 3"/>
          <p:cNvSpPr/>
          <p:nvPr/>
        </p:nvSpPr>
        <p:spPr>
          <a:xfrm>
            <a:off x="124691" y="3636820"/>
            <a:ext cx="2300630" cy="646331"/>
          </a:xfrm>
          <a:prstGeom prst="rect">
            <a:avLst/>
          </a:prstGeom>
        </p:spPr>
        <p:txBody>
          <a:bodyPr wrap="none">
            <a:spAutoFit/>
          </a:bodyPr>
          <a:lstStyle/>
          <a:p>
            <a:r>
              <a:rPr lang="en-US" sz="3600" b="1" dirty="0">
                <a:solidFill>
                  <a:srgbClr val="00B050"/>
                </a:solidFill>
                <a:latin typeface="Times New Roman" pitchFamily="18" charset="0"/>
                <a:cs typeface="Times New Roman" pitchFamily="18" charset="0"/>
              </a:rPr>
              <a:t>Question 5</a:t>
            </a:r>
            <a:endParaRPr lang="fr-FR" sz="3600" b="1" dirty="0">
              <a:solidFill>
                <a:srgbClr val="00B050"/>
              </a:solidFill>
            </a:endParaRPr>
          </a:p>
        </p:txBody>
      </p:sp>
      <p:sp>
        <p:nvSpPr>
          <p:cNvPr id="5" name="Rectangle 4"/>
          <p:cNvSpPr/>
          <p:nvPr/>
        </p:nvSpPr>
        <p:spPr>
          <a:xfrm>
            <a:off x="124690" y="4422060"/>
            <a:ext cx="11907981" cy="2212080"/>
          </a:xfrm>
          <a:prstGeom prst="rect">
            <a:avLst/>
          </a:prstGeom>
        </p:spPr>
        <p:txBody>
          <a:bodyPr wrap="square">
            <a:spAutoFit/>
          </a:bodyPr>
          <a:lstStyle/>
          <a:p>
            <a:pPr algn="just">
              <a:lnSpc>
                <a:spcPct val="150000"/>
              </a:lnSpc>
              <a:buNone/>
            </a:pPr>
            <a:r>
              <a:rPr lang="cy-GB" sz="3200" dirty="0">
                <a:latin typeface="Century" panose="02040604050505020304" pitchFamily="18" charset="0"/>
                <a:cs typeface="Times New Roman" pitchFamily="18" charset="0"/>
              </a:rPr>
              <a:t>What is the aim or objective of your experiment or what hypothesis(es) is/are being tested? What are you trying to find out?</a:t>
            </a:r>
          </a:p>
        </p:txBody>
      </p:sp>
    </p:spTree>
    <p:extLst>
      <p:ext uri="{BB962C8B-B14F-4D97-AF65-F5344CB8AC3E}">
        <p14:creationId xmlns:p14="http://schemas.microsoft.com/office/powerpoint/2010/main" val="28285586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128" y="124692"/>
            <a:ext cx="3682418" cy="584775"/>
          </a:xfrm>
          <a:prstGeom prst="rect">
            <a:avLst/>
          </a:prstGeom>
        </p:spPr>
        <p:txBody>
          <a:bodyPr wrap="none">
            <a:spAutoFit/>
          </a:bodyPr>
          <a:lstStyle/>
          <a:p>
            <a:r>
              <a:rPr lang="cy-GB" sz="3200" b="1" dirty="0" smtClean="0">
                <a:solidFill>
                  <a:srgbClr val="00B0F0"/>
                </a:solidFill>
                <a:latin typeface="Century" panose="02040604050505020304" pitchFamily="18" charset="0"/>
              </a:rPr>
              <a:t>THE </a:t>
            </a:r>
            <a:r>
              <a:rPr lang="cy-GB" sz="3200" b="1" dirty="0">
                <a:solidFill>
                  <a:srgbClr val="00B0F0"/>
                </a:solidFill>
                <a:latin typeface="Century" panose="02040604050505020304" pitchFamily="18" charset="0"/>
              </a:rPr>
              <a:t>LANGUAGE</a:t>
            </a:r>
            <a:endParaRPr lang="fr-FR" sz="3200" dirty="0">
              <a:solidFill>
                <a:srgbClr val="00B0F0"/>
              </a:solidFill>
              <a:latin typeface="Century" panose="02040604050505020304" pitchFamily="18" charset="0"/>
            </a:endParaRPr>
          </a:p>
        </p:txBody>
      </p:sp>
      <p:sp>
        <p:nvSpPr>
          <p:cNvPr id="3" name="Rectangle 2"/>
          <p:cNvSpPr/>
          <p:nvPr/>
        </p:nvSpPr>
        <p:spPr>
          <a:xfrm>
            <a:off x="83127" y="1089998"/>
            <a:ext cx="11949545" cy="1473417"/>
          </a:xfrm>
          <a:prstGeom prst="rect">
            <a:avLst/>
          </a:prstGeom>
        </p:spPr>
        <p:txBody>
          <a:bodyPr wrap="square">
            <a:spAutoFit/>
          </a:bodyPr>
          <a:lstStyle/>
          <a:p>
            <a:pPr algn="just">
              <a:lnSpc>
                <a:spcPct val="150000"/>
              </a:lnSpc>
              <a:buNone/>
            </a:pPr>
            <a:r>
              <a:rPr lang="en-US" sz="3200" dirty="0">
                <a:latin typeface="Century" panose="02040604050505020304" pitchFamily="18" charset="0"/>
              </a:rPr>
              <a:t>There are 3 areas of language which you need to pay attention to, if you are to write a good introduction. They are</a:t>
            </a:r>
            <a:r>
              <a:rPr lang="en-US" dirty="0"/>
              <a:t>:</a:t>
            </a:r>
          </a:p>
        </p:txBody>
      </p:sp>
      <p:sp>
        <p:nvSpPr>
          <p:cNvPr id="4" name="Titre 1"/>
          <p:cNvSpPr txBox="1">
            <a:spLocks/>
          </p:cNvSpPr>
          <p:nvPr/>
        </p:nvSpPr>
        <p:spPr>
          <a:xfrm>
            <a:off x="332510" y="3110202"/>
            <a:ext cx="1059872" cy="67209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smtClean="0">
                <a:solidFill>
                  <a:srgbClr val="FF0000"/>
                </a:solidFill>
              </a:rPr>
              <a:t>1</a:t>
            </a:r>
            <a:r>
              <a:rPr lang="en-US" b="1" baseline="30000" dirty="0" smtClean="0">
                <a:solidFill>
                  <a:srgbClr val="FF0000"/>
                </a:solidFill>
              </a:rPr>
              <a:t>st</a:t>
            </a:r>
            <a:r>
              <a:rPr lang="en-US" dirty="0" smtClean="0"/>
              <a:t> </a:t>
            </a:r>
            <a:endParaRPr lang="fr-FR" dirty="0"/>
          </a:p>
        </p:txBody>
      </p:sp>
      <p:sp>
        <p:nvSpPr>
          <p:cNvPr id="8" name="Rectangle 7"/>
          <p:cNvSpPr/>
          <p:nvPr/>
        </p:nvSpPr>
        <p:spPr>
          <a:xfrm>
            <a:off x="145472" y="3996567"/>
            <a:ext cx="11887200" cy="1846659"/>
          </a:xfrm>
          <a:prstGeom prst="rect">
            <a:avLst/>
          </a:prstGeom>
        </p:spPr>
        <p:txBody>
          <a:bodyPr wrap="square">
            <a:spAutoFit/>
          </a:bodyPr>
          <a:lstStyle/>
          <a:p>
            <a:pPr algn="just">
              <a:lnSpc>
                <a:spcPct val="150000"/>
              </a:lnSpc>
              <a:buNone/>
            </a:pPr>
            <a:r>
              <a:rPr lang="en-US" sz="3200" dirty="0">
                <a:latin typeface="Century" panose="02040604050505020304" pitchFamily="18" charset="0"/>
                <a:cs typeface="Times New Roman" pitchFamily="18" charset="0"/>
              </a:rPr>
              <a:t>keeping the focus on the most relevant </a:t>
            </a:r>
            <a:r>
              <a:rPr lang="en-US" sz="3200" dirty="0" smtClean="0">
                <a:latin typeface="Century" panose="02040604050505020304" pitchFamily="18" charset="0"/>
                <a:cs typeface="Times New Roman" pitchFamily="18" charset="0"/>
              </a:rPr>
              <a:t>information </a:t>
            </a:r>
            <a:r>
              <a:rPr lang="en-US" sz="3200" dirty="0" smtClean="0">
                <a:latin typeface="Century" panose="02040604050505020304" pitchFamily="18" charset="0"/>
              </a:rPr>
              <a:t>( </a:t>
            </a:r>
            <a:r>
              <a:rPr lang="en-US" sz="3200" dirty="0">
                <a:latin typeface="Century" panose="02040604050505020304" pitchFamily="18" charset="0"/>
              </a:rPr>
              <a:t>what you put in your sentence beginnings to develop your introduction),</a:t>
            </a:r>
          </a:p>
          <a:p>
            <a:endParaRPr lang="fr-FR" dirty="0"/>
          </a:p>
        </p:txBody>
      </p:sp>
    </p:spTree>
    <p:extLst>
      <p:ext uri="{BB962C8B-B14F-4D97-AF65-F5344CB8AC3E}">
        <p14:creationId xmlns:p14="http://schemas.microsoft.com/office/powerpoint/2010/main" val="33364265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015" y="106278"/>
            <a:ext cx="822661" cy="707886"/>
          </a:xfrm>
          <a:prstGeom prst="rect">
            <a:avLst/>
          </a:prstGeom>
        </p:spPr>
        <p:txBody>
          <a:bodyPr wrap="none">
            <a:spAutoFit/>
          </a:bodyPr>
          <a:lstStyle/>
          <a:p>
            <a:r>
              <a:rPr lang="en-US" sz="4000" b="1" dirty="0">
                <a:solidFill>
                  <a:srgbClr val="FF0000"/>
                </a:solidFill>
                <a:latin typeface="Times New Roman" pitchFamily="18" charset="0"/>
                <a:cs typeface="Times New Roman" pitchFamily="18" charset="0"/>
              </a:rPr>
              <a:t>2</a:t>
            </a:r>
            <a:r>
              <a:rPr lang="en-US" sz="4000" b="1" baseline="30000" dirty="0">
                <a:solidFill>
                  <a:srgbClr val="FF0000"/>
                </a:solidFill>
                <a:latin typeface="Times New Roman" pitchFamily="18" charset="0"/>
                <a:cs typeface="Times New Roman" pitchFamily="18" charset="0"/>
              </a:rPr>
              <a:t>nd</a:t>
            </a:r>
            <a:endParaRPr lang="fr-FR" sz="4000" b="1" dirty="0">
              <a:solidFill>
                <a:srgbClr val="FF0000"/>
              </a:solidFill>
            </a:endParaRPr>
          </a:p>
        </p:txBody>
      </p:sp>
      <p:sp>
        <p:nvSpPr>
          <p:cNvPr id="3" name="Rectangle 2"/>
          <p:cNvSpPr/>
          <p:nvPr/>
        </p:nvSpPr>
        <p:spPr>
          <a:xfrm>
            <a:off x="133233" y="833640"/>
            <a:ext cx="7436651" cy="584775"/>
          </a:xfrm>
          <a:prstGeom prst="rect">
            <a:avLst/>
          </a:prstGeom>
        </p:spPr>
        <p:txBody>
          <a:bodyPr wrap="none">
            <a:spAutoFit/>
          </a:bodyPr>
          <a:lstStyle/>
          <a:p>
            <a:pPr algn="just"/>
            <a:r>
              <a:rPr lang="en-US" sz="3200" dirty="0">
                <a:latin typeface="Century" panose="02040604050505020304" pitchFamily="18" charset="0"/>
                <a:cs typeface="Times New Roman" pitchFamily="18" charset="0"/>
              </a:rPr>
              <a:t>the language of certainty and usuality</a:t>
            </a:r>
            <a:endParaRPr lang="fr-FR" sz="3200" dirty="0">
              <a:latin typeface="Century" panose="02040604050505020304" pitchFamily="18" charset="0"/>
              <a:cs typeface="Times New Roman" pitchFamily="18" charset="0"/>
            </a:endParaRPr>
          </a:p>
        </p:txBody>
      </p:sp>
      <p:sp>
        <p:nvSpPr>
          <p:cNvPr id="4" name="Rectangle 3"/>
          <p:cNvSpPr/>
          <p:nvPr/>
        </p:nvSpPr>
        <p:spPr>
          <a:xfrm>
            <a:off x="186268" y="1810388"/>
            <a:ext cx="819455" cy="707886"/>
          </a:xfrm>
          <a:prstGeom prst="rect">
            <a:avLst/>
          </a:prstGeom>
        </p:spPr>
        <p:txBody>
          <a:bodyPr wrap="none">
            <a:spAutoFit/>
          </a:bodyPr>
          <a:lstStyle/>
          <a:p>
            <a:r>
              <a:rPr lang="en-US" sz="4000" b="1" dirty="0">
                <a:solidFill>
                  <a:srgbClr val="FF0000"/>
                </a:solidFill>
                <a:latin typeface="Century" panose="02040604050505020304" pitchFamily="18" charset="0"/>
              </a:rPr>
              <a:t>3</a:t>
            </a:r>
            <a:r>
              <a:rPr lang="en-US" sz="4000" b="1" baseline="30000" dirty="0">
                <a:solidFill>
                  <a:srgbClr val="FF0000"/>
                </a:solidFill>
                <a:latin typeface="Century" panose="02040604050505020304" pitchFamily="18" charset="0"/>
              </a:rPr>
              <a:t>rd</a:t>
            </a:r>
            <a:endParaRPr lang="fr-FR" sz="4000" b="1" dirty="0">
              <a:solidFill>
                <a:srgbClr val="FF0000"/>
              </a:solidFill>
              <a:latin typeface="Century" panose="02040604050505020304" pitchFamily="18" charset="0"/>
            </a:endParaRPr>
          </a:p>
        </p:txBody>
      </p:sp>
      <p:sp>
        <p:nvSpPr>
          <p:cNvPr id="5" name="Rectangle 4"/>
          <p:cNvSpPr/>
          <p:nvPr/>
        </p:nvSpPr>
        <p:spPr>
          <a:xfrm>
            <a:off x="133233" y="2681645"/>
            <a:ext cx="6623929" cy="584775"/>
          </a:xfrm>
          <a:prstGeom prst="rect">
            <a:avLst/>
          </a:prstGeom>
        </p:spPr>
        <p:txBody>
          <a:bodyPr wrap="none">
            <a:spAutoFit/>
          </a:bodyPr>
          <a:lstStyle/>
          <a:p>
            <a:r>
              <a:rPr lang="en-US" sz="3200" dirty="0">
                <a:latin typeface="Century" panose="02040604050505020304" pitchFamily="18" charset="0"/>
                <a:cs typeface="Times New Roman" pitchFamily="18" charset="0"/>
              </a:rPr>
              <a:t>the choice of present or past tense</a:t>
            </a:r>
            <a:endParaRPr lang="cy-GB" sz="3200" dirty="0">
              <a:latin typeface="Century" panose="02040604050505020304" pitchFamily="18" charset="0"/>
              <a:cs typeface="Times New Roman" pitchFamily="18" charset="0"/>
            </a:endParaRPr>
          </a:p>
        </p:txBody>
      </p:sp>
    </p:spTree>
    <p:extLst>
      <p:ext uri="{BB962C8B-B14F-4D97-AF65-F5344CB8AC3E}">
        <p14:creationId xmlns:p14="http://schemas.microsoft.com/office/powerpoint/2010/main" val="1888585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910" y="394854"/>
            <a:ext cx="11949545" cy="6001643"/>
          </a:xfrm>
          <a:prstGeom prst="rect">
            <a:avLst/>
          </a:prstGeom>
        </p:spPr>
        <p:txBody>
          <a:bodyPr wrap="square">
            <a:spAutoFit/>
          </a:bodyPr>
          <a:lstStyle/>
          <a:p>
            <a:pPr algn="just"/>
            <a:r>
              <a:rPr lang="en-US" sz="3200" b="1" dirty="0"/>
              <a:t>Gibberellic acid  </a:t>
            </a:r>
            <a:r>
              <a:rPr lang="en-US" sz="3200" dirty="0"/>
              <a:t>is a plant growth substance which  </a:t>
            </a:r>
            <a:r>
              <a:rPr lang="en-US" sz="3200" u="sng" dirty="0">
                <a:solidFill>
                  <a:srgbClr val="FF0000"/>
                </a:solidFill>
              </a:rPr>
              <a:t>is known </a:t>
            </a:r>
            <a:r>
              <a:rPr lang="en-US" sz="3200" dirty="0"/>
              <a:t>to have certain, often dramatic, effects on the growth of plants (School of Biological Sciences,1994).</a:t>
            </a:r>
          </a:p>
          <a:p>
            <a:pPr algn="just"/>
            <a:r>
              <a:rPr lang="en-US" sz="3200" b="1" dirty="0"/>
              <a:t>Gibberellins</a:t>
            </a:r>
            <a:r>
              <a:rPr lang="en-US" sz="3200" dirty="0"/>
              <a:t> </a:t>
            </a:r>
            <a:r>
              <a:rPr lang="en-US" sz="3200" u="sng" dirty="0">
                <a:solidFill>
                  <a:srgbClr val="FF0000"/>
                </a:solidFill>
              </a:rPr>
              <a:t>appear</a:t>
            </a:r>
            <a:r>
              <a:rPr lang="en-US" sz="3200" dirty="0"/>
              <a:t>  to affect almost all plant organs but their most spectacular effect  is stem elongation (Low, 1975).</a:t>
            </a:r>
          </a:p>
          <a:p>
            <a:pPr algn="just"/>
            <a:r>
              <a:rPr lang="en-US" sz="3200" b="1" dirty="0"/>
              <a:t>Stem elongation </a:t>
            </a:r>
            <a:r>
              <a:rPr lang="en-US" sz="3200" u="sng" dirty="0">
                <a:solidFill>
                  <a:srgbClr val="FF0000"/>
                </a:solidFill>
              </a:rPr>
              <a:t>occurs</a:t>
            </a:r>
            <a:r>
              <a:rPr lang="en-US" sz="3200" dirty="0">
                <a:solidFill>
                  <a:srgbClr val="FF0000"/>
                </a:solidFill>
              </a:rPr>
              <a:t> </a:t>
            </a:r>
            <a:r>
              <a:rPr lang="en-US" sz="3200" dirty="0"/>
              <a:t>when </a:t>
            </a:r>
            <a:r>
              <a:rPr lang="en-US" sz="3200" dirty="0" err="1"/>
              <a:t>gibberellic</a:t>
            </a:r>
            <a:r>
              <a:rPr lang="en-US" sz="3200" dirty="0"/>
              <a:t> acid  is applied to plants which are genetic dwarfs and this </a:t>
            </a:r>
            <a:r>
              <a:rPr lang="en-US" sz="3200" u="sng" dirty="0">
                <a:solidFill>
                  <a:srgbClr val="FF0000"/>
                </a:solidFill>
              </a:rPr>
              <a:t>makes</a:t>
            </a:r>
            <a:r>
              <a:rPr lang="en-US" sz="3200" dirty="0"/>
              <a:t> these plants indistinguishable from the normal tall variety (Irvine and </a:t>
            </a:r>
            <a:r>
              <a:rPr lang="en-US" sz="3200" dirty="0" err="1"/>
              <a:t>Freyre</a:t>
            </a:r>
            <a:r>
              <a:rPr lang="en-US" sz="3200" dirty="0"/>
              <a:t> (1960).</a:t>
            </a:r>
          </a:p>
          <a:p>
            <a:pPr algn="just"/>
            <a:r>
              <a:rPr lang="en-US" sz="3200" b="1" dirty="0"/>
              <a:t>However, stem elongation </a:t>
            </a:r>
            <a:r>
              <a:rPr lang="en-US" sz="3200" u="sng" dirty="0"/>
              <a:t>does not </a:t>
            </a:r>
            <a:r>
              <a:rPr lang="en-US" sz="3200" dirty="0"/>
              <a:t>usually </a:t>
            </a:r>
            <a:r>
              <a:rPr lang="en-US" sz="3200" u="sng" dirty="0"/>
              <a:t>occur</a:t>
            </a:r>
            <a:r>
              <a:rPr lang="en-US" sz="3200" dirty="0"/>
              <a:t> when </a:t>
            </a:r>
            <a:r>
              <a:rPr lang="en-US" sz="3200" dirty="0" err="1"/>
              <a:t>gibberellic</a:t>
            </a:r>
            <a:r>
              <a:rPr lang="en-US" sz="3200" dirty="0"/>
              <a:t> acid  </a:t>
            </a:r>
            <a:r>
              <a:rPr lang="en-US" sz="3200" u="sng" dirty="0">
                <a:solidFill>
                  <a:srgbClr val="FF0000"/>
                </a:solidFill>
              </a:rPr>
              <a:t>is applied </a:t>
            </a:r>
            <a:r>
              <a:rPr lang="en-US" sz="3200" dirty="0"/>
              <a:t>to most normally tall plants (</a:t>
            </a:r>
            <a:r>
              <a:rPr lang="en-US" sz="3200" dirty="0" err="1"/>
              <a:t>Keenton</a:t>
            </a:r>
            <a:r>
              <a:rPr lang="en-US" sz="3200" dirty="0"/>
              <a:t>, 1980).</a:t>
            </a:r>
          </a:p>
          <a:p>
            <a:pPr algn="just"/>
            <a:r>
              <a:rPr lang="en-US" sz="3200" b="1" dirty="0"/>
              <a:t>This experiment</a:t>
            </a:r>
            <a:r>
              <a:rPr lang="en-US" sz="3200" b="1" u="sng" dirty="0"/>
              <a:t> </a:t>
            </a:r>
            <a:r>
              <a:rPr lang="en-US" sz="3200" u="sng" dirty="0"/>
              <a:t>aimed </a:t>
            </a:r>
            <a:r>
              <a:rPr lang="en-US" sz="3200" dirty="0"/>
              <a:t>to establish whether the addition of </a:t>
            </a:r>
            <a:r>
              <a:rPr lang="en-US" sz="3200" dirty="0" err="1"/>
              <a:t>gibberellic</a:t>
            </a:r>
            <a:r>
              <a:rPr lang="en-US" sz="3200" dirty="0"/>
              <a:t> acid </a:t>
            </a:r>
            <a:r>
              <a:rPr lang="en-US" sz="3200" u="sng" dirty="0">
                <a:solidFill>
                  <a:srgbClr val="FF0000"/>
                </a:solidFill>
              </a:rPr>
              <a:t>had</a:t>
            </a:r>
            <a:r>
              <a:rPr lang="en-US" sz="3200" dirty="0"/>
              <a:t> a similar effect on the growth of tall and dwarf pea plants.</a:t>
            </a:r>
            <a:endParaRPr lang="cy-GB" sz="3200" dirty="0"/>
          </a:p>
        </p:txBody>
      </p:sp>
    </p:spTree>
    <p:extLst>
      <p:ext uri="{BB962C8B-B14F-4D97-AF65-F5344CB8AC3E}">
        <p14:creationId xmlns:p14="http://schemas.microsoft.com/office/powerpoint/2010/main" val="361835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82" y="83128"/>
            <a:ext cx="3510898" cy="646331"/>
          </a:xfrm>
          <a:prstGeom prst="rect">
            <a:avLst/>
          </a:prstGeom>
        </p:spPr>
        <p:txBody>
          <a:bodyPr wrap="none">
            <a:spAutoFit/>
          </a:bodyPr>
          <a:lstStyle/>
          <a:p>
            <a:r>
              <a:rPr lang="en-GB" sz="3600" b="1" dirty="0">
                <a:solidFill>
                  <a:srgbClr val="FF0000"/>
                </a:solidFill>
                <a:latin typeface="Century" panose="02040604050505020304" pitchFamily="18" charset="0"/>
              </a:rPr>
              <a:t>5</a:t>
            </a:r>
            <a:r>
              <a:rPr lang="en-GB" sz="3600" b="1" dirty="0" smtClean="0">
                <a:solidFill>
                  <a:srgbClr val="FF0000"/>
                </a:solidFill>
                <a:latin typeface="Century" panose="02040604050505020304" pitchFamily="18" charset="0"/>
              </a:rPr>
              <a:t>-</a:t>
            </a:r>
            <a:r>
              <a:rPr lang="en-GB" sz="3600" dirty="0" smtClean="0">
                <a:solidFill>
                  <a:srgbClr val="FF0000"/>
                </a:solidFill>
                <a:latin typeface="Century" panose="02040604050505020304" pitchFamily="18" charset="0"/>
              </a:rPr>
              <a:t> </a:t>
            </a:r>
            <a:r>
              <a:rPr lang="cy-GB" sz="3600" b="1" dirty="0">
                <a:solidFill>
                  <a:srgbClr val="FF0000"/>
                </a:solidFill>
                <a:latin typeface="Century" panose="02040604050505020304" pitchFamily="18" charset="0"/>
              </a:rPr>
              <a:t>The Methods</a:t>
            </a:r>
            <a:endParaRPr lang="fr-FR" sz="3600" dirty="0">
              <a:solidFill>
                <a:srgbClr val="FF0000"/>
              </a:solidFill>
              <a:latin typeface="Century" panose="02040604050505020304" pitchFamily="18" charset="0"/>
            </a:endParaRPr>
          </a:p>
        </p:txBody>
      </p:sp>
      <p:sp>
        <p:nvSpPr>
          <p:cNvPr id="3" name="Rectangle 2"/>
          <p:cNvSpPr/>
          <p:nvPr/>
        </p:nvSpPr>
        <p:spPr>
          <a:xfrm>
            <a:off x="77186" y="923743"/>
            <a:ext cx="6096000" cy="1077218"/>
          </a:xfrm>
          <a:prstGeom prst="rect">
            <a:avLst/>
          </a:prstGeom>
        </p:spPr>
        <p:txBody>
          <a:bodyPr>
            <a:spAutoFit/>
          </a:bodyPr>
          <a:lstStyle/>
          <a:p>
            <a:r>
              <a:rPr lang="cy-GB" sz="3200" b="1" dirty="0">
                <a:solidFill>
                  <a:srgbClr val="00B0F0"/>
                </a:solidFill>
                <a:latin typeface="Times New Roman" pitchFamily="18" charset="0"/>
                <a:cs typeface="Times New Roman" pitchFamily="18" charset="0"/>
              </a:rPr>
              <a:t>THE CONTENT</a:t>
            </a:r>
            <a:r>
              <a:rPr lang="cy-GB" sz="3200" dirty="0">
                <a:solidFill>
                  <a:srgbClr val="00B0F0"/>
                </a:solidFill>
                <a:latin typeface="Times New Roman" pitchFamily="18" charset="0"/>
                <a:cs typeface="Times New Roman" pitchFamily="18" charset="0"/>
              </a:rPr>
              <a:t/>
            </a:r>
            <a:br>
              <a:rPr lang="cy-GB" sz="3200" dirty="0">
                <a:solidFill>
                  <a:srgbClr val="00B0F0"/>
                </a:solidFill>
                <a:latin typeface="Times New Roman" pitchFamily="18" charset="0"/>
                <a:cs typeface="Times New Roman" pitchFamily="18" charset="0"/>
              </a:rPr>
            </a:br>
            <a:endParaRPr lang="fr-FR" sz="3200" dirty="0">
              <a:solidFill>
                <a:srgbClr val="00B0F0"/>
              </a:solidFill>
            </a:endParaRPr>
          </a:p>
        </p:txBody>
      </p:sp>
      <p:sp>
        <p:nvSpPr>
          <p:cNvPr id="4" name="Rectangle 3"/>
          <p:cNvSpPr/>
          <p:nvPr/>
        </p:nvSpPr>
        <p:spPr>
          <a:xfrm>
            <a:off x="77185" y="1654917"/>
            <a:ext cx="11934705" cy="1569660"/>
          </a:xfrm>
          <a:prstGeom prst="rect">
            <a:avLst/>
          </a:prstGeom>
        </p:spPr>
        <p:txBody>
          <a:bodyPr wrap="square">
            <a:spAutoFit/>
          </a:bodyPr>
          <a:lstStyle/>
          <a:p>
            <a:pPr algn="just">
              <a:lnSpc>
                <a:spcPct val="150000"/>
              </a:lnSpc>
            </a:pPr>
            <a:r>
              <a:rPr lang="cy-GB" sz="3200" dirty="0">
                <a:latin typeface="Century" panose="02040604050505020304" pitchFamily="18" charset="0"/>
                <a:cs typeface="Times New Roman" pitchFamily="18" charset="0"/>
              </a:rPr>
              <a:t>The information you provide should typically answer the following questions </a:t>
            </a:r>
            <a:endParaRPr lang="fr-FR" sz="3200" dirty="0">
              <a:latin typeface="Century" panose="02040604050505020304" pitchFamily="18" charset="0"/>
            </a:endParaRPr>
          </a:p>
        </p:txBody>
      </p:sp>
      <p:sp>
        <p:nvSpPr>
          <p:cNvPr id="5" name="Rectangle 4"/>
          <p:cNvSpPr/>
          <p:nvPr/>
        </p:nvSpPr>
        <p:spPr>
          <a:xfrm>
            <a:off x="126992" y="3465513"/>
            <a:ext cx="2537874" cy="707886"/>
          </a:xfrm>
          <a:prstGeom prst="rect">
            <a:avLst/>
          </a:prstGeom>
        </p:spPr>
        <p:txBody>
          <a:bodyPr wrap="none">
            <a:spAutoFit/>
          </a:bodyPr>
          <a:lstStyle/>
          <a:p>
            <a:r>
              <a:rPr lang="en-US" sz="4000" b="1" dirty="0">
                <a:solidFill>
                  <a:srgbClr val="00B050"/>
                </a:solidFill>
                <a:latin typeface="Times New Roman" pitchFamily="18" charset="0"/>
                <a:cs typeface="Times New Roman" pitchFamily="18" charset="0"/>
              </a:rPr>
              <a:t>Question 1</a:t>
            </a:r>
            <a:endParaRPr lang="fr-FR" sz="4000" b="1" dirty="0">
              <a:solidFill>
                <a:srgbClr val="00B050"/>
              </a:solidFill>
            </a:endParaRPr>
          </a:p>
        </p:txBody>
      </p:sp>
      <p:sp>
        <p:nvSpPr>
          <p:cNvPr id="6" name="Rectangle 5"/>
          <p:cNvSpPr/>
          <p:nvPr/>
        </p:nvSpPr>
        <p:spPr>
          <a:xfrm>
            <a:off x="126992" y="4414335"/>
            <a:ext cx="5606022" cy="584775"/>
          </a:xfrm>
          <a:prstGeom prst="rect">
            <a:avLst/>
          </a:prstGeom>
        </p:spPr>
        <p:txBody>
          <a:bodyPr wrap="none">
            <a:spAutoFit/>
          </a:bodyPr>
          <a:lstStyle/>
          <a:p>
            <a:pPr algn="just"/>
            <a:r>
              <a:rPr lang="cy-GB" sz="3200" dirty="0">
                <a:latin typeface="Century" panose="02040604050505020304" pitchFamily="18" charset="0"/>
                <a:cs typeface="Times New Roman" pitchFamily="18" charset="0"/>
              </a:rPr>
              <a:t>What materials did you use?</a:t>
            </a:r>
            <a:endParaRPr lang="fr-FR" sz="3200" dirty="0">
              <a:latin typeface="Century" panose="02040604050505020304" pitchFamily="18" charset="0"/>
              <a:cs typeface="Times New Roman" pitchFamily="18" charset="0"/>
            </a:endParaRPr>
          </a:p>
        </p:txBody>
      </p:sp>
    </p:spTree>
    <p:extLst>
      <p:ext uri="{BB962C8B-B14F-4D97-AF65-F5344CB8AC3E}">
        <p14:creationId xmlns:p14="http://schemas.microsoft.com/office/powerpoint/2010/main" val="313363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050" y="43932"/>
            <a:ext cx="2749471" cy="707886"/>
          </a:xfrm>
          <a:prstGeom prst="rect">
            <a:avLst/>
          </a:prstGeom>
        </p:spPr>
        <p:txBody>
          <a:bodyPr wrap="none">
            <a:spAutoFit/>
          </a:bodyPr>
          <a:lstStyle/>
          <a:p>
            <a:r>
              <a:rPr lang="en-US" sz="4000" b="1" dirty="0">
                <a:solidFill>
                  <a:srgbClr val="00B050"/>
                </a:solidFill>
                <a:latin typeface="Century" panose="02040604050505020304" pitchFamily="18" charset="0"/>
                <a:cs typeface="Times New Roman" pitchFamily="18" charset="0"/>
              </a:rPr>
              <a:t>Question 2</a:t>
            </a:r>
            <a:endParaRPr lang="fr-FR" sz="4000" b="1" dirty="0">
              <a:solidFill>
                <a:srgbClr val="00B050"/>
              </a:solidFill>
              <a:latin typeface="Century" panose="02040604050505020304" pitchFamily="18" charset="0"/>
            </a:endParaRPr>
          </a:p>
        </p:txBody>
      </p:sp>
      <p:sp>
        <p:nvSpPr>
          <p:cNvPr id="3" name="Rectangle 2"/>
          <p:cNvSpPr/>
          <p:nvPr/>
        </p:nvSpPr>
        <p:spPr>
          <a:xfrm>
            <a:off x="159395" y="1041460"/>
            <a:ext cx="5399235" cy="584775"/>
          </a:xfrm>
          <a:prstGeom prst="rect">
            <a:avLst/>
          </a:prstGeom>
        </p:spPr>
        <p:txBody>
          <a:bodyPr wrap="none">
            <a:spAutoFit/>
          </a:bodyPr>
          <a:lstStyle/>
          <a:p>
            <a:pPr algn="just"/>
            <a:r>
              <a:rPr lang="cy-GB" sz="3200" dirty="0">
                <a:latin typeface="Century" panose="02040604050505020304" pitchFamily="18" charset="0"/>
                <a:cs typeface="Times New Roman" pitchFamily="18" charset="0"/>
              </a:rPr>
              <a:t>What methods did you use?</a:t>
            </a:r>
          </a:p>
        </p:txBody>
      </p:sp>
      <p:sp>
        <p:nvSpPr>
          <p:cNvPr id="4" name="Rectangle 3"/>
          <p:cNvSpPr/>
          <p:nvPr/>
        </p:nvSpPr>
        <p:spPr>
          <a:xfrm>
            <a:off x="159395" y="2052935"/>
            <a:ext cx="11810932" cy="2308324"/>
          </a:xfrm>
          <a:prstGeom prst="rect">
            <a:avLst/>
          </a:prstGeom>
        </p:spPr>
        <p:txBody>
          <a:bodyPr wrap="square">
            <a:spAutoFit/>
          </a:bodyPr>
          <a:lstStyle/>
          <a:p>
            <a:pPr algn="just">
              <a:lnSpc>
                <a:spcPct val="150000"/>
              </a:lnSpc>
              <a:buNone/>
            </a:pPr>
            <a:r>
              <a:rPr lang="cy-GB" sz="3200" dirty="0">
                <a:latin typeface="Century" panose="02040604050505020304" pitchFamily="18" charset="0"/>
                <a:cs typeface="Times New Roman" pitchFamily="18" charset="0"/>
              </a:rPr>
              <a:t>NB</a:t>
            </a:r>
            <a:r>
              <a:rPr lang="cy-GB" sz="3200" dirty="0" smtClean="0">
                <a:latin typeface="Century" panose="02040604050505020304" pitchFamily="18" charset="0"/>
                <a:cs typeface="Times New Roman" pitchFamily="18" charset="0"/>
              </a:rPr>
              <a:t>: Remember </a:t>
            </a:r>
            <a:r>
              <a:rPr lang="cy-GB" sz="3200" dirty="0">
                <a:latin typeface="Century" panose="02040604050505020304" pitchFamily="18" charset="0"/>
                <a:cs typeface="Times New Roman" pitchFamily="18" charset="0"/>
              </a:rPr>
              <a:t>not to comment on your observations or measurements in the methods stage. You should do this in the results stage.</a:t>
            </a:r>
          </a:p>
        </p:txBody>
      </p:sp>
    </p:spTree>
    <p:extLst>
      <p:ext uri="{BB962C8B-B14F-4D97-AF65-F5344CB8AC3E}">
        <p14:creationId xmlns:p14="http://schemas.microsoft.com/office/powerpoint/2010/main" val="23651217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689" y="147843"/>
            <a:ext cx="3682418" cy="584775"/>
          </a:xfrm>
          <a:prstGeom prst="rect">
            <a:avLst/>
          </a:prstGeom>
        </p:spPr>
        <p:txBody>
          <a:bodyPr wrap="none">
            <a:spAutoFit/>
          </a:bodyPr>
          <a:lstStyle/>
          <a:p>
            <a:r>
              <a:rPr lang="cy-GB" sz="3200" b="1" dirty="0">
                <a:solidFill>
                  <a:srgbClr val="00B0F0"/>
                </a:solidFill>
                <a:latin typeface="Century" panose="02040604050505020304" pitchFamily="18" charset="0"/>
              </a:rPr>
              <a:t>THE LANGUAGE</a:t>
            </a:r>
            <a:endParaRPr lang="fr-FR" sz="3200" dirty="0">
              <a:solidFill>
                <a:srgbClr val="00B0F0"/>
              </a:solidFill>
              <a:latin typeface="Century" panose="02040604050505020304" pitchFamily="18" charset="0"/>
            </a:endParaRPr>
          </a:p>
        </p:txBody>
      </p:sp>
      <p:sp>
        <p:nvSpPr>
          <p:cNvPr id="3" name="Rectangle 2"/>
          <p:cNvSpPr/>
          <p:nvPr/>
        </p:nvSpPr>
        <p:spPr>
          <a:xfrm>
            <a:off x="83124" y="916907"/>
            <a:ext cx="12067311" cy="3046988"/>
          </a:xfrm>
          <a:prstGeom prst="rect">
            <a:avLst/>
          </a:prstGeom>
        </p:spPr>
        <p:txBody>
          <a:bodyPr wrap="square">
            <a:spAutoFit/>
          </a:bodyPr>
          <a:lstStyle/>
          <a:p>
            <a:pPr algn="just">
              <a:lnSpc>
                <a:spcPct val="150000"/>
              </a:lnSpc>
            </a:pPr>
            <a:r>
              <a:rPr lang="cy-GB" sz="3200" dirty="0">
                <a:latin typeface="Century" panose="02040604050505020304" pitchFamily="18" charset="0"/>
              </a:rPr>
              <a:t>Show how the focus is not on the person carrying out the experiment but on the things that you are using in your experiment by using</a:t>
            </a:r>
          </a:p>
          <a:p>
            <a:pPr algn="just">
              <a:lnSpc>
                <a:spcPct val="150000"/>
              </a:lnSpc>
              <a:buNone/>
            </a:pPr>
            <a:r>
              <a:rPr lang="en-GB" sz="3200" dirty="0">
                <a:latin typeface="Century" panose="02040604050505020304" pitchFamily="18" charset="0"/>
              </a:rPr>
              <a:t>     </a:t>
            </a:r>
            <a:r>
              <a:rPr lang="en-GB" sz="3200" b="1" dirty="0">
                <a:solidFill>
                  <a:srgbClr val="FF0000"/>
                </a:solidFill>
                <a:latin typeface="Century" panose="02040604050505020304" pitchFamily="18" charset="0"/>
              </a:rPr>
              <a:t>PASSIVE VOICE.</a:t>
            </a:r>
            <a:endParaRPr lang="cy-GB" sz="3200" b="1" dirty="0">
              <a:solidFill>
                <a:srgbClr val="FF0000"/>
              </a:solidFill>
              <a:latin typeface="Century" panose="02040604050505020304" pitchFamily="18" charset="0"/>
            </a:endParaRPr>
          </a:p>
        </p:txBody>
      </p:sp>
    </p:spTree>
    <p:extLst>
      <p:ext uri="{BB962C8B-B14F-4D97-AF65-F5344CB8AC3E}">
        <p14:creationId xmlns:p14="http://schemas.microsoft.com/office/powerpoint/2010/main" val="42128376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9327" y="348825"/>
            <a:ext cx="11811000" cy="2308324"/>
          </a:xfrm>
          <a:prstGeom prst="rect">
            <a:avLst/>
          </a:prstGeom>
        </p:spPr>
        <p:txBody>
          <a:bodyPr wrap="square">
            <a:spAutoFit/>
          </a:bodyPr>
          <a:lstStyle/>
          <a:p>
            <a:pPr algn="just">
              <a:lnSpc>
                <a:spcPct val="150000"/>
              </a:lnSpc>
            </a:pPr>
            <a:r>
              <a:rPr lang="cy-GB" sz="3200" dirty="0">
                <a:latin typeface="Century" panose="02040604050505020304" pitchFamily="18" charset="0"/>
              </a:rPr>
              <a:t>Use ‘action’ verbs in the </a:t>
            </a:r>
            <a:r>
              <a:rPr lang="cy-GB" sz="3200" b="1" dirty="0">
                <a:solidFill>
                  <a:srgbClr val="FF0000"/>
                </a:solidFill>
                <a:latin typeface="Century" panose="02040604050505020304" pitchFamily="18" charset="0"/>
              </a:rPr>
              <a:t>PAST TENSE </a:t>
            </a:r>
            <a:r>
              <a:rPr lang="cy-GB" sz="3200" dirty="0">
                <a:latin typeface="Century" panose="02040604050505020304" pitchFamily="18" charset="0"/>
              </a:rPr>
              <a:t>because they describe your activities in the laboratory, what you did and what you used.</a:t>
            </a:r>
          </a:p>
        </p:txBody>
      </p:sp>
      <p:sp>
        <p:nvSpPr>
          <p:cNvPr id="3" name="Rectangle 2"/>
          <p:cNvSpPr/>
          <p:nvPr/>
        </p:nvSpPr>
        <p:spPr>
          <a:xfrm>
            <a:off x="159327" y="2880738"/>
            <a:ext cx="10286214" cy="584775"/>
          </a:xfrm>
          <a:prstGeom prst="rect">
            <a:avLst/>
          </a:prstGeom>
        </p:spPr>
        <p:txBody>
          <a:bodyPr wrap="none">
            <a:spAutoFit/>
          </a:bodyPr>
          <a:lstStyle/>
          <a:p>
            <a:pPr algn="just"/>
            <a:r>
              <a:rPr lang="en-GB" sz="3200" dirty="0">
                <a:latin typeface="Century" panose="02040604050505020304" pitchFamily="18" charset="0"/>
              </a:rPr>
              <a:t>Use the</a:t>
            </a:r>
            <a:r>
              <a:rPr lang="cy-GB" sz="3200" dirty="0">
                <a:latin typeface="Century" panose="02040604050505020304" pitchFamily="18" charset="0"/>
              </a:rPr>
              <a:t> Time phrases to order the sequence of events</a:t>
            </a:r>
            <a:endParaRPr lang="fr-FR" sz="3200" dirty="0">
              <a:latin typeface="Century" panose="02040604050505020304" pitchFamily="18" charset="0"/>
            </a:endParaRPr>
          </a:p>
        </p:txBody>
      </p:sp>
    </p:spTree>
    <p:extLst>
      <p:ext uri="{BB962C8B-B14F-4D97-AF65-F5344CB8AC3E}">
        <p14:creationId xmlns:p14="http://schemas.microsoft.com/office/powerpoint/2010/main" val="36484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376" y="887439"/>
            <a:ext cx="11842396" cy="3046988"/>
          </a:xfrm>
          <a:prstGeom prst="rect">
            <a:avLst/>
          </a:prstGeom>
        </p:spPr>
        <p:txBody>
          <a:bodyPr wrap="square">
            <a:spAutoFit/>
          </a:bodyPr>
          <a:lstStyle/>
          <a:p>
            <a:pPr>
              <a:lnSpc>
                <a:spcPct val="150000"/>
              </a:lnSpc>
            </a:pPr>
            <a:r>
              <a:rPr lang="en-GB" sz="3200" dirty="0">
                <a:latin typeface="Century" panose="02040604050505020304" pitchFamily="18" charset="0"/>
                <a:ea typeface="Calibri" panose="020F0502020204030204" pitchFamily="34" charset="0"/>
                <a:cs typeface="Arial" panose="020B0604020202020204" pitchFamily="34" charset="0"/>
              </a:rPr>
              <a:t>-</a:t>
            </a:r>
            <a:r>
              <a:rPr lang="en-GB" sz="3200" dirty="0" smtClean="0">
                <a:latin typeface="Century" panose="02040604050505020304" pitchFamily="18" charset="0"/>
                <a:ea typeface="Calibri" panose="020F0502020204030204" pitchFamily="34" charset="0"/>
                <a:cs typeface="Arial" panose="020B0604020202020204" pitchFamily="34" charset="0"/>
              </a:rPr>
              <a:t>To record </a:t>
            </a:r>
            <a:r>
              <a:rPr lang="en-GB" sz="3200" dirty="0">
                <a:latin typeface="Century" panose="02040604050505020304" pitchFamily="18" charset="0"/>
                <a:ea typeface="Calibri" panose="020F0502020204030204" pitchFamily="34" charset="0"/>
                <a:cs typeface="Arial" panose="020B0604020202020204" pitchFamily="34" charset="0"/>
              </a:rPr>
              <a:t>experimental </a:t>
            </a:r>
            <a:r>
              <a:rPr lang="en-GB" sz="3200" dirty="0" smtClean="0">
                <a:latin typeface="Century" panose="02040604050505020304" pitchFamily="18" charset="0"/>
                <a:ea typeface="Calibri" panose="020F0502020204030204" pitchFamily="34" charset="0"/>
                <a:cs typeface="Arial" panose="020B0604020202020204" pitchFamily="34" charset="0"/>
              </a:rPr>
              <a:t>work.</a:t>
            </a:r>
            <a:endParaRPr lang="fr-FR" sz="32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3200" dirty="0">
                <a:latin typeface="Century" panose="02040604050505020304" pitchFamily="18" charset="0"/>
                <a:ea typeface="Calibri" panose="020F0502020204030204" pitchFamily="34" charset="0"/>
                <a:cs typeface="Arial" panose="020B0604020202020204" pitchFamily="34" charset="0"/>
              </a:rPr>
              <a:t>-</a:t>
            </a:r>
            <a:r>
              <a:rPr lang="en-GB" sz="3200" dirty="0" smtClean="0">
                <a:latin typeface="Century" panose="02040604050505020304" pitchFamily="18" charset="0"/>
                <a:ea typeface="Calibri" panose="020F0502020204030204" pitchFamily="34" charset="0"/>
                <a:cs typeface="Arial" panose="020B0604020202020204" pitchFamily="34" charset="0"/>
              </a:rPr>
              <a:t>To communicate </a:t>
            </a:r>
            <a:r>
              <a:rPr lang="en-GB" sz="3200" dirty="0">
                <a:latin typeface="Century" panose="02040604050505020304" pitchFamily="18" charset="0"/>
                <a:ea typeface="Calibri" panose="020F0502020204030204" pitchFamily="34" charset="0"/>
                <a:cs typeface="Arial" panose="020B0604020202020204" pitchFamily="34" charset="0"/>
              </a:rPr>
              <a:t>results to other researchers or </a:t>
            </a:r>
            <a:r>
              <a:rPr lang="en-GB" sz="3200" dirty="0" smtClean="0">
                <a:latin typeface="Century" panose="02040604050505020304" pitchFamily="18" charset="0"/>
                <a:ea typeface="Calibri" panose="020F0502020204030204" pitchFamily="34" charset="0"/>
                <a:cs typeface="Arial" panose="020B0604020202020204" pitchFamily="34" charset="0"/>
              </a:rPr>
              <a:t>students.</a:t>
            </a:r>
            <a:endParaRPr lang="fr-FR" sz="32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3200" dirty="0">
                <a:latin typeface="Century" panose="02040604050505020304" pitchFamily="18" charset="0"/>
                <a:ea typeface="Calibri" panose="020F0502020204030204" pitchFamily="34" charset="0"/>
                <a:cs typeface="Arial" panose="020B0604020202020204" pitchFamily="34" charset="0"/>
              </a:rPr>
              <a:t>-</a:t>
            </a:r>
            <a:r>
              <a:rPr lang="en-GB" sz="3200" dirty="0" smtClean="0">
                <a:latin typeface="Century" panose="02040604050505020304" pitchFamily="18" charset="0"/>
                <a:ea typeface="Calibri" panose="020F0502020204030204" pitchFamily="34" charset="0"/>
                <a:cs typeface="Arial" panose="020B0604020202020204" pitchFamily="34" charset="0"/>
              </a:rPr>
              <a:t>To </a:t>
            </a:r>
            <a:r>
              <a:rPr lang="en-GB" sz="3200" dirty="0">
                <a:latin typeface="Century" panose="02040604050505020304" pitchFamily="18" charset="0"/>
                <a:ea typeface="Calibri" panose="020F0502020204030204" pitchFamily="34" charset="0"/>
                <a:cs typeface="Arial" panose="020B0604020202020204" pitchFamily="34" charset="0"/>
              </a:rPr>
              <a:t>allow others to </a:t>
            </a:r>
            <a:r>
              <a:rPr lang="en-GB" sz="3200" dirty="0" smtClean="0">
                <a:latin typeface="Century" panose="02040604050505020304" pitchFamily="18" charset="0"/>
                <a:ea typeface="Calibri" panose="020F0502020204030204" pitchFamily="34" charset="0"/>
                <a:cs typeface="Arial" panose="020B0604020202020204" pitchFamily="34" charset="0"/>
              </a:rPr>
              <a:t>repeat </a:t>
            </a:r>
            <a:r>
              <a:rPr lang="en-GB" sz="3200" dirty="0">
                <a:latin typeface="Century" panose="02040604050505020304" pitchFamily="18" charset="0"/>
                <a:ea typeface="Calibri" panose="020F0502020204030204" pitchFamily="34" charset="0"/>
                <a:cs typeface="Arial" panose="020B0604020202020204" pitchFamily="34" charset="0"/>
              </a:rPr>
              <a:t>or </a:t>
            </a:r>
            <a:r>
              <a:rPr lang="en-GB" sz="3200" dirty="0" smtClean="0">
                <a:latin typeface="Century" panose="02040604050505020304" pitchFamily="18" charset="0"/>
                <a:ea typeface="Calibri" panose="020F0502020204030204" pitchFamily="34" charset="0"/>
                <a:cs typeface="Arial" panose="020B0604020202020204" pitchFamily="34" charset="0"/>
              </a:rPr>
              <a:t>verify the work.</a:t>
            </a:r>
            <a:endParaRPr lang="fr-FR" sz="32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3200" dirty="0">
                <a:latin typeface="Century" panose="02040604050505020304" pitchFamily="18" charset="0"/>
                <a:ea typeface="Calibri" panose="020F0502020204030204" pitchFamily="34" charset="0"/>
                <a:cs typeface="Arial" panose="020B0604020202020204" pitchFamily="34" charset="0"/>
              </a:rPr>
              <a:t>-</a:t>
            </a:r>
            <a:r>
              <a:rPr lang="en-GB" sz="3200" dirty="0" smtClean="0">
                <a:latin typeface="Century" panose="02040604050505020304" pitchFamily="18" charset="0"/>
                <a:ea typeface="Calibri" panose="020F0502020204030204" pitchFamily="34" charset="0"/>
                <a:cs typeface="Arial" panose="020B0604020202020204" pitchFamily="34" charset="0"/>
              </a:rPr>
              <a:t>To evaluate understanding </a:t>
            </a:r>
            <a:r>
              <a:rPr lang="en-GB" sz="3200" dirty="0">
                <a:latin typeface="Century" panose="02040604050505020304" pitchFamily="18" charset="0"/>
                <a:ea typeface="Calibri" panose="020F0502020204030204" pitchFamily="34" charset="0"/>
                <a:cs typeface="Arial" panose="020B0604020202020204" pitchFamily="34" charset="0"/>
              </a:rPr>
              <a:t>in academic </a:t>
            </a:r>
            <a:r>
              <a:rPr lang="en-GB" sz="3200" dirty="0" smtClean="0">
                <a:latin typeface="Century" panose="02040604050505020304" pitchFamily="18" charset="0"/>
                <a:ea typeface="Calibri" panose="020F0502020204030204" pitchFamily="34" charset="0"/>
                <a:cs typeface="Arial" panose="020B0604020202020204" pitchFamily="34" charset="0"/>
              </a:rPr>
              <a:t>settings.</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102862" y="209849"/>
            <a:ext cx="5803192" cy="575992"/>
          </a:xfrm>
          <a:prstGeom prst="rect">
            <a:avLst/>
          </a:prstGeom>
        </p:spPr>
        <p:txBody>
          <a:bodyPr wrap="none">
            <a:spAutoFit/>
          </a:bodyPr>
          <a:lstStyle/>
          <a:p>
            <a:pPr>
              <a:lnSpc>
                <a:spcPct val="107000"/>
              </a:lnSpc>
              <a:spcAft>
                <a:spcPts val="800"/>
              </a:spcAft>
            </a:pPr>
            <a:r>
              <a:rPr lang="en-GB" sz="3200" b="1" dirty="0">
                <a:solidFill>
                  <a:srgbClr val="00B0F0"/>
                </a:solidFill>
                <a:latin typeface="Century" panose="02040604050505020304" pitchFamily="18" charset="0"/>
                <a:ea typeface="Calibri" panose="020F0502020204030204" pitchFamily="34" charset="0"/>
                <a:cs typeface="Arial" panose="020B0604020202020204" pitchFamily="34" charset="0"/>
              </a:rPr>
              <a:t>Purpose of a Scientific Report</a:t>
            </a:r>
            <a:endParaRPr lang="fr-FR" sz="3200" b="1" dirty="0">
              <a:solidFill>
                <a:srgbClr val="00B0F0"/>
              </a:solidFill>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04218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910" y="231145"/>
            <a:ext cx="11949545" cy="6494085"/>
          </a:xfrm>
          <a:prstGeom prst="rect">
            <a:avLst/>
          </a:prstGeom>
        </p:spPr>
        <p:txBody>
          <a:bodyPr wrap="square">
            <a:spAutoFit/>
          </a:bodyPr>
          <a:lstStyle/>
          <a:p>
            <a:r>
              <a:rPr lang="en-US" sz="3200" b="1" dirty="0" smtClean="0">
                <a:latin typeface="Century" panose="02040604050505020304" pitchFamily="18" charset="0"/>
              </a:rPr>
              <a:t>Methods</a:t>
            </a:r>
          </a:p>
          <a:p>
            <a:pPr algn="just"/>
            <a:r>
              <a:rPr lang="en-US" sz="3200" dirty="0" smtClean="0">
                <a:latin typeface="Century" panose="02040604050505020304" pitchFamily="18" charset="0"/>
              </a:rPr>
              <a:t>Two varieties of pea seeds, dwarf (</a:t>
            </a:r>
            <a:r>
              <a:rPr lang="en-US" sz="3200" dirty="0" err="1" smtClean="0">
                <a:latin typeface="Century" panose="02040604050505020304" pitchFamily="18" charset="0"/>
              </a:rPr>
              <a:t>Pisum</a:t>
            </a:r>
            <a:r>
              <a:rPr lang="en-US" sz="3200" dirty="0" smtClean="0">
                <a:latin typeface="Century" panose="02040604050505020304" pitchFamily="18" charset="0"/>
              </a:rPr>
              <a:t> </a:t>
            </a:r>
            <a:r>
              <a:rPr lang="en-US" sz="3200" dirty="0" err="1" smtClean="0">
                <a:latin typeface="Century" panose="02040604050505020304" pitchFamily="18" charset="0"/>
              </a:rPr>
              <a:t>sativum</a:t>
            </a:r>
            <a:r>
              <a:rPr lang="en-US" sz="3200" dirty="0" smtClean="0">
                <a:latin typeface="Century" panose="02040604050505020304" pitchFamily="18" charset="0"/>
              </a:rPr>
              <a:t> cv. </a:t>
            </a:r>
            <a:r>
              <a:rPr lang="en-US" sz="3200" dirty="0" err="1" smtClean="0">
                <a:latin typeface="Century" panose="02040604050505020304" pitchFamily="18" charset="0"/>
              </a:rPr>
              <a:t>Greenfeast</a:t>
            </a:r>
            <a:r>
              <a:rPr lang="en-US" sz="3200" dirty="0" smtClean="0">
                <a:latin typeface="Century" panose="02040604050505020304" pitchFamily="18" charset="0"/>
              </a:rPr>
              <a:t>) and tall  (cv. Telephone) </a:t>
            </a:r>
            <a:r>
              <a:rPr lang="en-US" sz="3200" u="sng" dirty="0" smtClean="0">
                <a:latin typeface="Century" panose="02040604050505020304" pitchFamily="18" charset="0"/>
              </a:rPr>
              <a:t>were planted </a:t>
            </a:r>
            <a:r>
              <a:rPr lang="en-US" sz="3200" dirty="0" smtClean="0">
                <a:latin typeface="Century" panose="02040604050505020304" pitchFamily="18" charset="0"/>
              </a:rPr>
              <a:t>and their growth </a:t>
            </a:r>
            <a:r>
              <a:rPr lang="en-US" sz="3200" u="sng" dirty="0" smtClean="0">
                <a:latin typeface="Century" panose="02040604050505020304" pitchFamily="18" charset="0"/>
              </a:rPr>
              <a:t>was monitored </a:t>
            </a:r>
            <a:r>
              <a:rPr lang="en-US" sz="3200" dirty="0" smtClean="0">
                <a:latin typeface="Century" panose="02040604050505020304" pitchFamily="18" charset="0"/>
              </a:rPr>
              <a:t>over a period of 4 weeks. Two sets of dwarf seeds (an experimental and a control) and 2 sets of tall seeds </a:t>
            </a:r>
            <a:r>
              <a:rPr lang="en-US" sz="3200" u="sng" dirty="0" smtClean="0">
                <a:latin typeface="Century" panose="02040604050505020304" pitchFamily="18" charset="0"/>
              </a:rPr>
              <a:t>were planted </a:t>
            </a:r>
            <a:r>
              <a:rPr lang="en-US" sz="3200" dirty="0" smtClean="0">
                <a:latin typeface="Century" panose="02040604050505020304" pitchFamily="18" charset="0"/>
              </a:rPr>
              <a:t>in separate pots. After the seeds </a:t>
            </a:r>
            <a:r>
              <a:rPr lang="en-US" sz="3200" u="sng" dirty="0" smtClean="0">
                <a:latin typeface="Century" panose="02040604050505020304" pitchFamily="18" charset="0"/>
              </a:rPr>
              <a:t>had germinate </a:t>
            </a:r>
            <a:r>
              <a:rPr lang="en-US" sz="3200" dirty="0" smtClean="0">
                <a:latin typeface="Century" panose="02040604050505020304" pitchFamily="18" charset="0"/>
              </a:rPr>
              <a:t>(at the beginning of the second week), the experimental seedlings were treated with </a:t>
            </a:r>
            <a:r>
              <a:rPr lang="en-US" sz="3200" dirty="0" err="1" smtClean="0">
                <a:latin typeface="Century" panose="02040604050505020304" pitchFamily="18" charset="0"/>
              </a:rPr>
              <a:t>gibberellic</a:t>
            </a:r>
            <a:r>
              <a:rPr lang="en-US" sz="3200" dirty="0" smtClean="0">
                <a:latin typeface="Century" panose="02040604050505020304" pitchFamily="18" charset="0"/>
              </a:rPr>
              <a:t> acid in 70% ethanol (0.4 mg per ml of solution) and the controls </a:t>
            </a:r>
            <a:r>
              <a:rPr lang="en-US" sz="3200" u="sng" dirty="0" smtClean="0">
                <a:latin typeface="Century" panose="02040604050505020304" pitchFamily="18" charset="0"/>
              </a:rPr>
              <a:t>were treated </a:t>
            </a:r>
            <a:r>
              <a:rPr lang="en-US" sz="3200" dirty="0" smtClean="0">
                <a:latin typeface="Century" panose="02040604050505020304" pitchFamily="18" charset="0"/>
              </a:rPr>
              <a:t>with 70% ethanol alone. Each seedling </a:t>
            </a:r>
            <a:r>
              <a:rPr lang="en-US" sz="3200" u="sng" dirty="0" smtClean="0">
                <a:latin typeface="Century" panose="02040604050505020304" pitchFamily="18" charset="0"/>
              </a:rPr>
              <a:t>received</a:t>
            </a:r>
            <a:r>
              <a:rPr lang="en-US" sz="3200" dirty="0" smtClean="0">
                <a:latin typeface="Century" panose="02040604050505020304" pitchFamily="18" charset="0"/>
              </a:rPr>
              <a:t> one drop of the</a:t>
            </a:r>
          </a:p>
          <a:p>
            <a:pPr algn="just"/>
            <a:r>
              <a:rPr lang="en-US" sz="3200" dirty="0" smtClean="0">
                <a:latin typeface="Century" panose="02040604050505020304" pitchFamily="18" charset="0"/>
              </a:rPr>
              <a:t>solution applied to the top leaf (growing tip). At the end of each week, the height of each seedling was recorded in </a:t>
            </a:r>
            <a:r>
              <a:rPr lang="en-US" sz="3200" dirty="0" err="1" smtClean="0">
                <a:latin typeface="Century" panose="02040604050505020304" pitchFamily="18" charset="0"/>
              </a:rPr>
              <a:t>cms</a:t>
            </a:r>
            <a:r>
              <a:rPr lang="en-US" sz="3200" dirty="0" smtClean="0">
                <a:latin typeface="Century" panose="02040604050505020304" pitchFamily="18" charset="0"/>
              </a:rPr>
              <a:t>.</a:t>
            </a:r>
            <a:endParaRPr lang="cy-GB" sz="3200" dirty="0">
              <a:latin typeface="Century" panose="02040604050505020304" pitchFamily="18" charset="0"/>
            </a:endParaRPr>
          </a:p>
        </p:txBody>
      </p:sp>
    </p:spTree>
    <p:extLst>
      <p:ext uri="{BB962C8B-B14F-4D97-AF65-F5344CB8AC3E}">
        <p14:creationId xmlns:p14="http://schemas.microsoft.com/office/powerpoint/2010/main" val="39539321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6096000" cy="1200329"/>
          </a:xfrm>
          <a:prstGeom prst="rect">
            <a:avLst/>
          </a:prstGeom>
        </p:spPr>
        <p:txBody>
          <a:bodyPr>
            <a:spAutoFit/>
          </a:bodyPr>
          <a:lstStyle/>
          <a:p>
            <a:r>
              <a:rPr lang="cy-GB" sz="3600" b="1" dirty="0" smtClean="0">
                <a:solidFill>
                  <a:srgbClr val="FF0000"/>
                </a:solidFill>
                <a:latin typeface="Century" panose="02040604050505020304" pitchFamily="18" charset="0"/>
              </a:rPr>
              <a:t>6-The </a:t>
            </a:r>
            <a:r>
              <a:rPr lang="cy-GB" sz="3600" b="1" dirty="0">
                <a:solidFill>
                  <a:srgbClr val="FF0000"/>
                </a:solidFill>
                <a:latin typeface="Century" panose="02040604050505020304" pitchFamily="18" charset="0"/>
              </a:rPr>
              <a:t>Results</a:t>
            </a:r>
            <a:r>
              <a:rPr lang="cy-GB" sz="3600" dirty="0">
                <a:solidFill>
                  <a:srgbClr val="FF0000"/>
                </a:solidFill>
                <a:latin typeface="Century" panose="02040604050505020304" pitchFamily="18" charset="0"/>
              </a:rPr>
              <a:t/>
            </a:r>
            <a:br>
              <a:rPr lang="cy-GB" sz="3600" dirty="0">
                <a:solidFill>
                  <a:srgbClr val="FF0000"/>
                </a:solidFill>
                <a:latin typeface="Century" panose="02040604050505020304" pitchFamily="18" charset="0"/>
              </a:rPr>
            </a:br>
            <a:endParaRPr lang="fr-FR" sz="3600" dirty="0">
              <a:solidFill>
                <a:srgbClr val="FF0000"/>
              </a:solidFill>
              <a:latin typeface="Century" panose="02040604050505020304" pitchFamily="18" charset="0"/>
            </a:endParaRPr>
          </a:p>
        </p:txBody>
      </p:sp>
      <p:sp>
        <p:nvSpPr>
          <p:cNvPr id="3" name="Rectangle 2"/>
          <p:cNvSpPr/>
          <p:nvPr/>
        </p:nvSpPr>
        <p:spPr>
          <a:xfrm>
            <a:off x="207910" y="688905"/>
            <a:ext cx="3733714" cy="646331"/>
          </a:xfrm>
          <a:prstGeom prst="rect">
            <a:avLst/>
          </a:prstGeom>
        </p:spPr>
        <p:txBody>
          <a:bodyPr wrap="none">
            <a:spAutoFit/>
          </a:bodyPr>
          <a:lstStyle/>
          <a:p>
            <a:r>
              <a:rPr lang="cy-GB" sz="3600" b="1" dirty="0">
                <a:solidFill>
                  <a:srgbClr val="00B0F0"/>
                </a:solidFill>
                <a:latin typeface="Century" panose="02040604050505020304" pitchFamily="18" charset="0"/>
              </a:rPr>
              <a:t>THE CONTENT</a:t>
            </a:r>
            <a:endParaRPr lang="fr-FR" sz="3600" dirty="0">
              <a:solidFill>
                <a:srgbClr val="00B0F0"/>
              </a:solidFill>
              <a:latin typeface="Century" panose="02040604050505020304" pitchFamily="18" charset="0"/>
            </a:endParaRPr>
          </a:p>
        </p:txBody>
      </p:sp>
      <p:sp>
        <p:nvSpPr>
          <p:cNvPr id="4" name="Rectangle 3"/>
          <p:cNvSpPr/>
          <p:nvPr/>
        </p:nvSpPr>
        <p:spPr>
          <a:xfrm>
            <a:off x="172570" y="1481793"/>
            <a:ext cx="11846859" cy="1947136"/>
          </a:xfrm>
          <a:prstGeom prst="rect">
            <a:avLst/>
          </a:prstGeom>
        </p:spPr>
        <p:txBody>
          <a:bodyPr wrap="square">
            <a:spAutoFit/>
          </a:bodyPr>
          <a:lstStyle/>
          <a:p>
            <a:pPr algn="just">
              <a:lnSpc>
                <a:spcPct val="150000"/>
              </a:lnSpc>
              <a:buNone/>
            </a:pPr>
            <a:r>
              <a:rPr lang="cy-GB" sz="2800" dirty="0">
                <a:latin typeface="Century" panose="02040604050505020304" pitchFamily="18" charset="0"/>
              </a:rPr>
              <a:t>Your results section provides information to answer the following question:</a:t>
            </a:r>
          </a:p>
          <a:p>
            <a:pPr algn="just">
              <a:lnSpc>
                <a:spcPct val="150000"/>
              </a:lnSpc>
              <a:buNone/>
            </a:pPr>
            <a:r>
              <a:rPr lang="cy-GB" sz="2800" dirty="0">
                <a:latin typeface="Century" panose="02040604050505020304" pitchFamily="18" charset="0"/>
              </a:rPr>
              <a:t>Your results section usually has</a:t>
            </a:r>
          </a:p>
        </p:txBody>
      </p:sp>
      <p:sp>
        <p:nvSpPr>
          <p:cNvPr id="5" name="Rectangle 4"/>
          <p:cNvSpPr/>
          <p:nvPr/>
        </p:nvSpPr>
        <p:spPr>
          <a:xfrm>
            <a:off x="275145" y="4103948"/>
            <a:ext cx="2693366" cy="584775"/>
          </a:xfrm>
          <a:prstGeom prst="rect">
            <a:avLst/>
          </a:prstGeom>
        </p:spPr>
        <p:txBody>
          <a:bodyPr wrap="none">
            <a:spAutoFit/>
          </a:bodyPr>
          <a:lstStyle/>
          <a:p>
            <a:r>
              <a:rPr lang="en-US" sz="3200" dirty="0">
                <a:latin typeface="Times New Roman" pitchFamily="18" charset="0"/>
                <a:cs typeface="Times New Roman" pitchFamily="18" charset="0"/>
              </a:rPr>
              <a:t>The question is</a:t>
            </a:r>
            <a:endParaRPr lang="fr-FR" sz="3200" dirty="0"/>
          </a:p>
        </p:txBody>
      </p:sp>
      <p:sp>
        <p:nvSpPr>
          <p:cNvPr id="6" name="Rectangle 5"/>
          <p:cNvSpPr/>
          <p:nvPr/>
        </p:nvSpPr>
        <p:spPr>
          <a:xfrm>
            <a:off x="214113" y="4948082"/>
            <a:ext cx="11805315" cy="1384995"/>
          </a:xfrm>
          <a:prstGeom prst="rect">
            <a:avLst/>
          </a:prstGeom>
        </p:spPr>
        <p:txBody>
          <a:bodyPr wrap="square">
            <a:spAutoFit/>
          </a:bodyPr>
          <a:lstStyle/>
          <a:p>
            <a:pPr lvl="0" algn="just">
              <a:lnSpc>
                <a:spcPct val="150000"/>
              </a:lnSpc>
              <a:buNone/>
            </a:pPr>
            <a:r>
              <a:rPr lang="cy-GB" sz="2800" dirty="0">
                <a:latin typeface="Century" panose="02040604050505020304" pitchFamily="18" charset="0"/>
                <a:cs typeface="Times New Roman" pitchFamily="18" charset="0"/>
              </a:rPr>
              <a:t>What did you find (your precise measurements) and/or what did you observe?</a:t>
            </a:r>
          </a:p>
        </p:txBody>
      </p:sp>
    </p:spTree>
    <p:extLst>
      <p:ext uri="{BB962C8B-B14F-4D97-AF65-F5344CB8AC3E}">
        <p14:creationId xmlns:p14="http://schemas.microsoft.com/office/powerpoint/2010/main" val="33276197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98190" y="111169"/>
            <a:ext cx="2922595" cy="584775"/>
          </a:xfrm>
          <a:prstGeom prst="rect">
            <a:avLst/>
          </a:prstGeom>
        </p:spPr>
        <p:txBody>
          <a:bodyPr wrap="none">
            <a:spAutoFit/>
          </a:bodyPr>
          <a:lstStyle/>
          <a:p>
            <a:r>
              <a:rPr lang="cy-GB" sz="3200" dirty="0">
                <a:latin typeface="Century" panose="02040604050505020304" pitchFamily="18" charset="0"/>
                <a:cs typeface="Times New Roman" pitchFamily="18" charset="0"/>
              </a:rPr>
              <a:t>3 main stages:</a:t>
            </a:r>
            <a:endParaRPr lang="fr-FR" sz="3200" dirty="0">
              <a:latin typeface="Century" panose="02040604050505020304" pitchFamily="18" charset="0"/>
            </a:endParaRPr>
          </a:p>
        </p:txBody>
      </p:sp>
      <p:sp>
        <p:nvSpPr>
          <p:cNvPr id="3" name="Rectangle 2"/>
          <p:cNvSpPr/>
          <p:nvPr/>
        </p:nvSpPr>
        <p:spPr>
          <a:xfrm>
            <a:off x="136059" y="951637"/>
            <a:ext cx="11846857" cy="2031325"/>
          </a:xfrm>
          <a:prstGeom prst="rect">
            <a:avLst/>
          </a:prstGeom>
        </p:spPr>
        <p:txBody>
          <a:bodyPr wrap="square">
            <a:spAutoFit/>
          </a:bodyPr>
          <a:lstStyle/>
          <a:p>
            <a:pPr marL="742950" indent="-742950">
              <a:lnSpc>
                <a:spcPct val="150000"/>
              </a:lnSpc>
              <a:buAutoNum type="arabicPeriod"/>
            </a:pPr>
            <a:r>
              <a:rPr lang="cy-GB" sz="2800" dirty="0">
                <a:latin typeface="Century" panose="02040604050505020304" pitchFamily="18" charset="0"/>
                <a:cs typeface="Times New Roman" pitchFamily="18" charset="0"/>
              </a:rPr>
              <a:t>introduce the results section and tables and/or graphs (optional</a:t>
            </a:r>
            <a:r>
              <a:rPr lang="cy-GB" sz="2800" dirty="0" smtClean="0">
                <a:latin typeface="Century" panose="02040604050505020304" pitchFamily="18" charset="0"/>
                <a:cs typeface="Times New Roman" pitchFamily="18" charset="0"/>
              </a:rPr>
              <a:t>)</a:t>
            </a:r>
            <a:endParaRPr lang="cy-GB" sz="2800" dirty="0">
              <a:latin typeface="Century" panose="02040604050505020304" pitchFamily="18" charset="0"/>
              <a:cs typeface="Times New Roman" pitchFamily="18" charset="0"/>
            </a:endParaRPr>
          </a:p>
          <a:p>
            <a:pPr>
              <a:lnSpc>
                <a:spcPct val="150000"/>
              </a:lnSpc>
              <a:buNone/>
            </a:pPr>
            <a:r>
              <a:rPr lang="cy-GB" sz="2800" dirty="0">
                <a:latin typeface="Century" panose="02040604050505020304" pitchFamily="18" charset="0"/>
                <a:cs typeface="Times New Roman" pitchFamily="18" charset="0"/>
              </a:rPr>
              <a:t> 2. present table(s) and/or graph(s</a:t>
            </a:r>
            <a:r>
              <a:rPr lang="cy-GB" sz="2800" dirty="0" smtClean="0">
                <a:latin typeface="Century" panose="02040604050505020304" pitchFamily="18" charset="0"/>
                <a:cs typeface="Times New Roman" pitchFamily="18" charset="0"/>
              </a:rPr>
              <a:t>)</a:t>
            </a:r>
            <a:endParaRPr lang="cy-GB" sz="2800" dirty="0">
              <a:latin typeface="Century" panose="02040604050505020304" pitchFamily="18" charset="0"/>
              <a:cs typeface="Times New Roman" pitchFamily="18" charset="0"/>
            </a:endParaRPr>
          </a:p>
          <a:p>
            <a:pPr>
              <a:lnSpc>
                <a:spcPct val="150000"/>
              </a:lnSpc>
              <a:buNone/>
            </a:pPr>
            <a:r>
              <a:rPr lang="cy-GB" sz="2800" dirty="0">
                <a:latin typeface="Century" panose="02040604050505020304" pitchFamily="18" charset="0"/>
                <a:cs typeface="Times New Roman" pitchFamily="18" charset="0"/>
              </a:rPr>
              <a:t> 3. summarise the results</a:t>
            </a:r>
            <a:endParaRPr lang="fr-FR" sz="2800" dirty="0">
              <a:latin typeface="Century" panose="02040604050505020304" pitchFamily="18" charset="0"/>
              <a:cs typeface="Times New Roman" pitchFamily="18" charset="0"/>
            </a:endParaRPr>
          </a:p>
        </p:txBody>
      </p:sp>
      <p:sp>
        <p:nvSpPr>
          <p:cNvPr id="4" name="Title 1"/>
          <p:cNvSpPr txBox="1">
            <a:spLocks/>
          </p:cNvSpPr>
          <p:nvPr/>
        </p:nvSpPr>
        <p:spPr>
          <a:xfrm>
            <a:off x="136059" y="3690910"/>
            <a:ext cx="8229600" cy="11430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dirty="0" smtClean="0">
                <a:latin typeface="Century" panose="02040604050505020304" pitchFamily="18" charset="0"/>
                <a:cs typeface="Times New Roman" pitchFamily="18" charset="0"/>
              </a:rPr>
              <a:t>How to summarize the results</a:t>
            </a:r>
            <a:endParaRPr lang="cy-GB" sz="2800" dirty="0">
              <a:latin typeface="Century" panose="02040604050505020304" pitchFamily="18" charset="0"/>
              <a:cs typeface="Times New Roman" pitchFamily="18" charset="0"/>
            </a:endParaRPr>
          </a:p>
        </p:txBody>
      </p:sp>
      <p:sp>
        <p:nvSpPr>
          <p:cNvPr id="5" name="Content Placeholder 2"/>
          <p:cNvSpPr txBox="1">
            <a:spLocks/>
          </p:cNvSpPr>
          <p:nvPr/>
        </p:nvSpPr>
        <p:spPr>
          <a:xfrm>
            <a:off x="136059" y="4383433"/>
            <a:ext cx="11708610" cy="153129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en-GB" dirty="0" smtClean="0">
                <a:latin typeface="Century" panose="02040604050505020304" pitchFamily="18" charset="0"/>
                <a:cs typeface="Times New Roman" pitchFamily="18" charset="0"/>
              </a:rPr>
              <a:t>To summarise the results answer the following questions:</a:t>
            </a:r>
            <a:endParaRPr lang="en-US" dirty="0" smtClean="0">
              <a:latin typeface="Century" panose="02040604050505020304" pitchFamily="18" charset="0"/>
              <a:cs typeface="Times New Roman" pitchFamily="18" charset="0"/>
            </a:endParaRPr>
          </a:p>
          <a:p>
            <a:pPr>
              <a:buFont typeface="Arial" panose="020B0604020202020204" pitchFamily="34" charset="0"/>
              <a:buNone/>
            </a:pPr>
            <a:endParaRPr lang="en-US" dirty="0" smtClean="0">
              <a:latin typeface="Century" panose="02040604050505020304" pitchFamily="18" charset="0"/>
              <a:cs typeface="Times New Roman" pitchFamily="18" charset="0"/>
            </a:endParaRPr>
          </a:p>
          <a:p>
            <a:pPr>
              <a:buFont typeface="Arial" panose="020B0604020202020204" pitchFamily="34" charset="0"/>
              <a:buNone/>
            </a:pPr>
            <a:endParaRPr lang="cy-GB" dirty="0">
              <a:latin typeface="Century" panose="02040604050505020304" pitchFamily="18" charset="0"/>
            </a:endParaRPr>
          </a:p>
        </p:txBody>
      </p:sp>
    </p:spTree>
    <p:extLst>
      <p:ext uri="{BB962C8B-B14F-4D97-AF65-F5344CB8AC3E}">
        <p14:creationId xmlns:p14="http://schemas.microsoft.com/office/powerpoint/2010/main" val="8110784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949820" y="0"/>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smtClean="0">
                <a:latin typeface="Century" panose="02040604050505020304" pitchFamily="18" charset="0"/>
              </a:rPr>
              <a:t>1</a:t>
            </a:r>
            <a:r>
              <a:rPr lang="en-US" sz="2800" b="1" baseline="30000" dirty="0" smtClean="0">
                <a:latin typeface="Century" panose="02040604050505020304" pitchFamily="18" charset="0"/>
              </a:rPr>
              <a:t>st</a:t>
            </a:r>
            <a:r>
              <a:rPr lang="en-US" sz="2800" b="1" dirty="0" smtClean="0">
                <a:latin typeface="Century" panose="02040604050505020304" pitchFamily="18" charset="0"/>
              </a:rPr>
              <a:t> </a:t>
            </a:r>
            <a:endParaRPr lang="fr-FR" sz="2800" b="1" dirty="0">
              <a:latin typeface="Century" panose="02040604050505020304" pitchFamily="18" charset="0"/>
            </a:endParaRPr>
          </a:p>
        </p:txBody>
      </p:sp>
      <p:sp>
        <p:nvSpPr>
          <p:cNvPr id="3" name="Espace réservé du contenu 2"/>
          <p:cNvSpPr txBox="1">
            <a:spLocks/>
          </p:cNvSpPr>
          <p:nvPr/>
        </p:nvSpPr>
        <p:spPr>
          <a:xfrm>
            <a:off x="297420" y="470646"/>
            <a:ext cx="11524135" cy="153296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buFont typeface="Arial" panose="020B0604020202020204" pitchFamily="34" charset="0"/>
              <a:buNone/>
            </a:pPr>
            <a:r>
              <a:rPr lang="en-US" dirty="0" smtClean="0">
                <a:latin typeface="Century" panose="02040604050505020304" pitchFamily="18" charset="0"/>
                <a:cs typeface="Times New Roman" pitchFamily="18" charset="0"/>
              </a:rPr>
              <a:t>If you drew a graph, what did the curve show about the relationship between your variables?</a:t>
            </a:r>
            <a:endParaRPr lang="fr-FR" dirty="0">
              <a:latin typeface="Century" panose="02040604050505020304" pitchFamily="18" charset="0"/>
            </a:endParaRPr>
          </a:p>
        </p:txBody>
      </p:sp>
      <p:sp>
        <p:nvSpPr>
          <p:cNvPr id="4" name="Titre 1"/>
          <p:cNvSpPr txBox="1">
            <a:spLocks/>
          </p:cNvSpPr>
          <p:nvPr/>
        </p:nvSpPr>
        <p:spPr>
          <a:xfrm>
            <a:off x="5701551" y="2003611"/>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smtClean="0">
                <a:latin typeface="Century" panose="02040604050505020304" pitchFamily="18" charset="0"/>
              </a:rPr>
              <a:t>2</a:t>
            </a:r>
            <a:r>
              <a:rPr lang="en-US" sz="2800" b="1" baseline="30000" dirty="0" smtClean="0">
                <a:latin typeface="Century" panose="02040604050505020304" pitchFamily="18" charset="0"/>
              </a:rPr>
              <a:t>nd</a:t>
            </a:r>
            <a:r>
              <a:rPr lang="en-US" sz="2800" b="1" dirty="0" smtClean="0">
                <a:latin typeface="Century" panose="02040604050505020304" pitchFamily="18" charset="0"/>
              </a:rPr>
              <a:t> </a:t>
            </a:r>
            <a:endParaRPr lang="fr-FR" sz="2800" b="1" dirty="0">
              <a:latin typeface="Century" panose="02040604050505020304" pitchFamily="18" charset="0"/>
            </a:endParaRPr>
          </a:p>
        </p:txBody>
      </p:sp>
      <p:sp>
        <p:nvSpPr>
          <p:cNvPr id="5" name="Rectangle 4"/>
          <p:cNvSpPr/>
          <p:nvPr/>
        </p:nvSpPr>
        <p:spPr>
          <a:xfrm>
            <a:off x="2967617" y="2602612"/>
            <a:ext cx="5835252" cy="523220"/>
          </a:xfrm>
          <a:prstGeom prst="rect">
            <a:avLst/>
          </a:prstGeom>
        </p:spPr>
        <p:txBody>
          <a:bodyPr wrap="none">
            <a:spAutoFit/>
          </a:bodyPr>
          <a:lstStyle/>
          <a:p>
            <a:pPr>
              <a:buFont typeface="Arial" panose="020B0604020202020204" pitchFamily="34" charset="0"/>
              <a:buNone/>
            </a:pPr>
            <a:r>
              <a:rPr lang="en-US" sz="2800" dirty="0">
                <a:latin typeface="Century" panose="02040604050505020304" pitchFamily="18" charset="0"/>
                <a:cs typeface="Times New Roman" pitchFamily="18" charset="0"/>
              </a:rPr>
              <a:t>How did the rate of reaction vary?</a:t>
            </a:r>
            <a:endParaRPr lang="fr-FR" sz="2800" dirty="0">
              <a:latin typeface="Century" panose="02040604050505020304" pitchFamily="18" charset="0"/>
            </a:endParaRPr>
          </a:p>
        </p:txBody>
      </p:sp>
      <p:sp>
        <p:nvSpPr>
          <p:cNvPr id="6" name="Titre 1"/>
          <p:cNvSpPr txBox="1">
            <a:spLocks/>
          </p:cNvSpPr>
          <p:nvPr/>
        </p:nvSpPr>
        <p:spPr>
          <a:xfrm>
            <a:off x="1944687" y="3684493"/>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smtClean="0">
                <a:latin typeface="Century" panose="02040604050505020304" pitchFamily="18" charset="0"/>
              </a:rPr>
              <a:t>3</a:t>
            </a:r>
            <a:r>
              <a:rPr lang="en-US" sz="2800" b="1" baseline="30000" smtClean="0">
                <a:latin typeface="Century" panose="02040604050505020304" pitchFamily="18" charset="0"/>
              </a:rPr>
              <a:t>rd</a:t>
            </a:r>
            <a:r>
              <a:rPr lang="en-US" sz="2800" b="1" smtClean="0">
                <a:latin typeface="Century" panose="02040604050505020304" pitchFamily="18" charset="0"/>
              </a:rPr>
              <a:t> </a:t>
            </a:r>
            <a:endParaRPr lang="fr-FR" sz="2800" b="1" dirty="0">
              <a:latin typeface="Century" panose="02040604050505020304" pitchFamily="18" charset="0"/>
            </a:endParaRPr>
          </a:p>
        </p:txBody>
      </p:sp>
      <p:sp>
        <p:nvSpPr>
          <p:cNvPr id="7" name="Rectangle 6"/>
          <p:cNvSpPr/>
          <p:nvPr/>
        </p:nvSpPr>
        <p:spPr>
          <a:xfrm>
            <a:off x="3619557" y="4437382"/>
            <a:ext cx="4879862" cy="523220"/>
          </a:xfrm>
          <a:prstGeom prst="rect">
            <a:avLst/>
          </a:prstGeom>
        </p:spPr>
        <p:txBody>
          <a:bodyPr wrap="none">
            <a:spAutoFit/>
          </a:bodyPr>
          <a:lstStyle/>
          <a:p>
            <a:pPr algn="ctr">
              <a:buFont typeface="Arial" panose="020B0604020202020204" pitchFamily="34" charset="0"/>
              <a:buNone/>
            </a:pPr>
            <a:r>
              <a:rPr lang="en-US" sz="2800" dirty="0">
                <a:latin typeface="Century" panose="02040604050505020304" pitchFamily="18" charset="0"/>
                <a:cs typeface="Times New Roman" pitchFamily="18" charset="0"/>
              </a:rPr>
              <a:t>What did the controls show?</a:t>
            </a:r>
            <a:endParaRPr lang="fr-FR" sz="2800" dirty="0">
              <a:latin typeface="Century" panose="02040604050505020304" pitchFamily="18" charset="0"/>
            </a:endParaRPr>
          </a:p>
        </p:txBody>
      </p:sp>
      <p:sp>
        <p:nvSpPr>
          <p:cNvPr id="8" name="Titre 1"/>
          <p:cNvSpPr txBox="1">
            <a:spLocks/>
          </p:cNvSpPr>
          <p:nvPr/>
        </p:nvSpPr>
        <p:spPr>
          <a:xfrm>
            <a:off x="1944687" y="5358504"/>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smtClean="0">
                <a:latin typeface="Century" panose="02040604050505020304" pitchFamily="18" charset="0"/>
              </a:rPr>
              <a:t>4</a:t>
            </a:r>
            <a:r>
              <a:rPr lang="en-US" sz="2800" b="1" baseline="30000" dirty="0" smtClean="0">
                <a:latin typeface="Century" panose="02040604050505020304" pitchFamily="18" charset="0"/>
              </a:rPr>
              <a:t>th</a:t>
            </a:r>
            <a:r>
              <a:rPr lang="en-US" sz="2800" b="1" dirty="0" smtClean="0">
                <a:latin typeface="Century" panose="02040604050505020304" pitchFamily="18" charset="0"/>
              </a:rPr>
              <a:t> </a:t>
            </a:r>
            <a:endParaRPr lang="fr-FR" sz="2800" b="1" dirty="0">
              <a:latin typeface="Century" panose="02040604050505020304" pitchFamily="18" charset="0"/>
            </a:endParaRPr>
          </a:p>
        </p:txBody>
      </p:sp>
      <p:sp>
        <p:nvSpPr>
          <p:cNvPr id="9" name="Rectangle 8"/>
          <p:cNvSpPr/>
          <p:nvPr/>
        </p:nvSpPr>
        <p:spPr>
          <a:xfrm>
            <a:off x="3468875" y="6086615"/>
            <a:ext cx="5181227" cy="523220"/>
          </a:xfrm>
          <a:prstGeom prst="rect">
            <a:avLst/>
          </a:prstGeom>
        </p:spPr>
        <p:txBody>
          <a:bodyPr wrap="none">
            <a:spAutoFit/>
          </a:bodyPr>
          <a:lstStyle/>
          <a:p>
            <a:pPr algn="ctr">
              <a:buFont typeface="Arial" panose="020B0604020202020204" pitchFamily="34" charset="0"/>
              <a:buNone/>
            </a:pPr>
            <a:r>
              <a:rPr lang="en-US" sz="2800" dirty="0">
                <a:latin typeface="Century" panose="02040604050505020304" pitchFamily="18" charset="0"/>
                <a:cs typeface="Times New Roman" pitchFamily="18" charset="0"/>
              </a:rPr>
              <a:t>What did the replicates show?</a:t>
            </a:r>
            <a:endParaRPr lang="en-GB" sz="2800" dirty="0">
              <a:latin typeface="Century" panose="02040604050505020304" pitchFamily="18" charset="0"/>
              <a:cs typeface="Times New Roman" pitchFamily="18" charset="0"/>
            </a:endParaRPr>
          </a:p>
        </p:txBody>
      </p:sp>
    </p:spTree>
    <p:extLst>
      <p:ext uri="{BB962C8B-B14F-4D97-AF65-F5344CB8AC3E}">
        <p14:creationId xmlns:p14="http://schemas.microsoft.com/office/powerpoint/2010/main" val="20477365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5790" y="3593"/>
            <a:ext cx="3942105" cy="646331"/>
          </a:xfrm>
          <a:prstGeom prst="rect">
            <a:avLst/>
          </a:prstGeom>
        </p:spPr>
        <p:txBody>
          <a:bodyPr wrap="none">
            <a:spAutoFit/>
          </a:bodyPr>
          <a:lstStyle/>
          <a:p>
            <a:r>
              <a:rPr lang="cy-GB" sz="3600" b="1" dirty="0">
                <a:solidFill>
                  <a:srgbClr val="00B0F0"/>
                </a:solidFill>
                <a:latin typeface="Times New Roman" pitchFamily="18" charset="0"/>
                <a:cs typeface="Times New Roman" pitchFamily="18" charset="0"/>
              </a:rPr>
              <a:t>THE LANGUAGE</a:t>
            </a:r>
            <a:endParaRPr lang="fr-FR" sz="3600" dirty="0">
              <a:solidFill>
                <a:srgbClr val="00B0F0"/>
              </a:solidFill>
            </a:endParaRPr>
          </a:p>
        </p:txBody>
      </p:sp>
      <p:sp>
        <p:nvSpPr>
          <p:cNvPr id="5" name="Content Placeholder 2"/>
          <p:cNvSpPr txBox="1">
            <a:spLocks/>
          </p:cNvSpPr>
          <p:nvPr/>
        </p:nvSpPr>
        <p:spPr>
          <a:xfrm>
            <a:off x="115791" y="806825"/>
            <a:ext cx="11959668" cy="5257800"/>
          </a:xfrm>
          <a:prstGeom prst="rect">
            <a:avLst/>
          </a:prstGeom>
        </p:spPr>
        <p:txBody>
          <a:bodyPr>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70000"/>
              </a:lnSpc>
              <a:spcBef>
                <a:spcPts val="0"/>
              </a:spcBef>
              <a:buFont typeface="Wingdings" pitchFamily="2" charset="2"/>
              <a:buChar char="§"/>
            </a:pPr>
            <a:r>
              <a:rPr lang="en-US" sz="11200" dirty="0" smtClean="0">
                <a:latin typeface="Century" panose="02040604050505020304" pitchFamily="18" charset="0"/>
                <a:cs typeface="Times New Roman" pitchFamily="18" charset="0"/>
              </a:rPr>
              <a:t>Use (action verbs) in the past tense  because they tell the reader what happened in your experiment.</a:t>
            </a:r>
          </a:p>
          <a:p>
            <a:pPr>
              <a:lnSpc>
                <a:spcPct val="170000"/>
              </a:lnSpc>
              <a:spcBef>
                <a:spcPts val="0"/>
              </a:spcBef>
              <a:buFont typeface="Wingdings" pitchFamily="2" charset="2"/>
              <a:buChar char="§"/>
            </a:pPr>
            <a:r>
              <a:rPr lang="en-US" sz="11200" dirty="0" smtClean="0">
                <a:latin typeface="Century" panose="02040604050505020304" pitchFamily="18" charset="0"/>
                <a:cs typeface="Times New Roman" pitchFamily="18" charset="0"/>
              </a:rPr>
              <a:t>Use them with  certainty ( </a:t>
            </a:r>
            <a:r>
              <a:rPr lang="en-US" sz="11200" dirty="0" err="1" smtClean="0">
                <a:latin typeface="Century" panose="02040604050505020304" pitchFamily="18" charset="0"/>
                <a:cs typeface="Times New Roman" pitchFamily="18" charset="0"/>
              </a:rPr>
              <a:t>eg</a:t>
            </a:r>
            <a:r>
              <a:rPr lang="en-US" sz="11200" dirty="0" smtClean="0">
                <a:latin typeface="Century" panose="02040604050505020304" pitchFamily="18" charset="0"/>
                <a:cs typeface="Times New Roman" pitchFamily="18" charset="0"/>
              </a:rPr>
              <a:t>. grew , not appear to have grown). That is what you  found in reality. </a:t>
            </a:r>
          </a:p>
          <a:p>
            <a:pPr>
              <a:lnSpc>
                <a:spcPct val="170000"/>
              </a:lnSpc>
              <a:spcBef>
                <a:spcPts val="0"/>
              </a:spcBef>
              <a:buFont typeface="Wingdings" pitchFamily="2" charset="2"/>
              <a:buChar char="§"/>
            </a:pPr>
            <a:r>
              <a:rPr lang="en-GB" sz="11200" dirty="0" smtClean="0">
                <a:latin typeface="Century" panose="02040604050505020304" pitchFamily="18" charset="0"/>
                <a:cs typeface="Times New Roman" pitchFamily="18" charset="0"/>
              </a:rPr>
              <a:t>If you have recorded the results in the form of tables or graphs, you must number them and give them a title.</a:t>
            </a:r>
          </a:p>
          <a:p>
            <a:pPr>
              <a:lnSpc>
                <a:spcPct val="170000"/>
              </a:lnSpc>
              <a:spcBef>
                <a:spcPts val="0"/>
              </a:spcBef>
              <a:buFont typeface="Wingdings" pitchFamily="2" charset="2"/>
              <a:buChar char="§"/>
            </a:pPr>
            <a:r>
              <a:rPr lang="en-GB" sz="11200" dirty="0" smtClean="0">
                <a:latin typeface="Century" panose="02040604050505020304" pitchFamily="18" charset="0"/>
                <a:cs typeface="Times New Roman" pitchFamily="18" charset="0"/>
              </a:rPr>
              <a:t> Introduce the results in a general way at the beginning of the section.</a:t>
            </a:r>
          </a:p>
          <a:p>
            <a:pPr>
              <a:lnSpc>
                <a:spcPct val="170000"/>
              </a:lnSpc>
              <a:spcBef>
                <a:spcPts val="0"/>
              </a:spcBef>
              <a:buFont typeface="Wingdings" pitchFamily="2" charset="2"/>
              <a:buChar char="§"/>
            </a:pPr>
            <a:r>
              <a:rPr lang="en-GB" sz="11200" dirty="0" smtClean="0">
                <a:latin typeface="Century" panose="02040604050505020304" pitchFamily="18" charset="0"/>
                <a:cs typeface="Times New Roman" pitchFamily="18" charset="0"/>
              </a:rPr>
              <a:t>Refer to your tables and figures while you are summarising the results.</a:t>
            </a:r>
          </a:p>
          <a:p>
            <a:pPr>
              <a:buFont typeface="Wingdings" pitchFamily="2" charset="2"/>
              <a:buChar char="§"/>
            </a:pPr>
            <a:endParaRPr lang="en-GB" sz="9800" dirty="0" smtClean="0"/>
          </a:p>
          <a:p>
            <a:pPr>
              <a:buFont typeface="Wingdings" pitchFamily="2" charset="2"/>
              <a:buChar char="§"/>
            </a:pPr>
            <a:endParaRPr lang="en-GB" sz="7000" dirty="0" smtClean="0"/>
          </a:p>
          <a:p>
            <a:pPr>
              <a:buFont typeface="Arial" panose="020B0604020202020204" pitchFamily="34" charset="0"/>
              <a:buNone/>
            </a:pPr>
            <a:r>
              <a:rPr lang="en-US" sz="7000" dirty="0" smtClean="0"/>
              <a:t> </a:t>
            </a:r>
          </a:p>
          <a:p>
            <a:pPr>
              <a:buFont typeface="Arial" panose="020B0604020202020204" pitchFamily="34" charset="0"/>
              <a:buNone/>
            </a:pPr>
            <a:endParaRPr lang="en-US" dirty="0" smtClean="0"/>
          </a:p>
          <a:p>
            <a:pPr>
              <a:buFont typeface="Arial" panose="020B0604020202020204" pitchFamily="34" charset="0"/>
              <a:buNone/>
            </a:pPr>
            <a:r>
              <a:rPr lang="en-US" dirty="0" smtClean="0"/>
              <a:t> </a:t>
            </a:r>
          </a:p>
          <a:p>
            <a:pPr>
              <a:buFont typeface="Arial" panose="020B0604020202020204" pitchFamily="34" charset="0"/>
              <a:buNone/>
            </a:pPr>
            <a:endParaRPr lang="en-US" dirty="0" smtClean="0"/>
          </a:p>
          <a:p>
            <a:endParaRPr lang="en-US" dirty="0" smtClean="0"/>
          </a:p>
        </p:txBody>
      </p:sp>
    </p:spTree>
    <p:extLst>
      <p:ext uri="{BB962C8B-B14F-4D97-AF65-F5344CB8AC3E}">
        <p14:creationId xmlns:p14="http://schemas.microsoft.com/office/powerpoint/2010/main" val="2627211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2"/>
          <a:srcRect/>
          <a:stretch>
            <a:fillRect/>
          </a:stretch>
        </p:blipFill>
        <p:spPr bwMode="auto">
          <a:xfrm>
            <a:off x="1196783" y="40341"/>
            <a:ext cx="9144000" cy="6723529"/>
          </a:xfrm>
          <a:prstGeom prst="rect">
            <a:avLst/>
          </a:prstGeom>
          <a:noFill/>
          <a:ln w="9525">
            <a:noFill/>
            <a:miter lim="800000"/>
            <a:headEnd/>
            <a:tailEnd/>
          </a:ln>
          <a:effectLst/>
        </p:spPr>
      </p:pic>
    </p:spTree>
    <p:extLst>
      <p:ext uri="{BB962C8B-B14F-4D97-AF65-F5344CB8AC3E}">
        <p14:creationId xmlns:p14="http://schemas.microsoft.com/office/powerpoint/2010/main" val="129054101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7223" y="39907"/>
            <a:ext cx="9968753" cy="923330"/>
          </a:xfrm>
          <a:prstGeom prst="rect">
            <a:avLst/>
          </a:prstGeom>
        </p:spPr>
        <p:txBody>
          <a:bodyPr wrap="square">
            <a:spAutoFit/>
          </a:bodyPr>
          <a:lstStyle/>
          <a:p>
            <a:pPr algn="just"/>
            <a:r>
              <a:rPr lang="cy-GB" sz="3600" b="1" dirty="0" smtClean="0">
                <a:solidFill>
                  <a:srgbClr val="FF0000"/>
                </a:solidFill>
                <a:latin typeface="Century" panose="02040604050505020304" pitchFamily="18" charset="0"/>
                <a:cs typeface="Times New Roman" pitchFamily="18" charset="0"/>
              </a:rPr>
              <a:t>7. </a:t>
            </a:r>
            <a:r>
              <a:rPr lang="cy-GB" sz="3600" b="1" dirty="0">
                <a:solidFill>
                  <a:srgbClr val="FF0000"/>
                </a:solidFill>
                <a:latin typeface="Century" panose="02040604050505020304" pitchFamily="18" charset="0"/>
                <a:cs typeface="Times New Roman" pitchFamily="18" charset="0"/>
              </a:rPr>
              <a:t>The Discussion (and Conclusion)</a:t>
            </a:r>
            <a:r>
              <a:rPr lang="cy-GB" dirty="0">
                <a:solidFill>
                  <a:srgbClr val="FF0000"/>
                </a:solidFill>
                <a:latin typeface="Times New Roman" pitchFamily="18" charset="0"/>
                <a:cs typeface="Times New Roman" pitchFamily="18" charset="0"/>
              </a:rPr>
              <a:t/>
            </a:r>
            <a:br>
              <a:rPr lang="cy-GB" dirty="0">
                <a:solidFill>
                  <a:srgbClr val="FF0000"/>
                </a:solidFill>
                <a:latin typeface="Times New Roman" pitchFamily="18" charset="0"/>
                <a:cs typeface="Times New Roman" pitchFamily="18" charset="0"/>
              </a:rPr>
            </a:br>
            <a:endParaRPr lang="fr-FR" dirty="0">
              <a:solidFill>
                <a:srgbClr val="FF0000"/>
              </a:solidFill>
            </a:endParaRPr>
          </a:p>
        </p:txBody>
      </p:sp>
      <p:sp>
        <p:nvSpPr>
          <p:cNvPr id="3" name="Rectangle 2"/>
          <p:cNvSpPr/>
          <p:nvPr/>
        </p:nvSpPr>
        <p:spPr>
          <a:xfrm>
            <a:off x="197223" y="778571"/>
            <a:ext cx="3185487" cy="584775"/>
          </a:xfrm>
          <a:prstGeom prst="rect">
            <a:avLst/>
          </a:prstGeom>
        </p:spPr>
        <p:txBody>
          <a:bodyPr wrap="none">
            <a:spAutoFit/>
          </a:bodyPr>
          <a:lstStyle/>
          <a:p>
            <a:r>
              <a:rPr lang="cy-GB" sz="3200" b="1" dirty="0">
                <a:solidFill>
                  <a:srgbClr val="00B0F0"/>
                </a:solidFill>
                <a:latin typeface="Times New Roman" pitchFamily="18" charset="0"/>
                <a:cs typeface="Times New Roman" pitchFamily="18" charset="0"/>
              </a:rPr>
              <a:t>THE CONTENT</a:t>
            </a:r>
            <a:endParaRPr lang="fr-FR" sz="3200" dirty="0">
              <a:solidFill>
                <a:srgbClr val="00B0F0"/>
              </a:solidFill>
            </a:endParaRPr>
          </a:p>
        </p:txBody>
      </p:sp>
      <p:sp>
        <p:nvSpPr>
          <p:cNvPr id="4" name="Rectangle 3"/>
          <p:cNvSpPr/>
          <p:nvPr/>
        </p:nvSpPr>
        <p:spPr>
          <a:xfrm>
            <a:off x="197224" y="1481461"/>
            <a:ext cx="11811000" cy="4532459"/>
          </a:xfrm>
          <a:prstGeom prst="rect">
            <a:avLst/>
          </a:prstGeom>
        </p:spPr>
        <p:txBody>
          <a:bodyPr wrap="square">
            <a:spAutoFit/>
          </a:bodyPr>
          <a:lstStyle/>
          <a:p>
            <a:pPr>
              <a:lnSpc>
                <a:spcPct val="150000"/>
              </a:lnSpc>
              <a:buNone/>
            </a:pPr>
            <a:r>
              <a:rPr lang="cy-GB" sz="2800" dirty="0">
                <a:latin typeface="Century" panose="02040604050505020304" pitchFamily="18" charset="0"/>
                <a:cs typeface="Times New Roman" pitchFamily="18" charset="0"/>
              </a:rPr>
              <a:t>The information you put in the discussion should answer the following questions:</a:t>
            </a:r>
          </a:p>
          <a:p>
            <a:pPr>
              <a:lnSpc>
                <a:spcPct val="150000"/>
              </a:lnSpc>
              <a:buNone/>
            </a:pPr>
            <a:r>
              <a:rPr lang="cy-GB" sz="2800" dirty="0">
                <a:latin typeface="Century" panose="02040604050505020304" pitchFamily="18" charset="0"/>
                <a:cs typeface="Times New Roman" pitchFamily="18" charset="0"/>
              </a:rPr>
              <a:t>(1) </a:t>
            </a:r>
            <a:r>
              <a:rPr lang="en-US" sz="2800" dirty="0">
                <a:latin typeface="Century" panose="02040604050505020304" pitchFamily="18" charset="0"/>
                <a:cs typeface="Times New Roman" pitchFamily="18" charset="0"/>
              </a:rPr>
              <a:t>Have you answered aims of your experiment ( Can you accept of reject your hypothesis?)</a:t>
            </a:r>
            <a:endParaRPr lang="cy-GB" sz="2800" dirty="0">
              <a:latin typeface="Century" panose="02040604050505020304" pitchFamily="18" charset="0"/>
              <a:cs typeface="Times New Roman" pitchFamily="18" charset="0"/>
            </a:endParaRPr>
          </a:p>
          <a:p>
            <a:pPr>
              <a:lnSpc>
                <a:spcPct val="150000"/>
              </a:lnSpc>
              <a:buNone/>
            </a:pPr>
            <a:r>
              <a:rPr lang="cy-GB" sz="2800" dirty="0">
                <a:latin typeface="Century" panose="02040604050505020304" pitchFamily="18" charset="0"/>
                <a:cs typeface="Times New Roman" pitchFamily="18" charset="0"/>
              </a:rPr>
              <a:t>(2) How do your results compare with those of previous researchers?</a:t>
            </a:r>
          </a:p>
          <a:p>
            <a:pPr>
              <a:lnSpc>
                <a:spcPct val="150000"/>
              </a:lnSpc>
              <a:buNone/>
            </a:pPr>
            <a:r>
              <a:rPr lang="cy-GB" sz="2800" dirty="0">
                <a:latin typeface="Century" panose="02040604050505020304" pitchFamily="18" charset="0"/>
                <a:cs typeface="Times New Roman" pitchFamily="18" charset="0"/>
              </a:rPr>
              <a:t>(3)Why did you get the results you got? You may have to explain inconsistent or unexpected results.</a:t>
            </a:r>
          </a:p>
        </p:txBody>
      </p:sp>
    </p:spTree>
    <p:extLst>
      <p:ext uri="{BB962C8B-B14F-4D97-AF65-F5344CB8AC3E}">
        <p14:creationId xmlns:p14="http://schemas.microsoft.com/office/powerpoint/2010/main" val="38664850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2"/>
          <p:cNvSpPr txBox="1">
            <a:spLocks/>
          </p:cNvSpPr>
          <p:nvPr/>
        </p:nvSpPr>
        <p:spPr>
          <a:xfrm>
            <a:off x="317594" y="591671"/>
            <a:ext cx="11483787"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Arial" panose="020B0604020202020204" pitchFamily="34" charset="0"/>
              <a:buNone/>
            </a:pPr>
            <a:r>
              <a:rPr lang="cy-GB" dirty="0" smtClean="0">
                <a:latin typeface="Century" panose="02040604050505020304" pitchFamily="18" charset="0"/>
                <a:cs typeface="Times New Roman" pitchFamily="18" charset="0"/>
              </a:rPr>
              <a:t>(4)What problems did you encounter in carrying out the experiment and how could you overcome these in future investigations?</a:t>
            </a:r>
          </a:p>
          <a:p>
            <a:pPr>
              <a:lnSpc>
                <a:spcPct val="150000"/>
              </a:lnSpc>
              <a:spcBef>
                <a:spcPts val="0"/>
              </a:spcBef>
              <a:buFont typeface="Arial" panose="020B0604020202020204" pitchFamily="34" charset="0"/>
              <a:buNone/>
            </a:pPr>
            <a:r>
              <a:rPr lang="cy-GB" dirty="0" smtClean="0">
                <a:latin typeface="Century" panose="02040604050505020304" pitchFamily="18" charset="0"/>
                <a:cs typeface="Times New Roman" pitchFamily="18" charset="0"/>
              </a:rPr>
              <a:t>(5)What is significant or important about your results? What are the implications of your results?</a:t>
            </a:r>
          </a:p>
          <a:p>
            <a:pPr>
              <a:lnSpc>
                <a:spcPct val="150000"/>
              </a:lnSpc>
              <a:spcBef>
                <a:spcPts val="0"/>
              </a:spcBef>
              <a:buFont typeface="Arial" panose="020B0604020202020204" pitchFamily="34" charset="0"/>
              <a:buNone/>
            </a:pPr>
            <a:r>
              <a:rPr lang="cy-GB" dirty="0" smtClean="0">
                <a:latin typeface="Century" panose="02040604050505020304" pitchFamily="18" charset="0"/>
                <a:cs typeface="Times New Roman" pitchFamily="18" charset="0"/>
              </a:rPr>
              <a:t>(6)What further areas of investigation, if any, can you suggest.</a:t>
            </a:r>
          </a:p>
          <a:p>
            <a:endParaRPr lang="fr-FR" dirty="0"/>
          </a:p>
        </p:txBody>
      </p:sp>
    </p:spTree>
    <p:extLst>
      <p:ext uri="{BB962C8B-B14F-4D97-AF65-F5344CB8AC3E}">
        <p14:creationId xmlns:p14="http://schemas.microsoft.com/office/powerpoint/2010/main" val="348944171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360" y="57382"/>
            <a:ext cx="3682418" cy="584775"/>
          </a:xfrm>
          <a:prstGeom prst="rect">
            <a:avLst/>
          </a:prstGeom>
        </p:spPr>
        <p:txBody>
          <a:bodyPr wrap="none">
            <a:spAutoFit/>
          </a:bodyPr>
          <a:lstStyle/>
          <a:p>
            <a:r>
              <a:rPr lang="cy-GB" sz="3200" b="1" dirty="0">
                <a:solidFill>
                  <a:srgbClr val="00B0F0"/>
                </a:solidFill>
                <a:latin typeface="Century" panose="02040604050505020304" pitchFamily="18" charset="0"/>
              </a:rPr>
              <a:t>THE LANGUAGE</a:t>
            </a:r>
            <a:endParaRPr lang="fr-FR" sz="3200" b="1" dirty="0">
              <a:solidFill>
                <a:srgbClr val="00B0F0"/>
              </a:solidFill>
              <a:latin typeface="Century" panose="02040604050505020304" pitchFamily="18" charset="0"/>
            </a:endParaRPr>
          </a:p>
        </p:txBody>
      </p:sp>
      <p:sp>
        <p:nvSpPr>
          <p:cNvPr id="3" name="Rectangle 2"/>
          <p:cNvSpPr/>
          <p:nvPr/>
        </p:nvSpPr>
        <p:spPr>
          <a:xfrm>
            <a:off x="236911" y="1087469"/>
            <a:ext cx="11645153" cy="5178790"/>
          </a:xfrm>
          <a:prstGeom prst="rect">
            <a:avLst/>
          </a:prstGeom>
        </p:spPr>
        <p:txBody>
          <a:bodyPr wrap="square">
            <a:spAutoFit/>
          </a:bodyPr>
          <a:lstStyle/>
          <a:p>
            <a:pPr marL="514350" indent="-514350">
              <a:lnSpc>
                <a:spcPct val="150000"/>
              </a:lnSpc>
              <a:buAutoNum type="arabicParenBoth"/>
            </a:pPr>
            <a:r>
              <a:rPr lang="en-US" sz="2800" dirty="0">
                <a:latin typeface="Century" panose="02040604050505020304" pitchFamily="18" charset="0"/>
              </a:rPr>
              <a:t>use the linking words  are important for connecting the ideas and information.</a:t>
            </a:r>
          </a:p>
          <a:p>
            <a:pPr marL="514350" indent="-514350">
              <a:lnSpc>
                <a:spcPct val="150000"/>
              </a:lnSpc>
              <a:buAutoNum type="arabicParenBoth" startAt="2"/>
            </a:pPr>
            <a:r>
              <a:rPr lang="en-US" sz="2800" dirty="0">
                <a:latin typeface="Century" panose="02040604050505020304" pitchFamily="18" charset="0"/>
              </a:rPr>
              <a:t>Use the PRESENT tense  to make general statements , the PAST tense  refer to the results of this experiment .</a:t>
            </a:r>
          </a:p>
          <a:p>
            <a:pPr marL="514350" indent="-514350">
              <a:lnSpc>
                <a:spcPct val="150000"/>
              </a:lnSpc>
              <a:buAutoNum type="arabicParenBoth" startAt="2"/>
            </a:pPr>
            <a:r>
              <a:rPr lang="en-US" sz="2800" dirty="0">
                <a:latin typeface="Century" panose="02040604050505020304" pitchFamily="18" charset="0"/>
              </a:rPr>
              <a:t>Be careful about giving reasons for unexpected results and explaining the importance or significance of the results.</a:t>
            </a:r>
          </a:p>
          <a:p>
            <a:pPr marL="514350" indent="-514350">
              <a:lnSpc>
                <a:spcPct val="150000"/>
              </a:lnSpc>
              <a:buAutoNum type="arabicParenBoth" startAt="2"/>
            </a:pPr>
            <a:r>
              <a:rPr lang="en-US" sz="2800" dirty="0">
                <a:latin typeface="Century" panose="02040604050505020304" pitchFamily="18" charset="0"/>
              </a:rPr>
              <a:t>Make general recommendations about future experimental techniques or future research.</a:t>
            </a:r>
          </a:p>
        </p:txBody>
      </p:sp>
    </p:spTree>
    <p:extLst>
      <p:ext uri="{BB962C8B-B14F-4D97-AF65-F5344CB8AC3E}">
        <p14:creationId xmlns:p14="http://schemas.microsoft.com/office/powerpoint/2010/main" val="100862415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1371594" y="94129"/>
            <a:ext cx="8784000" cy="6588000"/>
          </a:xfrm>
          <a:prstGeom prst="rect">
            <a:avLst/>
          </a:prstGeom>
          <a:noFill/>
          <a:ln w="9525">
            <a:noFill/>
            <a:miter lim="800000"/>
            <a:headEnd/>
            <a:tailEnd/>
          </a:ln>
          <a:effectLst/>
        </p:spPr>
      </p:pic>
    </p:spTree>
    <p:extLst>
      <p:ext uri="{BB962C8B-B14F-4D97-AF65-F5344CB8AC3E}">
        <p14:creationId xmlns:p14="http://schemas.microsoft.com/office/powerpoint/2010/main" val="1220761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2250" y="121451"/>
            <a:ext cx="5187639" cy="584775"/>
          </a:xfrm>
          <a:prstGeom prst="rect">
            <a:avLst/>
          </a:prstGeom>
          <a:noFill/>
        </p:spPr>
        <p:txBody>
          <a:bodyPr wrap="none" rtlCol="0">
            <a:spAutoFit/>
          </a:bodyPr>
          <a:lstStyle/>
          <a:p>
            <a:r>
              <a:rPr lang="fr-FR" sz="3200" b="1" dirty="0" smtClean="0">
                <a:solidFill>
                  <a:srgbClr val="00B0F0"/>
                </a:solidFill>
                <a:latin typeface="Century" panose="02040604050505020304" pitchFamily="18" charset="0"/>
              </a:rPr>
              <a:t>Concept of </a:t>
            </a:r>
            <a:r>
              <a:rPr lang="fr-FR" sz="3200" b="1" dirty="0" err="1" smtClean="0">
                <a:solidFill>
                  <a:srgbClr val="00B0F0"/>
                </a:solidFill>
                <a:latin typeface="Century" panose="02040604050505020304" pitchFamily="18" charset="0"/>
              </a:rPr>
              <a:t>scientific</a:t>
            </a:r>
            <a:r>
              <a:rPr lang="fr-FR" sz="3200" b="1" dirty="0" smtClean="0">
                <a:solidFill>
                  <a:srgbClr val="00B0F0"/>
                </a:solidFill>
                <a:latin typeface="Century" panose="02040604050505020304" pitchFamily="18" charset="0"/>
              </a:rPr>
              <a:t> </a:t>
            </a:r>
            <a:r>
              <a:rPr lang="fr-FR" sz="3200" b="1" dirty="0" err="1" smtClean="0">
                <a:solidFill>
                  <a:srgbClr val="00B0F0"/>
                </a:solidFill>
                <a:latin typeface="Century" panose="02040604050505020304" pitchFamily="18" charset="0"/>
              </a:rPr>
              <a:t>paper</a:t>
            </a:r>
            <a:endParaRPr lang="fr-FR" sz="3200" b="1" dirty="0">
              <a:solidFill>
                <a:srgbClr val="00B0F0"/>
              </a:solidFill>
              <a:latin typeface="Century" panose="02040604050505020304" pitchFamily="18" charset="0"/>
            </a:endParaRPr>
          </a:p>
        </p:txBody>
      </p:sp>
      <p:sp>
        <p:nvSpPr>
          <p:cNvPr id="3" name="Rectangle 2"/>
          <p:cNvSpPr/>
          <p:nvPr/>
        </p:nvSpPr>
        <p:spPr>
          <a:xfrm>
            <a:off x="172250" y="773461"/>
            <a:ext cx="11847499" cy="2950744"/>
          </a:xfrm>
          <a:prstGeom prst="rect">
            <a:avLst/>
          </a:prstGeom>
        </p:spPr>
        <p:txBody>
          <a:bodyPr wrap="square">
            <a:spAutoFit/>
          </a:bodyPr>
          <a:lstStyle/>
          <a:p>
            <a:pPr algn="just">
              <a:lnSpc>
                <a:spcPct val="150000"/>
              </a:lnSpc>
            </a:pPr>
            <a:r>
              <a:rPr lang="en-GB" sz="3200" dirty="0">
                <a:latin typeface="Century" panose="02040604050505020304" pitchFamily="18" charset="0"/>
                <a:ea typeface="Calibri" panose="020F0502020204030204" pitchFamily="34" charset="0"/>
                <a:cs typeface="Arial" panose="020B0604020202020204" pitchFamily="34" charset="0"/>
              </a:rPr>
              <a:t>A scientific publication is a written and published report describing the results of original research. This report must be presented according to a professional code derived from scientific ethics, publishing experience, and </a:t>
            </a:r>
            <a:r>
              <a:rPr lang="en-GB" sz="3200" dirty="0" smtClean="0">
                <a:latin typeface="Century" panose="02040604050505020304" pitchFamily="18" charset="0"/>
                <a:ea typeface="Calibri" panose="020F0502020204030204" pitchFamily="34" charset="0"/>
                <a:cs typeface="Arial" panose="020B0604020202020204" pitchFamily="34" charset="0"/>
              </a:rPr>
              <a:t>tradition.</a:t>
            </a:r>
            <a:endParaRPr lang="fr-FR" sz="3200" dirty="0">
              <a:latin typeface="Century" panose="02040604050505020304" pitchFamily="18" charset="0"/>
            </a:endParaRPr>
          </a:p>
        </p:txBody>
      </p:sp>
    </p:spTree>
    <p:extLst>
      <p:ext uri="{BB962C8B-B14F-4D97-AF65-F5344CB8AC3E}">
        <p14:creationId xmlns:p14="http://schemas.microsoft.com/office/powerpoint/2010/main" val="31110459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94129" y="126720"/>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smtClean="0">
                <a:solidFill>
                  <a:srgbClr val="FF0000"/>
                </a:solidFill>
                <a:latin typeface="Century" panose="02040604050505020304" pitchFamily="18" charset="0"/>
                <a:cs typeface="Times New Roman" pitchFamily="18" charset="0"/>
              </a:rPr>
              <a:t>Acknowledgments</a:t>
            </a:r>
            <a:endParaRPr lang="fr-FR" sz="3600" dirty="0">
              <a:solidFill>
                <a:srgbClr val="FF0000"/>
              </a:solidFill>
              <a:latin typeface="Century" panose="02040604050505020304" pitchFamily="18" charset="0"/>
              <a:cs typeface="Times New Roman" pitchFamily="18" charset="0"/>
            </a:endParaRPr>
          </a:p>
        </p:txBody>
      </p:sp>
      <p:sp>
        <p:nvSpPr>
          <p:cNvPr id="3" name="Espace réservé du contenu 2"/>
          <p:cNvSpPr txBox="1">
            <a:spLocks/>
          </p:cNvSpPr>
          <p:nvPr/>
        </p:nvSpPr>
        <p:spPr>
          <a:xfrm>
            <a:off x="94129" y="812520"/>
            <a:ext cx="11914095" cy="186531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buFont typeface="Arial" panose="020B0604020202020204" pitchFamily="34" charset="0"/>
              <a:buNone/>
            </a:pPr>
            <a:r>
              <a:rPr lang="en-US" dirty="0" smtClean="0">
                <a:latin typeface="Century" panose="02040604050505020304" pitchFamily="18" charset="0"/>
                <a:cs typeface="Times New Roman" pitchFamily="18" charset="0"/>
              </a:rPr>
              <a:t>This is a place to thank anyone who helped you complete your research. It can include colleagues, focus group participants, fellow researchers, mentors, or family members.</a:t>
            </a:r>
            <a:endParaRPr lang="fr-FR" dirty="0" smtClean="0">
              <a:latin typeface="Century" panose="02040604050505020304" pitchFamily="18" charset="0"/>
              <a:cs typeface="Times New Roman" pitchFamily="18" charset="0"/>
            </a:endParaRPr>
          </a:p>
          <a:p>
            <a:endParaRPr lang="fr-FR" dirty="0"/>
          </a:p>
        </p:txBody>
      </p:sp>
    </p:spTree>
    <p:extLst>
      <p:ext uri="{BB962C8B-B14F-4D97-AF65-F5344CB8AC3E}">
        <p14:creationId xmlns:p14="http://schemas.microsoft.com/office/powerpoint/2010/main" val="10262175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8246" y="870197"/>
            <a:ext cx="9282954" cy="515526"/>
          </a:xfrm>
          <a:prstGeom prst="rect">
            <a:avLst/>
          </a:prstGeom>
        </p:spPr>
        <p:txBody>
          <a:bodyPr wrap="square">
            <a:spAutoFit/>
          </a:bodyPr>
          <a:lstStyle/>
          <a:p>
            <a:pPr>
              <a:lnSpc>
                <a:spcPct val="107000"/>
              </a:lnSpc>
              <a:spcAft>
                <a:spcPts val="800"/>
              </a:spcAft>
            </a:pPr>
            <a:r>
              <a:rPr lang="en-US" sz="2800" dirty="0" smtClean="0">
                <a:latin typeface="Century" panose="02040604050505020304" pitchFamily="18" charset="0"/>
                <a:ea typeface="Calibri" panose="020F0502020204030204" pitchFamily="34" charset="0"/>
                <a:cs typeface="Arial" panose="020B0604020202020204" pitchFamily="34" charset="0"/>
              </a:rPr>
              <a:t>The </a:t>
            </a:r>
            <a:r>
              <a:rPr lang="en-US" sz="2800" dirty="0">
                <a:latin typeface="Century" panose="02040604050505020304" pitchFamily="18" charset="0"/>
                <a:ea typeface="Calibri" panose="020F0502020204030204" pitchFamily="34" charset="0"/>
                <a:cs typeface="Arial" panose="020B0604020202020204" pitchFamily="34" charset="0"/>
              </a:rPr>
              <a:t>two most common methods are:</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119152" y="101487"/>
            <a:ext cx="5886548" cy="636456"/>
          </a:xfrm>
          <a:prstGeom prst="rect">
            <a:avLst/>
          </a:prstGeom>
        </p:spPr>
        <p:txBody>
          <a:bodyPr wrap="none">
            <a:spAutoFit/>
          </a:bodyPr>
          <a:lstStyle/>
          <a:p>
            <a:pPr>
              <a:lnSpc>
                <a:spcPct val="107000"/>
              </a:lnSpc>
              <a:spcAft>
                <a:spcPts val="800"/>
              </a:spcAft>
            </a:pPr>
            <a:r>
              <a:rPr lang="en-US" sz="3600" b="1" dirty="0">
                <a:solidFill>
                  <a:srgbClr val="FF0000"/>
                </a:solidFill>
                <a:latin typeface="Century" panose="02040604050505020304" pitchFamily="18" charset="0"/>
                <a:ea typeface="Calibri" panose="020F0502020204030204" pitchFamily="34" charset="0"/>
                <a:cs typeface="Arial" panose="020B0604020202020204" pitchFamily="34" charset="0"/>
              </a:rPr>
              <a:t>How to Number Chapters?</a:t>
            </a:r>
            <a:endParaRPr lang="fr-FR" sz="36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p:txBody>
      </p:sp>
      <p:sp>
        <p:nvSpPr>
          <p:cNvPr id="4" name="Rectangle 3"/>
          <p:cNvSpPr/>
          <p:nvPr/>
        </p:nvSpPr>
        <p:spPr>
          <a:xfrm>
            <a:off x="318246" y="1517977"/>
            <a:ext cx="11649636" cy="5262979"/>
          </a:xfrm>
          <a:prstGeom prst="rect">
            <a:avLst/>
          </a:prstGeom>
        </p:spPr>
        <p:txBody>
          <a:bodyPr wrap="square">
            <a:spAutoFit/>
          </a:bodyPr>
          <a:lstStyle/>
          <a:p>
            <a:pPr>
              <a:lnSpc>
                <a:spcPct val="150000"/>
              </a:lnSpc>
            </a:pPr>
            <a:r>
              <a:rPr lang="en-US" sz="2800" b="1" dirty="0">
                <a:solidFill>
                  <a:srgbClr val="00B0F0"/>
                </a:solidFill>
                <a:latin typeface="Century" panose="02040604050505020304" pitchFamily="18" charset="0"/>
                <a:ea typeface="Calibri" panose="020F0502020204030204" pitchFamily="34" charset="0"/>
                <a:cs typeface="Arial" panose="020B0604020202020204" pitchFamily="34" charset="0"/>
              </a:rPr>
              <a:t>a) Classification using letters alternating with Roman and Arabic </a:t>
            </a:r>
            <a:r>
              <a:rPr lang="en-US" sz="28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numerals</a:t>
            </a:r>
            <a:endParaRPr lang="fr-FR" sz="2800" b="1" dirty="0">
              <a:solidFill>
                <a:srgbClr val="00B0F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a:latin typeface="Century" panose="02040604050505020304" pitchFamily="18" charset="0"/>
                <a:ea typeface="Calibri" panose="020F0502020204030204" pitchFamily="34" charset="0"/>
                <a:cs typeface="Arial" panose="020B0604020202020204" pitchFamily="34" charset="0"/>
              </a:rPr>
              <a:t>I. First part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a:latin typeface="Century" panose="02040604050505020304" pitchFamily="18" charset="0"/>
                <a:ea typeface="Calibri" panose="020F0502020204030204" pitchFamily="34" charset="0"/>
                <a:cs typeface="Arial" panose="020B0604020202020204" pitchFamily="34" charset="0"/>
              </a:rPr>
              <a:t>A. First section</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a:latin typeface="Century" panose="02040604050505020304" pitchFamily="18" charset="0"/>
                <a:ea typeface="Calibri" panose="020F0502020204030204" pitchFamily="34" charset="0"/>
                <a:cs typeface="Arial" panose="020B0604020202020204" pitchFamily="34" charset="0"/>
              </a:rPr>
              <a:t>1. First subsection</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a:latin typeface="Century" panose="02040604050505020304" pitchFamily="18" charset="0"/>
                <a:ea typeface="Calibri" panose="020F0502020204030204" pitchFamily="34" charset="0"/>
                <a:cs typeface="Arial" panose="020B0604020202020204" pitchFamily="34" charset="0"/>
              </a:rPr>
              <a:t>   a) First subdivision</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a:latin typeface="Century" panose="02040604050505020304" pitchFamily="18" charset="0"/>
                <a:ea typeface="Calibri" panose="020F0502020204030204" pitchFamily="34" charset="0"/>
                <a:cs typeface="Arial" panose="020B0604020202020204" pitchFamily="34" charset="0"/>
              </a:rPr>
              <a:t>   b) Second subdivision</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a:latin typeface="Century" panose="02040604050505020304" pitchFamily="18" charset="0"/>
                <a:ea typeface="Calibri" panose="020F0502020204030204" pitchFamily="34" charset="0"/>
                <a:cs typeface="Arial" panose="020B0604020202020204" pitchFamily="34" charset="0"/>
              </a:rPr>
              <a:t>   c) (...)</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183313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8259" y="489755"/>
            <a:ext cx="11672047" cy="4616648"/>
          </a:xfrm>
          <a:prstGeom prst="rect">
            <a:avLst/>
          </a:prstGeom>
        </p:spPr>
        <p:txBody>
          <a:bodyPr wrap="square">
            <a:spAutoFit/>
          </a:bodyPr>
          <a:lstStyle/>
          <a:p>
            <a:pPr>
              <a:lnSpc>
                <a:spcPct val="150000"/>
              </a:lnSpc>
              <a:spcAft>
                <a:spcPts val="0"/>
              </a:spcAft>
            </a:pPr>
            <a:r>
              <a:rPr lang="en-US" sz="2800" b="1" dirty="0">
                <a:solidFill>
                  <a:srgbClr val="00B0F0"/>
                </a:solidFill>
                <a:latin typeface="Century" panose="02040604050505020304" pitchFamily="18" charset="0"/>
                <a:ea typeface="Calibri" panose="020F0502020204030204" pitchFamily="34" charset="0"/>
                <a:cs typeface="Arial" panose="020B0604020202020204" pitchFamily="34" charset="0"/>
              </a:rPr>
              <a:t>b) Numbering with Roman and Arabic numerals</a:t>
            </a:r>
            <a:r>
              <a:rPr lang="en-US" sz="28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a:t>
            </a:r>
            <a:endParaRPr lang="fr-FR" sz="2800" b="1" dirty="0">
              <a:solidFill>
                <a:srgbClr val="00B0F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spcAft>
                <a:spcPts val="0"/>
              </a:spcAft>
            </a:pPr>
            <a:r>
              <a:rPr lang="en-US" sz="2800" dirty="0">
                <a:latin typeface="Century" panose="02040604050505020304" pitchFamily="18" charset="0"/>
                <a:ea typeface="Calibri" panose="020F0502020204030204" pitchFamily="34" charset="0"/>
                <a:cs typeface="Arial" panose="020B0604020202020204" pitchFamily="34" charset="0"/>
              </a:rPr>
              <a:t>I. First part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spcAft>
                <a:spcPts val="0"/>
              </a:spcAft>
            </a:pPr>
            <a:r>
              <a:rPr lang="en-US" sz="2800" dirty="0">
                <a:latin typeface="Century" panose="02040604050505020304" pitchFamily="18" charset="0"/>
                <a:ea typeface="Calibri" panose="020F0502020204030204" pitchFamily="34" charset="0"/>
                <a:cs typeface="Arial" panose="020B0604020202020204" pitchFamily="34" charset="0"/>
              </a:rPr>
              <a:t>1. First section</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spcAft>
                <a:spcPts val="0"/>
              </a:spcAft>
            </a:pPr>
            <a:r>
              <a:rPr lang="en-US" sz="2800" dirty="0">
                <a:latin typeface="Century" panose="02040604050505020304" pitchFamily="18" charset="0"/>
                <a:ea typeface="Calibri" panose="020F0502020204030204" pitchFamily="34" charset="0"/>
                <a:cs typeface="Arial" panose="020B0604020202020204" pitchFamily="34" charset="0"/>
              </a:rPr>
              <a:t>   1.1. First subsection</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spcAft>
                <a:spcPts val="0"/>
              </a:spcAft>
            </a:pPr>
            <a:r>
              <a:rPr lang="en-US" sz="2800" dirty="0">
                <a:latin typeface="Century" panose="02040604050505020304" pitchFamily="18" charset="0"/>
                <a:ea typeface="Calibri" panose="020F0502020204030204" pitchFamily="34" charset="0"/>
                <a:cs typeface="Arial" panose="020B0604020202020204" pitchFamily="34" charset="0"/>
              </a:rPr>
              <a:t>   1.1.1. First subdivision</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spcAft>
                <a:spcPts val="0"/>
              </a:spcAft>
            </a:pPr>
            <a:r>
              <a:rPr lang="en-US" sz="2800" dirty="0">
                <a:latin typeface="Century" panose="02040604050505020304" pitchFamily="18" charset="0"/>
                <a:ea typeface="Calibri" panose="020F0502020204030204" pitchFamily="34" charset="0"/>
                <a:cs typeface="Arial" panose="020B0604020202020204" pitchFamily="34" charset="0"/>
              </a:rPr>
              <a:t>   1.1.2. Second subdivision</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spcAft>
                <a:spcPts val="0"/>
              </a:spcAft>
            </a:pPr>
            <a:r>
              <a:rPr lang="en-US" sz="2800" dirty="0">
                <a:latin typeface="Century" panose="02040604050505020304" pitchFamily="18" charset="0"/>
                <a:ea typeface="Calibri" panose="020F0502020204030204" pitchFamily="34" charset="0"/>
                <a:cs typeface="Arial" panose="020B0604020202020204" pitchFamily="34" charset="0"/>
              </a:rPr>
              <a:t>   1.1.3. (...)</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226352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99826"/>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cy-GB" sz="4000" b="1" dirty="0">
                <a:solidFill>
                  <a:srgbClr val="FF0000"/>
                </a:solidFill>
                <a:latin typeface="Century" panose="02040604050505020304" pitchFamily="18" charset="0"/>
              </a:rPr>
              <a:t>8</a:t>
            </a:r>
            <a:r>
              <a:rPr lang="cy-GB" sz="4000" b="1" dirty="0" smtClean="0">
                <a:solidFill>
                  <a:srgbClr val="FF0000"/>
                </a:solidFill>
                <a:latin typeface="Century" panose="02040604050505020304" pitchFamily="18" charset="0"/>
              </a:rPr>
              <a:t>-  References</a:t>
            </a:r>
            <a:endParaRPr lang="cy-GB" sz="4000" b="1" dirty="0">
              <a:solidFill>
                <a:srgbClr val="FF0000"/>
              </a:solidFill>
              <a:latin typeface="Century" panose="02040604050505020304" pitchFamily="18" charset="0"/>
            </a:endParaRPr>
          </a:p>
        </p:txBody>
      </p:sp>
      <p:sp>
        <p:nvSpPr>
          <p:cNvPr id="3" name="Content Placeholder 2"/>
          <p:cNvSpPr txBox="1">
            <a:spLocks/>
          </p:cNvSpPr>
          <p:nvPr/>
        </p:nvSpPr>
        <p:spPr>
          <a:xfrm>
            <a:off x="161364" y="1008530"/>
            <a:ext cx="11725835" cy="227255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buFont typeface="Arial" panose="020B0604020202020204" pitchFamily="34" charset="0"/>
              <a:buNone/>
            </a:pPr>
            <a:r>
              <a:rPr lang="en-US" dirty="0" smtClean="0">
                <a:latin typeface="Century" panose="02040604050505020304" pitchFamily="18" charset="0"/>
                <a:cs typeface="Times New Roman" pitchFamily="18" charset="0"/>
              </a:rPr>
              <a:t>For each reference give the author’s name, the year of publication, the full title of the book or article and the publication details. </a:t>
            </a:r>
          </a:p>
          <a:p>
            <a:pPr algn="just">
              <a:lnSpc>
                <a:spcPct val="150000"/>
              </a:lnSpc>
              <a:spcBef>
                <a:spcPts val="0"/>
              </a:spcBef>
              <a:buFont typeface="Arial" panose="020B0604020202020204" pitchFamily="34" charset="0"/>
              <a:buNone/>
            </a:pPr>
            <a:r>
              <a:rPr lang="en-US" dirty="0" smtClean="0">
                <a:latin typeface="Century" panose="02040604050505020304" pitchFamily="18" charset="0"/>
                <a:cs typeface="Times New Roman" pitchFamily="18" charset="0"/>
              </a:rPr>
              <a:t>The model below will help you in writing your list of references. </a:t>
            </a:r>
            <a:endParaRPr lang="cy-GB" dirty="0">
              <a:latin typeface="Century" panose="02040604050505020304" pitchFamily="18" charset="0"/>
              <a:cs typeface="Times New Roman" pitchFamily="18" charset="0"/>
            </a:endParaRPr>
          </a:p>
        </p:txBody>
      </p:sp>
    </p:spTree>
    <p:extLst>
      <p:ext uri="{BB962C8B-B14F-4D97-AF65-F5344CB8AC3E}">
        <p14:creationId xmlns:p14="http://schemas.microsoft.com/office/powerpoint/2010/main" val="4182981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1334586" y="226898"/>
            <a:ext cx="8745032" cy="6408000"/>
          </a:xfrm>
          <a:prstGeom prst="rect">
            <a:avLst/>
          </a:prstGeom>
          <a:noFill/>
          <a:ln w="9525">
            <a:noFill/>
            <a:miter lim="800000"/>
            <a:headEnd/>
            <a:tailEnd/>
          </a:ln>
          <a:effectLst/>
        </p:spPr>
      </p:pic>
    </p:spTree>
    <p:extLst>
      <p:ext uri="{BB962C8B-B14F-4D97-AF65-F5344CB8AC3E}">
        <p14:creationId xmlns:p14="http://schemas.microsoft.com/office/powerpoint/2010/main" val="36221397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61364"/>
            <a:ext cx="11590032" cy="584775"/>
          </a:xfrm>
          <a:prstGeom prst="rect">
            <a:avLst/>
          </a:prstGeom>
          <a:noFill/>
        </p:spPr>
        <p:txBody>
          <a:bodyPr wrap="none" rtlCol="0">
            <a:spAutoFit/>
          </a:bodyPr>
          <a:lstStyle/>
          <a:p>
            <a:r>
              <a:rPr lang="fr-FR" sz="3200" dirty="0" err="1" smtClean="0">
                <a:solidFill>
                  <a:srgbClr val="FF0000"/>
                </a:solidFill>
                <a:latin typeface="Century" panose="02040604050505020304" pitchFamily="18" charset="0"/>
              </a:rPr>
              <a:t>Different</a:t>
            </a:r>
            <a:r>
              <a:rPr lang="fr-FR" sz="3200" dirty="0" smtClean="0">
                <a:solidFill>
                  <a:srgbClr val="FF0000"/>
                </a:solidFill>
                <a:latin typeface="Century" panose="02040604050505020304" pitchFamily="18" charset="0"/>
              </a:rPr>
              <a:t> </a:t>
            </a:r>
            <a:r>
              <a:rPr lang="fr-FR" sz="3200" dirty="0" err="1" smtClean="0">
                <a:solidFill>
                  <a:srgbClr val="FF0000"/>
                </a:solidFill>
                <a:latin typeface="Century" panose="02040604050505020304" pitchFamily="18" charset="0"/>
              </a:rPr>
              <a:t>methods</a:t>
            </a:r>
            <a:r>
              <a:rPr lang="fr-FR" sz="3200" dirty="0" smtClean="0">
                <a:solidFill>
                  <a:srgbClr val="FF0000"/>
                </a:solidFill>
                <a:latin typeface="Century" panose="02040604050505020304" pitchFamily="18" charset="0"/>
              </a:rPr>
              <a:t> </a:t>
            </a:r>
            <a:r>
              <a:rPr lang="fr-FR" sz="3200" dirty="0" err="1" smtClean="0">
                <a:solidFill>
                  <a:srgbClr val="FF0000"/>
                </a:solidFill>
                <a:latin typeface="Century" panose="02040604050505020304" pitchFamily="18" charset="0"/>
              </a:rPr>
              <a:t>can</a:t>
            </a:r>
            <a:r>
              <a:rPr lang="fr-FR" sz="3200" dirty="0" smtClean="0">
                <a:solidFill>
                  <a:srgbClr val="FF0000"/>
                </a:solidFill>
                <a:latin typeface="Century" panose="02040604050505020304" pitchFamily="18" charset="0"/>
              </a:rPr>
              <a:t> </a:t>
            </a:r>
            <a:r>
              <a:rPr lang="fr-FR" sz="3200" dirty="0" err="1" smtClean="0">
                <a:solidFill>
                  <a:srgbClr val="FF0000"/>
                </a:solidFill>
                <a:latin typeface="Century" panose="02040604050505020304" pitchFamily="18" charset="0"/>
              </a:rPr>
              <a:t>be</a:t>
            </a:r>
            <a:r>
              <a:rPr lang="fr-FR" sz="3200" dirty="0" smtClean="0">
                <a:solidFill>
                  <a:srgbClr val="FF0000"/>
                </a:solidFill>
                <a:latin typeface="Century" panose="02040604050505020304" pitchFamily="18" charset="0"/>
              </a:rPr>
              <a:t> </a:t>
            </a:r>
            <a:r>
              <a:rPr lang="fr-FR" sz="3200" dirty="0" err="1" smtClean="0">
                <a:solidFill>
                  <a:srgbClr val="FF0000"/>
                </a:solidFill>
                <a:latin typeface="Century" panose="02040604050505020304" pitchFamily="18" charset="0"/>
              </a:rPr>
              <a:t>used</a:t>
            </a:r>
            <a:r>
              <a:rPr lang="fr-FR" sz="3200" dirty="0" smtClean="0">
                <a:solidFill>
                  <a:srgbClr val="FF0000"/>
                </a:solidFill>
                <a:latin typeface="Century" panose="02040604050505020304" pitchFamily="18" charset="0"/>
              </a:rPr>
              <a:t> to </a:t>
            </a:r>
            <a:r>
              <a:rPr lang="fr-FR" sz="3200" dirty="0" err="1" smtClean="0">
                <a:solidFill>
                  <a:srgbClr val="FF0000"/>
                </a:solidFill>
                <a:latin typeface="Century" panose="02040604050505020304" pitchFamily="18" charset="0"/>
              </a:rPr>
              <a:t>write</a:t>
            </a:r>
            <a:r>
              <a:rPr lang="fr-FR" sz="3200" dirty="0" smtClean="0">
                <a:solidFill>
                  <a:srgbClr val="FF0000"/>
                </a:solidFill>
                <a:latin typeface="Century" panose="02040604050505020304" pitchFamily="18" charset="0"/>
              </a:rPr>
              <a:t> the </a:t>
            </a:r>
            <a:r>
              <a:rPr lang="fr-FR" sz="3200" dirty="0" err="1" smtClean="0">
                <a:solidFill>
                  <a:srgbClr val="FF0000"/>
                </a:solidFill>
                <a:latin typeface="Century" panose="02040604050505020304" pitchFamily="18" charset="0"/>
              </a:rPr>
              <a:t>bibliographic</a:t>
            </a:r>
            <a:r>
              <a:rPr lang="fr-FR" sz="3200" dirty="0" smtClean="0">
                <a:solidFill>
                  <a:srgbClr val="FF0000"/>
                </a:solidFill>
                <a:latin typeface="Century" panose="02040604050505020304" pitchFamily="18" charset="0"/>
              </a:rPr>
              <a:t> </a:t>
            </a:r>
            <a:r>
              <a:rPr lang="fr-FR" sz="3200" dirty="0" err="1" smtClean="0">
                <a:solidFill>
                  <a:srgbClr val="FF0000"/>
                </a:solidFill>
                <a:latin typeface="Century" panose="02040604050505020304" pitchFamily="18" charset="0"/>
              </a:rPr>
              <a:t>list</a:t>
            </a:r>
            <a:endParaRPr lang="fr-FR" sz="3200" dirty="0">
              <a:solidFill>
                <a:srgbClr val="FF0000"/>
              </a:solidFill>
              <a:latin typeface="Century" panose="02040604050505020304" pitchFamily="18" charset="0"/>
            </a:endParaRPr>
          </a:p>
        </p:txBody>
      </p:sp>
      <p:sp>
        <p:nvSpPr>
          <p:cNvPr id="3" name="Rectangle 2"/>
          <p:cNvSpPr/>
          <p:nvPr/>
        </p:nvSpPr>
        <p:spPr>
          <a:xfrm>
            <a:off x="0" y="1039016"/>
            <a:ext cx="9725163" cy="523220"/>
          </a:xfrm>
          <a:prstGeom prst="rect">
            <a:avLst/>
          </a:prstGeom>
        </p:spPr>
        <p:txBody>
          <a:bodyPr wrap="none">
            <a:spAutoFit/>
          </a:bodyPr>
          <a:lstStyle/>
          <a:p>
            <a:r>
              <a:rPr lang="en-GB" sz="2800" b="1" dirty="0">
                <a:solidFill>
                  <a:srgbClr val="00B0F0"/>
                </a:solidFill>
                <a:latin typeface="Century" panose="02040604050505020304" pitchFamily="18" charset="0"/>
                <a:ea typeface="Calibri" panose="020F0502020204030204" pitchFamily="34" charset="0"/>
                <a:cs typeface="Arial" panose="020B0604020202020204" pitchFamily="34" charset="0"/>
              </a:rPr>
              <a:t>APA</a:t>
            </a:r>
            <a:r>
              <a:rPr lang="en-GB" sz="2800" dirty="0">
                <a:solidFill>
                  <a:srgbClr val="00B0F0"/>
                </a:solidFill>
                <a:latin typeface="Century" panose="02040604050505020304" pitchFamily="18" charset="0"/>
                <a:ea typeface="Calibri" panose="020F0502020204030204" pitchFamily="34" charset="0"/>
                <a:cs typeface="Arial" panose="020B0604020202020204" pitchFamily="34" charset="0"/>
              </a:rPr>
              <a:t> Style (American Psychological Association – 7th Ed.)</a:t>
            </a:r>
            <a:endParaRPr lang="fr-FR" sz="2800" dirty="0">
              <a:solidFill>
                <a:srgbClr val="00B0F0"/>
              </a:solidFill>
              <a:latin typeface="Century" panose="02040604050505020304" pitchFamily="18" charset="0"/>
            </a:endParaRPr>
          </a:p>
        </p:txBody>
      </p:sp>
      <p:sp>
        <p:nvSpPr>
          <p:cNvPr id="4" name="Rectangle 3"/>
          <p:cNvSpPr/>
          <p:nvPr/>
        </p:nvSpPr>
        <p:spPr>
          <a:xfrm>
            <a:off x="121023" y="2001374"/>
            <a:ext cx="11887200" cy="4532459"/>
          </a:xfrm>
          <a:prstGeom prst="rect">
            <a:avLst/>
          </a:prstGeom>
        </p:spPr>
        <p:txBody>
          <a:bodyPr wrap="square">
            <a:spAutoFit/>
          </a:bodyPr>
          <a:lstStyle/>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Most used in Environmental sciences, geography, psychology, education, social sciences</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a:latin typeface="Century" panose="02040604050505020304" pitchFamily="18" charset="0"/>
                <a:ea typeface="Calibri" panose="020F0502020204030204" pitchFamily="34" charset="0"/>
                <a:cs typeface="Arial" panose="020B0604020202020204" pitchFamily="34" charset="0"/>
              </a:rPr>
              <a:t>In-text citation</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a:t>
            </a:r>
            <a:r>
              <a:rPr lang="en-GB" sz="2800" dirty="0">
                <a:solidFill>
                  <a:srgbClr val="00B0F0"/>
                </a:solidFill>
                <a:latin typeface="Century" panose="02040604050505020304" pitchFamily="18" charset="0"/>
                <a:ea typeface="Calibri" panose="020F0502020204030204" pitchFamily="34" charset="0"/>
                <a:cs typeface="Arial" panose="020B0604020202020204" pitchFamily="34" charset="0"/>
              </a:rPr>
              <a:t>Author</a:t>
            </a:r>
            <a:r>
              <a:rPr lang="en-GB" sz="2800" dirty="0">
                <a:latin typeface="Century" panose="02040604050505020304" pitchFamily="18" charset="0"/>
                <a:ea typeface="Calibri" panose="020F0502020204030204" pitchFamily="34" charset="0"/>
                <a:cs typeface="Arial" panose="020B0604020202020204" pitchFamily="34" charset="0"/>
              </a:rPr>
              <a:t>, </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Year</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Reference </a:t>
            </a:r>
            <a:r>
              <a:rPr lang="en-GB" sz="2800" b="1" dirty="0">
                <a:latin typeface="Century" panose="02040604050505020304" pitchFamily="18" charset="0"/>
                <a:ea typeface="Calibri" panose="020F0502020204030204" pitchFamily="34" charset="0"/>
                <a:cs typeface="Arial" panose="020B0604020202020204" pitchFamily="34" charset="0"/>
              </a:rPr>
              <a:t>list example (journal article</a:t>
            </a:r>
            <a:r>
              <a:rPr lang="en-GB" sz="2800" b="1" dirty="0" smtClean="0">
                <a:latin typeface="Century" panose="02040604050505020304" pitchFamily="18" charset="0"/>
                <a:ea typeface="Calibri" panose="020F0502020204030204" pitchFamily="34" charset="0"/>
                <a:cs typeface="Arial" panose="020B0604020202020204" pitchFamily="34" charset="0"/>
              </a:rPr>
              <a:t>):</a:t>
            </a:r>
            <a:endParaRPr lang="fr-FR" sz="2800" b="1"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Author, A. A. (Year). Title of the article. </a:t>
            </a:r>
            <a:r>
              <a:rPr lang="en-GB"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Title </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of the </a:t>
            </a:r>
            <a:r>
              <a:rPr lang="en-GB"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Journal, </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volume(issue), pages.</a:t>
            </a:r>
            <a:endParaRPr lang="fr-FR" sz="2800" dirty="0">
              <a:solidFill>
                <a:srgbClr val="FF0000"/>
              </a:solidFill>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569215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2892138" cy="584775"/>
          </a:xfrm>
          <a:prstGeom prst="rect">
            <a:avLst/>
          </a:prstGeom>
        </p:spPr>
        <p:txBody>
          <a:bodyPr wrap="none">
            <a:spAutoFit/>
          </a:bodyPr>
          <a:lstStyle/>
          <a:p>
            <a:r>
              <a:rPr lang="en-GB" sz="3200" b="1" dirty="0">
                <a:solidFill>
                  <a:srgbClr val="00B0F0"/>
                </a:solidFill>
                <a:latin typeface="Century" panose="02040604050505020304" pitchFamily="18" charset="0"/>
                <a:ea typeface="Calibri" panose="020F0502020204030204" pitchFamily="34" charset="0"/>
                <a:cs typeface="Arial" panose="020B0604020202020204" pitchFamily="34" charset="0"/>
              </a:rPr>
              <a:t>Harvard Style</a:t>
            </a:r>
            <a:endParaRPr lang="fr-FR" sz="3200" b="1" dirty="0">
              <a:solidFill>
                <a:srgbClr val="00B0F0"/>
              </a:solidFill>
              <a:latin typeface="Century" panose="02040604050505020304" pitchFamily="18" charset="0"/>
            </a:endParaRPr>
          </a:p>
        </p:txBody>
      </p:sp>
      <p:sp>
        <p:nvSpPr>
          <p:cNvPr id="6" name="Rectangle 5"/>
          <p:cNvSpPr/>
          <p:nvPr/>
        </p:nvSpPr>
        <p:spPr>
          <a:xfrm>
            <a:off x="268941" y="892216"/>
            <a:ext cx="11712388" cy="4532459"/>
          </a:xfrm>
          <a:prstGeom prst="rect">
            <a:avLst/>
          </a:prstGeom>
        </p:spPr>
        <p:txBody>
          <a:bodyPr wrap="square">
            <a:spAutoFit/>
          </a:bodyPr>
          <a:lstStyle/>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Similar to APA, but more flexible</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smtClean="0">
                <a:latin typeface="Century" panose="02040604050505020304" pitchFamily="18" charset="0"/>
                <a:ea typeface="Calibri" panose="020F0502020204030204" pitchFamily="34" charset="0"/>
                <a:cs typeface="Arial" panose="020B0604020202020204" pitchFamily="34" charset="0"/>
              </a:rPr>
              <a:t>Used in</a:t>
            </a:r>
            <a:r>
              <a:rPr lang="fr-FR" sz="2800" dirty="0" smtClean="0">
                <a:latin typeface="Century" panose="02040604050505020304" pitchFamily="18" charset="0"/>
                <a:ea typeface="Calibri" panose="020F0502020204030204" pitchFamily="34" charset="0"/>
                <a:cs typeface="Arial" panose="020B0604020202020204" pitchFamily="34" charset="0"/>
              </a:rPr>
              <a:t> </a:t>
            </a:r>
            <a:r>
              <a:rPr lang="en-GB" sz="2800" dirty="0" smtClean="0">
                <a:latin typeface="Century" panose="02040604050505020304" pitchFamily="18" charset="0"/>
                <a:ea typeface="Calibri" panose="020F0502020204030204" pitchFamily="34" charset="0"/>
                <a:cs typeface="Arial" panose="020B0604020202020204" pitchFamily="34" charset="0"/>
              </a:rPr>
              <a:t>Science</a:t>
            </a:r>
            <a:r>
              <a:rPr lang="en-GB" sz="2800" dirty="0">
                <a:latin typeface="Century" panose="02040604050505020304" pitchFamily="18" charset="0"/>
                <a:ea typeface="Calibri" panose="020F0502020204030204" pitchFamily="34" charset="0"/>
                <a:cs typeface="Arial" panose="020B0604020202020204" pitchFamily="34" charset="0"/>
              </a:rPr>
              <a:t>, engineering, universities in Europe</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smtClean="0">
                <a:latin typeface="Century" panose="02040604050505020304" pitchFamily="18" charset="0"/>
                <a:ea typeface="Calibri" panose="020F0502020204030204" pitchFamily="34" charset="0"/>
                <a:cs typeface="Arial" panose="020B0604020202020204" pitchFamily="34" charset="0"/>
              </a:rPr>
              <a:t> </a:t>
            </a:r>
            <a:r>
              <a:rPr lang="en-GB" sz="2800" b="1" dirty="0">
                <a:latin typeface="Century" panose="02040604050505020304" pitchFamily="18" charset="0"/>
                <a:ea typeface="Calibri" panose="020F0502020204030204" pitchFamily="34" charset="0"/>
                <a:cs typeface="Arial" panose="020B0604020202020204" pitchFamily="34" charset="0"/>
              </a:rPr>
              <a:t>I</a:t>
            </a:r>
            <a:r>
              <a:rPr lang="en-GB" sz="2800" b="1" dirty="0" smtClean="0">
                <a:latin typeface="Century" panose="02040604050505020304" pitchFamily="18" charset="0"/>
                <a:ea typeface="Calibri" panose="020F0502020204030204" pitchFamily="34" charset="0"/>
                <a:cs typeface="Arial" panose="020B0604020202020204" pitchFamily="34" charset="0"/>
              </a:rPr>
              <a:t>n-text </a:t>
            </a:r>
            <a:r>
              <a:rPr lang="en-GB" sz="2800" b="1" dirty="0">
                <a:latin typeface="Century" panose="02040604050505020304" pitchFamily="18" charset="0"/>
                <a:ea typeface="Calibri" panose="020F0502020204030204" pitchFamily="34" charset="0"/>
                <a:cs typeface="Arial" panose="020B0604020202020204" pitchFamily="34" charset="0"/>
              </a:rPr>
              <a:t>citation</a:t>
            </a:r>
            <a:r>
              <a:rPr lang="en-GB" sz="2800" b="1" dirty="0" smtClean="0">
                <a:latin typeface="Century" panose="02040604050505020304" pitchFamily="18" charset="0"/>
                <a:ea typeface="Calibri" panose="020F0502020204030204" pitchFamily="34" charset="0"/>
                <a:cs typeface="Arial" panose="020B0604020202020204" pitchFamily="34" charset="0"/>
              </a:rPr>
              <a:t>:</a:t>
            </a:r>
            <a:endParaRPr lang="fr-FR" sz="2800" b="1"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solidFill>
                  <a:srgbClr val="00B0F0"/>
                </a:solidFill>
                <a:latin typeface="Century" panose="02040604050505020304" pitchFamily="18" charset="0"/>
                <a:ea typeface="Calibri" panose="020F0502020204030204" pitchFamily="34" charset="0"/>
                <a:cs typeface="Arial" panose="020B0604020202020204" pitchFamily="34" charset="0"/>
              </a:rPr>
              <a:t>Author </a:t>
            </a:r>
            <a:r>
              <a:rPr lang="en-GB" sz="2800" dirty="0">
                <a:latin typeface="Century" panose="02040604050505020304" pitchFamily="18" charset="0"/>
                <a:ea typeface="Calibri" panose="020F0502020204030204" pitchFamily="34" charset="0"/>
                <a:cs typeface="Arial" panose="020B0604020202020204" pitchFamily="34" charset="0"/>
              </a:rPr>
              <a:t>(</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Year</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Reference </a:t>
            </a:r>
            <a:r>
              <a:rPr lang="en-GB" sz="2800" b="1" dirty="0">
                <a:latin typeface="Century" panose="02040604050505020304" pitchFamily="18" charset="0"/>
                <a:ea typeface="Calibri" panose="020F0502020204030204" pitchFamily="34" charset="0"/>
                <a:cs typeface="Arial" panose="020B0604020202020204" pitchFamily="34" charset="0"/>
              </a:rPr>
              <a:t>list example</a:t>
            </a:r>
            <a:r>
              <a:rPr lang="en-GB" sz="2800" b="1" dirty="0" smtClean="0">
                <a:latin typeface="Century" panose="02040604050505020304" pitchFamily="18" charset="0"/>
                <a:ea typeface="Calibri" panose="020F0502020204030204" pitchFamily="34" charset="0"/>
                <a:cs typeface="Arial" panose="020B0604020202020204" pitchFamily="34" charset="0"/>
              </a:rPr>
              <a:t>:</a:t>
            </a:r>
            <a:endParaRPr lang="fr-FR" sz="2800" b="1"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Author, A. A. Year. Title of the article. </a:t>
            </a:r>
            <a:r>
              <a:rPr lang="en-GB"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Journal Name, </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volume(issue), pages.</a:t>
            </a:r>
            <a:endParaRPr lang="fr-FR" sz="2800" dirty="0">
              <a:solidFill>
                <a:srgbClr val="FF0000"/>
              </a:solidFill>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004404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9" y="179786"/>
            <a:ext cx="11618258" cy="4708981"/>
          </a:xfrm>
          <a:prstGeom prst="rect">
            <a:avLst/>
          </a:prstGeom>
        </p:spPr>
        <p:txBody>
          <a:bodyPr wrap="square">
            <a:spAutoFit/>
          </a:bodyPr>
          <a:lstStyle/>
          <a:p>
            <a:pPr>
              <a:lnSpc>
                <a:spcPct val="150000"/>
              </a:lnSpc>
            </a:pPr>
            <a:r>
              <a:rPr lang="fr-FR"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MLA </a:t>
            </a:r>
            <a:r>
              <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rPr>
              <a:t>Style (Modern </a:t>
            </a:r>
            <a:r>
              <a:rPr lang="fr-FR" sz="3200" b="1" dirty="0" err="1">
                <a:solidFill>
                  <a:srgbClr val="FF0000"/>
                </a:solidFill>
                <a:latin typeface="Century" panose="02040604050505020304" pitchFamily="18" charset="0"/>
                <a:ea typeface="Calibri" panose="020F0502020204030204" pitchFamily="34" charset="0"/>
                <a:cs typeface="Arial" panose="020B0604020202020204" pitchFamily="34" charset="0"/>
              </a:rPr>
              <a:t>Language</a:t>
            </a:r>
            <a:r>
              <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rPr>
              <a:t> </a:t>
            </a:r>
            <a:r>
              <a:rPr lang="fr-FR"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Association)</a:t>
            </a:r>
            <a:endParaRPr lang="fr-FR" dirty="0" smtClean="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GB" sz="2800" dirty="0" smtClean="0">
                <a:latin typeface="Century" panose="02040604050505020304" pitchFamily="18" charset="0"/>
                <a:ea typeface="Calibri" panose="020F0502020204030204" pitchFamily="34" charset="0"/>
                <a:cs typeface="Arial" panose="020B0604020202020204" pitchFamily="34" charset="0"/>
              </a:rPr>
              <a:t>Used </a:t>
            </a:r>
            <a:r>
              <a:rPr lang="en-GB" sz="2800" dirty="0">
                <a:latin typeface="Century" panose="02040604050505020304" pitchFamily="18" charset="0"/>
                <a:ea typeface="Calibri" panose="020F0502020204030204" pitchFamily="34" charset="0"/>
                <a:cs typeface="Arial" panose="020B0604020202020204" pitchFamily="34" charset="0"/>
              </a:rPr>
              <a:t>in</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Humanities, literature, </a:t>
            </a:r>
            <a:r>
              <a:rPr lang="en-GB" sz="2800" dirty="0" smtClean="0">
                <a:latin typeface="Century" panose="02040604050505020304" pitchFamily="18" charset="0"/>
                <a:ea typeface="Calibri" panose="020F0502020204030204" pitchFamily="34" charset="0"/>
                <a:cs typeface="Arial" panose="020B0604020202020204" pitchFamily="34" charset="0"/>
              </a:rPr>
              <a:t>languages.</a:t>
            </a:r>
            <a:endParaRPr lang="fr-FR" sz="2800" dirty="0" smtClean="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In-text </a:t>
            </a:r>
            <a:r>
              <a:rPr lang="en-GB" sz="2800" b="1" dirty="0">
                <a:latin typeface="Century" panose="02040604050505020304" pitchFamily="18" charset="0"/>
                <a:ea typeface="Calibri" panose="020F0502020204030204" pitchFamily="34" charset="0"/>
                <a:cs typeface="Arial" panose="020B0604020202020204" pitchFamily="34" charset="0"/>
              </a:rPr>
              <a:t>citation</a:t>
            </a:r>
            <a:r>
              <a:rPr lang="en-GB" sz="2800" b="1" dirty="0" smtClean="0">
                <a:latin typeface="Century" panose="02040604050505020304" pitchFamily="18" charset="0"/>
                <a:ea typeface="Calibri" panose="020F0502020204030204" pitchFamily="34" charset="0"/>
                <a:cs typeface="Arial" panose="020B0604020202020204" pitchFamily="34" charset="0"/>
              </a:rPr>
              <a:t>:</a:t>
            </a:r>
            <a:endParaRPr lang="fr-FR" sz="2800" b="1"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a:t>
            </a:r>
            <a:r>
              <a:rPr lang="en-GB" sz="2800" dirty="0">
                <a:solidFill>
                  <a:srgbClr val="00B0F0"/>
                </a:solidFill>
                <a:latin typeface="Century" panose="02040604050505020304" pitchFamily="18" charset="0"/>
                <a:ea typeface="Calibri" panose="020F0502020204030204" pitchFamily="34" charset="0"/>
                <a:cs typeface="Arial" panose="020B0604020202020204" pitchFamily="34" charset="0"/>
              </a:rPr>
              <a:t>Author</a:t>
            </a:r>
            <a:r>
              <a:rPr lang="en-GB" sz="2800" dirty="0">
                <a:latin typeface="Century" panose="02040604050505020304" pitchFamily="18" charset="0"/>
                <a:ea typeface="Calibri" panose="020F0502020204030204" pitchFamily="34" charset="0"/>
                <a:cs typeface="Arial" panose="020B0604020202020204" pitchFamily="34" charset="0"/>
              </a:rPr>
              <a:t> </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page</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Reference </a:t>
            </a:r>
            <a:r>
              <a:rPr lang="en-GB" sz="2800" b="1" dirty="0">
                <a:latin typeface="Century" panose="02040604050505020304" pitchFamily="18" charset="0"/>
                <a:ea typeface="Calibri" panose="020F0502020204030204" pitchFamily="34" charset="0"/>
                <a:cs typeface="Arial" panose="020B0604020202020204" pitchFamily="34" charset="0"/>
              </a:rPr>
              <a:t>list example</a:t>
            </a:r>
            <a:r>
              <a:rPr lang="en-GB" sz="2800" b="1" dirty="0" smtClean="0">
                <a:latin typeface="Century" panose="02040604050505020304" pitchFamily="18" charset="0"/>
                <a:ea typeface="Calibri" panose="020F0502020204030204" pitchFamily="34" charset="0"/>
                <a:cs typeface="Arial" panose="020B0604020202020204" pitchFamily="34" charset="0"/>
              </a:rPr>
              <a:t>:</a:t>
            </a:r>
            <a:endParaRPr lang="fr-FR" sz="2800" b="1"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Author, A. A. </a:t>
            </a:r>
            <a:r>
              <a:rPr lang="en-GB"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Title </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of </a:t>
            </a:r>
            <a:r>
              <a:rPr lang="en-GB"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Book. </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Publisher, Year.</a:t>
            </a:r>
            <a:endParaRPr lang="fr-FR" sz="2800" dirty="0">
              <a:solidFill>
                <a:srgbClr val="FF0000"/>
              </a:solidFill>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503846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129" y="-158617"/>
            <a:ext cx="11940989" cy="4062651"/>
          </a:xfrm>
          <a:prstGeom prst="rect">
            <a:avLst/>
          </a:prstGeom>
        </p:spPr>
        <p:txBody>
          <a:bodyPr wrap="square">
            <a:spAutoFit/>
          </a:bodyPr>
          <a:lstStyle/>
          <a:p>
            <a:pPr>
              <a:lnSpc>
                <a:spcPct val="150000"/>
              </a:lnSpc>
            </a:pPr>
            <a:r>
              <a:rPr lang="en-GB"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Chicago Style</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Two systems</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a</a:t>
            </a:r>
            <a:r>
              <a:rPr lang="en-GB" sz="2800" b="1" dirty="0">
                <a:solidFill>
                  <a:srgbClr val="00B0F0"/>
                </a:solidFill>
                <a:latin typeface="Century" panose="02040604050505020304" pitchFamily="18" charset="0"/>
                <a:ea typeface="Calibri" panose="020F0502020204030204" pitchFamily="34" charset="0"/>
                <a:cs typeface="Arial" panose="020B0604020202020204" pitchFamily="34" charset="0"/>
              </a:rPr>
              <a:t>) Chicago </a:t>
            </a:r>
            <a:r>
              <a:rPr lang="en-GB" sz="28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Author–Date</a:t>
            </a:r>
            <a:endParaRPr lang="fr-FR" sz="2800" b="1" dirty="0">
              <a:solidFill>
                <a:srgbClr val="00B0F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Similar to APA/Harvard</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smtClean="0">
                <a:latin typeface="Century" panose="02040604050505020304" pitchFamily="18" charset="0"/>
                <a:ea typeface="Calibri" panose="020F0502020204030204" pitchFamily="34" charset="0"/>
                <a:cs typeface="Arial" panose="020B0604020202020204" pitchFamily="34" charset="0"/>
              </a:rPr>
              <a:t>Example:</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Author, A. A. Year. </a:t>
            </a:r>
            <a:r>
              <a:rPr lang="en-GB" sz="2800" dirty="0" smtClean="0">
                <a:latin typeface="Century" panose="02040604050505020304" pitchFamily="18" charset="0"/>
                <a:ea typeface="Calibri" panose="020F0502020204030204" pitchFamily="34" charset="0"/>
                <a:cs typeface="Arial" panose="020B0604020202020204" pitchFamily="34" charset="0"/>
              </a:rPr>
              <a:t>Title </a:t>
            </a:r>
            <a:r>
              <a:rPr lang="en-GB" sz="2800" dirty="0">
                <a:latin typeface="Century" panose="02040604050505020304" pitchFamily="18" charset="0"/>
                <a:ea typeface="Calibri" panose="020F0502020204030204" pitchFamily="34" charset="0"/>
                <a:cs typeface="Arial" panose="020B0604020202020204" pitchFamily="34" charset="0"/>
              </a:rPr>
              <a:t>of </a:t>
            </a:r>
            <a:r>
              <a:rPr lang="en-GB" sz="2800" dirty="0" smtClean="0">
                <a:latin typeface="Century" panose="02040604050505020304" pitchFamily="18" charset="0"/>
                <a:ea typeface="Calibri" panose="020F0502020204030204" pitchFamily="34" charset="0"/>
                <a:cs typeface="Arial" panose="020B0604020202020204" pitchFamily="34" charset="0"/>
              </a:rPr>
              <a:t>Book. </a:t>
            </a:r>
            <a:r>
              <a:rPr lang="en-GB" sz="2800" dirty="0">
                <a:latin typeface="Century" panose="02040604050505020304" pitchFamily="18" charset="0"/>
                <a:ea typeface="Calibri" panose="020F0502020204030204" pitchFamily="34" charset="0"/>
                <a:cs typeface="Arial" panose="020B0604020202020204" pitchFamily="34" charset="0"/>
              </a:rPr>
              <a:t>Publisher.</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121024" y="3920375"/>
            <a:ext cx="11914094" cy="2677656"/>
          </a:xfrm>
          <a:prstGeom prst="rect">
            <a:avLst/>
          </a:prstGeom>
        </p:spPr>
        <p:txBody>
          <a:bodyPr wrap="square">
            <a:spAutoFit/>
          </a:bodyPr>
          <a:lstStyle/>
          <a:p>
            <a:pPr>
              <a:lnSpc>
                <a:spcPct val="150000"/>
              </a:lnSpc>
            </a:pPr>
            <a:r>
              <a:rPr lang="en-US" sz="2800" b="1" dirty="0">
                <a:solidFill>
                  <a:srgbClr val="00B0F0"/>
                </a:solidFill>
                <a:latin typeface="Century" panose="02040604050505020304" pitchFamily="18" charset="0"/>
                <a:ea typeface="Calibri" panose="020F0502020204030204" pitchFamily="34" charset="0"/>
                <a:cs typeface="Arial" panose="020B0604020202020204" pitchFamily="34" charset="0"/>
              </a:rPr>
              <a:t>b) Chicago Notes &amp; </a:t>
            </a:r>
            <a:r>
              <a:rPr lang="en-US" sz="28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Bibliography</a:t>
            </a:r>
            <a:endParaRPr lang="fr-FR" sz="2800" b="1" dirty="0">
              <a:solidFill>
                <a:srgbClr val="00B0F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a:latin typeface="Century" panose="02040604050505020304" pitchFamily="18" charset="0"/>
                <a:ea typeface="Calibri" panose="020F0502020204030204" pitchFamily="34" charset="0"/>
                <a:cs typeface="Arial" panose="020B0604020202020204" pitchFamily="34" charset="0"/>
              </a:rPr>
              <a:t>Uses </a:t>
            </a:r>
            <a:r>
              <a:rPr lang="en-US" sz="2800" dirty="0" smtClean="0">
                <a:latin typeface="Century" panose="02040604050505020304" pitchFamily="18" charset="0"/>
                <a:ea typeface="Calibri" panose="020F0502020204030204" pitchFamily="34" charset="0"/>
                <a:cs typeface="Arial" panose="020B0604020202020204" pitchFamily="34" charset="0"/>
              </a:rPr>
              <a:t>footnotes.</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Example </a:t>
            </a:r>
            <a:r>
              <a:rPr lang="en-US" sz="2800" dirty="0">
                <a:latin typeface="Century" panose="02040604050505020304" pitchFamily="18" charset="0"/>
                <a:ea typeface="Calibri" panose="020F0502020204030204" pitchFamily="34" charset="0"/>
                <a:cs typeface="Arial" panose="020B0604020202020204" pitchFamily="34" charset="0"/>
              </a:rPr>
              <a:t>(bibliography entry</a:t>
            </a:r>
            <a:r>
              <a:rPr lang="en-US"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US" sz="2800" dirty="0">
                <a:latin typeface="Century" panose="02040604050505020304" pitchFamily="18" charset="0"/>
                <a:ea typeface="Calibri" panose="020F0502020204030204" pitchFamily="34" charset="0"/>
                <a:cs typeface="Arial" panose="020B0604020202020204" pitchFamily="34" charset="0"/>
              </a:rPr>
              <a:t>Author, A. A. </a:t>
            </a:r>
            <a:r>
              <a:rPr lang="en-US" sz="2800" dirty="0" smtClean="0">
                <a:latin typeface="Century" panose="02040604050505020304" pitchFamily="18" charset="0"/>
                <a:ea typeface="Calibri" panose="020F0502020204030204" pitchFamily="34" charset="0"/>
                <a:cs typeface="Arial" panose="020B0604020202020204" pitchFamily="34" charset="0"/>
              </a:rPr>
              <a:t>Title </a:t>
            </a:r>
            <a:r>
              <a:rPr lang="en-US" sz="2800" dirty="0">
                <a:latin typeface="Century" panose="02040604050505020304" pitchFamily="18" charset="0"/>
                <a:ea typeface="Calibri" panose="020F0502020204030204" pitchFamily="34" charset="0"/>
                <a:cs typeface="Arial" panose="020B0604020202020204" pitchFamily="34" charset="0"/>
              </a:rPr>
              <a:t>of </a:t>
            </a:r>
            <a:r>
              <a:rPr lang="en-US" sz="2800" dirty="0" smtClean="0">
                <a:latin typeface="Century" panose="02040604050505020304" pitchFamily="18" charset="0"/>
                <a:ea typeface="Calibri" panose="020F0502020204030204" pitchFamily="34" charset="0"/>
                <a:cs typeface="Arial" panose="020B0604020202020204" pitchFamily="34" charset="0"/>
              </a:rPr>
              <a:t>Book. </a:t>
            </a:r>
            <a:r>
              <a:rPr lang="en-US" sz="2800" dirty="0">
                <a:latin typeface="Century" panose="02040604050505020304" pitchFamily="18" charset="0"/>
                <a:ea typeface="Calibri" panose="020F0502020204030204" pitchFamily="34" charset="0"/>
                <a:cs typeface="Arial" panose="020B0604020202020204" pitchFamily="34" charset="0"/>
              </a:rPr>
              <a:t>Place: Publisher, Year.</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686610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365" y="-46847"/>
            <a:ext cx="11887200" cy="5909310"/>
          </a:xfrm>
          <a:prstGeom prst="rect">
            <a:avLst/>
          </a:prstGeom>
        </p:spPr>
        <p:txBody>
          <a:bodyPr wrap="square">
            <a:spAutoFit/>
          </a:bodyPr>
          <a:lstStyle/>
          <a:p>
            <a:pPr>
              <a:lnSpc>
                <a:spcPct val="150000"/>
              </a:lnSpc>
            </a:pPr>
            <a:r>
              <a:rPr lang="en-GB" sz="28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Vancouver Style</a:t>
            </a:r>
            <a:endParaRPr lang="fr-FR" sz="28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smtClean="0">
                <a:latin typeface="Century" panose="02040604050505020304" pitchFamily="18" charset="0"/>
                <a:ea typeface="Calibri" panose="020F0502020204030204" pitchFamily="34" charset="0"/>
                <a:cs typeface="Arial" panose="020B0604020202020204" pitchFamily="34" charset="0"/>
              </a:rPr>
              <a:t>Used </a:t>
            </a:r>
            <a:r>
              <a:rPr lang="en-GB" sz="2800" dirty="0">
                <a:latin typeface="Century" panose="02040604050505020304" pitchFamily="18" charset="0"/>
                <a:ea typeface="Calibri" panose="020F0502020204030204" pitchFamily="34" charset="0"/>
                <a:cs typeface="Arial" panose="020B0604020202020204" pitchFamily="34" charset="0"/>
              </a:rPr>
              <a:t>in</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Medicine, biology, health sciences</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In-text </a:t>
            </a:r>
            <a:r>
              <a:rPr lang="en-GB" sz="2800" b="1" dirty="0">
                <a:latin typeface="Century" panose="02040604050505020304" pitchFamily="18" charset="0"/>
                <a:ea typeface="Calibri" panose="020F0502020204030204" pitchFamily="34" charset="0"/>
                <a:cs typeface="Arial" panose="020B0604020202020204" pitchFamily="34" charset="0"/>
              </a:rPr>
              <a:t>citation</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Numbers:</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solidFill>
                  <a:srgbClr val="00B0F0"/>
                </a:solidFill>
                <a:latin typeface="Century" panose="02040604050505020304" pitchFamily="18" charset="0"/>
                <a:ea typeface="Calibri" panose="020F0502020204030204" pitchFamily="34" charset="0"/>
                <a:cs typeface="Arial" panose="020B0604020202020204" pitchFamily="34" charset="0"/>
              </a:rPr>
              <a:t>[1], [2], [3</a:t>
            </a:r>
            <a:r>
              <a:rPr lang="en-GB" sz="2800" dirty="0" smtClean="0">
                <a:solidFill>
                  <a:srgbClr val="00B0F0"/>
                </a:solidFill>
                <a:latin typeface="Century" panose="02040604050505020304" pitchFamily="18" charset="0"/>
                <a:ea typeface="Calibri" panose="020F0502020204030204" pitchFamily="34" charset="0"/>
                <a:cs typeface="Arial" panose="020B0604020202020204" pitchFamily="34" charset="0"/>
              </a:rPr>
              <a:t>...]</a:t>
            </a:r>
            <a:endParaRPr lang="fr-FR" sz="2800" dirty="0">
              <a:solidFill>
                <a:srgbClr val="00B0F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Reference </a:t>
            </a:r>
            <a:r>
              <a:rPr lang="en-GB" sz="2800" b="1" dirty="0">
                <a:latin typeface="Century" panose="02040604050505020304" pitchFamily="18" charset="0"/>
                <a:ea typeface="Calibri" panose="020F0502020204030204" pitchFamily="34" charset="0"/>
                <a:cs typeface="Arial" panose="020B0604020202020204" pitchFamily="34" charset="0"/>
              </a:rPr>
              <a:t>list example</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1. Author A, Author B. Title of article. </a:t>
            </a:r>
            <a:r>
              <a:rPr lang="en-GB"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Journal. Year; volume (issue): pages</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a:t>
            </a:r>
            <a:endParaRPr lang="fr-FR" sz="2800" dirty="0">
              <a:solidFill>
                <a:srgbClr val="FF0000"/>
              </a:solidFill>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91619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91099"/>
            <a:ext cx="8710846" cy="584775"/>
          </a:xfrm>
          <a:prstGeom prst="rect">
            <a:avLst/>
          </a:prstGeom>
        </p:spPr>
        <p:txBody>
          <a:bodyPr wrap="none">
            <a:spAutoFit/>
          </a:bodyPr>
          <a:lstStyle/>
          <a:p>
            <a:pPr marL="285750" indent="-285750">
              <a:buFont typeface="Wingdings" panose="05000000000000000000" pitchFamily="2" charset="2"/>
              <a:buChar char="Ø"/>
            </a:pPr>
            <a:r>
              <a:rPr lang="en-GB" sz="3200" b="1" dirty="0">
                <a:solidFill>
                  <a:srgbClr val="FF0000"/>
                </a:solidFill>
                <a:latin typeface="Century" panose="02040604050505020304" pitchFamily="18" charset="0"/>
                <a:ea typeface="Calibri" panose="020F0502020204030204" pitchFamily="34" charset="0"/>
                <a:cs typeface="Arial" panose="020B0604020202020204" pitchFamily="34" charset="0"/>
              </a:rPr>
              <a:t>Original Research Article (Research Paper</a:t>
            </a:r>
            <a:r>
              <a:rPr lang="en-GB"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a:t>
            </a:r>
            <a:endParaRPr lang="fr-FR" sz="3200" b="1" dirty="0">
              <a:solidFill>
                <a:srgbClr val="FF0000"/>
              </a:solidFill>
              <a:latin typeface="Century" panose="02040604050505020304" pitchFamily="18" charset="0"/>
            </a:endParaRPr>
          </a:p>
        </p:txBody>
      </p:sp>
      <p:sp>
        <p:nvSpPr>
          <p:cNvPr id="3" name="Rectangle 2"/>
          <p:cNvSpPr/>
          <p:nvPr/>
        </p:nvSpPr>
        <p:spPr>
          <a:xfrm>
            <a:off x="21900" y="151511"/>
            <a:ext cx="6102953" cy="584775"/>
          </a:xfrm>
          <a:prstGeom prst="rect">
            <a:avLst/>
          </a:prstGeom>
        </p:spPr>
        <p:txBody>
          <a:bodyPr wrap="none">
            <a:spAutoFit/>
          </a:bodyPr>
          <a:lstStyle/>
          <a:p>
            <a:r>
              <a:rPr lang="en-GB" sz="32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Main </a:t>
            </a:r>
            <a:r>
              <a:rPr lang="en-GB" sz="3200" b="1" dirty="0">
                <a:solidFill>
                  <a:srgbClr val="00B0F0"/>
                </a:solidFill>
                <a:latin typeface="Century" panose="02040604050505020304" pitchFamily="18" charset="0"/>
                <a:ea typeface="Calibri" panose="020F0502020204030204" pitchFamily="34" charset="0"/>
                <a:cs typeface="Arial" panose="020B0604020202020204" pitchFamily="34" charset="0"/>
              </a:rPr>
              <a:t>types of scientific articles</a:t>
            </a:r>
            <a:endParaRPr lang="fr-FR" sz="3200" b="1" dirty="0">
              <a:solidFill>
                <a:srgbClr val="00B0F0"/>
              </a:solidFill>
              <a:latin typeface="Century" panose="02040604050505020304" pitchFamily="18" charset="0"/>
            </a:endParaRPr>
          </a:p>
        </p:txBody>
      </p:sp>
      <p:sp>
        <p:nvSpPr>
          <p:cNvPr id="4" name="Rectangle 3"/>
          <p:cNvSpPr/>
          <p:nvPr/>
        </p:nvSpPr>
        <p:spPr>
          <a:xfrm>
            <a:off x="174811" y="1593319"/>
            <a:ext cx="11743765" cy="2593467"/>
          </a:xfrm>
          <a:prstGeom prst="rect">
            <a:avLst/>
          </a:prstGeom>
        </p:spPr>
        <p:txBody>
          <a:bodyPr wrap="square">
            <a:spAutoFit/>
          </a:bodyPr>
          <a:lstStyle/>
          <a:p>
            <a:pPr algn="just">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A detailed study that presents new and original research results. It includes objectives, methods, results, and conclusions based on experiments or data analysis. It is the most common type of scientific publication.</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53325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023" y="168303"/>
            <a:ext cx="11819964" cy="5262979"/>
          </a:xfrm>
          <a:prstGeom prst="rect">
            <a:avLst/>
          </a:prstGeom>
        </p:spPr>
        <p:txBody>
          <a:bodyPr wrap="square">
            <a:spAutoFit/>
          </a:bodyPr>
          <a:lstStyle/>
          <a:p>
            <a:pPr algn="just">
              <a:lnSpc>
                <a:spcPct val="150000"/>
              </a:lnSpc>
            </a:pPr>
            <a:r>
              <a:rPr lang="en-GB" sz="28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IEEE Style</a:t>
            </a:r>
            <a:endParaRPr lang="fr-FR" sz="28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2800" dirty="0" smtClean="0">
                <a:latin typeface="Century" panose="02040604050505020304" pitchFamily="18" charset="0"/>
                <a:ea typeface="Calibri" panose="020F0502020204030204" pitchFamily="34" charset="0"/>
                <a:cs typeface="Arial" panose="020B0604020202020204" pitchFamily="34" charset="0"/>
              </a:rPr>
              <a:t>Used </a:t>
            </a:r>
            <a:r>
              <a:rPr lang="en-GB" sz="2800" dirty="0">
                <a:latin typeface="Century" panose="02040604050505020304" pitchFamily="18" charset="0"/>
                <a:ea typeface="Calibri" panose="020F0502020204030204" pitchFamily="34" charset="0"/>
                <a:cs typeface="Arial" panose="020B0604020202020204" pitchFamily="34" charset="0"/>
              </a:rPr>
              <a:t>in</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Engineering, computer science, technology</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In-text </a:t>
            </a:r>
            <a:r>
              <a:rPr lang="en-GB" sz="2800" b="1" dirty="0">
                <a:latin typeface="Century" panose="02040604050505020304" pitchFamily="18" charset="0"/>
                <a:ea typeface="Calibri" panose="020F0502020204030204" pitchFamily="34" charset="0"/>
                <a:cs typeface="Arial" panose="020B0604020202020204" pitchFamily="34" charset="0"/>
              </a:rPr>
              <a:t>citation</a:t>
            </a:r>
            <a:r>
              <a:rPr lang="en-GB" sz="2800" b="1" dirty="0" smtClean="0">
                <a:latin typeface="Century" panose="02040604050505020304" pitchFamily="18" charset="0"/>
                <a:ea typeface="Calibri" panose="020F0502020204030204" pitchFamily="34" charset="0"/>
                <a:cs typeface="Arial" panose="020B0604020202020204" pitchFamily="34" charset="0"/>
              </a:rPr>
              <a:t>:</a:t>
            </a:r>
            <a:endParaRPr lang="fr-FR" sz="2800" b="1"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Numbers in brackets</a:t>
            </a:r>
            <a:r>
              <a:rPr lang="en-GB" sz="28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a:t>
            </a:r>
            <a:r>
              <a:rPr lang="en-GB" sz="2800" b="1" dirty="0">
                <a:solidFill>
                  <a:srgbClr val="00B0F0"/>
                </a:solidFill>
                <a:latin typeface="Century" panose="02040604050505020304" pitchFamily="18" charset="0"/>
                <a:ea typeface="Calibri" panose="020F0502020204030204" pitchFamily="34" charset="0"/>
                <a:cs typeface="Arial" panose="020B0604020202020204" pitchFamily="34" charset="0"/>
              </a:rPr>
              <a:t>1</a:t>
            </a:r>
            <a:r>
              <a:rPr lang="en-GB" sz="28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a:t>
            </a:r>
            <a:endParaRPr lang="fr-FR" sz="2800" b="1" dirty="0">
              <a:solidFill>
                <a:srgbClr val="00B0F0"/>
              </a:solidFill>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Reference </a:t>
            </a:r>
            <a:r>
              <a:rPr lang="en-GB" sz="2800" b="1" dirty="0">
                <a:latin typeface="Century" panose="02040604050505020304" pitchFamily="18" charset="0"/>
                <a:ea typeface="Calibri" panose="020F0502020204030204" pitchFamily="34" charset="0"/>
                <a:cs typeface="Arial" panose="020B0604020202020204" pitchFamily="34" charset="0"/>
              </a:rPr>
              <a:t>list example</a:t>
            </a:r>
            <a:r>
              <a:rPr lang="en-GB" sz="2800" b="1" dirty="0" smtClean="0">
                <a:latin typeface="Century" panose="02040604050505020304" pitchFamily="18" charset="0"/>
                <a:ea typeface="Calibri" panose="020F0502020204030204" pitchFamily="34" charset="0"/>
                <a:cs typeface="Arial" panose="020B0604020202020204" pitchFamily="34" charset="0"/>
              </a:rPr>
              <a:t>:</a:t>
            </a:r>
            <a:endParaRPr lang="fr-FR" sz="2800" b="1"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2800" dirty="0">
                <a:solidFill>
                  <a:srgbClr val="00B0F0"/>
                </a:solidFill>
                <a:latin typeface="Century" panose="02040604050505020304" pitchFamily="18" charset="0"/>
                <a:ea typeface="Calibri" panose="020F0502020204030204" pitchFamily="34" charset="0"/>
                <a:cs typeface="Arial" panose="020B0604020202020204" pitchFamily="34" charset="0"/>
              </a:rPr>
              <a:t>[1] A</a:t>
            </a:r>
            <a:r>
              <a:rPr lang="en-GB" sz="2800" dirty="0">
                <a:latin typeface="Century" panose="02040604050505020304" pitchFamily="18" charset="0"/>
                <a:ea typeface="Calibri" panose="020F0502020204030204" pitchFamily="34" charset="0"/>
                <a:cs typeface="Arial" panose="020B0604020202020204" pitchFamily="34" charset="0"/>
              </a:rPr>
              <a:t>. </a:t>
            </a:r>
            <a:r>
              <a:rPr lang="en-GB" sz="2800" dirty="0">
                <a:solidFill>
                  <a:srgbClr val="00B0F0"/>
                </a:solidFill>
                <a:latin typeface="Century" panose="02040604050505020304" pitchFamily="18" charset="0"/>
                <a:ea typeface="Calibri" panose="020F0502020204030204" pitchFamily="34" charset="0"/>
                <a:cs typeface="Arial" panose="020B0604020202020204" pitchFamily="34" charset="0"/>
              </a:rPr>
              <a:t>A. Author, “Title of article,” *Journal Name*, vol., no., pages, year</a:t>
            </a:r>
            <a:r>
              <a:rPr lang="en-GB" dirty="0">
                <a:solidFill>
                  <a:srgbClr val="00B0F0"/>
                </a:solidFill>
                <a:latin typeface="Calibri" panose="020F0502020204030204" pitchFamily="34" charset="0"/>
                <a:ea typeface="Calibri" panose="020F0502020204030204" pitchFamily="34" charset="0"/>
                <a:cs typeface="Arial" panose="020B0604020202020204" pitchFamily="34" charset="0"/>
              </a:rPr>
              <a:t>.</a:t>
            </a:r>
            <a:endParaRPr lang="fr-FR" dirty="0">
              <a:solidFill>
                <a:srgbClr val="00B0F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761813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164" y="195462"/>
            <a:ext cx="11900647" cy="4616648"/>
          </a:xfrm>
          <a:prstGeom prst="rect">
            <a:avLst/>
          </a:prstGeom>
        </p:spPr>
        <p:txBody>
          <a:bodyPr wrap="square">
            <a:spAutoFit/>
          </a:bodyPr>
          <a:lstStyle/>
          <a:p>
            <a:pPr>
              <a:lnSpc>
                <a:spcPct val="150000"/>
              </a:lnSpc>
            </a:pPr>
            <a:r>
              <a:rPr lang="en-GB" sz="28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AMA </a:t>
            </a:r>
            <a:r>
              <a:rPr lang="en-GB" sz="2800" b="1" dirty="0">
                <a:solidFill>
                  <a:srgbClr val="FF0000"/>
                </a:solidFill>
                <a:latin typeface="Century" panose="02040604050505020304" pitchFamily="18" charset="0"/>
                <a:ea typeface="Calibri" panose="020F0502020204030204" pitchFamily="34" charset="0"/>
                <a:cs typeface="Arial" panose="020B0604020202020204" pitchFamily="34" charset="0"/>
              </a:rPr>
              <a:t>Style (American Medical Association</a:t>
            </a:r>
            <a:r>
              <a:rPr lang="en-GB" sz="28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a:t>
            </a:r>
            <a:endParaRPr lang="fr-FR" sz="28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smtClean="0">
                <a:latin typeface="Century" panose="02040604050505020304" pitchFamily="18" charset="0"/>
                <a:ea typeface="Calibri" panose="020F0502020204030204" pitchFamily="34" charset="0"/>
                <a:cs typeface="Arial" panose="020B0604020202020204" pitchFamily="34" charset="0"/>
              </a:rPr>
              <a:t>Used </a:t>
            </a:r>
            <a:r>
              <a:rPr lang="en-GB" sz="2800" dirty="0">
                <a:latin typeface="Century" panose="02040604050505020304" pitchFamily="18" charset="0"/>
                <a:ea typeface="Calibri" panose="020F0502020204030204" pitchFamily="34" charset="0"/>
                <a:cs typeface="Arial" panose="020B0604020202020204" pitchFamily="34" charset="0"/>
              </a:rPr>
              <a:t>in</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latin typeface="Century" panose="02040604050505020304" pitchFamily="18" charset="0"/>
                <a:ea typeface="Calibri" panose="020F0502020204030204" pitchFamily="34" charset="0"/>
                <a:cs typeface="Arial" panose="020B0604020202020204" pitchFamily="34" charset="0"/>
              </a:rPr>
              <a:t>Medicine, pharmacology, clinical sciences</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In-text </a:t>
            </a:r>
            <a:r>
              <a:rPr lang="en-GB" sz="2800" b="1" dirty="0">
                <a:latin typeface="Century" panose="02040604050505020304" pitchFamily="18" charset="0"/>
                <a:ea typeface="Calibri" panose="020F0502020204030204" pitchFamily="34" charset="0"/>
                <a:cs typeface="Arial" panose="020B0604020202020204" pitchFamily="34" charset="0"/>
              </a:rPr>
              <a:t>citation</a:t>
            </a:r>
            <a:r>
              <a:rPr lang="en-GB" sz="2800" dirty="0" smtClean="0">
                <a:latin typeface="Century" panose="02040604050505020304" pitchFamily="18" charset="0"/>
                <a:ea typeface="Calibri" panose="020F0502020204030204" pitchFamily="34" charset="0"/>
                <a:cs typeface="Arial" panose="020B0604020202020204" pitchFamily="34" charset="0"/>
              </a:rPr>
              <a:t>:</a:t>
            </a:r>
            <a:endParaRPr lang="fr-FR" sz="2800"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solidFill>
                  <a:srgbClr val="00B0F0"/>
                </a:solidFill>
                <a:latin typeface="Century" panose="02040604050505020304" pitchFamily="18" charset="0"/>
                <a:ea typeface="Calibri" panose="020F0502020204030204" pitchFamily="34" charset="0"/>
                <a:cs typeface="Arial" panose="020B0604020202020204" pitchFamily="34" charset="0"/>
              </a:rPr>
              <a:t>Superscript </a:t>
            </a:r>
            <a:r>
              <a:rPr lang="en-GB" sz="2800" dirty="0" smtClean="0">
                <a:solidFill>
                  <a:srgbClr val="00B0F0"/>
                </a:solidFill>
                <a:latin typeface="Century" panose="02040604050505020304" pitchFamily="18" charset="0"/>
                <a:ea typeface="Calibri" panose="020F0502020204030204" pitchFamily="34" charset="0"/>
                <a:cs typeface="Arial" panose="020B0604020202020204" pitchFamily="34" charset="0"/>
              </a:rPr>
              <a:t>numbers:</a:t>
            </a:r>
            <a:r>
              <a:rPr lang="fr-FR" sz="2800" dirty="0" smtClean="0">
                <a:solidFill>
                  <a:srgbClr val="00B0F0"/>
                </a:solidFill>
                <a:latin typeface="Century" panose="02040604050505020304" pitchFamily="18" charset="0"/>
                <a:ea typeface="Calibri" panose="020F0502020204030204" pitchFamily="34" charset="0"/>
                <a:cs typeface="Arial" panose="020B0604020202020204" pitchFamily="34" charset="0"/>
              </a:rPr>
              <a:t> </a:t>
            </a:r>
            <a:r>
              <a:rPr lang="en-GB" sz="2800" dirty="0" smtClean="0">
                <a:solidFill>
                  <a:srgbClr val="00B0F0"/>
                </a:solidFill>
                <a:latin typeface="Century" panose="02040604050505020304" pitchFamily="18" charset="0"/>
                <a:ea typeface="Calibri" panose="020F0502020204030204" pitchFamily="34" charset="0"/>
                <a:cs typeface="Arial" panose="020B0604020202020204" pitchFamily="34" charset="0"/>
              </a:rPr>
              <a:t>Like this¹</a:t>
            </a:r>
            <a:endParaRPr lang="fr-FR" sz="2800" dirty="0">
              <a:solidFill>
                <a:srgbClr val="00B0F0"/>
              </a:solidFill>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b="1" dirty="0" smtClean="0">
                <a:latin typeface="Century" panose="02040604050505020304" pitchFamily="18" charset="0"/>
                <a:ea typeface="Calibri" panose="020F0502020204030204" pitchFamily="34" charset="0"/>
                <a:cs typeface="Arial" panose="020B0604020202020204" pitchFamily="34" charset="0"/>
              </a:rPr>
              <a:t>Reference </a:t>
            </a:r>
            <a:r>
              <a:rPr lang="en-GB" sz="2800" b="1" dirty="0">
                <a:latin typeface="Century" panose="02040604050505020304" pitchFamily="18" charset="0"/>
                <a:ea typeface="Calibri" panose="020F0502020204030204" pitchFamily="34" charset="0"/>
                <a:cs typeface="Arial" panose="020B0604020202020204" pitchFamily="34" charset="0"/>
              </a:rPr>
              <a:t>list example</a:t>
            </a:r>
            <a:r>
              <a:rPr lang="en-GB" sz="2800" b="1" dirty="0" smtClean="0">
                <a:latin typeface="Century" panose="02040604050505020304" pitchFamily="18" charset="0"/>
                <a:ea typeface="Calibri" panose="020F0502020204030204" pitchFamily="34" charset="0"/>
                <a:cs typeface="Arial" panose="020B0604020202020204" pitchFamily="34" charset="0"/>
              </a:rPr>
              <a:t>:</a:t>
            </a:r>
            <a:endParaRPr lang="fr-FR" sz="2800" b="1" dirty="0">
              <a:latin typeface="Century" panose="02040604050505020304" pitchFamily="18" charset="0"/>
              <a:ea typeface="Calibri" panose="020F0502020204030204" pitchFamily="34" charset="0"/>
              <a:cs typeface="Arial" panose="020B0604020202020204" pitchFamily="34" charset="0"/>
            </a:endParaRPr>
          </a:p>
          <a:p>
            <a:pPr>
              <a:lnSpc>
                <a:spcPct val="150000"/>
              </a:lnSpc>
            </a:pP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1. Author A. Title. </a:t>
            </a:r>
            <a:r>
              <a:rPr lang="en-GB"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Journal. </a:t>
            </a:r>
            <a:r>
              <a:rPr lang="en-GB" sz="2800" dirty="0">
                <a:solidFill>
                  <a:srgbClr val="FF0000"/>
                </a:solidFill>
                <a:latin typeface="Century" panose="02040604050505020304" pitchFamily="18" charset="0"/>
                <a:ea typeface="Calibri" panose="020F0502020204030204" pitchFamily="34" charset="0"/>
                <a:cs typeface="Arial" panose="020B0604020202020204" pitchFamily="34" charset="0"/>
              </a:rPr>
              <a:t>Year</a:t>
            </a:r>
            <a:r>
              <a:rPr lang="en-GB" sz="2800" dirty="0" smtClean="0">
                <a:solidFill>
                  <a:srgbClr val="FF0000"/>
                </a:solidFill>
                <a:latin typeface="Century" panose="02040604050505020304" pitchFamily="18" charset="0"/>
                <a:ea typeface="Calibri" panose="020F0502020204030204" pitchFamily="34" charset="0"/>
                <a:cs typeface="Arial" panose="020B0604020202020204" pitchFamily="34" charset="0"/>
              </a:rPr>
              <a:t>; volume (issue): pages</a:t>
            </a:r>
            <a:r>
              <a:rPr lang="en-GB" dirty="0">
                <a:latin typeface="Calibri" panose="020F0502020204030204" pitchFamily="34" charset="0"/>
                <a:ea typeface="Calibri" panose="020F0502020204030204" pitchFamily="34" charset="0"/>
                <a:cs typeface="Arial" panose="020B0604020202020204" pitchFamily="34" charset="0"/>
              </a:rPr>
              <a:t>.</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464481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21024" y="167063"/>
            <a:ext cx="8229600" cy="11430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smtClean="0">
                <a:solidFill>
                  <a:srgbClr val="FF0000"/>
                </a:solidFill>
                <a:latin typeface="Century" panose="02040604050505020304" pitchFamily="18" charset="0"/>
              </a:rPr>
              <a:t>Appendices</a:t>
            </a:r>
            <a:r>
              <a:rPr lang="fr-FR" sz="3600" b="1" dirty="0" smtClean="0">
                <a:solidFill>
                  <a:srgbClr val="FF0000"/>
                </a:solidFill>
                <a:latin typeface="Century" panose="02040604050505020304" pitchFamily="18" charset="0"/>
              </a:rPr>
              <a:t/>
            </a:r>
            <a:br>
              <a:rPr lang="fr-FR" sz="3600" b="1" dirty="0" smtClean="0">
                <a:solidFill>
                  <a:srgbClr val="FF0000"/>
                </a:solidFill>
                <a:latin typeface="Century" panose="02040604050505020304" pitchFamily="18" charset="0"/>
              </a:rPr>
            </a:br>
            <a:endParaRPr lang="fr-FR" sz="3600" dirty="0">
              <a:solidFill>
                <a:srgbClr val="FF0000"/>
              </a:solidFill>
              <a:latin typeface="Century" panose="02040604050505020304" pitchFamily="18" charset="0"/>
            </a:endParaRPr>
          </a:p>
        </p:txBody>
      </p:sp>
      <p:sp>
        <p:nvSpPr>
          <p:cNvPr id="3" name="Espace réservé du contenu 2"/>
          <p:cNvSpPr txBox="1">
            <a:spLocks/>
          </p:cNvSpPr>
          <p:nvPr/>
        </p:nvSpPr>
        <p:spPr>
          <a:xfrm>
            <a:off x="121024" y="1075765"/>
            <a:ext cx="11873752"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pPr>
            <a:r>
              <a:rPr lang="en-US" dirty="0" smtClean="0">
                <a:latin typeface="Century" panose="02040604050505020304" pitchFamily="18" charset="0"/>
              </a:rPr>
              <a:t>If you have information that is too dense for the paper itself, include it in an appendix. Appendices are helpful when you want to include supplementary material that is relevant but not integral to the paper itself.</a:t>
            </a:r>
            <a:endParaRPr lang="fr-FR" dirty="0" smtClean="0">
              <a:latin typeface="Century" panose="02040604050505020304" pitchFamily="18" charset="0"/>
            </a:endParaRPr>
          </a:p>
          <a:p>
            <a:pPr>
              <a:lnSpc>
                <a:spcPct val="150000"/>
              </a:lnSpc>
              <a:spcBef>
                <a:spcPts val="0"/>
              </a:spcBef>
            </a:pPr>
            <a:r>
              <a:rPr lang="en-US" dirty="0" smtClean="0">
                <a:latin typeface="Century" panose="02040604050505020304" pitchFamily="18" charset="0"/>
              </a:rPr>
              <a:t>This includes information that the experts in the field will read. It has all the technical details that support your conclusions.</a:t>
            </a:r>
            <a:endParaRPr lang="fr-FR" dirty="0" smtClean="0">
              <a:latin typeface="Century" panose="02040604050505020304" pitchFamily="18" charset="0"/>
            </a:endParaRPr>
          </a:p>
          <a:p>
            <a:endParaRPr lang="fr-FR" dirty="0"/>
          </a:p>
        </p:txBody>
      </p:sp>
    </p:spTree>
    <p:extLst>
      <p:ext uri="{BB962C8B-B14F-4D97-AF65-F5344CB8AC3E}">
        <p14:creationId xmlns:p14="http://schemas.microsoft.com/office/powerpoint/2010/main" val="2426014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499" y="699315"/>
            <a:ext cx="11959066" cy="1947136"/>
          </a:xfrm>
          <a:prstGeom prst="rect">
            <a:avLst/>
          </a:prstGeom>
        </p:spPr>
        <p:txBody>
          <a:bodyPr wrap="square">
            <a:spAutoFit/>
          </a:bodyPr>
          <a:lstStyle/>
          <a:p>
            <a:pPr algn="just">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A </a:t>
            </a:r>
            <a:r>
              <a:rPr lang="en-US" sz="2800" dirty="0">
                <a:latin typeface="Century" panose="02040604050505020304" pitchFamily="18" charset="0"/>
                <a:ea typeface="Calibri" panose="020F0502020204030204" pitchFamily="34" charset="0"/>
                <a:cs typeface="Arial" panose="020B0604020202020204" pitchFamily="34" charset="0"/>
              </a:rPr>
              <a:t>paper that </a:t>
            </a:r>
            <a:r>
              <a:rPr lang="en-US" sz="2800" dirty="0" smtClean="0">
                <a:latin typeface="Century" panose="02040604050505020304" pitchFamily="18" charset="0"/>
                <a:ea typeface="Calibri" panose="020F0502020204030204" pitchFamily="34" charset="0"/>
                <a:cs typeface="Arial" panose="020B0604020202020204" pitchFamily="34" charset="0"/>
              </a:rPr>
              <a:t>summarizes</a:t>
            </a:r>
            <a:r>
              <a:rPr lang="en-US" sz="2800" dirty="0">
                <a:latin typeface="Century" panose="02040604050505020304" pitchFamily="18" charset="0"/>
                <a:ea typeface="Calibri" panose="020F0502020204030204" pitchFamily="34" charset="0"/>
                <a:cs typeface="Arial" panose="020B0604020202020204" pitchFamily="34" charset="0"/>
              </a:rPr>
              <a:t>, analyzes, and </a:t>
            </a:r>
            <a:r>
              <a:rPr lang="en-US" sz="2800" dirty="0" smtClean="0">
                <a:latin typeface="Century" panose="02040604050505020304" pitchFamily="18" charset="0"/>
                <a:ea typeface="Calibri" panose="020F0502020204030204" pitchFamily="34" charset="0"/>
                <a:cs typeface="Arial" panose="020B0604020202020204" pitchFamily="34" charset="0"/>
              </a:rPr>
              <a:t>discusses existing </a:t>
            </a:r>
            <a:r>
              <a:rPr lang="en-US" sz="2800" dirty="0">
                <a:latin typeface="Century" panose="02040604050505020304" pitchFamily="18" charset="0"/>
                <a:ea typeface="Calibri" panose="020F0502020204030204" pitchFamily="34" charset="0"/>
                <a:cs typeface="Arial" panose="020B0604020202020204" pitchFamily="34" charset="0"/>
              </a:rPr>
              <a:t>research on a specific </a:t>
            </a:r>
            <a:r>
              <a:rPr lang="en-US" sz="2800" dirty="0" smtClean="0">
                <a:latin typeface="Century" panose="02040604050505020304" pitchFamily="18" charset="0"/>
                <a:ea typeface="Calibri" panose="020F0502020204030204" pitchFamily="34" charset="0"/>
                <a:cs typeface="Arial" panose="020B0604020202020204" pitchFamily="34" charset="0"/>
              </a:rPr>
              <a:t>topic.</a:t>
            </a:r>
            <a:r>
              <a:rPr lang="fr-FR" sz="2800" dirty="0" smtClean="0">
                <a:latin typeface="Century" panose="02040604050505020304" pitchFamily="18"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It </a:t>
            </a:r>
            <a:r>
              <a:rPr lang="en-US" sz="2800" dirty="0">
                <a:latin typeface="Century" panose="02040604050505020304" pitchFamily="18" charset="0"/>
                <a:ea typeface="Calibri" panose="020F0502020204030204" pitchFamily="34" charset="0"/>
                <a:cs typeface="Arial" panose="020B0604020202020204" pitchFamily="34" charset="0"/>
              </a:rPr>
              <a:t>does </a:t>
            </a:r>
            <a:r>
              <a:rPr lang="en-US" sz="2800" dirty="0" smtClean="0">
                <a:latin typeface="Century" panose="02040604050505020304" pitchFamily="18" charset="0"/>
                <a:ea typeface="Calibri" panose="020F0502020204030204" pitchFamily="34" charset="0"/>
                <a:cs typeface="Arial" panose="020B0604020202020204" pitchFamily="34" charset="0"/>
              </a:rPr>
              <a:t>not </a:t>
            </a:r>
            <a:r>
              <a:rPr lang="en-US" sz="2800" dirty="0">
                <a:latin typeface="Century" panose="02040604050505020304" pitchFamily="18" charset="0"/>
                <a:ea typeface="Calibri" panose="020F0502020204030204" pitchFamily="34" charset="0"/>
                <a:cs typeface="Arial" panose="020B0604020202020204" pitchFamily="34" charset="0"/>
              </a:rPr>
              <a:t>present new </a:t>
            </a:r>
            <a:r>
              <a:rPr lang="en-US" sz="2800" dirty="0" smtClean="0">
                <a:latin typeface="Century" panose="02040604050505020304" pitchFamily="18" charset="0"/>
                <a:ea typeface="Calibri" panose="020F0502020204030204" pitchFamily="34" charset="0"/>
                <a:cs typeface="Arial" panose="020B0604020202020204" pitchFamily="34" charset="0"/>
              </a:rPr>
              <a:t>experiments, </a:t>
            </a:r>
            <a:r>
              <a:rPr lang="en-US" sz="2800" dirty="0">
                <a:latin typeface="Century" panose="02040604050505020304" pitchFamily="18" charset="0"/>
                <a:ea typeface="Calibri" panose="020F0502020204030204" pitchFamily="34" charset="0"/>
                <a:cs typeface="Arial" panose="020B0604020202020204" pitchFamily="34" charset="0"/>
              </a:rPr>
              <a:t>but evaluates previous studies to show trends, gaps, or future directions.</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26894" y="61145"/>
            <a:ext cx="3401700" cy="575992"/>
          </a:xfrm>
          <a:prstGeom prst="rect">
            <a:avLst/>
          </a:prstGeom>
        </p:spPr>
        <p:txBody>
          <a:bodyPr wrap="none">
            <a:spAutoFit/>
          </a:bodyPr>
          <a:lstStyle/>
          <a:p>
            <a:pPr marL="457200" indent="-457200">
              <a:lnSpc>
                <a:spcPct val="107000"/>
              </a:lnSpc>
              <a:spcAft>
                <a:spcPts val="800"/>
              </a:spcAft>
              <a:buFont typeface="Wingdings" panose="05000000000000000000" pitchFamily="2" charset="2"/>
              <a:buChar char="Ø"/>
            </a:pP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Review Article</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p:txBody>
      </p:sp>
      <p:sp>
        <p:nvSpPr>
          <p:cNvPr id="4" name="Rectangle 3"/>
          <p:cNvSpPr/>
          <p:nvPr/>
        </p:nvSpPr>
        <p:spPr>
          <a:xfrm>
            <a:off x="71644" y="3756581"/>
            <a:ext cx="11936580" cy="2031325"/>
          </a:xfrm>
          <a:prstGeom prst="rect">
            <a:avLst/>
          </a:prstGeom>
        </p:spPr>
        <p:txBody>
          <a:bodyPr wrap="square">
            <a:spAutoFit/>
          </a:bodyPr>
          <a:lstStyle/>
          <a:p>
            <a:pPr algn="just">
              <a:lnSpc>
                <a:spcPct val="150000"/>
              </a:lnSpc>
            </a:pPr>
            <a:r>
              <a:rPr lang="en-US" dirty="0">
                <a:latin typeface="Calibri" panose="020F0502020204030204" pitchFamily="34"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A shorter </a:t>
            </a:r>
            <a:r>
              <a:rPr lang="en-US" sz="2800" dirty="0">
                <a:latin typeface="Century" panose="02040604050505020304" pitchFamily="18" charset="0"/>
                <a:ea typeface="Calibri" panose="020F0502020204030204" pitchFamily="34" charset="0"/>
                <a:cs typeface="Arial" panose="020B0604020202020204" pitchFamily="34" charset="0"/>
              </a:rPr>
              <a:t>version of a research </a:t>
            </a:r>
            <a:r>
              <a:rPr lang="en-US" sz="2800" dirty="0" smtClean="0">
                <a:latin typeface="Century" panose="02040604050505020304" pitchFamily="18" charset="0"/>
                <a:ea typeface="Calibri" panose="020F0502020204030204" pitchFamily="34" charset="0"/>
                <a:cs typeface="Arial" panose="020B0604020202020204" pitchFamily="34" charset="0"/>
              </a:rPr>
              <a:t>article, </a:t>
            </a:r>
            <a:r>
              <a:rPr lang="en-US" sz="2800" dirty="0">
                <a:latin typeface="Century" panose="02040604050505020304" pitchFamily="18" charset="0"/>
                <a:ea typeface="Calibri" panose="020F0502020204030204" pitchFamily="34" charset="0"/>
                <a:cs typeface="Arial" panose="020B0604020202020204" pitchFamily="34" charset="0"/>
              </a:rPr>
              <a:t>reporting </a:t>
            </a:r>
            <a:r>
              <a:rPr lang="en-US" sz="2800" dirty="0" smtClean="0">
                <a:latin typeface="Century" panose="02040604050505020304" pitchFamily="18" charset="0"/>
                <a:ea typeface="Calibri" panose="020F0502020204030204" pitchFamily="34" charset="0"/>
                <a:cs typeface="Arial" panose="020B0604020202020204" pitchFamily="34" charset="0"/>
              </a:rPr>
              <a:t>new </a:t>
            </a:r>
            <a:r>
              <a:rPr lang="en-US" sz="2800" dirty="0">
                <a:latin typeface="Century" panose="02040604050505020304" pitchFamily="18" charset="0"/>
                <a:ea typeface="Calibri" panose="020F0502020204030204" pitchFamily="34" charset="0"/>
                <a:cs typeface="Arial" panose="020B0604020202020204" pitchFamily="34" charset="0"/>
              </a:rPr>
              <a:t>but limited or preliminary </a:t>
            </a:r>
            <a:r>
              <a:rPr lang="en-US" sz="2800" dirty="0" smtClean="0">
                <a:latin typeface="Century" panose="02040604050505020304" pitchFamily="18" charset="0"/>
                <a:ea typeface="Calibri" panose="020F0502020204030204" pitchFamily="34" charset="0"/>
                <a:cs typeface="Arial" panose="020B0604020202020204" pitchFamily="34" charset="0"/>
              </a:rPr>
              <a:t>results.</a:t>
            </a:r>
            <a:r>
              <a:rPr lang="fr-FR" sz="2800" dirty="0" smtClean="0">
                <a:latin typeface="Century" panose="02040604050505020304" pitchFamily="18"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Often </a:t>
            </a:r>
            <a:r>
              <a:rPr lang="en-US" sz="2800" dirty="0">
                <a:latin typeface="Century" panose="02040604050505020304" pitchFamily="18" charset="0"/>
                <a:ea typeface="Calibri" panose="020F0502020204030204" pitchFamily="34" charset="0"/>
                <a:cs typeface="Arial" panose="020B0604020202020204" pitchFamily="34" charset="0"/>
              </a:rPr>
              <a:t>used when the findings are important but not full enough for a complete article.</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5" name="Rectangle 4"/>
          <p:cNvSpPr/>
          <p:nvPr/>
        </p:nvSpPr>
        <p:spPr>
          <a:xfrm>
            <a:off x="89499" y="3000925"/>
            <a:ext cx="8073044" cy="575992"/>
          </a:xfrm>
          <a:prstGeom prst="rect">
            <a:avLst/>
          </a:prstGeom>
        </p:spPr>
        <p:txBody>
          <a:bodyPr wrap="none">
            <a:spAutoFit/>
          </a:bodyPr>
          <a:lstStyle/>
          <a:p>
            <a:pPr marL="457200" indent="-457200">
              <a:lnSpc>
                <a:spcPct val="107000"/>
              </a:lnSpc>
              <a:spcAft>
                <a:spcPts val="800"/>
              </a:spcAft>
              <a:buFont typeface="Wingdings" panose="05000000000000000000" pitchFamily="2" charset="2"/>
              <a:buChar char="Ø"/>
            </a:pP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Short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Communication (or Brief Report</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87868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78" y="685870"/>
            <a:ext cx="11967882" cy="2031325"/>
          </a:xfrm>
          <a:prstGeom prst="rect">
            <a:avLst/>
          </a:prstGeom>
        </p:spPr>
        <p:txBody>
          <a:bodyPr wrap="square">
            <a:spAutoFit/>
          </a:bodyPr>
          <a:lstStyle/>
          <a:p>
            <a:pPr algn="just">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A </a:t>
            </a:r>
            <a:r>
              <a:rPr lang="en-US" sz="2800" dirty="0">
                <a:latin typeface="Century" panose="02040604050505020304" pitchFamily="18" charset="0"/>
                <a:ea typeface="Calibri" panose="020F0502020204030204" pitchFamily="34" charset="0"/>
                <a:cs typeface="Arial" panose="020B0604020202020204" pitchFamily="34" charset="0"/>
              </a:rPr>
              <a:t>detailed description of a </a:t>
            </a:r>
            <a:r>
              <a:rPr lang="en-US" sz="2800" dirty="0" smtClean="0">
                <a:latin typeface="Century" panose="02040604050505020304" pitchFamily="18" charset="0"/>
                <a:ea typeface="Calibri" panose="020F0502020204030204" pitchFamily="34" charset="0"/>
                <a:cs typeface="Arial" panose="020B0604020202020204" pitchFamily="34" charset="0"/>
              </a:rPr>
              <a:t>single case, </a:t>
            </a:r>
            <a:r>
              <a:rPr lang="en-US" sz="2800" dirty="0">
                <a:latin typeface="Century" panose="02040604050505020304" pitchFamily="18" charset="0"/>
                <a:ea typeface="Calibri" panose="020F0502020204030204" pitchFamily="34" charset="0"/>
                <a:cs typeface="Arial" panose="020B0604020202020204" pitchFamily="34" charset="0"/>
              </a:rPr>
              <a:t>often used in medicine or </a:t>
            </a:r>
            <a:r>
              <a:rPr lang="en-US" sz="2800" dirty="0" smtClean="0">
                <a:latin typeface="Century" panose="02040604050505020304" pitchFamily="18" charset="0"/>
                <a:ea typeface="Calibri" panose="020F0502020204030204" pitchFamily="34" charset="0"/>
                <a:cs typeface="Arial" panose="020B0604020202020204" pitchFamily="34" charset="0"/>
              </a:rPr>
              <a:t>biology.</a:t>
            </a:r>
            <a:r>
              <a:rPr lang="fr-FR" sz="2800" dirty="0" smtClean="0">
                <a:latin typeface="Century" panose="02040604050505020304" pitchFamily="18"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It </a:t>
            </a:r>
            <a:r>
              <a:rPr lang="en-US" sz="2800" dirty="0">
                <a:latin typeface="Century" panose="02040604050505020304" pitchFamily="18" charset="0"/>
                <a:ea typeface="Calibri" panose="020F0502020204030204" pitchFamily="34" charset="0"/>
                <a:cs typeface="Arial" panose="020B0604020202020204" pitchFamily="34" charset="0"/>
              </a:rPr>
              <a:t>presents unusual or rare observations, diseases, or treatment results.</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60202" y="47700"/>
            <a:ext cx="2965877" cy="575992"/>
          </a:xfrm>
          <a:prstGeom prst="rect">
            <a:avLst/>
          </a:prstGeom>
        </p:spPr>
        <p:txBody>
          <a:bodyPr wrap="none">
            <a:spAutoFit/>
          </a:bodyPr>
          <a:lstStyle/>
          <a:p>
            <a:pPr marL="457200" indent="-457200">
              <a:lnSpc>
                <a:spcPct val="107000"/>
              </a:lnSpc>
              <a:spcAft>
                <a:spcPts val="800"/>
              </a:spcAft>
              <a:buFont typeface="Wingdings" panose="05000000000000000000" pitchFamily="2" charset="2"/>
              <a:buChar char="Ø"/>
            </a:pP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Case Report</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p:txBody>
      </p:sp>
      <p:sp>
        <p:nvSpPr>
          <p:cNvPr id="4" name="Rectangle 3"/>
          <p:cNvSpPr/>
          <p:nvPr/>
        </p:nvSpPr>
        <p:spPr>
          <a:xfrm>
            <a:off x="53788" y="3667219"/>
            <a:ext cx="12075460" cy="1384995"/>
          </a:xfrm>
          <a:prstGeom prst="rect">
            <a:avLst/>
          </a:prstGeom>
        </p:spPr>
        <p:txBody>
          <a:bodyPr wrap="square">
            <a:spAutoFit/>
          </a:bodyPr>
          <a:lstStyle/>
          <a:p>
            <a:pPr algn="just">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Focuses </a:t>
            </a:r>
            <a:r>
              <a:rPr lang="en-US" sz="2800" dirty="0">
                <a:latin typeface="Century" panose="02040604050505020304" pitchFamily="18" charset="0"/>
                <a:ea typeface="Calibri" panose="020F0502020204030204" pitchFamily="34" charset="0"/>
                <a:cs typeface="Arial" panose="020B0604020202020204" pitchFamily="34" charset="0"/>
              </a:rPr>
              <a:t>on </a:t>
            </a:r>
            <a:r>
              <a:rPr lang="en-US" sz="2800" dirty="0" smtClean="0">
                <a:latin typeface="Century" panose="02040604050505020304" pitchFamily="18" charset="0"/>
                <a:ea typeface="Calibri" panose="020F0502020204030204" pitchFamily="34" charset="0"/>
                <a:cs typeface="Arial" panose="020B0604020202020204" pitchFamily="34" charset="0"/>
              </a:rPr>
              <a:t>new </a:t>
            </a:r>
            <a:r>
              <a:rPr lang="en-US" sz="2800" dirty="0">
                <a:latin typeface="Century" panose="02040604050505020304" pitchFamily="18" charset="0"/>
                <a:ea typeface="Calibri" panose="020F0502020204030204" pitchFamily="34" charset="0"/>
                <a:cs typeface="Arial" panose="020B0604020202020204" pitchFamily="34" charset="0"/>
              </a:rPr>
              <a:t>methods, tools, or </a:t>
            </a:r>
            <a:r>
              <a:rPr lang="en-US" sz="2800" dirty="0" smtClean="0">
                <a:latin typeface="Century" panose="02040604050505020304" pitchFamily="18" charset="0"/>
                <a:ea typeface="Calibri" panose="020F0502020204030204" pitchFamily="34" charset="0"/>
                <a:cs typeface="Arial" panose="020B0604020202020204" pitchFamily="34" charset="0"/>
              </a:rPr>
              <a:t>experiments, </a:t>
            </a:r>
            <a:r>
              <a:rPr lang="en-US" sz="2800" dirty="0">
                <a:latin typeface="Century" panose="02040604050505020304" pitchFamily="18" charset="0"/>
                <a:ea typeface="Calibri" panose="020F0502020204030204" pitchFamily="34" charset="0"/>
                <a:cs typeface="Arial" panose="020B0604020202020204" pitchFamily="34" charset="0"/>
              </a:rPr>
              <a:t>rather than research </a:t>
            </a:r>
            <a:r>
              <a:rPr lang="en-US" sz="2800" dirty="0" smtClean="0">
                <a:latin typeface="Century" panose="02040604050505020304" pitchFamily="18" charset="0"/>
                <a:ea typeface="Calibri" panose="020F0502020204030204" pitchFamily="34" charset="0"/>
                <a:cs typeface="Arial" panose="020B0604020202020204" pitchFamily="34" charset="0"/>
              </a:rPr>
              <a:t>results.</a:t>
            </a:r>
            <a:r>
              <a:rPr lang="fr-FR" sz="2800" dirty="0" smtClean="0">
                <a:latin typeface="Century" panose="02040604050505020304" pitchFamily="18"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It </a:t>
            </a:r>
            <a:r>
              <a:rPr lang="en-US" sz="2800" dirty="0">
                <a:latin typeface="Century" panose="02040604050505020304" pitchFamily="18" charset="0"/>
                <a:ea typeface="Calibri" panose="020F0502020204030204" pitchFamily="34" charset="0"/>
                <a:cs typeface="Arial" panose="020B0604020202020204" pitchFamily="34" charset="0"/>
              </a:rPr>
              <a:t>explains how a new technique works and why it is useful.</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5" name="Rectangle 4"/>
          <p:cNvSpPr/>
          <p:nvPr/>
        </p:nvSpPr>
        <p:spPr>
          <a:xfrm>
            <a:off x="107578" y="2779373"/>
            <a:ext cx="8108887" cy="584775"/>
          </a:xfrm>
          <a:prstGeom prst="rect">
            <a:avLst/>
          </a:prstGeom>
        </p:spPr>
        <p:txBody>
          <a:bodyPr wrap="none">
            <a:spAutoFit/>
          </a:bodyPr>
          <a:lstStyle/>
          <a:p>
            <a:pPr marL="457200" indent="-457200">
              <a:buFont typeface="Wingdings" panose="05000000000000000000" pitchFamily="2" charset="2"/>
              <a:buChar char="Ø"/>
            </a:pP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Methodological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Article (Technical Note</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a:t>
            </a:r>
            <a:endParaRPr lang="fr-FR" sz="3200" b="1" dirty="0">
              <a:solidFill>
                <a:srgbClr val="FF0000"/>
              </a:solidFill>
              <a:latin typeface="Century" panose="02040604050505020304" pitchFamily="18" charset="0"/>
            </a:endParaRPr>
          </a:p>
        </p:txBody>
      </p:sp>
    </p:spTree>
    <p:extLst>
      <p:ext uri="{BB962C8B-B14F-4D97-AF65-F5344CB8AC3E}">
        <p14:creationId xmlns:p14="http://schemas.microsoft.com/office/powerpoint/2010/main" val="2259977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1706" y="954809"/>
            <a:ext cx="11766176" cy="2031325"/>
          </a:xfrm>
          <a:prstGeom prst="rect">
            <a:avLst/>
          </a:prstGeom>
        </p:spPr>
        <p:txBody>
          <a:bodyPr wrap="square">
            <a:spAutoFit/>
          </a:bodyPr>
          <a:lstStyle/>
          <a:p>
            <a:pPr algn="just">
              <a:lnSpc>
                <a:spcPct val="150000"/>
              </a:lnSpc>
            </a:pPr>
            <a:r>
              <a:rPr lang="en-US" sz="2800" dirty="0" smtClean="0">
                <a:latin typeface="Century" panose="02040604050505020304" pitchFamily="18" charset="0"/>
                <a:ea typeface="Calibri" panose="020F0502020204030204" pitchFamily="34" charset="0"/>
                <a:cs typeface="Arial" panose="020B0604020202020204" pitchFamily="34" charset="0"/>
              </a:rPr>
              <a:t>A </a:t>
            </a:r>
            <a:r>
              <a:rPr lang="en-US" sz="2800" dirty="0">
                <a:latin typeface="Century" panose="02040604050505020304" pitchFamily="18" charset="0"/>
                <a:ea typeface="Calibri" panose="020F0502020204030204" pitchFamily="34" charset="0"/>
                <a:cs typeface="Arial" panose="020B0604020202020204" pitchFamily="34" charset="0"/>
              </a:rPr>
              <a:t>short article written by an expert or editor to </a:t>
            </a:r>
            <a:r>
              <a:rPr lang="en-US" sz="2800" dirty="0" smtClean="0">
                <a:latin typeface="Century" panose="02040604050505020304" pitchFamily="18" charset="0"/>
                <a:ea typeface="Calibri" panose="020F0502020204030204" pitchFamily="34" charset="0"/>
                <a:cs typeface="Arial" panose="020B0604020202020204" pitchFamily="34" charset="0"/>
              </a:rPr>
              <a:t>express </a:t>
            </a:r>
            <a:r>
              <a:rPr lang="en-US" sz="2800" dirty="0">
                <a:latin typeface="Century" panose="02040604050505020304" pitchFamily="18" charset="0"/>
                <a:ea typeface="Calibri" panose="020F0502020204030204" pitchFamily="34" charset="0"/>
                <a:cs typeface="Arial" panose="020B0604020202020204" pitchFamily="34" charset="0"/>
              </a:rPr>
              <a:t>opinions, discuss current issues, or comment on new </a:t>
            </a:r>
            <a:r>
              <a:rPr lang="en-US" sz="2800" dirty="0" smtClean="0">
                <a:latin typeface="Century" panose="02040604050505020304" pitchFamily="18" charset="0"/>
                <a:ea typeface="Calibri" panose="020F0502020204030204" pitchFamily="34" charset="0"/>
                <a:cs typeface="Arial" panose="020B0604020202020204" pitchFamily="34" charset="0"/>
              </a:rPr>
              <a:t>research.</a:t>
            </a:r>
            <a:r>
              <a:rPr lang="fr-FR" sz="2800" dirty="0" smtClean="0">
                <a:latin typeface="Century" panose="02040604050505020304" pitchFamily="18"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It </a:t>
            </a:r>
            <a:r>
              <a:rPr lang="en-US" sz="2800" dirty="0">
                <a:latin typeface="Century" panose="02040604050505020304" pitchFamily="18" charset="0"/>
                <a:ea typeface="Calibri" panose="020F0502020204030204" pitchFamily="34" charset="0"/>
                <a:cs typeface="Arial" panose="020B0604020202020204" pitchFamily="34" charset="0"/>
              </a:rPr>
              <a:t>is usually </a:t>
            </a:r>
            <a:r>
              <a:rPr lang="en-US" sz="2800" dirty="0" smtClean="0">
                <a:latin typeface="Century" panose="02040604050505020304" pitchFamily="18" charset="0"/>
                <a:ea typeface="Calibri" panose="020F0502020204030204" pitchFamily="34" charset="0"/>
                <a:cs typeface="Arial" panose="020B0604020202020204" pitchFamily="34" charset="0"/>
              </a:rPr>
              <a:t>not </a:t>
            </a:r>
            <a:r>
              <a:rPr lang="en-US" sz="2800" dirty="0">
                <a:latin typeface="Century" panose="02040604050505020304" pitchFamily="18" charset="0"/>
                <a:ea typeface="Calibri" panose="020F0502020204030204" pitchFamily="34" charset="0"/>
                <a:cs typeface="Arial" panose="020B0604020202020204" pitchFamily="34" charset="0"/>
              </a:rPr>
              <a:t>based on original </a:t>
            </a:r>
            <a:r>
              <a:rPr lang="en-US" sz="2800" dirty="0" smtClean="0">
                <a:latin typeface="Century" panose="02040604050505020304" pitchFamily="18" charset="0"/>
                <a:ea typeface="Calibri" panose="020F0502020204030204" pitchFamily="34" charset="0"/>
                <a:cs typeface="Arial" panose="020B0604020202020204" pitchFamily="34" charset="0"/>
              </a:rPr>
              <a:t>experiments.</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201706" y="195617"/>
            <a:ext cx="5444119" cy="575992"/>
          </a:xfrm>
          <a:prstGeom prst="rect">
            <a:avLst/>
          </a:prstGeom>
        </p:spPr>
        <p:txBody>
          <a:bodyPr wrap="none">
            <a:spAutoFit/>
          </a:bodyPr>
          <a:lstStyle/>
          <a:p>
            <a:pPr marL="457200" indent="-457200">
              <a:lnSpc>
                <a:spcPct val="107000"/>
              </a:lnSpc>
              <a:spcAft>
                <a:spcPts val="800"/>
              </a:spcAft>
              <a:buFont typeface="Wingdings" panose="05000000000000000000" pitchFamily="2" charset="2"/>
              <a:buChar char="Ø"/>
            </a:pP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Editorial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or </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Commentary</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p:txBody>
      </p:sp>
      <p:sp>
        <p:nvSpPr>
          <p:cNvPr id="4" name="Rectangle 3"/>
          <p:cNvSpPr/>
          <p:nvPr/>
        </p:nvSpPr>
        <p:spPr>
          <a:xfrm>
            <a:off x="134469" y="3830515"/>
            <a:ext cx="11846859" cy="1300805"/>
          </a:xfrm>
          <a:prstGeom prst="rect">
            <a:avLst/>
          </a:prstGeom>
        </p:spPr>
        <p:txBody>
          <a:bodyPr wrap="square">
            <a:spAutoFit/>
          </a:bodyPr>
          <a:lstStyle/>
          <a:p>
            <a:pPr algn="just">
              <a:lnSpc>
                <a:spcPct val="150000"/>
              </a:lnSpc>
            </a:pPr>
            <a:r>
              <a:rPr lang="en-US" dirty="0">
                <a:latin typeface="Calibri" panose="020F0502020204030204" pitchFamily="34"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A </a:t>
            </a:r>
            <a:r>
              <a:rPr lang="en-US" sz="2800" dirty="0">
                <a:latin typeface="Century" panose="02040604050505020304" pitchFamily="18" charset="0"/>
                <a:ea typeface="Calibri" panose="020F0502020204030204" pitchFamily="34" charset="0"/>
                <a:cs typeface="Arial" panose="020B0604020202020204" pitchFamily="34" charset="0"/>
              </a:rPr>
              <a:t>short paper written to </a:t>
            </a:r>
            <a:r>
              <a:rPr lang="en-US" sz="2800" dirty="0" smtClean="0">
                <a:latin typeface="Century" panose="02040604050505020304" pitchFamily="18" charset="0"/>
                <a:ea typeface="Calibri" panose="020F0502020204030204" pitchFamily="34" charset="0"/>
                <a:cs typeface="Arial" panose="020B0604020202020204" pitchFamily="34" charset="0"/>
              </a:rPr>
              <a:t>comment</a:t>
            </a:r>
            <a:r>
              <a:rPr lang="en-US" sz="2800" dirty="0">
                <a:latin typeface="Century" panose="02040604050505020304" pitchFamily="18" charset="0"/>
                <a:ea typeface="Calibri" panose="020F0502020204030204" pitchFamily="34" charset="0"/>
                <a:cs typeface="Arial" panose="020B0604020202020204" pitchFamily="34" charset="0"/>
              </a:rPr>
              <a:t>, criticize, or ask </a:t>
            </a:r>
            <a:r>
              <a:rPr lang="en-US" sz="2800" dirty="0" smtClean="0">
                <a:latin typeface="Century" panose="02040604050505020304" pitchFamily="18" charset="0"/>
                <a:ea typeface="Calibri" panose="020F0502020204030204" pitchFamily="34" charset="0"/>
                <a:cs typeface="Arial" panose="020B0604020202020204" pitchFamily="34" charset="0"/>
              </a:rPr>
              <a:t>questions </a:t>
            </a:r>
            <a:r>
              <a:rPr lang="en-US" sz="2800" dirty="0">
                <a:latin typeface="Century" panose="02040604050505020304" pitchFamily="18" charset="0"/>
                <a:ea typeface="Calibri" panose="020F0502020204030204" pitchFamily="34" charset="0"/>
                <a:cs typeface="Arial" panose="020B0604020202020204" pitchFamily="34" charset="0"/>
              </a:rPr>
              <a:t>about a previously published article.</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5" name="Rectangle 4"/>
          <p:cNvSpPr/>
          <p:nvPr/>
        </p:nvSpPr>
        <p:spPr>
          <a:xfrm>
            <a:off x="174812" y="3163147"/>
            <a:ext cx="4368504" cy="584775"/>
          </a:xfrm>
          <a:prstGeom prst="rect">
            <a:avLst/>
          </a:prstGeom>
        </p:spPr>
        <p:txBody>
          <a:bodyPr wrap="none">
            <a:spAutoFit/>
          </a:bodyPr>
          <a:lstStyle/>
          <a:p>
            <a:pPr marL="457200" indent="-457200">
              <a:buFont typeface="Wingdings" panose="05000000000000000000" pitchFamily="2" charset="2"/>
              <a:buChar char="Ø"/>
            </a:pP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Letter to the Editor</a:t>
            </a:r>
            <a:endParaRPr lang="fr-FR" sz="3200" b="1" dirty="0">
              <a:solidFill>
                <a:srgbClr val="FF0000"/>
              </a:solidFill>
              <a:latin typeface="Century" panose="02040604050505020304" pitchFamily="18" charset="0"/>
            </a:endParaRPr>
          </a:p>
        </p:txBody>
      </p:sp>
    </p:spTree>
    <p:extLst>
      <p:ext uri="{BB962C8B-B14F-4D97-AF65-F5344CB8AC3E}">
        <p14:creationId xmlns:p14="http://schemas.microsoft.com/office/powerpoint/2010/main" val="93053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582" y="682706"/>
            <a:ext cx="12122524" cy="1384995"/>
          </a:xfrm>
          <a:prstGeom prst="rect">
            <a:avLst/>
          </a:prstGeom>
        </p:spPr>
        <p:txBody>
          <a:bodyPr wrap="square">
            <a:spAutoFit/>
          </a:bodyPr>
          <a:lstStyle/>
          <a:p>
            <a:pPr algn="just">
              <a:lnSpc>
                <a:spcPct val="150000"/>
              </a:lnSpc>
            </a:pPr>
            <a:r>
              <a:rPr lang="en-US" dirty="0">
                <a:latin typeface="Calibri" panose="020F0502020204030204" pitchFamily="34"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A </a:t>
            </a:r>
            <a:r>
              <a:rPr lang="en-US" sz="2800" dirty="0">
                <a:latin typeface="Century" panose="02040604050505020304" pitchFamily="18" charset="0"/>
                <a:ea typeface="Calibri" panose="020F0502020204030204" pitchFamily="34" charset="0"/>
                <a:cs typeface="Arial" panose="020B0604020202020204" pitchFamily="34" charset="0"/>
              </a:rPr>
              <a:t>document that </a:t>
            </a:r>
            <a:r>
              <a:rPr lang="en-US" sz="2800" dirty="0" smtClean="0">
                <a:latin typeface="Century" panose="02040604050505020304" pitchFamily="18" charset="0"/>
                <a:ea typeface="Calibri" panose="020F0502020204030204" pitchFamily="34" charset="0"/>
                <a:cs typeface="Arial" panose="020B0604020202020204" pitchFamily="34" charset="0"/>
              </a:rPr>
              <a:t>describes </a:t>
            </a:r>
            <a:r>
              <a:rPr lang="en-US" sz="2800" dirty="0">
                <a:latin typeface="Century" panose="02040604050505020304" pitchFamily="18" charset="0"/>
                <a:ea typeface="Calibri" panose="020F0502020204030204" pitchFamily="34" charset="0"/>
                <a:cs typeface="Arial" panose="020B0604020202020204" pitchFamily="34" charset="0"/>
              </a:rPr>
              <a:t>the planned </a:t>
            </a:r>
            <a:r>
              <a:rPr lang="en-US" sz="2800" dirty="0" smtClean="0">
                <a:latin typeface="Century" panose="02040604050505020304" pitchFamily="18" charset="0"/>
                <a:ea typeface="Calibri" panose="020F0502020204030204" pitchFamily="34" charset="0"/>
                <a:cs typeface="Arial" panose="020B0604020202020204" pitchFamily="34" charset="0"/>
              </a:rPr>
              <a:t>research(objectives</a:t>
            </a:r>
            <a:r>
              <a:rPr lang="en-US" sz="2800" dirty="0">
                <a:latin typeface="Century" panose="02040604050505020304" pitchFamily="18" charset="0"/>
                <a:ea typeface="Calibri" panose="020F0502020204030204" pitchFamily="34" charset="0"/>
                <a:cs typeface="Arial" panose="020B0604020202020204" pitchFamily="34" charset="0"/>
              </a:rPr>
              <a:t>, methods, duration) before the study </a:t>
            </a:r>
            <a:r>
              <a:rPr lang="en-US" sz="2800" dirty="0" smtClean="0">
                <a:latin typeface="Century" panose="02040604050505020304" pitchFamily="18" charset="0"/>
                <a:ea typeface="Calibri" panose="020F0502020204030204" pitchFamily="34" charset="0"/>
                <a:cs typeface="Arial" panose="020B0604020202020204" pitchFamily="34" charset="0"/>
              </a:rPr>
              <a:t>starts.</a:t>
            </a:r>
            <a:r>
              <a:rPr lang="fr-FR" sz="2800" dirty="0" smtClean="0">
                <a:latin typeface="Century" panose="02040604050505020304" pitchFamily="18" charset="0"/>
                <a:ea typeface="Calibri" panose="020F0502020204030204" pitchFamily="34" charset="0"/>
                <a:cs typeface="Arial" panose="020B0604020202020204" pitchFamily="34" charset="0"/>
              </a:rPr>
              <a:t> </a:t>
            </a:r>
            <a:r>
              <a:rPr lang="en-US" sz="2800" dirty="0" smtClean="0">
                <a:latin typeface="Century" panose="02040604050505020304" pitchFamily="18" charset="0"/>
                <a:ea typeface="Calibri" panose="020F0502020204030204" pitchFamily="34" charset="0"/>
                <a:cs typeface="Arial" panose="020B0604020202020204" pitchFamily="34" charset="0"/>
              </a:rPr>
              <a:t>It </a:t>
            </a:r>
            <a:r>
              <a:rPr lang="en-US" sz="2800" dirty="0">
                <a:latin typeface="Century" panose="02040604050505020304" pitchFamily="18" charset="0"/>
                <a:ea typeface="Calibri" panose="020F0502020204030204" pitchFamily="34" charset="0"/>
                <a:cs typeface="Arial" panose="020B0604020202020204" pitchFamily="34" charset="0"/>
              </a:rPr>
              <a:t>is used to get approval or funding.</a:t>
            </a:r>
            <a:endParaRPr lang="fr-FR" sz="28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69476" y="61147"/>
            <a:ext cx="7534435" cy="575992"/>
          </a:xfrm>
          <a:prstGeom prst="rect">
            <a:avLst/>
          </a:prstGeom>
        </p:spPr>
        <p:txBody>
          <a:bodyPr wrap="none">
            <a:spAutoFit/>
          </a:bodyPr>
          <a:lstStyle/>
          <a:p>
            <a:pPr marL="457200" indent="-457200">
              <a:lnSpc>
                <a:spcPct val="107000"/>
              </a:lnSpc>
              <a:spcAft>
                <a:spcPts val="800"/>
              </a:spcAft>
              <a:buFont typeface="Wingdings" panose="05000000000000000000" pitchFamily="2" charset="2"/>
              <a:buChar char="Ø"/>
            </a:pP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Review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Protocol / Research </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Proposal</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p:txBody>
      </p:sp>
      <p:sp>
        <p:nvSpPr>
          <p:cNvPr id="4" name="Rectangle 3"/>
          <p:cNvSpPr/>
          <p:nvPr/>
        </p:nvSpPr>
        <p:spPr>
          <a:xfrm>
            <a:off x="147918" y="2511001"/>
            <a:ext cx="11846857" cy="4247317"/>
          </a:xfrm>
          <a:prstGeom prst="rect">
            <a:avLst/>
          </a:prstGeom>
        </p:spPr>
        <p:txBody>
          <a:bodyPr wrap="square">
            <a:spAutoFit/>
          </a:bodyPr>
          <a:lstStyle/>
          <a:p>
            <a:endParaRPr lang="fr-FR" dirty="0"/>
          </a:p>
          <a:p>
            <a:pPr algn="just">
              <a:lnSpc>
                <a:spcPct val="150000"/>
              </a:lnSpc>
            </a:pPr>
            <a:r>
              <a:rPr lang="fr-FR" sz="2800" dirty="0" smtClean="0">
                <a:latin typeface="Century" panose="02040604050505020304" pitchFamily="18" charset="0"/>
              </a:rPr>
              <a:t>Reading </a:t>
            </a:r>
            <a:r>
              <a:rPr lang="fr-FR" sz="2800" dirty="0" err="1">
                <a:latin typeface="Century" panose="02040604050505020304" pitchFamily="18" charset="0"/>
              </a:rPr>
              <a:t>scientific</a:t>
            </a:r>
            <a:r>
              <a:rPr lang="fr-FR" sz="2800" dirty="0">
                <a:latin typeface="Century" panose="02040604050505020304" pitchFamily="18" charset="0"/>
              </a:rPr>
              <a:t> publications </a:t>
            </a:r>
            <a:r>
              <a:rPr lang="fr-FR" sz="2800" dirty="0" err="1">
                <a:latin typeface="Century" panose="02040604050505020304" pitchFamily="18" charset="0"/>
              </a:rPr>
              <a:t>helps</a:t>
            </a:r>
            <a:r>
              <a:rPr lang="fr-FR" sz="2800" dirty="0">
                <a:latin typeface="Century" panose="02040604050505020304" pitchFamily="18" charset="0"/>
              </a:rPr>
              <a:t> </a:t>
            </a:r>
            <a:r>
              <a:rPr lang="fr-FR" sz="2800" dirty="0" err="1">
                <a:latin typeface="Century" panose="02040604050505020304" pitchFamily="18" charset="0"/>
              </a:rPr>
              <a:t>increase</a:t>
            </a:r>
            <a:r>
              <a:rPr lang="fr-FR" sz="2800" dirty="0">
                <a:latin typeface="Century" panose="02040604050505020304" pitchFamily="18" charset="0"/>
              </a:rPr>
              <a:t> </a:t>
            </a:r>
            <a:r>
              <a:rPr lang="fr-FR" sz="2800" dirty="0" err="1">
                <a:latin typeface="Century" panose="02040604050505020304" pitchFamily="18" charset="0"/>
              </a:rPr>
              <a:t>knowledge</a:t>
            </a:r>
            <a:r>
              <a:rPr lang="fr-FR" sz="2800" dirty="0">
                <a:latin typeface="Century" panose="02040604050505020304" pitchFamily="18" charset="0"/>
              </a:rPr>
              <a:t> and </a:t>
            </a:r>
            <a:r>
              <a:rPr lang="fr-FR" sz="2800" dirty="0" err="1">
                <a:latin typeface="Century" panose="02040604050505020304" pitchFamily="18" charset="0"/>
              </a:rPr>
              <a:t>improve</a:t>
            </a:r>
            <a:r>
              <a:rPr lang="fr-FR" sz="2800" dirty="0">
                <a:latin typeface="Century" panose="02040604050505020304" pitchFamily="18" charset="0"/>
              </a:rPr>
              <a:t> </a:t>
            </a:r>
            <a:r>
              <a:rPr lang="fr-FR" sz="2800" dirty="0" err="1">
                <a:latin typeface="Century" panose="02040604050505020304" pitchFamily="18" charset="0"/>
              </a:rPr>
              <a:t>critical</a:t>
            </a:r>
            <a:r>
              <a:rPr lang="fr-FR" sz="2800" dirty="0">
                <a:latin typeface="Century" panose="02040604050505020304" pitchFamily="18" charset="0"/>
              </a:rPr>
              <a:t> </a:t>
            </a:r>
            <a:r>
              <a:rPr lang="fr-FR" sz="2800" dirty="0" err="1">
                <a:latin typeface="Century" panose="02040604050505020304" pitchFamily="18" charset="0"/>
              </a:rPr>
              <a:t>thinking</a:t>
            </a:r>
            <a:r>
              <a:rPr lang="fr-FR" sz="2800" dirty="0">
                <a:latin typeface="Century" panose="02040604050505020304" pitchFamily="18" charset="0"/>
              </a:rPr>
              <a:t> </a:t>
            </a:r>
            <a:r>
              <a:rPr lang="fr-FR" sz="2800" dirty="0" err="1">
                <a:latin typeface="Century" panose="02040604050505020304" pitchFamily="18" charset="0"/>
              </a:rPr>
              <a:t>skills</a:t>
            </a:r>
            <a:r>
              <a:rPr lang="fr-FR" sz="2800" dirty="0">
                <a:latin typeface="Century" panose="02040604050505020304" pitchFamily="18" charset="0"/>
              </a:rPr>
              <a:t>. </a:t>
            </a:r>
            <a:r>
              <a:rPr lang="fr-FR" sz="2800" dirty="0" err="1">
                <a:latin typeface="Century" panose="02040604050505020304" pitchFamily="18" charset="0"/>
              </a:rPr>
              <a:t>However</a:t>
            </a:r>
            <a:r>
              <a:rPr lang="fr-FR" sz="2800" dirty="0">
                <a:latin typeface="Century" panose="02040604050505020304" pitchFamily="18" charset="0"/>
              </a:rPr>
              <a:t>, </a:t>
            </a:r>
            <a:r>
              <a:rPr lang="fr-FR" sz="2800" dirty="0" err="1">
                <a:latin typeface="Century" panose="02040604050505020304" pitchFamily="18" charset="0"/>
              </a:rPr>
              <a:t>this</a:t>
            </a:r>
            <a:r>
              <a:rPr lang="fr-FR" sz="2800" dirty="0">
                <a:latin typeface="Century" panose="02040604050505020304" pitchFamily="18" charset="0"/>
              </a:rPr>
              <a:t> </a:t>
            </a:r>
            <a:r>
              <a:rPr lang="fr-FR" sz="2800" dirty="0" err="1">
                <a:latin typeface="Century" panose="02040604050505020304" pitchFamily="18" charset="0"/>
              </a:rPr>
              <a:t>requires</a:t>
            </a:r>
            <a:r>
              <a:rPr lang="fr-FR" sz="2800" dirty="0">
                <a:latin typeface="Century" panose="02040604050505020304" pitchFamily="18" charset="0"/>
              </a:rPr>
              <a:t> </a:t>
            </a:r>
            <a:r>
              <a:rPr lang="fr-FR" sz="2800" dirty="0" err="1">
                <a:latin typeface="Century" panose="02040604050505020304" pitchFamily="18" charset="0"/>
              </a:rPr>
              <a:t>understanding</a:t>
            </a:r>
            <a:r>
              <a:rPr lang="fr-FR" sz="2800" dirty="0">
                <a:latin typeface="Century" panose="02040604050505020304" pitchFamily="18" charset="0"/>
              </a:rPr>
              <a:t> how a </a:t>
            </a:r>
            <a:r>
              <a:rPr lang="fr-FR" sz="2800" dirty="0" err="1">
                <a:latin typeface="Century" panose="02040604050505020304" pitchFamily="18" charset="0"/>
              </a:rPr>
              <a:t>scientific</a:t>
            </a:r>
            <a:r>
              <a:rPr lang="fr-FR" sz="2800" dirty="0">
                <a:latin typeface="Century" panose="02040604050505020304" pitchFamily="18" charset="0"/>
              </a:rPr>
              <a:t> article </a:t>
            </a:r>
            <a:r>
              <a:rPr lang="fr-FR" sz="2800" dirty="0" err="1">
                <a:latin typeface="Century" panose="02040604050505020304" pitchFamily="18" charset="0"/>
              </a:rPr>
              <a:t>is</a:t>
            </a:r>
            <a:r>
              <a:rPr lang="fr-FR" sz="2800" dirty="0">
                <a:latin typeface="Century" panose="02040604050505020304" pitchFamily="18" charset="0"/>
              </a:rPr>
              <a:t> </a:t>
            </a:r>
            <a:r>
              <a:rPr lang="fr-FR" sz="2800" dirty="0" err="1">
                <a:latin typeface="Century" panose="02040604050505020304" pitchFamily="18" charset="0"/>
              </a:rPr>
              <a:t>constructed</a:t>
            </a:r>
            <a:r>
              <a:rPr lang="fr-FR" sz="2800" dirty="0">
                <a:latin typeface="Century" panose="02040604050505020304" pitchFamily="18" charset="0"/>
              </a:rPr>
              <a:t>.</a:t>
            </a:r>
          </a:p>
          <a:p>
            <a:pPr algn="just">
              <a:lnSpc>
                <a:spcPct val="150000"/>
              </a:lnSpc>
            </a:pPr>
            <a:r>
              <a:rPr lang="fr-FR" sz="2800" dirty="0">
                <a:latin typeface="Century" panose="02040604050505020304" pitchFamily="18" charset="0"/>
              </a:rPr>
              <a:t>It </a:t>
            </a:r>
            <a:r>
              <a:rPr lang="fr-FR" sz="2800" dirty="0" err="1">
                <a:latin typeface="Century" panose="02040604050505020304" pitchFamily="18" charset="0"/>
              </a:rPr>
              <a:t>includes</a:t>
            </a:r>
            <a:r>
              <a:rPr lang="fr-FR" sz="2800" dirty="0">
                <a:latin typeface="Century" panose="02040604050505020304" pitchFamily="18" charset="0"/>
              </a:rPr>
              <a:t>, in </a:t>
            </a:r>
            <a:r>
              <a:rPr lang="fr-FR" sz="2800" dirty="0" err="1">
                <a:latin typeface="Century" panose="02040604050505020304" pitchFamily="18" charset="0"/>
              </a:rPr>
              <a:t>order</a:t>
            </a:r>
            <a:r>
              <a:rPr lang="fr-FR" sz="2800" dirty="0">
                <a:latin typeface="Century" panose="02040604050505020304" pitchFamily="18" charset="0"/>
              </a:rPr>
              <a:t>, a</a:t>
            </a:r>
            <a:r>
              <a:rPr lang="fr-FR" sz="2800" b="1" dirty="0">
                <a:solidFill>
                  <a:srgbClr val="00B0F0"/>
                </a:solidFill>
                <a:latin typeface="Century" panose="02040604050505020304" pitchFamily="18" charset="0"/>
              </a:rPr>
              <a:t> </a:t>
            </a:r>
            <a:r>
              <a:rPr lang="fr-FR" sz="2800" b="1" dirty="0" err="1">
                <a:solidFill>
                  <a:srgbClr val="00B0F0"/>
                </a:solidFill>
                <a:latin typeface="Century" panose="02040604050505020304" pitchFamily="18" charset="0"/>
              </a:rPr>
              <a:t>title</a:t>
            </a:r>
            <a:r>
              <a:rPr lang="fr-FR" sz="2800" dirty="0">
                <a:latin typeface="Century" panose="02040604050505020304" pitchFamily="18" charset="0"/>
              </a:rPr>
              <a:t>, an </a:t>
            </a:r>
            <a:r>
              <a:rPr lang="fr-FR" sz="2800" b="1" dirty="0">
                <a:solidFill>
                  <a:srgbClr val="00B0F0"/>
                </a:solidFill>
                <a:latin typeface="Century" panose="02040604050505020304" pitchFamily="18" charset="0"/>
              </a:rPr>
              <a:t>abstract</a:t>
            </a:r>
            <a:r>
              <a:rPr lang="fr-FR" sz="2800" dirty="0">
                <a:latin typeface="Century" panose="02040604050505020304" pitchFamily="18" charset="0"/>
              </a:rPr>
              <a:t>, an </a:t>
            </a:r>
            <a:r>
              <a:rPr lang="fr-FR" sz="2800" b="1" dirty="0">
                <a:solidFill>
                  <a:srgbClr val="00B0F0"/>
                </a:solidFill>
                <a:latin typeface="Century" panose="02040604050505020304" pitchFamily="18" charset="0"/>
              </a:rPr>
              <a:t>introduction</a:t>
            </a:r>
            <a:r>
              <a:rPr lang="fr-FR" sz="2800" dirty="0">
                <a:latin typeface="Century" panose="02040604050505020304" pitchFamily="18" charset="0"/>
              </a:rPr>
              <a:t>, a </a:t>
            </a:r>
            <a:r>
              <a:rPr lang="fr-FR" sz="2800" b="1" dirty="0" err="1">
                <a:solidFill>
                  <a:srgbClr val="00B0F0"/>
                </a:solidFill>
                <a:latin typeface="Century" panose="02040604050505020304" pitchFamily="18" charset="0"/>
              </a:rPr>
              <a:t>materials</a:t>
            </a:r>
            <a:r>
              <a:rPr lang="fr-FR" sz="2800" dirty="0">
                <a:latin typeface="Century" panose="02040604050505020304" pitchFamily="18" charset="0"/>
              </a:rPr>
              <a:t> and </a:t>
            </a:r>
            <a:r>
              <a:rPr lang="fr-FR" sz="2800" b="1" dirty="0" err="1">
                <a:solidFill>
                  <a:srgbClr val="00B0F0"/>
                </a:solidFill>
                <a:latin typeface="Century" panose="02040604050505020304" pitchFamily="18" charset="0"/>
              </a:rPr>
              <a:t>methods</a:t>
            </a:r>
            <a:r>
              <a:rPr lang="fr-FR" sz="2800" b="1" dirty="0">
                <a:solidFill>
                  <a:srgbClr val="00B0F0"/>
                </a:solidFill>
                <a:latin typeface="Century" panose="02040604050505020304" pitchFamily="18" charset="0"/>
              </a:rPr>
              <a:t> section</a:t>
            </a:r>
            <a:r>
              <a:rPr lang="fr-FR" sz="2800" dirty="0">
                <a:latin typeface="Century" panose="02040604050505020304" pitchFamily="18" charset="0"/>
              </a:rPr>
              <a:t>, a </a:t>
            </a:r>
            <a:r>
              <a:rPr lang="fr-FR" sz="2800" b="1" dirty="0" err="1">
                <a:solidFill>
                  <a:srgbClr val="00B0F0"/>
                </a:solidFill>
                <a:latin typeface="Century" panose="02040604050505020304" pitchFamily="18" charset="0"/>
              </a:rPr>
              <a:t>results</a:t>
            </a:r>
            <a:r>
              <a:rPr lang="fr-FR" sz="2800" dirty="0">
                <a:latin typeface="Century" panose="02040604050505020304" pitchFamily="18" charset="0"/>
              </a:rPr>
              <a:t> section, a </a:t>
            </a:r>
            <a:r>
              <a:rPr lang="fr-FR" sz="2800" b="1" dirty="0">
                <a:solidFill>
                  <a:srgbClr val="00B0F0"/>
                </a:solidFill>
                <a:latin typeface="Century" panose="02040604050505020304" pitchFamily="18" charset="0"/>
              </a:rPr>
              <a:t>discussion</a:t>
            </a:r>
            <a:r>
              <a:rPr lang="fr-FR" sz="2800" dirty="0">
                <a:latin typeface="Century" panose="02040604050505020304" pitchFamily="18" charset="0"/>
              </a:rPr>
              <a:t> of the </a:t>
            </a:r>
            <a:r>
              <a:rPr lang="fr-FR" sz="2800" dirty="0" err="1">
                <a:latin typeface="Century" panose="02040604050505020304" pitchFamily="18" charset="0"/>
              </a:rPr>
              <a:t>results</a:t>
            </a:r>
            <a:r>
              <a:rPr lang="fr-FR" sz="2800" dirty="0">
                <a:latin typeface="Century" panose="02040604050505020304" pitchFamily="18" charset="0"/>
              </a:rPr>
              <a:t>, a </a:t>
            </a:r>
            <a:r>
              <a:rPr lang="fr-FR" sz="2800" b="1" dirty="0">
                <a:solidFill>
                  <a:srgbClr val="00B0F0"/>
                </a:solidFill>
                <a:latin typeface="Century" panose="02040604050505020304" pitchFamily="18" charset="0"/>
              </a:rPr>
              <a:t>conclusion</a:t>
            </a:r>
            <a:r>
              <a:rPr lang="fr-FR" sz="2800" dirty="0">
                <a:latin typeface="Century" panose="02040604050505020304" pitchFamily="18" charset="0"/>
              </a:rPr>
              <a:t>, and a </a:t>
            </a:r>
            <a:r>
              <a:rPr lang="fr-FR" sz="2800" b="1" dirty="0" err="1">
                <a:solidFill>
                  <a:srgbClr val="00B0F0"/>
                </a:solidFill>
                <a:latin typeface="Century" panose="02040604050505020304" pitchFamily="18" charset="0"/>
              </a:rPr>
              <a:t>list</a:t>
            </a:r>
            <a:r>
              <a:rPr lang="fr-FR" sz="2800" b="1" dirty="0">
                <a:solidFill>
                  <a:srgbClr val="00B0F0"/>
                </a:solidFill>
                <a:latin typeface="Century" panose="02040604050505020304" pitchFamily="18" charset="0"/>
              </a:rPr>
              <a:t> of </a:t>
            </a:r>
            <a:r>
              <a:rPr lang="fr-FR" sz="2800" b="1" dirty="0" err="1">
                <a:solidFill>
                  <a:srgbClr val="00B0F0"/>
                </a:solidFill>
                <a:latin typeface="Century" panose="02040604050505020304" pitchFamily="18" charset="0"/>
              </a:rPr>
              <a:t>references</a:t>
            </a:r>
            <a:r>
              <a:rPr lang="fr-FR" sz="2800" dirty="0" smtClean="0">
                <a:latin typeface="Century" panose="02040604050505020304" pitchFamily="18" charset="0"/>
              </a:rPr>
              <a:t>.</a:t>
            </a:r>
            <a:endParaRPr lang="fr-FR" sz="2800" dirty="0">
              <a:latin typeface="Century" panose="02040604050505020304" pitchFamily="18" charset="0"/>
            </a:endParaRPr>
          </a:p>
        </p:txBody>
      </p:sp>
      <p:sp>
        <p:nvSpPr>
          <p:cNvPr id="5" name="Rectangle 4"/>
          <p:cNvSpPr/>
          <p:nvPr/>
        </p:nvSpPr>
        <p:spPr>
          <a:xfrm>
            <a:off x="-86922" y="2215468"/>
            <a:ext cx="7383560" cy="584775"/>
          </a:xfrm>
          <a:prstGeom prst="rect">
            <a:avLst/>
          </a:prstGeom>
        </p:spPr>
        <p:txBody>
          <a:bodyPr wrap="none">
            <a:spAutoFit/>
          </a:bodyPr>
          <a:lstStyle/>
          <a:p>
            <a:pPr marL="457200" indent="-457200" algn="just">
              <a:buFont typeface="Wingdings" panose="05000000000000000000" pitchFamily="2" charset="2"/>
              <a:buChar char="Ø"/>
            </a:pPr>
            <a:r>
              <a:rPr lang="fr-FR" sz="3200" b="1" dirty="0" smtClean="0">
                <a:solidFill>
                  <a:srgbClr val="FF0000"/>
                </a:solidFill>
                <a:latin typeface="Century" panose="02040604050505020304" pitchFamily="18" charset="0"/>
              </a:rPr>
              <a:t>The </a:t>
            </a:r>
            <a:r>
              <a:rPr lang="fr-FR" sz="3200" b="1" dirty="0">
                <a:solidFill>
                  <a:srgbClr val="FF0000"/>
                </a:solidFill>
                <a:latin typeface="Century" panose="02040604050505020304" pitchFamily="18" charset="0"/>
              </a:rPr>
              <a:t>Structure of a </a:t>
            </a:r>
            <a:r>
              <a:rPr lang="fr-FR" sz="3200" b="1" dirty="0" err="1">
                <a:solidFill>
                  <a:srgbClr val="FF0000"/>
                </a:solidFill>
                <a:latin typeface="Century" panose="02040604050505020304" pitchFamily="18" charset="0"/>
              </a:rPr>
              <a:t>Scientific</a:t>
            </a:r>
            <a:r>
              <a:rPr lang="fr-FR" sz="3200" b="1" dirty="0">
                <a:solidFill>
                  <a:srgbClr val="FF0000"/>
                </a:solidFill>
                <a:latin typeface="Century" panose="02040604050505020304" pitchFamily="18" charset="0"/>
              </a:rPr>
              <a:t> </a:t>
            </a:r>
            <a:r>
              <a:rPr lang="fr-FR" sz="3200" b="1" dirty="0" smtClean="0">
                <a:solidFill>
                  <a:srgbClr val="FF0000"/>
                </a:solidFill>
                <a:latin typeface="Century" panose="02040604050505020304" pitchFamily="18" charset="0"/>
              </a:rPr>
              <a:t>Article</a:t>
            </a:r>
            <a:endParaRPr lang="fr-FR" sz="3200" b="1" dirty="0">
              <a:solidFill>
                <a:srgbClr val="FF0000"/>
              </a:solidFill>
              <a:latin typeface="Century" panose="02040604050505020304" pitchFamily="18" charset="0"/>
            </a:endParaRPr>
          </a:p>
        </p:txBody>
      </p:sp>
    </p:spTree>
    <p:extLst>
      <p:ext uri="{BB962C8B-B14F-4D97-AF65-F5344CB8AC3E}">
        <p14:creationId xmlns:p14="http://schemas.microsoft.com/office/powerpoint/2010/main" val="28027896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3440</TotalTime>
  <Words>2493</Words>
  <Application>Microsoft Office PowerPoint</Application>
  <PresentationFormat>Grand écran</PresentationFormat>
  <Paragraphs>230</Paragraphs>
  <Slides>52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52</vt:i4>
      </vt:variant>
    </vt:vector>
  </HeadingPairs>
  <TitlesOfParts>
    <vt:vector size="59" baseType="lpstr">
      <vt:lpstr>Arial</vt:lpstr>
      <vt:lpstr>Calibri</vt:lpstr>
      <vt:lpstr>Calibri Light</vt:lpstr>
      <vt:lpstr>Century</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 A10</dc:creator>
  <cp:lastModifiedBy>HP A10</cp:lastModifiedBy>
  <cp:revision>120</cp:revision>
  <dcterms:created xsi:type="dcterms:W3CDTF">2025-11-22T12:54:50Z</dcterms:created>
  <dcterms:modified xsi:type="dcterms:W3CDTF">2026-01-03T16:55:38Z</dcterms:modified>
</cp:coreProperties>
</file>