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6" r:id="rId1"/>
  </p:sldMasterIdLst>
  <p:sldIdLst>
    <p:sldId id="261" r:id="rId2"/>
    <p:sldId id="269" r:id="rId3"/>
    <p:sldId id="275" r:id="rId4"/>
    <p:sldId id="263" r:id="rId5"/>
    <p:sldId id="270" r:id="rId6"/>
    <p:sldId id="271" r:id="rId7"/>
    <p:sldId id="272" r:id="rId8"/>
    <p:sldId id="273" r:id="rId9"/>
    <p:sldId id="27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10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952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33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041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8105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3586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8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776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7885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70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5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8408" y="1537208"/>
            <a:ext cx="7315200" cy="1475535"/>
          </a:xfrm>
        </p:spPr>
        <p:txBody>
          <a:bodyPr>
            <a:normAutofit/>
          </a:bodyPr>
          <a:lstStyle/>
          <a:p>
            <a:pPr algn="ctr"/>
            <a:r>
              <a:rPr lang="en-US" altLang="zh-CN" sz="36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>ENTREPRENEURIAL ECOSYSTEM</a:t>
            </a:r>
            <a:r>
              <a:rPr lang="en-US" altLang="zh-CN" sz="60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  <a:t/>
            </a:r>
            <a:br>
              <a:rPr lang="en-US" altLang="zh-CN" sz="6000" dirty="0" smtClean="0">
                <a:solidFill>
                  <a:srgbClr val="FFFFFF"/>
                </a:solidFill>
                <a:latin typeface="Lucida Fax" panose="02060602050505020204" pitchFamily="18" charset="0"/>
                <a:sym typeface="Impact" panose="020B0806030902050204" pitchFamily="34" charset="0"/>
              </a:rPr>
            </a:br>
            <a:r>
              <a:rPr lang="en-US" altLang="zh-CN" sz="2400" dirty="0" smtClean="0">
                <a:latin typeface="Lucida Fax" panose="02060602050505020204" pitchFamily="18" charset="0"/>
                <a:sym typeface="Impact" panose="020B0806030902050204" pitchFamily="34" charset="0"/>
              </a:rPr>
              <a:t>Daniel Isenberg model</a:t>
            </a:r>
            <a:endParaRPr lang="en-US" sz="24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3603687"/>
            <a:ext cx="7315200" cy="1647582"/>
          </a:xfrm>
        </p:spPr>
        <p:txBody>
          <a:bodyPr/>
          <a:lstStyle/>
          <a:p>
            <a:r>
              <a:rPr lang="fr-FR" dirty="0">
                <a:latin typeface="Lucida Bright" panose="02040602050505020304" pitchFamily="18" charset="0"/>
              </a:rPr>
              <a:t>Dr.DJOUDI Hanane</a:t>
            </a:r>
          </a:p>
          <a:p>
            <a:r>
              <a:rPr lang="fr-FR" dirty="0" smtClean="0">
                <a:latin typeface="Lucida Bright" panose="02040602050505020304" pitchFamily="18" charset="0"/>
              </a:rPr>
              <a:t>Faculty of ECMS/ University of </a:t>
            </a:r>
            <a:r>
              <a:rPr lang="fr-FR" dirty="0">
                <a:latin typeface="Lucida Bright" panose="02040602050505020304" pitchFamily="18" charset="0"/>
              </a:rPr>
              <a:t>Biskra</a:t>
            </a:r>
          </a:p>
          <a:p>
            <a:pPr algn="r"/>
            <a:r>
              <a:rPr lang="fr-FR" dirty="0" smtClean="0">
                <a:latin typeface="Lucida Bright" panose="02040602050505020304" pitchFamily="18" charset="0"/>
              </a:rPr>
              <a:t>March, 2025</a:t>
            </a:r>
            <a:endParaRPr lang="fr-FR" dirty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 txBox="1">
            <a:spLocks/>
          </p:cNvSpPr>
          <p:nvPr/>
        </p:nvSpPr>
        <p:spPr>
          <a:xfrm>
            <a:off x="235131" y="5470724"/>
            <a:ext cx="8971344" cy="60334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200" dirty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REF</a:t>
            </a:r>
            <a:r>
              <a:rPr lang="fr-FR" sz="22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Lucida Bright" panose="02040602050505020304" pitchFamily="18" charset="0"/>
              </a:rPr>
              <a:t>: Guide for mapping the entrepreneurial ecosystem, GIZ 2018</a:t>
            </a:r>
            <a:endParaRPr lang="fr-FR" sz="2200" dirty="0">
              <a:solidFill>
                <a:schemeClr val="accent1">
                  <a:lumMod val="20000"/>
                  <a:lumOff val="80000"/>
                </a:schemeClr>
              </a:solidFill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fr-FR" dirty="0" smtClean="0">
              <a:latin typeface="Lucida Bright" panose="020406020505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434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419" y="852934"/>
            <a:ext cx="7998532" cy="585064"/>
          </a:xfrm>
        </p:spPr>
        <p:txBody>
          <a:bodyPr>
            <a:noAutofit/>
          </a:bodyPr>
          <a:lstStyle/>
          <a:p>
            <a:pPr algn="ctr" fontAlgn="base"/>
            <a:r>
              <a:rPr lang="fr-FR" sz="3600" dirty="0" smtClean="0">
                <a:latin typeface="Georgia" panose="02040502050405020303" pitchFamily="18" charset="0"/>
              </a:rPr>
              <a:t>Background</a:t>
            </a:r>
            <a:endParaRPr lang="fr-FR" sz="3600" dirty="0">
              <a:latin typeface="Georgia" panose="02040502050405020303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437998"/>
            <a:ext cx="9196251" cy="460395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4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* Entrepreneurship is a catalyst of economic growth and national competitiveness 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4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* Policymakers and academics believe in the value of entrepreneurship to the society and economic growth.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4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* Formulating entrepreneurship policies is critical to entrepreneurship development and the well being of society.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4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* There is a real need to adopt a holistic approach to this phenomenon to generate high levels of dynamism, innovation, effectiveness and allow  for the creation of conductive atmosphere,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endParaRPr lang="ar-DZ" sz="2400" spc="-1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0798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4356" y="1202511"/>
            <a:ext cx="7998532" cy="585064"/>
          </a:xfrm>
        </p:spPr>
        <p:txBody>
          <a:bodyPr>
            <a:noAutofit/>
          </a:bodyPr>
          <a:lstStyle/>
          <a:p>
            <a:pPr algn="ctr" fontAlgn="base"/>
            <a:r>
              <a:rPr lang="fr-FR" sz="3600" dirty="0" smtClean="0">
                <a:latin typeface="Georgia" panose="02040502050405020303" pitchFamily="18" charset="0"/>
              </a:rPr>
              <a:t>Background</a:t>
            </a:r>
            <a:endParaRPr lang="fr-FR" sz="3600" dirty="0">
              <a:latin typeface="Georgia" panose="02040502050405020303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274976"/>
            <a:ext cx="9196251" cy="3766979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32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* Industrial economy ------knowledge based economy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4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*</a:t>
            </a:r>
            <a:r>
              <a:rPr lang="fr-FR" sz="32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Structure and production part -------Service part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32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*Big companies--------Small companies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32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* Small companies------New companies</a:t>
            </a: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endParaRPr lang="ar-DZ" sz="2400" spc="-1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052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859" y="1069844"/>
            <a:ext cx="7998532" cy="585064"/>
          </a:xfrm>
        </p:spPr>
        <p:txBody>
          <a:bodyPr>
            <a:noAutofit/>
          </a:bodyPr>
          <a:lstStyle/>
          <a:p>
            <a:pPr algn="ctr" fontAlgn="base"/>
            <a:r>
              <a:rPr lang="fr-FR" sz="3600" dirty="0" smtClean="0">
                <a:latin typeface="Georgia" panose="02040502050405020303" pitchFamily="18" charset="0"/>
              </a:rPr>
              <a:t>EE Model</a:t>
            </a:r>
            <a:endParaRPr lang="fr-FR" sz="3600" dirty="0">
              <a:latin typeface="Georgia" panose="02040502050405020303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654908"/>
            <a:ext cx="9196251" cy="438704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Isenberg emphasises that every entrepreneurial ecosystem is unique as it develops under ideosyncratic circumstances. </a:t>
            </a:r>
            <a:endParaRPr lang="fr-FR" sz="2400" spc="-100" dirty="0" smtClean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4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According to him, the </a:t>
            </a: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entrepreneurial ecosystem is defined as a product of three elements: </a:t>
            </a:r>
            <a:endParaRPr lang="fr-FR" sz="2400" spc="-100" dirty="0" smtClean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  <a:p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1. the surrounding environment, more precisely </a:t>
            </a:r>
            <a:r>
              <a:rPr lang="fr-FR" sz="2400" spc="-100" dirty="0" smtClean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the business </a:t>
            </a: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environment and investment climate,</a:t>
            </a:r>
          </a:p>
          <a:p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2. its interacting actors, and</a:t>
            </a:r>
          </a:p>
          <a:p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>3. the evolving culture and attitudes. </a:t>
            </a:r>
            <a:r>
              <a:rPr lang="fr-FR" sz="2400" dirty="0"/>
              <a:t/>
            </a:r>
            <a:br>
              <a:rPr lang="fr-FR" sz="2400" dirty="0"/>
            </a:b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endParaRPr lang="ar-DZ" sz="2400" spc="-1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740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859" y="933068"/>
            <a:ext cx="7998532" cy="585064"/>
          </a:xfrm>
        </p:spPr>
        <p:txBody>
          <a:bodyPr>
            <a:noAutofit/>
          </a:bodyPr>
          <a:lstStyle/>
          <a:p>
            <a:pPr algn="ctr" fontAlgn="base"/>
            <a:r>
              <a:rPr lang="fr-FR" sz="3600" dirty="0" smtClean="0">
                <a:latin typeface="Georgia" panose="02040502050405020303" pitchFamily="18" charset="0"/>
              </a:rPr>
              <a:t>Business environment</a:t>
            </a:r>
            <a:endParaRPr lang="fr-FR" sz="3600" dirty="0">
              <a:latin typeface="Georgia" panose="02040502050405020303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654908"/>
            <a:ext cx="9196251" cy="438704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400" dirty="0"/>
              <a:t/>
            </a:r>
            <a:br>
              <a:rPr lang="fr-FR" sz="2400" dirty="0"/>
            </a:b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endParaRPr lang="ar-DZ" sz="2400" spc="-1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654907"/>
            <a:ext cx="9196250" cy="4523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97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859" y="1069844"/>
            <a:ext cx="7998532" cy="585064"/>
          </a:xfrm>
        </p:spPr>
        <p:txBody>
          <a:bodyPr>
            <a:noAutofit/>
          </a:bodyPr>
          <a:lstStyle/>
          <a:p>
            <a:pPr algn="ctr" fontAlgn="base"/>
            <a:r>
              <a:rPr lang="fr-FR" sz="3200" dirty="0" smtClean="0">
                <a:latin typeface="Georgia" panose="02040502050405020303" pitchFamily="18" charset="0"/>
              </a:rPr>
              <a:t>Functional areas </a:t>
            </a:r>
            <a:r>
              <a:rPr lang="fr-FR" sz="3200" dirty="0">
                <a:latin typeface="Georgia" panose="02040502050405020303" pitchFamily="18" charset="0"/>
              </a:rPr>
              <a:t>of Business environment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654908"/>
            <a:ext cx="9196251" cy="438704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400" dirty="0"/>
              <a:t/>
            </a:r>
            <a:br>
              <a:rPr lang="fr-FR" sz="2400" dirty="0"/>
            </a:b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endParaRPr lang="ar-DZ" sz="2400" spc="-1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815737"/>
            <a:ext cx="9196251" cy="4323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14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858" y="959192"/>
            <a:ext cx="7998532" cy="585064"/>
          </a:xfrm>
        </p:spPr>
        <p:txBody>
          <a:bodyPr>
            <a:noAutofit/>
          </a:bodyPr>
          <a:lstStyle/>
          <a:p>
            <a:pPr algn="ctr" fontAlgn="base"/>
            <a:r>
              <a:rPr lang="fr-FR" sz="3600" dirty="0" smtClean="0">
                <a:latin typeface="Georgia" panose="02040502050405020303" pitchFamily="18" charset="0"/>
              </a:rPr>
              <a:t>Investment climate</a:t>
            </a:r>
            <a:endParaRPr lang="fr-FR" sz="3600" dirty="0">
              <a:latin typeface="Georgia" panose="02040502050405020303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654908"/>
            <a:ext cx="9196251" cy="438704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  <a:t/>
            </a:r>
            <a:br>
              <a:rPr lang="fr-FR" sz="2400" spc="-100" dirty="0">
                <a:solidFill>
                  <a:srgbClr val="FFFFFF"/>
                </a:solidFill>
                <a:latin typeface="Georgia" panose="02040502050405020303" pitchFamily="18" charset="0"/>
                <a:ea typeface="+mj-ea"/>
                <a:cs typeface="+mj-cs"/>
              </a:rPr>
            </a:br>
            <a:endParaRPr lang="ar-DZ" sz="2400" spc="-1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654909"/>
            <a:ext cx="9196251" cy="4497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89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2104" y="852934"/>
            <a:ext cx="7998532" cy="585064"/>
          </a:xfrm>
        </p:spPr>
        <p:txBody>
          <a:bodyPr>
            <a:noAutofit/>
          </a:bodyPr>
          <a:lstStyle/>
          <a:p>
            <a:pPr algn="ctr" fontAlgn="base"/>
            <a:r>
              <a:rPr lang="fr-FR" sz="3600" dirty="0" smtClean="0">
                <a:latin typeface="Georgia" panose="02040502050405020303" pitchFamily="18" charset="0"/>
              </a:rPr>
              <a:t>Interacting actors</a:t>
            </a:r>
            <a:endParaRPr lang="fr-FR" sz="3600" dirty="0">
              <a:latin typeface="Georgia" panose="02040502050405020303" pitchFamily="18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2263" y="1437998"/>
            <a:ext cx="4153988" cy="4701544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437998"/>
            <a:ext cx="9196251" cy="4603957"/>
          </a:xfrm>
        </p:spPr>
        <p:txBody>
          <a:bodyPr>
            <a:noAutofit/>
          </a:bodyPr>
          <a:lstStyle/>
          <a:p>
            <a:endParaRPr lang="fr-FR" sz="2400" spc="-1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1437998"/>
            <a:ext cx="5042264" cy="4701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637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9B6162-70A4-3554-A44D-ED041DD2A4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859" y="950520"/>
            <a:ext cx="7998532" cy="585064"/>
          </a:xfrm>
        </p:spPr>
        <p:txBody>
          <a:bodyPr>
            <a:noAutofit/>
          </a:bodyPr>
          <a:lstStyle/>
          <a:p>
            <a:pPr algn="ctr" fontAlgn="base"/>
            <a:r>
              <a:rPr lang="fr-FR" sz="3200" dirty="0">
                <a:latin typeface="Georgia" panose="02040502050405020303" pitchFamily="18" charset="0"/>
              </a:rPr>
              <a:t>Entrepreneurial culture and attitude 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4250" y="1654907"/>
            <a:ext cx="4517047" cy="4484635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9B1B7CF7-1E01-2E07-03AE-C84B05AE33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654908"/>
            <a:ext cx="9141297" cy="4387047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ar-DZ" sz="2400" spc="-100" dirty="0">
              <a:solidFill>
                <a:srgbClr val="FFFFFF"/>
              </a:solidFill>
              <a:latin typeface="Georgia" panose="02040502050405020303" pitchFamily="18" charset="0"/>
              <a:ea typeface="+mj-ea"/>
              <a:cs typeface="+mj-cs"/>
            </a:endParaRP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75831E3-573C-ADBB-C472-C28C72C07F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1424" y="2274976"/>
            <a:ext cx="2131789" cy="2155646"/>
          </a:xfrm>
          <a:prstGeom prst="ellipse">
            <a:avLst/>
          </a:prstGeom>
          <a:ln w="63500" cap="rnd">
            <a:solidFill>
              <a:schemeClr val="tx2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D7EDEBBC-6187-EC74-4C74-934BB0F25EC5}"/>
              </a:ext>
            </a:extLst>
          </p:cNvPr>
          <p:cNvSpPr txBox="1">
            <a:spLocks/>
          </p:cNvSpPr>
          <p:nvPr/>
        </p:nvSpPr>
        <p:spPr>
          <a:xfrm>
            <a:off x="0" y="5990488"/>
            <a:ext cx="12192000" cy="8534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900" kern="1200" spc="-10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النظام البيئي لريادة الأعمال  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Entrepreneurship ecosystem                                                                              </a:t>
            </a:r>
            <a:endParaRPr lang="en-US" sz="3600" b="1" dirty="0">
              <a:solidFill>
                <a:schemeClr val="tx2">
                  <a:lumMod val="60000"/>
                  <a:lumOff val="40000"/>
                </a:schemeClr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1654908"/>
            <a:ext cx="4624251" cy="4484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222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dre">
  <a:themeElements>
    <a:clrScheme name="Ble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adr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ad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2695</TotalTime>
  <Words>258</Words>
  <Application>Microsoft Office PowerPoint</Application>
  <PresentationFormat>Grand écran</PresentationFormat>
  <Paragraphs>41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9" baseType="lpstr">
      <vt:lpstr>Corbel</vt:lpstr>
      <vt:lpstr>Georgia</vt:lpstr>
      <vt:lpstr>Impact</vt:lpstr>
      <vt:lpstr>Lucida Bright</vt:lpstr>
      <vt:lpstr>Lucida Fax</vt:lpstr>
      <vt:lpstr>Sakkal Majalla</vt:lpstr>
      <vt:lpstr>Tahoma</vt:lpstr>
      <vt:lpstr>Wingdings 2</vt:lpstr>
      <vt:lpstr>幼圆</vt:lpstr>
      <vt:lpstr>Cadre</vt:lpstr>
      <vt:lpstr>ENTREPRENEURIAL ECOSYSTEM Daniel Isenberg model</vt:lpstr>
      <vt:lpstr>Background</vt:lpstr>
      <vt:lpstr>Background</vt:lpstr>
      <vt:lpstr>EE Model</vt:lpstr>
      <vt:lpstr>Business environment</vt:lpstr>
      <vt:lpstr>Functional areas of Business environment</vt:lpstr>
      <vt:lpstr>Investment climate</vt:lpstr>
      <vt:lpstr>Interacting actors</vt:lpstr>
      <vt:lpstr>Entrepreneurial culture and attitude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PME Vs STARTUP Quelles différences?</dc:title>
  <dc:creator>UNIV</dc:creator>
  <cp:lastModifiedBy>XPRISTO</cp:lastModifiedBy>
  <cp:revision>134</cp:revision>
  <dcterms:created xsi:type="dcterms:W3CDTF">2023-03-05T16:18:00Z</dcterms:created>
  <dcterms:modified xsi:type="dcterms:W3CDTF">2025-03-09T18:53:25Z</dcterms:modified>
</cp:coreProperties>
</file>