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900" y="6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B00CF-E2B1-4921-9B6B-ECE8DCAB0782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358F7-D879-407E-884C-530CF946A3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656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4358F7-D879-407E-884C-530CF946A38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783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9378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141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826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90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08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08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232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252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04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4964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11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B687EC9-1601-4348-812F-D959CB8DA41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DF8FC79-9C6F-416B-B3F3-ECD601B59F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940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307F0C9-22C5-CFD6-43D4-3D6A07438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5491" y="4114324"/>
            <a:ext cx="6889530" cy="1143475"/>
          </a:xfrm>
        </p:spPr>
        <p:txBody>
          <a:bodyPr/>
          <a:lstStyle/>
          <a:p>
            <a:endParaRPr lang="en-US" dirty="0"/>
          </a:p>
          <a:p>
            <a:endParaRPr lang="fr-FR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52465F40-809D-0458-FD26-1AFEA9D162C9}"/>
              </a:ext>
            </a:extLst>
          </p:cNvPr>
          <p:cNvSpPr/>
          <p:nvPr/>
        </p:nvSpPr>
        <p:spPr>
          <a:xfrm>
            <a:off x="4761187" y="2568110"/>
            <a:ext cx="6889530" cy="10196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ts val="2500"/>
              </a:lnSpc>
              <a:buNone/>
            </a:pPr>
            <a:endParaRPr lang="en-US" sz="155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DA73267-C894-436E-F675-FE18C95F4129}"/>
              </a:ext>
            </a:extLst>
          </p:cNvPr>
          <p:cNvSpPr/>
          <p:nvPr/>
        </p:nvSpPr>
        <p:spPr>
          <a:xfrm>
            <a:off x="3387777" y="614597"/>
            <a:ext cx="8574374" cy="61863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fr-F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Nom et Prénom: </a:t>
            </a:r>
            <a:r>
              <a:rPr lang="fr-FR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Aya </a:t>
            </a:r>
            <a:r>
              <a:rPr lang="fr-FR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Bouazizi</a:t>
            </a:r>
            <a:r>
              <a:rPr lang="fr-FR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  <a:p>
            <a:endParaRPr lang="fr-FR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r-FR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Spécialité:</a:t>
            </a:r>
          </a:p>
          <a:p>
            <a:endParaRPr lang="fr-FR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r-F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Matière:</a:t>
            </a:r>
          </a:p>
          <a:p>
            <a:endParaRPr lang="fr-FR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r-F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Titre de la présentation</a:t>
            </a:r>
          </a:p>
          <a:p>
            <a:endParaRPr lang="fr-FR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r-FR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Encadré par:</a:t>
            </a:r>
          </a:p>
          <a:p>
            <a:endParaRPr lang="fr-FR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r-FR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Année universitaire: 2025/2026</a:t>
            </a:r>
            <a:endParaRPr lang="fr-FR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9889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B7E7E-E07D-25DC-5E09-B7C3E5DF5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35FD5F82-B210-9B89-81AF-9559BA34E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ts val="975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7800" b="0" i="0" u="none" strike="noStrike" kern="1200" cap="none" spc="0" normalizeH="0" baseline="0" noProof="0" dirty="0">
                <a:ln>
                  <a:noFill/>
                </a:ln>
                <a:solidFill>
                  <a:srgbClr val="A0622C"/>
                </a:solidFill>
                <a:effectLst/>
                <a:uLnTx/>
                <a:uFillTx/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LE PLOMB (PB)</a:t>
            </a:r>
            <a:br>
              <a:rPr kumimoji="0" lang="en-US" sz="7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n-US" sz="195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EF7823-2FD6-1E32-F2D7-CE23542EB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5491" y="4114324"/>
            <a:ext cx="6889530" cy="1143475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82</a:t>
            </a:r>
            <a:endParaRPr lang="en-US" dirty="0"/>
          </a:p>
          <a:p>
            <a:endParaRPr lang="fr-FR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FF6A8BF3-B01D-8DA4-87A1-C5CDCEA4C491}"/>
              </a:ext>
            </a:extLst>
          </p:cNvPr>
          <p:cNvSpPr/>
          <p:nvPr/>
        </p:nvSpPr>
        <p:spPr>
          <a:xfrm>
            <a:off x="2585545" y="2475187"/>
            <a:ext cx="8787000" cy="7380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/>
              <a:t>L'un des plus anciens métaux connus de l'humanité — utilisé dans de nombreux domaines grâce à ses </a:t>
            </a:r>
          </a:p>
          <a:p>
            <a:r>
              <a:rPr lang="fr-FR" sz="1600" dirty="0"/>
              <a:t> propriétés uniques, mais aussi reconnu comme substance toxique.</a:t>
            </a:r>
            <a:endParaRPr lang="fr-FR" sz="1600" dirty="0">
              <a:effectLst/>
            </a:endParaRPr>
          </a:p>
        </p:txBody>
      </p:sp>
      <p:sp>
        <p:nvSpPr>
          <p:cNvPr id="10" name="Shape 3">
            <a:extLst>
              <a:ext uri="{FF2B5EF4-FFF2-40B4-BE49-F238E27FC236}">
                <a16:creationId xmlns:a16="http://schemas.microsoft.com/office/drawing/2014/main" id="{7D180FE6-DD99-5617-94B0-8F63B9673200}"/>
              </a:ext>
            </a:extLst>
          </p:cNvPr>
          <p:cNvSpPr/>
          <p:nvPr/>
        </p:nvSpPr>
        <p:spPr>
          <a:xfrm>
            <a:off x="4761187" y="3260691"/>
            <a:ext cx="3679031" cy="1143476"/>
          </a:xfrm>
          <a:prstGeom prst="roundRect">
            <a:avLst>
              <a:gd name="adj" fmla="val 26036"/>
            </a:avLst>
          </a:prstGeom>
          <a:solidFill>
            <a:srgbClr val="E3BC9A"/>
          </a:solidFill>
          <a:ln/>
        </p:spPr>
        <p:txBody>
          <a:bodyPr/>
          <a:lstStyle/>
          <a:p>
            <a:pPr>
              <a:lnSpc>
                <a:spcPts val="2400"/>
              </a:lnSpc>
            </a:pPr>
            <a:r>
              <a:rPr lang="en-US" sz="2400" dirty="0">
                <a:solidFill>
                  <a:srgbClr val="000000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SYMBOLE</a:t>
            </a:r>
            <a:endParaRPr lang="ar-DZ" sz="2400" dirty="0">
              <a:solidFill>
                <a:srgbClr val="000000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>
              <a:lnSpc>
                <a:spcPts val="2400"/>
              </a:lnSpc>
            </a:pPr>
            <a:endParaRPr lang="ar-DZ" sz="2000" dirty="0">
              <a:solidFill>
                <a:srgbClr val="000000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>
              <a:lnSpc>
                <a:spcPts val="2400"/>
              </a:lnSpc>
            </a:pPr>
            <a:r>
              <a:rPr lang="en-US" dirty="0">
                <a:solidFill>
                  <a:srgbClr val="000000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Pb</a:t>
            </a:r>
            <a:endParaRPr lang="ar-DZ" dirty="0">
              <a:solidFill>
                <a:srgbClr val="000000"/>
              </a:solidFill>
              <a:latin typeface="Instrument Sans" pitchFamily="34" charset="0"/>
              <a:ea typeface="Instrument Sans" pitchFamily="34" charset="-122"/>
              <a:cs typeface="Instrument Sans" pitchFamily="34" charset="-120"/>
            </a:endParaRPr>
          </a:p>
          <a:p>
            <a:pPr>
              <a:lnSpc>
                <a:spcPts val="2400"/>
              </a:lnSpc>
            </a:pPr>
            <a:endParaRPr lang="en-US" dirty="0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32525E06-7E2A-E1EC-C2EF-78A1D3DE61FE}"/>
              </a:ext>
            </a:extLst>
          </p:cNvPr>
          <p:cNvSpPr/>
          <p:nvPr/>
        </p:nvSpPr>
        <p:spPr>
          <a:xfrm>
            <a:off x="4761187" y="4766090"/>
            <a:ext cx="7173310" cy="1540117"/>
          </a:xfrm>
          <a:prstGeom prst="roundRect">
            <a:avLst>
              <a:gd name="adj" fmla="val 26036"/>
            </a:avLst>
          </a:prstGeom>
          <a:solidFill>
            <a:srgbClr val="A0622C"/>
          </a:solidFill>
          <a:ln/>
        </p:spPr>
        <p:txBody>
          <a:bodyPr/>
          <a:lstStyle/>
          <a:p>
            <a:pPr>
              <a:lnSpc>
                <a:spcPts val="2500"/>
              </a:lnSpc>
            </a:pPr>
            <a:r>
              <a:rPr lang="en-US" sz="2400" dirty="0">
                <a:solidFill>
                  <a:srgbClr val="FFFFFF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ASPECT</a:t>
            </a:r>
            <a:endParaRPr lang="en-US" sz="2400" dirty="0"/>
          </a:p>
          <a:p>
            <a:pPr>
              <a:lnSpc>
                <a:spcPts val="2500"/>
              </a:lnSpc>
            </a:pPr>
            <a:endParaRPr lang="ar-DZ" dirty="0">
              <a:solidFill>
                <a:srgbClr val="FFFFFF"/>
              </a:solidFill>
              <a:latin typeface="Instrument Sans" pitchFamily="34" charset="0"/>
              <a:ea typeface="Instrument Sans" pitchFamily="34" charset="-122"/>
              <a:cs typeface="Instrument Sans" pitchFamily="34" charset="-120"/>
            </a:endParaRPr>
          </a:p>
          <a:p>
            <a:pPr>
              <a:lnSpc>
                <a:spcPts val="2500"/>
              </a:lnSpc>
            </a:pPr>
            <a:r>
              <a:rPr lang="en-US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Métal</a:t>
            </a:r>
            <a:r>
              <a:rPr lang="en-US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gris-bleu, mou, </a:t>
            </a:r>
            <a:r>
              <a:rPr lang="en-US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malléable</a:t>
            </a:r>
            <a:r>
              <a:rPr lang="en-US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et très dense</a:t>
            </a:r>
            <a:endParaRPr lang="en-US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3379B0A7-E47F-6995-D2D8-B30AF4001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0421" y="3267300"/>
            <a:ext cx="2292124" cy="799600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B12852F4-F4ED-F16C-0522-0C91998E2EDA}"/>
              </a:ext>
            </a:extLst>
          </p:cNvPr>
          <p:cNvSpPr txBox="1"/>
          <p:nvPr/>
        </p:nvSpPr>
        <p:spPr>
          <a:xfrm>
            <a:off x="4761187" y="660476"/>
            <a:ext cx="5064672" cy="384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dirty="0">
                <a:solidFill>
                  <a:srgbClr val="E3BC9A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CHIMIE DES MÉTAUX</a:t>
            </a:r>
            <a:endParaRPr lang="en-US" sz="1800" dirty="0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012DB197-1B3D-E6B1-2599-BAF6D763430D}"/>
              </a:ext>
            </a:extLst>
          </p:cNvPr>
          <p:cNvSpPr/>
          <p:nvPr/>
        </p:nvSpPr>
        <p:spPr>
          <a:xfrm>
            <a:off x="2081048" y="2711669"/>
            <a:ext cx="914400" cy="914400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297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E8B82E1-7BD1-3CD9-0E20-6C8ABAE016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3777" y="-172933"/>
            <a:ext cx="6504996" cy="164176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C5CE9F6-B183-CDE8-066D-3EC47ED1C574}"/>
              </a:ext>
            </a:extLst>
          </p:cNvPr>
          <p:cNvSpPr txBox="1"/>
          <p:nvPr/>
        </p:nvSpPr>
        <p:spPr>
          <a:xfrm>
            <a:off x="813088" y="1234149"/>
            <a:ext cx="89551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A0622C"/>
                </a:solidFill>
                <a:effectLst/>
                <a:uLnTx/>
                <a:uFillTx/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PROPRIÉTÉS CHIMIQUES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15">
            <a:extLst>
              <a:ext uri="{FF2B5EF4-FFF2-40B4-BE49-F238E27FC236}">
                <a16:creationId xmlns:a16="http://schemas.microsoft.com/office/drawing/2014/main" id="{627E30E1-57C8-FCB4-CB19-67F7CC86D1D0}"/>
              </a:ext>
            </a:extLst>
          </p:cNvPr>
          <p:cNvSpPr/>
          <p:nvPr/>
        </p:nvSpPr>
        <p:spPr>
          <a:xfrm>
            <a:off x="675929" y="1763499"/>
            <a:ext cx="5175916" cy="1268492"/>
          </a:xfrm>
          <a:prstGeom prst="roundRect">
            <a:avLst>
              <a:gd name="adj" fmla="val 23470"/>
            </a:avLst>
          </a:prstGeom>
          <a:solidFill>
            <a:srgbClr val="FFF9F5"/>
          </a:solidFill>
          <a:ln w="22860">
            <a:solidFill>
              <a:srgbClr val="E3BC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STABILITÉ À L’AIR</a:t>
            </a:r>
            <a:endParaRPr kumimoji="0" lang="ar-DZ" b="1" i="0" u="none" strike="noStrike" kern="1200" cap="none" spc="0" normalizeH="0" baseline="0" noProof="0" dirty="0">
              <a:ln>
                <a:noFill/>
              </a:ln>
              <a:solidFill>
                <a:srgbClr val="3F3D3B"/>
              </a:solidFill>
              <a:effectLst/>
              <a:uLnTx/>
              <a:uFillTx/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 defTabSz="914400">
              <a:lnSpc>
                <a:spcPts val="2400"/>
              </a:lnSpc>
              <a:defRPr/>
            </a:pP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Stable grâce à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une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couche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protectrice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d'oxyde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en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surface</a:t>
            </a:r>
            <a:endParaRPr lang="en-US" sz="1600" dirty="0"/>
          </a:p>
          <a:p>
            <a:pPr lvl="0" defTabSz="914400">
              <a:lnSpc>
                <a:spcPts val="2400"/>
              </a:lnSpc>
              <a:defRPr/>
            </a:pPr>
            <a:endParaRPr lang="ar-DZ" sz="1600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DZ" sz="1950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2">
            <a:extLst>
              <a:ext uri="{FF2B5EF4-FFF2-40B4-BE49-F238E27FC236}">
                <a16:creationId xmlns:a16="http://schemas.microsoft.com/office/drawing/2014/main" id="{BC707B2F-371A-9E94-C746-72D4FEC3418C}"/>
              </a:ext>
            </a:extLst>
          </p:cNvPr>
          <p:cNvSpPr/>
          <p:nvPr/>
        </p:nvSpPr>
        <p:spPr>
          <a:xfrm>
            <a:off x="6777236" y="1752716"/>
            <a:ext cx="4771501" cy="1278299"/>
          </a:xfrm>
          <a:prstGeom prst="roundRect">
            <a:avLst>
              <a:gd name="adj" fmla="val 23470"/>
            </a:avLst>
          </a:prstGeom>
          <a:solidFill>
            <a:srgbClr val="FFF9F5"/>
          </a:solidFill>
          <a:ln w="22860">
            <a:solidFill>
              <a:srgbClr val="E3BC9A"/>
            </a:solidFill>
            <a:prstDash val="solid"/>
          </a:ln>
        </p:spPr>
        <p:txBody>
          <a:bodyPr/>
          <a:lstStyle/>
          <a:p>
            <a:pPr>
              <a:lnSpc>
                <a:spcPts val="2400"/>
              </a:lnSpc>
            </a:pPr>
            <a:r>
              <a:rPr lang="en-US" b="1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COULEUR &amp; TEXTURE</a:t>
            </a:r>
            <a:endParaRPr lang="ar-DZ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>
              <a:lnSpc>
                <a:spcPts val="2400"/>
              </a:lnSpc>
            </a:pPr>
            <a:endParaRPr lang="ar-DZ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pPr>
              <a:lnSpc>
                <a:spcPts val="2400"/>
              </a:lnSpc>
            </a:pP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Gris-bleu, mou et facile à 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travailler</a:t>
            </a:r>
            <a:endParaRPr lang="en-US" dirty="0"/>
          </a:p>
          <a:p>
            <a:pPr>
              <a:lnSpc>
                <a:spcPts val="2400"/>
              </a:lnSpc>
            </a:pPr>
            <a:endParaRPr lang="en-US" b="1" dirty="0"/>
          </a:p>
        </p:txBody>
      </p:sp>
      <p:sp>
        <p:nvSpPr>
          <p:cNvPr id="8" name="Shape 19">
            <a:extLst>
              <a:ext uri="{FF2B5EF4-FFF2-40B4-BE49-F238E27FC236}">
                <a16:creationId xmlns:a16="http://schemas.microsoft.com/office/drawing/2014/main" id="{08F94940-EEB5-D28D-0F1E-E8AC396EA405}"/>
              </a:ext>
            </a:extLst>
          </p:cNvPr>
          <p:cNvSpPr/>
          <p:nvPr/>
        </p:nvSpPr>
        <p:spPr>
          <a:xfrm>
            <a:off x="698103" y="3267324"/>
            <a:ext cx="5153742" cy="1484212"/>
          </a:xfrm>
          <a:prstGeom prst="roundRect">
            <a:avLst>
              <a:gd name="adj" fmla="val 23470"/>
            </a:avLst>
          </a:prstGeom>
          <a:solidFill>
            <a:srgbClr val="FFF9F5"/>
          </a:solidFill>
          <a:ln w="22860">
            <a:solidFill>
              <a:srgbClr val="3F3D3B"/>
            </a:solidFill>
            <a:prstDash val="solid"/>
          </a:ln>
        </p:spPr>
        <p:txBody>
          <a:bodyPr/>
          <a:lstStyle/>
          <a:p>
            <a:pPr>
              <a:lnSpc>
                <a:spcPts val="2400"/>
              </a:lnSpc>
            </a:pPr>
            <a:r>
              <a:rPr lang="en-US" b="1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ÉTATS D'OXYDATION</a:t>
            </a:r>
            <a:endParaRPr lang="ar-DZ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>
              <a:lnSpc>
                <a:spcPts val="2400"/>
              </a:lnSpc>
            </a:pPr>
            <a:endParaRPr lang="ar-DZ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pPr>
              <a:lnSpc>
                <a:spcPts val="2400"/>
              </a:lnSpc>
            </a:pP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+2 et +4 · 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Forme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des 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composés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: </a:t>
            </a:r>
            <a:r>
              <a:rPr lang="en-US" b="1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PbO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et </a:t>
            </a:r>
            <a:r>
              <a:rPr lang="en-US" b="1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PbO</a:t>
            </a:r>
            <a:r>
              <a:rPr lang="en-US" b="1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₂</a:t>
            </a:r>
            <a:endParaRPr lang="en-US" dirty="0"/>
          </a:p>
          <a:p>
            <a:pPr>
              <a:lnSpc>
                <a:spcPts val="2400"/>
              </a:lnSpc>
            </a:pPr>
            <a:endParaRPr lang="en-US" b="1" dirty="0"/>
          </a:p>
        </p:txBody>
      </p:sp>
      <p:sp>
        <p:nvSpPr>
          <p:cNvPr id="9" name="Shape 23">
            <a:extLst>
              <a:ext uri="{FF2B5EF4-FFF2-40B4-BE49-F238E27FC236}">
                <a16:creationId xmlns:a16="http://schemas.microsoft.com/office/drawing/2014/main" id="{533174AE-BFCC-3704-3DF2-BA3634E6F282}"/>
              </a:ext>
            </a:extLst>
          </p:cNvPr>
          <p:cNvSpPr/>
          <p:nvPr/>
        </p:nvSpPr>
        <p:spPr>
          <a:xfrm>
            <a:off x="721648" y="4927330"/>
            <a:ext cx="5175916" cy="1875923"/>
          </a:xfrm>
          <a:prstGeom prst="roundRect">
            <a:avLst>
              <a:gd name="adj" fmla="val 18771"/>
            </a:avLst>
          </a:prstGeom>
          <a:solidFill>
            <a:srgbClr val="FFF9F5"/>
          </a:solidFill>
          <a:ln w="22860">
            <a:solidFill>
              <a:srgbClr val="A0622C"/>
            </a:solidFill>
            <a:prstDash val="solid"/>
          </a:ln>
        </p:spPr>
        <p:txBody>
          <a:bodyPr/>
          <a:lstStyle/>
          <a:p>
            <a:pPr>
              <a:lnSpc>
                <a:spcPts val="2400"/>
              </a:lnSpc>
            </a:pPr>
            <a:r>
              <a:rPr lang="en-US" sz="2000" b="1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RÉACTIVITÉ</a:t>
            </a:r>
            <a:endParaRPr lang="ar-DZ" sz="2000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>
              <a:lnSpc>
                <a:spcPts val="2400"/>
              </a:lnSpc>
            </a:pPr>
            <a:endParaRPr lang="ar-DZ" sz="2000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Réagit</a:t>
            </a:r>
            <a:r>
              <a:rPr kumimoji="0" lang="en-US" sz="15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kumimoji="0" lang="en-US" sz="15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lentement</a:t>
            </a:r>
            <a:r>
              <a:rPr kumimoji="0" lang="en-US" sz="15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avec </a:t>
            </a:r>
            <a:r>
              <a:rPr kumimoji="0" lang="en-US" sz="15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l'oxygène</a:t>
            </a:r>
            <a:r>
              <a:rPr kumimoji="0" lang="en-US" sz="15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et avec </a:t>
            </a:r>
            <a:r>
              <a:rPr kumimoji="0" lang="en-US" sz="15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certains</a:t>
            </a:r>
            <a:r>
              <a:rPr kumimoji="0" lang="en-US" sz="15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kumimoji="0" lang="en-US" sz="15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acides</a:t>
            </a:r>
            <a:r>
              <a:rPr kumimoji="0" lang="en-US" sz="15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(ex : </a:t>
            </a:r>
            <a:r>
              <a:rPr kumimoji="0" lang="en-US" sz="15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acide</a:t>
            </a:r>
            <a:r>
              <a:rPr kumimoji="0" lang="en-US" sz="15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kumimoji="0" lang="en-US" sz="15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nitrique</a:t>
            </a:r>
            <a:r>
              <a:rPr kumimoji="0" lang="en-US" sz="15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) · </a:t>
            </a:r>
            <a:r>
              <a:rPr kumimoji="0" lang="en-US" sz="15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Peut</a:t>
            </a:r>
            <a:r>
              <a:rPr kumimoji="0" lang="en-US" sz="15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former des substances </a:t>
            </a:r>
            <a:r>
              <a:rPr kumimoji="0" lang="en-US" sz="15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toxiques</a:t>
            </a:r>
            <a:r>
              <a:rPr kumimoji="0" lang="ar-DZ" sz="15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endParaRPr kumimoji="0" lang="en-US" sz="1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lnSpc>
                <a:spcPts val="2400"/>
              </a:lnSpc>
            </a:pPr>
            <a:endParaRPr lang="en-US" sz="2000" b="1" dirty="0"/>
          </a:p>
        </p:txBody>
      </p:sp>
      <p:sp>
        <p:nvSpPr>
          <p:cNvPr id="10" name="Shape 6">
            <a:extLst>
              <a:ext uri="{FF2B5EF4-FFF2-40B4-BE49-F238E27FC236}">
                <a16:creationId xmlns:a16="http://schemas.microsoft.com/office/drawing/2014/main" id="{4916C004-04FF-1EAC-F29E-310D1954282A}"/>
              </a:ext>
            </a:extLst>
          </p:cNvPr>
          <p:cNvSpPr/>
          <p:nvPr/>
        </p:nvSpPr>
        <p:spPr>
          <a:xfrm>
            <a:off x="6777236" y="3220054"/>
            <a:ext cx="4748765" cy="1618022"/>
          </a:xfrm>
          <a:prstGeom prst="roundRect">
            <a:avLst>
              <a:gd name="adj" fmla="val 18771"/>
            </a:avLst>
          </a:prstGeom>
          <a:solidFill>
            <a:srgbClr val="FFF9F5"/>
          </a:solidFill>
          <a:ln w="22860">
            <a:solidFill>
              <a:srgbClr val="3F3D3B"/>
            </a:solidFill>
            <a:prstDash val="solid"/>
          </a:ln>
        </p:spPr>
        <p:txBody>
          <a:bodyPr/>
          <a:lstStyle/>
          <a:p>
            <a:pPr>
              <a:lnSpc>
                <a:spcPts val="2400"/>
              </a:lnSpc>
            </a:pPr>
            <a:r>
              <a:rPr lang="en-US" b="1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DENSITÉ &amp; THERMIQUE</a:t>
            </a:r>
            <a:endParaRPr lang="ar-DZ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>
              <a:lnSpc>
                <a:spcPts val="2400"/>
              </a:lnSpc>
            </a:pPr>
            <a:endParaRPr lang="ar-DZ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pPr>
              <a:lnSpc>
                <a:spcPts val="2400"/>
              </a:lnSpc>
            </a:pP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Métal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très dense (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lourd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) · Point de fusion : </a:t>
            </a:r>
            <a:r>
              <a:rPr lang="en-US" b="1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327 °C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· Point 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d'ébullition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: </a:t>
            </a:r>
            <a:r>
              <a:rPr lang="en-US" b="1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1749 °C</a:t>
            </a:r>
            <a:endParaRPr lang="en-US" dirty="0"/>
          </a:p>
          <a:p>
            <a:pPr>
              <a:lnSpc>
                <a:spcPts val="2400"/>
              </a:lnSpc>
            </a:pPr>
            <a:endParaRPr lang="en-US" b="1" dirty="0"/>
          </a:p>
        </p:txBody>
      </p:sp>
      <p:sp>
        <p:nvSpPr>
          <p:cNvPr id="11" name="Shape 10">
            <a:extLst>
              <a:ext uri="{FF2B5EF4-FFF2-40B4-BE49-F238E27FC236}">
                <a16:creationId xmlns:a16="http://schemas.microsoft.com/office/drawing/2014/main" id="{AC7644A2-949F-424A-1975-289173060665}"/>
              </a:ext>
            </a:extLst>
          </p:cNvPr>
          <p:cNvSpPr/>
          <p:nvPr/>
        </p:nvSpPr>
        <p:spPr>
          <a:xfrm>
            <a:off x="6619588" y="4995472"/>
            <a:ext cx="4962125" cy="1618022"/>
          </a:xfrm>
          <a:prstGeom prst="roundRect">
            <a:avLst>
              <a:gd name="adj" fmla="val 23470"/>
            </a:avLst>
          </a:prstGeom>
          <a:solidFill>
            <a:srgbClr val="FFF9F5"/>
          </a:solidFill>
          <a:ln w="22860">
            <a:solidFill>
              <a:srgbClr val="A0622C"/>
            </a:solidFill>
            <a:prstDash val="solid"/>
          </a:ln>
        </p:spPr>
        <p:txBody>
          <a:bodyPr/>
          <a:lstStyle/>
          <a:p>
            <a:r>
              <a:rPr lang="en-US" b="1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CONDUCTIVITÉ</a:t>
            </a:r>
            <a:endParaRPr lang="ar-DZ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endParaRPr lang="ar-DZ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Mauvais 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conducteur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de 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chaleur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et 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d'électricité</a:t>
            </a:r>
            <a:endParaRPr lang="en-US" dirty="0"/>
          </a:p>
          <a:p>
            <a:endParaRPr lang="fr-FR" b="1" dirty="0"/>
          </a:p>
        </p:txBody>
      </p:sp>
      <p:sp>
        <p:nvSpPr>
          <p:cNvPr id="12" name="Shape 16">
            <a:extLst>
              <a:ext uri="{FF2B5EF4-FFF2-40B4-BE49-F238E27FC236}">
                <a16:creationId xmlns:a16="http://schemas.microsoft.com/office/drawing/2014/main" id="{EB3527FA-DFF7-7CD7-E59A-7D739A02079A}"/>
              </a:ext>
            </a:extLst>
          </p:cNvPr>
          <p:cNvSpPr/>
          <p:nvPr/>
        </p:nvSpPr>
        <p:spPr>
          <a:xfrm>
            <a:off x="5851844" y="1773306"/>
            <a:ext cx="91441" cy="1268492"/>
          </a:xfrm>
          <a:prstGeom prst="rect">
            <a:avLst/>
          </a:prstGeom>
          <a:solidFill>
            <a:srgbClr val="E3BC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Shape 20">
            <a:extLst>
              <a:ext uri="{FF2B5EF4-FFF2-40B4-BE49-F238E27FC236}">
                <a16:creationId xmlns:a16="http://schemas.microsoft.com/office/drawing/2014/main" id="{2CE7BE6B-971B-A96D-7240-2C64F5164CB8}"/>
              </a:ext>
            </a:extLst>
          </p:cNvPr>
          <p:cNvSpPr/>
          <p:nvPr/>
        </p:nvSpPr>
        <p:spPr>
          <a:xfrm flipH="1">
            <a:off x="5851845" y="3374957"/>
            <a:ext cx="91440" cy="1268492"/>
          </a:xfrm>
          <a:prstGeom prst="rect">
            <a:avLst/>
          </a:prstGeom>
          <a:solidFill>
            <a:srgbClr val="3F3D3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" name="Shape 24">
            <a:extLst>
              <a:ext uri="{FF2B5EF4-FFF2-40B4-BE49-F238E27FC236}">
                <a16:creationId xmlns:a16="http://schemas.microsoft.com/office/drawing/2014/main" id="{234A972E-C0D4-95F6-DCF6-7C502ABA1345}"/>
              </a:ext>
            </a:extLst>
          </p:cNvPr>
          <p:cNvSpPr/>
          <p:nvPr/>
        </p:nvSpPr>
        <p:spPr>
          <a:xfrm>
            <a:off x="5873266" y="5072275"/>
            <a:ext cx="91440" cy="1586032"/>
          </a:xfrm>
          <a:prstGeom prst="rect">
            <a:avLst/>
          </a:prstGeom>
          <a:solidFill>
            <a:srgbClr val="A0622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Shape 16">
            <a:extLst>
              <a:ext uri="{FF2B5EF4-FFF2-40B4-BE49-F238E27FC236}">
                <a16:creationId xmlns:a16="http://schemas.microsoft.com/office/drawing/2014/main" id="{ABB5AE10-FD37-34BC-3D40-0A03A4A70C0E}"/>
              </a:ext>
            </a:extLst>
          </p:cNvPr>
          <p:cNvSpPr/>
          <p:nvPr/>
        </p:nvSpPr>
        <p:spPr>
          <a:xfrm>
            <a:off x="11548737" y="1762523"/>
            <a:ext cx="91440" cy="1268492"/>
          </a:xfrm>
          <a:prstGeom prst="rect">
            <a:avLst/>
          </a:prstGeom>
          <a:solidFill>
            <a:srgbClr val="E3BC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" name="Shape 20">
            <a:extLst>
              <a:ext uri="{FF2B5EF4-FFF2-40B4-BE49-F238E27FC236}">
                <a16:creationId xmlns:a16="http://schemas.microsoft.com/office/drawing/2014/main" id="{30E55CE4-31BC-8147-BAA3-034D8A4B6F63}"/>
              </a:ext>
            </a:extLst>
          </p:cNvPr>
          <p:cNvSpPr/>
          <p:nvPr/>
        </p:nvSpPr>
        <p:spPr>
          <a:xfrm flipH="1">
            <a:off x="11503018" y="3454192"/>
            <a:ext cx="91439" cy="1268492"/>
          </a:xfrm>
          <a:prstGeom prst="rect">
            <a:avLst/>
          </a:prstGeom>
          <a:solidFill>
            <a:srgbClr val="3F3D3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Shape 24">
            <a:extLst>
              <a:ext uri="{FF2B5EF4-FFF2-40B4-BE49-F238E27FC236}">
                <a16:creationId xmlns:a16="http://schemas.microsoft.com/office/drawing/2014/main" id="{0FCE0F10-C115-BABE-B884-143594D6B007}"/>
              </a:ext>
            </a:extLst>
          </p:cNvPr>
          <p:cNvSpPr/>
          <p:nvPr/>
        </p:nvSpPr>
        <p:spPr>
          <a:xfrm>
            <a:off x="11581713" y="5145861"/>
            <a:ext cx="58464" cy="1268492"/>
          </a:xfrm>
          <a:prstGeom prst="rect">
            <a:avLst/>
          </a:prstGeom>
          <a:solidFill>
            <a:srgbClr val="A0622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" name="Text 1">
            <a:extLst>
              <a:ext uri="{FF2B5EF4-FFF2-40B4-BE49-F238E27FC236}">
                <a16:creationId xmlns:a16="http://schemas.microsoft.com/office/drawing/2014/main" id="{D592D8C4-336A-E151-6691-8F45FFDF6E4A}"/>
              </a:ext>
            </a:extLst>
          </p:cNvPr>
          <p:cNvSpPr/>
          <p:nvPr/>
        </p:nvSpPr>
        <p:spPr>
          <a:xfrm>
            <a:off x="6777237" y="1234149"/>
            <a:ext cx="815736" cy="23499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ts val="2400"/>
              </a:lnSpc>
              <a:buNone/>
            </a:pPr>
            <a:r>
              <a:rPr lang="en-US" sz="1950" dirty="0">
                <a:solidFill>
                  <a:srgbClr val="A0622C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PROPRIÉTÉS PHYSIQUES</a:t>
            </a:r>
            <a:endParaRPr lang="en-US" sz="1950" dirty="0"/>
          </a:p>
        </p:txBody>
      </p:sp>
    </p:spTree>
    <p:extLst>
      <p:ext uri="{BB962C8B-B14F-4D97-AF65-F5344CB8AC3E}">
        <p14:creationId xmlns:p14="http://schemas.microsoft.com/office/powerpoint/2010/main" val="3566429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C1E0FDB-4FAF-B78C-A2D3-5A8E9E00BA74}"/>
              </a:ext>
            </a:extLst>
          </p:cNvPr>
          <p:cNvSpPr txBox="1"/>
          <p:nvPr/>
        </p:nvSpPr>
        <p:spPr>
          <a:xfrm>
            <a:off x="2916621" y="189186"/>
            <a:ext cx="6223630" cy="1249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00" b="0" i="0" u="none" strike="noStrike" kern="1200" cap="none" spc="0" normalizeH="0" baseline="0" noProof="0" dirty="0">
                <a:ln>
                  <a:noFill/>
                </a:ln>
                <a:solidFill>
                  <a:srgbClr val="A0622C"/>
                </a:solidFill>
                <a:effectLst/>
                <a:uLnTx/>
                <a:uFillTx/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UTILISATIONS INDUSTRIELLES DU PLOMB</a:t>
            </a:r>
            <a:endParaRPr kumimoji="0" lang="en-US" sz="3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3207491-C6E5-9A5F-95E3-9983D0E2B27C}"/>
              </a:ext>
            </a:extLst>
          </p:cNvPr>
          <p:cNvSpPr txBox="1"/>
          <p:nvPr/>
        </p:nvSpPr>
        <p:spPr>
          <a:xfrm>
            <a:off x="899410" y="1748025"/>
            <a:ext cx="8240841" cy="6690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Malgré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sa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toxicité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, le plomb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est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utilisé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dans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plusieurs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secteurs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industriels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grâce à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ses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propriétés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spécifiques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.</a:t>
            </a:r>
            <a:endParaRPr lang="en-US" sz="1800" dirty="0"/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C5B306CC-61B7-43A0-9E70-547BF4696263}"/>
              </a:ext>
            </a:extLst>
          </p:cNvPr>
          <p:cNvSpPr/>
          <p:nvPr/>
        </p:nvSpPr>
        <p:spPr>
          <a:xfrm>
            <a:off x="899410" y="2602467"/>
            <a:ext cx="484632" cy="122949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E8DB2A8-E0F2-2237-BEFB-9ABC5EBB4AA3}"/>
              </a:ext>
            </a:extLst>
          </p:cNvPr>
          <p:cNvSpPr txBox="1"/>
          <p:nvPr/>
        </p:nvSpPr>
        <p:spPr>
          <a:xfrm>
            <a:off x="1384042" y="2602467"/>
            <a:ext cx="7756209" cy="15047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750"/>
              </a:lnSpc>
            </a:pPr>
            <a:r>
              <a:rPr lang="en-US" sz="2000" b="1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INDUSTRIE &amp; ÉNERGIE</a:t>
            </a:r>
          </a:p>
          <a:p>
            <a:pPr>
              <a:lnSpc>
                <a:spcPts val="2750"/>
              </a:lnSpc>
            </a:pP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Batteries automobiles (usage principal), fabrication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d'alliages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métalliques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, protection et isolation des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câbles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électriques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.</a:t>
            </a:r>
            <a:endParaRPr lang="en-US" sz="1600" dirty="0"/>
          </a:p>
          <a:p>
            <a:pPr>
              <a:lnSpc>
                <a:spcPts val="2750"/>
              </a:lnSpc>
            </a:pPr>
            <a:endParaRPr lang="en-US" sz="2000" b="1" dirty="0"/>
          </a:p>
        </p:txBody>
      </p:sp>
      <p:sp>
        <p:nvSpPr>
          <p:cNvPr id="18" name="Flèche : bas 17">
            <a:extLst>
              <a:ext uri="{FF2B5EF4-FFF2-40B4-BE49-F238E27FC236}">
                <a16:creationId xmlns:a16="http://schemas.microsoft.com/office/drawing/2014/main" id="{BE4F309D-4FCC-E869-98AB-7E96C8C046A0}"/>
              </a:ext>
            </a:extLst>
          </p:cNvPr>
          <p:cNvSpPr/>
          <p:nvPr/>
        </p:nvSpPr>
        <p:spPr>
          <a:xfrm>
            <a:off x="1144349" y="3923953"/>
            <a:ext cx="484632" cy="1229490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ext 4">
            <a:extLst>
              <a:ext uri="{FF2B5EF4-FFF2-40B4-BE49-F238E27FC236}">
                <a16:creationId xmlns:a16="http://schemas.microsoft.com/office/drawing/2014/main" id="{626DC3B9-0DBB-9E09-C7A4-E572ED18594C}"/>
              </a:ext>
            </a:extLst>
          </p:cNvPr>
          <p:cNvSpPr/>
          <p:nvPr/>
        </p:nvSpPr>
        <p:spPr>
          <a:xfrm>
            <a:off x="1628981" y="4107174"/>
            <a:ext cx="5993460" cy="176897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27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MÉDICAL &amp; BÂTIMENT</a:t>
            </a:r>
          </a:p>
          <a:p>
            <a:pPr>
              <a:lnSpc>
                <a:spcPts val="2750"/>
              </a:lnSpc>
            </a:pPr>
            <a:r>
              <a:rPr lang="en-US" sz="14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Protection </a:t>
            </a:r>
            <a:r>
              <a:rPr lang="en-US" sz="14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contre</a:t>
            </a:r>
            <a:r>
              <a:rPr lang="en-US" sz="14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les rayons X, blouses de radioprotection, </a:t>
            </a:r>
            <a:r>
              <a:rPr lang="en-US" sz="14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canalisations</a:t>
            </a:r>
            <a:r>
              <a:rPr lang="en-US" sz="14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(</a:t>
            </a:r>
            <a:r>
              <a:rPr lang="en-US" sz="14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anciennement</a:t>
            </a:r>
            <a:r>
              <a:rPr lang="en-US" sz="14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), </a:t>
            </a:r>
            <a:r>
              <a:rPr lang="en-US" sz="14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matériaux</a:t>
            </a:r>
            <a:r>
              <a:rPr lang="en-US" sz="14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4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isolants</a:t>
            </a:r>
            <a:r>
              <a:rPr lang="en-US" sz="14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.</a:t>
            </a:r>
            <a:endParaRPr lang="en-US" sz="1400" dirty="0"/>
          </a:p>
          <a:p>
            <a:pPr marL="0" marR="0" lvl="0" indent="0" algn="l" defTabSz="914400" rtl="0" eaLnBrk="1" fontAlgn="auto" latinLnBrk="0" hangingPunct="1">
              <a:lnSpc>
                <a:spcPts val="27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F3D3B"/>
              </a:solidFill>
              <a:effectLst/>
              <a:uLnTx/>
              <a:uFillTx/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ts val="27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ts val="27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lèche : bas 20">
            <a:extLst>
              <a:ext uri="{FF2B5EF4-FFF2-40B4-BE49-F238E27FC236}">
                <a16:creationId xmlns:a16="http://schemas.microsoft.com/office/drawing/2014/main" id="{17974C37-9474-CF09-37FF-B2C61783B1E1}"/>
              </a:ext>
            </a:extLst>
          </p:cNvPr>
          <p:cNvSpPr/>
          <p:nvPr/>
        </p:nvSpPr>
        <p:spPr>
          <a:xfrm>
            <a:off x="1144349" y="5336664"/>
            <a:ext cx="724326" cy="132148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3EA92CB-A1B6-32D7-FBBB-E59B03122A6B}"/>
              </a:ext>
            </a:extLst>
          </p:cNvPr>
          <p:cNvSpPr txBox="1"/>
          <p:nvPr/>
        </p:nvSpPr>
        <p:spPr>
          <a:xfrm>
            <a:off x="1868675" y="5456420"/>
            <a:ext cx="6525817" cy="174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7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MILITAIRE &amp; CHIMIQUE</a:t>
            </a:r>
          </a:p>
          <a:p>
            <a:pPr marL="0" marR="0" lvl="0" indent="0" algn="l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Fabrication de munitions grâce à </a:t>
            </a:r>
            <a:r>
              <a:rPr kumimoji="0" lang="en-US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sa</a:t>
            </a:r>
            <a:r>
              <a:rPr kumimoji="0" lang="en-US" sz="14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haute </a:t>
            </a:r>
            <a:r>
              <a:rPr kumimoji="0" lang="en-US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densité</a:t>
            </a:r>
            <a:r>
              <a:rPr kumimoji="0" lang="en-US" sz="14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, production de </a:t>
            </a:r>
            <a:r>
              <a:rPr kumimoji="0" lang="en-US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composés</a:t>
            </a:r>
            <a:r>
              <a:rPr kumimoji="0" lang="en-US" sz="14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kumimoji="0" lang="en-US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chimiques</a:t>
            </a:r>
            <a:r>
              <a:rPr kumimoji="0" lang="en-US" sz="14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, </a:t>
            </a:r>
            <a:r>
              <a:rPr kumimoji="0" lang="en-US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utilisation</a:t>
            </a:r>
            <a:r>
              <a:rPr kumimoji="0" lang="en-US" sz="14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dans </a:t>
            </a:r>
            <a:r>
              <a:rPr kumimoji="0" lang="en-US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l'industrie</a:t>
            </a:r>
            <a:r>
              <a:rPr kumimoji="0" lang="en-US" sz="14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kumimoji="0" lang="en-US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chimique</a:t>
            </a:r>
            <a:r>
              <a:rPr kumimoji="0" lang="en-US" sz="14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.</a:t>
            </a:r>
            <a:endParaRPr kumimoji="0" lang="en-US" sz="1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27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F3D3B"/>
              </a:solidFill>
              <a:effectLst/>
              <a:uLnTx/>
              <a:uFillTx/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ts val="27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6381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A6C95FF-69EC-0544-BB5D-03334B05176B}"/>
              </a:ext>
            </a:extLst>
          </p:cNvPr>
          <p:cNvSpPr txBox="1"/>
          <p:nvPr/>
        </p:nvSpPr>
        <p:spPr>
          <a:xfrm>
            <a:off x="1450739" y="271029"/>
            <a:ext cx="7689512" cy="410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00" dirty="0">
                <a:solidFill>
                  <a:srgbClr val="A0622C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MÉTHODES D'EXTRACTION DU PLOMB</a:t>
            </a:r>
            <a:endParaRPr lang="en-US" sz="2000" dirty="0"/>
          </a:p>
        </p:txBody>
      </p:sp>
      <p:sp>
        <p:nvSpPr>
          <p:cNvPr id="4" name="Text 3">
            <a:extLst>
              <a:ext uri="{FF2B5EF4-FFF2-40B4-BE49-F238E27FC236}">
                <a16:creationId xmlns:a16="http://schemas.microsoft.com/office/drawing/2014/main" id="{D0B1E44F-11AF-6602-5FB2-50CFC86858B7}"/>
              </a:ext>
            </a:extLst>
          </p:cNvPr>
          <p:cNvSpPr/>
          <p:nvPr/>
        </p:nvSpPr>
        <p:spPr>
          <a:xfrm>
            <a:off x="473077" y="835347"/>
            <a:ext cx="11885423" cy="19220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Le plomb est extrait principalement de la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galène (PbS)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, exploitée dans des mines souterraines ou à ciel ouvert. Le processus suit plusieurs étapes successives.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4">
            <a:extLst>
              <a:ext uri="{FF2B5EF4-FFF2-40B4-BE49-F238E27FC236}">
                <a16:creationId xmlns:a16="http://schemas.microsoft.com/office/drawing/2014/main" id="{078B93D5-A8EA-634F-23ED-27C89EF8E578}"/>
              </a:ext>
            </a:extLst>
          </p:cNvPr>
          <p:cNvSpPr/>
          <p:nvPr/>
        </p:nvSpPr>
        <p:spPr>
          <a:xfrm>
            <a:off x="254835" y="1377073"/>
            <a:ext cx="2653258" cy="1004341"/>
          </a:xfrm>
          <a:prstGeom prst="roundRect">
            <a:avLst>
              <a:gd name="adj" fmla="val 17360"/>
            </a:avLst>
          </a:prstGeom>
          <a:solidFill>
            <a:srgbClr val="E3BC9A"/>
          </a:solidFill>
          <a:ln/>
        </p:spPr>
        <p:txBody>
          <a:bodyPr/>
          <a:lstStyle/>
          <a:p>
            <a:pPr>
              <a:lnSpc>
                <a:spcPts val="1300"/>
              </a:lnSpc>
            </a:pPr>
            <a:r>
              <a:rPr lang="en-US" sz="1400" b="1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EXPLOITATION MINIÈRE</a:t>
            </a:r>
          </a:p>
          <a:p>
            <a:pPr>
              <a:lnSpc>
                <a:spcPts val="1300"/>
              </a:lnSpc>
            </a:pPr>
            <a:endParaRPr lang="en-US" sz="1200" dirty="0"/>
          </a:p>
          <a:p>
            <a:pPr>
              <a:lnSpc>
                <a:spcPts val="1300"/>
              </a:lnSpc>
            </a:pPr>
            <a:r>
              <a:rPr lang="en-US" sz="12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Extraction de la </a:t>
            </a:r>
            <a:r>
              <a:rPr lang="en-US" sz="12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galène</a:t>
            </a:r>
            <a:r>
              <a:rPr lang="en-US" sz="12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(</a:t>
            </a:r>
            <a:r>
              <a:rPr lang="en-US" sz="12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PbS</a:t>
            </a:r>
            <a:r>
              <a:rPr lang="en-US" sz="12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) </a:t>
            </a:r>
            <a:r>
              <a:rPr lang="en-US" sz="12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en</a:t>
            </a:r>
            <a:r>
              <a:rPr lang="en-US" sz="12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mine </a:t>
            </a:r>
            <a:r>
              <a:rPr lang="en-US" sz="12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souterraine</a:t>
            </a:r>
            <a:r>
              <a:rPr lang="en-US" sz="12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2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ou</a:t>
            </a:r>
            <a:r>
              <a:rPr lang="en-US" sz="12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à </a:t>
            </a:r>
            <a:r>
              <a:rPr lang="en-US" sz="12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ciel</a:t>
            </a:r>
            <a:r>
              <a:rPr lang="en-US" sz="12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2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ouvert</a:t>
            </a:r>
            <a:endParaRPr lang="en-US" sz="1200" dirty="0"/>
          </a:p>
          <a:p>
            <a:pPr>
              <a:lnSpc>
                <a:spcPts val="1300"/>
              </a:lnSpc>
            </a:pPr>
            <a:endParaRPr lang="en-US" dirty="0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C3C4CD80-C124-F194-EE6F-23B230BF0656}"/>
              </a:ext>
            </a:extLst>
          </p:cNvPr>
          <p:cNvSpPr/>
          <p:nvPr/>
        </p:nvSpPr>
        <p:spPr>
          <a:xfrm>
            <a:off x="2999794" y="1437106"/>
            <a:ext cx="2937790" cy="989501"/>
          </a:xfrm>
          <a:prstGeom prst="roundRect">
            <a:avLst>
              <a:gd name="adj" fmla="val 20345"/>
            </a:avLst>
          </a:prstGeom>
          <a:solidFill>
            <a:srgbClr val="E3BC9A"/>
          </a:solidFill>
          <a:ln/>
        </p:spPr>
        <p:txBody>
          <a:bodyPr/>
          <a:lstStyle/>
          <a:p>
            <a:pPr>
              <a:lnSpc>
                <a:spcPts val="1300"/>
              </a:lnSpc>
            </a:pPr>
            <a:r>
              <a:rPr lang="en-US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PRÉPARATION DU MINERAI</a:t>
            </a:r>
          </a:p>
          <a:p>
            <a:pPr>
              <a:lnSpc>
                <a:spcPts val="1300"/>
              </a:lnSpc>
            </a:pPr>
            <a:endParaRPr lang="en-US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pPr>
              <a:lnSpc>
                <a:spcPts val="1300"/>
              </a:lnSpc>
            </a:pPr>
            <a:endParaRPr lang="en-US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pPr>
              <a:lnSpc>
                <a:spcPts val="1300"/>
              </a:lnSpc>
            </a:pPr>
            <a:endParaRPr lang="en-US" dirty="0"/>
          </a:p>
        </p:txBody>
      </p:sp>
      <p:sp>
        <p:nvSpPr>
          <p:cNvPr id="8" name="Shape 4">
            <a:extLst>
              <a:ext uri="{FF2B5EF4-FFF2-40B4-BE49-F238E27FC236}">
                <a16:creationId xmlns:a16="http://schemas.microsoft.com/office/drawing/2014/main" id="{9D569B26-02E3-791B-3CB2-5FC3B6C3B5D2}"/>
              </a:ext>
            </a:extLst>
          </p:cNvPr>
          <p:cNvSpPr/>
          <p:nvPr/>
        </p:nvSpPr>
        <p:spPr>
          <a:xfrm>
            <a:off x="6029285" y="1441828"/>
            <a:ext cx="2773177" cy="1004342"/>
          </a:xfrm>
          <a:prstGeom prst="roundRect">
            <a:avLst>
              <a:gd name="adj" fmla="val 17360"/>
            </a:avLst>
          </a:prstGeom>
          <a:solidFill>
            <a:srgbClr val="E3BC9A"/>
          </a:solidFill>
          <a:ln/>
        </p:spPr>
        <p:txBody>
          <a:bodyPr/>
          <a:lstStyle/>
          <a:p>
            <a:pPr>
              <a:lnSpc>
                <a:spcPts val="1300"/>
              </a:lnSpc>
            </a:pPr>
            <a:r>
              <a:rPr lang="en-US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TRANSFORMATION CHIMIQUE</a:t>
            </a:r>
          </a:p>
          <a:p>
            <a:pPr>
              <a:lnSpc>
                <a:spcPts val="1300"/>
              </a:lnSpc>
            </a:pPr>
            <a:endParaRPr lang="en-US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pPr>
              <a:lnSpc>
                <a:spcPts val="1300"/>
              </a:lnSpc>
            </a:pPr>
            <a:endParaRPr lang="en-US" dirty="0"/>
          </a:p>
        </p:txBody>
      </p:sp>
      <p:sp>
        <p:nvSpPr>
          <p:cNvPr id="9" name="Shape 4">
            <a:extLst>
              <a:ext uri="{FF2B5EF4-FFF2-40B4-BE49-F238E27FC236}">
                <a16:creationId xmlns:a16="http://schemas.microsoft.com/office/drawing/2014/main" id="{6128CCAC-19E5-6652-7E4D-8AD8E3D29643}"/>
              </a:ext>
            </a:extLst>
          </p:cNvPr>
          <p:cNvSpPr/>
          <p:nvPr/>
        </p:nvSpPr>
        <p:spPr>
          <a:xfrm>
            <a:off x="9031794" y="1437106"/>
            <a:ext cx="2773178" cy="1004342"/>
          </a:xfrm>
          <a:prstGeom prst="roundRect">
            <a:avLst>
              <a:gd name="adj" fmla="val 17360"/>
            </a:avLst>
          </a:prstGeom>
          <a:solidFill>
            <a:srgbClr val="E3BC9A"/>
          </a:solidFill>
          <a:ln/>
        </p:spPr>
        <p:txBody>
          <a:bodyPr/>
          <a:lstStyle/>
          <a:p>
            <a:pPr>
              <a:lnSpc>
                <a:spcPts val="1300"/>
              </a:lnSpc>
            </a:pPr>
            <a:r>
              <a:rPr lang="en-US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RAFFINAGE</a:t>
            </a:r>
          </a:p>
          <a:p>
            <a:pPr>
              <a:lnSpc>
                <a:spcPts val="1300"/>
              </a:lnSpc>
            </a:pPr>
            <a:endParaRPr lang="en-US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pPr>
              <a:lnSpc>
                <a:spcPts val="1300"/>
              </a:lnSpc>
            </a:pPr>
            <a:endParaRPr lang="en-US" dirty="0"/>
          </a:p>
        </p:txBody>
      </p:sp>
      <p:sp>
        <p:nvSpPr>
          <p:cNvPr id="10" name="Text 11">
            <a:extLst>
              <a:ext uri="{FF2B5EF4-FFF2-40B4-BE49-F238E27FC236}">
                <a16:creationId xmlns:a16="http://schemas.microsoft.com/office/drawing/2014/main" id="{74340AE9-DECC-8BB9-D05A-45AF1C2E9512}"/>
              </a:ext>
            </a:extLst>
          </p:cNvPr>
          <p:cNvSpPr/>
          <p:nvPr/>
        </p:nvSpPr>
        <p:spPr>
          <a:xfrm>
            <a:off x="3297837" y="2156784"/>
            <a:ext cx="2038661" cy="4197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1">
            <a:extLst>
              <a:ext uri="{FF2B5EF4-FFF2-40B4-BE49-F238E27FC236}">
                <a16:creationId xmlns:a16="http://schemas.microsoft.com/office/drawing/2014/main" id="{D5FB87B8-03C3-B0C6-D7C2-DCFBC1AAD6F1}"/>
              </a:ext>
            </a:extLst>
          </p:cNvPr>
          <p:cNvSpPr/>
          <p:nvPr/>
        </p:nvSpPr>
        <p:spPr>
          <a:xfrm rot="10800000" flipV="1">
            <a:off x="3101344" y="2038634"/>
            <a:ext cx="2773176" cy="19220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ts val="1000"/>
              </a:lnSpc>
              <a:buNone/>
            </a:pPr>
            <a:r>
              <a:rPr lang="en-US" sz="10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Concassage, broyage puis concentration par flottation</a:t>
            </a:r>
            <a:endParaRPr lang="en-US" sz="1000" dirty="0"/>
          </a:p>
        </p:txBody>
      </p:sp>
      <p:sp>
        <p:nvSpPr>
          <p:cNvPr id="13" name="Text 14">
            <a:extLst>
              <a:ext uri="{FF2B5EF4-FFF2-40B4-BE49-F238E27FC236}">
                <a16:creationId xmlns:a16="http://schemas.microsoft.com/office/drawing/2014/main" id="{245B45B7-C3EE-B0E0-4BEC-0DE2F20696DC}"/>
              </a:ext>
            </a:extLst>
          </p:cNvPr>
          <p:cNvSpPr/>
          <p:nvPr/>
        </p:nvSpPr>
        <p:spPr>
          <a:xfrm>
            <a:off x="6415789" y="1828800"/>
            <a:ext cx="647057" cy="16830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ts val="1300"/>
              </a:lnSpc>
              <a:buNone/>
            </a:pPr>
            <a:endParaRPr lang="en-US" sz="1000" b="1" dirty="0"/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853A75A3-6240-FD19-3ABE-8B841699C859}"/>
              </a:ext>
            </a:extLst>
          </p:cNvPr>
          <p:cNvSpPr/>
          <p:nvPr/>
        </p:nvSpPr>
        <p:spPr>
          <a:xfrm>
            <a:off x="6120985" y="2038633"/>
            <a:ext cx="2681477" cy="36526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ts val="1000"/>
              </a:lnSpc>
              <a:buNone/>
            </a:pPr>
            <a:r>
              <a:rPr lang="en-US" sz="10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Grillage : PbS → PbO + SO₂ · </a:t>
            </a:r>
          </a:p>
          <a:p>
            <a:pPr marL="0" indent="0" algn="l">
              <a:lnSpc>
                <a:spcPts val="1000"/>
              </a:lnSpc>
              <a:buNone/>
            </a:pPr>
            <a:r>
              <a:rPr lang="en-US" sz="10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Réduction</a:t>
            </a:r>
            <a:r>
              <a:rPr lang="en-US" sz="10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: PbO → Pb (avec carbone)</a:t>
            </a:r>
            <a:endParaRPr lang="en-US" sz="1000" dirty="0"/>
          </a:p>
        </p:txBody>
      </p:sp>
      <p:sp>
        <p:nvSpPr>
          <p:cNvPr id="16" name="Text 19">
            <a:extLst>
              <a:ext uri="{FF2B5EF4-FFF2-40B4-BE49-F238E27FC236}">
                <a16:creationId xmlns:a16="http://schemas.microsoft.com/office/drawing/2014/main" id="{16FB617F-5269-5BC0-71C7-99DA0F2BD600}"/>
              </a:ext>
            </a:extLst>
          </p:cNvPr>
          <p:cNvSpPr/>
          <p:nvPr/>
        </p:nvSpPr>
        <p:spPr>
          <a:xfrm flipH="1">
            <a:off x="9161491" y="1991267"/>
            <a:ext cx="2542901" cy="3071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ts val="1000"/>
              </a:lnSpc>
              <a:buNone/>
            </a:pPr>
            <a:r>
              <a:rPr lang="en-US" sz="10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Élimination</a:t>
            </a:r>
            <a:r>
              <a:rPr lang="en-US" sz="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des impuretés · Obtention de plomb pur</a:t>
            </a:r>
            <a:endParaRPr lang="en-US" sz="800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C8417481-0E3D-E565-CC81-DAA315D3A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739" y="2403900"/>
            <a:ext cx="8434029" cy="4100063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B796EB43-C745-A753-9660-3388CD3567B2}"/>
              </a:ext>
            </a:extLst>
          </p:cNvPr>
          <p:cNvSpPr txBox="1"/>
          <p:nvPr/>
        </p:nvSpPr>
        <p:spPr>
          <a:xfrm>
            <a:off x="1684907" y="2669121"/>
            <a:ext cx="1921722" cy="1857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1800" dirty="0">
                <a:solidFill>
                  <a:srgbClr val="A0622C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EXTRACTION</a:t>
            </a:r>
            <a:endParaRPr lang="en-US" dirty="0">
              <a:solidFill>
                <a:srgbClr val="A0622C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 marL="0" indent="0" algn="ctr">
              <a:lnSpc>
                <a:spcPts val="2750"/>
              </a:lnSpc>
              <a:buNone/>
            </a:pP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Exploitation et 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collecte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de la 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galène</a:t>
            </a:r>
            <a:endParaRPr lang="en-US" dirty="0"/>
          </a:p>
          <a:p>
            <a:pPr marL="0" indent="0" algn="ctr">
              <a:lnSpc>
                <a:spcPts val="2750"/>
              </a:lnSpc>
              <a:buNone/>
            </a:pPr>
            <a:endParaRPr lang="en-US" sz="1800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1D10D3C-AA54-5AB2-AEA8-940D56F4212E}"/>
              </a:ext>
            </a:extLst>
          </p:cNvPr>
          <p:cNvSpPr txBox="1"/>
          <p:nvPr/>
        </p:nvSpPr>
        <p:spPr>
          <a:xfrm>
            <a:off x="7620170" y="4693465"/>
            <a:ext cx="2154836" cy="4221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1800" dirty="0">
                <a:solidFill>
                  <a:srgbClr val="A0622C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AFFINAGE</a:t>
            </a:r>
            <a:endParaRPr lang="en-US" sz="1800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E586311-5977-7907-E06B-B2C7653F9225}"/>
              </a:ext>
            </a:extLst>
          </p:cNvPr>
          <p:cNvSpPr txBox="1"/>
          <p:nvPr/>
        </p:nvSpPr>
        <p:spPr>
          <a:xfrm rot="10800000" flipV="1">
            <a:off x="1635285" y="4828026"/>
            <a:ext cx="5934748" cy="42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1800" dirty="0">
                <a:solidFill>
                  <a:srgbClr val="A0622C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BROYAGE</a:t>
            </a:r>
            <a:endParaRPr lang="en-US" sz="1800" dirty="0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B43F80E1-FEDA-71DA-F0BF-301D210B2009}"/>
              </a:ext>
            </a:extLst>
          </p:cNvPr>
          <p:cNvSpPr txBox="1"/>
          <p:nvPr/>
        </p:nvSpPr>
        <p:spPr>
          <a:xfrm>
            <a:off x="3851443" y="5242538"/>
            <a:ext cx="1596870" cy="9703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ts val="1700"/>
              </a:lnSpc>
              <a:buNone/>
            </a:pP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Concassage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puis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concentration par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flottation</a:t>
            </a:r>
            <a:endParaRPr lang="en-US" sz="1800" dirty="0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5CE6B025-A809-BE39-CA9D-DF3A453700FC}"/>
              </a:ext>
            </a:extLst>
          </p:cNvPr>
          <p:cNvSpPr txBox="1"/>
          <p:nvPr/>
        </p:nvSpPr>
        <p:spPr>
          <a:xfrm rot="10800000" flipV="1">
            <a:off x="7849016" y="5221115"/>
            <a:ext cx="1596870" cy="7507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Purification pour 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obtenir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du plomb </a:t>
            </a:r>
            <a:r>
              <a:rPr lang="en-US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pur</a:t>
            </a:r>
            <a:endParaRPr lang="en-US" dirty="0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BB859318-59B4-93CE-044F-F02B290BAC12}"/>
              </a:ext>
            </a:extLst>
          </p:cNvPr>
          <p:cNvSpPr txBox="1"/>
          <p:nvPr/>
        </p:nvSpPr>
        <p:spPr>
          <a:xfrm>
            <a:off x="5788897" y="2677525"/>
            <a:ext cx="1900840" cy="14339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1800" dirty="0">
                <a:solidFill>
                  <a:srgbClr val="A0622C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RÔTISSAGE</a:t>
            </a:r>
          </a:p>
          <a:p>
            <a:pPr marL="0" marR="0" lvl="0" indent="0" algn="ctr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Oxydation</a:t>
            </a:r>
            <a:r>
              <a:rPr kumimoji="0" lang="en-US" sz="17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kumimoji="0" lang="en-US" sz="17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PbS→PbO</a:t>
            </a:r>
            <a:r>
              <a:rPr kumimoji="0" lang="en-US" sz="17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kumimoji="0" lang="en-US" sz="17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puis</a:t>
            </a:r>
            <a:r>
              <a:rPr kumimoji="0" lang="en-US" sz="1750" b="0" i="0" u="none" strike="noStrike" kern="1200" cap="none" spc="0" normalizeH="0" baseline="0" noProof="0" dirty="0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kumimoji="0" lang="en-US" sz="1750" b="0" i="0" u="none" strike="noStrike" kern="1200" cap="none" spc="0" normalizeH="0" baseline="0" noProof="0" dirty="0" err="1">
                <a:ln>
                  <a:noFill/>
                </a:ln>
                <a:solidFill>
                  <a:srgbClr val="3F3D3B"/>
                </a:solidFill>
                <a:effectLst/>
                <a:uLnTx/>
                <a:uFillTx/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réduction</a:t>
            </a:r>
            <a:endParaRPr kumimoji="0" lang="en-US" sz="1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indent="0" algn="ctr">
              <a:lnSpc>
                <a:spcPts val="275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22156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9A506AD-F73C-3D56-F07C-EB0979DFEBD6}"/>
              </a:ext>
            </a:extLst>
          </p:cNvPr>
          <p:cNvSpPr txBox="1"/>
          <p:nvPr/>
        </p:nvSpPr>
        <p:spPr>
          <a:xfrm>
            <a:off x="2563317" y="0"/>
            <a:ext cx="7105339" cy="657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4850"/>
              </a:lnSpc>
              <a:buNone/>
            </a:pPr>
            <a:r>
              <a:rPr lang="en-US" sz="2800" b="1" dirty="0">
                <a:solidFill>
                  <a:srgbClr val="A0622C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AVANTAGES ET INCONVÉNIENTS DU PLOMB</a:t>
            </a:r>
            <a:endParaRPr lang="en-US" sz="2800" b="1" dirty="0"/>
          </a:p>
        </p:txBody>
      </p:sp>
      <p:sp>
        <p:nvSpPr>
          <p:cNvPr id="4" name="Shape 11">
            <a:extLst>
              <a:ext uri="{FF2B5EF4-FFF2-40B4-BE49-F238E27FC236}">
                <a16:creationId xmlns:a16="http://schemas.microsoft.com/office/drawing/2014/main" id="{43F37DE3-0707-2C01-1E17-76C708D9CB96}"/>
              </a:ext>
            </a:extLst>
          </p:cNvPr>
          <p:cNvSpPr/>
          <p:nvPr/>
        </p:nvSpPr>
        <p:spPr>
          <a:xfrm>
            <a:off x="869429" y="1034320"/>
            <a:ext cx="5681273" cy="5294625"/>
          </a:xfrm>
          <a:prstGeom prst="roundRect">
            <a:avLst>
              <a:gd name="adj" fmla="val 8213"/>
            </a:avLst>
          </a:prstGeom>
          <a:solidFill>
            <a:srgbClr val="E3BC9A"/>
          </a:solidFill>
          <a:ln/>
        </p:spPr>
        <p:txBody>
          <a:bodyPr/>
          <a:lstStyle/>
          <a:p>
            <a:pPr>
              <a:lnSpc>
                <a:spcPts val="2400"/>
              </a:lnSpc>
            </a:pPr>
            <a:r>
              <a:rPr lang="en-US" sz="2000" b="1" i="1" dirty="0" err="1">
                <a:solidFill>
                  <a:srgbClr val="000000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Inconvénients</a:t>
            </a:r>
            <a:endParaRPr lang="en-US" sz="2000" b="1" i="1" dirty="0">
              <a:solidFill>
                <a:srgbClr val="000000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>
              <a:lnSpc>
                <a:spcPts val="2400"/>
              </a:lnSpc>
            </a:pPr>
            <a:endParaRPr lang="en-US" sz="2000" b="1" i="1" dirty="0">
              <a:solidFill>
                <a:srgbClr val="000000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pPr>
              <a:lnSpc>
                <a:spcPts val="2400"/>
              </a:lnSpc>
            </a:pPr>
            <a:r>
              <a:rPr lang="en-US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TRÈS TOXIQUE</a:t>
            </a:r>
            <a:endParaRPr lang="en-US" dirty="0"/>
          </a:p>
          <a:p>
            <a:pPr>
              <a:lnSpc>
                <a:spcPts val="2400"/>
              </a:lnSpc>
            </a:pPr>
            <a:endParaRPr lang="en-US" b="1" i="1" dirty="0"/>
          </a:p>
          <a:p>
            <a:pPr>
              <a:lnSpc>
                <a:spcPts val="2400"/>
              </a:lnSpc>
            </a:pP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Affecte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gravement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le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système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nerveux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et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s'accumule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dans le corps</a:t>
            </a:r>
            <a:endParaRPr lang="en-US" sz="1600" dirty="0"/>
          </a:p>
          <a:p>
            <a:pPr>
              <a:lnSpc>
                <a:spcPts val="2400"/>
              </a:lnSpc>
            </a:pPr>
            <a:endParaRPr lang="en-US" sz="2000" b="1" i="1" dirty="0"/>
          </a:p>
        </p:txBody>
      </p:sp>
      <p:sp>
        <p:nvSpPr>
          <p:cNvPr id="5" name="Shape 17">
            <a:extLst>
              <a:ext uri="{FF2B5EF4-FFF2-40B4-BE49-F238E27FC236}">
                <a16:creationId xmlns:a16="http://schemas.microsoft.com/office/drawing/2014/main" id="{FEC000E9-E6E8-75D1-9E8E-059B98C1822C}"/>
              </a:ext>
            </a:extLst>
          </p:cNvPr>
          <p:cNvSpPr/>
          <p:nvPr/>
        </p:nvSpPr>
        <p:spPr>
          <a:xfrm>
            <a:off x="1169233" y="3222885"/>
            <a:ext cx="5224071" cy="1169233"/>
          </a:xfrm>
          <a:prstGeom prst="roundRect">
            <a:avLst>
              <a:gd name="adj" fmla="val 23470"/>
            </a:avLst>
          </a:prstGeom>
          <a:solidFill>
            <a:srgbClr val="E3BC9A"/>
          </a:solidFill>
          <a:ln w="22860">
            <a:solidFill>
              <a:srgbClr val="FFF9F5"/>
            </a:solidFill>
            <a:prstDash val="solid"/>
          </a:ln>
        </p:spPr>
        <p:txBody>
          <a:bodyPr/>
          <a:lstStyle/>
          <a:p>
            <a:pPr>
              <a:lnSpc>
                <a:spcPts val="2400"/>
              </a:lnSpc>
            </a:pPr>
            <a:r>
              <a:rPr lang="en-US" b="1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DANGER ENVIRONNEMENTAL</a:t>
            </a:r>
            <a:endParaRPr lang="en-US" b="1" dirty="0"/>
          </a:p>
          <a:p>
            <a:pPr>
              <a:lnSpc>
                <a:spcPts val="2400"/>
              </a:lnSpc>
            </a:pPr>
            <a:endParaRPr lang="en-US" sz="1400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>
              <a:lnSpc>
                <a:spcPts val="2400"/>
              </a:lnSpc>
            </a:pPr>
            <a:r>
              <a:rPr lang="en-US" sz="14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Pollue</a:t>
            </a:r>
            <a:r>
              <a:rPr lang="en-US" sz="14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4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l'environnement</a:t>
            </a:r>
            <a:r>
              <a:rPr lang="en-US" sz="14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de façon </a:t>
            </a:r>
            <a:r>
              <a:rPr lang="en-US" sz="14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persistante</a:t>
            </a:r>
            <a:endParaRPr lang="en-US" sz="1400" dirty="0"/>
          </a:p>
          <a:p>
            <a:pPr>
              <a:lnSpc>
                <a:spcPts val="2400"/>
              </a:lnSpc>
            </a:pPr>
            <a:endParaRPr lang="en-US" dirty="0"/>
          </a:p>
        </p:txBody>
      </p:sp>
      <p:sp>
        <p:nvSpPr>
          <p:cNvPr id="6" name="Shape 21">
            <a:extLst>
              <a:ext uri="{FF2B5EF4-FFF2-40B4-BE49-F238E27FC236}">
                <a16:creationId xmlns:a16="http://schemas.microsoft.com/office/drawing/2014/main" id="{B805238F-726B-81D7-19AC-1C7A024A0E83}"/>
              </a:ext>
            </a:extLst>
          </p:cNvPr>
          <p:cNvSpPr/>
          <p:nvPr/>
        </p:nvSpPr>
        <p:spPr>
          <a:xfrm>
            <a:off x="1169233" y="4654446"/>
            <a:ext cx="5224072" cy="1401580"/>
          </a:xfrm>
          <a:prstGeom prst="roundRect">
            <a:avLst>
              <a:gd name="adj" fmla="val 18771"/>
            </a:avLst>
          </a:prstGeom>
          <a:solidFill>
            <a:srgbClr val="E3BC9A"/>
          </a:solidFill>
          <a:ln w="22860">
            <a:solidFill>
              <a:srgbClr val="A0622C"/>
            </a:solidFill>
            <a:prstDash val="solid"/>
          </a:ln>
        </p:spPr>
        <p:txBody>
          <a:bodyPr/>
          <a:lstStyle/>
          <a:p>
            <a:pPr>
              <a:lnSpc>
                <a:spcPts val="2400"/>
              </a:lnSpc>
            </a:pPr>
            <a:r>
              <a:rPr lang="en-US" sz="2000" b="1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UTILISATION RÉGLEMENTÉE</a:t>
            </a:r>
          </a:p>
          <a:p>
            <a:pPr>
              <a:lnSpc>
                <a:spcPts val="2400"/>
              </a:lnSpc>
            </a:pPr>
            <a:endParaRPr lang="en-US" sz="2000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  <a:cs typeface="Instrument Sans Semi Bold" pitchFamily="34" charset="-120"/>
            </a:endParaRP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Son usage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est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de plus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en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plus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limité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et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contrôlé</a:t>
            </a:r>
            <a:r>
              <a:rPr lang="en-US" sz="16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par les </a:t>
            </a:r>
            <a:r>
              <a:rPr lang="en-US" sz="16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législations</a:t>
            </a:r>
            <a:endParaRPr lang="en-US" sz="1600" dirty="0"/>
          </a:p>
          <a:p>
            <a:pPr>
              <a:lnSpc>
                <a:spcPts val="2400"/>
              </a:lnSpc>
            </a:pPr>
            <a:endParaRPr lang="en-US" sz="2000" b="1" dirty="0">
              <a:solidFill>
                <a:srgbClr val="3F3D3B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pPr>
              <a:lnSpc>
                <a:spcPts val="2400"/>
              </a:lnSpc>
            </a:pPr>
            <a:endParaRPr lang="en-US" sz="1600" b="1" dirty="0"/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7312B79A-D0EC-E913-7832-A04F455D0108}"/>
              </a:ext>
            </a:extLst>
          </p:cNvPr>
          <p:cNvSpPr/>
          <p:nvPr/>
        </p:nvSpPr>
        <p:spPr>
          <a:xfrm>
            <a:off x="6850506" y="1364105"/>
            <a:ext cx="485947" cy="222378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ts val="2400"/>
              </a:lnSpc>
              <a:buNone/>
            </a:pPr>
            <a:r>
              <a:rPr lang="en-US" sz="1950" dirty="0">
                <a:solidFill>
                  <a:srgbClr val="000000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✅</a:t>
            </a:r>
            <a:r>
              <a:rPr lang="en-US" sz="1950" dirty="0">
                <a:solidFill>
                  <a:srgbClr val="A0622C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 Avantages</a:t>
            </a:r>
            <a:endParaRPr lang="en-US" sz="1950" dirty="0"/>
          </a:p>
        </p:txBody>
      </p:sp>
      <p:sp>
        <p:nvSpPr>
          <p:cNvPr id="8" name="Shape 2">
            <a:extLst>
              <a:ext uri="{FF2B5EF4-FFF2-40B4-BE49-F238E27FC236}">
                <a16:creationId xmlns:a16="http://schemas.microsoft.com/office/drawing/2014/main" id="{04153F60-8F07-9079-C5FC-88F5DFE5BF01}"/>
              </a:ext>
            </a:extLst>
          </p:cNvPr>
          <p:cNvSpPr/>
          <p:nvPr/>
        </p:nvSpPr>
        <p:spPr>
          <a:xfrm flipH="1" flipV="1">
            <a:off x="6850505" y="1993312"/>
            <a:ext cx="485948" cy="420103"/>
          </a:xfrm>
          <a:prstGeom prst="roundRect">
            <a:avLst>
              <a:gd name="adj" fmla="val 66679"/>
            </a:avLst>
          </a:prstGeom>
          <a:solidFill>
            <a:srgbClr val="E3BC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0122D4D-5090-09F5-FBFD-B9522C047C6E}"/>
              </a:ext>
            </a:extLst>
          </p:cNvPr>
          <p:cNvSpPr txBox="1"/>
          <p:nvPr/>
        </p:nvSpPr>
        <p:spPr>
          <a:xfrm>
            <a:off x="7336452" y="1993312"/>
            <a:ext cx="2557055" cy="38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HAUTE DENSITÉ</a:t>
            </a:r>
            <a:endParaRPr lang="en-US" sz="18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D2D97CB-D124-8F4E-9C30-A3806E9D309F}"/>
              </a:ext>
            </a:extLst>
          </p:cNvPr>
          <p:cNvSpPr txBox="1"/>
          <p:nvPr/>
        </p:nvSpPr>
        <p:spPr>
          <a:xfrm>
            <a:off x="7636257" y="2413415"/>
            <a:ext cx="4415834" cy="713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Efficace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pour la radioprotection et la fabrication de munitions</a:t>
            </a:r>
            <a:endParaRPr lang="en-US" sz="1800" dirty="0"/>
          </a:p>
        </p:txBody>
      </p:sp>
      <p:sp>
        <p:nvSpPr>
          <p:cNvPr id="13" name="Shape 5">
            <a:extLst>
              <a:ext uri="{FF2B5EF4-FFF2-40B4-BE49-F238E27FC236}">
                <a16:creationId xmlns:a16="http://schemas.microsoft.com/office/drawing/2014/main" id="{09C96042-AC0A-6163-0510-DCD9A376F426}"/>
              </a:ext>
            </a:extLst>
          </p:cNvPr>
          <p:cNvSpPr/>
          <p:nvPr/>
        </p:nvSpPr>
        <p:spPr>
          <a:xfrm>
            <a:off x="6841613" y="3505400"/>
            <a:ext cx="446484" cy="446484"/>
          </a:xfrm>
          <a:prstGeom prst="roundRect">
            <a:avLst>
              <a:gd name="adj" fmla="val 66679"/>
            </a:avLst>
          </a:prstGeom>
          <a:solidFill>
            <a:srgbClr val="3F3D3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E6158FE-5D0B-F97E-7211-543AA5EDD373}"/>
              </a:ext>
            </a:extLst>
          </p:cNvPr>
          <p:cNvSpPr txBox="1"/>
          <p:nvPr/>
        </p:nvSpPr>
        <p:spPr>
          <a:xfrm>
            <a:off x="7345346" y="3505400"/>
            <a:ext cx="4706744" cy="38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MALLÉABLE &amp; FACILE À FAÇONNER</a:t>
            </a:r>
            <a:endParaRPr lang="en-US" sz="1800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01386ED-2B76-F25E-56F0-F50AF7A5E512}"/>
              </a:ext>
            </a:extLst>
          </p:cNvPr>
          <p:cNvSpPr txBox="1"/>
          <p:nvPr/>
        </p:nvSpPr>
        <p:spPr>
          <a:xfrm>
            <a:off x="7636256" y="3951885"/>
            <a:ext cx="4415833" cy="713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Simple à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travailler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pour de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nombreuses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applications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industrielles</a:t>
            </a:r>
            <a:endParaRPr lang="en-US" sz="1800" dirty="0"/>
          </a:p>
        </p:txBody>
      </p:sp>
      <p:sp>
        <p:nvSpPr>
          <p:cNvPr id="18" name="Shape 8">
            <a:extLst>
              <a:ext uri="{FF2B5EF4-FFF2-40B4-BE49-F238E27FC236}">
                <a16:creationId xmlns:a16="http://schemas.microsoft.com/office/drawing/2014/main" id="{7ED82F33-86AA-DEE6-50B2-5DF01646FCFC}"/>
              </a:ext>
            </a:extLst>
          </p:cNvPr>
          <p:cNvSpPr/>
          <p:nvPr/>
        </p:nvSpPr>
        <p:spPr>
          <a:xfrm>
            <a:off x="6841613" y="4908752"/>
            <a:ext cx="446484" cy="446484"/>
          </a:xfrm>
          <a:prstGeom prst="roundRect">
            <a:avLst>
              <a:gd name="adj" fmla="val 66679"/>
            </a:avLst>
          </a:prstGeom>
          <a:solidFill>
            <a:srgbClr val="A0622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8589CEB-015E-BB0F-7B81-C3D074DDAA33}"/>
              </a:ext>
            </a:extLst>
          </p:cNvPr>
          <p:cNvSpPr txBox="1"/>
          <p:nvPr/>
        </p:nvSpPr>
        <p:spPr>
          <a:xfrm>
            <a:off x="7345346" y="4908752"/>
            <a:ext cx="2892936" cy="38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RÉSISTANT À LA CORROSION</a:t>
            </a:r>
            <a:endParaRPr lang="en-US" sz="1800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A16820C-1575-68FF-E06C-3B0088F01492}"/>
              </a:ext>
            </a:extLst>
          </p:cNvPr>
          <p:cNvSpPr txBox="1"/>
          <p:nvPr/>
        </p:nvSpPr>
        <p:spPr>
          <a:xfrm>
            <a:off x="7430123" y="5426009"/>
            <a:ext cx="4981733" cy="713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Faible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point de fusion et très utile dans les batteries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20834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1ACDEEC-8DC2-CE2A-DB27-A22E11F1749E}"/>
              </a:ext>
            </a:extLst>
          </p:cNvPr>
          <p:cNvSpPr txBox="1"/>
          <p:nvPr/>
        </p:nvSpPr>
        <p:spPr>
          <a:xfrm>
            <a:off x="2503358" y="134912"/>
            <a:ext cx="7326442" cy="596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4350"/>
              </a:lnSpc>
              <a:buNone/>
            </a:pPr>
            <a:r>
              <a:rPr lang="en-US" sz="2400" dirty="0">
                <a:solidFill>
                  <a:srgbClr val="A0622C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CONCLUSION : UN MÉTAL À DOUBLE TRANCHANT</a:t>
            </a:r>
            <a:endParaRPr lang="en-US" sz="24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FA6CBF1-254C-DC2F-0F96-BA462C91F2FD}"/>
              </a:ext>
            </a:extLst>
          </p:cNvPr>
          <p:cNvSpPr txBox="1"/>
          <p:nvPr/>
        </p:nvSpPr>
        <p:spPr>
          <a:xfrm>
            <a:off x="2083634" y="932987"/>
            <a:ext cx="7746166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Le plomb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est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un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métal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important dans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l'industrie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grâce à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ses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propriétés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uniques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.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Cependant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,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sa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toxicité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représente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un danger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sérieux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pour la santé et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l'environnement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. Il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est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donc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essentiel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de </a:t>
            </a:r>
            <a:r>
              <a:rPr lang="en-US" sz="1800" b="1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limiter et </a:t>
            </a:r>
            <a:r>
              <a:rPr lang="en-US" sz="1800" b="1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contrôler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son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utilisation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.</a:t>
            </a:r>
            <a:endParaRPr lang="en-US" sz="1800" dirty="0"/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71D4CB06-1EBB-622D-930B-81DAD93BE8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0329" y="2650478"/>
            <a:ext cx="267891" cy="267891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B3D27A3A-F823-CA37-C9A8-91A4D44BCCD4}"/>
              </a:ext>
            </a:extLst>
          </p:cNvPr>
          <p:cNvSpPr txBox="1"/>
          <p:nvPr/>
        </p:nvSpPr>
        <p:spPr>
          <a:xfrm>
            <a:off x="1238220" y="2650478"/>
            <a:ext cx="3018987" cy="364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150"/>
              </a:lnSpc>
            </a:pPr>
            <a:r>
              <a:rPr lang="en-US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CONNAÎTRE SES PROPRIÉTÉS</a:t>
            </a:r>
            <a:endParaRPr lang="en-US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4047898-480A-FFEF-DF7B-4C010A1C5798}"/>
              </a:ext>
            </a:extLst>
          </p:cNvPr>
          <p:cNvSpPr txBox="1"/>
          <p:nvPr/>
        </p:nvSpPr>
        <p:spPr>
          <a:xfrm>
            <a:off x="1104274" y="3324399"/>
            <a:ext cx="2882143" cy="1438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Maîtriser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les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caractéristiques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physiques et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chimiques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du plomb pour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en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comprendre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les usages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industriels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légitimes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.</a:t>
            </a:r>
            <a:endParaRPr lang="en-US" sz="1800" dirty="0"/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74AA4129-264A-DCD8-C619-3257AAC2E6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11859" y="2714732"/>
            <a:ext cx="267891" cy="267891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4B5F49FC-9B33-0555-7F3A-F3A712F9236F}"/>
              </a:ext>
            </a:extLst>
          </p:cNvPr>
          <p:cNvSpPr txBox="1"/>
          <p:nvPr/>
        </p:nvSpPr>
        <p:spPr>
          <a:xfrm>
            <a:off x="4879750" y="2650478"/>
            <a:ext cx="4260501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2000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CONTRÔLER</a:t>
            </a:r>
            <a:r>
              <a:rPr lang="en-US" sz="1800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 SON UTILISATION</a:t>
            </a:r>
            <a:endParaRPr lang="en-US" sz="1800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BF62F63-3F35-5424-AF7A-EBFCF3AB6F74}"/>
              </a:ext>
            </a:extLst>
          </p:cNvPr>
          <p:cNvSpPr txBox="1"/>
          <p:nvPr/>
        </p:nvSpPr>
        <p:spPr>
          <a:xfrm>
            <a:off x="4577308" y="3317909"/>
            <a:ext cx="317791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Respecter les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réglementations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en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vigueur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et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privilégier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des alternatives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moins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toxiques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lorsque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c'est</a:t>
            </a:r>
            <a:r>
              <a:rPr lang="en-US" sz="18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possible.</a:t>
            </a:r>
            <a:endParaRPr lang="en-US" sz="1800" dirty="0"/>
          </a:p>
        </p:txBody>
      </p:sp>
      <p:pic>
        <p:nvPicPr>
          <p:cNvPr id="17" name="Graphique 16">
            <a:extLst>
              <a:ext uri="{FF2B5EF4-FFF2-40B4-BE49-F238E27FC236}">
                <a16:creationId xmlns:a16="http://schemas.microsoft.com/office/drawing/2014/main" id="{D32F9909-4261-7333-C3B1-6FAF391185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95589" y="2698761"/>
            <a:ext cx="267891" cy="267891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48719A78-DF88-38B8-5BD3-57CEBCE1AE58}"/>
              </a:ext>
            </a:extLst>
          </p:cNvPr>
          <p:cNvSpPr txBox="1"/>
          <p:nvPr/>
        </p:nvSpPr>
        <p:spPr>
          <a:xfrm>
            <a:off x="8558689" y="2595075"/>
            <a:ext cx="2882143" cy="646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2000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PROTÉGER</a:t>
            </a:r>
            <a:r>
              <a:rPr lang="en-US" sz="1800" dirty="0">
                <a:solidFill>
                  <a:srgbClr val="3F3D3B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 LA SANTÉ ET L'ENVIRONNEMENT</a:t>
            </a:r>
            <a:endParaRPr lang="en-US" sz="1800" dirty="0"/>
          </a:p>
        </p:txBody>
      </p:sp>
      <p:sp>
        <p:nvSpPr>
          <p:cNvPr id="20" name="Text 9">
            <a:extLst>
              <a:ext uri="{FF2B5EF4-FFF2-40B4-BE49-F238E27FC236}">
                <a16:creationId xmlns:a16="http://schemas.microsoft.com/office/drawing/2014/main" id="{C16D826C-6A26-2748-E00C-4807376EF2A7}"/>
              </a:ext>
            </a:extLst>
          </p:cNvPr>
          <p:cNvSpPr/>
          <p:nvPr/>
        </p:nvSpPr>
        <p:spPr>
          <a:xfrm>
            <a:off x="8558689" y="3465513"/>
            <a:ext cx="3633311" cy="8143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ts val="2100"/>
              </a:lnSpc>
              <a:buNone/>
            </a:pPr>
            <a:r>
              <a:rPr lang="en-US" sz="14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Sensibiliser aux risques liés </a:t>
            </a:r>
            <a:r>
              <a:rPr lang="en-US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au</a:t>
            </a:r>
            <a:r>
              <a:rPr lang="en-US" sz="1400" dirty="0">
                <a:solidFill>
                  <a:srgbClr val="3F3D3B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plomb et promouvoir des pratiques industrielles responsables et durables.</a:t>
            </a:r>
            <a:endParaRPr lang="en-US" sz="1400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8163C6D6-584F-3534-6E68-8FFF3DAC55F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0315" y="5011869"/>
            <a:ext cx="11572407" cy="1023370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9E6F333B-3C7A-F4D5-9773-31484AA15151}"/>
              </a:ext>
            </a:extLst>
          </p:cNvPr>
          <p:cNvSpPr txBox="1"/>
          <p:nvPr/>
        </p:nvSpPr>
        <p:spPr>
          <a:xfrm>
            <a:off x="642077" y="5105572"/>
            <a:ext cx="11228882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Le plomb, </a:t>
            </a:r>
            <a:r>
              <a:rPr lang="en-US" sz="1800" b="1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symbole</a:t>
            </a:r>
            <a:r>
              <a:rPr lang="en-US" sz="1800" b="1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Pb, </a:t>
            </a:r>
            <a:r>
              <a:rPr lang="en-US" sz="1800" b="1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numéro</a:t>
            </a:r>
            <a:r>
              <a:rPr lang="en-US" sz="1800" b="1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atomique</a:t>
            </a:r>
            <a:r>
              <a:rPr lang="en-US" sz="1800" b="1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82 :</a:t>
            </a:r>
            <a:r>
              <a:rPr lang="en-US" sz="1800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un </a:t>
            </a:r>
            <a:r>
              <a:rPr lang="en-US" sz="1800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métal</a:t>
            </a:r>
            <a:r>
              <a:rPr lang="en-US" sz="1800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aux multiples </a:t>
            </a:r>
            <a:r>
              <a:rPr lang="en-US" sz="1800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facettes</a:t>
            </a:r>
            <a:r>
              <a:rPr lang="en-US" sz="1800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industrielles</a:t>
            </a:r>
            <a:r>
              <a:rPr lang="en-US" sz="1800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, </a:t>
            </a:r>
            <a:r>
              <a:rPr lang="en-US" sz="1800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dont</a:t>
            </a:r>
            <a:r>
              <a:rPr lang="en-US" sz="1800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l'utilisation</a:t>
            </a:r>
            <a:r>
              <a:rPr lang="en-US" sz="1800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doit </a:t>
            </a:r>
            <a:r>
              <a:rPr lang="en-US" sz="1800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être</a:t>
            </a:r>
            <a:r>
              <a:rPr lang="en-US" sz="1800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encadrée</a:t>
            </a:r>
            <a:r>
              <a:rPr lang="en-US" sz="1800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avec rigueur pour </a:t>
            </a:r>
            <a:r>
              <a:rPr lang="en-US" sz="1800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protéger</a:t>
            </a:r>
            <a:r>
              <a:rPr lang="en-US" sz="1800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l'Homme</a:t>
            </a:r>
            <a:r>
              <a:rPr lang="en-US" sz="1800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 et la </a:t>
            </a:r>
            <a:r>
              <a:rPr lang="en-US" sz="1800" dirty="0" err="1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planète</a:t>
            </a:r>
            <a:r>
              <a:rPr lang="en-US" sz="1800" dirty="0">
                <a:solidFill>
                  <a:srgbClr val="FFFFF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94225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265</TotalTime>
  <Words>578</Words>
  <Application>Microsoft Office PowerPoint</Application>
  <PresentationFormat>Grand écran</PresentationFormat>
  <Paragraphs>101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Instrument Sans</vt:lpstr>
      <vt:lpstr>Instrument Sans Semi Bold</vt:lpstr>
      <vt:lpstr>Rétrospective</vt:lpstr>
      <vt:lpstr>Présentation PowerPoint</vt:lpstr>
      <vt:lpstr>LE PLOMB (PB) 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1</cp:revision>
  <dcterms:created xsi:type="dcterms:W3CDTF">2026-04-21T17:23:33Z</dcterms:created>
  <dcterms:modified xsi:type="dcterms:W3CDTF">2026-04-21T21:49:21Z</dcterms:modified>
</cp:coreProperties>
</file>