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121920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Palatino Linotype" pitchFamily="18" charset="0"/>
      <p:regular r:id="rId29"/>
      <p:bold r:id="rId30"/>
      <p:italic r:id="rId31"/>
      <p:boldItalic r:id="rId32"/>
    </p:embeddedFont>
    <p:embeddedFont>
      <p:font typeface="Noto Sans SC" charset="-128"/>
      <p:regular r:id="rId33"/>
    </p:embeddedFont>
    <p:embeddedFont>
      <p:font typeface="MiSans" charset="-122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-43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35000" y="914400"/>
            <a:ext cx="8128000" cy="4572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11580813"/>
            <a:ext cx="2971800" cy="6096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6036945" cy="6858000"/>
          </a:xfrm>
          <a:prstGeom prst="roundRect">
            <a:avLst>
              <a:gd name="adj" fmla="val 0"/>
            </a:avLst>
          </a:prstGeom>
          <a:solidFill>
            <a:srgbClr val="EEA215"/>
          </a:solidFill>
          <a:ln/>
        </p:spPr>
      </p:sp>
      <p:sp>
        <p:nvSpPr>
          <p:cNvPr id="3" name="Text 1"/>
          <p:cNvSpPr/>
          <p:nvPr/>
        </p:nvSpPr>
        <p:spPr>
          <a:xfrm>
            <a:off x="-8255" y="-635"/>
            <a:ext cx="6036945" cy="6858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5" name="Image 1" descr="https://kimi-img.moonshot.cn/pub/slides/slides_tmpl/image/25-09-02-14:45:43-d2r955pe3tpg8rchur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" y="805815"/>
            <a:ext cx="1442720" cy="382905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1003179" y="292963"/>
            <a:ext cx="10051022" cy="600945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Ministry of Higher Education and Scientific Research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MOHAMED KHIDER UNIVERSITY, BISKRA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Faculty of Exact Sciences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DEPARTMENT OF MATHEMATICS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3200" dirty="0"/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GB" sz="3200" b="1" u="sng" spc="-105" dirty="0" smtClean="0">
                <a:latin typeface="Palatino Linotype"/>
                <a:cs typeface="Palatino Linotype"/>
              </a:rPr>
              <a:t>English 1 – Level A2</a:t>
            </a:r>
            <a:r>
              <a:rPr lang="fr-FR" sz="3200" b="1" u="sng" spc="-105" dirty="0" smtClean="0">
                <a:latin typeface="Palatino Linotype"/>
                <a:cs typeface="Palatino Linotype"/>
              </a:rPr>
              <a:t>: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fr-FR" sz="3200" b="1" u="sng" spc="-105" dirty="0" smtClean="0">
              <a:latin typeface="Palatino Linotype"/>
              <a:cs typeface="Palatino Linotype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Lesson</a:t>
            </a:r>
            <a:r>
              <a:rPr kumimoji="0" lang="fr-FR" sz="6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6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7: </a:t>
            </a:r>
            <a:r>
              <a:rPr kumimoji="0" lang="fr-FR" sz="6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Conditionals</a:t>
            </a:r>
            <a:endParaRPr kumimoji="0" lang="fr-FR" sz="66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Presented by</a:t>
            </a: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Dr. OUAAR Fatima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2025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D:\Fati Youtube maths chanel videos\video1\FB_IMG_174457396835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46305" y="1428157"/>
            <a:ext cx="1542901" cy="1542901"/>
          </a:xfrm>
          <a:prstGeom prst="rect">
            <a:avLst/>
          </a:prstGeom>
          <a:noFill/>
        </p:spPr>
      </p:pic>
      <p:pic>
        <p:nvPicPr>
          <p:cNvPr id="11" name="Image 1" descr="https://kimi-img.moonshot.cn/pub/slides/slides_tmpl/image/25-09-02-14:45:43-d2r955pe3tpg8rchur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903" y="5669963"/>
            <a:ext cx="1442720" cy="38290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9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001000" y="-27305"/>
            <a:ext cx="4191000" cy="6885305"/>
          </a:xfrm>
          <a:prstGeom prst="rect">
            <a:avLst/>
          </a:prstGeom>
          <a:solidFill>
            <a:srgbClr val="F7941F"/>
          </a:solidFill>
          <a:ln/>
        </p:spPr>
      </p:sp>
      <p:sp>
        <p:nvSpPr>
          <p:cNvPr id="3" name="Text 1"/>
          <p:cNvSpPr/>
          <p:nvPr/>
        </p:nvSpPr>
        <p:spPr>
          <a:xfrm>
            <a:off x="8001000" y="-27305"/>
            <a:ext cx="4191000" cy="6885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-208538" y="-1151175"/>
            <a:ext cx="12400538" cy="91603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55000" dirty="0">
                <a:solidFill>
                  <a:srgbClr val="7F27F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03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5820410" y="5558790"/>
            <a:ext cx="5840730" cy="120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</a:pPr>
            <a:r>
              <a:rPr lang="en-US" sz="3000" b="1" dirty="0">
                <a:solidFill>
                  <a:srgbClr val="7F27F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Second Conditional</a:t>
            </a:r>
            <a:endParaRPr lang="en-US" sz="1600" dirty="0"/>
          </a:p>
        </p:txBody>
      </p:sp>
      <p:pic>
        <p:nvPicPr>
          <p:cNvPr id="6" name="Image 0" descr="https://kimi-img.moonshot.cn/pub/slides/slides_tmpl/image/25-09-02-14:45:43-d2r955pe3tpg8rchus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605" y="340360"/>
            <a:ext cx="1895475" cy="1895475"/>
          </a:xfrm>
          <a:prstGeom prst="rect">
            <a:avLst/>
          </a:prstGeom>
        </p:spPr>
      </p:pic>
      <p:pic>
        <p:nvPicPr>
          <p:cNvPr id="7" name="Image 1" descr="https://kimi-img.moonshot.cn/pub/slides/slides_tmpl/image/25-09-02-14:45:44-d2r9561e3tpg8rchus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210" y="1224915"/>
            <a:ext cx="655955" cy="65595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2-14:45:44-d2r9561e3tpg8rchus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1270"/>
            <a:ext cx="12191365" cy="68605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54000" y="1574800"/>
            <a:ext cx="57658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FF8F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Second Conditional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254000" y="2286000"/>
            <a:ext cx="56642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For Imaginary Present or Future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254000" y="2946400"/>
            <a:ext cx="5537200" cy="914400"/>
          </a:xfrm>
          <a:custGeom>
            <a:avLst/>
            <a:gdLst/>
            <a:ahLst/>
            <a:cxnLst/>
            <a:rect l="l" t="t" r="r" b="b"/>
            <a:pathLst>
              <a:path w="5537200" h="914400">
                <a:moveTo>
                  <a:pt x="101599" y="0"/>
                </a:moveTo>
                <a:lnTo>
                  <a:pt x="5435601" y="0"/>
                </a:lnTo>
                <a:cubicBezTo>
                  <a:pt x="5491713" y="0"/>
                  <a:pt x="5537200" y="45487"/>
                  <a:pt x="5537200" y="101599"/>
                </a:cubicBezTo>
                <a:lnTo>
                  <a:pt x="5537200" y="812801"/>
                </a:lnTo>
                <a:cubicBezTo>
                  <a:pt x="5537200" y="868913"/>
                  <a:pt x="5491713" y="914400"/>
                  <a:pt x="5435601" y="914400"/>
                </a:cubicBezTo>
                <a:lnTo>
                  <a:pt x="101599" y="914400"/>
                </a:lnTo>
                <a:cubicBezTo>
                  <a:pt x="45487" y="914400"/>
                  <a:pt x="0" y="868913"/>
                  <a:pt x="0" y="812801"/>
                </a:cubicBezTo>
                <a:lnTo>
                  <a:pt x="0" y="101599"/>
                </a:lnTo>
                <a:cubicBezTo>
                  <a:pt x="0" y="45525"/>
                  <a:pt x="45525" y="0"/>
                  <a:pt x="101599" y="0"/>
                </a:cubicBezTo>
                <a:close/>
              </a:path>
            </a:pathLst>
          </a:custGeom>
          <a:solidFill>
            <a:srgbClr val="FF8F00">
              <a:alpha val="10196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406400" y="3098800"/>
            <a:ext cx="5334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Structure: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406400" y="3403600"/>
            <a:ext cx="5334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if + Past Simple, would + base verb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254000" y="4064000"/>
            <a:ext cx="5638800" cy="12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This structure is used for </a:t>
            </a:r>
            <a:r>
              <a:rPr lang="en-US" sz="1600" dirty="0">
                <a:solidFill>
                  <a:srgbClr val="333333"/>
                </a:solidFill>
                <a:highlight>
                  <a:srgbClr val="FFC107">
                    <a:alpha val="667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hypothetical or unlikely </a:t>
            </a: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situations. The verb form is past, but the meaning targets a non-past imagination, often with emotional colouring like wishful thinking or polite distancing.</a:t>
            </a:r>
            <a:endParaRPr lang="en-US" sz="1600" dirty="0"/>
          </a:p>
        </p:txBody>
      </p:sp>
      <p:pic>
        <p:nvPicPr>
          <p:cNvPr id="9" name="Image 1" descr="https://kimi-web-img.moonshot.cn/img/cdn.pixabay.com/b686757b2ee34ce8611d4af593fd395abf1948ba.png"/>
          <p:cNvPicPr>
            <a:picLocks noChangeAspect="1"/>
          </p:cNvPicPr>
          <p:nvPr/>
        </p:nvPicPr>
        <p:blipFill>
          <a:blip r:embed="rId4"/>
          <a:srcRect t="22826" b="22826"/>
          <a:stretch/>
        </p:blipFill>
        <p:spPr>
          <a:xfrm>
            <a:off x="6096000" y="1047750"/>
            <a:ext cx="5842000" cy="4762500"/>
          </a:xfrm>
          <a:prstGeom prst="roundRect">
            <a:avLst>
              <a:gd name="adj" fmla="val 3200"/>
            </a:avLst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2-14:45:44-d2r9561e3tpg8rchus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1270"/>
            <a:ext cx="12191365" cy="68605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9700" y="1600200"/>
            <a:ext cx="119126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solidFill>
                  <a:srgbClr val="FF8F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Common Usage: Second Conditional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254000" y="2413000"/>
            <a:ext cx="5740400" cy="1016000"/>
          </a:xfrm>
          <a:custGeom>
            <a:avLst/>
            <a:gdLst/>
            <a:ahLst/>
            <a:cxnLst/>
            <a:rect l="l" t="t" r="r" b="b"/>
            <a:pathLst>
              <a:path w="5740400" h="1016000">
                <a:moveTo>
                  <a:pt x="101600" y="0"/>
                </a:moveTo>
                <a:lnTo>
                  <a:pt x="5638800" y="0"/>
                </a:lnTo>
                <a:cubicBezTo>
                  <a:pt x="5694875" y="0"/>
                  <a:pt x="5740400" y="45525"/>
                  <a:pt x="5740400" y="101600"/>
                </a:cubicBezTo>
                <a:lnTo>
                  <a:pt x="5740400" y="914400"/>
                </a:lnTo>
                <a:cubicBezTo>
                  <a:pt x="5740400" y="970475"/>
                  <a:pt x="5694875" y="1016000"/>
                  <a:pt x="5638800" y="1016000"/>
                </a:cubicBezTo>
                <a:lnTo>
                  <a:pt x="101600" y="1016000"/>
                </a:lnTo>
                <a:cubicBezTo>
                  <a:pt x="45525" y="1016000"/>
                  <a:pt x="0" y="970475"/>
                  <a:pt x="0" y="914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FF8F00">
              <a:alpha val="10196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457200" y="2616200"/>
            <a:ext cx="5448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FF8F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Advice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57200" y="2971800"/>
            <a:ext cx="54229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"If I were you, I would apologize."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6197600" y="2413000"/>
            <a:ext cx="5740400" cy="1016000"/>
          </a:xfrm>
          <a:custGeom>
            <a:avLst/>
            <a:gdLst/>
            <a:ahLst/>
            <a:cxnLst/>
            <a:rect l="l" t="t" r="r" b="b"/>
            <a:pathLst>
              <a:path w="5740400" h="1016000">
                <a:moveTo>
                  <a:pt x="101600" y="0"/>
                </a:moveTo>
                <a:lnTo>
                  <a:pt x="5638800" y="0"/>
                </a:lnTo>
                <a:cubicBezTo>
                  <a:pt x="5694875" y="0"/>
                  <a:pt x="5740400" y="45525"/>
                  <a:pt x="5740400" y="101600"/>
                </a:cubicBezTo>
                <a:lnTo>
                  <a:pt x="5740400" y="914400"/>
                </a:lnTo>
                <a:cubicBezTo>
                  <a:pt x="5740400" y="970475"/>
                  <a:pt x="5694875" y="1016000"/>
                  <a:pt x="5638800" y="1016000"/>
                </a:cubicBezTo>
                <a:lnTo>
                  <a:pt x="101600" y="1016000"/>
                </a:lnTo>
                <a:cubicBezTo>
                  <a:pt x="45525" y="1016000"/>
                  <a:pt x="0" y="970475"/>
                  <a:pt x="0" y="914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FFC107">
              <a:alpha val="10196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6400800" y="2616200"/>
            <a:ext cx="5448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FFC107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Dreams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6400800" y="2971800"/>
            <a:ext cx="54229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"If I won the lottery, I would travel the world."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254000" y="3632200"/>
            <a:ext cx="5740400" cy="1016000"/>
          </a:xfrm>
          <a:custGeom>
            <a:avLst/>
            <a:gdLst/>
            <a:ahLst/>
            <a:cxnLst/>
            <a:rect l="l" t="t" r="r" b="b"/>
            <a:pathLst>
              <a:path w="5740400" h="1016000">
                <a:moveTo>
                  <a:pt x="101600" y="0"/>
                </a:moveTo>
                <a:lnTo>
                  <a:pt x="5638800" y="0"/>
                </a:lnTo>
                <a:cubicBezTo>
                  <a:pt x="5694875" y="0"/>
                  <a:pt x="5740400" y="45525"/>
                  <a:pt x="5740400" y="101600"/>
                </a:cubicBezTo>
                <a:lnTo>
                  <a:pt x="5740400" y="914400"/>
                </a:lnTo>
                <a:cubicBezTo>
                  <a:pt x="5740400" y="970475"/>
                  <a:pt x="5694875" y="1016000"/>
                  <a:pt x="5638800" y="1016000"/>
                </a:cubicBezTo>
                <a:lnTo>
                  <a:pt x="101600" y="1016000"/>
                </a:lnTo>
                <a:cubicBezTo>
                  <a:pt x="45525" y="1016000"/>
                  <a:pt x="0" y="970475"/>
                  <a:pt x="0" y="914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4CAF50">
              <a:alpha val="10196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457200" y="3835400"/>
            <a:ext cx="5448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4CAF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Polite Requests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457200" y="4191000"/>
            <a:ext cx="54229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"If you could help me, I would be grateful."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197600" y="3632200"/>
            <a:ext cx="5740400" cy="1016000"/>
          </a:xfrm>
          <a:custGeom>
            <a:avLst/>
            <a:gdLst/>
            <a:ahLst/>
            <a:cxnLst/>
            <a:rect l="l" t="t" r="r" b="b"/>
            <a:pathLst>
              <a:path w="5740400" h="1016000">
                <a:moveTo>
                  <a:pt x="101600" y="0"/>
                </a:moveTo>
                <a:lnTo>
                  <a:pt x="5638800" y="0"/>
                </a:lnTo>
                <a:cubicBezTo>
                  <a:pt x="5694875" y="0"/>
                  <a:pt x="5740400" y="45525"/>
                  <a:pt x="5740400" y="101600"/>
                </a:cubicBezTo>
                <a:lnTo>
                  <a:pt x="5740400" y="914400"/>
                </a:lnTo>
                <a:cubicBezTo>
                  <a:pt x="5740400" y="970475"/>
                  <a:pt x="5694875" y="1016000"/>
                  <a:pt x="5638800" y="1016000"/>
                </a:cubicBezTo>
                <a:lnTo>
                  <a:pt x="101600" y="1016000"/>
                </a:lnTo>
                <a:cubicBezTo>
                  <a:pt x="45525" y="1016000"/>
                  <a:pt x="0" y="970475"/>
                  <a:pt x="0" y="914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3F51B5">
              <a:alpha val="10196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6400800" y="3835400"/>
            <a:ext cx="5448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3F51B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Speculative Scenarios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6400800" y="4191000"/>
            <a:ext cx="54229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"If our competitor launched this feature, how would we react?"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203200" y="4953000"/>
            <a:ext cx="11785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Remember: The past tense verb form discusses a </a:t>
            </a:r>
            <a:r>
              <a:rPr lang="en-US" sz="16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present or future</a:t>
            </a: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that is unreal.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9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001000" y="-27305"/>
            <a:ext cx="4191000" cy="6885305"/>
          </a:xfrm>
          <a:prstGeom prst="rect">
            <a:avLst/>
          </a:prstGeom>
          <a:solidFill>
            <a:srgbClr val="F7941F"/>
          </a:solidFill>
          <a:ln/>
        </p:spPr>
      </p:sp>
      <p:sp>
        <p:nvSpPr>
          <p:cNvPr id="3" name="Text 1"/>
          <p:cNvSpPr/>
          <p:nvPr/>
        </p:nvSpPr>
        <p:spPr>
          <a:xfrm>
            <a:off x="8001000" y="-27305"/>
            <a:ext cx="4191000" cy="6885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-208538" y="-1151175"/>
            <a:ext cx="12400538" cy="91603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55000" dirty="0">
                <a:solidFill>
                  <a:srgbClr val="7F27F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04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5820410" y="5558790"/>
            <a:ext cx="5840730" cy="120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</a:pPr>
            <a:r>
              <a:rPr lang="en-US" sz="3000" b="1" dirty="0">
                <a:solidFill>
                  <a:srgbClr val="7F27F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Third Conditional</a:t>
            </a:r>
            <a:endParaRPr lang="en-US" sz="1600" dirty="0"/>
          </a:p>
        </p:txBody>
      </p:sp>
      <p:pic>
        <p:nvPicPr>
          <p:cNvPr id="6" name="Image 0" descr="https://kimi-img.moonshot.cn/pub/slides/slides_tmpl/image/25-09-02-14:45:43-d2r955pe3tpg8rchus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605" y="340360"/>
            <a:ext cx="1895475" cy="1895475"/>
          </a:xfrm>
          <a:prstGeom prst="rect">
            <a:avLst/>
          </a:prstGeom>
        </p:spPr>
      </p:pic>
      <p:pic>
        <p:nvPicPr>
          <p:cNvPr id="7" name="Image 1" descr="https://kimi-img.moonshot.cn/pub/slides/slides_tmpl/image/25-09-02-14:45:44-d2r9561e3tpg8rchus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210" y="1224915"/>
            <a:ext cx="655955" cy="65595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2-14:45:44-d2r9561e3tpg8rchus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1270"/>
            <a:ext cx="12191365" cy="68605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04335" y="1397000"/>
            <a:ext cx="40132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FF8F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Third Conditional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4444788" y="2108200"/>
            <a:ext cx="34290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Regrets &amp; Past Hypotheticals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254000" y="2768600"/>
            <a:ext cx="11684000" cy="1778000"/>
          </a:xfrm>
          <a:custGeom>
            <a:avLst/>
            <a:gdLst/>
            <a:ahLst/>
            <a:cxnLst/>
            <a:rect l="l" t="t" r="r" b="b"/>
            <a:pathLst>
              <a:path w="11684000" h="1778000">
                <a:moveTo>
                  <a:pt x="152392" y="0"/>
                </a:moveTo>
                <a:lnTo>
                  <a:pt x="11531608" y="0"/>
                </a:lnTo>
                <a:cubicBezTo>
                  <a:pt x="11615772" y="0"/>
                  <a:pt x="11684000" y="68228"/>
                  <a:pt x="11684000" y="152392"/>
                </a:cubicBezTo>
                <a:lnTo>
                  <a:pt x="11684000" y="1625608"/>
                </a:lnTo>
                <a:cubicBezTo>
                  <a:pt x="11684000" y="1709772"/>
                  <a:pt x="11615772" y="1778000"/>
                  <a:pt x="11531608" y="1778000"/>
                </a:cubicBezTo>
                <a:lnTo>
                  <a:pt x="152392" y="1778000"/>
                </a:lnTo>
                <a:cubicBezTo>
                  <a:pt x="68228" y="1778000"/>
                  <a:pt x="0" y="1709772"/>
                  <a:pt x="0" y="1625608"/>
                </a:cubicBezTo>
                <a:lnTo>
                  <a:pt x="0" y="152392"/>
                </a:lnTo>
                <a:cubicBezTo>
                  <a:pt x="0" y="68285"/>
                  <a:pt x="68285" y="0"/>
                  <a:pt x="152392" y="0"/>
                </a:cubicBezTo>
                <a:close/>
              </a:path>
            </a:pathLst>
          </a:custGeom>
          <a:solidFill>
            <a:srgbClr val="FF8F00">
              <a:alpha val="10196"/>
            </a:srgbClr>
          </a:solidFill>
          <a:ln/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1675553" y="3073400"/>
            <a:ext cx="18161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If-Clause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726353" y="3378200"/>
            <a:ext cx="1714500" cy="457200"/>
          </a:xfrm>
          <a:custGeom>
            <a:avLst/>
            <a:gdLst/>
            <a:ahLst/>
            <a:cxnLst/>
            <a:rect l="l" t="t" r="r" b="b"/>
            <a:pathLst>
              <a:path w="1714500" h="457200">
                <a:moveTo>
                  <a:pt x="50799" y="0"/>
                </a:moveTo>
                <a:lnTo>
                  <a:pt x="1663701" y="0"/>
                </a:lnTo>
                <a:cubicBezTo>
                  <a:pt x="1691756" y="0"/>
                  <a:pt x="1714500" y="22744"/>
                  <a:pt x="1714500" y="50799"/>
                </a:cubicBezTo>
                <a:lnTo>
                  <a:pt x="1714500" y="406401"/>
                </a:lnTo>
                <a:cubicBezTo>
                  <a:pt x="1714500" y="434456"/>
                  <a:pt x="1691756" y="457200"/>
                  <a:pt x="1663701" y="457200"/>
                </a:cubicBezTo>
                <a:lnTo>
                  <a:pt x="50799" y="457200"/>
                </a:lnTo>
                <a:cubicBezTo>
                  <a:pt x="22744" y="457200"/>
                  <a:pt x="0" y="434456"/>
                  <a:pt x="0" y="406401"/>
                </a:cubicBezTo>
                <a:lnTo>
                  <a:pt x="0" y="50799"/>
                </a:lnTo>
                <a:cubicBezTo>
                  <a:pt x="0" y="22762"/>
                  <a:pt x="22762" y="0"/>
                  <a:pt x="50799" y="0"/>
                </a:cubicBezTo>
                <a:close/>
              </a:path>
            </a:pathLst>
          </a:custGeom>
          <a:solidFill>
            <a:srgbClr val="FF8F00">
              <a:alpha val="20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1669203" y="3378200"/>
            <a:ext cx="1828800" cy="457200"/>
          </a:xfrm>
          <a:prstGeom prst="rect">
            <a:avLst/>
          </a:prstGeom>
          <a:noFill/>
          <a:ln/>
        </p:spPr>
        <p:txBody>
          <a:bodyPr wrap="square" lIns="101600" tIns="50800" rIns="101600" bIns="50800"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Past Perfect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1675553" y="3937000"/>
            <a:ext cx="18161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If I had known,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5773843" y="3403600"/>
            <a:ext cx="4953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C10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+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8325485" y="3073400"/>
            <a:ext cx="21971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Main Clause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8376285" y="3378200"/>
            <a:ext cx="2095500" cy="457200"/>
          </a:xfrm>
          <a:custGeom>
            <a:avLst/>
            <a:gdLst/>
            <a:ahLst/>
            <a:cxnLst/>
            <a:rect l="l" t="t" r="r" b="b"/>
            <a:pathLst>
              <a:path w="2095500" h="457200">
                <a:moveTo>
                  <a:pt x="50799" y="0"/>
                </a:moveTo>
                <a:lnTo>
                  <a:pt x="2044701" y="0"/>
                </a:lnTo>
                <a:cubicBezTo>
                  <a:pt x="2072756" y="0"/>
                  <a:pt x="2095500" y="22744"/>
                  <a:pt x="2095500" y="50799"/>
                </a:cubicBezTo>
                <a:lnTo>
                  <a:pt x="2095500" y="406401"/>
                </a:lnTo>
                <a:cubicBezTo>
                  <a:pt x="2095500" y="434456"/>
                  <a:pt x="2072756" y="457200"/>
                  <a:pt x="2044701" y="457200"/>
                </a:cubicBezTo>
                <a:lnTo>
                  <a:pt x="50799" y="457200"/>
                </a:lnTo>
                <a:cubicBezTo>
                  <a:pt x="22744" y="457200"/>
                  <a:pt x="0" y="434456"/>
                  <a:pt x="0" y="406401"/>
                </a:cubicBezTo>
                <a:lnTo>
                  <a:pt x="0" y="50799"/>
                </a:lnTo>
                <a:cubicBezTo>
                  <a:pt x="0" y="22762"/>
                  <a:pt x="22762" y="0"/>
                  <a:pt x="50799" y="0"/>
                </a:cubicBezTo>
                <a:close/>
              </a:path>
            </a:pathLst>
          </a:custGeom>
          <a:solidFill>
            <a:srgbClr val="4CAF50">
              <a:alpha val="20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8319135" y="3378200"/>
            <a:ext cx="2209800" cy="457200"/>
          </a:xfrm>
          <a:prstGeom prst="rect">
            <a:avLst/>
          </a:prstGeom>
          <a:noFill/>
          <a:ln/>
        </p:spPr>
        <p:txBody>
          <a:bodyPr wrap="square" lIns="101600" tIns="50800" rIns="101600" bIns="50800"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would have + PP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8325485" y="3937000"/>
            <a:ext cx="21971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 would have acted.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1371600" y="4851400"/>
            <a:ext cx="94488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This structure is used to imagine a different past. It implies that the </a:t>
            </a:r>
            <a:r>
              <a:rPr lang="en-US" sz="1600" b="1" dirty="0">
                <a:solidFill>
                  <a:srgbClr val="3F51B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event did NOT occur</a:t>
            </a: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and the outcome is purely theoretical, often carrying emotional weight like regret or relief.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2-14:45:44-d2r9561e3tpg8rchus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1270"/>
            <a:ext cx="12191365" cy="68605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9700" y="1219200"/>
            <a:ext cx="119126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solidFill>
                  <a:srgbClr val="FF8F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Examples in Reflection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254000" y="2032000"/>
            <a:ext cx="11684000" cy="1066800"/>
          </a:xfrm>
          <a:custGeom>
            <a:avLst/>
            <a:gdLst/>
            <a:ahLst/>
            <a:cxnLst/>
            <a:rect l="l" t="t" r="r" b="b"/>
            <a:pathLst>
              <a:path w="11684000" h="1066800">
                <a:moveTo>
                  <a:pt x="101602" y="0"/>
                </a:moveTo>
                <a:lnTo>
                  <a:pt x="11582398" y="0"/>
                </a:lnTo>
                <a:cubicBezTo>
                  <a:pt x="11638511" y="0"/>
                  <a:pt x="11684000" y="45489"/>
                  <a:pt x="11684000" y="101602"/>
                </a:cubicBezTo>
                <a:lnTo>
                  <a:pt x="11684000" y="965198"/>
                </a:lnTo>
                <a:cubicBezTo>
                  <a:pt x="11684000" y="1021311"/>
                  <a:pt x="11638511" y="1066800"/>
                  <a:pt x="11582398" y="1066800"/>
                </a:cubicBezTo>
                <a:lnTo>
                  <a:pt x="101602" y="1066800"/>
                </a:lnTo>
                <a:cubicBezTo>
                  <a:pt x="45489" y="1066800"/>
                  <a:pt x="0" y="1021311"/>
                  <a:pt x="0" y="965198"/>
                </a:cubicBezTo>
                <a:lnTo>
                  <a:pt x="0" y="101602"/>
                </a:lnTo>
                <a:cubicBezTo>
                  <a:pt x="0" y="45526"/>
                  <a:pt x="45526" y="0"/>
                  <a:pt x="101602" y="0"/>
                </a:cubicBezTo>
                <a:close/>
              </a:path>
            </a:pathLst>
          </a:custGeom>
          <a:solidFill>
            <a:srgbClr val="FF8F00">
              <a:alpha val="10196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495300" y="2286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800"/>
                </a:moveTo>
                <a:cubicBezTo>
                  <a:pt x="236512" y="304800"/>
                  <a:pt x="304800" y="236512"/>
                  <a:pt x="304800" y="152400"/>
                </a:cubicBezTo>
                <a:cubicBezTo>
                  <a:pt x="304800" y="68288"/>
                  <a:pt x="236512" y="0"/>
                  <a:pt x="152400" y="0"/>
                </a:cubicBezTo>
                <a:cubicBezTo>
                  <a:pt x="68288" y="0"/>
                  <a:pt x="0" y="68288"/>
                  <a:pt x="0" y="152400"/>
                </a:cubicBezTo>
                <a:cubicBezTo>
                  <a:pt x="0" y="236512"/>
                  <a:pt x="68288" y="304800"/>
                  <a:pt x="152400" y="304800"/>
                </a:cubicBezTo>
                <a:close/>
                <a:moveTo>
                  <a:pt x="99417" y="99417"/>
                </a:moveTo>
                <a:cubicBezTo>
                  <a:pt x="105013" y="93821"/>
                  <a:pt x="114062" y="93821"/>
                  <a:pt x="119598" y="99417"/>
                </a:cubicBezTo>
                <a:lnTo>
                  <a:pt x="152340" y="132159"/>
                </a:lnTo>
                <a:lnTo>
                  <a:pt x="185083" y="99417"/>
                </a:lnTo>
                <a:cubicBezTo>
                  <a:pt x="190679" y="93821"/>
                  <a:pt x="199727" y="93821"/>
                  <a:pt x="205264" y="99417"/>
                </a:cubicBezTo>
                <a:cubicBezTo>
                  <a:pt x="210800" y="105013"/>
                  <a:pt x="210860" y="114062"/>
                  <a:pt x="205264" y="119598"/>
                </a:cubicBezTo>
                <a:lnTo>
                  <a:pt x="172522" y="152340"/>
                </a:lnTo>
                <a:lnTo>
                  <a:pt x="205264" y="185083"/>
                </a:lnTo>
                <a:cubicBezTo>
                  <a:pt x="210860" y="190679"/>
                  <a:pt x="210860" y="199727"/>
                  <a:pt x="205264" y="205264"/>
                </a:cubicBezTo>
                <a:cubicBezTo>
                  <a:pt x="199668" y="210800"/>
                  <a:pt x="190619" y="210860"/>
                  <a:pt x="185083" y="205264"/>
                </a:cubicBezTo>
                <a:lnTo>
                  <a:pt x="152340" y="172522"/>
                </a:lnTo>
                <a:lnTo>
                  <a:pt x="119598" y="205264"/>
                </a:lnTo>
                <a:cubicBezTo>
                  <a:pt x="114002" y="210860"/>
                  <a:pt x="104954" y="210860"/>
                  <a:pt x="99417" y="205264"/>
                </a:cubicBezTo>
                <a:cubicBezTo>
                  <a:pt x="93881" y="199668"/>
                  <a:pt x="93821" y="190619"/>
                  <a:pt x="99417" y="185083"/>
                </a:cubicBezTo>
                <a:lnTo>
                  <a:pt x="132159" y="152340"/>
                </a:lnTo>
                <a:lnTo>
                  <a:pt x="99417" y="119598"/>
                </a:lnTo>
                <a:cubicBezTo>
                  <a:pt x="93821" y="114002"/>
                  <a:pt x="93821" y="104954"/>
                  <a:pt x="99417" y="99417"/>
                </a:cubicBezTo>
                <a:close/>
              </a:path>
            </a:pathLst>
          </a:custGeom>
          <a:solidFill>
            <a:srgbClr val="FF8F00"/>
          </a:solidFill>
          <a:ln/>
        </p:spPr>
      </p:sp>
      <p:sp>
        <p:nvSpPr>
          <p:cNvPr id="6" name="Text 3"/>
          <p:cNvSpPr/>
          <p:nvPr/>
        </p:nvSpPr>
        <p:spPr>
          <a:xfrm>
            <a:off x="1041400" y="2235200"/>
            <a:ext cx="51562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Missed Opportunities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041400" y="2590800"/>
            <a:ext cx="5143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"If I had studied harder, I would have passed the exam."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254000" y="3302000"/>
            <a:ext cx="11684000" cy="1066800"/>
          </a:xfrm>
          <a:custGeom>
            <a:avLst/>
            <a:gdLst/>
            <a:ahLst/>
            <a:cxnLst/>
            <a:rect l="l" t="t" r="r" b="b"/>
            <a:pathLst>
              <a:path w="11684000" h="1066800">
                <a:moveTo>
                  <a:pt x="101602" y="0"/>
                </a:moveTo>
                <a:lnTo>
                  <a:pt x="11582398" y="0"/>
                </a:lnTo>
                <a:cubicBezTo>
                  <a:pt x="11638511" y="0"/>
                  <a:pt x="11684000" y="45489"/>
                  <a:pt x="11684000" y="101602"/>
                </a:cubicBezTo>
                <a:lnTo>
                  <a:pt x="11684000" y="965198"/>
                </a:lnTo>
                <a:cubicBezTo>
                  <a:pt x="11684000" y="1021311"/>
                  <a:pt x="11638511" y="1066800"/>
                  <a:pt x="11582398" y="1066800"/>
                </a:cubicBezTo>
                <a:lnTo>
                  <a:pt x="101602" y="1066800"/>
                </a:lnTo>
                <a:cubicBezTo>
                  <a:pt x="45489" y="1066800"/>
                  <a:pt x="0" y="1021311"/>
                  <a:pt x="0" y="965198"/>
                </a:cubicBezTo>
                <a:lnTo>
                  <a:pt x="0" y="101602"/>
                </a:lnTo>
                <a:cubicBezTo>
                  <a:pt x="0" y="45526"/>
                  <a:pt x="45526" y="0"/>
                  <a:pt x="101602" y="0"/>
                </a:cubicBezTo>
                <a:close/>
              </a:path>
            </a:pathLst>
          </a:custGeom>
          <a:solidFill>
            <a:srgbClr val="FFC107">
              <a:alpha val="10196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495300" y="3556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2101" y="3036"/>
                </a:moveTo>
                <a:cubicBezTo>
                  <a:pt x="148352" y="-1012"/>
                  <a:pt x="156448" y="-1012"/>
                  <a:pt x="162699" y="3036"/>
                </a:cubicBezTo>
                <a:lnTo>
                  <a:pt x="296049" y="88761"/>
                </a:lnTo>
                <a:cubicBezTo>
                  <a:pt x="303133" y="93345"/>
                  <a:pt x="306407" y="102037"/>
                  <a:pt x="304026" y="110133"/>
                </a:cubicBezTo>
                <a:cubicBezTo>
                  <a:pt x="301645" y="118229"/>
                  <a:pt x="294203" y="123825"/>
                  <a:pt x="285750" y="123825"/>
                </a:cubicBezTo>
                <a:lnTo>
                  <a:pt x="266700" y="123825"/>
                </a:lnTo>
                <a:lnTo>
                  <a:pt x="266700" y="247650"/>
                </a:lnTo>
                <a:lnTo>
                  <a:pt x="297180" y="270510"/>
                </a:lnTo>
                <a:cubicBezTo>
                  <a:pt x="302002" y="274082"/>
                  <a:pt x="304800" y="279737"/>
                  <a:pt x="304800" y="285750"/>
                </a:cubicBezTo>
                <a:cubicBezTo>
                  <a:pt x="304800" y="296287"/>
                  <a:pt x="296287" y="304800"/>
                  <a:pt x="285750" y="304800"/>
                </a:cubicBezTo>
                <a:lnTo>
                  <a:pt x="19050" y="304800"/>
                </a:lnTo>
                <a:cubicBezTo>
                  <a:pt x="8513" y="304800"/>
                  <a:pt x="0" y="296287"/>
                  <a:pt x="0" y="285750"/>
                </a:cubicBezTo>
                <a:cubicBezTo>
                  <a:pt x="0" y="279737"/>
                  <a:pt x="2798" y="274082"/>
                  <a:pt x="7620" y="270510"/>
                </a:cubicBezTo>
                <a:lnTo>
                  <a:pt x="38100" y="247650"/>
                </a:lnTo>
                <a:lnTo>
                  <a:pt x="38100" y="247650"/>
                </a:lnTo>
                <a:lnTo>
                  <a:pt x="38100" y="123825"/>
                </a:lnTo>
                <a:lnTo>
                  <a:pt x="19050" y="123825"/>
                </a:lnTo>
                <a:cubicBezTo>
                  <a:pt x="10597" y="123825"/>
                  <a:pt x="3155" y="118229"/>
                  <a:pt x="774" y="110133"/>
                </a:cubicBezTo>
                <a:cubicBezTo>
                  <a:pt x="-1607" y="102037"/>
                  <a:pt x="1667" y="93285"/>
                  <a:pt x="8751" y="88761"/>
                </a:cubicBezTo>
                <a:lnTo>
                  <a:pt x="142101" y="3036"/>
                </a:lnTo>
                <a:close/>
                <a:moveTo>
                  <a:pt x="200025" y="123825"/>
                </a:moveTo>
                <a:lnTo>
                  <a:pt x="200025" y="247650"/>
                </a:lnTo>
                <a:lnTo>
                  <a:pt x="238125" y="247650"/>
                </a:lnTo>
                <a:lnTo>
                  <a:pt x="238125" y="123825"/>
                </a:lnTo>
                <a:lnTo>
                  <a:pt x="200025" y="123825"/>
                </a:lnTo>
                <a:close/>
                <a:moveTo>
                  <a:pt x="133350" y="247650"/>
                </a:moveTo>
                <a:lnTo>
                  <a:pt x="171450" y="247650"/>
                </a:lnTo>
                <a:lnTo>
                  <a:pt x="171450" y="123825"/>
                </a:lnTo>
                <a:lnTo>
                  <a:pt x="133350" y="123825"/>
                </a:lnTo>
                <a:lnTo>
                  <a:pt x="133350" y="247650"/>
                </a:lnTo>
                <a:close/>
                <a:moveTo>
                  <a:pt x="66675" y="123825"/>
                </a:moveTo>
                <a:lnTo>
                  <a:pt x="66675" y="247650"/>
                </a:lnTo>
                <a:lnTo>
                  <a:pt x="104775" y="247650"/>
                </a:lnTo>
                <a:lnTo>
                  <a:pt x="104775" y="123825"/>
                </a:lnTo>
                <a:lnTo>
                  <a:pt x="66675" y="123825"/>
                </a:lnTo>
                <a:close/>
              </a:path>
            </a:pathLst>
          </a:custGeom>
          <a:solidFill>
            <a:srgbClr val="FFC107"/>
          </a:solidFill>
          <a:ln/>
        </p:spPr>
      </p:sp>
      <p:sp>
        <p:nvSpPr>
          <p:cNvPr id="10" name="Text 7"/>
          <p:cNvSpPr/>
          <p:nvPr/>
        </p:nvSpPr>
        <p:spPr>
          <a:xfrm>
            <a:off x="1041400" y="3505200"/>
            <a:ext cx="61468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Historical What-ifs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041400" y="3860800"/>
            <a:ext cx="61341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"If the internet hadn't been invented, how would we communicate?"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254000" y="4572000"/>
            <a:ext cx="11684000" cy="1066800"/>
          </a:xfrm>
          <a:custGeom>
            <a:avLst/>
            <a:gdLst/>
            <a:ahLst/>
            <a:cxnLst/>
            <a:rect l="l" t="t" r="r" b="b"/>
            <a:pathLst>
              <a:path w="11684000" h="1066800">
                <a:moveTo>
                  <a:pt x="101602" y="0"/>
                </a:moveTo>
                <a:lnTo>
                  <a:pt x="11582398" y="0"/>
                </a:lnTo>
                <a:cubicBezTo>
                  <a:pt x="11638511" y="0"/>
                  <a:pt x="11684000" y="45489"/>
                  <a:pt x="11684000" y="101602"/>
                </a:cubicBezTo>
                <a:lnTo>
                  <a:pt x="11684000" y="965198"/>
                </a:lnTo>
                <a:cubicBezTo>
                  <a:pt x="11684000" y="1021311"/>
                  <a:pt x="11638511" y="1066800"/>
                  <a:pt x="11582398" y="1066800"/>
                </a:cubicBezTo>
                <a:lnTo>
                  <a:pt x="101602" y="1066800"/>
                </a:lnTo>
                <a:cubicBezTo>
                  <a:pt x="45489" y="1066800"/>
                  <a:pt x="0" y="1021311"/>
                  <a:pt x="0" y="965198"/>
                </a:cubicBezTo>
                <a:lnTo>
                  <a:pt x="0" y="101602"/>
                </a:lnTo>
                <a:cubicBezTo>
                  <a:pt x="0" y="45526"/>
                  <a:pt x="45526" y="0"/>
                  <a:pt x="101602" y="0"/>
                </a:cubicBezTo>
                <a:close/>
              </a:path>
            </a:pathLst>
          </a:custGeom>
          <a:solidFill>
            <a:srgbClr val="4CAF50">
              <a:alpha val="10196"/>
            </a:srgbClr>
          </a:solidFill>
          <a:ln/>
        </p:spPr>
      </p:sp>
      <p:sp>
        <p:nvSpPr>
          <p:cNvPr id="13" name="Shape 10"/>
          <p:cNvSpPr/>
          <p:nvPr/>
        </p:nvSpPr>
        <p:spPr>
          <a:xfrm>
            <a:off x="457200" y="48260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52460" y="147638"/>
                </a:moveTo>
                <a:cubicBezTo>
                  <a:pt x="191887" y="147638"/>
                  <a:pt x="223897" y="115627"/>
                  <a:pt x="223897" y="76200"/>
                </a:cubicBezTo>
                <a:cubicBezTo>
                  <a:pt x="223897" y="36773"/>
                  <a:pt x="191887" y="4763"/>
                  <a:pt x="152460" y="4763"/>
                </a:cubicBezTo>
                <a:cubicBezTo>
                  <a:pt x="113032" y="4763"/>
                  <a:pt x="81022" y="36773"/>
                  <a:pt x="81022" y="76200"/>
                </a:cubicBezTo>
                <a:cubicBezTo>
                  <a:pt x="81022" y="115627"/>
                  <a:pt x="113032" y="147638"/>
                  <a:pt x="152460" y="147638"/>
                </a:cubicBezTo>
                <a:close/>
                <a:moveTo>
                  <a:pt x="134779" y="180975"/>
                </a:moveTo>
                <a:cubicBezTo>
                  <a:pt x="76140" y="180975"/>
                  <a:pt x="28635" y="228481"/>
                  <a:pt x="28635" y="287119"/>
                </a:cubicBezTo>
                <a:cubicBezTo>
                  <a:pt x="28635" y="296882"/>
                  <a:pt x="36552" y="304800"/>
                  <a:pt x="46315" y="304800"/>
                </a:cubicBezTo>
                <a:lnTo>
                  <a:pt x="163294" y="304800"/>
                </a:lnTo>
                <a:lnTo>
                  <a:pt x="169783" y="272355"/>
                </a:lnTo>
                <a:cubicBezTo>
                  <a:pt x="172343" y="259437"/>
                  <a:pt x="178713" y="247590"/>
                  <a:pt x="188000" y="238304"/>
                </a:cubicBezTo>
                <a:lnTo>
                  <a:pt x="228064" y="198239"/>
                </a:lnTo>
                <a:cubicBezTo>
                  <a:pt x="211395" y="187345"/>
                  <a:pt x="191512" y="181035"/>
                  <a:pt x="170081" y="181035"/>
                </a:cubicBezTo>
                <a:lnTo>
                  <a:pt x="134719" y="181035"/>
                </a:lnTo>
                <a:close/>
                <a:moveTo>
                  <a:pt x="197822" y="277951"/>
                </a:moveTo>
                <a:lnTo>
                  <a:pt x="190738" y="313432"/>
                </a:lnTo>
                <a:cubicBezTo>
                  <a:pt x="190619" y="313968"/>
                  <a:pt x="190560" y="314563"/>
                  <a:pt x="190560" y="315158"/>
                </a:cubicBezTo>
                <a:cubicBezTo>
                  <a:pt x="190560" y="319921"/>
                  <a:pt x="194429" y="323850"/>
                  <a:pt x="199251" y="323850"/>
                </a:cubicBezTo>
                <a:cubicBezTo>
                  <a:pt x="199846" y="323850"/>
                  <a:pt x="200382" y="323790"/>
                  <a:pt x="200978" y="323671"/>
                </a:cubicBezTo>
                <a:lnTo>
                  <a:pt x="236458" y="316587"/>
                </a:lnTo>
                <a:cubicBezTo>
                  <a:pt x="243840" y="315099"/>
                  <a:pt x="250627" y="311468"/>
                  <a:pt x="255925" y="306169"/>
                </a:cubicBezTo>
                <a:lnTo>
                  <a:pt x="326708" y="235387"/>
                </a:lnTo>
                <a:lnTo>
                  <a:pt x="279083" y="187762"/>
                </a:lnTo>
                <a:lnTo>
                  <a:pt x="208300" y="258544"/>
                </a:lnTo>
                <a:cubicBezTo>
                  <a:pt x="203002" y="263843"/>
                  <a:pt x="199370" y="270629"/>
                  <a:pt x="197882" y="278011"/>
                </a:cubicBezTo>
                <a:close/>
                <a:moveTo>
                  <a:pt x="357247" y="204728"/>
                </a:moveTo>
                <a:cubicBezTo>
                  <a:pt x="370403" y="191572"/>
                  <a:pt x="370403" y="170259"/>
                  <a:pt x="357247" y="157103"/>
                </a:cubicBezTo>
                <a:cubicBezTo>
                  <a:pt x="344091" y="143947"/>
                  <a:pt x="322778" y="143947"/>
                  <a:pt x="309622" y="157103"/>
                </a:cubicBezTo>
                <a:lnTo>
                  <a:pt x="292477" y="174248"/>
                </a:lnTo>
                <a:lnTo>
                  <a:pt x="340102" y="221873"/>
                </a:lnTo>
                <a:lnTo>
                  <a:pt x="357247" y="204728"/>
                </a:lnTo>
                <a:close/>
              </a:path>
            </a:pathLst>
          </a:custGeom>
          <a:solidFill>
            <a:srgbClr val="4CAF50"/>
          </a:solidFill>
          <a:ln/>
        </p:spPr>
      </p:sp>
      <p:sp>
        <p:nvSpPr>
          <p:cNvPr id="14" name="Text 11"/>
          <p:cNvSpPr/>
          <p:nvPr/>
        </p:nvSpPr>
        <p:spPr>
          <a:xfrm>
            <a:off x="1041400" y="4775200"/>
            <a:ext cx="63881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Formal Inversion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1041400" y="5130800"/>
            <a:ext cx="6375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"Had I known about the traffic, I would have left earlier." (More formal)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9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001000" y="-27305"/>
            <a:ext cx="4191000" cy="6885305"/>
          </a:xfrm>
          <a:prstGeom prst="rect">
            <a:avLst/>
          </a:prstGeom>
          <a:solidFill>
            <a:srgbClr val="F7941F"/>
          </a:solidFill>
          <a:ln/>
        </p:spPr>
      </p:sp>
      <p:sp>
        <p:nvSpPr>
          <p:cNvPr id="3" name="Text 1"/>
          <p:cNvSpPr/>
          <p:nvPr/>
        </p:nvSpPr>
        <p:spPr>
          <a:xfrm>
            <a:off x="8001000" y="-27305"/>
            <a:ext cx="4191000" cy="6885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-208538" y="-1151175"/>
            <a:ext cx="12400538" cy="91603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55000" dirty="0">
                <a:solidFill>
                  <a:srgbClr val="7F27F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05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5820410" y="5558790"/>
            <a:ext cx="5840730" cy="120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</a:pPr>
            <a:r>
              <a:rPr lang="en-US" sz="3000" b="1" dirty="0">
                <a:solidFill>
                  <a:srgbClr val="7F27F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Mixed &amp; Variations</a:t>
            </a:r>
            <a:endParaRPr lang="en-US" sz="1600" dirty="0"/>
          </a:p>
        </p:txBody>
      </p:sp>
      <p:pic>
        <p:nvPicPr>
          <p:cNvPr id="6" name="Image 0" descr="https://kimi-img.moonshot.cn/pub/slides/slides_tmpl/image/25-09-02-14:45:43-d2r955pe3tpg8rchus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605" y="340360"/>
            <a:ext cx="1895475" cy="1895475"/>
          </a:xfrm>
          <a:prstGeom prst="rect">
            <a:avLst/>
          </a:prstGeom>
        </p:spPr>
      </p:pic>
      <p:pic>
        <p:nvPicPr>
          <p:cNvPr id="7" name="Image 1" descr="https://kimi-img.moonshot.cn/pub/slides/slides_tmpl/image/25-09-02-14:45:44-d2r9561e3tpg8rchus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210" y="1224915"/>
            <a:ext cx="655955" cy="65595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2-14:45:44-d2r9561e3tpg8rchus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1270"/>
            <a:ext cx="12191365" cy="68605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9700" y="1422400"/>
            <a:ext cx="119126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solidFill>
                  <a:srgbClr val="FF8F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Mixed Conditional Patterns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203200" y="2133600"/>
            <a:ext cx="11785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Time-shifted combinations that link a past condition to a present result.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254000" y="2743200"/>
            <a:ext cx="11684000" cy="1778000"/>
          </a:xfrm>
          <a:custGeom>
            <a:avLst/>
            <a:gdLst/>
            <a:ahLst/>
            <a:cxnLst/>
            <a:rect l="l" t="t" r="r" b="b"/>
            <a:pathLst>
              <a:path w="11684000" h="1778000">
                <a:moveTo>
                  <a:pt x="152392" y="0"/>
                </a:moveTo>
                <a:lnTo>
                  <a:pt x="11531608" y="0"/>
                </a:lnTo>
                <a:cubicBezTo>
                  <a:pt x="11615772" y="0"/>
                  <a:pt x="11684000" y="68228"/>
                  <a:pt x="11684000" y="152392"/>
                </a:cubicBezTo>
                <a:lnTo>
                  <a:pt x="11684000" y="1625608"/>
                </a:lnTo>
                <a:cubicBezTo>
                  <a:pt x="11684000" y="1709772"/>
                  <a:pt x="11615772" y="1778000"/>
                  <a:pt x="11531608" y="1778000"/>
                </a:cubicBezTo>
                <a:lnTo>
                  <a:pt x="152392" y="1778000"/>
                </a:lnTo>
                <a:cubicBezTo>
                  <a:pt x="68228" y="1778000"/>
                  <a:pt x="0" y="1709772"/>
                  <a:pt x="0" y="1625608"/>
                </a:cubicBezTo>
                <a:lnTo>
                  <a:pt x="0" y="152392"/>
                </a:lnTo>
                <a:cubicBezTo>
                  <a:pt x="0" y="68285"/>
                  <a:pt x="68285" y="0"/>
                  <a:pt x="152392" y="0"/>
                </a:cubicBezTo>
                <a:close/>
              </a:path>
            </a:pathLst>
          </a:custGeom>
          <a:solidFill>
            <a:srgbClr val="3F51B5">
              <a:alpha val="10196"/>
            </a:srgbClr>
          </a:solidFill>
          <a:ln/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3069590" y="3048000"/>
            <a:ext cx="2438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Past Condition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120390" y="3352800"/>
            <a:ext cx="2336800" cy="457200"/>
          </a:xfrm>
          <a:custGeom>
            <a:avLst/>
            <a:gdLst/>
            <a:ahLst/>
            <a:cxnLst/>
            <a:rect l="l" t="t" r="r" b="b"/>
            <a:pathLst>
              <a:path w="2336800" h="457200">
                <a:moveTo>
                  <a:pt x="50799" y="0"/>
                </a:moveTo>
                <a:lnTo>
                  <a:pt x="2286001" y="0"/>
                </a:lnTo>
                <a:cubicBezTo>
                  <a:pt x="2314056" y="0"/>
                  <a:pt x="2336800" y="22744"/>
                  <a:pt x="2336800" y="50799"/>
                </a:cubicBezTo>
                <a:lnTo>
                  <a:pt x="2336800" y="406401"/>
                </a:lnTo>
                <a:cubicBezTo>
                  <a:pt x="2336800" y="434456"/>
                  <a:pt x="2314056" y="457200"/>
                  <a:pt x="2286001" y="457200"/>
                </a:cubicBezTo>
                <a:lnTo>
                  <a:pt x="50799" y="457200"/>
                </a:lnTo>
                <a:cubicBezTo>
                  <a:pt x="22744" y="457200"/>
                  <a:pt x="0" y="434456"/>
                  <a:pt x="0" y="406401"/>
                </a:cubicBezTo>
                <a:lnTo>
                  <a:pt x="0" y="50799"/>
                </a:lnTo>
                <a:cubicBezTo>
                  <a:pt x="0" y="22762"/>
                  <a:pt x="22762" y="0"/>
                  <a:pt x="50799" y="0"/>
                </a:cubicBezTo>
                <a:close/>
              </a:path>
            </a:pathLst>
          </a:custGeom>
          <a:solidFill>
            <a:srgbClr val="3F51B5">
              <a:alpha val="20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3063240" y="3352800"/>
            <a:ext cx="2451100" cy="457200"/>
          </a:xfrm>
          <a:prstGeom prst="rect">
            <a:avLst/>
          </a:prstGeom>
          <a:noFill/>
          <a:ln/>
        </p:spPr>
        <p:txBody>
          <a:bodyPr wrap="square" lIns="101600" tIns="50800" rIns="101600" bIns="50800"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If + Past Perfect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3069590" y="3911600"/>
            <a:ext cx="2438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If you had saved money,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5867400" y="3378200"/>
            <a:ext cx="6858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C10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6680200" y="3048000"/>
            <a:ext cx="2438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Present Result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6731000" y="3352800"/>
            <a:ext cx="2336800" cy="457200"/>
          </a:xfrm>
          <a:custGeom>
            <a:avLst/>
            <a:gdLst/>
            <a:ahLst/>
            <a:cxnLst/>
            <a:rect l="l" t="t" r="r" b="b"/>
            <a:pathLst>
              <a:path w="2336800" h="457200">
                <a:moveTo>
                  <a:pt x="50799" y="0"/>
                </a:moveTo>
                <a:lnTo>
                  <a:pt x="2286001" y="0"/>
                </a:lnTo>
                <a:cubicBezTo>
                  <a:pt x="2314056" y="0"/>
                  <a:pt x="2336800" y="22744"/>
                  <a:pt x="2336800" y="50799"/>
                </a:cubicBezTo>
                <a:lnTo>
                  <a:pt x="2336800" y="406401"/>
                </a:lnTo>
                <a:cubicBezTo>
                  <a:pt x="2336800" y="434456"/>
                  <a:pt x="2314056" y="457200"/>
                  <a:pt x="2286001" y="457200"/>
                </a:cubicBezTo>
                <a:lnTo>
                  <a:pt x="50799" y="457200"/>
                </a:lnTo>
                <a:cubicBezTo>
                  <a:pt x="22744" y="457200"/>
                  <a:pt x="0" y="434456"/>
                  <a:pt x="0" y="406401"/>
                </a:cubicBezTo>
                <a:lnTo>
                  <a:pt x="0" y="50799"/>
                </a:lnTo>
                <a:cubicBezTo>
                  <a:pt x="0" y="22762"/>
                  <a:pt x="22762" y="0"/>
                  <a:pt x="50799" y="0"/>
                </a:cubicBezTo>
                <a:close/>
              </a:path>
            </a:pathLst>
          </a:custGeom>
          <a:solidFill>
            <a:srgbClr val="4CAF50">
              <a:alpha val="20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6673850" y="3352800"/>
            <a:ext cx="2451100" cy="457200"/>
          </a:xfrm>
          <a:prstGeom prst="rect">
            <a:avLst/>
          </a:prstGeom>
          <a:noFill/>
          <a:ln/>
        </p:spPr>
        <p:txBody>
          <a:bodyPr wrap="square" lIns="101600" tIns="50800" rIns="101600" bIns="50800"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would + base verb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6680200" y="3911600"/>
            <a:ext cx="2438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you would be rich now.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203200" y="4826000"/>
            <a:ext cx="117856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This shows how a different past could have created a different present, maintaining a </a:t>
            </a:r>
            <a:r>
              <a:rPr lang="en-US" sz="1600" dirty="0">
                <a:solidFill>
                  <a:srgbClr val="333333"/>
                </a:solidFill>
                <a:highlight>
                  <a:srgbClr val="FFC107">
                    <a:alpha val="667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logical bridge </a:t>
            </a: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between different time references.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2-14:45:44-d2r9561e3tpg8rchus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1270"/>
            <a:ext cx="12191365" cy="68605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9700" y="1752600"/>
            <a:ext cx="119126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solidFill>
                  <a:srgbClr val="FF8F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Variations &amp; Formality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254000" y="2565400"/>
            <a:ext cx="3759200" cy="1930400"/>
          </a:xfrm>
          <a:custGeom>
            <a:avLst/>
            <a:gdLst/>
            <a:ahLst/>
            <a:cxnLst/>
            <a:rect l="l" t="t" r="r" b="b"/>
            <a:pathLst>
              <a:path w="3759200" h="1930400">
                <a:moveTo>
                  <a:pt x="101597" y="0"/>
                </a:moveTo>
                <a:lnTo>
                  <a:pt x="3657603" y="0"/>
                </a:lnTo>
                <a:cubicBezTo>
                  <a:pt x="3713713" y="0"/>
                  <a:pt x="3759200" y="45487"/>
                  <a:pt x="3759200" y="101597"/>
                </a:cubicBezTo>
                <a:lnTo>
                  <a:pt x="3759200" y="1828803"/>
                </a:lnTo>
                <a:cubicBezTo>
                  <a:pt x="3759200" y="1884913"/>
                  <a:pt x="3713713" y="1930400"/>
                  <a:pt x="3657603" y="1930400"/>
                </a:cubicBezTo>
                <a:lnTo>
                  <a:pt x="101597" y="1930400"/>
                </a:lnTo>
                <a:cubicBezTo>
                  <a:pt x="45487" y="1930400"/>
                  <a:pt x="0" y="1884913"/>
                  <a:pt x="0" y="1828803"/>
                </a:cubicBezTo>
                <a:lnTo>
                  <a:pt x="0" y="101597"/>
                </a:lnTo>
                <a:cubicBezTo>
                  <a:pt x="0" y="45487"/>
                  <a:pt x="45487" y="0"/>
                  <a:pt x="101597" y="0"/>
                </a:cubicBezTo>
                <a:close/>
              </a:path>
            </a:pathLst>
          </a:custGeom>
          <a:solidFill>
            <a:srgbClr val="FF8F00">
              <a:alpha val="10196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1905000" y="2768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27898" y="368350"/>
                </a:moveTo>
                <a:lnTo>
                  <a:pt x="88850" y="129302"/>
                </a:lnTo>
                <a:cubicBezTo>
                  <a:pt x="68848" y="157341"/>
                  <a:pt x="57150" y="191631"/>
                  <a:pt x="57150" y="228600"/>
                </a:cubicBezTo>
                <a:cubicBezTo>
                  <a:pt x="57150" y="323255"/>
                  <a:pt x="133945" y="400050"/>
                  <a:pt x="228600" y="400050"/>
                </a:cubicBezTo>
                <a:cubicBezTo>
                  <a:pt x="265658" y="400050"/>
                  <a:pt x="299948" y="388352"/>
                  <a:pt x="327898" y="368350"/>
                </a:cubicBezTo>
                <a:close/>
                <a:moveTo>
                  <a:pt x="368350" y="327898"/>
                </a:moveTo>
                <a:cubicBezTo>
                  <a:pt x="388352" y="299859"/>
                  <a:pt x="400050" y="265569"/>
                  <a:pt x="400050" y="228600"/>
                </a:cubicBezTo>
                <a:cubicBezTo>
                  <a:pt x="400050" y="133945"/>
                  <a:pt x="323255" y="57150"/>
                  <a:pt x="228600" y="57150"/>
                </a:cubicBezTo>
                <a:cubicBezTo>
                  <a:pt x="191542" y="57150"/>
                  <a:pt x="157252" y="68848"/>
                  <a:pt x="129302" y="88850"/>
                </a:cubicBezTo>
                <a:lnTo>
                  <a:pt x="368350" y="327898"/>
                </a:lnTo>
                <a:close/>
                <a:moveTo>
                  <a:pt x="0" y="228600"/>
                </a:moveTo>
                <a:cubicBezTo>
                  <a:pt x="0" y="102432"/>
                  <a:pt x="102432" y="0"/>
                  <a:pt x="228600" y="0"/>
                </a:cubicBezTo>
                <a:cubicBezTo>
                  <a:pt x="354768" y="0"/>
                  <a:pt x="457200" y="102432"/>
                  <a:pt x="457200" y="228600"/>
                </a:cubicBezTo>
                <a:cubicBezTo>
                  <a:pt x="457200" y="354768"/>
                  <a:pt x="354768" y="457200"/>
                  <a:pt x="228600" y="457200"/>
                </a:cubicBezTo>
                <a:cubicBezTo>
                  <a:pt x="102432" y="457200"/>
                  <a:pt x="0" y="354768"/>
                  <a:pt x="0" y="228600"/>
                </a:cubicBezTo>
                <a:close/>
              </a:path>
            </a:pathLst>
          </a:custGeom>
          <a:solidFill>
            <a:srgbClr val="FF8F00"/>
          </a:solidFill>
          <a:ln/>
        </p:spPr>
      </p:sp>
      <p:sp>
        <p:nvSpPr>
          <p:cNvPr id="6" name="Text 3"/>
          <p:cNvSpPr/>
          <p:nvPr/>
        </p:nvSpPr>
        <p:spPr>
          <a:xfrm>
            <a:off x="400050" y="3327400"/>
            <a:ext cx="34671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Unless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412750" y="3683000"/>
            <a:ext cx="34417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Means "if not".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412750" y="4038600"/>
            <a:ext cx="34417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"Unless you hurry, you'll be late."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4216400" y="2565400"/>
            <a:ext cx="3759200" cy="1930400"/>
          </a:xfrm>
          <a:custGeom>
            <a:avLst/>
            <a:gdLst/>
            <a:ahLst/>
            <a:cxnLst/>
            <a:rect l="l" t="t" r="r" b="b"/>
            <a:pathLst>
              <a:path w="3759200" h="1930400">
                <a:moveTo>
                  <a:pt x="101597" y="0"/>
                </a:moveTo>
                <a:lnTo>
                  <a:pt x="3657603" y="0"/>
                </a:lnTo>
                <a:cubicBezTo>
                  <a:pt x="3713713" y="0"/>
                  <a:pt x="3759200" y="45487"/>
                  <a:pt x="3759200" y="101597"/>
                </a:cubicBezTo>
                <a:lnTo>
                  <a:pt x="3759200" y="1828803"/>
                </a:lnTo>
                <a:cubicBezTo>
                  <a:pt x="3759200" y="1884913"/>
                  <a:pt x="3713713" y="1930400"/>
                  <a:pt x="3657603" y="1930400"/>
                </a:cubicBezTo>
                <a:lnTo>
                  <a:pt x="101597" y="1930400"/>
                </a:lnTo>
                <a:cubicBezTo>
                  <a:pt x="45487" y="1930400"/>
                  <a:pt x="0" y="1884913"/>
                  <a:pt x="0" y="1828803"/>
                </a:cubicBezTo>
                <a:lnTo>
                  <a:pt x="0" y="101597"/>
                </a:lnTo>
                <a:cubicBezTo>
                  <a:pt x="0" y="45487"/>
                  <a:pt x="45487" y="0"/>
                  <a:pt x="101597" y="0"/>
                </a:cubicBezTo>
                <a:close/>
              </a:path>
            </a:pathLst>
          </a:custGeom>
          <a:solidFill>
            <a:srgbClr val="FFC107">
              <a:alpha val="10196"/>
            </a:srgbClr>
          </a:solidFill>
          <a:ln/>
        </p:spPr>
      </p:sp>
      <p:sp>
        <p:nvSpPr>
          <p:cNvPr id="10" name="Shape 7"/>
          <p:cNvSpPr/>
          <p:nvPr/>
        </p:nvSpPr>
        <p:spPr>
          <a:xfrm>
            <a:off x="5838825" y="2768600"/>
            <a:ext cx="514350" cy="457200"/>
          </a:xfrm>
          <a:custGeom>
            <a:avLst/>
            <a:gdLst/>
            <a:ahLst/>
            <a:cxnLst/>
            <a:rect l="l" t="t" r="r" b="b"/>
            <a:pathLst>
              <a:path w="514350" h="457200">
                <a:moveTo>
                  <a:pt x="151448" y="136981"/>
                </a:moveTo>
                <a:lnTo>
                  <a:pt x="134749" y="120283"/>
                </a:lnTo>
                <a:cubicBezTo>
                  <a:pt x="123587" y="109121"/>
                  <a:pt x="123587" y="90994"/>
                  <a:pt x="134749" y="79831"/>
                </a:cubicBezTo>
                <a:lnTo>
                  <a:pt x="237173" y="-22681"/>
                </a:lnTo>
                <a:cubicBezTo>
                  <a:pt x="248335" y="-33844"/>
                  <a:pt x="266462" y="-33844"/>
                  <a:pt x="277624" y="-22681"/>
                </a:cubicBezTo>
                <a:lnTo>
                  <a:pt x="294323" y="-5894"/>
                </a:lnTo>
                <a:cubicBezTo>
                  <a:pt x="305485" y="5269"/>
                  <a:pt x="305485" y="23396"/>
                  <a:pt x="294323" y="34558"/>
                </a:cubicBezTo>
                <a:lnTo>
                  <a:pt x="191899" y="136981"/>
                </a:lnTo>
                <a:cubicBezTo>
                  <a:pt x="180737" y="148144"/>
                  <a:pt x="162610" y="148144"/>
                  <a:pt x="151448" y="136981"/>
                </a:cubicBezTo>
                <a:close/>
                <a:moveTo>
                  <a:pt x="246459" y="189041"/>
                </a:moveTo>
                <a:lnTo>
                  <a:pt x="218420" y="161002"/>
                </a:lnTo>
                <a:lnTo>
                  <a:pt x="318433" y="60990"/>
                </a:lnTo>
                <a:lnTo>
                  <a:pt x="425053" y="167610"/>
                </a:lnTo>
                <a:lnTo>
                  <a:pt x="325041" y="267623"/>
                </a:lnTo>
                <a:lnTo>
                  <a:pt x="297001" y="239584"/>
                </a:lnTo>
                <a:lnTo>
                  <a:pt x="89833" y="446752"/>
                </a:lnTo>
                <a:cubicBezTo>
                  <a:pt x="75902" y="460683"/>
                  <a:pt x="53310" y="460683"/>
                  <a:pt x="39291" y="446752"/>
                </a:cubicBezTo>
                <a:cubicBezTo>
                  <a:pt x="25271" y="432822"/>
                  <a:pt x="25360" y="410230"/>
                  <a:pt x="39291" y="396210"/>
                </a:cubicBezTo>
                <a:lnTo>
                  <a:pt x="246459" y="189041"/>
                </a:lnTo>
                <a:close/>
                <a:moveTo>
                  <a:pt x="349061" y="334506"/>
                </a:moveTo>
                <a:cubicBezTo>
                  <a:pt x="337899" y="323344"/>
                  <a:pt x="337899" y="305217"/>
                  <a:pt x="349061" y="294055"/>
                </a:cubicBezTo>
                <a:lnTo>
                  <a:pt x="451485" y="191631"/>
                </a:lnTo>
                <a:cubicBezTo>
                  <a:pt x="462647" y="180469"/>
                  <a:pt x="480774" y="180469"/>
                  <a:pt x="491936" y="191631"/>
                </a:cubicBezTo>
                <a:lnTo>
                  <a:pt x="508635" y="208330"/>
                </a:lnTo>
                <a:cubicBezTo>
                  <a:pt x="519797" y="219492"/>
                  <a:pt x="519797" y="237619"/>
                  <a:pt x="508635" y="248781"/>
                </a:cubicBezTo>
                <a:lnTo>
                  <a:pt x="406211" y="351294"/>
                </a:lnTo>
                <a:cubicBezTo>
                  <a:pt x="395049" y="362456"/>
                  <a:pt x="376922" y="362456"/>
                  <a:pt x="365760" y="351294"/>
                </a:cubicBezTo>
                <a:lnTo>
                  <a:pt x="349061" y="334595"/>
                </a:lnTo>
                <a:close/>
              </a:path>
            </a:pathLst>
          </a:custGeom>
          <a:solidFill>
            <a:srgbClr val="FFC107"/>
          </a:solidFill>
          <a:ln/>
        </p:spPr>
      </p:sp>
      <p:sp>
        <p:nvSpPr>
          <p:cNvPr id="11" name="Text 8"/>
          <p:cNvSpPr/>
          <p:nvPr/>
        </p:nvSpPr>
        <p:spPr>
          <a:xfrm>
            <a:off x="4362450" y="3327400"/>
            <a:ext cx="34671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Should Inversion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4375150" y="3683000"/>
            <a:ext cx="34417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Formal, tentative.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4375150" y="4038600"/>
            <a:ext cx="34417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"Should you need help, please call."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8178800" y="2565400"/>
            <a:ext cx="3759200" cy="1930400"/>
          </a:xfrm>
          <a:custGeom>
            <a:avLst/>
            <a:gdLst/>
            <a:ahLst/>
            <a:cxnLst/>
            <a:rect l="l" t="t" r="r" b="b"/>
            <a:pathLst>
              <a:path w="3759200" h="1930400">
                <a:moveTo>
                  <a:pt x="101597" y="0"/>
                </a:moveTo>
                <a:lnTo>
                  <a:pt x="3657603" y="0"/>
                </a:lnTo>
                <a:cubicBezTo>
                  <a:pt x="3713713" y="0"/>
                  <a:pt x="3759200" y="45487"/>
                  <a:pt x="3759200" y="101597"/>
                </a:cubicBezTo>
                <a:lnTo>
                  <a:pt x="3759200" y="1828803"/>
                </a:lnTo>
                <a:cubicBezTo>
                  <a:pt x="3759200" y="1884913"/>
                  <a:pt x="3713713" y="1930400"/>
                  <a:pt x="3657603" y="1930400"/>
                </a:cubicBezTo>
                <a:lnTo>
                  <a:pt x="101597" y="1930400"/>
                </a:lnTo>
                <a:cubicBezTo>
                  <a:pt x="45487" y="1930400"/>
                  <a:pt x="0" y="1884913"/>
                  <a:pt x="0" y="1828803"/>
                </a:cubicBezTo>
                <a:lnTo>
                  <a:pt x="0" y="101597"/>
                </a:lnTo>
                <a:cubicBezTo>
                  <a:pt x="0" y="45487"/>
                  <a:pt x="45487" y="0"/>
                  <a:pt x="101597" y="0"/>
                </a:cubicBezTo>
                <a:close/>
              </a:path>
            </a:pathLst>
          </a:custGeom>
          <a:solidFill>
            <a:srgbClr val="4CAF50">
              <a:alpha val="10196"/>
            </a:srgbClr>
          </a:solidFill>
          <a:ln/>
        </p:spPr>
      </p:sp>
      <p:sp>
        <p:nvSpPr>
          <p:cNvPr id="15" name="Shape 12"/>
          <p:cNvSpPr/>
          <p:nvPr/>
        </p:nvSpPr>
        <p:spPr>
          <a:xfrm>
            <a:off x="9772650" y="2768600"/>
            <a:ext cx="571500" cy="457200"/>
          </a:xfrm>
          <a:custGeom>
            <a:avLst/>
            <a:gdLst/>
            <a:ahLst/>
            <a:cxnLst/>
            <a:rect l="l" t="t" r="r" b="b"/>
            <a:pathLst>
              <a:path w="571500" h="457200">
                <a:moveTo>
                  <a:pt x="342900" y="28575"/>
                </a:moveTo>
                <a:lnTo>
                  <a:pt x="457200" y="28575"/>
                </a:lnTo>
                <a:cubicBezTo>
                  <a:pt x="473006" y="28575"/>
                  <a:pt x="485775" y="41344"/>
                  <a:pt x="485775" y="57150"/>
                </a:cubicBezTo>
                <a:cubicBezTo>
                  <a:pt x="485775" y="72956"/>
                  <a:pt x="473006" y="85725"/>
                  <a:pt x="457200" y="85725"/>
                </a:cubicBezTo>
                <a:lnTo>
                  <a:pt x="355759" y="85725"/>
                </a:lnTo>
                <a:cubicBezTo>
                  <a:pt x="351115" y="108764"/>
                  <a:pt x="335310" y="127784"/>
                  <a:pt x="314325" y="136892"/>
                </a:cubicBezTo>
                <a:lnTo>
                  <a:pt x="314325" y="400050"/>
                </a:lnTo>
                <a:lnTo>
                  <a:pt x="457200" y="400050"/>
                </a:lnTo>
                <a:cubicBezTo>
                  <a:pt x="473006" y="400050"/>
                  <a:pt x="485775" y="412819"/>
                  <a:pt x="485775" y="428625"/>
                </a:cubicBezTo>
                <a:cubicBezTo>
                  <a:pt x="485775" y="444431"/>
                  <a:pt x="473006" y="457200"/>
                  <a:pt x="457200" y="457200"/>
                </a:cubicBezTo>
                <a:lnTo>
                  <a:pt x="114300" y="457200"/>
                </a:lnTo>
                <a:cubicBezTo>
                  <a:pt x="98494" y="457200"/>
                  <a:pt x="85725" y="444431"/>
                  <a:pt x="85725" y="428625"/>
                </a:cubicBezTo>
                <a:cubicBezTo>
                  <a:pt x="85725" y="412819"/>
                  <a:pt x="98494" y="400050"/>
                  <a:pt x="114300" y="400050"/>
                </a:cubicBezTo>
                <a:lnTo>
                  <a:pt x="257175" y="400050"/>
                </a:lnTo>
                <a:lnTo>
                  <a:pt x="257175" y="136892"/>
                </a:lnTo>
                <a:cubicBezTo>
                  <a:pt x="236190" y="127695"/>
                  <a:pt x="220385" y="108674"/>
                  <a:pt x="215741" y="85725"/>
                </a:cubicBezTo>
                <a:lnTo>
                  <a:pt x="114300" y="85725"/>
                </a:lnTo>
                <a:cubicBezTo>
                  <a:pt x="98494" y="85725"/>
                  <a:pt x="85725" y="72956"/>
                  <a:pt x="85725" y="57150"/>
                </a:cubicBezTo>
                <a:cubicBezTo>
                  <a:pt x="85725" y="41344"/>
                  <a:pt x="98494" y="28575"/>
                  <a:pt x="114300" y="28575"/>
                </a:cubicBezTo>
                <a:lnTo>
                  <a:pt x="228600" y="28575"/>
                </a:lnTo>
                <a:cubicBezTo>
                  <a:pt x="241637" y="11251"/>
                  <a:pt x="262354" y="0"/>
                  <a:pt x="285750" y="0"/>
                </a:cubicBezTo>
                <a:cubicBezTo>
                  <a:pt x="309146" y="0"/>
                  <a:pt x="329863" y="11251"/>
                  <a:pt x="342900" y="28575"/>
                </a:cubicBezTo>
                <a:close/>
                <a:moveTo>
                  <a:pt x="392549" y="285750"/>
                </a:moveTo>
                <a:lnTo>
                  <a:pt x="521851" y="285750"/>
                </a:lnTo>
                <a:lnTo>
                  <a:pt x="457200" y="174843"/>
                </a:lnTo>
                <a:lnTo>
                  <a:pt x="392549" y="285750"/>
                </a:lnTo>
                <a:close/>
                <a:moveTo>
                  <a:pt x="457200" y="371475"/>
                </a:moveTo>
                <a:cubicBezTo>
                  <a:pt x="401032" y="371475"/>
                  <a:pt x="354330" y="341114"/>
                  <a:pt x="344686" y="301020"/>
                </a:cubicBezTo>
                <a:cubicBezTo>
                  <a:pt x="342364" y="291197"/>
                  <a:pt x="345579" y="281107"/>
                  <a:pt x="350669" y="272355"/>
                </a:cubicBezTo>
                <a:lnTo>
                  <a:pt x="435679" y="126623"/>
                </a:lnTo>
                <a:cubicBezTo>
                  <a:pt x="440144" y="118943"/>
                  <a:pt x="448360" y="114300"/>
                  <a:pt x="457200" y="114300"/>
                </a:cubicBezTo>
                <a:cubicBezTo>
                  <a:pt x="466040" y="114300"/>
                  <a:pt x="474256" y="119033"/>
                  <a:pt x="478721" y="126623"/>
                </a:cubicBezTo>
                <a:lnTo>
                  <a:pt x="563731" y="272355"/>
                </a:lnTo>
                <a:cubicBezTo>
                  <a:pt x="568821" y="281107"/>
                  <a:pt x="572036" y="291197"/>
                  <a:pt x="569714" y="301020"/>
                </a:cubicBezTo>
                <a:cubicBezTo>
                  <a:pt x="560070" y="341025"/>
                  <a:pt x="513368" y="371475"/>
                  <a:pt x="457200" y="371475"/>
                </a:cubicBezTo>
                <a:close/>
                <a:moveTo>
                  <a:pt x="113228" y="174843"/>
                </a:moveTo>
                <a:lnTo>
                  <a:pt x="48578" y="285750"/>
                </a:lnTo>
                <a:lnTo>
                  <a:pt x="177969" y="285750"/>
                </a:lnTo>
                <a:lnTo>
                  <a:pt x="113228" y="174843"/>
                </a:lnTo>
                <a:close/>
                <a:moveTo>
                  <a:pt x="804" y="301020"/>
                </a:moveTo>
                <a:cubicBezTo>
                  <a:pt x="-1518" y="291197"/>
                  <a:pt x="1697" y="281107"/>
                  <a:pt x="6787" y="272355"/>
                </a:cubicBezTo>
                <a:lnTo>
                  <a:pt x="91797" y="126623"/>
                </a:lnTo>
                <a:cubicBezTo>
                  <a:pt x="96262" y="118943"/>
                  <a:pt x="104477" y="114300"/>
                  <a:pt x="113318" y="114300"/>
                </a:cubicBezTo>
                <a:cubicBezTo>
                  <a:pt x="122158" y="114300"/>
                  <a:pt x="130373" y="119033"/>
                  <a:pt x="134838" y="126623"/>
                </a:cubicBezTo>
                <a:lnTo>
                  <a:pt x="219849" y="272355"/>
                </a:lnTo>
                <a:cubicBezTo>
                  <a:pt x="224939" y="281107"/>
                  <a:pt x="228154" y="291197"/>
                  <a:pt x="225832" y="301020"/>
                </a:cubicBezTo>
                <a:cubicBezTo>
                  <a:pt x="216188" y="341025"/>
                  <a:pt x="169485" y="371475"/>
                  <a:pt x="113318" y="371475"/>
                </a:cubicBezTo>
                <a:cubicBezTo>
                  <a:pt x="57150" y="371475"/>
                  <a:pt x="10448" y="341114"/>
                  <a:pt x="804" y="301020"/>
                </a:cubicBezTo>
                <a:close/>
              </a:path>
            </a:pathLst>
          </a:custGeom>
          <a:solidFill>
            <a:srgbClr val="4CAF50"/>
          </a:solidFill>
          <a:ln/>
        </p:spPr>
      </p:sp>
      <p:sp>
        <p:nvSpPr>
          <p:cNvPr id="16" name="Text 13"/>
          <p:cNvSpPr/>
          <p:nvPr/>
        </p:nvSpPr>
        <p:spPr>
          <a:xfrm>
            <a:off x="8324850" y="3327400"/>
            <a:ext cx="34671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Were Subjunctive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8337550" y="3683000"/>
            <a:ext cx="34417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Formal, hypothetical.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8337550" y="4038600"/>
            <a:ext cx="34417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"Were I you, I would accept."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203200" y="4800600"/>
            <a:ext cx="11785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These variations elevate the register of your writing and can make your expressions more concise and impactful.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9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001000" y="-27305"/>
            <a:ext cx="4191000" cy="6885305"/>
          </a:xfrm>
          <a:prstGeom prst="rect">
            <a:avLst/>
          </a:prstGeom>
          <a:solidFill>
            <a:srgbClr val="F7941F"/>
          </a:solidFill>
          <a:ln/>
        </p:spPr>
      </p:sp>
      <p:sp>
        <p:nvSpPr>
          <p:cNvPr id="3" name="Text 1"/>
          <p:cNvSpPr/>
          <p:nvPr/>
        </p:nvSpPr>
        <p:spPr>
          <a:xfrm>
            <a:off x="8001000" y="-27305"/>
            <a:ext cx="4191000" cy="6885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-208538" y="-1151175"/>
            <a:ext cx="12400538" cy="91603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55000" dirty="0">
                <a:solidFill>
                  <a:srgbClr val="7F27F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06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5820410" y="5558790"/>
            <a:ext cx="5840730" cy="120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</a:pPr>
            <a:r>
              <a:rPr lang="en-US" sz="3000" b="1" dirty="0">
                <a:solidFill>
                  <a:srgbClr val="7F27F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Practice &amp; Recap</a:t>
            </a:r>
            <a:endParaRPr lang="en-US" sz="1600" dirty="0"/>
          </a:p>
        </p:txBody>
      </p:sp>
      <p:pic>
        <p:nvPicPr>
          <p:cNvPr id="6" name="Image 0" descr="https://kimi-img.moonshot.cn/pub/slides/slides_tmpl/image/25-09-02-14:45:43-d2r955pe3tpg8rchus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605" y="340360"/>
            <a:ext cx="1895475" cy="1895475"/>
          </a:xfrm>
          <a:prstGeom prst="rect">
            <a:avLst/>
          </a:prstGeom>
        </p:spPr>
      </p:pic>
      <p:pic>
        <p:nvPicPr>
          <p:cNvPr id="7" name="Image 1" descr="https://kimi-img.moonshot.cn/pub/slides/slides_tmpl/image/25-09-02-14:45:44-d2r9561e3tpg8rchus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210" y="1224915"/>
            <a:ext cx="655955" cy="65595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8255" y="-635"/>
            <a:ext cx="6036945" cy="6858000"/>
          </a:xfrm>
          <a:prstGeom prst="roundRect">
            <a:avLst>
              <a:gd name="adj" fmla="val 0"/>
            </a:avLst>
          </a:prstGeom>
          <a:solidFill>
            <a:srgbClr val="EEA215"/>
          </a:solidFill>
          <a:ln/>
        </p:spPr>
      </p:sp>
      <p:sp>
        <p:nvSpPr>
          <p:cNvPr id="3" name="Text 1"/>
          <p:cNvSpPr/>
          <p:nvPr/>
        </p:nvSpPr>
        <p:spPr>
          <a:xfrm>
            <a:off x="-8255" y="-635"/>
            <a:ext cx="6036945" cy="6858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4" name="Image 0" descr="https://kimi-img.moonshot.cn/pub/slides/slides_tmpl/image/25-09-02-14:45:43-d2r955pe3tpg8rchus0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690" y="116205"/>
            <a:ext cx="6006465" cy="6442710"/>
          </a:xfrm>
          <a:prstGeom prst="rect">
            <a:avLst/>
          </a:prstGeom>
        </p:spPr>
      </p:pic>
      <p:pic>
        <p:nvPicPr>
          <p:cNvPr id="5" name="Image 1" descr="https://kimi-img.moonshot.cn/pub/slides/slides_tmpl/image/25-09-02-14:45:43-d2r955pe3tpg8rchur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75" y="805815"/>
            <a:ext cx="1442720" cy="38290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81417" y="3968190"/>
            <a:ext cx="2079624" cy="557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Kimi AI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681355" y="4406900"/>
            <a:ext cx="2679065" cy="662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2025/01/01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432435" y="1788795"/>
            <a:ext cx="5702300" cy="1578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30000"/>
              </a:lnSpc>
            </a:pPr>
            <a:r>
              <a:rPr lang="en-US" sz="4800" b="1" dirty="0">
                <a:solidFill>
                  <a:srgbClr val="000000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Mastering English Conditionals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2-14:45:44-d2r9561e3tpg8rchus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1270"/>
            <a:ext cx="12191365" cy="68605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54000" y="2006600"/>
            <a:ext cx="57658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FF8F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Error Hotspots &amp; Tips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285750" y="27686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254000"/>
                </a:moveTo>
                <a:cubicBezTo>
                  <a:pt x="197093" y="254000"/>
                  <a:pt x="254000" y="197093"/>
                  <a:pt x="254000" y="127000"/>
                </a:cubicBezTo>
                <a:cubicBezTo>
                  <a:pt x="254000" y="56907"/>
                  <a:pt x="197093" y="0"/>
                  <a:pt x="127000" y="0"/>
                </a:cubicBezTo>
                <a:cubicBezTo>
                  <a:pt x="56907" y="0"/>
                  <a:pt x="0" y="56907"/>
                  <a:pt x="0" y="127000"/>
                </a:cubicBezTo>
                <a:cubicBezTo>
                  <a:pt x="0" y="197093"/>
                  <a:pt x="56907" y="254000"/>
                  <a:pt x="127000" y="254000"/>
                </a:cubicBezTo>
                <a:close/>
                <a:moveTo>
                  <a:pt x="82848" y="82848"/>
                </a:moveTo>
                <a:cubicBezTo>
                  <a:pt x="87511" y="78184"/>
                  <a:pt x="95052" y="78184"/>
                  <a:pt x="99665" y="82848"/>
                </a:cubicBezTo>
                <a:lnTo>
                  <a:pt x="126950" y="110133"/>
                </a:lnTo>
                <a:lnTo>
                  <a:pt x="154236" y="82848"/>
                </a:lnTo>
                <a:cubicBezTo>
                  <a:pt x="158899" y="78184"/>
                  <a:pt x="166439" y="78184"/>
                  <a:pt x="171053" y="82848"/>
                </a:cubicBezTo>
                <a:cubicBezTo>
                  <a:pt x="175667" y="87511"/>
                  <a:pt x="175716" y="95052"/>
                  <a:pt x="171053" y="99665"/>
                </a:cubicBezTo>
                <a:lnTo>
                  <a:pt x="143768" y="126950"/>
                </a:lnTo>
                <a:lnTo>
                  <a:pt x="171053" y="154236"/>
                </a:lnTo>
                <a:cubicBezTo>
                  <a:pt x="175716" y="158899"/>
                  <a:pt x="175716" y="166439"/>
                  <a:pt x="171053" y="171053"/>
                </a:cubicBezTo>
                <a:cubicBezTo>
                  <a:pt x="166390" y="175667"/>
                  <a:pt x="158849" y="175716"/>
                  <a:pt x="154236" y="171053"/>
                </a:cubicBezTo>
                <a:lnTo>
                  <a:pt x="126950" y="143768"/>
                </a:lnTo>
                <a:lnTo>
                  <a:pt x="99665" y="171053"/>
                </a:lnTo>
                <a:cubicBezTo>
                  <a:pt x="95002" y="175716"/>
                  <a:pt x="87461" y="175716"/>
                  <a:pt x="82848" y="171053"/>
                </a:cubicBezTo>
                <a:cubicBezTo>
                  <a:pt x="78234" y="166390"/>
                  <a:pt x="78184" y="158849"/>
                  <a:pt x="82848" y="154236"/>
                </a:cubicBezTo>
                <a:lnTo>
                  <a:pt x="110133" y="126950"/>
                </a:lnTo>
                <a:lnTo>
                  <a:pt x="82848" y="99665"/>
                </a:lnTo>
                <a:cubicBezTo>
                  <a:pt x="78184" y="95002"/>
                  <a:pt x="78184" y="87461"/>
                  <a:pt x="82848" y="82848"/>
                </a:cubicBezTo>
                <a:close/>
              </a:path>
            </a:pathLst>
          </a:custGeom>
          <a:solidFill>
            <a:srgbClr val="FF8F00"/>
          </a:solidFill>
          <a:ln/>
        </p:spPr>
      </p:sp>
      <p:sp>
        <p:nvSpPr>
          <p:cNvPr id="5" name="Text 2"/>
          <p:cNvSpPr/>
          <p:nvPr/>
        </p:nvSpPr>
        <p:spPr>
          <a:xfrm>
            <a:off x="723900" y="2717800"/>
            <a:ext cx="51689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Don't use 'will' in the if-clause:</a:t>
            </a: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"If it will rains, we will cancel."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285750" y="35306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254000"/>
                </a:moveTo>
                <a:cubicBezTo>
                  <a:pt x="197093" y="254000"/>
                  <a:pt x="254000" y="197093"/>
                  <a:pt x="254000" y="127000"/>
                </a:cubicBezTo>
                <a:cubicBezTo>
                  <a:pt x="254000" y="56907"/>
                  <a:pt x="197093" y="0"/>
                  <a:pt x="127000" y="0"/>
                </a:cubicBezTo>
                <a:cubicBezTo>
                  <a:pt x="56907" y="0"/>
                  <a:pt x="0" y="56907"/>
                  <a:pt x="0" y="127000"/>
                </a:cubicBezTo>
                <a:cubicBezTo>
                  <a:pt x="0" y="197093"/>
                  <a:pt x="56907" y="254000"/>
                  <a:pt x="127000" y="254000"/>
                </a:cubicBezTo>
                <a:close/>
                <a:moveTo>
                  <a:pt x="82848" y="82848"/>
                </a:moveTo>
                <a:cubicBezTo>
                  <a:pt x="87511" y="78184"/>
                  <a:pt x="95052" y="78184"/>
                  <a:pt x="99665" y="82848"/>
                </a:cubicBezTo>
                <a:lnTo>
                  <a:pt x="126950" y="110133"/>
                </a:lnTo>
                <a:lnTo>
                  <a:pt x="154236" y="82848"/>
                </a:lnTo>
                <a:cubicBezTo>
                  <a:pt x="158899" y="78184"/>
                  <a:pt x="166439" y="78184"/>
                  <a:pt x="171053" y="82848"/>
                </a:cubicBezTo>
                <a:cubicBezTo>
                  <a:pt x="175667" y="87511"/>
                  <a:pt x="175716" y="95052"/>
                  <a:pt x="171053" y="99665"/>
                </a:cubicBezTo>
                <a:lnTo>
                  <a:pt x="143768" y="126950"/>
                </a:lnTo>
                <a:lnTo>
                  <a:pt x="171053" y="154236"/>
                </a:lnTo>
                <a:cubicBezTo>
                  <a:pt x="175716" y="158899"/>
                  <a:pt x="175716" y="166439"/>
                  <a:pt x="171053" y="171053"/>
                </a:cubicBezTo>
                <a:cubicBezTo>
                  <a:pt x="166390" y="175667"/>
                  <a:pt x="158849" y="175716"/>
                  <a:pt x="154236" y="171053"/>
                </a:cubicBezTo>
                <a:lnTo>
                  <a:pt x="126950" y="143768"/>
                </a:lnTo>
                <a:lnTo>
                  <a:pt x="99665" y="171053"/>
                </a:lnTo>
                <a:cubicBezTo>
                  <a:pt x="95002" y="175716"/>
                  <a:pt x="87461" y="175716"/>
                  <a:pt x="82848" y="171053"/>
                </a:cubicBezTo>
                <a:cubicBezTo>
                  <a:pt x="78234" y="166390"/>
                  <a:pt x="78184" y="158849"/>
                  <a:pt x="82848" y="154236"/>
                </a:cubicBezTo>
                <a:lnTo>
                  <a:pt x="110133" y="126950"/>
                </a:lnTo>
                <a:lnTo>
                  <a:pt x="82848" y="99665"/>
                </a:lnTo>
                <a:cubicBezTo>
                  <a:pt x="78184" y="95002"/>
                  <a:pt x="78184" y="87461"/>
                  <a:pt x="82848" y="82848"/>
                </a:cubicBezTo>
                <a:close/>
              </a:path>
            </a:pathLst>
          </a:custGeom>
          <a:solidFill>
            <a:srgbClr val="FFC107"/>
          </a:solidFill>
          <a:ln/>
        </p:spPr>
      </p:sp>
      <p:sp>
        <p:nvSpPr>
          <p:cNvPr id="7" name="Text 4"/>
          <p:cNvSpPr/>
          <p:nvPr/>
        </p:nvSpPr>
        <p:spPr>
          <a:xfrm>
            <a:off x="723900" y="3479800"/>
            <a:ext cx="51689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Check tense sequences:</a:t>
            </a: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Ensure past perfect is used for past conditions in 3rd and mixed conditionals.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285750" y="42926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254000"/>
                </a:moveTo>
                <a:cubicBezTo>
                  <a:pt x="197093" y="254000"/>
                  <a:pt x="254000" y="197093"/>
                  <a:pt x="254000" y="127000"/>
                </a:cubicBezTo>
                <a:cubicBezTo>
                  <a:pt x="254000" y="56907"/>
                  <a:pt x="197093" y="0"/>
                  <a:pt x="127000" y="0"/>
                </a:cubicBezTo>
                <a:cubicBezTo>
                  <a:pt x="56907" y="0"/>
                  <a:pt x="0" y="56907"/>
                  <a:pt x="0" y="127000"/>
                </a:cubicBezTo>
                <a:cubicBezTo>
                  <a:pt x="0" y="197093"/>
                  <a:pt x="56907" y="254000"/>
                  <a:pt x="127000" y="254000"/>
                </a:cubicBezTo>
                <a:close/>
                <a:moveTo>
                  <a:pt x="82848" y="82848"/>
                </a:moveTo>
                <a:cubicBezTo>
                  <a:pt x="87511" y="78184"/>
                  <a:pt x="95052" y="78184"/>
                  <a:pt x="99665" y="82848"/>
                </a:cubicBezTo>
                <a:lnTo>
                  <a:pt x="126950" y="110133"/>
                </a:lnTo>
                <a:lnTo>
                  <a:pt x="154236" y="82848"/>
                </a:lnTo>
                <a:cubicBezTo>
                  <a:pt x="158899" y="78184"/>
                  <a:pt x="166439" y="78184"/>
                  <a:pt x="171053" y="82848"/>
                </a:cubicBezTo>
                <a:cubicBezTo>
                  <a:pt x="175667" y="87511"/>
                  <a:pt x="175716" y="95052"/>
                  <a:pt x="171053" y="99665"/>
                </a:cubicBezTo>
                <a:lnTo>
                  <a:pt x="143768" y="126950"/>
                </a:lnTo>
                <a:lnTo>
                  <a:pt x="171053" y="154236"/>
                </a:lnTo>
                <a:cubicBezTo>
                  <a:pt x="175716" y="158899"/>
                  <a:pt x="175716" y="166439"/>
                  <a:pt x="171053" y="171053"/>
                </a:cubicBezTo>
                <a:cubicBezTo>
                  <a:pt x="166390" y="175667"/>
                  <a:pt x="158849" y="175716"/>
                  <a:pt x="154236" y="171053"/>
                </a:cubicBezTo>
                <a:lnTo>
                  <a:pt x="126950" y="143768"/>
                </a:lnTo>
                <a:lnTo>
                  <a:pt x="99665" y="171053"/>
                </a:lnTo>
                <a:cubicBezTo>
                  <a:pt x="95002" y="175716"/>
                  <a:pt x="87461" y="175716"/>
                  <a:pt x="82848" y="171053"/>
                </a:cubicBezTo>
                <a:cubicBezTo>
                  <a:pt x="78234" y="166390"/>
                  <a:pt x="78184" y="158849"/>
                  <a:pt x="82848" y="154236"/>
                </a:cubicBezTo>
                <a:lnTo>
                  <a:pt x="110133" y="126950"/>
                </a:lnTo>
                <a:lnTo>
                  <a:pt x="82848" y="99665"/>
                </a:lnTo>
                <a:cubicBezTo>
                  <a:pt x="78184" y="95002"/>
                  <a:pt x="78184" y="87461"/>
                  <a:pt x="82848" y="82848"/>
                </a:cubicBezTo>
                <a:close/>
              </a:path>
            </a:pathLst>
          </a:custGeom>
          <a:solidFill>
            <a:srgbClr val="4CAF50"/>
          </a:solidFill>
          <a:ln/>
        </p:spPr>
      </p:sp>
      <p:sp>
        <p:nvSpPr>
          <p:cNvPr id="9" name="Text 6"/>
          <p:cNvSpPr/>
          <p:nvPr/>
        </p:nvSpPr>
        <p:spPr>
          <a:xfrm>
            <a:off x="723900" y="4241800"/>
            <a:ext cx="51689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Use a comma:</a:t>
            </a: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After the if-clause when it comes at the beginning of the sentence.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096000" y="254000"/>
            <a:ext cx="5842000" cy="6350000"/>
          </a:xfrm>
          <a:custGeom>
            <a:avLst/>
            <a:gdLst/>
            <a:ahLst/>
            <a:cxnLst/>
            <a:rect l="l" t="t" r="r" b="b"/>
            <a:pathLst>
              <a:path w="5842000" h="6350000">
                <a:moveTo>
                  <a:pt x="152418" y="0"/>
                </a:moveTo>
                <a:lnTo>
                  <a:pt x="5689582" y="0"/>
                </a:lnTo>
                <a:cubicBezTo>
                  <a:pt x="5773760" y="0"/>
                  <a:pt x="5842000" y="68240"/>
                  <a:pt x="5842000" y="152418"/>
                </a:cubicBezTo>
                <a:lnTo>
                  <a:pt x="5842000" y="6197582"/>
                </a:lnTo>
                <a:cubicBezTo>
                  <a:pt x="5842000" y="6281760"/>
                  <a:pt x="5773760" y="6350000"/>
                  <a:pt x="5689582" y="6350000"/>
                </a:cubicBezTo>
                <a:lnTo>
                  <a:pt x="152418" y="6350000"/>
                </a:lnTo>
                <a:cubicBezTo>
                  <a:pt x="68240" y="6350000"/>
                  <a:pt x="0" y="6281760"/>
                  <a:pt x="0" y="6197582"/>
                </a:cubicBezTo>
                <a:lnTo>
                  <a:pt x="0" y="152418"/>
                </a:lnTo>
                <a:cubicBezTo>
                  <a:pt x="0" y="68296"/>
                  <a:pt x="68296" y="0"/>
                  <a:pt x="152418" y="0"/>
                </a:cubicBezTo>
                <a:close/>
              </a:path>
            </a:pathLst>
          </a:custGeom>
          <a:solidFill>
            <a:srgbClr val="3F51B5">
              <a:alpha val="10196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6400800" y="2895600"/>
            <a:ext cx="5346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3F51B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Proofreading Sequence: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6400800" y="3352800"/>
            <a:ext cx="53340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Check for </a:t>
            </a:r>
            <a:r>
              <a:rPr lang="en-US" sz="16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Time</a:t>
            </a: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</a:t>
            </a:r>
            <a:r>
              <a:rPr lang="en-US" sz="16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Reality</a:t>
            </a: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</a:t>
            </a:r>
            <a:r>
              <a:rPr lang="en-US" sz="16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Emotion</a:t>
            </a: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and </a:t>
            </a:r>
            <a:r>
              <a:rPr lang="en-US" sz="16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Inversion</a:t>
            </a: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needs to ensure logical coherence.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2-14:45:44-d2r9561e3tpg8rchus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1270"/>
            <a:ext cx="12191365" cy="68605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9700" y="1524000"/>
            <a:ext cx="119126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solidFill>
                  <a:srgbClr val="FF8F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Quick Mastery Checklist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254000" y="2336800"/>
            <a:ext cx="3759200" cy="1981200"/>
          </a:xfrm>
          <a:custGeom>
            <a:avLst/>
            <a:gdLst/>
            <a:ahLst/>
            <a:cxnLst/>
            <a:rect l="l" t="t" r="r" b="b"/>
            <a:pathLst>
              <a:path w="3759200" h="1981200">
                <a:moveTo>
                  <a:pt x="101596" y="0"/>
                </a:moveTo>
                <a:lnTo>
                  <a:pt x="3657604" y="0"/>
                </a:lnTo>
                <a:cubicBezTo>
                  <a:pt x="3713714" y="0"/>
                  <a:pt x="3759200" y="45486"/>
                  <a:pt x="3759200" y="101596"/>
                </a:cubicBezTo>
                <a:lnTo>
                  <a:pt x="3759200" y="1879604"/>
                </a:lnTo>
                <a:cubicBezTo>
                  <a:pt x="3759200" y="1935714"/>
                  <a:pt x="3713714" y="1981200"/>
                  <a:pt x="3657604" y="1981200"/>
                </a:cubicBezTo>
                <a:lnTo>
                  <a:pt x="101596" y="1981200"/>
                </a:lnTo>
                <a:cubicBezTo>
                  <a:pt x="45486" y="1981200"/>
                  <a:pt x="0" y="1935714"/>
                  <a:pt x="0" y="1879604"/>
                </a:cubicBezTo>
                <a:lnTo>
                  <a:pt x="0" y="101596"/>
                </a:lnTo>
                <a:cubicBezTo>
                  <a:pt x="0" y="45486"/>
                  <a:pt x="45486" y="0"/>
                  <a:pt x="101596" y="0"/>
                </a:cubicBezTo>
                <a:close/>
              </a:path>
            </a:pathLst>
          </a:custGeom>
          <a:solidFill>
            <a:srgbClr val="FF8F00">
              <a:alpha val="10196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1933575" y="2540000"/>
            <a:ext cx="400050" cy="457200"/>
          </a:xfrm>
          <a:custGeom>
            <a:avLst/>
            <a:gdLst/>
            <a:ahLst/>
            <a:cxnLst/>
            <a:rect l="l" t="t" r="r" b="b"/>
            <a:pathLst>
              <a:path w="400050" h="457200">
                <a:moveTo>
                  <a:pt x="57150" y="28575"/>
                </a:moveTo>
                <a:cubicBezTo>
                  <a:pt x="25628" y="28575"/>
                  <a:pt x="0" y="54203"/>
                  <a:pt x="0" y="85725"/>
                </a:cubicBezTo>
                <a:lnTo>
                  <a:pt x="0" y="371475"/>
                </a:lnTo>
                <a:cubicBezTo>
                  <a:pt x="0" y="402997"/>
                  <a:pt x="25628" y="428625"/>
                  <a:pt x="57150" y="428625"/>
                </a:cubicBezTo>
                <a:lnTo>
                  <a:pt x="342900" y="428625"/>
                </a:lnTo>
                <a:cubicBezTo>
                  <a:pt x="374422" y="428625"/>
                  <a:pt x="400050" y="402997"/>
                  <a:pt x="400050" y="371475"/>
                </a:cubicBezTo>
                <a:lnTo>
                  <a:pt x="400050" y="85725"/>
                </a:lnTo>
                <a:cubicBezTo>
                  <a:pt x="400050" y="54203"/>
                  <a:pt x="374422" y="28575"/>
                  <a:pt x="342900" y="28575"/>
                </a:cubicBezTo>
                <a:lnTo>
                  <a:pt x="57150" y="28575"/>
                </a:lnTo>
                <a:close/>
                <a:moveTo>
                  <a:pt x="275392" y="189934"/>
                </a:moveTo>
                <a:lnTo>
                  <a:pt x="203954" y="304234"/>
                </a:lnTo>
                <a:cubicBezTo>
                  <a:pt x="200204" y="310217"/>
                  <a:pt x="193774" y="313968"/>
                  <a:pt x="186720" y="314325"/>
                </a:cubicBezTo>
                <a:cubicBezTo>
                  <a:pt x="179665" y="314682"/>
                  <a:pt x="172879" y="311468"/>
                  <a:pt x="168682" y="305753"/>
                </a:cubicBezTo>
                <a:lnTo>
                  <a:pt x="125819" y="248602"/>
                </a:lnTo>
                <a:cubicBezTo>
                  <a:pt x="118676" y="239137"/>
                  <a:pt x="120640" y="225743"/>
                  <a:pt x="130106" y="218599"/>
                </a:cubicBezTo>
                <a:cubicBezTo>
                  <a:pt x="139571" y="211455"/>
                  <a:pt x="152966" y="213420"/>
                  <a:pt x="160109" y="222885"/>
                </a:cubicBezTo>
                <a:lnTo>
                  <a:pt x="184219" y="255032"/>
                </a:lnTo>
                <a:lnTo>
                  <a:pt x="239048" y="167253"/>
                </a:lnTo>
                <a:cubicBezTo>
                  <a:pt x="245299" y="157252"/>
                  <a:pt x="258514" y="154126"/>
                  <a:pt x="268605" y="160466"/>
                </a:cubicBezTo>
                <a:cubicBezTo>
                  <a:pt x="278696" y="166807"/>
                  <a:pt x="281732" y="179933"/>
                  <a:pt x="275392" y="190024"/>
                </a:cubicBezTo>
                <a:close/>
              </a:path>
            </a:pathLst>
          </a:custGeom>
          <a:solidFill>
            <a:srgbClr val="FF8F00"/>
          </a:solidFill>
          <a:ln/>
        </p:spPr>
      </p:sp>
      <p:sp>
        <p:nvSpPr>
          <p:cNvPr id="6" name="Text 3"/>
          <p:cNvSpPr/>
          <p:nvPr/>
        </p:nvSpPr>
        <p:spPr>
          <a:xfrm>
            <a:off x="400050" y="3149600"/>
            <a:ext cx="34671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Signal Words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412750" y="3606800"/>
            <a:ext cx="34417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Identify if the context is fact (0), real future (1), unreal (2), or past regret (3).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4216400" y="2641600"/>
            <a:ext cx="3759200" cy="1981200"/>
          </a:xfrm>
          <a:custGeom>
            <a:avLst/>
            <a:gdLst/>
            <a:ahLst/>
            <a:cxnLst/>
            <a:rect l="l" t="t" r="r" b="b"/>
            <a:pathLst>
              <a:path w="3759200" h="1981200">
                <a:moveTo>
                  <a:pt x="101596" y="0"/>
                </a:moveTo>
                <a:lnTo>
                  <a:pt x="3657604" y="0"/>
                </a:lnTo>
                <a:cubicBezTo>
                  <a:pt x="3713714" y="0"/>
                  <a:pt x="3759200" y="45486"/>
                  <a:pt x="3759200" y="101596"/>
                </a:cubicBezTo>
                <a:lnTo>
                  <a:pt x="3759200" y="1879604"/>
                </a:lnTo>
                <a:cubicBezTo>
                  <a:pt x="3759200" y="1935714"/>
                  <a:pt x="3713714" y="1981200"/>
                  <a:pt x="3657604" y="1981200"/>
                </a:cubicBezTo>
                <a:lnTo>
                  <a:pt x="101596" y="1981200"/>
                </a:lnTo>
                <a:cubicBezTo>
                  <a:pt x="45486" y="1981200"/>
                  <a:pt x="0" y="1935714"/>
                  <a:pt x="0" y="1879604"/>
                </a:cubicBezTo>
                <a:lnTo>
                  <a:pt x="0" y="101596"/>
                </a:lnTo>
                <a:cubicBezTo>
                  <a:pt x="0" y="45486"/>
                  <a:pt x="45486" y="0"/>
                  <a:pt x="101596" y="0"/>
                </a:cubicBezTo>
                <a:close/>
              </a:path>
            </a:pathLst>
          </a:custGeom>
          <a:solidFill>
            <a:srgbClr val="FFC107">
              <a:alpha val="10196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5867400" y="2844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71450" y="57150"/>
                </a:moveTo>
                <a:cubicBezTo>
                  <a:pt x="171450" y="41344"/>
                  <a:pt x="184219" y="28575"/>
                  <a:pt x="200025" y="28575"/>
                </a:cubicBezTo>
                <a:lnTo>
                  <a:pt x="257175" y="28575"/>
                </a:lnTo>
                <a:cubicBezTo>
                  <a:pt x="272981" y="28575"/>
                  <a:pt x="285750" y="41344"/>
                  <a:pt x="285750" y="57150"/>
                </a:cubicBezTo>
                <a:lnTo>
                  <a:pt x="285750" y="114300"/>
                </a:lnTo>
                <a:cubicBezTo>
                  <a:pt x="285750" y="130106"/>
                  <a:pt x="272981" y="142875"/>
                  <a:pt x="257175" y="142875"/>
                </a:cubicBezTo>
                <a:lnTo>
                  <a:pt x="250031" y="142875"/>
                </a:lnTo>
                <a:lnTo>
                  <a:pt x="250031" y="200025"/>
                </a:lnTo>
                <a:lnTo>
                  <a:pt x="357188" y="200025"/>
                </a:lnTo>
                <a:cubicBezTo>
                  <a:pt x="392728" y="200025"/>
                  <a:pt x="421481" y="228779"/>
                  <a:pt x="421481" y="264319"/>
                </a:cubicBezTo>
                <a:lnTo>
                  <a:pt x="421481" y="314325"/>
                </a:lnTo>
                <a:lnTo>
                  <a:pt x="428625" y="314325"/>
                </a:lnTo>
                <a:cubicBezTo>
                  <a:pt x="444431" y="314325"/>
                  <a:pt x="457200" y="327094"/>
                  <a:pt x="457200" y="342900"/>
                </a:cubicBezTo>
                <a:lnTo>
                  <a:pt x="457200" y="400050"/>
                </a:lnTo>
                <a:cubicBezTo>
                  <a:pt x="457200" y="415856"/>
                  <a:pt x="444431" y="428625"/>
                  <a:pt x="428625" y="428625"/>
                </a:cubicBezTo>
                <a:lnTo>
                  <a:pt x="371475" y="428625"/>
                </a:lnTo>
                <a:cubicBezTo>
                  <a:pt x="355669" y="428625"/>
                  <a:pt x="342900" y="415856"/>
                  <a:pt x="342900" y="400050"/>
                </a:cubicBezTo>
                <a:lnTo>
                  <a:pt x="342900" y="342900"/>
                </a:lnTo>
                <a:cubicBezTo>
                  <a:pt x="342900" y="327094"/>
                  <a:pt x="355669" y="314325"/>
                  <a:pt x="371475" y="314325"/>
                </a:cubicBezTo>
                <a:lnTo>
                  <a:pt x="378619" y="314325"/>
                </a:lnTo>
                <a:lnTo>
                  <a:pt x="378619" y="264319"/>
                </a:lnTo>
                <a:cubicBezTo>
                  <a:pt x="378619" y="252442"/>
                  <a:pt x="369064" y="242888"/>
                  <a:pt x="357188" y="242888"/>
                </a:cubicBezTo>
                <a:lnTo>
                  <a:pt x="250031" y="242888"/>
                </a:lnTo>
                <a:lnTo>
                  <a:pt x="250031" y="314325"/>
                </a:lnTo>
                <a:lnTo>
                  <a:pt x="257175" y="314325"/>
                </a:lnTo>
                <a:cubicBezTo>
                  <a:pt x="272981" y="314325"/>
                  <a:pt x="285750" y="327094"/>
                  <a:pt x="285750" y="342900"/>
                </a:cubicBezTo>
                <a:lnTo>
                  <a:pt x="285750" y="400050"/>
                </a:lnTo>
                <a:cubicBezTo>
                  <a:pt x="285750" y="415856"/>
                  <a:pt x="272981" y="428625"/>
                  <a:pt x="257175" y="428625"/>
                </a:cubicBezTo>
                <a:lnTo>
                  <a:pt x="200025" y="428625"/>
                </a:lnTo>
                <a:cubicBezTo>
                  <a:pt x="184219" y="428625"/>
                  <a:pt x="171450" y="415856"/>
                  <a:pt x="171450" y="400050"/>
                </a:cubicBezTo>
                <a:lnTo>
                  <a:pt x="171450" y="342900"/>
                </a:lnTo>
                <a:cubicBezTo>
                  <a:pt x="171450" y="327094"/>
                  <a:pt x="184219" y="314325"/>
                  <a:pt x="200025" y="314325"/>
                </a:cubicBezTo>
                <a:lnTo>
                  <a:pt x="207169" y="314325"/>
                </a:lnTo>
                <a:lnTo>
                  <a:pt x="207169" y="242888"/>
                </a:lnTo>
                <a:lnTo>
                  <a:pt x="100013" y="242888"/>
                </a:lnTo>
                <a:cubicBezTo>
                  <a:pt x="88136" y="242888"/>
                  <a:pt x="78581" y="252442"/>
                  <a:pt x="78581" y="264319"/>
                </a:cubicBezTo>
                <a:lnTo>
                  <a:pt x="78581" y="314325"/>
                </a:lnTo>
                <a:lnTo>
                  <a:pt x="85725" y="314325"/>
                </a:lnTo>
                <a:cubicBezTo>
                  <a:pt x="101531" y="314325"/>
                  <a:pt x="114300" y="327094"/>
                  <a:pt x="114300" y="342900"/>
                </a:cubicBezTo>
                <a:lnTo>
                  <a:pt x="114300" y="400050"/>
                </a:lnTo>
                <a:cubicBezTo>
                  <a:pt x="114300" y="415856"/>
                  <a:pt x="101531" y="428625"/>
                  <a:pt x="85725" y="428625"/>
                </a:cubicBezTo>
                <a:lnTo>
                  <a:pt x="28575" y="428625"/>
                </a:lnTo>
                <a:cubicBezTo>
                  <a:pt x="12769" y="428625"/>
                  <a:pt x="0" y="415856"/>
                  <a:pt x="0" y="400050"/>
                </a:cubicBezTo>
                <a:lnTo>
                  <a:pt x="0" y="342900"/>
                </a:lnTo>
                <a:cubicBezTo>
                  <a:pt x="0" y="327094"/>
                  <a:pt x="12769" y="314325"/>
                  <a:pt x="28575" y="314325"/>
                </a:cubicBezTo>
                <a:lnTo>
                  <a:pt x="35719" y="314325"/>
                </a:lnTo>
                <a:lnTo>
                  <a:pt x="35719" y="264319"/>
                </a:lnTo>
                <a:cubicBezTo>
                  <a:pt x="35719" y="228779"/>
                  <a:pt x="64472" y="200025"/>
                  <a:pt x="100013" y="200025"/>
                </a:cubicBezTo>
                <a:lnTo>
                  <a:pt x="207169" y="200025"/>
                </a:lnTo>
                <a:lnTo>
                  <a:pt x="207169" y="142875"/>
                </a:lnTo>
                <a:lnTo>
                  <a:pt x="200025" y="142875"/>
                </a:lnTo>
                <a:cubicBezTo>
                  <a:pt x="184219" y="142875"/>
                  <a:pt x="171450" y="130106"/>
                  <a:pt x="171450" y="114300"/>
                </a:cubicBezTo>
                <a:lnTo>
                  <a:pt x="171450" y="57150"/>
                </a:lnTo>
                <a:close/>
              </a:path>
            </a:pathLst>
          </a:custGeom>
          <a:solidFill>
            <a:srgbClr val="FFC107"/>
          </a:solidFill>
          <a:ln/>
        </p:spPr>
      </p:sp>
      <p:sp>
        <p:nvSpPr>
          <p:cNvPr id="10" name="Text 7"/>
          <p:cNvSpPr/>
          <p:nvPr/>
        </p:nvSpPr>
        <p:spPr>
          <a:xfrm>
            <a:off x="4362450" y="3454400"/>
            <a:ext cx="34671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Verb Map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4375150" y="3911600"/>
            <a:ext cx="34417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Match the structure: If + [tense], Main + [tense].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8178800" y="2336800"/>
            <a:ext cx="3759200" cy="1981200"/>
          </a:xfrm>
          <a:custGeom>
            <a:avLst/>
            <a:gdLst/>
            <a:ahLst/>
            <a:cxnLst/>
            <a:rect l="l" t="t" r="r" b="b"/>
            <a:pathLst>
              <a:path w="3759200" h="1981200">
                <a:moveTo>
                  <a:pt x="101596" y="0"/>
                </a:moveTo>
                <a:lnTo>
                  <a:pt x="3657604" y="0"/>
                </a:lnTo>
                <a:cubicBezTo>
                  <a:pt x="3713714" y="0"/>
                  <a:pt x="3759200" y="45486"/>
                  <a:pt x="3759200" y="101596"/>
                </a:cubicBezTo>
                <a:lnTo>
                  <a:pt x="3759200" y="1879604"/>
                </a:lnTo>
                <a:cubicBezTo>
                  <a:pt x="3759200" y="1935714"/>
                  <a:pt x="3713714" y="1981200"/>
                  <a:pt x="3657604" y="1981200"/>
                </a:cubicBezTo>
                <a:lnTo>
                  <a:pt x="101596" y="1981200"/>
                </a:lnTo>
                <a:cubicBezTo>
                  <a:pt x="45486" y="1981200"/>
                  <a:pt x="0" y="1935714"/>
                  <a:pt x="0" y="1879604"/>
                </a:cubicBezTo>
                <a:lnTo>
                  <a:pt x="0" y="101596"/>
                </a:lnTo>
                <a:cubicBezTo>
                  <a:pt x="0" y="45486"/>
                  <a:pt x="45486" y="0"/>
                  <a:pt x="101596" y="0"/>
                </a:cubicBezTo>
                <a:close/>
              </a:path>
            </a:pathLst>
          </a:custGeom>
          <a:solidFill>
            <a:srgbClr val="4CAF50">
              <a:alpha val="10196"/>
            </a:srgbClr>
          </a:solidFill>
          <a:ln/>
        </p:spPr>
      </p:sp>
      <p:sp>
        <p:nvSpPr>
          <p:cNvPr id="13" name="Shape 10"/>
          <p:cNvSpPr/>
          <p:nvPr/>
        </p:nvSpPr>
        <p:spPr>
          <a:xfrm>
            <a:off x="9829800" y="2540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7200"/>
                </a:moveTo>
                <a:cubicBezTo>
                  <a:pt x="354768" y="457200"/>
                  <a:pt x="457200" y="354768"/>
                  <a:pt x="457200" y="228600"/>
                </a:cubicBezTo>
                <a:cubicBezTo>
                  <a:pt x="457200" y="102432"/>
                  <a:pt x="354768" y="0"/>
                  <a:pt x="228600" y="0"/>
                </a:cubicBezTo>
                <a:cubicBezTo>
                  <a:pt x="102432" y="0"/>
                  <a:pt x="0" y="102432"/>
                  <a:pt x="0" y="228600"/>
                </a:cubicBezTo>
                <a:cubicBezTo>
                  <a:pt x="0" y="354768"/>
                  <a:pt x="102432" y="457200"/>
                  <a:pt x="228600" y="457200"/>
                </a:cubicBezTo>
                <a:close/>
                <a:moveTo>
                  <a:pt x="228600" y="157163"/>
                </a:moveTo>
                <a:cubicBezTo>
                  <a:pt x="212794" y="157163"/>
                  <a:pt x="200025" y="169932"/>
                  <a:pt x="200025" y="185738"/>
                </a:cubicBezTo>
                <a:cubicBezTo>
                  <a:pt x="200025" y="197614"/>
                  <a:pt x="190470" y="207169"/>
                  <a:pt x="178594" y="207169"/>
                </a:cubicBezTo>
                <a:cubicBezTo>
                  <a:pt x="166717" y="207169"/>
                  <a:pt x="157163" y="197614"/>
                  <a:pt x="157163" y="185738"/>
                </a:cubicBezTo>
                <a:cubicBezTo>
                  <a:pt x="157163" y="146268"/>
                  <a:pt x="189131" y="114300"/>
                  <a:pt x="228600" y="114300"/>
                </a:cubicBezTo>
                <a:cubicBezTo>
                  <a:pt x="268069" y="114300"/>
                  <a:pt x="300038" y="146268"/>
                  <a:pt x="300038" y="185738"/>
                </a:cubicBezTo>
                <a:cubicBezTo>
                  <a:pt x="300038" y="227886"/>
                  <a:pt x="267891" y="245745"/>
                  <a:pt x="250031" y="252264"/>
                </a:cubicBezTo>
                <a:lnTo>
                  <a:pt x="250031" y="255657"/>
                </a:lnTo>
                <a:cubicBezTo>
                  <a:pt x="250031" y="267533"/>
                  <a:pt x="240476" y="277088"/>
                  <a:pt x="228600" y="277088"/>
                </a:cubicBezTo>
                <a:cubicBezTo>
                  <a:pt x="216724" y="277088"/>
                  <a:pt x="207169" y="267533"/>
                  <a:pt x="207169" y="255657"/>
                </a:cubicBezTo>
                <a:lnTo>
                  <a:pt x="207169" y="248424"/>
                </a:lnTo>
                <a:cubicBezTo>
                  <a:pt x="207169" y="230118"/>
                  <a:pt x="220385" y="216991"/>
                  <a:pt x="234047" y="212527"/>
                </a:cubicBezTo>
                <a:cubicBezTo>
                  <a:pt x="239762" y="210651"/>
                  <a:pt x="245834" y="207615"/>
                  <a:pt x="250299" y="203329"/>
                </a:cubicBezTo>
                <a:cubicBezTo>
                  <a:pt x="254139" y="199579"/>
                  <a:pt x="257175" y="194399"/>
                  <a:pt x="257175" y="185827"/>
                </a:cubicBezTo>
                <a:cubicBezTo>
                  <a:pt x="257175" y="170021"/>
                  <a:pt x="244406" y="157252"/>
                  <a:pt x="228600" y="157252"/>
                </a:cubicBezTo>
                <a:close/>
                <a:moveTo>
                  <a:pt x="200025" y="328613"/>
                </a:moveTo>
                <a:cubicBezTo>
                  <a:pt x="200025" y="312842"/>
                  <a:pt x="212829" y="300038"/>
                  <a:pt x="228600" y="300038"/>
                </a:cubicBezTo>
                <a:cubicBezTo>
                  <a:pt x="244371" y="300038"/>
                  <a:pt x="257175" y="312842"/>
                  <a:pt x="257175" y="328613"/>
                </a:cubicBezTo>
                <a:cubicBezTo>
                  <a:pt x="257175" y="344383"/>
                  <a:pt x="244371" y="357188"/>
                  <a:pt x="228600" y="357188"/>
                </a:cubicBezTo>
                <a:cubicBezTo>
                  <a:pt x="212829" y="357188"/>
                  <a:pt x="200025" y="344383"/>
                  <a:pt x="200025" y="328613"/>
                </a:cubicBezTo>
                <a:close/>
              </a:path>
            </a:pathLst>
          </a:custGeom>
          <a:solidFill>
            <a:srgbClr val="4CAF50"/>
          </a:solidFill>
          <a:ln/>
        </p:spPr>
      </p:sp>
      <p:sp>
        <p:nvSpPr>
          <p:cNvPr id="14" name="Text 11"/>
          <p:cNvSpPr/>
          <p:nvPr/>
        </p:nvSpPr>
        <p:spPr>
          <a:xfrm>
            <a:off x="8324850" y="3149600"/>
            <a:ext cx="34671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Self-Test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8337550" y="3606800"/>
            <a:ext cx="34417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Is the condition real? What time does it refer to? Is the logic clear?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203200" y="5029200"/>
            <a:ext cx="117856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Use this checklist to verify </a:t>
            </a:r>
            <a:r>
              <a:rPr lang="en-US" sz="1600" dirty="0">
                <a:solidFill>
                  <a:srgbClr val="333333"/>
                </a:solidFill>
                <a:highlight>
                  <a:srgbClr val="FFC107">
                    <a:alpha val="667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clause order, tense accuracy, and logical coherence </a:t>
            </a: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before speaking or writing.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9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314575" y="458322"/>
            <a:ext cx="7802880" cy="5941357"/>
          </a:xfrm>
          <a:custGeom>
            <a:avLst/>
            <a:gdLst/>
            <a:ahLst/>
            <a:cxnLst/>
            <a:rect l="l" t="t" r="r" b="b"/>
            <a:pathLst>
              <a:path w="7802880" h="5941357">
                <a:moveTo>
                  <a:pt x="7628682" y="1144370"/>
                </a:moveTo>
                <a:cubicBezTo>
                  <a:pt x="7736974" y="1022909"/>
                  <a:pt x="7802880" y="862911"/>
                  <a:pt x="7802880" y="687793"/>
                </a:cubicBezTo>
                <a:cubicBezTo>
                  <a:pt x="7802880" y="308043"/>
                  <a:pt x="7493440" y="0"/>
                  <a:pt x="7111969" y="0"/>
                </a:cubicBezTo>
                <a:cubicBezTo>
                  <a:pt x="6936056" y="0"/>
                  <a:pt x="6775334" y="65609"/>
                  <a:pt x="6653322" y="173412"/>
                </a:cubicBezTo>
                <a:cubicBezTo>
                  <a:pt x="6531310" y="65609"/>
                  <a:pt x="6370832" y="0"/>
                  <a:pt x="6194674" y="0"/>
                </a:cubicBezTo>
                <a:cubicBezTo>
                  <a:pt x="6018762" y="0"/>
                  <a:pt x="5858040" y="65609"/>
                  <a:pt x="5736027" y="173412"/>
                </a:cubicBezTo>
                <a:cubicBezTo>
                  <a:pt x="5614016" y="65609"/>
                  <a:pt x="5453539" y="0"/>
                  <a:pt x="5277381" y="0"/>
                </a:cubicBezTo>
                <a:cubicBezTo>
                  <a:pt x="5101468" y="0"/>
                  <a:pt x="4940745" y="65609"/>
                  <a:pt x="4818734" y="173412"/>
                </a:cubicBezTo>
                <a:cubicBezTo>
                  <a:pt x="4696722" y="65609"/>
                  <a:pt x="4536245" y="0"/>
                  <a:pt x="4360087" y="0"/>
                </a:cubicBezTo>
                <a:cubicBezTo>
                  <a:pt x="4184174" y="0"/>
                  <a:pt x="4023452" y="65609"/>
                  <a:pt x="3901440" y="173412"/>
                </a:cubicBezTo>
                <a:cubicBezTo>
                  <a:pt x="3779427" y="65609"/>
                  <a:pt x="3618950" y="0"/>
                  <a:pt x="3442792" y="0"/>
                </a:cubicBezTo>
                <a:cubicBezTo>
                  <a:pt x="3266880" y="0"/>
                  <a:pt x="3106158" y="65609"/>
                  <a:pt x="2984145" y="173412"/>
                </a:cubicBezTo>
                <a:cubicBezTo>
                  <a:pt x="2862134" y="65609"/>
                  <a:pt x="2701656" y="0"/>
                  <a:pt x="2525498" y="0"/>
                </a:cubicBezTo>
                <a:cubicBezTo>
                  <a:pt x="2349586" y="0"/>
                  <a:pt x="2188863" y="65609"/>
                  <a:pt x="2066852" y="173412"/>
                </a:cubicBezTo>
                <a:cubicBezTo>
                  <a:pt x="1944840" y="65609"/>
                  <a:pt x="1784118" y="0"/>
                  <a:pt x="1608205" y="0"/>
                </a:cubicBezTo>
                <a:cubicBezTo>
                  <a:pt x="1432047" y="0"/>
                  <a:pt x="1271570" y="65609"/>
                  <a:pt x="1149558" y="173412"/>
                </a:cubicBezTo>
                <a:cubicBezTo>
                  <a:pt x="1027545" y="65609"/>
                  <a:pt x="866823" y="0"/>
                  <a:pt x="690911" y="0"/>
                </a:cubicBezTo>
                <a:cubicBezTo>
                  <a:pt x="309439" y="0"/>
                  <a:pt x="0" y="308043"/>
                  <a:pt x="0" y="687793"/>
                </a:cubicBezTo>
                <a:cubicBezTo>
                  <a:pt x="0" y="862911"/>
                  <a:pt x="65906" y="1022909"/>
                  <a:pt x="174198" y="1144370"/>
                </a:cubicBezTo>
                <a:cubicBezTo>
                  <a:pt x="65906" y="1265831"/>
                  <a:pt x="0" y="1425584"/>
                  <a:pt x="0" y="1600947"/>
                </a:cubicBezTo>
                <a:cubicBezTo>
                  <a:pt x="0" y="1776310"/>
                  <a:pt x="65906" y="1936063"/>
                  <a:pt x="174198" y="2057524"/>
                </a:cubicBezTo>
                <a:cubicBezTo>
                  <a:pt x="65906" y="2178986"/>
                  <a:pt x="0" y="2338983"/>
                  <a:pt x="0" y="2514102"/>
                </a:cubicBezTo>
                <a:cubicBezTo>
                  <a:pt x="0" y="2689220"/>
                  <a:pt x="65906" y="2849217"/>
                  <a:pt x="174198" y="2970679"/>
                </a:cubicBezTo>
                <a:cubicBezTo>
                  <a:pt x="65906" y="3092140"/>
                  <a:pt x="0" y="3252137"/>
                  <a:pt x="0" y="3427256"/>
                </a:cubicBezTo>
                <a:cubicBezTo>
                  <a:pt x="0" y="3602375"/>
                  <a:pt x="65906" y="3762372"/>
                  <a:pt x="174198" y="3883833"/>
                </a:cubicBezTo>
                <a:cubicBezTo>
                  <a:pt x="65906" y="4005294"/>
                  <a:pt x="0" y="4165291"/>
                  <a:pt x="0" y="4340410"/>
                </a:cubicBezTo>
                <a:cubicBezTo>
                  <a:pt x="0" y="4515529"/>
                  <a:pt x="65906" y="4675526"/>
                  <a:pt x="174198" y="4796988"/>
                </a:cubicBezTo>
                <a:cubicBezTo>
                  <a:pt x="65906" y="4918449"/>
                  <a:pt x="0" y="5078446"/>
                  <a:pt x="0" y="5253565"/>
                </a:cubicBezTo>
                <a:cubicBezTo>
                  <a:pt x="0" y="5633314"/>
                  <a:pt x="309439" y="5941357"/>
                  <a:pt x="690911" y="5941357"/>
                </a:cubicBezTo>
                <a:cubicBezTo>
                  <a:pt x="866823" y="5941357"/>
                  <a:pt x="1027545" y="5875749"/>
                  <a:pt x="1149558" y="5767945"/>
                </a:cubicBezTo>
                <a:cubicBezTo>
                  <a:pt x="1271570" y="5875749"/>
                  <a:pt x="1432292" y="5941357"/>
                  <a:pt x="1608205" y="5941357"/>
                </a:cubicBezTo>
                <a:cubicBezTo>
                  <a:pt x="1784118" y="5941357"/>
                  <a:pt x="1944840" y="5875749"/>
                  <a:pt x="2066852" y="5767945"/>
                </a:cubicBezTo>
                <a:cubicBezTo>
                  <a:pt x="2188863" y="5875749"/>
                  <a:pt x="2349586" y="5941357"/>
                  <a:pt x="2525498" y="5941357"/>
                </a:cubicBezTo>
                <a:cubicBezTo>
                  <a:pt x="2701411" y="5941357"/>
                  <a:pt x="2862134" y="5875749"/>
                  <a:pt x="2984145" y="5767945"/>
                </a:cubicBezTo>
                <a:cubicBezTo>
                  <a:pt x="3106158" y="5875749"/>
                  <a:pt x="3266880" y="5941357"/>
                  <a:pt x="3442792" y="5941357"/>
                </a:cubicBezTo>
                <a:cubicBezTo>
                  <a:pt x="3618705" y="5941357"/>
                  <a:pt x="3779427" y="5875749"/>
                  <a:pt x="3901440" y="5767945"/>
                </a:cubicBezTo>
                <a:cubicBezTo>
                  <a:pt x="4023452" y="5875749"/>
                  <a:pt x="4184174" y="5941357"/>
                  <a:pt x="4360087" y="5941357"/>
                </a:cubicBezTo>
                <a:cubicBezTo>
                  <a:pt x="4536000" y="5941357"/>
                  <a:pt x="4696722" y="5875749"/>
                  <a:pt x="4818734" y="5767945"/>
                </a:cubicBezTo>
                <a:cubicBezTo>
                  <a:pt x="4940745" y="5875749"/>
                  <a:pt x="5101468" y="5941357"/>
                  <a:pt x="5277381" y="5941357"/>
                </a:cubicBezTo>
                <a:cubicBezTo>
                  <a:pt x="5453293" y="5941357"/>
                  <a:pt x="5614016" y="5875749"/>
                  <a:pt x="5736027" y="5767945"/>
                </a:cubicBezTo>
                <a:cubicBezTo>
                  <a:pt x="5858040" y="5875749"/>
                  <a:pt x="6018762" y="5941357"/>
                  <a:pt x="6194674" y="5941357"/>
                </a:cubicBezTo>
                <a:cubicBezTo>
                  <a:pt x="6370587" y="5941357"/>
                  <a:pt x="6531310" y="5875749"/>
                  <a:pt x="6653322" y="5767945"/>
                </a:cubicBezTo>
                <a:cubicBezTo>
                  <a:pt x="6775334" y="5875749"/>
                  <a:pt x="6936056" y="5941357"/>
                  <a:pt x="7111969" y="5941357"/>
                </a:cubicBezTo>
                <a:cubicBezTo>
                  <a:pt x="7493440" y="5941357"/>
                  <a:pt x="7802880" y="5633314"/>
                  <a:pt x="7802880" y="5253565"/>
                </a:cubicBezTo>
                <a:cubicBezTo>
                  <a:pt x="7802880" y="5078446"/>
                  <a:pt x="7736974" y="4918449"/>
                  <a:pt x="7628682" y="4796988"/>
                </a:cubicBezTo>
                <a:cubicBezTo>
                  <a:pt x="7736974" y="4675526"/>
                  <a:pt x="7802880" y="4515529"/>
                  <a:pt x="7802880" y="4340410"/>
                </a:cubicBezTo>
                <a:cubicBezTo>
                  <a:pt x="7802880" y="4165291"/>
                  <a:pt x="7736974" y="4005294"/>
                  <a:pt x="7628682" y="3883833"/>
                </a:cubicBezTo>
                <a:cubicBezTo>
                  <a:pt x="7736974" y="3762372"/>
                  <a:pt x="7802880" y="3602375"/>
                  <a:pt x="7802880" y="3427256"/>
                </a:cubicBezTo>
                <a:cubicBezTo>
                  <a:pt x="7802880" y="3252137"/>
                  <a:pt x="7736974" y="3092140"/>
                  <a:pt x="7628682" y="2970679"/>
                </a:cubicBezTo>
                <a:cubicBezTo>
                  <a:pt x="7736974" y="2849217"/>
                  <a:pt x="7802880" y="2689220"/>
                  <a:pt x="7802880" y="2514102"/>
                </a:cubicBezTo>
                <a:cubicBezTo>
                  <a:pt x="7802880" y="2338983"/>
                  <a:pt x="7736974" y="2178986"/>
                  <a:pt x="7628682" y="2057524"/>
                </a:cubicBezTo>
                <a:cubicBezTo>
                  <a:pt x="7736974" y="1936063"/>
                  <a:pt x="7802880" y="1776066"/>
                  <a:pt x="7802880" y="1600947"/>
                </a:cubicBezTo>
                <a:cubicBezTo>
                  <a:pt x="7802880" y="1425828"/>
                  <a:pt x="7736974" y="1265831"/>
                  <a:pt x="7628682" y="1144370"/>
                </a:cubicBezTo>
                <a:close/>
              </a:path>
            </a:pathLst>
          </a:custGeom>
          <a:solidFill>
            <a:srgbClr val="9F70FD"/>
          </a:solidFill>
          <a:ln w="60325">
            <a:solidFill>
              <a:srgbClr val="FF8911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314575" y="458322"/>
            <a:ext cx="7802880" cy="5941357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394758" y="2094230"/>
            <a:ext cx="5660388" cy="2703831"/>
          </a:xfrm>
          <a:custGeom>
            <a:avLst/>
            <a:gdLst/>
            <a:ahLst/>
            <a:cxnLst/>
            <a:rect l="l" t="t" r="r" b="b"/>
            <a:pathLst>
              <a:path w="5660388" h="2703831">
                <a:moveTo>
                  <a:pt x="5228690" y="0"/>
                </a:moveTo>
                <a:lnTo>
                  <a:pt x="5228690" y="0"/>
                </a:lnTo>
                <a:cubicBezTo>
                  <a:pt x="5089111" y="0"/>
                  <a:pt x="4965190" y="79201"/>
                  <a:pt x="4886087" y="202044"/>
                </a:cubicBezTo>
                <a:cubicBezTo>
                  <a:pt x="4886087" y="202044"/>
                  <a:pt x="4886087" y="202044"/>
                  <a:pt x="4886087" y="202044"/>
                </a:cubicBezTo>
                <a:cubicBezTo>
                  <a:pt x="4806982" y="79201"/>
                  <a:pt x="4683062" y="0"/>
                  <a:pt x="4543483" y="0"/>
                </a:cubicBezTo>
                <a:lnTo>
                  <a:pt x="4543483" y="0"/>
                </a:lnTo>
                <a:cubicBezTo>
                  <a:pt x="4403903" y="0"/>
                  <a:pt x="4279983" y="79201"/>
                  <a:pt x="4200879" y="202044"/>
                </a:cubicBezTo>
                <a:cubicBezTo>
                  <a:pt x="4200879" y="202044"/>
                  <a:pt x="4200879" y="202044"/>
                  <a:pt x="4200879" y="202044"/>
                </a:cubicBezTo>
                <a:cubicBezTo>
                  <a:pt x="4121774" y="79201"/>
                  <a:pt x="3997854" y="0"/>
                  <a:pt x="3858275" y="0"/>
                </a:cubicBezTo>
                <a:lnTo>
                  <a:pt x="3858275" y="0"/>
                </a:lnTo>
                <a:cubicBezTo>
                  <a:pt x="3718695" y="0"/>
                  <a:pt x="3594775" y="79201"/>
                  <a:pt x="3515671" y="202044"/>
                </a:cubicBezTo>
                <a:cubicBezTo>
                  <a:pt x="3515671" y="202044"/>
                  <a:pt x="3515671" y="202044"/>
                  <a:pt x="3515671" y="202044"/>
                </a:cubicBezTo>
                <a:cubicBezTo>
                  <a:pt x="3436567" y="79201"/>
                  <a:pt x="3312646" y="0"/>
                  <a:pt x="3173067" y="0"/>
                </a:cubicBezTo>
                <a:lnTo>
                  <a:pt x="3173067" y="0"/>
                </a:lnTo>
                <a:cubicBezTo>
                  <a:pt x="3033488" y="0"/>
                  <a:pt x="2909567" y="79201"/>
                  <a:pt x="2830463" y="202044"/>
                </a:cubicBezTo>
                <a:cubicBezTo>
                  <a:pt x="2830463" y="202044"/>
                  <a:pt x="2830463" y="202044"/>
                  <a:pt x="2830463" y="202044"/>
                </a:cubicBezTo>
                <a:cubicBezTo>
                  <a:pt x="2751360" y="79201"/>
                  <a:pt x="2627170" y="0"/>
                  <a:pt x="2487860" y="0"/>
                </a:cubicBezTo>
                <a:lnTo>
                  <a:pt x="2487860" y="0"/>
                </a:lnTo>
                <a:cubicBezTo>
                  <a:pt x="2348281" y="0"/>
                  <a:pt x="2224360" y="79201"/>
                  <a:pt x="2145256" y="202044"/>
                </a:cubicBezTo>
                <a:cubicBezTo>
                  <a:pt x="2145256" y="202044"/>
                  <a:pt x="2145256" y="202044"/>
                  <a:pt x="2145256" y="202044"/>
                </a:cubicBezTo>
                <a:cubicBezTo>
                  <a:pt x="2066152" y="79201"/>
                  <a:pt x="1941962" y="0"/>
                  <a:pt x="1802653" y="0"/>
                </a:cubicBezTo>
                <a:lnTo>
                  <a:pt x="1802653" y="0"/>
                </a:lnTo>
                <a:cubicBezTo>
                  <a:pt x="1663073" y="0"/>
                  <a:pt x="1538883" y="79201"/>
                  <a:pt x="1460049" y="202044"/>
                </a:cubicBezTo>
                <a:cubicBezTo>
                  <a:pt x="1460049" y="202044"/>
                  <a:pt x="1460049" y="202044"/>
                  <a:pt x="1460049" y="202044"/>
                </a:cubicBezTo>
                <a:cubicBezTo>
                  <a:pt x="1380945" y="79201"/>
                  <a:pt x="1256754" y="0"/>
                  <a:pt x="1117175" y="0"/>
                </a:cubicBezTo>
                <a:lnTo>
                  <a:pt x="1117175" y="0"/>
                </a:lnTo>
                <a:cubicBezTo>
                  <a:pt x="977595" y="0"/>
                  <a:pt x="853675" y="79201"/>
                  <a:pt x="774571" y="202044"/>
                </a:cubicBezTo>
                <a:cubicBezTo>
                  <a:pt x="774571" y="202044"/>
                  <a:pt x="774571" y="202044"/>
                  <a:pt x="774571" y="202044"/>
                </a:cubicBezTo>
                <a:cubicBezTo>
                  <a:pt x="695737" y="79201"/>
                  <a:pt x="571546" y="0"/>
                  <a:pt x="431967" y="0"/>
                </a:cubicBezTo>
                <a:lnTo>
                  <a:pt x="431967" y="0"/>
                </a:lnTo>
                <a:cubicBezTo>
                  <a:pt x="193575" y="0"/>
                  <a:pt x="0" y="231785"/>
                  <a:pt x="0" y="517232"/>
                </a:cubicBezTo>
                <a:lnTo>
                  <a:pt x="0" y="2186599"/>
                </a:lnTo>
                <a:cubicBezTo>
                  <a:pt x="0" y="2472369"/>
                  <a:pt x="193575" y="2703831"/>
                  <a:pt x="431967" y="2703831"/>
                </a:cubicBezTo>
                <a:lnTo>
                  <a:pt x="431967" y="2703831"/>
                </a:lnTo>
                <a:cubicBezTo>
                  <a:pt x="571546" y="2703831"/>
                  <a:pt x="695467" y="2624629"/>
                  <a:pt x="774571" y="2501787"/>
                </a:cubicBezTo>
                <a:cubicBezTo>
                  <a:pt x="774571" y="2501787"/>
                  <a:pt x="774571" y="2501787"/>
                  <a:pt x="774571" y="2501787"/>
                </a:cubicBezTo>
                <a:cubicBezTo>
                  <a:pt x="853675" y="2624629"/>
                  <a:pt x="977595" y="2703831"/>
                  <a:pt x="1117175" y="2703831"/>
                </a:cubicBezTo>
                <a:lnTo>
                  <a:pt x="1117175" y="2703831"/>
                </a:lnTo>
                <a:cubicBezTo>
                  <a:pt x="1256754" y="2703831"/>
                  <a:pt x="1380675" y="2624629"/>
                  <a:pt x="1459779" y="2501787"/>
                </a:cubicBezTo>
                <a:cubicBezTo>
                  <a:pt x="1459779" y="2501787"/>
                  <a:pt x="1459779" y="2501787"/>
                  <a:pt x="1459779" y="2501787"/>
                </a:cubicBezTo>
                <a:cubicBezTo>
                  <a:pt x="1538883" y="2624629"/>
                  <a:pt x="1662803" y="2703831"/>
                  <a:pt x="1802382" y="2703831"/>
                </a:cubicBezTo>
                <a:lnTo>
                  <a:pt x="1802382" y="2703831"/>
                </a:lnTo>
                <a:cubicBezTo>
                  <a:pt x="1941962" y="2703831"/>
                  <a:pt x="2065882" y="2624629"/>
                  <a:pt x="2144986" y="2501787"/>
                </a:cubicBezTo>
                <a:cubicBezTo>
                  <a:pt x="2144986" y="2501787"/>
                  <a:pt x="2144986" y="2501787"/>
                  <a:pt x="2144986" y="2501787"/>
                </a:cubicBezTo>
                <a:cubicBezTo>
                  <a:pt x="2224090" y="2624629"/>
                  <a:pt x="2348011" y="2703831"/>
                  <a:pt x="2487590" y="2703831"/>
                </a:cubicBezTo>
                <a:lnTo>
                  <a:pt x="2487590" y="2703831"/>
                </a:lnTo>
                <a:cubicBezTo>
                  <a:pt x="2627170" y="2703831"/>
                  <a:pt x="2751090" y="2624629"/>
                  <a:pt x="2830194" y="2501787"/>
                </a:cubicBezTo>
                <a:cubicBezTo>
                  <a:pt x="2830194" y="2501787"/>
                  <a:pt x="2830194" y="2501787"/>
                  <a:pt x="2830194" y="2501787"/>
                </a:cubicBezTo>
                <a:cubicBezTo>
                  <a:pt x="2909297" y="2624629"/>
                  <a:pt x="3033218" y="2703831"/>
                  <a:pt x="3172797" y="2703831"/>
                </a:cubicBezTo>
                <a:lnTo>
                  <a:pt x="3172797" y="2703831"/>
                </a:lnTo>
                <a:cubicBezTo>
                  <a:pt x="3312376" y="2703831"/>
                  <a:pt x="3436297" y="2624629"/>
                  <a:pt x="3515401" y="2501787"/>
                </a:cubicBezTo>
                <a:cubicBezTo>
                  <a:pt x="3515401" y="2501787"/>
                  <a:pt x="3515401" y="2501787"/>
                  <a:pt x="3515401" y="2501787"/>
                </a:cubicBezTo>
                <a:cubicBezTo>
                  <a:pt x="3594505" y="2624629"/>
                  <a:pt x="3718426" y="2703831"/>
                  <a:pt x="3858005" y="2703831"/>
                </a:cubicBezTo>
                <a:lnTo>
                  <a:pt x="3858005" y="2703831"/>
                </a:lnTo>
                <a:cubicBezTo>
                  <a:pt x="3997584" y="2703831"/>
                  <a:pt x="4121505" y="2624629"/>
                  <a:pt x="4200609" y="2501787"/>
                </a:cubicBezTo>
                <a:cubicBezTo>
                  <a:pt x="4200609" y="2501787"/>
                  <a:pt x="4200609" y="2501787"/>
                  <a:pt x="4200609" y="2501787"/>
                </a:cubicBezTo>
                <a:cubicBezTo>
                  <a:pt x="4279713" y="2624629"/>
                  <a:pt x="4403633" y="2703831"/>
                  <a:pt x="4543213" y="2703831"/>
                </a:cubicBezTo>
                <a:lnTo>
                  <a:pt x="4543213" y="2703831"/>
                </a:lnTo>
                <a:cubicBezTo>
                  <a:pt x="4682792" y="2703831"/>
                  <a:pt x="4806713" y="2624629"/>
                  <a:pt x="4885816" y="2501787"/>
                </a:cubicBezTo>
                <a:cubicBezTo>
                  <a:pt x="4885816" y="2501787"/>
                  <a:pt x="4885816" y="2501787"/>
                  <a:pt x="4885816" y="2501787"/>
                </a:cubicBezTo>
                <a:cubicBezTo>
                  <a:pt x="4964920" y="2624629"/>
                  <a:pt x="5088841" y="2703831"/>
                  <a:pt x="5228420" y="2703831"/>
                </a:cubicBezTo>
                <a:lnTo>
                  <a:pt x="5228420" y="2703831"/>
                </a:lnTo>
                <a:cubicBezTo>
                  <a:pt x="5467082" y="2703831"/>
                  <a:pt x="5660388" y="2472046"/>
                  <a:pt x="5660388" y="2186599"/>
                </a:cubicBezTo>
                <a:lnTo>
                  <a:pt x="5660388" y="517232"/>
                </a:lnTo>
                <a:cubicBezTo>
                  <a:pt x="5660657" y="231785"/>
                  <a:pt x="5467352" y="0"/>
                  <a:pt x="5228690" y="0"/>
                </a:cubicBezTo>
                <a:close/>
              </a:path>
            </a:pathLst>
          </a:custGeom>
          <a:solidFill>
            <a:srgbClr val="EEA215"/>
          </a:solidFill>
          <a:ln/>
        </p:spPr>
      </p:sp>
      <p:sp>
        <p:nvSpPr>
          <p:cNvPr id="5" name="Text 3"/>
          <p:cNvSpPr/>
          <p:nvPr/>
        </p:nvSpPr>
        <p:spPr>
          <a:xfrm>
            <a:off x="3394758" y="2094230"/>
            <a:ext cx="5660388" cy="2703831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4369435" y="2687320"/>
            <a:ext cx="3679825" cy="1484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FFFFF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THANK 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FFFFF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YOU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4979670" y="5041265"/>
            <a:ext cx="2766695" cy="557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Kimi AI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4979670" y="5448300"/>
            <a:ext cx="2766695" cy="662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2025/01/01</a:t>
            </a:r>
            <a:endParaRPr lang="en-US" sz="1600" dirty="0"/>
          </a:p>
        </p:txBody>
      </p:sp>
      <p:pic>
        <p:nvPicPr>
          <p:cNvPr id="9" name="Image 0" descr="https://kimi-img.moonshot.cn/pub/slides/slides_tmpl/image/25-09-02-14:45:48-d2r9571e3tpg8rchush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70" y="2899410"/>
            <a:ext cx="995680" cy="1059180"/>
          </a:xfrm>
          <a:prstGeom prst="rect">
            <a:avLst/>
          </a:prstGeom>
        </p:spPr>
      </p:pic>
      <p:pic>
        <p:nvPicPr>
          <p:cNvPr id="10" name="Image 1" descr="https://kimi-img.moonshot.cn/pub/slides/slides_tmpl/image/25-09-02-14:45:48-d2r9571e3tpg8rchush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450" y="2900045"/>
            <a:ext cx="995680" cy="105854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9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9100" y="458322"/>
            <a:ext cx="7767665" cy="5941357"/>
          </a:xfrm>
          <a:custGeom>
            <a:avLst/>
            <a:gdLst/>
            <a:ahLst/>
            <a:cxnLst/>
            <a:rect l="l" t="t" r="r" b="b"/>
            <a:pathLst>
              <a:path w="7767665" h="5941357">
                <a:moveTo>
                  <a:pt x="7594253" y="1144370"/>
                </a:moveTo>
                <a:cubicBezTo>
                  <a:pt x="7702056" y="1022909"/>
                  <a:pt x="7767665" y="862911"/>
                  <a:pt x="7767665" y="687793"/>
                </a:cubicBezTo>
                <a:cubicBezTo>
                  <a:pt x="7767665" y="308043"/>
                  <a:pt x="7459621" y="0"/>
                  <a:pt x="7079872" y="0"/>
                </a:cubicBezTo>
                <a:cubicBezTo>
                  <a:pt x="6904753" y="0"/>
                  <a:pt x="6744756" y="65609"/>
                  <a:pt x="6623295" y="173412"/>
                </a:cubicBezTo>
                <a:cubicBezTo>
                  <a:pt x="6501834" y="65609"/>
                  <a:pt x="6342080" y="0"/>
                  <a:pt x="6166717" y="0"/>
                </a:cubicBezTo>
                <a:cubicBezTo>
                  <a:pt x="5991599" y="0"/>
                  <a:pt x="5831602" y="65609"/>
                  <a:pt x="5710140" y="173412"/>
                </a:cubicBezTo>
                <a:cubicBezTo>
                  <a:pt x="5588679" y="65609"/>
                  <a:pt x="5428926" y="0"/>
                  <a:pt x="5253563" y="0"/>
                </a:cubicBezTo>
                <a:cubicBezTo>
                  <a:pt x="5078444" y="0"/>
                  <a:pt x="4918447" y="65609"/>
                  <a:pt x="4796986" y="173412"/>
                </a:cubicBezTo>
                <a:cubicBezTo>
                  <a:pt x="4675525" y="65609"/>
                  <a:pt x="4515772" y="0"/>
                  <a:pt x="4340409" y="0"/>
                </a:cubicBezTo>
                <a:cubicBezTo>
                  <a:pt x="4165290" y="0"/>
                  <a:pt x="4005293" y="65609"/>
                  <a:pt x="3883832" y="173412"/>
                </a:cubicBezTo>
                <a:cubicBezTo>
                  <a:pt x="3762371" y="65609"/>
                  <a:pt x="3602618" y="0"/>
                  <a:pt x="3427255" y="0"/>
                </a:cubicBezTo>
                <a:cubicBezTo>
                  <a:pt x="3252137" y="0"/>
                  <a:pt x="3092140" y="65609"/>
                  <a:pt x="2970678" y="173412"/>
                </a:cubicBezTo>
                <a:cubicBezTo>
                  <a:pt x="2849217" y="65609"/>
                  <a:pt x="2689464" y="0"/>
                  <a:pt x="2514101" y="0"/>
                </a:cubicBezTo>
                <a:cubicBezTo>
                  <a:pt x="2338982" y="0"/>
                  <a:pt x="2178985" y="65609"/>
                  <a:pt x="2057524" y="173412"/>
                </a:cubicBezTo>
                <a:cubicBezTo>
                  <a:pt x="1936063" y="65609"/>
                  <a:pt x="1776066" y="0"/>
                  <a:pt x="1600947" y="0"/>
                </a:cubicBezTo>
                <a:cubicBezTo>
                  <a:pt x="1425584" y="0"/>
                  <a:pt x="1265831" y="65609"/>
                  <a:pt x="1144370" y="173412"/>
                </a:cubicBezTo>
                <a:cubicBezTo>
                  <a:pt x="1022908" y="65609"/>
                  <a:pt x="862911" y="0"/>
                  <a:pt x="687793" y="0"/>
                </a:cubicBezTo>
                <a:cubicBezTo>
                  <a:pt x="308043" y="0"/>
                  <a:pt x="0" y="308043"/>
                  <a:pt x="0" y="687793"/>
                </a:cubicBezTo>
                <a:cubicBezTo>
                  <a:pt x="0" y="862911"/>
                  <a:pt x="65609" y="1022909"/>
                  <a:pt x="173412" y="1144370"/>
                </a:cubicBezTo>
                <a:cubicBezTo>
                  <a:pt x="65609" y="1265831"/>
                  <a:pt x="0" y="1425584"/>
                  <a:pt x="0" y="1600947"/>
                </a:cubicBezTo>
                <a:cubicBezTo>
                  <a:pt x="0" y="1776310"/>
                  <a:pt x="65609" y="1936063"/>
                  <a:pt x="173412" y="2057524"/>
                </a:cubicBezTo>
                <a:cubicBezTo>
                  <a:pt x="65609" y="2178986"/>
                  <a:pt x="0" y="2338983"/>
                  <a:pt x="0" y="2514102"/>
                </a:cubicBezTo>
                <a:cubicBezTo>
                  <a:pt x="0" y="2689220"/>
                  <a:pt x="65609" y="2849217"/>
                  <a:pt x="173412" y="2970679"/>
                </a:cubicBezTo>
                <a:cubicBezTo>
                  <a:pt x="65609" y="3092140"/>
                  <a:pt x="0" y="3252137"/>
                  <a:pt x="0" y="3427256"/>
                </a:cubicBezTo>
                <a:cubicBezTo>
                  <a:pt x="0" y="3602375"/>
                  <a:pt x="65609" y="3762372"/>
                  <a:pt x="173412" y="3883833"/>
                </a:cubicBezTo>
                <a:cubicBezTo>
                  <a:pt x="65609" y="4005294"/>
                  <a:pt x="0" y="4165291"/>
                  <a:pt x="0" y="4340410"/>
                </a:cubicBezTo>
                <a:cubicBezTo>
                  <a:pt x="0" y="4515529"/>
                  <a:pt x="65609" y="4675526"/>
                  <a:pt x="173412" y="4796988"/>
                </a:cubicBezTo>
                <a:cubicBezTo>
                  <a:pt x="65609" y="4918449"/>
                  <a:pt x="0" y="5078446"/>
                  <a:pt x="0" y="5253565"/>
                </a:cubicBezTo>
                <a:cubicBezTo>
                  <a:pt x="0" y="5633314"/>
                  <a:pt x="308043" y="5941357"/>
                  <a:pt x="687793" y="5941357"/>
                </a:cubicBezTo>
                <a:cubicBezTo>
                  <a:pt x="862911" y="5941357"/>
                  <a:pt x="1022908" y="5875749"/>
                  <a:pt x="1144370" y="5767945"/>
                </a:cubicBezTo>
                <a:cubicBezTo>
                  <a:pt x="1265831" y="5875749"/>
                  <a:pt x="1425828" y="5941357"/>
                  <a:pt x="1600947" y="5941357"/>
                </a:cubicBezTo>
                <a:cubicBezTo>
                  <a:pt x="1776066" y="5941357"/>
                  <a:pt x="1936063" y="5875749"/>
                  <a:pt x="2057524" y="5767945"/>
                </a:cubicBezTo>
                <a:cubicBezTo>
                  <a:pt x="2178985" y="5875749"/>
                  <a:pt x="2338982" y="5941357"/>
                  <a:pt x="2514101" y="5941357"/>
                </a:cubicBezTo>
                <a:cubicBezTo>
                  <a:pt x="2689220" y="5941357"/>
                  <a:pt x="2849217" y="5875749"/>
                  <a:pt x="2970678" y="5767945"/>
                </a:cubicBezTo>
                <a:cubicBezTo>
                  <a:pt x="3092140" y="5875749"/>
                  <a:pt x="3252137" y="5941357"/>
                  <a:pt x="3427255" y="5941357"/>
                </a:cubicBezTo>
                <a:cubicBezTo>
                  <a:pt x="3602374" y="5941357"/>
                  <a:pt x="3762371" y="5875749"/>
                  <a:pt x="3883832" y="5767945"/>
                </a:cubicBezTo>
                <a:cubicBezTo>
                  <a:pt x="4005293" y="5875749"/>
                  <a:pt x="4165290" y="5941357"/>
                  <a:pt x="4340409" y="5941357"/>
                </a:cubicBezTo>
                <a:cubicBezTo>
                  <a:pt x="4515528" y="5941357"/>
                  <a:pt x="4675525" y="5875749"/>
                  <a:pt x="4796986" y="5767945"/>
                </a:cubicBezTo>
                <a:cubicBezTo>
                  <a:pt x="4918447" y="5875749"/>
                  <a:pt x="5078444" y="5941357"/>
                  <a:pt x="5253563" y="5941357"/>
                </a:cubicBezTo>
                <a:cubicBezTo>
                  <a:pt x="5428682" y="5941357"/>
                  <a:pt x="5588679" y="5875749"/>
                  <a:pt x="5710140" y="5767945"/>
                </a:cubicBezTo>
                <a:cubicBezTo>
                  <a:pt x="5831602" y="5875749"/>
                  <a:pt x="5991599" y="5941357"/>
                  <a:pt x="6166717" y="5941357"/>
                </a:cubicBezTo>
                <a:cubicBezTo>
                  <a:pt x="6341836" y="5941357"/>
                  <a:pt x="6501834" y="5875749"/>
                  <a:pt x="6623295" y="5767945"/>
                </a:cubicBezTo>
                <a:cubicBezTo>
                  <a:pt x="6744756" y="5875749"/>
                  <a:pt x="6904753" y="5941357"/>
                  <a:pt x="7079872" y="5941357"/>
                </a:cubicBezTo>
                <a:cubicBezTo>
                  <a:pt x="7459621" y="5941357"/>
                  <a:pt x="7767665" y="5633314"/>
                  <a:pt x="7767665" y="5253565"/>
                </a:cubicBezTo>
                <a:cubicBezTo>
                  <a:pt x="7767665" y="5078446"/>
                  <a:pt x="7702056" y="4918449"/>
                  <a:pt x="7594253" y="4796988"/>
                </a:cubicBezTo>
                <a:cubicBezTo>
                  <a:pt x="7702056" y="4675526"/>
                  <a:pt x="7767665" y="4515529"/>
                  <a:pt x="7767665" y="4340410"/>
                </a:cubicBezTo>
                <a:cubicBezTo>
                  <a:pt x="7767665" y="4165291"/>
                  <a:pt x="7702056" y="4005294"/>
                  <a:pt x="7594253" y="3883833"/>
                </a:cubicBezTo>
                <a:cubicBezTo>
                  <a:pt x="7702056" y="3762372"/>
                  <a:pt x="7767665" y="3602375"/>
                  <a:pt x="7767665" y="3427256"/>
                </a:cubicBezTo>
                <a:cubicBezTo>
                  <a:pt x="7767665" y="3252137"/>
                  <a:pt x="7702056" y="3092140"/>
                  <a:pt x="7594253" y="2970679"/>
                </a:cubicBezTo>
                <a:cubicBezTo>
                  <a:pt x="7702056" y="2849217"/>
                  <a:pt x="7767665" y="2689220"/>
                  <a:pt x="7767665" y="2514102"/>
                </a:cubicBezTo>
                <a:cubicBezTo>
                  <a:pt x="7767665" y="2338983"/>
                  <a:pt x="7702056" y="2178986"/>
                  <a:pt x="7594253" y="2057524"/>
                </a:cubicBezTo>
                <a:cubicBezTo>
                  <a:pt x="7702056" y="1936063"/>
                  <a:pt x="7767665" y="1776066"/>
                  <a:pt x="7767665" y="1600947"/>
                </a:cubicBezTo>
                <a:cubicBezTo>
                  <a:pt x="7767665" y="1425828"/>
                  <a:pt x="7702056" y="1265831"/>
                  <a:pt x="7594253" y="1144370"/>
                </a:cubicBezTo>
                <a:close/>
              </a:path>
            </a:pathLst>
          </a:custGeom>
          <a:solidFill>
            <a:srgbClr val="EEA215"/>
          </a:solidFill>
          <a:ln/>
        </p:spPr>
      </p:sp>
      <p:sp>
        <p:nvSpPr>
          <p:cNvPr id="3" name="Text 1"/>
          <p:cNvSpPr/>
          <p:nvPr/>
        </p:nvSpPr>
        <p:spPr>
          <a:xfrm>
            <a:off x="419100" y="458322"/>
            <a:ext cx="7767665" cy="5941357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 flipH="1">
            <a:off x="917210" y="1704093"/>
            <a:ext cx="6865598" cy="0"/>
          </a:xfrm>
          <a:prstGeom prst="line">
            <a:avLst/>
          </a:prstGeom>
          <a:noFill/>
          <a:ln w="12700">
            <a:solidFill>
              <a:srgbClr val="9F70FD"/>
            </a:solidFill>
            <a:prstDash val="solid"/>
            <a:headEnd type="none"/>
            <a:tailEnd type="none"/>
          </a:ln>
        </p:spPr>
      </p:sp>
      <p:sp>
        <p:nvSpPr>
          <p:cNvPr id="5" name="Shape 3"/>
          <p:cNvSpPr/>
          <p:nvPr/>
        </p:nvSpPr>
        <p:spPr>
          <a:xfrm>
            <a:off x="4443182" y="929147"/>
            <a:ext cx="774946" cy="774946"/>
          </a:xfrm>
          <a:prstGeom prst="ellipse">
            <a:avLst/>
          </a:prstGeom>
          <a:solidFill>
            <a:srgbClr val="9F70FD"/>
          </a:solidFill>
          <a:ln/>
        </p:spPr>
      </p:sp>
      <p:sp>
        <p:nvSpPr>
          <p:cNvPr id="6" name="Text 4"/>
          <p:cNvSpPr/>
          <p:nvPr/>
        </p:nvSpPr>
        <p:spPr>
          <a:xfrm>
            <a:off x="4443182" y="929147"/>
            <a:ext cx="774946" cy="774946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917662" y="1714642"/>
            <a:ext cx="774946" cy="774946"/>
          </a:xfrm>
          <a:prstGeom prst="ellipse">
            <a:avLst/>
          </a:prstGeom>
          <a:solidFill>
            <a:srgbClr val="9F70FD"/>
          </a:solidFill>
          <a:ln/>
        </p:spPr>
      </p:sp>
      <p:sp>
        <p:nvSpPr>
          <p:cNvPr id="8" name="Text 6"/>
          <p:cNvSpPr/>
          <p:nvPr/>
        </p:nvSpPr>
        <p:spPr>
          <a:xfrm>
            <a:off x="917662" y="1714642"/>
            <a:ext cx="774946" cy="774946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 flipH="1">
            <a:off x="917845" y="2480698"/>
            <a:ext cx="6865598" cy="0"/>
          </a:xfrm>
          <a:prstGeom prst="line">
            <a:avLst/>
          </a:prstGeom>
          <a:noFill/>
          <a:ln w="12700">
            <a:solidFill>
              <a:srgbClr val="9F70FD"/>
            </a:solidFill>
            <a:prstDash val="solid"/>
            <a:headEnd type="none"/>
            <a:tailEnd type="none"/>
          </a:ln>
        </p:spPr>
      </p:sp>
      <p:sp>
        <p:nvSpPr>
          <p:cNvPr id="10" name="Shape 8"/>
          <p:cNvSpPr/>
          <p:nvPr/>
        </p:nvSpPr>
        <p:spPr>
          <a:xfrm flipH="1">
            <a:off x="918480" y="3268733"/>
            <a:ext cx="6865598" cy="0"/>
          </a:xfrm>
          <a:prstGeom prst="line">
            <a:avLst/>
          </a:prstGeom>
          <a:noFill/>
          <a:ln w="12700">
            <a:solidFill>
              <a:srgbClr val="9F70FD"/>
            </a:solidFill>
            <a:prstDash val="solid"/>
            <a:headEnd type="none"/>
            <a:tailEnd type="none"/>
          </a:ln>
        </p:spPr>
      </p:sp>
      <p:sp>
        <p:nvSpPr>
          <p:cNvPr id="11" name="Shape 9"/>
          <p:cNvSpPr/>
          <p:nvPr/>
        </p:nvSpPr>
        <p:spPr>
          <a:xfrm>
            <a:off x="4444452" y="2493787"/>
            <a:ext cx="774946" cy="774946"/>
          </a:xfrm>
          <a:prstGeom prst="ellipse">
            <a:avLst/>
          </a:prstGeom>
          <a:solidFill>
            <a:srgbClr val="9F70FD"/>
          </a:solidFill>
          <a:ln/>
        </p:spPr>
      </p:sp>
      <p:sp>
        <p:nvSpPr>
          <p:cNvPr id="12" name="Text 10"/>
          <p:cNvSpPr/>
          <p:nvPr/>
        </p:nvSpPr>
        <p:spPr>
          <a:xfrm>
            <a:off x="4444452" y="2493787"/>
            <a:ext cx="774946" cy="774946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918932" y="3279282"/>
            <a:ext cx="774946" cy="774946"/>
          </a:xfrm>
          <a:prstGeom prst="ellipse">
            <a:avLst/>
          </a:prstGeom>
          <a:solidFill>
            <a:srgbClr val="9F70FD"/>
          </a:solidFill>
          <a:ln/>
        </p:spPr>
      </p:sp>
      <p:sp>
        <p:nvSpPr>
          <p:cNvPr id="14" name="Text 12"/>
          <p:cNvSpPr/>
          <p:nvPr/>
        </p:nvSpPr>
        <p:spPr>
          <a:xfrm>
            <a:off x="918932" y="3279282"/>
            <a:ext cx="774946" cy="774946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 flipH="1">
            <a:off x="919115" y="4045973"/>
            <a:ext cx="6865598" cy="0"/>
          </a:xfrm>
          <a:prstGeom prst="line">
            <a:avLst/>
          </a:prstGeom>
          <a:noFill/>
          <a:ln w="12700">
            <a:solidFill>
              <a:srgbClr val="9F70FD"/>
            </a:solidFill>
            <a:prstDash val="solid"/>
            <a:headEnd type="none"/>
            <a:tailEnd type="none"/>
          </a:ln>
        </p:spPr>
      </p:sp>
      <p:sp>
        <p:nvSpPr>
          <p:cNvPr id="16" name="Shape 14"/>
          <p:cNvSpPr/>
          <p:nvPr/>
        </p:nvSpPr>
        <p:spPr>
          <a:xfrm flipH="1">
            <a:off x="919750" y="4825118"/>
            <a:ext cx="6865598" cy="0"/>
          </a:xfrm>
          <a:prstGeom prst="line">
            <a:avLst/>
          </a:prstGeom>
          <a:noFill/>
          <a:ln w="12700">
            <a:solidFill>
              <a:srgbClr val="9F70FD"/>
            </a:solidFill>
            <a:prstDash val="solid"/>
            <a:headEnd type="none"/>
            <a:tailEnd type="none"/>
          </a:ln>
        </p:spPr>
      </p:sp>
      <p:sp>
        <p:nvSpPr>
          <p:cNvPr id="17" name="Shape 15"/>
          <p:cNvSpPr/>
          <p:nvPr/>
        </p:nvSpPr>
        <p:spPr>
          <a:xfrm>
            <a:off x="4445722" y="4050172"/>
            <a:ext cx="774946" cy="774946"/>
          </a:xfrm>
          <a:prstGeom prst="ellipse">
            <a:avLst/>
          </a:prstGeom>
          <a:solidFill>
            <a:srgbClr val="9F70FD"/>
          </a:solidFill>
          <a:ln/>
        </p:spPr>
      </p:sp>
      <p:sp>
        <p:nvSpPr>
          <p:cNvPr id="18" name="Text 16"/>
          <p:cNvSpPr/>
          <p:nvPr/>
        </p:nvSpPr>
        <p:spPr>
          <a:xfrm>
            <a:off x="4445722" y="4050172"/>
            <a:ext cx="774946" cy="774946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920202" y="4835667"/>
            <a:ext cx="774946" cy="774946"/>
          </a:xfrm>
          <a:prstGeom prst="ellipse">
            <a:avLst/>
          </a:prstGeom>
          <a:solidFill>
            <a:srgbClr val="9F70FD"/>
          </a:solidFill>
          <a:ln/>
        </p:spPr>
      </p:sp>
      <p:sp>
        <p:nvSpPr>
          <p:cNvPr id="20" name="Text 18"/>
          <p:cNvSpPr/>
          <p:nvPr/>
        </p:nvSpPr>
        <p:spPr>
          <a:xfrm>
            <a:off x="920202" y="4835667"/>
            <a:ext cx="774946" cy="774946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 flipH="1">
            <a:off x="920385" y="5615693"/>
            <a:ext cx="6865598" cy="0"/>
          </a:xfrm>
          <a:prstGeom prst="line">
            <a:avLst/>
          </a:prstGeom>
          <a:noFill/>
          <a:ln w="12700">
            <a:solidFill>
              <a:srgbClr val="9F70FD"/>
            </a:solidFill>
            <a:prstDash val="solid"/>
            <a:headEnd type="none"/>
            <a:tailEnd type="none"/>
          </a:ln>
        </p:spPr>
      </p:sp>
      <p:pic>
        <p:nvPicPr>
          <p:cNvPr id="22" name="Image 0" descr="https://kimi-img.moonshot.cn/pub/slides/slides_tmpl/image/25-09-02-14:45:45-d2r9569e3tpg8rchus4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2721610"/>
            <a:ext cx="5857875" cy="5857875"/>
          </a:xfrm>
          <a:prstGeom prst="rect">
            <a:avLst/>
          </a:prstGeom>
        </p:spPr>
      </p:pic>
      <p:pic>
        <p:nvPicPr>
          <p:cNvPr id="23" name="Image 1" descr="https://kimi-img.moonshot.cn/pub/slides/slides_tmpl/image/25-09-02-14:45:43-d2r955pe3tpg8rchurv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3690" y="1714500"/>
            <a:ext cx="1679575" cy="445770"/>
          </a:xfrm>
          <a:prstGeom prst="rect">
            <a:avLst/>
          </a:prstGeom>
        </p:spPr>
      </p:pic>
      <p:sp>
        <p:nvSpPr>
          <p:cNvPr id="24" name="Text 20"/>
          <p:cNvSpPr/>
          <p:nvPr/>
        </p:nvSpPr>
        <p:spPr>
          <a:xfrm>
            <a:off x="8062595" y="873760"/>
            <a:ext cx="4660265" cy="81851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000000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CONTENTS</a:t>
            </a:r>
            <a:endParaRPr lang="en-US" sz="1600" dirty="0"/>
          </a:p>
        </p:txBody>
      </p:sp>
      <p:sp>
        <p:nvSpPr>
          <p:cNvPr id="25" name="Text 21"/>
          <p:cNvSpPr/>
          <p:nvPr/>
        </p:nvSpPr>
        <p:spPr>
          <a:xfrm>
            <a:off x="4538345" y="1132470"/>
            <a:ext cx="58483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01</a:t>
            </a:r>
            <a:endParaRPr lang="en-US" sz="1600" dirty="0"/>
          </a:p>
        </p:txBody>
      </p:sp>
      <p:sp>
        <p:nvSpPr>
          <p:cNvPr id="26" name="Text 22"/>
          <p:cNvSpPr/>
          <p:nvPr/>
        </p:nvSpPr>
        <p:spPr>
          <a:xfrm>
            <a:off x="3299460" y="1919605"/>
            <a:ext cx="4763770" cy="775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F9F4D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Overview &amp; Zero</a:t>
            </a:r>
            <a:endParaRPr lang="en-US" sz="1600" dirty="0"/>
          </a:p>
        </p:txBody>
      </p:sp>
      <p:sp>
        <p:nvSpPr>
          <p:cNvPr id="27" name="Text 23"/>
          <p:cNvSpPr/>
          <p:nvPr/>
        </p:nvSpPr>
        <p:spPr>
          <a:xfrm>
            <a:off x="1012825" y="1917965"/>
            <a:ext cx="58483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02</a:t>
            </a:r>
            <a:endParaRPr lang="en-US" sz="1600" dirty="0"/>
          </a:p>
        </p:txBody>
      </p:sp>
      <p:sp>
        <p:nvSpPr>
          <p:cNvPr id="28" name="Text 24"/>
          <p:cNvSpPr/>
          <p:nvPr/>
        </p:nvSpPr>
        <p:spPr>
          <a:xfrm>
            <a:off x="1062990" y="1108710"/>
            <a:ext cx="4763770" cy="775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F9F4D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First Conditional</a:t>
            </a:r>
            <a:endParaRPr lang="en-US" sz="1600" dirty="0"/>
          </a:p>
        </p:txBody>
      </p:sp>
      <p:sp>
        <p:nvSpPr>
          <p:cNvPr id="29" name="Text 25"/>
          <p:cNvSpPr/>
          <p:nvPr/>
        </p:nvSpPr>
        <p:spPr>
          <a:xfrm>
            <a:off x="4538345" y="2721875"/>
            <a:ext cx="58483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03</a:t>
            </a:r>
            <a:endParaRPr lang="en-US" sz="1600" dirty="0"/>
          </a:p>
        </p:txBody>
      </p:sp>
      <p:sp>
        <p:nvSpPr>
          <p:cNvPr id="30" name="Text 26"/>
          <p:cNvSpPr/>
          <p:nvPr/>
        </p:nvSpPr>
        <p:spPr>
          <a:xfrm>
            <a:off x="3299460" y="3491230"/>
            <a:ext cx="4763770" cy="775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F9F4D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Second Conditional</a:t>
            </a:r>
            <a:endParaRPr lang="en-US" sz="1600" dirty="0"/>
          </a:p>
        </p:txBody>
      </p:sp>
      <p:sp>
        <p:nvSpPr>
          <p:cNvPr id="31" name="Text 27"/>
          <p:cNvSpPr/>
          <p:nvPr/>
        </p:nvSpPr>
        <p:spPr>
          <a:xfrm>
            <a:off x="1014095" y="3482605"/>
            <a:ext cx="58483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04</a:t>
            </a:r>
            <a:endParaRPr lang="en-US" sz="1600" dirty="0"/>
          </a:p>
        </p:txBody>
      </p:sp>
      <p:sp>
        <p:nvSpPr>
          <p:cNvPr id="32" name="Text 28"/>
          <p:cNvSpPr/>
          <p:nvPr/>
        </p:nvSpPr>
        <p:spPr>
          <a:xfrm>
            <a:off x="1062990" y="2680335"/>
            <a:ext cx="4763770" cy="775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F9F4D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Third Conditional</a:t>
            </a:r>
            <a:endParaRPr lang="en-US" sz="1600" dirty="0"/>
          </a:p>
        </p:txBody>
      </p:sp>
      <p:sp>
        <p:nvSpPr>
          <p:cNvPr id="33" name="Text 29"/>
          <p:cNvSpPr/>
          <p:nvPr/>
        </p:nvSpPr>
        <p:spPr>
          <a:xfrm>
            <a:off x="4547235" y="4261115"/>
            <a:ext cx="58483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05</a:t>
            </a:r>
            <a:endParaRPr lang="en-US" sz="1600" dirty="0"/>
          </a:p>
        </p:txBody>
      </p:sp>
      <p:sp>
        <p:nvSpPr>
          <p:cNvPr id="34" name="Text 30"/>
          <p:cNvSpPr/>
          <p:nvPr/>
        </p:nvSpPr>
        <p:spPr>
          <a:xfrm>
            <a:off x="3299460" y="5085080"/>
            <a:ext cx="4763770" cy="775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F9F4D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Mixed &amp; Variations</a:t>
            </a:r>
            <a:endParaRPr lang="en-US" sz="1600" dirty="0"/>
          </a:p>
        </p:txBody>
      </p:sp>
      <p:sp>
        <p:nvSpPr>
          <p:cNvPr id="35" name="Text 31"/>
          <p:cNvSpPr/>
          <p:nvPr/>
        </p:nvSpPr>
        <p:spPr>
          <a:xfrm>
            <a:off x="1015365" y="5038990"/>
            <a:ext cx="584835" cy="2762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rgbClr val="FFFFF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06</a:t>
            </a:r>
            <a:endParaRPr lang="en-US" sz="1600" dirty="0"/>
          </a:p>
        </p:txBody>
      </p:sp>
      <p:sp>
        <p:nvSpPr>
          <p:cNvPr id="36" name="Text 32"/>
          <p:cNvSpPr/>
          <p:nvPr/>
        </p:nvSpPr>
        <p:spPr>
          <a:xfrm>
            <a:off x="1062990" y="4274185"/>
            <a:ext cx="4763770" cy="775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30000"/>
              </a:lnSpc>
            </a:pPr>
            <a:r>
              <a:rPr lang="en-US" sz="1800" dirty="0">
                <a:solidFill>
                  <a:srgbClr val="F9F4D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Practice &amp; Recap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9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001000" y="-27305"/>
            <a:ext cx="4191000" cy="6885305"/>
          </a:xfrm>
          <a:prstGeom prst="rect">
            <a:avLst/>
          </a:prstGeom>
          <a:solidFill>
            <a:srgbClr val="F7941F"/>
          </a:solidFill>
          <a:ln/>
        </p:spPr>
      </p:sp>
      <p:sp>
        <p:nvSpPr>
          <p:cNvPr id="3" name="Text 1"/>
          <p:cNvSpPr/>
          <p:nvPr/>
        </p:nvSpPr>
        <p:spPr>
          <a:xfrm>
            <a:off x="8001000" y="-27305"/>
            <a:ext cx="4191000" cy="6885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-208538" y="-1151175"/>
            <a:ext cx="12400538" cy="91603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55000" dirty="0">
                <a:solidFill>
                  <a:srgbClr val="7F27F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01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5820410" y="5558790"/>
            <a:ext cx="5840730" cy="120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</a:pPr>
            <a:r>
              <a:rPr lang="en-US" sz="3000" b="1" dirty="0">
                <a:solidFill>
                  <a:srgbClr val="7F27F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Overview &amp; Zero</a:t>
            </a:r>
            <a:endParaRPr lang="en-US" sz="1600" dirty="0"/>
          </a:p>
        </p:txBody>
      </p:sp>
      <p:pic>
        <p:nvPicPr>
          <p:cNvPr id="6" name="Image 0" descr="https://kimi-img.moonshot.cn/pub/slides/slides_tmpl/image/25-09-02-14:45:43-d2r955pe3tpg8rchus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605" y="340360"/>
            <a:ext cx="1895475" cy="1895475"/>
          </a:xfrm>
          <a:prstGeom prst="rect">
            <a:avLst/>
          </a:prstGeom>
        </p:spPr>
      </p:pic>
      <p:pic>
        <p:nvPicPr>
          <p:cNvPr id="7" name="Image 1" descr="https://kimi-img.moonshot.cn/pub/slides/slides_tmpl/image/25-09-02-14:45:44-d2r9561e3tpg8rchus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210" y="1224915"/>
            <a:ext cx="655955" cy="65595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2-14:45:44-d2r9561e3tpg8rchus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1270"/>
            <a:ext cx="12191365" cy="6860540"/>
          </a:xfrm>
          <a:prstGeom prst="rect">
            <a:avLst/>
          </a:prstGeom>
        </p:spPr>
      </p:pic>
      <p:pic>
        <p:nvPicPr>
          <p:cNvPr id="3" name="Image 1" descr="https://kimi-web-img.moonshot.cn/img/thumbs.dreamstime.com/618e9e399aca4ac8c8d381305ba1c7cf6464ca93.jpg"/>
          <p:cNvPicPr>
            <a:picLocks noChangeAspect="1"/>
          </p:cNvPicPr>
          <p:nvPr/>
        </p:nvPicPr>
        <p:blipFill>
          <a:blip r:embed="rId4"/>
          <a:srcRect l="13875" r="13875"/>
          <a:stretch/>
        </p:blipFill>
        <p:spPr>
          <a:xfrm>
            <a:off x="1371600" y="2209800"/>
            <a:ext cx="2438400" cy="2438400"/>
          </a:xfrm>
          <a:prstGeom prst="roundRect">
            <a:avLst>
              <a:gd name="adj" fmla="val 50000"/>
            </a:avLst>
          </a:prstGeom>
        </p:spPr>
      </p:pic>
      <p:sp>
        <p:nvSpPr>
          <p:cNvPr id="4" name="Text 0"/>
          <p:cNvSpPr/>
          <p:nvPr/>
        </p:nvSpPr>
        <p:spPr>
          <a:xfrm>
            <a:off x="5232400" y="1625600"/>
            <a:ext cx="6934200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FF8F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What Are English Conditionals?</a:t>
            </a:r>
            <a:endParaRPr lang="en-US" sz="1600" dirty="0"/>
          </a:p>
        </p:txBody>
      </p:sp>
      <p:sp>
        <p:nvSpPr>
          <p:cNvPr id="5" name="Text 1"/>
          <p:cNvSpPr/>
          <p:nvPr/>
        </p:nvSpPr>
        <p:spPr>
          <a:xfrm>
            <a:off x="5232400" y="2844800"/>
            <a:ext cx="68072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Conditional sentences are structures that show </a:t>
            </a:r>
            <a:r>
              <a:rPr lang="en-US" sz="1600" dirty="0">
                <a:solidFill>
                  <a:srgbClr val="333333"/>
                </a:solidFill>
                <a:highlight>
                  <a:srgbClr val="FFC107">
                    <a:alpha val="667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if-then relationships </a:t>
            </a: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 They are essential for negotiation, academic reasoning, and storytelling.</a:t>
            </a: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5411258" y="3759200"/>
            <a:ext cx="2679700" cy="914400"/>
          </a:xfrm>
          <a:custGeom>
            <a:avLst/>
            <a:gdLst/>
            <a:ahLst/>
            <a:cxnLst/>
            <a:rect l="l" t="t" r="r" b="b"/>
            <a:pathLst>
              <a:path w="2679700" h="914400">
                <a:moveTo>
                  <a:pt x="101599" y="0"/>
                </a:moveTo>
                <a:lnTo>
                  <a:pt x="2578101" y="0"/>
                </a:lnTo>
                <a:cubicBezTo>
                  <a:pt x="2634213" y="0"/>
                  <a:pt x="2679700" y="45487"/>
                  <a:pt x="2679700" y="101599"/>
                </a:cubicBezTo>
                <a:lnTo>
                  <a:pt x="2679700" y="812801"/>
                </a:lnTo>
                <a:cubicBezTo>
                  <a:pt x="2679700" y="868913"/>
                  <a:pt x="2634213" y="914400"/>
                  <a:pt x="2578101" y="914400"/>
                </a:cubicBezTo>
                <a:lnTo>
                  <a:pt x="101599" y="914400"/>
                </a:lnTo>
                <a:cubicBezTo>
                  <a:pt x="45487" y="914400"/>
                  <a:pt x="0" y="868913"/>
                  <a:pt x="0" y="812801"/>
                </a:cubicBezTo>
                <a:lnTo>
                  <a:pt x="0" y="101599"/>
                </a:lnTo>
                <a:cubicBezTo>
                  <a:pt x="0" y="45525"/>
                  <a:pt x="45525" y="0"/>
                  <a:pt x="101599" y="0"/>
                </a:cubicBezTo>
                <a:close/>
              </a:path>
            </a:pathLst>
          </a:custGeom>
          <a:solidFill>
            <a:srgbClr val="FF8F00">
              <a:alpha val="10196"/>
            </a:srgbClr>
          </a:solidFill>
          <a:ln/>
        </p:spPr>
      </p:sp>
      <p:sp>
        <p:nvSpPr>
          <p:cNvPr id="7" name="Text 3"/>
          <p:cNvSpPr/>
          <p:nvPr/>
        </p:nvSpPr>
        <p:spPr>
          <a:xfrm>
            <a:off x="5506508" y="3911600"/>
            <a:ext cx="24892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FF8F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If-Clause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5519208" y="4267200"/>
            <a:ext cx="24638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The condition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8451638" y="3962400"/>
            <a:ext cx="4953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FFC10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+</a:t>
            </a: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9076690" y="3759200"/>
            <a:ext cx="2679700" cy="914400"/>
          </a:xfrm>
          <a:custGeom>
            <a:avLst/>
            <a:gdLst/>
            <a:ahLst/>
            <a:cxnLst/>
            <a:rect l="l" t="t" r="r" b="b"/>
            <a:pathLst>
              <a:path w="2679700" h="914400">
                <a:moveTo>
                  <a:pt x="101599" y="0"/>
                </a:moveTo>
                <a:lnTo>
                  <a:pt x="2578101" y="0"/>
                </a:lnTo>
                <a:cubicBezTo>
                  <a:pt x="2634213" y="0"/>
                  <a:pt x="2679700" y="45487"/>
                  <a:pt x="2679700" y="101599"/>
                </a:cubicBezTo>
                <a:lnTo>
                  <a:pt x="2679700" y="812801"/>
                </a:lnTo>
                <a:cubicBezTo>
                  <a:pt x="2679700" y="868913"/>
                  <a:pt x="2634213" y="914400"/>
                  <a:pt x="2578101" y="914400"/>
                </a:cubicBezTo>
                <a:lnTo>
                  <a:pt x="101599" y="914400"/>
                </a:lnTo>
                <a:cubicBezTo>
                  <a:pt x="45487" y="914400"/>
                  <a:pt x="0" y="868913"/>
                  <a:pt x="0" y="812801"/>
                </a:cubicBezTo>
                <a:lnTo>
                  <a:pt x="0" y="101599"/>
                </a:lnTo>
                <a:cubicBezTo>
                  <a:pt x="0" y="45525"/>
                  <a:pt x="45525" y="0"/>
                  <a:pt x="101599" y="0"/>
                </a:cubicBezTo>
                <a:close/>
              </a:path>
            </a:pathLst>
          </a:custGeom>
          <a:solidFill>
            <a:srgbClr val="4CAF50">
              <a:alpha val="10196"/>
            </a:srgbClr>
          </a:solidFill>
          <a:ln/>
        </p:spPr>
      </p:sp>
      <p:sp>
        <p:nvSpPr>
          <p:cNvPr id="11" name="Text 7"/>
          <p:cNvSpPr/>
          <p:nvPr/>
        </p:nvSpPr>
        <p:spPr>
          <a:xfrm>
            <a:off x="9171940" y="3911600"/>
            <a:ext cx="24892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4CAF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Main Clause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9184640" y="4267200"/>
            <a:ext cx="24638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The result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5187950" y="4978400"/>
            <a:ext cx="67945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Together, they express facts, promises, warnings, or hypotheticals.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2-14:45:44-d2r9561e3tpg8rchus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1270"/>
            <a:ext cx="12191365" cy="68605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9700" y="1752600"/>
            <a:ext cx="119126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solidFill>
                  <a:srgbClr val="FF8F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Zero Conditional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190500" y="2260600"/>
            <a:ext cx="118110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For Universal Truths and Scientific Laws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254000" y="2921000"/>
            <a:ext cx="11684000" cy="2184400"/>
          </a:xfrm>
          <a:custGeom>
            <a:avLst/>
            <a:gdLst/>
            <a:ahLst/>
            <a:cxnLst/>
            <a:rect l="l" t="t" r="r" b="b"/>
            <a:pathLst>
              <a:path w="11684000" h="2184400">
                <a:moveTo>
                  <a:pt x="152406" y="0"/>
                </a:moveTo>
                <a:lnTo>
                  <a:pt x="11531594" y="0"/>
                </a:lnTo>
                <a:cubicBezTo>
                  <a:pt x="11615766" y="0"/>
                  <a:pt x="11684000" y="68234"/>
                  <a:pt x="11684000" y="152406"/>
                </a:cubicBezTo>
                <a:lnTo>
                  <a:pt x="11684000" y="2031994"/>
                </a:lnTo>
                <a:cubicBezTo>
                  <a:pt x="11684000" y="2116166"/>
                  <a:pt x="11615766" y="2184400"/>
                  <a:pt x="11531594" y="2184400"/>
                </a:cubicBezTo>
                <a:lnTo>
                  <a:pt x="152406" y="2184400"/>
                </a:lnTo>
                <a:cubicBezTo>
                  <a:pt x="68234" y="2184400"/>
                  <a:pt x="0" y="2116166"/>
                  <a:pt x="0" y="2031994"/>
                </a:cubicBezTo>
                <a:lnTo>
                  <a:pt x="0" y="152406"/>
                </a:lnTo>
                <a:cubicBezTo>
                  <a:pt x="0" y="68234"/>
                  <a:pt x="68234" y="0"/>
                  <a:pt x="152406" y="0"/>
                </a:cubicBezTo>
                <a:close/>
              </a:path>
            </a:pathLst>
          </a:custGeom>
          <a:solidFill>
            <a:srgbClr val="FF8F00">
              <a:alpha val="10196"/>
            </a:srgbClr>
          </a:solidFill>
          <a:ln/>
          <a:effectLst>
            <a:outerShdw blurRad="76200" dist="508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1334770" y="3302000"/>
            <a:ext cx="20574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If + Present Simple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277620" y="3759200"/>
            <a:ext cx="21717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rgbClr val="FF8F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1334770" y="4368800"/>
            <a:ext cx="20574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Present Simple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736340" y="3403600"/>
            <a:ext cx="12700" cy="1219200"/>
          </a:xfrm>
          <a:custGeom>
            <a:avLst/>
            <a:gdLst/>
            <a:ahLst/>
            <a:cxnLst/>
            <a:rect l="l" t="t" r="r" b="b"/>
            <a:pathLst>
              <a:path w="12700" h="1219200">
                <a:moveTo>
                  <a:pt x="0" y="0"/>
                </a:moveTo>
                <a:lnTo>
                  <a:pt x="12700" y="0"/>
                </a:lnTo>
                <a:lnTo>
                  <a:pt x="12700" y="1219200"/>
                </a:lnTo>
                <a:lnTo>
                  <a:pt x="0" y="1219200"/>
                </a:lnTo>
                <a:lnTo>
                  <a:pt x="0" y="0"/>
                </a:lnTo>
                <a:close/>
              </a:path>
            </a:pathLst>
          </a:custGeom>
          <a:solidFill>
            <a:srgbClr val="FFC107"/>
          </a:solidFill>
          <a:ln/>
        </p:spPr>
      </p:sp>
      <p:sp>
        <p:nvSpPr>
          <p:cNvPr id="10" name="Text 7"/>
          <p:cNvSpPr/>
          <p:nvPr/>
        </p:nvSpPr>
        <p:spPr>
          <a:xfrm>
            <a:off x="4155440" y="3225800"/>
            <a:ext cx="67564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Example: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4155440" y="3683000"/>
            <a:ext cx="6794500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33333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If water reaches 100°C, it boils.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4155440" y="4292600"/>
            <a:ext cx="67310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Used for </a:t>
            </a:r>
            <a:r>
              <a:rPr lang="en-US" sz="1400" b="1" dirty="0">
                <a:solidFill>
                  <a:srgbClr val="4CAF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timeless reliability</a:t>
            </a:r>
            <a:r>
              <a:rPr lang="en-US" sz="14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and cause-effect chains. It states facts without personal judgement.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9F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001000" y="-27305"/>
            <a:ext cx="4191000" cy="6885305"/>
          </a:xfrm>
          <a:prstGeom prst="rect">
            <a:avLst/>
          </a:prstGeom>
          <a:solidFill>
            <a:srgbClr val="F7941F"/>
          </a:solidFill>
          <a:ln/>
        </p:spPr>
      </p:sp>
      <p:sp>
        <p:nvSpPr>
          <p:cNvPr id="3" name="Text 1"/>
          <p:cNvSpPr/>
          <p:nvPr/>
        </p:nvSpPr>
        <p:spPr>
          <a:xfrm>
            <a:off x="8001000" y="-27305"/>
            <a:ext cx="4191000" cy="6885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-208538" y="-1151175"/>
            <a:ext cx="12400538" cy="91603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55000" dirty="0">
                <a:solidFill>
                  <a:srgbClr val="7F27F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02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5820410" y="5558790"/>
            <a:ext cx="5840730" cy="120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ct val="100000"/>
              </a:lnSpc>
            </a:pPr>
            <a:r>
              <a:rPr lang="en-US" sz="3000" b="1" dirty="0">
                <a:solidFill>
                  <a:srgbClr val="7F27FF"/>
                </a:solidFill>
                <a:latin typeface="苹方-简" pitchFamily="34" charset="0"/>
                <a:ea typeface="苹方-简" pitchFamily="34" charset="-122"/>
                <a:cs typeface="苹方-简" pitchFamily="34" charset="-120"/>
              </a:rPr>
              <a:t>First Conditional</a:t>
            </a:r>
            <a:endParaRPr lang="en-US" sz="1600" dirty="0"/>
          </a:p>
        </p:txBody>
      </p:sp>
      <p:pic>
        <p:nvPicPr>
          <p:cNvPr id="6" name="Image 0" descr="https://kimi-img.moonshot.cn/pub/slides/slides_tmpl/image/25-09-02-14:45:43-d2r955pe3tpg8rchus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605" y="340360"/>
            <a:ext cx="1895475" cy="1895475"/>
          </a:xfrm>
          <a:prstGeom prst="rect">
            <a:avLst/>
          </a:prstGeom>
        </p:spPr>
      </p:pic>
      <p:pic>
        <p:nvPicPr>
          <p:cNvPr id="7" name="Image 1" descr="https://kimi-img.moonshot.cn/pub/slides/slides_tmpl/image/25-09-02-14:45:44-d2r9561e3tpg8rchus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210" y="1224915"/>
            <a:ext cx="655955" cy="65595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2-14:45:44-d2r9561e3tpg8rchus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1270"/>
            <a:ext cx="12191365" cy="68605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9700" y="1651000"/>
            <a:ext cx="119126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solidFill>
                  <a:srgbClr val="FF8F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First Conditional: Structure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1864572" y="2463800"/>
            <a:ext cx="3898900" cy="1422400"/>
          </a:xfrm>
          <a:custGeom>
            <a:avLst/>
            <a:gdLst/>
            <a:ahLst/>
            <a:cxnLst/>
            <a:rect l="l" t="t" r="r" b="b"/>
            <a:pathLst>
              <a:path w="3898900" h="1422400">
                <a:moveTo>
                  <a:pt x="101602" y="0"/>
                </a:moveTo>
                <a:lnTo>
                  <a:pt x="3797298" y="0"/>
                </a:lnTo>
                <a:cubicBezTo>
                  <a:pt x="3853411" y="0"/>
                  <a:pt x="3898900" y="45489"/>
                  <a:pt x="3898900" y="101602"/>
                </a:cubicBezTo>
                <a:lnTo>
                  <a:pt x="3898900" y="1320798"/>
                </a:lnTo>
                <a:cubicBezTo>
                  <a:pt x="3898900" y="1376911"/>
                  <a:pt x="3853411" y="1422400"/>
                  <a:pt x="3797298" y="1422400"/>
                </a:cubicBezTo>
                <a:lnTo>
                  <a:pt x="101602" y="1422400"/>
                </a:lnTo>
                <a:cubicBezTo>
                  <a:pt x="45489" y="1422400"/>
                  <a:pt x="0" y="1376911"/>
                  <a:pt x="0" y="1320798"/>
                </a:cubicBezTo>
                <a:lnTo>
                  <a:pt x="0" y="101602"/>
                </a:lnTo>
                <a:cubicBezTo>
                  <a:pt x="0" y="45526"/>
                  <a:pt x="45526" y="0"/>
                  <a:pt x="101602" y="0"/>
                </a:cubicBezTo>
                <a:close/>
              </a:path>
            </a:pathLst>
          </a:custGeom>
          <a:solidFill>
            <a:srgbClr val="FF8F00">
              <a:alpha val="2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2010622" y="2667000"/>
            <a:ext cx="36068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FF8F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If-Clause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2023322" y="3022600"/>
            <a:ext cx="35814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Present Simple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2016972" y="3378200"/>
            <a:ext cx="35941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If it rains,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5962438" y="2921000"/>
            <a:ext cx="4953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FFC107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+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6432550" y="2463800"/>
            <a:ext cx="3898900" cy="1422400"/>
          </a:xfrm>
          <a:custGeom>
            <a:avLst/>
            <a:gdLst/>
            <a:ahLst/>
            <a:cxnLst/>
            <a:rect l="l" t="t" r="r" b="b"/>
            <a:pathLst>
              <a:path w="3898900" h="1422400">
                <a:moveTo>
                  <a:pt x="101602" y="0"/>
                </a:moveTo>
                <a:lnTo>
                  <a:pt x="3797298" y="0"/>
                </a:lnTo>
                <a:cubicBezTo>
                  <a:pt x="3853411" y="0"/>
                  <a:pt x="3898900" y="45489"/>
                  <a:pt x="3898900" y="101602"/>
                </a:cubicBezTo>
                <a:lnTo>
                  <a:pt x="3898900" y="1320798"/>
                </a:lnTo>
                <a:cubicBezTo>
                  <a:pt x="3898900" y="1376911"/>
                  <a:pt x="3853411" y="1422400"/>
                  <a:pt x="3797298" y="1422400"/>
                </a:cubicBezTo>
                <a:lnTo>
                  <a:pt x="101602" y="1422400"/>
                </a:lnTo>
                <a:cubicBezTo>
                  <a:pt x="45489" y="1422400"/>
                  <a:pt x="0" y="1376911"/>
                  <a:pt x="0" y="1320798"/>
                </a:cubicBezTo>
                <a:lnTo>
                  <a:pt x="0" y="101602"/>
                </a:lnTo>
                <a:cubicBezTo>
                  <a:pt x="0" y="45526"/>
                  <a:pt x="45526" y="0"/>
                  <a:pt x="101602" y="0"/>
                </a:cubicBezTo>
                <a:close/>
              </a:path>
            </a:pathLst>
          </a:custGeom>
          <a:solidFill>
            <a:srgbClr val="4CAF50">
              <a:alpha val="20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6578600" y="2667000"/>
            <a:ext cx="36068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4CAF5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Main Clause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6591300" y="3022600"/>
            <a:ext cx="35814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will + base verb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6584950" y="3378200"/>
            <a:ext cx="35941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we will cancel.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254000" y="4191000"/>
            <a:ext cx="11684000" cy="1016000"/>
          </a:xfrm>
          <a:custGeom>
            <a:avLst/>
            <a:gdLst/>
            <a:ahLst/>
            <a:cxnLst/>
            <a:rect l="l" t="t" r="r" b="b"/>
            <a:pathLst>
              <a:path w="11684000" h="1016000">
                <a:moveTo>
                  <a:pt x="101600" y="0"/>
                </a:moveTo>
                <a:lnTo>
                  <a:pt x="11582400" y="0"/>
                </a:lnTo>
                <a:cubicBezTo>
                  <a:pt x="11638475" y="0"/>
                  <a:pt x="11684000" y="45525"/>
                  <a:pt x="11684000" y="101600"/>
                </a:cubicBezTo>
                <a:lnTo>
                  <a:pt x="11684000" y="914400"/>
                </a:lnTo>
                <a:cubicBezTo>
                  <a:pt x="11684000" y="970475"/>
                  <a:pt x="11638475" y="1016000"/>
                  <a:pt x="11582400" y="1016000"/>
                </a:cubicBezTo>
                <a:lnTo>
                  <a:pt x="101600" y="1016000"/>
                </a:lnTo>
                <a:cubicBezTo>
                  <a:pt x="45525" y="1016000"/>
                  <a:pt x="0" y="970475"/>
                  <a:pt x="0" y="914400"/>
                </a:cubicBezTo>
                <a:lnTo>
                  <a:pt x="0" y="101600"/>
                </a:lnTo>
                <a:cubicBezTo>
                  <a:pt x="0" y="45525"/>
                  <a:pt x="45525" y="0"/>
                  <a:pt x="101600" y="0"/>
                </a:cubicBezTo>
                <a:close/>
              </a:path>
            </a:pathLst>
          </a:custGeom>
          <a:solidFill>
            <a:srgbClr val="3F51B5">
              <a:alpha val="10196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406400" y="4394200"/>
            <a:ext cx="113792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The clauses are flexible. You can also use </a:t>
            </a:r>
            <a:r>
              <a:rPr lang="en-US" sz="1600" b="1" dirty="0">
                <a:solidFill>
                  <a:srgbClr val="3F51B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might</a:t>
            </a: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or </a:t>
            </a:r>
            <a:r>
              <a:rPr lang="en-US" sz="1600" b="1" dirty="0">
                <a:solidFill>
                  <a:srgbClr val="3F51B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can</a:t>
            </a: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instead of 'will' to show possibility or ability. This contrasts with the Zero Conditional by adding a sense of </a:t>
            </a:r>
            <a:r>
              <a:rPr lang="en-US" sz="1600" dirty="0">
                <a:solidFill>
                  <a:srgbClr val="333333"/>
                </a:solidFill>
                <a:highlight>
                  <a:srgbClr val="FFC107">
                    <a:alpha val="667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future possibility </a:t>
            </a:r>
            <a:r>
              <a:rPr lang="en-US" sz="16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not certainty.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2-14:45:44-d2r9561e3tpg8rchus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1270"/>
            <a:ext cx="12191365" cy="68605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9700" y="889000"/>
            <a:ext cx="119126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solidFill>
                  <a:srgbClr val="FF8F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Real Future Scenarios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196850" y="1498600"/>
            <a:ext cx="117983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Typical contexts for the First Conditional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254000" y="2159000"/>
            <a:ext cx="5740400" cy="1803400"/>
          </a:xfrm>
          <a:custGeom>
            <a:avLst/>
            <a:gdLst/>
            <a:ahLst/>
            <a:cxnLst/>
            <a:rect l="l" t="t" r="r" b="b"/>
            <a:pathLst>
              <a:path w="5740400" h="1803400">
                <a:moveTo>
                  <a:pt x="101604" y="0"/>
                </a:moveTo>
                <a:lnTo>
                  <a:pt x="5638796" y="0"/>
                </a:lnTo>
                <a:cubicBezTo>
                  <a:pt x="5694911" y="0"/>
                  <a:pt x="5740400" y="45489"/>
                  <a:pt x="5740400" y="101604"/>
                </a:cubicBezTo>
                <a:lnTo>
                  <a:pt x="5740400" y="1701796"/>
                </a:lnTo>
                <a:cubicBezTo>
                  <a:pt x="5740400" y="1757911"/>
                  <a:pt x="5694911" y="1803400"/>
                  <a:pt x="5638796" y="1803400"/>
                </a:cubicBezTo>
                <a:lnTo>
                  <a:pt x="101604" y="1803400"/>
                </a:lnTo>
                <a:cubicBezTo>
                  <a:pt x="45489" y="1803400"/>
                  <a:pt x="0" y="1757911"/>
                  <a:pt x="0" y="1701796"/>
                </a:cubicBezTo>
                <a:lnTo>
                  <a:pt x="0" y="101604"/>
                </a:lnTo>
                <a:cubicBezTo>
                  <a:pt x="0" y="45489"/>
                  <a:pt x="45489" y="0"/>
                  <a:pt x="101604" y="0"/>
                </a:cubicBezTo>
                <a:close/>
              </a:path>
            </a:pathLst>
          </a:custGeom>
          <a:solidFill>
            <a:srgbClr val="FF8F00">
              <a:alpha val="10196"/>
            </a:srgbClr>
          </a:solidFill>
          <a:ln/>
        </p:spPr>
      </p:sp>
      <p:sp>
        <p:nvSpPr>
          <p:cNvPr id="6" name="Shape 3"/>
          <p:cNvSpPr/>
          <p:nvPr/>
        </p:nvSpPr>
        <p:spPr>
          <a:xfrm>
            <a:off x="574675" y="2870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cubicBezTo>
                  <a:pt x="201439" y="0"/>
                  <a:pt x="211485" y="6028"/>
                  <a:pt x="216694" y="15627"/>
                </a:cubicBezTo>
                <a:lnTo>
                  <a:pt x="377428" y="313283"/>
                </a:lnTo>
                <a:cubicBezTo>
                  <a:pt x="382414" y="322511"/>
                  <a:pt x="382191" y="333673"/>
                  <a:pt x="376833" y="342677"/>
                </a:cubicBezTo>
                <a:cubicBezTo>
                  <a:pt x="371475" y="351681"/>
                  <a:pt x="361727" y="357188"/>
                  <a:pt x="351234" y="357188"/>
                </a:cubicBezTo>
                <a:lnTo>
                  <a:pt x="29766" y="357188"/>
                </a:lnTo>
                <a:cubicBezTo>
                  <a:pt x="19273" y="357188"/>
                  <a:pt x="9599" y="351681"/>
                  <a:pt x="4167" y="342677"/>
                </a:cubicBezTo>
                <a:cubicBezTo>
                  <a:pt x="-1265" y="333673"/>
                  <a:pt x="-1414" y="322511"/>
                  <a:pt x="3572" y="313283"/>
                </a:cubicBezTo>
                <a:lnTo>
                  <a:pt x="164306" y="15627"/>
                </a:lnTo>
                <a:cubicBezTo>
                  <a:pt x="169515" y="6028"/>
                  <a:pt x="179561" y="0"/>
                  <a:pt x="190500" y="0"/>
                </a:cubicBezTo>
                <a:close/>
                <a:moveTo>
                  <a:pt x="190500" y="125016"/>
                </a:moveTo>
                <a:cubicBezTo>
                  <a:pt x="180603" y="125016"/>
                  <a:pt x="172641" y="132978"/>
                  <a:pt x="172641" y="142875"/>
                </a:cubicBezTo>
                <a:lnTo>
                  <a:pt x="172641" y="226219"/>
                </a:lnTo>
                <a:cubicBezTo>
                  <a:pt x="172641" y="236116"/>
                  <a:pt x="180603" y="244078"/>
                  <a:pt x="190500" y="244078"/>
                </a:cubicBezTo>
                <a:cubicBezTo>
                  <a:pt x="200397" y="244078"/>
                  <a:pt x="208359" y="236116"/>
                  <a:pt x="208359" y="226219"/>
                </a:cubicBezTo>
                <a:lnTo>
                  <a:pt x="208359" y="142875"/>
                </a:lnTo>
                <a:cubicBezTo>
                  <a:pt x="208359" y="132978"/>
                  <a:pt x="200397" y="125016"/>
                  <a:pt x="190500" y="125016"/>
                </a:cubicBezTo>
                <a:close/>
                <a:moveTo>
                  <a:pt x="210369" y="285750"/>
                </a:moveTo>
                <a:cubicBezTo>
                  <a:pt x="210821" y="278375"/>
                  <a:pt x="207143" y="271358"/>
                  <a:pt x="200820" y="267534"/>
                </a:cubicBezTo>
                <a:cubicBezTo>
                  <a:pt x="194498" y="263710"/>
                  <a:pt x="186576" y="263710"/>
                  <a:pt x="180254" y="267534"/>
                </a:cubicBezTo>
                <a:cubicBezTo>
                  <a:pt x="173932" y="271358"/>
                  <a:pt x="170254" y="278375"/>
                  <a:pt x="170706" y="285750"/>
                </a:cubicBezTo>
                <a:cubicBezTo>
                  <a:pt x="170254" y="293125"/>
                  <a:pt x="173932" y="300142"/>
                  <a:pt x="180254" y="303966"/>
                </a:cubicBezTo>
                <a:cubicBezTo>
                  <a:pt x="186576" y="307790"/>
                  <a:pt x="194498" y="307790"/>
                  <a:pt x="200820" y="303966"/>
                </a:cubicBezTo>
                <a:cubicBezTo>
                  <a:pt x="207143" y="300142"/>
                  <a:pt x="210821" y="293125"/>
                  <a:pt x="210369" y="285750"/>
                </a:cubicBezTo>
                <a:close/>
              </a:path>
            </a:pathLst>
          </a:custGeom>
          <a:solidFill>
            <a:srgbClr val="FF8F00"/>
          </a:solidFill>
          <a:ln/>
        </p:spPr>
      </p:sp>
      <p:sp>
        <p:nvSpPr>
          <p:cNvPr id="7" name="Text 4"/>
          <p:cNvSpPr/>
          <p:nvPr/>
        </p:nvSpPr>
        <p:spPr>
          <a:xfrm>
            <a:off x="1219200" y="2755900"/>
            <a:ext cx="28194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Warnings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1219200" y="3111500"/>
            <a:ext cx="27940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If you touch that, you'll get burned.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6197600" y="2159000"/>
            <a:ext cx="5740400" cy="1803400"/>
          </a:xfrm>
          <a:custGeom>
            <a:avLst/>
            <a:gdLst/>
            <a:ahLst/>
            <a:cxnLst/>
            <a:rect l="l" t="t" r="r" b="b"/>
            <a:pathLst>
              <a:path w="5740400" h="1803400">
                <a:moveTo>
                  <a:pt x="101604" y="0"/>
                </a:moveTo>
                <a:lnTo>
                  <a:pt x="5638796" y="0"/>
                </a:lnTo>
                <a:cubicBezTo>
                  <a:pt x="5694911" y="0"/>
                  <a:pt x="5740400" y="45489"/>
                  <a:pt x="5740400" y="101604"/>
                </a:cubicBezTo>
                <a:lnTo>
                  <a:pt x="5740400" y="1701796"/>
                </a:lnTo>
                <a:cubicBezTo>
                  <a:pt x="5740400" y="1757911"/>
                  <a:pt x="5694911" y="1803400"/>
                  <a:pt x="5638796" y="1803400"/>
                </a:cubicBezTo>
                <a:lnTo>
                  <a:pt x="101604" y="1803400"/>
                </a:lnTo>
                <a:cubicBezTo>
                  <a:pt x="45489" y="1803400"/>
                  <a:pt x="0" y="1757911"/>
                  <a:pt x="0" y="1701796"/>
                </a:cubicBezTo>
                <a:lnTo>
                  <a:pt x="0" y="101604"/>
                </a:lnTo>
                <a:cubicBezTo>
                  <a:pt x="0" y="45489"/>
                  <a:pt x="45489" y="0"/>
                  <a:pt x="101604" y="0"/>
                </a:cubicBezTo>
                <a:close/>
              </a:path>
            </a:pathLst>
          </a:custGeom>
          <a:solidFill>
            <a:srgbClr val="FFC107">
              <a:alpha val="10196"/>
            </a:srgbClr>
          </a:solidFill>
          <a:ln/>
        </p:spPr>
      </p:sp>
      <p:sp>
        <p:nvSpPr>
          <p:cNvPr id="10" name="Shape 7"/>
          <p:cNvSpPr/>
          <p:nvPr/>
        </p:nvSpPr>
        <p:spPr>
          <a:xfrm>
            <a:off x="6494463" y="2870200"/>
            <a:ext cx="428625" cy="381000"/>
          </a:xfrm>
          <a:custGeom>
            <a:avLst/>
            <a:gdLst/>
            <a:ahLst/>
            <a:cxnLst/>
            <a:rect l="l" t="t" r="r" b="b"/>
            <a:pathLst>
              <a:path w="428625" h="381000">
                <a:moveTo>
                  <a:pt x="200099" y="63401"/>
                </a:moveTo>
                <a:lnTo>
                  <a:pt x="113333" y="159841"/>
                </a:lnTo>
                <a:cubicBezTo>
                  <a:pt x="109910" y="163637"/>
                  <a:pt x="110058" y="169515"/>
                  <a:pt x="113705" y="173162"/>
                </a:cubicBezTo>
                <a:cubicBezTo>
                  <a:pt x="136401" y="195858"/>
                  <a:pt x="173236" y="195858"/>
                  <a:pt x="195932" y="173162"/>
                </a:cubicBezTo>
                <a:lnTo>
                  <a:pt x="219596" y="149498"/>
                </a:lnTo>
                <a:cubicBezTo>
                  <a:pt x="222721" y="146372"/>
                  <a:pt x="226665" y="144661"/>
                  <a:pt x="230684" y="144363"/>
                </a:cubicBezTo>
                <a:cubicBezTo>
                  <a:pt x="235744" y="143917"/>
                  <a:pt x="240953" y="145628"/>
                  <a:pt x="244822" y="149498"/>
                </a:cubicBezTo>
                <a:lnTo>
                  <a:pt x="376238" y="279797"/>
                </a:lnTo>
                <a:lnTo>
                  <a:pt x="428625" y="238125"/>
                </a:lnTo>
                <a:lnTo>
                  <a:pt x="428625" y="23812"/>
                </a:lnTo>
                <a:lnTo>
                  <a:pt x="345281" y="71438"/>
                </a:lnTo>
                <a:lnTo>
                  <a:pt x="327571" y="59606"/>
                </a:lnTo>
                <a:cubicBezTo>
                  <a:pt x="315813" y="51792"/>
                  <a:pt x="302047" y="47625"/>
                  <a:pt x="287908" y="47625"/>
                </a:cubicBezTo>
                <a:lnTo>
                  <a:pt x="235521" y="47625"/>
                </a:lnTo>
                <a:cubicBezTo>
                  <a:pt x="234702" y="47625"/>
                  <a:pt x="233809" y="47625"/>
                  <a:pt x="232990" y="47699"/>
                </a:cubicBezTo>
                <a:cubicBezTo>
                  <a:pt x="220414" y="48369"/>
                  <a:pt x="208583" y="54025"/>
                  <a:pt x="200099" y="63401"/>
                </a:cubicBezTo>
                <a:close/>
                <a:moveTo>
                  <a:pt x="86767" y="135954"/>
                </a:moveTo>
                <a:lnTo>
                  <a:pt x="166241" y="47625"/>
                </a:lnTo>
                <a:lnTo>
                  <a:pt x="136773" y="47625"/>
                </a:lnTo>
                <a:cubicBezTo>
                  <a:pt x="117797" y="47625"/>
                  <a:pt x="99640" y="55141"/>
                  <a:pt x="86246" y="68535"/>
                </a:cubicBezTo>
                <a:lnTo>
                  <a:pt x="83344" y="71438"/>
                </a:lnTo>
                <a:lnTo>
                  <a:pt x="0" y="23812"/>
                </a:lnTo>
                <a:lnTo>
                  <a:pt x="0" y="238125"/>
                </a:lnTo>
                <a:lnTo>
                  <a:pt x="116384" y="335087"/>
                </a:lnTo>
                <a:cubicBezTo>
                  <a:pt x="133499" y="349374"/>
                  <a:pt x="155079" y="357188"/>
                  <a:pt x="177329" y="357188"/>
                </a:cubicBezTo>
                <a:lnTo>
                  <a:pt x="189012" y="357188"/>
                </a:lnTo>
                <a:lnTo>
                  <a:pt x="183803" y="351979"/>
                </a:lnTo>
                <a:cubicBezTo>
                  <a:pt x="176808" y="344984"/>
                  <a:pt x="176808" y="333673"/>
                  <a:pt x="183803" y="326752"/>
                </a:cubicBezTo>
                <a:cubicBezTo>
                  <a:pt x="190798" y="319832"/>
                  <a:pt x="202109" y="319757"/>
                  <a:pt x="209029" y="326752"/>
                </a:cubicBezTo>
                <a:lnTo>
                  <a:pt x="239539" y="357262"/>
                </a:lnTo>
                <a:lnTo>
                  <a:pt x="246236" y="357262"/>
                </a:lnTo>
                <a:cubicBezTo>
                  <a:pt x="260449" y="357262"/>
                  <a:pt x="274365" y="354062"/>
                  <a:pt x="287015" y="348109"/>
                </a:cubicBezTo>
                <a:lnTo>
                  <a:pt x="267146" y="328166"/>
                </a:lnTo>
                <a:cubicBezTo>
                  <a:pt x="260152" y="321171"/>
                  <a:pt x="260152" y="309860"/>
                  <a:pt x="267146" y="302940"/>
                </a:cubicBezTo>
                <a:cubicBezTo>
                  <a:pt x="274141" y="296019"/>
                  <a:pt x="285452" y="295945"/>
                  <a:pt x="292373" y="302940"/>
                </a:cubicBezTo>
                <a:lnTo>
                  <a:pt x="316185" y="326752"/>
                </a:lnTo>
                <a:lnTo>
                  <a:pt x="329208" y="313730"/>
                </a:lnTo>
                <a:cubicBezTo>
                  <a:pt x="335831" y="307107"/>
                  <a:pt x="337765" y="297507"/>
                  <a:pt x="334863" y="289099"/>
                </a:cubicBezTo>
                <a:lnTo>
                  <a:pt x="232246" y="187300"/>
                </a:lnTo>
                <a:lnTo>
                  <a:pt x="221159" y="198388"/>
                </a:lnTo>
                <a:cubicBezTo>
                  <a:pt x="184472" y="235074"/>
                  <a:pt x="125090" y="235074"/>
                  <a:pt x="88404" y="198388"/>
                </a:cubicBezTo>
                <a:cubicBezTo>
                  <a:pt x="71289" y="181273"/>
                  <a:pt x="70619" y="153814"/>
                  <a:pt x="86767" y="135880"/>
                </a:cubicBezTo>
                <a:close/>
              </a:path>
            </a:pathLst>
          </a:custGeom>
          <a:solidFill>
            <a:srgbClr val="FFC107"/>
          </a:solidFill>
          <a:ln/>
        </p:spPr>
      </p:sp>
      <p:sp>
        <p:nvSpPr>
          <p:cNvPr id="11" name="Text 8"/>
          <p:cNvSpPr/>
          <p:nvPr/>
        </p:nvSpPr>
        <p:spPr>
          <a:xfrm>
            <a:off x="7162800" y="2755900"/>
            <a:ext cx="30861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Offers &amp; Negotiation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7162800" y="3111500"/>
            <a:ext cx="30607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If you buy two, I'll give you a discount.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254000" y="4165600"/>
            <a:ext cx="5740400" cy="1803400"/>
          </a:xfrm>
          <a:custGeom>
            <a:avLst/>
            <a:gdLst/>
            <a:ahLst/>
            <a:cxnLst/>
            <a:rect l="l" t="t" r="r" b="b"/>
            <a:pathLst>
              <a:path w="5740400" h="1803400">
                <a:moveTo>
                  <a:pt x="101604" y="0"/>
                </a:moveTo>
                <a:lnTo>
                  <a:pt x="5638796" y="0"/>
                </a:lnTo>
                <a:cubicBezTo>
                  <a:pt x="5694911" y="0"/>
                  <a:pt x="5740400" y="45489"/>
                  <a:pt x="5740400" y="101604"/>
                </a:cubicBezTo>
                <a:lnTo>
                  <a:pt x="5740400" y="1701796"/>
                </a:lnTo>
                <a:cubicBezTo>
                  <a:pt x="5740400" y="1757911"/>
                  <a:pt x="5694911" y="1803400"/>
                  <a:pt x="5638796" y="1803400"/>
                </a:cubicBezTo>
                <a:lnTo>
                  <a:pt x="101604" y="1803400"/>
                </a:lnTo>
                <a:cubicBezTo>
                  <a:pt x="45489" y="1803400"/>
                  <a:pt x="0" y="1757911"/>
                  <a:pt x="0" y="1701796"/>
                </a:cubicBezTo>
                <a:lnTo>
                  <a:pt x="0" y="101604"/>
                </a:lnTo>
                <a:cubicBezTo>
                  <a:pt x="0" y="45489"/>
                  <a:pt x="45489" y="0"/>
                  <a:pt x="101604" y="0"/>
                </a:cubicBezTo>
                <a:close/>
              </a:path>
            </a:pathLst>
          </a:custGeom>
          <a:solidFill>
            <a:srgbClr val="4CAF50">
              <a:alpha val="10196"/>
            </a:srgbClr>
          </a:solidFill>
          <a:ln/>
        </p:spPr>
      </p:sp>
      <p:sp>
        <p:nvSpPr>
          <p:cNvPr id="14" name="Shape 11"/>
          <p:cNvSpPr/>
          <p:nvPr/>
        </p:nvSpPr>
        <p:spPr>
          <a:xfrm>
            <a:off x="598488" y="4876800"/>
            <a:ext cx="333375" cy="381000"/>
          </a:xfrm>
          <a:custGeom>
            <a:avLst/>
            <a:gdLst/>
            <a:ahLst/>
            <a:cxnLst/>
            <a:rect l="l" t="t" r="r" b="b"/>
            <a:pathLst>
              <a:path w="333375" h="381000">
                <a:moveTo>
                  <a:pt x="252115" y="-7367"/>
                </a:moveTo>
                <a:cubicBezTo>
                  <a:pt x="260970" y="-967"/>
                  <a:pt x="264244" y="10641"/>
                  <a:pt x="260226" y="20762"/>
                </a:cubicBezTo>
                <a:lnTo>
                  <a:pt x="201885" y="166688"/>
                </a:lnTo>
                <a:lnTo>
                  <a:pt x="309563" y="166688"/>
                </a:lnTo>
                <a:cubicBezTo>
                  <a:pt x="319608" y="166688"/>
                  <a:pt x="328538" y="172938"/>
                  <a:pt x="331961" y="182389"/>
                </a:cubicBezTo>
                <a:cubicBezTo>
                  <a:pt x="335384" y="191839"/>
                  <a:pt x="332482" y="202406"/>
                  <a:pt x="324817" y="208806"/>
                </a:cubicBezTo>
                <a:lnTo>
                  <a:pt x="110505" y="387400"/>
                </a:lnTo>
                <a:cubicBezTo>
                  <a:pt x="102096" y="394395"/>
                  <a:pt x="90115" y="394767"/>
                  <a:pt x="81260" y="388367"/>
                </a:cubicBezTo>
                <a:cubicBezTo>
                  <a:pt x="72405" y="381967"/>
                  <a:pt x="69131" y="370359"/>
                  <a:pt x="73149" y="360238"/>
                </a:cubicBezTo>
                <a:lnTo>
                  <a:pt x="131490" y="214313"/>
                </a:lnTo>
                <a:lnTo>
                  <a:pt x="23812" y="214313"/>
                </a:lnTo>
                <a:cubicBezTo>
                  <a:pt x="13767" y="214313"/>
                  <a:pt x="4837" y="208062"/>
                  <a:pt x="1414" y="198611"/>
                </a:cubicBezTo>
                <a:cubicBezTo>
                  <a:pt x="-2009" y="189161"/>
                  <a:pt x="893" y="178594"/>
                  <a:pt x="8558" y="172194"/>
                </a:cubicBezTo>
                <a:lnTo>
                  <a:pt x="222870" y="-6400"/>
                </a:lnTo>
                <a:cubicBezTo>
                  <a:pt x="231279" y="-13395"/>
                  <a:pt x="243260" y="-13767"/>
                  <a:pt x="252115" y="-7367"/>
                </a:cubicBezTo>
                <a:close/>
              </a:path>
            </a:pathLst>
          </a:custGeom>
          <a:solidFill>
            <a:srgbClr val="4CAF50"/>
          </a:solidFill>
          <a:ln/>
        </p:spPr>
      </p:sp>
      <p:sp>
        <p:nvSpPr>
          <p:cNvPr id="15" name="Text 12"/>
          <p:cNvSpPr/>
          <p:nvPr/>
        </p:nvSpPr>
        <p:spPr>
          <a:xfrm>
            <a:off x="1219200" y="4762500"/>
            <a:ext cx="25527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Immediate Decisions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1219200" y="5118100"/>
            <a:ext cx="25273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If the phone rings, I'll answer it.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6197600" y="4165600"/>
            <a:ext cx="5740400" cy="1803400"/>
          </a:xfrm>
          <a:custGeom>
            <a:avLst/>
            <a:gdLst/>
            <a:ahLst/>
            <a:cxnLst/>
            <a:rect l="l" t="t" r="r" b="b"/>
            <a:pathLst>
              <a:path w="5740400" h="1803400">
                <a:moveTo>
                  <a:pt x="101604" y="0"/>
                </a:moveTo>
                <a:lnTo>
                  <a:pt x="5638796" y="0"/>
                </a:lnTo>
                <a:cubicBezTo>
                  <a:pt x="5694911" y="0"/>
                  <a:pt x="5740400" y="45489"/>
                  <a:pt x="5740400" y="101604"/>
                </a:cubicBezTo>
                <a:lnTo>
                  <a:pt x="5740400" y="1701796"/>
                </a:lnTo>
                <a:cubicBezTo>
                  <a:pt x="5740400" y="1757911"/>
                  <a:pt x="5694911" y="1803400"/>
                  <a:pt x="5638796" y="1803400"/>
                </a:cubicBezTo>
                <a:lnTo>
                  <a:pt x="101604" y="1803400"/>
                </a:lnTo>
                <a:cubicBezTo>
                  <a:pt x="45489" y="1803400"/>
                  <a:pt x="0" y="1757911"/>
                  <a:pt x="0" y="1701796"/>
                </a:cubicBezTo>
                <a:lnTo>
                  <a:pt x="0" y="101604"/>
                </a:lnTo>
                <a:cubicBezTo>
                  <a:pt x="0" y="45489"/>
                  <a:pt x="45489" y="0"/>
                  <a:pt x="101604" y="0"/>
                </a:cubicBezTo>
                <a:close/>
              </a:path>
            </a:pathLst>
          </a:custGeom>
          <a:solidFill>
            <a:srgbClr val="3F51B5">
              <a:alpha val="10196"/>
            </a:srgbClr>
          </a:solidFill>
          <a:ln/>
        </p:spPr>
      </p:sp>
      <p:sp>
        <p:nvSpPr>
          <p:cNvPr id="18" name="Shape 15"/>
          <p:cNvSpPr/>
          <p:nvPr/>
        </p:nvSpPr>
        <p:spPr>
          <a:xfrm>
            <a:off x="6481233" y="4876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381000"/>
                </a:moveTo>
                <a:cubicBezTo>
                  <a:pt x="295640" y="381000"/>
                  <a:pt x="381000" y="295640"/>
                  <a:pt x="381000" y="190500"/>
                </a:cubicBezTo>
                <a:cubicBezTo>
                  <a:pt x="381000" y="85360"/>
                  <a:pt x="295640" y="0"/>
                  <a:pt x="190500" y="0"/>
                </a:cubicBezTo>
                <a:cubicBezTo>
                  <a:pt x="85360" y="0"/>
                  <a:pt x="0" y="85360"/>
                  <a:pt x="0" y="190500"/>
                </a:cubicBezTo>
                <a:cubicBezTo>
                  <a:pt x="0" y="295640"/>
                  <a:pt x="85360" y="381000"/>
                  <a:pt x="190500" y="381000"/>
                </a:cubicBezTo>
                <a:close/>
                <a:moveTo>
                  <a:pt x="253305" y="158279"/>
                </a:moveTo>
                <a:lnTo>
                  <a:pt x="193774" y="253529"/>
                </a:lnTo>
                <a:cubicBezTo>
                  <a:pt x="190649" y="258514"/>
                  <a:pt x="185291" y="261640"/>
                  <a:pt x="179412" y="261938"/>
                </a:cubicBezTo>
                <a:cubicBezTo>
                  <a:pt x="173534" y="262235"/>
                  <a:pt x="167878" y="259556"/>
                  <a:pt x="164381" y="254794"/>
                </a:cubicBezTo>
                <a:lnTo>
                  <a:pt x="128662" y="207169"/>
                </a:lnTo>
                <a:cubicBezTo>
                  <a:pt x="122709" y="199281"/>
                  <a:pt x="124346" y="188119"/>
                  <a:pt x="132234" y="182166"/>
                </a:cubicBezTo>
                <a:cubicBezTo>
                  <a:pt x="140122" y="176212"/>
                  <a:pt x="151284" y="177850"/>
                  <a:pt x="157237" y="185738"/>
                </a:cubicBezTo>
                <a:lnTo>
                  <a:pt x="177329" y="212527"/>
                </a:lnTo>
                <a:lnTo>
                  <a:pt x="223019" y="139378"/>
                </a:lnTo>
                <a:cubicBezTo>
                  <a:pt x="228228" y="131043"/>
                  <a:pt x="239241" y="128439"/>
                  <a:pt x="247650" y="133722"/>
                </a:cubicBezTo>
                <a:cubicBezTo>
                  <a:pt x="256059" y="139005"/>
                  <a:pt x="258589" y="149944"/>
                  <a:pt x="253305" y="158353"/>
                </a:cubicBezTo>
                <a:close/>
              </a:path>
            </a:pathLst>
          </a:custGeom>
          <a:solidFill>
            <a:srgbClr val="3F51B5"/>
          </a:solidFill>
          <a:ln/>
        </p:spPr>
      </p:sp>
      <p:sp>
        <p:nvSpPr>
          <p:cNvPr id="19" name="Text 16"/>
          <p:cNvSpPr/>
          <p:nvPr/>
        </p:nvSpPr>
        <p:spPr>
          <a:xfrm>
            <a:off x="7088929" y="4635500"/>
            <a:ext cx="4762500" cy="3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Achievable Conditions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7088929" y="4991100"/>
            <a:ext cx="4737100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The condition is realistic, and the outcome is a direct consequence.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846</Words>
  <Application>Microsoft Office PowerPoint</Application>
  <PresentationFormat>Personnalisé</PresentationFormat>
  <Paragraphs>178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Calibri</vt:lpstr>
      <vt:lpstr>Times New Roman</vt:lpstr>
      <vt:lpstr>Palatino Linotype</vt:lpstr>
      <vt:lpstr>苹方-简</vt:lpstr>
      <vt:lpstr>Noto Sans SC</vt:lpstr>
      <vt:lpstr>MiSans</vt:lpstr>
      <vt:lpstr>Custom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Company>Moonshot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English Conditionals</dc:title>
  <dc:subject>Mastering English Conditionals</dc:subject>
  <dc:creator>Kimi</dc:creator>
  <cp:lastModifiedBy>Thinkpad</cp:lastModifiedBy>
  <cp:revision>3</cp:revision>
  <dcterms:created xsi:type="dcterms:W3CDTF">2025-12-08T09:09:35Z</dcterms:created>
  <dcterms:modified xsi:type="dcterms:W3CDTF">2025-12-08T09:32:56Z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{"Label":"Mastering English Conditionals","ContentProducer":"001191110108MACG2KBH8F10000","ProduceID":"d4o1q5hdurqb4hskf3og","ReservedCode1":"","ContentPropagator":"001191110108MACG2KBH8F20000","PropagateID":"d4o1q5hdurqb4hskf3og","ReservedCode2":""}</vt:lpwstr>
  </property>
</Properties>
</file>