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74" r:id="rId4"/>
    <p:sldId id="256" r:id="rId5"/>
    <p:sldId id="277" r:id="rId6"/>
    <p:sldId id="278" r:id="rId7"/>
    <p:sldId id="735" r:id="rId8"/>
    <p:sldId id="730" r:id="rId9"/>
    <p:sldId id="729" r:id="rId10"/>
    <p:sldId id="731" r:id="rId11"/>
    <p:sldId id="732" r:id="rId12"/>
    <p:sldId id="733" r:id="rId13"/>
    <p:sldId id="734" r:id="rId14"/>
    <p:sldId id="279" r:id="rId15"/>
  </p:sldIdLst>
  <p:sldSz cx="12192000" cy="6858000"/>
  <p:notesSz cx="6858000" cy="9144000"/>
  <p:defaultText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C65"/>
    <a:srgbClr val="F0F0F0"/>
    <a:srgbClr val="8A4B18"/>
    <a:srgbClr val="8F8E8F"/>
    <a:srgbClr val="2A446B"/>
    <a:srgbClr val="2B44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theme" Target="theme/theme1.xml" /><Relationship Id="rId3" Type="http://schemas.openxmlformats.org/officeDocument/2006/relationships/slideMaster" Target="slideMasters/slideMaster3.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viewProps" Target="viewProps.xml" /><Relationship Id="rId2" Type="http://schemas.openxmlformats.org/officeDocument/2006/relationships/slideMaster" Target="slideMasters/slideMaster2.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3.xml" /><Relationship Id="rId11" Type="http://schemas.openxmlformats.org/officeDocument/2006/relationships/slide" Target="slides/slide8.xml" /><Relationship Id="rId5" Type="http://schemas.openxmlformats.org/officeDocument/2006/relationships/slide" Target="slides/slide2.xml" /><Relationship Id="rId15" Type="http://schemas.openxmlformats.org/officeDocument/2006/relationships/slide" Target="slides/slide12.xml" /><Relationship Id="rId10" Type="http://schemas.openxmlformats.org/officeDocument/2006/relationships/slide" Target="slides/slide7.xml" /><Relationship Id="rId19" Type="http://schemas.openxmlformats.org/officeDocument/2006/relationships/tableStyles" Target="tableStyles.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E54854-F22B-1E9E-2021-919CE3F32FD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ar-DZ"/>
          </a:p>
        </p:txBody>
      </p:sp>
      <p:sp>
        <p:nvSpPr>
          <p:cNvPr id="3" name="Sous-titre 2">
            <a:extLst>
              <a:ext uri="{FF2B5EF4-FFF2-40B4-BE49-F238E27FC236}">
                <a16:creationId xmlns:a16="http://schemas.microsoft.com/office/drawing/2014/main" id="{328F3BD8-2689-CAFF-4053-DE7382040C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ar-DZ"/>
          </a:p>
        </p:txBody>
      </p:sp>
      <p:sp>
        <p:nvSpPr>
          <p:cNvPr id="4" name="Espace réservé de la date 3">
            <a:extLst>
              <a:ext uri="{FF2B5EF4-FFF2-40B4-BE49-F238E27FC236}">
                <a16:creationId xmlns:a16="http://schemas.microsoft.com/office/drawing/2014/main" id="{36271341-8525-DD46-8646-3C87D66200CC}"/>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5" name="Espace réservé du pied de page 4">
            <a:extLst>
              <a:ext uri="{FF2B5EF4-FFF2-40B4-BE49-F238E27FC236}">
                <a16:creationId xmlns:a16="http://schemas.microsoft.com/office/drawing/2014/main" id="{78796303-B503-7D8E-8BB3-D439269E608D}"/>
              </a:ext>
            </a:extLst>
          </p:cNvPr>
          <p:cNvSpPr>
            <a:spLocks noGrp="1"/>
          </p:cNvSpPr>
          <p:nvPr>
            <p:ph type="ftr" sz="quarter" idx="11"/>
          </p:nvPr>
        </p:nvSpPr>
        <p:spPr/>
        <p:txBody>
          <a:bodyPr/>
          <a:lstStyle/>
          <a:p>
            <a:endParaRPr lang="ar-DZ"/>
          </a:p>
        </p:txBody>
      </p:sp>
      <p:sp>
        <p:nvSpPr>
          <p:cNvPr id="6" name="Espace réservé du numéro de diapositive 5">
            <a:extLst>
              <a:ext uri="{FF2B5EF4-FFF2-40B4-BE49-F238E27FC236}">
                <a16:creationId xmlns:a16="http://schemas.microsoft.com/office/drawing/2014/main" id="{16DEAF21-006C-05BF-A359-79A3C64ACA26}"/>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3685264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9426-D7BE-D27C-7889-5A6308A93E1B}"/>
              </a:ext>
            </a:extLst>
          </p:cNvPr>
          <p:cNvSpPr>
            <a:spLocks noGrp="1"/>
          </p:cNvSpPr>
          <p:nvPr>
            <p:ph type="title"/>
          </p:nvPr>
        </p:nvSpPr>
        <p:spPr/>
        <p:txBody>
          <a:bodyPr/>
          <a:lstStyle/>
          <a:p>
            <a:r>
              <a:rPr lang="fr-FR"/>
              <a:t>Modifiez le style du titre</a:t>
            </a:r>
            <a:endParaRPr lang="ar-DZ"/>
          </a:p>
        </p:txBody>
      </p:sp>
      <p:sp>
        <p:nvSpPr>
          <p:cNvPr id="3" name="Espace réservé du texte vertical 2">
            <a:extLst>
              <a:ext uri="{FF2B5EF4-FFF2-40B4-BE49-F238E27FC236}">
                <a16:creationId xmlns:a16="http://schemas.microsoft.com/office/drawing/2014/main" id="{B7C7BEB5-A586-CC40-BE53-D9A5E0E2F48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e la date 3">
            <a:extLst>
              <a:ext uri="{FF2B5EF4-FFF2-40B4-BE49-F238E27FC236}">
                <a16:creationId xmlns:a16="http://schemas.microsoft.com/office/drawing/2014/main" id="{E7AD1929-629E-CDC7-AA09-552D0FFFB028}"/>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5" name="Espace réservé du pied de page 4">
            <a:extLst>
              <a:ext uri="{FF2B5EF4-FFF2-40B4-BE49-F238E27FC236}">
                <a16:creationId xmlns:a16="http://schemas.microsoft.com/office/drawing/2014/main" id="{2BFFE6D6-EB3C-9144-1F13-7AA867444886}"/>
              </a:ext>
            </a:extLst>
          </p:cNvPr>
          <p:cNvSpPr>
            <a:spLocks noGrp="1"/>
          </p:cNvSpPr>
          <p:nvPr>
            <p:ph type="ftr" sz="quarter" idx="11"/>
          </p:nvPr>
        </p:nvSpPr>
        <p:spPr/>
        <p:txBody>
          <a:bodyPr/>
          <a:lstStyle/>
          <a:p>
            <a:endParaRPr lang="ar-DZ"/>
          </a:p>
        </p:txBody>
      </p:sp>
      <p:sp>
        <p:nvSpPr>
          <p:cNvPr id="6" name="Espace réservé du numéro de diapositive 5">
            <a:extLst>
              <a:ext uri="{FF2B5EF4-FFF2-40B4-BE49-F238E27FC236}">
                <a16:creationId xmlns:a16="http://schemas.microsoft.com/office/drawing/2014/main" id="{BD3C1DDD-BCF2-A9BF-F349-2651DC215947}"/>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641709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DEE1168-1889-94C9-03C6-6BD2965D39F1}"/>
              </a:ext>
            </a:extLst>
          </p:cNvPr>
          <p:cNvSpPr>
            <a:spLocks noGrp="1"/>
          </p:cNvSpPr>
          <p:nvPr>
            <p:ph type="title" orient="vert"/>
          </p:nvPr>
        </p:nvSpPr>
        <p:spPr>
          <a:xfrm>
            <a:off x="8724900" y="365125"/>
            <a:ext cx="2628900" cy="5811838"/>
          </a:xfrm>
        </p:spPr>
        <p:txBody>
          <a:bodyPr vert="eaVert"/>
          <a:lstStyle/>
          <a:p>
            <a:r>
              <a:rPr lang="fr-FR"/>
              <a:t>Modifiez le style du titre</a:t>
            </a:r>
            <a:endParaRPr lang="ar-DZ"/>
          </a:p>
        </p:txBody>
      </p:sp>
      <p:sp>
        <p:nvSpPr>
          <p:cNvPr id="3" name="Espace réservé du texte vertical 2">
            <a:extLst>
              <a:ext uri="{FF2B5EF4-FFF2-40B4-BE49-F238E27FC236}">
                <a16:creationId xmlns:a16="http://schemas.microsoft.com/office/drawing/2014/main" id="{BA9B49A9-4B6F-6968-80C2-7D0E3F65021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e la date 3">
            <a:extLst>
              <a:ext uri="{FF2B5EF4-FFF2-40B4-BE49-F238E27FC236}">
                <a16:creationId xmlns:a16="http://schemas.microsoft.com/office/drawing/2014/main" id="{928B93C5-5DD7-514A-A2F0-F42C6B4AC926}"/>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5" name="Espace réservé du pied de page 4">
            <a:extLst>
              <a:ext uri="{FF2B5EF4-FFF2-40B4-BE49-F238E27FC236}">
                <a16:creationId xmlns:a16="http://schemas.microsoft.com/office/drawing/2014/main" id="{FE29E3D7-0AB6-F1DB-2B99-5F5E9566451B}"/>
              </a:ext>
            </a:extLst>
          </p:cNvPr>
          <p:cNvSpPr>
            <a:spLocks noGrp="1"/>
          </p:cNvSpPr>
          <p:nvPr>
            <p:ph type="ftr" sz="quarter" idx="11"/>
          </p:nvPr>
        </p:nvSpPr>
        <p:spPr/>
        <p:txBody>
          <a:bodyPr/>
          <a:lstStyle/>
          <a:p>
            <a:endParaRPr lang="ar-DZ"/>
          </a:p>
        </p:txBody>
      </p:sp>
      <p:sp>
        <p:nvSpPr>
          <p:cNvPr id="6" name="Espace réservé du numéro de diapositive 5">
            <a:extLst>
              <a:ext uri="{FF2B5EF4-FFF2-40B4-BE49-F238E27FC236}">
                <a16:creationId xmlns:a16="http://schemas.microsoft.com/office/drawing/2014/main" id="{C94720E6-88E5-4B4C-3814-578262EB7062}"/>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4246953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82704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457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33119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67840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530420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845373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02591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42859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F48162-A36A-28AF-D105-F976FBED8D9A}"/>
              </a:ext>
            </a:extLst>
          </p:cNvPr>
          <p:cNvSpPr>
            <a:spLocks noGrp="1"/>
          </p:cNvSpPr>
          <p:nvPr>
            <p:ph type="title"/>
          </p:nvPr>
        </p:nvSpPr>
        <p:spPr/>
        <p:txBody>
          <a:bodyPr/>
          <a:lstStyle/>
          <a:p>
            <a:r>
              <a:rPr lang="fr-FR"/>
              <a:t>Modifiez le style du titre</a:t>
            </a:r>
            <a:endParaRPr lang="ar-DZ"/>
          </a:p>
        </p:txBody>
      </p:sp>
      <p:sp>
        <p:nvSpPr>
          <p:cNvPr id="3" name="Espace réservé du contenu 2">
            <a:extLst>
              <a:ext uri="{FF2B5EF4-FFF2-40B4-BE49-F238E27FC236}">
                <a16:creationId xmlns:a16="http://schemas.microsoft.com/office/drawing/2014/main" id="{3845C5A7-5501-D598-9A7B-A8833ABFE84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e la date 3">
            <a:extLst>
              <a:ext uri="{FF2B5EF4-FFF2-40B4-BE49-F238E27FC236}">
                <a16:creationId xmlns:a16="http://schemas.microsoft.com/office/drawing/2014/main" id="{66CE4BD4-4AB1-0CAE-F141-51BD960F50C2}"/>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5" name="Espace réservé du pied de page 4">
            <a:extLst>
              <a:ext uri="{FF2B5EF4-FFF2-40B4-BE49-F238E27FC236}">
                <a16:creationId xmlns:a16="http://schemas.microsoft.com/office/drawing/2014/main" id="{629F7A4D-8E7A-F90D-1F4D-F8066A3B4443}"/>
              </a:ext>
            </a:extLst>
          </p:cNvPr>
          <p:cNvSpPr>
            <a:spLocks noGrp="1"/>
          </p:cNvSpPr>
          <p:nvPr>
            <p:ph type="ftr" sz="quarter" idx="11"/>
          </p:nvPr>
        </p:nvSpPr>
        <p:spPr/>
        <p:txBody>
          <a:bodyPr/>
          <a:lstStyle/>
          <a:p>
            <a:endParaRPr lang="ar-DZ"/>
          </a:p>
        </p:txBody>
      </p:sp>
      <p:sp>
        <p:nvSpPr>
          <p:cNvPr id="6" name="Espace réservé du numéro de diapositive 5">
            <a:extLst>
              <a:ext uri="{FF2B5EF4-FFF2-40B4-BE49-F238E27FC236}">
                <a16:creationId xmlns:a16="http://schemas.microsoft.com/office/drawing/2014/main" id="{A816EDBA-7FC9-E98B-E4B2-0840EA61EA8B}"/>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27665362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3866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382296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340434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30D3AC-2AD9-E3B3-681B-C7A9C46CDA7D}"/>
              </a:ext>
            </a:extLst>
          </p:cNvPr>
          <p:cNvSpPr>
            <a:spLocks noGrp="1"/>
          </p:cNvSpPr>
          <p:nvPr>
            <p:ph type="dt" sz="half" idx="10"/>
          </p:nvPr>
        </p:nvSpPr>
        <p:spPr/>
        <p:txBody>
          <a:bodyPr/>
          <a:lstStyle>
            <a:lvl1pPr>
              <a:defRPr/>
            </a:lvl1pPr>
          </a:lstStyle>
          <a:p>
            <a:pPr>
              <a:defRPr/>
            </a:pPr>
            <a:fld id="{D9C6677A-A88F-4DC4-8341-CEA16C94186D}" type="datetimeFigureOut">
              <a:rPr lang="en-US"/>
              <a:pPr>
                <a:defRPr/>
              </a:pPr>
              <a:t>11/14/2025</a:t>
            </a:fld>
            <a:endParaRPr lang="en-US"/>
          </a:p>
        </p:txBody>
      </p:sp>
      <p:sp>
        <p:nvSpPr>
          <p:cNvPr id="5" name="Footer Placeholder 4">
            <a:extLst>
              <a:ext uri="{FF2B5EF4-FFF2-40B4-BE49-F238E27FC236}">
                <a16:creationId xmlns:a16="http://schemas.microsoft.com/office/drawing/2014/main" id="{9BCBB974-446D-6BAF-7169-BDFF3FE0E3D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31C52CB-2E65-2D5E-EEB5-1030D0E0121C}"/>
              </a:ext>
            </a:extLst>
          </p:cNvPr>
          <p:cNvSpPr>
            <a:spLocks noGrp="1"/>
          </p:cNvSpPr>
          <p:nvPr>
            <p:ph type="sldNum" sz="quarter" idx="12"/>
          </p:nvPr>
        </p:nvSpPr>
        <p:spPr/>
        <p:txBody>
          <a:bodyPr/>
          <a:lstStyle>
            <a:lvl1pPr>
              <a:defRPr/>
            </a:lvl1pPr>
          </a:lstStyle>
          <a:p>
            <a:fld id="{D47B4AE2-EE0C-4C35-BA4A-2E37049ED3D7}" type="slidenum">
              <a:rPr lang="en-US" altLang="ar-DZ"/>
              <a:pPr/>
              <a:t>‹#›</a:t>
            </a:fld>
            <a:endParaRPr lang="en-US" altLang="ar-DZ"/>
          </a:p>
        </p:txBody>
      </p:sp>
    </p:spTree>
    <p:extLst>
      <p:ext uri="{BB962C8B-B14F-4D97-AF65-F5344CB8AC3E}">
        <p14:creationId xmlns:p14="http://schemas.microsoft.com/office/powerpoint/2010/main" val="23730300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186A85-465C-1207-1BFB-E2843867F5A7}"/>
              </a:ext>
            </a:extLst>
          </p:cNvPr>
          <p:cNvSpPr>
            <a:spLocks noGrp="1"/>
          </p:cNvSpPr>
          <p:nvPr>
            <p:ph type="dt" sz="half" idx="10"/>
          </p:nvPr>
        </p:nvSpPr>
        <p:spPr/>
        <p:txBody>
          <a:bodyPr/>
          <a:lstStyle>
            <a:lvl1pPr>
              <a:defRPr/>
            </a:lvl1pPr>
          </a:lstStyle>
          <a:p>
            <a:pPr>
              <a:defRPr/>
            </a:pPr>
            <a:fld id="{EB90C8BB-5D6D-487A-B0D4-0AAD04788480}" type="datetimeFigureOut">
              <a:rPr lang="en-US"/>
              <a:pPr>
                <a:defRPr/>
              </a:pPr>
              <a:t>11/14/2025</a:t>
            </a:fld>
            <a:endParaRPr lang="en-US"/>
          </a:p>
        </p:txBody>
      </p:sp>
      <p:sp>
        <p:nvSpPr>
          <p:cNvPr id="5" name="Footer Placeholder 4">
            <a:extLst>
              <a:ext uri="{FF2B5EF4-FFF2-40B4-BE49-F238E27FC236}">
                <a16:creationId xmlns:a16="http://schemas.microsoft.com/office/drawing/2014/main" id="{02F74DF6-90BC-F237-7867-DC8041BB968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58C1014-C42E-D951-8C64-E51130E9DB8F}"/>
              </a:ext>
            </a:extLst>
          </p:cNvPr>
          <p:cNvSpPr>
            <a:spLocks noGrp="1"/>
          </p:cNvSpPr>
          <p:nvPr>
            <p:ph type="sldNum" sz="quarter" idx="12"/>
          </p:nvPr>
        </p:nvSpPr>
        <p:spPr/>
        <p:txBody>
          <a:bodyPr/>
          <a:lstStyle>
            <a:lvl1pPr>
              <a:defRPr/>
            </a:lvl1pPr>
          </a:lstStyle>
          <a:p>
            <a:fld id="{90305F19-E915-401C-A878-D06664351A85}" type="slidenum">
              <a:rPr lang="en-US" altLang="ar-DZ"/>
              <a:pPr/>
              <a:t>‹#›</a:t>
            </a:fld>
            <a:endParaRPr lang="en-US" altLang="ar-DZ"/>
          </a:p>
        </p:txBody>
      </p:sp>
    </p:spTree>
    <p:extLst>
      <p:ext uri="{BB962C8B-B14F-4D97-AF65-F5344CB8AC3E}">
        <p14:creationId xmlns:p14="http://schemas.microsoft.com/office/powerpoint/2010/main" val="35520941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E94FAB-18CF-DEB8-EE9D-17125F8D9EFF}"/>
              </a:ext>
            </a:extLst>
          </p:cNvPr>
          <p:cNvSpPr>
            <a:spLocks noGrp="1"/>
          </p:cNvSpPr>
          <p:nvPr>
            <p:ph type="dt" sz="half" idx="10"/>
          </p:nvPr>
        </p:nvSpPr>
        <p:spPr/>
        <p:txBody>
          <a:bodyPr/>
          <a:lstStyle>
            <a:lvl1pPr>
              <a:defRPr/>
            </a:lvl1pPr>
          </a:lstStyle>
          <a:p>
            <a:pPr>
              <a:defRPr/>
            </a:pPr>
            <a:fld id="{71EB6E14-26F6-4A63-8342-F96D7EAFD294}" type="datetimeFigureOut">
              <a:rPr lang="en-US"/>
              <a:pPr>
                <a:defRPr/>
              </a:pPr>
              <a:t>11/14/2025</a:t>
            </a:fld>
            <a:endParaRPr lang="en-US"/>
          </a:p>
        </p:txBody>
      </p:sp>
      <p:sp>
        <p:nvSpPr>
          <p:cNvPr id="5" name="Footer Placeholder 4">
            <a:extLst>
              <a:ext uri="{FF2B5EF4-FFF2-40B4-BE49-F238E27FC236}">
                <a16:creationId xmlns:a16="http://schemas.microsoft.com/office/drawing/2014/main" id="{EE5D7BC7-2B46-A65D-A1E2-9563C1FFB7D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34BE490-83FC-CA90-CDFC-F6A03536866B}"/>
              </a:ext>
            </a:extLst>
          </p:cNvPr>
          <p:cNvSpPr>
            <a:spLocks noGrp="1"/>
          </p:cNvSpPr>
          <p:nvPr>
            <p:ph type="sldNum" sz="quarter" idx="12"/>
          </p:nvPr>
        </p:nvSpPr>
        <p:spPr/>
        <p:txBody>
          <a:bodyPr/>
          <a:lstStyle>
            <a:lvl1pPr>
              <a:defRPr/>
            </a:lvl1pPr>
          </a:lstStyle>
          <a:p>
            <a:fld id="{6C03F8A9-34EF-496E-A288-76B84D211814}" type="slidenum">
              <a:rPr lang="en-US" altLang="ar-DZ"/>
              <a:pPr/>
              <a:t>‹#›</a:t>
            </a:fld>
            <a:endParaRPr lang="en-US" altLang="ar-DZ"/>
          </a:p>
        </p:txBody>
      </p:sp>
    </p:spTree>
    <p:extLst>
      <p:ext uri="{BB962C8B-B14F-4D97-AF65-F5344CB8AC3E}">
        <p14:creationId xmlns:p14="http://schemas.microsoft.com/office/powerpoint/2010/main" val="32959186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6"/>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6"/>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97425A9-5B0D-4626-364C-38B14C4A5D4E}"/>
              </a:ext>
            </a:extLst>
          </p:cNvPr>
          <p:cNvSpPr>
            <a:spLocks noGrp="1"/>
          </p:cNvSpPr>
          <p:nvPr>
            <p:ph type="dt" sz="half" idx="10"/>
          </p:nvPr>
        </p:nvSpPr>
        <p:spPr/>
        <p:txBody>
          <a:bodyPr/>
          <a:lstStyle>
            <a:lvl1pPr>
              <a:defRPr/>
            </a:lvl1pPr>
          </a:lstStyle>
          <a:p>
            <a:pPr>
              <a:defRPr/>
            </a:pPr>
            <a:fld id="{9A5A6CA6-15D0-4C68-9B65-EBE1641315E1}" type="datetimeFigureOut">
              <a:rPr lang="en-US"/>
              <a:pPr>
                <a:defRPr/>
              </a:pPr>
              <a:t>11/14/2025</a:t>
            </a:fld>
            <a:endParaRPr lang="en-US"/>
          </a:p>
        </p:txBody>
      </p:sp>
      <p:sp>
        <p:nvSpPr>
          <p:cNvPr id="6" name="Footer Placeholder 4">
            <a:extLst>
              <a:ext uri="{FF2B5EF4-FFF2-40B4-BE49-F238E27FC236}">
                <a16:creationId xmlns:a16="http://schemas.microsoft.com/office/drawing/2014/main" id="{A730EF24-7CCC-4F76-CF2F-8A736A9FD44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5B3132A-AA92-3305-7AC3-73EC99BAEFB4}"/>
              </a:ext>
            </a:extLst>
          </p:cNvPr>
          <p:cNvSpPr>
            <a:spLocks noGrp="1"/>
          </p:cNvSpPr>
          <p:nvPr>
            <p:ph type="sldNum" sz="quarter" idx="12"/>
          </p:nvPr>
        </p:nvSpPr>
        <p:spPr/>
        <p:txBody>
          <a:bodyPr/>
          <a:lstStyle>
            <a:lvl1pPr>
              <a:defRPr/>
            </a:lvl1pPr>
          </a:lstStyle>
          <a:p>
            <a:fld id="{9C7161D8-4761-4C7E-BB75-D794A92F0454}" type="slidenum">
              <a:rPr lang="en-US" altLang="ar-DZ"/>
              <a:pPr/>
              <a:t>‹#›</a:t>
            </a:fld>
            <a:endParaRPr lang="en-US" altLang="ar-DZ"/>
          </a:p>
        </p:txBody>
      </p:sp>
    </p:spTree>
    <p:extLst>
      <p:ext uri="{BB962C8B-B14F-4D97-AF65-F5344CB8AC3E}">
        <p14:creationId xmlns:p14="http://schemas.microsoft.com/office/powerpoint/2010/main" val="830132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1E177BD3-68F6-8724-3BFA-0AC5C5006737}"/>
              </a:ext>
            </a:extLst>
          </p:cNvPr>
          <p:cNvSpPr>
            <a:spLocks noGrp="1"/>
          </p:cNvSpPr>
          <p:nvPr>
            <p:ph type="dt" sz="half" idx="10"/>
          </p:nvPr>
        </p:nvSpPr>
        <p:spPr/>
        <p:txBody>
          <a:bodyPr/>
          <a:lstStyle>
            <a:lvl1pPr>
              <a:defRPr/>
            </a:lvl1pPr>
          </a:lstStyle>
          <a:p>
            <a:pPr>
              <a:defRPr/>
            </a:pPr>
            <a:fld id="{93CA3605-EBE9-4D45-89C0-1DF596FF8E15}" type="datetimeFigureOut">
              <a:rPr lang="en-US"/>
              <a:pPr>
                <a:defRPr/>
              </a:pPr>
              <a:t>11/14/2025</a:t>
            </a:fld>
            <a:endParaRPr lang="en-US"/>
          </a:p>
        </p:txBody>
      </p:sp>
      <p:sp>
        <p:nvSpPr>
          <p:cNvPr id="8" name="Footer Placeholder 4">
            <a:extLst>
              <a:ext uri="{FF2B5EF4-FFF2-40B4-BE49-F238E27FC236}">
                <a16:creationId xmlns:a16="http://schemas.microsoft.com/office/drawing/2014/main" id="{2CA5DF71-B2CD-9AC6-0837-3E54217D16F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F91DB46-6D3E-7A65-1C45-32AECE354070}"/>
              </a:ext>
            </a:extLst>
          </p:cNvPr>
          <p:cNvSpPr>
            <a:spLocks noGrp="1"/>
          </p:cNvSpPr>
          <p:nvPr>
            <p:ph type="sldNum" sz="quarter" idx="12"/>
          </p:nvPr>
        </p:nvSpPr>
        <p:spPr/>
        <p:txBody>
          <a:bodyPr/>
          <a:lstStyle>
            <a:lvl1pPr>
              <a:defRPr/>
            </a:lvl1pPr>
          </a:lstStyle>
          <a:p>
            <a:fld id="{7B71DDC4-F3F8-41C9-838D-7E2D150FC456}" type="slidenum">
              <a:rPr lang="en-US" altLang="ar-DZ"/>
              <a:pPr/>
              <a:t>‹#›</a:t>
            </a:fld>
            <a:endParaRPr lang="en-US" altLang="ar-DZ"/>
          </a:p>
        </p:txBody>
      </p:sp>
    </p:spTree>
    <p:extLst>
      <p:ext uri="{BB962C8B-B14F-4D97-AF65-F5344CB8AC3E}">
        <p14:creationId xmlns:p14="http://schemas.microsoft.com/office/powerpoint/2010/main" val="30544953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314CA718-C20D-9DBB-68F6-13560DC79F7E}"/>
              </a:ext>
            </a:extLst>
          </p:cNvPr>
          <p:cNvSpPr>
            <a:spLocks noGrp="1"/>
          </p:cNvSpPr>
          <p:nvPr>
            <p:ph type="dt" sz="half" idx="10"/>
          </p:nvPr>
        </p:nvSpPr>
        <p:spPr/>
        <p:txBody>
          <a:bodyPr/>
          <a:lstStyle>
            <a:lvl1pPr>
              <a:defRPr/>
            </a:lvl1pPr>
          </a:lstStyle>
          <a:p>
            <a:pPr>
              <a:defRPr/>
            </a:pPr>
            <a:fld id="{E566E1F2-6420-4C4C-B26C-5AA62A58327C}" type="datetimeFigureOut">
              <a:rPr lang="en-US"/>
              <a:pPr>
                <a:defRPr/>
              </a:pPr>
              <a:t>11/14/2025</a:t>
            </a:fld>
            <a:endParaRPr lang="en-US"/>
          </a:p>
        </p:txBody>
      </p:sp>
      <p:sp>
        <p:nvSpPr>
          <p:cNvPr id="4" name="Footer Placeholder 4">
            <a:extLst>
              <a:ext uri="{FF2B5EF4-FFF2-40B4-BE49-F238E27FC236}">
                <a16:creationId xmlns:a16="http://schemas.microsoft.com/office/drawing/2014/main" id="{4498F11C-A963-82F4-7B3A-05C5E2C8EF6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5D9017B-CB48-C509-49BF-B7D544ED8CD2}"/>
              </a:ext>
            </a:extLst>
          </p:cNvPr>
          <p:cNvSpPr>
            <a:spLocks noGrp="1"/>
          </p:cNvSpPr>
          <p:nvPr>
            <p:ph type="sldNum" sz="quarter" idx="12"/>
          </p:nvPr>
        </p:nvSpPr>
        <p:spPr/>
        <p:txBody>
          <a:bodyPr/>
          <a:lstStyle>
            <a:lvl1pPr>
              <a:defRPr/>
            </a:lvl1pPr>
          </a:lstStyle>
          <a:p>
            <a:fld id="{F4A6B754-549F-46B1-ACF3-0AB25C66AC00}" type="slidenum">
              <a:rPr lang="en-US" altLang="ar-DZ"/>
              <a:pPr/>
              <a:t>‹#›</a:t>
            </a:fld>
            <a:endParaRPr lang="en-US" altLang="ar-DZ"/>
          </a:p>
        </p:txBody>
      </p:sp>
    </p:spTree>
    <p:extLst>
      <p:ext uri="{BB962C8B-B14F-4D97-AF65-F5344CB8AC3E}">
        <p14:creationId xmlns:p14="http://schemas.microsoft.com/office/powerpoint/2010/main" val="6054145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75A24A4-6B3F-4726-E6EA-7CE73C747A9E}"/>
              </a:ext>
            </a:extLst>
          </p:cNvPr>
          <p:cNvSpPr>
            <a:spLocks noGrp="1"/>
          </p:cNvSpPr>
          <p:nvPr>
            <p:ph type="dt" sz="half" idx="10"/>
          </p:nvPr>
        </p:nvSpPr>
        <p:spPr/>
        <p:txBody>
          <a:bodyPr/>
          <a:lstStyle>
            <a:lvl1pPr>
              <a:defRPr/>
            </a:lvl1pPr>
          </a:lstStyle>
          <a:p>
            <a:pPr>
              <a:defRPr/>
            </a:pPr>
            <a:fld id="{F95A17E9-2EED-4F9C-88D7-4A7D848B06A2}" type="datetimeFigureOut">
              <a:rPr lang="en-US"/>
              <a:pPr>
                <a:defRPr/>
              </a:pPr>
              <a:t>11/14/2025</a:t>
            </a:fld>
            <a:endParaRPr lang="en-US"/>
          </a:p>
        </p:txBody>
      </p:sp>
      <p:sp>
        <p:nvSpPr>
          <p:cNvPr id="3" name="Footer Placeholder 4">
            <a:extLst>
              <a:ext uri="{FF2B5EF4-FFF2-40B4-BE49-F238E27FC236}">
                <a16:creationId xmlns:a16="http://schemas.microsoft.com/office/drawing/2014/main" id="{2E4AC389-7971-1874-50ED-A8B719DA1EE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0E6267E-3A9B-BB09-6CB3-D8FF7EB95C1D}"/>
              </a:ext>
            </a:extLst>
          </p:cNvPr>
          <p:cNvSpPr>
            <a:spLocks noGrp="1"/>
          </p:cNvSpPr>
          <p:nvPr>
            <p:ph type="sldNum" sz="quarter" idx="12"/>
          </p:nvPr>
        </p:nvSpPr>
        <p:spPr/>
        <p:txBody>
          <a:bodyPr/>
          <a:lstStyle>
            <a:lvl1pPr>
              <a:defRPr/>
            </a:lvl1pPr>
          </a:lstStyle>
          <a:p>
            <a:fld id="{E04D5703-FDF7-4983-B715-45510B0F8C53}" type="slidenum">
              <a:rPr lang="en-US" altLang="ar-DZ"/>
              <a:pPr/>
              <a:t>‹#›</a:t>
            </a:fld>
            <a:endParaRPr lang="en-US" altLang="ar-DZ"/>
          </a:p>
        </p:txBody>
      </p:sp>
    </p:spTree>
    <p:extLst>
      <p:ext uri="{BB962C8B-B14F-4D97-AF65-F5344CB8AC3E}">
        <p14:creationId xmlns:p14="http://schemas.microsoft.com/office/powerpoint/2010/main" val="176394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02D110-9913-D408-89CB-6DA9E1D03B6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ar-DZ"/>
          </a:p>
        </p:txBody>
      </p:sp>
      <p:sp>
        <p:nvSpPr>
          <p:cNvPr id="3" name="Espace réservé du texte 2">
            <a:extLst>
              <a:ext uri="{FF2B5EF4-FFF2-40B4-BE49-F238E27FC236}">
                <a16:creationId xmlns:a16="http://schemas.microsoft.com/office/drawing/2014/main" id="{829E9BF9-8B48-AECB-48FF-F1C78173F9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9D9AAD0-5CCE-00B3-C537-1AA782A32A38}"/>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5" name="Espace réservé du pied de page 4">
            <a:extLst>
              <a:ext uri="{FF2B5EF4-FFF2-40B4-BE49-F238E27FC236}">
                <a16:creationId xmlns:a16="http://schemas.microsoft.com/office/drawing/2014/main" id="{D33EF5D8-B56A-9DDD-0342-6104BC9AD7C6}"/>
              </a:ext>
            </a:extLst>
          </p:cNvPr>
          <p:cNvSpPr>
            <a:spLocks noGrp="1"/>
          </p:cNvSpPr>
          <p:nvPr>
            <p:ph type="ftr" sz="quarter" idx="11"/>
          </p:nvPr>
        </p:nvSpPr>
        <p:spPr/>
        <p:txBody>
          <a:bodyPr/>
          <a:lstStyle/>
          <a:p>
            <a:endParaRPr lang="ar-DZ"/>
          </a:p>
        </p:txBody>
      </p:sp>
      <p:sp>
        <p:nvSpPr>
          <p:cNvPr id="6" name="Espace réservé du numéro de diapositive 5">
            <a:extLst>
              <a:ext uri="{FF2B5EF4-FFF2-40B4-BE49-F238E27FC236}">
                <a16:creationId xmlns:a16="http://schemas.microsoft.com/office/drawing/2014/main" id="{D62C171E-54E3-8488-3DCA-5CB3D52AAC7F}"/>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19914290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6E56AE71-1A4C-BEF5-B7A0-4141F11554B7}"/>
              </a:ext>
            </a:extLst>
          </p:cNvPr>
          <p:cNvSpPr>
            <a:spLocks noGrp="1"/>
          </p:cNvSpPr>
          <p:nvPr>
            <p:ph type="dt" sz="half" idx="10"/>
          </p:nvPr>
        </p:nvSpPr>
        <p:spPr/>
        <p:txBody>
          <a:bodyPr/>
          <a:lstStyle>
            <a:lvl1pPr>
              <a:defRPr/>
            </a:lvl1pPr>
          </a:lstStyle>
          <a:p>
            <a:pPr>
              <a:defRPr/>
            </a:pPr>
            <a:fld id="{74154230-3845-4778-9A66-0CB19D630597}" type="datetimeFigureOut">
              <a:rPr lang="en-US"/>
              <a:pPr>
                <a:defRPr/>
              </a:pPr>
              <a:t>11/14/2025</a:t>
            </a:fld>
            <a:endParaRPr lang="en-US"/>
          </a:p>
        </p:txBody>
      </p:sp>
      <p:sp>
        <p:nvSpPr>
          <p:cNvPr id="6" name="Footer Placeholder 4">
            <a:extLst>
              <a:ext uri="{FF2B5EF4-FFF2-40B4-BE49-F238E27FC236}">
                <a16:creationId xmlns:a16="http://schemas.microsoft.com/office/drawing/2014/main" id="{74A5DA93-A708-9EDB-6ABF-A578C6AAA7D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045476F-2E4C-DB25-17B8-209468DD1A83}"/>
              </a:ext>
            </a:extLst>
          </p:cNvPr>
          <p:cNvSpPr>
            <a:spLocks noGrp="1"/>
          </p:cNvSpPr>
          <p:nvPr>
            <p:ph type="sldNum" sz="quarter" idx="12"/>
          </p:nvPr>
        </p:nvSpPr>
        <p:spPr/>
        <p:txBody>
          <a:bodyPr/>
          <a:lstStyle>
            <a:lvl1pPr>
              <a:defRPr/>
            </a:lvl1pPr>
          </a:lstStyle>
          <a:p>
            <a:fld id="{FC9BD095-E69A-40E4-8A78-88095E8649D8}" type="slidenum">
              <a:rPr lang="en-US" altLang="ar-DZ"/>
              <a:pPr/>
              <a:t>‹#›</a:t>
            </a:fld>
            <a:endParaRPr lang="en-US" altLang="ar-DZ"/>
          </a:p>
        </p:txBody>
      </p:sp>
    </p:spTree>
    <p:extLst>
      <p:ext uri="{BB962C8B-B14F-4D97-AF65-F5344CB8AC3E}">
        <p14:creationId xmlns:p14="http://schemas.microsoft.com/office/powerpoint/2010/main" val="14273879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6"/>
            <a:ext cx="6172200" cy="4873625"/>
          </a:xfrm>
        </p:spPr>
        <p:txBody>
          <a:bodyPr rtlCol="0">
            <a:normAutofit/>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pPr lvl="0"/>
            <a:endParaRPr lang="en-US" noProof="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3BEDE12F-26FB-78A6-AA6D-3AB8160CCEA5}"/>
              </a:ext>
            </a:extLst>
          </p:cNvPr>
          <p:cNvSpPr>
            <a:spLocks noGrp="1"/>
          </p:cNvSpPr>
          <p:nvPr>
            <p:ph type="dt" sz="half" idx="10"/>
          </p:nvPr>
        </p:nvSpPr>
        <p:spPr/>
        <p:txBody>
          <a:bodyPr/>
          <a:lstStyle>
            <a:lvl1pPr>
              <a:defRPr/>
            </a:lvl1pPr>
          </a:lstStyle>
          <a:p>
            <a:pPr>
              <a:defRPr/>
            </a:pPr>
            <a:fld id="{01B4DE00-36A1-4736-A5C4-4B6B39634F54}" type="datetimeFigureOut">
              <a:rPr lang="en-US"/>
              <a:pPr>
                <a:defRPr/>
              </a:pPr>
              <a:t>11/14/2025</a:t>
            </a:fld>
            <a:endParaRPr lang="en-US"/>
          </a:p>
        </p:txBody>
      </p:sp>
      <p:sp>
        <p:nvSpPr>
          <p:cNvPr id="6" name="Footer Placeholder 4">
            <a:extLst>
              <a:ext uri="{FF2B5EF4-FFF2-40B4-BE49-F238E27FC236}">
                <a16:creationId xmlns:a16="http://schemas.microsoft.com/office/drawing/2014/main" id="{424D2A9A-CCAA-38F5-E7EC-969BF6806FD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1863810-6604-69C4-62D0-1E4710259B1B}"/>
              </a:ext>
            </a:extLst>
          </p:cNvPr>
          <p:cNvSpPr>
            <a:spLocks noGrp="1"/>
          </p:cNvSpPr>
          <p:nvPr>
            <p:ph type="sldNum" sz="quarter" idx="12"/>
          </p:nvPr>
        </p:nvSpPr>
        <p:spPr/>
        <p:txBody>
          <a:bodyPr/>
          <a:lstStyle>
            <a:lvl1pPr>
              <a:defRPr/>
            </a:lvl1pPr>
          </a:lstStyle>
          <a:p>
            <a:fld id="{617394E7-C70A-4984-A723-32A9BA7EAA97}" type="slidenum">
              <a:rPr lang="en-US" altLang="ar-DZ"/>
              <a:pPr/>
              <a:t>‹#›</a:t>
            </a:fld>
            <a:endParaRPr lang="en-US" altLang="ar-DZ"/>
          </a:p>
        </p:txBody>
      </p:sp>
    </p:spTree>
    <p:extLst>
      <p:ext uri="{BB962C8B-B14F-4D97-AF65-F5344CB8AC3E}">
        <p14:creationId xmlns:p14="http://schemas.microsoft.com/office/powerpoint/2010/main" val="6889470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910E2F-0FD4-3669-012F-C62DF5748877}"/>
              </a:ext>
            </a:extLst>
          </p:cNvPr>
          <p:cNvSpPr>
            <a:spLocks noGrp="1"/>
          </p:cNvSpPr>
          <p:nvPr>
            <p:ph type="dt" sz="half" idx="10"/>
          </p:nvPr>
        </p:nvSpPr>
        <p:spPr/>
        <p:txBody>
          <a:bodyPr/>
          <a:lstStyle>
            <a:lvl1pPr>
              <a:defRPr/>
            </a:lvl1pPr>
          </a:lstStyle>
          <a:p>
            <a:pPr>
              <a:defRPr/>
            </a:pPr>
            <a:fld id="{0AB56402-FDCD-4A57-A654-4CF83B79E1CC}" type="datetimeFigureOut">
              <a:rPr lang="en-US"/>
              <a:pPr>
                <a:defRPr/>
              </a:pPr>
              <a:t>11/14/2025</a:t>
            </a:fld>
            <a:endParaRPr lang="en-US"/>
          </a:p>
        </p:txBody>
      </p:sp>
      <p:sp>
        <p:nvSpPr>
          <p:cNvPr id="5" name="Footer Placeholder 4">
            <a:extLst>
              <a:ext uri="{FF2B5EF4-FFF2-40B4-BE49-F238E27FC236}">
                <a16:creationId xmlns:a16="http://schemas.microsoft.com/office/drawing/2014/main" id="{F844EF3F-F3B7-2482-B9D9-64B903AE68A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C070B0C-5D39-CDDE-3929-EB374388B13B}"/>
              </a:ext>
            </a:extLst>
          </p:cNvPr>
          <p:cNvSpPr>
            <a:spLocks noGrp="1"/>
          </p:cNvSpPr>
          <p:nvPr>
            <p:ph type="sldNum" sz="quarter" idx="12"/>
          </p:nvPr>
        </p:nvSpPr>
        <p:spPr/>
        <p:txBody>
          <a:bodyPr/>
          <a:lstStyle>
            <a:lvl1pPr>
              <a:defRPr/>
            </a:lvl1pPr>
          </a:lstStyle>
          <a:p>
            <a:fld id="{01614214-D053-4A3D-A7E5-4ED9189F864C}" type="slidenum">
              <a:rPr lang="en-US" altLang="ar-DZ"/>
              <a:pPr/>
              <a:t>‹#›</a:t>
            </a:fld>
            <a:endParaRPr lang="en-US" altLang="ar-DZ"/>
          </a:p>
        </p:txBody>
      </p:sp>
    </p:spTree>
    <p:extLst>
      <p:ext uri="{BB962C8B-B14F-4D97-AF65-F5344CB8AC3E}">
        <p14:creationId xmlns:p14="http://schemas.microsoft.com/office/powerpoint/2010/main" val="36668479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6"/>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6"/>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B61BDB-F7D0-60AE-4533-FB587E421E8B}"/>
              </a:ext>
            </a:extLst>
          </p:cNvPr>
          <p:cNvSpPr>
            <a:spLocks noGrp="1"/>
          </p:cNvSpPr>
          <p:nvPr>
            <p:ph type="dt" sz="half" idx="10"/>
          </p:nvPr>
        </p:nvSpPr>
        <p:spPr/>
        <p:txBody>
          <a:bodyPr/>
          <a:lstStyle>
            <a:lvl1pPr>
              <a:defRPr/>
            </a:lvl1pPr>
          </a:lstStyle>
          <a:p>
            <a:pPr>
              <a:defRPr/>
            </a:pPr>
            <a:fld id="{9B1C7725-423F-4BF3-89E0-2E751F9088C6}" type="datetimeFigureOut">
              <a:rPr lang="en-US"/>
              <a:pPr>
                <a:defRPr/>
              </a:pPr>
              <a:t>11/14/2025</a:t>
            </a:fld>
            <a:endParaRPr lang="en-US"/>
          </a:p>
        </p:txBody>
      </p:sp>
      <p:sp>
        <p:nvSpPr>
          <p:cNvPr id="5" name="Footer Placeholder 4">
            <a:extLst>
              <a:ext uri="{FF2B5EF4-FFF2-40B4-BE49-F238E27FC236}">
                <a16:creationId xmlns:a16="http://schemas.microsoft.com/office/drawing/2014/main" id="{43D2C726-1D51-82E2-1F32-A7DAC1D9E6D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222E80F-C64B-092A-20A4-B5DC58CFB73C}"/>
              </a:ext>
            </a:extLst>
          </p:cNvPr>
          <p:cNvSpPr>
            <a:spLocks noGrp="1"/>
          </p:cNvSpPr>
          <p:nvPr>
            <p:ph type="sldNum" sz="quarter" idx="12"/>
          </p:nvPr>
        </p:nvSpPr>
        <p:spPr/>
        <p:txBody>
          <a:bodyPr/>
          <a:lstStyle>
            <a:lvl1pPr>
              <a:defRPr/>
            </a:lvl1pPr>
          </a:lstStyle>
          <a:p>
            <a:fld id="{F21A2556-7DB8-4D81-9902-B567B7DB78E1}" type="slidenum">
              <a:rPr lang="en-US" altLang="ar-DZ"/>
              <a:pPr/>
              <a:t>‹#›</a:t>
            </a:fld>
            <a:endParaRPr lang="en-US" altLang="ar-DZ"/>
          </a:p>
        </p:txBody>
      </p:sp>
    </p:spTree>
    <p:extLst>
      <p:ext uri="{BB962C8B-B14F-4D97-AF65-F5344CB8AC3E}">
        <p14:creationId xmlns:p14="http://schemas.microsoft.com/office/powerpoint/2010/main" val="41764318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49440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0" y="0"/>
            <a:ext cx="12192000" cy="6858000"/>
          </a:xfrm>
          <a:pattFill prst="pct5">
            <a:fgClr>
              <a:schemeClr val="tx1"/>
            </a:fgClr>
            <a:bgClr>
              <a:schemeClr val="bg1"/>
            </a:bgClr>
          </a:pattFill>
        </p:spPr>
        <p:txBody>
          <a:bodyPr rtlCol="0">
            <a:normAutofit/>
          </a:bodyPr>
          <a:lstStyle/>
          <a:p>
            <a:pPr lvl="0"/>
            <a:endParaRPr lang="en-US" noProof="0"/>
          </a:p>
        </p:txBody>
      </p:sp>
    </p:spTree>
    <p:extLst>
      <p:ext uri="{BB962C8B-B14F-4D97-AF65-F5344CB8AC3E}">
        <p14:creationId xmlns:p14="http://schemas.microsoft.com/office/powerpoint/2010/main" val="306500578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Welcome Messages">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2269168" y="2215634"/>
            <a:ext cx="2207583" cy="2207583"/>
          </a:xfrm>
          <a:custGeom>
            <a:avLst/>
            <a:gdLst>
              <a:gd name="connsiteX0" fmla="*/ 2267478 w 4534956"/>
              <a:gd name="connsiteY0" fmla="*/ 0 h 4537322"/>
              <a:gd name="connsiteX1" fmla="*/ 4534956 w 4534956"/>
              <a:gd name="connsiteY1" fmla="*/ 2268661 h 4537322"/>
              <a:gd name="connsiteX2" fmla="*/ 2267478 w 4534956"/>
              <a:gd name="connsiteY2" fmla="*/ 4537322 h 4537322"/>
              <a:gd name="connsiteX3" fmla="*/ 0 w 4534956"/>
              <a:gd name="connsiteY3" fmla="*/ 2268661 h 4537322"/>
              <a:gd name="connsiteX4" fmla="*/ 2267478 w 4534956"/>
              <a:gd name="connsiteY4" fmla="*/ 0 h 45373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4956" h="4537322">
                <a:moveTo>
                  <a:pt x="2267478" y="0"/>
                </a:moveTo>
                <a:cubicBezTo>
                  <a:pt x="3519772" y="0"/>
                  <a:pt x="4534956" y="1015714"/>
                  <a:pt x="4534956" y="2268661"/>
                </a:cubicBezTo>
                <a:cubicBezTo>
                  <a:pt x="4534956" y="3521608"/>
                  <a:pt x="3519772" y="4537322"/>
                  <a:pt x="2267478" y="4537322"/>
                </a:cubicBezTo>
                <a:cubicBezTo>
                  <a:pt x="1015184" y="4537322"/>
                  <a:pt x="0" y="3521608"/>
                  <a:pt x="0" y="2268661"/>
                </a:cubicBezTo>
                <a:cubicBezTo>
                  <a:pt x="0" y="1015714"/>
                  <a:pt x="1015184" y="0"/>
                  <a:pt x="2267478" y="0"/>
                </a:cubicBezTo>
                <a:close/>
              </a:path>
            </a:pathLst>
          </a:custGeom>
          <a:pattFill prst="pct5">
            <a:fgClr>
              <a:schemeClr val="tx1"/>
            </a:fgClr>
            <a:bgClr>
              <a:schemeClr val="bg1"/>
            </a:bgClr>
          </a:pattFill>
        </p:spPr>
        <p:txBody>
          <a:bodyPr rtlCol="0">
            <a:noAutofit/>
          </a:bodyPr>
          <a:lstStyle/>
          <a:p>
            <a:pPr lvl="0"/>
            <a:endParaRPr lang="en-US" noProof="0" dirty="0"/>
          </a:p>
        </p:txBody>
      </p:sp>
    </p:spTree>
    <p:extLst>
      <p:ext uri="{BB962C8B-B14F-4D97-AF65-F5344CB8AC3E}">
        <p14:creationId xmlns:p14="http://schemas.microsoft.com/office/powerpoint/2010/main" val="2376469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ight Image">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7014368" y="-1276351"/>
            <a:ext cx="9063832" cy="9193212"/>
          </a:xfrm>
          <a:custGeom>
            <a:avLst/>
            <a:gdLst>
              <a:gd name="connsiteX0" fmla="*/ 4531916 w 9063832"/>
              <a:gd name="connsiteY0" fmla="*/ 0 h 9193212"/>
              <a:gd name="connsiteX1" fmla="*/ 9063832 w 9063832"/>
              <a:gd name="connsiteY1" fmla="*/ 4596606 h 9193212"/>
              <a:gd name="connsiteX2" fmla="*/ 4531916 w 9063832"/>
              <a:gd name="connsiteY2" fmla="*/ 9193212 h 9193212"/>
              <a:gd name="connsiteX3" fmla="*/ 0 w 9063832"/>
              <a:gd name="connsiteY3" fmla="*/ 4596606 h 9193212"/>
              <a:gd name="connsiteX4" fmla="*/ 4531916 w 9063832"/>
              <a:gd name="connsiteY4" fmla="*/ 0 h 91932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63832" h="9193212">
                <a:moveTo>
                  <a:pt x="4531916" y="0"/>
                </a:moveTo>
                <a:cubicBezTo>
                  <a:pt x="7034824" y="0"/>
                  <a:pt x="9063832" y="2057971"/>
                  <a:pt x="9063832" y="4596606"/>
                </a:cubicBezTo>
                <a:cubicBezTo>
                  <a:pt x="9063832" y="7135241"/>
                  <a:pt x="7034824" y="9193212"/>
                  <a:pt x="4531916" y="9193212"/>
                </a:cubicBezTo>
                <a:cubicBezTo>
                  <a:pt x="2029008" y="9193212"/>
                  <a:pt x="0" y="7135241"/>
                  <a:pt x="0" y="4596606"/>
                </a:cubicBezTo>
                <a:cubicBezTo>
                  <a:pt x="0" y="2057971"/>
                  <a:pt x="2029008" y="0"/>
                  <a:pt x="4531916" y="0"/>
                </a:cubicBezTo>
                <a:close/>
              </a:path>
            </a:pathLst>
          </a:custGeom>
          <a:pattFill prst="pct5">
            <a:fgClr>
              <a:schemeClr val="tx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22938706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Left Image">
    <p:spTree>
      <p:nvGrpSpPr>
        <p:cNvPr id="1" name=""/>
        <p:cNvGrpSpPr/>
        <p:nvPr/>
      </p:nvGrpSpPr>
      <p:grpSpPr>
        <a:xfrm>
          <a:off x="0" y="0"/>
          <a:ext cx="0" cy="0"/>
          <a:chOff x="0" y="0"/>
          <a:chExt cx="0" cy="0"/>
        </a:xfrm>
      </p:grpSpPr>
      <p:sp>
        <p:nvSpPr>
          <p:cNvPr id="3" name="Picture Placeholder 2"/>
          <p:cNvSpPr>
            <a:spLocks noGrp="1"/>
          </p:cNvSpPr>
          <p:nvPr>
            <p:ph type="pic" sz="quarter" idx="11"/>
          </p:nvPr>
        </p:nvSpPr>
        <p:spPr>
          <a:xfrm>
            <a:off x="-3440114" y="-1276351"/>
            <a:ext cx="9063832" cy="9193212"/>
          </a:xfrm>
          <a:custGeom>
            <a:avLst/>
            <a:gdLst>
              <a:gd name="connsiteX0" fmla="*/ 4531916 w 9063832"/>
              <a:gd name="connsiteY0" fmla="*/ 0 h 9193212"/>
              <a:gd name="connsiteX1" fmla="*/ 9063832 w 9063832"/>
              <a:gd name="connsiteY1" fmla="*/ 4596606 h 9193212"/>
              <a:gd name="connsiteX2" fmla="*/ 4531916 w 9063832"/>
              <a:gd name="connsiteY2" fmla="*/ 9193212 h 9193212"/>
              <a:gd name="connsiteX3" fmla="*/ 0 w 9063832"/>
              <a:gd name="connsiteY3" fmla="*/ 4596606 h 9193212"/>
              <a:gd name="connsiteX4" fmla="*/ 4531916 w 9063832"/>
              <a:gd name="connsiteY4" fmla="*/ 0 h 91932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63832" h="9193212">
                <a:moveTo>
                  <a:pt x="4531916" y="0"/>
                </a:moveTo>
                <a:cubicBezTo>
                  <a:pt x="7034824" y="0"/>
                  <a:pt x="9063832" y="2057971"/>
                  <a:pt x="9063832" y="4596606"/>
                </a:cubicBezTo>
                <a:cubicBezTo>
                  <a:pt x="9063832" y="7135241"/>
                  <a:pt x="7034824" y="9193212"/>
                  <a:pt x="4531916" y="9193212"/>
                </a:cubicBezTo>
                <a:cubicBezTo>
                  <a:pt x="2029008" y="9193212"/>
                  <a:pt x="0" y="7135241"/>
                  <a:pt x="0" y="4596606"/>
                </a:cubicBezTo>
                <a:cubicBezTo>
                  <a:pt x="0" y="2057971"/>
                  <a:pt x="2029008" y="0"/>
                  <a:pt x="4531916" y="0"/>
                </a:cubicBezTo>
                <a:close/>
              </a:path>
            </a:pathLst>
          </a:custGeom>
          <a:pattFill prst="pct5">
            <a:fgClr>
              <a:schemeClr val="tx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300098428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mpany quotes">
    <p:spTree>
      <p:nvGrpSpPr>
        <p:cNvPr id="1" name=""/>
        <p:cNvGrpSpPr/>
        <p:nvPr/>
      </p:nvGrpSpPr>
      <p:grpSpPr>
        <a:xfrm>
          <a:off x="0" y="0"/>
          <a:ext cx="0" cy="0"/>
          <a:chOff x="0" y="0"/>
          <a:chExt cx="0" cy="0"/>
        </a:xfrm>
      </p:grpSpPr>
      <p:sp>
        <p:nvSpPr>
          <p:cNvPr id="11" name="Picture Placeholder 10"/>
          <p:cNvSpPr>
            <a:spLocks noGrp="1"/>
          </p:cNvSpPr>
          <p:nvPr>
            <p:ph type="pic" sz="quarter" idx="11"/>
          </p:nvPr>
        </p:nvSpPr>
        <p:spPr>
          <a:xfrm>
            <a:off x="-1" y="1"/>
            <a:ext cx="12192000" cy="4836957"/>
          </a:xfrm>
          <a:custGeom>
            <a:avLst/>
            <a:gdLst>
              <a:gd name="connsiteX0" fmla="*/ 0 w 12192000"/>
              <a:gd name="connsiteY0" fmla="*/ 0 h 4836957"/>
              <a:gd name="connsiteX1" fmla="*/ 12192000 w 12192000"/>
              <a:gd name="connsiteY1" fmla="*/ 0 h 4836957"/>
              <a:gd name="connsiteX2" fmla="*/ 12192000 w 12192000"/>
              <a:gd name="connsiteY2" fmla="*/ 4836957 h 4836957"/>
              <a:gd name="connsiteX3" fmla="*/ 0 w 12192000"/>
              <a:gd name="connsiteY3" fmla="*/ 4836957 h 4836957"/>
            </a:gdLst>
            <a:ahLst/>
            <a:cxnLst>
              <a:cxn ang="0">
                <a:pos x="connsiteX0" y="connsiteY0"/>
              </a:cxn>
              <a:cxn ang="0">
                <a:pos x="connsiteX1" y="connsiteY1"/>
              </a:cxn>
              <a:cxn ang="0">
                <a:pos x="connsiteX2" y="connsiteY2"/>
              </a:cxn>
              <a:cxn ang="0">
                <a:pos x="connsiteX3" y="connsiteY3"/>
              </a:cxn>
            </a:cxnLst>
            <a:rect l="l" t="t" r="r" b="b"/>
            <a:pathLst>
              <a:path w="12192000" h="4836957">
                <a:moveTo>
                  <a:pt x="0" y="0"/>
                </a:moveTo>
                <a:lnTo>
                  <a:pt x="12192000" y="0"/>
                </a:lnTo>
                <a:lnTo>
                  <a:pt x="12192000" y="4836957"/>
                </a:lnTo>
                <a:lnTo>
                  <a:pt x="0" y="4836957"/>
                </a:lnTo>
                <a:close/>
              </a:path>
            </a:pathLst>
          </a:custGeom>
          <a:pattFill prst="pct5">
            <a:fgClr>
              <a:schemeClr val="tx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3337348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79293B-0A2A-A8AE-C57D-2BEC4BEE246E}"/>
              </a:ext>
            </a:extLst>
          </p:cNvPr>
          <p:cNvSpPr>
            <a:spLocks noGrp="1"/>
          </p:cNvSpPr>
          <p:nvPr>
            <p:ph type="title"/>
          </p:nvPr>
        </p:nvSpPr>
        <p:spPr/>
        <p:txBody>
          <a:bodyPr/>
          <a:lstStyle/>
          <a:p>
            <a:r>
              <a:rPr lang="fr-FR"/>
              <a:t>Modifiez le style du titre</a:t>
            </a:r>
            <a:endParaRPr lang="ar-DZ"/>
          </a:p>
        </p:txBody>
      </p:sp>
      <p:sp>
        <p:nvSpPr>
          <p:cNvPr id="3" name="Espace réservé du contenu 2">
            <a:extLst>
              <a:ext uri="{FF2B5EF4-FFF2-40B4-BE49-F238E27FC236}">
                <a16:creationId xmlns:a16="http://schemas.microsoft.com/office/drawing/2014/main" id="{00C77587-A508-657C-8218-6B1A1FD5AC9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u contenu 3">
            <a:extLst>
              <a:ext uri="{FF2B5EF4-FFF2-40B4-BE49-F238E27FC236}">
                <a16:creationId xmlns:a16="http://schemas.microsoft.com/office/drawing/2014/main" id="{F8D85202-A30C-3BDF-E852-534A7C812D2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5" name="Espace réservé de la date 4">
            <a:extLst>
              <a:ext uri="{FF2B5EF4-FFF2-40B4-BE49-F238E27FC236}">
                <a16:creationId xmlns:a16="http://schemas.microsoft.com/office/drawing/2014/main" id="{3F6F833B-2A91-1440-5B53-445A5EE9A0C8}"/>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6" name="Espace réservé du pied de page 5">
            <a:extLst>
              <a:ext uri="{FF2B5EF4-FFF2-40B4-BE49-F238E27FC236}">
                <a16:creationId xmlns:a16="http://schemas.microsoft.com/office/drawing/2014/main" id="{7A57DBCE-959A-AE98-2B77-FEF2CB9372D6}"/>
              </a:ext>
            </a:extLst>
          </p:cNvPr>
          <p:cNvSpPr>
            <a:spLocks noGrp="1"/>
          </p:cNvSpPr>
          <p:nvPr>
            <p:ph type="ftr" sz="quarter" idx="11"/>
          </p:nvPr>
        </p:nvSpPr>
        <p:spPr/>
        <p:txBody>
          <a:bodyPr/>
          <a:lstStyle/>
          <a:p>
            <a:endParaRPr lang="ar-DZ"/>
          </a:p>
        </p:txBody>
      </p:sp>
      <p:sp>
        <p:nvSpPr>
          <p:cNvPr id="7" name="Espace réservé du numéro de diapositive 6">
            <a:extLst>
              <a:ext uri="{FF2B5EF4-FFF2-40B4-BE49-F238E27FC236}">
                <a16:creationId xmlns:a16="http://schemas.microsoft.com/office/drawing/2014/main" id="{A57EC5B2-ECB6-455D-95EA-C70F13F33B62}"/>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19177481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7938" y="-48139"/>
            <a:ext cx="12271376" cy="4230037"/>
          </a:xfrm>
          <a:custGeom>
            <a:avLst/>
            <a:gdLst>
              <a:gd name="connsiteX0" fmla="*/ 0 w 12271376"/>
              <a:gd name="connsiteY0" fmla="*/ 0 h 4230037"/>
              <a:gd name="connsiteX1" fmla="*/ 12271376 w 12271376"/>
              <a:gd name="connsiteY1" fmla="*/ 0 h 4230037"/>
              <a:gd name="connsiteX2" fmla="*/ 12271376 w 12271376"/>
              <a:gd name="connsiteY2" fmla="*/ 767370 h 4230037"/>
              <a:gd name="connsiteX3" fmla="*/ 6135688 w 12271376"/>
              <a:gd name="connsiteY3" fmla="*/ 2148635 h 4230037"/>
              <a:gd name="connsiteX4" fmla="*/ 0 w 12271376"/>
              <a:gd name="connsiteY4" fmla="*/ 3529900 h 4230037"/>
              <a:gd name="connsiteX5" fmla="*/ 0 w 12271376"/>
              <a:gd name="connsiteY5" fmla="*/ 0 h 4230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71376" h="4230037">
                <a:moveTo>
                  <a:pt x="0" y="0"/>
                </a:moveTo>
                <a:cubicBezTo>
                  <a:pt x="4138023" y="0"/>
                  <a:pt x="8133354" y="0"/>
                  <a:pt x="12271376" y="0"/>
                </a:cubicBezTo>
                <a:cubicBezTo>
                  <a:pt x="12271376" y="306948"/>
                  <a:pt x="12271376" y="460422"/>
                  <a:pt x="12271376" y="767370"/>
                </a:cubicBezTo>
                <a:cubicBezTo>
                  <a:pt x="10131020" y="-153474"/>
                  <a:pt x="8133354" y="460422"/>
                  <a:pt x="6135688" y="2148635"/>
                </a:cubicBezTo>
                <a:cubicBezTo>
                  <a:pt x="4138023" y="3836848"/>
                  <a:pt x="2140356" y="5064639"/>
                  <a:pt x="0" y="3529900"/>
                </a:cubicBezTo>
                <a:cubicBezTo>
                  <a:pt x="0" y="2302109"/>
                  <a:pt x="0" y="1074317"/>
                  <a:pt x="0" y="0"/>
                </a:cubicBezTo>
                <a:close/>
              </a:path>
            </a:pathLst>
          </a:custGeom>
          <a:pattFill prst="pct5">
            <a:fgClr>
              <a:schemeClr val="tx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161687485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3174" y="3265703"/>
            <a:ext cx="12236450" cy="3647860"/>
          </a:xfrm>
          <a:custGeom>
            <a:avLst/>
            <a:gdLst>
              <a:gd name="connsiteX0" fmla="*/ 8569421 w 12236450"/>
              <a:gd name="connsiteY0" fmla="*/ 416 h 3647860"/>
              <a:gd name="connsiteX1" fmla="*/ 12236450 w 12236450"/>
              <a:gd name="connsiteY1" fmla="*/ 2163746 h 3647860"/>
              <a:gd name="connsiteX2" fmla="*/ 12236450 w 12236450"/>
              <a:gd name="connsiteY2" fmla="*/ 3647860 h 3647860"/>
              <a:gd name="connsiteX3" fmla="*/ 0 w 12236450"/>
              <a:gd name="connsiteY3" fmla="*/ 3647860 h 3647860"/>
              <a:gd name="connsiteX4" fmla="*/ 0 w 12236450"/>
              <a:gd name="connsiteY4" fmla="*/ 3400508 h 3647860"/>
              <a:gd name="connsiteX5" fmla="*/ 6118225 w 12236450"/>
              <a:gd name="connsiteY5" fmla="*/ 432279 h 3647860"/>
              <a:gd name="connsiteX6" fmla="*/ 8569421 w 12236450"/>
              <a:gd name="connsiteY6" fmla="*/ 416 h 3647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36450" h="3647860">
                <a:moveTo>
                  <a:pt x="8569421" y="416"/>
                </a:moveTo>
                <a:cubicBezTo>
                  <a:pt x="10132616" y="-17496"/>
                  <a:pt x="11582832" y="540496"/>
                  <a:pt x="12236450" y="2163746"/>
                </a:cubicBezTo>
                <a:cubicBezTo>
                  <a:pt x="12236450" y="2658451"/>
                  <a:pt x="12236450" y="3153155"/>
                  <a:pt x="12236450" y="3647860"/>
                </a:cubicBezTo>
                <a:cubicBezTo>
                  <a:pt x="8110205" y="3647860"/>
                  <a:pt x="4126245" y="3647860"/>
                  <a:pt x="0" y="3647860"/>
                </a:cubicBezTo>
                <a:cubicBezTo>
                  <a:pt x="0" y="3647860"/>
                  <a:pt x="0" y="3400508"/>
                  <a:pt x="0" y="3400508"/>
                </a:cubicBezTo>
                <a:cubicBezTo>
                  <a:pt x="1849696" y="2658451"/>
                  <a:pt x="3699392" y="926984"/>
                  <a:pt x="6118225" y="432279"/>
                </a:cubicBezTo>
                <a:cubicBezTo>
                  <a:pt x="6900789" y="177197"/>
                  <a:pt x="7750604" y="9799"/>
                  <a:pt x="8569421" y="416"/>
                </a:cubicBezTo>
                <a:close/>
              </a:path>
            </a:pathLst>
          </a:custGeom>
          <a:pattFill prst="pct5">
            <a:fgClr>
              <a:schemeClr val="tx1"/>
            </a:fgClr>
            <a:bgClr>
              <a:schemeClr val="bg1"/>
            </a:bgClr>
          </a:pattFill>
        </p:spPr>
        <p:txBody>
          <a:bodyPr rtlCol="0">
            <a:noAutofit/>
          </a:bodyPr>
          <a:lstStyle/>
          <a:p>
            <a:pPr lvl="0"/>
            <a:endParaRPr lang="en-US" noProof="0"/>
          </a:p>
        </p:txBody>
      </p:sp>
    </p:spTree>
    <p:extLst>
      <p:ext uri="{BB962C8B-B14F-4D97-AF65-F5344CB8AC3E}">
        <p14:creationId xmlns:p14="http://schemas.microsoft.com/office/powerpoint/2010/main" val="15994074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eam Members 01">
    <p:spTree>
      <p:nvGrpSpPr>
        <p:cNvPr id="1" name=""/>
        <p:cNvGrpSpPr/>
        <p:nvPr/>
      </p:nvGrpSpPr>
      <p:grpSpPr>
        <a:xfrm>
          <a:off x="0" y="0"/>
          <a:ext cx="0" cy="0"/>
          <a:chOff x="0" y="0"/>
          <a:chExt cx="0" cy="0"/>
        </a:xfrm>
      </p:grpSpPr>
      <p:sp>
        <p:nvSpPr>
          <p:cNvPr id="35" name="Picture Placeholder 5"/>
          <p:cNvSpPr>
            <a:spLocks noGrp="1"/>
          </p:cNvSpPr>
          <p:nvPr>
            <p:ph type="pic" sz="quarter" idx="11"/>
          </p:nvPr>
        </p:nvSpPr>
        <p:spPr>
          <a:xfrm>
            <a:off x="3567589" y="1904422"/>
            <a:ext cx="2207583" cy="2207583"/>
          </a:xfrm>
          <a:custGeom>
            <a:avLst/>
            <a:gdLst>
              <a:gd name="connsiteX0" fmla="*/ 2267478 w 4534956"/>
              <a:gd name="connsiteY0" fmla="*/ 0 h 4537322"/>
              <a:gd name="connsiteX1" fmla="*/ 4534956 w 4534956"/>
              <a:gd name="connsiteY1" fmla="*/ 2268661 h 4537322"/>
              <a:gd name="connsiteX2" fmla="*/ 2267478 w 4534956"/>
              <a:gd name="connsiteY2" fmla="*/ 4537322 h 4537322"/>
              <a:gd name="connsiteX3" fmla="*/ 0 w 4534956"/>
              <a:gd name="connsiteY3" fmla="*/ 2268661 h 4537322"/>
              <a:gd name="connsiteX4" fmla="*/ 2267478 w 4534956"/>
              <a:gd name="connsiteY4" fmla="*/ 0 h 45373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4956" h="4537322">
                <a:moveTo>
                  <a:pt x="2267478" y="0"/>
                </a:moveTo>
                <a:cubicBezTo>
                  <a:pt x="3519772" y="0"/>
                  <a:pt x="4534956" y="1015714"/>
                  <a:pt x="4534956" y="2268661"/>
                </a:cubicBezTo>
                <a:cubicBezTo>
                  <a:pt x="4534956" y="3521608"/>
                  <a:pt x="3519772" y="4537322"/>
                  <a:pt x="2267478" y="4537322"/>
                </a:cubicBezTo>
                <a:cubicBezTo>
                  <a:pt x="1015184" y="4537322"/>
                  <a:pt x="0" y="3521608"/>
                  <a:pt x="0" y="2268661"/>
                </a:cubicBezTo>
                <a:cubicBezTo>
                  <a:pt x="0" y="1015714"/>
                  <a:pt x="1015184" y="0"/>
                  <a:pt x="2267478" y="0"/>
                </a:cubicBezTo>
                <a:close/>
              </a:path>
            </a:pathLst>
          </a:custGeom>
          <a:pattFill prst="pct5">
            <a:fgClr>
              <a:schemeClr val="tx1"/>
            </a:fgClr>
            <a:bgClr>
              <a:schemeClr val="bg1"/>
            </a:bgClr>
          </a:pattFill>
        </p:spPr>
        <p:txBody>
          <a:bodyPr rtlCol="0">
            <a:noAutofit/>
          </a:bodyPr>
          <a:lstStyle/>
          <a:p>
            <a:pPr lvl="0"/>
            <a:endParaRPr lang="en-US" noProof="0" dirty="0"/>
          </a:p>
        </p:txBody>
      </p:sp>
      <p:sp>
        <p:nvSpPr>
          <p:cNvPr id="36" name="Picture Placeholder 5"/>
          <p:cNvSpPr>
            <a:spLocks noGrp="1"/>
          </p:cNvSpPr>
          <p:nvPr>
            <p:ph type="pic" sz="quarter" idx="12"/>
          </p:nvPr>
        </p:nvSpPr>
        <p:spPr>
          <a:xfrm>
            <a:off x="6503460" y="1904422"/>
            <a:ext cx="2207583" cy="2207583"/>
          </a:xfrm>
          <a:custGeom>
            <a:avLst/>
            <a:gdLst>
              <a:gd name="connsiteX0" fmla="*/ 2267478 w 4534956"/>
              <a:gd name="connsiteY0" fmla="*/ 0 h 4537322"/>
              <a:gd name="connsiteX1" fmla="*/ 4534956 w 4534956"/>
              <a:gd name="connsiteY1" fmla="*/ 2268661 h 4537322"/>
              <a:gd name="connsiteX2" fmla="*/ 2267478 w 4534956"/>
              <a:gd name="connsiteY2" fmla="*/ 4537322 h 4537322"/>
              <a:gd name="connsiteX3" fmla="*/ 0 w 4534956"/>
              <a:gd name="connsiteY3" fmla="*/ 2268661 h 4537322"/>
              <a:gd name="connsiteX4" fmla="*/ 2267478 w 4534956"/>
              <a:gd name="connsiteY4" fmla="*/ 0 h 45373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4956" h="4537322">
                <a:moveTo>
                  <a:pt x="2267478" y="0"/>
                </a:moveTo>
                <a:cubicBezTo>
                  <a:pt x="3519772" y="0"/>
                  <a:pt x="4534956" y="1015714"/>
                  <a:pt x="4534956" y="2268661"/>
                </a:cubicBezTo>
                <a:cubicBezTo>
                  <a:pt x="4534956" y="3521608"/>
                  <a:pt x="3519772" y="4537322"/>
                  <a:pt x="2267478" y="4537322"/>
                </a:cubicBezTo>
                <a:cubicBezTo>
                  <a:pt x="1015184" y="4537322"/>
                  <a:pt x="0" y="3521608"/>
                  <a:pt x="0" y="2268661"/>
                </a:cubicBezTo>
                <a:cubicBezTo>
                  <a:pt x="0" y="1015714"/>
                  <a:pt x="1015184" y="0"/>
                  <a:pt x="2267478" y="0"/>
                </a:cubicBezTo>
                <a:close/>
              </a:path>
            </a:pathLst>
          </a:custGeom>
          <a:pattFill prst="pct5">
            <a:fgClr>
              <a:schemeClr val="tx1"/>
            </a:fgClr>
            <a:bgClr>
              <a:schemeClr val="bg1"/>
            </a:bgClr>
          </a:pattFill>
        </p:spPr>
        <p:txBody>
          <a:bodyPr rtlCol="0">
            <a:noAutofit/>
          </a:bodyPr>
          <a:lstStyle/>
          <a:p>
            <a:pPr lvl="0"/>
            <a:endParaRPr lang="en-US" noProof="0" dirty="0"/>
          </a:p>
        </p:txBody>
      </p:sp>
      <p:sp>
        <p:nvSpPr>
          <p:cNvPr id="37" name="Picture Placeholder 5"/>
          <p:cNvSpPr>
            <a:spLocks noGrp="1"/>
          </p:cNvSpPr>
          <p:nvPr>
            <p:ph type="pic" sz="quarter" idx="13"/>
          </p:nvPr>
        </p:nvSpPr>
        <p:spPr>
          <a:xfrm>
            <a:off x="9368201" y="1891600"/>
            <a:ext cx="2207583" cy="2207583"/>
          </a:xfrm>
          <a:custGeom>
            <a:avLst/>
            <a:gdLst>
              <a:gd name="connsiteX0" fmla="*/ 2267478 w 4534956"/>
              <a:gd name="connsiteY0" fmla="*/ 0 h 4537322"/>
              <a:gd name="connsiteX1" fmla="*/ 4534956 w 4534956"/>
              <a:gd name="connsiteY1" fmla="*/ 2268661 h 4537322"/>
              <a:gd name="connsiteX2" fmla="*/ 2267478 w 4534956"/>
              <a:gd name="connsiteY2" fmla="*/ 4537322 h 4537322"/>
              <a:gd name="connsiteX3" fmla="*/ 0 w 4534956"/>
              <a:gd name="connsiteY3" fmla="*/ 2268661 h 4537322"/>
              <a:gd name="connsiteX4" fmla="*/ 2267478 w 4534956"/>
              <a:gd name="connsiteY4" fmla="*/ 0 h 45373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4956" h="4537322">
                <a:moveTo>
                  <a:pt x="2267478" y="0"/>
                </a:moveTo>
                <a:cubicBezTo>
                  <a:pt x="3519772" y="0"/>
                  <a:pt x="4534956" y="1015714"/>
                  <a:pt x="4534956" y="2268661"/>
                </a:cubicBezTo>
                <a:cubicBezTo>
                  <a:pt x="4534956" y="3521608"/>
                  <a:pt x="3519772" y="4537322"/>
                  <a:pt x="2267478" y="4537322"/>
                </a:cubicBezTo>
                <a:cubicBezTo>
                  <a:pt x="1015184" y="4537322"/>
                  <a:pt x="0" y="3521608"/>
                  <a:pt x="0" y="2268661"/>
                </a:cubicBezTo>
                <a:cubicBezTo>
                  <a:pt x="0" y="1015714"/>
                  <a:pt x="1015184" y="0"/>
                  <a:pt x="2267478" y="0"/>
                </a:cubicBezTo>
                <a:close/>
              </a:path>
            </a:pathLst>
          </a:custGeom>
          <a:pattFill prst="pct5">
            <a:fgClr>
              <a:schemeClr val="tx1"/>
            </a:fgClr>
            <a:bgClr>
              <a:schemeClr val="bg1"/>
            </a:bgClr>
          </a:pattFill>
        </p:spPr>
        <p:txBody>
          <a:bodyPr rtlCol="0">
            <a:noAutofit/>
          </a:bodyPr>
          <a:lstStyle/>
          <a:p>
            <a:pPr lvl="0"/>
            <a:endParaRPr lang="en-US" noProof="0" dirty="0"/>
          </a:p>
        </p:txBody>
      </p:sp>
      <p:sp>
        <p:nvSpPr>
          <p:cNvPr id="34" name="Picture Placeholder 5"/>
          <p:cNvSpPr>
            <a:spLocks noGrp="1"/>
          </p:cNvSpPr>
          <p:nvPr>
            <p:ph type="pic" sz="quarter" idx="10"/>
          </p:nvPr>
        </p:nvSpPr>
        <p:spPr>
          <a:xfrm>
            <a:off x="631718" y="1904422"/>
            <a:ext cx="2207583" cy="2207583"/>
          </a:xfrm>
          <a:custGeom>
            <a:avLst/>
            <a:gdLst>
              <a:gd name="connsiteX0" fmla="*/ 2267478 w 4534956"/>
              <a:gd name="connsiteY0" fmla="*/ 0 h 4537322"/>
              <a:gd name="connsiteX1" fmla="*/ 4534956 w 4534956"/>
              <a:gd name="connsiteY1" fmla="*/ 2268661 h 4537322"/>
              <a:gd name="connsiteX2" fmla="*/ 2267478 w 4534956"/>
              <a:gd name="connsiteY2" fmla="*/ 4537322 h 4537322"/>
              <a:gd name="connsiteX3" fmla="*/ 0 w 4534956"/>
              <a:gd name="connsiteY3" fmla="*/ 2268661 h 4537322"/>
              <a:gd name="connsiteX4" fmla="*/ 2267478 w 4534956"/>
              <a:gd name="connsiteY4" fmla="*/ 0 h 45373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4956" h="4537322">
                <a:moveTo>
                  <a:pt x="2267478" y="0"/>
                </a:moveTo>
                <a:cubicBezTo>
                  <a:pt x="3519772" y="0"/>
                  <a:pt x="4534956" y="1015714"/>
                  <a:pt x="4534956" y="2268661"/>
                </a:cubicBezTo>
                <a:cubicBezTo>
                  <a:pt x="4534956" y="3521608"/>
                  <a:pt x="3519772" y="4537322"/>
                  <a:pt x="2267478" y="4537322"/>
                </a:cubicBezTo>
                <a:cubicBezTo>
                  <a:pt x="1015184" y="4537322"/>
                  <a:pt x="0" y="3521608"/>
                  <a:pt x="0" y="2268661"/>
                </a:cubicBezTo>
                <a:cubicBezTo>
                  <a:pt x="0" y="1015714"/>
                  <a:pt x="1015184" y="0"/>
                  <a:pt x="2267478" y="0"/>
                </a:cubicBezTo>
                <a:close/>
              </a:path>
            </a:pathLst>
          </a:custGeom>
          <a:pattFill prst="pct5">
            <a:fgClr>
              <a:schemeClr val="tx1"/>
            </a:fgClr>
            <a:bgClr>
              <a:schemeClr val="bg1"/>
            </a:bgClr>
          </a:pattFill>
        </p:spPr>
        <p:txBody>
          <a:bodyPr rtlCol="0">
            <a:noAutofit/>
          </a:bodyPr>
          <a:lstStyle/>
          <a:p>
            <a:pPr lvl="0"/>
            <a:endParaRPr lang="en-US" noProof="0" dirty="0"/>
          </a:p>
        </p:txBody>
      </p:sp>
    </p:spTree>
    <p:extLst>
      <p:ext uri="{BB962C8B-B14F-4D97-AF65-F5344CB8AC3E}">
        <p14:creationId xmlns:p14="http://schemas.microsoft.com/office/powerpoint/2010/main" val="273557958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am detail">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1011812" y="1558734"/>
            <a:ext cx="3755348" cy="3755348"/>
          </a:xfrm>
          <a:custGeom>
            <a:avLst/>
            <a:gdLst>
              <a:gd name="connsiteX0" fmla="*/ 2267478 w 4534956"/>
              <a:gd name="connsiteY0" fmla="*/ 0 h 4537322"/>
              <a:gd name="connsiteX1" fmla="*/ 4534956 w 4534956"/>
              <a:gd name="connsiteY1" fmla="*/ 2268661 h 4537322"/>
              <a:gd name="connsiteX2" fmla="*/ 2267478 w 4534956"/>
              <a:gd name="connsiteY2" fmla="*/ 4537322 h 4537322"/>
              <a:gd name="connsiteX3" fmla="*/ 0 w 4534956"/>
              <a:gd name="connsiteY3" fmla="*/ 2268661 h 4537322"/>
              <a:gd name="connsiteX4" fmla="*/ 2267478 w 4534956"/>
              <a:gd name="connsiteY4" fmla="*/ 0 h 45373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4956" h="4537322">
                <a:moveTo>
                  <a:pt x="2267478" y="0"/>
                </a:moveTo>
                <a:cubicBezTo>
                  <a:pt x="3519772" y="0"/>
                  <a:pt x="4534956" y="1015714"/>
                  <a:pt x="4534956" y="2268661"/>
                </a:cubicBezTo>
                <a:cubicBezTo>
                  <a:pt x="4534956" y="3521608"/>
                  <a:pt x="3519772" y="4537322"/>
                  <a:pt x="2267478" y="4537322"/>
                </a:cubicBezTo>
                <a:cubicBezTo>
                  <a:pt x="1015184" y="4537322"/>
                  <a:pt x="0" y="3521608"/>
                  <a:pt x="0" y="2268661"/>
                </a:cubicBezTo>
                <a:cubicBezTo>
                  <a:pt x="0" y="1015714"/>
                  <a:pt x="1015184" y="0"/>
                  <a:pt x="2267478" y="0"/>
                </a:cubicBezTo>
                <a:close/>
              </a:path>
            </a:pathLst>
          </a:custGeom>
          <a:pattFill prst="pct5">
            <a:fgClr>
              <a:schemeClr val="tx1"/>
            </a:fgClr>
            <a:bgClr>
              <a:schemeClr val="bg1"/>
            </a:bgClr>
          </a:pattFill>
        </p:spPr>
        <p:txBody>
          <a:bodyPr rtlCol="0">
            <a:noAutofit/>
          </a:bodyPr>
          <a:lstStyle/>
          <a:p>
            <a:pPr lvl="0"/>
            <a:endParaRPr lang="en-US" noProof="0" dirty="0"/>
          </a:p>
        </p:txBody>
      </p:sp>
    </p:spTree>
    <p:extLst>
      <p:ext uri="{BB962C8B-B14F-4D97-AF65-F5344CB8AC3E}">
        <p14:creationId xmlns:p14="http://schemas.microsoft.com/office/powerpoint/2010/main" val="30087735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eam detail 2">
    <p:spTree>
      <p:nvGrpSpPr>
        <p:cNvPr id="1" name=""/>
        <p:cNvGrpSpPr/>
        <p:nvPr/>
      </p:nvGrpSpPr>
      <p:grpSpPr>
        <a:xfrm>
          <a:off x="0" y="0"/>
          <a:ext cx="0" cy="0"/>
          <a:chOff x="0" y="0"/>
          <a:chExt cx="0" cy="0"/>
        </a:xfrm>
      </p:grpSpPr>
      <p:sp>
        <p:nvSpPr>
          <p:cNvPr id="5" name="Picture Placeholder 5"/>
          <p:cNvSpPr>
            <a:spLocks noGrp="1"/>
          </p:cNvSpPr>
          <p:nvPr>
            <p:ph type="pic" sz="quarter" idx="11"/>
          </p:nvPr>
        </p:nvSpPr>
        <p:spPr>
          <a:xfrm>
            <a:off x="7493113" y="1558734"/>
            <a:ext cx="3755348" cy="3755348"/>
          </a:xfrm>
          <a:custGeom>
            <a:avLst/>
            <a:gdLst>
              <a:gd name="connsiteX0" fmla="*/ 2267478 w 4534956"/>
              <a:gd name="connsiteY0" fmla="*/ 0 h 4537322"/>
              <a:gd name="connsiteX1" fmla="*/ 4534956 w 4534956"/>
              <a:gd name="connsiteY1" fmla="*/ 2268661 h 4537322"/>
              <a:gd name="connsiteX2" fmla="*/ 2267478 w 4534956"/>
              <a:gd name="connsiteY2" fmla="*/ 4537322 h 4537322"/>
              <a:gd name="connsiteX3" fmla="*/ 0 w 4534956"/>
              <a:gd name="connsiteY3" fmla="*/ 2268661 h 4537322"/>
              <a:gd name="connsiteX4" fmla="*/ 2267478 w 4534956"/>
              <a:gd name="connsiteY4" fmla="*/ 0 h 45373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4956" h="4537322">
                <a:moveTo>
                  <a:pt x="2267478" y="0"/>
                </a:moveTo>
                <a:cubicBezTo>
                  <a:pt x="3519772" y="0"/>
                  <a:pt x="4534956" y="1015714"/>
                  <a:pt x="4534956" y="2268661"/>
                </a:cubicBezTo>
                <a:cubicBezTo>
                  <a:pt x="4534956" y="3521608"/>
                  <a:pt x="3519772" y="4537322"/>
                  <a:pt x="2267478" y="4537322"/>
                </a:cubicBezTo>
                <a:cubicBezTo>
                  <a:pt x="1015184" y="4537322"/>
                  <a:pt x="0" y="3521608"/>
                  <a:pt x="0" y="2268661"/>
                </a:cubicBezTo>
                <a:cubicBezTo>
                  <a:pt x="0" y="1015714"/>
                  <a:pt x="1015184" y="0"/>
                  <a:pt x="2267478" y="0"/>
                </a:cubicBezTo>
                <a:close/>
              </a:path>
            </a:pathLst>
          </a:custGeom>
          <a:pattFill prst="pct5">
            <a:fgClr>
              <a:schemeClr val="tx1"/>
            </a:fgClr>
            <a:bgClr>
              <a:schemeClr val="bg1"/>
            </a:bgClr>
          </a:pattFill>
        </p:spPr>
        <p:txBody>
          <a:bodyPr rtlCol="0">
            <a:noAutofit/>
          </a:bodyPr>
          <a:lstStyle/>
          <a:p>
            <a:pPr lvl="0"/>
            <a:endParaRPr lang="en-US" noProof="0" dirty="0"/>
          </a:p>
        </p:txBody>
      </p:sp>
    </p:spTree>
    <p:extLst>
      <p:ext uri="{BB962C8B-B14F-4D97-AF65-F5344CB8AC3E}">
        <p14:creationId xmlns:p14="http://schemas.microsoft.com/office/powerpoint/2010/main" val="402626044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Portfolio 04">
    <p:spTree>
      <p:nvGrpSpPr>
        <p:cNvPr id="1" name=""/>
        <p:cNvGrpSpPr/>
        <p:nvPr/>
      </p:nvGrpSpPr>
      <p:grpSpPr>
        <a:xfrm>
          <a:off x="0" y="0"/>
          <a:ext cx="0" cy="0"/>
          <a:chOff x="0" y="0"/>
          <a:chExt cx="0" cy="0"/>
        </a:xfrm>
      </p:grpSpPr>
      <p:sp>
        <p:nvSpPr>
          <p:cNvPr id="14" name="Picture Placeholder 13"/>
          <p:cNvSpPr>
            <a:spLocks noGrp="1"/>
          </p:cNvSpPr>
          <p:nvPr>
            <p:ph type="pic" sz="quarter" idx="35"/>
          </p:nvPr>
        </p:nvSpPr>
        <p:spPr>
          <a:xfrm>
            <a:off x="762146" y="1969443"/>
            <a:ext cx="4288745" cy="4126558"/>
          </a:xfrm>
          <a:custGeom>
            <a:avLst/>
            <a:gdLst>
              <a:gd name="connsiteX0" fmla="*/ 0 w 4288745"/>
              <a:gd name="connsiteY0" fmla="*/ 0 h 4126558"/>
              <a:gd name="connsiteX1" fmla="*/ 4288745 w 4288745"/>
              <a:gd name="connsiteY1" fmla="*/ 0 h 4126558"/>
              <a:gd name="connsiteX2" fmla="*/ 4288745 w 4288745"/>
              <a:gd name="connsiteY2" fmla="*/ 4126558 h 4126558"/>
              <a:gd name="connsiteX3" fmla="*/ 0 w 4288745"/>
              <a:gd name="connsiteY3" fmla="*/ 4126558 h 4126558"/>
            </a:gdLst>
            <a:ahLst/>
            <a:cxnLst>
              <a:cxn ang="0">
                <a:pos x="connsiteX0" y="connsiteY0"/>
              </a:cxn>
              <a:cxn ang="0">
                <a:pos x="connsiteX1" y="connsiteY1"/>
              </a:cxn>
              <a:cxn ang="0">
                <a:pos x="connsiteX2" y="connsiteY2"/>
              </a:cxn>
              <a:cxn ang="0">
                <a:pos x="connsiteX3" y="connsiteY3"/>
              </a:cxn>
            </a:cxnLst>
            <a:rect l="l" t="t" r="r" b="b"/>
            <a:pathLst>
              <a:path w="4288745" h="4126558">
                <a:moveTo>
                  <a:pt x="0" y="0"/>
                </a:moveTo>
                <a:lnTo>
                  <a:pt x="4288745" y="0"/>
                </a:lnTo>
                <a:lnTo>
                  <a:pt x="4288745" y="4126558"/>
                </a:lnTo>
                <a:lnTo>
                  <a:pt x="0" y="4126558"/>
                </a:ln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21" name="Picture Placeholder 20"/>
          <p:cNvSpPr>
            <a:spLocks noGrp="1"/>
          </p:cNvSpPr>
          <p:nvPr>
            <p:ph type="pic" sz="quarter" idx="36"/>
          </p:nvPr>
        </p:nvSpPr>
        <p:spPr>
          <a:xfrm>
            <a:off x="5185116" y="1969442"/>
            <a:ext cx="1996146" cy="2000842"/>
          </a:xfrm>
          <a:custGeom>
            <a:avLst/>
            <a:gdLst>
              <a:gd name="connsiteX0" fmla="*/ 0 w 1996146"/>
              <a:gd name="connsiteY0" fmla="*/ 0 h 2000842"/>
              <a:gd name="connsiteX1" fmla="*/ 1996146 w 1996146"/>
              <a:gd name="connsiteY1" fmla="*/ 0 h 2000842"/>
              <a:gd name="connsiteX2" fmla="*/ 1996146 w 1996146"/>
              <a:gd name="connsiteY2" fmla="*/ 2000842 h 2000842"/>
              <a:gd name="connsiteX3" fmla="*/ 0 w 1996146"/>
              <a:gd name="connsiteY3" fmla="*/ 2000842 h 2000842"/>
            </a:gdLst>
            <a:ahLst/>
            <a:cxnLst>
              <a:cxn ang="0">
                <a:pos x="connsiteX0" y="connsiteY0"/>
              </a:cxn>
              <a:cxn ang="0">
                <a:pos x="connsiteX1" y="connsiteY1"/>
              </a:cxn>
              <a:cxn ang="0">
                <a:pos x="connsiteX2" y="connsiteY2"/>
              </a:cxn>
              <a:cxn ang="0">
                <a:pos x="connsiteX3" y="connsiteY3"/>
              </a:cxn>
            </a:cxnLst>
            <a:rect l="l" t="t" r="r" b="b"/>
            <a:pathLst>
              <a:path w="1996146" h="2000842">
                <a:moveTo>
                  <a:pt x="0" y="0"/>
                </a:moveTo>
                <a:lnTo>
                  <a:pt x="1996146" y="0"/>
                </a:lnTo>
                <a:lnTo>
                  <a:pt x="1996146" y="2000842"/>
                </a:lnTo>
                <a:lnTo>
                  <a:pt x="0" y="2000842"/>
                </a:ln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22" name="Picture Placeholder 21"/>
          <p:cNvSpPr>
            <a:spLocks noGrp="1"/>
          </p:cNvSpPr>
          <p:nvPr>
            <p:ph type="pic" sz="quarter" idx="37"/>
          </p:nvPr>
        </p:nvSpPr>
        <p:spPr>
          <a:xfrm>
            <a:off x="5178408" y="4095158"/>
            <a:ext cx="1996146" cy="2000842"/>
          </a:xfrm>
          <a:custGeom>
            <a:avLst/>
            <a:gdLst>
              <a:gd name="connsiteX0" fmla="*/ 0 w 1996146"/>
              <a:gd name="connsiteY0" fmla="*/ 0 h 2000842"/>
              <a:gd name="connsiteX1" fmla="*/ 1996146 w 1996146"/>
              <a:gd name="connsiteY1" fmla="*/ 0 h 2000842"/>
              <a:gd name="connsiteX2" fmla="*/ 1996146 w 1996146"/>
              <a:gd name="connsiteY2" fmla="*/ 2000842 h 2000842"/>
              <a:gd name="connsiteX3" fmla="*/ 0 w 1996146"/>
              <a:gd name="connsiteY3" fmla="*/ 2000842 h 2000842"/>
            </a:gdLst>
            <a:ahLst/>
            <a:cxnLst>
              <a:cxn ang="0">
                <a:pos x="connsiteX0" y="connsiteY0"/>
              </a:cxn>
              <a:cxn ang="0">
                <a:pos x="connsiteX1" y="connsiteY1"/>
              </a:cxn>
              <a:cxn ang="0">
                <a:pos x="connsiteX2" y="connsiteY2"/>
              </a:cxn>
              <a:cxn ang="0">
                <a:pos x="connsiteX3" y="connsiteY3"/>
              </a:cxn>
            </a:cxnLst>
            <a:rect l="l" t="t" r="r" b="b"/>
            <a:pathLst>
              <a:path w="1996146" h="2000842">
                <a:moveTo>
                  <a:pt x="0" y="0"/>
                </a:moveTo>
                <a:lnTo>
                  <a:pt x="1996146" y="0"/>
                </a:lnTo>
                <a:lnTo>
                  <a:pt x="1996146" y="2000842"/>
                </a:lnTo>
                <a:lnTo>
                  <a:pt x="0" y="2000842"/>
                </a:ln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23" name="Picture Placeholder 22"/>
          <p:cNvSpPr>
            <a:spLocks noGrp="1"/>
          </p:cNvSpPr>
          <p:nvPr>
            <p:ph type="pic" sz="quarter" idx="38"/>
          </p:nvPr>
        </p:nvSpPr>
        <p:spPr>
          <a:xfrm>
            <a:off x="7315178" y="1969442"/>
            <a:ext cx="1996146" cy="2000842"/>
          </a:xfrm>
          <a:custGeom>
            <a:avLst/>
            <a:gdLst>
              <a:gd name="connsiteX0" fmla="*/ 0 w 1996146"/>
              <a:gd name="connsiteY0" fmla="*/ 0 h 2000842"/>
              <a:gd name="connsiteX1" fmla="*/ 1996146 w 1996146"/>
              <a:gd name="connsiteY1" fmla="*/ 0 h 2000842"/>
              <a:gd name="connsiteX2" fmla="*/ 1996146 w 1996146"/>
              <a:gd name="connsiteY2" fmla="*/ 2000842 h 2000842"/>
              <a:gd name="connsiteX3" fmla="*/ 0 w 1996146"/>
              <a:gd name="connsiteY3" fmla="*/ 2000842 h 2000842"/>
            </a:gdLst>
            <a:ahLst/>
            <a:cxnLst>
              <a:cxn ang="0">
                <a:pos x="connsiteX0" y="connsiteY0"/>
              </a:cxn>
              <a:cxn ang="0">
                <a:pos x="connsiteX1" y="connsiteY1"/>
              </a:cxn>
              <a:cxn ang="0">
                <a:pos x="connsiteX2" y="connsiteY2"/>
              </a:cxn>
              <a:cxn ang="0">
                <a:pos x="connsiteX3" y="connsiteY3"/>
              </a:cxn>
            </a:cxnLst>
            <a:rect l="l" t="t" r="r" b="b"/>
            <a:pathLst>
              <a:path w="1996146" h="2000842">
                <a:moveTo>
                  <a:pt x="0" y="0"/>
                </a:moveTo>
                <a:lnTo>
                  <a:pt x="1996146" y="0"/>
                </a:lnTo>
                <a:lnTo>
                  <a:pt x="1996146" y="2000842"/>
                </a:lnTo>
                <a:lnTo>
                  <a:pt x="0" y="2000842"/>
                </a:ln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24" name="Picture Placeholder 23"/>
          <p:cNvSpPr>
            <a:spLocks noGrp="1"/>
          </p:cNvSpPr>
          <p:nvPr>
            <p:ph type="pic" sz="quarter" idx="39"/>
          </p:nvPr>
        </p:nvSpPr>
        <p:spPr>
          <a:xfrm>
            <a:off x="7308468" y="4095158"/>
            <a:ext cx="1996146" cy="2000842"/>
          </a:xfrm>
          <a:custGeom>
            <a:avLst/>
            <a:gdLst>
              <a:gd name="connsiteX0" fmla="*/ 0 w 1996146"/>
              <a:gd name="connsiteY0" fmla="*/ 0 h 2000842"/>
              <a:gd name="connsiteX1" fmla="*/ 1996146 w 1996146"/>
              <a:gd name="connsiteY1" fmla="*/ 0 h 2000842"/>
              <a:gd name="connsiteX2" fmla="*/ 1996146 w 1996146"/>
              <a:gd name="connsiteY2" fmla="*/ 2000842 h 2000842"/>
              <a:gd name="connsiteX3" fmla="*/ 0 w 1996146"/>
              <a:gd name="connsiteY3" fmla="*/ 2000842 h 2000842"/>
            </a:gdLst>
            <a:ahLst/>
            <a:cxnLst>
              <a:cxn ang="0">
                <a:pos x="connsiteX0" y="connsiteY0"/>
              </a:cxn>
              <a:cxn ang="0">
                <a:pos x="connsiteX1" y="connsiteY1"/>
              </a:cxn>
              <a:cxn ang="0">
                <a:pos x="connsiteX2" y="connsiteY2"/>
              </a:cxn>
              <a:cxn ang="0">
                <a:pos x="connsiteX3" y="connsiteY3"/>
              </a:cxn>
            </a:cxnLst>
            <a:rect l="l" t="t" r="r" b="b"/>
            <a:pathLst>
              <a:path w="1996146" h="2000842">
                <a:moveTo>
                  <a:pt x="0" y="0"/>
                </a:moveTo>
                <a:lnTo>
                  <a:pt x="1996146" y="0"/>
                </a:lnTo>
                <a:lnTo>
                  <a:pt x="1996146" y="2000842"/>
                </a:lnTo>
                <a:lnTo>
                  <a:pt x="0" y="2000842"/>
                </a:ln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26" name="Picture Placeholder 25"/>
          <p:cNvSpPr>
            <a:spLocks noGrp="1"/>
          </p:cNvSpPr>
          <p:nvPr>
            <p:ph type="pic" sz="quarter" idx="40"/>
          </p:nvPr>
        </p:nvSpPr>
        <p:spPr>
          <a:xfrm>
            <a:off x="9435974" y="4095158"/>
            <a:ext cx="1996146" cy="2000842"/>
          </a:xfrm>
          <a:custGeom>
            <a:avLst/>
            <a:gdLst>
              <a:gd name="connsiteX0" fmla="*/ 0 w 1996146"/>
              <a:gd name="connsiteY0" fmla="*/ 0 h 2000842"/>
              <a:gd name="connsiteX1" fmla="*/ 1996146 w 1996146"/>
              <a:gd name="connsiteY1" fmla="*/ 0 h 2000842"/>
              <a:gd name="connsiteX2" fmla="*/ 1996146 w 1996146"/>
              <a:gd name="connsiteY2" fmla="*/ 2000842 h 2000842"/>
              <a:gd name="connsiteX3" fmla="*/ 0 w 1996146"/>
              <a:gd name="connsiteY3" fmla="*/ 2000842 h 2000842"/>
            </a:gdLst>
            <a:ahLst/>
            <a:cxnLst>
              <a:cxn ang="0">
                <a:pos x="connsiteX0" y="connsiteY0"/>
              </a:cxn>
              <a:cxn ang="0">
                <a:pos x="connsiteX1" y="connsiteY1"/>
              </a:cxn>
              <a:cxn ang="0">
                <a:pos x="connsiteX2" y="connsiteY2"/>
              </a:cxn>
              <a:cxn ang="0">
                <a:pos x="connsiteX3" y="connsiteY3"/>
              </a:cxn>
            </a:cxnLst>
            <a:rect l="l" t="t" r="r" b="b"/>
            <a:pathLst>
              <a:path w="1996146" h="2000842">
                <a:moveTo>
                  <a:pt x="0" y="0"/>
                </a:moveTo>
                <a:lnTo>
                  <a:pt x="1996146" y="0"/>
                </a:lnTo>
                <a:lnTo>
                  <a:pt x="1996146" y="2000842"/>
                </a:lnTo>
                <a:lnTo>
                  <a:pt x="0" y="2000842"/>
                </a:ln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25" name="Picture Placeholder 24"/>
          <p:cNvSpPr>
            <a:spLocks noGrp="1"/>
          </p:cNvSpPr>
          <p:nvPr>
            <p:ph type="pic" sz="quarter" idx="41"/>
          </p:nvPr>
        </p:nvSpPr>
        <p:spPr>
          <a:xfrm>
            <a:off x="9442684" y="1969442"/>
            <a:ext cx="1996146" cy="2000842"/>
          </a:xfrm>
          <a:custGeom>
            <a:avLst/>
            <a:gdLst>
              <a:gd name="connsiteX0" fmla="*/ 0 w 1996146"/>
              <a:gd name="connsiteY0" fmla="*/ 0 h 2000842"/>
              <a:gd name="connsiteX1" fmla="*/ 1996146 w 1996146"/>
              <a:gd name="connsiteY1" fmla="*/ 0 h 2000842"/>
              <a:gd name="connsiteX2" fmla="*/ 1996146 w 1996146"/>
              <a:gd name="connsiteY2" fmla="*/ 2000842 h 2000842"/>
              <a:gd name="connsiteX3" fmla="*/ 0 w 1996146"/>
              <a:gd name="connsiteY3" fmla="*/ 2000842 h 2000842"/>
            </a:gdLst>
            <a:ahLst/>
            <a:cxnLst>
              <a:cxn ang="0">
                <a:pos x="connsiteX0" y="connsiteY0"/>
              </a:cxn>
              <a:cxn ang="0">
                <a:pos x="connsiteX1" y="connsiteY1"/>
              </a:cxn>
              <a:cxn ang="0">
                <a:pos x="connsiteX2" y="connsiteY2"/>
              </a:cxn>
              <a:cxn ang="0">
                <a:pos x="connsiteX3" y="connsiteY3"/>
              </a:cxn>
            </a:cxnLst>
            <a:rect l="l" t="t" r="r" b="b"/>
            <a:pathLst>
              <a:path w="1996146" h="2000842">
                <a:moveTo>
                  <a:pt x="0" y="0"/>
                </a:moveTo>
                <a:lnTo>
                  <a:pt x="1996146" y="0"/>
                </a:lnTo>
                <a:lnTo>
                  <a:pt x="1996146" y="2000842"/>
                </a:lnTo>
                <a:lnTo>
                  <a:pt x="0" y="2000842"/>
                </a:ln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Tree>
    <p:extLst>
      <p:ext uri="{BB962C8B-B14F-4D97-AF65-F5344CB8AC3E}">
        <p14:creationId xmlns:p14="http://schemas.microsoft.com/office/powerpoint/2010/main" val="4021901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ortfolio 08">
    <p:spTree>
      <p:nvGrpSpPr>
        <p:cNvPr id="1" name=""/>
        <p:cNvGrpSpPr/>
        <p:nvPr/>
      </p:nvGrpSpPr>
      <p:grpSpPr>
        <a:xfrm>
          <a:off x="0" y="0"/>
          <a:ext cx="0" cy="0"/>
          <a:chOff x="0" y="0"/>
          <a:chExt cx="0" cy="0"/>
        </a:xfrm>
      </p:grpSpPr>
      <p:sp>
        <p:nvSpPr>
          <p:cNvPr id="16" name="Picture Placeholder 15"/>
          <p:cNvSpPr>
            <a:spLocks noGrp="1"/>
          </p:cNvSpPr>
          <p:nvPr>
            <p:ph type="pic" sz="quarter" idx="59"/>
          </p:nvPr>
        </p:nvSpPr>
        <p:spPr>
          <a:xfrm>
            <a:off x="1048190" y="2210373"/>
            <a:ext cx="3920051" cy="3580827"/>
          </a:xfrm>
          <a:custGeom>
            <a:avLst/>
            <a:gdLst>
              <a:gd name="connsiteX0" fmla="*/ 44510 w 3920051"/>
              <a:gd name="connsiteY0" fmla="*/ 0 h 3580827"/>
              <a:gd name="connsiteX1" fmla="*/ 3875541 w 3920051"/>
              <a:gd name="connsiteY1" fmla="*/ 0 h 3580827"/>
              <a:gd name="connsiteX2" fmla="*/ 3920051 w 3920051"/>
              <a:gd name="connsiteY2" fmla="*/ 44510 h 3580827"/>
              <a:gd name="connsiteX3" fmla="*/ 3920051 w 3920051"/>
              <a:gd name="connsiteY3" fmla="*/ 3580827 h 3580827"/>
              <a:gd name="connsiteX4" fmla="*/ 0 w 3920051"/>
              <a:gd name="connsiteY4" fmla="*/ 3580827 h 3580827"/>
              <a:gd name="connsiteX5" fmla="*/ 0 w 3920051"/>
              <a:gd name="connsiteY5" fmla="*/ 44510 h 3580827"/>
              <a:gd name="connsiteX6" fmla="*/ 44510 w 3920051"/>
              <a:gd name="connsiteY6" fmla="*/ 0 h 3580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20051" h="3580827">
                <a:moveTo>
                  <a:pt x="44510" y="0"/>
                </a:moveTo>
                <a:lnTo>
                  <a:pt x="3875541" y="0"/>
                </a:lnTo>
                <a:cubicBezTo>
                  <a:pt x="3900123" y="0"/>
                  <a:pt x="3920051" y="19928"/>
                  <a:pt x="3920051" y="44510"/>
                </a:cubicBezTo>
                <a:lnTo>
                  <a:pt x="3920051" y="3580827"/>
                </a:lnTo>
                <a:lnTo>
                  <a:pt x="0" y="3580827"/>
                </a:lnTo>
                <a:lnTo>
                  <a:pt x="0" y="44510"/>
                </a:lnTo>
                <a:cubicBezTo>
                  <a:pt x="0" y="19928"/>
                  <a:pt x="19928" y="0"/>
                  <a:pt x="44510" y="0"/>
                </a:cubicBez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17" name="Picture Placeholder 16"/>
          <p:cNvSpPr>
            <a:spLocks noGrp="1"/>
          </p:cNvSpPr>
          <p:nvPr>
            <p:ph type="pic" sz="quarter" idx="60"/>
          </p:nvPr>
        </p:nvSpPr>
        <p:spPr>
          <a:xfrm>
            <a:off x="5056310" y="2210373"/>
            <a:ext cx="1931230" cy="1744408"/>
          </a:xfrm>
          <a:custGeom>
            <a:avLst/>
            <a:gdLst>
              <a:gd name="connsiteX0" fmla="*/ 21683 w 1931230"/>
              <a:gd name="connsiteY0" fmla="*/ 0 h 1744408"/>
              <a:gd name="connsiteX1" fmla="*/ 1909547 w 1931230"/>
              <a:gd name="connsiteY1" fmla="*/ 0 h 1744408"/>
              <a:gd name="connsiteX2" fmla="*/ 1931230 w 1931230"/>
              <a:gd name="connsiteY2" fmla="*/ 21683 h 1744408"/>
              <a:gd name="connsiteX3" fmla="*/ 1931230 w 1931230"/>
              <a:gd name="connsiteY3" fmla="*/ 1744408 h 1744408"/>
              <a:gd name="connsiteX4" fmla="*/ 0 w 1931230"/>
              <a:gd name="connsiteY4" fmla="*/ 1744408 h 1744408"/>
              <a:gd name="connsiteX5" fmla="*/ 0 w 1931230"/>
              <a:gd name="connsiteY5" fmla="*/ 21683 h 1744408"/>
              <a:gd name="connsiteX6" fmla="*/ 21683 w 1931230"/>
              <a:gd name="connsiteY6" fmla="*/ 0 h 1744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1230" h="1744408">
                <a:moveTo>
                  <a:pt x="21683" y="0"/>
                </a:moveTo>
                <a:lnTo>
                  <a:pt x="1909547" y="0"/>
                </a:lnTo>
                <a:cubicBezTo>
                  <a:pt x="1921522" y="0"/>
                  <a:pt x="1931230" y="9708"/>
                  <a:pt x="1931230" y="21683"/>
                </a:cubicBezTo>
                <a:lnTo>
                  <a:pt x="1931230" y="1744408"/>
                </a:lnTo>
                <a:lnTo>
                  <a:pt x="0" y="1744408"/>
                </a:lnTo>
                <a:lnTo>
                  <a:pt x="0" y="21683"/>
                </a:lnTo>
                <a:cubicBezTo>
                  <a:pt x="0" y="9708"/>
                  <a:pt x="9708" y="0"/>
                  <a:pt x="21683" y="0"/>
                </a:cubicBez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18" name="Picture Placeholder 17"/>
          <p:cNvSpPr>
            <a:spLocks noGrp="1"/>
          </p:cNvSpPr>
          <p:nvPr>
            <p:ph type="pic" sz="quarter" idx="61"/>
          </p:nvPr>
        </p:nvSpPr>
        <p:spPr>
          <a:xfrm>
            <a:off x="5056310" y="4046793"/>
            <a:ext cx="1931230" cy="1744408"/>
          </a:xfrm>
          <a:custGeom>
            <a:avLst/>
            <a:gdLst>
              <a:gd name="connsiteX0" fmla="*/ 21683 w 1931230"/>
              <a:gd name="connsiteY0" fmla="*/ 0 h 1744408"/>
              <a:gd name="connsiteX1" fmla="*/ 1909547 w 1931230"/>
              <a:gd name="connsiteY1" fmla="*/ 0 h 1744408"/>
              <a:gd name="connsiteX2" fmla="*/ 1931230 w 1931230"/>
              <a:gd name="connsiteY2" fmla="*/ 21683 h 1744408"/>
              <a:gd name="connsiteX3" fmla="*/ 1931230 w 1931230"/>
              <a:gd name="connsiteY3" fmla="*/ 1744408 h 1744408"/>
              <a:gd name="connsiteX4" fmla="*/ 0 w 1931230"/>
              <a:gd name="connsiteY4" fmla="*/ 1744408 h 1744408"/>
              <a:gd name="connsiteX5" fmla="*/ 0 w 1931230"/>
              <a:gd name="connsiteY5" fmla="*/ 21683 h 1744408"/>
              <a:gd name="connsiteX6" fmla="*/ 21683 w 1931230"/>
              <a:gd name="connsiteY6" fmla="*/ 0 h 1744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1230" h="1744408">
                <a:moveTo>
                  <a:pt x="21683" y="0"/>
                </a:moveTo>
                <a:lnTo>
                  <a:pt x="1909547" y="0"/>
                </a:lnTo>
                <a:cubicBezTo>
                  <a:pt x="1921522" y="0"/>
                  <a:pt x="1931230" y="9708"/>
                  <a:pt x="1931230" y="21683"/>
                </a:cubicBezTo>
                <a:lnTo>
                  <a:pt x="1931230" y="1744408"/>
                </a:lnTo>
                <a:lnTo>
                  <a:pt x="0" y="1744408"/>
                </a:lnTo>
                <a:lnTo>
                  <a:pt x="0" y="21683"/>
                </a:lnTo>
                <a:cubicBezTo>
                  <a:pt x="0" y="9708"/>
                  <a:pt x="9708" y="0"/>
                  <a:pt x="21683" y="0"/>
                </a:cubicBez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19" name="Picture Placeholder 18"/>
          <p:cNvSpPr>
            <a:spLocks noGrp="1"/>
          </p:cNvSpPr>
          <p:nvPr>
            <p:ph type="pic" sz="quarter" idx="62"/>
          </p:nvPr>
        </p:nvSpPr>
        <p:spPr>
          <a:xfrm>
            <a:off x="7065864" y="4046793"/>
            <a:ext cx="1931230" cy="1744408"/>
          </a:xfrm>
          <a:custGeom>
            <a:avLst/>
            <a:gdLst>
              <a:gd name="connsiteX0" fmla="*/ 21683 w 1931230"/>
              <a:gd name="connsiteY0" fmla="*/ 0 h 1744408"/>
              <a:gd name="connsiteX1" fmla="*/ 1909547 w 1931230"/>
              <a:gd name="connsiteY1" fmla="*/ 0 h 1744408"/>
              <a:gd name="connsiteX2" fmla="*/ 1931230 w 1931230"/>
              <a:gd name="connsiteY2" fmla="*/ 21683 h 1744408"/>
              <a:gd name="connsiteX3" fmla="*/ 1931230 w 1931230"/>
              <a:gd name="connsiteY3" fmla="*/ 1744408 h 1744408"/>
              <a:gd name="connsiteX4" fmla="*/ 0 w 1931230"/>
              <a:gd name="connsiteY4" fmla="*/ 1744408 h 1744408"/>
              <a:gd name="connsiteX5" fmla="*/ 0 w 1931230"/>
              <a:gd name="connsiteY5" fmla="*/ 21683 h 1744408"/>
              <a:gd name="connsiteX6" fmla="*/ 21683 w 1931230"/>
              <a:gd name="connsiteY6" fmla="*/ 0 h 1744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1230" h="1744408">
                <a:moveTo>
                  <a:pt x="21683" y="0"/>
                </a:moveTo>
                <a:lnTo>
                  <a:pt x="1909547" y="0"/>
                </a:lnTo>
                <a:cubicBezTo>
                  <a:pt x="1921522" y="0"/>
                  <a:pt x="1931230" y="9708"/>
                  <a:pt x="1931230" y="21683"/>
                </a:cubicBezTo>
                <a:lnTo>
                  <a:pt x="1931230" y="1744408"/>
                </a:lnTo>
                <a:lnTo>
                  <a:pt x="0" y="1744408"/>
                </a:lnTo>
                <a:lnTo>
                  <a:pt x="0" y="21683"/>
                </a:lnTo>
                <a:cubicBezTo>
                  <a:pt x="0" y="9708"/>
                  <a:pt x="9708" y="0"/>
                  <a:pt x="21683" y="0"/>
                </a:cubicBez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
        <p:nvSpPr>
          <p:cNvPr id="20" name="Picture Placeholder 19"/>
          <p:cNvSpPr>
            <a:spLocks noGrp="1"/>
          </p:cNvSpPr>
          <p:nvPr>
            <p:ph type="pic" sz="quarter" idx="63"/>
          </p:nvPr>
        </p:nvSpPr>
        <p:spPr>
          <a:xfrm>
            <a:off x="9075419" y="2210373"/>
            <a:ext cx="1943100" cy="3580827"/>
          </a:xfrm>
          <a:custGeom>
            <a:avLst/>
            <a:gdLst>
              <a:gd name="connsiteX0" fmla="*/ 24153 w 1943100"/>
              <a:gd name="connsiteY0" fmla="*/ 0 h 3580827"/>
              <a:gd name="connsiteX1" fmla="*/ 1918947 w 1943100"/>
              <a:gd name="connsiteY1" fmla="*/ 0 h 3580827"/>
              <a:gd name="connsiteX2" fmla="*/ 1943100 w 1943100"/>
              <a:gd name="connsiteY2" fmla="*/ 24153 h 3580827"/>
              <a:gd name="connsiteX3" fmla="*/ 1943100 w 1943100"/>
              <a:gd name="connsiteY3" fmla="*/ 3580827 h 3580827"/>
              <a:gd name="connsiteX4" fmla="*/ 0 w 1943100"/>
              <a:gd name="connsiteY4" fmla="*/ 3580827 h 3580827"/>
              <a:gd name="connsiteX5" fmla="*/ 0 w 1943100"/>
              <a:gd name="connsiteY5" fmla="*/ 24153 h 3580827"/>
              <a:gd name="connsiteX6" fmla="*/ 24153 w 1943100"/>
              <a:gd name="connsiteY6" fmla="*/ 0 h 3580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3100" h="3580827">
                <a:moveTo>
                  <a:pt x="24153" y="0"/>
                </a:moveTo>
                <a:lnTo>
                  <a:pt x="1918947" y="0"/>
                </a:lnTo>
                <a:cubicBezTo>
                  <a:pt x="1932286" y="0"/>
                  <a:pt x="1943100" y="10814"/>
                  <a:pt x="1943100" y="24153"/>
                </a:cubicBezTo>
                <a:lnTo>
                  <a:pt x="1943100" y="3580827"/>
                </a:lnTo>
                <a:lnTo>
                  <a:pt x="0" y="3580827"/>
                </a:lnTo>
                <a:lnTo>
                  <a:pt x="0" y="24153"/>
                </a:lnTo>
                <a:cubicBezTo>
                  <a:pt x="0" y="10814"/>
                  <a:pt x="10814" y="0"/>
                  <a:pt x="24153" y="0"/>
                </a:cubicBezTo>
                <a:close/>
              </a:path>
            </a:pathLst>
          </a:cu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endParaRPr lang="en-US" noProof="0" dirty="0"/>
          </a:p>
        </p:txBody>
      </p:sp>
    </p:spTree>
    <p:extLst>
      <p:ext uri="{BB962C8B-B14F-4D97-AF65-F5344CB8AC3E}">
        <p14:creationId xmlns:p14="http://schemas.microsoft.com/office/powerpoint/2010/main" val="195550490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wot">
    <p:spTree>
      <p:nvGrpSpPr>
        <p:cNvPr id="1" name=""/>
        <p:cNvGrpSpPr/>
        <p:nvPr/>
      </p:nvGrpSpPr>
      <p:grpSpPr>
        <a:xfrm>
          <a:off x="0" y="0"/>
          <a:ext cx="0" cy="0"/>
          <a:chOff x="0" y="0"/>
          <a:chExt cx="0" cy="0"/>
        </a:xfrm>
      </p:grpSpPr>
      <p:sp>
        <p:nvSpPr>
          <p:cNvPr id="6" name="Picture Placeholder 2"/>
          <p:cNvSpPr>
            <a:spLocks noGrp="1"/>
          </p:cNvSpPr>
          <p:nvPr>
            <p:ph type="pic" sz="quarter" idx="11"/>
          </p:nvPr>
        </p:nvSpPr>
        <p:spPr>
          <a:xfrm>
            <a:off x="4632775" y="2527045"/>
            <a:ext cx="2925023" cy="2925023"/>
          </a:xfrm>
          <a:prstGeom prst="donut">
            <a:avLst/>
          </a:prstGeom>
          <a:pattFill prst="pct5">
            <a:fgClr>
              <a:schemeClr val="tx1"/>
            </a:fgClr>
            <a:bgClr>
              <a:schemeClr val="bg1"/>
            </a:bgClr>
          </a:pattFill>
          <a:effectLst>
            <a:outerShdw blurRad="50800" dist="25400" dir="5400000" algn="t" rotWithShape="0">
              <a:prstClr val="black">
                <a:alpha val="15000"/>
              </a:prstClr>
            </a:outerShdw>
          </a:effectLst>
        </p:spPr>
        <p:txBody>
          <a:bodyPr rtlCol="0" anchor="ctr">
            <a:normAutofit/>
          </a:bodyPr>
          <a:lstStyle>
            <a:lvl1pPr marL="0" indent="0" algn="ctr">
              <a:buNone/>
              <a:defRPr sz="1600" b="0" i="0">
                <a:latin typeface="Source Sans Pro" charset="0"/>
                <a:ea typeface="Source Sans Pro" charset="0"/>
                <a:cs typeface="Source Sans Pro" charset="0"/>
              </a:defRPr>
            </a:lvl1pPr>
          </a:lstStyle>
          <a:p>
            <a:pPr lvl="0"/>
            <a:r>
              <a:rPr lang="en-US" noProof="0"/>
              <a:t>Click icon to add picture</a:t>
            </a:r>
          </a:p>
        </p:txBody>
      </p:sp>
    </p:spTree>
    <p:extLst>
      <p:ext uri="{BB962C8B-B14F-4D97-AF65-F5344CB8AC3E}">
        <p14:creationId xmlns:p14="http://schemas.microsoft.com/office/powerpoint/2010/main" val="3268356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E4CA1C-D98D-6220-661D-5F4F872170CE}"/>
              </a:ext>
            </a:extLst>
          </p:cNvPr>
          <p:cNvSpPr>
            <a:spLocks noGrp="1"/>
          </p:cNvSpPr>
          <p:nvPr>
            <p:ph type="title"/>
          </p:nvPr>
        </p:nvSpPr>
        <p:spPr>
          <a:xfrm>
            <a:off x="839788" y="365125"/>
            <a:ext cx="10515600" cy="1325563"/>
          </a:xfrm>
        </p:spPr>
        <p:txBody>
          <a:bodyPr/>
          <a:lstStyle/>
          <a:p>
            <a:r>
              <a:rPr lang="fr-FR"/>
              <a:t>Modifiez le style du titre</a:t>
            </a:r>
            <a:endParaRPr lang="ar-DZ"/>
          </a:p>
        </p:txBody>
      </p:sp>
      <p:sp>
        <p:nvSpPr>
          <p:cNvPr id="3" name="Espace réservé du texte 2">
            <a:extLst>
              <a:ext uri="{FF2B5EF4-FFF2-40B4-BE49-F238E27FC236}">
                <a16:creationId xmlns:a16="http://schemas.microsoft.com/office/drawing/2014/main" id="{2917B8F2-5A9D-A42C-3F9C-473988E31C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0D4DCF1-ED99-9720-EEE1-4B02F6A389D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5" name="Espace réservé du texte 4">
            <a:extLst>
              <a:ext uri="{FF2B5EF4-FFF2-40B4-BE49-F238E27FC236}">
                <a16:creationId xmlns:a16="http://schemas.microsoft.com/office/drawing/2014/main" id="{8A7A5991-A5A0-04E1-D33B-E73F316301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F1BA8F9-803D-CF42-0C07-7BB5DE529F0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7" name="Espace réservé de la date 6">
            <a:extLst>
              <a:ext uri="{FF2B5EF4-FFF2-40B4-BE49-F238E27FC236}">
                <a16:creationId xmlns:a16="http://schemas.microsoft.com/office/drawing/2014/main" id="{53FEEFE3-EDFA-63BD-7BD3-9C486A912701}"/>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8" name="Espace réservé du pied de page 7">
            <a:extLst>
              <a:ext uri="{FF2B5EF4-FFF2-40B4-BE49-F238E27FC236}">
                <a16:creationId xmlns:a16="http://schemas.microsoft.com/office/drawing/2014/main" id="{DB6E763A-CC27-7595-CA9C-B1B93868C11C}"/>
              </a:ext>
            </a:extLst>
          </p:cNvPr>
          <p:cNvSpPr>
            <a:spLocks noGrp="1"/>
          </p:cNvSpPr>
          <p:nvPr>
            <p:ph type="ftr" sz="quarter" idx="11"/>
          </p:nvPr>
        </p:nvSpPr>
        <p:spPr/>
        <p:txBody>
          <a:bodyPr/>
          <a:lstStyle/>
          <a:p>
            <a:endParaRPr lang="ar-DZ"/>
          </a:p>
        </p:txBody>
      </p:sp>
      <p:sp>
        <p:nvSpPr>
          <p:cNvPr id="9" name="Espace réservé du numéro de diapositive 8">
            <a:extLst>
              <a:ext uri="{FF2B5EF4-FFF2-40B4-BE49-F238E27FC236}">
                <a16:creationId xmlns:a16="http://schemas.microsoft.com/office/drawing/2014/main" id="{DAD77954-227D-7CBE-B96A-A831E9DC5C1B}"/>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975041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001EB1-DD34-6287-3C06-1DA2E342936E}"/>
              </a:ext>
            </a:extLst>
          </p:cNvPr>
          <p:cNvSpPr>
            <a:spLocks noGrp="1"/>
          </p:cNvSpPr>
          <p:nvPr>
            <p:ph type="title"/>
          </p:nvPr>
        </p:nvSpPr>
        <p:spPr/>
        <p:txBody>
          <a:bodyPr/>
          <a:lstStyle/>
          <a:p>
            <a:r>
              <a:rPr lang="fr-FR"/>
              <a:t>Modifiez le style du titre</a:t>
            </a:r>
            <a:endParaRPr lang="ar-DZ"/>
          </a:p>
        </p:txBody>
      </p:sp>
      <p:sp>
        <p:nvSpPr>
          <p:cNvPr id="3" name="Espace réservé de la date 2">
            <a:extLst>
              <a:ext uri="{FF2B5EF4-FFF2-40B4-BE49-F238E27FC236}">
                <a16:creationId xmlns:a16="http://schemas.microsoft.com/office/drawing/2014/main" id="{4CD251D2-5BCE-9F01-B537-DEF3A40086AB}"/>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4" name="Espace réservé du pied de page 3">
            <a:extLst>
              <a:ext uri="{FF2B5EF4-FFF2-40B4-BE49-F238E27FC236}">
                <a16:creationId xmlns:a16="http://schemas.microsoft.com/office/drawing/2014/main" id="{3555AAE9-558F-A469-9862-2181C5FDA25C}"/>
              </a:ext>
            </a:extLst>
          </p:cNvPr>
          <p:cNvSpPr>
            <a:spLocks noGrp="1"/>
          </p:cNvSpPr>
          <p:nvPr>
            <p:ph type="ftr" sz="quarter" idx="11"/>
          </p:nvPr>
        </p:nvSpPr>
        <p:spPr/>
        <p:txBody>
          <a:bodyPr/>
          <a:lstStyle/>
          <a:p>
            <a:endParaRPr lang="ar-DZ"/>
          </a:p>
        </p:txBody>
      </p:sp>
      <p:sp>
        <p:nvSpPr>
          <p:cNvPr id="5" name="Espace réservé du numéro de diapositive 4">
            <a:extLst>
              <a:ext uri="{FF2B5EF4-FFF2-40B4-BE49-F238E27FC236}">
                <a16:creationId xmlns:a16="http://schemas.microsoft.com/office/drawing/2014/main" id="{CB15C700-AF42-D9DE-95A7-403B654B5AFE}"/>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2911959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5283911-9F6E-B494-DC14-4E5592D8A230}"/>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3" name="Espace réservé du pied de page 2">
            <a:extLst>
              <a:ext uri="{FF2B5EF4-FFF2-40B4-BE49-F238E27FC236}">
                <a16:creationId xmlns:a16="http://schemas.microsoft.com/office/drawing/2014/main" id="{3FBE6A7A-B22C-7965-2074-2909F485DFDB}"/>
              </a:ext>
            </a:extLst>
          </p:cNvPr>
          <p:cNvSpPr>
            <a:spLocks noGrp="1"/>
          </p:cNvSpPr>
          <p:nvPr>
            <p:ph type="ftr" sz="quarter" idx="11"/>
          </p:nvPr>
        </p:nvSpPr>
        <p:spPr/>
        <p:txBody>
          <a:bodyPr/>
          <a:lstStyle/>
          <a:p>
            <a:endParaRPr lang="ar-DZ"/>
          </a:p>
        </p:txBody>
      </p:sp>
      <p:sp>
        <p:nvSpPr>
          <p:cNvPr id="4" name="Espace réservé du numéro de diapositive 3">
            <a:extLst>
              <a:ext uri="{FF2B5EF4-FFF2-40B4-BE49-F238E27FC236}">
                <a16:creationId xmlns:a16="http://schemas.microsoft.com/office/drawing/2014/main" id="{F8EBD8F2-6F10-26D9-0106-2DA932B7263C}"/>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2335103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8F880B-76BC-A962-C5B4-1AB1EB31D4B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ar-DZ"/>
          </a:p>
        </p:txBody>
      </p:sp>
      <p:sp>
        <p:nvSpPr>
          <p:cNvPr id="3" name="Espace réservé du contenu 2">
            <a:extLst>
              <a:ext uri="{FF2B5EF4-FFF2-40B4-BE49-F238E27FC236}">
                <a16:creationId xmlns:a16="http://schemas.microsoft.com/office/drawing/2014/main" id="{07983E18-E4E0-B76F-7BDD-485AE261AC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u texte 3">
            <a:extLst>
              <a:ext uri="{FF2B5EF4-FFF2-40B4-BE49-F238E27FC236}">
                <a16:creationId xmlns:a16="http://schemas.microsoft.com/office/drawing/2014/main" id="{234F085B-DF45-B41B-F89E-8127D1622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B9B07C0-4484-A99A-940F-23E938475B34}"/>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6" name="Espace réservé du pied de page 5">
            <a:extLst>
              <a:ext uri="{FF2B5EF4-FFF2-40B4-BE49-F238E27FC236}">
                <a16:creationId xmlns:a16="http://schemas.microsoft.com/office/drawing/2014/main" id="{7A3F75F7-E039-4A8F-770D-60B02D519755}"/>
              </a:ext>
            </a:extLst>
          </p:cNvPr>
          <p:cNvSpPr>
            <a:spLocks noGrp="1"/>
          </p:cNvSpPr>
          <p:nvPr>
            <p:ph type="ftr" sz="quarter" idx="11"/>
          </p:nvPr>
        </p:nvSpPr>
        <p:spPr/>
        <p:txBody>
          <a:bodyPr/>
          <a:lstStyle/>
          <a:p>
            <a:endParaRPr lang="ar-DZ"/>
          </a:p>
        </p:txBody>
      </p:sp>
      <p:sp>
        <p:nvSpPr>
          <p:cNvPr id="7" name="Espace réservé du numéro de diapositive 6">
            <a:extLst>
              <a:ext uri="{FF2B5EF4-FFF2-40B4-BE49-F238E27FC236}">
                <a16:creationId xmlns:a16="http://schemas.microsoft.com/office/drawing/2014/main" id="{06317A5D-3F65-B3FE-6FE7-38F888326F7A}"/>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2744863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C8FC1D-6A15-DE42-F499-64A74834E90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ar-DZ"/>
          </a:p>
        </p:txBody>
      </p:sp>
      <p:sp>
        <p:nvSpPr>
          <p:cNvPr id="3" name="Espace réservé pour une image  2">
            <a:extLst>
              <a:ext uri="{FF2B5EF4-FFF2-40B4-BE49-F238E27FC236}">
                <a16:creationId xmlns:a16="http://schemas.microsoft.com/office/drawing/2014/main" id="{DA2A88F9-B454-A146-1F46-45FA9BA7A3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a:extLst>
              <a:ext uri="{FF2B5EF4-FFF2-40B4-BE49-F238E27FC236}">
                <a16:creationId xmlns:a16="http://schemas.microsoft.com/office/drawing/2014/main" id="{927EFEE2-219E-97BA-0A50-4C7334DF45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4647C0A-2E2C-D5AD-7928-769159807B04}"/>
              </a:ext>
            </a:extLst>
          </p:cNvPr>
          <p:cNvSpPr>
            <a:spLocks noGrp="1"/>
          </p:cNvSpPr>
          <p:nvPr>
            <p:ph type="dt" sz="half" idx="10"/>
          </p:nvPr>
        </p:nvSpPr>
        <p:spPr/>
        <p:txBody>
          <a:bodyPr/>
          <a:lstStyle/>
          <a:p>
            <a:fld id="{63E32722-0C1F-4CFE-95B6-9FE31A4F8C01}" type="datetimeFigureOut">
              <a:rPr lang="ar-DZ" smtClean="0"/>
              <a:t>24-05-1447</a:t>
            </a:fld>
            <a:endParaRPr lang="ar-DZ"/>
          </a:p>
        </p:txBody>
      </p:sp>
      <p:sp>
        <p:nvSpPr>
          <p:cNvPr id="6" name="Espace réservé du pied de page 5">
            <a:extLst>
              <a:ext uri="{FF2B5EF4-FFF2-40B4-BE49-F238E27FC236}">
                <a16:creationId xmlns:a16="http://schemas.microsoft.com/office/drawing/2014/main" id="{2FA42C01-220A-5D1F-7939-A17D9D786971}"/>
              </a:ext>
            </a:extLst>
          </p:cNvPr>
          <p:cNvSpPr>
            <a:spLocks noGrp="1"/>
          </p:cNvSpPr>
          <p:nvPr>
            <p:ph type="ftr" sz="quarter" idx="11"/>
          </p:nvPr>
        </p:nvSpPr>
        <p:spPr/>
        <p:txBody>
          <a:bodyPr/>
          <a:lstStyle/>
          <a:p>
            <a:endParaRPr lang="ar-DZ"/>
          </a:p>
        </p:txBody>
      </p:sp>
      <p:sp>
        <p:nvSpPr>
          <p:cNvPr id="7" name="Espace réservé du numéro de diapositive 6">
            <a:extLst>
              <a:ext uri="{FF2B5EF4-FFF2-40B4-BE49-F238E27FC236}">
                <a16:creationId xmlns:a16="http://schemas.microsoft.com/office/drawing/2014/main" id="{EEA44FFA-C98F-A70A-C2D5-F46503E572D0}"/>
              </a:ext>
            </a:extLst>
          </p:cNvPr>
          <p:cNvSpPr>
            <a:spLocks noGrp="1"/>
          </p:cNvSpPr>
          <p:nvPr>
            <p:ph type="sldNum" sz="quarter" idx="12"/>
          </p:nvPr>
        </p:nvSpPr>
        <p:spPr/>
        <p:txBody>
          <a:bodyPr/>
          <a:lstStyle/>
          <a:p>
            <a:fld id="{27ED9AC0-8B54-4B0F-9563-0F6FB643B28C}" type="slidenum">
              <a:rPr lang="ar-DZ" smtClean="0"/>
              <a:t>‹#›</a:t>
            </a:fld>
            <a:endParaRPr lang="ar-DZ"/>
          </a:p>
        </p:txBody>
      </p:sp>
    </p:spTree>
    <p:extLst>
      <p:ext uri="{BB962C8B-B14F-4D97-AF65-F5344CB8AC3E}">
        <p14:creationId xmlns:p14="http://schemas.microsoft.com/office/powerpoint/2010/main" val="1586070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 /><Relationship Id="rId3" Type="http://schemas.openxmlformats.org/officeDocument/2006/relationships/slideLayout" Target="../slideLayouts/slideLayout14.xml" /><Relationship Id="rId7" Type="http://schemas.openxmlformats.org/officeDocument/2006/relationships/slideLayout" Target="../slideLayouts/slideLayout18.xml" /><Relationship Id="rId12" Type="http://schemas.openxmlformats.org/officeDocument/2006/relationships/theme" Target="../theme/theme2.xml" /><Relationship Id="rId2" Type="http://schemas.openxmlformats.org/officeDocument/2006/relationships/slideLayout" Target="../slideLayouts/slideLayout13.xml" /><Relationship Id="rId1" Type="http://schemas.openxmlformats.org/officeDocument/2006/relationships/slideLayout" Target="../slideLayouts/slideLayout12.xml" /><Relationship Id="rId6" Type="http://schemas.openxmlformats.org/officeDocument/2006/relationships/slideLayout" Target="../slideLayouts/slideLayout17.xml" /><Relationship Id="rId11" Type="http://schemas.openxmlformats.org/officeDocument/2006/relationships/slideLayout" Target="../slideLayouts/slideLayout22.xml" /><Relationship Id="rId5" Type="http://schemas.openxmlformats.org/officeDocument/2006/relationships/slideLayout" Target="../slideLayouts/slideLayout16.xml" /><Relationship Id="rId10" Type="http://schemas.openxmlformats.org/officeDocument/2006/relationships/slideLayout" Target="../slideLayouts/slideLayout21.xml" /><Relationship Id="rId4" Type="http://schemas.openxmlformats.org/officeDocument/2006/relationships/slideLayout" Target="../slideLayouts/slideLayout15.xml" /><Relationship Id="rId9" Type="http://schemas.openxmlformats.org/officeDocument/2006/relationships/slideLayout" Target="../slideLayouts/slideLayout20.xml" /></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 /><Relationship Id="rId13" Type="http://schemas.openxmlformats.org/officeDocument/2006/relationships/slideLayout" Target="../slideLayouts/slideLayout35.xml" /><Relationship Id="rId18" Type="http://schemas.openxmlformats.org/officeDocument/2006/relationships/slideLayout" Target="../slideLayouts/slideLayout40.xml" /><Relationship Id="rId26" Type="http://schemas.openxmlformats.org/officeDocument/2006/relationships/theme" Target="../theme/theme3.xml" /><Relationship Id="rId3" Type="http://schemas.openxmlformats.org/officeDocument/2006/relationships/slideLayout" Target="../slideLayouts/slideLayout25.xml" /><Relationship Id="rId21" Type="http://schemas.openxmlformats.org/officeDocument/2006/relationships/slideLayout" Target="../slideLayouts/slideLayout43.xml" /><Relationship Id="rId7" Type="http://schemas.openxmlformats.org/officeDocument/2006/relationships/slideLayout" Target="../slideLayouts/slideLayout29.xml" /><Relationship Id="rId12" Type="http://schemas.openxmlformats.org/officeDocument/2006/relationships/slideLayout" Target="../slideLayouts/slideLayout34.xml" /><Relationship Id="rId17" Type="http://schemas.openxmlformats.org/officeDocument/2006/relationships/slideLayout" Target="../slideLayouts/slideLayout39.xml" /><Relationship Id="rId25" Type="http://schemas.openxmlformats.org/officeDocument/2006/relationships/slideLayout" Target="../slideLayouts/slideLayout47.xml" /><Relationship Id="rId2" Type="http://schemas.openxmlformats.org/officeDocument/2006/relationships/slideLayout" Target="../slideLayouts/slideLayout24.xml" /><Relationship Id="rId16" Type="http://schemas.openxmlformats.org/officeDocument/2006/relationships/slideLayout" Target="../slideLayouts/slideLayout38.xml" /><Relationship Id="rId20" Type="http://schemas.openxmlformats.org/officeDocument/2006/relationships/slideLayout" Target="../slideLayouts/slideLayout42.xml" /><Relationship Id="rId1" Type="http://schemas.openxmlformats.org/officeDocument/2006/relationships/slideLayout" Target="../slideLayouts/slideLayout23.xml" /><Relationship Id="rId6" Type="http://schemas.openxmlformats.org/officeDocument/2006/relationships/slideLayout" Target="../slideLayouts/slideLayout28.xml" /><Relationship Id="rId11" Type="http://schemas.openxmlformats.org/officeDocument/2006/relationships/slideLayout" Target="../slideLayouts/slideLayout33.xml" /><Relationship Id="rId24" Type="http://schemas.openxmlformats.org/officeDocument/2006/relationships/slideLayout" Target="../slideLayouts/slideLayout46.xml" /><Relationship Id="rId5" Type="http://schemas.openxmlformats.org/officeDocument/2006/relationships/slideLayout" Target="../slideLayouts/slideLayout27.xml" /><Relationship Id="rId15" Type="http://schemas.openxmlformats.org/officeDocument/2006/relationships/slideLayout" Target="../slideLayouts/slideLayout37.xml" /><Relationship Id="rId23" Type="http://schemas.openxmlformats.org/officeDocument/2006/relationships/slideLayout" Target="../slideLayouts/slideLayout45.xml" /><Relationship Id="rId10" Type="http://schemas.openxmlformats.org/officeDocument/2006/relationships/slideLayout" Target="../slideLayouts/slideLayout32.xml" /><Relationship Id="rId19" Type="http://schemas.openxmlformats.org/officeDocument/2006/relationships/slideLayout" Target="../slideLayouts/slideLayout41.xml" /><Relationship Id="rId4" Type="http://schemas.openxmlformats.org/officeDocument/2006/relationships/slideLayout" Target="../slideLayouts/slideLayout26.xml" /><Relationship Id="rId9" Type="http://schemas.openxmlformats.org/officeDocument/2006/relationships/slideLayout" Target="../slideLayouts/slideLayout31.xml" /><Relationship Id="rId14" Type="http://schemas.openxmlformats.org/officeDocument/2006/relationships/slideLayout" Target="../slideLayouts/slideLayout36.xml" /><Relationship Id="rId22" Type="http://schemas.openxmlformats.org/officeDocument/2006/relationships/slideLayout" Target="../slideLayouts/slideLayout4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77C619E-0764-FC82-EDB2-EF62EDD4FD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ar-DZ"/>
          </a:p>
        </p:txBody>
      </p:sp>
      <p:sp>
        <p:nvSpPr>
          <p:cNvPr id="3" name="Espace réservé du texte 2">
            <a:extLst>
              <a:ext uri="{FF2B5EF4-FFF2-40B4-BE49-F238E27FC236}">
                <a16:creationId xmlns:a16="http://schemas.microsoft.com/office/drawing/2014/main" id="{3A2D6B13-C72C-662F-2FA9-4CD01C9177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e la date 3">
            <a:extLst>
              <a:ext uri="{FF2B5EF4-FFF2-40B4-BE49-F238E27FC236}">
                <a16:creationId xmlns:a16="http://schemas.microsoft.com/office/drawing/2014/main" id="{4A8FF236-BFF1-F85D-1918-50FA2A7992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E32722-0C1F-4CFE-95B6-9FE31A4F8C01}" type="datetimeFigureOut">
              <a:rPr lang="ar-DZ" smtClean="0"/>
              <a:t>24-05-1447</a:t>
            </a:fld>
            <a:endParaRPr lang="ar-DZ"/>
          </a:p>
        </p:txBody>
      </p:sp>
      <p:sp>
        <p:nvSpPr>
          <p:cNvPr id="5" name="Espace réservé du pied de page 4">
            <a:extLst>
              <a:ext uri="{FF2B5EF4-FFF2-40B4-BE49-F238E27FC236}">
                <a16:creationId xmlns:a16="http://schemas.microsoft.com/office/drawing/2014/main" id="{C15D9873-9202-AB0A-0CEC-8260F9517D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DZ"/>
          </a:p>
        </p:txBody>
      </p:sp>
      <p:sp>
        <p:nvSpPr>
          <p:cNvPr id="6" name="Espace réservé du numéro de diapositive 5">
            <a:extLst>
              <a:ext uri="{FF2B5EF4-FFF2-40B4-BE49-F238E27FC236}">
                <a16:creationId xmlns:a16="http://schemas.microsoft.com/office/drawing/2014/main" id="{F0F60227-1E1C-AD4A-0793-F97802601F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ED9AC0-8B54-4B0F-9563-0F6FB643B28C}" type="slidenum">
              <a:rPr lang="ar-DZ" smtClean="0"/>
              <a:t>‹#›</a:t>
            </a:fld>
            <a:endParaRPr lang="ar-DZ"/>
          </a:p>
        </p:txBody>
      </p:sp>
    </p:spTree>
    <p:extLst>
      <p:ext uri="{BB962C8B-B14F-4D97-AF65-F5344CB8AC3E}">
        <p14:creationId xmlns:p14="http://schemas.microsoft.com/office/powerpoint/2010/main" val="2608088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11/14/2025</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082713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31BB54E-7E93-FB61-6A47-8E6ADB2B988F}"/>
              </a:ext>
            </a:extLst>
          </p:cNvPr>
          <p:cNvSpPr>
            <a:spLocks noGrp="1" noChangeArrowheads="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r-FR"/>
              <a:t>Click to edit Master title style</a:t>
            </a:r>
          </a:p>
        </p:txBody>
      </p:sp>
      <p:sp>
        <p:nvSpPr>
          <p:cNvPr id="1027" name="Text Placeholder 2">
            <a:extLst>
              <a:ext uri="{FF2B5EF4-FFF2-40B4-BE49-F238E27FC236}">
                <a16:creationId xmlns:a16="http://schemas.microsoft.com/office/drawing/2014/main" id="{E75566C7-D20B-9ABA-794D-A66ADF33879C}"/>
              </a:ext>
            </a:extLst>
          </p:cNvPr>
          <p:cNvSpPr>
            <a:spLocks noGrp="1" noChangeArrowheads="1"/>
          </p:cNvSpPr>
          <p:nvPr>
            <p:ph type="body" idx="1"/>
          </p:nvPr>
        </p:nvSpPr>
        <p:spPr bwMode="auto">
          <a:xfrm>
            <a:off x="838200" y="1825626"/>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p>
        </p:txBody>
      </p:sp>
      <p:sp>
        <p:nvSpPr>
          <p:cNvPr id="4" name="Date Placeholder 3">
            <a:extLst>
              <a:ext uri="{FF2B5EF4-FFF2-40B4-BE49-F238E27FC236}">
                <a16:creationId xmlns:a16="http://schemas.microsoft.com/office/drawing/2014/main" id="{DF127C56-A2D6-7230-6B65-877DEA37CB36}"/>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4FB969CB-7242-48C6-B196-DE11BAE223EB}" type="datetimeFigureOut">
              <a:rPr lang="en-US"/>
              <a:pPr>
                <a:defRPr/>
              </a:pPr>
              <a:t>11/14/2025</a:t>
            </a:fld>
            <a:endParaRPr lang="en-US"/>
          </a:p>
        </p:txBody>
      </p:sp>
      <p:sp>
        <p:nvSpPr>
          <p:cNvPr id="5" name="Footer Placeholder 4">
            <a:extLst>
              <a:ext uri="{FF2B5EF4-FFF2-40B4-BE49-F238E27FC236}">
                <a16:creationId xmlns:a16="http://schemas.microsoft.com/office/drawing/2014/main" id="{B7CE4C30-8C78-3996-3A9C-1F683409DB90}"/>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16C0CA57-DB92-7400-8067-27254FCE2FFD}"/>
              </a:ext>
            </a:extLst>
          </p:cNvPr>
          <p:cNvSpPr>
            <a:spLocks noGrp="1"/>
          </p:cNvSpPr>
          <p:nvPr>
            <p:ph type="sldNum" sz="quarter" idx="4"/>
          </p:nvPr>
        </p:nvSpPr>
        <p:spPr>
          <a:xfrm>
            <a:off x="8610600" y="6356351"/>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9FA3A8"/>
                </a:solidFill>
              </a:defRPr>
            </a:lvl1pPr>
          </a:lstStyle>
          <a:p>
            <a:fld id="{5491357C-90D6-4F56-93CD-35B29C77CB15}" type="slidenum">
              <a:rPr lang="en-US" altLang="ar-DZ"/>
              <a:pPr/>
              <a:t>‹#›</a:t>
            </a:fld>
            <a:endParaRPr lang="en-US" altLang="ar-DZ"/>
          </a:p>
        </p:txBody>
      </p:sp>
    </p:spTree>
    <p:extLst>
      <p:ext uri="{BB962C8B-B14F-4D97-AF65-F5344CB8AC3E}">
        <p14:creationId xmlns:p14="http://schemas.microsoft.com/office/powerpoint/2010/main" val="34697071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23"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46"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69"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91"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11" indent="-228611"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34" indent="-228611"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57" indent="-228611"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80" indent="-228611"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503" indent="-228611"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18.xml" /></Relationships>
</file>

<file path=ppt/slides/_rels/slide10.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34.xml" /></Relationships>
</file>

<file path=ppt/slides/_rels/slide11.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34.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3" Type="http://schemas.openxmlformats.org/officeDocument/2006/relationships/image" Target="../media/image5.svg" /><Relationship Id="rId2" Type="http://schemas.openxmlformats.org/officeDocument/2006/relationships/image" Target="../media/image4.png" /><Relationship Id="rId1" Type="http://schemas.openxmlformats.org/officeDocument/2006/relationships/slideLayout" Target="../slideLayouts/slideLayout18.xml" /></Relationships>
</file>

<file path=ppt/slides/_rels/slide4.xml.rels><?xml version="1.0" encoding="UTF-8" standalone="yes"?>
<Relationships xmlns="http://schemas.openxmlformats.org/package/2006/relationships"><Relationship Id="rId3" Type="http://schemas.openxmlformats.org/officeDocument/2006/relationships/image" Target="../media/image5.svg" /><Relationship Id="rId2" Type="http://schemas.openxmlformats.org/officeDocument/2006/relationships/image" Target="../media/image4.png" /><Relationship Id="rId1" Type="http://schemas.openxmlformats.org/officeDocument/2006/relationships/slideLayout" Target="../slideLayouts/slideLayout18.xml" /></Relationships>
</file>

<file path=ppt/slides/_rels/slide5.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34.xml" /></Relationships>
</file>

<file path=ppt/slides/_rels/slide6.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34.xml" /></Relationships>
</file>

<file path=ppt/slides/_rels/slide7.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34.xml" /></Relationships>
</file>

<file path=ppt/slides/_rels/slide8.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34.xml" /></Relationships>
</file>

<file path=ppt/slides/_rels/slide9.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3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id="{AF49158D-ECA1-489E-F276-3BD248CC6A37}"/>
              </a:ext>
            </a:extLst>
          </p:cNvPr>
          <p:cNvSpPr txBox="1"/>
          <p:nvPr/>
        </p:nvSpPr>
        <p:spPr>
          <a:xfrm>
            <a:off x="3556000" y="226907"/>
            <a:ext cx="4775200" cy="1446358"/>
          </a:xfrm>
          <a:prstGeom prst="rect">
            <a:avLst/>
          </a:prstGeom>
          <a:noFill/>
        </p:spPr>
        <p:txBody>
          <a:bodyPr wrap="square" rtlCol="1">
            <a:spAutoFit/>
          </a:bodyPr>
          <a:lstStyle/>
          <a:p>
            <a:pPr algn="ctr" defTabSz="609630">
              <a:defRPr/>
            </a:pPr>
            <a:r>
              <a:rPr lang="ar-DZ" sz="2400" b="1" dirty="0">
                <a:solidFill>
                  <a:prstClr val="black"/>
                </a:solidFill>
                <a:latin typeface="Calibri"/>
                <a:cs typeface="Arial" panose="020B0604020202020204" pitchFamily="34" charset="0"/>
              </a:rPr>
              <a:t>وزارة</a:t>
            </a:r>
            <a:r>
              <a:rPr lang="ar-DZ" sz="2133" b="1" dirty="0">
                <a:solidFill>
                  <a:prstClr val="black"/>
                </a:solidFill>
                <a:latin typeface="Calibri"/>
                <a:cs typeface="Arial" panose="020B0604020202020204" pitchFamily="34" charset="0"/>
              </a:rPr>
              <a:t> التعليم العالي والبحث العلمي</a:t>
            </a:r>
          </a:p>
          <a:p>
            <a:pPr algn="ctr" defTabSz="609630">
              <a:defRPr/>
            </a:pPr>
            <a:r>
              <a:rPr lang="ar-DZ" sz="2133" b="1" dirty="0">
                <a:solidFill>
                  <a:prstClr val="black"/>
                </a:solidFill>
                <a:latin typeface="Calibri"/>
                <a:cs typeface="Arial" panose="020B0604020202020204" pitchFamily="34" charset="0"/>
              </a:rPr>
              <a:t>جامعة محمد خيضر- بسكرة</a:t>
            </a:r>
          </a:p>
          <a:p>
            <a:pPr algn="ctr" defTabSz="609630">
              <a:defRPr/>
            </a:pPr>
            <a:r>
              <a:rPr lang="ar-DZ" sz="2133" b="1" dirty="0">
                <a:solidFill>
                  <a:prstClr val="black"/>
                </a:solidFill>
                <a:latin typeface="Calibri"/>
                <a:cs typeface="Arial" panose="020B0604020202020204" pitchFamily="34" charset="0"/>
              </a:rPr>
              <a:t>كلية العلوم الاقتصادية والتجاريةّ، وعلوم التسيير</a:t>
            </a:r>
          </a:p>
          <a:p>
            <a:pPr algn="ctr" defTabSz="609630">
              <a:defRPr/>
            </a:pPr>
            <a:r>
              <a:rPr lang="ar-DZ" sz="2133" b="1" dirty="0">
                <a:solidFill>
                  <a:prstClr val="black"/>
                </a:solidFill>
                <a:latin typeface="Calibri"/>
                <a:cs typeface="Arial" panose="020B0604020202020204" pitchFamily="34" charset="0"/>
              </a:rPr>
              <a:t>قسم علوم التسيير</a:t>
            </a:r>
          </a:p>
        </p:txBody>
      </p:sp>
      <p:pic>
        <p:nvPicPr>
          <p:cNvPr id="11" name="Image 10">
            <a:extLst>
              <a:ext uri="{FF2B5EF4-FFF2-40B4-BE49-F238E27FC236}">
                <a16:creationId xmlns:a16="http://schemas.microsoft.com/office/drawing/2014/main" id="{E058D973-E157-1AF6-7CBC-57FDD0FD8C37}"/>
              </a:ext>
            </a:extLst>
          </p:cNvPr>
          <p:cNvPicPr>
            <a:picLocks noChangeAspect="1"/>
          </p:cNvPicPr>
          <p:nvPr/>
        </p:nvPicPr>
        <p:blipFill>
          <a:blip r:embed="rId2"/>
          <a:stretch>
            <a:fillRect/>
          </a:stretch>
        </p:blipFill>
        <p:spPr>
          <a:xfrm>
            <a:off x="9855018" y="226907"/>
            <a:ext cx="1270365" cy="1224000"/>
          </a:xfrm>
          <a:prstGeom prst="rect">
            <a:avLst/>
          </a:prstGeom>
        </p:spPr>
      </p:pic>
      <p:sp>
        <p:nvSpPr>
          <p:cNvPr id="14" name="ZoneTexte 13">
            <a:extLst>
              <a:ext uri="{FF2B5EF4-FFF2-40B4-BE49-F238E27FC236}">
                <a16:creationId xmlns:a16="http://schemas.microsoft.com/office/drawing/2014/main" id="{2A00A49E-AEFC-AADB-0BDC-5AC711D3F456}"/>
              </a:ext>
            </a:extLst>
          </p:cNvPr>
          <p:cNvSpPr txBox="1"/>
          <p:nvPr/>
        </p:nvSpPr>
        <p:spPr>
          <a:xfrm>
            <a:off x="7823200" y="1859498"/>
            <a:ext cx="3810000" cy="1036309"/>
          </a:xfrm>
          <a:prstGeom prst="rect">
            <a:avLst/>
          </a:prstGeom>
          <a:noFill/>
        </p:spPr>
        <p:txBody>
          <a:bodyPr wrap="square" rtlCol="1">
            <a:spAutoFit/>
          </a:bodyPr>
          <a:lstStyle/>
          <a:p>
            <a:pPr algn="r" defTabSz="609630">
              <a:defRPr/>
            </a:pPr>
            <a:r>
              <a:rPr lang="ar-DZ" sz="1867" b="1" dirty="0">
                <a:solidFill>
                  <a:prstClr val="black"/>
                </a:solidFill>
                <a:latin typeface="Calibri"/>
                <a:cs typeface="Arial" panose="020B0604020202020204" pitchFamily="34" charset="0"/>
              </a:rPr>
              <a:t>تخصص : </a:t>
            </a:r>
            <a:r>
              <a:rPr lang="ar-DZ" sz="2400" b="1" dirty="0">
                <a:solidFill>
                  <a:prstClr val="black"/>
                </a:solidFill>
                <a:latin typeface="Calibri"/>
                <a:cs typeface="Arial" panose="020B0604020202020204" pitchFamily="34" charset="0"/>
              </a:rPr>
              <a:t>ادارة</a:t>
            </a:r>
            <a:r>
              <a:rPr lang="ar-DZ" sz="1867" b="1" dirty="0">
                <a:solidFill>
                  <a:prstClr val="black"/>
                </a:solidFill>
                <a:latin typeface="Calibri"/>
                <a:cs typeface="Arial" panose="020B0604020202020204" pitchFamily="34" charset="0"/>
              </a:rPr>
              <a:t> استراتيجية </a:t>
            </a:r>
          </a:p>
          <a:p>
            <a:pPr algn="r" defTabSz="609630">
              <a:defRPr/>
            </a:pPr>
            <a:r>
              <a:rPr lang="ar-DZ" sz="1867" b="1" dirty="0">
                <a:solidFill>
                  <a:prstClr val="black"/>
                </a:solidFill>
                <a:latin typeface="Calibri"/>
                <a:cs typeface="Arial" panose="020B0604020202020204" pitchFamily="34" charset="0"/>
              </a:rPr>
              <a:t> مقياس :</a:t>
            </a:r>
          </a:p>
          <a:p>
            <a:pPr algn="r" defTabSz="609630">
              <a:defRPr/>
            </a:pPr>
            <a:r>
              <a:rPr lang="ar-DZ" sz="1867" b="1" dirty="0">
                <a:solidFill>
                  <a:prstClr val="black"/>
                </a:solidFill>
                <a:latin typeface="Calibri"/>
                <a:cs typeface="Arial" panose="020B0604020202020204" pitchFamily="34" charset="0"/>
              </a:rPr>
              <a:t> الفوج : 01</a:t>
            </a:r>
          </a:p>
        </p:txBody>
      </p:sp>
      <p:sp>
        <p:nvSpPr>
          <p:cNvPr id="16" name="ZoneTexte 15">
            <a:extLst>
              <a:ext uri="{FF2B5EF4-FFF2-40B4-BE49-F238E27FC236}">
                <a16:creationId xmlns:a16="http://schemas.microsoft.com/office/drawing/2014/main" id="{93B9B310-360F-8300-9949-76D2338040E5}"/>
              </a:ext>
            </a:extLst>
          </p:cNvPr>
          <p:cNvSpPr txBox="1"/>
          <p:nvPr/>
        </p:nvSpPr>
        <p:spPr>
          <a:xfrm>
            <a:off x="4744719" y="2681278"/>
            <a:ext cx="2692400" cy="420564"/>
          </a:xfrm>
          <a:prstGeom prst="rect">
            <a:avLst/>
          </a:prstGeom>
          <a:noFill/>
        </p:spPr>
        <p:txBody>
          <a:bodyPr wrap="square" rtlCol="1">
            <a:spAutoFit/>
          </a:bodyPr>
          <a:lstStyle/>
          <a:p>
            <a:pPr algn="ctr" defTabSz="609630">
              <a:defRPr/>
            </a:pPr>
            <a:r>
              <a:rPr lang="fr-FR" sz="2133" b="1" dirty="0">
                <a:solidFill>
                  <a:prstClr val="black"/>
                </a:solidFill>
                <a:latin typeface="Calibri"/>
                <a:cs typeface="Arial" panose="020B0604020202020204" pitchFamily="34" charset="0"/>
              </a:rPr>
              <a:t> </a:t>
            </a:r>
            <a:r>
              <a:rPr lang="ar-DZ" sz="2133" b="1" dirty="0">
                <a:solidFill>
                  <a:prstClr val="black"/>
                </a:solidFill>
                <a:latin typeface="Calibri"/>
                <a:cs typeface="Arial" panose="020B0604020202020204" pitchFamily="34" charset="0"/>
              </a:rPr>
              <a:t>دراسة حالة لشركة:</a:t>
            </a:r>
          </a:p>
        </p:txBody>
      </p:sp>
      <p:sp>
        <p:nvSpPr>
          <p:cNvPr id="18" name="ZoneTexte 17">
            <a:extLst>
              <a:ext uri="{FF2B5EF4-FFF2-40B4-BE49-F238E27FC236}">
                <a16:creationId xmlns:a16="http://schemas.microsoft.com/office/drawing/2014/main" id="{5C5233B7-B9E9-E39B-0275-7D91A96C6FC0}"/>
              </a:ext>
            </a:extLst>
          </p:cNvPr>
          <p:cNvSpPr txBox="1"/>
          <p:nvPr/>
        </p:nvSpPr>
        <p:spPr>
          <a:xfrm>
            <a:off x="9144000" y="4528730"/>
            <a:ext cx="2489200" cy="1077026"/>
          </a:xfrm>
          <a:prstGeom prst="rect">
            <a:avLst/>
          </a:prstGeom>
          <a:noFill/>
        </p:spPr>
        <p:txBody>
          <a:bodyPr wrap="square" rtlCol="1">
            <a:spAutoFit/>
          </a:bodyPr>
          <a:lstStyle/>
          <a:p>
            <a:pPr algn="r" defTabSz="609630">
              <a:defRPr/>
            </a:pPr>
            <a:r>
              <a:rPr lang="ar-DZ" sz="2133" b="1" dirty="0">
                <a:solidFill>
                  <a:prstClr val="black"/>
                </a:solidFill>
                <a:latin typeface="Calibri"/>
                <a:cs typeface="Arial" panose="020B0604020202020204" pitchFamily="34" charset="0"/>
              </a:rPr>
              <a:t>من اعداد الطلبة:</a:t>
            </a:r>
          </a:p>
          <a:p>
            <a:pPr algn="r" defTabSz="609630">
              <a:defRPr/>
            </a:pPr>
            <a:r>
              <a:rPr lang="ar-DZ" sz="2133" b="1" dirty="0">
                <a:solidFill>
                  <a:prstClr val="black"/>
                </a:solidFill>
                <a:latin typeface="Calibri"/>
                <a:cs typeface="Arial" panose="020B0604020202020204" pitchFamily="34" charset="0"/>
              </a:rPr>
              <a:t> - ندى الريحان موسي </a:t>
            </a:r>
          </a:p>
          <a:p>
            <a:pPr algn="r" defTabSz="609630">
              <a:defRPr/>
            </a:pPr>
            <a:r>
              <a:rPr lang="ar-DZ" sz="2133" b="1" dirty="0">
                <a:solidFill>
                  <a:prstClr val="black"/>
                </a:solidFill>
                <a:latin typeface="Calibri"/>
                <a:cs typeface="Arial" panose="020B0604020202020204" pitchFamily="34" charset="0"/>
              </a:rPr>
              <a:t> - سليمة </a:t>
            </a:r>
            <a:r>
              <a:rPr lang="ar-DZ" sz="2133" b="1" dirty="0" err="1">
                <a:solidFill>
                  <a:prstClr val="black"/>
                </a:solidFill>
                <a:latin typeface="Calibri"/>
                <a:cs typeface="Arial" panose="020B0604020202020204" pitchFamily="34" charset="0"/>
              </a:rPr>
              <a:t>كرابعية</a:t>
            </a:r>
            <a:endParaRPr lang="ar-DZ" sz="2133" b="1" dirty="0">
              <a:solidFill>
                <a:prstClr val="black"/>
              </a:solidFill>
              <a:latin typeface="Calibri"/>
              <a:cs typeface="Arial" panose="020B0604020202020204" pitchFamily="34" charset="0"/>
            </a:endParaRPr>
          </a:p>
        </p:txBody>
      </p:sp>
      <p:sp>
        <p:nvSpPr>
          <p:cNvPr id="19" name="ZoneTexte 18">
            <a:extLst>
              <a:ext uri="{FF2B5EF4-FFF2-40B4-BE49-F238E27FC236}">
                <a16:creationId xmlns:a16="http://schemas.microsoft.com/office/drawing/2014/main" id="{C1989A8F-5D20-A172-F639-BBB31F2E7C2A}"/>
              </a:ext>
            </a:extLst>
          </p:cNvPr>
          <p:cNvSpPr txBox="1"/>
          <p:nvPr/>
        </p:nvSpPr>
        <p:spPr>
          <a:xfrm>
            <a:off x="457200" y="4423833"/>
            <a:ext cx="2184400" cy="666977"/>
          </a:xfrm>
          <a:prstGeom prst="rect">
            <a:avLst/>
          </a:prstGeom>
          <a:noFill/>
        </p:spPr>
        <p:txBody>
          <a:bodyPr wrap="square" rtlCol="1">
            <a:spAutoFit/>
          </a:bodyPr>
          <a:lstStyle/>
          <a:p>
            <a:pPr algn="r" defTabSz="609630">
              <a:defRPr/>
            </a:pPr>
            <a:r>
              <a:rPr lang="ar-DZ" sz="1867" b="1" dirty="0">
                <a:solidFill>
                  <a:prstClr val="black"/>
                </a:solidFill>
                <a:latin typeface="Calibri"/>
                <a:cs typeface="Arial" panose="020B0604020202020204" pitchFamily="34" charset="0"/>
              </a:rPr>
              <a:t>تحت اشراف الأستاذة:</a:t>
            </a:r>
            <a:endParaRPr lang="fr-FR" sz="1867" b="1" dirty="0">
              <a:solidFill>
                <a:prstClr val="black"/>
              </a:solidFill>
              <a:latin typeface="Calibri"/>
            </a:endParaRPr>
          </a:p>
          <a:p>
            <a:pPr algn="r" defTabSz="609630">
              <a:defRPr/>
            </a:pPr>
            <a:r>
              <a:rPr lang="ar-DZ" sz="1867" b="1" dirty="0">
                <a:solidFill>
                  <a:prstClr val="black"/>
                </a:solidFill>
                <a:latin typeface="Calibri"/>
                <a:cs typeface="Arial" panose="020B0604020202020204" pitchFamily="34" charset="0"/>
              </a:rPr>
              <a:t>  </a:t>
            </a:r>
          </a:p>
        </p:txBody>
      </p:sp>
      <p:sp>
        <p:nvSpPr>
          <p:cNvPr id="20" name="ZoneTexte 19">
            <a:extLst>
              <a:ext uri="{FF2B5EF4-FFF2-40B4-BE49-F238E27FC236}">
                <a16:creationId xmlns:a16="http://schemas.microsoft.com/office/drawing/2014/main" id="{4225BCEE-6DF2-B603-FE7F-C959097C4D0F}"/>
              </a:ext>
            </a:extLst>
          </p:cNvPr>
          <p:cNvSpPr txBox="1"/>
          <p:nvPr/>
        </p:nvSpPr>
        <p:spPr>
          <a:xfrm>
            <a:off x="4572000" y="5867400"/>
            <a:ext cx="2743200" cy="379656"/>
          </a:xfrm>
          <a:prstGeom prst="rect">
            <a:avLst/>
          </a:prstGeom>
          <a:noFill/>
        </p:spPr>
        <p:txBody>
          <a:bodyPr wrap="square" rtlCol="1">
            <a:spAutoFit/>
          </a:bodyPr>
          <a:lstStyle/>
          <a:p>
            <a:pPr algn="ctr" defTabSz="609630">
              <a:defRPr/>
            </a:pPr>
            <a:r>
              <a:rPr lang="ar-DZ" sz="1867" b="1" dirty="0">
                <a:solidFill>
                  <a:prstClr val="black"/>
                </a:solidFill>
                <a:latin typeface="Calibri"/>
                <a:cs typeface="Arial" panose="020B0604020202020204" pitchFamily="34" charset="0"/>
              </a:rPr>
              <a:t>السنة الجامعية:2025/2026</a:t>
            </a:r>
          </a:p>
        </p:txBody>
      </p:sp>
      <p:pic>
        <p:nvPicPr>
          <p:cNvPr id="24" name="Image 23">
            <a:extLst>
              <a:ext uri="{FF2B5EF4-FFF2-40B4-BE49-F238E27FC236}">
                <a16:creationId xmlns:a16="http://schemas.microsoft.com/office/drawing/2014/main" id="{BB6896F0-AF36-BC43-75FB-56F3BCF2AAE0}"/>
              </a:ext>
            </a:extLst>
          </p:cNvPr>
          <p:cNvPicPr>
            <a:picLocks noChangeAspect="1"/>
          </p:cNvPicPr>
          <p:nvPr/>
        </p:nvPicPr>
        <p:blipFill>
          <a:blip r:embed="rId2"/>
          <a:stretch>
            <a:fillRect/>
          </a:stretch>
        </p:blipFill>
        <p:spPr>
          <a:xfrm>
            <a:off x="761818" y="226907"/>
            <a:ext cx="1270365" cy="1224000"/>
          </a:xfrm>
          <a:prstGeom prst="rect">
            <a:avLst/>
          </a:prstGeom>
        </p:spPr>
      </p:pic>
      <p:pic>
        <p:nvPicPr>
          <p:cNvPr id="5" name="Image 4">
            <a:extLst>
              <a:ext uri="{FF2B5EF4-FFF2-40B4-BE49-F238E27FC236}">
                <a16:creationId xmlns:a16="http://schemas.microsoft.com/office/drawing/2014/main" id="{44052AA9-6739-F0F7-DB7D-F07A16A22A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0500" y="3121893"/>
            <a:ext cx="4540700" cy="1446358"/>
          </a:xfrm>
          <a:prstGeom prst="flowChartAlternateProcess">
            <a:avLst/>
          </a:prstGeom>
          <a:ln>
            <a:noFill/>
          </a:ln>
        </p:spPr>
      </p:pic>
    </p:spTree>
    <p:extLst>
      <p:ext uri="{BB962C8B-B14F-4D97-AF65-F5344CB8AC3E}">
        <p14:creationId xmlns:p14="http://schemas.microsoft.com/office/powerpoint/2010/main" val="4065413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1149">
              <a:srgbClr val="F6C0A8"/>
            </a:gs>
            <a:gs pos="100000">
              <a:srgbClr val="FAAA6E"/>
            </a:gs>
          </a:gsLst>
          <a:lin ang="5400000" scaled="1"/>
        </a:gradFill>
        <a:effectLst/>
      </p:bgPr>
    </p:bg>
    <p:spTree>
      <p:nvGrpSpPr>
        <p:cNvPr id="1" name=""/>
        <p:cNvGrpSpPr/>
        <p:nvPr/>
      </p:nvGrpSpPr>
      <p:grpSpPr>
        <a:xfrm>
          <a:off x="0" y="0"/>
          <a:ext cx="0" cy="0"/>
          <a:chOff x="0" y="0"/>
          <a:chExt cx="0" cy="0"/>
        </a:xfrm>
      </p:grpSpPr>
      <p:pic>
        <p:nvPicPr>
          <p:cNvPr id="17" name="Image 16">
            <a:extLst>
              <a:ext uri="{FF2B5EF4-FFF2-40B4-BE49-F238E27FC236}">
                <a16:creationId xmlns:a16="http://schemas.microsoft.com/office/drawing/2014/main" id="{C421DBF6-F35C-5AF0-333C-2380988CFF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3479" y="-169075"/>
            <a:ext cx="17418957" cy="6959635"/>
          </a:xfrm>
          <a:prstGeom prst="rect">
            <a:avLst/>
          </a:prstGeom>
        </p:spPr>
      </p:pic>
      <p:sp>
        <p:nvSpPr>
          <p:cNvPr id="2" name="Rectangle 1">
            <a:extLst>
              <a:ext uri="{FF2B5EF4-FFF2-40B4-BE49-F238E27FC236}">
                <a16:creationId xmlns:a16="http://schemas.microsoft.com/office/drawing/2014/main" id="{D928B773-C809-8EC1-3880-0F9450B61C04}"/>
              </a:ext>
            </a:extLst>
          </p:cNvPr>
          <p:cNvSpPr/>
          <p:nvPr/>
        </p:nvSpPr>
        <p:spPr>
          <a:xfrm>
            <a:off x="-7258" y="-67440"/>
            <a:ext cx="12192000" cy="6858000"/>
          </a:xfrm>
          <a:prstGeom prst="rect">
            <a:avLst/>
          </a:prstGeom>
          <a:solidFill>
            <a:schemeClr val="bg2">
              <a:lumMod val="10000"/>
              <a:alpha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grpSp>
        <p:nvGrpSpPr>
          <p:cNvPr id="13" name="Groupe 12">
            <a:extLst>
              <a:ext uri="{FF2B5EF4-FFF2-40B4-BE49-F238E27FC236}">
                <a16:creationId xmlns:a16="http://schemas.microsoft.com/office/drawing/2014/main" id="{F8B6273A-F760-5663-2E33-4BC360AC7AEF}"/>
              </a:ext>
            </a:extLst>
          </p:cNvPr>
          <p:cNvGrpSpPr/>
          <p:nvPr/>
        </p:nvGrpSpPr>
        <p:grpSpPr>
          <a:xfrm rot="17427362">
            <a:off x="-2741125" y="-50815"/>
            <a:ext cx="9312000" cy="9096000"/>
            <a:chOff x="-4158343" y="-729343"/>
            <a:chExt cx="13705115" cy="12784800"/>
          </a:xfrm>
        </p:grpSpPr>
        <p:sp>
          <p:nvSpPr>
            <p:cNvPr id="3" name="Organigramme : Connecteur 2">
              <a:extLst>
                <a:ext uri="{FF2B5EF4-FFF2-40B4-BE49-F238E27FC236}">
                  <a16:creationId xmlns:a16="http://schemas.microsoft.com/office/drawing/2014/main" id="{4CC363D8-7DD9-271B-BE05-218323A05DD1}"/>
                </a:ext>
              </a:extLst>
            </p:cNvPr>
            <p:cNvSpPr/>
            <p:nvPr/>
          </p:nvSpPr>
          <p:spPr>
            <a:xfrm>
              <a:off x="1066800" y="2699657"/>
              <a:ext cx="5257800" cy="5029200"/>
            </a:xfrm>
            <a:prstGeom prst="flowChartConnector">
              <a:avLst/>
            </a:prstGeom>
            <a:gradFill flip="none" rotWithShape="1">
              <a:gsLst>
                <a:gs pos="100000">
                  <a:srgbClr val="2A446B"/>
                </a:gs>
                <a:gs pos="0">
                  <a:srgbClr val="8F8E8F"/>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4" name="Organigramme : Connecteur 3">
              <a:extLst>
                <a:ext uri="{FF2B5EF4-FFF2-40B4-BE49-F238E27FC236}">
                  <a16:creationId xmlns:a16="http://schemas.microsoft.com/office/drawing/2014/main" id="{384F5893-D330-271B-CEE4-B91DA3CC5E7E}"/>
                </a:ext>
              </a:extLst>
            </p:cNvPr>
            <p:cNvSpPr/>
            <p:nvPr/>
          </p:nvSpPr>
          <p:spPr>
            <a:xfrm>
              <a:off x="-4158343" y="-729343"/>
              <a:ext cx="13411200" cy="12496800"/>
            </a:xfrm>
            <a:prstGeom prst="flowChartConnector">
              <a:avLst/>
            </a:prstGeom>
            <a:noFill/>
            <a:ln>
              <a:gradFill>
                <a:gsLst>
                  <a:gs pos="84000">
                    <a:srgbClr val="F3A26E">
                      <a:alpha val="90000"/>
                    </a:srgbClr>
                  </a:gs>
                  <a:gs pos="0">
                    <a:srgbClr val="F6C0A8">
                      <a:alpha val="0"/>
                    </a:srgbClr>
                  </a:gs>
                  <a:gs pos="100000">
                    <a:srgbClr val="F39D63">
                      <a:alpha val="0"/>
                    </a:srgb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5" name="Organigramme : Connecteur 4">
              <a:extLst>
                <a:ext uri="{FF2B5EF4-FFF2-40B4-BE49-F238E27FC236}">
                  <a16:creationId xmlns:a16="http://schemas.microsoft.com/office/drawing/2014/main" id="{647F3110-5212-CF5B-2FEE-CD9794AD4AFB}"/>
                </a:ext>
              </a:extLst>
            </p:cNvPr>
            <p:cNvSpPr/>
            <p:nvPr/>
          </p:nvSpPr>
          <p:spPr>
            <a:xfrm>
              <a:off x="6858000" y="8763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6" name="Organigramme : Connecteur 5">
              <a:extLst>
                <a:ext uri="{FF2B5EF4-FFF2-40B4-BE49-F238E27FC236}">
                  <a16:creationId xmlns:a16="http://schemas.microsoft.com/office/drawing/2014/main" id="{1ED2044F-29A0-8A39-529E-3514EE6C4908}"/>
                </a:ext>
              </a:extLst>
            </p:cNvPr>
            <p:cNvSpPr/>
            <p:nvPr/>
          </p:nvSpPr>
          <p:spPr>
            <a:xfrm>
              <a:off x="5562600" y="1043034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7" name="Organigramme : Connecteur 6">
              <a:extLst>
                <a:ext uri="{FF2B5EF4-FFF2-40B4-BE49-F238E27FC236}">
                  <a16:creationId xmlns:a16="http://schemas.microsoft.com/office/drawing/2014/main" id="{AAE0971A-956C-2463-312D-2FBB8F2297AB}"/>
                </a:ext>
              </a:extLst>
            </p:cNvPr>
            <p:cNvSpPr/>
            <p:nvPr/>
          </p:nvSpPr>
          <p:spPr>
            <a:xfrm>
              <a:off x="7783285" y="85725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8" name="Organigramme : Connecteur 7">
              <a:extLst>
                <a:ext uri="{FF2B5EF4-FFF2-40B4-BE49-F238E27FC236}">
                  <a16:creationId xmlns:a16="http://schemas.microsoft.com/office/drawing/2014/main" id="{B6DC3ED4-88A1-03F8-416F-81A18881CBB4}"/>
                </a:ext>
              </a:extLst>
            </p:cNvPr>
            <p:cNvSpPr/>
            <p:nvPr/>
          </p:nvSpPr>
          <p:spPr>
            <a:xfrm>
              <a:off x="8784772" y="6023052"/>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9" name="Organigramme : Connecteur 8">
              <a:extLst>
                <a:ext uri="{FF2B5EF4-FFF2-40B4-BE49-F238E27FC236}">
                  <a16:creationId xmlns:a16="http://schemas.microsoft.com/office/drawing/2014/main" id="{4A15D626-32D0-81E2-0477-097CC93B0E22}"/>
                </a:ext>
              </a:extLst>
            </p:cNvPr>
            <p:cNvSpPr/>
            <p:nvPr/>
          </p:nvSpPr>
          <p:spPr>
            <a:xfrm>
              <a:off x="8545285" y="3330088"/>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10" name="Organigramme : Connecteur 9">
              <a:extLst>
                <a:ext uri="{FF2B5EF4-FFF2-40B4-BE49-F238E27FC236}">
                  <a16:creationId xmlns:a16="http://schemas.microsoft.com/office/drawing/2014/main" id="{AB712DC3-F832-A4C8-CB5C-1E1C4BA4C184}"/>
                </a:ext>
              </a:extLst>
            </p:cNvPr>
            <p:cNvSpPr/>
            <p:nvPr/>
          </p:nvSpPr>
          <p:spPr>
            <a:xfrm>
              <a:off x="2166257" y="1136965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grpSp>
      <p:sp>
        <p:nvSpPr>
          <p:cNvPr id="15" name="ZoneTexte 14">
            <a:extLst>
              <a:ext uri="{FF2B5EF4-FFF2-40B4-BE49-F238E27FC236}">
                <a16:creationId xmlns:a16="http://schemas.microsoft.com/office/drawing/2014/main" id="{234F7391-4D4A-36A2-ACB6-78FC679A00B4}"/>
              </a:ext>
            </a:extLst>
          </p:cNvPr>
          <p:cNvSpPr txBox="1"/>
          <p:nvPr/>
        </p:nvSpPr>
        <p:spPr>
          <a:xfrm>
            <a:off x="5960620" y="-30208441"/>
            <a:ext cx="5959909" cy="61401424"/>
          </a:xfrm>
          <a:prstGeom prst="rect">
            <a:avLst/>
          </a:prstGeom>
          <a:noFill/>
        </p:spPr>
        <p:txBody>
          <a:bodyPr wrap="square" rtlCol="1">
            <a:spAutoFit/>
          </a:bodyPr>
          <a:lstStyle/>
          <a:p>
            <a:pPr algn="ctr" defTabSz="609630" rtl="1"/>
            <a:r>
              <a:rPr lang="ar-DZ" sz="2400" b="1" dirty="0">
                <a:solidFill>
                  <a:srgbClr val="FFFFFF"/>
                </a:solidFill>
                <a:latin typeface="Calibri" panose="020F0502020204030204"/>
                <a:cs typeface="Arial" panose="020B0604020202020204" pitchFamily="34" charset="0"/>
              </a:rPr>
              <a:t>1. في المستودعات (</a:t>
            </a:r>
            <a:r>
              <a:rPr lang="fr-FR" sz="2400" b="1" dirty="0">
                <a:solidFill>
                  <a:srgbClr val="FFFFFF"/>
                </a:solidFill>
                <a:latin typeface="Calibri" panose="020F0502020204030204"/>
                <a:cs typeface="Arial" panose="020B0604020202020204" pitchFamily="34" charset="0"/>
              </a:rPr>
              <a:t>Warehouse Operations)</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إدخال روبوتات </a:t>
            </a:r>
            <a:r>
              <a:rPr lang="fr-FR" sz="2400" b="1" dirty="0">
                <a:solidFill>
                  <a:srgbClr val="FFFFFF"/>
                </a:solidFill>
                <a:latin typeface="Calibri" panose="020F0502020204030204"/>
                <a:cs typeface="Arial" panose="020B0604020202020204" pitchFamily="34" charset="0"/>
              </a:rPr>
              <a:t>Kiva </a:t>
            </a:r>
            <a:r>
              <a:rPr lang="fr-FR" sz="2400" b="1" dirty="0" err="1">
                <a:solidFill>
                  <a:srgbClr val="FFFFFF"/>
                </a:solidFill>
                <a:latin typeface="Calibri" panose="020F0502020204030204"/>
                <a:cs typeface="Arial" panose="020B0604020202020204" pitchFamily="34" charset="0"/>
              </a:rPr>
              <a:t>Systems</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لنقل السلع داخل المخازن آليًا.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أنظمة ذكاء اصطناعي لتحديد المسارات المثلى وتقليل الوقت والجهد.</a:t>
            </a: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 من 90 دقيقة إلى 15 دقيقة.</a:t>
            </a:r>
          </a:p>
          <a:p>
            <a:pPr algn="r" defTabSz="609630" rtl="1"/>
            <a:r>
              <a:rPr lang="ar-DZ" sz="2400" b="1" dirty="0">
                <a:solidFill>
                  <a:srgbClr val="FFFFFF"/>
                </a:solidFill>
                <a:latin typeface="Calibri" panose="020F0502020204030204"/>
                <a:cs typeface="Arial" panose="020B0604020202020204" pitchFamily="34" charset="0"/>
              </a:rPr>
              <a:t>انخفاض أخطاء الشحن بنسبة 40%.</a:t>
            </a:r>
          </a:p>
          <a:p>
            <a:pPr algn="r" defTabSz="609630" rtl="1"/>
            <a:r>
              <a:rPr lang="ar-DZ" sz="2400" b="1" dirty="0">
                <a:solidFill>
                  <a:srgbClr val="FFFFFF"/>
                </a:solidFill>
                <a:latin typeface="Calibri" panose="020F0502020204030204"/>
                <a:cs typeface="Arial" panose="020B0604020202020204" pitchFamily="34" charset="0"/>
              </a:rPr>
              <a:t>رفع إنتاجية العامل الواحد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2. في الشحن والتوزيع </a:t>
            </a:r>
            <a:r>
              <a:rPr lang="fr-FR" sz="2400" b="1" dirty="0">
                <a:solidFill>
                  <a:srgbClr val="FFFFFF"/>
                </a:solidFill>
                <a:latin typeface="Calibri" panose="020F0502020204030204"/>
                <a:cs typeface="Arial" panose="020B0604020202020204" pitchFamily="34" charset="0"/>
              </a:rPr>
              <a:t>Delivery &amp; </a:t>
            </a:r>
            <a:r>
              <a:rPr lang="fr-FR" sz="2400" b="1" dirty="0" err="1">
                <a:solidFill>
                  <a:srgbClr val="FFFFFF"/>
                </a:solidFill>
                <a:latin typeface="Calibri" panose="020F0502020204030204"/>
                <a:cs typeface="Arial" panose="020B0604020202020204" pitchFamily="34" charset="0"/>
              </a:rPr>
              <a:t>Logistics</a:t>
            </a:r>
            <a:r>
              <a:rPr lang="fr-FR" sz="2400" b="1" dirty="0">
                <a:solidFill>
                  <a:srgbClr val="FFFFFF"/>
                </a:solidFill>
                <a:latin typeface="Calibri" panose="020F0502020204030204"/>
                <a:cs typeface="Arial" panose="020B0604020202020204" pitchFamily="34" charset="0"/>
              </a:rPr>
              <a:t>)</a:t>
            </a:r>
            <a:r>
              <a:rPr lang="ar-DZ" sz="2400" b="1" dirty="0">
                <a:solidFill>
                  <a:srgbClr val="FFFFFF"/>
                </a:solidFill>
                <a:latin typeface="Calibri" panose="020F0502020204030204"/>
                <a:cs typeface="Arial" panose="020B0604020202020204" pitchFamily="34" charset="0"/>
              </a:rPr>
              <a:t>)</a:t>
            </a:r>
            <a:endParaRPr lang="fr-FR" sz="2400" b="1" dirty="0">
              <a:solidFill>
                <a:srgbClr val="FFFFFF"/>
              </a:solidFill>
              <a:latin typeface="Calibri" panose="020F0502020204030204"/>
              <a:cs typeface="Arial" panose="020B0604020202020204" pitchFamily="34" charset="0"/>
            </a:endParaRP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الشحن </a:t>
            </a:r>
            <a:r>
              <a:rPr lang="ar-DZ" sz="2400" b="1" dirty="0" err="1">
                <a:solidFill>
                  <a:srgbClr val="FFFFFF"/>
                </a:solidFill>
                <a:latin typeface="Calibri" panose="020F0502020204030204"/>
                <a:cs typeface="Arial" panose="020B0604020202020204" pitchFamily="34" charset="0"/>
              </a:rPr>
              <a:t>التوقعي</a:t>
            </a:r>
            <a:r>
              <a:rPr lang="ar-DZ"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Anticipatory</a:t>
            </a:r>
            <a:r>
              <a:rPr lang="fr-FR" sz="2400" b="1" dirty="0">
                <a:solidFill>
                  <a:srgbClr val="FFFFFF"/>
                </a:solidFill>
                <a:latin typeface="Calibri" panose="020F0502020204030204"/>
                <a:cs typeface="Arial" panose="020B0604020202020204" pitchFamily="34" charset="0"/>
              </a:rPr>
              <a:t> Shipping)</a:t>
            </a:r>
            <a:r>
              <a:rPr lang="ar-DZ" sz="2400" b="1" dirty="0">
                <a:solidFill>
                  <a:srgbClr val="FFFFFF"/>
                </a:solidFill>
                <a:latin typeface="Calibri" panose="020F0502020204030204"/>
                <a:cs typeface="Arial" panose="020B0604020202020204" pitchFamily="34" charset="0"/>
              </a:rPr>
              <a:t>) للتنبؤ المسبق بالطلبات.</a:t>
            </a:r>
          </a:p>
          <a:p>
            <a:pPr algn="r" defTabSz="609630" rtl="1"/>
            <a:r>
              <a:rPr lang="ar-DZ" sz="2400" b="1" dirty="0">
                <a:solidFill>
                  <a:srgbClr val="FFFFFF"/>
                </a:solidFill>
                <a:latin typeface="Calibri" panose="020F0502020204030204"/>
                <a:cs typeface="Arial" panose="020B0604020202020204" pitchFamily="34" charset="0"/>
              </a:rPr>
              <a:t>توزيع المنتجات على المستودعات الأقرب قبل الطلب الفعلي.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التوصيل من يومين إلى ساعات.</a:t>
            </a:r>
          </a:p>
          <a:p>
            <a:pPr algn="r" defTabSz="609630" rtl="1"/>
            <a:r>
              <a:rPr lang="ar-DZ" sz="2400" b="1" dirty="0">
                <a:solidFill>
                  <a:srgbClr val="FFFFFF"/>
                </a:solidFill>
                <a:latin typeface="Calibri" panose="020F0502020204030204"/>
                <a:cs typeface="Arial" panose="020B0604020202020204" pitchFamily="34" charset="0"/>
              </a:rPr>
              <a:t>نسبة التسليم في الوقت المحدد بلغت 98%.</a:t>
            </a:r>
          </a:p>
          <a:p>
            <a:pPr algn="r" defTabSz="609630" rtl="1"/>
            <a:r>
              <a:rPr lang="ar-DZ" sz="2400" b="1" dirty="0">
                <a:solidFill>
                  <a:srgbClr val="FFFFFF"/>
                </a:solidFill>
                <a:latin typeface="Calibri" panose="020F0502020204030204"/>
                <a:cs typeface="Arial" panose="020B0604020202020204" pitchFamily="34" charset="0"/>
              </a:rPr>
              <a:t>زيادة ولاء العملاء ورضاهم بشكل كبير.</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3. في خدمة العملاء (</a:t>
            </a:r>
            <a:r>
              <a:rPr lang="fr-FR" sz="2400" b="1" dirty="0">
                <a:solidFill>
                  <a:srgbClr val="FFFFFF"/>
                </a:solidFill>
                <a:latin typeface="Calibri" panose="020F0502020204030204"/>
                <a:cs typeface="Arial" panose="020B0604020202020204" pitchFamily="34" charset="0"/>
              </a:rPr>
              <a:t>Customer Service</a:t>
            </a:r>
            <a:r>
              <a:rPr lang="ar-DZ" sz="2400" b="1" dirty="0">
                <a:solidFill>
                  <a:srgbClr val="FFFFFF"/>
                </a:solidFill>
                <a:latin typeface="Calibri" panose="020F0502020204030204"/>
                <a:cs typeface="Arial" panose="020B0604020202020204" pitchFamily="34" charset="0"/>
              </a:rPr>
              <a:t>)</a:t>
            </a:r>
            <a:endParaRPr lang="fr-FR" sz="2400" b="1" dirty="0">
              <a:solidFill>
                <a:srgbClr val="FFFFFF"/>
              </a:solidFill>
              <a:latin typeface="Calibri" panose="020F0502020204030204"/>
              <a:cs typeface="Arial" panose="020B0604020202020204" pitchFamily="34" charset="0"/>
            </a:endParaRP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دمج المساعد الصوتي </a:t>
            </a:r>
            <a:r>
              <a:rPr lang="fr-FR" sz="2400" b="1" dirty="0">
                <a:solidFill>
                  <a:srgbClr val="FFFFFF"/>
                </a:solidFill>
                <a:latin typeface="Calibri" panose="020F0502020204030204"/>
                <a:cs typeface="Arial" panose="020B0604020202020204" pitchFamily="34" charset="0"/>
              </a:rPr>
              <a:t>Alexa </a:t>
            </a:r>
            <a:r>
              <a:rPr lang="ar-DZ" sz="2400" b="1" dirty="0">
                <a:solidFill>
                  <a:srgbClr val="FFFFFF"/>
                </a:solidFill>
                <a:latin typeface="Calibri" panose="020F0502020204030204"/>
                <a:cs typeface="Arial" panose="020B0604020202020204" pitchFamily="34" charset="0"/>
              </a:rPr>
              <a:t>لخدمة العملاء وتتبع الطلبات.</a:t>
            </a:r>
          </a:p>
          <a:p>
            <a:pPr algn="r" defTabSz="609630" rtl="1"/>
            <a:r>
              <a:rPr lang="ar-DZ" sz="2400" b="1" dirty="0">
                <a:solidFill>
                  <a:srgbClr val="FFFFFF"/>
                </a:solidFill>
                <a:latin typeface="Calibri" panose="020F0502020204030204"/>
                <a:cs typeface="Arial" panose="020B0604020202020204" pitchFamily="34" charset="0"/>
              </a:rPr>
              <a:t>اعتماد الذكاء الاصطناعي في الردود الآلية والدعم الفوري.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خفض زمن الرد على الاستفسارات بنسبة 70%.</a:t>
            </a: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أكثر من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4. في إدارة سلسلة الإمداد (</a:t>
            </a:r>
            <a:r>
              <a:rPr lang="fr-FR" sz="2400" b="1" dirty="0" err="1">
                <a:solidFill>
                  <a:srgbClr val="FFFFFF"/>
                </a:solidFill>
                <a:latin typeface="Calibri" panose="020F0502020204030204"/>
                <a:cs typeface="Arial" panose="020B0604020202020204" pitchFamily="34" charset="0"/>
              </a:rPr>
              <a:t>Supply</a:t>
            </a:r>
            <a:r>
              <a:rPr lang="fr-FR" sz="2400" b="1" dirty="0">
                <a:solidFill>
                  <a:srgbClr val="FFFFFF"/>
                </a:solidFill>
                <a:latin typeface="Calibri" panose="020F0502020204030204"/>
                <a:cs typeface="Arial" panose="020B0604020202020204" pitchFamily="34" charset="0"/>
              </a:rPr>
              <a:t> Chain Management)</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ذكي يربط الموردين والمستودعات وشبكات النقل في قاعدة بيانات واحدة.</a:t>
            </a:r>
          </a:p>
          <a:p>
            <a:pPr algn="r" defTabSz="609630" rtl="1"/>
            <a:r>
              <a:rPr lang="ar-DZ" sz="2400" b="1" dirty="0">
                <a:solidFill>
                  <a:srgbClr val="FFFFFF"/>
                </a:solidFill>
                <a:latin typeface="Calibri" panose="020F0502020204030204"/>
                <a:cs typeface="Arial" panose="020B0604020202020204" pitchFamily="34" charset="0"/>
              </a:rPr>
              <a:t>استخدام التحليل التنبؤي لمتابعة حركة السلع لحظة بلحظة.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الفاقد والمخزون الزائد بنسبة 35%.</a:t>
            </a:r>
          </a:p>
          <a:p>
            <a:pPr algn="r" defTabSz="609630" rtl="1"/>
            <a:r>
              <a:rPr lang="ar-DZ" sz="2400" b="1" dirty="0">
                <a:solidFill>
                  <a:srgbClr val="FFFFFF"/>
                </a:solidFill>
                <a:latin typeface="Calibri" panose="020F0502020204030204"/>
                <a:cs typeface="Arial" panose="020B0604020202020204" pitchFamily="34" charset="0"/>
              </a:rPr>
              <a:t>رفع المرونة التشغيلية خصوصًا في فترات الأزمات مثل جائحة كوفيد-19.</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5. في الجانب البيئي والاجتماعي</a:t>
            </a:r>
          </a:p>
          <a:p>
            <a:pPr algn="ctr" defTabSz="609630" rtl="1"/>
            <a:endParaRPr lang="ar-DZ" sz="2400" b="1" dirty="0">
              <a:solidFill>
                <a:srgbClr val="FFFFFF"/>
              </a:solidFill>
              <a:latin typeface="Calibri" panose="020F0502020204030204"/>
              <a:cs typeface="Arial" panose="020B0604020202020204" pitchFamily="34" charset="0"/>
            </a:endParaRPr>
          </a:p>
          <a:p>
            <a:pPr marL="342900" indent="-342900" algn="r" defTabSz="609630" rtl="1">
              <a:buFont typeface="Wingdings" panose="05000000000000000000" pitchFamily="2" charset="2"/>
              <a:buChar char="v"/>
            </a:pPr>
            <a:r>
              <a:rPr lang="ar-DZ" sz="2400" b="1" dirty="0">
                <a:solidFill>
                  <a:srgbClr val="FFFFFF"/>
                </a:solidFill>
                <a:latin typeface="Calibri" panose="020F0502020204030204"/>
                <a:cs typeface="Arial" panose="020B0604020202020204" pitchFamily="34" charset="0"/>
              </a:rPr>
              <a:t>الجانب البيئي : </a:t>
            </a:r>
          </a:p>
          <a:p>
            <a:pPr algn="r" defTabSz="609630" rtl="1"/>
            <a:r>
              <a:rPr lang="ar-DZ" sz="2400" b="1" dirty="0">
                <a:solidFill>
                  <a:srgbClr val="FFFFFF"/>
                </a:solidFill>
                <a:latin typeface="Calibri" panose="020F0502020204030204"/>
                <a:cs typeface="Arial" panose="020B0604020202020204" pitchFamily="34" charset="0"/>
              </a:rPr>
              <a:t>- إطلاق مبادرة </a:t>
            </a:r>
            <a:r>
              <a:rPr lang="fr-FR" sz="2400" b="1" dirty="0" err="1">
                <a:solidFill>
                  <a:srgbClr val="FFFFFF"/>
                </a:solidFill>
                <a:latin typeface="Calibri" panose="020F0502020204030204"/>
                <a:cs typeface="Arial" panose="020B0604020202020204" pitchFamily="34" charset="0"/>
              </a:rPr>
              <a:t>Climate</a:t>
            </a:r>
            <a:r>
              <a:rPr lang="fr-FR"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Pledge</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للوصول إلى الحياد الكربوني سنة 2040.</a:t>
            </a:r>
          </a:p>
          <a:p>
            <a:pPr algn="r" defTabSz="609630" rtl="1"/>
            <a:r>
              <a:rPr lang="ar-DZ" sz="2400" b="1" dirty="0">
                <a:solidFill>
                  <a:srgbClr val="FFFFFF"/>
                </a:solidFill>
                <a:latin typeface="Calibri" panose="020F0502020204030204"/>
                <a:cs typeface="Arial" panose="020B0604020202020204" pitchFamily="34" charset="0"/>
              </a:rPr>
              <a:t>- تقليل مواد التغليف بنسبة 25% سنويًا.</a:t>
            </a:r>
          </a:p>
          <a:p>
            <a:pPr algn="r" defTabSz="609630" rtl="1"/>
            <a:r>
              <a:rPr lang="ar-DZ" sz="2400" b="1" dirty="0">
                <a:solidFill>
                  <a:srgbClr val="FFFFFF"/>
                </a:solidFill>
                <a:latin typeface="Calibri" panose="020F0502020204030204"/>
                <a:cs typeface="Arial" panose="020B0604020202020204" pitchFamily="34" charset="0"/>
              </a:rPr>
              <a:t>- استخدام وسائل نقل صديقة للبيئة كالشاحنات الكهربائية والطائرات المسيرة.</a:t>
            </a:r>
          </a:p>
          <a:p>
            <a:pPr marL="342900" indent="-342900" algn="r" defTabSz="609630" rtl="1">
              <a:buFont typeface="Wingdings" panose="05000000000000000000" pitchFamily="2" charset="2"/>
              <a:buChar char="v"/>
            </a:pPr>
            <a:r>
              <a:rPr lang="ar-DZ" sz="2400" b="1" dirty="0">
                <a:solidFill>
                  <a:srgbClr val="FFFFFF"/>
                </a:solidFill>
                <a:latin typeface="Calibri" panose="020F0502020204030204"/>
                <a:cs typeface="Arial" panose="020B0604020202020204" pitchFamily="34" charset="0"/>
              </a:rPr>
              <a:t>الجانب الاجتماعي: </a:t>
            </a:r>
          </a:p>
          <a:p>
            <a:pPr algn="r" defTabSz="609630" rtl="1"/>
            <a:r>
              <a:rPr lang="ar-DZ" sz="2400" b="1" dirty="0">
                <a:solidFill>
                  <a:srgbClr val="FFFFFF"/>
                </a:solidFill>
                <a:latin typeface="Calibri" panose="020F0502020204030204"/>
                <a:cs typeface="Arial" panose="020B0604020202020204" pitchFamily="34" charset="0"/>
              </a:rPr>
              <a:t>- تدريب أكثر من 100 ألف موظف على مهارات رقمية جديدة.</a:t>
            </a:r>
          </a:p>
          <a:p>
            <a:pPr algn="r" defTabSz="609630" rtl="1"/>
            <a:r>
              <a:rPr lang="ar-DZ" sz="2400" b="1" dirty="0">
                <a:solidFill>
                  <a:srgbClr val="FFFFFF"/>
                </a:solidFill>
                <a:latin typeface="Calibri" panose="020F0502020204030204"/>
                <a:cs typeface="Arial" panose="020B0604020202020204" pitchFamily="34" charset="0"/>
              </a:rPr>
              <a:t>- توفير وظائف رقمية في مجالات التحليل والبرمجة.</a:t>
            </a:r>
          </a:p>
          <a:p>
            <a:pPr algn="r" defTabSz="609630" rtl="1"/>
            <a:r>
              <a:rPr lang="ar-DZ" sz="2400" b="1" dirty="0">
                <a:solidFill>
                  <a:srgbClr val="FFFFFF"/>
                </a:solidFill>
                <a:latin typeface="Calibri" panose="020F0502020204030204"/>
                <a:cs typeface="Arial" panose="020B0604020202020204" pitchFamily="34" charset="0"/>
              </a:rPr>
              <a:t>- دعم المجتمعات المحلية عبر برامج تعليمية ومبادرات اجتماعية.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خامساً: النتائج الإجمالية لابتكار العمليات</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بفضل تطبيق الابتكار في مختلف المجالات، حققت أمازون النتائج التالية: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التشغيلي: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الكفاءة التشغيلية بنسبة 40%.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الطلبات من 90 إلى 15 دقيقة.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تحسين دقة الشحن والتوصيل بنسبة 98%.</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المالي: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التكلفة التشغيلية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الفاقد والمخزون الزائد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الأرباح بفضل رفع الكفاءة وتقليص الأخطاء التشغيلية.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مستوى العملاء: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التسليم إلى أقل من 24 ساعة في عدة مناطق.</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ولاء العملاء وتكرار عمليات الشراء.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البيئي: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انبعاثات الكربون بأكثر من 22 مليون طن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استهلاك مواد التغليف بنسبة 25%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كفاءة الطاقة في المستودعات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الاجتماعي: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خلق أكثر من 100 ألف وظيفة رقمية جديدة.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تنفيذ برامج تدريب وتأهيل للعاملين.</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تعزيز صورة أمازون كمؤسسة مسؤولة اجتماعيًا.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a:t>
            </a:r>
            <a:endParaRPr lang="ar-DZ" sz="2133" b="1" dirty="0">
              <a:solidFill>
                <a:srgbClr val="FFFFFF"/>
              </a:solidFill>
              <a:latin typeface="Calibri" panose="020F0502020204030204"/>
              <a:cs typeface="Arial" panose="020B0604020202020204" pitchFamily="34" charset="0"/>
            </a:endParaRPr>
          </a:p>
        </p:txBody>
      </p:sp>
    </p:spTree>
    <p:extLst>
      <p:ext uri="{BB962C8B-B14F-4D97-AF65-F5344CB8AC3E}">
        <p14:creationId xmlns:p14="http://schemas.microsoft.com/office/powerpoint/2010/main" val="18365635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1149">
              <a:srgbClr val="F6C0A8"/>
            </a:gs>
            <a:gs pos="100000">
              <a:srgbClr val="FAAA6E"/>
            </a:gs>
          </a:gsLst>
          <a:lin ang="5400000" scaled="1"/>
        </a:gradFill>
        <a:effectLst/>
      </p:bgPr>
    </p:bg>
    <p:spTree>
      <p:nvGrpSpPr>
        <p:cNvPr id="1" name=""/>
        <p:cNvGrpSpPr/>
        <p:nvPr/>
      </p:nvGrpSpPr>
      <p:grpSpPr>
        <a:xfrm>
          <a:off x="0" y="0"/>
          <a:ext cx="0" cy="0"/>
          <a:chOff x="0" y="0"/>
          <a:chExt cx="0" cy="0"/>
        </a:xfrm>
      </p:grpSpPr>
      <p:pic>
        <p:nvPicPr>
          <p:cNvPr id="17" name="Image 16">
            <a:extLst>
              <a:ext uri="{FF2B5EF4-FFF2-40B4-BE49-F238E27FC236}">
                <a16:creationId xmlns:a16="http://schemas.microsoft.com/office/drawing/2014/main" id="{C421DBF6-F35C-5AF0-333C-2380988CFF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7807" y="-117959"/>
            <a:ext cx="17418957" cy="6959635"/>
          </a:xfrm>
          <a:prstGeom prst="rect">
            <a:avLst/>
          </a:prstGeom>
        </p:spPr>
      </p:pic>
      <p:sp>
        <p:nvSpPr>
          <p:cNvPr id="2" name="Rectangle 1">
            <a:extLst>
              <a:ext uri="{FF2B5EF4-FFF2-40B4-BE49-F238E27FC236}">
                <a16:creationId xmlns:a16="http://schemas.microsoft.com/office/drawing/2014/main" id="{D928B773-C809-8EC1-3880-0F9450B61C04}"/>
              </a:ext>
            </a:extLst>
          </p:cNvPr>
          <p:cNvSpPr/>
          <p:nvPr/>
        </p:nvSpPr>
        <p:spPr>
          <a:xfrm>
            <a:off x="-7258" y="-67440"/>
            <a:ext cx="12192000" cy="6858000"/>
          </a:xfrm>
          <a:prstGeom prst="rect">
            <a:avLst/>
          </a:prstGeom>
          <a:solidFill>
            <a:schemeClr val="bg2">
              <a:lumMod val="10000"/>
              <a:alpha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grpSp>
        <p:nvGrpSpPr>
          <p:cNvPr id="13" name="Groupe 12">
            <a:extLst>
              <a:ext uri="{FF2B5EF4-FFF2-40B4-BE49-F238E27FC236}">
                <a16:creationId xmlns:a16="http://schemas.microsoft.com/office/drawing/2014/main" id="{F8B6273A-F760-5663-2E33-4BC360AC7AEF}"/>
              </a:ext>
            </a:extLst>
          </p:cNvPr>
          <p:cNvGrpSpPr/>
          <p:nvPr/>
        </p:nvGrpSpPr>
        <p:grpSpPr>
          <a:xfrm rot="15967440">
            <a:off x="-3135573" y="-489622"/>
            <a:ext cx="9312000" cy="8954480"/>
            <a:chOff x="-4158343" y="-729343"/>
            <a:chExt cx="13705115" cy="12784800"/>
          </a:xfrm>
        </p:grpSpPr>
        <p:sp>
          <p:nvSpPr>
            <p:cNvPr id="3" name="Organigramme : Connecteur 2">
              <a:extLst>
                <a:ext uri="{FF2B5EF4-FFF2-40B4-BE49-F238E27FC236}">
                  <a16:creationId xmlns:a16="http://schemas.microsoft.com/office/drawing/2014/main" id="{4CC363D8-7DD9-271B-BE05-218323A05DD1}"/>
                </a:ext>
              </a:extLst>
            </p:cNvPr>
            <p:cNvSpPr/>
            <p:nvPr/>
          </p:nvSpPr>
          <p:spPr>
            <a:xfrm>
              <a:off x="1066800" y="2699657"/>
              <a:ext cx="5257800" cy="5029200"/>
            </a:xfrm>
            <a:prstGeom prst="flowChartConnector">
              <a:avLst/>
            </a:prstGeom>
            <a:gradFill flip="none" rotWithShape="1">
              <a:gsLst>
                <a:gs pos="100000">
                  <a:srgbClr val="2A446B"/>
                </a:gs>
                <a:gs pos="0">
                  <a:srgbClr val="8F8E8F"/>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4" name="Organigramme : Connecteur 3">
              <a:extLst>
                <a:ext uri="{FF2B5EF4-FFF2-40B4-BE49-F238E27FC236}">
                  <a16:creationId xmlns:a16="http://schemas.microsoft.com/office/drawing/2014/main" id="{384F5893-D330-271B-CEE4-B91DA3CC5E7E}"/>
                </a:ext>
              </a:extLst>
            </p:cNvPr>
            <p:cNvSpPr/>
            <p:nvPr/>
          </p:nvSpPr>
          <p:spPr>
            <a:xfrm>
              <a:off x="-4158343" y="-729343"/>
              <a:ext cx="13411200" cy="12496800"/>
            </a:xfrm>
            <a:prstGeom prst="flowChartConnector">
              <a:avLst/>
            </a:prstGeom>
            <a:noFill/>
            <a:ln>
              <a:gradFill>
                <a:gsLst>
                  <a:gs pos="84000">
                    <a:srgbClr val="F3A26E">
                      <a:alpha val="90000"/>
                    </a:srgbClr>
                  </a:gs>
                  <a:gs pos="0">
                    <a:srgbClr val="F6C0A8">
                      <a:alpha val="0"/>
                    </a:srgbClr>
                  </a:gs>
                  <a:gs pos="100000">
                    <a:srgbClr val="F39D63">
                      <a:alpha val="0"/>
                    </a:srgb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5" name="Organigramme : Connecteur 4">
              <a:extLst>
                <a:ext uri="{FF2B5EF4-FFF2-40B4-BE49-F238E27FC236}">
                  <a16:creationId xmlns:a16="http://schemas.microsoft.com/office/drawing/2014/main" id="{647F3110-5212-CF5B-2FEE-CD9794AD4AFB}"/>
                </a:ext>
              </a:extLst>
            </p:cNvPr>
            <p:cNvSpPr/>
            <p:nvPr/>
          </p:nvSpPr>
          <p:spPr>
            <a:xfrm>
              <a:off x="6858000" y="8763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6" name="Organigramme : Connecteur 5">
              <a:extLst>
                <a:ext uri="{FF2B5EF4-FFF2-40B4-BE49-F238E27FC236}">
                  <a16:creationId xmlns:a16="http://schemas.microsoft.com/office/drawing/2014/main" id="{1ED2044F-29A0-8A39-529E-3514EE6C4908}"/>
                </a:ext>
              </a:extLst>
            </p:cNvPr>
            <p:cNvSpPr/>
            <p:nvPr/>
          </p:nvSpPr>
          <p:spPr>
            <a:xfrm>
              <a:off x="5562600" y="1043034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7" name="Organigramme : Connecteur 6">
              <a:extLst>
                <a:ext uri="{FF2B5EF4-FFF2-40B4-BE49-F238E27FC236}">
                  <a16:creationId xmlns:a16="http://schemas.microsoft.com/office/drawing/2014/main" id="{AAE0971A-956C-2463-312D-2FBB8F2297AB}"/>
                </a:ext>
              </a:extLst>
            </p:cNvPr>
            <p:cNvSpPr/>
            <p:nvPr/>
          </p:nvSpPr>
          <p:spPr>
            <a:xfrm>
              <a:off x="7783285" y="85725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8" name="Organigramme : Connecteur 7">
              <a:extLst>
                <a:ext uri="{FF2B5EF4-FFF2-40B4-BE49-F238E27FC236}">
                  <a16:creationId xmlns:a16="http://schemas.microsoft.com/office/drawing/2014/main" id="{B6DC3ED4-88A1-03F8-416F-81A18881CBB4}"/>
                </a:ext>
              </a:extLst>
            </p:cNvPr>
            <p:cNvSpPr/>
            <p:nvPr/>
          </p:nvSpPr>
          <p:spPr>
            <a:xfrm>
              <a:off x="8784772" y="6023052"/>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9" name="Organigramme : Connecteur 8">
              <a:extLst>
                <a:ext uri="{FF2B5EF4-FFF2-40B4-BE49-F238E27FC236}">
                  <a16:creationId xmlns:a16="http://schemas.microsoft.com/office/drawing/2014/main" id="{4A15D626-32D0-81E2-0477-097CC93B0E22}"/>
                </a:ext>
              </a:extLst>
            </p:cNvPr>
            <p:cNvSpPr/>
            <p:nvPr/>
          </p:nvSpPr>
          <p:spPr>
            <a:xfrm>
              <a:off x="8545285" y="3330088"/>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10" name="Organigramme : Connecteur 9">
              <a:extLst>
                <a:ext uri="{FF2B5EF4-FFF2-40B4-BE49-F238E27FC236}">
                  <a16:creationId xmlns:a16="http://schemas.microsoft.com/office/drawing/2014/main" id="{AB712DC3-F832-A4C8-CB5C-1E1C4BA4C184}"/>
                </a:ext>
              </a:extLst>
            </p:cNvPr>
            <p:cNvSpPr/>
            <p:nvPr/>
          </p:nvSpPr>
          <p:spPr>
            <a:xfrm>
              <a:off x="2166257" y="1136965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grpSp>
      <p:sp>
        <p:nvSpPr>
          <p:cNvPr id="15" name="ZoneTexte 14">
            <a:extLst>
              <a:ext uri="{FF2B5EF4-FFF2-40B4-BE49-F238E27FC236}">
                <a16:creationId xmlns:a16="http://schemas.microsoft.com/office/drawing/2014/main" id="{234F7391-4D4A-36A2-ACB6-78FC679A00B4}"/>
              </a:ext>
            </a:extLst>
          </p:cNvPr>
          <p:cNvSpPr txBox="1"/>
          <p:nvPr/>
        </p:nvSpPr>
        <p:spPr>
          <a:xfrm>
            <a:off x="5605621" y="-37181744"/>
            <a:ext cx="5959909" cy="45520154"/>
          </a:xfrm>
          <a:prstGeom prst="rect">
            <a:avLst/>
          </a:prstGeom>
          <a:noFill/>
        </p:spPr>
        <p:txBody>
          <a:bodyPr wrap="square" rtlCol="1">
            <a:spAutoFit/>
          </a:bodyPr>
          <a:lstStyle/>
          <a:p>
            <a:pPr algn="ctr" defTabSz="609630" rtl="1"/>
            <a:r>
              <a:rPr lang="ar-DZ" sz="2400" b="1" dirty="0">
                <a:solidFill>
                  <a:srgbClr val="FFFFFF"/>
                </a:solidFill>
                <a:latin typeface="Calibri" panose="020F0502020204030204"/>
                <a:cs typeface="Arial" panose="020B0604020202020204" pitchFamily="34" charset="0"/>
              </a:rPr>
              <a:t>1. في المستودعات (</a:t>
            </a:r>
            <a:r>
              <a:rPr lang="fr-FR" sz="2400" b="1" dirty="0">
                <a:solidFill>
                  <a:srgbClr val="FFFFFF"/>
                </a:solidFill>
                <a:latin typeface="Calibri" panose="020F0502020204030204"/>
                <a:cs typeface="Arial" panose="020B0604020202020204" pitchFamily="34" charset="0"/>
              </a:rPr>
              <a:t>Warehouse Operations)</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إدخال روبوتات </a:t>
            </a:r>
            <a:r>
              <a:rPr lang="fr-FR" sz="2400" b="1" dirty="0">
                <a:solidFill>
                  <a:srgbClr val="FFFFFF"/>
                </a:solidFill>
                <a:latin typeface="Calibri" panose="020F0502020204030204"/>
                <a:cs typeface="Arial" panose="020B0604020202020204" pitchFamily="34" charset="0"/>
              </a:rPr>
              <a:t>Kiva </a:t>
            </a:r>
            <a:r>
              <a:rPr lang="fr-FR" sz="2400" b="1" dirty="0" err="1">
                <a:solidFill>
                  <a:srgbClr val="FFFFFF"/>
                </a:solidFill>
                <a:latin typeface="Calibri" panose="020F0502020204030204"/>
                <a:cs typeface="Arial" panose="020B0604020202020204" pitchFamily="34" charset="0"/>
              </a:rPr>
              <a:t>Systems</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لنقل السلع داخل المخازن آليًا.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أنظمة ذكاء اصطناعي لتحديد المسارات المثلى وتقليل الوقت والجهد.</a:t>
            </a: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 من 90 دقيقة إلى 15 دقيقة.</a:t>
            </a:r>
          </a:p>
          <a:p>
            <a:pPr algn="r" defTabSz="609630" rtl="1"/>
            <a:r>
              <a:rPr lang="ar-DZ" sz="2400" b="1" dirty="0">
                <a:solidFill>
                  <a:srgbClr val="FFFFFF"/>
                </a:solidFill>
                <a:latin typeface="Calibri" panose="020F0502020204030204"/>
                <a:cs typeface="Arial" panose="020B0604020202020204" pitchFamily="34" charset="0"/>
              </a:rPr>
              <a:t>انخفاض أخطاء الشحن بنسبة 40%.</a:t>
            </a:r>
          </a:p>
          <a:p>
            <a:pPr algn="r" defTabSz="609630" rtl="1"/>
            <a:r>
              <a:rPr lang="ar-DZ" sz="2400" b="1" dirty="0">
                <a:solidFill>
                  <a:srgbClr val="FFFFFF"/>
                </a:solidFill>
                <a:latin typeface="Calibri" panose="020F0502020204030204"/>
                <a:cs typeface="Arial" panose="020B0604020202020204" pitchFamily="34" charset="0"/>
              </a:rPr>
              <a:t>رفع إنتاجية العامل الواحد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2. في الشحن والتوزيع </a:t>
            </a:r>
            <a:r>
              <a:rPr lang="fr-FR" sz="2400" b="1" dirty="0">
                <a:solidFill>
                  <a:srgbClr val="FFFFFF"/>
                </a:solidFill>
                <a:latin typeface="Calibri" panose="020F0502020204030204"/>
                <a:cs typeface="Arial" panose="020B0604020202020204" pitchFamily="34" charset="0"/>
              </a:rPr>
              <a:t>Delivery &amp; </a:t>
            </a:r>
            <a:r>
              <a:rPr lang="fr-FR" sz="2400" b="1" dirty="0" err="1">
                <a:solidFill>
                  <a:srgbClr val="FFFFFF"/>
                </a:solidFill>
                <a:latin typeface="Calibri" panose="020F0502020204030204"/>
                <a:cs typeface="Arial" panose="020B0604020202020204" pitchFamily="34" charset="0"/>
              </a:rPr>
              <a:t>Logistics</a:t>
            </a:r>
            <a:r>
              <a:rPr lang="fr-FR" sz="2400" b="1" dirty="0">
                <a:solidFill>
                  <a:srgbClr val="FFFFFF"/>
                </a:solidFill>
                <a:latin typeface="Calibri" panose="020F0502020204030204"/>
                <a:cs typeface="Arial" panose="020B0604020202020204" pitchFamily="34" charset="0"/>
              </a:rPr>
              <a:t>)</a:t>
            </a:r>
            <a:r>
              <a:rPr lang="ar-DZ" sz="2400" b="1" dirty="0">
                <a:solidFill>
                  <a:srgbClr val="FFFFFF"/>
                </a:solidFill>
                <a:latin typeface="Calibri" panose="020F0502020204030204"/>
                <a:cs typeface="Arial" panose="020B0604020202020204" pitchFamily="34" charset="0"/>
              </a:rPr>
              <a:t>)</a:t>
            </a:r>
            <a:endParaRPr lang="fr-FR" sz="2400" b="1" dirty="0">
              <a:solidFill>
                <a:srgbClr val="FFFFFF"/>
              </a:solidFill>
              <a:latin typeface="Calibri" panose="020F0502020204030204"/>
              <a:cs typeface="Arial" panose="020B0604020202020204" pitchFamily="34" charset="0"/>
            </a:endParaRP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الشحن </a:t>
            </a:r>
            <a:r>
              <a:rPr lang="ar-DZ" sz="2400" b="1" dirty="0" err="1">
                <a:solidFill>
                  <a:srgbClr val="FFFFFF"/>
                </a:solidFill>
                <a:latin typeface="Calibri" panose="020F0502020204030204"/>
                <a:cs typeface="Arial" panose="020B0604020202020204" pitchFamily="34" charset="0"/>
              </a:rPr>
              <a:t>التوقعي</a:t>
            </a:r>
            <a:r>
              <a:rPr lang="ar-DZ"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Anticipatory</a:t>
            </a:r>
            <a:r>
              <a:rPr lang="fr-FR" sz="2400" b="1" dirty="0">
                <a:solidFill>
                  <a:srgbClr val="FFFFFF"/>
                </a:solidFill>
                <a:latin typeface="Calibri" panose="020F0502020204030204"/>
                <a:cs typeface="Arial" panose="020B0604020202020204" pitchFamily="34" charset="0"/>
              </a:rPr>
              <a:t> Shipping)</a:t>
            </a:r>
            <a:r>
              <a:rPr lang="ar-DZ" sz="2400" b="1" dirty="0">
                <a:solidFill>
                  <a:srgbClr val="FFFFFF"/>
                </a:solidFill>
                <a:latin typeface="Calibri" panose="020F0502020204030204"/>
                <a:cs typeface="Arial" panose="020B0604020202020204" pitchFamily="34" charset="0"/>
              </a:rPr>
              <a:t>) للتنبؤ المسبق بالطلبات.</a:t>
            </a:r>
          </a:p>
          <a:p>
            <a:pPr algn="r" defTabSz="609630" rtl="1"/>
            <a:r>
              <a:rPr lang="ar-DZ" sz="2400" b="1" dirty="0">
                <a:solidFill>
                  <a:srgbClr val="FFFFFF"/>
                </a:solidFill>
                <a:latin typeface="Calibri" panose="020F0502020204030204"/>
                <a:cs typeface="Arial" panose="020B0604020202020204" pitchFamily="34" charset="0"/>
              </a:rPr>
              <a:t>توزيع المنتجات على المستودعات الأقرب قبل الطلب الفعلي.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التوصيل من يومين إلى ساعات.</a:t>
            </a:r>
          </a:p>
          <a:p>
            <a:pPr algn="r" defTabSz="609630" rtl="1"/>
            <a:r>
              <a:rPr lang="ar-DZ" sz="2400" b="1" dirty="0">
                <a:solidFill>
                  <a:srgbClr val="FFFFFF"/>
                </a:solidFill>
                <a:latin typeface="Calibri" panose="020F0502020204030204"/>
                <a:cs typeface="Arial" panose="020B0604020202020204" pitchFamily="34" charset="0"/>
              </a:rPr>
              <a:t>نسبة التسليم في الوقت المحدد بلغت 98%.</a:t>
            </a:r>
          </a:p>
          <a:p>
            <a:pPr algn="r" defTabSz="609630" rtl="1"/>
            <a:r>
              <a:rPr lang="ar-DZ" sz="2400" b="1" dirty="0">
                <a:solidFill>
                  <a:srgbClr val="FFFFFF"/>
                </a:solidFill>
                <a:latin typeface="Calibri" panose="020F0502020204030204"/>
                <a:cs typeface="Arial" panose="020B0604020202020204" pitchFamily="34" charset="0"/>
              </a:rPr>
              <a:t>زيادة ولاء العملاء ورضاهم بشكل كبير.</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3. في خدمة العملاء (</a:t>
            </a:r>
            <a:r>
              <a:rPr lang="fr-FR" sz="2400" b="1" dirty="0">
                <a:solidFill>
                  <a:srgbClr val="FFFFFF"/>
                </a:solidFill>
                <a:latin typeface="Calibri" panose="020F0502020204030204"/>
                <a:cs typeface="Arial" panose="020B0604020202020204" pitchFamily="34" charset="0"/>
              </a:rPr>
              <a:t>Customer Service</a:t>
            </a:r>
            <a:r>
              <a:rPr lang="ar-DZ" sz="2400" b="1" dirty="0">
                <a:solidFill>
                  <a:srgbClr val="FFFFFF"/>
                </a:solidFill>
                <a:latin typeface="Calibri" panose="020F0502020204030204"/>
                <a:cs typeface="Arial" panose="020B0604020202020204" pitchFamily="34" charset="0"/>
              </a:rPr>
              <a:t>)</a:t>
            </a:r>
            <a:endParaRPr lang="fr-FR" sz="2400" b="1" dirty="0">
              <a:solidFill>
                <a:srgbClr val="FFFFFF"/>
              </a:solidFill>
              <a:latin typeface="Calibri" panose="020F0502020204030204"/>
              <a:cs typeface="Arial" panose="020B0604020202020204" pitchFamily="34" charset="0"/>
            </a:endParaRP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دمج المساعد الصوتي </a:t>
            </a:r>
            <a:r>
              <a:rPr lang="fr-FR" sz="2400" b="1" dirty="0">
                <a:solidFill>
                  <a:srgbClr val="FFFFFF"/>
                </a:solidFill>
                <a:latin typeface="Calibri" panose="020F0502020204030204"/>
                <a:cs typeface="Arial" panose="020B0604020202020204" pitchFamily="34" charset="0"/>
              </a:rPr>
              <a:t>Alexa </a:t>
            </a:r>
            <a:r>
              <a:rPr lang="ar-DZ" sz="2400" b="1" dirty="0">
                <a:solidFill>
                  <a:srgbClr val="FFFFFF"/>
                </a:solidFill>
                <a:latin typeface="Calibri" panose="020F0502020204030204"/>
                <a:cs typeface="Arial" panose="020B0604020202020204" pitchFamily="34" charset="0"/>
              </a:rPr>
              <a:t>لخدمة العملاء وتتبع الطلبات.</a:t>
            </a:r>
          </a:p>
          <a:p>
            <a:pPr algn="r" defTabSz="609630" rtl="1"/>
            <a:r>
              <a:rPr lang="ar-DZ" sz="2400" b="1" dirty="0">
                <a:solidFill>
                  <a:srgbClr val="FFFFFF"/>
                </a:solidFill>
                <a:latin typeface="Calibri" panose="020F0502020204030204"/>
                <a:cs typeface="Arial" panose="020B0604020202020204" pitchFamily="34" charset="0"/>
              </a:rPr>
              <a:t>اعتماد الذكاء الاصطناعي في الردود الآلية والدعم الفوري.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خفض زمن الرد على الاستفسارات بنسبة 70%.</a:t>
            </a: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أكثر من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4. في إدارة سلسلة الإمداد (</a:t>
            </a:r>
            <a:r>
              <a:rPr lang="fr-FR" sz="2400" b="1" dirty="0" err="1">
                <a:solidFill>
                  <a:srgbClr val="FFFFFF"/>
                </a:solidFill>
                <a:latin typeface="Calibri" panose="020F0502020204030204"/>
                <a:cs typeface="Arial" panose="020B0604020202020204" pitchFamily="34" charset="0"/>
              </a:rPr>
              <a:t>Supply</a:t>
            </a:r>
            <a:r>
              <a:rPr lang="fr-FR" sz="2400" b="1" dirty="0">
                <a:solidFill>
                  <a:srgbClr val="FFFFFF"/>
                </a:solidFill>
                <a:latin typeface="Calibri" panose="020F0502020204030204"/>
                <a:cs typeface="Arial" panose="020B0604020202020204" pitchFamily="34" charset="0"/>
              </a:rPr>
              <a:t> Chain Management)</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ذكي يربط الموردين والمستودعات وشبكات النقل في قاعدة بيانات واحدة.</a:t>
            </a:r>
          </a:p>
          <a:p>
            <a:pPr algn="r" defTabSz="609630" rtl="1"/>
            <a:r>
              <a:rPr lang="ar-DZ" sz="2400" b="1" dirty="0">
                <a:solidFill>
                  <a:srgbClr val="FFFFFF"/>
                </a:solidFill>
                <a:latin typeface="Calibri" panose="020F0502020204030204"/>
                <a:cs typeface="Arial" panose="020B0604020202020204" pitchFamily="34" charset="0"/>
              </a:rPr>
              <a:t>استخدام التحليل التنبؤي لمتابعة حركة السلع لحظة بلحظة.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الفاقد والمخزون الزائد بنسبة 35%.</a:t>
            </a:r>
          </a:p>
          <a:p>
            <a:pPr algn="r" defTabSz="609630" rtl="1"/>
            <a:r>
              <a:rPr lang="ar-DZ" sz="2400" b="1" dirty="0">
                <a:solidFill>
                  <a:srgbClr val="FFFFFF"/>
                </a:solidFill>
                <a:latin typeface="Calibri" panose="020F0502020204030204"/>
                <a:cs typeface="Arial" panose="020B0604020202020204" pitchFamily="34" charset="0"/>
              </a:rPr>
              <a:t>رفع المرونة التشغيلية خصوصًا في فترات الأزمات مثل جائحة كوفيد-19.</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5. في الجانب البيئي والاجتماعي</a:t>
            </a:r>
          </a:p>
          <a:p>
            <a:pPr algn="ctr" defTabSz="609630" rtl="1"/>
            <a:endParaRPr lang="ar-DZ" sz="2400" b="1" dirty="0">
              <a:solidFill>
                <a:srgbClr val="FFFFFF"/>
              </a:solidFill>
              <a:latin typeface="Calibri" panose="020F0502020204030204"/>
              <a:cs typeface="Arial" panose="020B0604020202020204" pitchFamily="34" charset="0"/>
            </a:endParaRPr>
          </a:p>
          <a:p>
            <a:pPr marL="342900" indent="-342900" algn="r" defTabSz="609630" rtl="1">
              <a:buFont typeface="Wingdings" panose="05000000000000000000" pitchFamily="2" charset="2"/>
              <a:buChar char="v"/>
            </a:pPr>
            <a:r>
              <a:rPr lang="ar-DZ" sz="2400" b="1" dirty="0">
                <a:solidFill>
                  <a:srgbClr val="FFFFFF"/>
                </a:solidFill>
                <a:latin typeface="Calibri" panose="020F0502020204030204"/>
                <a:cs typeface="Arial" panose="020B0604020202020204" pitchFamily="34" charset="0"/>
              </a:rPr>
              <a:t>الجانب البيئي : </a:t>
            </a:r>
          </a:p>
          <a:p>
            <a:pPr algn="r" defTabSz="609630" rtl="1"/>
            <a:r>
              <a:rPr lang="ar-DZ" sz="2400" b="1" dirty="0">
                <a:solidFill>
                  <a:srgbClr val="FFFFFF"/>
                </a:solidFill>
                <a:latin typeface="Calibri" panose="020F0502020204030204"/>
                <a:cs typeface="Arial" panose="020B0604020202020204" pitchFamily="34" charset="0"/>
              </a:rPr>
              <a:t>- إطلاق مبادرة </a:t>
            </a:r>
            <a:r>
              <a:rPr lang="fr-FR" sz="2400" b="1" dirty="0" err="1">
                <a:solidFill>
                  <a:srgbClr val="FFFFFF"/>
                </a:solidFill>
                <a:latin typeface="Calibri" panose="020F0502020204030204"/>
                <a:cs typeface="Arial" panose="020B0604020202020204" pitchFamily="34" charset="0"/>
              </a:rPr>
              <a:t>Climate</a:t>
            </a:r>
            <a:r>
              <a:rPr lang="fr-FR"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Pledge</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للوصول إلى الحياد الكربوني سنة 2040.</a:t>
            </a:r>
          </a:p>
          <a:p>
            <a:pPr algn="r" defTabSz="609630" rtl="1"/>
            <a:r>
              <a:rPr lang="ar-DZ" sz="2400" b="1" dirty="0">
                <a:solidFill>
                  <a:srgbClr val="FFFFFF"/>
                </a:solidFill>
                <a:latin typeface="Calibri" panose="020F0502020204030204"/>
                <a:cs typeface="Arial" panose="020B0604020202020204" pitchFamily="34" charset="0"/>
              </a:rPr>
              <a:t>- تقليل مواد التغليف بنسبة 25% سنويًا.</a:t>
            </a:r>
          </a:p>
          <a:p>
            <a:pPr algn="r" defTabSz="609630" rtl="1"/>
            <a:r>
              <a:rPr lang="ar-DZ" sz="2400" b="1" dirty="0">
                <a:solidFill>
                  <a:srgbClr val="FFFFFF"/>
                </a:solidFill>
                <a:latin typeface="Calibri" panose="020F0502020204030204"/>
                <a:cs typeface="Arial" panose="020B0604020202020204" pitchFamily="34" charset="0"/>
              </a:rPr>
              <a:t>- استخدام وسائل نقل صديقة للبيئة كالشاحنات الكهربائية والطائرات المسيرة.</a:t>
            </a:r>
          </a:p>
          <a:p>
            <a:pPr marL="342900" indent="-342900" algn="r" defTabSz="609630" rtl="1">
              <a:buFont typeface="Wingdings" panose="05000000000000000000" pitchFamily="2" charset="2"/>
              <a:buChar char="v"/>
            </a:pPr>
            <a:r>
              <a:rPr lang="ar-DZ" sz="2400" b="1" dirty="0">
                <a:solidFill>
                  <a:srgbClr val="FFFFFF"/>
                </a:solidFill>
                <a:latin typeface="Calibri" panose="020F0502020204030204"/>
                <a:cs typeface="Arial" panose="020B0604020202020204" pitchFamily="34" charset="0"/>
              </a:rPr>
              <a:t>الجانب الاجتماعي: </a:t>
            </a:r>
          </a:p>
          <a:p>
            <a:pPr algn="r" defTabSz="609630" rtl="1"/>
            <a:r>
              <a:rPr lang="ar-DZ" sz="2400" b="1" dirty="0">
                <a:solidFill>
                  <a:srgbClr val="FFFFFF"/>
                </a:solidFill>
                <a:latin typeface="Calibri" panose="020F0502020204030204"/>
                <a:cs typeface="Arial" panose="020B0604020202020204" pitchFamily="34" charset="0"/>
              </a:rPr>
              <a:t>- تدريب أكثر من 100 ألف موظف على مهارات رقمية جديدة.</a:t>
            </a:r>
          </a:p>
          <a:p>
            <a:pPr algn="r" defTabSz="609630" rtl="1"/>
            <a:r>
              <a:rPr lang="ar-DZ" sz="2400" b="1" dirty="0">
                <a:solidFill>
                  <a:srgbClr val="FFFFFF"/>
                </a:solidFill>
                <a:latin typeface="Calibri" panose="020F0502020204030204"/>
                <a:cs typeface="Arial" panose="020B0604020202020204" pitchFamily="34" charset="0"/>
              </a:rPr>
              <a:t>- توفير وظائف رقمية في مجالات التحليل والبرمجة.</a:t>
            </a:r>
          </a:p>
          <a:p>
            <a:pPr algn="r" defTabSz="609630" rtl="1"/>
            <a:r>
              <a:rPr lang="ar-DZ" sz="2400" b="1" dirty="0">
                <a:solidFill>
                  <a:srgbClr val="FFFFFF"/>
                </a:solidFill>
                <a:latin typeface="Calibri" panose="020F0502020204030204"/>
                <a:cs typeface="Arial" panose="020B0604020202020204" pitchFamily="34" charset="0"/>
              </a:rPr>
              <a:t>- دعم المجتمعات المحلية عبر برامج تعليمية ومبادرات اجتماعية.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خامساً: النتائج الاجمالية </a:t>
            </a:r>
            <a:r>
              <a:rPr lang="ar-DZ" sz="2400" b="1" dirty="0" err="1">
                <a:solidFill>
                  <a:srgbClr val="FFFFFF"/>
                </a:solidFill>
                <a:latin typeface="Calibri" panose="020F0502020204030204"/>
                <a:cs typeface="Arial" panose="020B0604020202020204" pitchFamily="34" charset="0"/>
              </a:rPr>
              <a:t>لابتكتار</a:t>
            </a:r>
            <a:r>
              <a:rPr lang="ar-DZ" sz="2400" b="1" dirty="0">
                <a:solidFill>
                  <a:srgbClr val="FFFFFF"/>
                </a:solidFill>
                <a:latin typeface="Calibri" panose="020F0502020204030204"/>
                <a:cs typeface="Arial" panose="020B0604020202020204" pitchFamily="34" charset="0"/>
              </a:rPr>
              <a:t> العمليات </a:t>
            </a:r>
          </a:p>
          <a:p>
            <a:pPr algn="r" defTabSz="609630" rtl="1"/>
            <a:r>
              <a:rPr lang="ar-DZ" sz="2400" b="1" dirty="0">
                <a:solidFill>
                  <a:srgbClr val="FFFFFF"/>
                </a:solidFill>
                <a:latin typeface="Calibri" panose="020F0502020204030204"/>
                <a:cs typeface="Arial" panose="020B0604020202020204" pitchFamily="34" charset="0"/>
              </a:rPr>
              <a:t>ارتفاع الكفاءة التشغيلية بأكثر من 40% بفضل الأتمتة والذكاء الاصطناعي.</a:t>
            </a:r>
          </a:p>
          <a:p>
            <a:pPr algn="r" defTabSz="609630" rtl="1"/>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تقليص زمن معالجة الطلبات من 90 إلى 15 دقيقة فقط.</a:t>
            </a:r>
          </a:p>
          <a:p>
            <a:pPr algn="r" defTabSz="609630" rtl="1"/>
            <a:r>
              <a:rPr lang="ar-DZ" sz="2400" b="1" dirty="0">
                <a:solidFill>
                  <a:srgbClr val="FFFFFF"/>
                </a:solidFill>
                <a:latin typeface="Calibri" panose="020F0502020204030204"/>
                <a:cs typeface="Arial" panose="020B0604020202020204" pitchFamily="34" charset="0"/>
              </a:rPr>
              <a:t> خفض التكاليف التشغيلية بنسبة 25% وتحسين إدارة المخزون.</a:t>
            </a:r>
          </a:p>
          <a:p>
            <a:pPr algn="r" defTabSz="609630" rtl="1"/>
            <a:r>
              <a:rPr lang="ar-DZ" sz="2400" b="1" dirty="0">
                <a:solidFill>
                  <a:srgbClr val="FFFFFF"/>
                </a:solidFill>
                <a:latin typeface="Calibri" panose="020F0502020204030204"/>
                <a:cs typeface="Arial" panose="020B0604020202020204" pitchFamily="34" charset="0"/>
              </a:rPr>
              <a:t> تسريع التوصيل إلى أقل من 24 ساعة ورفع رضا العملاء تحقيق تقدم بيئي كبير بخفض الانبعاثات وتقليل مواد التغليف.</a:t>
            </a:r>
          </a:p>
          <a:p>
            <a:pPr algn="r" defTabSz="609630" rtl="1"/>
            <a:r>
              <a:rPr lang="ar-DZ" sz="2400" b="1" dirty="0">
                <a:solidFill>
                  <a:srgbClr val="FFFFFF"/>
                </a:solidFill>
                <a:latin typeface="Calibri" panose="020F0502020204030204"/>
                <a:cs typeface="Arial" panose="020B0604020202020204" pitchFamily="34" charset="0"/>
              </a:rPr>
              <a:t>خلق آلاف الوظائف الرقمية وتعزيز مهارات العاملين.</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وبذلك أصبحت أمازون نموذجًا عالميًا في الابتكار التشغيلي المستدام والمسؤول.</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a:t>
            </a:r>
            <a:endParaRPr lang="ar-DZ" sz="2133" b="1" dirty="0">
              <a:solidFill>
                <a:srgbClr val="FFFFFF"/>
              </a:solidFill>
              <a:latin typeface="Calibri" panose="020F0502020204030204"/>
              <a:cs typeface="Arial" panose="020B0604020202020204" pitchFamily="34" charset="0"/>
            </a:endParaRPr>
          </a:p>
        </p:txBody>
      </p:sp>
    </p:spTree>
    <p:extLst>
      <p:ext uri="{BB962C8B-B14F-4D97-AF65-F5344CB8AC3E}">
        <p14:creationId xmlns:p14="http://schemas.microsoft.com/office/powerpoint/2010/main" val="9570670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 coins arrondis 13">
            <a:extLst>
              <a:ext uri="{FF2B5EF4-FFF2-40B4-BE49-F238E27FC236}">
                <a16:creationId xmlns:a16="http://schemas.microsoft.com/office/drawing/2014/main" id="{6824B012-5E3E-7004-B17D-4E1208627F97}"/>
              </a:ext>
            </a:extLst>
          </p:cNvPr>
          <p:cNvSpPr/>
          <p:nvPr/>
        </p:nvSpPr>
        <p:spPr>
          <a:xfrm>
            <a:off x="1724526" y="866274"/>
            <a:ext cx="8742947" cy="5454316"/>
          </a:xfrm>
          <a:prstGeom prst="roundRect">
            <a:avLst/>
          </a:prstGeom>
          <a:solidFill>
            <a:schemeClr val="dk1">
              <a:alpha val="78000"/>
            </a:schemeClr>
          </a:solidFill>
          <a:ln>
            <a:noFill/>
          </a:ln>
        </p:spPr>
        <p:style>
          <a:lnRef idx="2">
            <a:schemeClr val="dk1">
              <a:shade val="15000"/>
            </a:schemeClr>
          </a:lnRef>
          <a:fillRef idx="1">
            <a:schemeClr val="dk1"/>
          </a:fillRef>
          <a:effectRef idx="0">
            <a:schemeClr val="dk1"/>
          </a:effectRef>
          <a:fontRef idx="minor">
            <a:schemeClr val="lt1"/>
          </a:fontRef>
        </p:style>
        <p:txBody>
          <a:bodyPr rtlCol="1" anchor="ctr"/>
          <a:lstStyle/>
          <a:p>
            <a:pPr algn="ctr"/>
            <a:endParaRPr lang="ar-DZ"/>
          </a:p>
        </p:txBody>
      </p:sp>
      <p:sp>
        <p:nvSpPr>
          <p:cNvPr id="15" name="ZoneTexte 14">
            <a:extLst>
              <a:ext uri="{FF2B5EF4-FFF2-40B4-BE49-F238E27FC236}">
                <a16:creationId xmlns:a16="http://schemas.microsoft.com/office/drawing/2014/main" id="{23CF566D-5625-3C42-6317-8C6AA3A440A3}"/>
              </a:ext>
            </a:extLst>
          </p:cNvPr>
          <p:cNvSpPr txBox="1"/>
          <p:nvPr/>
        </p:nvSpPr>
        <p:spPr>
          <a:xfrm>
            <a:off x="2285999" y="1443841"/>
            <a:ext cx="7620000" cy="3970318"/>
          </a:xfrm>
          <a:prstGeom prst="rect">
            <a:avLst/>
          </a:prstGeom>
          <a:noFill/>
        </p:spPr>
        <p:txBody>
          <a:bodyPr wrap="square" rtlCol="1">
            <a:spAutoFit/>
          </a:bodyPr>
          <a:lstStyle/>
          <a:p>
            <a:pPr algn="ctr" rtl="1"/>
            <a:r>
              <a:rPr lang="ar-DZ" sz="2800" b="1" dirty="0">
                <a:solidFill>
                  <a:schemeClr val="bg1"/>
                </a:solidFill>
              </a:rPr>
              <a:t>الخاتمة:</a:t>
            </a:r>
          </a:p>
          <a:p>
            <a:pPr algn="ctr" rtl="1"/>
            <a:endParaRPr lang="ar-DZ" sz="2800" b="1" dirty="0">
              <a:solidFill>
                <a:schemeClr val="bg1"/>
              </a:solidFill>
            </a:endParaRPr>
          </a:p>
          <a:p>
            <a:pPr algn="ctr" rtl="1"/>
            <a:r>
              <a:rPr lang="ar-DZ" sz="2800" b="1" dirty="0">
                <a:solidFill>
                  <a:schemeClr val="bg1"/>
                </a:solidFill>
              </a:rPr>
              <a:t>تُبرز تجربة شركة أمازون أن الابتكار في العمليات لا يقتصر على تحسين الكفاءة فحسب، بل يمثل ركيزة أساسية لتحقيق التفوق الاستراتيجي والاستدامة. فقد جمعت أمازون بين التكنولوجيا والذكاء الاصطناعي والبعد الإنساني لتطوير نموذج تشغيلي متكامل، يوازن بين الأداء الاقتصادي والمسؤولية الاجتماعية والبيئية. ومن ثم، تُعدّ تجربتها مثالًا يحتذى به في تبنّي الابتكار كخيار استراتيجي دائم في المؤسسات الحديثة</a:t>
            </a:r>
          </a:p>
        </p:txBody>
      </p:sp>
    </p:spTree>
    <p:extLst>
      <p:ext uri="{BB962C8B-B14F-4D97-AF65-F5344CB8AC3E}">
        <p14:creationId xmlns:p14="http://schemas.microsoft.com/office/powerpoint/2010/main" val="4094486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E60A6116-FF5E-084B-4A43-8A8E568BAA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6" name="Rectangle : coins arrondis 5">
            <a:extLst>
              <a:ext uri="{FF2B5EF4-FFF2-40B4-BE49-F238E27FC236}">
                <a16:creationId xmlns:a16="http://schemas.microsoft.com/office/drawing/2014/main" id="{DBC68EC2-19D4-386E-9DAE-E1221A15B7EE}"/>
              </a:ext>
            </a:extLst>
          </p:cNvPr>
          <p:cNvSpPr/>
          <p:nvPr/>
        </p:nvSpPr>
        <p:spPr>
          <a:xfrm>
            <a:off x="1076632" y="280219"/>
            <a:ext cx="9591368" cy="6430297"/>
          </a:xfrm>
          <a:prstGeom prst="roundRect">
            <a:avLst/>
          </a:prstGeom>
          <a:solidFill>
            <a:schemeClr val="bg1">
              <a:alpha val="6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ZoneTexte 6">
            <a:extLst>
              <a:ext uri="{FF2B5EF4-FFF2-40B4-BE49-F238E27FC236}">
                <a16:creationId xmlns:a16="http://schemas.microsoft.com/office/drawing/2014/main" id="{AEB9CA62-D154-A719-6E37-C72B4071549E}"/>
              </a:ext>
            </a:extLst>
          </p:cNvPr>
          <p:cNvSpPr txBox="1"/>
          <p:nvPr/>
        </p:nvSpPr>
        <p:spPr>
          <a:xfrm>
            <a:off x="1524000" y="397400"/>
            <a:ext cx="8657303" cy="5693866"/>
          </a:xfrm>
          <a:prstGeom prst="rect">
            <a:avLst/>
          </a:prstGeom>
          <a:noFill/>
        </p:spPr>
        <p:txBody>
          <a:bodyPr wrap="square" rtlCol="1">
            <a:spAutoFit/>
          </a:bodyPr>
          <a:lstStyle/>
          <a:p>
            <a:pPr algn="ctr" rtl="1"/>
            <a:r>
              <a:rPr lang="ar-DZ" sz="2800" b="1" dirty="0"/>
              <a:t>المقدمة</a:t>
            </a:r>
          </a:p>
          <a:p>
            <a:pPr algn="r" rtl="1"/>
            <a:r>
              <a:rPr lang="ar-DZ" sz="2400" b="1" dirty="0"/>
              <a:t>  </a:t>
            </a:r>
            <a:r>
              <a:rPr lang="ar-DZ" sz="2800" b="1" dirty="0"/>
              <a:t>تُعدّ شركة أمازون </a:t>
            </a:r>
            <a:r>
              <a:rPr lang="fr-FR" sz="2800" b="1" dirty="0"/>
              <a:t>Amazon.com Inc.) </a:t>
            </a:r>
            <a:r>
              <a:rPr lang="ar-DZ" sz="2800" b="1" dirty="0"/>
              <a:t> )من أبرز الشركات العالمية التي تبنّت ابتكار العمليات </a:t>
            </a:r>
            <a:r>
              <a:rPr lang="fr-FR" sz="2800" b="1" dirty="0"/>
              <a:t> (Process Innovation) </a:t>
            </a:r>
            <a:r>
              <a:rPr lang="ar-DZ" sz="2800" b="1" dirty="0"/>
              <a:t>كإستراتيجية رئيسية لتحقيق التفوق التنافسي.</a:t>
            </a:r>
          </a:p>
          <a:p>
            <a:pPr algn="r" rtl="1"/>
            <a:r>
              <a:rPr lang="ar-DZ" sz="2800" b="1" dirty="0"/>
              <a:t>تأسست سنة 1994 على يد جيف بيزوس </a:t>
            </a:r>
            <a:r>
              <a:rPr lang="fr-FR" sz="2800" b="1" dirty="0"/>
              <a:t>Jeff Bezos) </a:t>
            </a:r>
            <a:r>
              <a:rPr lang="ar-DZ" sz="2800" b="1" dirty="0"/>
              <a:t>)كشركة صغيرة لبيع الكتب عبر الإنترنت، لكنها سرعان ما تحوّلت إلى واحدة من أكبر المؤسسات الرقمية في العالم، تشمل أنشطتها التجارة الإلكترونية، الحوسبة السحابية، الذكاء الاصطناعي، وخدمات البث والترفيه.</a:t>
            </a:r>
          </a:p>
          <a:p>
            <a:pPr algn="r" rtl="1"/>
            <a:r>
              <a:rPr lang="ar-DZ" sz="2800" b="1" dirty="0"/>
              <a:t>أدركت أمازون مبكرًا أن النجاح في البيئة الرقمية لا يتحقق فقط بتقديم منتجات جديدة، بل من خلال تحسين العمليات الداخلية والخارجية باستمرار لرفع الكفاءة وتقليل التكاليف وتحسين تجربة العملاء.</a:t>
            </a:r>
          </a:p>
          <a:p>
            <a:pPr algn="r" rtl="1"/>
            <a:r>
              <a:rPr lang="ar-DZ" sz="2800" b="1" dirty="0"/>
              <a:t>ومن هنا انطلقت رحلة الشركة في ابتكار العمليات عبر استخدام التكنولوجيا الحديثة والذكاء الاصطناعي لتطوير كل مراحل نشاطها.</a:t>
            </a:r>
          </a:p>
        </p:txBody>
      </p:sp>
    </p:spTree>
    <p:extLst>
      <p:ext uri="{BB962C8B-B14F-4D97-AF65-F5344CB8AC3E}">
        <p14:creationId xmlns:p14="http://schemas.microsoft.com/office/powerpoint/2010/main" val="3136674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6"/>
          <p:cNvSpPr/>
          <p:nvPr/>
        </p:nvSpPr>
        <p:spPr>
          <a:xfrm rot="403078">
            <a:off x="698010" y="470857"/>
            <a:ext cx="355525" cy="341304"/>
          </a:xfrm>
          <a:custGeom>
            <a:avLst/>
            <a:gdLst/>
            <a:ahLst/>
            <a:cxnLst/>
            <a:rect l="l" t="t" r="r" b="b"/>
            <a:pathLst>
              <a:path w="533287" h="511956">
                <a:moveTo>
                  <a:pt x="0" y="0"/>
                </a:moveTo>
                <a:lnTo>
                  <a:pt x="533287" y="0"/>
                </a:lnTo>
                <a:lnTo>
                  <a:pt x="533287" y="511956"/>
                </a:lnTo>
                <a:lnTo>
                  <a:pt x="0" y="51195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3" name="Group 3"/>
          <p:cNvGrpSpPr/>
          <p:nvPr/>
        </p:nvGrpSpPr>
        <p:grpSpPr>
          <a:xfrm>
            <a:off x="0" y="-100724"/>
            <a:ext cx="12910900" cy="7059448"/>
            <a:chOff x="0" y="0"/>
            <a:chExt cx="5100602" cy="2788918"/>
          </a:xfrm>
        </p:grpSpPr>
        <p:sp>
          <p:nvSpPr>
            <p:cNvPr id="4" name="Freeform 4"/>
            <p:cNvSpPr/>
            <p:nvPr/>
          </p:nvSpPr>
          <p:spPr>
            <a:xfrm>
              <a:off x="0" y="0"/>
              <a:ext cx="5100603" cy="2788918"/>
            </a:xfrm>
            <a:custGeom>
              <a:avLst/>
              <a:gdLst/>
              <a:ahLst/>
              <a:cxnLst/>
              <a:rect l="l" t="t" r="r" b="b"/>
              <a:pathLst>
                <a:path w="5100603" h="2788918">
                  <a:moveTo>
                    <a:pt x="0" y="0"/>
                  </a:moveTo>
                  <a:lnTo>
                    <a:pt x="5100603" y="0"/>
                  </a:lnTo>
                  <a:lnTo>
                    <a:pt x="5100603" y="2788918"/>
                  </a:lnTo>
                  <a:lnTo>
                    <a:pt x="0" y="2788918"/>
                  </a:lnTo>
                  <a:close/>
                </a:path>
              </a:pathLst>
            </a:custGeom>
            <a:solidFill>
              <a:schemeClr val="tx1">
                <a:lumMod val="95000"/>
                <a:lumOff val="5000"/>
                <a:alpha val="47000"/>
              </a:schemeClr>
            </a:solidFill>
          </p:spPr>
        </p:sp>
        <p:sp>
          <p:nvSpPr>
            <p:cNvPr id="5" name="TextBox 5"/>
            <p:cNvSpPr txBox="1"/>
            <p:nvPr/>
          </p:nvSpPr>
          <p:spPr>
            <a:xfrm>
              <a:off x="0" y="-38100"/>
              <a:ext cx="5100602" cy="2827018"/>
            </a:xfrm>
            <a:prstGeom prst="rect">
              <a:avLst/>
            </a:prstGeom>
          </p:spPr>
          <p:txBody>
            <a:bodyPr lIns="33867" tIns="33867" rIns="33867" bIns="33867" rtlCol="0" anchor="ctr"/>
            <a:lstStyle/>
            <a:p>
              <a:pPr algn="ctr" defTabSz="609630">
                <a:lnSpc>
                  <a:spcPts val="1773"/>
                </a:lnSpc>
                <a:spcBef>
                  <a:spcPct val="0"/>
                </a:spcBef>
              </a:pPr>
              <a:endParaRPr sz="1200">
                <a:solidFill>
                  <a:prstClr val="black"/>
                </a:solidFill>
                <a:latin typeface="Calibri"/>
              </a:endParaRPr>
            </a:p>
          </p:txBody>
        </p:sp>
      </p:grpSp>
      <p:sp>
        <p:nvSpPr>
          <p:cNvPr id="2" name="Rectangle : coins arrondis 1">
            <a:extLst>
              <a:ext uri="{FF2B5EF4-FFF2-40B4-BE49-F238E27FC236}">
                <a16:creationId xmlns:a16="http://schemas.microsoft.com/office/drawing/2014/main" id="{C490DC33-66A0-ECB9-4D30-596FEA2AB435}"/>
              </a:ext>
            </a:extLst>
          </p:cNvPr>
          <p:cNvSpPr/>
          <p:nvPr/>
        </p:nvSpPr>
        <p:spPr>
          <a:xfrm>
            <a:off x="8636000" y="1752600"/>
            <a:ext cx="2876734" cy="456324"/>
          </a:xfrm>
          <a:prstGeom prst="roundRect">
            <a:avLst/>
          </a:prstGeom>
          <a:solidFill>
            <a:srgbClr val="32A4CD"/>
          </a:solidFill>
          <a:ln>
            <a:noFill/>
          </a:ln>
          <a:effectLst>
            <a:outerShdw blurRad="254000" dist="38100" dir="2700000" algn="tl" rotWithShape="0">
              <a:prstClr val="black">
                <a:alpha val="40000"/>
              </a:prstClr>
            </a:outerShdw>
          </a:effectLst>
        </p:spPr>
        <p:style>
          <a:lnRef idx="2">
            <a:schemeClr val="dk1">
              <a:shade val="15000"/>
            </a:schemeClr>
          </a:lnRef>
          <a:fillRef idx="1">
            <a:schemeClr val="dk1"/>
          </a:fillRef>
          <a:effectRef idx="0">
            <a:schemeClr val="dk1"/>
          </a:effectRef>
          <a:fontRef idx="minor">
            <a:schemeClr val="lt1"/>
          </a:fontRef>
        </p:style>
        <p:txBody>
          <a:bodyPr rtlCol="1" anchor="ctr"/>
          <a:lstStyle/>
          <a:p>
            <a:pPr algn="ctr" defTabSz="609630"/>
            <a:endParaRPr lang="ar-DZ" sz="1200">
              <a:solidFill>
                <a:prstClr val="white"/>
              </a:solidFill>
              <a:latin typeface="Calibri"/>
              <a:cs typeface="Arial" panose="020B0604020202020204" pitchFamily="34" charset="0"/>
            </a:endParaRPr>
          </a:p>
        </p:txBody>
      </p:sp>
      <p:sp>
        <p:nvSpPr>
          <p:cNvPr id="7" name="Rectangle : coins arrondis 6">
            <a:extLst>
              <a:ext uri="{FF2B5EF4-FFF2-40B4-BE49-F238E27FC236}">
                <a16:creationId xmlns:a16="http://schemas.microsoft.com/office/drawing/2014/main" id="{3A8BEDBC-F847-BB3E-1715-E378B89904FB}"/>
              </a:ext>
            </a:extLst>
          </p:cNvPr>
          <p:cNvSpPr/>
          <p:nvPr/>
        </p:nvSpPr>
        <p:spPr>
          <a:xfrm>
            <a:off x="889318" y="1752600"/>
            <a:ext cx="2876734" cy="456324"/>
          </a:xfrm>
          <a:prstGeom prst="roundRect">
            <a:avLst/>
          </a:prstGeom>
          <a:solidFill>
            <a:srgbClr val="32A4CD"/>
          </a:solidFill>
          <a:ln>
            <a:noFill/>
          </a:ln>
        </p:spPr>
        <p:style>
          <a:lnRef idx="2">
            <a:schemeClr val="dk1">
              <a:shade val="15000"/>
            </a:schemeClr>
          </a:lnRef>
          <a:fillRef idx="1">
            <a:schemeClr val="dk1"/>
          </a:fillRef>
          <a:effectRef idx="0">
            <a:schemeClr val="dk1"/>
          </a:effectRef>
          <a:fontRef idx="minor">
            <a:schemeClr val="lt1"/>
          </a:fontRef>
        </p:style>
        <p:txBody>
          <a:bodyPr rtlCol="1" anchor="ctr"/>
          <a:lstStyle/>
          <a:p>
            <a:pPr algn="ctr" defTabSz="609630"/>
            <a:endParaRPr lang="ar-DZ" sz="1200">
              <a:solidFill>
                <a:prstClr val="white"/>
              </a:solidFill>
              <a:latin typeface="Calibri"/>
              <a:cs typeface="Arial" panose="020B0604020202020204" pitchFamily="34" charset="0"/>
            </a:endParaRPr>
          </a:p>
        </p:txBody>
      </p:sp>
      <p:sp>
        <p:nvSpPr>
          <p:cNvPr id="10" name="Rectangle : coins arrondis 9">
            <a:extLst>
              <a:ext uri="{FF2B5EF4-FFF2-40B4-BE49-F238E27FC236}">
                <a16:creationId xmlns:a16="http://schemas.microsoft.com/office/drawing/2014/main" id="{B4490212-F996-216D-7D24-536C2469F1AC}"/>
              </a:ext>
            </a:extLst>
          </p:cNvPr>
          <p:cNvSpPr/>
          <p:nvPr/>
        </p:nvSpPr>
        <p:spPr>
          <a:xfrm>
            <a:off x="4790216" y="1752600"/>
            <a:ext cx="2876734" cy="456324"/>
          </a:xfrm>
          <a:prstGeom prst="roundRect">
            <a:avLst/>
          </a:prstGeom>
          <a:solidFill>
            <a:srgbClr val="32A4CD"/>
          </a:solidFill>
          <a:ln>
            <a:noFill/>
          </a:ln>
        </p:spPr>
        <p:style>
          <a:lnRef idx="2">
            <a:schemeClr val="dk1">
              <a:shade val="15000"/>
            </a:schemeClr>
          </a:lnRef>
          <a:fillRef idx="1">
            <a:schemeClr val="dk1"/>
          </a:fillRef>
          <a:effectRef idx="0">
            <a:schemeClr val="dk1"/>
          </a:effectRef>
          <a:fontRef idx="minor">
            <a:schemeClr val="lt1"/>
          </a:fontRef>
        </p:style>
        <p:txBody>
          <a:bodyPr rtlCol="1" anchor="ctr"/>
          <a:lstStyle/>
          <a:p>
            <a:pPr algn="ctr" defTabSz="609630"/>
            <a:endParaRPr lang="ar-DZ" sz="1200">
              <a:solidFill>
                <a:prstClr val="white"/>
              </a:solidFill>
              <a:latin typeface="Calibri"/>
              <a:cs typeface="Arial" panose="020B0604020202020204" pitchFamily="34" charset="0"/>
            </a:endParaRPr>
          </a:p>
        </p:txBody>
      </p:sp>
      <p:sp>
        <p:nvSpPr>
          <p:cNvPr id="14" name="Rectangle 13">
            <a:extLst>
              <a:ext uri="{FF2B5EF4-FFF2-40B4-BE49-F238E27FC236}">
                <a16:creationId xmlns:a16="http://schemas.microsoft.com/office/drawing/2014/main" id="{2B9F8717-AED2-6DF3-D224-BD32BFC14BA0}"/>
              </a:ext>
            </a:extLst>
          </p:cNvPr>
          <p:cNvSpPr/>
          <p:nvPr/>
        </p:nvSpPr>
        <p:spPr>
          <a:xfrm>
            <a:off x="9398000" y="1474076"/>
            <a:ext cx="1422400" cy="456324"/>
          </a:xfrm>
          <a:prstGeom prst="rect">
            <a:avLst/>
          </a:prstGeom>
          <a:solidFill>
            <a:srgbClr val="32A4CD"/>
          </a:solidFill>
          <a:ln>
            <a:noFill/>
          </a:ln>
          <a:effectLst>
            <a:outerShdw blurRad="3429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r>
              <a:rPr lang="ar-DZ" sz="2400" b="1" dirty="0">
                <a:solidFill>
                  <a:prstClr val="white"/>
                </a:solidFill>
                <a:latin typeface="Calibri"/>
                <a:cs typeface="Arial" panose="020B0604020202020204" pitchFamily="34" charset="0"/>
              </a:rPr>
              <a:t>الرؤية</a:t>
            </a:r>
          </a:p>
        </p:txBody>
      </p:sp>
      <p:sp>
        <p:nvSpPr>
          <p:cNvPr id="15" name="Rectangle 14">
            <a:extLst>
              <a:ext uri="{FF2B5EF4-FFF2-40B4-BE49-F238E27FC236}">
                <a16:creationId xmlns:a16="http://schemas.microsoft.com/office/drawing/2014/main" id="{77572D8D-603B-2E04-C369-21A79B7BEDF6}"/>
              </a:ext>
            </a:extLst>
          </p:cNvPr>
          <p:cNvSpPr/>
          <p:nvPr/>
        </p:nvSpPr>
        <p:spPr>
          <a:xfrm>
            <a:off x="1632453" y="1474076"/>
            <a:ext cx="1422400" cy="456324"/>
          </a:xfrm>
          <a:prstGeom prst="rect">
            <a:avLst/>
          </a:prstGeom>
          <a:solidFill>
            <a:srgbClr val="32A4CD"/>
          </a:solidFill>
          <a:ln>
            <a:noFill/>
          </a:ln>
          <a:effectLst>
            <a:outerShdw blurRad="3429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r>
              <a:rPr lang="ar-DZ" sz="2400" b="1" dirty="0">
                <a:solidFill>
                  <a:prstClr val="white"/>
                </a:solidFill>
                <a:latin typeface="Calibri"/>
                <a:cs typeface="Arial" panose="020B0604020202020204" pitchFamily="34" charset="0"/>
              </a:rPr>
              <a:t>الاهداف</a:t>
            </a:r>
          </a:p>
        </p:txBody>
      </p:sp>
      <p:sp>
        <p:nvSpPr>
          <p:cNvPr id="16" name="Rectangle 15">
            <a:extLst>
              <a:ext uri="{FF2B5EF4-FFF2-40B4-BE49-F238E27FC236}">
                <a16:creationId xmlns:a16="http://schemas.microsoft.com/office/drawing/2014/main" id="{FB711E72-DF5B-B314-CA22-F51FB8B24925}"/>
              </a:ext>
            </a:extLst>
          </p:cNvPr>
          <p:cNvSpPr/>
          <p:nvPr/>
        </p:nvSpPr>
        <p:spPr>
          <a:xfrm>
            <a:off x="5556096" y="1524438"/>
            <a:ext cx="1422400" cy="456324"/>
          </a:xfrm>
          <a:prstGeom prst="rect">
            <a:avLst/>
          </a:prstGeom>
          <a:solidFill>
            <a:srgbClr val="32A4CD"/>
          </a:solidFill>
          <a:ln>
            <a:noFill/>
          </a:ln>
          <a:effectLst>
            <a:outerShdw blurRad="3429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r>
              <a:rPr lang="ar-DZ" sz="2400" b="1" dirty="0">
                <a:solidFill>
                  <a:prstClr val="white"/>
                </a:solidFill>
                <a:latin typeface="Calibri"/>
                <a:cs typeface="Arial" panose="020B0604020202020204" pitchFamily="34" charset="0"/>
              </a:rPr>
              <a:t>الرسالة</a:t>
            </a:r>
          </a:p>
        </p:txBody>
      </p:sp>
    </p:spTree>
    <p:extLst>
      <p:ext uri="{BB962C8B-B14F-4D97-AF65-F5344CB8AC3E}">
        <p14:creationId xmlns:p14="http://schemas.microsoft.com/office/powerpoint/2010/main" val="9170704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6"/>
          <p:cNvSpPr/>
          <p:nvPr/>
        </p:nvSpPr>
        <p:spPr>
          <a:xfrm rot="403078">
            <a:off x="698010" y="470857"/>
            <a:ext cx="355525" cy="341304"/>
          </a:xfrm>
          <a:custGeom>
            <a:avLst/>
            <a:gdLst/>
            <a:ahLst/>
            <a:cxnLst/>
            <a:rect l="l" t="t" r="r" b="b"/>
            <a:pathLst>
              <a:path w="533287" h="511956">
                <a:moveTo>
                  <a:pt x="0" y="0"/>
                </a:moveTo>
                <a:lnTo>
                  <a:pt x="533287" y="0"/>
                </a:lnTo>
                <a:lnTo>
                  <a:pt x="533287" y="511956"/>
                </a:lnTo>
                <a:lnTo>
                  <a:pt x="0" y="51195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3" name="Group 3"/>
          <p:cNvGrpSpPr/>
          <p:nvPr/>
        </p:nvGrpSpPr>
        <p:grpSpPr>
          <a:xfrm>
            <a:off x="0" y="-100724"/>
            <a:ext cx="12910900" cy="7059448"/>
            <a:chOff x="0" y="0"/>
            <a:chExt cx="5100602" cy="2788918"/>
          </a:xfrm>
        </p:grpSpPr>
        <p:sp>
          <p:nvSpPr>
            <p:cNvPr id="4" name="Freeform 4"/>
            <p:cNvSpPr/>
            <p:nvPr/>
          </p:nvSpPr>
          <p:spPr>
            <a:xfrm>
              <a:off x="0" y="0"/>
              <a:ext cx="5100603" cy="2788918"/>
            </a:xfrm>
            <a:custGeom>
              <a:avLst/>
              <a:gdLst/>
              <a:ahLst/>
              <a:cxnLst/>
              <a:rect l="l" t="t" r="r" b="b"/>
              <a:pathLst>
                <a:path w="5100603" h="2788918">
                  <a:moveTo>
                    <a:pt x="0" y="0"/>
                  </a:moveTo>
                  <a:lnTo>
                    <a:pt x="5100603" y="0"/>
                  </a:lnTo>
                  <a:lnTo>
                    <a:pt x="5100603" y="2788918"/>
                  </a:lnTo>
                  <a:lnTo>
                    <a:pt x="0" y="2788918"/>
                  </a:lnTo>
                  <a:close/>
                </a:path>
              </a:pathLst>
            </a:custGeom>
            <a:solidFill>
              <a:schemeClr val="tx1">
                <a:lumMod val="95000"/>
                <a:lumOff val="5000"/>
                <a:alpha val="47000"/>
              </a:schemeClr>
            </a:solidFill>
          </p:spPr>
        </p:sp>
        <p:sp>
          <p:nvSpPr>
            <p:cNvPr id="5" name="TextBox 5"/>
            <p:cNvSpPr txBox="1"/>
            <p:nvPr/>
          </p:nvSpPr>
          <p:spPr>
            <a:xfrm>
              <a:off x="0" y="-38100"/>
              <a:ext cx="5100602" cy="2827018"/>
            </a:xfrm>
            <a:prstGeom prst="rect">
              <a:avLst/>
            </a:prstGeom>
          </p:spPr>
          <p:txBody>
            <a:bodyPr lIns="33867" tIns="33867" rIns="33867" bIns="33867" rtlCol="0" anchor="ctr"/>
            <a:lstStyle/>
            <a:p>
              <a:pPr algn="ctr" defTabSz="609630">
                <a:lnSpc>
                  <a:spcPts val="1773"/>
                </a:lnSpc>
                <a:spcBef>
                  <a:spcPct val="0"/>
                </a:spcBef>
              </a:pPr>
              <a:endParaRPr sz="1200">
                <a:solidFill>
                  <a:prstClr val="black"/>
                </a:solidFill>
                <a:latin typeface="Calibri"/>
              </a:endParaRPr>
            </a:p>
          </p:txBody>
        </p:sp>
      </p:grpSp>
      <p:sp>
        <p:nvSpPr>
          <p:cNvPr id="2" name="Rectangle : coins arrondis 1">
            <a:extLst>
              <a:ext uri="{FF2B5EF4-FFF2-40B4-BE49-F238E27FC236}">
                <a16:creationId xmlns:a16="http://schemas.microsoft.com/office/drawing/2014/main" id="{C490DC33-66A0-ECB9-4D30-596FEA2AB435}"/>
              </a:ext>
            </a:extLst>
          </p:cNvPr>
          <p:cNvSpPr/>
          <p:nvPr/>
        </p:nvSpPr>
        <p:spPr>
          <a:xfrm>
            <a:off x="8636000" y="1752600"/>
            <a:ext cx="2876734" cy="3807542"/>
          </a:xfrm>
          <a:prstGeom prst="roundRect">
            <a:avLst/>
          </a:prstGeom>
          <a:solidFill>
            <a:srgbClr val="32A4CD"/>
          </a:solidFill>
          <a:ln>
            <a:noFill/>
          </a:ln>
          <a:effectLst>
            <a:outerShdw blurRad="254000" dist="38100" dir="2700000" algn="tl" rotWithShape="0">
              <a:prstClr val="black">
                <a:alpha val="40000"/>
              </a:prstClr>
            </a:outerShdw>
          </a:effectLst>
        </p:spPr>
        <p:style>
          <a:lnRef idx="2">
            <a:schemeClr val="dk1">
              <a:shade val="15000"/>
            </a:schemeClr>
          </a:lnRef>
          <a:fillRef idx="1">
            <a:schemeClr val="dk1"/>
          </a:fillRef>
          <a:effectRef idx="0">
            <a:schemeClr val="dk1"/>
          </a:effectRef>
          <a:fontRef idx="minor">
            <a:schemeClr val="lt1"/>
          </a:fontRef>
        </p:style>
        <p:txBody>
          <a:bodyPr rtlCol="1" anchor="ctr"/>
          <a:lstStyle/>
          <a:p>
            <a:pPr algn="ctr" defTabSz="609630"/>
            <a:endParaRPr lang="ar-DZ" sz="1200">
              <a:solidFill>
                <a:prstClr val="white"/>
              </a:solidFill>
              <a:latin typeface="Calibri"/>
              <a:cs typeface="Arial" panose="020B0604020202020204" pitchFamily="34" charset="0"/>
            </a:endParaRPr>
          </a:p>
        </p:txBody>
      </p:sp>
      <p:sp>
        <p:nvSpPr>
          <p:cNvPr id="7" name="Rectangle : coins arrondis 6">
            <a:extLst>
              <a:ext uri="{FF2B5EF4-FFF2-40B4-BE49-F238E27FC236}">
                <a16:creationId xmlns:a16="http://schemas.microsoft.com/office/drawing/2014/main" id="{3A8BEDBC-F847-BB3E-1715-E378B89904FB}"/>
              </a:ext>
            </a:extLst>
          </p:cNvPr>
          <p:cNvSpPr/>
          <p:nvPr/>
        </p:nvSpPr>
        <p:spPr>
          <a:xfrm>
            <a:off x="889318" y="1752600"/>
            <a:ext cx="2876734" cy="3807542"/>
          </a:xfrm>
          <a:prstGeom prst="roundRect">
            <a:avLst/>
          </a:prstGeom>
          <a:solidFill>
            <a:srgbClr val="32A4CD"/>
          </a:solidFill>
          <a:ln>
            <a:noFill/>
          </a:ln>
        </p:spPr>
        <p:style>
          <a:lnRef idx="2">
            <a:schemeClr val="dk1">
              <a:shade val="15000"/>
            </a:schemeClr>
          </a:lnRef>
          <a:fillRef idx="1">
            <a:schemeClr val="dk1"/>
          </a:fillRef>
          <a:effectRef idx="0">
            <a:schemeClr val="dk1"/>
          </a:effectRef>
          <a:fontRef idx="minor">
            <a:schemeClr val="lt1"/>
          </a:fontRef>
        </p:style>
        <p:txBody>
          <a:bodyPr rtlCol="1" anchor="ctr"/>
          <a:lstStyle/>
          <a:p>
            <a:pPr algn="ctr" defTabSz="609630"/>
            <a:endParaRPr lang="ar-DZ" sz="1200">
              <a:solidFill>
                <a:prstClr val="white"/>
              </a:solidFill>
              <a:latin typeface="Calibri"/>
              <a:cs typeface="Arial" panose="020B0604020202020204" pitchFamily="34" charset="0"/>
            </a:endParaRPr>
          </a:p>
        </p:txBody>
      </p:sp>
      <p:sp>
        <p:nvSpPr>
          <p:cNvPr id="10" name="Rectangle : coins arrondis 9">
            <a:extLst>
              <a:ext uri="{FF2B5EF4-FFF2-40B4-BE49-F238E27FC236}">
                <a16:creationId xmlns:a16="http://schemas.microsoft.com/office/drawing/2014/main" id="{B4490212-F996-216D-7D24-536C2469F1AC}"/>
              </a:ext>
            </a:extLst>
          </p:cNvPr>
          <p:cNvSpPr/>
          <p:nvPr/>
        </p:nvSpPr>
        <p:spPr>
          <a:xfrm>
            <a:off x="4790216" y="1752600"/>
            <a:ext cx="2876734" cy="3807542"/>
          </a:xfrm>
          <a:prstGeom prst="roundRect">
            <a:avLst/>
          </a:prstGeom>
          <a:solidFill>
            <a:srgbClr val="32A4CD"/>
          </a:solidFill>
          <a:ln>
            <a:noFill/>
          </a:ln>
        </p:spPr>
        <p:style>
          <a:lnRef idx="2">
            <a:schemeClr val="dk1">
              <a:shade val="15000"/>
            </a:schemeClr>
          </a:lnRef>
          <a:fillRef idx="1">
            <a:schemeClr val="dk1"/>
          </a:fillRef>
          <a:effectRef idx="0">
            <a:schemeClr val="dk1"/>
          </a:effectRef>
          <a:fontRef idx="minor">
            <a:schemeClr val="lt1"/>
          </a:fontRef>
        </p:style>
        <p:txBody>
          <a:bodyPr rtlCol="1" anchor="ctr"/>
          <a:lstStyle/>
          <a:p>
            <a:pPr algn="ctr" defTabSz="609630"/>
            <a:endParaRPr lang="ar-DZ" sz="1200">
              <a:solidFill>
                <a:prstClr val="white"/>
              </a:solidFill>
              <a:latin typeface="Calibri"/>
              <a:cs typeface="Arial" panose="020B0604020202020204" pitchFamily="34" charset="0"/>
            </a:endParaRPr>
          </a:p>
        </p:txBody>
      </p:sp>
      <p:sp>
        <p:nvSpPr>
          <p:cNvPr id="11" name="ZoneTexte 10">
            <a:extLst>
              <a:ext uri="{FF2B5EF4-FFF2-40B4-BE49-F238E27FC236}">
                <a16:creationId xmlns:a16="http://schemas.microsoft.com/office/drawing/2014/main" id="{944D4304-A04A-6BA8-8100-0B10BC0A583F}"/>
              </a:ext>
            </a:extLst>
          </p:cNvPr>
          <p:cNvSpPr txBox="1"/>
          <p:nvPr/>
        </p:nvSpPr>
        <p:spPr>
          <a:xfrm>
            <a:off x="8970208" y="2402948"/>
            <a:ext cx="2332474" cy="2246769"/>
          </a:xfrm>
          <a:prstGeom prst="rect">
            <a:avLst/>
          </a:prstGeom>
          <a:noFill/>
        </p:spPr>
        <p:txBody>
          <a:bodyPr wrap="square" rtlCol="1">
            <a:spAutoFit/>
          </a:bodyPr>
          <a:lstStyle/>
          <a:p>
            <a:pPr algn="ctr" defTabSz="609630" rtl="1"/>
            <a:endParaRPr lang="fr-FR" sz="2000" b="1" dirty="0">
              <a:solidFill>
                <a:prstClr val="black"/>
              </a:solidFill>
              <a:latin typeface="Calibri"/>
              <a:cs typeface="Arial" panose="020B0604020202020204" pitchFamily="34" charset="0"/>
            </a:endParaRPr>
          </a:p>
          <a:p>
            <a:pPr algn="ctr" defTabSz="609630" rtl="1"/>
            <a:r>
              <a:rPr lang="fr-FR" sz="2000" b="1" dirty="0">
                <a:solidFill>
                  <a:prstClr val="black"/>
                </a:solidFill>
                <a:latin typeface="Calibri"/>
                <a:cs typeface="Arial" panose="020B0604020202020204" pitchFamily="34" charset="0"/>
              </a:rPr>
              <a:t>"</a:t>
            </a:r>
            <a:r>
              <a:rPr lang="ar-DZ" sz="2000" b="1" dirty="0">
                <a:solidFill>
                  <a:prstClr val="black"/>
                </a:solidFill>
                <a:latin typeface="Calibri"/>
                <a:cs typeface="Arial" panose="020B0604020202020204" pitchFamily="34" charset="0"/>
              </a:rPr>
              <a:t>أن تكون أمازون الشركة الأكثر اهتمامًا بالعميل في العالم، حيث يمكن لأي شخص أن يجد ويكتشف أي شيء يرغب في شرائه عبر الإنترنت."</a:t>
            </a:r>
          </a:p>
        </p:txBody>
      </p:sp>
      <p:sp>
        <p:nvSpPr>
          <p:cNvPr id="13" name="ZoneTexte 12">
            <a:extLst>
              <a:ext uri="{FF2B5EF4-FFF2-40B4-BE49-F238E27FC236}">
                <a16:creationId xmlns:a16="http://schemas.microsoft.com/office/drawing/2014/main" id="{B0A448A9-0C99-2660-119C-071133B3C7A7}"/>
              </a:ext>
            </a:extLst>
          </p:cNvPr>
          <p:cNvSpPr txBox="1"/>
          <p:nvPr/>
        </p:nvSpPr>
        <p:spPr>
          <a:xfrm>
            <a:off x="1072278" y="2054134"/>
            <a:ext cx="2548601" cy="3139321"/>
          </a:xfrm>
          <a:prstGeom prst="rect">
            <a:avLst/>
          </a:prstGeom>
          <a:noFill/>
        </p:spPr>
        <p:txBody>
          <a:bodyPr wrap="square" rtlCol="1">
            <a:spAutoFit/>
          </a:bodyPr>
          <a:lstStyle/>
          <a:p>
            <a:pPr algn="r" defTabSz="609630" rtl="1"/>
            <a:endParaRPr lang="ar-DZ" b="1" dirty="0">
              <a:solidFill>
                <a:prstClr val="black"/>
              </a:solidFill>
              <a:latin typeface="Calibri"/>
              <a:cs typeface="Arial" panose="020B0604020202020204" pitchFamily="34" charset="0"/>
            </a:endParaRPr>
          </a:p>
          <a:p>
            <a:pPr algn="r" defTabSz="609630" rtl="1"/>
            <a:r>
              <a:rPr lang="ar-DZ" b="1" dirty="0">
                <a:solidFill>
                  <a:prstClr val="black"/>
                </a:solidFill>
                <a:latin typeface="Calibri"/>
                <a:cs typeface="Arial" panose="020B0604020202020204" pitchFamily="34" charset="0"/>
              </a:rPr>
              <a:t>1. تعزيز الكفاءة التشغيلية عالميًا.</a:t>
            </a:r>
          </a:p>
          <a:p>
            <a:pPr algn="r" defTabSz="609630" rtl="1"/>
            <a:r>
              <a:rPr lang="ar-DZ" b="1" dirty="0">
                <a:solidFill>
                  <a:prstClr val="black"/>
                </a:solidFill>
                <a:latin typeface="Calibri"/>
                <a:cs typeface="Arial" panose="020B0604020202020204" pitchFamily="34" charset="0"/>
              </a:rPr>
              <a:t>2. تقليل التكلفة عبر الأتمتة والذكاء الاصطناعي.</a:t>
            </a:r>
          </a:p>
          <a:p>
            <a:pPr algn="r" defTabSz="609630" rtl="1"/>
            <a:r>
              <a:rPr lang="ar-DZ" b="1" dirty="0">
                <a:solidFill>
                  <a:prstClr val="black"/>
                </a:solidFill>
                <a:latin typeface="Calibri"/>
                <a:cs typeface="Arial" panose="020B0604020202020204" pitchFamily="34" charset="0"/>
              </a:rPr>
              <a:t>3. توسيع نطاق الخدمات الرقمية مثل </a:t>
            </a:r>
            <a:r>
              <a:rPr lang="fr-FR" b="1" dirty="0">
                <a:solidFill>
                  <a:prstClr val="black"/>
                </a:solidFill>
                <a:latin typeface="Calibri"/>
                <a:cs typeface="Arial" panose="020B0604020202020204" pitchFamily="34" charset="0"/>
              </a:rPr>
              <a:t>AWS.</a:t>
            </a:r>
          </a:p>
          <a:p>
            <a:pPr algn="r" defTabSz="609630" rtl="1"/>
            <a:r>
              <a:rPr lang="fr-FR" b="1" dirty="0">
                <a:solidFill>
                  <a:prstClr val="black"/>
                </a:solidFill>
                <a:latin typeface="Calibri"/>
                <a:cs typeface="Arial" panose="020B0604020202020204" pitchFamily="34" charset="0"/>
              </a:rPr>
              <a:t>4. </a:t>
            </a:r>
            <a:r>
              <a:rPr lang="ar-DZ" b="1" dirty="0">
                <a:solidFill>
                  <a:prstClr val="black"/>
                </a:solidFill>
                <a:latin typeface="Calibri"/>
                <a:cs typeface="Arial" panose="020B0604020202020204" pitchFamily="34" charset="0"/>
              </a:rPr>
              <a:t>تحقيق الحياد الكربوني بحلول عام 2040.</a:t>
            </a:r>
          </a:p>
          <a:p>
            <a:pPr algn="r" defTabSz="609630" rtl="1"/>
            <a:r>
              <a:rPr lang="ar-DZ" b="1" dirty="0">
                <a:solidFill>
                  <a:prstClr val="black"/>
                </a:solidFill>
                <a:latin typeface="Calibri"/>
                <a:cs typeface="Arial" panose="020B0604020202020204" pitchFamily="34" charset="0"/>
              </a:rPr>
              <a:t>5. ضمان أعلى مستويات رضا العملاء في الأسواق العالمية.</a:t>
            </a:r>
          </a:p>
        </p:txBody>
      </p:sp>
      <p:sp>
        <p:nvSpPr>
          <p:cNvPr id="14" name="Rectangle 13">
            <a:extLst>
              <a:ext uri="{FF2B5EF4-FFF2-40B4-BE49-F238E27FC236}">
                <a16:creationId xmlns:a16="http://schemas.microsoft.com/office/drawing/2014/main" id="{2B9F8717-AED2-6DF3-D224-BD32BFC14BA0}"/>
              </a:ext>
            </a:extLst>
          </p:cNvPr>
          <p:cNvSpPr/>
          <p:nvPr/>
        </p:nvSpPr>
        <p:spPr>
          <a:xfrm>
            <a:off x="9398000" y="1474076"/>
            <a:ext cx="1422400" cy="456324"/>
          </a:xfrm>
          <a:prstGeom prst="rect">
            <a:avLst/>
          </a:prstGeom>
          <a:solidFill>
            <a:srgbClr val="32A4CD"/>
          </a:solidFill>
          <a:ln>
            <a:noFill/>
          </a:ln>
          <a:effectLst>
            <a:outerShdw blurRad="3429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r>
              <a:rPr lang="ar-DZ" sz="2400" b="1" dirty="0">
                <a:solidFill>
                  <a:prstClr val="white"/>
                </a:solidFill>
                <a:latin typeface="Calibri"/>
                <a:cs typeface="Arial" panose="020B0604020202020204" pitchFamily="34" charset="0"/>
              </a:rPr>
              <a:t>الرؤية</a:t>
            </a:r>
          </a:p>
        </p:txBody>
      </p:sp>
      <p:sp>
        <p:nvSpPr>
          <p:cNvPr id="15" name="Rectangle 14">
            <a:extLst>
              <a:ext uri="{FF2B5EF4-FFF2-40B4-BE49-F238E27FC236}">
                <a16:creationId xmlns:a16="http://schemas.microsoft.com/office/drawing/2014/main" id="{77572D8D-603B-2E04-C369-21A79B7BEDF6}"/>
              </a:ext>
            </a:extLst>
          </p:cNvPr>
          <p:cNvSpPr/>
          <p:nvPr/>
        </p:nvSpPr>
        <p:spPr>
          <a:xfrm>
            <a:off x="1632453" y="1474076"/>
            <a:ext cx="1422400" cy="456324"/>
          </a:xfrm>
          <a:prstGeom prst="rect">
            <a:avLst/>
          </a:prstGeom>
          <a:solidFill>
            <a:srgbClr val="32A4CD"/>
          </a:solidFill>
          <a:ln>
            <a:noFill/>
          </a:ln>
          <a:effectLst>
            <a:outerShdw blurRad="3429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r>
              <a:rPr lang="ar-DZ" sz="2400" b="1" dirty="0">
                <a:solidFill>
                  <a:prstClr val="white"/>
                </a:solidFill>
                <a:latin typeface="Calibri"/>
                <a:cs typeface="Arial" panose="020B0604020202020204" pitchFamily="34" charset="0"/>
              </a:rPr>
              <a:t>الاهداف</a:t>
            </a:r>
          </a:p>
        </p:txBody>
      </p:sp>
      <p:sp>
        <p:nvSpPr>
          <p:cNvPr id="16" name="Rectangle 15">
            <a:extLst>
              <a:ext uri="{FF2B5EF4-FFF2-40B4-BE49-F238E27FC236}">
                <a16:creationId xmlns:a16="http://schemas.microsoft.com/office/drawing/2014/main" id="{FB711E72-DF5B-B314-CA22-F51FB8B24925}"/>
              </a:ext>
            </a:extLst>
          </p:cNvPr>
          <p:cNvSpPr/>
          <p:nvPr/>
        </p:nvSpPr>
        <p:spPr>
          <a:xfrm>
            <a:off x="5556096" y="1524438"/>
            <a:ext cx="1422400" cy="456324"/>
          </a:xfrm>
          <a:prstGeom prst="rect">
            <a:avLst/>
          </a:prstGeom>
          <a:solidFill>
            <a:srgbClr val="32A4CD"/>
          </a:solidFill>
          <a:ln>
            <a:noFill/>
          </a:ln>
          <a:effectLst>
            <a:outerShdw blurRad="3429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r>
              <a:rPr lang="ar-DZ" sz="2400" b="1" dirty="0">
                <a:solidFill>
                  <a:prstClr val="white"/>
                </a:solidFill>
                <a:latin typeface="Calibri"/>
                <a:cs typeface="Arial" panose="020B0604020202020204" pitchFamily="34" charset="0"/>
              </a:rPr>
              <a:t>الرسالة</a:t>
            </a:r>
          </a:p>
        </p:txBody>
      </p:sp>
      <p:sp>
        <p:nvSpPr>
          <p:cNvPr id="8" name="ZoneTexte 7">
            <a:extLst>
              <a:ext uri="{FF2B5EF4-FFF2-40B4-BE49-F238E27FC236}">
                <a16:creationId xmlns:a16="http://schemas.microsoft.com/office/drawing/2014/main" id="{4898A3EF-CACD-2D5C-CF47-3550E5196CF2}"/>
              </a:ext>
            </a:extLst>
          </p:cNvPr>
          <p:cNvSpPr txBox="1"/>
          <p:nvPr/>
        </p:nvSpPr>
        <p:spPr>
          <a:xfrm>
            <a:off x="5062345" y="2685897"/>
            <a:ext cx="2332474" cy="1938992"/>
          </a:xfrm>
          <a:prstGeom prst="rect">
            <a:avLst/>
          </a:prstGeom>
          <a:noFill/>
        </p:spPr>
        <p:txBody>
          <a:bodyPr wrap="square" rtlCol="1">
            <a:spAutoFit/>
          </a:bodyPr>
          <a:lstStyle/>
          <a:p>
            <a:pPr algn="ctr" defTabSz="609630" rtl="1"/>
            <a:r>
              <a:rPr lang="ar-DZ" sz="2000" b="1">
                <a:solidFill>
                  <a:prstClr val="black"/>
                </a:solidFill>
                <a:latin typeface="Calibri"/>
                <a:cs typeface="Arial" panose="020B0604020202020204" pitchFamily="34" charset="0"/>
              </a:rPr>
              <a:t>تسعى أمازون لتقديم أفضل تجربة تسوّق ممكنة من خلال الأسعار المنخفضة، والتوصيل السريع، والاختيار الواسع للمنتجات."</a:t>
            </a:r>
            <a:endParaRPr lang="ar-DZ" sz="2000" b="1" dirty="0">
              <a:solidFill>
                <a:prstClr val="black"/>
              </a:solidFill>
              <a:latin typeface="Calibri"/>
              <a:cs typeface="Arial" panose="020B0604020202020204" pitchFamily="34" charset="0"/>
            </a:endParaRPr>
          </a:p>
        </p:txBody>
      </p:sp>
    </p:spTree>
    <p:extLst>
      <p:ext uri="{BB962C8B-B14F-4D97-AF65-F5344CB8AC3E}">
        <p14:creationId xmlns:p14="http://schemas.microsoft.com/office/powerpoint/2010/main" val="6875932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149">
              <a:srgbClr val="F6C0A8"/>
            </a:gs>
            <a:gs pos="100000">
              <a:srgbClr val="FAAA6E"/>
            </a:gs>
          </a:gsLst>
          <a:lin ang="5400000" scaled="1"/>
        </a:gradFill>
        <a:effectLst/>
      </p:bgPr>
    </p:bg>
    <p:spTree>
      <p:nvGrpSpPr>
        <p:cNvPr id="1" name=""/>
        <p:cNvGrpSpPr/>
        <p:nvPr/>
      </p:nvGrpSpPr>
      <p:grpSpPr>
        <a:xfrm>
          <a:off x="0" y="0"/>
          <a:ext cx="0" cy="0"/>
          <a:chOff x="0" y="0"/>
          <a:chExt cx="0" cy="0"/>
        </a:xfrm>
      </p:grpSpPr>
      <p:pic>
        <p:nvPicPr>
          <p:cNvPr id="17" name="Image 16">
            <a:extLst>
              <a:ext uri="{FF2B5EF4-FFF2-40B4-BE49-F238E27FC236}">
                <a16:creationId xmlns:a16="http://schemas.microsoft.com/office/drawing/2014/main" id="{C421DBF6-F35C-5AF0-333C-2380988CFF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8" y="-67440"/>
            <a:ext cx="12327595" cy="6959635"/>
          </a:xfrm>
          <a:prstGeom prst="rect">
            <a:avLst/>
          </a:prstGeom>
        </p:spPr>
      </p:pic>
      <p:sp>
        <p:nvSpPr>
          <p:cNvPr id="2" name="Rectangle 1">
            <a:extLst>
              <a:ext uri="{FF2B5EF4-FFF2-40B4-BE49-F238E27FC236}">
                <a16:creationId xmlns:a16="http://schemas.microsoft.com/office/drawing/2014/main" id="{D928B773-C809-8EC1-3880-0F9450B61C04}"/>
              </a:ext>
            </a:extLst>
          </p:cNvPr>
          <p:cNvSpPr/>
          <p:nvPr/>
        </p:nvSpPr>
        <p:spPr>
          <a:xfrm>
            <a:off x="-7258" y="-67440"/>
            <a:ext cx="12192000" cy="6906219"/>
          </a:xfrm>
          <a:prstGeom prst="rect">
            <a:avLst/>
          </a:prstGeom>
          <a:solidFill>
            <a:schemeClr val="bg2">
              <a:lumMod val="10000"/>
              <a:alpha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11" name="ZoneTexte 10">
            <a:extLst>
              <a:ext uri="{FF2B5EF4-FFF2-40B4-BE49-F238E27FC236}">
                <a16:creationId xmlns:a16="http://schemas.microsoft.com/office/drawing/2014/main" id="{74590C4C-6D5C-7DE2-E246-00CEBEA488D2}"/>
              </a:ext>
            </a:extLst>
          </p:cNvPr>
          <p:cNvSpPr txBox="1"/>
          <p:nvPr/>
        </p:nvSpPr>
        <p:spPr>
          <a:xfrm>
            <a:off x="1720897" y="1203157"/>
            <a:ext cx="8871284" cy="1877437"/>
          </a:xfrm>
          <a:prstGeom prst="rect">
            <a:avLst/>
          </a:prstGeom>
          <a:noFill/>
        </p:spPr>
        <p:txBody>
          <a:bodyPr wrap="square" rtlCol="1">
            <a:spAutoFit/>
          </a:bodyPr>
          <a:lstStyle/>
          <a:p>
            <a:pPr algn="ctr"/>
            <a:r>
              <a:rPr lang="ar-DZ" sz="3200" b="1" dirty="0">
                <a:solidFill>
                  <a:srgbClr val="FF8C65"/>
                </a:solidFill>
              </a:rPr>
              <a:t>رابعاً: تطبيق ابتكار العمليات</a:t>
            </a:r>
          </a:p>
          <a:p>
            <a:pPr algn="ctr"/>
            <a:endParaRPr lang="ar-DZ" sz="2800" dirty="0">
              <a:solidFill>
                <a:schemeClr val="bg1"/>
              </a:solidFill>
            </a:endParaRPr>
          </a:p>
          <a:p>
            <a:pPr algn="ctr"/>
            <a:r>
              <a:rPr lang="ar-DZ" sz="2800" dirty="0">
                <a:solidFill>
                  <a:schemeClr val="bg1"/>
                </a:solidFill>
              </a:rPr>
              <a:t>اعتمدت أمازون على التكنولوجيا الحديثة لإعادة تصميم عملياتها التشغيلية، ويمكن تلخيص أهم مجالات التطبيق فيما يلي:</a:t>
            </a:r>
          </a:p>
        </p:txBody>
      </p:sp>
    </p:spTree>
    <p:extLst>
      <p:ext uri="{BB962C8B-B14F-4D97-AF65-F5344CB8AC3E}">
        <p14:creationId xmlns:p14="http://schemas.microsoft.com/office/powerpoint/2010/main" val="17540389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1149">
              <a:srgbClr val="F6C0A8"/>
            </a:gs>
            <a:gs pos="100000">
              <a:srgbClr val="FAAA6E"/>
            </a:gs>
          </a:gsLst>
          <a:lin ang="5400000" scaled="1"/>
        </a:gradFill>
        <a:effectLst/>
      </p:bgPr>
    </p:bg>
    <p:spTree>
      <p:nvGrpSpPr>
        <p:cNvPr id="1" name=""/>
        <p:cNvGrpSpPr/>
        <p:nvPr/>
      </p:nvGrpSpPr>
      <p:grpSpPr>
        <a:xfrm>
          <a:off x="0" y="0"/>
          <a:ext cx="0" cy="0"/>
          <a:chOff x="0" y="0"/>
          <a:chExt cx="0" cy="0"/>
        </a:xfrm>
      </p:grpSpPr>
      <p:pic>
        <p:nvPicPr>
          <p:cNvPr id="17" name="Image 16">
            <a:extLst>
              <a:ext uri="{FF2B5EF4-FFF2-40B4-BE49-F238E27FC236}">
                <a16:creationId xmlns:a16="http://schemas.microsoft.com/office/drawing/2014/main" id="{C421DBF6-F35C-5AF0-333C-2380988CFF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8" y="-67440"/>
            <a:ext cx="17418957" cy="6959635"/>
          </a:xfrm>
          <a:prstGeom prst="rect">
            <a:avLst/>
          </a:prstGeom>
        </p:spPr>
      </p:pic>
      <p:sp>
        <p:nvSpPr>
          <p:cNvPr id="2" name="Rectangle 1">
            <a:extLst>
              <a:ext uri="{FF2B5EF4-FFF2-40B4-BE49-F238E27FC236}">
                <a16:creationId xmlns:a16="http://schemas.microsoft.com/office/drawing/2014/main" id="{D928B773-C809-8EC1-3880-0F9450B61C04}"/>
              </a:ext>
            </a:extLst>
          </p:cNvPr>
          <p:cNvSpPr/>
          <p:nvPr/>
        </p:nvSpPr>
        <p:spPr>
          <a:xfrm>
            <a:off x="-7257" y="-48219"/>
            <a:ext cx="12192000" cy="6858000"/>
          </a:xfrm>
          <a:prstGeom prst="rect">
            <a:avLst/>
          </a:prstGeom>
          <a:solidFill>
            <a:schemeClr val="bg2">
              <a:lumMod val="10000"/>
              <a:alpha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grpSp>
        <p:nvGrpSpPr>
          <p:cNvPr id="13" name="Groupe 12">
            <a:extLst>
              <a:ext uri="{FF2B5EF4-FFF2-40B4-BE49-F238E27FC236}">
                <a16:creationId xmlns:a16="http://schemas.microsoft.com/office/drawing/2014/main" id="{F8B6273A-F760-5663-2E33-4BC360AC7AEF}"/>
              </a:ext>
            </a:extLst>
          </p:cNvPr>
          <p:cNvGrpSpPr/>
          <p:nvPr/>
        </p:nvGrpSpPr>
        <p:grpSpPr>
          <a:xfrm rot="2923334">
            <a:off x="-3398876" y="-1477561"/>
            <a:ext cx="9312000" cy="9096000"/>
            <a:chOff x="-4158343" y="-729343"/>
            <a:chExt cx="13705115" cy="12784800"/>
          </a:xfrm>
        </p:grpSpPr>
        <p:sp>
          <p:nvSpPr>
            <p:cNvPr id="3" name="Organigramme : Connecteur 2">
              <a:extLst>
                <a:ext uri="{FF2B5EF4-FFF2-40B4-BE49-F238E27FC236}">
                  <a16:creationId xmlns:a16="http://schemas.microsoft.com/office/drawing/2014/main" id="{4CC363D8-7DD9-271B-BE05-218323A05DD1}"/>
                </a:ext>
              </a:extLst>
            </p:cNvPr>
            <p:cNvSpPr/>
            <p:nvPr/>
          </p:nvSpPr>
          <p:spPr>
            <a:xfrm>
              <a:off x="1066800" y="2699657"/>
              <a:ext cx="5257800" cy="5029200"/>
            </a:xfrm>
            <a:prstGeom prst="flowChartConnector">
              <a:avLst/>
            </a:prstGeom>
            <a:gradFill flip="none" rotWithShape="1">
              <a:gsLst>
                <a:gs pos="100000">
                  <a:srgbClr val="2A446B"/>
                </a:gs>
                <a:gs pos="0">
                  <a:srgbClr val="8F8E8F"/>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4" name="Organigramme : Connecteur 3">
              <a:extLst>
                <a:ext uri="{FF2B5EF4-FFF2-40B4-BE49-F238E27FC236}">
                  <a16:creationId xmlns:a16="http://schemas.microsoft.com/office/drawing/2014/main" id="{384F5893-D330-271B-CEE4-B91DA3CC5E7E}"/>
                </a:ext>
              </a:extLst>
            </p:cNvPr>
            <p:cNvSpPr/>
            <p:nvPr/>
          </p:nvSpPr>
          <p:spPr>
            <a:xfrm>
              <a:off x="-4158343" y="-729343"/>
              <a:ext cx="13411200" cy="12496800"/>
            </a:xfrm>
            <a:prstGeom prst="flowChartConnector">
              <a:avLst/>
            </a:prstGeom>
            <a:noFill/>
            <a:ln>
              <a:gradFill>
                <a:gsLst>
                  <a:gs pos="84000">
                    <a:srgbClr val="F3A26E">
                      <a:alpha val="90000"/>
                    </a:srgbClr>
                  </a:gs>
                  <a:gs pos="0">
                    <a:srgbClr val="F6C0A8">
                      <a:alpha val="0"/>
                    </a:srgbClr>
                  </a:gs>
                  <a:gs pos="100000">
                    <a:srgbClr val="F39D63">
                      <a:alpha val="0"/>
                    </a:srgb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5" name="Organigramme : Connecteur 4">
              <a:extLst>
                <a:ext uri="{FF2B5EF4-FFF2-40B4-BE49-F238E27FC236}">
                  <a16:creationId xmlns:a16="http://schemas.microsoft.com/office/drawing/2014/main" id="{647F3110-5212-CF5B-2FEE-CD9794AD4AFB}"/>
                </a:ext>
              </a:extLst>
            </p:cNvPr>
            <p:cNvSpPr/>
            <p:nvPr/>
          </p:nvSpPr>
          <p:spPr>
            <a:xfrm>
              <a:off x="6858000" y="8763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6" name="Organigramme : Connecteur 5">
              <a:extLst>
                <a:ext uri="{FF2B5EF4-FFF2-40B4-BE49-F238E27FC236}">
                  <a16:creationId xmlns:a16="http://schemas.microsoft.com/office/drawing/2014/main" id="{1ED2044F-29A0-8A39-529E-3514EE6C4908}"/>
                </a:ext>
              </a:extLst>
            </p:cNvPr>
            <p:cNvSpPr/>
            <p:nvPr/>
          </p:nvSpPr>
          <p:spPr>
            <a:xfrm>
              <a:off x="5562600" y="1043034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7" name="Organigramme : Connecteur 6">
              <a:extLst>
                <a:ext uri="{FF2B5EF4-FFF2-40B4-BE49-F238E27FC236}">
                  <a16:creationId xmlns:a16="http://schemas.microsoft.com/office/drawing/2014/main" id="{AAE0971A-956C-2463-312D-2FBB8F2297AB}"/>
                </a:ext>
              </a:extLst>
            </p:cNvPr>
            <p:cNvSpPr/>
            <p:nvPr/>
          </p:nvSpPr>
          <p:spPr>
            <a:xfrm>
              <a:off x="7783285" y="85725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8" name="Organigramme : Connecteur 7">
              <a:extLst>
                <a:ext uri="{FF2B5EF4-FFF2-40B4-BE49-F238E27FC236}">
                  <a16:creationId xmlns:a16="http://schemas.microsoft.com/office/drawing/2014/main" id="{B6DC3ED4-88A1-03F8-416F-81A18881CBB4}"/>
                </a:ext>
              </a:extLst>
            </p:cNvPr>
            <p:cNvSpPr/>
            <p:nvPr/>
          </p:nvSpPr>
          <p:spPr>
            <a:xfrm>
              <a:off x="8784772" y="6023052"/>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9" name="Organigramme : Connecteur 8">
              <a:extLst>
                <a:ext uri="{FF2B5EF4-FFF2-40B4-BE49-F238E27FC236}">
                  <a16:creationId xmlns:a16="http://schemas.microsoft.com/office/drawing/2014/main" id="{4A15D626-32D0-81E2-0477-097CC93B0E22}"/>
                </a:ext>
              </a:extLst>
            </p:cNvPr>
            <p:cNvSpPr/>
            <p:nvPr/>
          </p:nvSpPr>
          <p:spPr>
            <a:xfrm>
              <a:off x="8545285" y="3330088"/>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10" name="Organigramme : Connecteur 9">
              <a:extLst>
                <a:ext uri="{FF2B5EF4-FFF2-40B4-BE49-F238E27FC236}">
                  <a16:creationId xmlns:a16="http://schemas.microsoft.com/office/drawing/2014/main" id="{AB712DC3-F832-A4C8-CB5C-1E1C4BA4C184}"/>
                </a:ext>
              </a:extLst>
            </p:cNvPr>
            <p:cNvSpPr/>
            <p:nvPr/>
          </p:nvSpPr>
          <p:spPr>
            <a:xfrm>
              <a:off x="2166257" y="1136965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grpSp>
      <p:sp>
        <p:nvSpPr>
          <p:cNvPr id="15" name="ZoneTexte 14">
            <a:extLst>
              <a:ext uri="{FF2B5EF4-FFF2-40B4-BE49-F238E27FC236}">
                <a16:creationId xmlns:a16="http://schemas.microsoft.com/office/drawing/2014/main" id="{234F7391-4D4A-36A2-ACB6-78FC679A00B4}"/>
              </a:ext>
            </a:extLst>
          </p:cNvPr>
          <p:cNvSpPr txBox="1"/>
          <p:nvPr/>
        </p:nvSpPr>
        <p:spPr>
          <a:xfrm>
            <a:off x="6334251" y="1027415"/>
            <a:ext cx="5045805" cy="65833407"/>
          </a:xfrm>
          <a:prstGeom prst="rect">
            <a:avLst/>
          </a:prstGeom>
          <a:noFill/>
        </p:spPr>
        <p:txBody>
          <a:bodyPr wrap="square" rtlCol="1">
            <a:spAutoFit/>
          </a:bodyPr>
          <a:lstStyle/>
          <a:p>
            <a:pPr algn="ctr" defTabSz="609630" rtl="1"/>
            <a:r>
              <a:rPr lang="ar-DZ" sz="2400" b="1" dirty="0">
                <a:solidFill>
                  <a:srgbClr val="FFFFFF"/>
                </a:solidFill>
                <a:latin typeface="Calibri" panose="020F0502020204030204"/>
                <a:cs typeface="Arial" panose="020B0604020202020204" pitchFamily="34" charset="0"/>
              </a:rPr>
              <a:t>1. في المستودعات (</a:t>
            </a:r>
            <a:r>
              <a:rPr lang="fr-FR" sz="2400" b="1" dirty="0">
                <a:solidFill>
                  <a:srgbClr val="FFFFFF"/>
                </a:solidFill>
                <a:latin typeface="Calibri" panose="020F0502020204030204"/>
                <a:cs typeface="Arial" panose="020B0604020202020204" pitchFamily="34" charset="0"/>
              </a:rPr>
              <a:t>Warehouse Operations)</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إدخال روبوتات </a:t>
            </a:r>
            <a:r>
              <a:rPr lang="fr-FR" sz="2400" b="1" dirty="0">
                <a:solidFill>
                  <a:srgbClr val="FFFFFF"/>
                </a:solidFill>
                <a:latin typeface="Calibri" panose="020F0502020204030204"/>
                <a:cs typeface="Arial" panose="020B0604020202020204" pitchFamily="34" charset="0"/>
              </a:rPr>
              <a:t>Kiva </a:t>
            </a:r>
            <a:r>
              <a:rPr lang="fr-FR" sz="2400" b="1" dirty="0" err="1">
                <a:solidFill>
                  <a:srgbClr val="FFFFFF"/>
                </a:solidFill>
                <a:latin typeface="Calibri" panose="020F0502020204030204"/>
                <a:cs typeface="Arial" panose="020B0604020202020204" pitchFamily="34" charset="0"/>
              </a:rPr>
              <a:t>Systems</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لنقل السلع داخل المخازن آليًا.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أنظمة ذكاء اصطناعي لتحديد المسارات المثلى وتقليل الوقت والجهد.</a:t>
            </a: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 من 90 دقيقة إلى 15 دقيقة.</a:t>
            </a:r>
          </a:p>
          <a:p>
            <a:pPr algn="r" defTabSz="609630" rtl="1"/>
            <a:r>
              <a:rPr lang="ar-DZ" sz="2400" b="1" dirty="0">
                <a:solidFill>
                  <a:srgbClr val="FFFFFF"/>
                </a:solidFill>
                <a:latin typeface="Calibri" panose="020F0502020204030204"/>
                <a:cs typeface="Arial" panose="020B0604020202020204" pitchFamily="34" charset="0"/>
              </a:rPr>
              <a:t>انخفاض أخطاء الشحن بنسبة 40%.</a:t>
            </a:r>
          </a:p>
          <a:p>
            <a:pPr algn="r" defTabSz="609630" rtl="1"/>
            <a:r>
              <a:rPr lang="ar-DZ" sz="2400" b="1" dirty="0">
                <a:solidFill>
                  <a:srgbClr val="FFFFFF"/>
                </a:solidFill>
                <a:latin typeface="Calibri" panose="020F0502020204030204"/>
                <a:cs typeface="Arial" panose="020B0604020202020204" pitchFamily="34" charset="0"/>
              </a:rPr>
              <a:t>رفع إنتاجية العامل الواحد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2. في الشحن والتوزيع (</a:t>
            </a:r>
            <a:r>
              <a:rPr lang="fr-FR" sz="2400" b="1" dirty="0">
                <a:solidFill>
                  <a:srgbClr val="FFFFFF"/>
                </a:solidFill>
                <a:latin typeface="Calibri" panose="020F0502020204030204"/>
                <a:cs typeface="Arial" panose="020B0604020202020204" pitchFamily="34" charset="0"/>
              </a:rPr>
              <a:t>Delivery &amp; </a:t>
            </a:r>
            <a:r>
              <a:rPr lang="fr-FR" sz="2400" b="1" dirty="0" err="1">
                <a:solidFill>
                  <a:srgbClr val="FFFFFF"/>
                </a:solidFill>
                <a:latin typeface="Calibri" panose="020F0502020204030204"/>
                <a:cs typeface="Arial" panose="020B0604020202020204" pitchFamily="34" charset="0"/>
              </a:rPr>
              <a:t>Logistics</a:t>
            </a:r>
            <a:r>
              <a:rPr lang="fr-FR" sz="2400" b="1" dirty="0">
                <a:solidFill>
                  <a:srgbClr val="FFFFFF"/>
                </a:solidFill>
                <a:latin typeface="Calibri" panose="020F0502020204030204"/>
                <a:cs typeface="Arial" panose="020B0604020202020204" pitchFamily="34" charset="0"/>
              </a:rPr>
              <a:t>)</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الشحن </a:t>
            </a:r>
            <a:r>
              <a:rPr lang="ar-DZ" sz="2400" b="1" dirty="0" err="1">
                <a:solidFill>
                  <a:srgbClr val="FFFFFF"/>
                </a:solidFill>
                <a:latin typeface="Calibri" panose="020F0502020204030204"/>
                <a:cs typeface="Arial" panose="020B0604020202020204" pitchFamily="34" charset="0"/>
              </a:rPr>
              <a:t>التوقعي</a:t>
            </a:r>
            <a:r>
              <a:rPr lang="ar-DZ"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Anticipatory</a:t>
            </a:r>
            <a:r>
              <a:rPr lang="fr-FR" sz="2400" b="1" dirty="0">
                <a:solidFill>
                  <a:srgbClr val="FFFFFF"/>
                </a:solidFill>
                <a:latin typeface="Calibri" panose="020F0502020204030204"/>
                <a:cs typeface="Arial" panose="020B0604020202020204" pitchFamily="34" charset="0"/>
              </a:rPr>
              <a:t> Shipping) </a:t>
            </a:r>
            <a:r>
              <a:rPr lang="ar-DZ" sz="2400" b="1" dirty="0">
                <a:solidFill>
                  <a:srgbClr val="FFFFFF"/>
                </a:solidFill>
                <a:latin typeface="Calibri" panose="020F0502020204030204"/>
                <a:cs typeface="Arial" panose="020B0604020202020204" pitchFamily="34" charset="0"/>
              </a:rPr>
              <a:t>للتنبؤ المسبق بالطلبات.</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توزيع المنتجات على المستودعات الأقرب قبل الطلب الفعلي.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التوصيل من يومين إلى ساعات.</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نسبة التسليم في الوقت المحدد بلغت 98%.</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ولاء العملاء ورضاهم بشكل كبير.</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3. في خدمة العملاء (</a:t>
            </a:r>
            <a:r>
              <a:rPr lang="fr-FR" sz="2400" b="1" dirty="0">
                <a:solidFill>
                  <a:srgbClr val="FFFFFF"/>
                </a:solidFill>
                <a:latin typeface="Calibri" panose="020F0502020204030204"/>
                <a:cs typeface="Arial" panose="020B0604020202020204" pitchFamily="34" charset="0"/>
              </a:rPr>
              <a:t>Customer Service)</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دمج المساعد الصوتي </a:t>
            </a:r>
            <a:r>
              <a:rPr lang="fr-FR" sz="2400" b="1" dirty="0">
                <a:solidFill>
                  <a:srgbClr val="FFFFFF"/>
                </a:solidFill>
                <a:latin typeface="Calibri" panose="020F0502020204030204"/>
                <a:cs typeface="Arial" panose="020B0604020202020204" pitchFamily="34" charset="0"/>
              </a:rPr>
              <a:t>Alexa </a:t>
            </a:r>
            <a:r>
              <a:rPr lang="ar-DZ" sz="2400" b="1" dirty="0">
                <a:solidFill>
                  <a:srgbClr val="FFFFFF"/>
                </a:solidFill>
                <a:latin typeface="Calibri" panose="020F0502020204030204"/>
                <a:cs typeface="Arial" panose="020B0604020202020204" pitchFamily="34" charset="0"/>
              </a:rPr>
              <a:t>لخدمة العملاء وتتبع الطلبات.</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اعتماد الذكاء الاصطناعي في الردود الآلية والدعم الفوري.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زمن الرد على الاستفسارات بنسبة 70%.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أكثر من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4. في إدارة سلسلة الإمداد (</a:t>
            </a:r>
            <a:r>
              <a:rPr lang="fr-FR" sz="2400" b="1" dirty="0" err="1">
                <a:solidFill>
                  <a:srgbClr val="FFFFFF"/>
                </a:solidFill>
                <a:latin typeface="Calibri" panose="020F0502020204030204"/>
                <a:cs typeface="Arial" panose="020B0604020202020204" pitchFamily="34" charset="0"/>
              </a:rPr>
              <a:t>Supply</a:t>
            </a:r>
            <a:r>
              <a:rPr lang="fr-FR" sz="2400" b="1" dirty="0">
                <a:solidFill>
                  <a:srgbClr val="FFFFFF"/>
                </a:solidFill>
                <a:latin typeface="Calibri" panose="020F0502020204030204"/>
                <a:cs typeface="Arial" panose="020B0604020202020204" pitchFamily="34" charset="0"/>
              </a:rPr>
              <a:t> Chain Management)</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ذكي يربط الموردين والمستودعات وشبكات النقل في قاعدة بيانات واحدة.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التحليل التنبؤي لمتابعة حركة السلع لحظة بلحظة.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الفاقد والمخزون الزائد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المرونة التشغيلية خصوصًا في فترات الأزمات مثل جائحة كوفيد-19.</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5. في الجانب البيئي والاجتماعي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الجانب البيئي 🌿</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إطلاق مبادرة </a:t>
            </a:r>
            <a:r>
              <a:rPr lang="fr-FR" sz="2400" b="1" dirty="0" err="1">
                <a:solidFill>
                  <a:srgbClr val="FFFFFF"/>
                </a:solidFill>
                <a:latin typeface="Calibri" panose="020F0502020204030204"/>
                <a:cs typeface="Arial" panose="020B0604020202020204" pitchFamily="34" charset="0"/>
              </a:rPr>
              <a:t>Climate</a:t>
            </a:r>
            <a:r>
              <a:rPr lang="fr-FR"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Pledge</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للوصول إلى الحياد الكربوني سنة 2040.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مواد التغليف بنسبة 25%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وسائل نقل صديقة للبيئة كالشاحنات الكهربائية والطائرات المسيرة.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الجانب الاجتماعي 👥</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تدريب أكثر من 100 ألف موظف على مهارات رقمية جديدة.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توفير وظائف رقمية في مجالات التحليل والبرمجة.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دعم المجتمعات المحلية عبر برامج تعليمية ومبادرات اجتماعية.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خامساً: النتائج الإجمالية لابتكار العمليات</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بفضل تطبيق الابتكار في مختلف المجالات، حققت أمازون النتائج التالية: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التشغيلي: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الكفاءة التشغيلية بنسبة 40%.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الطلبات من 90 إلى 15 دقيقة.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تحسين دقة الشحن والتوصيل بنسبة 98%.</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المالي: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التكلفة التشغيلية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الفاقد والمخزون الزائد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الأرباح بفضل رفع الكفاءة وتقليص الأخطاء التشغيلية.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مستوى العملاء: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التسليم إلى أقل من 24 ساعة في عدة مناطق.</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ولاء العملاء وتكرار عمليات الشراء.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البيئي: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انبعاثات الكربون بأكثر من 22 مليون طن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استهلاك مواد التغليف بنسبة 25%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كفاءة الطاقة في المستودعات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الاجتماعي: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خلق أكثر من 100 ألف وظيفة رقمية جديدة.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تنفيذ برامج تدريب وتأهيل للعاملين.</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تعزيز صورة أمازون كمؤسسة مسؤولة اجتماعيًا.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a:t>
            </a:r>
            <a:endParaRPr lang="ar-DZ" sz="2133" b="1" dirty="0">
              <a:solidFill>
                <a:srgbClr val="FFFFFF"/>
              </a:solidFill>
              <a:latin typeface="Calibri" panose="020F0502020204030204"/>
              <a:cs typeface="Arial" panose="020B0604020202020204" pitchFamily="34" charset="0"/>
            </a:endParaRPr>
          </a:p>
        </p:txBody>
      </p:sp>
    </p:spTree>
    <p:extLst>
      <p:ext uri="{BB962C8B-B14F-4D97-AF65-F5344CB8AC3E}">
        <p14:creationId xmlns:p14="http://schemas.microsoft.com/office/powerpoint/2010/main" val="1095906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1149">
              <a:srgbClr val="F6C0A8"/>
            </a:gs>
            <a:gs pos="100000">
              <a:srgbClr val="FAAA6E"/>
            </a:gs>
          </a:gsLst>
          <a:lin ang="5400000" scaled="1"/>
        </a:gradFill>
        <a:effectLst/>
      </p:bgPr>
    </p:bg>
    <p:spTree>
      <p:nvGrpSpPr>
        <p:cNvPr id="1" name=""/>
        <p:cNvGrpSpPr/>
        <p:nvPr/>
      </p:nvGrpSpPr>
      <p:grpSpPr>
        <a:xfrm>
          <a:off x="0" y="0"/>
          <a:ext cx="0" cy="0"/>
          <a:chOff x="0" y="0"/>
          <a:chExt cx="0" cy="0"/>
        </a:xfrm>
      </p:grpSpPr>
      <p:pic>
        <p:nvPicPr>
          <p:cNvPr id="17" name="Image 16">
            <a:extLst>
              <a:ext uri="{FF2B5EF4-FFF2-40B4-BE49-F238E27FC236}">
                <a16:creationId xmlns:a16="http://schemas.microsoft.com/office/drawing/2014/main" id="{C421DBF6-F35C-5AF0-333C-2380988CFF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255" y="-50818"/>
            <a:ext cx="17418957" cy="6959635"/>
          </a:xfrm>
          <a:prstGeom prst="rect">
            <a:avLst/>
          </a:prstGeom>
        </p:spPr>
      </p:pic>
      <p:sp>
        <p:nvSpPr>
          <p:cNvPr id="2" name="Rectangle 1">
            <a:extLst>
              <a:ext uri="{FF2B5EF4-FFF2-40B4-BE49-F238E27FC236}">
                <a16:creationId xmlns:a16="http://schemas.microsoft.com/office/drawing/2014/main" id="{D928B773-C809-8EC1-3880-0F9450B61C04}"/>
              </a:ext>
            </a:extLst>
          </p:cNvPr>
          <p:cNvSpPr/>
          <p:nvPr/>
        </p:nvSpPr>
        <p:spPr>
          <a:xfrm>
            <a:off x="-7257" y="-48219"/>
            <a:ext cx="12192000" cy="6858000"/>
          </a:xfrm>
          <a:prstGeom prst="rect">
            <a:avLst/>
          </a:prstGeom>
          <a:solidFill>
            <a:schemeClr val="bg2">
              <a:lumMod val="10000"/>
              <a:alpha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grpSp>
        <p:nvGrpSpPr>
          <p:cNvPr id="13" name="Groupe 12">
            <a:extLst>
              <a:ext uri="{FF2B5EF4-FFF2-40B4-BE49-F238E27FC236}">
                <a16:creationId xmlns:a16="http://schemas.microsoft.com/office/drawing/2014/main" id="{F8B6273A-F760-5663-2E33-4BC360AC7AEF}"/>
              </a:ext>
            </a:extLst>
          </p:cNvPr>
          <p:cNvGrpSpPr/>
          <p:nvPr/>
        </p:nvGrpSpPr>
        <p:grpSpPr>
          <a:xfrm rot="1450873">
            <a:off x="-3495129" y="-1167220"/>
            <a:ext cx="9312000" cy="9096000"/>
            <a:chOff x="-4158343" y="-729343"/>
            <a:chExt cx="13705115" cy="12784800"/>
          </a:xfrm>
        </p:grpSpPr>
        <p:sp>
          <p:nvSpPr>
            <p:cNvPr id="3" name="Organigramme : Connecteur 2">
              <a:extLst>
                <a:ext uri="{FF2B5EF4-FFF2-40B4-BE49-F238E27FC236}">
                  <a16:creationId xmlns:a16="http://schemas.microsoft.com/office/drawing/2014/main" id="{4CC363D8-7DD9-271B-BE05-218323A05DD1}"/>
                </a:ext>
              </a:extLst>
            </p:cNvPr>
            <p:cNvSpPr/>
            <p:nvPr/>
          </p:nvSpPr>
          <p:spPr>
            <a:xfrm>
              <a:off x="1066800" y="2699657"/>
              <a:ext cx="5257800" cy="5029200"/>
            </a:xfrm>
            <a:prstGeom prst="flowChartConnector">
              <a:avLst/>
            </a:prstGeom>
            <a:gradFill flip="none" rotWithShape="1">
              <a:gsLst>
                <a:gs pos="100000">
                  <a:srgbClr val="2A446B"/>
                </a:gs>
                <a:gs pos="0">
                  <a:srgbClr val="8F8E8F"/>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4" name="Organigramme : Connecteur 3">
              <a:extLst>
                <a:ext uri="{FF2B5EF4-FFF2-40B4-BE49-F238E27FC236}">
                  <a16:creationId xmlns:a16="http://schemas.microsoft.com/office/drawing/2014/main" id="{384F5893-D330-271B-CEE4-B91DA3CC5E7E}"/>
                </a:ext>
              </a:extLst>
            </p:cNvPr>
            <p:cNvSpPr/>
            <p:nvPr/>
          </p:nvSpPr>
          <p:spPr>
            <a:xfrm>
              <a:off x="-4158343" y="-729343"/>
              <a:ext cx="13411200" cy="12496800"/>
            </a:xfrm>
            <a:prstGeom prst="flowChartConnector">
              <a:avLst/>
            </a:prstGeom>
            <a:noFill/>
            <a:ln>
              <a:gradFill>
                <a:gsLst>
                  <a:gs pos="84000">
                    <a:srgbClr val="F3A26E">
                      <a:alpha val="90000"/>
                    </a:srgbClr>
                  </a:gs>
                  <a:gs pos="0">
                    <a:srgbClr val="F6C0A8">
                      <a:alpha val="0"/>
                    </a:srgbClr>
                  </a:gs>
                  <a:gs pos="100000">
                    <a:srgbClr val="F39D63">
                      <a:alpha val="0"/>
                    </a:srgb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5" name="Organigramme : Connecteur 4">
              <a:extLst>
                <a:ext uri="{FF2B5EF4-FFF2-40B4-BE49-F238E27FC236}">
                  <a16:creationId xmlns:a16="http://schemas.microsoft.com/office/drawing/2014/main" id="{647F3110-5212-CF5B-2FEE-CD9794AD4AFB}"/>
                </a:ext>
              </a:extLst>
            </p:cNvPr>
            <p:cNvSpPr/>
            <p:nvPr/>
          </p:nvSpPr>
          <p:spPr>
            <a:xfrm>
              <a:off x="6858000" y="8763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6" name="Organigramme : Connecteur 5">
              <a:extLst>
                <a:ext uri="{FF2B5EF4-FFF2-40B4-BE49-F238E27FC236}">
                  <a16:creationId xmlns:a16="http://schemas.microsoft.com/office/drawing/2014/main" id="{1ED2044F-29A0-8A39-529E-3514EE6C4908}"/>
                </a:ext>
              </a:extLst>
            </p:cNvPr>
            <p:cNvSpPr/>
            <p:nvPr/>
          </p:nvSpPr>
          <p:spPr>
            <a:xfrm>
              <a:off x="5562600" y="1043034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7" name="Organigramme : Connecteur 6">
              <a:extLst>
                <a:ext uri="{FF2B5EF4-FFF2-40B4-BE49-F238E27FC236}">
                  <a16:creationId xmlns:a16="http://schemas.microsoft.com/office/drawing/2014/main" id="{AAE0971A-956C-2463-312D-2FBB8F2297AB}"/>
                </a:ext>
              </a:extLst>
            </p:cNvPr>
            <p:cNvSpPr/>
            <p:nvPr/>
          </p:nvSpPr>
          <p:spPr>
            <a:xfrm>
              <a:off x="7783285" y="85725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8" name="Organigramme : Connecteur 7">
              <a:extLst>
                <a:ext uri="{FF2B5EF4-FFF2-40B4-BE49-F238E27FC236}">
                  <a16:creationId xmlns:a16="http://schemas.microsoft.com/office/drawing/2014/main" id="{B6DC3ED4-88A1-03F8-416F-81A18881CBB4}"/>
                </a:ext>
              </a:extLst>
            </p:cNvPr>
            <p:cNvSpPr/>
            <p:nvPr/>
          </p:nvSpPr>
          <p:spPr>
            <a:xfrm>
              <a:off x="8784772" y="6023052"/>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9" name="Organigramme : Connecteur 8">
              <a:extLst>
                <a:ext uri="{FF2B5EF4-FFF2-40B4-BE49-F238E27FC236}">
                  <a16:creationId xmlns:a16="http://schemas.microsoft.com/office/drawing/2014/main" id="{4A15D626-32D0-81E2-0477-097CC93B0E22}"/>
                </a:ext>
              </a:extLst>
            </p:cNvPr>
            <p:cNvSpPr/>
            <p:nvPr/>
          </p:nvSpPr>
          <p:spPr>
            <a:xfrm>
              <a:off x="8545285" y="3330088"/>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10" name="Organigramme : Connecteur 9">
              <a:extLst>
                <a:ext uri="{FF2B5EF4-FFF2-40B4-BE49-F238E27FC236}">
                  <a16:creationId xmlns:a16="http://schemas.microsoft.com/office/drawing/2014/main" id="{AB712DC3-F832-A4C8-CB5C-1E1C4BA4C184}"/>
                </a:ext>
              </a:extLst>
            </p:cNvPr>
            <p:cNvSpPr/>
            <p:nvPr/>
          </p:nvSpPr>
          <p:spPr>
            <a:xfrm>
              <a:off x="2166257" y="1136965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grpSp>
      <p:sp>
        <p:nvSpPr>
          <p:cNvPr id="15" name="ZoneTexte 14">
            <a:extLst>
              <a:ext uri="{FF2B5EF4-FFF2-40B4-BE49-F238E27FC236}">
                <a16:creationId xmlns:a16="http://schemas.microsoft.com/office/drawing/2014/main" id="{234F7391-4D4A-36A2-ACB6-78FC679A00B4}"/>
              </a:ext>
            </a:extLst>
          </p:cNvPr>
          <p:cNvSpPr txBox="1"/>
          <p:nvPr/>
        </p:nvSpPr>
        <p:spPr>
          <a:xfrm>
            <a:off x="5760739" y="-5914949"/>
            <a:ext cx="5959909" cy="61770756"/>
          </a:xfrm>
          <a:prstGeom prst="rect">
            <a:avLst/>
          </a:prstGeom>
          <a:noFill/>
        </p:spPr>
        <p:txBody>
          <a:bodyPr wrap="square" rtlCol="1">
            <a:spAutoFit/>
          </a:bodyPr>
          <a:lstStyle/>
          <a:p>
            <a:pPr algn="ctr" defTabSz="609630" rtl="1"/>
            <a:r>
              <a:rPr lang="ar-DZ" sz="2400" b="1" dirty="0">
                <a:solidFill>
                  <a:srgbClr val="FFFFFF"/>
                </a:solidFill>
                <a:latin typeface="Calibri" panose="020F0502020204030204"/>
                <a:cs typeface="Arial" panose="020B0604020202020204" pitchFamily="34" charset="0"/>
              </a:rPr>
              <a:t>1. في المستودعات (</a:t>
            </a:r>
            <a:r>
              <a:rPr lang="fr-FR" sz="2400" b="1" dirty="0">
                <a:solidFill>
                  <a:srgbClr val="FFFFFF"/>
                </a:solidFill>
                <a:latin typeface="Calibri" panose="020F0502020204030204"/>
                <a:cs typeface="Arial" panose="020B0604020202020204" pitchFamily="34" charset="0"/>
              </a:rPr>
              <a:t>Warehouse Operations)</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إدخال روبوتات </a:t>
            </a:r>
            <a:r>
              <a:rPr lang="fr-FR" sz="2400" b="1" dirty="0">
                <a:solidFill>
                  <a:srgbClr val="FFFFFF"/>
                </a:solidFill>
                <a:latin typeface="Calibri" panose="020F0502020204030204"/>
                <a:cs typeface="Arial" panose="020B0604020202020204" pitchFamily="34" charset="0"/>
              </a:rPr>
              <a:t>Kiva </a:t>
            </a:r>
            <a:r>
              <a:rPr lang="fr-FR" sz="2400" b="1" dirty="0" err="1">
                <a:solidFill>
                  <a:srgbClr val="FFFFFF"/>
                </a:solidFill>
                <a:latin typeface="Calibri" panose="020F0502020204030204"/>
                <a:cs typeface="Arial" panose="020B0604020202020204" pitchFamily="34" charset="0"/>
              </a:rPr>
              <a:t>Systems</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لنقل السلع داخل المخازن آليًا.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أنظمة ذكاء اصطناعي لتحديد المسارات المثلى وتقليل الوقت والجهد.</a:t>
            </a: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 من 90 دقيقة إلى 15 دقيقة.</a:t>
            </a:r>
          </a:p>
          <a:p>
            <a:pPr algn="r" defTabSz="609630" rtl="1"/>
            <a:r>
              <a:rPr lang="ar-DZ" sz="2400" b="1" dirty="0">
                <a:solidFill>
                  <a:srgbClr val="FFFFFF"/>
                </a:solidFill>
                <a:latin typeface="Calibri" panose="020F0502020204030204"/>
                <a:cs typeface="Arial" panose="020B0604020202020204" pitchFamily="34" charset="0"/>
              </a:rPr>
              <a:t>انخفاض أخطاء الشحن بنسبة 40%.</a:t>
            </a:r>
          </a:p>
          <a:p>
            <a:pPr algn="r" defTabSz="609630" rtl="1"/>
            <a:r>
              <a:rPr lang="ar-DZ" sz="2400" b="1" dirty="0">
                <a:solidFill>
                  <a:srgbClr val="FFFFFF"/>
                </a:solidFill>
                <a:latin typeface="Calibri" panose="020F0502020204030204"/>
                <a:cs typeface="Arial" panose="020B0604020202020204" pitchFamily="34" charset="0"/>
              </a:rPr>
              <a:t>رفع إنتاجية العامل الواحد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2. في الشحن والتوزيع </a:t>
            </a:r>
            <a:r>
              <a:rPr lang="fr-FR" sz="2400" b="1" dirty="0">
                <a:solidFill>
                  <a:srgbClr val="FFFFFF"/>
                </a:solidFill>
                <a:latin typeface="Calibri" panose="020F0502020204030204"/>
                <a:cs typeface="Arial" panose="020B0604020202020204" pitchFamily="34" charset="0"/>
              </a:rPr>
              <a:t>Delivery &amp; </a:t>
            </a:r>
            <a:r>
              <a:rPr lang="fr-FR" sz="2400" b="1" dirty="0" err="1">
                <a:solidFill>
                  <a:srgbClr val="FFFFFF"/>
                </a:solidFill>
                <a:latin typeface="Calibri" panose="020F0502020204030204"/>
                <a:cs typeface="Arial" panose="020B0604020202020204" pitchFamily="34" charset="0"/>
              </a:rPr>
              <a:t>Logistics</a:t>
            </a:r>
            <a:r>
              <a:rPr lang="fr-FR" sz="2400" b="1" dirty="0">
                <a:solidFill>
                  <a:srgbClr val="FFFFFF"/>
                </a:solidFill>
                <a:latin typeface="Calibri" panose="020F0502020204030204"/>
                <a:cs typeface="Arial" panose="020B0604020202020204" pitchFamily="34" charset="0"/>
              </a:rPr>
              <a:t>)</a:t>
            </a:r>
            <a:r>
              <a:rPr lang="ar-DZ" sz="2400" b="1" dirty="0">
                <a:solidFill>
                  <a:srgbClr val="FFFFFF"/>
                </a:solidFill>
                <a:latin typeface="Calibri" panose="020F0502020204030204"/>
                <a:cs typeface="Arial" panose="020B0604020202020204" pitchFamily="34" charset="0"/>
              </a:rPr>
              <a:t>)</a:t>
            </a:r>
            <a:endParaRPr lang="fr-FR" sz="2400" b="1" dirty="0">
              <a:solidFill>
                <a:srgbClr val="FFFFFF"/>
              </a:solidFill>
              <a:latin typeface="Calibri" panose="020F0502020204030204"/>
              <a:cs typeface="Arial" panose="020B0604020202020204" pitchFamily="34" charset="0"/>
            </a:endParaRP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الشحن </a:t>
            </a:r>
            <a:r>
              <a:rPr lang="ar-DZ" sz="2400" b="1" dirty="0" err="1">
                <a:solidFill>
                  <a:srgbClr val="FFFFFF"/>
                </a:solidFill>
                <a:latin typeface="Calibri" panose="020F0502020204030204"/>
                <a:cs typeface="Arial" panose="020B0604020202020204" pitchFamily="34" charset="0"/>
              </a:rPr>
              <a:t>التوقعي</a:t>
            </a:r>
            <a:r>
              <a:rPr lang="ar-DZ"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Anticipatory</a:t>
            </a:r>
            <a:r>
              <a:rPr lang="fr-FR" sz="2400" b="1" dirty="0">
                <a:solidFill>
                  <a:srgbClr val="FFFFFF"/>
                </a:solidFill>
                <a:latin typeface="Calibri" panose="020F0502020204030204"/>
                <a:cs typeface="Arial" panose="020B0604020202020204" pitchFamily="34" charset="0"/>
              </a:rPr>
              <a:t> Shipping)</a:t>
            </a:r>
            <a:r>
              <a:rPr lang="ar-DZ" sz="2400" b="1" dirty="0">
                <a:solidFill>
                  <a:srgbClr val="FFFFFF"/>
                </a:solidFill>
                <a:latin typeface="Calibri" panose="020F0502020204030204"/>
                <a:cs typeface="Arial" panose="020B0604020202020204" pitchFamily="34" charset="0"/>
              </a:rPr>
              <a:t>) للتنبؤ المسبق بالطلبات.</a:t>
            </a:r>
          </a:p>
          <a:p>
            <a:pPr algn="r" defTabSz="609630" rtl="1"/>
            <a:r>
              <a:rPr lang="ar-DZ" sz="2400" b="1" dirty="0">
                <a:solidFill>
                  <a:srgbClr val="FFFFFF"/>
                </a:solidFill>
                <a:latin typeface="Calibri" panose="020F0502020204030204"/>
                <a:cs typeface="Arial" panose="020B0604020202020204" pitchFamily="34" charset="0"/>
              </a:rPr>
              <a:t>توزيع المنتجات على المستودعات الأقرب قبل الطلب الفعلي.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التوصيل من يومين إلى ساعات.</a:t>
            </a:r>
          </a:p>
          <a:p>
            <a:pPr algn="r" defTabSz="609630" rtl="1"/>
            <a:r>
              <a:rPr lang="ar-DZ" sz="2400" b="1" dirty="0">
                <a:solidFill>
                  <a:srgbClr val="FFFFFF"/>
                </a:solidFill>
                <a:latin typeface="Calibri" panose="020F0502020204030204"/>
                <a:cs typeface="Arial" panose="020B0604020202020204" pitchFamily="34" charset="0"/>
              </a:rPr>
              <a:t>نسبة التسليم في الوقت المحدد بلغت 98%.</a:t>
            </a:r>
          </a:p>
          <a:p>
            <a:pPr algn="r" defTabSz="609630" rtl="1"/>
            <a:r>
              <a:rPr lang="ar-DZ" sz="2400" b="1" dirty="0">
                <a:solidFill>
                  <a:srgbClr val="FFFFFF"/>
                </a:solidFill>
                <a:latin typeface="Calibri" panose="020F0502020204030204"/>
                <a:cs typeface="Arial" panose="020B0604020202020204" pitchFamily="34" charset="0"/>
              </a:rPr>
              <a:t>زيادة ولاء العملاء ورضاهم بشكل كبير.</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3. في خدمة العملاء (</a:t>
            </a:r>
            <a:r>
              <a:rPr lang="fr-FR" sz="2400" b="1" dirty="0">
                <a:solidFill>
                  <a:srgbClr val="FFFFFF"/>
                </a:solidFill>
                <a:latin typeface="Calibri" panose="020F0502020204030204"/>
                <a:cs typeface="Arial" panose="020B0604020202020204" pitchFamily="34" charset="0"/>
              </a:rPr>
              <a:t>Customer Service)</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دمج المساعد الصوتي </a:t>
            </a:r>
            <a:r>
              <a:rPr lang="fr-FR" sz="2400" b="1" dirty="0">
                <a:solidFill>
                  <a:srgbClr val="FFFFFF"/>
                </a:solidFill>
                <a:latin typeface="Calibri" panose="020F0502020204030204"/>
                <a:cs typeface="Arial" panose="020B0604020202020204" pitchFamily="34" charset="0"/>
              </a:rPr>
              <a:t>Alexa </a:t>
            </a:r>
            <a:r>
              <a:rPr lang="ar-DZ" sz="2400" b="1" dirty="0">
                <a:solidFill>
                  <a:srgbClr val="FFFFFF"/>
                </a:solidFill>
                <a:latin typeface="Calibri" panose="020F0502020204030204"/>
                <a:cs typeface="Arial" panose="020B0604020202020204" pitchFamily="34" charset="0"/>
              </a:rPr>
              <a:t>لخدمة العملاء وتتبع الطلبات.</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اعتماد الذكاء الاصطناعي في الردود الآلية والدعم الفوري.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زمن الرد على الاستفسارات بنسبة 70%.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أكثر من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4. في إدارة سلسلة الإمداد (</a:t>
            </a:r>
            <a:r>
              <a:rPr lang="fr-FR" sz="2400" b="1" dirty="0" err="1">
                <a:solidFill>
                  <a:srgbClr val="FFFFFF"/>
                </a:solidFill>
                <a:latin typeface="Calibri" panose="020F0502020204030204"/>
                <a:cs typeface="Arial" panose="020B0604020202020204" pitchFamily="34" charset="0"/>
              </a:rPr>
              <a:t>Supply</a:t>
            </a:r>
            <a:r>
              <a:rPr lang="fr-FR" sz="2400" b="1" dirty="0">
                <a:solidFill>
                  <a:srgbClr val="FFFFFF"/>
                </a:solidFill>
                <a:latin typeface="Calibri" panose="020F0502020204030204"/>
                <a:cs typeface="Arial" panose="020B0604020202020204" pitchFamily="34" charset="0"/>
              </a:rPr>
              <a:t> Chain Management)</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ذكي يربط الموردين والمستودعات وشبكات النقل في قاعدة بيانات واحدة.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التحليل التنبؤي لمتابعة حركة السلع لحظة بلحظة.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الفاقد والمخزون الزائد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المرونة التشغيلية خصوصًا في فترات الأزمات مثل جائحة كوفيد-19.</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5. في الجانب البيئي والاجتماعي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الجانب البيئي 🌿</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إطلاق مبادرة </a:t>
            </a:r>
            <a:r>
              <a:rPr lang="fr-FR" sz="2400" b="1" dirty="0" err="1">
                <a:solidFill>
                  <a:srgbClr val="FFFFFF"/>
                </a:solidFill>
                <a:latin typeface="Calibri" panose="020F0502020204030204"/>
                <a:cs typeface="Arial" panose="020B0604020202020204" pitchFamily="34" charset="0"/>
              </a:rPr>
              <a:t>Climate</a:t>
            </a:r>
            <a:r>
              <a:rPr lang="fr-FR"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Pledge</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للوصول إلى الحياد الكربوني سنة 2040.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مواد التغليف بنسبة 25%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وسائل نقل صديقة للبيئة كالشاحنات الكهربائية والطائرات المسيرة.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الجانب الاجتماعي 👥</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تدريب أكثر من 100 ألف موظف على مهارات رقمية جديدة.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توفير وظائف رقمية في مجالات التحليل والبرمجة.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دعم المجتمعات المحلية عبر برامج تعليمية ومبادرات اجتماعية.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خامساً: النتائج الإجمالية لابتكار العمليات</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بفضل تطبيق الابتكار في مختلف المجالات، حققت أمازون النتائج التالية: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التشغيلي: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الكفاءة التشغيلية بنسبة 40%.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الطلبات من 90 إلى 15 دقيقة.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تحسين دقة الشحن والتوصيل بنسبة 98%.</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المالي: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التكلفة التشغيلية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الفاقد والمخزون الزائد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الأرباح بفضل رفع الكفاءة وتقليص الأخطاء التشغيلية.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مستوى العملاء: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التسليم إلى أقل من 24 ساعة في عدة مناطق.</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ولاء العملاء وتكرار عمليات الشراء.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البيئي: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انبعاثات الكربون بأكثر من 22 مليون طن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استهلاك مواد التغليف بنسبة 25%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كفاءة الطاقة في المستودعات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الاجتماعي: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خلق أكثر من 100 ألف وظيفة رقمية جديدة.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تنفيذ برامج تدريب وتأهيل للعاملين.</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تعزيز صورة أمازون كمؤسسة مسؤولة اجتماعيًا.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a:t>
            </a:r>
            <a:endParaRPr lang="ar-DZ" sz="2133" b="1" dirty="0">
              <a:solidFill>
                <a:srgbClr val="FFFFFF"/>
              </a:solidFill>
              <a:latin typeface="Calibri" panose="020F0502020204030204"/>
              <a:cs typeface="Arial" panose="020B0604020202020204" pitchFamily="34" charset="0"/>
            </a:endParaRPr>
          </a:p>
        </p:txBody>
      </p:sp>
    </p:spTree>
    <p:extLst>
      <p:ext uri="{BB962C8B-B14F-4D97-AF65-F5344CB8AC3E}">
        <p14:creationId xmlns:p14="http://schemas.microsoft.com/office/powerpoint/2010/main" val="9813634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1149">
              <a:srgbClr val="F6C0A8"/>
            </a:gs>
            <a:gs pos="100000">
              <a:srgbClr val="FAAA6E"/>
            </a:gs>
          </a:gsLst>
          <a:lin ang="5400000" scaled="1"/>
        </a:gradFill>
        <a:effectLst/>
      </p:bgPr>
    </p:bg>
    <p:spTree>
      <p:nvGrpSpPr>
        <p:cNvPr id="1" name=""/>
        <p:cNvGrpSpPr/>
        <p:nvPr/>
      </p:nvGrpSpPr>
      <p:grpSpPr>
        <a:xfrm>
          <a:off x="0" y="0"/>
          <a:ext cx="0" cy="0"/>
          <a:chOff x="0" y="0"/>
          <a:chExt cx="0" cy="0"/>
        </a:xfrm>
      </p:grpSpPr>
      <p:pic>
        <p:nvPicPr>
          <p:cNvPr id="17" name="Image 16">
            <a:extLst>
              <a:ext uri="{FF2B5EF4-FFF2-40B4-BE49-F238E27FC236}">
                <a16:creationId xmlns:a16="http://schemas.microsoft.com/office/drawing/2014/main" id="{C421DBF6-F35C-5AF0-333C-2380988CFF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100" y="-67440"/>
            <a:ext cx="17418957" cy="6959635"/>
          </a:xfrm>
          <a:prstGeom prst="rect">
            <a:avLst/>
          </a:prstGeom>
        </p:spPr>
      </p:pic>
      <p:sp>
        <p:nvSpPr>
          <p:cNvPr id="2" name="Rectangle 1">
            <a:extLst>
              <a:ext uri="{FF2B5EF4-FFF2-40B4-BE49-F238E27FC236}">
                <a16:creationId xmlns:a16="http://schemas.microsoft.com/office/drawing/2014/main" id="{D928B773-C809-8EC1-3880-0F9450B61C04}"/>
              </a:ext>
            </a:extLst>
          </p:cNvPr>
          <p:cNvSpPr/>
          <p:nvPr/>
        </p:nvSpPr>
        <p:spPr>
          <a:xfrm>
            <a:off x="-7258" y="-67440"/>
            <a:ext cx="12192000" cy="6858000"/>
          </a:xfrm>
          <a:prstGeom prst="rect">
            <a:avLst/>
          </a:prstGeom>
          <a:solidFill>
            <a:schemeClr val="bg2">
              <a:lumMod val="10000"/>
              <a:alpha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grpSp>
        <p:nvGrpSpPr>
          <p:cNvPr id="13" name="Groupe 12">
            <a:extLst>
              <a:ext uri="{FF2B5EF4-FFF2-40B4-BE49-F238E27FC236}">
                <a16:creationId xmlns:a16="http://schemas.microsoft.com/office/drawing/2014/main" id="{F8B6273A-F760-5663-2E33-4BC360AC7AEF}"/>
              </a:ext>
            </a:extLst>
          </p:cNvPr>
          <p:cNvGrpSpPr/>
          <p:nvPr/>
        </p:nvGrpSpPr>
        <p:grpSpPr>
          <a:xfrm rot="20745388">
            <a:off x="-3349747" y="-267384"/>
            <a:ext cx="9312000" cy="9096000"/>
            <a:chOff x="-4158343" y="-729343"/>
            <a:chExt cx="13705115" cy="12784800"/>
          </a:xfrm>
        </p:grpSpPr>
        <p:sp>
          <p:nvSpPr>
            <p:cNvPr id="3" name="Organigramme : Connecteur 2">
              <a:extLst>
                <a:ext uri="{FF2B5EF4-FFF2-40B4-BE49-F238E27FC236}">
                  <a16:creationId xmlns:a16="http://schemas.microsoft.com/office/drawing/2014/main" id="{4CC363D8-7DD9-271B-BE05-218323A05DD1}"/>
                </a:ext>
              </a:extLst>
            </p:cNvPr>
            <p:cNvSpPr/>
            <p:nvPr/>
          </p:nvSpPr>
          <p:spPr>
            <a:xfrm>
              <a:off x="1066800" y="2699657"/>
              <a:ext cx="5257800" cy="5029200"/>
            </a:xfrm>
            <a:prstGeom prst="flowChartConnector">
              <a:avLst/>
            </a:prstGeom>
            <a:gradFill flip="none" rotWithShape="1">
              <a:gsLst>
                <a:gs pos="100000">
                  <a:srgbClr val="2A446B"/>
                </a:gs>
                <a:gs pos="0">
                  <a:srgbClr val="8F8E8F"/>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4" name="Organigramme : Connecteur 3">
              <a:extLst>
                <a:ext uri="{FF2B5EF4-FFF2-40B4-BE49-F238E27FC236}">
                  <a16:creationId xmlns:a16="http://schemas.microsoft.com/office/drawing/2014/main" id="{384F5893-D330-271B-CEE4-B91DA3CC5E7E}"/>
                </a:ext>
              </a:extLst>
            </p:cNvPr>
            <p:cNvSpPr/>
            <p:nvPr/>
          </p:nvSpPr>
          <p:spPr>
            <a:xfrm>
              <a:off x="-4158343" y="-729343"/>
              <a:ext cx="13411200" cy="12496800"/>
            </a:xfrm>
            <a:prstGeom prst="flowChartConnector">
              <a:avLst/>
            </a:prstGeom>
            <a:noFill/>
            <a:ln>
              <a:gradFill>
                <a:gsLst>
                  <a:gs pos="84000">
                    <a:srgbClr val="F3A26E">
                      <a:alpha val="90000"/>
                    </a:srgbClr>
                  </a:gs>
                  <a:gs pos="0">
                    <a:srgbClr val="F6C0A8">
                      <a:alpha val="0"/>
                    </a:srgbClr>
                  </a:gs>
                  <a:gs pos="100000">
                    <a:srgbClr val="F39D63">
                      <a:alpha val="0"/>
                    </a:srgb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5" name="Organigramme : Connecteur 4">
              <a:extLst>
                <a:ext uri="{FF2B5EF4-FFF2-40B4-BE49-F238E27FC236}">
                  <a16:creationId xmlns:a16="http://schemas.microsoft.com/office/drawing/2014/main" id="{647F3110-5212-CF5B-2FEE-CD9794AD4AFB}"/>
                </a:ext>
              </a:extLst>
            </p:cNvPr>
            <p:cNvSpPr/>
            <p:nvPr/>
          </p:nvSpPr>
          <p:spPr>
            <a:xfrm>
              <a:off x="6858000" y="8763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6" name="Organigramme : Connecteur 5">
              <a:extLst>
                <a:ext uri="{FF2B5EF4-FFF2-40B4-BE49-F238E27FC236}">
                  <a16:creationId xmlns:a16="http://schemas.microsoft.com/office/drawing/2014/main" id="{1ED2044F-29A0-8A39-529E-3514EE6C4908}"/>
                </a:ext>
              </a:extLst>
            </p:cNvPr>
            <p:cNvSpPr/>
            <p:nvPr/>
          </p:nvSpPr>
          <p:spPr>
            <a:xfrm>
              <a:off x="5562600" y="1043034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7" name="Organigramme : Connecteur 6">
              <a:extLst>
                <a:ext uri="{FF2B5EF4-FFF2-40B4-BE49-F238E27FC236}">
                  <a16:creationId xmlns:a16="http://schemas.microsoft.com/office/drawing/2014/main" id="{AAE0971A-956C-2463-312D-2FBB8F2297AB}"/>
                </a:ext>
              </a:extLst>
            </p:cNvPr>
            <p:cNvSpPr/>
            <p:nvPr/>
          </p:nvSpPr>
          <p:spPr>
            <a:xfrm>
              <a:off x="7783285" y="85725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8" name="Organigramme : Connecteur 7">
              <a:extLst>
                <a:ext uri="{FF2B5EF4-FFF2-40B4-BE49-F238E27FC236}">
                  <a16:creationId xmlns:a16="http://schemas.microsoft.com/office/drawing/2014/main" id="{B6DC3ED4-88A1-03F8-416F-81A18881CBB4}"/>
                </a:ext>
              </a:extLst>
            </p:cNvPr>
            <p:cNvSpPr/>
            <p:nvPr/>
          </p:nvSpPr>
          <p:spPr>
            <a:xfrm>
              <a:off x="8784772" y="6023052"/>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9" name="Organigramme : Connecteur 8">
              <a:extLst>
                <a:ext uri="{FF2B5EF4-FFF2-40B4-BE49-F238E27FC236}">
                  <a16:creationId xmlns:a16="http://schemas.microsoft.com/office/drawing/2014/main" id="{4A15D626-32D0-81E2-0477-097CC93B0E22}"/>
                </a:ext>
              </a:extLst>
            </p:cNvPr>
            <p:cNvSpPr/>
            <p:nvPr/>
          </p:nvSpPr>
          <p:spPr>
            <a:xfrm>
              <a:off x="8545285" y="3330088"/>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10" name="Organigramme : Connecteur 9">
              <a:extLst>
                <a:ext uri="{FF2B5EF4-FFF2-40B4-BE49-F238E27FC236}">
                  <a16:creationId xmlns:a16="http://schemas.microsoft.com/office/drawing/2014/main" id="{AB712DC3-F832-A4C8-CB5C-1E1C4BA4C184}"/>
                </a:ext>
              </a:extLst>
            </p:cNvPr>
            <p:cNvSpPr/>
            <p:nvPr/>
          </p:nvSpPr>
          <p:spPr>
            <a:xfrm>
              <a:off x="2166257" y="1136965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grpSp>
      <p:sp>
        <p:nvSpPr>
          <p:cNvPr id="15" name="ZoneTexte 14">
            <a:extLst>
              <a:ext uri="{FF2B5EF4-FFF2-40B4-BE49-F238E27FC236}">
                <a16:creationId xmlns:a16="http://schemas.microsoft.com/office/drawing/2014/main" id="{234F7391-4D4A-36A2-ACB6-78FC679A00B4}"/>
              </a:ext>
            </a:extLst>
          </p:cNvPr>
          <p:cNvSpPr txBox="1"/>
          <p:nvPr/>
        </p:nvSpPr>
        <p:spPr>
          <a:xfrm>
            <a:off x="5818067" y="-14296949"/>
            <a:ext cx="5959909" cy="62509420"/>
          </a:xfrm>
          <a:prstGeom prst="rect">
            <a:avLst/>
          </a:prstGeom>
          <a:noFill/>
        </p:spPr>
        <p:txBody>
          <a:bodyPr wrap="square" rtlCol="1">
            <a:spAutoFit/>
          </a:bodyPr>
          <a:lstStyle/>
          <a:p>
            <a:pPr algn="ctr" defTabSz="609630" rtl="1"/>
            <a:r>
              <a:rPr lang="ar-DZ" sz="2400" b="1" dirty="0">
                <a:solidFill>
                  <a:srgbClr val="FFFFFF"/>
                </a:solidFill>
                <a:latin typeface="Calibri" panose="020F0502020204030204"/>
                <a:cs typeface="Arial" panose="020B0604020202020204" pitchFamily="34" charset="0"/>
              </a:rPr>
              <a:t>1. في المستودعات (</a:t>
            </a:r>
            <a:r>
              <a:rPr lang="fr-FR" sz="2400" b="1" dirty="0">
                <a:solidFill>
                  <a:srgbClr val="FFFFFF"/>
                </a:solidFill>
                <a:latin typeface="Calibri" panose="020F0502020204030204"/>
                <a:cs typeface="Arial" panose="020B0604020202020204" pitchFamily="34" charset="0"/>
              </a:rPr>
              <a:t>Warehouse Operations)</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إدخال روبوتات </a:t>
            </a:r>
            <a:r>
              <a:rPr lang="fr-FR" sz="2400" b="1" dirty="0">
                <a:solidFill>
                  <a:srgbClr val="FFFFFF"/>
                </a:solidFill>
                <a:latin typeface="Calibri" panose="020F0502020204030204"/>
                <a:cs typeface="Arial" panose="020B0604020202020204" pitchFamily="34" charset="0"/>
              </a:rPr>
              <a:t>Kiva </a:t>
            </a:r>
            <a:r>
              <a:rPr lang="fr-FR" sz="2400" b="1" dirty="0" err="1">
                <a:solidFill>
                  <a:srgbClr val="FFFFFF"/>
                </a:solidFill>
                <a:latin typeface="Calibri" panose="020F0502020204030204"/>
                <a:cs typeface="Arial" panose="020B0604020202020204" pitchFamily="34" charset="0"/>
              </a:rPr>
              <a:t>Systems</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لنقل السلع داخل المخازن آليًا.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أنظمة ذكاء اصطناعي لتحديد المسارات المثلى وتقليل الوقت والجهد.</a:t>
            </a: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 من 90 دقيقة إلى 15 دقيقة.</a:t>
            </a:r>
          </a:p>
          <a:p>
            <a:pPr algn="r" defTabSz="609630" rtl="1"/>
            <a:r>
              <a:rPr lang="ar-DZ" sz="2400" b="1" dirty="0">
                <a:solidFill>
                  <a:srgbClr val="FFFFFF"/>
                </a:solidFill>
                <a:latin typeface="Calibri" panose="020F0502020204030204"/>
                <a:cs typeface="Arial" panose="020B0604020202020204" pitchFamily="34" charset="0"/>
              </a:rPr>
              <a:t>انخفاض أخطاء الشحن بنسبة 40%.</a:t>
            </a:r>
          </a:p>
          <a:p>
            <a:pPr algn="r" defTabSz="609630" rtl="1"/>
            <a:r>
              <a:rPr lang="ar-DZ" sz="2400" b="1" dirty="0">
                <a:solidFill>
                  <a:srgbClr val="FFFFFF"/>
                </a:solidFill>
                <a:latin typeface="Calibri" panose="020F0502020204030204"/>
                <a:cs typeface="Arial" panose="020B0604020202020204" pitchFamily="34" charset="0"/>
              </a:rPr>
              <a:t>رفع إنتاجية العامل الواحد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2. في الشحن والتوزيع </a:t>
            </a:r>
            <a:r>
              <a:rPr lang="fr-FR" sz="2400" b="1" dirty="0">
                <a:solidFill>
                  <a:srgbClr val="FFFFFF"/>
                </a:solidFill>
                <a:latin typeface="Calibri" panose="020F0502020204030204"/>
                <a:cs typeface="Arial" panose="020B0604020202020204" pitchFamily="34" charset="0"/>
              </a:rPr>
              <a:t>Delivery &amp; </a:t>
            </a:r>
            <a:r>
              <a:rPr lang="fr-FR" sz="2400" b="1" dirty="0" err="1">
                <a:solidFill>
                  <a:srgbClr val="FFFFFF"/>
                </a:solidFill>
                <a:latin typeface="Calibri" panose="020F0502020204030204"/>
                <a:cs typeface="Arial" panose="020B0604020202020204" pitchFamily="34" charset="0"/>
              </a:rPr>
              <a:t>Logistics</a:t>
            </a:r>
            <a:r>
              <a:rPr lang="fr-FR" sz="2400" b="1" dirty="0">
                <a:solidFill>
                  <a:srgbClr val="FFFFFF"/>
                </a:solidFill>
                <a:latin typeface="Calibri" panose="020F0502020204030204"/>
                <a:cs typeface="Arial" panose="020B0604020202020204" pitchFamily="34" charset="0"/>
              </a:rPr>
              <a:t>)</a:t>
            </a:r>
            <a:r>
              <a:rPr lang="ar-DZ" sz="2400" b="1" dirty="0">
                <a:solidFill>
                  <a:srgbClr val="FFFFFF"/>
                </a:solidFill>
                <a:latin typeface="Calibri" panose="020F0502020204030204"/>
                <a:cs typeface="Arial" panose="020B0604020202020204" pitchFamily="34" charset="0"/>
              </a:rPr>
              <a:t>)</a:t>
            </a:r>
            <a:endParaRPr lang="fr-FR" sz="2400" b="1" dirty="0">
              <a:solidFill>
                <a:srgbClr val="FFFFFF"/>
              </a:solidFill>
              <a:latin typeface="Calibri" panose="020F0502020204030204"/>
              <a:cs typeface="Arial" panose="020B0604020202020204" pitchFamily="34" charset="0"/>
            </a:endParaRP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الشحن </a:t>
            </a:r>
            <a:r>
              <a:rPr lang="ar-DZ" sz="2400" b="1" dirty="0" err="1">
                <a:solidFill>
                  <a:srgbClr val="FFFFFF"/>
                </a:solidFill>
                <a:latin typeface="Calibri" panose="020F0502020204030204"/>
                <a:cs typeface="Arial" panose="020B0604020202020204" pitchFamily="34" charset="0"/>
              </a:rPr>
              <a:t>التوقعي</a:t>
            </a:r>
            <a:r>
              <a:rPr lang="ar-DZ"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Anticipatory</a:t>
            </a:r>
            <a:r>
              <a:rPr lang="fr-FR" sz="2400" b="1" dirty="0">
                <a:solidFill>
                  <a:srgbClr val="FFFFFF"/>
                </a:solidFill>
                <a:latin typeface="Calibri" panose="020F0502020204030204"/>
                <a:cs typeface="Arial" panose="020B0604020202020204" pitchFamily="34" charset="0"/>
              </a:rPr>
              <a:t> Shipping)</a:t>
            </a:r>
            <a:r>
              <a:rPr lang="ar-DZ" sz="2400" b="1" dirty="0">
                <a:solidFill>
                  <a:srgbClr val="FFFFFF"/>
                </a:solidFill>
                <a:latin typeface="Calibri" panose="020F0502020204030204"/>
                <a:cs typeface="Arial" panose="020B0604020202020204" pitchFamily="34" charset="0"/>
              </a:rPr>
              <a:t>) للتنبؤ المسبق بالطلبات.</a:t>
            </a:r>
          </a:p>
          <a:p>
            <a:pPr algn="r" defTabSz="609630" rtl="1"/>
            <a:r>
              <a:rPr lang="ar-DZ" sz="2400" b="1" dirty="0">
                <a:solidFill>
                  <a:srgbClr val="FFFFFF"/>
                </a:solidFill>
                <a:latin typeface="Calibri" panose="020F0502020204030204"/>
                <a:cs typeface="Arial" panose="020B0604020202020204" pitchFamily="34" charset="0"/>
              </a:rPr>
              <a:t>توزيع المنتجات على المستودعات الأقرب قبل الطلب الفعلي.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التوصيل من يومين إلى ساعات.</a:t>
            </a:r>
          </a:p>
          <a:p>
            <a:pPr algn="r" defTabSz="609630" rtl="1"/>
            <a:r>
              <a:rPr lang="ar-DZ" sz="2400" b="1" dirty="0">
                <a:solidFill>
                  <a:srgbClr val="FFFFFF"/>
                </a:solidFill>
                <a:latin typeface="Calibri" panose="020F0502020204030204"/>
                <a:cs typeface="Arial" panose="020B0604020202020204" pitchFamily="34" charset="0"/>
              </a:rPr>
              <a:t>نسبة التسليم في الوقت المحدد بلغت 98%.</a:t>
            </a:r>
          </a:p>
          <a:p>
            <a:pPr algn="r" defTabSz="609630" rtl="1"/>
            <a:r>
              <a:rPr lang="ar-DZ" sz="2400" b="1" dirty="0">
                <a:solidFill>
                  <a:srgbClr val="FFFFFF"/>
                </a:solidFill>
                <a:latin typeface="Calibri" panose="020F0502020204030204"/>
                <a:cs typeface="Arial" panose="020B0604020202020204" pitchFamily="34" charset="0"/>
              </a:rPr>
              <a:t>زيادة ولاء العملاء ورضاهم بشكل كبير.</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3. في خدمة العملاء (</a:t>
            </a:r>
            <a:r>
              <a:rPr lang="fr-FR" sz="2400" b="1" dirty="0">
                <a:solidFill>
                  <a:srgbClr val="FFFFFF"/>
                </a:solidFill>
                <a:latin typeface="Calibri" panose="020F0502020204030204"/>
                <a:cs typeface="Arial" panose="020B0604020202020204" pitchFamily="34" charset="0"/>
              </a:rPr>
              <a:t>Customer Service</a:t>
            </a:r>
            <a:r>
              <a:rPr lang="ar-DZ" sz="2400" b="1" dirty="0">
                <a:solidFill>
                  <a:srgbClr val="FFFFFF"/>
                </a:solidFill>
                <a:latin typeface="Calibri" panose="020F0502020204030204"/>
                <a:cs typeface="Arial" panose="020B0604020202020204" pitchFamily="34" charset="0"/>
              </a:rPr>
              <a:t>)</a:t>
            </a:r>
            <a:endParaRPr lang="fr-FR" sz="2400" b="1" dirty="0">
              <a:solidFill>
                <a:srgbClr val="FFFFFF"/>
              </a:solidFill>
              <a:latin typeface="Calibri" panose="020F0502020204030204"/>
              <a:cs typeface="Arial" panose="020B0604020202020204" pitchFamily="34" charset="0"/>
            </a:endParaRP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دمج المساعد الصوتي </a:t>
            </a:r>
            <a:r>
              <a:rPr lang="fr-FR" sz="2400" b="1" dirty="0">
                <a:solidFill>
                  <a:srgbClr val="FFFFFF"/>
                </a:solidFill>
                <a:latin typeface="Calibri" panose="020F0502020204030204"/>
                <a:cs typeface="Arial" panose="020B0604020202020204" pitchFamily="34" charset="0"/>
              </a:rPr>
              <a:t>Alexa </a:t>
            </a:r>
            <a:r>
              <a:rPr lang="ar-DZ" sz="2400" b="1" dirty="0">
                <a:solidFill>
                  <a:srgbClr val="FFFFFF"/>
                </a:solidFill>
                <a:latin typeface="Calibri" panose="020F0502020204030204"/>
                <a:cs typeface="Arial" panose="020B0604020202020204" pitchFamily="34" charset="0"/>
              </a:rPr>
              <a:t>لخدمة العملاء وتتبع الطلبات.</a:t>
            </a:r>
          </a:p>
          <a:p>
            <a:pPr algn="r" defTabSz="609630" rtl="1"/>
            <a:r>
              <a:rPr lang="ar-DZ" sz="2400" b="1" dirty="0">
                <a:solidFill>
                  <a:srgbClr val="FFFFFF"/>
                </a:solidFill>
                <a:latin typeface="Calibri" panose="020F0502020204030204"/>
                <a:cs typeface="Arial" panose="020B0604020202020204" pitchFamily="34" charset="0"/>
              </a:rPr>
              <a:t>اعتماد الذكاء الاصطناعي في الردود الآلية والدعم الفوري.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خفض زمن الرد على الاستفسارات بنسبة 70%.</a:t>
            </a: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أكثر من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4. في إدارة سلسلة الإمداد (</a:t>
            </a:r>
            <a:r>
              <a:rPr lang="fr-FR" sz="2400" b="1" dirty="0" err="1">
                <a:solidFill>
                  <a:srgbClr val="FFFFFF"/>
                </a:solidFill>
                <a:latin typeface="Calibri" panose="020F0502020204030204"/>
                <a:cs typeface="Arial" panose="020B0604020202020204" pitchFamily="34" charset="0"/>
              </a:rPr>
              <a:t>Supply</a:t>
            </a:r>
            <a:r>
              <a:rPr lang="fr-FR" sz="2400" b="1" dirty="0">
                <a:solidFill>
                  <a:srgbClr val="FFFFFF"/>
                </a:solidFill>
                <a:latin typeface="Calibri" panose="020F0502020204030204"/>
                <a:cs typeface="Arial" panose="020B0604020202020204" pitchFamily="34" charset="0"/>
              </a:rPr>
              <a:t> Chain Management)</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ذكي يربط الموردين والمستودعات وشبكات النقل في قاعدة بيانات واحدة.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التحليل التنبؤي لمتابعة حركة السلع لحظة بلحظة.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الفاقد والمخزون الزائد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المرونة التشغيلية خصوصًا في فترات الأزمات مثل جائحة كوفيد-19.</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5. في الجانب البيئي والاجتماعي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الجانب البيئي 🌿</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إطلاق مبادرة </a:t>
            </a:r>
            <a:r>
              <a:rPr lang="fr-FR" sz="2400" b="1" dirty="0" err="1">
                <a:solidFill>
                  <a:srgbClr val="FFFFFF"/>
                </a:solidFill>
                <a:latin typeface="Calibri" panose="020F0502020204030204"/>
                <a:cs typeface="Arial" panose="020B0604020202020204" pitchFamily="34" charset="0"/>
              </a:rPr>
              <a:t>Climate</a:t>
            </a:r>
            <a:r>
              <a:rPr lang="fr-FR"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Pledge</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للوصول إلى الحياد الكربوني سنة 2040.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مواد التغليف بنسبة 25%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وسائل نقل صديقة للبيئة كالشاحنات الكهربائية والطائرات المسيرة.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الجانب الاجتماعي 👥</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تدريب أكثر من 100 ألف موظف على مهارات رقمية جديدة.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توفير وظائف رقمية في مجالات التحليل والبرمجة.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دعم المجتمعات المحلية عبر برامج تعليمية ومبادرات اجتماعية.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خامساً: النتائج الإجمالية لابتكار العمليات</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بفضل تطبيق الابتكار في مختلف المجالات، حققت أمازون النتائج التالية: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التشغيلي: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الكفاءة التشغيلية بنسبة 40%.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الطلبات من 90 إلى 15 دقيقة.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تحسين دقة الشحن والتوصيل بنسبة 98%.</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المالي: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التكلفة التشغيلية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الفاقد والمخزون الزائد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الأرباح بفضل رفع الكفاءة وتقليص الأخطاء التشغيلية.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مستوى العملاء: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التسليم إلى أقل من 24 ساعة في عدة مناطق.</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ولاء العملاء وتكرار عمليات الشراء.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البيئي: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انبعاثات الكربون بأكثر من 22 مليون طن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استهلاك مواد التغليف بنسبة 25%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كفاءة الطاقة في المستودعات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الاجتماعي: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خلق أكثر من 100 ألف وظيفة رقمية جديدة.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تنفيذ برامج تدريب وتأهيل للعاملين.</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تعزيز صورة أمازون كمؤسسة مسؤولة اجتماعيًا.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a:t>
            </a:r>
            <a:endParaRPr lang="ar-DZ" sz="2133" b="1" dirty="0">
              <a:solidFill>
                <a:srgbClr val="FFFFFF"/>
              </a:solidFill>
              <a:latin typeface="Calibri" panose="020F0502020204030204"/>
              <a:cs typeface="Arial" panose="020B0604020202020204" pitchFamily="34" charset="0"/>
            </a:endParaRPr>
          </a:p>
        </p:txBody>
      </p:sp>
    </p:spTree>
    <p:extLst>
      <p:ext uri="{BB962C8B-B14F-4D97-AF65-F5344CB8AC3E}">
        <p14:creationId xmlns:p14="http://schemas.microsoft.com/office/powerpoint/2010/main" val="5514778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1149">
              <a:srgbClr val="F6C0A8"/>
            </a:gs>
            <a:gs pos="100000">
              <a:srgbClr val="FAAA6E"/>
            </a:gs>
          </a:gsLst>
          <a:lin ang="5400000" scaled="1"/>
        </a:gradFill>
        <a:effectLst/>
      </p:bgPr>
    </p:bg>
    <p:spTree>
      <p:nvGrpSpPr>
        <p:cNvPr id="1" name=""/>
        <p:cNvGrpSpPr/>
        <p:nvPr/>
      </p:nvGrpSpPr>
      <p:grpSpPr>
        <a:xfrm>
          <a:off x="0" y="0"/>
          <a:ext cx="0" cy="0"/>
          <a:chOff x="0" y="0"/>
          <a:chExt cx="0" cy="0"/>
        </a:xfrm>
      </p:grpSpPr>
      <p:pic>
        <p:nvPicPr>
          <p:cNvPr id="17" name="Image 16">
            <a:extLst>
              <a:ext uri="{FF2B5EF4-FFF2-40B4-BE49-F238E27FC236}">
                <a16:creationId xmlns:a16="http://schemas.microsoft.com/office/drawing/2014/main" id="{C421DBF6-F35C-5AF0-333C-2380988CFF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6985" y="-101635"/>
            <a:ext cx="17418957" cy="6959635"/>
          </a:xfrm>
          <a:prstGeom prst="rect">
            <a:avLst/>
          </a:prstGeom>
        </p:spPr>
      </p:pic>
      <p:sp>
        <p:nvSpPr>
          <p:cNvPr id="2" name="Rectangle 1">
            <a:extLst>
              <a:ext uri="{FF2B5EF4-FFF2-40B4-BE49-F238E27FC236}">
                <a16:creationId xmlns:a16="http://schemas.microsoft.com/office/drawing/2014/main" id="{D928B773-C809-8EC1-3880-0F9450B61C04}"/>
              </a:ext>
            </a:extLst>
          </p:cNvPr>
          <p:cNvSpPr/>
          <p:nvPr/>
        </p:nvSpPr>
        <p:spPr>
          <a:xfrm>
            <a:off x="-7258" y="-67440"/>
            <a:ext cx="12192000" cy="6858000"/>
          </a:xfrm>
          <a:prstGeom prst="rect">
            <a:avLst/>
          </a:prstGeom>
          <a:solidFill>
            <a:schemeClr val="bg2">
              <a:lumMod val="10000"/>
              <a:alpha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grpSp>
        <p:nvGrpSpPr>
          <p:cNvPr id="13" name="Groupe 12">
            <a:extLst>
              <a:ext uri="{FF2B5EF4-FFF2-40B4-BE49-F238E27FC236}">
                <a16:creationId xmlns:a16="http://schemas.microsoft.com/office/drawing/2014/main" id="{F8B6273A-F760-5663-2E33-4BC360AC7AEF}"/>
              </a:ext>
            </a:extLst>
          </p:cNvPr>
          <p:cNvGrpSpPr/>
          <p:nvPr/>
        </p:nvGrpSpPr>
        <p:grpSpPr>
          <a:xfrm rot="18909360">
            <a:off x="-3072542" y="-195194"/>
            <a:ext cx="9312000" cy="9096000"/>
            <a:chOff x="-4158343" y="-729343"/>
            <a:chExt cx="13705115" cy="12784800"/>
          </a:xfrm>
        </p:grpSpPr>
        <p:sp>
          <p:nvSpPr>
            <p:cNvPr id="3" name="Organigramme : Connecteur 2">
              <a:extLst>
                <a:ext uri="{FF2B5EF4-FFF2-40B4-BE49-F238E27FC236}">
                  <a16:creationId xmlns:a16="http://schemas.microsoft.com/office/drawing/2014/main" id="{4CC363D8-7DD9-271B-BE05-218323A05DD1}"/>
                </a:ext>
              </a:extLst>
            </p:cNvPr>
            <p:cNvSpPr/>
            <p:nvPr/>
          </p:nvSpPr>
          <p:spPr>
            <a:xfrm>
              <a:off x="1066800" y="2699657"/>
              <a:ext cx="5257800" cy="5029200"/>
            </a:xfrm>
            <a:prstGeom prst="flowChartConnector">
              <a:avLst/>
            </a:prstGeom>
            <a:gradFill flip="none" rotWithShape="1">
              <a:gsLst>
                <a:gs pos="100000">
                  <a:srgbClr val="2A446B"/>
                </a:gs>
                <a:gs pos="0">
                  <a:srgbClr val="8F8E8F"/>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4" name="Organigramme : Connecteur 3">
              <a:extLst>
                <a:ext uri="{FF2B5EF4-FFF2-40B4-BE49-F238E27FC236}">
                  <a16:creationId xmlns:a16="http://schemas.microsoft.com/office/drawing/2014/main" id="{384F5893-D330-271B-CEE4-B91DA3CC5E7E}"/>
                </a:ext>
              </a:extLst>
            </p:cNvPr>
            <p:cNvSpPr/>
            <p:nvPr/>
          </p:nvSpPr>
          <p:spPr>
            <a:xfrm>
              <a:off x="-4158343" y="-729343"/>
              <a:ext cx="13411200" cy="12496800"/>
            </a:xfrm>
            <a:prstGeom prst="flowChartConnector">
              <a:avLst/>
            </a:prstGeom>
            <a:noFill/>
            <a:ln>
              <a:gradFill>
                <a:gsLst>
                  <a:gs pos="84000">
                    <a:srgbClr val="F3A26E">
                      <a:alpha val="90000"/>
                    </a:srgbClr>
                  </a:gs>
                  <a:gs pos="0">
                    <a:srgbClr val="F6C0A8">
                      <a:alpha val="0"/>
                    </a:srgbClr>
                  </a:gs>
                  <a:gs pos="100000">
                    <a:srgbClr val="F39D63">
                      <a:alpha val="0"/>
                    </a:srgb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5" name="Organigramme : Connecteur 4">
              <a:extLst>
                <a:ext uri="{FF2B5EF4-FFF2-40B4-BE49-F238E27FC236}">
                  <a16:creationId xmlns:a16="http://schemas.microsoft.com/office/drawing/2014/main" id="{647F3110-5212-CF5B-2FEE-CD9794AD4AFB}"/>
                </a:ext>
              </a:extLst>
            </p:cNvPr>
            <p:cNvSpPr/>
            <p:nvPr/>
          </p:nvSpPr>
          <p:spPr>
            <a:xfrm>
              <a:off x="6858000" y="8763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dirty="0">
                <a:solidFill>
                  <a:srgbClr val="FFFFFF"/>
                </a:solidFill>
                <a:latin typeface="Calibri" panose="020F0502020204030204"/>
                <a:cs typeface="Arial" panose="020B0604020202020204" pitchFamily="34" charset="0"/>
              </a:endParaRPr>
            </a:p>
          </p:txBody>
        </p:sp>
        <p:sp>
          <p:nvSpPr>
            <p:cNvPr id="6" name="Organigramme : Connecteur 5">
              <a:extLst>
                <a:ext uri="{FF2B5EF4-FFF2-40B4-BE49-F238E27FC236}">
                  <a16:creationId xmlns:a16="http://schemas.microsoft.com/office/drawing/2014/main" id="{1ED2044F-29A0-8A39-529E-3514EE6C4908}"/>
                </a:ext>
              </a:extLst>
            </p:cNvPr>
            <p:cNvSpPr/>
            <p:nvPr/>
          </p:nvSpPr>
          <p:spPr>
            <a:xfrm>
              <a:off x="5562600" y="1043034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7" name="Organigramme : Connecteur 6">
              <a:extLst>
                <a:ext uri="{FF2B5EF4-FFF2-40B4-BE49-F238E27FC236}">
                  <a16:creationId xmlns:a16="http://schemas.microsoft.com/office/drawing/2014/main" id="{AAE0971A-956C-2463-312D-2FBB8F2297AB}"/>
                </a:ext>
              </a:extLst>
            </p:cNvPr>
            <p:cNvSpPr/>
            <p:nvPr/>
          </p:nvSpPr>
          <p:spPr>
            <a:xfrm>
              <a:off x="7783285" y="8572500"/>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8" name="Organigramme : Connecteur 7">
              <a:extLst>
                <a:ext uri="{FF2B5EF4-FFF2-40B4-BE49-F238E27FC236}">
                  <a16:creationId xmlns:a16="http://schemas.microsoft.com/office/drawing/2014/main" id="{B6DC3ED4-88A1-03F8-416F-81A18881CBB4}"/>
                </a:ext>
              </a:extLst>
            </p:cNvPr>
            <p:cNvSpPr/>
            <p:nvPr/>
          </p:nvSpPr>
          <p:spPr>
            <a:xfrm>
              <a:off x="8784772" y="6023052"/>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9" name="Organigramme : Connecteur 8">
              <a:extLst>
                <a:ext uri="{FF2B5EF4-FFF2-40B4-BE49-F238E27FC236}">
                  <a16:creationId xmlns:a16="http://schemas.microsoft.com/office/drawing/2014/main" id="{4A15D626-32D0-81E2-0477-097CC93B0E22}"/>
                </a:ext>
              </a:extLst>
            </p:cNvPr>
            <p:cNvSpPr/>
            <p:nvPr/>
          </p:nvSpPr>
          <p:spPr>
            <a:xfrm>
              <a:off x="8545285" y="3330088"/>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sp>
          <p:nvSpPr>
            <p:cNvPr id="10" name="Organigramme : Connecteur 9">
              <a:extLst>
                <a:ext uri="{FF2B5EF4-FFF2-40B4-BE49-F238E27FC236}">
                  <a16:creationId xmlns:a16="http://schemas.microsoft.com/office/drawing/2014/main" id="{AB712DC3-F832-A4C8-CB5C-1E1C4BA4C184}"/>
                </a:ext>
              </a:extLst>
            </p:cNvPr>
            <p:cNvSpPr/>
            <p:nvPr/>
          </p:nvSpPr>
          <p:spPr>
            <a:xfrm>
              <a:off x="2166257" y="11369657"/>
              <a:ext cx="762000" cy="685800"/>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defTabSz="609630"/>
              <a:endParaRPr lang="ar-DZ" sz="1200">
                <a:solidFill>
                  <a:srgbClr val="FFFFFF"/>
                </a:solidFill>
                <a:latin typeface="Calibri" panose="020F0502020204030204"/>
                <a:cs typeface="Arial" panose="020B0604020202020204" pitchFamily="34" charset="0"/>
              </a:endParaRPr>
            </a:p>
          </p:txBody>
        </p:sp>
      </p:grpSp>
      <p:sp>
        <p:nvSpPr>
          <p:cNvPr id="15" name="ZoneTexte 14">
            <a:extLst>
              <a:ext uri="{FF2B5EF4-FFF2-40B4-BE49-F238E27FC236}">
                <a16:creationId xmlns:a16="http://schemas.microsoft.com/office/drawing/2014/main" id="{234F7391-4D4A-36A2-ACB6-78FC679A00B4}"/>
              </a:ext>
            </a:extLst>
          </p:cNvPr>
          <p:cNvSpPr txBox="1"/>
          <p:nvPr/>
        </p:nvSpPr>
        <p:spPr>
          <a:xfrm>
            <a:off x="5828887" y="-21667055"/>
            <a:ext cx="5959909" cy="62509420"/>
          </a:xfrm>
          <a:prstGeom prst="rect">
            <a:avLst/>
          </a:prstGeom>
          <a:noFill/>
        </p:spPr>
        <p:txBody>
          <a:bodyPr wrap="square" rtlCol="1">
            <a:spAutoFit/>
          </a:bodyPr>
          <a:lstStyle/>
          <a:p>
            <a:pPr algn="ctr" defTabSz="609630" rtl="1"/>
            <a:r>
              <a:rPr lang="ar-DZ" sz="2400" b="1" dirty="0">
                <a:solidFill>
                  <a:srgbClr val="FFFFFF"/>
                </a:solidFill>
                <a:latin typeface="Calibri" panose="020F0502020204030204"/>
                <a:cs typeface="Arial" panose="020B0604020202020204" pitchFamily="34" charset="0"/>
              </a:rPr>
              <a:t>1. في المستودعات (</a:t>
            </a:r>
            <a:r>
              <a:rPr lang="fr-FR" sz="2400" b="1" dirty="0">
                <a:solidFill>
                  <a:srgbClr val="FFFFFF"/>
                </a:solidFill>
                <a:latin typeface="Calibri" panose="020F0502020204030204"/>
                <a:cs typeface="Arial" panose="020B0604020202020204" pitchFamily="34" charset="0"/>
              </a:rPr>
              <a:t>Warehouse Operations)</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إدخال روبوتات </a:t>
            </a:r>
            <a:r>
              <a:rPr lang="fr-FR" sz="2400" b="1" dirty="0">
                <a:solidFill>
                  <a:srgbClr val="FFFFFF"/>
                </a:solidFill>
                <a:latin typeface="Calibri" panose="020F0502020204030204"/>
                <a:cs typeface="Arial" panose="020B0604020202020204" pitchFamily="34" charset="0"/>
              </a:rPr>
              <a:t>Kiva </a:t>
            </a:r>
            <a:r>
              <a:rPr lang="fr-FR" sz="2400" b="1" dirty="0" err="1">
                <a:solidFill>
                  <a:srgbClr val="FFFFFF"/>
                </a:solidFill>
                <a:latin typeface="Calibri" panose="020F0502020204030204"/>
                <a:cs typeface="Arial" panose="020B0604020202020204" pitchFamily="34" charset="0"/>
              </a:rPr>
              <a:t>Systems</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لنقل السلع داخل المخازن آليًا.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أنظمة ذكاء اصطناعي لتحديد المسارات المثلى وتقليل الوقت والجهد.</a:t>
            </a: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 من 90 دقيقة إلى 15 دقيقة.</a:t>
            </a:r>
          </a:p>
          <a:p>
            <a:pPr algn="r" defTabSz="609630" rtl="1"/>
            <a:r>
              <a:rPr lang="ar-DZ" sz="2400" b="1" dirty="0">
                <a:solidFill>
                  <a:srgbClr val="FFFFFF"/>
                </a:solidFill>
                <a:latin typeface="Calibri" panose="020F0502020204030204"/>
                <a:cs typeface="Arial" panose="020B0604020202020204" pitchFamily="34" charset="0"/>
              </a:rPr>
              <a:t>انخفاض أخطاء الشحن بنسبة 40%.</a:t>
            </a:r>
          </a:p>
          <a:p>
            <a:pPr algn="r" defTabSz="609630" rtl="1"/>
            <a:r>
              <a:rPr lang="ar-DZ" sz="2400" b="1" dirty="0">
                <a:solidFill>
                  <a:srgbClr val="FFFFFF"/>
                </a:solidFill>
                <a:latin typeface="Calibri" panose="020F0502020204030204"/>
                <a:cs typeface="Arial" panose="020B0604020202020204" pitchFamily="34" charset="0"/>
              </a:rPr>
              <a:t>رفع إنتاجية العامل الواحد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2. في الشحن والتوزيع </a:t>
            </a:r>
            <a:r>
              <a:rPr lang="fr-FR" sz="2400" b="1" dirty="0">
                <a:solidFill>
                  <a:srgbClr val="FFFFFF"/>
                </a:solidFill>
                <a:latin typeface="Calibri" panose="020F0502020204030204"/>
                <a:cs typeface="Arial" panose="020B0604020202020204" pitchFamily="34" charset="0"/>
              </a:rPr>
              <a:t>Delivery &amp; </a:t>
            </a:r>
            <a:r>
              <a:rPr lang="fr-FR" sz="2400" b="1" dirty="0" err="1">
                <a:solidFill>
                  <a:srgbClr val="FFFFFF"/>
                </a:solidFill>
                <a:latin typeface="Calibri" panose="020F0502020204030204"/>
                <a:cs typeface="Arial" panose="020B0604020202020204" pitchFamily="34" charset="0"/>
              </a:rPr>
              <a:t>Logistics</a:t>
            </a:r>
            <a:r>
              <a:rPr lang="fr-FR" sz="2400" b="1" dirty="0">
                <a:solidFill>
                  <a:srgbClr val="FFFFFF"/>
                </a:solidFill>
                <a:latin typeface="Calibri" panose="020F0502020204030204"/>
                <a:cs typeface="Arial" panose="020B0604020202020204" pitchFamily="34" charset="0"/>
              </a:rPr>
              <a:t>)</a:t>
            </a:r>
            <a:r>
              <a:rPr lang="ar-DZ" sz="2400" b="1" dirty="0">
                <a:solidFill>
                  <a:srgbClr val="FFFFFF"/>
                </a:solidFill>
                <a:latin typeface="Calibri" panose="020F0502020204030204"/>
                <a:cs typeface="Arial" panose="020B0604020202020204" pitchFamily="34" charset="0"/>
              </a:rPr>
              <a:t>)</a:t>
            </a:r>
            <a:endParaRPr lang="fr-FR" sz="2400" b="1" dirty="0">
              <a:solidFill>
                <a:srgbClr val="FFFFFF"/>
              </a:solidFill>
              <a:latin typeface="Calibri" panose="020F0502020204030204"/>
              <a:cs typeface="Arial" panose="020B0604020202020204" pitchFamily="34" charset="0"/>
            </a:endParaRP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الشحن </a:t>
            </a:r>
            <a:r>
              <a:rPr lang="ar-DZ" sz="2400" b="1" dirty="0" err="1">
                <a:solidFill>
                  <a:srgbClr val="FFFFFF"/>
                </a:solidFill>
                <a:latin typeface="Calibri" panose="020F0502020204030204"/>
                <a:cs typeface="Arial" panose="020B0604020202020204" pitchFamily="34" charset="0"/>
              </a:rPr>
              <a:t>التوقعي</a:t>
            </a:r>
            <a:r>
              <a:rPr lang="ar-DZ"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Anticipatory</a:t>
            </a:r>
            <a:r>
              <a:rPr lang="fr-FR" sz="2400" b="1" dirty="0">
                <a:solidFill>
                  <a:srgbClr val="FFFFFF"/>
                </a:solidFill>
                <a:latin typeface="Calibri" panose="020F0502020204030204"/>
                <a:cs typeface="Arial" panose="020B0604020202020204" pitchFamily="34" charset="0"/>
              </a:rPr>
              <a:t> Shipping)</a:t>
            </a:r>
            <a:r>
              <a:rPr lang="ar-DZ" sz="2400" b="1" dirty="0">
                <a:solidFill>
                  <a:srgbClr val="FFFFFF"/>
                </a:solidFill>
                <a:latin typeface="Calibri" panose="020F0502020204030204"/>
                <a:cs typeface="Arial" panose="020B0604020202020204" pitchFamily="34" charset="0"/>
              </a:rPr>
              <a:t>) للتنبؤ المسبق بالطلبات.</a:t>
            </a:r>
          </a:p>
          <a:p>
            <a:pPr algn="r" defTabSz="609630" rtl="1"/>
            <a:r>
              <a:rPr lang="ar-DZ" sz="2400" b="1" dirty="0">
                <a:solidFill>
                  <a:srgbClr val="FFFFFF"/>
                </a:solidFill>
                <a:latin typeface="Calibri" panose="020F0502020204030204"/>
                <a:cs typeface="Arial" panose="020B0604020202020204" pitchFamily="34" charset="0"/>
              </a:rPr>
              <a:t>توزيع المنتجات على المستودعات الأقرب قبل الطلب الفعلي.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تقليص زمن التوصيل من يومين إلى ساعات.</a:t>
            </a:r>
          </a:p>
          <a:p>
            <a:pPr algn="r" defTabSz="609630" rtl="1"/>
            <a:r>
              <a:rPr lang="ar-DZ" sz="2400" b="1" dirty="0">
                <a:solidFill>
                  <a:srgbClr val="FFFFFF"/>
                </a:solidFill>
                <a:latin typeface="Calibri" panose="020F0502020204030204"/>
                <a:cs typeface="Arial" panose="020B0604020202020204" pitchFamily="34" charset="0"/>
              </a:rPr>
              <a:t>نسبة التسليم في الوقت المحدد بلغت 98%.</a:t>
            </a:r>
          </a:p>
          <a:p>
            <a:pPr algn="r" defTabSz="609630" rtl="1"/>
            <a:r>
              <a:rPr lang="ar-DZ" sz="2400" b="1" dirty="0">
                <a:solidFill>
                  <a:srgbClr val="FFFFFF"/>
                </a:solidFill>
                <a:latin typeface="Calibri" panose="020F0502020204030204"/>
                <a:cs typeface="Arial" panose="020B0604020202020204" pitchFamily="34" charset="0"/>
              </a:rPr>
              <a:t>زيادة ولاء العملاء ورضاهم بشكل كبير.</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3. في خدمة العملاء (</a:t>
            </a:r>
            <a:r>
              <a:rPr lang="fr-FR" sz="2400" b="1" dirty="0">
                <a:solidFill>
                  <a:srgbClr val="FFFFFF"/>
                </a:solidFill>
                <a:latin typeface="Calibri" panose="020F0502020204030204"/>
                <a:cs typeface="Arial" panose="020B0604020202020204" pitchFamily="34" charset="0"/>
              </a:rPr>
              <a:t>Customer Service</a:t>
            </a:r>
            <a:r>
              <a:rPr lang="ar-DZ" sz="2400" b="1" dirty="0">
                <a:solidFill>
                  <a:srgbClr val="FFFFFF"/>
                </a:solidFill>
                <a:latin typeface="Calibri" panose="020F0502020204030204"/>
                <a:cs typeface="Arial" panose="020B0604020202020204" pitchFamily="34" charset="0"/>
              </a:rPr>
              <a:t>)</a:t>
            </a:r>
            <a:endParaRPr lang="fr-FR" sz="2400" b="1" dirty="0">
              <a:solidFill>
                <a:srgbClr val="FFFFFF"/>
              </a:solidFill>
              <a:latin typeface="Calibri" panose="020F0502020204030204"/>
              <a:cs typeface="Arial" panose="020B0604020202020204" pitchFamily="34" charset="0"/>
            </a:endParaRP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دمج المساعد الصوتي </a:t>
            </a:r>
            <a:r>
              <a:rPr lang="fr-FR" sz="2400" b="1" dirty="0">
                <a:solidFill>
                  <a:srgbClr val="FFFFFF"/>
                </a:solidFill>
                <a:latin typeface="Calibri" panose="020F0502020204030204"/>
                <a:cs typeface="Arial" panose="020B0604020202020204" pitchFamily="34" charset="0"/>
              </a:rPr>
              <a:t>Alexa </a:t>
            </a:r>
            <a:r>
              <a:rPr lang="ar-DZ" sz="2400" b="1" dirty="0">
                <a:solidFill>
                  <a:srgbClr val="FFFFFF"/>
                </a:solidFill>
                <a:latin typeface="Calibri" panose="020F0502020204030204"/>
                <a:cs typeface="Arial" panose="020B0604020202020204" pitchFamily="34" charset="0"/>
              </a:rPr>
              <a:t>لخدمة العملاء وتتبع الطلبات.</a:t>
            </a:r>
          </a:p>
          <a:p>
            <a:pPr algn="r" defTabSz="609630" rtl="1"/>
            <a:r>
              <a:rPr lang="ar-DZ" sz="2400" b="1" dirty="0">
                <a:solidFill>
                  <a:srgbClr val="FFFFFF"/>
                </a:solidFill>
                <a:latin typeface="Calibri" panose="020F0502020204030204"/>
                <a:cs typeface="Arial" panose="020B0604020202020204" pitchFamily="34" charset="0"/>
              </a:rPr>
              <a:t>اعتماد الذكاء الاصطناعي في الردود الآلية والدعم الفوري.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r>
              <a:rPr lang="ar-DZ" sz="2400" b="1" dirty="0">
                <a:solidFill>
                  <a:srgbClr val="FFFFFF"/>
                </a:solidFill>
                <a:latin typeface="Calibri" panose="020F0502020204030204"/>
                <a:cs typeface="Arial" panose="020B0604020202020204" pitchFamily="34" charset="0"/>
              </a:rPr>
              <a:t>خفض زمن الرد على الاستفسارات بنسبة 70%.</a:t>
            </a: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أكثر من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ctr" defTabSz="609630" rtl="1"/>
            <a:endParaRPr lang="ar-DZ" sz="2400" b="1" dirty="0">
              <a:solidFill>
                <a:srgbClr val="FFFFFF"/>
              </a:solidFill>
              <a:latin typeface="Calibri" panose="020F0502020204030204"/>
              <a:cs typeface="Arial" panose="020B0604020202020204" pitchFamily="34" charset="0"/>
            </a:endParaRPr>
          </a:p>
          <a:p>
            <a:pPr algn="ctr" defTabSz="609630" rtl="1"/>
            <a:r>
              <a:rPr lang="ar-DZ" sz="2400" b="1" dirty="0">
                <a:solidFill>
                  <a:srgbClr val="FFFFFF"/>
                </a:solidFill>
                <a:latin typeface="Calibri" panose="020F0502020204030204"/>
                <a:cs typeface="Arial" panose="020B0604020202020204" pitchFamily="34" charset="0"/>
              </a:rPr>
              <a:t>4. في إدارة سلسلة الإمداد (</a:t>
            </a:r>
            <a:r>
              <a:rPr lang="fr-FR" sz="2400" b="1" dirty="0" err="1">
                <a:solidFill>
                  <a:srgbClr val="FFFFFF"/>
                </a:solidFill>
                <a:latin typeface="Calibri" panose="020F0502020204030204"/>
                <a:cs typeface="Arial" panose="020B0604020202020204" pitchFamily="34" charset="0"/>
              </a:rPr>
              <a:t>Supply</a:t>
            </a:r>
            <a:r>
              <a:rPr lang="fr-FR" sz="2400" b="1" dirty="0">
                <a:solidFill>
                  <a:srgbClr val="FFFFFF"/>
                </a:solidFill>
                <a:latin typeface="Calibri" panose="020F0502020204030204"/>
                <a:cs typeface="Arial" panose="020B0604020202020204" pitchFamily="34" charset="0"/>
              </a:rPr>
              <a:t> Chain Management)</a:t>
            </a:r>
          </a:p>
          <a:p>
            <a:pPr algn="r" defTabSz="609630" rtl="1"/>
            <a:endParaRPr lang="fr-FR"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تطوير نظام ذكي يربط الموردين والمستودعات وشبكات النقل في قاعدة بيانات واحدة.</a:t>
            </a:r>
          </a:p>
          <a:p>
            <a:pPr algn="r" defTabSz="609630" rtl="1"/>
            <a:r>
              <a:rPr lang="ar-DZ" sz="2400" b="1" dirty="0">
                <a:solidFill>
                  <a:srgbClr val="FFFFFF"/>
                </a:solidFill>
                <a:latin typeface="Calibri" panose="020F0502020204030204"/>
                <a:cs typeface="Arial" panose="020B0604020202020204" pitchFamily="34" charset="0"/>
              </a:rPr>
              <a:t>استخدام التحليل التنبؤي لمتابعة حركة السلع لحظة بلحظة.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النتائج:</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الفاقد والمخزون الزائد بنسبة 35%.</a:t>
            </a:r>
          </a:p>
          <a:p>
            <a:pPr algn="r" defTabSz="609630" rtl="1"/>
            <a:r>
              <a:rPr lang="ar-DZ" sz="2400" b="1" dirty="0">
                <a:solidFill>
                  <a:srgbClr val="FFFFFF"/>
                </a:solidFill>
                <a:latin typeface="Calibri" panose="020F0502020204030204"/>
                <a:cs typeface="Arial" panose="020B0604020202020204" pitchFamily="34" charset="0"/>
              </a:rPr>
              <a:t>رفع المرونة التشغيلية خصوصًا في فترات الأزمات مثل جائحة كوفيد-19.</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5. في الجانب البيئي والاجتماعي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الجانب البيئي 🌿</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إطلاق مبادرة </a:t>
            </a:r>
            <a:r>
              <a:rPr lang="fr-FR" sz="2400" b="1" dirty="0" err="1">
                <a:solidFill>
                  <a:srgbClr val="FFFFFF"/>
                </a:solidFill>
                <a:latin typeface="Calibri" panose="020F0502020204030204"/>
                <a:cs typeface="Arial" panose="020B0604020202020204" pitchFamily="34" charset="0"/>
              </a:rPr>
              <a:t>Climate</a:t>
            </a:r>
            <a:r>
              <a:rPr lang="fr-FR" sz="2400" b="1" dirty="0">
                <a:solidFill>
                  <a:srgbClr val="FFFFFF"/>
                </a:solidFill>
                <a:latin typeface="Calibri" panose="020F0502020204030204"/>
                <a:cs typeface="Arial" panose="020B0604020202020204" pitchFamily="34" charset="0"/>
              </a:rPr>
              <a:t> </a:t>
            </a:r>
            <a:r>
              <a:rPr lang="fr-FR" sz="2400" b="1" dirty="0" err="1">
                <a:solidFill>
                  <a:srgbClr val="FFFFFF"/>
                </a:solidFill>
                <a:latin typeface="Calibri" panose="020F0502020204030204"/>
                <a:cs typeface="Arial" panose="020B0604020202020204" pitchFamily="34" charset="0"/>
              </a:rPr>
              <a:t>Pledge</a:t>
            </a:r>
            <a:r>
              <a:rPr lang="fr-FR" sz="2400" b="1" dirty="0">
                <a:solidFill>
                  <a:srgbClr val="FFFFFF"/>
                </a:solidFill>
                <a:latin typeface="Calibri" panose="020F0502020204030204"/>
                <a:cs typeface="Arial" panose="020B0604020202020204" pitchFamily="34" charset="0"/>
              </a:rPr>
              <a:t> </a:t>
            </a:r>
            <a:r>
              <a:rPr lang="ar-DZ" sz="2400" b="1" dirty="0">
                <a:solidFill>
                  <a:srgbClr val="FFFFFF"/>
                </a:solidFill>
                <a:latin typeface="Calibri" panose="020F0502020204030204"/>
                <a:cs typeface="Arial" panose="020B0604020202020204" pitchFamily="34" charset="0"/>
              </a:rPr>
              <a:t>للوصول إلى الحياد الكربوني سنة 2040.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مواد التغليف بنسبة 25%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استخدام وسائل نقل صديقة للبيئة كالشاحنات الكهربائية والطائرات المسيرة.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الجانب الاجتماعي 👥</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تدريب أكثر من 100 ألف موظف على مهارات رقمية جديدة.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توفير وظائف رقمية في مجالات التحليل والبرمجة.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دعم المجتمعات المحلية عبر برامج تعليمية ومبادرات اجتماعية.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خامساً: النتائج الإجمالية لابتكار العمليات</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بفضل تطبيق الابتكار في مختلف المجالات، حققت أمازون النتائج التالية: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التشغيلي: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الكفاءة التشغيلية بنسبة 40%.</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معالجة الطلبات من 90 إلى 15 دقيقة.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تحسين دقة الشحن والتوصيل بنسبة 98%.</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المالي: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التكلفة التشغيلية بنسبة 25%.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الفاقد والمخزون الزائد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الأرباح بفضل رفع الكفاءة وتقليص الأخطاء التشغيلية.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مستوى العملاء: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تقليص زمن التسليم إلى أقل من 24 ساعة في عدة مناطق.</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معدل رضا العملاء إلى 4.8 / 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زيادة ولاء العملاء وتكرار عمليات الشراء.</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البيئي: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خفض انبعاثات الكربون بأكثر من 22 مليون طن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تقليل استهلاك مواد التغليف بنسبة 25% سنويًا.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رفع كفاءة الطاقة في المستودعات بنسبة 35%.</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على المستوى الاجتماعي:</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خلق أكثر من 100 ألف وظيفة رقمية جديدة.</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تنفيذ برامج تدريب وتأهيل للعاملين.</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تعزيز صورة أمازون كمؤسسة مسؤولة اجتماعيًا.</a:t>
            </a: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endParaRPr lang="ar-DZ" sz="2400" b="1" dirty="0">
              <a:solidFill>
                <a:srgbClr val="FFFFFF"/>
              </a:solidFill>
              <a:latin typeface="Calibri" panose="020F0502020204030204"/>
              <a:cs typeface="Arial" panose="020B0604020202020204" pitchFamily="34" charset="0"/>
            </a:endParaRPr>
          </a:p>
          <a:p>
            <a:pPr algn="r" defTabSz="609630" rtl="1"/>
            <a:r>
              <a:rPr lang="ar-DZ" sz="2400" b="1" dirty="0">
                <a:solidFill>
                  <a:srgbClr val="FFFFFF"/>
                </a:solidFill>
                <a:latin typeface="Calibri" panose="020F0502020204030204"/>
                <a:cs typeface="Arial" panose="020B0604020202020204" pitchFamily="34" charset="0"/>
              </a:rPr>
              <a:t>. </a:t>
            </a:r>
            <a:endParaRPr lang="ar-DZ" sz="2133" b="1" dirty="0">
              <a:solidFill>
                <a:srgbClr val="FFFFFF"/>
              </a:solidFill>
              <a:latin typeface="Calibri" panose="020F0502020204030204"/>
              <a:cs typeface="Arial" panose="020B0604020202020204" pitchFamily="34" charset="0"/>
            </a:endParaRPr>
          </a:p>
        </p:txBody>
      </p:sp>
    </p:spTree>
    <p:extLst>
      <p:ext uri="{BB962C8B-B14F-4D97-AF65-F5344CB8AC3E}">
        <p14:creationId xmlns:p14="http://schemas.microsoft.com/office/powerpoint/2010/main" val="42127101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PC - Color 07 Deep Purple">
      <a:dk1>
        <a:srgbClr val="656D78"/>
      </a:dk1>
      <a:lt1>
        <a:srgbClr val="FFFFFF"/>
      </a:lt1>
      <a:dk2>
        <a:srgbClr val="44546A"/>
      </a:dk2>
      <a:lt2>
        <a:srgbClr val="E7E6E6"/>
      </a:lt2>
      <a:accent1>
        <a:srgbClr val="7E57C2"/>
      </a:accent1>
      <a:accent2>
        <a:srgbClr val="673AB7"/>
      </a:accent2>
      <a:accent3>
        <a:srgbClr val="5E35B1"/>
      </a:accent3>
      <a:accent4>
        <a:srgbClr val="512DA8"/>
      </a:accent4>
      <a:accent5>
        <a:srgbClr val="4527A0"/>
      </a:accent5>
      <a:accent6>
        <a:srgbClr val="311B92"/>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3024</Words>
  <Application>Microsoft Office PowerPoint</Application>
  <PresentationFormat>Widescreen</PresentationFormat>
  <Paragraphs>911</Paragraphs>
  <Slides>12</Slides>
  <Notes>0</Notes>
  <HiddenSlides>0</HiddenSlides>
  <MMClips>0</MMClips>
  <ScaleCrop>false</ScaleCrop>
  <HeadingPairs>
    <vt:vector size="4" baseType="variant">
      <vt:variant>
        <vt:lpstr>Theme</vt:lpstr>
      </vt:variant>
      <vt:variant>
        <vt:i4>3</vt:i4>
      </vt:variant>
      <vt:variant>
        <vt:lpstr>Slide Titles</vt:lpstr>
      </vt:variant>
      <vt:variant>
        <vt:i4>12</vt:i4>
      </vt:variant>
    </vt:vector>
  </HeadingPairs>
  <TitlesOfParts>
    <vt:vector size="15" baseType="lpstr">
      <vt:lpstr>Thème Office</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NADA NADA</dc:creator>
  <cp:lastModifiedBy>staa50774@gmail.com</cp:lastModifiedBy>
  <cp:revision>3</cp:revision>
  <dcterms:created xsi:type="dcterms:W3CDTF">2025-11-03T09:53:15Z</dcterms:created>
  <dcterms:modified xsi:type="dcterms:W3CDTF">2025-11-14T21:46:35Z</dcterms:modified>
</cp:coreProperties>
</file>