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sldIdLst>
    <p:sldId id="256" r:id="rId2"/>
    <p:sldId id="290" r:id="rId3"/>
    <p:sldId id="285" r:id="rId4"/>
    <p:sldId id="291" r:id="rId5"/>
    <p:sldId id="292" r:id="rId6"/>
    <p:sldId id="293" r:id="rId7"/>
    <p:sldId id="294" r:id="rId8"/>
    <p:sldId id="295" r:id="rId9"/>
    <p:sldId id="296" r:id="rId10"/>
    <p:sldId id="297" r:id="rId11"/>
    <p:sldId id="29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3/12/2026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0171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57E33E-8B18-4087-B112-809917729534}" type="datetimeFigureOut">
              <a:rPr lang="en-US" smtClean="0"/>
              <a:t>3/12/2026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7395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FFE419-2371-464F-8239-3959401C3561}" type="datetimeFigureOut">
              <a:rPr lang="en-US" smtClean="0"/>
              <a:t>3/12/2026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653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3/12/2026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1804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E5059C3-6A89-4494-99FF-5A4D6FFD50EB}" type="datetimeFigureOut">
              <a:rPr lang="en-US" smtClean="0"/>
              <a:t>3/12/2026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87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3/12/2026</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08105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3F30E46F-7819-4ACF-B48B-48222C2ACC88}" type="datetimeFigureOut">
              <a:rPr lang="en-US" smtClean="0"/>
              <a:t>3/12/2026</a:t>
            </a:fld>
            <a:endParaRPr lang="en-US" dirty="0"/>
          </a:p>
        </p:txBody>
      </p:sp>
      <p:sp>
        <p:nvSpPr>
          <p:cNvPr id="11" name="Footer Placeholder 10"/>
          <p:cNvSpPr>
            <a:spLocks noGrp="1"/>
          </p:cNvSpPr>
          <p:nvPr>
            <p:ph type="ftr" sz="quarter" idx="11"/>
          </p:nvPr>
        </p:nvSpPr>
        <p:spPr/>
        <p:txBody>
          <a:bodyPr/>
          <a:lstStyle/>
          <a:p>
            <a:r>
              <a:rPr lang="en-US"/>
              <a:t>
              </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6993586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FAF3416-4057-4DAA-829D-4CA07428D088}" type="datetimeFigureOut">
              <a:rPr lang="en-US" smtClean="0"/>
              <a:t>3/12/2026</a:t>
            </a:fld>
            <a:endParaRPr lang="en-US" dirty="0"/>
          </a:p>
        </p:txBody>
      </p:sp>
      <p:sp>
        <p:nvSpPr>
          <p:cNvPr id="7" name="Footer Placeholder 6"/>
          <p:cNvSpPr>
            <a:spLocks noGrp="1"/>
          </p:cNvSpPr>
          <p:nvPr>
            <p:ph type="ftr" sz="quarter" idx="11"/>
          </p:nvPr>
        </p:nvSpPr>
        <p:spPr/>
        <p:txBody>
          <a:bodyPr/>
          <a:lstStyle/>
          <a:p>
            <a:r>
              <a:rPr lang="en-US"/>
              <a:t>
              </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355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1D9284-D300-4297-87F7-E791DCC15DB1}" type="datetimeFigureOut">
              <a:rPr lang="en-US" smtClean="0"/>
              <a:t>3/12/2026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91877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37D525BB-DA17-4BA0-B3C8-3AC3ABC827E6}" type="datetimeFigureOut">
              <a:rPr lang="en-US" smtClean="0"/>
              <a:t>3/12/2026</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997885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B16C4C9A-3960-41CF-A4E9-2A8FB932454B}" type="datetimeFigureOut">
              <a:rPr lang="en-US" smtClean="0"/>
              <a:t>3/12/2026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5807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CBC1C18-307B-4F68-A007-B5B542270E8D}" type="datetimeFigureOut">
              <a:rPr lang="en-US" smtClean="0"/>
              <a:t>3/12/2026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50995284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B6162-70A4-3554-A44D-ED041DD2A451}"/>
              </a:ext>
            </a:extLst>
          </p:cNvPr>
          <p:cNvSpPr>
            <a:spLocks noGrp="1"/>
          </p:cNvSpPr>
          <p:nvPr>
            <p:ph type="ctrTitle"/>
          </p:nvPr>
        </p:nvSpPr>
        <p:spPr>
          <a:xfrm>
            <a:off x="1174351" y="2079812"/>
            <a:ext cx="7315200" cy="704455"/>
          </a:xfrm>
        </p:spPr>
        <p:txBody>
          <a:bodyPr>
            <a:noAutofit/>
          </a:bodyPr>
          <a:lstStyle/>
          <a:p>
            <a:pPr algn="ctr"/>
            <a:r>
              <a:rPr lang="fr-FR" sz="4400" dirty="0">
                <a:latin typeface="Lucida Bright" panose="02040602050505020304" pitchFamily="18" charset="0"/>
              </a:rPr>
              <a:t>HYPOTHESIS 1</a:t>
            </a:r>
            <a:endParaRPr lang="en-US" sz="4400" dirty="0">
              <a:latin typeface="Lucida Bright" panose="02040602050505020304" pitchFamily="18" charset="0"/>
            </a:endParaRPr>
          </a:p>
        </p:txBody>
      </p:sp>
      <p:sp>
        <p:nvSpPr>
          <p:cNvPr id="3" name="Sous-titre 2">
            <a:extLst>
              <a:ext uri="{FF2B5EF4-FFF2-40B4-BE49-F238E27FC236}">
                <a16:creationId xmlns:a16="http://schemas.microsoft.com/office/drawing/2014/main" id="{9B1B7CF7-1E01-2E07-03AE-C84B05AE33AA}"/>
              </a:ext>
            </a:extLst>
          </p:cNvPr>
          <p:cNvSpPr>
            <a:spLocks noGrp="1"/>
          </p:cNvSpPr>
          <p:nvPr>
            <p:ph type="subTitle" idx="1"/>
          </p:nvPr>
        </p:nvSpPr>
        <p:spPr>
          <a:xfrm>
            <a:off x="1069848" y="3603687"/>
            <a:ext cx="7315200" cy="1647582"/>
          </a:xfrm>
        </p:spPr>
        <p:txBody>
          <a:bodyPr/>
          <a:lstStyle/>
          <a:p>
            <a:r>
              <a:rPr lang="fr-FR" dirty="0">
                <a:latin typeface="Lucida Bright" panose="02040602050505020304" pitchFamily="18" charset="0"/>
              </a:rPr>
              <a:t>Dr.DJOUDI Hanane</a:t>
            </a:r>
          </a:p>
          <a:p>
            <a:r>
              <a:rPr lang="fr-FR" dirty="0">
                <a:latin typeface="Lucida Bright" panose="02040602050505020304" pitchFamily="18" charset="0"/>
              </a:rPr>
              <a:t>Faculty of ECMS/ University of Biskra</a:t>
            </a:r>
          </a:p>
          <a:p>
            <a:r>
              <a:rPr lang="fr-FR" dirty="0">
                <a:latin typeface="Lucida Bright" panose="02040602050505020304" pitchFamily="18" charset="0"/>
              </a:rPr>
              <a:t>                                                                            </a:t>
            </a:r>
            <a:endParaRPr lang="en-US" dirty="0"/>
          </a:p>
        </p:txBody>
      </p:sp>
      <p:pic>
        <p:nvPicPr>
          <p:cNvPr id="12" name="Image 11">
            <a:extLst>
              <a:ext uri="{FF2B5EF4-FFF2-40B4-BE49-F238E27FC236}">
                <a16:creationId xmlns:a16="http://schemas.microsoft.com/office/drawing/2014/main" id="{E75831E3-573C-ADBB-C472-C28C72C07FDF}"/>
              </a:ext>
            </a:extLst>
          </p:cNvPr>
          <p:cNvPicPr>
            <a:picLocks noChangeAspect="1"/>
          </p:cNvPicPr>
          <p:nvPr/>
        </p:nvPicPr>
        <p:blipFill>
          <a:blip r:embed="rId2"/>
          <a:stretch>
            <a:fillRect/>
          </a:stretch>
        </p:blipFill>
        <p:spPr>
          <a:xfrm>
            <a:off x="9611424" y="2274976"/>
            <a:ext cx="2131789" cy="2155646"/>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ous-titre 2">
            <a:extLst>
              <a:ext uri="{FF2B5EF4-FFF2-40B4-BE49-F238E27FC236}">
                <a16:creationId xmlns:a16="http://schemas.microsoft.com/office/drawing/2014/main" id="{9B1B7CF7-1E01-2E07-03AE-C84B05AE33AA}"/>
              </a:ext>
            </a:extLst>
          </p:cNvPr>
          <p:cNvSpPr txBox="1">
            <a:spLocks/>
          </p:cNvSpPr>
          <p:nvPr/>
        </p:nvSpPr>
        <p:spPr>
          <a:xfrm>
            <a:off x="2779060" y="5701553"/>
            <a:ext cx="6427416" cy="372514"/>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latin typeface="Lucida Bright" panose="02040602050505020304" pitchFamily="18" charset="0"/>
            </a:endParaRPr>
          </a:p>
          <a:p>
            <a:endParaRPr lang="fr-FR" dirty="0">
              <a:latin typeface="Lucida Bright" panose="02040602050505020304" pitchFamily="18" charset="0"/>
            </a:endParaRPr>
          </a:p>
          <a:p>
            <a:endParaRPr lang="fr-FR" dirty="0">
              <a:latin typeface="Lucida Bright" panose="02040602050505020304" pitchFamily="18" charset="0"/>
            </a:endParaRPr>
          </a:p>
          <a:p>
            <a:endParaRPr lang="en-US" dirty="0"/>
          </a:p>
        </p:txBody>
      </p:sp>
    </p:spTree>
    <p:extLst>
      <p:ext uri="{BB962C8B-B14F-4D97-AF65-F5344CB8AC3E}">
        <p14:creationId xmlns:p14="http://schemas.microsoft.com/office/powerpoint/2010/main" val="369624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1F9DB-5FB5-6D58-F35C-A50D7CD8CD9F}"/>
              </a:ext>
            </a:extLst>
          </p:cNvPr>
          <p:cNvSpPr>
            <a:spLocks noGrp="1"/>
          </p:cNvSpPr>
          <p:nvPr>
            <p:ph type="title"/>
          </p:nvPr>
        </p:nvSpPr>
        <p:spPr/>
        <p:txBody>
          <a:bodyPr/>
          <a:lstStyle/>
          <a:p>
            <a:pPr algn="ctr"/>
            <a:br>
              <a:rPr lang="en-GB" sz="2800" dirty="0">
                <a:latin typeface="Lucida Bright" panose="02040602050505020304" pitchFamily="18" charset="0"/>
              </a:rPr>
            </a:br>
            <a:r>
              <a:rPr lang="en-GB" sz="2800" dirty="0">
                <a:latin typeface="Lucida Bright" panose="02040602050505020304" pitchFamily="18" charset="0"/>
              </a:rPr>
              <a:t>Characteristics</a:t>
            </a:r>
            <a:br>
              <a:rPr lang="en-GB" sz="2800" dirty="0">
                <a:latin typeface="Lucida Bright" panose="02040602050505020304" pitchFamily="18" charset="0"/>
              </a:rPr>
            </a:br>
            <a:r>
              <a:rPr lang="en-GB" sz="2800" dirty="0">
                <a:latin typeface="Lucida Bright" panose="02040602050505020304" pitchFamily="18" charset="0"/>
              </a:rPr>
              <a:t> of</a:t>
            </a:r>
            <a:br>
              <a:rPr lang="en-GB" sz="2800" dirty="0">
                <a:latin typeface="Lucida Bright" panose="02040602050505020304" pitchFamily="18" charset="0"/>
              </a:rPr>
            </a:br>
            <a:r>
              <a:rPr lang="en-GB" sz="2800" dirty="0">
                <a:latin typeface="Lucida Bright" panose="02040602050505020304" pitchFamily="18" charset="0"/>
              </a:rPr>
              <a:t> Hypothesis </a:t>
            </a:r>
            <a:br>
              <a:rPr lang="en-GB" dirty="0"/>
            </a:br>
            <a:endParaRPr lang="en-GB" dirty="0"/>
          </a:p>
        </p:txBody>
      </p:sp>
      <p:pic>
        <p:nvPicPr>
          <p:cNvPr id="5" name="Espace réservé du contenu 4">
            <a:extLst>
              <a:ext uri="{FF2B5EF4-FFF2-40B4-BE49-F238E27FC236}">
                <a16:creationId xmlns:a16="http://schemas.microsoft.com/office/drawing/2014/main" id="{1F7670DE-2234-C8A1-D613-21EA07512730}"/>
              </a:ext>
            </a:extLst>
          </p:cNvPr>
          <p:cNvPicPr>
            <a:picLocks noGrp="1" noChangeAspect="1"/>
          </p:cNvPicPr>
          <p:nvPr>
            <p:ph idx="1"/>
          </p:nvPr>
        </p:nvPicPr>
        <p:blipFill>
          <a:blip r:embed="rId2"/>
          <a:stretch>
            <a:fillRect/>
          </a:stretch>
        </p:blipFill>
        <p:spPr>
          <a:xfrm>
            <a:off x="3603812" y="770965"/>
            <a:ext cx="8005482" cy="5441576"/>
          </a:xfrm>
          <a:prstGeom prst="rect">
            <a:avLst/>
          </a:prstGeom>
        </p:spPr>
      </p:pic>
    </p:spTree>
    <p:extLst>
      <p:ext uri="{BB962C8B-B14F-4D97-AF65-F5344CB8AC3E}">
        <p14:creationId xmlns:p14="http://schemas.microsoft.com/office/powerpoint/2010/main" val="232943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80817-C66A-6A36-FC43-72B61E9A0FED}"/>
              </a:ext>
            </a:extLst>
          </p:cNvPr>
          <p:cNvSpPr>
            <a:spLocks noGrp="1"/>
          </p:cNvSpPr>
          <p:nvPr>
            <p:ph type="title"/>
          </p:nvPr>
        </p:nvSpPr>
        <p:spPr/>
        <p:txBody>
          <a:bodyPr/>
          <a:lstStyle/>
          <a:p>
            <a:pPr algn="ctr"/>
            <a:br>
              <a:rPr lang="en-GB" sz="2800" dirty="0">
                <a:latin typeface="Lucida Bright" panose="02040602050505020304" pitchFamily="18" charset="0"/>
              </a:rPr>
            </a:br>
            <a:r>
              <a:rPr lang="en-GB" sz="2800" dirty="0">
                <a:latin typeface="Lucida Bright" panose="02040602050505020304" pitchFamily="18" charset="0"/>
              </a:rPr>
              <a:t>Characteristics</a:t>
            </a:r>
            <a:br>
              <a:rPr lang="en-GB" sz="2800" dirty="0">
                <a:latin typeface="Lucida Bright" panose="02040602050505020304" pitchFamily="18" charset="0"/>
              </a:rPr>
            </a:br>
            <a:r>
              <a:rPr lang="en-GB" sz="2800" dirty="0">
                <a:latin typeface="Lucida Bright" panose="02040602050505020304" pitchFamily="18" charset="0"/>
              </a:rPr>
              <a:t> of</a:t>
            </a:r>
            <a:br>
              <a:rPr lang="en-GB" sz="2800" dirty="0">
                <a:latin typeface="Lucida Bright" panose="02040602050505020304" pitchFamily="18" charset="0"/>
              </a:rPr>
            </a:br>
            <a:r>
              <a:rPr lang="en-GB" sz="2800" dirty="0">
                <a:latin typeface="Lucida Bright" panose="02040602050505020304" pitchFamily="18" charset="0"/>
              </a:rPr>
              <a:t> Hypothesis </a:t>
            </a:r>
            <a:br>
              <a:rPr lang="en-GB" dirty="0"/>
            </a:br>
            <a:endParaRPr lang="en-GB" dirty="0"/>
          </a:p>
        </p:txBody>
      </p:sp>
      <p:pic>
        <p:nvPicPr>
          <p:cNvPr id="5" name="Espace réservé du contenu 4">
            <a:extLst>
              <a:ext uri="{FF2B5EF4-FFF2-40B4-BE49-F238E27FC236}">
                <a16:creationId xmlns:a16="http://schemas.microsoft.com/office/drawing/2014/main" id="{BECA2356-3C78-07A0-8E22-122F8D46A100}"/>
              </a:ext>
            </a:extLst>
          </p:cNvPr>
          <p:cNvPicPr>
            <a:picLocks noGrp="1" noChangeAspect="1"/>
          </p:cNvPicPr>
          <p:nvPr>
            <p:ph idx="1"/>
          </p:nvPr>
        </p:nvPicPr>
        <p:blipFill>
          <a:blip r:embed="rId2"/>
          <a:stretch>
            <a:fillRect/>
          </a:stretch>
        </p:blipFill>
        <p:spPr>
          <a:xfrm>
            <a:off x="3478305" y="860611"/>
            <a:ext cx="8068235" cy="5100917"/>
          </a:xfrm>
          <a:prstGeom prst="rect">
            <a:avLst/>
          </a:prstGeom>
        </p:spPr>
      </p:pic>
    </p:spTree>
    <p:extLst>
      <p:ext uri="{BB962C8B-B14F-4D97-AF65-F5344CB8AC3E}">
        <p14:creationId xmlns:p14="http://schemas.microsoft.com/office/powerpoint/2010/main" val="386765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B6162-70A4-3554-A44D-ED041DD2A451}"/>
              </a:ext>
            </a:extLst>
          </p:cNvPr>
          <p:cNvSpPr>
            <a:spLocks noGrp="1"/>
          </p:cNvSpPr>
          <p:nvPr>
            <p:ph type="ctrTitle"/>
          </p:nvPr>
        </p:nvSpPr>
        <p:spPr>
          <a:xfrm>
            <a:off x="1016840" y="2054087"/>
            <a:ext cx="7315200" cy="2862469"/>
          </a:xfrm>
        </p:spPr>
        <p:txBody>
          <a:bodyPr>
            <a:normAutofit/>
          </a:bodyPr>
          <a:lstStyle/>
          <a:p>
            <a:pPr algn="ctr"/>
            <a:r>
              <a:rPr lang="fr-FR" altLang="zh-CN" sz="6700" dirty="0">
                <a:latin typeface="Lucida Fax" panose="02060602050505020204" pitchFamily="18" charset="0"/>
                <a:sym typeface="Impact" panose="020B0806030902050204" pitchFamily="34" charset="0"/>
              </a:rPr>
              <a:t>Thanks</a:t>
            </a:r>
            <a:br>
              <a:rPr lang="fr-FR" altLang="zh-CN" sz="6700" dirty="0">
                <a:solidFill>
                  <a:srgbClr val="FFFFFF"/>
                </a:solidFill>
                <a:latin typeface="Lucida Fax" panose="02060602050505020204" pitchFamily="18" charset="0"/>
                <a:sym typeface="Impact" panose="020B0806030902050204" pitchFamily="34" charset="0"/>
              </a:rPr>
            </a:br>
            <a:endParaRPr lang="en-US" sz="6000" dirty="0"/>
          </a:p>
        </p:txBody>
      </p:sp>
      <p:pic>
        <p:nvPicPr>
          <p:cNvPr id="12" name="Image 11">
            <a:extLst>
              <a:ext uri="{FF2B5EF4-FFF2-40B4-BE49-F238E27FC236}">
                <a16:creationId xmlns:a16="http://schemas.microsoft.com/office/drawing/2014/main" id="{E75831E3-573C-ADBB-C472-C28C72C07FDF}"/>
              </a:ext>
            </a:extLst>
          </p:cNvPr>
          <p:cNvPicPr>
            <a:picLocks noChangeAspect="1"/>
          </p:cNvPicPr>
          <p:nvPr/>
        </p:nvPicPr>
        <p:blipFill>
          <a:blip r:embed="rId2"/>
          <a:stretch>
            <a:fillRect/>
          </a:stretch>
        </p:blipFill>
        <p:spPr>
          <a:xfrm>
            <a:off x="9611424" y="2274976"/>
            <a:ext cx="2131789" cy="2155646"/>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6235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AC673-0AD7-1566-C22A-F0817EE865A8}"/>
              </a:ext>
            </a:extLst>
          </p:cNvPr>
          <p:cNvSpPr>
            <a:spLocks noGrp="1"/>
          </p:cNvSpPr>
          <p:nvPr>
            <p:ph type="title"/>
          </p:nvPr>
        </p:nvSpPr>
        <p:spPr/>
        <p:txBody>
          <a:bodyPr/>
          <a:lstStyle/>
          <a:p>
            <a:pPr algn="ctr"/>
            <a:br>
              <a:rPr lang="en-GB" dirty="0">
                <a:latin typeface="Lucida Bright" panose="02040602050505020304" pitchFamily="18" charset="0"/>
              </a:rPr>
            </a:br>
            <a:r>
              <a:rPr lang="en-GB" dirty="0">
                <a:latin typeface="Lucida Bright" panose="02040602050505020304" pitchFamily="18" charset="0"/>
              </a:rPr>
              <a:t>What is Hypothesis ?</a:t>
            </a:r>
            <a:br>
              <a:rPr lang="en-GB" dirty="0">
                <a:latin typeface="Lucida Bright" panose="02040602050505020304" pitchFamily="18" charset="0"/>
              </a:rPr>
            </a:br>
            <a:endParaRPr lang="en-GB" dirty="0">
              <a:latin typeface="Lucida Bright" panose="02040602050505020304" pitchFamily="18" charset="0"/>
            </a:endParaRPr>
          </a:p>
        </p:txBody>
      </p:sp>
      <p:sp>
        <p:nvSpPr>
          <p:cNvPr id="3" name="Espace réservé du contenu 2">
            <a:extLst>
              <a:ext uri="{FF2B5EF4-FFF2-40B4-BE49-F238E27FC236}">
                <a16:creationId xmlns:a16="http://schemas.microsoft.com/office/drawing/2014/main" id="{7FACDDBC-EF0E-ABFC-215D-7CEAC0527731}"/>
              </a:ext>
            </a:extLst>
          </p:cNvPr>
          <p:cNvSpPr>
            <a:spLocks noGrp="1"/>
          </p:cNvSpPr>
          <p:nvPr>
            <p:ph idx="1"/>
          </p:nvPr>
        </p:nvSpPr>
        <p:spPr>
          <a:xfrm>
            <a:off x="3657599" y="645459"/>
            <a:ext cx="7960659" cy="5719482"/>
          </a:xfrm>
        </p:spPr>
        <p:txBody>
          <a:bodyPr>
            <a:normAutofit fontScale="92500" lnSpcReduction="20000"/>
          </a:bodyPr>
          <a:lstStyle/>
          <a:p>
            <a:pPr marL="0" indent="0" algn="just">
              <a:lnSpc>
                <a:spcPct val="110000"/>
              </a:lnSpc>
              <a:spcBef>
                <a:spcPts val="0"/>
              </a:spcBef>
              <a:buNone/>
            </a:pPr>
            <a:r>
              <a:rPr lang="en-GB" sz="2400" dirty="0">
                <a:solidFill>
                  <a:srgbClr val="002060"/>
                </a:solidFill>
                <a:latin typeface="Lucida Bright" panose="02040602050505020304" pitchFamily="18" charset="0"/>
              </a:rPr>
              <a:t>A set of assumption to be proved or disproved is called hypothesis. For researcher hypothesis is a formal question that he intends to resolve. Hypothesis is considered as an intelligent guess or prediction that gives directional to the researcher to answer the research question. Hypothesis or Hypotheses are defined as the predictive statement or explanation, capable of being tested by scientific methods that show the relationship between two or more independent to some dependent variables in a specified population. A hypothesis is an assumption about relations between variables. It is a tentative explanation of the research problem or a guess about the research outcome. Webster (1968) has defined hypothesis as “a tentative assumption made in order to draw out and test its logical or empirical consequences.” ‘Test’ here means “either to prove it wrong or to confirm it”.</a:t>
            </a:r>
          </a:p>
        </p:txBody>
      </p:sp>
    </p:spTree>
    <p:extLst>
      <p:ext uri="{BB962C8B-B14F-4D97-AF65-F5344CB8AC3E}">
        <p14:creationId xmlns:p14="http://schemas.microsoft.com/office/powerpoint/2010/main" val="58881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C6055-BD7E-7F74-F39F-9DF84D5D55E7}"/>
              </a:ext>
            </a:extLst>
          </p:cNvPr>
          <p:cNvSpPr>
            <a:spLocks noGrp="1"/>
          </p:cNvSpPr>
          <p:nvPr>
            <p:ph type="title"/>
          </p:nvPr>
        </p:nvSpPr>
        <p:spPr/>
        <p:txBody>
          <a:bodyPr/>
          <a:lstStyle/>
          <a:p>
            <a:pPr algn="ctr"/>
            <a:r>
              <a:rPr lang="en-GB" dirty="0">
                <a:latin typeface="Lucida Bright" panose="02040602050505020304" pitchFamily="18" charset="0"/>
              </a:rPr>
              <a:t>Nature of Hypothesis</a:t>
            </a:r>
          </a:p>
        </p:txBody>
      </p:sp>
      <p:pic>
        <p:nvPicPr>
          <p:cNvPr id="5" name="Espace réservé du contenu 4">
            <a:extLst>
              <a:ext uri="{FF2B5EF4-FFF2-40B4-BE49-F238E27FC236}">
                <a16:creationId xmlns:a16="http://schemas.microsoft.com/office/drawing/2014/main" id="{623C1306-0C5A-74D3-1459-07965ECD4938}"/>
              </a:ext>
            </a:extLst>
          </p:cNvPr>
          <p:cNvPicPr>
            <a:picLocks noGrp="1" noChangeAspect="1"/>
          </p:cNvPicPr>
          <p:nvPr>
            <p:ph idx="1"/>
          </p:nvPr>
        </p:nvPicPr>
        <p:blipFill>
          <a:blip r:embed="rId2"/>
          <a:stretch>
            <a:fillRect/>
          </a:stretch>
        </p:blipFill>
        <p:spPr>
          <a:xfrm>
            <a:off x="3468688" y="609600"/>
            <a:ext cx="8320087" cy="5893454"/>
          </a:xfrm>
          <a:prstGeom prst="rect">
            <a:avLst/>
          </a:prstGeom>
        </p:spPr>
      </p:pic>
    </p:spTree>
    <p:extLst>
      <p:ext uri="{BB962C8B-B14F-4D97-AF65-F5344CB8AC3E}">
        <p14:creationId xmlns:p14="http://schemas.microsoft.com/office/powerpoint/2010/main" val="326370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948F3-25B0-7191-C3A4-E0772B2D0242}"/>
              </a:ext>
            </a:extLst>
          </p:cNvPr>
          <p:cNvSpPr>
            <a:spLocks noGrp="1"/>
          </p:cNvSpPr>
          <p:nvPr>
            <p:ph type="title"/>
          </p:nvPr>
        </p:nvSpPr>
        <p:spPr/>
        <p:txBody>
          <a:bodyPr/>
          <a:lstStyle/>
          <a:p>
            <a:pPr algn="ctr"/>
            <a:r>
              <a:rPr lang="en-GB" dirty="0">
                <a:latin typeface="Lucida Bright" panose="02040602050505020304" pitchFamily="18" charset="0"/>
              </a:rPr>
              <a:t>Importance of Hypothesis</a:t>
            </a:r>
          </a:p>
        </p:txBody>
      </p:sp>
      <p:pic>
        <p:nvPicPr>
          <p:cNvPr id="5" name="Espace réservé du contenu 4">
            <a:extLst>
              <a:ext uri="{FF2B5EF4-FFF2-40B4-BE49-F238E27FC236}">
                <a16:creationId xmlns:a16="http://schemas.microsoft.com/office/drawing/2014/main" id="{25ECE6EE-5D9D-B22C-42D3-6623F9B7EA2D}"/>
              </a:ext>
            </a:extLst>
          </p:cNvPr>
          <p:cNvPicPr>
            <a:picLocks noGrp="1" noChangeAspect="1"/>
          </p:cNvPicPr>
          <p:nvPr>
            <p:ph idx="1"/>
          </p:nvPr>
        </p:nvPicPr>
        <p:blipFill>
          <a:blip r:embed="rId2"/>
          <a:stretch>
            <a:fillRect/>
          </a:stretch>
        </p:blipFill>
        <p:spPr>
          <a:xfrm>
            <a:off x="3666565" y="897989"/>
            <a:ext cx="7920786" cy="2840292"/>
          </a:xfrm>
          <a:prstGeom prst="rect">
            <a:avLst/>
          </a:prstGeom>
        </p:spPr>
      </p:pic>
      <p:pic>
        <p:nvPicPr>
          <p:cNvPr id="7" name="Image 6">
            <a:extLst>
              <a:ext uri="{FF2B5EF4-FFF2-40B4-BE49-F238E27FC236}">
                <a16:creationId xmlns:a16="http://schemas.microsoft.com/office/drawing/2014/main" id="{FD6B7D98-035C-10A5-9D48-772ECEB40CFD}"/>
              </a:ext>
            </a:extLst>
          </p:cNvPr>
          <p:cNvPicPr>
            <a:picLocks noChangeAspect="1"/>
          </p:cNvPicPr>
          <p:nvPr/>
        </p:nvPicPr>
        <p:blipFill>
          <a:blip r:embed="rId3"/>
          <a:stretch>
            <a:fillRect/>
          </a:stretch>
        </p:blipFill>
        <p:spPr>
          <a:xfrm>
            <a:off x="3572902" y="3738281"/>
            <a:ext cx="7781366" cy="2237575"/>
          </a:xfrm>
          <a:prstGeom prst="rect">
            <a:avLst/>
          </a:prstGeom>
        </p:spPr>
      </p:pic>
    </p:spTree>
    <p:extLst>
      <p:ext uri="{BB962C8B-B14F-4D97-AF65-F5344CB8AC3E}">
        <p14:creationId xmlns:p14="http://schemas.microsoft.com/office/powerpoint/2010/main" val="421925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1E129F-1AD5-0B69-CA55-540FF2536022}"/>
              </a:ext>
            </a:extLst>
          </p:cNvPr>
          <p:cNvSpPr>
            <a:spLocks noGrp="1"/>
          </p:cNvSpPr>
          <p:nvPr>
            <p:ph type="title"/>
          </p:nvPr>
        </p:nvSpPr>
        <p:spPr/>
        <p:txBody>
          <a:bodyPr/>
          <a:lstStyle/>
          <a:p>
            <a:pPr algn="ctr"/>
            <a:r>
              <a:rPr lang="en-GB" dirty="0">
                <a:latin typeface="Lucida Bright" panose="02040602050505020304" pitchFamily="18" charset="0"/>
              </a:rPr>
              <a:t>Importance of Hypothesis</a:t>
            </a:r>
            <a:endParaRPr lang="en-GB" dirty="0"/>
          </a:p>
        </p:txBody>
      </p:sp>
      <p:pic>
        <p:nvPicPr>
          <p:cNvPr id="5" name="Espace réservé du contenu 4">
            <a:extLst>
              <a:ext uri="{FF2B5EF4-FFF2-40B4-BE49-F238E27FC236}">
                <a16:creationId xmlns:a16="http://schemas.microsoft.com/office/drawing/2014/main" id="{20BE508E-28A0-E706-3C85-8778F77CE5A0}"/>
              </a:ext>
            </a:extLst>
          </p:cNvPr>
          <p:cNvPicPr>
            <a:picLocks noGrp="1" noChangeAspect="1"/>
          </p:cNvPicPr>
          <p:nvPr>
            <p:ph idx="1"/>
          </p:nvPr>
        </p:nvPicPr>
        <p:blipFill>
          <a:blip r:embed="rId2"/>
          <a:stretch>
            <a:fillRect/>
          </a:stretch>
        </p:blipFill>
        <p:spPr>
          <a:xfrm>
            <a:off x="3774141" y="795085"/>
            <a:ext cx="7427727" cy="2125104"/>
          </a:xfrm>
          <a:prstGeom prst="rect">
            <a:avLst/>
          </a:prstGeom>
        </p:spPr>
      </p:pic>
      <p:pic>
        <p:nvPicPr>
          <p:cNvPr id="7" name="Image 6">
            <a:extLst>
              <a:ext uri="{FF2B5EF4-FFF2-40B4-BE49-F238E27FC236}">
                <a16:creationId xmlns:a16="http://schemas.microsoft.com/office/drawing/2014/main" id="{6CFEDF32-9F91-9E79-0BAA-7F119564F496}"/>
              </a:ext>
            </a:extLst>
          </p:cNvPr>
          <p:cNvPicPr>
            <a:picLocks noChangeAspect="1"/>
          </p:cNvPicPr>
          <p:nvPr/>
        </p:nvPicPr>
        <p:blipFill>
          <a:blip r:embed="rId3"/>
          <a:stretch>
            <a:fillRect/>
          </a:stretch>
        </p:blipFill>
        <p:spPr>
          <a:xfrm>
            <a:off x="3505200" y="2698376"/>
            <a:ext cx="7696668" cy="2125105"/>
          </a:xfrm>
          <a:prstGeom prst="rect">
            <a:avLst/>
          </a:prstGeom>
        </p:spPr>
      </p:pic>
      <p:pic>
        <p:nvPicPr>
          <p:cNvPr id="9" name="Image 8">
            <a:extLst>
              <a:ext uri="{FF2B5EF4-FFF2-40B4-BE49-F238E27FC236}">
                <a16:creationId xmlns:a16="http://schemas.microsoft.com/office/drawing/2014/main" id="{542F1552-19E8-8359-346C-C89A12241DD1}"/>
              </a:ext>
            </a:extLst>
          </p:cNvPr>
          <p:cNvPicPr>
            <a:picLocks noChangeAspect="1"/>
          </p:cNvPicPr>
          <p:nvPr/>
        </p:nvPicPr>
        <p:blipFill>
          <a:blip r:embed="rId4"/>
          <a:stretch>
            <a:fillRect/>
          </a:stretch>
        </p:blipFill>
        <p:spPr>
          <a:xfrm>
            <a:off x="3702423" y="4751293"/>
            <a:ext cx="7628965" cy="1789343"/>
          </a:xfrm>
          <a:prstGeom prst="rect">
            <a:avLst/>
          </a:prstGeom>
        </p:spPr>
      </p:pic>
    </p:spTree>
    <p:extLst>
      <p:ext uri="{BB962C8B-B14F-4D97-AF65-F5344CB8AC3E}">
        <p14:creationId xmlns:p14="http://schemas.microsoft.com/office/powerpoint/2010/main" val="88721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8C10EB-6BE6-7BF5-DD02-354E58FCF1C7}"/>
              </a:ext>
            </a:extLst>
          </p:cNvPr>
          <p:cNvSpPr>
            <a:spLocks noGrp="1"/>
          </p:cNvSpPr>
          <p:nvPr>
            <p:ph type="title"/>
          </p:nvPr>
        </p:nvSpPr>
        <p:spPr/>
        <p:txBody>
          <a:bodyPr/>
          <a:lstStyle/>
          <a:p>
            <a:pPr algn="ctr"/>
            <a:r>
              <a:rPr lang="en-GB" dirty="0">
                <a:latin typeface="Lucida Bright" panose="02040602050505020304" pitchFamily="18" charset="0"/>
              </a:rPr>
              <a:t>Importance of Hypothesis</a:t>
            </a:r>
            <a:endParaRPr lang="en-GB" dirty="0"/>
          </a:p>
        </p:txBody>
      </p:sp>
      <p:pic>
        <p:nvPicPr>
          <p:cNvPr id="7" name="Espace réservé du contenu 6">
            <a:extLst>
              <a:ext uri="{FF2B5EF4-FFF2-40B4-BE49-F238E27FC236}">
                <a16:creationId xmlns:a16="http://schemas.microsoft.com/office/drawing/2014/main" id="{331DA49A-2074-2ADC-99C5-4B5A31176CC5}"/>
              </a:ext>
            </a:extLst>
          </p:cNvPr>
          <p:cNvPicPr>
            <a:picLocks noGrp="1" noChangeAspect="1"/>
          </p:cNvPicPr>
          <p:nvPr>
            <p:ph idx="1"/>
          </p:nvPr>
        </p:nvPicPr>
        <p:blipFill>
          <a:blip r:embed="rId2"/>
          <a:stretch>
            <a:fillRect/>
          </a:stretch>
        </p:blipFill>
        <p:spPr>
          <a:xfrm>
            <a:off x="3702423" y="860613"/>
            <a:ext cx="7888941" cy="4993340"/>
          </a:xfrm>
          <a:prstGeom prst="rect">
            <a:avLst/>
          </a:prstGeom>
        </p:spPr>
      </p:pic>
    </p:spTree>
    <p:extLst>
      <p:ext uri="{BB962C8B-B14F-4D97-AF65-F5344CB8AC3E}">
        <p14:creationId xmlns:p14="http://schemas.microsoft.com/office/powerpoint/2010/main" val="195510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16E0CA-AE43-2532-46C6-1B3C71F5C954}"/>
              </a:ext>
            </a:extLst>
          </p:cNvPr>
          <p:cNvSpPr>
            <a:spLocks noGrp="1"/>
          </p:cNvSpPr>
          <p:nvPr>
            <p:ph type="title"/>
          </p:nvPr>
        </p:nvSpPr>
        <p:spPr/>
        <p:txBody>
          <a:bodyPr/>
          <a:lstStyle/>
          <a:p>
            <a:pPr algn="ctr"/>
            <a:r>
              <a:rPr lang="en-GB" dirty="0">
                <a:latin typeface="Lucida Bright" panose="02040602050505020304" pitchFamily="18" charset="0"/>
              </a:rPr>
              <a:t>Sources</a:t>
            </a:r>
            <a:br>
              <a:rPr lang="en-GB" dirty="0">
                <a:latin typeface="Lucida Bright" panose="02040602050505020304" pitchFamily="18" charset="0"/>
              </a:rPr>
            </a:br>
            <a:r>
              <a:rPr lang="en-GB" dirty="0">
                <a:latin typeface="Lucida Bright" panose="02040602050505020304" pitchFamily="18" charset="0"/>
              </a:rPr>
              <a:t> of Hypothesis </a:t>
            </a:r>
            <a:br>
              <a:rPr lang="en-GB" dirty="0">
                <a:latin typeface="Lucida Bright" panose="02040602050505020304" pitchFamily="18" charset="0"/>
              </a:rPr>
            </a:br>
            <a:endParaRPr lang="en-GB" dirty="0">
              <a:latin typeface="Lucida Bright" panose="02040602050505020304" pitchFamily="18" charset="0"/>
            </a:endParaRPr>
          </a:p>
        </p:txBody>
      </p:sp>
      <p:pic>
        <p:nvPicPr>
          <p:cNvPr id="5" name="Espace réservé du contenu 4">
            <a:extLst>
              <a:ext uri="{FF2B5EF4-FFF2-40B4-BE49-F238E27FC236}">
                <a16:creationId xmlns:a16="http://schemas.microsoft.com/office/drawing/2014/main" id="{F78395A7-2127-2B71-7328-F9B92EB37B63}"/>
              </a:ext>
            </a:extLst>
          </p:cNvPr>
          <p:cNvPicPr>
            <a:picLocks noGrp="1" noChangeAspect="1"/>
          </p:cNvPicPr>
          <p:nvPr>
            <p:ph idx="1"/>
          </p:nvPr>
        </p:nvPicPr>
        <p:blipFill>
          <a:blip r:embed="rId2"/>
          <a:stretch>
            <a:fillRect/>
          </a:stretch>
        </p:blipFill>
        <p:spPr>
          <a:xfrm>
            <a:off x="3558988" y="704447"/>
            <a:ext cx="8202706" cy="5373624"/>
          </a:xfrm>
          <a:prstGeom prst="rect">
            <a:avLst/>
          </a:prstGeom>
        </p:spPr>
      </p:pic>
    </p:spTree>
    <p:extLst>
      <p:ext uri="{BB962C8B-B14F-4D97-AF65-F5344CB8AC3E}">
        <p14:creationId xmlns:p14="http://schemas.microsoft.com/office/powerpoint/2010/main" val="194161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DB41E-BCFF-3B31-2777-582809AF4C68}"/>
              </a:ext>
            </a:extLst>
          </p:cNvPr>
          <p:cNvSpPr>
            <a:spLocks noGrp="1"/>
          </p:cNvSpPr>
          <p:nvPr>
            <p:ph type="title"/>
          </p:nvPr>
        </p:nvSpPr>
        <p:spPr/>
        <p:txBody>
          <a:bodyPr>
            <a:normAutofit/>
          </a:bodyPr>
          <a:lstStyle/>
          <a:p>
            <a:pPr algn="ctr"/>
            <a:r>
              <a:rPr lang="en-GB" sz="2800" dirty="0">
                <a:latin typeface="Lucida Bright" panose="02040602050505020304" pitchFamily="18" charset="0"/>
              </a:rPr>
              <a:t>Understanding Types of Hypothesis</a:t>
            </a:r>
          </a:p>
        </p:txBody>
      </p:sp>
      <p:sp>
        <p:nvSpPr>
          <p:cNvPr id="7" name="Espace réservé du contenu 6">
            <a:extLst>
              <a:ext uri="{FF2B5EF4-FFF2-40B4-BE49-F238E27FC236}">
                <a16:creationId xmlns:a16="http://schemas.microsoft.com/office/drawing/2014/main" id="{9AE716D8-9E94-74B1-BB55-CD89D399C2EB}"/>
              </a:ext>
            </a:extLst>
          </p:cNvPr>
          <p:cNvSpPr>
            <a:spLocks noGrp="1"/>
          </p:cNvSpPr>
          <p:nvPr>
            <p:ph idx="1"/>
          </p:nvPr>
        </p:nvSpPr>
        <p:spPr/>
        <p:txBody>
          <a:bodyPr>
            <a:normAutofit/>
          </a:bodyPr>
          <a:lstStyle/>
          <a:p>
            <a:pPr algn="just"/>
            <a:r>
              <a:rPr lang="en-GB" sz="3200" dirty="0">
                <a:solidFill>
                  <a:srgbClr val="002060"/>
                </a:solidFill>
                <a:latin typeface="Lucida Bright" panose="02040602050505020304" pitchFamily="18" charset="0"/>
              </a:rPr>
              <a:t>Research Problems are too general by themselves to enable us to carryout meaningful </a:t>
            </a:r>
            <a:r>
              <a:rPr lang="en-GB" sz="3600" dirty="0">
                <a:solidFill>
                  <a:srgbClr val="002060"/>
                </a:solidFill>
                <a:latin typeface="Lucida Bright" panose="02040602050505020304" pitchFamily="18" charset="0"/>
              </a:rPr>
              <a:t>analysis</a:t>
            </a:r>
            <a:r>
              <a:rPr lang="en-GB" sz="3200" dirty="0">
                <a:solidFill>
                  <a:srgbClr val="002060"/>
                </a:solidFill>
                <a:latin typeface="Lucida Bright" panose="02040602050505020304" pitchFamily="18" charset="0"/>
              </a:rPr>
              <a:t>. They need to be specified in a more focussed way. Hypotheses are specific statements that relate to the problem, the answers to which are likely to be yes or no, depending upon what is uncovered from the research. </a:t>
            </a:r>
            <a:br>
              <a:rPr lang="en-GB" sz="3200" dirty="0">
                <a:solidFill>
                  <a:srgbClr val="002060"/>
                </a:solidFill>
                <a:latin typeface="Lucida Bright" panose="02040602050505020304" pitchFamily="18" charset="0"/>
              </a:rPr>
            </a:br>
            <a:endParaRPr lang="en-GB" sz="3200" dirty="0">
              <a:solidFill>
                <a:srgbClr val="002060"/>
              </a:solidFill>
              <a:latin typeface="Lucida Bright" panose="02040602050505020304" pitchFamily="18" charset="0"/>
            </a:endParaRPr>
          </a:p>
        </p:txBody>
      </p:sp>
    </p:spTree>
    <p:extLst>
      <p:ext uri="{BB962C8B-B14F-4D97-AF65-F5344CB8AC3E}">
        <p14:creationId xmlns:p14="http://schemas.microsoft.com/office/powerpoint/2010/main" val="22857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8BD2B-C15B-EA6D-C5C1-470802E4392E}"/>
              </a:ext>
            </a:extLst>
          </p:cNvPr>
          <p:cNvSpPr>
            <a:spLocks noGrp="1"/>
          </p:cNvSpPr>
          <p:nvPr>
            <p:ph type="title"/>
          </p:nvPr>
        </p:nvSpPr>
        <p:spPr/>
        <p:txBody>
          <a:bodyPr>
            <a:normAutofit/>
          </a:bodyPr>
          <a:lstStyle/>
          <a:p>
            <a:pPr algn="ctr"/>
            <a:r>
              <a:rPr lang="en-GB" dirty="0">
                <a:latin typeface="Lucida Bright" panose="02040602050505020304" pitchFamily="18" charset="0"/>
              </a:rPr>
              <a:t>Criteria for Hypothesis construction</a:t>
            </a:r>
          </a:p>
        </p:txBody>
      </p:sp>
      <p:pic>
        <p:nvPicPr>
          <p:cNvPr id="5" name="Espace réservé du contenu 4">
            <a:extLst>
              <a:ext uri="{FF2B5EF4-FFF2-40B4-BE49-F238E27FC236}">
                <a16:creationId xmlns:a16="http://schemas.microsoft.com/office/drawing/2014/main" id="{2C58C522-3766-B30F-93F8-2CC9F386555B}"/>
              </a:ext>
            </a:extLst>
          </p:cNvPr>
          <p:cNvPicPr>
            <a:picLocks noGrp="1" noChangeAspect="1"/>
          </p:cNvPicPr>
          <p:nvPr>
            <p:ph idx="1"/>
          </p:nvPr>
        </p:nvPicPr>
        <p:blipFill>
          <a:blip r:embed="rId2"/>
          <a:stretch>
            <a:fillRect/>
          </a:stretch>
        </p:blipFill>
        <p:spPr>
          <a:xfrm>
            <a:off x="3523129" y="806824"/>
            <a:ext cx="8104095" cy="5163669"/>
          </a:xfrm>
          <a:prstGeom prst="rect">
            <a:avLst/>
          </a:prstGeom>
        </p:spPr>
      </p:pic>
    </p:spTree>
    <p:extLst>
      <p:ext uri="{BB962C8B-B14F-4D97-AF65-F5344CB8AC3E}">
        <p14:creationId xmlns:p14="http://schemas.microsoft.com/office/powerpoint/2010/main" val="1755740163"/>
      </p:ext>
    </p:extLst>
  </p:cSld>
  <p:clrMapOvr>
    <a:masterClrMapping/>
  </p:clrMapOvr>
</p:sld>
</file>

<file path=ppt/theme/theme1.xml><?xml version="1.0" encoding="utf-8"?>
<a:theme xmlns:a="http://schemas.openxmlformats.org/drawingml/2006/main" name="Cadr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TM03457475[[fn=Cadre]]</Template>
  <TotalTime>1740</TotalTime>
  <Words>277</Words>
  <Application>Microsoft Office PowerPoint</Application>
  <PresentationFormat>Grand écran</PresentationFormat>
  <Paragraphs>19</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Corbel</vt:lpstr>
      <vt:lpstr>Lucida Bright</vt:lpstr>
      <vt:lpstr>Lucida Fax</vt:lpstr>
      <vt:lpstr>Wingdings 2</vt:lpstr>
      <vt:lpstr>Cadre</vt:lpstr>
      <vt:lpstr>HYPOTHESIS 1</vt:lpstr>
      <vt:lpstr> What is Hypothesis ? </vt:lpstr>
      <vt:lpstr>Nature of Hypothesis</vt:lpstr>
      <vt:lpstr>Importance of Hypothesis</vt:lpstr>
      <vt:lpstr>Importance of Hypothesis</vt:lpstr>
      <vt:lpstr>Importance of Hypothesis</vt:lpstr>
      <vt:lpstr>Sources  of Hypothesis  </vt:lpstr>
      <vt:lpstr>Understanding Types of Hypothesis</vt:lpstr>
      <vt:lpstr>Criteria for Hypothesis construction</vt:lpstr>
      <vt:lpstr> Characteristics  of  Hypothesis  </vt:lpstr>
      <vt:lpstr> Characteristics  of  Hypothesis  </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Vs STARTUP Quelles différences? </dc:title>
  <dc:creator>UNIV</dc:creator>
  <cp:lastModifiedBy>ADMIN</cp:lastModifiedBy>
  <cp:revision>121</cp:revision>
  <dcterms:created xsi:type="dcterms:W3CDTF">2023-03-05T16:18:00Z</dcterms:created>
  <dcterms:modified xsi:type="dcterms:W3CDTF">2026-03-12T20:13:06Z</dcterms:modified>
</cp:coreProperties>
</file>