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304" r:id="rId3"/>
    <p:sldId id="303" r:id="rId4"/>
    <p:sldId id="280" r:id="rId5"/>
    <p:sldId id="284" r:id="rId6"/>
    <p:sldId id="285" r:id="rId7"/>
    <p:sldId id="286" r:id="rId8"/>
    <p:sldId id="287" r:id="rId9"/>
    <p:sldId id="288" r:id="rId10"/>
    <p:sldId id="290" r:id="rId11"/>
    <p:sldId id="305" r:id="rId12"/>
    <p:sldId id="289" r:id="rId13"/>
    <p:sldId id="291" r:id="rId14"/>
    <p:sldId id="292" r:id="rId15"/>
    <p:sldId id="293" r:id="rId16"/>
    <p:sldId id="294" r:id="rId17"/>
    <p:sldId id="306" r:id="rId18"/>
    <p:sldId id="295" r:id="rId19"/>
    <p:sldId id="296" r:id="rId20"/>
    <p:sldId id="30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01/02/2026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01/02/2026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01/02/2026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01/02/2026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ج  -حقوق لا يجوز التصرف فيها و لا تنتقل بالميراث و لا تسقط بالتقادم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تتطابق الحقوق السياسية تقريبا مع الحقوق اللصيقة بالشخصية في المسائل المتعلقة بعدم جواز التصرف فيها لأنها  تشكل ترجمة لقناعات و رؤى شخصية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لأنها ليست حقوق مالية بطبيعتها ، فإنها لا تنتقل بالميراث و               لا تسقط بالتقادم  بسبب عدم استعمالها . </a:t>
            </a:r>
          </a:p>
        </p:txBody>
      </p:sp>
    </p:spTree>
    <p:extLst>
      <p:ext uri="{BB962C8B-B14F-4D97-AF65-F5344CB8AC3E}">
        <p14:creationId xmlns:p14="http://schemas.microsoft.com/office/powerpoint/2010/main" val="427614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marL="742950" indent="-742950" algn="just" rtl="1">
              <a:buAutoNum type="arabic1Minus"/>
            </a:pPr>
            <a:r>
              <a:rPr lang="ar-DZ" sz="5400" b="1" dirty="0">
                <a:solidFill>
                  <a:srgbClr val="FF0000"/>
                </a:solidFill>
                <a:latin typeface="Arabic Typesetting" panose="03020402040406030203" pitchFamily="66" charset="-78"/>
                <a:cs typeface="Arabic Typesetting" panose="03020402040406030203" pitchFamily="66" charset="-78"/>
              </a:rPr>
              <a:t>الحقوق المتصلة بتشكيل نظام الحكم و ممارسة السلطة </a:t>
            </a:r>
          </a:p>
          <a:p>
            <a:pPr lvl="0" algn="just" rtl="1">
              <a:buClr>
                <a:srgbClr val="A53010"/>
              </a:buClr>
            </a:pPr>
            <a:r>
              <a:rPr lang="ar-DZ" sz="54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marL="742950" indent="-742950" algn="just" rtl="1">
              <a:buAutoNum type="arabic1Minus"/>
            </a:pPr>
            <a:endParaRPr lang="ar-DZ" sz="4800" b="1" dirty="0">
              <a:solidFill>
                <a:srgbClr val="FF0000"/>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7070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marL="742950" indent="-742950" algn="just" rtl="1">
              <a:buAutoNum type="arabic1Minus"/>
            </a:pPr>
            <a:r>
              <a:rPr lang="ar-DZ" sz="4800" b="1" dirty="0">
                <a:solidFill>
                  <a:srgbClr val="FF0000"/>
                </a:solidFill>
                <a:latin typeface="Arabic Typesetting" panose="03020402040406030203" pitchFamily="66" charset="-78"/>
                <a:cs typeface="Arabic Typesetting" panose="03020402040406030203" pitchFamily="66" charset="-78"/>
              </a:rPr>
              <a:t>الحقوق المتصلة بتشكيل نظام الحكم و ممارسة السلطة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تظهر الحقوق المتصلة بتشكيل نظام الحكم و ممارسة السلطة        من خلال ثلاث مظاهر أساسية تتمثل في كل من: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0070C0"/>
                </a:solidFill>
                <a:latin typeface="Arabic Typesetting" panose="03020402040406030203" pitchFamily="66" charset="-78"/>
                <a:cs typeface="Arabic Typesetting" panose="03020402040406030203" pitchFamily="66" charset="-78"/>
              </a:rPr>
              <a:t>الحق في الانتخاب.</a:t>
            </a:r>
          </a:p>
          <a:p>
            <a:pPr algn="just" rtl="1"/>
            <a:r>
              <a:rPr lang="ar-DZ" sz="4800" b="1" dirty="0">
                <a:solidFill>
                  <a:srgbClr val="0070C0"/>
                </a:solidFill>
                <a:latin typeface="Arabic Typesetting" panose="03020402040406030203" pitchFamily="66" charset="-78"/>
                <a:cs typeface="Arabic Typesetting" panose="03020402040406030203" pitchFamily="66" charset="-78"/>
              </a:rPr>
              <a:t> و الحق في الترشح . </a:t>
            </a:r>
          </a:p>
          <a:p>
            <a:pPr algn="just" rtl="1"/>
            <a:r>
              <a:rPr lang="ar-DZ" sz="4800" b="1" dirty="0">
                <a:solidFill>
                  <a:srgbClr val="0070C0"/>
                </a:solidFill>
                <a:latin typeface="Arabic Typesetting" panose="03020402040406030203" pitchFamily="66" charset="-78"/>
                <a:cs typeface="Arabic Typesetting" panose="03020402040406030203" pitchFamily="66" charset="-78"/>
              </a:rPr>
              <a:t>و أيضا الحق في تشكيل الأحزاب السياسية . </a:t>
            </a:r>
            <a:endParaRPr lang="ar-DZ" sz="5400" b="1" dirty="0">
              <a:solidFill>
                <a:srgbClr val="0070C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365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marL="742950" indent="-742950" algn="just" rtl="1">
              <a:buAutoNum type="arabic1Minus"/>
            </a:pPr>
            <a:r>
              <a:rPr lang="ar-DZ" sz="4800" b="1" dirty="0">
                <a:solidFill>
                  <a:srgbClr val="FF0000"/>
                </a:solidFill>
                <a:latin typeface="Arabic Typesetting" panose="03020402040406030203" pitchFamily="66" charset="-78"/>
                <a:cs typeface="Arabic Typesetting" panose="03020402040406030203" pitchFamily="66" charset="-78"/>
              </a:rPr>
              <a:t>الحقوق المتصلة بتشكيل نظام الحكم و ممارسة السلطة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1-	الحق في الانتخاب </a:t>
            </a:r>
            <a:r>
              <a:rPr lang="ar-DZ" sz="48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يشكل الحق في الانتخاب أحد أهم الحقوق السياسية لكونه وسيلة أساسية لمشاركة المواطن في تسيير شؤون دولته من خلال اختيار من ينوب عليه في إدارة الحكم ، حيث يجسد مفاهيم الديمقراطية النيابية ، حيث لا يمارس الشعب الحكم مباشرة بنفسه ، إنما عن طريق نواب منتخبين ينوبون عنه في تلك المهمة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هذا و قد كرس المؤسس الدستوري الجزائري هذا الحق في المادة 56 من دستور 2020  بنصه  </a:t>
            </a:r>
            <a:r>
              <a:rPr lang="ar-DZ" sz="4800" b="1" dirty="0">
                <a:solidFill>
                  <a:srgbClr val="0070C0"/>
                </a:solidFill>
                <a:latin typeface="Arabic Typesetting" panose="03020402040406030203" pitchFamily="66" charset="-78"/>
                <a:cs typeface="Arabic Typesetting" panose="03020402040406030203" pitchFamily="66" charset="-78"/>
              </a:rPr>
              <a:t>على أنه لكل مواطن تتوفر فيه الشروط القانونية أن ينتخب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0945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marL="742950" indent="-742950" algn="just" rtl="1">
              <a:buAutoNum type="arabic1Minus"/>
            </a:pPr>
            <a:r>
              <a:rPr lang="ar-DZ" sz="4800" b="1" dirty="0">
                <a:solidFill>
                  <a:srgbClr val="FF0000"/>
                </a:solidFill>
                <a:latin typeface="Arabic Typesetting" panose="03020402040406030203" pitchFamily="66" charset="-78"/>
                <a:cs typeface="Arabic Typesetting" panose="03020402040406030203" pitchFamily="66" charset="-78"/>
              </a:rPr>
              <a:t>الحقوق المتصلة بتشكيل نظام الحكم و ممارسة السلطة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2-	الحق في الترشح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الحق في الترشح هو الحق الذي يتيح للمواطن ترشيح نفسه لتولي سلطة عامة في الدولة التي ينتمي إليها بجنسيته ، متى توفرت فيه الشروط القانونية ، سواء كان هذا الترشح يتم على مستوى هيئات و سلطات وطنية قومية ، أو  على مستوى سلطات و هيئات محلية،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هذا و نشير إلى أن الدستور الجزائري لعام 2020 قد كرس هذا الحق للمواطنين  </a:t>
            </a:r>
            <a:r>
              <a:rPr lang="ar-DZ" sz="4800" b="1" dirty="0">
                <a:solidFill>
                  <a:srgbClr val="0070C0"/>
                </a:solidFill>
                <a:latin typeface="Arabic Typesetting" panose="03020402040406030203" pitchFamily="66" charset="-78"/>
                <a:cs typeface="Arabic Typesetting" panose="03020402040406030203" pitchFamily="66" charset="-78"/>
              </a:rPr>
              <a:t>في ذات  المادة 56 منه المذكورة أعلاه </a:t>
            </a:r>
            <a:r>
              <a:rPr lang="ar-DZ" sz="4800" b="1" dirty="0">
                <a:solidFill>
                  <a:schemeClr val="tx1"/>
                </a:solidFill>
                <a:latin typeface="Arabic Typesetting" panose="03020402040406030203" pitchFamily="66" charset="-78"/>
                <a:cs typeface="Arabic Typesetting" panose="03020402040406030203" pitchFamily="66" charset="-78"/>
              </a:rPr>
              <a:t>، متى توفرت فيه الشروط القانونية </a:t>
            </a:r>
            <a:r>
              <a:rPr lang="ar-DZ" sz="4800" b="1" dirty="0">
                <a:solidFill>
                  <a:srgbClr val="00B050"/>
                </a:solidFill>
                <a:latin typeface="Arabic Typesetting" panose="03020402040406030203" pitchFamily="66" charset="-78"/>
                <a:cs typeface="Arabic Typesetting" panose="03020402040406030203" pitchFamily="66" charset="-78"/>
              </a:rPr>
              <a:t>. </a:t>
            </a:r>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4324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40000" lnSpcReduction="20000"/>
          </a:bodyPr>
          <a:lstStyle/>
          <a:p>
            <a:pPr algn="just" rtl="1"/>
            <a:r>
              <a:rPr lang="ar-DZ" sz="100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marL="742950" indent="-742950" algn="just" rtl="1">
              <a:buAutoNum type="arabic1Minus"/>
            </a:pPr>
            <a:r>
              <a:rPr lang="ar-DZ" sz="10000" b="1" dirty="0">
                <a:solidFill>
                  <a:srgbClr val="FF0000"/>
                </a:solidFill>
                <a:latin typeface="Arabic Typesetting" panose="03020402040406030203" pitchFamily="66" charset="-78"/>
                <a:cs typeface="Arabic Typesetting" panose="03020402040406030203" pitchFamily="66" charset="-78"/>
              </a:rPr>
              <a:t>الحقوق المتصلة بتشكيل نظام الحكم و ممارسة السلطة :</a:t>
            </a:r>
          </a:p>
          <a:p>
            <a:pPr algn="just" rtl="1"/>
            <a:r>
              <a:rPr lang="ar-DZ" sz="11000" b="1" dirty="0">
                <a:solidFill>
                  <a:srgbClr val="00B050"/>
                </a:solidFill>
                <a:latin typeface="Arabic Typesetting" panose="03020402040406030203" pitchFamily="66" charset="-78"/>
                <a:cs typeface="Arabic Typesetting" panose="03020402040406030203" pitchFamily="66" charset="-78"/>
              </a:rPr>
              <a:t>3-	الحق في إنشاء الأحزاب السياسية </a:t>
            </a:r>
            <a:r>
              <a:rPr lang="ar-DZ" sz="7000" b="1" dirty="0">
                <a:solidFill>
                  <a:srgbClr val="00B050"/>
                </a:solidFill>
                <a:latin typeface="Arabic Typesetting" panose="03020402040406030203" pitchFamily="66" charset="-78"/>
                <a:cs typeface="Arabic Typesetting" panose="03020402040406030203" pitchFamily="66" charset="-78"/>
              </a:rPr>
              <a:t>: </a:t>
            </a:r>
          </a:p>
          <a:p>
            <a:pPr algn="just" rtl="1"/>
            <a:r>
              <a:rPr lang="ar-DZ" sz="10000" b="1" dirty="0">
                <a:solidFill>
                  <a:schemeClr val="tx1"/>
                </a:solidFill>
                <a:latin typeface="Arabic Typesetting" panose="03020402040406030203" pitchFamily="66" charset="-78"/>
                <a:cs typeface="Arabic Typesetting" panose="03020402040406030203" pitchFamily="66" charset="-78"/>
              </a:rPr>
              <a:t>بداية عرف المشرع الجزائري الحزب على اعتبار أنه تجمع مواطنين يتقاسمون نفس الأفكار و يجتمعون لغرض وضع مشروع سياسي مشترك حيز التنفيذ للوصول بوسائل ديمقراطية و سلمية إلى ممارسة السلطات و المسؤوليات في قيادة الشؤون العمومية   ، </a:t>
            </a:r>
          </a:p>
          <a:p>
            <a:pPr algn="just" rtl="1"/>
            <a:r>
              <a:rPr lang="ar-DZ" sz="10000" b="1" dirty="0">
                <a:solidFill>
                  <a:schemeClr val="tx1"/>
                </a:solidFill>
                <a:latin typeface="Arabic Typesetting" panose="03020402040406030203" pitchFamily="66" charset="-78"/>
                <a:cs typeface="Arabic Typesetting" panose="03020402040406030203" pitchFamily="66" charset="-78"/>
              </a:rPr>
              <a:t>هذا و تجدر الإشارة إلى أنه قد تم التكريس الدستوري لهذا الحق ضمن أحكام المادة 57 من دستور 2020 ، و لكن ضمن ضوابط موضوعية و إجرائية ،و ذلك بنصها على  "</a:t>
            </a:r>
            <a:r>
              <a:rPr lang="ar-DZ" sz="10000" b="1" dirty="0">
                <a:solidFill>
                  <a:srgbClr val="0070C0"/>
                </a:solidFill>
                <a:latin typeface="Arabic Typesetting" panose="03020402040406030203" pitchFamily="66" charset="-78"/>
                <a:cs typeface="Arabic Typesetting" panose="03020402040406030203" pitchFamily="66" charset="-78"/>
              </a:rPr>
              <a:t>أن حق إنشاء الأحزاب السياسية معترف به  و مضمون ، و لكن لا يجوز تأسيس الأحزاب السياسية على أساس ديني أو لغوي أو عرقي أو جنسي أو مهني أو جهوي </a:t>
            </a:r>
            <a:r>
              <a:rPr lang="ar-DZ" sz="100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99113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1- الحق في تولي الوظائف العامة : </a:t>
            </a:r>
          </a:p>
          <a:p>
            <a:pPr lvl="0" algn="just" rtl="1">
              <a:buClr>
                <a:srgbClr val="A53010"/>
              </a:buClr>
            </a:pPr>
            <a:r>
              <a:rPr lang="ar-DZ" sz="5400" b="1" dirty="0">
                <a:solidFill>
                  <a:srgbClr val="00B050"/>
                </a:solidFill>
                <a:latin typeface="Arabic Typesetting" panose="03020402040406030203" pitchFamily="66" charset="-78"/>
                <a:cs typeface="Arabic Typesetting" panose="03020402040406030203" pitchFamily="66" charset="-78"/>
              </a:rPr>
              <a:t>2- الحق في اكتساب الجنسية :</a:t>
            </a:r>
          </a:p>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5891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1- الحق في تولي الوظائف العامة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يقتضي الحق في تولي الوظائف العامة تساوي جميع المواطنين في توليهم للوظيفة العامة ، من خلال معاملتهم ذات المعاملة من حيث متطلبات و شروط التأهيل و الابتعاد عن إصدار  تعليمات أو أوامر من الجهات الإدارية  المعنية تتعارض مع مبدأ المساواة كالإقصاء بسبب الانتماء السياسي أو العرقي أو الديني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و في هذا الإطار كرست المادة 67 من الدستور الجزائري لسنة 2020  هذا المعنى بنصها </a:t>
            </a:r>
            <a:r>
              <a:rPr lang="ar-DZ" sz="4800" b="1" dirty="0">
                <a:solidFill>
                  <a:srgbClr val="0070C0"/>
                </a:solidFill>
                <a:latin typeface="Arabic Typesetting" panose="03020402040406030203" pitchFamily="66" charset="-78"/>
                <a:cs typeface="Arabic Typesetting" panose="03020402040406030203" pitchFamily="66" charset="-78"/>
              </a:rPr>
              <a:t>على أنه يتساوى جميع المواطنين في تقلد المهام و الوظائف في الدولة... </a:t>
            </a:r>
            <a:endParaRPr lang="ar-DZ" sz="4400" b="1" dirty="0">
              <a:solidFill>
                <a:srgbClr val="0070C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90280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2-	 الحق في اكتساب الجنسية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تعرف الجنسية  على أساس أنها رابطة سياسية و قانونية بين الفرد و دولة معينة ، كما يعتبر  أمر اكتسابها من أهم الحقوق السياسية  التي تنبني عليها باقي الحقوق السياسية المذكورة  أعلاه.</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كما يترتب عليها أيضا في المقابل حقوق على الفرد تجاه دولته التي ينتمي إليها بجنسيته كالحق في الولاء للدولة ، و الحق في  حمايتها و الدفاع عنها وقت الأزمات   و الحروب .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84043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2-	 الحق في اكتساب الجنسية :</a:t>
            </a:r>
            <a:r>
              <a:rPr lang="ar-DZ" sz="4400" b="1" dirty="0">
                <a:solidFill>
                  <a:schemeClr val="tx1"/>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في إطار تطبيق هذا الحق و ضع المشرع الجزائري قانون خاص بالجنسية يتعلق بشروط اكتسابها  و التجريد منها ، حيث اعتمد المشرع الجزائري سببين أساسيين لاكتساب الجنسية الجزائرية . </a:t>
            </a:r>
          </a:p>
        </p:txBody>
      </p:sp>
    </p:spTree>
    <p:extLst>
      <p:ext uri="{BB962C8B-B14F-4D97-AF65-F5344CB8AC3E}">
        <p14:creationId xmlns:p14="http://schemas.microsoft.com/office/powerpoint/2010/main" val="151790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dirty="0">
                <a:solidFill>
                  <a:srgbClr val="FF0000"/>
                </a:solidFill>
                <a:latin typeface="Arabic Typesetting" panose="03020402040406030203" pitchFamily="66" charset="-78"/>
                <a:cs typeface="Arabic Typesetting" panose="03020402040406030203" pitchFamily="66" charset="-78"/>
              </a:rPr>
              <a:t>       </a:t>
            </a:r>
          </a:p>
          <a:p>
            <a:pPr algn="ctr" rtl="1"/>
            <a:r>
              <a:rPr lang="ar-DZ" sz="6600" dirty="0">
                <a:solidFill>
                  <a:srgbClr val="FF0000"/>
                </a:solidFill>
                <a:latin typeface="Arabic Typesetting" panose="03020402040406030203" pitchFamily="66" charset="-78"/>
                <a:cs typeface="Arabic Typesetting" panose="03020402040406030203" pitchFamily="66" charset="-78"/>
              </a:rPr>
              <a:t> </a:t>
            </a:r>
            <a:r>
              <a:rPr lang="ar-DZ" sz="6600" b="1" dirty="0">
                <a:solidFill>
                  <a:srgbClr val="0070C0"/>
                </a:solidFill>
                <a:latin typeface="Arabic Typesetting" panose="03020402040406030203" pitchFamily="66" charset="-78"/>
                <a:cs typeface="Arabic Typesetting" panose="03020402040406030203" pitchFamily="66" charset="-78"/>
              </a:rPr>
              <a:t>المبحث الثاني : تقسيمات الحق</a:t>
            </a:r>
          </a:p>
          <a:p>
            <a:pPr algn="just" rtl="1"/>
            <a:r>
              <a:rPr lang="ar-DZ" sz="4900" b="1" dirty="0">
                <a:solidFill>
                  <a:srgbClr val="FF0000"/>
                </a:solidFill>
                <a:ea typeface="SimSun" panose="02010600030101010101" pitchFamily="2" charset="-122"/>
                <a:cs typeface="Sakkal Majalla" panose="02000000000000000000" pitchFamily="2" charset="-78"/>
              </a:rPr>
              <a:t>المطلب الأول : الحقوق غير المالية</a:t>
            </a:r>
          </a:p>
          <a:p>
            <a:pPr algn="just" rtl="1"/>
            <a:r>
              <a:rPr lang="ar-DZ" sz="4900" b="1" dirty="0">
                <a:solidFill>
                  <a:srgbClr val="FF0000"/>
                </a:solidFill>
                <a:ea typeface="SimSun" panose="02010600030101010101" pitchFamily="2" charset="-122"/>
                <a:cs typeface="Sakkal Majalla" panose="02000000000000000000" pitchFamily="2" charset="-78"/>
              </a:rPr>
              <a:t> المطلب الثاني : الحقوق المالية </a:t>
            </a:r>
          </a:p>
          <a:p>
            <a:pPr algn="just" rtl="1"/>
            <a:r>
              <a:rPr lang="ar-DZ" sz="4900" b="1" dirty="0">
                <a:solidFill>
                  <a:srgbClr val="FF0000"/>
                </a:solidFill>
                <a:ea typeface="SimSun" panose="02010600030101010101" pitchFamily="2" charset="-122"/>
                <a:cs typeface="Sakkal Majalla" panose="02000000000000000000" pitchFamily="2" charset="-78"/>
              </a:rPr>
              <a:t>المطلب الثالث : الحقوق المختلطة</a:t>
            </a:r>
            <a:endParaRPr lang="ar-DZ" sz="54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9438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Autofit/>
          </a:bodyPr>
          <a:lstStyle/>
          <a:p>
            <a:pPr algn="just" rtl="1"/>
            <a:r>
              <a:rPr lang="ar-DZ" sz="4000" b="1" dirty="0">
                <a:solidFill>
                  <a:srgbClr val="C00000"/>
                </a:solidFill>
                <a:latin typeface="Arabic Typesetting" panose="03020402040406030203" pitchFamily="66" charset="-78"/>
                <a:cs typeface="Arabic Typesetting" panose="03020402040406030203" pitchFamily="66" charset="-78"/>
              </a:rPr>
              <a:t>ثانيا : الصور الأساسية للحقوق السياسية: </a:t>
            </a:r>
          </a:p>
          <a:p>
            <a:pPr algn="just" rtl="1"/>
            <a:r>
              <a:rPr lang="ar-DZ" sz="4000" b="1" dirty="0">
                <a:solidFill>
                  <a:srgbClr val="FF0000"/>
                </a:solidFill>
                <a:latin typeface="Arabic Typesetting" panose="03020402040406030203" pitchFamily="66" charset="-78"/>
                <a:cs typeface="Arabic Typesetting" panose="03020402040406030203" pitchFamily="66" charset="-78"/>
              </a:rPr>
              <a:t>ب‌-	الحقوق المتصلة بتكريس مبادئ المساواة و الانتماء:</a:t>
            </a:r>
          </a:p>
          <a:p>
            <a:pPr algn="just" rtl="1"/>
            <a:r>
              <a:rPr lang="ar-DZ" sz="4000" b="1" dirty="0">
                <a:solidFill>
                  <a:srgbClr val="00B050"/>
                </a:solidFill>
                <a:latin typeface="Arabic Typesetting" panose="03020402040406030203" pitchFamily="66" charset="-78"/>
                <a:cs typeface="Arabic Typesetting" panose="03020402040406030203" pitchFamily="66" charset="-78"/>
              </a:rPr>
              <a:t>2-	 الحق في اكتساب الجنسية :</a:t>
            </a:r>
            <a:r>
              <a:rPr lang="ar-DZ" sz="4000" b="1" dirty="0">
                <a:solidFill>
                  <a:schemeClr val="tx1"/>
                </a:solidFill>
                <a:latin typeface="Arabic Typesetting" panose="03020402040406030203" pitchFamily="66" charset="-78"/>
                <a:cs typeface="Arabic Typesetting" panose="03020402040406030203" pitchFamily="66" charset="-78"/>
              </a:rPr>
              <a:t> </a:t>
            </a:r>
          </a:p>
          <a:p>
            <a:pPr algn="just" rtl="1"/>
            <a:r>
              <a:rPr lang="ar-DZ" sz="4400" b="1" dirty="0">
                <a:solidFill>
                  <a:srgbClr val="0070C0"/>
                </a:solidFill>
                <a:latin typeface="Arabic Typesetting" panose="03020402040406030203" pitchFamily="66" charset="-78"/>
                <a:cs typeface="Arabic Typesetting" panose="03020402040406030203" pitchFamily="66" charset="-78"/>
              </a:rPr>
              <a:t>السبب الأول:  </a:t>
            </a:r>
            <a:r>
              <a:rPr lang="ar-DZ" sz="4400" b="1" dirty="0">
                <a:solidFill>
                  <a:srgbClr val="C00000"/>
                </a:solidFill>
                <a:latin typeface="Arabic Typesetting" panose="03020402040406030203" pitchFamily="66" charset="-78"/>
                <a:cs typeface="Arabic Typesetting" panose="03020402040406030203" pitchFamily="66" charset="-78"/>
              </a:rPr>
              <a:t>رابطة الدم أو النسب  </a:t>
            </a:r>
            <a:r>
              <a:rPr lang="ar-DZ" sz="4400" b="1" dirty="0">
                <a:solidFill>
                  <a:schemeClr val="tx1"/>
                </a:solidFill>
                <a:latin typeface="Arabic Typesetting" panose="03020402040406030203" pitchFamily="66" charset="-78"/>
                <a:cs typeface="Arabic Typesetting" panose="03020402040406030203" pitchFamily="66" charset="-78"/>
              </a:rPr>
              <a:t>كأساس و قاعدة لاكتساب الجنسية الجزائرية الأصلية بنصه على أنه  " يعتبر جزائريا الولد المولود من أب جزائري أو أم جزائرية"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0070C0"/>
                </a:solidFill>
                <a:latin typeface="Arabic Typesetting" panose="03020402040406030203" pitchFamily="66" charset="-78"/>
                <a:cs typeface="Arabic Typesetting" panose="03020402040406030203" pitchFamily="66" charset="-78"/>
              </a:rPr>
              <a:t>أما  السبب الثاني  :</a:t>
            </a:r>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رابطة الأرض أو الولادة  </a:t>
            </a:r>
            <a:r>
              <a:rPr lang="ar-DZ" sz="4800" b="1" dirty="0">
                <a:solidFill>
                  <a:schemeClr val="tx1"/>
                </a:solidFill>
                <a:latin typeface="Arabic Typesetting" panose="03020402040406030203" pitchFamily="66" charset="-78"/>
                <a:cs typeface="Arabic Typesetting" panose="03020402040406030203" pitchFamily="66" charset="-78"/>
              </a:rPr>
              <a:t>كاستثناء في حالات محددة نص عليها المشرع في المادة 07 من الأمر 70- 86 المتعلق بالجنسية الجزائرية سالف الذكر   . </a:t>
            </a:r>
          </a:p>
        </p:txBody>
      </p:sp>
    </p:spTree>
    <p:extLst>
      <p:ext uri="{BB962C8B-B14F-4D97-AF65-F5344CB8AC3E}">
        <p14:creationId xmlns:p14="http://schemas.microsoft.com/office/powerpoint/2010/main" val="67144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11718235" y="675861"/>
            <a:ext cx="327990"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11141764" cy="6609522"/>
          </a:xfrm>
        </p:spPr>
        <p:txBody>
          <a:bodyPr>
            <a:normAutofit/>
          </a:bodyPr>
          <a:lstStyle/>
          <a:p>
            <a:pPr algn="just" rtl="1"/>
            <a:r>
              <a:rPr lang="ar-DZ" sz="6600" b="1" dirty="0">
                <a:solidFill>
                  <a:srgbClr val="FF0000"/>
                </a:solidFill>
                <a:latin typeface="Arabic Typesetting" panose="03020402040406030203" pitchFamily="66" charset="-78"/>
                <a:cs typeface="Arabic Typesetting" panose="03020402040406030203" pitchFamily="66" charset="-78"/>
              </a:rPr>
              <a:t>المطلب الأول : الحقوق غير المالية : </a:t>
            </a:r>
          </a:p>
          <a:p>
            <a:pPr algn="just" rtl="1"/>
            <a:r>
              <a:rPr lang="ar-DZ" sz="5400" b="1" dirty="0">
                <a:solidFill>
                  <a:srgbClr val="0070C0"/>
                </a:solidFill>
                <a:ea typeface="+mj-ea"/>
                <a:cs typeface="Arabic Typesetting" panose="03020402040406030203" pitchFamily="66" charset="-78"/>
              </a:rPr>
              <a:t>الحقوق غير المالية هي حقوق  لا تنصب على مسائل مالية ، كما أنها لا تصلح كأصل عام لأن تقيم بشكل مالي أو نقدي ، بالنظر إلى ارتباطها بكرامة و حرية الشخص صاحب هذه الحقوق ، و في هذا الإطار تنصرف الحقوق    غير المالية إلى صورتين أساسيتين: </a:t>
            </a:r>
          </a:p>
          <a:p>
            <a:pPr algn="just" rtl="1"/>
            <a:r>
              <a:rPr lang="ar-DZ" sz="5400" b="1" dirty="0">
                <a:solidFill>
                  <a:srgbClr val="0070C0"/>
                </a:solidFill>
                <a:ea typeface="+mj-ea"/>
                <a:cs typeface="Arabic Typesetting" panose="03020402040406030203" pitchFamily="66" charset="-78"/>
              </a:rPr>
              <a:t>الصورة الأولى تتعلق</a:t>
            </a:r>
            <a:r>
              <a:rPr lang="ar-DZ" sz="5400" b="1" dirty="0">
                <a:solidFill>
                  <a:srgbClr val="00B050"/>
                </a:solidFill>
                <a:ea typeface="+mj-ea"/>
                <a:cs typeface="Arabic Typesetting" panose="03020402040406030203" pitchFamily="66" charset="-78"/>
              </a:rPr>
              <a:t> بالحقوق اللصيقة بالشخصية( الفرع الأول )،</a:t>
            </a:r>
            <a:br>
              <a:rPr lang="ar-DZ" sz="5400" b="1" dirty="0">
                <a:solidFill>
                  <a:srgbClr val="00B050"/>
                </a:solidFill>
                <a:ea typeface="+mj-ea"/>
                <a:cs typeface="Arabic Typesetting" panose="03020402040406030203" pitchFamily="66" charset="-78"/>
              </a:rPr>
            </a:br>
            <a:r>
              <a:rPr lang="ar-DZ" sz="5400" b="1" dirty="0">
                <a:solidFill>
                  <a:srgbClr val="00B050"/>
                </a:solidFill>
                <a:ea typeface="+mj-ea"/>
                <a:cs typeface="Arabic Typesetting" panose="03020402040406030203" pitchFamily="66" charset="-78"/>
              </a:rPr>
              <a:t> </a:t>
            </a:r>
            <a:r>
              <a:rPr lang="ar-DZ" sz="5400" b="1" dirty="0">
                <a:solidFill>
                  <a:srgbClr val="0070C0"/>
                </a:solidFill>
                <a:ea typeface="+mj-ea"/>
                <a:cs typeface="Arabic Typesetting" panose="03020402040406030203" pitchFamily="66" charset="-78"/>
              </a:rPr>
              <a:t>أما الصورة الثانية فتتمثل في </a:t>
            </a:r>
            <a:r>
              <a:rPr lang="ar-DZ" sz="5400" b="1" dirty="0">
                <a:solidFill>
                  <a:srgbClr val="00B050"/>
                </a:solidFill>
                <a:ea typeface="+mj-ea"/>
                <a:cs typeface="Arabic Typesetting" panose="03020402040406030203" pitchFamily="66" charset="-78"/>
              </a:rPr>
              <a:t>الحقوق  السياسية ( الفرع الثاني ).</a:t>
            </a:r>
            <a:endParaRPr lang="ar-DZ" sz="5400" dirty="0">
              <a:solidFill>
                <a:srgbClr val="FF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9480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تندرج الحقوق السياسية ضمن طائفة الحقوق غير المالية بالنظر إلى عدم صلاحية تقيمها ماليا ، مع ما يترتب على ذلك من عدم جواز التصرف فيها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هذا و تساهم ممارسة هذه الحقوق في تشكيل نظام الحكم و ممارسة السلطة ،و كذا تعزز روابط الانتماء و تكريس مبادئ المساواة بين الأشخاص . </a:t>
            </a:r>
            <a:endParaRPr lang="ar-DZ" sz="6600"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9731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endParaRPr lang="ar-DZ" sz="5400" dirty="0">
              <a:solidFill>
                <a:srgbClr val="FF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6000" b="1" dirty="0">
                <a:solidFill>
                  <a:srgbClr val="C00000"/>
                </a:solidFill>
                <a:latin typeface="Arabic Typesetting" panose="03020402040406030203" pitchFamily="66" charset="-78"/>
                <a:cs typeface="Arabic Typesetting" panose="03020402040406030203" pitchFamily="66" charset="-78"/>
              </a:rPr>
              <a:t>ثانيا :الصور الأساسية للحقوق السياسية </a:t>
            </a:r>
          </a:p>
        </p:txBody>
      </p:sp>
    </p:spTree>
    <p:extLst>
      <p:ext uri="{BB962C8B-B14F-4D97-AF65-F5344CB8AC3E}">
        <p14:creationId xmlns:p14="http://schemas.microsoft.com/office/powerpoint/2010/main" val="212015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FF0000"/>
                </a:solidFill>
                <a:latin typeface="Arabic Typesetting" panose="03020402040406030203" pitchFamily="66" charset="-78"/>
                <a:cs typeface="Arabic Typesetting" panose="03020402040406030203" pitchFamily="66" charset="-78"/>
              </a:rPr>
              <a:t>أ‌-	حقوق تثبت للمواطنين دون الأجانب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تقتضي الحقوق السياسية وجود علاقة سياسية تربط بين الفرد أو الشخص  المعني بهذا النوع من الحقوق من جهة ، و الدولة التي تمارس في إطارها هذه الحقوق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حيث أن للحقوق السياسية  انعكاس على المسائل المتعلقة بإدارة شؤون الدولة و تسيير نظام الحكم و الانخراط في إدارة  و تسيير مختلف المرافق العمومية الحكومية ، و هذه المسائل لا تبغي إلا للأشخاص الذين يحملون جنسية الدولة محل ممارسة الحقوق السياسية . </a:t>
            </a:r>
          </a:p>
        </p:txBody>
      </p:sp>
    </p:spTree>
    <p:extLst>
      <p:ext uri="{BB962C8B-B14F-4D97-AF65-F5344CB8AC3E}">
        <p14:creationId xmlns:p14="http://schemas.microsoft.com/office/powerpoint/2010/main" val="386354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FF0000"/>
                </a:solidFill>
                <a:latin typeface="Arabic Typesetting" panose="03020402040406030203" pitchFamily="66" charset="-78"/>
                <a:cs typeface="Arabic Typesetting" panose="03020402040406030203" pitchFamily="66" charset="-78"/>
              </a:rPr>
              <a:t>أ‌-	حقوق تثبت للمواطنين دون الأجانب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كما تجدر الإشارة أيضا إلى أنه و حتى بالنسبة للمواطنين فإن التمتع بهذا النوع من الحقوق يقتصر على الأشخاص الذين يتوفرون على الأهلية القانونية لذلك على نحو توفر الشخص على السن القانونية لممارسة حق الانتخاب أو الترشح أو تولي الوظائف العامة .</a:t>
            </a:r>
          </a:p>
        </p:txBody>
      </p:sp>
    </p:spTree>
    <p:extLst>
      <p:ext uri="{BB962C8B-B14F-4D97-AF65-F5344CB8AC3E}">
        <p14:creationId xmlns:p14="http://schemas.microsoft.com/office/powerpoint/2010/main" val="197993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fontScale="925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FF0000"/>
                </a:solidFill>
                <a:latin typeface="Arabic Typesetting" panose="03020402040406030203" pitchFamily="66" charset="-78"/>
                <a:cs typeface="Arabic Typesetting" panose="03020402040406030203" pitchFamily="66" charset="-78"/>
              </a:rPr>
              <a:t>أ‌-	حقوق تثبت للمواطنين دون الأجانب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في هذا الإطار ضبط المشرع الجزائري في إطار قانون الانتخابات السن القانونية للانتخاب ب18 سنة كاملة   ، أما سن الترشح فيختلف بحسب طبيعة المسؤولية المترشح لها ، حيث أن الترشح لانتخابات المجالس البلدية و الولائية و المجلس الشعبي الوطني يقتضي بلوغ 25 سنة كاملة ، أما الترشح لانتخابات مجلس الأمة  فيستلزم بلوغ المترشح 35 سنة كاملة يوم الاقتراع ، في حين يتطلب الترشح لانتخابات رئاسة الجمهورية 40 سنة كاملة يوم الاقتراع .</a:t>
            </a:r>
          </a:p>
        </p:txBody>
      </p:sp>
    </p:spTree>
    <p:extLst>
      <p:ext uri="{BB962C8B-B14F-4D97-AF65-F5344CB8AC3E}">
        <p14:creationId xmlns:p14="http://schemas.microsoft.com/office/powerpoint/2010/main" val="11442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الحقوق السياسية  </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خصائص الحقوق السياسية</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FF0000"/>
                </a:solidFill>
                <a:latin typeface="Arabic Typesetting" panose="03020402040406030203" pitchFamily="66" charset="-78"/>
                <a:cs typeface="Arabic Typesetting" panose="03020402040406030203" pitchFamily="66" charset="-78"/>
              </a:rPr>
              <a:t>ب - حقوق تساهم في تنظيم السلطات و إدارة و شؤون الدولة : </a:t>
            </a:r>
            <a:r>
              <a:rPr lang="ar-DZ" sz="4800" b="1" dirty="0">
                <a:solidFill>
                  <a:schemeClr val="tx1"/>
                </a:solidFill>
                <a:latin typeface="Arabic Typesetting" panose="03020402040406030203" pitchFamily="66" charset="-78"/>
                <a:cs typeface="Arabic Typesetting" panose="03020402040406030203" pitchFamily="66" charset="-78"/>
              </a:rPr>
              <a:t>تشكل الحقوق السياسية ركيزة أساسية في تنظيم السلطات التشريعية و التنفيذية و الإدارية في الدولة من خلال تكريس عمليات الانتخابات و تفعيل المشاركة في  الأحزاب السياسية ،       كما تضمن التدخل في تسيير المرافق العمومية المختلفة سواء المركزية أو المحلية من خلال الحق في تولي الوظائف العمومية . </a:t>
            </a:r>
          </a:p>
        </p:txBody>
      </p:sp>
    </p:spTree>
    <p:extLst>
      <p:ext uri="{BB962C8B-B14F-4D97-AF65-F5344CB8AC3E}">
        <p14:creationId xmlns:p14="http://schemas.microsoft.com/office/powerpoint/2010/main" val="291846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422</TotalTime>
  <Words>1424</Words>
  <Application>Microsoft Office PowerPoint</Application>
  <PresentationFormat>شاشة عريضة</PresentationFormat>
  <Paragraphs>121</Paragraphs>
  <Slides>20</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20</vt:i4>
      </vt:variant>
    </vt:vector>
  </HeadingPairs>
  <TitlesOfParts>
    <vt:vector size="25"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107</cp:revision>
  <dcterms:created xsi:type="dcterms:W3CDTF">2025-09-29T18:29:53Z</dcterms:created>
  <dcterms:modified xsi:type="dcterms:W3CDTF">2026-02-01T19:52:42Z</dcterms:modified>
</cp:coreProperties>
</file>