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6" r:id="rId2"/>
    <p:sldId id="256" r:id="rId3"/>
    <p:sldId id="335" r:id="rId4"/>
    <p:sldId id="354" r:id="rId5"/>
    <p:sldId id="359" r:id="rId6"/>
    <p:sldId id="361" r:id="rId7"/>
    <p:sldId id="411" r:id="rId8"/>
    <p:sldId id="413" r:id="rId9"/>
    <p:sldId id="371" r:id="rId10"/>
    <p:sldId id="372" r:id="rId11"/>
    <p:sldId id="418" r:id="rId12"/>
    <p:sldId id="388" r:id="rId13"/>
    <p:sldId id="387" r:id="rId14"/>
    <p:sldId id="389" r:id="rId15"/>
    <p:sldId id="419" r:id="rId16"/>
    <p:sldId id="420" r:id="rId17"/>
    <p:sldId id="421" r:id="rId18"/>
    <p:sldId id="429" r:id="rId19"/>
    <p:sldId id="422" r:id="rId20"/>
    <p:sldId id="423" r:id="rId21"/>
    <p:sldId id="424" r:id="rId22"/>
    <p:sldId id="425" r:id="rId23"/>
    <p:sldId id="426" r:id="rId24"/>
    <p:sldId id="391" r:id="rId25"/>
    <p:sldId id="291" r:id="rId26"/>
    <p:sldId id="283" r:id="rId27"/>
    <p:sldId id="282" r:id="rId28"/>
    <p:sldId id="427" r:id="rId29"/>
    <p:sldId id="406" r:id="rId30"/>
    <p:sldId id="428" r:id="rId31"/>
    <p:sldId id="284" r:id="rId32"/>
    <p:sldId id="392" r:id="rId33"/>
    <p:sldId id="395" r:id="rId34"/>
    <p:sldId id="288" r:id="rId35"/>
    <p:sldId id="396" r:id="rId36"/>
    <p:sldId id="397" r:id="rId37"/>
    <p:sldId id="401" r:id="rId38"/>
    <p:sldId id="398" r:id="rId39"/>
    <p:sldId id="399" r:id="rId40"/>
    <p:sldId id="409" r:id="rId41"/>
    <p:sldId id="400" r:id="rId42"/>
    <p:sldId id="407" r:id="rId43"/>
    <p:sldId id="402" r:id="rId44"/>
    <p:sldId id="408" r:id="rId45"/>
    <p:sldId id="403" r:id="rId46"/>
    <p:sldId id="405" r:id="rId47"/>
    <p:sldId id="318" r:id="rId48"/>
    <p:sldId id="340" r:id="rId49"/>
    <p:sldId id="279" r:id="rId50"/>
    <p:sldId id="2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0" autoAdjust="0"/>
    <p:restoredTop sz="94660"/>
  </p:normalViewPr>
  <p:slideViewPr>
    <p:cSldViewPr snapToGrid="0">
      <p:cViewPr varScale="1">
        <p:scale>
          <a:sx n="85" d="100"/>
          <a:sy n="85" d="100"/>
        </p:scale>
        <p:origin x="10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47FCA-7FF9-48ED-AF27-339B2752ED86}"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2C96C2FB-9AF5-42E7-A860-BC53337E2742}">
      <dgm:prSet phldrT="[Text]"/>
      <dgm:spPr/>
      <dgm:t>
        <a:bodyPr/>
        <a:lstStyle/>
        <a:p>
          <a:r>
            <a:rPr lang="en-US" b="1" dirty="0"/>
            <a:t>Branches of statistics</a:t>
          </a:r>
        </a:p>
      </dgm:t>
    </dgm:pt>
    <dgm:pt modelId="{B61685F3-B1AE-451A-9DDA-E3388D75CC3C}" type="parTrans" cxnId="{9FE1F29D-8FB5-46AD-8F0F-4B57A0B78E96}">
      <dgm:prSet/>
      <dgm:spPr/>
      <dgm:t>
        <a:bodyPr/>
        <a:lstStyle/>
        <a:p>
          <a:endParaRPr lang="en-US"/>
        </a:p>
      </dgm:t>
    </dgm:pt>
    <dgm:pt modelId="{2DF28706-B7C2-41D9-8F13-FFC12546CDCE}" type="sibTrans" cxnId="{9FE1F29D-8FB5-46AD-8F0F-4B57A0B78E96}">
      <dgm:prSet/>
      <dgm:spPr/>
      <dgm:t>
        <a:bodyPr/>
        <a:lstStyle/>
        <a:p>
          <a:endParaRPr lang="en-US"/>
        </a:p>
      </dgm:t>
    </dgm:pt>
    <dgm:pt modelId="{72615C4F-6150-4E0D-A73F-785C551AF8F5}">
      <dgm:prSet phldrT="[Text]"/>
      <dgm:spPr/>
      <dgm:t>
        <a:bodyPr/>
        <a:lstStyle/>
        <a:p>
          <a:r>
            <a:rPr lang="en-US" dirty="0"/>
            <a:t>Descriptive statistics</a:t>
          </a:r>
        </a:p>
      </dgm:t>
    </dgm:pt>
    <dgm:pt modelId="{CCD083D1-DC83-47E8-B64A-DC283DC42BF8}" type="parTrans" cxnId="{60BCBB00-2830-4231-B0ED-10C7DA40A398}">
      <dgm:prSet/>
      <dgm:spPr/>
      <dgm:t>
        <a:bodyPr/>
        <a:lstStyle/>
        <a:p>
          <a:endParaRPr lang="en-US"/>
        </a:p>
      </dgm:t>
    </dgm:pt>
    <dgm:pt modelId="{B7B4732B-8FAE-4ADF-BA89-DE97371C984F}" type="sibTrans" cxnId="{60BCBB00-2830-4231-B0ED-10C7DA40A398}">
      <dgm:prSet/>
      <dgm:spPr/>
      <dgm:t>
        <a:bodyPr/>
        <a:lstStyle/>
        <a:p>
          <a:endParaRPr lang="en-US"/>
        </a:p>
      </dgm:t>
    </dgm:pt>
    <dgm:pt modelId="{E6133FEB-789D-4402-9071-00B04973C2BF}">
      <dgm:prSet phldrT="[Text]"/>
      <dgm:spPr/>
      <dgm:t>
        <a:bodyPr/>
        <a:lstStyle/>
        <a:p>
          <a:r>
            <a:rPr lang="en-US" dirty="0"/>
            <a:t>Inferential statistics</a:t>
          </a:r>
        </a:p>
      </dgm:t>
    </dgm:pt>
    <dgm:pt modelId="{486B7BA9-E2E9-4677-9E62-9DA3E5A3FF05}" type="parTrans" cxnId="{93D52715-4A77-48D2-BF16-FBC1DA2844C3}">
      <dgm:prSet/>
      <dgm:spPr/>
      <dgm:t>
        <a:bodyPr/>
        <a:lstStyle/>
        <a:p>
          <a:endParaRPr lang="en-US"/>
        </a:p>
      </dgm:t>
    </dgm:pt>
    <dgm:pt modelId="{A9428DB3-AB20-4B3D-A422-21173AACF601}" type="sibTrans" cxnId="{93D52715-4A77-48D2-BF16-FBC1DA2844C3}">
      <dgm:prSet/>
      <dgm:spPr/>
      <dgm:t>
        <a:bodyPr/>
        <a:lstStyle/>
        <a:p>
          <a:endParaRPr lang="en-US"/>
        </a:p>
      </dgm:t>
    </dgm:pt>
    <dgm:pt modelId="{BE4BFC6E-A61B-4F88-93C3-395F046600A1}" type="pres">
      <dgm:prSet presAssocID="{9E347FCA-7FF9-48ED-AF27-339B2752ED86}" presName="hierChild1" presStyleCnt="0">
        <dgm:presLayoutVars>
          <dgm:orgChart val="1"/>
          <dgm:chPref val="1"/>
          <dgm:dir/>
          <dgm:animOne val="branch"/>
          <dgm:animLvl val="lvl"/>
          <dgm:resizeHandles/>
        </dgm:presLayoutVars>
      </dgm:prSet>
      <dgm:spPr/>
    </dgm:pt>
    <dgm:pt modelId="{09BE24E9-6524-42D0-B52C-B0D4E1A4CD96}" type="pres">
      <dgm:prSet presAssocID="{2C96C2FB-9AF5-42E7-A860-BC53337E2742}" presName="hierRoot1" presStyleCnt="0">
        <dgm:presLayoutVars>
          <dgm:hierBranch val="init"/>
        </dgm:presLayoutVars>
      </dgm:prSet>
      <dgm:spPr/>
    </dgm:pt>
    <dgm:pt modelId="{838C5E6E-7AD0-4C74-A476-2669917A77E5}" type="pres">
      <dgm:prSet presAssocID="{2C96C2FB-9AF5-42E7-A860-BC53337E2742}" presName="rootComposite1" presStyleCnt="0"/>
      <dgm:spPr/>
    </dgm:pt>
    <dgm:pt modelId="{4FC62505-8D29-4C95-8BF7-C59B37A1D625}" type="pres">
      <dgm:prSet presAssocID="{2C96C2FB-9AF5-42E7-A860-BC53337E2742}" presName="rootText1" presStyleLbl="node0" presStyleIdx="0" presStyleCnt="1">
        <dgm:presLayoutVars>
          <dgm:chPref val="3"/>
        </dgm:presLayoutVars>
      </dgm:prSet>
      <dgm:spPr/>
    </dgm:pt>
    <dgm:pt modelId="{AE56E43B-0921-4294-AF91-970B1807538E}" type="pres">
      <dgm:prSet presAssocID="{2C96C2FB-9AF5-42E7-A860-BC53337E2742}" presName="rootConnector1" presStyleLbl="node1" presStyleIdx="0" presStyleCnt="0"/>
      <dgm:spPr/>
    </dgm:pt>
    <dgm:pt modelId="{B0D61103-6D35-4BB2-85CE-065EFFC2B740}" type="pres">
      <dgm:prSet presAssocID="{2C96C2FB-9AF5-42E7-A860-BC53337E2742}" presName="hierChild2" presStyleCnt="0"/>
      <dgm:spPr/>
    </dgm:pt>
    <dgm:pt modelId="{B6BB444D-6BC3-46EE-9365-E191D5B4D4D9}" type="pres">
      <dgm:prSet presAssocID="{CCD083D1-DC83-47E8-B64A-DC283DC42BF8}" presName="Name37" presStyleLbl="parChTrans1D2" presStyleIdx="0" presStyleCnt="2"/>
      <dgm:spPr/>
    </dgm:pt>
    <dgm:pt modelId="{030305E8-CE56-4278-9D46-1924C5BF3A83}" type="pres">
      <dgm:prSet presAssocID="{72615C4F-6150-4E0D-A73F-785C551AF8F5}" presName="hierRoot2" presStyleCnt="0">
        <dgm:presLayoutVars>
          <dgm:hierBranch val="init"/>
        </dgm:presLayoutVars>
      </dgm:prSet>
      <dgm:spPr/>
    </dgm:pt>
    <dgm:pt modelId="{B0A14AFA-F1D9-4EA1-80EF-9B8214B0CFA6}" type="pres">
      <dgm:prSet presAssocID="{72615C4F-6150-4E0D-A73F-785C551AF8F5}" presName="rootComposite" presStyleCnt="0"/>
      <dgm:spPr/>
    </dgm:pt>
    <dgm:pt modelId="{36D1FD48-0A22-4C52-BD09-D4DDD45BE161}" type="pres">
      <dgm:prSet presAssocID="{72615C4F-6150-4E0D-A73F-785C551AF8F5}" presName="rootText" presStyleLbl="node2" presStyleIdx="0" presStyleCnt="2">
        <dgm:presLayoutVars>
          <dgm:chPref val="3"/>
        </dgm:presLayoutVars>
      </dgm:prSet>
      <dgm:spPr/>
    </dgm:pt>
    <dgm:pt modelId="{7B74CE6F-E194-45DC-AA36-2906C4A2C379}" type="pres">
      <dgm:prSet presAssocID="{72615C4F-6150-4E0D-A73F-785C551AF8F5}" presName="rootConnector" presStyleLbl="node2" presStyleIdx="0" presStyleCnt="2"/>
      <dgm:spPr/>
    </dgm:pt>
    <dgm:pt modelId="{99B64FC8-D96C-41D3-91BD-2FB08E3D6E60}" type="pres">
      <dgm:prSet presAssocID="{72615C4F-6150-4E0D-A73F-785C551AF8F5}" presName="hierChild4" presStyleCnt="0"/>
      <dgm:spPr/>
    </dgm:pt>
    <dgm:pt modelId="{F4C24B49-119D-4947-955B-CF365E9E4DE3}" type="pres">
      <dgm:prSet presAssocID="{72615C4F-6150-4E0D-A73F-785C551AF8F5}" presName="hierChild5" presStyleCnt="0"/>
      <dgm:spPr/>
    </dgm:pt>
    <dgm:pt modelId="{EE38734A-117A-47BF-89DE-0D04C6CF9CF0}" type="pres">
      <dgm:prSet presAssocID="{486B7BA9-E2E9-4677-9E62-9DA3E5A3FF05}" presName="Name37" presStyleLbl="parChTrans1D2" presStyleIdx="1" presStyleCnt="2"/>
      <dgm:spPr/>
    </dgm:pt>
    <dgm:pt modelId="{7B28281D-335F-4A0C-AC93-DE2C302DEC3C}" type="pres">
      <dgm:prSet presAssocID="{E6133FEB-789D-4402-9071-00B04973C2BF}" presName="hierRoot2" presStyleCnt="0">
        <dgm:presLayoutVars>
          <dgm:hierBranch val="init"/>
        </dgm:presLayoutVars>
      </dgm:prSet>
      <dgm:spPr/>
    </dgm:pt>
    <dgm:pt modelId="{9719EA89-393B-4A80-9AA9-0531A3F6EF52}" type="pres">
      <dgm:prSet presAssocID="{E6133FEB-789D-4402-9071-00B04973C2BF}" presName="rootComposite" presStyleCnt="0"/>
      <dgm:spPr/>
    </dgm:pt>
    <dgm:pt modelId="{D1934DA5-2468-4132-9C05-AC1009DDB8EB}" type="pres">
      <dgm:prSet presAssocID="{E6133FEB-789D-4402-9071-00B04973C2BF}" presName="rootText" presStyleLbl="node2" presStyleIdx="1" presStyleCnt="2">
        <dgm:presLayoutVars>
          <dgm:chPref val="3"/>
        </dgm:presLayoutVars>
      </dgm:prSet>
      <dgm:spPr/>
    </dgm:pt>
    <dgm:pt modelId="{54B270A3-89C6-4BFF-AD95-D5BA4FD08066}" type="pres">
      <dgm:prSet presAssocID="{E6133FEB-789D-4402-9071-00B04973C2BF}" presName="rootConnector" presStyleLbl="node2" presStyleIdx="1" presStyleCnt="2"/>
      <dgm:spPr/>
    </dgm:pt>
    <dgm:pt modelId="{09B74824-86BE-483F-BE29-CB608C43C5E1}" type="pres">
      <dgm:prSet presAssocID="{E6133FEB-789D-4402-9071-00B04973C2BF}" presName="hierChild4" presStyleCnt="0"/>
      <dgm:spPr/>
    </dgm:pt>
    <dgm:pt modelId="{B74ABB0A-2E7A-44B9-9871-F73EBCFE5E42}" type="pres">
      <dgm:prSet presAssocID="{E6133FEB-789D-4402-9071-00B04973C2BF}" presName="hierChild5" presStyleCnt="0"/>
      <dgm:spPr/>
    </dgm:pt>
    <dgm:pt modelId="{9BFCDFA3-BDDC-43E1-9723-DBAA2A33E120}" type="pres">
      <dgm:prSet presAssocID="{2C96C2FB-9AF5-42E7-A860-BC53337E2742}" presName="hierChild3" presStyleCnt="0"/>
      <dgm:spPr/>
    </dgm:pt>
  </dgm:ptLst>
  <dgm:cxnLst>
    <dgm:cxn modelId="{60BCBB00-2830-4231-B0ED-10C7DA40A398}" srcId="{2C96C2FB-9AF5-42E7-A860-BC53337E2742}" destId="{72615C4F-6150-4E0D-A73F-785C551AF8F5}" srcOrd="0" destOrd="0" parTransId="{CCD083D1-DC83-47E8-B64A-DC283DC42BF8}" sibTransId="{B7B4732B-8FAE-4ADF-BA89-DE97371C984F}"/>
    <dgm:cxn modelId="{93D52715-4A77-48D2-BF16-FBC1DA2844C3}" srcId="{2C96C2FB-9AF5-42E7-A860-BC53337E2742}" destId="{E6133FEB-789D-4402-9071-00B04973C2BF}" srcOrd="1" destOrd="0" parTransId="{486B7BA9-E2E9-4677-9E62-9DA3E5A3FF05}" sibTransId="{A9428DB3-AB20-4B3D-A422-21173AACF601}"/>
    <dgm:cxn modelId="{7DD09F1F-55AC-43B4-9541-D49791639E11}" type="presOf" srcId="{E6133FEB-789D-4402-9071-00B04973C2BF}" destId="{54B270A3-89C6-4BFF-AD95-D5BA4FD08066}" srcOrd="1" destOrd="0" presId="urn:microsoft.com/office/officeart/2005/8/layout/orgChart1"/>
    <dgm:cxn modelId="{25E00A3C-A2F4-461B-9146-F6B81B40F81F}" type="presOf" srcId="{E6133FEB-789D-4402-9071-00B04973C2BF}" destId="{D1934DA5-2468-4132-9C05-AC1009DDB8EB}" srcOrd="0" destOrd="0" presId="urn:microsoft.com/office/officeart/2005/8/layout/orgChart1"/>
    <dgm:cxn modelId="{E59F1F4F-46E4-4E61-B701-D421EBD1B322}" type="presOf" srcId="{2C96C2FB-9AF5-42E7-A860-BC53337E2742}" destId="{4FC62505-8D29-4C95-8BF7-C59B37A1D625}" srcOrd="0" destOrd="0" presId="urn:microsoft.com/office/officeart/2005/8/layout/orgChart1"/>
    <dgm:cxn modelId="{D80B0051-5EE6-4967-9CBB-025E81E68EBA}" type="presOf" srcId="{486B7BA9-E2E9-4677-9E62-9DA3E5A3FF05}" destId="{EE38734A-117A-47BF-89DE-0D04C6CF9CF0}" srcOrd="0" destOrd="0" presId="urn:microsoft.com/office/officeart/2005/8/layout/orgChart1"/>
    <dgm:cxn modelId="{3B94178F-5712-4025-BBBD-25D1B292E853}" type="presOf" srcId="{2C96C2FB-9AF5-42E7-A860-BC53337E2742}" destId="{AE56E43B-0921-4294-AF91-970B1807538E}" srcOrd="1" destOrd="0" presId="urn:microsoft.com/office/officeart/2005/8/layout/orgChart1"/>
    <dgm:cxn modelId="{B3E4C492-ECD6-4B35-8C51-8CF849873AA1}" type="presOf" srcId="{72615C4F-6150-4E0D-A73F-785C551AF8F5}" destId="{7B74CE6F-E194-45DC-AA36-2906C4A2C379}" srcOrd="1" destOrd="0" presId="urn:microsoft.com/office/officeart/2005/8/layout/orgChart1"/>
    <dgm:cxn modelId="{9FE1F29D-8FB5-46AD-8F0F-4B57A0B78E96}" srcId="{9E347FCA-7FF9-48ED-AF27-339B2752ED86}" destId="{2C96C2FB-9AF5-42E7-A860-BC53337E2742}" srcOrd="0" destOrd="0" parTransId="{B61685F3-B1AE-451A-9DDA-E3388D75CC3C}" sibTransId="{2DF28706-B7C2-41D9-8F13-FFC12546CDCE}"/>
    <dgm:cxn modelId="{65F781AB-63A6-4318-8E98-32E8D3904983}" type="presOf" srcId="{CCD083D1-DC83-47E8-B64A-DC283DC42BF8}" destId="{B6BB444D-6BC3-46EE-9365-E191D5B4D4D9}" srcOrd="0" destOrd="0" presId="urn:microsoft.com/office/officeart/2005/8/layout/orgChart1"/>
    <dgm:cxn modelId="{16F28FD3-BF76-4B1A-B70C-25805DF01EEA}" type="presOf" srcId="{72615C4F-6150-4E0D-A73F-785C551AF8F5}" destId="{36D1FD48-0A22-4C52-BD09-D4DDD45BE161}" srcOrd="0" destOrd="0" presId="urn:microsoft.com/office/officeart/2005/8/layout/orgChart1"/>
    <dgm:cxn modelId="{A73159E4-AC2A-4821-9743-BB0F31818352}" type="presOf" srcId="{9E347FCA-7FF9-48ED-AF27-339B2752ED86}" destId="{BE4BFC6E-A61B-4F88-93C3-395F046600A1}" srcOrd="0" destOrd="0" presId="urn:microsoft.com/office/officeart/2005/8/layout/orgChart1"/>
    <dgm:cxn modelId="{9CBFBF5D-402C-4CDE-920F-F7F0626C4A2F}" type="presParOf" srcId="{BE4BFC6E-A61B-4F88-93C3-395F046600A1}" destId="{09BE24E9-6524-42D0-B52C-B0D4E1A4CD96}" srcOrd="0" destOrd="0" presId="urn:microsoft.com/office/officeart/2005/8/layout/orgChart1"/>
    <dgm:cxn modelId="{6E2A0734-E82F-4DCF-9316-B4E903660BAF}" type="presParOf" srcId="{09BE24E9-6524-42D0-B52C-B0D4E1A4CD96}" destId="{838C5E6E-7AD0-4C74-A476-2669917A77E5}" srcOrd="0" destOrd="0" presId="urn:microsoft.com/office/officeart/2005/8/layout/orgChart1"/>
    <dgm:cxn modelId="{A179C2E7-AC57-4F56-AB07-CC7900AE2FED}" type="presParOf" srcId="{838C5E6E-7AD0-4C74-A476-2669917A77E5}" destId="{4FC62505-8D29-4C95-8BF7-C59B37A1D625}" srcOrd="0" destOrd="0" presId="urn:microsoft.com/office/officeart/2005/8/layout/orgChart1"/>
    <dgm:cxn modelId="{051A49DD-2D1C-45BD-830C-0C744DEE7C85}" type="presParOf" srcId="{838C5E6E-7AD0-4C74-A476-2669917A77E5}" destId="{AE56E43B-0921-4294-AF91-970B1807538E}" srcOrd="1" destOrd="0" presId="urn:microsoft.com/office/officeart/2005/8/layout/orgChart1"/>
    <dgm:cxn modelId="{A24CCAFD-0719-4CEE-983E-ED9DCA88AB5D}" type="presParOf" srcId="{09BE24E9-6524-42D0-B52C-B0D4E1A4CD96}" destId="{B0D61103-6D35-4BB2-85CE-065EFFC2B740}" srcOrd="1" destOrd="0" presId="urn:microsoft.com/office/officeart/2005/8/layout/orgChart1"/>
    <dgm:cxn modelId="{209CFDEB-29D7-4CB6-AB66-031C3E49AE95}" type="presParOf" srcId="{B0D61103-6D35-4BB2-85CE-065EFFC2B740}" destId="{B6BB444D-6BC3-46EE-9365-E191D5B4D4D9}" srcOrd="0" destOrd="0" presId="urn:microsoft.com/office/officeart/2005/8/layout/orgChart1"/>
    <dgm:cxn modelId="{402103AC-CBEE-476F-9C43-B942BCA0B820}" type="presParOf" srcId="{B0D61103-6D35-4BB2-85CE-065EFFC2B740}" destId="{030305E8-CE56-4278-9D46-1924C5BF3A83}" srcOrd="1" destOrd="0" presId="urn:microsoft.com/office/officeart/2005/8/layout/orgChart1"/>
    <dgm:cxn modelId="{29FCA1C8-4337-4D64-9F9B-65746B4D9806}" type="presParOf" srcId="{030305E8-CE56-4278-9D46-1924C5BF3A83}" destId="{B0A14AFA-F1D9-4EA1-80EF-9B8214B0CFA6}" srcOrd="0" destOrd="0" presId="urn:microsoft.com/office/officeart/2005/8/layout/orgChart1"/>
    <dgm:cxn modelId="{1C32254B-B3BD-4F5B-8B0C-073E19BC3121}" type="presParOf" srcId="{B0A14AFA-F1D9-4EA1-80EF-9B8214B0CFA6}" destId="{36D1FD48-0A22-4C52-BD09-D4DDD45BE161}" srcOrd="0" destOrd="0" presId="urn:microsoft.com/office/officeart/2005/8/layout/orgChart1"/>
    <dgm:cxn modelId="{2ACFB2A6-5582-409E-8B1D-8013ADE0C7D9}" type="presParOf" srcId="{B0A14AFA-F1D9-4EA1-80EF-9B8214B0CFA6}" destId="{7B74CE6F-E194-45DC-AA36-2906C4A2C379}" srcOrd="1" destOrd="0" presId="urn:microsoft.com/office/officeart/2005/8/layout/orgChart1"/>
    <dgm:cxn modelId="{B5D926B1-EAE5-4030-9506-85FFD50B26CB}" type="presParOf" srcId="{030305E8-CE56-4278-9D46-1924C5BF3A83}" destId="{99B64FC8-D96C-41D3-91BD-2FB08E3D6E60}" srcOrd="1" destOrd="0" presId="urn:microsoft.com/office/officeart/2005/8/layout/orgChart1"/>
    <dgm:cxn modelId="{42F5CD8B-B77D-4A58-8827-BDFD67160F20}" type="presParOf" srcId="{030305E8-CE56-4278-9D46-1924C5BF3A83}" destId="{F4C24B49-119D-4947-955B-CF365E9E4DE3}" srcOrd="2" destOrd="0" presId="urn:microsoft.com/office/officeart/2005/8/layout/orgChart1"/>
    <dgm:cxn modelId="{B6A5D84D-28A9-4852-895E-62E51CC7B26B}" type="presParOf" srcId="{B0D61103-6D35-4BB2-85CE-065EFFC2B740}" destId="{EE38734A-117A-47BF-89DE-0D04C6CF9CF0}" srcOrd="2" destOrd="0" presId="urn:microsoft.com/office/officeart/2005/8/layout/orgChart1"/>
    <dgm:cxn modelId="{404DA96E-A01D-4945-ADB2-B5F1BC2438ED}" type="presParOf" srcId="{B0D61103-6D35-4BB2-85CE-065EFFC2B740}" destId="{7B28281D-335F-4A0C-AC93-DE2C302DEC3C}" srcOrd="3" destOrd="0" presId="urn:microsoft.com/office/officeart/2005/8/layout/orgChart1"/>
    <dgm:cxn modelId="{8B403411-A765-4F59-807F-48CE8D0D9D61}" type="presParOf" srcId="{7B28281D-335F-4A0C-AC93-DE2C302DEC3C}" destId="{9719EA89-393B-4A80-9AA9-0531A3F6EF52}" srcOrd="0" destOrd="0" presId="urn:microsoft.com/office/officeart/2005/8/layout/orgChart1"/>
    <dgm:cxn modelId="{08EE0C8A-EC61-4086-B4D5-C4991712A065}" type="presParOf" srcId="{9719EA89-393B-4A80-9AA9-0531A3F6EF52}" destId="{D1934DA5-2468-4132-9C05-AC1009DDB8EB}" srcOrd="0" destOrd="0" presId="urn:microsoft.com/office/officeart/2005/8/layout/orgChart1"/>
    <dgm:cxn modelId="{0D7E6DF4-6C99-4A57-8817-3695B8C75665}" type="presParOf" srcId="{9719EA89-393B-4A80-9AA9-0531A3F6EF52}" destId="{54B270A3-89C6-4BFF-AD95-D5BA4FD08066}" srcOrd="1" destOrd="0" presId="urn:microsoft.com/office/officeart/2005/8/layout/orgChart1"/>
    <dgm:cxn modelId="{49545E36-AD99-4717-8DE1-FC4A5A32A12A}" type="presParOf" srcId="{7B28281D-335F-4A0C-AC93-DE2C302DEC3C}" destId="{09B74824-86BE-483F-BE29-CB608C43C5E1}" srcOrd="1" destOrd="0" presId="urn:microsoft.com/office/officeart/2005/8/layout/orgChart1"/>
    <dgm:cxn modelId="{302F9E93-2AF4-4A4A-9C48-462408D39FE6}" type="presParOf" srcId="{7B28281D-335F-4A0C-AC93-DE2C302DEC3C}" destId="{B74ABB0A-2E7A-44B9-9871-F73EBCFE5E42}" srcOrd="2" destOrd="0" presId="urn:microsoft.com/office/officeart/2005/8/layout/orgChart1"/>
    <dgm:cxn modelId="{1A11BBBF-25A9-441D-8632-B818435DE40F}" type="presParOf" srcId="{09BE24E9-6524-42D0-B52C-B0D4E1A4CD96}" destId="{9BFCDFA3-BDDC-43E1-9723-DBAA2A33E1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31800-EF99-477A-97A6-6A835689E76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3206A7B-B3C2-4876-8E11-1D86BD9DE100}">
      <dgm:prSet phldrT="[Text]"/>
      <dgm:spPr/>
      <dgm:t>
        <a:bodyPr/>
        <a:lstStyle/>
        <a:p>
          <a:r>
            <a:rPr lang="en-US" dirty="0"/>
            <a:t>Types of inferential tests</a:t>
          </a:r>
        </a:p>
      </dgm:t>
    </dgm:pt>
    <dgm:pt modelId="{2907F2BC-151A-433F-B67F-BBF81764E99F}" type="parTrans" cxnId="{CB4EE73A-D94E-4A5E-9F45-736DE221E931}">
      <dgm:prSet/>
      <dgm:spPr/>
      <dgm:t>
        <a:bodyPr/>
        <a:lstStyle/>
        <a:p>
          <a:endParaRPr lang="en-US"/>
        </a:p>
      </dgm:t>
    </dgm:pt>
    <dgm:pt modelId="{33CD7217-5EED-40C1-9537-EA68C04E7CD6}" type="sibTrans" cxnId="{CB4EE73A-D94E-4A5E-9F45-736DE221E931}">
      <dgm:prSet/>
      <dgm:spPr/>
      <dgm:t>
        <a:bodyPr/>
        <a:lstStyle/>
        <a:p>
          <a:endParaRPr lang="en-US"/>
        </a:p>
      </dgm:t>
    </dgm:pt>
    <dgm:pt modelId="{E122F82E-DAE8-4BEC-807E-9471048DB14C}">
      <dgm:prSet phldrT="[Text]"/>
      <dgm:spPr/>
      <dgm:t>
        <a:bodyPr/>
        <a:lstStyle/>
        <a:p>
          <a:r>
            <a:rPr lang="en-US" b="1" dirty="0"/>
            <a:t>Parametric tests</a:t>
          </a:r>
          <a:endParaRPr lang="en-US" dirty="0"/>
        </a:p>
      </dgm:t>
    </dgm:pt>
    <dgm:pt modelId="{7EDFC203-6CEC-4327-8EE6-C492CF528FD6}" type="parTrans" cxnId="{96E5F55D-06FA-470D-BE06-84311F6FAB70}">
      <dgm:prSet/>
      <dgm:spPr/>
      <dgm:t>
        <a:bodyPr/>
        <a:lstStyle/>
        <a:p>
          <a:endParaRPr lang="en-US"/>
        </a:p>
      </dgm:t>
    </dgm:pt>
    <dgm:pt modelId="{AAB9CE49-9760-4DB4-BB47-3CE03C79C627}" type="sibTrans" cxnId="{96E5F55D-06FA-470D-BE06-84311F6FAB70}">
      <dgm:prSet/>
      <dgm:spPr/>
      <dgm:t>
        <a:bodyPr/>
        <a:lstStyle/>
        <a:p>
          <a:endParaRPr lang="en-US"/>
        </a:p>
      </dgm:t>
    </dgm:pt>
    <dgm:pt modelId="{37EC5535-A628-468F-BDA6-AC75E72E8A15}">
      <dgm:prSet phldrT="[Text]"/>
      <dgm:spPr/>
      <dgm:t>
        <a:bodyPr/>
        <a:lstStyle/>
        <a:p>
          <a:r>
            <a:rPr lang="en-US" b="1" dirty="0"/>
            <a:t>Non-parametric tests</a:t>
          </a:r>
          <a:endParaRPr lang="en-US" dirty="0"/>
        </a:p>
      </dgm:t>
    </dgm:pt>
    <dgm:pt modelId="{A87B6FDF-8872-4940-848A-0B148F3D1A4D}" type="parTrans" cxnId="{A6E2CC66-E120-4C2F-9B23-9F3F017706AE}">
      <dgm:prSet/>
      <dgm:spPr/>
      <dgm:t>
        <a:bodyPr/>
        <a:lstStyle/>
        <a:p>
          <a:endParaRPr lang="en-US"/>
        </a:p>
      </dgm:t>
    </dgm:pt>
    <dgm:pt modelId="{92224CD7-DF85-4A23-8273-B967EE890CF2}" type="sibTrans" cxnId="{A6E2CC66-E120-4C2F-9B23-9F3F017706AE}">
      <dgm:prSet/>
      <dgm:spPr/>
      <dgm:t>
        <a:bodyPr/>
        <a:lstStyle/>
        <a:p>
          <a:endParaRPr lang="en-US"/>
        </a:p>
      </dgm:t>
    </dgm:pt>
    <dgm:pt modelId="{4810854E-B6C0-4254-8BE7-7595FC369EC4}" type="pres">
      <dgm:prSet presAssocID="{DC731800-EF99-477A-97A6-6A835689E761}" presName="hierChild1" presStyleCnt="0">
        <dgm:presLayoutVars>
          <dgm:orgChart val="1"/>
          <dgm:chPref val="1"/>
          <dgm:dir/>
          <dgm:animOne val="branch"/>
          <dgm:animLvl val="lvl"/>
          <dgm:resizeHandles/>
        </dgm:presLayoutVars>
      </dgm:prSet>
      <dgm:spPr/>
    </dgm:pt>
    <dgm:pt modelId="{EC886C4C-6E6B-4D57-B508-FCB777473401}" type="pres">
      <dgm:prSet presAssocID="{63206A7B-B3C2-4876-8E11-1D86BD9DE100}" presName="hierRoot1" presStyleCnt="0">
        <dgm:presLayoutVars>
          <dgm:hierBranch val="init"/>
        </dgm:presLayoutVars>
      </dgm:prSet>
      <dgm:spPr/>
    </dgm:pt>
    <dgm:pt modelId="{1F833996-266E-46A8-9738-5C3DDBC16729}" type="pres">
      <dgm:prSet presAssocID="{63206A7B-B3C2-4876-8E11-1D86BD9DE100}" presName="rootComposite1" presStyleCnt="0"/>
      <dgm:spPr/>
    </dgm:pt>
    <dgm:pt modelId="{D85174EC-E6C0-477B-BC7D-AA45E6E4C832}" type="pres">
      <dgm:prSet presAssocID="{63206A7B-B3C2-4876-8E11-1D86BD9DE100}" presName="rootText1" presStyleLbl="node0" presStyleIdx="0" presStyleCnt="1">
        <dgm:presLayoutVars>
          <dgm:chPref val="3"/>
        </dgm:presLayoutVars>
      </dgm:prSet>
      <dgm:spPr/>
    </dgm:pt>
    <dgm:pt modelId="{D782FFCC-7704-457C-AF26-34B8260E79F9}" type="pres">
      <dgm:prSet presAssocID="{63206A7B-B3C2-4876-8E11-1D86BD9DE100}" presName="rootConnector1" presStyleLbl="node1" presStyleIdx="0" presStyleCnt="0"/>
      <dgm:spPr/>
    </dgm:pt>
    <dgm:pt modelId="{8FD678A2-9ACE-412B-988D-A75498942664}" type="pres">
      <dgm:prSet presAssocID="{63206A7B-B3C2-4876-8E11-1D86BD9DE100}" presName="hierChild2" presStyleCnt="0"/>
      <dgm:spPr/>
    </dgm:pt>
    <dgm:pt modelId="{15AFDBC4-91AC-4910-90A1-D4052540BD9C}" type="pres">
      <dgm:prSet presAssocID="{7EDFC203-6CEC-4327-8EE6-C492CF528FD6}" presName="Name37" presStyleLbl="parChTrans1D2" presStyleIdx="0" presStyleCnt="2"/>
      <dgm:spPr/>
    </dgm:pt>
    <dgm:pt modelId="{3C990F26-FA1F-4F68-998A-1082FBFEA48B}" type="pres">
      <dgm:prSet presAssocID="{E122F82E-DAE8-4BEC-807E-9471048DB14C}" presName="hierRoot2" presStyleCnt="0">
        <dgm:presLayoutVars>
          <dgm:hierBranch val="init"/>
        </dgm:presLayoutVars>
      </dgm:prSet>
      <dgm:spPr/>
    </dgm:pt>
    <dgm:pt modelId="{F6BC9477-91AB-42BF-A210-F9DD309F8892}" type="pres">
      <dgm:prSet presAssocID="{E122F82E-DAE8-4BEC-807E-9471048DB14C}" presName="rootComposite" presStyleCnt="0"/>
      <dgm:spPr/>
    </dgm:pt>
    <dgm:pt modelId="{D390CD68-364F-41D1-AFD0-D9F676A410F8}" type="pres">
      <dgm:prSet presAssocID="{E122F82E-DAE8-4BEC-807E-9471048DB14C}" presName="rootText" presStyleLbl="node2" presStyleIdx="0" presStyleCnt="2">
        <dgm:presLayoutVars>
          <dgm:chPref val="3"/>
        </dgm:presLayoutVars>
      </dgm:prSet>
      <dgm:spPr/>
    </dgm:pt>
    <dgm:pt modelId="{6457231C-7E5F-46D8-BACD-F614CEC9B65B}" type="pres">
      <dgm:prSet presAssocID="{E122F82E-DAE8-4BEC-807E-9471048DB14C}" presName="rootConnector" presStyleLbl="node2" presStyleIdx="0" presStyleCnt="2"/>
      <dgm:spPr/>
    </dgm:pt>
    <dgm:pt modelId="{E0201F9F-B4BC-4B2D-B9ED-4A1F944F912F}" type="pres">
      <dgm:prSet presAssocID="{E122F82E-DAE8-4BEC-807E-9471048DB14C}" presName="hierChild4" presStyleCnt="0"/>
      <dgm:spPr/>
    </dgm:pt>
    <dgm:pt modelId="{309AB748-307A-4C6D-81D3-CC84ADB95F1C}" type="pres">
      <dgm:prSet presAssocID="{E122F82E-DAE8-4BEC-807E-9471048DB14C}" presName="hierChild5" presStyleCnt="0"/>
      <dgm:spPr/>
    </dgm:pt>
    <dgm:pt modelId="{E6D979AF-70E0-40F4-AC06-D803E847F966}" type="pres">
      <dgm:prSet presAssocID="{A87B6FDF-8872-4940-848A-0B148F3D1A4D}" presName="Name37" presStyleLbl="parChTrans1D2" presStyleIdx="1" presStyleCnt="2"/>
      <dgm:spPr/>
    </dgm:pt>
    <dgm:pt modelId="{82EBC3B2-DB3A-4A84-933C-887A1FB6AE2E}" type="pres">
      <dgm:prSet presAssocID="{37EC5535-A628-468F-BDA6-AC75E72E8A15}" presName="hierRoot2" presStyleCnt="0">
        <dgm:presLayoutVars>
          <dgm:hierBranch val="init"/>
        </dgm:presLayoutVars>
      </dgm:prSet>
      <dgm:spPr/>
    </dgm:pt>
    <dgm:pt modelId="{40D517CB-EB71-49C8-A9F8-1AC73750C9C5}" type="pres">
      <dgm:prSet presAssocID="{37EC5535-A628-468F-BDA6-AC75E72E8A15}" presName="rootComposite" presStyleCnt="0"/>
      <dgm:spPr/>
    </dgm:pt>
    <dgm:pt modelId="{D9967B60-3D6D-46ED-AB97-6972766EE4DD}" type="pres">
      <dgm:prSet presAssocID="{37EC5535-A628-468F-BDA6-AC75E72E8A15}" presName="rootText" presStyleLbl="node2" presStyleIdx="1" presStyleCnt="2">
        <dgm:presLayoutVars>
          <dgm:chPref val="3"/>
        </dgm:presLayoutVars>
      </dgm:prSet>
      <dgm:spPr/>
    </dgm:pt>
    <dgm:pt modelId="{501A97ED-763B-4808-9F5E-1CF13D71E826}" type="pres">
      <dgm:prSet presAssocID="{37EC5535-A628-468F-BDA6-AC75E72E8A15}" presName="rootConnector" presStyleLbl="node2" presStyleIdx="1" presStyleCnt="2"/>
      <dgm:spPr/>
    </dgm:pt>
    <dgm:pt modelId="{812908F9-AC40-4EBA-B7D8-938A33E88E7F}" type="pres">
      <dgm:prSet presAssocID="{37EC5535-A628-468F-BDA6-AC75E72E8A15}" presName="hierChild4" presStyleCnt="0"/>
      <dgm:spPr/>
    </dgm:pt>
    <dgm:pt modelId="{32BA5FEE-AD72-4819-AD85-A1E09E7F8D64}" type="pres">
      <dgm:prSet presAssocID="{37EC5535-A628-468F-BDA6-AC75E72E8A15}" presName="hierChild5" presStyleCnt="0"/>
      <dgm:spPr/>
    </dgm:pt>
    <dgm:pt modelId="{E8C20651-A66F-4C44-A1E8-0F32A0141B18}" type="pres">
      <dgm:prSet presAssocID="{63206A7B-B3C2-4876-8E11-1D86BD9DE100}" presName="hierChild3" presStyleCnt="0"/>
      <dgm:spPr/>
    </dgm:pt>
  </dgm:ptLst>
  <dgm:cxnLst>
    <dgm:cxn modelId="{9EE3C303-6BAD-4CF4-BFF2-07074F9E6200}" type="presOf" srcId="{63206A7B-B3C2-4876-8E11-1D86BD9DE100}" destId="{D782FFCC-7704-457C-AF26-34B8260E79F9}" srcOrd="1" destOrd="0" presId="urn:microsoft.com/office/officeart/2005/8/layout/orgChart1"/>
    <dgm:cxn modelId="{0C152604-D0CD-4131-8F50-B980857F91A6}" type="presOf" srcId="{A87B6FDF-8872-4940-848A-0B148F3D1A4D}" destId="{E6D979AF-70E0-40F4-AC06-D803E847F966}" srcOrd="0" destOrd="0" presId="urn:microsoft.com/office/officeart/2005/8/layout/orgChart1"/>
    <dgm:cxn modelId="{CB4EE73A-D94E-4A5E-9F45-736DE221E931}" srcId="{DC731800-EF99-477A-97A6-6A835689E761}" destId="{63206A7B-B3C2-4876-8E11-1D86BD9DE100}" srcOrd="0" destOrd="0" parTransId="{2907F2BC-151A-433F-B67F-BBF81764E99F}" sibTransId="{33CD7217-5EED-40C1-9537-EA68C04E7CD6}"/>
    <dgm:cxn modelId="{96E5F55D-06FA-470D-BE06-84311F6FAB70}" srcId="{63206A7B-B3C2-4876-8E11-1D86BD9DE100}" destId="{E122F82E-DAE8-4BEC-807E-9471048DB14C}" srcOrd="0" destOrd="0" parTransId="{7EDFC203-6CEC-4327-8EE6-C492CF528FD6}" sibTransId="{AAB9CE49-9760-4DB4-BB47-3CE03C79C627}"/>
    <dgm:cxn modelId="{A6E2CC66-E120-4C2F-9B23-9F3F017706AE}" srcId="{63206A7B-B3C2-4876-8E11-1D86BD9DE100}" destId="{37EC5535-A628-468F-BDA6-AC75E72E8A15}" srcOrd="1" destOrd="0" parTransId="{A87B6FDF-8872-4940-848A-0B148F3D1A4D}" sibTransId="{92224CD7-DF85-4A23-8273-B967EE890CF2}"/>
    <dgm:cxn modelId="{D187E966-C2AB-4381-8AFC-F5ED7135F78D}" type="presOf" srcId="{37EC5535-A628-468F-BDA6-AC75E72E8A15}" destId="{D9967B60-3D6D-46ED-AB97-6972766EE4DD}" srcOrd="0" destOrd="0" presId="urn:microsoft.com/office/officeart/2005/8/layout/orgChart1"/>
    <dgm:cxn modelId="{06F2826B-5641-4ECB-A4D2-345F322BA962}" type="presOf" srcId="{E122F82E-DAE8-4BEC-807E-9471048DB14C}" destId="{6457231C-7E5F-46D8-BACD-F614CEC9B65B}" srcOrd="1" destOrd="0" presId="urn:microsoft.com/office/officeart/2005/8/layout/orgChart1"/>
    <dgm:cxn modelId="{380AF26C-F855-47BA-B54B-C51DBC2F75AC}" type="presOf" srcId="{E122F82E-DAE8-4BEC-807E-9471048DB14C}" destId="{D390CD68-364F-41D1-AFD0-D9F676A410F8}" srcOrd="0" destOrd="0" presId="urn:microsoft.com/office/officeart/2005/8/layout/orgChart1"/>
    <dgm:cxn modelId="{38BA2650-6A26-42D1-8004-C9BAB69DE7FB}" type="presOf" srcId="{DC731800-EF99-477A-97A6-6A835689E761}" destId="{4810854E-B6C0-4254-8BE7-7595FC369EC4}" srcOrd="0" destOrd="0" presId="urn:microsoft.com/office/officeart/2005/8/layout/orgChart1"/>
    <dgm:cxn modelId="{AC685B71-9884-4E88-9960-43CA2ABA0E5D}" type="presOf" srcId="{63206A7B-B3C2-4876-8E11-1D86BD9DE100}" destId="{D85174EC-E6C0-477B-BC7D-AA45E6E4C832}" srcOrd="0" destOrd="0" presId="urn:microsoft.com/office/officeart/2005/8/layout/orgChart1"/>
    <dgm:cxn modelId="{9D8223D1-630D-437F-BF88-46084F6FBA1E}" type="presOf" srcId="{7EDFC203-6CEC-4327-8EE6-C492CF528FD6}" destId="{15AFDBC4-91AC-4910-90A1-D4052540BD9C}" srcOrd="0" destOrd="0" presId="urn:microsoft.com/office/officeart/2005/8/layout/orgChart1"/>
    <dgm:cxn modelId="{EE6095FA-F561-49D0-84AE-3019EFF96D5D}" type="presOf" srcId="{37EC5535-A628-468F-BDA6-AC75E72E8A15}" destId="{501A97ED-763B-4808-9F5E-1CF13D71E826}" srcOrd="1" destOrd="0" presId="urn:microsoft.com/office/officeart/2005/8/layout/orgChart1"/>
    <dgm:cxn modelId="{9766BCCE-D177-4ABD-9A33-965B2E9A9F9B}" type="presParOf" srcId="{4810854E-B6C0-4254-8BE7-7595FC369EC4}" destId="{EC886C4C-6E6B-4D57-B508-FCB777473401}" srcOrd="0" destOrd="0" presId="urn:microsoft.com/office/officeart/2005/8/layout/orgChart1"/>
    <dgm:cxn modelId="{A374C569-A022-4AFF-9479-3B6D9BAFF7C2}" type="presParOf" srcId="{EC886C4C-6E6B-4D57-B508-FCB777473401}" destId="{1F833996-266E-46A8-9738-5C3DDBC16729}" srcOrd="0" destOrd="0" presId="urn:microsoft.com/office/officeart/2005/8/layout/orgChart1"/>
    <dgm:cxn modelId="{05B37BBF-8EC6-4F58-B1AE-B62753732AC1}" type="presParOf" srcId="{1F833996-266E-46A8-9738-5C3DDBC16729}" destId="{D85174EC-E6C0-477B-BC7D-AA45E6E4C832}" srcOrd="0" destOrd="0" presId="urn:microsoft.com/office/officeart/2005/8/layout/orgChart1"/>
    <dgm:cxn modelId="{7E160F31-06FA-475E-A26C-2986486620EC}" type="presParOf" srcId="{1F833996-266E-46A8-9738-5C3DDBC16729}" destId="{D782FFCC-7704-457C-AF26-34B8260E79F9}" srcOrd="1" destOrd="0" presId="urn:microsoft.com/office/officeart/2005/8/layout/orgChart1"/>
    <dgm:cxn modelId="{41C9B62D-CF8E-4125-8887-F5DC78FA672A}" type="presParOf" srcId="{EC886C4C-6E6B-4D57-B508-FCB777473401}" destId="{8FD678A2-9ACE-412B-988D-A75498942664}" srcOrd="1" destOrd="0" presId="urn:microsoft.com/office/officeart/2005/8/layout/orgChart1"/>
    <dgm:cxn modelId="{85CCF837-5F71-405D-9268-97E3E26AFE54}" type="presParOf" srcId="{8FD678A2-9ACE-412B-988D-A75498942664}" destId="{15AFDBC4-91AC-4910-90A1-D4052540BD9C}" srcOrd="0" destOrd="0" presId="urn:microsoft.com/office/officeart/2005/8/layout/orgChart1"/>
    <dgm:cxn modelId="{FAC34E10-1C5B-430D-8540-A4D2D1F9E2D9}" type="presParOf" srcId="{8FD678A2-9ACE-412B-988D-A75498942664}" destId="{3C990F26-FA1F-4F68-998A-1082FBFEA48B}" srcOrd="1" destOrd="0" presId="urn:microsoft.com/office/officeart/2005/8/layout/orgChart1"/>
    <dgm:cxn modelId="{694C91D6-F440-470E-ADE7-520F1E6C0D26}" type="presParOf" srcId="{3C990F26-FA1F-4F68-998A-1082FBFEA48B}" destId="{F6BC9477-91AB-42BF-A210-F9DD309F8892}" srcOrd="0" destOrd="0" presId="urn:microsoft.com/office/officeart/2005/8/layout/orgChart1"/>
    <dgm:cxn modelId="{3AF60EA8-9710-487E-A3FF-A275724D4918}" type="presParOf" srcId="{F6BC9477-91AB-42BF-A210-F9DD309F8892}" destId="{D390CD68-364F-41D1-AFD0-D9F676A410F8}" srcOrd="0" destOrd="0" presId="urn:microsoft.com/office/officeart/2005/8/layout/orgChart1"/>
    <dgm:cxn modelId="{FEC39D23-FA72-46DE-BC73-09ECB9F5EFB2}" type="presParOf" srcId="{F6BC9477-91AB-42BF-A210-F9DD309F8892}" destId="{6457231C-7E5F-46D8-BACD-F614CEC9B65B}" srcOrd="1" destOrd="0" presId="urn:microsoft.com/office/officeart/2005/8/layout/orgChart1"/>
    <dgm:cxn modelId="{5130B489-DF9A-4F8A-955F-4ACB52DC0F4E}" type="presParOf" srcId="{3C990F26-FA1F-4F68-998A-1082FBFEA48B}" destId="{E0201F9F-B4BC-4B2D-B9ED-4A1F944F912F}" srcOrd="1" destOrd="0" presId="urn:microsoft.com/office/officeart/2005/8/layout/orgChart1"/>
    <dgm:cxn modelId="{CB3212F1-0143-4522-9C70-D8F47C56104B}" type="presParOf" srcId="{3C990F26-FA1F-4F68-998A-1082FBFEA48B}" destId="{309AB748-307A-4C6D-81D3-CC84ADB95F1C}" srcOrd="2" destOrd="0" presId="urn:microsoft.com/office/officeart/2005/8/layout/orgChart1"/>
    <dgm:cxn modelId="{395062F1-26A9-4B8A-9033-14CC1D24749F}" type="presParOf" srcId="{8FD678A2-9ACE-412B-988D-A75498942664}" destId="{E6D979AF-70E0-40F4-AC06-D803E847F966}" srcOrd="2" destOrd="0" presId="urn:microsoft.com/office/officeart/2005/8/layout/orgChart1"/>
    <dgm:cxn modelId="{F4608A4A-BA8A-4456-A19C-810DF943114D}" type="presParOf" srcId="{8FD678A2-9ACE-412B-988D-A75498942664}" destId="{82EBC3B2-DB3A-4A84-933C-887A1FB6AE2E}" srcOrd="3" destOrd="0" presId="urn:microsoft.com/office/officeart/2005/8/layout/orgChart1"/>
    <dgm:cxn modelId="{5CC1DD06-D1B1-4E44-B523-A2D8EE3F2A23}" type="presParOf" srcId="{82EBC3B2-DB3A-4A84-933C-887A1FB6AE2E}" destId="{40D517CB-EB71-49C8-A9F8-1AC73750C9C5}" srcOrd="0" destOrd="0" presId="urn:microsoft.com/office/officeart/2005/8/layout/orgChart1"/>
    <dgm:cxn modelId="{69D707D9-5D0D-4255-A36F-47796CA7831D}" type="presParOf" srcId="{40D517CB-EB71-49C8-A9F8-1AC73750C9C5}" destId="{D9967B60-3D6D-46ED-AB97-6972766EE4DD}" srcOrd="0" destOrd="0" presId="urn:microsoft.com/office/officeart/2005/8/layout/orgChart1"/>
    <dgm:cxn modelId="{E684A2A0-21C6-4F84-9A14-6BB8B7FE8428}" type="presParOf" srcId="{40D517CB-EB71-49C8-A9F8-1AC73750C9C5}" destId="{501A97ED-763B-4808-9F5E-1CF13D71E826}" srcOrd="1" destOrd="0" presId="urn:microsoft.com/office/officeart/2005/8/layout/orgChart1"/>
    <dgm:cxn modelId="{0B38D9E9-C948-4808-AF94-AA1068DC6278}" type="presParOf" srcId="{82EBC3B2-DB3A-4A84-933C-887A1FB6AE2E}" destId="{812908F9-AC40-4EBA-B7D8-938A33E88E7F}" srcOrd="1" destOrd="0" presId="urn:microsoft.com/office/officeart/2005/8/layout/orgChart1"/>
    <dgm:cxn modelId="{614FB747-0AED-48FC-B6B4-C4CB5CE26577}" type="presParOf" srcId="{82EBC3B2-DB3A-4A84-933C-887A1FB6AE2E}" destId="{32BA5FEE-AD72-4819-AD85-A1E09E7F8D64}" srcOrd="2" destOrd="0" presId="urn:microsoft.com/office/officeart/2005/8/layout/orgChart1"/>
    <dgm:cxn modelId="{C13F3CED-8A1F-4335-90DE-1854355040D3}" type="presParOf" srcId="{EC886C4C-6E6B-4D57-B508-FCB777473401}" destId="{E8C20651-A66F-4C44-A1E8-0F32A0141B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8734A-117A-47BF-89DE-0D04C6CF9CF0}">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BB444D-6BC3-46EE-9365-E191D5B4D4D9}">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62505-8D29-4C95-8BF7-C59B37A1D625}">
      <dsp:nvSpPr>
        <dsp:cNvPr id="0" name=""/>
        <dsp:cNvSpPr/>
      </dsp:nvSpPr>
      <dsp:spPr>
        <a:xfrm>
          <a:off x="3460700" y="1178"/>
          <a:ext cx="3594199" cy="17970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US" sz="5900" b="1" kern="1200" dirty="0"/>
            <a:t>Branches of statistics</a:t>
          </a:r>
        </a:p>
      </dsp:txBody>
      <dsp:txXfrm>
        <a:off x="3460700" y="1178"/>
        <a:ext cx="3594199" cy="1797099"/>
      </dsp:txXfrm>
    </dsp:sp>
    <dsp:sp modelId="{36D1FD48-0A22-4C52-BD09-D4DDD45BE161}">
      <dsp:nvSpPr>
        <dsp:cNvPr id="0" name=""/>
        <dsp:cNvSpPr/>
      </dsp:nvSpPr>
      <dsp:spPr>
        <a:xfrm>
          <a:off x="1286209" y="2553059"/>
          <a:ext cx="3594199" cy="17970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US" sz="5900" kern="1200" dirty="0"/>
            <a:t>Descriptive statistics</a:t>
          </a:r>
        </a:p>
      </dsp:txBody>
      <dsp:txXfrm>
        <a:off x="1286209" y="2553059"/>
        <a:ext cx="3594199" cy="1797099"/>
      </dsp:txXfrm>
    </dsp:sp>
    <dsp:sp modelId="{D1934DA5-2468-4132-9C05-AC1009DDB8EB}">
      <dsp:nvSpPr>
        <dsp:cNvPr id="0" name=""/>
        <dsp:cNvSpPr/>
      </dsp:nvSpPr>
      <dsp:spPr>
        <a:xfrm>
          <a:off x="5635190" y="2553059"/>
          <a:ext cx="3594199" cy="17970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US" sz="5900" kern="1200" dirty="0"/>
            <a:t>Inferential statistics</a:t>
          </a:r>
        </a:p>
      </dsp:txBody>
      <dsp:txXfrm>
        <a:off x="5635190" y="2553059"/>
        <a:ext cx="3594199" cy="1797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979AF-70E0-40F4-AC06-D803E847F966}">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FDBC4-91AC-4910-90A1-D4052540BD9C}">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5174EC-E6C0-477B-BC7D-AA45E6E4C832}">
      <dsp:nvSpPr>
        <dsp:cNvPr id="0" name=""/>
        <dsp:cNvSpPr/>
      </dsp:nvSpPr>
      <dsp:spPr>
        <a:xfrm>
          <a:off x="3460700" y="1178"/>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Types of inferential tests</a:t>
          </a:r>
        </a:p>
      </dsp:txBody>
      <dsp:txXfrm>
        <a:off x="3460700" y="1178"/>
        <a:ext cx="3594199" cy="1797099"/>
      </dsp:txXfrm>
    </dsp:sp>
    <dsp:sp modelId="{D390CD68-364F-41D1-AFD0-D9F676A410F8}">
      <dsp:nvSpPr>
        <dsp:cNvPr id="0" name=""/>
        <dsp:cNvSpPr/>
      </dsp:nvSpPr>
      <dsp:spPr>
        <a:xfrm>
          <a:off x="1286209"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b="1" kern="1200" dirty="0"/>
            <a:t>Parametric tests</a:t>
          </a:r>
          <a:endParaRPr lang="en-US" sz="4200" kern="1200" dirty="0"/>
        </a:p>
      </dsp:txBody>
      <dsp:txXfrm>
        <a:off x="1286209" y="2553059"/>
        <a:ext cx="3594199" cy="1797099"/>
      </dsp:txXfrm>
    </dsp:sp>
    <dsp:sp modelId="{D9967B60-3D6D-46ED-AB97-6972766EE4DD}">
      <dsp:nvSpPr>
        <dsp:cNvPr id="0" name=""/>
        <dsp:cNvSpPr/>
      </dsp:nvSpPr>
      <dsp:spPr>
        <a:xfrm>
          <a:off x="5635190"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b="1" kern="1200" dirty="0"/>
            <a:t>Non-parametric tests</a:t>
          </a:r>
          <a:endParaRPr lang="en-US" sz="4200" kern="1200" dirty="0"/>
        </a:p>
      </dsp:txBody>
      <dsp:txXfrm>
        <a:off x="5635190" y="2553059"/>
        <a:ext cx="3594199" cy="17970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36</a:t>
            </a:fld>
            <a:endParaRPr lang="en-US"/>
          </a:p>
        </p:txBody>
      </p:sp>
    </p:spTree>
    <p:extLst>
      <p:ext uri="{BB962C8B-B14F-4D97-AF65-F5344CB8AC3E}">
        <p14:creationId xmlns:p14="http://schemas.microsoft.com/office/powerpoint/2010/main" val="364606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37</a:t>
            </a:fld>
            <a:endParaRPr lang="en-US"/>
          </a:p>
        </p:txBody>
      </p:sp>
    </p:spTree>
    <p:extLst>
      <p:ext uri="{BB962C8B-B14F-4D97-AF65-F5344CB8AC3E}">
        <p14:creationId xmlns:p14="http://schemas.microsoft.com/office/powerpoint/2010/main" val="364280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39</a:t>
            </a:fld>
            <a:endParaRPr lang="en-US"/>
          </a:p>
        </p:txBody>
      </p:sp>
    </p:spTree>
    <p:extLst>
      <p:ext uri="{BB962C8B-B14F-4D97-AF65-F5344CB8AC3E}">
        <p14:creationId xmlns:p14="http://schemas.microsoft.com/office/powerpoint/2010/main" val="22483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12/5/2024</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12/5/2024</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web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4" name="Picture 3">
            <a:extLst>
              <a:ext uri="{FF2B5EF4-FFF2-40B4-BE49-F238E27FC236}">
                <a16:creationId xmlns:a16="http://schemas.microsoft.com/office/drawing/2014/main" id="{016C76CD-011E-7F06-B971-F22CFED46198}"/>
              </a:ext>
            </a:extLst>
          </p:cNvPr>
          <p:cNvPicPr>
            <a:picLocks noChangeAspect="1"/>
          </p:cNvPicPr>
          <p:nvPr/>
        </p:nvPicPr>
        <p:blipFill rotWithShape="1">
          <a:blip r:embed="rId3">
            <a:extLst>
              <a:ext uri="{28A0092B-C50C-407E-A947-70E740481C1C}">
                <a14:useLocalDpi xmlns:a14="http://schemas.microsoft.com/office/drawing/2010/main" val="0"/>
              </a:ext>
            </a:extLst>
          </a:blip>
          <a:srcRect b="47255"/>
          <a:stretch/>
        </p:blipFill>
        <p:spPr>
          <a:xfrm>
            <a:off x="1050314" y="2085123"/>
            <a:ext cx="10048875" cy="2557215"/>
          </a:xfrm>
          <a:prstGeom prst="rect">
            <a:avLst/>
          </a:prstGeom>
        </p:spPr>
      </p:pic>
    </p:spTree>
    <p:extLst>
      <p:ext uri="{BB962C8B-B14F-4D97-AF65-F5344CB8AC3E}">
        <p14:creationId xmlns:p14="http://schemas.microsoft.com/office/powerpoint/2010/main" val="237426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897DE-A42C-A016-0F8D-15ECDEA05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85" y="0"/>
            <a:ext cx="6269485" cy="6858000"/>
          </a:xfrm>
          <a:prstGeom prst="rect">
            <a:avLst/>
          </a:prstGeom>
        </p:spPr>
      </p:pic>
      <p:pic>
        <p:nvPicPr>
          <p:cNvPr id="9" name="Picture 8">
            <a:extLst>
              <a:ext uri="{FF2B5EF4-FFF2-40B4-BE49-F238E27FC236}">
                <a16:creationId xmlns:a16="http://schemas.microsoft.com/office/drawing/2014/main" id="{1A9F3666-9F09-B20D-FA46-6EEE22DC0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246" y="271810"/>
            <a:ext cx="1342144" cy="1268960"/>
          </a:xfrm>
          <a:prstGeom prst="rect">
            <a:avLst/>
          </a:prstGeom>
        </p:spPr>
      </p:pic>
      <p:pic>
        <p:nvPicPr>
          <p:cNvPr id="11" name="Picture 10">
            <a:extLst>
              <a:ext uri="{FF2B5EF4-FFF2-40B4-BE49-F238E27FC236}">
                <a16:creationId xmlns:a16="http://schemas.microsoft.com/office/drawing/2014/main" id="{0A7F5FF8-B884-3CDB-B683-5B7F16222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856" y="356268"/>
            <a:ext cx="1022586" cy="951567"/>
          </a:xfrm>
          <a:prstGeom prst="rect">
            <a:avLst/>
          </a:prstGeom>
        </p:spPr>
      </p:pic>
      <p:pic>
        <p:nvPicPr>
          <p:cNvPr id="13" name="Picture 12">
            <a:extLst>
              <a:ext uri="{FF2B5EF4-FFF2-40B4-BE49-F238E27FC236}">
                <a16:creationId xmlns:a16="http://schemas.microsoft.com/office/drawing/2014/main" id="{D2624184-D0D6-00F7-608C-FD7C61848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460" y="1991369"/>
            <a:ext cx="1123500" cy="1123500"/>
          </a:xfrm>
          <a:prstGeom prst="rect">
            <a:avLst/>
          </a:prstGeom>
        </p:spPr>
      </p:pic>
      <p:pic>
        <p:nvPicPr>
          <p:cNvPr id="15" name="Picture 14">
            <a:extLst>
              <a:ext uri="{FF2B5EF4-FFF2-40B4-BE49-F238E27FC236}">
                <a16:creationId xmlns:a16="http://schemas.microsoft.com/office/drawing/2014/main" id="{0B7D8D73-4559-7087-D72D-13BB1A562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2827" y="2219523"/>
            <a:ext cx="2610519" cy="667191"/>
          </a:xfrm>
          <a:prstGeom prst="rect">
            <a:avLst/>
          </a:prstGeom>
        </p:spPr>
      </p:pic>
      <p:pic>
        <p:nvPicPr>
          <p:cNvPr id="17" name="Picture 16">
            <a:extLst>
              <a:ext uri="{FF2B5EF4-FFF2-40B4-BE49-F238E27FC236}">
                <a16:creationId xmlns:a16="http://schemas.microsoft.com/office/drawing/2014/main" id="{1F61D606-01FC-856A-B647-4B28005DA2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6428" y="3664405"/>
            <a:ext cx="3609975" cy="1266825"/>
          </a:xfrm>
          <a:prstGeom prst="rect">
            <a:avLst/>
          </a:prstGeom>
        </p:spPr>
      </p:pic>
      <p:pic>
        <p:nvPicPr>
          <p:cNvPr id="19" name="Picture 18">
            <a:extLst>
              <a:ext uri="{FF2B5EF4-FFF2-40B4-BE49-F238E27FC236}">
                <a16:creationId xmlns:a16="http://schemas.microsoft.com/office/drawing/2014/main" id="{6385A208-FAE0-10F1-8495-4585A82B57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6460" y="5344248"/>
            <a:ext cx="1259525" cy="1383123"/>
          </a:xfrm>
          <a:prstGeom prst="rect">
            <a:avLst/>
          </a:prstGeom>
        </p:spPr>
      </p:pic>
      <p:cxnSp>
        <p:nvCxnSpPr>
          <p:cNvPr id="21" name="Straight Connector 20">
            <a:extLst>
              <a:ext uri="{FF2B5EF4-FFF2-40B4-BE49-F238E27FC236}">
                <a16:creationId xmlns:a16="http://schemas.microsoft.com/office/drawing/2014/main" id="{D3F120A6-14EC-8024-329F-B79D2B39CC66}"/>
              </a:ext>
            </a:extLst>
          </p:cNvPr>
          <p:cNvCxnSpPr/>
          <p:nvPr/>
        </p:nvCxnSpPr>
        <p:spPr>
          <a:xfrm flipH="1" flipV="1">
            <a:off x="246185" y="1601368"/>
            <a:ext cx="10984523" cy="140677"/>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EA747DAF-9859-5B2F-392C-5316C58ED32A}"/>
              </a:ext>
            </a:extLst>
          </p:cNvPr>
          <p:cNvCxnSpPr/>
          <p:nvPr/>
        </p:nvCxnSpPr>
        <p:spPr>
          <a:xfrm flipH="1" flipV="1">
            <a:off x="244148" y="3175467"/>
            <a:ext cx="10984523" cy="140677"/>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27BD0F24-0C1E-0147-48E5-B1DFB8A9F8B0}"/>
              </a:ext>
            </a:extLst>
          </p:cNvPr>
          <p:cNvCxnSpPr/>
          <p:nvPr/>
        </p:nvCxnSpPr>
        <p:spPr>
          <a:xfrm flipH="1" flipV="1">
            <a:off x="388823" y="4931230"/>
            <a:ext cx="10984523" cy="14067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385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D7-C7DF-EACD-6B72-95270D446842}"/>
              </a:ext>
            </a:extLst>
          </p:cNvPr>
          <p:cNvSpPr>
            <a:spLocks noGrp="1"/>
          </p:cNvSpPr>
          <p:nvPr>
            <p:ph type="title"/>
          </p:nvPr>
        </p:nvSpPr>
        <p:spPr/>
        <p:txBody>
          <a:bodyPr/>
          <a:lstStyle/>
          <a:p>
            <a:r>
              <a:rPr lang="en-US" b="1" dirty="0"/>
              <a:t>Significance threshold in Applied Linguistics</a:t>
            </a:r>
            <a:br>
              <a:rPr lang="en-US" b="1" dirty="0"/>
            </a:br>
            <a:r>
              <a:rPr lang="en-US" b="1" dirty="0"/>
              <a:t>(</a:t>
            </a:r>
            <a:r>
              <a:rPr lang="en-US" b="1" dirty="0">
                <a:solidFill>
                  <a:srgbClr val="00B050"/>
                </a:solidFill>
              </a:rPr>
              <a:t>confidence level 95%) </a:t>
            </a:r>
          </a:p>
        </p:txBody>
      </p:sp>
      <p:sp>
        <p:nvSpPr>
          <p:cNvPr id="3" name="Content Placeholder 2">
            <a:extLst>
              <a:ext uri="{FF2B5EF4-FFF2-40B4-BE49-F238E27FC236}">
                <a16:creationId xmlns:a16="http://schemas.microsoft.com/office/drawing/2014/main" id="{8AC2F314-4DE3-A42D-F20E-82B28E102888}"/>
              </a:ext>
            </a:extLst>
          </p:cNvPr>
          <p:cNvSpPr>
            <a:spLocks noGrp="1"/>
          </p:cNvSpPr>
          <p:nvPr>
            <p:ph idx="1"/>
          </p:nvPr>
        </p:nvSpPr>
        <p:spPr/>
        <p:txBody>
          <a:bodyPr/>
          <a:lstStyle/>
          <a:p>
            <a:endParaRPr lang="en-US" dirty="0"/>
          </a:p>
          <a:p>
            <a:r>
              <a:rPr lang="en-US" dirty="0"/>
              <a:t>P &lt;0.05 (</a:t>
            </a:r>
            <a:r>
              <a:rPr lang="en-US" dirty="0">
                <a:solidFill>
                  <a:srgbClr val="00B050"/>
                </a:solidFill>
              </a:rPr>
              <a:t>Significant results</a:t>
            </a:r>
            <a:r>
              <a:rPr lang="en-US" dirty="0"/>
              <a:t>/ there is less than a 5% chance that the results are not significant or due to random chance)</a:t>
            </a:r>
          </a:p>
          <a:p>
            <a:endParaRPr lang="en-US" dirty="0"/>
          </a:p>
          <a:p>
            <a:r>
              <a:rPr lang="en-US" dirty="0"/>
              <a:t>P </a:t>
            </a:r>
            <a:r>
              <a:rPr lang="en-US" b="0" i="0" dirty="0">
                <a:solidFill>
                  <a:srgbClr val="040C28"/>
                </a:solidFill>
                <a:effectLst/>
                <a:latin typeface="Google Sans"/>
              </a:rPr>
              <a:t>≥</a:t>
            </a:r>
            <a:r>
              <a:rPr lang="en-US" dirty="0"/>
              <a:t> 0.05 (</a:t>
            </a:r>
            <a:r>
              <a:rPr lang="en-US" dirty="0">
                <a:solidFill>
                  <a:srgbClr val="FF0000"/>
                </a:solidFill>
              </a:rPr>
              <a:t>No significant results</a:t>
            </a:r>
            <a:r>
              <a:rPr lang="en-US" dirty="0"/>
              <a:t>/ there is more than a 5% chance that the results are not significant or due to random chance)</a:t>
            </a:r>
          </a:p>
          <a:p>
            <a:endParaRPr lang="en-US" dirty="0"/>
          </a:p>
        </p:txBody>
      </p:sp>
    </p:spTree>
    <p:extLst>
      <p:ext uri="{BB962C8B-B14F-4D97-AF65-F5344CB8AC3E}">
        <p14:creationId xmlns:p14="http://schemas.microsoft.com/office/powerpoint/2010/main" val="26147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D7-C7DF-EACD-6B72-95270D446842}"/>
              </a:ext>
            </a:extLst>
          </p:cNvPr>
          <p:cNvSpPr>
            <a:spLocks noGrp="1"/>
          </p:cNvSpPr>
          <p:nvPr>
            <p:ph type="title"/>
          </p:nvPr>
        </p:nvSpPr>
        <p:spPr/>
        <p:txBody>
          <a:bodyPr/>
          <a:lstStyle/>
          <a:p>
            <a:r>
              <a:rPr lang="en-US" b="1" dirty="0"/>
              <a:t>Normality threshold in Applied Linguistics </a:t>
            </a:r>
          </a:p>
        </p:txBody>
      </p:sp>
      <p:sp>
        <p:nvSpPr>
          <p:cNvPr id="3" name="Content Placeholder 2">
            <a:extLst>
              <a:ext uri="{FF2B5EF4-FFF2-40B4-BE49-F238E27FC236}">
                <a16:creationId xmlns:a16="http://schemas.microsoft.com/office/drawing/2014/main" id="{8AC2F314-4DE3-A42D-F20E-82B28E102888}"/>
              </a:ext>
            </a:extLst>
          </p:cNvPr>
          <p:cNvSpPr>
            <a:spLocks noGrp="1"/>
          </p:cNvSpPr>
          <p:nvPr>
            <p:ph idx="1"/>
          </p:nvPr>
        </p:nvSpPr>
        <p:spPr/>
        <p:txBody>
          <a:bodyPr/>
          <a:lstStyle/>
          <a:p>
            <a:r>
              <a:rPr lang="en-US" b="1" dirty="0"/>
              <a:t>Shapiro Wilk normality</a:t>
            </a:r>
          </a:p>
          <a:p>
            <a:endParaRPr lang="en-US" dirty="0"/>
          </a:p>
          <a:p>
            <a:r>
              <a:rPr lang="en-US" dirty="0"/>
              <a:t>P &lt; 0.05 (</a:t>
            </a:r>
            <a:r>
              <a:rPr lang="en-US" dirty="0">
                <a:solidFill>
                  <a:srgbClr val="FF0000"/>
                </a:solidFill>
              </a:rPr>
              <a:t>Significantly different from a normal distribution</a:t>
            </a:r>
            <a:r>
              <a:rPr lang="en-US" dirty="0"/>
              <a:t>)</a:t>
            </a:r>
          </a:p>
          <a:p>
            <a:endParaRPr lang="en-US" dirty="0"/>
          </a:p>
          <a:p>
            <a:r>
              <a:rPr lang="en-US" b="1" dirty="0"/>
              <a:t>P </a:t>
            </a:r>
            <a:r>
              <a:rPr lang="en-US" b="1" i="0" dirty="0">
                <a:solidFill>
                  <a:srgbClr val="040C28"/>
                </a:solidFill>
                <a:effectLst/>
                <a:latin typeface="Google Sans"/>
              </a:rPr>
              <a:t>≥</a:t>
            </a:r>
            <a:r>
              <a:rPr lang="en-US" b="1" dirty="0"/>
              <a:t> 0.05 (</a:t>
            </a:r>
            <a:r>
              <a:rPr lang="en-US" b="1" dirty="0">
                <a:solidFill>
                  <a:srgbClr val="00B050"/>
                </a:solidFill>
              </a:rPr>
              <a:t>Not significantly different from a normal distribution</a:t>
            </a:r>
            <a:r>
              <a:rPr lang="en-US" b="1" dirty="0"/>
              <a:t>)</a:t>
            </a:r>
          </a:p>
          <a:p>
            <a:endParaRPr lang="en-US" dirty="0"/>
          </a:p>
        </p:txBody>
      </p:sp>
    </p:spTree>
    <p:extLst>
      <p:ext uri="{BB962C8B-B14F-4D97-AF65-F5344CB8AC3E}">
        <p14:creationId xmlns:p14="http://schemas.microsoft.com/office/powerpoint/2010/main" val="272069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D7-C7DF-EACD-6B72-95270D446842}"/>
              </a:ext>
            </a:extLst>
          </p:cNvPr>
          <p:cNvSpPr>
            <a:spLocks noGrp="1"/>
          </p:cNvSpPr>
          <p:nvPr>
            <p:ph type="title"/>
          </p:nvPr>
        </p:nvSpPr>
        <p:spPr/>
        <p:txBody>
          <a:bodyPr/>
          <a:lstStyle/>
          <a:p>
            <a:r>
              <a:rPr lang="en-US" b="1" dirty="0"/>
              <a:t> Homogeneity threshold in Applied Linguistics </a:t>
            </a:r>
          </a:p>
        </p:txBody>
      </p:sp>
      <p:sp>
        <p:nvSpPr>
          <p:cNvPr id="3" name="Content Placeholder 2">
            <a:extLst>
              <a:ext uri="{FF2B5EF4-FFF2-40B4-BE49-F238E27FC236}">
                <a16:creationId xmlns:a16="http://schemas.microsoft.com/office/drawing/2014/main" id="{8AC2F314-4DE3-A42D-F20E-82B28E102888}"/>
              </a:ext>
            </a:extLst>
          </p:cNvPr>
          <p:cNvSpPr>
            <a:spLocks noGrp="1"/>
          </p:cNvSpPr>
          <p:nvPr>
            <p:ph idx="1"/>
          </p:nvPr>
        </p:nvSpPr>
        <p:spPr/>
        <p:txBody>
          <a:bodyPr/>
          <a:lstStyle/>
          <a:p>
            <a:r>
              <a:rPr lang="en-US" b="1" dirty="0"/>
              <a:t>Levene's test</a:t>
            </a:r>
          </a:p>
          <a:p>
            <a:endParaRPr lang="en-US" dirty="0"/>
          </a:p>
          <a:p>
            <a:r>
              <a:rPr lang="en-US" dirty="0"/>
              <a:t>P &lt; 0.05 </a:t>
            </a:r>
            <a:r>
              <a:rPr lang="en-US" dirty="0">
                <a:solidFill>
                  <a:srgbClr val="FF0000"/>
                </a:solidFill>
              </a:rPr>
              <a:t>(Variances significantly different from each other/ Heterogeneous variances)</a:t>
            </a:r>
          </a:p>
          <a:p>
            <a:endParaRPr lang="en-US" dirty="0"/>
          </a:p>
          <a:p>
            <a:r>
              <a:rPr lang="en-US" dirty="0"/>
              <a:t>P &gt; 0.05 </a:t>
            </a:r>
            <a:r>
              <a:rPr lang="en-US" dirty="0">
                <a:solidFill>
                  <a:srgbClr val="00B050"/>
                </a:solidFill>
              </a:rPr>
              <a:t>(Variances NOT significantly different from each other / Homogeneous variances)</a:t>
            </a:r>
          </a:p>
          <a:p>
            <a:endParaRPr lang="en-US" dirty="0"/>
          </a:p>
        </p:txBody>
      </p:sp>
    </p:spTree>
    <p:extLst>
      <p:ext uri="{BB962C8B-B14F-4D97-AF65-F5344CB8AC3E}">
        <p14:creationId xmlns:p14="http://schemas.microsoft.com/office/powerpoint/2010/main" val="335309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C54F25-114E-5046-2A1A-FC2F3F0C29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920" y="363676"/>
            <a:ext cx="6002160" cy="6130647"/>
          </a:xfrm>
        </p:spPr>
      </p:pic>
      <p:sp>
        <p:nvSpPr>
          <p:cNvPr id="6" name="Rectangle 5">
            <a:extLst>
              <a:ext uri="{FF2B5EF4-FFF2-40B4-BE49-F238E27FC236}">
                <a16:creationId xmlns:a16="http://schemas.microsoft.com/office/drawing/2014/main" id="{D60C1768-8382-E87F-7F5D-9F630DECC559}"/>
              </a:ext>
            </a:extLst>
          </p:cNvPr>
          <p:cNvSpPr/>
          <p:nvPr/>
        </p:nvSpPr>
        <p:spPr>
          <a:xfrm>
            <a:off x="3228622" y="1298222"/>
            <a:ext cx="6002160" cy="44026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8145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81A3-16AA-B741-5D00-A27C08603933}"/>
              </a:ext>
            </a:extLst>
          </p:cNvPr>
          <p:cNvSpPr>
            <a:spLocks noGrp="1"/>
          </p:cNvSpPr>
          <p:nvPr>
            <p:ph type="title"/>
          </p:nvPr>
        </p:nvSpPr>
        <p:spPr/>
        <p:txBody>
          <a:bodyPr/>
          <a:lstStyle/>
          <a:p>
            <a:r>
              <a:rPr lang="en-US" dirty="0"/>
              <a:t>What is effect size?</a:t>
            </a:r>
          </a:p>
        </p:txBody>
      </p:sp>
      <p:sp>
        <p:nvSpPr>
          <p:cNvPr id="3" name="Content Placeholder 2">
            <a:extLst>
              <a:ext uri="{FF2B5EF4-FFF2-40B4-BE49-F238E27FC236}">
                <a16:creationId xmlns:a16="http://schemas.microsoft.com/office/drawing/2014/main" id="{2578DAF9-6569-E00A-14C2-612C3C414DFA}"/>
              </a:ext>
            </a:extLst>
          </p:cNvPr>
          <p:cNvSpPr>
            <a:spLocks noGrp="1"/>
          </p:cNvSpPr>
          <p:nvPr>
            <p:ph idx="1"/>
          </p:nvPr>
        </p:nvSpPr>
        <p:spPr/>
        <p:txBody>
          <a:bodyPr/>
          <a:lstStyle/>
          <a:p>
            <a:r>
              <a:rPr lang="en-US" dirty="0"/>
              <a:t>Effect size is a </a:t>
            </a:r>
            <a:r>
              <a:rPr lang="en-US" dirty="0">
                <a:solidFill>
                  <a:srgbClr val="00B050"/>
                </a:solidFill>
              </a:rPr>
              <a:t>quantitative measure </a:t>
            </a:r>
            <a:r>
              <a:rPr lang="en-US" dirty="0"/>
              <a:t>of the </a:t>
            </a:r>
            <a:r>
              <a:rPr lang="en-US" dirty="0">
                <a:solidFill>
                  <a:srgbClr val="00B050"/>
                </a:solidFill>
              </a:rPr>
              <a:t>strength or magnitude </a:t>
            </a:r>
            <a:r>
              <a:rPr lang="en-US" dirty="0"/>
              <a:t>of a relationship or difference between variables in a study.</a:t>
            </a:r>
          </a:p>
        </p:txBody>
      </p:sp>
    </p:spTree>
    <p:extLst>
      <p:ext uri="{BB962C8B-B14F-4D97-AF65-F5344CB8AC3E}">
        <p14:creationId xmlns:p14="http://schemas.microsoft.com/office/powerpoint/2010/main" val="185442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5594-27B1-2C57-7BC1-909AF1831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6A654-A944-B98D-D383-4301DD5A2336}"/>
              </a:ext>
            </a:extLst>
          </p:cNvPr>
          <p:cNvSpPr>
            <a:spLocks noGrp="1"/>
          </p:cNvSpPr>
          <p:nvPr>
            <p:ph type="title"/>
          </p:nvPr>
        </p:nvSpPr>
        <p:spPr/>
        <p:txBody>
          <a:bodyPr/>
          <a:lstStyle/>
          <a:p>
            <a:r>
              <a:rPr lang="en-US" dirty="0"/>
              <a:t>What is effect size?</a:t>
            </a:r>
          </a:p>
        </p:txBody>
      </p:sp>
      <p:sp>
        <p:nvSpPr>
          <p:cNvPr id="3" name="Content Placeholder 2">
            <a:extLst>
              <a:ext uri="{FF2B5EF4-FFF2-40B4-BE49-F238E27FC236}">
                <a16:creationId xmlns:a16="http://schemas.microsoft.com/office/drawing/2014/main" id="{EFEDC095-51BA-BFB1-FD06-600055B3C112}"/>
              </a:ext>
            </a:extLst>
          </p:cNvPr>
          <p:cNvSpPr>
            <a:spLocks noGrp="1"/>
          </p:cNvSpPr>
          <p:nvPr>
            <p:ph idx="1"/>
          </p:nvPr>
        </p:nvSpPr>
        <p:spPr>
          <a:xfrm>
            <a:off x="838200" y="1825625"/>
            <a:ext cx="10515600" cy="1053042"/>
          </a:xfrm>
        </p:spPr>
        <p:txBody>
          <a:bodyPr/>
          <a:lstStyle/>
          <a:p>
            <a:r>
              <a:rPr lang="en-US" dirty="0"/>
              <a:t>It goes beyond the binary choice of </a:t>
            </a:r>
            <a:r>
              <a:rPr lang="en-US" b="1" dirty="0">
                <a:solidFill>
                  <a:srgbClr val="00B050"/>
                </a:solidFill>
              </a:rPr>
              <a:t>significant</a:t>
            </a:r>
            <a:r>
              <a:rPr lang="en-US" dirty="0"/>
              <a:t> and </a:t>
            </a:r>
            <a:r>
              <a:rPr lang="en-US" b="1" dirty="0">
                <a:solidFill>
                  <a:srgbClr val="FF0000"/>
                </a:solidFill>
              </a:rPr>
              <a:t>non-significant</a:t>
            </a:r>
            <a:r>
              <a:rPr lang="en-US" dirty="0"/>
              <a:t> by showing the extent to which two variables are related to different.</a:t>
            </a:r>
          </a:p>
        </p:txBody>
      </p:sp>
      <p:pic>
        <p:nvPicPr>
          <p:cNvPr id="5" name="Picture 4">
            <a:extLst>
              <a:ext uri="{FF2B5EF4-FFF2-40B4-BE49-F238E27FC236}">
                <a16:creationId xmlns:a16="http://schemas.microsoft.com/office/drawing/2014/main" id="{05988C24-6DF1-DE48-2434-0B0C0661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50" y="3158066"/>
            <a:ext cx="3147484" cy="3147484"/>
          </a:xfrm>
          <a:prstGeom prst="rect">
            <a:avLst/>
          </a:prstGeom>
        </p:spPr>
      </p:pic>
      <p:sp>
        <p:nvSpPr>
          <p:cNvPr id="6" name="Rectangle 5">
            <a:extLst>
              <a:ext uri="{FF2B5EF4-FFF2-40B4-BE49-F238E27FC236}">
                <a16:creationId xmlns:a16="http://schemas.microsoft.com/office/drawing/2014/main" id="{45C5AC71-9C2E-BD37-B88B-8223E0854C28}"/>
              </a:ext>
            </a:extLst>
          </p:cNvPr>
          <p:cNvSpPr/>
          <p:nvPr/>
        </p:nvSpPr>
        <p:spPr>
          <a:xfrm>
            <a:off x="2122311" y="3522133"/>
            <a:ext cx="1817511" cy="6208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Small effect size</a:t>
            </a:r>
          </a:p>
        </p:txBody>
      </p:sp>
      <p:sp>
        <p:nvSpPr>
          <p:cNvPr id="7" name="Rectangle 6">
            <a:extLst>
              <a:ext uri="{FF2B5EF4-FFF2-40B4-BE49-F238E27FC236}">
                <a16:creationId xmlns:a16="http://schemas.microsoft.com/office/drawing/2014/main" id="{D9BFD90F-42B3-EE36-4255-AAC2A7786D64}"/>
              </a:ext>
            </a:extLst>
          </p:cNvPr>
          <p:cNvSpPr/>
          <p:nvPr/>
        </p:nvSpPr>
        <p:spPr>
          <a:xfrm>
            <a:off x="2122311" y="5091288"/>
            <a:ext cx="1817511" cy="6208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Large effect size</a:t>
            </a:r>
          </a:p>
        </p:txBody>
      </p:sp>
    </p:spTree>
    <p:extLst>
      <p:ext uri="{BB962C8B-B14F-4D97-AF65-F5344CB8AC3E}">
        <p14:creationId xmlns:p14="http://schemas.microsoft.com/office/powerpoint/2010/main" val="172073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07734-1C64-4257-AFCD-2D301FE5E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A512A-ACD4-5215-3439-B8664DF4D4A8}"/>
              </a:ext>
            </a:extLst>
          </p:cNvPr>
          <p:cNvSpPr>
            <a:spLocks noGrp="1"/>
          </p:cNvSpPr>
          <p:nvPr>
            <p:ph type="title"/>
          </p:nvPr>
        </p:nvSpPr>
        <p:spPr/>
        <p:txBody>
          <a:bodyPr/>
          <a:lstStyle/>
          <a:p>
            <a:r>
              <a:rPr lang="en-US" dirty="0"/>
              <a:t>Effect size formula </a:t>
            </a:r>
          </a:p>
        </p:txBody>
      </p:sp>
      <p:pic>
        <p:nvPicPr>
          <p:cNvPr id="5" name="Content Placeholder 4">
            <a:extLst>
              <a:ext uri="{FF2B5EF4-FFF2-40B4-BE49-F238E27FC236}">
                <a16:creationId xmlns:a16="http://schemas.microsoft.com/office/drawing/2014/main" id="{0A772094-6814-452A-5B4E-D08F27DC028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62328"/>
          <a:stretch/>
        </p:blipFill>
        <p:spPr>
          <a:xfrm>
            <a:off x="3228823" y="2122311"/>
            <a:ext cx="5987748" cy="1468614"/>
          </a:xfrm>
        </p:spPr>
      </p:pic>
      <p:sp>
        <p:nvSpPr>
          <p:cNvPr id="6" name="TextBox 5">
            <a:extLst>
              <a:ext uri="{FF2B5EF4-FFF2-40B4-BE49-F238E27FC236}">
                <a16:creationId xmlns:a16="http://schemas.microsoft.com/office/drawing/2014/main" id="{CAEFB889-91DB-1A80-BDD3-528885AE32AB}"/>
              </a:ext>
            </a:extLst>
          </p:cNvPr>
          <p:cNvSpPr txBox="1"/>
          <p:nvPr/>
        </p:nvSpPr>
        <p:spPr>
          <a:xfrm>
            <a:off x="936978" y="2122311"/>
            <a:ext cx="3361056" cy="584775"/>
          </a:xfrm>
          <a:prstGeom prst="rect">
            <a:avLst/>
          </a:prstGeom>
          <a:noFill/>
        </p:spPr>
        <p:txBody>
          <a:bodyPr wrap="square" rtlCol="0">
            <a:spAutoFit/>
          </a:bodyPr>
          <a:lstStyle/>
          <a:p>
            <a:r>
              <a:rPr lang="en-US" sz="3200" b="1" dirty="0"/>
              <a:t>Cohen’s d</a:t>
            </a:r>
          </a:p>
        </p:txBody>
      </p:sp>
    </p:spTree>
    <p:extLst>
      <p:ext uri="{BB962C8B-B14F-4D97-AF65-F5344CB8AC3E}">
        <p14:creationId xmlns:p14="http://schemas.microsoft.com/office/powerpoint/2010/main" val="223415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DC0C-DACA-0B90-2B91-467B6473D9F5}"/>
              </a:ext>
            </a:extLst>
          </p:cNvPr>
          <p:cNvSpPr>
            <a:spLocks noGrp="1"/>
          </p:cNvSpPr>
          <p:nvPr>
            <p:ph type="title"/>
          </p:nvPr>
        </p:nvSpPr>
        <p:spPr/>
        <p:txBody>
          <a:bodyPr/>
          <a:lstStyle/>
          <a:p>
            <a:r>
              <a:rPr lang="en-US" dirty="0"/>
              <a:t>Interpreting effect size</a:t>
            </a:r>
          </a:p>
        </p:txBody>
      </p:sp>
      <p:pic>
        <p:nvPicPr>
          <p:cNvPr id="5" name="Content Placeholder 4">
            <a:extLst>
              <a:ext uri="{FF2B5EF4-FFF2-40B4-BE49-F238E27FC236}">
                <a16:creationId xmlns:a16="http://schemas.microsoft.com/office/drawing/2014/main" id="{66AF058D-7DD8-4871-89F8-3039EBCB98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5994"/>
          <a:stretch/>
        </p:blipFill>
        <p:spPr>
          <a:xfrm>
            <a:off x="2575342" y="2413985"/>
            <a:ext cx="6760569" cy="2030029"/>
          </a:xfrm>
        </p:spPr>
      </p:pic>
    </p:spTree>
    <p:extLst>
      <p:ext uri="{BB962C8B-B14F-4D97-AF65-F5344CB8AC3E}">
        <p14:creationId xmlns:p14="http://schemas.microsoft.com/office/powerpoint/2010/main" val="105704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446550"/>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a:t>
            </a:r>
            <a:r>
              <a:rPr lang="en-US" sz="4400" dirty="0">
                <a:solidFill>
                  <a:srgbClr val="000000"/>
                </a:solidFill>
                <a:latin typeface="Calibri" panose="020F0502020204030204" pitchFamily="34" charset="0"/>
              </a:rPr>
              <a:t>7</a:t>
            </a:r>
            <a:r>
              <a:rPr lang="en-US" sz="4400" i="0" u="none" strike="noStrike" baseline="0" dirty="0">
                <a:solidFill>
                  <a:srgbClr val="000000"/>
                </a:solidFill>
                <a:latin typeface="Calibri" panose="020F0502020204030204" pitchFamily="34" charset="0"/>
              </a:rPr>
              <a:t>:</a:t>
            </a:r>
          </a:p>
          <a:p>
            <a:pPr algn="ctr"/>
            <a:r>
              <a:rPr lang="en-US" sz="4400" b="1" i="0" u="none" strike="noStrike" baseline="0" dirty="0">
                <a:solidFill>
                  <a:srgbClr val="000000"/>
                </a:solidFill>
                <a:latin typeface="Calibri" panose="020F0502020204030204" pitchFamily="34" charset="0"/>
              </a:rPr>
              <a:t>IMPORTANT CONCEPTS IN HYPOTHESIS TESTING</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6BB4-F24E-2461-EDFE-1F93EFD86DAC}"/>
              </a:ext>
            </a:extLst>
          </p:cNvPr>
          <p:cNvSpPr>
            <a:spLocks noGrp="1"/>
          </p:cNvSpPr>
          <p:nvPr>
            <p:ph type="title"/>
          </p:nvPr>
        </p:nvSpPr>
        <p:spPr/>
        <p:txBody>
          <a:bodyPr/>
          <a:lstStyle/>
          <a:p>
            <a:r>
              <a:rPr lang="en-US" dirty="0"/>
              <a:t>Effect size formula </a:t>
            </a:r>
          </a:p>
        </p:txBody>
      </p:sp>
      <p:pic>
        <p:nvPicPr>
          <p:cNvPr id="5" name="Content Placeholder 4">
            <a:extLst>
              <a:ext uri="{FF2B5EF4-FFF2-40B4-BE49-F238E27FC236}">
                <a16:creationId xmlns:a16="http://schemas.microsoft.com/office/drawing/2014/main" id="{C8DBD6C0-5B98-214B-CCB6-C367011A86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823" y="2122311"/>
            <a:ext cx="5987748" cy="3898406"/>
          </a:xfrm>
        </p:spPr>
      </p:pic>
      <p:sp>
        <p:nvSpPr>
          <p:cNvPr id="6" name="TextBox 5">
            <a:extLst>
              <a:ext uri="{FF2B5EF4-FFF2-40B4-BE49-F238E27FC236}">
                <a16:creationId xmlns:a16="http://schemas.microsoft.com/office/drawing/2014/main" id="{B9694F0A-B26A-11DC-E490-BB7E4C6F55DB}"/>
              </a:ext>
            </a:extLst>
          </p:cNvPr>
          <p:cNvSpPr txBox="1"/>
          <p:nvPr/>
        </p:nvSpPr>
        <p:spPr>
          <a:xfrm>
            <a:off x="936978" y="2122311"/>
            <a:ext cx="3361056" cy="584775"/>
          </a:xfrm>
          <a:prstGeom prst="rect">
            <a:avLst/>
          </a:prstGeom>
          <a:noFill/>
        </p:spPr>
        <p:txBody>
          <a:bodyPr wrap="square" rtlCol="0">
            <a:spAutoFit/>
          </a:bodyPr>
          <a:lstStyle/>
          <a:p>
            <a:r>
              <a:rPr lang="en-US" sz="3200" b="1" dirty="0"/>
              <a:t>Cohen’s d</a:t>
            </a:r>
          </a:p>
        </p:txBody>
      </p:sp>
      <p:sp>
        <p:nvSpPr>
          <p:cNvPr id="3" name="Oval 2">
            <a:extLst>
              <a:ext uri="{FF2B5EF4-FFF2-40B4-BE49-F238E27FC236}">
                <a16:creationId xmlns:a16="http://schemas.microsoft.com/office/drawing/2014/main" id="{15096F88-E117-D4E8-B68A-BFFDEDD9A0A4}"/>
              </a:ext>
            </a:extLst>
          </p:cNvPr>
          <p:cNvSpPr/>
          <p:nvPr/>
        </p:nvSpPr>
        <p:spPr>
          <a:xfrm>
            <a:off x="4505325" y="3086100"/>
            <a:ext cx="1133475" cy="4762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C237D80-67BA-9796-B22F-18D838120545}"/>
              </a:ext>
            </a:extLst>
          </p:cNvPr>
          <p:cNvSpPr/>
          <p:nvPr/>
        </p:nvSpPr>
        <p:spPr>
          <a:xfrm>
            <a:off x="3562350" y="4562475"/>
            <a:ext cx="1238250" cy="1000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6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715F-85BD-7A73-66ED-65A13082F591}"/>
              </a:ext>
            </a:extLst>
          </p:cNvPr>
          <p:cNvSpPr>
            <a:spLocks noGrp="1"/>
          </p:cNvSpPr>
          <p:nvPr>
            <p:ph type="title"/>
          </p:nvPr>
        </p:nvSpPr>
        <p:spPr/>
        <p:txBody>
          <a:bodyPr/>
          <a:lstStyle/>
          <a:p>
            <a:r>
              <a:rPr lang="en-US" dirty="0"/>
              <a:t>Effect size formula </a:t>
            </a:r>
          </a:p>
        </p:txBody>
      </p:sp>
      <p:pic>
        <p:nvPicPr>
          <p:cNvPr id="5" name="Content Placeholder 4">
            <a:extLst>
              <a:ext uri="{FF2B5EF4-FFF2-40B4-BE49-F238E27FC236}">
                <a16:creationId xmlns:a16="http://schemas.microsoft.com/office/drawing/2014/main" id="{B8576345-82AE-DE0F-F131-64A5C2C11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1909060"/>
            <a:ext cx="10515600" cy="4165417"/>
          </a:xfrm>
        </p:spPr>
      </p:pic>
      <p:sp>
        <p:nvSpPr>
          <p:cNvPr id="3" name="Oval 2">
            <a:extLst>
              <a:ext uri="{FF2B5EF4-FFF2-40B4-BE49-F238E27FC236}">
                <a16:creationId xmlns:a16="http://schemas.microsoft.com/office/drawing/2014/main" id="{6B1FD519-BCDD-26AE-CBF0-EAA4F321706C}"/>
              </a:ext>
            </a:extLst>
          </p:cNvPr>
          <p:cNvSpPr/>
          <p:nvPr/>
        </p:nvSpPr>
        <p:spPr>
          <a:xfrm>
            <a:off x="10186987" y="3495675"/>
            <a:ext cx="223838" cy="2238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7194D6-245E-4C81-8FA3-FA8C532BA67B}"/>
              </a:ext>
            </a:extLst>
          </p:cNvPr>
          <p:cNvSpPr/>
          <p:nvPr/>
        </p:nvSpPr>
        <p:spPr>
          <a:xfrm>
            <a:off x="7101840" y="3322320"/>
            <a:ext cx="723900"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3E843B-5FFD-977C-D817-9B34A17A0694}"/>
              </a:ext>
            </a:extLst>
          </p:cNvPr>
          <p:cNvSpPr/>
          <p:nvPr/>
        </p:nvSpPr>
        <p:spPr>
          <a:xfrm>
            <a:off x="7101840" y="4964180"/>
            <a:ext cx="723900"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4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F3AB2-D81D-2CFA-6404-0E3BB14D6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D30CF-0608-CA6F-1341-1369325D872F}"/>
              </a:ext>
            </a:extLst>
          </p:cNvPr>
          <p:cNvSpPr>
            <a:spLocks noGrp="1"/>
          </p:cNvSpPr>
          <p:nvPr>
            <p:ph type="title"/>
          </p:nvPr>
        </p:nvSpPr>
        <p:spPr/>
        <p:txBody>
          <a:bodyPr/>
          <a:lstStyle/>
          <a:p>
            <a:r>
              <a:rPr lang="en-US" b="1" dirty="0"/>
              <a:t>Effect size formula </a:t>
            </a:r>
          </a:p>
        </p:txBody>
      </p:sp>
      <p:pic>
        <p:nvPicPr>
          <p:cNvPr id="7" name="Content Placeholder 6">
            <a:extLst>
              <a:ext uri="{FF2B5EF4-FFF2-40B4-BE49-F238E27FC236}">
                <a16:creationId xmlns:a16="http://schemas.microsoft.com/office/drawing/2014/main" id="{E2057A6C-DC86-D94C-C91E-DA6575B7F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090" y="1825624"/>
            <a:ext cx="9321556" cy="4819895"/>
          </a:xfrm>
        </p:spPr>
      </p:pic>
      <p:sp>
        <p:nvSpPr>
          <p:cNvPr id="3" name="Rectangle 2">
            <a:extLst>
              <a:ext uri="{FF2B5EF4-FFF2-40B4-BE49-F238E27FC236}">
                <a16:creationId xmlns:a16="http://schemas.microsoft.com/office/drawing/2014/main" id="{63BF1F5D-EEA9-ACA0-1B40-73DCA85E8CBF}"/>
              </a:ext>
            </a:extLst>
          </p:cNvPr>
          <p:cNvSpPr/>
          <p:nvPr/>
        </p:nvSpPr>
        <p:spPr>
          <a:xfrm>
            <a:off x="6751320" y="5036820"/>
            <a:ext cx="723900"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6AABD5-6D6D-4922-4D83-E23F953B0C26}"/>
              </a:ext>
            </a:extLst>
          </p:cNvPr>
          <p:cNvSpPr/>
          <p:nvPr/>
        </p:nvSpPr>
        <p:spPr>
          <a:xfrm>
            <a:off x="3497580" y="5981699"/>
            <a:ext cx="3977640" cy="2404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55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C603-C7BF-6B36-46DE-0649B9DB6170}"/>
              </a:ext>
            </a:extLst>
          </p:cNvPr>
          <p:cNvSpPr>
            <a:spLocks noGrp="1"/>
          </p:cNvSpPr>
          <p:nvPr>
            <p:ph type="title"/>
          </p:nvPr>
        </p:nvSpPr>
        <p:spPr/>
        <p:txBody>
          <a:bodyPr/>
          <a:lstStyle/>
          <a:p>
            <a:r>
              <a:rPr lang="en-US" b="1" dirty="0"/>
              <a:t>Hypothesis testing</a:t>
            </a:r>
            <a:endParaRPr lang="en-US" dirty="0"/>
          </a:p>
        </p:txBody>
      </p:sp>
    </p:spTree>
    <p:extLst>
      <p:ext uri="{BB962C8B-B14F-4D97-AF65-F5344CB8AC3E}">
        <p14:creationId xmlns:p14="http://schemas.microsoft.com/office/powerpoint/2010/main" val="344352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499-2D86-9110-D384-F4CD04B81168}"/>
              </a:ext>
            </a:extLst>
          </p:cNvPr>
          <p:cNvSpPr>
            <a:spLocks noGrp="1"/>
          </p:cNvSpPr>
          <p:nvPr>
            <p:ph type="title"/>
          </p:nvPr>
        </p:nvSpPr>
        <p:spPr/>
        <p:txBody>
          <a:bodyPr/>
          <a:lstStyle/>
          <a:p>
            <a:r>
              <a:rPr lang="en-US" b="1" dirty="0"/>
              <a:t>Hypothesis testing</a:t>
            </a:r>
          </a:p>
        </p:txBody>
      </p:sp>
      <p:sp>
        <p:nvSpPr>
          <p:cNvPr id="3" name="Content Placeholder 2">
            <a:extLst>
              <a:ext uri="{FF2B5EF4-FFF2-40B4-BE49-F238E27FC236}">
                <a16:creationId xmlns:a16="http://schemas.microsoft.com/office/drawing/2014/main" id="{EFE5736D-F26E-23FF-B4C3-3556ED4A0E12}"/>
              </a:ext>
            </a:extLst>
          </p:cNvPr>
          <p:cNvSpPr>
            <a:spLocks noGrp="1"/>
          </p:cNvSpPr>
          <p:nvPr>
            <p:ph idx="1"/>
          </p:nvPr>
        </p:nvSpPr>
        <p:spPr/>
        <p:txBody>
          <a:bodyPr/>
          <a:lstStyle/>
          <a:p>
            <a:pPr marL="0" indent="0">
              <a:buNone/>
            </a:pPr>
            <a:r>
              <a:rPr lang="en-US" sz="3200" dirty="0"/>
              <a:t>Hypothesis testing is a statistical approach through which the research determines whether the </a:t>
            </a:r>
            <a:r>
              <a:rPr lang="en-US" sz="3200" b="1" u="sng" dirty="0"/>
              <a:t>data</a:t>
            </a:r>
            <a:r>
              <a:rPr lang="en-US" sz="3200" dirty="0"/>
              <a:t> </a:t>
            </a:r>
            <a:r>
              <a:rPr lang="en-US" sz="3200" b="1" dirty="0">
                <a:solidFill>
                  <a:srgbClr val="00B050"/>
                </a:solidFill>
              </a:rPr>
              <a:t>support</a:t>
            </a:r>
            <a:r>
              <a:rPr lang="en-US" sz="3200" dirty="0"/>
              <a:t> or </a:t>
            </a:r>
            <a:r>
              <a:rPr lang="en-US" sz="3200" b="1" dirty="0">
                <a:solidFill>
                  <a:srgbClr val="FF0000"/>
                </a:solidFill>
              </a:rPr>
              <a:t>refute</a:t>
            </a:r>
            <a:r>
              <a:rPr lang="en-US" sz="3200" dirty="0"/>
              <a:t> their hypothesis</a:t>
            </a:r>
            <a:r>
              <a:rPr lang="en-US" dirty="0"/>
              <a:t>.</a:t>
            </a:r>
          </a:p>
        </p:txBody>
      </p:sp>
    </p:spTree>
    <p:extLst>
      <p:ext uri="{BB962C8B-B14F-4D97-AF65-F5344CB8AC3E}">
        <p14:creationId xmlns:p14="http://schemas.microsoft.com/office/powerpoint/2010/main" val="218755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Types of hypotheses</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a:t>
            </a:r>
            <a:r>
              <a:rPr lang="en-US" b="1" dirty="0">
                <a:solidFill>
                  <a:srgbClr val="00B050"/>
                </a:solidFill>
              </a:rPr>
              <a:t>what the researcher expects the results of the investigation to be</a:t>
            </a:r>
            <a:r>
              <a:rPr lang="en-US" dirty="0"/>
              <a:t>. The hypotheses are based on observations or on what the literature suggests the answers might be (Mackey &amp; Gass, 2005: 19). </a:t>
            </a:r>
          </a:p>
          <a:p>
            <a:pPr marL="0" indent="0">
              <a:buNone/>
            </a:pPr>
            <a:endParaRPr lang="en-US" dirty="0"/>
          </a:p>
          <a:p>
            <a:pPr marL="0" indent="0">
              <a:buNone/>
            </a:pPr>
            <a:r>
              <a:rPr lang="en-US" dirty="0"/>
              <a:t>In research, we have three main types of hypotheses: </a:t>
            </a:r>
          </a:p>
          <a:p>
            <a:pPr marL="514350" indent="-514350">
              <a:buAutoNum type="arabicParenR"/>
            </a:pPr>
            <a:r>
              <a:rPr lang="en-US" dirty="0"/>
              <a:t>Non-directional hypothesis (two-tailed/ two-way hypothesis)</a:t>
            </a:r>
            <a:r>
              <a:rPr lang="en-US" b="1" dirty="0"/>
              <a:t> (Alternative hypothesis/ Ha)</a:t>
            </a:r>
            <a:endParaRPr lang="en-US" dirty="0"/>
          </a:p>
          <a:p>
            <a:pPr marL="514350" indent="-514350">
              <a:buAutoNum type="arabicParenR"/>
            </a:pPr>
            <a:r>
              <a:rPr lang="en-US" dirty="0"/>
              <a:t>Directional hypothesis (one-tailed)</a:t>
            </a:r>
            <a:r>
              <a:rPr lang="en-US" b="1" dirty="0"/>
              <a:t> (Alternative hypothesis/ Ha)</a:t>
            </a:r>
          </a:p>
          <a:p>
            <a:pPr marL="514350" indent="-514350">
              <a:buAutoNum type="arabicParenR"/>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9380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A) Non-directional hypothesis </a:t>
            </a:r>
            <a:br>
              <a:rPr lang="en-US" b="1" dirty="0"/>
            </a:br>
            <a:r>
              <a:rPr lang="en-US" b="1" dirty="0"/>
              <a:t>(two-tailed/ two-way hypotheses):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a difference between variables under investigation is predicted, </a:t>
            </a:r>
            <a:r>
              <a:rPr lang="en-US" sz="3000" dirty="0">
                <a:solidFill>
                  <a:srgbClr val="FF0000"/>
                </a:solidFill>
              </a:rPr>
              <a:t>but the researcher is not interested in the direction of the difference/ relationship</a:t>
            </a:r>
            <a:r>
              <a:rPr lang="en-US" sz="3000" dirty="0"/>
              <a:t>., but its direction is not specified.</a:t>
            </a:r>
          </a:p>
          <a:p>
            <a:pPr marL="0" indent="0">
              <a:buNone/>
            </a:pPr>
            <a:r>
              <a:rPr lang="en-US" sz="3000" i="1" dirty="0"/>
              <a:t>Examples: </a:t>
            </a:r>
          </a:p>
          <a:p>
            <a:pPr marL="0" indent="0">
              <a:buNone/>
            </a:pPr>
            <a:r>
              <a:rPr lang="en-US" sz="3000" dirty="0"/>
              <a:t>•Text-to-speech technologies will affect Algerian EFL learners’ pronunciation awareness significantly. </a:t>
            </a:r>
          </a:p>
          <a:p>
            <a:pPr marL="0" indent="0">
              <a:buNone/>
            </a:pPr>
            <a:r>
              <a:rPr lang="en-US" sz="3000" dirty="0"/>
              <a:t>•There will be a 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5560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B) Directional hypothesis (one-tailed):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a:t>
            </a:r>
            <a:r>
              <a:rPr lang="en-US" sz="3000" dirty="0">
                <a:solidFill>
                  <a:srgbClr val="FF0000"/>
                </a:solidFill>
              </a:rPr>
              <a:t>, the researcher indicates the </a:t>
            </a:r>
            <a:r>
              <a:rPr lang="en-US" sz="3000" u="sng" dirty="0">
                <a:solidFill>
                  <a:srgbClr val="FF0000"/>
                </a:solidFill>
              </a:rPr>
              <a:t>predicted </a:t>
            </a:r>
            <a:r>
              <a:rPr lang="en-US" sz="3000" b="1" u="sng" dirty="0">
                <a:solidFill>
                  <a:srgbClr val="FF0000"/>
                </a:solidFill>
              </a:rPr>
              <a:t>direction</a:t>
            </a:r>
            <a:r>
              <a:rPr lang="en-US" sz="3000" u="sng" dirty="0">
                <a:solidFill>
                  <a:srgbClr val="FF0000"/>
                </a:solidFill>
              </a:rPr>
              <a:t> </a:t>
            </a:r>
            <a:r>
              <a:rPr lang="en-US" sz="3000" dirty="0">
                <a:solidFill>
                  <a:srgbClr val="FF0000"/>
                </a:solidFill>
              </a:rPr>
              <a:t>of the relationship between two or more variables</a:t>
            </a:r>
            <a:r>
              <a:rPr lang="en-US" sz="3000" dirty="0"/>
              <a:t>. </a:t>
            </a:r>
          </a:p>
          <a:p>
            <a:pPr marL="0" indent="0">
              <a:buNone/>
            </a:pPr>
            <a:r>
              <a:rPr lang="en-US" sz="3000" i="1" dirty="0"/>
              <a:t>Examples:</a:t>
            </a:r>
          </a:p>
          <a:p>
            <a:pPr marL="0" indent="0">
              <a:buNone/>
            </a:pPr>
            <a:r>
              <a:rPr lang="en-US" sz="3000" dirty="0"/>
              <a:t>•Older learners will prefer speaking more than younger learners.</a:t>
            </a:r>
          </a:p>
          <a:p>
            <a:pPr marL="0" indent="0">
              <a:buNone/>
            </a:pPr>
            <a:endParaRPr lang="en-US" sz="3000" dirty="0"/>
          </a:p>
          <a:p>
            <a:pPr marL="0" indent="0">
              <a:buNone/>
            </a:pPr>
            <a:r>
              <a:rPr lang="en-US" sz="3000" dirty="0"/>
              <a:t>•Novice teachers will give less instructions in the target language than experienced teachers. </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6433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7BF1-F883-652D-F6F1-D242C8B49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DE7FD-DDD4-34C7-969A-1CABF4F722C0}"/>
              </a:ext>
            </a:extLst>
          </p:cNvPr>
          <p:cNvSpPr>
            <a:spLocks noGrp="1"/>
          </p:cNvSpPr>
          <p:nvPr>
            <p:ph type="title"/>
          </p:nvPr>
        </p:nvSpPr>
        <p:spPr/>
        <p:txBody>
          <a:bodyPr/>
          <a:lstStyle/>
          <a:p>
            <a:r>
              <a:rPr lang="en-US" b="1" dirty="0"/>
              <a:t>Types of hypotheses</a:t>
            </a:r>
          </a:p>
        </p:txBody>
      </p:sp>
      <p:sp>
        <p:nvSpPr>
          <p:cNvPr id="3" name="Content Placeholder 2">
            <a:extLst>
              <a:ext uri="{FF2B5EF4-FFF2-40B4-BE49-F238E27FC236}">
                <a16:creationId xmlns:a16="http://schemas.microsoft.com/office/drawing/2014/main" id="{B43BEE1C-270A-AB3E-E92C-079E78D30587}"/>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the results of the investigation to be. The hypotheses are based on observations or on what the literature suggests the answers might be (Mackey &amp; Gass, 2005: 19). </a:t>
            </a:r>
          </a:p>
          <a:p>
            <a:pPr marL="0" indent="0">
              <a:buNone/>
            </a:pPr>
            <a:endParaRPr lang="en-US" dirty="0"/>
          </a:p>
          <a:p>
            <a:pPr marL="0" indent="0">
              <a:buNone/>
            </a:pPr>
            <a:r>
              <a:rPr lang="en-US" dirty="0"/>
              <a:t>In research, we have three main types of hypotheses: </a:t>
            </a:r>
          </a:p>
          <a:p>
            <a:pPr marL="514350" indent="-514350">
              <a:buAutoNum type="arabicParenR"/>
            </a:pPr>
            <a:r>
              <a:rPr lang="en-US" dirty="0"/>
              <a:t>Non-directional hypothesis (two-tailed/ two-way hypothesis)</a:t>
            </a:r>
            <a:r>
              <a:rPr lang="en-US" b="1" dirty="0"/>
              <a:t> (Ha)</a:t>
            </a:r>
            <a:endParaRPr lang="en-US" dirty="0"/>
          </a:p>
          <a:p>
            <a:pPr marL="514350" indent="-514350">
              <a:buAutoNum type="arabicParenR"/>
            </a:pPr>
            <a:r>
              <a:rPr lang="en-US" dirty="0"/>
              <a:t>Directional hypothesis (one-tailed)</a:t>
            </a:r>
            <a:r>
              <a:rPr lang="en-US" b="1" dirty="0"/>
              <a:t> (Ha)</a:t>
            </a:r>
          </a:p>
          <a:p>
            <a:pPr marL="514350" indent="-514350">
              <a:buFont typeface="Arial" panose="020B0604020202020204" pitchFamily="34" charset="0"/>
              <a:buAutoNum type="arabicParenR"/>
            </a:pPr>
            <a:r>
              <a:rPr lang="en-US" dirty="0"/>
              <a:t>Null hypothesis </a:t>
            </a:r>
            <a:r>
              <a:rPr lang="en-US" b="1" dirty="0"/>
              <a:t>(H0)</a:t>
            </a:r>
          </a:p>
          <a:p>
            <a:pPr marL="514350" indent="-514350">
              <a:buAutoNum type="arabicParenR"/>
            </a:pPr>
            <a:endParaRPr lang="en-US" dirty="0"/>
          </a:p>
        </p:txBody>
      </p:sp>
      <p:pic>
        <p:nvPicPr>
          <p:cNvPr id="4" name="Picture 3">
            <a:extLst>
              <a:ext uri="{FF2B5EF4-FFF2-40B4-BE49-F238E27FC236}">
                <a16:creationId xmlns:a16="http://schemas.microsoft.com/office/drawing/2014/main" id="{2355411C-70DA-3910-FE56-1890DF5FC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3887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499-2D86-9110-D384-F4CD04B81168}"/>
              </a:ext>
            </a:extLst>
          </p:cNvPr>
          <p:cNvSpPr>
            <a:spLocks noGrp="1"/>
          </p:cNvSpPr>
          <p:nvPr>
            <p:ph type="title"/>
          </p:nvPr>
        </p:nvSpPr>
        <p:spPr/>
        <p:txBody>
          <a:bodyPr/>
          <a:lstStyle/>
          <a:p>
            <a:r>
              <a:rPr lang="en-US" dirty="0"/>
              <a:t>1. Null and alternative hypotheses</a:t>
            </a:r>
          </a:p>
        </p:txBody>
      </p:sp>
      <p:sp>
        <p:nvSpPr>
          <p:cNvPr id="3" name="Content Placeholder 2">
            <a:extLst>
              <a:ext uri="{FF2B5EF4-FFF2-40B4-BE49-F238E27FC236}">
                <a16:creationId xmlns:a16="http://schemas.microsoft.com/office/drawing/2014/main" id="{EFE5736D-F26E-23FF-B4C3-3556ED4A0E12}"/>
              </a:ext>
            </a:extLst>
          </p:cNvPr>
          <p:cNvSpPr>
            <a:spLocks noGrp="1"/>
          </p:cNvSpPr>
          <p:nvPr>
            <p:ph idx="1"/>
          </p:nvPr>
        </p:nvSpPr>
        <p:spPr/>
        <p:txBody>
          <a:bodyPr>
            <a:normAutofit fontScale="92500"/>
          </a:bodyPr>
          <a:lstStyle/>
          <a:p>
            <a:pPr marL="0" indent="0">
              <a:buNone/>
            </a:pPr>
            <a:r>
              <a:rPr lang="en-US" dirty="0"/>
              <a:t>Before conducting inferential statistical tests on SPSS, the researcher </a:t>
            </a:r>
            <a:r>
              <a:rPr lang="en-US" b="1" dirty="0">
                <a:solidFill>
                  <a:srgbClr val="FF0000"/>
                </a:solidFill>
              </a:rPr>
              <a:t>should consider </a:t>
            </a:r>
            <a:r>
              <a:rPr lang="en-US" dirty="0"/>
              <a:t>two hypotheses. They are called the null hypothesis (H0) and the alternative hypothesis (Ha). These hypotheses contain opposing viewpoints. </a:t>
            </a:r>
          </a:p>
          <a:p>
            <a:pPr marL="0" indent="0">
              <a:buNone/>
            </a:pPr>
            <a:endParaRPr lang="en-US" dirty="0"/>
          </a:p>
          <a:p>
            <a:pPr marL="514350" indent="-514350">
              <a:buFont typeface="+mj-lt"/>
              <a:buAutoNum type="arabicPeriod"/>
            </a:pPr>
            <a:r>
              <a:rPr lang="en-US" b="1" dirty="0"/>
              <a:t>The null hypothesis (H0) </a:t>
            </a:r>
            <a:r>
              <a:rPr lang="en-US" dirty="0"/>
              <a:t>is a </a:t>
            </a:r>
            <a:r>
              <a:rPr lang="en-US" b="1" dirty="0">
                <a:solidFill>
                  <a:srgbClr val="00B050"/>
                </a:solidFill>
              </a:rPr>
              <a:t>neutral hypothesis </a:t>
            </a:r>
            <a:r>
              <a:rPr lang="en-US" dirty="0"/>
              <a:t>that says </a:t>
            </a:r>
            <a:r>
              <a:rPr lang="en-US" dirty="0">
                <a:solidFill>
                  <a:srgbClr val="FF0000"/>
                </a:solidFill>
              </a:rPr>
              <a:t>there is </a:t>
            </a:r>
            <a:r>
              <a:rPr lang="en-US" b="1" dirty="0">
                <a:solidFill>
                  <a:srgbClr val="FF0000"/>
                </a:solidFill>
              </a:rPr>
              <a:t>no</a:t>
            </a:r>
            <a:r>
              <a:rPr lang="en-US" dirty="0">
                <a:solidFill>
                  <a:srgbClr val="FF0000"/>
                </a:solidFill>
              </a:rPr>
              <a:t> statistical significance </a:t>
            </a:r>
            <a:r>
              <a:rPr lang="en-US" dirty="0"/>
              <a:t>between the two variables. </a:t>
            </a:r>
          </a:p>
          <a:p>
            <a:pPr marL="514350" indent="-514350">
              <a:buFont typeface="+mj-lt"/>
              <a:buAutoNum type="arabicPeriod"/>
            </a:pPr>
            <a:endParaRPr lang="en-US" dirty="0"/>
          </a:p>
          <a:p>
            <a:pPr marL="514350" indent="-514350">
              <a:buFont typeface="+mj-lt"/>
              <a:buAutoNum type="arabicPeriod"/>
            </a:pPr>
            <a:r>
              <a:rPr lang="en-US" b="1" dirty="0"/>
              <a:t>The alternative hypothesis (Ha)</a:t>
            </a:r>
            <a:r>
              <a:rPr lang="en-US" dirty="0"/>
              <a:t>, on the other hand, indicates that </a:t>
            </a:r>
            <a:r>
              <a:rPr lang="en-US" dirty="0">
                <a:solidFill>
                  <a:srgbClr val="00B050"/>
                </a:solidFill>
              </a:rPr>
              <a:t>there is a statistical significance</a:t>
            </a:r>
            <a:r>
              <a:rPr lang="en-US" dirty="0"/>
              <a:t> between the two variables being measured (directional/ non-directional).</a:t>
            </a:r>
          </a:p>
        </p:txBody>
      </p:sp>
    </p:spTree>
    <p:extLst>
      <p:ext uri="{BB962C8B-B14F-4D97-AF65-F5344CB8AC3E}">
        <p14:creationId xmlns:p14="http://schemas.microsoft.com/office/powerpoint/2010/main" val="173779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C9A95FF-2C10-0169-A360-A12EC8849820}"/>
              </a:ext>
            </a:extLst>
          </p:cNvPr>
          <p:cNvGraphicFramePr>
            <a:graphicFrameLocks noGrp="1"/>
          </p:cNvGraphicFramePr>
          <p:nvPr>
            <p:ph idx="1"/>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8F54515-CE71-01BA-8F9C-472C1F0C6FD0}"/>
              </a:ext>
            </a:extLst>
          </p:cNvPr>
          <p:cNvSpPr/>
          <p:nvPr/>
        </p:nvSpPr>
        <p:spPr>
          <a:xfrm>
            <a:off x="6424246" y="3728977"/>
            <a:ext cx="3704492" cy="19343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57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79CF-9BC2-ABB7-8497-62334A7CC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3D48D-E39E-80D4-69C0-F70EBB35FB46}"/>
              </a:ext>
            </a:extLst>
          </p:cNvPr>
          <p:cNvSpPr>
            <a:spLocks noGrp="1"/>
          </p:cNvSpPr>
          <p:nvPr>
            <p:ph type="title"/>
          </p:nvPr>
        </p:nvSpPr>
        <p:spPr/>
        <p:txBody>
          <a:bodyPr/>
          <a:lstStyle/>
          <a:p>
            <a:r>
              <a:rPr lang="en-US" b="1" dirty="0"/>
              <a:t>C</a:t>
            </a:r>
            <a:r>
              <a:rPr lang="en-US" sz="4400" b="1" dirty="0"/>
              <a:t>) Null hypothesis (H0):</a:t>
            </a:r>
            <a:endParaRPr lang="en-US" b="1" dirty="0"/>
          </a:p>
        </p:txBody>
      </p:sp>
      <p:sp>
        <p:nvSpPr>
          <p:cNvPr id="3" name="Content Placeholder 2">
            <a:extLst>
              <a:ext uri="{FF2B5EF4-FFF2-40B4-BE49-F238E27FC236}">
                <a16:creationId xmlns:a16="http://schemas.microsoft.com/office/drawing/2014/main" id="{321B057B-4CF7-003A-E030-C800D248661C}"/>
              </a:ext>
            </a:extLst>
          </p:cNvPr>
          <p:cNvSpPr>
            <a:spLocks noGrp="1"/>
          </p:cNvSpPr>
          <p:nvPr>
            <p:ph idx="1"/>
          </p:nvPr>
        </p:nvSpPr>
        <p:spPr>
          <a:xfrm>
            <a:off x="838200" y="1825624"/>
            <a:ext cx="10515600" cy="4493113"/>
          </a:xfrm>
        </p:spPr>
        <p:txBody>
          <a:bodyPr>
            <a:normAutofit/>
          </a:bodyPr>
          <a:lstStyle/>
          <a:p>
            <a:r>
              <a:rPr lang="en-US" dirty="0"/>
              <a:t>The null hypothesis is a neutral statement used as a </a:t>
            </a:r>
            <a:r>
              <a:rPr lang="en-US" b="1" dirty="0"/>
              <a:t>basis for testing</a:t>
            </a:r>
            <a:r>
              <a:rPr lang="en-US" dirty="0"/>
              <a:t>. </a:t>
            </a:r>
          </a:p>
          <a:p>
            <a:endParaRPr lang="en-US" dirty="0"/>
          </a:p>
          <a:p>
            <a:r>
              <a:rPr lang="en-US" dirty="0"/>
              <a:t>The null hypothesis states that </a:t>
            </a:r>
            <a:r>
              <a:rPr lang="en-US" b="1" dirty="0"/>
              <a:t>there is no relationship </a:t>
            </a:r>
            <a:r>
              <a:rPr lang="en-US" dirty="0"/>
              <a:t>between items under investigation.</a:t>
            </a:r>
          </a:p>
          <a:p>
            <a:r>
              <a:rPr lang="en-US" dirty="0"/>
              <a:t> </a:t>
            </a:r>
          </a:p>
          <a:p>
            <a:r>
              <a:rPr lang="en-US" dirty="0"/>
              <a:t>In advanced inferential statistical tests, the objective is often </a:t>
            </a:r>
            <a:r>
              <a:rPr lang="en-US" b="1" dirty="0"/>
              <a:t>to reject the null hypothesis </a:t>
            </a:r>
            <a:r>
              <a:rPr lang="en-US" dirty="0"/>
              <a:t>by providing a </a:t>
            </a:r>
            <a:r>
              <a:rPr lang="en-US" b="1" u="sng" dirty="0"/>
              <a:t>statistical</a:t>
            </a:r>
            <a:r>
              <a:rPr lang="en-US" dirty="0"/>
              <a:t> </a:t>
            </a:r>
            <a:r>
              <a:rPr lang="en-US" b="1" u="sng" dirty="0"/>
              <a:t>proof</a:t>
            </a:r>
            <a:r>
              <a:rPr lang="en-US" dirty="0"/>
              <a:t> that there is a relationship between variables X and Y. </a:t>
            </a:r>
          </a:p>
        </p:txBody>
      </p:sp>
      <p:pic>
        <p:nvPicPr>
          <p:cNvPr id="4" name="Picture 3">
            <a:extLst>
              <a:ext uri="{FF2B5EF4-FFF2-40B4-BE49-F238E27FC236}">
                <a16:creationId xmlns:a16="http://schemas.microsoft.com/office/drawing/2014/main" id="{DF3058CC-CC96-7C69-BA61-BDEE388BF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635684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sz="4400" b="1" dirty="0"/>
              <a:t>C) Null hypothesis (H0):</a:t>
            </a:r>
            <a:endParaRPr lang="en-US" b="1" dirty="0"/>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2800" i="1" dirty="0"/>
              <a:t>Examples: </a:t>
            </a:r>
          </a:p>
          <a:p>
            <a:pPr marL="0" indent="0">
              <a:buNone/>
            </a:pPr>
            <a:endParaRPr lang="en-US" sz="2800" i="1" dirty="0"/>
          </a:p>
          <a:p>
            <a:pPr marL="0" indent="0">
              <a:buNone/>
            </a:pPr>
            <a:r>
              <a:rPr lang="en-US" sz="2800" dirty="0"/>
              <a:t>•Text-to-speech technologies will </a:t>
            </a:r>
            <a:r>
              <a:rPr lang="en-US" sz="2800" b="1" dirty="0"/>
              <a:t>not</a:t>
            </a:r>
            <a:r>
              <a:rPr lang="en-US" sz="2800" dirty="0"/>
              <a:t> affect Algerian EFL learners’ pronunciation awareness </a:t>
            </a:r>
            <a:r>
              <a:rPr lang="en-US" sz="2800" b="1" dirty="0"/>
              <a:t>significantly</a:t>
            </a:r>
            <a:r>
              <a:rPr lang="en-US" sz="2800" dirty="0"/>
              <a:t>.</a:t>
            </a:r>
          </a:p>
          <a:p>
            <a:pPr marL="0" indent="0">
              <a:buNone/>
            </a:pPr>
            <a:r>
              <a:rPr lang="en-US" sz="2800" dirty="0"/>
              <a:t> </a:t>
            </a:r>
          </a:p>
          <a:p>
            <a:r>
              <a:rPr lang="en-US" sz="2800" dirty="0"/>
              <a:t>There will be </a:t>
            </a:r>
            <a:r>
              <a:rPr lang="en-US" b="1" dirty="0"/>
              <a:t>no </a:t>
            </a:r>
            <a:r>
              <a:rPr lang="en-US" sz="2800" b="1" dirty="0"/>
              <a:t>significant</a:t>
            </a:r>
            <a:r>
              <a:rPr lang="en-US" dirty="0"/>
              <a:t> </a:t>
            </a:r>
            <a:r>
              <a:rPr lang="en-US" sz="2800" dirty="0"/>
              <a:t>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57416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F5B-4C3D-9034-853B-E4647CECDCA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7F3D098-9DE7-7439-2D8F-8AE90DBBB817}"/>
              </a:ext>
            </a:extLst>
          </p:cNvPr>
          <p:cNvSpPr>
            <a:spLocks noGrp="1"/>
          </p:cNvSpPr>
          <p:nvPr>
            <p:ph idx="1"/>
          </p:nvPr>
        </p:nvSpPr>
        <p:spPr/>
        <p:txBody>
          <a:bodyPr/>
          <a:lstStyle/>
          <a:p>
            <a:pPr marL="0" indent="0">
              <a:buNone/>
            </a:pPr>
            <a:r>
              <a:rPr lang="en-US" dirty="0"/>
              <a:t>In a study investigating the effects of </a:t>
            </a:r>
            <a:r>
              <a:rPr lang="en-US" dirty="0">
                <a:solidFill>
                  <a:srgbClr val="FF0000"/>
                </a:solidFill>
              </a:rPr>
              <a:t>English audiobooks </a:t>
            </a:r>
            <a:r>
              <a:rPr lang="en-US" dirty="0"/>
              <a:t>on </a:t>
            </a:r>
            <a:r>
              <a:rPr lang="en-US" b="1" dirty="0"/>
              <a:t>EFL learners’ listening comprehension</a:t>
            </a:r>
            <a:r>
              <a:rPr lang="en-US" dirty="0"/>
              <a:t>, </a:t>
            </a:r>
          </a:p>
          <a:p>
            <a:pPr marL="0" indent="0">
              <a:buNone/>
            </a:pPr>
            <a:endParaRPr lang="en-US" dirty="0"/>
          </a:p>
          <a:p>
            <a:pPr marL="514350" indent="-514350">
              <a:buFont typeface="+mj-lt"/>
              <a:buAutoNum type="arabicPeriod"/>
            </a:pPr>
            <a:r>
              <a:rPr lang="en-US" b="1" dirty="0"/>
              <a:t>The null hypothesis would be: H0 </a:t>
            </a:r>
            <a:r>
              <a:rPr lang="en-US" dirty="0"/>
              <a:t>= English audiobooks have no significant effect on EFL learners’ listening comprehension.</a:t>
            </a:r>
          </a:p>
          <a:p>
            <a:pPr marL="514350" indent="-514350">
              <a:buFont typeface="+mj-lt"/>
              <a:buAutoNum type="arabicPeriod"/>
            </a:pPr>
            <a:r>
              <a:rPr lang="en-US" b="1" dirty="0"/>
              <a:t>The alternative hypothesis would be: Ha </a:t>
            </a:r>
            <a:r>
              <a:rPr lang="en-US" dirty="0"/>
              <a:t>= English audiobooks have a significant </a:t>
            </a:r>
            <a:r>
              <a:rPr lang="en-US" strike="sngStrike" dirty="0">
                <a:solidFill>
                  <a:srgbClr val="FF0000"/>
                </a:solidFill>
              </a:rPr>
              <a:t>positive</a:t>
            </a:r>
            <a:r>
              <a:rPr lang="en-US" dirty="0"/>
              <a:t> effect on EFL learners’ listening comprehension.</a:t>
            </a:r>
          </a:p>
        </p:txBody>
      </p:sp>
    </p:spTree>
    <p:extLst>
      <p:ext uri="{BB962C8B-B14F-4D97-AF65-F5344CB8AC3E}">
        <p14:creationId xmlns:p14="http://schemas.microsoft.com/office/powerpoint/2010/main" val="215661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F3BF9-8BD4-4A88-E0D7-CAB8DA672DD3}"/>
              </a:ext>
            </a:extLst>
          </p:cNvPr>
          <p:cNvSpPr>
            <a:spLocks noGrp="1"/>
          </p:cNvSpPr>
          <p:nvPr>
            <p:ph idx="1"/>
          </p:nvPr>
        </p:nvSpPr>
        <p:spPr>
          <a:xfrm>
            <a:off x="838200" y="1825625"/>
            <a:ext cx="10515600" cy="1152037"/>
          </a:xfrm>
        </p:spPr>
        <p:txBody>
          <a:bodyPr>
            <a:normAutofit fontScale="92500"/>
          </a:bodyPr>
          <a:lstStyle/>
          <a:p>
            <a:r>
              <a:rPr lang="en-US" dirty="0"/>
              <a:t>The table below demonstrates the necessary decisions in each scenario.</a:t>
            </a:r>
          </a:p>
          <a:p>
            <a:r>
              <a:rPr lang="en-US" b="1" dirty="0">
                <a:solidFill>
                  <a:srgbClr val="00B050"/>
                </a:solidFill>
              </a:rPr>
              <a:t>Confidence level = 95%</a:t>
            </a:r>
          </a:p>
          <a:p>
            <a:endParaRPr lang="en-US" dirty="0"/>
          </a:p>
        </p:txBody>
      </p:sp>
      <p:graphicFrame>
        <p:nvGraphicFramePr>
          <p:cNvPr id="4" name="Table 3">
            <a:extLst>
              <a:ext uri="{FF2B5EF4-FFF2-40B4-BE49-F238E27FC236}">
                <a16:creationId xmlns:a16="http://schemas.microsoft.com/office/drawing/2014/main" id="{D2A1B625-8043-2EE9-F2D7-D98E96B24C3E}"/>
              </a:ext>
            </a:extLst>
          </p:cNvPr>
          <p:cNvGraphicFramePr>
            <a:graphicFrameLocks noGrp="1"/>
          </p:cNvGraphicFramePr>
          <p:nvPr>
            <p:extLst>
              <p:ext uri="{D42A27DB-BD31-4B8C-83A1-F6EECF244321}">
                <p14:modId xmlns:p14="http://schemas.microsoft.com/office/powerpoint/2010/main" val="1978269857"/>
              </p:ext>
            </p:extLst>
          </p:nvPr>
        </p:nvGraphicFramePr>
        <p:xfrm>
          <a:off x="1581762" y="2977662"/>
          <a:ext cx="9028475" cy="3135187"/>
        </p:xfrm>
        <a:graphic>
          <a:graphicData uri="http://schemas.openxmlformats.org/drawingml/2006/table">
            <a:tbl>
              <a:tblPr firstRow="1" firstCol="1" bandRow="1"/>
              <a:tblGrid>
                <a:gridCol w="1895216">
                  <a:extLst>
                    <a:ext uri="{9D8B030D-6E8A-4147-A177-3AD203B41FA5}">
                      <a16:colId xmlns:a16="http://schemas.microsoft.com/office/drawing/2014/main" val="1024061328"/>
                    </a:ext>
                  </a:extLst>
                </a:gridCol>
                <a:gridCol w="7133259">
                  <a:extLst>
                    <a:ext uri="{9D8B030D-6E8A-4147-A177-3AD203B41FA5}">
                      <a16:colId xmlns:a16="http://schemas.microsoft.com/office/drawing/2014/main" val="2169397474"/>
                    </a:ext>
                  </a:extLst>
                </a:gridCol>
              </a:tblGrid>
              <a:tr h="244699">
                <a:tc>
                  <a:txBody>
                    <a:bodyPr/>
                    <a:lstStyle/>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Result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Calibri" panose="020F0502020204030204" pitchFamily="34" charset="0"/>
                        </a:rPr>
                        <a:t>Decision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440274"/>
                  </a:ext>
                </a:extLst>
              </a:tr>
              <a:tr h="24469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 &lt; </a:t>
                      </a:r>
                      <a:r>
                        <a:rPr lang="en-US" sz="2800" strike="sngStrike" dirty="0">
                          <a:effectLst/>
                          <a:latin typeface="Calibri" panose="020F0502020204030204" pitchFamily="34" charset="0"/>
                          <a:ea typeface="Calibri" panose="020F0502020204030204" pitchFamily="34" charset="0"/>
                          <a:cs typeface="Calibri" panose="020F0502020204030204" pitchFamily="34" charset="0"/>
                        </a:rPr>
                        <a:t>0</a:t>
                      </a:r>
                      <a:r>
                        <a:rPr lang="en-US" sz="2800" dirty="0">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05%</a:t>
                      </a:r>
                      <a:endParaRPr lang="en-US" sz="2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Reject the null hypothesis and we accept the alternative hypothesis (i.e., </a:t>
                      </a:r>
                      <a:r>
                        <a:rPr lang="en-US" sz="2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results are statistically significant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46814"/>
                  </a:ext>
                </a:extLst>
              </a:tr>
              <a:tr h="24469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 ≥ 0.05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Accept the null hypothesis and reject the alternative hypothesis (i.e.,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results are not statistically significant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314481"/>
                  </a:ext>
                </a:extLst>
              </a:tr>
            </a:tbl>
          </a:graphicData>
        </a:graphic>
      </p:graphicFrame>
    </p:spTree>
    <p:extLst>
      <p:ext uri="{BB962C8B-B14F-4D97-AF65-F5344CB8AC3E}">
        <p14:creationId xmlns:p14="http://schemas.microsoft.com/office/powerpoint/2010/main" val="810735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4476-0ED0-B4A2-7834-502672FFB1D7}"/>
              </a:ext>
            </a:extLst>
          </p:cNvPr>
          <p:cNvSpPr>
            <a:spLocks noGrp="1"/>
          </p:cNvSpPr>
          <p:nvPr>
            <p:ph type="title"/>
          </p:nvPr>
        </p:nvSpPr>
        <p:spPr/>
        <p:txBody>
          <a:bodyPr/>
          <a:lstStyle/>
          <a:p>
            <a:r>
              <a:rPr lang="en-US" dirty="0">
                <a:solidFill>
                  <a:srgbClr val="FF0000"/>
                </a:solidFill>
              </a:rPr>
              <a:t>Bad practices </a:t>
            </a:r>
            <a:r>
              <a:rPr lang="en-US" dirty="0"/>
              <a:t>in advanced statistical testing</a:t>
            </a:r>
          </a:p>
        </p:txBody>
      </p:sp>
      <p:sp>
        <p:nvSpPr>
          <p:cNvPr id="3" name="Content Placeholder 2">
            <a:extLst>
              <a:ext uri="{FF2B5EF4-FFF2-40B4-BE49-F238E27FC236}">
                <a16:creationId xmlns:a16="http://schemas.microsoft.com/office/drawing/2014/main" id="{A46F946B-8C7C-BEB7-63A3-7DE9486C5234}"/>
              </a:ext>
            </a:extLst>
          </p:cNvPr>
          <p:cNvSpPr>
            <a:spLocks noGrp="1"/>
          </p:cNvSpPr>
          <p:nvPr>
            <p:ph idx="1"/>
          </p:nvPr>
        </p:nvSpPr>
        <p:spPr/>
        <p:txBody>
          <a:bodyPr/>
          <a:lstStyle/>
          <a:p>
            <a:r>
              <a:rPr lang="en-US" dirty="0"/>
              <a:t>There are number of bad practices that the researchers should avoid when conducting </a:t>
            </a:r>
            <a:r>
              <a:rPr lang="en-US" dirty="0">
                <a:solidFill>
                  <a:srgbClr val="00B050"/>
                </a:solidFill>
              </a:rPr>
              <a:t>inferential statistical tests</a:t>
            </a:r>
            <a:r>
              <a:rPr lang="en-US" dirty="0"/>
              <a:t>. In this lecture, we focus on </a:t>
            </a:r>
          </a:p>
          <a:p>
            <a:endParaRPr lang="en-US" dirty="0"/>
          </a:p>
          <a:p>
            <a:pPr marL="514350" indent="-514350">
              <a:buFont typeface="+mj-lt"/>
              <a:buAutoNum type="arabicPeriod"/>
            </a:pPr>
            <a:r>
              <a:rPr lang="en-US" dirty="0">
                <a:solidFill>
                  <a:srgbClr val="FF0000"/>
                </a:solidFill>
              </a:rPr>
              <a:t>type 1 and type 2 errors, </a:t>
            </a:r>
          </a:p>
          <a:p>
            <a:pPr marL="514350" indent="-514350">
              <a:buFont typeface="+mj-lt"/>
              <a:buAutoNum type="arabicPeriod"/>
            </a:pPr>
            <a:r>
              <a:rPr lang="en-US" dirty="0">
                <a:solidFill>
                  <a:srgbClr val="FF0000"/>
                </a:solidFill>
              </a:rPr>
              <a:t>p-hacking, </a:t>
            </a:r>
          </a:p>
          <a:p>
            <a:pPr marL="514350" indent="-514350">
              <a:buFont typeface="+mj-lt"/>
              <a:buAutoNum type="arabicPeriod"/>
            </a:pPr>
            <a:r>
              <a:rPr lang="en-US" dirty="0">
                <a:solidFill>
                  <a:srgbClr val="FF0000"/>
                </a:solidFill>
              </a:rPr>
              <a:t>publication bias.</a:t>
            </a:r>
          </a:p>
        </p:txBody>
      </p:sp>
    </p:spTree>
    <p:extLst>
      <p:ext uri="{BB962C8B-B14F-4D97-AF65-F5344CB8AC3E}">
        <p14:creationId xmlns:p14="http://schemas.microsoft.com/office/powerpoint/2010/main" val="19003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sp>
        <p:nvSpPr>
          <p:cNvPr id="5" name="TextBox 4">
            <a:extLst>
              <a:ext uri="{FF2B5EF4-FFF2-40B4-BE49-F238E27FC236}">
                <a16:creationId xmlns:a16="http://schemas.microsoft.com/office/drawing/2014/main" id="{0EFFC2CC-58B8-4354-95E7-2B435654FFE7}"/>
              </a:ext>
            </a:extLst>
          </p:cNvPr>
          <p:cNvSpPr txBox="1"/>
          <p:nvPr/>
        </p:nvSpPr>
        <p:spPr>
          <a:xfrm>
            <a:off x="838199" y="2413338"/>
            <a:ext cx="10626970" cy="2677656"/>
          </a:xfrm>
          <a:prstGeom prst="rect">
            <a:avLst/>
          </a:prstGeom>
          <a:noFill/>
        </p:spPr>
        <p:txBody>
          <a:bodyPr wrap="square">
            <a:spAutoFit/>
          </a:bodyPr>
          <a:lstStyle/>
          <a:p>
            <a:r>
              <a:rPr lang="en-US" sz="2400" dirty="0"/>
              <a:t>“In statistical hypothesis testing, a type I error is the mistaken rejection of an actually true null hypothesis (also known as a "false positive" finding or conclusion; example: "</a:t>
            </a:r>
            <a:r>
              <a:rPr lang="en-US" sz="2400" dirty="0">
                <a:solidFill>
                  <a:srgbClr val="FF0000"/>
                </a:solidFill>
              </a:rPr>
              <a:t>an innocent person is convicted</a:t>
            </a:r>
            <a:r>
              <a:rPr lang="en-US" sz="2400" dirty="0"/>
              <a:t>"), while a type II error is the mistaken acceptance of an actually false null hypothesis (also known as a "false negative" finding or conclusion; example: "</a:t>
            </a:r>
            <a:r>
              <a:rPr lang="en-US" sz="2400" dirty="0">
                <a:solidFill>
                  <a:srgbClr val="FF0000"/>
                </a:solidFill>
              </a:rPr>
              <a:t>a guilty person is not convicted</a:t>
            </a:r>
            <a:r>
              <a:rPr lang="en-US" sz="2400" dirty="0"/>
              <a:t>")”</a:t>
            </a:r>
          </a:p>
          <a:p>
            <a:endParaRPr lang="en-US" sz="2400" dirty="0"/>
          </a:p>
          <a:p>
            <a:pPr algn="r"/>
            <a:r>
              <a:rPr lang="en-US" sz="2400" dirty="0">
                <a:effectLst/>
                <a:latin typeface="Calibri" panose="020F0502020204030204" pitchFamily="34" charset="0"/>
                <a:ea typeface="Calibri" panose="020F0502020204030204" pitchFamily="34" charset="0"/>
                <a:cs typeface="Arial" panose="020B0604020202020204" pitchFamily="34" charset="0"/>
              </a:rPr>
              <a:t>(Shuttleworth &amp; Wilson, 2021)</a:t>
            </a:r>
            <a:endParaRPr lang="en-US" sz="2400" dirty="0"/>
          </a:p>
        </p:txBody>
      </p:sp>
    </p:spTree>
    <p:extLst>
      <p:ext uri="{BB962C8B-B14F-4D97-AF65-F5344CB8AC3E}">
        <p14:creationId xmlns:p14="http://schemas.microsoft.com/office/powerpoint/2010/main" val="405328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sp>
        <p:nvSpPr>
          <p:cNvPr id="5" name="TextBox 4">
            <a:extLst>
              <a:ext uri="{FF2B5EF4-FFF2-40B4-BE49-F238E27FC236}">
                <a16:creationId xmlns:a16="http://schemas.microsoft.com/office/drawing/2014/main" id="{0EFFC2CC-58B8-4354-95E7-2B435654FFE7}"/>
              </a:ext>
            </a:extLst>
          </p:cNvPr>
          <p:cNvSpPr txBox="1"/>
          <p:nvPr/>
        </p:nvSpPr>
        <p:spPr>
          <a:xfrm>
            <a:off x="838199" y="2413338"/>
            <a:ext cx="10626970" cy="1754326"/>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To avoid these errors, the researcher should choose the appropriate inferential tests (i.e., parametric or non-parametric test) based on the type of data, sample size, and distribution of results.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785545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6D1223D9-2F81-EE48-3935-FDFFC9375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046" y="1666570"/>
            <a:ext cx="6921907" cy="5191430"/>
          </a:xfrm>
        </p:spPr>
      </p:pic>
    </p:spTree>
    <p:extLst>
      <p:ext uri="{BB962C8B-B14F-4D97-AF65-F5344CB8AC3E}">
        <p14:creationId xmlns:p14="http://schemas.microsoft.com/office/powerpoint/2010/main" val="1127566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graphicFrame>
        <p:nvGraphicFramePr>
          <p:cNvPr id="3" name="Table 2">
            <a:extLst>
              <a:ext uri="{FF2B5EF4-FFF2-40B4-BE49-F238E27FC236}">
                <a16:creationId xmlns:a16="http://schemas.microsoft.com/office/drawing/2014/main" id="{BD461B44-EA6E-874E-7016-63F8390624CA}"/>
              </a:ext>
            </a:extLst>
          </p:cNvPr>
          <p:cNvGraphicFramePr>
            <a:graphicFrameLocks noGrp="1"/>
          </p:cNvGraphicFramePr>
          <p:nvPr>
            <p:extLst>
              <p:ext uri="{D42A27DB-BD31-4B8C-83A1-F6EECF244321}">
                <p14:modId xmlns:p14="http://schemas.microsoft.com/office/powerpoint/2010/main" val="2555895458"/>
              </p:ext>
            </p:extLst>
          </p:nvPr>
        </p:nvGraphicFramePr>
        <p:xfrm>
          <a:off x="1219200" y="2121878"/>
          <a:ext cx="9423058" cy="3870198"/>
        </p:xfrm>
        <a:graphic>
          <a:graphicData uri="http://schemas.openxmlformats.org/drawingml/2006/table">
            <a:tbl>
              <a:tblPr firstRow="1" firstCol="1" bandRow="1"/>
              <a:tblGrid>
                <a:gridCol w="1348154">
                  <a:extLst>
                    <a:ext uri="{9D8B030D-6E8A-4147-A177-3AD203B41FA5}">
                      <a16:colId xmlns:a16="http://schemas.microsoft.com/office/drawing/2014/main" val="3755120630"/>
                    </a:ext>
                  </a:extLst>
                </a:gridCol>
                <a:gridCol w="3950677">
                  <a:extLst>
                    <a:ext uri="{9D8B030D-6E8A-4147-A177-3AD203B41FA5}">
                      <a16:colId xmlns:a16="http://schemas.microsoft.com/office/drawing/2014/main" val="240132244"/>
                    </a:ext>
                  </a:extLst>
                </a:gridCol>
                <a:gridCol w="4124227">
                  <a:extLst>
                    <a:ext uri="{9D8B030D-6E8A-4147-A177-3AD203B41FA5}">
                      <a16:colId xmlns:a16="http://schemas.microsoft.com/office/drawing/2014/main" val="1758354098"/>
                    </a:ext>
                  </a:extLst>
                </a:gridCol>
              </a:tblGrid>
              <a:tr h="313443">
                <a:tc>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TRUE NULL HYPOTHESIS</a:t>
                      </a:r>
                    </a:p>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FALSE NULL HYPOTHESIS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22791"/>
                  </a:ext>
                </a:extLst>
              </a:tr>
              <a:tr h="969350">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Reject H</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Type 1 error (False positive)</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finding significant results when there are no significant results</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Correct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065043"/>
                  </a:ext>
                </a:extLst>
              </a:tr>
              <a:tr h="969350">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Accept H</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Correct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Type 2 error (False negative)</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finding no significant results when there are significant results</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ctr">
                        <a:lnSpc>
                          <a:spcPct val="107000"/>
                        </a:lnSpc>
                        <a:spcBef>
                          <a:spcPts val="0"/>
                        </a:spcBef>
                        <a:spcAft>
                          <a:spcPts val="0"/>
                        </a:spcAft>
                      </a:pP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479186"/>
                  </a:ext>
                </a:extLst>
              </a:tr>
            </a:tbl>
          </a:graphicData>
        </a:graphic>
      </p:graphicFrame>
    </p:spTree>
    <p:extLst>
      <p:ext uri="{BB962C8B-B14F-4D97-AF65-F5344CB8AC3E}">
        <p14:creationId xmlns:p14="http://schemas.microsoft.com/office/powerpoint/2010/main" val="74985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3757F3-95CC-0121-3F96-47BA088415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238" y="1825625"/>
            <a:ext cx="7911523" cy="4351338"/>
          </a:xfrm>
        </p:spPr>
      </p:pic>
      <p:sp>
        <p:nvSpPr>
          <p:cNvPr id="8" name="Arrow: Curved Down 7">
            <a:extLst>
              <a:ext uri="{FF2B5EF4-FFF2-40B4-BE49-F238E27FC236}">
                <a16:creationId xmlns:a16="http://schemas.microsoft.com/office/drawing/2014/main" id="{3C989774-A4A3-37C6-A777-3E8307ED0F42}"/>
              </a:ext>
            </a:extLst>
          </p:cNvPr>
          <p:cNvSpPr/>
          <p:nvPr/>
        </p:nvSpPr>
        <p:spPr>
          <a:xfrm flipH="1">
            <a:off x="4173413" y="681037"/>
            <a:ext cx="4525107" cy="144511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6746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a:t>
            </a:r>
          </a:p>
        </p:txBody>
      </p:sp>
      <p:pic>
        <p:nvPicPr>
          <p:cNvPr id="7" name="Content Placeholder 6">
            <a:extLst>
              <a:ext uri="{FF2B5EF4-FFF2-40B4-BE49-F238E27FC236}">
                <a16:creationId xmlns:a16="http://schemas.microsoft.com/office/drawing/2014/main" id="{8CC563CB-E9BA-D1B6-6395-5D7C749E4C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42" t="18355"/>
          <a:stretch/>
        </p:blipFill>
        <p:spPr>
          <a:xfrm>
            <a:off x="2719753" y="1184742"/>
            <a:ext cx="7549661" cy="5308133"/>
          </a:xfrm>
        </p:spPr>
      </p:pic>
    </p:spTree>
    <p:extLst>
      <p:ext uri="{BB962C8B-B14F-4D97-AF65-F5344CB8AC3E}">
        <p14:creationId xmlns:p14="http://schemas.microsoft.com/office/powerpoint/2010/main" val="101599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EF5B-3B03-D052-5549-366E38B6C17D}"/>
              </a:ext>
            </a:extLst>
          </p:cNvPr>
          <p:cNvSpPr>
            <a:spLocks noGrp="1"/>
          </p:cNvSpPr>
          <p:nvPr>
            <p:ph type="title"/>
          </p:nvPr>
        </p:nvSpPr>
        <p:spPr/>
        <p:txBody>
          <a:bodyPr/>
          <a:lstStyle/>
          <a:p>
            <a:r>
              <a:rPr lang="en-US" dirty="0"/>
              <a:t>II.	P-hacking </a:t>
            </a:r>
          </a:p>
        </p:txBody>
      </p:sp>
      <p:sp>
        <p:nvSpPr>
          <p:cNvPr id="3" name="Content Placeholder 2">
            <a:extLst>
              <a:ext uri="{FF2B5EF4-FFF2-40B4-BE49-F238E27FC236}">
                <a16:creationId xmlns:a16="http://schemas.microsoft.com/office/drawing/2014/main" id="{97894AD4-5D15-9733-FDA3-A60F150DA2A0}"/>
              </a:ext>
            </a:extLst>
          </p:cNvPr>
          <p:cNvSpPr>
            <a:spLocks noGrp="1"/>
          </p:cNvSpPr>
          <p:nvPr>
            <p:ph idx="1"/>
          </p:nvPr>
        </p:nvSpPr>
        <p:spPr>
          <a:xfrm>
            <a:off x="838200" y="1825625"/>
            <a:ext cx="10662138" cy="4351338"/>
          </a:xfrm>
        </p:spPr>
        <p:txBody>
          <a:bodyPr/>
          <a:lstStyle/>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“P-hacking (also known as </a:t>
            </a:r>
            <a:r>
              <a:rPr lang="en-US" sz="2000" b="1" i="1" dirty="0">
                <a:effectLst/>
                <a:latin typeface="Calibri" panose="020F0502020204030204" pitchFamily="34" charset="0"/>
                <a:ea typeface="Calibri" panose="020F0502020204030204" pitchFamily="34" charset="0"/>
                <a:cs typeface="Calibri" panose="020F0502020204030204" pitchFamily="34" charset="0"/>
              </a:rPr>
              <a:t>significance chasing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or </a:t>
            </a:r>
            <a:r>
              <a:rPr lang="en-US" sz="2000" b="1" i="1" dirty="0">
                <a:effectLst/>
                <a:latin typeface="Calibri" panose="020F0502020204030204" pitchFamily="34" charset="0"/>
                <a:ea typeface="Calibri" panose="020F0502020204030204" pitchFamily="34" charset="0"/>
                <a:cs typeface="Calibri" panose="020F0502020204030204" pitchFamily="34" charset="0"/>
              </a:rPr>
              <a:t>selective inferencing</a:t>
            </a:r>
            <a:r>
              <a:rPr lang="en-US" sz="2000" dirty="0">
                <a:effectLst/>
                <a:latin typeface="Calibri" panose="020F0502020204030204" pitchFamily="34" charset="0"/>
                <a:ea typeface="Calibri" panose="020F0502020204030204" pitchFamily="34" charset="0"/>
                <a:cs typeface="Calibri" panose="020F0502020204030204" pitchFamily="34" charset="0"/>
              </a:rPr>
              <a:t>) is the misuse of data analysis to find patterns in data that can be presented as statistically significant” </a:t>
            </a:r>
          </a:p>
          <a:p>
            <a:pPr marL="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Arial" panose="020B0604020202020204" pitchFamily="34" charset="0"/>
              </a:rPr>
              <a:t>(Smith &amp; Ebrahim, 2002)</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marL="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 This can also be done by only presenting the part of data that can generate significant results. In addition to being an unethical practice, p-hacking increases the chance of committing a </a:t>
            </a:r>
            <a:r>
              <a:rPr lang="en-US" sz="2000" b="1" dirty="0">
                <a:effectLst/>
                <a:latin typeface="Calibri" panose="020F0502020204030204" pitchFamily="34" charset="0"/>
                <a:ea typeface="Calibri" panose="020F0502020204030204" pitchFamily="34" charset="0"/>
                <a:cs typeface="Calibri" panose="020F0502020204030204" pitchFamily="34" charset="0"/>
              </a:rPr>
              <a:t>type 1 errors </a:t>
            </a:r>
            <a:r>
              <a:rPr lang="en-US" sz="2000" dirty="0">
                <a:effectLst/>
                <a:latin typeface="Calibri" panose="020F0502020204030204" pitchFamily="34" charset="0"/>
                <a:ea typeface="Calibri" panose="020F0502020204030204" pitchFamily="34" charset="0"/>
                <a:cs typeface="Calibri" panose="020F0502020204030204" pitchFamily="34" charset="0"/>
              </a:rPr>
              <a:t>(i.e., finding significant results when there are no significant results). </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031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7" name="Content Placeholder 6">
            <a:extLst>
              <a:ext uri="{FF2B5EF4-FFF2-40B4-BE49-F238E27FC236}">
                <a16:creationId xmlns:a16="http://schemas.microsoft.com/office/drawing/2014/main" id="{15E7C8CF-3AEE-20C9-CDD5-6DB1A7975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3462" y="1825625"/>
            <a:ext cx="6125076" cy="4351338"/>
          </a:xfrm>
        </p:spPr>
      </p:pic>
    </p:spTree>
    <p:extLst>
      <p:ext uri="{BB962C8B-B14F-4D97-AF65-F5344CB8AC3E}">
        <p14:creationId xmlns:p14="http://schemas.microsoft.com/office/powerpoint/2010/main" val="3152684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17" name="Content Placeholder 16">
            <a:extLst>
              <a:ext uri="{FF2B5EF4-FFF2-40B4-BE49-F238E27FC236}">
                <a16:creationId xmlns:a16="http://schemas.microsoft.com/office/drawing/2014/main" id="{7E6CCA5F-6A93-E61B-3798-06A3157E3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4912" y="1825625"/>
            <a:ext cx="5422175" cy="4351338"/>
          </a:xfrm>
        </p:spPr>
      </p:pic>
    </p:spTree>
    <p:extLst>
      <p:ext uri="{BB962C8B-B14F-4D97-AF65-F5344CB8AC3E}">
        <p14:creationId xmlns:p14="http://schemas.microsoft.com/office/powerpoint/2010/main" val="1904675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6" name="Content Placeholder 5">
            <a:extLst>
              <a:ext uri="{FF2B5EF4-FFF2-40B4-BE49-F238E27FC236}">
                <a16:creationId xmlns:a16="http://schemas.microsoft.com/office/drawing/2014/main" id="{D33AF524-69BF-D0D1-6FEB-80D6E27A9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833" y="1825625"/>
            <a:ext cx="5986333" cy="4351338"/>
          </a:xfrm>
        </p:spPr>
      </p:pic>
      <p:sp>
        <p:nvSpPr>
          <p:cNvPr id="3" name="Rectangle 2">
            <a:extLst>
              <a:ext uri="{FF2B5EF4-FFF2-40B4-BE49-F238E27FC236}">
                <a16:creationId xmlns:a16="http://schemas.microsoft.com/office/drawing/2014/main" id="{A6A45595-3667-5EB2-78A3-40668E15073D}"/>
              </a:ext>
            </a:extLst>
          </p:cNvPr>
          <p:cNvSpPr/>
          <p:nvPr/>
        </p:nvSpPr>
        <p:spPr>
          <a:xfrm>
            <a:off x="7315200" y="5650523"/>
            <a:ext cx="844062" cy="3165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946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4E63-102B-0284-D547-F44FCA091F4C}"/>
              </a:ext>
            </a:extLst>
          </p:cNvPr>
          <p:cNvSpPr>
            <a:spLocks noGrp="1"/>
          </p:cNvSpPr>
          <p:nvPr>
            <p:ph type="title"/>
          </p:nvPr>
        </p:nvSpPr>
        <p:spPr/>
        <p:txBody>
          <a:bodyPr/>
          <a:lstStyle/>
          <a:p>
            <a:r>
              <a:rPr lang="en-US" dirty="0"/>
              <a:t>III.	Publication bias</a:t>
            </a:r>
          </a:p>
        </p:txBody>
      </p:sp>
      <p:sp>
        <p:nvSpPr>
          <p:cNvPr id="3" name="Content Placeholder 2">
            <a:extLst>
              <a:ext uri="{FF2B5EF4-FFF2-40B4-BE49-F238E27FC236}">
                <a16:creationId xmlns:a16="http://schemas.microsoft.com/office/drawing/2014/main" id="{FAECDB88-625F-E659-689A-FF2C8417928B}"/>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Publication bias is a type of bias that occurs when the outcome of a study influences the researcher’s decision on publishing or withholding the findings.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97614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4E63-102B-0284-D547-F44FCA091F4C}"/>
              </a:ext>
            </a:extLst>
          </p:cNvPr>
          <p:cNvSpPr>
            <a:spLocks noGrp="1"/>
          </p:cNvSpPr>
          <p:nvPr>
            <p:ph type="title"/>
          </p:nvPr>
        </p:nvSpPr>
        <p:spPr/>
        <p:txBody>
          <a:bodyPr/>
          <a:lstStyle/>
          <a:p>
            <a:r>
              <a:rPr lang="en-US" dirty="0"/>
              <a:t>III.	Publication bias</a:t>
            </a:r>
          </a:p>
        </p:txBody>
      </p:sp>
      <p:pic>
        <p:nvPicPr>
          <p:cNvPr id="7" name="Content Placeholder 6">
            <a:extLst>
              <a:ext uri="{FF2B5EF4-FFF2-40B4-BE49-F238E27FC236}">
                <a16:creationId xmlns:a16="http://schemas.microsoft.com/office/drawing/2014/main" id="{D9B23D78-C2E9-51FC-19F9-881235F88D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899"/>
          <a:stretch/>
        </p:blipFill>
        <p:spPr>
          <a:xfrm>
            <a:off x="2014887" y="1872516"/>
            <a:ext cx="8162226" cy="4704130"/>
          </a:xfrm>
        </p:spPr>
      </p:pic>
    </p:spTree>
    <p:extLst>
      <p:ext uri="{BB962C8B-B14F-4D97-AF65-F5344CB8AC3E}">
        <p14:creationId xmlns:p14="http://schemas.microsoft.com/office/powerpoint/2010/main" val="1087805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240-C63C-5729-80EB-3C1212A435D6}"/>
              </a:ext>
            </a:extLst>
          </p:cNvPr>
          <p:cNvSpPr>
            <a:spLocks noGrp="1"/>
          </p:cNvSpPr>
          <p:nvPr>
            <p:ph type="title"/>
          </p:nvPr>
        </p:nvSpPr>
        <p:spPr>
          <a:xfrm>
            <a:off x="838200" y="2766218"/>
            <a:ext cx="10515600" cy="1325563"/>
          </a:xfrm>
        </p:spPr>
        <p:txBody>
          <a:bodyPr/>
          <a:lstStyle/>
          <a:p>
            <a:pPr algn="ctr"/>
            <a:r>
              <a:rPr lang="en-US" b="1" dirty="0"/>
              <a:t>QUIZ TIME!</a:t>
            </a:r>
          </a:p>
        </p:txBody>
      </p:sp>
    </p:spTree>
    <p:extLst>
      <p:ext uri="{BB962C8B-B14F-4D97-AF65-F5344CB8AC3E}">
        <p14:creationId xmlns:p14="http://schemas.microsoft.com/office/powerpoint/2010/main" val="1285479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Types of inferential statistical tests</a:t>
            </a:r>
          </a:p>
        </p:txBody>
      </p:sp>
      <p:graphicFrame>
        <p:nvGraphicFramePr>
          <p:cNvPr id="4" name="Content Placeholder 3">
            <a:extLst>
              <a:ext uri="{FF2B5EF4-FFF2-40B4-BE49-F238E27FC236}">
                <a16:creationId xmlns:a16="http://schemas.microsoft.com/office/drawing/2014/main" id="{71F34AC8-CFD6-D4F3-378C-E5E6A303399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393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D702-A332-A61C-05A2-7A6AD26D53E2}"/>
              </a:ext>
            </a:extLst>
          </p:cNvPr>
          <p:cNvSpPr>
            <a:spLocks noGrp="1"/>
          </p:cNvSpPr>
          <p:nvPr>
            <p:ph type="title"/>
          </p:nvPr>
        </p:nvSpPr>
        <p:spPr/>
        <p:txBody>
          <a:bodyPr/>
          <a:lstStyle/>
          <a:p>
            <a:r>
              <a:rPr lang="en-US" b="1" dirty="0"/>
              <a:t>Install Kahoot …</a:t>
            </a:r>
          </a:p>
        </p:txBody>
      </p:sp>
      <p:pic>
        <p:nvPicPr>
          <p:cNvPr id="5" name="Content Placeholder 4">
            <a:extLst>
              <a:ext uri="{FF2B5EF4-FFF2-40B4-BE49-F238E27FC236}">
                <a16:creationId xmlns:a16="http://schemas.microsoft.com/office/drawing/2014/main" id="{4C306AE6-E76F-94C7-B879-0FCA562EF7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0356"/>
            <a:ext cx="10515600" cy="3581876"/>
          </a:xfrm>
        </p:spPr>
      </p:pic>
    </p:spTree>
    <p:extLst>
      <p:ext uri="{BB962C8B-B14F-4D97-AF65-F5344CB8AC3E}">
        <p14:creationId xmlns:p14="http://schemas.microsoft.com/office/powerpoint/2010/main" val="331719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006-88BC-6DD8-7016-9486DA24FDAC}"/>
              </a:ext>
            </a:extLst>
          </p:cNvPr>
          <p:cNvSpPr>
            <a:spLocks noGrp="1"/>
          </p:cNvSpPr>
          <p:nvPr>
            <p:ph type="title"/>
          </p:nvPr>
        </p:nvSpPr>
        <p:spPr/>
        <p:txBody>
          <a:bodyPr/>
          <a:lstStyle/>
          <a:p>
            <a:r>
              <a:rPr lang="en-US" dirty="0"/>
              <a:t>Assumptions (conditions) for inferential statistical tests</a:t>
            </a:r>
          </a:p>
        </p:txBody>
      </p:sp>
      <p:graphicFrame>
        <p:nvGraphicFramePr>
          <p:cNvPr id="3" name="Content Placeholder 2">
            <a:extLst>
              <a:ext uri="{FF2B5EF4-FFF2-40B4-BE49-F238E27FC236}">
                <a16:creationId xmlns:a16="http://schemas.microsoft.com/office/drawing/2014/main" id="{E18D2295-50AF-8C24-5472-76A9E72AFBEF}"/>
              </a:ext>
            </a:extLst>
          </p:cNvPr>
          <p:cNvGraphicFramePr>
            <a:graphicFrameLocks noGrp="1"/>
          </p:cNvGraphicFramePr>
          <p:nvPr>
            <p:ph idx="1"/>
          </p:nvPr>
        </p:nvGraphicFramePr>
        <p:xfrm>
          <a:off x="375908" y="2544757"/>
          <a:ext cx="11440184" cy="2052582"/>
        </p:xfrm>
        <a:graphic>
          <a:graphicData uri="http://schemas.openxmlformats.org/drawingml/2006/table">
            <a:tbl>
              <a:tblPr firstRow="1" firstCol="1" bandRow="1"/>
              <a:tblGrid>
                <a:gridCol w="3963067">
                  <a:extLst>
                    <a:ext uri="{9D8B030D-6E8A-4147-A177-3AD203B41FA5}">
                      <a16:colId xmlns:a16="http://schemas.microsoft.com/office/drawing/2014/main" val="1046325447"/>
                    </a:ext>
                  </a:extLst>
                </a:gridCol>
                <a:gridCol w="3511753">
                  <a:extLst>
                    <a:ext uri="{9D8B030D-6E8A-4147-A177-3AD203B41FA5}">
                      <a16:colId xmlns:a16="http://schemas.microsoft.com/office/drawing/2014/main" val="2076805940"/>
                    </a:ext>
                  </a:extLst>
                </a:gridCol>
                <a:gridCol w="3965364">
                  <a:extLst>
                    <a:ext uri="{9D8B030D-6E8A-4147-A177-3AD203B41FA5}">
                      <a16:colId xmlns:a16="http://schemas.microsoft.com/office/drawing/2014/main" val="4270715532"/>
                    </a:ext>
                  </a:extLst>
                </a:gridCol>
              </a:tblGrid>
              <a:tr h="353697">
                <a:tc>
                  <a:txBody>
                    <a:bodyPr/>
                    <a:lstStyle/>
                    <a:p>
                      <a:pPr marL="0" marR="0">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ASSUMPTIONS (CONDITIONS)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0"/>
                        </a:spcAft>
                      </a:pPr>
                      <a:r>
                        <a:rPr lang="en-US" sz="2000" b="1">
                          <a:solidFill>
                            <a:schemeClr val="tx1"/>
                          </a:solidFill>
                          <a:effectLst/>
                          <a:latin typeface="Calibri" panose="020F0502020204030204" pitchFamily="34" charset="0"/>
                          <a:ea typeface="Calibri" panose="020F0502020204030204" pitchFamily="34" charset="0"/>
                          <a:cs typeface="Arial" panose="020B0604020202020204" pitchFamily="34" charset="0"/>
                        </a:rPr>
                        <a:t>PARAMETRIC TESTS</a:t>
                      </a:r>
                      <a:endParaRPr lang="en-US" sz="2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NON-PARAMETRIC TESTS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326421"/>
                  </a:ext>
                </a:extLst>
              </a:tr>
              <a:tr h="353697">
                <a:tc>
                  <a:txBody>
                    <a:bodyPr/>
                    <a:lstStyle/>
                    <a:p>
                      <a:pPr marL="0" marR="0">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1.Type of data</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Numerical data</a:t>
                      </a:r>
                    </a:p>
                  </a:txBody>
                  <a:tcPr marL="124025" marR="124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Categorical data</a:t>
                      </a:r>
                    </a:p>
                  </a:txBody>
                  <a:tcPr marL="124025" marR="1240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78284816"/>
                  </a:ext>
                </a:extLst>
              </a:tr>
              <a:tr h="353697">
                <a:tc>
                  <a:txBody>
                    <a:bodyPr/>
                    <a:lstStyle/>
                    <a:p>
                      <a:pPr marL="0" marR="0">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2.Sampling approach</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a:noFill/>
                    </a:lnT>
                    <a:lnB>
                      <a:noFill/>
                    </a:lnB>
                    <a:solidFill>
                      <a:schemeClr val="accent1">
                        <a:lumMod val="40000"/>
                        <a:lumOff val="60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Random sampling</a:t>
                      </a:r>
                    </a:p>
                  </a:txBody>
                  <a:tcPr marL="124025" marR="124025" marT="0" marB="0">
                    <a:lnL>
                      <a:noFill/>
                    </a:lnL>
                    <a:lnR>
                      <a:noFill/>
                    </a:lnR>
                    <a:lnT>
                      <a:noFill/>
                    </a:lnT>
                    <a:lnB>
                      <a:noFill/>
                    </a:lnB>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ea typeface="Calibri" panose="020F0502020204030204" pitchFamily="34" charset="0"/>
                          <a:cs typeface="Arial" panose="020B0604020202020204" pitchFamily="34" charset="0"/>
                        </a:rPr>
                        <a:t>Non-random sampling</a:t>
                      </a:r>
                    </a:p>
                  </a:txBody>
                  <a:tcPr marL="124025" marR="124025" marT="0" marB="0">
                    <a:lnL>
                      <a:noFill/>
                    </a:lnL>
                    <a:lnR>
                      <a:noFill/>
                    </a:lnR>
                    <a:lnT>
                      <a:noFill/>
                    </a:lnT>
                    <a:lnB>
                      <a:noFill/>
                    </a:lnB>
                  </a:tcPr>
                </a:tc>
                <a:extLst>
                  <a:ext uri="{0D108BD9-81ED-4DB2-BD59-A6C34878D82A}">
                    <a16:rowId xmlns:a16="http://schemas.microsoft.com/office/drawing/2014/main" val="1871230299"/>
                  </a:ext>
                </a:extLst>
              </a:tr>
              <a:tr h="353697">
                <a:tc>
                  <a:txBody>
                    <a:bodyPr/>
                    <a:lstStyle/>
                    <a:p>
                      <a:pPr marL="0" marR="0">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3.Distribution of results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a:noFill/>
                    </a:lnT>
                    <a:lnB>
                      <a:noFill/>
                    </a:lnB>
                    <a:solidFill>
                      <a:schemeClr val="accent1">
                        <a:lumMod val="40000"/>
                        <a:lumOff val="60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Normal distribution of data</a:t>
                      </a:r>
                    </a:p>
                  </a:txBody>
                  <a:tcPr marL="124025" marR="124025" marT="0" marB="0">
                    <a:lnL>
                      <a:noFill/>
                    </a:lnL>
                    <a:lnR>
                      <a:noFill/>
                    </a:lnR>
                    <a:lnT>
                      <a:noFill/>
                    </a:lnT>
                    <a:lnB>
                      <a:noFill/>
                    </a:lnB>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Non-normal distribution of data</a:t>
                      </a:r>
                    </a:p>
                  </a:txBody>
                  <a:tcPr marL="124025" marR="124025" marT="0" marB="0">
                    <a:lnL>
                      <a:noFill/>
                    </a:lnL>
                    <a:lnR>
                      <a:noFill/>
                    </a:lnR>
                    <a:lnT>
                      <a:noFill/>
                    </a:lnT>
                    <a:lnB>
                      <a:noFill/>
                    </a:lnB>
                  </a:tcPr>
                </a:tc>
                <a:extLst>
                  <a:ext uri="{0D108BD9-81ED-4DB2-BD59-A6C34878D82A}">
                    <a16:rowId xmlns:a16="http://schemas.microsoft.com/office/drawing/2014/main" val="1507672670"/>
                  </a:ext>
                </a:extLst>
              </a:tr>
              <a:tr h="353697">
                <a:tc>
                  <a:txBody>
                    <a:bodyPr/>
                    <a:lstStyle/>
                    <a:p>
                      <a:pPr marL="0" marR="0">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4.Homogeneity of variances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4025" marR="124025" marT="0" marB="0">
                    <a:lnL>
                      <a:noFill/>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Homogeneous (similar) variances</a:t>
                      </a:r>
                    </a:p>
                  </a:txBody>
                  <a:tcPr marL="124025" marR="1240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Heterogeneous variances</a:t>
                      </a:r>
                    </a:p>
                  </a:txBody>
                  <a:tcPr marL="124025" marR="1240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066645"/>
                  </a:ext>
                </a:extLst>
              </a:tr>
            </a:tbl>
          </a:graphicData>
        </a:graphic>
      </p:graphicFrame>
    </p:spTree>
    <p:extLst>
      <p:ext uri="{BB962C8B-B14F-4D97-AF65-F5344CB8AC3E}">
        <p14:creationId xmlns:p14="http://schemas.microsoft.com/office/powerpoint/2010/main" val="39397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8" name="Picture 7">
            <a:extLst>
              <a:ext uri="{FF2B5EF4-FFF2-40B4-BE49-F238E27FC236}">
                <a16:creationId xmlns:a16="http://schemas.microsoft.com/office/drawing/2014/main" id="{74348F59-F43C-71B2-7B98-100B66929285}"/>
              </a:ext>
            </a:extLst>
          </p:cNvPr>
          <p:cNvPicPr>
            <a:picLocks noChangeAspect="1"/>
          </p:cNvPicPr>
          <p:nvPr/>
        </p:nvPicPr>
        <p:blipFill rotWithShape="1">
          <a:blip r:embed="rId3">
            <a:extLst>
              <a:ext uri="{28A0092B-C50C-407E-A947-70E740481C1C}">
                <a14:useLocalDpi xmlns:a14="http://schemas.microsoft.com/office/drawing/2010/main" val="0"/>
              </a:ext>
            </a:extLst>
          </a:blip>
          <a:srcRect b="51354"/>
          <a:stretch/>
        </p:blipFill>
        <p:spPr>
          <a:xfrm>
            <a:off x="1069364" y="2020768"/>
            <a:ext cx="10077450" cy="2316770"/>
          </a:xfrm>
          <a:prstGeom prst="rect">
            <a:avLst/>
          </a:prstGeom>
        </p:spPr>
      </p:pic>
    </p:spTree>
    <p:extLst>
      <p:ext uri="{BB962C8B-B14F-4D97-AF65-F5344CB8AC3E}">
        <p14:creationId xmlns:p14="http://schemas.microsoft.com/office/powerpoint/2010/main" val="70407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4" name="Picture 3">
            <a:extLst>
              <a:ext uri="{FF2B5EF4-FFF2-40B4-BE49-F238E27FC236}">
                <a16:creationId xmlns:a16="http://schemas.microsoft.com/office/drawing/2014/main" id="{016C76CD-011E-7F06-B971-F22CFED46198}"/>
              </a:ext>
            </a:extLst>
          </p:cNvPr>
          <p:cNvPicPr>
            <a:picLocks noChangeAspect="1"/>
          </p:cNvPicPr>
          <p:nvPr/>
        </p:nvPicPr>
        <p:blipFill rotWithShape="1">
          <a:blip r:embed="rId3">
            <a:extLst>
              <a:ext uri="{28A0092B-C50C-407E-A947-70E740481C1C}">
                <a14:useLocalDpi xmlns:a14="http://schemas.microsoft.com/office/drawing/2010/main" val="0"/>
              </a:ext>
            </a:extLst>
          </a:blip>
          <a:srcRect t="52020"/>
          <a:stretch/>
        </p:blipFill>
        <p:spPr>
          <a:xfrm>
            <a:off x="1050314" y="2086712"/>
            <a:ext cx="10048875" cy="2326179"/>
          </a:xfrm>
          <a:prstGeom prst="rect">
            <a:avLst/>
          </a:prstGeom>
        </p:spPr>
      </p:pic>
    </p:spTree>
    <p:extLst>
      <p:ext uri="{BB962C8B-B14F-4D97-AF65-F5344CB8AC3E}">
        <p14:creationId xmlns:p14="http://schemas.microsoft.com/office/powerpoint/2010/main" val="113508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8" name="Picture 7">
            <a:extLst>
              <a:ext uri="{FF2B5EF4-FFF2-40B4-BE49-F238E27FC236}">
                <a16:creationId xmlns:a16="http://schemas.microsoft.com/office/drawing/2014/main" id="{74348F59-F43C-71B2-7B98-100B66929285}"/>
              </a:ext>
            </a:extLst>
          </p:cNvPr>
          <p:cNvPicPr>
            <a:picLocks noChangeAspect="1"/>
          </p:cNvPicPr>
          <p:nvPr/>
        </p:nvPicPr>
        <p:blipFill rotWithShape="1">
          <a:blip r:embed="rId3">
            <a:extLst>
              <a:ext uri="{28A0092B-C50C-407E-A947-70E740481C1C}">
                <a14:useLocalDpi xmlns:a14="http://schemas.microsoft.com/office/drawing/2010/main" val="0"/>
              </a:ext>
            </a:extLst>
          </a:blip>
          <a:srcRect t="49385"/>
          <a:stretch/>
        </p:blipFill>
        <p:spPr>
          <a:xfrm>
            <a:off x="1069364" y="2132015"/>
            <a:ext cx="10077450" cy="2410560"/>
          </a:xfrm>
          <a:prstGeom prst="rect">
            <a:avLst/>
          </a:prstGeom>
        </p:spPr>
      </p:pic>
    </p:spTree>
    <p:extLst>
      <p:ext uri="{BB962C8B-B14F-4D97-AF65-F5344CB8AC3E}">
        <p14:creationId xmlns:p14="http://schemas.microsoft.com/office/powerpoint/2010/main" val="964064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3934</TotalTime>
  <Words>1398</Words>
  <Application>Microsoft Office PowerPoint</Application>
  <PresentationFormat>Widescreen</PresentationFormat>
  <Paragraphs>176</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Google Sans</vt:lpstr>
      <vt:lpstr>Office Theme</vt:lpstr>
      <vt:lpstr>Lecture starting soon</vt:lpstr>
      <vt:lpstr>STATISTICS Quantitative Data Analysis in Applied Linguistics</vt:lpstr>
      <vt:lpstr>PowerPoint Presentation</vt:lpstr>
      <vt:lpstr>PowerPoint Presentation</vt:lpstr>
      <vt:lpstr>Types of inferential statistical tests</vt:lpstr>
      <vt:lpstr>Assumptions (conditions) for inferential statistical tests</vt:lpstr>
      <vt:lpstr>Classification of inferential statistical tests</vt:lpstr>
      <vt:lpstr>Classification of inferential statistical tests</vt:lpstr>
      <vt:lpstr>Classification of inferential statistical tests</vt:lpstr>
      <vt:lpstr>Classification of inferential statistical tests</vt:lpstr>
      <vt:lpstr>PowerPoint Presentation</vt:lpstr>
      <vt:lpstr>Significance threshold in Applied Linguistics (confidence level 95%) </vt:lpstr>
      <vt:lpstr>Normality threshold in Applied Linguistics </vt:lpstr>
      <vt:lpstr> Homogeneity threshold in Applied Linguistics </vt:lpstr>
      <vt:lpstr>PowerPoint Presentation</vt:lpstr>
      <vt:lpstr>What is effect size?</vt:lpstr>
      <vt:lpstr>What is effect size?</vt:lpstr>
      <vt:lpstr>Effect size formula </vt:lpstr>
      <vt:lpstr>Interpreting effect size</vt:lpstr>
      <vt:lpstr>Effect size formula </vt:lpstr>
      <vt:lpstr>Effect size formula </vt:lpstr>
      <vt:lpstr>Effect size formula </vt:lpstr>
      <vt:lpstr>Hypothesis testing</vt:lpstr>
      <vt:lpstr>Hypothesis testing</vt:lpstr>
      <vt:lpstr>Types of hypotheses</vt:lpstr>
      <vt:lpstr>A) Non-directional hypothesis  (two-tailed/ two-way hypotheses): </vt:lpstr>
      <vt:lpstr>B) Directional hypothesis (one-tailed): </vt:lpstr>
      <vt:lpstr>Types of hypotheses</vt:lpstr>
      <vt:lpstr>1. Null and alternative hypotheses</vt:lpstr>
      <vt:lpstr>C) Null hypothesis (H0):</vt:lpstr>
      <vt:lpstr>C) Null hypothesis (H0):</vt:lpstr>
      <vt:lpstr>Example</vt:lpstr>
      <vt:lpstr>PowerPoint Presentation</vt:lpstr>
      <vt:lpstr>ANY QUESTIONS?</vt:lpstr>
      <vt:lpstr>Bad practices in advanced statistical testing</vt:lpstr>
      <vt:lpstr>Type I and Type II errors</vt:lpstr>
      <vt:lpstr>Type I and Type II errors</vt:lpstr>
      <vt:lpstr>Example</vt:lpstr>
      <vt:lpstr>Type I and Type II errors</vt:lpstr>
      <vt:lpstr>Example</vt:lpstr>
      <vt:lpstr>II. P-hacking </vt:lpstr>
      <vt:lpstr>Example of p-hacking</vt:lpstr>
      <vt:lpstr>Example of p-hacking</vt:lpstr>
      <vt:lpstr>Example of p-hacking</vt:lpstr>
      <vt:lpstr>III. Publication bias</vt:lpstr>
      <vt:lpstr>III. Publication bias</vt:lpstr>
      <vt:lpstr>ANY QUESTIONS?</vt:lpstr>
      <vt:lpstr>QUIZ TIME!</vt:lpstr>
      <vt:lpstr>Thank you for attending! </vt:lpstr>
      <vt:lpstr>Install Kahoot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151</cp:revision>
  <dcterms:created xsi:type="dcterms:W3CDTF">2023-10-01T23:04:03Z</dcterms:created>
  <dcterms:modified xsi:type="dcterms:W3CDTF">2024-12-05T08:53:26Z</dcterms:modified>
</cp:coreProperties>
</file>