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ink/ink1.xml" ContentType="application/inkml+xml"/>
  <Override PartName="/ppt/ink/ink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82" r:id="rId3"/>
    <p:sldId id="301" r:id="rId4"/>
    <p:sldId id="302" r:id="rId5"/>
    <p:sldId id="303" r:id="rId6"/>
    <p:sldId id="304" r:id="rId7"/>
    <p:sldId id="305" r:id="rId8"/>
    <p:sldId id="306" r:id="rId9"/>
    <p:sldId id="307" r:id="rId10"/>
    <p:sldId id="308" r:id="rId11"/>
    <p:sldId id="309" r:id="rId12"/>
    <p:sldId id="310" r:id="rId13"/>
    <p:sldId id="311" r:id="rId14"/>
    <p:sldId id="312" r:id="rId15"/>
    <p:sldId id="313" r:id="rId16"/>
    <p:sldId id="318" r:id="rId17"/>
    <p:sldId id="314" r:id="rId18"/>
    <p:sldId id="315" r:id="rId19"/>
    <p:sldId id="319" r:id="rId20"/>
    <p:sldId id="316" r:id="rId21"/>
    <p:sldId id="317" r:id="rId22"/>
    <p:sldId id="320"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005" autoAdjust="0"/>
    <p:restoredTop sz="94660"/>
  </p:normalViewPr>
  <p:slideViewPr>
    <p:cSldViewPr snapToGrid="0">
      <p:cViewPr varScale="1">
        <p:scale>
          <a:sx n="64" d="100"/>
          <a:sy n="64" d="100"/>
        </p:scale>
        <p:origin x="74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29T18:25:43.210"/>
    </inkml:context>
    <inkml:brush xml:id="br0">
      <inkml:brushProperty name="width" value="0.05" units="cm"/>
      <inkml:brushProperty name="height" value="0.05" units="cm"/>
    </inkml:brush>
  </inkml:definitions>
  <inkml:trace contextRef="#ctx0" brushRef="#br0">1 1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29T18:25:44.419"/>
    </inkml:context>
    <inkml:brush xml:id="br0">
      <inkml:brushProperty name="width" value="0.05" units="cm"/>
      <inkml:brushProperty name="height" value="0.05" units="cm"/>
    </inkml:brush>
  </inkml:definitions>
  <inkml:trace contextRef="#ctx0" brushRef="#br0">0 1 24575,'0'0'-8191</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827032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العنوان والتسمية ال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FA361A7-2707-4FA5-B93B-B0E719ED0509}"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048629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اقتباس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FA361A7-2707-4FA5-B93B-B0E719ED0509}"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F93905-9494-4851-BDC7-96666E706BA5}"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571399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بطاقة اسم">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ar-SA"/>
              <a:t>انقر لتحرير نمط عنوان الشكل الرئيسي</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15/12/2025</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0189013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بطاقة اسم ذات اقتباس">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15/12/2025</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49532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صواب أو خطأ">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ar-SA"/>
              <a:t>انقر لتحرير نمط عنوان الشكل الرئيسي</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15/12/2025</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7093668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ncho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345014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6763637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4042425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FA361A7-2707-4FA5-B93B-B0E719ED0509}"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407506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BFA361A7-2707-4FA5-B93B-B0E719ED0509}" type="datetimeFigureOut">
              <a:rPr lang="en-GB" smtClean="0"/>
              <a:t>15/12/2025</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2805888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BFA361A7-2707-4FA5-B93B-B0E719ED0509}" type="datetimeFigureOut">
              <a:rPr lang="en-GB" smtClean="0"/>
              <a:t>15/12/2025</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626217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BFA361A7-2707-4FA5-B93B-B0E719ED0509}" type="datetimeFigureOut">
              <a:rPr lang="en-GB" smtClean="0"/>
              <a:t>15/12/2025</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447176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A361A7-2707-4FA5-B93B-B0E719ED0509}" type="datetimeFigureOut">
              <a:rPr lang="en-GB" smtClean="0"/>
              <a:t>15/12/2025</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702164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15/12/2025</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90038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15/12/2025</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165830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FA361A7-2707-4FA5-B93B-B0E719ED0509}" type="datetimeFigureOut">
              <a:rPr lang="en-GB" smtClean="0"/>
              <a:t>15/12/2025</a:t>
            </a:fld>
            <a:endParaRPr lang="en-GB"/>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8F93905-9494-4851-BDC7-96666E706BA5}" type="slidenum">
              <a:rPr lang="en-GB" smtClean="0"/>
              <a:t>‹#›</a:t>
            </a:fld>
            <a:endParaRPr lang="en-GB"/>
          </a:p>
        </p:txBody>
      </p:sp>
    </p:spTree>
    <p:extLst>
      <p:ext uri="{BB962C8B-B14F-4D97-AF65-F5344CB8AC3E}">
        <p14:creationId xmlns:p14="http://schemas.microsoft.com/office/powerpoint/2010/main" val="3326346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ustomXml" Target="../ink/ink1.xml"/><Relationship Id="rId1" Type="http://schemas.openxmlformats.org/officeDocument/2006/relationships/slideLayout" Target="../slideLayouts/slideLayout1.xml"/><Relationship Id="rId4" Type="http://schemas.openxmlformats.org/officeDocument/2006/relationships/customXml" Target="../ink/ink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707FE0E-BD29-7324-593D-0F2EB1A98720}"/>
              </a:ext>
            </a:extLst>
          </p:cNvPr>
          <p:cNvSpPr>
            <a:spLocks noGrp="1"/>
          </p:cNvSpPr>
          <p:nvPr>
            <p:ph type="ctrTitle"/>
          </p:nvPr>
        </p:nvSpPr>
        <p:spPr>
          <a:xfrm>
            <a:off x="1355035" y="238539"/>
            <a:ext cx="9144000" cy="3758441"/>
          </a:xfrm>
        </p:spPr>
        <p:txBody>
          <a:bodyPr>
            <a:normAutofit fontScale="90000"/>
          </a:bodyPr>
          <a:lstStyle/>
          <a:p>
            <a:pPr algn="ctr"/>
            <a:r>
              <a:rPr lang="ar-DZ" b="1" dirty="0">
                <a:solidFill>
                  <a:srgbClr val="0070C0"/>
                </a:solidFill>
                <a:latin typeface="Arabic Typesetting" panose="03020402040406030203" pitchFamily="66" charset="-78"/>
                <a:cs typeface="Arabic Typesetting" panose="03020402040406030203" pitchFamily="66" charset="-78"/>
              </a:rPr>
              <a:t>جامعة بسكرة </a:t>
            </a:r>
            <a:br>
              <a:rPr lang="ar-DZ" b="1" dirty="0">
                <a:solidFill>
                  <a:srgbClr val="0070C0"/>
                </a:solidFill>
                <a:latin typeface="Arabic Typesetting" panose="03020402040406030203" pitchFamily="66" charset="-78"/>
                <a:cs typeface="Arabic Typesetting" panose="03020402040406030203" pitchFamily="66" charset="-78"/>
              </a:rPr>
            </a:br>
            <a:r>
              <a:rPr lang="ar-DZ" b="1" dirty="0">
                <a:solidFill>
                  <a:srgbClr val="0070C0"/>
                </a:solidFill>
                <a:latin typeface="Arabic Typesetting" panose="03020402040406030203" pitchFamily="66" charset="-78"/>
                <a:cs typeface="Arabic Typesetting" panose="03020402040406030203" pitchFamily="66" charset="-78"/>
              </a:rPr>
              <a:t>كلية الحقوق و العلوم السياسية  </a:t>
            </a:r>
            <a:br>
              <a:rPr lang="ar-DZ" b="1" dirty="0">
                <a:solidFill>
                  <a:srgbClr val="0070C0"/>
                </a:solidFill>
                <a:latin typeface="Arabic Typesetting" panose="03020402040406030203" pitchFamily="66" charset="-78"/>
                <a:cs typeface="Arabic Typesetting" panose="03020402040406030203" pitchFamily="66" charset="-78"/>
              </a:rPr>
            </a:br>
            <a:r>
              <a:rPr lang="ar-DZ" b="1" dirty="0">
                <a:solidFill>
                  <a:srgbClr val="0070C0"/>
                </a:solidFill>
                <a:latin typeface="Arabic Typesetting" panose="03020402040406030203" pitchFamily="66" charset="-78"/>
                <a:cs typeface="Arabic Typesetting" panose="03020402040406030203" pitchFamily="66" charset="-78"/>
              </a:rPr>
              <a:t>قسم القانون الخاص </a:t>
            </a:r>
            <a:br>
              <a:rPr lang="ar-DZ" b="1" dirty="0">
                <a:solidFill>
                  <a:srgbClr val="0070C0"/>
                </a:solidFill>
                <a:latin typeface="Arabic Typesetting" panose="03020402040406030203" pitchFamily="66" charset="-78"/>
                <a:cs typeface="Arabic Typesetting" panose="03020402040406030203" pitchFamily="66" charset="-78"/>
              </a:rPr>
            </a:br>
            <a:r>
              <a:rPr lang="ar-DZ" sz="4900" b="1" dirty="0">
                <a:solidFill>
                  <a:srgbClr val="0070C0"/>
                </a:solidFill>
                <a:latin typeface="Arabic Typesetting" panose="03020402040406030203" pitchFamily="66" charset="-78"/>
                <a:cs typeface="Arabic Typesetting" panose="03020402040406030203" pitchFamily="66" charset="-78"/>
              </a:rPr>
              <a:t>السنة الأولى ليسانس جذع مشترك حقوق </a:t>
            </a:r>
            <a:br>
              <a:rPr lang="ar-DZ" dirty="0"/>
            </a:br>
            <a:endParaRPr lang="en-GB" dirty="0"/>
          </a:p>
        </p:txBody>
      </p:sp>
      <p:sp>
        <p:nvSpPr>
          <p:cNvPr id="3" name="عنوان فرعي 2">
            <a:extLst>
              <a:ext uri="{FF2B5EF4-FFF2-40B4-BE49-F238E27FC236}">
                <a16:creationId xmlns:a16="http://schemas.microsoft.com/office/drawing/2014/main" id="{314FFC7A-7E46-4251-E581-DAF986E0054B}"/>
              </a:ext>
            </a:extLst>
          </p:cNvPr>
          <p:cNvSpPr>
            <a:spLocks noGrp="1"/>
          </p:cNvSpPr>
          <p:nvPr>
            <p:ph type="subTitle" idx="1"/>
          </p:nvPr>
        </p:nvSpPr>
        <p:spPr>
          <a:xfrm>
            <a:off x="1524000" y="3876261"/>
            <a:ext cx="9144000" cy="2743200"/>
          </a:xfrm>
        </p:spPr>
        <p:txBody>
          <a:bodyPr>
            <a:normAutofit fontScale="77500" lnSpcReduction="20000"/>
          </a:bodyPr>
          <a:lstStyle/>
          <a:p>
            <a:endParaRPr lang="ar-DZ" dirty="0"/>
          </a:p>
          <a:p>
            <a:pPr algn="ctr"/>
            <a:r>
              <a:rPr lang="ar-DZ" sz="7000" b="1" dirty="0">
                <a:solidFill>
                  <a:srgbClr val="FF0000"/>
                </a:solidFill>
                <a:latin typeface="Arabic Typesetting" panose="03020402040406030203" pitchFamily="66" charset="-78"/>
                <a:cs typeface="Arabic Typesetting" panose="03020402040406030203" pitchFamily="66" charset="-78"/>
              </a:rPr>
              <a:t>محاضرات في مقياس مدخل للعلوم القانونية </a:t>
            </a:r>
          </a:p>
          <a:p>
            <a:pPr algn="ctr"/>
            <a:endParaRPr lang="ar-DZ" sz="7000" b="1" dirty="0">
              <a:solidFill>
                <a:srgbClr val="FF0000"/>
              </a:solidFill>
              <a:latin typeface="Arabic Typesetting" panose="03020402040406030203" pitchFamily="66" charset="-78"/>
              <a:cs typeface="Arabic Typesetting" panose="03020402040406030203" pitchFamily="66" charset="-78"/>
            </a:endParaRPr>
          </a:p>
          <a:p>
            <a:pPr algn="r"/>
            <a:r>
              <a:rPr lang="ar-DZ" sz="7000" b="1" dirty="0">
                <a:solidFill>
                  <a:srgbClr val="7030A0"/>
                </a:solidFill>
                <a:latin typeface="Arabic Typesetting" panose="03020402040406030203" pitchFamily="66" charset="-78"/>
                <a:cs typeface="Arabic Typesetting" panose="03020402040406030203" pitchFamily="66" charset="-78"/>
              </a:rPr>
              <a:t>من إعداد : أد / عبد الغني حسونة </a:t>
            </a:r>
            <a:endParaRPr lang="en-GB" sz="7000" b="1" dirty="0">
              <a:solidFill>
                <a:srgbClr val="7030A0"/>
              </a:solidFill>
              <a:latin typeface="Arabic Typesetting" panose="03020402040406030203" pitchFamily="66" charset="-78"/>
              <a:cs typeface="Arabic Typesetting" panose="03020402040406030203" pitchFamily="66" charset="-78"/>
            </a:endParaRPr>
          </a:p>
        </p:txBody>
      </p:sp>
      <mc:AlternateContent xmlns:mc="http://schemas.openxmlformats.org/markup-compatibility/2006" xmlns:p14="http://schemas.microsoft.com/office/powerpoint/2010/main">
        <mc:Choice Requires="p14">
          <p:contentPart p14:bwMode="auto" r:id="rId2">
            <p14:nvContentPartPr>
              <p14:cNvPr id="5" name="حبر 4">
                <a:extLst>
                  <a:ext uri="{FF2B5EF4-FFF2-40B4-BE49-F238E27FC236}">
                    <a16:creationId xmlns:a16="http://schemas.microsoft.com/office/drawing/2014/main" id="{FE81659D-FA33-3D8F-933A-C5A29514582F}"/>
                  </a:ext>
                </a:extLst>
              </p14:cNvPr>
              <p14:cNvContentPartPr/>
              <p14:nvPr/>
            </p14:nvContentPartPr>
            <p14:xfrm>
              <a:off x="8120223" y="2523991"/>
              <a:ext cx="360" cy="360"/>
            </p14:xfrm>
          </p:contentPart>
        </mc:Choice>
        <mc:Fallback xmlns="">
          <p:pic>
            <p:nvPicPr>
              <p:cNvPr id="5" name="حبر 4">
                <a:extLst>
                  <a:ext uri="{FF2B5EF4-FFF2-40B4-BE49-F238E27FC236}">
                    <a16:creationId xmlns:a16="http://schemas.microsoft.com/office/drawing/2014/main" id="{FE81659D-FA33-3D8F-933A-C5A29514582F}"/>
                  </a:ext>
                </a:extLst>
              </p:cNvPr>
              <p:cNvPicPr/>
              <p:nvPr/>
            </p:nvPicPr>
            <p:blipFill>
              <a:blip r:embed="rId3"/>
              <a:stretch>
                <a:fillRect/>
              </a:stretch>
            </p:blipFill>
            <p:spPr>
              <a:xfrm>
                <a:off x="8111583" y="251535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6" name="حبر 5">
                <a:extLst>
                  <a:ext uri="{FF2B5EF4-FFF2-40B4-BE49-F238E27FC236}">
                    <a16:creationId xmlns:a16="http://schemas.microsoft.com/office/drawing/2014/main" id="{98936734-98D5-AE93-CB9C-C7ACDB4C370A}"/>
                  </a:ext>
                </a:extLst>
              </p14:cNvPr>
              <p14:cNvContentPartPr/>
              <p14:nvPr/>
            </p14:nvContentPartPr>
            <p14:xfrm>
              <a:off x="7086303" y="3160111"/>
              <a:ext cx="360" cy="360"/>
            </p14:xfrm>
          </p:contentPart>
        </mc:Choice>
        <mc:Fallback xmlns="">
          <p:pic>
            <p:nvPicPr>
              <p:cNvPr id="6" name="حبر 5">
                <a:extLst>
                  <a:ext uri="{FF2B5EF4-FFF2-40B4-BE49-F238E27FC236}">
                    <a16:creationId xmlns:a16="http://schemas.microsoft.com/office/drawing/2014/main" id="{98936734-98D5-AE93-CB9C-C7ACDB4C370A}"/>
                  </a:ext>
                </a:extLst>
              </p:cNvPr>
              <p:cNvPicPr/>
              <p:nvPr/>
            </p:nvPicPr>
            <p:blipFill>
              <a:blip r:embed="rId3"/>
              <a:stretch>
                <a:fillRect/>
              </a:stretch>
            </p:blipFill>
            <p:spPr>
              <a:xfrm>
                <a:off x="7077303" y="3151471"/>
                <a:ext cx="18000" cy="18000"/>
              </a:xfrm>
              <a:prstGeom prst="rect">
                <a:avLst/>
              </a:prstGeom>
            </p:spPr>
          </p:pic>
        </mc:Fallback>
      </mc:AlternateContent>
    </p:spTree>
    <p:extLst>
      <p:ext uri="{BB962C8B-B14F-4D97-AF65-F5344CB8AC3E}">
        <p14:creationId xmlns:p14="http://schemas.microsoft.com/office/powerpoint/2010/main" val="3622559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الدعوى القضائية العينية </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a:bodyPr>
          <a:lstStyle/>
          <a:p>
            <a:pPr algn="just" rtl="1"/>
            <a:r>
              <a:rPr lang="ar-DZ" sz="3800" b="1" dirty="0">
                <a:solidFill>
                  <a:srgbClr val="00B050"/>
                </a:solidFill>
                <a:latin typeface="Arabic Typesetting" panose="03020402040406030203" pitchFamily="66" charset="-78"/>
                <a:cs typeface="Arabic Typesetting" panose="03020402040406030203" pitchFamily="66" charset="-78"/>
              </a:rPr>
              <a:t>أولا:  دعوى  استحقاق حق  الملكية العقارية  : </a:t>
            </a:r>
          </a:p>
          <a:p>
            <a:pPr algn="just" rtl="1"/>
            <a:r>
              <a:rPr lang="ar-DZ" sz="3800" b="1" dirty="0">
                <a:solidFill>
                  <a:srgbClr val="FF0000"/>
                </a:solidFill>
                <a:latin typeface="Arabic Typesetting" panose="03020402040406030203" pitchFamily="66" charset="-78"/>
                <a:cs typeface="Arabic Typesetting" panose="03020402040406030203" pitchFamily="66" charset="-78"/>
              </a:rPr>
              <a:t>ب - السندات الإدارية : </a:t>
            </a:r>
          </a:p>
          <a:p>
            <a:pPr algn="just" rtl="1"/>
            <a:r>
              <a:rPr lang="ar-DZ" sz="4400" b="1" dirty="0">
                <a:solidFill>
                  <a:srgbClr val="7030A0"/>
                </a:solidFill>
                <a:latin typeface="Arabic Typesetting" panose="03020402040406030203" pitchFamily="66" charset="-78"/>
                <a:cs typeface="Arabic Typesetting" panose="03020402040406030203" pitchFamily="66" charset="-78"/>
              </a:rPr>
              <a:t>2 - السندات الإدارية لإثبات التصرفات القانونية التي تقوم بها في ملكيتها العقارية لفائدة الغير: </a:t>
            </a:r>
            <a:r>
              <a:rPr lang="ar-DZ" sz="4400" b="1" dirty="0">
                <a:solidFill>
                  <a:srgbClr val="0070C0"/>
                </a:solidFill>
                <a:latin typeface="Arabic Typesetting" panose="03020402040406030203" pitchFamily="66" charset="-78"/>
                <a:cs typeface="Arabic Typesetting" panose="03020402040406030203" pitchFamily="66" charset="-78"/>
              </a:rPr>
              <a:t>تتمثل الصورة الثانية و المتعلقة بالتصرفات القانونية التي تقوم بها الإدارة العمومية في ملكيتها العقارية لفائدة الغير  من خلال عديد التطبيقات و التي نذكر منها : </a:t>
            </a:r>
          </a:p>
          <a:p>
            <a:pPr algn="just" rtl="1"/>
            <a:r>
              <a:rPr lang="ar-DZ" sz="4400" b="1" dirty="0">
                <a:solidFill>
                  <a:srgbClr val="0070C0"/>
                </a:solidFill>
                <a:latin typeface="Arabic Typesetting" panose="03020402040406030203" pitchFamily="66" charset="-78"/>
                <a:cs typeface="Arabic Typesetting" panose="03020402040406030203" pitchFamily="66" charset="-78"/>
              </a:rPr>
              <a:t>	عقود التنازل عن الأراضي في إطار عمليات الاستصلاح الفلاحي . </a:t>
            </a:r>
          </a:p>
          <a:p>
            <a:pPr algn="just" rtl="1"/>
            <a:r>
              <a:rPr lang="ar-DZ" sz="4400" b="1" dirty="0">
                <a:solidFill>
                  <a:srgbClr val="0070C0"/>
                </a:solidFill>
                <a:latin typeface="Arabic Typesetting" panose="03020402040406030203" pitchFamily="66" charset="-78"/>
                <a:cs typeface="Arabic Typesetting" panose="03020402040406030203" pitchFamily="66" charset="-78"/>
              </a:rPr>
              <a:t>	عقود التنازل عن العقار الاقتصادي  في إطار عمليات الاستثمار .</a:t>
            </a:r>
          </a:p>
          <a:p>
            <a:pPr algn="just" rtl="1"/>
            <a:r>
              <a:rPr lang="ar-DZ" sz="4400" b="1" dirty="0">
                <a:solidFill>
                  <a:srgbClr val="0070C0"/>
                </a:solidFill>
                <a:latin typeface="Arabic Typesetting" panose="03020402040406030203" pitchFamily="66" charset="-78"/>
                <a:cs typeface="Arabic Typesetting" panose="03020402040406030203" pitchFamily="66" charset="-78"/>
              </a:rPr>
              <a:t>	عقود التنازل عن الأراضي العمرانية في إطار عمليات النشاط العمراني .</a:t>
            </a:r>
          </a:p>
        </p:txBody>
      </p:sp>
    </p:spTree>
    <p:extLst>
      <p:ext uri="{BB962C8B-B14F-4D97-AF65-F5344CB8AC3E}">
        <p14:creationId xmlns:p14="http://schemas.microsoft.com/office/powerpoint/2010/main" val="42873834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الدعوى القضائية العينية </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a:bodyPr>
          <a:lstStyle/>
          <a:p>
            <a:pPr algn="just" rtl="1"/>
            <a:r>
              <a:rPr lang="ar-DZ" sz="3800" b="1" dirty="0">
                <a:solidFill>
                  <a:srgbClr val="00B050"/>
                </a:solidFill>
                <a:latin typeface="Arabic Typesetting" panose="03020402040406030203" pitchFamily="66" charset="-78"/>
                <a:cs typeface="Arabic Typesetting" panose="03020402040406030203" pitchFamily="66" charset="-78"/>
              </a:rPr>
              <a:t>أولا:  دعوى  استحقاق حق  الملكية العقارية  : </a:t>
            </a:r>
          </a:p>
          <a:p>
            <a:pPr algn="just" rtl="1"/>
            <a:r>
              <a:rPr lang="ar-DZ" sz="3800" b="1" dirty="0">
                <a:solidFill>
                  <a:srgbClr val="FF0000"/>
                </a:solidFill>
                <a:latin typeface="Arabic Typesetting" panose="03020402040406030203" pitchFamily="66" charset="-78"/>
                <a:cs typeface="Arabic Typesetting" panose="03020402040406030203" pitchFamily="66" charset="-78"/>
              </a:rPr>
              <a:t>ج - السندات القضائية :</a:t>
            </a:r>
          </a:p>
          <a:p>
            <a:pPr algn="just" rtl="1"/>
            <a:r>
              <a:rPr lang="ar-DZ" sz="4400" b="1" dirty="0">
                <a:solidFill>
                  <a:srgbClr val="0070C0"/>
                </a:solidFill>
                <a:latin typeface="Arabic Typesetting" panose="03020402040406030203" pitchFamily="66" charset="-78"/>
                <a:cs typeface="Arabic Typesetting" panose="03020402040406030203" pitchFamily="66" charset="-78"/>
              </a:rPr>
              <a:t>. 1 - الحكم المتعلق بتثبيت وعد البيع العقاري : </a:t>
            </a:r>
            <a:r>
              <a:rPr lang="ar-DZ" sz="4400" b="1" dirty="0">
                <a:solidFill>
                  <a:schemeClr val="tx1"/>
                </a:solidFill>
                <a:latin typeface="Arabic Typesetting" panose="03020402040406030203" pitchFamily="66" charset="-78"/>
                <a:cs typeface="Arabic Typesetting" panose="03020402040406030203" pitchFamily="66" charset="-78"/>
              </a:rPr>
              <a:t>أجاز المشرع الجزائري  للشخص الموعود له في عقد الوعد بالبيع لعقار اللجوء إلى القضاء لمطالبة الواعد باستكمال إجراءات نقل ملكية العقار و تثبيت عقد البيع إذا نكل أو تراجع الواعد عن ذلك ، حيث يعتبر الحكم القضائي الصادر في هذا الشأن بمثابة عقد ملكية للعقار محل عقد الوعد بالبيع ، حيث يتم إشهاره مباشرة في المحافظة العقارية    .</a:t>
            </a:r>
          </a:p>
        </p:txBody>
      </p:sp>
    </p:spTree>
    <p:extLst>
      <p:ext uri="{BB962C8B-B14F-4D97-AF65-F5344CB8AC3E}">
        <p14:creationId xmlns:p14="http://schemas.microsoft.com/office/powerpoint/2010/main" val="41329254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الدعوى القضائية العينية </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a:bodyPr>
          <a:lstStyle/>
          <a:p>
            <a:pPr algn="just" rtl="1"/>
            <a:r>
              <a:rPr lang="ar-DZ" sz="3800" b="1" dirty="0">
                <a:solidFill>
                  <a:srgbClr val="00B050"/>
                </a:solidFill>
                <a:latin typeface="Arabic Typesetting" panose="03020402040406030203" pitchFamily="66" charset="-78"/>
                <a:cs typeface="Arabic Typesetting" panose="03020402040406030203" pitchFamily="66" charset="-78"/>
              </a:rPr>
              <a:t>أولا:  دعوى  استحقاق حق  الملكية العقارية  : </a:t>
            </a:r>
          </a:p>
          <a:p>
            <a:pPr algn="just" rtl="1"/>
            <a:r>
              <a:rPr lang="ar-DZ" sz="3800" b="1" dirty="0">
                <a:solidFill>
                  <a:srgbClr val="FF0000"/>
                </a:solidFill>
                <a:latin typeface="Arabic Typesetting" panose="03020402040406030203" pitchFamily="66" charset="-78"/>
                <a:cs typeface="Arabic Typesetting" panose="03020402040406030203" pitchFamily="66" charset="-78"/>
              </a:rPr>
              <a:t>ج - السندات القضائية :</a:t>
            </a:r>
          </a:p>
          <a:p>
            <a:pPr algn="just" rtl="1"/>
            <a:r>
              <a:rPr lang="ar-DZ" sz="4400" b="1" dirty="0">
                <a:solidFill>
                  <a:srgbClr val="0070C0"/>
                </a:solidFill>
                <a:latin typeface="Arabic Typesetting" panose="03020402040406030203" pitchFamily="66" charset="-78"/>
                <a:cs typeface="Arabic Typesetting" panose="03020402040406030203" pitchFamily="66" charset="-78"/>
              </a:rPr>
              <a:t>2- الحكم المتعلق بتثبيت الملكية العقارية على أساس التقادم المكسب :  </a:t>
            </a:r>
            <a:r>
              <a:rPr lang="ar-DZ" sz="4400" b="1" dirty="0">
                <a:solidFill>
                  <a:schemeClr val="tx1"/>
                </a:solidFill>
                <a:latin typeface="Arabic Typesetting" panose="03020402040406030203" pitchFamily="66" charset="-78"/>
                <a:cs typeface="Arabic Typesetting" panose="03020402040406030203" pitchFamily="66" charset="-78"/>
              </a:rPr>
              <a:t>اعتبر المشرع الجزائري طبقا لأحكام المواد 827 و 828 من القانون المدني أن كل شخص حائز لحق عيني عقاري معين  و استمرت حيازته تلك للمدة القانونية المطلوبة للتقادم المكسب  و التي تتراوح بين  15 سنة كاملة إذا لم تكن حيازته مدعمه بسند صحيح  ، و 10 سنوات إذا كان حسن النية و استمرت حيازته تلك مدعمة بسند صحيح ( كالعقد العرفي مثلا ) مالكا لذلك العقار .</a:t>
            </a:r>
          </a:p>
        </p:txBody>
      </p:sp>
    </p:spTree>
    <p:extLst>
      <p:ext uri="{BB962C8B-B14F-4D97-AF65-F5344CB8AC3E}">
        <p14:creationId xmlns:p14="http://schemas.microsoft.com/office/powerpoint/2010/main" val="5374219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الدعوى القضائية العينية </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a:bodyPr>
          <a:lstStyle/>
          <a:p>
            <a:pPr algn="just" rtl="1"/>
            <a:r>
              <a:rPr lang="ar-DZ" sz="3800" b="1" dirty="0">
                <a:solidFill>
                  <a:srgbClr val="00B050"/>
                </a:solidFill>
                <a:latin typeface="Arabic Typesetting" panose="03020402040406030203" pitchFamily="66" charset="-78"/>
                <a:cs typeface="Arabic Typesetting" panose="03020402040406030203" pitchFamily="66" charset="-78"/>
              </a:rPr>
              <a:t>أولا:  دعوى  استحقاق حق  الملكية العقارية  : </a:t>
            </a:r>
          </a:p>
          <a:p>
            <a:pPr algn="just" rtl="1"/>
            <a:r>
              <a:rPr lang="ar-DZ" sz="3800" b="1" dirty="0">
                <a:solidFill>
                  <a:srgbClr val="FF0000"/>
                </a:solidFill>
                <a:latin typeface="Arabic Typesetting" panose="03020402040406030203" pitchFamily="66" charset="-78"/>
                <a:cs typeface="Arabic Typesetting" panose="03020402040406030203" pitchFamily="66" charset="-78"/>
              </a:rPr>
              <a:t>ج - السندات القضائية :</a:t>
            </a:r>
          </a:p>
          <a:p>
            <a:pPr algn="just" rtl="1"/>
            <a:r>
              <a:rPr lang="ar-DZ" sz="4400" b="1" dirty="0">
                <a:solidFill>
                  <a:srgbClr val="0070C0"/>
                </a:solidFill>
                <a:latin typeface="Arabic Typesetting" panose="03020402040406030203" pitchFamily="66" charset="-78"/>
                <a:cs typeface="Arabic Typesetting" panose="03020402040406030203" pitchFamily="66" charset="-78"/>
              </a:rPr>
              <a:t>2- الحكم المتعلق بتثبيت الملكية العقارية على أساس التقادم المكسب :</a:t>
            </a:r>
          </a:p>
          <a:p>
            <a:pPr algn="just" rtl="1"/>
            <a:r>
              <a:rPr lang="ar-DZ" sz="4400" b="1" dirty="0">
                <a:solidFill>
                  <a:srgbClr val="0070C0"/>
                </a:solidFill>
                <a:latin typeface="Arabic Typesetting" panose="03020402040406030203" pitchFamily="66" charset="-78"/>
                <a:cs typeface="Arabic Typesetting" panose="03020402040406030203" pitchFamily="66" charset="-78"/>
              </a:rPr>
              <a:t>  </a:t>
            </a:r>
            <a:r>
              <a:rPr lang="ar-DZ" sz="4400" b="1" dirty="0">
                <a:solidFill>
                  <a:schemeClr val="tx1"/>
                </a:solidFill>
                <a:latin typeface="Arabic Typesetting" panose="03020402040406030203" pitchFamily="66" charset="-78"/>
                <a:cs typeface="Arabic Typesetting" panose="03020402040406030203" pitchFamily="66" charset="-78"/>
              </a:rPr>
              <a:t>و في هذا الإطار إذا حدث و أن تعرض حائز هذا العقار  إلى اعتداء على حيازته ، أن  يتقدم للقضاء المختص و يرفع دعوى بتثبيت ملكيته  على هذا العقار موضوع الحيازة بالاستناد إلى أحكام التقادم المذكورة أعلاه  ، حيث يعتبر  هنا الحكم القضائي الصادر  إذا كان لمصلحة الحائز  العقار المشمول بفكرة التقادم المكسب بمثابة سند رسمي لملكية  العقار . </a:t>
            </a:r>
          </a:p>
        </p:txBody>
      </p:sp>
    </p:spTree>
    <p:extLst>
      <p:ext uri="{BB962C8B-B14F-4D97-AF65-F5344CB8AC3E}">
        <p14:creationId xmlns:p14="http://schemas.microsoft.com/office/powerpoint/2010/main" val="20031360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الدعوى القضائية العينية </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a:bodyPr>
          <a:lstStyle/>
          <a:p>
            <a:pPr algn="just" rtl="1"/>
            <a:r>
              <a:rPr lang="ar-DZ" sz="3800" b="1" dirty="0">
                <a:solidFill>
                  <a:srgbClr val="00B050"/>
                </a:solidFill>
                <a:latin typeface="Arabic Typesetting" panose="03020402040406030203" pitchFamily="66" charset="-78"/>
                <a:cs typeface="Arabic Typesetting" panose="03020402040406030203" pitchFamily="66" charset="-78"/>
              </a:rPr>
              <a:t>أولا:  دعوى  استحقاق حق  الملكية العقارية  : </a:t>
            </a:r>
          </a:p>
          <a:p>
            <a:pPr algn="just" rtl="1"/>
            <a:r>
              <a:rPr lang="ar-DZ" sz="3800" b="1" dirty="0">
                <a:solidFill>
                  <a:srgbClr val="FF0000"/>
                </a:solidFill>
                <a:latin typeface="Arabic Typesetting" panose="03020402040406030203" pitchFamily="66" charset="-78"/>
                <a:cs typeface="Arabic Typesetting" panose="03020402040406030203" pitchFamily="66" charset="-78"/>
              </a:rPr>
              <a:t>ج - السندات القضائية :</a:t>
            </a:r>
          </a:p>
          <a:p>
            <a:pPr algn="just" rtl="1"/>
            <a:r>
              <a:rPr lang="ar-DZ" sz="4400" b="1" dirty="0">
                <a:solidFill>
                  <a:srgbClr val="0070C0"/>
                </a:solidFill>
                <a:latin typeface="Arabic Typesetting" panose="03020402040406030203" pitchFamily="66" charset="-78"/>
                <a:cs typeface="Arabic Typesetting" panose="03020402040406030203" pitchFamily="66" charset="-78"/>
              </a:rPr>
              <a:t>3 - الحكم المتعلق بقسمة العقار المشاع : </a:t>
            </a:r>
            <a:r>
              <a:rPr lang="ar-DZ" sz="4400" b="1" dirty="0">
                <a:solidFill>
                  <a:schemeClr val="tx1"/>
                </a:solidFill>
                <a:latin typeface="Arabic Typesetting" panose="03020402040406030203" pitchFamily="66" charset="-78"/>
                <a:cs typeface="Arabic Typesetting" panose="03020402040406030203" pitchFamily="66" charset="-78"/>
              </a:rPr>
              <a:t>عند الرغبة في  تقسيم الملكية العقارية  المشاعة يمكن اللجوء إلى رفع دعوى قضائية من أحد الأشخاص على بقية الشركاء جميعا  في هذا الشيوع لاستصدار حكم بقسمة العقار محل الشيوع و تثبت المحكمة ذلك في حكمها ، بحسب ما نصت عليه المادة 724 من القانون المدني الجزائري .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حيث تحدد المحكمة في حكمها المتعلق بقسمة العقار محل الشيوع  النصيب المفرز لكل شريك ، و هذا الحكم الأخير  يعتبر  بمثابة  سند ملكية لحائزه </a:t>
            </a:r>
            <a:r>
              <a:rPr lang="ar-DZ" sz="4400" b="1" dirty="0">
                <a:solidFill>
                  <a:srgbClr val="0070C0"/>
                </a:solidFill>
                <a:latin typeface="Arabic Typesetting" panose="03020402040406030203" pitchFamily="66" charset="-78"/>
                <a:cs typeface="Arabic Typesetting" panose="03020402040406030203" pitchFamily="66" charset="-78"/>
              </a:rPr>
              <a:t>. </a:t>
            </a:r>
          </a:p>
        </p:txBody>
      </p:sp>
    </p:spTree>
    <p:extLst>
      <p:ext uri="{BB962C8B-B14F-4D97-AF65-F5344CB8AC3E}">
        <p14:creationId xmlns:p14="http://schemas.microsoft.com/office/powerpoint/2010/main" val="28793477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الدعوى القضائية العينية </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a:bodyPr>
          <a:lstStyle/>
          <a:p>
            <a:pPr algn="just" rtl="1"/>
            <a:endParaRPr lang="ar-DZ" sz="3800" b="1" dirty="0">
              <a:solidFill>
                <a:srgbClr val="00B050"/>
              </a:solidFill>
              <a:latin typeface="Arabic Typesetting" panose="03020402040406030203" pitchFamily="66" charset="-78"/>
              <a:cs typeface="Arabic Typesetting" panose="03020402040406030203" pitchFamily="66" charset="-78"/>
            </a:endParaRPr>
          </a:p>
          <a:p>
            <a:pPr algn="just" rtl="1"/>
            <a:r>
              <a:rPr lang="ar-DZ" sz="4400" b="1" dirty="0">
                <a:solidFill>
                  <a:srgbClr val="00B050"/>
                </a:solidFill>
                <a:latin typeface="Arabic Typesetting" panose="03020402040406030203" pitchFamily="66" charset="-78"/>
                <a:cs typeface="Arabic Typesetting" panose="03020402040406030203" pitchFamily="66" charset="-78"/>
              </a:rPr>
              <a:t>ثانيا: دعاوى الحيازة العقارية :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تتخذ دعاوى الحيازة العقارية ثلاث صور أساسية  هي دعوى استرداد الحيازة العقارية ، و كذا  دعوى منع التعرض للحيازة العقارية ، بالإضافة إلى دعوى وقف الأعمال الجديدة </a:t>
            </a:r>
            <a:r>
              <a:rPr lang="ar-DZ" sz="3800" b="1" dirty="0">
                <a:solidFill>
                  <a:schemeClr val="tx1"/>
                </a:solidFill>
                <a:latin typeface="Arabic Typesetting" panose="03020402040406030203" pitchFamily="66" charset="-78"/>
                <a:cs typeface="Arabic Typesetting" panose="03020402040406030203" pitchFamily="66" charset="-78"/>
              </a:rPr>
              <a:t>. </a:t>
            </a:r>
            <a:r>
              <a:rPr lang="ar-DZ" sz="4400" b="1" dirty="0">
                <a:solidFill>
                  <a:schemeClr val="tx1"/>
                </a:solidFill>
                <a:latin typeface="Arabic Typesetting" panose="03020402040406030203" pitchFamily="66" charset="-78"/>
                <a:cs typeface="Arabic Typesetting" panose="03020402040406030203" pitchFamily="66" charset="-78"/>
              </a:rPr>
              <a:t>. </a:t>
            </a:r>
          </a:p>
        </p:txBody>
      </p:sp>
    </p:spTree>
    <p:extLst>
      <p:ext uri="{BB962C8B-B14F-4D97-AF65-F5344CB8AC3E}">
        <p14:creationId xmlns:p14="http://schemas.microsoft.com/office/powerpoint/2010/main" val="41154830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الدعوى القضائية العينية </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a:bodyPr>
          <a:lstStyle/>
          <a:p>
            <a:pPr algn="just" rtl="1"/>
            <a:endParaRPr lang="ar-DZ" sz="4400" b="1" dirty="0">
              <a:solidFill>
                <a:srgbClr val="00B050"/>
              </a:solidFill>
              <a:latin typeface="Arabic Typesetting" panose="03020402040406030203" pitchFamily="66" charset="-78"/>
              <a:cs typeface="Arabic Typesetting" panose="03020402040406030203" pitchFamily="66" charset="-78"/>
            </a:endParaRPr>
          </a:p>
          <a:p>
            <a:pPr algn="just" rtl="1"/>
            <a:r>
              <a:rPr lang="ar-DZ" sz="4400" b="1" dirty="0">
                <a:solidFill>
                  <a:srgbClr val="00B050"/>
                </a:solidFill>
                <a:latin typeface="Arabic Typesetting" panose="03020402040406030203" pitchFamily="66" charset="-78"/>
                <a:cs typeface="Arabic Typesetting" panose="03020402040406030203" pitchFamily="66" charset="-78"/>
              </a:rPr>
              <a:t>ثانيا: دعاوى الحيازة العقارية : </a:t>
            </a:r>
          </a:p>
          <a:p>
            <a:pPr algn="just" rtl="1"/>
            <a:r>
              <a:rPr lang="ar-DZ" sz="4400" b="1" dirty="0">
                <a:solidFill>
                  <a:srgbClr val="C00000"/>
                </a:solidFill>
                <a:latin typeface="Arabic Typesetting" panose="03020402040406030203" pitchFamily="66" charset="-78"/>
                <a:cs typeface="Arabic Typesetting" panose="03020402040406030203" pitchFamily="66" charset="-78"/>
              </a:rPr>
              <a:t>أ‌-	الأحكام المشتركة لدعاوى الحيازة: </a:t>
            </a:r>
            <a:r>
              <a:rPr lang="ar-DZ" sz="4400" b="1" dirty="0">
                <a:solidFill>
                  <a:schemeClr val="tx1"/>
                </a:solidFill>
                <a:latin typeface="Arabic Typesetting" panose="03020402040406030203" pitchFamily="66" charset="-78"/>
                <a:cs typeface="Arabic Typesetting" panose="03020402040406030203" pitchFamily="66" charset="-78"/>
              </a:rPr>
              <a:t>تشترك دعاوى الحيازة العقارية باعتبارها دعاوى عينية لرفعها بوجوب توفرها  جميعا على  شرطين أساسيين : </a:t>
            </a:r>
          </a:p>
        </p:txBody>
      </p:sp>
    </p:spTree>
    <p:extLst>
      <p:ext uri="{BB962C8B-B14F-4D97-AF65-F5344CB8AC3E}">
        <p14:creationId xmlns:p14="http://schemas.microsoft.com/office/powerpoint/2010/main" val="24738291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الدعوى القضائية العينية </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a:bodyPr>
          <a:lstStyle/>
          <a:p>
            <a:pPr algn="just" rtl="1"/>
            <a:r>
              <a:rPr lang="ar-DZ" sz="4400" b="1" dirty="0">
                <a:solidFill>
                  <a:srgbClr val="00B050"/>
                </a:solidFill>
                <a:latin typeface="Arabic Typesetting" panose="03020402040406030203" pitchFamily="66" charset="-78"/>
                <a:cs typeface="Arabic Typesetting" panose="03020402040406030203" pitchFamily="66" charset="-78"/>
              </a:rPr>
              <a:t>ثانيا: دعاوى الحيازة العقارية : </a:t>
            </a:r>
          </a:p>
          <a:p>
            <a:pPr algn="just" rtl="1"/>
            <a:r>
              <a:rPr lang="ar-DZ" sz="4400" b="1" dirty="0">
                <a:solidFill>
                  <a:srgbClr val="C00000"/>
                </a:solidFill>
                <a:latin typeface="Arabic Typesetting" panose="03020402040406030203" pitchFamily="66" charset="-78"/>
                <a:cs typeface="Arabic Typesetting" panose="03020402040406030203" pitchFamily="66" charset="-78"/>
              </a:rPr>
              <a:t>أ‌-	الأحكام المشتركة لدعاوى الحيازة:</a:t>
            </a:r>
            <a:endParaRPr lang="ar-DZ" sz="4400" b="1" dirty="0">
              <a:solidFill>
                <a:schemeClr val="tx1"/>
              </a:solidFill>
              <a:latin typeface="Arabic Typesetting" panose="03020402040406030203" pitchFamily="66" charset="-78"/>
              <a:cs typeface="Arabic Typesetting" panose="03020402040406030203" pitchFamily="66" charset="-78"/>
            </a:endParaRPr>
          </a:p>
          <a:p>
            <a:pPr algn="just" rtl="1"/>
            <a:r>
              <a:rPr lang="ar-DZ" sz="4400" b="1" dirty="0">
                <a:solidFill>
                  <a:srgbClr val="FF0000"/>
                </a:solidFill>
                <a:latin typeface="Arabic Typesetting" panose="03020402040406030203" pitchFamily="66" charset="-78"/>
                <a:cs typeface="Arabic Typesetting" panose="03020402040406030203" pitchFamily="66" charset="-78"/>
              </a:rPr>
              <a:t>1 – ثبوت حيازة الحق العقاري لمدة سنة كاملة  </a:t>
            </a:r>
            <a:r>
              <a:rPr lang="ar-DZ" sz="4400" b="1" dirty="0">
                <a:solidFill>
                  <a:schemeClr val="tx1"/>
                </a:solidFill>
                <a:latin typeface="Arabic Typesetting" panose="03020402040406030203" pitchFamily="66" charset="-78"/>
                <a:cs typeface="Arabic Typesetting" panose="03020402040406030203" pitchFamily="66" charset="-78"/>
              </a:rPr>
              <a:t>: طبقا لأحكام المواد 817  820 و  821 من القانون المدني الجزائري أن تكون الحيازة محل الحماية حيازة ثابتة للشخص الحائز المدعي و بالتالي يتعين أن تكون متوفرة على شروط الهدوء و الاستمرارية و العلانية لمدة سنة على الأقل كأصل عام ، مع مراعاة الاستثناءات الواردة في المادة 818 من القانون المدني بخصوص دعوى استرداد الحيازة . </a:t>
            </a:r>
          </a:p>
        </p:txBody>
      </p:sp>
    </p:spTree>
    <p:extLst>
      <p:ext uri="{BB962C8B-B14F-4D97-AF65-F5344CB8AC3E}">
        <p14:creationId xmlns:p14="http://schemas.microsoft.com/office/powerpoint/2010/main" val="20022052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الدعوى القضائية العينية </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a:bodyPr>
          <a:lstStyle/>
          <a:p>
            <a:pPr algn="just" rtl="1"/>
            <a:r>
              <a:rPr lang="ar-DZ" sz="4400" b="1" dirty="0">
                <a:solidFill>
                  <a:srgbClr val="00B050"/>
                </a:solidFill>
                <a:latin typeface="Arabic Typesetting" panose="03020402040406030203" pitchFamily="66" charset="-78"/>
                <a:cs typeface="Arabic Typesetting" panose="03020402040406030203" pitchFamily="66" charset="-78"/>
              </a:rPr>
              <a:t>ثانيا: دعاوى الحيازة العقارية : </a:t>
            </a:r>
          </a:p>
          <a:p>
            <a:pPr marL="742950" indent="-742950" algn="just" rtl="1">
              <a:buAutoNum type="arabic1Minus"/>
            </a:pPr>
            <a:r>
              <a:rPr lang="ar-DZ" sz="4400" b="1" dirty="0">
                <a:solidFill>
                  <a:srgbClr val="C00000"/>
                </a:solidFill>
                <a:latin typeface="Arabic Typesetting" panose="03020402040406030203" pitchFamily="66" charset="-78"/>
                <a:cs typeface="Arabic Typesetting" panose="03020402040406030203" pitchFamily="66" charset="-78"/>
              </a:rPr>
              <a:t>الأحكام المشتركة لدعاوى الحيازة: </a:t>
            </a:r>
          </a:p>
          <a:p>
            <a:pPr algn="just" rtl="1"/>
            <a:r>
              <a:rPr lang="ar-DZ" sz="4400" b="1" dirty="0">
                <a:solidFill>
                  <a:srgbClr val="FF0000"/>
                </a:solidFill>
                <a:latin typeface="Arabic Typesetting" panose="03020402040406030203" pitchFamily="66" charset="-78"/>
                <a:cs typeface="Arabic Typesetting" panose="03020402040406030203" pitchFamily="66" charset="-78"/>
              </a:rPr>
              <a:t>2 – رفع دعوى الحيازة خلال مدة سنة من تاريخ المساس بها </a:t>
            </a:r>
            <a:r>
              <a:rPr lang="ar-DZ" sz="4400" b="1" dirty="0">
                <a:solidFill>
                  <a:schemeClr val="tx1"/>
                </a:solidFill>
                <a:latin typeface="Arabic Typesetting" panose="03020402040406030203" pitchFamily="66" charset="-78"/>
                <a:cs typeface="Arabic Typesetting" panose="03020402040406030203" pitchFamily="66" charset="-78"/>
              </a:rPr>
              <a:t>: يتعين على الحائز  الراغب في رفع إحدى دعاوى الحيازة  المذكورة أعلاه أن يقوم برفع دعواه تلك خلال سنة من تاريخ الاخلال و المساس بها  كأصل عام </a:t>
            </a:r>
            <a:r>
              <a:rPr lang="ar-DZ" sz="4400" b="1" dirty="0">
                <a:solidFill>
                  <a:srgbClr val="FF0000"/>
                </a:solidFill>
                <a:latin typeface="Arabic Typesetting" panose="03020402040406030203" pitchFamily="66" charset="-78"/>
                <a:cs typeface="Arabic Typesetting" panose="03020402040406030203" pitchFamily="66" charset="-78"/>
              </a:rPr>
              <a:t>. </a:t>
            </a:r>
            <a:endParaRPr lang="ar-DZ" sz="44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9523432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الدعوى القضائية العينية </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a:bodyPr>
          <a:lstStyle/>
          <a:p>
            <a:pPr algn="just" rtl="1"/>
            <a:endParaRPr lang="ar-DZ" sz="4400" b="1" dirty="0">
              <a:solidFill>
                <a:srgbClr val="00B050"/>
              </a:solidFill>
              <a:latin typeface="Arabic Typesetting" panose="03020402040406030203" pitchFamily="66" charset="-78"/>
              <a:cs typeface="Arabic Typesetting" panose="03020402040406030203" pitchFamily="66" charset="-78"/>
            </a:endParaRPr>
          </a:p>
          <a:p>
            <a:pPr algn="just" rtl="1"/>
            <a:r>
              <a:rPr lang="ar-DZ" sz="4400" b="1" dirty="0">
                <a:solidFill>
                  <a:srgbClr val="00B050"/>
                </a:solidFill>
                <a:latin typeface="Arabic Typesetting" panose="03020402040406030203" pitchFamily="66" charset="-78"/>
                <a:cs typeface="Arabic Typesetting" panose="03020402040406030203" pitchFamily="66" charset="-78"/>
              </a:rPr>
              <a:t>ثانيا: دعاوى الحيازة العقارية : </a:t>
            </a:r>
          </a:p>
          <a:p>
            <a:pPr algn="just" rtl="1"/>
            <a:r>
              <a:rPr lang="ar-DZ" sz="4400" b="1" dirty="0">
                <a:solidFill>
                  <a:srgbClr val="C00000"/>
                </a:solidFill>
                <a:latin typeface="Arabic Typesetting" panose="03020402040406030203" pitchFamily="66" charset="-78"/>
                <a:cs typeface="Arabic Typesetting" panose="03020402040406030203" pitchFamily="66" charset="-78"/>
              </a:rPr>
              <a:t>ب - الأحكام الخاصة بكل دعوى من دعاوى الحيازة :</a:t>
            </a:r>
            <a:r>
              <a:rPr lang="ar-DZ" sz="4400" b="1" dirty="0">
                <a:solidFill>
                  <a:schemeClr val="tx1"/>
                </a:solidFill>
                <a:latin typeface="Arabic Typesetting" panose="03020402040406030203" pitchFamily="66" charset="-78"/>
                <a:cs typeface="Arabic Typesetting" panose="03020402040406030203" pitchFamily="66" charset="-78"/>
              </a:rPr>
              <a:t>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تختلف صور دعاوى الحيازة  الثلاث المذكورة أعلاه  في ما بينها من حيث سبب رفعا ، حيث تنفرد كل منها بسبب  معين لرفعها يتناسب مع موضوعها و تسميتها . </a:t>
            </a:r>
          </a:p>
          <a:p>
            <a:pPr algn="just" rtl="1"/>
            <a:endParaRPr lang="ar-DZ" sz="4400" b="1" dirty="0">
              <a:solidFill>
                <a:schemeClr val="tx1"/>
              </a:solidFill>
              <a:latin typeface="Arabic Typesetting" panose="03020402040406030203" pitchFamily="66" charset="-78"/>
              <a:cs typeface="Arabic Typesetting" panose="03020402040406030203" pitchFamily="66" charset="-78"/>
            </a:endParaRPr>
          </a:p>
          <a:p>
            <a:pPr algn="just" rtl="1"/>
            <a:endParaRPr lang="ar-DZ" sz="44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9078797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C2C421F-B045-4387-701C-75430CF69956}"/>
              </a:ext>
            </a:extLst>
          </p:cNvPr>
          <p:cNvSpPr>
            <a:spLocks noGrp="1"/>
          </p:cNvSpPr>
          <p:nvPr>
            <p:ph type="title"/>
          </p:nvPr>
        </p:nvSpPr>
        <p:spPr>
          <a:xfrm>
            <a:off x="616226" y="624109"/>
            <a:ext cx="10888385" cy="5925778"/>
          </a:xfrm>
        </p:spPr>
        <p:txBody>
          <a:bodyPr>
            <a:normAutofit fontScale="90000"/>
          </a:bodyPr>
          <a:lstStyle/>
          <a:p>
            <a:pPr marL="0" marR="0" lvl="0" indent="0" algn="r" defTabSz="457200" rtl="1" eaLnBrk="1" fontAlgn="auto" latinLnBrk="0" hangingPunct="1">
              <a:lnSpc>
                <a:spcPct val="100000"/>
              </a:lnSpc>
              <a:spcBef>
                <a:spcPts val="1000"/>
              </a:spcBef>
              <a:spcAft>
                <a:spcPts val="0"/>
              </a:spcAft>
              <a:tabLst/>
              <a:defRPr/>
            </a:pPr>
            <a: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t>            </a:t>
            </a: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t>                     </a:t>
            </a:r>
            <a:r>
              <a:rPr kumimoji="0" lang="ar-DZ" sz="73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t>المبحث الثامن : وسائل حماية الحق </a:t>
            </a: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r>
              <a:rPr lang="ar-DZ" sz="4900" b="1" dirty="0">
                <a:solidFill>
                  <a:srgbClr val="FF0000"/>
                </a:solidFill>
                <a:effectLst/>
                <a:ea typeface="SimSun" panose="02010600030101010101" pitchFamily="2" charset="-122"/>
                <a:cs typeface="Sakkal Majalla" panose="02000000000000000000" pitchFamily="2" charset="-78"/>
              </a:rPr>
              <a:t>المطلب الأول : الضوابط العامة للدعوى المدنية كوسيلة  لحماية الحق </a:t>
            </a:r>
            <a:br>
              <a:rPr kumimoji="0" lang="en-GB" sz="49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r>
              <a:rPr lang="ar-DZ" sz="4900" b="1" dirty="0">
                <a:solidFill>
                  <a:srgbClr val="FF0000"/>
                </a:solidFill>
                <a:effectLst/>
                <a:ea typeface="SimSun" panose="02010600030101010101" pitchFamily="2" charset="-122"/>
                <a:cs typeface="Sakkal Majalla" panose="02000000000000000000" pitchFamily="2" charset="-78"/>
              </a:rPr>
              <a:t>المطلب الثاني  : صور الدعاوى القضائية المدنية لحماية الحق </a:t>
            </a:r>
            <a:br>
              <a:rPr lang="ar-DZ" sz="5400" b="1" dirty="0">
                <a:solidFill>
                  <a:srgbClr val="FF0000"/>
                </a:solidFill>
                <a:effectLst/>
                <a:ea typeface="SimSun" panose="02010600030101010101" pitchFamily="2" charset="-122"/>
                <a:cs typeface="Sakkal Majalla" panose="02000000000000000000" pitchFamily="2" charset="-78"/>
              </a:rPr>
            </a:b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endParaRPr lang="en-GB" dirty="0"/>
          </a:p>
        </p:txBody>
      </p:sp>
    </p:spTree>
    <p:extLst>
      <p:ext uri="{BB962C8B-B14F-4D97-AF65-F5344CB8AC3E}">
        <p14:creationId xmlns:p14="http://schemas.microsoft.com/office/powerpoint/2010/main" val="35230210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الدعوى القضائية العينية </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a:bodyPr>
          <a:lstStyle/>
          <a:p>
            <a:pPr algn="just" rtl="1"/>
            <a:r>
              <a:rPr lang="ar-DZ" sz="4400" b="1" dirty="0">
                <a:solidFill>
                  <a:srgbClr val="00B050"/>
                </a:solidFill>
                <a:latin typeface="Arabic Typesetting" panose="03020402040406030203" pitchFamily="66" charset="-78"/>
                <a:cs typeface="Arabic Typesetting" panose="03020402040406030203" pitchFamily="66" charset="-78"/>
              </a:rPr>
              <a:t>ثانيا: دعاوى الحيازة العقارية : </a:t>
            </a:r>
          </a:p>
          <a:p>
            <a:pPr algn="just" rtl="1"/>
            <a:r>
              <a:rPr lang="ar-DZ" sz="4400" b="1" dirty="0">
                <a:solidFill>
                  <a:srgbClr val="C00000"/>
                </a:solidFill>
                <a:latin typeface="Arabic Typesetting" panose="03020402040406030203" pitchFamily="66" charset="-78"/>
                <a:cs typeface="Arabic Typesetting" panose="03020402040406030203" pitchFamily="66" charset="-78"/>
              </a:rPr>
              <a:t>ب - الأحكام الخاصة بكل دعوى من دعاوى الحيازة :</a:t>
            </a:r>
            <a:r>
              <a:rPr lang="ar-DZ" sz="4400" b="1" dirty="0">
                <a:solidFill>
                  <a:schemeClr val="tx1"/>
                </a:solidFill>
                <a:latin typeface="Arabic Typesetting" panose="03020402040406030203" pitchFamily="66" charset="-78"/>
                <a:cs typeface="Arabic Typesetting" panose="03020402040406030203" pitchFamily="66" charset="-78"/>
              </a:rPr>
              <a:t> </a:t>
            </a:r>
          </a:p>
          <a:p>
            <a:pPr algn="just" rtl="1"/>
            <a:r>
              <a:rPr lang="ar-DZ" sz="4400" b="1" dirty="0">
                <a:solidFill>
                  <a:srgbClr val="FF0000"/>
                </a:solidFill>
                <a:latin typeface="Arabic Typesetting" panose="03020402040406030203" pitchFamily="66" charset="-78"/>
                <a:cs typeface="Arabic Typesetting" panose="03020402040406030203" pitchFamily="66" charset="-78"/>
              </a:rPr>
              <a:t>1-	وقوع سلب الحيازة : </a:t>
            </a:r>
            <a:r>
              <a:rPr lang="ar-DZ" sz="4400" b="1" dirty="0">
                <a:solidFill>
                  <a:schemeClr val="tx1"/>
                </a:solidFill>
                <a:latin typeface="Arabic Typesetting" panose="03020402040406030203" pitchFamily="66" charset="-78"/>
                <a:cs typeface="Arabic Typesetting" panose="03020402040406030203" pitchFamily="66" charset="-78"/>
              </a:rPr>
              <a:t>يتصل هذا السبب برفع دعوى استرداد الحيازة ، حيث يقصد به  أن يؤدي هذا الاعتداء إلى فقدان  حيازة المدعي و حرمانه الكلي أو الجزئي من الانتفاع بها ، و يتم ذلك بغير إرادة الحائز ، هذا و لا يشترط فقط أن يتم هذا السلب بالقوة أو بالإكراه و إن كان هذا الغالب ، و لكن يمكن أيضا أن يتم هذا السلب من خلال طرق احتيالية كما لو حدث ذلك خفية   </a:t>
            </a:r>
            <a:r>
              <a:rPr lang="ar-DZ" sz="4400" b="1" dirty="0">
                <a:solidFill>
                  <a:srgbClr val="C00000"/>
                </a:solidFill>
                <a:latin typeface="Arabic Typesetting" panose="03020402040406030203" pitchFamily="66" charset="-78"/>
                <a:cs typeface="Arabic Typesetting" panose="03020402040406030203" pitchFamily="66" charset="-78"/>
              </a:rPr>
              <a:t>. </a:t>
            </a:r>
          </a:p>
        </p:txBody>
      </p:sp>
    </p:spTree>
    <p:extLst>
      <p:ext uri="{BB962C8B-B14F-4D97-AF65-F5344CB8AC3E}">
        <p14:creationId xmlns:p14="http://schemas.microsoft.com/office/powerpoint/2010/main" val="25001824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الدعوى القضائية العينية </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lnSpcReduction="10000"/>
          </a:bodyPr>
          <a:lstStyle/>
          <a:p>
            <a:pPr algn="just" rtl="1"/>
            <a:r>
              <a:rPr lang="ar-DZ" sz="4400" b="1" dirty="0">
                <a:solidFill>
                  <a:srgbClr val="00B050"/>
                </a:solidFill>
                <a:latin typeface="Arabic Typesetting" panose="03020402040406030203" pitchFamily="66" charset="-78"/>
                <a:cs typeface="Arabic Typesetting" panose="03020402040406030203" pitchFamily="66" charset="-78"/>
              </a:rPr>
              <a:t>ثانيا: دعاوى الحيازة العقارية : </a:t>
            </a:r>
          </a:p>
          <a:p>
            <a:pPr algn="just" rtl="1"/>
            <a:r>
              <a:rPr lang="ar-DZ" sz="4400" b="1" dirty="0">
                <a:solidFill>
                  <a:srgbClr val="C00000"/>
                </a:solidFill>
                <a:latin typeface="Arabic Typesetting" panose="03020402040406030203" pitchFamily="66" charset="-78"/>
                <a:cs typeface="Arabic Typesetting" panose="03020402040406030203" pitchFamily="66" charset="-78"/>
              </a:rPr>
              <a:t>ب - الأحكام الخاصة بكل دعوى من دعاوى الحيازة : </a:t>
            </a:r>
          </a:p>
          <a:p>
            <a:pPr algn="just" rtl="1"/>
            <a:r>
              <a:rPr lang="ar-DZ" sz="4400" b="1" dirty="0">
                <a:solidFill>
                  <a:srgbClr val="FF0000"/>
                </a:solidFill>
                <a:latin typeface="Arabic Typesetting" panose="03020402040406030203" pitchFamily="66" charset="-78"/>
                <a:cs typeface="Arabic Typesetting" panose="03020402040406030203" pitchFamily="66" charset="-78"/>
              </a:rPr>
              <a:t>2-	وقوع التعرض للحيازة : </a:t>
            </a:r>
            <a:r>
              <a:rPr lang="ar-DZ" sz="4400" b="1" dirty="0">
                <a:solidFill>
                  <a:schemeClr val="tx1"/>
                </a:solidFill>
                <a:latin typeface="Arabic Typesetting" panose="03020402040406030203" pitchFamily="66" charset="-78"/>
                <a:cs typeface="Arabic Typesetting" panose="03020402040406030203" pitchFamily="66" charset="-78"/>
              </a:rPr>
              <a:t>يتصل هذا السبب برفع دعوى منع التعرض للحيازة ، حيث ينصرف مفهوم التعرض هذا  إلى صورتين ، الصورة الأول  تتمثل في التعرض المادي و الذي  هو  كل عمل مادي يقع في نطاق الحيازة كالرعي أو البناء و الدخول في عقار الغير  ، أما الصورة الثانية فتتمثل في التعرض القانوني ، و الذي هو  كل تصرف قانوني يعرقل الحيازة و ينم عن نية معارضة الحائز في حيازته كتوجيه انذار بإخلاء العقار أو  بوقف بناء  أو احضار خبير  أو محضر قضائي لمعاينة العقار أو رفع دعوى أو تنفيذ حكم صادر في غير مواجهة الحائز  . </a:t>
            </a:r>
          </a:p>
        </p:txBody>
      </p:sp>
    </p:spTree>
    <p:extLst>
      <p:ext uri="{BB962C8B-B14F-4D97-AF65-F5344CB8AC3E}">
        <p14:creationId xmlns:p14="http://schemas.microsoft.com/office/powerpoint/2010/main" val="23936123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الدعوى القضائية العينية </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a:bodyPr>
          <a:lstStyle/>
          <a:p>
            <a:pPr algn="just" rtl="1"/>
            <a:r>
              <a:rPr lang="ar-DZ" sz="4400" b="1" dirty="0">
                <a:solidFill>
                  <a:srgbClr val="00B050"/>
                </a:solidFill>
                <a:latin typeface="Arabic Typesetting" panose="03020402040406030203" pitchFamily="66" charset="-78"/>
                <a:cs typeface="Arabic Typesetting" panose="03020402040406030203" pitchFamily="66" charset="-78"/>
              </a:rPr>
              <a:t>ثانيا: دعاوى الحيازة العقارية : </a:t>
            </a:r>
          </a:p>
          <a:p>
            <a:pPr algn="just" rtl="1"/>
            <a:r>
              <a:rPr lang="ar-DZ" sz="4400" b="1" dirty="0">
                <a:solidFill>
                  <a:srgbClr val="C00000"/>
                </a:solidFill>
                <a:latin typeface="Arabic Typesetting" panose="03020402040406030203" pitchFamily="66" charset="-78"/>
                <a:cs typeface="Arabic Typesetting" panose="03020402040406030203" pitchFamily="66" charset="-78"/>
              </a:rPr>
              <a:t>ب - الأحكام الخاصة بكل دعوى من دعاوى الحيازة : </a:t>
            </a:r>
          </a:p>
          <a:p>
            <a:pPr algn="just" rtl="1"/>
            <a:r>
              <a:rPr lang="ar-DZ" sz="4400" b="1" dirty="0">
                <a:solidFill>
                  <a:srgbClr val="FF0000"/>
                </a:solidFill>
                <a:latin typeface="Arabic Typesetting" panose="03020402040406030203" pitchFamily="66" charset="-78"/>
                <a:cs typeface="Arabic Typesetting" panose="03020402040406030203" pitchFamily="66" charset="-78"/>
              </a:rPr>
              <a:t>3-	القيام بأعمال جديدة تهدد الحيازة : </a:t>
            </a:r>
            <a:r>
              <a:rPr lang="ar-DZ" sz="4400" b="1" dirty="0">
                <a:solidFill>
                  <a:schemeClr val="tx1"/>
                </a:solidFill>
                <a:latin typeface="Arabic Typesetting" panose="03020402040406030203" pitchFamily="66" charset="-78"/>
                <a:cs typeface="Arabic Typesetting" panose="03020402040406030203" pitchFamily="66" charset="-78"/>
              </a:rPr>
              <a:t>يتصل هذا السبب برفع دعوى وقف الأعمال الجديدة ، حيث يقصد بها تلك الأعمال التي يقوم بها المدعي عليه ، و التي من شأن إتمامها أن يخشى و لأسباب معقوله  أن يكون لها تأثير سلبي  على حيازة المدعي ، و بالتالي فالهدف من طلب وقفها ليس هو التعرض الفعلي للحيازة ، و لكن هو تفادي وقوع  التعرض </a:t>
            </a:r>
            <a:r>
              <a:rPr lang="ar-DZ" sz="4400" b="1" dirty="0">
                <a:solidFill>
                  <a:srgbClr val="FF0000"/>
                </a:solidFill>
                <a:latin typeface="Arabic Typesetting" panose="03020402040406030203" pitchFamily="66" charset="-78"/>
                <a:cs typeface="Arabic Typesetting" panose="03020402040406030203" pitchFamily="66" charset="-78"/>
              </a:rPr>
              <a:t>. </a:t>
            </a:r>
            <a:endParaRPr lang="ar-DZ" sz="44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40743396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6" y="99391"/>
            <a:ext cx="11509513" cy="6609522"/>
          </a:xfrm>
        </p:spPr>
        <p:txBody>
          <a:bodyPr>
            <a:normAutofit/>
          </a:bodyPr>
          <a:lstStyle/>
          <a:p>
            <a:pPr algn="just" rtl="1"/>
            <a:endParaRPr lang="ar-DZ" sz="4400" b="1" dirty="0">
              <a:solidFill>
                <a:srgbClr val="C00000"/>
              </a:solidFill>
              <a:latin typeface="Arabic Typesetting" panose="03020402040406030203" pitchFamily="66" charset="-78"/>
              <a:cs typeface="Arabic Typesetting" panose="03020402040406030203" pitchFamily="66" charset="-78"/>
            </a:endParaRPr>
          </a:p>
          <a:p>
            <a:pPr algn="just" rtl="1"/>
            <a:endParaRPr lang="ar-DZ" sz="4400" b="1" dirty="0">
              <a:solidFill>
                <a:srgbClr val="C00000"/>
              </a:solidFill>
              <a:latin typeface="Arabic Typesetting" panose="03020402040406030203" pitchFamily="66" charset="-78"/>
              <a:cs typeface="Arabic Typesetting" panose="03020402040406030203" pitchFamily="66" charset="-78"/>
            </a:endParaRPr>
          </a:p>
          <a:p>
            <a:pPr algn="just" rtl="1"/>
            <a:r>
              <a:rPr lang="ar-DZ" sz="4400" b="1" dirty="0">
                <a:solidFill>
                  <a:srgbClr val="C00000"/>
                </a:solidFill>
                <a:latin typeface="Arabic Typesetting" panose="03020402040406030203" pitchFamily="66" charset="-78"/>
                <a:cs typeface="Arabic Typesetting" panose="03020402040406030203" pitchFamily="66" charset="-78"/>
              </a:rPr>
              <a:t>المطلب الثاني  : صور الدعاوى القضائية المدنية لحماية الحق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الفرع الأول  : الدعوى القضائية العينية :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الفرع الأول  : الدعوى القضائية الشخصية  : </a:t>
            </a:r>
          </a:p>
          <a:p>
            <a:pPr algn="just" rtl="1"/>
            <a:endParaRPr lang="ar-DZ" sz="4400" b="1" dirty="0">
              <a:solidFill>
                <a:srgbClr val="00B050"/>
              </a:solidFill>
              <a:latin typeface="Arabic Typesetting" panose="03020402040406030203" pitchFamily="66" charset="-78"/>
              <a:cs typeface="Arabic Typesetting" panose="03020402040406030203" pitchFamily="66" charset="-78"/>
            </a:endParaRPr>
          </a:p>
          <a:p>
            <a:pPr algn="just" rtl="1"/>
            <a:endParaRPr lang="ar-DZ" sz="5400" b="1" dirty="0">
              <a:solidFill>
                <a:schemeClr val="tx1"/>
              </a:solidFill>
              <a:latin typeface="Arabic Typesetting" panose="03020402040406030203" pitchFamily="66" charset="-78"/>
              <a:cs typeface="Arabic Typesetting" panose="03020402040406030203" pitchFamily="66" charset="-78"/>
            </a:endParaRPr>
          </a:p>
          <a:p>
            <a:pPr algn="just" rtl="1"/>
            <a:endParaRPr lang="ar-DZ" sz="101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4088649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الدعوى القضائية العينية </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a:bodyPr>
          <a:lstStyle/>
          <a:p>
            <a:pPr algn="just" rtl="1"/>
            <a:endParaRPr lang="ar-DZ" sz="4800" b="1" dirty="0">
              <a:solidFill>
                <a:srgbClr val="00B050"/>
              </a:solidFill>
              <a:latin typeface="Arabic Typesetting" panose="03020402040406030203" pitchFamily="66" charset="-78"/>
              <a:cs typeface="Arabic Typesetting" panose="03020402040406030203" pitchFamily="66" charset="-78"/>
            </a:endParaRPr>
          </a:p>
          <a:p>
            <a:pPr algn="just" rtl="1"/>
            <a:endParaRPr lang="ar-DZ" sz="4800" b="1" dirty="0">
              <a:solidFill>
                <a:srgbClr val="00B050"/>
              </a:solidFill>
              <a:latin typeface="Arabic Typesetting" panose="03020402040406030203" pitchFamily="66" charset="-78"/>
              <a:cs typeface="Arabic Typesetting" panose="03020402040406030203" pitchFamily="66" charset="-78"/>
            </a:endParaRPr>
          </a:p>
          <a:p>
            <a:pPr algn="just" rtl="1"/>
            <a:r>
              <a:rPr lang="ar-DZ" sz="5400" b="1" dirty="0">
                <a:solidFill>
                  <a:schemeClr val="tx1"/>
                </a:solidFill>
                <a:latin typeface="Arabic Typesetting" panose="03020402040406030203" pitchFamily="66" charset="-78"/>
                <a:cs typeface="Arabic Typesetting" panose="03020402040406030203" pitchFamily="66" charset="-78"/>
              </a:rPr>
              <a:t>تنصب الدعوى القضائية العينية على حق عيني معين ، كما هو الحال بالنسبة لدعوى  استحقاق حق  الملكية العقارية ،  أو دعاوى الحيازة العقارية . </a:t>
            </a:r>
          </a:p>
        </p:txBody>
      </p:sp>
    </p:spTree>
    <p:extLst>
      <p:ext uri="{BB962C8B-B14F-4D97-AF65-F5344CB8AC3E}">
        <p14:creationId xmlns:p14="http://schemas.microsoft.com/office/powerpoint/2010/main" val="33613482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الدعوى القضائية العينية </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fontScale="92500" lnSpcReduction="10000"/>
          </a:bodyPr>
          <a:lstStyle/>
          <a:p>
            <a:pPr algn="just" rtl="1"/>
            <a:r>
              <a:rPr lang="ar-DZ" sz="4400" b="1" dirty="0">
                <a:solidFill>
                  <a:srgbClr val="00B050"/>
                </a:solidFill>
                <a:latin typeface="Arabic Typesetting" panose="03020402040406030203" pitchFamily="66" charset="-78"/>
                <a:cs typeface="Arabic Typesetting" panose="03020402040406030203" pitchFamily="66" charset="-78"/>
              </a:rPr>
              <a:t>أولا:  دعوى  استحقاق حق  الملكية العقارية  :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 إن  الهدف الأساسي من رفع دعوى استحقاق حق الملكية  العقارية في الأصل باعتباره حقا عينيا،  هو  استرجاع حق الملكية  الذي هو في حيازة شخص آخر  ، أو الفصل في أحقية هذا الحق المتنازع حوله بين طرفين       أو أكثر من أطراف النزاع ، حيث يقدم كل طرف من أطراف النزاع ما يثبت ادعاءه من دفوع شكلية  و موضوعية مدعمة بالأدلة و الأسانيد الثبوتية لإقناع الجهة القضائية الناظرة في موضوع دعوى الاستحقاق هذه ، و ذلك بغية الفصل لصالحه و الحكم  له بأحقية ملكية العقار  المتنازع عليه .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هذا وتجدر الإشارة إلى أن دعوى استرداد الحيازة يقتضي تقديم ما يثبت الملكية العقارية للشخص المدعي من سندات، حيث تتنوع هذه السندات ما بين التوثيقية و الإدارية و القضائية و العرفية </a:t>
            </a:r>
          </a:p>
        </p:txBody>
      </p:sp>
    </p:spTree>
    <p:extLst>
      <p:ext uri="{BB962C8B-B14F-4D97-AF65-F5344CB8AC3E}">
        <p14:creationId xmlns:p14="http://schemas.microsoft.com/office/powerpoint/2010/main" val="37540889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الدعوى القضائية العينية </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a:bodyPr>
          <a:lstStyle/>
          <a:p>
            <a:pPr algn="just" rtl="1"/>
            <a:r>
              <a:rPr lang="ar-DZ" sz="4400" b="1" dirty="0">
                <a:solidFill>
                  <a:srgbClr val="00B050"/>
                </a:solidFill>
                <a:latin typeface="Arabic Typesetting" panose="03020402040406030203" pitchFamily="66" charset="-78"/>
                <a:cs typeface="Arabic Typesetting" panose="03020402040406030203" pitchFamily="66" charset="-78"/>
              </a:rPr>
              <a:t>أولا:  دعوى  استحقاق حق  الملكية العقارية  : </a:t>
            </a:r>
          </a:p>
          <a:p>
            <a:pPr algn="just" rtl="1"/>
            <a:r>
              <a:rPr lang="ar-DZ" sz="4400" b="1" dirty="0">
                <a:solidFill>
                  <a:srgbClr val="FF0000"/>
                </a:solidFill>
                <a:latin typeface="Arabic Typesetting" panose="03020402040406030203" pitchFamily="66" charset="-78"/>
                <a:cs typeface="Arabic Typesetting" panose="03020402040406030203" pitchFamily="66" charset="-78"/>
              </a:rPr>
              <a:t>أ - السندات التوثيقية :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هي محررات يقوم بتحريرها و توقيعها الموثق باعتباره ضابطا عموميا ، و ذلك وفقا للشكليات و الأوضاع المنصوص عليها قانونا  ، بهدف إعطائها الصبغة الرسمية ، كما يتم  توقيع هذه السندات أيضا من قبل الأطراف المتعاقدة  ،       و كذا من طرف الشهود الحاضرين ، حيث تثبت هذه السندات كافة أشكال التصرفات القانونية بما فيها تلك الواقعة على نقل ملكية الحقوق العقارية ، مما يجعل هذه  العقود التوثيقية من أبرز السندات التي يمكن الاستناد عليها عند رفع دعوى استرداد الملكية العقارية . </a:t>
            </a:r>
          </a:p>
        </p:txBody>
      </p:sp>
    </p:spTree>
    <p:extLst>
      <p:ext uri="{BB962C8B-B14F-4D97-AF65-F5344CB8AC3E}">
        <p14:creationId xmlns:p14="http://schemas.microsoft.com/office/powerpoint/2010/main" val="33418197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الدعوى القضائية العينية </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a:bodyPr>
          <a:lstStyle/>
          <a:p>
            <a:pPr algn="just" rtl="1"/>
            <a:endParaRPr lang="ar-DZ" sz="4400" b="1" dirty="0">
              <a:solidFill>
                <a:srgbClr val="00B050"/>
              </a:solidFill>
              <a:latin typeface="Arabic Typesetting" panose="03020402040406030203" pitchFamily="66" charset="-78"/>
              <a:cs typeface="Arabic Typesetting" panose="03020402040406030203" pitchFamily="66" charset="-78"/>
            </a:endParaRPr>
          </a:p>
          <a:p>
            <a:pPr algn="just" rtl="1"/>
            <a:r>
              <a:rPr lang="ar-DZ" sz="4400" b="1" dirty="0">
                <a:solidFill>
                  <a:srgbClr val="00B050"/>
                </a:solidFill>
                <a:latin typeface="Arabic Typesetting" panose="03020402040406030203" pitchFamily="66" charset="-78"/>
                <a:cs typeface="Arabic Typesetting" panose="03020402040406030203" pitchFamily="66" charset="-78"/>
              </a:rPr>
              <a:t>أولا:  دعوى  استحقاق حق  الملكية العقارية  : </a:t>
            </a:r>
          </a:p>
          <a:p>
            <a:pPr algn="just" rtl="1"/>
            <a:r>
              <a:rPr lang="ar-DZ" sz="4400" b="1" dirty="0">
                <a:solidFill>
                  <a:srgbClr val="FF0000"/>
                </a:solidFill>
                <a:latin typeface="Arabic Typesetting" panose="03020402040406030203" pitchFamily="66" charset="-78"/>
                <a:cs typeface="Arabic Typesetting" panose="03020402040406030203" pitchFamily="66" charset="-78"/>
              </a:rPr>
              <a:t>ب - السندات الإدارية :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السندات الإدارية يقصد بها تلك الوثائق التي  تصدر عن الإدارة العمومية ، إما بمناسبة إثبات الحق العقاري لأصحابه ، أو بمناسبة التصرفات القانونية التي تقوم بها في ملكيتها العقارية لفائدة الغير . </a:t>
            </a:r>
          </a:p>
        </p:txBody>
      </p:sp>
    </p:spTree>
    <p:extLst>
      <p:ext uri="{BB962C8B-B14F-4D97-AF65-F5344CB8AC3E}">
        <p14:creationId xmlns:p14="http://schemas.microsoft.com/office/powerpoint/2010/main" val="10584637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الدعوى القضائية العينية </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a:bodyPr>
          <a:lstStyle/>
          <a:p>
            <a:pPr algn="just" rtl="1"/>
            <a:endParaRPr lang="ar-DZ" sz="4400" b="1" dirty="0">
              <a:solidFill>
                <a:srgbClr val="00B050"/>
              </a:solidFill>
              <a:latin typeface="Arabic Typesetting" panose="03020402040406030203" pitchFamily="66" charset="-78"/>
              <a:cs typeface="Arabic Typesetting" panose="03020402040406030203" pitchFamily="66" charset="-78"/>
            </a:endParaRPr>
          </a:p>
          <a:p>
            <a:pPr algn="just" rtl="1"/>
            <a:r>
              <a:rPr lang="ar-DZ" sz="4400" b="1" dirty="0">
                <a:solidFill>
                  <a:srgbClr val="00B050"/>
                </a:solidFill>
                <a:latin typeface="Arabic Typesetting" panose="03020402040406030203" pitchFamily="66" charset="-78"/>
                <a:cs typeface="Arabic Typesetting" panose="03020402040406030203" pitchFamily="66" charset="-78"/>
              </a:rPr>
              <a:t>أولا:  دعوى  استحقاق حق  الملكية العقارية  : </a:t>
            </a:r>
          </a:p>
          <a:p>
            <a:pPr algn="just" rtl="1"/>
            <a:r>
              <a:rPr lang="ar-DZ" sz="4400" b="1" dirty="0">
                <a:solidFill>
                  <a:srgbClr val="FF0000"/>
                </a:solidFill>
                <a:latin typeface="Arabic Typesetting" panose="03020402040406030203" pitchFamily="66" charset="-78"/>
                <a:cs typeface="Arabic Typesetting" panose="03020402040406030203" pitchFamily="66" charset="-78"/>
              </a:rPr>
              <a:t>ب - السندات الإدارية : </a:t>
            </a:r>
          </a:p>
          <a:p>
            <a:pPr algn="just" rtl="1"/>
            <a:r>
              <a:rPr lang="ar-DZ" sz="4400" b="1" dirty="0">
                <a:solidFill>
                  <a:srgbClr val="7030A0"/>
                </a:solidFill>
                <a:latin typeface="Arabic Typesetting" panose="03020402040406030203" pitchFamily="66" charset="-78"/>
                <a:cs typeface="Arabic Typesetting" panose="03020402040406030203" pitchFamily="66" charset="-78"/>
              </a:rPr>
              <a:t>1-	السندات الإدارية لإثبات الحق العقاري لأصحابه </a:t>
            </a:r>
            <a:r>
              <a:rPr lang="ar-DZ" sz="4400" b="1" dirty="0">
                <a:solidFill>
                  <a:schemeClr val="tx1"/>
                </a:solidFill>
                <a:latin typeface="Arabic Typesetting" panose="03020402040406030203" pitchFamily="66" charset="-78"/>
                <a:cs typeface="Arabic Typesetting" panose="03020402040406030203" pitchFamily="66" charset="-78"/>
              </a:rPr>
              <a:t>: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تظهر الصورة الأولى من السندات الإدارية المتعلقة بإثبات الحق العقاري من خلال وثيقتين أساسيتين هما : </a:t>
            </a:r>
          </a:p>
        </p:txBody>
      </p:sp>
    </p:spTree>
    <p:extLst>
      <p:ext uri="{BB962C8B-B14F-4D97-AF65-F5344CB8AC3E}">
        <p14:creationId xmlns:p14="http://schemas.microsoft.com/office/powerpoint/2010/main" val="10923158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الدعوى القضائية العينية </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fontScale="85000" lnSpcReduction="10000"/>
          </a:bodyPr>
          <a:lstStyle/>
          <a:p>
            <a:pPr algn="just" rtl="1"/>
            <a:r>
              <a:rPr lang="ar-DZ" sz="3800" b="1" dirty="0">
                <a:solidFill>
                  <a:srgbClr val="00B050"/>
                </a:solidFill>
                <a:latin typeface="Arabic Typesetting" panose="03020402040406030203" pitchFamily="66" charset="-78"/>
                <a:cs typeface="Arabic Typesetting" panose="03020402040406030203" pitchFamily="66" charset="-78"/>
              </a:rPr>
              <a:t>أولا:  دعوى  استحقاق حق  الملكية العقارية  : </a:t>
            </a:r>
          </a:p>
          <a:p>
            <a:pPr algn="just" rtl="1"/>
            <a:r>
              <a:rPr lang="ar-DZ" sz="3800" b="1" dirty="0">
                <a:solidFill>
                  <a:srgbClr val="FF0000"/>
                </a:solidFill>
                <a:latin typeface="Arabic Typesetting" panose="03020402040406030203" pitchFamily="66" charset="-78"/>
                <a:cs typeface="Arabic Typesetting" panose="03020402040406030203" pitchFamily="66" charset="-78"/>
              </a:rPr>
              <a:t>ب - السندات الإدارية : </a:t>
            </a:r>
          </a:p>
          <a:p>
            <a:pPr algn="just" rtl="1"/>
            <a:r>
              <a:rPr lang="ar-DZ" sz="4400" b="1" dirty="0">
                <a:solidFill>
                  <a:srgbClr val="7030A0"/>
                </a:solidFill>
                <a:latin typeface="Arabic Typesetting" panose="03020402040406030203" pitchFamily="66" charset="-78"/>
                <a:cs typeface="Arabic Typesetting" panose="03020402040406030203" pitchFamily="66" charset="-78"/>
              </a:rPr>
              <a:t>1-	السندات الإدارية لإثبات الحق العقاري لأصحابه </a:t>
            </a:r>
            <a:r>
              <a:rPr lang="ar-DZ" sz="4400" b="1" dirty="0">
                <a:solidFill>
                  <a:schemeClr val="tx1"/>
                </a:solidFill>
                <a:latin typeface="Arabic Typesetting" panose="03020402040406030203" pitchFamily="66" charset="-78"/>
                <a:cs typeface="Arabic Typesetting" panose="03020402040406030203" pitchFamily="66" charset="-78"/>
              </a:rPr>
              <a:t>: </a:t>
            </a:r>
          </a:p>
          <a:p>
            <a:pPr algn="just" rtl="1"/>
            <a:r>
              <a:rPr lang="ar-DZ" sz="4400" b="1" dirty="0">
                <a:solidFill>
                  <a:srgbClr val="0070C0"/>
                </a:solidFill>
                <a:latin typeface="Arabic Typesetting" panose="03020402040406030203" pitchFamily="66" charset="-78"/>
                <a:cs typeface="Arabic Typesetting" panose="03020402040406030203" pitchFamily="66" charset="-78"/>
              </a:rPr>
              <a:t>1-1 الدفتر العقاري </a:t>
            </a:r>
            <a:r>
              <a:rPr lang="ar-DZ" sz="4400" b="1" dirty="0">
                <a:solidFill>
                  <a:schemeClr val="tx1"/>
                </a:solidFill>
                <a:latin typeface="Arabic Typesetting" panose="03020402040406030203" pitchFamily="66" charset="-78"/>
                <a:cs typeface="Arabic Typesetting" panose="03020402040406030203" pitchFamily="66" charset="-78"/>
              </a:rPr>
              <a:t>: و هو وثيقة التي تسلمها الجهات الإدارية المختصة   و المتمثلة في المحافظة العقارية إلى الأشخاص التي تثبت عمليات مسح الأراضي ملكيتهم لتلك العقارات موضوع الدفتر العقاري ، مع مراعاة كل الضوابط القانونية المتعلقة بذلك . </a:t>
            </a:r>
          </a:p>
          <a:p>
            <a:pPr algn="just" rtl="1"/>
            <a:endParaRPr lang="ar-DZ" sz="4400" b="1" dirty="0">
              <a:solidFill>
                <a:schemeClr val="tx1"/>
              </a:solidFill>
              <a:latin typeface="Arabic Typesetting" panose="03020402040406030203" pitchFamily="66" charset="-78"/>
              <a:cs typeface="Arabic Typesetting" panose="03020402040406030203" pitchFamily="66" charset="-78"/>
            </a:endParaRPr>
          </a:p>
          <a:p>
            <a:pPr algn="just" rtl="1"/>
            <a:r>
              <a:rPr lang="ar-DZ" sz="4400" b="1" dirty="0">
                <a:solidFill>
                  <a:srgbClr val="0070C0"/>
                </a:solidFill>
                <a:latin typeface="Arabic Typesetting" panose="03020402040406030203" pitchFamily="66" charset="-78"/>
                <a:cs typeface="Arabic Typesetting" panose="03020402040406030203" pitchFamily="66" charset="-78"/>
              </a:rPr>
              <a:t>1-2 شهادة الحيازة </a:t>
            </a:r>
            <a:r>
              <a:rPr lang="ar-DZ" sz="4400" b="1" dirty="0">
                <a:solidFill>
                  <a:schemeClr val="tx1"/>
                </a:solidFill>
                <a:latin typeface="Arabic Typesetting" panose="03020402040406030203" pitchFamily="66" charset="-78"/>
                <a:cs typeface="Arabic Typesetting" panose="03020402040406030203" pitchFamily="66" charset="-78"/>
              </a:rPr>
              <a:t>: و هي وثيقة التي تسلمها الجهات الإدارية المختصة و المتمثلة في البلدية إلى الأشخاص التي تثبت حيازتها لحق عقاري غير مشمول بعمليات مسح الأراضي أو مثبت بعقد ملكية  ، مع وجوب توفر شروط تلك الحيازة من استمرارية و هدوء  و علانية  و ذلك لمدة سنة على الأقل . </a:t>
            </a:r>
          </a:p>
        </p:txBody>
      </p:sp>
    </p:spTree>
    <p:extLst>
      <p:ext uri="{BB962C8B-B14F-4D97-AF65-F5344CB8AC3E}">
        <p14:creationId xmlns:p14="http://schemas.microsoft.com/office/powerpoint/2010/main" val="4253587934"/>
      </p:ext>
    </p:extLst>
  </p:cSld>
  <p:clrMapOvr>
    <a:masterClrMapping/>
  </p:clrMapOvr>
</p:sld>
</file>

<file path=ppt/theme/theme1.xml><?xml version="1.0" encoding="utf-8"?>
<a:theme xmlns:a="http://schemas.openxmlformats.org/drawingml/2006/main" name="ربطة">
  <a:themeElements>
    <a:clrScheme name="ربطة">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ربطة">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ربطة">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956</TotalTime>
  <Words>1615</Words>
  <Application>Microsoft Office PowerPoint</Application>
  <PresentationFormat>شاشة عريضة</PresentationFormat>
  <Paragraphs>100</Paragraphs>
  <Slides>22</Slides>
  <Notes>0</Notes>
  <HiddenSlides>0</HiddenSlides>
  <MMClips>0</MMClips>
  <ScaleCrop>false</ScaleCrop>
  <HeadingPairs>
    <vt:vector size="6" baseType="variant">
      <vt:variant>
        <vt:lpstr>الخطوط المستخدمة</vt:lpstr>
      </vt:variant>
      <vt:variant>
        <vt:i4>4</vt:i4>
      </vt:variant>
      <vt:variant>
        <vt:lpstr>نسق</vt:lpstr>
      </vt:variant>
      <vt:variant>
        <vt:i4>1</vt:i4>
      </vt:variant>
      <vt:variant>
        <vt:lpstr>عناوين الشرائح</vt:lpstr>
      </vt:variant>
      <vt:variant>
        <vt:i4>22</vt:i4>
      </vt:variant>
    </vt:vector>
  </HeadingPairs>
  <TitlesOfParts>
    <vt:vector size="27" baseType="lpstr">
      <vt:lpstr>Arabic Typesetting</vt:lpstr>
      <vt:lpstr>Arial</vt:lpstr>
      <vt:lpstr>Century Gothic</vt:lpstr>
      <vt:lpstr>Wingdings 3</vt:lpstr>
      <vt:lpstr>ربطة</vt:lpstr>
      <vt:lpstr>جامعة بسكرة  كلية الحقوق و العلوم السياسية   قسم القانون الخاص  السنة الأولى ليسانس جذع مشترك حقوق  </vt:lpstr>
      <vt:lpstr>                                  المبحث الثامن : وسائل حماية الحق   المطلب الأول : الضوابط العامة للدعوى المدنية كوسيلة  لحماية الحق  المطلب الثاني  : صور الدعاوى القضائية المدنية لحماية الحق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جامعة بسكرة  كلية الحقوق و العلوم السياسية   قسم القانون الخاص  السنة الأولى ليسانس جذع مشترك حقوق  </dc:title>
  <dc:creator>ANIS INFO</dc:creator>
  <cp:lastModifiedBy>ANIS INFO</cp:lastModifiedBy>
  <cp:revision>299</cp:revision>
  <dcterms:created xsi:type="dcterms:W3CDTF">2025-09-29T18:29:53Z</dcterms:created>
  <dcterms:modified xsi:type="dcterms:W3CDTF">2025-12-15T19:27:14Z</dcterms:modified>
</cp:coreProperties>
</file>