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8" r:id="rId11"/>
  </p:sldIdLst>
  <p:sldSz cx="18288000" cy="10287000"/>
  <p:notesSz cx="6858000" cy="9144000"/>
  <p:embeddedFontLst>
    <p:embeddedFont>
      <p:font typeface="29LT Bukra Bold" panose="000B0903020204020204" pitchFamily="34" charset="-78"/>
      <p:bold r:id="rId12"/>
    </p:embeddedFont>
    <p:embeddedFont>
      <p:font typeface="Angella White" panose="020B0604020202020204" charset="0"/>
      <p:regular r:id="rId13"/>
    </p:embeddedFont>
    <p:embeddedFont>
      <p:font typeface="Calibri" panose="020F0502020204030204" pitchFamily="34" charset="0"/>
      <p:regular r:id="rId14"/>
      <p:bold r:id="rId15"/>
      <p:italic r:id="rId16"/>
      <p:boldItalic r:id="rId17"/>
    </p:embeddedFont>
    <p:embeddedFont>
      <p:font typeface="Kulachat Serif" panose="020B0604020202020204" charset="-34"/>
      <p:regular r:id="rId18"/>
    </p:embeddedFont>
    <p:embeddedFont>
      <p:font typeface="Simplified Arabic" panose="02020603050405020304" pitchFamily="18" charset="-78"/>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846"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4365004" y="5143500"/>
            <a:ext cx="3616776" cy="7883980"/>
          </a:xfrm>
          <a:custGeom>
            <a:avLst/>
            <a:gdLst/>
            <a:ahLst/>
            <a:cxnLst/>
            <a:rect l="l" t="t" r="r" b="b"/>
            <a:pathLst>
              <a:path w="3616776" h="7883980">
                <a:moveTo>
                  <a:pt x="0" y="0"/>
                </a:moveTo>
                <a:lnTo>
                  <a:pt x="3616775" y="0"/>
                </a:lnTo>
                <a:lnTo>
                  <a:pt x="3616775" y="7883980"/>
                </a:lnTo>
                <a:lnTo>
                  <a:pt x="0" y="7883980"/>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0800000">
            <a:off x="12176714" y="-1555083"/>
            <a:ext cx="7015142" cy="5679421"/>
            <a:chOff x="0" y="0"/>
            <a:chExt cx="9353523" cy="7572561"/>
          </a:xfrm>
        </p:grpSpPr>
        <p:sp>
          <p:nvSpPr>
            <p:cNvPr id="4" name="Freeform 4"/>
            <p:cNvSpPr/>
            <p:nvPr/>
          </p:nvSpPr>
          <p:spPr>
            <a:xfrm>
              <a:off x="0" y="0"/>
              <a:ext cx="6819446" cy="6856847"/>
            </a:xfrm>
            <a:custGeom>
              <a:avLst/>
              <a:gdLst/>
              <a:ahLst/>
              <a:cxnLst/>
              <a:rect l="l" t="t" r="r" b="b"/>
              <a:pathLst>
                <a:path w="6819446" h="6856847">
                  <a:moveTo>
                    <a:pt x="0" y="0"/>
                  </a:moveTo>
                  <a:lnTo>
                    <a:pt x="6819446" y="0"/>
                  </a:lnTo>
                  <a:lnTo>
                    <a:pt x="6819446" y="6856847"/>
                  </a:lnTo>
                  <a:lnTo>
                    <a:pt x="0" y="68568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776098" y="199140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5474250" y="2308489"/>
              <a:ext cx="3879273" cy="1911423"/>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8" name="Group 8"/>
          <p:cNvGrpSpPr/>
          <p:nvPr/>
        </p:nvGrpSpPr>
        <p:grpSpPr>
          <a:xfrm>
            <a:off x="-2798279" y="5674528"/>
            <a:ext cx="8768578" cy="8753056"/>
            <a:chOff x="0" y="0"/>
            <a:chExt cx="11691438" cy="11670742"/>
          </a:xfrm>
        </p:grpSpPr>
        <p:sp>
          <p:nvSpPr>
            <p:cNvPr id="9" name="Freeform 9"/>
            <p:cNvSpPr/>
            <p:nvPr/>
          </p:nvSpPr>
          <p:spPr>
            <a:xfrm rot="-7023068">
              <a:off x="1516426" y="1482334"/>
              <a:ext cx="8658586" cy="8706074"/>
            </a:xfrm>
            <a:custGeom>
              <a:avLst/>
              <a:gdLst/>
              <a:ahLst/>
              <a:cxnLst/>
              <a:rect l="l" t="t" r="r" b="b"/>
              <a:pathLst>
                <a:path w="8658586" h="8706074">
                  <a:moveTo>
                    <a:pt x="0" y="0"/>
                  </a:moveTo>
                  <a:lnTo>
                    <a:pt x="8658586" y="0"/>
                  </a:lnTo>
                  <a:lnTo>
                    <a:pt x="8658586" y="8706074"/>
                  </a:lnTo>
                  <a:lnTo>
                    <a:pt x="0" y="8706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031629">
              <a:off x="1990850" y="1230761"/>
              <a:ext cx="6267189" cy="2199214"/>
            </a:xfrm>
            <a:custGeom>
              <a:avLst/>
              <a:gdLst/>
              <a:ahLst/>
              <a:cxnLst/>
              <a:rect l="l" t="t" r="r" b="b"/>
              <a:pathLst>
                <a:path w="6267189" h="2199214">
                  <a:moveTo>
                    <a:pt x="0" y="0"/>
                  </a:moveTo>
                  <a:lnTo>
                    <a:pt x="6267189" y="0"/>
                  </a:lnTo>
                  <a:lnTo>
                    <a:pt x="6267189" y="2199213"/>
                  </a:lnTo>
                  <a:lnTo>
                    <a:pt x="0" y="21992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2909932" flipV="1">
              <a:off x="4832926" y="180598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13" name="Freeform 13"/>
          <p:cNvSpPr/>
          <p:nvPr/>
        </p:nvSpPr>
        <p:spPr>
          <a:xfrm rot="1363955" flipH="1">
            <a:off x="-1407618" y="-242438"/>
            <a:ext cx="3637262" cy="7928637"/>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5627A5FA-F923-4BB8-B942-048163C4D6C2}"/>
              </a:ext>
            </a:extLst>
          </p:cNvPr>
          <p:cNvSpPr txBox="1"/>
          <p:nvPr/>
        </p:nvSpPr>
        <p:spPr>
          <a:xfrm>
            <a:off x="3133996" y="3424329"/>
            <a:ext cx="11957904" cy="1990930"/>
          </a:xfrm>
          <a:prstGeom prst="rect">
            <a:avLst/>
          </a:prstGeom>
          <a:noFill/>
        </p:spPr>
        <p:txBody>
          <a:bodyPr wrap="square">
            <a:spAutoFit/>
          </a:bodyPr>
          <a:lstStyle/>
          <a:p>
            <a:pPr algn="ctr" rtl="1">
              <a:lnSpc>
                <a:spcPct val="150000"/>
              </a:lnSpc>
            </a:pPr>
            <a:r>
              <a:rPr lang="ar-DZ" sz="4400" b="1" dirty="0">
                <a:solidFill>
                  <a:schemeClr val="accent2">
                    <a:lumMod val="75000"/>
                  </a:schemeClr>
                </a:solidFill>
                <a:latin typeface="29LT Bukra Bold" panose="000B0903020204020204" pitchFamily="34" charset="-78"/>
                <a:cs typeface="29LT Bukra Bold" panose="000B0903020204020204" pitchFamily="34" charset="-78"/>
              </a:rPr>
              <a:t>التسوية الداخلية للمنازعات الطبية في مجال الضمان الإجتماعي طبقا لقانون 08-08</a:t>
            </a:r>
            <a:endParaRPr lang="en-US" sz="4400" b="1" dirty="0">
              <a:solidFill>
                <a:schemeClr val="accent2">
                  <a:lumMod val="75000"/>
                </a:schemeClr>
              </a:solidFill>
              <a:latin typeface="29LT Bukra Bold" panose="000B0903020204020204" pitchFamily="34" charset="-78"/>
              <a:cs typeface="29LT Bukra Bold" panose="000B0903020204020204" pitchFamily="34" charset="-78"/>
            </a:endParaRPr>
          </a:p>
        </p:txBody>
      </p:sp>
      <p:sp>
        <p:nvSpPr>
          <p:cNvPr id="18" name="TextBox 14">
            <a:extLst>
              <a:ext uri="{FF2B5EF4-FFF2-40B4-BE49-F238E27FC236}">
                <a16:creationId xmlns:a16="http://schemas.microsoft.com/office/drawing/2014/main" id="{5F07722F-B224-473F-8E90-14E940479EAE}"/>
              </a:ext>
            </a:extLst>
          </p:cNvPr>
          <p:cNvSpPr txBox="1"/>
          <p:nvPr/>
        </p:nvSpPr>
        <p:spPr>
          <a:xfrm>
            <a:off x="2687898" y="209424"/>
            <a:ext cx="12850100" cy="1574662"/>
          </a:xfrm>
          <a:prstGeom prst="rect">
            <a:avLst/>
          </a:prstGeom>
        </p:spPr>
        <p:txBody>
          <a:bodyPr wrap="square" lIns="0" tIns="0" rIns="0" bIns="0" rtlCol="0" anchor="t">
            <a:spAutoFit/>
          </a:bodyPr>
          <a:lstStyle/>
          <a:p>
            <a:pPr algn="ct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a:rPr>
              <a:t>الجمهورية الجزائرية الديمقراطية الشعبية</a:t>
            </a:r>
          </a:p>
          <a:p>
            <a:pPr algn="ct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a:rPr>
              <a:t>وزارة التعليم العالي والبحث العلمي</a:t>
            </a:r>
          </a:p>
          <a:p>
            <a:pPr algn="ct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a:rPr>
              <a:t>كلية العلوم الإقتصادية والتجارية و علوم التسيير</a:t>
            </a:r>
          </a:p>
          <a:p>
            <a:pPr algn="ctr" rtl="1">
              <a:lnSpc>
                <a:spcPts val="1560"/>
              </a:lnSpc>
            </a:pPr>
            <a:endParaRPr lang="ar-EG" sz="1300" b="1" dirty="0">
              <a:latin typeface="29LT Bukra Bold" panose="000B0903020204020204" pitchFamily="34" charset="-78"/>
              <a:ea typeface="Hind Bold"/>
              <a:cs typeface="29LT Bukra Bold" panose="000B0903020204020204" pitchFamily="34" charset="-78"/>
              <a:sym typeface="Hind Bold"/>
              <a:rtl/>
            </a:endParaRPr>
          </a:p>
        </p:txBody>
      </p:sp>
      <p:sp>
        <p:nvSpPr>
          <p:cNvPr id="19" name="TextBox 15">
            <a:extLst>
              <a:ext uri="{FF2B5EF4-FFF2-40B4-BE49-F238E27FC236}">
                <a16:creationId xmlns:a16="http://schemas.microsoft.com/office/drawing/2014/main" id="{4563F2B4-80A2-4DCD-AFA3-C80BD081AC95}"/>
              </a:ext>
            </a:extLst>
          </p:cNvPr>
          <p:cNvSpPr txBox="1"/>
          <p:nvPr/>
        </p:nvSpPr>
        <p:spPr>
          <a:xfrm>
            <a:off x="12015010" y="7252307"/>
            <a:ext cx="3616143" cy="1324658"/>
          </a:xfrm>
          <a:prstGeom prst="rect">
            <a:avLst/>
          </a:prstGeom>
        </p:spPr>
        <p:txBody>
          <a:bodyPr wrap="square" lIns="0" tIns="0" rIns="0" bIns="0" rtlCol="0" anchor="t">
            <a:spAutoFit/>
          </a:bodyPr>
          <a:lstStyle/>
          <a:p>
            <a:pPr algn="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a:rPr>
              <a:t>من اعداد :</a:t>
            </a:r>
            <a:endParaRPr lang="ar-DZ" sz="2000" b="1" dirty="0">
              <a:latin typeface="29LT Bukra Bold" panose="000B0903020204020204" pitchFamily="34" charset="-78"/>
              <a:ea typeface="Hind Bold"/>
              <a:cs typeface="29LT Bukra Bold" panose="000B0903020204020204" pitchFamily="34" charset="-78"/>
              <a:sym typeface="Hind Bold"/>
              <a:rtl/>
            </a:endParaRPr>
          </a:p>
          <a:p>
            <a:pPr marL="342900" indent="-342900" algn="r" rtl="1">
              <a:lnSpc>
                <a:spcPct val="150000"/>
              </a:lnSpc>
              <a:buFont typeface="Wingdings" panose="05000000000000000000" pitchFamily="2" charset="2"/>
              <a:buChar char="v"/>
            </a:pPr>
            <a:r>
              <a:rPr lang="ar-DZ" sz="2000" b="1" dirty="0">
                <a:latin typeface="29LT Bukra Bold" panose="000B0903020204020204" pitchFamily="34" charset="-78"/>
                <a:ea typeface="Hind Bold"/>
                <a:cs typeface="29LT Bukra Bold" panose="000B0903020204020204" pitchFamily="34" charset="-78"/>
                <a:sym typeface="Hind Bold"/>
                <a:rtl/>
              </a:rPr>
              <a:t>زكري ياسمين</a:t>
            </a:r>
          </a:p>
          <a:p>
            <a:pPr marL="342900" indent="-342900" algn="r" rtl="1">
              <a:lnSpc>
                <a:spcPct val="150000"/>
              </a:lnSpc>
              <a:buFont typeface="Wingdings" panose="05000000000000000000" pitchFamily="2" charset="2"/>
              <a:buChar char="v"/>
            </a:pPr>
            <a:r>
              <a:rPr lang="ar-DZ" sz="2000" b="1" dirty="0">
                <a:latin typeface="29LT Bukra Bold" panose="000B0903020204020204" pitchFamily="34" charset="-78"/>
                <a:ea typeface="Hind Bold"/>
                <a:cs typeface="29LT Bukra Bold" panose="000B0903020204020204" pitchFamily="34" charset="-78"/>
                <a:sym typeface="Hind Bold"/>
                <a:rtl/>
              </a:rPr>
              <a:t>رقيم أمينة</a:t>
            </a:r>
            <a:endParaRPr lang="ar-EG" sz="2000" b="1" dirty="0">
              <a:latin typeface="29LT Bukra Bold" panose="000B0903020204020204" pitchFamily="34" charset="-78"/>
              <a:ea typeface="Hind Bold"/>
              <a:cs typeface="29LT Bukra Bold" panose="000B0903020204020204" pitchFamily="34" charset="-78"/>
              <a:sym typeface="Hind Bold"/>
              <a:rtl/>
            </a:endParaRPr>
          </a:p>
        </p:txBody>
      </p:sp>
      <p:sp>
        <p:nvSpPr>
          <p:cNvPr id="20" name="TextBox 16">
            <a:extLst>
              <a:ext uri="{FF2B5EF4-FFF2-40B4-BE49-F238E27FC236}">
                <a16:creationId xmlns:a16="http://schemas.microsoft.com/office/drawing/2014/main" id="{8FDAC8F4-CD4E-4812-92EA-5580B18D5FDB}"/>
              </a:ext>
            </a:extLst>
          </p:cNvPr>
          <p:cNvSpPr txBox="1"/>
          <p:nvPr/>
        </p:nvSpPr>
        <p:spPr>
          <a:xfrm>
            <a:off x="2656847" y="7252307"/>
            <a:ext cx="1512396" cy="862993"/>
          </a:xfrm>
          <a:prstGeom prst="rect">
            <a:avLst/>
          </a:prstGeom>
        </p:spPr>
        <p:txBody>
          <a:bodyPr wrap="square" lIns="0" tIns="0" rIns="0" bIns="0" rtlCol="0" anchor="t">
            <a:spAutoFit/>
          </a:bodyPr>
          <a:lstStyle/>
          <a:p>
            <a:pPr algn="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a:rPr>
              <a:t>الاستاذ :</a:t>
            </a:r>
          </a:p>
          <a:p>
            <a:pPr marL="342900" indent="-342900" algn="r" rtl="1">
              <a:lnSpc>
                <a:spcPct val="150000"/>
              </a:lnSpc>
              <a:buFont typeface="Wingdings" panose="05000000000000000000" pitchFamily="2" charset="2"/>
              <a:buChar char="v"/>
            </a:pPr>
            <a:r>
              <a:rPr lang="ar-EG" sz="2000" b="1" dirty="0">
                <a:latin typeface="29LT Bukra Bold" panose="000B0903020204020204" pitchFamily="34" charset="-78"/>
                <a:ea typeface="Hind Bold"/>
                <a:cs typeface="29LT Bukra Bold" panose="000B0903020204020204" pitchFamily="34" charset="-78"/>
                <a:sym typeface="Hind Bold"/>
                <a:rtl/>
              </a:rPr>
              <a:t>دبلة فاتح</a:t>
            </a:r>
          </a:p>
        </p:txBody>
      </p:sp>
      <p:sp>
        <p:nvSpPr>
          <p:cNvPr id="21" name="TextBox 17">
            <a:extLst>
              <a:ext uri="{FF2B5EF4-FFF2-40B4-BE49-F238E27FC236}">
                <a16:creationId xmlns:a16="http://schemas.microsoft.com/office/drawing/2014/main" id="{11013C2D-B545-47E7-9A13-E4044A0EE3B3}"/>
              </a:ext>
            </a:extLst>
          </p:cNvPr>
          <p:cNvSpPr txBox="1"/>
          <p:nvPr/>
        </p:nvSpPr>
        <p:spPr>
          <a:xfrm>
            <a:off x="6786850" y="1640386"/>
            <a:ext cx="4652196" cy="1232325"/>
          </a:xfrm>
          <a:prstGeom prst="rect">
            <a:avLst/>
          </a:prstGeom>
        </p:spPr>
        <p:txBody>
          <a:bodyPr wrap="square" lIns="0" tIns="0" rIns="0" bIns="0" rtlCol="0" anchor="t">
            <a:spAutoFit/>
          </a:bodyPr>
          <a:lstStyle/>
          <a:p>
            <a:pPr algn="ctr" rtl="1">
              <a:lnSpc>
                <a:spcPct val="150000"/>
              </a:lnSpc>
              <a:spcBef>
                <a:spcPct val="0"/>
              </a:spcBef>
            </a:pPr>
            <a:r>
              <a:rPr lang="ar-EG" b="1" dirty="0">
                <a:latin typeface="29LT Bukra Bold" panose="000B0903020204020204" pitchFamily="34" charset="-78"/>
                <a:ea typeface="Hind Bold"/>
                <a:cs typeface="29LT Bukra Bold" panose="000B0903020204020204" pitchFamily="34" charset="-78"/>
                <a:sym typeface="Hind Bold"/>
                <a:rtl/>
              </a:rPr>
              <a:t>القسم: علوم التسيير</a:t>
            </a:r>
          </a:p>
          <a:p>
            <a:pPr algn="ctr" rtl="1">
              <a:lnSpc>
                <a:spcPct val="150000"/>
              </a:lnSpc>
              <a:spcBef>
                <a:spcPct val="0"/>
              </a:spcBef>
            </a:pPr>
            <a:r>
              <a:rPr lang="ar-EG" b="1" dirty="0">
                <a:latin typeface="29LT Bukra Bold" panose="000B0903020204020204" pitchFamily="34" charset="-78"/>
                <a:ea typeface="Hind Bold"/>
                <a:cs typeface="29LT Bukra Bold" panose="000B0903020204020204" pitchFamily="34" charset="-78"/>
                <a:sym typeface="Hind Bold"/>
                <a:rtl/>
              </a:rPr>
              <a:t> </a:t>
            </a:r>
            <a:r>
              <a:rPr lang="fr-FR" b="1" dirty="0">
                <a:latin typeface="29LT Bukra Bold" panose="000B0903020204020204" pitchFamily="34" charset="-78"/>
                <a:ea typeface="Hind Bold"/>
                <a:cs typeface="29LT Bukra Bold" panose="000B0903020204020204" pitchFamily="34" charset="-78"/>
                <a:sym typeface="Hind Bold"/>
                <a:rtl/>
              </a:rPr>
              <a:t>     </a:t>
            </a:r>
            <a:r>
              <a:rPr lang="ar-EG" b="1" dirty="0">
                <a:latin typeface="29LT Bukra Bold" panose="000B0903020204020204" pitchFamily="34" charset="-78"/>
                <a:ea typeface="Hind Bold"/>
                <a:cs typeface="29LT Bukra Bold" panose="000B0903020204020204" pitchFamily="34" charset="-78"/>
                <a:sym typeface="Hind Bold"/>
                <a:rtl/>
              </a:rPr>
              <a:t>التخصص: إدارة الموارد البشرية</a:t>
            </a:r>
          </a:p>
          <a:p>
            <a:pPr algn="ctr" rtl="1">
              <a:lnSpc>
                <a:spcPct val="150000"/>
              </a:lnSpc>
              <a:spcBef>
                <a:spcPct val="0"/>
              </a:spcBef>
            </a:pPr>
            <a:r>
              <a:rPr lang="ar-DZ" sz="2000" b="1" dirty="0">
                <a:latin typeface="29LT Bukra Bold" panose="000B0903020204020204" pitchFamily="34" charset="-78"/>
                <a:ea typeface="Hind Bold"/>
                <a:cs typeface="29LT Bukra Bold" panose="000B0903020204020204" pitchFamily="34" charset="-78"/>
                <a:sym typeface="Hind Bold"/>
                <a:rtl/>
              </a:rPr>
              <a:t>الفوج: 03</a:t>
            </a:r>
            <a:endParaRPr lang="ar-EG" sz="2000" b="1" dirty="0">
              <a:latin typeface="29LT Bukra Bold" panose="000B0903020204020204" pitchFamily="34" charset="-78"/>
              <a:ea typeface="Hind Bold"/>
              <a:cs typeface="29LT Bukra Bold" panose="000B0903020204020204" pitchFamily="34" charset="-78"/>
              <a:sym typeface="Hind Bold"/>
              <a:rtl/>
            </a:endParaRPr>
          </a:p>
        </p:txBody>
      </p:sp>
      <p:sp>
        <p:nvSpPr>
          <p:cNvPr id="22" name="TextBox 21">
            <a:extLst>
              <a:ext uri="{FF2B5EF4-FFF2-40B4-BE49-F238E27FC236}">
                <a16:creationId xmlns:a16="http://schemas.microsoft.com/office/drawing/2014/main" id="{CBE5E338-2152-4F71-BB9D-38C459B436C1}"/>
              </a:ext>
            </a:extLst>
          </p:cNvPr>
          <p:cNvSpPr txBox="1"/>
          <p:nvPr/>
        </p:nvSpPr>
        <p:spPr>
          <a:xfrm>
            <a:off x="6926478" y="6005265"/>
            <a:ext cx="3844620" cy="584775"/>
          </a:xfrm>
          <a:prstGeom prst="rect">
            <a:avLst/>
          </a:prstGeom>
          <a:noFill/>
        </p:spPr>
        <p:txBody>
          <a:bodyPr wrap="square" rtlCol="0">
            <a:spAutoFit/>
          </a:bodyPr>
          <a:lstStyle/>
          <a:p>
            <a:pPr algn="ctr" rtl="1"/>
            <a:r>
              <a:rPr lang="ar-DZ" sz="3200" b="1" dirty="0">
                <a:latin typeface="Simplified Arabic" panose="02020603050405020304" pitchFamily="18" charset="-78"/>
                <a:cs typeface="Simplified Arabic" panose="02020603050405020304" pitchFamily="18" charset="-78"/>
              </a:rPr>
              <a:t>ل: أشواق زهدور</a:t>
            </a:r>
            <a:endParaRPr lang="en-US" sz="3200" b="1"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flipH="1">
            <a:off x="-779688" y="5143500"/>
            <a:ext cx="3616776" cy="7883980"/>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39486" y="-1321993"/>
            <a:ext cx="5114585" cy="5142635"/>
          </a:xfrm>
          <a:custGeom>
            <a:avLst/>
            <a:gdLst/>
            <a:ahLst/>
            <a:cxnLst/>
            <a:rect l="l" t="t" r="r" b="b"/>
            <a:pathLst>
              <a:path w="5114585" h="5142635">
                <a:moveTo>
                  <a:pt x="0" y="0"/>
                </a:moveTo>
                <a:lnTo>
                  <a:pt x="5114585" y="0"/>
                </a:lnTo>
                <a:lnTo>
                  <a:pt x="5114585" y="5142635"/>
                </a:lnTo>
                <a:lnTo>
                  <a:pt x="0" y="51426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V="1">
            <a:off x="753760" y="-1555083"/>
            <a:ext cx="2450438" cy="4185866"/>
          </a:xfrm>
          <a:custGeom>
            <a:avLst/>
            <a:gdLst/>
            <a:ahLst/>
            <a:cxnLst/>
            <a:rect l="l" t="t" r="r" b="b"/>
            <a:pathLst>
              <a:path w="2450438" h="4185866">
                <a:moveTo>
                  <a:pt x="0" y="4185865"/>
                </a:moveTo>
                <a:lnTo>
                  <a:pt x="2450438" y="4185865"/>
                </a:lnTo>
                <a:lnTo>
                  <a:pt x="2450438" y="0"/>
                </a:lnTo>
                <a:lnTo>
                  <a:pt x="0" y="0"/>
                </a:lnTo>
                <a:lnTo>
                  <a:pt x="0" y="4185865"/>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9955212">
            <a:off x="3204198" y="532540"/>
            <a:ext cx="2909455" cy="1433568"/>
          </a:xfrm>
          <a:custGeom>
            <a:avLst/>
            <a:gdLst/>
            <a:ahLst/>
            <a:cxnLst/>
            <a:rect l="l" t="t" r="r" b="b"/>
            <a:pathLst>
              <a:path w="2909455" h="1433568">
                <a:moveTo>
                  <a:pt x="0" y="0"/>
                </a:moveTo>
                <a:lnTo>
                  <a:pt x="2909454" y="0"/>
                </a:lnTo>
                <a:lnTo>
                  <a:pt x="2909454" y="1433568"/>
                </a:lnTo>
                <a:lnTo>
                  <a:pt x="0" y="14335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5400000">
            <a:off x="13869895" y="6157860"/>
            <a:ext cx="6493940" cy="6529555"/>
          </a:xfrm>
          <a:custGeom>
            <a:avLst/>
            <a:gdLst/>
            <a:ahLst/>
            <a:cxnLst/>
            <a:rect l="l" t="t" r="r" b="b"/>
            <a:pathLst>
              <a:path w="6493940" h="6529555">
                <a:moveTo>
                  <a:pt x="0" y="0"/>
                </a:moveTo>
                <a:lnTo>
                  <a:pt x="6493939" y="0"/>
                </a:lnTo>
                <a:lnTo>
                  <a:pt x="6493939" y="6529555"/>
                </a:lnTo>
                <a:lnTo>
                  <a:pt x="0" y="65295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31629">
            <a:off x="14076378" y="6833542"/>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2909932" flipV="1">
            <a:off x="16777063" y="7194684"/>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277720">
            <a:off x="16398988" y="-143677"/>
            <a:ext cx="3637262" cy="7928637"/>
          </a:xfrm>
          <a:custGeom>
            <a:avLst/>
            <a:gdLst/>
            <a:ahLst/>
            <a:cxnLst/>
            <a:rect l="l" t="t" r="r" b="b"/>
            <a:pathLst>
              <a:path w="3637262" h="7928637">
                <a:moveTo>
                  <a:pt x="0" y="0"/>
                </a:moveTo>
                <a:lnTo>
                  <a:pt x="3637262" y="0"/>
                </a:lnTo>
                <a:lnTo>
                  <a:pt x="3637262" y="7928637"/>
                </a:lnTo>
                <a:lnTo>
                  <a:pt x="0" y="7928637"/>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977197" y="2865578"/>
            <a:ext cx="14333605" cy="3301999"/>
          </a:xfrm>
          <a:prstGeom prst="rect">
            <a:avLst/>
          </a:prstGeom>
        </p:spPr>
        <p:txBody>
          <a:bodyPr lIns="0" tIns="0" rIns="0" bIns="0" rtlCol="0" anchor="t">
            <a:spAutoFit/>
          </a:bodyPr>
          <a:lstStyle/>
          <a:p>
            <a:pPr algn="ctr">
              <a:lnSpc>
                <a:spcPts val="25900"/>
              </a:lnSpc>
            </a:pPr>
            <a:r>
              <a:rPr lang="en-US" sz="18500">
                <a:solidFill>
                  <a:srgbClr val="726151"/>
                </a:solidFill>
                <a:latin typeface="Angella White"/>
                <a:ea typeface="Angella White"/>
                <a:cs typeface="Angella White"/>
                <a:sym typeface="Angella White"/>
              </a:rPr>
              <a:t>Thank You So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751729" y="4621158"/>
            <a:ext cx="7015142" cy="5679421"/>
            <a:chOff x="0" y="0"/>
            <a:chExt cx="9353523" cy="7572561"/>
          </a:xfrm>
        </p:grpSpPr>
        <p:sp>
          <p:nvSpPr>
            <p:cNvPr id="3" name="Freeform 3"/>
            <p:cNvSpPr/>
            <p:nvPr/>
          </p:nvSpPr>
          <p:spPr>
            <a:xfrm>
              <a:off x="0" y="0"/>
              <a:ext cx="6819446" cy="6856847"/>
            </a:xfrm>
            <a:custGeom>
              <a:avLst/>
              <a:gdLst/>
              <a:ahLst/>
              <a:cxnLst/>
              <a:rect l="l" t="t" r="r" b="b"/>
              <a:pathLst>
                <a:path w="6819446" h="6856847">
                  <a:moveTo>
                    <a:pt x="0" y="0"/>
                  </a:moveTo>
                  <a:lnTo>
                    <a:pt x="6819446" y="0"/>
                  </a:lnTo>
                  <a:lnTo>
                    <a:pt x="6819446" y="6856847"/>
                  </a:lnTo>
                  <a:lnTo>
                    <a:pt x="0" y="685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V="1">
              <a:off x="1776098" y="199140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474250" y="2308489"/>
              <a:ext cx="3879273" cy="1911423"/>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6" name="Freeform 6"/>
          <p:cNvSpPr/>
          <p:nvPr/>
        </p:nvSpPr>
        <p:spPr>
          <a:xfrm flipH="1">
            <a:off x="-1808388" y="292931"/>
            <a:ext cx="3616776" cy="7883980"/>
          </a:xfrm>
          <a:custGeom>
            <a:avLst/>
            <a:gdLst/>
            <a:ahLst/>
            <a:cxnLst/>
            <a:rect l="l" t="t" r="r" b="b"/>
            <a:pathLst>
              <a:path w="3616776" h="7883980">
                <a:moveTo>
                  <a:pt x="3616776" y="0"/>
                </a:moveTo>
                <a:lnTo>
                  <a:pt x="0" y="0"/>
                </a:lnTo>
                <a:lnTo>
                  <a:pt x="0" y="7883979"/>
                </a:lnTo>
                <a:lnTo>
                  <a:pt x="3616776" y="7883979"/>
                </a:lnTo>
                <a:lnTo>
                  <a:pt x="3616776" y="0"/>
                </a:lnTo>
                <a:close/>
              </a:path>
            </a:pathLst>
          </a:custGeom>
          <a:blipFill>
            <a:blip r:embed="rId8">
              <a:alphaModFix amt="75000"/>
              <a:extLst>
                <a:ext uri="{96DAC541-7B7A-43D3-8B79-37D633B846F1}">
                  <asvg:svgBlip xmlns:asvg="http://schemas.microsoft.com/office/drawing/2016/SVG/main" r:embed="rId9"/>
                </a:ext>
              </a:extLst>
            </a:blip>
            <a:stretch>
              <a:fillRect/>
            </a:stretch>
          </a:blipFill>
        </p:spPr>
      </p:sp>
      <p:sp>
        <p:nvSpPr>
          <p:cNvPr id="14" name="TextBox 13">
            <a:extLst>
              <a:ext uri="{FF2B5EF4-FFF2-40B4-BE49-F238E27FC236}">
                <a16:creationId xmlns:a16="http://schemas.microsoft.com/office/drawing/2014/main" id="{02F3E09F-5A59-4B41-A367-136989EB5CFC}"/>
              </a:ext>
            </a:extLst>
          </p:cNvPr>
          <p:cNvSpPr txBox="1"/>
          <p:nvPr/>
        </p:nvSpPr>
        <p:spPr>
          <a:xfrm>
            <a:off x="3997085" y="1097017"/>
            <a:ext cx="9144000" cy="1200329"/>
          </a:xfrm>
          <a:prstGeom prst="rect">
            <a:avLst/>
          </a:prstGeom>
          <a:noFill/>
        </p:spPr>
        <p:txBody>
          <a:bodyPr wrap="square" rtlCol="0">
            <a:spAutoFit/>
          </a:bodyPr>
          <a:lstStyle/>
          <a:p>
            <a:pPr algn="ctr" rtl="1"/>
            <a:r>
              <a:rPr lang="ar-DZ" sz="7200" b="1" dirty="0">
                <a:solidFill>
                  <a:schemeClr val="accent4">
                    <a:lumMod val="75000"/>
                  </a:schemeClr>
                </a:solidFill>
                <a:latin typeface="29LT Bukra Bold" panose="000B0903020204020204" pitchFamily="34" charset="-78"/>
                <a:cs typeface="29LT Bukra Bold" panose="000B0903020204020204" pitchFamily="34" charset="-78"/>
              </a:rPr>
              <a:t>المقدمة</a:t>
            </a:r>
            <a:endParaRPr lang="en-US" b="1" dirty="0">
              <a:solidFill>
                <a:schemeClr val="accent4">
                  <a:lumMod val="75000"/>
                </a:schemeClr>
              </a:solidFill>
              <a:latin typeface="29LT Bukra Bold" panose="000B0903020204020204" pitchFamily="34" charset="-78"/>
              <a:cs typeface="29LT Bukra Bold" panose="000B0903020204020204" pitchFamily="34" charset="-78"/>
            </a:endParaRPr>
          </a:p>
        </p:txBody>
      </p:sp>
      <p:sp>
        <p:nvSpPr>
          <p:cNvPr id="15" name="TextBox 14">
            <a:extLst>
              <a:ext uri="{FF2B5EF4-FFF2-40B4-BE49-F238E27FC236}">
                <a16:creationId xmlns:a16="http://schemas.microsoft.com/office/drawing/2014/main" id="{DE29A5CF-9C8F-4357-844B-C20780963547}"/>
              </a:ext>
            </a:extLst>
          </p:cNvPr>
          <p:cNvSpPr txBox="1"/>
          <p:nvPr/>
        </p:nvSpPr>
        <p:spPr>
          <a:xfrm>
            <a:off x="1524000" y="3176644"/>
            <a:ext cx="14090171" cy="4462760"/>
          </a:xfrm>
          <a:prstGeom prst="rect">
            <a:avLst/>
          </a:prstGeom>
          <a:noFill/>
        </p:spPr>
        <p:txBody>
          <a:bodyPr wrap="square" rtlCol="0">
            <a:spAutoFit/>
          </a:bodyPr>
          <a:lstStyle/>
          <a:p>
            <a:pPr algn="just" rtl="1">
              <a:lnSpc>
                <a:spcPct val="150000"/>
              </a:lnSpc>
            </a:pPr>
            <a:r>
              <a:rPr lang="ar-DZ" sz="3200" dirty="0">
                <a:latin typeface="Simplified Arabic" panose="02020603050405020304" pitchFamily="18" charset="-78"/>
                <a:cs typeface="Simplified Arabic" panose="02020603050405020304" pitchFamily="18" charset="-78"/>
              </a:rPr>
              <a:t>   يعد الضمان الاجتماعي نظامًا قانونيًا قائمًا يوفر الحماية الاجتماعية للمستفيدين ضد الأخطار التي قد تعيقهم عن العمل. ورغم ذلك، يمكن أن تنشأ منازعات بين المستفيدين وهيئات الضمان الاجتماعي، خصوصًا في الحالات الطبية المتعلقة بالخبرة الطبية أو العجز. لهذه الغاية، اعتمد المشرع الجزائري على نظام قانوني مستقل بموجب القانون رقم 08-08 الذي يصنّف المنازعات إلى عامة، طبية، وتقنية. ويهدف إلى تسوية هذه المنازعات بسرعة وكفاءة قبل اللجوء إلى القضاء، عبر وسائل مثل اللجوء إلى الخبرة الطبية أو الاعتراض أمام لجنة العجز الولائية.</a:t>
            </a:r>
            <a:endParaRPr lang="en-US" sz="3200"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Freeform 3"/>
          <p:cNvSpPr/>
          <p:nvPr/>
        </p:nvSpPr>
        <p:spPr>
          <a:xfrm rot="-10057392">
            <a:off x="14012330" y="6199221"/>
            <a:ext cx="6493940" cy="6529555"/>
          </a:xfrm>
          <a:custGeom>
            <a:avLst/>
            <a:gdLst/>
            <a:ahLst/>
            <a:cxnLst/>
            <a:rect l="l" t="t" r="r" b="b"/>
            <a:pathLst>
              <a:path w="6493940" h="6529555">
                <a:moveTo>
                  <a:pt x="0" y="0"/>
                </a:moveTo>
                <a:lnTo>
                  <a:pt x="6493940" y="0"/>
                </a:lnTo>
                <a:lnTo>
                  <a:pt x="6493940" y="6529555"/>
                </a:lnTo>
                <a:lnTo>
                  <a:pt x="0" y="6529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4065954">
            <a:off x="12535028" y="7387601"/>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24391" flipV="1">
            <a:off x="15612139" y="6421325"/>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363955" flipH="1">
            <a:off x="-1407618" y="-242438"/>
            <a:ext cx="3637262" cy="7928637"/>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8">
              <a:alphaModFix amt="75000"/>
              <a:extLst>
                <a:ext uri="{96DAC541-7B7A-43D3-8B79-37D633B846F1}">
                  <asvg:svgBlip xmlns:asvg="http://schemas.microsoft.com/office/drawing/2016/SVG/main" r:embed="rId9"/>
                </a:ext>
              </a:extLst>
            </a:blip>
            <a:stretch>
              <a:fillRect/>
            </a:stretch>
          </a:blipFill>
        </p:spPr>
      </p:sp>
      <p:sp>
        <p:nvSpPr>
          <p:cNvPr id="9" name="TextBox 8">
            <a:extLst>
              <a:ext uri="{FF2B5EF4-FFF2-40B4-BE49-F238E27FC236}">
                <a16:creationId xmlns:a16="http://schemas.microsoft.com/office/drawing/2014/main" id="{5C353779-DA30-40EF-BEA4-B4EECD748A75}"/>
              </a:ext>
            </a:extLst>
          </p:cNvPr>
          <p:cNvSpPr txBox="1"/>
          <p:nvPr/>
        </p:nvSpPr>
        <p:spPr>
          <a:xfrm>
            <a:off x="1028700" y="2061288"/>
            <a:ext cx="16230600" cy="6678751"/>
          </a:xfrm>
          <a:prstGeom prst="rect">
            <a:avLst/>
          </a:prstGeom>
          <a:noFill/>
        </p:spPr>
        <p:txBody>
          <a:bodyPr wrap="square" rtlCol="0">
            <a:spAutoFit/>
          </a:bodyPr>
          <a:lstStyle/>
          <a:p>
            <a:pPr algn="ctr" rtl="1">
              <a:lnSpc>
                <a:spcPct val="150000"/>
              </a:lnSpc>
            </a:pPr>
            <a:r>
              <a:rPr lang="ar-DZ" sz="3200" dirty="0">
                <a:latin typeface="Simplified Arabic" panose="02020603050405020304" pitchFamily="18" charset="-78"/>
                <a:cs typeface="Simplified Arabic" panose="02020603050405020304" pitchFamily="18" charset="-78"/>
              </a:rPr>
              <a:t>هي المنازعات التي تتعلق بتقارير الخبرة</a:t>
            </a:r>
            <a:r>
              <a:rPr lang="fr-FR" sz="3200" dirty="0">
                <a:latin typeface="Simplified Arabic" panose="02020603050405020304" pitchFamily="18" charset="-78"/>
                <a:cs typeface="Simplified Arabic" panose="02020603050405020304" pitchFamily="18" charset="-78"/>
              </a:rPr>
              <a:t> </a:t>
            </a:r>
            <a:r>
              <a:rPr lang="ar-DZ" sz="3200" dirty="0">
                <a:latin typeface="Simplified Arabic" panose="02020603050405020304" pitchFamily="18" charset="-78"/>
                <a:cs typeface="Simplified Arabic" panose="02020603050405020304" pitchFamily="18" charset="-78"/>
              </a:rPr>
              <a:t>الطبية في مجالات تقدير العجز وكذلك تقارير للجان الطبية المختصة .</a:t>
            </a:r>
          </a:p>
          <a:p>
            <a:pPr algn="just" rtl="1">
              <a:lnSpc>
                <a:spcPct val="150000"/>
              </a:lnSpc>
            </a:pPr>
            <a:r>
              <a:rPr lang="ar-DZ" sz="3200" dirty="0">
                <a:latin typeface="Simplified Arabic" panose="02020603050405020304" pitchFamily="18" charset="-78"/>
                <a:cs typeface="Simplified Arabic" panose="02020603050405020304" pitchFamily="18" charset="-78"/>
              </a:rPr>
              <a:t>_هي اختلاف يقوم بين المؤمن له وهيئة الضمان الاجتماعي حول الحالة الصحية</a:t>
            </a:r>
            <a:r>
              <a:rPr lang="fr-FR" sz="3200" dirty="0">
                <a:latin typeface="Simplified Arabic" panose="02020603050405020304" pitchFamily="18" charset="-78"/>
                <a:cs typeface="Simplified Arabic" panose="02020603050405020304" pitchFamily="18" charset="-78"/>
              </a:rPr>
              <a:t> </a:t>
            </a:r>
            <a:r>
              <a:rPr lang="ar-DZ" sz="3200" dirty="0">
                <a:latin typeface="Simplified Arabic" panose="02020603050405020304" pitchFamily="18" charset="-78"/>
                <a:cs typeface="Simplified Arabic" panose="02020603050405020304" pitchFamily="18" charset="-78"/>
              </a:rPr>
              <a:t>والطبية للمصاب بناء على تقدير كل من الطبيب المعالج والطبيب المستشار.</a:t>
            </a:r>
          </a:p>
          <a:p>
            <a:pPr algn="just" rtl="1">
              <a:lnSpc>
                <a:spcPct val="150000"/>
              </a:lnSpc>
            </a:pPr>
            <a:r>
              <a:rPr lang="ar-DZ" sz="3200" b="1" u="sng" dirty="0">
                <a:latin typeface="Simplified Arabic" panose="02020603050405020304" pitchFamily="18" charset="-78"/>
                <a:cs typeface="Simplified Arabic" panose="02020603050405020304" pitchFamily="18" charset="-78"/>
              </a:rPr>
              <a:t>الطريقة الأولى لتسوية المنازعة الطبية:</a:t>
            </a:r>
          </a:p>
          <a:p>
            <a:pPr marL="457200" indent="-457200" algn="just" rtl="1">
              <a:lnSpc>
                <a:spcPct val="150000"/>
              </a:lnSpc>
              <a:buFont typeface="Wingdings" panose="05000000000000000000" pitchFamily="2" charset="2"/>
              <a:buChar char="q"/>
            </a:pPr>
            <a:r>
              <a:rPr lang="ar-DZ" sz="3200" b="1" dirty="0">
                <a:latin typeface="Simplified Arabic" panose="02020603050405020304" pitchFamily="18" charset="-78"/>
                <a:cs typeface="Simplified Arabic" panose="02020603050405020304" pitchFamily="18" charset="-78"/>
              </a:rPr>
              <a:t>الخبرة الطبية: </a:t>
            </a:r>
            <a:r>
              <a:rPr lang="ar-DZ" sz="3200" dirty="0">
                <a:latin typeface="Simplified Arabic" panose="02020603050405020304" pitchFamily="18" charset="-78"/>
                <a:cs typeface="Simplified Arabic" panose="02020603050405020304" pitchFamily="18" charset="-78"/>
              </a:rPr>
              <a:t>تعد بمثابة تحكيم طبي يلجأ اليه المؤمن له وهيئة الضمان الإجتماعي لتسوية النزاع الطبي بواسطية طبيب حيادي او مستقل عن الطرفين .</a:t>
            </a:r>
          </a:p>
          <a:p>
            <a:pPr algn="just" rtl="1">
              <a:lnSpc>
                <a:spcPct val="150000"/>
              </a:lnSpc>
            </a:pPr>
            <a:r>
              <a:rPr lang="ar-DZ" sz="3200" dirty="0">
                <a:latin typeface="Simplified Arabic" panose="02020603050405020304" pitchFamily="18" charset="-78"/>
                <a:cs typeface="Simplified Arabic" panose="02020603050405020304" pitchFamily="18" charset="-78"/>
              </a:rPr>
              <a:t> _ان الهدف الرئيسي من اجراء الخبرة الطبية هو محاولة حل الخلاف بين طرفي النزاع بطريقة واجراءات بسيطة ربحا للوقت وتقليصا للتكاليف الباهضة.</a:t>
            </a:r>
          </a:p>
          <a:p>
            <a:pPr algn="just" rtl="1">
              <a:lnSpc>
                <a:spcPct val="150000"/>
              </a:lnSpc>
            </a:pPr>
            <a:r>
              <a:rPr lang="ar-DZ" sz="3200" dirty="0">
                <a:latin typeface="Simplified Arabic" panose="02020603050405020304" pitchFamily="18" charset="-78"/>
                <a:cs typeface="Simplified Arabic" panose="02020603050405020304" pitchFamily="18" charset="-78"/>
              </a:rPr>
              <a:t>_الحالات الصحية للمؤمن التي تخضع لاجراء الخبرة الطبية هي المرض، القدرة على العمل، التشخيص، العلاج.</a:t>
            </a:r>
            <a:endParaRPr lang="en-US" sz="3200" dirty="0">
              <a:latin typeface="Simplified Arabic" panose="02020603050405020304" pitchFamily="18" charset="-78"/>
              <a:cs typeface="Simplified Arabic" panose="02020603050405020304" pitchFamily="18" charset="-78"/>
            </a:endParaRPr>
          </a:p>
        </p:txBody>
      </p:sp>
      <p:sp>
        <p:nvSpPr>
          <p:cNvPr id="11" name="TextBox 10">
            <a:extLst>
              <a:ext uri="{FF2B5EF4-FFF2-40B4-BE49-F238E27FC236}">
                <a16:creationId xmlns:a16="http://schemas.microsoft.com/office/drawing/2014/main" id="{9AAFACE9-2F64-4111-947E-1A959D349A24}"/>
              </a:ext>
            </a:extLst>
          </p:cNvPr>
          <p:cNvSpPr txBox="1"/>
          <p:nvPr/>
        </p:nvSpPr>
        <p:spPr>
          <a:xfrm>
            <a:off x="3156858" y="876300"/>
            <a:ext cx="11974284" cy="707886"/>
          </a:xfrm>
          <a:prstGeom prst="rect">
            <a:avLst/>
          </a:prstGeom>
          <a:noFill/>
        </p:spPr>
        <p:txBody>
          <a:bodyPr wrap="square">
            <a:spAutoFit/>
          </a:bodyPr>
          <a:lstStyle/>
          <a:p>
            <a:pPr algn="ctr" rtl="1"/>
            <a:r>
              <a:rPr lang="ar-DZ" sz="4000" b="1" dirty="0">
                <a:solidFill>
                  <a:schemeClr val="accent2">
                    <a:lumMod val="75000"/>
                  </a:schemeClr>
                </a:solidFill>
                <a:latin typeface="29LT Bukra Bold" panose="000B0903020204020204" pitchFamily="34" charset="-78"/>
                <a:cs typeface="29LT Bukra Bold" panose="000B0903020204020204" pitchFamily="34" charset="-78"/>
              </a:rPr>
              <a:t>المنازعة الطبية في مجال الضمان الى جماعي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TextBox 3"/>
          <p:cNvSpPr txBox="1"/>
          <p:nvPr/>
        </p:nvSpPr>
        <p:spPr>
          <a:xfrm>
            <a:off x="3328187" y="3370580"/>
            <a:ext cx="11631626" cy="1333698"/>
          </a:xfrm>
          <a:prstGeom prst="rect">
            <a:avLst/>
          </a:prstGeom>
        </p:spPr>
        <p:txBody>
          <a:bodyPr lIns="0" tIns="0" rIns="0" bIns="0" rtlCol="0" anchor="t">
            <a:spAutoFit/>
          </a:bodyPr>
          <a:lstStyle/>
          <a:p>
            <a:pPr algn="ctr">
              <a:lnSpc>
                <a:spcPts val="5179"/>
              </a:lnSpc>
            </a:pPr>
            <a:endParaRPr lang="en-US" sz="3699" dirty="0">
              <a:solidFill>
                <a:srgbClr val="726151"/>
              </a:solidFill>
              <a:latin typeface="Kulachat Serif"/>
              <a:ea typeface="Kulachat Serif"/>
              <a:cs typeface="Kulachat Serif"/>
              <a:sym typeface="Kulachat Serif"/>
            </a:endParaRPr>
          </a:p>
          <a:p>
            <a:pPr algn="ctr">
              <a:lnSpc>
                <a:spcPts val="5179"/>
              </a:lnSpc>
            </a:pPr>
            <a:endParaRPr lang="en-US" sz="3699" dirty="0">
              <a:solidFill>
                <a:srgbClr val="726151"/>
              </a:solidFill>
              <a:latin typeface="Kulachat Serif"/>
              <a:ea typeface="Kulachat Serif"/>
              <a:cs typeface="Kulachat Serif"/>
              <a:sym typeface="Kulachat Serif"/>
            </a:endParaRPr>
          </a:p>
        </p:txBody>
      </p:sp>
      <p:grpSp>
        <p:nvGrpSpPr>
          <p:cNvPr id="4" name="Group 4"/>
          <p:cNvGrpSpPr/>
          <p:nvPr/>
        </p:nvGrpSpPr>
        <p:grpSpPr>
          <a:xfrm rot="-10800000">
            <a:off x="12176714" y="-1555083"/>
            <a:ext cx="7015142" cy="5679421"/>
            <a:chOff x="0" y="0"/>
            <a:chExt cx="9353523" cy="7572561"/>
          </a:xfrm>
        </p:grpSpPr>
        <p:sp>
          <p:nvSpPr>
            <p:cNvPr id="5" name="Freeform 5"/>
            <p:cNvSpPr/>
            <p:nvPr/>
          </p:nvSpPr>
          <p:spPr>
            <a:xfrm>
              <a:off x="0" y="0"/>
              <a:ext cx="6819446" cy="6856847"/>
            </a:xfrm>
            <a:custGeom>
              <a:avLst/>
              <a:gdLst/>
              <a:ahLst/>
              <a:cxnLst/>
              <a:rect l="l" t="t" r="r" b="b"/>
              <a:pathLst>
                <a:path w="6819446" h="6856847">
                  <a:moveTo>
                    <a:pt x="0" y="0"/>
                  </a:moveTo>
                  <a:lnTo>
                    <a:pt x="6819446" y="0"/>
                  </a:lnTo>
                  <a:lnTo>
                    <a:pt x="6819446" y="6856847"/>
                  </a:lnTo>
                  <a:lnTo>
                    <a:pt x="0" y="685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V="1">
              <a:off x="1776098" y="199140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5474250" y="2308489"/>
              <a:ext cx="3879273" cy="1911423"/>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8" name="Freeform 8"/>
          <p:cNvSpPr/>
          <p:nvPr/>
        </p:nvSpPr>
        <p:spPr>
          <a:xfrm flipH="1">
            <a:off x="0" y="5143500"/>
            <a:ext cx="3616776" cy="7883980"/>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8">
              <a:alphaModFix amt="75000"/>
              <a:extLst>
                <a:ext uri="{96DAC541-7B7A-43D3-8B79-37D633B846F1}">
                  <asvg:svgBlip xmlns:asvg="http://schemas.microsoft.com/office/drawing/2016/SVG/main" r:embed="rId9"/>
                </a:ext>
              </a:extLst>
            </a:blip>
            <a:stretch>
              <a:fillRect/>
            </a:stretch>
          </a:blipFill>
        </p:spPr>
      </p:sp>
      <p:sp>
        <p:nvSpPr>
          <p:cNvPr id="12" name="TextBox 11">
            <a:extLst>
              <a:ext uri="{FF2B5EF4-FFF2-40B4-BE49-F238E27FC236}">
                <a16:creationId xmlns:a16="http://schemas.microsoft.com/office/drawing/2014/main" id="{45E92DD1-55A8-4E66-97F6-2D95C67FAD7A}"/>
              </a:ext>
            </a:extLst>
          </p:cNvPr>
          <p:cNvSpPr txBox="1"/>
          <p:nvPr/>
        </p:nvSpPr>
        <p:spPr>
          <a:xfrm>
            <a:off x="1219200" y="326797"/>
            <a:ext cx="15849600" cy="9633406"/>
          </a:xfrm>
          <a:prstGeom prst="rect">
            <a:avLst/>
          </a:prstGeom>
          <a:noFill/>
        </p:spPr>
        <p:txBody>
          <a:bodyPr wrap="square">
            <a:spAutoFit/>
          </a:bodyPr>
          <a:lstStyle/>
          <a:p>
            <a:pPr marL="514350" indent="-514350" algn="r" rtl="1">
              <a:lnSpc>
                <a:spcPct val="150000"/>
              </a:lnSpc>
              <a:buFont typeface="+mj-lt"/>
              <a:buAutoNum type="arabicPeriod"/>
            </a:pPr>
            <a:r>
              <a:rPr lang="ar-DZ" sz="3200" b="1" dirty="0">
                <a:solidFill>
                  <a:schemeClr val="accent4">
                    <a:lumMod val="75000"/>
                  </a:schemeClr>
                </a:solidFill>
                <a:latin typeface="Simplified Arabic" panose="02020603050405020304" pitchFamily="18" charset="-78"/>
                <a:cs typeface="Simplified Arabic" panose="02020603050405020304" pitchFamily="18" charset="-78"/>
              </a:rPr>
              <a:t>إجراءات طلب الخبرة الطبية:</a:t>
            </a:r>
          </a:p>
          <a:p>
            <a:pPr algn="r" rtl="1">
              <a:lnSpc>
                <a:spcPct val="150000"/>
              </a:lnSpc>
            </a:pPr>
            <a:r>
              <a:rPr lang="ar-DZ" sz="3200" b="1" dirty="0">
                <a:latin typeface="Simplified Arabic" panose="02020603050405020304" pitchFamily="18" charset="-78"/>
                <a:cs typeface="Simplified Arabic" panose="02020603050405020304" pitchFamily="18" charset="-78"/>
              </a:rPr>
              <a:t>_طلب الخبرة الطبية:</a:t>
            </a:r>
            <a:r>
              <a:rPr lang="ar-DZ" sz="3200" dirty="0">
                <a:latin typeface="Simplified Arabic" panose="02020603050405020304" pitchFamily="18" charset="-78"/>
                <a:cs typeface="Simplified Arabic" panose="02020603050405020304" pitchFamily="18" charset="-78"/>
              </a:rPr>
              <a:t> يتقدم به المؤمن له الى هيئة الضمان الاجتماعي بعد علمه بقرار الطبيب المستشار للهيئة. ويقدم في أجل 15 يوم تحتسب ابتداءا من تاريخ استلام تبليغ قرار هيئة الضمان الإجتماعي على ان يكون الطلب المقدم مكتوبا ومرفقا بتقرير الطبيب المعالج.</a:t>
            </a:r>
          </a:p>
          <a:p>
            <a:pPr algn="r" rtl="1">
              <a:lnSpc>
                <a:spcPct val="150000"/>
              </a:lnSpc>
            </a:pPr>
            <a:r>
              <a:rPr lang="ar-DZ" sz="3200" b="1" dirty="0">
                <a:latin typeface="Simplified Arabic" panose="02020603050405020304" pitchFamily="18" charset="-78"/>
                <a:cs typeface="Simplified Arabic" panose="02020603050405020304" pitchFamily="18" charset="-78"/>
              </a:rPr>
              <a:t>_تعيين الطبيب الخبير: </a:t>
            </a:r>
            <a:r>
              <a:rPr lang="ar-DZ" sz="3200" dirty="0">
                <a:latin typeface="Simplified Arabic" panose="02020603050405020304" pitchFamily="18" charset="-78"/>
                <a:cs typeface="Simplified Arabic" panose="02020603050405020304" pitchFamily="18" charset="-78"/>
              </a:rPr>
              <a:t>يكون الاختيار من بين قائمة الأطباء الخبراء المعدة من قبل الوزارة المكلفة بالصحة والوزارة المكلفة بالضمان الإجتماعي ويكون وفق حالتين:</a:t>
            </a:r>
          </a:p>
          <a:p>
            <a:pPr marL="457200" indent="-457200" algn="r" rtl="1">
              <a:lnSpc>
                <a:spcPct val="150000"/>
              </a:lnSpc>
              <a:buFont typeface="Arial" panose="020B0604020202020204" pitchFamily="34" charset="0"/>
              <a:buChar char="•"/>
            </a:pPr>
            <a:r>
              <a:rPr lang="ar-DZ" sz="3200" dirty="0">
                <a:latin typeface="Simplified Arabic" panose="02020603050405020304" pitchFamily="18" charset="-78"/>
                <a:cs typeface="Simplified Arabic" panose="02020603050405020304" pitchFamily="18" charset="-78"/>
              </a:rPr>
              <a:t>حالة الاتفاق بين المؤمن له وهيئة الضمان الجماعي: تقترح الهيئة على المؤمن له في أجل 8 أيام من تاريخ ايداع الطلب (3) أطباء خبراء على الأقل من ضمن قائمة الخبراء المؤهلين وفي حال مخالفتها هذا الإجراء تصبح ملزمة برأي الطبيب المعالج. وفي المقابل على المؤمن له قبول أو رفض الأطباء المقترحين في أجل 8 أيام وفي حالة عدم رده فیلزم المؤمن له بقبول الخبير المعين تلقائيا.</a:t>
            </a:r>
          </a:p>
          <a:p>
            <a:pPr marL="457200" indent="-457200" algn="just" rtl="1">
              <a:lnSpc>
                <a:spcPct val="150000"/>
              </a:lnSpc>
              <a:buFont typeface="Arial" panose="020B0604020202020204" pitchFamily="34" charset="0"/>
              <a:buChar char="•"/>
            </a:pPr>
            <a:r>
              <a:rPr lang="ar-DZ" sz="3200" dirty="0">
                <a:latin typeface="Simplified Arabic" panose="02020603050405020304" pitchFamily="18" charset="-78"/>
                <a:cs typeface="Simplified Arabic" panose="02020603050405020304" pitchFamily="18" charset="-78"/>
              </a:rPr>
              <a:t>حالة عدم الإتفاق: يتعين على الهيئة تلقائيا وفوريا تعيين طبيب خبير من قائمة الخبراء الطبيين شريطة ألا يكون هذا الأخير من بين الذين سبق اقتراحهم واختلف بشأنهم والمقابل تمنح للمؤمن له مدة 8 أيام من أجل القبول أو الرفض .</a:t>
            </a:r>
          </a:p>
          <a:p>
            <a:pPr marL="457200" indent="-457200" algn="r" rtl="1">
              <a:lnSpc>
                <a:spcPct val="150000"/>
              </a:lnSpc>
              <a:buFont typeface="Arial" panose="020B0604020202020204" pitchFamily="34" charset="0"/>
              <a:buChar char="•"/>
            </a:pPr>
            <a:endParaRPr lang="en-US" sz="3200"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4" name="Freeform 4"/>
          <p:cNvSpPr/>
          <p:nvPr/>
        </p:nvSpPr>
        <p:spPr>
          <a:xfrm>
            <a:off x="-1699183" y="-1162878"/>
            <a:ext cx="5114585" cy="5142635"/>
          </a:xfrm>
          <a:custGeom>
            <a:avLst/>
            <a:gdLst/>
            <a:ahLst/>
            <a:cxnLst/>
            <a:rect l="l" t="t" r="r" b="b"/>
            <a:pathLst>
              <a:path w="5114585" h="5142635">
                <a:moveTo>
                  <a:pt x="0" y="0"/>
                </a:moveTo>
                <a:lnTo>
                  <a:pt x="5114584" y="0"/>
                </a:lnTo>
                <a:lnTo>
                  <a:pt x="5114584" y="5142636"/>
                </a:lnTo>
                <a:lnTo>
                  <a:pt x="0" y="51426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4978457" y="3979758"/>
            <a:ext cx="3616776" cy="7883980"/>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8">
              <a:alphaModFix amt="75000"/>
              <a:extLst>
                <a:ext uri="{96DAC541-7B7A-43D3-8B79-37D633B846F1}">
                  <asvg:svgBlip xmlns:asvg="http://schemas.microsoft.com/office/drawing/2016/SVG/main" r:embed="rId9"/>
                </a:ext>
              </a:extLst>
            </a:blip>
            <a:stretch>
              <a:fillRect/>
            </a:stretch>
          </a:blipFill>
        </p:spPr>
      </p:sp>
      <p:sp>
        <p:nvSpPr>
          <p:cNvPr id="9" name="TextBox 8">
            <a:extLst>
              <a:ext uri="{FF2B5EF4-FFF2-40B4-BE49-F238E27FC236}">
                <a16:creationId xmlns:a16="http://schemas.microsoft.com/office/drawing/2014/main" id="{BEABF803-B97B-4F03-96AF-C896F5B9BE2B}"/>
              </a:ext>
            </a:extLst>
          </p:cNvPr>
          <p:cNvSpPr txBox="1"/>
          <p:nvPr/>
        </p:nvSpPr>
        <p:spPr>
          <a:xfrm>
            <a:off x="1026270" y="1408439"/>
            <a:ext cx="16341320" cy="5940088"/>
          </a:xfrm>
          <a:prstGeom prst="rect">
            <a:avLst/>
          </a:prstGeom>
          <a:noFill/>
        </p:spPr>
        <p:txBody>
          <a:bodyPr wrap="square" rtlCol="0">
            <a:spAutoFit/>
          </a:bodyPr>
          <a:lstStyle/>
          <a:p>
            <a:pPr algn="just" rtl="1">
              <a:lnSpc>
                <a:spcPct val="150000"/>
              </a:lnSpc>
            </a:pPr>
            <a:r>
              <a:rPr lang="ar-DZ" sz="3200" b="1" dirty="0">
                <a:latin typeface="Simplified Arabic" panose="02020603050405020304" pitchFamily="18" charset="-78"/>
                <a:cs typeface="Simplified Arabic" panose="02020603050405020304" pitchFamily="18" charset="-78"/>
              </a:rPr>
              <a:t>_سير اجراءات الخبرة الطبية: </a:t>
            </a:r>
            <a:r>
              <a:rPr lang="ar-DZ" sz="3200" dirty="0">
                <a:latin typeface="Simplified Arabic" panose="02020603050405020304" pitchFamily="18" charset="-78"/>
                <a:cs typeface="Simplified Arabic" panose="02020603050405020304" pitchFamily="18" charset="-78"/>
              </a:rPr>
              <a:t>تلتزم هيئة الضمان الإجتماعي بتقديم ملف الى الطبيب الخبير يتضمن مايلي: (رأي الطبيب المعالج، رأي الطبيب المستشار، ملحض المسائل موضوع الخلاف، بالإضافة الى مهمة الطبيب الخبير)</a:t>
            </a:r>
          </a:p>
          <a:p>
            <a:pPr algn="just" rtl="1">
              <a:lnSpc>
                <a:spcPct val="150000"/>
              </a:lnSpc>
            </a:pPr>
            <a:r>
              <a:rPr lang="ar-DZ" sz="3200" dirty="0">
                <a:latin typeface="Simplified Arabic" panose="02020603050405020304" pitchFamily="18" charset="-78"/>
                <a:cs typeface="Simplified Arabic" panose="02020603050405020304" pitchFamily="18" charset="-78"/>
              </a:rPr>
              <a:t>  أما في حالة استحالة اجراء خبرة طبية على المعني فيتم اللجوء الى المحكمة المختصة في المجال الإجتماعي لإجراء خبرة قضائية.</a:t>
            </a:r>
          </a:p>
          <a:p>
            <a:pPr algn="just" rtl="1">
              <a:lnSpc>
                <a:spcPct val="150000"/>
              </a:lnSpc>
            </a:pPr>
            <a:r>
              <a:rPr lang="ar-DZ" sz="3200" b="1" dirty="0">
                <a:latin typeface="Simplified Arabic" panose="02020603050405020304" pitchFamily="18" charset="-78"/>
                <a:cs typeface="Simplified Arabic" panose="02020603050405020304" pitchFamily="18" charset="-78"/>
              </a:rPr>
              <a:t>_نتائج الخبرة الطبية: </a:t>
            </a:r>
            <a:r>
              <a:rPr lang="ar-DZ" sz="3200" dirty="0">
                <a:latin typeface="Simplified Arabic" panose="02020603050405020304" pitchFamily="18" charset="-78"/>
                <a:cs typeface="Simplified Arabic" panose="02020603050405020304" pitchFamily="18" charset="-78"/>
              </a:rPr>
              <a:t>يودع التقرير النهائي لدى هيئة الضمان الإجتماعي من طرف الطبيب الخبير كما تلزم هيئة الضمان الاجتماعي بتبليغ نتائج تقرير الخبرة الطبية إلى المؤمن له خلال 10 أيام. الأتعاب المستحقة للأطباء الخبراء المعنيين لاجراء الخبرة الطبية تكون على نفقة الضمان الاجتماعي كأصل عام واستثناء تكون على نفقة المؤمن له اجتماعيا في حال أثبت الطبيب الخبير طلب المؤمن له غير مؤسس .</a:t>
            </a:r>
            <a:endParaRPr lang="en-US"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279815">
            <a:off x="16479612" y="1697"/>
            <a:ext cx="3616776" cy="7883980"/>
          </a:xfrm>
          <a:custGeom>
            <a:avLst/>
            <a:gdLst/>
            <a:ahLst/>
            <a:cxnLst/>
            <a:rect l="l" t="t" r="r" b="b"/>
            <a:pathLst>
              <a:path w="3616776" h="7883980">
                <a:moveTo>
                  <a:pt x="0" y="0"/>
                </a:moveTo>
                <a:lnTo>
                  <a:pt x="3616776" y="0"/>
                </a:lnTo>
                <a:lnTo>
                  <a:pt x="3616776" y="7883980"/>
                </a:lnTo>
                <a:lnTo>
                  <a:pt x="0" y="7883980"/>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2014169" y="6326281"/>
            <a:ext cx="6493940" cy="6529555"/>
          </a:xfrm>
          <a:custGeom>
            <a:avLst/>
            <a:gdLst/>
            <a:ahLst/>
            <a:cxnLst/>
            <a:rect l="l" t="t" r="r" b="b"/>
            <a:pathLst>
              <a:path w="6493940" h="6529555">
                <a:moveTo>
                  <a:pt x="0" y="0"/>
                </a:moveTo>
                <a:lnTo>
                  <a:pt x="6493939" y="0"/>
                </a:lnTo>
                <a:lnTo>
                  <a:pt x="6493939" y="6529555"/>
                </a:lnTo>
                <a:lnTo>
                  <a:pt x="0" y="65295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68370">
            <a:off x="-636901" y="4079291"/>
            <a:ext cx="2689927" cy="1649410"/>
          </a:xfrm>
          <a:custGeom>
            <a:avLst/>
            <a:gdLst/>
            <a:ahLst/>
            <a:cxnLst/>
            <a:rect l="l" t="t" r="r" b="b"/>
            <a:pathLst>
              <a:path w="2689927" h="1649410">
                <a:moveTo>
                  <a:pt x="0" y="0"/>
                </a:moveTo>
                <a:lnTo>
                  <a:pt x="2689928" y="0"/>
                </a:lnTo>
                <a:lnTo>
                  <a:pt x="2689928" y="1649410"/>
                </a:lnTo>
                <a:lnTo>
                  <a:pt x="0" y="1649410"/>
                </a:lnTo>
                <a:lnTo>
                  <a:pt x="0" y="0"/>
                </a:lnTo>
                <a:close/>
              </a:path>
            </a:pathLst>
          </a:custGeom>
          <a:blipFill>
            <a:blip r:embed="rId6">
              <a:extLst>
                <a:ext uri="{96DAC541-7B7A-43D3-8B79-37D633B846F1}">
                  <asvg:svgBlip xmlns:asvg="http://schemas.microsoft.com/office/drawing/2016/SVG/main" r:embed="rId7"/>
                </a:ext>
              </a:extLst>
            </a:blip>
            <a:stretch>
              <a:fillRect l="-74740"/>
            </a:stretch>
          </a:blipFill>
        </p:spPr>
      </p:sp>
      <p:sp>
        <p:nvSpPr>
          <p:cNvPr id="5" name="Freeform 5"/>
          <p:cNvSpPr/>
          <p:nvPr/>
        </p:nvSpPr>
        <p:spPr>
          <a:xfrm rot="8309932" flipV="1">
            <a:off x="7582" y="664612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2">
            <a:extLst>
              <a:ext uri="{FF2B5EF4-FFF2-40B4-BE49-F238E27FC236}">
                <a16:creationId xmlns:a16="http://schemas.microsoft.com/office/drawing/2014/main" id="{3038259E-2D57-45FF-97C8-0ECA951259D9}"/>
              </a:ext>
            </a:extLst>
          </p:cNvPr>
          <p:cNvSpPr txBox="1"/>
          <p:nvPr/>
        </p:nvSpPr>
        <p:spPr>
          <a:xfrm>
            <a:off x="533400" y="1062976"/>
            <a:ext cx="15392400" cy="7417415"/>
          </a:xfrm>
          <a:prstGeom prst="rect">
            <a:avLst/>
          </a:prstGeom>
          <a:noFill/>
        </p:spPr>
        <p:txBody>
          <a:bodyPr wrap="square" rtlCol="0">
            <a:spAutoFit/>
          </a:bodyPr>
          <a:lstStyle/>
          <a:p>
            <a:pPr algn="r" rtl="1">
              <a:lnSpc>
                <a:spcPct val="150000"/>
              </a:lnSpc>
            </a:pPr>
            <a:r>
              <a:rPr lang="ar-DZ" sz="3200" b="1" dirty="0">
                <a:solidFill>
                  <a:schemeClr val="accent4">
                    <a:lumMod val="75000"/>
                  </a:schemeClr>
                </a:solidFill>
                <a:latin typeface="Simplified Arabic" panose="02020603050405020304" pitchFamily="18" charset="-78"/>
                <a:cs typeface="Simplified Arabic" panose="02020603050405020304" pitchFamily="18" charset="-78"/>
              </a:rPr>
              <a:t>2. لجنة العجز الولائية المؤهلة:</a:t>
            </a:r>
          </a:p>
          <a:p>
            <a:pPr algn="r" rtl="1">
              <a:lnSpc>
                <a:spcPct val="150000"/>
              </a:lnSpc>
            </a:pPr>
            <a:r>
              <a:rPr lang="ar-DZ" sz="3200" dirty="0">
                <a:latin typeface="Simplified Arabic" panose="02020603050405020304" pitchFamily="18" charset="-78"/>
                <a:cs typeface="Simplified Arabic" panose="02020603050405020304" pitchFamily="18" charset="-78"/>
              </a:rPr>
              <a:t>تثبت لجنة العجز الولائية المؤهلة في الخلافات الناجمة عن القرارات هيئات الضمان الاجتماعي والمتعلقة بمايلي:</a:t>
            </a:r>
          </a:p>
          <a:p>
            <a:pPr algn="r" rtl="1">
              <a:lnSpc>
                <a:spcPct val="150000"/>
              </a:lnSpc>
            </a:pPr>
            <a:r>
              <a:rPr lang="ar-DZ" sz="3200" dirty="0">
                <a:latin typeface="Simplified Arabic" panose="02020603050405020304" pitchFamily="18" charset="-78"/>
                <a:cs typeface="Simplified Arabic" panose="02020603050405020304" pitchFamily="18" charset="-78"/>
              </a:rPr>
              <a:t>- حالة العجز الدائم الكلي او الجزئي الناتج عن حادت عمل او مرض مهني يترتب عنه منح ريع</a:t>
            </a:r>
          </a:p>
          <a:p>
            <a:pPr algn="r" rtl="1">
              <a:lnSpc>
                <a:spcPct val="150000"/>
              </a:lnSpc>
            </a:pPr>
            <a:r>
              <a:rPr lang="ar-DZ" sz="3200" dirty="0">
                <a:latin typeface="Simplified Arabic" panose="02020603050405020304" pitchFamily="18" charset="-78"/>
                <a:cs typeface="Simplified Arabic" panose="02020603050405020304" pitchFamily="18" charset="-78"/>
              </a:rPr>
              <a:t>- قبول العجز وكذا مراجعة حالة العجز في إطار التأمنيات الاجتماعية...</a:t>
            </a:r>
          </a:p>
          <a:p>
            <a:pPr algn="r" rtl="1">
              <a:lnSpc>
                <a:spcPct val="150000"/>
              </a:lnSpc>
            </a:pPr>
            <a:r>
              <a:rPr lang="ar-DZ" sz="3200" dirty="0">
                <a:latin typeface="Simplified Arabic" panose="02020603050405020304" pitchFamily="18" charset="-78"/>
                <a:cs typeface="Simplified Arabic" panose="02020603050405020304" pitchFamily="18" charset="-78"/>
              </a:rPr>
              <a:t>تشكيلة لجنة العجز الولائية المؤهلة:</a:t>
            </a:r>
          </a:p>
          <a:p>
            <a:pPr marL="457200" indent="-457200" algn="r" rtl="1">
              <a:lnSpc>
                <a:spcPct val="150000"/>
              </a:lnSpc>
              <a:buFont typeface="Wingdings" panose="05000000000000000000" pitchFamily="2" charset="2"/>
              <a:buChar char="§"/>
            </a:pPr>
            <a:r>
              <a:rPr lang="ar-DZ" sz="3200" dirty="0">
                <a:latin typeface="Simplified Arabic" panose="02020603050405020304" pitchFamily="18" charset="-78"/>
                <a:cs typeface="Simplified Arabic" panose="02020603050405020304" pitchFamily="18" charset="-78"/>
              </a:rPr>
              <a:t>ممثل عن الوالي (رئيسيا )</a:t>
            </a:r>
          </a:p>
          <a:p>
            <a:pPr marL="457200" indent="-457200" algn="r" rtl="1">
              <a:lnSpc>
                <a:spcPct val="150000"/>
              </a:lnSpc>
              <a:buFont typeface="Wingdings" panose="05000000000000000000" pitchFamily="2" charset="2"/>
              <a:buChar char="§"/>
            </a:pPr>
            <a:r>
              <a:rPr lang="ar-DZ" sz="3200" dirty="0">
                <a:latin typeface="Simplified Arabic" panose="02020603050405020304" pitchFamily="18" charset="-78"/>
                <a:cs typeface="Simplified Arabic" panose="02020603050405020304" pitchFamily="18" charset="-78"/>
              </a:rPr>
              <a:t>طبيبان خبيران - طبيبان مستشاران</a:t>
            </a:r>
          </a:p>
          <a:p>
            <a:pPr marL="457200" indent="-457200" algn="r" rtl="1">
              <a:lnSpc>
                <a:spcPct val="150000"/>
              </a:lnSpc>
              <a:buFont typeface="Wingdings" panose="05000000000000000000" pitchFamily="2" charset="2"/>
              <a:buChar char="§"/>
            </a:pPr>
            <a:r>
              <a:rPr lang="ar-DZ" sz="3200" dirty="0">
                <a:latin typeface="Simplified Arabic" panose="02020603050405020304" pitchFamily="18" charset="-78"/>
                <a:cs typeface="Simplified Arabic" panose="02020603050405020304" pitchFamily="18" charset="-78"/>
              </a:rPr>
              <a:t>ممثل عن العمال الأجراء</a:t>
            </a:r>
          </a:p>
          <a:p>
            <a:pPr marL="457200" indent="-457200" algn="r" rtl="1">
              <a:lnSpc>
                <a:spcPct val="150000"/>
              </a:lnSpc>
              <a:buFont typeface="Wingdings" panose="05000000000000000000" pitchFamily="2" charset="2"/>
              <a:buChar char="§"/>
            </a:pPr>
            <a:r>
              <a:rPr lang="ar-DZ" sz="3200" dirty="0">
                <a:latin typeface="Simplified Arabic" panose="02020603050405020304" pitchFamily="18" charset="-78"/>
                <a:cs typeface="Simplified Arabic" panose="02020603050405020304" pitchFamily="18" charset="-78"/>
              </a:rPr>
              <a:t>ممثل عن العمال غير الأجراء</a:t>
            </a:r>
          </a:p>
          <a:p>
            <a:pPr algn="r" rtl="1">
              <a:lnSpc>
                <a:spcPct val="150000"/>
              </a:lnSpc>
            </a:pPr>
            <a:endParaRPr lang="en-US" sz="3200" dirty="0">
              <a:latin typeface="Simplified Arabic" panose="02020603050405020304" pitchFamily="18" charset="-78"/>
              <a:cs typeface="Simplified Arabic" panose="02020603050405020304" pitchFamily="18" charset="-78"/>
            </a:endParaRPr>
          </a:p>
        </p:txBody>
      </p:sp>
      <p:sp>
        <p:nvSpPr>
          <p:cNvPr id="14" name="Left Brace 13">
            <a:extLst>
              <a:ext uri="{FF2B5EF4-FFF2-40B4-BE49-F238E27FC236}">
                <a16:creationId xmlns:a16="http://schemas.microsoft.com/office/drawing/2014/main" id="{C6CAF108-C274-48BA-BEC1-7F0C096D525D}"/>
              </a:ext>
            </a:extLst>
          </p:cNvPr>
          <p:cNvSpPr/>
          <p:nvPr/>
        </p:nvSpPr>
        <p:spPr>
          <a:xfrm>
            <a:off x="9527549" y="5143500"/>
            <a:ext cx="228600" cy="2133600"/>
          </a:xfrm>
          <a:prstGeom prst="leftBrace">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8A22BD87-4503-4E3E-871E-016D91016C79}"/>
              </a:ext>
            </a:extLst>
          </p:cNvPr>
          <p:cNvSpPr txBox="1"/>
          <p:nvPr/>
        </p:nvSpPr>
        <p:spPr>
          <a:xfrm>
            <a:off x="5212167" y="5787672"/>
            <a:ext cx="3810000" cy="1077218"/>
          </a:xfrm>
          <a:prstGeom prst="rect">
            <a:avLst/>
          </a:prstGeom>
          <a:noFill/>
        </p:spPr>
        <p:txBody>
          <a:bodyPr wrap="square" rtlCol="0">
            <a:spAutoFit/>
          </a:bodyPr>
          <a:lstStyle/>
          <a:p>
            <a:pPr algn="ctr" rtl="1"/>
            <a:r>
              <a:rPr lang="ar-DZ" sz="3200" dirty="0">
                <a:latin typeface="Simplified Arabic" panose="02020603050405020304" pitchFamily="18" charset="-78"/>
                <a:cs typeface="Simplified Arabic" panose="02020603050405020304" pitchFamily="18" charset="-78"/>
              </a:rPr>
              <a:t>يعين هؤلاء لمدة 3 سنوات قابلة للتجديد</a:t>
            </a:r>
            <a:endParaRPr lang="en-US" sz="3200"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0057392">
            <a:off x="14012330" y="6199221"/>
            <a:ext cx="6493940" cy="6529555"/>
          </a:xfrm>
          <a:custGeom>
            <a:avLst/>
            <a:gdLst/>
            <a:ahLst/>
            <a:cxnLst/>
            <a:rect l="l" t="t" r="r" b="b"/>
            <a:pathLst>
              <a:path w="6493940" h="6529555">
                <a:moveTo>
                  <a:pt x="0" y="0"/>
                </a:moveTo>
                <a:lnTo>
                  <a:pt x="6493940" y="0"/>
                </a:lnTo>
                <a:lnTo>
                  <a:pt x="6493940" y="6529555"/>
                </a:lnTo>
                <a:lnTo>
                  <a:pt x="0" y="6529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59919">
            <a:off x="15709405" y="3868840"/>
            <a:ext cx="4700392" cy="1649410"/>
          </a:xfrm>
          <a:custGeom>
            <a:avLst/>
            <a:gdLst/>
            <a:ahLst/>
            <a:cxnLst/>
            <a:rect l="l" t="t" r="r" b="b"/>
            <a:pathLst>
              <a:path w="4700392" h="1649410">
                <a:moveTo>
                  <a:pt x="0" y="0"/>
                </a:moveTo>
                <a:lnTo>
                  <a:pt x="4700392" y="0"/>
                </a:lnTo>
                <a:lnTo>
                  <a:pt x="4700392" y="1649410"/>
                </a:lnTo>
                <a:lnTo>
                  <a:pt x="0" y="1649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9801328">
            <a:off x="17062781" y="7165367"/>
            <a:ext cx="2450438" cy="4185866"/>
          </a:xfrm>
          <a:custGeom>
            <a:avLst/>
            <a:gdLst/>
            <a:ahLst/>
            <a:cxnLst/>
            <a:rect l="l" t="t" r="r" b="b"/>
            <a:pathLst>
              <a:path w="2450438" h="4185866">
                <a:moveTo>
                  <a:pt x="0" y="0"/>
                </a:moveTo>
                <a:lnTo>
                  <a:pt x="2450438" y="0"/>
                </a:lnTo>
                <a:lnTo>
                  <a:pt x="2450438" y="4185866"/>
                </a:lnTo>
                <a:lnTo>
                  <a:pt x="0" y="4185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741598" flipH="1">
            <a:off x="-1504725" y="-1565846"/>
            <a:ext cx="3350281" cy="7303064"/>
          </a:xfrm>
          <a:custGeom>
            <a:avLst/>
            <a:gdLst/>
            <a:ahLst/>
            <a:cxnLst/>
            <a:rect l="l" t="t" r="r" b="b"/>
            <a:pathLst>
              <a:path w="3350281" h="7303064">
                <a:moveTo>
                  <a:pt x="3350281" y="0"/>
                </a:moveTo>
                <a:lnTo>
                  <a:pt x="0" y="0"/>
                </a:lnTo>
                <a:lnTo>
                  <a:pt x="0" y="7303064"/>
                </a:lnTo>
                <a:lnTo>
                  <a:pt x="3350281" y="7303064"/>
                </a:lnTo>
                <a:lnTo>
                  <a:pt x="3350281" y="0"/>
                </a:lnTo>
                <a:close/>
              </a:path>
            </a:pathLst>
          </a:custGeom>
          <a:blipFill>
            <a:blip r:embed="rId8">
              <a:alphaModFix amt="75000"/>
              <a:extLst>
                <a:ext uri="{96DAC541-7B7A-43D3-8B79-37D633B846F1}">
                  <asvg:svgBlip xmlns:asvg="http://schemas.microsoft.com/office/drawing/2016/SVG/main" r:embed="rId9"/>
                </a:ext>
              </a:extLst>
            </a:blip>
            <a:stretch>
              <a:fillRect/>
            </a:stretch>
          </a:blipFill>
        </p:spPr>
      </p:sp>
      <p:sp>
        <p:nvSpPr>
          <p:cNvPr id="17" name="TextBox 16">
            <a:extLst>
              <a:ext uri="{FF2B5EF4-FFF2-40B4-BE49-F238E27FC236}">
                <a16:creationId xmlns:a16="http://schemas.microsoft.com/office/drawing/2014/main" id="{FA70C901-738C-432F-9257-B89532C9B8AE}"/>
              </a:ext>
            </a:extLst>
          </p:cNvPr>
          <p:cNvSpPr txBox="1"/>
          <p:nvPr/>
        </p:nvSpPr>
        <p:spPr>
          <a:xfrm>
            <a:off x="914400" y="1809627"/>
            <a:ext cx="16344900" cy="5940088"/>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32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اجراءات سير لجنة العجز الولاية المؤهلة: </a:t>
            </a: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تجمع في حالتين:</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ar-DZ" sz="3200" b="0" i="0" u="none" strike="noStrike" kern="1200" cap="none" spc="0" normalizeH="0" baseline="0" noProof="0" dirty="0">
                <a:ln>
                  <a:noFill/>
                </a:ln>
                <a:solidFill>
                  <a:schemeClr val="accent2">
                    <a:lumMod val="75000"/>
                  </a:schemeClr>
                </a:solidFill>
                <a:effectLst/>
                <a:uLnTx/>
                <a:uFillTx/>
                <a:latin typeface="Simplified Arabic" panose="02020603050405020304" pitchFamily="18" charset="-78"/>
                <a:ea typeface="+mn-ea"/>
                <a:cs typeface="Simplified Arabic" panose="02020603050405020304" pitchFamily="18" charset="-78"/>
              </a:rPr>
              <a:t>الحالة1: </a:t>
            </a: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في دورة عادية بمقر الوكالة الولائية للصندوق الوطني للتامينات الاجتماعية للعمال الأجراء مرة واحدة فالشهر.</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ar-DZ" sz="3200" b="0" i="0" u="none" strike="noStrike" kern="1200" cap="none" spc="0" normalizeH="0" baseline="0" noProof="0" dirty="0">
                <a:ln>
                  <a:noFill/>
                </a:ln>
                <a:solidFill>
                  <a:schemeClr val="accent2">
                    <a:lumMod val="75000"/>
                  </a:schemeClr>
                </a:solidFill>
                <a:effectLst/>
                <a:uLnTx/>
                <a:uFillTx/>
                <a:latin typeface="Simplified Arabic" panose="02020603050405020304" pitchFamily="18" charset="-78"/>
                <a:ea typeface="+mn-ea"/>
                <a:cs typeface="Simplified Arabic" panose="02020603050405020304" pitchFamily="18" charset="-78"/>
              </a:rPr>
              <a:t>الحالة2: </a:t>
            </a: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في دورة غير عادية بطلب من رئيسها او بطلب من ثلثي (3/2) أعضائها متى إستدعى الأمر ذلك.</a:t>
            </a:r>
          </a:p>
          <a:p>
            <a:pPr marL="0" marR="0" lvl="0" indent="0" algn="r" defTabSz="914400" rtl="1" eaLnBrk="1" fontAlgn="auto" latinLnBrk="0" hangingPunct="1">
              <a:lnSpc>
                <a:spcPct val="150000"/>
              </a:lnSpc>
              <a:spcBef>
                <a:spcPts val="0"/>
              </a:spcBef>
              <a:spcAft>
                <a:spcPts val="0"/>
              </a:spcAft>
              <a:buClrTx/>
              <a:buSzTx/>
              <a:buFontTx/>
              <a:buNone/>
              <a:tabLst/>
              <a:defRPr/>
            </a:pPr>
            <a:r>
              <a:rPr lang="ar-DZ" sz="3200" dirty="0">
                <a:latin typeface="Simplified Arabic" panose="02020603050405020304" pitchFamily="18" charset="-78"/>
                <a:cs typeface="Simplified Arabic" panose="02020603050405020304" pitchFamily="18" charset="-78"/>
              </a:rPr>
              <a:t>     </a:t>
            </a:r>
            <a:r>
              <a:rPr lang="ar-DZ" sz="3200" b="1" dirty="0">
                <a:latin typeface="Simplified Arabic" panose="02020603050405020304" pitchFamily="18" charset="-78"/>
                <a:cs typeface="Simplified Arabic" panose="02020603050405020304" pitchFamily="18" charset="-78"/>
              </a:rPr>
              <a:t>الإعتراض أمام لجنة العجز الولائية المؤهلة:</a:t>
            </a:r>
          </a:p>
          <a:p>
            <a:pPr marL="0" marR="0" lvl="0" indent="0" algn="r" defTabSz="914400" rtl="1" eaLnBrk="1" fontAlgn="auto" latinLnBrk="0" hangingPunct="1">
              <a:lnSpc>
                <a:spcPct val="150000"/>
              </a:lnSpc>
              <a:spcBef>
                <a:spcPts val="0"/>
              </a:spcBef>
              <a:spcAft>
                <a:spcPts val="0"/>
              </a:spcAft>
              <a:buClrTx/>
              <a:buSzTx/>
              <a:buFontTx/>
              <a:buNone/>
              <a:tabLst/>
              <a:defRPr/>
            </a:pPr>
            <a:r>
              <a:rPr lang="ar-DZ" sz="3200" dirty="0">
                <a:latin typeface="Simplified Arabic" panose="02020603050405020304" pitchFamily="18" charset="-78"/>
                <a:cs typeface="Simplified Arabic" panose="02020603050405020304" pitchFamily="18" charset="-78"/>
              </a:rPr>
              <a:t>-على المؤمن له ان يخطر لجنة العجز الوطنية المؤهلة في أجل 30 يوم ابتداء من استلام قرار هيئة الضمان الاجتماعي عليه.</a:t>
            </a:r>
          </a:p>
          <a:p>
            <a:pPr algn="just" rtl="1">
              <a:lnSpc>
                <a:spcPct val="150000"/>
              </a:lnSpc>
            </a:pPr>
            <a:r>
              <a:rPr lang="ar-DZ" sz="3200" dirty="0">
                <a:latin typeface="Simplified Arabic" panose="02020603050405020304" pitchFamily="18" charset="-78"/>
                <a:cs typeface="Simplified Arabic" panose="02020603050405020304" pitchFamily="18" charset="-78"/>
              </a:rPr>
              <a:t>-على المؤمن له احترام الميعاد والا يترتب عليه عدم قبول طلب المؤمن له اجتماعيا </a:t>
            </a:r>
          </a:p>
          <a:p>
            <a:pPr algn="just" rtl="1">
              <a:lnSpc>
                <a:spcPct val="150000"/>
              </a:lnSpc>
            </a:pPr>
            <a:r>
              <a:rPr lang="ar-DZ" sz="3200" dirty="0">
                <a:latin typeface="Simplified Arabic" panose="02020603050405020304" pitchFamily="18" charset="-78"/>
                <a:cs typeface="Simplified Arabic" panose="02020603050405020304" pitchFamily="18" charset="-78"/>
              </a:rPr>
              <a:t>-تفصل اللجنة في الإعتراض المعروض عليها في أجل 60 يوم ابتداء من تاريخ استلامها للاعتراض ولها أن تتخذ كل التدابير اللازمة للفصل في الاعتراض .</a:t>
            </a:r>
          </a:p>
        </p:txBody>
      </p:sp>
      <p:sp>
        <p:nvSpPr>
          <p:cNvPr id="18" name="Arrow: Left 17">
            <a:extLst>
              <a:ext uri="{FF2B5EF4-FFF2-40B4-BE49-F238E27FC236}">
                <a16:creationId xmlns:a16="http://schemas.microsoft.com/office/drawing/2014/main" id="{B98F8E09-CF54-4D78-AF79-5FBC7960EC2B}"/>
              </a:ext>
            </a:extLst>
          </p:cNvPr>
          <p:cNvSpPr/>
          <p:nvPr/>
        </p:nvSpPr>
        <p:spPr>
          <a:xfrm>
            <a:off x="16610084" y="2135790"/>
            <a:ext cx="477968" cy="273747"/>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9" name="Picture 18">
            <a:extLst>
              <a:ext uri="{FF2B5EF4-FFF2-40B4-BE49-F238E27FC236}">
                <a16:creationId xmlns:a16="http://schemas.microsoft.com/office/drawing/2014/main" id="{BEDB28B2-ACE0-42C2-99CA-A404B75D538C}"/>
              </a:ext>
            </a:extLst>
          </p:cNvPr>
          <p:cNvPicPr>
            <a:picLocks noChangeAspect="1"/>
          </p:cNvPicPr>
          <p:nvPr/>
        </p:nvPicPr>
        <p:blipFill>
          <a:blip r:embed="rId10"/>
          <a:stretch>
            <a:fillRect/>
          </a:stretch>
        </p:blipFill>
        <p:spPr>
          <a:xfrm>
            <a:off x="16559483" y="4252791"/>
            <a:ext cx="579170" cy="3718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279815" flipH="1">
            <a:off x="161758" y="6695130"/>
            <a:ext cx="3616776" cy="7883980"/>
          </a:xfrm>
          <a:custGeom>
            <a:avLst/>
            <a:gdLst/>
            <a:ahLst/>
            <a:cxnLst/>
            <a:rect l="l" t="t" r="r" b="b"/>
            <a:pathLst>
              <a:path w="3616776" h="7883980">
                <a:moveTo>
                  <a:pt x="3616775" y="0"/>
                </a:moveTo>
                <a:lnTo>
                  <a:pt x="0" y="0"/>
                </a:lnTo>
                <a:lnTo>
                  <a:pt x="0" y="7883979"/>
                </a:lnTo>
                <a:lnTo>
                  <a:pt x="3616775" y="7883979"/>
                </a:lnTo>
                <a:lnTo>
                  <a:pt x="3616775"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10800000">
            <a:off x="13455204" y="-2469401"/>
            <a:ext cx="6493940" cy="9480485"/>
            <a:chOff x="0" y="0"/>
            <a:chExt cx="8658586" cy="12640647"/>
          </a:xfrm>
        </p:grpSpPr>
        <p:sp>
          <p:nvSpPr>
            <p:cNvPr id="5" name="Freeform 5"/>
            <p:cNvSpPr/>
            <p:nvPr/>
          </p:nvSpPr>
          <p:spPr>
            <a:xfrm>
              <a:off x="0" y="3934573"/>
              <a:ext cx="8658586" cy="8706074"/>
            </a:xfrm>
            <a:custGeom>
              <a:avLst/>
              <a:gdLst/>
              <a:ahLst/>
              <a:cxnLst/>
              <a:rect l="l" t="t" r="r" b="b"/>
              <a:pathLst>
                <a:path w="8658586" h="8706074">
                  <a:moveTo>
                    <a:pt x="0" y="0"/>
                  </a:moveTo>
                  <a:lnTo>
                    <a:pt x="8658586" y="0"/>
                  </a:lnTo>
                  <a:lnTo>
                    <a:pt x="8658586" y="8706074"/>
                  </a:lnTo>
                  <a:lnTo>
                    <a:pt x="0" y="8706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368370">
              <a:off x="1836358" y="938586"/>
              <a:ext cx="3586570" cy="2199214"/>
            </a:xfrm>
            <a:custGeom>
              <a:avLst/>
              <a:gdLst/>
              <a:ahLst/>
              <a:cxnLst/>
              <a:rect l="l" t="t" r="r" b="b"/>
              <a:pathLst>
                <a:path w="3586570" h="2199214">
                  <a:moveTo>
                    <a:pt x="0" y="0"/>
                  </a:moveTo>
                  <a:lnTo>
                    <a:pt x="3586570" y="0"/>
                  </a:lnTo>
                  <a:lnTo>
                    <a:pt x="3586570" y="2199214"/>
                  </a:lnTo>
                  <a:lnTo>
                    <a:pt x="0" y="2199214"/>
                  </a:lnTo>
                  <a:lnTo>
                    <a:pt x="0" y="0"/>
                  </a:lnTo>
                  <a:close/>
                </a:path>
              </a:pathLst>
            </a:custGeom>
            <a:blipFill>
              <a:blip r:embed="rId6">
                <a:extLst>
                  <a:ext uri="{96DAC541-7B7A-43D3-8B79-37D633B846F1}">
                    <asvg:svgBlip xmlns:asvg="http://schemas.microsoft.com/office/drawing/2016/SVG/main" r:embed="rId7"/>
                  </a:ext>
                </a:extLst>
              </a:blip>
              <a:stretch>
                <a:fillRect l="-74740"/>
              </a:stretch>
            </a:blipFill>
          </p:spPr>
        </p:sp>
        <p:sp>
          <p:nvSpPr>
            <p:cNvPr id="7" name="Freeform 7"/>
            <p:cNvSpPr/>
            <p:nvPr/>
          </p:nvSpPr>
          <p:spPr>
            <a:xfrm rot="8309932" flipV="1">
              <a:off x="2695668" y="4361035"/>
              <a:ext cx="3267251" cy="5581154"/>
            </a:xfrm>
            <a:custGeom>
              <a:avLst/>
              <a:gdLst/>
              <a:ahLst/>
              <a:cxnLst/>
              <a:rect l="l" t="t" r="r" b="b"/>
              <a:pathLst>
                <a:path w="3267251" h="5581154">
                  <a:moveTo>
                    <a:pt x="0" y="5581155"/>
                  </a:moveTo>
                  <a:lnTo>
                    <a:pt x="3267250" y="5581155"/>
                  </a:lnTo>
                  <a:lnTo>
                    <a:pt x="3267250" y="0"/>
                  </a:lnTo>
                  <a:lnTo>
                    <a:pt x="0" y="0"/>
                  </a:lnTo>
                  <a:lnTo>
                    <a:pt x="0" y="5581155"/>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5" name="TextBox 14">
            <a:extLst>
              <a:ext uri="{FF2B5EF4-FFF2-40B4-BE49-F238E27FC236}">
                <a16:creationId xmlns:a16="http://schemas.microsoft.com/office/drawing/2014/main" id="{5675C717-4E3C-4431-B20D-88F5275717EA}"/>
              </a:ext>
            </a:extLst>
          </p:cNvPr>
          <p:cNvSpPr txBox="1"/>
          <p:nvPr/>
        </p:nvSpPr>
        <p:spPr>
          <a:xfrm>
            <a:off x="838200" y="1773731"/>
            <a:ext cx="15170626" cy="6678751"/>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DZ" sz="32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القرارات الصادرة عن لجنة العجز الولائية المؤهلة:</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-تبلغ القرارات الصادرة عن لجنة العجز الولائية المؤهلة الى المؤمن له في اجل 20 يوما ابتداء من تاريخ صدور القرار كما تقوم بإرسال نسخة من هذه القرارات الى مدير الوكالة الولائية لهيئة الضمان الاجتماعي المعنية بالمنازعة ضمن نفس الآجال.</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32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الطعن في قرارات لجنة العجز الولائية المؤهلة:</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 منع القانون الحق في الطـعن في هذه القرارات الصارة من لجنة العجز الولائية المؤهلة وذلك أما الجهات القضائية المختصة في أجل 30 يوم ابتداءا من تاريخ اسلام تبليغ القرار.</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وفي الاخير فإن جميع مصاريف لجنة العجز الولائية المؤهلة تتحملها هيئة الضمان الاجتماعي كأصل عام وانشاءا يتحملها المؤمن له اجتماعيا متى كان طلبه غير مؤسس.</a:t>
            </a:r>
            <a:endParaRPr kumimoji="0" lang="en-US" sz="3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pic>
        <p:nvPicPr>
          <p:cNvPr id="16" name="Picture 15">
            <a:extLst>
              <a:ext uri="{FF2B5EF4-FFF2-40B4-BE49-F238E27FC236}">
                <a16:creationId xmlns:a16="http://schemas.microsoft.com/office/drawing/2014/main" id="{DEC8C330-54CC-4203-93BC-0D35CB4F6AAE}"/>
              </a:ext>
            </a:extLst>
          </p:cNvPr>
          <p:cNvPicPr>
            <a:picLocks noChangeAspect="1"/>
          </p:cNvPicPr>
          <p:nvPr/>
        </p:nvPicPr>
        <p:blipFill>
          <a:blip r:embed="rId10"/>
          <a:stretch>
            <a:fillRect/>
          </a:stretch>
        </p:blipFill>
        <p:spPr>
          <a:xfrm>
            <a:off x="15452080" y="2019300"/>
            <a:ext cx="573074" cy="371888"/>
          </a:xfrm>
          <a:prstGeom prst="rect">
            <a:avLst/>
          </a:prstGeom>
        </p:spPr>
      </p:pic>
      <p:pic>
        <p:nvPicPr>
          <p:cNvPr id="17" name="Picture 16">
            <a:extLst>
              <a:ext uri="{FF2B5EF4-FFF2-40B4-BE49-F238E27FC236}">
                <a16:creationId xmlns:a16="http://schemas.microsoft.com/office/drawing/2014/main" id="{1AC28D6B-DEC6-4167-83AF-5B51E89E2C48}"/>
              </a:ext>
            </a:extLst>
          </p:cNvPr>
          <p:cNvPicPr>
            <a:picLocks noChangeAspect="1"/>
          </p:cNvPicPr>
          <p:nvPr/>
        </p:nvPicPr>
        <p:blipFill>
          <a:blip r:embed="rId10"/>
          <a:stretch>
            <a:fillRect/>
          </a:stretch>
        </p:blipFill>
        <p:spPr>
          <a:xfrm>
            <a:off x="15452080" y="4957556"/>
            <a:ext cx="573074" cy="3718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279815" flipH="1">
            <a:off x="812809" y="6086337"/>
            <a:ext cx="3616776" cy="7883980"/>
          </a:xfrm>
          <a:custGeom>
            <a:avLst/>
            <a:gdLst/>
            <a:ahLst/>
            <a:cxnLst/>
            <a:rect l="l" t="t" r="r" b="b"/>
            <a:pathLst>
              <a:path w="3616776" h="7883980">
                <a:moveTo>
                  <a:pt x="3616776" y="0"/>
                </a:moveTo>
                <a:lnTo>
                  <a:pt x="0" y="0"/>
                </a:lnTo>
                <a:lnTo>
                  <a:pt x="0" y="7883979"/>
                </a:lnTo>
                <a:lnTo>
                  <a:pt x="3616776" y="7883979"/>
                </a:lnTo>
                <a:lnTo>
                  <a:pt x="3616776"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4012330" y="-1906791"/>
            <a:ext cx="6493940" cy="6529555"/>
          </a:xfrm>
          <a:custGeom>
            <a:avLst/>
            <a:gdLst/>
            <a:ahLst/>
            <a:cxnLst/>
            <a:rect l="l" t="t" r="r" b="b"/>
            <a:pathLst>
              <a:path w="6493940" h="6529555">
                <a:moveTo>
                  <a:pt x="0" y="0"/>
                </a:moveTo>
                <a:lnTo>
                  <a:pt x="6493940" y="0"/>
                </a:lnTo>
                <a:lnTo>
                  <a:pt x="6493940" y="6529555"/>
                </a:lnTo>
                <a:lnTo>
                  <a:pt x="0" y="65295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368370">
            <a:off x="14061058" y="203995"/>
            <a:ext cx="2689927" cy="1649410"/>
          </a:xfrm>
          <a:custGeom>
            <a:avLst/>
            <a:gdLst/>
            <a:ahLst/>
            <a:cxnLst/>
            <a:rect l="l" t="t" r="r" b="b"/>
            <a:pathLst>
              <a:path w="2689927" h="1649410">
                <a:moveTo>
                  <a:pt x="0" y="0"/>
                </a:moveTo>
                <a:lnTo>
                  <a:pt x="2689927" y="0"/>
                </a:lnTo>
                <a:lnTo>
                  <a:pt x="2689927" y="1649410"/>
                </a:lnTo>
                <a:lnTo>
                  <a:pt x="0" y="1649410"/>
                </a:lnTo>
                <a:lnTo>
                  <a:pt x="0" y="0"/>
                </a:lnTo>
                <a:close/>
              </a:path>
            </a:pathLst>
          </a:custGeom>
          <a:blipFill>
            <a:blip r:embed="rId6">
              <a:extLst>
                <a:ext uri="{96DAC541-7B7A-43D3-8B79-37D633B846F1}">
                  <asvg:svgBlip xmlns:asvg="http://schemas.microsoft.com/office/drawing/2016/SVG/main" r:embed="rId7"/>
                </a:ext>
              </a:extLst>
            </a:blip>
            <a:stretch>
              <a:fillRect l="-74740"/>
            </a:stretch>
          </a:blipFill>
        </p:spPr>
      </p:sp>
      <p:sp>
        <p:nvSpPr>
          <p:cNvPr id="5" name="Freeform 5"/>
          <p:cNvSpPr/>
          <p:nvPr/>
        </p:nvSpPr>
        <p:spPr>
          <a:xfrm rot="8309932" flipV="1">
            <a:off x="16034081" y="-1586945"/>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4991205" y="490433"/>
            <a:ext cx="8183575" cy="2066912"/>
          </a:xfrm>
          <a:prstGeom prst="rect">
            <a:avLst/>
          </a:prstGeom>
        </p:spPr>
        <p:txBody>
          <a:bodyPr lIns="0" tIns="0" rIns="0" bIns="0" rtlCol="0" anchor="t">
            <a:spAutoFit/>
          </a:bodyPr>
          <a:lstStyle/>
          <a:p>
            <a:pPr algn="ctr">
              <a:lnSpc>
                <a:spcPts val="19600"/>
              </a:lnSpc>
            </a:pPr>
            <a:r>
              <a:rPr lang="ar-DZ" sz="7200" b="1" dirty="0">
                <a:solidFill>
                  <a:schemeClr val="accent4">
                    <a:lumMod val="75000"/>
                  </a:schemeClr>
                </a:solidFill>
                <a:latin typeface="29LT Bukra Bold" panose="000B0903020204020204" pitchFamily="34" charset="-78"/>
                <a:ea typeface="Angella White"/>
                <a:cs typeface="29LT Bukra Bold" panose="000B0903020204020204" pitchFamily="34" charset="-78"/>
                <a:sym typeface="Angella White"/>
              </a:rPr>
              <a:t>الخاتمة</a:t>
            </a:r>
            <a:endParaRPr lang="en-US" sz="14000" b="1" dirty="0">
              <a:solidFill>
                <a:schemeClr val="accent4">
                  <a:lumMod val="75000"/>
                </a:schemeClr>
              </a:solidFill>
              <a:latin typeface="29LT Bukra Bold" panose="000B0903020204020204" pitchFamily="34" charset="-78"/>
              <a:ea typeface="Angella White"/>
              <a:cs typeface="29LT Bukra Bold" panose="000B0903020204020204" pitchFamily="34" charset="-78"/>
              <a:sym typeface="Angella White"/>
            </a:endParaRPr>
          </a:p>
        </p:txBody>
      </p:sp>
      <p:sp>
        <p:nvSpPr>
          <p:cNvPr id="20" name="TextBox 20"/>
          <p:cNvSpPr txBox="1"/>
          <p:nvPr/>
        </p:nvSpPr>
        <p:spPr>
          <a:xfrm>
            <a:off x="2163986" y="3543300"/>
            <a:ext cx="13838013" cy="3631763"/>
          </a:xfrm>
          <a:prstGeom prst="rect">
            <a:avLst/>
          </a:prstGeom>
        </p:spPr>
        <p:txBody>
          <a:bodyPr wrap="square" lIns="0" tIns="0" rIns="0" bIns="0" rtlCol="0" anchor="t">
            <a:spAutoFit/>
          </a:bodyPr>
          <a:lstStyle/>
          <a:p>
            <a:pPr algn="just" rtl="1">
              <a:lnSpc>
                <a:spcPct val="150000"/>
              </a:lnSpc>
            </a:pPr>
            <a:r>
              <a:rPr lang="ar-DZ" sz="3200" dirty="0">
                <a:latin typeface="Simplified Arabic" panose="02020603050405020304" pitchFamily="18" charset="-78"/>
                <a:ea typeface="Kulachat Serif"/>
                <a:cs typeface="Simplified Arabic" panose="02020603050405020304" pitchFamily="18" charset="-78"/>
                <a:sym typeface="Kulachat Serif"/>
              </a:rPr>
              <a:t>   يظهر من الدراسة أن المشرع الجزائري يسعى إلى تسوية المنازعات الطبية وديًا قبل اللجوء إلى القضاء، مع تحميل هيئات الضمان الاجتماعي تكاليف هذه التسويات. ومع ذلك، يتحمل المؤمن له تلك المصاريف إذا كان طلبه غير مؤسس. هذا النظام يهدف إلى توفير الحماية للمؤمن له وتعزيز العدالة الاجتماعية. تجسد الخبرة الطبية الأصل في حل النزاعات، فيما تُعد الاعتراضات أمام لجنة العجز الولائية خيارًا ثانويًا في حال استحالة التسوية ودياً.</a:t>
            </a:r>
            <a:endParaRPr lang="en-US" sz="3200" dirty="0">
              <a:latin typeface="Simplified Arabic" panose="02020603050405020304" pitchFamily="18" charset="-78"/>
              <a:ea typeface="Kulachat Serif"/>
              <a:cs typeface="Simplified Arabic" panose="02020603050405020304" pitchFamily="18" charset="-78"/>
              <a:sym typeface="Kulachat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997</Words>
  <Application>Microsoft Office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Angella White</vt:lpstr>
      <vt:lpstr>29LT Bukra Bold</vt:lpstr>
      <vt:lpstr>Arial</vt:lpstr>
      <vt:lpstr>Simplified Arabic</vt:lpstr>
      <vt:lpstr>Wingdings</vt:lpstr>
      <vt:lpstr>Kulachat Serif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Pc</cp:lastModifiedBy>
  <cp:revision>7</cp:revision>
  <dcterms:created xsi:type="dcterms:W3CDTF">2006-08-16T00:00:00Z</dcterms:created>
  <dcterms:modified xsi:type="dcterms:W3CDTF">2024-10-12T20:52:41Z</dcterms:modified>
  <dc:identifier>DAGTYC_uo8g</dc:identifier>
</cp:coreProperties>
</file>