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2" r:id="rId8"/>
    <p:sldId id="263" r:id="rId9"/>
    <p:sldId id="279" r:id="rId10"/>
    <p:sldId id="288" r:id="rId11"/>
    <p:sldId id="284" r:id="rId12"/>
    <p:sldId id="285" r:id="rId13"/>
    <p:sldId id="286" r:id="rId14"/>
    <p:sldId id="287" r:id="rId15"/>
    <p:sldId id="289" r:id="rId16"/>
    <p:sldId id="280" r:id="rId17"/>
    <p:sldId id="281" r:id="rId18"/>
    <p:sldId id="282"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90" r:id="rId35"/>
    <p:sldId id="283"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6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smtClean="0"/>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821CFC2D-1412-482C-AFEB-12ADC8D68144}" type="datetimeFigureOut">
              <a:rPr lang="fr-FR" smtClean="0"/>
              <a:t>10/12/2024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42E311-CF86-4D4B-A3E3-8E78EC6071D3}" type="slidenum">
              <a:rPr lang="fr-FR" smtClean="0"/>
              <a:t>‹N°›</a:t>
            </a:fld>
            <a:endParaRPr lang="fr-FR"/>
          </a:p>
        </p:txBody>
      </p:sp>
    </p:spTree>
    <p:extLst>
      <p:ext uri="{BB962C8B-B14F-4D97-AF65-F5344CB8AC3E}">
        <p14:creationId xmlns:p14="http://schemas.microsoft.com/office/powerpoint/2010/main" val="4013182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821CFC2D-1412-482C-AFEB-12ADC8D68144}" type="datetimeFigureOut">
              <a:rPr lang="fr-FR" smtClean="0"/>
              <a:t>10/12/2024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B42E311-CF86-4D4B-A3E3-8E78EC6071D3}" type="slidenum">
              <a:rPr lang="fr-FR" smtClean="0"/>
              <a:t>‹N°›</a:t>
            </a:fld>
            <a:endParaRPr lang="fr-FR"/>
          </a:p>
        </p:txBody>
      </p:sp>
    </p:spTree>
    <p:extLst>
      <p:ext uri="{BB962C8B-B14F-4D97-AF65-F5344CB8AC3E}">
        <p14:creationId xmlns:p14="http://schemas.microsoft.com/office/powerpoint/2010/main" val="3248586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smtClean="0"/>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21CFC2D-1412-482C-AFEB-12ADC8D68144}" type="datetimeFigureOut">
              <a:rPr lang="fr-FR" smtClean="0"/>
              <a:t>10/12/2024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42E311-CF86-4D4B-A3E3-8E78EC6071D3}" type="slidenum">
              <a:rPr lang="fr-FR" smtClean="0"/>
              <a:t>‹N°›</a:t>
            </a:fld>
            <a:endParaRPr lang="fr-FR"/>
          </a:p>
        </p:txBody>
      </p:sp>
    </p:spTree>
    <p:extLst>
      <p:ext uri="{BB962C8B-B14F-4D97-AF65-F5344CB8AC3E}">
        <p14:creationId xmlns:p14="http://schemas.microsoft.com/office/powerpoint/2010/main" val="1980105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smtClean="0"/>
              <a:t>Modifiez le style du titre</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21CFC2D-1412-482C-AFEB-12ADC8D68144}" type="datetimeFigureOut">
              <a:rPr lang="fr-FR" smtClean="0"/>
              <a:t>10/12/2024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42E311-CF86-4D4B-A3E3-8E78EC6071D3}" type="slidenum">
              <a:rPr lang="fr-FR" smtClean="0"/>
              <a:t>‹N°›</a:t>
            </a:fld>
            <a:endParaRPr lang="fr-FR"/>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613510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21CFC2D-1412-482C-AFEB-12ADC8D68144}" type="datetimeFigureOut">
              <a:rPr lang="fr-FR" smtClean="0"/>
              <a:t>10/12/2024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42E311-CF86-4D4B-A3E3-8E78EC6071D3}" type="slidenum">
              <a:rPr lang="fr-FR" smtClean="0"/>
              <a:t>‹N°›</a:t>
            </a:fld>
            <a:endParaRPr lang="fr-FR"/>
          </a:p>
        </p:txBody>
      </p:sp>
    </p:spTree>
    <p:extLst>
      <p:ext uri="{BB962C8B-B14F-4D97-AF65-F5344CB8AC3E}">
        <p14:creationId xmlns:p14="http://schemas.microsoft.com/office/powerpoint/2010/main" val="1639369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smtClean="0"/>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21CFC2D-1412-482C-AFEB-12ADC8D68144}" type="datetimeFigureOut">
              <a:rPr lang="fr-FR" smtClean="0"/>
              <a:t>10/12/2024</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42E311-CF86-4D4B-A3E3-8E78EC6071D3}" type="slidenum">
              <a:rPr lang="fr-FR" smtClean="0"/>
              <a:t>‹N°›</a:t>
            </a:fld>
            <a:endParaRPr lang="fr-FR"/>
          </a:p>
        </p:txBody>
      </p:sp>
    </p:spTree>
    <p:extLst>
      <p:ext uri="{BB962C8B-B14F-4D97-AF65-F5344CB8AC3E}">
        <p14:creationId xmlns:p14="http://schemas.microsoft.com/office/powerpoint/2010/main" val="1946174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smtClean="0"/>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21CFC2D-1412-482C-AFEB-12ADC8D68144}" type="datetimeFigureOut">
              <a:rPr lang="fr-FR" smtClean="0"/>
              <a:t>10/12/2024</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42E311-CF86-4D4B-A3E3-8E78EC6071D3}" type="slidenum">
              <a:rPr lang="fr-FR" smtClean="0"/>
              <a:t>‹N°›</a:t>
            </a:fld>
            <a:endParaRPr lang="fr-FR"/>
          </a:p>
        </p:txBody>
      </p:sp>
    </p:spTree>
    <p:extLst>
      <p:ext uri="{BB962C8B-B14F-4D97-AF65-F5344CB8AC3E}">
        <p14:creationId xmlns:p14="http://schemas.microsoft.com/office/powerpoint/2010/main" val="1023394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21CFC2D-1412-482C-AFEB-12ADC8D68144}" type="datetimeFigureOut">
              <a:rPr lang="fr-FR" smtClean="0"/>
              <a:t>10/12/2024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42E311-CF86-4D4B-A3E3-8E78EC6071D3}" type="slidenum">
              <a:rPr lang="fr-FR" smtClean="0"/>
              <a:t>‹N°›</a:t>
            </a:fld>
            <a:endParaRPr lang="fr-FR"/>
          </a:p>
        </p:txBody>
      </p:sp>
    </p:spTree>
    <p:extLst>
      <p:ext uri="{BB962C8B-B14F-4D97-AF65-F5344CB8AC3E}">
        <p14:creationId xmlns:p14="http://schemas.microsoft.com/office/powerpoint/2010/main" val="382642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smtClean="0"/>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21CFC2D-1412-482C-AFEB-12ADC8D68144}" type="datetimeFigureOut">
              <a:rPr lang="fr-FR" smtClean="0"/>
              <a:t>10/12/2024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42E311-CF86-4D4B-A3E3-8E78EC6071D3}" type="slidenum">
              <a:rPr lang="fr-FR" smtClean="0"/>
              <a:t>‹N°›</a:t>
            </a:fld>
            <a:endParaRPr lang="fr-FR"/>
          </a:p>
        </p:txBody>
      </p:sp>
    </p:spTree>
    <p:extLst>
      <p:ext uri="{BB962C8B-B14F-4D97-AF65-F5344CB8AC3E}">
        <p14:creationId xmlns:p14="http://schemas.microsoft.com/office/powerpoint/2010/main" val="1993370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821CFC2D-1412-482C-AFEB-12ADC8D68144}" type="datetimeFigureOut">
              <a:rPr lang="fr-FR" smtClean="0"/>
              <a:t>10/12/2024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42E311-CF86-4D4B-A3E3-8E78EC6071D3}" type="slidenum">
              <a:rPr lang="fr-FR" smtClean="0"/>
              <a:t>‹N°›</a:t>
            </a:fld>
            <a:endParaRPr lang="fr-FR"/>
          </a:p>
        </p:txBody>
      </p:sp>
    </p:spTree>
    <p:extLst>
      <p:ext uri="{BB962C8B-B14F-4D97-AF65-F5344CB8AC3E}">
        <p14:creationId xmlns:p14="http://schemas.microsoft.com/office/powerpoint/2010/main" val="1543852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21CFC2D-1412-482C-AFEB-12ADC8D68144}" type="datetimeFigureOut">
              <a:rPr lang="fr-FR" smtClean="0"/>
              <a:t>10/12/2024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B42E311-CF86-4D4B-A3E3-8E78EC6071D3}" type="slidenum">
              <a:rPr lang="fr-FR" smtClean="0"/>
              <a:t>‹N°›</a:t>
            </a:fld>
            <a:endParaRPr lang="fr-FR"/>
          </a:p>
        </p:txBody>
      </p:sp>
    </p:spTree>
    <p:extLst>
      <p:ext uri="{BB962C8B-B14F-4D97-AF65-F5344CB8AC3E}">
        <p14:creationId xmlns:p14="http://schemas.microsoft.com/office/powerpoint/2010/main" val="3524019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821CFC2D-1412-482C-AFEB-12ADC8D68144}" type="datetimeFigureOut">
              <a:rPr lang="fr-FR" smtClean="0"/>
              <a:t>10/12/2024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B42E311-CF86-4D4B-A3E3-8E78EC6071D3}" type="slidenum">
              <a:rPr lang="fr-FR" smtClean="0"/>
              <a:t>‹N°›</a:t>
            </a:fld>
            <a:endParaRPr lang="fr-FR"/>
          </a:p>
        </p:txBody>
      </p:sp>
    </p:spTree>
    <p:extLst>
      <p:ext uri="{BB962C8B-B14F-4D97-AF65-F5344CB8AC3E}">
        <p14:creationId xmlns:p14="http://schemas.microsoft.com/office/powerpoint/2010/main" val="389602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821CFC2D-1412-482C-AFEB-12ADC8D68144}" type="datetimeFigureOut">
              <a:rPr lang="fr-FR" smtClean="0"/>
              <a:t>10/12/2024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B42E311-CF86-4D4B-A3E3-8E78EC6071D3}" type="slidenum">
              <a:rPr lang="fr-FR" smtClean="0"/>
              <a:t>‹N°›</a:t>
            </a:fld>
            <a:endParaRPr lang="fr-FR"/>
          </a:p>
        </p:txBody>
      </p:sp>
    </p:spTree>
    <p:extLst>
      <p:ext uri="{BB962C8B-B14F-4D97-AF65-F5344CB8AC3E}">
        <p14:creationId xmlns:p14="http://schemas.microsoft.com/office/powerpoint/2010/main" val="1319341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7" name="Date Placeholder 2"/>
          <p:cNvSpPr>
            <a:spLocks noGrp="1"/>
          </p:cNvSpPr>
          <p:nvPr>
            <p:ph type="dt" sz="half" idx="10"/>
          </p:nvPr>
        </p:nvSpPr>
        <p:spPr/>
        <p:txBody>
          <a:bodyPr/>
          <a:lstStyle/>
          <a:p>
            <a:fld id="{821CFC2D-1412-482C-AFEB-12ADC8D68144}" type="datetimeFigureOut">
              <a:rPr lang="fr-FR" smtClean="0"/>
              <a:t>10/12/2024</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EB42E311-CF86-4D4B-A3E3-8E78EC6071D3}" type="slidenum">
              <a:rPr lang="fr-FR" smtClean="0"/>
              <a:t>‹N°›</a:t>
            </a:fld>
            <a:endParaRPr lang="fr-FR"/>
          </a:p>
        </p:txBody>
      </p:sp>
    </p:spTree>
    <p:extLst>
      <p:ext uri="{BB962C8B-B14F-4D97-AF65-F5344CB8AC3E}">
        <p14:creationId xmlns:p14="http://schemas.microsoft.com/office/powerpoint/2010/main" val="2871368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21CFC2D-1412-482C-AFEB-12ADC8D68144}" type="datetimeFigureOut">
              <a:rPr lang="fr-FR" smtClean="0"/>
              <a:t>10/12/2024</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EB42E311-CF86-4D4B-A3E3-8E78EC6071D3}" type="slidenum">
              <a:rPr lang="fr-FR" smtClean="0"/>
              <a:t>‹N°›</a:t>
            </a:fld>
            <a:endParaRPr lang="fr-FR"/>
          </a:p>
        </p:txBody>
      </p:sp>
    </p:spTree>
    <p:extLst>
      <p:ext uri="{BB962C8B-B14F-4D97-AF65-F5344CB8AC3E}">
        <p14:creationId xmlns:p14="http://schemas.microsoft.com/office/powerpoint/2010/main" val="3838163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7" name="Date Placeholder 4"/>
          <p:cNvSpPr>
            <a:spLocks noGrp="1"/>
          </p:cNvSpPr>
          <p:nvPr>
            <p:ph type="dt" sz="half" idx="10"/>
          </p:nvPr>
        </p:nvSpPr>
        <p:spPr/>
        <p:txBody>
          <a:bodyPr/>
          <a:lstStyle/>
          <a:p>
            <a:fld id="{821CFC2D-1412-482C-AFEB-12ADC8D68144}" type="datetimeFigureOut">
              <a:rPr lang="fr-FR" smtClean="0"/>
              <a:t>10/12/2024</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EB42E311-CF86-4D4B-A3E3-8E78EC6071D3}" type="slidenum">
              <a:rPr lang="fr-FR" smtClean="0"/>
              <a:t>‹N°›</a:t>
            </a:fld>
            <a:endParaRPr lang="fr-FR"/>
          </a:p>
        </p:txBody>
      </p:sp>
    </p:spTree>
    <p:extLst>
      <p:ext uri="{BB962C8B-B14F-4D97-AF65-F5344CB8AC3E}">
        <p14:creationId xmlns:p14="http://schemas.microsoft.com/office/powerpoint/2010/main" val="9771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821CFC2D-1412-482C-AFEB-12ADC8D68144}" type="datetimeFigureOut">
              <a:rPr lang="fr-FR" smtClean="0"/>
              <a:t>10/12/2024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B42E311-CF86-4D4B-A3E3-8E78EC6071D3}" type="slidenum">
              <a:rPr lang="fr-FR" smtClean="0"/>
              <a:t>‹N°›</a:t>
            </a:fld>
            <a:endParaRPr lang="fr-FR"/>
          </a:p>
        </p:txBody>
      </p:sp>
    </p:spTree>
    <p:extLst>
      <p:ext uri="{BB962C8B-B14F-4D97-AF65-F5344CB8AC3E}">
        <p14:creationId xmlns:p14="http://schemas.microsoft.com/office/powerpoint/2010/main" val="3009691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smtClean="0"/>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21CFC2D-1412-482C-AFEB-12ADC8D68144}" type="datetimeFigureOut">
              <a:rPr lang="fr-FR" smtClean="0"/>
              <a:t>10/12/2024</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B42E311-CF86-4D4B-A3E3-8E78EC6071D3}" type="slidenum">
              <a:rPr lang="fr-FR" smtClean="0"/>
              <a:t>‹N°›</a:t>
            </a:fld>
            <a:endParaRPr lang="fr-FR"/>
          </a:p>
        </p:txBody>
      </p:sp>
    </p:spTree>
    <p:extLst>
      <p:ext uri="{BB962C8B-B14F-4D97-AF65-F5344CB8AC3E}">
        <p14:creationId xmlns:p14="http://schemas.microsoft.com/office/powerpoint/2010/main" val="578518519"/>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9.jpg"/></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019178" y="2859742"/>
            <a:ext cx="8825658" cy="2438400"/>
          </a:xfrm>
        </p:spPr>
        <p:txBody>
          <a:bodyPr/>
          <a:lstStyle/>
          <a:p>
            <a:pPr algn="ctr" rtl="1"/>
            <a:r>
              <a:rPr lang="ar-DZ" sz="4400" b="1" dirty="0" smtClean="0">
                <a:effectLst>
                  <a:outerShdw blurRad="38100" dist="38100" dir="2700000" algn="tl">
                    <a:srgbClr val="000000">
                      <a:alpha val="43137"/>
                    </a:srgbClr>
                  </a:outerShdw>
                </a:effectLst>
              </a:rPr>
              <a:t>دراسة حالة حول شركة :  </a:t>
            </a:r>
            <a:r>
              <a:rPr lang="ar-DZ" b="1" dirty="0" smtClean="0">
                <a:effectLst>
                  <a:outerShdw blurRad="38100" dist="38100" dir="2700000" algn="tl">
                    <a:srgbClr val="000000">
                      <a:alpha val="43137"/>
                    </a:srgbClr>
                  </a:outerShdw>
                </a:effectLst>
              </a:rPr>
              <a:t/>
            </a:r>
            <a:br>
              <a:rPr lang="ar-DZ" b="1" dirty="0" smtClean="0">
                <a:effectLst>
                  <a:outerShdw blurRad="38100" dist="38100" dir="2700000" algn="tl">
                    <a:srgbClr val="000000">
                      <a:alpha val="43137"/>
                    </a:srgbClr>
                  </a:outerShdw>
                </a:effectLst>
              </a:rPr>
            </a:br>
            <a:r>
              <a:rPr lang="fr-FR" b="1" dirty="0" err="1">
                <a:effectLst>
                  <a:outerShdw blurRad="38100" dist="38100" dir="2700000" algn="tl">
                    <a:srgbClr val="000000">
                      <a:alpha val="43137"/>
                    </a:srgbClr>
                  </a:outerShdw>
                </a:effectLst>
              </a:rPr>
              <a:t>ArcelorMittal</a:t>
            </a:r>
            <a:endParaRPr lang="fr-FR" b="1" dirty="0">
              <a:effectLst>
                <a:outerShdw blurRad="38100" dist="38100" dir="2700000" algn="tl">
                  <a:srgbClr val="000000">
                    <a:alpha val="43137"/>
                  </a:srgbClr>
                </a:outerShdw>
              </a:effectLst>
            </a:endParaRPr>
          </a:p>
        </p:txBody>
      </p:sp>
      <p:sp>
        <p:nvSpPr>
          <p:cNvPr id="3" name="Sous-titre 2"/>
          <p:cNvSpPr>
            <a:spLocks noGrp="1"/>
          </p:cNvSpPr>
          <p:nvPr>
            <p:ph type="subTitle" idx="1"/>
          </p:nvPr>
        </p:nvSpPr>
        <p:spPr>
          <a:xfrm>
            <a:off x="2701367" y="5449733"/>
            <a:ext cx="8825658" cy="861420"/>
          </a:xfrm>
        </p:spPr>
        <p:txBody>
          <a:bodyPr>
            <a:noAutofit/>
          </a:bodyPr>
          <a:lstStyle/>
          <a:p>
            <a:pPr algn="r" rtl="1"/>
            <a:r>
              <a:rPr lang="ar-DZ" sz="2400" b="1" dirty="0" smtClean="0"/>
              <a:t>من اعداد : صولة ايمان / مرابط مريم البتول </a:t>
            </a:r>
          </a:p>
          <a:p>
            <a:pPr algn="r" rtl="1"/>
            <a:r>
              <a:rPr lang="ar-DZ" sz="2400" b="1" dirty="0" smtClean="0"/>
              <a:t>الفوج : 02 </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99" y="429438"/>
            <a:ext cx="5802824" cy="29848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94724762"/>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0240" y="-152400"/>
            <a:ext cx="9404723" cy="58270"/>
          </a:xfrm>
        </p:spPr>
        <p:txBody>
          <a:bodyPr/>
          <a:lstStyle/>
          <a:p>
            <a:endParaRPr lang="fr-FR" dirty="0"/>
          </a:p>
        </p:txBody>
      </p:sp>
      <p:sp>
        <p:nvSpPr>
          <p:cNvPr id="3" name="Espace réservé du contenu 2"/>
          <p:cNvSpPr>
            <a:spLocks noGrp="1"/>
          </p:cNvSpPr>
          <p:nvPr>
            <p:ph idx="1"/>
          </p:nvPr>
        </p:nvSpPr>
        <p:spPr>
          <a:xfrm>
            <a:off x="1103312" y="806824"/>
            <a:ext cx="8946541" cy="5441575"/>
          </a:xfrm>
        </p:spPr>
        <p:txBody>
          <a:bodyPr/>
          <a:lstStyle/>
          <a:p>
            <a:pPr lvl="0" algn="r" rtl="1">
              <a:lnSpc>
                <a:spcPct val="115000"/>
              </a:lnSpc>
              <a:spcAft>
                <a:spcPts val="800"/>
              </a:spcAft>
              <a:buClr>
                <a:srgbClr val="F5A408"/>
              </a:buClr>
              <a:buFont typeface="Wingdings 3" panose="05040102010807070707" pitchFamily="18" charset="2"/>
              <a:buChar char=""/>
              <a:tabLst>
                <a:tab pos="457200" algn="l"/>
              </a:tabLst>
            </a:pPr>
            <a:r>
              <a:rPr lang="ar-SA" sz="2400" b="1" kern="100" dirty="0">
                <a:solidFill>
                  <a:prstClr val="white"/>
                </a:solidFill>
                <a:latin typeface="Aptos"/>
                <a:ea typeface="Times New Roman" panose="02020603050405020304" pitchFamily="18" charset="0"/>
                <a:cs typeface="Arial" panose="020B0604020202020204" pitchFamily="34" charset="0"/>
              </a:rPr>
              <a:t>منتجات الصلب المسطحة : </a:t>
            </a:r>
            <a:r>
              <a:rPr lang="ar-SA" sz="2400" kern="100" dirty="0">
                <a:solidFill>
                  <a:prstClr val="white"/>
                </a:solidFill>
                <a:latin typeface="Aptos"/>
                <a:ea typeface="Times New Roman" panose="02020603050405020304" pitchFamily="18" charset="0"/>
                <a:cs typeface="Arial" panose="020B0604020202020204" pitchFamily="34" charset="0"/>
              </a:rPr>
              <a:t>تمثل منتجات الصلب المسطح جزءا كبيرًا </a:t>
            </a:r>
            <a:r>
              <a:rPr lang="ar-SA" sz="2400" kern="100" dirty="0" smtClean="0">
                <a:solidFill>
                  <a:prstClr val="white"/>
                </a:solidFill>
                <a:latin typeface="Aptos"/>
                <a:ea typeface="Times New Roman" panose="02020603050405020304" pitchFamily="18" charset="0"/>
                <a:cs typeface="Arial" panose="020B0604020202020204" pitchFamily="34" charset="0"/>
              </a:rPr>
              <a:t>من</a:t>
            </a:r>
            <a:r>
              <a:rPr lang="fr-FR" sz="2400" kern="100" dirty="0" smtClean="0">
                <a:solidFill>
                  <a:prstClr val="white"/>
                </a:solidFill>
                <a:latin typeface="Aptos"/>
                <a:ea typeface="Times New Roman" panose="02020603050405020304" pitchFamily="18" charset="0"/>
                <a:cs typeface="Arial" panose="020B0604020202020204" pitchFamily="34" charset="0"/>
              </a:rPr>
              <a:t> </a:t>
            </a:r>
            <a:r>
              <a:rPr lang="ar-SA" sz="2400" kern="100" dirty="0" smtClean="0">
                <a:solidFill>
                  <a:prstClr val="white"/>
                </a:solidFill>
                <a:latin typeface="Aptos"/>
                <a:ea typeface="Times New Roman" panose="02020603050405020304" pitchFamily="18" charset="0"/>
                <a:cs typeface="Arial" panose="020B0604020202020204" pitchFamily="34" charset="0"/>
              </a:rPr>
              <a:t>عروض </a:t>
            </a:r>
            <a:r>
              <a:rPr lang="en-US" sz="2400" kern="100" dirty="0" err="1">
                <a:solidFill>
                  <a:prstClr val="white"/>
                </a:solidFill>
                <a:latin typeface="Aptos"/>
                <a:ea typeface="Times New Roman" panose="02020603050405020304" pitchFamily="18" charset="0"/>
                <a:cs typeface="Arial" panose="020B0604020202020204" pitchFamily="34" charset="0"/>
              </a:rPr>
              <a:t>ArcelorMittal</a:t>
            </a:r>
            <a:r>
              <a:rPr lang="ar-SA" sz="2400" kern="100" dirty="0">
                <a:solidFill>
                  <a:prstClr val="white"/>
                </a:solidFill>
                <a:latin typeface="Aptos"/>
                <a:ea typeface="Times New Roman" panose="02020603050405020304" pitchFamily="18" charset="0"/>
                <a:cs typeface="Arial" panose="020B0604020202020204" pitchFamily="34" charset="0"/>
              </a:rPr>
              <a:t>، وهو ما يمثل حوالي %45 من إجمالي حجم </a:t>
            </a:r>
            <a:r>
              <a:rPr lang="fr-FR" sz="2400" kern="100" dirty="0" smtClean="0">
                <a:solidFill>
                  <a:prstClr val="white"/>
                </a:solidFill>
                <a:latin typeface="Aptos"/>
                <a:ea typeface="Times New Roman" panose="02020603050405020304" pitchFamily="18" charset="0"/>
                <a:cs typeface="Arial" panose="020B0604020202020204" pitchFamily="34" charset="0"/>
              </a:rPr>
              <a:t> </a:t>
            </a:r>
            <a:r>
              <a:rPr lang="ar-SA" sz="2400" kern="100" dirty="0" smtClean="0">
                <a:solidFill>
                  <a:prstClr val="white"/>
                </a:solidFill>
                <a:latin typeface="Aptos"/>
                <a:ea typeface="Times New Roman" panose="02020603050405020304" pitchFamily="18" charset="0"/>
                <a:cs typeface="Arial" panose="020B0604020202020204" pitchFamily="34" charset="0"/>
              </a:rPr>
              <a:t>شحنات </a:t>
            </a:r>
            <a:r>
              <a:rPr lang="ar-SA" sz="2400" kern="100" dirty="0">
                <a:solidFill>
                  <a:prstClr val="white"/>
                </a:solidFill>
                <a:latin typeface="Aptos"/>
                <a:ea typeface="Times New Roman" panose="02020603050405020304" pitchFamily="18" charset="0"/>
                <a:cs typeface="Arial" panose="020B0604020202020204" pitchFamily="34" charset="0"/>
              </a:rPr>
              <a:t>الصلب. و في عام 2021، وصلت </a:t>
            </a:r>
            <a:r>
              <a:rPr lang="ar-SA" sz="2400" kern="100" dirty="0" smtClean="0">
                <a:solidFill>
                  <a:prstClr val="white"/>
                </a:solidFill>
                <a:latin typeface="Aptos"/>
                <a:ea typeface="Times New Roman" panose="02020603050405020304" pitchFamily="18" charset="0"/>
                <a:cs typeface="Arial" panose="020B0604020202020204" pitchFamily="34" charset="0"/>
              </a:rPr>
              <a:t>إيرادات </a:t>
            </a:r>
            <a:r>
              <a:rPr lang="ar-SA" sz="2400" kern="100" dirty="0">
                <a:solidFill>
                  <a:prstClr val="white"/>
                </a:solidFill>
                <a:latin typeface="Aptos"/>
                <a:ea typeface="Times New Roman" panose="02020603050405020304" pitchFamily="18" charset="0"/>
                <a:cs typeface="Arial" panose="020B0604020202020204" pitchFamily="34" charset="0"/>
              </a:rPr>
              <a:t>المنتجات المسطحة تقريبا 56 مليار دولار</a:t>
            </a:r>
            <a:endParaRPr lang="fr-FR" sz="2400" kern="100" dirty="0">
              <a:solidFill>
                <a:prstClr val="white"/>
              </a:solidFill>
              <a:latin typeface="Aptos"/>
              <a:ea typeface="Times New Roman" panose="02020603050405020304" pitchFamily="18" charset="0"/>
              <a:cs typeface="Arial" panose="020B0604020202020204" pitchFamily="34" charset="0"/>
            </a:endParaRPr>
          </a:p>
          <a:p>
            <a:pPr algn="r" rtl="1"/>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1177" y="2417200"/>
            <a:ext cx="3686328" cy="3997047"/>
          </a:xfrm>
          <a:prstGeom prst="rect">
            <a:avLst/>
          </a:prstGeom>
          <a:ln w="76200">
            <a:solidFill>
              <a:schemeClr val="accent1"/>
            </a:solidFill>
          </a:ln>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689" y="2392267"/>
            <a:ext cx="4046912" cy="4046912"/>
          </a:xfrm>
          <a:prstGeom prst="rect">
            <a:avLst/>
          </a:prstGeom>
          <a:ln w="76200">
            <a:solidFill>
              <a:schemeClr val="accent1"/>
            </a:solidFill>
          </a:ln>
        </p:spPr>
      </p:pic>
    </p:spTree>
    <p:extLst>
      <p:ext uri="{BB962C8B-B14F-4D97-AF65-F5344CB8AC3E}">
        <p14:creationId xmlns:p14="http://schemas.microsoft.com/office/powerpoint/2010/main" val="538971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1201270"/>
            <a:ext cx="9404723" cy="1400530"/>
          </a:xfrm>
        </p:spPr>
        <p:txBody>
          <a:bodyPr/>
          <a:lstStyle/>
          <a:p>
            <a:endParaRPr lang="fr-FR" dirty="0"/>
          </a:p>
        </p:txBody>
      </p:sp>
      <p:sp>
        <p:nvSpPr>
          <p:cNvPr id="3" name="Espace réservé du contenu 2"/>
          <p:cNvSpPr>
            <a:spLocks noGrp="1"/>
          </p:cNvSpPr>
          <p:nvPr>
            <p:ph idx="1"/>
          </p:nvPr>
        </p:nvSpPr>
        <p:spPr>
          <a:xfrm>
            <a:off x="1103312" y="887506"/>
            <a:ext cx="8946541" cy="5643281"/>
          </a:xfrm>
        </p:spPr>
        <p:txBody>
          <a:bodyPr/>
          <a:lstStyle/>
          <a:p>
            <a:pPr algn="r" rtl="1"/>
            <a:r>
              <a:rPr lang="ar-SA" sz="2400" b="1" dirty="0"/>
              <a:t>منتجات الصلب الطويلة : </a:t>
            </a:r>
            <a:r>
              <a:rPr lang="ar-SA" sz="2400" dirty="0"/>
              <a:t>تمثل المنتجات الفولاذية الطويلة حوالي 14% من إجمالي شحنات </a:t>
            </a:r>
            <a:r>
              <a:rPr lang="en-US" sz="2400" dirty="0" err="1"/>
              <a:t>ArcelorMittal</a:t>
            </a:r>
            <a:r>
              <a:rPr lang="ar-SA" sz="2400" dirty="0"/>
              <a:t>. وتستخدم هذه المنتجات في المقام الأول في قطاع البناء</a:t>
            </a:r>
            <a:r>
              <a:rPr lang="ar-SA" sz="2400" b="1" dirty="0"/>
              <a:t> </a:t>
            </a:r>
            <a:r>
              <a:rPr lang="ar-SA" sz="2400" dirty="0"/>
              <a:t>في عام 2022، كانت إيرادات منتجات الصلب الطويلة موجودة 17 مليار د</a:t>
            </a:r>
            <a:endParaRPr lang="fr-FR" sz="2400" dirty="0"/>
          </a:p>
          <a:p>
            <a:pPr marL="0" indent="0" algn="r" rtl="1">
              <a:buNone/>
            </a:pP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777" y="2317436"/>
            <a:ext cx="7382435" cy="3908552"/>
          </a:xfrm>
          <a:prstGeom prst="rect">
            <a:avLst/>
          </a:prstGeom>
          <a:ln w="76200">
            <a:solidFill>
              <a:schemeClr val="accent1"/>
            </a:solidFill>
          </a:ln>
        </p:spPr>
      </p:pic>
    </p:spTree>
    <p:extLst>
      <p:ext uri="{BB962C8B-B14F-4D97-AF65-F5344CB8AC3E}">
        <p14:creationId xmlns:p14="http://schemas.microsoft.com/office/powerpoint/2010/main" val="35716522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891988"/>
            <a:ext cx="9404723" cy="1400530"/>
          </a:xfrm>
        </p:spPr>
        <p:txBody>
          <a:bodyPr/>
          <a:lstStyle/>
          <a:p>
            <a:endParaRPr lang="fr-FR" dirty="0"/>
          </a:p>
        </p:txBody>
      </p:sp>
      <p:sp>
        <p:nvSpPr>
          <p:cNvPr id="3" name="Espace réservé du contenu 2"/>
          <p:cNvSpPr>
            <a:spLocks noGrp="1"/>
          </p:cNvSpPr>
          <p:nvPr>
            <p:ph idx="1"/>
          </p:nvPr>
        </p:nvSpPr>
        <p:spPr>
          <a:xfrm>
            <a:off x="1103312" y="766482"/>
            <a:ext cx="8946541" cy="5481917"/>
          </a:xfrm>
        </p:spPr>
        <p:txBody>
          <a:bodyPr/>
          <a:lstStyle/>
          <a:p>
            <a:pPr lvl="0" algn="r" rtl="1">
              <a:lnSpc>
                <a:spcPct val="115000"/>
              </a:lnSpc>
              <a:spcAft>
                <a:spcPts val="800"/>
              </a:spcAft>
              <a:buFont typeface="Wingdings 3" panose="05040102010807070707" pitchFamily="18" charset="2"/>
              <a:buChar char=""/>
              <a:tabLst>
                <a:tab pos="457200" algn="l"/>
              </a:tabLst>
            </a:pPr>
            <a:r>
              <a:rPr lang="ar-SA" sz="2400" b="1" kern="100" dirty="0">
                <a:latin typeface="Aptos"/>
                <a:ea typeface="Times New Roman" panose="02020603050405020304" pitchFamily="18" charset="0"/>
                <a:cs typeface="Arial" panose="020B0604020202020204" pitchFamily="34" charset="0"/>
              </a:rPr>
              <a:t>عروض الفولاذ المقاوم للصدأ : </a:t>
            </a:r>
            <a:r>
              <a:rPr lang="ar-SA" sz="2400" kern="100" dirty="0">
                <a:latin typeface="Aptos"/>
                <a:ea typeface="Times New Roman" panose="02020603050405020304" pitchFamily="18" charset="0"/>
                <a:cs typeface="Arial" panose="020B0604020202020204" pitchFamily="34" charset="0"/>
              </a:rPr>
              <a:t>تعد شركة </a:t>
            </a:r>
            <a:r>
              <a:rPr lang="en-US" sz="2400" kern="100" dirty="0" err="1">
                <a:latin typeface="Aptos"/>
                <a:ea typeface="Times New Roman" panose="02020603050405020304" pitchFamily="18" charset="0"/>
                <a:cs typeface="Arial" panose="020B0604020202020204" pitchFamily="34" charset="0"/>
              </a:rPr>
              <a:t>Arcelor</a:t>
            </a:r>
            <a:r>
              <a:rPr lang="en-US" sz="2400" kern="100" dirty="0">
                <a:latin typeface="Aptos"/>
                <a:ea typeface="Times New Roman" panose="02020603050405020304" pitchFamily="18" charset="0"/>
                <a:cs typeface="Arial" panose="020B0604020202020204" pitchFamily="34" charset="0"/>
              </a:rPr>
              <a:t> Mittal</a:t>
            </a:r>
            <a:r>
              <a:rPr lang="ar-SA" sz="2400" kern="100" dirty="0">
                <a:latin typeface="Aptos"/>
                <a:ea typeface="Times New Roman" panose="02020603050405020304" pitchFamily="18" charset="0"/>
                <a:cs typeface="Arial" panose="020B0604020202020204" pitchFamily="34" charset="0"/>
              </a:rPr>
              <a:t> لاعبًا رئيسيا في السوق العالمية للفولاذ المقاوم للصدأ، حيث تنتج مجموعة متنوعة من الدرجات والأشكال. ساهم قطاع الفولاذ المقاوم للصدأ في الشركة تقريبا 15 مليار دولار إلى إجمالي الإيرادات في عام 2022، مما يسلط الضوء على أهميتها في مزيج المنتجات.</a:t>
            </a:r>
            <a:endParaRPr lang="fr-FR" sz="2400" kern="100" dirty="0">
              <a:latin typeface="Aptos"/>
              <a:ea typeface="Times New Roman" panose="02020603050405020304" pitchFamily="18" charset="0"/>
              <a:cs typeface="Arial" panose="020B0604020202020204" pitchFamily="34" charset="0"/>
            </a:endParaRPr>
          </a:p>
          <a:p>
            <a:pPr algn="r" rtl="1"/>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0649" y="2649835"/>
            <a:ext cx="6728173" cy="3856504"/>
          </a:xfrm>
          <a:prstGeom prst="rect">
            <a:avLst/>
          </a:prstGeom>
          <a:ln w="76200">
            <a:solidFill>
              <a:schemeClr val="accent1"/>
            </a:solidFill>
          </a:ln>
        </p:spPr>
      </p:pic>
    </p:spTree>
    <p:extLst>
      <p:ext uri="{BB962C8B-B14F-4D97-AF65-F5344CB8AC3E}">
        <p14:creationId xmlns:p14="http://schemas.microsoft.com/office/powerpoint/2010/main" val="162751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8193" y="-1400530"/>
            <a:ext cx="9404723" cy="1400530"/>
          </a:xfrm>
        </p:spPr>
        <p:txBody>
          <a:bodyPr/>
          <a:lstStyle/>
          <a:p>
            <a:endParaRPr lang="fr-FR" dirty="0"/>
          </a:p>
        </p:txBody>
      </p:sp>
      <p:sp>
        <p:nvSpPr>
          <p:cNvPr id="3" name="Espace réservé du contenu 2"/>
          <p:cNvSpPr>
            <a:spLocks noGrp="1"/>
          </p:cNvSpPr>
          <p:nvPr>
            <p:ph idx="1"/>
          </p:nvPr>
        </p:nvSpPr>
        <p:spPr>
          <a:xfrm>
            <a:off x="1103312" y="524436"/>
            <a:ext cx="8946541" cy="5723964"/>
          </a:xfrm>
        </p:spPr>
        <p:txBody>
          <a:bodyPr/>
          <a:lstStyle/>
          <a:p>
            <a:pPr lvl="0" algn="r" rtl="1">
              <a:lnSpc>
                <a:spcPct val="115000"/>
              </a:lnSpc>
              <a:spcAft>
                <a:spcPts val="800"/>
              </a:spcAft>
              <a:buFont typeface="Wingdings 3" panose="05040102010807070707" pitchFamily="18" charset="2"/>
              <a:buChar char=""/>
              <a:tabLst>
                <a:tab pos="457200" algn="l"/>
              </a:tabLst>
            </a:pPr>
            <a:r>
              <a:rPr lang="ar-SA" sz="2400" b="1" kern="100" dirty="0">
                <a:latin typeface="Aptos"/>
                <a:ea typeface="Times New Roman" panose="02020603050405020304" pitchFamily="18" charset="0"/>
                <a:cs typeface="Arial" panose="020B0604020202020204" pitchFamily="34" charset="0"/>
              </a:rPr>
              <a:t>الصلب المتخصص للسيارات : </a:t>
            </a:r>
            <a:r>
              <a:rPr lang="ar-SA" sz="2400" kern="100" dirty="0">
                <a:latin typeface="Aptos"/>
                <a:ea typeface="Times New Roman" panose="02020603050405020304" pitchFamily="18" charset="0"/>
                <a:cs typeface="Arial" panose="020B0604020202020204" pitchFamily="34" charset="0"/>
              </a:rPr>
              <a:t>يعد قطاع السيارات سوقا مهما لمنتجات الصلب المتخصصة لشركة </a:t>
            </a:r>
            <a:r>
              <a:rPr lang="en-US" sz="2400" kern="100" dirty="0" err="1">
                <a:latin typeface="Aptos"/>
                <a:ea typeface="Times New Roman" panose="02020603050405020304" pitchFamily="18" charset="0"/>
                <a:cs typeface="Arial" panose="020B0604020202020204" pitchFamily="34" charset="0"/>
              </a:rPr>
              <a:t>Arcelor</a:t>
            </a:r>
            <a:r>
              <a:rPr lang="en-US" sz="2400" kern="100" dirty="0">
                <a:latin typeface="Aptos"/>
                <a:ea typeface="Times New Roman" panose="02020603050405020304" pitchFamily="18" charset="0"/>
                <a:cs typeface="Arial" panose="020B0604020202020204" pitchFamily="34" charset="0"/>
              </a:rPr>
              <a:t> Mittal</a:t>
            </a:r>
            <a:r>
              <a:rPr lang="ar-SA" sz="2400" kern="100" dirty="0">
                <a:latin typeface="Aptos"/>
                <a:ea typeface="Times New Roman" panose="02020603050405020304" pitchFamily="18" charset="0"/>
                <a:cs typeface="Arial" panose="020B0604020202020204" pitchFamily="34" charset="0"/>
              </a:rPr>
              <a:t>. ومن خلال الفولاذ المتقدم عالي القوة، تهدف الشركة إلى تلبية الطلب المتزايد على المواد خفيفة الوزن. في السنوات الأخيرة، نما قطاع السيارات ليمثل حوالي 10 مليارات دولار من الإيرادات السنوية </a:t>
            </a:r>
            <a:r>
              <a:rPr lang="en-US" sz="2400" kern="100" dirty="0" err="1">
                <a:latin typeface="Aptos"/>
                <a:ea typeface="Times New Roman" panose="02020603050405020304" pitchFamily="18" charset="0"/>
                <a:cs typeface="Arial" panose="020B0604020202020204" pitchFamily="34" charset="0"/>
              </a:rPr>
              <a:t>ArcelorMittal</a:t>
            </a:r>
            <a:r>
              <a:rPr lang="ar-SA" sz="2400" kern="100" dirty="0">
                <a:latin typeface="Aptos"/>
                <a:ea typeface="Times New Roman" panose="02020603050405020304" pitchFamily="18" charset="0"/>
                <a:cs typeface="Arial" panose="020B0604020202020204" pitchFamily="34" charset="0"/>
              </a:rPr>
              <a:t> لشركة</a:t>
            </a:r>
            <a:endParaRPr lang="fr-FR" sz="2400" kern="100" dirty="0">
              <a:latin typeface="Aptos"/>
              <a:ea typeface="Times New Roman" panose="02020603050405020304" pitchFamily="18" charset="0"/>
              <a:cs typeface="Arial" panose="020B0604020202020204" pitchFamily="34" charset="0"/>
            </a:endParaRPr>
          </a:p>
          <a:p>
            <a:pPr algn="r" rtl="1"/>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169" y="2901764"/>
            <a:ext cx="5838825" cy="3448050"/>
          </a:xfrm>
          <a:prstGeom prst="rect">
            <a:avLst/>
          </a:prstGeom>
          <a:ln w="76200">
            <a:solidFill>
              <a:schemeClr val="accent1"/>
            </a:solidFill>
          </a:ln>
        </p:spPr>
      </p:pic>
    </p:spTree>
    <p:extLst>
      <p:ext uri="{BB962C8B-B14F-4D97-AF65-F5344CB8AC3E}">
        <p14:creationId xmlns:p14="http://schemas.microsoft.com/office/powerpoint/2010/main" val="4104515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1214717"/>
            <a:ext cx="9404723" cy="1400530"/>
          </a:xfrm>
        </p:spPr>
        <p:txBody>
          <a:bodyPr/>
          <a:lstStyle/>
          <a:p>
            <a:endParaRPr lang="fr-FR" dirty="0"/>
          </a:p>
        </p:txBody>
      </p:sp>
      <p:sp>
        <p:nvSpPr>
          <p:cNvPr id="3" name="Espace réservé du contenu 2"/>
          <p:cNvSpPr>
            <a:spLocks noGrp="1"/>
          </p:cNvSpPr>
          <p:nvPr>
            <p:ph idx="1"/>
          </p:nvPr>
        </p:nvSpPr>
        <p:spPr>
          <a:xfrm>
            <a:off x="1103312" y="605118"/>
            <a:ext cx="8946541" cy="5643282"/>
          </a:xfrm>
        </p:spPr>
        <p:txBody>
          <a:bodyPr/>
          <a:lstStyle/>
          <a:p>
            <a:pPr lvl="0" algn="r" rtl="1">
              <a:lnSpc>
                <a:spcPct val="115000"/>
              </a:lnSpc>
              <a:spcAft>
                <a:spcPts val="800"/>
              </a:spcAft>
              <a:buFont typeface="Wingdings 3" panose="05040102010807070707" pitchFamily="18" charset="2"/>
              <a:buChar char=""/>
              <a:tabLst>
                <a:tab pos="457200" algn="l"/>
              </a:tabLst>
            </a:pPr>
            <a:r>
              <a:rPr lang="ar-SA" sz="2400" b="1" kern="100" dirty="0">
                <a:latin typeface="Aptos"/>
                <a:ea typeface="Times New Roman" panose="02020603050405020304" pitchFamily="18" charset="0"/>
                <a:cs typeface="Arial" panose="020B0604020202020204" pitchFamily="34" charset="0"/>
              </a:rPr>
              <a:t>عمليات التعدين : </a:t>
            </a:r>
            <a:r>
              <a:rPr lang="ar-SA" sz="2400" kern="100" dirty="0">
                <a:latin typeface="Aptos"/>
                <a:ea typeface="Times New Roman" panose="02020603050405020304" pitchFamily="18" charset="0"/>
                <a:cs typeface="Arial" panose="020B0604020202020204" pitchFamily="34" charset="0"/>
              </a:rPr>
              <a:t>تدير شركة </a:t>
            </a:r>
            <a:r>
              <a:rPr lang="en-US" sz="2400" kern="100" dirty="0" err="1">
                <a:latin typeface="Aptos"/>
                <a:ea typeface="Times New Roman" panose="02020603050405020304" pitchFamily="18" charset="0"/>
                <a:cs typeface="Arial" panose="020B0604020202020204" pitchFamily="34" charset="0"/>
              </a:rPr>
              <a:t>ArcelorMittal</a:t>
            </a:r>
            <a:r>
              <a:rPr lang="ar-SA" sz="2400" kern="100" dirty="0">
                <a:latin typeface="Aptos"/>
                <a:ea typeface="Times New Roman" panose="02020603050405020304" pitchFamily="18" charset="0"/>
                <a:cs typeface="Arial" panose="020B0604020202020204" pitchFamily="34" charset="0"/>
              </a:rPr>
              <a:t> العديد من منشآت التعدين، وتنتج خام الحديد والفحم المعدني. وفي عام 2022، شكلت إيرادات عمليات التعدين ما يقرب من 4 مليار دولار، والتي تدعم إنتاجهم من الصلب.</a:t>
            </a:r>
            <a:endParaRPr lang="fr-FR" sz="2400" kern="100" dirty="0">
              <a:latin typeface="Aptos"/>
              <a:ea typeface="Times New Roman" panose="02020603050405020304" pitchFamily="18" charset="0"/>
              <a:cs typeface="Arial" panose="020B0604020202020204" pitchFamily="34" charset="0"/>
            </a:endParaRPr>
          </a:p>
          <a:p>
            <a:pPr algn="r" rtl="1"/>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721" y="2258825"/>
            <a:ext cx="7277100" cy="3819525"/>
          </a:xfrm>
          <a:prstGeom prst="rect">
            <a:avLst/>
          </a:prstGeom>
          <a:ln w="76200">
            <a:solidFill>
              <a:schemeClr val="accent1"/>
            </a:solidFill>
          </a:ln>
        </p:spPr>
      </p:pic>
    </p:spTree>
    <p:extLst>
      <p:ext uri="{BB962C8B-B14F-4D97-AF65-F5344CB8AC3E}">
        <p14:creationId xmlns:p14="http://schemas.microsoft.com/office/powerpoint/2010/main" val="2319048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4220" y="-1268505"/>
            <a:ext cx="9404723" cy="1400530"/>
          </a:xfrm>
        </p:spPr>
        <p:txBody>
          <a:bodyPr/>
          <a:lstStyle/>
          <a:p>
            <a:endParaRPr lang="fr-FR" dirty="0"/>
          </a:p>
        </p:txBody>
      </p:sp>
      <p:sp>
        <p:nvSpPr>
          <p:cNvPr id="3" name="Espace réservé du contenu 2"/>
          <p:cNvSpPr>
            <a:spLocks noGrp="1"/>
          </p:cNvSpPr>
          <p:nvPr>
            <p:ph idx="1"/>
          </p:nvPr>
        </p:nvSpPr>
        <p:spPr>
          <a:xfrm>
            <a:off x="1103312" y="699247"/>
            <a:ext cx="8946541" cy="5549152"/>
          </a:xfrm>
        </p:spPr>
        <p:txBody>
          <a:bodyPr>
            <a:normAutofit fontScale="92500"/>
          </a:bodyPr>
          <a:lstStyle/>
          <a:p>
            <a:pPr lvl="0" algn="r" rtl="1">
              <a:lnSpc>
                <a:spcPct val="115000"/>
              </a:lnSpc>
              <a:spcAft>
                <a:spcPts val="800"/>
              </a:spcAft>
              <a:buFont typeface="Wingdings 3" panose="05040102010807070707" pitchFamily="18" charset="2"/>
              <a:buChar char=""/>
              <a:tabLst>
                <a:tab pos="457200" algn="l"/>
              </a:tabLst>
            </a:pPr>
            <a:r>
              <a:rPr lang="ar-SA" sz="2400" b="1" kern="100" dirty="0">
                <a:latin typeface="Aptos"/>
                <a:ea typeface="Times New Roman" panose="02020603050405020304" pitchFamily="18" charset="0"/>
                <a:cs typeface="Arial" panose="020B0604020202020204" pitchFamily="34" charset="0"/>
              </a:rPr>
              <a:t>حلول الصلب المخصصة : </a:t>
            </a:r>
            <a:r>
              <a:rPr lang="ar-SA" sz="2400" kern="100" dirty="0">
                <a:latin typeface="Aptos"/>
                <a:ea typeface="Times New Roman" panose="02020603050405020304" pitchFamily="18" charset="0"/>
                <a:cs typeface="Arial" panose="020B0604020202020204" pitchFamily="34" charset="0"/>
              </a:rPr>
              <a:t>ولتميز نفسها، تقدم شركة </a:t>
            </a:r>
            <a:r>
              <a:rPr lang="en-US" sz="2400" kern="100" dirty="0" err="1">
                <a:latin typeface="Aptos"/>
                <a:ea typeface="Times New Roman" panose="02020603050405020304" pitchFamily="18" charset="0"/>
                <a:cs typeface="Arial" panose="020B0604020202020204" pitchFamily="34" charset="0"/>
              </a:rPr>
              <a:t>ArcelorMittal</a:t>
            </a:r>
            <a:r>
              <a:rPr lang="ar-SA" sz="2400" kern="100" dirty="0">
                <a:latin typeface="Aptos"/>
                <a:ea typeface="Times New Roman" panose="02020603050405020304" pitchFamily="18" charset="0"/>
                <a:cs typeface="Arial" panose="020B0604020202020204" pitchFamily="34" charset="0"/>
              </a:rPr>
              <a:t> حلولاً فولاذية مخصصة مصممة لتلبية الاحتياجات المحددة لمختلف الصناعات، بما في ذلك السيارات والطاقة والبناء</a:t>
            </a:r>
            <a:r>
              <a:rPr lang="ar-SA" kern="100" dirty="0" smtClean="0">
                <a:latin typeface="Aptos"/>
                <a:ea typeface="Times New Roman" panose="02020603050405020304" pitchFamily="18" charset="0"/>
                <a:cs typeface="Arial" panose="020B0604020202020204" pitchFamily="34" charset="0"/>
              </a:rPr>
              <a:t>.</a:t>
            </a:r>
            <a:endParaRPr lang="fr-FR" kern="100" dirty="0" smtClean="0">
              <a:latin typeface="Aptos"/>
              <a:ea typeface="Times New Roman" panose="02020603050405020304" pitchFamily="18" charset="0"/>
              <a:cs typeface="Arial" panose="020B0604020202020204" pitchFamily="34" charset="0"/>
            </a:endParaRPr>
          </a:p>
          <a:p>
            <a:pPr lvl="0" algn="r" rtl="1">
              <a:lnSpc>
                <a:spcPct val="115000"/>
              </a:lnSpc>
              <a:spcAft>
                <a:spcPts val="800"/>
              </a:spcAft>
              <a:buFont typeface="Wingdings 3" panose="05040102010807070707" pitchFamily="18" charset="2"/>
              <a:buChar char=""/>
              <a:tabLst>
                <a:tab pos="457200" algn="l"/>
              </a:tabLst>
            </a:pPr>
            <a:endParaRPr lang="fr-FR" kern="100" dirty="0">
              <a:latin typeface="Aptos"/>
              <a:ea typeface="Times New Roman" panose="02020603050405020304" pitchFamily="18" charset="0"/>
              <a:cs typeface="Arial" panose="020B0604020202020204" pitchFamily="34" charset="0"/>
            </a:endParaRPr>
          </a:p>
          <a:p>
            <a:pPr lvl="0" algn="r" rtl="1">
              <a:lnSpc>
                <a:spcPct val="115000"/>
              </a:lnSpc>
              <a:spcAft>
                <a:spcPts val="800"/>
              </a:spcAft>
              <a:buFont typeface="Wingdings 3" panose="05040102010807070707" pitchFamily="18" charset="2"/>
              <a:buChar char=""/>
              <a:tabLst>
                <a:tab pos="457200" algn="l"/>
              </a:tabLst>
            </a:pPr>
            <a:endParaRPr lang="fr-FR" kern="100" dirty="0" smtClean="0">
              <a:latin typeface="Aptos"/>
              <a:ea typeface="Times New Roman" panose="02020603050405020304" pitchFamily="18" charset="0"/>
              <a:cs typeface="Arial" panose="020B0604020202020204" pitchFamily="34" charset="0"/>
            </a:endParaRPr>
          </a:p>
          <a:p>
            <a:pPr lvl="0" algn="r" rtl="1">
              <a:lnSpc>
                <a:spcPct val="115000"/>
              </a:lnSpc>
              <a:spcAft>
                <a:spcPts val="800"/>
              </a:spcAft>
              <a:buFont typeface="Wingdings 3" panose="05040102010807070707" pitchFamily="18" charset="2"/>
              <a:buChar char=""/>
              <a:tabLst>
                <a:tab pos="457200" algn="l"/>
              </a:tabLst>
            </a:pPr>
            <a:endParaRPr lang="fr-FR" kern="100" dirty="0">
              <a:latin typeface="Aptos"/>
              <a:ea typeface="Times New Roman" panose="02020603050405020304" pitchFamily="18" charset="0"/>
              <a:cs typeface="Arial" panose="020B0604020202020204" pitchFamily="34" charset="0"/>
            </a:endParaRPr>
          </a:p>
          <a:p>
            <a:pPr lvl="0" algn="r" rtl="1">
              <a:lnSpc>
                <a:spcPct val="115000"/>
              </a:lnSpc>
              <a:spcAft>
                <a:spcPts val="800"/>
              </a:spcAft>
              <a:buFont typeface="Wingdings 3" panose="05040102010807070707" pitchFamily="18" charset="2"/>
              <a:buChar char=""/>
              <a:tabLst>
                <a:tab pos="457200" algn="l"/>
              </a:tabLst>
            </a:pPr>
            <a:endParaRPr lang="fr-FR" kern="100" dirty="0" smtClean="0">
              <a:latin typeface="Aptos"/>
              <a:ea typeface="Times New Roman" panose="02020603050405020304" pitchFamily="18" charset="0"/>
              <a:cs typeface="Arial" panose="020B0604020202020204" pitchFamily="34" charset="0"/>
            </a:endParaRPr>
          </a:p>
          <a:p>
            <a:pPr lvl="0" algn="r" rtl="1">
              <a:lnSpc>
                <a:spcPct val="115000"/>
              </a:lnSpc>
              <a:spcAft>
                <a:spcPts val="800"/>
              </a:spcAft>
              <a:buFont typeface="Wingdings 3" panose="05040102010807070707" pitchFamily="18" charset="2"/>
              <a:buChar char=""/>
              <a:tabLst>
                <a:tab pos="457200" algn="l"/>
              </a:tabLst>
            </a:pPr>
            <a:endParaRPr lang="fr-FR" kern="100" dirty="0">
              <a:latin typeface="Aptos"/>
              <a:ea typeface="Times New Roman" panose="02020603050405020304" pitchFamily="18" charset="0"/>
              <a:cs typeface="Arial" panose="020B0604020202020204" pitchFamily="34" charset="0"/>
            </a:endParaRPr>
          </a:p>
          <a:p>
            <a:pPr lvl="0" algn="r" rtl="1">
              <a:lnSpc>
                <a:spcPct val="115000"/>
              </a:lnSpc>
              <a:spcAft>
                <a:spcPts val="800"/>
              </a:spcAft>
              <a:buFont typeface="Wingdings 3" panose="05040102010807070707" pitchFamily="18" charset="2"/>
              <a:buChar char=""/>
              <a:tabLst>
                <a:tab pos="457200" algn="l"/>
              </a:tabLst>
            </a:pPr>
            <a:endParaRPr lang="fr-FR" kern="100" dirty="0" smtClean="0">
              <a:latin typeface="Aptos"/>
              <a:ea typeface="Times New Roman" panose="02020603050405020304" pitchFamily="18" charset="0"/>
              <a:cs typeface="Arial" panose="020B0604020202020204" pitchFamily="34" charset="0"/>
            </a:endParaRPr>
          </a:p>
          <a:p>
            <a:pPr lvl="0" algn="r" rtl="1">
              <a:lnSpc>
                <a:spcPct val="115000"/>
              </a:lnSpc>
              <a:spcAft>
                <a:spcPts val="800"/>
              </a:spcAft>
              <a:buFont typeface="Wingdings 3" panose="05040102010807070707" pitchFamily="18" charset="2"/>
              <a:buChar char=""/>
              <a:tabLst>
                <a:tab pos="457200" algn="l"/>
              </a:tabLst>
            </a:pPr>
            <a:r>
              <a:rPr lang="ar-SA" sz="2400" b="1" kern="100" dirty="0">
                <a:latin typeface="Aptos"/>
                <a:ea typeface="Times New Roman" panose="02020603050405020304" pitchFamily="18" charset="0"/>
                <a:cs typeface="Arial" panose="020B0604020202020204" pitchFamily="34" charset="0"/>
              </a:rPr>
              <a:t>مواد البناء : </a:t>
            </a:r>
            <a:r>
              <a:rPr lang="ar-SA" sz="2400" kern="100" dirty="0">
                <a:latin typeface="Aptos"/>
                <a:ea typeface="Times New Roman" panose="02020603050405020304" pitchFamily="18" charset="0"/>
                <a:cs typeface="Arial" panose="020B0604020202020204" pitchFamily="34" charset="0"/>
              </a:rPr>
              <a:t>تقوم شركة </a:t>
            </a:r>
            <a:r>
              <a:rPr lang="en-US" sz="2400" kern="100" dirty="0" err="1">
                <a:latin typeface="Aptos"/>
                <a:ea typeface="Times New Roman" panose="02020603050405020304" pitchFamily="18" charset="0"/>
                <a:cs typeface="Arial" panose="020B0604020202020204" pitchFamily="34" charset="0"/>
              </a:rPr>
              <a:t>Arcelor</a:t>
            </a:r>
            <a:r>
              <a:rPr lang="en-US" sz="2400" kern="100" dirty="0">
                <a:latin typeface="Aptos"/>
                <a:ea typeface="Times New Roman" panose="02020603050405020304" pitchFamily="18" charset="0"/>
                <a:cs typeface="Arial" panose="020B0604020202020204" pitchFamily="34" charset="0"/>
              </a:rPr>
              <a:t> Mittal</a:t>
            </a:r>
            <a:r>
              <a:rPr lang="ar-SA" sz="2400" kern="100" dirty="0">
                <a:latin typeface="Aptos"/>
                <a:ea typeface="Times New Roman" panose="02020603050405020304" pitchFamily="18" charset="0"/>
                <a:cs typeface="Arial" panose="020B0604020202020204" pitchFamily="34" charset="0"/>
              </a:rPr>
              <a:t> أيضًا بتصنيع مواد البناء لتلبية احتياجات البنية التحتية العالمية</a:t>
            </a:r>
            <a:r>
              <a:rPr lang="ar-SA" sz="2400" b="1" kern="100" dirty="0">
                <a:latin typeface="Aptos"/>
                <a:ea typeface="Times New Roman" panose="02020603050405020304" pitchFamily="18" charset="0"/>
                <a:cs typeface="Arial" panose="020B0604020202020204" pitchFamily="34" charset="0"/>
              </a:rPr>
              <a:t> </a:t>
            </a:r>
            <a:r>
              <a:rPr lang="ar-SA" sz="2400" kern="100" dirty="0">
                <a:latin typeface="Aptos"/>
                <a:ea typeface="Times New Roman" panose="02020603050405020304" pitchFamily="18" charset="0"/>
                <a:cs typeface="Arial" panose="020B0604020202020204" pitchFamily="34" charset="0"/>
              </a:rPr>
              <a:t>وكان الدخل من مواد البناء تقريبا 8 مليارات دولار في عام 2022</a:t>
            </a:r>
            <a:endParaRPr lang="fr-FR" sz="2400" kern="100" dirty="0">
              <a:latin typeface="Aptos"/>
              <a:ea typeface="Times New Roman" panose="02020603050405020304" pitchFamily="18" charset="0"/>
              <a:cs typeface="Arial" panose="020B0604020202020204" pitchFamily="34" charset="0"/>
            </a:endParaRPr>
          </a:p>
          <a:p>
            <a:pPr lvl="0" algn="r" rtl="1">
              <a:lnSpc>
                <a:spcPct val="115000"/>
              </a:lnSpc>
              <a:spcAft>
                <a:spcPts val="800"/>
              </a:spcAft>
              <a:buFont typeface="Wingdings 3" panose="05040102010807070707" pitchFamily="18" charset="2"/>
              <a:buChar char=""/>
              <a:tabLst>
                <a:tab pos="457200" algn="l"/>
              </a:tabLst>
            </a:pPr>
            <a:endParaRPr lang="fr-FR" kern="100" dirty="0">
              <a:latin typeface="Aptos"/>
              <a:ea typeface="Times New Roman" panose="02020603050405020304" pitchFamily="18" charset="0"/>
              <a:cs typeface="Arial" panose="020B0604020202020204" pitchFamily="34" charset="0"/>
            </a:endParaRPr>
          </a:p>
          <a:p>
            <a:pPr marL="0" indent="0" algn="r" rtl="1">
              <a:buNone/>
            </a:pP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4941" y="1826838"/>
            <a:ext cx="6402345" cy="2863664"/>
          </a:xfrm>
          <a:prstGeom prst="rect">
            <a:avLst/>
          </a:prstGeom>
          <a:ln w="76200">
            <a:solidFill>
              <a:schemeClr val="accent1"/>
            </a:solidFill>
          </a:ln>
        </p:spPr>
      </p:pic>
    </p:spTree>
    <p:extLst>
      <p:ext uri="{BB962C8B-B14F-4D97-AF65-F5344CB8AC3E}">
        <p14:creationId xmlns:p14="http://schemas.microsoft.com/office/powerpoint/2010/main" val="39584275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1400530"/>
            <a:ext cx="9404723" cy="1400530"/>
          </a:xfrm>
        </p:spPr>
        <p:txBody>
          <a:bodyPr/>
          <a:lstStyle/>
          <a:p>
            <a:endParaRPr lang="fr-FR" dirty="0"/>
          </a:p>
        </p:txBody>
      </p:sp>
      <p:sp>
        <p:nvSpPr>
          <p:cNvPr id="3" name="Espace réservé du contenu 2"/>
          <p:cNvSpPr>
            <a:spLocks noGrp="1"/>
          </p:cNvSpPr>
          <p:nvPr>
            <p:ph idx="1"/>
          </p:nvPr>
        </p:nvSpPr>
        <p:spPr>
          <a:xfrm>
            <a:off x="174812" y="147918"/>
            <a:ext cx="11739282" cy="6992470"/>
          </a:xfrm>
        </p:spPr>
        <p:txBody>
          <a:bodyPr>
            <a:normAutofit fontScale="85000" lnSpcReduction="10000"/>
          </a:bodyPr>
          <a:lstStyle/>
          <a:p>
            <a:pPr algn="r" rtl="1">
              <a:lnSpc>
                <a:spcPct val="115000"/>
              </a:lnSpc>
              <a:spcAft>
                <a:spcPts val="800"/>
              </a:spcAft>
            </a:pPr>
            <a:r>
              <a:rPr lang="ar-SA" sz="2600" b="1" kern="100" dirty="0" smtClean="0">
                <a:latin typeface="Aptos"/>
                <a:ea typeface="Times New Roman" panose="02020603050405020304" pitchFamily="18" charset="0"/>
                <a:cs typeface="Arial" panose="020B0604020202020204" pitchFamily="34" charset="0"/>
              </a:rPr>
              <a:t>المكان</a:t>
            </a:r>
            <a:r>
              <a:rPr lang="ar-DZ" sz="2600" b="1" kern="100" dirty="0" smtClean="0">
                <a:latin typeface="Aptos"/>
                <a:ea typeface="Times New Roman" panose="02020603050405020304" pitchFamily="18" charset="0"/>
                <a:cs typeface="Arial" panose="020B0604020202020204" pitchFamily="34" charset="0"/>
              </a:rPr>
              <a:t>:</a:t>
            </a:r>
            <a:endParaRPr lang="fr-FR" sz="2600" b="1"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العمليات العالمية : </a:t>
            </a:r>
            <a:r>
              <a:rPr lang="ar-SA" kern="100" dirty="0">
                <a:latin typeface="Aptos"/>
                <a:ea typeface="Times New Roman" panose="02020603050405020304" pitchFamily="18" charset="0"/>
                <a:cs typeface="Arial" panose="020B0604020202020204" pitchFamily="34" charset="0"/>
              </a:rPr>
              <a:t>تعمل شركة </a:t>
            </a:r>
            <a:r>
              <a:rPr lang="en-US" kern="100" dirty="0" err="1">
                <a:latin typeface="Aptos"/>
                <a:ea typeface="Times New Roman" panose="02020603050405020304" pitchFamily="18" charset="0"/>
                <a:cs typeface="Arial" panose="020B0604020202020204" pitchFamily="34" charset="0"/>
              </a:rPr>
              <a:t>Arcelor</a:t>
            </a:r>
            <a:r>
              <a:rPr lang="en-US" kern="100" dirty="0">
                <a:latin typeface="Aptos"/>
                <a:ea typeface="Times New Roman" panose="02020603050405020304" pitchFamily="18" charset="0"/>
                <a:cs typeface="Arial" panose="020B0604020202020204" pitchFamily="34" charset="0"/>
              </a:rPr>
              <a:t> Mittal</a:t>
            </a:r>
            <a:r>
              <a:rPr lang="ar-SA" kern="100" dirty="0">
                <a:latin typeface="Aptos"/>
                <a:ea typeface="Times New Roman" panose="02020603050405020304" pitchFamily="18" charset="0"/>
                <a:cs typeface="Arial" panose="020B0604020202020204" pitchFamily="34" charset="0"/>
              </a:rPr>
              <a:t> في أكثر من 60 دولة، مع وجود كبير في مختلف القارات مما يضمن تغطية واسعة لعملياتها ومنتجاتها.</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المقر الرئيسي في لوكسمبورغ : </a:t>
            </a:r>
            <a:r>
              <a:rPr lang="ar-SA" kern="100" dirty="0">
                <a:latin typeface="Aptos"/>
                <a:ea typeface="Times New Roman" panose="02020603050405020304" pitchFamily="18" charset="0"/>
                <a:cs typeface="Arial" panose="020B0604020202020204" pitchFamily="34" charset="0"/>
              </a:rPr>
              <a:t>يقع المقر الرئيسي للشركة في لوكسمبورغ، وهو بمثابة مركز استراتيجي لعملياتها العالمية.</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الأسواق الرئيسية في أوروبا </a:t>
            </a:r>
            <a:r>
              <a:rPr lang="ar-SA" b="1" kern="100" dirty="0" err="1">
                <a:latin typeface="Aptos"/>
                <a:ea typeface="Times New Roman" panose="02020603050405020304" pitchFamily="18" charset="0"/>
                <a:cs typeface="Arial" panose="020B0604020202020204" pitchFamily="34" charset="0"/>
              </a:rPr>
              <a:t>والأمريكتين</a:t>
            </a:r>
            <a:r>
              <a:rPr lang="ar-SA" b="1" kern="100" dirty="0">
                <a:latin typeface="Aptos"/>
                <a:ea typeface="Times New Roman" panose="02020603050405020304" pitchFamily="18" charset="0"/>
                <a:cs typeface="Arial" panose="020B0604020202020204" pitchFamily="34" charset="0"/>
              </a:rPr>
              <a:t> وآسيا : </a:t>
            </a:r>
            <a:r>
              <a:rPr lang="ar-SA" kern="100" dirty="0">
                <a:latin typeface="Aptos"/>
                <a:ea typeface="Times New Roman" panose="02020603050405020304" pitchFamily="18" charset="0"/>
                <a:cs typeface="Arial" panose="020B0604020202020204" pitchFamily="34" charset="0"/>
              </a:rPr>
              <a:t>تقريبا 50% من مبيعات شركة </a:t>
            </a:r>
            <a:r>
              <a:rPr lang="en-US" kern="100" dirty="0" err="1">
                <a:latin typeface="Aptos"/>
                <a:ea typeface="Times New Roman" panose="02020603050405020304" pitchFamily="18" charset="0"/>
                <a:cs typeface="Arial" panose="020B0604020202020204" pitchFamily="34" charset="0"/>
              </a:rPr>
              <a:t>ArcelorMittal</a:t>
            </a:r>
            <a:r>
              <a:rPr lang="ar-SA" kern="100" dirty="0">
                <a:latin typeface="Aptos"/>
                <a:ea typeface="Times New Roman" panose="02020603050405020304" pitchFamily="18" charset="0"/>
                <a:cs typeface="Arial" panose="020B0604020202020204" pitchFamily="34" charset="0"/>
              </a:rPr>
              <a:t> تأتي من أوروبا، 30% من </a:t>
            </a:r>
            <a:r>
              <a:rPr lang="ar-SA" kern="100" dirty="0" err="1">
                <a:latin typeface="Aptos"/>
                <a:ea typeface="Times New Roman" panose="02020603050405020304" pitchFamily="18" charset="0"/>
                <a:cs typeface="Arial" panose="020B0604020202020204" pitchFamily="34" charset="0"/>
              </a:rPr>
              <a:t>الأمريكتين</a:t>
            </a:r>
            <a:r>
              <a:rPr lang="ar-SA" kern="100" dirty="0">
                <a:latin typeface="Aptos"/>
                <a:ea typeface="Times New Roman" panose="02020603050405020304" pitchFamily="18" charset="0"/>
                <a:cs typeface="Arial" panose="020B0604020202020204" pitchFamily="34" charset="0"/>
              </a:rPr>
              <a:t>، و 20% من آسيا، مما يسلط الضوء على حضورها المتنوع في السوق.</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العديد من المصانع المنتجة : </a:t>
            </a:r>
            <a:r>
              <a:rPr lang="ar-SA" kern="100" dirty="0">
                <a:latin typeface="Aptos"/>
                <a:ea typeface="Times New Roman" panose="02020603050405020304" pitchFamily="18" charset="0"/>
                <a:cs typeface="Arial" panose="020B0604020202020204" pitchFamily="34" charset="0"/>
              </a:rPr>
              <a:t>تدير شركة </a:t>
            </a:r>
            <a:r>
              <a:rPr lang="en-US" kern="100" dirty="0" err="1">
                <a:latin typeface="Aptos"/>
                <a:ea typeface="Times New Roman" panose="02020603050405020304" pitchFamily="18" charset="0"/>
                <a:cs typeface="Arial" panose="020B0604020202020204" pitchFamily="34" charset="0"/>
              </a:rPr>
              <a:t>Arcelor</a:t>
            </a:r>
            <a:r>
              <a:rPr lang="en-US" kern="100" dirty="0">
                <a:latin typeface="Aptos"/>
                <a:ea typeface="Times New Roman" panose="02020603050405020304" pitchFamily="18" charset="0"/>
                <a:cs typeface="Arial" panose="020B0604020202020204" pitchFamily="34" charset="0"/>
              </a:rPr>
              <a:t> Mittal</a:t>
            </a:r>
            <a:r>
              <a:rPr lang="ar-SA" kern="100" dirty="0">
                <a:latin typeface="Aptos"/>
                <a:ea typeface="Times New Roman" panose="02020603050405020304" pitchFamily="18" charset="0"/>
                <a:cs typeface="Arial" panose="020B0604020202020204" pitchFamily="34" charset="0"/>
              </a:rPr>
              <a:t> أكثر من 200 منشأة تصنيع في جميع أنحاء العالم، والتي تشمل مصانع متكاملة لصناعة الصلب ومصانع صغيرة تساهم في زيادة قدرتها على الإنتاج والتوزيع.</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مراكز التوزيع في جميع أنحاء العالم : </a:t>
            </a:r>
            <a:r>
              <a:rPr lang="ar-SA" kern="100" dirty="0">
                <a:latin typeface="Aptos"/>
                <a:ea typeface="Times New Roman" panose="02020603050405020304" pitchFamily="18" charset="0"/>
                <a:cs typeface="Arial" panose="020B0604020202020204" pitchFamily="34" charset="0"/>
              </a:rPr>
              <a:t>تدير الشركة شبكة من 50 مركز توزيع عبر مختلف المناطق، مما يعزز قدراتها اللوجستية ويدعم أهداف خدمة العملاء.</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التواجد المحلي في الأسواق الناشئة : </a:t>
            </a:r>
            <a:r>
              <a:rPr lang="ar-SA" kern="100" dirty="0">
                <a:latin typeface="Aptos"/>
                <a:ea typeface="Times New Roman" panose="02020603050405020304" pitchFamily="18" charset="0"/>
                <a:cs typeface="Arial" panose="020B0604020202020204" pitchFamily="34" charset="0"/>
              </a:rPr>
              <a:t>تعتبر الأسواق الناشئة حاسمة بالنسبة لشركة </a:t>
            </a:r>
            <a:r>
              <a:rPr lang="ar-SA" kern="100" dirty="0" err="1">
                <a:latin typeface="Aptos"/>
                <a:ea typeface="Times New Roman" panose="02020603050405020304" pitchFamily="18" charset="0"/>
                <a:cs typeface="Arial" panose="020B0604020202020204" pitchFamily="34" charset="0"/>
              </a:rPr>
              <a:t>أرسيلورميتال</a:t>
            </a:r>
            <a:r>
              <a:rPr lang="ar-SA" kern="100" dirty="0">
                <a:latin typeface="Aptos"/>
                <a:ea typeface="Times New Roman" panose="02020603050405020304" pitchFamily="18" charset="0"/>
                <a:cs typeface="Arial" panose="020B0604020202020204" pitchFamily="34" charset="0"/>
              </a:rPr>
              <a:t>، مع عملياتها في مناطق مثل الهند والصين والعديد من البلدان في أفريقيا، والتي تستهدف فرص النمو المرتفع في صناعات البناء والتصنيع.</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منصة التجارة الإلكترونية للطلبات : </a:t>
            </a:r>
            <a:r>
              <a:rPr lang="ar-SA" kern="100" dirty="0">
                <a:latin typeface="Aptos"/>
                <a:ea typeface="Times New Roman" panose="02020603050405020304" pitchFamily="18" charset="0"/>
                <a:cs typeface="Arial" panose="020B0604020202020204" pitchFamily="34" charset="0"/>
              </a:rPr>
              <a:t>أنشأت شركة </a:t>
            </a:r>
            <a:r>
              <a:rPr lang="en-US" kern="100" dirty="0" err="1">
                <a:latin typeface="Aptos"/>
                <a:ea typeface="Times New Roman" panose="02020603050405020304" pitchFamily="18" charset="0"/>
                <a:cs typeface="Arial" panose="020B0604020202020204" pitchFamily="34" charset="0"/>
              </a:rPr>
              <a:t>Arcelor</a:t>
            </a:r>
            <a:r>
              <a:rPr lang="en-US" kern="100" dirty="0">
                <a:latin typeface="Aptos"/>
                <a:ea typeface="Times New Roman" panose="02020603050405020304" pitchFamily="18" charset="0"/>
                <a:cs typeface="Arial" panose="020B0604020202020204" pitchFamily="34" charset="0"/>
              </a:rPr>
              <a:t> Mittal</a:t>
            </a:r>
            <a:r>
              <a:rPr lang="ar-SA" kern="100" dirty="0">
                <a:latin typeface="Aptos"/>
                <a:ea typeface="Times New Roman" panose="02020603050405020304" pitchFamily="18" charset="0"/>
                <a:cs typeface="Arial" panose="020B0604020202020204" pitchFamily="34" charset="0"/>
              </a:rPr>
              <a:t> منصة للتجارة الإلكترونية تتيح للعملاء تقديم الطلبات عبر الإنترنت، مما يزيد من إمكانية الوصول والراحة</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القرب الاستراتيجي من المواد الخام : </a:t>
            </a:r>
            <a:r>
              <a:rPr lang="ar-SA" kern="100" dirty="0">
                <a:latin typeface="Aptos"/>
                <a:ea typeface="Times New Roman" panose="02020603050405020304" pitchFamily="18" charset="0"/>
                <a:cs typeface="Arial" panose="020B0604020202020204" pitchFamily="34" charset="0"/>
              </a:rPr>
              <a:t>وتحدد الشركة عملياتها بشكل استراتيجي بالقرب من مصادر المواد الخام، والتي تشمل خام الحديد ومناجم الفحم، مما يؤدي إلى تحسين عملية الإنتاج وسلسلة التوريد.</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شبكة سلسلة توريد قوية : </a:t>
            </a:r>
            <a:r>
              <a:rPr lang="ar-SA" kern="100" dirty="0">
                <a:latin typeface="Aptos"/>
                <a:ea typeface="Times New Roman" panose="02020603050405020304" pitchFamily="18" charset="0"/>
                <a:cs typeface="Arial" panose="020B0604020202020204" pitchFamily="34" charset="0"/>
              </a:rPr>
              <a:t>تفتخر شركة </a:t>
            </a:r>
            <a:r>
              <a:rPr lang="en-US" kern="100" dirty="0" err="1">
                <a:latin typeface="Aptos"/>
                <a:ea typeface="Times New Roman" panose="02020603050405020304" pitchFamily="18" charset="0"/>
                <a:cs typeface="Arial" panose="020B0604020202020204" pitchFamily="34" charset="0"/>
              </a:rPr>
              <a:t>Arcelor</a:t>
            </a:r>
            <a:r>
              <a:rPr lang="en-US" kern="100" dirty="0">
                <a:latin typeface="Aptos"/>
                <a:ea typeface="Times New Roman" panose="02020603050405020304" pitchFamily="18" charset="0"/>
                <a:cs typeface="Arial" panose="020B0604020202020204" pitchFamily="34" charset="0"/>
              </a:rPr>
              <a:t> Mittal</a:t>
            </a:r>
            <a:r>
              <a:rPr lang="ar-SA" kern="100" dirty="0">
                <a:latin typeface="Aptos"/>
                <a:ea typeface="Times New Roman" panose="02020603050405020304" pitchFamily="18" charset="0"/>
                <a:cs typeface="Arial" panose="020B0604020202020204" pitchFamily="34" charset="0"/>
              </a:rPr>
              <a:t> بشبكة سلسلة اذ لا تعمل استراتيجية التوزيع الشاملة هذه على تعزيز الكفاءة التشغيلية فحسب، بل تعمل أيضًا على تحسين رضا العملاء من خلال ضمان </a:t>
            </a:r>
            <a:r>
              <a:rPr lang="ar-SA" kern="100" dirty="0" err="1">
                <a:latin typeface="Aptos"/>
                <a:ea typeface="Times New Roman" panose="02020603050405020304" pitchFamily="18" charset="0"/>
                <a:cs typeface="Arial" panose="020B0604020202020204" pitchFamily="34" charset="0"/>
              </a:rPr>
              <a:t>تسلیم</a:t>
            </a:r>
            <a:r>
              <a:rPr lang="ar-SA" kern="100" dirty="0">
                <a:latin typeface="Aptos"/>
                <a:ea typeface="Times New Roman" panose="02020603050405020304" pitchFamily="18" charset="0"/>
                <a:cs typeface="Arial" panose="020B0604020202020204" pitchFamily="34" charset="0"/>
              </a:rPr>
              <a:t> المنتجات في الوقت المناسب عبر مناطق متنوعة.</a:t>
            </a:r>
            <a:endParaRPr lang="fr-FR" kern="100" dirty="0">
              <a:latin typeface="Aptos"/>
              <a:ea typeface="Times New Roman" panose="02020603050405020304" pitchFamily="18" charset="0"/>
              <a:cs typeface="Arial" panose="020B0604020202020204" pitchFamily="34" charset="0"/>
            </a:endParaRPr>
          </a:p>
          <a:p>
            <a:pPr algn="r" rtl="1"/>
            <a:endParaRPr lang="fr-FR" dirty="0"/>
          </a:p>
        </p:txBody>
      </p:sp>
    </p:spTree>
    <p:extLst>
      <p:ext uri="{BB962C8B-B14F-4D97-AF65-F5344CB8AC3E}">
        <p14:creationId xmlns:p14="http://schemas.microsoft.com/office/powerpoint/2010/main" val="369360014"/>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1400530"/>
            <a:ext cx="9404723" cy="1400530"/>
          </a:xfrm>
        </p:spPr>
        <p:txBody>
          <a:bodyPr/>
          <a:lstStyle/>
          <a:p>
            <a:endParaRPr lang="fr-FR" dirty="0"/>
          </a:p>
        </p:txBody>
      </p:sp>
      <p:sp>
        <p:nvSpPr>
          <p:cNvPr id="3" name="Espace réservé du contenu 2"/>
          <p:cNvSpPr>
            <a:spLocks noGrp="1"/>
          </p:cNvSpPr>
          <p:nvPr>
            <p:ph idx="1"/>
          </p:nvPr>
        </p:nvSpPr>
        <p:spPr>
          <a:xfrm>
            <a:off x="107576" y="201707"/>
            <a:ext cx="11645153" cy="7059706"/>
          </a:xfrm>
        </p:spPr>
        <p:txBody>
          <a:bodyPr>
            <a:normAutofit fontScale="77500" lnSpcReduction="20000"/>
          </a:bodyPr>
          <a:lstStyle/>
          <a:p>
            <a:pPr algn="r" rtl="1">
              <a:lnSpc>
                <a:spcPct val="115000"/>
              </a:lnSpc>
              <a:spcAft>
                <a:spcPts val="800"/>
              </a:spcAft>
            </a:pPr>
            <a:r>
              <a:rPr lang="ar-SA" sz="2600" b="1" kern="100" dirty="0">
                <a:latin typeface="Aptos"/>
                <a:ea typeface="Times New Roman" panose="02020603050405020304" pitchFamily="18" charset="0"/>
                <a:cs typeface="Arial" panose="020B0604020202020204" pitchFamily="34" charset="0"/>
              </a:rPr>
              <a:t>الترويج : </a:t>
            </a:r>
            <a:endParaRPr lang="fr-FR" sz="2600"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المعارض التجارية الصناعية. : </a:t>
            </a:r>
            <a:r>
              <a:rPr lang="ar-SA" kern="100" dirty="0">
                <a:latin typeface="Aptos"/>
                <a:ea typeface="Times New Roman" panose="02020603050405020304" pitchFamily="18" charset="0"/>
                <a:cs typeface="Arial" panose="020B0604020202020204" pitchFamily="34" charset="0"/>
              </a:rPr>
              <a:t>تشارك شركة </a:t>
            </a:r>
            <a:r>
              <a:rPr lang="en-US" kern="100" dirty="0" err="1">
                <a:latin typeface="Aptos"/>
                <a:ea typeface="Times New Roman" panose="02020603050405020304" pitchFamily="18" charset="0"/>
                <a:cs typeface="Arial" panose="020B0604020202020204" pitchFamily="34" charset="0"/>
              </a:rPr>
              <a:t>ArcelorMittal</a:t>
            </a:r>
            <a:r>
              <a:rPr lang="ar-SA" kern="100" dirty="0">
                <a:latin typeface="Aptos"/>
                <a:ea typeface="Times New Roman" panose="02020603050405020304" pitchFamily="18" charset="0"/>
                <a:cs typeface="Arial" panose="020B0604020202020204" pitchFamily="34" charset="0"/>
              </a:rPr>
              <a:t> في العديد من المعارض التجارية الصناعية، والتي تعتبر محورية للتواصل وعرض منتجاتها. وفي عام 2023، شاركت الشركة في المعارض التجارية الكبرى، بما في ذلك المنتدى العالمي لابتكارات الصلب، حيث انتهى 2,000 حضر متخصصو الصناعة. تم تقدير المدى المتوقع من المشاركة في مثل هذه الأحداث بـ 5 ملايين دولار في العقود الجديدة المحتملة.</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حملات التسويق الرقمي. : </a:t>
            </a:r>
            <a:r>
              <a:rPr lang="ar-SA" kern="100" dirty="0">
                <a:latin typeface="Aptos"/>
                <a:ea typeface="Times New Roman" panose="02020603050405020304" pitchFamily="18" charset="0"/>
                <a:cs typeface="Arial" panose="020B0604020202020204" pitchFamily="34" charset="0"/>
              </a:rPr>
              <a:t>لقد زاد استثمار </a:t>
            </a:r>
            <a:r>
              <a:rPr lang="en-US" kern="100" dirty="0" err="1">
                <a:latin typeface="Aptos"/>
                <a:ea typeface="Times New Roman" panose="02020603050405020304" pitchFamily="18" charset="0"/>
                <a:cs typeface="Arial" panose="020B0604020202020204" pitchFamily="34" charset="0"/>
              </a:rPr>
              <a:t>Arcelor</a:t>
            </a:r>
            <a:r>
              <a:rPr lang="en-US" kern="100" dirty="0">
                <a:latin typeface="Aptos"/>
                <a:ea typeface="Times New Roman" panose="02020603050405020304" pitchFamily="18" charset="0"/>
                <a:cs typeface="Arial" panose="020B0604020202020204" pitchFamily="34" charset="0"/>
              </a:rPr>
              <a:t> Mittal</a:t>
            </a:r>
            <a:r>
              <a:rPr lang="ar-SA" kern="100" dirty="0">
                <a:latin typeface="Aptos"/>
                <a:ea typeface="Times New Roman" panose="02020603050405020304" pitchFamily="18" charset="0"/>
                <a:cs typeface="Arial" panose="020B0604020202020204" pitchFamily="34" charset="0"/>
              </a:rPr>
              <a:t> في التسويق الرقمي بنسبة 20% على أساس سنوي، حيث بلغت حوالي 35 مليون دولار في عام 2023. ويشمل ذلك الإعلانات المركزة على منصات مثل إعلانات </a:t>
            </a:r>
            <a:r>
              <a:rPr lang="en-US" kern="100" dirty="0">
                <a:latin typeface="Aptos"/>
                <a:ea typeface="Times New Roman" panose="02020603050405020304" pitchFamily="18" charset="0"/>
                <a:cs typeface="Arial" panose="020B0604020202020204" pitchFamily="34" charset="0"/>
              </a:rPr>
              <a:t>Google</a:t>
            </a:r>
            <a:r>
              <a:rPr lang="ar-SA" kern="100" dirty="0">
                <a:latin typeface="Aptos"/>
                <a:ea typeface="Times New Roman" panose="02020603050405020304" pitchFamily="18" charset="0"/>
                <a:cs typeface="Arial" panose="020B0604020202020204" pitchFamily="34" charset="0"/>
              </a:rPr>
              <a:t> و </a:t>
            </a:r>
            <a:r>
              <a:rPr lang="en-US" kern="100" dirty="0">
                <a:latin typeface="Aptos"/>
                <a:ea typeface="Times New Roman" panose="02020603050405020304" pitchFamily="18" charset="0"/>
                <a:cs typeface="Arial" panose="020B0604020202020204" pitchFamily="34" charset="0"/>
              </a:rPr>
              <a:t>LinkedIn</a:t>
            </a:r>
            <a:r>
              <a:rPr lang="ar-SA" kern="100" dirty="0">
                <a:latin typeface="Aptos"/>
                <a:ea typeface="Times New Roman" panose="02020603050405020304" pitchFamily="18" charset="0"/>
                <a:cs typeface="Arial" panose="020B0604020202020204" pitchFamily="34" charset="0"/>
              </a:rPr>
              <a:t>، بهدف إشراك صناع القرار في الصناعة. لقد ولدت الحملات أكثر 1 مليون عملاء محتملين جدد في العام الماضي، مما يعكس مدى وصول كبير ضمن المجموعة السكانية المستهدفة.</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مبادرات المسؤولية الاجتماعية للشركات. : </a:t>
            </a:r>
            <a:r>
              <a:rPr lang="ar-SA" kern="100" dirty="0">
                <a:latin typeface="Aptos"/>
                <a:ea typeface="Times New Roman" panose="02020603050405020304" pitchFamily="18" charset="0"/>
                <a:cs typeface="Arial" panose="020B0604020202020204" pitchFamily="34" charset="0"/>
              </a:rPr>
              <a:t>تلتزم الشركة بالاستدامة، مع مراعاة مبادرات المسؤولية الاجتماعية للشركات 30 مليون دولار في الاستثمارات لعام 2023. وتركز هذه المبادرات على تنمية المجتمع والاستدامة البيئية. أبلغت شركة </a:t>
            </a:r>
            <a:r>
              <a:rPr lang="en-US" kern="100" dirty="0" err="1">
                <a:latin typeface="Aptos"/>
                <a:ea typeface="Times New Roman" panose="02020603050405020304" pitchFamily="18" charset="0"/>
                <a:cs typeface="Arial" panose="020B0604020202020204" pitchFamily="34" charset="0"/>
              </a:rPr>
              <a:t>ArcelorMittal</a:t>
            </a:r>
            <a:r>
              <a:rPr lang="ar-SA" kern="100" dirty="0">
                <a:latin typeface="Aptos"/>
                <a:ea typeface="Times New Roman" panose="02020603050405020304" pitchFamily="18" charset="0"/>
                <a:cs typeface="Arial" panose="020B0604020202020204" pitchFamily="34" charset="0"/>
              </a:rPr>
              <a:t> عن تأثير إيجابي في أكثر من ذلك 15 مجتمعا عالميا من خلال هذه البرامج، مما يعزز بشكل كبير سمعة علامتها التجارية.</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رعاية الأحداث الصناعية. : </a:t>
            </a:r>
            <a:r>
              <a:rPr lang="ar-SA" kern="100" dirty="0">
                <a:latin typeface="Aptos"/>
                <a:ea typeface="Times New Roman" panose="02020603050405020304" pitchFamily="18" charset="0"/>
                <a:cs typeface="Arial" panose="020B0604020202020204" pitchFamily="34" charset="0"/>
              </a:rPr>
              <a:t>في عام 2023، قامت شركة </a:t>
            </a:r>
            <a:r>
              <a:rPr lang="en-US" kern="100" dirty="0" err="1">
                <a:latin typeface="Aptos"/>
                <a:ea typeface="Times New Roman" panose="02020603050405020304" pitchFamily="18" charset="0"/>
                <a:cs typeface="Arial" panose="020B0604020202020204" pitchFamily="34" charset="0"/>
              </a:rPr>
              <a:t>ArcelorMittal</a:t>
            </a:r>
            <a:r>
              <a:rPr lang="ar-SA" kern="100" dirty="0">
                <a:latin typeface="Aptos"/>
                <a:ea typeface="Times New Roman" panose="02020603050405020304" pitchFamily="18" charset="0"/>
                <a:cs typeface="Arial" panose="020B0604020202020204" pitchFamily="34" charset="0"/>
              </a:rPr>
              <a:t> برعاية سلسلة من الأحداث الصناعية، وقامت بالإنفاق عليها 10 ملايين دولار. وشملت الرعاية الرئيسية المؤتمر الدولي للصلب والمعادن، الذي اجتذب أكثر من 1,500 الحضور، وتوفير التعرض الكبير والمشاركة مع قادة الصناعة.</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قوة البيع المباشر. : </a:t>
            </a:r>
            <a:r>
              <a:rPr lang="ar-SA" kern="100" dirty="0">
                <a:latin typeface="Aptos"/>
                <a:ea typeface="Times New Roman" panose="02020603050405020304" pitchFamily="18" charset="0"/>
                <a:cs typeface="Arial" panose="020B0604020202020204" pitchFamily="34" charset="0"/>
              </a:rPr>
              <a:t>تتكون قوة المبيعات المباشرة لشركة </a:t>
            </a:r>
            <a:r>
              <a:rPr lang="en-US" kern="100" dirty="0" err="1">
                <a:latin typeface="Aptos"/>
                <a:ea typeface="Times New Roman" panose="02020603050405020304" pitchFamily="18" charset="0"/>
                <a:cs typeface="Arial" panose="020B0604020202020204" pitchFamily="34" charset="0"/>
              </a:rPr>
              <a:t>ArcelorMittal</a:t>
            </a:r>
            <a:r>
              <a:rPr lang="ar-SA" kern="100" dirty="0">
                <a:latin typeface="Aptos"/>
                <a:ea typeface="Times New Roman" panose="02020603050405020304" pitchFamily="18" charset="0"/>
                <a:cs typeface="Arial" panose="020B0604020202020204" pitchFamily="34" charset="0"/>
              </a:rPr>
              <a:t> من أكثر من 1,200 مندوبي المبيعات على مستوى العالم. وقد أدت استراتيجية المشاركة المباشرة الخاصة بهم إلى زيادة ملحوظة في المبيعات بنسبة 15% في عام 2023، وهو ما يترجم إلى ما يقرب من 1.2 مليار دولار في تعزيز الإيرادات السنوية.</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الشراكات الاستراتيجية. : </a:t>
            </a:r>
            <a:r>
              <a:rPr lang="ar-SA" kern="100" dirty="0">
                <a:latin typeface="Aptos"/>
                <a:ea typeface="Times New Roman" panose="02020603050405020304" pitchFamily="18" charset="0"/>
                <a:cs typeface="Arial" panose="020B0604020202020204" pitchFamily="34" charset="0"/>
              </a:rPr>
              <a:t>أنشأت شركة </a:t>
            </a:r>
            <a:r>
              <a:rPr lang="en-US" kern="100" dirty="0" err="1">
                <a:latin typeface="Aptos"/>
                <a:ea typeface="Times New Roman" panose="02020603050405020304" pitchFamily="18" charset="0"/>
                <a:cs typeface="Arial" panose="020B0604020202020204" pitchFamily="34" charset="0"/>
              </a:rPr>
              <a:t>ArcelorMittal</a:t>
            </a:r>
            <a:r>
              <a:rPr lang="ar-SA" kern="100" dirty="0">
                <a:latin typeface="Aptos"/>
                <a:ea typeface="Times New Roman" panose="02020603050405020304" pitchFamily="18" charset="0"/>
                <a:cs typeface="Arial" panose="020B0604020202020204" pitchFamily="34" charset="0"/>
              </a:rPr>
              <a:t> شراكات استراتيجية مع العديد من أصحاب المصلحة مما أدى إلى مساهمات سنوية في الإيرادات تبلغ حوالي 500 مليون دولار. أدى التعاون مع شركات السيارات والبناء الكبرى إلى زيادة اختراق السوق وإبراز العلامة التجارية.</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إدارة علاقات العملاء. : </a:t>
            </a:r>
            <a:r>
              <a:rPr lang="ar-SA" kern="100" dirty="0">
                <a:latin typeface="Aptos"/>
                <a:ea typeface="Times New Roman" panose="02020603050405020304" pitchFamily="18" charset="0"/>
                <a:cs typeface="Arial" panose="020B0604020202020204" pitchFamily="34" charset="0"/>
              </a:rPr>
              <a:t>تم إثراء نظام إدارة علاقات العملاء (</a:t>
            </a:r>
            <a:r>
              <a:rPr lang="en-US" kern="100" dirty="0">
                <a:latin typeface="Aptos"/>
                <a:ea typeface="Times New Roman" panose="02020603050405020304" pitchFamily="18" charset="0"/>
                <a:cs typeface="Arial" panose="020B0604020202020204" pitchFamily="34" charset="0"/>
              </a:rPr>
              <a:t>CRM</a:t>
            </a:r>
            <a:r>
              <a:rPr lang="ar-SA" kern="100" dirty="0">
                <a:latin typeface="Aptos"/>
                <a:ea typeface="Times New Roman" panose="02020603050405020304" pitchFamily="18" charset="0"/>
                <a:cs typeface="Arial" panose="020B0604020202020204" pitchFamily="34" charset="0"/>
              </a:rPr>
              <a:t>) الذي تنفذه شركة </a:t>
            </a:r>
            <a:r>
              <a:rPr lang="en-US" kern="100" dirty="0" err="1">
                <a:latin typeface="Aptos"/>
                <a:ea typeface="Times New Roman" panose="02020603050405020304" pitchFamily="18" charset="0"/>
                <a:cs typeface="Arial" panose="020B0604020202020204" pitchFamily="34" charset="0"/>
              </a:rPr>
              <a:t>ArcelorMittal</a:t>
            </a:r>
            <a:r>
              <a:rPr lang="ar-SA" kern="100" dirty="0">
                <a:latin typeface="Aptos"/>
                <a:ea typeface="Times New Roman" panose="02020603050405020304" pitchFamily="18" charset="0"/>
                <a:cs typeface="Arial" panose="020B0604020202020204" pitchFamily="34" charset="0"/>
              </a:rPr>
              <a:t> بقدرات تحليل البيانات بتكلفة تقريبية 5 ملايين دولار. وقد أدى هذا الاستثمار إلى تحسين معدلات الاحتفاظ بالعملاء بنسبة 10% في عام 2023 مما يظهر تأثيرا مباشرًا على ولاء العملاء ورضاهم.</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الدعم الفني والخدمات. : </a:t>
            </a:r>
            <a:r>
              <a:rPr lang="ar-SA" kern="100" dirty="0">
                <a:latin typeface="Aptos"/>
                <a:ea typeface="Times New Roman" panose="02020603050405020304" pitchFamily="18" charset="0"/>
                <a:cs typeface="Arial" panose="020B0604020202020204" pitchFamily="34" charset="0"/>
              </a:rPr>
              <a:t>توفر شركة </a:t>
            </a:r>
            <a:r>
              <a:rPr lang="en-US" kern="100" dirty="0" err="1">
                <a:latin typeface="Aptos"/>
                <a:ea typeface="Times New Roman" panose="02020603050405020304" pitchFamily="18" charset="0"/>
                <a:cs typeface="Arial" panose="020B0604020202020204" pitchFamily="34" charset="0"/>
              </a:rPr>
              <a:t>Arcelor</a:t>
            </a:r>
            <a:r>
              <a:rPr lang="en-US" kern="100" dirty="0">
                <a:latin typeface="Aptos"/>
                <a:ea typeface="Times New Roman" panose="02020603050405020304" pitchFamily="18" charset="0"/>
                <a:cs typeface="Arial" panose="020B0604020202020204" pitchFamily="34" charset="0"/>
              </a:rPr>
              <a:t> Mittal</a:t>
            </a:r>
            <a:r>
              <a:rPr lang="ar-SA" kern="100" dirty="0">
                <a:latin typeface="Aptos"/>
                <a:ea typeface="Times New Roman" panose="02020603050405020304" pitchFamily="18" charset="0"/>
                <a:cs typeface="Arial" panose="020B0604020202020204" pitchFamily="34" charset="0"/>
              </a:rPr>
              <a:t> خدمات دعم فني واسعة النطاق، والاستثمار فيها 20 مليون دولار سنويا. وقد أدت هذه الخدمة إلى تحسين رضا العملاء، كما أشار أ 25% زيادة في أوقات حل طلبات الخدمة منذ التنفيذ </a:t>
            </a:r>
            <a:endParaRPr lang="fr-FR" kern="100" dirty="0">
              <a:latin typeface="Aptos"/>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72776526"/>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3687" y="-1295400"/>
            <a:ext cx="9404723" cy="1400530"/>
          </a:xfrm>
        </p:spPr>
        <p:txBody>
          <a:bodyPr/>
          <a:lstStyle/>
          <a:p>
            <a:endParaRPr lang="fr-FR" dirty="0"/>
          </a:p>
        </p:txBody>
      </p:sp>
      <p:sp>
        <p:nvSpPr>
          <p:cNvPr id="3" name="Espace réservé du contenu 2"/>
          <p:cNvSpPr>
            <a:spLocks noGrp="1"/>
          </p:cNvSpPr>
          <p:nvPr>
            <p:ph idx="1"/>
          </p:nvPr>
        </p:nvSpPr>
        <p:spPr>
          <a:xfrm>
            <a:off x="107576" y="0"/>
            <a:ext cx="11967883" cy="7021810"/>
          </a:xfrm>
        </p:spPr>
        <p:txBody>
          <a:bodyPr>
            <a:normAutofit fontScale="85000" lnSpcReduction="20000"/>
          </a:bodyPr>
          <a:lstStyle/>
          <a:p>
            <a:pPr algn="r" rtl="1">
              <a:lnSpc>
                <a:spcPct val="115000"/>
              </a:lnSpc>
              <a:spcAft>
                <a:spcPts val="800"/>
              </a:spcAft>
            </a:pPr>
            <a:r>
              <a:rPr lang="ar-SA" sz="2400" b="1" kern="100" dirty="0">
                <a:latin typeface="Aptos"/>
                <a:ea typeface="Times New Roman" panose="02020603050405020304" pitchFamily="18" charset="0"/>
                <a:cs typeface="Arial" panose="020B0604020202020204" pitchFamily="34" charset="0"/>
              </a:rPr>
              <a:t>السعر : </a:t>
            </a:r>
            <a:endParaRPr lang="fr-FR" sz="2400"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استراتيجية التسعير التنافسي: </a:t>
            </a:r>
            <a:r>
              <a:rPr lang="ar-SA" kern="100" dirty="0">
                <a:latin typeface="Aptos"/>
                <a:ea typeface="Times New Roman" panose="02020603050405020304" pitchFamily="18" charset="0"/>
                <a:cs typeface="Arial" panose="020B0604020202020204" pitchFamily="34" charset="0"/>
              </a:rPr>
              <a:t>تستخدم شركة </a:t>
            </a:r>
            <a:r>
              <a:rPr lang="en-US" kern="100" dirty="0" err="1">
                <a:latin typeface="Aptos"/>
                <a:ea typeface="Times New Roman" panose="02020603050405020304" pitchFamily="18" charset="0"/>
                <a:cs typeface="Arial" panose="020B0604020202020204" pitchFamily="34" charset="0"/>
              </a:rPr>
              <a:t>Arcelor</a:t>
            </a:r>
            <a:r>
              <a:rPr lang="en-US" kern="100" dirty="0">
                <a:latin typeface="Aptos"/>
                <a:ea typeface="Times New Roman" panose="02020603050405020304" pitchFamily="18" charset="0"/>
                <a:cs typeface="Arial" panose="020B0604020202020204" pitchFamily="34" charset="0"/>
              </a:rPr>
              <a:t> Mittal</a:t>
            </a:r>
            <a:r>
              <a:rPr lang="ar-SA" kern="100" dirty="0">
                <a:latin typeface="Aptos"/>
                <a:ea typeface="Times New Roman" panose="02020603050405020304" pitchFamily="18" charset="0"/>
                <a:cs typeface="Arial" panose="020B0604020202020204" pitchFamily="34" charset="0"/>
              </a:rPr>
              <a:t> استراتيجية تسعير تنافسية للحفاظ على حصتها في السوق في صناعة الصلب. اعتبارًا من عام 2023، بلغ متوسط سعر بيع منتجات الصلب حوالي 1045 دولارًا للطن المتري، متأثرًا بالطلب العالمي وديناميكيات التسعير المنافسة.</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خصومات الشراء بالجملة : </a:t>
            </a:r>
            <a:r>
              <a:rPr lang="ar-SA" kern="100" dirty="0">
                <a:latin typeface="Aptos"/>
                <a:ea typeface="Times New Roman" panose="02020603050405020304" pitchFamily="18" charset="0"/>
                <a:cs typeface="Arial" panose="020B0604020202020204" pitchFamily="34" charset="0"/>
              </a:rPr>
              <a:t>لتحفيز المشترين بكميات كبيرة، تقدم </a:t>
            </a:r>
            <a:r>
              <a:rPr lang="en-US" kern="100" dirty="0" err="1">
                <a:latin typeface="Aptos"/>
                <a:ea typeface="Times New Roman" panose="02020603050405020304" pitchFamily="18" charset="0"/>
                <a:cs typeface="Arial" panose="020B0604020202020204" pitchFamily="34" charset="0"/>
              </a:rPr>
              <a:t>ArcelorMittal</a:t>
            </a:r>
            <a:r>
              <a:rPr lang="ar-SA" kern="100" dirty="0">
                <a:latin typeface="Aptos"/>
                <a:ea typeface="Times New Roman" panose="02020603050405020304" pitchFamily="18" charset="0"/>
                <a:cs typeface="Arial" panose="020B0604020202020204" pitchFamily="34" charset="0"/>
              </a:rPr>
              <a:t> خصومات على الشراء بالجملة يمكن أن تتراوح من 5 إلى 15% من السعر القياسي، اعتمادًا على حجم الطلب والاتفاقيات التعاقدية.</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نهج التسعير بالتكلفة الزائدة : </a:t>
            </a:r>
            <a:r>
              <a:rPr lang="ar-SA" kern="100" dirty="0">
                <a:latin typeface="Aptos"/>
                <a:ea typeface="Times New Roman" panose="02020603050405020304" pitchFamily="18" charset="0"/>
                <a:cs typeface="Arial" panose="020B0604020202020204" pitchFamily="34" charset="0"/>
              </a:rPr>
              <a:t>يتضمن نهج التسعير بالتكلفة الزائدة في </a:t>
            </a:r>
            <a:r>
              <a:rPr lang="en-US" kern="100" dirty="0" err="1">
                <a:latin typeface="Aptos"/>
                <a:ea typeface="Times New Roman" panose="02020603050405020304" pitchFamily="18" charset="0"/>
                <a:cs typeface="Arial" panose="020B0604020202020204" pitchFamily="34" charset="0"/>
              </a:rPr>
              <a:t>ArcelorMittal</a:t>
            </a:r>
            <a:r>
              <a:rPr lang="ar-SA" kern="100" dirty="0">
                <a:latin typeface="Aptos"/>
                <a:ea typeface="Times New Roman" panose="02020603050405020304" pitchFamily="18" charset="0"/>
                <a:cs typeface="Arial" panose="020B0604020202020204" pitchFamily="34" charset="0"/>
              </a:rPr>
              <a:t> حساب إجمالي تكلفة الإنتاج وإضافة علامة. يمكن أن يصل هامش الربح النموذجي إلى حوالي 20% فوق التكاليف المباشرة، والتي تشمل العمالة والمواد والنفقات</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نهج التسعير بالتكلفة الزائدة : </a:t>
            </a:r>
            <a:r>
              <a:rPr lang="ar-SA" kern="100" dirty="0">
                <a:latin typeface="Aptos"/>
                <a:ea typeface="Times New Roman" panose="02020603050405020304" pitchFamily="18" charset="0"/>
                <a:cs typeface="Arial" panose="020B0604020202020204" pitchFamily="34" charset="0"/>
              </a:rPr>
              <a:t>يتضمن نهج التسعير بالتكلفة الزائدة في </a:t>
            </a:r>
            <a:r>
              <a:rPr lang="en-US" kern="100" dirty="0" err="1">
                <a:latin typeface="Aptos"/>
                <a:ea typeface="Times New Roman" panose="02020603050405020304" pitchFamily="18" charset="0"/>
                <a:cs typeface="Arial" panose="020B0604020202020204" pitchFamily="34" charset="0"/>
              </a:rPr>
              <a:t>ArcelorMittal</a:t>
            </a:r>
            <a:r>
              <a:rPr lang="ar-SA" kern="100" dirty="0">
                <a:latin typeface="Aptos"/>
                <a:ea typeface="Times New Roman" panose="02020603050405020304" pitchFamily="18" charset="0"/>
                <a:cs typeface="Arial" panose="020B0604020202020204" pitchFamily="34" charset="0"/>
              </a:rPr>
              <a:t> حساب إجمالي تكلفة الإنتاج وإضافة علامة. يمكن أن يصل هامش الربح النموذجي إلى حوالي 20% فوق التكاليف المباشرة، والتي تشمل العمالة والمواد والنفقات العامة.</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التسعير على أساس السوق</a:t>
            </a:r>
            <a:r>
              <a:rPr lang="ar-SA" kern="100" dirty="0">
                <a:latin typeface="Aptos"/>
                <a:ea typeface="Times New Roman" panose="02020603050405020304" pitchFamily="18" charset="0"/>
                <a:cs typeface="Arial" panose="020B0604020202020204" pitchFamily="34" charset="0"/>
              </a:rPr>
              <a:t> :  تأخذ استراتيجيات التسعير القائمة على السوق في الاعتبار ظروف السوق السائدة. على سبيل المثال، في الربع الأول من عام 2023، ارتفع الطلب على منتجات الصلب المسطح بنسبة %10، مما أدى إلى تعديلات في الأسعار لتتماشى مع اتجاهات السوق، </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التسعير التعاقدي للعملاء على المدى الطويل : </a:t>
            </a:r>
            <a:r>
              <a:rPr lang="ar-SA" kern="100" dirty="0">
                <a:latin typeface="Aptos"/>
                <a:ea typeface="Times New Roman" panose="02020603050405020304" pitchFamily="18" charset="0"/>
                <a:cs typeface="Arial" panose="020B0604020202020204" pitchFamily="34" charset="0"/>
              </a:rPr>
              <a:t>بالنسبة للعملاء على المدى الطويل، تضع </a:t>
            </a:r>
            <a:r>
              <a:rPr lang="en-US" kern="100" dirty="0" err="1">
                <a:latin typeface="Aptos"/>
                <a:ea typeface="Times New Roman" panose="02020603050405020304" pitchFamily="18" charset="0"/>
                <a:cs typeface="Arial" panose="020B0604020202020204" pitchFamily="34" charset="0"/>
              </a:rPr>
              <a:t>ArcelorMittal</a:t>
            </a:r>
            <a:r>
              <a:rPr lang="ar-SA" kern="100" dirty="0">
                <a:latin typeface="Aptos"/>
                <a:ea typeface="Times New Roman" panose="02020603050405020304" pitchFamily="18" charset="0"/>
                <a:cs typeface="Arial" panose="020B0604020202020204" pitchFamily="34" charset="0"/>
              </a:rPr>
              <a:t> أسعارًا تعاقدية، والتي يمكن أن تتضمن أسعارًا ثابتة أو معدلات خصم قد تتراوح من 5 إلى %10% أقل من سعر السوق لضمان العرض والتسعير المستقر على مدى فترات طويلة.</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شروط الدفع المرنة : </a:t>
            </a:r>
            <a:r>
              <a:rPr lang="ar-SA" kern="100" dirty="0">
                <a:latin typeface="Aptos"/>
                <a:ea typeface="Times New Roman" panose="02020603050405020304" pitchFamily="18" charset="0"/>
                <a:cs typeface="Arial" panose="020B0604020202020204" pitchFamily="34" charset="0"/>
              </a:rPr>
              <a:t>شروط الدفع المرنة تعزز إمكانية وصول العملاء. تقدم </a:t>
            </a:r>
            <a:r>
              <a:rPr lang="en-US" kern="100" dirty="0" err="1">
                <a:latin typeface="Aptos"/>
                <a:ea typeface="Times New Roman" panose="02020603050405020304" pitchFamily="18" charset="0"/>
                <a:cs typeface="Arial" panose="020B0604020202020204" pitchFamily="34" charset="0"/>
              </a:rPr>
              <a:t>ArcelorMittal</a:t>
            </a:r>
            <a:r>
              <a:rPr lang="ar-SA" kern="100" dirty="0">
                <a:latin typeface="Aptos"/>
                <a:ea typeface="Times New Roman" panose="02020603050405020304" pitchFamily="18" charset="0"/>
                <a:cs typeface="Arial" panose="020B0604020202020204" pitchFamily="34" charset="0"/>
              </a:rPr>
              <a:t> عادةً خيارات الدفع مثل صافي 30 وصافي 60 وصافي 90 يوما، اعتمادًا على حجم الطلب والجدارة الائتمانية للعميل.</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تعديلات الأسعار الموسمية : </a:t>
            </a:r>
            <a:r>
              <a:rPr lang="ar-SA" kern="100" dirty="0">
                <a:latin typeface="Aptos"/>
                <a:ea typeface="Times New Roman" panose="02020603050405020304" pitchFamily="18" charset="0"/>
                <a:cs typeface="Arial" panose="020B0604020202020204" pitchFamily="34" charset="0"/>
              </a:rPr>
              <a:t>تؤثر تقلبات الطلب الموسمية على الأسعار خلال مواسم البناء الذروة، مثل الربيع والصيف، قد ترتفع الأسعار بحوالي %5% إلى 10% بناءً على ارتفاع الطلب في صناعة البناء </a:t>
            </a:r>
            <a:r>
              <a:rPr lang="ar-SA" kern="100" dirty="0" err="1">
                <a:latin typeface="Aptos"/>
                <a:ea typeface="Times New Roman" panose="02020603050405020304" pitchFamily="18" charset="0"/>
                <a:cs typeface="Arial" panose="020B0604020202020204" pitchFamily="34" charset="0"/>
              </a:rPr>
              <a:t>وا</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تسعير خدمات القيمة المضافة : </a:t>
            </a:r>
            <a:r>
              <a:rPr lang="ar-SA" kern="100" dirty="0">
                <a:latin typeface="Aptos"/>
                <a:ea typeface="Times New Roman" panose="02020603050405020304" pitchFamily="18" charset="0"/>
                <a:cs typeface="Arial" panose="020B0604020202020204" pitchFamily="34" charset="0"/>
              </a:rPr>
              <a:t>بالإضافة إلى المنتجات الأساسية، تقوم شركة </a:t>
            </a:r>
            <a:r>
              <a:rPr lang="en-US" kern="100" dirty="0" err="1">
                <a:latin typeface="Aptos"/>
                <a:ea typeface="Times New Roman" panose="02020603050405020304" pitchFamily="18" charset="0"/>
                <a:cs typeface="Arial" panose="020B0604020202020204" pitchFamily="34" charset="0"/>
              </a:rPr>
              <a:t>ArcelorMittal</a:t>
            </a:r>
            <a:r>
              <a:rPr lang="ar-SA" kern="100" dirty="0">
                <a:latin typeface="Aptos"/>
                <a:ea typeface="Times New Roman" panose="02020603050405020304" pitchFamily="18" charset="0"/>
                <a:cs typeface="Arial" panose="020B0604020202020204" pitchFamily="34" charset="0"/>
              </a:rPr>
              <a:t> بتسعير خدماتها ذات القيمة المضافة، مثل القطع واللحام حسب الطلب والتي قد تتطلب رسومًا إضافية تتراوح من 50 دولارًا إلى 200 دولار لكل طلب، بناءً على التعقيد ومتطلبات العملاء المحددة.</a:t>
            </a:r>
            <a:endParaRPr lang="fr-FR" kern="100" dirty="0">
              <a:latin typeface="Aptos"/>
              <a:ea typeface="Times New Roman" panose="02020603050405020304" pitchFamily="18" charset="0"/>
              <a:cs typeface="Arial" panose="020B0604020202020204" pitchFamily="34" charset="0"/>
            </a:endParaRPr>
          </a:p>
          <a:p>
            <a:pPr algn="r" rtl="1"/>
            <a:endParaRPr lang="fr-FR" dirty="0"/>
          </a:p>
        </p:txBody>
      </p:sp>
    </p:spTree>
    <p:extLst>
      <p:ext uri="{BB962C8B-B14F-4D97-AF65-F5344CB8AC3E}">
        <p14:creationId xmlns:p14="http://schemas.microsoft.com/office/powerpoint/2010/main" val="3039945357"/>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rtl="1"/>
            <a:r>
              <a:rPr lang="ar-DZ" b="1" u="sng" dirty="0" smtClean="0">
                <a:effectLst>
                  <a:outerShdw blurRad="38100" dist="38100" dir="2700000" algn="tl">
                    <a:srgbClr val="000000">
                      <a:alpha val="43137"/>
                    </a:srgbClr>
                  </a:outerShdw>
                </a:effectLst>
              </a:rPr>
              <a:t>تحليل </a:t>
            </a:r>
            <a:r>
              <a:rPr lang="ar-DZ" b="1" u="sng" dirty="0" err="1" smtClean="0">
                <a:effectLst>
                  <a:outerShdw blurRad="38100" dist="38100" dir="2700000" algn="tl">
                    <a:srgbClr val="000000">
                      <a:alpha val="43137"/>
                    </a:srgbClr>
                  </a:outerShdw>
                </a:effectLst>
              </a:rPr>
              <a:t>سووت</a:t>
            </a:r>
            <a:r>
              <a:rPr lang="ar-DZ" b="1" u="sng" dirty="0" smtClean="0">
                <a:effectLst>
                  <a:outerShdw blurRad="38100" dist="38100" dir="2700000" algn="tl">
                    <a:srgbClr val="000000">
                      <a:alpha val="43137"/>
                    </a:srgbClr>
                  </a:outerShdw>
                </a:effectLst>
              </a:rPr>
              <a:t> </a:t>
            </a:r>
            <a:endParaRPr lang="fr-FR" b="1" u="sng"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1104293" y="1559859"/>
            <a:ext cx="8946541" cy="5298141"/>
          </a:xfrm>
        </p:spPr>
        <p:txBody>
          <a:bodyPr>
            <a:normAutofit fontScale="92500" lnSpcReduction="20000"/>
          </a:bodyPr>
          <a:lstStyle/>
          <a:p>
            <a:pPr algn="r" rtl="1"/>
            <a:r>
              <a:rPr lang="ar-DZ" sz="3000" b="1" dirty="0"/>
              <a:t>نقاط القوة لدى شركة </a:t>
            </a:r>
            <a:r>
              <a:rPr lang="ar-DZ" sz="3000" b="1" dirty="0" err="1"/>
              <a:t>أرسيلور</a:t>
            </a:r>
            <a:r>
              <a:rPr lang="ar-DZ" sz="3000" b="1" dirty="0"/>
              <a:t> </a:t>
            </a:r>
            <a:r>
              <a:rPr lang="ar-DZ" sz="3000" b="1" dirty="0" err="1"/>
              <a:t>ميتال</a:t>
            </a:r>
            <a:r>
              <a:rPr lang="ar-DZ" sz="3000" b="1" dirty="0"/>
              <a:t>:</a:t>
            </a:r>
          </a:p>
          <a:p>
            <a:pPr algn="r" rtl="1">
              <a:buFont typeface="Wingdings" panose="05000000000000000000" pitchFamily="2" charset="2"/>
              <a:buChar char="q"/>
            </a:pPr>
            <a:r>
              <a:rPr lang="ar-DZ" sz="2200" b="1" dirty="0" smtClean="0"/>
              <a:t>الشركة الرائدة : </a:t>
            </a:r>
            <a:r>
              <a:rPr lang="ar-DZ" sz="2200" dirty="0" smtClean="0"/>
              <a:t>وبحسب </a:t>
            </a:r>
            <a:r>
              <a:rPr lang="ar-DZ" sz="2200" dirty="0"/>
              <a:t>أحد التقديرات، تنتج شركة </a:t>
            </a:r>
            <a:r>
              <a:rPr lang="ar-DZ" sz="2200" dirty="0" err="1"/>
              <a:t>أرسيلور</a:t>
            </a:r>
            <a:r>
              <a:rPr lang="ar-DZ" sz="2200" dirty="0"/>
              <a:t> </a:t>
            </a:r>
            <a:r>
              <a:rPr lang="ar-DZ" sz="2200" dirty="0" err="1"/>
              <a:t>ميتال</a:t>
            </a:r>
            <a:r>
              <a:rPr lang="ar-DZ" sz="2200" dirty="0"/>
              <a:t> 88 مليون طن متري من الفولاذ الخام سنويًا بحلول نهاية عام 2022. وقد وظفت الشركة أكثر من 160 ألفًا إلى 200 ألف موظف بشكل مباشر أو غير مباشر لإدارة عملياتها في جميع أنحاء العالم</a:t>
            </a:r>
          </a:p>
          <a:p>
            <a:pPr algn="r" rtl="1">
              <a:buFont typeface="Wingdings" panose="05000000000000000000" pitchFamily="2" charset="2"/>
              <a:buChar char="q"/>
            </a:pPr>
            <a:r>
              <a:rPr lang="ar-DZ" sz="2200" dirty="0"/>
              <a:t>التكامل </a:t>
            </a:r>
            <a:r>
              <a:rPr lang="ar-DZ" sz="2200" dirty="0" smtClean="0"/>
              <a:t>النهائي : تتبع </a:t>
            </a:r>
            <a:r>
              <a:rPr lang="ar-DZ" sz="2200" dirty="0"/>
              <a:t>شركة </a:t>
            </a:r>
            <a:r>
              <a:rPr lang="ar-DZ" sz="2200" dirty="0" err="1"/>
              <a:t>أرسيلور</a:t>
            </a:r>
            <a:r>
              <a:rPr lang="ar-DZ" sz="2200" dirty="0"/>
              <a:t> </a:t>
            </a:r>
            <a:r>
              <a:rPr lang="ar-DZ" sz="2200" dirty="0" err="1"/>
              <a:t>ميتال</a:t>
            </a:r>
            <a:r>
              <a:rPr lang="ar-DZ" sz="2200" dirty="0"/>
              <a:t> نموذج الأعمال التكاملي النهائي وهو ما يسمح للشركة ببيع المنتج النهائي للمستهلكين النهائيين دون إشراك أي وسطاء أو أطراف ثالثة. وهو ما يسمح للشركة بخفض التكاليف وتحسين الربحية. ومع ذلك، فإن الطريقة التي تتعامل بها شركة تصنيع الصلب مع العملاء هي من خلال</a:t>
            </a:r>
          </a:p>
          <a:p>
            <a:pPr algn="r" rtl="1">
              <a:buFont typeface="Arial" panose="020B0604020202020204" pitchFamily="34" charset="0"/>
              <a:buChar char="•"/>
            </a:pPr>
            <a:r>
              <a:rPr lang="fr-FR" sz="2200" dirty="0" smtClean="0"/>
              <a:t>B2c</a:t>
            </a:r>
            <a:r>
              <a:rPr lang="ar-DZ" sz="2200" dirty="0" smtClean="0"/>
              <a:t>البيع بالتجزئة </a:t>
            </a:r>
            <a:endParaRPr lang="fr-FR" sz="2200" dirty="0"/>
          </a:p>
          <a:p>
            <a:pPr algn="r" rtl="1">
              <a:buFont typeface="Arial" panose="020B0604020202020204" pitchFamily="34" charset="0"/>
              <a:buChar char="•"/>
            </a:pPr>
            <a:r>
              <a:rPr lang="fr-FR" sz="2200" dirty="0" smtClean="0"/>
              <a:t>B2B</a:t>
            </a:r>
            <a:r>
              <a:rPr lang="ar-DZ" sz="2200" dirty="0"/>
              <a:t>البيع بالجملة </a:t>
            </a:r>
            <a:r>
              <a:rPr lang="ar-DZ" sz="2200" dirty="0" smtClean="0"/>
              <a:t>.</a:t>
            </a:r>
            <a:endParaRPr lang="fr-FR" sz="2200" dirty="0" smtClean="0"/>
          </a:p>
          <a:p>
            <a:pPr algn="r" rtl="1">
              <a:buFont typeface="Wingdings" panose="05000000000000000000" pitchFamily="2" charset="2"/>
              <a:buChar char="q"/>
            </a:pPr>
            <a:r>
              <a:rPr lang="ar-DZ" sz="2200" dirty="0" smtClean="0"/>
              <a:t>الوصول العالمي : وبحسب </a:t>
            </a:r>
            <a:r>
              <a:rPr lang="ar-DZ" sz="2200" dirty="0"/>
              <a:t>تقديرات فإن شركة </a:t>
            </a:r>
            <a:r>
              <a:rPr lang="ar-DZ" sz="2200" dirty="0" err="1"/>
              <a:t>أرسيلور</a:t>
            </a:r>
            <a:r>
              <a:rPr lang="ar-DZ" sz="2200" dirty="0"/>
              <a:t> </a:t>
            </a:r>
            <a:r>
              <a:rPr lang="ar-DZ" sz="2200" dirty="0" err="1"/>
              <a:t>ميتال</a:t>
            </a:r>
            <a:r>
              <a:rPr lang="ar-DZ" sz="2200" dirty="0"/>
              <a:t> تدير أعمالها وتمتلك مرافق تصنيع في 16 دولة حول العالم. ومن ناحية أخرى، تخدم شركة تصنيع الصلب العملاء في أكثر من 155 دولة حول العالم. وتبلغ القيمة الإجمالية لأصول الشركة أكثر من 100 مليار دولار أميركي</a:t>
            </a:r>
          </a:p>
          <a:p>
            <a:pPr algn="r" rtl="1">
              <a:buFont typeface="Wingdings" panose="05000000000000000000" pitchFamily="2" charset="2"/>
              <a:buChar char="q"/>
            </a:pPr>
            <a:r>
              <a:rPr lang="ar-DZ" sz="2200" dirty="0"/>
              <a:t>البحث </a:t>
            </a:r>
            <a:r>
              <a:rPr lang="ar-DZ" sz="2200" dirty="0" smtClean="0"/>
              <a:t>والتطوير : تستثمر </a:t>
            </a:r>
            <a:r>
              <a:rPr lang="ar-DZ" sz="2200" dirty="0"/>
              <a:t>شركة </a:t>
            </a:r>
            <a:r>
              <a:rPr lang="ar-DZ" sz="2200" dirty="0" err="1"/>
              <a:t>أرسيلور</a:t>
            </a:r>
            <a:r>
              <a:rPr lang="ar-DZ" sz="2200" dirty="0"/>
              <a:t> </a:t>
            </a:r>
            <a:r>
              <a:rPr lang="ar-DZ" sz="2200" dirty="0" err="1"/>
              <a:t>ميتال</a:t>
            </a:r>
            <a:r>
              <a:rPr lang="ar-DZ" sz="2200" dirty="0"/>
              <a:t> قدرًا كبيرًا من الموارد في البحث والتطوير. ووفقًا لتقديرات، تضم الشركة فريقًا يضم أكثر من 1500 باحث يعملون في 11 منشأة بحثية تابعة للشركة. ومع ذلك، فهم يعملون على أكثر من 1000 برنامج بحثي.</a:t>
            </a:r>
          </a:p>
          <a:p>
            <a:pPr algn="r" rtl="1"/>
            <a:endParaRPr lang="ar-DZ" dirty="0" smtClean="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386" y="138062"/>
            <a:ext cx="2689463" cy="1534748"/>
          </a:xfrm>
          <a:prstGeom prst="ellipse">
            <a:avLst/>
          </a:prstGeom>
          <a:ln>
            <a:noFill/>
          </a:ln>
          <a:effectLst>
            <a:softEdge rad="112500"/>
          </a:effectLst>
        </p:spPr>
      </p:pic>
    </p:spTree>
    <p:extLst>
      <p:ext uri="{BB962C8B-B14F-4D97-AF65-F5344CB8AC3E}">
        <p14:creationId xmlns:p14="http://schemas.microsoft.com/office/powerpoint/2010/main" val="1671894136"/>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197224"/>
            <a:ext cx="9404723" cy="555811"/>
          </a:xfrm>
        </p:spPr>
        <p:txBody>
          <a:bodyPr/>
          <a:lstStyle/>
          <a:p>
            <a:pPr algn="ctr" rtl="1"/>
            <a:r>
              <a:rPr lang="ar-DZ" u="sng" dirty="0" smtClean="0">
                <a:effectLst>
                  <a:outerShdw blurRad="38100" dist="38100" dir="2700000" algn="tl">
                    <a:srgbClr val="000000">
                      <a:alpha val="43137"/>
                    </a:srgbClr>
                  </a:outerShdw>
                </a:effectLst>
              </a:rPr>
              <a:t>خطة البحث</a:t>
            </a:r>
            <a:endParaRPr lang="fr-FR" u="sng"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215154" y="376519"/>
            <a:ext cx="9834699" cy="6481482"/>
          </a:xfrm>
        </p:spPr>
        <p:txBody>
          <a:bodyPr>
            <a:normAutofit fontScale="92500" lnSpcReduction="10000"/>
          </a:bodyPr>
          <a:lstStyle/>
          <a:p>
            <a:pPr marL="0" indent="0" algn="r" rtl="1">
              <a:lnSpc>
                <a:spcPct val="115000"/>
              </a:lnSpc>
              <a:spcAft>
                <a:spcPts val="800"/>
              </a:spcAft>
              <a:buNone/>
            </a:pPr>
            <a:endParaRPr lang="fr-FR" kern="100" dirty="0">
              <a:latin typeface="Aptos"/>
              <a:ea typeface="Times New Roman" panose="02020603050405020304" pitchFamily="18" charset="0"/>
              <a:cs typeface="Arial" panose="020B0604020202020204" pitchFamily="34" charset="0"/>
            </a:endParaRPr>
          </a:p>
          <a:p>
            <a:pPr marL="457200" indent="-457200" algn="r" rtl="1">
              <a:lnSpc>
                <a:spcPct val="115000"/>
              </a:lnSpc>
              <a:spcAft>
                <a:spcPts val="800"/>
              </a:spcAft>
              <a:buFont typeface="+mj-lt"/>
              <a:buAutoNum type="arabicPeriod"/>
            </a:pPr>
            <a:r>
              <a:rPr lang="ar-SA" sz="1900" b="1" kern="100" dirty="0" smtClean="0">
                <a:latin typeface="Aptos"/>
                <a:ea typeface="Times New Roman" panose="02020603050405020304" pitchFamily="18" charset="0"/>
                <a:cs typeface="Arial" panose="020B0604020202020204" pitchFamily="34" charset="0"/>
              </a:rPr>
              <a:t>التعريف بالشركة</a:t>
            </a:r>
            <a:endParaRPr lang="fr-FR" sz="1900" b="1" kern="100" dirty="0" smtClean="0">
              <a:latin typeface="Aptos"/>
              <a:ea typeface="Times New Roman" panose="02020603050405020304" pitchFamily="18" charset="0"/>
              <a:cs typeface="Arial" panose="020B0604020202020204" pitchFamily="34" charset="0"/>
            </a:endParaRPr>
          </a:p>
          <a:p>
            <a:pPr marL="457200" indent="-457200" algn="r" rtl="1">
              <a:lnSpc>
                <a:spcPct val="115000"/>
              </a:lnSpc>
              <a:spcAft>
                <a:spcPts val="800"/>
              </a:spcAft>
              <a:buFont typeface="+mj-lt"/>
              <a:buAutoNum type="arabicPeriod"/>
            </a:pPr>
            <a:r>
              <a:rPr lang="ar-SA" sz="1900" b="1" kern="100" dirty="0" smtClean="0">
                <a:latin typeface="Aptos"/>
                <a:ea typeface="Times New Roman" panose="02020603050405020304" pitchFamily="18" charset="0"/>
                <a:cs typeface="Arial" panose="020B0604020202020204" pitchFamily="34" charset="0"/>
              </a:rPr>
              <a:t>تاريخ الشركة</a:t>
            </a:r>
            <a:endParaRPr lang="fr-FR" sz="1900" b="1" kern="100" dirty="0" smtClean="0">
              <a:latin typeface="Aptos"/>
              <a:ea typeface="Times New Roman" panose="02020603050405020304" pitchFamily="18" charset="0"/>
              <a:cs typeface="Arial" panose="020B0604020202020204" pitchFamily="34" charset="0"/>
            </a:endParaRPr>
          </a:p>
          <a:p>
            <a:pPr marL="457200" indent="-457200" algn="r" rtl="1">
              <a:lnSpc>
                <a:spcPct val="115000"/>
              </a:lnSpc>
              <a:spcAft>
                <a:spcPts val="800"/>
              </a:spcAft>
              <a:buFont typeface="+mj-lt"/>
              <a:buAutoNum type="arabicPeriod"/>
            </a:pPr>
            <a:r>
              <a:rPr lang="ar-SA" sz="1900" b="1" kern="100" dirty="0" smtClean="0">
                <a:latin typeface="Aptos"/>
                <a:ea typeface="Times New Roman" panose="02020603050405020304" pitchFamily="18" charset="0"/>
                <a:cs typeface="Arial" panose="020B0604020202020204" pitchFamily="34" charset="0"/>
              </a:rPr>
              <a:t>اهداف </a:t>
            </a:r>
            <a:r>
              <a:rPr lang="ar-SA" sz="1900" b="1" kern="100" dirty="0">
                <a:latin typeface="Aptos"/>
                <a:ea typeface="Times New Roman" panose="02020603050405020304" pitchFamily="18" charset="0"/>
                <a:cs typeface="Arial" panose="020B0604020202020204" pitchFamily="34" charset="0"/>
              </a:rPr>
              <a:t>الشركة</a:t>
            </a:r>
            <a:endParaRPr lang="fr-FR" sz="1900" b="1" kern="100" dirty="0">
              <a:latin typeface="Aptos"/>
              <a:ea typeface="Times New Roman" panose="02020603050405020304" pitchFamily="18" charset="0"/>
              <a:cs typeface="Arial" panose="020B0604020202020204" pitchFamily="34" charset="0"/>
            </a:endParaRPr>
          </a:p>
          <a:p>
            <a:pPr marL="457200" indent="-457200" algn="r" rtl="1">
              <a:lnSpc>
                <a:spcPct val="115000"/>
              </a:lnSpc>
              <a:spcAft>
                <a:spcPts val="800"/>
              </a:spcAft>
              <a:buFont typeface="+mj-lt"/>
              <a:buAutoNum type="arabicPeriod"/>
            </a:pPr>
            <a:r>
              <a:rPr lang="ar-SA" sz="1900" b="1" kern="100" dirty="0" smtClean="0">
                <a:latin typeface="Aptos"/>
                <a:ea typeface="Times New Roman" panose="02020603050405020304" pitchFamily="18" charset="0"/>
                <a:cs typeface="Arial" panose="020B0604020202020204" pitchFamily="34" charset="0"/>
              </a:rPr>
              <a:t>شعار </a:t>
            </a:r>
            <a:r>
              <a:rPr lang="ar-SA" sz="1900" b="1" kern="100" dirty="0">
                <a:latin typeface="Aptos"/>
                <a:ea typeface="Times New Roman" panose="02020603050405020304" pitchFamily="18" charset="0"/>
                <a:cs typeface="Arial" panose="020B0604020202020204" pitchFamily="34" charset="0"/>
              </a:rPr>
              <a:t>الشركة</a:t>
            </a:r>
            <a:endParaRPr lang="fr-FR" sz="1900" b="1" kern="100" dirty="0">
              <a:latin typeface="Aptos"/>
              <a:ea typeface="Times New Roman" panose="02020603050405020304" pitchFamily="18" charset="0"/>
              <a:cs typeface="Arial" panose="020B0604020202020204" pitchFamily="34" charset="0"/>
            </a:endParaRPr>
          </a:p>
          <a:p>
            <a:pPr marL="457200" indent="-457200" algn="r" rtl="1">
              <a:lnSpc>
                <a:spcPct val="115000"/>
              </a:lnSpc>
              <a:spcAft>
                <a:spcPts val="800"/>
              </a:spcAft>
              <a:buFont typeface="+mj-lt"/>
              <a:buAutoNum type="arabicPeriod"/>
            </a:pPr>
            <a:r>
              <a:rPr lang="ar-SA" sz="1900" b="1" kern="100" dirty="0" smtClean="0">
                <a:latin typeface="Aptos"/>
                <a:ea typeface="Times New Roman" panose="02020603050405020304" pitchFamily="18" charset="0"/>
                <a:cs typeface="Arial" panose="020B0604020202020204" pitchFamily="34" charset="0"/>
              </a:rPr>
              <a:t>منافسي </a:t>
            </a:r>
            <a:r>
              <a:rPr lang="ar-SA" sz="1900" b="1" kern="100" dirty="0">
                <a:latin typeface="Aptos"/>
                <a:ea typeface="Times New Roman" panose="02020603050405020304" pitchFamily="18" charset="0"/>
                <a:cs typeface="Arial" panose="020B0604020202020204" pitchFamily="34" charset="0"/>
              </a:rPr>
              <a:t>الشركة</a:t>
            </a:r>
            <a:endParaRPr lang="fr-FR" sz="1900" b="1" kern="100" dirty="0">
              <a:latin typeface="Aptos"/>
              <a:ea typeface="Times New Roman" panose="02020603050405020304" pitchFamily="18" charset="0"/>
              <a:cs typeface="Arial" panose="020B0604020202020204" pitchFamily="34" charset="0"/>
            </a:endParaRPr>
          </a:p>
          <a:p>
            <a:pPr marL="457200" indent="-457200" algn="r" rtl="1">
              <a:lnSpc>
                <a:spcPct val="115000"/>
              </a:lnSpc>
              <a:spcAft>
                <a:spcPts val="800"/>
              </a:spcAft>
              <a:buFont typeface="+mj-lt"/>
              <a:buAutoNum type="arabicPeriod"/>
            </a:pPr>
            <a:r>
              <a:rPr lang="ar-SA" sz="1900" b="1" kern="100" dirty="0" smtClean="0">
                <a:latin typeface="Aptos"/>
                <a:ea typeface="Times New Roman" panose="02020603050405020304" pitchFamily="18" charset="0"/>
                <a:cs typeface="Arial" panose="020B0604020202020204" pitchFamily="34" charset="0"/>
              </a:rPr>
              <a:t>المزيج </a:t>
            </a:r>
            <a:r>
              <a:rPr lang="ar-SA" sz="1900" b="1" kern="100" dirty="0">
                <a:latin typeface="Aptos"/>
                <a:ea typeface="Times New Roman" panose="02020603050405020304" pitchFamily="18" charset="0"/>
                <a:cs typeface="Arial" panose="020B0604020202020204" pitchFamily="34" charset="0"/>
              </a:rPr>
              <a:t>التسويقي لشركة</a:t>
            </a:r>
            <a:endParaRPr lang="fr-FR" sz="1900" b="1" kern="100" dirty="0">
              <a:latin typeface="Aptos"/>
              <a:ea typeface="Times New Roman" panose="02020603050405020304" pitchFamily="18" charset="0"/>
              <a:cs typeface="Arial" panose="020B0604020202020204" pitchFamily="34" charset="0"/>
            </a:endParaRPr>
          </a:p>
          <a:p>
            <a:pPr marL="457200" indent="-457200" algn="r" rtl="1">
              <a:lnSpc>
                <a:spcPct val="115000"/>
              </a:lnSpc>
              <a:spcAft>
                <a:spcPts val="800"/>
              </a:spcAft>
              <a:buFont typeface="+mj-lt"/>
              <a:buAutoNum type="arabicPeriod"/>
            </a:pPr>
            <a:r>
              <a:rPr lang="ar-SA" sz="1900" b="1" kern="100" dirty="0" smtClean="0">
                <a:latin typeface="Aptos"/>
                <a:ea typeface="Times New Roman" panose="02020603050405020304" pitchFamily="18" charset="0"/>
                <a:cs typeface="Arial" panose="020B0604020202020204" pitchFamily="34" charset="0"/>
              </a:rPr>
              <a:t>تحليل </a:t>
            </a:r>
            <a:r>
              <a:rPr lang="ar-SA" sz="1900" b="1" kern="100" dirty="0" err="1">
                <a:latin typeface="Aptos"/>
                <a:ea typeface="Times New Roman" panose="02020603050405020304" pitchFamily="18" charset="0"/>
                <a:cs typeface="Arial" panose="020B0604020202020204" pitchFamily="34" charset="0"/>
              </a:rPr>
              <a:t>باستال</a:t>
            </a:r>
            <a:endParaRPr lang="fr-FR" sz="1900" b="1" kern="100" dirty="0">
              <a:latin typeface="Aptos"/>
              <a:ea typeface="Times New Roman" panose="02020603050405020304" pitchFamily="18" charset="0"/>
              <a:cs typeface="Arial" panose="020B0604020202020204" pitchFamily="34" charset="0"/>
            </a:endParaRPr>
          </a:p>
          <a:p>
            <a:pPr marL="457200" indent="-457200" algn="r" rtl="1">
              <a:lnSpc>
                <a:spcPct val="115000"/>
              </a:lnSpc>
              <a:spcAft>
                <a:spcPts val="800"/>
              </a:spcAft>
              <a:buFont typeface="+mj-lt"/>
              <a:buAutoNum type="arabicPeriod"/>
            </a:pPr>
            <a:r>
              <a:rPr lang="ar-SA" sz="1900" b="1" kern="100" dirty="0" smtClean="0">
                <a:latin typeface="Aptos"/>
                <a:ea typeface="Times New Roman" panose="02020603050405020304" pitchFamily="18" charset="0"/>
                <a:cs typeface="Arial" panose="020B0604020202020204" pitchFamily="34" charset="0"/>
              </a:rPr>
              <a:t>تحليل </a:t>
            </a:r>
            <a:r>
              <a:rPr lang="ar-SA" sz="1900" b="1" kern="100" dirty="0">
                <a:latin typeface="Aptos"/>
                <a:ea typeface="Times New Roman" panose="02020603050405020304" pitchFamily="18" charset="0"/>
                <a:cs typeface="Arial" panose="020B0604020202020204" pitchFamily="34" charset="0"/>
              </a:rPr>
              <a:t>القوة التنافسية الخمس </a:t>
            </a:r>
            <a:r>
              <a:rPr lang="ar-SA" sz="1900" b="1" kern="100" dirty="0" err="1">
                <a:latin typeface="Aptos"/>
                <a:ea typeface="Times New Roman" panose="02020603050405020304" pitchFamily="18" charset="0"/>
                <a:cs typeface="Arial" panose="020B0604020202020204" pitchFamily="34" charset="0"/>
              </a:rPr>
              <a:t>لبورتر</a:t>
            </a:r>
            <a:endParaRPr lang="fr-FR" sz="1900" b="1" kern="100" dirty="0">
              <a:latin typeface="Aptos"/>
              <a:ea typeface="Times New Roman" panose="02020603050405020304" pitchFamily="18" charset="0"/>
              <a:cs typeface="Arial" panose="020B0604020202020204" pitchFamily="34" charset="0"/>
            </a:endParaRPr>
          </a:p>
          <a:p>
            <a:pPr marL="457200" indent="-457200" algn="r" rtl="1">
              <a:lnSpc>
                <a:spcPct val="115000"/>
              </a:lnSpc>
              <a:spcAft>
                <a:spcPts val="800"/>
              </a:spcAft>
              <a:buFont typeface="+mj-lt"/>
              <a:buAutoNum type="arabicPeriod"/>
            </a:pPr>
            <a:r>
              <a:rPr lang="ar-SA" sz="1900" b="1" kern="100" dirty="0" smtClean="0">
                <a:latin typeface="Aptos"/>
                <a:ea typeface="Times New Roman" panose="02020603050405020304" pitchFamily="18" charset="0"/>
                <a:cs typeface="Arial" panose="020B0604020202020204" pitchFamily="34" charset="0"/>
              </a:rPr>
              <a:t>تحليل </a:t>
            </a:r>
            <a:r>
              <a:rPr lang="ar-SA" sz="1900" b="1" kern="100" dirty="0" err="1">
                <a:latin typeface="Aptos"/>
                <a:ea typeface="Times New Roman" panose="02020603050405020304" pitchFamily="18" charset="0"/>
                <a:cs typeface="Arial" panose="020B0604020202020204" pitchFamily="34" charset="0"/>
              </a:rPr>
              <a:t>سووت</a:t>
            </a:r>
            <a:endParaRPr lang="fr-FR" sz="1900" b="1" kern="100" dirty="0">
              <a:latin typeface="Aptos"/>
              <a:ea typeface="Times New Roman" panose="02020603050405020304" pitchFamily="18" charset="0"/>
              <a:cs typeface="Arial" panose="020B0604020202020204" pitchFamily="34" charset="0"/>
            </a:endParaRPr>
          </a:p>
          <a:p>
            <a:pPr marL="457200" indent="-457200" algn="r" rtl="1">
              <a:lnSpc>
                <a:spcPct val="115000"/>
              </a:lnSpc>
              <a:spcAft>
                <a:spcPts val="800"/>
              </a:spcAft>
              <a:buFont typeface="+mj-lt"/>
              <a:buAutoNum type="arabicPeriod"/>
            </a:pPr>
            <a:r>
              <a:rPr lang="ar-SA" sz="1900" b="1" kern="100" dirty="0" smtClean="0">
                <a:latin typeface="Aptos"/>
                <a:ea typeface="Times New Roman" panose="02020603050405020304" pitchFamily="18" charset="0"/>
                <a:cs typeface="Arial" panose="020B0604020202020204" pitchFamily="34" charset="0"/>
              </a:rPr>
              <a:t>عينة </a:t>
            </a:r>
            <a:r>
              <a:rPr lang="ar-SA" sz="1900" b="1" kern="100" dirty="0">
                <a:latin typeface="Aptos"/>
                <a:ea typeface="Times New Roman" panose="02020603050405020304" pitchFamily="18" charset="0"/>
                <a:cs typeface="Arial" panose="020B0604020202020204" pitchFamily="34" charset="0"/>
              </a:rPr>
              <a:t>من المؤسسات التي تتعامل مع </a:t>
            </a:r>
            <a:r>
              <a:rPr lang="en-US" sz="1900" b="1" kern="100" dirty="0" err="1">
                <a:latin typeface="Aptos"/>
                <a:ea typeface="Times New Roman" panose="02020603050405020304" pitchFamily="18" charset="0"/>
                <a:cs typeface="Arial" panose="020B0604020202020204" pitchFamily="34" charset="0"/>
              </a:rPr>
              <a:t>ArcelorMittal</a:t>
            </a:r>
            <a:endParaRPr lang="fr-FR" sz="1900" b="1" kern="100" dirty="0">
              <a:latin typeface="Aptos"/>
              <a:ea typeface="Times New Roman" panose="02020603050405020304" pitchFamily="18" charset="0"/>
              <a:cs typeface="Arial" panose="020B0604020202020204" pitchFamily="34" charset="0"/>
            </a:endParaRPr>
          </a:p>
          <a:p>
            <a:pPr marL="457200" indent="-457200" algn="r" rtl="1">
              <a:lnSpc>
                <a:spcPct val="115000"/>
              </a:lnSpc>
              <a:spcAft>
                <a:spcPts val="800"/>
              </a:spcAft>
              <a:buFont typeface="+mj-lt"/>
              <a:buAutoNum type="arabicPeriod"/>
            </a:pPr>
            <a:r>
              <a:rPr lang="ar-SA" sz="1900" b="1" kern="100" dirty="0" smtClean="0">
                <a:latin typeface="Aptos"/>
                <a:ea typeface="Times New Roman" panose="02020603050405020304" pitchFamily="18" charset="0"/>
                <a:cs typeface="Arial" panose="020B0604020202020204" pitchFamily="34" charset="0"/>
              </a:rPr>
              <a:t>عينة </a:t>
            </a:r>
            <a:r>
              <a:rPr lang="ar-SA" sz="1900" b="1" kern="100" dirty="0">
                <a:latin typeface="Aptos"/>
                <a:ea typeface="Times New Roman" panose="02020603050405020304" pitchFamily="18" charset="0"/>
                <a:cs typeface="Arial" panose="020B0604020202020204" pitchFamily="34" charset="0"/>
              </a:rPr>
              <a:t>من المنتجات </a:t>
            </a:r>
            <a:r>
              <a:rPr lang="en-US" sz="1900" b="1" kern="100" dirty="0" err="1">
                <a:latin typeface="Aptos"/>
                <a:ea typeface="Times New Roman" panose="02020603050405020304" pitchFamily="18" charset="0"/>
                <a:cs typeface="Arial" panose="020B0604020202020204" pitchFamily="34" charset="0"/>
              </a:rPr>
              <a:t>ArcelorMittal</a:t>
            </a:r>
            <a:endParaRPr lang="fr-FR" sz="1900" b="1" kern="100" dirty="0">
              <a:latin typeface="Aptos"/>
              <a:ea typeface="Times New Roman" panose="02020603050405020304" pitchFamily="18" charset="0"/>
              <a:cs typeface="Arial" panose="020B0604020202020204" pitchFamily="34" charset="0"/>
            </a:endParaRPr>
          </a:p>
          <a:p>
            <a:pPr algn="r" rtl="1"/>
            <a:endParaRPr lang="fr-FR" dirty="0"/>
          </a:p>
        </p:txBody>
      </p:sp>
    </p:spTree>
    <p:extLst>
      <p:ext uri="{BB962C8B-B14F-4D97-AF65-F5344CB8AC3E}">
        <p14:creationId xmlns:p14="http://schemas.microsoft.com/office/powerpoint/2010/main" val="21583395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165847"/>
          </a:xfrm>
        </p:spPr>
        <p:txBody>
          <a:bodyPr/>
          <a:lstStyle/>
          <a:p>
            <a:endParaRPr lang="fr-FR" dirty="0"/>
          </a:p>
        </p:txBody>
      </p:sp>
      <p:sp>
        <p:nvSpPr>
          <p:cNvPr id="3" name="Espace réservé du contenu 2"/>
          <p:cNvSpPr>
            <a:spLocks noGrp="1"/>
          </p:cNvSpPr>
          <p:nvPr>
            <p:ph idx="1"/>
          </p:nvPr>
        </p:nvSpPr>
        <p:spPr>
          <a:xfrm>
            <a:off x="1103312" y="1143000"/>
            <a:ext cx="8946541" cy="5105399"/>
          </a:xfrm>
        </p:spPr>
        <p:txBody>
          <a:bodyPr/>
          <a:lstStyle/>
          <a:p>
            <a:pPr algn="r" rtl="1"/>
            <a:r>
              <a:rPr lang="ar-DZ" sz="2800" b="1" dirty="0"/>
              <a:t>نقاط ضعف شركة </a:t>
            </a:r>
            <a:r>
              <a:rPr lang="ar-DZ" sz="2800" b="1" dirty="0" err="1"/>
              <a:t>أرسيلور</a:t>
            </a:r>
            <a:r>
              <a:rPr lang="ar-DZ" sz="2800" b="1" dirty="0"/>
              <a:t> </a:t>
            </a:r>
            <a:r>
              <a:rPr lang="ar-DZ" sz="2800" b="1" dirty="0" err="1" smtClean="0"/>
              <a:t>ميتال</a:t>
            </a:r>
            <a:r>
              <a:rPr lang="ar-DZ" sz="2800" b="1" dirty="0" smtClean="0"/>
              <a:t>:</a:t>
            </a:r>
            <a:endParaRPr lang="ar-DZ" sz="2800" b="1" dirty="0"/>
          </a:p>
          <a:p>
            <a:pPr algn="r" rtl="1">
              <a:buFont typeface="Wingdings" panose="05000000000000000000" pitchFamily="2" charset="2"/>
              <a:buChar char="q"/>
            </a:pPr>
            <a:r>
              <a:rPr lang="ar-DZ" sz="2400" dirty="0" smtClean="0"/>
              <a:t>نسبة </a:t>
            </a:r>
            <a:r>
              <a:rPr lang="ar-DZ" sz="2400" dirty="0"/>
              <a:t>الدين إلى حقوق الملكية </a:t>
            </a:r>
            <a:r>
              <a:rPr lang="ar-DZ" sz="2400" dirty="0" smtClean="0"/>
              <a:t>مرتفعة : في </a:t>
            </a:r>
            <a:r>
              <a:rPr lang="ar-DZ" sz="2400" dirty="0"/>
              <a:t>الظاهر، تبدو شركة </a:t>
            </a:r>
            <a:r>
              <a:rPr lang="ar-DZ" sz="2400" dirty="0" err="1"/>
              <a:t>أرسيلور</a:t>
            </a:r>
            <a:r>
              <a:rPr lang="ar-DZ" sz="2400" dirty="0"/>
              <a:t> </a:t>
            </a:r>
            <a:r>
              <a:rPr lang="ar-DZ" sz="2400" dirty="0" err="1"/>
              <a:t>ميتال</a:t>
            </a:r>
            <a:r>
              <a:rPr lang="ar-DZ" sz="2400" dirty="0"/>
              <a:t> وكأنها شركة تصنيع صلب سريعة النمو ومربحة للغاية. ولكن إذا درست الميزانية العمومية عن كثب، فسوف تدرك أن الشركة لديها نسبة ديون إلى حقوق ملكية عالية للغاية. وهذا ليس جيدا لنمو الشركة </a:t>
            </a:r>
            <a:r>
              <a:rPr lang="ar-DZ" sz="2400" dirty="0" err="1"/>
              <a:t>وربحيتها</a:t>
            </a:r>
            <a:r>
              <a:rPr lang="ar-DZ" sz="2400" dirty="0"/>
              <a:t> على المدى الطويل</a:t>
            </a:r>
          </a:p>
          <a:p>
            <a:pPr algn="r" rtl="1">
              <a:buFont typeface="Wingdings" panose="05000000000000000000" pitchFamily="2" charset="2"/>
              <a:buChar char="q"/>
            </a:pPr>
            <a:r>
              <a:rPr lang="ar-DZ" sz="2400" dirty="0"/>
              <a:t>الشركات التابعة </a:t>
            </a:r>
            <a:r>
              <a:rPr lang="ar-DZ" sz="2400" dirty="0" smtClean="0"/>
              <a:t>المعتمدة : تمتلك </a:t>
            </a:r>
            <a:r>
              <a:rPr lang="ar-DZ" sz="2400" dirty="0"/>
              <a:t>شركة </a:t>
            </a:r>
            <a:r>
              <a:rPr lang="ar-DZ" sz="2400" dirty="0" err="1"/>
              <a:t>أرسيلور</a:t>
            </a:r>
            <a:r>
              <a:rPr lang="ar-DZ" sz="2400" dirty="0"/>
              <a:t> </a:t>
            </a:r>
            <a:r>
              <a:rPr lang="ar-DZ" sz="2400" dirty="0" err="1"/>
              <a:t>ميتال</a:t>
            </a:r>
            <a:r>
              <a:rPr lang="ar-DZ" sz="2400" dirty="0"/>
              <a:t> قائمة من العلامات التجارية التابعة لها. ومن أجل تلبية متطلبات العملاء والشركات العميلة من الصلب، تعتمد الشركة بشكل كبير على العلامات التجارية التابعة لها لتلبية احتياجات ورغبات العملاء. وهذا يمنحهم قوة تفاوضية عالية، ومن شأنهم أن يقلبوا الطاولة ضد الشركة</a:t>
            </a:r>
          </a:p>
          <a:p>
            <a:pPr algn="r" rtl="1"/>
            <a:endParaRPr lang="fr-FR" dirty="0"/>
          </a:p>
        </p:txBody>
      </p:sp>
    </p:spTree>
    <p:extLst>
      <p:ext uri="{BB962C8B-B14F-4D97-AF65-F5344CB8AC3E}">
        <p14:creationId xmlns:p14="http://schemas.microsoft.com/office/powerpoint/2010/main" val="2494292182"/>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192741"/>
          </a:xfrm>
        </p:spPr>
        <p:txBody>
          <a:bodyPr/>
          <a:lstStyle/>
          <a:p>
            <a:endParaRPr lang="fr-FR" dirty="0"/>
          </a:p>
        </p:txBody>
      </p:sp>
      <p:sp>
        <p:nvSpPr>
          <p:cNvPr id="3" name="Espace réservé du contenu 2"/>
          <p:cNvSpPr>
            <a:spLocks noGrp="1"/>
          </p:cNvSpPr>
          <p:nvPr>
            <p:ph idx="1"/>
          </p:nvPr>
        </p:nvSpPr>
        <p:spPr>
          <a:xfrm>
            <a:off x="1103312" y="995082"/>
            <a:ext cx="8946541" cy="5253317"/>
          </a:xfrm>
        </p:spPr>
        <p:txBody>
          <a:bodyPr>
            <a:normAutofit lnSpcReduction="10000"/>
          </a:bodyPr>
          <a:lstStyle/>
          <a:p>
            <a:pPr algn="r" rtl="1">
              <a:lnSpc>
                <a:spcPct val="115000"/>
              </a:lnSpc>
              <a:spcAft>
                <a:spcPts val="800"/>
              </a:spcAft>
            </a:pPr>
            <a:r>
              <a:rPr lang="ar-SA" sz="2800" b="1" kern="100" dirty="0">
                <a:latin typeface="Aptos"/>
                <a:ea typeface="Times New Roman" panose="02020603050405020304" pitchFamily="18" charset="0"/>
                <a:cs typeface="Arial" panose="020B0604020202020204" pitchFamily="34" charset="0"/>
              </a:rPr>
              <a:t>الفرص المتاحة لشركة </a:t>
            </a:r>
            <a:r>
              <a:rPr lang="ar-SA" sz="2800" b="1" kern="100" dirty="0" err="1">
                <a:latin typeface="Aptos"/>
                <a:ea typeface="Times New Roman" panose="02020603050405020304" pitchFamily="18" charset="0"/>
                <a:cs typeface="Arial" panose="020B0604020202020204" pitchFamily="34" charset="0"/>
              </a:rPr>
              <a:t>أرسيلور</a:t>
            </a:r>
            <a:r>
              <a:rPr lang="ar-SA" sz="2800" b="1" kern="100" dirty="0">
                <a:latin typeface="Aptos"/>
                <a:ea typeface="Times New Roman" panose="02020603050405020304" pitchFamily="18" charset="0"/>
                <a:cs typeface="Arial" panose="020B0604020202020204" pitchFamily="34" charset="0"/>
              </a:rPr>
              <a:t> </a:t>
            </a:r>
            <a:r>
              <a:rPr lang="ar-SA" sz="2800" b="1" kern="100" dirty="0" err="1" smtClean="0">
                <a:latin typeface="Aptos"/>
                <a:ea typeface="Times New Roman" panose="02020603050405020304" pitchFamily="18" charset="0"/>
                <a:cs typeface="Arial" panose="020B0604020202020204" pitchFamily="34" charset="0"/>
              </a:rPr>
              <a:t>ميتال</a:t>
            </a:r>
            <a:r>
              <a:rPr lang="ar-DZ" sz="2800" b="1" kern="100" dirty="0" smtClean="0">
                <a:latin typeface="Aptos"/>
                <a:ea typeface="Times New Roman" panose="02020603050405020304" pitchFamily="18" charset="0"/>
                <a:cs typeface="Arial" panose="020B0604020202020204" pitchFamily="34" charset="0"/>
              </a:rPr>
              <a:t>:</a:t>
            </a:r>
            <a:endParaRPr lang="fr-FR" sz="2800"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buFont typeface="Wingdings" panose="05000000000000000000" pitchFamily="2" charset="2"/>
              <a:buChar char="q"/>
            </a:pPr>
            <a:r>
              <a:rPr lang="ar-SA" sz="2200" kern="100" dirty="0" smtClean="0">
                <a:solidFill>
                  <a:schemeClr val="tx1">
                    <a:lumMod val="95000"/>
                  </a:schemeClr>
                </a:solidFill>
                <a:latin typeface="Aptos"/>
                <a:ea typeface="Times New Roman" panose="02020603050405020304" pitchFamily="18" charset="0"/>
                <a:cs typeface="Arial" panose="020B0604020202020204" pitchFamily="34" charset="0"/>
              </a:rPr>
              <a:t>المرونة التشغيلية</a:t>
            </a:r>
            <a:r>
              <a:rPr lang="ar-DZ" sz="2200" kern="100" dirty="0" smtClean="0">
                <a:solidFill>
                  <a:schemeClr val="tx1">
                    <a:lumMod val="95000"/>
                  </a:schemeClr>
                </a:solidFill>
                <a:latin typeface="Aptos"/>
                <a:ea typeface="Times New Roman" panose="02020603050405020304" pitchFamily="18" charset="0"/>
                <a:cs typeface="Arial" panose="020B0604020202020204" pitchFamily="34" charset="0"/>
              </a:rPr>
              <a:t> : </a:t>
            </a:r>
            <a:r>
              <a:rPr lang="ar-SA" sz="2200" kern="100" dirty="0" smtClean="0">
                <a:solidFill>
                  <a:schemeClr val="tx1">
                    <a:lumMod val="95000"/>
                  </a:schemeClr>
                </a:solidFill>
                <a:latin typeface="Aptos"/>
                <a:ea typeface="Times New Roman" panose="02020603050405020304" pitchFamily="18" charset="0"/>
                <a:cs typeface="Arial" panose="020B0604020202020204" pitchFamily="34" charset="0"/>
              </a:rPr>
              <a:t>لا </a:t>
            </a:r>
            <a:r>
              <a:rPr lang="ar-SA" sz="2200" kern="100" dirty="0">
                <a:solidFill>
                  <a:schemeClr val="tx1">
                    <a:lumMod val="95000"/>
                  </a:schemeClr>
                </a:solidFill>
                <a:latin typeface="Aptos"/>
                <a:ea typeface="Times New Roman" panose="02020603050405020304" pitchFamily="18" charset="0"/>
                <a:cs typeface="Arial" panose="020B0604020202020204" pitchFamily="34" charset="0"/>
              </a:rPr>
              <a:t>شك أن شركة </a:t>
            </a:r>
            <a:r>
              <a:rPr lang="ar-SA" sz="2200" kern="100" dirty="0" err="1">
                <a:solidFill>
                  <a:schemeClr val="tx1">
                    <a:lumMod val="95000"/>
                  </a:schemeClr>
                </a:solidFill>
                <a:latin typeface="Aptos"/>
                <a:ea typeface="Times New Roman" panose="02020603050405020304" pitchFamily="18" charset="0"/>
                <a:cs typeface="Arial" panose="020B0604020202020204" pitchFamily="34" charset="0"/>
              </a:rPr>
              <a:t>أرسيلور</a:t>
            </a:r>
            <a:r>
              <a:rPr lang="ar-SA" sz="2200" kern="100" dirty="0">
                <a:solidFill>
                  <a:schemeClr val="tx1">
                    <a:lumMod val="95000"/>
                  </a:schemeClr>
                </a:solidFill>
                <a:latin typeface="Aptos"/>
                <a:ea typeface="Times New Roman" panose="02020603050405020304" pitchFamily="18" charset="0"/>
                <a:cs typeface="Arial" panose="020B0604020202020204" pitchFamily="34" charset="0"/>
              </a:rPr>
              <a:t> </a:t>
            </a:r>
            <a:r>
              <a:rPr lang="ar-SA" sz="2200" kern="100" dirty="0" err="1">
                <a:solidFill>
                  <a:schemeClr val="tx1">
                    <a:lumMod val="95000"/>
                  </a:schemeClr>
                </a:solidFill>
                <a:latin typeface="Aptos"/>
                <a:ea typeface="Times New Roman" panose="02020603050405020304" pitchFamily="18" charset="0"/>
                <a:cs typeface="Arial" panose="020B0604020202020204" pitchFamily="34" charset="0"/>
              </a:rPr>
              <a:t>ميتال</a:t>
            </a:r>
            <a:r>
              <a:rPr lang="ar-SA" sz="2200" kern="100" dirty="0">
                <a:solidFill>
                  <a:schemeClr val="tx1">
                    <a:lumMod val="95000"/>
                  </a:schemeClr>
                </a:solidFill>
                <a:latin typeface="Aptos"/>
                <a:ea typeface="Times New Roman" panose="02020603050405020304" pitchFamily="18" charset="0"/>
                <a:cs typeface="Arial" panose="020B0604020202020204" pitchFamily="34" charset="0"/>
              </a:rPr>
              <a:t> تخدم جزءًا كبيرًا من سوق العملاء وتتمتع الشركة بحجم سوق كبير. ومن أجل توسيع حجم سوقها، تحتاج الشركة إلى المرونة التشغيلية من حيث سلسلة التوريد والخدمات اللوجستية والتوزيع ومرافق الإنتاج</a:t>
            </a:r>
            <a:endParaRPr lang="fr-FR" sz="2200" kern="100" dirty="0">
              <a:solidFill>
                <a:schemeClr val="tx1">
                  <a:lumMod val="95000"/>
                </a:schemeClr>
              </a:solidFill>
              <a:latin typeface="Aptos"/>
              <a:ea typeface="Times New Roman" panose="02020603050405020304" pitchFamily="18" charset="0"/>
              <a:cs typeface="Arial" panose="020B0604020202020204" pitchFamily="34" charset="0"/>
            </a:endParaRPr>
          </a:p>
          <a:p>
            <a:pPr algn="r" rtl="1">
              <a:lnSpc>
                <a:spcPct val="115000"/>
              </a:lnSpc>
              <a:spcAft>
                <a:spcPts val="800"/>
              </a:spcAft>
              <a:buFont typeface="Wingdings" panose="05000000000000000000" pitchFamily="2" charset="2"/>
              <a:buChar char="q"/>
            </a:pPr>
            <a:r>
              <a:rPr lang="ar-SA" sz="2200" kern="100" dirty="0">
                <a:solidFill>
                  <a:schemeClr val="tx1">
                    <a:lumMod val="95000"/>
                  </a:schemeClr>
                </a:solidFill>
                <a:latin typeface="Aptos"/>
                <a:ea typeface="Times New Roman" panose="02020603050405020304" pitchFamily="18" charset="0"/>
                <a:cs typeface="Arial" panose="020B0604020202020204" pitchFamily="34" charset="0"/>
              </a:rPr>
              <a:t>مشروع </a:t>
            </a:r>
            <a:r>
              <a:rPr lang="ar-SA" sz="2200" kern="100" dirty="0" smtClean="0">
                <a:solidFill>
                  <a:schemeClr val="tx1">
                    <a:lumMod val="95000"/>
                  </a:schemeClr>
                </a:solidFill>
                <a:latin typeface="Aptos"/>
                <a:ea typeface="Times New Roman" panose="02020603050405020304" pitchFamily="18" charset="0"/>
                <a:cs typeface="Arial" panose="020B0604020202020204" pitchFamily="34" charset="0"/>
              </a:rPr>
              <a:t>مشترك</a:t>
            </a:r>
            <a:r>
              <a:rPr lang="ar-DZ" sz="2200" kern="100" dirty="0" smtClean="0">
                <a:solidFill>
                  <a:schemeClr val="tx1">
                    <a:lumMod val="95000"/>
                  </a:schemeClr>
                </a:solidFill>
                <a:latin typeface="Aptos"/>
                <a:ea typeface="Times New Roman" panose="02020603050405020304" pitchFamily="18" charset="0"/>
                <a:cs typeface="Arial" panose="020B0604020202020204" pitchFamily="34" charset="0"/>
              </a:rPr>
              <a:t> : </a:t>
            </a:r>
            <a:r>
              <a:rPr lang="ar-SA" sz="2200" kern="100" dirty="0" smtClean="0">
                <a:solidFill>
                  <a:schemeClr val="tx1">
                    <a:lumMod val="95000"/>
                  </a:schemeClr>
                </a:solidFill>
                <a:latin typeface="Aptos"/>
                <a:ea typeface="Times New Roman" panose="02020603050405020304" pitchFamily="18" charset="0"/>
                <a:cs typeface="Arial" panose="020B0604020202020204" pitchFamily="34" charset="0"/>
              </a:rPr>
              <a:t>وفي </a:t>
            </a:r>
            <a:r>
              <a:rPr lang="ar-SA" sz="2200" kern="100" dirty="0">
                <a:solidFill>
                  <a:schemeClr val="tx1">
                    <a:lumMod val="95000"/>
                  </a:schemeClr>
                </a:solidFill>
                <a:latin typeface="Aptos"/>
                <a:ea typeface="Times New Roman" panose="02020603050405020304" pitchFamily="18" charset="0"/>
                <a:cs typeface="Arial" panose="020B0604020202020204" pitchFamily="34" charset="0"/>
              </a:rPr>
              <a:t>معرض الحديث عن توسعة السوق، ينبغي لشركة </a:t>
            </a:r>
            <a:r>
              <a:rPr lang="ar-SA" sz="2200" kern="100" dirty="0" err="1">
                <a:solidFill>
                  <a:schemeClr val="tx1">
                    <a:lumMod val="95000"/>
                  </a:schemeClr>
                </a:solidFill>
                <a:latin typeface="Aptos"/>
                <a:ea typeface="Times New Roman" panose="02020603050405020304" pitchFamily="18" charset="0"/>
                <a:cs typeface="Arial" panose="020B0604020202020204" pitchFamily="34" charset="0"/>
              </a:rPr>
              <a:t>أرسيلور</a:t>
            </a:r>
            <a:r>
              <a:rPr lang="ar-SA" sz="2200" kern="100" dirty="0">
                <a:solidFill>
                  <a:schemeClr val="tx1">
                    <a:lumMod val="95000"/>
                  </a:schemeClr>
                </a:solidFill>
                <a:latin typeface="Aptos"/>
                <a:ea typeface="Times New Roman" panose="02020603050405020304" pitchFamily="18" charset="0"/>
                <a:cs typeface="Arial" panose="020B0604020202020204" pitchFamily="34" charset="0"/>
              </a:rPr>
              <a:t> </a:t>
            </a:r>
            <a:r>
              <a:rPr lang="ar-SA" sz="2200" kern="100" dirty="0" err="1">
                <a:solidFill>
                  <a:schemeClr val="tx1">
                    <a:lumMod val="95000"/>
                  </a:schemeClr>
                </a:solidFill>
                <a:latin typeface="Aptos"/>
                <a:ea typeface="Times New Roman" panose="02020603050405020304" pitchFamily="18" charset="0"/>
                <a:cs typeface="Arial" panose="020B0604020202020204" pitchFamily="34" charset="0"/>
              </a:rPr>
              <a:t>ميتال</a:t>
            </a:r>
            <a:r>
              <a:rPr lang="ar-SA" sz="2200" kern="100" dirty="0">
                <a:solidFill>
                  <a:schemeClr val="tx1">
                    <a:lumMod val="95000"/>
                  </a:schemeClr>
                </a:solidFill>
                <a:latin typeface="Aptos"/>
                <a:ea typeface="Times New Roman" panose="02020603050405020304" pitchFamily="18" charset="0"/>
                <a:cs typeface="Arial" panose="020B0604020202020204" pitchFamily="34" charset="0"/>
              </a:rPr>
              <a:t> أن تفكر في الاندماج والاستحواذ وإطلاق مشاريع مشتركة مع شركات تصنيع الصلب المختلفة في الهند والصين. ومن شأن هذا أن يساعد الشركة على تبادل المواهب والخبرات وبالتالي زيادة الإيرادات والربحية</a:t>
            </a:r>
            <a:endParaRPr lang="fr-FR" sz="2200" kern="100" dirty="0">
              <a:solidFill>
                <a:schemeClr val="tx1">
                  <a:lumMod val="95000"/>
                </a:schemeClr>
              </a:solidFill>
              <a:latin typeface="Aptos"/>
              <a:ea typeface="Times New Roman" panose="02020603050405020304" pitchFamily="18" charset="0"/>
              <a:cs typeface="Arial" panose="020B0604020202020204" pitchFamily="34" charset="0"/>
            </a:endParaRPr>
          </a:p>
          <a:p>
            <a:pPr algn="r" rtl="1">
              <a:lnSpc>
                <a:spcPct val="115000"/>
              </a:lnSpc>
              <a:spcAft>
                <a:spcPts val="800"/>
              </a:spcAft>
              <a:buFont typeface="Wingdings" panose="05000000000000000000" pitchFamily="2" charset="2"/>
              <a:buChar char="q"/>
            </a:pPr>
            <a:r>
              <a:rPr lang="ar-SA" sz="2200" kern="100" dirty="0">
                <a:solidFill>
                  <a:schemeClr val="tx1">
                    <a:lumMod val="95000"/>
                  </a:schemeClr>
                </a:solidFill>
                <a:latin typeface="Aptos"/>
                <a:ea typeface="Times New Roman" panose="02020603050405020304" pitchFamily="18" charset="0"/>
                <a:cs typeface="Arial" panose="020B0604020202020204" pitchFamily="34" charset="0"/>
              </a:rPr>
              <a:t>توسيع </a:t>
            </a:r>
            <a:r>
              <a:rPr lang="ar-SA" sz="2200" kern="100" dirty="0" smtClean="0">
                <a:solidFill>
                  <a:schemeClr val="tx1">
                    <a:lumMod val="95000"/>
                  </a:schemeClr>
                </a:solidFill>
                <a:latin typeface="Aptos"/>
                <a:ea typeface="Times New Roman" panose="02020603050405020304" pitchFamily="18" charset="0"/>
                <a:cs typeface="Arial" panose="020B0604020202020204" pitchFamily="34" charset="0"/>
              </a:rPr>
              <a:t>الأعمال</a:t>
            </a:r>
            <a:r>
              <a:rPr lang="ar-DZ" sz="2200" kern="100" dirty="0" smtClean="0">
                <a:solidFill>
                  <a:schemeClr val="tx1">
                    <a:lumMod val="95000"/>
                  </a:schemeClr>
                </a:solidFill>
                <a:latin typeface="Aptos"/>
                <a:ea typeface="Times New Roman" panose="02020603050405020304" pitchFamily="18" charset="0"/>
                <a:cs typeface="Arial" panose="020B0604020202020204" pitchFamily="34" charset="0"/>
              </a:rPr>
              <a:t> </a:t>
            </a:r>
            <a:r>
              <a:rPr lang="ar-DZ" sz="2200" kern="100" dirty="0" smtClean="0">
                <a:latin typeface="Aptos"/>
                <a:ea typeface="Times New Roman" panose="02020603050405020304" pitchFamily="18" charset="0"/>
                <a:cs typeface="Arial" panose="020B0604020202020204" pitchFamily="34" charset="0"/>
              </a:rPr>
              <a:t>: </a:t>
            </a:r>
            <a:r>
              <a:rPr lang="ar-SA" sz="2200" kern="100" dirty="0" smtClean="0">
                <a:latin typeface="Aptos"/>
                <a:ea typeface="Times New Roman" panose="02020603050405020304" pitchFamily="18" charset="0"/>
                <a:cs typeface="Arial" panose="020B0604020202020204" pitchFamily="34" charset="0"/>
              </a:rPr>
              <a:t>إلى </a:t>
            </a:r>
            <a:r>
              <a:rPr lang="ar-SA" sz="2200" kern="100" dirty="0">
                <a:latin typeface="Aptos"/>
                <a:ea typeface="Times New Roman" panose="02020603050405020304" pitchFamily="18" charset="0"/>
                <a:cs typeface="Arial" panose="020B0604020202020204" pitchFamily="34" charset="0"/>
              </a:rPr>
              <a:t>جانب التوسع في السوق، ينبغي لشركة </a:t>
            </a:r>
            <a:r>
              <a:rPr lang="ar-SA" sz="2200" kern="100" dirty="0" err="1">
                <a:latin typeface="Aptos"/>
                <a:ea typeface="Times New Roman" panose="02020603050405020304" pitchFamily="18" charset="0"/>
                <a:cs typeface="Arial" panose="020B0604020202020204" pitchFamily="34" charset="0"/>
              </a:rPr>
              <a:t>أرسيلور</a:t>
            </a:r>
            <a:r>
              <a:rPr lang="ar-SA" sz="2200" kern="100" dirty="0">
                <a:latin typeface="Aptos"/>
                <a:ea typeface="Times New Roman" panose="02020603050405020304" pitchFamily="18" charset="0"/>
                <a:cs typeface="Arial" panose="020B0604020202020204" pitchFamily="34" charset="0"/>
              </a:rPr>
              <a:t> </a:t>
            </a:r>
            <a:r>
              <a:rPr lang="ar-SA" sz="2200" kern="100" dirty="0" err="1">
                <a:latin typeface="Aptos"/>
                <a:ea typeface="Times New Roman" panose="02020603050405020304" pitchFamily="18" charset="0"/>
                <a:cs typeface="Arial" panose="020B0604020202020204" pitchFamily="34" charset="0"/>
              </a:rPr>
              <a:t>ميتال</a:t>
            </a:r>
            <a:r>
              <a:rPr lang="ar-SA" sz="2200" kern="100" dirty="0">
                <a:latin typeface="Aptos"/>
                <a:ea typeface="Times New Roman" panose="02020603050405020304" pitchFamily="18" charset="0"/>
                <a:cs typeface="Arial" panose="020B0604020202020204" pitchFamily="34" charset="0"/>
              </a:rPr>
              <a:t> أن تفكر أيضًا في توسيع أعمالها في مجالات ذات صلة مثل صناعات التعدين. ومن شأن تعدين الحديد والمعادن الأخرى أن يساعد الشركة على تقليل اعتمادها على إمدادات الطرف الثالث؛ مما يعزز استقلال الشركة</a:t>
            </a:r>
            <a:endParaRPr lang="fr-FR" sz="2200" kern="100" dirty="0">
              <a:latin typeface="Aptos"/>
              <a:ea typeface="Times New Roman" panose="02020603050405020304" pitchFamily="18" charset="0"/>
              <a:cs typeface="Arial" panose="020B0604020202020204" pitchFamily="34" charset="0"/>
            </a:endParaRPr>
          </a:p>
          <a:p>
            <a:pPr algn="r" rtl="1"/>
            <a:endParaRPr lang="fr-FR" dirty="0"/>
          </a:p>
        </p:txBody>
      </p:sp>
    </p:spTree>
    <p:extLst>
      <p:ext uri="{BB962C8B-B14F-4D97-AF65-F5344CB8AC3E}">
        <p14:creationId xmlns:p14="http://schemas.microsoft.com/office/powerpoint/2010/main" val="3084299097"/>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313764"/>
          </a:xfrm>
        </p:spPr>
        <p:txBody>
          <a:bodyPr/>
          <a:lstStyle/>
          <a:p>
            <a:endParaRPr lang="fr-FR" dirty="0"/>
          </a:p>
        </p:txBody>
      </p:sp>
      <p:sp>
        <p:nvSpPr>
          <p:cNvPr id="3" name="Espace réservé du contenu 2"/>
          <p:cNvSpPr>
            <a:spLocks noGrp="1"/>
          </p:cNvSpPr>
          <p:nvPr>
            <p:ph idx="1"/>
          </p:nvPr>
        </p:nvSpPr>
        <p:spPr>
          <a:xfrm>
            <a:off x="1103312" y="1143000"/>
            <a:ext cx="8946541" cy="5105399"/>
          </a:xfrm>
        </p:spPr>
        <p:txBody>
          <a:bodyPr>
            <a:normAutofit/>
          </a:bodyPr>
          <a:lstStyle/>
          <a:p>
            <a:pPr algn="r" rtl="1">
              <a:lnSpc>
                <a:spcPct val="115000"/>
              </a:lnSpc>
              <a:spcAft>
                <a:spcPts val="800"/>
              </a:spcAft>
            </a:pPr>
            <a:r>
              <a:rPr lang="ar-SA" sz="2800" b="1" kern="100" dirty="0">
                <a:latin typeface="Aptos"/>
                <a:ea typeface="Times New Roman" panose="02020603050405020304" pitchFamily="18" charset="0"/>
                <a:cs typeface="Arial" panose="020B0604020202020204" pitchFamily="34" charset="0"/>
              </a:rPr>
              <a:t>التهديدات التي تواجهها شركة </a:t>
            </a:r>
            <a:r>
              <a:rPr lang="ar-SA" sz="2800" b="1" kern="100" dirty="0" err="1">
                <a:latin typeface="Aptos"/>
                <a:ea typeface="Times New Roman" panose="02020603050405020304" pitchFamily="18" charset="0"/>
                <a:cs typeface="Arial" panose="020B0604020202020204" pitchFamily="34" charset="0"/>
              </a:rPr>
              <a:t>أرسيلور</a:t>
            </a:r>
            <a:r>
              <a:rPr lang="ar-SA" sz="2800" b="1" kern="100" dirty="0">
                <a:latin typeface="Aptos"/>
                <a:ea typeface="Times New Roman" panose="02020603050405020304" pitchFamily="18" charset="0"/>
                <a:cs typeface="Arial" panose="020B0604020202020204" pitchFamily="34" charset="0"/>
              </a:rPr>
              <a:t> </a:t>
            </a:r>
            <a:r>
              <a:rPr lang="ar-SA" sz="2800" b="1" kern="100" dirty="0" err="1" smtClean="0">
                <a:latin typeface="Aptos"/>
                <a:ea typeface="Times New Roman" panose="02020603050405020304" pitchFamily="18" charset="0"/>
                <a:cs typeface="Arial" panose="020B0604020202020204" pitchFamily="34" charset="0"/>
              </a:rPr>
              <a:t>میتال</a:t>
            </a:r>
            <a:r>
              <a:rPr lang="ar-DZ" sz="2800" b="1" kern="100" dirty="0" smtClean="0">
                <a:latin typeface="Aptos"/>
                <a:ea typeface="Times New Roman" panose="02020603050405020304" pitchFamily="18" charset="0"/>
                <a:cs typeface="Arial" panose="020B0604020202020204" pitchFamily="34" charset="0"/>
              </a:rPr>
              <a:t>: </a:t>
            </a:r>
            <a:endParaRPr lang="fr-FR" sz="2800"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buFont typeface="Wingdings" panose="05000000000000000000" pitchFamily="2" charset="2"/>
              <a:buChar char="q"/>
            </a:pPr>
            <a:r>
              <a:rPr lang="ar-SA" kern="100" dirty="0" smtClean="0">
                <a:solidFill>
                  <a:schemeClr val="tx1">
                    <a:lumMod val="95000"/>
                  </a:schemeClr>
                </a:solidFill>
                <a:latin typeface="Aptos"/>
                <a:ea typeface="Times New Roman" panose="02020603050405020304" pitchFamily="18" charset="0"/>
                <a:cs typeface="Arial" panose="020B0604020202020204" pitchFamily="34" charset="0"/>
              </a:rPr>
              <a:t>المنافسة عالية</a:t>
            </a:r>
            <a:r>
              <a:rPr lang="ar-DZ" kern="100" dirty="0" smtClean="0">
                <a:solidFill>
                  <a:schemeClr val="tx1">
                    <a:lumMod val="95000"/>
                  </a:schemeClr>
                </a:solidFill>
                <a:latin typeface="Aptos"/>
                <a:ea typeface="Times New Roman" panose="02020603050405020304" pitchFamily="18" charset="0"/>
                <a:cs typeface="Arial" panose="020B0604020202020204" pitchFamily="34" charset="0"/>
              </a:rPr>
              <a:t> : </a:t>
            </a:r>
            <a:r>
              <a:rPr lang="ar-SA" kern="100" dirty="0" smtClean="0">
                <a:solidFill>
                  <a:schemeClr val="tx1">
                    <a:lumMod val="95000"/>
                  </a:schemeClr>
                </a:solidFill>
                <a:latin typeface="Aptos"/>
                <a:ea typeface="Times New Roman" panose="02020603050405020304" pitchFamily="18" charset="0"/>
                <a:cs typeface="Arial" panose="020B0604020202020204" pitchFamily="34" charset="0"/>
              </a:rPr>
              <a:t>إن </a:t>
            </a:r>
            <a:r>
              <a:rPr lang="ar-SA" kern="100" dirty="0">
                <a:solidFill>
                  <a:schemeClr val="tx1">
                    <a:lumMod val="95000"/>
                  </a:schemeClr>
                </a:solidFill>
                <a:latin typeface="Aptos"/>
                <a:ea typeface="Times New Roman" panose="02020603050405020304" pitchFamily="18" charset="0"/>
                <a:cs typeface="Arial" panose="020B0604020202020204" pitchFamily="34" charset="0"/>
              </a:rPr>
              <a:t>صناعة الحديد والصلب شديدة التنافسية، وهناك العديد من الشركات الرائدة التي تعمل في نفس المجال. والشيء المميز في صناعة الصلب هو أنه لا يوجد تمييز بين المنتجات؛ حيث تقدم جميع الشركات نفس المنتج. وهذا لا يمنح شركة </a:t>
            </a:r>
            <a:r>
              <a:rPr lang="ar-SA" kern="100" dirty="0" err="1">
                <a:solidFill>
                  <a:schemeClr val="tx1">
                    <a:lumMod val="95000"/>
                  </a:schemeClr>
                </a:solidFill>
                <a:latin typeface="Aptos"/>
                <a:ea typeface="Times New Roman" panose="02020603050405020304" pitchFamily="18" charset="0"/>
                <a:cs typeface="Arial" panose="020B0604020202020204" pitchFamily="34" charset="0"/>
              </a:rPr>
              <a:t>أرسيلور</a:t>
            </a:r>
            <a:r>
              <a:rPr lang="ar-SA" kern="100" dirty="0">
                <a:solidFill>
                  <a:schemeClr val="tx1">
                    <a:lumMod val="95000"/>
                  </a:schemeClr>
                </a:solidFill>
                <a:latin typeface="Aptos"/>
                <a:ea typeface="Times New Roman" panose="02020603050405020304" pitchFamily="18" charset="0"/>
                <a:cs typeface="Arial" panose="020B0604020202020204" pitchFamily="34" charset="0"/>
              </a:rPr>
              <a:t> </a:t>
            </a:r>
            <a:r>
              <a:rPr lang="ar-SA" kern="100" dirty="0" err="1">
                <a:solidFill>
                  <a:schemeClr val="tx1">
                    <a:lumMod val="95000"/>
                  </a:schemeClr>
                </a:solidFill>
                <a:latin typeface="Aptos"/>
                <a:ea typeface="Times New Roman" panose="02020603050405020304" pitchFamily="18" charset="0"/>
                <a:cs typeface="Arial" panose="020B0604020202020204" pitchFamily="34" charset="0"/>
              </a:rPr>
              <a:t>ميتال</a:t>
            </a:r>
            <a:r>
              <a:rPr lang="ar-SA" kern="100" dirty="0">
                <a:solidFill>
                  <a:schemeClr val="tx1">
                    <a:lumMod val="95000"/>
                  </a:schemeClr>
                </a:solidFill>
                <a:latin typeface="Aptos"/>
                <a:ea typeface="Times New Roman" panose="02020603050405020304" pitchFamily="18" charset="0"/>
                <a:cs typeface="Arial" panose="020B0604020202020204" pitchFamily="34" charset="0"/>
              </a:rPr>
              <a:t> أي ميزة تنافسية للفوز بحصة السوق</a:t>
            </a:r>
            <a:endParaRPr lang="fr-FR" kern="100" dirty="0">
              <a:solidFill>
                <a:schemeClr val="tx1">
                  <a:lumMod val="95000"/>
                </a:schemeClr>
              </a:solidFill>
              <a:latin typeface="Aptos"/>
              <a:ea typeface="Times New Roman" panose="02020603050405020304" pitchFamily="18" charset="0"/>
              <a:cs typeface="Arial" panose="020B0604020202020204" pitchFamily="34" charset="0"/>
            </a:endParaRPr>
          </a:p>
          <a:p>
            <a:pPr algn="r" rtl="1">
              <a:lnSpc>
                <a:spcPct val="115000"/>
              </a:lnSpc>
              <a:spcAft>
                <a:spcPts val="800"/>
              </a:spcAft>
              <a:buFont typeface="Wingdings" panose="05000000000000000000" pitchFamily="2" charset="2"/>
              <a:buChar char="q"/>
            </a:pPr>
            <a:r>
              <a:rPr lang="ar-SA" kern="100" dirty="0">
                <a:solidFill>
                  <a:schemeClr val="tx1">
                    <a:lumMod val="95000"/>
                  </a:schemeClr>
                </a:solidFill>
                <a:latin typeface="Aptos"/>
                <a:ea typeface="Times New Roman" panose="02020603050405020304" pitchFamily="18" charset="0"/>
                <a:cs typeface="Arial" panose="020B0604020202020204" pitchFamily="34" charset="0"/>
              </a:rPr>
              <a:t>تكلفة </a:t>
            </a:r>
            <a:r>
              <a:rPr lang="ar-SA" kern="100" dirty="0" smtClean="0">
                <a:solidFill>
                  <a:schemeClr val="tx1">
                    <a:lumMod val="95000"/>
                  </a:schemeClr>
                </a:solidFill>
                <a:latin typeface="Aptos"/>
                <a:ea typeface="Times New Roman" panose="02020603050405020304" pitchFamily="18" charset="0"/>
                <a:cs typeface="Arial" panose="020B0604020202020204" pitchFamily="34" charset="0"/>
              </a:rPr>
              <a:t>العمالة</a:t>
            </a:r>
            <a:r>
              <a:rPr lang="ar-DZ" kern="100" dirty="0" smtClean="0">
                <a:solidFill>
                  <a:schemeClr val="tx1">
                    <a:lumMod val="95000"/>
                  </a:schemeClr>
                </a:solidFill>
                <a:latin typeface="Aptos"/>
                <a:ea typeface="Times New Roman" panose="02020603050405020304" pitchFamily="18" charset="0"/>
                <a:cs typeface="Arial" panose="020B0604020202020204" pitchFamily="34" charset="0"/>
              </a:rPr>
              <a:t> : </a:t>
            </a:r>
            <a:r>
              <a:rPr lang="ar-SA" kern="100" dirty="0" smtClean="0">
                <a:solidFill>
                  <a:schemeClr val="tx1">
                    <a:lumMod val="95000"/>
                  </a:schemeClr>
                </a:solidFill>
                <a:latin typeface="Aptos"/>
                <a:ea typeface="Times New Roman" panose="02020603050405020304" pitchFamily="18" charset="0"/>
                <a:cs typeface="Arial" panose="020B0604020202020204" pitchFamily="34" charset="0"/>
              </a:rPr>
              <a:t>تتطلب </a:t>
            </a:r>
            <a:r>
              <a:rPr lang="ar-SA" kern="100" dirty="0">
                <a:solidFill>
                  <a:schemeClr val="tx1">
                    <a:lumMod val="95000"/>
                  </a:schemeClr>
                </a:solidFill>
                <a:latin typeface="Aptos"/>
                <a:ea typeface="Times New Roman" panose="02020603050405020304" pitchFamily="18" charset="0"/>
                <a:cs typeface="Arial" panose="020B0604020202020204" pitchFamily="34" charset="0"/>
              </a:rPr>
              <a:t>منشآت تصنيع الصلب مستوى عاليًا من العمل المكثف للعمالة إلى جانب الروبوتات والآلات وتكلفة العمالة في البلدان المتقدمة مرتفعة للغاية، مما يؤدي إلى انخفاض صافي دخل الشركة </a:t>
            </a:r>
            <a:r>
              <a:rPr lang="ar-SA" kern="100" dirty="0" err="1">
                <a:solidFill>
                  <a:schemeClr val="tx1">
                    <a:lumMod val="95000"/>
                  </a:schemeClr>
                </a:solidFill>
                <a:latin typeface="Aptos"/>
                <a:ea typeface="Times New Roman" panose="02020603050405020304" pitchFamily="18" charset="0"/>
                <a:cs typeface="Arial" panose="020B0604020202020204" pitchFamily="34" charset="0"/>
              </a:rPr>
              <a:t>وربحيتها</a:t>
            </a:r>
            <a:endParaRPr lang="fr-FR" kern="100" dirty="0">
              <a:solidFill>
                <a:schemeClr val="tx1">
                  <a:lumMod val="95000"/>
                </a:schemeClr>
              </a:solidFill>
              <a:latin typeface="Aptos"/>
              <a:ea typeface="Times New Roman" panose="02020603050405020304" pitchFamily="18" charset="0"/>
              <a:cs typeface="Arial" panose="020B0604020202020204" pitchFamily="34" charset="0"/>
            </a:endParaRPr>
          </a:p>
          <a:p>
            <a:pPr algn="r" rtl="1">
              <a:lnSpc>
                <a:spcPct val="115000"/>
              </a:lnSpc>
              <a:spcAft>
                <a:spcPts val="800"/>
              </a:spcAft>
              <a:buFont typeface="Wingdings" panose="05000000000000000000" pitchFamily="2" charset="2"/>
              <a:buChar char="q"/>
            </a:pPr>
            <a:r>
              <a:rPr lang="ar-SA" kern="100" dirty="0">
                <a:solidFill>
                  <a:schemeClr val="tx1">
                    <a:lumMod val="95000"/>
                  </a:schemeClr>
                </a:solidFill>
                <a:latin typeface="Aptos"/>
                <a:ea typeface="Times New Roman" panose="02020603050405020304" pitchFamily="18" charset="0"/>
                <a:cs typeface="Arial" panose="020B0604020202020204" pitchFamily="34" charset="0"/>
              </a:rPr>
              <a:t>اللوائح </a:t>
            </a:r>
            <a:r>
              <a:rPr lang="ar-SA" kern="100" dirty="0" smtClean="0">
                <a:solidFill>
                  <a:schemeClr val="tx1">
                    <a:lumMod val="95000"/>
                  </a:schemeClr>
                </a:solidFill>
                <a:latin typeface="Aptos"/>
                <a:ea typeface="Times New Roman" panose="02020603050405020304" pitchFamily="18" charset="0"/>
                <a:cs typeface="Arial" panose="020B0604020202020204" pitchFamily="34" charset="0"/>
              </a:rPr>
              <a:t>البيئية</a:t>
            </a:r>
            <a:r>
              <a:rPr lang="ar-DZ" kern="100" dirty="0" smtClean="0">
                <a:solidFill>
                  <a:schemeClr val="tx1">
                    <a:lumMod val="95000"/>
                  </a:schemeClr>
                </a:solidFill>
                <a:latin typeface="Aptos"/>
                <a:ea typeface="Times New Roman" panose="02020603050405020304" pitchFamily="18" charset="0"/>
                <a:cs typeface="Arial" panose="020B0604020202020204" pitchFamily="34" charset="0"/>
              </a:rPr>
              <a:t> : </a:t>
            </a:r>
            <a:r>
              <a:rPr lang="ar-SA" kern="100" dirty="0" smtClean="0">
                <a:latin typeface="Aptos"/>
                <a:ea typeface="Times New Roman" panose="02020603050405020304" pitchFamily="18" charset="0"/>
                <a:cs typeface="Arial" panose="020B0604020202020204" pitchFamily="34" charset="0"/>
              </a:rPr>
              <a:t>تستهلك </a:t>
            </a:r>
            <a:r>
              <a:rPr lang="ar-SA" kern="100" dirty="0">
                <a:latin typeface="Aptos"/>
                <a:ea typeface="Times New Roman" panose="02020603050405020304" pitchFamily="18" charset="0"/>
                <a:cs typeface="Arial" panose="020B0604020202020204" pitchFamily="34" charset="0"/>
              </a:rPr>
              <a:t>عملية تصنيع الصلب قدرًا كبيرًا من الطاقة والوقود وتثير مخاوف بيئية خطيرة بشأن عمليات الشركة. وقد أصبحت أسواق المستهلكين والحكومات شديدة الحذر بشأن البيئة، وتفرض سياسات ولوائح صارمة</a:t>
            </a:r>
            <a:endParaRPr lang="fr-FR" kern="100" dirty="0">
              <a:latin typeface="Aptos"/>
              <a:ea typeface="Times New Roman" panose="02020603050405020304" pitchFamily="18" charset="0"/>
              <a:cs typeface="Arial" panose="020B0604020202020204" pitchFamily="34" charset="0"/>
            </a:endParaRPr>
          </a:p>
          <a:p>
            <a:pPr algn="r" rtl="1"/>
            <a:endParaRPr lang="fr-FR" dirty="0"/>
          </a:p>
        </p:txBody>
      </p:sp>
    </p:spTree>
    <p:extLst>
      <p:ext uri="{BB962C8B-B14F-4D97-AF65-F5344CB8AC3E}">
        <p14:creationId xmlns:p14="http://schemas.microsoft.com/office/powerpoint/2010/main" val="57149152"/>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103095"/>
            <a:ext cx="9404723" cy="932329"/>
          </a:xfrm>
        </p:spPr>
        <p:txBody>
          <a:bodyPr/>
          <a:lstStyle/>
          <a:p>
            <a:pPr algn="ctr" rtl="1"/>
            <a:r>
              <a:rPr lang="ar-DZ" b="1" u="sng" dirty="0" smtClean="0">
                <a:effectLst>
                  <a:outerShdw blurRad="38100" dist="38100" dir="2700000" algn="tl">
                    <a:srgbClr val="000000">
                      <a:alpha val="43137"/>
                    </a:srgbClr>
                  </a:outerShdw>
                </a:effectLst>
              </a:rPr>
              <a:t>تحليل باستيل </a:t>
            </a:r>
            <a:endParaRPr lang="fr-FR" b="1" u="sng"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309282" y="874059"/>
            <a:ext cx="9870142" cy="5862917"/>
          </a:xfrm>
        </p:spPr>
        <p:txBody>
          <a:bodyPr>
            <a:normAutofit fontScale="85000" lnSpcReduction="10000"/>
          </a:bodyPr>
          <a:lstStyle/>
          <a:p>
            <a:pPr algn="r" rtl="1">
              <a:lnSpc>
                <a:spcPct val="107000"/>
              </a:lnSpc>
              <a:spcAft>
                <a:spcPts val="800"/>
              </a:spcAft>
            </a:pPr>
            <a:r>
              <a:rPr lang="ar-SA" sz="2600" b="1" kern="100" dirty="0">
                <a:latin typeface="Calibri" panose="020F0502020204030204" pitchFamily="34" charset="0"/>
                <a:ea typeface="Times New Roman" panose="02020603050405020304" pitchFamily="18" charset="0"/>
                <a:cs typeface="Arial" panose="020B0604020202020204" pitchFamily="34" charset="0"/>
              </a:rPr>
              <a:t>العوامل السياسية</a:t>
            </a:r>
            <a:r>
              <a:rPr lang="ar-SA" sz="2600" b="1" kern="100" dirty="0" smtClean="0">
                <a:latin typeface="Calibri" panose="020F0502020204030204" pitchFamily="34" charset="0"/>
                <a:ea typeface="Times New Roman" panose="02020603050405020304" pitchFamily="18" charset="0"/>
                <a:cs typeface="Arial" panose="020B0604020202020204" pitchFamily="34" charset="0"/>
              </a:rPr>
              <a:t>:</a:t>
            </a:r>
            <a:r>
              <a:rPr lang="ar-SA" sz="2600" b="1" kern="100" dirty="0">
                <a:latin typeface="Calibri" panose="020F0502020204030204" pitchFamily="34" charset="0"/>
                <a:ea typeface="Times New Roman" panose="02020603050405020304" pitchFamily="18" charset="0"/>
                <a:cs typeface="Arial" panose="020B0604020202020204" pitchFamily="34" charset="0"/>
              </a:rPr>
              <a:t> </a:t>
            </a:r>
            <a:endParaRPr lang="fr-FR" sz="2600" b="1"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السياسات </a:t>
            </a:r>
            <a:r>
              <a:rPr lang="ar-SA" kern="100" dirty="0" smtClean="0">
                <a:latin typeface="Calibri" panose="020F0502020204030204" pitchFamily="34" charset="0"/>
                <a:ea typeface="Times New Roman" panose="02020603050405020304" pitchFamily="18" charset="0"/>
                <a:cs typeface="Arial" panose="020B0604020202020204" pitchFamily="34" charset="0"/>
              </a:rPr>
              <a:t>التجارية:</a:t>
            </a:r>
            <a:r>
              <a:rPr lang="ar-DZ" kern="100" dirty="0" smtClean="0">
                <a:latin typeface="Calibri" panose="020F0502020204030204" pitchFamily="34" charset="0"/>
                <a:ea typeface="Times New Roman" panose="02020603050405020304" pitchFamily="18" charset="0"/>
                <a:cs typeface="Arial" panose="020B0604020202020204" pitchFamily="34" charset="0"/>
              </a:rPr>
              <a:t> </a:t>
            </a:r>
            <a:r>
              <a:rPr lang="ar-SA" kern="100" dirty="0" smtClean="0">
                <a:latin typeface="Calibri" panose="020F0502020204030204" pitchFamily="34" charset="0"/>
                <a:ea typeface="Times New Roman" panose="02020603050405020304" pitchFamily="18" charset="0"/>
                <a:cs typeface="Arial" panose="020B0604020202020204" pitchFamily="34" charset="0"/>
              </a:rPr>
              <a:t>فرضت </a:t>
            </a:r>
            <a:r>
              <a:rPr lang="ar-SA" kern="100" dirty="0">
                <a:latin typeface="Calibri" panose="020F0502020204030204" pitchFamily="34" charset="0"/>
                <a:ea typeface="Times New Roman" panose="02020603050405020304" pitchFamily="18" charset="0"/>
                <a:cs typeface="Arial" panose="020B0604020202020204" pitchFamily="34" charset="0"/>
              </a:rPr>
              <a:t>الولايات المتحدة في عام 2018 تعريفات جمركية بنسبة 25% على واردات الصلب، مما أضر بعمليات الشركة وزاد من تكلفة </a:t>
            </a:r>
            <a:r>
              <a:rPr lang="ar-SA" kern="100" dirty="0" smtClean="0">
                <a:latin typeface="Calibri" panose="020F0502020204030204" pitchFamily="34" charset="0"/>
                <a:ea typeface="Times New Roman" panose="02020603050405020304" pitchFamily="18" charset="0"/>
                <a:cs typeface="Arial" panose="020B0604020202020204" pitchFamily="34" charset="0"/>
              </a:rPr>
              <a:t>الإنتاج.</a:t>
            </a:r>
            <a:r>
              <a:rPr lang="ar-DZ" kern="100" dirty="0" smtClean="0">
                <a:latin typeface="Calibri" panose="020F0502020204030204" pitchFamily="34" charset="0"/>
                <a:ea typeface="Times New Roman" panose="02020603050405020304" pitchFamily="18" charset="0"/>
                <a:cs typeface="Arial" panose="020B0604020202020204" pitchFamily="34" charset="0"/>
              </a:rPr>
              <a:t> / </a:t>
            </a:r>
            <a:r>
              <a:rPr lang="ar-SA" kern="100" dirty="0" smtClean="0">
                <a:latin typeface="Calibri" panose="020F0502020204030204" pitchFamily="34" charset="0"/>
                <a:ea typeface="Times New Roman" panose="02020603050405020304" pitchFamily="18" charset="0"/>
                <a:cs typeface="Arial" panose="020B0604020202020204" pitchFamily="34" charset="0"/>
              </a:rPr>
              <a:t>أثر </a:t>
            </a:r>
            <a:r>
              <a:rPr lang="ar-SA" kern="100" dirty="0">
                <a:latin typeface="Calibri" panose="020F0502020204030204" pitchFamily="34" charset="0"/>
                <a:ea typeface="Times New Roman" panose="02020603050405020304" pitchFamily="18" charset="0"/>
                <a:cs typeface="Arial" panose="020B0604020202020204" pitchFamily="34" charset="0"/>
              </a:rPr>
              <a:t>ذلك على حجم واردات الصلب وتسبب في فرض رسوم جمركية انتقامية من الدول الأخرى.</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العقوبات </a:t>
            </a:r>
            <a:r>
              <a:rPr lang="ar-SA" kern="100" dirty="0" smtClean="0">
                <a:latin typeface="Calibri" panose="020F0502020204030204" pitchFamily="34" charset="0"/>
                <a:ea typeface="Times New Roman" panose="02020603050405020304" pitchFamily="18" charset="0"/>
                <a:cs typeface="Arial" panose="020B0604020202020204" pitchFamily="34" charset="0"/>
              </a:rPr>
              <a:t>الدولية:</a:t>
            </a:r>
            <a:r>
              <a:rPr lang="ar-DZ" kern="100" dirty="0" smtClean="0">
                <a:latin typeface="Calibri" panose="020F0502020204030204" pitchFamily="34" charset="0"/>
                <a:ea typeface="Times New Roman" panose="02020603050405020304" pitchFamily="18" charset="0"/>
                <a:cs typeface="Arial" panose="020B0604020202020204" pitchFamily="34" charset="0"/>
              </a:rPr>
              <a:t> </a:t>
            </a:r>
            <a:r>
              <a:rPr lang="ar-SA" kern="100" dirty="0" smtClean="0">
                <a:latin typeface="Calibri" panose="020F0502020204030204" pitchFamily="34" charset="0"/>
                <a:ea typeface="Times New Roman" panose="02020603050405020304" pitchFamily="18" charset="0"/>
                <a:cs typeface="Arial" panose="020B0604020202020204" pitchFamily="34" charset="0"/>
              </a:rPr>
              <a:t>عانت </a:t>
            </a:r>
            <a:r>
              <a:rPr lang="ar-SA" kern="100" dirty="0">
                <a:latin typeface="Calibri" panose="020F0502020204030204" pitchFamily="34" charset="0"/>
                <a:ea typeface="Times New Roman" panose="02020603050405020304" pitchFamily="18" charset="0"/>
                <a:cs typeface="Arial" panose="020B0604020202020204" pitchFamily="34" charset="0"/>
              </a:rPr>
              <a:t>الشركة في عام 2022 من تأثير العقوبات المفروضة على روسيا، حيث تأثرت سلسلة التوريد وصعوبة الحصول على المواد اللازمة لتصنيع الصلب.</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الاستقرار </a:t>
            </a:r>
            <a:r>
              <a:rPr lang="ar-SA" kern="100" dirty="0" smtClean="0">
                <a:latin typeface="Calibri" panose="020F0502020204030204" pitchFamily="34" charset="0"/>
                <a:ea typeface="Times New Roman" panose="02020603050405020304" pitchFamily="18" charset="0"/>
                <a:cs typeface="Arial" panose="020B0604020202020204" pitchFamily="34" charset="0"/>
              </a:rPr>
              <a:t>السياسي:</a:t>
            </a:r>
            <a:r>
              <a:rPr lang="ar-DZ" kern="100" dirty="0" smtClean="0">
                <a:latin typeface="Calibri" panose="020F0502020204030204" pitchFamily="34" charset="0"/>
                <a:ea typeface="Times New Roman" panose="02020603050405020304" pitchFamily="18" charset="0"/>
                <a:cs typeface="Arial" panose="020B0604020202020204" pitchFamily="34" charset="0"/>
              </a:rPr>
              <a:t> </a:t>
            </a:r>
            <a:r>
              <a:rPr lang="ar-SA" kern="100" dirty="0" smtClean="0">
                <a:latin typeface="Calibri" panose="020F0502020204030204" pitchFamily="34" charset="0"/>
                <a:ea typeface="Times New Roman" panose="02020603050405020304" pitchFamily="18" charset="0"/>
                <a:cs typeface="Arial" panose="020B0604020202020204" pitchFamily="34" charset="0"/>
              </a:rPr>
              <a:t>عدم </a:t>
            </a:r>
            <a:r>
              <a:rPr lang="ar-SA" kern="100" dirty="0">
                <a:latin typeface="Calibri" panose="020F0502020204030204" pitchFamily="34" charset="0"/>
                <a:ea typeface="Times New Roman" panose="02020603050405020304" pitchFamily="18" charset="0"/>
                <a:cs typeface="Arial" panose="020B0604020202020204" pitchFamily="34" charset="0"/>
              </a:rPr>
              <a:t>الاستقرار السياسي في البرازيل وجنوب إفريقيا أثر بشكل سلبي على الإنتاج، حيث شهدت البرازيل إضرابات متكررة في 2020، مما أدى لانخفاض الإنتاج بنسبة 8.2%.</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الإعانات </a:t>
            </a:r>
            <a:r>
              <a:rPr lang="ar-SA" kern="100" dirty="0" smtClean="0">
                <a:latin typeface="Calibri" panose="020F0502020204030204" pitchFamily="34" charset="0"/>
                <a:ea typeface="Times New Roman" panose="02020603050405020304" pitchFamily="18" charset="0"/>
                <a:cs typeface="Arial" panose="020B0604020202020204" pitchFamily="34" charset="0"/>
              </a:rPr>
              <a:t>الحكومية:</a:t>
            </a:r>
            <a:r>
              <a:rPr lang="ar-DZ" kern="100" dirty="0" smtClean="0">
                <a:latin typeface="Calibri" panose="020F0502020204030204" pitchFamily="34" charset="0"/>
                <a:ea typeface="Times New Roman" panose="02020603050405020304" pitchFamily="18" charset="0"/>
                <a:cs typeface="Arial" panose="020B0604020202020204" pitchFamily="34" charset="0"/>
              </a:rPr>
              <a:t> </a:t>
            </a:r>
            <a:r>
              <a:rPr lang="ar-SA" kern="100" dirty="0" smtClean="0">
                <a:latin typeface="Calibri" panose="020F0502020204030204" pitchFamily="34" charset="0"/>
                <a:ea typeface="Times New Roman" panose="02020603050405020304" pitchFamily="18" charset="0"/>
                <a:cs typeface="Arial" panose="020B0604020202020204" pitchFamily="34" charset="0"/>
              </a:rPr>
              <a:t>قدم </a:t>
            </a:r>
            <a:r>
              <a:rPr lang="ar-SA" kern="100" dirty="0">
                <a:latin typeface="Calibri" panose="020F0502020204030204" pitchFamily="34" charset="0"/>
                <a:ea typeface="Times New Roman" panose="02020603050405020304" pitchFamily="18" charset="0"/>
                <a:cs typeface="Arial" panose="020B0604020202020204" pitchFamily="34" charset="0"/>
              </a:rPr>
              <a:t>الاتحاد الأوروبي دعمًا كبيرًا لصناعة الصلب بما يزيد عن 1.6 مليار يورو، مما ساعد </a:t>
            </a:r>
            <a:r>
              <a:rPr lang="fr-FR" kern="100" dirty="0" err="1">
                <a:latin typeface="Calibri" panose="020F0502020204030204" pitchFamily="34" charset="0"/>
                <a:ea typeface="Times New Roman" panose="02020603050405020304" pitchFamily="18" charset="0"/>
                <a:cs typeface="Arial" panose="020B0604020202020204" pitchFamily="34" charset="0"/>
              </a:rPr>
              <a:t>ArcelorMittal</a:t>
            </a:r>
            <a:r>
              <a:rPr lang="ar-SA" kern="100" dirty="0">
                <a:latin typeface="Calibri" panose="020F0502020204030204" pitchFamily="34" charset="0"/>
                <a:ea typeface="Times New Roman" panose="02020603050405020304" pitchFamily="18" charset="0"/>
                <a:cs typeface="Arial" panose="020B0604020202020204" pitchFamily="34" charset="0"/>
              </a:rPr>
              <a:t> على تحسين استدامتها وتقنياتها الإنتاجية.</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التعريفات </a:t>
            </a:r>
            <a:r>
              <a:rPr lang="ar-SA" kern="100" dirty="0" smtClean="0">
                <a:latin typeface="Calibri" panose="020F0502020204030204" pitchFamily="34" charset="0"/>
                <a:ea typeface="Times New Roman" panose="02020603050405020304" pitchFamily="18" charset="0"/>
                <a:cs typeface="Arial" panose="020B0604020202020204" pitchFamily="34" charset="0"/>
              </a:rPr>
              <a:t>الجمركية:</a:t>
            </a:r>
            <a:r>
              <a:rPr lang="ar-DZ" kern="100" dirty="0" smtClean="0">
                <a:latin typeface="Calibri" panose="020F0502020204030204" pitchFamily="34" charset="0"/>
                <a:ea typeface="Times New Roman" panose="02020603050405020304" pitchFamily="18" charset="0"/>
                <a:cs typeface="Arial" panose="020B0604020202020204" pitchFamily="34" charset="0"/>
              </a:rPr>
              <a:t> </a:t>
            </a:r>
            <a:r>
              <a:rPr lang="ar-SA" kern="100" dirty="0" smtClean="0">
                <a:latin typeface="Calibri" panose="020F0502020204030204" pitchFamily="34" charset="0"/>
                <a:ea typeface="Times New Roman" panose="02020603050405020304" pitchFamily="18" charset="0"/>
                <a:cs typeface="Arial" panose="020B0604020202020204" pitchFamily="34" charset="0"/>
              </a:rPr>
              <a:t>في </a:t>
            </a:r>
            <a:r>
              <a:rPr lang="ar-SA" kern="100" dirty="0">
                <a:latin typeface="Calibri" panose="020F0502020204030204" pitchFamily="34" charset="0"/>
                <a:ea typeface="Times New Roman" panose="02020603050405020304" pitchFamily="18" charset="0"/>
                <a:cs typeface="Arial" panose="020B0604020202020204" pitchFamily="34" charset="0"/>
              </a:rPr>
              <a:t>2021، فرض الاتحاد الأوروبي تعريفات جمركية بنسبة 20% على الصلب، مما أدى إلى زيادة تكاليف الشركة بمقدار 600 مليون يورو.</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العلاقات </a:t>
            </a:r>
            <a:r>
              <a:rPr lang="ar-SA" kern="100" dirty="0" smtClean="0">
                <a:latin typeface="Calibri" panose="020F0502020204030204" pitchFamily="34" charset="0"/>
                <a:ea typeface="Times New Roman" panose="02020603050405020304" pitchFamily="18" charset="0"/>
                <a:cs typeface="Arial" panose="020B0604020202020204" pitchFamily="34" charset="0"/>
              </a:rPr>
              <a:t>الدولية:</a:t>
            </a:r>
            <a:r>
              <a:rPr lang="ar-DZ" kern="100" dirty="0" smtClean="0">
                <a:latin typeface="Calibri" panose="020F0502020204030204" pitchFamily="34" charset="0"/>
                <a:ea typeface="Times New Roman" panose="02020603050405020304" pitchFamily="18" charset="0"/>
                <a:cs typeface="Arial" panose="020B0604020202020204" pitchFamily="34" charset="0"/>
              </a:rPr>
              <a:t> </a:t>
            </a:r>
            <a:r>
              <a:rPr lang="ar-SA" kern="100" dirty="0" smtClean="0">
                <a:latin typeface="Calibri" panose="020F0502020204030204" pitchFamily="34" charset="0"/>
                <a:ea typeface="Times New Roman" panose="02020603050405020304" pitchFamily="18" charset="0"/>
                <a:cs typeface="Arial" panose="020B0604020202020204" pitchFamily="34" charset="0"/>
              </a:rPr>
              <a:t>تأثرت </a:t>
            </a:r>
            <a:r>
              <a:rPr lang="ar-SA" kern="100" dirty="0">
                <a:latin typeface="Calibri" panose="020F0502020204030204" pitchFamily="34" charset="0"/>
                <a:ea typeface="Times New Roman" panose="02020603050405020304" pitchFamily="18" charset="0"/>
                <a:cs typeface="Arial" panose="020B0604020202020204" pitchFamily="34" charset="0"/>
              </a:rPr>
              <a:t>أسعار الصلب بالتوترات بين الولايات المتحدة والصين، حيث بلغ متوسط الأسعار 1200 دولار للطن في 2023.</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السياسات </a:t>
            </a:r>
            <a:r>
              <a:rPr lang="ar-SA" kern="100" dirty="0" smtClean="0">
                <a:latin typeface="Calibri" panose="020F0502020204030204" pitchFamily="34" charset="0"/>
                <a:ea typeface="Times New Roman" panose="02020603050405020304" pitchFamily="18" charset="0"/>
                <a:cs typeface="Arial" panose="020B0604020202020204" pitchFamily="34" charset="0"/>
              </a:rPr>
              <a:t>الضريبية:</a:t>
            </a:r>
            <a:r>
              <a:rPr lang="ar-DZ" kern="100" dirty="0" smtClean="0">
                <a:latin typeface="Calibri" panose="020F0502020204030204" pitchFamily="34" charset="0"/>
                <a:ea typeface="Times New Roman" panose="02020603050405020304" pitchFamily="18" charset="0"/>
                <a:cs typeface="Arial" panose="020B0604020202020204" pitchFamily="34" charset="0"/>
              </a:rPr>
              <a:t> </a:t>
            </a:r>
            <a:r>
              <a:rPr lang="ar-SA" kern="100" dirty="0" smtClean="0">
                <a:latin typeface="Calibri" panose="020F0502020204030204" pitchFamily="34" charset="0"/>
                <a:ea typeface="Times New Roman" panose="02020603050405020304" pitchFamily="18" charset="0"/>
                <a:cs typeface="Arial" panose="020B0604020202020204" pitchFamily="34" charset="0"/>
              </a:rPr>
              <a:t>تعمل </a:t>
            </a:r>
            <a:r>
              <a:rPr lang="ar-SA" kern="100" dirty="0">
                <a:latin typeface="Calibri" panose="020F0502020204030204" pitchFamily="34" charset="0"/>
                <a:ea typeface="Times New Roman" panose="02020603050405020304" pitchFamily="18" charset="0"/>
                <a:cs typeface="Arial" panose="020B0604020202020204" pitchFamily="34" charset="0"/>
              </a:rPr>
              <a:t>الشركة في ظل أنظمة ضريبية متفاوتة، مثل 24.94% في لوكسمبورغ و21% في الولايات المتحدة، مما يؤثر على الربحية والاستثمارات.</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algn="r" rtl="1"/>
            <a:endParaRPr lang="fr-FR" dirty="0"/>
          </a:p>
        </p:txBody>
      </p:sp>
    </p:spTree>
    <p:extLst>
      <p:ext uri="{BB962C8B-B14F-4D97-AF65-F5344CB8AC3E}">
        <p14:creationId xmlns:p14="http://schemas.microsoft.com/office/powerpoint/2010/main" val="3479810973"/>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116541"/>
            <a:ext cx="9404723" cy="85164"/>
          </a:xfrm>
        </p:spPr>
        <p:txBody>
          <a:bodyPr/>
          <a:lstStyle/>
          <a:p>
            <a:pPr algn="r" rtl="1"/>
            <a:endParaRPr lang="fr-FR" dirty="0"/>
          </a:p>
        </p:txBody>
      </p:sp>
      <p:sp>
        <p:nvSpPr>
          <p:cNvPr id="3" name="Espace réservé du contenu 2"/>
          <p:cNvSpPr>
            <a:spLocks noGrp="1"/>
          </p:cNvSpPr>
          <p:nvPr>
            <p:ph idx="1"/>
          </p:nvPr>
        </p:nvSpPr>
        <p:spPr>
          <a:xfrm>
            <a:off x="1103312" y="645460"/>
            <a:ext cx="8946541" cy="5602940"/>
          </a:xfrm>
        </p:spPr>
        <p:txBody>
          <a:bodyPr>
            <a:normAutofit/>
          </a:bodyPr>
          <a:lstStyle/>
          <a:p>
            <a:pPr algn="r" rtl="1">
              <a:lnSpc>
                <a:spcPct val="107000"/>
              </a:lnSpc>
              <a:spcAft>
                <a:spcPts val="800"/>
              </a:spcAft>
            </a:pPr>
            <a:r>
              <a:rPr lang="ar-SA" sz="2400" b="1" kern="100" dirty="0">
                <a:latin typeface="Calibri" panose="020F0502020204030204" pitchFamily="34" charset="0"/>
                <a:ea typeface="Times New Roman" panose="02020603050405020304" pitchFamily="18" charset="0"/>
                <a:cs typeface="Arial" panose="020B0604020202020204" pitchFamily="34" charset="0"/>
              </a:rPr>
              <a:t>العوامل الاقتصادية:</a:t>
            </a:r>
            <a:endParaRPr lang="fr-FR" sz="2400" b="1"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العرض </a:t>
            </a:r>
            <a:r>
              <a:rPr lang="ar-SA" kern="100" dirty="0" smtClean="0">
                <a:latin typeface="Calibri" panose="020F0502020204030204" pitchFamily="34" charset="0"/>
                <a:ea typeface="Times New Roman" panose="02020603050405020304" pitchFamily="18" charset="0"/>
                <a:cs typeface="Arial" panose="020B0604020202020204" pitchFamily="34" charset="0"/>
              </a:rPr>
              <a:t>والطلب:</a:t>
            </a:r>
            <a:r>
              <a:rPr lang="ar-DZ" kern="100" dirty="0" smtClean="0">
                <a:latin typeface="Calibri" panose="020F0502020204030204" pitchFamily="34" charset="0"/>
                <a:ea typeface="Times New Roman" panose="02020603050405020304" pitchFamily="18" charset="0"/>
                <a:cs typeface="Arial" panose="020B0604020202020204" pitchFamily="34" charset="0"/>
              </a:rPr>
              <a:t> </a:t>
            </a:r>
            <a:r>
              <a:rPr lang="ar-SA" kern="100" dirty="0" smtClean="0">
                <a:latin typeface="Calibri" panose="020F0502020204030204" pitchFamily="34" charset="0"/>
                <a:ea typeface="Times New Roman" panose="02020603050405020304" pitchFamily="18" charset="0"/>
                <a:cs typeface="Arial" panose="020B0604020202020204" pitchFamily="34" charset="0"/>
              </a:rPr>
              <a:t>في </a:t>
            </a:r>
            <a:r>
              <a:rPr lang="ar-SA" kern="100" dirty="0">
                <a:latin typeface="Calibri" panose="020F0502020204030204" pitchFamily="34" charset="0"/>
                <a:ea typeface="Times New Roman" panose="02020603050405020304" pitchFamily="18" charset="0"/>
                <a:cs typeface="Arial" panose="020B0604020202020204" pitchFamily="34" charset="0"/>
              </a:rPr>
              <a:t>2021، وصل الطلب العالمي إلى 1.9 مليار طن، بقيادة الصين التي تستحوذ على 56% من الاستهلاك العالمي</a:t>
            </a:r>
            <a:r>
              <a:rPr lang="ar-SA" kern="100" dirty="0" smtClean="0">
                <a:latin typeface="Calibri" panose="020F0502020204030204" pitchFamily="34" charset="0"/>
                <a:ea typeface="Times New Roman" panose="02020603050405020304" pitchFamily="18" charset="0"/>
                <a:cs typeface="Arial" panose="020B0604020202020204" pitchFamily="34" charset="0"/>
              </a:rPr>
              <a:t>.</a:t>
            </a:r>
            <a:r>
              <a:rPr lang="ar-DZ" kern="100" dirty="0" smtClean="0">
                <a:latin typeface="Calibri" panose="020F0502020204030204" pitchFamily="34" charset="0"/>
                <a:ea typeface="Times New Roman" panose="02020603050405020304" pitchFamily="18" charset="0"/>
                <a:cs typeface="Arial" panose="020B0604020202020204" pitchFamily="34" charset="0"/>
              </a:rPr>
              <a:t>/ </a:t>
            </a:r>
            <a:r>
              <a:rPr lang="ar-SA" kern="100" dirty="0" smtClean="0">
                <a:latin typeface="Calibri" panose="020F0502020204030204" pitchFamily="34" charset="0"/>
                <a:ea typeface="Times New Roman" panose="02020603050405020304" pitchFamily="18" charset="0"/>
                <a:cs typeface="Arial" panose="020B0604020202020204" pitchFamily="34" charset="0"/>
              </a:rPr>
              <a:t>توازن </a:t>
            </a:r>
            <a:r>
              <a:rPr lang="ar-SA" kern="100" dirty="0">
                <a:latin typeface="Calibri" panose="020F0502020204030204" pitchFamily="34" charset="0"/>
                <a:ea typeface="Times New Roman" panose="02020603050405020304" pitchFamily="18" charset="0"/>
                <a:cs typeface="Arial" panose="020B0604020202020204" pitchFamily="34" charset="0"/>
              </a:rPr>
              <a:t>السوق بين العرض والطلب، مع كميات متقاربة.</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الدورات </a:t>
            </a:r>
            <a:r>
              <a:rPr lang="ar-SA" kern="100" dirty="0" smtClean="0">
                <a:latin typeface="Calibri" panose="020F0502020204030204" pitchFamily="34" charset="0"/>
                <a:ea typeface="Times New Roman" panose="02020603050405020304" pitchFamily="18" charset="0"/>
                <a:cs typeface="Arial" panose="020B0604020202020204" pitchFamily="34" charset="0"/>
              </a:rPr>
              <a:t>الاقتصادية:</a:t>
            </a:r>
            <a:r>
              <a:rPr lang="ar-DZ" kern="100" dirty="0" smtClean="0">
                <a:latin typeface="Calibri" panose="020F0502020204030204" pitchFamily="34" charset="0"/>
                <a:ea typeface="Times New Roman" panose="02020603050405020304" pitchFamily="18" charset="0"/>
                <a:cs typeface="Arial" panose="020B0604020202020204" pitchFamily="34" charset="0"/>
              </a:rPr>
              <a:t> </a:t>
            </a:r>
            <a:r>
              <a:rPr lang="ar-SA" kern="100" dirty="0" smtClean="0">
                <a:latin typeface="Calibri" panose="020F0502020204030204" pitchFamily="34" charset="0"/>
                <a:ea typeface="Times New Roman" panose="02020603050405020304" pitchFamily="18" charset="0"/>
                <a:cs typeface="Arial" panose="020B0604020202020204" pitchFamily="34" charset="0"/>
              </a:rPr>
              <a:t>يتأثر </a:t>
            </a:r>
            <a:r>
              <a:rPr lang="ar-SA" kern="100" dirty="0">
                <a:latin typeface="Calibri" panose="020F0502020204030204" pitchFamily="34" charset="0"/>
                <a:ea typeface="Times New Roman" panose="02020603050405020304" pitchFamily="18" charset="0"/>
                <a:cs typeface="Arial" panose="020B0604020202020204" pitchFamily="34" charset="0"/>
              </a:rPr>
              <a:t>الطلب على الصلب بالنمو الاقتصادي، حيث تراجع الطلب بنحو 6% خلال جائحة كوفيد-19.</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أسعار </a:t>
            </a:r>
            <a:r>
              <a:rPr lang="ar-SA" kern="100" dirty="0" smtClean="0">
                <a:latin typeface="Calibri" panose="020F0502020204030204" pitchFamily="34" charset="0"/>
                <a:ea typeface="Times New Roman" panose="02020603050405020304" pitchFamily="18" charset="0"/>
                <a:cs typeface="Arial" panose="020B0604020202020204" pitchFamily="34" charset="0"/>
              </a:rPr>
              <a:t>الصرف:</a:t>
            </a:r>
            <a:r>
              <a:rPr lang="ar-DZ" kern="100" dirty="0" smtClean="0">
                <a:latin typeface="Calibri" panose="020F0502020204030204" pitchFamily="34" charset="0"/>
                <a:ea typeface="Times New Roman" panose="02020603050405020304" pitchFamily="18" charset="0"/>
                <a:cs typeface="Arial" panose="020B0604020202020204" pitchFamily="34" charset="0"/>
              </a:rPr>
              <a:t> </a:t>
            </a:r>
            <a:r>
              <a:rPr lang="ar-SA" kern="100" dirty="0" smtClean="0">
                <a:latin typeface="Calibri" panose="020F0502020204030204" pitchFamily="34" charset="0"/>
                <a:ea typeface="Times New Roman" panose="02020603050405020304" pitchFamily="18" charset="0"/>
                <a:cs typeface="Arial" panose="020B0604020202020204" pitchFamily="34" charset="0"/>
              </a:rPr>
              <a:t>تعرضت </a:t>
            </a:r>
            <a:r>
              <a:rPr lang="ar-SA" kern="100" dirty="0">
                <a:latin typeface="Calibri" panose="020F0502020204030204" pitchFamily="34" charset="0"/>
                <a:ea typeface="Times New Roman" panose="02020603050405020304" pitchFamily="18" charset="0"/>
                <a:cs typeface="Arial" panose="020B0604020202020204" pitchFamily="34" charset="0"/>
              </a:rPr>
              <a:t>الإيرادات لتقلبات العملات، خاصة الدولار واليورو، مما أدى إلى انخفاض الإيرادات بنسبة 1.5% في الربع الثالث من 2022.</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التضخم وأسعار </a:t>
            </a:r>
            <a:r>
              <a:rPr lang="ar-SA" kern="100" dirty="0" smtClean="0">
                <a:latin typeface="Calibri" panose="020F0502020204030204" pitchFamily="34" charset="0"/>
                <a:ea typeface="Times New Roman" panose="02020603050405020304" pitchFamily="18" charset="0"/>
                <a:cs typeface="Arial" panose="020B0604020202020204" pitchFamily="34" charset="0"/>
              </a:rPr>
              <a:t>الفائدة:</a:t>
            </a:r>
            <a:r>
              <a:rPr lang="ar-DZ" kern="100" dirty="0" smtClean="0">
                <a:latin typeface="Calibri" panose="020F0502020204030204" pitchFamily="34" charset="0"/>
                <a:ea typeface="Times New Roman" panose="02020603050405020304" pitchFamily="18" charset="0"/>
                <a:cs typeface="Arial" panose="020B0604020202020204" pitchFamily="34" charset="0"/>
              </a:rPr>
              <a:t> </a:t>
            </a:r>
            <a:r>
              <a:rPr lang="ar-SA" kern="100" dirty="0" smtClean="0">
                <a:latin typeface="Calibri" panose="020F0502020204030204" pitchFamily="34" charset="0"/>
                <a:ea typeface="Times New Roman" panose="02020603050405020304" pitchFamily="18" charset="0"/>
                <a:cs typeface="Arial" panose="020B0604020202020204" pitchFamily="34" charset="0"/>
              </a:rPr>
              <a:t>بلغ </a:t>
            </a:r>
            <a:r>
              <a:rPr lang="ar-SA" kern="100" dirty="0">
                <a:latin typeface="Calibri" panose="020F0502020204030204" pitchFamily="34" charset="0"/>
                <a:ea typeface="Times New Roman" panose="02020603050405020304" pitchFamily="18" charset="0"/>
                <a:cs typeface="Arial" panose="020B0604020202020204" pitchFamily="34" charset="0"/>
              </a:rPr>
              <a:t>التضخم العالمي في 2022 نحو 9%، مما رفع تكاليف الإنتاج</a:t>
            </a:r>
            <a:r>
              <a:rPr lang="ar-SA" kern="100" dirty="0" smtClean="0">
                <a:latin typeface="Calibri" panose="020F0502020204030204" pitchFamily="34" charset="0"/>
                <a:ea typeface="Times New Roman" panose="02020603050405020304" pitchFamily="18" charset="0"/>
                <a:cs typeface="Arial" panose="020B0604020202020204" pitchFamily="34" charset="0"/>
              </a:rPr>
              <a:t>.</a:t>
            </a:r>
            <a:r>
              <a:rPr lang="ar-DZ" kern="100" dirty="0" smtClean="0">
                <a:latin typeface="Calibri" panose="020F0502020204030204" pitchFamily="34" charset="0"/>
                <a:ea typeface="Times New Roman" panose="02020603050405020304" pitchFamily="18" charset="0"/>
                <a:cs typeface="Arial" panose="020B0604020202020204" pitchFamily="34" charset="0"/>
              </a:rPr>
              <a:t>/ </a:t>
            </a:r>
            <a:r>
              <a:rPr lang="ar-SA" kern="100" dirty="0" smtClean="0">
                <a:latin typeface="Calibri" panose="020F0502020204030204" pitchFamily="34" charset="0"/>
                <a:ea typeface="Times New Roman" panose="02020603050405020304" pitchFamily="18" charset="0"/>
                <a:cs typeface="Arial" panose="020B0604020202020204" pitchFamily="34" charset="0"/>
              </a:rPr>
              <a:t>رفع </a:t>
            </a:r>
            <a:r>
              <a:rPr lang="ar-SA" kern="100" dirty="0">
                <a:latin typeface="Calibri" panose="020F0502020204030204" pitchFamily="34" charset="0"/>
                <a:ea typeface="Times New Roman" panose="02020603050405020304" pitchFamily="18" charset="0"/>
                <a:cs typeface="Arial" panose="020B0604020202020204" pitchFamily="34" charset="0"/>
              </a:rPr>
              <a:t>الاحتياطي الفيدرالي الأمريكي أسعار الفائدة إلى 3.25%، مما أثر على تكلفة التمويل.</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سوق </a:t>
            </a:r>
            <a:r>
              <a:rPr lang="ar-SA" kern="100" dirty="0" smtClean="0">
                <a:latin typeface="Calibri" panose="020F0502020204030204" pitchFamily="34" charset="0"/>
                <a:ea typeface="Times New Roman" panose="02020603050405020304" pitchFamily="18" charset="0"/>
                <a:cs typeface="Arial" panose="020B0604020202020204" pitchFamily="34" charset="0"/>
              </a:rPr>
              <a:t>العمل:</a:t>
            </a:r>
            <a:r>
              <a:rPr lang="ar-DZ" kern="100" dirty="0" smtClean="0">
                <a:latin typeface="Calibri" panose="020F0502020204030204" pitchFamily="34" charset="0"/>
                <a:ea typeface="Times New Roman" panose="02020603050405020304" pitchFamily="18" charset="0"/>
                <a:cs typeface="Arial" panose="020B0604020202020204" pitchFamily="34" charset="0"/>
              </a:rPr>
              <a:t> </a:t>
            </a:r>
            <a:r>
              <a:rPr lang="ar-SA" kern="100" dirty="0" smtClean="0">
                <a:latin typeface="Calibri" panose="020F0502020204030204" pitchFamily="34" charset="0"/>
                <a:ea typeface="Times New Roman" panose="02020603050405020304" pitchFamily="18" charset="0"/>
                <a:cs typeface="Arial" panose="020B0604020202020204" pitchFamily="34" charset="0"/>
              </a:rPr>
              <a:t>نقص </a:t>
            </a:r>
            <a:r>
              <a:rPr lang="ar-SA" kern="100" dirty="0">
                <a:latin typeface="Calibri" panose="020F0502020204030204" pitchFamily="34" charset="0"/>
                <a:ea typeface="Times New Roman" panose="02020603050405020304" pitchFamily="18" charset="0"/>
                <a:cs typeface="Arial" panose="020B0604020202020204" pitchFamily="34" charset="0"/>
              </a:rPr>
              <a:t>العمالة في صناعة الصلب أدى إلى رفع الأجور بنسبة 5% في المتوسط.</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القدرة </a:t>
            </a:r>
            <a:r>
              <a:rPr lang="ar-SA" kern="100" dirty="0" smtClean="0">
                <a:latin typeface="Calibri" panose="020F0502020204030204" pitchFamily="34" charset="0"/>
                <a:ea typeface="Times New Roman" panose="02020603050405020304" pitchFamily="18" charset="0"/>
                <a:cs typeface="Arial" panose="020B0604020202020204" pitchFamily="34" charset="0"/>
              </a:rPr>
              <a:t>التنافسية:</a:t>
            </a:r>
            <a:r>
              <a:rPr lang="ar-DZ" kern="100" dirty="0" smtClean="0">
                <a:latin typeface="Calibri" panose="020F0502020204030204" pitchFamily="34" charset="0"/>
                <a:ea typeface="Times New Roman" panose="02020603050405020304" pitchFamily="18" charset="0"/>
                <a:cs typeface="Arial" panose="020B0604020202020204" pitchFamily="34" charset="0"/>
              </a:rPr>
              <a:t> </a:t>
            </a:r>
            <a:r>
              <a:rPr lang="ar-SA" kern="100" dirty="0" smtClean="0">
                <a:latin typeface="Calibri" panose="020F0502020204030204" pitchFamily="34" charset="0"/>
                <a:ea typeface="Times New Roman" panose="02020603050405020304" pitchFamily="18" charset="0"/>
                <a:cs typeface="Arial" panose="020B0604020202020204" pitchFamily="34" charset="0"/>
              </a:rPr>
              <a:t>في </a:t>
            </a:r>
            <a:r>
              <a:rPr lang="ar-SA" kern="100" dirty="0">
                <a:latin typeface="Calibri" panose="020F0502020204030204" pitchFamily="34" charset="0"/>
                <a:ea typeface="Times New Roman" panose="02020603050405020304" pitchFamily="18" charset="0"/>
                <a:cs typeface="Arial" panose="020B0604020202020204" pitchFamily="34" charset="0"/>
              </a:rPr>
              <a:t>2021، استحوذت الشركة على 10% من السوق العالمية لإنتاج الصلب الخام، مما يعزز مكانتها التنافسية.</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algn="r" rtl="1"/>
            <a:endParaRPr lang="fr-FR" dirty="0"/>
          </a:p>
        </p:txBody>
      </p:sp>
    </p:spTree>
    <p:extLst>
      <p:ext uri="{BB962C8B-B14F-4D97-AF65-F5344CB8AC3E}">
        <p14:creationId xmlns:p14="http://schemas.microsoft.com/office/powerpoint/2010/main" val="583132838"/>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1400530"/>
            <a:ext cx="9404723" cy="1400530"/>
          </a:xfrm>
        </p:spPr>
        <p:txBody>
          <a:bodyPr/>
          <a:lstStyle/>
          <a:p>
            <a:endParaRPr lang="fr-FR" dirty="0"/>
          </a:p>
        </p:txBody>
      </p:sp>
      <p:sp>
        <p:nvSpPr>
          <p:cNvPr id="3" name="Espace réservé du contenu 2"/>
          <p:cNvSpPr>
            <a:spLocks noGrp="1"/>
          </p:cNvSpPr>
          <p:nvPr>
            <p:ph idx="1"/>
          </p:nvPr>
        </p:nvSpPr>
        <p:spPr>
          <a:xfrm>
            <a:off x="1103312" y="537882"/>
            <a:ext cx="8946541" cy="6046694"/>
          </a:xfrm>
        </p:spPr>
        <p:txBody>
          <a:bodyPr/>
          <a:lstStyle/>
          <a:p>
            <a:pPr algn="r" rtl="1">
              <a:lnSpc>
                <a:spcPct val="107000"/>
              </a:lnSpc>
              <a:spcAft>
                <a:spcPts val="800"/>
              </a:spcAft>
            </a:pPr>
            <a:r>
              <a:rPr lang="ar-SA" sz="2400" b="1" kern="100" dirty="0">
                <a:latin typeface="Calibri" panose="020F0502020204030204" pitchFamily="34" charset="0"/>
                <a:ea typeface="Times New Roman" panose="02020603050405020304" pitchFamily="18" charset="0"/>
                <a:cs typeface="Arial" panose="020B0604020202020204" pitchFamily="34" charset="0"/>
              </a:rPr>
              <a:t>العوامل الاجتماعية:</a:t>
            </a:r>
            <a:endParaRPr lang="fr-FR" sz="2400" b="1"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تنوع القوى العاملة: تضم الشركة 168 ألف موظف، مع نسبة 15.5% من النساء في المناصب القيادية، وتهدف لزيادة النسبة إلى 25% بحلول 2025.</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المسؤولية المجتمعية: استثمرت الشركة 100 مليون دولار في برامج للمجتمعات المحلية، تشمل الصحة والتعليم وفرص العمل.</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سلوك المستهلك: حوالي 74% من المستهلكين يفضلون المنتجات المستدامة، مما دفع الشركة للتركيز على إنتاج الصلب الأخضر.</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الصحة والسلامة: في 2022، سجلت الشركة معدل حوادث منخفضًا مقارنة بمتوسط الصناعة، حيث استثمرت 26 مليون دولار لتحسين بيئة العمل.</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حركات العدالة الاجتماعية: خصصت الشركة 10 ملايين دولار لدعم التعليم في المجتمعات المحرومة وزيادة الشمول في قطاع الصلب.</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algn="r" rtl="1"/>
            <a:endParaRPr lang="fr-FR" dirty="0"/>
          </a:p>
        </p:txBody>
      </p:sp>
    </p:spTree>
    <p:extLst>
      <p:ext uri="{BB962C8B-B14F-4D97-AF65-F5344CB8AC3E}">
        <p14:creationId xmlns:p14="http://schemas.microsoft.com/office/powerpoint/2010/main" val="755752615"/>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4220" y="-1214717"/>
            <a:ext cx="9404723" cy="1400530"/>
          </a:xfrm>
        </p:spPr>
        <p:txBody>
          <a:bodyPr/>
          <a:lstStyle/>
          <a:p>
            <a:endParaRPr lang="fr-FR" dirty="0"/>
          </a:p>
        </p:txBody>
      </p:sp>
      <p:sp>
        <p:nvSpPr>
          <p:cNvPr id="3" name="Espace réservé du contenu 2"/>
          <p:cNvSpPr>
            <a:spLocks noGrp="1"/>
          </p:cNvSpPr>
          <p:nvPr>
            <p:ph idx="1"/>
          </p:nvPr>
        </p:nvSpPr>
        <p:spPr>
          <a:xfrm>
            <a:off x="1103310" y="726142"/>
            <a:ext cx="8946541" cy="5925670"/>
          </a:xfrm>
        </p:spPr>
        <p:txBody>
          <a:bodyPr/>
          <a:lstStyle/>
          <a:p>
            <a:pPr algn="r" rtl="1">
              <a:lnSpc>
                <a:spcPct val="107000"/>
              </a:lnSpc>
              <a:spcAft>
                <a:spcPts val="800"/>
              </a:spcAft>
            </a:pPr>
            <a:r>
              <a:rPr lang="ar-SA" sz="2400" b="1" kern="100" dirty="0">
                <a:latin typeface="Calibri" panose="020F0502020204030204" pitchFamily="34" charset="0"/>
                <a:ea typeface="Times New Roman" panose="02020603050405020304" pitchFamily="18" charset="0"/>
                <a:cs typeface="Arial" panose="020B0604020202020204" pitchFamily="34" charset="0"/>
              </a:rPr>
              <a:t>العوامل التكنولوجية:</a:t>
            </a:r>
            <a:endParaRPr lang="fr-FR" sz="2400" b="1"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تكنولوجيا إنتاج الصلب: نجحت الشركة في تقليل انبعاثات الكربون بنسبة 17% بين 2020 و2021، وتهدف لتحقيق تخفيض بنسبة 30% بحلول 2030.</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err="1">
                <a:latin typeface="Calibri" panose="020F0502020204030204" pitchFamily="34" charset="0"/>
                <a:ea typeface="Times New Roman" panose="02020603050405020304" pitchFamily="18" charset="0"/>
                <a:cs typeface="Arial" panose="020B0604020202020204" pitchFamily="34" charset="0"/>
              </a:rPr>
              <a:t>الأتمتة</a:t>
            </a:r>
            <a:r>
              <a:rPr lang="ar-SA" kern="100" dirty="0">
                <a:latin typeface="Calibri" panose="020F0502020204030204" pitchFamily="34" charset="0"/>
                <a:ea typeface="Times New Roman" panose="02020603050405020304" pitchFamily="18" charset="0"/>
                <a:cs typeface="Arial" panose="020B0604020202020204" pitchFamily="34" charset="0"/>
              </a:rPr>
              <a:t> </a:t>
            </a:r>
            <a:r>
              <a:rPr lang="ar-SA" kern="100" dirty="0" err="1">
                <a:latin typeface="Calibri" panose="020F0502020204030204" pitchFamily="34" charset="0"/>
                <a:ea typeface="Times New Roman" panose="02020603050405020304" pitchFamily="18" charset="0"/>
                <a:cs typeface="Arial" panose="020B0604020202020204" pitchFamily="34" charset="0"/>
              </a:rPr>
              <a:t>والرقمنة</a:t>
            </a:r>
            <a:r>
              <a:rPr lang="ar-SA" kern="100" dirty="0">
                <a:latin typeface="Calibri" panose="020F0502020204030204" pitchFamily="34" charset="0"/>
                <a:ea typeface="Times New Roman" panose="02020603050405020304" pitchFamily="18" charset="0"/>
                <a:cs typeface="Arial" panose="020B0604020202020204" pitchFamily="34" charset="0"/>
              </a:rPr>
              <a:t>: استثمرت 220 مليون دولار في </a:t>
            </a:r>
            <a:r>
              <a:rPr lang="ar-SA" kern="100" dirty="0" err="1">
                <a:latin typeface="Calibri" panose="020F0502020204030204" pitchFamily="34" charset="0"/>
                <a:ea typeface="Times New Roman" panose="02020603050405020304" pitchFamily="18" charset="0"/>
                <a:cs typeface="Arial" panose="020B0604020202020204" pitchFamily="34" charset="0"/>
              </a:rPr>
              <a:t>الأتمتة</a:t>
            </a:r>
            <a:r>
              <a:rPr lang="ar-SA" kern="100" dirty="0">
                <a:latin typeface="Calibri" panose="020F0502020204030204" pitchFamily="34" charset="0"/>
                <a:ea typeface="Times New Roman" panose="02020603050405020304" pitchFamily="18" charset="0"/>
                <a:cs typeface="Arial" panose="020B0604020202020204" pitchFamily="34" charset="0"/>
              </a:rPr>
              <a:t> والذكاء الاصطناعي لتحسين كفاءة الإنتاج.</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البحث والتطوير: أنفقت 260 مليون دولار في 2022 على تطوير تقنيات ومنتجات جديدة.</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الصناعة 4.0: أطلقت الشركة مبادرة "الفولاذ الذكي" في 2022 لدمج تقنيات إنترنت الأشياء والذكاء الاصطناعي في 80% من خطوط الإنتاج بحلول 2025.</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الطباعة ثلاثية الأبعاد: تتوقع الشركة أن تؤثر الطباعة ثلاثية الأبعاد على 5% من الطلب على الصلب بحلول 2025.</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algn="r" rtl="1"/>
            <a:endParaRPr lang="fr-FR" dirty="0"/>
          </a:p>
        </p:txBody>
      </p:sp>
    </p:spTree>
    <p:extLst>
      <p:ext uri="{BB962C8B-B14F-4D97-AF65-F5344CB8AC3E}">
        <p14:creationId xmlns:p14="http://schemas.microsoft.com/office/powerpoint/2010/main" val="3631872089"/>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1107141"/>
            <a:ext cx="9404723" cy="1400530"/>
          </a:xfrm>
        </p:spPr>
        <p:txBody>
          <a:bodyPr/>
          <a:lstStyle/>
          <a:p>
            <a:endParaRPr lang="fr-FR" dirty="0"/>
          </a:p>
        </p:txBody>
      </p:sp>
      <p:sp>
        <p:nvSpPr>
          <p:cNvPr id="3" name="Espace réservé du contenu 2"/>
          <p:cNvSpPr>
            <a:spLocks noGrp="1"/>
          </p:cNvSpPr>
          <p:nvPr>
            <p:ph idx="1"/>
          </p:nvPr>
        </p:nvSpPr>
        <p:spPr>
          <a:xfrm>
            <a:off x="1103312" y="806825"/>
            <a:ext cx="8946541" cy="5750858"/>
          </a:xfrm>
        </p:spPr>
        <p:txBody>
          <a:bodyPr/>
          <a:lstStyle/>
          <a:p>
            <a:pPr algn="r" rtl="1">
              <a:lnSpc>
                <a:spcPct val="107000"/>
              </a:lnSpc>
              <a:spcAft>
                <a:spcPts val="800"/>
              </a:spcAft>
            </a:pPr>
            <a:r>
              <a:rPr lang="ar-SA" sz="2400" b="1" kern="100" dirty="0">
                <a:latin typeface="Calibri" panose="020F0502020204030204" pitchFamily="34" charset="0"/>
                <a:ea typeface="Times New Roman" panose="02020603050405020304" pitchFamily="18" charset="0"/>
                <a:cs typeface="Arial" panose="020B0604020202020204" pitchFamily="34" charset="0"/>
              </a:rPr>
              <a:t>العوامل القانونية:</a:t>
            </a:r>
            <a:endParaRPr lang="fr-FR" sz="2400" b="1"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اللوائح البيئية: أنفقت الشركة 700 مليون دولار في 2022 للامتثال للمعايير البيئية وخفض الانبعاثات.</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قوانين العمل: تواجه الشركة تحديات الامتثال لقوانين العمل، حيث دفعت غرامات بلغت 10 ملايين دولار في البرازيل وجنوب إفريقيا.</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براءات الاختراع: سجلت الشركة 150 براءة اختراع في 2022 لدعم الابتكار في عملياتها.</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مكافحة الاحتكار: دفعت غرامة قدرها 21 مليون دولار في 2019 لانتهاك لوائح مكافحة الاحتكار الأوروبية.</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الصحة والسلامة: استثمرت الشركة 100 مليون دولار لتحسين ظروف السلامة والصحة.</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algn="r" rtl="1"/>
            <a:endParaRPr lang="fr-FR" dirty="0"/>
          </a:p>
        </p:txBody>
      </p:sp>
    </p:spTree>
    <p:extLst>
      <p:ext uri="{BB962C8B-B14F-4D97-AF65-F5344CB8AC3E}">
        <p14:creationId xmlns:p14="http://schemas.microsoft.com/office/powerpoint/2010/main" val="1107750078"/>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4747" y="-1255058"/>
            <a:ext cx="9404723" cy="1400530"/>
          </a:xfrm>
        </p:spPr>
        <p:txBody>
          <a:bodyPr/>
          <a:lstStyle/>
          <a:p>
            <a:endParaRPr lang="fr-FR" dirty="0"/>
          </a:p>
        </p:txBody>
      </p:sp>
      <p:sp>
        <p:nvSpPr>
          <p:cNvPr id="3" name="Espace réservé du contenu 2"/>
          <p:cNvSpPr>
            <a:spLocks noGrp="1"/>
          </p:cNvSpPr>
          <p:nvPr>
            <p:ph idx="1"/>
          </p:nvPr>
        </p:nvSpPr>
        <p:spPr>
          <a:xfrm>
            <a:off x="942929" y="959225"/>
            <a:ext cx="8946541" cy="5898775"/>
          </a:xfrm>
        </p:spPr>
        <p:txBody>
          <a:bodyPr/>
          <a:lstStyle/>
          <a:p>
            <a:pPr algn="r" rtl="1">
              <a:lnSpc>
                <a:spcPct val="107000"/>
              </a:lnSpc>
              <a:spcAft>
                <a:spcPts val="800"/>
              </a:spcAft>
            </a:pPr>
            <a:r>
              <a:rPr lang="ar-SA" sz="2400" b="1" kern="100" dirty="0">
                <a:latin typeface="Calibri" panose="020F0502020204030204" pitchFamily="34" charset="0"/>
                <a:ea typeface="Times New Roman" panose="02020603050405020304" pitchFamily="18" charset="0"/>
                <a:cs typeface="Arial" panose="020B0604020202020204" pitchFamily="34" charset="0"/>
              </a:rPr>
              <a:t>العوامل البيئية:</a:t>
            </a:r>
            <a:endParaRPr lang="fr-FR" sz="2400" b="1"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البصمة الكربونية: تهدف الشركة لتقليل الكثافة الكربونية إلى أقل من 1.5 طن لكل طن من الصلب المنتج بحلول 2030.</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استخدام الموارد: تحول تدريجي نحو استخدام خردة الصلب، التي تمثل 34% من الإنتاج.</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الامتثال البيئي: حازت الشركة على شهادة </a:t>
            </a:r>
            <a:r>
              <a:rPr lang="fr-FR" kern="100" dirty="0">
                <a:latin typeface="Calibri" panose="020F0502020204030204" pitchFamily="34" charset="0"/>
                <a:ea typeface="Times New Roman" panose="02020603050405020304" pitchFamily="18" charset="0"/>
                <a:cs typeface="Arial" panose="020B0604020202020204" pitchFamily="34" charset="0"/>
              </a:rPr>
              <a:t>ISO 14001</a:t>
            </a:r>
            <a:r>
              <a:rPr lang="ar-SA" kern="100" dirty="0">
                <a:latin typeface="Calibri" panose="020F0502020204030204" pitchFamily="34" charset="0"/>
                <a:ea typeface="Times New Roman" panose="02020603050405020304" pitchFamily="18" charset="0"/>
                <a:cs typeface="Arial" panose="020B0604020202020204" pitchFamily="34" charset="0"/>
              </a:rPr>
              <a:t> في الإدارة البيئية.</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07000"/>
              </a:lnSpc>
              <a:spcAft>
                <a:spcPts val="800"/>
              </a:spcAft>
              <a:buFont typeface="+mj-lt"/>
              <a:buAutoNum type="arabicPeriod"/>
            </a:pPr>
            <a:r>
              <a:rPr lang="ar-SA" kern="100" dirty="0">
                <a:latin typeface="Calibri" panose="020F0502020204030204" pitchFamily="34" charset="0"/>
                <a:ea typeface="Times New Roman" panose="02020603050405020304" pitchFamily="18" charset="0"/>
                <a:cs typeface="Arial" panose="020B0604020202020204" pitchFamily="34" charset="0"/>
              </a:rPr>
              <a:t>مكافحة التلوث: استثمرت أكثر من 2 مليار دولار في تقنيات خفض الانبعاثات، مع تحقيق تخفيضات كبيرة في انبعاثات ثاني أكسيد الكبريت والجسيمات.</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algn="r" rtl="1"/>
            <a:endParaRPr lang="fr-FR" dirty="0"/>
          </a:p>
        </p:txBody>
      </p:sp>
    </p:spTree>
    <p:extLst>
      <p:ext uri="{BB962C8B-B14F-4D97-AF65-F5344CB8AC3E}">
        <p14:creationId xmlns:p14="http://schemas.microsoft.com/office/powerpoint/2010/main" val="3376463488"/>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972670"/>
          </a:xfrm>
        </p:spPr>
        <p:txBody>
          <a:bodyPr/>
          <a:lstStyle/>
          <a:p>
            <a:pPr algn="ctr" rtl="1"/>
            <a:r>
              <a:rPr lang="ar-DZ" b="1" u="sng" dirty="0" smtClean="0">
                <a:effectLst>
                  <a:outerShdw blurRad="38100" dist="38100" dir="2700000" algn="tl">
                    <a:srgbClr val="000000">
                      <a:alpha val="43137"/>
                    </a:srgbClr>
                  </a:outerShdw>
                </a:effectLst>
              </a:rPr>
              <a:t>تحليل القوى الخمس </a:t>
            </a:r>
            <a:r>
              <a:rPr lang="ar-DZ" b="1" u="sng" dirty="0" err="1" smtClean="0">
                <a:effectLst>
                  <a:outerShdw blurRad="38100" dist="38100" dir="2700000" algn="tl">
                    <a:srgbClr val="000000">
                      <a:alpha val="43137"/>
                    </a:srgbClr>
                  </a:outerShdw>
                </a:effectLst>
              </a:rPr>
              <a:t>لبورتر</a:t>
            </a:r>
            <a:r>
              <a:rPr lang="ar-DZ" b="1" u="sng" dirty="0" smtClean="0">
                <a:effectLst>
                  <a:outerShdw blurRad="38100" dist="38100" dir="2700000" algn="tl">
                    <a:srgbClr val="000000">
                      <a:alpha val="43137"/>
                    </a:srgbClr>
                  </a:outerShdw>
                </a:effectLst>
              </a:rPr>
              <a:t> </a:t>
            </a:r>
            <a:endParaRPr lang="fr-FR" b="1" u="sng"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1251230" y="1425388"/>
            <a:ext cx="8946541" cy="5325034"/>
          </a:xfrm>
        </p:spPr>
        <p:txBody>
          <a:bodyPr>
            <a:normAutofit fontScale="92500" lnSpcReduction="20000"/>
          </a:bodyPr>
          <a:lstStyle/>
          <a:p>
            <a:pPr marL="0" indent="0" algn="r" rtl="1">
              <a:lnSpc>
                <a:spcPct val="107000"/>
              </a:lnSpc>
              <a:spcAft>
                <a:spcPts val="800"/>
              </a:spcAft>
              <a:buNone/>
            </a:pPr>
            <a:r>
              <a:rPr lang="ar-DZ" b="1" kern="100" dirty="0" smtClean="0">
                <a:latin typeface="Calibri" panose="020F0502020204030204" pitchFamily="34" charset="0"/>
                <a:ea typeface="Times New Roman" panose="02020603050405020304" pitchFamily="18" charset="0"/>
                <a:cs typeface="Arial" panose="020B0604020202020204" pitchFamily="34" charset="0"/>
              </a:rPr>
              <a:t>1- </a:t>
            </a:r>
            <a:r>
              <a:rPr lang="ar-SA" b="1" kern="100" dirty="0" smtClean="0">
                <a:latin typeface="Calibri" panose="020F0502020204030204" pitchFamily="34" charset="0"/>
                <a:ea typeface="Times New Roman" panose="02020603050405020304" pitchFamily="18" charset="0"/>
                <a:cs typeface="Arial" panose="020B0604020202020204" pitchFamily="34" charset="0"/>
              </a:rPr>
              <a:t>القوة </a:t>
            </a:r>
            <a:r>
              <a:rPr lang="ar-SA" b="1" kern="100" dirty="0">
                <a:latin typeface="Calibri" panose="020F0502020204030204" pitchFamily="34" charset="0"/>
                <a:ea typeface="Times New Roman" panose="02020603050405020304" pitchFamily="18" charset="0"/>
                <a:cs typeface="Arial" panose="020B0604020202020204" pitchFamily="34" charset="0"/>
              </a:rPr>
              <a:t>التفاوضية للمشترين:</a:t>
            </a:r>
            <a:endParaRPr lang="fr-FR" b="1" kern="100" dirty="0">
              <a:latin typeface="Calibri" panose="020F0502020204030204" pitchFamily="34" charset="0"/>
              <a:ea typeface="Times New Roman" panose="02020603050405020304" pitchFamily="18" charset="0"/>
              <a:cs typeface="Arial" panose="020B0604020202020204" pitchFamily="34" charset="0"/>
            </a:endParaRPr>
          </a:p>
          <a:p>
            <a:pPr algn="r" rtl="1">
              <a:lnSpc>
                <a:spcPct val="107000"/>
              </a:lnSpc>
              <a:spcAft>
                <a:spcPts val="800"/>
              </a:spcAft>
              <a:buFont typeface="Courier New" panose="02070309020205020404" pitchFamily="49" charset="0"/>
              <a:buChar char="o"/>
            </a:pPr>
            <a:r>
              <a:rPr lang="ar-SA" kern="100" dirty="0">
                <a:latin typeface="Calibri" panose="020F0502020204030204" pitchFamily="34" charset="0"/>
                <a:ea typeface="Times New Roman" panose="02020603050405020304" pitchFamily="18" charset="0"/>
                <a:cs typeface="Arial" panose="020B0604020202020204" pitchFamily="34" charset="0"/>
              </a:rPr>
              <a:t>معتدلة بسبب قلة الموردين مقارنة بالمشترين.</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algn="r" rtl="1">
              <a:lnSpc>
                <a:spcPct val="107000"/>
              </a:lnSpc>
              <a:spcAft>
                <a:spcPts val="800"/>
              </a:spcAft>
              <a:buFont typeface="Courier New" panose="02070309020205020404" pitchFamily="49" charset="0"/>
              <a:buChar char="o"/>
            </a:pPr>
            <a:r>
              <a:rPr lang="ar-SA" kern="100" dirty="0">
                <a:latin typeface="Calibri" panose="020F0502020204030204" pitchFamily="34" charset="0"/>
                <a:ea typeface="Times New Roman" panose="02020603050405020304" pitchFamily="18" charset="0"/>
                <a:cs typeface="Arial" panose="020B0604020202020204" pitchFamily="34" charset="0"/>
              </a:rPr>
              <a:t>يستخدم الصلب كمادة أساسية في العديد من الصناعات، مما يقلل من قوة المستهلكين.</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algn="r" rtl="1">
              <a:lnSpc>
                <a:spcPct val="107000"/>
              </a:lnSpc>
              <a:spcAft>
                <a:spcPts val="800"/>
              </a:spcAft>
              <a:buFont typeface="Courier New" panose="02070309020205020404" pitchFamily="49" charset="0"/>
              <a:buChar char="o"/>
            </a:pPr>
            <a:r>
              <a:rPr lang="ar-SA" kern="100" dirty="0">
                <a:latin typeface="Calibri" panose="020F0502020204030204" pitchFamily="34" charset="0"/>
                <a:ea typeface="Times New Roman" panose="02020603050405020304" pitchFamily="18" charset="0"/>
                <a:cs typeface="Arial" panose="020B0604020202020204" pitchFamily="34" charset="0"/>
              </a:rPr>
              <a:t>شركة </a:t>
            </a:r>
            <a:r>
              <a:rPr lang="ar-SA" kern="100" dirty="0" err="1">
                <a:latin typeface="Calibri" panose="020F0502020204030204" pitchFamily="34" charset="0"/>
                <a:ea typeface="Times New Roman" panose="02020603050405020304" pitchFamily="18" charset="0"/>
                <a:cs typeface="Arial" panose="020B0604020202020204" pitchFamily="34" charset="0"/>
              </a:rPr>
              <a:t>أرسيلور</a:t>
            </a:r>
            <a:r>
              <a:rPr lang="ar-SA" kern="100" dirty="0">
                <a:latin typeface="Calibri" panose="020F0502020204030204" pitchFamily="34" charset="0"/>
                <a:ea typeface="Times New Roman" panose="02020603050405020304" pitchFamily="18" charset="0"/>
                <a:cs typeface="Arial" panose="020B0604020202020204" pitchFamily="34" charset="0"/>
              </a:rPr>
              <a:t> </a:t>
            </a:r>
            <a:r>
              <a:rPr lang="ar-SA" kern="100" dirty="0" err="1">
                <a:latin typeface="Calibri" panose="020F0502020204030204" pitchFamily="34" charset="0"/>
                <a:ea typeface="Times New Roman" panose="02020603050405020304" pitchFamily="18" charset="0"/>
                <a:cs typeface="Arial" panose="020B0604020202020204" pitchFamily="34" charset="0"/>
              </a:rPr>
              <a:t>ميتال</a:t>
            </a:r>
            <a:r>
              <a:rPr lang="ar-SA" kern="100" dirty="0">
                <a:latin typeface="Calibri" panose="020F0502020204030204" pitchFamily="34" charset="0"/>
                <a:ea typeface="Times New Roman" panose="02020603050405020304" pitchFamily="18" charset="0"/>
                <a:cs typeface="Arial" panose="020B0604020202020204" pitchFamily="34" charset="0"/>
              </a:rPr>
              <a:t> تسعى لتحديد أسعار معقولة وزيادة قاعدة عملائها لتجنب فقدان المستهلكين لصالح بدائل أخرى.</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marL="0" indent="0" algn="r" rtl="1">
              <a:lnSpc>
                <a:spcPct val="107000"/>
              </a:lnSpc>
              <a:spcAft>
                <a:spcPts val="800"/>
              </a:spcAft>
              <a:buNone/>
            </a:pPr>
            <a:r>
              <a:rPr lang="ar-DZ" b="1" kern="100" dirty="0" smtClean="0">
                <a:latin typeface="Calibri" panose="020F0502020204030204" pitchFamily="34" charset="0"/>
                <a:ea typeface="Times New Roman" panose="02020603050405020304" pitchFamily="18" charset="0"/>
                <a:cs typeface="Arial" panose="020B0604020202020204" pitchFamily="34" charset="0"/>
              </a:rPr>
              <a:t>2- </a:t>
            </a:r>
            <a:r>
              <a:rPr lang="ar-SA" b="1" kern="100" dirty="0" smtClean="0">
                <a:latin typeface="Calibri" panose="020F0502020204030204" pitchFamily="34" charset="0"/>
                <a:ea typeface="Times New Roman" panose="02020603050405020304" pitchFamily="18" charset="0"/>
                <a:cs typeface="Arial" panose="020B0604020202020204" pitchFamily="34" charset="0"/>
              </a:rPr>
              <a:t>القوة </a:t>
            </a:r>
            <a:r>
              <a:rPr lang="ar-SA" b="1" kern="100" dirty="0">
                <a:latin typeface="Calibri" panose="020F0502020204030204" pitchFamily="34" charset="0"/>
                <a:ea typeface="Times New Roman" panose="02020603050405020304" pitchFamily="18" charset="0"/>
                <a:cs typeface="Arial" panose="020B0604020202020204" pitchFamily="34" charset="0"/>
              </a:rPr>
              <a:t>التفاوضية للموردين:</a:t>
            </a:r>
            <a:endParaRPr lang="fr-FR" b="1" kern="100" dirty="0">
              <a:latin typeface="Calibri" panose="020F0502020204030204" pitchFamily="34" charset="0"/>
              <a:ea typeface="Times New Roman" panose="02020603050405020304" pitchFamily="18" charset="0"/>
              <a:cs typeface="Arial" panose="020B0604020202020204" pitchFamily="34" charset="0"/>
            </a:endParaRPr>
          </a:p>
          <a:p>
            <a:pPr algn="r" rtl="1">
              <a:lnSpc>
                <a:spcPct val="107000"/>
              </a:lnSpc>
              <a:spcAft>
                <a:spcPts val="800"/>
              </a:spcAft>
              <a:buFont typeface="Courier New" panose="02070309020205020404" pitchFamily="49" charset="0"/>
              <a:buChar char="o"/>
            </a:pPr>
            <a:r>
              <a:rPr lang="ar-SA" kern="100" dirty="0">
                <a:latin typeface="Calibri" panose="020F0502020204030204" pitchFamily="34" charset="0"/>
                <a:ea typeface="Times New Roman" panose="02020603050405020304" pitchFamily="18" charset="0"/>
                <a:cs typeface="Arial" panose="020B0604020202020204" pitchFamily="34" charset="0"/>
              </a:rPr>
              <a:t>عالية نظرًا لأن خام الحديد (المادة الرئيسية) يسيطر عليه عدد قليل من الموردين والحكومات، مع قواعد صارمة تزيد من هذه القوة.</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algn="r" rtl="1">
              <a:lnSpc>
                <a:spcPct val="107000"/>
              </a:lnSpc>
              <a:spcAft>
                <a:spcPts val="800"/>
              </a:spcAft>
              <a:buFont typeface="Courier New" panose="02070309020205020404" pitchFamily="49" charset="0"/>
              <a:buChar char="o"/>
            </a:pPr>
            <a:r>
              <a:rPr lang="ar-SA" kern="100" dirty="0" err="1">
                <a:latin typeface="Calibri" panose="020F0502020204030204" pitchFamily="34" charset="0"/>
                <a:ea typeface="Times New Roman" panose="02020603050405020304" pitchFamily="18" charset="0"/>
                <a:cs typeface="Arial" panose="020B0604020202020204" pitchFamily="34" charset="0"/>
              </a:rPr>
              <a:t>أرسيلور</a:t>
            </a:r>
            <a:r>
              <a:rPr lang="ar-SA" kern="100" dirty="0">
                <a:latin typeface="Calibri" panose="020F0502020204030204" pitchFamily="34" charset="0"/>
                <a:ea typeface="Times New Roman" panose="02020603050405020304" pitchFamily="18" charset="0"/>
                <a:cs typeface="Arial" panose="020B0604020202020204" pitchFamily="34" charset="0"/>
              </a:rPr>
              <a:t> </a:t>
            </a:r>
            <a:r>
              <a:rPr lang="ar-SA" kern="100" dirty="0" err="1">
                <a:latin typeface="Calibri" panose="020F0502020204030204" pitchFamily="34" charset="0"/>
                <a:ea typeface="Times New Roman" panose="02020603050405020304" pitchFamily="18" charset="0"/>
                <a:cs typeface="Arial" panose="020B0604020202020204" pitchFamily="34" charset="0"/>
              </a:rPr>
              <a:t>ميتال</a:t>
            </a:r>
            <a:r>
              <a:rPr lang="ar-SA" kern="100" dirty="0">
                <a:latin typeface="Calibri" panose="020F0502020204030204" pitchFamily="34" charset="0"/>
                <a:ea typeface="Times New Roman" panose="02020603050405020304" pitchFamily="18" charset="0"/>
                <a:cs typeface="Arial" panose="020B0604020202020204" pitchFamily="34" charset="0"/>
              </a:rPr>
              <a:t> تقلل من تأثير الموردين عبر إنتاجها الذاتي للمواد الخام.</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marL="0" indent="0" algn="r" rtl="1">
              <a:lnSpc>
                <a:spcPct val="107000"/>
              </a:lnSpc>
              <a:spcAft>
                <a:spcPts val="800"/>
              </a:spcAft>
              <a:buNone/>
            </a:pPr>
            <a:r>
              <a:rPr lang="ar-DZ" b="1" kern="100" dirty="0" smtClean="0">
                <a:latin typeface="Calibri" panose="020F0502020204030204" pitchFamily="34" charset="0"/>
                <a:ea typeface="Times New Roman" panose="02020603050405020304" pitchFamily="18" charset="0"/>
                <a:cs typeface="Arial" panose="020B0604020202020204" pitchFamily="34" charset="0"/>
              </a:rPr>
              <a:t>3- </a:t>
            </a:r>
            <a:r>
              <a:rPr lang="ar-SA" b="1" kern="100" dirty="0" smtClean="0">
                <a:latin typeface="Calibri" panose="020F0502020204030204" pitchFamily="34" charset="0"/>
                <a:ea typeface="Times New Roman" panose="02020603050405020304" pitchFamily="18" charset="0"/>
                <a:cs typeface="Arial" panose="020B0604020202020204" pitchFamily="34" charset="0"/>
              </a:rPr>
              <a:t>تهديدات </a:t>
            </a:r>
            <a:r>
              <a:rPr lang="ar-SA" b="1" kern="100" dirty="0">
                <a:latin typeface="Calibri" panose="020F0502020204030204" pitchFamily="34" charset="0"/>
                <a:ea typeface="Times New Roman" panose="02020603050405020304" pitchFamily="18" charset="0"/>
                <a:cs typeface="Arial" panose="020B0604020202020204" pitchFamily="34" charset="0"/>
              </a:rPr>
              <a:t>الوافدين الجدد:</a:t>
            </a:r>
            <a:endParaRPr lang="fr-FR" b="1" kern="100" dirty="0">
              <a:latin typeface="Calibri" panose="020F0502020204030204" pitchFamily="34" charset="0"/>
              <a:ea typeface="Times New Roman" panose="02020603050405020304" pitchFamily="18" charset="0"/>
              <a:cs typeface="Arial" panose="020B0604020202020204" pitchFamily="34" charset="0"/>
            </a:endParaRPr>
          </a:p>
          <a:p>
            <a:pPr algn="r" rtl="1">
              <a:lnSpc>
                <a:spcPct val="107000"/>
              </a:lnSpc>
              <a:spcAft>
                <a:spcPts val="800"/>
              </a:spcAft>
              <a:buFont typeface="Courier New" panose="02070309020205020404" pitchFamily="49" charset="0"/>
              <a:buChar char="o"/>
            </a:pPr>
            <a:r>
              <a:rPr lang="ar-SA" kern="100" dirty="0">
                <a:latin typeface="Calibri" panose="020F0502020204030204" pitchFamily="34" charset="0"/>
                <a:ea typeface="Times New Roman" panose="02020603050405020304" pitchFamily="18" charset="0"/>
                <a:cs typeface="Arial" panose="020B0604020202020204" pitchFamily="34" charset="0"/>
              </a:rPr>
              <a:t>معتدلة بسبب التكلفة الرأسمالية العالية المطلوبة لدخول السوق والحاجة إلى تحقيق اقتصاديات الحجم.</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algn="r" rtl="1">
              <a:lnSpc>
                <a:spcPct val="107000"/>
              </a:lnSpc>
              <a:spcAft>
                <a:spcPts val="800"/>
              </a:spcAft>
              <a:buFont typeface="Courier New" panose="02070309020205020404" pitchFamily="49" charset="0"/>
              <a:buChar char="o"/>
            </a:pPr>
            <a:r>
              <a:rPr lang="ar-SA" kern="100" dirty="0">
                <a:latin typeface="Calibri" panose="020F0502020204030204" pitchFamily="34" charset="0"/>
                <a:ea typeface="Times New Roman" panose="02020603050405020304" pitchFamily="18" charset="0"/>
                <a:cs typeface="Arial" panose="020B0604020202020204" pitchFamily="34" charset="0"/>
              </a:rPr>
              <a:t>بناء قنوات توزيع قوية وتكاليف البحث والتطوير تشكل تحديات كبيرة للوافدين الجدد.</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algn="r" rtl="1"/>
            <a:endParaRPr lang="fr-FR" dirty="0"/>
          </a:p>
        </p:txBody>
      </p:sp>
    </p:spTree>
    <p:extLst>
      <p:ext uri="{BB962C8B-B14F-4D97-AF65-F5344CB8AC3E}">
        <p14:creationId xmlns:p14="http://schemas.microsoft.com/office/powerpoint/2010/main" val="1766459472"/>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rtl="1"/>
            <a:r>
              <a:rPr lang="ar-DZ" b="1" u="sng" dirty="0" smtClean="0">
                <a:effectLst>
                  <a:outerShdw blurRad="38100" dist="38100" dir="2700000" algn="tl">
                    <a:srgbClr val="000000">
                      <a:alpha val="43137"/>
                    </a:srgbClr>
                  </a:outerShdw>
                </a:effectLst>
              </a:rPr>
              <a:t>المقدمة</a:t>
            </a:r>
            <a:r>
              <a:rPr lang="ar-DZ" dirty="0" smtClean="0"/>
              <a:t> </a:t>
            </a:r>
            <a:endParaRPr lang="fr-FR" dirty="0"/>
          </a:p>
        </p:txBody>
      </p:sp>
      <p:sp>
        <p:nvSpPr>
          <p:cNvPr id="3" name="Espace réservé du contenu 2"/>
          <p:cNvSpPr>
            <a:spLocks noGrp="1"/>
          </p:cNvSpPr>
          <p:nvPr>
            <p:ph idx="1"/>
          </p:nvPr>
        </p:nvSpPr>
        <p:spPr/>
        <p:txBody>
          <a:bodyPr/>
          <a:lstStyle/>
          <a:p>
            <a:pPr algn="ctr" rtl="1">
              <a:lnSpc>
                <a:spcPct val="115000"/>
              </a:lnSpc>
              <a:spcAft>
                <a:spcPts val="800"/>
              </a:spcAft>
            </a:pPr>
            <a:r>
              <a:rPr lang="ar-SA" sz="2400" b="1" kern="100" dirty="0" smtClean="0">
                <a:latin typeface="Aptos"/>
                <a:ea typeface="Times New Roman" panose="02020603050405020304" pitchFamily="18" charset="0"/>
                <a:cs typeface="Arial" panose="020B0604020202020204" pitchFamily="34" charset="0"/>
              </a:rPr>
              <a:t>تعد </a:t>
            </a:r>
            <a:r>
              <a:rPr lang="en-US" sz="2400" b="1" kern="100" dirty="0" err="1">
                <a:latin typeface="Aptos"/>
                <a:ea typeface="Times New Roman" panose="02020603050405020304" pitchFamily="18" charset="0"/>
                <a:cs typeface="Arial" panose="020B0604020202020204" pitchFamily="34" charset="0"/>
              </a:rPr>
              <a:t>ArcelorMittal</a:t>
            </a:r>
            <a:r>
              <a:rPr lang="ar-SA" sz="2400" b="1" kern="100" dirty="0">
                <a:latin typeface="Aptos"/>
                <a:ea typeface="Times New Roman" panose="02020603050405020304" pitchFamily="18" charset="0"/>
                <a:cs typeface="Arial" panose="020B0604020202020204" pitchFamily="34" charset="0"/>
              </a:rPr>
              <a:t> واحدة من أكبر شركات صناعة الصلب في العالم، حيث تمثل قوة اقتصادية وصناعية هائلة على مستوى العالم. تأسست الشركة في عام 2006 نتيجة للاندماج بين شركتين عملاقتين هما </a:t>
            </a:r>
            <a:r>
              <a:rPr lang="en-US" sz="2400" b="1" kern="100" dirty="0">
                <a:latin typeface="Aptos"/>
                <a:ea typeface="Times New Roman" panose="02020603050405020304" pitchFamily="18" charset="0"/>
                <a:cs typeface="Arial" panose="020B0604020202020204" pitchFamily="34" charset="0"/>
              </a:rPr>
              <a:t>Mittal Steel</a:t>
            </a:r>
            <a:r>
              <a:rPr lang="ar-SA" sz="2400" b="1" kern="100" dirty="0">
                <a:latin typeface="Aptos"/>
                <a:ea typeface="Times New Roman" panose="02020603050405020304" pitchFamily="18" charset="0"/>
                <a:cs typeface="Arial" panose="020B0604020202020204" pitchFamily="34" charset="0"/>
              </a:rPr>
              <a:t> و </a:t>
            </a:r>
            <a:r>
              <a:rPr lang="en-US" sz="2400" b="1" kern="100" dirty="0" err="1">
                <a:latin typeface="Aptos"/>
                <a:ea typeface="Times New Roman" panose="02020603050405020304" pitchFamily="18" charset="0"/>
                <a:cs typeface="Arial" panose="020B0604020202020204" pitchFamily="34" charset="0"/>
              </a:rPr>
              <a:t>Arcelor</a:t>
            </a:r>
            <a:r>
              <a:rPr lang="ar-SA" sz="2400" b="1" kern="100" dirty="0">
                <a:latin typeface="Aptos"/>
                <a:ea typeface="Times New Roman" panose="02020603050405020304" pitchFamily="18" charset="0"/>
                <a:cs typeface="Arial" panose="020B0604020202020204" pitchFamily="34" charset="0"/>
              </a:rPr>
              <a:t>، مما جعلها تتربع على عرش صناعة الصلب العالمي. تمتلك </a:t>
            </a:r>
            <a:r>
              <a:rPr lang="en-US" sz="2400" b="1" kern="100" dirty="0" err="1">
                <a:latin typeface="Aptos"/>
                <a:ea typeface="Times New Roman" panose="02020603050405020304" pitchFamily="18" charset="0"/>
                <a:cs typeface="Arial" panose="020B0604020202020204" pitchFamily="34" charset="0"/>
              </a:rPr>
              <a:t>ArcelorMittal</a:t>
            </a:r>
            <a:r>
              <a:rPr lang="ar-SA" sz="2400" b="1" kern="100" dirty="0">
                <a:latin typeface="Aptos"/>
                <a:ea typeface="Times New Roman" panose="02020603050405020304" pitchFamily="18" charset="0"/>
                <a:cs typeface="Arial" panose="020B0604020202020204" pitchFamily="34" charset="0"/>
              </a:rPr>
              <a:t> مصانع ومنشآت في أكثر من 60 دولة حول العالم، وتنتج مجموعة متنوعة من منتجات الصلب التي تلعب دوراً مهماً في العديد من الصناعات مثل البناء، السيارات، والطاقة، مما يعزز مكانتها كفاعل رئيسي في الاقتصاد العالمي.</a:t>
            </a:r>
            <a:endParaRPr lang="fr-FR" sz="2400" b="1" kern="100" dirty="0">
              <a:latin typeface="Aptos"/>
              <a:ea typeface="Times New Roman" panose="02020603050405020304" pitchFamily="18" charset="0"/>
              <a:cs typeface="Arial" panose="020B0604020202020204" pitchFamily="34" charset="0"/>
            </a:endParaRPr>
          </a:p>
          <a:p>
            <a:pPr marL="0" indent="0" algn="r" rtl="1">
              <a:lnSpc>
                <a:spcPct val="115000"/>
              </a:lnSpc>
              <a:spcAft>
                <a:spcPts val="800"/>
              </a:spcAft>
              <a:buNone/>
            </a:pPr>
            <a:endParaRPr lang="fr-FR" kern="100" dirty="0">
              <a:latin typeface="Aptos"/>
              <a:ea typeface="Times New Roman" panose="02020603050405020304" pitchFamily="18" charset="0"/>
              <a:cs typeface="Arial" panose="020B0604020202020204" pitchFamily="34" charset="0"/>
            </a:endParaRPr>
          </a:p>
          <a:p>
            <a:pPr algn="r" rtl="1"/>
            <a:endParaRPr lang="fr-FR" dirty="0"/>
          </a:p>
        </p:txBody>
      </p:sp>
    </p:spTree>
    <p:extLst>
      <p:ext uri="{BB962C8B-B14F-4D97-AF65-F5344CB8AC3E}">
        <p14:creationId xmlns:p14="http://schemas.microsoft.com/office/powerpoint/2010/main" val="1319795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596153"/>
            <a:ext cx="9404723" cy="1400530"/>
          </a:xfrm>
        </p:spPr>
        <p:txBody>
          <a:bodyPr/>
          <a:lstStyle/>
          <a:p>
            <a:endParaRPr lang="fr-FR" dirty="0"/>
          </a:p>
        </p:txBody>
      </p:sp>
      <p:sp>
        <p:nvSpPr>
          <p:cNvPr id="3" name="Espace réservé du contenu 2"/>
          <p:cNvSpPr>
            <a:spLocks noGrp="1"/>
          </p:cNvSpPr>
          <p:nvPr>
            <p:ph idx="1"/>
          </p:nvPr>
        </p:nvSpPr>
        <p:spPr>
          <a:xfrm>
            <a:off x="1103312" y="1048872"/>
            <a:ext cx="8946541" cy="5199528"/>
          </a:xfrm>
        </p:spPr>
        <p:txBody>
          <a:bodyPr/>
          <a:lstStyle/>
          <a:p>
            <a:pPr marL="0" indent="0" algn="r" rtl="1">
              <a:lnSpc>
                <a:spcPct val="107000"/>
              </a:lnSpc>
              <a:spcAft>
                <a:spcPts val="800"/>
              </a:spcAft>
              <a:buNone/>
            </a:pPr>
            <a:r>
              <a:rPr lang="ar-DZ" b="1" kern="100" dirty="0" smtClean="0">
                <a:latin typeface="Calibri" panose="020F0502020204030204" pitchFamily="34" charset="0"/>
                <a:ea typeface="Times New Roman" panose="02020603050405020304" pitchFamily="18" charset="0"/>
                <a:cs typeface="Arial" panose="020B0604020202020204" pitchFamily="34" charset="0"/>
              </a:rPr>
              <a:t>4- </a:t>
            </a:r>
            <a:r>
              <a:rPr lang="ar-SA" b="1" kern="100" dirty="0" smtClean="0">
                <a:latin typeface="Calibri" panose="020F0502020204030204" pitchFamily="34" charset="0"/>
                <a:ea typeface="Times New Roman" panose="02020603050405020304" pitchFamily="18" charset="0"/>
                <a:cs typeface="Arial" panose="020B0604020202020204" pitchFamily="34" charset="0"/>
              </a:rPr>
              <a:t>تهديدات </a:t>
            </a:r>
            <a:r>
              <a:rPr lang="ar-SA" b="1" kern="100" dirty="0">
                <a:latin typeface="Calibri" panose="020F0502020204030204" pitchFamily="34" charset="0"/>
                <a:ea typeface="Times New Roman" panose="02020603050405020304" pitchFamily="18" charset="0"/>
                <a:cs typeface="Arial" panose="020B0604020202020204" pitchFamily="34" charset="0"/>
              </a:rPr>
              <a:t>المنتجات البديلة:</a:t>
            </a:r>
            <a:endParaRPr lang="fr-FR" b="1" kern="100" dirty="0">
              <a:latin typeface="Calibri" panose="020F0502020204030204" pitchFamily="34" charset="0"/>
              <a:ea typeface="Times New Roman" panose="02020603050405020304" pitchFamily="18" charset="0"/>
              <a:cs typeface="Arial" panose="020B0604020202020204" pitchFamily="34" charset="0"/>
            </a:endParaRPr>
          </a:p>
          <a:p>
            <a:pPr algn="r" rtl="1">
              <a:lnSpc>
                <a:spcPct val="107000"/>
              </a:lnSpc>
              <a:spcAft>
                <a:spcPts val="800"/>
              </a:spcAft>
              <a:buFont typeface="Courier New" panose="02070309020205020404" pitchFamily="49" charset="0"/>
              <a:buChar char="o"/>
            </a:pPr>
            <a:r>
              <a:rPr lang="ar-SA" kern="100" dirty="0">
                <a:latin typeface="Calibri" panose="020F0502020204030204" pitchFamily="34" charset="0"/>
                <a:ea typeface="Times New Roman" panose="02020603050405020304" pitchFamily="18" charset="0"/>
                <a:cs typeface="Arial" panose="020B0604020202020204" pitchFamily="34" charset="0"/>
              </a:rPr>
              <a:t>عالية نتيجة لتغير متطلبات المستهلكين واتجاههم نحو مواد مثل الألومنيوم والبلاستيك بدلاً من الصلب.</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algn="r" rtl="1">
              <a:lnSpc>
                <a:spcPct val="107000"/>
              </a:lnSpc>
              <a:spcAft>
                <a:spcPts val="800"/>
              </a:spcAft>
              <a:buFont typeface="Courier New" panose="02070309020205020404" pitchFamily="49" charset="0"/>
              <a:buChar char="o"/>
            </a:pPr>
            <a:r>
              <a:rPr lang="ar-SA" kern="100" dirty="0">
                <a:latin typeface="Calibri" panose="020F0502020204030204" pitchFamily="34" charset="0"/>
                <a:ea typeface="Times New Roman" panose="02020603050405020304" pitchFamily="18" charset="0"/>
                <a:cs typeface="Arial" panose="020B0604020202020204" pitchFamily="34" charset="0"/>
              </a:rPr>
              <a:t>تنويع المنتجات وتبني استراتيجيات تسويقية عدوانية يمكن أن يساعد الشركة في الحفاظ على موقعها.</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marL="0" indent="0" algn="r" rtl="1">
              <a:lnSpc>
                <a:spcPct val="107000"/>
              </a:lnSpc>
              <a:spcAft>
                <a:spcPts val="800"/>
              </a:spcAft>
              <a:buNone/>
            </a:pPr>
            <a:r>
              <a:rPr lang="ar-DZ" b="1" kern="100" dirty="0" smtClean="0">
                <a:latin typeface="Calibri" panose="020F0502020204030204" pitchFamily="34" charset="0"/>
                <a:ea typeface="Times New Roman" panose="02020603050405020304" pitchFamily="18" charset="0"/>
                <a:cs typeface="Arial" panose="020B0604020202020204" pitchFamily="34" charset="0"/>
              </a:rPr>
              <a:t>5- </a:t>
            </a:r>
            <a:r>
              <a:rPr lang="ar-SA" b="1" kern="100" dirty="0" smtClean="0">
                <a:latin typeface="Calibri" panose="020F0502020204030204" pitchFamily="34" charset="0"/>
                <a:ea typeface="Times New Roman" panose="02020603050405020304" pitchFamily="18" charset="0"/>
                <a:cs typeface="Arial" panose="020B0604020202020204" pitchFamily="34" charset="0"/>
              </a:rPr>
              <a:t>التنافس </a:t>
            </a:r>
            <a:r>
              <a:rPr lang="ar-SA" b="1" kern="100" dirty="0">
                <a:latin typeface="Calibri" panose="020F0502020204030204" pitchFamily="34" charset="0"/>
                <a:ea typeface="Times New Roman" panose="02020603050405020304" pitchFamily="18" charset="0"/>
                <a:cs typeface="Arial" panose="020B0604020202020204" pitchFamily="34" charset="0"/>
              </a:rPr>
              <a:t>بين اللاعبين الحاليين:</a:t>
            </a:r>
            <a:endParaRPr lang="fr-FR" b="1" kern="100" dirty="0">
              <a:latin typeface="Calibri" panose="020F0502020204030204" pitchFamily="34" charset="0"/>
              <a:ea typeface="Times New Roman" panose="02020603050405020304" pitchFamily="18" charset="0"/>
              <a:cs typeface="Arial" panose="020B0604020202020204" pitchFamily="34" charset="0"/>
            </a:endParaRPr>
          </a:p>
          <a:p>
            <a:pPr algn="r" rtl="1">
              <a:lnSpc>
                <a:spcPct val="107000"/>
              </a:lnSpc>
              <a:spcAft>
                <a:spcPts val="800"/>
              </a:spcAft>
              <a:buFont typeface="Courier New" panose="02070309020205020404" pitchFamily="49" charset="0"/>
              <a:buChar char="o"/>
            </a:pPr>
            <a:r>
              <a:rPr lang="ar-SA" kern="100" dirty="0">
                <a:latin typeface="Calibri" panose="020F0502020204030204" pitchFamily="34" charset="0"/>
                <a:ea typeface="Times New Roman" panose="02020603050405020304" pitchFamily="18" charset="0"/>
                <a:cs typeface="Arial" panose="020B0604020202020204" pitchFamily="34" charset="0"/>
              </a:rPr>
              <a:t>مرتفع جدًا بسبب وجود شركات كبيرة ومنافسة قوية من منتجين عالميين مثل الصين.</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algn="r" rtl="1">
              <a:lnSpc>
                <a:spcPct val="107000"/>
              </a:lnSpc>
              <a:spcAft>
                <a:spcPts val="800"/>
              </a:spcAft>
              <a:buFont typeface="Courier New" panose="02070309020205020404" pitchFamily="49" charset="0"/>
              <a:buChar char="o"/>
            </a:pPr>
            <a:r>
              <a:rPr lang="ar-SA" kern="100" dirty="0">
                <a:latin typeface="Calibri" panose="020F0502020204030204" pitchFamily="34" charset="0"/>
                <a:ea typeface="Times New Roman" panose="02020603050405020304" pitchFamily="18" charset="0"/>
                <a:cs typeface="Arial" panose="020B0604020202020204" pitchFamily="34" charset="0"/>
              </a:rPr>
              <a:t>تحتاج </a:t>
            </a:r>
            <a:r>
              <a:rPr lang="ar-SA" kern="100" dirty="0" err="1">
                <a:latin typeface="Calibri" panose="020F0502020204030204" pitchFamily="34" charset="0"/>
                <a:ea typeface="Times New Roman" panose="02020603050405020304" pitchFamily="18" charset="0"/>
                <a:cs typeface="Arial" panose="020B0604020202020204" pitchFamily="34" charset="0"/>
              </a:rPr>
              <a:t>أرسيلور</a:t>
            </a:r>
            <a:r>
              <a:rPr lang="ar-SA" kern="100" dirty="0">
                <a:latin typeface="Calibri" panose="020F0502020204030204" pitchFamily="34" charset="0"/>
                <a:ea typeface="Times New Roman" panose="02020603050405020304" pitchFamily="18" charset="0"/>
                <a:cs typeface="Arial" panose="020B0604020202020204" pitchFamily="34" charset="0"/>
              </a:rPr>
              <a:t> </a:t>
            </a:r>
            <a:r>
              <a:rPr lang="ar-SA" kern="100" dirty="0" err="1">
                <a:latin typeface="Calibri" panose="020F0502020204030204" pitchFamily="34" charset="0"/>
                <a:ea typeface="Times New Roman" panose="02020603050405020304" pitchFamily="18" charset="0"/>
                <a:cs typeface="Arial" panose="020B0604020202020204" pitchFamily="34" charset="0"/>
              </a:rPr>
              <a:t>ميتال</a:t>
            </a:r>
            <a:r>
              <a:rPr lang="ar-SA" kern="100" dirty="0">
                <a:latin typeface="Calibri" panose="020F0502020204030204" pitchFamily="34" charset="0"/>
                <a:ea typeface="Times New Roman" panose="02020603050405020304" pitchFamily="18" charset="0"/>
                <a:cs typeface="Arial" panose="020B0604020202020204" pitchFamily="34" charset="0"/>
              </a:rPr>
              <a:t> إلى استراتيجيات تسويقية فعالة للحفاظ على حصتها في السوق المحلية والدولية.</a:t>
            </a:r>
            <a:endParaRPr lang="fr-FR" kern="100" dirty="0">
              <a:latin typeface="Calibri" panose="020F0502020204030204" pitchFamily="34" charset="0"/>
              <a:ea typeface="Times New Roman" panose="02020603050405020304" pitchFamily="18" charset="0"/>
              <a:cs typeface="Arial" panose="020B0604020202020204" pitchFamily="34" charset="0"/>
            </a:endParaRPr>
          </a:p>
          <a:p>
            <a:pPr algn="r" rtl="1"/>
            <a:endParaRPr lang="fr-FR" dirty="0"/>
          </a:p>
        </p:txBody>
      </p:sp>
    </p:spTree>
    <p:extLst>
      <p:ext uri="{BB962C8B-B14F-4D97-AF65-F5344CB8AC3E}">
        <p14:creationId xmlns:p14="http://schemas.microsoft.com/office/powerpoint/2010/main" val="371078086"/>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rtl="1"/>
            <a:r>
              <a:rPr lang="ar-SA" b="1" u="sng" kern="100" dirty="0">
                <a:effectLst>
                  <a:outerShdw blurRad="38100" dist="38100" dir="2700000" algn="tl">
                    <a:srgbClr val="000000">
                      <a:alpha val="43137"/>
                    </a:srgbClr>
                  </a:outerShdw>
                </a:effectLst>
                <a:latin typeface="Aptos"/>
                <a:ea typeface="Times New Roman" panose="02020603050405020304" pitchFamily="18" charset="0"/>
                <a:cs typeface="Arial" panose="020B0604020202020204" pitchFamily="34" charset="0"/>
              </a:rPr>
              <a:t>عينة من المؤسسات التي تتعامل مع ‏</a:t>
            </a:r>
            <a:r>
              <a:rPr lang="en-US" b="1" u="sng" kern="100" dirty="0" err="1">
                <a:effectLst>
                  <a:outerShdw blurRad="38100" dist="38100" dir="2700000" algn="tl">
                    <a:srgbClr val="000000">
                      <a:alpha val="43137"/>
                    </a:srgbClr>
                  </a:outerShdw>
                </a:effectLst>
                <a:latin typeface="Aptos"/>
                <a:ea typeface="Times New Roman" panose="02020603050405020304" pitchFamily="18" charset="0"/>
                <a:cs typeface="Arial" panose="020B0604020202020204" pitchFamily="34" charset="0"/>
              </a:rPr>
              <a:t>ArcelorMittal</a:t>
            </a:r>
            <a:r>
              <a:rPr lang="ar-SA" b="1" u="sng" kern="100" dirty="0">
                <a:effectLst>
                  <a:outerShdw blurRad="38100" dist="38100" dir="2700000" algn="tl">
                    <a:srgbClr val="000000">
                      <a:alpha val="43137"/>
                    </a:srgbClr>
                  </a:outerShdw>
                </a:effectLst>
                <a:latin typeface="Aptos"/>
                <a:ea typeface="Times New Roman" panose="02020603050405020304" pitchFamily="18" charset="0"/>
                <a:cs typeface="Arial" panose="020B0604020202020204" pitchFamily="34" charset="0"/>
              </a:rPr>
              <a:t>‏</a:t>
            </a:r>
            <a:r>
              <a:rPr lang="fr-FR" b="1" u="sng" kern="100" dirty="0">
                <a:effectLst>
                  <a:outerShdw blurRad="38100" dist="38100" dir="2700000" algn="tl">
                    <a:srgbClr val="000000">
                      <a:alpha val="43137"/>
                    </a:srgbClr>
                  </a:outerShdw>
                </a:effectLst>
                <a:latin typeface="Aptos"/>
                <a:ea typeface="Times New Roman" panose="02020603050405020304" pitchFamily="18" charset="0"/>
                <a:cs typeface="Arial" panose="020B0604020202020204" pitchFamily="34" charset="0"/>
              </a:rPr>
              <a:t/>
            </a:r>
            <a:br>
              <a:rPr lang="fr-FR" b="1" u="sng" kern="100" dirty="0">
                <a:effectLst>
                  <a:outerShdw blurRad="38100" dist="38100" dir="2700000" algn="tl">
                    <a:srgbClr val="000000">
                      <a:alpha val="43137"/>
                    </a:srgbClr>
                  </a:outerShdw>
                </a:effectLst>
                <a:latin typeface="Aptos"/>
                <a:ea typeface="Times New Roman" panose="02020603050405020304" pitchFamily="18" charset="0"/>
                <a:cs typeface="Arial" panose="020B0604020202020204" pitchFamily="34" charset="0"/>
              </a:rPr>
            </a:br>
            <a:endParaRPr lang="fr-FR" b="1" u="sng"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p:txBody>
          <a:bodyPr>
            <a:normAutofit lnSpcReduction="10000"/>
          </a:bodyPr>
          <a:lstStyle/>
          <a:p>
            <a:pPr algn="r" rtl="1">
              <a:lnSpc>
                <a:spcPct val="115000"/>
              </a:lnSpc>
              <a:spcAft>
                <a:spcPts val="800"/>
              </a:spcAft>
              <a:buFont typeface="Wingdings" panose="05000000000000000000" pitchFamily="2" charset="2"/>
              <a:buChar char="v"/>
            </a:pPr>
            <a:r>
              <a:rPr lang="ar-SA" kern="100" dirty="0" smtClean="0">
                <a:latin typeface="Aptos"/>
                <a:ea typeface="Times New Roman" panose="02020603050405020304" pitchFamily="18" charset="0"/>
                <a:cs typeface="Arial" panose="020B0604020202020204" pitchFamily="34" charset="0"/>
              </a:rPr>
              <a:t>شركات </a:t>
            </a:r>
            <a:r>
              <a:rPr lang="ar-SA" kern="100" dirty="0">
                <a:latin typeface="Aptos"/>
                <a:ea typeface="Times New Roman" panose="02020603050405020304" pitchFamily="18" charset="0"/>
                <a:cs typeface="Arial" panose="020B0604020202020204" pitchFamily="34" charset="0"/>
              </a:rPr>
              <a:t>صناعة السيارات مثل </a:t>
            </a:r>
            <a:r>
              <a:rPr lang="en-US" kern="100" dirty="0">
                <a:latin typeface="Aptos"/>
                <a:ea typeface="Times New Roman" panose="02020603050405020304" pitchFamily="18" charset="0"/>
                <a:cs typeface="Arial" panose="020B0604020202020204" pitchFamily="34" charset="0"/>
              </a:rPr>
              <a:t>Ford</a:t>
            </a:r>
            <a:r>
              <a:rPr lang="ar-SA" kern="100" dirty="0">
                <a:latin typeface="Aptos"/>
                <a:ea typeface="Times New Roman" panose="02020603050405020304" pitchFamily="18" charset="0"/>
                <a:cs typeface="Arial" panose="020B0604020202020204" pitchFamily="34" charset="0"/>
              </a:rPr>
              <a:t>‏ حيث تستخدم هذه ،</a:t>
            </a:r>
            <a:r>
              <a:rPr lang="en-US" kern="100" dirty="0">
                <a:latin typeface="Aptos"/>
                <a:ea typeface="Times New Roman" panose="02020603050405020304" pitchFamily="18" charset="0"/>
                <a:cs typeface="Arial" panose="020B0604020202020204" pitchFamily="34" charset="0"/>
              </a:rPr>
              <a:t>BMW Volkswagen</a:t>
            </a:r>
            <a:r>
              <a:rPr lang="ar-SA" kern="100" dirty="0">
                <a:latin typeface="Aptos"/>
                <a:ea typeface="Times New Roman" panose="02020603050405020304" pitchFamily="18" charset="0"/>
                <a:cs typeface="Arial" panose="020B0604020202020204" pitchFamily="34" charset="0"/>
              </a:rPr>
              <a:t>و الشركات الصلب في تصنيع السيارات.</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buFont typeface="Wingdings" panose="05000000000000000000" pitchFamily="2" charset="2"/>
              <a:buChar char="v"/>
            </a:pPr>
            <a:r>
              <a:rPr lang="ar-SA" kern="100" dirty="0">
                <a:latin typeface="Aptos"/>
                <a:ea typeface="Times New Roman" panose="02020603050405020304" pitchFamily="18" charset="0"/>
                <a:cs typeface="Arial" panose="020B0604020202020204" pitchFamily="34" charset="0"/>
              </a:rPr>
              <a:t>شركات البناء والتشييد مثل </a:t>
            </a:r>
            <a:r>
              <a:rPr lang="en-US" kern="100" dirty="0">
                <a:latin typeface="Aptos"/>
                <a:ea typeface="Times New Roman" panose="02020603050405020304" pitchFamily="18" charset="0"/>
                <a:cs typeface="Arial" panose="020B0604020202020204" pitchFamily="34" charset="0"/>
              </a:rPr>
              <a:t>Bechtel</a:t>
            </a:r>
            <a:r>
              <a:rPr lang="ar-SA" kern="100" dirty="0">
                <a:latin typeface="Aptos"/>
                <a:ea typeface="Times New Roman" panose="02020603050405020304" pitchFamily="18" charset="0"/>
                <a:cs typeface="Arial" panose="020B0604020202020204" pitchFamily="34" charset="0"/>
              </a:rPr>
              <a:t>‏ و </a:t>
            </a:r>
            <a:r>
              <a:rPr lang="en-US" kern="100" dirty="0">
                <a:latin typeface="Aptos"/>
                <a:ea typeface="Times New Roman" panose="02020603050405020304" pitchFamily="18" charset="0"/>
                <a:cs typeface="Arial" panose="020B0604020202020204" pitchFamily="34" charset="0"/>
              </a:rPr>
              <a:t>Larsen &amp; Toubro</a:t>
            </a:r>
            <a:r>
              <a:rPr lang="ar-SA" kern="100" dirty="0">
                <a:latin typeface="Aptos"/>
                <a:ea typeface="Times New Roman" panose="02020603050405020304" pitchFamily="18" charset="0"/>
                <a:cs typeface="Arial" panose="020B0604020202020204" pitchFamily="34" charset="0"/>
              </a:rPr>
              <a:t>، التي تعتمد على منتجات الصلب في مشاريع البناء والبنية التحتية.</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buFont typeface="Wingdings" panose="05000000000000000000" pitchFamily="2" charset="2"/>
              <a:buChar char="v"/>
            </a:pPr>
            <a:r>
              <a:rPr lang="ar-SA" kern="100" dirty="0">
                <a:latin typeface="Aptos"/>
                <a:ea typeface="Times New Roman" panose="02020603050405020304" pitchFamily="18" charset="0"/>
                <a:cs typeface="Arial" panose="020B0604020202020204" pitchFamily="34" charset="0"/>
              </a:rPr>
              <a:t>شركات الطاقة مثل </a:t>
            </a:r>
            <a:r>
              <a:rPr lang="en-US" kern="100" dirty="0">
                <a:latin typeface="Aptos"/>
                <a:ea typeface="Times New Roman" panose="02020603050405020304" pitchFamily="18" charset="0"/>
                <a:cs typeface="Arial" panose="020B0604020202020204" pitchFamily="34" charset="0"/>
              </a:rPr>
              <a:t>General Electric</a:t>
            </a:r>
            <a:r>
              <a:rPr lang="ar-SA" kern="100" dirty="0">
                <a:latin typeface="Aptos"/>
                <a:ea typeface="Times New Roman" panose="02020603050405020304" pitchFamily="18" charset="0"/>
                <a:cs typeface="Arial" panose="020B0604020202020204" pitchFamily="34" charset="0"/>
              </a:rPr>
              <a:t>‏ و </a:t>
            </a:r>
            <a:r>
              <a:rPr lang="en-US" kern="100" dirty="0">
                <a:latin typeface="Aptos"/>
                <a:ea typeface="Times New Roman" panose="02020603050405020304" pitchFamily="18" charset="0"/>
                <a:cs typeface="Arial" panose="020B0604020202020204" pitchFamily="34" charset="0"/>
              </a:rPr>
              <a:t>Siemens</a:t>
            </a:r>
            <a:r>
              <a:rPr lang="ar-SA" kern="100" dirty="0">
                <a:latin typeface="Aptos"/>
                <a:ea typeface="Times New Roman" panose="02020603050405020304" pitchFamily="18" charset="0"/>
                <a:cs typeface="Arial" panose="020B0604020202020204" pitchFamily="34" charset="0"/>
              </a:rPr>
              <a:t>، التي تحتاج إلى الصلب في تصنيع المعدات الثقيلة لمحطات الطاقة.</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buFont typeface="Wingdings" panose="05000000000000000000" pitchFamily="2" charset="2"/>
              <a:buChar char="v"/>
            </a:pPr>
            <a:r>
              <a:rPr lang="ar-SA" kern="100" dirty="0">
                <a:latin typeface="Aptos"/>
                <a:ea typeface="Times New Roman" panose="02020603050405020304" pitchFamily="18" charset="0"/>
                <a:cs typeface="Arial" panose="020B0604020202020204" pitchFamily="34" charset="0"/>
              </a:rPr>
              <a:t>شركات تصنيع المعدات الصناعية مثل ‏</a:t>
            </a:r>
            <a:r>
              <a:rPr lang="en-US" kern="100" dirty="0">
                <a:latin typeface="Aptos"/>
                <a:ea typeface="Times New Roman" panose="02020603050405020304" pitchFamily="18" charset="0"/>
                <a:cs typeface="Arial" panose="020B0604020202020204" pitchFamily="34" charset="0"/>
              </a:rPr>
              <a:t>Caterpillar</a:t>
            </a:r>
            <a:r>
              <a:rPr lang="ar-SA" kern="100" dirty="0">
                <a:latin typeface="Aptos"/>
                <a:ea typeface="Times New Roman" panose="02020603050405020304" pitchFamily="18" charset="0"/>
                <a:cs typeface="Arial" panose="020B0604020202020204" pitchFamily="34" charset="0"/>
              </a:rPr>
              <a:t>، التي تستخدم منتجات الصلب في تصنيع الآلات والمعدات الثقيلة.</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buFont typeface="Wingdings" panose="05000000000000000000" pitchFamily="2" charset="2"/>
              <a:buChar char="v"/>
            </a:pPr>
            <a:r>
              <a:rPr lang="ar-SA" kern="100" dirty="0">
                <a:latin typeface="Aptos"/>
                <a:ea typeface="Times New Roman" panose="02020603050405020304" pitchFamily="18" charset="0"/>
                <a:cs typeface="Arial" panose="020B0604020202020204" pitchFamily="34" charset="0"/>
              </a:rPr>
              <a:t>شركات النقل: مثل </a:t>
            </a:r>
            <a:r>
              <a:rPr lang="en-US" kern="100" dirty="0">
                <a:latin typeface="Aptos"/>
                <a:ea typeface="Times New Roman" panose="02020603050405020304" pitchFamily="18" charset="0"/>
                <a:cs typeface="Arial" panose="020B0604020202020204" pitchFamily="34" charset="0"/>
              </a:rPr>
              <a:t>Maersk</a:t>
            </a:r>
            <a:r>
              <a:rPr lang="ar-SA" kern="100" dirty="0">
                <a:latin typeface="Aptos"/>
                <a:ea typeface="Times New Roman" panose="02020603050405020304" pitchFamily="18" charset="0"/>
                <a:cs typeface="Arial" panose="020B0604020202020204" pitchFamily="34" charset="0"/>
              </a:rPr>
              <a:t>، التي تستخدم الصلب في بناء السفن.</a:t>
            </a:r>
            <a:endParaRPr lang="fr-FR" kern="100" dirty="0">
              <a:latin typeface="Aptos"/>
              <a:ea typeface="Times New Roman" panose="02020603050405020304" pitchFamily="18" charset="0"/>
              <a:cs typeface="Arial" panose="020B0604020202020204" pitchFamily="34" charset="0"/>
            </a:endParaRPr>
          </a:p>
          <a:p>
            <a:pPr algn="r" rtl="1"/>
            <a:endParaRPr lang="fr-FR" dirty="0"/>
          </a:p>
        </p:txBody>
      </p:sp>
    </p:spTree>
    <p:extLst>
      <p:ext uri="{BB962C8B-B14F-4D97-AF65-F5344CB8AC3E}">
        <p14:creationId xmlns:p14="http://schemas.microsoft.com/office/powerpoint/2010/main" val="3482664535"/>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159124"/>
            <a:ext cx="9404723" cy="784411"/>
          </a:xfrm>
        </p:spPr>
        <p:txBody>
          <a:bodyPr/>
          <a:lstStyle/>
          <a:p>
            <a:pPr algn="ctr" rtl="1"/>
            <a:r>
              <a:rPr lang="ar-DZ" b="1" u="sng" dirty="0">
                <a:solidFill>
                  <a:schemeClr val="tx1">
                    <a:lumMod val="95000"/>
                  </a:schemeClr>
                </a:solidFill>
                <a:effectLst>
                  <a:outerShdw blurRad="38100" dist="38100" dir="2700000" algn="tl">
                    <a:srgbClr val="000000">
                      <a:alpha val="43137"/>
                    </a:srgbClr>
                  </a:outerShdw>
                </a:effectLst>
                <a:latin typeface="Segoe UI Historic"/>
              </a:rPr>
              <a:t>عينة من منتجاتها</a:t>
            </a:r>
            <a:endParaRPr lang="fr-FR" b="1" u="sng" dirty="0">
              <a:solidFill>
                <a:schemeClr val="tx1">
                  <a:lumMod val="95000"/>
                </a:schemeClr>
              </a:solidFill>
              <a:effectLst>
                <a:outerShdw blurRad="38100" dist="38100" dir="2700000" algn="tl">
                  <a:srgbClr val="000000">
                    <a:alpha val="43137"/>
                  </a:srgbClr>
                </a:outerShdw>
              </a:effectLst>
            </a:endParaRP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400" y="1102659"/>
            <a:ext cx="4348058" cy="5431959"/>
          </a:xfrm>
          <a:ln w="76200">
            <a:solidFill>
              <a:schemeClr val="accent1"/>
            </a:solidFill>
          </a:ln>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773" y="1257253"/>
            <a:ext cx="3402947" cy="2243137"/>
          </a:xfrm>
          <a:prstGeom prst="rect">
            <a:avLst/>
          </a:prstGeom>
          <a:ln w="76200">
            <a:solidFill>
              <a:schemeClr val="accent1"/>
            </a:solidFill>
          </a:ln>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4035" y="1644835"/>
            <a:ext cx="3175466" cy="3926263"/>
          </a:xfrm>
          <a:prstGeom prst="rect">
            <a:avLst/>
          </a:prstGeom>
          <a:ln w="76200">
            <a:solidFill>
              <a:schemeClr val="accent1"/>
            </a:solidFill>
          </a:ln>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0773" y="3818638"/>
            <a:ext cx="3424532" cy="2286327"/>
          </a:xfrm>
          <a:prstGeom prst="rect">
            <a:avLst/>
          </a:prstGeom>
          <a:ln w="76200">
            <a:solidFill>
              <a:schemeClr val="accent1"/>
            </a:solidFill>
          </a:ln>
        </p:spPr>
      </p:pic>
    </p:spTree>
    <p:extLst>
      <p:ext uri="{BB962C8B-B14F-4D97-AF65-F5344CB8AC3E}">
        <p14:creationId xmlns:p14="http://schemas.microsoft.com/office/powerpoint/2010/main" val="42304527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1107141"/>
            <a:ext cx="9404723" cy="1400530"/>
          </a:xfrm>
        </p:spPr>
        <p:txBody>
          <a:bodyPr/>
          <a:lstStyle/>
          <a:p>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0961" y="2732694"/>
            <a:ext cx="7000875" cy="3933825"/>
          </a:xfrm>
          <a:ln w="76200">
            <a:solidFill>
              <a:schemeClr val="accent1"/>
            </a:solidFill>
          </a:ln>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84" y="3694556"/>
            <a:ext cx="3967722" cy="2971962"/>
          </a:xfrm>
          <a:prstGeom prst="rect">
            <a:avLst/>
          </a:prstGeom>
          <a:ln w="76200">
            <a:solidFill>
              <a:schemeClr val="accent1"/>
            </a:solidFill>
          </a:ln>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1883" y="293389"/>
            <a:ext cx="5067970" cy="2207764"/>
          </a:xfrm>
          <a:prstGeom prst="rect">
            <a:avLst/>
          </a:prstGeom>
          <a:ln w="76200">
            <a:solidFill>
              <a:schemeClr val="accent1"/>
            </a:solidFill>
          </a:ln>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84" y="612427"/>
            <a:ext cx="4170168" cy="2763091"/>
          </a:xfrm>
          <a:prstGeom prst="rect">
            <a:avLst/>
          </a:prstGeom>
          <a:ln w="76200">
            <a:solidFill>
              <a:schemeClr val="accent1"/>
            </a:solidFill>
          </a:ln>
        </p:spPr>
      </p:pic>
    </p:spTree>
    <p:extLst>
      <p:ext uri="{BB962C8B-B14F-4D97-AF65-F5344CB8AC3E}">
        <p14:creationId xmlns:p14="http://schemas.microsoft.com/office/powerpoint/2010/main" val="27272427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770965"/>
            <a:ext cx="9404723" cy="663388"/>
          </a:xfrm>
        </p:spPr>
        <p:txBody>
          <a:bodyPr/>
          <a:lstStyle/>
          <a:p>
            <a:endParaRPr lang="fr-FR" dirty="0"/>
          </a:p>
        </p:txBody>
      </p:sp>
      <p:pic>
        <p:nvPicPr>
          <p:cNvPr id="4" name="635a1e76-4679-4362-9573-a82a1626b9f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rot="16200000">
            <a:off x="3025589" y="-2232213"/>
            <a:ext cx="6131859" cy="11295532"/>
          </a:xfrm>
          <a:ln w="76200">
            <a:solidFill>
              <a:schemeClr val="accent1"/>
            </a:solidFill>
          </a:ln>
        </p:spPr>
      </p:pic>
    </p:spTree>
    <p:extLst>
      <p:ext uri="{BB962C8B-B14F-4D97-AF65-F5344CB8AC3E}">
        <p14:creationId xmlns:p14="http://schemas.microsoft.com/office/powerpoint/2010/main" val="2136564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1400530"/>
            <a:ext cx="9404723" cy="1400530"/>
          </a:xfrm>
        </p:spPr>
        <p:txBody>
          <a:bodyPr/>
          <a:lstStyle/>
          <a:p>
            <a:endParaRPr lang="fr-FR" dirty="0"/>
          </a:p>
        </p:txBody>
      </p:sp>
      <p:sp>
        <p:nvSpPr>
          <p:cNvPr id="3" name="Espace réservé du contenu 2"/>
          <p:cNvSpPr>
            <a:spLocks noGrp="1"/>
          </p:cNvSpPr>
          <p:nvPr>
            <p:ph idx="1"/>
          </p:nvPr>
        </p:nvSpPr>
        <p:spPr>
          <a:xfrm>
            <a:off x="1103310" y="2111186"/>
            <a:ext cx="8946541" cy="3334871"/>
          </a:xfrm>
        </p:spPr>
        <p:txBody>
          <a:bodyPr>
            <a:normAutofit/>
          </a:bodyPr>
          <a:lstStyle/>
          <a:p>
            <a:pPr marL="0" indent="0" algn="ctr">
              <a:buNone/>
            </a:pPr>
            <a:r>
              <a:rPr lang="fr-FR" sz="7200" b="1" dirty="0" err="1" smtClean="0"/>
              <a:t>Thank</a:t>
            </a:r>
            <a:r>
              <a:rPr lang="fr-FR" sz="7200" b="1" dirty="0" smtClean="0"/>
              <a:t> </a:t>
            </a:r>
            <a:r>
              <a:rPr lang="fr-FR" sz="7200" b="1" dirty="0" err="1" smtClean="0"/>
              <a:t>you</a:t>
            </a:r>
            <a:r>
              <a:rPr lang="fr-FR" sz="7200" b="1" dirty="0" smtClean="0"/>
              <a:t> for </a:t>
            </a:r>
            <a:r>
              <a:rPr lang="fr-FR" sz="7200" b="1" dirty="0" err="1" smtClean="0"/>
              <a:t>listening</a:t>
            </a:r>
            <a:r>
              <a:rPr lang="fr-FR" sz="7200" b="1" dirty="0" smtClean="0"/>
              <a:t> </a:t>
            </a:r>
            <a:endParaRPr lang="fr-FR" sz="7200" b="1" dirty="0"/>
          </a:p>
        </p:txBody>
      </p:sp>
      <p:sp>
        <p:nvSpPr>
          <p:cNvPr id="4" name="Cœur 3"/>
          <p:cNvSpPr/>
          <p:nvPr/>
        </p:nvSpPr>
        <p:spPr>
          <a:xfrm>
            <a:off x="5200062" y="4464422"/>
            <a:ext cx="753035" cy="69924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552456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342900" lvl="0" indent="-342900" algn="ctr" rtl="1">
              <a:lnSpc>
                <a:spcPct val="115000"/>
              </a:lnSpc>
              <a:spcBef>
                <a:spcPts val="1000"/>
              </a:spcBef>
              <a:spcAft>
                <a:spcPts val="800"/>
              </a:spcAft>
            </a:pPr>
            <a:r>
              <a:rPr lang="ar-DZ" b="1" u="sng" dirty="0" smtClean="0">
                <a:effectLst>
                  <a:outerShdw blurRad="38100" dist="38100" dir="2700000" algn="tl">
                    <a:srgbClr val="000000">
                      <a:alpha val="43137"/>
                    </a:srgbClr>
                  </a:outerShdw>
                </a:effectLst>
              </a:rPr>
              <a:t>التعرف على الشركة </a:t>
            </a:r>
            <a:endParaRPr lang="fr-FR" b="1" u="sng"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646111" y="1528483"/>
            <a:ext cx="10990495" cy="4195481"/>
          </a:xfrm>
        </p:spPr>
        <p:txBody>
          <a:bodyPr>
            <a:normAutofit/>
          </a:bodyPr>
          <a:lstStyle/>
          <a:p>
            <a:pPr algn="r" rtl="1">
              <a:lnSpc>
                <a:spcPct val="115000"/>
              </a:lnSpc>
              <a:spcAft>
                <a:spcPts val="800"/>
              </a:spcAft>
            </a:pPr>
            <a:r>
              <a:rPr lang="ar-SA" sz="2400" kern="100" dirty="0" smtClean="0">
                <a:latin typeface="Aptos"/>
                <a:ea typeface="Times New Roman" panose="02020603050405020304" pitchFamily="18" charset="0"/>
                <a:cs typeface="Arial" panose="020B0604020202020204" pitchFamily="34" charset="0"/>
              </a:rPr>
              <a:t>شركة </a:t>
            </a:r>
            <a:r>
              <a:rPr lang="en-US" sz="2400" kern="100" dirty="0" err="1">
                <a:latin typeface="Aptos"/>
                <a:ea typeface="Times New Roman" panose="02020603050405020304" pitchFamily="18" charset="0"/>
                <a:cs typeface="Arial" panose="020B0604020202020204" pitchFamily="34" charset="0"/>
              </a:rPr>
              <a:t>ArcelorMittal</a:t>
            </a:r>
            <a:r>
              <a:rPr lang="ar-SA" sz="2400" kern="100" dirty="0">
                <a:latin typeface="Aptos"/>
                <a:ea typeface="Times New Roman" panose="02020603050405020304" pitchFamily="18" charset="0"/>
                <a:cs typeface="Arial" panose="020B0604020202020204" pitchFamily="34" charset="0"/>
              </a:rPr>
              <a:t> هي واحدة من أكبر شركات إنتاج الصلب في العالم. تم تأسيسها في عام 2006 من خلال دمج شركتين هما </a:t>
            </a:r>
            <a:r>
              <a:rPr lang="en-US" sz="2400" kern="100" dirty="0" err="1">
                <a:latin typeface="Aptos"/>
                <a:ea typeface="Times New Roman" panose="02020603050405020304" pitchFamily="18" charset="0"/>
                <a:cs typeface="Arial" panose="020B0604020202020204" pitchFamily="34" charset="0"/>
              </a:rPr>
              <a:t>Arcelor</a:t>
            </a:r>
            <a:r>
              <a:rPr lang="ar-SA" sz="2400" kern="100" dirty="0">
                <a:latin typeface="Aptos"/>
                <a:ea typeface="Times New Roman" panose="02020603050405020304" pitchFamily="18" charset="0"/>
                <a:cs typeface="Arial" panose="020B0604020202020204" pitchFamily="34" charset="0"/>
              </a:rPr>
              <a:t> و</a:t>
            </a:r>
            <a:r>
              <a:rPr lang="en-US" sz="2400" kern="100" dirty="0">
                <a:latin typeface="Aptos"/>
                <a:ea typeface="Times New Roman" panose="02020603050405020304" pitchFamily="18" charset="0"/>
                <a:cs typeface="Arial" panose="020B0604020202020204" pitchFamily="34" charset="0"/>
              </a:rPr>
              <a:t>Mittal Steel</a:t>
            </a:r>
            <a:r>
              <a:rPr lang="ar-SA" sz="2400" kern="100" dirty="0">
                <a:latin typeface="Aptos"/>
                <a:ea typeface="Times New Roman" panose="02020603050405020304" pitchFamily="18" charset="0"/>
                <a:cs typeface="Arial" panose="020B0604020202020204" pitchFamily="34" charset="0"/>
              </a:rPr>
              <a:t>. الشركة متعددة الجنسيات وتعمل في أكثر من 60 دولة، وتنتج مجموعة واسعة من </a:t>
            </a:r>
            <a:r>
              <a:rPr lang="ar-SA" sz="2400" kern="100" dirty="0" smtClean="0">
                <a:latin typeface="Aptos"/>
                <a:ea typeface="Times New Roman" panose="02020603050405020304" pitchFamily="18" charset="0"/>
                <a:cs typeface="Arial" panose="020B0604020202020204" pitchFamily="34" charset="0"/>
              </a:rPr>
              <a:t>منتجات</a:t>
            </a:r>
            <a:r>
              <a:rPr lang="ar-DZ" sz="2400" kern="100" dirty="0" smtClean="0">
                <a:latin typeface="Aptos"/>
                <a:ea typeface="Times New Roman" panose="02020603050405020304" pitchFamily="18" charset="0"/>
                <a:cs typeface="Arial" panose="020B0604020202020204" pitchFamily="34" charset="0"/>
              </a:rPr>
              <a:t> </a:t>
            </a:r>
            <a:r>
              <a:rPr lang="ar-SA" sz="2400" kern="100" dirty="0" smtClean="0">
                <a:latin typeface="Aptos"/>
                <a:ea typeface="Times New Roman" panose="02020603050405020304" pitchFamily="18" charset="0"/>
                <a:cs typeface="Arial" panose="020B0604020202020204" pitchFamily="34" charset="0"/>
              </a:rPr>
              <a:t>الصلب </a:t>
            </a:r>
            <a:r>
              <a:rPr lang="ar-SA" sz="2400" kern="100" dirty="0">
                <a:latin typeface="Aptos"/>
                <a:ea typeface="Times New Roman" panose="02020603050405020304" pitchFamily="18" charset="0"/>
                <a:cs typeface="Arial" panose="020B0604020202020204" pitchFamily="34" charset="0"/>
              </a:rPr>
              <a:t>التي تستخدم في </a:t>
            </a:r>
            <a:r>
              <a:rPr lang="ar-SA" sz="2400" kern="100" dirty="0" smtClean="0">
                <a:latin typeface="Aptos"/>
                <a:ea typeface="Times New Roman" panose="02020603050405020304" pitchFamily="18" charset="0"/>
                <a:cs typeface="Arial" panose="020B0604020202020204" pitchFamily="34" charset="0"/>
              </a:rPr>
              <a:t>مختلف </a:t>
            </a:r>
            <a:r>
              <a:rPr lang="ar-SA" sz="2400" kern="100" dirty="0">
                <a:latin typeface="Aptos"/>
                <a:ea typeface="Times New Roman" panose="02020603050405020304" pitchFamily="18" charset="0"/>
                <a:cs typeface="Arial" panose="020B0604020202020204" pitchFamily="34" charset="0"/>
              </a:rPr>
              <a:t>الصناعات مثل البناء، السيارات</a:t>
            </a:r>
            <a:r>
              <a:rPr lang="ar-SA" sz="2400" kern="100" dirty="0" smtClean="0">
                <a:latin typeface="Aptos"/>
                <a:ea typeface="Times New Roman" panose="02020603050405020304" pitchFamily="18" charset="0"/>
                <a:cs typeface="Arial" panose="020B0604020202020204" pitchFamily="34" charset="0"/>
              </a:rPr>
              <a:t>،</a:t>
            </a:r>
            <a:endParaRPr lang="ar-DZ" sz="2400" kern="100" dirty="0" smtClean="0">
              <a:latin typeface="Aptos"/>
              <a:ea typeface="Times New Roman" panose="02020603050405020304" pitchFamily="18" charset="0"/>
              <a:cs typeface="Arial" panose="020B0604020202020204" pitchFamily="34" charset="0"/>
            </a:endParaRPr>
          </a:p>
          <a:p>
            <a:pPr marL="0" indent="0" algn="r" rtl="1">
              <a:lnSpc>
                <a:spcPct val="115000"/>
              </a:lnSpc>
              <a:spcAft>
                <a:spcPts val="800"/>
              </a:spcAft>
              <a:buNone/>
            </a:pPr>
            <a:r>
              <a:rPr lang="ar-SA" sz="2400" kern="100" dirty="0" smtClean="0">
                <a:latin typeface="Aptos"/>
                <a:ea typeface="Times New Roman" panose="02020603050405020304" pitchFamily="18" charset="0"/>
                <a:cs typeface="Arial" panose="020B0604020202020204" pitchFamily="34" charset="0"/>
              </a:rPr>
              <a:t> </a:t>
            </a:r>
            <a:r>
              <a:rPr lang="ar-SA" sz="2400" kern="100" dirty="0">
                <a:latin typeface="Aptos"/>
                <a:ea typeface="Times New Roman" panose="02020603050405020304" pitchFamily="18" charset="0"/>
                <a:cs typeface="Arial" panose="020B0604020202020204" pitchFamily="34" charset="0"/>
              </a:rPr>
              <a:t>الطاقة، والصناعات الثقيلة. </a:t>
            </a:r>
            <a:r>
              <a:rPr lang="ar-SA" sz="2400" kern="100" dirty="0" smtClean="0">
                <a:latin typeface="Aptos"/>
                <a:ea typeface="Times New Roman" panose="02020603050405020304" pitchFamily="18" charset="0"/>
                <a:cs typeface="Arial" panose="020B0604020202020204" pitchFamily="34" charset="0"/>
              </a:rPr>
              <a:t>المقر الرئيسي</a:t>
            </a:r>
            <a:r>
              <a:rPr lang="fr-FR" sz="2400" kern="100" dirty="0">
                <a:latin typeface="Aptos"/>
                <a:ea typeface="Times New Roman" panose="02020603050405020304" pitchFamily="18" charset="0"/>
                <a:cs typeface="Arial" panose="020B0604020202020204" pitchFamily="34" charset="0"/>
              </a:rPr>
              <a:t> </a:t>
            </a:r>
            <a:r>
              <a:rPr lang="ar-SA" sz="2400" kern="100" dirty="0" smtClean="0">
                <a:latin typeface="Aptos"/>
                <a:ea typeface="Times New Roman" panose="02020603050405020304" pitchFamily="18" charset="0"/>
                <a:cs typeface="Arial" panose="020B0604020202020204" pitchFamily="34" charset="0"/>
              </a:rPr>
              <a:t>لشركة</a:t>
            </a:r>
            <a:endParaRPr lang="fr-FR" sz="2400" kern="100" dirty="0" smtClean="0">
              <a:latin typeface="Aptos"/>
              <a:ea typeface="Times New Roman" panose="02020603050405020304" pitchFamily="18" charset="0"/>
              <a:cs typeface="Arial" panose="020B0604020202020204" pitchFamily="34" charset="0"/>
            </a:endParaRPr>
          </a:p>
          <a:p>
            <a:pPr marL="0" indent="0" algn="r" rtl="1">
              <a:lnSpc>
                <a:spcPct val="115000"/>
              </a:lnSpc>
              <a:spcAft>
                <a:spcPts val="800"/>
              </a:spcAft>
              <a:buNone/>
            </a:pPr>
            <a:r>
              <a:rPr lang="ar-SA" sz="2400" kern="100" dirty="0" smtClean="0">
                <a:latin typeface="Aptos"/>
                <a:ea typeface="Times New Roman" panose="02020603050405020304" pitchFamily="18" charset="0"/>
                <a:cs typeface="Arial" panose="020B0604020202020204" pitchFamily="34" charset="0"/>
              </a:rPr>
              <a:t> </a:t>
            </a:r>
            <a:r>
              <a:rPr lang="fr-FR" sz="2400" kern="100" dirty="0" smtClean="0">
                <a:latin typeface="Aptos"/>
                <a:ea typeface="Times New Roman" panose="02020603050405020304" pitchFamily="18" charset="0"/>
                <a:cs typeface="Arial" panose="020B0604020202020204" pitchFamily="34" charset="0"/>
              </a:rPr>
              <a:t> </a:t>
            </a:r>
            <a:r>
              <a:rPr lang="en-US" sz="2400" kern="100" dirty="0" err="1" smtClean="0">
                <a:latin typeface="Aptos"/>
                <a:ea typeface="Times New Roman" panose="02020603050405020304" pitchFamily="18" charset="0"/>
                <a:cs typeface="Arial" panose="020B0604020202020204" pitchFamily="34" charset="0"/>
              </a:rPr>
              <a:t>ArcelorMittal</a:t>
            </a:r>
            <a:r>
              <a:rPr lang="fr-FR" sz="2400" kern="100" dirty="0" smtClean="0">
                <a:latin typeface="Aptos"/>
                <a:ea typeface="Times New Roman" panose="02020603050405020304" pitchFamily="18" charset="0"/>
                <a:cs typeface="Arial" panose="020B0604020202020204" pitchFamily="34" charset="0"/>
              </a:rPr>
              <a:t> </a:t>
            </a:r>
            <a:r>
              <a:rPr lang="ar-SA" sz="2400" kern="100" dirty="0" smtClean="0">
                <a:latin typeface="Aptos"/>
                <a:ea typeface="Times New Roman" panose="02020603050405020304" pitchFamily="18" charset="0"/>
                <a:cs typeface="Arial" panose="020B0604020202020204" pitchFamily="34" charset="0"/>
              </a:rPr>
              <a:t>يقع في</a:t>
            </a:r>
            <a:r>
              <a:rPr lang="fr-FR" sz="2400" kern="100" dirty="0">
                <a:latin typeface="Aptos"/>
                <a:ea typeface="Times New Roman" panose="02020603050405020304" pitchFamily="18" charset="0"/>
                <a:cs typeface="Arial" panose="020B0604020202020204" pitchFamily="34" charset="0"/>
              </a:rPr>
              <a:t> </a:t>
            </a:r>
            <a:r>
              <a:rPr lang="ar-SA" sz="2400" kern="100" dirty="0" smtClean="0">
                <a:latin typeface="Aptos"/>
                <a:ea typeface="Times New Roman" panose="02020603050405020304" pitchFamily="18" charset="0"/>
                <a:cs typeface="Arial" panose="020B0604020202020204" pitchFamily="34" charset="0"/>
              </a:rPr>
              <a:t>لوكسمبورغ</a:t>
            </a:r>
            <a:r>
              <a:rPr lang="ar-SA" sz="2400" kern="100" dirty="0">
                <a:latin typeface="Aptos"/>
                <a:ea typeface="Times New Roman" panose="02020603050405020304" pitchFamily="18" charset="0"/>
                <a:cs typeface="Arial" panose="020B0604020202020204" pitchFamily="34" charset="0"/>
              </a:rPr>
              <a:t>.</a:t>
            </a:r>
            <a:endParaRPr lang="fr-FR" sz="2400" kern="100" dirty="0">
              <a:latin typeface="Aptos"/>
              <a:ea typeface="Times New Roman" panose="02020603050405020304" pitchFamily="18" charset="0"/>
              <a:cs typeface="Arial" panose="020B0604020202020204" pitchFamily="34" charset="0"/>
            </a:endParaRPr>
          </a:p>
          <a:p>
            <a:pPr algn="r" rtl="1"/>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186952"/>
            <a:ext cx="5474165" cy="3089895"/>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0047373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560294"/>
            <a:ext cx="9404723" cy="811306"/>
          </a:xfrm>
        </p:spPr>
        <p:txBody>
          <a:bodyPr/>
          <a:lstStyle/>
          <a:p>
            <a:pPr algn="ctr" rtl="1"/>
            <a:r>
              <a:rPr lang="ar-DZ" b="1" u="sng" dirty="0" smtClean="0">
                <a:effectLst>
                  <a:outerShdw blurRad="38100" dist="38100" dir="2700000" algn="tl">
                    <a:srgbClr val="000000">
                      <a:alpha val="43137"/>
                    </a:srgbClr>
                  </a:outerShdw>
                </a:effectLst>
              </a:rPr>
              <a:t>تاريخ الشركة </a:t>
            </a:r>
            <a:endParaRPr lang="fr-FR" b="1" u="sng"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1103312" y="1680882"/>
            <a:ext cx="8946541" cy="4849905"/>
          </a:xfrm>
        </p:spPr>
        <p:txBody>
          <a:bodyPr>
            <a:normAutofit fontScale="92500" lnSpcReduction="10000"/>
          </a:bodyPr>
          <a:lstStyle/>
          <a:p>
            <a:pPr algn="r" rtl="1">
              <a:lnSpc>
                <a:spcPct val="115000"/>
              </a:lnSpc>
              <a:spcAft>
                <a:spcPts val="800"/>
              </a:spcAft>
            </a:pPr>
            <a:r>
              <a:rPr lang="ar-SA" kern="100" dirty="0" err="1">
                <a:latin typeface="Aptos"/>
                <a:ea typeface="Times New Roman" panose="02020603050405020304" pitchFamily="18" charset="0"/>
                <a:cs typeface="Arial" panose="020B0604020202020204" pitchFamily="34" charset="0"/>
              </a:rPr>
              <a:t>أرسيلور</a:t>
            </a:r>
            <a:r>
              <a:rPr lang="ar-SA" kern="100" dirty="0">
                <a:latin typeface="Aptos"/>
                <a:ea typeface="Times New Roman" panose="02020603050405020304" pitchFamily="18" charset="0"/>
                <a:cs typeface="Arial" panose="020B0604020202020204" pitchFamily="34" charset="0"/>
              </a:rPr>
              <a:t> هي شركة أوروبية للحديد والصلب كان يقع مقرها في لوكسمبورغ نشأت إثر اندماج بين </a:t>
            </a:r>
            <a:r>
              <a:rPr lang="ar-SA" kern="100" dirty="0" err="1">
                <a:latin typeface="Aptos"/>
                <a:ea typeface="Times New Roman" panose="02020603050405020304" pitchFamily="18" charset="0"/>
                <a:cs typeface="Arial" panose="020B0604020202020204" pitchFamily="34" charset="0"/>
              </a:rPr>
              <a:t>اثيلاريا</a:t>
            </a:r>
            <a:r>
              <a:rPr lang="ar-SA" kern="100" dirty="0">
                <a:latin typeface="Aptos"/>
                <a:ea typeface="Times New Roman" panose="02020603050405020304" pitchFamily="18" charset="0"/>
                <a:cs typeface="Arial" panose="020B0604020202020204" pitchFamily="34" charset="0"/>
              </a:rPr>
              <a:t> الإسبانية </a:t>
            </a:r>
            <a:r>
              <a:rPr lang="ar-SA" kern="100" dirty="0" err="1">
                <a:latin typeface="Aptos"/>
                <a:ea typeface="Times New Roman" panose="02020603050405020304" pitchFamily="18" charset="0"/>
                <a:cs typeface="Arial" panose="020B0604020202020204" pitchFamily="34" charset="0"/>
              </a:rPr>
              <a:t>واوسينور</a:t>
            </a:r>
            <a:r>
              <a:rPr lang="ar-SA" kern="100" dirty="0">
                <a:latin typeface="Aptos"/>
                <a:ea typeface="Times New Roman" panose="02020603050405020304" pitchFamily="18" charset="0"/>
                <a:cs typeface="Arial" panose="020B0604020202020204" pitchFamily="34" charset="0"/>
              </a:rPr>
              <a:t> الفرنسية وارباد من لوكسمبورغ في 18 فيفري .2002</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en-US" kern="100" dirty="0">
                <a:latin typeface="Aptos"/>
                <a:ea typeface="Times New Roman" panose="02020603050405020304" pitchFamily="18" charset="0"/>
                <a:cs typeface="Arial" panose="020B0604020202020204" pitchFamily="34" charset="0"/>
              </a:rPr>
              <a:t>Mittal Steel</a:t>
            </a:r>
            <a:r>
              <a:rPr lang="ar-SA" kern="100" dirty="0">
                <a:latin typeface="Aptos"/>
                <a:ea typeface="Times New Roman" panose="02020603050405020304" pitchFamily="18" charset="0"/>
                <a:cs typeface="Arial" panose="020B0604020202020204" pitchFamily="34" charset="0"/>
              </a:rPr>
              <a:t>: بدأت قصة الشركة في 1976 عندما أسس </a:t>
            </a:r>
            <a:r>
              <a:rPr lang="ar-SA" kern="100" dirty="0" err="1">
                <a:latin typeface="Aptos"/>
                <a:ea typeface="Times New Roman" panose="02020603050405020304" pitchFamily="18" charset="0"/>
                <a:cs typeface="Arial" panose="020B0604020202020204" pitchFamily="34" charset="0"/>
              </a:rPr>
              <a:t>لاكشمي</a:t>
            </a:r>
            <a:r>
              <a:rPr lang="ar-SA" kern="100" dirty="0">
                <a:latin typeface="Aptos"/>
                <a:ea typeface="Times New Roman" panose="02020603050405020304" pitchFamily="18" charset="0"/>
                <a:cs typeface="Arial" panose="020B0604020202020204" pitchFamily="34" charset="0"/>
              </a:rPr>
              <a:t> </a:t>
            </a:r>
            <a:r>
              <a:rPr lang="ar-SA" kern="100" dirty="0" err="1">
                <a:latin typeface="Aptos"/>
                <a:ea typeface="Times New Roman" panose="02020603050405020304" pitchFamily="18" charset="0"/>
                <a:cs typeface="Arial" panose="020B0604020202020204" pitchFamily="34" charset="0"/>
              </a:rPr>
              <a:t>ميتال</a:t>
            </a:r>
            <a:r>
              <a:rPr lang="ar-SA" kern="100" dirty="0">
                <a:latin typeface="Aptos"/>
                <a:ea typeface="Times New Roman" panose="02020603050405020304" pitchFamily="18" charset="0"/>
                <a:cs typeface="Arial" panose="020B0604020202020204" pitchFamily="34" charset="0"/>
              </a:rPr>
              <a:t> شركة صغيرة في الهند. نما نشاط الشركة بسرعة من خلال الاستحواذ على شركات في أوروبا وآسيا، مما جعلها واحدة من أكبر شركات الصلب في العالم بحلول عام 2000.</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kern="100" dirty="0">
                <a:latin typeface="Aptos"/>
                <a:ea typeface="Times New Roman" panose="02020603050405020304" pitchFamily="18" charset="0"/>
                <a:cs typeface="Arial" panose="020B0604020202020204" pitchFamily="34" charset="0"/>
              </a:rPr>
              <a:t>جاءت لحظة محورية في مسيرة </a:t>
            </a:r>
            <a:r>
              <a:rPr lang="ar-SA" kern="100" dirty="0" err="1">
                <a:latin typeface="Aptos"/>
                <a:ea typeface="Times New Roman" panose="02020603050405020304" pitchFamily="18" charset="0"/>
                <a:cs typeface="Arial" panose="020B0604020202020204" pitchFamily="34" charset="0"/>
              </a:rPr>
              <a:t>ميتال</a:t>
            </a:r>
            <a:r>
              <a:rPr lang="ar-SA" kern="100" dirty="0">
                <a:latin typeface="Aptos"/>
                <a:ea typeface="Times New Roman" panose="02020603050405020304" pitchFamily="18" charset="0"/>
                <a:cs typeface="Arial" panose="020B0604020202020204" pitchFamily="34" charset="0"/>
              </a:rPr>
              <a:t> المهنية في عام 2006 عندما قام بدمج شركته للصلب، </a:t>
            </a:r>
            <a:r>
              <a:rPr lang="ar-SA" kern="100" dirty="0" err="1">
                <a:latin typeface="Aptos"/>
                <a:ea typeface="Times New Roman" panose="02020603050405020304" pitchFamily="18" charset="0"/>
                <a:cs typeface="Arial" panose="020B0604020202020204" pitchFamily="34" charset="0"/>
              </a:rPr>
              <a:t>ميتال</a:t>
            </a:r>
            <a:r>
              <a:rPr lang="ar-SA" kern="100" dirty="0">
                <a:latin typeface="Aptos"/>
                <a:ea typeface="Times New Roman" panose="02020603050405020304" pitchFamily="18" charset="0"/>
                <a:cs typeface="Arial" panose="020B0604020202020204" pitchFamily="34" charset="0"/>
              </a:rPr>
              <a:t> ستيل، مع شركة </a:t>
            </a:r>
            <a:r>
              <a:rPr lang="ar-SA" kern="100" dirty="0" err="1">
                <a:latin typeface="Aptos"/>
                <a:ea typeface="Times New Roman" panose="02020603050405020304" pitchFamily="18" charset="0"/>
                <a:cs typeface="Arial" panose="020B0604020202020204" pitchFamily="34" charset="0"/>
              </a:rPr>
              <a:t>أرسيلور</a:t>
            </a:r>
            <a:r>
              <a:rPr lang="ar-SA" kern="100" dirty="0">
                <a:latin typeface="Aptos"/>
                <a:ea typeface="Times New Roman" panose="02020603050405020304" pitchFamily="18" charset="0"/>
                <a:cs typeface="Arial" panose="020B0604020202020204" pitchFamily="34" charset="0"/>
              </a:rPr>
              <a:t> الاسبانية ، مما أدى إلى إنشاء شركة</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kern="100" dirty="0" err="1">
                <a:latin typeface="Aptos"/>
                <a:ea typeface="Times New Roman" panose="02020603050405020304" pitchFamily="18" charset="0"/>
                <a:cs typeface="Arial" panose="020B0604020202020204" pitchFamily="34" charset="0"/>
              </a:rPr>
              <a:t>أرسيلور</a:t>
            </a:r>
            <a:r>
              <a:rPr lang="ar-SA" kern="100" dirty="0">
                <a:latin typeface="Aptos"/>
                <a:ea typeface="Times New Roman" panose="02020603050405020304" pitchFamily="18" charset="0"/>
                <a:cs typeface="Arial" panose="020B0604020202020204" pitchFamily="34" charset="0"/>
              </a:rPr>
              <a:t> </a:t>
            </a:r>
            <a:r>
              <a:rPr lang="ar-SA" kern="100" dirty="0" err="1">
                <a:latin typeface="Aptos"/>
                <a:ea typeface="Times New Roman" panose="02020603050405020304" pitchFamily="18" charset="0"/>
                <a:cs typeface="Arial" panose="020B0604020202020204" pitchFamily="34" charset="0"/>
              </a:rPr>
              <a:t>ميتال</a:t>
            </a:r>
            <a:r>
              <a:rPr lang="ar-SA" kern="100" dirty="0">
                <a:latin typeface="Aptos"/>
                <a:ea typeface="Times New Roman" panose="02020603050405020304" pitchFamily="18" charset="0"/>
                <a:cs typeface="Arial" panose="020B0604020202020204" pitchFamily="34" charset="0"/>
              </a:rPr>
              <a:t>، أكبر منتج للصلب في العالم مع ما يقرب من 126,756 موظفا في 2023 أدت هذه الخطوة </a:t>
            </a:r>
            <a:r>
              <a:rPr lang="ar-SA" kern="100" dirty="0" err="1">
                <a:latin typeface="Aptos"/>
                <a:ea typeface="Times New Roman" panose="02020603050405020304" pitchFamily="18" charset="0"/>
                <a:cs typeface="Arial" panose="020B0604020202020204" pitchFamily="34" charset="0"/>
              </a:rPr>
              <a:t>الإستراتيجية</a:t>
            </a:r>
            <a:r>
              <a:rPr lang="ar-SA" kern="100" dirty="0">
                <a:latin typeface="Aptos"/>
                <a:ea typeface="Times New Roman" panose="02020603050405020304" pitchFamily="18" charset="0"/>
                <a:cs typeface="Arial" panose="020B0604020202020204" pitchFamily="34" charset="0"/>
              </a:rPr>
              <a:t> إلى رفع صافي ثروة </a:t>
            </a:r>
            <a:r>
              <a:rPr lang="ar-SA" kern="100" dirty="0" err="1">
                <a:latin typeface="Aptos"/>
                <a:ea typeface="Times New Roman" panose="02020603050405020304" pitchFamily="18" charset="0"/>
                <a:cs typeface="Arial" panose="020B0604020202020204" pitchFamily="34" charset="0"/>
              </a:rPr>
              <a:t>ميتال</a:t>
            </a:r>
            <a:r>
              <a:rPr lang="ar-SA" kern="100" dirty="0">
                <a:latin typeface="Aptos"/>
                <a:ea typeface="Times New Roman" panose="02020603050405020304" pitchFamily="18" charset="0"/>
                <a:cs typeface="Arial" panose="020B0604020202020204" pitchFamily="34" charset="0"/>
              </a:rPr>
              <a:t> إلى آفاق جديدة، مما أكسبه مكاناً في قائمة </a:t>
            </a:r>
            <a:r>
              <a:rPr lang="ar-SA" kern="100" dirty="0" err="1">
                <a:latin typeface="Aptos"/>
                <a:ea typeface="Times New Roman" panose="02020603050405020304" pitchFamily="18" charset="0"/>
                <a:cs typeface="Arial" panose="020B0604020202020204" pitchFamily="34" charset="0"/>
              </a:rPr>
              <a:t>فوربس</a:t>
            </a:r>
            <a:r>
              <a:rPr lang="ar-SA" kern="100" dirty="0">
                <a:latin typeface="Aptos"/>
                <a:ea typeface="Times New Roman" panose="02020603050405020304" pitchFamily="18" charset="0"/>
                <a:cs typeface="Arial" panose="020B0604020202020204" pitchFamily="34" charset="0"/>
              </a:rPr>
              <a:t> وعزز مكانته كواحد من أكثر الشخصيات تأثيراً في صناعة الصلب العالمية. ولم يخلو الاندماج من التحديات، إذ واجه </a:t>
            </a:r>
            <a:r>
              <a:rPr lang="ar-SA" kern="100" dirty="0" err="1">
                <a:latin typeface="Aptos"/>
                <a:ea typeface="Times New Roman" panose="02020603050405020304" pitchFamily="18" charset="0"/>
                <a:cs typeface="Arial" panose="020B0604020202020204" pitchFamily="34" charset="0"/>
              </a:rPr>
              <a:t>ميتال</a:t>
            </a:r>
            <a:r>
              <a:rPr lang="ar-SA" kern="100" dirty="0">
                <a:latin typeface="Aptos"/>
                <a:ea typeface="Times New Roman" panose="02020603050405020304" pitchFamily="18" charset="0"/>
                <a:cs typeface="Arial" panose="020B0604020202020204" pitchFamily="34" charset="0"/>
              </a:rPr>
              <a:t> مقاومة وتشكيكاً من إدارة </a:t>
            </a:r>
            <a:r>
              <a:rPr lang="ar-SA" kern="100" dirty="0" err="1">
                <a:latin typeface="Aptos"/>
                <a:ea typeface="Times New Roman" panose="02020603050405020304" pitchFamily="18" charset="0"/>
                <a:cs typeface="Arial" panose="020B0604020202020204" pitchFamily="34" charset="0"/>
              </a:rPr>
              <a:t>أرسيلور</a:t>
            </a:r>
            <a:r>
              <a:rPr lang="ar-SA" kern="100" dirty="0">
                <a:latin typeface="Aptos"/>
                <a:ea typeface="Times New Roman" panose="02020603050405020304" pitchFamily="18" charset="0"/>
                <a:cs typeface="Arial" panose="020B0604020202020204" pitchFamily="34" charset="0"/>
              </a:rPr>
              <a:t>. ومع ذلك، فقد سادت مهاراته في التصميم والتفاوض في نهاية المطاف، مما أدى إلى إنشاء عملاق الصلب الذي سيهيمن على السوق السنوات قادمة.</a:t>
            </a:r>
            <a:endParaRPr lang="fr-FR" kern="100" dirty="0">
              <a:latin typeface="Aptos"/>
              <a:ea typeface="Times New Roman" panose="02020603050405020304" pitchFamily="18" charset="0"/>
              <a:cs typeface="Arial" panose="020B0604020202020204" pitchFamily="34" charset="0"/>
            </a:endParaRPr>
          </a:p>
          <a:p>
            <a:pPr algn="r" rtl="1"/>
            <a:endParaRPr lang="fr-FR" dirty="0"/>
          </a:p>
        </p:txBody>
      </p:sp>
    </p:spTree>
    <p:extLst>
      <p:ext uri="{BB962C8B-B14F-4D97-AF65-F5344CB8AC3E}">
        <p14:creationId xmlns:p14="http://schemas.microsoft.com/office/powerpoint/2010/main" val="322470223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rtl="1"/>
            <a:r>
              <a:rPr lang="ar-DZ" b="1" u="sng" dirty="0">
                <a:effectLst>
                  <a:outerShdw blurRad="38100" dist="38100" dir="2700000" algn="tl">
                    <a:srgbClr val="000000">
                      <a:alpha val="43137"/>
                    </a:srgbClr>
                  </a:outerShdw>
                </a:effectLst>
              </a:rPr>
              <a:t>شعار الشركة</a:t>
            </a:r>
            <a:r>
              <a:rPr lang="ar-DZ" dirty="0"/>
              <a:t/>
            </a:r>
            <a:br>
              <a:rPr lang="ar-DZ" dirty="0"/>
            </a:br>
            <a:endParaRPr lang="fr-FR" dirty="0"/>
          </a:p>
        </p:txBody>
      </p:sp>
      <p:sp>
        <p:nvSpPr>
          <p:cNvPr id="3" name="Espace réservé du contenu 2"/>
          <p:cNvSpPr>
            <a:spLocks noGrp="1"/>
          </p:cNvSpPr>
          <p:nvPr>
            <p:ph idx="1"/>
          </p:nvPr>
        </p:nvSpPr>
        <p:spPr>
          <a:xfrm>
            <a:off x="1104293" y="1716741"/>
            <a:ext cx="8946541" cy="4195481"/>
          </a:xfrm>
        </p:spPr>
        <p:txBody>
          <a:bodyPr/>
          <a:lstStyle/>
          <a:p>
            <a:pPr algn="r" rtl="1">
              <a:lnSpc>
                <a:spcPct val="115000"/>
              </a:lnSpc>
              <a:spcAft>
                <a:spcPts val="800"/>
              </a:spcAft>
            </a:pPr>
            <a:r>
              <a:rPr lang="ar-SA" sz="2400" kern="100" dirty="0" smtClean="0">
                <a:latin typeface="Aptos"/>
                <a:ea typeface="Times New Roman" panose="02020603050405020304" pitchFamily="18" charset="0"/>
                <a:cs typeface="Arial" panose="020B0604020202020204" pitchFamily="34" charset="0"/>
              </a:rPr>
              <a:t>شعار </a:t>
            </a:r>
            <a:r>
              <a:rPr lang="en-US" sz="2400" kern="100" dirty="0" err="1">
                <a:latin typeface="Aptos"/>
                <a:ea typeface="Times New Roman" panose="02020603050405020304" pitchFamily="18" charset="0"/>
                <a:cs typeface="Arial" panose="020B0604020202020204" pitchFamily="34" charset="0"/>
              </a:rPr>
              <a:t>ArcelorMittal</a:t>
            </a:r>
            <a:r>
              <a:rPr lang="ar-SA" sz="2400" kern="100" dirty="0">
                <a:latin typeface="Aptos"/>
                <a:ea typeface="Times New Roman" panose="02020603050405020304" pitchFamily="18" charset="0"/>
                <a:cs typeface="Arial" panose="020B0604020202020204" pitchFamily="34" charset="0"/>
              </a:rPr>
              <a:t> يتميز بتصميمه البسيط والأنيق، ويجمع بين اسم الشركة </a:t>
            </a:r>
            <a:r>
              <a:rPr lang="en-US" sz="2400" kern="100" dirty="0" err="1">
                <a:latin typeface="Aptos"/>
                <a:ea typeface="Times New Roman" panose="02020603050405020304" pitchFamily="18" charset="0"/>
                <a:cs typeface="Arial" panose="020B0604020202020204" pitchFamily="34" charset="0"/>
              </a:rPr>
              <a:t>ArcelorMittal</a:t>
            </a:r>
            <a:r>
              <a:rPr lang="ar-SA" sz="2400" kern="100" dirty="0">
                <a:latin typeface="Aptos"/>
                <a:ea typeface="Times New Roman" panose="02020603050405020304" pitchFamily="18" charset="0"/>
                <a:cs typeface="Arial" panose="020B0604020202020204" pitchFamily="34" charset="0"/>
              </a:rPr>
              <a:t> مع رمز شعاعي يمثل القوة والحركة. يُستخدم اللون البرتقالي أو الأحمر في الشعار، وهو يرمز إلى الطاقة والابتكار. يرمز الشكل الهندسي في الشعار إلى استمرارية النمو والتحول، ويعكس الديناميكية التي تسعى الشركة لتحقيقها في جميع جوانب عملها.</a:t>
            </a:r>
            <a:endParaRPr lang="fr-FR" sz="2400"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sz="2400" kern="100" dirty="0">
                <a:latin typeface="Aptos"/>
                <a:ea typeface="Times New Roman" panose="02020603050405020304" pitchFamily="18" charset="0"/>
                <a:cs typeface="Arial" panose="020B0604020202020204" pitchFamily="34" charset="0"/>
              </a:rPr>
              <a:t>قد يحتوي الشعار أيضاً على سطر يعكس التزام الشركة بالاستدامة والابتكار في مجال صناعة الصلب</a:t>
            </a:r>
            <a:r>
              <a:rPr lang="ar-SA" kern="100" dirty="0">
                <a:latin typeface="Aptos"/>
                <a:ea typeface="Times New Roman" panose="02020603050405020304" pitchFamily="18" charset="0"/>
                <a:cs typeface="Arial" panose="020B0604020202020204" pitchFamily="34" charset="0"/>
              </a:rPr>
              <a:t>.</a:t>
            </a:r>
            <a:endParaRPr lang="fr-FR" kern="100" dirty="0">
              <a:latin typeface="Aptos"/>
              <a:ea typeface="Times New Roman" panose="02020603050405020304" pitchFamily="18" charset="0"/>
              <a:cs typeface="Arial" panose="020B0604020202020204" pitchFamily="34" charset="0"/>
            </a:endParaRPr>
          </a:p>
          <a:p>
            <a:pPr algn="r" rtl="1"/>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6461" y="4921624"/>
            <a:ext cx="3242204" cy="1667715"/>
          </a:xfrm>
          <a:prstGeom prst="roundRect">
            <a:avLst>
              <a:gd name="adj" fmla="val 16667"/>
            </a:avLst>
          </a:prstGeom>
          <a:ln w="762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89704054"/>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rtl="1"/>
            <a:r>
              <a:rPr lang="ar-DZ" b="1" u="sng" dirty="0">
                <a:effectLst>
                  <a:outerShdw blurRad="38100" dist="38100" dir="2700000" algn="tl">
                    <a:srgbClr val="000000">
                      <a:alpha val="43137"/>
                    </a:srgbClr>
                  </a:outerShdw>
                </a:effectLst>
              </a:rPr>
              <a:t>أهداف الشركة </a:t>
            </a:r>
            <a:br>
              <a:rPr lang="ar-DZ" b="1" u="sng" dirty="0">
                <a:effectLst>
                  <a:outerShdw blurRad="38100" dist="38100" dir="2700000" algn="tl">
                    <a:srgbClr val="000000">
                      <a:alpha val="43137"/>
                    </a:srgbClr>
                  </a:outerShdw>
                </a:effectLst>
              </a:rPr>
            </a:br>
            <a:endParaRPr lang="fr-FR" b="1" u="sng"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1103312" y="1640542"/>
            <a:ext cx="8946541" cy="4607858"/>
          </a:xfrm>
        </p:spPr>
        <p:txBody>
          <a:bodyPr>
            <a:normAutofit lnSpcReduction="10000"/>
          </a:bodyPr>
          <a:lstStyle/>
          <a:p>
            <a:pPr algn="r" rtl="1">
              <a:lnSpc>
                <a:spcPct val="115000"/>
              </a:lnSpc>
              <a:spcAft>
                <a:spcPts val="800"/>
              </a:spcAft>
            </a:pPr>
            <a:r>
              <a:rPr lang="ar-SA" b="1" kern="100" dirty="0" smtClean="0">
                <a:latin typeface="Aptos"/>
                <a:ea typeface="Times New Roman" panose="02020603050405020304" pitchFamily="18" charset="0"/>
                <a:cs typeface="Arial" panose="020B0604020202020204" pitchFamily="34" charset="0"/>
              </a:rPr>
              <a:t>تحقيق </a:t>
            </a:r>
            <a:r>
              <a:rPr lang="ar-SA" b="1" kern="100" dirty="0">
                <a:latin typeface="Aptos"/>
                <a:ea typeface="Times New Roman" panose="02020603050405020304" pitchFamily="18" charset="0"/>
                <a:cs typeface="Arial" panose="020B0604020202020204" pitchFamily="34" charset="0"/>
              </a:rPr>
              <a:t>الريادة في صناعة الصلب</a:t>
            </a:r>
            <a:r>
              <a:rPr lang="ar-SA" kern="100" dirty="0">
                <a:latin typeface="Aptos"/>
                <a:ea typeface="Times New Roman" panose="02020603050405020304" pitchFamily="18" charset="0"/>
                <a:cs typeface="Arial" panose="020B0604020202020204" pitchFamily="34" charset="0"/>
              </a:rPr>
              <a:t>: تعمل الشركة على تعزيز مكانتها الرائدة في صناعة الصلب من خلال زيادة الكفاءة وتحسين جودة المنتجات.</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الاستدامة</a:t>
            </a:r>
            <a:r>
              <a:rPr lang="ar-SA" kern="100" dirty="0">
                <a:latin typeface="Aptos"/>
                <a:ea typeface="Times New Roman" panose="02020603050405020304" pitchFamily="18" charset="0"/>
                <a:cs typeface="Arial" panose="020B0604020202020204" pitchFamily="34" charset="0"/>
              </a:rPr>
              <a:t> : تركز الشركة بشكل متزايد على تقليل انبعاثات الكربون في عملياتها الصناعية، والتوسع في استخدام الطاقة المتجددة، والتحول إلى تقنيات أكثر استدامة.</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التوسع الدولي :</a:t>
            </a:r>
            <a:r>
              <a:rPr lang="ar-SA" kern="100" dirty="0">
                <a:latin typeface="Aptos"/>
                <a:ea typeface="Times New Roman" panose="02020603050405020304" pitchFamily="18" charset="0"/>
                <a:cs typeface="Arial" panose="020B0604020202020204" pitchFamily="34" charset="0"/>
              </a:rPr>
              <a:t> تحرص الشركة على التوسع في أسواق جديدة والتمركز في مناطق مثل أمريكا اللاتينية وآسيا وأفريقيا.</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الابتكار والتطوير التقني : ت</a:t>
            </a:r>
            <a:r>
              <a:rPr lang="ar-SA" kern="100" dirty="0">
                <a:latin typeface="Aptos"/>
                <a:ea typeface="Times New Roman" panose="02020603050405020304" pitchFamily="18" charset="0"/>
                <a:cs typeface="Arial" panose="020B0604020202020204" pitchFamily="34" charset="0"/>
              </a:rPr>
              <a:t>سعى </a:t>
            </a:r>
            <a:r>
              <a:rPr lang="en-US" kern="100" dirty="0" err="1">
                <a:latin typeface="Aptos"/>
                <a:ea typeface="Times New Roman" panose="02020603050405020304" pitchFamily="18" charset="0"/>
                <a:cs typeface="Arial" panose="020B0604020202020204" pitchFamily="34" charset="0"/>
              </a:rPr>
              <a:t>ArcelorMittal</a:t>
            </a:r>
            <a:r>
              <a:rPr lang="ar-SA" kern="100" dirty="0">
                <a:latin typeface="Aptos"/>
                <a:ea typeface="Times New Roman" panose="02020603050405020304" pitchFamily="18" charset="0"/>
                <a:cs typeface="Arial" panose="020B0604020202020204" pitchFamily="34" charset="0"/>
              </a:rPr>
              <a:t> إلى تحسين تقنيات الإنتاج وزيادة القدرة التنافسية عبر الابتكار في تكنولوجيا تصنيع الصلب.</a:t>
            </a:r>
            <a:endParaRPr lang="fr-FR"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b="1" kern="100" dirty="0">
                <a:latin typeface="Aptos"/>
                <a:ea typeface="Times New Roman" panose="02020603050405020304" pitchFamily="18" charset="0"/>
                <a:cs typeface="Arial" panose="020B0604020202020204" pitchFamily="34" charset="0"/>
              </a:rPr>
              <a:t>المسؤولية الاجتماعية : ت</a:t>
            </a:r>
            <a:r>
              <a:rPr lang="ar-SA" kern="100" dirty="0">
                <a:latin typeface="Aptos"/>
                <a:ea typeface="Times New Roman" panose="02020603050405020304" pitchFamily="18" charset="0"/>
                <a:cs typeface="Arial" panose="020B0604020202020204" pitchFamily="34" charset="0"/>
              </a:rPr>
              <a:t>لتزم الشركة بمسؤولياتها تجاه المجتمعات المحلية، سواء عبر توفير فرص العمل أو عبر المشاريع الاجتماعية.</a:t>
            </a:r>
            <a:endParaRPr lang="fr-FR" kern="100" dirty="0">
              <a:latin typeface="Aptos"/>
              <a:ea typeface="Times New Roman" panose="02020603050405020304" pitchFamily="18" charset="0"/>
              <a:cs typeface="Arial" panose="020B0604020202020204" pitchFamily="34" charset="0"/>
            </a:endParaRPr>
          </a:p>
          <a:p>
            <a:pPr algn="r" rtl="1"/>
            <a:endParaRPr lang="fr-FR" dirty="0"/>
          </a:p>
        </p:txBody>
      </p:sp>
    </p:spTree>
    <p:extLst>
      <p:ext uri="{BB962C8B-B14F-4D97-AF65-F5344CB8AC3E}">
        <p14:creationId xmlns:p14="http://schemas.microsoft.com/office/powerpoint/2010/main" val="97816303"/>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rtl="1"/>
            <a:r>
              <a:rPr lang="ar-DZ" b="1" u="sng" dirty="0">
                <a:effectLst>
                  <a:outerShdw blurRad="38100" dist="38100" dir="2700000" algn="tl">
                    <a:srgbClr val="000000">
                      <a:alpha val="43137"/>
                    </a:srgbClr>
                  </a:outerShdw>
                </a:effectLst>
              </a:rPr>
              <a:t>منافسو الشركة</a:t>
            </a:r>
            <a:r>
              <a:rPr lang="ar-DZ" dirty="0"/>
              <a:t/>
            </a:r>
            <a:br>
              <a:rPr lang="ar-DZ" dirty="0"/>
            </a:br>
            <a:endParaRPr lang="fr-FR" dirty="0"/>
          </a:p>
        </p:txBody>
      </p:sp>
      <p:sp>
        <p:nvSpPr>
          <p:cNvPr id="3" name="Espace réservé du contenu 2"/>
          <p:cNvSpPr>
            <a:spLocks noGrp="1"/>
          </p:cNvSpPr>
          <p:nvPr>
            <p:ph idx="1"/>
          </p:nvPr>
        </p:nvSpPr>
        <p:spPr>
          <a:xfrm>
            <a:off x="1104293" y="1730188"/>
            <a:ext cx="8946541" cy="4195481"/>
          </a:xfrm>
        </p:spPr>
        <p:txBody>
          <a:bodyPr>
            <a:normAutofit lnSpcReduction="10000"/>
          </a:bodyPr>
          <a:lstStyle/>
          <a:p>
            <a:pPr algn="r" rtl="1"/>
            <a:r>
              <a:rPr lang="fr-FR" dirty="0"/>
              <a:t>POSCO </a:t>
            </a:r>
            <a:r>
              <a:rPr lang="ar-DZ" dirty="0"/>
              <a:t>(</a:t>
            </a:r>
            <a:r>
              <a:rPr lang="ar-DZ" dirty="0" smtClean="0"/>
              <a:t>كوريا </a:t>
            </a:r>
            <a:r>
              <a:rPr lang="ar-DZ" dirty="0"/>
              <a:t>الجنوبية): من أكبر منتجي الصلب عالميًا، متخصصة في الصلب عالي الجودة المستخدم في السيارات والهندسة المدنية.</a:t>
            </a:r>
          </a:p>
          <a:p>
            <a:pPr algn="r" rtl="1"/>
            <a:endParaRPr lang="ar-DZ" dirty="0"/>
          </a:p>
          <a:p>
            <a:pPr algn="r" rtl="1"/>
            <a:r>
              <a:rPr lang="fr-FR" dirty="0"/>
              <a:t>Nippon </a:t>
            </a:r>
            <a:r>
              <a:rPr lang="fr-FR" dirty="0" err="1"/>
              <a:t>Steel</a:t>
            </a:r>
            <a:r>
              <a:rPr lang="fr-FR" dirty="0"/>
              <a:t> </a:t>
            </a:r>
            <a:r>
              <a:rPr lang="ar-DZ" dirty="0" smtClean="0"/>
              <a:t>(اليابان</a:t>
            </a:r>
            <a:r>
              <a:rPr lang="ar-DZ" dirty="0"/>
              <a:t>): شركة عملاقة تتميز بإنتاج أنواع متطورة من الصلب وتنافس في الأسواق الآسيوية والعالمية.</a:t>
            </a:r>
          </a:p>
          <a:p>
            <a:pPr algn="r" rtl="1"/>
            <a:endParaRPr lang="ar-DZ" dirty="0"/>
          </a:p>
          <a:p>
            <a:pPr algn="r" rtl="1"/>
            <a:r>
              <a:rPr lang="fr-FR" dirty="0"/>
              <a:t>HBIS Group </a:t>
            </a:r>
            <a:r>
              <a:rPr lang="ar-DZ" dirty="0" smtClean="0"/>
              <a:t>(الصين</a:t>
            </a:r>
            <a:r>
              <a:rPr lang="ar-DZ" dirty="0"/>
              <a:t>): أحد أكبر اللاعبين في الصناعة الصينية، تسيطر على أسواق كبيرة في آسيا وأفريقيا.</a:t>
            </a:r>
          </a:p>
          <a:p>
            <a:pPr algn="r" rtl="1"/>
            <a:endParaRPr lang="ar-DZ" dirty="0"/>
          </a:p>
          <a:p>
            <a:pPr algn="r" rtl="1"/>
            <a:r>
              <a:rPr lang="fr-FR" dirty="0"/>
              <a:t>JFE </a:t>
            </a:r>
            <a:r>
              <a:rPr lang="fr-FR" dirty="0" err="1"/>
              <a:t>Steel</a:t>
            </a:r>
            <a:r>
              <a:rPr lang="fr-FR" dirty="0"/>
              <a:t> </a:t>
            </a:r>
            <a:r>
              <a:rPr lang="ar-DZ" dirty="0" smtClean="0"/>
              <a:t>(اليابان</a:t>
            </a:r>
            <a:r>
              <a:rPr lang="ar-DZ" dirty="0"/>
              <a:t>): شركة متقدمة في إنتاج الصلب المتخصص، خاصة لقطاعات السيارات والبنية التحتية.</a:t>
            </a:r>
          </a:p>
          <a:p>
            <a:pPr algn="r" rtl="1"/>
            <a:endParaRPr lang="fr-FR" dirty="0"/>
          </a:p>
        </p:txBody>
      </p:sp>
    </p:spTree>
    <p:extLst>
      <p:ext uri="{BB962C8B-B14F-4D97-AF65-F5344CB8AC3E}">
        <p14:creationId xmlns:p14="http://schemas.microsoft.com/office/powerpoint/2010/main" val="332574515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242929"/>
            <a:ext cx="9404723" cy="1400530"/>
          </a:xfrm>
        </p:spPr>
        <p:txBody>
          <a:bodyPr/>
          <a:lstStyle/>
          <a:p>
            <a:pPr algn="ctr" rtl="1">
              <a:lnSpc>
                <a:spcPct val="115000"/>
              </a:lnSpc>
              <a:spcAft>
                <a:spcPts val="800"/>
              </a:spcAft>
            </a:pPr>
            <a:r>
              <a:rPr lang="ar-SA" sz="4400" b="1" u="sng" kern="100" dirty="0">
                <a:effectLst>
                  <a:outerShdw blurRad="38100" dist="38100" dir="2700000" algn="tl">
                    <a:srgbClr val="000000">
                      <a:alpha val="43137"/>
                    </a:srgbClr>
                  </a:outerShdw>
                </a:effectLst>
                <a:latin typeface="Aptos"/>
                <a:ea typeface="Times New Roman" panose="02020603050405020304" pitchFamily="18" charset="0"/>
                <a:cs typeface="Arial" panose="020B0604020202020204" pitchFamily="34" charset="0"/>
              </a:rPr>
              <a:t>المزيج </a:t>
            </a:r>
            <a:r>
              <a:rPr lang="ar-SA" sz="4400" b="1" u="sng" kern="100" dirty="0" smtClean="0">
                <a:effectLst>
                  <a:outerShdw blurRad="38100" dist="38100" dir="2700000" algn="tl">
                    <a:srgbClr val="000000">
                      <a:alpha val="43137"/>
                    </a:srgbClr>
                  </a:outerShdw>
                </a:effectLst>
                <a:latin typeface="Aptos"/>
                <a:ea typeface="Times New Roman" panose="02020603050405020304" pitchFamily="18" charset="0"/>
                <a:cs typeface="Arial" panose="020B0604020202020204" pitchFamily="34" charset="0"/>
              </a:rPr>
              <a:t>التسويقي</a:t>
            </a:r>
            <a:r>
              <a:rPr lang="fr-FR" sz="4400" b="1" u="sng" kern="100" dirty="0">
                <a:effectLst>
                  <a:outerShdw blurRad="38100" dist="38100" dir="2700000" algn="tl">
                    <a:srgbClr val="000000">
                      <a:alpha val="43137"/>
                    </a:srgbClr>
                  </a:outerShdw>
                </a:effectLst>
                <a:latin typeface="Aptos"/>
                <a:ea typeface="Times New Roman" panose="02020603050405020304" pitchFamily="18" charset="0"/>
                <a:cs typeface="Arial" panose="020B0604020202020204" pitchFamily="34" charset="0"/>
              </a:rPr>
              <a:t/>
            </a:r>
            <a:br>
              <a:rPr lang="fr-FR" sz="4400" b="1" u="sng" kern="100" dirty="0">
                <a:effectLst>
                  <a:outerShdw blurRad="38100" dist="38100" dir="2700000" algn="tl">
                    <a:srgbClr val="000000">
                      <a:alpha val="43137"/>
                    </a:srgbClr>
                  </a:outerShdw>
                </a:effectLst>
                <a:latin typeface="Aptos"/>
                <a:ea typeface="Times New Roman" panose="02020603050405020304" pitchFamily="18" charset="0"/>
                <a:cs typeface="Arial" panose="020B0604020202020204" pitchFamily="34" charset="0"/>
              </a:rPr>
            </a:br>
            <a:endParaRPr lang="fr-FR" b="1" u="sng"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1048871" y="1156447"/>
            <a:ext cx="9224682" cy="5540187"/>
          </a:xfrm>
        </p:spPr>
        <p:txBody>
          <a:bodyPr>
            <a:normAutofit/>
          </a:bodyPr>
          <a:lstStyle/>
          <a:p>
            <a:pPr algn="r" rtl="1">
              <a:lnSpc>
                <a:spcPct val="115000"/>
              </a:lnSpc>
              <a:spcAft>
                <a:spcPts val="800"/>
              </a:spcAft>
            </a:pPr>
            <a:r>
              <a:rPr lang="fr-FR" kern="100" dirty="0">
                <a:latin typeface="Arial" panose="020B0604020202020204" pitchFamily="34" charset="0"/>
                <a:ea typeface="Times New Roman" panose="02020603050405020304" pitchFamily="18" charset="0"/>
                <a:cs typeface="Arial" panose="020B0604020202020204" pitchFamily="34" charset="0"/>
              </a:rPr>
              <a:t> </a:t>
            </a:r>
            <a:r>
              <a:rPr lang="ar-SA" sz="3200" b="1" kern="100" dirty="0" smtClean="0">
                <a:latin typeface="Arial" panose="020B0604020202020204" pitchFamily="34" charset="0"/>
                <a:ea typeface="Times New Roman" panose="02020603050405020304" pitchFamily="18" charset="0"/>
                <a:cs typeface="Arial" panose="020B0604020202020204" pitchFamily="34" charset="0"/>
              </a:rPr>
              <a:t>المنتج</a:t>
            </a:r>
            <a:r>
              <a:rPr lang="ar-DZ" sz="3200" b="1" kern="100" dirty="0" smtClean="0">
                <a:latin typeface="Arial" panose="020B0604020202020204" pitchFamily="34" charset="0"/>
                <a:ea typeface="Times New Roman" panose="02020603050405020304" pitchFamily="18" charset="0"/>
                <a:cs typeface="Arial" panose="020B0604020202020204" pitchFamily="34" charset="0"/>
              </a:rPr>
              <a:t> : </a:t>
            </a:r>
            <a:endParaRPr lang="fr-FR" sz="3200" b="1" kern="100" dirty="0">
              <a:latin typeface="Aptos"/>
              <a:ea typeface="Times New Roman" panose="02020603050405020304" pitchFamily="18" charset="0"/>
              <a:cs typeface="Arial" panose="020B0604020202020204" pitchFamily="34" charset="0"/>
            </a:endParaRPr>
          </a:p>
          <a:p>
            <a:pPr algn="r" rtl="1">
              <a:lnSpc>
                <a:spcPct val="115000"/>
              </a:lnSpc>
              <a:spcAft>
                <a:spcPts val="800"/>
              </a:spcAft>
            </a:pPr>
            <a:r>
              <a:rPr lang="ar-SA" sz="2400" b="1" kern="100" dirty="0">
                <a:latin typeface="Aptos"/>
                <a:ea typeface="Times New Roman" panose="02020603050405020304" pitchFamily="18" charset="0"/>
                <a:cs typeface="Arial" panose="020B0604020202020204" pitchFamily="34" charset="0"/>
              </a:rPr>
              <a:t>إنتاج الصلب </a:t>
            </a:r>
            <a:r>
              <a:rPr lang="ar-DZ" sz="2400" kern="100" dirty="0">
                <a:latin typeface="Aptos"/>
                <a:ea typeface="Times New Roman" panose="02020603050405020304" pitchFamily="18" charset="0"/>
                <a:cs typeface="Arial" panose="020B0604020202020204" pitchFamily="34" charset="0"/>
              </a:rPr>
              <a:t>: </a:t>
            </a:r>
            <a:r>
              <a:rPr lang="ar-SA" sz="2400" kern="100" dirty="0">
                <a:latin typeface="Aptos"/>
                <a:ea typeface="Times New Roman" panose="02020603050405020304" pitchFamily="18" charset="0"/>
                <a:cs typeface="Arial" panose="020B0604020202020204" pitchFamily="34" charset="0"/>
              </a:rPr>
              <a:t>تعرف شركة </a:t>
            </a:r>
            <a:r>
              <a:rPr lang="en-US" sz="2400" kern="100" dirty="0" err="1">
                <a:latin typeface="Aptos"/>
                <a:ea typeface="Times New Roman" panose="02020603050405020304" pitchFamily="18" charset="0"/>
                <a:cs typeface="Arial" panose="020B0604020202020204" pitchFamily="34" charset="0"/>
              </a:rPr>
              <a:t>Arcelor</a:t>
            </a:r>
            <a:r>
              <a:rPr lang="en-US" sz="2400" kern="100" dirty="0">
                <a:latin typeface="Aptos"/>
                <a:ea typeface="Times New Roman" panose="02020603050405020304" pitchFamily="18" charset="0"/>
                <a:cs typeface="Arial" panose="020B0604020202020204" pitchFamily="34" charset="0"/>
              </a:rPr>
              <a:t> Mittal</a:t>
            </a:r>
            <a:r>
              <a:rPr lang="ar-SA" sz="2400" kern="100" dirty="0">
                <a:latin typeface="Aptos"/>
                <a:ea typeface="Times New Roman" panose="02020603050405020304" pitchFamily="18" charset="0"/>
                <a:cs typeface="Arial" panose="020B0604020202020204" pitchFamily="34" charset="0"/>
              </a:rPr>
              <a:t> بأنها أكبر منتج للصلب في العالم، حيث تبلغ طاقتها الإنتاجية السنوية حوالي 100% 100 مليون طن متريكما ورد في عام 2022. وتعمل الشركة في أكثر من 60 دولة ولديها قاعدة موظفين </a:t>
            </a:r>
            <a:r>
              <a:rPr lang="ar-SA" sz="2400" kern="100" dirty="0" smtClean="0">
                <a:latin typeface="Aptos"/>
                <a:ea typeface="Times New Roman" panose="02020603050405020304" pitchFamily="18" charset="0"/>
                <a:cs typeface="Arial" panose="020B0604020202020204" pitchFamily="34" charset="0"/>
              </a:rPr>
              <a:t>تقريب</a:t>
            </a:r>
            <a:r>
              <a:rPr lang="ar-DZ" sz="2400" kern="100" dirty="0" smtClean="0">
                <a:latin typeface="Aptos"/>
                <a:ea typeface="Times New Roman" panose="02020603050405020304" pitchFamily="18" charset="0"/>
                <a:cs typeface="Arial" panose="020B0604020202020204" pitchFamily="34" charset="0"/>
              </a:rPr>
              <a:t> </a:t>
            </a:r>
            <a:r>
              <a:rPr lang="ar-SA" sz="2400" kern="100" dirty="0" smtClean="0">
                <a:latin typeface="Aptos"/>
                <a:ea typeface="Times New Roman" panose="02020603050405020304" pitchFamily="18" charset="0"/>
                <a:cs typeface="Arial" panose="020B0604020202020204" pitchFamily="34" charset="0"/>
              </a:rPr>
              <a:t>.168,000</a:t>
            </a:r>
            <a:endParaRPr lang="fr-FR" sz="2400" kern="100" dirty="0" smtClean="0">
              <a:latin typeface="Aptos"/>
              <a:ea typeface="Times New Roman" panose="02020603050405020304" pitchFamily="18" charset="0"/>
              <a:cs typeface="Arial" panose="020B0604020202020204" pitchFamily="34" charset="0"/>
            </a:endParaRPr>
          </a:p>
          <a:p>
            <a:pPr marL="0" indent="0" algn="r" rtl="1">
              <a:lnSpc>
                <a:spcPct val="115000"/>
              </a:lnSpc>
              <a:spcAft>
                <a:spcPts val="800"/>
              </a:spcAft>
              <a:buNone/>
            </a:pPr>
            <a:endParaRPr lang="fr-FR" kern="100" dirty="0">
              <a:latin typeface="Aptos"/>
              <a:ea typeface="Times New Roman" panose="02020603050405020304" pitchFamily="18" charset="0"/>
              <a:cs typeface="Arial" panose="020B0604020202020204" pitchFamily="34"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6435" y="3531000"/>
            <a:ext cx="4953418" cy="2904055"/>
          </a:xfrm>
          <a:prstGeom prst="rect">
            <a:avLst/>
          </a:prstGeom>
          <a:ln w="76200">
            <a:solidFill>
              <a:schemeClr val="accent1"/>
            </a:solidFill>
          </a:ln>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833" y="3531000"/>
            <a:ext cx="3004295" cy="2904056"/>
          </a:xfrm>
          <a:prstGeom prst="rect">
            <a:avLst/>
          </a:prstGeom>
          <a:ln w="76200">
            <a:solidFill>
              <a:schemeClr val="accent1"/>
            </a:solidFill>
          </a:ln>
        </p:spPr>
      </p:pic>
    </p:spTree>
    <p:extLst>
      <p:ext uri="{BB962C8B-B14F-4D97-AF65-F5344CB8AC3E}">
        <p14:creationId xmlns:p14="http://schemas.microsoft.com/office/powerpoint/2010/main" val="2782862214"/>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docProps/app.xml><?xml version="1.0" encoding="utf-8"?>
<Properties xmlns="http://schemas.openxmlformats.org/officeDocument/2006/extended-properties" xmlns:vt="http://schemas.openxmlformats.org/officeDocument/2006/docPropsVTypes">
  <Template>Ion</Template>
  <TotalTime>186</TotalTime>
  <Words>3523</Words>
  <Application>Microsoft Office PowerPoint</Application>
  <PresentationFormat>Grand écran</PresentationFormat>
  <Paragraphs>172</Paragraphs>
  <Slides>35</Slides>
  <Notes>0</Notes>
  <HiddenSlides>0</HiddenSlides>
  <MMClips>1</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35</vt:i4>
      </vt:variant>
    </vt:vector>
  </HeadingPairs>
  <TitlesOfParts>
    <vt:vector size="45" baseType="lpstr">
      <vt:lpstr>Aptos</vt:lpstr>
      <vt:lpstr>Arial</vt:lpstr>
      <vt:lpstr>Calibri</vt:lpstr>
      <vt:lpstr>Century Gothic</vt:lpstr>
      <vt:lpstr>Courier New</vt:lpstr>
      <vt:lpstr>Segoe UI Historic</vt:lpstr>
      <vt:lpstr>Times New Roman</vt:lpstr>
      <vt:lpstr>Wingdings</vt:lpstr>
      <vt:lpstr>Wingdings 3</vt:lpstr>
      <vt:lpstr>Ion</vt:lpstr>
      <vt:lpstr>دراسة حالة حول شركة :   ArcelorMittal</vt:lpstr>
      <vt:lpstr>خطة البحث</vt:lpstr>
      <vt:lpstr>المقدمة </vt:lpstr>
      <vt:lpstr>التعرف على الشركة </vt:lpstr>
      <vt:lpstr>تاريخ الشركة </vt:lpstr>
      <vt:lpstr>شعار الشركة </vt:lpstr>
      <vt:lpstr>أهداف الشركة  </vt:lpstr>
      <vt:lpstr>منافسو الشركة </vt:lpstr>
      <vt:lpstr>المزيج التسويقي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تحليل سووت </vt:lpstr>
      <vt:lpstr>Présentation PowerPoint</vt:lpstr>
      <vt:lpstr>Présentation PowerPoint</vt:lpstr>
      <vt:lpstr>Présentation PowerPoint</vt:lpstr>
      <vt:lpstr>تحليل باستيل </vt:lpstr>
      <vt:lpstr>Présentation PowerPoint</vt:lpstr>
      <vt:lpstr>Présentation PowerPoint</vt:lpstr>
      <vt:lpstr>Présentation PowerPoint</vt:lpstr>
      <vt:lpstr>Présentation PowerPoint</vt:lpstr>
      <vt:lpstr>Présentation PowerPoint</vt:lpstr>
      <vt:lpstr>تحليل القوى الخمس لبورتر </vt:lpstr>
      <vt:lpstr>Présentation PowerPoint</vt:lpstr>
      <vt:lpstr>عينة من المؤسسات التي تتعامل مع ‏ArcelorMittal‏ </vt:lpstr>
      <vt:lpstr>عينة من منتجاتها</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DELL</dc:creator>
  <cp:lastModifiedBy>DELL</cp:lastModifiedBy>
  <cp:revision>29</cp:revision>
  <dcterms:created xsi:type="dcterms:W3CDTF">2024-12-10T18:45:54Z</dcterms:created>
  <dcterms:modified xsi:type="dcterms:W3CDTF">2024-12-10T21:52:51Z</dcterms:modified>
</cp:coreProperties>
</file>