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71" r:id="rId2"/>
    <p:sldId id="256" r:id="rId3"/>
    <p:sldId id="257" r:id="rId4"/>
    <p:sldId id="258" r:id="rId5"/>
    <p:sldId id="260" r:id="rId6"/>
    <p:sldId id="262" r:id="rId7"/>
    <p:sldId id="263" r:id="rId8"/>
    <p:sldId id="265" r:id="rId9"/>
    <p:sldId id="266" r:id="rId10"/>
    <p:sldId id="270" r:id="rId11"/>
    <p:sldId id="267" r:id="rId12"/>
    <p:sldId id="269" r:id="rId13"/>
    <p:sldId id="268" r:id="rId14"/>
  </p:sldIdLst>
  <p:sldSz cx="14630400" cy="8229600"/>
  <p:notesSz cx="8229600" cy="14630400"/>
  <p:embeddedFontLst>
    <p:embeddedFont>
      <p:font typeface="Algerian" pitchFamily="82" charset="0"/>
      <p:regular r:id="rId16"/>
    </p:embeddedFont>
    <p:embeddedFont>
      <p:font typeface="Arimo Bold" panose="020B0604020202020204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itchFamily="2" charset="0"/>
      <p:regular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ï_zø Us_ma" initials="ZU" lastIdx="1" clrIdx="0">
    <p:extLst>
      <p:ext uri="{19B8F6BF-5375-455C-9EA6-DF929625EA0E}">
        <p15:presenceInfo xmlns:p15="http://schemas.microsoft.com/office/powerpoint/2012/main" userId="667729327548fe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-437" y="-8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font" Target="fonts/font6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20" Type="http://schemas.openxmlformats.org/officeDocument/2006/relationships/font" Target="fonts/font5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font" Target="fonts/font4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7.fntdata" /><Relationship Id="rId27" Type="http://schemas.openxmlformats.org/officeDocument/2006/relationships/tableStyles" Target="tableStyle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20T09:30:10.606" idx="1">
    <p:pos x="9098" y="4824"/>
    <p:text>4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46160" y="7249635"/>
            <a:ext cx="1094327" cy="43815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7249635"/>
            <a:ext cx="7557134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08796" y="7249635"/>
            <a:ext cx="820007" cy="438150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181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Relationship Id="rId4" Type="http://schemas.openxmlformats.org/officeDocument/2006/relationships/comments" Target="../comments/commen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789981" y="5749649"/>
            <a:ext cx="370522" cy="370522"/>
          </a:xfrm>
          <a:custGeom>
            <a:avLst/>
            <a:gdLst/>
            <a:ahLst/>
            <a:cxnLst/>
            <a:rect l="l" t="t" r="r" b="b"/>
            <a:pathLst>
              <a:path w="463153" h="463153">
                <a:moveTo>
                  <a:pt x="0" y="0"/>
                </a:moveTo>
                <a:lnTo>
                  <a:pt x="463153" y="0"/>
                </a:lnTo>
                <a:lnTo>
                  <a:pt x="463153" y="463153"/>
                </a:lnTo>
                <a:lnTo>
                  <a:pt x="0" y="463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0"/>
            <a:ext cx="14203680" cy="9874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681"/>
              </a:lnSpc>
            </a:pPr>
            <a:r>
              <a:rPr lang="ar-DZ" sz="3520" b="1" spc="108" dirty="0">
                <a:solidFill>
                  <a:srgbClr val="443728"/>
                </a:solidFill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الجمهورية الجزائرية الديمقراطية الشعبية</a:t>
            </a:r>
          </a:p>
          <a:p>
            <a:pPr algn="ctr" rtl="1">
              <a:lnSpc>
                <a:spcPts val="7681"/>
              </a:lnSpc>
            </a:pPr>
            <a:r>
              <a:rPr lang="ar-DZ" sz="2560" b="1" spc="108" dirty="0">
                <a:solidFill>
                  <a:srgbClr val="443728"/>
                </a:solidFill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وزارة التعليم العالي والبحث العلمي</a:t>
            </a:r>
          </a:p>
          <a:p>
            <a:pPr algn="ctr" rtl="1">
              <a:lnSpc>
                <a:spcPts val="7681"/>
              </a:lnSpc>
            </a:pPr>
            <a:r>
              <a:rPr lang="ar-DZ" sz="2240" b="1" spc="108" dirty="0">
                <a:solidFill>
                  <a:srgbClr val="443728"/>
                </a:solidFill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جامعة محمد خيضر بسكرة</a:t>
            </a:r>
          </a:p>
          <a:p>
            <a:pPr algn="ctr" rtl="1">
              <a:lnSpc>
                <a:spcPts val="7681"/>
              </a:lnSpc>
            </a:pPr>
            <a:r>
              <a:rPr lang="ar-DZ" sz="2560" b="1" spc="108" dirty="0">
                <a:solidFill>
                  <a:srgbClr val="443728"/>
                </a:solidFill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كلية العلوم الاقتصادية وعلوم التسيير</a:t>
            </a:r>
            <a:endParaRPr lang="ar-DZ" sz="2560" b="1" spc="381" dirty="0">
              <a:solidFill>
                <a:srgbClr val="FF0000"/>
              </a:solidFill>
              <a:latin typeface="Arimo Bold"/>
              <a:ea typeface="Arimo Bold"/>
              <a:cs typeface="+mj-cs"/>
              <a:sym typeface="Arimo Bold"/>
            </a:endParaRPr>
          </a:p>
          <a:p>
            <a:pPr algn="r" rtl="1">
              <a:lnSpc>
                <a:spcPts val="7681"/>
              </a:lnSpc>
            </a:pPr>
            <a:r>
              <a:rPr lang="ar-DZ" sz="2240" b="1" spc="108" dirty="0">
                <a:solidFill>
                  <a:srgbClr val="443728"/>
                </a:solidFill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السنة ثانية ماستر </a:t>
            </a:r>
          </a:p>
          <a:p>
            <a:pPr algn="r" rtl="1">
              <a:lnSpc>
                <a:spcPts val="7681"/>
              </a:lnSpc>
            </a:pPr>
            <a:r>
              <a:rPr lang="ar-DZ" sz="1920" b="1" spc="108" dirty="0">
                <a:solidFill>
                  <a:srgbClr val="443728"/>
                </a:solidFill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قسم العلوم الاقتصادية </a:t>
            </a:r>
          </a:p>
          <a:p>
            <a:pPr algn="r" rtl="1">
              <a:lnSpc>
                <a:spcPts val="7681"/>
              </a:lnSpc>
            </a:pPr>
            <a:r>
              <a:rPr lang="ar-DZ" sz="2240" b="1" spc="108" dirty="0">
                <a:solidFill>
                  <a:srgbClr val="443728"/>
                </a:solidFill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فرع اقتصاد الطاقة</a:t>
            </a:r>
          </a:p>
          <a:p>
            <a:pPr algn="r" rtl="1">
              <a:lnSpc>
                <a:spcPts val="7681"/>
              </a:lnSpc>
            </a:pPr>
            <a:r>
              <a:rPr lang="ar-DZ" sz="2400" b="1" spc="108" dirty="0"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الطالب</a:t>
            </a:r>
            <a:r>
              <a:rPr lang="ar-EG" sz="2400" b="1" spc="381" dirty="0">
                <a:latin typeface="Arimo Bold"/>
                <a:ea typeface="Arimo Bold"/>
                <a:cs typeface="Arimo Bold"/>
                <a:sym typeface="Arimo Bold"/>
              </a:rPr>
              <a:t> :</a:t>
            </a:r>
            <a:r>
              <a:rPr lang="ar-DZ" sz="2400" b="1" spc="108" dirty="0"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 </a:t>
            </a:r>
            <a:r>
              <a:rPr lang="ar-DZ" sz="2400" b="1" spc="108" dirty="0" err="1"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ريقط</a:t>
            </a:r>
            <a:r>
              <a:rPr lang="ar-DZ" sz="2400" b="1" spc="108" dirty="0"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 زين </a:t>
            </a:r>
            <a:r>
              <a:rPr lang="ar-DZ" sz="2400" b="1" spc="108"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الدين و نوي ايمن                                                                          </a:t>
            </a:r>
            <a:r>
              <a:rPr lang="ar-DZ" sz="2400" b="1" spc="108" dirty="0">
                <a:latin typeface="Algerian" panose="04020705040A02060702" pitchFamily="82" charset="0"/>
                <a:ea typeface="Arimo Bold"/>
                <a:cs typeface="+mj-cs"/>
                <a:sym typeface="Noto Sans Arabic"/>
              </a:rPr>
              <a:t>2024/2025</a:t>
            </a:r>
          </a:p>
          <a:p>
            <a:pPr algn="r" rtl="1">
              <a:lnSpc>
                <a:spcPts val="7681"/>
              </a:lnSpc>
            </a:pPr>
            <a:endParaRPr lang="ar-DZ" sz="2240" b="1" spc="108" dirty="0">
              <a:solidFill>
                <a:srgbClr val="443728"/>
              </a:solidFill>
              <a:latin typeface="Algerian" panose="04020705040A02060702" pitchFamily="82" charset="0"/>
              <a:ea typeface="Arimo Bold"/>
              <a:cs typeface="+mj-cs"/>
              <a:sym typeface="Noto Sans Arabic"/>
            </a:endParaRPr>
          </a:p>
          <a:p>
            <a:pPr algn="r" rtl="1">
              <a:lnSpc>
                <a:spcPts val="7681"/>
              </a:lnSpc>
            </a:pPr>
            <a:endParaRPr lang="ar-DZ" sz="960" b="1" spc="381" dirty="0">
              <a:solidFill>
                <a:srgbClr val="443728"/>
              </a:solidFill>
              <a:latin typeface="Arimo Bold"/>
              <a:ea typeface="Arimo Bold"/>
              <a:cs typeface="+mj-cs"/>
              <a:sym typeface="Arim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9981" y="7569696"/>
            <a:ext cx="6036221" cy="33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3006"/>
              </a:lnSpc>
            </a:pPr>
            <a:endParaRPr lang="ar-EG" sz="1749" dirty="0">
              <a:solidFill>
                <a:srgbClr val="443728"/>
              </a:solidFill>
              <a:latin typeface="Algerian" panose="04020705040A02060702" pitchFamily="82" charset="0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73663" y="4596445"/>
            <a:ext cx="59535" cy="32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0"/>
              </a:lnSpc>
            </a:pPr>
            <a:r>
              <a:rPr lang="en-US" sz="1749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57BF11F-A485-D63F-C068-E4EB066CA18F}"/>
              </a:ext>
            </a:extLst>
          </p:cNvPr>
          <p:cNvSpPr/>
          <p:nvPr/>
        </p:nvSpPr>
        <p:spPr>
          <a:xfrm>
            <a:off x="2011680" y="4596445"/>
            <a:ext cx="8900160" cy="26273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7700"/>
              </a:lnSpc>
            </a:pPr>
            <a:r>
              <a:rPr lang="en-US" sz="6000" b="1" dirty="0" err="1">
                <a:solidFill>
                  <a:srgbClr val="92D050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السياسات</a:t>
            </a:r>
            <a:r>
              <a:rPr lang="en-US" sz="6000" b="1" dirty="0">
                <a:solidFill>
                  <a:srgbClr val="92D050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الصناعية</a:t>
            </a:r>
            <a:r>
              <a:rPr lang="en-US" sz="6000" b="1" dirty="0">
                <a:solidFill>
                  <a:srgbClr val="92D050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لصناعة</a:t>
            </a:r>
            <a:r>
              <a:rPr lang="en-US" sz="6000" b="1" dirty="0">
                <a:solidFill>
                  <a:srgbClr val="92D050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الطاقة</a:t>
            </a:r>
            <a:endParaRPr lang="en-US" sz="6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20017" y="488373"/>
            <a:ext cx="73942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5550"/>
              </a:lnSpc>
            </a:pPr>
            <a:r>
              <a:rPr lang="ar-SA" sz="4800" b="1" dirty="0">
                <a:solidFill>
                  <a:srgbClr val="252525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التجارب العالمية في سياسات الطاقة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472967"/>
            <a:ext cx="144433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ألمانيا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برنامج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Energiewende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الذي يهدف إلى التحول الكامل للطاقة المتجددة بحلول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2050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، مع تقليل الاعتماد على الطاقة النووية والفحم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(Boyle, 2021, p. 125).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الاعتماد على مزارع الرياح والطاقة الشمسية كمصادر رئيسية للطاقة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الصين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تعد الصين أكبر منتج للطاقة الشمسية والرياح في العالم، بفضل دعم حكومي قوي ومشروعات ضخمة في مجال الطاقة المتجددة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سياسات داعمة مثل الحوافز الضريبية للمستثمرين في قطاع الطاقة الخضراء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</a:t>
            </a:r>
            <a:r>
              <a:rPr kumimoji="0" lang="fr-FR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Kurochkin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2021, p. 88).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3.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الولايات المتحدة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تشجيع الاستثمار في البحث والتطوير للطاقة النظيفة، مثل تقنية البطاريات وتقنيات احتجاز الكربون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برامج فدرالية تدعم السيارات الكهربائية والطاقة الشمسية المنزلية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(Tester et al., 2018, p. 76).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20017" y="488373"/>
            <a:ext cx="73942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5550"/>
              </a:lnSpc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2117" y="958058"/>
            <a:ext cx="1430828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قطاع الطاقة في الجزائر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الواقع والتحديات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يعتمد الاقتصاد الجزائري بشكل رئيسي على صادرات النفط والغاز الطبيعي، حيث تمثل أكثر من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90%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من عائدات التصدير و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60%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من إيرادات الميزانية العامة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(OPEC Report, 2021, p. 42).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تواجه الجزائر تحديات كبيرة مثل تقلبات أسعار النفط عالمياً وضعف الاستثمار في الطاقة المتجددة والبنية التحتية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السياسات الصناعية للطاقة في الجزائر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استراتيجية الطاقة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2030: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تهدف إلى إنتاج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27%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من الطاقة الكهربائية من مصادر متجددة بحلول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2030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، بقدرة تصل إلى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22,000 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ميغاواط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التركيز على الطاقة الشمسية، الرياح، والطاقة الكهرومائية 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fr-FR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Algerian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Ministry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of </a:t>
            </a:r>
            <a:r>
              <a:rPr kumimoji="0" lang="fr-FR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2015, p. 30).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0526" y="311727"/>
            <a:ext cx="9195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r-FR" dirty="0">
                <a:solidFill>
                  <a:srgbClr val="252525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lang="ar-SA" sz="3600" b="1" dirty="0">
                <a:solidFill>
                  <a:srgbClr val="252525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السياسات الصناعية لصناعة الطاقة في الجزائر</a:t>
            </a:r>
            <a:endParaRPr lang="fr-FR" sz="3600" b="1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4904509"/>
            <a:ext cx="14630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مشاريع الطاقة المتجددة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أطلقت الجزائر مشاريع مثل 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تافوك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للطاقة الشمسية الذي يهدف إلى إنتاج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400 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ميغاواط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من الطاقة النظيفة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تطوير مزارع الرياح في مناطق جنوب الجزائر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3.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تحفيز البحث والتطوير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إنشاء مركز تطوير الطاقات المتجددة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(CDER)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لدعم الابتكار في مجالات الطاقة الشمسية والهيدروجين الأخضر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(CDER Report, 2021, p. 25).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20017" y="488373"/>
            <a:ext cx="73942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5550"/>
              </a:lnSpc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72838" y="2576876"/>
            <a:ext cx="1407968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الإمكانات الطبيعية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توفر الجزائر مساحات شاسعة وصحراوية تُعتبر مثالية لمشروعات الطاقة الشمسية والرياح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تُقدّر إمكانيات الطاقة الشمسية في الجزائر بحوالي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13.9 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تيراواط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سنويًا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</a:t>
            </a:r>
            <a:r>
              <a:rPr kumimoji="0" lang="fr-FR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Kurochkin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2021, p. 94).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التعاون الإقليمي والدولي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الشراكات مع الاتحاد الأوروبي في تصدير الطاقة النظيفة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استفادة الجزائر من برامج التمويل الدولية مثل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Green </a:t>
            </a:r>
            <a:r>
              <a:rPr kumimoji="0" lang="fr-FR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Climate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Fund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3464" y="669851"/>
            <a:ext cx="6240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>
                <a:solidFill>
                  <a:srgbClr val="252525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الفرص المستقبلية للطاقة في الجزائر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20017" y="488373"/>
            <a:ext cx="73942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5550"/>
              </a:lnSpc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358736" y="1626986"/>
            <a:ext cx="1050520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الخاتمة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تعد السياسات الصناعية لصناعة الطاقة أداة استراتيجية لتحقيق التنمية المستدامة والأمن 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الطاقي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، خاصة في ظل التحديات البيئية والاقتصادية الحالية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ومع ذلك، يتطلب نجاح هذه السياسات شراكة فعالة بين القطاعين العام والخاص، وتعزيز الابتكار والتكنولوجيا، وتحقيق التوازن بين الأهداف الاقتصادية والبيئية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6754" y="139660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السياسات الصناعية لصناعة الطاقة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39269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75345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70040" y="5736550"/>
            <a:ext cx="169735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6249" y="3278035"/>
            <a:ext cx="8747026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المقدمة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عصر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التحول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الطاقوي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العالمي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،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أصبحت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السياسات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الصناعية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الموجهة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لصناعة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الطاقة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أداة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استراتيجية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لضمان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أمن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الطاقة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،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تقليل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الانبعاثات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الكربونية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،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وتعزيز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الاقتصاد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الأخضر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تعمل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الدول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على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تطوير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سياسات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صناعية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لتحفيز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البحث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والابتكار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مجال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الطاقة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وتعزيز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استخدام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المصادر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المتجددة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الجزائر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،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يعتبر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قطاع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الطاقة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العمود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الفقري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للاقتصاد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الوطني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،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مما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يبرز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أهمية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تطوير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سياسات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فعالة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لضمان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استدامته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وتنويعه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0442" y="64423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تعريف السياسات الصناعية وأهميتها في صناعة الطاقة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21676" y="2156103"/>
            <a:ext cx="3664863" cy="5096752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82752" y="23587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80443" y="2382537"/>
            <a:ext cx="3184976" cy="4413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rtl="1">
              <a:lnSpc>
                <a:spcPts val="2850"/>
              </a:lnSpc>
            </a:pPr>
            <a:r>
              <a:rPr lang="ar-SA" sz="2400" b="1" dirty="0"/>
              <a:t>مفهوم</a:t>
            </a:r>
            <a:r>
              <a:rPr lang="ar-SA" sz="1600" b="1" dirty="0"/>
              <a:t> </a:t>
            </a:r>
            <a:r>
              <a:rPr lang="ar-SA" sz="2400" b="1" dirty="0"/>
              <a:t>السياسات الصناعية للطاقة</a:t>
            </a:r>
            <a:endParaRPr lang="fr-FR" sz="1600" b="1" dirty="0"/>
          </a:p>
          <a:p>
            <a:pPr algn="r" rtl="1">
              <a:lnSpc>
                <a:spcPts val="2850"/>
              </a:lnSpc>
            </a:pPr>
            <a:r>
              <a:rPr lang="ar-SA" sz="1600" dirty="0"/>
              <a:t>تشير السياسات الصناعية للطاقة إلى مجموعة التدابير التي تتخذها الحكومات لتعزيز إنتاج واستهلاك الطاقة بطريقة مستدامة، من خلال دعم التكنولوجيا، تقديم الحوافز، وتشريع القوانين</a:t>
            </a:r>
            <a:endParaRPr lang="fr-FR" sz="1600" b="1" dirty="0"/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572000" y="2156103"/>
            <a:ext cx="3664863" cy="5096752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106937" y="23825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أهمية في صناعة الطاقة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27864" y="2382537"/>
            <a:ext cx="3274565" cy="2919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rtl="1"/>
            <a:endParaRPr lang="fr-FR" sz="1600" dirty="0"/>
          </a:p>
          <a:p>
            <a:pPr rtl="1"/>
            <a:r>
              <a:rPr lang="fr-FR" sz="1600" dirty="0"/>
              <a:t> </a:t>
            </a:r>
          </a:p>
          <a:p>
            <a:pPr algn="r" rtl="1"/>
            <a:r>
              <a:rPr lang="fr-FR" sz="1600" dirty="0"/>
              <a:t>1. </a:t>
            </a:r>
            <a:r>
              <a:rPr lang="ar-SA" sz="1600" dirty="0"/>
              <a:t>أمن الطاقة</a:t>
            </a:r>
            <a:r>
              <a:rPr lang="fr-FR" sz="1600" dirty="0"/>
              <a:t>: </a:t>
            </a:r>
            <a:r>
              <a:rPr lang="ar-SA" sz="1600" dirty="0"/>
              <a:t>ضمان توافر مصادر الطاقة محليًا وبأسعار معقولة</a:t>
            </a:r>
            <a:r>
              <a:rPr lang="fr-FR" sz="1600" dirty="0"/>
              <a:t>.</a:t>
            </a:r>
          </a:p>
          <a:p>
            <a:pPr rtl="1"/>
            <a:r>
              <a:rPr lang="fr-FR" sz="1600" dirty="0"/>
              <a:t> </a:t>
            </a:r>
          </a:p>
          <a:p>
            <a:pPr algn="r" rtl="1"/>
            <a:r>
              <a:rPr lang="fr-FR" sz="1600" dirty="0"/>
              <a:t>2. </a:t>
            </a:r>
            <a:r>
              <a:rPr lang="ar-SA" sz="1600" dirty="0"/>
              <a:t>الاستدامة البيئية</a:t>
            </a:r>
            <a:r>
              <a:rPr lang="fr-FR" sz="1600" dirty="0"/>
              <a:t>: </a:t>
            </a:r>
            <a:r>
              <a:rPr lang="ar-SA" sz="1600" dirty="0"/>
              <a:t>تقليل </a:t>
            </a:r>
            <a:r>
              <a:rPr lang="ar-SA" sz="1600" dirty="0" err="1"/>
              <a:t>انبعاثات</a:t>
            </a:r>
            <a:r>
              <a:rPr lang="ar-SA" sz="1600" dirty="0"/>
              <a:t> الكربون من خلال دعم الطاقة المتجددة</a:t>
            </a:r>
            <a:r>
              <a:rPr lang="fr-FR" sz="1600" dirty="0"/>
              <a:t>.</a:t>
            </a:r>
          </a:p>
          <a:p>
            <a:pPr rtl="1"/>
            <a:r>
              <a:rPr lang="fr-FR" sz="1600" dirty="0"/>
              <a:t>  </a:t>
            </a:r>
          </a:p>
          <a:p>
            <a:pPr algn="r" rtl="1"/>
            <a:r>
              <a:rPr lang="fr-FR" sz="1600" dirty="0"/>
              <a:t>3. </a:t>
            </a:r>
            <a:r>
              <a:rPr lang="ar-SA" sz="1600" dirty="0"/>
              <a:t>تحفيز الابتكار</a:t>
            </a:r>
            <a:r>
              <a:rPr lang="fr-FR" sz="1600" dirty="0"/>
              <a:t>: </a:t>
            </a:r>
            <a:r>
              <a:rPr lang="ar-SA" sz="1600" dirty="0"/>
              <a:t>دعم البحث والتطوير في تقنيات الطاقة الحديثة</a:t>
            </a:r>
            <a:r>
              <a:rPr lang="fr-FR" sz="1600" dirty="0"/>
              <a:t>.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،.</a:t>
            </a:r>
            <a:endParaRPr lang="en-US" sz="175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87037" y="7647709"/>
            <a:ext cx="146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الوكالة الدولية للطاقة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(IEA)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،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"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استراتيجيات تطوير قطاع الطاقة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"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،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2023.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73942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0121" y="2141544"/>
            <a:ext cx="1353548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تحقيق الأمن </a:t>
            </a:r>
            <a:r>
              <a:rPr kumimoji="0" lang="ar-SA" sz="27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الطاقي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ضمان توفير مصادر طاقة مستقرة ومستدامة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تنويع مصادر الطاقة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تقليل الاعتماد على الوقود 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الأحفوري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من خلال تطوير الطاقات المتجددة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3.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تعزيز الكفاءة والإنتاجية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تحسين استغلال الموارد المتاحة بأقل تكلفة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4.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الحد من التأثيرات البيئية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تقليل 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الانبعاثات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الملوثة ودعم التحول نحو اقتصاد منخفض الكربون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5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 </a:t>
            </a:r>
            <a:r>
              <a:rPr kumimoji="0" lang="ar-SA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تعزيز الابتكار المحلي</a:t>
            </a:r>
            <a:r>
              <a:rPr kumimoji="0" lang="fr-FR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تطوير التكنولوجيا الوطنية في مجال إنتاج وتخزين الطاقة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ar-DZ" sz="2700" b="0" i="0" u="none" strike="noStrike" cap="none" normalizeH="0" baseline="0" dirty="0">
              <a:ln>
                <a:noFill/>
              </a:ln>
              <a:solidFill>
                <a:srgbClr val="252525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DZ" sz="2700" dirty="0">
              <a:solidFill>
                <a:srgbClr val="252525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DZ" sz="2700" b="0" i="0" u="none" strike="noStrike" cap="none" normalizeH="0" baseline="0" dirty="0">
              <a:ln>
                <a:noFill/>
              </a:ln>
              <a:solidFill>
                <a:srgbClr val="252525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DZ" sz="2700" dirty="0">
              <a:solidFill>
                <a:srgbClr val="252525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DZ" sz="2700" b="0" i="0" u="none" strike="noStrike" cap="none" normalizeH="0" baseline="0" dirty="0">
              <a:ln>
                <a:noFill/>
              </a:ln>
              <a:solidFill>
                <a:srgbClr val="252525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DZ" sz="2700" dirty="0">
              <a:solidFill>
                <a:srgbClr val="252525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تقرير المنتدى الاقتصادي العالمي حول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"</a:t>
            </a:r>
            <a:r>
              <a:rPr kumimoji="0" lang="ar-SA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التحولات في الطاقة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"</a:t>
            </a:r>
            <a:r>
              <a:rPr kumimoji="0" lang="ar-SA" sz="2700" b="0" i="0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،</a:t>
            </a:r>
            <a:r>
              <a:rPr kumimoji="0" lang="fr-FR" sz="27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2022.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3385" y="701749"/>
            <a:ext cx="6433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>
                <a:solidFill>
                  <a:srgbClr val="252525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أهداف السياسات الصناعية لصناعة الطاقة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8580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5550"/>
              </a:lnSpc>
            </a:pPr>
            <a:r>
              <a:rPr lang="ar-SA" sz="4800" b="1" dirty="0"/>
              <a:t>الأدوات المستخدمة في السياسات الصناعية ل</a:t>
            </a:r>
            <a:r>
              <a:rPr lang="ar-DZ" sz="4800" b="1" dirty="0"/>
              <a:t>صناعة ا</a:t>
            </a:r>
            <a:r>
              <a:rPr lang="ar-SA" sz="4800" b="1" dirty="0"/>
              <a:t>لطاقة</a:t>
            </a:r>
            <a:endParaRPr lang="fr-FR" sz="4800" b="1" dirty="0"/>
          </a:p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443520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2938582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2698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70253" y="2783681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670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2750"/>
              </a:lnSpc>
            </a:pPr>
            <a:r>
              <a:rPr lang="ar-SA" sz="2400" b="1" dirty="0"/>
              <a:t>الحوافز المالية</a:t>
            </a:r>
            <a:r>
              <a:rPr lang="fr-FR" sz="2400" b="1" dirty="0"/>
              <a:t>: </a:t>
            </a:r>
            <a:r>
              <a:rPr lang="en-US" sz="2200" b="1" dirty="0"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 </a:t>
            </a:r>
            <a:endParaRPr lang="en-US" sz="2200" b="1" dirty="0"/>
          </a:p>
        </p:txBody>
      </p:sp>
      <p:sp>
        <p:nvSpPr>
          <p:cNvPr id="9" name="Text 6"/>
          <p:cNvSpPr/>
          <p:nvPr/>
        </p:nvSpPr>
        <p:spPr>
          <a:xfrm>
            <a:off x="2381488" y="31607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ar-DZ" sz="1750" dirty="0" err="1"/>
              <a:t>ااا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8352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5953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47155" y="4680347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566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5057418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369010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61290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50846" y="6214110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6100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591181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55881" y="3160752"/>
            <a:ext cx="6689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تقديم دعم مالي للشركات التي تعمل في مجال الطاقة النظيفة</a:t>
            </a:r>
            <a:r>
              <a:rPr lang="fr-FR" dirty="0"/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82916" y="5057418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dirty="0"/>
              <a:t>تعزيز الشراكات الدولية لتطوير مشاريع الطاقة</a:t>
            </a:r>
            <a:r>
              <a:rPr lang="fr-FR" dirty="0"/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68856" y="4566999"/>
            <a:ext cx="279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/>
              <a:t>تشجيع الاستثمار الأجنبي</a:t>
            </a:r>
            <a:r>
              <a:rPr lang="fr-FR" sz="2400" b="1" dirty="0"/>
              <a:t>: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59123" y="6670655"/>
            <a:ext cx="7315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rtl="1"/>
            <a:r>
              <a:rPr lang="ar-SA" dirty="0"/>
              <a:t>وضع قوانين تلزم باستخدام نسب محددة من الطاقة المتجددة في الشبكات الكهربائية الوطنية</a:t>
            </a:r>
            <a:r>
              <a:rPr lang="fr-FR" dirty="0"/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61127" y="6129099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/>
              <a:t>التشريعات</a:t>
            </a:r>
            <a:r>
              <a:rPr lang="fr-FR" sz="2400" b="1" dirty="0"/>
              <a:t>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94066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الدعم المالي والتمويلي لتطوير صناعة الطاقة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التمويل الحكومي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إنشاء صناديق استثمارية وبرامج تمويل لدعم مشاريع الطاقة المتجددة.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التمويل الخاص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تشجيع الاستثمارات الأجنبية المباشرة وإتاحة التمويل للشركات المحلية.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الشراكات الدولية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إبرام اتفاقيات وشراكات لتبادل الخبرات وتنفيذ مشاريع بالتعاون الدولي.</a:t>
            </a:r>
            <a:endParaRPr lang="en-US" sz="175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التركيز على البحث والتطوير والابتكار في صناعة الطاقة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79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تطوير التقنيات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353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الاستثمار في البحث والتطوير لتحسين كفاءة التكنولوجيا والعمليات الإنتاجية.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تعزيز الابتكار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785479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تشجيع المبادرات الابتكارية وتوفير الحوافز للشركات المحلية.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607504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التعاون الدولي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6552605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إقامة شراكات بحثية مع مؤسسات عالمية لتبادل المعرفة والخبرات.</a:t>
            </a:r>
            <a:endParaRPr lang="en-US" sz="17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12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8660" y="3140393"/>
            <a:ext cx="12185333" cy="632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دور القطاع الخاص في تنفيذ السياسات الصناعية لصناعة الطاقة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303770" y="4076938"/>
            <a:ext cx="22860" cy="3543538"/>
          </a:xfrm>
          <a:prstGeom prst="roundRect">
            <a:avLst>
              <a:gd name="adj" fmla="val 372058"/>
            </a:avLst>
          </a:prstGeom>
          <a:solidFill>
            <a:srgbClr val="D1C8C6"/>
          </a:solidFill>
          <a:ln/>
        </p:spPr>
      </p:sp>
      <p:sp>
        <p:nvSpPr>
          <p:cNvPr id="5" name="Shape 2"/>
          <p:cNvSpPr/>
          <p:nvPr/>
        </p:nvSpPr>
        <p:spPr>
          <a:xfrm>
            <a:off x="6401633" y="4521041"/>
            <a:ext cx="708660" cy="22860"/>
          </a:xfrm>
          <a:prstGeom prst="roundRect">
            <a:avLst>
              <a:gd name="adj" fmla="val 372058"/>
            </a:avLst>
          </a:prstGeom>
          <a:solidFill>
            <a:srgbClr val="D1C8C6"/>
          </a:solidFill>
          <a:ln/>
        </p:spPr>
      </p:sp>
      <p:sp>
        <p:nvSpPr>
          <p:cNvPr id="6" name="Shape 3"/>
          <p:cNvSpPr/>
          <p:nvPr/>
        </p:nvSpPr>
        <p:spPr>
          <a:xfrm>
            <a:off x="7087433" y="4304705"/>
            <a:ext cx="455533" cy="455533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258288" y="4380547"/>
            <a:ext cx="113705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3670221" y="4279344"/>
            <a:ext cx="2531269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المشاركة في الصياغة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08660" y="4717137"/>
            <a:ext cx="5492829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مشاركة القطاع الخاص في وضع السياسات والاستراتيجيات الصناعية للطاقة.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520107" y="5533430"/>
            <a:ext cx="708660" cy="22860"/>
          </a:xfrm>
          <a:prstGeom prst="roundRect">
            <a:avLst>
              <a:gd name="adj" fmla="val 372058"/>
            </a:avLst>
          </a:prstGeom>
          <a:solidFill>
            <a:srgbClr val="D1C8C6"/>
          </a:solidFill>
          <a:ln/>
        </p:spPr>
      </p:sp>
      <p:sp>
        <p:nvSpPr>
          <p:cNvPr id="11" name="Shape 8"/>
          <p:cNvSpPr/>
          <p:nvPr/>
        </p:nvSpPr>
        <p:spPr>
          <a:xfrm>
            <a:off x="7087433" y="5317093"/>
            <a:ext cx="455533" cy="455533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237690" y="5392936"/>
            <a:ext cx="154900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8428911" y="5291733"/>
            <a:ext cx="2531269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تنفيذ المبادرات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8428911" y="5729526"/>
            <a:ext cx="5492829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المساهمة في تنفيذ المشاريع والبرامج التي تدعم أهداف السياسات الصناعية.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6401633" y="6444615"/>
            <a:ext cx="708660" cy="22860"/>
          </a:xfrm>
          <a:prstGeom prst="roundRect">
            <a:avLst>
              <a:gd name="adj" fmla="val 372058"/>
            </a:avLst>
          </a:prstGeom>
          <a:solidFill>
            <a:srgbClr val="D1C8C6"/>
          </a:solidFill>
          <a:ln/>
        </p:spPr>
      </p:sp>
      <p:sp>
        <p:nvSpPr>
          <p:cNvPr id="16" name="Shape 13"/>
          <p:cNvSpPr/>
          <p:nvPr/>
        </p:nvSpPr>
        <p:spPr>
          <a:xfrm>
            <a:off x="7087433" y="6228278"/>
            <a:ext cx="455533" cy="455533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241024" y="6304121"/>
            <a:ext cx="148352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3670221" y="6202918"/>
            <a:ext cx="2531269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التعاون والشراكات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08660" y="6640711"/>
            <a:ext cx="5492829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إقامة شراكات بين القطاعين العام والخاص لتطوير الابتكار والتكنولوجيا.</a:t>
            </a:r>
            <a:endParaRPr lang="en-US" sz="155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10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20017" y="488373"/>
            <a:ext cx="73942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5550"/>
              </a:lnSpc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573000" y="7658100"/>
            <a:ext cx="1870364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044244"/>
            <a:ext cx="1444336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r-FR" sz="2800" dirty="0"/>
              <a:t> </a:t>
            </a:r>
          </a:p>
          <a:p>
            <a:pPr algn="r" rtl="1"/>
            <a:r>
              <a:rPr lang="fr-FR" sz="2800" dirty="0"/>
              <a:t>1. </a:t>
            </a:r>
            <a:r>
              <a:rPr lang="ar-SA" sz="2800" dirty="0"/>
              <a:t>التكلفة العالية لتطوير التكنولوجيا</a:t>
            </a:r>
            <a:r>
              <a:rPr lang="fr-FR" sz="2800" dirty="0"/>
              <a:t>.</a:t>
            </a:r>
          </a:p>
          <a:p>
            <a:pPr algn="r" rtl="1"/>
            <a:r>
              <a:rPr lang="fr-FR" sz="2800" dirty="0"/>
              <a:t>2. </a:t>
            </a:r>
            <a:r>
              <a:rPr lang="ar-SA" sz="2800" dirty="0"/>
              <a:t>نقص الكفاءات والخبرات المحلية</a:t>
            </a:r>
            <a:r>
              <a:rPr lang="fr-FR" sz="2800" dirty="0"/>
              <a:t>.</a:t>
            </a:r>
          </a:p>
          <a:p>
            <a:pPr algn="r" rtl="1"/>
            <a:r>
              <a:rPr lang="fr-FR" sz="2800" dirty="0"/>
              <a:t>3. </a:t>
            </a:r>
            <a:r>
              <a:rPr lang="ar-SA" sz="2800" dirty="0"/>
              <a:t>التحديات البيئية المرتبطة بالاستخراج والنقل</a:t>
            </a:r>
            <a:r>
              <a:rPr lang="fr-FR" sz="2800" dirty="0"/>
              <a:t>.</a:t>
            </a:r>
          </a:p>
          <a:p>
            <a:pPr algn="r" rtl="1"/>
            <a:r>
              <a:rPr lang="fr-FR" sz="2800" dirty="0"/>
              <a:t>4. </a:t>
            </a:r>
            <a:r>
              <a:rPr lang="ar-SA" sz="2800" dirty="0"/>
              <a:t>ضعف التعاون الدولي في تبادل التكنولوجيا والخبرات</a:t>
            </a:r>
            <a:r>
              <a:rPr lang="fr-FR" sz="2800" dirty="0"/>
              <a:t>.</a:t>
            </a:r>
          </a:p>
          <a:p>
            <a:pPr algn="r" rtl="1"/>
            <a:r>
              <a:rPr lang="fr-FR" sz="2800" dirty="0"/>
              <a:t> </a:t>
            </a:r>
          </a:p>
          <a:p>
            <a:pPr algn="r" rtl="1"/>
            <a:r>
              <a:rPr lang="fr-FR" sz="2800" dirty="0"/>
              <a:t> </a:t>
            </a:r>
          </a:p>
          <a:p>
            <a:pPr algn="r" rtl="1"/>
            <a:r>
              <a:rPr lang="fr-FR" sz="2800" dirty="0"/>
              <a:t> </a:t>
            </a:r>
            <a:r>
              <a:rPr lang="ar-SA" sz="2800" dirty="0"/>
              <a:t>منظمة التعاون الاقتصادي والتنمية</a:t>
            </a:r>
            <a:r>
              <a:rPr lang="fr-FR" sz="2800" dirty="0"/>
              <a:t> (OECD)</a:t>
            </a:r>
            <a:r>
              <a:rPr lang="ar-SA" sz="2800" dirty="0" err="1"/>
              <a:t>،</a:t>
            </a:r>
            <a:r>
              <a:rPr lang="fr-FR" sz="2800" dirty="0"/>
              <a:t> "</a:t>
            </a:r>
            <a:r>
              <a:rPr lang="ar-SA" sz="2800" dirty="0"/>
              <a:t>تحديات الطاقة العالمية</a:t>
            </a:r>
            <a:r>
              <a:rPr lang="fr-FR" sz="2800" dirty="0"/>
              <a:t>"</a:t>
            </a:r>
            <a:r>
              <a:rPr lang="ar-SA" sz="2800" dirty="0" err="1"/>
              <a:t>،</a:t>
            </a:r>
            <a:r>
              <a:rPr lang="fr-FR" sz="2800" dirty="0"/>
              <a:t> 2022.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5217" y="873986"/>
            <a:ext cx="8501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/>
              <a:t>التحديات التي تواجه السياسات الصناعية لصناعة الطاقة</a:t>
            </a:r>
            <a:endParaRPr lang="fr-FR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908</Words>
  <Application>Microsoft Office PowerPoint</Application>
  <PresentationFormat>Personnalisé</PresentationFormat>
  <Paragraphs>143</Paragraphs>
  <Slides>13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Zï_zø Us_ma</cp:lastModifiedBy>
  <cp:revision>12</cp:revision>
  <dcterms:created xsi:type="dcterms:W3CDTF">2024-11-12T20:10:23Z</dcterms:created>
  <dcterms:modified xsi:type="dcterms:W3CDTF">2024-12-02T16:08:05Z</dcterms:modified>
</cp:coreProperties>
</file>