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4" r:id="rId5"/>
    <p:sldId id="261" r:id="rId6"/>
    <p:sldId id="265" r:id="rId7"/>
    <p:sldId id="263" r:id="rId8"/>
    <p:sldId id="267" r:id="rId9"/>
    <p:sldId id="260" r:id="rId10"/>
    <p:sldId id="268" r:id="rId11"/>
    <p:sldId id="270" r:id="rId12"/>
    <p:sldId id="269"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ABD96AA-A81A-4039-8759-43F85BAA5C01}" type="datetimeFigureOut">
              <a:rPr lang="fr-FR" smtClean="0"/>
              <a:t>28/10/2024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F1904E-503E-4387-AEBF-5CF7A9432A06}" type="slidenum">
              <a:rPr lang="fr-FR" smtClean="0"/>
              <a:t>‹N°›</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ABD96AA-A81A-4039-8759-43F85BAA5C01}" type="datetimeFigureOut">
              <a:rPr lang="fr-FR" smtClean="0"/>
              <a:t>28/10/2024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F1904E-503E-4387-AEBF-5CF7A9432A06}"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ABD96AA-A81A-4039-8759-43F85BAA5C01}" type="datetimeFigureOut">
              <a:rPr lang="fr-FR" smtClean="0"/>
              <a:t>28/10/2024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F1904E-503E-4387-AEBF-5CF7A9432A06}"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ABD96AA-A81A-4039-8759-43F85BAA5C01}" type="datetimeFigureOut">
              <a:rPr lang="fr-FR" smtClean="0"/>
              <a:t>28/10/2024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F1904E-503E-4387-AEBF-5CF7A9432A06}"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ABD96AA-A81A-4039-8759-43F85BAA5C01}" type="datetimeFigureOut">
              <a:rPr lang="fr-FR" smtClean="0"/>
              <a:t>28/10/2024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F1904E-503E-4387-AEBF-5CF7A9432A06}"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ABD96AA-A81A-4039-8759-43F85BAA5C01}" type="datetimeFigureOut">
              <a:rPr lang="fr-FR" smtClean="0"/>
              <a:t>28/10/2024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F1904E-503E-4387-AEBF-5CF7A9432A06}"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ABD96AA-A81A-4039-8759-43F85BAA5C01}" type="datetimeFigureOut">
              <a:rPr lang="fr-FR" smtClean="0"/>
              <a:t>28/10/2024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8F1904E-503E-4387-AEBF-5CF7A9432A06}"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ABD96AA-A81A-4039-8759-43F85BAA5C01}" type="datetimeFigureOut">
              <a:rPr lang="fr-FR" smtClean="0"/>
              <a:t>28/10/2024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8F1904E-503E-4387-AEBF-5CF7A9432A06}"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D96AA-A81A-4039-8759-43F85BAA5C01}" type="datetimeFigureOut">
              <a:rPr lang="fr-FR" smtClean="0"/>
              <a:t>28/10/2024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8F1904E-503E-4387-AEBF-5CF7A9432A06}"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ABD96AA-A81A-4039-8759-43F85BAA5C01}" type="datetimeFigureOut">
              <a:rPr lang="fr-FR" smtClean="0"/>
              <a:t>28/10/2024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F1904E-503E-4387-AEBF-5CF7A9432A06}"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ABD96AA-A81A-4039-8759-43F85BAA5C01}" type="datetimeFigureOut">
              <a:rPr lang="fr-FR" smtClean="0"/>
              <a:t>28/10/2024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F1904E-503E-4387-AEBF-5CF7A9432A06}" type="slidenum">
              <a:rPr lang="fr-FR" smtClean="0"/>
              <a:t>‹N°›</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ABD96AA-A81A-4039-8759-43F85BAA5C01}" type="datetimeFigureOut">
              <a:rPr lang="fr-FR" smtClean="0"/>
              <a:t>28/10/2024</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8F1904E-503E-4387-AEBF-5CF7A9432A0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4817724"/>
            <a:ext cx="6863680" cy="987540"/>
          </a:xfrm>
        </p:spPr>
        <p:style>
          <a:lnRef idx="1">
            <a:schemeClr val="accent2"/>
          </a:lnRef>
          <a:fillRef idx="3">
            <a:schemeClr val="accent2"/>
          </a:fillRef>
          <a:effectRef idx="2">
            <a:schemeClr val="accent2"/>
          </a:effectRef>
          <a:fontRef idx="minor">
            <a:schemeClr val="lt1"/>
          </a:fontRef>
        </p:style>
        <p:txBody>
          <a:bodyPr>
            <a:normAutofit/>
          </a:bodyPr>
          <a:lstStyle/>
          <a:p>
            <a:pPr algn="ctr" rtl="1"/>
            <a:r>
              <a:rPr lang="ar-DZ" sz="4000" dirty="0" smtClean="0">
                <a:solidFill>
                  <a:schemeClr val="accent6"/>
                </a:solidFill>
              </a:rPr>
              <a:t>الاداء ومؤشرات عوامل النجاح</a:t>
            </a:r>
            <a:endParaRPr lang="fr-FR" sz="4000" dirty="0">
              <a:solidFill>
                <a:schemeClr val="accent6"/>
              </a:solidFill>
            </a:endParaRPr>
          </a:p>
        </p:txBody>
      </p:sp>
      <p:sp>
        <p:nvSpPr>
          <p:cNvPr id="2" name="Titre 1"/>
          <p:cNvSpPr>
            <a:spLocks noGrp="1"/>
          </p:cNvSpPr>
          <p:nvPr>
            <p:ph type="ctrTitle"/>
          </p:nvPr>
        </p:nvSpPr>
        <p:spPr>
          <a:xfrm>
            <a:off x="1043608" y="620688"/>
            <a:ext cx="7175351" cy="4104456"/>
          </a:xfrm>
        </p:spPr>
        <p:txBody>
          <a:bodyPr/>
          <a:lstStyle/>
          <a:p>
            <a:pPr marL="182880" indent="0" algn="ctr" rtl="1">
              <a:buNone/>
            </a:pPr>
            <a:r>
              <a:rPr lang="ar-DZ" sz="2400" b="0" dirty="0">
                <a:solidFill>
                  <a:srgbClr val="F07F09">
                    <a:tint val="88000"/>
                    <a:satMod val="150000"/>
                  </a:srgbClr>
                </a:solidFill>
                <a:effectLst>
                  <a:outerShdw blurRad="53975" dist="22860" dir="5400000" algn="tl" rotWithShape="0">
                    <a:srgbClr val="000000">
                      <a:alpha val="55000"/>
                    </a:srgbClr>
                  </a:outerShdw>
                </a:effectLst>
                <a:latin typeface="Verdana"/>
              </a:rPr>
              <a:t>جامعة محمد خيضر بسكرة</a:t>
            </a:r>
            <a:br>
              <a:rPr lang="ar-DZ" sz="2400" b="0" dirty="0">
                <a:solidFill>
                  <a:srgbClr val="F07F09">
                    <a:tint val="88000"/>
                    <a:satMod val="150000"/>
                  </a:srgbClr>
                </a:solidFill>
                <a:effectLst>
                  <a:outerShdw blurRad="53975" dist="22860" dir="5400000" algn="tl" rotWithShape="0">
                    <a:srgbClr val="000000">
                      <a:alpha val="55000"/>
                    </a:srgbClr>
                  </a:outerShdw>
                </a:effectLst>
                <a:latin typeface="Verdana"/>
              </a:rPr>
            </a:br>
            <a:r>
              <a:rPr lang="ar-DZ" sz="2400" b="0" dirty="0">
                <a:solidFill>
                  <a:srgbClr val="F07F09">
                    <a:tint val="88000"/>
                    <a:satMod val="150000"/>
                  </a:srgbClr>
                </a:solidFill>
                <a:effectLst>
                  <a:outerShdw blurRad="53975" dist="22860" dir="5400000" algn="tl" rotWithShape="0">
                    <a:srgbClr val="000000">
                      <a:alpha val="55000"/>
                    </a:srgbClr>
                  </a:outerShdw>
                </a:effectLst>
                <a:latin typeface="Verdana"/>
              </a:rPr>
              <a:t>كلية العلوم الاقتصادية والتجارية وعلوم التسيير</a:t>
            </a:r>
            <a:br>
              <a:rPr lang="ar-DZ" sz="2400" b="0" dirty="0">
                <a:solidFill>
                  <a:srgbClr val="F07F09">
                    <a:tint val="88000"/>
                    <a:satMod val="150000"/>
                  </a:srgbClr>
                </a:solidFill>
                <a:effectLst>
                  <a:outerShdw blurRad="53975" dist="22860" dir="5400000" algn="tl" rotWithShape="0">
                    <a:srgbClr val="000000">
                      <a:alpha val="55000"/>
                    </a:srgbClr>
                  </a:outerShdw>
                </a:effectLst>
                <a:latin typeface="Verdana"/>
              </a:rPr>
            </a:br>
            <a:r>
              <a:rPr lang="ar-DZ" sz="3200" b="0" dirty="0">
                <a:solidFill>
                  <a:srgbClr val="F07F09">
                    <a:tint val="88000"/>
                    <a:satMod val="150000"/>
                  </a:srgbClr>
                </a:solidFill>
                <a:effectLst>
                  <a:outerShdw blurRad="53975" dist="22860" dir="5400000" algn="tl" rotWithShape="0">
                    <a:srgbClr val="000000">
                      <a:alpha val="55000"/>
                    </a:srgbClr>
                  </a:outerShdw>
                </a:effectLst>
                <a:latin typeface="Verdana"/>
              </a:rPr>
              <a:t>قسم العلوم التجارية</a:t>
            </a:r>
            <a:r>
              <a:rPr lang="fr-FR" sz="3200" dirty="0"/>
              <a:t/>
            </a:r>
            <a:br>
              <a:rPr lang="fr-FR" sz="3200" dirty="0"/>
            </a:br>
            <a:r>
              <a:rPr lang="ar-DZ" sz="4000" b="0" dirty="0" smtClean="0">
                <a:solidFill>
                  <a:srgbClr val="E3DED1">
                    <a:shade val="25000"/>
                  </a:srgbClr>
                </a:solidFill>
                <a:effectLst/>
                <a:latin typeface="Verdana"/>
                <a:ea typeface="+mn-ea"/>
              </a:rPr>
              <a:t>مقياس </a:t>
            </a:r>
            <a:r>
              <a:rPr lang="ar-DZ" sz="4000" b="0" dirty="0">
                <a:solidFill>
                  <a:srgbClr val="E3DED1">
                    <a:shade val="25000"/>
                  </a:srgbClr>
                </a:solidFill>
                <a:effectLst/>
                <a:latin typeface="Verdana"/>
                <a:ea typeface="+mn-ea"/>
              </a:rPr>
              <a:t>الرقابة التسويقية</a:t>
            </a:r>
            <a:br>
              <a:rPr lang="ar-DZ" sz="4000" b="0" dirty="0">
                <a:solidFill>
                  <a:srgbClr val="E3DED1">
                    <a:shade val="25000"/>
                  </a:srgbClr>
                </a:solidFill>
                <a:effectLst/>
                <a:latin typeface="Verdana"/>
                <a:ea typeface="+mn-ea"/>
              </a:rPr>
            </a:br>
            <a:r>
              <a:rPr lang="ar-DZ" sz="4000" b="0" dirty="0">
                <a:solidFill>
                  <a:srgbClr val="E3DED1">
                    <a:shade val="25000"/>
                  </a:srgbClr>
                </a:solidFill>
                <a:effectLst/>
                <a:latin typeface="Verdana"/>
                <a:ea typeface="+mn-ea"/>
              </a:rPr>
              <a:t>السنة الثانية ماستر</a:t>
            </a:r>
            <a:br>
              <a:rPr lang="ar-DZ" sz="4000" b="0" dirty="0">
                <a:solidFill>
                  <a:srgbClr val="E3DED1">
                    <a:shade val="25000"/>
                  </a:srgbClr>
                </a:solidFill>
                <a:effectLst/>
                <a:latin typeface="Verdana"/>
                <a:ea typeface="+mn-ea"/>
              </a:rPr>
            </a:br>
            <a:r>
              <a:rPr lang="ar-DZ" sz="4000" b="0" dirty="0">
                <a:solidFill>
                  <a:srgbClr val="E3DED1">
                    <a:shade val="25000"/>
                  </a:srgbClr>
                </a:solidFill>
                <a:effectLst/>
                <a:latin typeface="Verdana"/>
                <a:ea typeface="+mn-ea"/>
              </a:rPr>
              <a:t>تخصص تسويق</a:t>
            </a:r>
            <a:br>
              <a:rPr lang="ar-DZ" sz="4000" b="0" dirty="0">
                <a:solidFill>
                  <a:srgbClr val="E3DED1">
                    <a:shade val="25000"/>
                  </a:srgbClr>
                </a:solidFill>
                <a:effectLst/>
                <a:latin typeface="Verdana"/>
                <a:ea typeface="+mn-ea"/>
              </a:rPr>
            </a:br>
            <a:r>
              <a:rPr lang="ar-DZ" sz="4000" b="0" dirty="0">
                <a:solidFill>
                  <a:srgbClr val="E3DED1">
                    <a:shade val="25000"/>
                  </a:srgbClr>
                </a:solidFill>
                <a:effectLst/>
                <a:latin typeface="Verdana"/>
                <a:ea typeface="+mn-ea"/>
              </a:rPr>
              <a:t>د-سارة </a:t>
            </a:r>
            <a:r>
              <a:rPr lang="ar-DZ" sz="4000" b="0" dirty="0" err="1">
                <a:solidFill>
                  <a:srgbClr val="E3DED1">
                    <a:shade val="25000"/>
                  </a:srgbClr>
                </a:solidFill>
                <a:effectLst/>
                <a:latin typeface="Verdana"/>
                <a:ea typeface="+mn-ea"/>
              </a:rPr>
              <a:t>زاغز</a:t>
            </a:r>
            <a:r>
              <a:rPr lang="ar-DZ" sz="4000" b="0" dirty="0">
                <a:solidFill>
                  <a:srgbClr val="E3DED1">
                    <a:shade val="25000"/>
                  </a:srgbClr>
                </a:solidFill>
                <a:effectLst/>
                <a:latin typeface="Verdana"/>
                <a:ea typeface="+mn-ea"/>
              </a:rPr>
              <a:t/>
            </a:r>
            <a:br>
              <a:rPr lang="ar-DZ" sz="4000" b="0" dirty="0">
                <a:solidFill>
                  <a:srgbClr val="E3DED1">
                    <a:shade val="25000"/>
                  </a:srgbClr>
                </a:solidFill>
                <a:effectLst/>
                <a:latin typeface="Verdana"/>
                <a:ea typeface="+mn-ea"/>
              </a:rPr>
            </a:br>
            <a:r>
              <a:rPr lang="ar-DZ" sz="4000" b="0" dirty="0">
                <a:solidFill>
                  <a:srgbClr val="E3DED1">
                    <a:shade val="25000"/>
                  </a:srgbClr>
                </a:solidFill>
                <a:effectLst/>
                <a:latin typeface="Verdana"/>
                <a:ea typeface="+mn-ea"/>
              </a:rPr>
              <a:t/>
            </a:r>
            <a:br>
              <a:rPr lang="ar-DZ" sz="4000" b="0" dirty="0">
                <a:solidFill>
                  <a:srgbClr val="E3DED1">
                    <a:shade val="25000"/>
                  </a:srgbClr>
                </a:solidFill>
                <a:effectLst/>
                <a:latin typeface="Verdana"/>
                <a:ea typeface="+mn-ea"/>
              </a:rPr>
            </a:br>
            <a:endParaRPr lang="fr-FR" dirty="0"/>
          </a:p>
        </p:txBody>
      </p:sp>
    </p:spTree>
    <p:extLst>
      <p:ext uri="{BB962C8B-B14F-4D97-AF65-F5344CB8AC3E}">
        <p14:creationId xmlns:p14="http://schemas.microsoft.com/office/powerpoint/2010/main" val="1384092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251520" y="404664"/>
            <a:ext cx="8496944" cy="6264696"/>
          </a:xfrm>
        </p:spPr>
        <p:txBody>
          <a:bodyPr>
            <a:normAutofit lnSpcReduction="10000"/>
          </a:bodyPr>
          <a:lstStyle/>
          <a:p>
            <a:pPr algn="ctr" rtl="1"/>
            <a:r>
              <a:rPr lang="ar-DZ" b="1" dirty="0" smtClean="0"/>
              <a:t>6/بطاقة الاداء المتوازن </a:t>
            </a:r>
            <a:r>
              <a:rPr lang="fr-FR" b="1" dirty="0" smtClean="0"/>
              <a:t>BSC</a:t>
            </a:r>
          </a:p>
          <a:p>
            <a:pPr marL="45720" indent="0" algn="r" rtl="1">
              <a:buNone/>
            </a:pPr>
            <a:r>
              <a:rPr lang="fr-FR" b="1" dirty="0"/>
              <a:t> </a:t>
            </a:r>
            <a:r>
              <a:rPr lang="ar-DZ" b="1" dirty="0"/>
              <a:t> </a:t>
            </a:r>
            <a:r>
              <a:rPr lang="ar-DZ" dirty="0" smtClean="0"/>
              <a:t>نظام لقياس الاداء تأخذ بعين الاعتبار الجوانب المتعددة التي تؤثر في الاداء وتسمح للمنفذين برؤية المؤسسة من عدة ابعاد في وقت واحد حيث تتضمن </a:t>
            </a:r>
            <a:r>
              <a:rPr lang="ar-DZ" b="1" dirty="0" smtClean="0"/>
              <a:t>القياسات المالية وقياس العمليات ورضا الزبون وقدرة المؤسسة  على التعلم المستمر </a:t>
            </a:r>
            <a:r>
              <a:rPr lang="ar-DZ" dirty="0" smtClean="0"/>
              <a:t>والتطوير  لكي يتم ترجمة استراتيجية المؤسسة الى اهداف وقياسات، حيث كل جانب من هذه الجوانب الاربعة يقوم بدوره على دعامتين على الاقل هما: </a:t>
            </a:r>
            <a:r>
              <a:rPr lang="ar-DZ" u="sng" dirty="0" smtClean="0"/>
              <a:t>دعامة الهدف ودعامة القياس, </a:t>
            </a:r>
            <a:r>
              <a:rPr lang="ar-DZ" dirty="0" smtClean="0"/>
              <a:t>فالهدف يمثل مرجعا في القياس يبين لنا حالة الاداء الراهن, فالجوانب الاربعة عبارة عن زوايا نظر كالتالي:</a:t>
            </a:r>
          </a:p>
          <a:p>
            <a:pPr marL="45720" indent="0" algn="r" rtl="1">
              <a:buNone/>
            </a:pPr>
            <a:r>
              <a:rPr lang="ar-DZ" b="1" dirty="0" smtClean="0">
                <a:solidFill>
                  <a:srgbClr val="00B0F0"/>
                </a:solidFill>
              </a:rPr>
              <a:t>أ- زاوية نظر الزبون: </a:t>
            </a:r>
            <a:r>
              <a:rPr lang="ar-DZ" dirty="0" smtClean="0"/>
              <a:t>كيف ينظر الزبون الى المؤسسة او كيف يمكن ان  نكون في نظر الزبون (حكم الزبون على المنظمة),</a:t>
            </a:r>
          </a:p>
          <a:p>
            <a:pPr marL="45720" indent="0" algn="r" rtl="1">
              <a:buNone/>
            </a:pPr>
            <a:r>
              <a:rPr lang="ar-DZ" b="1" dirty="0" smtClean="0">
                <a:solidFill>
                  <a:srgbClr val="00B0F0"/>
                </a:solidFill>
              </a:rPr>
              <a:t>ب-زاوية نظر من الجانب المالي او وجهة نظر المساهمين: </a:t>
            </a:r>
            <a:r>
              <a:rPr lang="ar-DZ" dirty="0" smtClean="0"/>
              <a:t>لتحقيق النجاح المالي، كيف يمكن ان نكون في نظر المساهمين او كيف </a:t>
            </a:r>
            <a:r>
              <a:rPr lang="ar-DZ" smtClean="0"/>
              <a:t>ينظر المساهمون </a:t>
            </a:r>
            <a:r>
              <a:rPr lang="ar-DZ" dirty="0" smtClean="0"/>
              <a:t>الى المؤسسة,</a:t>
            </a:r>
          </a:p>
          <a:p>
            <a:pPr marL="45720" indent="0" algn="r" rtl="1">
              <a:buNone/>
            </a:pPr>
            <a:r>
              <a:rPr lang="ar-DZ" b="1" dirty="0" smtClean="0">
                <a:solidFill>
                  <a:srgbClr val="00B0F0"/>
                </a:solidFill>
              </a:rPr>
              <a:t>ج-زاوية نظر العمليات والانتاج</a:t>
            </a:r>
            <a:r>
              <a:rPr lang="ar-DZ" dirty="0" smtClean="0">
                <a:solidFill>
                  <a:srgbClr val="00B0F0"/>
                </a:solidFill>
              </a:rPr>
              <a:t>: </a:t>
            </a:r>
            <a:r>
              <a:rPr lang="ar-DZ" dirty="0" smtClean="0"/>
              <a:t>للوفاء بحاجة المستهلكين والمساهمين، ماهي عمليات الانتاج الواجب تحسينها والتفوق فيها </a:t>
            </a:r>
          </a:p>
          <a:p>
            <a:pPr marL="45720" indent="0" algn="r" rtl="1">
              <a:buNone/>
            </a:pPr>
            <a:r>
              <a:rPr lang="ar-DZ" b="1" dirty="0" smtClean="0">
                <a:solidFill>
                  <a:srgbClr val="00B0F0"/>
                </a:solidFill>
              </a:rPr>
              <a:t>د-التعلم والنمو: </a:t>
            </a:r>
            <a:r>
              <a:rPr lang="ar-DZ" dirty="0" smtClean="0"/>
              <a:t>لبلوغ الرؤية كيف يمكننا الحفاظ او الاستمرار في عملية التغيير والتحسين,</a:t>
            </a:r>
            <a:endParaRPr lang="fr-FR" dirty="0"/>
          </a:p>
        </p:txBody>
      </p:sp>
    </p:spTree>
    <p:extLst>
      <p:ext uri="{BB962C8B-B14F-4D97-AF65-F5344CB8AC3E}">
        <p14:creationId xmlns:p14="http://schemas.microsoft.com/office/powerpoint/2010/main" val="3161994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559" y="-12932"/>
            <a:ext cx="9612559" cy="2225184"/>
          </a:xfrm>
        </p:spPr>
        <p:txBody>
          <a:bodyPr/>
          <a:lstStyle/>
          <a:p>
            <a:pPr algn="ctr" rtl="1"/>
            <a:r>
              <a:rPr lang="ar-DZ" sz="4000" dirty="0" smtClean="0"/>
              <a:t>وجهات نظر بطاقة الاداء المتوازن</a:t>
            </a:r>
            <a:endParaRPr lang="fr-FR" sz="4000" dirty="0"/>
          </a:p>
        </p:txBody>
      </p:sp>
      <p:pic>
        <p:nvPicPr>
          <p:cNvPr id="4" name="Espace réservé du contenu 3"/>
          <p:cNvPicPr>
            <a:picLocks noGrp="1"/>
          </p:cNvPicPr>
          <p:nvPr>
            <p:ph sz="quarter" idx="13"/>
          </p:nvPr>
        </p:nvPicPr>
        <p:blipFill rotWithShape="1">
          <a:blip r:embed="rId2"/>
          <a:srcRect l="21180" t="36435" r="21875" b="15706"/>
          <a:stretch/>
        </p:blipFill>
        <p:spPr bwMode="auto">
          <a:xfrm>
            <a:off x="395536" y="957109"/>
            <a:ext cx="8352928" cy="556823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61537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quarter" idx="13"/>
          </p:nvPr>
        </p:nvSpPr>
        <p:spPr>
          <a:xfrm>
            <a:off x="1187624" y="2420888"/>
            <a:ext cx="6400800" cy="3474720"/>
          </a:xfrm>
        </p:spPr>
        <p:txBody>
          <a:bodyPr>
            <a:normAutofit/>
          </a:bodyPr>
          <a:lstStyle/>
          <a:p>
            <a:pPr algn="ctr" rtl="1"/>
            <a:r>
              <a:rPr lang="ar-DZ" sz="3200" dirty="0" smtClean="0"/>
              <a:t>شكرا لحسن الاصغاء والمتابعة</a:t>
            </a:r>
            <a:endParaRPr lang="fr-FR" sz="3200" dirty="0"/>
          </a:p>
        </p:txBody>
      </p:sp>
    </p:spTree>
    <p:extLst>
      <p:ext uri="{BB962C8B-B14F-4D97-AF65-F5344CB8AC3E}">
        <p14:creationId xmlns:p14="http://schemas.microsoft.com/office/powerpoint/2010/main" val="1646479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23528" y="731520"/>
            <a:ext cx="8352928" cy="5865832"/>
          </a:xfrm>
        </p:spPr>
        <p:txBody>
          <a:bodyPr>
            <a:normAutofit/>
          </a:bodyPr>
          <a:lstStyle/>
          <a:p>
            <a:pPr marL="45720" indent="0" algn="ctr" rtl="1">
              <a:buNone/>
            </a:pPr>
            <a:r>
              <a:rPr lang="ar-DZ" b="1" dirty="0" smtClean="0"/>
              <a:t>مقدمة: </a:t>
            </a:r>
          </a:p>
          <a:p>
            <a:pPr algn="r" rtl="1"/>
            <a:r>
              <a:rPr lang="ar-DZ" dirty="0" smtClean="0"/>
              <a:t>تعد عملية تقييم الاداء نشاطا مهما من انشطة ادارة الموارد البشرية في المنظمات بشكل عام، فهي ليست فقط وسيلة موضوعية لاتخاذ القرارات العادلة(الاجور، ترقية العمال..) ولكنها وسيلة لحثهم على بذل اقصى الجهود والتفاني في العمل، علاوة على انها تكشف نقاط القوة والضعف في العمليات الانتاجية للمؤسسة، ومن ثم تهيئة الاستغلال الامثل للطاقات البشرية </a:t>
            </a:r>
            <a:r>
              <a:rPr lang="ar-DZ" dirty="0" err="1" smtClean="0"/>
              <a:t>والمواردالمتاحة</a:t>
            </a:r>
            <a:r>
              <a:rPr lang="ar-DZ" dirty="0" smtClean="0"/>
              <a:t> ، وتقدير الاحتياجات الازمة تقديرا واقعيا.</a:t>
            </a:r>
          </a:p>
          <a:p>
            <a:pPr algn="r" rtl="1"/>
            <a:r>
              <a:rPr lang="ar-DZ" dirty="0" smtClean="0"/>
              <a:t>فما </a:t>
            </a:r>
            <a:r>
              <a:rPr lang="ar-DZ" dirty="0"/>
              <a:t>لا تستطيع وصفه .....لا تستطيع قياسه</a:t>
            </a:r>
          </a:p>
          <a:p>
            <a:pPr algn="r" rtl="1"/>
            <a:r>
              <a:rPr lang="ar-DZ" dirty="0" smtClean="0"/>
              <a:t>وما </a:t>
            </a:r>
            <a:r>
              <a:rPr lang="ar-DZ" dirty="0"/>
              <a:t>لا تستطيع قياسه....لا تستطيع ادارته</a:t>
            </a:r>
          </a:p>
          <a:p>
            <a:pPr algn="r" rtl="1"/>
            <a:r>
              <a:rPr lang="ar-DZ" dirty="0"/>
              <a:t>ما لا تستطيع ادارته.....لا تستطيع تحسينه وتطويره</a:t>
            </a:r>
          </a:p>
          <a:p>
            <a:pPr algn="r" rtl="1"/>
            <a:endParaRPr lang="ar-DZ" dirty="0" smtClean="0"/>
          </a:p>
        </p:txBody>
      </p:sp>
    </p:spTree>
    <p:extLst>
      <p:ext uri="{BB962C8B-B14F-4D97-AF65-F5344CB8AC3E}">
        <p14:creationId xmlns:p14="http://schemas.microsoft.com/office/powerpoint/2010/main" val="4270959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11560" y="731520"/>
            <a:ext cx="7488832" cy="5577800"/>
          </a:xfrm>
        </p:spPr>
        <p:txBody>
          <a:bodyPr>
            <a:normAutofit/>
          </a:bodyPr>
          <a:lstStyle/>
          <a:p>
            <a:pPr algn="ctr" rtl="1"/>
            <a:r>
              <a:rPr lang="ar-DZ" b="1" dirty="0" smtClean="0">
                <a:solidFill>
                  <a:schemeClr val="accent1"/>
                </a:solidFill>
              </a:rPr>
              <a:t>1/ مفهوم  قياس الاداء </a:t>
            </a:r>
            <a:r>
              <a:rPr lang="fr-FR" b="1" dirty="0" smtClean="0">
                <a:solidFill>
                  <a:schemeClr val="accent1"/>
                </a:solidFill>
              </a:rPr>
              <a:t>Performance</a:t>
            </a:r>
            <a:r>
              <a:rPr lang="fr-FR" b="1" dirty="0">
                <a:solidFill>
                  <a:schemeClr val="accent1"/>
                </a:solidFill>
              </a:rPr>
              <a:t> </a:t>
            </a:r>
            <a:r>
              <a:rPr lang="fr-FR" b="1" dirty="0" err="1">
                <a:solidFill>
                  <a:schemeClr val="accent1"/>
                </a:solidFill>
              </a:rPr>
              <a:t>Measurement</a:t>
            </a:r>
            <a:r>
              <a:rPr lang="fr-FR" b="1" dirty="0" smtClean="0">
                <a:solidFill>
                  <a:schemeClr val="accent1"/>
                </a:solidFill>
              </a:rPr>
              <a:t> </a:t>
            </a:r>
            <a:r>
              <a:rPr lang="ar-DZ" b="1" dirty="0" smtClean="0">
                <a:solidFill>
                  <a:schemeClr val="accent1"/>
                </a:solidFill>
              </a:rPr>
              <a:t>:</a:t>
            </a:r>
          </a:p>
          <a:p>
            <a:pPr marL="45720" indent="0" algn="r" rtl="1">
              <a:buNone/>
            </a:pPr>
            <a:r>
              <a:rPr lang="ar-DZ" dirty="0"/>
              <a:t> </a:t>
            </a:r>
            <a:r>
              <a:rPr lang="ar-DZ" b="1" dirty="0" smtClean="0"/>
              <a:t>الاداء</a:t>
            </a:r>
            <a:r>
              <a:rPr lang="ar-DZ" dirty="0" smtClean="0"/>
              <a:t> هو عملية تصميم، توجيه وتشغيل نظام الانتاج تعتمد على الوسائط التالية: </a:t>
            </a:r>
            <a:r>
              <a:rPr lang="ar-DZ" b="1" dirty="0" smtClean="0"/>
              <a:t>الاهداف، الوسائل او الموارد والنتائج،</a:t>
            </a:r>
            <a:r>
              <a:rPr lang="ar-DZ" dirty="0" smtClean="0"/>
              <a:t> اذ لا يمكن لنظام الانتاج ان يحقق مستوى الاداء المرغوب الا اذا تمكن من الملائمة بين هذه الوسائط معا,</a:t>
            </a:r>
          </a:p>
          <a:p>
            <a:pPr marL="45720" indent="0" algn="r" rtl="1">
              <a:buNone/>
            </a:pPr>
            <a:r>
              <a:rPr lang="ar-DZ" dirty="0" smtClean="0"/>
              <a:t>كما يعرف الاداء المؤسسي انه المنظومة المتكاملة لنتائج اعمال المؤسسة في ضوء تفاعلها مع عناصر بيئتها الداخلية والخارجية ويشمل ثلاثة ابعاد: </a:t>
            </a:r>
          </a:p>
        </p:txBody>
      </p:sp>
      <p:sp>
        <p:nvSpPr>
          <p:cNvPr id="4" name="Ellipse 3"/>
          <p:cNvSpPr/>
          <p:nvPr/>
        </p:nvSpPr>
        <p:spPr>
          <a:xfrm>
            <a:off x="3325892" y="3861048"/>
            <a:ext cx="2088232"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bg1"/>
                </a:solidFill>
              </a:rPr>
              <a:t>الاداء المؤسسي</a:t>
            </a:r>
            <a:endParaRPr lang="fr-FR" dirty="0">
              <a:solidFill>
                <a:schemeClr val="bg1"/>
              </a:solidFill>
            </a:endParaRPr>
          </a:p>
        </p:txBody>
      </p:sp>
      <p:sp>
        <p:nvSpPr>
          <p:cNvPr id="5" name="Rectangle à coins arrondis 4"/>
          <p:cNvSpPr/>
          <p:nvPr/>
        </p:nvSpPr>
        <p:spPr>
          <a:xfrm>
            <a:off x="827584" y="5085184"/>
            <a:ext cx="180020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اداء المؤسسة في اطار البيئة (</a:t>
            </a:r>
            <a:r>
              <a:rPr lang="ar-DZ" dirty="0" err="1" smtClean="0"/>
              <a:t>اج،اق،ثقافية</a:t>
            </a:r>
            <a:r>
              <a:rPr lang="ar-DZ" dirty="0" smtClean="0"/>
              <a:t>)</a:t>
            </a:r>
            <a:endParaRPr lang="fr-FR" dirty="0"/>
          </a:p>
        </p:txBody>
      </p:sp>
      <p:sp>
        <p:nvSpPr>
          <p:cNvPr id="6" name="Rectangle à coins arrondis 5"/>
          <p:cNvSpPr/>
          <p:nvPr/>
        </p:nvSpPr>
        <p:spPr>
          <a:xfrm>
            <a:off x="6300192" y="5085184"/>
            <a:ext cx="180020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اداء الافراد في المؤسسة</a:t>
            </a:r>
            <a:endParaRPr lang="fr-FR" dirty="0"/>
          </a:p>
        </p:txBody>
      </p:sp>
      <p:sp>
        <p:nvSpPr>
          <p:cNvPr id="7" name="Rectangle à coins arrondis 6"/>
          <p:cNvSpPr/>
          <p:nvPr/>
        </p:nvSpPr>
        <p:spPr>
          <a:xfrm>
            <a:off x="3231913" y="5589240"/>
            <a:ext cx="2276191"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اداء الوحدات التنظيمية في اطار سياسيات واهداف المؤسسة</a:t>
            </a:r>
            <a:endParaRPr lang="fr-FR" dirty="0"/>
          </a:p>
        </p:txBody>
      </p:sp>
      <p:cxnSp>
        <p:nvCxnSpPr>
          <p:cNvPr id="9" name="Connecteur droit avec flèche 8"/>
          <p:cNvCxnSpPr>
            <a:stCxn id="4" idx="4"/>
            <a:endCxn id="7" idx="0"/>
          </p:cNvCxnSpPr>
          <p:nvPr/>
        </p:nvCxnSpPr>
        <p:spPr>
          <a:xfrm>
            <a:off x="4370008" y="4653136"/>
            <a:ext cx="1"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4"/>
            <a:endCxn id="6" idx="0"/>
          </p:cNvCxnSpPr>
          <p:nvPr/>
        </p:nvCxnSpPr>
        <p:spPr>
          <a:xfrm>
            <a:off x="4370008" y="4653136"/>
            <a:ext cx="283028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4" idx="4"/>
            <a:endCxn id="5" idx="0"/>
          </p:cNvCxnSpPr>
          <p:nvPr/>
        </p:nvCxnSpPr>
        <p:spPr>
          <a:xfrm flipH="1">
            <a:off x="1727684" y="4653136"/>
            <a:ext cx="264232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577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539552" y="731520"/>
            <a:ext cx="7992888" cy="5649808"/>
          </a:xfrm>
        </p:spPr>
        <p:txBody>
          <a:bodyPr>
            <a:normAutofit/>
          </a:bodyPr>
          <a:lstStyle/>
          <a:p>
            <a:pPr marL="45720" lvl="0" indent="0" algn="r" rtl="1">
              <a:buClr>
                <a:srgbClr val="F14124">
                  <a:lumMod val="75000"/>
                </a:srgbClr>
              </a:buClr>
              <a:buNone/>
            </a:pPr>
            <a:r>
              <a:rPr lang="ar-DZ" sz="2000" dirty="0" smtClean="0">
                <a:solidFill>
                  <a:prstClr val="black">
                    <a:lumMod val="75000"/>
                    <a:lumOff val="25000"/>
                  </a:prstClr>
                </a:solidFill>
              </a:rPr>
              <a:t>    اما </a:t>
            </a:r>
            <a:r>
              <a:rPr lang="ar-DZ" sz="2000" b="1" dirty="0">
                <a:solidFill>
                  <a:schemeClr val="accent1"/>
                </a:solidFill>
              </a:rPr>
              <a:t>قياس الاداء </a:t>
            </a:r>
            <a:r>
              <a:rPr lang="fr-FR" sz="2000" b="1" dirty="0" smtClean="0">
                <a:solidFill>
                  <a:schemeClr val="accent1"/>
                </a:solidFill>
              </a:rPr>
              <a:t>  </a:t>
            </a:r>
            <a:r>
              <a:rPr lang="fr-FR" sz="2000" b="1" dirty="0">
                <a:solidFill>
                  <a:schemeClr val="accent1"/>
                </a:solidFill>
              </a:rPr>
              <a:t>Performance </a:t>
            </a:r>
            <a:r>
              <a:rPr lang="fr-FR" sz="2000" b="1" dirty="0" err="1" smtClean="0">
                <a:solidFill>
                  <a:schemeClr val="accent1"/>
                </a:solidFill>
              </a:rPr>
              <a:t>Measures</a:t>
            </a:r>
            <a:r>
              <a:rPr lang="ar-DZ" sz="2000" b="1" dirty="0" smtClean="0">
                <a:solidFill>
                  <a:schemeClr val="accent1"/>
                </a:solidFill>
              </a:rPr>
              <a:t> (تقييم الاداء)  </a:t>
            </a:r>
          </a:p>
          <a:p>
            <a:pPr marL="45720" lvl="0" indent="0" algn="r" rtl="1">
              <a:buClr>
                <a:srgbClr val="F14124">
                  <a:lumMod val="75000"/>
                </a:srgbClr>
              </a:buClr>
              <a:buNone/>
            </a:pPr>
            <a:r>
              <a:rPr lang="ar-DZ" sz="2000" dirty="0" smtClean="0">
                <a:solidFill>
                  <a:prstClr val="black">
                    <a:lumMod val="75000"/>
                    <a:lumOff val="25000"/>
                  </a:prstClr>
                </a:solidFill>
              </a:rPr>
              <a:t>فعرفه </a:t>
            </a:r>
            <a:r>
              <a:rPr lang="fr-FR" sz="2000" dirty="0" err="1" smtClean="0">
                <a:solidFill>
                  <a:prstClr val="black">
                    <a:lumMod val="75000"/>
                    <a:lumOff val="25000"/>
                  </a:prstClr>
                </a:solidFill>
              </a:rPr>
              <a:t>Bititci</a:t>
            </a:r>
            <a:r>
              <a:rPr lang="ar-DZ" sz="2000" dirty="0" smtClean="0">
                <a:solidFill>
                  <a:prstClr val="black">
                    <a:lumMod val="75000"/>
                    <a:lumOff val="25000"/>
                  </a:prstClr>
                </a:solidFill>
              </a:rPr>
              <a:t> </a:t>
            </a:r>
            <a:r>
              <a:rPr lang="ar-DZ" sz="2000" dirty="0">
                <a:solidFill>
                  <a:prstClr val="black">
                    <a:lumMod val="75000"/>
                    <a:lumOff val="25000"/>
                  </a:prstClr>
                </a:solidFill>
              </a:rPr>
              <a:t>انه «الاجراء او الطريقة التي من خلالها يتم تحديد مدى نجاح المنظمات او الافراد في تحقيق اهدافهم»,</a:t>
            </a:r>
          </a:p>
          <a:p>
            <a:pPr marL="45720" lvl="0" indent="0" algn="r" rtl="1">
              <a:buClr>
                <a:srgbClr val="F14124">
                  <a:lumMod val="75000"/>
                </a:srgbClr>
              </a:buClr>
              <a:buNone/>
            </a:pPr>
            <a:r>
              <a:rPr lang="ar-DZ" sz="2000" dirty="0">
                <a:solidFill>
                  <a:prstClr val="black">
                    <a:lumMod val="75000"/>
                    <a:lumOff val="25000"/>
                  </a:prstClr>
                </a:solidFill>
              </a:rPr>
              <a:t> </a:t>
            </a:r>
            <a:r>
              <a:rPr lang="ar-DZ" sz="2000" dirty="0" smtClean="0">
                <a:solidFill>
                  <a:prstClr val="black">
                    <a:lumMod val="75000"/>
                    <a:lumOff val="25000"/>
                  </a:prstClr>
                </a:solidFill>
              </a:rPr>
              <a:t>*</a:t>
            </a:r>
            <a:r>
              <a:rPr lang="ar-DZ" dirty="0" smtClean="0">
                <a:solidFill>
                  <a:prstClr val="black">
                    <a:lumMod val="75000"/>
                    <a:lumOff val="25000"/>
                  </a:prstClr>
                </a:solidFill>
              </a:rPr>
              <a:t>فهو </a:t>
            </a:r>
            <a:r>
              <a:rPr lang="ar-DZ" dirty="0">
                <a:solidFill>
                  <a:prstClr val="black">
                    <a:lumMod val="75000"/>
                    <a:lumOff val="25000"/>
                  </a:prstClr>
                </a:solidFill>
              </a:rPr>
              <a:t>عملية مهمة تنفذها الادارات في مختلف المستويات التنظيمية للمؤسسة، وان قياس الاداء ليس خيارا يساهم في عملية التحسين وتقوم المؤسسات باستخدامه في حال لديها ميزانية، بل هو الخطوة الاساسية والاولى لأي عملية تحسين اذا اردنا تحقيق نتائج ملموسة بشكل مستمر, فعندما يتم تسليم البيانات في المراحل المبكرة من المشروع يمكن ان يتم مباشرة تحديد العمليات التي يمكن تحسينها حيث تساعد في اختصار كلفة وزمن </a:t>
            </a:r>
            <a:r>
              <a:rPr lang="ar-DZ" dirty="0" smtClean="0">
                <a:solidFill>
                  <a:prstClr val="black">
                    <a:lumMod val="75000"/>
                    <a:lumOff val="25000"/>
                  </a:prstClr>
                </a:solidFill>
              </a:rPr>
              <a:t>المشروع</a:t>
            </a:r>
            <a:endParaRPr lang="fr-FR" sz="1900" dirty="0">
              <a:solidFill>
                <a:prstClr val="black">
                  <a:lumMod val="75000"/>
                  <a:lumOff val="25000"/>
                </a:prstClr>
              </a:solidFill>
            </a:endParaRPr>
          </a:p>
          <a:p>
            <a:pPr marL="45720" indent="0" algn="r" rtl="1">
              <a:buNone/>
            </a:pPr>
            <a:r>
              <a:rPr lang="ar-DZ" dirty="0" smtClean="0"/>
              <a:t>كما يعكس مفهوم قياس (تقييم) الاداء </a:t>
            </a:r>
            <a:r>
              <a:rPr lang="ar-DZ" b="1" dirty="0" smtClean="0"/>
              <a:t>الهدفين الرئيسيين </a:t>
            </a:r>
            <a:r>
              <a:rPr lang="ar-DZ" dirty="0" smtClean="0"/>
              <a:t>التاليين:</a:t>
            </a:r>
          </a:p>
          <a:p>
            <a:pPr marL="45720" indent="0" algn="r" rtl="1">
              <a:buNone/>
            </a:pPr>
            <a:r>
              <a:rPr lang="ar-DZ" dirty="0" smtClean="0"/>
              <a:t>*تقييم الاداء عملية هادفة للتعرف على مدى تحقيق المنظمة لأهدافها المقررة والخطط الموضوعة</a:t>
            </a:r>
          </a:p>
          <a:p>
            <a:pPr marL="45720" indent="0" algn="r" rtl="1">
              <a:buNone/>
            </a:pPr>
            <a:r>
              <a:rPr lang="ar-DZ" dirty="0" smtClean="0"/>
              <a:t>* عملية استمرارية تهدف الى استخلاص النتائج التي يتعين اتباعها لتصحيح الانحرافات وتحسين الاداء خلال الفترة الزمنية.</a:t>
            </a:r>
            <a:endParaRPr lang="fr-FR" dirty="0"/>
          </a:p>
        </p:txBody>
      </p:sp>
    </p:spTree>
    <p:extLst>
      <p:ext uri="{BB962C8B-B14F-4D97-AF65-F5344CB8AC3E}">
        <p14:creationId xmlns:p14="http://schemas.microsoft.com/office/powerpoint/2010/main" val="1288415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251520" y="692696"/>
            <a:ext cx="8532440" cy="3474720"/>
          </a:xfrm>
        </p:spPr>
        <p:txBody>
          <a:bodyPr>
            <a:normAutofit/>
          </a:bodyPr>
          <a:lstStyle/>
          <a:p>
            <a:pPr algn="ctr" rtl="1"/>
            <a:r>
              <a:rPr lang="ar-DZ" b="1" dirty="0" smtClean="0"/>
              <a:t>2/مؤشرات قياس الاداء (مؤشرات الاداء)</a:t>
            </a:r>
          </a:p>
          <a:p>
            <a:pPr marL="45720" indent="0" algn="r" rtl="1">
              <a:buNone/>
            </a:pPr>
            <a:r>
              <a:rPr lang="fr-FR" dirty="0" smtClean="0"/>
              <a:t>Performance </a:t>
            </a:r>
            <a:r>
              <a:rPr lang="fr-FR" dirty="0" err="1" smtClean="0"/>
              <a:t>Indicator</a:t>
            </a:r>
            <a:r>
              <a:rPr lang="fr-FR" dirty="0" smtClean="0"/>
              <a:t>)</a:t>
            </a:r>
            <a:r>
              <a:rPr lang="ar-DZ" dirty="0" smtClean="0"/>
              <a:t> </a:t>
            </a:r>
            <a:r>
              <a:rPr lang="fr-FR" dirty="0" smtClean="0"/>
              <a:t>(</a:t>
            </a:r>
            <a:r>
              <a:rPr lang="ar-DZ" dirty="0" smtClean="0"/>
              <a:t>عبارة عن معلومة او مجموعة من المعلومات معلنة للجهة المعنية كمتخذ قرار,</a:t>
            </a:r>
          </a:p>
          <a:p>
            <a:pPr algn="r" rtl="1"/>
            <a:r>
              <a:rPr lang="ar-DZ" dirty="0" smtClean="0"/>
              <a:t>قد تكون على شكل قيمة عددية ( نسبة، عدد، حجم، مسافة، زمن، سرعة...)  او على شكل بيان ( منطوقا او مكتوبا) ، على شكل رسم (منحنى ، دائرة نسبية) حيث تحسب هذه المؤشرات انطلاقا من  معطيات الظاهرة المدروسة  هدفها وصف حالة او وضعية نشاط المؤسسة,</a:t>
            </a: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861048"/>
            <a:ext cx="7848872" cy="2585974"/>
          </a:xfrm>
          <a:prstGeom prst="rect">
            <a:avLst/>
          </a:prstGeom>
        </p:spPr>
      </p:pic>
    </p:spTree>
    <p:extLst>
      <p:ext uri="{BB962C8B-B14F-4D97-AF65-F5344CB8AC3E}">
        <p14:creationId xmlns:p14="http://schemas.microsoft.com/office/powerpoint/2010/main" val="493651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0" y="332656"/>
            <a:ext cx="8964488" cy="6408712"/>
          </a:xfrm>
        </p:spPr>
        <p:txBody>
          <a:bodyPr>
            <a:normAutofit fontScale="92500"/>
          </a:bodyPr>
          <a:lstStyle/>
          <a:p>
            <a:pPr algn="ctr" rtl="1"/>
            <a:r>
              <a:rPr lang="ar-DZ" b="1" dirty="0" smtClean="0"/>
              <a:t>3/</a:t>
            </a:r>
            <a:r>
              <a:rPr lang="fr-FR" b="1" dirty="0" smtClean="0"/>
              <a:t> </a:t>
            </a:r>
            <a:r>
              <a:rPr lang="ar-DZ" b="1" dirty="0" smtClean="0"/>
              <a:t>تصنيف مؤشرات الاداء</a:t>
            </a:r>
          </a:p>
          <a:p>
            <a:pPr marL="45720" indent="0" algn="r" rtl="1">
              <a:buNone/>
            </a:pPr>
            <a:r>
              <a:rPr lang="ar-DZ" dirty="0" smtClean="0"/>
              <a:t>مؤشرات الاداء (مؤشرات قياس  الاداء) لها عدة تصنيفات على حسب الزاوية التي ينظر منها المؤشر، فيما يلي بعض اهم التصنيفات:</a:t>
            </a:r>
          </a:p>
          <a:p>
            <a:pPr marL="45720" indent="0" algn="r" rtl="1">
              <a:buNone/>
            </a:pPr>
            <a:r>
              <a:rPr lang="ar-DZ" dirty="0" smtClean="0"/>
              <a:t>3-1: </a:t>
            </a:r>
            <a:r>
              <a:rPr lang="ar-DZ" b="1" dirty="0" smtClean="0"/>
              <a:t>مؤشرات استراتيجية ومؤشرات </a:t>
            </a:r>
            <a:r>
              <a:rPr lang="ar-DZ" b="1" dirty="0" err="1" smtClean="0"/>
              <a:t>عملياتية</a:t>
            </a:r>
            <a:r>
              <a:rPr lang="ar-DZ" b="1" dirty="0" smtClean="0"/>
              <a:t>: </a:t>
            </a:r>
            <a:r>
              <a:rPr lang="ar-DZ" dirty="0" smtClean="0"/>
              <a:t>فالاستراتيجية مرتبطة  بمهمة واهداف الانتاج الاستراتيجية (بعيدة المدى او التي  لها اثر استراتيجي على النظام ككل) اما ا لمؤشرات </a:t>
            </a:r>
            <a:r>
              <a:rPr lang="ar-DZ" dirty="0" err="1" smtClean="0"/>
              <a:t>العملياتية</a:t>
            </a:r>
            <a:r>
              <a:rPr lang="ar-DZ" dirty="0" smtClean="0"/>
              <a:t> فهي متعلقة بالعمليات والانتاج ككل (كمؤشرات الموارد المالية والبشرية والاقسام وورشات الانتاج وخدمات الزبون كتحميل وتسليم المنتج)</a:t>
            </a:r>
          </a:p>
          <a:p>
            <a:pPr marL="45720" indent="0" algn="r" rtl="1">
              <a:buNone/>
            </a:pPr>
            <a:r>
              <a:rPr lang="ar-DZ" dirty="0" smtClean="0"/>
              <a:t>3-2: </a:t>
            </a:r>
            <a:r>
              <a:rPr lang="ar-DZ" b="1" dirty="0" smtClean="0"/>
              <a:t>مؤشرات جزئية ومؤشرات الكلية</a:t>
            </a:r>
            <a:r>
              <a:rPr lang="ar-DZ" dirty="0" smtClean="0"/>
              <a:t>: الجزئية تتعلق بجزء من اجزاء نظام الانتاج، اي دورها قياس اداء هذا الجزء (كفاءة الة من الات الانتاج) اما المؤشرات الكلية تتعلق بأداء النظام الانتاجي ككل اي تجميع للمؤشرات الجزئية.</a:t>
            </a:r>
          </a:p>
          <a:p>
            <a:pPr marL="45720" indent="0" algn="r" rtl="1">
              <a:buNone/>
            </a:pPr>
            <a:r>
              <a:rPr lang="ar-DZ" dirty="0" smtClean="0"/>
              <a:t>3-3: </a:t>
            </a:r>
            <a:r>
              <a:rPr lang="ar-DZ" b="1" dirty="0" smtClean="0"/>
              <a:t>مؤشرات ذاتية ومؤشرات موضوعية: </a:t>
            </a:r>
            <a:r>
              <a:rPr lang="ar-DZ" dirty="0" smtClean="0"/>
              <a:t>المؤشرات الذاتية لا تعتمد على القياس الرقمي فقط للظاهرة بل تعتمد على حدس ومنطق و </a:t>
            </a:r>
            <a:r>
              <a:rPr lang="ar-DZ" dirty="0" err="1" smtClean="0"/>
              <a:t>تحلبل</a:t>
            </a:r>
            <a:r>
              <a:rPr lang="ar-DZ" dirty="0" smtClean="0"/>
              <a:t> صاحب القرار من خلال ملاحظته وخبرته حول الظاهرة وكذا ادراكه او حتى تجربته اذا لزم الامر، اما المؤشرات الموضوعية فهي تقدم صورة عن اداء النظام الانتاجي عن طريق لغة الارقام والمنحنيات او الاشارات او اي وسيلة حسية ملموسة، اي هي قيمة عددية او اشارة ( قد تكون مرئية او مسموعة او معا).فهي تقدم نتيجة مباشرة وقد تكون غير كافية لوحدها احيانا بل يجب اضافة المؤشرات الذاتية لتكملتها او تصحيحها.</a:t>
            </a:r>
          </a:p>
          <a:p>
            <a:pPr marL="45720" indent="0" algn="r" rtl="1">
              <a:buNone/>
            </a:pPr>
            <a:endParaRPr lang="fr-FR" dirty="0"/>
          </a:p>
        </p:txBody>
      </p:sp>
    </p:spTree>
    <p:extLst>
      <p:ext uri="{BB962C8B-B14F-4D97-AF65-F5344CB8AC3E}">
        <p14:creationId xmlns:p14="http://schemas.microsoft.com/office/powerpoint/2010/main" val="524972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95536" y="476672"/>
            <a:ext cx="8352928" cy="6192688"/>
          </a:xfrm>
        </p:spPr>
        <p:txBody>
          <a:bodyPr>
            <a:normAutofit lnSpcReduction="10000"/>
          </a:bodyPr>
          <a:lstStyle/>
          <a:p>
            <a:pPr algn="ctr" rtl="1"/>
            <a:r>
              <a:rPr lang="ar-DZ" b="1" dirty="0" smtClean="0"/>
              <a:t>4/تصنيفات اخرى لمؤشرات قياس الاداء:</a:t>
            </a:r>
          </a:p>
          <a:p>
            <a:pPr marL="45720" indent="0" algn="r" rtl="1">
              <a:buNone/>
            </a:pPr>
            <a:r>
              <a:rPr lang="ar-DZ" dirty="0" smtClean="0"/>
              <a:t> </a:t>
            </a:r>
            <a:r>
              <a:rPr lang="ar-DZ" dirty="0"/>
              <a:t>ان نظام ادارة الاداء الفعال يعتمد بشكل كبير  على مقاييس الاداء المستخدمة لتحديد اداء المؤسسة من عدة جوانب ، حيث يجب ان تكون هذه المقاييس: موضوعية –سهلة الفهم-يمكن السيطرة عليها , والتي من بينها</a:t>
            </a:r>
          </a:p>
          <a:p>
            <a:pPr marL="502920" indent="-457200" algn="r" rtl="1">
              <a:buAutoNum type="arabic1Minus"/>
            </a:pPr>
            <a:r>
              <a:rPr lang="ar-DZ" sz="2000" u="sng" dirty="0"/>
              <a:t>المؤشرات المتأخرة </a:t>
            </a:r>
            <a:r>
              <a:rPr lang="fr-FR" sz="2000" u="sng" dirty="0" err="1"/>
              <a:t>Lagging</a:t>
            </a:r>
            <a:r>
              <a:rPr lang="fr-FR" sz="2000" u="sng" dirty="0"/>
              <a:t> </a:t>
            </a:r>
            <a:r>
              <a:rPr lang="fr-FR" sz="2000" u="sng" dirty="0" err="1"/>
              <a:t>indicator</a:t>
            </a:r>
            <a:r>
              <a:rPr lang="ar-DZ" sz="2000" dirty="0"/>
              <a:t>  فهي تقيس الاداء بعد  حدوثه في الواقع اي تظهر النتيجة النهائية للعمل بعد ان يتم الانتهاء منه ( الربحية ). فهي ذات فائدة مشكوك فيها جدا لان المعلومات التي تقدمها </a:t>
            </a:r>
            <a:r>
              <a:rPr lang="ar-DZ" sz="2000" dirty="0" err="1"/>
              <a:t>تاتي</a:t>
            </a:r>
            <a:r>
              <a:rPr lang="ar-DZ" sz="2000" dirty="0"/>
              <a:t> دائما </a:t>
            </a:r>
            <a:r>
              <a:rPr lang="ar-DZ" sz="2000" dirty="0" err="1"/>
              <a:t>متاخرة</a:t>
            </a:r>
            <a:r>
              <a:rPr lang="ar-DZ" sz="2000" dirty="0"/>
              <a:t> ولا تسمح بوصف التعديلات والتحسينات على ما يتم انجازه حيث لا يجري تحسين الامور على النحو المنشود,</a:t>
            </a:r>
          </a:p>
          <a:p>
            <a:pPr marL="502920" indent="-457200" algn="r" rtl="1">
              <a:buAutoNum type="arabic1Minus"/>
            </a:pPr>
            <a:r>
              <a:rPr lang="ar-DZ" sz="2000" dirty="0"/>
              <a:t> </a:t>
            </a:r>
            <a:r>
              <a:rPr lang="ar-DZ" sz="2000" u="sng" dirty="0"/>
              <a:t>المؤشرات القيادية </a:t>
            </a:r>
            <a:r>
              <a:rPr lang="fr-FR" sz="2000" u="sng" dirty="0" err="1"/>
              <a:t>Leading</a:t>
            </a:r>
            <a:r>
              <a:rPr lang="fr-FR" sz="2000" u="sng" dirty="0"/>
              <a:t> </a:t>
            </a:r>
            <a:r>
              <a:rPr lang="fr-FR" sz="2000" u="sng" dirty="0" err="1"/>
              <a:t>indicatos</a:t>
            </a:r>
            <a:r>
              <a:rPr lang="fr-FR" sz="2000" u="sng" dirty="0"/>
              <a:t> </a:t>
            </a:r>
            <a:r>
              <a:rPr lang="ar-DZ" sz="2000" u="sng" dirty="0"/>
              <a:t> </a:t>
            </a:r>
            <a:r>
              <a:rPr lang="ar-DZ" sz="2000" dirty="0"/>
              <a:t>هذه  المقاييس قادرة على التنبؤ بشكل اكبر  عن الاداء المستقبلي، وعادة ما تقاس المؤشرات القيادية بتواتر اكثر من المؤشرات </a:t>
            </a:r>
            <a:r>
              <a:rPr lang="ar-DZ" sz="2000" dirty="0" err="1"/>
              <a:t>المتاخرة</a:t>
            </a:r>
            <a:endParaRPr lang="ar-DZ" dirty="0"/>
          </a:p>
          <a:p>
            <a:pPr marL="45720" indent="0" algn="r" rtl="1">
              <a:buNone/>
            </a:pPr>
            <a:r>
              <a:rPr lang="ar-DZ" dirty="0">
                <a:solidFill>
                  <a:srgbClr val="FF0000"/>
                </a:solidFill>
              </a:rPr>
              <a:t>ج-</a:t>
            </a:r>
            <a:r>
              <a:rPr lang="ar-DZ" dirty="0"/>
              <a:t>مؤشرات تتعلق بالفعالية </a:t>
            </a:r>
            <a:r>
              <a:rPr lang="fr-FR" dirty="0" err="1"/>
              <a:t>Effectiveness</a:t>
            </a:r>
            <a:endParaRPr lang="ar-DZ" dirty="0"/>
          </a:p>
          <a:p>
            <a:pPr marL="45720" indent="0" algn="r" rtl="1">
              <a:buNone/>
            </a:pPr>
            <a:r>
              <a:rPr lang="ar-DZ" dirty="0">
                <a:solidFill>
                  <a:srgbClr val="FF0000"/>
                </a:solidFill>
              </a:rPr>
              <a:t>د-</a:t>
            </a:r>
            <a:r>
              <a:rPr lang="ar-DZ" dirty="0"/>
              <a:t>مؤشرات تتعلق بكفاءة</a:t>
            </a:r>
            <a:r>
              <a:rPr lang="fr-FR" dirty="0"/>
              <a:t> </a:t>
            </a:r>
            <a:r>
              <a:rPr lang="fr-FR" dirty="0" err="1"/>
              <a:t>Efficiency</a:t>
            </a:r>
            <a:r>
              <a:rPr lang="fr-FR" dirty="0"/>
              <a:t> </a:t>
            </a:r>
          </a:p>
          <a:p>
            <a:pPr marL="45720" indent="0" algn="r" rtl="1">
              <a:buNone/>
            </a:pPr>
            <a:r>
              <a:rPr lang="ar-DZ" dirty="0">
                <a:solidFill>
                  <a:srgbClr val="FF0000"/>
                </a:solidFill>
              </a:rPr>
              <a:t>ه-</a:t>
            </a:r>
            <a:r>
              <a:rPr lang="ar-DZ" dirty="0"/>
              <a:t>مؤشرات تتعلق بالإنتاجية</a:t>
            </a:r>
            <a:r>
              <a:rPr lang="fr-FR" dirty="0"/>
              <a:t>  </a:t>
            </a:r>
            <a:r>
              <a:rPr lang="fr-FR" dirty="0" err="1"/>
              <a:t>Productivity</a:t>
            </a:r>
            <a:endParaRPr lang="fr-FR" dirty="0"/>
          </a:p>
          <a:p>
            <a:pPr marL="45720" indent="0" algn="r" rtl="1">
              <a:buNone/>
            </a:pPr>
            <a:r>
              <a:rPr lang="ar-DZ" dirty="0">
                <a:solidFill>
                  <a:srgbClr val="FF0000"/>
                </a:solidFill>
              </a:rPr>
              <a:t>و-</a:t>
            </a:r>
            <a:r>
              <a:rPr lang="ar-DZ" dirty="0"/>
              <a:t>مؤشرات تتعلق بمستوى الجودة</a:t>
            </a:r>
            <a:r>
              <a:rPr lang="fr-FR" dirty="0" err="1"/>
              <a:t>Quality</a:t>
            </a:r>
            <a:endParaRPr lang="ar-DZ" dirty="0"/>
          </a:p>
          <a:p>
            <a:pPr marL="45720" indent="0" algn="r" rtl="1">
              <a:buNone/>
            </a:pPr>
            <a:endParaRPr lang="ar-DZ" dirty="0"/>
          </a:p>
        </p:txBody>
      </p:sp>
    </p:spTree>
    <p:extLst>
      <p:ext uri="{BB962C8B-B14F-4D97-AF65-F5344CB8AC3E}">
        <p14:creationId xmlns:p14="http://schemas.microsoft.com/office/powerpoint/2010/main" val="3769685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179512" y="332656"/>
            <a:ext cx="8712968" cy="6225872"/>
          </a:xfrm>
        </p:spPr>
        <p:txBody>
          <a:bodyPr>
            <a:normAutofit fontScale="92500"/>
          </a:bodyPr>
          <a:lstStyle/>
          <a:p>
            <a:pPr lvl="0" algn="ctr" rtl="1">
              <a:buClr>
                <a:srgbClr val="F14124">
                  <a:lumMod val="75000"/>
                </a:srgbClr>
              </a:buClr>
            </a:pPr>
            <a:r>
              <a:rPr lang="ar-DZ" b="1" dirty="0" smtClean="0"/>
              <a:t>5/المؤشر المفتاح</a:t>
            </a:r>
            <a:r>
              <a:rPr lang="ar-DZ" b="1" dirty="0"/>
              <a:t> </a:t>
            </a:r>
            <a:r>
              <a:rPr lang="ar-DZ" b="1" dirty="0" smtClean="0"/>
              <a:t>لقياس الاداء </a:t>
            </a:r>
            <a:r>
              <a:rPr lang="fr-FR" b="1" dirty="0" smtClean="0"/>
              <a:t>Key Performance </a:t>
            </a:r>
            <a:r>
              <a:rPr lang="fr-FR" b="1" dirty="0" err="1" smtClean="0"/>
              <a:t>Indicator</a:t>
            </a:r>
            <a:r>
              <a:rPr lang="fr-FR" b="1" dirty="0" smtClean="0"/>
              <a:t>  (KPI)</a:t>
            </a:r>
            <a:endParaRPr lang="ar-DZ" b="1" dirty="0" smtClean="0"/>
          </a:p>
          <a:p>
            <a:pPr marL="45720" lvl="0" indent="0" algn="r" rtl="1">
              <a:buClr>
                <a:srgbClr val="F14124">
                  <a:lumMod val="75000"/>
                </a:srgbClr>
              </a:buClr>
              <a:buNone/>
            </a:pPr>
            <a:r>
              <a:rPr lang="ar-DZ" dirty="0" smtClean="0"/>
              <a:t>هي المؤشر الاكثر اهمية والاكثر خطورة على المستوى </a:t>
            </a:r>
            <a:r>
              <a:rPr lang="ar-DZ" dirty="0" err="1" smtClean="0"/>
              <a:t>العملياتي</a:t>
            </a:r>
            <a:r>
              <a:rPr lang="ar-DZ" dirty="0" smtClean="0"/>
              <a:t>  والاستراتيجي، في حين ان</a:t>
            </a:r>
            <a:r>
              <a:rPr lang="ar-DZ" b="1" dirty="0" smtClean="0"/>
              <a:t> </a:t>
            </a:r>
            <a:r>
              <a:rPr lang="fr-FR" b="1" dirty="0" smtClean="0"/>
              <a:t>PI )</a:t>
            </a:r>
            <a:r>
              <a:rPr lang="ar-DZ" b="1" dirty="0" smtClean="0"/>
              <a:t>)  </a:t>
            </a:r>
            <a:r>
              <a:rPr lang="ar-DZ" dirty="0" smtClean="0"/>
              <a:t>هي المؤشر الاقل اهمية وخطورة مقارنة بها ، فالحد الفاصل بينهما هو درجة التأثير المباشر على اداء العمليات وعلى الاهداف الاستراتيجية، اي  كلما كانت درجة التأثير اكبر كلما صنف مؤشر الاداء على انه المؤشر المفتاح  </a:t>
            </a:r>
            <a:r>
              <a:rPr lang="fr-FR" dirty="0" smtClean="0"/>
              <a:t>KPI</a:t>
            </a:r>
            <a:r>
              <a:rPr lang="ar-DZ" dirty="0" smtClean="0"/>
              <a:t>.</a:t>
            </a:r>
          </a:p>
          <a:p>
            <a:pPr marL="45720" indent="0" algn="r" rtl="1">
              <a:buClr>
                <a:srgbClr val="F14124">
                  <a:lumMod val="75000"/>
                </a:srgbClr>
              </a:buClr>
              <a:buNone/>
            </a:pPr>
            <a:r>
              <a:rPr lang="ar-DZ" dirty="0" smtClean="0">
                <a:solidFill>
                  <a:schemeClr val="accent6"/>
                </a:solidFill>
              </a:rPr>
              <a:t>*</a:t>
            </a:r>
            <a:r>
              <a:rPr lang="ar-DZ" dirty="0" smtClean="0"/>
              <a:t> كما يمكن كذلك تحديده (المفتاح لقياس الاداء) من خلال ما يعرف </a:t>
            </a:r>
            <a:r>
              <a:rPr lang="ar-DZ" b="1" dirty="0" smtClean="0">
                <a:solidFill>
                  <a:schemeClr val="accent1"/>
                </a:solidFill>
              </a:rPr>
              <a:t>(</a:t>
            </a:r>
            <a:r>
              <a:rPr lang="fr-FR" b="1" dirty="0">
                <a:solidFill>
                  <a:schemeClr val="accent1"/>
                </a:solidFill>
              </a:rPr>
              <a:t>CFS</a:t>
            </a:r>
            <a:r>
              <a:rPr lang="ar-DZ" b="1" dirty="0">
                <a:solidFill>
                  <a:schemeClr val="accent1"/>
                </a:solidFill>
              </a:rPr>
              <a:t>)</a:t>
            </a:r>
            <a:endParaRPr lang="fr-FR" b="1" dirty="0">
              <a:solidFill>
                <a:schemeClr val="accent1"/>
              </a:solidFill>
            </a:endParaRPr>
          </a:p>
          <a:p>
            <a:pPr marL="45720" indent="0" algn="r" rtl="1">
              <a:buClr>
                <a:srgbClr val="F14124">
                  <a:lumMod val="75000"/>
                </a:srgbClr>
              </a:buClr>
              <a:buNone/>
            </a:pPr>
            <a:r>
              <a:rPr lang="ar-DZ" b="1" dirty="0" smtClean="0"/>
              <a:t>بالعامل الحاسم للنجاح</a:t>
            </a:r>
            <a:r>
              <a:rPr lang="ar-DZ" dirty="0" smtClean="0"/>
              <a:t> </a:t>
            </a:r>
            <a:r>
              <a:rPr lang="fr-FR" b="1" dirty="0" err="1" smtClean="0">
                <a:solidFill>
                  <a:schemeClr val="accent1"/>
                </a:solidFill>
              </a:rPr>
              <a:t>Critical</a:t>
            </a:r>
            <a:r>
              <a:rPr lang="fr-FR" b="1" dirty="0" smtClean="0">
                <a:solidFill>
                  <a:schemeClr val="accent1"/>
                </a:solidFill>
              </a:rPr>
              <a:t> Factor of </a:t>
            </a:r>
            <a:r>
              <a:rPr lang="fr-FR" b="1" dirty="0" err="1" smtClean="0">
                <a:solidFill>
                  <a:schemeClr val="accent1"/>
                </a:solidFill>
              </a:rPr>
              <a:t>Success</a:t>
            </a:r>
            <a:r>
              <a:rPr lang="ar-DZ" dirty="0" smtClean="0"/>
              <a:t> وهو عادة ما يرتبط بالهدف الاستراتيجي للمؤسسة حيث بين </a:t>
            </a:r>
            <a:r>
              <a:rPr lang="fr-FR" dirty="0" err="1" smtClean="0"/>
              <a:t>Rockart</a:t>
            </a:r>
            <a:r>
              <a:rPr lang="ar-DZ" dirty="0" smtClean="0"/>
              <a:t> ان  العوامل الحاسمة للنجاح  عبارة عن  مجموعة قليلة من مكونات النظام الانتاجي اين يجب ان تحظى بالاهتمام اكثر</a:t>
            </a:r>
            <a:r>
              <a:rPr lang="ar-DZ" u="sng" dirty="0" smtClean="0"/>
              <a:t>، اي يركز عليها القياس لتعمل بشكل صحيح</a:t>
            </a:r>
            <a:r>
              <a:rPr lang="ar-DZ" dirty="0" smtClean="0"/>
              <a:t>، وستساهم بشكل فعال في تحسين أداء النظام.</a:t>
            </a:r>
          </a:p>
          <a:p>
            <a:pPr marL="45720" indent="0" algn="r" rtl="1">
              <a:buClr>
                <a:srgbClr val="F14124">
                  <a:lumMod val="75000"/>
                </a:srgbClr>
              </a:buClr>
              <a:buNone/>
            </a:pPr>
            <a:r>
              <a:rPr lang="ar-DZ" dirty="0" smtClean="0"/>
              <a:t>-  نظرا لان هذين المفهومين مرتبطان ارتباطا وثيقا قد يؤدي استخدام المصطلحات بالتبادل الى حدوث ارتباك ، لانهما في الواقع تعبر عن اشاء مختلفة، حيث يتمثل الاختلاف الرئيسي بين </a:t>
            </a:r>
            <a:r>
              <a:rPr lang="fr-FR" b="1" dirty="0" smtClean="0"/>
              <a:t>CS</a:t>
            </a:r>
            <a:r>
              <a:rPr lang="fr-FR" b="1" dirty="0"/>
              <a:t>F</a:t>
            </a:r>
            <a:r>
              <a:rPr lang="ar-DZ" b="1" dirty="0" smtClean="0"/>
              <a:t>و</a:t>
            </a:r>
            <a:r>
              <a:rPr lang="fr-FR" b="1" dirty="0" smtClean="0"/>
              <a:t> KPI</a:t>
            </a:r>
            <a:r>
              <a:rPr lang="ar-DZ" dirty="0" smtClean="0"/>
              <a:t> في </a:t>
            </a:r>
            <a:r>
              <a:rPr lang="ar-DZ" b="1" dirty="0" smtClean="0">
                <a:solidFill>
                  <a:srgbClr val="00B0F0"/>
                </a:solidFill>
              </a:rPr>
              <a:t>ان مؤشرات الاداء </a:t>
            </a:r>
            <a:r>
              <a:rPr lang="fr-FR" b="1" dirty="0" smtClean="0">
                <a:solidFill>
                  <a:srgbClr val="00B0F0"/>
                </a:solidFill>
              </a:rPr>
              <a:t>PI</a:t>
            </a:r>
            <a:r>
              <a:rPr lang="ar-DZ" b="1" dirty="0" smtClean="0">
                <a:solidFill>
                  <a:srgbClr val="00B0F0"/>
                </a:solidFill>
              </a:rPr>
              <a:t> تعكس مستوى النجاح بينما تشير عوامل النجاح الحرجة </a:t>
            </a:r>
            <a:r>
              <a:rPr lang="fr-FR" b="1" dirty="0" smtClean="0">
                <a:solidFill>
                  <a:srgbClr val="00B0F0"/>
                </a:solidFill>
              </a:rPr>
              <a:t>CFS</a:t>
            </a:r>
            <a:r>
              <a:rPr lang="ar-DZ" b="1" dirty="0" smtClean="0">
                <a:solidFill>
                  <a:srgbClr val="00B0F0"/>
                </a:solidFill>
              </a:rPr>
              <a:t>الى سبب النجاح. ولكن  مؤشرات الاداء الرئيسية</a:t>
            </a:r>
            <a:r>
              <a:rPr lang="fr-FR" b="1" dirty="0" smtClean="0">
                <a:solidFill>
                  <a:srgbClr val="00B0F0"/>
                </a:solidFill>
              </a:rPr>
              <a:t>KPI</a:t>
            </a:r>
            <a:r>
              <a:rPr lang="ar-DZ" b="1" dirty="0" smtClean="0">
                <a:solidFill>
                  <a:srgbClr val="00B0F0"/>
                </a:solidFill>
              </a:rPr>
              <a:t> هي ادوات ادارة الاداء المستخدمة لمراقبة وقياس تحقيق الاهداف.</a:t>
            </a:r>
            <a:endParaRPr lang="fr-FR" b="1" dirty="0">
              <a:solidFill>
                <a:srgbClr val="00B0F0"/>
              </a:solidFill>
            </a:endParaRPr>
          </a:p>
        </p:txBody>
      </p:sp>
    </p:spTree>
    <p:extLst>
      <p:ext uri="{BB962C8B-B14F-4D97-AF65-F5344CB8AC3E}">
        <p14:creationId xmlns:p14="http://schemas.microsoft.com/office/powerpoint/2010/main" val="3392567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179512" y="476672"/>
            <a:ext cx="8496944" cy="6120680"/>
          </a:xfrm>
        </p:spPr>
        <p:txBody>
          <a:bodyPr>
            <a:normAutofit/>
          </a:bodyPr>
          <a:lstStyle/>
          <a:p>
            <a:pPr algn="ctr" rtl="1"/>
            <a:r>
              <a:rPr lang="ar-DZ" b="1" dirty="0" smtClean="0"/>
              <a:t>6/فكرة عوامل النجاح الحاسمة (</a:t>
            </a:r>
            <a:r>
              <a:rPr lang="ar-DZ" b="1" dirty="0" err="1" smtClean="0"/>
              <a:t>الحرجةà</a:t>
            </a:r>
            <a:r>
              <a:rPr lang="ar-DZ" b="1" dirty="0"/>
              <a:t> </a:t>
            </a:r>
            <a:r>
              <a:rPr lang="fr-FR" b="1" dirty="0" err="1" smtClean="0"/>
              <a:t>CSFs</a:t>
            </a:r>
            <a:r>
              <a:rPr lang="ar-DZ" b="1" dirty="0" smtClean="0"/>
              <a:t>)</a:t>
            </a:r>
            <a:endParaRPr lang="fr-FR" b="1" dirty="0" smtClean="0"/>
          </a:p>
          <a:p>
            <a:pPr marL="45720" indent="0" algn="r" rtl="1">
              <a:buNone/>
            </a:pPr>
            <a:r>
              <a:rPr lang="ar-DZ" dirty="0" smtClean="0"/>
              <a:t>تم تقديم فكرة عوامل النجاح الحاسمة </a:t>
            </a:r>
            <a:r>
              <a:rPr lang="fr-FR" dirty="0"/>
              <a:t>(</a:t>
            </a:r>
            <a:r>
              <a:rPr lang="fr-FR" dirty="0" err="1"/>
              <a:t>CSFs</a:t>
            </a:r>
            <a:r>
              <a:rPr lang="fr-FR" dirty="0"/>
              <a:t>) </a:t>
            </a:r>
            <a:r>
              <a:rPr lang="ar-DZ" dirty="0" err="1" smtClean="0"/>
              <a:t>لاول</a:t>
            </a:r>
            <a:r>
              <a:rPr lang="ar-DZ" dirty="0" smtClean="0"/>
              <a:t> مرة بواسطة رونالد دانييل في 1960، ثم تم بناؤه بعد عشر سنوات من قبل جون </a:t>
            </a:r>
            <a:r>
              <a:rPr lang="ar-DZ" dirty="0" err="1" smtClean="0"/>
              <a:t>روكارت</a:t>
            </a:r>
            <a:r>
              <a:rPr lang="ar-DZ" dirty="0" smtClean="0"/>
              <a:t>، من كلية سلوان </a:t>
            </a:r>
            <a:r>
              <a:rPr lang="ar-DZ" dirty="0" err="1" smtClean="0"/>
              <a:t>للادارة</a:t>
            </a:r>
            <a:r>
              <a:rPr lang="ar-DZ" dirty="0" smtClean="0"/>
              <a:t> في معهد ماساتشوستس للتكنولوجيا</a:t>
            </a:r>
            <a:r>
              <a:rPr lang="ar-SA" dirty="0" smtClean="0"/>
              <a:t>، </a:t>
            </a:r>
            <a:r>
              <a:rPr lang="ar-SA" dirty="0"/>
              <a:t>ومنذ ذلك الحين تم استخدامه على نطاق واسع لمساعدة الشركات على تنفيذ استراتيجياتها ومشاريعها</a:t>
            </a:r>
            <a:r>
              <a:rPr lang="fr-FR" dirty="0"/>
              <a:t>.</a:t>
            </a:r>
            <a:br>
              <a:rPr lang="fr-FR" dirty="0"/>
            </a:br>
            <a:r>
              <a:rPr lang="ar-SA" dirty="0"/>
              <a:t>حتمًا ، </a:t>
            </a:r>
            <a:r>
              <a:rPr lang="ar-SA" dirty="0" smtClean="0"/>
              <a:t>حدد </a:t>
            </a:r>
            <a:r>
              <a:rPr lang="ar-SA" dirty="0" err="1"/>
              <a:t>روكارت</a:t>
            </a:r>
            <a:r>
              <a:rPr lang="ar-SA" dirty="0"/>
              <a:t> عوامل النجاح الحاسمة على النحو التالي: "العدد المحدود من </a:t>
            </a:r>
            <a:r>
              <a:rPr lang="ar-SA" dirty="0" smtClean="0"/>
              <a:t>المجالات </a:t>
            </a:r>
            <a:r>
              <a:rPr lang="ar-SA" dirty="0"/>
              <a:t>التي تضمن نتائجها، إذا كانت مرضية ، أداءً تنافسيًا ناجحًا للمؤسسة. إنها المجالات الرئيسية القليلة التي يجب أن تسير فيها الأمور بشكل صحيح حتى تزدهر الأعمال. إذا كانت النتائج في هذه المناطق ليست كافية ، وسوف تكون جهود المنظمة لهذه الفترة أقل من المطلوب</a:t>
            </a:r>
            <a:r>
              <a:rPr lang="fr-FR" dirty="0"/>
              <a:t> "</a:t>
            </a:r>
            <a:br>
              <a:rPr lang="fr-FR" dirty="0"/>
            </a:br>
            <a:r>
              <a:rPr lang="ar-SA" dirty="0"/>
              <a:t>كما خلص إلى أن عوامل النجاح الحاسمة</a:t>
            </a:r>
            <a:r>
              <a:rPr lang="fr-FR" dirty="0"/>
              <a:t> (</a:t>
            </a:r>
            <a:r>
              <a:rPr lang="fr-FR" dirty="0" err="1"/>
              <a:t>CSFs</a:t>
            </a:r>
            <a:r>
              <a:rPr lang="fr-FR" dirty="0"/>
              <a:t>) </a:t>
            </a:r>
            <a:r>
              <a:rPr lang="ar-SA" dirty="0"/>
              <a:t>هي </a:t>
            </a:r>
            <a:r>
              <a:rPr lang="ar-SA" b="1" dirty="0">
                <a:solidFill>
                  <a:srgbClr val="00B050"/>
                </a:solidFill>
              </a:rPr>
              <a:t>"مجالات نشاط يجب أن تحظى باهتمام مستمر ودقيق من الإدارة</a:t>
            </a:r>
            <a:r>
              <a:rPr lang="fr-FR" b="1" dirty="0">
                <a:solidFill>
                  <a:srgbClr val="00B050"/>
                </a:solidFill>
              </a:rPr>
              <a:t>".</a:t>
            </a:r>
            <a:r>
              <a:rPr lang="fr-FR" dirty="0"/>
              <a:t/>
            </a:r>
            <a:br>
              <a:rPr lang="fr-FR" dirty="0"/>
            </a:br>
            <a:r>
              <a:rPr lang="ar-SA" dirty="0"/>
              <a:t>و ترتبط عوامل النجاح الحرجة ارتباطًا وثيقًا بالرسالة والأهداف </a:t>
            </a:r>
            <a:r>
              <a:rPr lang="ar-SA" dirty="0" smtClean="0"/>
              <a:t>الاستراتيجية </a:t>
            </a:r>
            <a:r>
              <a:rPr lang="ar-DZ" dirty="0" smtClean="0"/>
              <a:t>للمؤسسة</a:t>
            </a:r>
            <a:r>
              <a:rPr lang="ar-SA" dirty="0" smtClean="0"/>
              <a:t>، </a:t>
            </a:r>
            <a:r>
              <a:rPr lang="ar-SA" dirty="0"/>
              <a:t>تركز عوامل النجاح الحاسمة على أهم المجالات وتصل إلى جوهر كل ما يجب تحقيقه وكيف ستحققه</a:t>
            </a:r>
            <a:endParaRPr lang="fr-FR" dirty="0"/>
          </a:p>
        </p:txBody>
      </p:sp>
    </p:spTree>
    <p:extLst>
      <p:ext uri="{BB962C8B-B14F-4D97-AF65-F5344CB8AC3E}">
        <p14:creationId xmlns:p14="http://schemas.microsoft.com/office/powerpoint/2010/main" val="2881502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4263</TotalTime>
  <Words>1218</Words>
  <Application>Microsoft Office PowerPoint</Application>
  <PresentationFormat>Affichage à l'écran (4:3)</PresentationFormat>
  <Paragraphs>51</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Sillage</vt:lpstr>
      <vt:lpstr>جامعة محمد خيضر بسكرة كلية العلوم الاقتصادية والتجارية وعلوم التسيير قسم العلوم التجارية مقياس الرقابة التسويقية السنة الثانية ماستر تخصص تسويق د-سارة زاغز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وجهات نظر بطاقة الاداء المتوازن</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52</cp:revision>
  <dcterms:created xsi:type="dcterms:W3CDTF">2024-10-25T12:32:27Z</dcterms:created>
  <dcterms:modified xsi:type="dcterms:W3CDTF">2024-10-28T11:37:05Z</dcterms:modified>
</cp:coreProperties>
</file>